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4.xml" ContentType="application/vnd.openxmlformats-officedocument.theme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5.xml" ContentType="application/vnd.openxmlformats-officedocument.theme+xml"/>
  <Override PartName="/ppt/theme/themeOverride2.xml" ContentType="application/vnd.openxmlformats-officedocument.themeOverride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684" r:id="rId2"/>
    <p:sldMasterId id="2147483697" r:id="rId3"/>
    <p:sldMasterId id="2147483709" r:id="rId4"/>
    <p:sldMasterId id="2147483721" r:id="rId5"/>
  </p:sldMasterIdLst>
  <p:notesMasterIdLst>
    <p:notesMasterId r:id="rId19"/>
  </p:notesMasterIdLst>
  <p:handoutMasterIdLst>
    <p:handoutMasterId r:id="rId20"/>
  </p:handoutMasterIdLst>
  <p:sldIdLst>
    <p:sldId id="1145" r:id="rId6"/>
    <p:sldId id="1118" r:id="rId7"/>
    <p:sldId id="1007" r:id="rId8"/>
    <p:sldId id="1123" r:id="rId9"/>
    <p:sldId id="853" r:id="rId10"/>
    <p:sldId id="1146" r:id="rId11"/>
    <p:sldId id="1117" r:id="rId12"/>
    <p:sldId id="1110" r:id="rId13"/>
    <p:sldId id="858" r:id="rId14"/>
    <p:sldId id="1115" r:id="rId15"/>
    <p:sldId id="1147" r:id="rId16"/>
    <p:sldId id="1148" r:id="rId17"/>
    <p:sldId id="1149" r:id="rId18"/>
  </p:sldIdLst>
  <p:sldSz cx="9144000" cy="6858000" type="screen4x3"/>
  <p:notesSz cx="6794500" cy="9931400"/>
  <p:custDataLst>
    <p:tags r:id="rId21"/>
  </p:custDataLst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umimoji="1" sz="1400" b="1" kern="1200">
        <a:solidFill>
          <a:srgbClr val="000000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umimoji="1" sz="1400" b="1" kern="1200">
        <a:solidFill>
          <a:srgbClr val="000000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umimoji="1" sz="1400" b="1" kern="1200">
        <a:solidFill>
          <a:srgbClr val="000000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umimoji="1" sz="1400" b="1" kern="1200">
        <a:solidFill>
          <a:srgbClr val="000000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umimoji="1" sz="1400" b="1" kern="1200">
        <a:solidFill>
          <a:srgbClr val="000000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umimoji="1" sz="1400" b="1" kern="1200">
        <a:solidFill>
          <a:srgbClr val="000000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umimoji="1" sz="1400" b="1" kern="1200">
        <a:solidFill>
          <a:srgbClr val="000000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umimoji="1" sz="1400" b="1" kern="1200">
        <a:solidFill>
          <a:srgbClr val="000000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umimoji="1" sz="1400" b="1" kern="1200">
        <a:solidFill>
          <a:srgbClr val="000000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847">
          <p15:clr>
            <a:srgbClr val="A4A3A4"/>
          </p15:clr>
        </p15:guide>
        <p15:guide id="2" orient="horz" pos="658">
          <p15:clr>
            <a:srgbClr val="A4A3A4"/>
          </p15:clr>
        </p15:guide>
        <p15:guide id="3" orient="horz" pos="2291">
          <p15:clr>
            <a:srgbClr val="A4A3A4"/>
          </p15:clr>
        </p15:guide>
        <p15:guide id="4" orient="horz" pos="4033">
          <p15:clr>
            <a:srgbClr val="A4A3A4"/>
          </p15:clr>
        </p15:guide>
        <p15:guide id="5" pos="376">
          <p15:clr>
            <a:srgbClr val="A4A3A4"/>
          </p15:clr>
        </p15:guide>
        <p15:guide id="6" pos="298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39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Q" initials="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00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3981D1"/>
    <a:srgbClr val="1D728D"/>
    <a:srgbClr val="DDDDDD"/>
    <a:srgbClr val="C0C0C0"/>
    <a:srgbClr val="FFAA00"/>
    <a:srgbClr val="FA4B00"/>
    <a:srgbClr val="C8C8C8"/>
    <a:srgbClr val="21528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1348" autoAdjust="0"/>
    <p:restoredTop sz="94674" autoAdjust="0"/>
  </p:normalViewPr>
  <p:slideViewPr>
    <p:cSldViewPr snapToGrid="0" snapToObjects="1">
      <p:cViewPr varScale="1">
        <p:scale>
          <a:sx n="124" d="100"/>
          <a:sy n="124" d="100"/>
        </p:scale>
        <p:origin x="816" y="168"/>
      </p:cViewPr>
      <p:guideLst>
        <p:guide orient="horz" pos="847"/>
        <p:guide orient="horz" pos="658"/>
        <p:guide orient="horz" pos="2291"/>
        <p:guide orient="horz" pos="4033"/>
        <p:guide pos="376"/>
        <p:guide pos="2981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50" d="100"/>
        <a:sy n="50" d="100"/>
      </p:scale>
      <p:origin x="0" y="2203"/>
    </p:cViewPr>
  </p:sorterViewPr>
  <p:notesViewPr>
    <p:cSldViewPr snapToGrid="0" snapToObjects="1">
      <p:cViewPr varScale="1">
        <p:scale>
          <a:sx n="53" d="100"/>
          <a:sy n="53" d="100"/>
        </p:scale>
        <p:origin x="-1896" y="-84"/>
      </p:cViewPr>
      <p:guideLst>
        <p:guide orient="horz" pos="3127"/>
        <p:guide pos="2139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4.xml"/><Relationship Id="rId20" Type="http://schemas.openxmlformats.org/officeDocument/2006/relationships/handoutMaster" Target="handoutMasters/handoutMaster1.xml"/><Relationship Id="rId21" Type="http://schemas.openxmlformats.org/officeDocument/2006/relationships/tags" Target="tags/tag1.xml"/><Relationship Id="rId22" Type="http://schemas.openxmlformats.org/officeDocument/2006/relationships/commentAuthors" Target="commentAuthors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<Relationship Id="rId15" Type="http://schemas.openxmlformats.org/officeDocument/2006/relationships/slide" Target="slides/slide10.xml"/><Relationship Id="rId16" Type="http://schemas.openxmlformats.org/officeDocument/2006/relationships/slide" Target="slides/slide11.xml"/><Relationship Id="rId17" Type="http://schemas.openxmlformats.org/officeDocument/2006/relationships/slide" Target="slides/slide12.xml"/><Relationship Id="rId18" Type="http://schemas.openxmlformats.org/officeDocument/2006/relationships/slide" Target="slides/slide13.xml"/><Relationship Id="rId1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2" Type="http://schemas.openxmlformats.org/officeDocument/2006/relationships/slideMaster" Target="slideMasters/slideMaster2.xml"/><Relationship Id="rId3" Type="http://schemas.openxmlformats.org/officeDocument/2006/relationships/slideMaster" Target="slideMasters/slideMaster3.xml"/><Relationship Id="rId4" Type="http://schemas.openxmlformats.org/officeDocument/2006/relationships/slideMaster" Target="slideMasters/slideMaster4.xml"/><Relationship Id="rId5" Type="http://schemas.openxmlformats.org/officeDocument/2006/relationships/slideMaster" Target="slideMasters/slideMaster5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9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1026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813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2190" tIns="46095" rIns="92190" bIns="46095" numCol="1" anchor="t" anchorCtr="0" compatLnSpc="1">
            <a:prstTxWarp prst="textNoShape">
              <a:avLst/>
            </a:prstTxWarp>
          </a:bodyPr>
          <a:lstStyle>
            <a:lvl1pPr defTabSz="922338" eaLnBrk="1" hangingPunct="1">
              <a:defRPr kumimoji="0" sz="1200" b="0">
                <a:solidFill>
                  <a:schemeClr val="tx1"/>
                </a:solidFill>
                <a:latin typeface="Times New Roman" charset="0"/>
              </a:defRPr>
            </a:lvl1pPr>
          </a:lstStyle>
          <a:p>
            <a:endParaRPr lang="en-GB" altLang="en-US"/>
          </a:p>
        </p:txBody>
      </p:sp>
      <p:sp>
        <p:nvSpPr>
          <p:cNvPr id="130051" name="Rectangle 1027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4812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2190" tIns="46095" rIns="92190" bIns="46095" numCol="1" anchor="t" anchorCtr="0" compatLnSpc="1">
            <a:prstTxWarp prst="textNoShape">
              <a:avLst/>
            </a:prstTxWarp>
          </a:bodyPr>
          <a:lstStyle>
            <a:lvl1pPr algn="r" defTabSz="922338" eaLnBrk="1" hangingPunct="1">
              <a:defRPr kumimoji="0" sz="1200" b="0">
                <a:solidFill>
                  <a:schemeClr val="tx1"/>
                </a:solidFill>
                <a:latin typeface="Times New Roman" charset="0"/>
              </a:defRPr>
            </a:lvl1pPr>
          </a:lstStyle>
          <a:p>
            <a:endParaRPr lang="en-GB" altLang="en-US"/>
          </a:p>
        </p:txBody>
      </p:sp>
      <p:sp>
        <p:nvSpPr>
          <p:cNvPr id="130052" name="Rectangle 1028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36100"/>
            <a:ext cx="2944813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2190" tIns="46095" rIns="92190" bIns="46095" numCol="1" anchor="b" anchorCtr="0" compatLnSpc="1">
            <a:prstTxWarp prst="textNoShape">
              <a:avLst/>
            </a:prstTxWarp>
          </a:bodyPr>
          <a:lstStyle>
            <a:lvl1pPr defTabSz="922338" eaLnBrk="1" hangingPunct="1">
              <a:defRPr kumimoji="0" sz="1200" b="0">
                <a:solidFill>
                  <a:schemeClr val="tx1"/>
                </a:solidFill>
                <a:latin typeface="Times New Roman" charset="0"/>
              </a:defRPr>
            </a:lvl1pPr>
          </a:lstStyle>
          <a:p>
            <a:endParaRPr lang="en-GB" altLang="en-US"/>
          </a:p>
        </p:txBody>
      </p:sp>
      <p:sp>
        <p:nvSpPr>
          <p:cNvPr id="130053" name="Rectangle 1029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36100"/>
            <a:ext cx="2944812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2190" tIns="46095" rIns="92190" bIns="46095" numCol="1" anchor="b" anchorCtr="0" compatLnSpc="1">
            <a:prstTxWarp prst="textNoShape">
              <a:avLst/>
            </a:prstTxWarp>
          </a:bodyPr>
          <a:lstStyle>
            <a:lvl1pPr algn="r" defTabSz="922338" eaLnBrk="1" hangingPunct="1">
              <a:defRPr kumimoji="0" sz="1200" b="0">
                <a:solidFill>
                  <a:schemeClr val="tx1"/>
                </a:solidFill>
                <a:latin typeface="Times New Roman" charset="0"/>
              </a:defRPr>
            </a:lvl1pPr>
          </a:lstStyle>
          <a:p>
            <a:fld id="{A966AF25-5B11-6A47-8612-BEB3B290206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67923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6563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none" lIns="92190" tIns="46095" rIns="92190" bIns="46095" numCol="1" anchor="t" anchorCtr="0" compatLnSpc="1">
            <a:prstTxWarp prst="textNoShape">
              <a:avLst/>
            </a:prstTxWarp>
          </a:bodyPr>
          <a:lstStyle>
            <a:lvl1pPr defTabSz="922338" eaLnBrk="1" hangingPunct="1">
              <a:defRPr kumimoji="0" sz="1200" b="0">
                <a:solidFill>
                  <a:schemeClr val="tx1"/>
                </a:solidFill>
                <a:latin typeface="Times New Roman" charset="0"/>
              </a:defRPr>
            </a:lvl1pPr>
          </a:lstStyle>
          <a:p>
            <a:endParaRPr lang="fr-FR" altLang="en-US"/>
          </a:p>
        </p:txBody>
      </p:sp>
      <p:sp>
        <p:nvSpPr>
          <p:cNvPr id="145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19525" y="0"/>
            <a:ext cx="2976563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none" lIns="92190" tIns="46095" rIns="92190" bIns="46095" numCol="1" anchor="t" anchorCtr="0" compatLnSpc="1">
            <a:prstTxWarp prst="textNoShape">
              <a:avLst/>
            </a:prstTxWarp>
          </a:bodyPr>
          <a:lstStyle>
            <a:lvl1pPr algn="r" defTabSz="922338" eaLnBrk="1" hangingPunct="1">
              <a:defRPr kumimoji="0" sz="1200" b="0">
                <a:solidFill>
                  <a:schemeClr val="tx1"/>
                </a:solidFill>
                <a:latin typeface="Times New Roman" charset="0"/>
              </a:defRPr>
            </a:lvl1pPr>
          </a:lstStyle>
          <a:p>
            <a:endParaRPr lang="fr-FR" altLang="en-US"/>
          </a:p>
        </p:txBody>
      </p:sp>
      <p:sp>
        <p:nvSpPr>
          <p:cNvPr id="14541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01700" y="762000"/>
            <a:ext cx="4991100" cy="37433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45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5988" y="4733925"/>
            <a:ext cx="4964112" cy="4430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none" lIns="92190" tIns="46095" rIns="92190" bIns="4609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fr-FR" altLang="en-US"/>
              <a:t>Cliquez pour modifier les styles du texte du masque</a:t>
            </a:r>
          </a:p>
          <a:p>
            <a:pPr lvl="1"/>
            <a:r>
              <a:rPr lang="fr-FR" altLang="en-US"/>
              <a:t>Deuxième niveau</a:t>
            </a:r>
          </a:p>
          <a:p>
            <a:pPr lvl="2"/>
            <a:r>
              <a:rPr lang="fr-FR" altLang="en-US"/>
              <a:t>Troisième niveau</a:t>
            </a:r>
          </a:p>
          <a:p>
            <a:pPr lvl="3"/>
            <a:r>
              <a:rPr lang="fr-FR" altLang="en-US"/>
              <a:t>Quatrième niveau</a:t>
            </a:r>
          </a:p>
          <a:p>
            <a:pPr lvl="4"/>
            <a:r>
              <a:rPr lang="fr-FR" altLang="en-US"/>
              <a:t>Cinquième niveau</a:t>
            </a:r>
          </a:p>
        </p:txBody>
      </p:sp>
      <p:sp>
        <p:nvSpPr>
          <p:cNvPr id="145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69438"/>
            <a:ext cx="29765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none" lIns="92190" tIns="46095" rIns="92190" bIns="46095" numCol="1" anchor="b" anchorCtr="0" compatLnSpc="1">
            <a:prstTxWarp prst="textNoShape">
              <a:avLst/>
            </a:prstTxWarp>
          </a:bodyPr>
          <a:lstStyle>
            <a:lvl1pPr defTabSz="922338" eaLnBrk="1" hangingPunct="1">
              <a:defRPr kumimoji="0" sz="1200" b="0">
                <a:solidFill>
                  <a:schemeClr val="tx1"/>
                </a:solidFill>
                <a:latin typeface="Times New Roman" charset="0"/>
              </a:defRPr>
            </a:lvl1pPr>
          </a:lstStyle>
          <a:p>
            <a:endParaRPr lang="fr-FR" altLang="en-US"/>
          </a:p>
        </p:txBody>
      </p:sp>
      <p:sp>
        <p:nvSpPr>
          <p:cNvPr id="145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9525" y="9469438"/>
            <a:ext cx="29765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none" lIns="92190" tIns="46095" rIns="92190" bIns="46095" numCol="1" anchor="b" anchorCtr="0" compatLnSpc="1">
            <a:prstTxWarp prst="textNoShape">
              <a:avLst/>
            </a:prstTxWarp>
          </a:bodyPr>
          <a:lstStyle>
            <a:lvl1pPr algn="r" defTabSz="922338" eaLnBrk="1" hangingPunct="1">
              <a:defRPr kumimoji="0" sz="1200" b="0">
                <a:solidFill>
                  <a:schemeClr val="tx1"/>
                </a:solidFill>
                <a:latin typeface="Times New Roman" charset="0"/>
              </a:defRPr>
            </a:lvl1pPr>
          </a:lstStyle>
          <a:p>
            <a:fld id="{ABDB0E98-AA92-A14F-A2B9-73D0502EBB0E}" type="slidenum">
              <a:rPr lang="fr-FR" altLang="en-US"/>
              <a:pPr/>
              <a:t>‹#›</a:t>
            </a:fld>
            <a:endParaRPr lang="fr-FR" altLang="en-US"/>
          </a:p>
        </p:txBody>
      </p:sp>
    </p:spTree>
    <p:extLst>
      <p:ext uri="{BB962C8B-B14F-4D97-AF65-F5344CB8AC3E}">
        <p14:creationId xmlns:p14="http://schemas.microsoft.com/office/powerpoint/2010/main" val="46133948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Arial" charset="0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Arial" charset="0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Arial" charset="0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Arial" charset="0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Arial" charset="0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47C6E8E-C1D2-8E4B-AB67-9E80632BA88E}" type="slidenum">
              <a:rPr lang="fr-FR" altLang="en-US"/>
              <a:pPr/>
              <a:t>3</a:t>
            </a:fld>
            <a:endParaRPr lang="fr-FR" altLang="en-US"/>
          </a:p>
        </p:txBody>
      </p:sp>
      <p:sp>
        <p:nvSpPr>
          <p:cNvPr id="1823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4400" y="742950"/>
            <a:ext cx="4965700" cy="3724275"/>
          </a:xfrm>
          <a:ln/>
        </p:spPr>
      </p:sp>
      <p:sp>
        <p:nvSpPr>
          <p:cNvPr id="1823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6463" y="4716463"/>
            <a:ext cx="4981575" cy="4471987"/>
          </a:xfrm>
        </p:spPr>
        <p:txBody>
          <a:bodyPr/>
          <a:lstStyle/>
          <a:p>
            <a:endParaRPr lang="de-DE" altLang="en-US"/>
          </a:p>
        </p:txBody>
      </p:sp>
    </p:spTree>
    <p:extLst>
      <p:ext uri="{BB962C8B-B14F-4D97-AF65-F5344CB8AC3E}">
        <p14:creationId xmlns:p14="http://schemas.microsoft.com/office/powerpoint/2010/main" val="15098592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8DA088B-BE57-1441-8AFE-9234AC68AA25}" type="slidenum">
              <a:rPr lang="fr-FR" altLang="en-US"/>
              <a:pPr/>
              <a:t>5</a:t>
            </a:fld>
            <a:endParaRPr lang="fr-FR" altLang="en-US"/>
          </a:p>
        </p:txBody>
      </p:sp>
      <p:sp>
        <p:nvSpPr>
          <p:cNvPr id="14714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5988" y="742950"/>
            <a:ext cx="4972050" cy="3729038"/>
          </a:xfrm>
          <a:ln/>
        </p:spPr>
      </p:sp>
      <p:sp>
        <p:nvSpPr>
          <p:cNvPr id="14714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4875" y="4718050"/>
            <a:ext cx="4984750" cy="4470400"/>
          </a:xfrm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374401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29012DE-8554-734A-843F-F9024B730D89}" type="slidenum">
              <a:rPr lang="fr-FR" altLang="en-US"/>
              <a:pPr/>
              <a:t>7</a:t>
            </a:fld>
            <a:endParaRPr lang="fr-FR" altLang="en-US"/>
          </a:p>
        </p:txBody>
      </p:sp>
      <p:sp>
        <p:nvSpPr>
          <p:cNvPr id="2068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4400" y="742950"/>
            <a:ext cx="4965700" cy="3724275"/>
          </a:xfrm>
          <a:ln/>
        </p:spPr>
      </p:sp>
      <p:sp>
        <p:nvSpPr>
          <p:cNvPr id="2068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6463" y="4716463"/>
            <a:ext cx="4981575" cy="4471987"/>
          </a:xfrm>
        </p:spPr>
        <p:txBody>
          <a:bodyPr/>
          <a:lstStyle/>
          <a:p>
            <a:endParaRPr lang="de-DE" altLang="en-US"/>
          </a:p>
        </p:txBody>
      </p:sp>
    </p:spTree>
    <p:extLst>
      <p:ext uri="{BB962C8B-B14F-4D97-AF65-F5344CB8AC3E}">
        <p14:creationId xmlns:p14="http://schemas.microsoft.com/office/powerpoint/2010/main" val="12327552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02EAE49-8076-414F-BBE8-433021BEA18D}" type="slidenum">
              <a:rPr lang="fr-FR" altLang="en-US"/>
              <a:pPr/>
              <a:t>8</a:t>
            </a:fld>
            <a:endParaRPr lang="fr-FR" altLang="en-US"/>
          </a:p>
        </p:txBody>
      </p:sp>
      <p:sp>
        <p:nvSpPr>
          <p:cNvPr id="20541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4400" y="744538"/>
            <a:ext cx="4964113" cy="3722687"/>
          </a:xfrm>
          <a:ln/>
        </p:spPr>
      </p:sp>
      <p:sp>
        <p:nvSpPr>
          <p:cNvPr id="2054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6463" y="4716463"/>
            <a:ext cx="4981575" cy="4470400"/>
          </a:xfrm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434836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10F6546-20D8-BF4E-8F43-B58BF7DDE86D}" type="slidenum">
              <a:rPr lang="fr-FR" altLang="en-US"/>
              <a:pPr/>
              <a:t>9</a:t>
            </a:fld>
            <a:endParaRPr lang="fr-FR" altLang="en-US"/>
          </a:p>
        </p:txBody>
      </p:sp>
      <p:sp>
        <p:nvSpPr>
          <p:cNvPr id="14817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5988" y="742950"/>
            <a:ext cx="4972050" cy="3729038"/>
          </a:xfrm>
          <a:ln/>
        </p:spPr>
      </p:sp>
      <p:sp>
        <p:nvSpPr>
          <p:cNvPr id="14817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4875" y="4718050"/>
            <a:ext cx="4984750" cy="4470400"/>
          </a:xfrm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915103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5FA66D3-A609-6849-B720-799677254076}" type="slidenum">
              <a:rPr lang="fr-FR" altLang="en-US"/>
              <a:pPr/>
              <a:t>10</a:t>
            </a:fld>
            <a:endParaRPr lang="fr-FR" altLang="en-US"/>
          </a:p>
        </p:txBody>
      </p:sp>
      <p:sp>
        <p:nvSpPr>
          <p:cNvPr id="2064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4400" y="744538"/>
            <a:ext cx="4964113" cy="3722687"/>
          </a:xfrm>
          <a:ln/>
        </p:spPr>
      </p:sp>
      <p:sp>
        <p:nvSpPr>
          <p:cNvPr id="2064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6463" y="4716463"/>
            <a:ext cx="4981575" cy="4470400"/>
          </a:xfrm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73031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80749F7-A4C1-CA49-BBB3-D4AA732B442F}" type="slidenum">
              <a:rPr lang="fr-FR" altLang="en-US"/>
              <a:pPr/>
              <a:t>11</a:t>
            </a:fld>
            <a:endParaRPr lang="fr-FR" altLang="en-US"/>
          </a:p>
        </p:txBody>
      </p:sp>
      <p:sp>
        <p:nvSpPr>
          <p:cNvPr id="14735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5988" y="742950"/>
            <a:ext cx="4972050" cy="3729038"/>
          </a:xfrm>
          <a:ln/>
        </p:spPr>
      </p:sp>
      <p:sp>
        <p:nvSpPr>
          <p:cNvPr id="14735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4875" y="4718050"/>
            <a:ext cx="4984750" cy="4470400"/>
          </a:xfrm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94222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8789A4A-69B5-9A4E-8C37-C5A7A808C382}" type="slidenum">
              <a:rPr lang="fr-FR" altLang="en-US"/>
              <a:pPr/>
              <a:t>12</a:t>
            </a:fld>
            <a:endParaRPr lang="fr-FR" altLang="en-US"/>
          </a:p>
        </p:txBody>
      </p:sp>
      <p:sp>
        <p:nvSpPr>
          <p:cNvPr id="14755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5988" y="742950"/>
            <a:ext cx="4972050" cy="3729038"/>
          </a:xfrm>
          <a:ln/>
        </p:spPr>
      </p:sp>
      <p:sp>
        <p:nvSpPr>
          <p:cNvPr id="14755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4875" y="4718050"/>
            <a:ext cx="4984750" cy="4470400"/>
          </a:xfrm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90262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44D3A55-3887-CE4A-AFEC-A6F7A15EEDBF}" type="slidenum">
              <a:rPr lang="fr-FR" altLang="en-US"/>
              <a:pPr/>
              <a:t>13</a:t>
            </a:fld>
            <a:endParaRPr lang="fr-FR" altLang="en-US"/>
          </a:p>
        </p:txBody>
      </p:sp>
      <p:sp>
        <p:nvSpPr>
          <p:cNvPr id="16076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5988" y="742950"/>
            <a:ext cx="4972050" cy="3729038"/>
          </a:xfrm>
          <a:ln/>
        </p:spPr>
      </p:sp>
      <p:sp>
        <p:nvSpPr>
          <p:cNvPr id="16076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4875" y="4718050"/>
            <a:ext cx="4984750" cy="4470400"/>
          </a:xfrm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477321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.xml"/><Relationship Id="rId2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3.jpeg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4.jpeg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.xml"/><Relationship Id="rId2" Type="http://schemas.openxmlformats.org/officeDocument/2006/relationships/slideMaster" Target="../slideMasters/slideMaster5.xml"/><Relationship Id="rId3" Type="http://schemas.openxmlformats.org/officeDocument/2006/relationships/image" Target="../media/image10.jpeg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08499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10055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17829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2999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2494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5503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025046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939983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98160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61784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33716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white">
          <a:xfrm>
            <a:off x="0" y="5970588"/>
            <a:ext cx="9144000" cy="887412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  <a:latin typeface="Tw Cen MT" panose="020B0602020104020603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-9525" y="6053138"/>
            <a:ext cx="2249488" cy="7127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  <a:latin typeface="Tw Cen MT" panose="020B0602020104020603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359025" y="6043613"/>
            <a:ext cx="6784975" cy="7143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  <a:latin typeface="Tw Cen MT" panose="020B0602020104020603" pitchFamily="34" charset="0"/>
            </a:endParaRPr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7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9013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975" y="236538"/>
            <a:ext cx="5867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1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03DCF887-C4B2-3E48-B219-92A7B52473D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AAFA64-4F82-DB4F-B36D-630B6793B73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  <a:latin typeface="Tw Cen MT" panose="020B0602020104020603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  <a:latin typeface="Tw Cen MT" panose="020B0602020104020603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  <a:latin typeface="Tw Cen MT" panose="020B0602020104020603" pitchFamily="34" charset="0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7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5"/>
          </a:xfrm>
        </p:spPr>
        <p:txBody>
          <a:bodyPr>
            <a:noAutofit/>
          </a:bodyPr>
          <a:lstStyle>
            <a:lvl1pPr>
              <a:defRPr sz="2400"/>
            </a:lvl1pPr>
          </a:lstStyle>
          <a:p>
            <a:pPr>
              <a:defRPr/>
            </a:pPr>
            <a:fld id="{F00FA771-65E5-4D4E-A437-00288BADF9B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9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8000C5-4F0E-384D-905E-4B37B30B97C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BF3D6A-FB65-7C4E-B3DD-CDA841046F3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B4F2A9-4A96-1941-8DDB-802FA0BCFD5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705AF72C-3CE7-2046-8EF0-C103F8BF462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/>
          <a:lstStyle>
            <a:lvl1pPr algn="l">
              <a:buNone/>
              <a:defRPr sz="4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FEE98B-0FF9-6943-AAD4-24BA5912AD2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 bwMode="white">
          <a:xfrm>
            <a:off x="-9525" y="4572000"/>
            <a:ext cx="9144000" cy="887413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  <a:latin typeface="Tw Cen MT" panose="020B0602020104020603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-9525" y="4664075"/>
            <a:ext cx="1463675" cy="7127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  <a:latin typeface="Tw Cen MT" panose="020B0602020104020603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544638" y="4654550"/>
            <a:ext cx="7599362" cy="712788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  <a:latin typeface="Tw Cen MT" panose="020B0602020104020603" pitchFamily="34" charset="0"/>
            </a:endParaRPr>
          </a:p>
        </p:txBody>
      </p:sp>
      <p:sp>
        <p:nvSpPr>
          <p:cNvPr id="8" name="Rectangle 7"/>
          <p:cNvSpPr/>
          <p:nvPr/>
        </p:nvSpPr>
        <p:spPr bwMode="white">
          <a:xfrm>
            <a:off x="1447800" y="0"/>
            <a:ext cx="100013" cy="6867525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  <a:latin typeface="Tw Cen MT" panose="020B0602020104020603" pitchFamily="34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 smtClean="0"/>
              <a:t>Drag picture to placeholder or click icon to add</a:t>
            </a:r>
            <a:endParaRPr lang="en-US" noProof="0" dirty="0"/>
          </a:p>
        </p:txBody>
      </p:sp>
      <p:sp>
        <p:nvSpPr>
          <p:cNvPr id="9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50"/>
            <a:ext cx="1447800" cy="663575"/>
          </a:xfrm>
        </p:spPr>
        <p:txBody>
          <a:bodyPr/>
          <a:lstStyle>
            <a:lvl1pPr>
              <a:defRPr sz="2800"/>
            </a:lvl1pPr>
          </a:lstStyle>
          <a:p>
            <a:pPr>
              <a:defRPr/>
            </a:pPr>
            <a:fld id="{6400F349-972E-0141-9B66-E8CBC717410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11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400"/>
            <a:ext cx="45720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B10391-8569-644F-87EE-D7D2F3EF8A7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white">
          <a:xfrm>
            <a:off x="6096000" y="0"/>
            <a:ext cx="320675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  <a:latin typeface="Tw Cen MT" panose="020B0602020104020603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  <a:latin typeface="Tw Cen MT" panose="020B0602020104020603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  <a:latin typeface="Tw Cen MT" panose="020B0602020104020603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0"/>
            <a:ext cx="22098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248400"/>
            <a:ext cx="5573713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43B127-ABBC-5247-8586-F1A25E6552C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188" y="549275"/>
            <a:ext cx="7607300" cy="4143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762000" y="1685925"/>
            <a:ext cx="3727450" cy="4454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1850" y="1685925"/>
            <a:ext cx="3727450" cy="4454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0788FA-E73D-A348-8989-9D7DE4C47A3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793542-27FC-5640-81C3-0CD8807A76F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838A09-63D7-2542-8648-B8767DF686E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5650" y="765175"/>
            <a:ext cx="3960813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8863" y="765175"/>
            <a:ext cx="39624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804705-02BF-644B-B4CA-6FA95613EA7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45F35D-7B79-8F49-A51B-1FF4D45D7B5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EA9819-553D-CD49-86A6-AF32FE44F2B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15952A-4CA0-5242-A7D4-4C4E89039AD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CA5528-214E-334B-A115-EDF47D31516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32F89A-B47D-FA40-8054-64A92527A37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9A7FCA-0B20-0C41-88B5-D2B44B8E8C6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6913" y="0"/>
            <a:ext cx="2097087" cy="52911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55650" y="0"/>
            <a:ext cx="6138863" cy="52911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6B82D9-4E24-254A-B410-EFBDB33A6B3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928100" y="6681788"/>
            <a:ext cx="31750" cy="1762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12250" y="6681788"/>
            <a:ext cx="31750" cy="1762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/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72300" y="274638"/>
            <a:ext cx="2171700" cy="6583362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362700" cy="6583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title4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059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1485900" y="1844675"/>
            <a:ext cx="6102350" cy="723900"/>
          </a:xfrm>
        </p:spPr>
        <p:txBody>
          <a:bodyPr/>
          <a:lstStyle>
            <a:lvl1pPr algn="ctr"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059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6138" y="4338638"/>
            <a:ext cx="7380287" cy="560387"/>
          </a:xfrm>
        </p:spPr>
        <p:txBody>
          <a:bodyPr/>
          <a:lstStyle>
            <a:lvl1pPr marL="0" indent="0" algn="ctr">
              <a:defRPr sz="2800"/>
            </a:lvl1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/>
      </p:par>
    </p:tnLst>
  </p:timing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6BD28C-6D9A-BA49-A5F6-58DD772E79B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9962F0-26FA-4D4C-B697-254530ADBA9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5650" y="765175"/>
            <a:ext cx="3960813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8863" y="765175"/>
            <a:ext cx="39624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9506F6-8958-CE4D-AC0E-CDBE7207493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2D7DCB-ADFE-554F-A770-54C86B49CF8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4BDE67-C820-E24A-A4D2-C9448CB1F0F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BA0613-FDBC-8E45-8BDE-BEA5C12244B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19EF6C-6ED0-A348-A9FC-5E6E7A5BDE2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8F757C-A37E-4C4B-BF99-99F81037C83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8C7465-B16D-E444-98D9-1C424B3F39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13550" y="0"/>
            <a:ext cx="2017713" cy="52911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55650" y="0"/>
            <a:ext cx="5905500" cy="52911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4C819C-EE8A-3349-92CD-0CA6B3CF821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_rels/slideMaster2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34.xml"/><Relationship Id="rId12" Type="http://schemas.openxmlformats.org/officeDocument/2006/relationships/theme" Target="../theme/theme3.xml"/><Relationship Id="rId13" Type="http://schemas.openxmlformats.org/officeDocument/2006/relationships/image" Target="../media/image5.jpeg"/><Relationship Id="rId14" Type="http://schemas.openxmlformats.org/officeDocument/2006/relationships/image" Target="../media/image6.png"/><Relationship Id="rId1" Type="http://schemas.openxmlformats.org/officeDocument/2006/relationships/slideLayout" Target="../slideLayouts/slideLayout24.xml"/><Relationship Id="rId2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8.xml"/><Relationship Id="rId6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0.xml"/><Relationship Id="rId8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33.xml"/></Relationships>
</file>

<file path=ppt/slideMasters/_rels/slideMaster4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45.xml"/><Relationship Id="rId12" Type="http://schemas.openxmlformats.org/officeDocument/2006/relationships/theme" Target="../theme/theme4.xml"/><Relationship Id="rId13" Type="http://schemas.openxmlformats.org/officeDocument/2006/relationships/image" Target="../media/image7.jpeg"/><Relationship Id="rId14" Type="http://schemas.openxmlformats.org/officeDocument/2006/relationships/image" Target="../media/image8.png"/><Relationship Id="rId15" Type="http://schemas.openxmlformats.org/officeDocument/2006/relationships/image" Target="../media/image9.png"/><Relationship Id="rId1" Type="http://schemas.openxmlformats.org/officeDocument/2006/relationships/slideLayout" Target="../slideLayouts/slideLayout35.xml"/><Relationship Id="rId2" Type="http://schemas.openxmlformats.org/officeDocument/2006/relationships/slideLayout" Target="../slideLayouts/slideLayout36.xml"/><Relationship Id="rId3" Type="http://schemas.openxmlformats.org/officeDocument/2006/relationships/slideLayout" Target="../slideLayouts/slideLayout37.xml"/><Relationship Id="rId4" Type="http://schemas.openxmlformats.org/officeDocument/2006/relationships/slideLayout" Target="../slideLayouts/slideLayout38.xml"/><Relationship Id="rId5" Type="http://schemas.openxmlformats.org/officeDocument/2006/relationships/slideLayout" Target="../slideLayouts/slideLayout39.xml"/><Relationship Id="rId6" Type="http://schemas.openxmlformats.org/officeDocument/2006/relationships/slideLayout" Target="../slideLayouts/slideLayout40.xml"/><Relationship Id="rId7" Type="http://schemas.openxmlformats.org/officeDocument/2006/relationships/slideLayout" Target="../slideLayouts/slideLayout41.xml"/><Relationship Id="rId8" Type="http://schemas.openxmlformats.org/officeDocument/2006/relationships/slideLayout" Target="../slideLayouts/slideLayout42.xml"/><Relationship Id="rId9" Type="http://schemas.openxmlformats.org/officeDocument/2006/relationships/slideLayout" Target="../slideLayouts/slideLayout43.xml"/><Relationship Id="rId10" Type="http://schemas.openxmlformats.org/officeDocument/2006/relationships/slideLayout" Target="../slideLayouts/slideLayout44.xml"/></Relationships>
</file>

<file path=ppt/slideMasters/_rels/slideMaster5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56.xml"/><Relationship Id="rId12" Type="http://schemas.openxmlformats.org/officeDocument/2006/relationships/theme" Target="../theme/theme5.xml"/><Relationship Id="rId13" Type="http://schemas.openxmlformats.org/officeDocument/2006/relationships/image" Target="../media/image5.jpeg"/><Relationship Id="rId1" Type="http://schemas.openxmlformats.org/officeDocument/2006/relationships/slideLayout" Target="../slideLayouts/slideLayout46.xml"/><Relationship Id="rId2" Type="http://schemas.openxmlformats.org/officeDocument/2006/relationships/slideLayout" Target="../slideLayouts/slideLayout47.xml"/><Relationship Id="rId3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9.xml"/><Relationship Id="rId5" Type="http://schemas.openxmlformats.org/officeDocument/2006/relationships/slideLayout" Target="../slideLayouts/slideLayout50.xml"/><Relationship Id="rId6" Type="http://schemas.openxmlformats.org/officeDocument/2006/relationships/slideLayout" Target="../slideLayouts/slideLayout51.xml"/><Relationship Id="rId7" Type="http://schemas.openxmlformats.org/officeDocument/2006/relationships/slideLayout" Target="../slideLayouts/slideLayout52.xml"/><Relationship Id="rId8" Type="http://schemas.openxmlformats.org/officeDocument/2006/relationships/slideLayout" Target="../slideLayouts/slideLayout53.xml"/><Relationship Id="rId9" Type="http://schemas.openxmlformats.org/officeDocument/2006/relationships/slideLayout" Target="../slideLayouts/slideLayout54.xml"/><Relationship Id="rId10" Type="http://schemas.openxmlformats.org/officeDocument/2006/relationships/slideLayout" Target="../slideLayouts/slideLayout5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Titelmasterformat durch Klicken bearbeiten</a:t>
            </a:r>
          </a:p>
        </p:txBody>
      </p:sp>
      <p:sp>
        <p:nvSpPr>
          <p:cNvPr id="5427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Textmasterformate durch Klicken bearbeiten</a:t>
            </a:r>
          </a:p>
          <a:p>
            <a:pPr lvl="1"/>
            <a:r>
              <a:rPr lang="en-US" altLang="en-US"/>
              <a:t>Zweite Ebene</a:t>
            </a:r>
          </a:p>
          <a:p>
            <a:pPr lvl="2"/>
            <a:r>
              <a:rPr lang="en-US" altLang="en-US"/>
              <a:t>Dritte Ebene</a:t>
            </a:r>
          </a:p>
          <a:p>
            <a:pPr lvl="3"/>
            <a:r>
              <a:rPr lang="en-US" altLang="en-US"/>
              <a:t>Vierte Ebene</a:t>
            </a:r>
          </a:p>
          <a:p>
            <a:pPr lvl="4"/>
            <a:r>
              <a:rPr lang="en-US" altLang="en-US"/>
              <a:t>Fünfte Ebene</a:t>
            </a:r>
          </a:p>
        </p:txBody>
      </p:sp>
      <p:grpSp>
        <p:nvGrpSpPr>
          <p:cNvPr id="542727" name="Group 7"/>
          <p:cNvGrpSpPr>
            <a:grpSpLocks/>
          </p:cNvGrpSpPr>
          <p:nvPr/>
        </p:nvGrpSpPr>
        <p:grpSpPr bwMode="auto">
          <a:xfrm>
            <a:off x="762000" y="719138"/>
            <a:ext cx="7607300" cy="5421312"/>
            <a:chOff x="561" y="500"/>
            <a:chExt cx="5603" cy="3766"/>
          </a:xfrm>
        </p:grpSpPr>
        <p:grpSp>
          <p:nvGrpSpPr>
            <p:cNvPr id="542728" name="Group 8"/>
            <p:cNvGrpSpPr>
              <a:grpSpLocks/>
            </p:cNvGrpSpPr>
            <p:nvPr userDrawn="1"/>
          </p:nvGrpSpPr>
          <p:grpSpPr bwMode="auto">
            <a:xfrm>
              <a:off x="561" y="500"/>
              <a:ext cx="5603" cy="3766"/>
              <a:chOff x="561" y="371"/>
              <a:chExt cx="5603" cy="4110"/>
            </a:xfrm>
          </p:grpSpPr>
          <p:sp>
            <p:nvSpPr>
              <p:cNvPr id="542729" name="Line 9"/>
              <p:cNvSpPr>
                <a:spLocks noChangeShapeType="1"/>
              </p:cNvSpPr>
              <p:nvPr userDrawn="1"/>
            </p:nvSpPr>
            <p:spPr bwMode="auto">
              <a:xfrm>
                <a:off x="6164" y="371"/>
                <a:ext cx="0" cy="411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542730" name="Line 10"/>
              <p:cNvSpPr>
                <a:spLocks noChangeShapeType="1"/>
              </p:cNvSpPr>
              <p:nvPr userDrawn="1"/>
            </p:nvSpPr>
            <p:spPr bwMode="auto">
              <a:xfrm>
                <a:off x="561" y="371"/>
                <a:ext cx="0" cy="411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grpSp>
          <p:nvGrpSpPr>
            <p:cNvPr id="542731" name="Group 11"/>
            <p:cNvGrpSpPr>
              <a:grpSpLocks/>
            </p:cNvGrpSpPr>
            <p:nvPr userDrawn="1"/>
          </p:nvGrpSpPr>
          <p:grpSpPr bwMode="auto">
            <a:xfrm>
              <a:off x="561" y="500"/>
              <a:ext cx="5603" cy="3766"/>
              <a:chOff x="561" y="500"/>
              <a:chExt cx="5603" cy="3766"/>
            </a:xfrm>
          </p:grpSpPr>
          <p:sp>
            <p:nvSpPr>
              <p:cNvPr id="542732" name="Line 12"/>
              <p:cNvSpPr>
                <a:spLocks noChangeShapeType="1"/>
              </p:cNvSpPr>
              <p:nvPr userDrawn="1"/>
            </p:nvSpPr>
            <p:spPr bwMode="auto">
              <a:xfrm>
                <a:off x="561" y="4266"/>
                <a:ext cx="5597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542733" name="Line 13"/>
              <p:cNvSpPr>
                <a:spLocks noChangeShapeType="1"/>
              </p:cNvSpPr>
              <p:nvPr userDrawn="1"/>
            </p:nvSpPr>
            <p:spPr bwMode="auto">
              <a:xfrm>
                <a:off x="567" y="786"/>
                <a:ext cx="5597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542734" name="Line 14"/>
              <p:cNvSpPr>
                <a:spLocks noChangeShapeType="1"/>
              </p:cNvSpPr>
              <p:nvPr userDrawn="1"/>
            </p:nvSpPr>
            <p:spPr bwMode="auto">
              <a:xfrm>
                <a:off x="567" y="500"/>
                <a:ext cx="5597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sp>
          <p:nvSpPr>
            <p:cNvPr id="542735" name="Line 15"/>
            <p:cNvSpPr>
              <a:spLocks noChangeShapeType="1"/>
            </p:cNvSpPr>
            <p:nvPr userDrawn="1"/>
          </p:nvSpPr>
          <p:spPr bwMode="auto">
            <a:xfrm>
              <a:off x="561" y="914"/>
              <a:ext cx="5603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grpSp>
          <p:nvGrpSpPr>
            <p:cNvPr id="542736" name="Group 16"/>
            <p:cNvGrpSpPr>
              <a:grpSpLocks/>
            </p:cNvGrpSpPr>
            <p:nvPr userDrawn="1"/>
          </p:nvGrpSpPr>
          <p:grpSpPr bwMode="auto">
            <a:xfrm>
              <a:off x="561" y="1048"/>
              <a:ext cx="5603" cy="123"/>
              <a:chOff x="561" y="1092"/>
              <a:chExt cx="5603" cy="123"/>
            </a:xfrm>
          </p:grpSpPr>
          <p:sp>
            <p:nvSpPr>
              <p:cNvPr id="542737" name="Line 17"/>
              <p:cNvSpPr>
                <a:spLocks noChangeShapeType="1"/>
              </p:cNvSpPr>
              <p:nvPr userDrawn="1"/>
            </p:nvSpPr>
            <p:spPr bwMode="auto">
              <a:xfrm>
                <a:off x="561" y="1215"/>
                <a:ext cx="5597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542738" name="Line 18"/>
              <p:cNvSpPr>
                <a:spLocks noChangeShapeType="1"/>
              </p:cNvSpPr>
              <p:nvPr userDrawn="1"/>
            </p:nvSpPr>
            <p:spPr bwMode="auto">
              <a:xfrm>
                <a:off x="561" y="1092"/>
                <a:ext cx="5603" cy="0"/>
              </a:xfrm>
              <a:prstGeom prst="line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91240B29-F687-4F45-9708-019B960494DF}">
                  <a14:hiddenLine xmlns:a14="http://schemas.microsoft.com/office/drawing/2010/main" w="19050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</p:grpSp>
      <p:sp>
        <p:nvSpPr>
          <p:cNvPr id="542739" name="Text Box 19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tx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/>
          <a:lstStyle/>
          <a:p>
            <a:pPr algn="ctr"/>
            <a:r>
              <a:rPr kumimoji="0" lang="en-GB" altLang="en-US" sz="800" b="0">
                <a:solidFill>
                  <a:schemeClr val="tx1"/>
                </a:solidFill>
              </a:rPr>
              <a:t>Slide 9.</a:t>
            </a:r>
            <a:fld id="{F75E202D-829A-684B-AF9D-E83E11F19D0A}" type="slidenum">
              <a:rPr kumimoji="0" lang="en-GB" altLang="en-US" sz="800" b="0">
                <a:solidFill>
                  <a:schemeClr val="tx1"/>
                </a:solidFill>
              </a:rPr>
              <a:pPr algn="ctr"/>
              <a:t>‹#›</a:t>
            </a:fld>
            <a:endParaRPr kumimoji="0" lang="en-GB" altLang="en-US" sz="800" b="0">
              <a:solidFill>
                <a:schemeClr val="tx1"/>
              </a:solidFill>
              <a:latin typeface="Times" charset="0"/>
            </a:endParaRPr>
          </a:p>
        </p:txBody>
      </p:sp>
      <p:sp>
        <p:nvSpPr>
          <p:cNvPr id="542740" name="Text Box 20"/>
          <p:cNvSpPr txBox="1">
            <a:spLocks noChangeArrowheads="1"/>
          </p:cNvSpPr>
          <p:nvPr userDrawn="1"/>
        </p:nvSpPr>
        <p:spPr bwMode="auto">
          <a:xfrm>
            <a:off x="219075" y="6524625"/>
            <a:ext cx="8642350" cy="188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algn="r"/>
            <a:r>
              <a:rPr kumimoji="0" lang="en-GB" altLang="en-US" sz="800" b="0" i="1">
                <a:solidFill>
                  <a:schemeClr val="tx1"/>
                </a:solidFill>
                <a:ea typeface="Times New Roman" charset="0"/>
                <a:cs typeface="Times New Roman" charset="0"/>
              </a:rPr>
              <a:t>			</a:t>
            </a:r>
            <a:r>
              <a:rPr kumimoji="0" lang="en-GB" altLang="en-US" sz="800" b="0">
                <a:solidFill>
                  <a:schemeClr val="tx1"/>
                </a:solidFill>
                <a:ea typeface="Times New Roman" charset="0"/>
                <a:cs typeface="Times New Roman" charset="0"/>
              </a:rPr>
              <a:t>Tawfik Jelassi and Albrecht Enders, </a:t>
            </a:r>
            <a:r>
              <a:rPr kumimoji="0" lang="en-GB" altLang="en-US" sz="800" b="0" i="1">
                <a:solidFill>
                  <a:schemeClr val="tx1"/>
                </a:solidFill>
                <a:ea typeface="Times New Roman" charset="0"/>
                <a:cs typeface="Times New Roman" charset="0"/>
              </a:rPr>
              <a:t>Strategies for e-Business</a:t>
            </a:r>
            <a:r>
              <a:rPr kumimoji="0" lang="en-GB" altLang="en-US" sz="800" b="0">
                <a:solidFill>
                  <a:schemeClr val="tx1"/>
                </a:solidFill>
                <a:ea typeface="Times New Roman" charset="0"/>
                <a:cs typeface="Times New Roman" charset="0"/>
              </a:rPr>
              <a:t>, 2</a:t>
            </a:r>
            <a:r>
              <a:rPr kumimoji="0" lang="en-GB" altLang="en-US" sz="800" b="0" baseline="30000">
                <a:solidFill>
                  <a:schemeClr val="tx1"/>
                </a:solidFill>
                <a:ea typeface="Times New Roman" charset="0"/>
                <a:cs typeface="Times New Roman" charset="0"/>
              </a:rPr>
              <a:t>nd</a:t>
            </a:r>
            <a:r>
              <a:rPr kumimoji="0" lang="en-GB" altLang="en-US" sz="800" b="0">
                <a:solidFill>
                  <a:schemeClr val="tx1"/>
                </a:solidFill>
                <a:ea typeface="Times New Roman" charset="0"/>
                <a:cs typeface="Times New Roman" charset="0"/>
              </a:rPr>
              <a:t> edition,</a:t>
            </a:r>
            <a:r>
              <a:rPr kumimoji="0" lang="en-US" altLang="en-US" sz="800" b="0">
                <a:solidFill>
                  <a:schemeClr val="tx1"/>
                </a:solidFill>
                <a:ea typeface="Times New Roman" charset="0"/>
                <a:cs typeface="Times New Roman" charset="0"/>
              </a:rPr>
              <a:t> </a:t>
            </a:r>
            <a:r>
              <a:rPr kumimoji="0" lang="en-GB" altLang="en-US" sz="800" b="0">
                <a:solidFill>
                  <a:schemeClr val="tx1"/>
                </a:solidFill>
                <a:ea typeface="Times New Roman" charset="0"/>
                <a:cs typeface="Times New Roman" charset="0"/>
              </a:rPr>
              <a:t>© Pearson Education Limited 2008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Placeholder 21"/>
          <p:cNvSpPr>
            <a:spLocks noGrp="1"/>
          </p:cNvSpPr>
          <p:nvPr>
            <p:ph type="title"/>
          </p:nvPr>
        </p:nvSpPr>
        <p:spPr bwMode="auto">
          <a:xfrm>
            <a:off x="609600" y="228600"/>
            <a:ext cx="8153400" cy="99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US" altLang="en-US"/>
          </a:p>
        </p:txBody>
      </p:sp>
      <p:sp>
        <p:nvSpPr>
          <p:cNvPr id="26627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612775" y="1600200"/>
            <a:ext cx="81534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US" alt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solidFill>
                  <a:schemeClr val="tx2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400"/>
            <a:ext cx="5421313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400">
                <a:solidFill>
                  <a:schemeClr val="tx2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/>
          <p:cNvSpPr/>
          <p:nvPr/>
        </p:nvSpPr>
        <p:spPr bwMode="white">
          <a:xfrm>
            <a:off x="0" y="1235075"/>
            <a:ext cx="9144000" cy="31908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  <a:latin typeface="Tw Cen MT" panose="020B0602020104020603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1279525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  <a:latin typeface="Tw Cen MT" panose="020B0602020104020603" pitchFamily="34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590550" y="1279525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  <a:latin typeface="Tw Cen MT" panose="020B0602020104020603" pitchFamily="34" charset="0"/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1588"/>
            <a:ext cx="533400" cy="24447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 algn="ctr" eaLnBrk="1" hangingPunct="1">
              <a:defRPr sz="1400" b="1">
                <a:solidFill>
                  <a:srgbClr val="FFFFFF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56D952D2-7FC1-5E43-ABDF-DA2E60AD44D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10" name="Text Box 48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tx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/>
          <a:lstStyle/>
          <a:p>
            <a:pPr algn="ctr"/>
            <a:r>
              <a:rPr kumimoji="0" lang="en-GB" altLang="en-US" sz="800" b="0">
                <a:solidFill>
                  <a:schemeClr val="tx1"/>
                </a:solidFill>
              </a:rPr>
              <a:t>Slide 9.</a:t>
            </a:r>
            <a:fld id="{094D954C-DB66-F145-9A4E-4D29EC22B9F3}" type="slidenum">
              <a:rPr kumimoji="0" lang="en-GB" altLang="en-US" sz="800" b="0">
                <a:solidFill>
                  <a:schemeClr val="tx1"/>
                </a:solidFill>
              </a:rPr>
              <a:pPr algn="ctr"/>
              <a:t>‹#›</a:t>
            </a:fld>
            <a:endParaRPr kumimoji="0" lang="en-GB" altLang="en-US" sz="800" b="0">
              <a:solidFill>
                <a:schemeClr val="tx1"/>
              </a:solidFill>
              <a:latin typeface="Times" charset="0"/>
            </a:endParaRPr>
          </a:p>
        </p:txBody>
      </p:sp>
      <p:sp>
        <p:nvSpPr>
          <p:cNvPr id="11" name="Text Box 49"/>
          <p:cNvSpPr txBox="1">
            <a:spLocks noChangeArrowheads="1"/>
          </p:cNvSpPr>
          <p:nvPr userDrawn="1"/>
        </p:nvSpPr>
        <p:spPr bwMode="auto">
          <a:xfrm>
            <a:off x="219075" y="6524625"/>
            <a:ext cx="8642350" cy="188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algn="r"/>
            <a:r>
              <a:rPr kumimoji="0" lang="en-GB" altLang="en-US" sz="800" b="0" i="1">
                <a:solidFill>
                  <a:schemeClr val="tx1"/>
                </a:solidFill>
                <a:ea typeface="Times New Roman" charset="0"/>
                <a:cs typeface="Times New Roman" charset="0"/>
              </a:rPr>
              <a:t>			</a:t>
            </a:r>
            <a:r>
              <a:rPr kumimoji="0" lang="en-GB" altLang="en-US" sz="800" b="0">
                <a:solidFill>
                  <a:schemeClr val="tx1"/>
                </a:solidFill>
                <a:ea typeface="Times New Roman" charset="0"/>
                <a:cs typeface="Times New Roman" charset="0"/>
              </a:rPr>
              <a:t>Tawfik Jelassi and Albrecht Enders, </a:t>
            </a:r>
            <a:r>
              <a:rPr kumimoji="0" lang="en-GB" altLang="en-US" sz="800" b="0" i="1">
                <a:solidFill>
                  <a:schemeClr val="tx1"/>
                </a:solidFill>
                <a:ea typeface="Times New Roman" charset="0"/>
                <a:cs typeface="Times New Roman" charset="0"/>
              </a:rPr>
              <a:t>Strategies for e-Business</a:t>
            </a:r>
            <a:r>
              <a:rPr kumimoji="0" lang="en-GB" altLang="en-US" sz="800" b="0">
                <a:solidFill>
                  <a:schemeClr val="tx1"/>
                </a:solidFill>
                <a:ea typeface="Times New Roman" charset="0"/>
                <a:cs typeface="Times New Roman" charset="0"/>
              </a:rPr>
              <a:t>, 2</a:t>
            </a:r>
            <a:r>
              <a:rPr kumimoji="0" lang="en-GB" altLang="en-US" sz="800" b="0" baseline="30000">
                <a:solidFill>
                  <a:schemeClr val="tx1"/>
                </a:solidFill>
                <a:ea typeface="Times New Roman" charset="0"/>
                <a:cs typeface="Times New Roman" charset="0"/>
              </a:rPr>
              <a:t>nd</a:t>
            </a:r>
            <a:r>
              <a:rPr kumimoji="0" lang="en-GB" altLang="en-US" sz="800" b="0">
                <a:solidFill>
                  <a:schemeClr val="tx1"/>
                </a:solidFill>
                <a:ea typeface="Times New Roman" charset="0"/>
                <a:cs typeface="Times New Roman" charset="0"/>
              </a:rPr>
              <a:t> edition,</a:t>
            </a:r>
            <a:r>
              <a:rPr kumimoji="0" lang="en-US" altLang="en-US" sz="800" b="0">
                <a:solidFill>
                  <a:schemeClr val="tx1"/>
                </a:solidFill>
                <a:ea typeface="Times New Roman" charset="0"/>
                <a:cs typeface="Times New Roman" charset="0"/>
              </a:rPr>
              <a:t> </a:t>
            </a:r>
            <a:r>
              <a:rPr kumimoji="0" lang="en-GB" altLang="en-US" sz="800" b="0">
                <a:solidFill>
                  <a:schemeClr val="tx1"/>
                </a:solidFill>
                <a:ea typeface="Times New Roman" charset="0"/>
                <a:cs typeface="Times New Roman" charset="0"/>
              </a:rPr>
              <a:t>© Pearson Education Limited 2008</a:t>
            </a:r>
          </a:p>
        </p:txBody>
      </p:sp>
    </p:spTree>
    <p:extLst>
      <p:ext uri="{BB962C8B-B14F-4D97-AF65-F5344CB8AC3E}">
        <p14:creationId xmlns:p14="http://schemas.microsoft.com/office/powerpoint/2010/main" val="539322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</p:sldLayoutIdLst>
  <p:transition/>
  <p:timing>
    <p:tnLst>
      <p:par>
        <p:cTn id="1" dur="indefinite" restart="never" nodeType="tmRoot"/>
      </p:par>
    </p:tn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ＭＳ Ｐゴシック" charset="0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0"/>
          <a:ea typeface="ＭＳ Ｐゴシック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0"/>
          <a:ea typeface="ＭＳ Ｐゴシック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0"/>
          <a:ea typeface="ＭＳ Ｐゴシック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0"/>
          <a:ea typeface="ＭＳ Ｐゴシック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0"/>
        </a:defRPr>
      </a:lvl9pPr>
    </p:titleStyle>
    <p:bodyStyle>
      <a:lvl1pPr marL="319088" indent="-319088" algn="l" rtl="0" eaLnBrk="1" fontAlgn="base" hangingPunct="1">
        <a:spcBef>
          <a:spcPts val="700"/>
        </a:spcBef>
        <a:spcAft>
          <a:spcPct val="0"/>
        </a:spcAft>
        <a:buClr>
          <a:schemeClr val="accent2"/>
        </a:buClr>
        <a:buSzPct val="60000"/>
        <a:buFont typeface="Wingdings" charset="2"/>
        <a:buChar char=""/>
        <a:defRPr sz="2900" kern="1200">
          <a:solidFill>
            <a:schemeClr val="tx1"/>
          </a:solidFill>
          <a:latin typeface="+mn-lt"/>
          <a:ea typeface="ＭＳ Ｐゴシック" charset="0"/>
          <a:cs typeface="+mn-cs"/>
        </a:defRPr>
      </a:lvl1pPr>
      <a:lvl2pPr marL="639763" indent="-273050" algn="l" rtl="0" eaLnBrk="1" fontAlgn="base" hangingPunct="1">
        <a:spcBef>
          <a:spcPts val="550"/>
        </a:spcBef>
        <a:spcAft>
          <a:spcPct val="0"/>
        </a:spcAft>
        <a:buClr>
          <a:schemeClr val="accent1"/>
        </a:buClr>
        <a:buSzPct val="70000"/>
        <a:buFont typeface="Wingdings 2" charset="2"/>
        <a:buChar char=""/>
        <a:defRPr sz="26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914400" indent="-228600" algn="l" rtl="0" eaLnBrk="1" fontAlgn="base" hangingPunct="1">
        <a:spcBef>
          <a:spcPts val="500"/>
        </a:spcBef>
        <a:spcAft>
          <a:spcPct val="0"/>
        </a:spcAft>
        <a:buClr>
          <a:schemeClr val="accent2"/>
        </a:buClr>
        <a:buSzPct val="75000"/>
        <a:buFont typeface="Wingdings" charset="2"/>
        <a:buChar char=""/>
        <a:defRPr sz="23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371600" indent="-228600" algn="l" rtl="0" eaLnBrk="1" fontAlgn="base" hangingPunct="1">
        <a:spcBef>
          <a:spcPts val="400"/>
        </a:spcBef>
        <a:spcAft>
          <a:spcPct val="0"/>
        </a:spcAft>
        <a:buClr>
          <a:srgbClr val="A5AB81"/>
        </a:buClr>
        <a:buSzPct val="75000"/>
        <a:buFont typeface="Wingdings" charset="2"/>
        <a:buChar char="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1828800" indent="-228600" algn="l" rtl="0" eaLnBrk="1" fontAlgn="base" hangingPunct="1">
        <a:spcBef>
          <a:spcPts val="400"/>
        </a:spcBef>
        <a:spcAft>
          <a:spcPct val="0"/>
        </a:spcAft>
        <a:buClr>
          <a:srgbClr val="D8B25C"/>
        </a:buClr>
        <a:buSzPct val="65000"/>
        <a:buFont typeface="Wingdings" charset="2"/>
        <a:buChar char="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background5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6499" name="Picture 3" descr="5-bar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950" y="0"/>
            <a:ext cx="8782050" cy="561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6500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755650" y="0"/>
            <a:ext cx="8388350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US" altLang="en-US"/>
          </a:p>
        </p:txBody>
      </p:sp>
      <p:sp>
        <p:nvSpPr>
          <p:cNvPr id="106501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755650" y="765175"/>
            <a:ext cx="8075613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</p:txBody>
      </p:sp>
      <p:sp>
        <p:nvSpPr>
          <p:cNvPr id="106502" name="Rectangle 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746875" y="6308725"/>
            <a:ext cx="2133600" cy="29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6503" name="Rectangle 7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1763713" y="6308725"/>
            <a:ext cx="4651375" cy="288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6504" name="Rectangle 8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0" y="6467475"/>
            <a:ext cx="604838" cy="39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BE8C47F0-6C7D-1F48-8F92-CF308466758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04132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</p:sldLayoutIdLst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1064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65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065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500" grpId="0"/>
      <p:bldP spid="106501" grpId="0" build="p">
        <p:tmplLst>
          <p:tmpl lvl="1">
            <p:tnLst>
              <p:par>
                <p:cTn presetID="22" presetClass="entr" presetSubtype="8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650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106501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charset="0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defRPr sz="2400">
          <a:solidFill>
            <a:schemeClr val="tx1"/>
          </a:solidFill>
          <a:latin typeface="+mn-lt"/>
          <a:ea typeface="ＭＳ Ｐゴシック" charset="0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bg1"/>
          </a:solidFill>
          <a:latin typeface="+mn-lt"/>
          <a:ea typeface="ＭＳ Ｐゴシック" charset="0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bg1"/>
          </a:solidFill>
          <a:latin typeface="+mn-lt"/>
          <a:ea typeface="ＭＳ Ｐゴシック" charset="0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bg1"/>
          </a:solidFill>
          <a:latin typeface="+mn-lt"/>
          <a:ea typeface="ＭＳ Ｐゴシック" charset="0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  <a:ea typeface="ＭＳ Ｐゴシック" charset="0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tmp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3" descr="text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464"/>
          <a:stretch>
            <a:fillRect/>
          </a:stretch>
        </p:blipFill>
        <p:spPr bwMode="auto">
          <a:xfrm>
            <a:off x="865188" y="1557338"/>
            <a:ext cx="8229600" cy="3671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8548" name="Picture 4" descr="Title Bar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88" y="0"/>
            <a:ext cx="9144001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7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8928100" y="6681788"/>
            <a:ext cx="215900" cy="176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US" altLang="en-US"/>
          </a:p>
        </p:txBody>
      </p:sp>
      <p:sp>
        <p:nvSpPr>
          <p:cNvPr id="2054" name="Text Box 6"/>
          <p:cNvSpPr txBox="1">
            <a:spLocks noChangeArrowheads="1"/>
          </p:cNvSpPr>
          <p:nvPr/>
        </p:nvSpPr>
        <p:spPr bwMode="auto">
          <a:xfrm>
            <a:off x="381000" y="188913"/>
            <a:ext cx="7286625" cy="457200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US" smtClean="0">
                <a:solidFill>
                  <a:schemeClr val="tx2"/>
                </a:solidFill>
                <a:latin typeface="AvantGarde Bk BT" pitchFamily="34" charset="0"/>
                <a:ea typeface="+mn-ea"/>
              </a:rPr>
              <a:t>Using your m62 template</a:t>
            </a:r>
          </a:p>
        </p:txBody>
      </p:sp>
    </p:spTree>
    <p:extLst>
      <p:ext uri="{BB962C8B-B14F-4D97-AF65-F5344CB8AC3E}">
        <p14:creationId xmlns:p14="http://schemas.microsoft.com/office/powerpoint/2010/main" val="1751344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85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2400">
          <a:solidFill>
            <a:schemeClr val="tx2"/>
          </a:solidFill>
          <a:latin typeface="+mj-lt"/>
          <a:ea typeface="ＭＳ Ｐゴシック" charset="0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2400">
          <a:solidFill>
            <a:schemeClr val="tx2"/>
          </a:solidFill>
          <a:latin typeface="Arial" charset="0"/>
          <a:ea typeface="ＭＳ Ｐゴシック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2400">
          <a:solidFill>
            <a:schemeClr val="tx2"/>
          </a:solidFill>
          <a:latin typeface="Arial" charset="0"/>
          <a:ea typeface="ＭＳ Ｐゴシック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2400">
          <a:solidFill>
            <a:schemeClr val="tx2"/>
          </a:solidFill>
          <a:latin typeface="Arial" charset="0"/>
          <a:ea typeface="ＭＳ Ｐゴシック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2400">
          <a:solidFill>
            <a:schemeClr val="tx2"/>
          </a:solidFill>
          <a:latin typeface="Arial" charset="0"/>
          <a:ea typeface="ＭＳ Ｐゴシック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2400">
          <a:solidFill>
            <a:schemeClr val="tx2"/>
          </a:solidFill>
          <a:latin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2400">
          <a:solidFill>
            <a:schemeClr val="tx2"/>
          </a:solidFill>
          <a:latin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2400">
          <a:solidFill>
            <a:schemeClr val="tx2"/>
          </a:solidFill>
          <a:latin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2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defRPr sz="900">
          <a:solidFill>
            <a:schemeClr val="tx1"/>
          </a:solidFill>
          <a:latin typeface="+mn-lt"/>
          <a:ea typeface="ＭＳ Ｐゴシック" charset="0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900">
          <a:solidFill>
            <a:schemeClr val="tx1"/>
          </a:solidFill>
          <a:latin typeface="+mn-lt"/>
          <a:ea typeface="ＭＳ Ｐゴシック" charset="0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900">
          <a:solidFill>
            <a:schemeClr val="tx1"/>
          </a:solidFill>
          <a:latin typeface="+mn-lt"/>
          <a:ea typeface="ＭＳ Ｐゴシック" charset="0"/>
        </a:defRPr>
      </a:lvl3pPr>
      <a:lvl4pPr marL="1550988" indent="-228600" algn="l" rtl="0" eaLnBrk="1" fontAlgn="base" hangingPunct="1">
        <a:spcBef>
          <a:spcPct val="20000"/>
        </a:spcBef>
        <a:spcAft>
          <a:spcPct val="0"/>
        </a:spcAft>
        <a:buChar char="–"/>
        <a:defRPr sz="900">
          <a:solidFill>
            <a:schemeClr val="tx1"/>
          </a:solidFill>
          <a:latin typeface="+mn-lt"/>
          <a:ea typeface="ＭＳ Ｐゴシック" charset="0"/>
        </a:defRPr>
      </a:lvl4pPr>
      <a:lvl5pPr marL="1958975" indent="-228600" algn="l" rtl="0" eaLnBrk="1" fontAlgn="base" hangingPunct="1">
        <a:spcBef>
          <a:spcPct val="20000"/>
        </a:spcBef>
        <a:spcAft>
          <a:spcPct val="0"/>
        </a:spcAft>
        <a:buChar char="»"/>
        <a:defRPr sz="900">
          <a:solidFill>
            <a:schemeClr val="tx1"/>
          </a:solidFill>
          <a:latin typeface="+mn-lt"/>
          <a:ea typeface="ＭＳ Ｐゴシック" charset="0"/>
        </a:defRPr>
      </a:lvl5pPr>
      <a:lvl6pPr marL="2416175" indent="-228600" algn="l" rtl="0" eaLnBrk="1" fontAlgn="base" hangingPunct="1">
        <a:spcBef>
          <a:spcPct val="20000"/>
        </a:spcBef>
        <a:spcAft>
          <a:spcPct val="0"/>
        </a:spcAft>
        <a:buChar char="»"/>
        <a:defRPr sz="900">
          <a:solidFill>
            <a:schemeClr val="tx1"/>
          </a:solidFill>
          <a:latin typeface="+mn-lt"/>
        </a:defRPr>
      </a:lvl6pPr>
      <a:lvl7pPr marL="2873375" indent="-228600" algn="l" rtl="0" eaLnBrk="1" fontAlgn="base" hangingPunct="1">
        <a:spcBef>
          <a:spcPct val="20000"/>
        </a:spcBef>
        <a:spcAft>
          <a:spcPct val="0"/>
        </a:spcAft>
        <a:buChar char="»"/>
        <a:defRPr sz="900">
          <a:solidFill>
            <a:schemeClr val="tx1"/>
          </a:solidFill>
          <a:latin typeface="+mn-lt"/>
        </a:defRPr>
      </a:lvl7pPr>
      <a:lvl8pPr marL="3330575" indent="-228600" algn="l" rtl="0" eaLnBrk="1" fontAlgn="base" hangingPunct="1">
        <a:spcBef>
          <a:spcPct val="20000"/>
        </a:spcBef>
        <a:spcAft>
          <a:spcPct val="0"/>
        </a:spcAft>
        <a:buChar char="»"/>
        <a:defRPr sz="900">
          <a:solidFill>
            <a:schemeClr val="tx1"/>
          </a:solidFill>
          <a:latin typeface="+mn-lt"/>
        </a:defRPr>
      </a:lvl8pPr>
      <a:lvl9pPr marL="3787775" indent="-228600" algn="l" rtl="0" eaLnBrk="1" fontAlgn="base" hangingPunct="1">
        <a:spcBef>
          <a:spcPct val="20000"/>
        </a:spcBef>
        <a:spcAft>
          <a:spcPct val="0"/>
        </a:spcAft>
        <a:buChar char="»"/>
        <a:defRPr sz="9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background5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9571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755650" y="0"/>
            <a:ext cx="7488238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US" altLang="en-US"/>
          </a:p>
        </p:txBody>
      </p:sp>
      <p:sp>
        <p:nvSpPr>
          <p:cNvPr id="109572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755650" y="765175"/>
            <a:ext cx="8075613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</p:txBody>
      </p:sp>
      <p:sp>
        <p:nvSpPr>
          <p:cNvPr id="109573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746875" y="6308725"/>
            <a:ext cx="2133600" cy="29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9574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1763713" y="6308725"/>
            <a:ext cx="4651375" cy="288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9575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0" y="6467475"/>
            <a:ext cx="604838" cy="39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49141318-A463-F146-AB4B-09341F8C3B8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314156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95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95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9571" grpId="0"/>
      <p:bldP spid="109572" grpId="0" build="p">
        <p:tmplLst>
          <p:tmpl lvl="1">
            <p:tnLst>
              <p:par>
                <p:cTn presetID="22" presetClass="entr" presetSubtype="8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957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109572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2600">
          <a:solidFill>
            <a:schemeClr val="tx2"/>
          </a:solidFill>
          <a:latin typeface="+mj-lt"/>
          <a:ea typeface="ＭＳ Ｐゴシック" charset="0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2600">
          <a:solidFill>
            <a:schemeClr val="tx2"/>
          </a:solidFill>
          <a:latin typeface="Arial" charset="0"/>
          <a:ea typeface="ＭＳ Ｐゴシック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2600">
          <a:solidFill>
            <a:schemeClr val="tx2"/>
          </a:solidFill>
          <a:latin typeface="Arial" charset="0"/>
          <a:ea typeface="ＭＳ Ｐゴシック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2600">
          <a:solidFill>
            <a:schemeClr val="tx2"/>
          </a:solidFill>
          <a:latin typeface="Arial" charset="0"/>
          <a:ea typeface="ＭＳ Ｐゴシック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2600">
          <a:solidFill>
            <a:schemeClr val="tx2"/>
          </a:solidFill>
          <a:latin typeface="Arial" charset="0"/>
          <a:ea typeface="ＭＳ Ｐゴシック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2600">
          <a:solidFill>
            <a:schemeClr val="tx2"/>
          </a:solidFill>
          <a:latin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2600">
          <a:solidFill>
            <a:schemeClr val="tx2"/>
          </a:solidFill>
          <a:latin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2600">
          <a:solidFill>
            <a:schemeClr val="tx2"/>
          </a:solidFill>
          <a:latin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26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defRPr sz="2400">
          <a:solidFill>
            <a:schemeClr val="tx1"/>
          </a:solidFill>
          <a:latin typeface="+mn-lt"/>
          <a:ea typeface="ＭＳ Ｐゴシック" charset="0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bg1"/>
          </a:solidFill>
          <a:latin typeface="+mn-lt"/>
          <a:ea typeface="ＭＳ Ｐゴシック" charset="0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bg1"/>
          </a:solidFill>
          <a:latin typeface="+mn-lt"/>
          <a:ea typeface="ＭＳ Ｐゴシック" charset="0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bg1"/>
          </a:solidFill>
          <a:latin typeface="+mn-lt"/>
          <a:ea typeface="ＭＳ Ｐゴシック" charset="0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  <a:ea typeface="ＭＳ Ｐゴシック" charset="0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notesSlide" Target="../notesSlides/notesSlid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notesSlide" Target="../notesSlides/notesSlid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notesSlide" Target="../notesSlides/notesSlide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notesSlide" Target="../notesSlides/notesSlide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notesSlide" Target="../notesSlides/notesSlide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US" altLang="en-US" sz="2800" dirty="0"/>
              <a:t>Choosing the appropriate strategy for the internal </a:t>
            </a:r>
            <a:r>
              <a:rPr lang="en-US" altLang="en-US" sz="2800" dirty="0" err="1"/>
              <a:t>organisation</a:t>
            </a:r>
            <a:r>
              <a:rPr lang="en-US" altLang="en-US" sz="2800" dirty="0"/>
              <a:t> of e-business activities</a:t>
            </a:r>
            <a:endParaRPr lang="en-US"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597964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Any e-Business news?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5628919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2722" name="AutoShape 2"/>
          <p:cNvSpPr>
            <a:spLocks noChangeArrowheads="1"/>
          </p:cNvSpPr>
          <p:nvPr/>
        </p:nvSpPr>
        <p:spPr bwMode="auto">
          <a:xfrm>
            <a:off x="1439863" y="1971675"/>
            <a:ext cx="6554787" cy="3317875"/>
          </a:xfrm>
          <a:prstGeom prst="roundRect">
            <a:avLst>
              <a:gd name="adj" fmla="val 15694"/>
            </a:avLst>
          </a:prstGeom>
          <a:solidFill>
            <a:srgbClr val="215283"/>
          </a:solidFill>
          <a:ln w="19050">
            <a:solidFill>
              <a:srgbClr val="215283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72000" tIns="72000" rIns="72000" bIns="72000" anchor="ctr">
            <a:spAutoFit/>
          </a:bodyPr>
          <a:lstStyle/>
          <a:p>
            <a:endParaRPr lang="en-US"/>
          </a:p>
        </p:txBody>
      </p:sp>
      <p:sp>
        <p:nvSpPr>
          <p:cNvPr id="1822723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2400" dirty="0" smtClean="0"/>
              <a:t>Choosing </a:t>
            </a:r>
            <a:r>
              <a:rPr lang="en-US" altLang="en-US" sz="2400" dirty="0"/>
              <a:t>the appropriate strategy for the internal </a:t>
            </a:r>
            <a:r>
              <a:rPr lang="en-US" altLang="en-US" sz="2400" dirty="0" err="1"/>
              <a:t>organisation</a:t>
            </a:r>
            <a:r>
              <a:rPr lang="en-US" altLang="en-US" sz="2400" dirty="0"/>
              <a:t> of e-business activities </a:t>
            </a:r>
            <a:br>
              <a:rPr lang="en-US" altLang="en-US" sz="2400" dirty="0"/>
            </a:br>
            <a:endParaRPr lang="de-DE" altLang="en-US" sz="2400" dirty="0"/>
          </a:p>
        </p:txBody>
      </p:sp>
      <p:sp>
        <p:nvSpPr>
          <p:cNvPr id="1822724" name="AutoShape 4"/>
          <p:cNvSpPr>
            <a:spLocks noChangeAspect="1" noChangeArrowheads="1" noTextEdit="1"/>
          </p:cNvSpPr>
          <p:nvPr/>
        </p:nvSpPr>
        <p:spPr bwMode="auto">
          <a:xfrm>
            <a:off x="2279650" y="2346325"/>
            <a:ext cx="3740150" cy="1250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822725" name="Rectangle 5"/>
          <p:cNvSpPr>
            <a:spLocks noChangeArrowheads="1"/>
          </p:cNvSpPr>
          <p:nvPr/>
        </p:nvSpPr>
        <p:spPr bwMode="auto">
          <a:xfrm>
            <a:off x="1649413" y="2259013"/>
            <a:ext cx="3921125" cy="24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314325">
              <a:defRPr sz="2400">
                <a:solidFill>
                  <a:schemeClr val="tx1"/>
                </a:solidFill>
                <a:latin typeface="Arial" charset="0"/>
              </a:defRPr>
            </a:lvl1pPr>
            <a:lvl2pPr marL="400050" defTabSz="314325">
              <a:defRPr sz="2400">
                <a:solidFill>
                  <a:schemeClr val="tx1"/>
                </a:solidFill>
                <a:latin typeface="Arial" charset="0"/>
              </a:defRPr>
            </a:lvl2pPr>
            <a:lvl3pPr marL="801688" defTabSz="314325">
              <a:defRPr sz="2400">
                <a:solidFill>
                  <a:schemeClr val="tx1"/>
                </a:solidFill>
                <a:latin typeface="Arial" charset="0"/>
              </a:defRPr>
            </a:lvl3pPr>
            <a:lvl4pPr marL="1201738" defTabSz="314325">
              <a:defRPr sz="2400">
                <a:solidFill>
                  <a:schemeClr val="tx1"/>
                </a:solidFill>
                <a:latin typeface="Arial" charset="0"/>
              </a:defRPr>
            </a:lvl4pPr>
            <a:lvl5pPr marL="1603375" defTabSz="314325">
              <a:defRPr sz="2400">
                <a:solidFill>
                  <a:schemeClr val="tx1"/>
                </a:solidFill>
                <a:latin typeface="Arial" charset="0"/>
              </a:defRPr>
            </a:lvl5pPr>
            <a:lvl6pPr marL="20605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5177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29749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4321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US" altLang="en-US" sz="1600">
                <a:solidFill>
                  <a:schemeClr val="bg1"/>
                </a:solidFill>
              </a:rPr>
              <a:t>After this session you should be able to:</a:t>
            </a:r>
            <a:endParaRPr lang="en-US" altLang="en-US" sz="1600" b="0">
              <a:solidFill>
                <a:schemeClr val="bg1"/>
              </a:solidFill>
            </a:endParaRPr>
          </a:p>
        </p:txBody>
      </p:sp>
      <p:sp>
        <p:nvSpPr>
          <p:cNvPr id="1822726" name="Rectangle 6"/>
          <p:cNvSpPr>
            <a:spLocks noChangeArrowheads="1"/>
          </p:cNvSpPr>
          <p:nvPr/>
        </p:nvSpPr>
        <p:spPr bwMode="auto">
          <a:xfrm>
            <a:off x="1649413" y="2655888"/>
            <a:ext cx="5965825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marL="152400" indent="-152400" defTabSz="314325">
              <a:defRPr sz="2400">
                <a:solidFill>
                  <a:schemeClr val="tx1"/>
                </a:solidFill>
                <a:latin typeface="Arial" charset="0"/>
              </a:defRPr>
            </a:lvl1pPr>
            <a:lvl2pPr marL="400050" defTabSz="314325">
              <a:defRPr sz="2400">
                <a:solidFill>
                  <a:schemeClr val="tx1"/>
                </a:solidFill>
                <a:latin typeface="Arial" charset="0"/>
              </a:defRPr>
            </a:lvl2pPr>
            <a:lvl3pPr marL="801688" defTabSz="314325">
              <a:defRPr sz="2400">
                <a:solidFill>
                  <a:schemeClr val="tx1"/>
                </a:solidFill>
                <a:latin typeface="Arial" charset="0"/>
              </a:defRPr>
            </a:lvl3pPr>
            <a:lvl4pPr marL="1201738" defTabSz="314325">
              <a:defRPr sz="2400">
                <a:solidFill>
                  <a:schemeClr val="tx1"/>
                </a:solidFill>
                <a:latin typeface="Arial" charset="0"/>
              </a:defRPr>
            </a:lvl4pPr>
            <a:lvl5pPr marL="1603375" defTabSz="314325">
              <a:defRPr sz="2400">
                <a:solidFill>
                  <a:schemeClr val="tx1"/>
                </a:solidFill>
                <a:latin typeface="Arial" charset="0"/>
              </a:defRPr>
            </a:lvl5pPr>
            <a:lvl6pPr marL="20605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5177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29749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4321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just">
              <a:buFont typeface="Wingdings" charset="2"/>
              <a:buChar char=""/>
            </a:pPr>
            <a:r>
              <a:rPr lang="en-US" altLang="ja-JP" sz="1600" b="0">
                <a:solidFill>
                  <a:schemeClr val="bg1"/>
                </a:solidFill>
                <a:ea typeface="MS Mincho" charset="-128"/>
                <a:cs typeface="Arial" charset="0"/>
              </a:rPr>
              <a:t>Describe the spectrum of ‘make-or-buy’ options</a:t>
            </a:r>
          </a:p>
          <a:p>
            <a:pPr algn="just">
              <a:buFont typeface="Wingdings" charset="2"/>
              <a:buChar char=""/>
            </a:pPr>
            <a:endParaRPr lang="en-US" altLang="ja-JP" sz="1600" b="0">
              <a:solidFill>
                <a:schemeClr val="bg1"/>
              </a:solidFill>
              <a:ea typeface="MS Mincho" charset="-128"/>
              <a:cs typeface="Arial" charset="0"/>
            </a:endParaRPr>
          </a:p>
          <a:p>
            <a:pPr algn="just">
              <a:buFont typeface="Wingdings" charset="2"/>
              <a:buChar char=""/>
            </a:pPr>
            <a:r>
              <a:rPr lang="en-US" altLang="ja-JP" sz="1600" b="0">
                <a:solidFill>
                  <a:schemeClr val="bg1"/>
                </a:solidFill>
                <a:ea typeface="MS Mincho" charset="-128"/>
                <a:cs typeface="Arial" charset="0"/>
              </a:rPr>
              <a:t>Identify the main reasons that favour ‘make’ decisions</a:t>
            </a:r>
          </a:p>
          <a:p>
            <a:pPr algn="just">
              <a:buFont typeface="Wingdings" charset="2"/>
              <a:buChar char=""/>
            </a:pPr>
            <a:endParaRPr lang="en-US" altLang="ja-JP" sz="1600" b="0">
              <a:solidFill>
                <a:schemeClr val="bg1"/>
              </a:solidFill>
              <a:ea typeface="MS Mincho" charset="-128"/>
              <a:cs typeface="Arial" charset="0"/>
            </a:endParaRPr>
          </a:p>
          <a:p>
            <a:pPr algn="just">
              <a:buFont typeface="Wingdings" charset="2"/>
              <a:buChar char=""/>
            </a:pPr>
            <a:r>
              <a:rPr lang="en-US" altLang="ja-JP" sz="1600" b="0">
                <a:solidFill>
                  <a:schemeClr val="bg1"/>
                </a:solidFill>
                <a:ea typeface="MS Mincho" charset="-128"/>
                <a:cs typeface="Arial" charset="0"/>
              </a:rPr>
              <a:t>Identify the main reasons that favour ‘buy’ decisions</a:t>
            </a:r>
          </a:p>
          <a:p>
            <a:pPr algn="just">
              <a:buFont typeface="Wingdings" charset="2"/>
              <a:buChar char=""/>
            </a:pPr>
            <a:endParaRPr lang="en-US" altLang="ja-JP" sz="1600" b="0">
              <a:solidFill>
                <a:schemeClr val="bg1"/>
              </a:solidFill>
              <a:ea typeface="MS Mincho" charset="-128"/>
              <a:cs typeface="Arial" charset="0"/>
            </a:endParaRPr>
          </a:p>
          <a:p>
            <a:pPr algn="just">
              <a:buFont typeface="Wingdings" charset="2"/>
              <a:buChar char=""/>
            </a:pPr>
            <a:r>
              <a:rPr lang="en-US" altLang="ja-JP" sz="1600" b="0">
                <a:solidFill>
                  <a:schemeClr val="bg1"/>
                </a:solidFill>
                <a:ea typeface="MS Mincho" charset="-128"/>
                <a:cs typeface="Arial" charset="0"/>
              </a:rPr>
              <a:t>Describe the concept of value chain deconstruction and the role of the Internet within this concept</a:t>
            </a:r>
          </a:p>
          <a:p>
            <a:pPr algn="just">
              <a:buFont typeface="Wingdings" charset="2"/>
              <a:buChar char=""/>
            </a:pPr>
            <a:endParaRPr lang="en-US" altLang="ja-JP" sz="1600" b="0">
              <a:solidFill>
                <a:schemeClr val="bg1"/>
              </a:solidFill>
              <a:ea typeface="MS Mincho" charset="-128"/>
              <a:cs typeface="Arial" charset="0"/>
            </a:endParaRPr>
          </a:p>
          <a:p>
            <a:pPr algn="just">
              <a:buFont typeface="Wingdings" charset="2"/>
              <a:buChar char=""/>
            </a:pPr>
            <a:r>
              <a:rPr lang="en-US" altLang="ja-JP" sz="1600" b="0">
                <a:solidFill>
                  <a:schemeClr val="bg1"/>
                </a:solidFill>
                <a:ea typeface="MS Mincho" charset="-128"/>
                <a:cs typeface="Arial" charset="0"/>
              </a:rPr>
              <a:t>Understand the concept of unbundling the corporation.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Internal </a:t>
            </a:r>
            <a:r>
              <a:rPr lang="en-US" dirty="0" err="1" smtClean="0"/>
              <a:t>Organisational</a:t>
            </a:r>
            <a:r>
              <a:rPr lang="en-US" dirty="0" smtClean="0"/>
              <a:t> Issues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 smtClean="0"/>
              <a:t>2 main questions:</a:t>
            </a:r>
          </a:p>
          <a:p>
            <a:endParaRPr lang="en-US" dirty="0" smtClean="0"/>
          </a:p>
          <a:p>
            <a:r>
              <a:rPr lang="en-US" dirty="0" smtClean="0"/>
              <a:t>1.Which activities should be perform in-house and which </a:t>
            </a:r>
            <a:r>
              <a:rPr lang="en-US" dirty="0" smtClean="0"/>
              <a:t>outsource</a:t>
            </a:r>
            <a:endParaRPr lang="en-US" dirty="0"/>
          </a:p>
          <a:p>
            <a:endParaRPr lang="en-US" dirty="0"/>
          </a:p>
          <a:p>
            <a:r>
              <a:rPr lang="en-US" dirty="0" smtClean="0"/>
              <a:t>2. How should we align our e-activities with our physical activities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5824669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0466" name="Rectangle 2"/>
          <p:cNvSpPr>
            <a:spLocks noChangeArrowheads="1"/>
          </p:cNvSpPr>
          <p:nvPr/>
        </p:nvSpPr>
        <p:spPr bwMode="auto">
          <a:xfrm>
            <a:off x="488950" y="1350963"/>
            <a:ext cx="1350963" cy="53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45244" tIns="22225" rIns="45244" bIns="22225">
            <a:spAutoFit/>
          </a:bodyPr>
          <a:lstStyle/>
          <a:p>
            <a:pPr>
              <a:lnSpc>
                <a:spcPct val="90000"/>
              </a:lnSpc>
            </a:pPr>
            <a:r>
              <a:rPr kumimoji="0" lang="en-US" altLang="en-US" sz="1200">
                <a:solidFill>
                  <a:schemeClr val="tx1"/>
                </a:solidFill>
              </a:rPr>
              <a:t>IBM-Integrated value chain </a:t>
            </a:r>
          </a:p>
          <a:p>
            <a:pPr>
              <a:lnSpc>
                <a:spcPct val="90000"/>
              </a:lnSpc>
            </a:pPr>
            <a:r>
              <a:rPr kumimoji="0" lang="en-US" altLang="en-US" sz="1200">
                <a:solidFill>
                  <a:schemeClr val="tx1"/>
                </a:solidFill>
              </a:rPr>
              <a:t>(1985)</a:t>
            </a:r>
          </a:p>
        </p:txBody>
      </p:sp>
      <p:sp>
        <p:nvSpPr>
          <p:cNvPr id="1470467" name="AutoShape 3"/>
          <p:cNvSpPr>
            <a:spLocks noChangeArrowheads="1"/>
          </p:cNvSpPr>
          <p:nvPr/>
        </p:nvSpPr>
        <p:spPr bwMode="auto">
          <a:xfrm rot="16200000" flipH="1">
            <a:off x="4403726" y="1809750"/>
            <a:ext cx="1066800" cy="2295525"/>
          </a:xfrm>
          <a:prstGeom prst="rightArrow">
            <a:avLst>
              <a:gd name="adj1" fmla="val 75000"/>
              <a:gd name="adj2" fmla="val 50005"/>
            </a:avLst>
          </a:prstGeom>
          <a:solidFill>
            <a:srgbClr val="C8C8C8"/>
          </a:solidFill>
          <a:ln w="12700" cap="rnd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eaVert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kumimoji="0" lang="de-DE" altLang="en-US" sz="1600" b="0"/>
          </a:p>
        </p:txBody>
      </p:sp>
      <p:sp>
        <p:nvSpPr>
          <p:cNvPr id="1470468" name="Freeform 4"/>
          <p:cNvSpPr>
            <a:spLocks/>
          </p:cNvSpPr>
          <p:nvPr/>
        </p:nvSpPr>
        <p:spPr bwMode="auto">
          <a:xfrm>
            <a:off x="6499225" y="1357313"/>
            <a:ext cx="2327275" cy="838200"/>
          </a:xfrm>
          <a:custGeom>
            <a:avLst/>
            <a:gdLst>
              <a:gd name="T0" fmla="*/ 0 w 1575"/>
              <a:gd name="T1" fmla="*/ 0 h 614"/>
              <a:gd name="T2" fmla="*/ 1172 w 1575"/>
              <a:gd name="T3" fmla="*/ 0 h 614"/>
              <a:gd name="T4" fmla="*/ 1574 w 1575"/>
              <a:gd name="T5" fmla="*/ 311 h 614"/>
              <a:gd name="T6" fmla="*/ 1183 w 1575"/>
              <a:gd name="T7" fmla="*/ 613 h 614"/>
              <a:gd name="T8" fmla="*/ 0 w 1575"/>
              <a:gd name="T9" fmla="*/ 613 h 614"/>
              <a:gd name="T10" fmla="*/ 0 w 1575"/>
              <a:gd name="T11" fmla="*/ 0 h 6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575" h="614">
                <a:moveTo>
                  <a:pt x="0" y="0"/>
                </a:moveTo>
                <a:lnTo>
                  <a:pt x="1172" y="0"/>
                </a:lnTo>
                <a:lnTo>
                  <a:pt x="1574" y="311"/>
                </a:lnTo>
                <a:lnTo>
                  <a:pt x="1183" y="613"/>
                </a:lnTo>
                <a:lnTo>
                  <a:pt x="0" y="613"/>
                </a:lnTo>
                <a:lnTo>
                  <a:pt x="0" y="0"/>
                </a:lnTo>
              </a:path>
            </a:pathLst>
          </a:custGeom>
          <a:solidFill>
            <a:srgbClr val="215283"/>
          </a:solidFill>
          <a:ln w="12700" cap="rnd" cmpd="sng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470469" name="Freeform 5"/>
          <p:cNvSpPr>
            <a:spLocks/>
          </p:cNvSpPr>
          <p:nvPr/>
        </p:nvSpPr>
        <p:spPr bwMode="auto">
          <a:xfrm>
            <a:off x="5246688" y="1357313"/>
            <a:ext cx="2157412" cy="838200"/>
          </a:xfrm>
          <a:custGeom>
            <a:avLst/>
            <a:gdLst>
              <a:gd name="T0" fmla="*/ 0 w 1461"/>
              <a:gd name="T1" fmla="*/ 0 h 614"/>
              <a:gd name="T2" fmla="*/ 1087 w 1461"/>
              <a:gd name="T3" fmla="*/ 0 h 614"/>
              <a:gd name="T4" fmla="*/ 1460 w 1461"/>
              <a:gd name="T5" fmla="*/ 311 h 614"/>
              <a:gd name="T6" fmla="*/ 1098 w 1461"/>
              <a:gd name="T7" fmla="*/ 613 h 614"/>
              <a:gd name="T8" fmla="*/ 0 w 1461"/>
              <a:gd name="T9" fmla="*/ 613 h 614"/>
              <a:gd name="T10" fmla="*/ 0 w 1461"/>
              <a:gd name="T11" fmla="*/ 0 h 6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461" h="614">
                <a:moveTo>
                  <a:pt x="0" y="0"/>
                </a:moveTo>
                <a:lnTo>
                  <a:pt x="1087" y="0"/>
                </a:lnTo>
                <a:lnTo>
                  <a:pt x="1460" y="311"/>
                </a:lnTo>
                <a:lnTo>
                  <a:pt x="1098" y="613"/>
                </a:lnTo>
                <a:lnTo>
                  <a:pt x="0" y="613"/>
                </a:lnTo>
                <a:lnTo>
                  <a:pt x="0" y="0"/>
                </a:lnTo>
              </a:path>
            </a:pathLst>
          </a:custGeom>
          <a:solidFill>
            <a:srgbClr val="215283"/>
          </a:solidFill>
          <a:ln w="12700" cap="rnd" cmpd="sng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470470" name="Freeform 6"/>
          <p:cNvSpPr>
            <a:spLocks/>
          </p:cNvSpPr>
          <p:nvPr/>
        </p:nvSpPr>
        <p:spPr bwMode="auto">
          <a:xfrm>
            <a:off x="4075113" y="1357313"/>
            <a:ext cx="2022475" cy="838200"/>
          </a:xfrm>
          <a:custGeom>
            <a:avLst/>
            <a:gdLst>
              <a:gd name="T0" fmla="*/ 0 w 1369"/>
              <a:gd name="T1" fmla="*/ 0 h 614"/>
              <a:gd name="T2" fmla="*/ 1019 w 1369"/>
              <a:gd name="T3" fmla="*/ 0 h 614"/>
              <a:gd name="T4" fmla="*/ 1368 w 1369"/>
              <a:gd name="T5" fmla="*/ 311 h 614"/>
              <a:gd name="T6" fmla="*/ 1028 w 1369"/>
              <a:gd name="T7" fmla="*/ 613 h 614"/>
              <a:gd name="T8" fmla="*/ 0 w 1369"/>
              <a:gd name="T9" fmla="*/ 613 h 614"/>
              <a:gd name="T10" fmla="*/ 0 w 1369"/>
              <a:gd name="T11" fmla="*/ 0 h 6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69" h="614">
                <a:moveTo>
                  <a:pt x="0" y="0"/>
                </a:moveTo>
                <a:lnTo>
                  <a:pt x="1019" y="0"/>
                </a:lnTo>
                <a:lnTo>
                  <a:pt x="1368" y="311"/>
                </a:lnTo>
                <a:lnTo>
                  <a:pt x="1028" y="613"/>
                </a:lnTo>
                <a:lnTo>
                  <a:pt x="0" y="613"/>
                </a:lnTo>
                <a:lnTo>
                  <a:pt x="0" y="0"/>
                </a:lnTo>
              </a:path>
            </a:pathLst>
          </a:custGeom>
          <a:solidFill>
            <a:srgbClr val="215283"/>
          </a:solidFill>
          <a:ln w="12700" cap="rnd" cmpd="sng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470471" name="Freeform 7"/>
          <p:cNvSpPr>
            <a:spLocks/>
          </p:cNvSpPr>
          <p:nvPr/>
        </p:nvSpPr>
        <p:spPr bwMode="auto">
          <a:xfrm>
            <a:off x="2935288" y="1357313"/>
            <a:ext cx="1801812" cy="838200"/>
          </a:xfrm>
          <a:custGeom>
            <a:avLst/>
            <a:gdLst>
              <a:gd name="T0" fmla="*/ 0 w 1219"/>
              <a:gd name="T1" fmla="*/ 0 h 614"/>
              <a:gd name="T2" fmla="*/ 907 w 1219"/>
              <a:gd name="T3" fmla="*/ 0 h 614"/>
              <a:gd name="T4" fmla="*/ 1218 w 1219"/>
              <a:gd name="T5" fmla="*/ 311 h 614"/>
              <a:gd name="T6" fmla="*/ 916 w 1219"/>
              <a:gd name="T7" fmla="*/ 613 h 614"/>
              <a:gd name="T8" fmla="*/ 0 w 1219"/>
              <a:gd name="T9" fmla="*/ 613 h 614"/>
              <a:gd name="T10" fmla="*/ 0 w 1219"/>
              <a:gd name="T11" fmla="*/ 0 h 6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219" h="614">
                <a:moveTo>
                  <a:pt x="0" y="0"/>
                </a:moveTo>
                <a:lnTo>
                  <a:pt x="907" y="0"/>
                </a:lnTo>
                <a:lnTo>
                  <a:pt x="1218" y="311"/>
                </a:lnTo>
                <a:lnTo>
                  <a:pt x="916" y="613"/>
                </a:lnTo>
                <a:lnTo>
                  <a:pt x="0" y="613"/>
                </a:lnTo>
                <a:lnTo>
                  <a:pt x="0" y="0"/>
                </a:lnTo>
              </a:path>
            </a:pathLst>
          </a:custGeom>
          <a:solidFill>
            <a:srgbClr val="215283"/>
          </a:solidFill>
          <a:ln w="12700" cap="rnd" cmpd="sng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470472" name="Freeform 8"/>
          <p:cNvSpPr>
            <a:spLocks/>
          </p:cNvSpPr>
          <p:nvPr/>
        </p:nvSpPr>
        <p:spPr bwMode="auto">
          <a:xfrm>
            <a:off x="1652588" y="1357313"/>
            <a:ext cx="1749425" cy="838200"/>
          </a:xfrm>
          <a:custGeom>
            <a:avLst/>
            <a:gdLst>
              <a:gd name="T0" fmla="*/ 0 w 1185"/>
              <a:gd name="T1" fmla="*/ 0 h 614"/>
              <a:gd name="T2" fmla="*/ 882 w 1185"/>
              <a:gd name="T3" fmla="*/ 0 h 614"/>
              <a:gd name="T4" fmla="*/ 1184 w 1185"/>
              <a:gd name="T5" fmla="*/ 311 h 614"/>
              <a:gd name="T6" fmla="*/ 890 w 1185"/>
              <a:gd name="T7" fmla="*/ 613 h 614"/>
              <a:gd name="T8" fmla="*/ 0 w 1185"/>
              <a:gd name="T9" fmla="*/ 613 h 614"/>
              <a:gd name="T10" fmla="*/ 0 w 1185"/>
              <a:gd name="T11" fmla="*/ 0 h 6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185" h="614">
                <a:moveTo>
                  <a:pt x="0" y="0"/>
                </a:moveTo>
                <a:lnTo>
                  <a:pt x="882" y="0"/>
                </a:lnTo>
                <a:lnTo>
                  <a:pt x="1184" y="311"/>
                </a:lnTo>
                <a:lnTo>
                  <a:pt x="890" y="613"/>
                </a:lnTo>
                <a:lnTo>
                  <a:pt x="0" y="613"/>
                </a:lnTo>
                <a:lnTo>
                  <a:pt x="0" y="0"/>
                </a:lnTo>
              </a:path>
            </a:pathLst>
          </a:custGeom>
          <a:solidFill>
            <a:srgbClr val="215283"/>
          </a:solidFill>
          <a:ln w="12700" cap="rnd" cmpd="sng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470473" name="Rectangle 9"/>
          <p:cNvSpPr>
            <a:spLocks noChangeArrowheads="1"/>
          </p:cNvSpPr>
          <p:nvPr/>
        </p:nvSpPr>
        <p:spPr bwMode="auto">
          <a:xfrm>
            <a:off x="1628775" y="1503363"/>
            <a:ext cx="1673225" cy="50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45244" tIns="22225" rIns="45244" bIns="22225">
            <a:spAutoFit/>
          </a:bodyPr>
          <a:lstStyle/>
          <a:p>
            <a:pPr algn="ctr">
              <a:lnSpc>
                <a:spcPts val="1200"/>
              </a:lnSpc>
              <a:spcBef>
                <a:spcPct val="50000"/>
              </a:spcBef>
            </a:pPr>
            <a:r>
              <a:rPr kumimoji="0" lang="en-US" altLang="en-US" sz="1200" b="0">
                <a:solidFill>
                  <a:schemeClr val="bg1"/>
                </a:solidFill>
              </a:rPr>
              <a:t>Micro processors, integrated circuits, memory chips</a:t>
            </a:r>
          </a:p>
        </p:txBody>
      </p:sp>
      <p:sp>
        <p:nvSpPr>
          <p:cNvPr id="1470474" name="Rectangle 10"/>
          <p:cNvSpPr>
            <a:spLocks noChangeArrowheads="1"/>
          </p:cNvSpPr>
          <p:nvPr/>
        </p:nvSpPr>
        <p:spPr bwMode="auto">
          <a:xfrm>
            <a:off x="3395663" y="1679575"/>
            <a:ext cx="1087437" cy="19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45244" tIns="22225" rIns="45244" bIns="22225">
            <a:spAutoFit/>
          </a:bodyPr>
          <a:lstStyle/>
          <a:p>
            <a:pPr algn="ctr">
              <a:lnSpc>
                <a:spcPts val="1200"/>
              </a:lnSpc>
              <a:spcBef>
                <a:spcPct val="50000"/>
              </a:spcBef>
            </a:pPr>
            <a:r>
              <a:rPr kumimoji="0" lang="en-US" altLang="en-US" sz="1200" b="0">
                <a:solidFill>
                  <a:schemeClr val="bg1"/>
                </a:solidFill>
              </a:rPr>
              <a:t>PCs</a:t>
            </a:r>
          </a:p>
        </p:txBody>
      </p:sp>
      <p:sp>
        <p:nvSpPr>
          <p:cNvPr id="1470475" name="Rectangle 11"/>
          <p:cNvSpPr>
            <a:spLocks noChangeArrowheads="1"/>
          </p:cNvSpPr>
          <p:nvPr/>
        </p:nvSpPr>
        <p:spPr bwMode="auto">
          <a:xfrm>
            <a:off x="4792663" y="1574800"/>
            <a:ext cx="965200" cy="349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45244" tIns="22225" rIns="45244" bIns="22225">
            <a:spAutoFit/>
          </a:bodyPr>
          <a:lstStyle/>
          <a:p>
            <a:pPr algn="ctr">
              <a:lnSpc>
                <a:spcPts val="1200"/>
              </a:lnSpc>
              <a:spcBef>
                <a:spcPct val="50000"/>
              </a:spcBef>
            </a:pPr>
            <a:r>
              <a:rPr kumimoji="0" lang="en-US" altLang="en-US" sz="1200" b="0">
                <a:solidFill>
                  <a:schemeClr val="bg1"/>
                </a:solidFill>
              </a:rPr>
              <a:t>Operating systems</a:t>
            </a:r>
          </a:p>
        </p:txBody>
      </p:sp>
      <p:sp>
        <p:nvSpPr>
          <p:cNvPr id="1470476" name="Rectangle 12"/>
          <p:cNvSpPr>
            <a:spLocks noChangeArrowheads="1"/>
          </p:cNvSpPr>
          <p:nvPr/>
        </p:nvSpPr>
        <p:spPr bwMode="auto">
          <a:xfrm>
            <a:off x="6034088" y="1550988"/>
            <a:ext cx="1181100" cy="349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45244" tIns="22225" rIns="45244" bIns="22225">
            <a:spAutoFit/>
          </a:bodyPr>
          <a:lstStyle/>
          <a:p>
            <a:pPr algn="ctr">
              <a:lnSpc>
                <a:spcPts val="1200"/>
              </a:lnSpc>
              <a:spcBef>
                <a:spcPct val="50000"/>
              </a:spcBef>
            </a:pPr>
            <a:r>
              <a:rPr kumimoji="0" lang="en-US" altLang="en-US" sz="1200" b="0">
                <a:solidFill>
                  <a:schemeClr val="bg1"/>
                </a:solidFill>
              </a:rPr>
              <a:t>Application software</a:t>
            </a:r>
          </a:p>
        </p:txBody>
      </p:sp>
      <p:sp>
        <p:nvSpPr>
          <p:cNvPr id="1470477" name="Rectangle 13"/>
          <p:cNvSpPr>
            <a:spLocks noChangeArrowheads="1"/>
          </p:cNvSpPr>
          <p:nvPr/>
        </p:nvSpPr>
        <p:spPr bwMode="auto">
          <a:xfrm>
            <a:off x="7327900" y="1598613"/>
            <a:ext cx="1093788" cy="50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45244" tIns="22225" rIns="45244" bIns="22225">
            <a:spAutoFit/>
          </a:bodyPr>
          <a:lstStyle/>
          <a:p>
            <a:pPr algn="ctr">
              <a:lnSpc>
                <a:spcPts val="1200"/>
              </a:lnSpc>
              <a:spcBef>
                <a:spcPct val="50000"/>
              </a:spcBef>
            </a:pPr>
            <a:r>
              <a:rPr kumimoji="0" lang="en-US" altLang="en-US" sz="1200" b="0">
                <a:solidFill>
                  <a:schemeClr val="bg1"/>
                </a:solidFill>
              </a:rPr>
              <a:t>Marketing, sales and distribution</a:t>
            </a:r>
          </a:p>
        </p:txBody>
      </p:sp>
      <p:sp>
        <p:nvSpPr>
          <p:cNvPr id="1470478" name="AutoShape 14"/>
          <p:cNvSpPr>
            <a:spLocks noChangeArrowheads="1"/>
          </p:cNvSpPr>
          <p:nvPr/>
        </p:nvSpPr>
        <p:spPr bwMode="auto">
          <a:xfrm>
            <a:off x="7704138" y="4373563"/>
            <a:ext cx="1096962" cy="320675"/>
          </a:xfrm>
          <a:prstGeom prst="homePlate">
            <a:avLst>
              <a:gd name="adj" fmla="val 87721"/>
            </a:avLst>
          </a:prstGeom>
          <a:solidFill>
            <a:srgbClr val="215283"/>
          </a:solidFill>
          <a:ln w="12700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endParaRPr kumimoji="0" lang="de-DE" altLang="en-US" sz="1600" b="0"/>
          </a:p>
        </p:txBody>
      </p:sp>
      <p:sp>
        <p:nvSpPr>
          <p:cNvPr id="1470479" name="AutoShape 15"/>
          <p:cNvSpPr>
            <a:spLocks noChangeArrowheads="1"/>
          </p:cNvSpPr>
          <p:nvPr/>
        </p:nvSpPr>
        <p:spPr bwMode="auto">
          <a:xfrm>
            <a:off x="7704138" y="4010025"/>
            <a:ext cx="1098550" cy="320675"/>
          </a:xfrm>
          <a:prstGeom prst="homePlate">
            <a:avLst>
              <a:gd name="adj" fmla="val 87848"/>
            </a:avLst>
          </a:prstGeom>
          <a:solidFill>
            <a:srgbClr val="215283"/>
          </a:solidFill>
          <a:ln w="12700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endParaRPr kumimoji="0" lang="de-DE" altLang="en-US" sz="1600" b="0"/>
          </a:p>
        </p:txBody>
      </p:sp>
      <p:sp>
        <p:nvSpPr>
          <p:cNvPr id="1470480" name="AutoShape 16"/>
          <p:cNvSpPr>
            <a:spLocks noChangeArrowheads="1"/>
          </p:cNvSpPr>
          <p:nvPr/>
        </p:nvSpPr>
        <p:spPr bwMode="auto">
          <a:xfrm>
            <a:off x="7704138" y="3644900"/>
            <a:ext cx="1096962" cy="320675"/>
          </a:xfrm>
          <a:prstGeom prst="homePlate">
            <a:avLst>
              <a:gd name="adj" fmla="val 87721"/>
            </a:avLst>
          </a:prstGeom>
          <a:solidFill>
            <a:srgbClr val="215283"/>
          </a:solidFill>
          <a:ln w="12700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endParaRPr kumimoji="0" lang="de-DE" altLang="en-US" sz="1600" b="0"/>
          </a:p>
        </p:txBody>
      </p:sp>
      <p:sp>
        <p:nvSpPr>
          <p:cNvPr id="1470481" name="AutoShape 17"/>
          <p:cNvSpPr>
            <a:spLocks noChangeArrowheads="1"/>
          </p:cNvSpPr>
          <p:nvPr/>
        </p:nvSpPr>
        <p:spPr bwMode="auto">
          <a:xfrm>
            <a:off x="7704138" y="4752975"/>
            <a:ext cx="1096962" cy="320675"/>
          </a:xfrm>
          <a:prstGeom prst="homePlate">
            <a:avLst>
              <a:gd name="adj" fmla="val 87721"/>
            </a:avLst>
          </a:prstGeom>
          <a:solidFill>
            <a:srgbClr val="215283"/>
          </a:solidFill>
          <a:ln w="12700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endParaRPr kumimoji="0" lang="de-DE" altLang="en-US" sz="1600" b="0"/>
          </a:p>
        </p:txBody>
      </p:sp>
      <p:sp>
        <p:nvSpPr>
          <p:cNvPr id="1470482" name="Rectangle 18"/>
          <p:cNvSpPr>
            <a:spLocks noChangeArrowheads="1"/>
          </p:cNvSpPr>
          <p:nvPr/>
        </p:nvSpPr>
        <p:spPr bwMode="auto">
          <a:xfrm>
            <a:off x="7704138" y="3692525"/>
            <a:ext cx="1223962" cy="209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8C8C8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45244" tIns="22225" rIns="45244" bIns="22225">
            <a:spAutoFit/>
          </a:bodyPr>
          <a:lstStyle/>
          <a:p>
            <a:pPr>
              <a:lnSpc>
                <a:spcPct val="90000"/>
              </a:lnSpc>
              <a:spcBef>
                <a:spcPct val="50000"/>
              </a:spcBef>
            </a:pPr>
            <a:r>
              <a:rPr kumimoji="0" lang="en-US" altLang="en-US" sz="1200" b="0">
                <a:solidFill>
                  <a:schemeClr val="bg1"/>
                </a:solidFill>
              </a:rPr>
              <a:t>Retail</a:t>
            </a:r>
          </a:p>
        </p:txBody>
      </p:sp>
      <p:sp>
        <p:nvSpPr>
          <p:cNvPr id="1470483" name="Rectangle 19"/>
          <p:cNvSpPr>
            <a:spLocks noChangeArrowheads="1"/>
          </p:cNvSpPr>
          <p:nvPr/>
        </p:nvSpPr>
        <p:spPr bwMode="auto">
          <a:xfrm>
            <a:off x="7704138" y="4051300"/>
            <a:ext cx="1206500" cy="209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8C8C8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45244" tIns="22225" rIns="45244" bIns="22225">
            <a:spAutoFit/>
          </a:bodyPr>
          <a:lstStyle/>
          <a:p>
            <a:pPr>
              <a:lnSpc>
                <a:spcPct val="90000"/>
              </a:lnSpc>
              <a:spcBef>
                <a:spcPct val="50000"/>
              </a:spcBef>
            </a:pPr>
            <a:r>
              <a:rPr kumimoji="0" lang="en-US" altLang="en-US" sz="1200" b="0">
                <a:solidFill>
                  <a:schemeClr val="bg1"/>
                </a:solidFill>
              </a:rPr>
              <a:t>Megastores</a:t>
            </a:r>
          </a:p>
        </p:txBody>
      </p:sp>
      <p:sp>
        <p:nvSpPr>
          <p:cNvPr id="1470484" name="Rectangle 20"/>
          <p:cNvSpPr>
            <a:spLocks noChangeArrowheads="1"/>
          </p:cNvSpPr>
          <p:nvPr/>
        </p:nvSpPr>
        <p:spPr bwMode="auto">
          <a:xfrm>
            <a:off x="7724775" y="4425950"/>
            <a:ext cx="1104900" cy="209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8C8C8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45244" tIns="22225" rIns="45244" bIns="22225">
            <a:spAutoFit/>
          </a:bodyPr>
          <a:lstStyle/>
          <a:p>
            <a:pPr>
              <a:lnSpc>
                <a:spcPct val="90000"/>
              </a:lnSpc>
              <a:spcBef>
                <a:spcPct val="50000"/>
              </a:spcBef>
            </a:pPr>
            <a:r>
              <a:rPr kumimoji="0" lang="en-US" altLang="en-US" sz="1200" b="0">
                <a:solidFill>
                  <a:schemeClr val="bg1"/>
                </a:solidFill>
              </a:rPr>
              <a:t>Online</a:t>
            </a:r>
          </a:p>
        </p:txBody>
      </p:sp>
      <p:sp>
        <p:nvSpPr>
          <p:cNvPr id="1470485" name="Rectangle 21"/>
          <p:cNvSpPr>
            <a:spLocks noChangeArrowheads="1"/>
          </p:cNvSpPr>
          <p:nvPr/>
        </p:nvSpPr>
        <p:spPr bwMode="auto">
          <a:xfrm>
            <a:off x="7704138" y="4818063"/>
            <a:ext cx="1104900" cy="209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45244" tIns="22225" rIns="45244" bIns="22225">
            <a:spAutoFit/>
          </a:bodyPr>
          <a:lstStyle/>
          <a:p>
            <a:pPr>
              <a:lnSpc>
                <a:spcPct val="90000"/>
              </a:lnSpc>
              <a:spcBef>
                <a:spcPct val="50000"/>
              </a:spcBef>
            </a:pPr>
            <a:r>
              <a:rPr kumimoji="0" lang="en-US" altLang="en-US" sz="1200" b="0">
                <a:solidFill>
                  <a:schemeClr val="bg1"/>
                </a:solidFill>
              </a:rPr>
              <a:t>Post order</a:t>
            </a:r>
          </a:p>
        </p:txBody>
      </p:sp>
      <p:sp>
        <p:nvSpPr>
          <p:cNvPr id="1470486" name="AutoShape 22"/>
          <p:cNvSpPr>
            <a:spLocks noChangeArrowheads="1"/>
          </p:cNvSpPr>
          <p:nvPr/>
        </p:nvSpPr>
        <p:spPr bwMode="auto">
          <a:xfrm>
            <a:off x="6202363" y="4283075"/>
            <a:ext cx="1254125" cy="250825"/>
          </a:xfrm>
          <a:prstGeom prst="homePlate">
            <a:avLst>
              <a:gd name="adj" fmla="val 128218"/>
            </a:avLst>
          </a:prstGeom>
          <a:solidFill>
            <a:srgbClr val="215283"/>
          </a:solidFill>
          <a:ln w="12700" cap="rnd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kumimoji="0" lang="de-DE" altLang="en-US" sz="1600" b="0"/>
          </a:p>
        </p:txBody>
      </p:sp>
      <p:sp>
        <p:nvSpPr>
          <p:cNvPr id="1470487" name="AutoShape 23"/>
          <p:cNvSpPr>
            <a:spLocks noChangeArrowheads="1"/>
          </p:cNvSpPr>
          <p:nvPr/>
        </p:nvSpPr>
        <p:spPr bwMode="auto">
          <a:xfrm>
            <a:off x="6567488" y="4749800"/>
            <a:ext cx="762000" cy="250825"/>
          </a:xfrm>
          <a:prstGeom prst="homePlate">
            <a:avLst>
              <a:gd name="adj" fmla="val 77904"/>
            </a:avLst>
          </a:prstGeom>
          <a:solidFill>
            <a:srgbClr val="215283"/>
          </a:solidFill>
          <a:ln w="12700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endParaRPr kumimoji="0" lang="de-DE" altLang="en-US" sz="1600" b="0"/>
          </a:p>
        </p:txBody>
      </p:sp>
      <p:sp>
        <p:nvSpPr>
          <p:cNvPr id="1470488" name="AutoShape 24"/>
          <p:cNvSpPr>
            <a:spLocks noChangeArrowheads="1"/>
          </p:cNvSpPr>
          <p:nvPr/>
        </p:nvSpPr>
        <p:spPr bwMode="auto">
          <a:xfrm>
            <a:off x="6337300" y="4945063"/>
            <a:ext cx="895350" cy="327025"/>
          </a:xfrm>
          <a:prstGeom prst="homePlate">
            <a:avLst>
              <a:gd name="adj" fmla="val 70208"/>
            </a:avLst>
          </a:prstGeom>
          <a:solidFill>
            <a:srgbClr val="215283"/>
          </a:solidFill>
          <a:ln w="12700" cap="rnd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kumimoji="0" lang="de-DE" altLang="en-US" sz="1600" b="0"/>
          </a:p>
        </p:txBody>
      </p:sp>
      <p:sp>
        <p:nvSpPr>
          <p:cNvPr id="1470489" name="AutoShape 25"/>
          <p:cNvSpPr>
            <a:spLocks noChangeArrowheads="1"/>
          </p:cNvSpPr>
          <p:nvPr/>
        </p:nvSpPr>
        <p:spPr bwMode="auto">
          <a:xfrm>
            <a:off x="3216275" y="4029075"/>
            <a:ext cx="1257300" cy="320675"/>
          </a:xfrm>
          <a:prstGeom prst="homePlate">
            <a:avLst>
              <a:gd name="adj" fmla="val 100543"/>
            </a:avLst>
          </a:prstGeom>
          <a:solidFill>
            <a:srgbClr val="215283"/>
          </a:solidFill>
          <a:ln w="12700" cap="rnd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kumimoji="0" lang="de-DE" altLang="en-US" sz="1600" b="0">
              <a:solidFill>
                <a:schemeClr val="bg1"/>
              </a:solidFill>
            </a:endParaRPr>
          </a:p>
        </p:txBody>
      </p:sp>
      <p:sp>
        <p:nvSpPr>
          <p:cNvPr id="1470490" name="AutoShape 26"/>
          <p:cNvSpPr>
            <a:spLocks noChangeArrowheads="1"/>
          </p:cNvSpPr>
          <p:nvPr/>
        </p:nvSpPr>
        <p:spPr bwMode="auto">
          <a:xfrm>
            <a:off x="2365375" y="5267325"/>
            <a:ext cx="471488" cy="122238"/>
          </a:xfrm>
          <a:prstGeom prst="homePlate">
            <a:avLst>
              <a:gd name="adj" fmla="val 98910"/>
            </a:avLst>
          </a:prstGeom>
          <a:solidFill>
            <a:srgbClr val="215283"/>
          </a:solidFill>
          <a:ln w="12700" cap="rnd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kumimoji="0" lang="de-DE" altLang="en-US" sz="1600" b="0"/>
          </a:p>
        </p:txBody>
      </p:sp>
      <p:sp>
        <p:nvSpPr>
          <p:cNvPr id="1470491" name="AutoShape 27"/>
          <p:cNvSpPr>
            <a:spLocks noChangeArrowheads="1"/>
          </p:cNvSpPr>
          <p:nvPr/>
        </p:nvSpPr>
        <p:spPr bwMode="auto">
          <a:xfrm>
            <a:off x="2290763" y="5210175"/>
            <a:ext cx="471487" cy="120650"/>
          </a:xfrm>
          <a:prstGeom prst="homePlate">
            <a:avLst>
              <a:gd name="adj" fmla="val 100212"/>
            </a:avLst>
          </a:prstGeom>
          <a:solidFill>
            <a:srgbClr val="215283"/>
          </a:solidFill>
          <a:ln w="12700" cap="rnd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kumimoji="0" lang="de-DE" altLang="en-US" sz="1600" b="0"/>
          </a:p>
        </p:txBody>
      </p:sp>
      <p:sp>
        <p:nvSpPr>
          <p:cNvPr id="1470492" name="Rectangle 28"/>
          <p:cNvSpPr>
            <a:spLocks noChangeArrowheads="1"/>
          </p:cNvSpPr>
          <p:nvPr/>
        </p:nvSpPr>
        <p:spPr bwMode="auto">
          <a:xfrm>
            <a:off x="566738" y="4216400"/>
            <a:ext cx="1027112" cy="53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45244" tIns="22225" rIns="45244" bIns="22225">
            <a:spAutoFit/>
          </a:bodyPr>
          <a:lstStyle/>
          <a:p>
            <a:pPr>
              <a:lnSpc>
                <a:spcPct val="90000"/>
              </a:lnSpc>
            </a:pPr>
            <a:r>
              <a:rPr kumimoji="0" lang="en-US" altLang="en-US" sz="1200">
                <a:solidFill>
                  <a:schemeClr val="tx1"/>
                </a:solidFill>
              </a:rPr>
              <a:t>Unbundled</a:t>
            </a:r>
          </a:p>
          <a:p>
            <a:pPr>
              <a:lnSpc>
                <a:spcPct val="90000"/>
              </a:lnSpc>
            </a:pPr>
            <a:r>
              <a:rPr kumimoji="0" lang="en-US" altLang="en-US" sz="1200">
                <a:solidFill>
                  <a:schemeClr val="tx1"/>
                </a:solidFill>
              </a:rPr>
              <a:t>value chain</a:t>
            </a:r>
          </a:p>
          <a:p>
            <a:pPr>
              <a:lnSpc>
                <a:spcPct val="90000"/>
              </a:lnSpc>
            </a:pPr>
            <a:r>
              <a:rPr kumimoji="0" lang="en-US" altLang="en-US" sz="1200">
                <a:solidFill>
                  <a:schemeClr val="tx1"/>
                </a:solidFill>
              </a:rPr>
              <a:t>(1999)</a:t>
            </a:r>
          </a:p>
        </p:txBody>
      </p:sp>
      <p:sp>
        <p:nvSpPr>
          <p:cNvPr id="1470493" name="AutoShape 29"/>
          <p:cNvSpPr>
            <a:spLocks noChangeArrowheads="1"/>
          </p:cNvSpPr>
          <p:nvPr/>
        </p:nvSpPr>
        <p:spPr bwMode="auto">
          <a:xfrm>
            <a:off x="3152775" y="4470400"/>
            <a:ext cx="895350" cy="320675"/>
          </a:xfrm>
          <a:prstGeom prst="homePlate">
            <a:avLst>
              <a:gd name="adj" fmla="val 71599"/>
            </a:avLst>
          </a:prstGeom>
          <a:solidFill>
            <a:srgbClr val="215283"/>
          </a:solidFill>
          <a:ln w="12700" cap="rnd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kumimoji="0" lang="de-DE" altLang="en-US" sz="1600" b="0"/>
          </a:p>
        </p:txBody>
      </p:sp>
      <p:sp>
        <p:nvSpPr>
          <p:cNvPr id="1470494" name="AutoShape 30"/>
          <p:cNvSpPr>
            <a:spLocks noChangeArrowheads="1"/>
          </p:cNvSpPr>
          <p:nvPr/>
        </p:nvSpPr>
        <p:spPr bwMode="auto">
          <a:xfrm>
            <a:off x="3076575" y="3857625"/>
            <a:ext cx="1260475" cy="320675"/>
          </a:xfrm>
          <a:prstGeom prst="homePlate">
            <a:avLst>
              <a:gd name="adj" fmla="val 100797"/>
            </a:avLst>
          </a:prstGeom>
          <a:solidFill>
            <a:srgbClr val="215283"/>
          </a:solidFill>
          <a:ln w="12700" cap="rnd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kumimoji="0" lang="de-DE" altLang="en-US" sz="1600" b="0">
              <a:solidFill>
                <a:schemeClr val="bg1"/>
              </a:solidFill>
            </a:endParaRPr>
          </a:p>
        </p:txBody>
      </p:sp>
      <p:sp>
        <p:nvSpPr>
          <p:cNvPr id="1470495" name="AutoShape 31"/>
          <p:cNvSpPr>
            <a:spLocks noChangeArrowheads="1"/>
          </p:cNvSpPr>
          <p:nvPr/>
        </p:nvSpPr>
        <p:spPr bwMode="auto">
          <a:xfrm>
            <a:off x="2989263" y="3644900"/>
            <a:ext cx="1258887" cy="320675"/>
          </a:xfrm>
          <a:prstGeom prst="homePlate">
            <a:avLst>
              <a:gd name="adj" fmla="val 100670"/>
            </a:avLst>
          </a:prstGeom>
          <a:solidFill>
            <a:srgbClr val="215283"/>
          </a:solidFill>
          <a:ln w="12700" cap="rnd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kumimoji="0" lang="de-DE" altLang="en-US" sz="1600" b="0">
              <a:solidFill>
                <a:schemeClr val="bg1"/>
              </a:solidFill>
            </a:endParaRPr>
          </a:p>
        </p:txBody>
      </p:sp>
      <p:sp>
        <p:nvSpPr>
          <p:cNvPr id="1470496" name="AutoShape 32"/>
          <p:cNvSpPr>
            <a:spLocks noChangeArrowheads="1"/>
          </p:cNvSpPr>
          <p:nvPr/>
        </p:nvSpPr>
        <p:spPr bwMode="auto">
          <a:xfrm>
            <a:off x="1651000" y="3643313"/>
            <a:ext cx="1338263" cy="1314450"/>
          </a:xfrm>
          <a:prstGeom prst="homePlate">
            <a:avLst>
              <a:gd name="adj" fmla="val 33937"/>
            </a:avLst>
          </a:prstGeom>
          <a:solidFill>
            <a:srgbClr val="215283"/>
          </a:solidFill>
          <a:ln w="12700" cap="rnd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kumimoji="0" lang="de-DE" altLang="en-US" sz="1600" b="0">
              <a:solidFill>
                <a:schemeClr val="bg1"/>
              </a:solidFill>
            </a:endParaRPr>
          </a:p>
        </p:txBody>
      </p:sp>
      <p:sp>
        <p:nvSpPr>
          <p:cNvPr id="1470497" name="AutoShape 33"/>
          <p:cNvSpPr>
            <a:spLocks noChangeArrowheads="1"/>
          </p:cNvSpPr>
          <p:nvPr/>
        </p:nvSpPr>
        <p:spPr bwMode="auto">
          <a:xfrm>
            <a:off x="1651000" y="4637088"/>
            <a:ext cx="890588" cy="325437"/>
          </a:xfrm>
          <a:prstGeom prst="homePlate">
            <a:avLst>
              <a:gd name="adj" fmla="val 70176"/>
            </a:avLst>
          </a:prstGeom>
          <a:solidFill>
            <a:srgbClr val="215283"/>
          </a:solidFill>
          <a:ln w="12700" cap="rnd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kumimoji="0" lang="de-DE" altLang="en-US" sz="1600" b="0"/>
          </a:p>
        </p:txBody>
      </p:sp>
      <p:sp>
        <p:nvSpPr>
          <p:cNvPr id="1470498" name="AutoShape 34"/>
          <p:cNvSpPr>
            <a:spLocks noChangeArrowheads="1"/>
          </p:cNvSpPr>
          <p:nvPr/>
        </p:nvSpPr>
        <p:spPr bwMode="auto">
          <a:xfrm>
            <a:off x="4678363" y="3656013"/>
            <a:ext cx="1268412" cy="1270000"/>
          </a:xfrm>
          <a:prstGeom prst="homePlate">
            <a:avLst>
              <a:gd name="adj" fmla="val 33333"/>
            </a:avLst>
          </a:prstGeom>
          <a:solidFill>
            <a:srgbClr val="215283"/>
          </a:solidFill>
          <a:ln w="12700" cap="rnd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kumimoji="0" lang="de-DE" altLang="en-US" sz="1600" b="0"/>
          </a:p>
        </p:txBody>
      </p:sp>
      <p:sp>
        <p:nvSpPr>
          <p:cNvPr id="1470499" name="AutoShape 35"/>
          <p:cNvSpPr>
            <a:spLocks noChangeArrowheads="1"/>
          </p:cNvSpPr>
          <p:nvPr/>
        </p:nvSpPr>
        <p:spPr bwMode="auto">
          <a:xfrm>
            <a:off x="6169025" y="3633788"/>
            <a:ext cx="1171575" cy="760412"/>
          </a:xfrm>
          <a:prstGeom prst="homePlate">
            <a:avLst>
              <a:gd name="adj" fmla="val 48340"/>
            </a:avLst>
          </a:prstGeom>
          <a:solidFill>
            <a:srgbClr val="215283"/>
          </a:solidFill>
          <a:ln w="12700" cap="rnd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kumimoji="0" lang="de-DE" altLang="en-US" sz="1600" b="0"/>
          </a:p>
        </p:txBody>
      </p:sp>
      <p:sp>
        <p:nvSpPr>
          <p:cNvPr id="1470500" name="AutoShape 36"/>
          <p:cNvSpPr>
            <a:spLocks noChangeArrowheads="1"/>
          </p:cNvSpPr>
          <p:nvPr/>
        </p:nvSpPr>
        <p:spPr bwMode="auto">
          <a:xfrm>
            <a:off x="4678363" y="5100638"/>
            <a:ext cx="669925" cy="242887"/>
          </a:xfrm>
          <a:prstGeom prst="homePlate">
            <a:avLst>
              <a:gd name="adj" fmla="val 51384"/>
            </a:avLst>
          </a:prstGeom>
          <a:solidFill>
            <a:srgbClr val="215283"/>
          </a:solidFill>
          <a:ln w="12700" cap="rnd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kumimoji="0" lang="de-DE" altLang="en-US" sz="1600" b="0"/>
          </a:p>
        </p:txBody>
      </p:sp>
      <p:sp>
        <p:nvSpPr>
          <p:cNvPr id="1470501" name="AutoShape 37"/>
          <p:cNvSpPr>
            <a:spLocks noChangeArrowheads="1"/>
          </p:cNvSpPr>
          <p:nvPr/>
        </p:nvSpPr>
        <p:spPr bwMode="auto">
          <a:xfrm>
            <a:off x="4678363" y="4708525"/>
            <a:ext cx="695325" cy="317500"/>
          </a:xfrm>
          <a:prstGeom prst="homePlate">
            <a:avLst>
              <a:gd name="adj" fmla="val 56159"/>
            </a:avLst>
          </a:prstGeom>
          <a:solidFill>
            <a:srgbClr val="215283"/>
          </a:solidFill>
          <a:ln w="12700" cap="rnd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kumimoji="0" lang="de-DE" altLang="en-US" sz="1600" b="0"/>
          </a:p>
        </p:txBody>
      </p:sp>
      <p:sp>
        <p:nvSpPr>
          <p:cNvPr id="1470502" name="Rectangle 38"/>
          <p:cNvSpPr>
            <a:spLocks noChangeArrowheads="1"/>
          </p:cNvSpPr>
          <p:nvPr/>
        </p:nvSpPr>
        <p:spPr bwMode="auto">
          <a:xfrm>
            <a:off x="1917700" y="4184650"/>
            <a:ext cx="989013" cy="209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45244" tIns="22225" rIns="45244" bIns="22225">
            <a:spAutoFit/>
          </a:bodyPr>
          <a:lstStyle/>
          <a:p>
            <a:pPr>
              <a:lnSpc>
                <a:spcPct val="90000"/>
              </a:lnSpc>
              <a:spcBef>
                <a:spcPct val="50000"/>
              </a:spcBef>
            </a:pPr>
            <a:r>
              <a:rPr kumimoji="0" lang="en-US" altLang="en-US" sz="1200" b="0">
                <a:solidFill>
                  <a:schemeClr val="bg1"/>
                </a:solidFill>
              </a:rPr>
              <a:t>Intel</a:t>
            </a:r>
          </a:p>
        </p:txBody>
      </p:sp>
      <p:sp>
        <p:nvSpPr>
          <p:cNvPr id="1470503" name="Rectangle 39"/>
          <p:cNvSpPr>
            <a:spLocks noChangeArrowheads="1"/>
          </p:cNvSpPr>
          <p:nvPr/>
        </p:nvSpPr>
        <p:spPr bwMode="auto">
          <a:xfrm>
            <a:off x="1646238" y="4722813"/>
            <a:ext cx="990600" cy="209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45244" tIns="22225" rIns="45244" bIns="22225">
            <a:spAutoFit/>
          </a:bodyPr>
          <a:lstStyle/>
          <a:p>
            <a:pPr>
              <a:lnSpc>
                <a:spcPct val="90000"/>
              </a:lnSpc>
              <a:spcBef>
                <a:spcPct val="50000"/>
              </a:spcBef>
            </a:pPr>
            <a:r>
              <a:rPr kumimoji="0" lang="en-US" altLang="en-US" sz="1200" b="0">
                <a:solidFill>
                  <a:schemeClr val="bg1"/>
                </a:solidFill>
              </a:rPr>
              <a:t>Motorola</a:t>
            </a:r>
          </a:p>
        </p:txBody>
      </p:sp>
      <p:sp>
        <p:nvSpPr>
          <p:cNvPr id="1470504" name="AutoShape 40"/>
          <p:cNvSpPr>
            <a:spLocks noChangeArrowheads="1"/>
          </p:cNvSpPr>
          <p:nvPr/>
        </p:nvSpPr>
        <p:spPr bwMode="auto">
          <a:xfrm>
            <a:off x="1651000" y="5068888"/>
            <a:ext cx="469900" cy="350837"/>
          </a:xfrm>
          <a:prstGeom prst="homePlate">
            <a:avLst>
              <a:gd name="adj" fmla="val 34346"/>
            </a:avLst>
          </a:prstGeom>
          <a:solidFill>
            <a:srgbClr val="215283"/>
          </a:solidFill>
          <a:ln w="12700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endParaRPr kumimoji="0" lang="de-DE" altLang="en-US" sz="1600" b="0"/>
          </a:p>
        </p:txBody>
      </p:sp>
      <p:sp>
        <p:nvSpPr>
          <p:cNvPr id="1470505" name="AutoShape 41"/>
          <p:cNvSpPr>
            <a:spLocks noChangeArrowheads="1"/>
          </p:cNvSpPr>
          <p:nvPr/>
        </p:nvSpPr>
        <p:spPr bwMode="auto">
          <a:xfrm>
            <a:off x="2209800" y="5087938"/>
            <a:ext cx="473075" cy="198437"/>
          </a:xfrm>
          <a:prstGeom prst="homePlate">
            <a:avLst>
              <a:gd name="adj" fmla="val 61134"/>
            </a:avLst>
          </a:prstGeom>
          <a:solidFill>
            <a:srgbClr val="215283"/>
          </a:solidFill>
          <a:ln w="12700" cap="rnd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kumimoji="0" lang="de-DE" altLang="en-US" sz="1600" b="0"/>
          </a:p>
        </p:txBody>
      </p:sp>
      <p:sp>
        <p:nvSpPr>
          <p:cNvPr id="1470506" name="Rectangle 42"/>
          <p:cNvSpPr>
            <a:spLocks noChangeArrowheads="1"/>
          </p:cNvSpPr>
          <p:nvPr/>
        </p:nvSpPr>
        <p:spPr bwMode="auto">
          <a:xfrm>
            <a:off x="1654175" y="5048250"/>
            <a:ext cx="528638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45244" tIns="22225" rIns="45244" bIns="22225" anchor="ctr"/>
          <a:lstStyle/>
          <a:p>
            <a:pPr>
              <a:lnSpc>
                <a:spcPct val="90000"/>
              </a:lnSpc>
            </a:pPr>
            <a:r>
              <a:rPr kumimoji="0" lang="en-US" altLang="en-US" sz="1200" b="0">
                <a:solidFill>
                  <a:schemeClr val="tx1"/>
                </a:solidFill>
              </a:rPr>
              <a:t>AMD</a:t>
            </a:r>
          </a:p>
        </p:txBody>
      </p:sp>
      <p:sp>
        <p:nvSpPr>
          <p:cNvPr id="1470507" name="Rectangle 43"/>
          <p:cNvSpPr>
            <a:spLocks noChangeArrowheads="1"/>
          </p:cNvSpPr>
          <p:nvPr/>
        </p:nvSpPr>
        <p:spPr bwMode="auto">
          <a:xfrm>
            <a:off x="2197100" y="5057775"/>
            <a:ext cx="569913" cy="209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8C8C8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45244" tIns="22225" rIns="45244" bIns="22225">
            <a:spAutoFit/>
          </a:bodyPr>
          <a:lstStyle/>
          <a:p>
            <a:pPr>
              <a:lnSpc>
                <a:spcPct val="90000"/>
              </a:lnSpc>
              <a:spcBef>
                <a:spcPct val="50000"/>
              </a:spcBef>
            </a:pPr>
            <a:r>
              <a:rPr kumimoji="0" lang="en-US" altLang="en-US" sz="1200" b="0">
                <a:solidFill>
                  <a:schemeClr val="bg1"/>
                </a:solidFill>
              </a:rPr>
              <a:t>Cyrix</a:t>
            </a:r>
          </a:p>
        </p:txBody>
      </p:sp>
      <p:sp>
        <p:nvSpPr>
          <p:cNvPr id="1470508" name="Rectangle 44"/>
          <p:cNvSpPr>
            <a:spLocks noChangeArrowheads="1"/>
          </p:cNvSpPr>
          <p:nvPr/>
        </p:nvSpPr>
        <p:spPr bwMode="auto">
          <a:xfrm>
            <a:off x="3141663" y="3706813"/>
            <a:ext cx="989012" cy="209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45244" tIns="22225" rIns="45244" bIns="22225">
            <a:spAutoFit/>
          </a:bodyPr>
          <a:lstStyle/>
          <a:p>
            <a:pPr>
              <a:lnSpc>
                <a:spcPct val="90000"/>
              </a:lnSpc>
              <a:spcBef>
                <a:spcPct val="50000"/>
              </a:spcBef>
            </a:pPr>
            <a:r>
              <a:rPr kumimoji="0" lang="en-US" altLang="en-US" sz="1200" b="0">
                <a:solidFill>
                  <a:schemeClr val="bg1"/>
                </a:solidFill>
              </a:rPr>
              <a:t>Compaq</a:t>
            </a:r>
          </a:p>
        </p:txBody>
      </p:sp>
      <p:sp>
        <p:nvSpPr>
          <p:cNvPr id="1470509" name="Rectangle 45"/>
          <p:cNvSpPr>
            <a:spLocks noChangeArrowheads="1"/>
          </p:cNvSpPr>
          <p:nvPr/>
        </p:nvSpPr>
        <p:spPr bwMode="auto">
          <a:xfrm>
            <a:off x="3286125" y="3970338"/>
            <a:ext cx="985838" cy="209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45244" tIns="22225" rIns="45244" bIns="22225">
            <a:spAutoFit/>
          </a:bodyPr>
          <a:lstStyle/>
          <a:p>
            <a:pPr>
              <a:lnSpc>
                <a:spcPct val="90000"/>
              </a:lnSpc>
              <a:spcBef>
                <a:spcPct val="50000"/>
              </a:spcBef>
            </a:pPr>
            <a:r>
              <a:rPr kumimoji="0" lang="en-US" altLang="en-US" sz="1200" b="0">
                <a:solidFill>
                  <a:schemeClr val="bg1"/>
                </a:solidFill>
              </a:rPr>
              <a:t>Dell</a:t>
            </a:r>
          </a:p>
        </p:txBody>
      </p:sp>
      <p:sp>
        <p:nvSpPr>
          <p:cNvPr id="1470510" name="Rectangle 46"/>
          <p:cNvSpPr>
            <a:spLocks noChangeArrowheads="1"/>
          </p:cNvSpPr>
          <p:nvPr/>
        </p:nvSpPr>
        <p:spPr bwMode="auto">
          <a:xfrm>
            <a:off x="3181350" y="4498975"/>
            <a:ext cx="985838" cy="209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215283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45244" tIns="22225" rIns="45244" bIns="22225">
            <a:spAutoFit/>
          </a:bodyPr>
          <a:lstStyle/>
          <a:p>
            <a:pPr>
              <a:lnSpc>
                <a:spcPct val="90000"/>
              </a:lnSpc>
              <a:spcBef>
                <a:spcPct val="50000"/>
              </a:spcBef>
            </a:pPr>
            <a:r>
              <a:rPr kumimoji="0" lang="en-US" altLang="en-US" sz="1200" b="0">
                <a:solidFill>
                  <a:schemeClr val="bg1"/>
                </a:solidFill>
              </a:rPr>
              <a:t>Apple</a:t>
            </a:r>
          </a:p>
        </p:txBody>
      </p:sp>
      <p:sp>
        <p:nvSpPr>
          <p:cNvPr id="1470511" name="Rectangle 47"/>
          <p:cNvSpPr>
            <a:spLocks noChangeArrowheads="1"/>
          </p:cNvSpPr>
          <p:nvPr/>
        </p:nvSpPr>
        <p:spPr bwMode="auto">
          <a:xfrm>
            <a:off x="3402013" y="4164013"/>
            <a:ext cx="989012" cy="209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215283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45244" tIns="22225" rIns="45244" bIns="22225">
            <a:spAutoFit/>
          </a:bodyPr>
          <a:lstStyle/>
          <a:p>
            <a:pPr>
              <a:lnSpc>
                <a:spcPct val="90000"/>
              </a:lnSpc>
              <a:spcBef>
                <a:spcPct val="50000"/>
              </a:spcBef>
            </a:pPr>
            <a:r>
              <a:rPr kumimoji="0" lang="en-US" altLang="en-US" sz="1200" b="0">
                <a:solidFill>
                  <a:schemeClr val="bg1"/>
                </a:solidFill>
              </a:rPr>
              <a:t>IBM</a:t>
            </a:r>
          </a:p>
        </p:txBody>
      </p:sp>
      <p:sp>
        <p:nvSpPr>
          <p:cNvPr id="1470512" name="Rectangle 48"/>
          <p:cNvSpPr>
            <a:spLocks noChangeArrowheads="1"/>
          </p:cNvSpPr>
          <p:nvPr/>
        </p:nvSpPr>
        <p:spPr bwMode="auto">
          <a:xfrm>
            <a:off x="4649788" y="4033838"/>
            <a:ext cx="1154112" cy="209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45244" tIns="22225" rIns="45244" bIns="22225">
            <a:spAutoFit/>
          </a:bodyPr>
          <a:lstStyle/>
          <a:p>
            <a:pPr>
              <a:lnSpc>
                <a:spcPct val="90000"/>
              </a:lnSpc>
              <a:spcBef>
                <a:spcPct val="50000"/>
              </a:spcBef>
            </a:pPr>
            <a:r>
              <a:rPr kumimoji="0" lang="en-US" altLang="en-US" sz="1200" b="0">
                <a:solidFill>
                  <a:schemeClr val="bg1"/>
                </a:solidFill>
              </a:rPr>
              <a:t> Windows</a:t>
            </a:r>
          </a:p>
        </p:txBody>
      </p:sp>
      <p:sp>
        <p:nvSpPr>
          <p:cNvPr id="1470513" name="Rectangle 49"/>
          <p:cNvSpPr>
            <a:spLocks noChangeArrowheads="1"/>
          </p:cNvSpPr>
          <p:nvPr/>
        </p:nvSpPr>
        <p:spPr bwMode="auto">
          <a:xfrm>
            <a:off x="4699000" y="4746625"/>
            <a:ext cx="985838" cy="209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45244" tIns="22225" rIns="45244" bIns="22225">
            <a:spAutoFit/>
          </a:bodyPr>
          <a:lstStyle/>
          <a:p>
            <a:pPr>
              <a:lnSpc>
                <a:spcPct val="90000"/>
              </a:lnSpc>
              <a:spcBef>
                <a:spcPct val="50000"/>
              </a:spcBef>
            </a:pPr>
            <a:r>
              <a:rPr kumimoji="0" lang="en-US" altLang="en-US" sz="1200" b="0">
                <a:solidFill>
                  <a:schemeClr val="bg1"/>
                </a:solidFill>
              </a:rPr>
              <a:t>UNIX</a:t>
            </a:r>
          </a:p>
        </p:txBody>
      </p:sp>
      <p:sp>
        <p:nvSpPr>
          <p:cNvPr id="1470514" name="Rectangle 50"/>
          <p:cNvSpPr>
            <a:spLocks noChangeArrowheads="1"/>
          </p:cNvSpPr>
          <p:nvPr/>
        </p:nvSpPr>
        <p:spPr bwMode="auto">
          <a:xfrm>
            <a:off x="4710113" y="5127625"/>
            <a:ext cx="642937" cy="209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8C8C8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45244" tIns="22225" rIns="45244" bIns="22225">
            <a:spAutoFit/>
          </a:bodyPr>
          <a:lstStyle/>
          <a:p>
            <a:pPr>
              <a:lnSpc>
                <a:spcPct val="90000"/>
              </a:lnSpc>
            </a:pPr>
            <a:r>
              <a:rPr kumimoji="0" lang="en-US" altLang="en-US" sz="1200" b="0">
                <a:solidFill>
                  <a:schemeClr val="bg1"/>
                </a:solidFill>
              </a:rPr>
              <a:t>Mac OS</a:t>
            </a:r>
          </a:p>
        </p:txBody>
      </p:sp>
      <p:sp>
        <p:nvSpPr>
          <p:cNvPr id="1470515" name="AutoShape 51"/>
          <p:cNvSpPr>
            <a:spLocks noChangeArrowheads="1"/>
          </p:cNvSpPr>
          <p:nvPr/>
        </p:nvSpPr>
        <p:spPr bwMode="auto">
          <a:xfrm>
            <a:off x="5381625" y="5006975"/>
            <a:ext cx="579438" cy="239713"/>
          </a:xfrm>
          <a:prstGeom prst="homePlate">
            <a:avLst>
              <a:gd name="adj" fmla="val 61986"/>
            </a:avLst>
          </a:prstGeom>
          <a:solidFill>
            <a:srgbClr val="215283"/>
          </a:solidFill>
          <a:ln w="12700" cap="rnd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kumimoji="0" lang="de-DE" altLang="en-US" sz="1600" b="0"/>
          </a:p>
        </p:txBody>
      </p:sp>
      <p:sp>
        <p:nvSpPr>
          <p:cNvPr id="1470516" name="Rectangle 52"/>
          <p:cNvSpPr>
            <a:spLocks noChangeArrowheads="1"/>
          </p:cNvSpPr>
          <p:nvPr/>
        </p:nvSpPr>
        <p:spPr bwMode="auto">
          <a:xfrm>
            <a:off x="5399088" y="5022850"/>
            <a:ext cx="439737" cy="209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45244" tIns="22225" rIns="45244" bIns="22225">
            <a:spAutoFit/>
          </a:bodyPr>
          <a:lstStyle/>
          <a:p>
            <a:pPr>
              <a:lnSpc>
                <a:spcPct val="90000"/>
              </a:lnSpc>
            </a:pPr>
            <a:r>
              <a:rPr kumimoji="0" lang="en-US" altLang="en-US" sz="1200" b="0">
                <a:solidFill>
                  <a:schemeClr val="bg1"/>
                </a:solidFill>
              </a:rPr>
              <a:t>OS/2</a:t>
            </a:r>
          </a:p>
        </p:txBody>
      </p:sp>
      <p:sp>
        <p:nvSpPr>
          <p:cNvPr id="1470517" name="Rectangle 53"/>
          <p:cNvSpPr>
            <a:spLocks noChangeArrowheads="1"/>
          </p:cNvSpPr>
          <p:nvPr/>
        </p:nvSpPr>
        <p:spPr bwMode="auto">
          <a:xfrm>
            <a:off x="6176963" y="3895725"/>
            <a:ext cx="1158875" cy="374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8C8C8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45244" tIns="22225" rIns="45244" bIns="22225">
            <a:spAutoFit/>
          </a:bodyPr>
          <a:lstStyle/>
          <a:p>
            <a:pPr>
              <a:lnSpc>
                <a:spcPct val="90000"/>
              </a:lnSpc>
              <a:spcBef>
                <a:spcPct val="50000"/>
              </a:spcBef>
            </a:pPr>
            <a:r>
              <a:rPr kumimoji="0" lang="en-US" altLang="en-US" sz="1200" b="0">
                <a:solidFill>
                  <a:schemeClr val="bg1"/>
                </a:solidFill>
              </a:rPr>
              <a:t>Microsoft </a:t>
            </a:r>
            <a:br>
              <a:rPr kumimoji="0" lang="en-US" altLang="en-US" sz="1200" b="0">
                <a:solidFill>
                  <a:schemeClr val="bg1"/>
                </a:solidFill>
              </a:rPr>
            </a:br>
            <a:r>
              <a:rPr kumimoji="0" lang="en-US" altLang="en-US" sz="1200" b="0">
                <a:solidFill>
                  <a:schemeClr val="bg1"/>
                </a:solidFill>
              </a:rPr>
              <a:t>Office</a:t>
            </a:r>
          </a:p>
        </p:txBody>
      </p:sp>
      <p:sp>
        <p:nvSpPr>
          <p:cNvPr id="1470518" name="AutoShape 54"/>
          <p:cNvSpPr>
            <a:spLocks noChangeArrowheads="1"/>
          </p:cNvSpPr>
          <p:nvPr/>
        </p:nvSpPr>
        <p:spPr bwMode="auto">
          <a:xfrm>
            <a:off x="6169025" y="4465638"/>
            <a:ext cx="1136650" cy="325437"/>
          </a:xfrm>
          <a:prstGeom prst="homePlate">
            <a:avLst>
              <a:gd name="adj" fmla="val 89565"/>
            </a:avLst>
          </a:prstGeom>
          <a:solidFill>
            <a:srgbClr val="215283"/>
          </a:solidFill>
          <a:ln w="12700" cap="rnd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kumimoji="0" lang="de-DE" altLang="en-US" sz="1600" b="0"/>
          </a:p>
        </p:txBody>
      </p:sp>
      <p:sp>
        <p:nvSpPr>
          <p:cNvPr id="1470519" name="Rectangle 55"/>
          <p:cNvSpPr>
            <a:spLocks noChangeArrowheads="1"/>
          </p:cNvSpPr>
          <p:nvPr/>
        </p:nvSpPr>
        <p:spPr bwMode="auto">
          <a:xfrm>
            <a:off x="6245225" y="4513263"/>
            <a:ext cx="1247775" cy="209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45244" tIns="22225" rIns="45244" bIns="22225">
            <a:spAutoFit/>
          </a:bodyPr>
          <a:lstStyle/>
          <a:p>
            <a:pPr>
              <a:lnSpc>
                <a:spcPct val="90000"/>
              </a:lnSpc>
              <a:spcBef>
                <a:spcPct val="50000"/>
              </a:spcBef>
            </a:pPr>
            <a:r>
              <a:rPr kumimoji="0" lang="en-US" altLang="en-US" sz="1200" b="0">
                <a:solidFill>
                  <a:schemeClr val="bg1"/>
                </a:solidFill>
              </a:rPr>
              <a:t>Netscape</a:t>
            </a:r>
          </a:p>
        </p:txBody>
      </p:sp>
      <p:sp>
        <p:nvSpPr>
          <p:cNvPr id="1470520" name="AutoShape 56"/>
          <p:cNvSpPr>
            <a:spLocks noChangeArrowheads="1"/>
          </p:cNvSpPr>
          <p:nvPr/>
        </p:nvSpPr>
        <p:spPr bwMode="auto">
          <a:xfrm>
            <a:off x="6169025" y="4838700"/>
            <a:ext cx="765175" cy="250825"/>
          </a:xfrm>
          <a:prstGeom prst="homePlate">
            <a:avLst>
              <a:gd name="adj" fmla="val 78229"/>
            </a:avLst>
          </a:prstGeom>
          <a:solidFill>
            <a:srgbClr val="215283"/>
          </a:solidFill>
          <a:ln w="12700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endParaRPr kumimoji="0" lang="nl-NL" altLang="en-US" sz="1200" b="0"/>
          </a:p>
        </p:txBody>
      </p:sp>
      <p:sp>
        <p:nvSpPr>
          <p:cNvPr id="1470521" name="Rectangle 57"/>
          <p:cNvSpPr>
            <a:spLocks noChangeArrowheads="1"/>
          </p:cNvSpPr>
          <p:nvPr/>
        </p:nvSpPr>
        <p:spPr bwMode="auto">
          <a:xfrm>
            <a:off x="6223000" y="4841875"/>
            <a:ext cx="987425" cy="209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8C8C8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45244" tIns="22225" rIns="45244" bIns="22225">
            <a:spAutoFit/>
          </a:bodyPr>
          <a:lstStyle/>
          <a:p>
            <a:pPr>
              <a:lnSpc>
                <a:spcPct val="90000"/>
              </a:lnSpc>
              <a:spcBef>
                <a:spcPct val="50000"/>
              </a:spcBef>
            </a:pPr>
            <a:r>
              <a:rPr kumimoji="0" lang="en-US" altLang="en-US" sz="1200" b="0">
                <a:solidFill>
                  <a:schemeClr val="bg1"/>
                </a:solidFill>
              </a:rPr>
              <a:t>Adobe</a:t>
            </a:r>
          </a:p>
        </p:txBody>
      </p:sp>
      <p:sp>
        <p:nvSpPr>
          <p:cNvPr id="1470522" name="AutoShape 58"/>
          <p:cNvSpPr>
            <a:spLocks noChangeArrowheads="1"/>
          </p:cNvSpPr>
          <p:nvPr/>
        </p:nvSpPr>
        <p:spPr bwMode="auto">
          <a:xfrm>
            <a:off x="4624388" y="5405438"/>
            <a:ext cx="669925" cy="242887"/>
          </a:xfrm>
          <a:prstGeom prst="homePlate">
            <a:avLst>
              <a:gd name="adj" fmla="val 51384"/>
            </a:avLst>
          </a:prstGeom>
          <a:solidFill>
            <a:srgbClr val="215283"/>
          </a:solidFill>
          <a:ln w="12700" cap="rnd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kumimoji="0" lang="de-DE" altLang="en-US" sz="1600" b="0"/>
          </a:p>
        </p:txBody>
      </p:sp>
      <p:sp>
        <p:nvSpPr>
          <p:cNvPr id="1470523" name="Rectangle 59"/>
          <p:cNvSpPr>
            <a:spLocks noChangeArrowheads="1"/>
          </p:cNvSpPr>
          <p:nvPr/>
        </p:nvSpPr>
        <p:spPr bwMode="auto">
          <a:xfrm>
            <a:off x="4657725" y="5432425"/>
            <a:ext cx="454025" cy="209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45244" tIns="22225" rIns="45244" bIns="22225">
            <a:spAutoFit/>
          </a:bodyPr>
          <a:lstStyle/>
          <a:p>
            <a:pPr>
              <a:lnSpc>
                <a:spcPct val="90000"/>
              </a:lnSpc>
            </a:pPr>
            <a:r>
              <a:rPr kumimoji="0" lang="en-US" altLang="en-US" sz="1200" b="0">
                <a:solidFill>
                  <a:schemeClr val="bg1"/>
                </a:solidFill>
              </a:rPr>
              <a:t>Linux</a:t>
            </a:r>
          </a:p>
        </p:txBody>
      </p:sp>
      <p:sp>
        <p:nvSpPr>
          <p:cNvPr id="1470524" name="AutoShape 60"/>
          <p:cNvSpPr>
            <a:spLocks noChangeArrowheads="1"/>
          </p:cNvSpPr>
          <p:nvPr/>
        </p:nvSpPr>
        <p:spPr bwMode="auto">
          <a:xfrm>
            <a:off x="7710488" y="5127625"/>
            <a:ext cx="1098550" cy="320675"/>
          </a:xfrm>
          <a:prstGeom prst="homePlate">
            <a:avLst>
              <a:gd name="adj" fmla="val 87848"/>
            </a:avLst>
          </a:prstGeom>
          <a:solidFill>
            <a:srgbClr val="215283"/>
          </a:solidFill>
          <a:ln w="12700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endParaRPr kumimoji="0" lang="de-DE" altLang="en-US" sz="1600" b="0"/>
          </a:p>
        </p:txBody>
      </p:sp>
      <p:sp>
        <p:nvSpPr>
          <p:cNvPr id="1470525" name="Rectangle 61"/>
          <p:cNvSpPr>
            <a:spLocks noChangeArrowheads="1"/>
          </p:cNvSpPr>
          <p:nvPr/>
        </p:nvSpPr>
        <p:spPr bwMode="auto">
          <a:xfrm>
            <a:off x="7710488" y="5192713"/>
            <a:ext cx="1104900" cy="209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45244" tIns="22225" rIns="45244" bIns="22225">
            <a:spAutoFit/>
          </a:bodyPr>
          <a:lstStyle/>
          <a:p>
            <a:pPr>
              <a:lnSpc>
                <a:spcPct val="90000"/>
              </a:lnSpc>
              <a:spcBef>
                <a:spcPct val="50000"/>
              </a:spcBef>
            </a:pPr>
            <a:r>
              <a:rPr kumimoji="0" lang="en-US" altLang="en-US" sz="1200" b="0">
                <a:solidFill>
                  <a:schemeClr val="bg1"/>
                </a:solidFill>
              </a:rPr>
              <a:t>Direct sales</a:t>
            </a:r>
          </a:p>
        </p:txBody>
      </p:sp>
      <p:sp>
        <p:nvSpPr>
          <p:cNvPr id="1470531" name="Rectangle 67"/>
          <p:cNvSpPr>
            <a:spLocks noChangeArrowheads="1"/>
          </p:cNvSpPr>
          <p:nvPr/>
        </p:nvSpPr>
        <p:spPr bwMode="auto">
          <a:xfrm>
            <a:off x="520700" y="6297613"/>
            <a:ext cx="2555875" cy="279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DDDDDD"/>
                    </a:gs>
                    <a:gs pos="100000">
                      <a:srgbClr val="DDDDDD">
                        <a:gamma/>
                        <a:shade val="46275"/>
                        <a:invGamma/>
                      </a:srgbClr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72000" tIns="72000" rIns="72000" bIns="72000" anchor="ctr">
            <a:spAutoFit/>
          </a:bodyPr>
          <a:lstStyle/>
          <a:p>
            <a:r>
              <a:rPr lang="en-US" altLang="en-US" sz="900" b="0"/>
              <a:t>Source: </a:t>
            </a:r>
            <a:r>
              <a:rPr lang="de-DE" altLang="en-US" sz="900" b="0"/>
              <a:t>Adapted from D. Heuskel (1999), p. 53.</a:t>
            </a:r>
          </a:p>
        </p:txBody>
      </p:sp>
      <p:sp>
        <p:nvSpPr>
          <p:cNvPr id="1470532" name="Rectangle 68"/>
          <p:cNvSpPr>
            <a:spLocks noGrp="1" noChangeArrowheads="1"/>
          </p:cNvSpPr>
          <p:nvPr>
            <p:ph type="title" idx="4294967295"/>
          </p:nvPr>
        </p:nvSpPr>
        <p:spPr>
          <a:xfrm>
            <a:off x="990600" y="228600"/>
            <a:ext cx="8153400" cy="990600"/>
          </a:xfrm>
        </p:spPr>
        <p:txBody>
          <a:bodyPr/>
          <a:lstStyle/>
          <a:p>
            <a:r>
              <a:rPr lang="en-US" altLang="ja-JP" sz="2400" dirty="0" smtClean="0">
                <a:ea typeface="ＭＳ Ｐゴシック" charset="-128"/>
              </a:rPr>
              <a:t>During </a:t>
            </a:r>
            <a:r>
              <a:rPr lang="en-US" altLang="ja-JP" sz="2400" dirty="0">
                <a:ea typeface="ＭＳ Ｐゴシック" charset="-128"/>
              </a:rPr>
              <a:t>the 1990s, the PC industry became increasingly fragmented</a:t>
            </a:r>
            <a:r>
              <a:rPr lang="de-DE" altLang="ja-JP" sz="2400" dirty="0">
                <a:ea typeface="ＭＳ Ｐゴシック" charset="-128"/>
              </a:rPr>
              <a:t> </a:t>
            </a:r>
            <a:endParaRPr lang="de-DE" altLang="en-US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775" y="3155109"/>
            <a:ext cx="8153400" cy="1385982"/>
          </a:xfrm>
        </p:spPr>
      </p:pic>
    </p:spTree>
    <p:extLst>
      <p:ext uri="{BB962C8B-B14F-4D97-AF65-F5344CB8AC3E}">
        <p14:creationId xmlns:p14="http://schemas.microsoft.com/office/powerpoint/2010/main" val="2066856977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7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2400" dirty="0">
                <a:ea typeface="ＭＳ Ｐゴシック" charset="-128"/>
              </a:rPr>
              <a:t>Companies can choose from a variety of options for making a product or service. </a:t>
            </a:r>
            <a:r>
              <a:rPr lang="en-US" altLang="en-US" dirty="0">
                <a:ea typeface="ＭＳ Ｐゴシック" charset="-128"/>
              </a:rPr>
              <a:t/>
            </a:r>
            <a:br>
              <a:rPr lang="en-US" altLang="en-US" dirty="0">
                <a:ea typeface="ＭＳ Ｐゴシック" charset="-128"/>
              </a:rPr>
            </a:br>
            <a:endParaRPr lang="de-DE" altLang="en-US" dirty="0">
              <a:ea typeface="ＭＳ Ｐゴシック" charset="-128"/>
            </a:endParaRPr>
          </a:p>
        </p:txBody>
      </p:sp>
      <p:sp>
        <p:nvSpPr>
          <p:cNvPr id="2067459" name="AutoShape 3"/>
          <p:cNvSpPr>
            <a:spLocks noChangeAspect="1" noChangeArrowheads="1" noTextEdit="1"/>
          </p:cNvSpPr>
          <p:nvPr/>
        </p:nvSpPr>
        <p:spPr bwMode="auto">
          <a:xfrm>
            <a:off x="2624138" y="2160588"/>
            <a:ext cx="3740150" cy="1250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67460" name="AutoShape 4"/>
          <p:cNvSpPr>
            <a:spLocks noChangeAspect="1" noChangeArrowheads="1" noTextEdit="1"/>
          </p:cNvSpPr>
          <p:nvPr/>
        </p:nvSpPr>
        <p:spPr bwMode="auto">
          <a:xfrm>
            <a:off x="2624138" y="2439988"/>
            <a:ext cx="3740150" cy="1250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67461" name="Rectangle 4"/>
          <p:cNvSpPr>
            <a:spLocks noChangeArrowheads="1"/>
          </p:cNvSpPr>
          <p:nvPr/>
        </p:nvSpPr>
        <p:spPr bwMode="auto">
          <a:xfrm>
            <a:off x="574675" y="1376363"/>
            <a:ext cx="1293813" cy="5087937"/>
          </a:xfrm>
          <a:prstGeom prst="rect">
            <a:avLst/>
          </a:prstGeom>
          <a:solidFill>
            <a:srgbClr val="FFFFFF"/>
          </a:solidFill>
          <a:ln w="19050">
            <a:solidFill>
              <a:srgbClr val="215283"/>
            </a:solidFill>
            <a:miter lim="800000"/>
            <a:headEnd/>
            <a:tailEnd/>
          </a:ln>
        </p:spPr>
        <p:txBody>
          <a:bodyPr lIns="0" tIns="0" rIns="0" bIns="0" anchor="ctr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80000"/>
              </a:lnSpc>
              <a:spcBef>
                <a:spcPct val="20000"/>
              </a:spcBef>
              <a:buFontTx/>
              <a:buChar char="•"/>
            </a:pPr>
            <a:endParaRPr kumimoji="0" lang="de-DE" altLang="en-US" sz="1800" b="0">
              <a:solidFill>
                <a:schemeClr val="bg1"/>
              </a:solidFill>
            </a:endParaRPr>
          </a:p>
        </p:txBody>
      </p:sp>
      <p:sp>
        <p:nvSpPr>
          <p:cNvPr id="2067462" name="Rectangle 5"/>
          <p:cNvSpPr>
            <a:spLocks noChangeArrowheads="1"/>
          </p:cNvSpPr>
          <p:nvPr/>
        </p:nvSpPr>
        <p:spPr bwMode="auto">
          <a:xfrm>
            <a:off x="979488" y="1538288"/>
            <a:ext cx="2203450" cy="750887"/>
          </a:xfrm>
          <a:prstGeom prst="rect">
            <a:avLst/>
          </a:prstGeom>
          <a:solidFill>
            <a:srgbClr val="215283"/>
          </a:solidFill>
          <a:ln w="19050">
            <a:solidFill>
              <a:srgbClr val="FFFFFF"/>
            </a:solidFill>
            <a:miter lim="800000"/>
            <a:headEnd/>
            <a:tailEnd/>
          </a:ln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ts val="1800"/>
              </a:lnSpc>
            </a:pPr>
            <a:r>
              <a:rPr kumimoji="0" lang="en-US" altLang="en-US" sz="1400">
                <a:solidFill>
                  <a:srgbClr val="FFFFFF"/>
                </a:solidFill>
              </a:rPr>
              <a:t>Market transactions </a:t>
            </a:r>
          </a:p>
        </p:txBody>
      </p:sp>
      <p:sp>
        <p:nvSpPr>
          <p:cNvPr id="2067463" name="Rectangle 5"/>
          <p:cNvSpPr>
            <a:spLocks noChangeArrowheads="1"/>
          </p:cNvSpPr>
          <p:nvPr/>
        </p:nvSpPr>
        <p:spPr bwMode="auto">
          <a:xfrm>
            <a:off x="979488" y="2532063"/>
            <a:ext cx="2203450" cy="750887"/>
          </a:xfrm>
          <a:prstGeom prst="rect">
            <a:avLst/>
          </a:prstGeom>
          <a:solidFill>
            <a:srgbClr val="215283"/>
          </a:solidFill>
          <a:ln w="19050">
            <a:solidFill>
              <a:srgbClr val="FFFFFF"/>
            </a:solidFill>
            <a:miter lim="800000"/>
            <a:headEnd/>
            <a:tailEnd/>
          </a:ln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ts val="1800"/>
              </a:lnSpc>
            </a:pPr>
            <a:r>
              <a:rPr kumimoji="0" lang="en-US" altLang="en-US" sz="1400">
                <a:solidFill>
                  <a:srgbClr val="FFFFFF"/>
                </a:solidFill>
              </a:rPr>
              <a:t>Long-term contracts </a:t>
            </a:r>
          </a:p>
        </p:txBody>
      </p:sp>
      <p:sp>
        <p:nvSpPr>
          <p:cNvPr id="2067464" name="Rectangle 5"/>
          <p:cNvSpPr>
            <a:spLocks noChangeArrowheads="1"/>
          </p:cNvSpPr>
          <p:nvPr/>
        </p:nvSpPr>
        <p:spPr bwMode="auto">
          <a:xfrm>
            <a:off x="979488" y="3579813"/>
            <a:ext cx="2203450" cy="750887"/>
          </a:xfrm>
          <a:prstGeom prst="rect">
            <a:avLst/>
          </a:prstGeom>
          <a:solidFill>
            <a:srgbClr val="215283"/>
          </a:solidFill>
          <a:ln w="19050">
            <a:solidFill>
              <a:srgbClr val="FFFFFF"/>
            </a:solidFill>
            <a:miter lim="800000"/>
            <a:headEnd/>
            <a:tailEnd/>
          </a:ln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ts val="1800"/>
              </a:lnSpc>
            </a:pPr>
            <a:r>
              <a:rPr kumimoji="0" lang="en-US" altLang="en-US" sz="1400">
                <a:solidFill>
                  <a:srgbClr val="FFFFFF"/>
                </a:solidFill>
              </a:rPr>
              <a:t>Alliances</a:t>
            </a:r>
          </a:p>
        </p:txBody>
      </p:sp>
      <p:sp>
        <p:nvSpPr>
          <p:cNvPr id="2067465" name="Rectangle 9"/>
          <p:cNvSpPr>
            <a:spLocks noChangeArrowheads="1"/>
          </p:cNvSpPr>
          <p:nvPr/>
        </p:nvSpPr>
        <p:spPr bwMode="auto">
          <a:xfrm>
            <a:off x="3182938" y="2532063"/>
            <a:ext cx="5938837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215283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215283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>
            <a:lvl1pPr defTabSz="358775">
              <a:defRPr sz="2400">
                <a:solidFill>
                  <a:schemeClr val="tx1"/>
                </a:solidFill>
                <a:latin typeface="Arial" charset="0"/>
              </a:defRPr>
            </a:lvl1pPr>
            <a:lvl2pPr defTabSz="358775">
              <a:defRPr sz="2400">
                <a:solidFill>
                  <a:schemeClr val="tx1"/>
                </a:solidFill>
                <a:latin typeface="Arial" charset="0"/>
              </a:defRPr>
            </a:lvl2pPr>
            <a:lvl3pPr defTabSz="358775">
              <a:defRPr sz="2400">
                <a:solidFill>
                  <a:schemeClr val="tx1"/>
                </a:solidFill>
                <a:latin typeface="Arial" charset="0"/>
              </a:defRPr>
            </a:lvl3pPr>
            <a:lvl4pPr defTabSz="358775">
              <a:defRPr sz="2400">
                <a:solidFill>
                  <a:schemeClr val="tx1"/>
                </a:solidFill>
                <a:latin typeface="Arial" charset="0"/>
              </a:defRPr>
            </a:lvl4pPr>
            <a:lvl5pPr defTabSz="358775">
              <a:defRPr sz="2400">
                <a:solidFill>
                  <a:schemeClr val="tx1"/>
                </a:solidFill>
                <a:latin typeface="Arial" charset="0"/>
              </a:defRPr>
            </a:lvl5pPr>
            <a:lvl6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 typeface="Wingdings" charset="2"/>
              <a:buNone/>
            </a:pPr>
            <a:r>
              <a:rPr kumimoji="0" lang="en-US" altLang="en-US" sz="1400" b="0"/>
              <a:t>entail the purchase from an external provider on a contractual basis, spanning over an extended period of time.</a:t>
            </a:r>
            <a:endParaRPr kumimoji="0" lang="en-GB" altLang="en-US" sz="1400" b="0"/>
          </a:p>
        </p:txBody>
      </p:sp>
      <p:sp>
        <p:nvSpPr>
          <p:cNvPr id="2067466" name="Rectangle 10"/>
          <p:cNvSpPr>
            <a:spLocks noChangeArrowheads="1"/>
          </p:cNvSpPr>
          <p:nvPr/>
        </p:nvSpPr>
        <p:spPr bwMode="auto">
          <a:xfrm>
            <a:off x="3182938" y="3579813"/>
            <a:ext cx="5722937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215283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215283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>
            <a:lvl1pPr defTabSz="358775">
              <a:defRPr sz="2400">
                <a:solidFill>
                  <a:schemeClr val="tx1"/>
                </a:solidFill>
                <a:latin typeface="Arial" charset="0"/>
              </a:defRPr>
            </a:lvl1pPr>
            <a:lvl2pPr defTabSz="358775">
              <a:defRPr sz="2400">
                <a:solidFill>
                  <a:schemeClr val="tx1"/>
                </a:solidFill>
                <a:latin typeface="Arial" charset="0"/>
              </a:defRPr>
            </a:lvl2pPr>
            <a:lvl3pPr defTabSz="358775">
              <a:defRPr sz="2400">
                <a:solidFill>
                  <a:schemeClr val="tx1"/>
                </a:solidFill>
                <a:latin typeface="Arial" charset="0"/>
              </a:defRPr>
            </a:lvl3pPr>
            <a:lvl4pPr defTabSz="358775">
              <a:defRPr sz="2400">
                <a:solidFill>
                  <a:schemeClr val="tx1"/>
                </a:solidFill>
                <a:latin typeface="Arial" charset="0"/>
              </a:defRPr>
            </a:lvl4pPr>
            <a:lvl5pPr defTabSz="358775">
              <a:defRPr sz="2400">
                <a:solidFill>
                  <a:schemeClr val="tx1"/>
                </a:solidFill>
                <a:latin typeface="Arial" charset="0"/>
              </a:defRPr>
            </a:lvl5pPr>
            <a:lvl6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 typeface="Wingdings" charset="2"/>
              <a:buNone/>
            </a:pPr>
            <a:r>
              <a:rPr kumimoji="0" lang="en-US" altLang="en-US" sz="1400" b="0" dirty="0"/>
              <a:t>entail the close co-operation of two separate firms that join up in the production of a certain product or service.</a:t>
            </a:r>
            <a:endParaRPr kumimoji="0" lang="de-DE" altLang="en-US" sz="1400" b="0" dirty="0">
              <a:solidFill>
                <a:srgbClr val="000000"/>
              </a:solidFill>
            </a:endParaRPr>
          </a:p>
        </p:txBody>
      </p:sp>
      <p:sp>
        <p:nvSpPr>
          <p:cNvPr id="2067467" name="Rectangle 11"/>
          <p:cNvSpPr>
            <a:spLocks noChangeArrowheads="1"/>
          </p:cNvSpPr>
          <p:nvPr/>
        </p:nvSpPr>
        <p:spPr bwMode="auto">
          <a:xfrm>
            <a:off x="3182938" y="1538288"/>
            <a:ext cx="5938837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215283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215283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>
            <a:lvl1pPr defTabSz="358775">
              <a:defRPr sz="2400">
                <a:solidFill>
                  <a:schemeClr val="tx1"/>
                </a:solidFill>
                <a:latin typeface="Arial" charset="0"/>
              </a:defRPr>
            </a:lvl1pPr>
            <a:lvl2pPr defTabSz="358775">
              <a:defRPr sz="2400">
                <a:solidFill>
                  <a:schemeClr val="tx1"/>
                </a:solidFill>
                <a:latin typeface="Arial" charset="0"/>
              </a:defRPr>
            </a:lvl2pPr>
            <a:lvl3pPr defTabSz="358775">
              <a:defRPr sz="2400">
                <a:solidFill>
                  <a:schemeClr val="tx1"/>
                </a:solidFill>
                <a:latin typeface="Arial" charset="0"/>
              </a:defRPr>
            </a:lvl3pPr>
            <a:lvl4pPr defTabSz="358775">
              <a:defRPr sz="2400">
                <a:solidFill>
                  <a:schemeClr val="tx1"/>
                </a:solidFill>
                <a:latin typeface="Arial" charset="0"/>
              </a:defRPr>
            </a:lvl4pPr>
            <a:lvl5pPr defTabSz="358775">
              <a:defRPr sz="2400">
                <a:solidFill>
                  <a:schemeClr val="tx1"/>
                </a:solidFill>
                <a:latin typeface="Arial" charset="0"/>
              </a:defRPr>
            </a:lvl5pPr>
            <a:lvl6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 typeface="Wingdings" charset="2"/>
              <a:buNone/>
            </a:pPr>
            <a:r>
              <a:rPr kumimoji="0" lang="en-US" altLang="en-US" sz="1400" b="0"/>
              <a:t>entail the purchase from an external provider on an individual one-by-one contractual basis.</a:t>
            </a:r>
            <a:endParaRPr kumimoji="0" lang="en-GB" altLang="en-US" sz="1400" b="0"/>
          </a:p>
        </p:txBody>
      </p:sp>
      <p:sp>
        <p:nvSpPr>
          <p:cNvPr id="2067468" name="Rectangle 5"/>
          <p:cNvSpPr>
            <a:spLocks noChangeArrowheads="1"/>
          </p:cNvSpPr>
          <p:nvPr/>
        </p:nvSpPr>
        <p:spPr bwMode="auto">
          <a:xfrm>
            <a:off x="979488" y="4559300"/>
            <a:ext cx="2203450" cy="750888"/>
          </a:xfrm>
          <a:prstGeom prst="rect">
            <a:avLst/>
          </a:prstGeom>
          <a:solidFill>
            <a:srgbClr val="215283"/>
          </a:solidFill>
          <a:ln w="19050">
            <a:solidFill>
              <a:srgbClr val="FFFFFF"/>
            </a:solidFill>
            <a:miter lim="800000"/>
            <a:headEnd/>
            <a:tailEnd/>
          </a:ln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ts val="1800"/>
              </a:lnSpc>
            </a:pPr>
            <a:r>
              <a:rPr kumimoji="0" lang="en-US" altLang="en-US" sz="1400">
                <a:solidFill>
                  <a:srgbClr val="FFFFFF"/>
                </a:solidFill>
              </a:rPr>
              <a:t>Parent/subsidiary</a:t>
            </a:r>
          </a:p>
        </p:txBody>
      </p:sp>
      <p:sp>
        <p:nvSpPr>
          <p:cNvPr id="2067469" name="Rectangle 5"/>
          <p:cNvSpPr>
            <a:spLocks noChangeArrowheads="1"/>
          </p:cNvSpPr>
          <p:nvPr/>
        </p:nvSpPr>
        <p:spPr bwMode="auto">
          <a:xfrm>
            <a:off x="979488" y="5529263"/>
            <a:ext cx="2203450" cy="750887"/>
          </a:xfrm>
          <a:prstGeom prst="rect">
            <a:avLst/>
          </a:prstGeom>
          <a:solidFill>
            <a:srgbClr val="215283"/>
          </a:solidFill>
          <a:ln w="19050">
            <a:solidFill>
              <a:srgbClr val="FFFFFF"/>
            </a:solidFill>
            <a:miter lim="800000"/>
            <a:headEnd/>
            <a:tailEnd/>
          </a:ln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ts val="1800"/>
              </a:lnSpc>
            </a:pPr>
            <a:r>
              <a:rPr kumimoji="0" lang="en-US" altLang="en-US" sz="1400">
                <a:solidFill>
                  <a:srgbClr val="FFFFFF"/>
                </a:solidFill>
              </a:rPr>
              <a:t>Internal production </a:t>
            </a:r>
          </a:p>
        </p:txBody>
      </p:sp>
      <p:sp>
        <p:nvSpPr>
          <p:cNvPr id="2067470" name="Rectangle 14"/>
          <p:cNvSpPr>
            <a:spLocks noChangeArrowheads="1"/>
          </p:cNvSpPr>
          <p:nvPr/>
        </p:nvSpPr>
        <p:spPr bwMode="auto">
          <a:xfrm>
            <a:off x="3182938" y="4559300"/>
            <a:ext cx="5722937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215283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215283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>
            <a:lvl1pPr defTabSz="358775">
              <a:defRPr sz="2400">
                <a:solidFill>
                  <a:schemeClr val="tx1"/>
                </a:solidFill>
                <a:latin typeface="Arial" charset="0"/>
              </a:defRPr>
            </a:lvl1pPr>
            <a:lvl2pPr defTabSz="358775">
              <a:defRPr sz="2400">
                <a:solidFill>
                  <a:schemeClr val="tx1"/>
                </a:solidFill>
                <a:latin typeface="Arial" charset="0"/>
              </a:defRPr>
            </a:lvl2pPr>
            <a:lvl3pPr defTabSz="358775">
              <a:defRPr sz="2400">
                <a:solidFill>
                  <a:schemeClr val="tx1"/>
                </a:solidFill>
                <a:latin typeface="Arial" charset="0"/>
              </a:defRPr>
            </a:lvl3pPr>
            <a:lvl4pPr defTabSz="358775">
              <a:defRPr sz="2400">
                <a:solidFill>
                  <a:schemeClr val="tx1"/>
                </a:solidFill>
                <a:latin typeface="Arial" charset="0"/>
              </a:defRPr>
            </a:lvl4pPr>
            <a:lvl5pPr defTabSz="358775">
              <a:defRPr sz="2400">
                <a:solidFill>
                  <a:schemeClr val="tx1"/>
                </a:solidFill>
                <a:latin typeface="Arial" charset="0"/>
              </a:defRPr>
            </a:lvl5pPr>
            <a:lvl6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 typeface="Wingdings" charset="2"/>
              <a:buNone/>
            </a:pPr>
            <a:r>
              <a:rPr kumimoji="0" lang="en-US" altLang="en-US" sz="1400" b="0" dirty="0"/>
              <a:t>entail the setting up of a distinct firm that operates separately from, yet under the auspices of, the parent company.</a:t>
            </a:r>
            <a:endParaRPr kumimoji="0" lang="en-GB" altLang="en-US" sz="1400" b="0" dirty="0"/>
          </a:p>
        </p:txBody>
      </p:sp>
      <p:sp>
        <p:nvSpPr>
          <p:cNvPr id="2067471" name="Rectangle 15"/>
          <p:cNvSpPr>
            <a:spLocks noChangeArrowheads="1"/>
          </p:cNvSpPr>
          <p:nvPr/>
        </p:nvSpPr>
        <p:spPr bwMode="auto">
          <a:xfrm>
            <a:off x="3182938" y="5529263"/>
            <a:ext cx="5722937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215283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215283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>
            <a:lvl1pPr defTabSz="358775">
              <a:defRPr sz="2400">
                <a:solidFill>
                  <a:schemeClr val="tx1"/>
                </a:solidFill>
                <a:latin typeface="Arial" charset="0"/>
              </a:defRPr>
            </a:lvl1pPr>
            <a:lvl2pPr defTabSz="358775">
              <a:defRPr sz="2400">
                <a:solidFill>
                  <a:schemeClr val="tx1"/>
                </a:solidFill>
                <a:latin typeface="Arial" charset="0"/>
              </a:defRPr>
            </a:lvl2pPr>
            <a:lvl3pPr defTabSz="358775">
              <a:defRPr sz="2400">
                <a:solidFill>
                  <a:schemeClr val="tx1"/>
                </a:solidFill>
                <a:latin typeface="Arial" charset="0"/>
              </a:defRPr>
            </a:lvl3pPr>
            <a:lvl4pPr defTabSz="358775">
              <a:defRPr sz="2400">
                <a:solidFill>
                  <a:schemeClr val="tx1"/>
                </a:solidFill>
                <a:latin typeface="Arial" charset="0"/>
              </a:defRPr>
            </a:lvl4pPr>
            <a:lvl5pPr defTabSz="358775">
              <a:defRPr sz="2400">
                <a:solidFill>
                  <a:schemeClr val="tx1"/>
                </a:solidFill>
                <a:latin typeface="Arial" charset="0"/>
              </a:defRPr>
            </a:lvl5pPr>
            <a:lvl6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kumimoji="0" lang="en-US" altLang="en-US" sz="1400" b="0"/>
              <a:t>entails a process that is managed completely internally, without any outsourcing to external providers.</a:t>
            </a:r>
            <a:endParaRPr kumimoji="0" lang="de-DE" altLang="en-US" sz="1400" b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i="1"/>
              <a:t>Reasons favouring ‘make’ or ‘buy’ decisions</a:t>
            </a:r>
            <a:r>
              <a:rPr lang="en-US" altLang="en-US"/>
              <a:t> </a:t>
            </a:r>
            <a:endParaRPr lang="de-DE" altLang="en-US"/>
          </a:p>
        </p:txBody>
      </p:sp>
      <p:sp>
        <p:nvSpPr>
          <p:cNvPr id="2053123" name="Rectangle 3"/>
          <p:cNvSpPr>
            <a:spLocks noChangeArrowheads="1"/>
          </p:cNvSpPr>
          <p:nvPr/>
        </p:nvSpPr>
        <p:spPr bwMode="auto">
          <a:xfrm>
            <a:off x="1366838" y="2198688"/>
            <a:ext cx="2857500" cy="579437"/>
          </a:xfrm>
          <a:prstGeom prst="rect">
            <a:avLst/>
          </a:prstGeom>
          <a:solidFill>
            <a:srgbClr val="215283"/>
          </a:solidFill>
          <a:ln w="9525">
            <a:solidFill>
              <a:srgbClr val="215283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053124" name="Rectangle 4"/>
          <p:cNvSpPr>
            <a:spLocks noChangeArrowheads="1"/>
          </p:cNvSpPr>
          <p:nvPr/>
        </p:nvSpPr>
        <p:spPr bwMode="auto">
          <a:xfrm>
            <a:off x="1973263" y="2282825"/>
            <a:ext cx="16430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314325">
              <a:defRPr sz="2400">
                <a:solidFill>
                  <a:schemeClr val="tx1"/>
                </a:solidFill>
                <a:latin typeface="Arial" charset="0"/>
              </a:defRPr>
            </a:lvl1pPr>
            <a:lvl2pPr marL="400050" defTabSz="314325">
              <a:defRPr sz="2400">
                <a:solidFill>
                  <a:schemeClr val="tx1"/>
                </a:solidFill>
                <a:latin typeface="Arial" charset="0"/>
              </a:defRPr>
            </a:lvl2pPr>
            <a:lvl3pPr marL="801688" defTabSz="314325">
              <a:defRPr sz="2400">
                <a:solidFill>
                  <a:schemeClr val="tx1"/>
                </a:solidFill>
                <a:latin typeface="Arial" charset="0"/>
              </a:defRPr>
            </a:lvl3pPr>
            <a:lvl4pPr marL="1201738" defTabSz="314325">
              <a:defRPr sz="2400">
                <a:solidFill>
                  <a:schemeClr val="tx1"/>
                </a:solidFill>
                <a:latin typeface="Arial" charset="0"/>
              </a:defRPr>
            </a:lvl4pPr>
            <a:lvl5pPr marL="1603375" defTabSz="314325">
              <a:defRPr sz="2400">
                <a:solidFill>
                  <a:schemeClr val="tx1"/>
                </a:solidFill>
                <a:latin typeface="Arial" charset="0"/>
              </a:defRPr>
            </a:lvl5pPr>
            <a:lvl6pPr marL="20605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5177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29749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4321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lnSpc>
                <a:spcPts val="1575"/>
              </a:lnSpc>
            </a:pPr>
            <a:r>
              <a:rPr lang="en-US" altLang="en-US" sz="1400">
                <a:solidFill>
                  <a:schemeClr val="bg1"/>
                </a:solidFill>
              </a:rPr>
              <a:t>Reasons favouring </a:t>
            </a:r>
          </a:p>
          <a:p>
            <a:pPr algn="ctr">
              <a:lnSpc>
                <a:spcPts val="1575"/>
              </a:lnSpc>
            </a:pPr>
            <a:r>
              <a:rPr lang="en-US" altLang="en-US" sz="1400">
                <a:solidFill>
                  <a:schemeClr val="bg1"/>
                </a:solidFill>
              </a:rPr>
              <a:t>‘make’ decisions</a:t>
            </a:r>
            <a:endParaRPr lang="de-DE" altLang="en-US" sz="1400">
              <a:solidFill>
                <a:schemeClr val="bg1"/>
              </a:solidFill>
            </a:endParaRPr>
          </a:p>
        </p:txBody>
      </p:sp>
      <p:sp>
        <p:nvSpPr>
          <p:cNvPr id="2053125" name="Rectangle 5"/>
          <p:cNvSpPr>
            <a:spLocks noChangeArrowheads="1"/>
          </p:cNvSpPr>
          <p:nvPr/>
        </p:nvSpPr>
        <p:spPr bwMode="auto">
          <a:xfrm>
            <a:off x="4732338" y="2198688"/>
            <a:ext cx="3054350" cy="579437"/>
          </a:xfrm>
          <a:prstGeom prst="rect">
            <a:avLst/>
          </a:prstGeom>
          <a:solidFill>
            <a:srgbClr val="215283"/>
          </a:solidFill>
          <a:ln w="9525">
            <a:solidFill>
              <a:srgbClr val="215283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053127" name="Rectangle 7"/>
          <p:cNvSpPr>
            <a:spLocks noChangeArrowheads="1"/>
          </p:cNvSpPr>
          <p:nvPr/>
        </p:nvSpPr>
        <p:spPr bwMode="auto">
          <a:xfrm>
            <a:off x="1347788" y="2955925"/>
            <a:ext cx="2762250" cy="106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314325">
              <a:defRPr sz="2400">
                <a:solidFill>
                  <a:schemeClr val="tx1"/>
                </a:solidFill>
                <a:latin typeface="Arial" charset="0"/>
              </a:defRPr>
            </a:lvl1pPr>
            <a:lvl2pPr marL="179388" defTabSz="314325">
              <a:defRPr sz="2400">
                <a:solidFill>
                  <a:schemeClr val="tx1"/>
                </a:solidFill>
                <a:latin typeface="Arial" charset="0"/>
              </a:defRPr>
            </a:lvl2pPr>
            <a:lvl3pPr marL="1717675" indent="-457200" defTabSz="314325">
              <a:defRPr sz="2400">
                <a:solidFill>
                  <a:schemeClr val="tx1"/>
                </a:solidFill>
                <a:latin typeface="Arial" charset="0"/>
              </a:defRPr>
            </a:lvl3pPr>
            <a:lvl4pPr marL="2354263" indent="-457200" defTabSz="314325">
              <a:defRPr sz="2400">
                <a:solidFill>
                  <a:schemeClr val="tx1"/>
                </a:solidFill>
                <a:latin typeface="Arial" charset="0"/>
              </a:defRPr>
            </a:lvl4pPr>
            <a:lvl5pPr marL="2990850" indent="-457200" defTabSz="314325">
              <a:defRPr sz="2400">
                <a:solidFill>
                  <a:schemeClr val="tx1"/>
                </a:solidFill>
                <a:latin typeface="Arial" charset="0"/>
              </a:defRPr>
            </a:lvl5pPr>
            <a:lvl6pPr marL="3448050" indent="-457200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3905250" indent="-457200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4362450" indent="-457200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4819650" indent="-457200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lvl="1"/>
            <a:r>
              <a:rPr kumimoji="0" lang="en-US" altLang="ja-JP" sz="1400" b="0">
                <a:solidFill>
                  <a:srgbClr val="000000"/>
                </a:solidFill>
                <a:ea typeface="ＭＳ Ｐゴシック" charset="-128"/>
              </a:rPr>
              <a:t>Strong linkage between activities</a:t>
            </a:r>
          </a:p>
          <a:p>
            <a:pPr lvl="1"/>
            <a:endParaRPr kumimoji="0" lang="en-US" altLang="ja-JP" sz="1400" b="0">
              <a:solidFill>
                <a:srgbClr val="000000"/>
              </a:solidFill>
              <a:ea typeface="ＭＳ Ｐゴシック" charset="-128"/>
            </a:endParaRPr>
          </a:p>
          <a:p>
            <a:pPr lvl="1"/>
            <a:r>
              <a:rPr kumimoji="0" lang="en-US" altLang="ja-JP" sz="1400" b="0">
                <a:solidFill>
                  <a:srgbClr val="000000"/>
                </a:solidFill>
                <a:ea typeface="ＭＳ Ｐゴシック" charset="-128"/>
              </a:rPr>
              <a:t>Confidentiality of information</a:t>
            </a:r>
          </a:p>
          <a:p>
            <a:pPr lvl="1"/>
            <a:endParaRPr kumimoji="0" lang="en-US" altLang="ja-JP" sz="1400" b="0">
              <a:solidFill>
                <a:srgbClr val="000000"/>
              </a:solidFill>
              <a:ea typeface="ＭＳ Ｐゴシック" charset="-128"/>
            </a:endParaRPr>
          </a:p>
          <a:p>
            <a:pPr lvl="1"/>
            <a:r>
              <a:rPr kumimoji="0" lang="en-US" altLang="ja-JP" sz="1400" b="0">
                <a:solidFill>
                  <a:srgbClr val="000000"/>
                </a:solidFill>
                <a:ea typeface="ＭＳ Ｐゴシック" charset="-128"/>
              </a:rPr>
              <a:t>High transaction costs</a:t>
            </a:r>
          </a:p>
        </p:txBody>
      </p:sp>
      <p:sp>
        <p:nvSpPr>
          <p:cNvPr id="2053128" name="Rectangle 8"/>
          <p:cNvSpPr>
            <a:spLocks noChangeArrowheads="1"/>
          </p:cNvSpPr>
          <p:nvPr/>
        </p:nvSpPr>
        <p:spPr bwMode="auto">
          <a:xfrm>
            <a:off x="4597400" y="2701925"/>
            <a:ext cx="2695575" cy="212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marL="457200" indent="-457200" defTabSz="314325">
              <a:defRPr sz="2400">
                <a:solidFill>
                  <a:schemeClr val="tx1"/>
                </a:solidFill>
                <a:latin typeface="Arial" charset="0"/>
              </a:defRPr>
            </a:lvl1pPr>
            <a:lvl2pPr marL="857250" indent="-457200" defTabSz="314325">
              <a:defRPr sz="2400">
                <a:solidFill>
                  <a:schemeClr val="tx1"/>
                </a:solidFill>
                <a:latin typeface="Arial" charset="0"/>
              </a:defRPr>
            </a:lvl2pPr>
            <a:lvl3pPr marL="1258888" indent="-457200" defTabSz="314325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58938" indent="-457200" defTabSz="314325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60575" indent="-457200" defTabSz="314325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7775" indent="-457200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4975" indent="-457200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32175" indent="-457200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9375" indent="-457200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lvl="1"/>
            <a:endParaRPr kumimoji="0" lang="en-US" altLang="ja-JP" sz="1400" b="0">
              <a:solidFill>
                <a:srgbClr val="000000"/>
              </a:solidFill>
              <a:ea typeface="ＭＳ Ｐゴシック" charset="-128"/>
            </a:endParaRPr>
          </a:p>
          <a:p>
            <a:pPr lvl="1"/>
            <a:r>
              <a:rPr kumimoji="0" lang="en-US" altLang="ja-JP" sz="1400" b="0">
                <a:solidFill>
                  <a:srgbClr val="000000"/>
                </a:solidFill>
                <a:ea typeface="ＭＳ Ｐゴシック" charset="-128"/>
              </a:rPr>
              <a:t>High economies of scale</a:t>
            </a:r>
          </a:p>
          <a:p>
            <a:pPr lvl="1"/>
            <a:endParaRPr kumimoji="0" lang="en-US" altLang="ja-JP" sz="1400" b="0">
              <a:solidFill>
                <a:srgbClr val="000000"/>
              </a:solidFill>
              <a:ea typeface="ＭＳ Ｐゴシック" charset="-128"/>
            </a:endParaRPr>
          </a:p>
          <a:p>
            <a:pPr lvl="1"/>
            <a:r>
              <a:rPr kumimoji="0" lang="en-US" altLang="ja-JP" sz="1400" b="0">
                <a:solidFill>
                  <a:srgbClr val="000000"/>
                </a:solidFill>
                <a:ea typeface="ＭＳ Ｐゴシック" charset="-128"/>
              </a:rPr>
              <a:t>High capital requirements</a:t>
            </a:r>
          </a:p>
          <a:p>
            <a:pPr lvl="1"/>
            <a:endParaRPr kumimoji="0" lang="en-US" altLang="ja-JP" sz="1400" b="0">
              <a:solidFill>
                <a:srgbClr val="000000"/>
              </a:solidFill>
              <a:ea typeface="ＭＳ Ｐゴシック" charset="-128"/>
            </a:endParaRPr>
          </a:p>
          <a:p>
            <a:pPr lvl="1"/>
            <a:r>
              <a:rPr kumimoji="0" lang="en-US" altLang="ja-JP" sz="1400" b="0">
                <a:solidFill>
                  <a:srgbClr val="000000"/>
                </a:solidFill>
                <a:ea typeface="ＭＳ Ｐゴシック" charset="-128"/>
              </a:rPr>
              <a:t>Specialised know-how</a:t>
            </a:r>
          </a:p>
          <a:p>
            <a:pPr lvl="1"/>
            <a:endParaRPr kumimoji="0" lang="en-US" altLang="ja-JP" sz="1400" b="0">
              <a:solidFill>
                <a:srgbClr val="000000"/>
              </a:solidFill>
              <a:ea typeface="ＭＳ Ｐゴシック" charset="-128"/>
            </a:endParaRPr>
          </a:p>
          <a:p>
            <a:pPr lvl="1"/>
            <a:r>
              <a:rPr kumimoji="0" lang="en-US" altLang="ja-JP" sz="1400" b="0">
                <a:solidFill>
                  <a:srgbClr val="000000"/>
                </a:solidFill>
                <a:ea typeface="ＭＳ Ｐゴシック" charset="-128"/>
              </a:rPr>
              <a:t>Higher efficiency of the open </a:t>
            </a:r>
          </a:p>
          <a:p>
            <a:pPr lvl="1"/>
            <a:r>
              <a:rPr kumimoji="0" lang="en-US" altLang="ja-JP" sz="1400" b="0">
                <a:solidFill>
                  <a:srgbClr val="000000"/>
                </a:solidFill>
                <a:ea typeface="ＭＳ Ｐゴシック" charset="-128"/>
              </a:rPr>
              <a:t>markets</a:t>
            </a:r>
          </a:p>
          <a:p>
            <a:pPr lvl="1"/>
            <a:endParaRPr kumimoji="0" lang="en-US" altLang="ja-JP" sz="1400" b="0">
              <a:solidFill>
                <a:srgbClr val="000000"/>
              </a:solidFill>
              <a:ea typeface="ＭＳ Ｐゴシック" charset="-128"/>
            </a:endParaRPr>
          </a:p>
        </p:txBody>
      </p:sp>
      <p:sp>
        <p:nvSpPr>
          <p:cNvPr id="2053129" name="Line 9"/>
          <p:cNvSpPr>
            <a:spLocks noChangeShapeType="1"/>
          </p:cNvSpPr>
          <p:nvPr/>
        </p:nvSpPr>
        <p:spPr bwMode="auto">
          <a:xfrm>
            <a:off x="1366838" y="4665663"/>
            <a:ext cx="2857500" cy="0"/>
          </a:xfrm>
          <a:prstGeom prst="line">
            <a:avLst/>
          </a:prstGeom>
          <a:noFill/>
          <a:ln w="19050">
            <a:solidFill>
              <a:srgbClr val="215283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72000" tIns="72000" rIns="72000" bIns="72000">
            <a:spAutoFit/>
          </a:bodyPr>
          <a:lstStyle/>
          <a:p>
            <a:endParaRPr lang="en-US"/>
          </a:p>
        </p:txBody>
      </p:sp>
      <p:sp>
        <p:nvSpPr>
          <p:cNvPr id="2053130" name="Line 10"/>
          <p:cNvSpPr>
            <a:spLocks noChangeShapeType="1"/>
          </p:cNvSpPr>
          <p:nvPr/>
        </p:nvSpPr>
        <p:spPr bwMode="auto">
          <a:xfrm>
            <a:off x="4730750" y="4678363"/>
            <a:ext cx="3054350" cy="0"/>
          </a:xfrm>
          <a:prstGeom prst="line">
            <a:avLst/>
          </a:prstGeom>
          <a:noFill/>
          <a:ln w="19050">
            <a:solidFill>
              <a:srgbClr val="215283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72000" tIns="72000" rIns="72000" bIns="72000">
            <a:spAutoFit/>
          </a:bodyPr>
          <a:lstStyle/>
          <a:p>
            <a:endParaRPr lang="en-US"/>
          </a:p>
        </p:txBody>
      </p:sp>
      <p:sp>
        <p:nvSpPr>
          <p:cNvPr id="2053131" name="Rectangle 11"/>
          <p:cNvSpPr>
            <a:spLocks noChangeArrowheads="1"/>
          </p:cNvSpPr>
          <p:nvPr/>
        </p:nvSpPr>
        <p:spPr bwMode="auto">
          <a:xfrm>
            <a:off x="5435600" y="2282825"/>
            <a:ext cx="1643063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314325">
              <a:defRPr sz="2400">
                <a:solidFill>
                  <a:schemeClr val="tx1"/>
                </a:solidFill>
                <a:latin typeface="Arial" charset="0"/>
              </a:defRPr>
            </a:lvl1pPr>
            <a:lvl2pPr marL="400050" defTabSz="314325">
              <a:defRPr sz="2400">
                <a:solidFill>
                  <a:schemeClr val="tx1"/>
                </a:solidFill>
                <a:latin typeface="Arial" charset="0"/>
              </a:defRPr>
            </a:lvl2pPr>
            <a:lvl3pPr marL="801688" defTabSz="314325">
              <a:defRPr sz="2400">
                <a:solidFill>
                  <a:schemeClr val="tx1"/>
                </a:solidFill>
                <a:latin typeface="Arial" charset="0"/>
              </a:defRPr>
            </a:lvl3pPr>
            <a:lvl4pPr marL="1201738" defTabSz="314325">
              <a:defRPr sz="2400">
                <a:solidFill>
                  <a:schemeClr val="tx1"/>
                </a:solidFill>
                <a:latin typeface="Arial" charset="0"/>
              </a:defRPr>
            </a:lvl4pPr>
            <a:lvl5pPr marL="1603375" defTabSz="314325">
              <a:defRPr sz="2400">
                <a:solidFill>
                  <a:schemeClr val="tx1"/>
                </a:solidFill>
                <a:latin typeface="Arial" charset="0"/>
              </a:defRPr>
            </a:lvl5pPr>
            <a:lvl6pPr marL="20605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5177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29749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4321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lnSpc>
                <a:spcPts val="1575"/>
              </a:lnSpc>
            </a:pPr>
            <a:r>
              <a:rPr lang="en-US" altLang="en-US" sz="1400">
                <a:solidFill>
                  <a:schemeClr val="bg1"/>
                </a:solidFill>
              </a:rPr>
              <a:t>Reasons favouring </a:t>
            </a:r>
          </a:p>
          <a:p>
            <a:pPr algn="ctr">
              <a:lnSpc>
                <a:spcPts val="1575"/>
              </a:lnSpc>
            </a:pPr>
            <a:r>
              <a:rPr lang="en-US" altLang="en-US" sz="1400">
                <a:solidFill>
                  <a:schemeClr val="bg1"/>
                </a:solidFill>
              </a:rPr>
              <a:t>‘buy’ decisions</a:t>
            </a:r>
            <a:endParaRPr lang="de-DE" altLang="en-US" sz="140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0719" name="Rectangle 15"/>
          <p:cNvSpPr>
            <a:spLocks noChangeArrowheads="1"/>
          </p:cNvSpPr>
          <p:nvPr/>
        </p:nvSpPr>
        <p:spPr bwMode="auto">
          <a:xfrm>
            <a:off x="520700" y="6197600"/>
            <a:ext cx="2873375" cy="279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DDDDDD"/>
                    </a:gs>
                    <a:gs pos="100000">
                      <a:srgbClr val="DDDDDD">
                        <a:gamma/>
                        <a:shade val="46275"/>
                        <a:invGamma/>
                      </a:srgbClr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72000" tIns="72000" rIns="72000" bIns="72000" anchor="ctr">
            <a:spAutoFit/>
          </a:bodyPr>
          <a:lstStyle/>
          <a:p>
            <a:r>
              <a:rPr lang="en-US" altLang="en-US" sz="900" b="0"/>
              <a:t>Source: Adapted from R. Gulati and J. Garino (2000). </a:t>
            </a:r>
            <a:endParaRPr lang="de-DE" altLang="en-US" sz="900" b="0"/>
          </a:p>
        </p:txBody>
      </p:sp>
      <p:sp>
        <p:nvSpPr>
          <p:cNvPr id="1480720" name="Rectangle 1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ja-JP" sz="2400" dirty="0" smtClean="0">
                <a:ea typeface="ＭＳ Ｐゴシック" charset="-128"/>
              </a:rPr>
              <a:t>The </a:t>
            </a:r>
            <a:r>
              <a:rPr lang="en-US" altLang="ja-JP" sz="2400" dirty="0">
                <a:ea typeface="ＭＳ Ｐゴシック" charset="-128"/>
              </a:rPr>
              <a:t>clicks-and-mortar spectrum spans from integration to separation of a company’s e-business activities</a:t>
            </a:r>
            <a:r>
              <a:rPr lang="de-DE" altLang="ja-JP" sz="2400" dirty="0">
                <a:ea typeface="ＭＳ Ｐゴシック" charset="-128"/>
              </a:rPr>
              <a:t> </a:t>
            </a:r>
            <a:endParaRPr lang="de-DE" altLang="en-US" sz="2400" dirty="0"/>
          </a:p>
        </p:txBody>
      </p:sp>
      <p:sp>
        <p:nvSpPr>
          <p:cNvPr id="1480722" name="AutoShape 18"/>
          <p:cNvSpPr>
            <a:spLocks noChangeArrowheads="1"/>
          </p:cNvSpPr>
          <p:nvPr/>
        </p:nvSpPr>
        <p:spPr bwMode="auto">
          <a:xfrm>
            <a:off x="1292225" y="2482850"/>
            <a:ext cx="6096000" cy="2324100"/>
          </a:xfrm>
          <a:prstGeom prst="leftRightArrow">
            <a:avLst>
              <a:gd name="adj1" fmla="val 50000"/>
              <a:gd name="adj2" fmla="val 52459"/>
            </a:avLst>
          </a:prstGeom>
          <a:solidFill>
            <a:srgbClr val="215283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>
              <a:lnSpc>
                <a:spcPts val="1400"/>
              </a:lnSpc>
            </a:pPr>
            <a:endParaRPr kumimoji="0" lang="de-DE" altLang="en-US">
              <a:solidFill>
                <a:schemeClr val="bg1"/>
              </a:solidFill>
            </a:endParaRPr>
          </a:p>
        </p:txBody>
      </p:sp>
      <p:sp>
        <p:nvSpPr>
          <p:cNvPr id="1480723" name="Text Box 19"/>
          <p:cNvSpPr txBox="1">
            <a:spLocks noChangeArrowheads="1"/>
          </p:cNvSpPr>
          <p:nvPr/>
        </p:nvSpPr>
        <p:spPr bwMode="auto">
          <a:xfrm>
            <a:off x="7332663" y="2967038"/>
            <a:ext cx="1776412" cy="151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tabLst>
                <a:tab pos="79375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>
              <a:tabLst>
                <a:tab pos="79375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>
              <a:tabLst>
                <a:tab pos="79375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>
              <a:tabLst>
                <a:tab pos="79375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tabLst>
                <a:tab pos="79375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tabLst>
                <a:tab pos="79375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tabLst>
                <a:tab pos="79375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tabLst>
                <a:tab pos="79375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tabLst>
                <a:tab pos="79375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ts val="1400"/>
              </a:lnSpc>
            </a:pPr>
            <a:r>
              <a:rPr kumimoji="0" lang="en-US" altLang="en-US" sz="1100" b="0"/>
              <a:t>Integration</a:t>
            </a:r>
          </a:p>
          <a:p>
            <a:pPr eaLnBrk="1" hangingPunct="1">
              <a:lnSpc>
                <a:spcPts val="1400"/>
              </a:lnSpc>
              <a:buFontTx/>
              <a:buChar char="•"/>
            </a:pPr>
            <a:r>
              <a:rPr kumimoji="0" lang="en-US" altLang="en-US" sz="1100" b="0"/>
              <a:t> established brand</a:t>
            </a:r>
          </a:p>
          <a:p>
            <a:pPr eaLnBrk="1" hangingPunct="1">
              <a:lnSpc>
                <a:spcPts val="1400"/>
              </a:lnSpc>
              <a:buFontTx/>
              <a:buChar char="•"/>
            </a:pPr>
            <a:r>
              <a:rPr kumimoji="0" lang="en-US" altLang="en-US" sz="1100" b="0"/>
              <a:t> shared information</a:t>
            </a:r>
          </a:p>
          <a:p>
            <a:pPr eaLnBrk="1" hangingPunct="1">
              <a:lnSpc>
                <a:spcPts val="1400"/>
              </a:lnSpc>
              <a:buFontTx/>
              <a:buChar char="•"/>
            </a:pPr>
            <a:r>
              <a:rPr kumimoji="0" lang="en-US" altLang="en-US" sz="1100" b="0"/>
              <a:t> purchasing leverage</a:t>
            </a:r>
          </a:p>
          <a:p>
            <a:pPr eaLnBrk="1" hangingPunct="1">
              <a:lnSpc>
                <a:spcPts val="1400"/>
              </a:lnSpc>
              <a:buFontTx/>
              <a:buChar char="•"/>
            </a:pPr>
            <a:r>
              <a:rPr kumimoji="0" lang="en-US" altLang="en-US" sz="1100" b="0"/>
              <a:t> cross-promotion</a:t>
            </a:r>
          </a:p>
          <a:p>
            <a:pPr eaLnBrk="1" hangingPunct="1">
              <a:lnSpc>
                <a:spcPts val="1400"/>
              </a:lnSpc>
              <a:buFontTx/>
              <a:buChar char="•"/>
            </a:pPr>
            <a:r>
              <a:rPr kumimoji="0" lang="en-US" altLang="en-US" sz="1100" b="0"/>
              <a:t> distribution efficiencies</a:t>
            </a:r>
          </a:p>
          <a:p>
            <a:pPr eaLnBrk="1" hangingPunct="1">
              <a:lnSpc>
                <a:spcPts val="1400"/>
              </a:lnSpc>
              <a:buFontTx/>
              <a:buChar char="•"/>
            </a:pPr>
            <a:r>
              <a:rPr kumimoji="0" lang="en-US" altLang="en-US" sz="1100" b="0"/>
              <a:t> shared customer 	services</a:t>
            </a:r>
          </a:p>
        </p:txBody>
      </p:sp>
      <p:sp>
        <p:nvSpPr>
          <p:cNvPr id="1480724" name="Text Box 20"/>
          <p:cNvSpPr txBox="1">
            <a:spLocks noChangeArrowheads="1"/>
          </p:cNvSpPr>
          <p:nvPr/>
        </p:nvSpPr>
        <p:spPr bwMode="auto">
          <a:xfrm>
            <a:off x="1709738" y="3128963"/>
            <a:ext cx="1019175" cy="803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>
              <a:lnSpc>
                <a:spcPts val="1400"/>
              </a:lnSpc>
            </a:pPr>
            <a:r>
              <a:rPr kumimoji="0" lang="en-US" altLang="en-US" sz="1100" b="0">
                <a:solidFill>
                  <a:schemeClr val="bg1"/>
                </a:solidFill>
              </a:rPr>
              <a:t>Independent</a:t>
            </a:r>
          </a:p>
          <a:p>
            <a:pPr eaLnBrk="1" hangingPunct="1">
              <a:lnSpc>
                <a:spcPts val="1400"/>
              </a:lnSpc>
            </a:pPr>
            <a:r>
              <a:rPr kumimoji="0" lang="en-US" altLang="en-US" sz="1100" b="0">
                <a:solidFill>
                  <a:schemeClr val="bg1"/>
                </a:solidFill>
              </a:rPr>
              <a:t>business/</a:t>
            </a:r>
          </a:p>
          <a:p>
            <a:pPr eaLnBrk="1" hangingPunct="1">
              <a:lnSpc>
                <a:spcPts val="1400"/>
              </a:lnSpc>
            </a:pPr>
            <a:r>
              <a:rPr kumimoji="0" lang="en-US" altLang="en-US" sz="1100" b="0">
                <a:solidFill>
                  <a:schemeClr val="bg1"/>
                </a:solidFill>
              </a:rPr>
              <a:t>spin-off</a:t>
            </a:r>
          </a:p>
          <a:p>
            <a:pPr eaLnBrk="1" hangingPunct="1">
              <a:lnSpc>
                <a:spcPts val="1400"/>
              </a:lnSpc>
            </a:pPr>
            <a:r>
              <a:rPr kumimoji="0" lang="en-US" altLang="en-US" sz="1100" b="0">
                <a:solidFill>
                  <a:schemeClr val="bg1"/>
                </a:solidFill>
              </a:rPr>
              <a:t>(e.g. BOL.de)</a:t>
            </a:r>
          </a:p>
        </p:txBody>
      </p:sp>
      <p:sp>
        <p:nvSpPr>
          <p:cNvPr id="1480725" name="Text Box 21"/>
          <p:cNvSpPr txBox="1">
            <a:spLocks noChangeArrowheads="1"/>
          </p:cNvSpPr>
          <p:nvPr/>
        </p:nvSpPr>
        <p:spPr bwMode="auto">
          <a:xfrm>
            <a:off x="2981325" y="3128963"/>
            <a:ext cx="13144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>
              <a:lnSpc>
                <a:spcPts val="1400"/>
              </a:lnSpc>
            </a:pPr>
            <a:r>
              <a:rPr kumimoji="0" lang="en-US" altLang="en-US" sz="1100" b="0">
                <a:solidFill>
                  <a:schemeClr val="bg1"/>
                </a:solidFill>
              </a:rPr>
              <a:t>Strategic </a:t>
            </a:r>
          </a:p>
          <a:p>
            <a:pPr eaLnBrk="1" hangingPunct="1">
              <a:lnSpc>
                <a:spcPts val="1400"/>
              </a:lnSpc>
            </a:pPr>
            <a:r>
              <a:rPr kumimoji="0" lang="en-US" altLang="en-US" sz="1100" b="0">
                <a:solidFill>
                  <a:schemeClr val="bg1"/>
                </a:solidFill>
              </a:rPr>
              <a:t>alliance</a:t>
            </a:r>
          </a:p>
          <a:p>
            <a:pPr eaLnBrk="1" hangingPunct="1">
              <a:lnSpc>
                <a:spcPts val="1400"/>
              </a:lnSpc>
            </a:pPr>
            <a:r>
              <a:rPr kumimoji="0" lang="en-US" altLang="en-US" sz="1100" b="0">
                <a:solidFill>
                  <a:schemeClr val="bg1"/>
                </a:solidFill>
              </a:rPr>
              <a:t>(e.g. Amazon.com</a:t>
            </a:r>
          </a:p>
          <a:p>
            <a:pPr eaLnBrk="1" hangingPunct="1">
              <a:lnSpc>
                <a:spcPts val="1400"/>
              </a:lnSpc>
            </a:pPr>
            <a:r>
              <a:rPr kumimoji="0" lang="en-US" altLang="en-US" sz="1100" b="0">
                <a:solidFill>
                  <a:schemeClr val="bg1"/>
                </a:solidFill>
              </a:rPr>
              <a:t>and Borders)</a:t>
            </a:r>
          </a:p>
          <a:p>
            <a:pPr eaLnBrk="1" hangingPunct="1">
              <a:lnSpc>
                <a:spcPts val="1400"/>
              </a:lnSpc>
            </a:pPr>
            <a:endParaRPr kumimoji="0" lang="en-US" altLang="en-US" sz="1100" b="0">
              <a:solidFill>
                <a:schemeClr val="bg1"/>
              </a:solidFill>
            </a:endParaRPr>
          </a:p>
        </p:txBody>
      </p:sp>
      <p:sp>
        <p:nvSpPr>
          <p:cNvPr id="1480726" name="Text Box 22"/>
          <p:cNvSpPr txBox="1">
            <a:spLocks noChangeArrowheads="1"/>
          </p:cNvSpPr>
          <p:nvPr/>
        </p:nvSpPr>
        <p:spPr bwMode="auto">
          <a:xfrm>
            <a:off x="4806950" y="3128963"/>
            <a:ext cx="102870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>
              <a:lnSpc>
                <a:spcPts val="1400"/>
              </a:lnSpc>
            </a:pPr>
            <a:r>
              <a:rPr kumimoji="0" lang="en-US" altLang="en-US" sz="1100" b="0">
                <a:solidFill>
                  <a:schemeClr val="bg1"/>
                </a:solidFill>
              </a:rPr>
              <a:t>Joint</a:t>
            </a:r>
          </a:p>
          <a:p>
            <a:pPr eaLnBrk="1" hangingPunct="1">
              <a:lnSpc>
                <a:spcPts val="1400"/>
              </a:lnSpc>
            </a:pPr>
            <a:r>
              <a:rPr kumimoji="0" lang="en-US" altLang="en-US" sz="1100" b="0">
                <a:solidFill>
                  <a:schemeClr val="bg1"/>
                </a:solidFill>
              </a:rPr>
              <a:t>venture</a:t>
            </a:r>
          </a:p>
          <a:p>
            <a:pPr eaLnBrk="1" hangingPunct="1">
              <a:lnSpc>
                <a:spcPts val="1400"/>
              </a:lnSpc>
            </a:pPr>
            <a:r>
              <a:rPr kumimoji="0" lang="en-US" altLang="en-US" sz="1100" b="0">
                <a:solidFill>
                  <a:schemeClr val="bg1"/>
                </a:solidFill>
              </a:rPr>
              <a:t>(e.g. KB Toys</a:t>
            </a:r>
          </a:p>
          <a:p>
            <a:pPr eaLnBrk="1" hangingPunct="1">
              <a:lnSpc>
                <a:spcPts val="1400"/>
              </a:lnSpc>
            </a:pPr>
            <a:r>
              <a:rPr kumimoji="0" lang="en-US" altLang="en-US" sz="1100" b="0">
                <a:solidFill>
                  <a:schemeClr val="bg1"/>
                </a:solidFill>
              </a:rPr>
              <a:t>and Brain-</a:t>
            </a:r>
          </a:p>
          <a:p>
            <a:pPr eaLnBrk="1" hangingPunct="1">
              <a:lnSpc>
                <a:spcPts val="1400"/>
              </a:lnSpc>
            </a:pPr>
            <a:r>
              <a:rPr kumimoji="0" lang="en-US" altLang="en-US" sz="1100" b="0">
                <a:solidFill>
                  <a:schemeClr val="bg1"/>
                </a:solidFill>
              </a:rPr>
              <a:t>Play.com)</a:t>
            </a:r>
          </a:p>
        </p:txBody>
      </p:sp>
      <p:sp>
        <p:nvSpPr>
          <p:cNvPr id="1480727" name="Text Box 23"/>
          <p:cNvSpPr txBox="1">
            <a:spLocks noChangeArrowheads="1"/>
          </p:cNvSpPr>
          <p:nvPr/>
        </p:nvSpPr>
        <p:spPr bwMode="auto">
          <a:xfrm>
            <a:off x="6021388" y="3130550"/>
            <a:ext cx="1466850" cy="62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1" hangingPunct="1">
              <a:lnSpc>
                <a:spcPts val="1400"/>
              </a:lnSpc>
            </a:pPr>
            <a:r>
              <a:rPr kumimoji="0" lang="en-US" altLang="en-US" sz="1100" b="0">
                <a:solidFill>
                  <a:schemeClr val="bg1"/>
                </a:solidFill>
              </a:rPr>
              <a:t>In-house</a:t>
            </a:r>
          </a:p>
          <a:p>
            <a:pPr eaLnBrk="1" hangingPunct="1">
              <a:lnSpc>
                <a:spcPts val="1400"/>
              </a:lnSpc>
            </a:pPr>
            <a:r>
              <a:rPr kumimoji="0" lang="en-US" altLang="en-US" sz="1100" b="0">
                <a:solidFill>
                  <a:schemeClr val="bg1"/>
                </a:solidFill>
              </a:rPr>
              <a:t>division</a:t>
            </a:r>
          </a:p>
          <a:p>
            <a:pPr eaLnBrk="1" hangingPunct="1">
              <a:lnSpc>
                <a:spcPts val="1400"/>
              </a:lnSpc>
            </a:pPr>
            <a:r>
              <a:rPr kumimoji="0" lang="en-US" altLang="en-US" sz="1100" b="0">
                <a:solidFill>
                  <a:schemeClr val="bg1"/>
                </a:solidFill>
              </a:rPr>
              <a:t>(e.g,Tesco.com)</a:t>
            </a:r>
          </a:p>
        </p:txBody>
      </p:sp>
      <p:sp>
        <p:nvSpPr>
          <p:cNvPr id="1480728" name="Text Box 24"/>
          <p:cNvSpPr txBox="1">
            <a:spLocks noChangeArrowheads="1"/>
          </p:cNvSpPr>
          <p:nvPr/>
        </p:nvSpPr>
        <p:spPr bwMode="auto">
          <a:xfrm>
            <a:off x="63500" y="3143250"/>
            <a:ext cx="1363663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>
              <a:lnSpc>
                <a:spcPts val="1400"/>
              </a:lnSpc>
            </a:pPr>
            <a:r>
              <a:rPr kumimoji="0" lang="en-US" altLang="en-US" sz="1100" b="0">
                <a:solidFill>
                  <a:schemeClr val="tx1"/>
                </a:solidFill>
              </a:rPr>
              <a:t>Separation</a:t>
            </a:r>
          </a:p>
          <a:p>
            <a:pPr eaLnBrk="1" hangingPunct="1">
              <a:lnSpc>
                <a:spcPts val="1400"/>
              </a:lnSpc>
              <a:buFontTx/>
              <a:buChar char="•"/>
            </a:pPr>
            <a:r>
              <a:rPr kumimoji="0" lang="en-US" altLang="en-US" sz="1100" b="0">
                <a:solidFill>
                  <a:schemeClr val="tx1"/>
                </a:solidFill>
              </a:rPr>
              <a:t> greater focus</a:t>
            </a:r>
          </a:p>
          <a:p>
            <a:pPr eaLnBrk="1" hangingPunct="1">
              <a:lnSpc>
                <a:spcPts val="1400"/>
              </a:lnSpc>
              <a:buFontTx/>
              <a:buChar char="•"/>
            </a:pPr>
            <a:r>
              <a:rPr kumimoji="0" lang="en-US" altLang="en-US" sz="1100" b="0">
                <a:solidFill>
                  <a:schemeClr val="tx1"/>
                </a:solidFill>
              </a:rPr>
              <a:t> more flexibility</a:t>
            </a:r>
          </a:p>
          <a:p>
            <a:pPr eaLnBrk="1" hangingPunct="1">
              <a:lnSpc>
                <a:spcPts val="1400"/>
              </a:lnSpc>
              <a:buFontTx/>
              <a:buChar char="•"/>
            </a:pPr>
            <a:r>
              <a:rPr kumimoji="0" lang="en-US" altLang="en-US" sz="1100" b="0">
                <a:solidFill>
                  <a:schemeClr val="tx1"/>
                </a:solidFill>
              </a:rPr>
              <a:t> access to venture</a:t>
            </a:r>
          </a:p>
          <a:p>
            <a:pPr eaLnBrk="1" hangingPunct="1">
              <a:lnSpc>
                <a:spcPts val="1400"/>
              </a:lnSpc>
            </a:pPr>
            <a:r>
              <a:rPr kumimoji="0" lang="en-US" altLang="en-US" sz="1100" b="0">
                <a:solidFill>
                  <a:schemeClr val="tx1"/>
                </a:solidFill>
              </a:rPr>
              <a:t>  capital for funding</a:t>
            </a:r>
          </a:p>
        </p:txBody>
      </p:sp>
      <p:sp>
        <p:nvSpPr>
          <p:cNvPr id="1480729" name="Rectangle 25"/>
          <p:cNvSpPr>
            <a:spLocks noChangeArrowheads="1"/>
          </p:cNvSpPr>
          <p:nvPr/>
        </p:nvSpPr>
        <p:spPr bwMode="auto">
          <a:xfrm>
            <a:off x="2374900" y="2581275"/>
            <a:ext cx="3946525" cy="269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100012" tIns="46038" rIns="100012" bIns="46038">
            <a:spAutoFit/>
          </a:bodyPr>
          <a:lstStyle>
            <a:lvl1pPr defTabSz="873125">
              <a:lnSpc>
                <a:spcPts val="2000"/>
              </a:lnSpc>
              <a:defRPr kumimoji="1" sz="2000" b="1">
                <a:solidFill>
                  <a:srgbClr val="000000"/>
                </a:solidFill>
                <a:latin typeface="Arial" charset="0"/>
              </a:defRPr>
            </a:lvl1pPr>
            <a:lvl2pPr defTabSz="873125">
              <a:lnSpc>
                <a:spcPts val="2000"/>
              </a:lnSpc>
              <a:defRPr kumimoji="1" sz="2000" b="1">
                <a:solidFill>
                  <a:srgbClr val="000000"/>
                </a:solidFill>
                <a:latin typeface="Arial" charset="0"/>
              </a:defRPr>
            </a:lvl2pPr>
            <a:lvl3pPr defTabSz="873125">
              <a:lnSpc>
                <a:spcPts val="2000"/>
              </a:lnSpc>
              <a:defRPr kumimoji="1" sz="2000" b="1">
                <a:solidFill>
                  <a:srgbClr val="000000"/>
                </a:solidFill>
                <a:latin typeface="Arial" charset="0"/>
              </a:defRPr>
            </a:lvl3pPr>
            <a:lvl4pPr defTabSz="873125">
              <a:lnSpc>
                <a:spcPts val="2000"/>
              </a:lnSpc>
              <a:defRPr kumimoji="1" sz="2000" b="1">
                <a:solidFill>
                  <a:srgbClr val="000000"/>
                </a:solidFill>
                <a:latin typeface="Arial" charset="0"/>
              </a:defRPr>
            </a:lvl4pPr>
            <a:lvl5pPr defTabSz="873125">
              <a:lnSpc>
                <a:spcPts val="2000"/>
              </a:lnSpc>
              <a:defRPr kumimoji="1" sz="2000" b="1">
                <a:solidFill>
                  <a:srgbClr val="000000"/>
                </a:solidFill>
                <a:latin typeface="Arial" charset="0"/>
              </a:defRPr>
            </a:lvl5pPr>
            <a:lvl6pPr marL="457200" defTabSz="873125" eaLnBrk="0" fontAlgn="base" hangingPunct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  <a:defRPr kumimoji="1" sz="2000" b="1">
                <a:solidFill>
                  <a:srgbClr val="000000"/>
                </a:solidFill>
                <a:latin typeface="Arial" charset="0"/>
              </a:defRPr>
            </a:lvl6pPr>
            <a:lvl7pPr marL="914400" defTabSz="873125" eaLnBrk="0" fontAlgn="base" hangingPunct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  <a:defRPr kumimoji="1" sz="2000" b="1">
                <a:solidFill>
                  <a:srgbClr val="000000"/>
                </a:solidFill>
                <a:latin typeface="Arial" charset="0"/>
              </a:defRPr>
            </a:lvl7pPr>
            <a:lvl8pPr marL="1371600" defTabSz="873125" eaLnBrk="0" fontAlgn="base" hangingPunct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  <a:defRPr kumimoji="1" sz="2000" b="1">
                <a:solidFill>
                  <a:srgbClr val="000000"/>
                </a:solidFill>
                <a:latin typeface="Arial" charset="0"/>
              </a:defRPr>
            </a:lvl8pPr>
            <a:lvl9pPr marL="1828800" defTabSz="873125" eaLnBrk="0" fontAlgn="base" hangingPunct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  <a:defRPr kumimoji="1" sz="2000" b="1">
                <a:solidFill>
                  <a:srgbClr val="000000"/>
                </a:solidFill>
                <a:latin typeface="Arial" charset="0"/>
              </a:defRPr>
            </a:lvl9pPr>
          </a:lstStyle>
          <a:p>
            <a:pPr algn="ctr">
              <a:lnSpc>
                <a:spcPts val="1400"/>
              </a:lnSpc>
            </a:pPr>
            <a:r>
              <a:rPr lang="en-US" altLang="en-US" sz="1400"/>
              <a:t>The clicks-and-mortar spectrum </a:t>
            </a:r>
          </a:p>
        </p:txBody>
      </p:sp>
      <p:sp>
        <p:nvSpPr>
          <p:cNvPr id="1480730" name="Text Box 26"/>
          <p:cNvSpPr txBox="1">
            <a:spLocks noChangeArrowheads="1"/>
          </p:cNvSpPr>
          <p:nvPr/>
        </p:nvSpPr>
        <p:spPr bwMode="auto">
          <a:xfrm>
            <a:off x="63500" y="3143250"/>
            <a:ext cx="1363663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>
              <a:lnSpc>
                <a:spcPts val="1400"/>
              </a:lnSpc>
            </a:pPr>
            <a:r>
              <a:rPr kumimoji="0" lang="en-US" altLang="en-US" sz="1100" b="0">
                <a:solidFill>
                  <a:schemeClr val="tx1"/>
                </a:solidFill>
              </a:rPr>
              <a:t>Separation</a:t>
            </a:r>
          </a:p>
          <a:p>
            <a:pPr eaLnBrk="1" hangingPunct="1">
              <a:lnSpc>
                <a:spcPts val="1400"/>
              </a:lnSpc>
              <a:buFontTx/>
              <a:buChar char="•"/>
            </a:pPr>
            <a:r>
              <a:rPr kumimoji="0" lang="en-US" altLang="en-US" sz="1100" b="0">
                <a:solidFill>
                  <a:schemeClr val="tx1"/>
                </a:solidFill>
              </a:rPr>
              <a:t> greater focus</a:t>
            </a:r>
          </a:p>
          <a:p>
            <a:pPr eaLnBrk="1" hangingPunct="1">
              <a:lnSpc>
                <a:spcPts val="1400"/>
              </a:lnSpc>
              <a:buFontTx/>
              <a:buChar char="•"/>
            </a:pPr>
            <a:r>
              <a:rPr kumimoji="0" lang="en-US" altLang="en-US" sz="1100" b="0">
                <a:solidFill>
                  <a:schemeClr val="tx1"/>
                </a:solidFill>
              </a:rPr>
              <a:t> more flexibility</a:t>
            </a:r>
          </a:p>
          <a:p>
            <a:pPr eaLnBrk="1" hangingPunct="1">
              <a:lnSpc>
                <a:spcPts val="1400"/>
              </a:lnSpc>
              <a:buFontTx/>
              <a:buChar char="•"/>
            </a:pPr>
            <a:r>
              <a:rPr kumimoji="0" lang="en-US" altLang="en-US" sz="1100" b="0">
                <a:solidFill>
                  <a:schemeClr val="tx1"/>
                </a:solidFill>
              </a:rPr>
              <a:t> access to venture</a:t>
            </a:r>
          </a:p>
          <a:p>
            <a:pPr eaLnBrk="1" hangingPunct="1">
              <a:lnSpc>
                <a:spcPts val="1400"/>
              </a:lnSpc>
            </a:pPr>
            <a:r>
              <a:rPr kumimoji="0" lang="en-US" altLang="en-US" sz="1100" b="0">
                <a:solidFill>
                  <a:schemeClr val="tx1"/>
                </a:solidFill>
              </a:rPr>
              <a:t>  capital for funding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3362" name="Rectangle 2"/>
          <p:cNvSpPr>
            <a:spLocks noChangeArrowheads="1"/>
          </p:cNvSpPr>
          <p:nvPr/>
        </p:nvSpPr>
        <p:spPr bwMode="auto">
          <a:xfrm>
            <a:off x="4576763" y="2490788"/>
            <a:ext cx="3876675" cy="2552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 defTabSz="314325">
              <a:defRPr sz="2400">
                <a:solidFill>
                  <a:schemeClr val="tx1"/>
                </a:solidFill>
                <a:latin typeface="Arial" charset="0"/>
              </a:defRPr>
            </a:lvl1pPr>
            <a:lvl2pPr marL="400050" defTabSz="314325">
              <a:defRPr sz="2400">
                <a:solidFill>
                  <a:schemeClr val="tx1"/>
                </a:solidFill>
                <a:latin typeface="Arial" charset="0"/>
              </a:defRPr>
            </a:lvl2pPr>
            <a:lvl3pPr marL="801688" defTabSz="314325">
              <a:defRPr sz="2400">
                <a:solidFill>
                  <a:schemeClr val="tx1"/>
                </a:solidFill>
                <a:latin typeface="Arial" charset="0"/>
              </a:defRPr>
            </a:lvl3pPr>
            <a:lvl4pPr marL="1201738" defTabSz="314325">
              <a:defRPr sz="2400">
                <a:solidFill>
                  <a:schemeClr val="tx1"/>
                </a:solidFill>
                <a:latin typeface="Arial" charset="0"/>
              </a:defRPr>
            </a:lvl4pPr>
            <a:lvl5pPr marL="1603375" defTabSz="314325">
              <a:defRPr sz="2400">
                <a:solidFill>
                  <a:schemeClr val="tx1"/>
                </a:solidFill>
                <a:latin typeface="Arial" charset="0"/>
              </a:defRPr>
            </a:lvl5pPr>
            <a:lvl6pPr marL="20605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5177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29749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4321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Char char="•"/>
            </a:pPr>
            <a:r>
              <a:rPr kumimoji="0" lang="en-US" altLang="ja-JP" sz="1400" b="0">
                <a:solidFill>
                  <a:srgbClr val="000000"/>
                </a:solidFill>
                <a:ea typeface="ＭＳ Ｐゴシック" charset="-128"/>
              </a:rPr>
              <a:t> Established and trusted brand</a:t>
            </a:r>
          </a:p>
          <a:p>
            <a:pPr>
              <a:buFontTx/>
              <a:buChar char="•"/>
            </a:pPr>
            <a:endParaRPr kumimoji="0" lang="en-US" altLang="ja-JP" sz="1400" b="0">
              <a:solidFill>
                <a:srgbClr val="000000"/>
              </a:solidFill>
              <a:ea typeface="ＭＳ Ｐゴシック" charset="-128"/>
            </a:endParaRPr>
          </a:p>
          <a:p>
            <a:pPr>
              <a:buFontTx/>
              <a:buChar char="•"/>
            </a:pPr>
            <a:r>
              <a:rPr kumimoji="0" lang="en-US" altLang="ja-JP" sz="1400" b="0">
                <a:solidFill>
                  <a:srgbClr val="000000"/>
                </a:solidFill>
                <a:ea typeface="ＭＳ Ｐゴシック" charset="-128"/>
              </a:rPr>
              <a:t> Shared information</a:t>
            </a:r>
          </a:p>
          <a:p>
            <a:pPr>
              <a:buFontTx/>
              <a:buChar char="•"/>
            </a:pPr>
            <a:endParaRPr kumimoji="0" lang="en-US" altLang="ja-JP" sz="1400" b="0">
              <a:solidFill>
                <a:srgbClr val="000000"/>
              </a:solidFill>
              <a:ea typeface="ＭＳ Ｐゴシック" charset="-128"/>
            </a:endParaRPr>
          </a:p>
          <a:p>
            <a:pPr>
              <a:buFontTx/>
              <a:buChar char="•"/>
            </a:pPr>
            <a:r>
              <a:rPr kumimoji="0" lang="en-US" altLang="ja-JP" sz="1400" b="0">
                <a:solidFill>
                  <a:srgbClr val="000000"/>
                </a:solidFill>
                <a:ea typeface="ＭＳ Ｐゴシック" charset="-128"/>
              </a:rPr>
              <a:t> Cross-promotion</a:t>
            </a:r>
          </a:p>
          <a:p>
            <a:pPr>
              <a:buFontTx/>
              <a:buChar char="•"/>
            </a:pPr>
            <a:endParaRPr kumimoji="0" lang="en-US" altLang="ja-JP" sz="1400" b="0">
              <a:solidFill>
                <a:srgbClr val="000000"/>
              </a:solidFill>
              <a:ea typeface="ＭＳ Ｐゴシック" charset="-128"/>
            </a:endParaRPr>
          </a:p>
          <a:p>
            <a:pPr>
              <a:buFontTx/>
              <a:buChar char="•"/>
            </a:pPr>
            <a:r>
              <a:rPr kumimoji="0" lang="en-US" altLang="ja-JP" sz="1400" b="0">
                <a:solidFill>
                  <a:srgbClr val="000000"/>
                </a:solidFill>
                <a:ea typeface="ＭＳ Ｐゴシック" charset="-128"/>
              </a:rPr>
              <a:t> Purchasing leverage </a:t>
            </a:r>
          </a:p>
          <a:p>
            <a:pPr>
              <a:buFontTx/>
              <a:buChar char="•"/>
            </a:pPr>
            <a:endParaRPr kumimoji="0" lang="en-US" altLang="ja-JP" sz="1400" b="0">
              <a:solidFill>
                <a:srgbClr val="000000"/>
              </a:solidFill>
              <a:ea typeface="ＭＳ Ｐゴシック" charset="-128"/>
            </a:endParaRPr>
          </a:p>
          <a:p>
            <a:pPr>
              <a:buFontTx/>
              <a:buChar char="•"/>
            </a:pPr>
            <a:r>
              <a:rPr kumimoji="0" lang="en-US" altLang="ja-JP" sz="1400" b="0">
                <a:solidFill>
                  <a:srgbClr val="000000"/>
                </a:solidFill>
                <a:ea typeface="ＭＳ Ｐゴシック" charset="-128"/>
              </a:rPr>
              <a:t> Distribution efficiencies</a:t>
            </a:r>
          </a:p>
          <a:p>
            <a:pPr>
              <a:buFontTx/>
              <a:buChar char="•"/>
            </a:pPr>
            <a:endParaRPr kumimoji="0" lang="en-US" altLang="ja-JP" sz="1400" b="0">
              <a:solidFill>
                <a:srgbClr val="000000"/>
              </a:solidFill>
              <a:ea typeface="ＭＳ Ｐゴシック" charset="-128"/>
            </a:endParaRPr>
          </a:p>
          <a:p>
            <a:pPr>
              <a:buFontTx/>
              <a:buChar char="•"/>
            </a:pPr>
            <a:r>
              <a:rPr kumimoji="0" lang="en-US" altLang="ja-JP" sz="1400" b="0">
                <a:solidFill>
                  <a:srgbClr val="000000"/>
                </a:solidFill>
                <a:ea typeface="ＭＳ Ｐゴシック" charset="-128"/>
              </a:rPr>
              <a:t> Shared customer service</a:t>
            </a:r>
            <a:endParaRPr kumimoji="0" lang="de-DE" altLang="en-US" sz="1400" b="0">
              <a:solidFill>
                <a:srgbClr val="000000"/>
              </a:solidFill>
            </a:endParaRPr>
          </a:p>
          <a:p>
            <a:endParaRPr kumimoji="0" lang="de-DE" altLang="en-US" sz="1400" b="0">
              <a:solidFill>
                <a:srgbClr val="000000"/>
              </a:solidFill>
            </a:endParaRPr>
          </a:p>
        </p:txBody>
      </p:sp>
      <p:sp>
        <p:nvSpPr>
          <p:cNvPr id="2063364" name="Rectangle 4"/>
          <p:cNvSpPr>
            <a:spLocks noChangeArrowheads="1"/>
          </p:cNvSpPr>
          <p:nvPr/>
        </p:nvSpPr>
        <p:spPr bwMode="auto">
          <a:xfrm>
            <a:off x="4513263" y="4237038"/>
            <a:ext cx="3876675" cy="425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 marL="152400" indent="-152400" defTabSz="314325">
              <a:defRPr sz="2400">
                <a:solidFill>
                  <a:schemeClr val="tx1"/>
                </a:solidFill>
                <a:latin typeface="Arial" charset="0"/>
              </a:defRPr>
            </a:lvl1pPr>
            <a:lvl2pPr marL="400050" defTabSz="314325">
              <a:defRPr sz="2400">
                <a:solidFill>
                  <a:schemeClr val="tx1"/>
                </a:solidFill>
                <a:latin typeface="Arial" charset="0"/>
              </a:defRPr>
            </a:lvl2pPr>
            <a:lvl3pPr marL="801688" defTabSz="314325">
              <a:defRPr sz="2400">
                <a:solidFill>
                  <a:schemeClr val="tx1"/>
                </a:solidFill>
                <a:latin typeface="Arial" charset="0"/>
              </a:defRPr>
            </a:lvl3pPr>
            <a:lvl4pPr marL="1201738" defTabSz="314325">
              <a:defRPr sz="2400">
                <a:solidFill>
                  <a:schemeClr val="tx1"/>
                </a:solidFill>
                <a:latin typeface="Arial" charset="0"/>
              </a:defRPr>
            </a:lvl4pPr>
            <a:lvl5pPr marL="1603375" defTabSz="314325">
              <a:defRPr sz="2400">
                <a:solidFill>
                  <a:schemeClr val="tx1"/>
                </a:solidFill>
                <a:latin typeface="Arial" charset="0"/>
              </a:defRPr>
            </a:lvl5pPr>
            <a:lvl6pPr marL="20605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5177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29749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4321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kumimoji="0" lang="de-DE" altLang="en-US" sz="1400">
              <a:solidFill>
                <a:srgbClr val="000000"/>
              </a:solidFill>
            </a:endParaRPr>
          </a:p>
          <a:p>
            <a:endParaRPr kumimoji="0" lang="de-DE" altLang="en-US" sz="1400" b="0">
              <a:solidFill>
                <a:srgbClr val="000000"/>
              </a:solidFill>
            </a:endParaRPr>
          </a:p>
        </p:txBody>
      </p:sp>
      <p:sp>
        <p:nvSpPr>
          <p:cNvPr id="2063366" name="Rectangle 6"/>
          <p:cNvSpPr>
            <a:spLocks noChangeArrowheads="1"/>
          </p:cNvSpPr>
          <p:nvPr/>
        </p:nvSpPr>
        <p:spPr bwMode="auto">
          <a:xfrm>
            <a:off x="4475163" y="1731963"/>
            <a:ext cx="3957637" cy="566737"/>
          </a:xfrm>
          <a:prstGeom prst="rect">
            <a:avLst/>
          </a:prstGeom>
          <a:solidFill>
            <a:srgbClr val="215283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063367" name="Rectangle 7"/>
          <p:cNvSpPr>
            <a:spLocks noChangeArrowheads="1"/>
          </p:cNvSpPr>
          <p:nvPr/>
        </p:nvSpPr>
        <p:spPr bwMode="auto">
          <a:xfrm>
            <a:off x="4983163" y="1911350"/>
            <a:ext cx="2940050" cy="200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marL="457200" indent="-457200" defTabSz="314325">
              <a:defRPr sz="2400">
                <a:solidFill>
                  <a:schemeClr val="tx1"/>
                </a:solidFill>
                <a:latin typeface="Arial" charset="0"/>
              </a:defRPr>
            </a:lvl1pPr>
            <a:lvl2pPr marL="857250" indent="-457200" defTabSz="314325">
              <a:defRPr sz="2400">
                <a:solidFill>
                  <a:schemeClr val="tx1"/>
                </a:solidFill>
                <a:latin typeface="Arial" charset="0"/>
              </a:defRPr>
            </a:lvl2pPr>
            <a:lvl3pPr marL="1258888" indent="-457200" defTabSz="314325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58938" indent="-457200" defTabSz="314325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60575" indent="-457200" defTabSz="314325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7775" indent="-457200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4975" indent="-457200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32175" indent="-457200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9375" indent="-457200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lnSpc>
                <a:spcPts val="1575"/>
              </a:lnSpc>
            </a:pPr>
            <a:r>
              <a:rPr lang="en-US" altLang="en-US" sz="1400">
                <a:solidFill>
                  <a:schemeClr val="bg1"/>
                </a:solidFill>
                <a:ea typeface="MS Mincho" charset="-128"/>
              </a:rPr>
              <a:t>Integrated e-business organisation</a:t>
            </a:r>
            <a:endParaRPr lang="de-DE" altLang="en-US" sz="1400">
              <a:solidFill>
                <a:schemeClr val="bg1"/>
              </a:solidFill>
              <a:ea typeface="MS Mincho" charset="-128"/>
            </a:endParaRPr>
          </a:p>
        </p:txBody>
      </p:sp>
      <p:sp>
        <p:nvSpPr>
          <p:cNvPr id="2063380" name="Rectangle 20"/>
          <p:cNvSpPr>
            <a:spLocks noChangeArrowheads="1"/>
          </p:cNvSpPr>
          <p:nvPr/>
        </p:nvSpPr>
        <p:spPr bwMode="auto">
          <a:xfrm>
            <a:off x="558800" y="1731963"/>
            <a:ext cx="3852863" cy="566737"/>
          </a:xfrm>
          <a:prstGeom prst="rect">
            <a:avLst/>
          </a:prstGeom>
          <a:solidFill>
            <a:srgbClr val="215283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063381" name="Rectangle 21"/>
          <p:cNvSpPr>
            <a:spLocks noChangeArrowheads="1"/>
          </p:cNvSpPr>
          <p:nvPr/>
        </p:nvSpPr>
        <p:spPr bwMode="auto">
          <a:xfrm>
            <a:off x="846138" y="1911350"/>
            <a:ext cx="3278187" cy="200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 marL="457200" indent="-457200" defTabSz="314325">
              <a:defRPr sz="2400">
                <a:solidFill>
                  <a:schemeClr val="tx1"/>
                </a:solidFill>
                <a:latin typeface="Arial" charset="0"/>
              </a:defRPr>
            </a:lvl1pPr>
            <a:lvl2pPr marL="857250" indent="-457200" defTabSz="314325">
              <a:defRPr sz="2400">
                <a:solidFill>
                  <a:schemeClr val="tx1"/>
                </a:solidFill>
                <a:latin typeface="Arial" charset="0"/>
              </a:defRPr>
            </a:lvl2pPr>
            <a:lvl3pPr marL="1258888" indent="-457200" defTabSz="314325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58938" indent="-457200" defTabSz="314325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60575" indent="-457200" defTabSz="314325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7775" indent="-457200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4975" indent="-457200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32175" indent="-457200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9375" indent="-457200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lnSpc>
                <a:spcPts val="1575"/>
              </a:lnSpc>
            </a:pPr>
            <a:r>
              <a:rPr lang="en-US" altLang="en-US" sz="1400">
                <a:solidFill>
                  <a:schemeClr val="bg1"/>
                </a:solidFill>
                <a:ea typeface="MS Mincho" charset="-128"/>
              </a:rPr>
              <a:t>Separate e-business organisation</a:t>
            </a:r>
            <a:endParaRPr lang="de-DE" altLang="en-US" sz="1400">
              <a:solidFill>
                <a:schemeClr val="bg1"/>
              </a:solidFill>
              <a:ea typeface="MS Mincho" charset="-128"/>
            </a:endParaRPr>
          </a:p>
        </p:txBody>
      </p:sp>
      <p:sp>
        <p:nvSpPr>
          <p:cNvPr id="2063387" name="Rectangle 27"/>
          <p:cNvSpPr>
            <a:spLocks noChangeArrowheads="1"/>
          </p:cNvSpPr>
          <p:nvPr/>
        </p:nvSpPr>
        <p:spPr bwMode="auto">
          <a:xfrm>
            <a:off x="520700" y="6297613"/>
            <a:ext cx="2765425" cy="279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DDDDDD"/>
                    </a:gs>
                    <a:gs pos="100000">
                      <a:srgbClr val="DDDDDD">
                        <a:gamma/>
                        <a:shade val="46275"/>
                        <a:invGamma/>
                      </a:srgbClr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72000" tIns="72000" rIns="72000" bIns="72000" anchor="ctr">
            <a:spAutoFit/>
          </a:bodyPr>
          <a:lstStyle/>
          <a:p>
            <a:r>
              <a:rPr lang="en-US" altLang="en-US" sz="900" b="0"/>
              <a:t>Source: R. Gulati and J. Garino (2000), pp. 107-114</a:t>
            </a:r>
            <a:endParaRPr lang="de-DE" altLang="en-US" sz="900" b="0"/>
          </a:p>
        </p:txBody>
      </p:sp>
      <p:sp>
        <p:nvSpPr>
          <p:cNvPr id="2063388" name="Rectangle 2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ja-JP" sz="2400" dirty="0">
                <a:ea typeface="ＭＳ Ｐゴシック" charset="-128"/>
              </a:rPr>
              <a:t>Separation and integration are two fundamental forms of </a:t>
            </a:r>
            <a:r>
              <a:rPr lang="en-US" altLang="ja-JP" sz="2400" dirty="0" err="1">
                <a:ea typeface="ＭＳ Ｐゴシック" charset="-128"/>
              </a:rPr>
              <a:t>organising</a:t>
            </a:r>
            <a:r>
              <a:rPr lang="en-US" altLang="ja-JP" sz="2400" dirty="0">
                <a:ea typeface="ＭＳ Ｐゴシック" charset="-128"/>
              </a:rPr>
              <a:t> e-business activities</a:t>
            </a:r>
            <a:endParaRPr lang="de-DE" altLang="en-US" sz="2400" dirty="0">
              <a:ea typeface="ＭＳ Ｐゴシック" charset="-128"/>
            </a:endParaRPr>
          </a:p>
        </p:txBody>
      </p:sp>
      <p:sp>
        <p:nvSpPr>
          <p:cNvPr id="2063389" name="Rectangle 29"/>
          <p:cNvSpPr>
            <a:spLocks noChangeArrowheads="1"/>
          </p:cNvSpPr>
          <p:nvPr/>
        </p:nvSpPr>
        <p:spPr bwMode="auto">
          <a:xfrm>
            <a:off x="635000" y="2490788"/>
            <a:ext cx="3852863" cy="1489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 defTabSz="314325">
              <a:defRPr sz="2400">
                <a:solidFill>
                  <a:schemeClr val="tx1"/>
                </a:solidFill>
                <a:latin typeface="Arial" charset="0"/>
              </a:defRPr>
            </a:lvl1pPr>
            <a:lvl2pPr marL="400050" defTabSz="314325">
              <a:defRPr sz="2400">
                <a:solidFill>
                  <a:schemeClr val="tx1"/>
                </a:solidFill>
                <a:latin typeface="Arial" charset="0"/>
              </a:defRPr>
            </a:lvl2pPr>
            <a:lvl3pPr marL="801688" defTabSz="314325">
              <a:defRPr sz="2400">
                <a:solidFill>
                  <a:schemeClr val="tx1"/>
                </a:solidFill>
                <a:latin typeface="Arial" charset="0"/>
              </a:defRPr>
            </a:lvl3pPr>
            <a:lvl4pPr marL="1201738" defTabSz="314325">
              <a:defRPr sz="2400">
                <a:solidFill>
                  <a:schemeClr val="tx1"/>
                </a:solidFill>
                <a:latin typeface="Arial" charset="0"/>
              </a:defRPr>
            </a:lvl4pPr>
            <a:lvl5pPr marL="1603375" defTabSz="314325">
              <a:defRPr sz="2400">
                <a:solidFill>
                  <a:schemeClr val="tx1"/>
                </a:solidFill>
                <a:latin typeface="Arial" charset="0"/>
              </a:defRPr>
            </a:lvl5pPr>
            <a:lvl6pPr marL="20605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5177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29749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4321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Char char="•"/>
            </a:pPr>
            <a:r>
              <a:rPr kumimoji="0" lang="en-US" altLang="ja-JP" sz="1400" b="0">
                <a:solidFill>
                  <a:srgbClr val="000000"/>
                </a:solidFill>
                <a:ea typeface="ＭＳ Ｐゴシック" charset="-128"/>
              </a:rPr>
              <a:t> Greater focus</a:t>
            </a:r>
            <a:r>
              <a:rPr kumimoji="0" lang="de-DE" altLang="ja-JP" sz="1400" b="0">
                <a:solidFill>
                  <a:srgbClr val="000000"/>
                </a:solidFill>
                <a:ea typeface="ＭＳ Ｐゴシック" charset="-128"/>
              </a:rPr>
              <a:t> </a:t>
            </a:r>
          </a:p>
          <a:p>
            <a:pPr>
              <a:buFontTx/>
              <a:buChar char="•"/>
            </a:pPr>
            <a:endParaRPr kumimoji="0" lang="de-DE" altLang="ja-JP" sz="1400" b="0">
              <a:solidFill>
                <a:srgbClr val="000000"/>
              </a:solidFill>
              <a:ea typeface="ＭＳ Ｐゴシック" charset="-128"/>
            </a:endParaRPr>
          </a:p>
          <a:p>
            <a:pPr>
              <a:buFontTx/>
              <a:buChar char="•"/>
            </a:pPr>
            <a:r>
              <a:rPr kumimoji="0" lang="en-US" altLang="ja-JP" sz="1400" b="0">
                <a:solidFill>
                  <a:srgbClr val="000000"/>
                </a:solidFill>
                <a:ea typeface="ＭＳ Ｐゴシック" charset="-128"/>
              </a:rPr>
              <a:t> More flexibility and faster decisions</a:t>
            </a:r>
          </a:p>
          <a:p>
            <a:pPr>
              <a:buFontTx/>
              <a:buChar char="•"/>
            </a:pPr>
            <a:endParaRPr kumimoji="0" lang="en-US" altLang="ja-JP" sz="1400" b="0">
              <a:solidFill>
                <a:srgbClr val="000000"/>
              </a:solidFill>
              <a:ea typeface="ＭＳ Ｐゴシック" charset="-128"/>
            </a:endParaRPr>
          </a:p>
          <a:p>
            <a:pPr>
              <a:buFontTx/>
              <a:buChar char="•"/>
            </a:pPr>
            <a:r>
              <a:rPr kumimoji="0" lang="en-US" altLang="ja-JP" sz="1400" b="0">
                <a:solidFill>
                  <a:srgbClr val="000000"/>
                </a:solidFill>
                <a:ea typeface="ＭＳ Ｐゴシック" charset="-128"/>
              </a:rPr>
              <a:t> Entrepreneurial culture</a:t>
            </a:r>
          </a:p>
          <a:p>
            <a:pPr>
              <a:buFontTx/>
              <a:buChar char="•"/>
            </a:pPr>
            <a:endParaRPr kumimoji="0" lang="en-US" altLang="ja-JP" sz="1400" b="0">
              <a:solidFill>
                <a:srgbClr val="000000"/>
              </a:solidFill>
              <a:ea typeface="ＭＳ Ｐゴシック" charset="-128"/>
            </a:endParaRPr>
          </a:p>
          <a:p>
            <a:pPr>
              <a:buFontTx/>
              <a:buChar char="•"/>
            </a:pPr>
            <a:r>
              <a:rPr kumimoji="0" lang="en-US" altLang="ja-JP" sz="1400" b="0">
                <a:solidFill>
                  <a:srgbClr val="000000"/>
                </a:solidFill>
                <a:ea typeface="ＭＳ Ｐゴシック" charset="-128"/>
              </a:rPr>
              <a:t> Access to venture capital</a:t>
            </a:r>
            <a:endParaRPr kumimoji="0" lang="de-DE" altLang="en-US" sz="1400" b="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2514" name="Line 2"/>
          <p:cNvSpPr>
            <a:spLocks noChangeShapeType="1"/>
          </p:cNvSpPr>
          <p:nvPr/>
        </p:nvSpPr>
        <p:spPr bwMode="auto">
          <a:xfrm>
            <a:off x="4805363" y="5768975"/>
            <a:ext cx="0" cy="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US"/>
          </a:p>
        </p:txBody>
      </p:sp>
      <p:sp>
        <p:nvSpPr>
          <p:cNvPr id="1472515" name="Freeform 3"/>
          <p:cNvSpPr>
            <a:spLocks/>
          </p:cNvSpPr>
          <p:nvPr/>
        </p:nvSpPr>
        <p:spPr bwMode="auto">
          <a:xfrm>
            <a:off x="1795463" y="2879725"/>
            <a:ext cx="3517900" cy="3336925"/>
          </a:xfrm>
          <a:custGeom>
            <a:avLst/>
            <a:gdLst>
              <a:gd name="T0" fmla="*/ 142 w 1640"/>
              <a:gd name="T1" fmla="*/ 0 h 1708"/>
              <a:gd name="T2" fmla="*/ 1298 w 1640"/>
              <a:gd name="T3" fmla="*/ 676 h 1708"/>
              <a:gd name="T4" fmla="*/ 968 w 1640"/>
              <a:gd name="T5" fmla="*/ 1692 h 1708"/>
              <a:gd name="T6" fmla="*/ 546 w 1640"/>
              <a:gd name="T7" fmla="*/ 1586 h 1708"/>
              <a:gd name="T8" fmla="*/ 145 w 1640"/>
              <a:gd name="T9" fmla="*/ 1249 h 1708"/>
              <a:gd name="T10" fmla="*/ 142 w 1640"/>
              <a:gd name="T11" fmla="*/ 0 h 17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640" h="1708">
                <a:moveTo>
                  <a:pt x="142" y="0"/>
                </a:moveTo>
                <a:cubicBezTo>
                  <a:pt x="382" y="653"/>
                  <a:pt x="1298" y="676"/>
                  <a:pt x="1298" y="676"/>
                </a:cubicBezTo>
                <a:cubicBezTo>
                  <a:pt x="1595" y="1015"/>
                  <a:pt x="1640" y="1708"/>
                  <a:pt x="968" y="1692"/>
                </a:cubicBezTo>
                <a:cubicBezTo>
                  <a:pt x="880" y="1684"/>
                  <a:pt x="691" y="1657"/>
                  <a:pt x="546" y="1586"/>
                </a:cubicBezTo>
                <a:cubicBezTo>
                  <a:pt x="400" y="1514"/>
                  <a:pt x="183" y="1363"/>
                  <a:pt x="145" y="1249"/>
                </a:cubicBezTo>
                <a:cubicBezTo>
                  <a:pt x="0" y="955"/>
                  <a:pt x="70" y="514"/>
                  <a:pt x="142" y="0"/>
                </a:cubicBezTo>
                <a:close/>
              </a:path>
            </a:pathLst>
          </a:custGeom>
          <a:solidFill>
            <a:srgbClr val="215283"/>
          </a:solidFill>
          <a:ln w="19050" cap="flat" cmpd="sng">
            <a:solidFill>
              <a:schemeClr val="bg1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endParaRPr lang="en-US"/>
          </a:p>
        </p:txBody>
      </p:sp>
      <p:sp>
        <p:nvSpPr>
          <p:cNvPr id="1472516" name="Text Box 4"/>
          <p:cNvSpPr txBox="1">
            <a:spLocks noChangeArrowheads="1"/>
          </p:cNvSpPr>
          <p:nvPr/>
        </p:nvSpPr>
        <p:spPr bwMode="auto">
          <a:xfrm>
            <a:off x="2238375" y="4184650"/>
            <a:ext cx="2922588" cy="115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eaLnBrk="1" hangingPunct="1">
              <a:lnSpc>
                <a:spcPts val="1400"/>
              </a:lnSpc>
            </a:pPr>
            <a:r>
              <a:rPr kumimoji="0" lang="en-GB" altLang="en-US">
                <a:solidFill>
                  <a:schemeClr val="bg1"/>
                </a:solidFill>
              </a:rPr>
              <a:t>Product</a:t>
            </a:r>
          </a:p>
          <a:p>
            <a:pPr eaLnBrk="1" hangingPunct="1">
              <a:lnSpc>
                <a:spcPts val="1400"/>
              </a:lnSpc>
            </a:pPr>
            <a:r>
              <a:rPr kumimoji="0" lang="en-GB" altLang="en-US">
                <a:solidFill>
                  <a:schemeClr val="bg1"/>
                </a:solidFill>
              </a:rPr>
              <a:t>innovation</a:t>
            </a:r>
          </a:p>
          <a:p>
            <a:pPr eaLnBrk="1" hangingPunct="1">
              <a:lnSpc>
                <a:spcPts val="1400"/>
              </a:lnSpc>
            </a:pPr>
            <a:endParaRPr kumimoji="0" lang="en-GB" altLang="en-US" b="0">
              <a:solidFill>
                <a:schemeClr val="bg1"/>
              </a:solidFill>
            </a:endParaRPr>
          </a:p>
          <a:p>
            <a:pPr eaLnBrk="1" hangingPunct="1">
              <a:lnSpc>
                <a:spcPts val="1400"/>
              </a:lnSpc>
            </a:pPr>
            <a:r>
              <a:rPr kumimoji="0" lang="en-GB" altLang="en-US" b="0">
                <a:solidFill>
                  <a:schemeClr val="bg1"/>
                </a:solidFill>
              </a:rPr>
              <a:t>Conceive attractive new products and services and commercialise them</a:t>
            </a:r>
          </a:p>
        </p:txBody>
      </p:sp>
      <p:sp>
        <p:nvSpPr>
          <p:cNvPr id="1472517" name="Freeform 5"/>
          <p:cNvSpPr>
            <a:spLocks/>
          </p:cNvSpPr>
          <p:nvPr/>
        </p:nvSpPr>
        <p:spPr bwMode="auto">
          <a:xfrm>
            <a:off x="2279650" y="1108075"/>
            <a:ext cx="4879975" cy="2547938"/>
          </a:xfrm>
          <a:custGeom>
            <a:avLst/>
            <a:gdLst>
              <a:gd name="T0" fmla="*/ 1320 w 2280"/>
              <a:gd name="T1" fmla="*/ 15 h 1312"/>
              <a:gd name="T2" fmla="*/ 136 w 2280"/>
              <a:gd name="T3" fmla="*/ 741 h 1312"/>
              <a:gd name="T4" fmla="*/ 1088 w 2280"/>
              <a:gd name="T5" fmla="*/ 1304 h 1312"/>
              <a:gd name="T6" fmla="*/ 2144 w 2280"/>
              <a:gd name="T7" fmla="*/ 841 h 1312"/>
              <a:gd name="T8" fmla="*/ 1320 w 2280"/>
              <a:gd name="T9" fmla="*/ 15 h 13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280" h="1312">
                <a:moveTo>
                  <a:pt x="1320" y="15"/>
                </a:moveTo>
                <a:cubicBezTo>
                  <a:pt x="984" y="0"/>
                  <a:pt x="272" y="424"/>
                  <a:pt x="136" y="741"/>
                </a:cubicBezTo>
                <a:cubicBezTo>
                  <a:pt x="0" y="1057"/>
                  <a:pt x="824" y="1312"/>
                  <a:pt x="1088" y="1304"/>
                </a:cubicBezTo>
                <a:cubicBezTo>
                  <a:pt x="1352" y="1296"/>
                  <a:pt x="2008" y="1154"/>
                  <a:pt x="2144" y="841"/>
                </a:cubicBezTo>
                <a:cubicBezTo>
                  <a:pt x="2280" y="528"/>
                  <a:pt x="856" y="328"/>
                  <a:pt x="1320" y="15"/>
                </a:cubicBezTo>
                <a:close/>
              </a:path>
            </a:pathLst>
          </a:custGeom>
          <a:solidFill>
            <a:srgbClr val="215283"/>
          </a:solidFill>
          <a:ln w="19050" cap="flat" cmpd="sng">
            <a:solidFill>
              <a:schemeClr val="bg1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endParaRPr lang="en-US"/>
          </a:p>
        </p:txBody>
      </p:sp>
      <p:sp>
        <p:nvSpPr>
          <p:cNvPr id="1472518" name="Text Box 6"/>
          <p:cNvSpPr txBox="1">
            <a:spLocks noChangeArrowheads="1"/>
          </p:cNvSpPr>
          <p:nvPr/>
        </p:nvSpPr>
        <p:spPr bwMode="auto">
          <a:xfrm>
            <a:off x="3373438" y="1947863"/>
            <a:ext cx="2876550" cy="115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eaLnBrk="1" hangingPunct="1">
              <a:lnSpc>
                <a:spcPts val="1400"/>
              </a:lnSpc>
            </a:pPr>
            <a:r>
              <a:rPr kumimoji="0" lang="en-GB" altLang="en-US">
                <a:solidFill>
                  <a:schemeClr val="bg1"/>
                </a:solidFill>
              </a:rPr>
              <a:t>Customer</a:t>
            </a:r>
          </a:p>
          <a:p>
            <a:pPr eaLnBrk="1" hangingPunct="1">
              <a:lnSpc>
                <a:spcPts val="1400"/>
              </a:lnSpc>
            </a:pPr>
            <a:r>
              <a:rPr kumimoji="0" lang="en-GB" altLang="en-US">
                <a:solidFill>
                  <a:schemeClr val="bg1"/>
                </a:solidFill>
              </a:rPr>
              <a:t>relationship</a:t>
            </a:r>
          </a:p>
          <a:p>
            <a:pPr eaLnBrk="1" hangingPunct="1">
              <a:lnSpc>
                <a:spcPts val="1400"/>
              </a:lnSpc>
            </a:pPr>
            <a:r>
              <a:rPr kumimoji="0" lang="en-GB" altLang="en-US">
                <a:solidFill>
                  <a:schemeClr val="bg1"/>
                </a:solidFill>
              </a:rPr>
              <a:t>management</a:t>
            </a:r>
          </a:p>
          <a:p>
            <a:pPr eaLnBrk="1" hangingPunct="1">
              <a:lnSpc>
                <a:spcPts val="1400"/>
              </a:lnSpc>
            </a:pPr>
            <a:endParaRPr kumimoji="0" lang="en-GB" altLang="en-US" b="0">
              <a:solidFill>
                <a:schemeClr val="bg1"/>
              </a:solidFill>
            </a:endParaRPr>
          </a:p>
          <a:p>
            <a:pPr eaLnBrk="1" hangingPunct="1">
              <a:lnSpc>
                <a:spcPts val="1400"/>
              </a:lnSpc>
            </a:pPr>
            <a:r>
              <a:rPr kumimoji="0" lang="en-GB" altLang="en-US" b="0">
                <a:solidFill>
                  <a:schemeClr val="bg1"/>
                </a:solidFill>
              </a:rPr>
              <a:t>Identify, attract, and build relationships with customers</a:t>
            </a:r>
          </a:p>
        </p:txBody>
      </p:sp>
      <p:sp>
        <p:nvSpPr>
          <p:cNvPr id="1472519" name="Freeform 7"/>
          <p:cNvSpPr>
            <a:spLocks/>
          </p:cNvSpPr>
          <p:nvPr/>
        </p:nvSpPr>
        <p:spPr bwMode="auto">
          <a:xfrm rot="512753">
            <a:off x="4897438" y="2593975"/>
            <a:ext cx="3335337" cy="3924300"/>
          </a:xfrm>
          <a:custGeom>
            <a:avLst/>
            <a:gdLst>
              <a:gd name="T0" fmla="*/ 234 w 1680"/>
              <a:gd name="T1" fmla="*/ 1314 h 1794"/>
              <a:gd name="T2" fmla="*/ 246 w 1680"/>
              <a:gd name="T3" fmla="*/ 576 h 1794"/>
              <a:gd name="T4" fmla="*/ 1614 w 1680"/>
              <a:gd name="T5" fmla="*/ 596 h 1794"/>
              <a:gd name="T6" fmla="*/ 0 w 1680"/>
              <a:gd name="T7" fmla="*/ 1794 h 1794"/>
              <a:gd name="T8" fmla="*/ 234 w 1680"/>
              <a:gd name="T9" fmla="*/ 1314 h 179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680" h="1794">
                <a:moveTo>
                  <a:pt x="234" y="1314"/>
                </a:moveTo>
                <a:cubicBezTo>
                  <a:pt x="66" y="984"/>
                  <a:pt x="54" y="768"/>
                  <a:pt x="246" y="576"/>
                </a:cubicBezTo>
                <a:cubicBezTo>
                  <a:pt x="438" y="384"/>
                  <a:pt x="1548" y="0"/>
                  <a:pt x="1614" y="596"/>
                </a:cubicBezTo>
                <a:cubicBezTo>
                  <a:pt x="1680" y="1192"/>
                  <a:pt x="1415" y="1322"/>
                  <a:pt x="0" y="1794"/>
                </a:cubicBezTo>
                <a:cubicBezTo>
                  <a:pt x="0" y="1794"/>
                  <a:pt x="402" y="1644"/>
                  <a:pt x="234" y="1314"/>
                </a:cubicBezTo>
                <a:close/>
              </a:path>
            </a:pathLst>
          </a:custGeom>
          <a:solidFill>
            <a:srgbClr val="215283"/>
          </a:solidFill>
          <a:ln w="19050" cap="flat" cmpd="sng">
            <a:solidFill>
              <a:schemeClr val="bg1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endParaRPr lang="en-US"/>
          </a:p>
        </p:txBody>
      </p:sp>
      <p:sp>
        <p:nvSpPr>
          <p:cNvPr id="1472520" name="Text Box 8"/>
          <p:cNvSpPr txBox="1">
            <a:spLocks noChangeArrowheads="1"/>
          </p:cNvSpPr>
          <p:nvPr/>
        </p:nvSpPr>
        <p:spPr bwMode="auto">
          <a:xfrm>
            <a:off x="5313363" y="4125913"/>
            <a:ext cx="2608262" cy="115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eaLnBrk="1" hangingPunct="1">
              <a:lnSpc>
                <a:spcPts val="1400"/>
              </a:lnSpc>
            </a:pPr>
            <a:r>
              <a:rPr kumimoji="0" lang="en-GB" altLang="en-US">
                <a:solidFill>
                  <a:schemeClr val="bg1"/>
                </a:solidFill>
              </a:rPr>
              <a:t>Infrastructure</a:t>
            </a:r>
          </a:p>
          <a:p>
            <a:pPr eaLnBrk="1" hangingPunct="1">
              <a:lnSpc>
                <a:spcPts val="1400"/>
              </a:lnSpc>
            </a:pPr>
            <a:r>
              <a:rPr kumimoji="0" lang="en-GB" altLang="en-US">
                <a:solidFill>
                  <a:schemeClr val="bg1"/>
                </a:solidFill>
              </a:rPr>
              <a:t>management</a:t>
            </a:r>
          </a:p>
          <a:p>
            <a:pPr eaLnBrk="1" hangingPunct="1">
              <a:lnSpc>
                <a:spcPts val="1400"/>
              </a:lnSpc>
            </a:pPr>
            <a:endParaRPr kumimoji="0" lang="en-GB" altLang="en-US" b="0">
              <a:solidFill>
                <a:schemeClr val="bg1"/>
              </a:solidFill>
            </a:endParaRPr>
          </a:p>
          <a:p>
            <a:pPr eaLnBrk="1" hangingPunct="1">
              <a:lnSpc>
                <a:spcPts val="1400"/>
              </a:lnSpc>
            </a:pPr>
            <a:r>
              <a:rPr kumimoji="0" lang="en-GB" altLang="en-US" b="0">
                <a:solidFill>
                  <a:schemeClr val="bg1"/>
                </a:solidFill>
              </a:rPr>
              <a:t>Build and manage facilities for high-volume, repetitive operational tasks</a:t>
            </a:r>
          </a:p>
        </p:txBody>
      </p:sp>
      <p:sp>
        <p:nvSpPr>
          <p:cNvPr id="1472526" name="Rectangle 14"/>
          <p:cNvSpPr>
            <a:spLocks noChangeArrowheads="1"/>
          </p:cNvSpPr>
          <p:nvPr/>
        </p:nvSpPr>
        <p:spPr bwMode="auto">
          <a:xfrm>
            <a:off x="520700" y="6297613"/>
            <a:ext cx="2841625" cy="279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DDDDDD"/>
                    </a:gs>
                    <a:gs pos="100000">
                      <a:srgbClr val="DDDDDD">
                        <a:gamma/>
                        <a:shade val="46275"/>
                        <a:invGamma/>
                      </a:srgbClr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72000" tIns="72000" rIns="72000" bIns="72000" anchor="ctr">
            <a:spAutoFit/>
          </a:bodyPr>
          <a:lstStyle/>
          <a:p>
            <a:r>
              <a:rPr lang="en-US" altLang="en-US" sz="900" b="0"/>
              <a:t>Source: Adapted from J. Hagel and M. Singer (1999).</a:t>
            </a:r>
            <a:endParaRPr lang="de-DE" altLang="en-US" sz="900" b="0"/>
          </a:p>
        </p:txBody>
      </p:sp>
      <p:sp>
        <p:nvSpPr>
          <p:cNvPr id="1472527" name="Rectangle 1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ja-JP" sz="2000" dirty="0">
                <a:ea typeface="ＭＳ Ｐゴシック" charset="-128"/>
              </a:rPr>
              <a:t>Exhibit 9.3 The traditional corporation can be unbundled into three distinct businesses</a:t>
            </a:r>
            <a:r>
              <a:rPr lang="de-DE" altLang="ja-JP" sz="2000" dirty="0">
                <a:ea typeface="ＭＳ Ｐゴシック" charset="-128"/>
              </a:rPr>
              <a:t> </a:t>
            </a:r>
            <a:endParaRPr lang="de-DE" altLang="en-US" sz="2000" dirty="0"/>
          </a:p>
        </p:txBody>
      </p:sp>
    </p:spTree>
    <p:extLst>
      <p:ext uri="{BB962C8B-B14F-4D97-AF65-F5344CB8AC3E}">
        <p14:creationId xmlns:p14="http://schemas.microsoft.com/office/powerpoint/2010/main" val="147323590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562" name="Text Box 2"/>
          <p:cNvSpPr txBox="1">
            <a:spLocks noChangeArrowheads="1"/>
          </p:cNvSpPr>
          <p:nvPr/>
        </p:nvSpPr>
        <p:spPr bwMode="auto">
          <a:xfrm>
            <a:off x="2843213" y="1677988"/>
            <a:ext cx="1677987" cy="784225"/>
          </a:xfrm>
          <a:prstGeom prst="rect">
            <a:avLst/>
          </a:prstGeom>
          <a:solidFill>
            <a:srgbClr val="C8C8C8"/>
          </a:solidFill>
          <a:ln w="19050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 anchorCtr="1"/>
          <a:lstStyle/>
          <a:p>
            <a:pPr algn="ctr" eaLnBrk="1" hangingPunct="1"/>
            <a:r>
              <a:rPr kumimoji="0" lang="en-US" altLang="en-US" sz="1200" b="0">
                <a:solidFill>
                  <a:schemeClr val="tx1"/>
                </a:solidFill>
              </a:rPr>
              <a:t>Product innovation</a:t>
            </a:r>
          </a:p>
        </p:txBody>
      </p:sp>
      <p:sp>
        <p:nvSpPr>
          <p:cNvPr id="1474563" name="Text Box 3"/>
          <p:cNvSpPr txBox="1">
            <a:spLocks noChangeArrowheads="1"/>
          </p:cNvSpPr>
          <p:nvPr/>
        </p:nvSpPr>
        <p:spPr bwMode="auto">
          <a:xfrm>
            <a:off x="4930775" y="1677988"/>
            <a:ext cx="1844675" cy="803275"/>
          </a:xfrm>
          <a:prstGeom prst="rect">
            <a:avLst/>
          </a:prstGeom>
          <a:solidFill>
            <a:srgbClr val="C8C8C8"/>
          </a:solidFill>
          <a:ln w="19050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 anchorCtr="1"/>
          <a:lstStyle/>
          <a:p>
            <a:pPr algn="ctr" eaLnBrk="1" hangingPunct="1">
              <a:lnSpc>
                <a:spcPts val="1200"/>
              </a:lnSpc>
            </a:pPr>
            <a:r>
              <a:rPr kumimoji="0" lang="en-US" altLang="en-US" sz="1200" b="0">
                <a:solidFill>
                  <a:schemeClr val="tx1"/>
                </a:solidFill>
              </a:rPr>
              <a:t>Customer relationship management</a:t>
            </a:r>
          </a:p>
        </p:txBody>
      </p:sp>
      <p:sp>
        <p:nvSpPr>
          <p:cNvPr id="1474564" name="Text Box 4"/>
          <p:cNvSpPr txBox="1">
            <a:spLocks noChangeArrowheads="1"/>
          </p:cNvSpPr>
          <p:nvPr/>
        </p:nvSpPr>
        <p:spPr bwMode="auto">
          <a:xfrm>
            <a:off x="7134225" y="1677988"/>
            <a:ext cx="1382713" cy="784225"/>
          </a:xfrm>
          <a:prstGeom prst="rect">
            <a:avLst/>
          </a:prstGeom>
          <a:solidFill>
            <a:srgbClr val="C8C8C8"/>
          </a:solidFill>
          <a:ln w="19050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 anchorCtr="1"/>
          <a:lstStyle/>
          <a:p>
            <a:pPr algn="ctr" eaLnBrk="1" hangingPunct="1">
              <a:lnSpc>
                <a:spcPts val="1200"/>
              </a:lnSpc>
            </a:pPr>
            <a:r>
              <a:rPr kumimoji="0" lang="en-US" altLang="en-US" sz="1200" b="0">
                <a:solidFill>
                  <a:schemeClr val="tx1"/>
                </a:solidFill>
              </a:rPr>
              <a:t>Infrastructure management</a:t>
            </a:r>
          </a:p>
        </p:txBody>
      </p:sp>
      <p:sp>
        <p:nvSpPr>
          <p:cNvPr id="1474565" name="Text Box 5"/>
          <p:cNvSpPr txBox="1">
            <a:spLocks noChangeArrowheads="1"/>
          </p:cNvSpPr>
          <p:nvPr/>
        </p:nvSpPr>
        <p:spPr bwMode="auto">
          <a:xfrm>
            <a:off x="1290638" y="2674938"/>
            <a:ext cx="1376362" cy="1195387"/>
          </a:xfrm>
          <a:prstGeom prst="rect">
            <a:avLst/>
          </a:prstGeom>
          <a:solidFill>
            <a:srgbClr val="C8C8C8"/>
          </a:solidFill>
          <a:ln w="19050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 anchorCtr="1"/>
          <a:lstStyle/>
          <a:p>
            <a:pPr algn="ctr" eaLnBrk="1" hangingPunct="1"/>
            <a:r>
              <a:rPr kumimoji="0" lang="en-US" altLang="en-US" sz="1200" b="0">
                <a:solidFill>
                  <a:schemeClr val="tx1"/>
                </a:solidFill>
              </a:rPr>
              <a:t>Economics</a:t>
            </a:r>
          </a:p>
        </p:txBody>
      </p:sp>
      <p:sp>
        <p:nvSpPr>
          <p:cNvPr id="1474566" name="Text Box 6"/>
          <p:cNvSpPr txBox="1">
            <a:spLocks noChangeArrowheads="1"/>
          </p:cNvSpPr>
          <p:nvPr/>
        </p:nvSpPr>
        <p:spPr bwMode="auto">
          <a:xfrm>
            <a:off x="2843213" y="2878138"/>
            <a:ext cx="1677987" cy="600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eaLnBrk="1" hangingPunct="1">
              <a:lnSpc>
                <a:spcPts val="1000"/>
              </a:lnSpc>
              <a:spcBef>
                <a:spcPct val="50000"/>
              </a:spcBef>
            </a:pPr>
            <a:r>
              <a:rPr kumimoji="0" lang="en-US" altLang="en-US" sz="1000" b="0">
                <a:solidFill>
                  <a:schemeClr val="tx1"/>
                </a:solidFill>
              </a:rPr>
              <a:t>Early market entry allows for a premium price and a large market share; speed is the key</a:t>
            </a:r>
            <a:endParaRPr kumimoji="0" lang="en-US" altLang="en-US" sz="900" b="0">
              <a:solidFill>
                <a:schemeClr val="tx1"/>
              </a:solidFill>
            </a:endParaRPr>
          </a:p>
        </p:txBody>
      </p:sp>
      <p:sp>
        <p:nvSpPr>
          <p:cNvPr id="1474567" name="Text Box 7"/>
          <p:cNvSpPr txBox="1">
            <a:spLocks noChangeArrowheads="1"/>
          </p:cNvSpPr>
          <p:nvPr/>
        </p:nvSpPr>
        <p:spPr bwMode="auto">
          <a:xfrm>
            <a:off x="4930775" y="2844800"/>
            <a:ext cx="1638300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eaLnBrk="1" hangingPunct="1">
              <a:lnSpc>
                <a:spcPts val="1000"/>
              </a:lnSpc>
              <a:spcBef>
                <a:spcPct val="50000"/>
              </a:spcBef>
            </a:pPr>
            <a:r>
              <a:rPr kumimoji="0" lang="en-US" altLang="en-US" sz="1000" b="0">
                <a:solidFill>
                  <a:schemeClr val="tx1"/>
                </a:solidFill>
              </a:rPr>
              <a:t>High cost of customer acquisition makes it imperative to gain large shares of wallet; economies of scope are the key</a:t>
            </a:r>
            <a:endParaRPr kumimoji="0" lang="en-US" altLang="en-US" sz="900" b="0">
              <a:solidFill>
                <a:schemeClr val="tx1"/>
              </a:solidFill>
            </a:endParaRPr>
          </a:p>
        </p:txBody>
      </p:sp>
      <p:sp>
        <p:nvSpPr>
          <p:cNvPr id="1474568" name="Text Box 8"/>
          <p:cNvSpPr txBox="1">
            <a:spLocks noChangeArrowheads="1"/>
          </p:cNvSpPr>
          <p:nvPr/>
        </p:nvSpPr>
        <p:spPr bwMode="auto">
          <a:xfrm>
            <a:off x="7134225" y="2908300"/>
            <a:ext cx="1509713" cy="727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eaLnBrk="1" hangingPunct="1">
              <a:lnSpc>
                <a:spcPts val="1000"/>
              </a:lnSpc>
              <a:spcBef>
                <a:spcPct val="50000"/>
              </a:spcBef>
            </a:pPr>
            <a:r>
              <a:rPr kumimoji="0" lang="en-US" altLang="en-US" sz="1000" b="0">
                <a:solidFill>
                  <a:schemeClr val="tx1"/>
                </a:solidFill>
              </a:rPr>
              <a:t>High fixed costs make large volumes essential to achieving low unit costs; economies of scale are the key</a:t>
            </a:r>
            <a:endParaRPr kumimoji="0" lang="en-US" altLang="en-US" sz="900" b="0">
              <a:solidFill>
                <a:schemeClr val="tx1"/>
              </a:solidFill>
            </a:endParaRPr>
          </a:p>
        </p:txBody>
      </p:sp>
      <p:sp>
        <p:nvSpPr>
          <p:cNvPr id="1474569" name="Text Box 9"/>
          <p:cNvSpPr txBox="1">
            <a:spLocks noChangeArrowheads="1"/>
          </p:cNvSpPr>
          <p:nvPr/>
        </p:nvSpPr>
        <p:spPr bwMode="auto">
          <a:xfrm>
            <a:off x="1290638" y="4203700"/>
            <a:ext cx="1376362" cy="598488"/>
          </a:xfrm>
          <a:prstGeom prst="rect">
            <a:avLst/>
          </a:prstGeom>
          <a:solidFill>
            <a:srgbClr val="C8C8C8"/>
          </a:solidFill>
          <a:ln w="19050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 anchorCtr="1"/>
          <a:lstStyle/>
          <a:p>
            <a:pPr algn="ctr" eaLnBrk="1" hangingPunct="1"/>
            <a:r>
              <a:rPr kumimoji="0" lang="en-US" altLang="en-US" sz="1200" b="0">
                <a:solidFill>
                  <a:schemeClr val="tx1"/>
                </a:solidFill>
              </a:rPr>
              <a:t>Culture</a:t>
            </a:r>
          </a:p>
        </p:txBody>
      </p:sp>
      <p:sp>
        <p:nvSpPr>
          <p:cNvPr id="1474570" name="Text Box 10"/>
          <p:cNvSpPr txBox="1">
            <a:spLocks noChangeArrowheads="1"/>
          </p:cNvSpPr>
          <p:nvPr/>
        </p:nvSpPr>
        <p:spPr bwMode="auto">
          <a:xfrm>
            <a:off x="2843213" y="4284663"/>
            <a:ext cx="1447800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eaLnBrk="1" hangingPunct="1">
              <a:lnSpc>
                <a:spcPts val="1000"/>
              </a:lnSpc>
              <a:spcBef>
                <a:spcPct val="50000"/>
              </a:spcBef>
            </a:pPr>
            <a:r>
              <a:rPr kumimoji="0" lang="en-US" altLang="en-US" sz="1000" b="0">
                <a:solidFill>
                  <a:schemeClr val="tx1"/>
                </a:solidFill>
              </a:rPr>
              <a:t>Employee centered; coddling the creative ‘stars’</a:t>
            </a:r>
            <a:endParaRPr kumimoji="0" lang="en-US" altLang="en-US" sz="900" b="0">
              <a:solidFill>
                <a:schemeClr val="tx1"/>
              </a:solidFill>
            </a:endParaRPr>
          </a:p>
        </p:txBody>
      </p:sp>
      <p:sp>
        <p:nvSpPr>
          <p:cNvPr id="1474571" name="Text Box 11"/>
          <p:cNvSpPr txBox="1">
            <a:spLocks noChangeArrowheads="1"/>
          </p:cNvSpPr>
          <p:nvPr/>
        </p:nvSpPr>
        <p:spPr bwMode="auto">
          <a:xfrm>
            <a:off x="4930775" y="4284663"/>
            <a:ext cx="1449388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eaLnBrk="1" hangingPunct="1">
              <a:lnSpc>
                <a:spcPts val="1000"/>
              </a:lnSpc>
              <a:spcBef>
                <a:spcPct val="50000"/>
              </a:spcBef>
            </a:pPr>
            <a:r>
              <a:rPr kumimoji="0" lang="en-US" altLang="en-US" sz="1000" b="0">
                <a:solidFill>
                  <a:schemeClr val="tx1"/>
                </a:solidFill>
              </a:rPr>
              <a:t>Highly service oriented; ‘customer comes first’</a:t>
            </a:r>
          </a:p>
        </p:txBody>
      </p:sp>
      <p:sp>
        <p:nvSpPr>
          <p:cNvPr id="1474572" name="Text Box 12"/>
          <p:cNvSpPr txBox="1">
            <a:spLocks noChangeArrowheads="1"/>
          </p:cNvSpPr>
          <p:nvPr/>
        </p:nvSpPr>
        <p:spPr bwMode="auto">
          <a:xfrm>
            <a:off x="7134225" y="4314825"/>
            <a:ext cx="1447800" cy="600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eaLnBrk="1" hangingPunct="1">
              <a:lnSpc>
                <a:spcPts val="1000"/>
              </a:lnSpc>
              <a:spcBef>
                <a:spcPct val="50000"/>
              </a:spcBef>
            </a:pPr>
            <a:r>
              <a:rPr kumimoji="0" lang="en-US" altLang="en-US" sz="1000" b="0">
                <a:solidFill>
                  <a:schemeClr val="tx1"/>
                </a:solidFill>
              </a:rPr>
              <a:t>Cost focused; stress on standardisation, predictability, efficiency</a:t>
            </a:r>
            <a:endParaRPr kumimoji="0" lang="en-US" altLang="en-US" sz="900" b="0">
              <a:solidFill>
                <a:schemeClr val="tx1"/>
              </a:solidFill>
            </a:endParaRPr>
          </a:p>
        </p:txBody>
      </p:sp>
      <p:sp>
        <p:nvSpPr>
          <p:cNvPr id="1474573" name="Text Box 13"/>
          <p:cNvSpPr txBox="1">
            <a:spLocks noChangeArrowheads="1"/>
          </p:cNvSpPr>
          <p:nvPr/>
        </p:nvSpPr>
        <p:spPr bwMode="auto">
          <a:xfrm>
            <a:off x="1290638" y="5332413"/>
            <a:ext cx="1376362" cy="995362"/>
          </a:xfrm>
          <a:prstGeom prst="rect">
            <a:avLst/>
          </a:prstGeom>
          <a:solidFill>
            <a:srgbClr val="C8C8C8"/>
          </a:solidFill>
          <a:ln w="19050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 anchorCtr="1"/>
          <a:lstStyle/>
          <a:p>
            <a:pPr algn="ctr" eaLnBrk="1" hangingPunct="1"/>
            <a:r>
              <a:rPr kumimoji="0" lang="en-US" altLang="en-US" sz="1200" b="0">
                <a:solidFill>
                  <a:schemeClr val="tx1"/>
                </a:solidFill>
              </a:rPr>
              <a:t>Competition</a:t>
            </a:r>
          </a:p>
        </p:txBody>
      </p:sp>
      <p:sp>
        <p:nvSpPr>
          <p:cNvPr id="1474574" name="Text Box 14"/>
          <p:cNvSpPr txBox="1">
            <a:spLocks noChangeArrowheads="1"/>
          </p:cNvSpPr>
          <p:nvPr/>
        </p:nvSpPr>
        <p:spPr bwMode="auto">
          <a:xfrm>
            <a:off x="2843213" y="5443538"/>
            <a:ext cx="1447800" cy="600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eaLnBrk="1" hangingPunct="1">
              <a:lnSpc>
                <a:spcPts val="1000"/>
              </a:lnSpc>
              <a:spcBef>
                <a:spcPct val="50000"/>
              </a:spcBef>
            </a:pPr>
            <a:r>
              <a:rPr kumimoji="0" lang="en-US" altLang="en-US" sz="1000" b="0">
                <a:solidFill>
                  <a:schemeClr val="tx1"/>
                </a:solidFill>
              </a:rPr>
              <a:t>Battle for talent; low barriers to entry; many small players thrive</a:t>
            </a:r>
            <a:endParaRPr kumimoji="0" lang="en-US" altLang="en-US" sz="900" b="0">
              <a:solidFill>
                <a:schemeClr val="tx1"/>
              </a:solidFill>
            </a:endParaRPr>
          </a:p>
        </p:txBody>
      </p:sp>
      <p:sp>
        <p:nvSpPr>
          <p:cNvPr id="1474575" name="Text Box 15"/>
          <p:cNvSpPr txBox="1">
            <a:spLocks noChangeArrowheads="1"/>
          </p:cNvSpPr>
          <p:nvPr/>
        </p:nvSpPr>
        <p:spPr bwMode="auto">
          <a:xfrm>
            <a:off x="4930775" y="5507038"/>
            <a:ext cx="1449388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eaLnBrk="1" hangingPunct="1">
              <a:lnSpc>
                <a:spcPts val="1000"/>
              </a:lnSpc>
              <a:spcBef>
                <a:spcPct val="50000"/>
              </a:spcBef>
            </a:pPr>
            <a:r>
              <a:rPr kumimoji="0" lang="en-US" altLang="en-US" sz="1000" b="0">
                <a:solidFill>
                  <a:schemeClr val="tx1"/>
                </a:solidFill>
              </a:rPr>
              <a:t>Battle for scope; rapid consolidation; a few big players dominate</a:t>
            </a:r>
            <a:endParaRPr kumimoji="0" lang="en-US" altLang="en-US" sz="900" b="0">
              <a:solidFill>
                <a:schemeClr val="tx1"/>
              </a:solidFill>
            </a:endParaRPr>
          </a:p>
        </p:txBody>
      </p:sp>
      <p:sp>
        <p:nvSpPr>
          <p:cNvPr id="1474576" name="Text Box 16"/>
          <p:cNvSpPr txBox="1">
            <a:spLocks noChangeArrowheads="1"/>
          </p:cNvSpPr>
          <p:nvPr/>
        </p:nvSpPr>
        <p:spPr bwMode="auto">
          <a:xfrm>
            <a:off x="7134225" y="5507038"/>
            <a:ext cx="1447800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eaLnBrk="1" hangingPunct="1">
              <a:lnSpc>
                <a:spcPts val="1000"/>
              </a:lnSpc>
              <a:spcBef>
                <a:spcPct val="50000"/>
              </a:spcBef>
            </a:pPr>
            <a:r>
              <a:rPr kumimoji="0" lang="en-US" altLang="en-US" sz="1000" b="0">
                <a:solidFill>
                  <a:schemeClr val="tx1"/>
                </a:solidFill>
              </a:rPr>
              <a:t>Battle for scale; rapid consolidation; a few big players dominate</a:t>
            </a:r>
            <a:endParaRPr kumimoji="0" lang="en-US" altLang="en-US" sz="900" b="0">
              <a:solidFill>
                <a:schemeClr val="tx1"/>
              </a:solidFill>
            </a:endParaRPr>
          </a:p>
        </p:txBody>
      </p:sp>
      <p:sp>
        <p:nvSpPr>
          <p:cNvPr id="1474577" name="Text Box 17"/>
          <p:cNvSpPr txBox="1">
            <a:spLocks noChangeArrowheads="1"/>
          </p:cNvSpPr>
          <p:nvPr/>
        </p:nvSpPr>
        <p:spPr bwMode="auto">
          <a:xfrm>
            <a:off x="601663" y="2670175"/>
            <a:ext cx="488950" cy="3657600"/>
          </a:xfrm>
          <a:prstGeom prst="rect">
            <a:avLst/>
          </a:prstGeom>
          <a:solidFill>
            <a:srgbClr val="215283"/>
          </a:solidFill>
          <a:ln w="19050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 anchorCtr="1"/>
          <a:lstStyle/>
          <a:p>
            <a:pPr algn="ctr" eaLnBrk="1" hangingPunct="1"/>
            <a:r>
              <a:rPr kumimoji="0" lang="en-US" altLang="en-US" sz="1200" b="0">
                <a:solidFill>
                  <a:schemeClr val="bg1"/>
                </a:solidFill>
              </a:rPr>
              <a:t>I</a:t>
            </a:r>
          </a:p>
          <a:p>
            <a:pPr algn="ctr" eaLnBrk="1" hangingPunct="1"/>
            <a:r>
              <a:rPr kumimoji="0" lang="en-US" altLang="en-US" sz="1200" b="0">
                <a:solidFill>
                  <a:schemeClr val="bg1"/>
                </a:solidFill>
              </a:rPr>
              <a:t>m</a:t>
            </a:r>
          </a:p>
          <a:p>
            <a:pPr algn="ctr" eaLnBrk="1" hangingPunct="1"/>
            <a:r>
              <a:rPr kumimoji="0" lang="en-US" altLang="en-US" sz="1200" b="0">
                <a:solidFill>
                  <a:schemeClr val="bg1"/>
                </a:solidFill>
              </a:rPr>
              <a:t>p</a:t>
            </a:r>
          </a:p>
          <a:p>
            <a:pPr algn="ctr" eaLnBrk="1" hangingPunct="1"/>
            <a:r>
              <a:rPr kumimoji="0" lang="en-US" altLang="en-US" sz="1200" b="0">
                <a:solidFill>
                  <a:schemeClr val="bg1"/>
                </a:solidFill>
              </a:rPr>
              <a:t>e</a:t>
            </a:r>
          </a:p>
          <a:p>
            <a:pPr algn="ctr" eaLnBrk="1" hangingPunct="1"/>
            <a:r>
              <a:rPr kumimoji="0" lang="en-US" altLang="en-US" sz="1200" b="0">
                <a:solidFill>
                  <a:schemeClr val="bg1"/>
                </a:solidFill>
              </a:rPr>
              <a:t>r</a:t>
            </a:r>
          </a:p>
          <a:p>
            <a:pPr algn="ctr" eaLnBrk="1" hangingPunct="1"/>
            <a:r>
              <a:rPr kumimoji="0" lang="en-US" altLang="en-US" sz="1200" b="0">
                <a:solidFill>
                  <a:schemeClr val="bg1"/>
                </a:solidFill>
              </a:rPr>
              <a:t>a</a:t>
            </a:r>
          </a:p>
          <a:p>
            <a:pPr algn="ctr" eaLnBrk="1" hangingPunct="1"/>
            <a:r>
              <a:rPr kumimoji="0" lang="en-US" altLang="en-US" sz="1200" b="0">
                <a:solidFill>
                  <a:schemeClr val="bg1"/>
                </a:solidFill>
              </a:rPr>
              <a:t>t</a:t>
            </a:r>
          </a:p>
          <a:p>
            <a:pPr algn="ctr" eaLnBrk="1" hangingPunct="1"/>
            <a:r>
              <a:rPr kumimoji="0" lang="en-US" altLang="en-US" sz="1200" b="0">
                <a:solidFill>
                  <a:schemeClr val="bg1"/>
                </a:solidFill>
              </a:rPr>
              <a:t>i</a:t>
            </a:r>
          </a:p>
          <a:p>
            <a:pPr algn="ctr" eaLnBrk="1" hangingPunct="1"/>
            <a:r>
              <a:rPr kumimoji="0" lang="en-US" altLang="en-US" sz="1200" b="0">
                <a:solidFill>
                  <a:schemeClr val="bg1"/>
                </a:solidFill>
              </a:rPr>
              <a:t>v</a:t>
            </a:r>
          </a:p>
          <a:p>
            <a:pPr algn="ctr" eaLnBrk="1" hangingPunct="1"/>
            <a:r>
              <a:rPr kumimoji="0" lang="en-US" altLang="en-US" sz="1200" b="0">
                <a:solidFill>
                  <a:schemeClr val="bg1"/>
                </a:solidFill>
              </a:rPr>
              <a:t>e</a:t>
            </a:r>
          </a:p>
          <a:p>
            <a:pPr algn="ctr" eaLnBrk="1" hangingPunct="1"/>
            <a:r>
              <a:rPr kumimoji="0" lang="en-US" altLang="en-US" sz="1200" b="0">
                <a:solidFill>
                  <a:schemeClr val="bg1"/>
                </a:solidFill>
              </a:rPr>
              <a:t>s</a:t>
            </a:r>
          </a:p>
        </p:txBody>
      </p:sp>
      <p:sp>
        <p:nvSpPr>
          <p:cNvPr id="1474578" name="Text Box 18"/>
          <p:cNvSpPr txBox="1">
            <a:spLocks noChangeArrowheads="1"/>
          </p:cNvSpPr>
          <p:nvPr/>
        </p:nvSpPr>
        <p:spPr bwMode="auto">
          <a:xfrm>
            <a:off x="2843213" y="1204913"/>
            <a:ext cx="5673725" cy="406400"/>
          </a:xfrm>
          <a:prstGeom prst="rect">
            <a:avLst/>
          </a:prstGeom>
          <a:solidFill>
            <a:srgbClr val="215283"/>
          </a:solidFill>
          <a:ln w="19050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 anchorCtr="1"/>
          <a:lstStyle/>
          <a:p>
            <a:pPr algn="ctr" eaLnBrk="1" hangingPunct="1"/>
            <a:r>
              <a:rPr kumimoji="0" lang="en-US" altLang="en-US" sz="1200" b="0">
                <a:solidFill>
                  <a:schemeClr val="bg1"/>
                </a:solidFill>
              </a:rPr>
              <a:t>Businesses</a:t>
            </a:r>
          </a:p>
        </p:txBody>
      </p:sp>
      <p:sp>
        <p:nvSpPr>
          <p:cNvPr id="1474584" name="Rectangle 24"/>
          <p:cNvSpPr>
            <a:spLocks noChangeArrowheads="1"/>
          </p:cNvSpPr>
          <p:nvPr/>
        </p:nvSpPr>
        <p:spPr bwMode="auto">
          <a:xfrm>
            <a:off x="520700" y="6286500"/>
            <a:ext cx="2841625" cy="279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DDDDDD"/>
                    </a:gs>
                    <a:gs pos="100000">
                      <a:srgbClr val="DDDDDD">
                        <a:gamma/>
                        <a:shade val="46275"/>
                        <a:invGamma/>
                      </a:srgbClr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72000" tIns="72000" rIns="72000" bIns="72000" anchor="ctr">
            <a:spAutoFit/>
          </a:bodyPr>
          <a:lstStyle/>
          <a:p>
            <a:r>
              <a:rPr lang="en-US" altLang="en-US" sz="900" b="0"/>
              <a:t>Source: Adapted from J. Hagel and M. Singer (1999).</a:t>
            </a:r>
            <a:endParaRPr lang="de-DE" altLang="en-US" sz="900" b="0"/>
          </a:p>
        </p:txBody>
      </p:sp>
      <p:sp>
        <p:nvSpPr>
          <p:cNvPr id="1474585" name="Rectangle 25"/>
          <p:cNvSpPr>
            <a:spLocks noGrp="1" noChangeArrowheads="1"/>
          </p:cNvSpPr>
          <p:nvPr>
            <p:ph type="title"/>
          </p:nvPr>
        </p:nvSpPr>
        <p:spPr>
          <a:xfrm>
            <a:off x="611188" y="549275"/>
            <a:ext cx="8216900" cy="414338"/>
          </a:xfrm>
        </p:spPr>
        <p:txBody>
          <a:bodyPr/>
          <a:lstStyle/>
          <a:p>
            <a:r>
              <a:rPr lang="en-US" altLang="ja-JP" sz="2000" dirty="0">
                <a:ea typeface="ＭＳ Ｐゴシック" charset="-128"/>
              </a:rPr>
              <a:t>Exhibit 9.4 Different businesses within a corporation have different imperatives regarding economics, culture and competition</a:t>
            </a:r>
            <a:r>
              <a:rPr lang="de-DE" altLang="ja-JP" sz="2000" dirty="0">
                <a:ea typeface="ＭＳ Ｐゴシック" charset="-128"/>
              </a:rPr>
              <a:t> </a:t>
            </a:r>
            <a:endParaRPr lang="de-DE" altLang="en-US" sz="2000" dirty="0"/>
          </a:p>
        </p:txBody>
      </p:sp>
    </p:spTree>
    <p:extLst>
      <p:ext uri="{BB962C8B-B14F-4D97-AF65-F5344CB8AC3E}">
        <p14:creationId xmlns:p14="http://schemas.microsoft.com/office/powerpoint/2010/main" val="53061528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6658" name="Rectangle 2"/>
          <p:cNvSpPr>
            <a:spLocks noChangeArrowheads="1"/>
          </p:cNvSpPr>
          <p:nvPr/>
        </p:nvSpPr>
        <p:spPr bwMode="auto">
          <a:xfrm>
            <a:off x="2554288" y="1073150"/>
            <a:ext cx="3378200" cy="21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/>
          <a:p>
            <a:pPr eaLnBrk="1" hangingPunct="1"/>
            <a:r>
              <a:rPr kumimoji="0" lang="en-US" altLang="en-US" b="0"/>
              <a:t>Relative importance of threatened channel </a:t>
            </a:r>
          </a:p>
        </p:txBody>
      </p:sp>
      <p:sp>
        <p:nvSpPr>
          <p:cNvPr id="1606659" name="Rectangle 3"/>
          <p:cNvSpPr>
            <a:spLocks noChangeArrowheads="1"/>
          </p:cNvSpPr>
          <p:nvPr/>
        </p:nvSpPr>
        <p:spPr bwMode="auto">
          <a:xfrm>
            <a:off x="6511925" y="4595813"/>
            <a:ext cx="1588" cy="21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/>
          <a:p>
            <a:pPr eaLnBrk="1" hangingPunct="1"/>
            <a:endParaRPr kumimoji="0" lang="de-DE" altLang="en-US" b="0">
              <a:solidFill>
                <a:schemeClr val="tx1"/>
              </a:solidFill>
            </a:endParaRPr>
          </a:p>
        </p:txBody>
      </p:sp>
      <p:sp>
        <p:nvSpPr>
          <p:cNvPr id="1606660" name="Rectangle 4"/>
          <p:cNvSpPr>
            <a:spLocks noChangeArrowheads="1"/>
          </p:cNvSpPr>
          <p:nvPr/>
        </p:nvSpPr>
        <p:spPr bwMode="auto">
          <a:xfrm rot="-5400000">
            <a:off x="-379413" y="3895726"/>
            <a:ext cx="3463925" cy="17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/>
          <a:p>
            <a:pPr algn="ctr" eaLnBrk="1" hangingPunct="1">
              <a:lnSpc>
                <a:spcPts val="1400"/>
              </a:lnSpc>
            </a:pPr>
            <a:r>
              <a:rPr kumimoji="0" lang="en-US" altLang="en-US" b="0">
                <a:solidFill>
                  <a:schemeClr val="tx1"/>
                </a:solidFill>
              </a:rPr>
              <a:t>Risk of conflict between different channels</a:t>
            </a:r>
          </a:p>
        </p:txBody>
      </p:sp>
      <p:sp>
        <p:nvSpPr>
          <p:cNvPr id="1606661" name="Rectangle 5"/>
          <p:cNvSpPr>
            <a:spLocks noChangeArrowheads="1"/>
          </p:cNvSpPr>
          <p:nvPr/>
        </p:nvSpPr>
        <p:spPr bwMode="auto">
          <a:xfrm>
            <a:off x="1228725" y="3186113"/>
            <a:ext cx="539750" cy="311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endParaRPr kumimoji="0" lang="de-DE" altLang="en-US" sz="1400" b="0"/>
          </a:p>
        </p:txBody>
      </p:sp>
      <p:sp>
        <p:nvSpPr>
          <p:cNvPr id="1606662" name="Rectangle 6"/>
          <p:cNvSpPr>
            <a:spLocks noChangeArrowheads="1"/>
          </p:cNvSpPr>
          <p:nvPr/>
        </p:nvSpPr>
        <p:spPr bwMode="auto">
          <a:xfrm>
            <a:off x="1643063" y="5208588"/>
            <a:ext cx="325437" cy="211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/>
          <a:p>
            <a:pPr eaLnBrk="1" hangingPunct="1"/>
            <a:r>
              <a:rPr kumimoji="0" lang="en-US" altLang="en-US" b="0">
                <a:solidFill>
                  <a:schemeClr val="tx1"/>
                </a:solidFill>
              </a:rPr>
              <a:t>Low</a:t>
            </a:r>
          </a:p>
        </p:txBody>
      </p:sp>
      <p:sp>
        <p:nvSpPr>
          <p:cNvPr id="1606663" name="Rectangle 7"/>
          <p:cNvSpPr>
            <a:spLocks noChangeArrowheads="1"/>
          </p:cNvSpPr>
          <p:nvPr/>
        </p:nvSpPr>
        <p:spPr bwMode="auto">
          <a:xfrm>
            <a:off x="1165225" y="1943100"/>
            <a:ext cx="695325" cy="309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endParaRPr kumimoji="0" lang="de-DE" altLang="en-US" sz="1400" b="0"/>
          </a:p>
        </p:txBody>
      </p:sp>
      <p:sp>
        <p:nvSpPr>
          <p:cNvPr id="1606664" name="Rectangle 8"/>
          <p:cNvSpPr>
            <a:spLocks noChangeArrowheads="1"/>
          </p:cNvSpPr>
          <p:nvPr/>
        </p:nvSpPr>
        <p:spPr bwMode="auto">
          <a:xfrm>
            <a:off x="1550988" y="2266950"/>
            <a:ext cx="365125" cy="21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/>
          <a:p>
            <a:pPr eaLnBrk="1" hangingPunct="1"/>
            <a:r>
              <a:rPr kumimoji="0" lang="en-US" altLang="en-US" b="0">
                <a:solidFill>
                  <a:schemeClr val="tx1"/>
                </a:solidFill>
              </a:rPr>
              <a:t>High</a:t>
            </a:r>
          </a:p>
        </p:txBody>
      </p:sp>
      <p:sp>
        <p:nvSpPr>
          <p:cNvPr id="1606665" name="Rectangle 9"/>
          <p:cNvSpPr>
            <a:spLocks noChangeArrowheads="1"/>
          </p:cNvSpPr>
          <p:nvPr/>
        </p:nvSpPr>
        <p:spPr bwMode="auto">
          <a:xfrm>
            <a:off x="6389688" y="1360488"/>
            <a:ext cx="327025" cy="21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/>
          <a:p>
            <a:pPr eaLnBrk="1" hangingPunct="1"/>
            <a:r>
              <a:rPr kumimoji="0" lang="en-US" altLang="en-US" b="0">
                <a:solidFill>
                  <a:schemeClr val="tx1"/>
                </a:solidFill>
              </a:rPr>
              <a:t>Low</a:t>
            </a:r>
          </a:p>
        </p:txBody>
      </p:sp>
      <p:sp>
        <p:nvSpPr>
          <p:cNvPr id="1606666" name="Rectangle 10"/>
          <p:cNvSpPr>
            <a:spLocks noChangeArrowheads="1"/>
          </p:cNvSpPr>
          <p:nvPr/>
        </p:nvSpPr>
        <p:spPr bwMode="auto">
          <a:xfrm>
            <a:off x="3062288" y="1360488"/>
            <a:ext cx="365125" cy="21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/>
          <a:p>
            <a:pPr eaLnBrk="1" hangingPunct="1"/>
            <a:r>
              <a:rPr kumimoji="0" lang="en-US" altLang="en-US" b="0">
                <a:solidFill>
                  <a:schemeClr val="tx1"/>
                </a:solidFill>
              </a:rPr>
              <a:t>High</a:t>
            </a:r>
          </a:p>
        </p:txBody>
      </p:sp>
      <p:sp>
        <p:nvSpPr>
          <p:cNvPr id="1606667" name="Rectangle 11"/>
          <p:cNvSpPr>
            <a:spLocks noChangeArrowheads="1"/>
          </p:cNvSpPr>
          <p:nvPr/>
        </p:nvSpPr>
        <p:spPr bwMode="auto">
          <a:xfrm>
            <a:off x="2327275" y="4532313"/>
            <a:ext cx="2097088" cy="1743075"/>
          </a:xfrm>
          <a:prstGeom prst="rect">
            <a:avLst/>
          </a:prstGeom>
          <a:solidFill>
            <a:srgbClr val="C8C8C8"/>
          </a:solidFill>
          <a:ln w="19050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71842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65837" tIns="32918" rIns="65837" bIns="32918" anchor="ctr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381000" indent="-1905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762000" indent="-190500">
              <a:defRPr sz="2400">
                <a:solidFill>
                  <a:schemeClr val="tx1"/>
                </a:solidFill>
                <a:latin typeface="Arial" charset="0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lnSpc>
                <a:spcPts val="1400"/>
              </a:lnSpc>
            </a:pPr>
            <a:r>
              <a:rPr kumimoji="0" lang="en-US" altLang="en-US" sz="1400" b="0"/>
              <a:t>Reassure members of threatened channel</a:t>
            </a:r>
          </a:p>
        </p:txBody>
      </p:sp>
      <p:sp>
        <p:nvSpPr>
          <p:cNvPr id="1606668" name="Rectangle 12"/>
          <p:cNvSpPr>
            <a:spLocks noChangeArrowheads="1"/>
          </p:cNvSpPr>
          <p:nvPr/>
        </p:nvSpPr>
        <p:spPr bwMode="auto">
          <a:xfrm>
            <a:off x="2327275" y="1619250"/>
            <a:ext cx="2097088" cy="1743075"/>
          </a:xfrm>
          <a:prstGeom prst="rect">
            <a:avLst/>
          </a:prstGeom>
          <a:solidFill>
            <a:srgbClr val="C8C8C8"/>
          </a:solidFill>
          <a:ln w="19050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71842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65837" tIns="32918" rIns="65837" bIns="32918" anchor="ctr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381000" indent="-1905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762000" indent="-190500">
              <a:defRPr sz="2400">
                <a:solidFill>
                  <a:schemeClr val="tx1"/>
                </a:solidFill>
                <a:latin typeface="Arial" charset="0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lnSpc>
                <a:spcPts val="1400"/>
              </a:lnSpc>
            </a:pPr>
            <a:r>
              <a:rPr kumimoji="0" lang="en-US" altLang="en-US" sz="1400" b="0"/>
              <a:t>Address </a:t>
            </a:r>
          </a:p>
          <a:p>
            <a:pPr algn="ctr" eaLnBrk="1" hangingPunct="1">
              <a:lnSpc>
                <a:spcPts val="1400"/>
              </a:lnSpc>
            </a:pPr>
            <a:r>
              <a:rPr kumimoji="0" lang="en-US" altLang="en-US" sz="1400" b="0"/>
              <a:t>channel conflict</a:t>
            </a:r>
          </a:p>
        </p:txBody>
      </p:sp>
      <p:sp>
        <p:nvSpPr>
          <p:cNvPr id="1606669" name="Rectangle 13"/>
          <p:cNvSpPr>
            <a:spLocks noChangeArrowheads="1"/>
          </p:cNvSpPr>
          <p:nvPr/>
        </p:nvSpPr>
        <p:spPr bwMode="auto">
          <a:xfrm>
            <a:off x="5549900" y="1619250"/>
            <a:ext cx="2097088" cy="1743075"/>
          </a:xfrm>
          <a:prstGeom prst="rect">
            <a:avLst/>
          </a:prstGeom>
          <a:solidFill>
            <a:srgbClr val="C8C8C8"/>
          </a:solidFill>
          <a:ln w="19050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71842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65837" tIns="32918" rIns="65837" bIns="32918" anchor="ctr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381000" indent="-1905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762000" indent="-190500">
              <a:defRPr sz="2400">
                <a:solidFill>
                  <a:schemeClr val="tx1"/>
                </a:solidFill>
                <a:latin typeface="Arial" charset="0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lnSpc>
                <a:spcPts val="1400"/>
              </a:lnSpc>
            </a:pPr>
            <a:r>
              <a:rPr kumimoji="0" lang="en-US" altLang="en-US" sz="1400" b="0"/>
              <a:t>Accept the decline of threatened channel</a:t>
            </a:r>
          </a:p>
        </p:txBody>
      </p:sp>
      <p:sp>
        <p:nvSpPr>
          <p:cNvPr id="1606670" name="Rectangle 14"/>
          <p:cNvSpPr>
            <a:spLocks noChangeArrowheads="1"/>
          </p:cNvSpPr>
          <p:nvPr/>
        </p:nvSpPr>
        <p:spPr bwMode="auto">
          <a:xfrm>
            <a:off x="5549900" y="4532313"/>
            <a:ext cx="2097088" cy="1743075"/>
          </a:xfrm>
          <a:prstGeom prst="rect">
            <a:avLst/>
          </a:prstGeom>
          <a:solidFill>
            <a:srgbClr val="C8C8C8"/>
          </a:solidFill>
          <a:ln w="19050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71842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65837" tIns="32918" rIns="65837" bIns="32918" anchor="ctr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381000" indent="-1905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762000" indent="-190500">
              <a:defRPr sz="2400">
                <a:solidFill>
                  <a:schemeClr val="tx1"/>
                </a:solidFill>
                <a:latin typeface="Arial" charset="0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lnSpc>
                <a:spcPts val="1400"/>
              </a:lnSpc>
            </a:pPr>
            <a:r>
              <a:rPr kumimoji="0" lang="en-US" altLang="en-US" sz="1400" b="0"/>
              <a:t>Ignore</a:t>
            </a:r>
          </a:p>
        </p:txBody>
      </p:sp>
      <p:sp>
        <p:nvSpPr>
          <p:cNvPr id="1606671" name="Oval 15"/>
          <p:cNvSpPr>
            <a:spLocks noChangeArrowheads="1"/>
          </p:cNvSpPr>
          <p:nvPr/>
        </p:nvSpPr>
        <p:spPr bwMode="auto">
          <a:xfrm>
            <a:off x="2390775" y="1655763"/>
            <a:ext cx="290513" cy="287337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bg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64800" tIns="32918" rIns="64800" bIns="32918" anchor="ctr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kumimoji="0" lang="en-US" altLang="en-US" sz="1400" b="0"/>
              <a:t>1</a:t>
            </a:r>
          </a:p>
        </p:txBody>
      </p:sp>
      <p:sp>
        <p:nvSpPr>
          <p:cNvPr id="1606672" name="Oval 16"/>
          <p:cNvSpPr>
            <a:spLocks noChangeArrowheads="1"/>
          </p:cNvSpPr>
          <p:nvPr/>
        </p:nvSpPr>
        <p:spPr bwMode="auto">
          <a:xfrm>
            <a:off x="5676900" y="1655763"/>
            <a:ext cx="292100" cy="287337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bg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64800" tIns="32918" rIns="64800" bIns="32918" anchor="ctr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kumimoji="0" lang="en-US" altLang="en-US" sz="1400" b="0"/>
              <a:t>2</a:t>
            </a:r>
          </a:p>
        </p:txBody>
      </p:sp>
      <p:sp>
        <p:nvSpPr>
          <p:cNvPr id="1606673" name="Oval 17"/>
          <p:cNvSpPr>
            <a:spLocks noChangeArrowheads="1"/>
          </p:cNvSpPr>
          <p:nvPr/>
        </p:nvSpPr>
        <p:spPr bwMode="auto">
          <a:xfrm>
            <a:off x="2390775" y="4610100"/>
            <a:ext cx="290513" cy="287338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bg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64800" tIns="32918" rIns="64800" bIns="32918" anchor="ctr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kumimoji="0" lang="en-US" altLang="en-US" sz="1400" b="0"/>
              <a:t>3</a:t>
            </a:r>
          </a:p>
        </p:txBody>
      </p:sp>
      <p:sp>
        <p:nvSpPr>
          <p:cNvPr id="1606674" name="Oval 18"/>
          <p:cNvSpPr>
            <a:spLocks noChangeArrowheads="1"/>
          </p:cNvSpPr>
          <p:nvPr/>
        </p:nvSpPr>
        <p:spPr bwMode="auto">
          <a:xfrm>
            <a:off x="5676900" y="4610100"/>
            <a:ext cx="292100" cy="287338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bg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64800" tIns="32918" rIns="64800" bIns="32918" anchor="ctr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kumimoji="0" lang="en-US" altLang="en-US" sz="1400" b="0"/>
              <a:t>4</a:t>
            </a:r>
          </a:p>
        </p:txBody>
      </p:sp>
      <p:sp>
        <p:nvSpPr>
          <p:cNvPr id="1606675" name="AutoShape 19"/>
          <p:cNvSpPr>
            <a:spLocks noChangeArrowheads="1"/>
          </p:cNvSpPr>
          <p:nvPr/>
        </p:nvSpPr>
        <p:spPr bwMode="auto">
          <a:xfrm>
            <a:off x="2332038" y="3509963"/>
            <a:ext cx="2332037" cy="725487"/>
          </a:xfrm>
          <a:prstGeom prst="rightArrow">
            <a:avLst>
              <a:gd name="adj1" fmla="val 50000"/>
              <a:gd name="adj2" fmla="val 80361"/>
            </a:avLst>
          </a:prstGeom>
          <a:solidFill>
            <a:srgbClr val="215283"/>
          </a:solidFill>
          <a:ln w="19050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71842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 anchorCtr="1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381000" indent="-1905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762000" indent="-190500">
              <a:defRPr sz="2400">
                <a:solidFill>
                  <a:schemeClr val="tx1"/>
                </a:solidFill>
                <a:latin typeface="Arial" charset="0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kumimoji="0" lang="de-DE" altLang="en-US" sz="1200" b="0">
                <a:solidFill>
                  <a:schemeClr val="bg1"/>
                </a:solidFill>
              </a:rPr>
              <a:t>Traditional retailer</a:t>
            </a:r>
          </a:p>
        </p:txBody>
      </p:sp>
      <p:sp>
        <p:nvSpPr>
          <p:cNvPr id="1606676" name="AutoShape 20"/>
          <p:cNvSpPr>
            <a:spLocks noChangeArrowheads="1"/>
          </p:cNvSpPr>
          <p:nvPr/>
        </p:nvSpPr>
        <p:spPr bwMode="auto">
          <a:xfrm flipH="1">
            <a:off x="5297488" y="3516313"/>
            <a:ext cx="2333625" cy="725487"/>
          </a:xfrm>
          <a:prstGeom prst="rightArrow">
            <a:avLst>
              <a:gd name="adj1" fmla="val 50000"/>
              <a:gd name="adj2" fmla="val 80416"/>
            </a:avLst>
          </a:prstGeom>
          <a:solidFill>
            <a:srgbClr val="215283"/>
          </a:solidFill>
          <a:ln w="19050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71842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 anchorCtr="1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381000" indent="-1905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762000" indent="-190500">
              <a:defRPr sz="2400">
                <a:solidFill>
                  <a:schemeClr val="tx1"/>
                </a:solidFill>
                <a:latin typeface="Arial" charset="0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kumimoji="0" lang="de-DE" altLang="en-US" sz="1200" b="0">
                <a:solidFill>
                  <a:schemeClr val="bg1"/>
                </a:solidFill>
              </a:rPr>
              <a:t>Internet</a:t>
            </a:r>
          </a:p>
        </p:txBody>
      </p:sp>
      <p:sp>
        <p:nvSpPr>
          <p:cNvPr id="1606677" name="AutoShape 21"/>
          <p:cNvSpPr>
            <a:spLocks noChangeArrowheads="1"/>
          </p:cNvSpPr>
          <p:nvPr/>
        </p:nvSpPr>
        <p:spPr bwMode="auto">
          <a:xfrm rot="16200000" flipH="1">
            <a:off x="3852863" y="2390775"/>
            <a:ext cx="2301875" cy="733425"/>
          </a:xfrm>
          <a:prstGeom prst="rightArrow">
            <a:avLst>
              <a:gd name="adj1" fmla="val 50000"/>
              <a:gd name="adj2" fmla="val 78463"/>
            </a:avLst>
          </a:prstGeom>
          <a:solidFill>
            <a:srgbClr val="215283"/>
          </a:solidFill>
          <a:ln w="19050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71842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eaVert" anchor="ctr" anchorCtr="1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381000" indent="-1905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762000" indent="-190500">
              <a:defRPr sz="2400">
                <a:solidFill>
                  <a:schemeClr val="tx1"/>
                </a:solidFill>
                <a:latin typeface="Arial" charset="0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endParaRPr kumimoji="0" lang="de-DE" altLang="en-US" sz="1200" b="0">
              <a:solidFill>
                <a:schemeClr val="bg1"/>
              </a:solidFill>
            </a:endParaRPr>
          </a:p>
          <a:p>
            <a:pPr algn="ctr"/>
            <a:r>
              <a:rPr kumimoji="0" lang="de-DE" altLang="en-US" sz="1200" b="0">
                <a:solidFill>
                  <a:schemeClr val="bg1"/>
                </a:solidFill>
              </a:rPr>
              <a:t>M</a:t>
            </a:r>
          </a:p>
          <a:p>
            <a:pPr algn="ctr"/>
            <a:r>
              <a:rPr kumimoji="0" lang="de-DE" altLang="en-US" sz="1200" b="0">
                <a:solidFill>
                  <a:schemeClr val="bg1"/>
                </a:solidFill>
              </a:rPr>
              <a:t>a</a:t>
            </a:r>
          </a:p>
          <a:p>
            <a:pPr algn="ctr"/>
            <a:r>
              <a:rPr kumimoji="0" lang="de-DE" altLang="en-US" sz="1200" b="0">
                <a:solidFill>
                  <a:schemeClr val="bg1"/>
                </a:solidFill>
              </a:rPr>
              <a:t>i</a:t>
            </a:r>
          </a:p>
          <a:p>
            <a:pPr algn="ctr"/>
            <a:r>
              <a:rPr kumimoji="0" lang="de-DE" altLang="en-US" sz="1200" b="0">
                <a:solidFill>
                  <a:schemeClr val="bg1"/>
                </a:solidFill>
              </a:rPr>
              <a:t>l</a:t>
            </a:r>
          </a:p>
          <a:p>
            <a:pPr algn="ctr"/>
            <a:endParaRPr kumimoji="0" lang="de-DE" altLang="en-US" sz="1200" b="0">
              <a:solidFill>
                <a:schemeClr val="bg1"/>
              </a:solidFill>
            </a:endParaRPr>
          </a:p>
          <a:p>
            <a:pPr algn="ctr"/>
            <a:r>
              <a:rPr kumimoji="0" lang="de-DE" altLang="en-US" sz="1200" b="0">
                <a:solidFill>
                  <a:schemeClr val="bg1"/>
                </a:solidFill>
              </a:rPr>
              <a:t>o</a:t>
            </a:r>
          </a:p>
          <a:p>
            <a:pPr algn="ctr"/>
            <a:r>
              <a:rPr kumimoji="0" lang="de-DE" altLang="en-US" sz="1200" b="0">
                <a:solidFill>
                  <a:schemeClr val="bg1"/>
                </a:solidFill>
              </a:rPr>
              <a:t>r</a:t>
            </a:r>
          </a:p>
          <a:p>
            <a:pPr algn="ctr"/>
            <a:r>
              <a:rPr kumimoji="0" lang="de-DE" altLang="en-US" sz="1200" b="0">
                <a:solidFill>
                  <a:schemeClr val="bg1"/>
                </a:solidFill>
              </a:rPr>
              <a:t>d</a:t>
            </a:r>
          </a:p>
          <a:p>
            <a:pPr algn="ctr"/>
            <a:r>
              <a:rPr kumimoji="0" lang="de-DE" altLang="en-US" sz="1200" b="0">
                <a:solidFill>
                  <a:schemeClr val="bg1"/>
                </a:solidFill>
              </a:rPr>
              <a:t>e</a:t>
            </a:r>
          </a:p>
          <a:p>
            <a:pPr algn="ctr"/>
            <a:r>
              <a:rPr kumimoji="0" lang="de-DE" altLang="en-US" sz="1200" b="0">
                <a:solidFill>
                  <a:schemeClr val="bg1"/>
                </a:solidFill>
              </a:rPr>
              <a:t>r</a:t>
            </a:r>
          </a:p>
        </p:txBody>
      </p:sp>
      <p:sp>
        <p:nvSpPr>
          <p:cNvPr id="1606678" name="AutoShape 22"/>
          <p:cNvSpPr>
            <a:spLocks noChangeArrowheads="1"/>
          </p:cNvSpPr>
          <p:nvPr/>
        </p:nvSpPr>
        <p:spPr bwMode="auto">
          <a:xfrm rot="5400000" flipH="1" flipV="1">
            <a:off x="3852863" y="4770438"/>
            <a:ext cx="2301875" cy="733425"/>
          </a:xfrm>
          <a:prstGeom prst="rightArrow">
            <a:avLst>
              <a:gd name="adj1" fmla="val 50000"/>
              <a:gd name="adj2" fmla="val 78463"/>
            </a:avLst>
          </a:prstGeom>
          <a:solidFill>
            <a:srgbClr val="215283"/>
          </a:solidFill>
          <a:ln w="19050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71842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eaVert" anchor="ctr" anchorCtr="1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381000" indent="-1905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762000" indent="-190500">
              <a:defRPr sz="2400">
                <a:solidFill>
                  <a:schemeClr val="tx1"/>
                </a:solidFill>
                <a:latin typeface="Arial" charset="0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kumimoji="0" lang="de-DE" altLang="en-US" sz="1200" b="0">
                <a:solidFill>
                  <a:schemeClr val="bg1"/>
                </a:solidFill>
              </a:rPr>
              <a:t>O</a:t>
            </a:r>
          </a:p>
          <a:p>
            <a:pPr algn="ctr"/>
            <a:r>
              <a:rPr kumimoji="0" lang="de-DE" altLang="en-US" sz="1200" b="0">
                <a:solidFill>
                  <a:schemeClr val="bg1"/>
                </a:solidFill>
              </a:rPr>
              <a:t>t</a:t>
            </a:r>
          </a:p>
          <a:p>
            <a:pPr algn="ctr"/>
            <a:r>
              <a:rPr kumimoji="0" lang="de-DE" altLang="en-US" sz="1200" b="0">
                <a:solidFill>
                  <a:schemeClr val="bg1"/>
                </a:solidFill>
              </a:rPr>
              <a:t>h</a:t>
            </a:r>
          </a:p>
          <a:p>
            <a:pPr algn="ctr"/>
            <a:r>
              <a:rPr kumimoji="0" lang="de-DE" altLang="en-US" sz="1200" b="0">
                <a:solidFill>
                  <a:schemeClr val="bg1"/>
                </a:solidFill>
              </a:rPr>
              <a:t>e</a:t>
            </a:r>
          </a:p>
          <a:p>
            <a:pPr algn="ctr"/>
            <a:r>
              <a:rPr kumimoji="0" lang="de-DE" altLang="en-US" sz="1200" b="0">
                <a:solidFill>
                  <a:schemeClr val="bg1"/>
                </a:solidFill>
              </a:rPr>
              <a:t>r</a:t>
            </a:r>
          </a:p>
          <a:p>
            <a:pPr algn="ctr"/>
            <a:r>
              <a:rPr kumimoji="0" lang="de-DE" altLang="en-US" sz="1200" b="0">
                <a:solidFill>
                  <a:schemeClr val="bg1"/>
                </a:solidFill>
              </a:rPr>
              <a:t>s</a:t>
            </a:r>
          </a:p>
        </p:txBody>
      </p:sp>
      <p:sp>
        <p:nvSpPr>
          <p:cNvPr id="1606679" name="AutoShape 23"/>
          <p:cNvSpPr>
            <a:spLocks noChangeArrowheads="1"/>
          </p:cNvSpPr>
          <p:nvPr/>
        </p:nvSpPr>
        <p:spPr bwMode="auto">
          <a:xfrm rot="5400000">
            <a:off x="4660106" y="2872582"/>
            <a:ext cx="741363" cy="2082800"/>
          </a:xfrm>
          <a:prstGeom prst="irregularSeal1">
            <a:avLst/>
          </a:prstGeom>
          <a:solidFill>
            <a:srgbClr val="C8C8C8"/>
          </a:solidFill>
          <a:ln w="19050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rot="10800000" vert="eaVert" lIns="90000" rIns="90000" anchor="ctr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kumimoji="0" lang="en-US" altLang="en-US" sz="1400"/>
              <a:t>Conflict</a:t>
            </a:r>
          </a:p>
        </p:txBody>
      </p:sp>
      <p:sp>
        <p:nvSpPr>
          <p:cNvPr id="1606687" name="Rectangle 31"/>
          <p:cNvSpPr>
            <a:spLocks noChangeArrowheads="1"/>
          </p:cNvSpPr>
          <p:nvPr/>
        </p:nvSpPr>
        <p:spPr bwMode="auto">
          <a:xfrm>
            <a:off x="519113" y="6305550"/>
            <a:ext cx="8501062" cy="265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DDDDDD"/>
                    </a:gs>
                    <a:gs pos="100000">
                      <a:srgbClr val="DDDDDD">
                        <a:gamma/>
                        <a:shade val="46275"/>
                        <a:invGamma/>
                      </a:srgbClr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72000" tIns="72000" rIns="72000" bIns="72000" anchor="ctr">
            <a:spAutoFit/>
          </a:bodyPr>
          <a:lstStyle/>
          <a:p>
            <a:r>
              <a:rPr lang="en-US" altLang="en-US" sz="800" b="0" i="1">
                <a:latin typeface="HelveticaNeue-Italic" charset="0"/>
              </a:rPr>
              <a:t>Source</a:t>
            </a:r>
            <a:r>
              <a:rPr lang="en-US" altLang="en-US" sz="800" b="0">
                <a:latin typeface="HelveticaNeue-Roman" charset="0"/>
              </a:rPr>
              <a:t>: Adapted from C. Bucklin, P. Thomas-Graham and E. Webster, ‘Channel conflict: when is it dangerous?’, </a:t>
            </a:r>
            <a:r>
              <a:rPr lang="en-US" altLang="en-US" sz="800" b="0" i="1">
                <a:latin typeface="HelveticaNeue-Italic" charset="0"/>
              </a:rPr>
              <a:t>McKinsey Quarterly</a:t>
            </a:r>
            <a:r>
              <a:rPr lang="en-US" altLang="en-US" sz="800" b="0">
                <a:latin typeface="HelveticaNeue-Roman" charset="0"/>
              </a:rPr>
              <a:t>, 1997, No. 3, pp. 36–43.</a:t>
            </a:r>
          </a:p>
        </p:txBody>
      </p:sp>
      <p:sp>
        <p:nvSpPr>
          <p:cNvPr id="1606688" name="Rectangle 3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ja-JP" sz="2000" dirty="0">
                <a:ea typeface="ＭＳ Ｐゴシック" charset="-128"/>
              </a:rPr>
              <a:t>Exhibit 9.5 The channel conflict matrix analyses how different types of channel conflicts should be resolved</a:t>
            </a:r>
            <a:r>
              <a:rPr lang="de-DE" altLang="ja-JP" sz="2000" dirty="0">
                <a:ea typeface="ＭＳ Ｐゴシック" charset="-128"/>
              </a:rPr>
              <a:t> </a:t>
            </a:r>
            <a:endParaRPr lang="de-DE" altLang="en-US" sz="2000" dirty="0"/>
          </a:p>
        </p:txBody>
      </p:sp>
    </p:spTree>
    <p:extLst>
      <p:ext uri="{BB962C8B-B14F-4D97-AF65-F5344CB8AC3E}">
        <p14:creationId xmlns:p14="http://schemas.microsoft.com/office/powerpoint/2010/main" val="106250218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UNDODONOTDELETE" val="23"/>
</p:tagLst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Benutzerdefiniertes Design">
  <a:themeElements>
    <a:clrScheme name="Benutzerdefiniertes Design 16">
      <a:dk1>
        <a:srgbClr val="000000"/>
      </a:dk1>
      <a:lt1>
        <a:srgbClr val="FFFFFF"/>
      </a:lt1>
      <a:dk2>
        <a:srgbClr val="000000"/>
      </a:dk2>
      <a:lt2>
        <a:srgbClr val="777777"/>
      </a:lt2>
      <a:accent1>
        <a:srgbClr val="256885"/>
      </a:accent1>
      <a:accent2>
        <a:srgbClr val="B2D2DE"/>
      </a:accent2>
      <a:accent3>
        <a:srgbClr val="FFFFFF"/>
      </a:accent3>
      <a:accent4>
        <a:srgbClr val="000000"/>
      </a:accent4>
      <a:accent5>
        <a:srgbClr val="ACB9C2"/>
      </a:accent5>
      <a:accent6>
        <a:srgbClr val="A1BEC9"/>
      </a:accent6>
      <a:hlink>
        <a:srgbClr val="99CCFF"/>
      </a:hlink>
      <a:folHlink>
        <a:srgbClr val="CCECFF"/>
      </a:folHlink>
    </a:clrScheme>
    <a:fontScheme name="Benutzerdefiniertes Design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215283"/>
        </a:solidFill>
        <a:ln w="12700" cap="flat" cmpd="sng" algn="ctr">
          <a:solidFill>
            <a:srgbClr val="215283"/>
          </a:solidFill>
          <a:prstDash val="solid"/>
          <a:miter lim="800000"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0000" tIns="46800" rIns="90000" bIns="46800" numCol="1" anchor="ctr" anchorCtr="0" compatLnSpc="1">
        <a:prstTxWarp prst="textNoShape">
          <a:avLst/>
        </a:prstTxWarp>
      </a:bodyPr>
      <a:lstStyle>
        <a:defPPr marL="0" marR="0" indent="0" algn="l" defTabSz="358775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GB" altLang="en-US" sz="1400" b="1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215283"/>
        </a:solidFill>
        <a:ln w="12700" cap="flat" cmpd="sng" algn="ctr">
          <a:solidFill>
            <a:srgbClr val="215283"/>
          </a:solidFill>
          <a:prstDash val="solid"/>
          <a:miter lim="800000"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0000" tIns="46800" rIns="90000" bIns="46800" numCol="1" anchor="ctr" anchorCtr="0" compatLnSpc="1">
        <a:prstTxWarp prst="textNoShape">
          <a:avLst/>
        </a:prstTxWarp>
      </a:bodyPr>
      <a:lstStyle>
        <a:defPPr marL="0" marR="0" indent="0" algn="l" defTabSz="358775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GB" altLang="en-US" sz="1400" b="1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Benutzerdefiniertes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enutzerdefiniertes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enutzerdefiniertes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enutzerdefiniertes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enutzerdefiniertes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enutzerdefiniertes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nutzerdefiniertes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nutzerdefiniertes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nutzerdefiniertes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nutzerdefiniertes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nutzerdefiniertes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nutzerdefiniertes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nutzerdefiniertes Design 13">
        <a:dk1>
          <a:srgbClr val="000000"/>
        </a:dk1>
        <a:lt1>
          <a:srgbClr val="FFFFFF"/>
        </a:lt1>
        <a:dk2>
          <a:srgbClr val="000000"/>
        </a:dk2>
        <a:lt2>
          <a:srgbClr val="777777"/>
        </a:lt2>
        <a:accent1>
          <a:srgbClr val="DDDDDD"/>
        </a:accent1>
        <a:accent2>
          <a:srgbClr val="99CCFF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8AB9E7"/>
        </a:accent6>
        <a:hlink>
          <a:srgbClr val="777777"/>
        </a:hlink>
        <a:folHlink>
          <a:srgbClr val="000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enutzerdefiniertes Design 14">
        <a:dk1>
          <a:srgbClr val="000000"/>
        </a:dk1>
        <a:lt1>
          <a:srgbClr val="FFFFFF"/>
        </a:lt1>
        <a:dk2>
          <a:srgbClr val="000000"/>
        </a:dk2>
        <a:lt2>
          <a:srgbClr val="777777"/>
        </a:lt2>
        <a:accent1>
          <a:srgbClr val="DDDDDD"/>
        </a:accent1>
        <a:accent2>
          <a:srgbClr val="99CCFF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8AB9E7"/>
        </a:accent6>
        <a:hlink>
          <a:srgbClr val="FFFF66"/>
        </a:hlink>
        <a:folHlink>
          <a:srgbClr val="CCE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enutzerdefiniertes Design 15">
        <a:dk1>
          <a:srgbClr val="000000"/>
        </a:dk1>
        <a:lt1>
          <a:srgbClr val="FFFFFF"/>
        </a:lt1>
        <a:dk2>
          <a:srgbClr val="000000"/>
        </a:dk2>
        <a:lt2>
          <a:srgbClr val="777777"/>
        </a:lt2>
        <a:accent1>
          <a:srgbClr val="0099FF"/>
        </a:accent1>
        <a:accent2>
          <a:srgbClr val="99CCFF"/>
        </a:accent2>
        <a:accent3>
          <a:srgbClr val="FFFFFF"/>
        </a:accent3>
        <a:accent4>
          <a:srgbClr val="000000"/>
        </a:accent4>
        <a:accent5>
          <a:srgbClr val="AACAFF"/>
        </a:accent5>
        <a:accent6>
          <a:srgbClr val="8AB9E7"/>
        </a:accent6>
        <a:hlink>
          <a:srgbClr val="99CCFF"/>
        </a:hlink>
        <a:folHlink>
          <a:srgbClr val="CCE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enutzerdefiniertes Design 16">
        <a:dk1>
          <a:srgbClr val="000000"/>
        </a:dk1>
        <a:lt1>
          <a:srgbClr val="FFFFFF"/>
        </a:lt1>
        <a:dk2>
          <a:srgbClr val="000000"/>
        </a:dk2>
        <a:lt2>
          <a:srgbClr val="777777"/>
        </a:lt2>
        <a:accent1>
          <a:srgbClr val="256885"/>
        </a:accent1>
        <a:accent2>
          <a:srgbClr val="B2D2DE"/>
        </a:accent2>
        <a:accent3>
          <a:srgbClr val="FFFFFF"/>
        </a:accent3>
        <a:accent4>
          <a:srgbClr val="000000"/>
        </a:accent4>
        <a:accent5>
          <a:srgbClr val="ACB9C2"/>
        </a:accent5>
        <a:accent6>
          <a:srgbClr val="A1BEC9"/>
        </a:accent6>
        <a:hlink>
          <a:srgbClr val="99CCFF"/>
        </a:hlink>
        <a:folHlink>
          <a:srgbClr val="CCEC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edia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Default Design">
  <a:themeElements>
    <a:clrScheme name="2_Default Design 14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CD1919"/>
      </a:accent1>
      <a:accent2>
        <a:srgbClr val="333399"/>
      </a:accent2>
      <a:accent3>
        <a:srgbClr val="FFFFFF"/>
      </a:accent3>
      <a:accent4>
        <a:srgbClr val="000000"/>
      </a:accent4>
      <a:accent5>
        <a:srgbClr val="E3ABAB"/>
      </a:accent5>
      <a:accent6>
        <a:srgbClr val="2D2D8A"/>
      </a:accent6>
      <a:hlink>
        <a:srgbClr val="009999"/>
      </a:hlink>
      <a:folHlink>
        <a:srgbClr val="99CC00"/>
      </a:folHlink>
    </a:clrScheme>
    <a:fontScheme name="2_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>
          <a:outerShdw dist="35921" dir="2700000" algn="ctr" rotWithShape="0">
            <a:schemeClr val="bg2"/>
          </a:outerShdw>
        </a:effec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>
          <a:outerShdw dist="35921" dir="2700000" algn="ctr" rotWithShape="0">
            <a:schemeClr val="bg2"/>
          </a:outerShdw>
        </a:effec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2_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fault Design 13">
        <a:dk1>
          <a:srgbClr val="FFFFFF"/>
        </a:dk1>
        <a:lt1>
          <a:srgbClr val="FFFFFF"/>
        </a:lt1>
        <a:dk2>
          <a:srgbClr val="000000"/>
        </a:dk2>
        <a:lt2>
          <a:srgbClr val="808080"/>
        </a:lt2>
        <a:accent1>
          <a:srgbClr val="AE1616"/>
        </a:accent1>
        <a:accent2>
          <a:srgbClr val="333399"/>
        </a:accent2>
        <a:accent3>
          <a:srgbClr val="FFFFFF"/>
        </a:accent3>
        <a:accent4>
          <a:srgbClr val="DADADA"/>
        </a:accent4>
        <a:accent5>
          <a:srgbClr val="D3ABAB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fault Design 14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D1919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E3ABAB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fault Design 15">
        <a:dk1>
          <a:srgbClr val="808080"/>
        </a:dk1>
        <a:lt1>
          <a:srgbClr val="FFFFFF"/>
        </a:lt1>
        <a:dk2>
          <a:srgbClr val="000000"/>
        </a:dk2>
        <a:lt2>
          <a:srgbClr val="FFFFFF"/>
        </a:lt2>
        <a:accent1>
          <a:srgbClr val="BBE0E3"/>
        </a:accent1>
        <a:accent2>
          <a:srgbClr val="333399"/>
        </a:accent2>
        <a:accent3>
          <a:srgbClr val="AAAAAA"/>
        </a:accent3>
        <a:accent4>
          <a:srgbClr val="DADADA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fault Design 16">
        <a:dk1>
          <a:srgbClr val="FFFFFF"/>
        </a:dk1>
        <a:lt1>
          <a:srgbClr val="FFFFFF"/>
        </a:lt1>
        <a:dk2>
          <a:srgbClr val="FFFFFF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DADADA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m62 mechanical design template">
  <a:themeElements>
    <a:clrScheme name="">
      <a:dk1>
        <a:srgbClr val="FFFFFF"/>
      </a:dk1>
      <a:lt1>
        <a:srgbClr val="FFFFFF"/>
      </a:lt1>
      <a:dk2>
        <a:srgbClr val="000000"/>
      </a:dk2>
      <a:lt2>
        <a:srgbClr val="C0C0C0"/>
      </a:lt2>
      <a:accent1>
        <a:srgbClr val="D83C3C"/>
      </a:accent1>
      <a:accent2>
        <a:srgbClr val="FF3300"/>
      </a:accent2>
      <a:accent3>
        <a:srgbClr val="FFFFFF"/>
      </a:accent3>
      <a:accent4>
        <a:srgbClr val="DADADA"/>
      </a:accent4>
      <a:accent5>
        <a:srgbClr val="E9AFAF"/>
      </a:accent5>
      <a:accent6>
        <a:srgbClr val="E72D00"/>
      </a:accent6>
      <a:hlink>
        <a:srgbClr val="FFD1D1"/>
      </a:hlink>
      <a:folHlink>
        <a:srgbClr val="C0C0C0"/>
      </a:folHlink>
    </a:clrScheme>
    <a:fontScheme name="m62 mechanical design templat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>
          <a:outerShdw dist="35921" dir="2700000" algn="ctr" rotWithShape="0">
            <a:schemeClr val="bg2"/>
          </a:outerShdw>
        </a:effec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>
          <a:outerShdw dist="35921" dir="2700000" algn="ctr" rotWithShape="0">
            <a:schemeClr val="bg2"/>
          </a:outerShdw>
        </a:effec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m62 mechanical design templat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62 mechanical design templat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62 mechanical design templat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62 mechanical design templat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62 mechanical design templat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62 mechanical design templat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62 mechanical design templat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62 mechanical design templat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62 mechanical design templat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62 mechanical design templat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62 mechanical design templat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62 mechanical design templat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62 mechanical design template 13">
        <a:dk1>
          <a:srgbClr val="FFFFFF"/>
        </a:dk1>
        <a:lt1>
          <a:srgbClr val="FFFFFF"/>
        </a:lt1>
        <a:dk2>
          <a:srgbClr val="000000"/>
        </a:dk2>
        <a:lt2>
          <a:srgbClr val="808080"/>
        </a:lt2>
        <a:accent1>
          <a:srgbClr val="AE1616"/>
        </a:accent1>
        <a:accent2>
          <a:srgbClr val="333399"/>
        </a:accent2>
        <a:accent3>
          <a:srgbClr val="FFFFFF"/>
        </a:accent3>
        <a:accent4>
          <a:srgbClr val="DADADA"/>
        </a:accent4>
        <a:accent5>
          <a:srgbClr val="D3ABAB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62 mechanical design template 14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D1919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E3ABAB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62 mechanical design template 15">
        <a:dk1>
          <a:srgbClr val="808080"/>
        </a:dk1>
        <a:lt1>
          <a:srgbClr val="FFFFFF"/>
        </a:lt1>
        <a:dk2>
          <a:srgbClr val="000000"/>
        </a:dk2>
        <a:lt2>
          <a:srgbClr val="FFFFFF"/>
        </a:lt2>
        <a:accent1>
          <a:srgbClr val="BBE0E3"/>
        </a:accent1>
        <a:accent2>
          <a:srgbClr val="333399"/>
        </a:accent2>
        <a:accent3>
          <a:srgbClr val="AAAAAA"/>
        </a:accent3>
        <a:accent4>
          <a:srgbClr val="DADADA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62 mechanical design template 16">
        <a:dk1>
          <a:srgbClr val="FFFFFF"/>
        </a:dk1>
        <a:lt1>
          <a:srgbClr val="FFFFFF"/>
        </a:lt1>
        <a:dk2>
          <a:srgbClr val="FFFFFF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DADADA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12 mechanical cogs gears industry manufacturing template">
  <a:themeElements>
    <a:clrScheme name="">
      <a:dk1>
        <a:srgbClr val="000000"/>
      </a:dk1>
      <a:lt1>
        <a:srgbClr val="FFFFFF"/>
      </a:lt1>
      <a:dk2>
        <a:srgbClr val="000000"/>
      </a:dk2>
      <a:lt2>
        <a:srgbClr val="C0C0C0"/>
      </a:lt2>
      <a:accent1>
        <a:srgbClr val="AE1616"/>
      </a:accent1>
      <a:accent2>
        <a:srgbClr val="FFE1E1"/>
      </a:accent2>
      <a:accent3>
        <a:srgbClr val="FFFFFF"/>
      </a:accent3>
      <a:accent4>
        <a:srgbClr val="000000"/>
      </a:accent4>
      <a:accent5>
        <a:srgbClr val="D3ABAB"/>
      </a:accent5>
      <a:accent6>
        <a:srgbClr val="E7CCCC"/>
      </a:accent6>
      <a:hlink>
        <a:srgbClr val="969696"/>
      </a:hlink>
      <a:folHlink>
        <a:srgbClr val="FFFFFF"/>
      </a:folHlink>
    </a:clrScheme>
    <a:fontScheme name="12 mechanical cogs gears industry manufacturing templat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>
          <a:outerShdw dist="35921" dir="2700000" algn="ctr" rotWithShape="0">
            <a:schemeClr val="bg2"/>
          </a:outerShdw>
        </a:effec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>
          <a:outerShdw dist="35921" dir="2700000" algn="ctr" rotWithShape="0">
            <a:schemeClr val="bg2"/>
          </a:outerShdw>
        </a:effec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12 mechanical cogs gears industry manufacturing templat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2 mechanical cogs gears industry manufacturing templat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2 mechanical cogs gears industry manufacturing templat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2 mechanical cogs gears industry manufacturing templat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2 mechanical cogs gears industry manufacturing templat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2 mechanical cogs gears industry manufacturing templat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2 mechanical cogs gears industry manufacturing templat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2 mechanical cogs gears industry manufacturing templat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2 mechanical cogs gears industry manufacturing templat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2 mechanical cogs gears industry manufacturing templat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2 mechanical cogs gears industry manufacturing templat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2 mechanical cogs gears industry manufacturing templat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2 mechanical cogs gears industry manufacturing template 13">
        <a:dk1>
          <a:srgbClr val="FFFFFF"/>
        </a:dk1>
        <a:lt1>
          <a:srgbClr val="FFFFFF"/>
        </a:lt1>
        <a:dk2>
          <a:srgbClr val="000000"/>
        </a:dk2>
        <a:lt2>
          <a:srgbClr val="808080"/>
        </a:lt2>
        <a:accent1>
          <a:srgbClr val="AE1616"/>
        </a:accent1>
        <a:accent2>
          <a:srgbClr val="333399"/>
        </a:accent2>
        <a:accent3>
          <a:srgbClr val="FFFFFF"/>
        </a:accent3>
        <a:accent4>
          <a:srgbClr val="DADADA"/>
        </a:accent4>
        <a:accent5>
          <a:srgbClr val="D3ABAB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2 mechanical cogs gears industry manufacturing template 14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D1919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E3ABAB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2 mechanical cogs gears industry manufacturing template 15">
        <a:dk1>
          <a:srgbClr val="808080"/>
        </a:dk1>
        <a:lt1>
          <a:srgbClr val="FFFFFF"/>
        </a:lt1>
        <a:dk2>
          <a:srgbClr val="000000"/>
        </a:dk2>
        <a:lt2>
          <a:srgbClr val="FFFFFF"/>
        </a:lt2>
        <a:accent1>
          <a:srgbClr val="BBE0E3"/>
        </a:accent1>
        <a:accent2>
          <a:srgbClr val="333399"/>
        </a:accent2>
        <a:accent3>
          <a:srgbClr val="AAAAAA"/>
        </a:accent3>
        <a:accent4>
          <a:srgbClr val="DADADA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2 mechanical cogs gears industry manufacturing template 16">
        <a:dk1>
          <a:srgbClr val="FFFFFF"/>
        </a:dk1>
        <a:lt1>
          <a:srgbClr val="FFFFFF"/>
        </a:lt1>
        <a:dk2>
          <a:srgbClr val="FFFFFF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DADADA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Austin">
    <a:dk1>
      <a:sysClr val="windowText" lastClr="000000"/>
    </a:dk1>
    <a:lt1>
      <a:sysClr val="window" lastClr="FFFFFF"/>
    </a:lt1>
    <a:dk2>
      <a:srgbClr val="3E3D2D"/>
    </a:dk2>
    <a:lt2>
      <a:srgbClr val="CAF278"/>
    </a:lt2>
    <a:accent1>
      <a:srgbClr val="94C600"/>
    </a:accent1>
    <a:accent2>
      <a:srgbClr val="71685A"/>
    </a:accent2>
    <a:accent3>
      <a:srgbClr val="FF6700"/>
    </a:accent3>
    <a:accent4>
      <a:srgbClr val="909465"/>
    </a:accent4>
    <a:accent5>
      <a:srgbClr val="956B43"/>
    </a:accent5>
    <a:accent6>
      <a:srgbClr val="FEA022"/>
    </a:accent6>
    <a:hlink>
      <a:srgbClr val="E68200"/>
    </a:hlink>
    <a:folHlink>
      <a:srgbClr val="FFA94A"/>
    </a:folHlink>
  </a:clrScheme>
</a:themeOverride>
</file>

<file path=ppt/theme/themeOverride2.xml><?xml version="1.0" encoding="utf-8"?>
<a:themeOverride xmlns:a="http://schemas.openxmlformats.org/drawingml/2006/main">
  <a:clrScheme name="12 mechanical cogs gears industry manufacturing template 13">
    <a:dk1>
      <a:srgbClr val="FFFFFF"/>
    </a:dk1>
    <a:lt1>
      <a:srgbClr val="FFFFFF"/>
    </a:lt1>
    <a:dk2>
      <a:srgbClr val="000000"/>
    </a:dk2>
    <a:lt2>
      <a:srgbClr val="808080"/>
    </a:lt2>
    <a:accent1>
      <a:srgbClr val="AE1616"/>
    </a:accent1>
    <a:accent2>
      <a:srgbClr val="333399"/>
    </a:accent2>
    <a:accent3>
      <a:srgbClr val="FFFFFF"/>
    </a:accent3>
    <a:accent4>
      <a:srgbClr val="DADADA"/>
    </a:accent4>
    <a:accent5>
      <a:srgbClr val="D3ABAB"/>
    </a:accent5>
    <a:accent6>
      <a:srgbClr val="2D2D8A"/>
    </a:accent6>
    <a:hlink>
      <a:srgbClr val="009999"/>
    </a:hlink>
    <a:folHlink>
      <a:srgbClr val="99CC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378</TotalTime>
  <Words>891</Words>
  <Application>Microsoft Macintosh PowerPoint</Application>
  <PresentationFormat>On-screen Show (4:3)</PresentationFormat>
  <Paragraphs>230</Paragraphs>
  <Slides>13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13</vt:i4>
      </vt:variant>
    </vt:vector>
  </HeadingPairs>
  <TitlesOfParts>
    <vt:vector size="29" baseType="lpstr">
      <vt:lpstr>HelveticaNeue-Italic</vt:lpstr>
      <vt:lpstr>HelveticaNeue-Roman</vt:lpstr>
      <vt:lpstr>MS Mincho</vt:lpstr>
      <vt:lpstr>ＭＳ Ｐゴシック</vt:lpstr>
      <vt:lpstr>Times</vt:lpstr>
      <vt:lpstr>Times New Roman</vt:lpstr>
      <vt:lpstr>Arial</vt:lpstr>
      <vt:lpstr>AvantGarde Bk BT</vt:lpstr>
      <vt:lpstr>Tw Cen MT</vt:lpstr>
      <vt:lpstr>Wingdings</vt:lpstr>
      <vt:lpstr>Wingdings 2</vt:lpstr>
      <vt:lpstr>Benutzerdefiniertes Design</vt:lpstr>
      <vt:lpstr>Median</vt:lpstr>
      <vt:lpstr>2_Default Design</vt:lpstr>
      <vt:lpstr>m62 mechanical design template</vt:lpstr>
      <vt:lpstr>12 mechanical cogs gears industry manufacturing template</vt:lpstr>
      <vt:lpstr>Choosing the appropriate strategy for the internal organisation of e-business activities</vt:lpstr>
      <vt:lpstr>Any e-Business news?</vt:lpstr>
      <vt:lpstr>Choosing the appropriate strategy for the internal organisation of e-business activities  </vt:lpstr>
      <vt:lpstr>Internal Organisational Issues</vt:lpstr>
      <vt:lpstr>During the 1990s, the PC industry became increasingly fragmented </vt:lpstr>
      <vt:lpstr>PowerPoint Presentation</vt:lpstr>
      <vt:lpstr>Companies can choose from a variety of options for making a product or service.  </vt:lpstr>
      <vt:lpstr>Reasons favouring ‘make’ or ‘buy’ decisions </vt:lpstr>
      <vt:lpstr>The clicks-and-mortar spectrum spans from integration to separation of a company’s e-business activities </vt:lpstr>
      <vt:lpstr>Separation and integration are two fundamental forms of organising e-business activities</vt:lpstr>
      <vt:lpstr>Exhibit 9.3 The traditional corporation can be unbundled into three distinct businesses </vt:lpstr>
      <vt:lpstr>Exhibit 9.4 Different businesses within a corporation have different imperatives regarding economics, culture and competition </vt:lpstr>
      <vt:lpstr>Exhibit 9.5 The channel conflict matrix analyses how different types of channel conflicts should be resolved </vt:lpstr>
    </vt:vector>
  </TitlesOfParts>
  <Company/>
  <LinksUpToDate>false</LinksUpToDate>
  <SharedDoc>false</SharedDoc>
  <HyperlinksChanged>false</HyperlinksChanged>
  <AppVersion>15.0028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Choosing the appropriate strategy for the internal organisation of e-business activities  </dc:title>
  <dc:creator>Microsoft Office User</dc:creator>
  <cp:lastModifiedBy>Christopher Thomas</cp:lastModifiedBy>
  <cp:revision>26</cp:revision>
  <cp:lastPrinted>2002-07-04T17:41:13Z</cp:lastPrinted>
  <dcterms:created xsi:type="dcterms:W3CDTF">2015-11-10T20:37:09Z</dcterms:created>
  <dcterms:modified xsi:type="dcterms:W3CDTF">2016-11-29T20:13:30Z</dcterms:modified>
</cp:coreProperties>
</file>