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93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128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438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468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40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89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293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61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690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373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61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520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0A66B-9803-2A6E-E041-0FAFD46B4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 fontScale="90000"/>
          </a:bodyPr>
          <a:lstStyle/>
          <a:p>
            <a:r>
              <a:rPr lang="en-GB" dirty="0"/>
              <a:t>Leadership and Management Theory and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71D9B8-CF9D-0DAB-5F12-31831FD78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688" y="3949832"/>
            <a:ext cx="4857857" cy="1932491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Component 1: Individual Presentation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Name: Slavka Zdravkova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2310451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code:LCBB6022_LON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name: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Leadership &amp; Management Theory and Practice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Lecturer: Dr </a:t>
            </a:r>
            <a:r>
              <a:rPr lang="en-GB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Faizu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Edu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E7B4D46-4D4A-078D-C8E4-F4677C43F2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89" r="31856" b="-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01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A4DB8-C320-869F-276F-27C682C41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D119B-332C-974D-2791-E044826C8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Edith Heard states that factors such as empathy, listening and collaboration are of high importance in leadership.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Today’s environment is extremely globalised, therefore strong leadership requires a great amount of technical knowledge.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Leadership demands the ability to understand people, manage emotions, and work effectively across cultures.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92F4F5-9933-654A-5A0C-4A8E97E4D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5855" y="2221992"/>
            <a:ext cx="4202057" cy="36242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3168B4-9FC8-E44E-2A1B-C426D5C31869}"/>
              </a:ext>
            </a:extLst>
          </p:cNvPr>
          <p:cNvSpPr txBox="1"/>
          <p:nvPr/>
        </p:nvSpPr>
        <p:spPr>
          <a:xfrm>
            <a:off x="7176731" y="5975984"/>
            <a:ext cx="4420303" cy="3741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>
                <a:cs typeface="Times New Roman" pitchFamily="18" charset="0"/>
              </a:rPr>
              <a:t>Thirunagalingam and Whig, 2025)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2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7982F-6E78-68F2-7C10-CDA5D18FE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Overview of Emotional Intelligence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DE534-89E8-A70C-428E-DE2F4C28F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Emotional Intelligence refers to the ability to recognise and understand one’s own emotions and manage them, while also recognising and influencing the emotions of others (Thirunagalingam and Whig, 2025). </a:t>
            </a:r>
            <a:endParaRPr lang="en-US">
              <a:cs typeface="Times New Roman" pitchFamily="18" charset="0"/>
            </a:endParaRPr>
          </a:p>
          <a:p>
            <a:pPr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Based on leadership, emotional intelligence plays an effective role in developing interpersonal relationships as well as team performance. </a:t>
            </a:r>
            <a:endParaRPr lang="en-US">
              <a:cs typeface="Times New Roman" pitchFamily="18" charset="0"/>
            </a:endParaRPr>
          </a:p>
          <a:p>
            <a:pPr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Managing emotions by providing help and remaining calm builds rational decisions under pressure (</a:t>
            </a:r>
            <a:r>
              <a:rPr lang="en-GB" dirty="0" err="1">
                <a:cs typeface="Times New Roman" pitchFamily="18" charset="0"/>
              </a:rPr>
              <a:t>Bratianu</a:t>
            </a:r>
            <a:r>
              <a:rPr lang="en-GB" dirty="0">
                <a:cs typeface="Times New Roman" pitchFamily="18" charset="0"/>
              </a:rPr>
              <a:t> and </a:t>
            </a:r>
            <a:r>
              <a:rPr lang="en-GB" dirty="0" err="1">
                <a:cs typeface="Times New Roman" pitchFamily="18" charset="0"/>
              </a:rPr>
              <a:t>Paiuc</a:t>
            </a:r>
            <a:r>
              <a:rPr lang="en-GB" dirty="0">
                <a:cs typeface="Times New Roman" pitchFamily="18" charset="0"/>
              </a:rPr>
              <a:t>, 2025). </a:t>
            </a:r>
            <a:endParaRPr lang="en-US">
              <a:cs typeface="Times New Roman" pitchFamily="18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38B44D-86FB-B3D2-DDF7-41C484074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560" y="1821896"/>
            <a:ext cx="4202057" cy="43320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71783D-C6DB-7044-C704-4EEADBFDF847}"/>
              </a:ext>
            </a:extLst>
          </p:cNvPr>
          <p:cNvSpPr txBox="1"/>
          <p:nvPr/>
        </p:nvSpPr>
        <p:spPr>
          <a:xfrm>
            <a:off x="7546788" y="5951958"/>
            <a:ext cx="3657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 err="1">
                <a:cs typeface="Times New Roman" pitchFamily="18" charset="0"/>
              </a:rPr>
              <a:t>Bratianu</a:t>
            </a:r>
            <a:r>
              <a:rPr lang="en-GB" dirty="0">
                <a:cs typeface="Times New Roman" pitchFamily="18" charset="0"/>
              </a:rPr>
              <a:t> and </a:t>
            </a:r>
            <a:r>
              <a:rPr lang="en-GB" dirty="0" err="1">
                <a:cs typeface="Times New Roman" pitchFamily="18" charset="0"/>
              </a:rPr>
              <a:t>Paiuc</a:t>
            </a:r>
            <a:r>
              <a:rPr lang="en-GB" dirty="0">
                <a:cs typeface="Times New Roman" pitchFamily="18" charset="0"/>
              </a:rPr>
              <a:t>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158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74795D-F978-0556-C475-5AC9EFBFA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 noProof="0" dirty="0"/>
              <a:t>Emotional Intelligence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2C5D32-F3AB-467B-1AB6-2A9F325DA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71C639D-D729-E3D5-026F-145F1E6DD6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408" t="-816" r="-4553" b="-2"/>
          <a:stretch>
            <a:fillRect/>
          </a:stretch>
        </p:blipFill>
        <p:spPr>
          <a:xfrm>
            <a:off x="335281" y="2249422"/>
            <a:ext cx="4144356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DD30-18E6-E629-C689-3922F4EA8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9636" y="2249424"/>
            <a:ext cx="7014752" cy="3913632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700" noProof="0" dirty="0">
                <a:cs typeface="Times New Roman" pitchFamily="18" charset="0"/>
              </a:rPr>
              <a:t>Self-awareness focuses on the leaders to recognise their emotions to understand how these affect decisions and behaviour (</a:t>
            </a:r>
            <a:r>
              <a:rPr lang="en-GB" sz="1700" noProof="0" dirty="0" err="1">
                <a:cs typeface="Times New Roman" pitchFamily="18" charset="0"/>
              </a:rPr>
              <a:t>Gkintoni</a:t>
            </a:r>
            <a:r>
              <a:rPr lang="en-GB" sz="1700" noProof="0" dirty="0">
                <a:cs typeface="Times New Roman" pitchFamily="18" charset="0"/>
              </a:rPr>
              <a:t> et al. 2025). </a:t>
            </a: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700" noProof="0" dirty="0">
                <a:cs typeface="Times New Roman" pitchFamily="18" charset="0"/>
              </a:rPr>
              <a:t> Self-regulation helps leaders control impulses by remaining calm under pressure. </a:t>
            </a: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700" noProof="0" dirty="0">
                <a:cs typeface="Times New Roman" pitchFamily="18" charset="0"/>
              </a:rPr>
              <a:t> Motivation refers to an internal drive to achieve goals and to inspire others (Zahra et al. 2025). </a:t>
            </a: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700" noProof="0" dirty="0">
                <a:cs typeface="Times New Roman" pitchFamily="18" charset="0"/>
              </a:rPr>
              <a:t> Empathetic leaders understand employees’ feelings and perspectives, which supports stronger relationships. </a:t>
            </a: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700" noProof="0" dirty="0">
                <a:cs typeface="Times New Roman" pitchFamily="18" charset="0"/>
              </a:rPr>
              <a:t> Social skills are helpful to leaders so they can communicate effectively, resolve conflicts, and build teamwork (De-Esteban-Escobar et al. 2025).</a:t>
            </a:r>
          </a:p>
          <a:p>
            <a:pPr>
              <a:lnSpc>
                <a:spcPct val="100000"/>
              </a:lnSpc>
            </a:pPr>
            <a:endParaRPr lang="en-GB" sz="1700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073DF6-A033-67AE-1958-7FF78E6826DA}"/>
              </a:ext>
            </a:extLst>
          </p:cNvPr>
          <p:cNvSpPr txBox="1"/>
          <p:nvPr/>
        </p:nvSpPr>
        <p:spPr>
          <a:xfrm>
            <a:off x="1038401" y="5978389"/>
            <a:ext cx="28091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US" dirty="0">
                <a:cs typeface="Times New Roman" pitchFamily="18" charset="0"/>
              </a:rPr>
              <a:t>Zahra </a:t>
            </a:r>
            <a:r>
              <a:rPr lang="en-US" i="1" dirty="0">
                <a:cs typeface="Times New Roman" pitchFamily="18" charset="0"/>
              </a:rPr>
              <a:t>et al. </a:t>
            </a:r>
            <a:r>
              <a:rPr lang="en-US" dirty="0">
                <a:cs typeface="Times New Roman" pitchFamily="18" charset="0"/>
              </a:rPr>
              <a:t>2025</a:t>
            </a:r>
            <a:r>
              <a:rPr lang="en-GB" dirty="0">
                <a:cs typeface="Times New Roman" pitchFamily="18" charset="0"/>
              </a:rPr>
              <a:t>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379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A4FB3-51D1-C03B-4CD9-F3127A1C1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 dirty="0"/>
              <a:t>Cultural Intelligence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2C5D32-F3AB-467B-1AB6-2A9F325DA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E083A6A-48F3-BD04-C122-85FC3A15B4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688" t="1" r="-5283" b="1"/>
          <a:stretch>
            <a:fillRect/>
          </a:stretch>
        </p:blipFill>
        <p:spPr>
          <a:xfrm>
            <a:off x="365760" y="2094610"/>
            <a:ext cx="4113876" cy="38819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F8E5C-2685-9247-CB78-B79579648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9636" y="2249424"/>
            <a:ext cx="7014752" cy="3913632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Cultural Intelligence (CQ) refers to the ability of individuals to understand gestures and actions by working effectively with people from different cultural backgrounds (Presbitero et al. 2025). </a:t>
            </a:r>
            <a:endParaRPr lang="en-US" dirty="0">
              <a:cs typeface="Times New Roman" pitchFamily="18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It is involving the need to recognise cultural differences, respecting diverse values, as well as adjusting behaviour by communicating appropriately in multicultural situations. </a:t>
            </a:r>
            <a:endParaRPr lang="en-US" dirty="0">
              <a:cs typeface="Times New Roman" pitchFamily="18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Based on effective global organisations, companies should operate in multiple countries and cultures (</a:t>
            </a:r>
            <a:r>
              <a:rPr lang="en-GB" dirty="0" err="1">
                <a:cs typeface="Times New Roman" pitchFamily="18" charset="0"/>
              </a:rPr>
              <a:t>Fangni</a:t>
            </a:r>
            <a:r>
              <a:rPr lang="en-GB" dirty="0">
                <a:cs typeface="Times New Roman" pitchFamily="18" charset="0"/>
              </a:rPr>
              <a:t>, 2025). </a:t>
            </a:r>
            <a:endParaRPr lang="en-US" dirty="0">
              <a:cs typeface="Times New Roman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68EEE5-DA4D-7CA4-E8AD-FA805DC93BF1}"/>
              </a:ext>
            </a:extLst>
          </p:cNvPr>
          <p:cNvSpPr txBox="1"/>
          <p:nvPr/>
        </p:nvSpPr>
        <p:spPr>
          <a:xfrm>
            <a:off x="1250148" y="6045512"/>
            <a:ext cx="23856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 err="1">
                <a:cs typeface="Times New Roman" pitchFamily="18" charset="0"/>
              </a:rPr>
              <a:t>Fangni</a:t>
            </a:r>
            <a:r>
              <a:rPr lang="en-GB" dirty="0">
                <a:cs typeface="Times New Roman" pitchFamily="18" charset="0"/>
              </a:rPr>
              <a:t>, 2025)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533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CB1E98-F0B0-7B05-95DA-58371A2ED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807415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Cultural Intelligence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E6FB2-C2CD-2F72-6B86-8DAA3ED56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600" dirty="0">
                <a:cs typeface="Times New Roman" pitchFamily="18" charset="0"/>
              </a:rPr>
              <a:t>Christopher Earley, as well as Soon Ang, are developing the Cultural Intelligence (CQ) Model (Financial Times, 2022), </a:t>
            </a:r>
            <a:endParaRPr lang="en-US" sz="16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600" dirty="0">
                <a:cs typeface="Times New Roman" pitchFamily="18" charset="0"/>
              </a:rPr>
              <a:t> Metacognitive CQ focuses on the awareness of controlling one’s cultural thinking during interactions with people from different cultures (Mammadov and Wald, 2025). </a:t>
            </a:r>
            <a:endParaRPr lang="en-US" sz="16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600" dirty="0">
                <a:cs typeface="Times New Roman" pitchFamily="18" charset="0"/>
              </a:rPr>
              <a:t> Cognitive CQ involves knowledge of cultural norms, values, traditions, and social systems. </a:t>
            </a:r>
            <a:endParaRPr lang="en-US" sz="16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600" dirty="0">
                <a:cs typeface="Times New Roman" pitchFamily="18" charset="0"/>
              </a:rPr>
              <a:t> Motivational CQ stated the interest and willingness to learn about different cultures, by being implemented internationally (Shafa, 2025). </a:t>
            </a:r>
            <a:endParaRPr lang="en-US" sz="16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600" dirty="0">
                <a:cs typeface="Times New Roman" pitchFamily="18" charset="0"/>
              </a:rPr>
              <a:t> Behavioural CQ focused on the ability to adjust verbal communication with the non-verbal behaviour appropriately for multicultural situations.</a:t>
            </a:r>
            <a:endParaRPr lang="en-US" sz="1600" dirty="0">
              <a:cs typeface="Times New Roman" pitchFamily="18" charset="0"/>
            </a:endParaRPr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pic>
        <p:nvPicPr>
          <p:cNvPr id="4" name="Picture 3" descr="What is Cultural Intelligence? Swipe through to find out! ➡️ #cultural # intelligence #culturalinfusion #respect #understanding  #interculturalunderstanding #drive #knowledge #strategy #action">
            <a:extLst>
              <a:ext uri="{FF2B5EF4-FFF2-40B4-BE49-F238E27FC236}">
                <a16:creationId xmlns:a16="http://schemas.microsoft.com/office/drawing/2014/main" id="{05C69D46-D0E0-2B14-1B41-D779B1EBF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t="564" r="-3" b="-3"/>
          <a:stretch>
            <a:fillRect/>
          </a:stretch>
        </p:blipFill>
        <p:spPr bwMode="auto">
          <a:xfrm>
            <a:off x="7274560" y="1975554"/>
            <a:ext cx="4202057" cy="41783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2DA77B-4A97-2A7E-5883-508D60A833E1}"/>
              </a:ext>
            </a:extLst>
          </p:cNvPr>
          <p:cNvSpPr txBox="1"/>
          <p:nvPr/>
        </p:nvSpPr>
        <p:spPr>
          <a:xfrm>
            <a:off x="7425894" y="6163056"/>
            <a:ext cx="38993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>
                <a:cs typeface="Times New Roman" pitchFamily="18" charset="0"/>
              </a:rPr>
              <a:t>Mammadov and Wald, 2025)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922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9B5E0-70DA-A6ED-C762-01527A3C2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14400"/>
            <a:ext cx="9371897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Contribution to Effective Leadership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7A9BF-4CBB-4A36-7546-73E4F306B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900" dirty="0">
                <a:cs typeface="Times New Roman" pitchFamily="18" charset="0"/>
              </a:rPr>
              <a:t>Emotional Intelligence (EI) as well as Cultural Intelligence (CQ) are playing a huge role in developing effective leadership. </a:t>
            </a:r>
            <a:endParaRPr lang="en-US" sz="19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900" dirty="0">
                <a:cs typeface="Times New Roman" pitchFamily="18" charset="0"/>
              </a:rPr>
              <a:t> EI helps leaders understand how to manage emotions, and CQ enables them to implement it to different cultural contexts (Sott and Bender, 2025). </a:t>
            </a:r>
            <a:endParaRPr lang="en-US" sz="1900" dirty="0">
              <a:cs typeface="Times New Roman" pitchFamily="18" charset="0"/>
            </a:endParaRPr>
          </a:p>
          <a:p>
            <a:pPr lvl="0"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GB" sz="1900" dirty="0">
                <a:cs typeface="Times New Roman" pitchFamily="18" charset="0"/>
              </a:rPr>
              <a:t> These skills develop communication to allow leaders to interact respectfully with diverse employees. </a:t>
            </a:r>
            <a:endParaRPr lang="en-US" sz="1900" dirty="0">
              <a:cs typeface="Times New Roman" pitchFamily="18" charset="0"/>
            </a:endParaRPr>
          </a:p>
          <a:p>
            <a:pPr>
              <a:lnSpc>
                <a:spcPct val="100000"/>
              </a:lnSpc>
              <a:buClrTx/>
              <a:buFont typeface="Courier New" panose="02070309020205020404" pitchFamily="49" charset="0"/>
              <a:buChar char="o"/>
            </a:pPr>
            <a:r>
              <a:rPr lang="en-US" sz="1900" dirty="0">
                <a:cs typeface="Times New Roman" pitchFamily="18" charset="0"/>
              </a:rPr>
              <a:t> They are developing with employee engagement, as team members feel understood and valued (Costa et al. 2025).</a:t>
            </a:r>
          </a:p>
          <a:p>
            <a:pPr>
              <a:lnSpc>
                <a:spcPct val="100000"/>
              </a:lnSpc>
            </a:pPr>
            <a:endParaRPr lang="en-GB" sz="1900" dirty="0"/>
          </a:p>
        </p:txBody>
      </p:sp>
      <p:pic>
        <p:nvPicPr>
          <p:cNvPr id="4" name="Picture 3" descr="Effective Leaders: A Complete Guide">
            <a:extLst>
              <a:ext uri="{FF2B5EF4-FFF2-40B4-BE49-F238E27FC236}">
                <a16:creationId xmlns:a16="http://schemas.microsoft.com/office/drawing/2014/main" id="{593AB7F8-5A35-8504-9D5B-C77A14559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1455" r="1458" b="3"/>
          <a:stretch>
            <a:fillRect/>
          </a:stretch>
        </p:blipFill>
        <p:spPr bwMode="auto">
          <a:xfrm>
            <a:off x="7274560" y="1825906"/>
            <a:ext cx="4202057" cy="43280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028F76-67BD-DD19-19B3-E354665574A7}"/>
              </a:ext>
            </a:extLst>
          </p:cNvPr>
          <p:cNvSpPr txBox="1"/>
          <p:nvPr/>
        </p:nvSpPr>
        <p:spPr>
          <a:xfrm>
            <a:off x="7987812" y="6321289"/>
            <a:ext cx="6093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>
                <a:cs typeface="Times New Roman" pitchFamily="18" charset="0"/>
              </a:rPr>
              <a:t>Costa </a:t>
            </a:r>
            <a:r>
              <a:rPr lang="en-GB" i="1" dirty="0">
                <a:cs typeface="Times New Roman" pitchFamily="18" charset="0"/>
              </a:rPr>
              <a:t>et al</a:t>
            </a:r>
            <a:r>
              <a:rPr lang="en-GB" dirty="0">
                <a:cs typeface="Times New Roman" pitchFamily="18" charset="0"/>
              </a:rPr>
              <a:t>. 2025)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497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2D37E-224A-87DE-CEAC-D10FD39DB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Business Example</a:t>
            </a:r>
            <a:r>
              <a:rPr lang="bg-BG" dirty="0"/>
              <a:t> 1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F67FC-2010-7594-595A-574268459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Unilever is operating in around 190 countries by being able to manage a high diversity in their workforce.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Leaders in the company </a:t>
            </a:r>
            <a:r>
              <a:rPr lang="en-US" dirty="0" err="1">
                <a:cs typeface="Times New Roman" pitchFamily="18" charset="0"/>
              </a:rPr>
              <a:t>emphasise</a:t>
            </a:r>
            <a:r>
              <a:rPr lang="en-US" dirty="0">
                <a:cs typeface="Times New Roman" pitchFamily="18" charset="0"/>
              </a:rPr>
              <a:t>, and an inclusive leadership, as well as strong interpersonal communication, ensuring that the employees feel respected (Unilever, 2021).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ABEC62-586A-A2FE-A17D-3D2C33950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0720" y="1568196"/>
            <a:ext cx="4202057" cy="41810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3C2BFB-D43E-D736-C7E9-0F75D0C4C1CF}"/>
              </a:ext>
            </a:extLst>
          </p:cNvPr>
          <p:cNvSpPr txBox="1"/>
          <p:nvPr/>
        </p:nvSpPr>
        <p:spPr>
          <a:xfrm>
            <a:off x="7818333" y="5749623"/>
            <a:ext cx="26268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US" dirty="0">
                <a:cs typeface="Times New Roman" pitchFamily="18" charset="0"/>
              </a:rPr>
              <a:t>Unilever, 2021</a:t>
            </a:r>
            <a:r>
              <a:rPr lang="en-GB" dirty="0">
                <a:cs typeface="Times New Roman" pitchFamily="18" charset="0"/>
              </a:rPr>
              <a:t>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22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937C5-5BA4-FBF3-1693-5DF2393A3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Business Example</a:t>
            </a:r>
            <a:r>
              <a:rPr lang="bg-BG" dirty="0"/>
              <a:t> 2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7AE85-565F-B153-41B8-A5270AC7F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Tesco is performing as the largest retail company, focusing on emotionally intelligent leadership to build positive relationships between employees and customers (Tesco Plc, 2024). </a:t>
            </a:r>
            <a:endParaRPr lang="en-US" dirty="0">
              <a:cs typeface="Times New Roman" pitchFamily="18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Managers are encouraged to demonstrate empathy for staff concerns by supporting teamwork across stores and even deep within separate departments. </a:t>
            </a:r>
            <a:endParaRPr lang="en-US" dirty="0"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5B93B-2555-A9E0-C26F-6F1F53522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5855" y="2388990"/>
            <a:ext cx="4202057" cy="2080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232D3E-2D4A-CEE1-BD1B-E34E4C426C01}"/>
              </a:ext>
            </a:extLst>
          </p:cNvPr>
          <p:cNvSpPr txBox="1"/>
          <p:nvPr/>
        </p:nvSpPr>
        <p:spPr>
          <a:xfrm>
            <a:off x="8070967" y="4950041"/>
            <a:ext cx="26318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>
                <a:cs typeface="Times New Roman" pitchFamily="18" charset="0"/>
              </a:rPr>
              <a:t>Tesco Plc, 2024)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106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6E67A6-CBE6-242B-94A6-756283DB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Business Example</a:t>
            </a:r>
            <a:r>
              <a:rPr lang="bg-BG" dirty="0"/>
              <a:t> 3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EF2BB-E0C8-35AD-6B49-EB5BCB66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9140952" cy="3931920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HSBC operates globally to serve customers with diverse cultural backgrounds.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Leaders based in the organisation are trained to apply their emotional intelligence by encouraging open communication, empathy, and supportive management practices (HSBC, 2024).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619D5B-C5C2-036D-F895-178A4F191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0" y="4197096"/>
            <a:ext cx="4202057" cy="11450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D1A282-21F6-A993-B50D-C3CE121BB38E}"/>
              </a:ext>
            </a:extLst>
          </p:cNvPr>
          <p:cNvSpPr txBox="1"/>
          <p:nvPr/>
        </p:nvSpPr>
        <p:spPr>
          <a:xfrm>
            <a:off x="7873741" y="5567940"/>
            <a:ext cx="250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US" dirty="0">
                <a:cs typeface="Times New Roman" pitchFamily="18" charset="0"/>
              </a:rPr>
              <a:t>HSBC, 2024</a:t>
            </a:r>
            <a:r>
              <a:rPr lang="en-GB" dirty="0">
                <a:cs typeface="Times New Roman" pitchFamily="18" charset="0"/>
              </a:rPr>
              <a:t>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183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2557D-205D-BEA2-7C9B-BF307159A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Example</a:t>
            </a:r>
            <a:r>
              <a:rPr lang="bg-BG" dirty="0"/>
              <a:t> 4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1634C-3D30-2E63-45D1-C222FFE29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Barclays is promoting inclusive leadership by encouraging managers to improve emotional awareness as well as cultural sensitivity (Barclays, 2025). </a:t>
            </a:r>
            <a:endParaRPr lang="en-US" dirty="0">
              <a:cs typeface="Times New Roman" pitchFamily="18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Through diversity and inclusion initiatives, the organisation aims to build a respectful space by having a collaborative work environment. </a:t>
            </a:r>
            <a:endParaRPr lang="en-US" dirty="0">
              <a:cs typeface="Times New Roman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BB1C68-FF8D-5BA9-338C-1FB71DC52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8216" y="3566160"/>
            <a:ext cx="3676207" cy="19325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22F39E-76FF-43DA-F059-FB315E4EBA80}"/>
              </a:ext>
            </a:extLst>
          </p:cNvPr>
          <p:cNvSpPr txBox="1"/>
          <p:nvPr/>
        </p:nvSpPr>
        <p:spPr>
          <a:xfrm>
            <a:off x="7378951" y="5176325"/>
            <a:ext cx="255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GB" dirty="0">
                <a:cs typeface="Times New Roman" pitchFamily="18" charset="0"/>
              </a:rPr>
              <a:t>Barclays, 2025)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79187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48865-55AC-3EA9-2C9A-FAE81BBB4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Critical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F3239-777A-80D4-51F8-69044A04E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The emotional intelligence as well as cultural intelligence are extremely important for the effective development of leadership, and to deal with various challenges.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Cultural misunderstandings still occur even after CQ training, as individuals interpret cultural </a:t>
            </a:r>
            <a:r>
              <a:rPr lang="en-US" dirty="0" err="1">
                <a:cs typeface="Times New Roman" pitchFamily="18" charset="0"/>
              </a:rPr>
              <a:t>behaviours</a:t>
            </a:r>
            <a:r>
              <a:rPr lang="en-US" dirty="0">
                <a:cs typeface="Times New Roman" pitchFamily="18" charset="0"/>
              </a:rPr>
              <a:t> differently (</a:t>
            </a:r>
            <a:r>
              <a:rPr lang="en-US" dirty="0" err="1">
                <a:cs typeface="Times New Roman" pitchFamily="18" charset="0"/>
              </a:rPr>
              <a:t>Gkintoni</a:t>
            </a:r>
            <a:r>
              <a:rPr lang="en-US" dirty="0">
                <a:cs typeface="Times New Roman" pitchFamily="18" charset="0"/>
              </a:rPr>
              <a:t> </a:t>
            </a:r>
            <a:r>
              <a:rPr lang="en-US" i="1" dirty="0">
                <a:cs typeface="Times New Roman" pitchFamily="18" charset="0"/>
              </a:rPr>
              <a:t>et al</a:t>
            </a:r>
            <a:r>
              <a:rPr lang="en-US" dirty="0">
                <a:cs typeface="Times New Roman" pitchFamily="18" charset="0"/>
              </a:rPr>
              <a:t>. 2025).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The level of emotional intelligence varies among leaders, so it is difficult to ensure consistent leadership practices within any organisation.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D9694E-DC54-48F1-D4BE-0076DE892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560" y="2077916"/>
            <a:ext cx="4202057" cy="4075995"/>
          </a:xfrm>
          <a:prstGeom prst="rect">
            <a:avLst/>
          </a:prstGeom>
        </p:spPr>
      </p:pic>
      <p:sp>
        <p:nvSpPr>
          <p:cNvPr id="5" name="TextBox 6">
            <a:extLst>
              <a:ext uri="{FF2B5EF4-FFF2-40B4-BE49-F238E27FC236}">
                <a16:creationId xmlns:a16="http://schemas.microsoft.com/office/drawing/2014/main" id="{B2493CFF-165C-B669-0ACC-AE6F306D01DF}"/>
              </a:ext>
            </a:extLst>
          </p:cNvPr>
          <p:cNvSpPr txBox="1"/>
          <p:nvPr/>
        </p:nvSpPr>
        <p:spPr>
          <a:xfrm>
            <a:off x="7463623" y="6321289"/>
            <a:ext cx="38239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IN" sz="1800" dirty="0">
                <a:cs typeface="Times New Roman" pitchFamily="18" charset="0"/>
              </a:rPr>
              <a:t>(Source: </a:t>
            </a:r>
            <a:r>
              <a:rPr lang="en-US" sz="1800" dirty="0">
                <a:cs typeface="Times New Roman" pitchFamily="18" charset="0"/>
              </a:rPr>
              <a:t>Gkintoni </a:t>
            </a:r>
            <a:r>
              <a:rPr lang="en-US" sz="1800" i="1" dirty="0">
                <a:cs typeface="Times New Roman" pitchFamily="18" charset="0"/>
              </a:rPr>
              <a:t>et al</a:t>
            </a:r>
            <a:r>
              <a:rPr lang="en-US" sz="1800" dirty="0">
                <a:cs typeface="Times New Roman" pitchFamily="18" charset="0"/>
              </a:rPr>
              <a:t>. 2025</a:t>
            </a:r>
            <a:r>
              <a:rPr lang="en-GB" sz="1800" dirty="0">
                <a:cs typeface="Times New Roman" pitchFamily="18" charset="0"/>
              </a:rPr>
              <a:t>)</a:t>
            </a:r>
            <a:endParaRPr lang="en-US" sz="18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02684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A8BA7-5473-8689-8EED-C713B714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 dirty="0"/>
              <a:t>Key Insights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FEE3514-16F5-2F3C-A868-1EFF60520A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385" y="2286634"/>
            <a:ext cx="3503895" cy="31272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43872-8450-D455-CEF0-891EB3DF8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1" y="1962520"/>
            <a:ext cx="6364223" cy="3775456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 The key highlights are the importance of emotional intelligence as well as cultural capabilities in modern leadership. </a:t>
            </a:r>
            <a:endParaRPr lang="en-US" dirty="0">
              <a:cs typeface="Times New Roman" pitchFamily="18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GB" dirty="0">
                <a:cs typeface="Times New Roman" pitchFamily="18" charset="0"/>
              </a:rPr>
              <a:t>Emotional Intelligence is focused on helping leaders understand and manage their own emotions to build better and stronger relationships with employees (De-Esteban-Escobar et al. 2025). </a:t>
            </a:r>
            <a:endParaRPr lang="en-US" dirty="0">
              <a:cs typeface="Times New Roman" pitchFamily="18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18F161-7210-5F02-9D0E-7F23D0764881}"/>
              </a:ext>
            </a:extLst>
          </p:cNvPr>
          <p:cNvSpPr txBox="1"/>
          <p:nvPr/>
        </p:nvSpPr>
        <p:spPr>
          <a:xfrm>
            <a:off x="107332" y="56058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800" dirty="0">
                <a:cs typeface="Times New Roman" pitchFamily="18" charset="0"/>
              </a:rPr>
              <a:t>(Source: </a:t>
            </a:r>
            <a:r>
              <a:rPr lang="en-GB" sz="1800" dirty="0">
                <a:cs typeface="Times New Roman" pitchFamily="18" charset="0"/>
              </a:rPr>
              <a:t>De-Esteban-Escobar et al. 2025)</a:t>
            </a:r>
            <a:endParaRPr lang="en-US" sz="18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690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60EE6-024E-A051-50BA-813ECCD46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34031-CF82-07CD-01DA-43E286FE5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>
            <a:normAutofit/>
          </a:bodyPr>
          <a:lstStyle/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Strong leadership makes it important to have empathy, listening, and collaboration.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While technological knowledge is important, so is effective collaboration through cultural understanding. 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en-US" dirty="0">
                <a:cs typeface="Times New Roman" pitchFamily="18" charset="0"/>
              </a:rPr>
              <a:t> It is stated that strong emotional awareness is associated with the ability to understand others’ perspectives. </a:t>
            </a:r>
          </a:p>
          <a:p>
            <a:endParaRPr lang="en-GB" dirty="0"/>
          </a:p>
        </p:txBody>
      </p:sp>
      <p:pic>
        <p:nvPicPr>
          <p:cNvPr id="4" name="Picture 3" descr="The Four Components Of Cultural Intelligence - Cultural Synergies">
            <a:extLst>
              <a:ext uri="{FF2B5EF4-FFF2-40B4-BE49-F238E27FC236}">
                <a16:creationId xmlns:a16="http://schemas.microsoft.com/office/drawing/2014/main" id="{B8727FC8-1E3F-F8B0-499E-5FCE2C798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l="10402" r="1598" b="-5"/>
          <a:stretch>
            <a:fillRect/>
          </a:stretch>
        </p:blipFill>
        <p:spPr bwMode="auto">
          <a:xfrm>
            <a:off x="7274560" y="1975524"/>
            <a:ext cx="4202057" cy="41783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93E93F-6988-3BD7-30AB-2E3432443CB5}"/>
              </a:ext>
            </a:extLst>
          </p:cNvPr>
          <p:cNvSpPr txBox="1"/>
          <p:nvPr/>
        </p:nvSpPr>
        <p:spPr>
          <a:xfrm rot="10800000" flipV="1">
            <a:off x="7828004" y="6136623"/>
            <a:ext cx="30951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cs typeface="Times New Roman" pitchFamily="18" charset="0"/>
              </a:rPr>
              <a:t>(Source: </a:t>
            </a:r>
            <a:r>
              <a:rPr lang="en-US" dirty="0" err="1">
                <a:cs typeface="Times New Roman" pitchFamily="18" charset="0"/>
              </a:rPr>
              <a:t>Gkintoni</a:t>
            </a:r>
            <a:r>
              <a:rPr lang="en-US" dirty="0">
                <a:cs typeface="Times New Roman" pitchFamily="18" charset="0"/>
              </a:rPr>
              <a:t> </a:t>
            </a:r>
            <a:r>
              <a:rPr lang="en-US" i="1" dirty="0">
                <a:cs typeface="Times New Roman" pitchFamily="18" charset="0"/>
              </a:rPr>
              <a:t>et al</a:t>
            </a:r>
            <a:r>
              <a:rPr lang="en-US" dirty="0">
                <a:cs typeface="Times New Roman" pitchFamily="18" charset="0"/>
              </a:rPr>
              <a:t>. 2025</a:t>
            </a:r>
            <a:r>
              <a:rPr lang="en-GB" dirty="0">
                <a:cs typeface="Times New Roman" pitchFamily="18" charset="0"/>
              </a:rPr>
              <a:t>)</a:t>
            </a:r>
            <a:endParaRPr lang="en-US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943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B2149-D9E8-06AA-0A4A-63ADE7A0F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0"/>
            <a:ext cx="10691265" cy="70338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02661-788F-42EC-D663-3F9922900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776" y="1055077"/>
            <a:ext cx="11168980" cy="5205046"/>
          </a:xfrm>
        </p:spPr>
        <p:txBody>
          <a:bodyPr>
            <a:noAutofit/>
          </a:bodyPr>
          <a:lstStyle/>
          <a:p>
            <a:r>
              <a:rPr lang="en-GB" sz="900" dirty="0">
                <a:cs typeface="Times New Roman" panose="02020603050405020304" pitchFamily="18" charset="0"/>
              </a:rPr>
              <a:t>Barclays, (2025). </a:t>
            </a:r>
            <a:r>
              <a:rPr lang="en-GB" sz="900" i="1" dirty="0">
                <a:cs typeface="Times New Roman" panose="02020603050405020304" pitchFamily="18" charset="0"/>
              </a:rPr>
              <a:t>Personal banking | Barclays</a:t>
            </a:r>
            <a:r>
              <a:rPr lang="en-GB" sz="900" dirty="0">
                <a:cs typeface="Times New Roman" panose="02020603050405020304" pitchFamily="18" charset="0"/>
              </a:rPr>
              <a:t>. Barclays.co.uk. Available at: https://www.barclays.co.uk/ (Accessed 6 Mar. 2026)</a:t>
            </a:r>
          </a:p>
          <a:p>
            <a:r>
              <a:rPr lang="en-GB" sz="900" dirty="0" err="1">
                <a:cs typeface="Times New Roman" panose="02020603050405020304" pitchFamily="18" charset="0"/>
              </a:rPr>
              <a:t>Bratianu</a:t>
            </a:r>
            <a:r>
              <a:rPr lang="en-GB" sz="900" dirty="0">
                <a:cs typeface="Times New Roman" panose="02020603050405020304" pitchFamily="18" charset="0"/>
              </a:rPr>
              <a:t>, C. and </a:t>
            </a:r>
            <a:r>
              <a:rPr lang="en-GB" sz="900" dirty="0" err="1">
                <a:cs typeface="Times New Roman" panose="02020603050405020304" pitchFamily="18" charset="0"/>
              </a:rPr>
              <a:t>Paiuc</a:t>
            </a:r>
            <a:r>
              <a:rPr lang="en-GB" sz="900" dirty="0">
                <a:cs typeface="Times New Roman" panose="02020603050405020304" pitchFamily="18" charset="0"/>
              </a:rPr>
              <a:t>, D., (2025). Emotional and cultural intelligence impact on multicultural leadership. In </a:t>
            </a:r>
            <a:r>
              <a:rPr lang="en-GB" sz="900" i="1" dirty="0">
                <a:cs typeface="Times New Roman" panose="02020603050405020304" pitchFamily="18" charset="0"/>
              </a:rPr>
              <a:t>Emotional intelligence and networking competencies: Implications for effective leadership</a:t>
            </a:r>
            <a:r>
              <a:rPr lang="en-GB" sz="900" dirty="0">
                <a:cs typeface="Times New Roman" panose="02020603050405020304" pitchFamily="18" charset="0"/>
              </a:rPr>
              <a:t> (pp. 15-34). Cham: Springer Nature Switzerland.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Costa, P., Sousa, J.P., Nascimento, T., </a:t>
            </a:r>
            <a:r>
              <a:rPr lang="en-GB" sz="900" dirty="0" err="1">
                <a:cs typeface="Times New Roman" panose="02020603050405020304" pitchFamily="18" charset="0"/>
              </a:rPr>
              <a:t>Cruchinho</a:t>
            </a:r>
            <a:r>
              <a:rPr lang="en-GB" sz="900" dirty="0">
                <a:cs typeface="Times New Roman" panose="02020603050405020304" pitchFamily="18" charset="0"/>
              </a:rPr>
              <a:t>, P., Nunes, E., Gaspar, F. and Lucas, P., (2025). Leadership development in undergraduate nursing students: a scoping review. </a:t>
            </a:r>
            <a:r>
              <a:rPr lang="en-GB" sz="900" i="1" dirty="0">
                <a:cs typeface="Times New Roman" panose="02020603050405020304" pitchFamily="18" charset="0"/>
              </a:rPr>
              <a:t>Nursing Reports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15</a:t>
            </a:r>
            <a:r>
              <a:rPr lang="en-GB" sz="900" dirty="0">
                <a:cs typeface="Times New Roman" panose="02020603050405020304" pitchFamily="18" charset="0"/>
              </a:rPr>
              <a:t>(5), p.160.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De-Esteban-Escobar, D., De-Pablos-</a:t>
            </a:r>
            <a:r>
              <a:rPr lang="en-GB" sz="900" dirty="0" err="1">
                <a:cs typeface="Times New Roman" panose="02020603050405020304" pitchFamily="18" charset="0"/>
              </a:rPr>
              <a:t>Heredero</a:t>
            </a:r>
            <a:r>
              <a:rPr lang="en-GB" sz="900" dirty="0">
                <a:cs typeface="Times New Roman" panose="02020603050405020304" pitchFamily="18" charset="0"/>
              </a:rPr>
              <a:t>, C., Montes-Botella, J.L. and Blanco-Jiménez, F.J., (2025). Impact of emotional intelligence on the success of startups in business incubators. </a:t>
            </a:r>
            <a:r>
              <a:rPr lang="en-GB" sz="900" i="1" dirty="0">
                <a:cs typeface="Times New Roman" panose="02020603050405020304" pitchFamily="18" charset="0"/>
              </a:rPr>
              <a:t>Frontiers in Organizational Psychology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3</a:t>
            </a:r>
            <a:r>
              <a:rPr lang="en-GB" sz="900" dirty="0">
                <a:cs typeface="Times New Roman" panose="02020603050405020304" pitchFamily="18" charset="0"/>
              </a:rPr>
              <a:t>, p.1491792.</a:t>
            </a:r>
          </a:p>
          <a:p>
            <a:r>
              <a:rPr lang="en-GB" sz="900" dirty="0" err="1">
                <a:cs typeface="Times New Roman" panose="02020603050405020304" pitchFamily="18" charset="0"/>
              </a:rPr>
              <a:t>Fangni</a:t>
            </a:r>
            <a:r>
              <a:rPr lang="en-GB" sz="900" dirty="0">
                <a:cs typeface="Times New Roman" panose="02020603050405020304" pitchFamily="18" charset="0"/>
              </a:rPr>
              <a:t>, L., (2025). Studying the impact of emotion-AI in cross-cultural communication on the effectiveness of global media. </a:t>
            </a:r>
            <a:r>
              <a:rPr lang="en-GB" sz="900" i="1" dirty="0">
                <a:cs typeface="Times New Roman" panose="02020603050405020304" pitchFamily="18" charset="0"/>
              </a:rPr>
              <a:t>Frontiers in Computer Science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7</a:t>
            </a:r>
            <a:r>
              <a:rPr lang="en-GB" sz="900" dirty="0">
                <a:cs typeface="Times New Roman" panose="02020603050405020304" pitchFamily="18" charset="0"/>
              </a:rPr>
              <a:t>, p.1565869.</a:t>
            </a:r>
          </a:p>
          <a:p>
            <a:r>
              <a:rPr lang="en-US" sz="900" dirty="0">
                <a:cs typeface="Times New Roman" panose="02020603050405020304" pitchFamily="18" charset="0"/>
              </a:rPr>
              <a:t>Financial Times, (2022). </a:t>
            </a:r>
            <a:r>
              <a:rPr lang="en-US" sz="900" i="1" dirty="0">
                <a:cs typeface="Times New Roman" panose="02020603050405020304" pitchFamily="18" charset="0"/>
              </a:rPr>
              <a:t>EMBL’s Edith Heard: making European science work post-Brexit </a:t>
            </a:r>
            <a:r>
              <a:rPr lang="en-GB" sz="900" dirty="0">
                <a:cs typeface="Times New Roman" panose="02020603050405020304" pitchFamily="18" charset="0"/>
              </a:rPr>
              <a:t>Ft.com. </a:t>
            </a:r>
            <a:r>
              <a:rPr lang="en-US" sz="900" dirty="0">
                <a:cs typeface="Times New Roman" panose="02020603050405020304" pitchFamily="18" charset="0"/>
              </a:rPr>
              <a:t>Available at: https://www.ft.com/content/d14f425b-35c6-4c43-a5f6-c23760212ef0 (</a:t>
            </a:r>
            <a:r>
              <a:rPr lang="en-GB" sz="900" dirty="0">
                <a:cs typeface="Times New Roman" panose="02020603050405020304" pitchFamily="18" charset="0"/>
              </a:rPr>
              <a:t>Accessed 6 Mar. 2026)</a:t>
            </a:r>
          </a:p>
          <a:p>
            <a:r>
              <a:rPr lang="en-GB" sz="900" dirty="0" err="1">
                <a:cs typeface="Times New Roman" panose="02020603050405020304" pitchFamily="18" charset="0"/>
              </a:rPr>
              <a:t>Gkintoni</a:t>
            </a:r>
            <a:r>
              <a:rPr lang="en-GB" sz="900" dirty="0">
                <a:cs typeface="Times New Roman" panose="02020603050405020304" pitchFamily="18" charset="0"/>
              </a:rPr>
              <a:t>, E., Dimakos, I. and Nikolaou, G., (2025). Cognitive insights from emotional intelligence: A systematic review of EI models in educational achievement. </a:t>
            </a:r>
            <a:r>
              <a:rPr lang="en-GB" sz="900" i="1" dirty="0">
                <a:cs typeface="Times New Roman" panose="02020603050405020304" pitchFamily="18" charset="0"/>
              </a:rPr>
              <a:t>Emerging Science Journal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8</a:t>
            </a:r>
            <a:r>
              <a:rPr lang="en-GB" sz="900" dirty="0">
                <a:cs typeface="Times New Roman" panose="02020603050405020304" pitchFamily="18" charset="0"/>
              </a:rPr>
              <a:t>, pp.262-297.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HSBC, (2024). </a:t>
            </a:r>
            <a:r>
              <a:rPr lang="en-GB" sz="900" i="1" dirty="0">
                <a:cs typeface="Times New Roman" panose="02020603050405020304" pitchFamily="18" charset="0"/>
              </a:rPr>
              <a:t>Who we are | HSBC Holdings plc</a:t>
            </a:r>
            <a:r>
              <a:rPr lang="en-GB" sz="900" dirty="0">
                <a:cs typeface="Times New Roman" panose="02020603050405020304" pitchFamily="18" charset="0"/>
              </a:rPr>
              <a:t> HSBC. Available at: https://www.hsbc.com/who-we-are (Accessed 6 Mar. 2026)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Mammadov, A. and Wald, A., (2025). The role of cultural intelligence and emotional intelligence in the internationalization of SMEs: does global mindset matter?. </a:t>
            </a:r>
            <a:r>
              <a:rPr lang="en-GB" sz="900" i="1" dirty="0">
                <a:cs typeface="Times New Roman" panose="02020603050405020304" pitchFamily="18" charset="0"/>
              </a:rPr>
              <a:t>Management International Review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65</a:t>
            </a:r>
            <a:r>
              <a:rPr lang="en-GB" sz="900" dirty="0">
                <a:cs typeface="Times New Roman" panose="02020603050405020304" pitchFamily="18" charset="0"/>
              </a:rPr>
              <a:t>(1), pp.115-144.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Presbitero, A., Fujimoto, Y. and Lim, W.M., (2025). Employee engagement and retention in multicultural work groups: The interplay of employee and supervisory cultural intelligence. </a:t>
            </a:r>
            <a:r>
              <a:rPr lang="en-GB" sz="900" i="1" dirty="0">
                <a:cs typeface="Times New Roman" panose="02020603050405020304" pitchFamily="18" charset="0"/>
              </a:rPr>
              <a:t>Journal of Business Research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186</a:t>
            </a:r>
            <a:r>
              <a:rPr lang="en-GB" sz="900" dirty="0">
                <a:cs typeface="Times New Roman" panose="02020603050405020304" pitchFamily="18" charset="0"/>
              </a:rPr>
              <a:t>, p.115012.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Shafa, H., (2025). Artificial intelligence-driven business intelligence models for enhancing decision-making in us enterprises. </a:t>
            </a:r>
            <a:r>
              <a:rPr lang="en-GB" sz="900" i="1" dirty="0">
                <a:cs typeface="Times New Roman" panose="02020603050405020304" pitchFamily="18" charset="0"/>
              </a:rPr>
              <a:t>ASRC Procedia: Global Perspectives in Science and Scholarship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1</a:t>
            </a:r>
            <a:r>
              <a:rPr lang="en-GB" sz="900" dirty="0">
                <a:cs typeface="Times New Roman" panose="02020603050405020304" pitchFamily="18" charset="0"/>
              </a:rPr>
              <a:t>(01), pp.771-800.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Sott, M.K. and Bender, M.S., (2025). The role of adaptive leadership in times of crisis: A systematic review and conceptual framework. </a:t>
            </a:r>
            <a:r>
              <a:rPr lang="en-GB" sz="900" i="1" dirty="0">
                <a:cs typeface="Times New Roman" panose="02020603050405020304" pitchFamily="18" charset="0"/>
              </a:rPr>
              <a:t>Merits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5</a:t>
            </a:r>
            <a:r>
              <a:rPr lang="en-GB" sz="900" dirty="0">
                <a:cs typeface="Times New Roman" panose="02020603050405020304" pitchFamily="18" charset="0"/>
              </a:rPr>
              <a:t>(1), p.2.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Tesco Plc, (2024). </a:t>
            </a:r>
            <a:r>
              <a:rPr lang="en-GB" sz="900" i="1" dirty="0">
                <a:cs typeface="Times New Roman" panose="02020603050405020304" pitchFamily="18" charset="0"/>
              </a:rPr>
              <a:t>Tesco PLC Annual Report and Financial Statements 2024</a:t>
            </a:r>
            <a:r>
              <a:rPr lang="en-GB" sz="900" dirty="0">
                <a:cs typeface="Times New Roman" panose="02020603050405020304" pitchFamily="18" charset="0"/>
              </a:rPr>
              <a:t>. pp.1–240. Available at: https://www.tescoplc.com/media/zgvhd0dn/tescos_ar24.pdf (Accessed 6 Mar. 2026)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Thirunagalingam, A. and Whig, P., (2025). Emotional AI integrating human feelings in machine learning. In </a:t>
            </a:r>
            <a:r>
              <a:rPr lang="en-GB" sz="900" i="1" dirty="0">
                <a:cs typeface="Times New Roman" panose="02020603050405020304" pitchFamily="18" charset="0"/>
              </a:rPr>
              <a:t>Humanizing technology with emotional intelligence</a:t>
            </a:r>
            <a:r>
              <a:rPr lang="en-GB" sz="900" dirty="0">
                <a:cs typeface="Times New Roman" panose="02020603050405020304" pitchFamily="18" charset="0"/>
              </a:rPr>
              <a:t> (pp. 19-32). IGI Global Scientific Publishing.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Unilever, (2021). </a:t>
            </a:r>
            <a:r>
              <a:rPr lang="en-GB" sz="900" i="1" dirty="0">
                <a:cs typeface="Times New Roman" panose="02020603050405020304" pitchFamily="18" charset="0"/>
              </a:rPr>
              <a:t>A beacon of diversity and inclusion</a:t>
            </a:r>
            <a:r>
              <a:rPr lang="en-GB" sz="900" dirty="0">
                <a:cs typeface="Times New Roman" panose="02020603050405020304" pitchFamily="18" charset="0"/>
              </a:rPr>
              <a:t> www.unilever.com. Available at: https://www.unilever.com/sustainability/equity-diversity-and-inclusion/a-beacon-of-diversity-and-inclusion/ (Accessed 6 Mar. 2026)</a:t>
            </a:r>
          </a:p>
          <a:p>
            <a:r>
              <a:rPr lang="en-GB" sz="900" dirty="0">
                <a:cs typeface="Times New Roman" panose="02020603050405020304" pitchFamily="18" charset="0"/>
              </a:rPr>
              <a:t>Zahra, S., Samra, M. and El </a:t>
            </a:r>
            <a:r>
              <a:rPr lang="en-GB" sz="900" dirty="0" err="1">
                <a:cs typeface="Times New Roman" panose="02020603050405020304" pitchFamily="18" charset="0"/>
              </a:rPr>
              <a:t>Gizawi</a:t>
            </a:r>
            <a:r>
              <a:rPr lang="en-GB" sz="900" dirty="0">
                <a:cs typeface="Times New Roman" panose="02020603050405020304" pitchFamily="18" charset="0"/>
              </a:rPr>
              <a:t>, L., (2025). Working toward advanced architectural education: Developing an AI-based model to improve emotional intelligence in education. </a:t>
            </a:r>
            <a:r>
              <a:rPr lang="en-GB" sz="900" i="1" dirty="0">
                <a:cs typeface="Times New Roman" panose="02020603050405020304" pitchFamily="18" charset="0"/>
              </a:rPr>
              <a:t>Buildings</a:t>
            </a:r>
            <a:r>
              <a:rPr lang="en-GB" sz="900" dirty="0">
                <a:cs typeface="Times New Roman" panose="02020603050405020304" pitchFamily="18" charset="0"/>
              </a:rPr>
              <a:t>, </a:t>
            </a:r>
            <a:r>
              <a:rPr lang="en-GB" sz="900" i="1" dirty="0">
                <a:cs typeface="Times New Roman" panose="02020603050405020304" pitchFamily="18" charset="0"/>
              </a:rPr>
              <a:t>15</a:t>
            </a:r>
            <a:r>
              <a:rPr lang="en-GB" sz="900" dirty="0">
                <a:cs typeface="Times New Roman" panose="02020603050405020304" pitchFamily="18" charset="0"/>
              </a:rPr>
              <a:t>(3), p.356.</a:t>
            </a:r>
          </a:p>
        </p:txBody>
      </p:sp>
    </p:spTree>
    <p:extLst>
      <p:ext uri="{BB962C8B-B14F-4D97-AF65-F5344CB8AC3E}">
        <p14:creationId xmlns:p14="http://schemas.microsoft.com/office/powerpoint/2010/main" val="945035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B2BD5BE-8BEF-ADB5-DD69-52DAD8A57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827" y="1685850"/>
            <a:ext cx="4316342" cy="188382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0C90B9-B9EF-02FF-B8D5-F9BF7332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5609" y="3429000"/>
            <a:ext cx="5480779" cy="148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73590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1694</Words>
  <Application>Microsoft Office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Calisto MT</vt:lpstr>
      <vt:lpstr>Courier New</vt:lpstr>
      <vt:lpstr>Times New Roman</vt:lpstr>
      <vt:lpstr>Univers Condensed</vt:lpstr>
      <vt:lpstr>ChronicleVTI</vt:lpstr>
      <vt:lpstr>Leadership and Management Theory and Practice</vt:lpstr>
      <vt:lpstr>Introduction</vt:lpstr>
      <vt:lpstr>Overview of Emotional Intelligence</vt:lpstr>
      <vt:lpstr>Emotional Intelligence Model</vt:lpstr>
      <vt:lpstr>Cultural Intelligence</vt:lpstr>
      <vt:lpstr>Cultural Intelligence Model</vt:lpstr>
      <vt:lpstr>Contribution to Effective Leadership</vt:lpstr>
      <vt:lpstr>Business Example 1</vt:lpstr>
      <vt:lpstr>Business Example 2</vt:lpstr>
      <vt:lpstr>Business Example 3</vt:lpstr>
      <vt:lpstr>Business Example 4</vt:lpstr>
      <vt:lpstr>Critical Analysis</vt:lpstr>
      <vt:lpstr>Key Insights 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Slavka Pepova Zdravkova (2310451)</dc:creator>
  <cp:lastModifiedBy>Slavka Pepova Zdravkova (2310451)</cp:lastModifiedBy>
  <cp:revision>2</cp:revision>
  <dcterms:created xsi:type="dcterms:W3CDTF">2026-03-22T22:55:37Z</dcterms:created>
  <dcterms:modified xsi:type="dcterms:W3CDTF">2026-03-23T20:34:00Z</dcterms:modified>
</cp:coreProperties>
</file>