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notesMasterIdLst>
    <p:notesMasterId r:id="rId21"/>
  </p:notesMasterIdLst>
  <p:sldSz cx="9144000" cy="6858000"/>
  <p:notesSz cx="68580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notesMaster" Target="notesMasters/notesMaster1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3B2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463040" y="3657600"/>
            <a:ext cx="4114800" cy="4114800"/>
          </a:xfrm>
          <a:prstGeom prst="ellipse">
            <a:avLst/>
          </a:prstGeom>
          <a:solidFill>
            <a:srgbClr val="082A20"/>
          </a:solidFill>
          <a:ln/>
        </p:spPr>
      </p:sp>
      <p:sp>
        <p:nvSpPr>
          <p:cNvPr id="3" name="Shape 1"/>
          <p:cNvSpPr/>
          <p:nvPr/>
        </p:nvSpPr>
        <p:spPr>
          <a:xfrm>
            <a:off x="7132320" y="-2011680"/>
            <a:ext cx="3657600" cy="3657600"/>
          </a:xfrm>
          <a:prstGeom prst="ellipse">
            <a:avLst/>
          </a:prstGeom>
          <a:solidFill>
            <a:srgbClr val="082A20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164592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CHANGEMAKER, CREATIVITY &amp; VALUE CREATION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57400"/>
            <a:ext cx="777240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Software Project</a:t>
            </a:r>
            <a:endParaRPr lang="en-US" sz="3800" dirty="0"/>
          </a:p>
          <a:p>
            <a:pPr indent="0" marL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Planning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457200" y="3931920"/>
            <a:ext cx="68580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practical step-by-step approach — StepWise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D3B2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 / 4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StepWise</a:t>
            </a:r>
            <a:endParaRPr lang="en-US" sz="3600" dirty="0"/>
          </a:p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Approach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scalable, practical framework for planning any software project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486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Aspirations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2766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3680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Steps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0960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1874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Scenario</a:t>
            </a:r>
            <a:endParaRPr lang="en-US" sz="10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STEPWISE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StepWise?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2537460"/>
            <a:ext cx="1865376" cy="274320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70205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7380" y="2787640"/>
            <a:ext cx="304312" cy="30431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25296" y="268376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621792" y="3268980"/>
            <a:ext cx="1536192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Answers 'what do I do now?' at each stage of the project.</a:t>
            </a:r>
            <a:endParaRPr lang="en-US" sz="1150" dirty="0"/>
          </a:p>
        </p:txBody>
      </p:sp>
      <p:sp>
        <p:nvSpPr>
          <p:cNvPr id="9" name="Shape 6"/>
          <p:cNvSpPr/>
          <p:nvPr/>
        </p:nvSpPr>
        <p:spPr>
          <a:xfrm>
            <a:off x="2578608" y="2537460"/>
            <a:ext cx="1865376" cy="274320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2743200" y="270205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788" y="2787640"/>
            <a:ext cx="304312" cy="30431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3346704" y="268376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Scalable</a:t>
            </a:r>
            <a:endParaRPr lang="en-US" sz="1300" dirty="0"/>
          </a:p>
        </p:txBody>
      </p:sp>
      <p:sp>
        <p:nvSpPr>
          <p:cNvPr id="13" name="Text 9"/>
          <p:cNvSpPr/>
          <p:nvPr/>
        </p:nvSpPr>
        <p:spPr>
          <a:xfrm>
            <a:off x="2743200" y="3268980"/>
            <a:ext cx="1536192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Useful for small and large projects alike.</a:t>
            </a:r>
            <a:endParaRPr lang="en-US" sz="1150" dirty="0"/>
          </a:p>
        </p:txBody>
      </p:sp>
      <p:sp>
        <p:nvSpPr>
          <p:cNvPr id="14" name="Shape 10"/>
          <p:cNvSpPr/>
          <p:nvPr/>
        </p:nvSpPr>
        <p:spPr>
          <a:xfrm>
            <a:off x="4700016" y="2537460"/>
            <a:ext cx="1865376" cy="274320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4864608" y="270205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196" y="2787640"/>
            <a:ext cx="304312" cy="304312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5468112" y="268376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Broad range</a:t>
            </a:r>
            <a:endParaRPr lang="en-US" sz="1300" dirty="0"/>
          </a:p>
        </p:txBody>
      </p:sp>
      <p:sp>
        <p:nvSpPr>
          <p:cNvPr id="18" name="Text 13"/>
          <p:cNvSpPr/>
          <p:nvPr/>
        </p:nvSpPr>
        <p:spPr>
          <a:xfrm>
            <a:off x="4864608" y="3268980"/>
            <a:ext cx="1536192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Applies to many different types of software project.</a:t>
            </a:r>
            <a:endParaRPr lang="en-US" sz="1150" dirty="0"/>
          </a:p>
        </p:txBody>
      </p:sp>
      <p:sp>
        <p:nvSpPr>
          <p:cNvPr id="19" name="Shape 14"/>
          <p:cNvSpPr/>
          <p:nvPr/>
        </p:nvSpPr>
        <p:spPr>
          <a:xfrm>
            <a:off x="6821424" y="2537460"/>
            <a:ext cx="1865376" cy="274320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0" name="Shape 15"/>
          <p:cNvSpPr/>
          <p:nvPr/>
        </p:nvSpPr>
        <p:spPr>
          <a:xfrm>
            <a:off x="6986016" y="270205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21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1604" y="2787640"/>
            <a:ext cx="304312" cy="304312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7589520" y="268376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Proven techniques</a:t>
            </a:r>
            <a:endParaRPr lang="en-US" sz="1300" dirty="0"/>
          </a:p>
        </p:txBody>
      </p:sp>
      <p:sp>
        <p:nvSpPr>
          <p:cNvPr id="23" name="Text 17"/>
          <p:cNvSpPr/>
          <p:nvPr/>
        </p:nvSpPr>
        <p:spPr>
          <a:xfrm>
            <a:off x="6986016" y="3268980"/>
            <a:ext cx="1536192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Borrows from established methods including PRINCE2.</a:t>
            </a:r>
            <a:endParaRPr lang="en-US" sz="1150" dirty="0"/>
          </a:p>
        </p:txBody>
      </p:sp>
      <p:sp>
        <p:nvSpPr>
          <p:cNvPr id="24" name="Text 18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3 · SOFTWARE PLANNING</a:t>
            </a:r>
            <a:endParaRPr lang="en-US" sz="900" dirty="0"/>
          </a:p>
        </p:txBody>
      </p:sp>
      <p:sp>
        <p:nvSpPr>
          <p:cNvPr id="25" name="Text 19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STEPWISE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10 Steps at a Glance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1499616" cy="2103120"/>
          </a:xfrm>
          <a:prstGeom prst="roundRect">
            <a:avLst>
              <a:gd name="adj" fmla="val 487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1005840" y="1581912"/>
            <a:ext cx="402336" cy="402336"/>
          </a:xfrm>
          <a:prstGeom prst="ellipse">
            <a:avLst/>
          </a:prstGeom>
          <a:solidFill>
            <a:srgbClr val="0D3B2E"/>
          </a:solidFill>
          <a:ln/>
        </p:spPr>
      </p:sp>
      <p:sp>
        <p:nvSpPr>
          <p:cNvPr id="6" name="Text 4"/>
          <p:cNvSpPr/>
          <p:nvPr/>
        </p:nvSpPr>
        <p:spPr>
          <a:xfrm>
            <a:off x="1005840" y="1581912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548640" y="2093976"/>
            <a:ext cx="1316736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 project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1956816" y="2194560"/>
            <a:ext cx="182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dirty="0">
                <a:solidFill>
                  <a:srgbClr val="5AAF8C"/>
                </a:solidFill>
              </a:rPr>
              <a:t>→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2139696" y="1417320"/>
            <a:ext cx="1499616" cy="2103120"/>
          </a:xfrm>
          <a:prstGeom prst="roundRect">
            <a:avLst>
              <a:gd name="adj" fmla="val 487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2688336" y="1581912"/>
            <a:ext cx="402336" cy="402336"/>
          </a:xfrm>
          <a:prstGeom prst="ellipse">
            <a:avLst/>
          </a:prstGeom>
          <a:solidFill>
            <a:srgbClr val="0D3B2E"/>
          </a:solidFill>
          <a:ln/>
        </p:spPr>
      </p:sp>
      <p:sp>
        <p:nvSpPr>
          <p:cNvPr id="11" name="Text 9"/>
          <p:cNvSpPr/>
          <p:nvPr/>
        </p:nvSpPr>
        <p:spPr>
          <a:xfrm>
            <a:off x="2688336" y="1581912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2231136" y="2093976"/>
            <a:ext cx="1316736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Objectives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3639312" y="2194560"/>
            <a:ext cx="182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dirty="0">
                <a:solidFill>
                  <a:srgbClr val="5AAF8C"/>
                </a:solidFill>
              </a:rPr>
              <a:t>→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3822192" y="1417320"/>
            <a:ext cx="1499616" cy="2103120"/>
          </a:xfrm>
          <a:prstGeom prst="roundRect">
            <a:avLst>
              <a:gd name="adj" fmla="val 487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4370832" y="1581912"/>
            <a:ext cx="402336" cy="402336"/>
          </a:xfrm>
          <a:prstGeom prst="ellipse">
            <a:avLst/>
          </a:prstGeom>
          <a:solidFill>
            <a:srgbClr val="0D3B2E"/>
          </a:solidFill>
          <a:ln/>
        </p:spPr>
      </p:sp>
      <p:sp>
        <p:nvSpPr>
          <p:cNvPr id="16" name="Text 14"/>
          <p:cNvSpPr/>
          <p:nvPr/>
        </p:nvSpPr>
        <p:spPr>
          <a:xfrm>
            <a:off x="4370832" y="1581912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3913632" y="2093976"/>
            <a:ext cx="1316736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Infrastructure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5321808" y="2194560"/>
            <a:ext cx="182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dirty="0">
                <a:solidFill>
                  <a:srgbClr val="5AAF8C"/>
                </a:solidFill>
              </a:rPr>
              <a:t>→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5504688" y="1417320"/>
            <a:ext cx="1499616" cy="2103120"/>
          </a:xfrm>
          <a:prstGeom prst="roundRect">
            <a:avLst>
              <a:gd name="adj" fmla="val 487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0" name="Shape 18"/>
          <p:cNvSpPr/>
          <p:nvPr/>
        </p:nvSpPr>
        <p:spPr>
          <a:xfrm>
            <a:off x="6053328" y="1581912"/>
            <a:ext cx="402336" cy="402336"/>
          </a:xfrm>
          <a:prstGeom prst="ellipse">
            <a:avLst/>
          </a:prstGeom>
          <a:solidFill>
            <a:srgbClr val="0D3B2E"/>
          </a:solidFill>
          <a:ln/>
        </p:spPr>
      </p:sp>
      <p:sp>
        <p:nvSpPr>
          <p:cNvPr id="21" name="Text 19"/>
          <p:cNvSpPr/>
          <p:nvPr/>
        </p:nvSpPr>
        <p:spPr>
          <a:xfrm>
            <a:off x="6053328" y="1581912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5596128" y="2093976"/>
            <a:ext cx="1316736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Characteristics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7004304" y="2194560"/>
            <a:ext cx="182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dirty="0">
                <a:solidFill>
                  <a:srgbClr val="5AAF8C"/>
                </a:solidFill>
              </a:rPr>
              <a:t>→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7187184" y="1417320"/>
            <a:ext cx="1499616" cy="2103120"/>
          </a:xfrm>
          <a:prstGeom prst="roundRect">
            <a:avLst>
              <a:gd name="adj" fmla="val 487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5" name="Shape 23"/>
          <p:cNvSpPr/>
          <p:nvPr/>
        </p:nvSpPr>
        <p:spPr>
          <a:xfrm>
            <a:off x="7735824" y="1581912"/>
            <a:ext cx="402336" cy="402336"/>
          </a:xfrm>
          <a:prstGeom prst="ellipse">
            <a:avLst/>
          </a:prstGeom>
          <a:solidFill>
            <a:srgbClr val="0D3B2E"/>
          </a:solidFill>
          <a:ln/>
        </p:spPr>
      </p:sp>
      <p:sp>
        <p:nvSpPr>
          <p:cNvPr id="26" name="Text 24"/>
          <p:cNvSpPr/>
          <p:nvPr/>
        </p:nvSpPr>
        <p:spPr>
          <a:xfrm>
            <a:off x="7735824" y="1581912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7278624" y="2093976"/>
            <a:ext cx="1316736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Products &amp; activities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457200" y="3749040"/>
            <a:ext cx="1499616" cy="2103120"/>
          </a:xfrm>
          <a:prstGeom prst="roundRect">
            <a:avLst>
              <a:gd name="adj" fmla="val 487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9" name="Shape 27"/>
          <p:cNvSpPr/>
          <p:nvPr/>
        </p:nvSpPr>
        <p:spPr>
          <a:xfrm>
            <a:off x="1005840" y="3913632"/>
            <a:ext cx="402336" cy="402336"/>
          </a:xfrm>
          <a:prstGeom prst="ellipse">
            <a:avLst/>
          </a:prstGeom>
          <a:solidFill>
            <a:srgbClr val="0D3B2E"/>
          </a:solidFill>
          <a:ln/>
        </p:spPr>
      </p:sp>
      <p:sp>
        <p:nvSpPr>
          <p:cNvPr id="30" name="Text 28"/>
          <p:cNvSpPr/>
          <p:nvPr/>
        </p:nvSpPr>
        <p:spPr>
          <a:xfrm>
            <a:off x="1005840" y="3913632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200" dirty="0"/>
          </a:p>
        </p:txBody>
      </p:sp>
      <p:sp>
        <p:nvSpPr>
          <p:cNvPr id="31" name="Text 29"/>
          <p:cNvSpPr/>
          <p:nvPr/>
        </p:nvSpPr>
        <p:spPr>
          <a:xfrm>
            <a:off x="548640" y="4425696"/>
            <a:ext cx="1316736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Estimate effort</a:t>
            </a:r>
            <a:endParaRPr lang="en-US" sz="1100" dirty="0"/>
          </a:p>
        </p:txBody>
      </p:sp>
      <p:sp>
        <p:nvSpPr>
          <p:cNvPr id="32" name="Text 30"/>
          <p:cNvSpPr/>
          <p:nvPr/>
        </p:nvSpPr>
        <p:spPr>
          <a:xfrm>
            <a:off x="1956816" y="4526280"/>
            <a:ext cx="182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dirty="0">
                <a:solidFill>
                  <a:srgbClr val="5AAF8C"/>
                </a:solidFill>
              </a:rPr>
              <a:t>→</a:t>
            </a:r>
            <a:endParaRPr lang="en-US" sz="1300" dirty="0"/>
          </a:p>
        </p:txBody>
      </p:sp>
      <p:sp>
        <p:nvSpPr>
          <p:cNvPr id="33" name="Shape 31"/>
          <p:cNvSpPr/>
          <p:nvPr/>
        </p:nvSpPr>
        <p:spPr>
          <a:xfrm>
            <a:off x="2139696" y="3749040"/>
            <a:ext cx="1499616" cy="2103120"/>
          </a:xfrm>
          <a:prstGeom prst="roundRect">
            <a:avLst>
              <a:gd name="adj" fmla="val 487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34" name="Shape 32"/>
          <p:cNvSpPr/>
          <p:nvPr/>
        </p:nvSpPr>
        <p:spPr>
          <a:xfrm>
            <a:off x="2688336" y="3913632"/>
            <a:ext cx="402336" cy="402336"/>
          </a:xfrm>
          <a:prstGeom prst="ellipse">
            <a:avLst/>
          </a:prstGeom>
          <a:solidFill>
            <a:srgbClr val="0D3B2E"/>
          </a:solidFill>
          <a:ln/>
        </p:spPr>
      </p:sp>
      <p:sp>
        <p:nvSpPr>
          <p:cNvPr id="35" name="Text 33"/>
          <p:cNvSpPr/>
          <p:nvPr/>
        </p:nvSpPr>
        <p:spPr>
          <a:xfrm>
            <a:off x="2688336" y="3913632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200" dirty="0"/>
          </a:p>
        </p:txBody>
      </p:sp>
      <p:sp>
        <p:nvSpPr>
          <p:cNvPr id="36" name="Text 34"/>
          <p:cNvSpPr/>
          <p:nvPr/>
        </p:nvSpPr>
        <p:spPr>
          <a:xfrm>
            <a:off x="2231136" y="4425696"/>
            <a:ext cx="1316736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risks</a:t>
            </a:r>
            <a:endParaRPr lang="en-US" sz="1100" dirty="0"/>
          </a:p>
        </p:txBody>
      </p:sp>
      <p:sp>
        <p:nvSpPr>
          <p:cNvPr id="37" name="Text 35"/>
          <p:cNvSpPr/>
          <p:nvPr/>
        </p:nvSpPr>
        <p:spPr>
          <a:xfrm>
            <a:off x="3639312" y="4526280"/>
            <a:ext cx="182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dirty="0">
                <a:solidFill>
                  <a:srgbClr val="5AAF8C"/>
                </a:solidFill>
              </a:rPr>
              <a:t>→</a:t>
            </a:r>
            <a:endParaRPr lang="en-US" sz="1300" dirty="0"/>
          </a:p>
        </p:txBody>
      </p:sp>
      <p:sp>
        <p:nvSpPr>
          <p:cNvPr id="38" name="Shape 36"/>
          <p:cNvSpPr/>
          <p:nvPr/>
        </p:nvSpPr>
        <p:spPr>
          <a:xfrm>
            <a:off x="3822192" y="3749040"/>
            <a:ext cx="1499616" cy="2103120"/>
          </a:xfrm>
          <a:prstGeom prst="roundRect">
            <a:avLst>
              <a:gd name="adj" fmla="val 487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39" name="Shape 37"/>
          <p:cNvSpPr/>
          <p:nvPr/>
        </p:nvSpPr>
        <p:spPr>
          <a:xfrm>
            <a:off x="4370832" y="3913632"/>
            <a:ext cx="402336" cy="402336"/>
          </a:xfrm>
          <a:prstGeom prst="ellipse">
            <a:avLst/>
          </a:prstGeom>
          <a:solidFill>
            <a:srgbClr val="0D3B2E"/>
          </a:solidFill>
          <a:ln/>
        </p:spPr>
      </p:sp>
      <p:sp>
        <p:nvSpPr>
          <p:cNvPr id="40" name="Text 38"/>
          <p:cNvSpPr/>
          <p:nvPr/>
        </p:nvSpPr>
        <p:spPr>
          <a:xfrm>
            <a:off x="4370832" y="3913632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200" dirty="0"/>
          </a:p>
        </p:txBody>
      </p:sp>
      <p:sp>
        <p:nvSpPr>
          <p:cNvPr id="41" name="Text 39"/>
          <p:cNvSpPr/>
          <p:nvPr/>
        </p:nvSpPr>
        <p:spPr>
          <a:xfrm>
            <a:off x="3913632" y="4425696"/>
            <a:ext cx="1316736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Allocate resources</a:t>
            </a:r>
            <a:endParaRPr lang="en-US" sz="1100" dirty="0"/>
          </a:p>
        </p:txBody>
      </p:sp>
      <p:sp>
        <p:nvSpPr>
          <p:cNvPr id="42" name="Text 40"/>
          <p:cNvSpPr/>
          <p:nvPr/>
        </p:nvSpPr>
        <p:spPr>
          <a:xfrm>
            <a:off x="5321808" y="4526280"/>
            <a:ext cx="182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dirty="0">
                <a:solidFill>
                  <a:srgbClr val="5AAF8C"/>
                </a:solidFill>
              </a:rPr>
              <a:t>→</a:t>
            </a:r>
            <a:endParaRPr lang="en-US" sz="1300" dirty="0"/>
          </a:p>
        </p:txBody>
      </p:sp>
      <p:sp>
        <p:nvSpPr>
          <p:cNvPr id="43" name="Shape 41"/>
          <p:cNvSpPr/>
          <p:nvPr/>
        </p:nvSpPr>
        <p:spPr>
          <a:xfrm>
            <a:off x="5504688" y="3749040"/>
            <a:ext cx="1499616" cy="2103120"/>
          </a:xfrm>
          <a:prstGeom prst="roundRect">
            <a:avLst>
              <a:gd name="adj" fmla="val 4878"/>
            </a:avLst>
          </a:prstGeom>
          <a:solidFill>
            <a:srgbClr val="EBF3EE"/>
          </a:solidFill>
          <a:ln w="19050">
            <a:solidFill>
              <a:srgbClr val="E8871E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44" name="Shape 42"/>
          <p:cNvSpPr/>
          <p:nvPr/>
        </p:nvSpPr>
        <p:spPr>
          <a:xfrm>
            <a:off x="6053328" y="3913632"/>
            <a:ext cx="402336" cy="402336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45" name="Text 43"/>
          <p:cNvSpPr/>
          <p:nvPr/>
        </p:nvSpPr>
        <p:spPr>
          <a:xfrm>
            <a:off x="6053328" y="3913632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200" dirty="0"/>
          </a:p>
        </p:txBody>
      </p:sp>
      <p:sp>
        <p:nvSpPr>
          <p:cNvPr id="46" name="Text 44"/>
          <p:cNvSpPr/>
          <p:nvPr/>
        </p:nvSpPr>
        <p:spPr>
          <a:xfrm>
            <a:off x="5596128" y="4425696"/>
            <a:ext cx="1316736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Review/publish plan</a:t>
            </a:r>
            <a:endParaRPr lang="en-US" sz="1100" dirty="0"/>
          </a:p>
        </p:txBody>
      </p:sp>
      <p:sp>
        <p:nvSpPr>
          <p:cNvPr id="47" name="Text 45"/>
          <p:cNvSpPr/>
          <p:nvPr/>
        </p:nvSpPr>
        <p:spPr>
          <a:xfrm>
            <a:off x="7004304" y="4526280"/>
            <a:ext cx="182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dirty="0">
                <a:solidFill>
                  <a:srgbClr val="5AAF8C"/>
                </a:solidFill>
              </a:rPr>
              <a:t>→</a:t>
            </a:r>
            <a:endParaRPr lang="en-US" sz="1300" dirty="0"/>
          </a:p>
        </p:txBody>
      </p:sp>
      <p:sp>
        <p:nvSpPr>
          <p:cNvPr id="48" name="Shape 46"/>
          <p:cNvSpPr/>
          <p:nvPr/>
        </p:nvSpPr>
        <p:spPr>
          <a:xfrm>
            <a:off x="7187184" y="3749040"/>
            <a:ext cx="1499616" cy="2103120"/>
          </a:xfrm>
          <a:prstGeom prst="roundRect">
            <a:avLst>
              <a:gd name="adj" fmla="val 4878"/>
            </a:avLst>
          </a:prstGeom>
          <a:solidFill>
            <a:srgbClr val="EBF3EE"/>
          </a:solidFill>
          <a:ln w="19050">
            <a:solidFill>
              <a:srgbClr val="E8871E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49" name="Shape 47"/>
          <p:cNvSpPr/>
          <p:nvPr/>
        </p:nvSpPr>
        <p:spPr>
          <a:xfrm>
            <a:off x="7735824" y="3913632"/>
            <a:ext cx="402336" cy="402336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50" name="Text 48"/>
          <p:cNvSpPr/>
          <p:nvPr/>
        </p:nvSpPr>
        <p:spPr>
          <a:xfrm>
            <a:off x="7735824" y="3913632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9-10</a:t>
            </a:r>
            <a:endParaRPr lang="en-US" sz="1200" dirty="0"/>
          </a:p>
        </p:txBody>
      </p:sp>
      <p:sp>
        <p:nvSpPr>
          <p:cNvPr id="51" name="Text 49"/>
          <p:cNvSpPr/>
          <p:nvPr/>
        </p:nvSpPr>
        <p:spPr>
          <a:xfrm>
            <a:off x="7278624" y="4425696"/>
            <a:ext cx="1316736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 Execute &amp; detail</a:t>
            </a:r>
            <a:endParaRPr lang="en-US" sz="1100" dirty="0"/>
          </a:p>
        </p:txBody>
      </p:sp>
      <p:sp>
        <p:nvSpPr>
          <p:cNvPr id="52" name="Text 50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3 · SOFTWARE PLANNING</a:t>
            </a:r>
            <a:endParaRPr lang="en-US" sz="900" dirty="0"/>
          </a:p>
        </p:txBody>
      </p:sp>
      <p:sp>
        <p:nvSpPr>
          <p:cNvPr id="53" name="Text 51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STEPWISE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Project Scenario (Used Throughout)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3977640" cy="4389120"/>
          </a:xfrm>
          <a:prstGeom prst="roundRect">
            <a:avLst>
              <a:gd name="adj" fmla="val 1609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457200" y="1417320"/>
            <a:ext cx="3977640" cy="475488"/>
          </a:xfrm>
          <a:prstGeom prst="roundRect">
            <a:avLst>
              <a:gd name="adj" fmla="val 13462"/>
            </a:avLst>
          </a:prstGeom>
          <a:solidFill>
            <a:srgbClr val="0D3B2E"/>
          </a:solidFill>
          <a:ln/>
        </p:spPr>
      </p:sp>
      <p:sp>
        <p:nvSpPr>
          <p:cNvPr id="6" name="Shape 4"/>
          <p:cNvSpPr/>
          <p:nvPr/>
        </p:nvSpPr>
        <p:spPr>
          <a:xfrm>
            <a:off x="457200" y="1691640"/>
            <a:ext cx="3977640" cy="201168"/>
          </a:xfrm>
          <a:prstGeom prst="rect">
            <a:avLst/>
          </a:prstGeom>
          <a:solidFill>
            <a:srgbClr val="0D3B2E"/>
          </a:solidFill>
          <a:ln/>
        </p:spPr>
      </p:sp>
      <p:sp>
        <p:nvSpPr>
          <p:cNvPr id="7" name="Text 5"/>
          <p:cNvSpPr/>
          <p:nvPr/>
        </p:nvSpPr>
        <p:spPr>
          <a:xfrm>
            <a:off x="640080" y="1417320"/>
            <a:ext cx="36118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Company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658368" y="2039112"/>
            <a:ext cx="3575304" cy="3584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Hardware/software engineering company (C++ is the primary language)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Teams selected for individual projects — some friction between team members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HR manager proposes psychometric testing to improve team selection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709160" y="1417320"/>
            <a:ext cx="3977640" cy="4389120"/>
          </a:xfrm>
          <a:prstGeom prst="roundRect">
            <a:avLst>
              <a:gd name="adj" fmla="val 1609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4709160" y="1417320"/>
            <a:ext cx="3977640" cy="475488"/>
          </a:xfrm>
          <a:prstGeom prst="roundRect">
            <a:avLst>
              <a:gd name="adj" fmla="val 13462"/>
            </a:avLst>
          </a:prstGeom>
          <a:solidFill>
            <a:srgbClr val="2E7D5E"/>
          </a:solidFill>
          <a:ln/>
        </p:spPr>
      </p:sp>
      <p:sp>
        <p:nvSpPr>
          <p:cNvPr id="11" name="Shape 9"/>
          <p:cNvSpPr/>
          <p:nvPr/>
        </p:nvSpPr>
        <p:spPr>
          <a:xfrm>
            <a:off x="4709160" y="1691640"/>
            <a:ext cx="3977640" cy="201168"/>
          </a:xfrm>
          <a:prstGeom prst="rect">
            <a:avLst/>
          </a:prstGeom>
          <a:solidFill>
            <a:srgbClr val="2E7D5E"/>
          </a:solidFill>
          <a:ln/>
        </p:spPr>
      </p:sp>
      <p:sp>
        <p:nvSpPr>
          <p:cNvPr id="12" name="Text 10"/>
          <p:cNvSpPr/>
          <p:nvPr/>
        </p:nvSpPr>
        <p:spPr>
          <a:xfrm>
            <a:off x="4892040" y="1417320"/>
            <a:ext cx="36118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Project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4910328" y="2039112"/>
            <a:ext cx="3575304" cy="3584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 software package to administer psychometric tests to staff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 Basic chosen as implementation language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Usability is important — usability testing will be conducted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scenario will be revisited at each StepWise step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3 · SOFTWARE PLANNING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D3B2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/ 4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Steps 1–3:</a:t>
            </a:r>
            <a:endParaRPr lang="en-US" sz="3600" dirty="0"/>
          </a:p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Scope, Infrastructure</a:t>
            </a:r>
            <a:endParaRPr lang="en-US" sz="3600" dirty="0"/>
          </a:p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&amp; Characteristics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Establishing what the project is, who owns it, and what makes it distinctive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486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1: Scope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2766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3680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2: Infrastructure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0960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1874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3: Analysis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1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Establish Project Scope &amp; Objectives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791870"/>
          </a:xfrm>
          <a:prstGeom prst="roundRect">
            <a:avLst>
              <a:gd name="adj" fmla="val 692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58368" y="1584655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9808" y="1676095"/>
            <a:ext cx="274320" cy="2743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316736" y="1508760"/>
            <a:ext cx="7168896" cy="33258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1.1  Identify objectives &amp; measures of effectiveness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1316736" y="1797418"/>
            <a:ext cx="7168896" cy="3563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we know if we have succeeded?</a:t>
            </a:r>
            <a:endParaRPr lang="en-US" sz="1050" dirty="0"/>
          </a:p>
        </p:txBody>
      </p:sp>
      <p:sp>
        <p:nvSpPr>
          <p:cNvPr id="9" name="Shape 6"/>
          <p:cNvSpPr/>
          <p:nvPr/>
        </p:nvSpPr>
        <p:spPr>
          <a:xfrm>
            <a:off x="457200" y="2373782"/>
            <a:ext cx="8229600" cy="791870"/>
          </a:xfrm>
          <a:prstGeom prst="roundRect">
            <a:avLst>
              <a:gd name="adj" fmla="val 692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658368" y="2541118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808" y="2632558"/>
            <a:ext cx="274320" cy="2743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1316736" y="2465222"/>
            <a:ext cx="7168896" cy="33258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1.2  Establish a project authority</a:t>
            </a:r>
            <a:endParaRPr lang="en-US" sz="1200" dirty="0"/>
          </a:p>
        </p:txBody>
      </p:sp>
      <p:sp>
        <p:nvSpPr>
          <p:cNvPr id="13" name="Text 9"/>
          <p:cNvSpPr/>
          <p:nvPr/>
        </p:nvSpPr>
        <p:spPr>
          <a:xfrm>
            <a:off x="1316736" y="2753880"/>
            <a:ext cx="7168896" cy="3563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is the boss? One person or a project board?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457200" y="3330245"/>
            <a:ext cx="8229600" cy="791870"/>
          </a:xfrm>
          <a:prstGeom prst="roundRect">
            <a:avLst>
              <a:gd name="adj" fmla="val 692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58368" y="3497580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08" y="3589020"/>
            <a:ext cx="274320" cy="274320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1316736" y="3421685"/>
            <a:ext cx="7168896" cy="33258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1.3  Identify all stakeholders and their interests</a:t>
            </a:r>
            <a:endParaRPr lang="en-US" sz="1200" dirty="0"/>
          </a:p>
        </p:txBody>
      </p:sp>
      <p:sp>
        <p:nvSpPr>
          <p:cNvPr id="18" name="Text 13"/>
          <p:cNvSpPr/>
          <p:nvPr/>
        </p:nvSpPr>
        <p:spPr>
          <a:xfrm>
            <a:off x="1316736" y="3710343"/>
            <a:ext cx="7168896" cy="3563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will be affected by or involved in the project?</a:t>
            </a:r>
            <a:endParaRPr lang="en-US" sz="1050" dirty="0"/>
          </a:p>
        </p:txBody>
      </p:sp>
      <p:sp>
        <p:nvSpPr>
          <p:cNvPr id="19" name="Shape 14"/>
          <p:cNvSpPr/>
          <p:nvPr/>
        </p:nvSpPr>
        <p:spPr>
          <a:xfrm>
            <a:off x="457200" y="4286707"/>
            <a:ext cx="8229600" cy="791870"/>
          </a:xfrm>
          <a:prstGeom prst="roundRect">
            <a:avLst>
              <a:gd name="adj" fmla="val 692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0" name="Shape 15"/>
          <p:cNvSpPr/>
          <p:nvPr/>
        </p:nvSpPr>
        <p:spPr>
          <a:xfrm>
            <a:off x="658368" y="4454042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</p:sp>
      <p:pic>
        <p:nvPicPr>
          <p:cNvPr id="21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808" y="4545482"/>
            <a:ext cx="274320" cy="274320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1316736" y="4378147"/>
            <a:ext cx="7168896" cy="33258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1.4  Modify objectives in light of stakeholder analysis</a:t>
            </a:r>
            <a:endParaRPr lang="en-US" sz="1200" dirty="0"/>
          </a:p>
        </p:txBody>
      </p:sp>
      <p:sp>
        <p:nvSpPr>
          <p:cNvPr id="23" name="Text 17"/>
          <p:cNvSpPr/>
          <p:nvPr/>
        </p:nvSpPr>
        <p:spPr>
          <a:xfrm>
            <a:off x="1316736" y="4666805"/>
            <a:ext cx="7168896" cy="3563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 we need to adjust the plan to win stakeholders over?</a:t>
            </a:r>
            <a:endParaRPr lang="en-US" sz="1050" dirty="0"/>
          </a:p>
        </p:txBody>
      </p:sp>
      <p:sp>
        <p:nvSpPr>
          <p:cNvPr id="24" name="Shape 18"/>
          <p:cNvSpPr/>
          <p:nvPr/>
        </p:nvSpPr>
        <p:spPr>
          <a:xfrm>
            <a:off x="457200" y="5243170"/>
            <a:ext cx="8229600" cy="791870"/>
          </a:xfrm>
          <a:prstGeom prst="roundRect">
            <a:avLst>
              <a:gd name="adj" fmla="val 692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5" name="Shape 19"/>
          <p:cNvSpPr/>
          <p:nvPr/>
        </p:nvSpPr>
        <p:spPr>
          <a:xfrm>
            <a:off x="658368" y="5410505"/>
            <a:ext cx="457200" cy="457200"/>
          </a:xfrm>
          <a:prstGeom prst="ellipse">
            <a:avLst/>
          </a:prstGeom>
          <a:solidFill>
            <a:srgbClr val="0D3B2E"/>
          </a:solidFill>
          <a:ln/>
        </p:spPr>
      </p:sp>
      <p:pic>
        <p:nvPicPr>
          <p:cNvPr id="2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08" y="5501945"/>
            <a:ext cx="274320" cy="274320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1316736" y="5334610"/>
            <a:ext cx="7168896" cy="33258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1.5  Establish communication methods with all parties</a:t>
            </a:r>
            <a:endParaRPr lang="en-US" sz="1200" dirty="0"/>
          </a:p>
        </p:txBody>
      </p:sp>
      <p:sp>
        <p:nvSpPr>
          <p:cNvPr id="28" name="Text 21"/>
          <p:cNvSpPr/>
          <p:nvPr/>
        </p:nvSpPr>
        <p:spPr>
          <a:xfrm>
            <a:off x="1316736" y="5623267"/>
            <a:ext cx="7168896" cy="3563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we keep in contact throughout the project?</a:t>
            </a:r>
            <a:endParaRPr lang="en-US" sz="1050" dirty="0"/>
          </a:p>
        </p:txBody>
      </p:sp>
      <p:sp>
        <p:nvSpPr>
          <p:cNvPr id="29" name="Text 22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3 · SOFTWARE PLANNING</a:t>
            </a:r>
            <a:endParaRPr lang="en-US" sz="900" dirty="0"/>
          </a:p>
        </p:txBody>
      </p:sp>
      <p:sp>
        <p:nvSpPr>
          <p:cNvPr id="30" name="Text 23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1 — SCENARIO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Applying Step 1 to the Psychometric Testing Project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2788920"/>
            <a:ext cx="2572512" cy="2743200"/>
          </a:xfrm>
          <a:prstGeom prst="roundRect">
            <a:avLst>
              <a:gd name="adj" fmla="val 248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9535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7380" y="3039100"/>
            <a:ext cx="304312" cy="30431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25296" y="293522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authority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621792" y="3520440"/>
            <a:ext cx="2243328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Should be a dedicated project manager rather than the HR manager who commissioned it.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3285744" y="2788920"/>
            <a:ext cx="2572512" cy="2743200"/>
          </a:xfrm>
          <a:prstGeom prst="roundRect">
            <a:avLst>
              <a:gd name="adj" fmla="val 248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3450336" y="29535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5924" y="3039100"/>
            <a:ext cx="304312" cy="30431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53840" y="293522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Stakeholders</a:t>
            </a:r>
            <a:endParaRPr lang="en-US" sz="1300" dirty="0"/>
          </a:p>
        </p:txBody>
      </p:sp>
      <p:sp>
        <p:nvSpPr>
          <p:cNvPr id="13" name="Text 9"/>
          <p:cNvSpPr/>
          <p:nvPr/>
        </p:nvSpPr>
        <p:spPr>
          <a:xfrm>
            <a:off x="3450336" y="3520440"/>
            <a:ext cx="2243328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 members completing questionnaires have concerns about how results will be used.</a:t>
            </a:r>
            <a:endParaRPr lang="en-US" sz="1100" dirty="0"/>
          </a:p>
        </p:txBody>
      </p:sp>
      <p:sp>
        <p:nvSpPr>
          <p:cNvPr id="14" name="Shape 10"/>
          <p:cNvSpPr/>
          <p:nvPr/>
        </p:nvSpPr>
        <p:spPr>
          <a:xfrm>
            <a:off x="6114288" y="2788920"/>
            <a:ext cx="2572512" cy="2743200"/>
          </a:xfrm>
          <a:prstGeom prst="roundRect">
            <a:avLst>
              <a:gd name="adj" fmla="val 248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278880" y="29535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4468" y="3039100"/>
            <a:ext cx="304312" cy="304312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82384" y="293522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Revised objective</a:t>
            </a:r>
            <a:endParaRPr lang="en-US" sz="1300" dirty="0"/>
          </a:p>
        </p:txBody>
      </p:sp>
      <p:sp>
        <p:nvSpPr>
          <p:cNvPr id="18" name="Text 13"/>
          <p:cNvSpPr/>
          <p:nvPr/>
        </p:nvSpPr>
        <p:spPr>
          <a:xfrm>
            <a:off x="6278880" y="3520440"/>
            <a:ext cx="2243328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Add: provide personal feedback to team members on their own test results to reduce anxiety.</a:t>
            </a:r>
            <a:endParaRPr lang="en-US" sz="1100" dirty="0"/>
          </a:p>
        </p:txBody>
      </p:sp>
      <p:sp>
        <p:nvSpPr>
          <p:cNvPr id="19" name="Text 14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3 · SOFTWARE PLANNING</a:t>
            </a:r>
            <a:endParaRPr lang="en-US" sz="900" dirty="0"/>
          </a:p>
        </p:txBody>
      </p:sp>
      <p:sp>
        <p:nvSpPr>
          <p:cNvPr id="20" name="Text 15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2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Establish Project Infrastructure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2331720"/>
            <a:ext cx="2572512" cy="3200400"/>
          </a:xfrm>
          <a:prstGeom prst="roundRect">
            <a:avLst>
              <a:gd name="adj" fmla="val 248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4963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7380" y="2581900"/>
            <a:ext cx="304312" cy="30431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25296" y="247802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2.1  Link to strategic plan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621792" y="3063240"/>
            <a:ext cx="2243328" cy="2359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did the organisation want this project? How does it fit the bigger picture?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3285744" y="2331720"/>
            <a:ext cx="2572512" cy="3200400"/>
          </a:xfrm>
          <a:prstGeom prst="roundRect">
            <a:avLst>
              <a:gd name="adj" fmla="val 248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3450336" y="24963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5924" y="2581900"/>
            <a:ext cx="304312" cy="30431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53840" y="247802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2.2  Standards &amp; procedures</a:t>
            </a:r>
            <a:endParaRPr lang="en-US" sz="1300" dirty="0"/>
          </a:p>
        </p:txBody>
      </p:sp>
      <p:sp>
        <p:nvSpPr>
          <p:cNvPr id="13" name="Text 9"/>
          <p:cNvSpPr/>
          <p:nvPr/>
        </p:nvSpPr>
        <p:spPr>
          <a:xfrm>
            <a:off x="3450336" y="3063240"/>
            <a:ext cx="2243328" cy="2359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internal and external standards must be followed?</a:t>
            </a:r>
            <a:endParaRPr lang="en-US" sz="1100" dirty="0"/>
          </a:p>
        </p:txBody>
      </p:sp>
      <p:sp>
        <p:nvSpPr>
          <p:cNvPr id="14" name="Shape 10"/>
          <p:cNvSpPr/>
          <p:nvPr/>
        </p:nvSpPr>
        <p:spPr>
          <a:xfrm>
            <a:off x="6114288" y="2331720"/>
            <a:ext cx="2572512" cy="3200400"/>
          </a:xfrm>
          <a:prstGeom prst="roundRect">
            <a:avLst>
              <a:gd name="adj" fmla="val 248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278880" y="24963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4468" y="2581900"/>
            <a:ext cx="304312" cy="304312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82384" y="247802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2.3  Team organisation</a:t>
            </a:r>
            <a:endParaRPr lang="en-US" sz="1300" dirty="0"/>
          </a:p>
        </p:txBody>
      </p:sp>
      <p:sp>
        <p:nvSpPr>
          <p:cNvPr id="18" name="Text 13"/>
          <p:cNvSpPr/>
          <p:nvPr/>
        </p:nvSpPr>
        <p:spPr>
          <a:xfrm>
            <a:off x="6278880" y="3063240"/>
            <a:ext cx="2243328" cy="2359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does everyone fit in the reporting structure?</a:t>
            </a:r>
            <a:endParaRPr lang="en-US" sz="1100" dirty="0"/>
          </a:p>
        </p:txBody>
      </p:sp>
      <p:sp>
        <p:nvSpPr>
          <p:cNvPr id="19" name="Text 14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3 · SOFTWARE PLANNING</a:t>
            </a:r>
            <a:endParaRPr lang="en-US" sz="900" dirty="0"/>
          </a:p>
        </p:txBody>
      </p:sp>
      <p:sp>
        <p:nvSpPr>
          <p:cNvPr id="20" name="Text 15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3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Analyse Project Characteristics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2331720"/>
            <a:ext cx="1865376" cy="320040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4963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7380" y="2581900"/>
            <a:ext cx="304312" cy="30431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25296" y="247802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3.1  Objective vs product based</a:t>
            </a:r>
            <a:endParaRPr lang="en-US" sz="1150" dirty="0"/>
          </a:p>
        </p:txBody>
      </p:sp>
      <p:sp>
        <p:nvSpPr>
          <p:cNvPr id="8" name="Text 5"/>
          <p:cNvSpPr/>
          <p:nvPr/>
        </p:nvSpPr>
        <p:spPr>
          <a:xfrm>
            <a:off x="621792" y="3063240"/>
            <a:ext cx="1536192" cy="2359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there more than one way to achieve success?</a:t>
            </a:r>
            <a:endParaRPr lang="en-US" sz="1030" dirty="0"/>
          </a:p>
        </p:txBody>
      </p:sp>
      <p:sp>
        <p:nvSpPr>
          <p:cNvPr id="9" name="Shape 6"/>
          <p:cNvSpPr/>
          <p:nvPr/>
        </p:nvSpPr>
        <p:spPr>
          <a:xfrm>
            <a:off x="2578608" y="2331720"/>
            <a:ext cx="1865376" cy="320040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2743200" y="24963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788" y="2581900"/>
            <a:ext cx="304312" cy="30431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3346704" y="247802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3.2  Other characteristics</a:t>
            </a:r>
            <a:endParaRPr lang="en-US" sz="1150" dirty="0"/>
          </a:p>
        </p:txBody>
      </p:sp>
      <p:sp>
        <p:nvSpPr>
          <p:cNvPr id="13" name="Text 9"/>
          <p:cNvSpPr/>
          <p:nvPr/>
        </p:nvSpPr>
        <p:spPr>
          <a:xfrm>
            <a:off x="2743200" y="3063240"/>
            <a:ext cx="1536192" cy="2359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distinctive about this project — quality requirements, constraints?</a:t>
            </a:r>
            <a:endParaRPr lang="en-US" sz="1030" dirty="0"/>
          </a:p>
        </p:txBody>
      </p:sp>
      <p:sp>
        <p:nvSpPr>
          <p:cNvPr id="14" name="Shape 10"/>
          <p:cNvSpPr/>
          <p:nvPr/>
        </p:nvSpPr>
        <p:spPr>
          <a:xfrm>
            <a:off x="4700016" y="2331720"/>
            <a:ext cx="1865376" cy="320040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4864608" y="24963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196" y="2581900"/>
            <a:ext cx="304312" cy="304312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5468112" y="247802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3.3  High-level risks</a:t>
            </a:r>
            <a:endParaRPr lang="en-US" sz="1150" dirty="0"/>
          </a:p>
        </p:txBody>
      </p:sp>
      <p:sp>
        <p:nvSpPr>
          <p:cNvPr id="18" name="Text 13"/>
          <p:cNvSpPr/>
          <p:nvPr/>
        </p:nvSpPr>
        <p:spPr>
          <a:xfrm>
            <a:off x="4864608" y="3063240"/>
            <a:ext cx="1536192" cy="2359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could go wrong? What can we do to prevent or mitigate it?</a:t>
            </a:r>
            <a:endParaRPr lang="en-US" sz="1030" dirty="0"/>
          </a:p>
        </p:txBody>
      </p:sp>
      <p:sp>
        <p:nvSpPr>
          <p:cNvPr id="19" name="Shape 14"/>
          <p:cNvSpPr/>
          <p:nvPr/>
        </p:nvSpPr>
        <p:spPr>
          <a:xfrm>
            <a:off x="6821424" y="2331720"/>
            <a:ext cx="1865376" cy="320040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0" name="Shape 15"/>
          <p:cNvSpPr/>
          <p:nvPr/>
        </p:nvSpPr>
        <p:spPr>
          <a:xfrm>
            <a:off x="6986016" y="24963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21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1604" y="2581900"/>
            <a:ext cx="304312" cy="304312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7589520" y="247802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3.4  Life-cycle approach</a:t>
            </a:r>
            <a:endParaRPr lang="en-US" sz="1150" dirty="0"/>
          </a:p>
        </p:txBody>
      </p:sp>
      <p:sp>
        <p:nvSpPr>
          <p:cNvPr id="23" name="Text 17"/>
          <p:cNvSpPr/>
          <p:nvPr/>
        </p:nvSpPr>
        <p:spPr>
          <a:xfrm>
            <a:off x="6986016" y="3063240"/>
            <a:ext cx="1536192" cy="2359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Waterfall? Incremental? Prototyping? Choose based on risk and uncertainty.</a:t>
            </a:r>
            <a:endParaRPr lang="en-US" sz="1030" dirty="0"/>
          </a:p>
        </p:txBody>
      </p:sp>
      <p:sp>
        <p:nvSpPr>
          <p:cNvPr id="24" name="Text 18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3 · SOFTWARE PLANNING</a:t>
            </a:r>
            <a:endParaRPr lang="en-US" sz="900" dirty="0"/>
          </a:p>
        </p:txBody>
      </p:sp>
      <p:sp>
        <p:nvSpPr>
          <p:cNvPr id="25" name="Text 19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3 — SCENARIO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Applying Step 3 to the Psychometric Testing Project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2788920"/>
            <a:ext cx="2572512" cy="2743200"/>
          </a:xfrm>
          <a:prstGeom prst="roundRect">
            <a:avLst>
              <a:gd name="adj" fmla="val 248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9535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7380" y="3039100"/>
            <a:ext cx="304312" cy="30431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25296" y="293522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 vs product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621792" y="3520440"/>
            <a:ext cx="2243328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Could use a paper questionnaire and input results manually instead of a full software system.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3285744" y="2788920"/>
            <a:ext cx="2572512" cy="2743200"/>
          </a:xfrm>
          <a:prstGeom prst="roundRect">
            <a:avLst>
              <a:gd name="adj" fmla="val 248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3450336" y="29535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5924" y="3039100"/>
            <a:ext cx="304312" cy="30431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53840" y="293522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risks</a:t>
            </a:r>
            <a:endParaRPr lang="en-US" sz="1300" dirty="0"/>
          </a:p>
        </p:txBody>
      </p:sp>
      <p:sp>
        <p:nvSpPr>
          <p:cNvPr id="13" name="Text 9"/>
          <p:cNvSpPr/>
          <p:nvPr/>
        </p:nvSpPr>
        <p:spPr>
          <a:xfrm>
            <a:off x="3450336" y="3520440"/>
            <a:ext cx="2243328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 members may refuse to cooperate. Project managers may resist the app. Developer unfamiliar with VB.</a:t>
            </a:r>
            <a:endParaRPr lang="en-US" sz="1100" dirty="0"/>
          </a:p>
        </p:txBody>
      </p:sp>
      <p:sp>
        <p:nvSpPr>
          <p:cNvPr id="14" name="Shape 10"/>
          <p:cNvSpPr/>
          <p:nvPr/>
        </p:nvSpPr>
        <p:spPr>
          <a:xfrm>
            <a:off x="6114288" y="2788920"/>
            <a:ext cx="2572512" cy="2743200"/>
          </a:xfrm>
          <a:prstGeom prst="roundRect">
            <a:avLst>
              <a:gd name="adj" fmla="val 248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278880" y="29535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4468" y="3039100"/>
            <a:ext cx="304312" cy="304312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82384" y="293522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Answer: evolutionary prototype</a:t>
            </a:r>
            <a:endParaRPr lang="en-US" sz="1300" dirty="0"/>
          </a:p>
        </p:txBody>
      </p:sp>
      <p:sp>
        <p:nvSpPr>
          <p:cNvPr id="18" name="Text 13"/>
          <p:cNvSpPr/>
          <p:nvPr/>
        </p:nvSpPr>
        <p:spPr>
          <a:xfrm>
            <a:off x="6278880" y="3520440"/>
            <a:ext cx="2243328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 working prototype that evolves — reduces learning risk and builds user confidence.</a:t>
            </a:r>
            <a:endParaRPr lang="en-US" sz="1100" dirty="0"/>
          </a:p>
        </p:txBody>
      </p:sp>
      <p:sp>
        <p:nvSpPr>
          <p:cNvPr id="19" name="Text 14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3 · SOFTWARE PLANNING</a:t>
            </a:r>
            <a:endParaRPr lang="en-US" sz="900" dirty="0"/>
          </a:p>
        </p:txBody>
      </p:sp>
      <p:sp>
        <p:nvSpPr>
          <p:cNvPr id="20" name="Text 15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D3B2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/ 4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Steps 4–7:</a:t>
            </a:r>
            <a:endParaRPr lang="en-US" sz="3600" dirty="0"/>
          </a:p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Products, Estimates,</a:t>
            </a:r>
            <a:endParaRPr lang="en-US" sz="3600" dirty="0"/>
          </a:p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Risks &amp; Resources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Defining what to build, how long it takes, what could go wrong, and who does it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4864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4: Products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257175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266319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5: Effort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468630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477774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6: Risk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680085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689229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7: Resources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4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Identify Project Products &amp; Activities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3977640" cy="4389120"/>
          </a:xfrm>
          <a:prstGeom prst="roundRect">
            <a:avLst>
              <a:gd name="adj" fmla="val 1609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457200" y="1417320"/>
            <a:ext cx="3977640" cy="475488"/>
          </a:xfrm>
          <a:prstGeom prst="roundRect">
            <a:avLst>
              <a:gd name="adj" fmla="val 13462"/>
            </a:avLst>
          </a:prstGeom>
          <a:solidFill>
            <a:srgbClr val="0D3B2E"/>
          </a:solidFill>
          <a:ln/>
        </p:spPr>
      </p:sp>
      <p:sp>
        <p:nvSpPr>
          <p:cNvPr id="6" name="Shape 4"/>
          <p:cNvSpPr/>
          <p:nvPr/>
        </p:nvSpPr>
        <p:spPr>
          <a:xfrm>
            <a:off x="457200" y="1691640"/>
            <a:ext cx="3977640" cy="201168"/>
          </a:xfrm>
          <a:prstGeom prst="rect">
            <a:avLst/>
          </a:prstGeom>
          <a:solidFill>
            <a:srgbClr val="0D3B2E"/>
          </a:solidFill>
          <a:ln/>
        </p:spPr>
      </p:sp>
      <p:sp>
        <p:nvSpPr>
          <p:cNvPr id="7" name="Text 5"/>
          <p:cNvSpPr/>
          <p:nvPr/>
        </p:nvSpPr>
        <p:spPr>
          <a:xfrm>
            <a:off x="640080" y="1417320"/>
            <a:ext cx="36118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a Product?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658368" y="2039112"/>
            <a:ext cx="3575304" cy="3584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result of an activity — something tangible that is produced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Physical thing: 'installed PC'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Document: 'logical data structure'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Person: 'trained user'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version: 'updated software module'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Products can be deliverable (external) or intermediate (internal)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709160" y="1417320"/>
            <a:ext cx="3977640" cy="4389120"/>
          </a:xfrm>
          <a:prstGeom prst="roundRect">
            <a:avLst>
              <a:gd name="adj" fmla="val 1609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4709160" y="1417320"/>
            <a:ext cx="3977640" cy="475488"/>
          </a:xfrm>
          <a:prstGeom prst="roundRect">
            <a:avLst>
              <a:gd name="adj" fmla="val 13462"/>
            </a:avLst>
          </a:prstGeom>
          <a:solidFill>
            <a:srgbClr val="C0392B"/>
          </a:solidFill>
          <a:ln/>
        </p:spPr>
      </p:sp>
      <p:sp>
        <p:nvSpPr>
          <p:cNvPr id="11" name="Shape 9"/>
          <p:cNvSpPr/>
          <p:nvPr/>
        </p:nvSpPr>
        <p:spPr>
          <a:xfrm>
            <a:off x="4709160" y="1691640"/>
            <a:ext cx="3977640" cy="201168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12" name="Text 10"/>
          <p:cNvSpPr/>
          <p:nvPr/>
        </p:nvSpPr>
        <p:spPr>
          <a:xfrm>
            <a:off x="4892040" y="1417320"/>
            <a:ext cx="36118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NOT a Product?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4910328" y="2039112"/>
            <a:ext cx="3575304" cy="3584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Activities: e.g. 'training' — this is what you DO, not what you PRODUCE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Events: e.g. 'interviews completed'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Resources or actors: e.g. 'software developer'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a Product Breakdown Structure (PBS) to identify all products, then a Product Flow Diagram (PFD) to show dependencies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3 · SOFTWARE PLANNING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4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Activity Network (Ideal)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</p:sp>
      <p:sp>
        <p:nvSpPr>
          <p:cNvPr id="5" name="Shape 3"/>
          <p:cNvSpPr/>
          <p:nvPr/>
        </p:nvSpPr>
        <p:spPr>
          <a:xfrm>
            <a:off x="457200" y="1417320"/>
            <a:ext cx="54864" cy="777240"/>
          </a:xfrm>
          <a:prstGeom prst="rect">
            <a:avLst/>
          </a:prstGeom>
          <a:solidFill>
            <a:srgbClr val="E8871E"/>
          </a:solidFill>
          <a:ln/>
        </p:spPr>
      </p:sp>
      <p:sp>
        <p:nvSpPr>
          <p:cNvPr id="6" name="Text 4"/>
          <p:cNvSpPr/>
          <p:nvPr/>
        </p:nvSpPr>
        <p:spPr>
          <a:xfrm>
            <a:off x="658368" y="1417320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activities by verb + noun (e.g. 'Design questionnaire', 'Select subjects'). Avoid vague verbs like 'produce'. Then draw the dependency network.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457200" y="3200400"/>
            <a:ext cx="1018903" cy="1371600"/>
          </a:xfrm>
          <a:prstGeom prst="roundRect">
            <a:avLst>
              <a:gd name="adj" fmla="val 5385"/>
            </a:avLst>
          </a:prstGeom>
          <a:solidFill>
            <a:srgbClr val="0D3B2E"/>
          </a:solidFill>
          <a:ln/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512064" y="3200400"/>
            <a:ext cx="909175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 testing</a:t>
            </a:r>
            <a:endParaRPr lang="en-US" sz="950" dirty="0"/>
          </a:p>
        </p:txBody>
      </p:sp>
      <p:sp>
        <p:nvSpPr>
          <p:cNvPr id="9" name="Text 7"/>
          <p:cNvSpPr/>
          <p:nvPr/>
        </p:nvSpPr>
        <p:spPr>
          <a:xfrm>
            <a:off x="1476103" y="3200400"/>
            <a:ext cx="18288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dirty="0">
                <a:solidFill>
                  <a:srgbClr val="E8871E"/>
                </a:solidFill>
              </a:rPr>
              <a:t>→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1658983" y="3200400"/>
            <a:ext cx="1018903" cy="1371600"/>
          </a:xfrm>
          <a:prstGeom prst="roundRect">
            <a:avLst>
              <a:gd name="adj" fmla="val 5385"/>
            </a:avLst>
          </a:prstGeom>
          <a:solidFill>
            <a:srgbClr val="2E7D5E"/>
          </a:solidFill>
          <a:ln/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1" name="Text 9"/>
          <p:cNvSpPr/>
          <p:nvPr/>
        </p:nvSpPr>
        <p:spPr>
          <a:xfrm>
            <a:off x="1713847" y="3200400"/>
            <a:ext cx="909175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questionnaire</a:t>
            </a:r>
            <a:endParaRPr lang="en-US" sz="950" dirty="0"/>
          </a:p>
        </p:txBody>
      </p:sp>
      <p:sp>
        <p:nvSpPr>
          <p:cNvPr id="12" name="Text 10"/>
          <p:cNvSpPr/>
          <p:nvPr/>
        </p:nvSpPr>
        <p:spPr>
          <a:xfrm>
            <a:off x="2677886" y="3200400"/>
            <a:ext cx="18288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dirty="0">
                <a:solidFill>
                  <a:srgbClr val="E8871E"/>
                </a:solidFill>
              </a:rPr>
              <a:t>→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2860766" y="3200400"/>
            <a:ext cx="1018903" cy="1371600"/>
          </a:xfrm>
          <a:prstGeom prst="roundRect">
            <a:avLst>
              <a:gd name="adj" fmla="val 5385"/>
            </a:avLst>
          </a:prstGeom>
          <a:solidFill>
            <a:srgbClr val="0D3B2E"/>
          </a:solidFill>
          <a:ln/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2915630" y="3200400"/>
            <a:ext cx="909175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 subjects</a:t>
            </a:r>
            <a:endParaRPr lang="en-US" sz="950" dirty="0"/>
          </a:p>
        </p:txBody>
      </p:sp>
      <p:sp>
        <p:nvSpPr>
          <p:cNvPr id="15" name="Text 13"/>
          <p:cNvSpPr/>
          <p:nvPr/>
        </p:nvSpPr>
        <p:spPr>
          <a:xfrm>
            <a:off x="3879669" y="3200400"/>
            <a:ext cx="18288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dirty="0">
                <a:solidFill>
                  <a:srgbClr val="E8871E"/>
                </a:solidFill>
              </a:rPr>
              <a:t>→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4062549" y="3200400"/>
            <a:ext cx="1018903" cy="1371600"/>
          </a:xfrm>
          <a:prstGeom prst="roundRect">
            <a:avLst>
              <a:gd name="adj" fmla="val 5385"/>
            </a:avLst>
          </a:prstGeom>
          <a:solidFill>
            <a:srgbClr val="2E7D5E"/>
          </a:solidFill>
          <a:ln/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7" name="Text 15"/>
          <p:cNvSpPr/>
          <p:nvPr/>
        </p:nvSpPr>
        <p:spPr>
          <a:xfrm>
            <a:off x="4117413" y="3200400"/>
            <a:ext cx="909175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 machine</a:t>
            </a:r>
            <a:endParaRPr lang="en-US" sz="950" dirty="0"/>
          </a:p>
        </p:txBody>
      </p:sp>
      <p:sp>
        <p:nvSpPr>
          <p:cNvPr id="18" name="Text 16"/>
          <p:cNvSpPr/>
          <p:nvPr/>
        </p:nvSpPr>
        <p:spPr>
          <a:xfrm>
            <a:off x="5081451" y="3200400"/>
            <a:ext cx="18288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dirty="0">
                <a:solidFill>
                  <a:srgbClr val="E8871E"/>
                </a:solidFill>
              </a:rPr>
              <a:t>→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5264331" y="3200400"/>
            <a:ext cx="1018903" cy="1371600"/>
          </a:xfrm>
          <a:prstGeom prst="roundRect">
            <a:avLst>
              <a:gd name="adj" fmla="val 5385"/>
            </a:avLst>
          </a:prstGeom>
          <a:solidFill>
            <a:srgbClr val="0D3B2E"/>
          </a:solidFill>
          <a:ln/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0" name="Text 18"/>
          <p:cNvSpPr/>
          <p:nvPr/>
        </p:nvSpPr>
        <p:spPr>
          <a:xfrm>
            <a:off x="5319195" y="3200400"/>
            <a:ext cx="909175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Conduct tests</a:t>
            </a:r>
            <a:endParaRPr lang="en-US" sz="950" dirty="0"/>
          </a:p>
        </p:txBody>
      </p:sp>
      <p:sp>
        <p:nvSpPr>
          <p:cNvPr id="21" name="Text 19"/>
          <p:cNvSpPr/>
          <p:nvPr/>
        </p:nvSpPr>
        <p:spPr>
          <a:xfrm>
            <a:off x="6283234" y="3200400"/>
            <a:ext cx="18288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dirty="0">
                <a:solidFill>
                  <a:srgbClr val="E8871E"/>
                </a:solidFill>
              </a:rPr>
              <a:t>→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6466114" y="3200400"/>
            <a:ext cx="1018903" cy="1371600"/>
          </a:xfrm>
          <a:prstGeom prst="roundRect">
            <a:avLst>
              <a:gd name="adj" fmla="val 5385"/>
            </a:avLst>
          </a:prstGeom>
          <a:solidFill>
            <a:srgbClr val="2E7D5E"/>
          </a:solidFill>
          <a:ln/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3" name="Text 21"/>
          <p:cNvSpPr/>
          <p:nvPr/>
        </p:nvSpPr>
        <p:spPr>
          <a:xfrm>
            <a:off x="6520978" y="3200400"/>
            <a:ext cx="909175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 results</a:t>
            </a:r>
            <a:endParaRPr lang="en-US" sz="950" dirty="0"/>
          </a:p>
        </p:txBody>
      </p:sp>
      <p:sp>
        <p:nvSpPr>
          <p:cNvPr id="24" name="Text 22"/>
          <p:cNvSpPr/>
          <p:nvPr/>
        </p:nvSpPr>
        <p:spPr>
          <a:xfrm>
            <a:off x="7485017" y="3200400"/>
            <a:ext cx="18288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dirty="0">
                <a:solidFill>
                  <a:srgbClr val="E8871E"/>
                </a:solidFill>
              </a:rPr>
              <a:t>→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7667897" y="3200400"/>
            <a:ext cx="1018903" cy="1371600"/>
          </a:xfrm>
          <a:prstGeom prst="roundRect">
            <a:avLst>
              <a:gd name="adj" fmla="val 5385"/>
            </a:avLst>
          </a:prstGeom>
          <a:solidFill>
            <a:srgbClr val="0D3B2E"/>
          </a:solidFill>
          <a:ln/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6" name="Text 24"/>
          <p:cNvSpPr/>
          <p:nvPr/>
        </p:nvSpPr>
        <p:spPr>
          <a:xfrm>
            <a:off x="7722761" y="3200400"/>
            <a:ext cx="909175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Draft change requests</a:t>
            </a:r>
            <a:endParaRPr lang="en-US" sz="950" dirty="0"/>
          </a:p>
        </p:txBody>
      </p:sp>
      <p:sp>
        <p:nvSpPr>
          <p:cNvPr id="27" name="Text 25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3 · SOFTWARE PLANNING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STEPS 5 &amp; 6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Estimate Effort &amp; Identify Risks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3977640" cy="4389120"/>
          </a:xfrm>
          <a:prstGeom prst="roundRect">
            <a:avLst>
              <a:gd name="adj" fmla="val 1609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457200" y="1417320"/>
            <a:ext cx="3977640" cy="475488"/>
          </a:xfrm>
          <a:prstGeom prst="roundRect">
            <a:avLst>
              <a:gd name="adj" fmla="val 13462"/>
            </a:avLst>
          </a:prstGeom>
          <a:solidFill>
            <a:srgbClr val="0D3B2E"/>
          </a:solidFill>
          <a:ln/>
        </p:spPr>
      </p:sp>
      <p:sp>
        <p:nvSpPr>
          <p:cNvPr id="6" name="Shape 4"/>
          <p:cNvSpPr/>
          <p:nvPr/>
        </p:nvSpPr>
        <p:spPr>
          <a:xfrm>
            <a:off x="457200" y="1691640"/>
            <a:ext cx="3977640" cy="201168"/>
          </a:xfrm>
          <a:prstGeom prst="rect">
            <a:avLst/>
          </a:prstGeom>
          <a:solidFill>
            <a:srgbClr val="0D3B2E"/>
          </a:solidFill>
          <a:ln/>
        </p:spPr>
      </p:sp>
      <p:sp>
        <p:nvSpPr>
          <p:cNvPr id="7" name="Text 5"/>
          <p:cNvSpPr/>
          <p:nvPr/>
        </p:nvSpPr>
        <p:spPr>
          <a:xfrm>
            <a:off x="640080" y="1417320"/>
            <a:ext cx="36118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5 — Estimate Effort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658368" y="2039112"/>
            <a:ext cx="3575304" cy="3584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Bottom-up estimates: estimate each activity individually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Distinguish carefully between effort (person-days) and elapsed time (calendar days)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 very long activities into smaller chunks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Bundle very short activities (create checklists)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709160" y="1417320"/>
            <a:ext cx="3977640" cy="4389120"/>
          </a:xfrm>
          <a:prstGeom prst="roundRect">
            <a:avLst>
              <a:gd name="adj" fmla="val 1609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4709160" y="1417320"/>
            <a:ext cx="3977640" cy="475488"/>
          </a:xfrm>
          <a:prstGeom prst="roundRect">
            <a:avLst>
              <a:gd name="adj" fmla="val 13462"/>
            </a:avLst>
          </a:prstGeom>
          <a:solidFill>
            <a:srgbClr val="C0392B"/>
          </a:solidFill>
          <a:ln/>
        </p:spPr>
      </p:sp>
      <p:sp>
        <p:nvSpPr>
          <p:cNvPr id="11" name="Shape 9"/>
          <p:cNvSpPr/>
          <p:nvPr/>
        </p:nvSpPr>
        <p:spPr>
          <a:xfrm>
            <a:off x="4709160" y="1691640"/>
            <a:ext cx="3977640" cy="201168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12" name="Text 10"/>
          <p:cNvSpPr/>
          <p:nvPr/>
        </p:nvSpPr>
        <p:spPr>
          <a:xfrm>
            <a:off x="4892040" y="1417320"/>
            <a:ext cx="36118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6 — Identify Risks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4910328" y="2039112"/>
            <a:ext cx="3575304" cy="3584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Quantify each risk: damage (time or cost) × likelihood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 risk reduction: actions to STOP the risk occurring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 contingency: actions IF the risk DOES occur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 risk-reduction activities to the plan (e.g. training, pilot trials, information gathering)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3 · SOFTWARE PLANNING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7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Allocate Resources — Gantt Chart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</p:sp>
      <p:sp>
        <p:nvSpPr>
          <p:cNvPr id="5" name="Shape 3"/>
          <p:cNvSpPr/>
          <p:nvPr/>
        </p:nvSpPr>
        <p:spPr>
          <a:xfrm>
            <a:off x="457200" y="1417320"/>
            <a:ext cx="54864" cy="777240"/>
          </a:xfrm>
          <a:prstGeom prst="rect">
            <a:avLst/>
          </a:prstGeom>
          <a:solidFill>
            <a:srgbClr val="E8871E"/>
          </a:solidFill>
          <a:ln/>
        </p:spPr>
      </p:sp>
      <p:sp>
        <p:nvSpPr>
          <p:cNvPr id="6" name="Text 4"/>
          <p:cNvSpPr/>
          <p:nvPr/>
        </p:nvSpPr>
        <p:spPr>
          <a:xfrm>
            <a:off x="658368" y="1417320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7: Identify and assign resources to activities; revise the plan for resource constraints (staff availability, non-project commitments).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2743200" y="2331720"/>
            <a:ext cx="14859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 5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3486150" y="2331720"/>
            <a:ext cx="14859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 12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4229100" y="2331720"/>
            <a:ext cx="14859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 19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4972050" y="2331720"/>
            <a:ext cx="14859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 26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5715000" y="2331720"/>
            <a:ext cx="14859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Apr 2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6457950" y="2331720"/>
            <a:ext cx="14859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Apr 9</a:t>
            </a: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7200900" y="2331720"/>
            <a:ext cx="14859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Apr 16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7943850" y="2331720"/>
            <a:ext cx="14859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Apr 23</a:t>
            </a:r>
            <a:endParaRPr lang="en-US" sz="900" dirty="0"/>
          </a:p>
        </p:txBody>
      </p:sp>
      <p:sp>
        <p:nvSpPr>
          <p:cNvPr id="15" name="Shape 13"/>
          <p:cNvSpPr/>
          <p:nvPr/>
        </p:nvSpPr>
        <p:spPr>
          <a:xfrm>
            <a:off x="2743200" y="2679192"/>
            <a:ext cx="0" cy="3218688"/>
          </a:xfrm>
          <a:prstGeom prst="line">
            <a:avLst/>
          </a:prstGeom>
          <a:noFill/>
          <a:ln w="12700">
            <a:solidFill>
              <a:srgbClr val="C8DDD4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3486150" y="2679192"/>
            <a:ext cx="0" cy="3218688"/>
          </a:xfrm>
          <a:prstGeom prst="line">
            <a:avLst/>
          </a:prstGeom>
          <a:noFill/>
          <a:ln w="6350">
            <a:solidFill>
              <a:srgbClr val="C8DDD4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4229100" y="2679192"/>
            <a:ext cx="0" cy="3218688"/>
          </a:xfrm>
          <a:prstGeom prst="line">
            <a:avLst/>
          </a:prstGeom>
          <a:noFill/>
          <a:ln w="6350">
            <a:solidFill>
              <a:srgbClr val="C8DDD4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4972050" y="2679192"/>
            <a:ext cx="0" cy="3218688"/>
          </a:xfrm>
          <a:prstGeom prst="line">
            <a:avLst/>
          </a:prstGeom>
          <a:noFill/>
          <a:ln w="6350">
            <a:solidFill>
              <a:srgbClr val="C8DDD4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5715000" y="2679192"/>
            <a:ext cx="0" cy="3218688"/>
          </a:xfrm>
          <a:prstGeom prst="line">
            <a:avLst/>
          </a:prstGeom>
          <a:noFill/>
          <a:ln w="6350">
            <a:solidFill>
              <a:srgbClr val="C8DDD4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6457950" y="2679192"/>
            <a:ext cx="0" cy="3218688"/>
          </a:xfrm>
          <a:prstGeom prst="line">
            <a:avLst/>
          </a:prstGeom>
          <a:noFill/>
          <a:ln w="6350">
            <a:solidFill>
              <a:srgbClr val="C8DDD4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7200900" y="2679192"/>
            <a:ext cx="0" cy="3218688"/>
          </a:xfrm>
          <a:prstGeom prst="line">
            <a:avLst/>
          </a:prstGeom>
          <a:noFill/>
          <a:ln w="6350">
            <a:solidFill>
              <a:srgbClr val="C8DDD4"/>
            </a:solidFill>
            <a:prstDash val="solid"/>
          </a:ln>
        </p:spPr>
      </p:sp>
      <p:sp>
        <p:nvSpPr>
          <p:cNvPr id="22" name="Shape 20"/>
          <p:cNvSpPr/>
          <p:nvPr/>
        </p:nvSpPr>
        <p:spPr>
          <a:xfrm>
            <a:off x="7943850" y="2679192"/>
            <a:ext cx="0" cy="3218688"/>
          </a:xfrm>
          <a:prstGeom prst="line">
            <a:avLst/>
          </a:prstGeom>
          <a:noFill/>
          <a:ln w="6350">
            <a:solidFill>
              <a:srgbClr val="C8DDD4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8686800" y="2679192"/>
            <a:ext cx="0" cy="3218688"/>
          </a:xfrm>
          <a:prstGeom prst="line">
            <a:avLst/>
          </a:prstGeom>
          <a:noFill/>
          <a:ln w="6350">
            <a:solidFill>
              <a:srgbClr val="C8DDD4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457200" y="2679192"/>
            <a:ext cx="8229600" cy="444137"/>
          </a:xfrm>
          <a:prstGeom prst="rect">
            <a:avLst/>
          </a:prstGeom>
          <a:solidFill>
            <a:srgbClr val="EFF5F2"/>
          </a:solidFill>
          <a:ln/>
        </p:spPr>
      </p:sp>
      <p:sp>
        <p:nvSpPr>
          <p:cNvPr id="25" name="Text 23"/>
          <p:cNvSpPr/>
          <p:nvPr/>
        </p:nvSpPr>
        <p:spPr>
          <a:xfrm>
            <a:off x="457200" y="2679192"/>
            <a:ext cx="2194560" cy="4441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 testing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2103120" y="2679192"/>
            <a:ext cx="548640" cy="4441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LT</a:t>
            </a:r>
            <a:endParaRPr lang="en-US" sz="850" dirty="0"/>
          </a:p>
        </p:txBody>
      </p:sp>
      <p:sp>
        <p:nvSpPr>
          <p:cNvPr id="27" name="Shape 25"/>
          <p:cNvSpPr/>
          <p:nvPr/>
        </p:nvSpPr>
        <p:spPr>
          <a:xfrm>
            <a:off x="2761488" y="2759137"/>
            <a:ext cx="706374" cy="284248"/>
          </a:xfrm>
          <a:prstGeom prst="roundRect">
            <a:avLst>
              <a:gd name="adj" fmla="val 16085"/>
            </a:avLst>
          </a:prstGeom>
          <a:solidFill>
            <a:srgbClr val="0D3B2E"/>
          </a:solidFill>
          <a:ln/>
        </p:spPr>
      </p:sp>
      <p:sp>
        <p:nvSpPr>
          <p:cNvPr id="28" name="Text 26"/>
          <p:cNvSpPr/>
          <p:nvPr/>
        </p:nvSpPr>
        <p:spPr>
          <a:xfrm>
            <a:off x="457200" y="3123329"/>
            <a:ext cx="2194560" cy="4441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 subjects</a:t>
            </a:r>
            <a:endParaRPr lang="en-US" sz="1050" dirty="0"/>
          </a:p>
        </p:txBody>
      </p:sp>
      <p:sp>
        <p:nvSpPr>
          <p:cNvPr id="29" name="Text 27"/>
          <p:cNvSpPr/>
          <p:nvPr/>
        </p:nvSpPr>
        <p:spPr>
          <a:xfrm>
            <a:off x="2103120" y="3123329"/>
            <a:ext cx="548640" cy="4441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LT</a:t>
            </a:r>
            <a:endParaRPr lang="en-US" sz="850" dirty="0"/>
          </a:p>
        </p:txBody>
      </p:sp>
      <p:sp>
        <p:nvSpPr>
          <p:cNvPr id="30" name="Shape 28"/>
          <p:cNvSpPr/>
          <p:nvPr/>
        </p:nvSpPr>
        <p:spPr>
          <a:xfrm>
            <a:off x="2761488" y="3203274"/>
            <a:ext cx="1449324" cy="284248"/>
          </a:xfrm>
          <a:prstGeom prst="roundRect">
            <a:avLst>
              <a:gd name="adj" fmla="val 16085"/>
            </a:avLst>
          </a:prstGeom>
          <a:solidFill>
            <a:srgbClr val="2E7D5E"/>
          </a:solidFill>
          <a:ln/>
        </p:spPr>
      </p:sp>
      <p:sp>
        <p:nvSpPr>
          <p:cNvPr id="31" name="Shape 29"/>
          <p:cNvSpPr/>
          <p:nvPr/>
        </p:nvSpPr>
        <p:spPr>
          <a:xfrm>
            <a:off x="457200" y="3567466"/>
            <a:ext cx="8229600" cy="444137"/>
          </a:xfrm>
          <a:prstGeom prst="rect">
            <a:avLst/>
          </a:prstGeom>
          <a:solidFill>
            <a:srgbClr val="EFF5F2"/>
          </a:solidFill>
          <a:ln/>
        </p:spPr>
      </p:sp>
      <p:sp>
        <p:nvSpPr>
          <p:cNvPr id="32" name="Text 30"/>
          <p:cNvSpPr/>
          <p:nvPr/>
        </p:nvSpPr>
        <p:spPr>
          <a:xfrm>
            <a:off x="457200" y="3567466"/>
            <a:ext cx="2194560" cy="4441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questionnaire</a:t>
            </a: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2103120" y="3567466"/>
            <a:ext cx="548640" cy="4441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LT/TA</a:t>
            </a:r>
            <a:endParaRPr lang="en-US" sz="850" dirty="0"/>
          </a:p>
        </p:txBody>
      </p:sp>
      <p:sp>
        <p:nvSpPr>
          <p:cNvPr id="34" name="Shape 32"/>
          <p:cNvSpPr/>
          <p:nvPr/>
        </p:nvSpPr>
        <p:spPr>
          <a:xfrm>
            <a:off x="2761488" y="3647411"/>
            <a:ext cx="2192274" cy="284248"/>
          </a:xfrm>
          <a:prstGeom prst="roundRect">
            <a:avLst>
              <a:gd name="adj" fmla="val 16085"/>
            </a:avLst>
          </a:prstGeom>
          <a:solidFill>
            <a:srgbClr val="0D3B2E"/>
          </a:solidFill>
          <a:ln/>
        </p:spPr>
      </p:sp>
      <p:sp>
        <p:nvSpPr>
          <p:cNvPr id="35" name="Text 33"/>
          <p:cNvSpPr/>
          <p:nvPr/>
        </p:nvSpPr>
        <p:spPr>
          <a:xfrm>
            <a:off x="457200" y="4011603"/>
            <a:ext cx="2194560" cy="4441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 machine</a:t>
            </a:r>
            <a:endParaRPr lang="en-US" sz="1050" dirty="0"/>
          </a:p>
        </p:txBody>
      </p:sp>
      <p:sp>
        <p:nvSpPr>
          <p:cNvPr id="36" name="Text 34"/>
          <p:cNvSpPr/>
          <p:nvPr/>
        </p:nvSpPr>
        <p:spPr>
          <a:xfrm>
            <a:off x="2103120" y="4011603"/>
            <a:ext cx="548640" cy="4441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</a:t>
            </a:r>
            <a:endParaRPr lang="en-US" sz="850" dirty="0"/>
          </a:p>
        </p:txBody>
      </p:sp>
      <p:sp>
        <p:nvSpPr>
          <p:cNvPr id="37" name="Shape 35"/>
          <p:cNvSpPr/>
          <p:nvPr/>
        </p:nvSpPr>
        <p:spPr>
          <a:xfrm>
            <a:off x="3504438" y="4091548"/>
            <a:ext cx="706374" cy="284248"/>
          </a:xfrm>
          <a:prstGeom prst="roundRect">
            <a:avLst>
              <a:gd name="adj" fmla="val 16085"/>
            </a:avLst>
          </a:prstGeom>
          <a:solidFill>
            <a:srgbClr val="2E7D5E"/>
          </a:solidFill>
          <a:ln/>
        </p:spPr>
      </p:sp>
      <p:sp>
        <p:nvSpPr>
          <p:cNvPr id="38" name="Shape 36"/>
          <p:cNvSpPr/>
          <p:nvPr/>
        </p:nvSpPr>
        <p:spPr>
          <a:xfrm>
            <a:off x="457200" y="4455741"/>
            <a:ext cx="8229600" cy="444137"/>
          </a:xfrm>
          <a:prstGeom prst="rect">
            <a:avLst/>
          </a:prstGeom>
          <a:solidFill>
            <a:srgbClr val="EFF5F2"/>
          </a:solidFill>
          <a:ln/>
        </p:spPr>
      </p:sp>
      <p:sp>
        <p:nvSpPr>
          <p:cNvPr id="39" name="Text 37"/>
          <p:cNvSpPr/>
          <p:nvPr/>
        </p:nvSpPr>
        <p:spPr>
          <a:xfrm>
            <a:off x="457200" y="4455741"/>
            <a:ext cx="2194560" cy="4441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Conduct tests</a:t>
            </a:r>
            <a:endParaRPr lang="en-US" sz="1050" dirty="0"/>
          </a:p>
        </p:txBody>
      </p:sp>
      <p:sp>
        <p:nvSpPr>
          <p:cNvPr id="40" name="Text 38"/>
          <p:cNvSpPr/>
          <p:nvPr/>
        </p:nvSpPr>
        <p:spPr>
          <a:xfrm>
            <a:off x="2103120" y="4455741"/>
            <a:ext cx="548640" cy="4441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LT/TA</a:t>
            </a:r>
            <a:endParaRPr lang="en-US" sz="850" dirty="0"/>
          </a:p>
        </p:txBody>
      </p:sp>
      <p:sp>
        <p:nvSpPr>
          <p:cNvPr id="41" name="Shape 39"/>
          <p:cNvSpPr/>
          <p:nvPr/>
        </p:nvSpPr>
        <p:spPr>
          <a:xfrm>
            <a:off x="4990338" y="4535685"/>
            <a:ext cx="1449324" cy="284248"/>
          </a:xfrm>
          <a:prstGeom prst="roundRect">
            <a:avLst>
              <a:gd name="adj" fmla="val 16085"/>
            </a:avLst>
          </a:prstGeom>
          <a:solidFill>
            <a:srgbClr val="0D3B2E"/>
          </a:solidFill>
          <a:ln/>
        </p:spPr>
      </p:sp>
      <p:sp>
        <p:nvSpPr>
          <p:cNvPr id="42" name="Text 40"/>
          <p:cNvSpPr/>
          <p:nvPr/>
        </p:nvSpPr>
        <p:spPr>
          <a:xfrm>
            <a:off x="457200" y="4899878"/>
            <a:ext cx="2194560" cy="4441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 results</a:t>
            </a:r>
            <a:endParaRPr lang="en-US" sz="1050" dirty="0"/>
          </a:p>
        </p:txBody>
      </p:sp>
      <p:sp>
        <p:nvSpPr>
          <p:cNvPr id="43" name="Text 41"/>
          <p:cNvSpPr/>
          <p:nvPr/>
        </p:nvSpPr>
        <p:spPr>
          <a:xfrm>
            <a:off x="2103120" y="4899878"/>
            <a:ext cx="548640" cy="4441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LT</a:t>
            </a:r>
            <a:endParaRPr lang="en-US" sz="850" dirty="0"/>
          </a:p>
        </p:txBody>
      </p:sp>
      <p:sp>
        <p:nvSpPr>
          <p:cNvPr id="44" name="Shape 42"/>
          <p:cNvSpPr/>
          <p:nvPr/>
        </p:nvSpPr>
        <p:spPr>
          <a:xfrm>
            <a:off x="6476238" y="4979822"/>
            <a:ext cx="1449324" cy="284248"/>
          </a:xfrm>
          <a:prstGeom prst="roundRect">
            <a:avLst>
              <a:gd name="adj" fmla="val 16085"/>
            </a:avLst>
          </a:prstGeom>
          <a:solidFill>
            <a:srgbClr val="2E7D5E"/>
          </a:solidFill>
          <a:ln/>
        </p:spPr>
      </p:sp>
      <p:sp>
        <p:nvSpPr>
          <p:cNvPr id="45" name="Shape 43"/>
          <p:cNvSpPr/>
          <p:nvPr/>
        </p:nvSpPr>
        <p:spPr>
          <a:xfrm>
            <a:off x="457200" y="5344015"/>
            <a:ext cx="8229600" cy="444137"/>
          </a:xfrm>
          <a:prstGeom prst="rect">
            <a:avLst/>
          </a:prstGeom>
          <a:solidFill>
            <a:srgbClr val="EFF5F2"/>
          </a:solidFill>
          <a:ln/>
        </p:spPr>
      </p:sp>
      <p:sp>
        <p:nvSpPr>
          <p:cNvPr id="46" name="Text 44"/>
          <p:cNvSpPr/>
          <p:nvPr/>
        </p:nvSpPr>
        <p:spPr>
          <a:xfrm>
            <a:off x="457200" y="5344015"/>
            <a:ext cx="2194560" cy="4441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Draft changes</a:t>
            </a:r>
            <a:endParaRPr lang="en-US" sz="1050" dirty="0"/>
          </a:p>
        </p:txBody>
      </p:sp>
      <p:sp>
        <p:nvSpPr>
          <p:cNvPr id="47" name="Text 45"/>
          <p:cNvSpPr/>
          <p:nvPr/>
        </p:nvSpPr>
        <p:spPr>
          <a:xfrm>
            <a:off x="2103120" y="5344015"/>
            <a:ext cx="548640" cy="4441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</a:t>
            </a:r>
            <a:endParaRPr lang="en-US" sz="850" dirty="0"/>
          </a:p>
        </p:txBody>
      </p:sp>
      <p:sp>
        <p:nvSpPr>
          <p:cNvPr id="48" name="Shape 46"/>
          <p:cNvSpPr/>
          <p:nvPr/>
        </p:nvSpPr>
        <p:spPr>
          <a:xfrm>
            <a:off x="7219188" y="5423960"/>
            <a:ext cx="706374" cy="284248"/>
          </a:xfrm>
          <a:prstGeom prst="roundRect">
            <a:avLst>
              <a:gd name="adj" fmla="val 16085"/>
            </a:avLst>
          </a:prstGeom>
          <a:solidFill>
            <a:srgbClr val="E8871E"/>
          </a:solidFill>
          <a:ln/>
        </p:spPr>
      </p:sp>
      <p:sp>
        <p:nvSpPr>
          <p:cNvPr id="49" name="Text 47"/>
          <p:cNvSpPr/>
          <p:nvPr/>
        </p:nvSpPr>
        <p:spPr>
          <a:xfrm>
            <a:off x="457200" y="59893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LT = Lead Tester   TA = Testing Assistant</a:t>
            </a:r>
            <a:endParaRPr lang="en-US" sz="950" dirty="0"/>
          </a:p>
        </p:txBody>
      </p:sp>
      <p:sp>
        <p:nvSpPr>
          <p:cNvPr id="50" name="Text 48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3 · SOFTWARE PLANNING</a:t>
            </a:r>
            <a:endParaRPr lang="en-US" sz="900" dirty="0"/>
          </a:p>
        </p:txBody>
      </p:sp>
      <p:sp>
        <p:nvSpPr>
          <p:cNvPr id="51" name="Text 49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D3B2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/ 4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Steps 8–10:</a:t>
            </a:r>
            <a:endParaRPr lang="en-US" sz="3600" dirty="0"/>
          </a:p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Review, Execute</a:t>
            </a:r>
            <a:endParaRPr lang="en-US" sz="3600" dirty="0"/>
          </a:p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&amp; Detail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Getting the plan signed off and keeping it alive throughout delivery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486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8: Review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2766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3680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9: Execute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0960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1874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10: Detail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STEPS 8–10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Review, Execute &amp; Create Lower-Level Plans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2331720"/>
            <a:ext cx="2572512" cy="3200400"/>
          </a:xfrm>
          <a:prstGeom prst="roundRect">
            <a:avLst>
              <a:gd name="adj" fmla="val 248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4963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7380" y="2581900"/>
            <a:ext cx="304312" cy="30431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25296" y="247802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8 — Review &amp; publish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621792" y="3063240"/>
            <a:ext cx="2243328" cy="2359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quality aspects of the plan. Document it and obtain formal agreement from all parties.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3285744" y="2331720"/>
            <a:ext cx="2572512" cy="3200400"/>
          </a:xfrm>
          <a:prstGeom prst="roundRect">
            <a:avLst>
              <a:gd name="adj" fmla="val 248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3450336" y="24963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5924" y="2581900"/>
            <a:ext cx="304312" cy="30431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53840" y="247802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9 — Execute plan</a:t>
            </a:r>
            <a:endParaRPr lang="en-US" sz="1300" dirty="0"/>
          </a:p>
        </p:txBody>
      </p:sp>
      <p:sp>
        <p:nvSpPr>
          <p:cNvPr id="13" name="Text 9"/>
          <p:cNvSpPr/>
          <p:nvPr/>
        </p:nvSpPr>
        <p:spPr>
          <a:xfrm>
            <a:off x="3450336" y="3063240"/>
            <a:ext cx="2243328" cy="2359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Put the plan into action. Monitor progress, manage issues, and update the plan as reality evolves.</a:t>
            </a:r>
            <a:endParaRPr lang="en-US" sz="1100" dirty="0"/>
          </a:p>
        </p:txBody>
      </p:sp>
      <p:sp>
        <p:nvSpPr>
          <p:cNvPr id="14" name="Shape 10"/>
          <p:cNvSpPr/>
          <p:nvPr/>
        </p:nvSpPr>
        <p:spPr>
          <a:xfrm>
            <a:off x="6114288" y="2331720"/>
            <a:ext cx="2572512" cy="3200400"/>
          </a:xfrm>
          <a:prstGeom prst="roundRect">
            <a:avLst>
              <a:gd name="adj" fmla="val 248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278880" y="249631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4468" y="2581900"/>
            <a:ext cx="304312" cy="304312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82384" y="247802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10 — Lower-level detail</a:t>
            </a:r>
            <a:endParaRPr lang="en-US" sz="1300" dirty="0"/>
          </a:p>
        </p:txBody>
      </p:sp>
      <p:sp>
        <p:nvSpPr>
          <p:cNvPr id="18" name="Text 13"/>
          <p:cNvSpPr/>
          <p:nvPr/>
        </p:nvSpPr>
        <p:spPr>
          <a:xfrm>
            <a:off x="6278880" y="3063240"/>
            <a:ext cx="2243328" cy="2359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each activity, create detailed lower-level plans as you approach them — don't over-plan too far ahead.</a:t>
            </a:r>
            <a:endParaRPr lang="en-US" sz="1100" dirty="0"/>
          </a:p>
        </p:txBody>
      </p:sp>
      <p:sp>
        <p:nvSpPr>
          <p:cNvPr id="19" name="Text 14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3 · SOFTWARE PLANNING</a:t>
            </a:r>
            <a:endParaRPr lang="en-US" sz="900" dirty="0"/>
          </a:p>
        </p:txBody>
      </p:sp>
      <p:sp>
        <p:nvSpPr>
          <p:cNvPr id="20" name="Text 15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D3B2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858000" y="3657600"/>
            <a:ext cx="3474720" cy="3474720"/>
          </a:xfrm>
          <a:prstGeom prst="ellipse">
            <a:avLst/>
          </a:prstGeom>
          <a:solidFill>
            <a:srgbClr val="082A2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1645920"/>
            <a:ext cx="82296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3400" dirty="0"/>
          </a:p>
        </p:txBody>
      </p:sp>
      <p:sp>
        <p:nvSpPr>
          <p:cNvPr id="4" name="Text 2"/>
          <p:cNvSpPr/>
          <p:nvPr/>
        </p:nvSpPr>
        <p:spPr>
          <a:xfrm>
            <a:off x="457200" y="2468880"/>
            <a:ext cx="6858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457200" y="3200400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StepWise: practical, scalable, proven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457200" y="3675888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Products, not activities, drive planning (PBS → PFD → network)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57200" y="4151376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Effort ≠ elapsed time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57200" y="4626864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Risk: reduce + contingency, then re-estimate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57200" y="5102352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Gantt charts make resource allocation visible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 Project Planning</dc:title>
  <dc:subject>PptxGenJS Presentation</dc:subject>
  <dc:creator>PptxGenJS</dc:creator>
  <cp:lastModifiedBy>PptxGenJS</cp:lastModifiedBy>
  <cp:revision>1</cp:revision>
  <dcterms:created xsi:type="dcterms:W3CDTF">2026-07-09T13:02:38Z</dcterms:created>
  <dcterms:modified xsi:type="dcterms:W3CDTF">2026-07-09T13:02:38Z</dcterms:modified>
</cp:coreProperties>
</file>