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84"/>
  </p:notesMasterIdLst>
  <p:sldIdLst>
    <p:sldId id="257" r:id="rId5"/>
    <p:sldId id="280" r:id="rId6"/>
    <p:sldId id="281" r:id="rId7"/>
    <p:sldId id="365" r:id="rId8"/>
    <p:sldId id="286" r:id="rId9"/>
    <p:sldId id="287" r:id="rId10"/>
    <p:sldId id="285" r:id="rId11"/>
    <p:sldId id="359" r:id="rId12"/>
    <p:sldId id="291" r:id="rId13"/>
    <p:sldId id="294" r:id="rId14"/>
    <p:sldId id="293" r:id="rId15"/>
    <p:sldId id="296" r:id="rId16"/>
    <p:sldId id="297" r:id="rId17"/>
    <p:sldId id="305" r:id="rId18"/>
    <p:sldId id="307" r:id="rId19"/>
    <p:sldId id="298" r:id="rId20"/>
    <p:sldId id="300" r:id="rId21"/>
    <p:sldId id="313" r:id="rId22"/>
    <p:sldId id="315" r:id="rId23"/>
    <p:sldId id="316" r:id="rId24"/>
    <p:sldId id="310" r:id="rId25"/>
    <p:sldId id="391" r:id="rId26"/>
    <p:sldId id="311" r:id="rId27"/>
    <p:sldId id="435" r:id="rId28"/>
    <p:sldId id="317" r:id="rId29"/>
    <p:sldId id="432" r:id="rId30"/>
    <p:sldId id="318" r:id="rId31"/>
    <p:sldId id="319" r:id="rId32"/>
    <p:sldId id="409" r:id="rId33"/>
    <p:sldId id="436" r:id="rId34"/>
    <p:sldId id="410" r:id="rId35"/>
    <p:sldId id="412" r:id="rId36"/>
    <p:sldId id="413" r:id="rId37"/>
    <p:sldId id="320" r:id="rId38"/>
    <p:sldId id="415" r:id="rId39"/>
    <p:sldId id="416" r:id="rId40"/>
    <p:sldId id="417" r:id="rId41"/>
    <p:sldId id="418" r:id="rId42"/>
    <p:sldId id="322" r:id="rId43"/>
    <p:sldId id="419" r:id="rId44"/>
    <p:sldId id="420" r:id="rId45"/>
    <p:sldId id="421" r:id="rId46"/>
    <p:sldId id="422" r:id="rId47"/>
    <p:sldId id="423" r:id="rId48"/>
    <p:sldId id="424" r:id="rId49"/>
    <p:sldId id="323" r:id="rId50"/>
    <p:sldId id="425" r:id="rId51"/>
    <p:sldId id="426" r:id="rId52"/>
    <p:sldId id="427" r:id="rId53"/>
    <p:sldId id="325" r:id="rId54"/>
    <p:sldId id="428" r:id="rId55"/>
    <p:sldId id="429" r:id="rId56"/>
    <p:sldId id="434" r:id="rId57"/>
    <p:sldId id="431" r:id="rId58"/>
    <p:sldId id="327" r:id="rId59"/>
    <p:sldId id="430" r:id="rId60"/>
    <p:sldId id="433" r:id="rId61"/>
    <p:sldId id="330" r:id="rId62"/>
    <p:sldId id="333" r:id="rId63"/>
    <p:sldId id="336" r:id="rId64"/>
    <p:sldId id="340" r:id="rId65"/>
    <p:sldId id="342" r:id="rId66"/>
    <p:sldId id="329" r:id="rId67"/>
    <p:sldId id="343" r:id="rId68"/>
    <p:sldId id="360" r:id="rId69"/>
    <p:sldId id="345" r:id="rId70"/>
    <p:sldId id="346" r:id="rId71"/>
    <p:sldId id="361" r:id="rId72"/>
    <p:sldId id="362" r:id="rId73"/>
    <p:sldId id="363" r:id="rId74"/>
    <p:sldId id="347" r:id="rId75"/>
    <p:sldId id="350" r:id="rId76"/>
    <p:sldId id="352" r:id="rId77"/>
    <p:sldId id="353" r:id="rId78"/>
    <p:sldId id="354" r:id="rId79"/>
    <p:sldId id="351" r:id="rId80"/>
    <p:sldId id="356" r:id="rId81"/>
    <p:sldId id="357" r:id="rId82"/>
    <p:sldId id="358" r:id="rId8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75" autoAdjust="0"/>
    <p:restoredTop sz="67490" autoAdjust="0"/>
  </p:normalViewPr>
  <p:slideViewPr>
    <p:cSldViewPr snapToGrid="0">
      <p:cViewPr varScale="1">
        <p:scale>
          <a:sx n="57" d="100"/>
          <a:sy n="57" d="100"/>
        </p:scale>
        <p:origin x="213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notesMaster" Target="notesMasters/notes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85D37138-1DDD-4840-808B-02F64FFDB74D}" type="datetimeFigureOut">
              <a:rPr lang="en-GB" smtClean="0"/>
              <a:t>25/11/2021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6C126E80-93F2-4A30-A37F-07FC036028F3}" type="slidenum">
              <a:rPr lang="en-GB" smtClean="0"/>
              <a:t>‹#›</a:t>
            </a:fld>
            <a:endParaRPr lang="en-GB"/>
          </a:p>
        </p:txBody>
      </p:sp>
    </p:spTree>
    <p:extLst>
      <p:ext uri="{BB962C8B-B14F-4D97-AF65-F5344CB8AC3E}">
        <p14:creationId xmlns:p14="http://schemas.microsoft.com/office/powerpoint/2010/main" val="2585390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10102">
              <a:defRPr/>
            </a:pPr>
            <a:fld id="{C9DF3834-AE5E-4216-B825-DD970B2831FA}" type="slidenum">
              <a:rPr lang="en-GB">
                <a:solidFill>
                  <a:prstClr val="black"/>
                </a:solidFill>
                <a:latin typeface="Calibri" panose="020F0502020204030204"/>
              </a:rPr>
              <a:pPr defTabSz="910102">
                <a:defRPr/>
              </a:pPr>
              <a:t>1</a:t>
            </a:fld>
            <a:endParaRPr lang="en-GB">
              <a:solidFill>
                <a:prstClr val="black"/>
              </a:solidFill>
              <a:latin typeface="Calibri" panose="020F0502020204030204"/>
            </a:endParaRPr>
          </a:p>
        </p:txBody>
      </p:sp>
    </p:spTree>
    <p:extLst>
      <p:ext uri="{BB962C8B-B14F-4D97-AF65-F5344CB8AC3E}">
        <p14:creationId xmlns:p14="http://schemas.microsoft.com/office/powerpoint/2010/main" val="1076237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Reminder about the</a:t>
            </a:r>
            <a:r>
              <a:rPr lang="en-GB" baseline="0" dirty="0"/>
              <a:t> relatively small numbers to US vs. Haiti for example</a:t>
            </a:r>
          </a:p>
          <a:p>
            <a:pPr marL="170644" indent="-170644">
              <a:buFont typeface="Arial" panose="020B0604020202020204" pitchFamily="34" charset="0"/>
              <a:buChar char="•"/>
            </a:pPr>
            <a:r>
              <a:rPr lang="en-GB" baseline="0" dirty="0"/>
              <a:t>But this doesn’t account for resales from Caribbean. Estimates of about 600,000 slaves imported to 13 colonies and then the United States</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2</a:t>
            </a:fld>
            <a:endParaRPr lang="en-GB"/>
          </a:p>
        </p:txBody>
      </p:sp>
    </p:spTree>
    <p:extLst>
      <p:ext uri="{BB962C8B-B14F-4D97-AF65-F5344CB8AC3E}">
        <p14:creationId xmlns:p14="http://schemas.microsoft.com/office/powerpoint/2010/main" val="1840773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As noted</a:t>
            </a:r>
            <a:r>
              <a:rPr lang="en-GB" baseline="0" dirty="0"/>
              <a:t> plantation economy; growing tobacco and then, especially, cotton.</a:t>
            </a:r>
          </a:p>
          <a:p>
            <a:pPr marL="170644" indent="-170644">
              <a:buFont typeface="Arial" panose="020B0604020202020204" pitchFamily="34" charset="0"/>
              <a:buChar char="•"/>
            </a:pPr>
            <a:r>
              <a:rPr lang="en-GB" baseline="0" dirty="0"/>
              <a:t>Latter crucial to Industrial Revolution, of course</a:t>
            </a:r>
          </a:p>
          <a:p>
            <a:pPr marL="170644" indent="-170644">
              <a:buFont typeface="Arial" panose="020B0604020202020204" pitchFamily="34" charset="0"/>
              <a:buChar char="•"/>
            </a:pPr>
            <a:r>
              <a:rPr lang="en-GB" baseline="0" dirty="0"/>
              <a:t>I’m going to skip over the rest of the colonial period and move onto the revolutionary era</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a:p>
        </p:txBody>
      </p:sp>
    </p:spTree>
    <p:extLst>
      <p:ext uri="{BB962C8B-B14F-4D97-AF65-F5344CB8AC3E}">
        <p14:creationId xmlns:p14="http://schemas.microsoft.com/office/powerpoint/2010/main" val="1492423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Significance of Boston</a:t>
            </a:r>
            <a:r>
              <a:rPr lang="en-GB" baseline="0" dirty="0"/>
              <a:t> Massacre:  </a:t>
            </a:r>
            <a:r>
              <a:rPr lang="en-GB" dirty="0" err="1"/>
              <a:t>Crispus</a:t>
            </a:r>
            <a:r>
              <a:rPr lang="en-GB" dirty="0"/>
              <a:t> Attucks (c.1723 –1770), stevedore of African and Native American descent, widely regarded as the first person killed in the </a:t>
            </a:r>
            <a:r>
              <a:rPr lang="en-GB" b="1" dirty="0"/>
              <a:t>Boston Massacre </a:t>
            </a:r>
            <a:r>
              <a:rPr lang="en-GB" dirty="0"/>
              <a:t>(5 March 1770) = first martyr of the Revolution</a:t>
            </a:r>
          </a:p>
          <a:p>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5</a:t>
            </a:fld>
            <a:endParaRPr lang="en-GB"/>
          </a:p>
        </p:txBody>
      </p:sp>
    </p:spTree>
    <p:extLst>
      <p:ext uri="{BB962C8B-B14F-4D97-AF65-F5344CB8AC3E}">
        <p14:creationId xmlns:p14="http://schemas.microsoft.com/office/powerpoint/2010/main" val="924257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We noted the flipside to this</a:t>
            </a:r>
            <a:r>
              <a:rPr lang="en-GB" b="0" i="0" baseline="0" dirty="0">
                <a:solidFill>
                  <a:srgbClr val="222222"/>
                </a:solidFill>
                <a:effectLst/>
                <a:latin typeface="Arial" panose="020B0604020202020204" pitchFamily="34" charset="0"/>
              </a:rPr>
              <a:t> last time</a:t>
            </a:r>
            <a:endParaRPr lang="en-GB" b="0" i="0" dirty="0">
              <a:solidFill>
                <a:srgbClr val="222222"/>
              </a:solidFill>
              <a:effectLst/>
              <a:latin typeface="Arial" panose="020B0604020202020204" pitchFamily="34" charset="0"/>
            </a:endParaRP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Black</a:t>
            </a:r>
            <a:r>
              <a:rPr lang="en-GB" b="0" i="0" baseline="0" dirty="0">
                <a:solidFill>
                  <a:srgbClr val="222222"/>
                </a:solidFill>
                <a:effectLst/>
                <a:latin typeface="Arial" panose="020B0604020202020204" pitchFamily="34" charset="0"/>
              </a:rPr>
              <a:t> Loyalists – discuss painting</a:t>
            </a:r>
          </a:p>
          <a:p>
            <a:endParaRPr lang="en-GB" b="0" i="0" baseline="0" dirty="0">
              <a:solidFill>
                <a:srgbClr val="222222"/>
              </a:solidFill>
              <a:effectLst/>
              <a:latin typeface="Arial" panose="020B0604020202020204" pitchFamily="34" charset="0"/>
            </a:endParaRPr>
          </a:p>
          <a:p>
            <a:r>
              <a:rPr lang="en-GB" dirty="0"/>
              <a:t>The </a:t>
            </a:r>
            <a:r>
              <a:rPr lang="en-GB" b="1" dirty="0"/>
              <a:t>Ethiopian Regiment</a:t>
            </a:r>
            <a:r>
              <a:rPr lang="en-GB" dirty="0"/>
              <a:t>, better known as </a:t>
            </a:r>
            <a:r>
              <a:rPr lang="en-GB" b="1" dirty="0"/>
              <a:t>Lord Dunmore's Ethiopian Regiment</a:t>
            </a:r>
            <a:r>
              <a:rPr lang="en-GB" dirty="0"/>
              <a:t>, was a British colonial military unit</a:t>
            </a:r>
          </a:p>
          <a:p>
            <a:endParaRPr lang="en-GB" dirty="0"/>
          </a:p>
        </p:txBody>
      </p:sp>
      <p:sp>
        <p:nvSpPr>
          <p:cNvPr id="4" name="Slide Number Placeholder 3"/>
          <p:cNvSpPr>
            <a:spLocks noGrp="1"/>
          </p:cNvSpPr>
          <p:nvPr>
            <p:ph type="sldNum" sz="quarter" idx="10"/>
          </p:nvPr>
        </p:nvSpPr>
        <p:spPr/>
        <p:txBody>
          <a:bodyPr/>
          <a:lstStyle/>
          <a:p>
            <a:fld id="{D8D50BCF-0BFC-43DE-A32B-3E4F10AF56DF}" type="slidenum">
              <a:rPr lang="en-GB" smtClean="0"/>
              <a:t>6</a:t>
            </a:fld>
            <a:endParaRPr lang="en-GB"/>
          </a:p>
        </p:txBody>
      </p:sp>
    </p:spTree>
    <p:extLst>
      <p:ext uri="{BB962C8B-B14F-4D97-AF65-F5344CB8AC3E}">
        <p14:creationId xmlns:p14="http://schemas.microsoft.com/office/powerpoint/2010/main" val="1147257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Discuss</a:t>
            </a:r>
            <a:r>
              <a:rPr lang="en-GB" baseline="0" dirty="0"/>
              <a:t> population</a:t>
            </a:r>
          </a:p>
          <a:p>
            <a:pPr marL="170644" indent="-170644">
              <a:buFont typeface="Arial" panose="020B0604020202020204" pitchFamily="34" charset="0"/>
              <a:buChar char="•"/>
            </a:pPr>
            <a:r>
              <a:rPr lang="en-GB" baseline="0" dirty="0"/>
              <a:t>Mainly concentrated in South – but note high numbers in New York and New Jersey</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a:t>
            </a:fld>
            <a:endParaRPr lang="en-GB"/>
          </a:p>
        </p:txBody>
      </p:sp>
    </p:spTree>
    <p:extLst>
      <p:ext uri="{BB962C8B-B14F-4D97-AF65-F5344CB8AC3E}">
        <p14:creationId xmlns:p14="http://schemas.microsoft.com/office/powerpoint/2010/main" val="1864533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GROWTH</a:t>
            </a:r>
          </a:p>
        </p:txBody>
      </p:sp>
      <p:sp>
        <p:nvSpPr>
          <p:cNvPr id="4" name="Slide Number Placeholder 3"/>
          <p:cNvSpPr>
            <a:spLocks noGrp="1"/>
          </p:cNvSpPr>
          <p:nvPr>
            <p:ph type="sldNum" sz="quarter" idx="10"/>
          </p:nvPr>
        </p:nvSpPr>
        <p:spPr/>
        <p:txBody>
          <a:bodyPr/>
          <a:lstStyle/>
          <a:p>
            <a:fld id="{6C126E80-93F2-4A30-A37F-07FC036028F3}" type="slidenum">
              <a:rPr lang="en-GB" smtClean="0"/>
              <a:t>8</a:t>
            </a:fld>
            <a:endParaRPr lang="en-GB"/>
          </a:p>
        </p:txBody>
      </p:sp>
    </p:spTree>
    <p:extLst>
      <p:ext uri="{BB962C8B-B14F-4D97-AF65-F5344CB8AC3E}">
        <p14:creationId xmlns:p14="http://schemas.microsoft.com/office/powerpoint/2010/main" val="2659927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existence of slavery</a:t>
            </a:r>
            <a:r>
              <a:rPr lang="en-GB" baseline="0" dirty="0"/>
              <a:t> self-evidently created an ambiguity with regards the revolutionary sentiments which underpinned to the War of Independence</a:t>
            </a:r>
          </a:p>
          <a:p>
            <a:pPr marL="170644" indent="-170644">
              <a:buFont typeface="Arial" panose="020B0604020202020204" pitchFamily="34" charset="0"/>
              <a:buChar char="•"/>
            </a:pPr>
            <a:r>
              <a:rPr lang="en-GB" baseline="0" dirty="0"/>
              <a:t>There is an obvious dissonance between the lofty ideals embodied in the Declaration of Independence and the persistence of chattel slavery</a:t>
            </a:r>
          </a:p>
          <a:p>
            <a:pPr marL="170644" indent="-170644">
              <a:buFont typeface="Arial" panose="020B0604020202020204" pitchFamily="34" charset="0"/>
              <a:buChar char="•"/>
            </a:pPr>
            <a:r>
              <a:rPr lang="en-GB" baseline="0" dirty="0"/>
              <a:t>Because of this, the Founding Fathers opted for constructive ambiguity surrounding slavery</a:t>
            </a:r>
          </a:p>
          <a:p>
            <a:pPr marL="170644" indent="-170644">
              <a:buFont typeface="Arial" panose="020B0604020202020204" pitchFamily="34" charset="0"/>
              <a:buChar char="•"/>
            </a:pPr>
            <a:r>
              <a:rPr lang="en-GB" baseline="0" dirty="0"/>
              <a:t>They avoided directly naming the institution – doing so deliberately in the drafting process</a:t>
            </a:r>
          </a:p>
          <a:p>
            <a:pPr marL="170644" indent="-170644">
              <a:buFont typeface="Arial" panose="020B0604020202020204" pitchFamily="34" charset="0"/>
              <a:buChar char="•"/>
            </a:pPr>
            <a:r>
              <a:rPr lang="en-GB" baseline="0" dirty="0"/>
              <a:t>Jefferson had advocated including mentions of the desire to end the international slave trade and to include </a:t>
            </a:r>
            <a:r>
              <a:rPr lang="en-GB" baseline="0" dirty="0" err="1"/>
              <a:t>Lockean</a:t>
            </a:r>
            <a:r>
              <a:rPr lang="en-GB" baseline="0" dirty="0"/>
              <a:t> ideas about property</a:t>
            </a:r>
          </a:p>
          <a:p>
            <a:pPr marL="170644" indent="-170644">
              <a:buFont typeface="Arial" panose="020B0604020202020204" pitchFamily="34" charset="0"/>
              <a:buChar char="•"/>
            </a:pPr>
            <a:r>
              <a:rPr lang="en-GB" baseline="0" dirty="0"/>
              <a:t>Instead Declaration says nothing; a kind of structuring absence </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44156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Similarly sleight</a:t>
            </a:r>
            <a:r>
              <a:rPr lang="en-GB" baseline="0" dirty="0"/>
              <a:t> of hand was later employed in the wording of the US Constitution, ratified in 1788</a:t>
            </a:r>
          </a:p>
          <a:p>
            <a:pPr marL="170644" indent="-170644">
              <a:buFont typeface="Arial" panose="020B0604020202020204" pitchFamily="34" charset="0"/>
              <a:buChar char="•"/>
            </a:pPr>
            <a:r>
              <a:rPr lang="en-GB" baseline="0" dirty="0"/>
              <a:t>“All other persons”</a:t>
            </a:r>
          </a:p>
          <a:p>
            <a:pPr marL="170644" indent="-170644">
              <a:buFont typeface="Arial" panose="020B0604020202020204" pitchFamily="34" charset="0"/>
              <a:buChar char="•"/>
            </a:pPr>
            <a:r>
              <a:rPr lang="en-GB" baseline="0" dirty="0"/>
              <a:t>To South’s advantage: increased its influence in House and Senate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094678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Elsewhere,</a:t>
            </a:r>
            <a:r>
              <a:rPr lang="en-GB" baseline="0" dirty="0"/>
              <a:t> the Constitution was more overt in addressing southern concerns about slavery – albeit without ever referring to the peculiar institution by name</a:t>
            </a:r>
          </a:p>
          <a:p>
            <a:pPr marL="170644" indent="-170644">
              <a:buFont typeface="Arial" panose="020B0604020202020204" pitchFamily="34" charset="0"/>
              <a:buChar char="•"/>
            </a:pPr>
            <a:r>
              <a:rPr lang="en-GB" i="1" baseline="0" dirty="0"/>
              <a:t>List them</a:t>
            </a:r>
          </a:p>
          <a:p>
            <a:pPr marL="170644" indent="-170644">
              <a:buFont typeface="Arial" panose="020B0604020202020204" pitchFamily="34" charset="0"/>
              <a:buChar char="•"/>
            </a:pPr>
            <a:r>
              <a:rPr lang="en-GB" i="0" dirty="0"/>
              <a:t>The</a:t>
            </a:r>
            <a:r>
              <a:rPr lang="en-GB" i="0" baseline="0" dirty="0"/>
              <a:t> latter did, though, in time lead to abolition of slave trade ...</a:t>
            </a:r>
          </a:p>
          <a:p>
            <a:pPr marL="170644" indent="-170644">
              <a:buFont typeface="Arial" panose="020B0604020202020204" pitchFamily="34" charset="0"/>
              <a:buChar char="•"/>
            </a:pPr>
            <a:endParaRPr lang="en-GB" i="0" baseline="0" dirty="0"/>
          </a:p>
          <a:p>
            <a:pPr marL="170644" marR="0" lvl="0" indent="-17064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effectLst/>
              </a:rPr>
              <a:t>1807 law prohibiting importation of new slaves to US during presidency of Thomas Jefferson</a:t>
            </a:r>
            <a:endParaRPr lang="en-GB" sz="1200" dirty="0">
              <a:solidFill>
                <a:prstClr val="black"/>
              </a:solidFill>
            </a:endParaRPr>
          </a:p>
          <a:p>
            <a:pPr marL="170644" indent="-170644">
              <a:buFont typeface="Arial" panose="020B0604020202020204" pitchFamily="34" charset="0"/>
              <a:buChar char="•"/>
            </a:pPr>
            <a:endParaRPr lang="en-GB" i="0" dirty="0"/>
          </a:p>
        </p:txBody>
      </p:sp>
      <p:sp>
        <p:nvSpPr>
          <p:cNvPr id="4" name="Slide Number Placeholder 3"/>
          <p:cNvSpPr>
            <a:spLocks noGrp="1"/>
          </p:cNvSpPr>
          <p:nvPr>
            <p:ph type="sldNum" sz="quarter" idx="10"/>
          </p:nvPr>
        </p:nvSpPr>
        <p:spPr/>
        <p:txBody>
          <a:bodyPr/>
          <a:lstStyle/>
          <a:p>
            <a:fld id="{14A58A30-1318-419C-BB40-EC883DF94E51}" type="slidenum">
              <a:rPr lang="en-GB" smtClean="0"/>
              <a:t>11</a:t>
            </a:fld>
            <a:endParaRPr lang="en-GB" dirty="0"/>
          </a:p>
        </p:txBody>
      </p:sp>
    </p:spTree>
    <p:extLst>
      <p:ext uri="{BB962C8B-B14F-4D97-AF65-F5344CB8AC3E}">
        <p14:creationId xmlns:p14="http://schemas.microsoft.com/office/powerpoint/2010/main" val="1531578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Jefferson</a:t>
            </a:r>
            <a:r>
              <a:rPr lang="en-GB" baseline="0" dirty="0"/>
              <a:t>’s presidency also oversaw a key event which led to the expansion of American slavery – the Louisiana </a:t>
            </a:r>
            <a:r>
              <a:rPr lang="en-GB" baseline="0" dirty="0" err="1"/>
              <a:t>Purshase</a:t>
            </a:r>
            <a:endParaRPr lang="en-GB" baseline="0" dirty="0"/>
          </a:p>
          <a:p>
            <a:pPr marL="170644" indent="-170644">
              <a:buFont typeface="Arial" panose="020B0604020202020204" pitchFamily="34" charset="0"/>
              <a:buChar char="•"/>
            </a:pPr>
            <a:r>
              <a:rPr lang="en-GB" baseline="0" dirty="0"/>
              <a:t>Negotiated …</a:t>
            </a:r>
          </a:p>
          <a:p>
            <a:pPr marL="170644" indent="-170644">
              <a:buFont typeface="Arial" panose="020B0604020202020204" pitchFamily="34" charset="0"/>
              <a:buChar char="•"/>
            </a:pPr>
            <a:r>
              <a:rPr lang="en-GB" baseline="0" dirty="0"/>
              <a:t>Bonaparte’s sale in part motivated by France’s poor fortunes during the Haitian Revolution</a:t>
            </a:r>
          </a:p>
          <a:p>
            <a:pPr marL="170644" indent="-170644">
              <a:buFont typeface="Arial" panose="020B0604020202020204" pitchFamily="34" charset="0"/>
              <a:buChar char="•"/>
            </a:pPr>
            <a:r>
              <a:rPr lang="en-GB" baseline="0" dirty="0"/>
              <a:t>Resigned to defeat, Bonaparte lost interest in forging a new world empire and agreed to sell territories which had been ceded to France from Spain a few years earlier</a:t>
            </a:r>
          </a:p>
          <a:p>
            <a:pPr marL="170644" indent="-170644">
              <a:buFont typeface="Arial" panose="020B0604020202020204" pitchFamily="34" charset="0"/>
              <a:buChar char="•"/>
            </a:pPr>
            <a:r>
              <a:rPr lang="en-GB" baseline="0" dirty="0"/>
              <a:t>This potentially allowed for slaveholders to move into the newly-acquired territories, and set in motion a series of disputes about the basis on which new states would be admitted to the union</a:t>
            </a:r>
          </a:p>
          <a:p>
            <a:pPr marL="170644" indent="-170644">
              <a:buFont typeface="Arial" panose="020B0604020202020204" pitchFamily="34" charset="0"/>
              <a:buChar char="•"/>
            </a:pPr>
            <a:r>
              <a:rPr lang="en-GB" baseline="0" dirty="0"/>
              <a:t>By this point, the matter of slavery had taken on a more sectional complexion, dividing the nation regionally between north and south. </a:t>
            </a:r>
            <a:r>
              <a:rPr lang="en-GB" b="1" baseline="0" dirty="0"/>
              <a:t>USE SLIDE</a:t>
            </a: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1434078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Came to head firstly</a:t>
            </a:r>
            <a:r>
              <a:rPr lang="en-GB" baseline="0" dirty="0"/>
              <a:t> in 1820 with disputes over whether Missouri territory would be admitted to union</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Previous new states had kept</a:t>
            </a:r>
            <a:r>
              <a:rPr lang="en-GB" baseline="0" dirty="0"/>
              <a:t> balance between slave and non-slave states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COMPROMISE: MO offset by ME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Parallel </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162213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next</a:t>
            </a:r>
            <a:r>
              <a:rPr lang="en-GB" baseline="0" dirty="0"/>
              <a:t> slave state admitted into the union came via a rather different route</a:t>
            </a:r>
          </a:p>
          <a:p>
            <a:pPr marL="170644" indent="-170644">
              <a:buFont typeface="Arial" panose="020B0604020202020204" pitchFamily="34" charset="0"/>
              <a:buChar char="•"/>
            </a:pPr>
            <a:r>
              <a:rPr lang="en-GB" baseline="0" dirty="0"/>
              <a:t>American settlers – lots of slave owners – moved south into Mexican territory#</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6544365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a:t>
            </a:r>
            <a:r>
              <a:rPr lang="en-GB" baseline="0" dirty="0"/>
              <a:t> Texas Revolution was notable for the racial language that surrounded it</a:t>
            </a:r>
          </a:p>
          <a:p>
            <a:pPr marL="170644" indent="-170644">
              <a:buFont typeface="Arial" panose="020B0604020202020204" pitchFamily="34" charset="0"/>
              <a:buChar char="•"/>
            </a:pPr>
            <a:r>
              <a:rPr lang="en-GB" baseline="0" dirty="0"/>
              <a:t>Conceived as a race war ...</a:t>
            </a:r>
          </a:p>
          <a:p>
            <a:pPr marL="170644" indent="-170644">
              <a:buFont typeface="Arial" panose="020B0604020202020204" pitchFamily="34" charset="0"/>
              <a:buChar char="•"/>
            </a:pPr>
            <a:r>
              <a:rPr lang="en-GB" dirty="0"/>
              <a:t>Granted,</a:t>
            </a:r>
            <a:r>
              <a:rPr lang="en-GB" baseline="0" dirty="0"/>
              <a:t> the target of Austin’s rhetoric may have been Mexicans, but a similar logic applied to those of African descent</a:t>
            </a:r>
          </a:p>
          <a:p>
            <a:pPr marL="170644" indent="-170644">
              <a:buFont typeface="Arial" panose="020B0604020202020204" pitchFamily="34" charset="0"/>
              <a:buChar char="•"/>
            </a:pPr>
            <a:r>
              <a:rPr lang="en-GB" baseline="0" dirty="0"/>
              <a:t>Austin had a somewhat </a:t>
            </a:r>
            <a:r>
              <a:rPr lang="en-GB" baseline="0" dirty="0" err="1"/>
              <a:t>Jeffersonian</a:t>
            </a:r>
            <a:r>
              <a:rPr lang="en-GB" baseline="0" dirty="0"/>
              <a:t> take on slavery, lamenting some of its evils while still making apologia for the </a:t>
            </a:r>
            <a:r>
              <a:rPr lang="en-GB" baseline="0" dirty="0" err="1"/>
              <a:t>instiution</a:t>
            </a:r>
            <a:endParaRPr lang="en-GB" baseline="0" dirty="0"/>
          </a:p>
          <a:p>
            <a:pPr marL="170644" indent="-170644">
              <a:buFont typeface="Arial" panose="020B0604020202020204" pitchFamily="34" charset="0"/>
              <a:buChar char="•"/>
            </a:pPr>
            <a:r>
              <a:rPr lang="en-GB" baseline="0" dirty="0"/>
              <a:t>QUOTE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27884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Annexation</a:t>
            </a:r>
            <a:r>
              <a:rPr lang="en-GB" baseline="0" dirty="0"/>
              <a:t> of Texas anticipated further territorial expansion by the United States</a:t>
            </a:r>
          </a:p>
          <a:p>
            <a:pPr marL="170644" indent="-170644">
              <a:buFont typeface="Arial" panose="020B0604020202020204" pitchFamily="34" charset="0"/>
              <a:buChar char="•"/>
            </a:pPr>
            <a:r>
              <a:rPr lang="en-GB" baseline="0" dirty="0"/>
              <a:t>Concocted circumstances to enter war with Mexico in 1846 </a:t>
            </a:r>
          </a:p>
          <a:p>
            <a:pPr marL="170644" indent="-170644">
              <a:buFont typeface="Arial" panose="020B0604020202020204" pitchFamily="34" charset="0"/>
              <a:buChar char="•"/>
            </a:pPr>
            <a:r>
              <a:rPr lang="en-GB" i="1" baseline="0" dirty="0"/>
              <a:t>Briefly discuss</a:t>
            </a:r>
          </a:p>
          <a:p>
            <a:pPr marL="170644" indent="-170644">
              <a:buFont typeface="Arial" panose="020B0604020202020204" pitchFamily="34" charset="0"/>
              <a:buChar char="•"/>
            </a:pPr>
            <a:r>
              <a:rPr lang="en-GB" baseline="0" dirty="0"/>
              <a:t>An analogous situation to the Louisiana Purchase now existed – would slavery be permitted in the new territories?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14977101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Again,</a:t>
            </a:r>
            <a:r>
              <a:rPr lang="en-GB" baseline="0" dirty="0"/>
              <a:t> a compromise was reached </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2389292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decades</a:t>
            </a:r>
            <a:r>
              <a:rPr lang="en-GB" baseline="0" dirty="0"/>
              <a:t> between the Missouri Compromise and the Compromise of 1850 saw the rise of the American abolition movement</a:t>
            </a:r>
          </a:p>
          <a:p>
            <a:pPr marL="170644" indent="-170644">
              <a:buFont typeface="Arial" panose="020B0604020202020204" pitchFamily="34" charset="0"/>
              <a:buChar char="•"/>
            </a:pPr>
            <a:r>
              <a:rPr lang="en-GB" baseline="0" dirty="0"/>
              <a:t>Somewhat belated compared to Britain and France for a mass movement to emerge</a:t>
            </a:r>
          </a:p>
          <a:p>
            <a:pPr marL="170644" indent="-170644">
              <a:buFont typeface="Arial" panose="020B0604020202020204" pitchFamily="34" charset="0"/>
              <a:buChar char="•"/>
            </a:pPr>
            <a:r>
              <a:rPr lang="en-GB" baseline="0" dirty="0"/>
              <a:t>Partly motivated by a surge of religious revivals </a:t>
            </a:r>
          </a:p>
          <a:p>
            <a:pPr marL="170644" indent="-170644">
              <a:buFont typeface="Arial" panose="020B0604020202020204" pitchFamily="34" charset="0"/>
              <a:buChar char="•"/>
            </a:pPr>
            <a:r>
              <a:rPr lang="en-GB" b="1" baseline="0" dirty="0"/>
              <a:t>Use slide</a:t>
            </a:r>
            <a:endParaRPr lang="en-GB" b="1"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17754720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Coalesced</a:t>
            </a:r>
            <a:r>
              <a:rPr lang="en-GB" baseline="0" dirty="0"/>
              <a:t> into a variety of intersecting reform movements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Abolitionism was one of them</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not only approach to slavery in circulation at this time. </a:t>
            </a:r>
            <a:r>
              <a:rPr lang="en-GB" b="1" baseline="0" dirty="0"/>
              <a:t>Colonisation in this context?</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2131149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 ‘American Sierra Leone’</a:t>
            </a:r>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1284169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Still, the most famous</a:t>
            </a:r>
            <a:r>
              <a:rPr lang="en-GB" baseline="0" dirty="0"/>
              <a:t> white abolitionist, William Lloyd Garrison was a staunch opponent of colonization</a:t>
            </a:r>
          </a:p>
          <a:p>
            <a:pPr marL="170644" indent="-170644">
              <a:buFont typeface="Arial" panose="020B0604020202020204" pitchFamily="34" charset="0"/>
              <a:buChar char="•"/>
            </a:pPr>
            <a:r>
              <a:rPr lang="en-GB" baseline="0" dirty="0"/>
              <a:t>Popular, mass, national movement: newspaper</a:t>
            </a:r>
          </a:p>
          <a:p>
            <a:pPr marL="170644" indent="-170644">
              <a:buFont typeface="Arial" panose="020B0604020202020204" pitchFamily="34" charset="0"/>
              <a:buChar char="•"/>
            </a:pPr>
            <a:r>
              <a:rPr lang="en-GB" baseline="0" dirty="0"/>
              <a:t>Although some paternalism … </a:t>
            </a:r>
            <a:r>
              <a:rPr lang="en-GB" b="1" baseline="0" dirty="0"/>
              <a:t>DISCUSS masthead</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13655851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126E80-93F2-4A30-A37F-07FC036028F3}" type="slidenum">
              <a:rPr lang="en-GB" smtClean="0"/>
              <a:t>22</a:t>
            </a:fld>
            <a:endParaRPr lang="en-GB"/>
          </a:p>
        </p:txBody>
      </p:sp>
    </p:spTree>
    <p:extLst>
      <p:ext uri="{BB962C8B-B14F-4D97-AF65-F5344CB8AC3E}">
        <p14:creationId xmlns:p14="http://schemas.microsoft.com/office/powerpoint/2010/main" val="38631904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This</a:t>
            </a:r>
            <a:r>
              <a:rPr lang="en-GB" baseline="0" dirty="0"/>
              <a:t> belied the very active role of African American abolitionists, some of whom we’ll be discussing today and in future lectures.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41544539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our</a:t>
            </a:r>
            <a:r>
              <a:rPr lang="en-GB" baseline="0" dirty="0"/>
              <a:t> purposes, the most important of these was Frederick Douglass</a:t>
            </a:r>
          </a:p>
          <a:p>
            <a:endParaRPr lang="en-GB" i="0" dirty="0"/>
          </a:p>
        </p:txBody>
      </p:sp>
      <p:sp>
        <p:nvSpPr>
          <p:cNvPr id="4" name="Slide Number Placeholder 3"/>
          <p:cNvSpPr>
            <a:spLocks noGrp="1"/>
          </p:cNvSpPr>
          <p:nvPr>
            <p:ph type="sldNum" sz="quarter" idx="5"/>
          </p:nvPr>
        </p:nvSpPr>
        <p:spPr/>
        <p:txBody>
          <a:bodyPr/>
          <a:lstStyle/>
          <a:p>
            <a:pPr defTabSz="910102">
              <a:defRPr/>
            </a:pPr>
            <a:fld id="{C9DF3834-AE5E-4216-B825-DD970B2831FA}" type="slidenum">
              <a:rPr lang="en-GB">
                <a:solidFill>
                  <a:prstClr val="black"/>
                </a:solidFill>
                <a:latin typeface="Calibri" panose="020F0502020204030204"/>
              </a:rPr>
              <a:pPr defTabSz="910102">
                <a:defRPr/>
              </a:pPr>
              <a:t>24</a:t>
            </a:fld>
            <a:endParaRPr lang="en-GB">
              <a:solidFill>
                <a:prstClr val="black"/>
              </a:solidFill>
              <a:latin typeface="Calibri" panose="020F0502020204030204"/>
            </a:endParaRPr>
          </a:p>
        </p:txBody>
      </p:sp>
    </p:spTree>
    <p:extLst>
      <p:ext uri="{BB962C8B-B14F-4D97-AF65-F5344CB8AC3E}">
        <p14:creationId xmlns:p14="http://schemas.microsoft.com/office/powerpoint/2010/main" val="34578494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defRPr/>
            </a:pPr>
            <a:r>
              <a:rPr lang="en-GB" baseline="0" dirty="0"/>
              <a:t>Became the face and voice of the </a:t>
            </a:r>
            <a:r>
              <a:rPr lang="en-GB" dirty="0"/>
              <a:t>American Anti-Slavery Society</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39935651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126E80-93F2-4A30-A37F-07FC036028F3}" type="slidenum">
              <a:rPr lang="en-GB" smtClean="0"/>
              <a:t>26</a:t>
            </a:fld>
            <a:endParaRPr lang="en-GB"/>
          </a:p>
        </p:txBody>
      </p:sp>
    </p:spTree>
    <p:extLst>
      <p:ext uri="{BB962C8B-B14F-4D97-AF65-F5344CB8AC3E}">
        <p14:creationId xmlns:p14="http://schemas.microsoft.com/office/powerpoint/2010/main" val="36839034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21401105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21693422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50BCF-0BFC-43DE-A32B-3E4F10AF5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77356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126E80-93F2-4A30-A37F-07FC036028F3}" type="slidenum">
              <a:rPr lang="en-GB" smtClean="0"/>
              <a:t>30</a:t>
            </a:fld>
            <a:endParaRPr lang="en-GB"/>
          </a:p>
        </p:txBody>
      </p:sp>
    </p:spTree>
    <p:extLst>
      <p:ext uri="{BB962C8B-B14F-4D97-AF65-F5344CB8AC3E}">
        <p14:creationId xmlns:p14="http://schemas.microsoft.com/office/powerpoint/2010/main" val="41910767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13189977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25231060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21192496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5979640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33845436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35689965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22018188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23866210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27325569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8387165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4549290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33296385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195928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126E80-93F2-4A30-A37F-07FC036028F3}" type="slidenum">
              <a:rPr lang="en-GB" smtClean="0"/>
              <a:t>44</a:t>
            </a:fld>
            <a:endParaRPr lang="en-GB"/>
          </a:p>
        </p:txBody>
      </p:sp>
    </p:spTree>
    <p:extLst>
      <p:ext uri="{BB962C8B-B14F-4D97-AF65-F5344CB8AC3E}">
        <p14:creationId xmlns:p14="http://schemas.microsoft.com/office/powerpoint/2010/main" val="210241147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79976479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383934048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30755214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13350565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28430000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130078614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51</a:t>
            </a:fld>
            <a:endParaRPr lang="en-GB" dirty="0">
              <a:solidFill>
                <a:prstClr val="black"/>
              </a:solidFill>
            </a:endParaRPr>
          </a:p>
        </p:txBody>
      </p:sp>
    </p:spTree>
    <p:extLst>
      <p:ext uri="{BB962C8B-B14F-4D97-AF65-F5344CB8AC3E}">
        <p14:creationId xmlns:p14="http://schemas.microsoft.com/office/powerpoint/2010/main" val="222125290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52</a:t>
            </a:fld>
            <a:endParaRPr lang="en-GB" dirty="0">
              <a:solidFill>
                <a:prstClr val="black"/>
              </a:solidFill>
            </a:endParaRPr>
          </a:p>
        </p:txBody>
      </p:sp>
    </p:spTree>
    <p:extLst>
      <p:ext uri="{BB962C8B-B14F-4D97-AF65-F5344CB8AC3E}">
        <p14:creationId xmlns:p14="http://schemas.microsoft.com/office/powerpoint/2010/main" val="33068049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126E80-93F2-4A30-A37F-07FC036028F3}" type="slidenum">
              <a:rPr lang="en-GB" smtClean="0"/>
              <a:t>53</a:t>
            </a:fld>
            <a:endParaRPr lang="en-GB"/>
          </a:p>
        </p:txBody>
      </p:sp>
    </p:spTree>
    <p:extLst>
      <p:ext uri="{BB962C8B-B14F-4D97-AF65-F5344CB8AC3E}">
        <p14:creationId xmlns:p14="http://schemas.microsoft.com/office/powerpoint/2010/main" val="243467798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126E80-93F2-4A30-A37F-07FC036028F3}" type="slidenum">
              <a:rPr lang="en-GB" smtClean="0"/>
              <a:t>54</a:t>
            </a:fld>
            <a:endParaRPr lang="en-GB"/>
          </a:p>
        </p:txBody>
      </p:sp>
    </p:spTree>
    <p:extLst>
      <p:ext uri="{BB962C8B-B14F-4D97-AF65-F5344CB8AC3E}">
        <p14:creationId xmlns:p14="http://schemas.microsoft.com/office/powerpoint/2010/main" val="217902659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55</a:t>
            </a:fld>
            <a:endParaRPr lang="en-GB" dirty="0">
              <a:solidFill>
                <a:prstClr val="black"/>
              </a:solidFill>
            </a:endParaRPr>
          </a:p>
        </p:txBody>
      </p:sp>
    </p:spTree>
    <p:extLst>
      <p:ext uri="{BB962C8B-B14F-4D97-AF65-F5344CB8AC3E}">
        <p14:creationId xmlns:p14="http://schemas.microsoft.com/office/powerpoint/2010/main" val="130516060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56</a:t>
            </a:fld>
            <a:endParaRPr lang="en-GB" dirty="0">
              <a:solidFill>
                <a:prstClr val="black"/>
              </a:solidFill>
            </a:endParaRPr>
          </a:p>
        </p:txBody>
      </p:sp>
    </p:spTree>
    <p:extLst>
      <p:ext uri="{BB962C8B-B14F-4D97-AF65-F5344CB8AC3E}">
        <p14:creationId xmlns:p14="http://schemas.microsoft.com/office/powerpoint/2010/main" val="12104936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126E80-93F2-4A30-A37F-07FC036028F3}" type="slidenum">
              <a:rPr lang="en-GB" smtClean="0"/>
              <a:t>57</a:t>
            </a:fld>
            <a:endParaRPr lang="en-GB"/>
          </a:p>
        </p:txBody>
      </p:sp>
    </p:spTree>
    <p:extLst>
      <p:ext uri="{BB962C8B-B14F-4D97-AF65-F5344CB8AC3E}">
        <p14:creationId xmlns:p14="http://schemas.microsoft.com/office/powerpoint/2010/main" val="113234199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r>
              <a:rPr lang="en-GB" i="0" dirty="0"/>
              <a:t>ASK FOR STUDENT INSPUT RE: REVOLUTION</a:t>
            </a:r>
          </a:p>
        </p:txBody>
      </p:sp>
      <p:sp>
        <p:nvSpPr>
          <p:cNvPr id="4" name="Slide Number Placeholder 3"/>
          <p:cNvSpPr>
            <a:spLocks noGrp="1"/>
          </p:cNvSpPr>
          <p:nvPr>
            <p:ph type="sldNum" sz="quarter" idx="5"/>
          </p:nvPr>
        </p:nvSpPr>
        <p:spPr/>
        <p:txBody>
          <a:bodyPr/>
          <a:lstStyle/>
          <a:p>
            <a:pPr defTabSz="910102">
              <a:defRPr/>
            </a:pPr>
            <a:fld id="{C9DF3834-AE5E-4216-B825-DD970B2831FA}" type="slidenum">
              <a:rPr lang="en-GB">
                <a:solidFill>
                  <a:prstClr val="black"/>
                </a:solidFill>
                <a:latin typeface="Calibri" panose="020F0502020204030204"/>
              </a:rPr>
              <a:pPr defTabSz="910102">
                <a:defRPr/>
              </a:pPr>
              <a:t>58</a:t>
            </a:fld>
            <a:endParaRPr lang="en-GB">
              <a:solidFill>
                <a:prstClr val="black"/>
              </a:solidFill>
              <a:latin typeface="Calibri" panose="020F0502020204030204"/>
            </a:endParaRPr>
          </a:p>
        </p:txBody>
      </p:sp>
    </p:spTree>
    <p:extLst>
      <p:ext uri="{BB962C8B-B14F-4D97-AF65-F5344CB8AC3E}">
        <p14:creationId xmlns:p14="http://schemas.microsoft.com/office/powerpoint/2010/main" val="217175359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7549" indent="-167549">
              <a:buFont typeface="Arial" panose="020B0604020202020204" pitchFamily="34" charset="0"/>
              <a:buChar char="•"/>
            </a:pPr>
            <a:r>
              <a:rPr lang="en-GB" dirty="0"/>
              <a:t>Discuss map: different</a:t>
            </a:r>
            <a:r>
              <a:rPr lang="en-GB" baseline="0" dirty="0"/>
              <a:t> European empires – two nations on Hispaniola</a:t>
            </a:r>
          </a:p>
          <a:p>
            <a:pPr marL="167549" indent="-167549">
              <a:buFont typeface="Arial" panose="020B0604020202020204" pitchFamily="34" charset="0"/>
              <a:buChar char="•"/>
            </a:pPr>
            <a:r>
              <a:rPr lang="en-GB" baseline="0" dirty="0"/>
              <a:t>Of course, Europeans were not the original inhabitants of the Caribbean islands.</a:t>
            </a:r>
          </a:p>
          <a:p>
            <a:pPr marL="167549" indent="-167549">
              <a:buFont typeface="Arial" panose="020B0604020202020204" pitchFamily="34" charset="0"/>
              <a:buChar char="•"/>
            </a:pPr>
            <a:r>
              <a:rPr lang="en-GB" baseline="0" dirty="0"/>
              <a:t>1505 first slaves – ultimately switch slides</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59</a:t>
            </a:fld>
            <a:endParaRPr lang="en-GB" dirty="0"/>
          </a:p>
        </p:txBody>
      </p:sp>
    </p:spTree>
    <p:extLst>
      <p:ext uri="{BB962C8B-B14F-4D97-AF65-F5344CB8AC3E}">
        <p14:creationId xmlns:p14="http://schemas.microsoft.com/office/powerpoint/2010/main" val="357582917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7549" indent="-167549">
              <a:buFont typeface="Arial" panose="020B0604020202020204" pitchFamily="34" charset="0"/>
              <a:buChar char="•"/>
            </a:pPr>
            <a:r>
              <a:rPr lang="en-GB" dirty="0"/>
              <a:t>Sugar</a:t>
            </a:r>
            <a:r>
              <a:rPr lang="en-GB" baseline="0" dirty="0"/>
              <a:t> production was nonetheless hugely lucrative </a:t>
            </a:r>
          </a:p>
          <a:p>
            <a:pPr marL="167549" indent="-167549">
              <a:buFont typeface="Arial" panose="020B0604020202020204" pitchFamily="34" charset="0"/>
              <a:buChar char="•"/>
            </a:pPr>
            <a:r>
              <a:rPr lang="en-GB" dirty="0"/>
              <a:t>By the onset of the French Revolution in 1789, Saint-Domingue had an estimated population of 556,000</a:t>
            </a:r>
          </a:p>
          <a:p>
            <a:pPr marL="167549" indent="-167549">
              <a:buFont typeface="Arial" panose="020B0604020202020204" pitchFamily="34" charset="0"/>
              <a:buChar char="•"/>
            </a:pPr>
            <a:r>
              <a:rPr lang="en-GB" dirty="0"/>
              <a:t>Of this, roughly 500,000 were African slaves—a hundredfold increase over the previous century. </a:t>
            </a:r>
          </a:p>
          <a:p>
            <a:pPr marL="167549" indent="-167549">
              <a:buFont typeface="Arial" panose="020B0604020202020204" pitchFamily="34" charset="0"/>
              <a:buChar char="•"/>
            </a:pPr>
            <a:r>
              <a:rPr lang="en-GB" dirty="0"/>
              <a:t>Despite being the overwhelming majority, African slaves sat at the bottom of a rigidly hierarchical society</a:t>
            </a:r>
          </a:p>
          <a:p>
            <a:pPr marL="167549" indent="-167549">
              <a:buFont typeface="Arial" panose="020B0604020202020204" pitchFamily="34" charset="0"/>
              <a:buChar char="•"/>
            </a:pPr>
            <a:r>
              <a:rPr lang="en-GB" dirty="0"/>
              <a:t>The rest of the population was divided between 32,000 white-skinned European colonists, and 24,000 </a:t>
            </a:r>
            <a:r>
              <a:rPr lang="en-GB" i="1" dirty="0"/>
              <a:t>affranchis</a:t>
            </a:r>
            <a:r>
              <a:rPr lang="en-GB" dirty="0"/>
              <a:t>, free people of colour, mainly so-called mulattoes, people of mixed African and European descent, and some black former-slaves</a:t>
            </a:r>
          </a:p>
          <a:p>
            <a:pPr marL="167549" indent="-167549">
              <a:buFont typeface="Arial" panose="020B0604020202020204" pitchFamily="34" charset="0"/>
              <a:buChar char="•"/>
            </a:pPr>
            <a:r>
              <a:rPr lang="en-GB" dirty="0"/>
              <a:t>Haitian society was deeply fragmented by skin colour, class, and gender. </a:t>
            </a:r>
          </a:p>
          <a:p>
            <a:pPr marL="167549" indent="-167549">
              <a:buFont typeface="Arial" panose="020B0604020202020204" pitchFamily="34" charset="0"/>
              <a:buChar char="•"/>
            </a:pPr>
            <a:r>
              <a:rPr lang="en-GB" dirty="0"/>
              <a:t>The “white” population comprised </a:t>
            </a:r>
            <a:r>
              <a:rPr lang="en-GB" i="1" dirty="0"/>
              <a:t>grands blancs</a:t>
            </a:r>
            <a:r>
              <a:rPr lang="en-GB" dirty="0"/>
              <a:t> (elite merchants and landowners, often of royal lineage), </a:t>
            </a:r>
            <a:r>
              <a:rPr lang="en-GB" i="1" dirty="0"/>
              <a:t>petits blancs</a:t>
            </a:r>
            <a:r>
              <a:rPr lang="en-GB" dirty="0"/>
              <a:t> (overseers, craftsmen, and the like), and </a:t>
            </a:r>
            <a:r>
              <a:rPr lang="en-GB" i="1" dirty="0"/>
              <a:t>blancs menants</a:t>
            </a:r>
            <a:r>
              <a:rPr lang="en-GB" dirty="0"/>
              <a:t> (labourers and peasants). </a:t>
            </a:r>
          </a:p>
        </p:txBody>
      </p:sp>
      <p:sp>
        <p:nvSpPr>
          <p:cNvPr id="4" name="Slide Number Placeholder 3"/>
          <p:cNvSpPr>
            <a:spLocks noGrp="1"/>
          </p:cNvSpPr>
          <p:nvPr>
            <p:ph type="sldNum" sz="quarter" idx="10"/>
          </p:nvPr>
        </p:nvSpPr>
        <p:spPr/>
        <p:txBody>
          <a:bodyPr/>
          <a:lstStyle/>
          <a:p>
            <a:fld id="{0DFC271B-2EAC-41C2-AEB8-8E61FC0BE00A}" type="slidenum">
              <a:rPr lang="en-GB" smtClean="0"/>
              <a:t>60</a:t>
            </a:fld>
            <a:endParaRPr lang="en-GB" dirty="0"/>
          </a:p>
        </p:txBody>
      </p:sp>
    </p:spTree>
    <p:extLst>
      <p:ext uri="{BB962C8B-B14F-4D97-AF65-F5344CB8AC3E}">
        <p14:creationId xmlns:p14="http://schemas.microsoft.com/office/powerpoint/2010/main" val="108271574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7556" indent="-167556">
              <a:buFont typeface="Arial" panose="020B0604020202020204" pitchFamily="34" charset="0"/>
              <a:buChar char="•"/>
            </a:pPr>
            <a:r>
              <a:rPr lang="en-GB" dirty="0"/>
              <a:t>The </a:t>
            </a:r>
            <a:r>
              <a:rPr lang="en-GB" dirty="0" err="1"/>
              <a:t>affranchi</a:t>
            </a:r>
            <a:r>
              <a:rPr lang="en-GB" dirty="0"/>
              <a:t> were the first to take up</a:t>
            </a:r>
            <a:r>
              <a:rPr lang="en-GB" baseline="0" dirty="0"/>
              <a:t> arms</a:t>
            </a:r>
          </a:p>
          <a:p>
            <a:pPr marL="167556" indent="-167556">
              <a:buFont typeface="Arial" panose="020B0604020202020204" pitchFamily="34" charset="0"/>
              <a:buChar char="•"/>
            </a:pPr>
            <a:endParaRPr lang="en-GB" dirty="0"/>
          </a:p>
          <a:p>
            <a:pPr marL="167556" indent="-167556">
              <a:buFont typeface="Arial" panose="020B0604020202020204" pitchFamily="34" charset="0"/>
              <a:buChar char="•"/>
            </a:pPr>
            <a:r>
              <a:rPr lang="en-GB" dirty="0"/>
              <a:t>But the Haitian</a:t>
            </a:r>
            <a:r>
              <a:rPr lang="en-GB" baseline="0" dirty="0"/>
              <a:t> Revolution proper began with slave revolt … </a:t>
            </a:r>
            <a:endParaRPr lang="en-GB" dirty="0"/>
          </a:p>
          <a:p>
            <a:pPr marL="167556" indent="-167556">
              <a:buFont typeface="Arial" panose="020B0604020202020204" pitchFamily="34" charset="0"/>
              <a:buChar char="•"/>
            </a:pPr>
            <a:endParaRPr lang="en-GB" dirty="0"/>
          </a:p>
          <a:p>
            <a:pPr marL="167556" indent="-167556">
              <a:buFont typeface="Arial" panose="020B0604020202020204" pitchFamily="34" charset="0"/>
              <a:buChar char="•"/>
            </a:pPr>
            <a:r>
              <a:rPr lang="en-GB" dirty="0"/>
              <a:t>QUICK SKETCH</a:t>
            </a:r>
          </a:p>
        </p:txBody>
      </p:sp>
      <p:sp>
        <p:nvSpPr>
          <p:cNvPr id="4" name="Slide Number Placeholder 3"/>
          <p:cNvSpPr>
            <a:spLocks noGrp="1"/>
          </p:cNvSpPr>
          <p:nvPr>
            <p:ph type="sldNum" sz="quarter" idx="10"/>
          </p:nvPr>
        </p:nvSpPr>
        <p:spPr/>
        <p:txBody>
          <a:bodyPr/>
          <a:lstStyle/>
          <a:p>
            <a:fld id="{0DFC271B-2EAC-41C2-AEB8-8E61FC0BE00A}" type="slidenum">
              <a:rPr lang="en-GB" smtClean="0"/>
              <a:t>61</a:t>
            </a:fld>
            <a:endParaRPr lang="en-GB" dirty="0"/>
          </a:p>
        </p:txBody>
      </p:sp>
    </p:spTree>
    <p:extLst>
      <p:ext uri="{BB962C8B-B14F-4D97-AF65-F5344CB8AC3E}">
        <p14:creationId xmlns:p14="http://schemas.microsoft.com/office/powerpoint/2010/main" val="237397495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7556" indent="-167556">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62</a:t>
            </a:fld>
            <a:endParaRPr lang="en-GB" dirty="0"/>
          </a:p>
        </p:txBody>
      </p:sp>
    </p:spTree>
    <p:extLst>
      <p:ext uri="{BB962C8B-B14F-4D97-AF65-F5344CB8AC3E}">
        <p14:creationId xmlns:p14="http://schemas.microsoft.com/office/powerpoint/2010/main" val="189639807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revolution</a:t>
            </a:r>
            <a:r>
              <a:rPr lang="en-GB" baseline="0" dirty="0"/>
              <a:t> was major news throughout the Atlantic world (Wordsworth)</a:t>
            </a:r>
          </a:p>
          <a:p>
            <a:pPr marL="170644" indent="-170644">
              <a:buFont typeface="Arial" panose="020B0604020202020204" pitchFamily="34" charset="0"/>
              <a:buChar char="•"/>
            </a:pPr>
            <a:r>
              <a:rPr lang="en-GB" baseline="0" dirty="0"/>
              <a:t>Keenly monitored in the United States</a:t>
            </a:r>
          </a:p>
          <a:p>
            <a:pPr marL="170644" indent="-170644">
              <a:buFont typeface="Arial" panose="020B0604020202020204" pitchFamily="34" charset="0"/>
              <a:buChar char="•"/>
            </a:pPr>
            <a:r>
              <a:rPr lang="en-GB" baseline="0" dirty="0"/>
              <a:t>For instance, archival evidence shows Jefferson kept abreast of events during and after the revolution – detailed comments</a:t>
            </a:r>
          </a:p>
          <a:p>
            <a:pPr marL="170644" indent="-170644">
              <a:buFont typeface="Arial" panose="020B0604020202020204" pitchFamily="34" charset="0"/>
              <a:buChar char="•"/>
            </a:pPr>
            <a:r>
              <a:rPr lang="en-GB" baseline="0" dirty="0"/>
              <a:t>A few hints that he entertained repatriation of slaves to Haiti</a:t>
            </a:r>
          </a:p>
          <a:p>
            <a:pPr marL="170644" indent="-170644">
              <a:buFont typeface="Arial" panose="020B0604020202020204" pitchFamily="34" charset="0"/>
              <a:buChar char="•"/>
            </a:pPr>
            <a:r>
              <a:rPr lang="en-GB" baseline="0" dirty="0"/>
              <a:t>Haitian Revolution hung as a spectre over American society, as we can see in this quote attributed to the aforementioned Stephen Austin</a:t>
            </a:r>
          </a:p>
          <a:p>
            <a:pPr marL="170644" indent="-170644">
              <a:buFont typeface="Arial" panose="020B0604020202020204" pitchFamily="34" charset="0"/>
              <a:buChar char="•"/>
            </a:pPr>
            <a:r>
              <a:rPr lang="en-GB" baseline="0" dirty="0"/>
              <a:t>Austin was speaking in 1831 …</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6C126E80-93F2-4A30-A37F-07FC036028F3}" type="slidenum">
              <a:rPr lang="en-GB" smtClean="0"/>
              <a:t>63</a:t>
            </a:fld>
            <a:endParaRPr lang="en-GB"/>
          </a:p>
        </p:txBody>
      </p:sp>
    </p:spTree>
    <p:extLst>
      <p:ext uri="{BB962C8B-B14F-4D97-AF65-F5344CB8AC3E}">
        <p14:creationId xmlns:p14="http://schemas.microsoft.com/office/powerpoint/2010/main" val="165264958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 in direct response</a:t>
            </a:r>
            <a:r>
              <a:rPr lang="en-GB" baseline="0" dirty="0"/>
              <a:t> to one of the most famous slave revolts in history</a:t>
            </a:r>
          </a:p>
          <a:p>
            <a:pPr marL="170644" indent="-170644">
              <a:buFont typeface="Arial" panose="020B0604020202020204" pitchFamily="34" charset="0"/>
              <a:buChar char="•"/>
            </a:pPr>
            <a:r>
              <a:rPr lang="en-GB" baseline="0" dirty="0"/>
              <a:t>In August 1831 the plantation slave Nat Turner led a band of 80 slaves on a rampage throughout Southampton Country Virginia</a:t>
            </a:r>
          </a:p>
          <a:p>
            <a:pPr marL="170644" indent="-170644">
              <a:buFont typeface="Arial" panose="020B0604020202020204" pitchFamily="34" charset="0"/>
              <a:buChar char="•"/>
            </a:pPr>
            <a:r>
              <a:rPr lang="en-GB" baseline="0" dirty="0"/>
              <a:t>Nos. disputed but Turner’s rebels killed from 55 to 65 white people, including women and children</a:t>
            </a:r>
          </a:p>
          <a:p>
            <a:pPr marL="170644" indent="-170644">
              <a:buFont typeface="Arial" panose="020B0604020202020204" pitchFamily="34" charset="0"/>
              <a:buChar char="•"/>
            </a:pPr>
            <a:r>
              <a:rPr lang="en-GB" baseline="0" dirty="0"/>
              <a:t>Huge fears – stoked by publication of an interview with an unrepentant Turner which was published as his </a:t>
            </a:r>
            <a:r>
              <a:rPr lang="en-GB" i="1" baseline="0" dirty="0"/>
              <a:t>Confessions</a:t>
            </a:r>
            <a:r>
              <a:rPr lang="en-GB" baseline="0" dirty="0"/>
              <a:t> </a:t>
            </a:r>
          </a:p>
          <a:p>
            <a:pPr marL="170644" indent="-170644">
              <a:buFont typeface="Arial" panose="020B0604020202020204" pitchFamily="34" charset="0"/>
              <a:buChar char="•"/>
            </a:pPr>
            <a:r>
              <a:rPr lang="en-GB" baseline="0" dirty="0"/>
              <a:t>Not a random act: Turner motivated by an intense sense of racial injustice and claimed his actions had been endorsed by religious visions and had God’s approval – even compared himself to Christ as a martyr upon his execution</a:t>
            </a:r>
          </a:p>
          <a:p>
            <a:pPr marL="170644" indent="-170644" defTabSz="910102">
              <a:buFont typeface="Arial" panose="020B0604020202020204" pitchFamily="34" charset="0"/>
              <a:buChar char="•"/>
            </a:pPr>
            <a:r>
              <a:rPr lang="en-GB" baseline="0" dirty="0"/>
              <a:t>Questioning – and challenging slavery – within and without: same year as </a:t>
            </a:r>
            <a:r>
              <a:rPr lang="en-GB" i="1" baseline="0" dirty="0"/>
              <a:t>Liberator </a:t>
            </a:r>
            <a:r>
              <a:rPr lang="en-GB" i="0" baseline="0" dirty="0"/>
              <a:t>established; in 1832 </a:t>
            </a:r>
            <a:r>
              <a:rPr lang="en-GB" baseline="0" dirty="0"/>
              <a:t>Virginia legislature even debated gradual emancipation</a:t>
            </a:r>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64</a:t>
            </a:fld>
            <a:endParaRPr lang="en-GB" dirty="0">
              <a:solidFill>
                <a:prstClr val="black"/>
              </a:solidFill>
            </a:endParaRPr>
          </a:p>
        </p:txBody>
      </p:sp>
    </p:spTree>
    <p:extLst>
      <p:ext uri="{BB962C8B-B14F-4D97-AF65-F5344CB8AC3E}">
        <p14:creationId xmlns:p14="http://schemas.microsoft.com/office/powerpoint/2010/main" val="179938063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C126E80-93F2-4A30-A37F-07FC036028F3}" type="slidenum">
              <a:rPr lang="en-GB" smtClean="0"/>
              <a:t>65</a:t>
            </a:fld>
            <a:endParaRPr lang="en-GB"/>
          </a:p>
        </p:txBody>
      </p:sp>
    </p:spTree>
    <p:extLst>
      <p:ext uri="{BB962C8B-B14F-4D97-AF65-F5344CB8AC3E}">
        <p14:creationId xmlns:p14="http://schemas.microsoft.com/office/powerpoint/2010/main" val="32532567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That Turner became a legend</a:t>
            </a:r>
            <a:r>
              <a:rPr lang="en-GB" baseline="0" dirty="0"/>
              <a:t> is attested by the writings of our second key author for today, William Wells Brown</a:t>
            </a:r>
          </a:p>
          <a:p>
            <a:pPr marL="170644" indent="-170644">
              <a:buFont typeface="Arial" panose="020B0604020202020204" pitchFamily="34" charset="0"/>
              <a:buChar char="•"/>
            </a:pPr>
            <a:r>
              <a:rPr lang="en-GB" baseline="0" dirty="0"/>
              <a:t>Brown included Turner as one of the subjects of his 1863 book </a:t>
            </a:r>
            <a:r>
              <a:rPr lang="en-GB" i="1" u="none" baseline="0" dirty="0"/>
              <a:t>The Black Man: His Antecedents, His Genius and His Achievements</a:t>
            </a:r>
          </a:p>
          <a:p>
            <a:pPr marL="170644" indent="-170644">
              <a:buFont typeface="Arial" panose="020B0604020202020204" pitchFamily="34" charset="0"/>
              <a:buChar char="•"/>
            </a:pPr>
            <a:r>
              <a:rPr lang="en-GB" i="0" u="none" baseline="0" dirty="0"/>
              <a:t>Turner, wrote Brown, was someone who made a lasting impression on those who encountered him, QUOTE</a:t>
            </a:r>
          </a:p>
          <a:p>
            <a:pPr marL="170644" indent="-170644">
              <a:buFont typeface="Arial" panose="020B0604020202020204" pitchFamily="34" charset="0"/>
              <a:buChar char="•"/>
            </a:pPr>
            <a:r>
              <a:rPr lang="en-GB" i="0" u="none" baseline="0" dirty="0"/>
              <a:t>More than this, they acted as an inspiration to enslaved people of African descent</a:t>
            </a:r>
          </a:p>
          <a:p>
            <a:pPr marL="170644" indent="-170644">
              <a:buFont typeface="Arial" panose="020B0604020202020204" pitchFamily="34" charset="0"/>
              <a:buChar char="•"/>
            </a:pPr>
            <a:r>
              <a:rPr lang="en-GB" i="0" u="none" dirty="0"/>
              <a:t>Understood the level</a:t>
            </a:r>
            <a:r>
              <a:rPr lang="en-GB" i="0" u="none" baseline="0" dirty="0"/>
              <a:t> of fear that existed amongst white slaveholders, QUOTE</a:t>
            </a:r>
          </a:p>
          <a:p>
            <a:pPr marL="170644" indent="-170644">
              <a:buFont typeface="Arial" panose="020B0604020202020204" pitchFamily="34" charset="0"/>
              <a:buChar char="•"/>
            </a:pPr>
            <a:r>
              <a:rPr lang="en-GB" i="0" u="none" baseline="0" dirty="0"/>
              <a:t>Here, we might reflect on the frequency of slave insubordination and the prospect of slave rebellions NEXT SLIDE.</a:t>
            </a:r>
          </a:p>
          <a:p>
            <a:pPr marL="170644" indent="-170644">
              <a:buFont typeface="Arial" panose="020B0604020202020204" pitchFamily="34" charset="0"/>
              <a:buChar char="•"/>
            </a:pPr>
            <a:endParaRPr lang="en-GB" i="0" u="none" baseline="0" dirty="0"/>
          </a:p>
          <a:p>
            <a:pPr marL="170644" indent="-170644">
              <a:buFont typeface="Arial" panose="020B0604020202020204" pitchFamily="34" charset="0"/>
              <a:buChar char="•"/>
            </a:pPr>
            <a:endParaRPr lang="en-GB" i="0" u="none" baseline="0" dirty="0"/>
          </a:p>
          <a:p>
            <a:pPr marL="170644" indent="-170644">
              <a:buFont typeface="Arial" panose="020B0604020202020204" pitchFamily="34" charset="0"/>
              <a:buChar char="•"/>
            </a:pPr>
            <a:r>
              <a:rPr lang="en-GB" i="0" u="none" dirty="0"/>
              <a:t>Context? 1863?</a:t>
            </a:r>
          </a:p>
          <a:p>
            <a:pPr marL="170644" indent="-170644">
              <a:buFont typeface="Arial" panose="020B0604020202020204" pitchFamily="34" charset="0"/>
              <a:buChar char="•"/>
            </a:pPr>
            <a:r>
              <a:rPr lang="en-GB" i="0" u="none" dirty="0"/>
              <a:t>Brown</a:t>
            </a:r>
            <a:r>
              <a:rPr lang="en-GB" i="0" u="none" baseline="0" dirty="0"/>
              <a:t> actually not wholehearted in his support for the Union (norther state’s) war effort. Questioned the ingenuousness of President Abraham Lincoln’s support for emancipation, feeling that preservation of the union was the Lincoln’s key priority – which it </a:t>
            </a:r>
            <a:r>
              <a:rPr lang="en-GB" i="1" u="none" baseline="0" dirty="0"/>
              <a:t>was </a:t>
            </a:r>
            <a:r>
              <a:rPr lang="en-GB" i="0" u="none" baseline="0" dirty="0"/>
              <a:t>in the early years of the war. </a:t>
            </a:r>
            <a:endParaRPr lang="en-GB" i="0" u="none" dirty="0"/>
          </a:p>
        </p:txBody>
      </p:sp>
      <p:sp>
        <p:nvSpPr>
          <p:cNvPr id="4" name="Slide Number Placeholder 3"/>
          <p:cNvSpPr>
            <a:spLocks noGrp="1"/>
          </p:cNvSpPr>
          <p:nvPr>
            <p:ph type="sldNum" sz="quarter" idx="10"/>
          </p:nvPr>
        </p:nvSpPr>
        <p:spPr/>
        <p:txBody>
          <a:bodyPr/>
          <a:lstStyle/>
          <a:p>
            <a:fld id="{6C126E80-93F2-4A30-A37F-07FC036028F3}" type="slidenum">
              <a:rPr lang="en-GB" smtClean="0"/>
              <a:t>66</a:t>
            </a:fld>
            <a:endParaRPr lang="en-GB"/>
          </a:p>
        </p:txBody>
      </p:sp>
    </p:spTree>
    <p:extLst>
      <p:ext uri="{BB962C8B-B14F-4D97-AF65-F5344CB8AC3E}">
        <p14:creationId xmlns:p14="http://schemas.microsoft.com/office/powerpoint/2010/main" val="194890027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pPr>
            <a:r>
              <a:rPr lang="en-GB" i="1" u="none" baseline="0" dirty="0"/>
              <a:t>The Black Man: His Antecedents, His Genius and His Achievements </a:t>
            </a:r>
            <a:r>
              <a:rPr lang="en-GB" i="0" u="none" baseline="0" dirty="0"/>
              <a:t>was a </a:t>
            </a:r>
            <a:r>
              <a:rPr lang="en-GB" i="0" u="none" baseline="0" dirty="0" err="1"/>
              <a:t>groundbreaking</a:t>
            </a:r>
            <a:r>
              <a:rPr lang="en-GB" i="0" u="none" baseline="0" dirty="0"/>
              <a:t> work within African American historiography</a:t>
            </a:r>
          </a:p>
          <a:p>
            <a:pPr marL="170644" indent="-170644" defTabSz="910102">
              <a:buFont typeface="Arial" panose="020B0604020202020204" pitchFamily="34" charset="0"/>
              <a:buChar char="•"/>
            </a:pPr>
            <a:r>
              <a:rPr lang="en-GB" i="0" u="none" baseline="0" dirty="0"/>
              <a:t>Not a professional historian as we might understand it today, Brown fashioned </a:t>
            </a:r>
            <a:r>
              <a:rPr lang="en-GB" i="1" u="none" baseline="0" dirty="0"/>
              <a:t>The Black Man </a:t>
            </a:r>
            <a:r>
              <a:rPr lang="en-GB" i="0" u="none" baseline="0" dirty="0"/>
              <a:t>as a work in the register of a Victorian gentleman scholar tantamount to a Thomas Babington Macaulay or Thomas Carlyle – both of whom he read and in Carlyle’s case met</a:t>
            </a:r>
          </a:p>
          <a:p>
            <a:pPr marL="170644" indent="-170644" defTabSz="910102">
              <a:buFont typeface="Arial" panose="020B0604020202020204" pitchFamily="34" charset="0"/>
              <a:buChar char="•"/>
            </a:pPr>
            <a:r>
              <a:rPr lang="en-GB" i="0" u="none" baseline="0" dirty="0"/>
              <a:t>Indeed as a series of potted biographies, I think we might interpret </a:t>
            </a:r>
            <a:r>
              <a:rPr lang="en-GB" i="1" u="none" baseline="0" dirty="0"/>
              <a:t>The Black Man </a:t>
            </a:r>
            <a:r>
              <a:rPr lang="en-GB" i="0" u="none" baseline="0" dirty="0"/>
              <a:t>as an alternative roll call of black excellence to rival Carlyle’s essays on ‘the Great Man theory’ of history – with the happy addition of two, and in later editions, three women in Brown’s book</a:t>
            </a:r>
          </a:p>
          <a:p>
            <a:pPr marL="170644" indent="-170644" defTabSz="910102">
              <a:buFont typeface="Arial" panose="020B0604020202020204" pitchFamily="34" charset="0"/>
              <a:buChar char="•"/>
            </a:pPr>
            <a:r>
              <a:rPr lang="en-GB" i="0" u="none" baseline="0" dirty="0"/>
              <a:t>Also a claim to citizenship in the context of the great sectional conflict QUOTE</a:t>
            </a:r>
            <a:endParaRPr lang="en-GB" i="1" u="none"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67</a:t>
            </a:fld>
            <a:endParaRPr lang="en-GB"/>
          </a:p>
        </p:txBody>
      </p:sp>
    </p:spTree>
    <p:extLst>
      <p:ext uri="{BB962C8B-B14F-4D97-AF65-F5344CB8AC3E}">
        <p14:creationId xmlns:p14="http://schemas.microsoft.com/office/powerpoint/2010/main" val="100456535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Brown</a:t>
            </a:r>
            <a:r>
              <a:rPr lang="en-GB" baseline="0" dirty="0"/>
              <a:t> was a remarkable man – every bit as much so as his friend, and sometime rival, Frederick Douglass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From mid-South</a:t>
            </a:r>
          </a:p>
          <a:p>
            <a:pPr marL="170644" indent="-170644">
              <a:buFont typeface="Arial" panose="020B0604020202020204" pitchFamily="34" charset="0"/>
              <a:buChar char="•"/>
            </a:pPr>
            <a:endParaRPr lang="en-GB" dirty="0"/>
          </a:p>
          <a:p>
            <a:pPr marL="170644" indent="-170644" defTabSz="910102">
              <a:buFont typeface="Arial" panose="020B0604020202020204" pitchFamily="34" charset="0"/>
              <a:buChar char="•"/>
            </a:pPr>
            <a:r>
              <a:rPr lang="en-GB" dirty="0"/>
              <a:t>Parentage:</a:t>
            </a:r>
            <a:r>
              <a:rPr lang="en-GB" baseline="0" dirty="0"/>
              <a:t> father </a:t>
            </a:r>
            <a:r>
              <a:rPr lang="en-GB" dirty="0"/>
              <a:t>George W. Higgins, a white planter; his mother too was of mixed heritage. Brown</a:t>
            </a:r>
            <a:r>
              <a:rPr lang="en-GB" baseline="0" dirty="0"/>
              <a:t> even claimed the she was the daughter celebrated frontiersman Daniel Boone</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Biographers doubt this … but it does show nous on Brown’s part. It is broadly plausible Boone WAS a slave-owner, and lived in an adjacent farm plot, and people of African descent WERE ever-present in the settling of the American West – a point alluded to in one of the Aaron Douglas paintings we looked at on Monday</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Wells is yet another example of a Black Atlantic figure with experience of </a:t>
            </a:r>
            <a:r>
              <a:rPr lang="en-GB" baseline="0" dirty="0" err="1"/>
              <a:t>shipwork</a:t>
            </a:r>
            <a:r>
              <a:rPr lang="en-GB" baseline="0" dirty="0"/>
              <a:t> …</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Facilitated his escape ….</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During his time on ships, Brown learned to read and write – late in life but he more than made up for lost time … </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68</a:t>
            </a:fld>
            <a:endParaRPr lang="en-GB"/>
          </a:p>
        </p:txBody>
      </p:sp>
    </p:spTree>
    <p:extLst>
      <p:ext uri="{BB962C8B-B14F-4D97-AF65-F5344CB8AC3E}">
        <p14:creationId xmlns:p14="http://schemas.microsoft.com/office/powerpoint/2010/main" val="202655895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 polymath</a:t>
            </a:r>
            <a:r>
              <a:rPr lang="en-GB" baseline="0" dirty="0"/>
              <a:t> … even later dabbling in medical practice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Prolific writer – broader range than Douglass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In addition to </a:t>
            </a:r>
            <a:r>
              <a:rPr lang="en-GB" i="1" baseline="0" dirty="0"/>
              <a:t>The Black Man </a:t>
            </a:r>
            <a:r>
              <a:rPr lang="en-GB" i="0" baseline="0" dirty="0"/>
              <a:t>wrote several other histories:</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Besides his slave narrative, wrote plays and novels – including what is often regarded as the first African American novel</a:t>
            </a:r>
            <a:r>
              <a:rPr lang="en-GB" i="1" baseline="0" dirty="0"/>
              <a:t>, </a:t>
            </a:r>
            <a:r>
              <a:rPr lang="en-GB" i="1" baseline="0" dirty="0" err="1"/>
              <a:t>Clotel</a:t>
            </a:r>
            <a:endParaRPr lang="en-GB" i="1" baseline="0" dirty="0"/>
          </a:p>
          <a:p>
            <a:pPr marL="170644" indent="-170644">
              <a:buFont typeface="Arial" panose="020B0604020202020204" pitchFamily="34" charset="0"/>
              <a:buChar char="•"/>
            </a:pPr>
            <a:endParaRPr lang="en-GB" i="1" baseline="0" dirty="0"/>
          </a:p>
          <a:p>
            <a:pPr marL="170644" indent="-170644">
              <a:buFont typeface="Arial" panose="020B0604020202020204" pitchFamily="34" charset="0"/>
              <a:buChar char="•"/>
            </a:pPr>
            <a:r>
              <a:rPr lang="en-GB" i="0" baseline="0" dirty="0"/>
              <a:t>Not just a ‘first’ either; an incredibly bold, controversial novel</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Subtitle </a:t>
            </a:r>
            <a:r>
              <a:rPr lang="en-GB" i="1" baseline="0" dirty="0"/>
              <a:t>The President’s Daughter: A Narrative of Slave Life. </a:t>
            </a:r>
            <a:r>
              <a:rPr lang="en-GB" i="0" baseline="0" dirty="0"/>
              <a:t>Why might this be contentious?</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Direct play on the Sally </a:t>
            </a:r>
            <a:r>
              <a:rPr lang="en-GB" i="0" baseline="0" dirty="0" err="1"/>
              <a:t>Hemings</a:t>
            </a:r>
            <a:r>
              <a:rPr lang="en-GB" i="0" baseline="0" dirty="0"/>
              <a:t> rumours</a:t>
            </a:r>
          </a:p>
          <a:p>
            <a:r>
              <a:rPr lang="en-GB" i="0" baseline="0" dirty="0"/>
              <a:t>QUOTE: “Sad to say, Jefferson is not the only American statesman who has spoken high-sounding words in favour of freedom, and then left his own children to die slaves.”</a:t>
            </a:r>
          </a:p>
          <a:p>
            <a:endParaRPr lang="en-GB" i="0" baseline="0" dirty="0"/>
          </a:p>
          <a:p>
            <a:pPr marL="170644" indent="-170644">
              <a:buFont typeface="Arial" panose="020B0604020202020204" pitchFamily="34" charset="0"/>
              <a:buChar char="•"/>
            </a:pPr>
            <a:r>
              <a:rPr lang="en-GB" i="0" baseline="0" dirty="0"/>
              <a:t>Pretty hot stuff then … and not published in the United States until 1864</a:t>
            </a:r>
            <a:endParaRPr lang="en-GB" i="0" dirty="0"/>
          </a:p>
        </p:txBody>
      </p:sp>
      <p:sp>
        <p:nvSpPr>
          <p:cNvPr id="4" name="Slide Number Placeholder 3"/>
          <p:cNvSpPr>
            <a:spLocks noGrp="1"/>
          </p:cNvSpPr>
          <p:nvPr>
            <p:ph type="sldNum" sz="quarter" idx="10"/>
          </p:nvPr>
        </p:nvSpPr>
        <p:spPr/>
        <p:txBody>
          <a:bodyPr/>
          <a:lstStyle/>
          <a:p>
            <a:fld id="{6C126E80-93F2-4A30-A37F-07FC036028F3}" type="slidenum">
              <a:rPr lang="en-GB" smtClean="0"/>
              <a:t>69</a:t>
            </a:fld>
            <a:endParaRPr lang="en-GB"/>
          </a:p>
        </p:txBody>
      </p:sp>
    </p:spTree>
    <p:extLst>
      <p:ext uri="{BB962C8B-B14F-4D97-AF65-F5344CB8AC3E}">
        <p14:creationId xmlns:p14="http://schemas.microsoft.com/office/powerpoint/2010/main" val="312135128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Rather, </a:t>
            </a:r>
            <a:r>
              <a:rPr lang="en-GB" i="1" dirty="0" err="1"/>
              <a:t>Clotel</a:t>
            </a:r>
            <a:r>
              <a:rPr lang="en-GB" i="1" dirty="0"/>
              <a:t> </a:t>
            </a:r>
            <a:r>
              <a:rPr lang="en-GB" i="0" dirty="0"/>
              <a:t>was published</a:t>
            </a:r>
            <a:r>
              <a:rPr lang="en-GB" i="0" baseline="0" dirty="0"/>
              <a:t> in London during Brown’s lengthy exile in Britain</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Brown first travelled to Europe in 1849 to follow in Douglass and others’ path on the lecture tour – </a:t>
            </a:r>
            <a:r>
              <a:rPr lang="en-GB" b="1" i="0" baseline="0" dirty="0"/>
              <a:t>mapped here</a:t>
            </a:r>
          </a:p>
          <a:p>
            <a:pPr marL="170644" indent="-170644">
              <a:buFont typeface="Arial" panose="020B0604020202020204" pitchFamily="34" charset="0"/>
              <a:buChar char="•"/>
            </a:pPr>
            <a:endParaRPr lang="en-GB" b="1" i="0" baseline="0" dirty="0"/>
          </a:p>
          <a:p>
            <a:pPr marL="170644" indent="-170644">
              <a:buFont typeface="Arial" panose="020B0604020202020204" pitchFamily="34" charset="0"/>
              <a:buChar char="•"/>
            </a:pPr>
            <a:r>
              <a:rPr lang="en-GB" b="0" i="0" baseline="0" dirty="0"/>
              <a:t>Ended up staying in Britain longer than expected. Extremely popular … but not only reason.</a:t>
            </a:r>
          </a:p>
          <a:p>
            <a:pPr marL="170644" indent="-170644">
              <a:buFont typeface="Arial" panose="020B0604020202020204" pitchFamily="34" charset="0"/>
              <a:buChar char="•"/>
            </a:pPr>
            <a:endParaRPr lang="en-GB" b="0" i="0" baseline="0" dirty="0"/>
          </a:p>
          <a:p>
            <a:pPr marL="170644" indent="-170644">
              <a:buFont typeface="Arial" panose="020B0604020202020204" pitchFamily="34" charset="0"/>
              <a:buChar char="•"/>
            </a:pPr>
            <a:r>
              <a:rPr lang="en-GB" b="0" i="0" baseline="0" dirty="0"/>
              <a:t>Why? He was a fugitive! 1850 law past while he was in the UK</a:t>
            </a:r>
            <a:endParaRPr lang="en-GB" b="0"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Brown only returned to US in 1854 after his friends</a:t>
            </a:r>
            <a:r>
              <a:rPr lang="en-GB" baseline="0" dirty="0"/>
              <a:t> </a:t>
            </a:r>
            <a:r>
              <a:rPr lang="en-GB" dirty="0"/>
              <a:t>Henry and Anna</a:t>
            </a:r>
            <a:r>
              <a:rPr lang="en-GB" baseline="0" dirty="0"/>
              <a:t> Richardson, a Quaker couple who purchased his freedom – and had done likewise for Frederick Douglass, in fact. </a:t>
            </a:r>
            <a:r>
              <a:rPr lang="en-GB" b="1" baseline="0" dirty="0"/>
              <a:t>AMBIVALENCE OF BEING SOLD.</a:t>
            </a:r>
          </a:p>
          <a:p>
            <a:pPr marL="170644" indent="-170644">
              <a:buFont typeface="Arial" panose="020B0604020202020204" pitchFamily="34" charset="0"/>
              <a:buChar char="•"/>
            </a:pPr>
            <a:endParaRPr lang="en-GB" b="1" baseline="0" dirty="0"/>
          </a:p>
          <a:p>
            <a:pPr marL="170644" indent="-170644">
              <a:buFont typeface="Arial" panose="020B0604020202020204" pitchFamily="34" charset="0"/>
              <a:buChar char="•"/>
            </a:pPr>
            <a:r>
              <a:rPr lang="en-GB" baseline="0" dirty="0"/>
              <a:t> </a:t>
            </a:r>
          </a:p>
        </p:txBody>
      </p:sp>
      <p:sp>
        <p:nvSpPr>
          <p:cNvPr id="4" name="Slide Number Placeholder 3"/>
          <p:cNvSpPr>
            <a:spLocks noGrp="1"/>
          </p:cNvSpPr>
          <p:nvPr>
            <p:ph type="sldNum" sz="quarter" idx="10"/>
          </p:nvPr>
        </p:nvSpPr>
        <p:spPr/>
        <p:txBody>
          <a:bodyPr/>
          <a:lstStyle/>
          <a:p>
            <a:fld id="{6C126E80-93F2-4A30-A37F-07FC036028F3}" type="slidenum">
              <a:rPr lang="en-GB" smtClean="0"/>
              <a:t>70</a:t>
            </a:fld>
            <a:endParaRPr lang="en-GB"/>
          </a:p>
        </p:txBody>
      </p:sp>
    </p:spTree>
    <p:extLst>
      <p:ext uri="{BB962C8B-B14F-4D97-AF65-F5344CB8AC3E}">
        <p14:creationId xmlns:p14="http://schemas.microsoft.com/office/powerpoint/2010/main" val="426701778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SKIP</a:t>
            </a:r>
            <a:r>
              <a:rPr lang="en-GB" baseline="0" dirty="0"/>
              <a:t> DEPENDING ON TIME</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6C126E80-93F2-4A30-A37F-07FC036028F3}" type="slidenum">
              <a:rPr lang="en-GB" smtClean="0"/>
              <a:t>71</a:t>
            </a:fld>
            <a:endParaRPr lang="en-GB"/>
          </a:p>
        </p:txBody>
      </p:sp>
    </p:spTree>
    <p:extLst>
      <p:ext uri="{BB962C8B-B14F-4D97-AF65-F5344CB8AC3E}">
        <p14:creationId xmlns:p14="http://schemas.microsoft.com/office/powerpoint/2010/main" val="176761706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Brown looked to Haiti as one emblem for</a:t>
            </a:r>
            <a:r>
              <a:rPr lang="en-GB" baseline="0" dirty="0"/>
              <a:t> the potential for black self-improvement</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dirty="0"/>
              <a:t>For a time, Brown was a supporter of the Haitian Emigration Bureau – an organisation est. to repatriate African Americans during the Civil War </a:t>
            </a:r>
          </a:p>
          <a:p>
            <a:pPr marL="170644" indent="-170644" defTabSz="910102">
              <a:buFont typeface="Arial" panose="020B0604020202020204" pitchFamily="34" charset="0"/>
              <a:buChar char="•"/>
            </a:pPr>
            <a:endParaRPr lang="en-GB" dirty="0"/>
          </a:p>
          <a:p>
            <a:pPr marL="170644" indent="-170644" defTabSz="910102">
              <a:buFont typeface="Arial" panose="020B0604020202020204" pitchFamily="34" charset="0"/>
              <a:buChar char="•"/>
            </a:pPr>
            <a:r>
              <a:rPr lang="en-GB" dirty="0"/>
              <a:t>Bit contradictory, perhaps:</a:t>
            </a:r>
            <a:r>
              <a:rPr lang="en-GB" baseline="0" dirty="0"/>
              <a:t> opposed the colonisation society. Changed his mind as the Civil War progressed</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Brief as his flirtation with emigration may have been, it was part of a longstanding, enduring fascination with Haiti</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In 1854 while in London he had delivered a lecture on </a:t>
            </a:r>
            <a:r>
              <a:rPr lang="en-GB" i="0" baseline="0" dirty="0"/>
              <a:t>the Haitian Revolution, which was then published in Boston on his return to the United States</a:t>
            </a:r>
          </a:p>
          <a:p>
            <a:pPr marL="170644" indent="-170644" defTabSz="910102">
              <a:buFont typeface="Arial" panose="020B0604020202020204" pitchFamily="34" charset="0"/>
              <a:buChar char="•"/>
            </a:pPr>
            <a:endParaRPr lang="en-GB" i="0" baseline="0" dirty="0"/>
          </a:p>
          <a:p>
            <a:pPr marL="170644" indent="-170644" defTabSz="910102">
              <a:buFont typeface="Arial" panose="020B0604020202020204" pitchFamily="34" charset="0"/>
              <a:buChar char="•"/>
            </a:pPr>
            <a:r>
              <a:rPr lang="en-GB" i="0" baseline="0" dirty="0"/>
              <a:t>Forerunner of Brown including several Haitians in his pantheon of great men – the most notable being the slave leader Toussaint </a:t>
            </a:r>
            <a:r>
              <a:rPr lang="en-GB" i="0" baseline="0" dirty="0" err="1"/>
              <a:t>L’Ouverture</a:t>
            </a: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72</a:t>
            </a:fld>
            <a:endParaRPr lang="en-GB"/>
          </a:p>
        </p:txBody>
      </p:sp>
    </p:spTree>
    <p:extLst>
      <p:ext uri="{BB962C8B-B14F-4D97-AF65-F5344CB8AC3E}">
        <p14:creationId xmlns:p14="http://schemas.microsoft.com/office/powerpoint/2010/main" val="14097422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SKIP</a:t>
            </a:r>
            <a:r>
              <a:rPr lang="en-GB" baseline="0" dirty="0"/>
              <a:t> DEPENDING ON TIME</a:t>
            </a:r>
          </a:p>
          <a:p>
            <a:endParaRPr lang="en-GB" dirty="0"/>
          </a:p>
          <a:p>
            <a:pPr marL="170644" indent="-170644">
              <a:buFont typeface="Arial" panose="020B0604020202020204" pitchFamily="34" charset="0"/>
              <a:buChar char="•"/>
            </a:pPr>
            <a:r>
              <a:rPr lang="en-GB" dirty="0"/>
              <a:t>Wells set the scene</a:t>
            </a:r>
            <a:r>
              <a:rPr lang="en-GB" baseline="0" dirty="0"/>
              <a:t> about revolutionary Saint </a:t>
            </a:r>
            <a:r>
              <a:rPr lang="en-GB" baseline="0" dirty="0" err="1"/>
              <a:t>Domingue</a:t>
            </a:r>
            <a:r>
              <a:rPr lang="en-GB" baseline="0" dirty="0"/>
              <a:t> – here referred to as St Domingo – in relation to wider abolition movement and historical trends</a:t>
            </a:r>
          </a:p>
          <a:p>
            <a:endParaRPr lang="en-GB" dirty="0"/>
          </a:p>
          <a:p>
            <a:r>
              <a:rPr lang="en-GB" dirty="0"/>
              <a:t>QUOTE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Assertion</a:t>
            </a:r>
            <a:r>
              <a:rPr lang="en-GB" baseline="0" dirty="0"/>
              <a:t> of black agency … abolitionism not just done on their behalf or done to them</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73</a:t>
            </a:fld>
            <a:endParaRPr lang="en-GB"/>
          </a:p>
        </p:txBody>
      </p:sp>
    </p:spTree>
    <p:extLst>
      <p:ext uri="{BB962C8B-B14F-4D97-AF65-F5344CB8AC3E}">
        <p14:creationId xmlns:p14="http://schemas.microsoft.com/office/powerpoint/2010/main" val="46805873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Of Toussaint,</a:t>
            </a:r>
            <a:r>
              <a:rPr lang="en-GB" baseline="0" dirty="0"/>
              <a:t> Brown was hagiographic</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dirty="0"/>
              <a:t>Lays it</a:t>
            </a:r>
            <a:r>
              <a:rPr lang="en-GB" baseline="0" dirty="0"/>
              <a:t> on thick; but this was actually consonant with how one white writer Marcus Rainsford had described Toussaint in 1805. (Likewise, Wordsworth wrote a poem)</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Emphasis on Toussaint as self-made man</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74</a:t>
            </a:fld>
            <a:endParaRPr lang="en-GB"/>
          </a:p>
        </p:txBody>
      </p:sp>
    </p:spTree>
    <p:extLst>
      <p:ext uri="{BB962C8B-B14F-4D97-AF65-F5344CB8AC3E}">
        <p14:creationId xmlns:p14="http://schemas.microsoft.com/office/powerpoint/2010/main" val="299465743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Not only this, Brown</a:t>
            </a:r>
            <a:r>
              <a:rPr lang="en-GB" baseline="0" dirty="0"/>
              <a:t> elevated </a:t>
            </a:r>
            <a:r>
              <a:rPr lang="en-GB" baseline="0" dirty="0" err="1"/>
              <a:t>Touissant</a:t>
            </a:r>
            <a:r>
              <a:rPr lang="en-GB" baseline="0" dirty="0"/>
              <a:t> over some of the towering figures of the Age of Revolution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QUOTE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Ballsy!!</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75</a:t>
            </a:fld>
            <a:endParaRPr lang="en-GB"/>
          </a:p>
        </p:txBody>
      </p:sp>
    </p:spTree>
    <p:extLst>
      <p:ext uri="{BB962C8B-B14F-4D97-AF65-F5344CB8AC3E}">
        <p14:creationId xmlns:p14="http://schemas.microsoft.com/office/powerpoint/2010/main" val="3917284279"/>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Frederick</a:t>
            </a:r>
            <a:r>
              <a:rPr lang="en-GB" baseline="0" dirty="0"/>
              <a:t> Douglass, for his part, had a more direct – if equivocal – relationship with Haiti and </a:t>
            </a:r>
            <a:r>
              <a:rPr lang="en-GB" baseline="0" dirty="0" err="1"/>
              <a:t>Hispanoila</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During the Reconstruction period, Douglass had been commissioned by President Ulysses S Grant to visit Santo Domingo – the Dominican Republic, that is – with a view to investigating the possibility of it being incorporated into the United States.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Douglass, moreover, wrote a report which was broadly favourable to the plan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PROGRESS, IMPERIALISM</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dirty="0"/>
              <a:t>At</a:t>
            </a:r>
            <a:r>
              <a:rPr lang="en-GB" baseline="0" dirty="0"/>
              <a:t> Chicago, Douglass made speech praising Haitian achievements, striking a tone more in keeping with Brown’s in </a:t>
            </a:r>
            <a:r>
              <a:rPr lang="en-GB" i="1" baseline="0" dirty="0"/>
              <a:t>The Black Man </a:t>
            </a:r>
            <a:r>
              <a:rPr lang="en-GB" i="0" baseline="0" dirty="0"/>
              <a:t>than some of his earlier </a:t>
            </a:r>
            <a:r>
              <a:rPr lang="en-GB" i="0" baseline="0" dirty="0" err="1"/>
              <a:t>workds</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76</a:t>
            </a:fld>
            <a:endParaRPr lang="en-GB"/>
          </a:p>
        </p:txBody>
      </p:sp>
    </p:spTree>
    <p:extLst>
      <p:ext uri="{BB962C8B-B14F-4D97-AF65-F5344CB8AC3E}">
        <p14:creationId xmlns:p14="http://schemas.microsoft.com/office/powerpoint/2010/main" val="247260750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He reflected</a:t>
            </a:r>
            <a:r>
              <a:rPr lang="en-GB" baseline="0" dirty="0"/>
              <a:t> on the radical example set by Haiti “the Black Republic; the only self-made Black Republic in the world”</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he also acknowledged the United States’ complicity in the underdevelopment of Haiti</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77</a:t>
            </a:fld>
            <a:endParaRPr lang="en-GB"/>
          </a:p>
        </p:txBody>
      </p:sp>
    </p:spTree>
    <p:extLst>
      <p:ext uri="{BB962C8B-B14F-4D97-AF65-F5344CB8AC3E}">
        <p14:creationId xmlns:p14="http://schemas.microsoft.com/office/powerpoint/2010/main" val="119960454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As such,</a:t>
            </a:r>
            <a:r>
              <a:rPr lang="en-GB" baseline="0" dirty="0"/>
              <a:t>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Also identified that Haiti’s apparent poverty and underdevelopment was used as a stick to beat black-skinned people with; to argue that they were incapable of governing their own societies or of creating economic prosperity independent of the contribution of white Americans/Europeans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QUOTE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We can in a sense relate this to our topic next Tuesday, Reconstruction and its failures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Putting African Americans back in their place; denying the possibility of black progress in the United States</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78</a:t>
            </a:fld>
            <a:endParaRPr lang="en-GB"/>
          </a:p>
        </p:txBody>
      </p:sp>
    </p:spTree>
    <p:extLst>
      <p:ext uri="{BB962C8B-B14F-4D97-AF65-F5344CB8AC3E}">
        <p14:creationId xmlns:p14="http://schemas.microsoft.com/office/powerpoint/2010/main" val="374059213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Apparent to black people at the time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Haiti</a:t>
            </a:r>
            <a:r>
              <a:rPr lang="en-GB" baseline="0" dirty="0"/>
              <a:t> had its own pavilion at the fair, but there were no exhibits dedicated to African Americas</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dirty="0"/>
              <a:t>Protesting</a:t>
            </a:r>
            <a:r>
              <a:rPr lang="en-GB" baseline="0" dirty="0"/>
              <a:t> this situation, several leading civil rights campaigners pooled together to produce a pamphlet entitled </a:t>
            </a:r>
            <a:r>
              <a:rPr lang="en-GB" i="1" dirty="0"/>
              <a:t>The Reason Why the </a:t>
            </a:r>
            <a:r>
              <a:rPr lang="en-GB" i="1" dirty="0" err="1"/>
              <a:t>Colored</a:t>
            </a:r>
            <a:r>
              <a:rPr lang="en-GB" i="1" dirty="0"/>
              <a:t> American is not at the World’s Columbian Exposition </a:t>
            </a:r>
            <a:r>
              <a:rPr lang="en-GB" dirty="0"/>
              <a:t>(1893), for which</a:t>
            </a:r>
            <a:r>
              <a:rPr lang="en-GB" baseline="0" dirty="0"/>
              <a:t> </a:t>
            </a:r>
            <a:r>
              <a:rPr lang="en-GB" dirty="0"/>
              <a:t>Douglass wrote</a:t>
            </a:r>
            <a:r>
              <a:rPr lang="en-GB" baseline="0" dirty="0"/>
              <a:t> an introduction</a:t>
            </a:r>
            <a:endParaRPr lang="en-GB"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editor was </a:t>
            </a:r>
            <a:r>
              <a:rPr lang="en-GB" dirty="0"/>
              <a:t>Ida B. Wells (1862–1931) – journalist, Civil Rights campaigner, one of the founders of the National Association for the Advancement of </a:t>
            </a:r>
            <a:r>
              <a:rPr lang="en-GB" dirty="0" err="1"/>
              <a:t>Colored</a:t>
            </a:r>
            <a:r>
              <a:rPr lang="en-GB" dirty="0"/>
              <a:t> People (NAACP)</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Wells was unsparing in exposing the cruelties of post-Reconstruction society</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err="1"/>
              <a:t>Lynchings</a:t>
            </a:r>
            <a:r>
              <a:rPr lang="en-GB" dirty="0"/>
              <a:t>. This is in 1893 – post-abolition</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On Monday, though, we are returning to the slave era …</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79</a:t>
            </a:fld>
            <a:endParaRPr lang="en-GB"/>
          </a:p>
        </p:txBody>
      </p:sp>
    </p:spTree>
    <p:extLst>
      <p:ext uri="{BB962C8B-B14F-4D97-AF65-F5344CB8AC3E}">
        <p14:creationId xmlns:p14="http://schemas.microsoft.com/office/powerpoint/2010/main" val="692014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736404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95934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43548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53433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25/11/2021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48002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25/11/2021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789164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25/11/2021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428109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58569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095745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54732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95036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25/11/2021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134433043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gi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frederickdouglassinbritain.com/"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video" Target="https://www.youtube.com/embed/L0L5fciA6AU?feature=oembed" TargetMode="External"/><Relationship Id="rId4" Type="http://schemas.openxmlformats.org/officeDocument/2006/relationships/image" Target="../media/image43.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6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1.xml"/><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6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62.xml"/><Relationship Id="rId1" Type="http://schemas.openxmlformats.org/officeDocument/2006/relationships/slideLayout" Target="../slideLayouts/slideLayout6.xml"/><Relationship Id="rId4" Type="http://schemas.openxmlformats.org/officeDocument/2006/relationships/image" Target="../media/image50.png"/></Relationships>
</file>

<file path=ppt/slides/_rels/slide63.xml.rels><?xml version="1.0" encoding="UTF-8" standalone="yes"?>
<Relationships xmlns="http://schemas.openxmlformats.org/package/2006/relationships"><Relationship Id="rId3" Type="http://schemas.openxmlformats.org/officeDocument/2006/relationships/hyperlink" Target="https://www.monticello.org/site/research-and-collections/st-domingue-haiti#footnote33_uyhp78c" TargetMode="External"/><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4.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6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5.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6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6.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6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6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70.xml.rels><?xml version="1.0" encoding="UTF-8" standalone="yes"?>
<Relationships xmlns="http://schemas.openxmlformats.org/package/2006/relationships"><Relationship Id="rId3" Type="http://schemas.openxmlformats.org/officeDocument/2006/relationships/hyperlink" Target="http://frederickdouglassinbritain.com/abolitionistsMap/" TargetMode="Externa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7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7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7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7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7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hyperlink" Target="http://faculty.webster.edu/corbetre/haiti/history/1844-1915/douglass.htm"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faculty.webster.edu/corbetre/haiti/history/1844-1915/douglass.htm" TargetMode="External"/><Relationship Id="rId2" Type="http://schemas.openxmlformats.org/officeDocument/2006/relationships/notesSlide" Target="../notesSlides/notesSlide78.xml"/><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7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79.xml"/><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hyperlink" Target="https://digital.library.upenn.edu/women/wells/exposition/exposition.html" TargetMode="External"/><Relationship Id="rId4" Type="http://schemas.openxmlformats.org/officeDocument/2006/relationships/image" Target="../media/image7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0"/>
            <a:ext cx="7010400" cy="6858000"/>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400" dirty="0">
                <a:solidFill>
                  <a:schemeClr val="bg1"/>
                </a:solidFill>
                <a:latin typeface="Cooper Black" panose="0208090404030B020404" pitchFamily="18" charset="0"/>
              </a:rPr>
              <a:t>HPHI5006, 6006</a:t>
            </a:r>
            <a:br>
              <a:rPr lang="en-GB" sz="4400" dirty="0"/>
            </a:br>
            <a:r>
              <a:rPr lang="en-GB" sz="4400" dirty="0">
                <a:solidFill>
                  <a:srgbClr val="00B050"/>
                </a:solidFill>
                <a:latin typeface="Cooper Black" panose="0208090404030B020404" pitchFamily="18" charset="0"/>
              </a:rPr>
              <a:t>Routes &amp; Roots of the Black Atlantic</a:t>
            </a:r>
            <a:br>
              <a:rPr lang="en-GB" dirty="0">
                <a:solidFill>
                  <a:srgbClr val="00B0F0"/>
                </a:solidFill>
                <a:latin typeface="Cooper Black" panose="0208090404030B020404" pitchFamily="18" charset="0"/>
              </a:rPr>
            </a:br>
            <a:br>
              <a:rPr lang="en-GB" sz="4400" dirty="0">
                <a:solidFill>
                  <a:srgbClr val="00B0F0"/>
                </a:solidFill>
                <a:latin typeface="Cooper Black" panose="0208090404030B020404" pitchFamily="18" charset="0"/>
              </a:rPr>
            </a:br>
            <a:r>
              <a:rPr lang="en-GB" sz="4400" dirty="0">
                <a:solidFill>
                  <a:srgbClr val="FF0000"/>
                </a:solidFill>
                <a:latin typeface="Cooper Black" panose="0208090404030B020404" pitchFamily="18" charset="0"/>
              </a:rPr>
              <a:t>Lecture 4:</a:t>
            </a:r>
            <a:br>
              <a:rPr lang="en-GB" sz="4400" dirty="0">
                <a:solidFill>
                  <a:srgbClr val="FF0000"/>
                </a:solidFill>
                <a:latin typeface="Cooper Black" panose="0208090404030B020404" pitchFamily="18" charset="0"/>
              </a:rPr>
            </a:br>
            <a:r>
              <a:rPr lang="en-GB" sz="4400" dirty="0">
                <a:solidFill>
                  <a:srgbClr val="FF0000"/>
                </a:solidFill>
                <a:latin typeface="Cooper Black" panose="0208090404030B020404" pitchFamily="18" charset="0"/>
              </a:rPr>
              <a:t>Narrating Freedom</a:t>
            </a:r>
            <a:br>
              <a:rPr lang="en-GB" sz="4400" dirty="0">
                <a:solidFill>
                  <a:srgbClr val="FF0000"/>
                </a:solidFill>
                <a:latin typeface="Cooper Black" panose="0208090404030B020404" pitchFamily="18" charset="0"/>
              </a:rPr>
            </a:br>
            <a:br>
              <a:rPr lang="en-GB" sz="4400" dirty="0">
                <a:solidFill>
                  <a:srgbClr val="FFFF00"/>
                </a:solidFill>
                <a:latin typeface="Cooper Black" panose="0208090404030B020404" pitchFamily="18" charset="0"/>
              </a:rPr>
            </a:br>
            <a:r>
              <a:rPr lang="en-GB" sz="4400" dirty="0">
                <a:solidFill>
                  <a:srgbClr val="FFFF00"/>
                </a:solidFill>
                <a:latin typeface="Cooper Black" panose="0208090404030B020404" pitchFamily="18" charset="0"/>
              </a:rPr>
              <a:t>Part 1: Slavery and Abolitionism in the United States</a:t>
            </a:r>
            <a:br>
              <a:rPr lang="en-GB" sz="4400" dirty="0">
                <a:solidFill>
                  <a:srgbClr val="FF0000"/>
                </a:solidFill>
                <a:latin typeface="Cooper Black" panose="0208090404030B020404" pitchFamily="18" charset="0"/>
              </a:rPr>
            </a:b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155722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000" y="1266826"/>
            <a:ext cx="2273300" cy="1460498"/>
          </a:xfrm>
        </p:spPr>
        <p:txBody>
          <a:bodyPr>
            <a:normAutofit fontScale="90000"/>
          </a:bodyPr>
          <a:lstStyle/>
          <a:p>
            <a:r>
              <a:rPr lang="en-GB" sz="4000" dirty="0">
                <a:latin typeface="Cooper Black" panose="0208090404030B020404" pitchFamily="18" charset="0"/>
              </a:rPr>
              <a:t>Slavery in the United States </a:t>
            </a:r>
          </a:p>
        </p:txBody>
      </p:sp>
      <p:pic>
        <p:nvPicPr>
          <p:cNvPr id="4" name="Content Placeholder 3"/>
          <p:cNvPicPr>
            <a:picLocks noGrp="1" noChangeAspect="1"/>
          </p:cNvPicPr>
          <p:nvPr>
            <p:ph idx="1"/>
          </p:nvPr>
        </p:nvPicPr>
        <p:blipFill>
          <a:blip r:embed="rId3"/>
          <a:stretch>
            <a:fillRect/>
          </a:stretch>
        </p:blipFill>
        <p:spPr>
          <a:xfrm>
            <a:off x="2209800" y="228600"/>
            <a:ext cx="6934200" cy="6486561"/>
          </a:xfrm>
          <a:prstGeom prst="rect">
            <a:avLst/>
          </a:prstGeom>
        </p:spPr>
      </p:pic>
    </p:spTree>
    <p:extLst>
      <p:ext uri="{BB962C8B-B14F-4D97-AF65-F5344CB8AC3E}">
        <p14:creationId xmlns:p14="http://schemas.microsoft.com/office/powerpoint/2010/main" val="412381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465695"/>
          </a:xfrm>
          <a:prstGeom prst="rect">
            <a:avLst/>
          </a:prstGeom>
        </p:spPr>
        <p:txBody>
          <a:bodyPr wrap="square" lIns="540000" tIns="360000" rIns="540000" bIns="360000">
            <a:spAutoFit/>
          </a:bodyPr>
          <a:lstStyle/>
          <a:p>
            <a:pPr algn="just"/>
            <a:r>
              <a:rPr lang="en-GB" sz="1600" b="1" dirty="0"/>
              <a:t>1607 – Jamestown established (first permanent English settlement in North America)</a:t>
            </a:r>
          </a:p>
          <a:p>
            <a:pPr algn="just"/>
            <a:r>
              <a:rPr lang="en-GB" sz="1600" b="1" dirty="0"/>
              <a:t>1611 – First Virginia tobacco crop; leads to expansion of Virginia economy</a:t>
            </a:r>
          </a:p>
          <a:p>
            <a:pPr algn="r"/>
            <a:r>
              <a:rPr lang="en-GB" sz="1600" b="1" dirty="0">
                <a:solidFill>
                  <a:srgbClr val="00B050"/>
                </a:solidFill>
              </a:rPr>
              <a:t>(On map, green indicates English settlement, c. 1650)</a:t>
            </a: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endParaRPr lang="en-GB" sz="1600" b="1" i="1" u="sng" dirty="0"/>
          </a:p>
          <a:p>
            <a:endParaRPr lang="en-GB" sz="1600"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981287"/>
            <a:ext cx="3024994" cy="4313748"/>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6"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50000" y="0"/>
            <a:ext cx="2794001" cy="2168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51520" y="188640"/>
            <a:ext cx="8640960" cy="646331"/>
          </a:xfrm>
          <a:prstGeom prst="rect">
            <a:avLst/>
          </a:prstGeom>
        </p:spPr>
        <p:txBody>
          <a:bodyPr wrap="square">
            <a:spAutoFit/>
          </a:bodyPr>
          <a:lstStyle/>
          <a:p>
            <a:r>
              <a:rPr lang="en-GB" dirty="0">
                <a:solidFill>
                  <a:srgbClr val="FFFF00"/>
                </a:solidFill>
                <a:latin typeface="Cooper Black" panose="0208090404030B020404" pitchFamily="18" charset="0"/>
              </a:rPr>
              <a:t>SLAVERY IN AMERICAN HISTORY:</a:t>
            </a:r>
          </a:p>
          <a:p>
            <a:r>
              <a:rPr lang="en-GB" dirty="0">
                <a:solidFill>
                  <a:srgbClr val="FFFF00"/>
                </a:solidFill>
                <a:latin typeface="Cooper Black" panose="0208090404030B020404" pitchFamily="18" charset="0"/>
              </a:rPr>
              <a:t>COLONIAL ERA</a:t>
            </a:r>
          </a:p>
        </p:txBody>
      </p:sp>
    </p:spTree>
    <p:extLst>
      <p:ext uri="{BB962C8B-B14F-4D97-AF65-F5344CB8AC3E}">
        <p14:creationId xmlns:p14="http://schemas.microsoft.com/office/powerpoint/2010/main" val="788702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7682782"/>
          </a:xfrm>
          <a:prstGeom prst="rect">
            <a:avLst/>
          </a:prstGeom>
        </p:spPr>
        <p:txBody>
          <a:bodyPr wrap="square" lIns="540000" tIns="360000" rIns="540000" bIns="360000">
            <a:spAutoFit/>
          </a:bodyPr>
          <a:lstStyle/>
          <a:p>
            <a:pPr algn="just"/>
            <a:r>
              <a:rPr lang="en-GB" sz="3600" b="1" dirty="0">
                <a:solidFill>
                  <a:srgbClr val="FFFF00"/>
                </a:solidFill>
                <a:latin typeface="Cooper Black" panose="0208090404030B020404" pitchFamily="18" charset="0"/>
              </a:rPr>
              <a:t>King Cotton</a:t>
            </a:r>
          </a:p>
          <a:p>
            <a:pPr algn="just"/>
            <a:endParaRPr lang="en-GB" sz="2400" b="1" u="sng" dirty="0">
              <a:solidFill>
                <a:srgbClr val="FFFF00"/>
              </a:solidFill>
            </a:endParaRPr>
          </a:p>
          <a:p>
            <a:pPr algn="just"/>
            <a:endParaRPr lang="en-GB" sz="2000" b="1" u="sng" dirty="0">
              <a:solidFill>
                <a:srgbClr val="FFFF00"/>
              </a:solidFill>
            </a:endParaRPr>
          </a:p>
          <a:p>
            <a:pPr algn="just"/>
            <a:endParaRPr lang="en-GB" sz="2000" b="1" u="sng" dirty="0">
              <a:solidFill>
                <a:srgbClr val="FFFF00"/>
              </a:solidFill>
            </a:endParaRPr>
          </a:p>
          <a:p>
            <a:pPr algn="just"/>
            <a:endParaRPr lang="en-GB" sz="2400" b="1" u="sng" dirty="0">
              <a:solidFill>
                <a:srgbClr val="FFFF00"/>
              </a:solidFill>
            </a:endParaRPr>
          </a:p>
          <a:p>
            <a:pPr algn="just"/>
            <a:endParaRPr lang="en-GB" sz="2000" b="1" u="sng" dirty="0">
              <a:solidFill>
                <a:srgbClr val="FFFF00"/>
              </a:solidFill>
            </a:endParaRPr>
          </a:p>
          <a:p>
            <a:pPr algn="just"/>
            <a:endParaRPr lang="en-GB" sz="2000" b="1" u="sng" dirty="0">
              <a:solidFill>
                <a:srgbClr val="FFFF00"/>
              </a:solidFill>
            </a:endParaRPr>
          </a:p>
          <a:p>
            <a:pPr algn="just"/>
            <a:endParaRPr lang="en-GB" sz="2000" b="1" u="sng" dirty="0">
              <a:solidFill>
                <a:srgbClr val="FFFF00"/>
              </a:solidFill>
            </a:endParaRPr>
          </a:p>
          <a:p>
            <a:pPr algn="just"/>
            <a:endParaRPr lang="en-GB" sz="2400" b="1" u="sng" dirty="0">
              <a:solidFill>
                <a:srgbClr val="FFFF00"/>
              </a:solidFill>
            </a:endParaRPr>
          </a:p>
          <a:p>
            <a:pPr algn="just"/>
            <a:endParaRPr lang="en-GB" sz="2000" b="1" u="sng" dirty="0">
              <a:solidFill>
                <a:srgbClr val="FFFF00"/>
              </a:solidFill>
            </a:endParaRPr>
          </a:p>
          <a:p>
            <a:pPr algn="just"/>
            <a:endParaRPr lang="en-GB" sz="2000" b="1" u="sng" dirty="0">
              <a:solidFill>
                <a:srgbClr val="FFFF00"/>
              </a:solidFill>
            </a:endParaRPr>
          </a:p>
          <a:p>
            <a:pPr algn="just"/>
            <a:endParaRPr lang="en-GB" sz="2000" b="1" u="sng" dirty="0">
              <a:solidFill>
                <a:srgbClr val="FFFF00"/>
              </a:solidFill>
            </a:endParaRPr>
          </a:p>
          <a:p>
            <a:pPr algn="just"/>
            <a:endParaRPr lang="en-GB" sz="800" b="1" u="sng" dirty="0">
              <a:solidFill>
                <a:srgbClr val="FFFF00"/>
              </a:solidFill>
            </a:endParaRPr>
          </a:p>
          <a:p>
            <a:pPr marL="342900" indent="-342900" algn="just">
              <a:buFont typeface="Arial" panose="020B0604020202020204" pitchFamily="34" charset="0"/>
              <a:buChar char="•"/>
            </a:pPr>
            <a:r>
              <a:rPr lang="en-GB" sz="2000" dirty="0">
                <a:solidFill>
                  <a:srgbClr val="FFFF00"/>
                </a:solidFill>
              </a:rPr>
              <a:t>Invention of the cotton gin (patented by Eli Whitney 1793)</a:t>
            </a:r>
          </a:p>
          <a:p>
            <a:pPr marL="800100" lvl="1" indent="-342900" algn="just">
              <a:buFontTx/>
              <a:buChar char="-"/>
            </a:pPr>
            <a:r>
              <a:rPr lang="en-GB" sz="2000" dirty="0">
                <a:solidFill>
                  <a:srgbClr val="FFFF00"/>
                </a:solidFill>
              </a:rPr>
              <a:t>Mechanised method for separating cotton from cotton seed, replacing labour-intensive handpicking techniques</a:t>
            </a:r>
          </a:p>
          <a:p>
            <a:pPr marL="800100" lvl="1" indent="-342900" algn="just">
              <a:buFontTx/>
              <a:buChar char="-"/>
            </a:pPr>
            <a:r>
              <a:rPr lang="en-GB" sz="2000" dirty="0">
                <a:solidFill>
                  <a:srgbClr val="FFFF00"/>
                </a:solidFill>
              </a:rPr>
              <a:t>Supplies expanding  northern factory economy</a:t>
            </a:r>
          </a:p>
          <a:p>
            <a:pPr marL="800100" lvl="1" indent="-342900" algn="just">
              <a:buFontTx/>
              <a:buChar char="-"/>
            </a:pPr>
            <a:r>
              <a:rPr lang="en-GB" sz="2000" dirty="0">
                <a:solidFill>
                  <a:srgbClr val="FFFF00"/>
                </a:solidFill>
              </a:rPr>
              <a:t>Spurs expansion of cotton plantation system – South becomes ‘Cotton Kingdom’ </a:t>
            </a:r>
          </a:p>
          <a:p>
            <a:pPr marL="342900" indent="-342900" algn="just">
              <a:buFont typeface="Arial" panose="020B0604020202020204" pitchFamily="34" charset="0"/>
              <a:buChar char="•"/>
            </a:pPr>
            <a:endParaRPr lang="en-GB" sz="2000" dirty="0">
              <a:solidFill>
                <a:srgbClr val="FFFF00"/>
              </a:solidFill>
            </a:endParaRP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126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1115" b="9161"/>
          <a:stretch/>
        </p:blipFill>
        <p:spPr bwMode="auto">
          <a:xfrm>
            <a:off x="2990381" y="1089474"/>
            <a:ext cx="5657850" cy="3394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descr="http://www.mainlesson.com/books/bachman/inventors/zpage106.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5032" y="1124744"/>
            <a:ext cx="2310356" cy="3359094"/>
          </a:xfrm>
          <a:prstGeom prst="rect">
            <a:avLst/>
          </a:prstGeom>
          <a:solidFill>
            <a:schemeClr val="tx1"/>
          </a:solidFill>
        </p:spPr>
      </p:pic>
    </p:spTree>
    <p:extLst>
      <p:ext uri="{BB962C8B-B14F-4D97-AF65-F5344CB8AC3E}">
        <p14:creationId xmlns:p14="http://schemas.microsoft.com/office/powerpoint/2010/main" val="2969364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949700" y="0"/>
            <a:ext cx="5194300" cy="3848111"/>
          </a:xfrm>
          <a:prstGeom prst="rect">
            <a:avLst/>
          </a:prstGeom>
        </p:spPr>
      </p:pic>
      <p:sp>
        <p:nvSpPr>
          <p:cNvPr id="3" name="Rectangle 2"/>
          <p:cNvSpPr/>
          <p:nvPr/>
        </p:nvSpPr>
        <p:spPr>
          <a:xfrm>
            <a:off x="7111999" y="736600"/>
            <a:ext cx="1825727" cy="738664"/>
          </a:xfrm>
          <a:prstGeom prst="rect">
            <a:avLst/>
          </a:prstGeom>
          <a:solidFill>
            <a:schemeClr val="bg2"/>
          </a:solidFill>
        </p:spPr>
        <p:txBody>
          <a:bodyPr wrap="square">
            <a:spAutoFit/>
          </a:bodyPr>
          <a:lstStyle/>
          <a:p>
            <a:pPr algn="r"/>
            <a:r>
              <a:rPr lang="en-GB" sz="1400" dirty="0"/>
              <a:t>William L. </a:t>
            </a:r>
            <a:r>
              <a:rPr lang="en-GB" sz="1400" dirty="0" err="1"/>
              <a:t>Champney</a:t>
            </a:r>
            <a:r>
              <a:rPr lang="en-GB" sz="1400" dirty="0"/>
              <a:t> </a:t>
            </a:r>
            <a:r>
              <a:rPr lang="en-GB" sz="1400" i="1" dirty="0"/>
              <a:t>Boston Massacre </a:t>
            </a:r>
            <a:r>
              <a:rPr lang="en-GB" sz="1400" dirty="0"/>
              <a:t>(c. 1850-1857)</a:t>
            </a:r>
            <a:endParaRPr lang="en-GB" sz="1400" i="1" dirty="0"/>
          </a:p>
        </p:txBody>
      </p:sp>
      <p:sp>
        <p:nvSpPr>
          <p:cNvPr id="5" name="Content Placeholder 4"/>
          <p:cNvSpPr>
            <a:spLocks noGrp="1"/>
          </p:cNvSpPr>
          <p:nvPr>
            <p:ph idx="1"/>
          </p:nvPr>
        </p:nvSpPr>
        <p:spPr>
          <a:xfrm>
            <a:off x="282386" y="1117672"/>
            <a:ext cx="3543908" cy="5460878"/>
          </a:xfrm>
        </p:spPr>
        <p:txBody>
          <a:bodyPr>
            <a:normAutofit fontScale="92500" lnSpcReduction="20000"/>
          </a:bodyPr>
          <a:lstStyle/>
          <a:p>
            <a:r>
              <a:rPr lang="en-GB" dirty="0"/>
              <a:t>Est. c. 5000 African Americans served in George Washington’s  Continental Army during the war – </a:t>
            </a:r>
            <a:r>
              <a:rPr lang="en-GB" dirty="0" err="1"/>
              <a:t>inc.</a:t>
            </a:r>
            <a:r>
              <a:rPr lang="en-GB" dirty="0"/>
              <a:t> in 1</a:t>
            </a:r>
            <a:r>
              <a:rPr lang="en-GB" baseline="30000" dirty="0"/>
              <a:t>st</a:t>
            </a:r>
            <a:r>
              <a:rPr lang="en-GB" dirty="0"/>
              <a:t> Rhode Island ‘Black Regiment’</a:t>
            </a:r>
          </a:p>
          <a:p>
            <a:endParaRPr lang="en-GB" dirty="0"/>
          </a:p>
          <a:p>
            <a:r>
              <a:rPr lang="en-GB" dirty="0" err="1"/>
              <a:t>Crispus</a:t>
            </a:r>
            <a:r>
              <a:rPr lang="en-GB" dirty="0"/>
              <a:t> Attucks (c.1723 –1770), stevedore of African and Native American descent, widely regarded as the first person killed in the </a:t>
            </a:r>
            <a:r>
              <a:rPr lang="en-GB" b="1" dirty="0">
                <a:solidFill>
                  <a:srgbClr val="FFFF00"/>
                </a:solidFill>
              </a:rPr>
              <a:t>Boston Massacre </a:t>
            </a:r>
            <a:r>
              <a:rPr lang="en-GB" dirty="0"/>
              <a:t>(5 March 1770) = first martyr of the Revolution</a:t>
            </a:r>
          </a:p>
        </p:txBody>
      </p:sp>
      <p:sp>
        <p:nvSpPr>
          <p:cNvPr id="6" name="Title 3"/>
          <p:cNvSpPr txBox="1">
            <a:spLocks/>
          </p:cNvSpPr>
          <p:nvPr/>
        </p:nvSpPr>
        <p:spPr>
          <a:xfrm>
            <a:off x="123405" y="-37069"/>
            <a:ext cx="88971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latin typeface="Cooper Black" panose="0208090404030B020404" pitchFamily="18" charset="0"/>
              </a:rPr>
              <a:t>Black Patriots and the War of Independence, 1775-1783</a:t>
            </a:r>
          </a:p>
        </p:txBody>
      </p:sp>
      <p:pic>
        <p:nvPicPr>
          <p:cNvPr id="8" name="Picture 7"/>
          <p:cNvPicPr>
            <a:picLocks noChangeAspect="1"/>
          </p:cNvPicPr>
          <p:nvPr/>
        </p:nvPicPr>
        <p:blipFill>
          <a:blip r:embed="rId4"/>
          <a:stretch>
            <a:fillRect/>
          </a:stretch>
        </p:blipFill>
        <p:spPr>
          <a:xfrm>
            <a:off x="7458927" y="2540000"/>
            <a:ext cx="1685073" cy="4318000"/>
          </a:xfrm>
          <a:prstGeom prst="rect">
            <a:avLst/>
          </a:prstGeom>
        </p:spPr>
      </p:pic>
      <p:sp>
        <p:nvSpPr>
          <p:cNvPr id="9" name="Rectangle 8"/>
          <p:cNvSpPr/>
          <p:nvPr/>
        </p:nvSpPr>
        <p:spPr>
          <a:xfrm>
            <a:off x="5245100" y="4329348"/>
            <a:ext cx="2169841" cy="2308324"/>
          </a:xfrm>
          <a:prstGeom prst="rect">
            <a:avLst/>
          </a:prstGeom>
        </p:spPr>
        <p:txBody>
          <a:bodyPr wrap="square">
            <a:spAutoFit/>
          </a:bodyPr>
          <a:lstStyle/>
          <a:p>
            <a:r>
              <a:rPr lang="en-GB" sz="1600" dirty="0"/>
              <a:t>Infantryman at the siege of Yorktown, by Jean-Baptiste-Antoine </a:t>
            </a:r>
            <a:r>
              <a:rPr lang="en-GB" sz="1600" dirty="0" err="1"/>
              <a:t>DeVerger</a:t>
            </a:r>
            <a:r>
              <a:rPr lang="en-GB" sz="1600" dirty="0"/>
              <a:t> (1781), shows member of 1st Rhode Island Regiment, </a:t>
            </a:r>
            <a:r>
              <a:rPr lang="en-GB" sz="1600" dirty="0" err="1"/>
              <a:t>whih</a:t>
            </a:r>
            <a:r>
              <a:rPr lang="en-GB" sz="1600" dirty="0"/>
              <a:t> had largest number of black Patriot soldiers in the Continental Army</a:t>
            </a:r>
          </a:p>
        </p:txBody>
      </p:sp>
    </p:spTree>
    <p:extLst>
      <p:ext uri="{BB962C8B-B14F-4D97-AF65-F5344CB8AC3E}">
        <p14:creationId xmlns:p14="http://schemas.microsoft.com/office/powerpoint/2010/main" val="2265772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94411" y="4856103"/>
            <a:ext cx="8897189" cy="2323629"/>
          </a:xfrm>
        </p:spPr>
        <p:txBody>
          <a:bodyPr>
            <a:normAutofit fontScale="40000" lnSpcReduction="20000"/>
          </a:bodyPr>
          <a:lstStyle/>
          <a:p>
            <a:r>
              <a:rPr lang="en-GB" sz="6000" dirty="0">
                <a:ea typeface="+mn-lt"/>
                <a:cs typeface="+mn-lt"/>
              </a:rPr>
              <a:t>1775–1783 – American Revolutionary War: </a:t>
            </a:r>
            <a:r>
              <a:rPr lang="en-GB" sz="6000" dirty="0">
                <a:solidFill>
                  <a:srgbClr val="FFFF00"/>
                </a:solidFill>
                <a:ea typeface="+mn-lt"/>
                <a:cs typeface="+mn-lt"/>
              </a:rPr>
              <a:t>Dunmore's Proclamation </a:t>
            </a:r>
            <a:r>
              <a:rPr lang="en-GB" sz="6000" dirty="0">
                <a:ea typeface="+mn-lt"/>
                <a:cs typeface="+mn-lt"/>
              </a:rPr>
              <a:t>Lord Dunmore (colonial governor of Virginia) promised freedom for slaves of American revolutionaries who left their owners and joined the royal forces inc. ‘Dunmore’s Ethiopian Regiment’</a:t>
            </a:r>
            <a:endParaRPr lang="en-GB" sz="6000" dirty="0">
              <a:cs typeface="Calibri"/>
            </a:endParaRPr>
          </a:p>
          <a:p>
            <a:r>
              <a:rPr lang="en-GB" sz="6000" dirty="0"/>
              <a:t>Up to 20,000 ‘loyalist’ Africans fought for the British army in the American Revolutionary War – evacuated; London Black Poor</a:t>
            </a:r>
          </a:p>
          <a:p>
            <a:endParaRPr lang="en-GB" dirty="0"/>
          </a:p>
        </p:txBody>
      </p:sp>
      <p:pic>
        <p:nvPicPr>
          <p:cNvPr id="6" name="Picture 5"/>
          <p:cNvPicPr>
            <a:picLocks noChangeAspect="1"/>
          </p:cNvPicPr>
          <p:nvPr/>
        </p:nvPicPr>
        <p:blipFill>
          <a:blip r:embed="rId3"/>
          <a:stretch>
            <a:fillRect/>
          </a:stretch>
        </p:blipFill>
        <p:spPr>
          <a:xfrm>
            <a:off x="3606800" y="814330"/>
            <a:ext cx="5537200" cy="3785195"/>
          </a:xfrm>
          <a:prstGeom prst="rect">
            <a:avLst/>
          </a:prstGeom>
        </p:spPr>
      </p:pic>
      <p:sp>
        <p:nvSpPr>
          <p:cNvPr id="7" name="Rectangle 6"/>
          <p:cNvSpPr/>
          <p:nvPr/>
        </p:nvSpPr>
        <p:spPr>
          <a:xfrm>
            <a:off x="6591299" y="846048"/>
            <a:ext cx="2552700" cy="938719"/>
          </a:xfrm>
          <a:prstGeom prst="rect">
            <a:avLst/>
          </a:prstGeom>
          <a:solidFill>
            <a:schemeClr val="bg2"/>
          </a:solidFill>
        </p:spPr>
        <p:txBody>
          <a:bodyPr wrap="square">
            <a:spAutoFit/>
          </a:bodyPr>
          <a:lstStyle/>
          <a:p>
            <a:pPr algn="r"/>
            <a:r>
              <a:rPr lang="en-GB" sz="1100" dirty="0"/>
              <a:t>John Singleton Copley, </a:t>
            </a:r>
            <a:r>
              <a:rPr lang="en-GB" sz="1100" i="1" dirty="0"/>
              <a:t>The Death of Major </a:t>
            </a:r>
            <a:r>
              <a:rPr lang="en-GB" sz="1100" i="1" dirty="0" err="1"/>
              <a:t>Peirson</a:t>
            </a:r>
            <a:r>
              <a:rPr lang="en-GB" sz="1100" i="1" dirty="0"/>
              <a:t>, 6 January 1781 </a:t>
            </a:r>
            <a:r>
              <a:rPr lang="en-GB" sz="1100" dirty="0"/>
              <a:t>(1783). Shows black servant Pompey avenges his master by shooting Pierson’s sniper during British defence of New Jersey</a:t>
            </a:r>
          </a:p>
        </p:txBody>
      </p:sp>
      <p:pic>
        <p:nvPicPr>
          <p:cNvPr id="8" name="Picture 7"/>
          <p:cNvPicPr>
            <a:picLocks noChangeAspect="1"/>
          </p:cNvPicPr>
          <p:nvPr/>
        </p:nvPicPr>
        <p:blipFill>
          <a:blip r:embed="rId4"/>
          <a:stretch>
            <a:fillRect/>
          </a:stretch>
        </p:blipFill>
        <p:spPr>
          <a:xfrm>
            <a:off x="455524" y="814330"/>
            <a:ext cx="2170306" cy="3592570"/>
          </a:xfrm>
          <a:prstGeom prst="rect">
            <a:avLst/>
          </a:prstGeom>
        </p:spPr>
      </p:pic>
      <p:sp>
        <p:nvSpPr>
          <p:cNvPr id="9" name="Title 3"/>
          <p:cNvSpPr txBox="1">
            <a:spLocks/>
          </p:cNvSpPr>
          <p:nvPr/>
        </p:nvSpPr>
        <p:spPr>
          <a:xfrm>
            <a:off x="628650" y="-220166"/>
            <a:ext cx="88971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latin typeface="Cooper Black" panose="0208090404030B020404" pitchFamily="18" charset="0"/>
              </a:rPr>
              <a:t>Black Loyalists and the War of Independence</a:t>
            </a:r>
          </a:p>
        </p:txBody>
      </p:sp>
    </p:spTree>
    <p:extLst>
      <p:ext uri="{BB962C8B-B14F-4D97-AF65-F5344CB8AC3E}">
        <p14:creationId xmlns:p14="http://schemas.microsoft.com/office/powerpoint/2010/main" val="2161292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11548348"/>
              </p:ext>
            </p:extLst>
          </p:nvPr>
        </p:nvGraphicFramePr>
        <p:xfrm>
          <a:off x="4095751" y="19050"/>
          <a:ext cx="5048249" cy="6573462"/>
        </p:xfrm>
        <a:graphic>
          <a:graphicData uri="http://schemas.openxmlformats.org/drawingml/2006/table">
            <a:tbl>
              <a:tblPr firstRow="1" firstCol="1" bandRow="1">
                <a:tableStyleId>{5C22544A-7EE6-4342-B048-85BDC9FD1C3A}</a:tableStyleId>
              </a:tblPr>
              <a:tblGrid>
                <a:gridCol w="2023338">
                  <a:extLst>
                    <a:ext uri="{9D8B030D-6E8A-4147-A177-3AD203B41FA5}">
                      <a16:colId xmlns:a16="http://schemas.microsoft.com/office/drawing/2014/main" val="4221741215"/>
                    </a:ext>
                  </a:extLst>
                </a:gridCol>
                <a:gridCol w="990467">
                  <a:extLst>
                    <a:ext uri="{9D8B030D-6E8A-4147-A177-3AD203B41FA5}">
                      <a16:colId xmlns:a16="http://schemas.microsoft.com/office/drawing/2014/main" val="3884026949"/>
                    </a:ext>
                  </a:extLst>
                </a:gridCol>
                <a:gridCol w="917771">
                  <a:extLst>
                    <a:ext uri="{9D8B030D-6E8A-4147-A177-3AD203B41FA5}">
                      <a16:colId xmlns:a16="http://schemas.microsoft.com/office/drawing/2014/main" val="3385472181"/>
                    </a:ext>
                  </a:extLst>
                </a:gridCol>
                <a:gridCol w="1116673">
                  <a:extLst>
                    <a:ext uri="{9D8B030D-6E8A-4147-A177-3AD203B41FA5}">
                      <a16:colId xmlns:a16="http://schemas.microsoft.com/office/drawing/2014/main" val="4287419756"/>
                    </a:ext>
                  </a:extLst>
                </a:gridCol>
              </a:tblGrid>
              <a:tr h="724576">
                <a:tc>
                  <a:txBody>
                    <a:bodyPr/>
                    <a:lstStyle/>
                    <a:p>
                      <a:pPr>
                        <a:lnSpc>
                          <a:spcPct val="107000"/>
                        </a:lnSpc>
                        <a:spcBef>
                          <a:spcPts val="1200"/>
                        </a:spcBef>
                        <a:spcAft>
                          <a:spcPts val="1200"/>
                        </a:spcAft>
                      </a:pPr>
                      <a:r>
                        <a:rPr lang="en-GB" sz="1400" dirty="0">
                          <a:effectLst/>
                          <a:latin typeface="+mn-lt"/>
                        </a:rPr>
                        <a:t>State</a:t>
                      </a:r>
                      <a:endParaRPr lang="en-GB" sz="14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nSpc>
                          <a:spcPct val="107000"/>
                        </a:lnSpc>
                        <a:spcBef>
                          <a:spcPts val="1200"/>
                        </a:spcBef>
                        <a:spcAft>
                          <a:spcPts val="1200"/>
                        </a:spcAft>
                      </a:pPr>
                      <a:r>
                        <a:rPr lang="en-GB" sz="1400">
                          <a:effectLst/>
                          <a:latin typeface="+mn-lt"/>
                        </a:rPr>
                        <a:t>Total population</a:t>
                      </a:r>
                      <a:endParaRPr lang="en-GB" sz="140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nSpc>
                          <a:spcPct val="107000"/>
                        </a:lnSpc>
                        <a:spcBef>
                          <a:spcPts val="1200"/>
                        </a:spcBef>
                        <a:spcAft>
                          <a:spcPts val="1200"/>
                        </a:spcAft>
                      </a:pPr>
                      <a:r>
                        <a:rPr lang="en-GB" sz="1400" dirty="0">
                          <a:effectLst/>
                          <a:latin typeface="+mn-lt"/>
                        </a:rPr>
                        <a:t>Slave Population</a:t>
                      </a:r>
                      <a:endParaRPr lang="en-GB" sz="14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nSpc>
                          <a:spcPct val="107000"/>
                        </a:lnSpc>
                        <a:spcBef>
                          <a:spcPts val="1200"/>
                        </a:spcBef>
                        <a:spcAft>
                          <a:spcPts val="1200"/>
                        </a:spcAft>
                      </a:pPr>
                      <a:r>
                        <a:rPr lang="en-GB" sz="1400">
                          <a:effectLst/>
                          <a:latin typeface="+mn-lt"/>
                        </a:rPr>
                        <a:t>Enslaved % of state population</a:t>
                      </a:r>
                      <a:endParaRPr lang="en-GB" sz="1400">
                        <a:effectLst/>
                        <a:latin typeface="+mn-lt"/>
                        <a:ea typeface="Calibri" panose="020F0502020204030204" pitchFamily="34" charset="0"/>
                        <a:cs typeface="Times New Roman" panose="02020603050405020304" pitchFamily="18" charset="0"/>
                      </a:endParaRPr>
                    </a:p>
                  </a:txBody>
                  <a:tcPr marL="19148" marR="62829" marT="9574" marB="9574" anchor="ctr"/>
                </a:tc>
                <a:extLst>
                  <a:ext uri="{0D108BD9-81ED-4DB2-BD59-A6C34878D82A}">
                    <a16:rowId xmlns:a16="http://schemas.microsoft.com/office/drawing/2014/main" val="2511095235"/>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Vermont</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85,539</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16 </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a:effectLst/>
                          <a:latin typeface="+mn-lt"/>
                        </a:rPr>
                        <a:t>0.02%</a:t>
                      </a:r>
                      <a:endParaRPr lang="en-GB" sz="140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585916502"/>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New Hampshire</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141,885</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158</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0.1%</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798321385"/>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Maine (territory)</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96,540</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0.0%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702884799"/>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Massachusetts</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378,787</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0.0%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840102390"/>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Rhode Island</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68,825</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948</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1.4%</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821698567"/>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Connecticut</a:t>
                      </a:r>
                    </a:p>
                  </a:txBody>
                  <a:tcPr marL="60960" marR="60960" marT="30480" marB="30480"/>
                </a:tc>
                <a:tc>
                  <a:txBody>
                    <a:bodyPr/>
                    <a:lstStyle/>
                    <a:p>
                      <a:pPr algn="r">
                        <a:lnSpc>
                          <a:spcPct val="107000"/>
                        </a:lnSpc>
                        <a:spcBef>
                          <a:spcPts val="1200"/>
                        </a:spcBef>
                        <a:spcAft>
                          <a:spcPts val="1200"/>
                        </a:spcAft>
                      </a:pPr>
                      <a:r>
                        <a:rPr lang="en-GB" sz="1400">
                          <a:effectLst/>
                          <a:latin typeface="+mn-lt"/>
                        </a:rPr>
                        <a:t>237,946</a:t>
                      </a:r>
                      <a:endParaRPr lang="en-GB" sz="140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2,764</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1.2%</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910097679"/>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New York</a:t>
                      </a:r>
                    </a:p>
                  </a:txBody>
                  <a:tcPr marL="60960" marR="60960" marT="30480" marB="30480"/>
                </a:tc>
                <a:tc>
                  <a:txBody>
                    <a:bodyPr/>
                    <a:lstStyle/>
                    <a:p>
                      <a:pPr algn="r">
                        <a:lnSpc>
                          <a:spcPct val="107000"/>
                        </a:lnSpc>
                        <a:spcBef>
                          <a:spcPts val="1200"/>
                        </a:spcBef>
                        <a:spcAft>
                          <a:spcPts val="1200"/>
                        </a:spcAft>
                      </a:pPr>
                      <a:r>
                        <a:rPr lang="en-GB" sz="1400">
                          <a:effectLst/>
                          <a:latin typeface="+mn-lt"/>
                        </a:rPr>
                        <a:t>340,120</a:t>
                      </a:r>
                      <a:endParaRPr lang="en-GB" sz="140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21,324</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6.3%</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650459681"/>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New Jersey</a:t>
                      </a:r>
                    </a:p>
                  </a:txBody>
                  <a:tcPr marL="60960" marR="60960" marT="30480" marB="30480"/>
                </a:tc>
                <a:tc>
                  <a:txBody>
                    <a:bodyPr/>
                    <a:lstStyle/>
                    <a:p>
                      <a:pPr algn="r">
                        <a:lnSpc>
                          <a:spcPct val="107000"/>
                        </a:lnSpc>
                        <a:spcBef>
                          <a:spcPts val="1200"/>
                        </a:spcBef>
                        <a:spcAft>
                          <a:spcPts val="1200"/>
                        </a:spcAft>
                      </a:pPr>
                      <a:r>
                        <a:rPr lang="en-GB" sz="1400">
                          <a:effectLst/>
                          <a:latin typeface="+mn-lt"/>
                        </a:rPr>
                        <a:t>184,139</a:t>
                      </a:r>
                      <a:endParaRPr lang="en-GB" sz="140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11,423</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6.2%</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479421679"/>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Pennsylvania</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434,373</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a:effectLst/>
                          <a:latin typeface="+mn-lt"/>
                        </a:rPr>
                        <a:t>3,737</a:t>
                      </a:r>
                      <a:endParaRPr lang="en-GB" sz="140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0.9%</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689267235"/>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Delaware</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59,094</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8,887</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15.0%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419602445"/>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Maryland</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319,728</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103,036</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32.2%</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175927957"/>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Virginia</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747,610</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292,627</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39.1%</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59469880"/>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Kentucky</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73,677</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12,430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16.9%</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03291584"/>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North Carolina</a:t>
                      </a:r>
                    </a:p>
                  </a:txBody>
                  <a:tcPr marL="60960" marR="60960" marT="30480" marB="30480"/>
                </a:tc>
                <a:tc>
                  <a:txBody>
                    <a:bodyPr/>
                    <a:lstStyle/>
                    <a:p>
                      <a:pPr algn="r">
                        <a:lnSpc>
                          <a:spcPct val="107000"/>
                        </a:lnSpc>
                        <a:spcBef>
                          <a:spcPts val="1200"/>
                        </a:spcBef>
                        <a:spcAft>
                          <a:spcPts val="1200"/>
                        </a:spcAft>
                      </a:pPr>
                      <a:r>
                        <a:rPr lang="en-GB" sz="1400">
                          <a:effectLst/>
                          <a:latin typeface="+mn-lt"/>
                        </a:rPr>
                        <a:t>393,751</a:t>
                      </a:r>
                      <a:endParaRPr lang="en-GB" sz="140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a:effectLst/>
                          <a:latin typeface="+mn-lt"/>
                        </a:rPr>
                        <a:t>100,572</a:t>
                      </a:r>
                      <a:endParaRPr lang="en-GB" sz="140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25.5%</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122359712"/>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South Carolina</a:t>
                      </a:r>
                    </a:p>
                  </a:txBody>
                  <a:tcPr marL="60960" marR="60960" marT="30480" marB="30480"/>
                </a:tc>
                <a:tc>
                  <a:txBody>
                    <a:bodyPr/>
                    <a:lstStyle/>
                    <a:p>
                      <a:pPr algn="r">
                        <a:lnSpc>
                          <a:spcPct val="107000"/>
                        </a:lnSpc>
                        <a:spcBef>
                          <a:spcPts val="1200"/>
                        </a:spcBef>
                        <a:spcAft>
                          <a:spcPts val="1200"/>
                        </a:spcAft>
                      </a:pPr>
                      <a:r>
                        <a:rPr lang="en-GB" sz="1400">
                          <a:effectLst/>
                          <a:latin typeface="+mn-lt"/>
                        </a:rPr>
                        <a:t>249,073</a:t>
                      </a:r>
                      <a:endParaRPr lang="en-GB" sz="140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a:effectLst/>
                          <a:latin typeface="+mn-lt"/>
                        </a:rPr>
                        <a:t>107,094</a:t>
                      </a:r>
                      <a:endParaRPr lang="en-GB" sz="140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43.0%</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110721771"/>
                  </a:ext>
                </a:extLst>
              </a:tr>
              <a:tr h="320273">
                <a:tc>
                  <a:txBody>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Georgia</a:t>
                      </a:r>
                    </a:p>
                  </a:txBody>
                  <a:tcPr marL="60960" marR="60960" marT="30480" marB="30480"/>
                </a:tc>
                <a:tc>
                  <a:txBody>
                    <a:bodyPr/>
                    <a:lstStyle/>
                    <a:p>
                      <a:pPr algn="r">
                        <a:lnSpc>
                          <a:spcPct val="107000"/>
                        </a:lnSpc>
                        <a:spcBef>
                          <a:spcPts val="1200"/>
                        </a:spcBef>
                        <a:spcAft>
                          <a:spcPts val="1200"/>
                        </a:spcAft>
                      </a:pPr>
                      <a:r>
                        <a:rPr lang="en-GB" sz="1400" dirty="0">
                          <a:effectLst/>
                          <a:latin typeface="+mn-lt"/>
                        </a:rPr>
                        <a:t>82,548</a:t>
                      </a:r>
                      <a:endParaRPr lang="en-GB" sz="140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400" dirty="0">
                          <a:effectLst/>
                          <a:latin typeface="+mn-lt"/>
                        </a:rPr>
                        <a:t>29,264</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400" dirty="0">
                          <a:effectLst/>
                          <a:latin typeface="+mn-lt"/>
                        </a:rPr>
                        <a:t>35.5%</a:t>
                      </a:r>
                      <a:endParaRPr lang="en-GB" sz="140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086347446"/>
                  </a:ext>
                </a:extLst>
              </a:tr>
              <a:tr h="724518">
                <a:tc>
                  <a:txBody>
                    <a:bodyPr/>
                    <a:lstStyle/>
                    <a:p>
                      <a:pPr algn="ctr">
                        <a:lnSpc>
                          <a:spcPct val="107000"/>
                        </a:lnSpc>
                        <a:spcBef>
                          <a:spcPts val="1200"/>
                        </a:spcBef>
                        <a:spcAft>
                          <a:spcPts val="1200"/>
                        </a:spcAft>
                      </a:pPr>
                      <a:r>
                        <a:rPr lang="en-GB" sz="2000">
                          <a:effectLst/>
                          <a:latin typeface="+mn-lt"/>
                        </a:rPr>
                        <a:t>Total</a:t>
                      </a:r>
                      <a:endParaRPr lang="en-GB" sz="200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r">
                        <a:lnSpc>
                          <a:spcPct val="107000"/>
                        </a:lnSpc>
                        <a:spcBef>
                          <a:spcPts val="1200"/>
                        </a:spcBef>
                        <a:spcAft>
                          <a:spcPts val="1200"/>
                        </a:spcAft>
                      </a:pPr>
                      <a:r>
                        <a:rPr lang="en-GB" sz="1800" b="1" dirty="0">
                          <a:effectLst/>
                          <a:latin typeface="+mn-lt"/>
                        </a:rPr>
                        <a:t>3,893,635</a:t>
                      </a:r>
                      <a:endParaRPr lang="en-GB" sz="1800" b="1"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1800" b="1" dirty="0">
                          <a:effectLst/>
                          <a:latin typeface="+mn-lt"/>
                        </a:rPr>
                        <a:t>694,280</a:t>
                      </a:r>
                      <a:endParaRPr lang="en-GB" sz="18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1800" b="1" dirty="0">
                          <a:effectLst/>
                          <a:latin typeface="+mn-lt"/>
                        </a:rPr>
                        <a:t>17.8%</a:t>
                      </a:r>
                      <a:endParaRPr lang="en-GB" sz="1800" b="1"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59616024"/>
                  </a:ext>
                </a:extLst>
              </a:tr>
            </a:tbl>
          </a:graphicData>
        </a:graphic>
      </p:graphicFrame>
      <p:pic>
        <p:nvPicPr>
          <p:cNvPr id="9" name="Picture 8"/>
          <p:cNvPicPr>
            <a:picLocks noChangeAspect="1"/>
          </p:cNvPicPr>
          <p:nvPr/>
        </p:nvPicPr>
        <p:blipFill rotWithShape="1">
          <a:blip r:embed="rId3"/>
          <a:srcRect l="4080" t="924" r="4357" b="11345"/>
          <a:stretch/>
        </p:blipFill>
        <p:spPr>
          <a:xfrm>
            <a:off x="0" y="19050"/>
            <a:ext cx="3805841" cy="6001959"/>
          </a:xfrm>
          <a:prstGeom prst="rect">
            <a:avLst/>
          </a:prstGeom>
        </p:spPr>
      </p:pic>
      <p:sp>
        <p:nvSpPr>
          <p:cNvPr id="11" name="Rectangle 10"/>
          <p:cNvSpPr/>
          <p:nvPr/>
        </p:nvSpPr>
        <p:spPr>
          <a:xfrm>
            <a:off x="152400" y="6033481"/>
            <a:ext cx="3943351" cy="830997"/>
          </a:xfrm>
          <a:prstGeom prst="rect">
            <a:avLst/>
          </a:prstGeom>
          <a:solidFill>
            <a:schemeClr val="accent1">
              <a:lumMod val="20000"/>
              <a:lumOff val="80000"/>
            </a:schemeClr>
          </a:solidFill>
        </p:spPr>
        <p:txBody>
          <a:bodyPr wrap="square">
            <a:spAutoFit/>
          </a:bodyPr>
          <a:lstStyle/>
          <a:p>
            <a:r>
              <a:rPr lang="en-GB" sz="1600" dirty="0">
                <a:solidFill>
                  <a:schemeClr val="bg1"/>
                </a:solidFill>
              </a:rPr>
              <a:t>Table showing slave population in first US Census, 1790 – note admission of Vermont (1791) and Kentucky (1792) as states </a:t>
            </a:r>
          </a:p>
        </p:txBody>
      </p:sp>
    </p:spTree>
    <p:extLst>
      <p:ext uri="{BB962C8B-B14F-4D97-AF65-F5344CB8AC3E}">
        <p14:creationId xmlns:p14="http://schemas.microsoft.com/office/powerpoint/2010/main" val="3668418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oper Black" panose="0208090404030B020404" pitchFamily="18" charset="0"/>
              </a:rPr>
              <a:t>Slave Population</a:t>
            </a:r>
          </a:p>
        </p:txBody>
      </p:sp>
      <p:sp>
        <p:nvSpPr>
          <p:cNvPr id="3" name="Content Placeholder 2"/>
          <p:cNvSpPr>
            <a:spLocks noGrp="1"/>
          </p:cNvSpPr>
          <p:nvPr>
            <p:ph idx="1"/>
          </p:nvPr>
        </p:nvSpPr>
        <p:spPr/>
        <p:txBody>
          <a:bodyPr/>
          <a:lstStyle/>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44931098"/>
              </p:ext>
            </p:extLst>
          </p:nvPr>
        </p:nvGraphicFramePr>
        <p:xfrm>
          <a:off x="628650" y="1690689"/>
          <a:ext cx="8096251" cy="4759557"/>
        </p:xfrm>
        <a:graphic>
          <a:graphicData uri="http://schemas.openxmlformats.org/drawingml/2006/table">
            <a:tbl>
              <a:tblPr firstRow="1" firstCol="1" bandRow="1">
                <a:tableStyleId>{5C22544A-7EE6-4342-B048-85BDC9FD1C3A}</a:tableStyleId>
              </a:tblPr>
              <a:tblGrid>
                <a:gridCol w="3244977">
                  <a:extLst>
                    <a:ext uri="{9D8B030D-6E8A-4147-A177-3AD203B41FA5}">
                      <a16:colId xmlns:a16="http://schemas.microsoft.com/office/drawing/2014/main" val="4221741215"/>
                    </a:ext>
                  </a:extLst>
                </a:gridCol>
                <a:gridCol w="1588485">
                  <a:extLst>
                    <a:ext uri="{9D8B030D-6E8A-4147-A177-3AD203B41FA5}">
                      <a16:colId xmlns:a16="http://schemas.microsoft.com/office/drawing/2014/main" val="3884026949"/>
                    </a:ext>
                  </a:extLst>
                </a:gridCol>
                <a:gridCol w="1471898">
                  <a:extLst>
                    <a:ext uri="{9D8B030D-6E8A-4147-A177-3AD203B41FA5}">
                      <a16:colId xmlns:a16="http://schemas.microsoft.com/office/drawing/2014/main" val="3385472181"/>
                    </a:ext>
                  </a:extLst>
                </a:gridCol>
                <a:gridCol w="1790891">
                  <a:extLst>
                    <a:ext uri="{9D8B030D-6E8A-4147-A177-3AD203B41FA5}">
                      <a16:colId xmlns:a16="http://schemas.microsoft.com/office/drawing/2014/main" val="4287419756"/>
                    </a:ext>
                  </a:extLst>
                </a:gridCol>
              </a:tblGrid>
              <a:tr h="803219">
                <a:tc>
                  <a:txBody>
                    <a:bodyPr/>
                    <a:lstStyle/>
                    <a:p>
                      <a:pPr algn="ctr">
                        <a:lnSpc>
                          <a:spcPct val="107000"/>
                        </a:lnSpc>
                        <a:spcBef>
                          <a:spcPts val="1200"/>
                        </a:spcBef>
                        <a:spcAft>
                          <a:spcPts val="1200"/>
                        </a:spcAft>
                      </a:pPr>
                      <a:r>
                        <a:rPr lang="en-GB" sz="2200" dirty="0">
                          <a:effectLst/>
                          <a:latin typeface="+mn-lt"/>
                        </a:rPr>
                        <a:t>Year</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gn="ctr">
                        <a:lnSpc>
                          <a:spcPct val="107000"/>
                        </a:lnSpc>
                        <a:spcBef>
                          <a:spcPts val="1200"/>
                        </a:spcBef>
                        <a:spcAft>
                          <a:spcPts val="1200"/>
                        </a:spcAft>
                      </a:pPr>
                      <a:r>
                        <a:rPr lang="en-GB" sz="2200" b="0" dirty="0">
                          <a:effectLst/>
                          <a:latin typeface="+mn-lt"/>
                        </a:rPr>
                        <a:t>Total population</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ctr">
                        <a:lnSpc>
                          <a:spcPct val="107000"/>
                        </a:lnSpc>
                        <a:spcBef>
                          <a:spcPts val="1200"/>
                        </a:spcBef>
                        <a:spcAft>
                          <a:spcPts val="1200"/>
                        </a:spcAft>
                      </a:pPr>
                      <a:r>
                        <a:rPr lang="en-GB" sz="2200" dirty="0">
                          <a:effectLst/>
                          <a:latin typeface="+mn-lt"/>
                        </a:rPr>
                        <a:t>Slave Population</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tc>
                  <a:txBody>
                    <a:bodyPr/>
                    <a:lstStyle/>
                    <a:p>
                      <a:pPr algn="ctr">
                        <a:lnSpc>
                          <a:spcPct val="107000"/>
                        </a:lnSpc>
                        <a:spcBef>
                          <a:spcPts val="1200"/>
                        </a:spcBef>
                        <a:spcAft>
                          <a:spcPts val="1200"/>
                        </a:spcAft>
                      </a:pPr>
                      <a:r>
                        <a:rPr lang="en-GB" sz="2200" dirty="0">
                          <a:effectLst/>
                          <a:latin typeface="+mn-lt"/>
                        </a:rPr>
                        <a:t>Enslaved % of population</a:t>
                      </a:r>
                      <a:endParaRPr lang="en-GB" sz="2200" dirty="0">
                        <a:effectLst/>
                        <a:latin typeface="+mn-lt"/>
                        <a:ea typeface="Calibri" panose="020F0502020204030204" pitchFamily="34" charset="0"/>
                        <a:cs typeface="Times New Roman" panose="02020603050405020304" pitchFamily="18" charset="0"/>
                      </a:endParaRPr>
                    </a:p>
                  </a:txBody>
                  <a:tcPr marL="19148" marR="62829" marT="9574" marB="9574" anchor="ctr"/>
                </a:tc>
                <a:extLst>
                  <a:ext uri="{0D108BD9-81ED-4DB2-BD59-A6C34878D82A}">
                    <a16:rowId xmlns:a16="http://schemas.microsoft.com/office/drawing/2014/main" val="2511095235"/>
                  </a:ext>
                </a:extLst>
              </a:tr>
              <a:tr h="269363">
                <a:tc>
                  <a:txBody>
                    <a:bodyPr/>
                    <a:lstStyle/>
                    <a:p>
                      <a:pPr algn="ctr">
                        <a:lnSpc>
                          <a:spcPct val="107000"/>
                        </a:lnSpc>
                        <a:spcBef>
                          <a:spcPts val="1200"/>
                        </a:spcBef>
                        <a:spcAft>
                          <a:spcPts val="1200"/>
                        </a:spcAft>
                      </a:pPr>
                      <a:r>
                        <a:rPr lang="en-GB" sz="2200" dirty="0">
                          <a:effectLst/>
                          <a:latin typeface="+mn-lt"/>
                        </a:rPr>
                        <a:t>1790</a:t>
                      </a:r>
                      <a:endParaRPr lang="en-GB" sz="2200"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r">
                        <a:lnSpc>
                          <a:spcPct val="107000"/>
                        </a:lnSpc>
                        <a:spcBef>
                          <a:spcPts val="1200"/>
                        </a:spcBef>
                        <a:spcAft>
                          <a:spcPts val="1200"/>
                        </a:spcAft>
                      </a:pPr>
                      <a:r>
                        <a:rPr lang="en-GB" sz="2200" b="0" dirty="0">
                          <a:effectLst/>
                          <a:latin typeface="+mn-lt"/>
                        </a:rPr>
                        <a:t>3,893,635</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rPr>
                        <a:t>694,280</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17.8%</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2585916502"/>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1800</a:t>
                      </a:r>
                    </a:p>
                  </a:txBody>
                  <a:tcPr marL="60960" marR="60960" marT="30480" marB="30480"/>
                </a:tc>
                <a:tc>
                  <a:txBody>
                    <a:bodyPr/>
                    <a:lstStyle/>
                    <a:p>
                      <a:pPr algn="r">
                        <a:lnSpc>
                          <a:spcPct val="107000"/>
                        </a:lnSpc>
                        <a:spcBef>
                          <a:spcPts val="1200"/>
                        </a:spcBef>
                        <a:spcAft>
                          <a:spcPts val="1200"/>
                        </a:spcAft>
                      </a:pPr>
                      <a:r>
                        <a:rPr lang="en-GB" sz="2200" b="0" i="0" kern="1200" dirty="0">
                          <a:solidFill>
                            <a:schemeClr val="dk1"/>
                          </a:solidFill>
                          <a:effectLst/>
                          <a:latin typeface="+mn-lt"/>
                          <a:ea typeface="+mn-ea"/>
                          <a:cs typeface="+mn-cs"/>
                        </a:rPr>
                        <a:t>5,308,483</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i="0" kern="1200" dirty="0">
                          <a:solidFill>
                            <a:schemeClr val="dk1"/>
                          </a:solidFill>
                          <a:effectLst/>
                          <a:latin typeface="+mn-lt"/>
                          <a:ea typeface="+mn-ea"/>
                          <a:cs typeface="+mn-cs"/>
                        </a:rPr>
                        <a:t>893,602</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16.8%</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1798321385"/>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1810</a:t>
                      </a:r>
                    </a:p>
                  </a:txBody>
                  <a:tcPr marL="60960" marR="60960" marT="30480" marB="30480"/>
                </a:tc>
                <a:tc>
                  <a:txBody>
                    <a:bodyPr/>
                    <a:lstStyle/>
                    <a:p>
                      <a:pPr algn="r">
                        <a:lnSpc>
                          <a:spcPct val="107000"/>
                        </a:lnSpc>
                        <a:spcBef>
                          <a:spcPts val="1200"/>
                        </a:spcBef>
                        <a:spcAft>
                          <a:spcPts val="1200"/>
                        </a:spcAft>
                      </a:pPr>
                      <a:r>
                        <a:rPr lang="en-GB" sz="2200" b="0" i="0" kern="1200" dirty="0">
                          <a:solidFill>
                            <a:schemeClr val="dk1"/>
                          </a:solidFill>
                          <a:effectLst/>
                          <a:latin typeface="+mn-lt"/>
                          <a:ea typeface="+mn-ea"/>
                          <a:cs typeface="+mn-cs"/>
                        </a:rPr>
                        <a:t>7,239,881</a:t>
                      </a:r>
                      <a:endParaRPr lang="en-GB" sz="2200" b="0" dirty="0">
                        <a:effectLst/>
                        <a:latin typeface="+mn-lt"/>
                        <a:ea typeface="Calibri" panose="020F0502020204030204" pitchFamily="34" charset="0"/>
                        <a:cs typeface="Times New Roman" panose="02020603050405020304" pitchFamily="18" charset="0"/>
                      </a:endParaRPr>
                    </a:p>
                  </a:txBody>
                  <a:tcPr marL="2992" marR="2992" marT="2992" marB="2992" anchor="ctr"/>
                </a:tc>
                <a:tc>
                  <a:txBody>
                    <a:bodyPr/>
                    <a:lstStyle/>
                    <a:p>
                      <a:pPr algn="r">
                        <a:lnSpc>
                          <a:spcPct val="107000"/>
                        </a:lnSpc>
                        <a:spcBef>
                          <a:spcPts val="1200"/>
                        </a:spcBef>
                        <a:spcAft>
                          <a:spcPts val="1200"/>
                        </a:spcAft>
                      </a:pPr>
                      <a:r>
                        <a:rPr lang="en-GB" sz="2200" b="1" i="0" kern="1200" dirty="0">
                          <a:solidFill>
                            <a:schemeClr val="dk1"/>
                          </a:solidFill>
                          <a:effectLst/>
                          <a:latin typeface="+mn-lt"/>
                          <a:ea typeface="+mn-ea"/>
                          <a:cs typeface="+mn-cs"/>
                        </a:rPr>
                        <a:t>1,191,362</a:t>
                      </a:r>
                      <a:endParaRPr lang="en-GB" sz="2200" b="1" dirty="0">
                        <a:effectLst/>
                        <a:latin typeface="+mn-lt"/>
                        <a:ea typeface="Calibri" panose="020F0502020204030204" pitchFamily="34" charset="0"/>
                        <a:cs typeface="Times New Roman" panose="02020603050405020304" pitchFamily="18" charset="0"/>
                      </a:endParaRP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rPr>
                        <a:t>16.4%</a:t>
                      </a:r>
                      <a:endParaRPr lang="en-GB" sz="2200" b="0" dirty="0">
                        <a:effectLst/>
                        <a:latin typeface="+mn-lt"/>
                        <a:ea typeface="Calibri" panose="020F0502020204030204" pitchFamily="34" charset="0"/>
                        <a:cs typeface="Times New Roman" panose="02020603050405020304" pitchFamily="18" charset="0"/>
                      </a:endParaRPr>
                    </a:p>
                  </a:txBody>
                  <a:tcPr marL="19148" marR="19148" marT="9574" marB="9574" anchor="ctr"/>
                </a:tc>
                <a:extLst>
                  <a:ext uri="{0D108BD9-81ED-4DB2-BD59-A6C34878D82A}">
                    <a16:rowId xmlns:a16="http://schemas.microsoft.com/office/drawing/2014/main" val="3702884799"/>
                  </a:ext>
                </a:extLst>
              </a:tr>
              <a:tr h="30047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1820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 9,638,453</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1,538,022 </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16.0%</a:t>
                      </a:r>
                    </a:p>
                  </a:txBody>
                  <a:tcPr marL="19148" marR="19148" marT="9574" marB="9574" anchor="ctr"/>
                </a:tc>
                <a:extLst>
                  <a:ext uri="{0D108BD9-81ED-4DB2-BD59-A6C34878D82A}">
                    <a16:rowId xmlns:a16="http://schemas.microsoft.com/office/drawing/2014/main" val="1840102390"/>
                  </a:ext>
                </a:extLst>
              </a:tr>
              <a:tr h="526497">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1830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12,866,020,</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2,009,043</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15.5%</a:t>
                      </a:r>
                    </a:p>
                  </a:txBody>
                  <a:tcPr marL="19148" marR="19148" marT="9574" marB="9574" anchor="ctr"/>
                </a:tc>
                <a:extLst>
                  <a:ext uri="{0D108BD9-81ED-4DB2-BD59-A6C34878D82A}">
                    <a16:rowId xmlns:a16="http://schemas.microsoft.com/office/drawing/2014/main" val="2821698567"/>
                  </a:ext>
                </a:extLst>
              </a:tr>
              <a:tr h="536291">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1840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17,069,453</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 2,487,355</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14.5%</a:t>
                      </a:r>
                    </a:p>
                  </a:txBody>
                  <a:tcPr marL="19148" marR="19148" marT="9574" marB="9574" anchor="ctr"/>
                </a:tc>
                <a:extLst>
                  <a:ext uri="{0D108BD9-81ED-4DB2-BD59-A6C34878D82A}">
                    <a16:rowId xmlns:a16="http://schemas.microsoft.com/office/drawing/2014/main" val="1910097679"/>
                  </a:ext>
                </a:extLst>
              </a:tr>
              <a:tr h="526497">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1850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23,191,876</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3,204,313 </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13.8%</a:t>
                      </a:r>
                    </a:p>
                  </a:txBody>
                  <a:tcPr marL="19148" marR="19148" marT="9574" marB="9574" anchor="ctr"/>
                </a:tc>
                <a:extLst>
                  <a:ext uri="{0D108BD9-81ED-4DB2-BD59-A6C34878D82A}">
                    <a16:rowId xmlns:a16="http://schemas.microsoft.com/office/drawing/2014/main" val="3650459681"/>
                  </a:ext>
                </a:extLst>
              </a:tr>
              <a:tr h="793425">
                <a:tc>
                  <a:txBody>
                    <a:bodyPr/>
                    <a:lstStyle/>
                    <a:p>
                      <a:pPr algn="ct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1860</a:t>
                      </a:r>
                    </a:p>
                  </a:txBody>
                  <a:tcPr marL="60960" marR="60960" marT="30480" marB="30480"/>
                </a:tc>
                <a:tc>
                  <a:txBody>
                    <a:bodyPr/>
                    <a:lstStyle/>
                    <a:p>
                      <a:pPr algn="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 31,443,322</a:t>
                      </a:r>
                    </a:p>
                  </a:txBody>
                  <a:tcPr marL="2992" marR="2992" marT="2992" marB="2992" anchor="ctr"/>
                </a:tc>
                <a:tc>
                  <a:txBody>
                    <a:bodyPr/>
                    <a:lstStyle/>
                    <a:p>
                      <a:pPr algn="r">
                        <a:lnSpc>
                          <a:spcPct val="107000"/>
                        </a:lnSpc>
                        <a:spcBef>
                          <a:spcPts val="1200"/>
                        </a:spcBef>
                        <a:spcAft>
                          <a:spcPts val="1200"/>
                        </a:spcAft>
                      </a:pPr>
                      <a:r>
                        <a:rPr lang="en-GB" sz="2200" b="1" dirty="0">
                          <a:effectLst/>
                          <a:latin typeface="+mn-lt"/>
                          <a:ea typeface="Calibri" panose="020F0502020204030204" pitchFamily="34" charset="0"/>
                          <a:cs typeface="Times New Roman" panose="02020603050405020304" pitchFamily="18" charset="0"/>
                        </a:rPr>
                        <a:t>3,953,762</a:t>
                      </a:r>
                    </a:p>
                  </a:txBody>
                  <a:tcPr marL="19148" marR="19148" marT="9574" marB="9574" anchor="ctr"/>
                </a:tc>
                <a:tc>
                  <a:txBody>
                    <a:bodyPr/>
                    <a:lstStyle/>
                    <a:p>
                      <a:pPr algn="ctr">
                        <a:lnSpc>
                          <a:spcPct val="107000"/>
                        </a:lnSpc>
                        <a:spcBef>
                          <a:spcPts val="1200"/>
                        </a:spcBef>
                        <a:spcAft>
                          <a:spcPts val="1200"/>
                        </a:spcAft>
                      </a:pPr>
                      <a:r>
                        <a:rPr lang="en-GB" sz="2200" b="0" dirty="0">
                          <a:effectLst/>
                          <a:latin typeface="+mn-lt"/>
                          <a:ea typeface="Calibri" panose="020F0502020204030204" pitchFamily="34" charset="0"/>
                          <a:cs typeface="Times New Roman" panose="02020603050405020304" pitchFamily="18" charset="0"/>
                        </a:rPr>
                        <a:t>12.55</a:t>
                      </a:r>
                    </a:p>
                  </a:txBody>
                  <a:tcPr marL="19148" marR="19148" marT="9574" marB="9574" anchor="ctr"/>
                </a:tc>
                <a:extLst>
                  <a:ext uri="{0D108BD9-81ED-4DB2-BD59-A6C34878D82A}">
                    <a16:rowId xmlns:a16="http://schemas.microsoft.com/office/drawing/2014/main" val="479421679"/>
                  </a:ext>
                </a:extLst>
              </a:tr>
            </a:tbl>
          </a:graphicData>
        </a:graphic>
      </p:graphicFrame>
    </p:spTree>
    <p:extLst>
      <p:ext uri="{BB962C8B-B14F-4D97-AF65-F5344CB8AC3E}">
        <p14:creationId xmlns:p14="http://schemas.microsoft.com/office/powerpoint/2010/main" val="432240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59342"/>
          </a:xfrm>
          <a:prstGeom prst="rect">
            <a:avLst/>
          </a:prstGeom>
        </p:spPr>
        <p:txBody>
          <a:bodyPr wrap="square" lIns="540000" tIns="360000" rIns="540000" bIns="360000">
            <a:spAutoFit/>
          </a:bodyPr>
          <a:lstStyle/>
          <a:p>
            <a:r>
              <a:rPr lang="en-GB" sz="2800" dirty="0">
                <a:solidFill>
                  <a:srgbClr val="FFFF00"/>
                </a:solidFill>
                <a:latin typeface="Cooper Black" panose="0208090404030B020404" pitchFamily="18" charset="0"/>
              </a:rPr>
              <a:t>FORGING THE NEW REPUBLIC</a:t>
            </a:r>
          </a:p>
          <a:p>
            <a:pPr algn="just"/>
            <a:endParaRPr lang="en-GB" sz="2400" dirty="0"/>
          </a:p>
          <a:p>
            <a:pPr algn="just"/>
            <a:r>
              <a:rPr lang="en-GB" sz="2400" dirty="0"/>
              <a:t>“We hold these truths to be self-evident, that </a:t>
            </a:r>
            <a:r>
              <a:rPr lang="en-GB" sz="2400" b="1" dirty="0">
                <a:solidFill>
                  <a:srgbClr val="FFFF00"/>
                </a:solidFill>
              </a:rPr>
              <a:t>all </a:t>
            </a:r>
            <a:r>
              <a:rPr lang="en-GB" sz="2400" b="1" i="1" dirty="0">
                <a:solidFill>
                  <a:srgbClr val="FFFF00"/>
                </a:solidFill>
              </a:rPr>
              <a:t>men</a:t>
            </a:r>
            <a:r>
              <a:rPr lang="en-GB" sz="2400" b="1" dirty="0">
                <a:solidFill>
                  <a:srgbClr val="FFFF00"/>
                </a:solidFill>
              </a:rPr>
              <a:t> are created equal</a:t>
            </a:r>
            <a:r>
              <a:rPr lang="en-GB" sz="2400" dirty="0"/>
              <a:t>, that they are endowed by their Creator with certain unalienable Rights, that among these are Life, Liberty and the pursuit of Happiness.” </a:t>
            </a:r>
          </a:p>
          <a:p>
            <a:pPr marL="285750" indent="-285750" algn="r">
              <a:buFontTx/>
              <a:buChar char="-"/>
            </a:pPr>
            <a:r>
              <a:rPr lang="en-GB" sz="2400" dirty="0"/>
              <a:t>Declaration of Independence, 1776 </a:t>
            </a:r>
          </a:p>
          <a:p>
            <a:endParaRPr lang="en-GB" dirty="0"/>
          </a:p>
          <a:p>
            <a:endParaRPr lang="en-GB" sz="2400" dirty="0"/>
          </a:p>
          <a:p>
            <a:r>
              <a:rPr lang="en-GB" sz="3600" dirty="0"/>
              <a:t>NO OVERT MENTION OF SLAVERY</a:t>
            </a:r>
          </a:p>
          <a:p>
            <a:endParaRPr lang="en-GB" sz="2400" dirty="0"/>
          </a:p>
          <a:p>
            <a:pPr marL="342900" indent="-342900">
              <a:buFontTx/>
              <a:buChar char="-"/>
            </a:pPr>
            <a:r>
              <a:rPr lang="en-GB" sz="2400" dirty="0"/>
              <a:t>EARLIER DRAFTS HAD MENTIONED DESIRE TO END SLAVE TRADE</a:t>
            </a:r>
          </a:p>
          <a:p>
            <a:pPr marL="342900" indent="-342900">
              <a:buFontTx/>
              <a:buChar char="-"/>
            </a:pPr>
            <a:r>
              <a:rPr lang="en-GB" sz="2400" dirty="0"/>
              <a:t>EARLIER DRAFTS HAD MENTIONED PROPERTY AS ONE OF THE KEY RIGHTS </a:t>
            </a:r>
          </a:p>
        </p:txBody>
      </p:sp>
    </p:spTree>
    <p:extLst>
      <p:ext uri="{BB962C8B-B14F-4D97-AF65-F5344CB8AC3E}">
        <p14:creationId xmlns:p14="http://schemas.microsoft.com/office/powerpoint/2010/main" val="1610203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467338"/>
          </a:xfrm>
          <a:prstGeom prst="rect">
            <a:avLst/>
          </a:prstGeom>
        </p:spPr>
        <p:txBody>
          <a:bodyPr wrap="square" lIns="540000" tIns="360000" rIns="540000" bIns="360000">
            <a:spAutoFit/>
          </a:bodyPr>
          <a:lstStyle/>
          <a:p>
            <a:pPr algn="just"/>
            <a:endParaRPr lang="en-GB" sz="2400" dirty="0"/>
          </a:p>
          <a:p>
            <a:endParaRPr lang="en-GB" sz="2800" dirty="0"/>
          </a:p>
          <a:p>
            <a:pPr algn="just"/>
            <a:r>
              <a:rPr lang="en-GB" sz="3200" dirty="0"/>
              <a:t>“Representatives and direct Taxes shall be apportioned among the several States which may be included within this Union, according to their respective Numbers, which shall be determined by adding to the whole Number of </a:t>
            </a:r>
            <a:r>
              <a:rPr lang="en-GB" sz="3200" b="1" dirty="0">
                <a:solidFill>
                  <a:srgbClr val="FFFF00"/>
                </a:solidFill>
              </a:rPr>
              <a:t>free Persons</a:t>
            </a:r>
            <a:r>
              <a:rPr lang="en-GB" sz="3200" dirty="0"/>
              <a:t>, including those bound to Service for a Term of Years, and </a:t>
            </a:r>
            <a:r>
              <a:rPr lang="en-GB" sz="3200" b="1" dirty="0">
                <a:solidFill>
                  <a:srgbClr val="FFFF00"/>
                </a:solidFill>
              </a:rPr>
              <a:t>excluding Indians </a:t>
            </a:r>
            <a:r>
              <a:rPr lang="en-GB" sz="3200" dirty="0">
                <a:solidFill>
                  <a:srgbClr val="FFFF00"/>
                </a:solidFill>
              </a:rPr>
              <a:t>not taxed, </a:t>
            </a:r>
            <a:r>
              <a:rPr lang="en-GB" sz="3200" b="1" dirty="0">
                <a:solidFill>
                  <a:srgbClr val="FFFF00"/>
                </a:solidFill>
              </a:rPr>
              <a:t>three fifths of all other Persons</a:t>
            </a:r>
            <a:r>
              <a:rPr lang="en-GB" sz="3200" dirty="0"/>
              <a:t>.”</a:t>
            </a:r>
          </a:p>
          <a:p>
            <a:pPr marL="285750" indent="-285750" algn="r">
              <a:buFontTx/>
              <a:buChar char="-"/>
            </a:pPr>
            <a:r>
              <a:rPr lang="en-GB" sz="3200" dirty="0"/>
              <a:t>Article I, Section 2 of US Constitution, ratified 1788</a:t>
            </a:r>
          </a:p>
          <a:p>
            <a:pPr algn="r"/>
            <a:endParaRPr lang="en-GB" sz="2400" dirty="0"/>
          </a:p>
          <a:p>
            <a:pPr algn="r"/>
            <a:r>
              <a:rPr lang="en-GB" sz="2400" dirty="0"/>
              <a:t> </a:t>
            </a:r>
          </a:p>
          <a:p>
            <a:endParaRPr lang="en-GB" dirty="0"/>
          </a:p>
        </p:txBody>
      </p:sp>
      <p:sp>
        <p:nvSpPr>
          <p:cNvPr id="5" name="Rectangle 4"/>
          <p:cNvSpPr/>
          <p:nvPr/>
        </p:nvSpPr>
        <p:spPr>
          <a:xfrm>
            <a:off x="552450" y="188640"/>
            <a:ext cx="8340030" cy="584775"/>
          </a:xfrm>
          <a:prstGeom prst="rect">
            <a:avLst/>
          </a:prstGeom>
        </p:spPr>
        <p:txBody>
          <a:bodyPr wrap="square">
            <a:spAutoFit/>
          </a:bodyPr>
          <a:lstStyle/>
          <a:p>
            <a:r>
              <a:rPr lang="en-GB" sz="3200" dirty="0">
                <a:solidFill>
                  <a:srgbClr val="FFFF00"/>
                </a:solidFill>
                <a:latin typeface="Cooper Black" panose="0208090404030B020404" pitchFamily="18" charset="0"/>
              </a:rPr>
              <a:t>SLAVERY AND THE CONSTITUTION</a:t>
            </a:r>
          </a:p>
        </p:txBody>
      </p:sp>
    </p:spTree>
    <p:extLst>
      <p:ext uri="{BB962C8B-B14F-4D97-AF65-F5344CB8AC3E}">
        <p14:creationId xmlns:p14="http://schemas.microsoft.com/office/powerpoint/2010/main" val="22456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485" y="557978"/>
            <a:ext cx="9144000" cy="6359342"/>
          </a:xfrm>
          <a:prstGeom prst="rect">
            <a:avLst/>
          </a:prstGeom>
        </p:spPr>
        <p:txBody>
          <a:bodyPr wrap="square" lIns="540000" tIns="360000" rIns="540000" bIns="360000">
            <a:spAutoFit/>
          </a:bodyPr>
          <a:lstStyle/>
          <a:p>
            <a:pPr algn="just"/>
            <a:r>
              <a:rPr lang="en-GB" sz="2400" dirty="0"/>
              <a:t>“No Person </a:t>
            </a:r>
            <a:r>
              <a:rPr lang="en-GB" sz="2400" b="1" dirty="0">
                <a:solidFill>
                  <a:srgbClr val="FFFF00"/>
                </a:solidFill>
              </a:rPr>
              <a:t>held to Service or Labour in one State</a:t>
            </a:r>
            <a:r>
              <a:rPr lang="en-GB" sz="2400" dirty="0"/>
              <a:t>, under the Laws thereof, escaping into another, </a:t>
            </a:r>
            <a:r>
              <a:rPr lang="en-GB" sz="2400" b="1" dirty="0">
                <a:solidFill>
                  <a:srgbClr val="FFFF00"/>
                </a:solidFill>
              </a:rPr>
              <a:t>shall … be discharged from such Service or Labour</a:t>
            </a:r>
            <a:r>
              <a:rPr lang="en-GB" sz="2400" dirty="0">
                <a:solidFill>
                  <a:srgbClr val="FFFF00"/>
                </a:solidFill>
              </a:rPr>
              <a:t>, </a:t>
            </a:r>
            <a:r>
              <a:rPr lang="en-GB" sz="2400" b="1" dirty="0">
                <a:solidFill>
                  <a:srgbClr val="FFFF00"/>
                </a:solidFill>
              </a:rPr>
              <a:t>but shall be delivered up on Claim of the Party to whom such Service or Labour may be due</a:t>
            </a:r>
            <a:r>
              <a:rPr lang="en-GB" sz="2400" dirty="0"/>
              <a:t>.”</a:t>
            </a:r>
          </a:p>
          <a:p>
            <a:pPr marL="342900" indent="-342900" algn="r">
              <a:buFontTx/>
              <a:buChar char="-"/>
            </a:pPr>
            <a:r>
              <a:rPr lang="fr-FR" sz="2100" dirty="0"/>
              <a:t>‘Fugitive slave clause’ Article IV, Section 2, </a:t>
            </a:r>
          </a:p>
          <a:p>
            <a:pPr marL="342900" indent="-342900" algn="just">
              <a:buFontTx/>
              <a:buChar char="-"/>
            </a:pPr>
            <a:endParaRPr lang="fr-FR" sz="2100" dirty="0"/>
          </a:p>
          <a:p>
            <a:pPr algn="just"/>
            <a:r>
              <a:rPr lang="en-GB" sz="2400" dirty="0"/>
              <a:t>“The United States shall … protect each of them against Invasion; and on application … against </a:t>
            </a:r>
            <a:r>
              <a:rPr lang="en-GB" sz="2400" b="1" dirty="0">
                <a:solidFill>
                  <a:srgbClr val="FFFF00"/>
                </a:solidFill>
              </a:rPr>
              <a:t>domestic Violence</a:t>
            </a:r>
            <a:r>
              <a:rPr lang="en-GB" sz="2400" dirty="0"/>
              <a:t>.”</a:t>
            </a:r>
          </a:p>
          <a:p>
            <a:pPr algn="r"/>
            <a:r>
              <a:rPr lang="en-GB" sz="2100" dirty="0"/>
              <a:t> - Article IV, Section 2 – potential for federal forces to be used against slave insurrection</a:t>
            </a:r>
          </a:p>
          <a:p>
            <a:pPr algn="r"/>
            <a:endParaRPr lang="en-GB" sz="2400" dirty="0"/>
          </a:p>
          <a:p>
            <a:pPr algn="just"/>
            <a:r>
              <a:rPr lang="en-GB" sz="2400" dirty="0"/>
              <a:t>“The Migration or Importation of </a:t>
            </a:r>
            <a:r>
              <a:rPr lang="en-GB" sz="2400" b="1" dirty="0">
                <a:solidFill>
                  <a:srgbClr val="FFFF00"/>
                </a:solidFill>
              </a:rPr>
              <a:t>such Persons as any of the States now existing shall think proper to admit</a:t>
            </a:r>
            <a:r>
              <a:rPr lang="en-GB" sz="2400" dirty="0"/>
              <a:t>, shall not be prohibited by the Congress prior to the Year 1808 … ”</a:t>
            </a:r>
          </a:p>
          <a:p>
            <a:pPr marL="342900" indent="-342900" algn="r">
              <a:buFontTx/>
              <a:buChar char="-"/>
            </a:pPr>
            <a:r>
              <a:rPr lang="en-GB" sz="2100" dirty="0"/>
              <a:t>Article I, Section 9 – constitutional limitation on attempts to deal with Slave Trade –</a:t>
            </a:r>
            <a:endParaRPr lang="en-GB" dirty="0"/>
          </a:p>
        </p:txBody>
      </p:sp>
      <p:sp>
        <p:nvSpPr>
          <p:cNvPr id="4" name="Rectangle 3"/>
          <p:cNvSpPr/>
          <p:nvPr/>
        </p:nvSpPr>
        <p:spPr>
          <a:xfrm>
            <a:off x="-23485" y="22376"/>
            <a:ext cx="9144000" cy="1219474"/>
          </a:xfrm>
          <a:prstGeom prst="rect">
            <a:avLst/>
          </a:prstGeom>
        </p:spPr>
        <p:txBody>
          <a:bodyPr wrap="square" lIns="540000" tIns="360000" rIns="540000" bIns="360000">
            <a:spAutoFit/>
          </a:bodyPr>
          <a:lstStyle/>
          <a:p>
            <a:endParaRPr lang="en-GB" sz="1600" b="1" i="1" u="sng" dirty="0"/>
          </a:p>
          <a:p>
            <a:endParaRPr lang="en-GB" sz="1600" b="1" dirty="0"/>
          </a:p>
        </p:txBody>
      </p:sp>
      <p:sp>
        <p:nvSpPr>
          <p:cNvPr id="7" name="Rectangle 6"/>
          <p:cNvSpPr/>
          <p:nvPr/>
        </p:nvSpPr>
        <p:spPr>
          <a:xfrm>
            <a:off x="552450" y="188640"/>
            <a:ext cx="8340030" cy="461665"/>
          </a:xfrm>
          <a:prstGeom prst="rect">
            <a:avLst/>
          </a:prstGeom>
        </p:spPr>
        <p:txBody>
          <a:bodyPr wrap="square">
            <a:spAutoFit/>
          </a:bodyPr>
          <a:lstStyle/>
          <a:p>
            <a:r>
              <a:rPr lang="en-GB" sz="2400" dirty="0">
                <a:solidFill>
                  <a:srgbClr val="FFFF00"/>
                </a:solidFill>
                <a:latin typeface="Cooper Black" panose="0208090404030B020404" pitchFamily="18" charset="0"/>
              </a:rPr>
              <a:t>SLAVERY AND THE CONSTITUTION</a:t>
            </a:r>
          </a:p>
        </p:txBody>
      </p:sp>
    </p:spTree>
    <p:extLst>
      <p:ext uri="{BB962C8B-B14F-4D97-AF65-F5344CB8AC3E}">
        <p14:creationId xmlns:p14="http://schemas.microsoft.com/office/powerpoint/2010/main" val="1994938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2"/>
            <a:ext cx="5107856" cy="1804249"/>
          </a:xfrm>
          <a:prstGeom prst="rect">
            <a:avLst/>
          </a:prstGeom>
        </p:spPr>
        <p:txBody>
          <a:bodyPr wrap="square" lIns="540000" tIns="360000" rIns="540000" bIns="360000">
            <a:spAutoFit/>
          </a:bodyPr>
          <a:lstStyle/>
          <a:p>
            <a:r>
              <a:rPr lang="en-GB" sz="3200" b="1" dirty="0">
                <a:solidFill>
                  <a:srgbClr val="FFFF00"/>
                </a:solidFill>
                <a:latin typeface="Cooper Black" panose="0208090404030B020404" pitchFamily="18" charset="0"/>
              </a:rPr>
              <a:t>Louisiana Purchase</a:t>
            </a:r>
          </a:p>
          <a:p>
            <a:endParaRPr lang="en-GB" sz="2000" b="1" dirty="0"/>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5433" y="11395"/>
            <a:ext cx="3935082" cy="2964975"/>
          </a:xfrm>
          <a:prstGeom prst="rect">
            <a:avLst/>
          </a:prstGeom>
        </p:spPr>
      </p:pic>
      <p:sp>
        <p:nvSpPr>
          <p:cNvPr id="5" name="Rectangle 4"/>
          <p:cNvSpPr/>
          <p:nvPr/>
        </p:nvSpPr>
        <p:spPr>
          <a:xfrm>
            <a:off x="-36781" y="798179"/>
            <a:ext cx="5222213" cy="672867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200" dirty="0"/>
              <a:t>Negotiated by future president James Monroe and legation representing French Emperor Napoleon Bonaparte, 1803; motivated partly by Haitian Revolution</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By 1804, all northern states had abolished slavery: (Pennsylvania (1780), New Hampshire and Massachusetts (1783), Connecticut and Rhode Island (1784), Vermont (1777; admitted as state 1791), New York (1799 [gradual]), New Jersey (1804 [gradual])</a:t>
            </a:r>
          </a:p>
          <a:p>
            <a:pPr marL="342900" indent="-342900">
              <a:buFont typeface="Arial" panose="020B0604020202020204" pitchFamily="34" charset="0"/>
              <a:buChar char="•"/>
            </a:pPr>
            <a:endParaRPr lang="en-GB" sz="2000" dirty="0">
              <a:solidFill>
                <a:prstClr val="black"/>
              </a:solidFill>
            </a:endParaRPr>
          </a:p>
          <a:p>
            <a:pPr lvl="1"/>
            <a:endParaRPr lang="en-GB" dirty="0"/>
          </a:p>
        </p:txBody>
      </p:sp>
      <p:sp>
        <p:nvSpPr>
          <p:cNvPr id="8" name="TextBox 7">
            <a:extLst>
              <a:ext uri="{FF2B5EF4-FFF2-40B4-BE49-F238E27FC236}">
                <a16:creationId xmlns:a16="http://schemas.microsoft.com/office/drawing/2014/main" id="{293CCAB1-86EA-4BFC-B368-56AFD9A5E885}"/>
              </a:ext>
            </a:extLst>
          </p:cNvPr>
          <p:cNvSpPr txBox="1"/>
          <p:nvPr/>
        </p:nvSpPr>
        <p:spPr>
          <a:xfrm>
            <a:off x="5050970" y="3429001"/>
            <a:ext cx="3802743" cy="4062651"/>
          </a:xfrm>
          <a:prstGeom prst="rect">
            <a:avLst/>
          </a:prstGeom>
          <a:noFill/>
        </p:spPr>
        <p:txBody>
          <a:bodyPr wrap="square">
            <a:spAutoFit/>
          </a:bodyPr>
          <a:lstStyle/>
          <a:p>
            <a:pPr marL="342900" indent="-342900">
              <a:buFont typeface="Arial" panose="020B0604020202020204" pitchFamily="34" charset="0"/>
              <a:buChar char="•"/>
            </a:pPr>
            <a:r>
              <a:rPr lang="en-GB" sz="2200" b="0" i="0" dirty="0">
                <a:effectLst/>
              </a:rPr>
              <a:t>1807 law prohibiting importation of new slaves to US </a:t>
            </a:r>
            <a:endParaRPr lang="en-GB" sz="2200" dirty="0">
              <a:solidFill>
                <a:prstClr val="black"/>
              </a:solidFill>
            </a:endParaRPr>
          </a:p>
          <a:p>
            <a:pPr marL="342900" indent="-342900">
              <a:buFont typeface="Arial" panose="020B0604020202020204" pitchFamily="34" charset="0"/>
              <a:buChar char="•"/>
            </a:pPr>
            <a:endParaRPr lang="en-GB" sz="1800" b="1" dirty="0"/>
          </a:p>
          <a:p>
            <a:pPr marL="342900" indent="-342900">
              <a:buFont typeface="Arial" panose="020B0604020202020204" pitchFamily="34" charset="0"/>
              <a:buChar char="•"/>
            </a:pPr>
            <a:r>
              <a:rPr lang="en-GB" sz="2400" dirty="0">
                <a:solidFill>
                  <a:srgbClr val="FFFF00"/>
                </a:solidFill>
              </a:rPr>
              <a:t>Perennial dispute whether slavery would be admitted in Louisiana territory West of the Mississippi </a:t>
            </a:r>
          </a:p>
          <a:p>
            <a:pPr marL="342900" indent="-342900">
              <a:buFont typeface="Arial" panose="020B0604020202020204" pitchFamily="34" charset="0"/>
              <a:buChar char="•"/>
            </a:pPr>
            <a:endParaRPr lang="en-GB" sz="2400" b="1" dirty="0">
              <a:solidFill>
                <a:srgbClr val="FFFF00"/>
              </a:solidFill>
            </a:endParaRPr>
          </a:p>
          <a:p>
            <a:pPr marL="342900" indent="-342900">
              <a:buFont typeface="Arial" panose="020B0604020202020204" pitchFamily="34" charset="0"/>
              <a:buChar char="•"/>
            </a:pPr>
            <a:endParaRPr lang="en-GB" sz="1800" b="1" dirty="0"/>
          </a:p>
          <a:p>
            <a:pPr marL="342900" indent="-342900">
              <a:buFont typeface="Arial" panose="020B0604020202020204" pitchFamily="34" charset="0"/>
              <a:buChar char="•"/>
            </a:pPr>
            <a:endParaRPr lang="en-GB" sz="1800" b="1" dirty="0"/>
          </a:p>
          <a:p>
            <a:endParaRPr lang="en-GB" sz="1800" b="1" dirty="0"/>
          </a:p>
        </p:txBody>
      </p:sp>
    </p:spTree>
    <p:extLst>
      <p:ext uri="{BB962C8B-B14F-4D97-AF65-F5344CB8AC3E}">
        <p14:creationId xmlns:p14="http://schemas.microsoft.com/office/powerpoint/2010/main" val="3005458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8532" y="118533"/>
            <a:ext cx="6708951" cy="3887615"/>
          </a:xfrm>
          <a:prstGeom prst="rect">
            <a:avLst/>
          </a:prstGeom>
        </p:spPr>
      </p:pic>
      <p:sp>
        <p:nvSpPr>
          <p:cNvPr id="8" name="Rectangle 7"/>
          <p:cNvSpPr/>
          <p:nvPr/>
        </p:nvSpPr>
        <p:spPr>
          <a:xfrm>
            <a:off x="0" y="4014316"/>
            <a:ext cx="9200886" cy="2881467"/>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a:t>Settled dispute whether Missouri should be admitted to Union as a slave state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Maine admitted as free state with slavery banned from all other former Louisiana territories north of parallel 36°30′</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Created balance in no. senators admitted from slave and free states</a:t>
            </a:r>
            <a:endParaRPr lang="en-GB" dirty="0"/>
          </a:p>
        </p:txBody>
      </p:sp>
      <p:sp>
        <p:nvSpPr>
          <p:cNvPr id="7" name="Rectangle 6">
            <a:extLst>
              <a:ext uri="{FF2B5EF4-FFF2-40B4-BE49-F238E27FC236}">
                <a16:creationId xmlns:a16="http://schemas.microsoft.com/office/drawing/2014/main" id="{E869BEE0-33FC-4BCE-BA07-D2BE5D16817E}"/>
              </a:ext>
            </a:extLst>
          </p:cNvPr>
          <p:cNvSpPr/>
          <p:nvPr/>
        </p:nvSpPr>
        <p:spPr>
          <a:xfrm>
            <a:off x="23483" y="0"/>
            <a:ext cx="4226783" cy="2389025"/>
          </a:xfrm>
          <a:prstGeom prst="rect">
            <a:avLst/>
          </a:prstGeom>
          <a:solidFill>
            <a:schemeClr val="bg1">
              <a:alpha val="28000"/>
            </a:schemeClr>
          </a:solidFill>
        </p:spPr>
        <p:txBody>
          <a:bodyPr wrap="square" lIns="540000" tIns="360000" rIns="540000" bIns="360000">
            <a:spAutoFit/>
          </a:bodyPr>
          <a:lstStyle/>
          <a:p>
            <a:r>
              <a:rPr lang="en-GB" sz="3600" dirty="0">
                <a:solidFill>
                  <a:srgbClr val="FFFF00"/>
                </a:solidFill>
                <a:latin typeface="Cooper Black" panose="0208090404030B020404" pitchFamily="18" charset="0"/>
              </a:rPr>
              <a:t>Missouri Compromise 1820</a:t>
            </a:r>
          </a:p>
        </p:txBody>
      </p:sp>
    </p:spTree>
    <p:extLst>
      <p:ext uri="{BB962C8B-B14F-4D97-AF65-F5344CB8AC3E}">
        <p14:creationId xmlns:p14="http://schemas.microsoft.com/office/powerpoint/2010/main" val="1550912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8964488" cy="6482453"/>
          </a:xfrm>
          <a:prstGeom prst="rect">
            <a:avLst/>
          </a:prstGeom>
        </p:spPr>
        <p:txBody>
          <a:bodyPr wrap="square" lIns="540000" tIns="360000" rIns="540000" bIns="360000">
            <a:spAutoFit/>
          </a:bodyPr>
          <a:lstStyle/>
          <a:p>
            <a:r>
              <a:rPr lang="en-GB" sz="4000" dirty="0">
                <a:solidFill>
                  <a:srgbClr val="FFFF00"/>
                </a:solidFill>
                <a:latin typeface="Cooper Black" panose="0208090404030B020404" pitchFamily="18" charset="0"/>
              </a:rPr>
              <a:t>Texas Revolution</a:t>
            </a:r>
          </a:p>
          <a:p>
            <a:endParaRPr lang="en-GB" sz="2000" b="1" u="sng" dirty="0"/>
          </a:p>
          <a:p>
            <a:r>
              <a:rPr lang="en-GB" sz="2000" dirty="0"/>
              <a:t>1810–1821 	Mexican war of independence; Mexico abolishes slavery</a:t>
            </a:r>
          </a:p>
          <a:p>
            <a:endParaRPr lang="en-US" sz="1200" dirty="0"/>
          </a:p>
          <a:p>
            <a:r>
              <a:rPr lang="en-US" sz="2000" dirty="0"/>
              <a:t>1830s	</a:t>
            </a:r>
            <a:r>
              <a:rPr lang="en-US" sz="2000" b="1" i="1" dirty="0"/>
              <a:t>Insurrection</a:t>
            </a:r>
            <a:r>
              <a:rPr lang="en-US" sz="2000" dirty="0"/>
              <a:t>: US settlers and adventurers (“filibusters”)</a:t>
            </a:r>
            <a:r>
              <a:rPr lang="en-GB" sz="2000" dirty="0"/>
              <a:t> </a:t>
            </a:r>
            <a:r>
              <a:rPr lang="en-US" sz="2000" dirty="0"/>
              <a:t>fight 				for 	Independence of Texas from Mexico</a:t>
            </a:r>
            <a:endParaRPr lang="en-GB" sz="2000" dirty="0"/>
          </a:p>
          <a:p>
            <a:pPr lvl="0"/>
            <a:endParaRPr lang="en-US" sz="1200" dirty="0"/>
          </a:p>
          <a:p>
            <a:pPr marL="457200" indent="-457200">
              <a:buAutoNum type="arabicPlain" startAt="1836"/>
            </a:pPr>
            <a:r>
              <a:rPr lang="en-US" sz="2000" dirty="0"/>
              <a:t> 	February 23–March 6: </a:t>
            </a:r>
            <a:r>
              <a:rPr lang="en-US" sz="2000" b="1" i="1" dirty="0"/>
              <a:t>Siege of the Alamo</a:t>
            </a:r>
            <a:r>
              <a:rPr lang="en-US" sz="2000" dirty="0"/>
              <a:t>: Defeat begins the heroic 	myth of 	the Alamo </a:t>
            </a:r>
          </a:p>
          <a:p>
            <a:pPr marL="228600" indent="-228600">
              <a:buAutoNum type="arabicPlain" startAt="1836"/>
            </a:pPr>
            <a:endParaRPr lang="en-US" sz="1000" dirty="0"/>
          </a:p>
          <a:p>
            <a:r>
              <a:rPr lang="en-US" sz="2000" dirty="0"/>
              <a:t>		April: </a:t>
            </a:r>
            <a:r>
              <a:rPr lang="en-US" sz="2000" b="1" i="1" dirty="0"/>
              <a:t>Texas War</a:t>
            </a:r>
            <a:r>
              <a:rPr lang="en-US" sz="2000" b="1" dirty="0"/>
              <a:t> </a:t>
            </a:r>
            <a:r>
              <a:rPr lang="en-US" sz="2000" dirty="0"/>
              <a:t>(Battles of Goliad and San Jacinto)</a:t>
            </a:r>
            <a:endParaRPr lang="en-GB" sz="2000" dirty="0"/>
          </a:p>
          <a:p>
            <a:r>
              <a:rPr lang="en-US" sz="2000" dirty="0"/>
              <a:t>		Sam Houston’s army defeats General Santa Anna at the 					Battle of San Jacinto, winning independence for a Texan 					republic.</a:t>
            </a:r>
          </a:p>
          <a:p>
            <a:endParaRPr lang="en-US" sz="2000" dirty="0"/>
          </a:p>
          <a:p>
            <a:endParaRPr lang="en-GB" sz="1200" dirty="0"/>
          </a:p>
          <a:p>
            <a:r>
              <a:rPr lang="en-US" sz="2000" dirty="0"/>
              <a:t>1836–1845	</a:t>
            </a:r>
            <a:r>
              <a:rPr lang="en-US" sz="2000" b="1" i="1" dirty="0"/>
              <a:t>Republic of Texas</a:t>
            </a:r>
            <a:r>
              <a:rPr lang="en-US" sz="2000" dirty="0"/>
              <a:t> (Lone Star Republic) </a:t>
            </a:r>
          </a:p>
          <a:p>
            <a:endParaRPr lang="en-GB" sz="1200" dirty="0"/>
          </a:p>
          <a:p>
            <a:r>
              <a:rPr lang="en-US" sz="2000" dirty="0"/>
              <a:t>1845		</a:t>
            </a:r>
            <a:r>
              <a:rPr lang="en-US" sz="2000" b="1" i="1" dirty="0"/>
              <a:t>Annexation of Texas</a:t>
            </a:r>
            <a:r>
              <a:rPr lang="en-US" sz="2000" dirty="0"/>
              <a:t> (becomes a state in USA) </a:t>
            </a:r>
            <a:endParaRPr lang="en-GB" sz="2000" dirty="0"/>
          </a:p>
          <a:p>
            <a:endParaRPr lang="en-GB" sz="2000" b="1" u="sng" dirty="0">
              <a:solidFill>
                <a:prstClr val="black"/>
              </a:solidFill>
            </a:endParaRPr>
          </a:p>
        </p:txBody>
      </p:sp>
    </p:spTree>
    <p:extLst>
      <p:ext uri="{BB962C8B-B14F-4D97-AF65-F5344CB8AC3E}">
        <p14:creationId xmlns:p14="http://schemas.microsoft.com/office/powerpoint/2010/main" val="1438182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6562005" cy="7067228"/>
          </a:xfrm>
          <a:prstGeom prst="rect">
            <a:avLst/>
          </a:prstGeom>
        </p:spPr>
        <p:txBody>
          <a:bodyPr wrap="square" lIns="540000" tIns="360000" rIns="540000" bIns="360000">
            <a:spAutoFit/>
          </a:bodyPr>
          <a:lstStyle/>
          <a:p>
            <a:r>
              <a:rPr lang="en-GB" sz="3200" dirty="0">
                <a:solidFill>
                  <a:srgbClr val="FFFF00"/>
                </a:solidFill>
                <a:latin typeface="Cooper Black" panose="0208090404030B020404" pitchFamily="18" charset="0"/>
              </a:rPr>
              <a:t>Racial Ideology of Texas Revolution</a:t>
            </a:r>
          </a:p>
          <a:p>
            <a:endParaRPr lang="en-GB" sz="2000" b="1" u="sng" dirty="0">
              <a:solidFill>
                <a:prstClr val="black"/>
              </a:solidFill>
            </a:endParaRPr>
          </a:p>
          <a:p>
            <a:pPr algn="just"/>
            <a:r>
              <a:rPr lang="en-US" sz="2400" dirty="0"/>
              <a:t>“Nothing shall daunt my courage or abate my object  to </a:t>
            </a:r>
            <a:r>
              <a:rPr lang="en-US" sz="2400" b="1" i="1" dirty="0">
                <a:solidFill>
                  <a:srgbClr val="FF0000"/>
                </a:solidFill>
              </a:rPr>
              <a:t>Americanize</a:t>
            </a:r>
            <a:r>
              <a:rPr lang="en-US" sz="2400" i="1" dirty="0"/>
              <a:t> </a:t>
            </a:r>
            <a:r>
              <a:rPr lang="en-US" sz="2400" dirty="0"/>
              <a:t>Texas.  My sole and only desire is to </a:t>
            </a:r>
            <a:r>
              <a:rPr lang="en-US" sz="2400" dirty="0">
                <a:solidFill>
                  <a:srgbClr val="FF0000"/>
                </a:solidFill>
              </a:rPr>
              <a:t>redeem</a:t>
            </a:r>
            <a:r>
              <a:rPr lang="en-US" sz="2400" dirty="0"/>
              <a:t> [Texas] from the </a:t>
            </a:r>
            <a:r>
              <a:rPr lang="en-US" sz="2400" dirty="0">
                <a:solidFill>
                  <a:srgbClr val="FF0000"/>
                </a:solidFill>
              </a:rPr>
              <a:t>wilderness</a:t>
            </a:r>
            <a:r>
              <a:rPr lang="en-US" sz="2400" dirty="0"/>
              <a:t> … to settle it with intelligent and honorable and enterprising people.”</a:t>
            </a:r>
            <a:endParaRPr lang="en-GB" sz="2400" dirty="0"/>
          </a:p>
          <a:p>
            <a:pPr algn="just"/>
            <a:r>
              <a:rPr lang="en-US" sz="2400" dirty="0"/>
              <a:t> 	[A conflict was between] “the </a:t>
            </a:r>
            <a:r>
              <a:rPr lang="en-US" sz="2400" b="1" dirty="0">
                <a:solidFill>
                  <a:srgbClr val="FF0000"/>
                </a:solidFill>
              </a:rPr>
              <a:t>mongrel Spanish-Indian </a:t>
            </a:r>
            <a:r>
              <a:rPr lang="en-US" sz="2400" dirty="0"/>
              <a:t>[</a:t>
            </a:r>
            <a:r>
              <a:rPr lang="en-US" sz="2400" dirty="0" err="1"/>
              <a:t>verus</a:t>
            </a:r>
            <a:r>
              <a:rPr lang="en-US" sz="2400" dirty="0"/>
              <a:t>] </a:t>
            </a:r>
            <a:r>
              <a:rPr lang="en-US" sz="2400" dirty="0" err="1">
                <a:solidFill>
                  <a:srgbClr val="FF0000"/>
                </a:solidFill>
              </a:rPr>
              <a:t>civilisation</a:t>
            </a:r>
            <a:r>
              <a:rPr lang="en-US" sz="2400" dirty="0">
                <a:solidFill>
                  <a:srgbClr val="FF0000"/>
                </a:solidFill>
              </a:rPr>
              <a:t> and the Anglo-Saxon race.</a:t>
            </a:r>
            <a:r>
              <a:rPr lang="en-US" sz="2400" dirty="0"/>
              <a:t>”  </a:t>
            </a:r>
          </a:p>
          <a:p>
            <a:pPr algn="just"/>
            <a:endParaRPr lang="en-US" sz="2400" dirty="0"/>
          </a:p>
          <a:p>
            <a:pPr algn="just"/>
            <a:r>
              <a:rPr lang="en-US" sz="2400" dirty="0"/>
              <a:t>“</a:t>
            </a:r>
            <a:r>
              <a:rPr lang="en-GB" sz="2400" dirty="0"/>
              <a:t>Texas </a:t>
            </a:r>
            <a:r>
              <a:rPr lang="en-GB" sz="2400" b="1" u="sng" dirty="0">
                <a:solidFill>
                  <a:srgbClr val="FF0000"/>
                </a:solidFill>
              </a:rPr>
              <a:t>must</a:t>
            </a:r>
            <a:r>
              <a:rPr lang="en-GB" sz="2400" b="1" dirty="0">
                <a:solidFill>
                  <a:srgbClr val="FF0000"/>
                </a:solidFill>
              </a:rPr>
              <a:t> be a slave country</a:t>
            </a:r>
            <a:r>
              <a:rPr lang="en-GB" sz="2400" dirty="0"/>
              <a:t>. </a:t>
            </a:r>
            <a:r>
              <a:rPr lang="en-GB" sz="2400" i="1" dirty="0"/>
              <a:t>Circumstances and unavoidable necessity compel it</a:t>
            </a:r>
            <a:r>
              <a:rPr lang="en-GB" sz="2400" dirty="0"/>
              <a:t>.”</a:t>
            </a:r>
          </a:p>
          <a:p>
            <a:pPr marL="342900" indent="-342900" algn="r">
              <a:buFontTx/>
              <a:buChar char="-"/>
            </a:pPr>
            <a:r>
              <a:rPr lang="en-US" sz="2000" b="1" dirty="0"/>
              <a:t>Stephen Austin, 1833, 1834</a:t>
            </a:r>
            <a:r>
              <a:rPr lang="en-US" sz="2000" dirty="0"/>
              <a:t> </a:t>
            </a:r>
          </a:p>
          <a:p>
            <a:r>
              <a:rPr lang="en-US" sz="2000" dirty="0"/>
              <a:t>  </a:t>
            </a:r>
            <a:endParaRPr lang="en-GB" sz="2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5609" y="-53893"/>
            <a:ext cx="2608391" cy="4629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AutoShape 4" descr="https://upload.wikimedia.org/wikipedia/commons/b/b9/General_Sam_Houston,_the_hero_of_San_Jacinto.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6535609" y="4576001"/>
            <a:ext cx="2495550" cy="2185214"/>
          </a:xfrm>
          <a:prstGeom prst="rect">
            <a:avLst/>
          </a:prstGeom>
        </p:spPr>
        <p:txBody>
          <a:bodyPr wrap="square">
            <a:spAutoFit/>
          </a:bodyPr>
          <a:lstStyle/>
          <a:p>
            <a:pPr algn="just"/>
            <a:r>
              <a:rPr lang="en-US" b="1" dirty="0"/>
              <a:t>Austin (1793–1836) = leader of the ‘old 300’ – 300 American families who in 1825 settled in Texas</a:t>
            </a:r>
            <a:endParaRPr lang="en-US" b="1" dirty="0">
              <a:solidFill>
                <a:srgbClr val="FFFF00"/>
              </a:solidFill>
            </a:endParaRPr>
          </a:p>
          <a:p>
            <a:pPr algn="just"/>
            <a:endParaRPr lang="en-US" b="1" dirty="0">
              <a:solidFill>
                <a:srgbClr val="FFFF00"/>
              </a:solidFill>
            </a:endParaRPr>
          </a:p>
          <a:p>
            <a:pPr algn="just"/>
            <a:r>
              <a:rPr lang="en-GB" sz="1400" dirty="0">
                <a:solidFill>
                  <a:srgbClr val="FFFF00"/>
                </a:solidFill>
              </a:rPr>
              <a:t>(image = painting of Austin by William Howard, 1833)</a:t>
            </a:r>
            <a:endParaRPr lang="en-US" sz="1400" dirty="0">
              <a:solidFill>
                <a:srgbClr val="FFFF00"/>
              </a:solidFill>
            </a:endParaRPr>
          </a:p>
        </p:txBody>
      </p:sp>
    </p:spTree>
    <p:extLst>
      <p:ext uri="{BB962C8B-B14F-4D97-AF65-F5344CB8AC3E}">
        <p14:creationId xmlns:p14="http://schemas.microsoft.com/office/powerpoint/2010/main" val="8895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4" y="898773"/>
            <a:ext cx="5508104" cy="6513231"/>
          </a:xfrm>
          <a:prstGeom prst="rect">
            <a:avLst/>
          </a:prstGeom>
        </p:spPr>
        <p:txBody>
          <a:bodyPr wrap="square" lIns="540000" tIns="360000" rIns="540000" bIns="360000">
            <a:spAutoFit/>
          </a:bodyPr>
          <a:lstStyle/>
          <a:p>
            <a:pPr marL="457200" indent="-457200">
              <a:buAutoNum type="arabicPlain" startAt="1845"/>
            </a:pPr>
            <a:r>
              <a:rPr lang="en-US" sz="2400" b="1" dirty="0"/>
              <a:t> 	Annexation of Texas</a:t>
            </a:r>
          </a:p>
          <a:p>
            <a:endParaRPr lang="en-US" sz="2400" b="1" dirty="0"/>
          </a:p>
          <a:p>
            <a:r>
              <a:rPr lang="en-US" sz="2400" b="1" dirty="0"/>
              <a:t>1846–1848</a:t>
            </a:r>
          </a:p>
          <a:p>
            <a:r>
              <a:rPr lang="en-US" sz="2400" b="1" dirty="0"/>
              <a:t>Mexican-American War </a:t>
            </a:r>
          </a:p>
          <a:p>
            <a:pPr marL="457200" indent="-457200">
              <a:buAutoNum type="arabicPlain" startAt="1845"/>
            </a:pPr>
            <a:endParaRPr lang="en-GB" sz="2400" dirty="0"/>
          </a:p>
          <a:p>
            <a:pPr marL="457200" indent="-457200">
              <a:buAutoNum type="arabicPlain" startAt="1848"/>
            </a:pPr>
            <a:r>
              <a:rPr lang="en-US" sz="2400" b="1" dirty="0"/>
              <a:t> </a:t>
            </a:r>
            <a:r>
              <a:rPr lang="en-US" sz="2400" b="1" i="1" dirty="0"/>
              <a:t>	</a:t>
            </a:r>
            <a:r>
              <a:rPr lang="en-US" sz="2400" b="1" dirty="0"/>
              <a:t>Treaty of Guadalupe Hidalgo</a:t>
            </a:r>
            <a:r>
              <a:rPr lang="en-US" sz="2400" dirty="0"/>
              <a:t>.  	Mexico accepts Rio Grande 	river as Texas’s border with 	Mexico and cedes present day 	territory of California, New 	Mexico, Nevada, and parts of 	Colorado, Arizona, and Utah, to 	the United State</a:t>
            </a:r>
            <a:r>
              <a:rPr lang="en-US" sz="2000" dirty="0"/>
              <a:t>s.</a:t>
            </a:r>
          </a:p>
          <a:p>
            <a:r>
              <a:rPr lang="en-US" sz="2000" b="1" dirty="0"/>
              <a:t>		</a:t>
            </a:r>
            <a:endParaRPr lang="en-GB" sz="2000" dirty="0"/>
          </a:p>
          <a:p>
            <a:endParaRPr lang="en-GB" sz="2000" b="1" u="sng" dirty="0">
              <a:solidFill>
                <a:prstClr val="black"/>
              </a:solidFill>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5379935" y="76470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6886" y="0"/>
            <a:ext cx="9200886" cy="1096363"/>
          </a:xfrm>
          <a:prstGeom prst="rect">
            <a:avLst/>
          </a:prstGeom>
        </p:spPr>
        <p:txBody>
          <a:bodyPr wrap="square" lIns="540000" tIns="360000" rIns="540000" bIns="360000">
            <a:spAutoFit/>
          </a:bodyPr>
          <a:lstStyle/>
          <a:p>
            <a:r>
              <a:rPr lang="en-GB" sz="2400" dirty="0">
                <a:solidFill>
                  <a:srgbClr val="FFC000"/>
                </a:solidFill>
                <a:latin typeface="Cooper Black" panose="0208090404030B020404" pitchFamily="18" charset="0"/>
              </a:rPr>
              <a:t>Texas and Mexican-American War</a:t>
            </a:r>
          </a:p>
        </p:txBody>
      </p:sp>
    </p:spTree>
    <p:extLst>
      <p:ext uri="{BB962C8B-B14F-4D97-AF65-F5344CB8AC3E}">
        <p14:creationId xmlns:p14="http://schemas.microsoft.com/office/powerpoint/2010/main" val="4026447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932640"/>
            <a:ext cx="9124498" cy="565145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California admitted as a free state</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Decree that popular sovereignty would decide whether slavery was permitted in New Mexico and Utah territories</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solidFill>
                  <a:srgbClr val="FFFF00"/>
                </a:solidFill>
              </a:rPr>
              <a:t>New Fugitive Slave Act – enabled slave-owners to arrest runaway slaves without warrant; runaways denied right to trial by jury; fines and jail terms as punishments for those assisting runaways</a:t>
            </a:r>
            <a:endParaRPr lang="en-GB" sz="2000" b="1" u="sng" dirty="0">
              <a:solidFill>
                <a:srgbClr val="FFFF00"/>
              </a:solidFill>
            </a:endParaRPr>
          </a:p>
        </p:txBody>
      </p:sp>
      <p:sp>
        <p:nvSpPr>
          <p:cNvPr id="4" name="Rectangle 3"/>
          <p:cNvSpPr/>
          <p:nvPr/>
        </p:nvSpPr>
        <p:spPr>
          <a:xfrm>
            <a:off x="-56886" y="0"/>
            <a:ext cx="9200886" cy="1219474"/>
          </a:xfrm>
          <a:prstGeom prst="rect">
            <a:avLst/>
          </a:prstGeom>
        </p:spPr>
        <p:txBody>
          <a:bodyPr wrap="square" lIns="540000" tIns="360000" rIns="540000" bIns="360000">
            <a:spAutoFit/>
          </a:bodyPr>
          <a:lstStyle/>
          <a:p>
            <a:pPr algn="ctr"/>
            <a:r>
              <a:rPr lang="en-GB" sz="3200" dirty="0">
                <a:solidFill>
                  <a:srgbClr val="FFFF00"/>
                </a:solidFill>
                <a:latin typeface="Cooper Black" panose="0208090404030B020404" pitchFamily="18" charset="0"/>
              </a:rPr>
              <a:t>Compromise of 1850</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59" y="855843"/>
            <a:ext cx="4784908" cy="2799528"/>
          </a:xfrm>
          <a:prstGeom prst="rect">
            <a:avLst/>
          </a:prstGeom>
        </p:spPr>
      </p:pic>
    </p:spTree>
    <p:extLst>
      <p:ext uri="{BB962C8B-B14F-4D97-AF65-F5344CB8AC3E}">
        <p14:creationId xmlns:p14="http://schemas.microsoft.com/office/powerpoint/2010/main" val="2268965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4" y="1124745"/>
            <a:ext cx="9145016" cy="657478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‘The Great Awakening’ of early 19</a:t>
            </a:r>
            <a:r>
              <a:rPr lang="en-GB" sz="2000" baseline="30000" dirty="0"/>
              <a:t>th</a:t>
            </a:r>
            <a:r>
              <a:rPr lang="en-GB" sz="2000" dirty="0"/>
              <a:t> century, c. </a:t>
            </a:r>
            <a:r>
              <a:rPr lang="en-GB" altLang="en-US" sz="2000" dirty="0"/>
              <a:t>1790–1840 </a:t>
            </a:r>
            <a:endParaRPr lang="en-GB" sz="2000" dirty="0"/>
          </a:p>
          <a:p>
            <a:pPr marL="342900" indent="-342900" algn="just">
              <a:buFont typeface="Arial" panose="020B0604020202020204" pitchFamily="34" charset="0"/>
              <a:buChar char="•"/>
            </a:pPr>
            <a:r>
              <a:rPr lang="en-GB" sz="2000" dirty="0"/>
              <a:t>Evangelical Christians (Baptists, Methodists) reject orthodox Calvinism and belief in predestination</a:t>
            </a:r>
          </a:p>
          <a:p>
            <a:pPr algn="just"/>
            <a:r>
              <a:rPr lang="en-GB" sz="2000" i="1" dirty="0"/>
              <a:t>Rather </a:t>
            </a:r>
          </a:p>
          <a:p>
            <a:pPr marL="342900" indent="-342900" algn="just">
              <a:buFont typeface="Arial" panose="020B0604020202020204" pitchFamily="34" charset="0"/>
              <a:buChar char="•"/>
            </a:pPr>
            <a:r>
              <a:rPr lang="en-GB" sz="2000" dirty="0"/>
              <a:t>Revivalists stressed importance of reform movements designed to remedy the evils of society before the anticipated Second Coming of Jesus Christ</a:t>
            </a:r>
          </a:p>
          <a:p>
            <a:pPr marL="342900" indent="-342900" algn="just">
              <a:buFont typeface="Arial" panose="020B0604020202020204" pitchFamily="34" charset="0"/>
              <a:buChar char="•"/>
            </a:pPr>
            <a:r>
              <a:rPr lang="en-GB" altLang="en-US" sz="2000" dirty="0"/>
              <a:t>Belief in individuals’ capacity to change their life and fate – influence of Charles </a:t>
            </a:r>
            <a:r>
              <a:rPr lang="en-GB" altLang="en-US" sz="2000" dirty="0" err="1"/>
              <a:t>Grandison</a:t>
            </a:r>
            <a:r>
              <a:rPr lang="en-GB" altLang="en-US" sz="2000" dirty="0"/>
              <a:t> Finney</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endParaRPr lang="en-GB" sz="20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2"/>
            <a:ext cx="8048902" cy="40244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886" y="0"/>
            <a:ext cx="9200886" cy="1219474"/>
          </a:xfrm>
          <a:prstGeom prst="rect">
            <a:avLst/>
          </a:prstGeom>
          <a:solidFill>
            <a:schemeClr val="bg2">
              <a:alpha val="27000"/>
            </a:schemeClr>
          </a:solidFill>
        </p:spPr>
        <p:txBody>
          <a:bodyPr wrap="square" lIns="540000" tIns="360000" rIns="540000" bIns="360000">
            <a:spAutoFit/>
          </a:bodyPr>
          <a:lstStyle/>
          <a:p>
            <a:r>
              <a:rPr lang="en-GB" sz="3200" dirty="0">
                <a:latin typeface="Cooper Black" panose="0208090404030B020404" pitchFamily="18" charset="0"/>
              </a:rPr>
              <a:t>Abolitionism and Moral Reform </a:t>
            </a:r>
          </a:p>
        </p:txBody>
      </p:sp>
      <p:sp>
        <p:nvSpPr>
          <p:cNvPr id="2" name="Rectangle 1"/>
          <p:cNvSpPr/>
          <p:nvPr/>
        </p:nvSpPr>
        <p:spPr>
          <a:xfrm>
            <a:off x="-56886" y="2012224"/>
            <a:ext cx="1296144" cy="1477328"/>
          </a:xfrm>
          <a:prstGeom prst="rect">
            <a:avLst/>
          </a:prstGeom>
        </p:spPr>
        <p:txBody>
          <a:bodyPr wrap="square">
            <a:spAutoFit/>
          </a:bodyPr>
          <a:lstStyle/>
          <a:p>
            <a:r>
              <a:rPr lang="en-GB" dirty="0"/>
              <a:t>Methodist camp meeting, March 1 1819</a:t>
            </a:r>
          </a:p>
        </p:txBody>
      </p:sp>
    </p:spTree>
    <p:extLst>
      <p:ext uri="{BB962C8B-B14F-4D97-AF65-F5344CB8AC3E}">
        <p14:creationId xmlns:p14="http://schemas.microsoft.com/office/powerpoint/2010/main" val="531006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5" y="749846"/>
            <a:ext cx="6501811" cy="7067228"/>
          </a:xfrm>
          <a:prstGeom prst="rect">
            <a:avLst/>
          </a:prstGeom>
        </p:spPr>
        <p:txBody>
          <a:bodyPr wrap="square" lIns="540000" tIns="360000" rIns="540000" bIns="360000">
            <a:spAutoFit/>
          </a:bodyPr>
          <a:lstStyle/>
          <a:p>
            <a:r>
              <a:rPr lang="en-GB" sz="2200" i="1" dirty="0"/>
              <a:t>Reform causes included:</a:t>
            </a:r>
          </a:p>
          <a:p>
            <a:pPr marL="342900" indent="-342900" algn="just">
              <a:buFont typeface="Arial" panose="020B0604020202020204" pitchFamily="34" charset="0"/>
              <a:buChar char="•"/>
            </a:pPr>
            <a:r>
              <a:rPr lang="en-GB" sz="2200" dirty="0"/>
              <a:t>Prison legislation</a:t>
            </a:r>
          </a:p>
          <a:p>
            <a:pPr marL="342900" indent="-342900" algn="just">
              <a:buFont typeface="Arial" panose="020B0604020202020204" pitchFamily="34" charset="0"/>
              <a:buChar char="•"/>
            </a:pPr>
            <a:r>
              <a:rPr lang="en-GB" sz="2200" dirty="0"/>
              <a:t>Asylums for physically disabled people as well as those deemed “insane”</a:t>
            </a:r>
          </a:p>
          <a:p>
            <a:pPr marL="342900" indent="-342900" algn="just">
              <a:buFont typeface="Arial" panose="020B0604020202020204" pitchFamily="34" charset="0"/>
              <a:buChar char="•"/>
            </a:pPr>
            <a:r>
              <a:rPr lang="en-GB" sz="2200" dirty="0"/>
              <a:t>Introduction of free public school system</a:t>
            </a:r>
          </a:p>
          <a:p>
            <a:pPr marL="342900" indent="-342900" algn="just">
              <a:buFont typeface="Arial" panose="020B0604020202020204" pitchFamily="34" charset="0"/>
              <a:buChar char="•"/>
            </a:pPr>
            <a:r>
              <a:rPr lang="en-GB" sz="2200" dirty="0"/>
              <a:t>Sunday schools and religious education</a:t>
            </a:r>
          </a:p>
          <a:p>
            <a:pPr marL="342900" indent="-342900" algn="just">
              <a:buFont typeface="Arial" panose="020B0604020202020204" pitchFamily="34" charset="0"/>
              <a:buChar char="•"/>
            </a:pPr>
            <a:r>
              <a:rPr lang="en-GB" sz="2200" dirty="0"/>
              <a:t>Temperance</a:t>
            </a:r>
          </a:p>
          <a:p>
            <a:pPr marL="342900" indent="-342900" algn="just">
              <a:buFont typeface="Arial" panose="020B0604020202020204" pitchFamily="34" charset="0"/>
              <a:buChar char="•"/>
            </a:pPr>
            <a:r>
              <a:rPr lang="en-GB" sz="2200" dirty="0"/>
              <a:t>Pacifism</a:t>
            </a:r>
          </a:p>
          <a:p>
            <a:pPr marL="342900" indent="-342900" algn="just">
              <a:buFont typeface="Arial" panose="020B0604020202020204" pitchFamily="34" charset="0"/>
              <a:buChar char="•"/>
            </a:pPr>
            <a:r>
              <a:rPr lang="en-GB" sz="2200" dirty="0"/>
              <a:t>Anti-prostitution (e.g. </a:t>
            </a:r>
            <a:r>
              <a:rPr lang="en-GB" altLang="en-US" sz="2200" dirty="0"/>
              <a:t>Female Moral Reform Society)</a:t>
            </a:r>
          </a:p>
          <a:p>
            <a:pPr marL="342900" indent="-342900" algn="just">
              <a:buFont typeface="Arial" panose="020B0604020202020204" pitchFamily="34" charset="0"/>
              <a:buChar char="•"/>
            </a:pPr>
            <a:r>
              <a:rPr lang="en-GB" sz="2200" dirty="0"/>
              <a:t>Missionary work (e.g. American Bible Society)</a:t>
            </a:r>
          </a:p>
          <a:p>
            <a:pPr marL="342900" indent="-342900" algn="just">
              <a:buFont typeface="Arial" panose="020B0604020202020204" pitchFamily="34" charset="0"/>
              <a:buChar char="•"/>
            </a:pPr>
            <a:r>
              <a:rPr lang="en-GB" sz="2200" dirty="0"/>
              <a:t>Women’s rights and women’s suffrage (e.g. Seneca Falls Declaration)</a:t>
            </a:r>
          </a:p>
          <a:p>
            <a:pPr marL="342900" indent="-342900" algn="just">
              <a:buFont typeface="Arial" panose="020B0604020202020204" pitchFamily="34" charset="0"/>
              <a:buChar char="•"/>
            </a:pPr>
            <a:r>
              <a:rPr lang="en-GB" sz="2200" dirty="0"/>
              <a:t>Abolitionism</a:t>
            </a:r>
          </a:p>
          <a:p>
            <a:pPr marL="342900" indent="-342900" algn="just">
              <a:buFont typeface="Arial" panose="020B0604020202020204" pitchFamily="34" charset="0"/>
              <a:buChar char="•"/>
            </a:pPr>
            <a:r>
              <a:rPr lang="en-GB" sz="2200" dirty="0"/>
              <a:t>Colonisation</a:t>
            </a:r>
          </a:p>
          <a:p>
            <a:pPr marL="342900" indent="-342900" algn="just">
              <a:buFontTx/>
              <a:buChar char="-"/>
            </a:pPr>
            <a:endParaRPr lang="en-GB" sz="2000" dirty="0"/>
          </a:p>
          <a:p>
            <a:pPr marL="342900" indent="-342900" algn="just">
              <a:buFontTx/>
              <a:buChar char="-"/>
            </a:pPr>
            <a:endParaRPr lang="en-GB" sz="2000" dirty="0"/>
          </a:p>
          <a:p>
            <a:pPr marL="342900" indent="-342900" algn="just">
              <a:buFont typeface="Arial" panose="020B0604020202020204" pitchFamily="34" charset="0"/>
              <a:buChar char="•"/>
            </a:pPr>
            <a:endParaRPr lang="en-GB" sz="2000" dirty="0"/>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201" t="14903" r="4758" b="8404"/>
          <a:stretch/>
        </p:blipFill>
        <p:spPr bwMode="auto">
          <a:xfrm>
            <a:off x="6521316" y="1196757"/>
            <a:ext cx="2622684" cy="3413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886" y="0"/>
            <a:ext cx="9200886" cy="1219474"/>
          </a:xfrm>
          <a:prstGeom prst="rect">
            <a:avLst/>
          </a:prstGeom>
          <a:solidFill>
            <a:schemeClr val="bg2">
              <a:alpha val="27000"/>
            </a:schemeClr>
          </a:solidFill>
        </p:spPr>
        <p:txBody>
          <a:bodyPr wrap="square" lIns="540000" tIns="360000" rIns="540000" bIns="360000">
            <a:spAutoFit/>
          </a:bodyPr>
          <a:lstStyle/>
          <a:p>
            <a:r>
              <a:rPr lang="en-GB" sz="3200" dirty="0">
                <a:solidFill>
                  <a:srgbClr val="FFFF00"/>
                </a:solidFill>
                <a:latin typeface="Cooper Black" panose="0208090404030B020404" pitchFamily="18" charset="0"/>
              </a:rPr>
              <a:t>Abolitionism and Moral Reform </a:t>
            </a:r>
          </a:p>
        </p:txBody>
      </p:sp>
    </p:spTree>
    <p:extLst>
      <p:ext uri="{BB962C8B-B14F-4D97-AF65-F5344CB8AC3E}">
        <p14:creationId xmlns:p14="http://schemas.microsoft.com/office/powerpoint/2010/main" val="4281131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2437650"/>
            <a:ext cx="9124498"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Society for the Colonization of Free People of Color of America (aka American Colonization Society est. 1816)</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Favoured resettling of freed African slaves in West Africa</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Private investors est. Liberia as colony for this purpose 1822 (Liberia granted independence 1847)</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12,000 Americans relocated under the scheme, supported by prominent Americans including Henry Clay, James Monroe (hence capital of Monrovia) and, latterly, Abraham Lincoln</a:t>
            </a: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GB" sz="4000" dirty="0">
                <a:solidFill>
                  <a:srgbClr val="FFFF00"/>
                </a:solidFill>
                <a:latin typeface="Cooper Black" panose="0208090404030B020404" pitchFamily="18" charset="0"/>
              </a:rPr>
              <a:t>Colonization</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5121" y="1243079"/>
            <a:ext cx="2796401" cy="1471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2367" y="0"/>
            <a:ext cx="3720789" cy="2715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1253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8692" y="1291080"/>
            <a:ext cx="6974883" cy="2573691"/>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altLang="en-US" sz="2400" dirty="0"/>
              <a:t>William Lloyd Garrison (1805–1879)</a:t>
            </a:r>
            <a:r>
              <a:rPr lang="en-GB" altLang="en-US" sz="2400" i="1" dirty="0"/>
              <a:t> The Liberator </a:t>
            </a:r>
            <a:r>
              <a:rPr lang="en-GB" altLang="en-US" sz="2400" dirty="0"/>
              <a:t>as an abolitionist newspaper 1831</a:t>
            </a:r>
          </a:p>
          <a:p>
            <a:pPr marL="342900" indent="-342900" algn="just">
              <a:buFont typeface="Arial" panose="020B0604020202020204" pitchFamily="34" charset="0"/>
              <a:buChar char="•"/>
            </a:pPr>
            <a:r>
              <a:rPr lang="en-GB" altLang="en-US" sz="2400" dirty="0"/>
              <a:t>Est. </a:t>
            </a:r>
            <a:r>
              <a:rPr lang="en-GB" sz="2400" dirty="0"/>
              <a:t>American Anti-Slavery Society est. by </a:t>
            </a:r>
            <a:r>
              <a:rPr lang="en-GB" altLang="en-US" sz="2400" dirty="0"/>
              <a:t>in </a:t>
            </a:r>
            <a:r>
              <a:rPr lang="en-GB" sz="2400" dirty="0"/>
              <a:t>1833</a:t>
            </a:r>
          </a:p>
          <a:p>
            <a:pPr marL="342900" indent="-342900" algn="just">
              <a:buFont typeface="Arial" panose="020B0604020202020204" pitchFamily="34" charset="0"/>
              <a:buChar char="•"/>
            </a:pPr>
            <a:r>
              <a:rPr lang="en-GB" altLang="en-US" sz="2400" dirty="0"/>
              <a:t>Anti-colonisation </a:t>
            </a:r>
            <a:endParaRPr lang="en-GB" sz="2000" dirty="0"/>
          </a:p>
        </p:txBody>
      </p:sp>
      <p:sp>
        <p:nvSpPr>
          <p:cNvPr id="4" name="Rectangle 3"/>
          <p:cNvSpPr/>
          <p:nvPr/>
        </p:nvSpPr>
        <p:spPr>
          <a:xfrm>
            <a:off x="-56886" y="0"/>
            <a:ext cx="9200886" cy="1588806"/>
          </a:xfrm>
          <a:prstGeom prst="rect">
            <a:avLst/>
          </a:prstGeom>
        </p:spPr>
        <p:txBody>
          <a:bodyPr wrap="square" lIns="540000" tIns="360000" rIns="540000" bIns="360000">
            <a:spAutoFit/>
          </a:bodyPr>
          <a:lstStyle/>
          <a:p>
            <a:r>
              <a:rPr lang="en-GB" sz="2800" dirty="0">
                <a:solidFill>
                  <a:srgbClr val="FFFF00"/>
                </a:solidFill>
                <a:latin typeface="Cooper Black" panose="0208090404030B020404" pitchFamily="18" charset="0"/>
              </a:rPr>
              <a:t>Abolitionism: William Lloyd Garrison and </a:t>
            </a:r>
            <a:r>
              <a:rPr lang="en-GB" sz="2800" i="1" dirty="0">
                <a:solidFill>
                  <a:srgbClr val="FFFF00"/>
                </a:solidFill>
                <a:latin typeface="Cooper Black" panose="0208090404030B020404" pitchFamily="18" charset="0"/>
              </a:rPr>
              <a:t>The Liberator</a:t>
            </a:r>
            <a:endParaRPr lang="en-GB" sz="2800" dirty="0">
              <a:solidFill>
                <a:srgbClr val="FFFF00"/>
              </a:solidFill>
              <a:latin typeface="Cooper Black" panose="0208090404030B020404" pitchFamily="18" charset="0"/>
            </a:endParaRPr>
          </a:p>
        </p:txBody>
      </p:sp>
      <p:pic>
        <p:nvPicPr>
          <p:cNvPr id="3" name="Picture 2" descr="https://upload.wikimedia.org/wikipedia/commons/b/bf/1850_Liberator_HammattBillings_desig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8404" y="3614491"/>
            <a:ext cx="60960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338094" y="3629737"/>
            <a:ext cx="2073524" cy="3052228"/>
          </a:xfrm>
          <a:prstGeom prst="rect">
            <a:avLst/>
          </a:prstGeom>
        </p:spPr>
      </p:pic>
      <p:pic>
        <p:nvPicPr>
          <p:cNvPr id="6" name="Picture 5"/>
          <p:cNvPicPr>
            <a:picLocks noChangeAspect="1"/>
          </p:cNvPicPr>
          <p:nvPr/>
        </p:nvPicPr>
        <p:blipFill>
          <a:blip r:embed="rId5"/>
          <a:stretch>
            <a:fillRect/>
          </a:stretch>
        </p:blipFill>
        <p:spPr>
          <a:xfrm>
            <a:off x="7235787" y="1036446"/>
            <a:ext cx="1908213" cy="2292295"/>
          </a:xfrm>
          <a:prstGeom prst="rect">
            <a:avLst/>
          </a:prstGeom>
        </p:spPr>
      </p:pic>
    </p:spTree>
    <p:extLst>
      <p:ext uri="{BB962C8B-B14F-4D97-AF65-F5344CB8AC3E}">
        <p14:creationId xmlns:p14="http://schemas.microsoft.com/office/powerpoint/2010/main" val="2421431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File:The Liberator W L Garrison Masthead 7 June 1850.pdf">
            <a:extLst>
              <a:ext uri="{FF2B5EF4-FFF2-40B4-BE49-F238E27FC236}">
                <a16:creationId xmlns:a16="http://schemas.microsoft.com/office/drawing/2014/main" id="{8945F13B-6D83-4AEC-85D8-D7E31B99B1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723" y="0"/>
            <a:ext cx="8818554" cy="343923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41DA7D7-9D68-4F61-B6BA-1547C9F6F9A5}"/>
              </a:ext>
            </a:extLst>
          </p:cNvPr>
          <p:cNvPicPr>
            <a:picLocks noChangeAspect="1"/>
          </p:cNvPicPr>
          <p:nvPr/>
        </p:nvPicPr>
        <p:blipFill rotWithShape="1">
          <a:blip r:embed="rId4"/>
          <a:srcRect t="15064" r="1780" b="15215"/>
          <a:stretch/>
        </p:blipFill>
        <p:spPr>
          <a:xfrm>
            <a:off x="81361" y="3603009"/>
            <a:ext cx="8981277" cy="3138985"/>
          </a:xfrm>
          <a:prstGeom prst="rect">
            <a:avLst/>
          </a:prstGeom>
        </p:spPr>
      </p:pic>
    </p:spTree>
    <p:extLst>
      <p:ext uri="{BB962C8B-B14F-4D97-AF65-F5344CB8AC3E}">
        <p14:creationId xmlns:p14="http://schemas.microsoft.com/office/powerpoint/2010/main" val="3677400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3" y="692696"/>
            <a:ext cx="2936371" cy="6267009"/>
          </a:xfrm>
          <a:prstGeom prst="rect">
            <a:avLst/>
          </a:prstGeom>
        </p:spPr>
        <p:txBody>
          <a:bodyPr wrap="square" lIns="540000" tIns="360000" rIns="540000" bIns="360000">
            <a:spAutoFit/>
          </a:bodyPr>
          <a:lstStyle/>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a:t>Harriet Tubman (c. 1822—1913), organiser of ‘Underground Railway’ network for escaped slaves</a:t>
            </a:r>
          </a:p>
        </p:txBody>
      </p:sp>
      <p:sp>
        <p:nvSpPr>
          <p:cNvPr id="4" name="Rectangle 3"/>
          <p:cNvSpPr/>
          <p:nvPr/>
        </p:nvSpPr>
        <p:spPr>
          <a:xfrm>
            <a:off x="-56886" y="0"/>
            <a:ext cx="9200886" cy="1096363"/>
          </a:xfrm>
          <a:prstGeom prst="rect">
            <a:avLst/>
          </a:prstGeom>
        </p:spPr>
        <p:txBody>
          <a:bodyPr wrap="square" lIns="540000" tIns="360000" rIns="540000" bIns="360000">
            <a:spAutoFit/>
          </a:bodyPr>
          <a:lstStyle/>
          <a:p>
            <a:pPr algn="ctr"/>
            <a:r>
              <a:rPr lang="en-GB" sz="2400" dirty="0">
                <a:solidFill>
                  <a:srgbClr val="FFFF00"/>
                </a:solidFill>
                <a:latin typeface="Cooper Black" panose="0208090404030B020404" pitchFamily="18" charset="0"/>
              </a:rPr>
              <a:t>AFRICAN AMERICANS IN ABOLITION MOVEMENT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5" y="818609"/>
            <a:ext cx="2175793" cy="36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0930" y="852713"/>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3313568" y="1041096"/>
            <a:ext cx="2459977" cy="5651456"/>
          </a:xfrm>
          <a:prstGeom prst="rect">
            <a:avLst/>
          </a:prstGeom>
        </p:spPr>
        <p:txBody>
          <a:bodyPr wrap="square" lIns="540000" tIns="360000" rIns="540000" bIns="360000">
            <a:spAutoFit/>
          </a:bodyPr>
          <a:lstStyle/>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a:t>Sojourner Truth</a:t>
            </a:r>
          </a:p>
          <a:p>
            <a:pPr algn="ctr"/>
            <a:r>
              <a:rPr lang="en-GB" sz="2000" dirty="0"/>
              <a:t>(c. 1797 – 1883) </a:t>
            </a:r>
          </a:p>
          <a:p>
            <a:endParaRPr lang="en-GB" sz="2000" dirty="0"/>
          </a:p>
        </p:txBody>
      </p:sp>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1250" y="920427"/>
            <a:ext cx="2670858" cy="3076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885980" y="920427"/>
            <a:ext cx="2736128" cy="4728127"/>
          </a:xfrm>
          <a:prstGeom prst="rect">
            <a:avLst/>
          </a:prstGeom>
        </p:spPr>
        <p:txBody>
          <a:bodyPr wrap="square" lIns="540000" tIns="360000" rIns="540000" bIns="360000">
            <a:spAutoFit/>
          </a:bodyPr>
          <a:lstStyle/>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a:t>William Wells Brown</a:t>
            </a:r>
          </a:p>
          <a:p>
            <a:pPr algn="ctr"/>
            <a:r>
              <a:rPr lang="en-GB" sz="2000" dirty="0"/>
              <a:t>(c. 1814–1884</a:t>
            </a:r>
          </a:p>
        </p:txBody>
      </p:sp>
    </p:spTree>
    <p:extLst>
      <p:ext uri="{BB962C8B-B14F-4D97-AF65-F5344CB8AC3E}">
        <p14:creationId xmlns:p14="http://schemas.microsoft.com/office/powerpoint/2010/main" val="41273198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13225" y="0"/>
            <a:ext cx="2930776" cy="7010400"/>
          </a:xfrm>
          <a:solidFill>
            <a:schemeClr val="tx1">
              <a:alpha val="70000"/>
            </a:schemeClr>
          </a:solidFill>
        </p:spPr>
        <p:txBody>
          <a:bodyPr>
            <a:normAutofit/>
          </a:bodyPr>
          <a:lstStyle/>
          <a:p>
            <a:r>
              <a:rPr lang="en-GB" sz="3800" dirty="0">
                <a:solidFill>
                  <a:srgbClr val="FFFF00"/>
                </a:solidFill>
                <a:latin typeface="Cooper Black" panose="0208090404030B020404" pitchFamily="18" charset="0"/>
              </a:rPr>
              <a:t>Part 2: Douglass’s Narratives of Freedom</a:t>
            </a:r>
            <a:br>
              <a:rPr lang="en-GB" sz="3200" i="1" dirty="0">
                <a:solidFill>
                  <a:srgbClr val="FF0000"/>
                </a:solidFill>
                <a:latin typeface="Cooper Black" panose="0208090404030B020404" pitchFamily="18" charset="0"/>
              </a:rPr>
            </a:b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pic>
        <p:nvPicPr>
          <p:cNvPr id="3" name="Picture 2">
            <a:extLst>
              <a:ext uri="{FF2B5EF4-FFF2-40B4-BE49-F238E27FC236}">
                <a16:creationId xmlns:a16="http://schemas.microsoft.com/office/drawing/2014/main" id="{BA7150F9-E40F-40DE-8ECB-07BD49EC1277}"/>
              </a:ext>
            </a:extLst>
          </p:cNvPr>
          <p:cNvPicPr>
            <a:picLocks noChangeAspect="1"/>
          </p:cNvPicPr>
          <p:nvPr/>
        </p:nvPicPr>
        <p:blipFill>
          <a:blip r:embed="rId3"/>
          <a:stretch>
            <a:fillRect/>
          </a:stretch>
        </p:blipFill>
        <p:spPr>
          <a:xfrm>
            <a:off x="0" y="372534"/>
            <a:ext cx="6049144" cy="4893733"/>
          </a:xfrm>
          <a:prstGeom prst="rect">
            <a:avLst/>
          </a:prstGeom>
        </p:spPr>
      </p:pic>
    </p:spTree>
    <p:extLst>
      <p:ext uri="{BB962C8B-B14F-4D97-AF65-F5344CB8AC3E}">
        <p14:creationId xmlns:p14="http://schemas.microsoft.com/office/powerpoint/2010/main" val="13980505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43257"/>
            <a:ext cx="6762750" cy="552834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400" dirty="0"/>
              <a:t>Frederick Douglass (1818–1895) prominent face of American Anti-Slavery Society</a:t>
            </a:r>
          </a:p>
          <a:p>
            <a:pPr marL="342900" indent="-342900" algn="just">
              <a:buFont typeface="Arial" panose="020B0604020202020204" pitchFamily="34" charset="0"/>
              <a:buChar char="•"/>
            </a:pPr>
            <a:r>
              <a:rPr lang="en-GB" altLang="en-US" sz="2400" dirty="0"/>
              <a:t>b. as a slave in Maryland; escaped slavery in 1838</a:t>
            </a:r>
          </a:p>
          <a:p>
            <a:pPr marL="342900" indent="-342900" algn="just">
              <a:buFont typeface="Arial" panose="020B0604020202020204" pitchFamily="34" charset="0"/>
              <a:buChar char="•"/>
            </a:pPr>
            <a:r>
              <a:rPr lang="en-GB" altLang="en-US" sz="2400" dirty="0"/>
              <a:t>Began preaching and public oratory: caught attention  of Garrison </a:t>
            </a:r>
          </a:p>
          <a:p>
            <a:pPr marL="342900" indent="-342900" algn="just">
              <a:buFont typeface="Arial" panose="020B0604020202020204" pitchFamily="34" charset="0"/>
              <a:buChar char="•"/>
            </a:pPr>
            <a:r>
              <a:rPr lang="en-GB" altLang="en-US" sz="2400" i="1" dirty="0"/>
              <a:t>Narrative of the Life of Frederick Douglass, an American Slave </a:t>
            </a:r>
            <a:r>
              <a:rPr lang="en-GB" altLang="en-US" sz="2400" dirty="0"/>
              <a:t>(1845) published with support of Garrison</a:t>
            </a:r>
          </a:p>
          <a:p>
            <a:pPr marL="342900" indent="-342900" algn="just">
              <a:buFont typeface="Arial" panose="020B0604020202020204" pitchFamily="34" charset="0"/>
              <a:buChar char="•"/>
            </a:pPr>
            <a:r>
              <a:rPr lang="en-GB" altLang="en-US" sz="2400" dirty="0"/>
              <a:t>1845—1847 toured Britain and Ireland to publicise abolitionism; see </a:t>
            </a:r>
            <a:r>
              <a:rPr lang="en-GB" altLang="en-US" sz="2400" dirty="0">
                <a:hlinkClick r:id="rId3"/>
              </a:rPr>
              <a:t>website</a:t>
            </a:r>
            <a:endParaRPr lang="en-GB" altLang="en-US" sz="2400" dirty="0"/>
          </a:p>
          <a:p>
            <a:pPr marL="342900" indent="-342900" algn="just">
              <a:buFont typeface="Arial" panose="020B0604020202020204" pitchFamily="34" charset="0"/>
              <a:buChar char="•"/>
            </a:pPr>
            <a:r>
              <a:rPr lang="en-GB" altLang="en-US" sz="2400" dirty="0"/>
              <a:t>1846: Freedom bought by  Anna and Ellen Richardson, Newcastle-upon-Tyne</a:t>
            </a:r>
            <a:endParaRPr lang="en-GB" altLang="en-US" dirty="0"/>
          </a:p>
        </p:txBody>
      </p:sp>
      <p:sp>
        <p:nvSpPr>
          <p:cNvPr id="4" name="Rectangle 3"/>
          <p:cNvSpPr/>
          <p:nvPr/>
        </p:nvSpPr>
        <p:spPr>
          <a:xfrm>
            <a:off x="-56886" y="0"/>
            <a:ext cx="9200886" cy="1096363"/>
          </a:xfrm>
          <a:prstGeom prst="rect">
            <a:avLst/>
          </a:prstGeom>
        </p:spPr>
        <p:txBody>
          <a:bodyPr wrap="square" lIns="540000" tIns="360000" rIns="540000" bIns="360000">
            <a:spAutoFit/>
          </a:bodyPr>
          <a:lstStyle/>
          <a:p>
            <a:r>
              <a:rPr lang="en-GB" sz="2400" dirty="0">
                <a:solidFill>
                  <a:srgbClr val="FFFF00"/>
                </a:solidFill>
                <a:latin typeface="Cooper Black" panose="0208090404030B020404" pitchFamily="18" charset="0"/>
              </a:rPr>
              <a:t>Abolitionism: Frederick Douglass</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50434" y="200589"/>
            <a:ext cx="2362768" cy="300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1C6A3676-B34C-4B25-941D-DAFE09C7A459}"/>
              </a:ext>
            </a:extLst>
          </p:cNvPr>
          <p:cNvPicPr>
            <a:picLocks noChangeAspect="1"/>
          </p:cNvPicPr>
          <p:nvPr/>
        </p:nvPicPr>
        <p:blipFill>
          <a:blip r:embed="rId5"/>
          <a:stretch>
            <a:fillRect/>
          </a:stretch>
        </p:blipFill>
        <p:spPr>
          <a:xfrm>
            <a:off x="6650434" y="3429000"/>
            <a:ext cx="2475812" cy="3428999"/>
          </a:xfrm>
          <a:prstGeom prst="rect">
            <a:avLst/>
          </a:prstGeom>
        </p:spPr>
      </p:pic>
    </p:spTree>
    <p:extLst>
      <p:ext uri="{BB962C8B-B14F-4D97-AF65-F5344CB8AC3E}">
        <p14:creationId xmlns:p14="http://schemas.microsoft.com/office/powerpoint/2010/main" val="20612264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87BDEF-DA06-411F-BDC2-097FCBF2A9FE}"/>
              </a:ext>
            </a:extLst>
          </p:cNvPr>
          <p:cNvPicPr>
            <a:picLocks noChangeAspect="1"/>
          </p:cNvPicPr>
          <p:nvPr/>
        </p:nvPicPr>
        <p:blipFill rotWithShape="1">
          <a:blip r:embed="rId3"/>
          <a:srcRect l="34074" t="17907" r="3888" b="3024"/>
          <a:stretch/>
        </p:blipFill>
        <p:spPr>
          <a:xfrm>
            <a:off x="0" y="0"/>
            <a:ext cx="8742582" cy="6654800"/>
          </a:xfrm>
          <a:prstGeom prst="rect">
            <a:avLst/>
          </a:prstGeom>
        </p:spPr>
      </p:pic>
      <p:pic>
        <p:nvPicPr>
          <p:cNvPr id="4" name="Picture 3">
            <a:extLst>
              <a:ext uri="{FF2B5EF4-FFF2-40B4-BE49-F238E27FC236}">
                <a16:creationId xmlns:a16="http://schemas.microsoft.com/office/drawing/2014/main" id="{B782DF59-3BD6-4788-BADB-7778881D75BB}"/>
              </a:ext>
            </a:extLst>
          </p:cNvPr>
          <p:cNvPicPr>
            <a:picLocks noChangeAspect="1"/>
          </p:cNvPicPr>
          <p:nvPr/>
        </p:nvPicPr>
        <p:blipFill rotWithShape="1">
          <a:blip r:embed="rId4"/>
          <a:srcRect l="54423" t="176"/>
          <a:stretch/>
        </p:blipFill>
        <p:spPr>
          <a:xfrm>
            <a:off x="6383867" y="3119807"/>
            <a:ext cx="2760133" cy="3738193"/>
          </a:xfrm>
          <a:prstGeom prst="rect">
            <a:avLst/>
          </a:prstGeom>
        </p:spPr>
      </p:pic>
      <p:sp>
        <p:nvSpPr>
          <p:cNvPr id="5" name="Oval 4">
            <a:extLst>
              <a:ext uri="{FF2B5EF4-FFF2-40B4-BE49-F238E27FC236}">
                <a16:creationId xmlns:a16="http://schemas.microsoft.com/office/drawing/2014/main" id="{6CF84DE8-3208-4CF9-8A25-03264B0984FC}"/>
              </a:ext>
            </a:extLst>
          </p:cNvPr>
          <p:cNvSpPr/>
          <p:nvPr/>
        </p:nvSpPr>
        <p:spPr>
          <a:xfrm>
            <a:off x="2991224" y="1879600"/>
            <a:ext cx="2760133" cy="181186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2A63A06-662B-4980-BE23-B99A4DE72E16}"/>
              </a:ext>
            </a:extLst>
          </p:cNvPr>
          <p:cNvSpPr/>
          <p:nvPr/>
        </p:nvSpPr>
        <p:spPr>
          <a:xfrm>
            <a:off x="1964267" y="355600"/>
            <a:ext cx="2760133" cy="181186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520D2E3-A72A-4A55-A6EB-AC758A20F4EE}"/>
              </a:ext>
            </a:extLst>
          </p:cNvPr>
          <p:cNvSpPr txBox="1"/>
          <p:nvPr/>
        </p:nvSpPr>
        <p:spPr>
          <a:xfrm>
            <a:off x="3688258" y="3119807"/>
            <a:ext cx="1767484" cy="369332"/>
          </a:xfrm>
          <a:prstGeom prst="rect">
            <a:avLst/>
          </a:prstGeom>
          <a:noFill/>
        </p:spPr>
        <p:txBody>
          <a:bodyPr wrap="square" rtlCol="0">
            <a:spAutoFit/>
          </a:bodyPr>
          <a:lstStyle/>
          <a:p>
            <a:r>
              <a:rPr lang="en-GB" b="1" dirty="0">
                <a:solidFill>
                  <a:srgbClr val="FF0000"/>
                </a:solidFill>
              </a:rPr>
              <a:t>Talbot County</a:t>
            </a:r>
          </a:p>
        </p:txBody>
      </p:sp>
    </p:spTree>
    <p:extLst>
      <p:ext uri="{BB962C8B-B14F-4D97-AF65-F5344CB8AC3E}">
        <p14:creationId xmlns:p14="http://schemas.microsoft.com/office/powerpoint/2010/main" val="758253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943570"/>
          </a:xfrm>
          <a:prstGeom prst="rect">
            <a:avLst/>
          </a:prstGeom>
        </p:spPr>
        <p:txBody>
          <a:bodyPr wrap="square" lIns="540000" tIns="360000" rIns="540000" bIns="360000">
            <a:spAutoFit/>
          </a:bodyPr>
          <a:lstStyle/>
          <a:p>
            <a:r>
              <a:rPr lang="en-GB" sz="2800" b="1" i="1" dirty="0"/>
              <a:t>Narrative of the Life of Frederick Douglass, an American Slave </a:t>
            </a:r>
            <a:r>
              <a:rPr lang="en-GB" sz="2800" b="1" dirty="0"/>
              <a:t>(1845) – Preface by William Lloyd Garrison</a:t>
            </a:r>
          </a:p>
          <a:p>
            <a:endParaRPr lang="en-GB" sz="2800"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93020" y="1980185"/>
            <a:ext cx="2472254" cy="2969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03983" y="1980184"/>
            <a:ext cx="6877502" cy="3712464"/>
          </a:xfrm>
          <a:prstGeom prst="rect">
            <a:avLst/>
          </a:prstGeom>
        </p:spPr>
        <p:txBody>
          <a:bodyPr wrap="square" lIns="540000" tIns="360000" rIns="540000" bIns="360000">
            <a:spAutoFit/>
          </a:bodyPr>
          <a:lstStyle/>
          <a:p>
            <a:pPr marL="285750" indent="-285750">
              <a:buFont typeface="Arial" panose="020B0604020202020204" pitchFamily="34" charset="0"/>
              <a:buChar char="•"/>
            </a:pPr>
            <a:r>
              <a:rPr lang="en-GB" sz="2800" b="1" dirty="0"/>
              <a:t>When Douglass’s </a:t>
            </a:r>
            <a:r>
              <a:rPr lang="en-GB" sz="2800" b="1" i="1" dirty="0"/>
              <a:t>Narrative </a:t>
            </a:r>
            <a:r>
              <a:rPr lang="en-GB" sz="2800" b="1" dirty="0"/>
              <a:t>was first published, it was done so with a preface by William Lloyd Garrison. Why do you think the publishers opted for this inclusion?</a:t>
            </a:r>
          </a:p>
          <a:p>
            <a:endParaRPr lang="en-GB" b="1" dirty="0">
              <a:solidFill>
                <a:srgbClr val="FF0000"/>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93991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098006"/>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Preface</a:t>
            </a:r>
          </a:p>
          <a:p>
            <a:endParaRPr lang="en-GB" b="1" dirty="0"/>
          </a:p>
          <a:p>
            <a:pPr algn="just"/>
            <a:r>
              <a:rPr lang="en-GB" sz="2000" dirty="0"/>
              <a:t>“I am confident that it is </a:t>
            </a:r>
            <a:r>
              <a:rPr lang="en-GB" sz="2000" b="1" dirty="0"/>
              <a:t>essentially true </a:t>
            </a:r>
            <a:r>
              <a:rPr lang="en-GB" sz="2000" dirty="0"/>
              <a:t>in all its statements; that nothing has been set down in malice, nothing exaggerated, nothing drawn from the imagination.” </a:t>
            </a:r>
          </a:p>
          <a:p>
            <a:pPr algn="just"/>
            <a:endParaRPr lang="en-GB" sz="2000" dirty="0"/>
          </a:p>
          <a:p>
            <a:pPr algn="just"/>
            <a:r>
              <a:rPr lang="en-GB" sz="2000" dirty="0"/>
              <a:t>“</a:t>
            </a:r>
            <a:r>
              <a:rPr lang="en-GB" sz="2000" b="1" i="1" dirty="0">
                <a:solidFill>
                  <a:srgbClr val="FFFF00"/>
                </a:solidFill>
              </a:rPr>
              <a:t>As a public speaker, he excels in pathos, wit, comparison, imitation, strength of reasoning, and fluency of language</a:t>
            </a:r>
            <a:r>
              <a:rPr lang="en-GB" sz="2000" dirty="0"/>
              <a:t>. There is in him that union of head and heart, which is indispensable to an enlightenment of the heads and a winning of the hearts of others.” </a:t>
            </a:r>
          </a:p>
          <a:p>
            <a:pPr algn="just"/>
            <a:endParaRPr lang="en-GB" sz="2000" dirty="0"/>
          </a:p>
          <a:p>
            <a:pPr algn="just"/>
            <a:r>
              <a:rPr lang="en-GB" sz="2000" dirty="0"/>
              <a:t>“So profoundly ignorant of the nature of slavery are many persons that they are stubbornly incredulous whenever they read or listen to any recital of the cruelties which are daily inflicted on its victims … Such [people] will try to discredit the shocking tales of slaveholding cruelty which are recorded in this truthful Narrative; but they will </a:t>
            </a:r>
            <a:r>
              <a:rPr lang="en-GB" sz="2000" dirty="0" err="1"/>
              <a:t>labor</a:t>
            </a:r>
            <a:r>
              <a:rPr lang="en-GB" sz="2000" dirty="0"/>
              <a:t> in vain. Mr. DOUGLASS has frankly disclosed the place of his birth, the names of those who claimed ownership in his body and soul, and the names also of those who committed the crimes which he has alleged against them. </a:t>
            </a:r>
            <a:r>
              <a:rPr lang="en-GB" sz="2000" b="1" dirty="0"/>
              <a:t>His statements, therefore, may easily be disproved, if they are untrue</a:t>
            </a:r>
            <a:r>
              <a:rPr lang="en-GB" sz="2000" dirty="0"/>
              <a:t>.”</a:t>
            </a:r>
            <a:endParaRPr lang="en-GB" sz="2000" b="1" dirty="0">
              <a:solidFill>
                <a:srgbClr val="FF0000"/>
              </a:solidFill>
              <a:effectLst>
                <a:outerShdw blurRad="38100" dist="38100" dir="2700000" algn="tl">
                  <a:srgbClr val="000000">
                    <a:alpha val="43137"/>
                  </a:srgbClr>
                </a:outerShdw>
              </a:effectLst>
            </a:endParaRPr>
          </a:p>
          <a:p>
            <a:endParaRPr lang="en-GB" b="1" dirty="0"/>
          </a:p>
        </p:txBody>
      </p:sp>
    </p:spTree>
    <p:extLst>
      <p:ext uri="{BB962C8B-B14F-4D97-AF65-F5344CB8AC3E}">
        <p14:creationId xmlns:p14="http://schemas.microsoft.com/office/powerpoint/2010/main" val="2501850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93097-DB68-4F4C-8E26-01F5F8A4A8AC}"/>
              </a:ext>
            </a:extLst>
          </p:cNvPr>
          <p:cNvSpPr>
            <a:spLocks noGrp="1"/>
          </p:cNvSpPr>
          <p:nvPr>
            <p:ph idx="1"/>
          </p:nvPr>
        </p:nvSpPr>
        <p:spPr>
          <a:xfrm>
            <a:off x="628650" y="491068"/>
            <a:ext cx="5828222" cy="6079066"/>
          </a:xfrm>
        </p:spPr>
        <p:txBody>
          <a:bodyPr>
            <a:normAutofit fontScale="92500" lnSpcReduction="10000"/>
          </a:bodyPr>
          <a:lstStyle/>
          <a:p>
            <a:pPr marL="0" indent="0" algn="just">
              <a:buNone/>
            </a:pPr>
            <a:r>
              <a:rPr lang="en-GB" b="0" i="0" dirty="0">
                <a:solidFill>
                  <a:srgbClr val="FFFF00"/>
                </a:solidFill>
                <a:effectLst/>
              </a:rPr>
              <a:t>The narrative was taken down from Mary's own lips by a lady who happened to be at the time residing in my family as a visitor. It was written out fully, with all the narrator's repetitions and </a:t>
            </a:r>
            <a:r>
              <a:rPr lang="en-GB" b="0" i="0" dirty="0" err="1">
                <a:solidFill>
                  <a:srgbClr val="FFFF00"/>
                </a:solidFill>
                <a:effectLst/>
              </a:rPr>
              <a:t>prolixities</a:t>
            </a:r>
            <a:r>
              <a:rPr lang="en-GB" b="0" i="0" dirty="0">
                <a:solidFill>
                  <a:srgbClr val="FFFF00"/>
                </a:solidFill>
                <a:effectLst/>
              </a:rPr>
              <a:t> [long-windedness], and afterwards pruned into its present shape.</a:t>
            </a:r>
          </a:p>
          <a:p>
            <a:pPr marL="0" indent="0" algn="just">
              <a:buNone/>
            </a:pPr>
            <a:r>
              <a:rPr lang="en-GB" dirty="0">
                <a:solidFill>
                  <a:srgbClr val="FFFF00"/>
                </a:solidFill>
              </a:rPr>
              <a:t>	….After it had been thus written out, I went over the whole, carefully examining her on every fact and circumstance detailed; and in all that relates to her residence in Antigua I had the advantage of being assisted in this scrutiny by Mr. Joseph Phillips, who was a resident in that colony during the same period, and had known her there.</a:t>
            </a:r>
          </a:p>
          <a:p>
            <a:pPr algn="r">
              <a:buFontTx/>
              <a:buChar char="-"/>
            </a:pPr>
            <a:r>
              <a:rPr lang="en-GB" sz="1800" dirty="0">
                <a:solidFill>
                  <a:srgbClr val="FFFF00"/>
                </a:solidFill>
              </a:rPr>
              <a:t>Pringle preface to </a:t>
            </a:r>
            <a:r>
              <a:rPr lang="en-GB" sz="1800" i="1" dirty="0">
                <a:solidFill>
                  <a:srgbClr val="FFFF00"/>
                </a:solidFill>
              </a:rPr>
              <a:t>The History of Mary Prince</a:t>
            </a:r>
          </a:p>
          <a:p>
            <a:pPr marL="0" indent="0">
              <a:buNone/>
            </a:pPr>
            <a:endParaRPr lang="en-GB" dirty="0"/>
          </a:p>
        </p:txBody>
      </p:sp>
      <p:pic>
        <p:nvPicPr>
          <p:cNvPr id="2" name="Picture 1">
            <a:extLst>
              <a:ext uri="{FF2B5EF4-FFF2-40B4-BE49-F238E27FC236}">
                <a16:creationId xmlns:a16="http://schemas.microsoft.com/office/drawing/2014/main" id="{64C0C688-105F-498E-A40E-67707B62049B}"/>
              </a:ext>
            </a:extLst>
          </p:cNvPr>
          <p:cNvPicPr>
            <a:picLocks noChangeAspect="1"/>
          </p:cNvPicPr>
          <p:nvPr/>
        </p:nvPicPr>
        <p:blipFill>
          <a:blip r:embed="rId3"/>
          <a:stretch>
            <a:fillRect/>
          </a:stretch>
        </p:blipFill>
        <p:spPr>
          <a:xfrm>
            <a:off x="6877119" y="857250"/>
            <a:ext cx="2266882" cy="3162300"/>
          </a:xfrm>
          <a:prstGeom prst="rect">
            <a:avLst/>
          </a:prstGeom>
        </p:spPr>
      </p:pic>
      <p:sp>
        <p:nvSpPr>
          <p:cNvPr id="6" name="TextBox 5">
            <a:extLst>
              <a:ext uri="{FF2B5EF4-FFF2-40B4-BE49-F238E27FC236}">
                <a16:creationId xmlns:a16="http://schemas.microsoft.com/office/drawing/2014/main" id="{727CD73B-42FB-4A2A-91D8-15E67CAEE5A9}"/>
              </a:ext>
            </a:extLst>
          </p:cNvPr>
          <p:cNvSpPr txBox="1"/>
          <p:nvPr/>
        </p:nvSpPr>
        <p:spPr>
          <a:xfrm>
            <a:off x="7028371" y="4095750"/>
            <a:ext cx="1486979" cy="923330"/>
          </a:xfrm>
          <a:prstGeom prst="rect">
            <a:avLst/>
          </a:prstGeom>
          <a:noFill/>
        </p:spPr>
        <p:txBody>
          <a:bodyPr wrap="square">
            <a:spAutoFit/>
          </a:bodyPr>
          <a:lstStyle/>
          <a:p>
            <a:r>
              <a:rPr lang="en-GB" sz="1350" dirty="0"/>
              <a:t>Thomas Pringle (1789–December 1834), Antislavery Society </a:t>
            </a:r>
          </a:p>
        </p:txBody>
      </p:sp>
    </p:spTree>
    <p:extLst>
      <p:ext uri="{BB962C8B-B14F-4D97-AF65-F5344CB8AC3E}">
        <p14:creationId xmlns:p14="http://schemas.microsoft.com/office/powerpoint/2010/main" val="1065746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FD276-DF3A-4376-BA86-A77156C5F1DC}"/>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358DBD41-E399-4ACC-8A82-07CB50331522}"/>
              </a:ext>
            </a:extLst>
          </p:cNvPr>
          <p:cNvPicPr>
            <a:picLocks noChangeAspect="1"/>
          </p:cNvPicPr>
          <p:nvPr/>
        </p:nvPicPr>
        <p:blipFill>
          <a:blip r:embed="rId3"/>
          <a:stretch>
            <a:fillRect/>
          </a:stretch>
        </p:blipFill>
        <p:spPr>
          <a:xfrm>
            <a:off x="314830" y="144992"/>
            <a:ext cx="8505482" cy="2256555"/>
          </a:xfrm>
          <a:prstGeom prst="rect">
            <a:avLst/>
          </a:prstGeom>
        </p:spPr>
      </p:pic>
      <p:pic>
        <p:nvPicPr>
          <p:cNvPr id="5" name="Picture 4">
            <a:extLst>
              <a:ext uri="{FF2B5EF4-FFF2-40B4-BE49-F238E27FC236}">
                <a16:creationId xmlns:a16="http://schemas.microsoft.com/office/drawing/2014/main" id="{3B082B14-462F-4197-8FAC-818E50E29CB8}"/>
              </a:ext>
            </a:extLst>
          </p:cNvPr>
          <p:cNvPicPr>
            <a:picLocks noChangeAspect="1"/>
          </p:cNvPicPr>
          <p:nvPr/>
        </p:nvPicPr>
        <p:blipFill rotWithShape="1">
          <a:blip r:embed="rId4"/>
          <a:srcRect l="1754" t="6152" r="1419" b="55014"/>
          <a:stretch/>
        </p:blipFill>
        <p:spPr>
          <a:xfrm>
            <a:off x="323688" y="1602486"/>
            <a:ext cx="8423943" cy="2398808"/>
          </a:xfrm>
          <a:prstGeom prst="rect">
            <a:avLst/>
          </a:prstGeom>
        </p:spPr>
      </p:pic>
      <p:pic>
        <p:nvPicPr>
          <p:cNvPr id="7" name="Picture 6">
            <a:extLst>
              <a:ext uri="{FF2B5EF4-FFF2-40B4-BE49-F238E27FC236}">
                <a16:creationId xmlns:a16="http://schemas.microsoft.com/office/drawing/2014/main" id="{B3F93609-A2E9-4004-8BA6-981AD8476CE4}"/>
              </a:ext>
            </a:extLst>
          </p:cNvPr>
          <p:cNvPicPr>
            <a:picLocks noChangeAspect="1"/>
          </p:cNvPicPr>
          <p:nvPr/>
        </p:nvPicPr>
        <p:blipFill rotWithShape="1">
          <a:blip r:embed="rId5"/>
          <a:srcRect l="18344" t="7028" r="6628" b="10192"/>
          <a:stretch/>
        </p:blipFill>
        <p:spPr>
          <a:xfrm>
            <a:off x="4761238" y="3347320"/>
            <a:ext cx="4067193" cy="3365687"/>
          </a:xfrm>
          <a:prstGeom prst="rect">
            <a:avLst/>
          </a:prstGeom>
        </p:spPr>
      </p:pic>
      <p:pic>
        <p:nvPicPr>
          <p:cNvPr id="11" name="Content Placeholder 10">
            <a:extLst>
              <a:ext uri="{FF2B5EF4-FFF2-40B4-BE49-F238E27FC236}">
                <a16:creationId xmlns:a16="http://schemas.microsoft.com/office/drawing/2014/main" id="{C05CB4CE-D122-4013-A9B7-CFCFAFB611F5}"/>
              </a:ext>
            </a:extLst>
          </p:cNvPr>
          <p:cNvPicPr>
            <a:picLocks noGrp="1" noChangeAspect="1"/>
          </p:cNvPicPr>
          <p:nvPr>
            <p:ph idx="1"/>
          </p:nvPr>
        </p:nvPicPr>
        <p:blipFill>
          <a:blip r:embed="rId6"/>
          <a:stretch>
            <a:fillRect/>
          </a:stretch>
        </p:blipFill>
        <p:spPr>
          <a:xfrm>
            <a:off x="314830" y="3347319"/>
            <a:ext cx="4214039" cy="3365687"/>
          </a:xfrm>
          <a:prstGeom prst="rect">
            <a:avLst/>
          </a:prstGeom>
        </p:spPr>
      </p:pic>
    </p:spTree>
    <p:extLst>
      <p:ext uri="{BB962C8B-B14F-4D97-AF65-F5344CB8AC3E}">
        <p14:creationId xmlns:p14="http://schemas.microsoft.com/office/powerpoint/2010/main" val="273066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436013"/>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Chaps 1 &amp; 2</a:t>
            </a:r>
          </a:p>
          <a:p>
            <a:endParaRPr lang="en-GB" b="1" dirty="0"/>
          </a:p>
          <a:p>
            <a:pPr marL="285750" lvl="0" indent="-285750">
              <a:buFont typeface="Arial" panose="020B0604020202020204" pitchFamily="34" charset="0"/>
              <a:buChar char="•"/>
            </a:pPr>
            <a:r>
              <a:rPr lang="en-GB" sz="2800" b="1" dirty="0"/>
              <a:t>Douglass opens his </a:t>
            </a:r>
            <a:r>
              <a:rPr lang="en-GB" sz="2800" b="1" i="1" dirty="0"/>
              <a:t>Narrative </a:t>
            </a:r>
            <a:r>
              <a:rPr lang="en-GB" sz="2800" b="1" dirty="0"/>
              <a:t>by telling readers that he is troubled by not knowing when he was born. </a:t>
            </a:r>
          </a:p>
          <a:p>
            <a:pPr marL="914400" lvl="1" indent="-457200">
              <a:buFontTx/>
              <a:buChar char="-"/>
            </a:pPr>
            <a:r>
              <a:rPr lang="en-GB" sz="2800" b="1" dirty="0"/>
              <a:t>Who does he suspect was his father?</a:t>
            </a:r>
          </a:p>
          <a:p>
            <a:pPr marL="914400" lvl="1" indent="-457200">
              <a:buFontTx/>
              <a:buChar char="-"/>
            </a:pPr>
            <a:r>
              <a:rPr lang="en-GB" sz="2800" b="1" dirty="0"/>
              <a:t>What does he say about his relationship with his mother?</a:t>
            </a:r>
          </a:p>
          <a:p>
            <a:pPr marL="914400" lvl="1" indent="-457200">
              <a:buFontTx/>
              <a:buChar char="-"/>
            </a:pPr>
            <a:r>
              <a:rPr lang="en-GB" sz="2800" b="1" dirty="0"/>
              <a:t>Why do you think slave owners kept slaves ignorant about their birthdays and parentage?</a:t>
            </a:r>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1500612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51675"/>
          </a:xfrm>
          <a:prstGeom prst="rect">
            <a:avLst/>
          </a:prstGeom>
        </p:spPr>
        <p:txBody>
          <a:bodyPr wrap="square" lIns="540000" tIns="360000" rIns="540000" bIns="360000">
            <a:spAutoFit/>
          </a:bodyPr>
          <a:lstStyle/>
          <a:p>
            <a:r>
              <a:rPr lang="en-GB" sz="2400" b="1" i="1" dirty="0"/>
              <a:t>Narrative of the Life of Frederick Douglass, an American Slave </a:t>
            </a:r>
            <a:r>
              <a:rPr lang="en-GB" sz="2400" b="1" dirty="0"/>
              <a:t>(1845) – Chapter 1</a:t>
            </a:r>
          </a:p>
          <a:p>
            <a:endParaRPr lang="en-GB" sz="3600" b="1" dirty="0"/>
          </a:p>
          <a:p>
            <a:pPr lvl="0" algn="just"/>
            <a:r>
              <a:rPr lang="en-GB" sz="3600" dirty="0"/>
              <a:t>My father was a white man. He was admitted to be such by all I ever heard speak of my parentage. The opinion was also whispered that my master [Aaron Anthony] was my father; but of the correctness of this opinion, I know nothing; the means of knowing was withheld from me. </a:t>
            </a:r>
            <a:endParaRPr lang="en-GB" sz="2400" b="1" dirty="0"/>
          </a:p>
        </p:txBody>
      </p:sp>
    </p:spTree>
    <p:extLst>
      <p:ext uri="{BB962C8B-B14F-4D97-AF65-F5344CB8AC3E}">
        <p14:creationId xmlns:p14="http://schemas.microsoft.com/office/powerpoint/2010/main" val="11806114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036451"/>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1 </a:t>
            </a:r>
          </a:p>
          <a:p>
            <a:endParaRPr lang="en-GB" sz="2800" b="1" dirty="0"/>
          </a:p>
          <a:p>
            <a:pPr lvl="0" algn="just"/>
            <a:r>
              <a:rPr lang="en-GB" sz="2800" dirty="0"/>
              <a:t>My mother and I were separated when I was but an infant—before I knew her as my mother. It is a common custom … to part children from their mothers at a very early age. Frequently, before the child has reached its twelfth month, its mother is taken from it, and hired out on some farm a considerable distance off, and the child is placed under the care of an old woman, too old for field </a:t>
            </a:r>
            <a:r>
              <a:rPr lang="en-GB" sz="2800" dirty="0" err="1"/>
              <a:t>labor</a:t>
            </a:r>
            <a:r>
              <a:rPr lang="en-GB" sz="2800" dirty="0"/>
              <a:t>. For what this separation is done, I do not know, unless it be to hinder the development of the child’s affection toward its mother, and to blunt and destroy the natural affection of the mother for the child. This is the inevitable result.</a:t>
            </a:r>
          </a:p>
          <a:p>
            <a:pPr marL="285750" lvl="0" indent="-285750">
              <a:buFont typeface="Arial" panose="020B0604020202020204" pitchFamily="34" charset="0"/>
              <a:buChar char="•"/>
            </a:pPr>
            <a:endParaRPr lang="en-GB" sz="2800" b="1" dirty="0"/>
          </a:p>
        </p:txBody>
      </p:sp>
    </p:spTree>
    <p:extLst>
      <p:ext uri="{BB962C8B-B14F-4D97-AF65-F5344CB8AC3E}">
        <p14:creationId xmlns:p14="http://schemas.microsoft.com/office/powerpoint/2010/main" val="20366092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574238"/>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2</a:t>
            </a:r>
          </a:p>
          <a:p>
            <a:endParaRPr lang="en-GB" b="1" dirty="0"/>
          </a:p>
          <a:p>
            <a:pPr marL="285750" lvl="0" indent="-285750">
              <a:buFont typeface="Arial" panose="020B0604020202020204" pitchFamily="34" charset="0"/>
              <a:buChar char="•"/>
            </a:pPr>
            <a:r>
              <a:rPr lang="en-GB" sz="2800" b="1" dirty="0"/>
              <a:t>Douglass spends lengthy passages detailing slaves’ songs (Ch. 2). </a:t>
            </a:r>
          </a:p>
          <a:p>
            <a:pPr marL="914400" lvl="1" indent="-457200">
              <a:buFontTx/>
              <a:buChar char="-"/>
            </a:pPr>
            <a:r>
              <a:rPr lang="en-GB" sz="2800" b="1" dirty="0"/>
              <a:t>What are some of the features of these songs?</a:t>
            </a:r>
          </a:p>
          <a:p>
            <a:pPr marL="914400" lvl="1" indent="-457200">
              <a:buFontTx/>
              <a:buChar char="-"/>
            </a:pPr>
            <a:r>
              <a:rPr lang="en-GB" sz="2800" b="1" dirty="0"/>
              <a:t>What motivations does he attribute to slaves’ songs?</a:t>
            </a:r>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36538624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51675"/>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2</a:t>
            </a:r>
          </a:p>
          <a:p>
            <a:endParaRPr lang="en-GB" b="1" dirty="0"/>
          </a:p>
          <a:p>
            <a:pPr algn="just"/>
            <a:r>
              <a:rPr lang="en-GB" sz="2800" dirty="0"/>
              <a:t>The slaves …. would make the dense old woods, for miles around, reverberate with their wild songs, revealing at once the highest joy and the deepest sadness. They would compose and sing as they went along, consulting neither time nor tune. </a:t>
            </a:r>
            <a:r>
              <a:rPr lang="en-GB" sz="2800" dirty="0">
                <a:solidFill>
                  <a:srgbClr val="FFFF00"/>
                </a:solidFill>
              </a:rPr>
              <a:t>The thought that came up, came out—if not in the word, in the sound …. </a:t>
            </a:r>
            <a:r>
              <a:rPr lang="en-GB" sz="2800" dirty="0"/>
              <a:t>They would </a:t>
            </a:r>
            <a:r>
              <a:rPr lang="en-GB" sz="2800" dirty="0">
                <a:solidFill>
                  <a:srgbClr val="FFFF00"/>
                </a:solidFill>
              </a:rPr>
              <a:t>sometimes sing the most pathetic sentiment in the most rapturous tone, and the most rapturous sentiment in the most pathetic tone</a:t>
            </a:r>
            <a:r>
              <a:rPr lang="en-GB" sz="2800" dirty="0"/>
              <a:t>. </a:t>
            </a:r>
          </a:p>
          <a:p>
            <a:pPr algn="just"/>
            <a:r>
              <a:rPr lang="en-GB" sz="2800" dirty="0"/>
              <a:t>	… They would sing, as a chorus, to words which to many would seem unmeaning jargon, but which, nevertheless, were full of meaning to themselves. </a:t>
            </a:r>
            <a:endParaRPr lang="en-GB" sz="2000" b="1" dirty="0"/>
          </a:p>
        </p:txBody>
      </p:sp>
    </p:spTree>
    <p:extLst>
      <p:ext uri="{BB962C8B-B14F-4D97-AF65-F5344CB8AC3E}">
        <p14:creationId xmlns:p14="http://schemas.microsoft.com/office/powerpoint/2010/main" val="3185690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5312902"/>
          </a:xfrm>
          <a:prstGeom prst="rect">
            <a:avLst/>
          </a:prstGeom>
        </p:spPr>
        <p:txBody>
          <a:bodyPr wrap="square" lIns="540000" tIns="360000" rIns="540000" bIns="360000">
            <a:spAutoFit/>
          </a:bodyPr>
          <a:lstStyle/>
          <a:p>
            <a:r>
              <a:rPr lang="en-GB" sz="2800" dirty="0">
                <a:solidFill>
                  <a:srgbClr val="FFFF00"/>
                </a:solidFill>
                <a:latin typeface="Cooper Black" panose="0208090404030B020404" pitchFamily="18" charset="0"/>
              </a:rPr>
              <a:t>SLAVE SONGS AND THE BLACK ATLANTIC</a:t>
            </a:r>
          </a:p>
          <a:p>
            <a:endParaRPr lang="en-GB" sz="2800" b="1" dirty="0"/>
          </a:p>
          <a:p>
            <a:r>
              <a:rPr lang="en-GB" sz="2800" b="1" dirty="0"/>
              <a:t>Though the … terrors [of slavery] were unspeakable … they … were not inexpressible </a:t>
            </a:r>
          </a:p>
          <a:p>
            <a:endParaRPr lang="en-GB" sz="2800" b="1" dirty="0"/>
          </a:p>
          <a:p>
            <a:r>
              <a:rPr lang="en-GB" sz="2800" b="1" dirty="0"/>
              <a:t>Music … provides an enhanced mode of communication beyond the petty power of words – spoken or written.</a:t>
            </a:r>
          </a:p>
          <a:p>
            <a:endParaRPr lang="en-GB" sz="2800" b="1" dirty="0"/>
          </a:p>
          <a:p>
            <a:pPr marL="285750" indent="-285750">
              <a:buFontTx/>
              <a:buChar char="-"/>
            </a:pPr>
            <a:r>
              <a:rPr lang="en-GB" sz="2800" b="1" dirty="0"/>
              <a:t>Gilroy, </a:t>
            </a:r>
            <a:r>
              <a:rPr lang="en-GB" sz="2800" b="1" i="1" dirty="0"/>
              <a:t>Black Atlantic</a:t>
            </a:r>
            <a:r>
              <a:rPr lang="en-GB" sz="2800" b="1" dirty="0"/>
              <a:t>, pp. 73, 76.</a:t>
            </a:r>
          </a:p>
          <a:p>
            <a:pPr marL="285750" indent="-285750">
              <a:buFontTx/>
              <a:buChar char="-"/>
            </a:pPr>
            <a:endParaRPr lang="en-GB" b="1" dirty="0"/>
          </a:p>
        </p:txBody>
      </p:sp>
      <p:pic>
        <p:nvPicPr>
          <p:cNvPr id="2" name="Picture 1">
            <a:extLst>
              <a:ext uri="{FF2B5EF4-FFF2-40B4-BE49-F238E27FC236}">
                <a16:creationId xmlns:a16="http://schemas.microsoft.com/office/drawing/2014/main" id="{17DC6C4F-9382-4A6D-939B-AC164817CE83}"/>
              </a:ext>
            </a:extLst>
          </p:cNvPr>
          <p:cNvPicPr>
            <a:picLocks noChangeAspect="1"/>
          </p:cNvPicPr>
          <p:nvPr/>
        </p:nvPicPr>
        <p:blipFill>
          <a:blip r:embed="rId3"/>
          <a:stretch>
            <a:fillRect/>
          </a:stretch>
        </p:blipFill>
        <p:spPr>
          <a:xfrm>
            <a:off x="7098242" y="3784600"/>
            <a:ext cx="1714500" cy="2676525"/>
          </a:xfrm>
          <a:prstGeom prst="rect">
            <a:avLst/>
          </a:prstGeom>
        </p:spPr>
      </p:pic>
    </p:spTree>
    <p:extLst>
      <p:ext uri="{BB962C8B-B14F-4D97-AF65-F5344CB8AC3E}">
        <p14:creationId xmlns:p14="http://schemas.microsoft.com/office/powerpoint/2010/main" val="29761156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882563"/>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2</a:t>
            </a:r>
          </a:p>
          <a:p>
            <a:pPr algn="just"/>
            <a:endParaRPr lang="en-GB" b="1" dirty="0"/>
          </a:p>
          <a:p>
            <a:pPr algn="just"/>
            <a:r>
              <a:rPr lang="en-GB" sz="2600" dirty="0"/>
              <a:t>I have sometimes thought that the mere hearing of those songs would do </a:t>
            </a:r>
            <a:r>
              <a:rPr lang="en-GB" sz="2600" dirty="0">
                <a:solidFill>
                  <a:srgbClr val="FFFF00"/>
                </a:solidFill>
              </a:rPr>
              <a:t>more to impress some minds with the horrible character of slavery, than the reading of whole volumes of philosophy on the subject could do</a:t>
            </a:r>
            <a:r>
              <a:rPr lang="en-GB" sz="2600" dirty="0"/>
              <a:t>. </a:t>
            </a:r>
          </a:p>
          <a:p>
            <a:pPr algn="just"/>
            <a:r>
              <a:rPr lang="en-GB" sz="2600" dirty="0"/>
              <a:t>	… The mere recurrence to those songs, even now, </a:t>
            </a:r>
            <a:r>
              <a:rPr lang="en-GB" sz="2600" b="1" dirty="0">
                <a:solidFill>
                  <a:srgbClr val="FFFF00"/>
                </a:solidFill>
                <a:effectLst>
                  <a:outerShdw blurRad="38100" dist="38100" dir="2700000" algn="tl">
                    <a:srgbClr val="000000">
                      <a:alpha val="43137"/>
                    </a:srgbClr>
                  </a:outerShdw>
                </a:effectLst>
              </a:rPr>
              <a:t>afflicts</a:t>
            </a:r>
            <a:r>
              <a:rPr lang="en-GB" sz="2600" dirty="0"/>
              <a:t> me; and while I am writing these lines, an expression of feeling has already found its way down my cheek. To those songs I trace my first glimmering conception of the dehumanizing character of slavery. I can never get rid of that conception. Those songs still </a:t>
            </a:r>
            <a:r>
              <a:rPr lang="en-GB" sz="2600" dirty="0">
                <a:solidFill>
                  <a:srgbClr val="FFFF00"/>
                </a:solidFill>
              </a:rPr>
              <a:t>follow me … </a:t>
            </a:r>
            <a:r>
              <a:rPr lang="en-GB" sz="2600" dirty="0"/>
              <a:t>If any one wishes to be impressed with the soul-killing effects of slavery, let him go to Colonel Lloyd’s plantation, and … and … </a:t>
            </a:r>
            <a:r>
              <a:rPr lang="en-GB" sz="2600" dirty="0" err="1"/>
              <a:t>analyze</a:t>
            </a:r>
            <a:r>
              <a:rPr lang="en-GB" sz="2600" dirty="0"/>
              <a:t> the sounds that shall pass through the chambers of his soul.</a:t>
            </a:r>
          </a:p>
        </p:txBody>
      </p:sp>
    </p:spTree>
    <p:extLst>
      <p:ext uri="{BB962C8B-B14F-4D97-AF65-F5344CB8AC3E}">
        <p14:creationId xmlns:p14="http://schemas.microsoft.com/office/powerpoint/2010/main" val="37264479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020788"/>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2</a:t>
            </a:r>
          </a:p>
          <a:p>
            <a:pPr algn="just"/>
            <a:endParaRPr lang="en-GB" b="1" dirty="0"/>
          </a:p>
          <a:p>
            <a:pPr algn="just"/>
            <a:r>
              <a:rPr lang="en-GB" sz="2800" dirty="0"/>
              <a:t>I have often been utterly astonished, since I came to the north, to find persons who speak of the singing, among slaves, </a:t>
            </a:r>
            <a:r>
              <a:rPr lang="en-GB" sz="2800" dirty="0">
                <a:solidFill>
                  <a:srgbClr val="FFFF00"/>
                </a:solidFill>
              </a:rPr>
              <a:t>as evidence of their contentment and happiness. </a:t>
            </a:r>
            <a:r>
              <a:rPr lang="en-GB" sz="2800" dirty="0"/>
              <a:t>It is impossible to conceive of a greater mistake. </a:t>
            </a:r>
            <a:r>
              <a:rPr lang="en-GB" sz="2800" dirty="0">
                <a:solidFill>
                  <a:srgbClr val="FFFF00"/>
                </a:solidFill>
              </a:rPr>
              <a:t>Slaves sing most when they are most unhappy</a:t>
            </a:r>
            <a:r>
              <a:rPr lang="en-GB" sz="2800" dirty="0"/>
              <a:t>. The songs of the slave represent the sorrows of his heart; and he is relieved by them, only as an aching heart is relieved by its tears. …. The singing of a man cast away upon a desolate island might be as appropriately considered as evidence of contentment and happiness, as the singing of a slave.</a:t>
            </a:r>
            <a:endParaRPr lang="en-GB" sz="2000" dirty="0"/>
          </a:p>
        </p:txBody>
      </p:sp>
    </p:spTree>
    <p:extLst>
      <p:ext uri="{BB962C8B-B14F-4D97-AF65-F5344CB8AC3E}">
        <p14:creationId xmlns:p14="http://schemas.microsoft.com/office/powerpoint/2010/main" val="22548136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652004"/>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2</a:t>
            </a:r>
          </a:p>
          <a:p>
            <a:pPr marL="285750" lvl="0" indent="-285750">
              <a:buFont typeface="Arial" panose="020B0604020202020204" pitchFamily="34" charset="0"/>
              <a:buChar char="•"/>
            </a:pPr>
            <a:endParaRPr lang="en-GB" b="1" dirty="0"/>
          </a:p>
          <a:p>
            <a:r>
              <a:rPr lang="en-GB" sz="2000" b="1" dirty="0"/>
              <a:t>‘Sympathy,’ by Paul Laurence Dunbar (1899)</a:t>
            </a:r>
          </a:p>
          <a:p>
            <a:br>
              <a:rPr lang="en-GB" sz="2000" dirty="0"/>
            </a:br>
            <a:r>
              <a:rPr lang="en-GB" sz="2000" dirty="0"/>
              <a:t>…. </a:t>
            </a:r>
            <a:r>
              <a:rPr lang="en-GB" sz="2000" dirty="0">
                <a:effectLst/>
              </a:rPr>
              <a:t>I know why the caged bird beats his wing </a:t>
            </a:r>
          </a:p>
          <a:p>
            <a:r>
              <a:rPr lang="en-GB" sz="2000" dirty="0">
                <a:effectLst/>
              </a:rPr>
              <a:t>    Till its blood is red on the cruel bars;   </a:t>
            </a:r>
          </a:p>
          <a:p>
            <a:r>
              <a:rPr lang="en-GB" sz="2000" dirty="0">
                <a:effectLst/>
              </a:rPr>
              <a:t>For he must fly back to his perch and cling   </a:t>
            </a:r>
          </a:p>
          <a:p>
            <a:r>
              <a:rPr lang="en-GB" sz="2000" dirty="0">
                <a:effectLst/>
              </a:rPr>
              <a:t>When he fain would be on the bough a-swing; </a:t>
            </a:r>
          </a:p>
          <a:p>
            <a:r>
              <a:rPr lang="en-GB" sz="2000" dirty="0">
                <a:effectLst/>
              </a:rPr>
              <a:t>    And a pain still throbs in the old, old scars   </a:t>
            </a:r>
          </a:p>
          <a:p>
            <a:r>
              <a:rPr lang="en-GB" sz="2000" dirty="0">
                <a:effectLst/>
              </a:rPr>
              <a:t>And they pulse again with a keener sting— </a:t>
            </a:r>
          </a:p>
          <a:p>
            <a:r>
              <a:rPr lang="en-GB" sz="2000" dirty="0">
                <a:effectLst/>
              </a:rPr>
              <a:t>I know why he beats his wing! </a:t>
            </a:r>
          </a:p>
          <a:p>
            <a:br>
              <a:rPr lang="en-GB" sz="2000" dirty="0"/>
            </a:br>
            <a:r>
              <a:rPr lang="en-GB" sz="2000" dirty="0">
                <a:solidFill>
                  <a:srgbClr val="FFFF00"/>
                </a:solidFill>
                <a:effectLst/>
              </a:rPr>
              <a:t>I know why the caged bird sings, ah me, </a:t>
            </a:r>
          </a:p>
          <a:p>
            <a:r>
              <a:rPr lang="en-GB" sz="2000" dirty="0">
                <a:effectLst/>
              </a:rPr>
              <a:t>    When his wing is bruised and his bosom sore,— </a:t>
            </a:r>
          </a:p>
          <a:p>
            <a:r>
              <a:rPr lang="en-GB" sz="2000" dirty="0">
                <a:effectLst/>
              </a:rPr>
              <a:t>When he beats his bars and he would be free; </a:t>
            </a:r>
          </a:p>
          <a:p>
            <a:r>
              <a:rPr lang="en-GB" sz="2000" dirty="0">
                <a:effectLst/>
              </a:rPr>
              <a:t>It is not a carol of joy or glee, </a:t>
            </a:r>
          </a:p>
          <a:p>
            <a:r>
              <a:rPr lang="en-GB" sz="2000" dirty="0">
                <a:effectLst/>
              </a:rPr>
              <a:t>    But a prayer that he sends from his heart’s deep core,   </a:t>
            </a:r>
          </a:p>
          <a:p>
            <a:r>
              <a:rPr lang="en-GB" sz="2000" dirty="0">
                <a:effectLst/>
              </a:rPr>
              <a:t>But a plea, that upward to Heaven he flings— </a:t>
            </a:r>
          </a:p>
          <a:p>
            <a:r>
              <a:rPr lang="en-GB" sz="2000" dirty="0">
                <a:effectLst/>
              </a:rPr>
              <a:t>I know why the caged bird sings!</a:t>
            </a:r>
          </a:p>
          <a:p>
            <a:pPr lvl="0"/>
            <a:endParaRPr lang="en-GB" sz="2800" b="1" dirty="0"/>
          </a:p>
          <a:p>
            <a:pPr marL="285750" lvl="0" indent="-285750">
              <a:buFont typeface="Arial" panose="020B0604020202020204" pitchFamily="34" charset="0"/>
              <a:buChar char="•"/>
            </a:pPr>
            <a:endParaRPr lang="en-GB" sz="2800" b="1" dirty="0"/>
          </a:p>
          <a:p>
            <a:endParaRPr lang="en-GB"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7367" y="946396"/>
            <a:ext cx="2567967" cy="4099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a:extLst>
              <a:ext uri="{FF2B5EF4-FFF2-40B4-BE49-F238E27FC236}">
                <a16:creationId xmlns:a16="http://schemas.microsoft.com/office/drawing/2014/main" id="{E9648387-D156-4FCF-8EA5-49D40578220E}"/>
              </a:ext>
            </a:extLst>
          </p:cNvPr>
          <p:cNvPicPr>
            <a:picLocks noChangeAspect="1"/>
          </p:cNvPicPr>
          <p:nvPr/>
        </p:nvPicPr>
        <p:blipFill>
          <a:blip r:embed="rId4"/>
          <a:stretch>
            <a:fillRect/>
          </a:stretch>
        </p:blipFill>
        <p:spPr>
          <a:xfrm>
            <a:off x="7298267" y="4627375"/>
            <a:ext cx="1822248" cy="2224214"/>
          </a:xfrm>
          <a:prstGeom prst="rect">
            <a:avLst/>
          </a:prstGeom>
        </p:spPr>
      </p:pic>
    </p:spTree>
    <p:extLst>
      <p:ext uri="{BB962C8B-B14F-4D97-AF65-F5344CB8AC3E}">
        <p14:creationId xmlns:p14="http://schemas.microsoft.com/office/powerpoint/2010/main" val="42567326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867448"/>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Chapters 6, 7</a:t>
            </a:r>
          </a:p>
          <a:p>
            <a:endParaRPr lang="en-GB" b="1" dirty="0"/>
          </a:p>
          <a:p>
            <a:pPr marL="285750" lvl="0" indent="-285750">
              <a:buFont typeface="Arial" panose="020B0604020202020204" pitchFamily="34" charset="0"/>
              <a:buChar char="•"/>
            </a:pPr>
            <a:r>
              <a:rPr lang="en-GB" sz="2800" b="1" dirty="0"/>
              <a:t>By Chapter 6, Douglass has moved from Captain Anthony’s plantation in Talbot County to serve the Auld family in Baltimore.</a:t>
            </a:r>
          </a:p>
          <a:p>
            <a:pPr marL="457200" lvl="0" indent="-457200">
              <a:buFontTx/>
              <a:buChar char="-"/>
            </a:pPr>
            <a:endParaRPr lang="en-GB" sz="2800" b="1" dirty="0"/>
          </a:p>
          <a:p>
            <a:pPr marL="914400" lvl="1" indent="-457200">
              <a:buFontTx/>
              <a:buChar char="-"/>
            </a:pPr>
            <a:r>
              <a:rPr lang="en-GB" sz="2800" b="1" dirty="0"/>
              <a:t>What are some of the notable events and developments which he recalls from this time?</a:t>
            </a:r>
          </a:p>
          <a:p>
            <a:pPr marL="914400" lvl="1" indent="-457200">
              <a:buFontTx/>
              <a:buChar char="-"/>
            </a:pPr>
            <a:endParaRPr lang="en-GB" sz="2800" b="1" dirty="0"/>
          </a:p>
          <a:p>
            <a:pPr marL="914400" lvl="1" indent="-457200">
              <a:buFontTx/>
              <a:buChar char="-"/>
            </a:pPr>
            <a:r>
              <a:rPr lang="en-GB" sz="2800" b="1" dirty="0"/>
              <a:t>What contrasts does he draw between city life in Baltimore and life in rural Maryland?</a:t>
            </a:r>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8034107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697897"/>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6</a:t>
            </a:r>
          </a:p>
          <a:p>
            <a:pPr lvl="0"/>
            <a:endParaRPr lang="en-GB" b="1" dirty="0"/>
          </a:p>
          <a:p>
            <a:pPr lvl="0" algn="just"/>
            <a:r>
              <a:rPr lang="en-GB" sz="3200" b="0" i="0" dirty="0">
                <a:solidFill>
                  <a:srgbClr val="FFFF00"/>
                </a:solidFill>
                <a:effectLst/>
              </a:rPr>
              <a:t>A city slave is almost a freeman</a:t>
            </a:r>
            <a:r>
              <a:rPr lang="en-GB" sz="3200" b="0" i="0" dirty="0">
                <a:effectLst/>
              </a:rPr>
              <a:t>, compared with a slave on the plantation. He is much better fed and clothed, and enjoys privileges altogether unknown to the slave on the plantation. There is a vestige of decency, a sense of shame, that does much to curb and check those outbreaks of atrocious cruelty so commonly enacted upon the plantation. He is a desperate slaveholder, who will </a:t>
            </a:r>
            <a:r>
              <a:rPr lang="en-GB" sz="3200" b="0" i="0" dirty="0">
                <a:solidFill>
                  <a:srgbClr val="FFFF00"/>
                </a:solidFill>
                <a:effectLst/>
              </a:rPr>
              <a:t>shock the humanity of his non-slaveholding </a:t>
            </a:r>
            <a:r>
              <a:rPr lang="en-GB" sz="3200" b="0" i="0" dirty="0" err="1">
                <a:solidFill>
                  <a:srgbClr val="FFFF00"/>
                </a:solidFill>
                <a:effectLst/>
              </a:rPr>
              <a:t>neighbors</a:t>
            </a:r>
            <a:r>
              <a:rPr lang="en-GB" sz="3200" b="0" i="0" dirty="0">
                <a:solidFill>
                  <a:srgbClr val="FFFF00"/>
                </a:solidFill>
                <a:effectLst/>
              </a:rPr>
              <a:t> </a:t>
            </a:r>
            <a:r>
              <a:rPr lang="en-GB" sz="3200" b="0" i="0" dirty="0">
                <a:effectLst/>
              </a:rPr>
              <a:t>with the cries of his lacerated slave. </a:t>
            </a:r>
            <a:endParaRPr lang="en-GB" sz="3200" b="1" dirty="0"/>
          </a:p>
        </p:txBody>
      </p:sp>
    </p:spTree>
    <p:extLst>
      <p:ext uri="{BB962C8B-B14F-4D97-AF65-F5344CB8AC3E}">
        <p14:creationId xmlns:p14="http://schemas.microsoft.com/office/powerpoint/2010/main" val="11036267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821007"/>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6</a:t>
            </a:r>
          </a:p>
          <a:p>
            <a:pPr lvl="0"/>
            <a:endParaRPr lang="en-GB" b="1" dirty="0"/>
          </a:p>
          <a:p>
            <a:pPr lvl="0" algn="just"/>
            <a:r>
              <a:rPr lang="en-GB" sz="3600" b="0" i="0" dirty="0">
                <a:effectLst/>
              </a:rPr>
              <a:t>Mrs. Auld, …. very kindly commenced to teach me the A, B, C … [and]  she assisted me in learning to spell words of three or four letters. </a:t>
            </a:r>
          </a:p>
          <a:p>
            <a:pPr lvl="0" algn="just"/>
            <a:r>
              <a:rPr lang="en-GB" sz="3600" dirty="0"/>
              <a:t>	</a:t>
            </a:r>
            <a:r>
              <a:rPr lang="en-GB" sz="3600" b="0" i="0" dirty="0">
                <a:effectLst/>
              </a:rPr>
              <a:t>Just at this point of my progress, Mr. Auld found out what was going on, and at once forbade Mrs. Auld to instruct me further, telling her, among other things, that it was unlawful, as well as unsafe, to teach a slave to read. </a:t>
            </a:r>
            <a:endParaRPr lang="en-GB" sz="3600" b="1" dirty="0"/>
          </a:p>
        </p:txBody>
      </p:sp>
    </p:spTree>
    <p:extLst>
      <p:ext uri="{BB962C8B-B14F-4D97-AF65-F5344CB8AC3E}">
        <p14:creationId xmlns:p14="http://schemas.microsoft.com/office/powerpoint/2010/main" val="39084826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697897"/>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6</a:t>
            </a:r>
          </a:p>
          <a:p>
            <a:pPr lvl="0"/>
            <a:endParaRPr lang="en-GB" b="1" dirty="0"/>
          </a:p>
          <a:p>
            <a:pPr lvl="0" algn="just"/>
            <a:r>
              <a:rPr lang="en-GB" sz="3200" b="0" i="0" dirty="0">
                <a:effectLst/>
              </a:rPr>
              <a:t>… “If you give a n***** an inch, he will take an ell. A n**** should know nothing but to obey his master—to do as he is told to do. Learning would </a:t>
            </a:r>
            <a:r>
              <a:rPr lang="en-GB" sz="3200" b="0" i="1" dirty="0">
                <a:solidFill>
                  <a:srgbClr val="FFFF00"/>
                </a:solidFill>
                <a:effectLst/>
              </a:rPr>
              <a:t>spoil</a:t>
            </a:r>
            <a:r>
              <a:rPr lang="en-GB" sz="3200" b="0" i="0" dirty="0">
                <a:solidFill>
                  <a:srgbClr val="FFFF00"/>
                </a:solidFill>
                <a:effectLst/>
              </a:rPr>
              <a:t> </a:t>
            </a:r>
            <a:r>
              <a:rPr lang="en-GB" sz="3200" b="0" i="0" dirty="0">
                <a:effectLst/>
              </a:rPr>
              <a:t>the best n***** in the world. Now,” said he, “if you teach that n ***** how to read, there would be no keeping him. It would forever unfit him to be a slave. He would at once become unmanageable, and of no value to his master. As to himself, it could do him no good, but a great deal of harm. It would make him discontented and unhappy.” </a:t>
            </a:r>
            <a:endParaRPr lang="en-GB" sz="3200" b="1" dirty="0"/>
          </a:p>
        </p:txBody>
      </p:sp>
    </p:spTree>
    <p:extLst>
      <p:ext uri="{BB962C8B-B14F-4D97-AF65-F5344CB8AC3E}">
        <p14:creationId xmlns:p14="http://schemas.microsoft.com/office/powerpoint/2010/main" val="1870095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Who is the Nigger? -James Baldwin (clip)">
            <a:hlinkClick r:id="" action="ppaction://media"/>
            <a:extLst>
              <a:ext uri="{FF2B5EF4-FFF2-40B4-BE49-F238E27FC236}">
                <a16:creationId xmlns:a16="http://schemas.microsoft.com/office/drawing/2014/main" id="{B8FF8BFD-2BD7-4EE9-B53D-EAB402D12B55}"/>
              </a:ext>
            </a:extLst>
          </p:cNvPr>
          <p:cNvPicPr>
            <a:picLocks noRot="1" noChangeAspect="1"/>
          </p:cNvPicPr>
          <p:nvPr>
            <a:videoFile r:link="rId1"/>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3728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913340"/>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6</a:t>
            </a:r>
          </a:p>
          <a:p>
            <a:pPr lvl="0"/>
            <a:endParaRPr lang="en-GB" sz="2000" b="1" dirty="0"/>
          </a:p>
          <a:p>
            <a:pPr lvl="0" algn="just"/>
            <a:r>
              <a:rPr lang="en-GB" sz="2800" dirty="0"/>
              <a:t>[Mr </a:t>
            </a:r>
            <a:r>
              <a:rPr lang="en-GB" sz="2800" dirty="0" err="1"/>
              <a:t>Auld’s</a:t>
            </a:r>
            <a:r>
              <a:rPr lang="en-GB" sz="2800" dirty="0"/>
              <a:t>] words sank deep into my heart, stirred up sentiments within that lay slumbering …. It was a new and special revelation, explaining dark and mysterious things … </a:t>
            </a:r>
            <a:r>
              <a:rPr lang="en-GB" sz="2800" dirty="0">
                <a:solidFill>
                  <a:srgbClr val="FFFF00"/>
                </a:solidFill>
              </a:rPr>
              <a:t>I now understood what had been to me a most perplexing difficulty—to wit, the white man’s power to enslave the black man</a:t>
            </a:r>
            <a:r>
              <a:rPr lang="en-GB" sz="2800" dirty="0"/>
              <a:t>. It was a grand achievement, and I prized it highly. From that moment, I understood the pathway from slavery to freedom.  …. I was gladdened by the invaluable instruction which, by the merest accident, I had gained from my master. Though conscious of the difficulty of learning without a teacher, I set out with high hope, and a fixed purpose, at whatever cost of trouble, to learn how to read.</a:t>
            </a:r>
          </a:p>
        </p:txBody>
      </p:sp>
    </p:spTree>
    <p:extLst>
      <p:ext uri="{BB962C8B-B14F-4D97-AF65-F5344CB8AC3E}">
        <p14:creationId xmlns:p14="http://schemas.microsoft.com/office/powerpoint/2010/main" val="18615251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851237"/>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Chapters 6, 7</a:t>
            </a:r>
          </a:p>
          <a:p>
            <a:endParaRPr lang="en-GB" b="1" dirty="0"/>
          </a:p>
          <a:p>
            <a:pPr marL="285750" indent="-285750">
              <a:buFont typeface="Arial" panose="020B0604020202020204" pitchFamily="34" charset="0"/>
              <a:buChar char="•"/>
            </a:pPr>
            <a:r>
              <a:rPr lang="en-GB" sz="2800" b="1" dirty="0"/>
              <a:t>How does Douglass become aware of the concept of abolition (chapter 7)? How does he gain an inkling to escape north?</a:t>
            </a:r>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35304057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51675"/>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Chapters 6, 7</a:t>
            </a:r>
          </a:p>
          <a:p>
            <a:endParaRPr lang="en-GB" b="1" dirty="0"/>
          </a:p>
          <a:p>
            <a:pPr lvl="0" algn="just"/>
            <a:r>
              <a:rPr lang="en-GB" sz="2800" dirty="0">
                <a:solidFill>
                  <a:srgbClr val="FFFF00"/>
                </a:solidFill>
              </a:rPr>
              <a:t>E</a:t>
            </a:r>
            <a:r>
              <a:rPr lang="en-GB" sz="2800" b="0" i="0" dirty="0">
                <a:solidFill>
                  <a:srgbClr val="FFFF00"/>
                </a:solidFill>
                <a:effectLst/>
              </a:rPr>
              <a:t>very little while, I could hear something about the abolitionists</a:t>
            </a:r>
            <a:r>
              <a:rPr lang="en-GB" sz="2800" b="0" i="0" dirty="0">
                <a:effectLst/>
              </a:rPr>
              <a:t>. It was some time before I found what the word meant. It was always used in such connections as to make it an interesting word to me. If a slave ran away and succeeded in getting clear, or if a slave killed his master, set fire to a barn, or did any thing very wrong in the mind of a slaveholder, </a:t>
            </a:r>
            <a:r>
              <a:rPr lang="en-GB" sz="2800" b="0" i="0" dirty="0">
                <a:solidFill>
                  <a:srgbClr val="FFFF00"/>
                </a:solidFill>
                <a:effectLst/>
              </a:rPr>
              <a:t>it was spoken of as the fruit of </a:t>
            </a:r>
            <a:r>
              <a:rPr lang="en-GB" sz="2800" b="0" i="1" dirty="0">
                <a:solidFill>
                  <a:srgbClr val="FFFF00"/>
                </a:solidFill>
                <a:effectLst/>
              </a:rPr>
              <a:t>abolition</a:t>
            </a:r>
            <a:r>
              <a:rPr lang="en-GB" sz="2800" b="0" i="1" dirty="0">
                <a:effectLst/>
              </a:rPr>
              <a:t>.</a:t>
            </a:r>
            <a:r>
              <a:rPr lang="en-GB" sz="2800" b="0" i="0" dirty="0">
                <a:effectLst/>
              </a:rPr>
              <a:t> Hearing the word in this connection very often, I set about learning what it meant. The dictionary afforded me little or no help. I found it was “the act of abolishing;” but then I did not know what was to be abolished. Here I was perplexed.</a:t>
            </a:r>
            <a:endParaRPr lang="en-GB" b="1" dirty="0"/>
          </a:p>
        </p:txBody>
      </p:sp>
    </p:spTree>
    <p:extLst>
      <p:ext uri="{BB962C8B-B14F-4D97-AF65-F5344CB8AC3E}">
        <p14:creationId xmlns:p14="http://schemas.microsoft.com/office/powerpoint/2010/main" val="23264154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Chapters 6, 7</a:t>
            </a:r>
          </a:p>
          <a:p>
            <a:endParaRPr lang="en-GB" b="1" dirty="0"/>
          </a:p>
          <a:p>
            <a:pPr lvl="0" algn="just"/>
            <a:r>
              <a:rPr lang="en-GB" sz="2800" b="0" i="0" dirty="0">
                <a:effectLst/>
              </a:rPr>
              <a:t>… After a patient waiting, I got one of our city papers, containing an account of the number of petitions from the north, praying for the abolition of slavery in the District of Columbia, and of the slave trade between the States. </a:t>
            </a:r>
            <a:r>
              <a:rPr lang="en-GB" sz="2800" b="0" i="0" dirty="0">
                <a:solidFill>
                  <a:srgbClr val="FFFF00"/>
                </a:solidFill>
                <a:effectLst/>
              </a:rPr>
              <a:t>From this time I understood the words </a:t>
            </a:r>
            <a:r>
              <a:rPr lang="en-GB" sz="2800" b="0" i="1" dirty="0">
                <a:solidFill>
                  <a:srgbClr val="FFFF00"/>
                </a:solidFill>
                <a:effectLst/>
              </a:rPr>
              <a:t>abolition</a:t>
            </a:r>
            <a:r>
              <a:rPr lang="en-GB" sz="2800" b="0" i="0" dirty="0">
                <a:solidFill>
                  <a:srgbClr val="FFFF00"/>
                </a:solidFill>
                <a:effectLst/>
              </a:rPr>
              <a:t> and </a:t>
            </a:r>
            <a:r>
              <a:rPr lang="en-GB" sz="2800" b="0" i="1" dirty="0">
                <a:solidFill>
                  <a:srgbClr val="FFFF00"/>
                </a:solidFill>
                <a:effectLst/>
              </a:rPr>
              <a:t>abolitionist,</a:t>
            </a:r>
            <a:r>
              <a:rPr lang="en-GB" sz="2800" b="0" i="0" dirty="0">
                <a:solidFill>
                  <a:srgbClr val="FFFF00"/>
                </a:solidFill>
                <a:effectLst/>
              </a:rPr>
              <a:t> </a:t>
            </a:r>
            <a:r>
              <a:rPr lang="en-GB" sz="2800" b="0" i="0" dirty="0">
                <a:effectLst/>
              </a:rPr>
              <a:t>and always drew near when that word was spoken, expecting to hear something of importance to myself and fellow-slaves</a:t>
            </a:r>
            <a:r>
              <a:rPr lang="en-GB" sz="2800" dirty="0"/>
              <a:t>.</a:t>
            </a:r>
          </a:p>
          <a:p>
            <a:pPr lvl="0" algn="just"/>
            <a:r>
              <a:rPr lang="en-GB" sz="2800" b="0" i="0" dirty="0">
                <a:effectLst/>
              </a:rPr>
              <a:t>	 The light broke in upon me by degrees</a:t>
            </a:r>
            <a:r>
              <a:rPr lang="en-GB" sz="2800" dirty="0"/>
              <a:t> … </a:t>
            </a:r>
            <a:endParaRPr lang="en-GB" sz="2800" b="0" i="0" dirty="0">
              <a:effectLst/>
            </a:endParaRPr>
          </a:p>
        </p:txBody>
      </p:sp>
    </p:spTree>
    <p:extLst>
      <p:ext uri="{BB962C8B-B14F-4D97-AF65-F5344CB8AC3E}">
        <p14:creationId xmlns:p14="http://schemas.microsoft.com/office/powerpoint/2010/main" val="40460476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90668"/>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Chapters 6, 7</a:t>
            </a:r>
          </a:p>
          <a:p>
            <a:endParaRPr lang="en-GB" b="1" dirty="0"/>
          </a:p>
          <a:p>
            <a:pPr lvl="0" algn="just"/>
            <a:r>
              <a:rPr lang="en-GB" sz="2600" dirty="0"/>
              <a:t>O</a:t>
            </a:r>
            <a:r>
              <a:rPr lang="en-GB" sz="2600" b="0" i="0" dirty="0">
                <a:effectLst/>
              </a:rPr>
              <a:t>ne day down … seeing two Irishmen unloading a scow of stone, I went, unasked, and helped them. When we had finished, one of them came to me and asked me if I were a slave. I told him I was. He asked, “Are ye a slave for life?” I told him that I was. The good Irishman seemed to be deeply affected by the statement. He said to the other that it was a pity so fine a little fellow as myself should be a slave for life. He said it was a shame to hold me. </a:t>
            </a:r>
            <a:r>
              <a:rPr lang="en-GB" sz="2600" b="0" i="0" dirty="0">
                <a:solidFill>
                  <a:srgbClr val="FFFF00"/>
                </a:solidFill>
                <a:effectLst/>
              </a:rPr>
              <a:t>They both advised me to run away to the north</a:t>
            </a:r>
            <a:r>
              <a:rPr lang="en-GB" sz="2600" b="0" i="0" dirty="0">
                <a:effectLst/>
              </a:rPr>
              <a:t>; that I should find friends there, and that I should be free. I pretended not to be interested in what they said, and treated them as if I did not understand them; for I feared they might be treacherous</a:t>
            </a:r>
            <a:r>
              <a:rPr lang="en-GB" sz="2600" dirty="0"/>
              <a:t> … </a:t>
            </a:r>
            <a:r>
              <a:rPr lang="en-GB" sz="2600" b="0" i="0" dirty="0">
                <a:solidFill>
                  <a:srgbClr val="FFFF00"/>
                </a:solidFill>
                <a:effectLst/>
              </a:rPr>
              <a:t>but I nevertheless remembered their advice, and from that time I resolved to run away. </a:t>
            </a:r>
            <a:endParaRPr lang="en-GB" sz="2600" b="1" dirty="0">
              <a:solidFill>
                <a:srgbClr val="FFFF00"/>
              </a:solidFill>
            </a:endParaRPr>
          </a:p>
          <a:p>
            <a:pPr marL="457200" lvl="0" indent="-457200">
              <a:buFontTx/>
              <a:buChar char="-"/>
            </a:pPr>
            <a:endParaRPr lang="en-GB" sz="24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13111788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1683877"/>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10</a:t>
            </a:r>
          </a:p>
          <a:p>
            <a:endParaRPr lang="en-GB" b="1" dirty="0"/>
          </a:p>
          <a:p>
            <a:pPr marL="457200" indent="-457200">
              <a:buFont typeface="Arial" panose="020B0604020202020204" pitchFamily="34" charset="0"/>
              <a:buChar char="•"/>
            </a:pPr>
            <a:r>
              <a:rPr lang="en-GB" sz="2800" b="1" dirty="0"/>
              <a:t>Chapter 10 finds Douglass back in Talbot County, now under the oversight of Edward Covey.</a:t>
            </a:r>
          </a:p>
          <a:p>
            <a:pPr marL="914400" lvl="1" indent="-457200">
              <a:buFontTx/>
              <a:buChar char="-"/>
            </a:pPr>
            <a:endParaRPr lang="en-GB" sz="2400" b="1" dirty="0"/>
          </a:p>
          <a:p>
            <a:pPr marL="914400" lvl="1" indent="-457200">
              <a:buFontTx/>
              <a:buChar char="-"/>
            </a:pPr>
            <a:r>
              <a:rPr lang="en-GB" sz="2800" b="1" dirty="0"/>
              <a:t>How does he describe Covey?</a:t>
            </a:r>
          </a:p>
          <a:p>
            <a:pPr marL="914400" lvl="1" indent="-457200">
              <a:buFontTx/>
              <a:buChar char="-"/>
            </a:pPr>
            <a:endParaRPr lang="en-GB" sz="2400" b="1" dirty="0"/>
          </a:p>
          <a:p>
            <a:pPr marL="914400" lvl="1" indent="-457200">
              <a:buFontTx/>
              <a:buChar char="-"/>
            </a:pPr>
            <a:r>
              <a:rPr lang="en-GB" sz="2800" b="1" dirty="0"/>
              <a:t>What motivations might Douglass’s master have had for sending him to work under Covey?</a:t>
            </a:r>
          </a:p>
          <a:p>
            <a:pPr marL="914400" lvl="1" indent="-457200">
              <a:buFontTx/>
              <a:buChar char="-"/>
            </a:pPr>
            <a:endParaRPr lang="en-GB" sz="2400" b="1" dirty="0"/>
          </a:p>
          <a:p>
            <a:pPr marL="914400" lvl="1" indent="-457200">
              <a:buFontTx/>
              <a:buChar char="-"/>
            </a:pPr>
            <a:r>
              <a:rPr lang="en-GB" sz="2800" b="1" dirty="0"/>
              <a:t>What significance does Douglass attribute to his ensuing confrontation with Covey?</a:t>
            </a:r>
          </a:p>
          <a:p>
            <a:pPr marL="914400" lvl="1" indent="-457200">
              <a:buFontTx/>
              <a:buChar char="-"/>
            </a:pPr>
            <a:endParaRPr lang="en-GB" sz="2400" b="1" dirty="0"/>
          </a:p>
          <a:p>
            <a:pPr marL="914400" lvl="1" indent="-457200">
              <a:buFontTx/>
              <a:buChar char="-"/>
            </a:pPr>
            <a:r>
              <a:rPr lang="en-GB" sz="2800" b="1" dirty="0"/>
              <a:t>Who is Sandy, and what role does he play in the confrontation?</a:t>
            </a:r>
          </a:p>
          <a:p>
            <a:pPr marL="914400" lvl="1" indent="-457200">
              <a:buFontTx/>
              <a:buChar char="-"/>
            </a:pPr>
            <a:endParaRPr lang="en-GB" sz="2800" b="1" dirty="0"/>
          </a:p>
          <a:p>
            <a:pPr marL="914400" lvl="1" indent="-457200">
              <a:buFontTx/>
              <a:buChar char="-"/>
            </a:pPr>
            <a:endParaRPr lang="en-GB" sz="2800" b="1" dirty="0"/>
          </a:p>
          <a:p>
            <a:pPr lvl="1"/>
            <a:endParaRPr lang="en-GB" sz="2800" b="1" dirty="0"/>
          </a:p>
          <a:p>
            <a:pPr marL="457200" indent="-457200">
              <a:buFontTx/>
              <a:buChar char="-"/>
            </a:pPr>
            <a:endParaRPr lang="en-GB" sz="2800" b="1" dirty="0"/>
          </a:p>
          <a:p>
            <a:pPr lvl="0"/>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26541806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606659"/>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10</a:t>
            </a:r>
          </a:p>
          <a:p>
            <a:endParaRPr lang="en-GB" sz="2800" b="1" dirty="0"/>
          </a:p>
          <a:p>
            <a:pPr algn="just"/>
            <a:r>
              <a:rPr lang="en-GB" sz="2800" b="0" i="0" dirty="0">
                <a:effectLst/>
              </a:rPr>
              <a:t>I fell in with Sandy Jenkins, a slave with whom I was somewhat acquainted. … I found Sandy </a:t>
            </a:r>
            <a:r>
              <a:rPr lang="en-GB" sz="2800" b="0" i="0" dirty="0">
                <a:solidFill>
                  <a:srgbClr val="FFFF00"/>
                </a:solidFill>
                <a:effectLst/>
              </a:rPr>
              <a:t>an old adviser</a:t>
            </a:r>
            <a:r>
              <a:rPr lang="en-GB" sz="2800" b="0" i="0" dirty="0">
                <a:effectLst/>
              </a:rPr>
              <a:t>. He told me, with great solemnity, I must go back to Covey; but that before I went, I must go with him into another part of the woods, where there was a certain </a:t>
            </a:r>
            <a:r>
              <a:rPr lang="en-GB" sz="2800" b="0" i="1" dirty="0">
                <a:solidFill>
                  <a:srgbClr val="FFFF00"/>
                </a:solidFill>
                <a:effectLst/>
              </a:rPr>
              <a:t>root</a:t>
            </a:r>
            <a:r>
              <a:rPr lang="en-GB" sz="2800" b="0" i="1" dirty="0">
                <a:effectLst/>
              </a:rPr>
              <a:t>,</a:t>
            </a:r>
            <a:r>
              <a:rPr lang="en-GB" sz="2800" b="0" i="0" dirty="0">
                <a:effectLst/>
              </a:rPr>
              <a:t> which, if I would take some of it with me, carrying it </a:t>
            </a:r>
            <a:r>
              <a:rPr lang="en-GB" sz="2800" b="0" i="1" dirty="0">
                <a:effectLst/>
              </a:rPr>
              <a:t>always on my right side,</a:t>
            </a:r>
            <a:r>
              <a:rPr lang="en-GB" sz="2800" b="0" i="0" dirty="0">
                <a:effectLst/>
              </a:rPr>
              <a:t> would render it impossible for Mr. Covey, or any other white man, to whip me. He said he had carried it for years; and since he had done so, he had never received a blow</a:t>
            </a:r>
          </a:p>
          <a:p>
            <a:pPr algn="just"/>
            <a:r>
              <a:rPr lang="en-GB" sz="2800" dirty="0"/>
              <a:t>	… On this morning, the virtue of the root was fully tested.</a:t>
            </a:r>
            <a:endParaRPr lang="en-GB" sz="2800" b="1" dirty="0"/>
          </a:p>
          <a:p>
            <a:pPr lvl="1"/>
            <a:endParaRPr lang="en-GB" sz="2800" b="1" dirty="0"/>
          </a:p>
          <a:p>
            <a:pPr marL="457200" indent="-457200">
              <a:buFontTx/>
              <a:buChar char="-"/>
            </a:pPr>
            <a:endParaRPr lang="en-GB" sz="2800" b="1" dirty="0"/>
          </a:p>
          <a:p>
            <a:pPr lvl="0"/>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19451717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883110"/>
          </a:xfrm>
          <a:prstGeom prst="rect">
            <a:avLst/>
          </a:prstGeom>
        </p:spPr>
        <p:txBody>
          <a:bodyPr wrap="square" lIns="540000" tIns="360000" rIns="540000" bIns="360000">
            <a:spAutoFit/>
          </a:bodyPr>
          <a:lstStyle/>
          <a:p>
            <a:pPr algn="just"/>
            <a:r>
              <a:rPr lang="en-GB" i="1" dirty="0"/>
              <a:t>Narrative of the Life of Frederick Douglass, an American Slave </a:t>
            </a:r>
            <a:r>
              <a:rPr lang="en-GB" dirty="0"/>
              <a:t>(1845) – Chapter 10</a:t>
            </a:r>
          </a:p>
          <a:p>
            <a:pPr algn="just"/>
            <a:endParaRPr lang="en-GB" sz="2800" dirty="0"/>
          </a:p>
          <a:p>
            <a:pPr algn="just"/>
            <a:r>
              <a:rPr lang="en-GB" sz="2800" dirty="0"/>
              <a:t>Footnote</a:t>
            </a:r>
          </a:p>
          <a:p>
            <a:pPr algn="just"/>
            <a:endParaRPr lang="en-GB" sz="2800" dirty="0"/>
          </a:p>
          <a:p>
            <a:pPr algn="just"/>
            <a:r>
              <a:rPr lang="en-GB" sz="2800" dirty="0"/>
              <a:t>Sandy =  the man who gave me the roots to prevent my being whipped by Mr. Covey. He was “</a:t>
            </a:r>
            <a:r>
              <a:rPr lang="en-GB" sz="2800" dirty="0">
                <a:solidFill>
                  <a:srgbClr val="FFFF00"/>
                </a:solidFill>
              </a:rPr>
              <a:t>a clever soul</a:t>
            </a:r>
            <a:r>
              <a:rPr lang="en-GB" sz="2800" dirty="0"/>
              <a:t>.” We used frequently to talk about the fight with Covey, and as often as we did so, he would claim my success as the result of the roots which he gave me. This </a:t>
            </a:r>
            <a:r>
              <a:rPr lang="en-GB" sz="2800" dirty="0">
                <a:solidFill>
                  <a:srgbClr val="FFFF00"/>
                </a:solidFill>
              </a:rPr>
              <a:t>superstition </a:t>
            </a:r>
            <a:r>
              <a:rPr lang="en-GB" sz="2800" dirty="0"/>
              <a:t>is very common among the more ignorant slaves. A slave seldom dies but that his death is attributed to </a:t>
            </a:r>
            <a:r>
              <a:rPr lang="en-GB" sz="2800" dirty="0">
                <a:solidFill>
                  <a:srgbClr val="FFFF00"/>
                </a:solidFill>
              </a:rPr>
              <a:t>trickery</a:t>
            </a:r>
            <a:r>
              <a:rPr lang="en-GB" sz="2800" dirty="0"/>
              <a:t>.</a:t>
            </a:r>
          </a:p>
          <a:p>
            <a:pPr lvl="0"/>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17090890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6363E-8D0E-49E9-B2C2-220A8E8963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996890-AB95-4EB9-9452-1368E71933BD}"/>
              </a:ext>
            </a:extLst>
          </p:cNvPr>
          <p:cNvSpPr>
            <a:spLocks noGrp="1"/>
          </p:cNvSpPr>
          <p:nvPr>
            <p:ph idx="1"/>
          </p:nvPr>
        </p:nvSpPr>
        <p:spPr>
          <a:xfrm>
            <a:off x="423333" y="365126"/>
            <a:ext cx="8092017" cy="6295496"/>
          </a:xfrm>
        </p:spPr>
        <p:txBody>
          <a:bodyPr>
            <a:normAutofit/>
          </a:bodyPr>
          <a:lstStyle/>
          <a:p>
            <a:pPr marL="0" indent="0" algn="just">
              <a:buNone/>
            </a:pPr>
            <a:r>
              <a:rPr lang="en-GB" sz="2900" b="0" i="0" dirty="0">
                <a:effectLst/>
              </a:rPr>
              <a:t>Our house stood within a few rods of the Chesapeake Bay, whose broad bosom was ever </a:t>
            </a:r>
            <a:r>
              <a:rPr lang="en-GB" sz="2900" b="0" i="0" dirty="0">
                <a:solidFill>
                  <a:srgbClr val="FFFF00"/>
                </a:solidFill>
                <a:effectLst/>
              </a:rPr>
              <a:t>white with sails from every quarter of the habitable globe</a:t>
            </a:r>
            <a:r>
              <a:rPr lang="en-GB" sz="2900" b="0" i="0" dirty="0">
                <a:effectLst/>
              </a:rPr>
              <a:t>. Those beautiful vessels, robed in purest white, so delightful to the eye of freemen, were to me so many shrouded ghosts, to terrify and torment me with thoughts of my wretched condition. I often … stood upon the lofty banks of that noble bay, and traced, with saddened heart and tearful eye, the countless number of sails moving off to the mighty ocean. The sight of these always affected me powerfully.  … I would pour out my soul’s complaint, in my rude way, with an apostrophe to the moving multitude of ships:—</a:t>
            </a:r>
          </a:p>
        </p:txBody>
      </p:sp>
    </p:spTree>
    <p:extLst>
      <p:ext uri="{BB962C8B-B14F-4D97-AF65-F5344CB8AC3E}">
        <p14:creationId xmlns:p14="http://schemas.microsoft.com/office/powerpoint/2010/main" val="29426979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6363E-8D0E-49E9-B2C2-220A8E8963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996890-AB95-4EB9-9452-1368E71933BD}"/>
              </a:ext>
            </a:extLst>
          </p:cNvPr>
          <p:cNvSpPr>
            <a:spLocks noGrp="1"/>
          </p:cNvSpPr>
          <p:nvPr>
            <p:ph idx="1"/>
          </p:nvPr>
        </p:nvSpPr>
        <p:spPr>
          <a:xfrm>
            <a:off x="423333" y="365126"/>
            <a:ext cx="8092017" cy="6295496"/>
          </a:xfrm>
        </p:spPr>
        <p:txBody>
          <a:bodyPr>
            <a:normAutofit lnSpcReduction="10000"/>
          </a:bodyPr>
          <a:lstStyle/>
          <a:p>
            <a:pPr marL="0" indent="0" algn="just">
              <a:buNone/>
            </a:pPr>
            <a:r>
              <a:rPr lang="en-GB" sz="2900" b="0" i="0" dirty="0">
                <a:effectLst/>
              </a:rPr>
              <a:t>“</a:t>
            </a:r>
            <a:r>
              <a:rPr lang="en-GB" sz="2900" b="0" i="0" dirty="0">
                <a:solidFill>
                  <a:srgbClr val="FFFF00"/>
                </a:solidFill>
                <a:effectLst/>
              </a:rPr>
              <a:t>You are loosed from your moorings, and are free; I am fast in my chains, and am a slave</a:t>
            </a:r>
            <a:r>
              <a:rPr lang="en-GB" sz="2900" b="0" i="0" dirty="0">
                <a:effectLst/>
              </a:rPr>
              <a:t>! You move merrily before the gentle gale, and I sadly before the bloody whip! You are freedom’s swift-winged angels, that fly round the world; I am confined in bands of iron! O that I were free! </a:t>
            </a:r>
            <a:r>
              <a:rPr lang="en-GB" sz="2900" b="0" i="0" dirty="0">
                <a:solidFill>
                  <a:srgbClr val="FFFF00"/>
                </a:solidFill>
                <a:effectLst/>
              </a:rPr>
              <a:t>O, that I were on one of your gallant decks, and under your protecting wing</a:t>
            </a:r>
            <a:r>
              <a:rPr lang="en-GB" sz="2900" b="0" i="0" dirty="0">
                <a:effectLst/>
              </a:rPr>
              <a:t>! …. </a:t>
            </a:r>
            <a:r>
              <a:rPr lang="en-GB" sz="2900" b="0" i="0" dirty="0">
                <a:solidFill>
                  <a:srgbClr val="FFFF00"/>
                </a:solidFill>
                <a:effectLst/>
              </a:rPr>
              <a:t>Only think of it; one hundred miles straight north, and I am free</a:t>
            </a:r>
            <a:r>
              <a:rPr lang="en-GB" sz="2900" b="0" i="0" dirty="0">
                <a:effectLst/>
              </a:rPr>
              <a:t>! Try it? Yes! God helping me, I will. It cannot be that I shall live and die a slave. I will take to the water. This very bay shall yet bear me into freedom. The steamboats steered in a north-east course from North Point. I will do the same; and when I get to the head of the bay, I will turn my canoe adrift, and walk straight through Delaware into Pennsylvania..”</a:t>
            </a:r>
          </a:p>
        </p:txBody>
      </p:sp>
    </p:spTree>
    <p:extLst>
      <p:ext uri="{BB962C8B-B14F-4D97-AF65-F5344CB8AC3E}">
        <p14:creationId xmlns:p14="http://schemas.microsoft.com/office/powerpoint/2010/main" val="1447471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590996"/>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11</a:t>
            </a:r>
          </a:p>
          <a:p>
            <a:endParaRPr lang="en-GB" b="1" dirty="0"/>
          </a:p>
          <a:p>
            <a:pPr marL="457200" indent="-457200">
              <a:buFont typeface="Arial" panose="020B0604020202020204" pitchFamily="34" charset="0"/>
              <a:buChar char="•"/>
            </a:pPr>
            <a:r>
              <a:rPr lang="en-GB" sz="2800" b="1" dirty="0"/>
              <a:t>Chapter 11 concludes the narrative with Douglass eventually escaping to freedom.</a:t>
            </a:r>
          </a:p>
          <a:p>
            <a:pPr marL="914400" lvl="1" indent="-457200">
              <a:buFontTx/>
              <a:buChar char="-"/>
            </a:pPr>
            <a:endParaRPr lang="en-GB" sz="2800" b="1" dirty="0"/>
          </a:p>
          <a:p>
            <a:pPr marL="914400" lvl="1" indent="-457200">
              <a:buFontTx/>
              <a:buChar char="-"/>
            </a:pPr>
            <a:r>
              <a:rPr lang="en-GB" sz="2800" b="1" dirty="0"/>
              <a:t>What details does Douglass provide about his escape?</a:t>
            </a:r>
          </a:p>
          <a:p>
            <a:pPr marL="914400" lvl="1" indent="-457200">
              <a:buFontTx/>
              <a:buChar char="-"/>
            </a:pPr>
            <a:endParaRPr lang="en-GB" sz="2800" b="1" dirty="0"/>
          </a:p>
          <a:p>
            <a:pPr marL="914400" lvl="1" indent="-457200">
              <a:buFontTx/>
              <a:buChar char="-"/>
            </a:pPr>
            <a:r>
              <a:rPr lang="en-GB" sz="2800" b="1" dirty="0"/>
              <a:t>What foiled previous escape attempts?</a:t>
            </a:r>
          </a:p>
          <a:p>
            <a:pPr marL="914400" lvl="1" indent="-457200">
              <a:buFontTx/>
              <a:buChar char="-"/>
            </a:pPr>
            <a:endParaRPr lang="en-GB" sz="2800" b="1" dirty="0"/>
          </a:p>
          <a:p>
            <a:pPr marL="914400" lvl="1" indent="-457200">
              <a:buFontTx/>
              <a:buChar char="-"/>
            </a:pPr>
            <a:r>
              <a:rPr lang="en-GB" sz="2800" b="1" dirty="0"/>
              <a:t>?</a:t>
            </a:r>
          </a:p>
          <a:p>
            <a:pPr marL="914400" lvl="1" indent="-457200">
              <a:buFontTx/>
              <a:buChar char="-"/>
            </a:pPr>
            <a:endParaRPr lang="en-GB" sz="2800" b="1" dirty="0"/>
          </a:p>
          <a:p>
            <a:pPr lvl="1"/>
            <a:endParaRPr lang="en-GB" sz="2800" b="1" dirty="0"/>
          </a:p>
          <a:p>
            <a:pPr marL="457200" indent="-457200">
              <a:buFontTx/>
              <a:buChar char="-"/>
            </a:pPr>
            <a:endParaRPr lang="en-GB" sz="2800" b="1" dirty="0"/>
          </a:p>
          <a:p>
            <a:pPr lvl="0"/>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14055071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2237875"/>
          </a:xfrm>
          <a:prstGeom prst="rect">
            <a:avLst/>
          </a:prstGeom>
        </p:spPr>
        <p:txBody>
          <a:bodyPr wrap="square" lIns="540000" tIns="360000" rIns="540000" bIns="360000">
            <a:spAutoFit/>
          </a:bodyPr>
          <a:lstStyle/>
          <a:p>
            <a:r>
              <a:rPr lang="en-GB" b="1" i="1" dirty="0"/>
              <a:t>Narrative of the Life of Frederick Douglass, an American Slave </a:t>
            </a:r>
            <a:r>
              <a:rPr lang="en-GB" b="1" dirty="0"/>
              <a:t>(1845) – Chapter 11</a:t>
            </a:r>
          </a:p>
          <a:p>
            <a:endParaRPr lang="en-GB" b="1" dirty="0"/>
          </a:p>
          <a:p>
            <a:pPr algn="just"/>
            <a:r>
              <a:rPr lang="en-GB" sz="2400" b="0" i="0" dirty="0">
                <a:effectLst/>
              </a:rPr>
              <a:t>I deem it proper to make known my intention not to state all the facts connected with the transaction</a:t>
            </a:r>
          </a:p>
          <a:p>
            <a:pPr algn="just"/>
            <a:r>
              <a:rPr lang="en-GB" sz="2400" dirty="0"/>
              <a:t>	… </a:t>
            </a:r>
            <a:r>
              <a:rPr lang="en-GB" sz="2400" b="0" i="0" dirty="0">
                <a:effectLst/>
              </a:rPr>
              <a:t>First, were I to give a minute statement of all the facts, it is not only possible, but quite probable, that others would thereby be involved in the most embarrassing difficulties. Secondly, such a statement would most undoubtedly induce greater vigilance on the part of slaveholders than has existed heretofore among them; which would, of course, be the means of guarding a door whereby some dear brother bondman might escape his galling chains. </a:t>
            </a:r>
            <a:endParaRPr lang="en-GB" sz="2400" dirty="0"/>
          </a:p>
          <a:p>
            <a:pPr algn="just"/>
            <a:r>
              <a:rPr lang="en-GB" sz="2400" b="0" i="0" dirty="0">
                <a:effectLst/>
              </a:rPr>
              <a:t>	</a:t>
            </a:r>
            <a:r>
              <a:rPr lang="en-GB" sz="2400" dirty="0"/>
              <a:t>… </a:t>
            </a:r>
            <a:r>
              <a:rPr lang="en-GB" sz="2400" b="0" i="0" dirty="0">
                <a:effectLst/>
              </a:rPr>
              <a:t>I have never approved of the very public manner in which some of our western friends have conducted what they call the </a:t>
            </a:r>
            <a:r>
              <a:rPr lang="en-GB" sz="2400" b="0" i="1" dirty="0">
                <a:effectLst/>
              </a:rPr>
              <a:t>underground railroad,</a:t>
            </a:r>
            <a:r>
              <a:rPr lang="en-GB" sz="2400" b="0" i="0" dirty="0">
                <a:effectLst/>
              </a:rPr>
              <a:t> which … by their open declarations, has been made most emphatically the </a:t>
            </a:r>
            <a:r>
              <a:rPr lang="en-GB" sz="2400" b="0" i="1" dirty="0" err="1">
                <a:effectLst/>
              </a:rPr>
              <a:t>upperground</a:t>
            </a:r>
            <a:r>
              <a:rPr lang="en-GB" sz="2400" b="0" i="1" dirty="0">
                <a:effectLst/>
              </a:rPr>
              <a:t> railroad.</a:t>
            </a:r>
            <a:endParaRPr lang="en-GB" sz="2400" b="0" i="0" dirty="0">
              <a:effectLst/>
            </a:endParaRPr>
          </a:p>
          <a:p>
            <a:endParaRPr lang="en-GB" b="1" dirty="0"/>
          </a:p>
          <a:p>
            <a:endParaRPr lang="en-GB" b="1" dirty="0"/>
          </a:p>
          <a:p>
            <a:pPr lvl="1"/>
            <a:endParaRPr lang="en-GB" sz="2800" b="1" dirty="0"/>
          </a:p>
          <a:p>
            <a:pPr lvl="1"/>
            <a:endParaRPr lang="en-GB" sz="2800" b="1" dirty="0"/>
          </a:p>
          <a:p>
            <a:pPr lvl="1"/>
            <a:endParaRPr lang="en-GB" sz="2800" b="1" dirty="0"/>
          </a:p>
          <a:p>
            <a:pPr marL="457200" indent="-457200">
              <a:buFontTx/>
              <a:buChar char="-"/>
            </a:pPr>
            <a:endParaRPr lang="en-GB" sz="2800" b="1" dirty="0"/>
          </a:p>
          <a:p>
            <a:pPr lvl="0"/>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a:p>
            <a:pPr marL="457200" lvl="0" indent="-457200">
              <a:buFontTx/>
              <a:buChar char="-"/>
            </a:pPr>
            <a:endParaRPr lang="en-GB" sz="2800" b="1" dirty="0"/>
          </a:p>
          <a:p>
            <a:pPr marL="285750" lvl="0" indent="-285750">
              <a:buFont typeface="Arial" panose="020B0604020202020204" pitchFamily="34" charset="0"/>
              <a:buChar char="•"/>
            </a:pPr>
            <a:endParaRPr lang="en-GB" sz="2800" b="1" dirty="0"/>
          </a:p>
          <a:p>
            <a:pPr marL="285750" lvl="0" indent="-285750">
              <a:buFont typeface="Arial" panose="020B0604020202020204" pitchFamily="34" charset="0"/>
              <a:buChar char="•"/>
            </a:pPr>
            <a:endParaRPr lang="en-GB" sz="2800" b="1" dirty="0"/>
          </a:p>
          <a:p>
            <a:endParaRPr lang="en-GB" b="1" dirty="0"/>
          </a:p>
        </p:txBody>
      </p:sp>
    </p:spTree>
    <p:extLst>
      <p:ext uri="{BB962C8B-B14F-4D97-AF65-F5344CB8AC3E}">
        <p14:creationId xmlns:p14="http://schemas.microsoft.com/office/powerpoint/2010/main" val="172232415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6A6BAC-2C28-4F87-A4E0-CDC699F03542}"/>
              </a:ext>
            </a:extLst>
          </p:cNvPr>
          <p:cNvPicPr>
            <a:picLocks noChangeAspect="1"/>
          </p:cNvPicPr>
          <p:nvPr/>
        </p:nvPicPr>
        <p:blipFill rotWithShape="1">
          <a:blip r:embed="rId3"/>
          <a:srcRect l="54805" t="6390" r="4814" b="11853"/>
          <a:stretch/>
        </p:blipFill>
        <p:spPr>
          <a:xfrm>
            <a:off x="6513486" y="0"/>
            <a:ext cx="2687444" cy="4080933"/>
          </a:xfrm>
          <a:prstGeom prst="rect">
            <a:avLst/>
          </a:prstGeom>
        </p:spPr>
      </p:pic>
      <p:pic>
        <p:nvPicPr>
          <p:cNvPr id="6" name="Picture 5">
            <a:extLst>
              <a:ext uri="{FF2B5EF4-FFF2-40B4-BE49-F238E27FC236}">
                <a16:creationId xmlns:a16="http://schemas.microsoft.com/office/drawing/2014/main" id="{C06FFF1A-D42B-463C-8D3B-7A643B73F4D7}"/>
              </a:ext>
            </a:extLst>
          </p:cNvPr>
          <p:cNvPicPr>
            <a:picLocks noChangeAspect="1"/>
          </p:cNvPicPr>
          <p:nvPr/>
        </p:nvPicPr>
        <p:blipFill rotWithShape="1">
          <a:blip r:embed="rId3"/>
          <a:srcRect l="17777" t="9382" r="43519" b="15841"/>
          <a:stretch/>
        </p:blipFill>
        <p:spPr>
          <a:xfrm>
            <a:off x="6514662" y="3048000"/>
            <a:ext cx="2629337" cy="3810000"/>
          </a:xfrm>
          <a:prstGeom prst="rect">
            <a:avLst/>
          </a:prstGeom>
        </p:spPr>
      </p:pic>
      <p:sp>
        <p:nvSpPr>
          <p:cNvPr id="8" name="TextBox 7">
            <a:extLst>
              <a:ext uri="{FF2B5EF4-FFF2-40B4-BE49-F238E27FC236}">
                <a16:creationId xmlns:a16="http://schemas.microsoft.com/office/drawing/2014/main" id="{B5B7CE6A-001F-455F-A1E7-D90208A89FEB}"/>
              </a:ext>
            </a:extLst>
          </p:cNvPr>
          <p:cNvSpPr txBox="1"/>
          <p:nvPr/>
        </p:nvSpPr>
        <p:spPr>
          <a:xfrm>
            <a:off x="110795" y="243512"/>
            <a:ext cx="6079067" cy="6001643"/>
          </a:xfrm>
          <a:prstGeom prst="rect">
            <a:avLst/>
          </a:prstGeom>
          <a:noFill/>
        </p:spPr>
        <p:txBody>
          <a:bodyPr wrap="square">
            <a:spAutoFit/>
          </a:bodyPr>
          <a:lstStyle/>
          <a:p>
            <a:pPr algn="just"/>
            <a:r>
              <a:rPr lang="en-GB" sz="2400" dirty="0"/>
              <a:t>I had one friend who owned a sailor's protection [who provided] free papers describing his person and certifying to the fact that he was a free American sailor. …  </a:t>
            </a:r>
          </a:p>
          <a:p>
            <a:pPr algn="just"/>
            <a:r>
              <a:rPr lang="en-GB" sz="2400" dirty="0"/>
              <a:t>	…  One element in my </a:t>
            </a:r>
            <a:r>
              <a:rPr lang="en-GB" sz="2400" dirty="0" err="1"/>
              <a:t>favor</a:t>
            </a:r>
            <a:r>
              <a:rPr lang="en-GB" sz="2400" dirty="0"/>
              <a:t> was the kind feeling which prevailed in Baltimore and other seaports at the time, towards "those who go down to the sea in ships." </a:t>
            </a:r>
          </a:p>
          <a:p>
            <a:pPr algn="just"/>
            <a:r>
              <a:rPr lang="en-GB" sz="2400" dirty="0"/>
              <a:t>	… In my clothing I was rigged out in sailor style. I had on a red shirt and a tarpaulin hat and black cravat, tied in sailor fashion, carelessly and loosely about my neck. My knowledge of ships and sailor's talk came much to my assistance, for I knew a ship from stem to stern, and from keelson to cross-trees, and could talk sailor like an "old salt."</a:t>
            </a:r>
          </a:p>
        </p:txBody>
      </p:sp>
    </p:spTree>
    <p:extLst>
      <p:ext uri="{BB962C8B-B14F-4D97-AF65-F5344CB8AC3E}">
        <p14:creationId xmlns:p14="http://schemas.microsoft.com/office/powerpoint/2010/main" val="21902751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0"/>
            <a:ext cx="7010400" cy="6858000"/>
          </a:xfrm>
          <a:solidFill>
            <a:schemeClr val="tx1">
              <a:alpha val="70000"/>
            </a:schemeClr>
          </a:solidFill>
        </p:spPr>
        <p:txBody>
          <a:bodyPr>
            <a:normAutofit/>
          </a:bodyPr>
          <a:lstStyle/>
          <a:p>
            <a:br>
              <a:rPr lang="en-GB" sz="2400" dirty="0">
                <a:solidFill>
                  <a:schemeClr val="bg1"/>
                </a:solidFill>
                <a:latin typeface="Cooper Black" panose="0208090404030B020404" pitchFamily="18" charset="0"/>
              </a:rPr>
            </a:br>
            <a:r>
              <a:rPr lang="en-GB" sz="2400" dirty="0">
                <a:solidFill>
                  <a:schemeClr val="bg1"/>
                </a:solidFill>
                <a:latin typeface="Cooper Black" panose="0208090404030B020404" pitchFamily="18" charset="0"/>
              </a:rPr>
              <a:t>HPHI5006, 6006</a:t>
            </a:r>
            <a:br>
              <a:rPr lang="en-GB" sz="4400" dirty="0"/>
            </a:br>
            <a:r>
              <a:rPr lang="en-GB" sz="4400" dirty="0">
                <a:solidFill>
                  <a:srgbClr val="00B050"/>
                </a:solidFill>
                <a:latin typeface="Cooper Black" panose="0208090404030B020404" pitchFamily="18" charset="0"/>
              </a:rPr>
              <a:t>Routes &amp; Roots of the Black Atlantic</a:t>
            </a:r>
            <a:br>
              <a:rPr lang="en-GB" dirty="0">
                <a:solidFill>
                  <a:srgbClr val="00B0F0"/>
                </a:solidFill>
                <a:latin typeface="Cooper Black" panose="0208090404030B020404" pitchFamily="18" charset="0"/>
              </a:rPr>
            </a:br>
            <a:br>
              <a:rPr lang="en-GB" sz="4400" dirty="0">
                <a:solidFill>
                  <a:srgbClr val="00B0F0"/>
                </a:solidFill>
                <a:latin typeface="Cooper Black" panose="0208090404030B020404" pitchFamily="18" charset="0"/>
              </a:rPr>
            </a:br>
            <a:r>
              <a:rPr lang="en-GB" sz="4400" dirty="0">
                <a:solidFill>
                  <a:srgbClr val="FF0000"/>
                </a:solidFill>
                <a:latin typeface="Cooper Black" panose="0208090404030B020404" pitchFamily="18" charset="0"/>
              </a:rPr>
              <a:t>Lecture 4:</a:t>
            </a:r>
            <a:br>
              <a:rPr lang="en-GB" sz="4400" dirty="0">
                <a:solidFill>
                  <a:srgbClr val="FF0000"/>
                </a:solidFill>
                <a:latin typeface="Cooper Black" panose="0208090404030B020404" pitchFamily="18" charset="0"/>
              </a:rPr>
            </a:br>
            <a:r>
              <a:rPr lang="en-GB" sz="4400" dirty="0">
                <a:solidFill>
                  <a:srgbClr val="FF0000"/>
                </a:solidFill>
                <a:latin typeface="Cooper Black" panose="0208090404030B020404" pitchFamily="18" charset="0"/>
              </a:rPr>
              <a:t>Narrating Freedom</a:t>
            </a:r>
            <a:br>
              <a:rPr lang="en-GB" sz="4400" dirty="0">
                <a:solidFill>
                  <a:srgbClr val="FF0000"/>
                </a:solidFill>
                <a:latin typeface="Cooper Black" panose="0208090404030B020404" pitchFamily="18" charset="0"/>
              </a:rPr>
            </a:br>
            <a:br>
              <a:rPr lang="en-GB" sz="4400" dirty="0">
                <a:solidFill>
                  <a:srgbClr val="FFFF00"/>
                </a:solidFill>
                <a:latin typeface="Cooper Black" panose="0208090404030B020404" pitchFamily="18" charset="0"/>
              </a:rPr>
            </a:br>
            <a:r>
              <a:rPr lang="en-GB" sz="4400" dirty="0">
                <a:solidFill>
                  <a:srgbClr val="FFFF00"/>
                </a:solidFill>
                <a:latin typeface="Cooper Black" panose="0208090404030B020404" pitchFamily="18" charset="0"/>
              </a:rPr>
              <a:t>Part 3: Legacies of the Haitian Revolution</a:t>
            </a: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7524963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0" y="365126"/>
            <a:ext cx="4059237" cy="1325563"/>
          </a:xfrm>
        </p:spPr>
        <p:txBody>
          <a:bodyPr>
            <a:normAutofit fontScale="90000"/>
          </a:bodyPr>
          <a:lstStyle/>
          <a:p>
            <a:r>
              <a:rPr lang="en-GB" dirty="0">
                <a:latin typeface="Cooper Black" panose="0208090404030B020404" pitchFamily="18" charset="0"/>
              </a:rPr>
              <a:t>Colonisation of Saint-Domingue </a:t>
            </a:r>
          </a:p>
        </p:txBody>
      </p:sp>
      <p:sp>
        <p:nvSpPr>
          <p:cNvPr id="3" name="Content Placeholder 2"/>
          <p:cNvSpPr>
            <a:spLocks noGrp="1"/>
          </p:cNvSpPr>
          <p:nvPr>
            <p:ph idx="1"/>
          </p:nvPr>
        </p:nvSpPr>
        <p:spPr>
          <a:xfrm>
            <a:off x="431800" y="2116169"/>
            <a:ext cx="3937000" cy="4741831"/>
          </a:xfrm>
        </p:spPr>
        <p:txBody>
          <a:bodyPr>
            <a:normAutofit fontScale="55000" lnSpcReduction="20000"/>
          </a:bodyPr>
          <a:lstStyle/>
          <a:p>
            <a:r>
              <a:rPr lang="en-GB" sz="3700" dirty="0"/>
              <a:t>1492: Columbus landed on Hispaniola, claimed for Spanish crown </a:t>
            </a:r>
          </a:p>
          <a:p>
            <a:r>
              <a:rPr lang="en-GB" sz="3700" dirty="0"/>
              <a:t>1505: First African slaves imported to Hispaniola </a:t>
            </a:r>
          </a:p>
          <a:p>
            <a:r>
              <a:rPr lang="en-GB" sz="3700" dirty="0"/>
              <a:t>16</a:t>
            </a:r>
            <a:r>
              <a:rPr lang="en-GB" sz="3700" baseline="30000" dirty="0"/>
              <a:t>th</a:t>
            </a:r>
            <a:r>
              <a:rPr lang="en-GB" sz="3700" dirty="0"/>
              <a:t>/17</a:t>
            </a:r>
            <a:r>
              <a:rPr lang="en-GB" sz="3700" baseline="30000" dirty="0"/>
              <a:t>th</a:t>
            </a:r>
            <a:r>
              <a:rPr lang="en-GB" sz="3700" dirty="0"/>
              <a:t> century: French pirates set up on western coast of Hispaniola and nearby </a:t>
            </a:r>
            <a:r>
              <a:rPr lang="en-GB" sz="3700" dirty="0" err="1"/>
              <a:t>Tortue</a:t>
            </a:r>
            <a:r>
              <a:rPr lang="en-GB" sz="3700" dirty="0"/>
              <a:t> [Tortuga] Island</a:t>
            </a:r>
          </a:p>
          <a:p>
            <a:r>
              <a:rPr lang="en-GB" sz="3700" dirty="0"/>
              <a:t>1665: French crown recognises colonisation of the island</a:t>
            </a:r>
          </a:p>
          <a:p>
            <a:r>
              <a:rPr lang="en-GB" sz="3700" dirty="0"/>
              <a:t>1685: </a:t>
            </a:r>
            <a:r>
              <a:rPr lang="en-GB" sz="3700" i="1" dirty="0"/>
              <a:t>Code Noir </a:t>
            </a:r>
            <a:r>
              <a:rPr lang="en-GB" sz="3700" dirty="0"/>
              <a:t>introduced to organise slavery in French colonies</a:t>
            </a:r>
          </a:p>
          <a:p>
            <a:r>
              <a:rPr lang="en-GB" sz="3700" dirty="0"/>
              <a:t>1697: Western territories formally ceded from Spain to France (Treaty of Rijswijk)</a:t>
            </a:r>
          </a:p>
          <a:p>
            <a:endParaRPr lang="en-GB" dirty="0"/>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018" b="30429"/>
          <a:stretch/>
        </p:blipFill>
        <p:spPr bwMode="auto">
          <a:xfrm>
            <a:off x="4491037" y="155546"/>
            <a:ext cx="4652963" cy="2784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6134100" y="2940020"/>
            <a:ext cx="2709863" cy="4089429"/>
          </a:xfrm>
          <a:prstGeom prst="rect">
            <a:avLst/>
          </a:prstGeom>
        </p:spPr>
      </p:pic>
    </p:spTree>
    <p:extLst>
      <p:ext uri="{BB962C8B-B14F-4D97-AF65-F5344CB8AC3E}">
        <p14:creationId xmlns:p14="http://schemas.microsoft.com/office/powerpoint/2010/main" val="37896797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Cooper Black" panose="0208090404030B020404" pitchFamily="18" charset="0"/>
              </a:rPr>
              <a:t>Colonial society in Saint-</a:t>
            </a:r>
            <a:r>
              <a:rPr lang="en-GB" sz="3200" dirty="0" err="1">
                <a:latin typeface="Cooper Black" panose="0208090404030B020404" pitchFamily="18" charset="0"/>
              </a:rPr>
              <a:t>Domigue</a:t>
            </a:r>
            <a:endParaRPr lang="en-GB" sz="3200" dirty="0">
              <a:latin typeface="Cooper Black" panose="0208090404030B020404" pitchFamily="18" charset="0"/>
            </a:endParaRPr>
          </a:p>
        </p:txBody>
      </p:sp>
      <p:sp>
        <p:nvSpPr>
          <p:cNvPr id="3" name="Content Placeholder 1"/>
          <p:cNvSpPr txBox="1">
            <a:spLocks/>
          </p:cNvSpPr>
          <p:nvPr/>
        </p:nvSpPr>
        <p:spPr>
          <a:xfrm>
            <a:off x="165459" y="1628800"/>
            <a:ext cx="8521341"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2400" dirty="0">
                <a:solidFill>
                  <a:schemeClr val="tx1"/>
                </a:solidFill>
              </a:rPr>
              <a:t>1789, Saint Domingue population = c. 556,000</a:t>
            </a:r>
          </a:p>
          <a:p>
            <a:pPr lvl="1">
              <a:buFontTx/>
              <a:buChar char="-"/>
            </a:pPr>
            <a:r>
              <a:rPr lang="en-GB" sz="2400" b="1" dirty="0">
                <a:solidFill>
                  <a:schemeClr val="tx1"/>
                </a:solidFill>
              </a:rPr>
              <a:t>500,000 African slaves</a:t>
            </a:r>
          </a:p>
          <a:p>
            <a:pPr lvl="1">
              <a:buFontTx/>
              <a:buChar char="-"/>
            </a:pPr>
            <a:r>
              <a:rPr lang="en-GB" sz="2400" dirty="0">
                <a:solidFill>
                  <a:schemeClr val="tx1"/>
                </a:solidFill>
              </a:rPr>
              <a:t>32,000 white European colonists</a:t>
            </a:r>
          </a:p>
          <a:p>
            <a:pPr lvl="1">
              <a:buFontTx/>
              <a:buChar char="-"/>
            </a:pPr>
            <a:r>
              <a:rPr lang="en-GB" sz="2400" dirty="0">
                <a:solidFill>
                  <a:schemeClr val="tx1"/>
                </a:solidFill>
              </a:rPr>
              <a:t>28,000 </a:t>
            </a:r>
            <a:r>
              <a:rPr lang="en-GB" sz="2400" i="1" dirty="0">
                <a:solidFill>
                  <a:schemeClr val="tx1"/>
                </a:solidFill>
              </a:rPr>
              <a:t>affranchis </a:t>
            </a:r>
            <a:r>
              <a:rPr lang="en-GB" sz="2400" dirty="0">
                <a:solidFill>
                  <a:schemeClr val="tx1"/>
                </a:solidFill>
              </a:rPr>
              <a:t>– free people of colour, mainly </a:t>
            </a:r>
            <a:r>
              <a:rPr lang="en-GB" sz="2400" i="1" dirty="0">
                <a:solidFill>
                  <a:schemeClr val="tx1"/>
                </a:solidFill>
              </a:rPr>
              <a:t>mulattoes </a:t>
            </a:r>
            <a:r>
              <a:rPr lang="en-GB" sz="2400" dirty="0">
                <a:solidFill>
                  <a:schemeClr val="tx1"/>
                </a:solidFill>
              </a:rPr>
              <a:t>(mixed race) but some black ex-slaves</a:t>
            </a:r>
          </a:p>
          <a:p>
            <a:pPr marL="45720" indent="0">
              <a:buNone/>
            </a:pPr>
            <a:endParaRPr lang="en-GB" sz="1000" dirty="0">
              <a:solidFill>
                <a:schemeClr val="tx1"/>
              </a:solidFill>
            </a:endParaRPr>
          </a:p>
          <a:p>
            <a:pPr marL="45720" indent="0">
              <a:buNone/>
            </a:pPr>
            <a:r>
              <a:rPr lang="en-GB" sz="1800" dirty="0"/>
              <a:t> </a:t>
            </a:r>
          </a:p>
        </p:txBody>
      </p:sp>
      <p:pic>
        <p:nvPicPr>
          <p:cNvPr id="5" name="Picture 4">
            <a:extLst>
              <a:ext uri="{FF2B5EF4-FFF2-40B4-BE49-F238E27FC236}">
                <a16:creationId xmlns:a16="http://schemas.microsoft.com/office/drawing/2014/main" id="{A53AB1D3-12BF-4F72-9EA5-C24060CF1558}"/>
              </a:ext>
            </a:extLst>
          </p:cNvPr>
          <p:cNvPicPr>
            <a:picLocks noChangeAspect="1"/>
          </p:cNvPicPr>
          <p:nvPr/>
        </p:nvPicPr>
        <p:blipFill>
          <a:blip r:embed="rId3"/>
          <a:stretch>
            <a:fillRect/>
          </a:stretch>
        </p:blipFill>
        <p:spPr>
          <a:xfrm>
            <a:off x="2376177" y="3976590"/>
            <a:ext cx="4126224" cy="2624578"/>
          </a:xfrm>
          <a:prstGeom prst="rect">
            <a:avLst/>
          </a:prstGeom>
        </p:spPr>
      </p:pic>
    </p:spTree>
    <p:extLst>
      <p:ext uri="{BB962C8B-B14F-4D97-AF65-F5344CB8AC3E}">
        <p14:creationId xmlns:p14="http://schemas.microsoft.com/office/powerpoint/2010/main" val="18010497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050" y="-4888"/>
            <a:ext cx="7886700" cy="1325563"/>
          </a:xfrm>
        </p:spPr>
        <p:txBody>
          <a:bodyPr>
            <a:normAutofit fontScale="90000"/>
          </a:bodyPr>
          <a:lstStyle/>
          <a:p>
            <a:br>
              <a:rPr lang="en-GB" dirty="0"/>
            </a:br>
            <a:r>
              <a:rPr lang="en-GB" sz="4000" dirty="0">
                <a:latin typeface="Cooper Black" panose="0208090404030B020404" pitchFamily="18" charset="0"/>
              </a:rPr>
              <a:t>Haitian Revolution, c. 1791–1804</a:t>
            </a:r>
            <a:br>
              <a:rPr lang="en-GB" sz="4000" dirty="0">
                <a:latin typeface="Cooper Black" panose="0208090404030B020404" pitchFamily="18" charset="0"/>
              </a:rPr>
            </a:br>
            <a:endParaRPr lang="en-GB" sz="4000" dirty="0">
              <a:latin typeface="Cooper Black" panose="0208090404030B020404" pitchFamily="18" charset="0"/>
            </a:endParaRPr>
          </a:p>
        </p:txBody>
      </p:sp>
      <p:sp>
        <p:nvSpPr>
          <p:cNvPr id="4" name="TextBox 3"/>
          <p:cNvSpPr txBox="1"/>
          <p:nvPr/>
        </p:nvSpPr>
        <p:spPr>
          <a:xfrm>
            <a:off x="971600" y="2060848"/>
            <a:ext cx="2808312" cy="369332"/>
          </a:xfrm>
          <a:prstGeom prst="rect">
            <a:avLst/>
          </a:prstGeom>
          <a:noFill/>
        </p:spPr>
        <p:txBody>
          <a:bodyPr wrap="square" rtlCol="0">
            <a:spAutoFit/>
          </a:bodyPr>
          <a:lstStyle/>
          <a:p>
            <a:endParaRPr lang="en-GB" dirty="0"/>
          </a:p>
        </p:txBody>
      </p:sp>
      <p:sp>
        <p:nvSpPr>
          <p:cNvPr id="6" name="Content Placeholder 1"/>
          <p:cNvSpPr txBox="1">
            <a:spLocks/>
          </p:cNvSpPr>
          <p:nvPr/>
        </p:nvSpPr>
        <p:spPr>
          <a:xfrm>
            <a:off x="165460" y="1117600"/>
            <a:ext cx="5838088" cy="51917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a:solidFill>
                  <a:schemeClr val="tx1"/>
                </a:solidFill>
              </a:rPr>
              <a:t>Precursors: failed 1790 rebellion led by Vincent </a:t>
            </a:r>
            <a:r>
              <a:rPr lang="en-GB" sz="1800" dirty="0" err="1">
                <a:solidFill>
                  <a:schemeClr val="tx1"/>
                </a:solidFill>
              </a:rPr>
              <a:t>Ogé</a:t>
            </a:r>
            <a:r>
              <a:rPr lang="en-GB" sz="1800" dirty="0">
                <a:solidFill>
                  <a:schemeClr val="tx1"/>
                </a:solidFill>
              </a:rPr>
              <a:t> (c.1755–1791), a mulatto who had lobbied French Revolution leaders for  political rights and representation;</a:t>
            </a:r>
          </a:p>
          <a:p>
            <a:endParaRPr lang="en-GB" sz="1800" dirty="0">
              <a:solidFill>
                <a:schemeClr val="tx1"/>
              </a:solidFill>
            </a:endParaRPr>
          </a:p>
          <a:p>
            <a:r>
              <a:rPr lang="en-GB" sz="1800" dirty="0">
                <a:solidFill>
                  <a:schemeClr val="tx1"/>
                </a:solidFill>
              </a:rPr>
              <a:t>August 1791 – slave revolt breaks out; controls northern part of colony by 1792</a:t>
            </a:r>
          </a:p>
          <a:p>
            <a:endParaRPr lang="en-GB" sz="1800" dirty="0">
              <a:solidFill>
                <a:schemeClr val="tx1"/>
              </a:solidFill>
            </a:endParaRPr>
          </a:p>
          <a:p>
            <a:r>
              <a:rPr lang="en-GB" sz="1800" dirty="0">
                <a:solidFill>
                  <a:schemeClr val="tx1"/>
                </a:solidFill>
              </a:rPr>
              <a:t>Toussaint Louverture (c. 1743–1803) emerged as slave leader</a:t>
            </a:r>
          </a:p>
          <a:p>
            <a:endParaRPr lang="en-GB" sz="1800" dirty="0">
              <a:solidFill>
                <a:schemeClr val="tx1"/>
              </a:solidFill>
            </a:endParaRPr>
          </a:p>
          <a:p>
            <a:r>
              <a:rPr lang="en-GB" sz="1800" dirty="0">
                <a:solidFill>
                  <a:schemeClr val="tx1"/>
                </a:solidFill>
              </a:rPr>
              <a:t>1793 – French Republic abolishes slavery (later revoked)</a:t>
            </a:r>
          </a:p>
          <a:p>
            <a:endParaRPr lang="en-GB" sz="1800" dirty="0">
              <a:solidFill>
                <a:schemeClr val="tx1"/>
              </a:solidFill>
            </a:endParaRPr>
          </a:p>
          <a:p>
            <a:r>
              <a:rPr lang="en-GB" sz="1800" dirty="0">
                <a:solidFill>
                  <a:schemeClr val="tx1"/>
                </a:solidFill>
              </a:rPr>
              <a:t>1802–1803 Toussaint captured and dies imprisoned in France</a:t>
            </a:r>
          </a:p>
          <a:p>
            <a:endParaRPr lang="en-GB" sz="1800" dirty="0">
              <a:solidFill>
                <a:schemeClr val="tx1"/>
              </a:solidFill>
            </a:endParaRPr>
          </a:p>
          <a:p>
            <a:pPr marL="45720" indent="0">
              <a:buNone/>
            </a:pPr>
            <a:br>
              <a:rPr lang="en-GB" sz="1800" dirty="0">
                <a:solidFill>
                  <a:schemeClr val="tx1"/>
                </a:solidFill>
              </a:rPr>
            </a:br>
            <a:endParaRPr lang="en-GB" sz="1800" dirty="0">
              <a:solidFill>
                <a:schemeClr val="tx1"/>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endParaRPr lang="en-GB" sz="1800" dirty="0">
              <a:solidFill>
                <a:schemeClr val="accent6">
                  <a:lumMod val="50000"/>
                </a:schemeClr>
              </a:solidFill>
            </a:endParaRPr>
          </a:p>
          <a:p>
            <a:pPr marL="45720" indent="0">
              <a:buNone/>
            </a:pPr>
            <a:r>
              <a:rPr lang="en-GB" sz="1800" dirty="0"/>
              <a:t> </a:t>
            </a:r>
          </a:p>
        </p:txBody>
      </p:sp>
      <p:pic>
        <p:nvPicPr>
          <p:cNvPr id="5" name="Picture 4"/>
          <p:cNvPicPr>
            <a:picLocks noChangeAspect="1"/>
          </p:cNvPicPr>
          <p:nvPr/>
        </p:nvPicPr>
        <p:blipFill>
          <a:blip r:embed="rId3"/>
          <a:stretch>
            <a:fillRect/>
          </a:stretch>
        </p:blipFill>
        <p:spPr>
          <a:xfrm>
            <a:off x="6362588" y="927541"/>
            <a:ext cx="2781412" cy="3877339"/>
          </a:xfrm>
          <a:prstGeom prst="rect">
            <a:avLst/>
          </a:prstGeom>
        </p:spPr>
      </p:pic>
      <p:pic>
        <p:nvPicPr>
          <p:cNvPr id="7" name="Picture 6"/>
          <p:cNvPicPr>
            <a:picLocks noChangeAspect="1"/>
          </p:cNvPicPr>
          <p:nvPr/>
        </p:nvPicPr>
        <p:blipFill>
          <a:blip r:embed="rId4"/>
          <a:stretch>
            <a:fillRect/>
          </a:stretch>
        </p:blipFill>
        <p:spPr>
          <a:xfrm>
            <a:off x="6337300" y="4804880"/>
            <a:ext cx="2806700" cy="2053120"/>
          </a:xfrm>
          <a:prstGeom prst="rect">
            <a:avLst/>
          </a:prstGeom>
        </p:spPr>
      </p:pic>
    </p:spTree>
    <p:extLst>
      <p:ext uri="{BB962C8B-B14F-4D97-AF65-F5344CB8AC3E}">
        <p14:creationId xmlns:p14="http://schemas.microsoft.com/office/powerpoint/2010/main" val="15601723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p:cNvSpPr>
          <p:nvPr/>
        </p:nvSpPr>
        <p:spPr>
          <a:xfrm>
            <a:off x="203199" y="1010675"/>
            <a:ext cx="6108701" cy="367030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a:solidFill>
                  <a:schemeClr val="tx1"/>
                </a:solidFill>
              </a:rPr>
              <a:t>1802: black leaders Dessalines and Christophe learn of restoration of slavery on Guadalupe; resume war against France</a:t>
            </a:r>
          </a:p>
          <a:p>
            <a:endParaRPr lang="en-GB" sz="1800" dirty="0">
              <a:solidFill>
                <a:schemeClr val="tx1"/>
              </a:solidFill>
            </a:endParaRPr>
          </a:p>
          <a:p>
            <a:r>
              <a:rPr lang="en-GB" sz="1800" dirty="0">
                <a:solidFill>
                  <a:schemeClr val="tx1"/>
                </a:solidFill>
              </a:rPr>
              <a:t>November–December 1803: French surrender to rebels</a:t>
            </a:r>
          </a:p>
          <a:p>
            <a:endParaRPr lang="en-GB" sz="1800" dirty="0">
              <a:solidFill>
                <a:schemeClr val="tx1"/>
              </a:solidFill>
            </a:endParaRPr>
          </a:p>
          <a:p>
            <a:r>
              <a:rPr lang="en-GB" sz="1800" dirty="0">
                <a:solidFill>
                  <a:schemeClr val="tx1"/>
                </a:solidFill>
              </a:rPr>
              <a:t>January 1 1804: Haitian Declaration of Independence</a:t>
            </a:r>
          </a:p>
          <a:p>
            <a:endParaRPr lang="en-GB" sz="1800" dirty="0">
              <a:solidFill>
                <a:schemeClr val="tx1"/>
              </a:solidFill>
            </a:endParaRPr>
          </a:p>
          <a:p>
            <a:pPr marL="45720" indent="0">
              <a:buNone/>
            </a:pPr>
            <a:r>
              <a:rPr lang="en-GB" sz="1800" b="1" i="1" dirty="0">
                <a:solidFill>
                  <a:schemeClr val="tx1"/>
                </a:solidFill>
              </a:rPr>
              <a:t>Post-Independence:</a:t>
            </a:r>
          </a:p>
          <a:p>
            <a:r>
              <a:rPr lang="en-GB" sz="1800" dirty="0">
                <a:solidFill>
                  <a:schemeClr val="tx1"/>
                </a:solidFill>
              </a:rPr>
              <a:t>Political turbulence and poverty</a:t>
            </a:r>
          </a:p>
          <a:p>
            <a:endParaRPr lang="en-GB" sz="1800" dirty="0">
              <a:solidFill>
                <a:schemeClr val="tx1"/>
              </a:solidFill>
            </a:endParaRPr>
          </a:p>
          <a:p>
            <a:r>
              <a:rPr lang="en-GB" sz="1800" dirty="0">
                <a:solidFill>
                  <a:schemeClr val="tx1"/>
                </a:solidFill>
              </a:rPr>
              <a:t>Lack of international recognition Britain 1833; USA 1862</a:t>
            </a:r>
          </a:p>
          <a:p>
            <a:endParaRPr lang="en-GB" sz="1800" dirty="0">
              <a:solidFill>
                <a:schemeClr val="tx1"/>
              </a:solidFill>
            </a:endParaRPr>
          </a:p>
          <a:p>
            <a:r>
              <a:rPr lang="en-GB" sz="1800" dirty="0">
                <a:solidFill>
                  <a:schemeClr val="tx1"/>
                </a:solidFill>
              </a:rPr>
              <a:t>France recognised Haiti 1825 – but in return for large indemnity</a:t>
            </a:r>
          </a:p>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sz="1800" dirty="0"/>
          </a:p>
          <a:p>
            <a:endParaRPr lang="en-GB" sz="1800" dirty="0"/>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5121" y="0"/>
            <a:ext cx="2668879" cy="32223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6475121" y="3222333"/>
            <a:ext cx="2668879" cy="3788086"/>
          </a:xfrm>
          <a:prstGeom prst="rect">
            <a:avLst/>
          </a:prstGeom>
        </p:spPr>
      </p:pic>
      <p:sp>
        <p:nvSpPr>
          <p:cNvPr id="5" name="Rectangle 4"/>
          <p:cNvSpPr/>
          <p:nvPr/>
        </p:nvSpPr>
        <p:spPr>
          <a:xfrm>
            <a:off x="6475121" y="5788123"/>
            <a:ext cx="2668879" cy="1354217"/>
          </a:xfrm>
          <a:prstGeom prst="rect">
            <a:avLst/>
          </a:prstGeom>
          <a:solidFill>
            <a:schemeClr val="bg2">
              <a:alpha val="72000"/>
            </a:schemeClr>
          </a:solidFill>
        </p:spPr>
        <p:txBody>
          <a:bodyPr wrap="square">
            <a:spAutoFit/>
          </a:bodyPr>
          <a:lstStyle/>
          <a:p>
            <a:pPr algn="r"/>
            <a:r>
              <a:rPr lang="en-GB" sz="1600" b="1" dirty="0"/>
              <a:t>Henri Christophe (1767 –1820), President of Haiti 1807–1811; King Henri I of Haiti 1811–1820</a:t>
            </a:r>
            <a:endParaRPr lang="en-GB" b="1" dirty="0"/>
          </a:p>
          <a:p>
            <a:r>
              <a:rPr lang="en-GB" b="1" dirty="0"/>
              <a:t> </a:t>
            </a:r>
          </a:p>
        </p:txBody>
      </p:sp>
      <p:sp>
        <p:nvSpPr>
          <p:cNvPr id="7" name="Title 6"/>
          <p:cNvSpPr>
            <a:spLocks noGrp="1"/>
          </p:cNvSpPr>
          <p:nvPr>
            <p:ph type="title"/>
          </p:nvPr>
        </p:nvSpPr>
        <p:spPr>
          <a:xfrm>
            <a:off x="406399" y="1"/>
            <a:ext cx="7539979" cy="1389732"/>
          </a:xfrm>
        </p:spPr>
        <p:txBody>
          <a:bodyPr>
            <a:normAutofit/>
          </a:bodyPr>
          <a:lstStyle/>
          <a:p>
            <a:r>
              <a:rPr lang="en-GB" sz="3200" dirty="0">
                <a:latin typeface="Cooper Black" panose="0208090404030B020404" pitchFamily="18" charset="0"/>
              </a:rPr>
              <a:t>Independent Haiti</a:t>
            </a:r>
          </a:p>
        </p:txBody>
      </p:sp>
      <p:sp>
        <p:nvSpPr>
          <p:cNvPr id="10" name="Rectangle 9"/>
          <p:cNvSpPr/>
          <p:nvPr/>
        </p:nvSpPr>
        <p:spPr>
          <a:xfrm>
            <a:off x="6475121" y="2430327"/>
            <a:ext cx="2668879" cy="830997"/>
          </a:xfrm>
          <a:prstGeom prst="rect">
            <a:avLst/>
          </a:prstGeom>
          <a:solidFill>
            <a:schemeClr val="bg2">
              <a:alpha val="75000"/>
            </a:schemeClr>
          </a:solidFill>
        </p:spPr>
        <p:txBody>
          <a:bodyPr wrap="square">
            <a:spAutoFit/>
          </a:bodyPr>
          <a:lstStyle/>
          <a:p>
            <a:pPr algn="r"/>
            <a:r>
              <a:rPr lang="en-GB" sz="1600" b="1" dirty="0"/>
              <a:t>Jean-Jacques Dessalines (1758 –1806), Emperor Jacques I of Haiti, 1804–1806</a:t>
            </a:r>
          </a:p>
        </p:txBody>
      </p:sp>
    </p:spTree>
    <p:extLst>
      <p:ext uri="{BB962C8B-B14F-4D97-AF65-F5344CB8AC3E}">
        <p14:creationId xmlns:p14="http://schemas.microsoft.com/office/powerpoint/2010/main" val="2936054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174626"/>
            <a:ext cx="8407400" cy="1325563"/>
          </a:xfrm>
        </p:spPr>
        <p:txBody>
          <a:bodyPr>
            <a:normAutofit/>
          </a:bodyPr>
          <a:lstStyle/>
          <a:p>
            <a:r>
              <a:rPr lang="en-GB" sz="2800" dirty="0">
                <a:latin typeface="Cooper Black" panose="0208090404030B020404" pitchFamily="18" charset="0"/>
              </a:rPr>
              <a:t>United States and Saint-Domingue/Haiti</a:t>
            </a:r>
          </a:p>
        </p:txBody>
      </p:sp>
      <p:sp>
        <p:nvSpPr>
          <p:cNvPr id="3" name="Content Placeholder 2"/>
          <p:cNvSpPr>
            <a:spLocks noGrp="1"/>
          </p:cNvSpPr>
          <p:nvPr>
            <p:ph idx="1"/>
          </p:nvPr>
        </p:nvSpPr>
        <p:spPr>
          <a:xfrm>
            <a:off x="292100" y="1450978"/>
            <a:ext cx="8585200" cy="4927600"/>
          </a:xfrm>
        </p:spPr>
        <p:txBody>
          <a:bodyPr>
            <a:normAutofit fontScale="92500" lnSpcReduction="10000"/>
          </a:bodyPr>
          <a:lstStyle/>
          <a:p>
            <a:r>
              <a:rPr lang="en-GB" dirty="0"/>
              <a:t>Jefferson </a:t>
            </a:r>
            <a:r>
              <a:rPr lang="en-GB" dirty="0">
                <a:hlinkClick r:id="rId3"/>
              </a:rPr>
              <a:t>kept abreast</a:t>
            </a:r>
            <a:r>
              <a:rPr lang="en-GB" dirty="0"/>
              <a:t> of the revolution; entertained Haiti as a destination for repatriating American slaves</a:t>
            </a:r>
          </a:p>
          <a:p>
            <a:endParaRPr lang="en-GB" dirty="0"/>
          </a:p>
          <a:p>
            <a:r>
              <a:rPr lang="en-GB" dirty="0"/>
              <a:t>Haitian Revolution hung as spectre for southern slaveholders </a:t>
            </a:r>
          </a:p>
          <a:p>
            <a:endParaRPr lang="en-GB" dirty="0"/>
          </a:p>
          <a:p>
            <a:pPr marL="0" indent="0" algn="just">
              <a:buNone/>
            </a:pPr>
            <a:r>
              <a:rPr lang="en-GB" dirty="0"/>
              <a:t>“I sometimes shudder … and think that a large part of America will be </a:t>
            </a:r>
            <a:r>
              <a:rPr lang="en-GB" b="1" dirty="0">
                <a:solidFill>
                  <a:srgbClr val="FFFF00"/>
                </a:solidFill>
              </a:rPr>
              <a:t>Santo </a:t>
            </a:r>
            <a:r>
              <a:rPr lang="en-GB" b="1" dirty="0" err="1">
                <a:solidFill>
                  <a:srgbClr val="FFFF00"/>
                </a:solidFill>
              </a:rPr>
              <a:t>Domingonized</a:t>
            </a:r>
            <a:r>
              <a:rPr lang="en-GB" dirty="0">
                <a:solidFill>
                  <a:srgbClr val="FFFF00"/>
                </a:solidFill>
              </a:rPr>
              <a:t> </a:t>
            </a:r>
            <a:r>
              <a:rPr lang="en-GB" dirty="0"/>
              <a:t>in 100, or 200 years. The idea of seeing such a country as this overrun by a slave population almost makes me weep. It is in vain to tell a North American that the white population will be destroyed some fifty or eighty years hence by the negroes, and that his daughters will be violated and Butchered by them.”</a:t>
            </a:r>
          </a:p>
          <a:p>
            <a:pPr marL="0" indent="0" algn="r">
              <a:buNone/>
            </a:pPr>
            <a:r>
              <a:rPr lang="en-GB" dirty="0"/>
              <a:t>- Stephen Austin, 1831</a:t>
            </a:r>
          </a:p>
        </p:txBody>
      </p:sp>
    </p:spTree>
    <p:extLst>
      <p:ext uri="{BB962C8B-B14F-4D97-AF65-F5344CB8AC3E}">
        <p14:creationId xmlns:p14="http://schemas.microsoft.com/office/powerpoint/2010/main" val="21997949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2573691"/>
          </a:xfrm>
          <a:prstGeom prst="rect">
            <a:avLst/>
          </a:prstGeom>
        </p:spPr>
        <p:txBody>
          <a:bodyPr wrap="square" lIns="540000" tIns="360000" rIns="540000" bIns="360000">
            <a:spAutoFit/>
          </a:bodyPr>
          <a:lstStyle/>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endParaRPr lang="en-GB" sz="2000" dirty="0"/>
          </a:p>
        </p:txBody>
      </p:sp>
      <p:sp>
        <p:nvSpPr>
          <p:cNvPr id="4" name="Rectangle 3"/>
          <p:cNvSpPr/>
          <p:nvPr/>
        </p:nvSpPr>
        <p:spPr>
          <a:xfrm>
            <a:off x="-56886" y="12"/>
            <a:ext cx="9200886" cy="1219474"/>
          </a:xfrm>
          <a:prstGeom prst="rect">
            <a:avLst/>
          </a:prstGeom>
        </p:spPr>
        <p:txBody>
          <a:bodyPr wrap="square" lIns="540000" tIns="360000" rIns="540000" bIns="360000">
            <a:spAutoFit/>
          </a:bodyPr>
          <a:lstStyle/>
          <a:p>
            <a:r>
              <a:rPr lang="en-GB" sz="3200" dirty="0">
                <a:solidFill>
                  <a:srgbClr val="FFFF00"/>
                </a:solidFill>
                <a:latin typeface="Cooper Black" panose="0208090404030B020404" pitchFamily="18" charset="0"/>
              </a:rPr>
              <a:t>NAT TURNER’S REBELLION, 1831</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3221773" y="229060"/>
            <a:ext cx="2736128" cy="1342584"/>
          </a:xfrm>
          <a:prstGeom prst="rect">
            <a:avLst/>
          </a:prstGeom>
        </p:spPr>
        <p:txBody>
          <a:bodyPr wrap="square" lIns="540000" tIns="360000" rIns="540000" bIns="360000">
            <a:spAutoFit/>
          </a:bodyPr>
          <a:lstStyle/>
          <a:p>
            <a:pPr algn="just"/>
            <a:endParaRPr lang="en-GB" sz="2000" dirty="0"/>
          </a:p>
          <a:p>
            <a:pPr algn="just"/>
            <a:endParaRPr lang="en-GB" sz="2000" dirty="0"/>
          </a:p>
        </p:txBody>
      </p:sp>
      <p:pic>
        <p:nvPicPr>
          <p:cNvPr id="5" name="Picture 4"/>
          <p:cNvPicPr>
            <a:picLocks noChangeAspect="1"/>
          </p:cNvPicPr>
          <p:nvPr/>
        </p:nvPicPr>
        <p:blipFill>
          <a:blip r:embed="rId3"/>
          <a:stretch>
            <a:fillRect/>
          </a:stretch>
        </p:blipFill>
        <p:spPr>
          <a:xfrm>
            <a:off x="155575" y="1219486"/>
            <a:ext cx="6096000" cy="5143500"/>
          </a:xfrm>
          <a:prstGeom prst="rect">
            <a:avLst/>
          </a:prstGeom>
        </p:spPr>
      </p:pic>
      <p:sp>
        <p:nvSpPr>
          <p:cNvPr id="6" name="Rectangle 5"/>
          <p:cNvSpPr/>
          <p:nvPr/>
        </p:nvSpPr>
        <p:spPr>
          <a:xfrm flipH="1">
            <a:off x="6477000" y="1319606"/>
            <a:ext cx="2260600" cy="4893647"/>
          </a:xfrm>
          <a:prstGeom prst="rect">
            <a:avLst/>
          </a:prstGeom>
        </p:spPr>
        <p:txBody>
          <a:bodyPr wrap="square">
            <a:spAutoFit/>
          </a:bodyPr>
          <a:lstStyle/>
          <a:p>
            <a:pPr marL="285750" indent="-285750">
              <a:buFont typeface="Arial" panose="020B0604020202020204" pitchFamily="34" charset="0"/>
              <a:buChar char="•"/>
            </a:pPr>
            <a:r>
              <a:rPr lang="en-GB" sz="2400" dirty="0"/>
              <a:t>Rebel slaves killed from 55 to 65 people in Southampton, Virginia</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Led by Nat Turner – motivated by religious visions and racial injustice</a:t>
            </a:r>
          </a:p>
        </p:txBody>
      </p:sp>
      <p:pic>
        <p:nvPicPr>
          <p:cNvPr id="3" name="Picture 2"/>
          <p:cNvPicPr>
            <a:picLocks noChangeAspect="1"/>
          </p:cNvPicPr>
          <p:nvPr/>
        </p:nvPicPr>
        <p:blipFill>
          <a:blip r:embed="rId4"/>
          <a:stretch>
            <a:fillRect/>
          </a:stretch>
        </p:blipFill>
        <p:spPr>
          <a:xfrm>
            <a:off x="4990170" y="4198531"/>
            <a:ext cx="1486830" cy="2691245"/>
          </a:xfrm>
          <a:prstGeom prst="rect">
            <a:avLst/>
          </a:prstGeom>
        </p:spPr>
      </p:pic>
    </p:spTree>
    <p:extLst>
      <p:ext uri="{BB962C8B-B14F-4D97-AF65-F5344CB8AC3E}">
        <p14:creationId xmlns:p14="http://schemas.microsoft.com/office/powerpoint/2010/main" val="123795898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94508" y="0"/>
            <a:ext cx="7143750" cy="3000375"/>
          </a:xfrm>
          <a:prstGeom prst="rect">
            <a:avLst/>
          </a:prstGeom>
        </p:spPr>
      </p:pic>
      <p:pic>
        <p:nvPicPr>
          <p:cNvPr id="3" name="Picture 2"/>
          <p:cNvPicPr>
            <a:picLocks noChangeAspect="1"/>
          </p:cNvPicPr>
          <p:nvPr/>
        </p:nvPicPr>
        <p:blipFill>
          <a:blip r:embed="rId4"/>
          <a:stretch>
            <a:fillRect/>
          </a:stretch>
        </p:blipFill>
        <p:spPr>
          <a:xfrm>
            <a:off x="5852843" y="3000375"/>
            <a:ext cx="2852573" cy="3857625"/>
          </a:xfrm>
          <a:prstGeom prst="rect">
            <a:avLst/>
          </a:prstGeom>
        </p:spPr>
      </p:pic>
      <p:sp>
        <p:nvSpPr>
          <p:cNvPr id="4" name="Rectangle 3"/>
          <p:cNvSpPr/>
          <p:nvPr/>
        </p:nvSpPr>
        <p:spPr>
          <a:xfrm flipH="1">
            <a:off x="2607990" y="3000375"/>
            <a:ext cx="2919973" cy="3231654"/>
          </a:xfrm>
          <a:prstGeom prst="rect">
            <a:avLst/>
          </a:prstGeom>
        </p:spPr>
        <p:txBody>
          <a:bodyPr wrap="square">
            <a:spAutoFit/>
          </a:bodyPr>
          <a:lstStyle/>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000" dirty="0"/>
              <a:t>Gabriel Prosser leader of rebellion (1800)</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Denmark Vesey, leader of 1822 rebellion (and one of Wells’ subjects) memorial in Hampton Park in Charleston, South Carolina</a:t>
            </a:r>
          </a:p>
        </p:txBody>
      </p:sp>
      <p:pic>
        <p:nvPicPr>
          <p:cNvPr id="5" name="Picture 4"/>
          <p:cNvPicPr>
            <a:picLocks noChangeAspect="1"/>
          </p:cNvPicPr>
          <p:nvPr/>
        </p:nvPicPr>
        <p:blipFill>
          <a:blip r:embed="rId5"/>
          <a:stretch>
            <a:fillRect/>
          </a:stretch>
        </p:blipFill>
        <p:spPr>
          <a:xfrm>
            <a:off x="0" y="3000375"/>
            <a:ext cx="2381887" cy="4037298"/>
          </a:xfrm>
          <a:prstGeom prst="rect">
            <a:avLst/>
          </a:prstGeom>
        </p:spPr>
      </p:pic>
    </p:spTree>
    <p:extLst>
      <p:ext uri="{BB962C8B-B14F-4D97-AF65-F5344CB8AC3E}">
        <p14:creationId xmlns:p14="http://schemas.microsoft.com/office/powerpoint/2010/main" val="40465608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365126"/>
            <a:ext cx="5492750" cy="6324600"/>
          </a:xfrm>
        </p:spPr>
        <p:txBody>
          <a:bodyPr>
            <a:normAutofit fontScale="62500" lnSpcReduction="20000"/>
          </a:bodyPr>
          <a:lstStyle/>
          <a:p>
            <a:pPr marL="0" indent="0">
              <a:buNone/>
            </a:pPr>
            <a:r>
              <a:rPr lang="en-GB" sz="4600" b="1" dirty="0">
                <a:latin typeface="Cooper Black" panose="0208090404030B020404" pitchFamily="18" charset="0"/>
              </a:rPr>
              <a:t>William Wells Brown on NAT TURNER</a:t>
            </a:r>
          </a:p>
          <a:p>
            <a:pPr marL="0" indent="0" algn="just">
              <a:buNone/>
            </a:pPr>
            <a:endParaRPr lang="en-GB" sz="3400" dirty="0"/>
          </a:p>
          <a:p>
            <a:pPr marL="0" indent="0" algn="just">
              <a:buNone/>
            </a:pPr>
            <a:r>
              <a:rPr lang="en-GB" sz="3400" dirty="0"/>
              <a:t>“ …He impressed his image upon the minds of those  who once beheld him. His looks, his sermons, his  acts, and </a:t>
            </a:r>
            <a:r>
              <a:rPr lang="en-GB" sz="3400" b="1" dirty="0"/>
              <a:t>his heroism live in the hearts of his race, on every cotton, sugar, and rice plantation at the south</a:t>
            </a:r>
            <a:r>
              <a:rPr lang="en-GB" sz="3400" dirty="0"/>
              <a:t>.” </a:t>
            </a:r>
          </a:p>
          <a:p>
            <a:pPr marL="0" indent="0" algn="just">
              <a:buNone/>
            </a:pPr>
            <a:endParaRPr lang="en-GB" sz="3400" dirty="0"/>
          </a:p>
          <a:p>
            <a:pPr marL="0" indent="0" algn="just">
              <a:buNone/>
            </a:pPr>
            <a:r>
              <a:rPr lang="en-GB" sz="3400" dirty="0"/>
              <a:t>“ … </a:t>
            </a:r>
            <a:r>
              <a:rPr lang="en-GB" sz="3400" b="1" dirty="0"/>
              <a:t>In every southern household there may be a Nat Turner</a:t>
            </a:r>
            <a:r>
              <a:rPr lang="en-GB" sz="3400" dirty="0"/>
              <a:t>, </a:t>
            </a:r>
            <a:r>
              <a:rPr lang="en-GB" sz="3400" b="1" dirty="0"/>
              <a:t>in whose soul God has lighted a torch of liberty that cannot be extinguished by the hand of man</a:t>
            </a:r>
            <a:r>
              <a:rPr lang="en-GB" sz="3400" dirty="0"/>
              <a:t>. </a:t>
            </a:r>
            <a:r>
              <a:rPr lang="en-GB" sz="3400" dirty="0">
                <a:solidFill>
                  <a:srgbClr val="FF0000"/>
                </a:solidFill>
              </a:rPr>
              <a:t>The slaveholder should understand that he lives upon a volcano, which may  burst forth at any moment, and give freedom to his victim</a:t>
            </a:r>
            <a:r>
              <a:rPr lang="en-GB" sz="3400" dirty="0"/>
              <a:t>.”</a:t>
            </a:r>
          </a:p>
          <a:p>
            <a:pPr marL="0" indent="0" algn="just">
              <a:buNone/>
            </a:pPr>
            <a:endParaRPr lang="en-GB" sz="3400" dirty="0"/>
          </a:p>
          <a:p>
            <a:pPr marL="0" indent="0" algn="just">
              <a:buNone/>
            </a:pPr>
            <a:r>
              <a:rPr lang="en-GB" sz="3400" dirty="0"/>
              <a:t>“ … This is </a:t>
            </a:r>
            <a:r>
              <a:rPr lang="en-GB" sz="3400" b="1" dirty="0"/>
              <a:t>a new era, and we are in the midst of the most important crisis that our country has yet witnesse</a:t>
            </a:r>
            <a:r>
              <a:rPr lang="en-GB" sz="3400" dirty="0"/>
              <a:t>d. And in the crisis the negro is an important  item. </a:t>
            </a:r>
            <a:r>
              <a:rPr lang="en-GB" sz="3400" b="1" dirty="0"/>
              <a:t>Every eye is now turned towards the south, looking for another Nat Turner</a:t>
            </a:r>
            <a:r>
              <a:rPr lang="en-GB" sz="3400" dirty="0"/>
              <a:t>.”</a:t>
            </a:r>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1843804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177800"/>
            <a:ext cx="5492750" cy="6324600"/>
          </a:xfrm>
        </p:spPr>
        <p:txBody>
          <a:bodyPr>
            <a:normAutofit fontScale="92500" lnSpcReduction="10000"/>
          </a:bodyPr>
          <a:lstStyle/>
          <a:p>
            <a:r>
              <a:rPr lang="en-GB" sz="3400" dirty="0"/>
              <a:t>Book an attempt create a roll call of the ‘great men’ of African American excellence</a:t>
            </a:r>
          </a:p>
          <a:p>
            <a:endParaRPr lang="en-GB" sz="3400" dirty="0"/>
          </a:p>
          <a:p>
            <a:r>
              <a:rPr lang="en-GB" sz="3400" dirty="0"/>
              <a:t>A claim of </a:t>
            </a:r>
            <a:r>
              <a:rPr lang="en-GB" sz="3400" i="1" dirty="0"/>
              <a:t>American </a:t>
            </a:r>
            <a:r>
              <a:rPr lang="en-GB" sz="3400" dirty="0"/>
              <a:t>citizenship in context of Civil War (1861-1865) </a:t>
            </a:r>
          </a:p>
          <a:p>
            <a:pPr marL="0" indent="0" algn="just">
              <a:buNone/>
            </a:pPr>
            <a:endParaRPr lang="en-GB" sz="3400" dirty="0"/>
          </a:p>
          <a:p>
            <a:pPr marL="0" indent="0" algn="just">
              <a:buNone/>
            </a:pPr>
            <a:r>
              <a:rPr lang="en-GB" sz="3400" dirty="0"/>
              <a:t>“From the fall of Attucks down to the present day, the </a:t>
            </a:r>
            <a:r>
              <a:rPr lang="en-GB" sz="3400" dirty="0" err="1"/>
              <a:t>colored</a:t>
            </a:r>
            <a:r>
              <a:rPr lang="en-GB" sz="3400" dirty="0"/>
              <a:t> people have shown themselves worthy of any confidence that the nation can place in its citizens in the time that tries men's souls.”</a:t>
            </a:r>
          </a:p>
          <a:p>
            <a:pPr marL="0" indent="0" algn="just">
              <a:buNone/>
            </a:pPr>
            <a:endParaRPr lang="en-GB" sz="3400" dirty="0"/>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187632483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058"/>
            <a:ext cx="8110236" cy="1325563"/>
          </a:xfrm>
        </p:spPr>
        <p:txBody>
          <a:bodyPr>
            <a:normAutofit fontScale="90000"/>
          </a:bodyPr>
          <a:lstStyle/>
          <a:p>
            <a:r>
              <a:rPr lang="en-GB" sz="3600" dirty="0">
                <a:latin typeface="Cooper Black" panose="0208090404030B020404" pitchFamily="18" charset="0"/>
              </a:rPr>
              <a:t>William Wells Brown (c. 1814–1884)</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628650" y="1169042"/>
            <a:ext cx="5448300" cy="5127585"/>
          </a:xfrm>
        </p:spPr>
        <p:txBody>
          <a:bodyPr>
            <a:normAutofit fontScale="92500" lnSpcReduction="10000"/>
          </a:bodyPr>
          <a:lstStyle/>
          <a:p>
            <a:r>
              <a:rPr lang="en-GB" dirty="0"/>
              <a:t>Born into slavery near Lexington, Kentucky</a:t>
            </a:r>
          </a:p>
          <a:p>
            <a:r>
              <a:rPr lang="en-GB" dirty="0"/>
              <a:t>Father was George W. Higgins, a white planter; his mother too was of mixed heritage</a:t>
            </a:r>
          </a:p>
          <a:p>
            <a:r>
              <a:rPr lang="en-GB" dirty="0"/>
              <a:t>Spent much of youth in St Louis, Missouri, working on Mississippi riverboats</a:t>
            </a:r>
          </a:p>
          <a:p>
            <a:r>
              <a:rPr lang="en-GB" dirty="0"/>
              <a:t>1834 escaped when docked in Cincinnati, Ohio</a:t>
            </a:r>
          </a:p>
          <a:p>
            <a:r>
              <a:rPr lang="en-GB" dirty="0"/>
              <a:t>Took name of Wells Brown, a Quaker friend who aided escape</a:t>
            </a:r>
          </a:p>
          <a:p>
            <a:r>
              <a:rPr lang="en-GB" dirty="0"/>
              <a:t>Learned to read and write aged 19</a:t>
            </a:r>
          </a:p>
        </p:txBody>
      </p:sp>
      <p:pic>
        <p:nvPicPr>
          <p:cNvPr id="4" name="Picture 3"/>
          <p:cNvPicPr>
            <a:picLocks noChangeAspect="1"/>
          </p:cNvPicPr>
          <p:nvPr/>
        </p:nvPicPr>
        <p:blipFill>
          <a:blip r:embed="rId3"/>
          <a:stretch>
            <a:fillRect/>
          </a:stretch>
        </p:blipFill>
        <p:spPr>
          <a:xfrm>
            <a:off x="6076950" y="933209"/>
            <a:ext cx="3067050" cy="4343400"/>
          </a:xfrm>
          <a:prstGeom prst="rect">
            <a:avLst/>
          </a:prstGeom>
        </p:spPr>
      </p:pic>
    </p:spTree>
    <p:extLst>
      <p:ext uri="{BB962C8B-B14F-4D97-AF65-F5344CB8AC3E}">
        <p14:creationId xmlns:p14="http://schemas.microsoft.com/office/powerpoint/2010/main" val="199466178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058"/>
            <a:ext cx="8110236" cy="1325563"/>
          </a:xfrm>
        </p:spPr>
        <p:txBody>
          <a:bodyPr>
            <a:normAutofit fontScale="90000"/>
          </a:bodyPr>
          <a:lstStyle/>
          <a:p>
            <a:r>
              <a:rPr lang="en-GB" sz="3600" dirty="0">
                <a:latin typeface="Cooper Black" panose="0208090404030B020404" pitchFamily="18" charset="0"/>
              </a:rPr>
              <a:t>William Wells Brown (c. 1814–1884)</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628650" y="1169042"/>
            <a:ext cx="8515350" cy="5127585"/>
          </a:xfrm>
        </p:spPr>
        <p:txBody>
          <a:bodyPr>
            <a:normAutofit/>
          </a:bodyPr>
          <a:lstStyle/>
          <a:p>
            <a:r>
              <a:rPr lang="en-GB" dirty="0"/>
              <a:t>Novelist, playwright, memoirist and historian (and later medical practitioner)</a:t>
            </a:r>
          </a:p>
        </p:txBody>
      </p:sp>
      <p:pic>
        <p:nvPicPr>
          <p:cNvPr id="6" name="Picture 5"/>
          <p:cNvPicPr>
            <a:picLocks noChangeAspect="1"/>
          </p:cNvPicPr>
          <p:nvPr/>
        </p:nvPicPr>
        <p:blipFill>
          <a:blip r:embed="rId3"/>
          <a:stretch>
            <a:fillRect/>
          </a:stretch>
        </p:blipFill>
        <p:spPr>
          <a:xfrm>
            <a:off x="182916" y="2256463"/>
            <a:ext cx="2342238" cy="4097209"/>
          </a:xfrm>
          <a:prstGeom prst="rect">
            <a:avLst/>
          </a:prstGeom>
        </p:spPr>
      </p:pic>
      <p:pic>
        <p:nvPicPr>
          <p:cNvPr id="8" name="Picture 7"/>
          <p:cNvPicPr>
            <a:picLocks noChangeAspect="1"/>
          </p:cNvPicPr>
          <p:nvPr/>
        </p:nvPicPr>
        <p:blipFill rotWithShape="1">
          <a:blip r:embed="rId4"/>
          <a:srcRect l="36336" t="21467" r="22933" b="6214"/>
          <a:stretch/>
        </p:blipFill>
        <p:spPr>
          <a:xfrm>
            <a:off x="7178098" y="3873315"/>
            <a:ext cx="2000441" cy="2984685"/>
          </a:xfrm>
          <a:prstGeom prst="rect">
            <a:avLst/>
          </a:prstGeom>
        </p:spPr>
      </p:pic>
      <p:pic>
        <p:nvPicPr>
          <p:cNvPr id="9" name="Picture 8"/>
          <p:cNvPicPr>
            <a:picLocks noChangeAspect="1"/>
          </p:cNvPicPr>
          <p:nvPr/>
        </p:nvPicPr>
        <p:blipFill>
          <a:blip r:embed="rId5"/>
          <a:stretch>
            <a:fillRect/>
          </a:stretch>
        </p:blipFill>
        <p:spPr>
          <a:xfrm>
            <a:off x="2895114" y="2209121"/>
            <a:ext cx="2418441" cy="4087506"/>
          </a:xfrm>
          <a:prstGeom prst="rect">
            <a:avLst/>
          </a:prstGeom>
        </p:spPr>
      </p:pic>
      <p:pic>
        <p:nvPicPr>
          <p:cNvPr id="10" name="Picture 9"/>
          <p:cNvPicPr>
            <a:picLocks noChangeAspect="1"/>
          </p:cNvPicPr>
          <p:nvPr/>
        </p:nvPicPr>
        <p:blipFill>
          <a:blip r:embed="rId6"/>
          <a:stretch>
            <a:fillRect/>
          </a:stretch>
        </p:blipFill>
        <p:spPr>
          <a:xfrm>
            <a:off x="5385482" y="2107521"/>
            <a:ext cx="2194537" cy="2433661"/>
          </a:xfrm>
          <a:prstGeom prst="rect">
            <a:avLst/>
          </a:prstGeom>
        </p:spPr>
      </p:pic>
    </p:spTree>
    <p:extLst>
      <p:ext uri="{BB962C8B-B14F-4D97-AF65-F5344CB8AC3E}">
        <p14:creationId xmlns:p14="http://schemas.microsoft.com/office/powerpoint/2010/main" val="278975955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058"/>
            <a:ext cx="8110236" cy="1325563"/>
          </a:xfrm>
        </p:spPr>
        <p:txBody>
          <a:bodyPr>
            <a:normAutofit fontScale="90000"/>
          </a:bodyPr>
          <a:lstStyle/>
          <a:p>
            <a:r>
              <a:rPr lang="en-GB" sz="3600" dirty="0">
                <a:latin typeface="Cooper Black" panose="0208090404030B020404" pitchFamily="18" charset="0"/>
              </a:rPr>
              <a:t>William Wells Brown (c. 1814–1884)</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383194" y="803955"/>
            <a:ext cx="5441790" cy="4710154"/>
          </a:xfrm>
        </p:spPr>
        <p:txBody>
          <a:bodyPr>
            <a:normAutofit/>
          </a:bodyPr>
          <a:lstStyle/>
          <a:p>
            <a:r>
              <a:rPr lang="en-GB" sz="2400" dirty="0"/>
              <a:t>Toured (and lived in) </a:t>
            </a:r>
            <a:r>
              <a:rPr lang="en-GB" sz="2400" dirty="0">
                <a:hlinkClick r:id="rId3"/>
              </a:rPr>
              <a:t>Britain </a:t>
            </a:r>
            <a:r>
              <a:rPr lang="en-GB" sz="2400" dirty="0"/>
              <a:t>and Europe, 1849–1854</a:t>
            </a:r>
          </a:p>
          <a:p>
            <a:r>
              <a:rPr lang="en-GB" sz="2400" dirty="0"/>
              <a:t>Freedom purchased by Richardson family of Newcastle-upon-Tyne 1854; returned to United States</a:t>
            </a:r>
          </a:p>
          <a:p>
            <a:r>
              <a:rPr lang="en-GB" sz="2400" dirty="0"/>
              <a:t>Leading abolitionist; advocate of other Reform causes (e.g. temperance, women's suffrage)</a:t>
            </a:r>
          </a:p>
          <a:p>
            <a:endParaRPr lang="en-GB" dirty="0"/>
          </a:p>
          <a:p>
            <a:endParaRPr lang="en-GB" dirty="0"/>
          </a:p>
        </p:txBody>
      </p:sp>
      <p:pic>
        <p:nvPicPr>
          <p:cNvPr id="7" name="Picture 6"/>
          <p:cNvPicPr>
            <a:picLocks noChangeAspect="1"/>
          </p:cNvPicPr>
          <p:nvPr/>
        </p:nvPicPr>
        <p:blipFill>
          <a:blip r:embed="rId4"/>
          <a:stretch>
            <a:fillRect/>
          </a:stretch>
        </p:blipFill>
        <p:spPr>
          <a:xfrm>
            <a:off x="628650" y="3976255"/>
            <a:ext cx="1650795" cy="2774320"/>
          </a:xfrm>
          <a:prstGeom prst="rect">
            <a:avLst/>
          </a:prstGeom>
        </p:spPr>
      </p:pic>
      <p:pic>
        <p:nvPicPr>
          <p:cNvPr id="4" name="Picture 3"/>
          <p:cNvPicPr>
            <a:picLocks noChangeAspect="1"/>
          </p:cNvPicPr>
          <p:nvPr/>
        </p:nvPicPr>
        <p:blipFill rotWithShape="1">
          <a:blip r:embed="rId5"/>
          <a:srcRect r="4804" b="-359"/>
          <a:stretch/>
        </p:blipFill>
        <p:spPr>
          <a:xfrm>
            <a:off x="6070440" y="1169043"/>
            <a:ext cx="2913903" cy="4345066"/>
          </a:xfrm>
          <a:prstGeom prst="rect">
            <a:avLst/>
          </a:prstGeom>
        </p:spPr>
      </p:pic>
      <p:pic>
        <p:nvPicPr>
          <p:cNvPr id="5" name="Picture 4"/>
          <p:cNvPicPr>
            <a:picLocks noChangeAspect="1"/>
          </p:cNvPicPr>
          <p:nvPr/>
        </p:nvPicPr>
        <p:blipFill>
          <a:blip r:embed="rId6"/>
          <a:stretch>
            <a:fillRect/>
          </a:stretch>
        </p:blipFill>
        <p:spPr>
          <a:xfrm>
            <a:off x="2628239" y="3976255"/>
            <a:ext cx="1569688" cy="2709164"/>
          </a:xfrm>
          <a:prstGeom prst="rect">
            <a:avLst/>
          </a:prstGeom>
        </p:spPr>
      </p:pic>
    </p:spTree>
    <p:extLst>
      <p:ext uri="{BB962C8B-B14F-4D97-AF65-F5344CB8AC3E}">
        <p14:creationId xmlns:p14="http://schemas.microsoft.com/office/powerpoint/2010/main" val="112752552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177800"/>
            <a:ext cx="5492750" cy="6324600"/>
          </a:xfrm>
        </p:spPr>
        <p:txBody>
          <a:bodyPr>
            <a:normAutofit fontScale="47500" lnSpcReduction="20000"/>
          </a:bodyPr>
          <a:lstStyle/>
          <a:p>
            <a:pPr algn="just"/>
            <a:r>
              <a:rPr lang="en-GB" sz="5900" dirty="0"/>
              <a:t>Equality and black self-improvement</a:t>
            </a:r>
          </a:p>
          <a:p>
            <a:pPr algn="just"/>
            <a:endParaRPr lang="en-GB" sz="4500" dirty="0"/>
          </a:p>
          <a:p>
            <a:pPr marL="0" indent="0" algn="just">
              <a:buNone/>
            </a:pPr>
            <a:r>
              <a:rPr lang="en-GB" sz="5100" dirty="0"/>
              <a:t>“… There is nothing in race or blood,  in </a:t>
            </a:r>
            <a:r>
              <a:rPr lang="en-GB" sz="5100" dirty="0" err="1"/>
              <a:t>color</a:t>
            </a:r>
            <a:r>
              <a:rPr lang="en-GB" sz="5100" dirty="0"/>
              <a:t> or features, that imparts susceptibility of improvement to one race over another. The mind left to itself from infancy, without culture, remains a blank. Knowledge is not innate. Development makes the man. As the Greeks, and Romans, and Jews drew knowledge from the Egyptians three thousand years ago, and the Europeans received it from the Romans, </a:t>
            </a:r>
            <a:r>
              <a:rPr lang="en-GB" sz="5100" dirty="0">
                <a:solidFill>
                  <a:srgbClr val="FFFF00"/>
                </a:solidFill>
              </a:rPr>
              <a:t>so must the blacks of this land rise in  the same way</a:t>
            </a:r>
            <a:r>
              <a:rPr lang="en-GB" sz="5100" dirty="0"/>
              <a:t>. As one man learns from another, so  nation learns from nation. Civilization is handed from one people to another … . Already the blacks on this continent, though kept down under the heel of the white man, are fast rising in the scale of intellectual development, and proving their equality with the brotherhood of man.” (pp. 35-36)</a:t>
            </a:r>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40178583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oper Black" panose="0208090404030B020404" pitchFamily="18" charset="0"/>
              </a:rPr>
              <a:t>Brown and Haiti</a:t>
            </a:r>
          </a:p>
        </p:txBody>
      </p:sp>
      <p:sp>
        <p:nvSpPr>
          <p:cNvPr id="3" name="Content Placeholder 2"/>
          <p:cNvSpPr>
            <a:spLocks noGrp="1"/>
          </p:cNvSpPr>
          <p:nvPr>
            <p:ph idx="1"/>
          </p:nvPr>
        </p:nvSpPr>
        <p:spPr>
          <a:xfrm>
            <a:off x="628650" y="1825625"/>
            <a:ext cx="4857750" cy="4658302"/>
          </a:xfrm>
        </p:spPr>
        <p:txBody>
          <a:bodyPr>
            <a:normAutofit fontScale="92500" lnSpcReduction="20000"/>
          </a:bodyPr>
          <a:lstStyle/>
          <a:p>
            <a:r>
              <a:rPr lang="en-GB" dirty="0"/>
              <a:t>For a time, Brown was a supporter of the Haitian Emigration Bureau – an organisation est. to repatriate African Americans during the Civil War</a:t>
            </a:r>
          </a:p>
          <a:p>
            <a:endParaRPr lang="en-GB" dirty="0"/>
          </a:p>
          <a:p>
            <a:r>
              <a:rPr lang="en-GB" i="1" dirty="0"/>
              <a:t>The Black Man </a:t>
            </a:r>
            <a:r>
              <a:rPr lang="en-GB" dirty="0"/>
              <a:t>included Haitian Revolutionaries in his pantheon of great men </a:t>
            </a:r>
          </a:p>
          <a:p>
            <a:endParaRPr lang="en-GB" dirty="0"/>
          </a:p>
          <a:p>
            <a:r>
              <a:rPr lang="en-GB" dirty="0"/>
              <a:t>Earlier delivered lecture on St. </a:t>
            </a:r>
            <a:r>
              <a:rPr lang="en-GB" dirty="0" err="1"/>
              <a:t>Domingue</a:t>
            </a:r>
            <a:r>
              <a:rPr lang="en-GB" dirty="0"/>
              <a:t> and the revolution</a:t>
            </a:r>
          </a:p>
        </p:txBody>
      </p:sp>
      <p:pic>
        <p:nvPicPr>
          <p:cNvPr id="4" name="Picture 3"/>
          <p:cNvPicPr>
            <a:picLocks noChangeAspect="1"/>
          </p:cNvPicPr>
          <p:nvPr/>
        </p:nvPicPr>
        <p:blipFill>
          <a:blip r:embed="rId3"/>
          <a:stretch>
            <a:fillRect/>
          </a:stretch>
        </p:blipFill>
        <p:spPr>
          <a:xfrm>
            <a:off x="5987477" y="365126"/>
            <a:ext cx="3156523" cy="5167311"/>
          </a:xfrm>
          <a:prstGeom prst="rect">
            <a:avLst/>
          </a:prstGeom>
        </p:spPr>
      </p:pic>
    </p:spTree>
    <p:extLst>
      <p:ext uri="{BB962C8B-B14F-4D97-AF65-F5344CB8AC3E}">
        <p14:creationId xmlns:p14="http://schemas.microsoft.com/office/powerpoint/2010/main" val="94074956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177800"/>
            <a:ext cx="5492750" cy="6324600"/>
          </a:xfrm>
        </p:spPr>
        <p:txBody>
          <a:bodyPr>
            <a:normAutofit fontScale="92500" lnSpcReduction="20000"/>
          </a:bodyPr>
          <a:lstStyle/>
          <a:p>
            <a:pPr marL="0" indent="0" algn="just">
              <a:buNone/>
            </a:pPr>
            <a:r>
              <a:rPr lang="en-GB" sz="3400" dirty="0">
                <a:latin typeface="Cooper Black" panose="0208090404030B020404" pitchFamily="18" charset="0"/>
              </a:rPr>
              <a:t>Brown on Toussaint </a:t>
            </a:r>
          </a:p>
          <a:p>
            <a:pPr marL="0" indent="0" algn="just">
              <a:buNone/>
            </a:pPr>
            <a:endParaRPr lang="en-GB" sz="3400" dirty="0"/>
          </a:p>
          <a:p>
            <a:pPr marL="0" indent="0" algn="just">
              <a:buNone/>
            </a:pPr>
            <a:r>
              <a:rPr lang="en-GB" sz="3400" dirty="0"/>
              <a:t>“…. The efforts of Wilberforce, Sharp, Buxton, and Clarkson to abolish the African slave trade, and their advocacy of the equality of the races, were </a:t>
            </a:r>
            <a:r>
              <a:rPr lang="en-GB" sz="3400" b="1" dirty="0">
                <a:solidFill>
                  <a:srgbClr val="FFFF00"/>
                </a:solidFill>
              </a:rPr>
              <a:t>well understood by the men of </a:t>
            </a:r>
            <a:r>
              <a:rPr lang="en-GB" sz="3400" b="1" dirty="0" err="1">
                <a:solidFill>
                  <a:srgbClr val="FFFF00"/>
                </a:solidFill>
              </a:rPr>
              <a:t>color</a:t>
            </a:r>
            <a:r>
              <a:rPr lang="en-GB" sz="3400" dirty="0"/>
              <a:t>. They had also learned  </a:t>
            </a:r>
            <a:r>
              <a:rPr lang="en-GB" sz="3400" u="sng" dirty="0">
                <a:solidFill>
                  <a:srgbClr val="FF0000"/>
                </a:solidFill>
              </a:rPr>
              <a:t>their own </a:t>
            </a:r>
            <a:r>
              <a:rPr lang="en-GB" sz="3400" dirty="0">
                <a:solidFill>
                  <a:srgbClr val="FF0000"/>
                </a:solidFill>
              </a:rPr>
              <a:t>strength </a:t>
            </a:r>
            <a:r>
              <a:rPr lang="en-GB" sz="3400" dirty="0"/>
              <a:t>in the island, and that they had the sympathy of all Europe with them. The news of the oath of the Tennis Court and the taking of the Bastille at Paris was received with the wildest enthusiasm by the people of St. Domingo.” (p. 93)</a:t>
            </a:r>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17932044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022600" y="365126"/>
            <a:ext cx="5492750" cy="6324600"/>
          </a:xfrm>
        </p:spPr>
        <p:txBody>
          <a:bodyPr>
            <a:normAutofit fontScale="85000" lnSpcReduction="20000"/>
          </a:bodyPr>
          <a:lstStyle/>
          <a:p>
            <a:pPr marL="0" indent="0" algn="just">
              <a:buNone/>
            </a:pPr>
            <a:r>
              <a:rPr lang="en-GB" sz="3400" dirty="0">
                <a:latin typeface="Cooper Black" panose="0208090404030B020404" pitchFamily="18" charset="0"/>
              </a:rPr>
              <a:t>Brown on Toussaint </a:t>
            </a:r>
          </a:p>
          <a:p>
            <a:pPr marL="0" indent="0" algn="just">
              <a:buNone/>
            </a:pPr>
            <a:endParaRPr lang="en-GB" sz="3400" dirty="0"/>
          </a:p>
          <a:p>
            <a:pPr marL="0" indent="0" algn="just">
              <a:buNone/>
            </a:pPr>
            <a:r>
              <a:rPr lang="en-GB" sz="3400" dirty="0"/>
              <a:t>“… Without military knowledge he fought like one born  in the camp. Without means he carried on the war. He beat his enemies in battle, and turned their own  weapons against them. He laid the foundation for the </a:t>
            </a:r>
            <a:r>
              <a:rPr lang="en-GB" sz="3400" b="1" dirty="0">
                <a:solidFill>
                  <a:srgbClr val="FFFF00"/>
                </a:solidFill>
              </a:rPr>
              <a:t>emancipation of his rac</a:t>
            </a:r>
            <a:r>
              <a:rPr lang="en-GB" sz="3400" b="1" dirty="0"/>
              <a:t>e </a:t>
            </a:r>
            <a:r>
              <a:rPr lang="en-GB" sz="3400" dirty="0"/>
              <a:t>and the independence of the island. From ignorance he became educated  </a:t>
            </a:r>
            <a:r>
              <a:rPr lang="en-GB" sz="3400" b="1" dirty="0"/>
              <a:t>by his own exertions</a:t>
            </a:r>
            <a:r>
              <a:rPr lang="en-GB" sz="3400" dirty="0"/>
              <a:t>. From a slave he rose to be a soldier, a general, and a governor, and might  have been king of St. Domingo … His very name became a tower of strength to his friends and a terror to his foes.” (p.105) </a:t>
            </a:r>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34056134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2861733" y="365126"/>
            <a:ext cx="5858934" cy="6324600"/>
          </a:xfrm>
        </p:spPr>
        <p:txBody>
          <a:bodyPr>
            <a:normAutofit fontScale="85000" lnSpcReduction="20000"/>
          </a:bodyPr>
          <a:lstStyle/>
          <a:p>
            <a:pPr marL="0" indent="0" algn="just">
              <a:buNone/>
            </a:pPr>
            <a:r>
              <a:rPr lang="en-GB" sz="3600" dirty="0">
                <a:latin typeface="Cooper Black" panose="0208090404030B020404" pitchFamily="18" charset="0"/>
              </a:rPr>
              <a:t>Brown on Toussaint </a:t>
            </a:r>
          </a:p>
          <a:p>
            <a:pPr marL="0" indent="0" algn="just">
              <a:buNone/>
            </a:pPr>
            <a:endParaRPr lang="en-GB" sz="3400" dirty="0"/>
          </a:p>
          <a:p>
            <a:pPr marL="0" indent="0" algn="just">
              <a:buNone/>
            </a:pPr>
            <a:r>
              <a:rPr lang="en-GB" sz="3400" dirty="0"/>
              <a:t>“Toussaint's career as a Christian, a statesman, and a  general, will lose nothing by a comparison with that of Washington. … </a:t>
            </a:r>
            <a:r>
              <a:rPr lang="en-GB" sz="3400" dirty="0">
                <a:solidFill>
                  <a:srgbClr val="92D050"/>
                </a:solidFill>
              </a:rPr>
              <a:t>Toussaint‘s government made liberty its watchword, incorporated it in its constitution, abolished the slave trade, and made freedom universal amongst the people</a:t>
            </a:r>
            <a:r>
              <a:rPr lang="en-GB" sz="3400" dirty="0"/>
              <a:t>. </a:t>
            </a:r>
            <a:r>
              <a:rPr lang="en-GB" sz="3400" b="1" dirty="0">
                <a:solidFill>
                  <a:srgbClr val="FFFF00"/>
                </a:solidFill>
              </a:rPr>
              <a:t>Washington's government incorporated slavery and the slave trade, and enacted laws by which chains were fastened upon the  limbs of millions of people. Toussaint liberated his countrymen; Washington enslaved a portion of his</a:t>
            </a:r>
            <a:r>
              <a:rPr lang="en-GB" sz="3400" dirty="0"/>
              <a:t>.” (p. 105) </a:t>
            </a:r>
          </a:p>
        </p:txBody>
      </p:sp>
      <p:pic>
        <p:nvPicPr>
          <p:cNvPr id="6" name="Picture 5">
            <a:extLst>
              <a:ext uri="{FF2B5EF4-FFF2-40B4-BE49-F238E27FC236}">
                <a16:creationId xmlns:a16="http://schemas.microsoft.com/office/drawing/2014/main" id="{A4418A49-324D-41CA-BED2-F7680B6A8938}"/>
              </a:ext>
            </a:extLst>
          </p:cNvPr>
          <p:cNvPicPr>
            <a:picLocks noChangeAspect="1"/>
          </p:cNvPicPr>
          <p:nvPr/>
        </p:nvPicPr>
        <p:blipFill>
          <a:blip r:embed="rId3"/>
          <a:stretch>
            <a:fillRect/>
          </a:stretch>
        </p:blipFill>
        <p:spPr>
          <a:xfrm>
            <a:off x="0" y="3429000"/>
            <a:ext cx="2493760" cy="3447007"/>
          </a:xfrm>
          <a:prstGeom prst="rect">
            <a:avLst/>
          </a:prstGeom>
        </p:spPr>
      </p:pic>
      <p:pic>
        <p:nvPicPr>
          <p:cNvPr id="8" name="Picture 7">
            <a:extLst>
              <a:ext uri="{FF2B5EF4-FFF2-40B4-BE49-F238E27FC236}">
                <a16:creationId xmlns:a16="http://schemas.microsoft.com/office/drawing/2014/main" id="{B978D85A-698C-43D9-A4DC-D302217EF3DC}"/>
              </a:ext>
            </a:extLst>
          </p:cNvPr>
          <p:cNvPicPr>
            <a:picLocks noChangeAspect="1"/>
          </p:cNvPicPr>
          <p:nvPr/>
        </p:nvPicPr>
        <p:blipFill>
          <a:blip r:embed="rId4"/>
          <a:stretch>
            <a:fillRect/>
          </a:stretch>
        </p:blipFill>
        <p:spPr>
          <a:xfrm>
            <a:off x="0" y="1"/>
            <a:ext cx="2494316" cy="3556000"/>
          </a:xfrm>
          <a:prstGeom prst="rect">
            <a:avLst/>
          </a:prstGeom>
        </p:spPr>
      </p:pic>
    </p:spTree>
    <p:extLst>
      <p:ext uri="{BB962C8B-B14F-4D97-AF65-F5344CB8AC3E}">
        <p14:creationId xmlns:p14="http://schemas.microsoft.com/office/powerpoint/2010/main" val="13971652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9852"/>
            <a:ext cx="7886700" cy="1325563"/>
          </a:xfrm>
        </p:spPr>
        <p:txBody>
          <a:bodyPr>
            <a:normAutofit/>
          </a:bodyPr>
          <a:lstStyle/>
          <a:p>
            <a:r>
              <a:rPr lang="en-GB" sz="4000" b="1" dirty="0">
                <a:latin typeface="Cooper Black" panose="0208090404030B020404" pitchFamily="18" charset="0"/>
              </a:rPr>
              <a:t>Frederick Douglass and Haiti</a:t>
            </a:r>
          </a:p>
        </p:txBody>
      </p:sp>
      <p:sp>
        <p:nvSpPr>
          <p:cNvPr id="3" name="Content Placeholder 2"/>
          <p:cNvSpPr>
            <a:spLocks noGrp="1"/>
          </p:cNvSpPr>
          <p:nvPr>
            <p:ph idx="1"/>
          </p:nvPr>
        </p:nvSpPr>
        <p:spPr>
          <a:xfrm>
            <a:off x="266700" y="1204914"/>
            <a:ext cx="5186997" cy="5462585"/>
          </a:xfrm>
        </p:spPr>
        <p:txBody>
          <a:bodyPr>
            <a:normAutofit/>
          </a:bodyPr>
          <a:lstStyle/>
          <a:p>
            <a:r>
              <a:rPr lang="en-GB" dirty="0"/>
              <a:t>1871: Produced a report favourable to annexation of the Dominican Republic (‘Santo Domingo’) into the United States</a:t>
            </a:r>
          </a:p>
          <a:p>
            <a:endParaRPr lang="en-GB" dirty="0"/>
          </a:p>
          <a:p>
            <a:r>
              <a:rPr lang="en-GB" dirty="0"/>
              <a:t>1889–1891: US Minister Resident and Consul General to Republic of Haiti</a:t>
            </a:r>
          </a:p>
          <a:p>
            <a:endParaRPr lang="en-GB" dirty="0"/>
          </a:p>
          <a:p>
            <a:r>
              <a:rPr lang="en-GB" dirty="0"/>
              <a:t>1893: Representative of Haiti at the World's Columbian Exposition in Chicago</a:t>
            </a:r>
          </a:p>
          <a:p>
            <a:endParaRPr lang="en-GB" dirty="0"/>
          </a:p>
        </p:txBody>
      </p:sp>
      <p:pic>
        <p:nvPicPr>
          <p:cNvPr id="5" name="Picture 4"/>
          <p:cNvPicPr>
            <a:picLocks noChangeAspect="1"/>
          </p:cNvPicPr>
          <p:nvPr/>
        </p:nvPicPr>
        <p:blipFill>
          <a:blip r:embed="rId3"/>
          <a:stretch>
            <a:fillRect/>
          </a:stretch>
        </p:blipFill>
        <p:spPr>
          <a:xfrm>
            <a:off x="5815647" y="1204914"/>
            <a:ext cx="3328353" cy="4191000"/>
          </a:xfrm>
          <a:prstGeom prst="rect">
            <a:avLst/>
          </a:prstGeom>
        </p:spPr>
      </p:pic>
      <p:sp>
        <p:nvSpPr>
          <p:cNvPr id="7" name="Rectangle 6"/>
          <p:cNvSpPr/>
          <p:nvPr/>
        </p:nvSpPr>
        <p:spPr>
          <a:xfrm>
            <a:off x="5815647" y="5587484"/>
            <a:ext cx="2854756" cy="369332"/>
          </a:xfrm>
          <a:prstGeom prst="rect">
            <a:avLst/>
          </a:prstGeom>
        </p:spPr>
        <p:txBody>
          <a:bodyPr wrap="none">
            <a:spAutoFit/>
          </a:bodyPr>
          <a:lstStyle/>
          <a:p>
            <a:r>
              <a:rPr lang="en-GB" dirty="0"/>
              <a:t>Douglass at his Desk in Haiti </a:t>
            </a:r>
          </a:p>
        </p:txBody>
      </p:sp>
    </p:spTree>
    <p:extLst>
      <p:ext uri="{BB962C8B-B14F-4D97-AF65-F5344CB8AC3E}">
        <p14:creationId xmlns:p14="http://schemas.microsoft.com/office/powerpoint/2010/main" val="3328341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93486" y="60326"/>
            <a:ext cx="4712607" cy="6492874"/>
          </a:xfrm>
        </p:spPr>
        <p:txBody>
          <a:bodyPr>
            <a:normAutofit fontScale="85000" lnSpcReduction="10000"/>
          </a:bodyPr>
          <a:lstStyle/>
          <a:p>
            <a:pPr marL="0" indent="0" algn="just">
              <a:buNone/>
            </a:pPr>
            <a:r>
              <a:rPr lang="en-GB" dirty="0"/>
              <a:t>“My subject is Haiti, </a:t>
            </a:r>
            <a:r>
              <a:rPr lang="en-GB" b="1" dirty="0"/>
              <a:t>the Black Republic; the only self-made Black Republic in the world</a:t>
            </a:r>
            <a:r>
              <a:rPr lang="en-GB" dirty="0"/>
              <a:t> … </a:t>
            </a:r>
          </a:p>
          <a:p>
            <a:pPr marL="0" indent="0" algn="just">
              <a:buNone/>
            </a:pPr>
            <a:r>
              <a:rPr lang="en-GB" dirty="0"/>
              <a:t>	“ …. From the beginning of our century until now, Haiti and its inhabitants have been very much in the thoughts of the American people. While slavery existed amongst us, </a:t>
            </a:r>
            <a:r>
              <a:rPr lang="en-GB" b="1" dirty="0">
                <a:solidFill>
                  <a:srgbClr val="FFFF00"/>
                </a:solidFill>
              </a:rPr>
              <a:t>the Black Republic; the only self-made Black Republic in the world</a:t>
            </a:r>
            <a:r>
              <a:rPr lang="en-GB" dirty="0"/>
              <a:t>. She came into the sisterhood of nations through blood. She was described at the time of her advent, as a very hell of horrors. Her </a:t>
            </a:r>
            <a:r>
              <a:rPr lang="en-GB" b="1" dirty="0">
                <a:solidFill>
                  <a:srgbClr val="FFFF00"/>
                </a:solidFill>
              </a:rPr>
              <a:t>very name was pronounced with a shudde</a:t>
            </a:r>
            <a:r>
              <a:rPr lang="en-GB" b="1" dirty="0"/>
              <a:t>r</a:t>
            </a:r>
            <a:r>
              <a:rPr lang="en-GB" dirty="0"/>
              <a:t>. She was a startling and frightful surprise and </a:t>
            </a:r>
            <a:r>
              <a:rPr lang="en-GB" b="1" dirty="0">
                <a:solidFill>
                  <a:srgbClr val="FFFF00"/>
                </a:solidFill>
              </a:rPr>
              <a:t>a threat to all slaveholders throughout the world</a:t>
            </a:r>
            <a:r>
              <a:rPr lang="en-GB" dirty="0"/>
              <a:t>, and the slaveholding world has had its questioning eye upon her career ever  since.”</a:t>
            </a:r>
          </a:p>
        </p:txBody>
      </p:sp>
      <p:pic>
        <p:nvPicPr>
          <p:cNvPr id="4" name="Picture 3"/>
          <p:cNvPicPr>
            <a:picLocks noChangeAspect="1"/>
          </p:cNvPicPr>
          <p:nvPr/>
        </p:nvPicPr>
        <p:blipFill rotWithShape="1">
          <a:blip r:embed="rId3"/>
          <a:srcRect l="34026" t="4671" r="34303" b="8287"/>
          <a:stretch/>
        </p:blipFill>
        <p:spPr>
          <a:xfrm>
            <a:off x="5687621" y="0"/>
            <a:ext cx="3309257" cy="5413828"/>
          </a:xfrm>
          <a:prstGeom prst="rect">
            <a:avLst/>
          </a:prstGeom>
        </p:spPr>
      </p:pic>
      <p:sp>
        <p:nvSpPr>
          <p:cNvPr id="5" name="Rectangle 4"/>
          <p:cNvSpPr/>
          <p:nvPr/>
        </p:nvSpPr>
        <p:spPr>
          <a:xfrm>
            <a:off x="5687621" y="5513992"/>
            <a:ext cx="3087007" cy="1477328"/>
          </a:xfrm>
          <a:prstGeom prst="rect">
            <a:avLst/>
          </a:prstGeom>
        </p:spPr>
        <p:txBody>
          <a:bodyPr wrap="square">
            <a:spAutoFit/>
          </a:bodyPr>
          <a:lstStyle/>
          <a:p>
            <a:r>
              <a:rPr lang="en-GB" dirty="0"/>
              <a:t>Full text:</a:t>
            </a:r>
          </a:p>
          <a:p>
            <a:r>
              <a:rPr lang="en-GB" dirty="0">
                <a:hlinkClick r:id="rId4"/>
              </a:rPr>
              <a:t>http://faculty.webster.edu/corbetre/haiti/history/1844-1915/douglass.htm</a:t>
            </a:r>
            <a:endParaRPr lang="en-GB" dirty="0"/>
          </a:p>
          <a:p>
            <a:endParaRPr lang="en-GB" dirty="0"/>
          </a:p>
        </p:txBody>
      </p:sp>
    </p:spTree>
    <p:extLst>
      <p:ext uri="{BB962C8B-B14F-4D97-AF65-F5344CB8AC3E}">
        <p14:creationId xmlns:p14="http://schemas.microsoft.com/office/powerpoint/2010/main" val="24646909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3486" y="228929"/>
            <a:ext cx="4937496" cy="7003144"/>
          </a:xfrm>
        </p:spPr>
        <p:txBody>
          <a:bodyPr>
            <a:noAutofit/>
          </a:bodyPr>
          <a:lstStyle/>
          <a:p>
            <a:pPr marL="0" indent="0" algn="just">
              <a:buNone/>
            </a:pPr>
            <a:r>
              <a:rPr lang="en-GB" sz="2500" dirty="0"/>
              <a:t>“ [The] revolutionary spirit of Haiti is </a:t>
            </a:r>
            <a:r>
              <a:rPr lang="en-GB" sz="2500" b="1" dirty="0">
                <a:solidFill>
                  <a:srgbClr val="FFFF00"/>
                </a:solidFill>
              </a:rPr>
              <a:t>her curse, her crime, her greatest calamity and the explanation of the limited condition of her civilization</a:t>
            </a:r>
            <a:r>
              <a:rPr lang="en-GB" sz="2500" dirty="0"/>
              <a:t>. It makes her an object of distress to her friends at home and abroad. </a:t>
            </a:r>
            <a:r>
              <a:rPr lang="en-GB" sz="2500" dirty="0">
                <a:solidFill>
                  <a:srgbClr val="FF0000"/>
                </a:solidFill>
              </a:rPr>
              <a:t>It reflects upon the </a:t>
            </a:r>
            <a:r>
              <a:rPr lang="en-GB" sz="2500" dirty="0" err="1">
                <a:solidFill>
                  <a:srgbClr val="FF0000"/>
                </a:solidFill>
              </a:rPr>
              <a:t>colored</a:t>
            </a:r>
            <a:r>
              <a:rPr lang="en-GB" sz="2500" dirty="0">
                <a:solidFill>
                  <a:srgbClr val="FF0000"/>
                </a:solidFill>
              </a:rPr>
              <a:t> race everywhere</a:t>
            </a:r>
            <a:r>
              <a:rPr lang="en-GB" sz="2500" dirty="0"/>
              <a:t>. </a:t>
            </a:r>
          </a:p>
          <a:p>
            <a:pPr marL="0" indent="0" algn="just">
              <a:buNone/>
            </a:pPr>
            <a:r>
              <a:rPr lang="en-GB" sz="2500" dirty="0"/>
              <a:t>	“ … They tell us that Haiti is already doomed – that she is on the downgrade to barbarism; and, worse still, they affirm that when the negro is left to himself there or elsewhere, he inevitably gravitates to barbarism. </a:t>
            </a:r>
            <a:r>
              <a:rPr lang="en-GB" sz="2500" dirty="0">
                <a:solidFill>
                  <a:srgbClr val="FF0000"/>
                </a:solidFill>
              </a:rPr>
              <a:t>Alas, for poor Haiti! and alas, for the poor negro everywhere, if this shall prove true!</a:t>
            </a:r>
            <a:r>
              <a:rPr lang="en-GB" sz="2500" dirty="0"/>
              <a:t>”</a:t>
            </a:r>
          </a:p>
        </p:txBody>
      </p:sp>
      <p:sp>
        <p:nvSpPr>
          <p:cNvPr id="5" name="Rectangle 4"/>
          <p:cNvSpPr/>
          <p:nvPr/>
        </p:nvSpPr>
        <p:spPr>
          <a:xfrm>
            <a:off x="5687621" y="5588398"/>
            <a:ext cx="3087007" cy="1477328"/>
          </a:xfrm>
          <a:prstGeom prst="rect">
            <a:avLst/>
          </a:prstGeom>
        </p:spPr>
        <p:txBody>
          <a:bodyPr wrap="square">
            <a:spAutoFit/>
          </a:bodyPr>
          <a:lstStyle/>
          <a:p>
            <a:r>
              <a:rPr lang="en-GB" dirty="0"/>
              <a:t>Full text:</a:t>
            </a:r>
          </a:p>
          <a:p>
            <a:r>
              <a:rPr lang="en-GB" dirty="0">
                <a:hlinkClick r:id="rId3"/>
              </a:rPr>
              <a:t>http://faculty.webster.edu/corbetre/haiti/history/1844-1915/douglass.htm</a:t>
            </a:r>
            <a:endParaRPr lang="en-GB" dirty="0"/>
          </a:p>
          <a:p>
            <a:endParaRPr lang="en-GB" dirty="0"/>
          </a:p>
        </p:txBody>
      </p:sp>
      <p:pic>
        <p:nvPicPr>
          <p:cNvPr id="6" name="Picture 5"/>
          <p:cNvPicPr>
            <a:picLocks noChangeAspect="1"/>
          </p:cNvPicPr>
          <p:nvPr/>
        </p:nvPicPr>
        <p:blipFill rotWithShape="1">
          <a:blip r:embed="rId4"/>
          <a:srcRect l="34026" t="4671" r="34303" b="8287"/>
          <a:stretch/>
        </p:blipFill>
        <p:spPr>
          <a:xfrm>
            <a:off x="5687621" y="0"/>
            <a:ext cx="3309257" cy="5413828"/>
          </a:xfrm>
          <a:prstGeom prst="rect">
            <a:avLst/>
          </a:prstGeom>
        </p:spPr>
      </p:pic>
    </p:spTree>
    <p:extLst>
      <p:ext uri="{BB962C8B-B14F-4D97-AF65-F5344CB8AC3E}">
        <p14:creationId xmlns:p14="http://schemas.microsoft.com/office/powerpoint/2010/main" val="269094367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100806" y="30262"/>
            <a:ext cx="3743325" cy="5286375"/>
          </a:xfrm>
          <a:prstGeom prst="rect">
            <a:avLst/>
          </a:prstGeom>
        </p:spPr>
      </p:pic>
      <p:pic>
        <p:nvPicPr>
          <p:cNvPr id="5" name="Picture 4"/>
          <p:cNvPicPr>
            <a:picLocks noChangeAspect="1"/>
          </p:cNvPicPr>
          <p:nvPr/>
        </p:nvPicPr>
        <p:blipFill>
          <a:blip r:embed="rId4"/>
          <a:stretch>
            <a:fillRect/>
          </a:stretch>
        </p:blipFill>
        <p:spPr>
          <a:xfrm>
            <a:off x="5492750" y="3175000"/>
            <a:ext cx="3683000" cy="3683000"/>
          </a:xfrm>
          <a:prstGeom prst="rect">
            <a:avLst/>
          </a:prstGeom>
        </p:spPr>
      </p:pic>
      <p:sp>
        <p:nvSpPr>
          <p:cNvPr id="6" name="Rectangle 5"/>
          <p:cNvSpPr/>
          <p:nvPr/>
        </p:nvSpPr>
        <p:spPr>
          <a:xfrm>
            <a:off x="6658430" y="150323"/>
            <a:ext cx="2384764" cy="2862322"/>
          </a:xfrm>
          <a:prstGeom prst="rect">
            <a:avLst/>
          </a:prstGeom>
          <a:solidFill>
            <a:schemeClr val="bg2"/>
          </a:solidFill>
        </p:spPr>
        <p:txBody>
          <a:bodyPr wrap="square">
            <a:spAutoFit/>
          </a:bodyPr>
          <a:lstStyle/>
          <a:p>
            <a:r>
              <a:rPr lang="en-GB" sz="2000" dirty="0"/>
              <a:t>Ida B. Wells (1862–1931) – journalist, Civil Rights campaigner, one of the founders of the National Association for the Advancement of </a:t>
            </a:r>
            <a:r>
              <a:rPr lang="en-GB" sz="2000" dirty="0" err="1"/>
              <a:t>Colored</a:t>
            </a:r>
            <a:r>
              <a:rPr lang="en-GB" sz="2000" dirty="0"/>
              <a:t> People (NAACP)</a:t>
            </a:r>
          </a:p>
        </p:txBody>
      </p:sp>
      <p:sp>
        <p:nvSpPr>
          <p:cNvPr id="7" name="Rectangle 6"/>
          <p:cNvSpPr/>
          <p:nvPr/>
        </p:nvSpPr>
        <p:spPr>
          <a:xfrm>
            <a:off x="100806" y="5451573"/>
            <a:ext cx="3515014" cy="1200329"/>
          </a:xfrm>
          <a:prstGeom prst="rect">
            <a:avLst/>
          </a:prstGeom>
        </p:spPr>
        <p:txBody>
          <a:bodyPr wrap="square">
            <a:spAutoFit/>
          </a:bodyPr>
          <a:lstStyle/>
          <a:p>
            <a:r>
              <a:rPr lang="en-GB" dirty="0"/>
              <a:t>Full text: </a:t>
            </a:r>
            <a:r>
              <a:rPr lang="en-GB" dirty="0">
                <a:hlinkClick r:id="rId5"/>
              </a:rPr>
              <a:t>https://digital.library.upenn.edu/women</a:t>
            </a:r>
          </a:p>
          <a:p>
            <a:r>
              <a:rPr lang="en-GB" dirty="0">
                <a:hlinkClick r:id="rId5"/>
              </a:rPr>
              <a:t>/wells/exposition/exposition.html#</a:t>
            </a:r>
            <a:endParaRPr lang="en-GB" dirty="0"/>
          </a:p>
        </p:txBody>
      </p:sp>
      <p:pic>
        <p:nvPicPr>
          <p:cNvPr id="8" name="Picture 7"/>
          <p:cNvPicPr>
            <a:picLocks noChangeAspect="1"/>
          </p:cNvPicPr>
          <p:nvPr/>
        </p:nvPicPr>
        <p:blipFill>
          <a:blip r:embed="rId6"/>
          <a:stretch>
            <a:fillRect/>
          </a:stretch>
        </p:blipFill>
        <p:spPr>
          <a:xfrm>
            <a:off x="3844131" y="89997"/>
            <a:ext cx="2766105" cy="3532616"/>
          </a:xfrm>
          <a:prstGeom prst="rect">
            <a:avLst/>
          </a:prstGeom>
        </p:spPr>
      </p:pic>
      <p:sp>
        <p:nvSpPr>
          <p:cNvPr id="9" name="Rectangle 8"/>
          <p:cNvSpPr/>
          <p:nvPr/>
        </p:nvSpPr>
        <p:spPr>
          <a:xfrm>
            <a:off x="3844131" y="3589212"/>
            <a:ext cx="1954893" cy="3139321"/>
          </a:xfrm>
          <a:prstGeom prst="rect">
            <a:avLst/>
          </a:prstGeom>
          <a:solidFill>
            <a:schemeClr val="bg2"/>
          </a:solidFill>
        </p:spPr>
        <p:txBody>
          <a:bodyPr wrap="square">
            <a:spAutoFit/>
          </a:bodyPr>
          <a:lstStyle/>
          <a:p>
            <a:r>
              <a:rPr lang="en-GB" dirty="0"/>
              <a:t>Hanging of C. J. Miller, at Bardwell, Kentucky, July 7, 1893 – from </a:t>
            </a:r>
            <a:r>
              <a:rPr lang="en-GB" i="1" dirty="0"/>
              <a:t>The Reason Why the </a:t>
            </a:r>
            <a:r>
              <a:rPr lang="en-GB" i="1" dirty="0" err="1"/>
              <a:t>Colored</a:t>
            </a:r>
            <a:r>
              <a:rPr lang="en-GB" i="1" dirty="0"/>
              <a:t> American is not at the World’s Columbian Exposition </a:t>
            </a:r>
            <a:r>
              <a:rPr lang="en-GB" dirty="0"/>
              <a:t>(1893) – introduced by Douglass</a:t>
            </a:r>
          </a:p>
        </p:txBody>
      </p:sp>
    </p:spTree>
    <p:extLst>
      <p:ext uri="{BB962C8B-B14F-4D97-AF65-F5344CB8AC3E}">
        <p14:creationId xmlns:p14="http://schemas.microsoft.com/office/powerpoint/2010/main" val="31931380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1" ma:contentTypeDescription="Create a new document." ma:contentTypeScope="" ma:versionID="b18a7c179df10ee0397108f221772351">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7c6adca4d6bc8bd2d26e3f60277432cd"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6B90040-7604-4F58-8EBE-24B1C2C34F91}">
  <ds:schemaRefs>
    <ds:schemaRef ds:uri="http://schemas.microsoft.com/sharepoint/v3/contenttype/forms"/>
  </ds:schemaRefs>
</ds:datastoreItem>
</file>

<file path=customXml/itemProps2.xml><?xml version="1.0" encoding="utf-8"?>
<ds:datastoreItem xmlns:ds="http://schemas.openxmlformats.org/officeDocument/2006/customXml" ds:itemID="{A793CDDE-B6D7-4A6D-9C54-D4F00A2FDD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C9CCB5-26AC-4110-ABAD-CD369AE1B68B}">
  <ds:schemaRefs>
    <ds:schemaRef ds:uri="http://purl.org/dc/terms/"/>
    <ds:schemaRef ds:uri="http://schemas.microsoft.com/office/2006/documentManagement/types"/>
    <ds:schemaRef ds:uri="http://schemas.microsoft.com/office/2006/metadata/properties"/>
    <ds:schemaRef ds:uri="53eb33a0-f383-4069-9f53-0e79fd56955c"/>
    <ds:schemaRef ds:uri="http://purl.org/dc/elements/1.1/"/>
    <ds:schemaRef ds:uri="18e00798-69c8-4d73-a841-5247a1895ee0"/>
    <ds:schemaRef ds:uri="http://purl.org/dc/dcmitype/"/>
    <ds:schemaRef ds:uri="http://schemas.openxmlformats.org/package/2006/metadata/core-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2219</TotalTime>
  <Words>9755</Words>
  <Application>Microsoft Office PowerPoint</Application>
  <PresentationFormat>On-screen Show (4:3)</PresentationFormat>
  <Paragraphs>957</Paragraphs>
  <Slides>79</Slides>
  <Notes>79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79</vt:i4>
      </vt:variant>
    </vt:vector>
  </HeadingPairs>
  <TitlesOfParts>
    <vt:vector size="85" baseType="lpstr">
      <vt:lpstr>Arial</vt:lpstr>
      <vt:lpstr>Calibri</vt:lpstr>
      <vt:lpstr>Calibri Light</vt:lpstr>
      <vt:lpstr>Cooper Black</vt:lpstr>
      <vt:lpstr>Wingdings 2</vt:lpstr>
      <vt:lpstr>Office Theme</vt:lpstr>
      <vt:lpstr> HPHI5006, 6006 Routes &amp; Roots of the Black Atlantic  Lecture 4: Narrating Freedom  Part 1: Slavery and Abolitionism in the United States  </vt:lpstr>
      <vt:lpstr>Slavery in the United States </vt:lpstr>
      <vt:lpstr>PowerPoint Presentation</vt:lpstr>
      <vt:lpstr>PowerPoint Presentation</vt:lpstr>
      <vt:lpstr>PowerPoint Presentation</vt:lpstr>
      <vt:lpstr>PowerPoint Presentation</vt:lpstr>
      <vt:lpstr>PowerPoint Presentation</vt:lpstr>
      <vt:lpstr>Slave Population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Part 2: Douglass’s Narratives of Freedom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HPHI5006, 6006 Routes &amp; Roots of the Black Atlantic  Lecture 4: Narrating Freedom  Part 3: Legacies of the Haitian Revolution </vt:lpstr>
      <vt:lpstr>Colonisation of Saint-Domingue </vt:lpstr>
      <vt:lpstr>Colonial society in Saint-Domigue</vt:lpstr>
      <vt:lpstr> Haitian Revolution, c. 1791–1804 </vt:lpstr>
      <vt:lpstr>Independent Haiti</vt:lpstr>
      <vt:lpstr>United States and Saint-Domingue/Haiti</vt:lpstr>
      <vt:lpstr>PowerPoint Presentation</vt:lpstr>
      <vt:lpstr>PowerPoint Presentation</vt:lpstr>
      <vt:lpstr>PowerPoint Presentation</vt:lpstr>
      <vt:lpstr>PowerPoint Presentation</vt:lpstr>
      <vt:lpstr>William Wells Brown (c. 1814–1884) </vt:lpstr>
      <vt:lpstr>William Wells Brown (c. 1814–1884) </vt:lpstr>
      <vt:lpstr>William Wells Brown (c. 1814–1884) </vt:lpstr>
      <vt:lpstr>PowerPoint Presentation</vt:lpstr>
      <vt:lpstr>Brown and Haiti</vt:lpstr>
      <vt:lpstr>PowerPoint Presentation</vt:lpstr>
      <vt:lpstr> </vt:lpstr>
      <vt:lpstr> </vt:lpstr>
      <vt:lpstr>Frederick Douglass and Haiti</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3: Experiencing Transatlantic Slavery</dc:title>
  <dc:creator>Alexander Scott</dc:creator>
  <cp:lastModifiedBy>Alexander Scott</cp:lastModifiedBy>
  <cp:revision>74</cp:revision>
  <cp:lastPrinted>2021-11-26T09:40:45Z</cp:lastPrinted>
  <dcterms:created xsi:type="dcterms:W3CDTF">2020-01-03T11:04:51Z</dcterms:created>
  <dcterms:modified xsi:type="dcterms:W3CDTF">2021-11-26T09:49:03Z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