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37"/>
  </p:notesMasterIdLst>
  <p:sldIdLst>
    <p:sldId id="256" r:id="rId2"/>
    <p:sldId id="281" r:id="rId3"/>
    <p:sldId id="282"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57" r:id="rId18"/>
    <p:sldId id="258" r:id="rId19"/>
    <p:sldId id="259" r:id="rId20"/>
    <p:sldId id="260" r:id="rId21"/>
    <p:sldId id="263" r:id="rId22"/>
    <p:sldId id="279" r:id="rId23"/>
    <p:sldId id="266" r:id="rId24"/>
    <p:sldId id="267" r:id="rId25"/>
    <p:sldId id="269" r:id="rId26"/>
    <p:sldId id="271" r:id="rId27"/>
    <p:sldId id="273" r:id="rId28"/>
    <p:sldId id="275" r:id="rId29"/>
    <p:sldId id="277" r:id="rId30"/>
    <p:sldId id="296" r:id="rId31"/>
    <p:sldId id="297" r:id="rId32"/>
    <p:sldId id="309" r:id="rId33"/>
    <p:sldId id="310" r:id="rId34"/>
    <p:sldId id="311" r:id="rId35"/>
    <p:sldId id="280"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185" y="5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11/17/2020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419186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102816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858485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180031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1026"/>
          <p:cNvSpPr>
            <a:spLocks noGrp="1" noRot="1" noChangeAspect="1" noChangeArrowheads="1" noTextEdit="1"/>
          </p:cNvSpPr>
          <p:nvPr>
            <p:ph type="sldImg"/>
          </p:nvPr>
        </p:nvSpPr>
        <p:spPr>
          <a:ln/>
        </p:spPr>
      </p:sp>
      <p:sp>
        <p:nvSpPr>
          <p:cNvPr id="77827" name="Rectangle 1027"/>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932918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882277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201619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813327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xfrm>
            <a:off x="914400" y="4343400"/>
            <a:ext cx="5029200" cy="4114800"/>
          </a:xfrm>
          <a:noFill/>
          <a:ln/>
        </p:spPr>
        <p:txBody>
          <a:bodyPr/>
          <a:lstStyle/>
          <a:p>
            <a:r>
              <a:rPr lang="en-GB">
                <a:latin typeface="Arial" pitchFamily="34" charset="0"/>
              </a:rPr>
              <a:t>Data mining comes from three existing areas: statistics, machine learning and databases. </a:t>
            </a:r>
          </a:p>
        </p:txBody>
      </p:sp>
    </p:spTree>
    <p:extLst>
      <p:ext uri="{BB962C8B-B14F-4D97-AF65-F5344CB8AC3E}">
        <p14:creationId xmlns:p14="http://schemas.microsoft.com/office/powerpoint/2010/main" val="41209839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753388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435626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8422008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253455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2874626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026"/>
          <p:cNvSpPr>
            <a:spLocks noGrp="1" noRot="1" noChangeAspect="1" noChangeArrowheads="1" noTextEdit="1"/>
          </p:cNvSpPr>
          <p:nvPr>
            <p:ph type="sldImg"/>
          </p:nvPr>
        </p:nvSpPr>
        <p:spPr>
          <a:ln/>
        </p:spPr>
      </p:sp>
      <p:sp>
        <p:nvSpPr>
          <p:cNvPr id="37891" name="Rectangle 1027"/>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492278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4447865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4507119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32937391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10091333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611940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1039322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t>
            </a:r>
            <a:r>
              <a:rPr lang="en-GB" dirty="0" smtClean="0"/>
              <a:t>Warehousing &amp; Data Mining</a:t>
            </a:r>
            <a:endParaRPr lang="en-GB" dirty="0"/>
          </a:p>
        </p:txBody>
      </p:sp>
      <p:sp>
        <p:nvSpPr>
          <p:cNvPr id="3" name="Subtitle 2"/>
          <p:cNvSpPr>
            <a:spLocks noGrp="1"/>
          </p:cNvSpPr>
          <p:nvPr>
            <p:ph type="subTitle" idx="1"/>
          </p:nvPr>
        </p:nvSpPr>
        <p:spPr/>
        <p:txBody>
          <a:bodyPr>
            <a:normAutofit/>
          </a:bodyPr>
          <a:lstStyle/>
          <a:p>
            <a:r>
              <a:rPr lang="en-GB" dirty="0" smtClean="0"/>
              <a:t>ACCA6026</a:t>
            </a:r>
          </a:p>
          <a:p>
            <a:r>
              <a:rPr lang="en-GB" dirty="0" smtClean="0"/>
              <a:t>Lecture </a:t>
            </a:r>
            <a:r>
              <a:rPr lang="en-GB" dirty="0" smtClean="0"/>
              <a:t>13</a:t>
            </a:r>
            <a:r>
              <a:rPr lang="en-GB" dirty="0" smtClean="0"/>
              <a:t> </a:t>
            </a:r>
            <a:r>
              <a:rPr lang="en-GB" dirty="0" smtClean="0"/>
              <a:t>– </a:t>
            </a:r>
            <a:r>
              <a:rPr lang="en-GB" dirty="0" smtClean="0"/>
              <a:t>Data Mining Process</a:t>
            </a:r>
            <a:endParaRPr lang="en-GB" dirty="0" smtClean="0"/>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Background</a:t>
            </a:r>
          </a:p>
        </p:txBody>
      </p:sp>
      <p:sp>
        <p:nvSpPr>
          <p:cNvPr id="6" name="Content Placeholder 5"/>
          <p:cNvSpPr>
            <a:spLocks noGrp="1"/>
          </p:cNvSpPr>
          <p:nvPr>
            <p:ph idx="1"/>
          </p:nvPr>
        </p:nvSpPr>
        <p:spPr/>
        <p:txBody>
          <a:bodyPr>
            <a:normAutofit fontScale="92500" lnSpcReduction="10000"/>
          </a:bodyPr>
          <a:lstStyle/>
          <a:p>
            <a:r>
              <a:rPr lang="en-GB" dirty="0"/>
              <a:t>The decreasing cost of database ownership means that even small organisations can afford to maintain a large database</a:t>
            </a:r>
          </a:p>
          <a:p>
            <a:r>
              <a:rPr lang="en-GB" dirty="0"/>
              <a:t>The problem is how to extract information, and therefore gain knowledge, from this huge extent of data</a:t>
            </a:r>
          </a:p>
          <a:p>
            <a:r>
              <a:rPr lang="en-GB" dirty="0"/>
              <a:t>More data does not equal more knowledge!</a:t>
            </a:r>
          </a:p>
          <a:p>
            <a:r>
              <a:rPr lang="en-GB" dirty="0"/>
              <a:t>Most databases are set up for online transaction processing rather than for data analysis</a:t>
            </a:r>
          </a:p>
          <a:p>
            <a:r>
              <a:rPr lang="en-GB" dirty="0"/>
              <a:t>Data warehouses are better organised for online analytical processing</a:t>
            </a:r>
          </a:p>
          <a:p>
            <a:r>
              <a:rPr lang="en-GB" dirty="0"/>
              <a:t>Statistical software packages work better on numerical and continuous data than on nominal and discrete data, while most business-related data tends to be a mixture of types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
        <p:nvSpPr>
          <p:cNvPr id="3" name="Date Placeholder 2"/>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Tree>
    <p:extLst>
      <p:ext uri="{BB962C8B-B14F-4D97-AF65-F5344CB8AC3E}">
        <p14:creationId xmlns:p14="http://schemas.microsoft.com/office/powerpoint/2010/main" val="20186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a:t>Data, Information &amp; Knowledge</a:t>
            </a:r>
          </a:p>
        </p:txBody>
      </p:sp>
      <p:sp>
        <p:nvSpPr>
          <p:cNvPr id="5" name="Slide Number Placeholder 4"/>
          <p:cNvSpPr>
            <a:spLocks noGrp="1"/>
          </p:cNvSpPr>
          <p:nvPr>
            <p:ph type="sldNum" sz="quarter" idx="12"/>
          </p:nvPr>
        </p:nvSpPr>
        <p:spPr/>
        <p:txBody>
          <a:bodyPr/>
          <a:lstStyle/>
          <a:p>
            <a:fld id="{B32D2D4F-B262-4018-8594-6B1FE2F875A5}" type="slidenum">
              <a:rPr lang="en-GB" smtClean="0"/>
              <a:pPr/>
              <a:t>3</a:t>
            </a:fld>
            <a:endParaRPr lang="en-GB"/>
          </a:p>
        </p:txBody>
      </p:sp>
      <p:sp>
        <p:nvSpPr>
          <p:cNvPr id="4" name="Date Placeholder 3"/>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
        <p:nvSpPr>
          <p:cNvPr id="10" name="Isosceles Triangle 9"/>
          <p:cNvSpPr/>
          <p:nvPr/>
        </p:nvSpPr>
        <p:spPr>
          <a:xfrm>
            <a:off x="1748874" y="1285860"/>
            <a:ext cx="5466332" cy="4919698"/>
          </a:xfrm>
          <a:prstGeom prst="triangl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r>
              <a:rPr lang="en-GB" b="1" dirty="0">
                <a:latin typeface="Arial" pitchFamily="34" charset="0"/>
                <a:cs typeface="Arial" pitchFamily="34" charset="0"/>
              </a:rPr>
              <a:t>Raw Data</a:t>
            </a:r>
          </a:p>
        </p:txBody>
      </p:sp>
      <p:sp>
        <p:nvSpPr>
          <p:cNvPr id="9" name="Isosceles Triangle 8"/>
          <p:cNvSpPr/>
          <p:nvPr/>
        </p:nvSpPr>
        <p:spPr>
          <a:xfrm>
            <a:off x="2418273" y="1295384"/>
            <a:ext cx="4116947" cy="3705252"/>
          </a:xfrm>
          <a:prstGeom prst="triangl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r>
              <a:rPr lang="en-GB" b="1" dirty="0">
                <a:latin typeface="Arial" pitchFamily="34" charset="0"/>
                <a:cs typeface="Arial" pitchFamily="34" charset="0"/>
              </a:rPr>
              <a:t>Information</a:t>
            </a:r>
          </a:p>
        </p:txBody>
      </p:sp>
      <p:sp>
        <p:nvSpPr>
          <p:cNvPr id="8" name="Isosceles Triangle 7"/>
          <p:cNvSpPr/>
          <p:nvPr/>
        </p:nvSpPr>
        <p:spPr>
          <a:xfrm>
            <a:off x="3071802" y="1285860"/>
            <a:ext cx="2857520" cy="2571768"/>
          </a:xfrm>
          <a:prstGeom prst="triangl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a:latin typeface="Arial" pitchFamily="34" charset="0"/>
                <a:cs typeface="Arial" pitchFamily="34" charset="0"/>
              </a:rPr>
              <a:t>Knowledge</a:t>
            </a:r>
          </a:p>
        </p:txBody>
      </p:sp>
    </p:spTree>
    <p:extLst>
      <p:ext uri="{BB962C8B-B14F-4D97-AF65-F5344CB8AC3E}">
        <p14:creationId xmlns:p14="http://schemas.microsoft.com/office/powerpoint/2010/main" val="2860876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KDD &amp; Data Mining</a:t>
            </a:r>
          </a:p>
        </p:txBody>
      </p:sp>
      <p:sp>
        <p:nvSpPr>
          <p:cNvPr id="3" name="Content Placeholder 2"/>
          <p:cNvSpPr>
            <a:spLocks noGrp="1"/>
          </p:cNvSpPr>
          <p:nvPr>
            <p:ph idx="1"/>
          </p:nvPr>
        </p:nvSpPr>
        <p:spPr/>
        <p:txBody>
          <a:bodyPr/>
          <a:lstStyle/>
          <a:p>
            <a:r>
              <a:rPr lang="en-GB" i="1" dirty="0"/>
              <a:t>Knowledge Discovery in Databases </a:t>
            </a:r>
            <a:r>
              <a:rPr lang="en-GB" dirty="0"/>
              <a:t>(KDD) is the efficient process of searching through the raw data in large databases in order to find the information patterns that are embedded within them</a:t>
            </a:r>
          </a:p>
          <a:p>
            <a:r>
              <a:rPr lang="en-GB" i="1" dirty="0"/>
              <a:t>Data Mining</a:t>
            </a:r>
            <a:r>
              <a:rPr lang="en-GB" dirty="0"/>
              <a:t> is that part of the KDD process where hidden information patterns are discovered and output from prepared data</a:t>
            </a:r>
          </a:p>
          <a:p>
            <a:r>
              <a:rPr lang="en-GB" dirty="0"/>
              <a:t>In practice, the two terms are often used interchangeably</a:t>
            </a:r>
          </a:p>
        </p:txBody>
      </p:sp>
      <p:sp>
        <p:nvSpPr>
          <p:cNvPr id="5" name="Slide Number Placeholder 4"/>
          <p:cNvSpPr>
            <a:spLocks noGrp="1"/>
          </p:cNvSpPr>
          <p:nvPr>
            <p:ph type="sldNum" sz="quarter" idx="12"/>
          </p:nvPr>
        </p:nvSpPr>
        <p:spPr/>
        <p:txBody>
          <a:bodyPr/>
          <a:lstStyle/>
          <a:p>
            <a:fld id="{B32D2D4F-B262-4018-8594-6B1FE2F875A5}" type="slidenum">
              <a:rPr lang="en-GB" smtClean="0"/>
              <a:pPr/>
              <a:t>4</a:t>
            </a:fld>
            <a:endParaRPr lang="en-GB"/>
          </a:p>
        </p:txBody>
      </p:sp>
      <p:sp>
        <p:nvSpPr>
          <p:cNvPr id="4" name="Date Placeholder 3"/>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Tree>
    <p:extLst>
      <p:ext uri="{BB962C8B-B14F-4D97-AF65-F5344CB8AC3E}">
        <p14:creationId xmlns:p14="http://schemas.microsoft.com/office/powerpoint/2010/main" val="2582005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7"/>
          <p:cNvSpPr>
            <a:spLocks noGrp="1"/>
          </p:cNvSpPr>
          <p:nvPr>
            <p:ph type="title" idx="4294967295"/>
          </p:nvPr>
        </p:nvSpPr>
        <p:spPr>
          <a:xfrm>
            <a:off x="0" y="214313"/>
            <a:ext cx="7272338" cy="1012825"/>
          </a:xfrm>
        </p:spPr>
        <p:txBody>
          <a:bodyPr/>
          <a:lstStyle/>
          <a:p>
            <a:r>
              <a:rPr lang="en-GB" sz="3200" b="1" dirty="0"/>
              <a:t>Data Mining: The Background</a:t>
            </a:r>
          </a:p>
        </p:txBody>
      </p:sp>
      <p:sp>
        <p:nvSpPr>
          <p:cNvPr id="64534" name="Content Placeholder 8"/>
          <p:cNvSpPr>
            <a:spLocks/>
          </p:cNvSpPr>
          <p:nvPr/>
        </p:nvSpPr>
        <p:spPr bwMode="auto">
          <a:xfrm>
            <a:off x="428596" y="1214422"/>
            <a:ext cx="8421687"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Computerisation of operations in commercial, governmental and scientific organisations has resulted in large volumes of operational data, e.g.</a:t>
            </a:r>
            <a:endParaRPr lang="en-GB" sz="2800" dirty="0"/>
          </a:p>
          <a:p>
            <a:pPr marL="760413" lvl="1" indent="-222250" eaLnBrk="0" hangingPunct="0">
              <a:spcBef>
                <a:spcPct val="20000"/>
              </a:spcBef>
              <a:buFontTx/>
              <a:buChar char="–"/>
            </a:pPr>
            <a:r>
              <a:rPr lang="en-GB" sz="2400" dirty="0"/>
              <a:t>Itemised telephone bills</a:t>
            </a:r>
          </a:p>
          <a:p>
            <a:pPr marL="760413" lvl="1" indent="-222250" eaLnBrk="0" hangingPunct="0">
              <a:spcBef>
                <a:spcPct val="20000"/>
              </a:spcBef>
              <a:buFontTx/>
              <a:buChar char="–"/>
            </a:pPr>
            <a:r>
              <a:rPr lang="en-GB" sz="2400" dirty="0"/>
              <a:t>Bank statements</a:t>
            </a:r>
          </a:p>
          <a:p>
            <a:pPr marL="760413" lvl="1" indent="-222250" eaLnBrk="0" hangingPunct="0">
              <a:spcBef>
                <a:spcPct val="20000"/>
              </a:spcBef>
              <a:buFontTx/>
              <a:buChar char="–"/>
            </a:pPr>
            <a:r>
              <a:rPr lang="en-GB" sz="2400" dirty="0"/>
              <a:t>Supermarket transactions</a:t>
            </a:r>
          </a:p>
          <a:p>
            <a:pPr marL="760413" lvl="1" indent="-222250" eaLnBrk="0" hangingPunct="0">
              <a:spcBef>
                <a:spcPct val="20000"/>
              </a:spcBef>
              <a:buFontTx/>
              <a:buChar char="–"/>
            </a:pPr>
            <a:r>
              <a:rPr lang="en-GB" sz="2400" dirty="0"/>
              <a:t>Share prices</a:t>
            </a:r>
          </a:p>
          <a:p>
            <a:pPr marL="760413" lvl="1" indent="-222250" eaLnBrk="0" hangingPunct="0">
              <a:spcBef>
                <a:spcPct val="20000"/>
              </a:spcBef>
              <a:buFontTx/>
              <a:buChar char="–"/>
            </a:pPr>
            <a:r>
              <a:rPr lang="en-GB" sz="2400" dirty="0"/>
              <a:t>Scientific experimental data sets</a:t>
            </a:r>
          </a:p>
          <a:p>
            <a:pPr marL="760413" lvl="1" indent="-222250" eaLnBrk="0" hangingPunct="0">
              <a:spcBef>
                <a:spcPct val="20000"/>
              </a:spcBef>
              <a:buFontTx/>
              <a:buChar char="–"/>
            </a:pPr>
            <a:r>
              <a:rPr lang="en-GB" sz="2400" dirty="0"/>
              <a:t>Published web pages</a:t>
            </a:r>
          </a:p>
          <a:p>
            <a:pPr marL="760413" lvl="1" indent="-222250" eaLnBrk="0" hangingPunct="0">
              <a:spcBef>
                <a:spcPct val="20000"/>
              </a:spcBef>
              <a:buFontTx/>
              <a:buChar char="–"/>
            </a:pPr>
            <a:r>
              <a:rPr lang="en-GB" sz="2400" dirty="0"/>
              <a:t>CCTV video footages</a:t>
            </a:r>
          </a:p>
          <a:p>
            <a:pPr marL="760413" lvl="1" indent="-222250" eaLnBrk="0" hangingPunct="0">
              <a:spcBef>
                <a:spcPct val="20000"/>
              </a:spcBef>
              <a:buFontTx/>
              <a:buChar char="–"/>
            </a:pPr>
            <a:r>
              <a:rPr lang="en-GB" sz="2400" dirty="0"/>
              <a:t>……</a:t>
            </a:r>
          </a:p>
        </p:txBody>
      </p:sp>
    </p:spTree>
    <p:extLst>
      <p:ext uri="{BB962C8B-B14F-4D97-AF65-F5344CB8AC3E}">
        <p14:creationId xmlns:p14="http://schemas.microsoft.com/office/powerpoint/2010/main" val="872765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7"/>
          <p:cNvSpPr>
            <a:spLocks noGrp="1"/>
          </p:cNvSpPr>
          <p:nvPr>
            <p:ph type="title" idx="4294967295"/>
          </p:nvPr>
        </p:nvSpPr>
        <p:spPr>
          <a:xfrm>
            <a:off x="0" y="142875"/>
            <a:ext cx="7772400" cy="1012825"/>
          </a:xfrm>
        </p:spPr>
        <p:txBody>
          <a:bodyPr/>
          <a:lstStyle/>
          <a:p>
            <a:r>
              <a:rPr lang="en-GB" sz="3200" b="1" dirty="0"/>
              <a:t>Data Mining: The Background</a:t>
            </a:r>
          </a:p>
        </p:txBody>
      </p:sp>
      <p:sp>
        <p:nvSpPr>
          <p:cNvPr id="66563" name="Content Placeholder 8"/>
          <p:cNvSpPr>
            <a:spLocks/>
          </p:cNvSpPr>
          <p:nvPr/>
        </p:nvSpPr>
        <p:spPr bwMode="auto">
          <a:xfrm>
            <a:off x="285720" y="1071546"/>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Facts:</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Storing the data is an operational necessity</a:t>
            </a:r>
            <a:endParaRPr lang="en-GB" sz="2400" dirty="0"/>
          </a:p>
          <a:p>
            <a:pPr marL="760413" lvl="1" indent="-222250" eaLnBrk="0" hangingPunct="0">
              <a:spcBef>
                <a:spcPct val="20000"/>
              </a:spcBef>
              <a:buFontTx/>
              <a:buChar char="–"/>
            </a:pPr>
            <a:r>
              <a:rPr lang="en-GB" altLang="zh-CN" sz="2400" dirty="0">
                <a:latin typeface="Helvetica" charset="0"/>
                <a:ea typeface="ËÎÌå" pitchFamily="34" charset="-122"/>
              </a:rPr>
              <a:t>Storing the data has become easy and affordable</a:t>
            </a:r>
          </a:p>
          <a:p>
            <a:pPr marL="760413" lvl="1" indent="-222250" eaLnBrk="0" hangingPunct="0">
              <a:spcBef>
                <a:spcPct val="20000"/>
              </a:spcBef>
              <a:buFontTx/>
              <a:buChar char="–"/>
            </a:pPr>
            <a:r>
              <a:rPr lang="en-GB" altLang="zh-CN" sz="2400" dirty="0">
                <a:latin typeface="Helvetica" charset="0"/>
                <a:ea typeface="ËÎÌå" pitchFamily="34" charset="-122"/>
              </a:rPr>
              <a:t>Data acquisition is fully or partially automatic and fast</a:t>
            </a:r>
          </a:p>
          <a:p>
            <a:pPr marL="284163" indent="-284163" eaLnBrk="0" hangingPunct="0">
              <a:spcBef>
                <a:spcPct val="20000"/>
              </a:spcBef>
              <a:buFontTx/>
              <a:buChar char="•"/>
            </a:pPr>
            <a:r>
              <a:rPr lang="en-GB" altLang="zh-CN" sz="2800" dirty="0">
                <a:latin typeface="Helvetica" charset="0"/>
                <a:ea typeface="ËÎÌå" pitchFamily="34" charset="-122"/>
              </a:rPr>
              <a:t>Consequences:</a:t>
            </a:r>
          </a:p>
          <a:p>
            <a:pPr marL="760413" lvl="1" indent="-222250" eaLnBrk="0" hangingPunct="0">
              <a:spcBef>
                <a:spcPct val="20000"/>
              </a:spcBef>
              <a:buFontTx/>
              <a:buChar char="–"/>
            </a:pPr>
            <a:r>
              <a:rPr lang="en-GB" altLang="zh-CN" sz="2400" dirty="0">
                <a:latin typeface="Helvetica" charset="0"/>
                <a:ea typeface="ËÎÌå" pitchFamily="34" charset="-122"/>
              </a:rPr>
              <a:t>The speed of data </a:t>
            </a:r>
            <a:r>
              <a:rPr lang="en-GB" altLang="zh-CN" sz="2400" i="1" dirty="0">
                <a:latin typeface="Helvetica" charset="0"/>
                <a:ea typeface="ËÎÌå" pitchFamily="34" charset="-122"/>
              </a:rPr>
              <a:t>comprehension</a:t>
            </a:r>
            <a:r>
              <a:rPr lang="en-GB" altLang="zh-CN" sz="2400" dirty="0">
                <a:latin typeface="Helvetica" charset="0"/>
                <a:ea typeface="ËÎÌå" pitchFamily="34" charset="-122"/>
              </a:rPr>
              <a:t> does not match the speed of data acquisition</a:t>
            </a:r>
          </a:p>
          <a:p>
            <a:pPr marL="760413" lvl="1" indent="-222250" eaLnBrk="0" hangingPunct="0">
              <a:spcBef>
                <a:spcPct val="20000"/>
              </a:spcBef>
              <a:buFontTx/>
              <a:buChar char="–"/>
            </a:pPr>
            <a:r>
              <a:rPr lang="en-GB" altLang="zh-CN" sz="2400" dirty="0">
                <a:latin typeface="Helvetica" charset="0"/>
                <a:ea typeface="ËÎÌå" pitchFamily="34" charset="-122"/>
              </a:rPr>
              <a:t>Many commercial database management systems (DBMSs) are not equipped with data comprehension and analysis tools.</a:t>
            </a:r>
          </a:p>
          <a:p>
            <a:pPr marL="760413" lvl="1" indent="-222250" eaLnBrk="0" hangingPunct="0">
              <a:spcBef>
                <a:spcPct val="20000"/>
              </a:spcBef>
              <a:buFontTx/>
              <a:buChar char="–"/>
            </a:pPr>
            <a:r>
              <a:rPr lang="en-GB" altLang="zh-CN" sz="2400" i="1" dirty="0">
                <a:latin typeface="Helvetica" charset="0"/>
                <a:ea typeface="ËÎÌå" pitchFamily="34" charset="-122"/>
              </a:rPr>
              <a:t>We may be data rich, but information poor</a:t>
            </a:r>
            <a:r>
              <a:rPr lang="en-GB" altLang="zh-CN" sz="2400" dirty="0">
                <a:latin typeface="Helvetica" charset="0"/>
                <a:ea typeface="ËÎÌå" pitchFamily="34" charset="-122"/>
              </a:rPr>
              <a:t>. </a:t>
            </a:r>
            <a:endParaRPr lang="en-GB" sz="2400" dirty="0"/>
          </a:p>
        </p:txBody>
      </p:sp>
    </p:spTree>
    <p:extLst>
      <p:ext uri="{BB962C8B-B14F-4D97-AF65-F5344CB8AC3E}">
        <p14:creationId xmlns:p14="http://schemas.microsoft.com/office/powerpoint/2010/main" val="3743760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7"/>
          <p:cNvSpPr>
            <a:spLocks noGrp="1"/>
          </p:cNvSpPr>
          <p:nvPr>
            <p:ph type="title" idx="4294967295"/>
          </p:nvPr>
        </p:nvSpPr>
        <p:spPr>
          <a:xfrm>
            <a:off x="357158" y="214290"/>
            <a:ext cx="7772400" cy="1012825"/>
          </a:xfrm>
        </p:spPr>
        <p:txBody>
          <a:bodyPr/>
          <a:lstStyle/>
          <a:p>
            <a:r>
              <a:rPr lang="en-GB" sz="3200" b="1" dirty="0"/>
              <a:t>Data Mining: What it is</a:t>
            </a:r>
          </a:p>
        </p:txBody>
      </p:sp>
      <p:sp>
        <p:nvSpPr>
          <p:cNvPr id="68611" name="Content Placeholder 8"/>
          <p:cNvSpPr>
            <a:spLocks/>
          </p:cNvSpPr>
          <p:nvPr/>
        </p:nvSpPr>
        <p:spPr bwMode="auto">
          <a:xfrm>
            <a:off x="500034" y="3286124"/>
            <a:ext cx="8305800" cy="2743200"/>
          </a:xfrm>
          <a:prstGeom prst="rect">
            <a:avLst/>
          </a:prstGeom>
          <a:noFill/>
          <a:ln w="9525">
            <a:noFill/>
            <a:miter lim="800000"/>
            <a:headEnd/>
            <a:tailEnd/>
          </a:ln>
        </p:spPr>
        <p:txBody>
          <a:bodyPr/>
          <a:lstStyle/>
          <a:p>
            <a:pPr marL="284163" indent="-284163" eaLnBrk="0" hangingPunct="0">
              <a:buFontTx/>
              <a:buChar char="•"/>
            </a:pPr>
            <a:r>
              <a:rPr lang="en-GB" altLang="zh-CN" sz="2400" b="1" dirty="0">
                <a:ea typeface="SimSun" pitchFamily="2" charset="-122"/>
              </a:rPr>
              <a:t>Useful information</a:t>
            </a:r>
            <a:r>
              <a:rPr lang="en-GB" altLang="zh-CN" sz="2400" dirty="0">
                <a:ea typeface="SimSun" pitchFamily="2" charset="-122"/>
              </a:rPr>
              <a:t>; leading to a course of action or an understanding of data</a:t>
            </a:r>
          </a:p>
          <a:p>
            <a:pPr marL="284163" indent="-284163" eaLnBrk="0" hangingPunct="0">
              <a:buFontTx/>
              <a:buChar char="•"/>
            </a:pPr>
            <a:r>
              <a:rPr lang="en-GB" altLang="zh-CN" sz="2400" b="1" dirty="0">
                <a:ea typeface="SimSun" pitchFamily="2" charset="-122"/>
              </a:rPr>
              <a:t>Non-trivial implicit information</a:t>
            </a:r>
            <a:r>
              <a:rPr lang="en-GB" altLang="zh-CN" sz="2400" dirty="0">
                <a:ea typeface="SimSun" pitchFamily="2" charset="-122"/>
              </a:rPr>
              <a:t>; not the raw data, nor the result of a simple data summary</a:t>
            </a:r>
          </a:p>
          <a:p>
            <a:pPr marL="284163" indent="-284163" eaLnBrk="0" hangingPunct="0">
              <a:buFontTx/>
              <a:buChar char="•"/>
            </a:pPr>
            <a:r>
              <a:rPr lang="en-GB" altLang="zh-CN" sz="2400" b="1" dirty="0">
                <a:ea typeface="SimSun" pitchFamily="2" charset="-122"/>
              </a:rPr>
              <a:t>Real life databases</a:t>
            </a:r>
            <a:r>
              <a:rPr lang="en-GB" altLang="zh-CN" sz="2400" dirty="0">
                <a:ea typeface="SimSun" pitchFamily="2" charset="-122"/>
              </a:rPr>
              <a:t>; not laboratory generated data sets</a:t>
            </a:r>
          </a:p>
          <a:p>
            <a:pPr marL="284163" indent="-284163" eaLnBrk="0" hangingPunct="0">
              <a:buFontTx/>
              <a:buChar char="•"/>
            </a:pPr>
            <a:r>
              <a:rPr lang="en-GB" altLang="zh-CN" sz="2400" b="1" dirty="0">
                <a:ea typeface="SimSun" pitchFamily="2" charset="-122"/>
              </a:rPr>
              <a:t>Efficient novel discovery methods</a:t>
            </a:r>
            <a:r>
              <a:rPr lang="en-GB" altLang="zh-CN" sz="2400" dirty="0">
                <a:ea typeface="SimSun" pitchFamily="2" charset="-122"/>
              </a:rPr>
              <a:t>; expected to be scaled up and applied to large databases</a:t>
            </a:r>
            <a:endParaRPr lang="en-GB" sz="2400" dirty="0">
              <a:ea typeface="SimSun" pitchFamily="2" charset="-122"/>
            </a:endParaRPr>
          </a:p>
        </p:txBody>
      </p:sp>
      <p:sp>
        <p:nvSpPr>
          <p:cNvPr id="68612" name="Text Box 4"/>
          <p:cNvSpPr txBox="1">
            <a:spLocks noChangeArrowheads="1"/>
          </p:cNvSpPr>
          <p:nvPr/>
        </p:nvSpPr>
        <p:spPr bwMode="auto">
          <a:xfrm>
            <a:off x="785786" y="1371600"/>
            <a:ext cx="7620000" cy="1681163"/>
          </a:xfrm>
          <a:prstGeom prst="rect">
            <a:avLst/>
          </a:prstGeom>
          <a:noFill/>
          <a:ln w="9525">
            <a:solidFill>
              <a:schemeClr val="tx1"/>
            </a:solidFill>
            <a:miter lim="800000"/>
            <a:headEnd/>
            <a:tailEnd/>
          </a:ln>
          <a:effectLst/>
        </p:spPr>
        <p:txBody>
          <a:bodyPr>
            <a:spAutoFit/>
          </a:bodyPr>
          <a:lstStyle/>
          <a:p>
            <a:pPr algn="just" eaLnBrk="0" hangingPunct="0">
              <a:lnSpc>
                <a:spcPct val="115000"/>
              </a:lnSpc>
            </a:pPr>
            <a:r>
              <a:rPr lang="en-GB" altLang="zh-CN" dirty="0">
                <a:ea typeface="SimSun" pitchFamily="2" charset="-122"/>
              </a:rPr>
              <a:t>Knowledge discovery in databases (KDD) refers to the efficient process of searching through large volumes of raw data in databases to find potentially useful information that is implicitly embedded in the data. </a:t>
            </a:r>
            <a:r>
              <a:rPr lang="en-GB" altLang="zh-CN" i="1" dirty="0">
                <a:ea typeface="SimSun" pitchFamily="2" charset="-122"/>
              </a:rPr>
              <a:t>Data Mining</a:t>
            </a:r>
            <a:r>
              <a:rPr lang="en-GB" altLang="zh-CN" dirty="0">
                <a:ea typeface="SimSun" pitchFamily="2" charset="-122"/>
              </a:rPr>
              <a:t> is an integral step of KDD that discovers hidden patterns from an input data set.</a:t>
            </a:r>
          </a:p>
        </p:txBody>
      </p:sp>
    </p:spTree>
    <p:extLst>
      <p:ext uri="{BB962C8B-B14F-4D97-AF65-F5344CB8AC3E}">
        <p14:creationId xmlns:p14="http://schemas.microsoft.com/office/powerpoint/2010/main" val="198798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Effect transition="in" filter="box(out)">
                                      <p:cBhvr>
                                        <p:cTn id="7" dur="500"/>
                                        <p:tgtEl>
                                          <p:spTgt spid="68612">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rmAutofit fontScale="90000"/>
          </a:bodyPr>
          <a:lstStyle/>
          <a:p>
            <a:r>
              <a:rPr lang="en-GB" sz="3200" b="1"/>
              <a:t>Data Mining: Useful Information</a:t>
            </a:r>
          </a:p>
        </p:txBody>
      </p:sp>
      <p:sp>
        <p:nvSpPr>
          <p:cNvPr id="70659" name="Rectangle 3"/>
          <p:cNvSpPr>
            <a:spLocks noChangeArrowheads="1"/>
          </p:cNvSpPr>
          <p:nvPr/>
        </p:nvSpPr>
        <p:spPr bwMode="auto">
          <a:xfrm>
            <a:off x="357158" y="1071546"/>
            <a:ext cx="8382000" cy="4572000"/>
          </a:xfrm>
          <a:prstGeom prst="rect">
            <a:avLst/>
          </a:prstGeom>
          <a:noFill/>
          <a:ln w="9525">
            <a:noFill/>
            <a:miter lim="800000"/>
            <a:headEnd/>
            <a:tailEnd/>
          </a:ln>
          <a:effectLst/>
        </p:spPr>
        <p:txBody>
          <a:bodyPr/>
          <a:lstStyle/>
          <a:p>
            <a:pPr marL="292100" indent="-292100" eaLnBrk="0" hangingPunct="0">
              <a:spcAft>
                <a:spcPct val="20000"/>
              </a:spcAft>
            </a:pPr>
            <a:r>
              <a:rPr lang="en-GB" altLang="zh-CN" sz="2400" dirty="0">
                <a:ea typeface="SimSun" pitchFamily="2" charset="-122"/>
              </a:rPr>
              <a:t>Example 1 (A well-known example, not a joke):</a:t>
            </a:r>
          </a:p>
          <a:p>
            <a:pPr marL="292100" indent="-292100" eaLnBrk="0" hangingPunct="0">
              <a:spcBef>
                <a:spcPct val="25000"/>
              </a:spcBef>
            </a:pPr>
            <a:r>
              <a:rPr lang="en-GB" altLang="zh-CN" sz="2000" dirty="0">
                <a:ea typeface="SimSun" pitchFamily="2" charset="-122"/>
              </a:rPr>
              <a:t>	</a:t>
            </a:r>
            <a:r>
              <a:rPr lang="en-GB" altLang="zh-CN" sz="2400" dirty="0">
                <a:solidFill>
                  <a:srgbClr val="0033CC"/>
                </a:solidFill>
                <a:ea typeface="SimSun" pitchFamily="2" charset="-122"/>
              </a:rPr>
              <a:t>Customers who purchase </a:t>
            </a:r>
            <a:r>
              <a:rPr lang="en-GB" altLang="zh-CN" sz="2400" i="1" dirty="0">
                <a:solidFill>
                  <a:srgbClr val="0033CC"/>
                </a:solidFill>
                <a:ea typeface="SimSun" pitchFamily="2" charset="-122"/>
              </a:rPr>
              <a:t>beer</a:t>
            </a:r>
            <a:r>
              <a:rPr lang="en-GB" altLang="zh-CN" sz="2400" dirty="0">
                <a:solidFill>
                  <a:srgbClr val="0033CC"/>
                </a:solidFill>
                <a:ea typeface="SimSun" pitchFamily="2" charset="-122"/>
              </a:rPr>
              <a:t> are also likely (say 90%) to purchase </a:t>
            </a:r>
            <a:r>
              <a:rPr lang="en-GB" altLang="zh-CN" sz="2400" i="1" dirty="0">
                <a:solidFill>
                  <a:srgbClr val="0033CC"/>
                </a:solidFill>
                <a:ea typeface="SimSun" pitchFamily="2" charset="-122"/>
              </a:rPr>
              <a:t>nappies</a:t>
            </a:r>
            <a:r>
              <a:rPr lang="en-GB" altLang="zh-CN" sz="2400" dirty="0">
                <a:solidFill>
                  <a:srgbClr val="0033CC"/>
                </a:solidFill>
                <a:ea typeface="SimSun" pitchFamily="2" charset="-122"/>
              </a:rPr>
              <a:t>.</a:t>
            </a:r>
            <a:r>
              <a:rPr lang="en-GB" altLang="zh-CN" sz="2000" dirty="0">
                <a:ea typeface="SimSun" pitchFamily="2" charset="-122"/>
                <a:sym typeface="Symbol" pitchFamily="18" charset="2"/>
              </a:rPr>
              <a:t> </a:t>
            </a:r>
          </a:p>
          <a:p>
            <a:pPr marL="292100" indent="-292100" eaLnBrk="0" hangingPunct="0"/>
            <a:endParaRPr lang="en-GB" altLang="zh-CN" sz="2000" dirty="0">
              <a:ea typeface="SimSun" pitchFamily="2" charset="-122"/>
              <a:sym typeface="Symbol" pitchFamily="18" charset="2"/>
            </a:endParaRPr>
          </a:p>
          <a:p>
            <a:pPr marL="292100" indent="-292100" eaLnBrk="0" hangingPunct="0">
              <a:spcAft>
                <a:spcPct val="25000"/>
              </a:spcAft>
            </a:pPr>
            <a:r>
              <a:rPr lang="en-GB" altLang="zh-CN" sz="2400" dirty="0">
                <a:ea typeface="SimSun" pitchFamily="2" charset="-122"/>
              </a:rPr>
              <a:t>Example 2 (May already be in practical use in credit card applications):</a:t>
            </a:r>
            <a:r>
              <a:rPr lang="en-GB" altLang="zh-CN" sz="2000" dirty="0">
                <a:ea typeface="SimSun" pitchFamily="2" charset="-122"/>
              </a:rPr>
              <a:t>	</a:t>
            </a:r>
          </a:p>
          <a:p>
            <a:pPr marL="292100" indent="-292100" eaLnBrk="0" hangingPunct="0"/>
            <a:r>
              <a:rPr lang="en-GB" altLang="zh-CN" sz="2000" dirty="0">
                <a:ea typeface="SimSun" pitchFamily="2" charset="-122"/>
              </a:rPr>
              <a:t>	</a:t>
            </a:r>
            <a:r>
              <a:rPr lang="en-GB" altLang="zh-CN" sz="2400" b="1" dirty="0">
                <a:solidFill>
                  <a:srgbClr val="0033CC"/>
                </a:solidFill>
                <a:ea typeface="SimSun" pitchFamily="2" charset="-122"/>
              </a:rPr>
              <a:t>If </a:t>
            </a:r>
            <a:r>
              <a:rPr lang="en-GB" altLang="zh-CN" sz="2400" dirty="0">
                <a:solidFill>
                  <a:srgbClr val="0033CC"/>
                </a:solidFill>
                <a:ea typeface="SimSun" pitchFamily="2" charset="-122"/>
              </a:rPr>
              <a:t>20,000 </a:t>
            </a:r>
            <a:r>
              <a:rPr lang="en-GB" altLang="zh-CN" sz="2400" dirty="0">
                <a:solidFill>
                  <a:srgbClr val="0033CC"/>
                </a:solidFill>
                <a:ea typeface="SimSun" pitchFamily="2" charset="-122"/>
                <a:sym typeface="Symbol" pitchFamily="18" charset="2"/>
              </a:rPr>
              <a:t> Customer’s Salary  40,000 pounds and Customer has a house, </a:t>
            </a:r>
            <a:r>
              <a:rPr lang="en-GB" altLang="zh-CN" sz="2400" b="1" dirty="0">
                <a:solidFill>
                  <a:srgbClr val="0033CC"/>
                </a:solidFill>
                <a:ea typeface="SimSun" pitchFamily="2" charset="-122"/>
              </a:rPr>
              <a:t>then</a:t>
            </a:r>
            <a:r>
              <a:rPr lang="en-GB" altLang="zh-CN" sz="2400" dirty="0">
                <a:solidFill>
                  <a:srgbClr val="0033CC"/>
                </a:solidFill>
                <a:ea typeface="SimSun" pitchFamily="2" charset="-122"/>
              </a:rPr>
              <a:t> Customer is a safe customer.</a:t>
            </a:r>
            <a:endParaRPr lang="en-GB" altLang="zh-CN" sz="2400" dirty="0">
              <a:ea typeface="SimSun" pitchFamily="2" charset="-122"/>
            </a:endParaRPr>
          </a:p>
        </p:txBody>
      </p:sp>
    </p:spTree>
    <p:extLst>
      <p:ext uri="{BB962C8B-B14F-4D97-AF65-F5344CB8AC3E}">
        <p14:creationId xmlns:p14="http://schemas.microsoft.com/office/powerpoint/2010/main" val="2780985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7"/>
          <p:cNvSpPr>
            <a:spLocks noGrp="1"/>
          </p:cNvSpPr>
          <p:nvPr>
            <p:ph type="title" idx="4294967295"/>
          </p:nvPr>
        </p:nvSpPr>
        <p:spPr>
          <a:xfrm>
            <a:off x="214282" y="142852"/>
            <a:ext cx="7772400" cy="1012825"/>
          </a:xfrm>
        </p:spPr>
        <p:txBody>
          <a:bodyPr/>
          <a:lstStyle/>
          <a:p>
            <a:r>
              <a:rPr lang="en-GB" sz="3200" b="1" dirty="0"/>
              <a:t>Data Mining: Non-trivial Information</a:t>
            </a:r>
          </a:p>
        </p:txBody>
      </p:sp>
      <p:sp>
        <p:nvSpPr>
          <p:cNvPr id="76803" name="Content Placeholder 8"/>
          <p:cNvSpPr>
            <a:spLocks/>
          </p:cNvSpPr>
          <p:nvPr/>
        </p:nvSpPr>
        <p:spPr bwMode="auto">
          <a:xfrm>
            <a:off x="285720" y="1142984"/>
            <a:ext cx="8458200" cy="6921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Putting the “search for information” into a spectrum:</a:t>
            </a:r>
            <a:endParaRPr lang="en-GB" sz="2800" dirty="0"/>
          </a:p>
        </p:txBody>
      </p:sp>
      <p:grpSp>
        <p:nvGrpSpPr>
          <p:cNvPr id="2" name="Group 15"/>
          <p:cNvGrpSpPr>
            <a:grpSpLocks/>
          </p:cNvGrpSpPr>
          <p:nvPr/>
        </p:nvGrpSpPr>
        <p:grpSpPr bwMode="auto">
          <a:xfrm>
            <a:off x="285720" y="2357430"/>
            <a:ext cx="8566150" cy="3471863"/>
            <a:chOff x="144" y="1482"/>
            <a:chExt cx="5396" cy="2187"/>
          </a:xfrm>
        </p:grpSpPr>
        <p:sp>
          <p:nvSpPr>
            <p:cNvPr id="76804" name="AutoShape 4"/>
            <p:cNvSpPr>
              <a:spLocks noChangeArrowheads="1"/>
            </p:cNvSpPr>
            <p:nvPr/>
          </p:nvSpPr>
          <p:spPr bwMode="auto">
            <a:xfrm>
              <a:off x="624" y="1776"/>
              <a:ext cx="1680" cy="576"/>
            </a:xfrm>
            <a:prstGeom prst="homePlate">
              <a:avLst>
                <a:gd name="adj" fmla="val 37728"/>
              </a:avLst>
            </a:prstGeom>
            <a:solidFill>
              <a:schemeClr val="accent1"/>
            </a:solidFill>
            <a:ln w="9525">
              <a:solidFill>
                <a:schemeClr val="tx1"/>
              </a:solidFill>
              <a:miter lim="800000"/>
              <a:headEnd/>
              <a:tailEnd/>
            </a:ln>
            <a:effectLst/>
          </p:spPr>
          <p:txBody>
            <a:bodyPr wrap="none" anchor="ctr"/>
            <a:lstStyle/>
            <a:p>
              <a:endParaRPr lang="en-GB"/>
            </a:p>
          </p:txBody>
        </p:sp>
        <p:sp>
          <p:nvSpPr>
            <p:cNvPr id="76805" name="Text Box 5"/>
            <p:cNvSpPr txBox="1">
              <a:spLocks noChangeArrowheads="1"/>
            </p:cNvSpPr>
            <p:nvPr/>
          </p:nvSpPr>
          <p:spPr bwMode="auto">
            <a:xfrm rot="-5400000">
              <a:off x="-148" y="1876"/>
              <a:ext cx="988" cy="404"/>
            </a:xfrm>
            <a:prstGeom prst="rect">
              <a:avLst/>
            </a:prstGeom>
            <a:noFill/>
            <a:ln w="9525">
              <a:noFill/>
              <a:miter lim="800000"/>
              <a:headEnd/>
              <a:tailEnd/>
            </a:ln>
            <a:effectLst/>
          </p:spPr>
          <p:txBody>
            <a:bodyPr wrap="none">
              <a:spAutoFit/>
            </a:bodyPr>
            <a:lstStyle/>
            <a:p>
              <a:r>
                <a:rPr lang="en-GB"/>
                <a:t>Low end of</a:t>
              </a:r>
            </a:p>
            <a:p>
              <a:r>
                <a:rPr lang="en-GB"/>
                <a:t>sophistication</a:t>
              </a:r>
            </a:p>
          </p:txBody>
        </p:sp>
        <p:sp>
          <p:nvSpPr>
            <p:cNvPr id="76806" name="Text Box 6"/>
            <p:cNvSpPr txBox="1">
              <a:spLocks noChangeArrowheads="1"/>
            </p:cNvSpPr>
            <p:nvPr/>
          </p:nvSpPr>
          <p:spPr bwMode="auto">
            <a:xfrm rot="-5400000">
              <a:off x="4844" y="1876"/>
              <a:ext cx="988" cy="404"/>
            </a:xfrm>
            <a:prstGeom prst="rect">
              <a:avLst/>
            </a:prstGeom>
            <a:noFill/>
            <a:ln w="9525">
              <a:noFill/>
              <a:miter lim="800000"/>
              <a:headEnd/>
              <a:tailEnd/>
            </a:ln>
            <a:effectLst/>
          </p:spPr>
          <p:txBody>
            <a:bodyPr wrap="none">
              <a:spAutoFit/>
            </a:bodyPr>
            <a:lstStyle/>
            <a:p>
              <a:r>
                <a:rPr lang="en-GB"/>
                <a:t>High end of</a:t>
              </a:r>
            </a:p>
            <a:p>
              <a:r>
                <a:rPr lang="en-GB"/>
                <a:t>sophistication</a:t>
              </a:r>
            </a:p>
          </p:txBody>
        </p:sp>
        <p:sp>
          <p:nvSpPr>
            <p:cNvPr id="76807" name="AutoShape 7"/>
            <p:cNvSpPr>
              <a:spLocks noChangeArrowheads="1"/>
            </p:cNvSpPr>
            <p:nvPr/>
          </p:nvSpPr>
          <p:spPr bwMode="auto">
            <a:xfrm>
              <a:off x="2064" y="1776"/>
              <a:ext cx="1584" cy="576"/>
            </a:xfrm>
            <a:prstGeom prst="chevron">
              <a:avLst>
                <a:gd name="adj" fmla="val 34897"/>
              </a:avLst>
            </a:prstGeom>
            <a:solidFill>
              <a:schemeClr val="accent1"/>
            </a:solidFill>
            <a:ln w="9525">
              <a:solidFill>
                <a:schemeClr val="tx1"/>
              </a:solidFill>
              <a:miter lim="800000"/>
              <a:headEnd/>
              <a:tailEnd/>
            </a:ln>
            <a:effectLst/>
          </p:spPr>
          <p:txBody>
            <a:bodyPr wrap="none" anchor="ctr"/>
            <a:lstStyle/>
            <a:p>
              <a:endParaRPr lang="en-GB"/>
            </a:p>
          </p:txBody>
        </p:sp>
        <p:sp>
          <p:nvSpPr>
            <p:cNvPr id="76808" name="AutoShape 8"/>
            <p:cNvSpPr>
              <a:spLocks noChangeArrowheads="1"/>
            </p:cNvSpPr>
            <p:nvPr/>
          </p:nvSpPr>
          <p:spPr bwMode="auto">
            <a:xfrm>
              <a:off x="3408" y="1776"/>
              <a:ext cx="1536" cy="576"/>
            </a:xfrm>
            <a:prstGeom prst="chevron">
              <a:avLst>
                <a:gd name="adj" fmla="val 34716"/>
              </a:avLst>
            </a:prstGeom>
            <a:solidFill>
              <a:schemeClr val="accent1"/>
            </a:solidFill>
            <a:ln w="9525">
              <a:solidFill>
                <a:schemeClr val="tx1"/>
              </a:solidFill>
              <a:miter lim="800000"/>
              <a:headEnd/>
              <a:tailEnd/>
            </a:ln>
            <a:effectLst/>
          </p:spPr>
          <p:txBody>
            <a:bodyPr wrap="none" anchor="ctr"/>
            <a:lstStyle/>
            <a:p>
              <a:endParaRPr lang="en-GB"/>
            </a:p>
          </p:txBody>
        </p:sp>
        <p:sp>
          <p:nvSpPr>
            <p:cNvPr id="76809" name="Text Box 9"/>
            <p:cNvSpPr txBox="1">
              <a:spLocks noChangeArrowheads="1"/>
            </p:cNvSpPr>
            <p:nvPr/>
          </p:nvSpPr>
          <p:spPr bwMode="auto">
            <a:xfrm>
              <a:off x="720" y="1488"/>
              <a:ext cx="947" cy="250"/>
            </a:xfrm>
            <a:prstGeom prst="rect">
              <a:avLst/>
            </a:prstGeom>
            <a:noFill/>
            <a:ln w="9525">
              <a:noFill/>
              <a:miter lim="800000"/>
              <a:headEnd/>
              <a:tailEnd/>
            </a:ln>
            <a:effectLst/>
          </p:spPr>
          <p:txBody>
            <a:bodyPr wrap="none">
              <a:spAutoFit/>
            </a:bodyPr>
            <a:lstStyle/>
            <a:p>
              <a:r>
                <a:rPr lang="en-GB" sz="2000" b="1" dirty="0">
                  <a:latin typeface="Arial Narrow" pitchFamily="34" charset="0"/>
                </a:rPr>
                <a:t>Data retrieval</a:t>
              </a:r>
            </a:p>
          </p:txBody>
        </p:sp>
        <p:sp>
          <p:nvSpPr>
            <p:cNvPr id="76810" name="Text Box 10"/>
            <p:cNvSpPr txBox="1">
              <a:spLocks noChangeArrowheads="1"/>
            </p:cNvSpPr>
            <p:nvPr/>
          </p:nvSpPr>
          <p:spPr bwMode="auto">
            <a:xfrm>
              <a:off x="1836" y="1482"/>
              <a:ext cx="1782" cy="250"/>
            </a:xfrm>
            <a:prstGeom prst="rect">
              <a:avLst/>
            </a:prstGeom>
            <a:noFill/>
            <a:ln w="9525">
              <a:noFill/>
              <a:miter lim="800000"/>
              <a:headEnd/>
              <a:tailEnd/>
            </a:ln>
            <a:effectLst/>
          </p:spPr>
          <p:txBody>
            <a:bodyPr wrap="none">
              <a:spAutoFit/>
            </a:bodyPr>
            <a:lstStyle/>
            <a:p>
              <a:r>
                <a:rPr lang="en-GB" sz="2000" b="1">
                  <a:latin typeface="Arial Narrow" pitchFamily="34" charset="0"/>
                </a:rPr>
                <a:t>Online analytic processing</a:t>
              </a:r>
            </a:p>
          </p:txBody>
        </p:sp>
        <p:sp>
          <p:nvSpPr>
            <p:cNvPr id="76811" name="Text Box 11"/>
            <p:cNvSpPr txBox="1">
              <a:spLocks noChangeArrowheads="1"/>
            </p:cNvSpPr>
            <p:nvPr/>
          </p:nvSpPr>
          <p:spPr bwMode="auto">
            <a:xfrm>
              <a:off x="3792" y="1488"/>
              <a:ext cx="866" cy="250"/>
            </a:xfrm>
            <a:prstGeom prst="rect">
              <a:avLst/>
            </a:prstGeom>
            <a:noFill/>
            <a:ln w="9525">
              <a:noFill/>
              <a:miter lim="800000"/>
              <a:headEnd/>
              <a:tailEnd/>
            </a:ln>
            <a:effectLst/>
          </p:spPr>
          <p:txBody>
            <a:bodyPr wrap="none">
              <a:spAutoFit/>
            </a:bodyPr>
            <a:lstStyle/>
            <a:p>
              <a:r>
                <a:rPr lang="en-GB" sz="2000" b="1">
                  <a:latin typeface="Arial Narrow" pitchFamily="34" charset="0"/>
                </a:rPr>
                <a:t>Data mining</a:t>
              </a:r>
            </a:p>
          </p:txBody>
        </p:sp>
        <p:sp>
          <p:nvSpPr>
            <p:cNvPr id="76812" name="Rectangle 12"/>
            <p:cNvSpPr>
              <a:spLocks noChangeArrowheads="1"/>
            </p:cNvSpPr>
            <p:nvPr/>
          </p:nvSpPr>
          <p:spPr bwMode="auto">
            <a:xfrm>
              <a:off x="576" y="2400"/>
              <a:ext cx="1536" cy="577"/>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Retrieval of stored data</a:t>
              </a:r>
            </a:p>
            <a:p>
              <a:pPr marL="192088" indent="-192088" eaLnBrk="0" hangingPunct="0">
                <a:buFontTx/>
                <a:buChar char="•"/>
              </a:pPr>
              <a:r>
                <a:rPr lang="en-GB" altLang="zh-CN">
                  <a:latin typeface="Arial Narrow" pitchFamily="34" charset="0"/>
                  <a:ea typeface="??"/>
                  <a:cs typeface="??"/>
                </a:rPr>
                <a:t>Trivial data aggregation</a:t>
              </a:r>
            </a:p>
            <a:p>
              <a:pPr marL="192088" indent="-192088" eaLnBrk="0" hangingPunct="0">
                <a:buFontTx/>
                <a:buChar char="•"/>
              </a:pPr>
              <a:r>
                <a:rPr lang="en-GB" altLang="zh-CN">
                  <a:latin typeface="Arial Narrow" pitchFamily="34" charset="0"/>
                  <a:ea typeface="??"/>
                  <a:cs typeface="??"/>
                </a:rPr>
                <a:t>Written in standard SQL</a:t>
              </a:r>
              <a:endParaRPr lang="en-GB">
                <a:latin typeface="Arial Narrow" pitchFamily="34" charset="0"/>
                <a:ea typeface="??"/>
                <a:cs typeface="??"/>
              </a:endParaRPr>
            </a:p>
          </p:txBody>
        </p:sp>
        <p:sp>
          <p:nvSpPr>
            <p:cNvPr id="76813" name="Text Box 13"/>
            <p:cNvSpPr txBox="1">
              <a:spLocks noChangeArrowheads="1"/>
            </p:cNvSpPr>
            <p:nvPr/>
          </p:nvSpPr>
          <p:spPr bwMode="auto">
            <a:xfrm>
              <a:off x="2064" y="2400"/>
              <a:ext cx="1392" cy="1269"/>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Interactive reporting on stored data</a:t>
              </a:r>
            </a:p>
            <a:p>
              <a:pPr marL="192088" indent="-192088" eaLnBrk="0" hangingPunct="0">
                <a:buFontTx/>
                <a:buChar char="•"/>
              </a:pPr>
              <a:r>
                <a:rPr lang="en-GB" altLang="zh-CN">
                  <a:latin typeface="Arial Narrow" pitchFamily="34" charset="0"/>
                  <a:ea typeface="??"/>
                  <a:cs typeface="??"/>
                </a:rPr>
                <a:t>Summarisation and drilling along different attributes</a:t>
              </a:r>
            </a:p>
            <a:p>
              <a:pPr marL="192088" indent="-192088" eaLnBrk="0" hangingPunct="0">
                <a:buFontTx/>
                <a:buChar char="•"/>
              </a:pPr>
              <a:r>
                <a:rPr lang="en-GB" altLang="zh-CN">
                  <a:latin typeface="Arial Narrow" pitchFamily="34" charset="0"/>
                  <a:ea typeface="??"/>
                  <a:cs typeface="??"/>
                </a:rPr>
                <a:t>Written in extended SQL</a:t>
              </a:r>
            </a:p>
          </p:txBody>
        </p:sp>
        <p:sp>
          <p:nvSpPr>
            <p:cNvPr id="76814" name="Text Box 14"/>
            <p:cNvSpPr txBox="1">
              <a:spLocks noChangeArrowheads="1"/>
            </p:cNvSpPr>
            <p:nvPr/>
          </p:nvSpPr>
          <p:spPr bwMode="auto">
            <a:xfrm>
              <a:off x="3504" y="2398"/>
              <a:ext cx="1536" cy="1198"/>
            </a:xfrm>
            <a:prstGeom prst="rect">
              <a:avLst/>
            </a:prstGeom>
            <a:noFill/>
            <a:ln w="9525">
              <a:noFill/>
              <a:miter lim="800000"/>
              <a:headEnd/>
              <a:tailEnd/>
            </a:ln>
            <a:effectLst/>
          </p:spPr>
          <p:txBody>
            <a:bodyPr>
              <a:spAutoFit/>
            </a:bodyPr>
            <a:lstStyle/>
            <a:p>
              <a:pPr marL="192088" indent="-192088" eaLnBrk="0" hangingPunct="0">
                <a:lnSpc>
                  <a:spcPct val="110000"/>
                </a:lnSpc>
                <a:buFontTx/>
                <a:buChar char="•"/>
              </a:pPr>
              <a:r>
                <a:rPr lang="en-GB" altLang="zh-CN">
                  <a:latin typeface="Arial Narrow" pitchFamily="34" charset="0"/>
                  <a:ea typeface="??"/>
                  <a:cs typeface="??"/>
                </a:rPr>
                <a:t>Discovery of hidden and embedded patterns</a:t>
              </a:r>
            </a:p>
            <a:p>
              <a:pPr marL="192088" indent="-192088" eaLnBrk="0" hangingPunct="0">
                <a:lnSpc>
                  <a:spcPct val="110000"/>
                </a:lnSpc>
                <a:buFontTx/>
                <a:buChar char="•"/>
              </a:pPr>
              <a:r>
                <a:rPr lang="en-GB" altLang="zh-CN">
                  <a:latin typeface="Arial Narrow" pitchFamily="34" charset="0"/>
                  <a:ea typeface="??"/>
                  <a:cs typeface="??"/>
                </a:rPr>
                <a:t>Discovery algorithms</a:t>
              </a:r>
            </a:p>
            <a:p>
              <a:pPr marL="192088" indent="-192088" eaLnBrk="0" hangingPunct="0">
                <a:lnSpc>
                  <a:spcPct val="110000"/>
                </a:lnSpc>
                <a:buFontTx/>
                <a:buChar char="•"/>
              </a:pPr>
              <a:r>
                <a:rPr lang="en-GB" altLang="zh-CN">
                  <a:latin typeface="Arial Narrow" pitchFamily="34" charset="0"/>
                  <a:ea typeface="??"/>
                  <a:cs typeface="??"/>
                </a:rPr>
                <a:t>Written in programming language probably with the assistance of SQL</a:t>
              </a:r>
            </a:p>
          </p:txBody>
        </p:sp>
      </p:grpSp>
    </p:spTree>
    <p:extLst>
      <p:ext uri="{BB962C8B-B14F-4D97-AF65-F5344CB8AC3E}">
        <p14:creationId xmlns:p14="http://schemas.microsoft.com/office/powerpoint/2010/main" val="3924289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7"/>
          <p:cNvSpPr>
            <a:spLocks noGrp="1"/>
          </p:cNvSpPr>
          <p:nvPr>
            <p:ph type="title" idx="4294967295"/>
          </p:nvPr>
        </p:nvSpPr>
        <p:spPr>
          <a:xfrm>
            <a:off x="214282" y="214290"/>
            <a:ext cx="7272338" cy="1012825"/>
          </a:xfrm>
        </p:spPr>
        <p:txBody>
          <a:bodyPr/>
          <a:lstStyle/>
          <a:p>
            <a:r>
              <a:rPr lang="en-GB" sz="3200" b="1" dirty="0"/>
              <a:t>Data Mining: Real-life Databases</a:t>
            </a:r>
          </a:p>
        </p:txBody>
      </p:sp>
      <p:sp>
        <p:nvSpPr>
          <p:cNvPr id="78851" name="Content Placeholder 8"/>
          <p:cNvSpPr>
            <a:spLocks/>
          </p:cNvSpPr>
          <p:nvPr/>
        </p:nvSpPr>
        <p:spPr bwMode="auto">
          <a:xfrm>
            <a:off x="357158" y="1214422"/>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Characteristics of a real-life database</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The size may be extremely large </a:t>
            </a:r>
          </a:p>
          <a:p>
            <a:pPr marL="760413" lvl="1" indent="-222250" eaLnBrk="0" hangingPunct="0">
              <a:spcBef>
                <a:spcPct val="20000"/>
              </a:spcBef>
              <a:buFontTx/>
              <a:buChar char="–"/>
            </a:pPr>
            <a:r>
              <a:rPr lang="en-GB" altLang="zh-CN" sz="2400" dirty="0">
                <a:latin typeface="Helvetica" charset="0"/>
                <a:ea typeface="SimSun" pitchFamily="2" charset="-122"/>
              </a:rPr>
              <a:t>The dimensionality can be very high</a:t>
            </a:r>
          </a:p>
          <a:p>
            <a:pPr marL="760413" lvl="1" indent="-222250" eaLnBrk="0" hangingPunct="0">
              <a:spcBef>
                <a:spcPct val="20000"/>
              </a:spcBef>
              <a:buFontTx/>
              <a:buChar char="–"/>
            </a:pPr>
            <a:r>
              <a:rPr lang="en-GB" altLang="zh-CN" sz="2400" dirty="0">
                <a:latin typeface="Helvetica" charset="0"/>
                <a:ea typeface="SimSun" pitchFamily="2" charset="-122"/>
              </a:rPr>
              <a:t>Attributes can be of different data types</a:t>
            </a:r>
            <a:endParaRPr lang="en-GB" sz="2400" dirty="0"/>
          </a:p>
          <a:p>
            <a:pPr marL="760413" lvl="1" indent="-222250" eaLnBrk="0" hangingPunct="0">
              <a:spcBef>
                <a:spcPct val="20000"/>
              </a:spcBef>
              <a:buFontTx/>
              <a:buChar char="–"/>
            </a:pPr>
            <a:r>
              <a:rPr lang="en-GB" sz="2400" dirty="0"/>
              <a:t>Data quality can be very poor</a:t>
            </a:r>
          </a:p>
          <a:p>
            <a:pPr marL="760413" lvl="1" indent="-222250" eaLnBrk="0" hangingPunct="0">
              <a:spcBef>
                <a:spcPct val="20000"/>
              </a:spcBef>
              <a:buFontTx/>
              <a:buChar char="–"/>
            </a:pPr>
            <a:r>
              <a:rPr lang="en-GB" sz="2400" dirty="0"/>
              <a:t>Data may exist in pieces and isolated in different systems</a:t>
            </a:r>
          </a:p>
          <a:p>
            <a:pPr marL="760413" lvl="1" indent="-222250" eaLnBrk="0" hangingPunct="0">
              <a:spcBef>
                <a:spcPct val="20000"/>
              </a:spcBef>
              <a:buFontTx/>
              <a:buChar char="–"/>
            </a:pPr>
            <a:r>
              <a:rPr lang="en-GB" sz="2400" dirty="0"/>
              <a:t>Value distribution can be extremely skewed </a:t>
            </a:r>
          </a:p>
          <a:p>
            <a:pPr marL="760413" lvl="1" indent="-222250" eaLnBrk="0" hangingPunct="0">
              <a:spcBef>
                <a:spcPct val="20000"/>
              </a:spcBef>
              <a:buFontTx/>
              <a:buChar char="–"/>
            </a:pPr>
            <a:r>
              <a:rPr lang="en-GB" sz="2400" dirty="0"/>
              <a:t>Database content can be dynamic and evolving</a:t>
            </a:r>
          </a:p>
          <a:p>
            <a:pPr marL="760413" lvl="1" indent="-222250" eaLnBrk="0" hangingPunct="0">
              <a:spcBef>
                <a:spcPct val="20000"/>
              </a:spcBef>
              <a:buFontTx/>
              <a:buChar char="–"/>
            </a:pPr>
            <a:r>
              <a:rPr lang="en-GB" sz="2400" dirty="0"/>
              <a:t>Data may lack traditional record-based structure</a:t>
            </a:r>
          </a:p>
          <a:p>
            <a:pPr marL="760413" lvl="1" indent="-222250" eaLnBrk="0" hangingPunct="0">
              <a:spcBef>
                <a:spcPct val="20000"/>
              </a:spcBef>
              <a:buFontTx/>
              <a:buChar char="–"/>
            </a:pPr>
            <a:r>
              <a:rPr lang="en-GB" altLang="zh-CN" sz="2400" dirty="0">
                <a:ea typeface="SimSun" pitchFamily="2" charset="-122"/>
              </a:rPr>
              <a:t>Data are available on second storage media</a:t>
            </a:r>
            <a:endParaRPr lang="en-GB" altLang="zh-CN" sz="2000" b="1" dirty="0">
              <a:latin typeface="Helvetica" charset="0"/>
              <a:ea typeface="SimSun" pitchFamily="2" charset="-122"/>
            </a:endParaRPr>
          </a:p>
        </p:txBody>
      </p:sp>
    </p:spTree>
    <p:extLst>
      <p:ext uri="{BB962C8B-B14F-4D97-AF65-F5344CB8AC3E}">
        <p14:creationId xmlns:p14="http://schemas.microsoft.com/office/powerpoint/2010/main" val="2250482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7"/>
          <p:cNvSpPr>
            <a:spLocks noGrp="1"/>
          </p:cNvSpPr>
          <p:nvPr>
            <p:ph type="title" idx="4294967295"/>
          </p:nvPr>
        </p:nvSpPr>
        <p:spPr>
          <a:xfrm>
            <a:off x="285720" y="214290"/>
            <a:ext cx="7272338" cy="1012825"/>
          </a:xfrm>
        </p:spPr>
        <p:txBody>
          <a:bodyPr/>
          <a:lstStyle/>
          <a:p>
            <a:r>
              <a:rPr lang="en-GB" sz="3200" b="1" dirty="0"/>
              <a:t>Data Mining: Efficient Algorithms</a:t>
            </a:r>
          </a:p>
        </p:txBody>
      </p:sp>
      <p:sp>
        <p:nvSpPr>
          <p:cNvPr id="80899" name="Content Placeholder 8"/>
          <p:cNvSpPr>
            <a:spLocks/>
          </p:cNvSpPr>
          <p:nvPr/>
        </p:nvSpPr>
        <p:spPr bwMode="auto">
          <a:xfrm>
            <a:off x="428596" y="1142984"/>
            <a:ext cx="8247063" cy="4899025"/>
          </a:xfrm>
          <a:prstGeom prst="rect">
            <a:avLst/>
          </a:prstGeom>
          <a:noFill/>
          <a:ln w="9525">
            <a:noFill/>
            <a:miter lim="800000"/>
            <a:headEnd/>
            <a:tailEnd/>
          </a:ln>
        </p:spPr>
        <p:txBody>
          <a:bodyPr/>
          <a:lstStyle/>
          <a:p>
            <a:pPr marL="284163" indent="-284163" eaLnBrk="0" hangingPunct="0">
              <a:buFontTx/>
              <a:buChar char="•"/>
            </a:pPr>
            <a:r>
              <a:rPr lang="en-GB" altLang="zh-CN" sz="2400" dirty="0">
                <a:latin typeface="Helvetica" charset="0"/>
                <a:ea typeface="??"/>
                <a:cs typeface="??"/>
              </a:rPr>
              <a:t>Discovering interesting patterns supported by given facts can be </a:t>
            </a:r>
            <a:r>
              <a:rPr lang="en-GB" altLang="zh-CN" sz="2400" i="1" dirty="0">
                <a:latin typeface="Helvetica" charset="0"/>
                <a:ea typeface="??"/>
                <a:cs typeface="??"/>
              </a:rPr>
              <a:t>computationally hard</a:t>
            </a:r>
            <a:r>
              <a:rPr lang="en-GB" altLang="zh-CN" sz="2400" dirty="0">
                <a:latin typeface="Helvetica" charset="0"/>
                <a:ea typeface="??"/>
                <a:cs typeface="??"/>
              </a:rPr>
              <a:t> because many discoveries are combinatorial problems. Trivial algorithms may take too long.</a:t>
            </a:r>
          </a:p>
          <a:p>
            <a:pPr marL="284163" indent="-284163" eaLnBrk="0" hangingPunct="0">
              <a:spcBef>
                <a:spcPct val="20000"/>
              </a:spcBef>
              <a:buFontTx/>
              <a:buChar char="•"/>
            </a:pPr>
            <a:r>
              <a:rPr lang="en-GB" altLang="zh-CN" sz="2400" dirty="0">
                <a:latin typeface="Helvetica" charset="0"/>
                <a:ea typeface="??"/>
                <a:cs typeface="??"/>
              </a:rPr>
              <a:t>A discovery algorithm is considered efficient if its execution time and memory requirement are comparable to those of sorting algorithms; otherwise, it is unlikely to scale up well enough to cope with data sets of large sizes.</a:t>
            </a:r>
          </a:p>
          <a:p>
            <a:pPr marL="284163" indent="-284163" eaLnBrk="0" hangingPunct="0">
              <a:spcBef>
                <a:spcPct val="20000"/>
              </a:spcBef>
              <a:buFontTx/>
              <a:buChar char="•"/>
            </a:pPr>
            <a:r>
              <a:rPr lang="en-GB" altLang="zh-CN" sz="2400" dirty="0">
                <a:latin typeface="Helvetica" charset="0"/>
                <a:ea typeface="??"/>
                <a:cs typeface="??"/>
              </a:rPr>
              <a:t>Efficient discovery algorithms may be hard to find. Using advanced hardware, optimising the implementation of the algorithms and developing approximate solutions can be viable alternative options.</a:t>
            </a:r>
          </a:p>
        </p:txBody>
      </p:sp>
    </p:spTree>
    <p:extLst>
      <p:ext uri="{BB962C8B-B14F-4D97-AF65-F5344CB8AC3E}">
        <p14:creationId xmlns:p14="http://schemas.microsoft.com/office/powerpoint/2010/main" val="969296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098"/>
          <p:cNvSpPr>
            <a:spLocks noGrp="1" noChangeArrowheads="1"/>
          </p:cNvSpPr>
          <p:nvPr>
            <p:ph type="title"/>
          </p:nvPr>
        </p:nvSpPr>
        <p:spPr/>
        <p:txBody>
          <a:bodyPr>
            <a:normAutofit fontScale="90000"/>
          </a:bodyPr>
          <a:lstStyle/>
          <a:p>
            <a:r>
              <a:rPr lang="en-GB" sz="3200" b="1"/>
              <a:t>Data Mining Objectives</a:t>
            </a:r>
          </a:p>
        </p:txBody>
      </p:sp>
      <p:sp>
        <p:nvSpPr>
          <p:cNvPr id="86019" name="Rectangle 4099"/>
          <p:cNvSpPr>
            <a:spLocks noGrp="1" noChangeArrowheads="1"/>
          </p:cNvSpPr>
          <p:nvPr>
            <p:ph idx="1"/>
          </p:nvPr>
        </p:nvSpPr>
        <p:spPr>
          <a:xfrm>
            <a:off x="357158" y="1142984"/>
            <a:ext cx="8458200" cy="4800600"/>
          </a:xfrm>
        </p:spPr>
        <p:txBody>
          <a:bodyPr>
            <a:normAutofit/>
          </a:bodyPr>
          <a:lstStyle/>
          <a:p>
            <a:pPr marL="284163" indent="-284163">
              <a:lnSpc>
                <a:spcPct val="90000"/>
              </a:lnSpc>
            </a:pPr>
            <a:r>
              <a:rPr lang="en-GB" sz="2400" dirty="0"/>
              <a:t>Classification</a:t>
            </a:r>
          </a:p>
          <a:p>
            <a:pPr marL="760413" lvl="1" indent="-222250">
              <a:lnSpc>
                <a:spcPct val="90000"/>
              </a:lnSpc>
            </a:pPr>
            <a:r>
              <a:rPr lang="en-GB" sz="2200" dirty="0"/>
              <a:t>Using existing data to form a classification model and then using the model to assign an appropriate class label for a data record (e.g. safe vs. risky customers)</a:t>
            </a:r>
          </a:p>
          <a:p>
            <a:pPr marL="284163" indent="-284163">
              <a:lnSpc>
                <a:spcPct val="90000"/>
              </a:lnSpc>
            </a:pPr>
            <a:r>
              <a:rPr lang="en-GB" sz="2400" dirty="0"/>
              <a:t>Estimation</a:t>
            </a:r>
          </a:p>
          <a:p>
            <a:pPr marL="760413" lvl="1" indent="-222250">
              <a:lnSpc>
                <a:spcPct val="90000"/>
              </a:lnSpc>
            </a:pPr>
            <a:r>
              <a:rPr lang="en-GB" sz="2200" dirty="0"/>
              <a:t>Similar to classification but to assign a value to an output variable of a data record (e.g. estimated house value)</a:t>
            </a:r>
          </a:p>
          <a:p>
            <a:pPr marL="284163" indent="-284163">
              <a:lnSpc>
                <a:spcPct val="90000"/>
              </a:lnSpc>
            </a:pPr>
            <a:r>
              <a:rPr lang="en-GB" sz="2400" dirty="0"/>
              <a:t> Prediction</a:t>
            </a:r>
          </a:p>
          <a:p>
            <a:pPr marL="760413" lvl="1" indent="-222250">
              <a:lnSpc>
                <a:spcPct val="90000"/>
              </a:lnSpc>
            </a:pPr>
            <a:r>
              <a:rPr lang="en-GB" sz="2200" dirty="0"/>
              <a:t>Similar to classification and estimation, but more concerned with future outcome of the output (e.g. tomorrow’s weather)</a:t>
            </a:r>
          </a:p>
          <a:p>
            <a:pPr marL="284163" indent="-284163">
              <a:lnSpc>
                <a:spcPct val="90000"/>
              </a:lnSpc>
            </a:pPr>
            <a:r>
              <a:rPr lang="en-GB" sz="2400" dirty="0"/>
              <a:t>Description</a:t>
            </a:r>
          </a:p>
          <a:p>
            <a:pPr marL="760413" lvl="1" indent="-222250">
              <a:lnSpc>
                <a:spcPct val="90000"/>
              </a:lnSpc>
            </a:pPr>
            <a:r>
              <a:rPr lang="en-GB" sz="2200" dirty="0"/>
              <a:t>General description of data characteristics (e.g. customer profile)</a:t>
            </a:r>
          </a:p>
        </p:txBody>
      </p:sp>
    </p:spTree>
    <p:extLst>
      <p:ext uri="{BB962C8B-B14F-4D97-AF65-F5344CB8AC3E}">
        <p14:creationId xmlns:p14="http://schemas.microsoft.com/office/powerpoint/2010/main" val="2113424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normAutofit fontScale="90000"/>
          </a:bodyPr>
          <a:lstStyle/>
          <a:p>
            <a:r>
              <a:rPr lang="en-US" sz="3200" b="1"/>
              <a:t>Data Mining &amp; Other Disciplines</a:t>
            </a:r>
          </a:p>
        </p:txBody>
      </p:sp>
      <p:sp>
        <p:nvSpPr>
          <p:cNvPr id="83972" name="Oval 4"/>
          <p:cNvSpPr>
            <a:spLocks noChangeArrowheads="1"/>
          </p:cNvSpPr>
          <p:nvPr/>
        </p:nvSpPr>
        <p:spPr bwMode="auto">
          <a:xfrm>
            <a:off x="762000" y="1727200"/>
            <a:ext cx="2667000" cy="990600"/>
          </a:xfrm>
          <a:prstGeom prst="ellipse">
            <a:avLst/>
          </a:prstGeom>
          <a:solidFill>
            <a:schemeClr val="folHlink"/>
          </a:solidFill>
          <a:ln w="9525">
            <a:solidFill>
              <a:schemeClr val="folHlink"/>
            </a:solidFill>
            <a:round/>
            <a:headEnd/>
            <a:tailEnd/>
          </a:ln>
          <a:effectLst/>
        </p:spPr>
        <p:txBody>
          <a:bodyPr wrap="none" anchor="ctr"/>
          <a:lstStyle/>
          <a:p>
            <a:pPr algn="ctr" eaLnBrk="0" hangingPunct="0"/>
            <a:r>
              <a:rPr lang="en-GB" b="1">
                <a:latin typeface="Helvetica" charset="0"/>
                <a:ea typeface="SimSun" pitchFamily="2" charset="-122"/>
              </a:rPr>
              <a:t>Machine Learning</a:t>
            </a:r>
          </a:p>
          <a:p>
            <a:pPr algn="ctr" eaLnBrk="0" hangingPunct="0"/>
            <a:r>
              <a:rPr lang="en-GB" b="1">
                <a:latin typeface="Helvetica" charset="0"/>
                <a:ea typeface="SimSun" pitchFamily="2" charset="-122"/>
              </a:rPr>
              <a:t>(Artificial Intelligence)</a:t>
            </a:r>
            <a:endParaRPr lang="en-GB" sz="2400">
              <a:latin typeface="Times New Roman" pitchFamily="18" charset="0"/>
              <a:ea typeface="SimSun" pitchFamily="2" charset="-122"/>
            </a:endParaRPr>
          </a:p>
        </p:txBody>
      </p:sp>
      <p:sp>
        <p:nvSpPr>
          <p:cNvPr id="83973" name="Oval 5"/>
          <p:cNvSpPr>
            <a:spLocks noChangeArrowheads="1"/>
          </p:cNvSpPr>
          <p:nvPr/>
        </p:nvSpPr>
        <p:spPr bwMode="auto">
          <a:xfrm>
            <a:off x="5943600" y="1727200"/>
            <a:ext cx="2590800" cy="990600"/>
          </a:xfrm>
          <a:prstGeom prst="ellipse">
            <a:avLst/>
          </a:prstGeom>
          <a:solidFill>
            <a:schemeClr val="hlink"/>
          </a:solidFill>
          <a:ln w="9525">
            <a:solidFill>
              <a:srgbClr val="DDDDDD"/>
            </a:solidFill>
            <a:round/>
            <a:headEnd/>
            <a:tailEnd/>
          </a:ln>
          <a:effectLst/>
        </p:spPr>
        <p:txBody>
          <a:bodyPr wrap="none" anchor="ctr"/>
          <a:lstStyle/>
          <a:p>
            <a:pPr algn="ctr" eaLnBrk="0" hangingPunct="0"/>
            <a:r>
              <a:rPr lang="en-GB" b="1">
                <a:latin typeface="Helvetica" charset="0"/>
                <a:ea typeface="SimSun" pitchFamily="2" charset="-122"/>
              </a:rPr>
              <a:t>Statistics</a:t>
            </a:r>
          </a:p>
        </p:txBody>
      </p:sp>
      <p:sp>
        <p:nvSpPr>
          <p:cNvPr id="83974" name="Oval 6"/>
          <p:cNvSpPr>
            <a:spLocks noChangeArrowheads="1"/>
          </p:cNvSpPr>
          <p:nvPr/>
        </p:nvSpPr>
        <p:spPr bwMode="auto">
          <a:xfrm>
            <a:off x="3276600" y="5257800"/>
            <a:ext cx="2743200" cy="762000"/>
          </a:xfrm>
          <a:prstGeom prst="ellipse">
            <a:avLst/>
          </a:prstGeom>
          <a:solidFill>
            <a:schemeClr val="accent1"/>
          </a:solidFill>
          <a:ln w="9525">
            <a:solidFill>
              <a:srgbClr val="EAEAEA"/>
            </a:solidFill>
            <a:round/>
            <a:headEnd/>
            <a:tailEnd/>
          </a:ln>
          <a:effectLst/>
        </p:spPr>
        <p:txBody>
          <a:bodyPr wrap="none" anchor="ctr"/>
          <a:lstStyle/>
          <a:p>
            <a:pPr algn="ctr" eaLnBrk="0" hangingPunct="0"/>
            <a:r>
              <a:rPr lang="en-GB" b="1">
                <a:latin typeface="Helvetica" charset="0"/>
                <a:ea typeface="SimSun" pitchFamily="2" charset="-122"/>
              </a:rPr>
              <a:t>Database </a:t>
            </a:r>
          </a:p>
          <a:p>
            <a:pPr algn="ctr" eaLnBrk="0" hangingPunct="0"/>
            <a:r>
              <a:rPr lang="en-GB" b="1">
                <a:latin typeface="Helvetica" charset="0"/>
                <a:ea typeface="SimSun" pitchFamily="2" charset="-122"/>
              </a:rPr>
              <a:t>Management</a:t>
            </a:r>
            <a:endParaRPr lang="en-GB" sz="2400">
              <a:latin typeface="Times New Roman" pitchFamily="18" charset="0"/>
              <a:ea typeface="SimSun" pitchFamily="2" charset="-122"/>
            </a:endParaRPr>
          </a:p>
        </p:txBody>
      </p:sp>
      <p:sp>
        <p:nvSpPr>
          <p:cNvPr id="83975" name="Rectangle 7"/>
          <p:cNvSpPr>
            <a:spLocks noChangeArrowheads="1"/>
          </p:cNvSpPr>
          <p:nvPr/>
        </p:nvSpPr>
        <p:spPr bwMode="auto">
          <a:xfrm>
            <a:off x="3276600" y="3479800"/>
            <a:ext cx="2743200" cy="762000"/>
          </a:xfrm>
          <a:prstGeom prst="rect">
            <a:avLst/>
          </a:prstGeom>
          <a:solidFill>
            <a:srgbClr val="FF9900"/>
          </a:solidFill>
          <a:ln w="9525">
            <a:solidFill>
              <a:schemeClr val="tx1"/>
            </a:solidFill>
            <a:miter lim="800000"/>
            <a:headEnd/>
            <a:tailEnd/>
          </a:ln>
          <a:effectLst/>
        </p:spPr>
        <p:txBody>
          <a:bodyPr wrap="none" anchor="ctr"/>
          <a:lstStyle/>
          <a:p>
            <a:pPr algn="ctr"/>
            <a:r>
              <a:rPr lang="en-GB" sz="2400" b="1">
                <a:latin typeface="Tahoma" pitchFamily="34" charset="0"/>
              </a:rPr>
              <a:t>DATA MINING</a:t>
            </a:r>
          </a:p>
        </p:txBody>
      </p:sp>
      <p:grpSp>
        <p:nvGrpSpPr>
          <p:cNvPr id="2" name="Group 8"/>
          <p:cNvGrpSpPr>
            <a:grpSpLocks/>
          </p:cNvGrpSpPr>
          <p:nvPr/>
        </p:nvGrpSpPr>
        <p:grpSpPr bwMode="auto">
          <a:xfrm>
            <a:off x="3276600" y="4241800"/>
            <a:ext cx="2722563" cy="1016000"/>
            <a:chOff x="2112" y="2976"/>
            <a:chExt cx="1715" cy="640"/>
          </a:xfrm>
        </p:grpSpPr>
        <p:cxnSp>
          <p:nvCxnSpPr>
            <p:cNvPr id="83977" name="AutoShape 9"/>
            <p:cNvCxnSpPr>
              <a:cxnSpLocks noChangeShapeType="1"/>
              <a:stCxn id="83974" idx="0"/>
              <a:endCxn id="83975" idx="2"/>
            </p:cNvCxnSpPr>
            <p:nvPr/>
          </p:nvCxnSpPr>
          <p:spPr bwMode="auto">
            <a:xfrm flipV="1">
              <a:off x="2976" y="2976"/>
              <a:ext cx="0" cy="640"/>
            </a:xfrm>
            <a:prstGeom prst="straightConnector1">
              <a:avLst/>
            </a:prstGeom>
            <a:noFill/>
            <a:ln w="28575">
              <a:solidFill>
                <a:schemeClr val="tx1"/>
              </a:solidFill>
              <a:miter lim="800000"/>
              <a:headEnd/>
              <a:tailEnd type="stealth" w="med" len="med"/>
            </a:ln>
            <a:effectLst/>
          </p:spPr>
        </p:cxnSp>
        <p:sp>
          <p:nvSpPr>
            <p:cNvPr id="83978" name="Text Box 10"/>
            <p:cNvSpPr txBox="1">
              <a:spLocks noChangeArrowheads="1"/>
            </p:cNvSpPr>
            <p:nvPr/>
          </p:nvSpPr>
          <p:spPr bwMode="auto">
            <a:xfrm>
              <a:off x="2112" y="3148"/>
              <a:ext cx="1715"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Fast storage structures &amp;</a:t>
              </a:r>
            </a:p>
            <a:p>
              <a:r>
                <a:rPr lang="en-GB" altLang="zh-CN" i="1">
                  <a:latin typeface="Tahoma" pitchFamily="34" charset="0"/>
                  <a:ea typeface="SimSun" pitchFamily="2" charset="-122"/>
                </a:rPr>
                <a:t> retrieval operations</a:t>
              </a:r>
              <a:endParaRPr lang="en-GB" i="1">
                <a:latin typeface="Tahoma" pitchFamily="34" charset="0"/>
                <a:ea typeface="SimSun" pitchFamily="2" charset="-122"/>
              </a:endParaRPr>
            </a:p>
          </p:txBody>
        </p:sp>
      </p:grpSp>
      <p:grpSp>
        <p:nvGrpSpPr>
          <p:cNvPr id="3" name="Group 11"/>
          <p:cNvGrpSpPr>
            <a:grpSpLocks/>
          </p:cNvGrpSpPr>
          <p:nvPr/>
        </p:nvGrpSpPr>
        <p:grpSpPr bwMode="auto">
          <a:xfrm>
            <a:off x="6019800" y="2717800"/>
            <a:ext cx="2536825" cy="1143000"/>
            <a:chOff x="3840" y="2016"/>
            <a:chExt cx="1598" cy="720"/>
          </a:xfrm>
        </p:grpSpPr>
        <p:cxnSp>
          <p:nvCxnSpPr>
            <p:cNvPr id="83980" name="AutoShape 12"/>
            <p:cNvCxnSpPr>
              <a:cxnSpLocks noChangeShapeType="1"/>
              <a:stCxn id="83973" idx="4"/>
              <a:endCxn id="83975" idx="3"/>
            </p:cNvCxnSpPr>
            <p:nvPr/>
          </p:nvCxnSpPr>
          <p:spPr bwMode="auto">
            <a:xfrm rot="5400000">
              <a:off x="3864" y="1992"/>
              <a:ext cx="720" cy="768"/>
            </a:xfrm>
            <a:prstGeom prst="bentConnector2">
              <a:avLst/>
            </a:prstGeom>
            <a:noFill/>
            <a:ln w="28575">
              <a:solidFill>
                <a:schemeClr val="tx1"/>
              </a:solidFill>
              <a:miter lim="800000"/>
              <a:headEnd/>
              <a:tailEnd type="stealth" w="med" len="med"/>
            </a:ln>
            <a:effectLst/>
          </p:spPr>
        </p:cxnSp>
        <p:sp>
          <p:nvSpPr>
            <p:cNvPr id="83981" name="Text Box 13"/>
            <p:cNvSpPr txBox="1">
              <a:spLocks noChangeArrowheads="1"/>
            </p:cNvSpPr>
            <p:nvPr/>
          </p:nvSpPr>
          <p:spPr bwMode="auto">
            <a:xfrm>
              <a:off x="3840" y="2112"/>
              <a:ext cx="1598"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Data analysis theories</a:t>
              </a:r>
            </a:p>
            <a:p>
              <a:r>
                <a:rPr lang="en-GB" altLang="zh-CN" i="1">
                  <a:latin typeface="Tahoma" pitchFamily="34" charset="0"/>
                  <a:ea typeface="SimSun" pitchFamily="2" charset="-122"/>
                </a:rPr>
                <a:t>methods and measures</a:t>
              </a:r>
              <a:endParaRPr lang="en-GB" i="1">
                <a:latin typeface="Tahoma" pitchFamily="34" charset="0"/>
                <a:ea typeface="SimSun" pitchFamily="2" charset="-122"/>
              </a:endParaRPr>
            </a:p>
          </p:txBody>
        </p:sp>
      </p:grpSp>
      <p:grpSp>
        <p:nvGrpSpPr>
          <p:cNvPr id="4" name="Group 14"/>
          <p:cNvGrpSpPr>
            <a:grpSpLocks/>
          </p:cNvGrpSpPr>
          <p:nvPr/>
        </p:nvGrpSpPr>
        <p:grpSpPr bwMode="auto">
          <a:xfrm>
            <a:off x="762000" y="2717800"/>
            <a:ext cx="2514600" cy="1143000"/>
            <a:chOff x="528" y="2016"/>
            <a:chExt cx="1584" cy="720"/>
          </a:xfrm>
        </p:grpSpPr>
        <p:cxnSp>
          <p:nvCxnSpPr>
            <p:cNvPr id="83983" name="AutoShape 15"/>
            <p:cNvCxnSpPr>
              <a:cxnSpLocks noChangeShapeType="1"/>
              <a:stCxn id="83972" idx="4"/>
              <a:endCxn id="83975" idx="1"/>
            </p:cNvCxnSpPr>
            <p:nvPr/>
          </p:nvCxnSpPr>
          <p:spPr bwMode="auto">
            <a:xfrm rot="16200000" flipH="1">
              <a:off x="1380" y="2004"/>
              <a:ext cx="720" cy="744"/>
            </a:xfrm>
            <a:prstGeom prst="bentConnector2">
              <a:avLst/>
            </a:prstGeom>
            <a:noFill/>
            <a:ln w="28575">
              <a:solidFill>
                <a:schemeClr val="tx1"/>
              </a:solidFill>
              <a:miter lim="800000"/>
              <a:headEnd/>
              <a:tailEnd type="stealth" w="med" len="med"/>
            </a:ln>
            <a:effectLst/>
          </p:spPr>
        </p:cxnSp>
        <p:sp>
          <p:nvSpPr>
            <p:cNvPr id="83984" name="Text Box 16"/>
            <p:cNvSpPr txBox="1">
              <a:spLocks noChangeArrowheads="1"/>
            </p:cNvSpPr>
            <p:nvPr/>
          </p:nvSpPr>
          <p:spPr bwMode="auto">
            <a:xfrm>
              <a:off x="528" y="2112"/>
              <a:ext cx="1548" cy="404"/>
            </a:xfrm>
            <a:prstGeom prst="rect">
              <a:avLst/>
            </a:prstGeom>
            <a:solidFill>
              <a:schemeClr val="bg1"/>
            </a:solidFill>
            <a:ln w="9525">
              <a:noFill/>
              <a:miter lim="800000"/>
              <a:headEnd/>
              <a:tailEnd/>
            </a:ln>
            <a:effectLst/>
          </p:spPr>
          <p:txBody>
            <a:bodyPr wrap="none">
              <a:spAutoFit/>
            </a:bodyPr>
            <a:lstStyle/>
            <a:p>
              <a:pPr eaLnBrk="0" hangingPunct="0"/>
              <a:r>
                <a:rPr lang="en-GB" altLang="zh-CN" i="1">
                  <a:latin typeface="Tahoma" pitchFamily="34" charset="0"/>
                  <a:ea typeface="SimSun" pitchFamily="2" charset="-122"/>
                </a:rPr>
                <a:t>Inductive &amp; deductive </a:t>
              </a:r>
            </a:p>
            <a:p>
              <a:pPr eaLnBrk="0" hangingPunct="0"/>
              <a:r>
                <a:rPr lang="en-GB" altLang="zh-CN" i="1">
                  <a:latin typeface="Tahoma" pitchFamily="34" charset="0"/>
                  <a:ea typeface="SimSun" pitchFamily="2" charset="-122"/>
                </a:rPr>
                <a:t>learning methods</a:t>
              </a:r>
            </a:p>
          </p:txBody>
        </p:sp>
      </p:grpSp>
    </p:spTree>
    <p:extLst>
      <p:ext uri="{BB962C8B-B14F-4D97-AF65-F5344CB8AC3E}">
        <p14:creationId xmlns:p14="http://schemas.microsoft.com/office/powerpoint/2010/main" val="2360575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box(out)">
                                      <p:cBhvr>
                                        <p:cTn id="7" dur="500"/>
                                        <p:tgtEl>
                                          <p:spTgt spid="8397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83973"/>
                                        </p:tgtEl>
                                        <p:attrNameLst>
                                          <p:attrName>style.visibility</p:attrName>
                                        </p:attrNameLst>
                                      </p:cBhvr>
                                      <p:to>
                                        <p:strVal val="visible"/>
                                      </p:to>
                                    </p:set>
                                    <p:animEffect transition="in" filter="box(out)">
                                      <p:cBhvr>
                                        <p:cTn id="12" dur="500"/>
                                        <p:tgtEl>
                                          <p:spTgt spid="83973"/>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83974"/>
                                        </p:tgtEl>
                                        <p:attrNameLst>
                                          <p:attrName>style.visibility</p:attrName>
                                        </p:attrNameLst>
                                      </p:cBhvr>
                                      <p:to>
                                        <p:strVal val="visible"/>
                                      </p:to>
                                    </p:set>
                                    <p:animEffect transition="in" filter="box(out)">
                                      <p:cBhvr>
                                        <p:cTn id="17" dur="500"/>
                                        <p:tgtEl>
                                          <p:spTgt spid="8397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499"/>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499"/>
                                          </p:stCondLst>
                                        </p:cTn>
                                        <p:tgtEl>
                                          <p:spTgt spid="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animBg="1" autoUpdateAnimBg="0"/>
      <p:bldP spid="83973" grpId="0" animBg="1" autoUpdateAnimBg="0"/>
      <p:bldP spid="83974"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normAutofit fontScale="90000"/>
          </a:bodyPr>
          <a:lstStyle/>
          <a:p>
            <a:r>
              <a:rPr lang="en-GB" sz="3200" b="1"/>
              <a:t>Data Mining: Current State</a:t>
            </a:r>
          </a:p>
        </p:txBody>
      </p:sp>
      <p:sp>
        <p:nvSpPr>
          <p:cNvPr id="87043" name="Rectangle 3"/>
          <p:cNvSpPr>
            <a:spLocks noGrp="1" noChangeArrowheads="1"/>
          </p:cNvSpPr>
          <p:nvPr>
            <p:ph idx="1"/>
          </p:nvPr>
        </p:nvSpPr>
        <p:spPr>
          <a:xfrm>
            <a:off x="428596" y="1071546"/>
            <a:ext cx="8458200" cy="4953000"/>
          </a:xfrm>
        </p:spPr>
        <p:txBody>
          <a:bodyPr>
            <a:normAutofit/>
          </a:bodyPr>
          <a:lstStyle/>
          <a:p>
            <a:pPr marL="284163" indent="-284163"/>
            <a:r>
              <a:rPr lang="en-GB" sz="2600" dirty="0"/>
              <a:t>Many data mining algorithms have been developed or adapted</a:t>
            </a:r>
          </a:p>
          <a:p>
            <a:pPr marL="284163" indent="-284163"/>
            <a:r>
              <a:rPr lang="en-GB" sz="2600" dirty="0"/>
              <a:t>Many data mining software tools have been built and are in use</a:t>
            </a:r>
          </a:p>
          <a:p>
            <a:pPr marL="284163" indent="-284163"/>
            <a:r>
              <a:rPr lang="en-GB" sz="2600" dirty="0"/>
              <a:t>A cross-industry methodology has been formed</a:t>
            </a:r>
          </a:p>
          <a:p>
            <a:pPr marL="284163" indent="-284163"/>
            <a:r>
              <a:rPr lang="en-GB" sz="2600" dirty="0"/>
              <a:t>Besides general solutions, more application-oriented data mining solutions are being developed</a:t>
            </a:r>
          </a:p>
          <a:p>
            <a:pPr marL="284163" indent="-284163"/>
            <a:r>
              <a:rPr lang="en-GB" sz="2600" dirty="0"/>
              <a:t>More and more organisations are either doing their own data mining or hiring consultants to do the job</a:t>
            </a:r>
          </a:p>
          <a:p>
            <a:pPr marL="284163" indent="-284163"/>
            <a:r>
              <a:rPr lang="en-GB" sz="2600" dirty="0"/>
              <a:t>Data mining has been extended to web mining and text mining</a:t>
            </a:r>
          </a:p>
        </p:txBody>
      </p:sp>
    </p:spTree>
    <p:extLst>
      <p:ext uri="{BB962C8B-B14F-4D97-AF65-F5344CB8AC3E}">
        <p14:creationId xmlns:p14="http://schemas.microsoft.com/office/powerpoint/2010/main" val="1024369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315937" y="214291"/>
            <a:ext cx="7685087" cy="785818"/>
          </a:xfrm>
        </p:spPr>
        <p:txBody>
          <a:bodyPr/>
          <a:lstStyle/>
          <a:p>
            <a:r>
              <a:rPr lang="en-GB" sz="3200" b="1" dirty="0"/>
              <a:t>Data Mining: Current State</a:t>
            </a:r>
          </a:p>
        </p:txBody>
      </p:sp>
      <p:sp>
        <p:nvSpPr>
          <p:cNvPr id="90115" name="Rectangle 3"/>
          <p:cNvSpPr>
            <a:spLocks noGrp="1" noChangeArrowheads="1"/>
          </p:cNvSpPr>
          <p:nvPr>
            <p:ph idx="1"/>
          </p:nvPr>
        </p:nvSpPr>
        <p:spPr>
          <a:xfrm>
            <a:off x="357158" y="1142984"/>
            <a:ext cx="8458200" cy="4648200"/>
          </a:xfrm>
        </p:spPr>
        <p:txBody>
          <a:bodyPr/>
          <a:lstStyle/>
          <a:p>
            <a:pPr marL="284163" indent="-284163">
              <a:lnSpc>
                <a:spcPct val="90000"/>
              </a:lnSpc>
            </a:pPr>
            <a:r>
              <a:rPr lang="en-GB" sz="2800" dirty="0"/>
              <a:t>Some difficult problems to solve</a:t>
            </a:r>
          </a:p>
          <a:p>
            <a:pPr marL="760413" lvl="1" indent="-222250">
              <a:lnSpc>
                <a:spcPct val="90000"/>
              </a:lnSpc>
            </a:pPr>
            <a:r>
              <a:rPr lang="en-GB" altLang="zh-CN" sz="2400" dirty="0">
                <a:ea typeface="SimSun" pitchFamily="2" charset="-122"/>
              </a:rPr>
              <a:t>Extremely large data sets </a:t>
            </a:r>
          </a:p>
          <a:p>
            <a:pPr marL="760413" lvl="1" indent="-222250" eaLnBrk="1" hangingPunct="1">
              <a:lnSpc>
                <a:spcPct val="90000"/>
              </a:lnSpc>
            </a:pPr>
            <a:r>
              <a:rPr lang="en-GB" altLang="zh-CN" sz="2400" dirty="0">
                <a:ea typeface="SimSun" pitchFamily="2" charset="-122"/>
              </a:rPr>
              <a:t>Extremely high dimensionalities (curse of dimensions)</a:t>
            </a:r>
          </a:p>
          <a:p>
            <a:pPr marL="760413" lvl="1" indent="-222250" eaLnBrk="1" hangingPunct="1">
              <a:lnSpc>
                <a:spcPct val="90000"/>
              </a:lnSpc>
            </a:pPr>
            <a:r>
              <a:rPr lang="en-GB" altLang="zh-CN" sz="2400" dirty="0">
                <a:ea typeface="SimSun" pitchFamily="2" charset="-122"/>
              </a:rPr>
              <a:t>Combinatorial problems and fast algorithms</a:t>
            </a:r>
          </a:p>
          <a:p>
            <a:pPr marL="760413" lvl="1" indent="-222250" eaLnBrk="1" hangingPunct="1">
              <a:lnSpc>
                <a:spcPct val="90000"/>
              </a:lnSpc>
            </a:pPr>
            <a:r>
              <a:rPr lang="en-GB" altLang="zh-CN" sz="2400" dirty="0">
                <a:ea typeface="SimSun" pitchFamily="2" charset="-122"/>
              </a:rPr>
              <a:t>Meaningful evaluation of the patterns</a:t>
            </a:r>
          </a:p>
          <a:p>
            <a:pPr marL="760413" lvl="1" indent="-222250" eaLnBrk="1" hangingPunct="1">
              <a:lnSpc>
                <a:spcPct val="90000"/>
              </a:lnSpc>
            </a:pPr>
            <a:r>
              <a:rPr lang="en-GB" altLang="zh-CN" sz="2400" dirty="0">
                <a:ea typeface="SimSun" pitchFamily="2" charset="-122"/>
              </a:rPr>
              <a:t>Discovery of changing and evolving patterns</a:t>
            </a:r>
          </a:p>
          <a:p>
            <a:pPr marL="760413" lvl="1" indent="-222250" eaLnBrk="1" hangingPunct="1">
              <a:lnSpc>
                <a:spcPct val="90000"/>
              </a:lnSpc>
            </a:pPr>
            <a:r>
              <a:rPr lang="en-GB" altLang="zh-CN" sz="2400" dirty="0">
                <a:ea typeface="SimSun" pitchFamily="2" charset="-122"/>
              </a:rPr>
              <a:t>Integration of data mining techniques</a:t>
            </a:r>
          </a:p>
          <a:p>
            <a:pPr marL="760413" lvl="1" indent="-222250" eaLnBrk="1" hangingPunct="1">
              <a:lnSpc>
                <a:spcPct val="90000"/>
              </a:lnSpc>
            </a:pPr>
            <a:r>
              <a:rPr lang="en-GB" altLang="zh-CN" sz="2400" dirty="0">
                <a:ea typeface="SimSun" pitchFamily="2" charset="-122"/>
              </a:rPr>
              <a:t>Comprehensibility of patterns </a:t>
            </a:r>
          </a:p>
          <a:p>
            <a:pPr marL="760413" lvl="1" indent="-222250" eaLnBrk="1" hangingPunct="1">
              <a:lnSpc>
                <a:spcPct val="90000"/>
              </a:lnSpc>
            </a:pPr>
            <a:r>
              <a:rPr lang="en-GB" altLang="zh-CN" sz="2400" dirty="0">
                <a:ea typeface="SimSun" pitchFamily="2" charset="-122"/>
              </a:rPr>
              <a:t>Data pre-processing</a:t>
            </a:r>
          </a:p>
          <a:p>
            <a:pPr marL="760413" lvl="1" indent="-222250" eaLnBrk="1" hangingPunct="1">
              <a:lnSpc>
                <a:spcPct val="90000"/>
              </a:lnSpc>
            </a:pPr>
            <a:r>
              <a:rPr lang="en-GB" altLang="zh-CN" sz="2400" dirty="0">
                <a:ea typeface="SimSun" pitchFamily="2" charset="-122"/>
              </a:rPr>
              <a:t>Mining non-standard complex data such as multimedia materials</a:t>
            </a:r>
            <a:endParaRPr lang="en-GB" altLang="zh-CN" sz="2000" dirty="0">
              <a:latin typeface="Helvetica" charset="0"/>
              <a:ea typeface="SimSun" pitchFamily="2" charset="-122"/>
            </a:endParaRPr>
          </a:p>
        </p:txBody>
      </p:sp>
    </p:spTree>
    <p:extLst>
      <p:ext uri="{BB962C8B-B14F-4D97-AF65-F5344CB8AC3E}">
        <p14:creationId xmlns:p14="http://schemas.microsoft.com/office/powerpoint/2010/main" val="2776747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normAutofit fontScale="90000"/>
          </a:bodyPr>
          <a:lstStyle/>
          <a:p>
            <a:r>
              <a:rPr lang="en-GB" sz="3200" b="1"/>
              <a:t>Data Mining: Current State</a:t>
            </a:r>
          </a:p>
        </p:txBody>
      </p:sp>
      <p:sp>
        <p:nvSpPr>
          <p:cNvPr id="88067" name="Rectangle 3"/>
          <p:cNvSpPr>
            <a:spLocks noGrp="1" noChangeArrowheads="1"/>
          </p:cNvSpPr>
          <p:nvPr>
            <p:ph idx="1"/>
          </p:nvPr>
        </p:nvSpPr>
        <p:spPr>
          <a:xfrm>
            <a:off x="428596" y="1071546"/>
            <a:ext cx="8458200" cy="4648200"/>
          </a:xfrm>
        </p:spPr>
        <p:txBody>
          <a:bodyPr/>
          <a:lstStyle/>
          <a:p>
            <a:pPr marL="284163" indent="-284163"/>
            <a:r>
              <a:rPr lang="en-GB" sz="2800" dirty="0"/>
              <a:t>Some nuisances</a:t>
            </a:r>
          </a:p>
          <a:p>
            <a:pPr marL="760413" lvl="1" indent="-222250"/>
            <a:r>
              <a:rPr lang="en-GB" sz="2400" dirty="0"/>
              <a:t>Mining cookies </a:t>
            </a:r>
          </a:p>
          <a:p>
            <a:pPr marL="760413" lvl="1" indent="-222250"/>
            <a:r>
              <a:rPr lang="en-GB" sz="2400" dirty="0"/>
              <a:t>Spyware and </a:t>
            </a:r>
            <a:r>
              <a:rPr lang="en-GB" sz="2400" dirty="0" err="1"/>
              <a:t>miningware</a:t>
            </a:r>
            <a:endParaRPr lang="en-GB" sz="2400" dirty="0"/>
          </a:p>
          <a:p>
            <a:pPr marL="760413" lvl="1" indent="-222250"/>
            <a:r>
              <a:rPr lang="en-GB" sz="2400" dirty="0"/>
              <a:t>Intrusion to privacy</a:t>
            </a:r>
          </a:p>
          <a:p>
            <a:pPr marL="284163" indent="-284163"/>
            <a:r>
              <a:rPr lang="en-GB" sz="2800" dirty="0"/>
              <a:t>Some serious problems</a:t>
            </a:r>
          </a:p>
          <a:p>
            <a:pPr marL="760413" lvl="1" indent="-222250"/>
            <a:r>
              <a:rPr lang="en-GB" sz="2400" dirty="0"/>
              <a:t>“Big Brother is watching”</a:t>
            </a:r>
          </a:p>
          <a:p>
            <a:pPr marL="760413" lvl="1" indent="-222250"/>
            <a:r>
              <a:rPr lang="en-GB" sz="2400" dirty="0"/>
              <a:t>Unfair advantages in trading practice e.g. high-frequency trading (HFT)</a:t>
            </a:r>
          </a:p>
          <a:p>
            <a:pPr marL="760413" lvl="1" indent="-222250"/>
            <a:r>
              <a:rPr lang="en-GB" sz="2400" dirty="0"/>
              <a:t>Abuse of personal data</a:t>
            </a:r>
          </a:p>
          <a:p>
            <a:pPr marL="760413" lvl="1" indent="-222250"/>
            <a:r>
              <a:rPr lang="en-GB" sz="2400" dirty="0"/>
              <a:t>Ethical concerns</a:t>
            </a:r>
          </a:p>
        </p:txBody>
      </p:sp>
    </p:spTree>
    <p:extLst>
      <p:ext uri="{BB962C8B-B14F-4D97-AF65-F5344CB8AC3E}">
        <p14:creationId xmlns:p14="http://schemas.microsoft.com/office/powerpoint/2010/main" val="1628973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7"/>
          <p:cNvSpPr>
            <a:spLocks noGrp="1"/>
          </p:cNvSpPr>
          <p:nvPr>
            <p:ph type="title" idx="4294967295"/>
          </p:nvPr>
        </p:nvSpPr>
        <p:spPr>
          <a:xfrm>
            <a:off x="130968" y="188640"/>
            <a:ext cx="7272338" cy="1012825"/>
          </a:xfrm>
        </p:spPr>
        <p:txBody>
          <a:bodyPr/>
          <a:lstStyle/>
          <a:p>
            <a:r>
              <a:rPr lang="en-GB" sz="3200" b="1" dirty="0" smtClean="0"/>
              <a:t>Data Mining Process</a:t>
            </a:r>
          </a:p>
        </p:txBody>
      </p:sp>
      <p:grpSp>
        <p:nvGrpSpPr>
          <p:cNvPr id="2" name="Group 39"/>
          <p:cNvGrpSpPr>
            <a:grpSpLocks/>
          </p:cNvGrpSpPr>
          <p:nvPr/>
        </p:nvGrpSpPr>
        <p:grpSpPr bwMode="auto">
          <a:xfrm>
            <a:off x="1096963" y="1268413"/>
            <a:ext cx="7132637" cy="4673600"/>
            <a:chOff x="691" y="912"/>
            <a:chExt cx="4493" cy="2944"/>
          </a:xfrm>
        </p:grpSpPr>
        <p:grpSp>
          <p:nvGrpSpPr>
            <p:cNvPr id="3" name="Group 1045"/>
            <p:cNvGrpSpPr>
              <a:grpSpLocks/>
            </p:cNvGrpSpPr>
            <p:nvPr/>
          </p:nvGrpSpPr>
          <p:grpSpPr bwMode="auto">
            <a:xfrm>
              <a:off x="691" y="912"/>
              <a:ext cx="4493" cy="1776"/>
              <a:chOff x="340" y="1824"/>
              <a:chExt cx="4305" cy="1680"/>
            </a:xfrm>
          </p:grpSpPr>
          <p:cxnSp>
            <p:nvCxnSpPr>
              <p:cNvPr id="11278" name="AutoShape 1046"/>
              <p:cNvCxnSpPr>
                <a:cxnSpLocks noChangeShapeType="1"/>
              </p:cNvCxnSpPr>
              <p:nvPr/>
            </p:nvCxnSpPr>
            <p:spPr bwMode="auto">
              <a:xfrm rot="10800000">
                <a:off x="2400" y="2928"/>
                <a:ext cx="720" cy="360"/>
              </a:xfrm>
              <a:prstGeom prst="bentConnector3">
                <a:avLst>
                  <a:gd name="adj1" fmla="val 100000"/>
                </a:avLst>
              </a:prstGeom>
              <a:noFill/>
              <a:ln w="19050">
                <a:solidFill>
                  <a:schemeClr val="tx1"/>
                </a:solidFill>
                <a:prstDash val="dash"/>
                <a:miter lim="800000"/>
                <a:headEnd/>
                <a:tailEnd type="triangle" w="med" len="lg"/>
              </a:ln>
            </p:spPr>
          </p:cxnSp>
          <p:grpSp>
            <p:nvGrpSpPr>
              <p:cNvPr id="4" name="Group 1047"/>
              <p:cNvGrpSpPr>
                <a:grpSpLocks/>
              </p:cNvGrpSpPr>
              <p:nvPr/>
            </p:nvGrpSpPr>
            <p:grpSpPr bwMode="auto">
              <a:xfrm>
                <a:off x="3648" y="2976"/>
                <a:ext cx="288" cy="288"/>
                <a:chOff x="1584" y="1824"/>
                <a:chExt cx="288" cy="288"/>
              </a:xfrm>
            </p:grpSpPr>
            <p:sp>
              <p:nvSpPr>
                <p:cNvPr id="11301" name="Oval 1048"/>
                <p:cNvSpPr>
                  <a:spLocks noChangeArrowheads="1"/>
                </p:cNvSpPr>
                <p:nvPr/>
              </p:nvSpPr>
              <p:spPr bwMode="auto">
                <a:xfrm>
                  <a:off x="1584" y="1824"/>
                  <a:ext cx="288" cy="288"/>
                </a:xfrm>
                <a:prstGeom prst="ellipse">
                  <a:avLst/>
                </a:prstGeom>
                <a:noFill/>
                <a:ln w="19050">
                  <a:solidFill>
                    <a:schemeClr val="tx1"/>
                  </a:solidFill>
                  <a:prstDash val="dash"/>
                  <a:round/>
                  <a:headEnd/>
                  <a:tailEnd/>
                </a:ln>
              </p:spPr>
              <p:txBody>
                <a:bodyPr wrap="none" anchor="ctr"/>
                <a:lstStyle/>
                <a:p>
                  <a:endParaRPr lang="en-GB"/>
                </a:p>
              </p:txBody>
            </p:sp>
            <p:sp>
              <p:nvSpPr>
                <p:cNvPr id="11302" name="Line 1049"/>
                <p:cNvSpPr>
                  <a:spLocks noChangeShapeType="1"/>
                </p:cNvSpPr>
                <p:nvPr/>
              </p:nvSpPr>
              <p:spPr bwMode="auto">
                <a:xfrm>
                  <a:off x="1584" y="1968"/>
                  <a:ext cx="0" cy="48"/>
                </a:xfrm>
                <a:prstGeom prst="line">
                  <a:avLst/>
                </a:prstGeom>
                <a:noFill/>
                <a:ln w="9525">
                  <a:solidFill>
                    <a:schemeClr val="tx1"/>
                  </a:solidFill>
                  <a:round/>
                  <a:headEnd/>
                  <a:tailEnd type="stealth" w="med" len="med"/>
                </a:ln>
              </p:spPr>
              <p:txBody>
                <a:bodyPr wrap="none" anchor="ctr"/>
                <a:lstStyle/>
                <a:p>
                  <a:endParaRPr lang="en-GB"/>
                </a:p>
              </p:txBody>
            </p:sp>
          </p:grpSp>
          <p:grpSp>
            <p:nvGrpSpPr>
              <p:cNvPr id="5" name="Group 1050"/>
              <p:cNvGrpSpPr>
                <a:grpSpLocks/>
              </p:cNvGrpSpPr>
              <p:nvPr/>
            </p:nvGrpSpPr>
            <p:grpSpPr bwMode="auto">
              <a:xfrm>
                <a:off x="2592" y="2400"/>
                <a:ext cx="288" cy="288"/>
                <a:chOff x="1584" y="1824"/>
                <a:chExt cx="288" cy="288"/>
              </a:xfrm>
            </p:grpSpPr>
            <p:sp>
              <p:nvSpPr>
                <p:cNvPr id="11299" name="Oval 1051"/>
                <p:cNvSpPr>
                  <a:spLocks noChangeArrowheads="1"/>
                </p:cNvSpPr>
                <p:nvPr/>
              </p:nvSpPr>
              <p:spPr bwMode="auto">
                <a:xfrm>
                  <a:off x="1584" y="1824"/>
                  <a:ext cx="288" cy="288"/>
                </a:xfrm>
                <a:prstGeom prst="ellipse">
                  <a:avLst/>
                </a:prstGeom>
                <a:noFill/>
                <a:ln w="19050">
                  <a:solidFill>
                    <a:schemeClr val="tx1"/>
                  </a:solidFill>
                  <a:prstDash val="dash"/>
                  <a:round/>
                  <a:headEnd/>
                  <a:tailEnd/>
                </a:ln>
              </p:spPr>
              <p:txBody>
                <a:bodyPr wrap="none" anchor="ctr"/>
                <a:lstStyle/>
                <a:p>
                  <a:endParaRPr lang="en-GB"/>
                </a:p>
              </p:txBody>
            </p:sp>
            <p:sp>
              <p:nvSpPr>
                <p:cNvPr id="11300" name="Line 1052"/>
                <p:cNvSpPr>
                  <a:spLocks noChangeShapeType="1"/>
                </p:cNvSpPr>
                <p:nvPr/>
              </p:nvSpPr>
              <p:spPr bwMode="auto">
                <a:xfrm>
                  <a:off x="1584" y="1968"/>
                  <a:ext cx="0" cy="48"/>
                </a:xfrm>
                <a:prstGeom prst="line">
                  <a:avLst/>
                </a:prstGeom>
                <a:noFill/>
                <a:ln w="9525">
                  <a:solidFill>
                    <a:schemeClr val="tx1"/>
                  </a:solidFill>
                  <a:round/>
                  <a:headEnd/>
                  <a:tailEnd type="stealth" w="med" len="med"/>
                </a:ln>
              </p:spPr>
              <p:txBody>
                <a:bodyPr wrap="none" anchor="ctr"/>
                <a:lstStyle/>
                <a:p>
                  <a:endParaRPr lang="en-GB"/>
                </a:p>
              </p:txBody>
            </p:sp>
          </p:grpSp>
          <p:grpSp>
            <p:nvGrpSpPr>
              <p:cNvPr id="6" name="Group 1053"/>
              <p:cNvGrpSpPr>
                <a:grpSpLocks/>
              </p:cNvGrpSpPr>
              <p:nvPr/>
            </p:nvGrpSpPr>
            <p:grpSpPr bwMode="auto">
              <a:xfrm>
                <a:off x="1584" y="1824"/>
                <a:ext cx="288" cy="288"/>
                <a:chOff x="1584" y="1824"/>
                <a:chExt cx="288" cy="288"/>
              </a:xfrm>
            </p:grpSpPr>
            <p:sp>
              <p:nvSpPr>
                <p:cNvPr id="11297" name="Oval 1054"/>
                <p:cNvSpPr>
                  <a:spLocks noChangeArrowheads="1"/>
                </p:cNvSpPr>
                <p:nvPr/>
              </p:nvSpPr>
              <p:spPr bwMode="auto">
                <a:xfrm>
                  <a:off x="1584" y="1824"/>
                  <a:ext cx="288" cy="288"/>
                </a:xfrm>
                <a:prstGeom prst="ellipse">
                  <a:avLst/>
                </a:prstGeom>
                <a:noFill/>
                <a:ln w="19050">
                  <a:solidFill>
                    <a:schemeClr val="tx1"/>
                  </a:solidFill>
                  <a:prstDash val="dash"/>
                  <a:round/>
                  <a:headEnd/>
                  <a:tailEnd/>
                </a:ln>
              </p:spPr>
              <p:txBody>
                <a:bodyPr wrap="none" anchor="ctr"/>
                <a:lstStyle/>
                <a:p>
                  <a:endParaRPr lang="en-GB"/>
                </a:p>
              </p:txBody>
            </p:sp>
            <p:sp>
              <p:nvSpPr>
                <p:cNvPr id="11298" name="Line 1055"/>
                <p:cNvSpPr>
                  <a:spLocks noChangeShapeType="1"/>
                </p:cNvSpPr>
                <p:nvPr/>
              </p:nvSpPr>
              <p:spPr bwMode="auto">
                <a:xfrm>
                  <a:off x="1584" y="1968"/>
                  <a:ext cx="0" cy="48"/>
                </a:xfrm>
                <a:prstGeom prst="line">
                  <a:avLst/>
                </a:prstGeom>
                <a:noFill/>
                <a:ln w="9525">
                  <a:solidFill>
                    <a:schemeClr val="tx1"/>
                  </a:solidFill>
                  <a:round/>
                  <a:headEnd/>
                  <a:tailEnd type="stealth" w="med" len="med"/>
                </a:ln>
              </p:spPr>
              <p:txBody>
                <a:bodyPr wrap="none" anchor="ctr"/>
                <a:lstStyle/>
                <a:p>
                  <a:endParaRPr lang="en-GB"/>
                </a:p>
              </p:txBody>
            </p:sp>
          </p:grpSp>
          <p:sp>
            <p:nvSpPr>
              <p:cNvPr id="11282" name="Rectangle 1056"/>
              <p:cNvSpPr>
                <a:spLocks noChangeArrowheads="1"/>
              </p:cNvSpPr>
              <p:nvPr/>
            </p:nvSpPr>
            <p:spPr bwMode="auto">
              <a:xfrm>
                <a:off x="1056" y="2016"/>
                <a:ext cx="672" cy="336"/>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83" name="Text Box 1057"/>
              <p:cNvSpPr txBox="1">
                <a:spLocks noChangeArrowheads="1"/>
              </p:cNvSpPr>
              <p:nvPr/>
            </p:nvSpPr>
            <p:spPr bwMode="auto">
              <a:xfrm>
                <a:off x="1126" y="2020"/>
                <a:ext cx="542" cy="308"/>
              </a:xfrm>
              <a:prstGeom prst="rect">
                <a:avLst/>
              </a:prstGeom>
              <a:noFill/>
              <a:ln w="9525">
                <a:noFill/>
                <a:miter lim="800000"/>
                <a:headEnd/>
                <a:tailEnd/>
              </a:ln>
            </p:spPr>
            <p:txBody>
              <a:bodyPr wrap="none">
                <a:spAutoFit/>
              </a:bodyPr>
              <a:lstStyle/>
              <a:p>
                <a:pPr algn="ctr"/>
                <a:r>
                  <a:rPr lang="en-GB" sz="1400" b="1">
                    <a:latin typeface="Arial Narrow" pitchFamily="34" charset="0"/>
                  </a:rPr>
                  <a:t>Preparing</a:t>
                </a:r>
              </a:p>
              <a:p>
                <a:pPr algn="ctr"/>
                <a:r>
                  <a:rPr lang="en-GB" sz="1400" b="1">
                    <a:latin typeface="Arial Narrow" pitchFamily="34" charset="0"/>
                  </a:rPr>
                  <a:t>Input Data</a:t>
                </a:r>
              </a:p>
            </p:txBody>
          </p:sp>
          <p:sp>
            <p:nvSpPr>
              <p:cNvPr id="11284" name="Rectangle 1058"/>
              <p:cNvSpPr>
                <a:spLocks noChangeArrowheads="1"/>
              </p:cNvSpPr>
              <p:nvPr/>
            </p:nvSpPr>
            <p:spPr bwMode="auto">
              <a:xfrm>
                <a:off x="2064" y="2592"/>
                <a:ext cx="672" cy="336"/>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85" name="Text Box 1059"/>
              <p:cNvSpPr txBox="1">
                <a:spLocks noChangeArrowheads="1"/>
              </p:cNvSpPr>
              <p:nvPr/>
            </p:nvSpPr>
            <p:spPr bwMode="auto">
              <a:xfrm>
                <a:off x="2173" y="2592"/>
                <a:ext cx="464" cy="308"/>
              </a:xfrm>
              <a:prstGeom prst="rect">
                <a:avLst/>
              </a:prstGeom>
              <a:noFill/>
              <a:ln w="9525">
                <a:noFill/>
                <a:miter lim="800000"/>
                <a:headEnd/>
                <a:tailEnd/>
              </a:ln>
            </p:spPr>
            <p:txBody>
              <a:bodyPr wrap="none">
                <a:spAutoFit/>
              </a:bodyPr>
              <a:lstStyle/>
              <a:p>
                <a:pPr algn="ctr"/>
                <a:r>
                  <a:rPr lang="en-GB" sz="1400" b="1">
                    <a:latin typeface="Arial Narrow" pitchFamily="34" charset="0"/>
                  </a:rPr>
                  <a:t>Mining</a:t>
                </a:r>
              </a:p>
              <a:p>
                <a:pPr algn="ctr"/>
                <a:r>
                  <a:rPr lang="en-GB" sz="1400" b="1">
                    <a:latin typeface="Arial Narrow" pitchFamily="34" charset="0"/>
                  </a:rPr>
                  <a:t>Patterns</a:t>
                </a:r>
              </a:p>
            </p:txBody>
          </p:sp>
          <p:sp>
            <p:nvSpPr>
              <p:cNvPr id="11286" name="Rectangle 1060"/>
              <p:cNvSpPr>
                <a:spLocks noChangeArrowheads="1"/>
              </p:cNvSpPr>
              <p:nvPr/>
            </p:nvSpPr>
            <p:spPr bwMode="auto">
              <a:xfrm>
                <a:off x="3024" y="3168"/>
                <a:ext cx="768" cy="336"/>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87" name="Text Box 1061"/>
              <p:cNvSpPr txBox="1">
                <a:spLocks noChangeArrowheads="1"/>
              </p:cNvSpPr>
              <p:nvPr/>
            </p:nvSpPr>
            <p:spPr bwMode="auto">
              <a:xfrm>
                <a:off x="2993" y="3168"/>
                <a:ext cx="801" cy="309"/>
              </a:xfrm>
              <a:prstGeom prst="rect">
                <a:avLst/>
              </a:prstGeom>
              <a:noFill/>
              <a:ln w="9525">
                <a:noFill/>
                <a:miter lim="800000"/>
                <a:headEnd/>
                <a:tailEnd/>
              </a:ln>
            </p:spPr>
            <p:txBody>
              <a:bodyPr wrap="none">
                <a:spAutoFit/>
              </a:bodyPr>
              <a:lstStyle/>
              <a:p>
                <a:pPr algn="ctr"/>
                <a:r>
                  <a:rPr lang="en-GB" sz="1400" b="1">
                    <a:latin typeface="Arial Narrow" pitchFamily="34" charset="0"/>
                  </a:rPr>
                  <a:t>Post-processing</a:t>
                </a:r>
              </a:p>
              <a:p>
                <a:pPr algn="ctr"/>
                <a:r>
                  <a:rPr lang="en-GB" sz="1400" b="1">
                    <a:latin typeface="Arial Narrow" pitchFamily="34" charset="0"/>
                  </a:rPr>
                  <a:t>Patterns</a:t>
                </a:r>
              </a:p>
            </p:txBody>
          </p:sp>
          <p:sp>
            <p:nvSpPr>
              <p:cNvPr id="11288" name="Line 1062"/>
              <p:cNvSpPr>
                <a:spLocks noChangeShapeType="1"/>
              </p:cNvSpPr>
              <p:nvPr/>
            </p:nvSpPr>
            <p:spPr bwMode="auto">
              <a:xfrm>
                <a:off x="768" y="2178"/>
                <a:ext cx="288" cy="0"/>
              </a:xfrm>
              <a:prstGeom prst="line">
                <a:avLst/>
              </a:prstGeom>
              <a:noFill/>
              <a:ln w="19050">
                <a:solidFill>
                  <a:schemeClr val="tx1"/>
                </a:solidFill>
                <a:round/>
                <a:headEnd/>
                <a:tailEnd type="stealth" w="lg" len="lg"/>
              </a:ln>
            </p:spPr>
            <p:txBody>
              <a:bodyPr wrap="none" anchor="ctr"/>
              <a:lstStyle/>
              <a:p>
                <a:endParaRPr lang="en-GB"/>
              </a:p>
            </p:txBody>
          </p:sp>
          <p:sp>
            <p:nvSpPr>
              <p:cNvPr id="11289" name="Text Box 1063"/>
              <p:cNvSpPr txBox="1">
                <a:spLocks noChangeArrowheads="1"/>
              </p:cNvSpPr>
              <p:nvPr/>
            </p:nvSpPr>
            <p:spPr bwMode="auto">
              <a:xfrm>
                <a:off x="340" y="2016"/>
                <a:ext cx="371" cy="308"/>
              </a:xfrm>
              <a:prstGeom prst="rect">
                <a:avLst/>
              </a:prstGeom>
              <a:noFill/>
              <a:ln w="9525">
                <a:noFill/>
                <a:miter lim="800000"/>
                <a:headEnd/>
                <a:tailEnd/>
              </a:ln>
            </p:spPr>
            <p:txBody>
              <a:bodyPr wrap="none">
                <a:spAutoFit/>
              </a:bodyPr>
              <a:lstStyle/>
              <a:p>
                <a:pPr algn="ctr"/>
                <a:r>
                  <a:rPr lang="en-GB" sz="1400" b="1"/>
                  <a:t>Input</a:t>
                </a:r>
              </a:p>
              <a:p>
                <a:pPr algn="ctr"/>
                <a:r>
                  <a:rPr lang="en-GB" sz="1400" b="1"/>
                  <a:t>Data</a:t>
                </a:r>
              </a:p>
            </p:txBody>
          </p:sp>
          <p:sp>
            <p:nvSpPr>
              <p:cNvPr id="11290" name="Line 1064"/>
              <p:cNvSpPr>
                <a:spLocks noChangeShapeType="1"/>
              </p:cNvSpPr>
              <p:nvPr/>
            </p:nvSpPr>
            <p:spPr bwMode="auto">
              <a:xfrm>
                <a:off x="3792" y="3330"/>
                <a:ext cx="288" cy="0"/>
              </a:xfrm>
              <a:prstGeom prst="line">
                <a:avLst/>
              </a:prstGeom>
              <a:noFill/>
              <a:ln w="19050">
                <a:solidFill>
                  <a:schemeClr val="tx1"/>
                </a:solidFill>
                <a:round/>
                <a:headEnd/>
                <a:tailEnd type="stealth" w="lg" len="lg"/>
              </a:ln>
            </p:spPr>
            <p:txBody>
              <a:bodyPr wrap="none" anchor="ctr"/>
              <a:lstStyle/>
              <a:p>
                <a:endParaRPr lang="en-GB"/>
              </a:p>
            </p:txBody>
          </p:sp>
          <p:sp>
            <p:nvSpPr>
              <p:cNvPr id="11291" name="Text Box 1065"/>
              <p:cNvSpPr txBox="1">
                <a:spLocks noChangeArrowheads="1"/>
              </p:cNvSpPr>
              <p:nvPr/>
            </p:nvSpPr>
            <p:spPr bwMode="auto">
              <a:xfrm>
                <a:off x="4105" y="3178"/>
                <a:ext cx="540" cy="308"/>
              </a:xfrm>
              <a:prstGeom prst="rect">
                <a:avLst/>
              </a:prstGeom>
              <a:noFill/>
              <a:ln w="9525">
                <a:noFill/>
                <a:miter lim="800000"/>
                <a:headEnd/>
                <a:tailEnd/>
              </a:ln>
            </p:spPr>
            <p:txBody>
              <a:bodyPr wrap="none">
                <a:spAutoFit/>
              </a:bodyPr>
              <a:lstStyle/>
              <a:p>
                <a:pPr algn="ctr"/>
                <a:r>
                  <a:rPr lang="en-GB" sz="1400" b="1"/>
                  <a:t>Output</a:t>
                </a:r>
              </a:p>
              <a:p>
                <a:pPr algn="ctr"/>
                <a:r>
                  <a:rPr lang="en-GB" sz="1400" b="1"/>
                  <a:t>Patterns</a:t>
                </a:r>
              </a:p>
            </p:txBody>
          </p:sp>
          <p:cxnSp>
            <p:nvCxnSpPr>
              <p:cNvPr id="11292" name="AutoShape 1066"/>
              <p:cNvCxnSpPr>
                <a:cxnSpLocks noChangeShapeType="1"/>
                <a:stCxn id="11282" idx="3"/>
                <a:endCxn id="11284" idx="0"/>
              </p:cNvCxnSpPr>
              <p:nvPr/>
            </p:nvCxnSpPr>
            <p:spPr bwMode="auto">
              <a:xfrm>
                <a:off x="1728" y="2184"/>
                <a:ext cx="672" cy="408"/>
              </a:xfrm>
              <a:prstGeom prst="bentConnector2">
                <a:avLst/>
              </a:prstGeom>
              <a:noFill/>
              <a:ln w="19050">
                <a:solidFill>
                  <a:schemeClr val="tx1"/>
                </a:solidFill>
                <a:miter lim="800000"/>
                <a:headEnd/>
                <a:tailEnd type="stealth" w="lg" len="lg"/>
              </a:ln>
            </p:spPr>
          </p:cxnSp>
          <p:cxnSp>
            <p:nvCxnSpPr>
              <p:cNvPr id="11293" name="AutoShape 1067"/>
              <p:cNvCxnSpPr>
                <a:cxnSpLocks noChangeShapeType="1"/>
                <a:stCxn id="11284" idx="3"/>
                <a:endCxn id="11287" idx="0"/>
              </p:cNvCxnSpPr>
              <p:nvPr/>
            </p:nvCxnSpPr>
            <p:spPr bwMode="auto">
              <a:xfrm>
                <a:off x="2736" y="2760"/>
                <a:ext cx="658" cy="408"/>
              </a:xfrm>
              <a:prstGeom prst="bentConnector2">
                <a:avLst/>
              </a:prstGeom>
              <a:noFill/>
              <a:ln w="19050">
                <a:solidFill>
                  <a:schemeClr val="tx1"/>
                </a:solidFill>
                <a:miter lim="800000"/>
                <a:headEnd/>
                <a:tailEnd type="stealth" w="lg" len="lg"/>
              </a:ln>
            </p:spPr>
          </p:cxnSp>
          <p:cxnSp>
            <p:nvCxnSpPr>
              <p:cNvPr id="11294" name="AutoShape 1068"/>
              <p:cNvCxnSpPr>
                <a:cxnSpLocks noChangeShapeType="1"/>
                <a:endCxn id="11283" idx="2"/>
              </p:cNvCxnSpPr>
              <p:nvPr/>
            </p:nvCxnSpPr>
            <p:spPr bwMode="auto">
              <a:xfrm rot="10800000">
                <a:off x="1397" y="2346"/>
                <a:ext cx="662" cy="372"/>
              </a:xfrm>
              <a:prstGeom prst="bentConnector2">
                <a:avLst/>
              </a:prstGeom>
              <a:noFill/>
              <a:ln w="19050">
                <a:solidFill>
                  <a:schemeClr val="tx1"/>
                </a:solidFill>
                <a:prstDash val="dash"/>
                <a:miter lim="800000"/>
                <a:headEnd/>
                <a:tailEnd type="triangle" w="med" len="lg"/>
              </a:ln>
            </p:spPr>
          </p:cxnSp>
          <p:cxnSp>
            <p:nvCxnSpPr>
              <p:cNvPr id="11295" name="AutoShape 1069"/>
              <p:cNvCxnSpPr>
                <a:cxnSpLocks noChangeShapeType="1"/>
              </p:cNvCxnSpPr>
              <p:nvPr/>
            </p:nvCxnSpPr>
            <p:spPr bwMode="auto">
              <a:xfrm rot="10800000">
                <a:off x="1344" y="2352"/>
                <a:ext cx="1627" cy="1052"/>
              </a:xfrm>
              <a:prstGeom prst="bentConnector2">
                <a:avLst/>
              </a:prstGeom>
              <a:noFill/>
              <a:ln w="19050">
                <a:solidFill>
                  <a:schemeClr val="tx1"/>
                </a:solidFill>
                <a:prstDash val="dash"/>
                <a:miter lim="800000"/>
                <a:headEnd/>
                <a:tailEnd type="triangle" w="med" len="lg"/>
              </a:ln>
            </p:spPr>
          </p:cxnSp>
          <p:sp>
            <p:nvSpPr>
              <p:cNvPr id="11296" name="Line 1070"/>
              <p:cNvSpPr>
                <a:spLocks noChangeShapeType="1"/>
              </p:cNvSpPr>
              <p:nvPr/>
            </p:nvSpPr>
            <p:spPr bwMode="auto">
              <a:xfrm>
                <a:off x="2928" y="3402"/>
                <a:ext cx="96" cy="0"/>
              </a:xfrm>
              <a:prstGeom prst="line">
                <a:avLst/>
              </a:prstGeom>
              <a:noFill/>
              <a:ln w="19050">
                <a:solidFill>
                  <a:schemeClr val="tx1"/>
                </a:solidFill>
                <a:round/>
                <a:headEnd/>
                <a:tailEnd/>
              </a:ln>
            </p:spPr>
            <p:txBody>
              <a:bodyPr wrap="none" anchor="ctr"/>
              <a:lstStyle/>
              <a:p>
                <a:endParaRPr lang="en-GB"/>
              </a:p>
            </p:txBody>
          </p:sp>
        </p:grpSp>
        <p:sp>
          <p:nvSpPr>
            <p:cNvPr id="11268" name="Rectangle 1071"/>
            <p:cNvSpPr>
              <a:spLocks noChangeArrowheads="1"/>
            </p:cNvSpPr>
            <p:nvPr/>
          </p:nvSpPr>
          <p:spPr bwMode="auto">
            <a:xfrm>
              <a:off x="912" y="3063"/>
              <a:ext cx="336" cy="121"/>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69" name="Text Box 1072"/>
            <p:cNvSpPr txBox="1">
              <a:spLocks noChangeArrowheads="1"/>
            </p:cNvSpPr>
            <p:nvPr/>
          </p:nvSpPr>
          <p:spPr bwMode="auto">
            <a:xfrm>
              <a:off x="1440" y="3024"/>
              <a:ext cx="1103" cy="192"/>
            </a:xfrm>
            <a:prstGeom prst="rect">
              <a:avLst/>
            </a:prstGeom>
            <a:noFill/>
            <a:ln w="9525">
              <a:noFill/>
              <a:miter lim="800000"/>
              <a:headEnd/>
              <a:tailEnd/>
            </a:ln>
          </p:spPr>
          <p:txBody>
            <a:bodyPr wrap="none">
              <a:spAutoFit/>
            </a:bodyPr>
            <a:lstStyle/>
            <a:p>
              <a:r>
                <a:rPr lang="en-GB" sz="1400"/>
                <a:t>A data mining stage</a:t>
              </a:r>
            </a:p>
          </p:txBody>
        </p:sp>
        <p:sp>
          <p:nvSpPr>
            <p:cNvPr id="11270" name="Text Box 1074"/>
            <p:cNvSpPr txBox="1">
              <a:spLocks noChangeArrowheads="1"/>
            </p:cNvSpPr>
            <p:nvPr/>
          </p:nvSpPr>
          <p:spPr bwMode="auto">
            <a:xfrm>
              <a:off x="1440" y="3232"/>
              <a:ext cx="2473" cy="192"/>
            </a:xfrm>
            <a:prstGeom prst="rect">
              <a:avLst/>
            </a:prstGeom>
            <a:noFill/>
            <a:ln w="9525">
              <a:noFill/>
              <a:miter lim="800000"/>
              <a:headEnd/>
              <a:tailEnd/>
            </a:ln>
          </p:spPr>
          <p:txBody>
            <a:bodyPr wrap="none">
              <a:spAutoFit/>
            </a:bodyPr>
            <a:lstStyle/>
            <a:p>
              <a:r>
                <a:rPr lang="en-GB" sz="1400"/>
                <a:t>Flow of control from one stage to the next stage</a:t>
              </a:r>
            </a:p>
          </p:txBody>
        </p:sp>
        <p:sp>
          <p:nvSpPr>
            <p:cNvPr id="11271" name="Text Box 1076"/>
            <p:cNvSpPr txBox="1">
              <a:spLocks noChangeArrowheads="1"/>
            </p:cNvSpPr>
            <p:nvPr/>
          </p:nvSpPr>
          <p:spPr bwMode="auto">
            <a:xfrm>
              <a:off x="1444" y="3424"/>
              <a:ext cx="2684" cy="192"/>
            </a:xfrm>
            <a:prstGeom prst="rect">
              <a:avLst/>
            </a:prstGeom>
            <a:noFill/>
            <a:ln w="9525">
              <a:noFill/>
              <a:miter lim="800000"/>
              <a:headEnd/>
              <a:tailEnd/>
            </a:ln>
          </p:spPr>
          <p:txBody>
            <a:bodyPr wrap="none">
              <a:spAutoFit/>
            </a:bodyPr>
            <a:lstStyle/>
            <a:p>
              <a:r>
                <a:rPr lang="en-GB" sz="1400"/>
                <a:t>Flow of control from one stage to the previous stage</a:t>
              </a:r>
            </a:p>
          </p:txBody>
        </p:sp>
        <p:grpSp>
          <p:nvGrpSpPr>
            <p:cNvPr id="7" name="Group 1084"/>
            <p:cNvGrpSpPr>
              <a:grpSpLocks/>
            </p:cNvGrpSpPr>
            <p:nvPr/>
          </p:nvGrpSpPr>
          <p:grpSpPr bwMode="auto">
            <a:xfrm>
              <a:off x="960" y="3616"/>
              <a:ext cx="240" cy="240"/>
              <a:chOff x="912" y="3616"/>
              <a:chExt cx="240" cy="240"/>
            </a:xfrm>
          </p:grpSpPr>
          <p:sp>
            <p:nvSpPr>
              <p:cNvPr id="11276" name="Oval 1078"/>
              <p:cNvSpPr>
                <a:spLocks noChangeArrowheads="1"/>
              </p:cNvSpPr>
              <p:nvPr/>
            </p:nvSpPr>
            <p:spPr bwMode="auto">
              <a:xfrm>
                <a:off x="912" y="3616"/>
                <a:ext cx="240" cy="240"/>
              </a:xfrm>
              <a:prstGeom prst="ellipse">
                <a:avLst/>
              </a:prstGeom>
              <a:noFill/>
              <a:ln w="28575">
                <a:solidFill>
                  <a:schemeClr val="tx1"/>
                </a:solidFill>
                <a:prstDash val="sysDot"/>
                <a:round/>
                <a:headEnd/>
                <a:tailEnd/>
              </a:ln>
            </p:spPr>
            <p:txBody>
              <a:bodyPr wrap="none" anchor="ctr"/>
              <a:lstStyle/>
              <a:p>
                <a:endParaRPr lang="en-GB"/>
              </a:p>
            </p:txBody>
          </p:sp>
          <p:sp>
            <p:nvSpPr>
              <p:cNvPr id="11277" name="Line 1079"/>
              <p:cNvSpPr>
                <a:spLocks noChangeShapeType="1"/>
              </p:cNvSpPr>
              <p:nvPr/>
            </p:nvSpPr>
            <p:spPr bwMode="auto">
              <a:xfrm>
                <a:off x="912" y="3694"/>
                <a:ext cx="0" cy="96"/>
              </a:xfrm>
              <a:prstGeom prst="line">
                <a:avLst/>
              </a:prstGeom>
              <a:noFill/>
              <a:ln w="9525">
                <a:solidFill>
                  <a:schemeClr val="tx1"/>
                </a:solidFill>
                <a:round/>
                <a:headEnd/>
                <a:tailEnd type="stealth" w="med" len="med"/>
              </a:ln>
            </p:spPr>
            <p:txBody>
              <a:bodyPr/>
              <a:lstStyle/>
              <a:p>
                <a:endParaRPr lang="en-GB"/>
              </a:p>
            </p:txBody>
          </p:sp>
        </p:grpSp>
        <p:sp>
          <p:nvSpPr>
            <p:cNvPr id="11273" name="Text Box 1080"/>
            <p:cNvSpPr txBox="1">
              <a:spLocks noChangeArrowheads="1"/>
            </p:cNvSpPr>
            <p:nvPr/>
          </p:nvSpPr>
          <p:spPr bwMode="auto">
            <a:xfrm>
              <a:off x="1440" y="3657"/>
              <a:ext cx="1866" cy="192"/>
            </a:xfrm>
            <a:prstGeom prst="rect">
              <a:avLst/>
            </a:prstGeom>
            <a:noFill/>
            <a:ln w="9525">
              <a:noFill/>
              <a:miter lim="800000"/>
              <a:headEnd/>
              <a:tailEnd/>
            </a:ln>
          </p:spPr>
          <p:txBody>
            <a:bodyPr wrap="none">
              <a:spAutoFit/>
            </a:bodyPr>
            <a:lstStyle/>
            <a:p>
              <a:r>
                <a:rPr lang="en-GB" sz="1400"/>
                <a:t>Repetition of the tasks at one stage</a:t>
              </a:r>
            </a:p>
          </p:txBody>
        </p:sp>
        <p:sp>
          <p:nvSpPr>
            <p:cNvPr id="11274" name="Line 1081"/>
            <p:cNvSpPr>
              <a:spLocks noChangeShapeType="1"/>
            </p:cNvSpPr>
            <p:nvPr/>
          </p:nvSpPr>
          <p:spPr bwMode="auto">
            <a:xfrm>
              <a:off x="912" y="3328"/>
              <a:ext cx="336" cy="0"/>
            </a:xfrm>
            <a:prstGeom prst="line">
              <a:avLst/>
            </a:prstGeom>
            <a:noFill/>
            <a:ln w="19050">
              <a:solidFill>
                <a:schemeClr val="tx1"/>
              </a:solidFill>
              <a:round/>
              <a:headEnd/>
              <a:tailEnd type="stealth" w="med" len="med"/>
            </a:ln>
          </p:spPr>
          <p:txBody>
            <a:bodyPr/>
            <a:lstStyle/>
            <a:p>
              <a:endParaRPr lang="en-GB"/>
            </a:p>
          </p:txBody>
        </p:sp>
        <p:sp>
          <p:nvSpPr>
            <p:cNvPr id="11275" name="Line 1083"/>
            <p:cNvSpPr>
              <a:spLocks noChangeShapeType="1"/>
            </p:cNvSpPr>
            <p:nvPr/>
          </p:nvSpPr>
          <p:spPr bwMode="auto">
            <a:xfrm>
              <a:off x="912" y="3520"/>
              <a:ext cx="336" cy="0"/>
            </a:xfrm>
            <a:prstGeom prst="line">
              <a:avLst/>
            </a:prstGeom>
            <a:noFill/>
            <a:ln w="19050">
              <a:solidFill>
                <a:schemeClr val="tx1"/>
              </a:solidFill>
              <a:prstDash val="dash"/>
              <a:round/>
              <a:headEnd/>
              <a:tailEnd type="stealth" w="med" len="med"/>
            </a:ln>
          </p:spPr>
          <p:txBody>
            <a:bodyPr/>
            <a:lstStyle/>
            <a:p>
              <a:endParaRPr lang="en-GB"/>
            </a:p>
          </p:txBody>
        </p:sp>
      </p:grpSp>
    </p:spTree>
    <p:extLst>
      <p:ext uri="{BB962C8B-B14F-4D97-AF65-F5344CB8AC3E}">
        <p14:creationId xmlns:p14="http://schemas.microsoft.com/office/powerpoint/2010/main" val="23224515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290" name="AutoShape 67"/>
          <p:cNvCxnSpPr>
            <a:cxnSpLocks noChangeShapeType="1"/>
          </p:cNvCxnSpPr>
          <p:nvPr/>
        </p:nvCxnSpPr>
        <p:spPr bwMode="auto">
          <a:xfrm rot="16200000" flipH="1">
            <a:off x="5860504" y="4277638"/>
            <a:ext cx="960437" cy="838200"/>
          </a:xfrm>
          <a:prstGeom prst="bentConnector2">
            <a:avLst/>
          </a:prstGeom>
          <a:noFill/>
          <a:ln w="9525">
            <a:solidFill>
              <a:schemeClr val="tx1"/>
            </a:solidFill>
            <a:miter lim="800000"/>
            <a:headEnd/>
            <a:tailEnd type="stealth" w="med" len="med"/>
          </a:ln>
        </p:spPr>
      </p:cxnSp>
      <p:sp>
        <p:nvSpPr>
          <p:cNvPr id="12291" name="Title 7"/>
          <p:cNvSpPr>
            <a:spLocks noGrp="1"/>
          </p:cNvSpPr>
          <p:nvPr>
            <p:ph type="title" idx="4294967295"/>
          </p:nvPr>
        </p:nvSpPr>
        <p:spPr>
          <a:xfrm>
            <a:off x="179512" y="188640"/>
            <a:ext cx="7272338" cy="1012825"/>
          </a:xfrm>
        </p:spPr>
        <p:txBody>
          <a:bodyPr/>
          <a:lstStyle/>
          <a:p>
            <a:r>
              <a:rPr lang="en-GB" sz="3200" b="1" dirty="0" smtClean="0"/>
              <a:t>Data Mining Process</a:t>
            </a:r>
          </a:p>
        </p:txBody>
      </p:sp>
      <p:sp>
        <p:nvSpPr>
          <p:cNvPr id="12292" name="Content Placeholder 8"/>
          <p:cNvSpPr>
            <a:spLocks/>
          </p:cNvSpPr>
          <p:nvPr/>
        </p:nvSpPr>
        <p:spPr bwMode="auto">
          <a:xfrm>
            <a:off x="438398" y="1557456"/>
            <a:ext cx="4953000" cy="685800"/>
          </a:xfrm>
          <a:prstGeom prst="rect">
            <a:avLst/>
          </a:prstGeom>
          <a:noFill/>
          <a:ln w="9525">
            <a:noFill/>
            <a:miter lim="800000"/>
            <a:headEnd/>
            <a:tailEnd/>
          </a:ln>
        </p:spPr>
        <p:txBody>
          <a:bodyPr/>
          <a:lstStyle/>
          <a:p>
            <a:pPr marL="284163" indent="-284163" eaLnBrk="0" hangingPunct="0">
              <a:buFontTx/>
              <a:buChar char="•"/>
            </a:pPr>
            <a:r>
              <a:rPr lang="en-GB" altLang="zh-CN" sz="2800" b="1">
                <a:latin typeface="Helvetica" charset="0"/>
                <a:ea typeface="SimSun" pitchFamily="2" charset="-122"/>
              </a:rPr>
              <a:t>Preparation</a:t>
            </a:r>
            <a:endParaRPr lang="en-GB" sz="2800" b="1"/>
          </a:p>
          <a:p>
            <a:pPr marL="760413" lvl="1" indent="-222250" eaLnBrk="0" hangingPunct="0">
              <a:spcBef>
                <a:spcPct val="20000"/>
              </a:spcBef>
              <a:spcAft>
                <a:spcPct val="80000"/>
              </a:spcAft>
              <a:buFontTx/>
              <a:buChar char="–"/>
            </a:pPr>
            <a:endParaRPr lang="en-GB" sz="2400"/>
          </a:p>
        </p:txBody>
      </p:sp>
      <p:sp>
        <p:nvSpPr>
          <p:cNvPr id="64553" name="AutoShape 41"/>
          <p:cNvSpPr>
            <a:spLocks noChangeArrowheads="1"/>
          </p:cNvSpPr>
          <p:nvPr/>
        </p:nvSpPr>
        <p:spPr bwMode="auto">
          <a:xfrm>
            <a:off x="6774111" y="4910256"/>
            <a:ext cx="1066800" cy="533400"/>
          </a:xfrm>
          <a:prstGeom prst="flowChartProcess">
            <a:avLst/>
          </a:prstGeom>
          <a:solidFill>
            <a:schemeClr val="accent1"/>
          </a:solidFill>
          <a:ln w="9525">
            <a:solidFill>
              <a:schemeClr val="tx1"/>
            </a:solidFill>
            <a:miter lim="800000"/>
            <a:headEnd/>
            <a:tailEnd/>
          </a:ln>
          <a:effectLst>
            <a:outerShdw dist="35921" dir="2700000" algn="ctr" rotWithShape="0">
              <a:schemeClr val="bg2"/>
            </a:outerShdw>
          </a:effectLst>
        </p:spPr>
        <p:txBody>
          <a:bodyPr wrap="none" anchor="ctr"/>
          <a:lstStyle/>
          <a:p>
            <a:pPr algn="ctr">
              <a:defRPr/>
            </a:pPr>
            <a:r>
              <a:rPr lang="en-GB" sz="1400" b="1" dirty="0">
                <a:solidFill>
                  <a:schemeClr val="bg1"/>
                </a:solidFill>
                <a:latin typeface="Arial Narrow" pitchFamily="34" charset="0"/>
              </a:rPr>
              <a:t>Formatted </a:t>
            </a:r>
          </a:p>
          <a:p>
            <a:pPr algn="ctr">
              <a:defRPr/>
            </a:pPr>
            <a:r>
              <a:rPr lang="en-GB" sz="1400" b="1" dirty="0">
                <a:solidFill>
                  <a:schemeClr val="bg1"/>
                </a:solidFill>
                <a:latin typeface="Arial Narrow" pitchFamily="34" charset="0"/>
              </a:rPr>
              <a:t>Data set</a:t>
            </a:r>
          </a:p>
        </p:txBody>
      </p:sp>
      <p:grpSp>
        <p:nvGrpSpPr>
          <p:cNvPr id="2" name="Group 33"/>
          <p:cNvGrpSpPr>
            <a:grpSpLocks/>
          </p:cNvGrpSpPr>
          <p:nvPr/>
        </p:nvGrpSpPr>
        <p:grpSpPr bwMode="auto">
          <a:xfrm>
            <a:off x="3880098" y="2721094"/>
            <a:ext cx="1371600" cy="609600"/>
            <a:chOff x="2352" y="1536"/>
            <a:chExt cx="864" cy="384"/>
          </a:xfrm>
        </p:grpSpPr>
        <p:sp>
          <p:nvSpPr>
            <p:cNvPr id="64548" name="AutoShape 36"/>
            <p:cNvSpPr>
              <a:spLocks noChangeArrowheads="1"/>
            </p:cNvSpPr>
            <p:nvPr/>
          </p:nvSpPr>
          <p:spPr bwMode="auto">
            <a:xfrm>
              <a:off x="2352" y="1536"/>
              <a:ext cx="864" cy="384"/>
            </a:xfrm>
            <a:prstGeom prst="flowChartInternalStorage">
              <a:avLst/>
            </a:prstGeom>
            <a:solidFill>
              <a:srgbClr val="99CC00"/>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2316" name="Text Box 46"/>
            <p:cNvSpPr txBox="1">
              <a:spLocks noChangeArrowheads="1"/>
            </p:cNvSpPr>
            <p:nvPr/>
          </p:nvSpPr>
          <p:spPr bwMode="auto">
            <a:xfrm>
              <a:off x="2393" y="1602"/>
              <a:ext cx="781" cy="192"/>
            </a:xfrm>
            <a:prstGeom prst="rect">
              <a:avLst/>
            </a:prstGeom>
            <a:noFill/>
            <a:ln w="9525">
              <a:noFill/>
              <a:miter lim="800000"/>
              <a:headEnd/>
              <a:tailEnd/>
            </a:ln>
          </p:spPr>
          <p:txBody>
            <a:bodyPr wrap="none">
              <a:spAutoFit/>
            </a:bodyPr>
            <a:lstStyle/>
            <a:p>
              <a:r>
                <a:rPr lang="en-GB" sz="1400" b="1">
                  <a:latin typeface="Arial Narrow" pitchFamily="34" charset="0"/>
                </a:rPr>
                <a:t>Target Data set</a:t>
              </a:r>
            </a:p>
          </p:txBody>
        </p:sp>
      </p:grpSp>
      <p:sp>
        <p:nvSpPr>
          <p:cNvPr id="64551" name="AutoShape 39"/>
          <p:cNvSpPr>
            <a:spLocks noChangeArrowheads="1"/>
          </p:cNvSpPr>
          <p:nvPr/>
        </p:nvSpPr>
        <p:spPr bwMode="auto">
          <a:xfrm>
            <a:off x="4991348" y="3843456"/>
            <a:ext cx="1911350" cy="457200"/>
          </a:xfrm>
          <a:prstGeom prst="flowChartPunchedCard">
            <a:avLst/>
          </a:prstGeom>
          <a:solidFill>
            <a:srgbClr val="FFCC99"/>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2314" name="Text Box 47"/>
          <p:cNvSpPr txBox="1">
            <a:spLocks noChangeArrowheads="1"/>
          </p:cNvSpPr>
          <p:nvPr/>
        </p:nvSpPr>
        <p:spPr bwMode="auto">
          <a:xfrm>
            <a:off x="4997698" y="3911719"/>
            <a:ext cx="1828800" cy="304800"/>
          </a:xfrm>
          <a:prstGeom prst="rect">
            <a:avLst/>
          </a:prstGeom>
          <a:noFill/>
          <a:ln w="9525">
            <a:noFill/>
            <a:miter lim="800000"/>
            <a:headEnd/>
            <a:tailEnd/>
          </a:ln>
        </p:spPr>
        <p:txBody>
          <a:bodyPr>
            <a:spAutoFit/>
          </a:bodyPr>
          <a:lstStyle/>
          <a:p>
            <a:r>
              <a:rPr lang="en-GB" sz="1400" b="1">
                <a:latin typeface="Arial Narrow" pitchFamily="34" charset="0"/>
              </a:rPr>
              <a:t>Pre-Processed Data set</a:t>
            </a:r>
          </a:p>
        </p:txBody>
      </p:sp>
      <p:cxnSp>
        <p:nvCxnSpPr>
          <p:cNvPr id="12307" name="AutoShape 64"/>
          <p:cNvCxnSpPr>
            <a:cxnSpLocks noChangeShapeType="1"/>
          </p:cNvCxnSpPr>
          <p:nvPr/>
        </p:nvCxnSpPr>
        <p:spPr bwMode="auto">
          <a:xfrm>
            <a:off x="5248523" y="3025894"/>
            <a:ext cx="695325" cy="817562"/>
          </a:xfrm>
          <a:prstGeom prst="bentConnector2">
            <a:avLst/>
          </a:prstGeom>
          <a:noFill/>
          <a:ln w="9525">
            <a:solidFill>
              <a:schemeClr val="tx1"/>
            </a:solidFill>
            <a:miter lim="800000"/>
            <a:headEnd/>
            <a:tailEnd type="stealth" w="med" len="med"/>
          </a:ln>
        </p:spPr>
      </p:cxnSp>
      <p:sp>
        <p:nvSpPr>
          <p:cNvPr id="12308" name="AutoShape 68"/>
          <p:cNvSpPr>
            <a:spLocks noChangeArrowheads="1"/>
          </p:cNvSpPr>
          <p:nvPr/>
        </p:nvSpPr>
        <p:spPr bwMode="auto">
          <a:xfrm>
            <a:off x="8007598" y="5015031"/>
            <a:ext cx="685800" cy="304800"/>
          </a:xfrm>
          <a:custGeom>
            <a:avLst/>
            <a:gdLst>
              <a:gd name="T0" fmla="*/ 514350 w 21600"/>
              <a:gd name="T1" fmla="*/ 0 h 21600"/>
              <a:gd name="T2" fmla="*/ 0 w 21600"/>
              <a:gd name="T3" fmla="*/ 152400 h 21600"/>
              <a:gd name="T4" fmla="*/ 514350 w 21600"/>
              <a:gd name="T5" fmla="*/ 304800 h 21600"/>
              <a:gd name="T6" fmla="*/ 685800 w 21600"/>
              <a:gd name="T7" fmla="*/ 1524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8000"/>
          </a:solidFill>
          <a:ln w="9525">
            <a:solidFill>
              <a:schemeClr val="tx1"/>
            </a:solidFill>
            <a:miter lim="800000"/>
            <a:headEnd/>
            <a:tailEnd/>
          </a:ln>
        </p:spPr>
        <p:txBody>
          <a:bodyPr wrap="none" anchor="ctr"/>
          <a:lstStyle/>
          <a:p>
            <a:endParaRPr lang="en-GB"/>
          </a:p>
        </p:txBody>
      </p:sp>
      <p:grpSp>
        <p:nvGrpSpPr>
          <p:cNvPr id="3" name="Group 32"/>
          <p:cNvGrpSpPr>
            <a:grpSpLocks/>
          </p:cNvGrpSpPr>
          <p:nvPr/>
        </p:nvGrpSpPr>
        <p:grpSpPr bwMode="auto">
          <a:xfrm>
            <a:off x="395536" y="2700456"/>
            <a:ext cx="3484562" cy="3200400"/>
            <a:chOff x="157" y="1536"/>
            <a:chExt cx="2195" cy="2016"/>
          </a:xfrm>
        </p:grpSpPr>
        <p:sp>
          <p:nvSpPr>
            <p:cNvPr id="64535" name="AutoShape 23"/>
            <p:cNvSpPr>
              <a:spLocks noChangeArrowheads="1"/>
            </p:cNvSpPr>
            <p:nvPr/>
          </p:nvSpPr>
          <p:spPr bwMode="auto">
            <a:xfrm>
              <a:off x="384" y="1536"/>
              <a:ext cx="432" cy="240"/>
            </a:xfrm>
            <a:prstGeom prst="flowChartPredefinedProcess">
              <a:avLst/>
            </a:prstGeom>
            <a:solidFill>
              <a:srgbClr val="3399FF"/>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64536" name="AutoShape 24"/>
            <p:cNvSpPr>
              <a:spLocks noChangeArrowheads="1"/>
            </p:cNvSpPr>
            <p:nvPr/>
          </p:nvSpPr>
          <p:spPr bwMode="auto">
            <a:xfrm>
              <a:off x="384" y="2304"/>
              <a:ext cx="432" cy="240"/>
            </a:xfrm>
            <a:prstGeom prst="flowChartPredefinedProcess">
              <a:avLst/>
            </a:prstGeom>
            <a:solidFill>
              <a:srgbClr val="3399FF"/>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64537" name="AutoShape 25"/>
            <p:cNvSpPr>
              <a:spLocks noChangeArrowheads="1"/>
            </p:cNvSpPr>
            <p:nvPr/>
          </p:nvSpPr>
          <p:spPr bwMode="auto">
            <a:xfrm>
              <a:off x="384" y="3072"/>
              <a:ext cx="432" cy="240"/>
            </a:xfrm>
            <a:prstGeom prst="flowChartPredefinedProcess">
              <a:avLst/>
            </a:prstGeom>
            <a:solidFill>
              <a:srgbClr val="3399FF"/>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2297" name="AutoShape 26"/>
            <p:cNvSpPr>
              <a:spLocks noChangeArrowheads="1"/>
            </p:cNvSpPr>
            <p:nvPr/>
          </p:nvSpPr>
          <p:spPr bwMode="auto">
            <a:xfrm rot="-5400000">
              <a:off x="552" y="1944"/>
              <a:ext cx="48" cy="96"/>
            </a:xfrm>
            <a:prstGeom prst="flowChartCollate">
              <a:avLst/>
            </a:prstGeom>
            <a:solidFill>
              <a:schemeClr val="accent1"/>
            </a:solidFill>
            <a:ln w="9525">
              <a:solidFill>
                <a:schemeClr val="tx1"/>
              </a:solidFill>
              <a:miter lim="800000"/>
              <a:headEnd/>
              <a:tailEnd/>
            </a:ln>
          </p:spPr>
          <p:txBody>
            <a:bodyPr vert="eaVert" wrap="none" anchor="ctr"/>
            <a:lstStyle/>
            <a:p>
              <a:endParaRPr lang="en-GB"/>
            </a:p>
          </p:txBody>
        </p:sp>
        <p:sp>
          <p:nvSpPr>
            <p:cNvPr id="12298" name="AutoShape 27"/>
            <p:cNvSpPr>
              <a:spLocks noChangeArrowheads="1"/>
            </p:cNvSpPr>
            <p:nvPr/>
          </p:nvSpPr>
          <p:spPr bwMode="auto">
            <a:xfrm rot="-5400000">
              <a:off x="552" y="2712"/>
              <a:ext cx="48" cy="96"/>
            </a:xfrm>
            <a:prstGeom prst="flowChartCollate">
              <a:avLst/>
            </a:prstGeom>
            <a:solidFill>
              <a:schemeClr val="accent1"/>
            </a:solidFill>
            <a:ln w="9525">
              <a:solidFill>
                <a:schemeClr val="tx1"/>
              </a:solidFill>
              <a:miter lim="800000"/>
              <a:headEnd/>
              <a:tailEnd/>
            </a:ln>
          </p:spPr>
          <p:txBody>
            <a:bodyPr vert="eaVert" wrap="none" anchor="ctr"/>
            <a:lstStyle/>
            <a:p>
              <a:endParaRPr lang="en-GB"/>
            </a:p>
          </p:txBody>
        </p:sp>
        <p:sp>
          <p:nvSpPr>
            <p:cNvPr id="12299" name="Text Box 44"/>
            <p:cNvSpPr txBox="1">
              <a:spLocks noChangeArrowheads="1"/>
            </p:cNvSpPr>
            <p:nvPr/>
          </p:nvSpPr>
          <p:spPr bwMode="auto">
            <a:xfrm>
              <a:off x="157" y="3360"/>
              <a:ext cx="899" cy="192"/>
            </a:xfrm>
            <a:prstGeom prst="rect">
              <a:avLst/>
            </a:prstGeom>
            <a:noFill/>
            <a:ln w="9525">
              <a:noFill/>
              <a:miter lim="800000"/>
              <a:headEnd/>
              <a:tailEnd/>
            </a:ln>
          </p:spPr>
          <p:txBody>
            <a:bodyPr wrap="none">
              <a:spAutoFit/>
            </a:bodyPr>
            <a:lstStyle/>
            <a:p>
              <a:r>
                <a:rPr lang="en-GB" sz="1400" b="1">
                  <a:latin typeface="Arial Narrow" pitchFamily="34" charset="0"/>
                </a:rPr>
                <a:t>Original Data sets</a:t>
              </a:r>
            </a:p>
          </p:txBody>
        </p:sp>
        <p:sp>
          <p:nvSpPr>
            <p:cNvPr id="64540" name="AutoShape 28"/>
            <p:cNvSpPr>
              <a:spLocks noChangeArrowheads="1"/>
            </p:cNvSpPr>
            <p:nvPr/>
          </p:nvSpPr>
          <p:spPr bwMode="auto">
            <a:xfrm>
              <a:off x="1309" y="2184"/>
              <a:ext cx="899" cy="432"/>
            </a:xfrm>
            <a:prstGeom prst="flowChartInternalStorage">
              <a:avLst/>
            </a:prstGeom>
            <a:solidFill>
              <a:srgbClr val="6699FF"/>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2318" name="Text Box 45"/>
            <p:cNvSpPr txBox="1">
              <a:spLocks noChangeArrowheads="1"/>
            </p:cNvSpPr>
            <p:nvPr/>
          </p:nvSpPr>
          <p:spPr bwMode="auto">
            <a:xfrm>
              <a:off x="1296" y="2327"/>
              <a:ext cx="914" cy="192"/>
            </a:xfrm>
            <a:prstGeom prst="rect">
              <a:avLst/>
            </a:prstGeom>
            <a:noFill/>
            <a:ln w="9525">
              <a:noFill/>
              <a:miter lim="800000"/>
              <a:headEnd/>
              <a:tailEnd/>
            </a:ln>
          </p:spPr>
          <p:txBody>
            <a:bodyPr wrap="none">
              <a:spAutoFit/>
            </a:bodyPr>
            <a:lstStyle/>
            <a:p>
              <a:r>
                <a:rPr lang="en-GB" sz="1400" b="1" dirty="0">
                  <a:solidFill>
                    <a:schemeClr val="bg1"/>
                  </a:solidFill>
                  <a:latin typeface="Arial Narrow" pitchFamily="34" charset="0"/>
                </a:rPr>
                <a:t>Collected Data set</a:t>
              </a:r>
            </a:p>
          </p:txBody>
        </p:sp>
        <p:cxnSp>
          <p:nvCxnSpPr>
            <p:cNvPr id="12303" name="AutoShape 60"/>
            <p:cNvCxnSpPr>
              <a:cxnSpLocks noChangeShapeType="1"/>
            </p:cNvCxnSpPr>
            <p:nvPr/>
          </p:nvCxnSpPr>
          <p:spPr bwMode="auto">
            <a:xfrm flipV="1">
              <a:off x="816" y="2448"/>
              <a:ext cx="480" cy="768"/>
            </a:xfrm>
            <a:prstGeom prst="bentConnector3">
              <a:avLst>
                <a:gd name="adj1" fmla="val 48537"/>
              </a:avLst>
            </a:prstGeom>
            <a:noFill/>
            <a:ln w="9525">
              <a:solidFill>
                <a:schemeClr val="tx1"/>
              </a:solidFill>
              <a:miter lim="800000"/>
              <a:headEnd/>
              <a:tailEnd type="stealth" w="med" len="med"/>
            </a:ln>
          </p:spPr>
        </p:cxnSp>
        <p:cxnSp>
          <p:nvCxnSpPr>
            <p:cNvPr id="12304" name="AutoShape 61"/>
            <p:cNvCxnSpPr>
              <a:cxnSpLocks noChangeShapeType="1"/>
            </p:cNvCxnSpPr>
            <p:nvPr/>
          </p:nvCxnSpPr>
          <p:spPr bwMode="auto">
            <a:xfrm>
              <a:off x="816" y="1632"/>
              <a:ext cx="480" cy="768"/>
            </a:xfrm>
            <a:prstGeom prst="bentConnector3">
              <a:avLst>
                <a:gd name="adj1" fmla="val 50000"/>
              </a:avLst>
            </a:prstGeom>
            <a:noFill/>
            <a:ln w="9525">
              <a:solidFill>
                <a:schemeClr val="tx1"/>
              </a:solidFill>
              <a:miter lim="800000"/>
              <a:headEnd/>
              <a:tailEnd type="stealth" w="med" len="med"/>
            </a:ln>
          </p:spPr>
        </p:cxnSp>
        <p:cxnSp>
          <p:nvCxnSpPr>
            <p:cNvPr id="12305" name="AutoShape 62"/>
            <p:cNvCxnSpPr>
              <a:cxnSpLocks noChangeShapeType="1"/>
              <a:stCxn id="64536" idx="3"/>
              <a:endCxn id="12318" idx="1"/>
            </p:cNvCxnSpPr>
            <p:nvPr/>
          </p:nvCxnSpPr>
          <p:spPr bwMode="auto">
            <a:xfrm flipV="1">
              <a:off x="816" y="2423"/>
              <a:ext cx="480" cy="1"/>
            </a:xfrm>
            <a:prstGeom prst="straightConnector1">
              <a:avLst/>
            </a:prstGeom>
            <a:noFill/>
            <a:ln w="9525">
              <a:solidFill>
                <a:schemeClr val="tx1"/>
              </a:solidFill>
              <a:round/>
              <a:headEnd/>
              <a:tailEnd type="stealth" w="med" len="med"/>
            </a:ln>
          </p:spPr>
        </p:cxnSp>
        <p:cxnSp>
          <p:nvCxnSpPr>
            <p:cNvPr id="12306" name="AutoShape 63"/>
            <p:cNvCxnSpPr>
              <a:cxnSpLocks noChangeShapeType="1"/>
              <a:stCxn id="64540" idx="0"/>
              <a:endCxn id="64548" idx="1"/>
            </p:cNvCxnSpPr>
            <p:nvPr/>
          </p:nvCxnSpPr>
          <p:spPr bwMode="auto">
            <a:xfrm rot="5400000" flipH="1" flipV="1">
              <a:off x="1811" y="1688"/>
              <a:ext cx="443" cy="548"/>
            </a:xfrm>
            <a:prstGeom prst="bentConnector2">
              <a:avLst/>
            </a:prstGeom>
            <a:noFill/>
            <a:ln w="9525">
              <a:solidFill>
                <a:schemeClr val="tx1"/>
              </a:solidFill>
              <a:miter lim="800000"/>
              <a:headEnd/>
              <a:tailEnd type="stealth" w="med" len="med"/>
            </a:ln>
          </p:spPr>
        </p:cxnSp>
        <p:sp>
          <p:nvSpPr>
            <p:cNvPr id="12309" name="AutoShape 70"/>
            <p:cNvSpPr>
              <a:spLocks noChangeArrowheads="1"/>
            </p:cNvSpPr>
            <p:nvPr/>
          </p:nvSpPr>
          <p:spPr bwMode="auto">
            <a:xfrm>
              <a:off x="1200" y="2928"/>
              <a:ext cx="1152" cy="582"/>
            </a:xfrm>
            <a:prstGeom prst="wedgeRectCallout">
              <a:avLst>
                <a:gd name="adj1" fmla="val -56509"/>
                <a:gd name="adj2" fmla="val -137500"/>
              </a:avLst>
            </a:prstGeom>
            <a:noFill/>
            <a:ln w="9525">
              <a:solidFill>
                <a:schemeClr val="tx1"/>
              </a:solidFill>
              <a:miter lim="800000"/>
              <a:headEnd/>
              <a:tailEnd/>
            </a:ln>
          </p:spPr>
          <p:txBody>
            <a:bodyPr/>
            <a:lstStyle/>
            <a:p>
              <a:pPr marL="192088" indent="-192088">
                <a:buFontTx/>
                <a:buChar char="•"/>
              </a:pPr>
              <a:r>
                <a:rPr lang="en-GB" sz="1400" dirty="0"/>
                <a:t>Integrating data</a:t>
              </a:r>
            </a:p>
            <a:p>
              <a:pPr marL="192088" indent="-192088">
                <a:buFontTx/>
                <a:buChar char="•"/>
              </a:pPr>
              <a:r>
                <a:rPr lang="en-GB" sz="1400" dirty="0"/>
                <a:t>Getting necessary data details</a:t>
              </a:r>
            </a:p>
          </p:txBody>
        </p:sp>
      </p:grpSp>
      <p:sp>
        <p:nvSpPr>
          <p:cNvPr id="12310" name="AutoShape 71"/>
          <p:cNvSpPr>
            <a:spLocks noChangeArrowheads="1"/>
          </p:cNvSpPr>
          <p:nvPr/>
        </p:nvSpPr>
        <p:spPr bwMode="auto">
          <a:xfrm>
            <a:off x="3383204" y="1262164"/>
            <a:ext cx="2514600" cy="928694"/>
          </a:xfrm>
          <a:prstGeom prst="wedgeRectCallout">
            <a:avLst>
              <a:gd name="adj1" fmla="val -57704"/>
              <a:gd name="adj2" fmla="val 132440"/>
            </a:avLst>
          </a:prstGeom>
          <a:noFill/>
          <a:ln w="9525">
            <a:solidFill>
              <a:schemeClr val="tx1"/>
            </a:solidFill>
            <a:miter lim="800000"/>
            <a:headEnd/>
            <a:tailEnd/>
          </a:ln>
        </p:spPr>
        <p:txBody>
          <a:bodyPr/>
          <a:lstStyle/>
          <a:p>
            <a:pPr marL="192088" indent="-192088">
              <a:buFontTx/>
              <a:buChar char="•"/>
            </a:pPr>
            <a:r>
              <a:rPr lang="en-GB" sz="1400" dirty="0"/>
              <a:t>Selecting relevant features</a:t>
            </a:r>
          </a:p>
          <a:p>
            <a:pPr marL="192088" indent="-192088">
              <a:buFontTx/>
              <a:buChar char="•"/>
            </a:pPr>
            <a:r>
              <a:rPr lang="en-GB" sz="1400" dirty="0"/>
              <a:t>Selecting relevant records</a:t>
            </a:r>
          </a:p>
        </p:txBody>
      </p:sp>
      <p:sp>
        <p:nvSpPr>
          <p:cNvPr id="12311" name="AutoShape 72"/>
          <p:cNvSpPr>
            <a:spLocks noChangeArrowheads="1"/>
          </p:cNvSpPr>
          <p:nvPr/>
        </p:nvSpPr>
        <p:spPr bwMode="auto">
          <a:xfrm>
            <a:off x="6169286" y="2190858"/>
            <a:ext cx="2286000" cy="942972"/>
          </a:xfrm>
          <a:prstGeom prst="wedgeRectCallout">
            <a:avLst>
              <a:gd name="adj1" fmla="val -61597"/>
              <a:gd name="adj2" fmla="val 85417"/>
            </a:avLst>
          </a:prstGeom>
          <a:noFill/>
          <a:ln w="9525">
            <a:solidFill>
              <a:schemeClr val="tx1"/>
            </a:solidFill>
            <a:miter lim="800000"/>
            <a:headEnd/>
            <a:tailEnd/>
          </a:ln>
        </p:spPr>
        <p:txBody>
          <a:bodyPr/>
          <a:lstStyle/>
          <a:p>
            <a:pPr marL="192088" indent="-192088">
              <a:buFontTx/>
              <a:buChar char="•"/>
            </a:pPr>
            <a:r>
              <a:rPr lang="en-GB" sz="1400" dirty="0"/>
              <a:t>Data cleaning</a:t>
            </a:r>
          </a:p>
          <a:p>
            <a:pPr marL="192088" indent="-192088">
              <a:buFontTx/>
              <a:buChar char="•"/>
            </a:pPr>
            <a:r>
              <a:rPr lang="en-GB" sz="1400" dirty="0"/>
              <a:t>Deal with unknown data</a:t>
            </a:r>
          </a:p>
          <a:p>
            <a:pPr marL="192088" indent="-192088">
              <a:buFontTx/>
              <a:buChar char="•"/>
            </a:pPr>
            <a:r>
              <a:rPr lang="en-GB" sz="1400" dirty="0"/>
              <a:t>Data transformation</a:t>
            </a:r>
          </a:p>
        </p:txBody>
      </p:sp>
      <p:sp>
        <p:nvSpPr>
          <p:cNvPr id="12312" name="AutoShape 73"/>
          <p:cNvSpPr>
            <a:spLocks noChangeArrowheads="1"/>
          </p:cNvSpPr>
          <p:nvPr/>
        </p:nvSpPr>
        <p:spPr bwMode="auto">
          <a:xfrm>
            <a:off x="4240460" y="5548444"/>
            <a:ext cx="1981200" cy="904892"/>
          </a:xfrm>
          <a:prstGeom prst="wedgeRectCallout">
            <a:avLst>
              <a:gd name="adj1" fmla="val 50560"/>
              <a:gd name="adj2" fmla="val -92708"/>
            </a:avLst>
          </a:prstGeom>
          <a:noFill/>
          <a:ln w="9525">
            <a:solidFill>
              <a:schemeClr val="tx1"/>
            </a:solidFill>
            <a:miter lim="800000"/>
            <a:headEnd/>
            <a:tailEnd/>
          </a:ln>
        </p:spPr>
        <p:txBody>
          <a:bodyPr/>
          <a:lstStyle/>
          <a:p>
            <a:pPr marL="192088" indent="-192088">
              <a:buFontTx/>
              <a:buChar char="•"/>
            </a:pPr>
            <a:r>
              <a:rPr lang="en-GB" sz="1400" dirty="0"/>
              <a:t>Formatting data into acceptable form by the mining tool</a:t>
            </a:r>
          </a:p>
        </p:txBody>
      </p:sp>
    </p:spTree>
    <p:extLst>
      <p:ext uri="{BB962C8B-B14F-4D97-AF65-F5344CB8AC3E}">
        <p14:creationId xmlns:p14="http://schemas.microsoft.com/office/powerpoint/2010/main" val="130104926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51"/>
          <p:cNvSpPr>
            <a:spLocks noChangeArrowheads="1"/>
          </p:cNvSpPr>
          <p:nvPr/>
        </p:nvSpPr>
        <p:spPr bwMode="auto">
          <a:xfrm>
            <a:off x="5237857" y="2895600"/>
            <a:ext cx="3429000" cy="1219200"/>
          </a:xfrm>
          <a:prstGeom prst="rect">
            <a:avLst/>
          </a:prstGeom>
          <a:solidFill>
            <a:srgbClr val="C7D7D5"/>
          </a:solidFill>
          <a:ln w="9525">
            <a:solidFill>
              <a:schemeClr val="accent1"/>
            </a:solidFill>
            <a:miter lim="800000"/>
            <a:headEnd/>
            <a:tailEnd/>
          </a:ln>
        </p:spPr>
        <p:txBody>
          <a:bodyPr wrap="none" anchor="ctr"/>
          <a:lstStyle/>
          <a:p>
            <a:endParaRPr lang="en-GB"/>
          </a:p>
        </p:txBody>
      </p:sp>
      <p:sp>
        <p:nvSpPr>
          <p:cNvPr id="13315" name="Title 7"/>
          <p:cNvSpPr>
            <a:spLocks noGrp="1"/>
          </p:cNvSpPr>
          <p:nvPr>
            <p:ph type="title" idx="4294967295"/>
          </p:nvPr>
        </p:nvSpPr>
        <p:spPr>
          <a:xfrm>
            <a:off x="189947" y="188640"/>
            <a:ext cx="7772400" cy="1012825"/>
          </a:xfrm>
        </p:spPr>
        <p:txBody>
          <a:bodyPr/>
          <a:lstStyle/>
          <a:p>
            <a:r>
              <a:rPr lang="en-GB" sz="3200" b="1" dirty="0" smtClean="0"/>
              <a:t>Data Mining Process</a:t>
            </a:r>
          </a:p>
        </p:txBody>
      </p:sp>
      <p:sp>
        <p:nvSpPr>
          <p:cNvPr id="13316" name="Content Placeholder 8"/>
          <p:cNvSpPr>
            <a:spLocks/>
          </p:cNvSpPr>
          <p:nvPr/>
        </p:nvSpPr>
        <p:spPr bwMode="auto">
          <a:xfrm>
            <a:off x="251520" y="1295400"/>
            <a:ext cx="4419600" cy="4425950"/>
          </a:xfrm>
          <a:prstGeom prst="rect">
            <a:avLst/>
          </a:prstGeom>
          <a:noFill/>
          <a:ln w="9525">
            <a:noFill/>
            <a:miter lim="800000"/>
            <a:headEnd/>
            <a:tailEnd/>
          </a:ln>
        </p:spPr>
        <p:txBody>
          <a:bodyPr/>
          <a:lstStyle/>
          <a:p>
            <a:pPr marL="284163" indent="-284163" eaLnBrk="0" hangingPunct="0">
              <a:buFontTx/>
              <a:buChar char="•"/>
            </a:pPr>
            <a:r>
              <a:rPr lang="en-GB" altLang="zh-CN" sz="2800" b="1">
                <a:latin typeface="Helvetica" charset="0"/>
                <a:ea typeface="SimSun" pitchFamily="2" charset="-122"/>
              </a:rPr>
              <a:t>Mining</a:t>
            </a:r>
            <a:endParaRPr lang="en-GB" sz="2800" b="1"/>
          </a:p>
          <a:p>
            <a:pPr marL="760413" lvl="1" indent="-285750" eaLnBrk="0" hangingPunct="0">
              <a:spcBef>
                <a:spcPct val="20000"/>
              </a:spcBef>
              <a:buFontTx/>
              <a:buChar char="–"/>
            </a:pPr>
            <a:r>
              <a:rPr lang="en-GB" altLang="zh-CN" sz="2400">
                <a:latin typeface="Helvetica" charset="0"/>
                <a:ea typeface="SimSun" pitchFamily="2" charset="-122"/>
              </a:rPr>
              <a:t>Determining data mining tasks </a:t>
            </a:r>
          </a:p>
          <a:p>
            <a:pPr marL="760413" lvl="1" indent="-285750" eaLnBrk="0" hangingPunct="0">
              <a:spcBef>
                <a:spcPct val="20000"/>
              </a:spcBef>
              <a:buFontTx/>
              <a:buChar char="–"/>
            </a:pPr>
            <a:r>
              <a:rPr lang="en-GB" altLang="zh-CN" sz="2400">
                <a:latin typeface="Helvetica" charset="0"/>
                <a:ea typeface="SimSun" pitchFamily="2" charset="-122"/>
              </a:rPr>
              <a:t>Assigning roles for data for certain tasks</a:t>
            </a:r>
          </a:p>
          <a:p>
            <a:pPr marL="760413" lvl="1" indent="-285750" eaLnBrk="0" hangingPunct="0">
              <a:spcBef>
                <a:spcPct val="20000"/>
              </a:spcBef>
              <a:buFontTx/>
              <a:buChar char="–"/>
            </a:pPr>
            <a:r>
              <a:rPr lang="en-GB" altLang="zh-CN" sz="2400">
                <a:latin typeface="Helvetica" charset="0"/>
                <a:ea typeface="SimSun" pitchFamily="2" charset="-122"/>
              </a:rPr>
              <a:t>Selecting data mining solution(s) to each task</a:t>
            </a:r>
          </a:p>
          <a:p>
            <a:pPr marL="760413" lvl="1" indent="-285750" eaLnBrk="0" hangingPunct="0">
              <a:spcBef>
                <a:spcPct val="20000"/>
              </a:spcBef>
              <a:buFontTx/>
              <a:buChar char="–"/>
            </a:pPr>
            <a:r>
              <a:rPr lang="en-GB" altLang="zh-CN" sz="2400">
                <a:latin typeface="Helvetica" charset="0"/>
                <a:ea typeface="SimSun" pitchFamily="2" charset="-122"/>
              </a:rPr>
              <a:t>Setting necessary parameters for the solution</a:t>
            </a:r>
            <a:endParaRPr lang="en-GB" sz="2400"/>
          </a:p>
          <a:p>
            <a:pPr marL="760413" lvl="1" indent="-285750" eaLnBrk="0" hangingPunct="0">
              <a:spcBef>
                <a:spcPct val="20000"/>
              </a:spcBef>
              <a:buFontTx/>
              <a:buChar char="–"/>
            </a:pPr>
            <a:r>
              <a:rPr lang="en-GB" sz="2400"/>
              <a:t>Collecting result patterns</a:t>
            </a:r>
          </a:p>
        </p:txBody>
      </p:sp>
      <p:sp>
        <p:nvSpPr>
          <p:cNvPr id="66565" name="AutoShape 1029"/>
          <p:cNvSpPr>
            <a:spLocks noChangeArrowheads="1"/>
          </p:cNvSpPr>
          <p:nvPr/>
        </p:nvSpPr>
        <p:spPr bwMode="auto">
          <a:xfrm>
            <a:off x="6380857" y="1905000"/>
            <a:ext cx="1066800" cy="533400"/>
          </a:xfrm>
          <a:prstGeom prst="flowChartProcess">
            <a:avLst/>
          </a:prstGeom>
          <a:solidFill>
            <a:schemeClr val="accent1"/>
          </a:solidFill>
          <a:ln w="9525">
            <a:solidFill>
              <a:schemeClr val="tx1"/>
            </a:solidFill>
            <a:miter lim="800000"/>
            <a:headEnd/>
            <a:tailEnd/>
          </a:ln>
          <a:effectLst>
            <a:outerShdw dist="35921" dir="2700000" algn="ctr" rotWithShape="0">
              <a:schemeClr val="bg2"/>
            </a:outerShdw>
          </a:effectLst>
        </p:spPr>
        <p:txBody>
          <a:bodyPr wrap="none" anchor="ctr"/>
          <a:lstStyle/>
          <a:p>
            <a:pPr algn="ctr">
              <a:defRPr/>
            </a:pPr>
            <a:r>
              <a:rPr lang="en-GB" sz="1400" b="1" dirty="0">
                <a:solidFill>
                  <a:schemeClr val="bg1"/>
                </a:solidFill>
                <a:latin typeface="Arial Narrow" pitchFamily="34" charset="0"/>
              </a:rPr>
              <a:t>Formatted </a:t>
            </a:r>
          </a:p>
          <a:p>
            <a:pPr algn="ctr">
              <a:defRPr/>
            </a:pPr>
            <a:r>
              <a:rPr lang="en-GB" sz="1400" b="1" dirty="0">
                <a:solidFill>
                  <a:schemeClr val="bg1"/>
                </a:solidFill>
                <a:latin typeface="Arial Narrow" pitchFamily="34" charset="0"/>
              </a:rPr>
              <a:t>Data set</a:t>
            </a:r>
          </a:p>
        </p:txBody>
      </p:sp>
      <p:sp>
        <p:nvSpPr>
          <p:cNvPr id="13318" name="AutoShape 1031"/>
          <p:cNvSpPr>
            <a:spLocks noChangeArrowheads="1"/>
          </p:cNvSpPr>
          <p:nvPr/>
        </p:nvSpPr>
        <p:spPr bwMode="auto">
          <a:xfrm>
            <a:off x="5314057" y="3048000"/>
            <a:ext cx="1219200" cy="533400"/>
          </a:xfrm>
          <a:prstGeom prst="roundRect">
            <a:avLst>
              <a:gd name="adj" fmla="val 16667"/>
            </a:avLst>
          </a:prstGeom>
          <a:solidFill>
            <a:schemeClr val="bg1"/>
          </a:solidFill>
          <a:ln w="9525">
            <a:solidFill>
              <a:schemeClr val="tx1"/>
            </a:solidFill>
            <a:round/>
            <a:headEnd/>
            <a:tailEnd/>
          </a:ln>
        </p:spPr>
        <p:txBody>
          <a:bodyPr wrap="none" anchor="ctr"/>
          <a:lstStyle/>
          <a:p>
            <a:pPr algn="ctr"/>
            <a:r>
              <a:rPr lang="en-GB" sz="1400"/>
              <a:t>Solution</a:t>
            </a:r>
            <a:r>
              <a:rPr lang="en-GB" sz="1400" baseline="-25000"/>
              <a:t>3</a:t>
            </a:r>
          </a:p>
          <a:p>
            <a:pPr algn="ctr"/>
            <a:r>
              <a:rPr lang="en-GB" sz="1400"/>
              <a:t>(w</a:t>
            </a:r>
            <a:r>
              <a:rPr lang="en-GB" sz="1400" baseline="-25000"/>
              <a:t>1</a:t>
            </a:r>
            <a:r>
              <a:rPr lang="en-GB" sz="1400"/>
              <a:t>, w</a:t>
            </a:r>
            <a:r>
              <a:rPr lang="en-GB" sz="1400" baseline="-25000"/>
              <a:t>2</a:t>
            </a:r>
            <a:r>
              <a:rPr lang="en-GB" sz="1400"/>
              <a:t>, …, w</a:t>
            </a:r>
            <a:r>
              <a:rPr lang="en-GB" sz="1400" baseline="-25000"/>
              <a:t>m</a:t>
            </a:r>
            <a:r>
              <a:rPr lang="en-GB" sz="1400"/>
              <a:t>)</a:t>
            </a:r>
            <a:endParaRPr lang="en-GB"/>
          </a:p>
        </p:txBody>
      </p:sp>
      <p:sp>
        <p:nvSpPr>
          <p:cNvPr id="13319" name="AutoShape 1032"/>
          <p:cNvSpPr>
            <a:spLocks noChangeArrowheads="1"/>
          </p:cNvSpPr>
          <p:nvPr/>
        </p:nvSpPr>
        <p:spPr bwMode="auto">
          <a:xfrm>
            <a:off x="6228457" y="3200400"/>
            <a:ext cx="1371600" cy="533400"/>
          </a:xfrm>
          <a:prstGeom prst="roundRect">
            <a:avLst>
              <a:gd name="adj" fmla="val 16667"/>
            </a:avLst>
          </a:prstGeom>
          <a:solidFill>
            <a:schemeClr val="bg1"/>
          </a:solidFill>
          <a:ln w="9525">
            <a:solidFill>
              <a:schemeClr val="tx1"/>
            </a:solidFill>
            <a:round/>
            <a:headEnd/>
            <a:tailEnd/>
          </a:ln>
        </p:spPr>
        <p:txBody>
          <a:bodyPr wrap="none" anchor="ctr"/>
          <a:lstStyle/>
          <a:p>
            <a:pPr algn="ctr"/>
            <a:r>
              <a:rPr lang="en-GB" sz="1400"/>
              <a:t>Solution</a:t>
            </a:r>
            <a:r>
              <a:rPr lang="en-GB" sz="1400" baseline="-25000"/>
              <a:t>2</a:t>
            </a:r>
          </a:p>
          <a:p>
            <a:pPr algn="ctr"/>
            <a:r>
              <a:rPr lang="en-GB" sz="1400"/>
              <a:t>(t</a:t>
            </a:r>
            <a:r>
              <a:rPr lang="en-GB" sz="1400" baseline="-25000"/>
              <a:t>1</a:t>
            </a:r>
            <a:r>
              <a:rPr lang="en-GB" sz="1400"/>
              <a:t>, t</a:t>
            </a:r>
            <a:r>
              <a:rPr lang="en-GB" sz="1400" baseline="-25000"/>
              <a:t>2</a:t>
            </a:r>
            <a:r>
              <a:rPr lang="en-GB" sz="1400"/>
              <a:t>, …, t</a:t>
            </a:r>
            <a:r>
              <a:rPr lang="en-GB" sz="1400" baseline="-25000"/>
              <a:t>r</a:t>
            </a:r>
            <a:r>
              <a:rPr lang="en-GB" sz="1400"/>
              <a:t>)</a:t>
            </a:r>
            <a:endParaRPr lang="en-GB"/>
          </a:p>
        </p:txBody>
      </p:sp>
      <p:cxnSp>
        <p:nvCxnSpPr>
          <p:cNvPr id="13320" name="AutoShape 1034"/>
          <p:cNvCxnSpPr>
            <a:cxnSpLocks noChangeShapeType="1"/>
            <a:stCxn id="66565" idx="2"/>
            <a:endCxn id="13318" idx="0"/>
          </p:cNvCxnSpPr>
          <p:nvPr/>
        </p:nvCxnSpPr>
        <p:spPr bwMode="auto">
          <a:xfrm flipH="1">
            <a:off x="5923657" y="2438400"/>
            <a:ext cx="990600" cy="609600"/>
          </a:xfrm>
          <a:prstGeom prst="straightConnector1">
            <a:avLst/>
          </a:prstGeom>
          <a:noFill/>
          <a:ln w="9525">
            <a:solidFill>
              <a:schemeClr val="tx1"/>
            </a:solidFill>
            <a:round/>
            <a:headEnd/>
            <a:tailEnd type="stealth" w="med" len="med"/>
          </a:ln>
        </p:spPr>
      </p:cxnSp>
      <p:cxnSp>
        <p:nvCxnSpPr>
          <p:cNvPr id="13321" name="AutoShape 1035"/>
          <p:cNvCxnSpPr>
            <a:cxnSpLocks noChangeShapeType="1"/>
            <a:stCxn id="66565" idx="2"/>
            <a:endCxn id="13319" idx="0"/>
          </p:cNvCxnSpPr>
          <p:nvPr/>
        </p:nvCxnSpPr>
        <p:spPr bwMode="auto">
          <a:xfrm>
            <a:off x="6914257" y="2438400"/>
            <a:ext cx="0" cy="762000"/>
          </a:xfrm>
          <a:prstGeom prst="straightConnector1">
            <a:avLst/>
          </a:prstGeom>
          <a:noFill/>
          <a:ln w="9525">
            <a:solidFill>
              <a:schemeClr val="tx1"/>
            </a:solidFill>
            <a:round/>
            <a:headEnd/>
            <a:tailEnd type="stealth" w="med" len="med"/>
          </a:ln>
        </p:spPr>
      </p:cxnSp>
      <p:sp>
        <p:nvSpPr>
          <p:cNvPr id="13322" name="AutoShape 1037"/>
          <p:cNvSpPr>
            <a:spLocks noChangeArrowheads="1"/>
          </p:cNvSpPr>
          <p:nvPr/>
        </p:nvSpPr>
        <p:spPr bwMode="auto">
          <a:xfrm>
            <a:off x="7092280" y="3352800"/>
            <a:ext cx="1447800" cy="533400"/>
          </a:xfrm>
          <a:prstGeom prst="roundRect">
            <a:avLst>
              <a:gd name="adj" fmla="val 16667"/>
            </a:avLst>
          </a:prstGeom>
          <a:solidFill>
            <a:schemeClr val="bg1"/>
          </a:solidFill>
          <a:ln w="9525">
            <a:solidFill>
              <a:schemeClr val="tx1"/>
            </a:solidFill>
            <a:round/>
            <a:headEnd/>
            <a:tailEnd/>
          </a:ln>
        </p:spPr>
        <p:txBody>
          <a:bodyPr wrap="none" anchor="ctr"/>
          <a:lstStyle/>
          <a:p>
            <a:pPr algn="ctr"/>
            <a:r>
              <a:rPr lang="en-GB" sz="1400"/>
              <a:t>Solution</a:t>
            </a:r>
            <a:r>
              <a:rPr lang="en-GB" sz="1400" baseline="-25000"/>
              <a:t>1</a:t>
            </a:r>
          </a:p>
          <a:p>
            <a:pPr algn="ctr"/>
            <a:r>
              <a:rPr lang="en-GB" sz="1400"/>
              <a:t>(p</a:t>
            </a:r>
            <a:r>
              <a:rPr lang="en-GB" sz="1400" baseline="-25000"/>
              <a:t>1</a:t>
            </a:r>
            <a:r>
              <a:rPr lang="en-GB" sz="1400"/>
              <a:t>, p</a:t>
            </a:r>
            <a:r>
              <a:rPr lang="en-GB" sz="1400" baseline="-25000"/>
              <a:t>2</a:t>
            </a:r>
            <a:r>
              <a:rPr lang="en-GB" sz="1400"/>
              <a:t>, …, p</a:t>
            </a:r>
            <a:r>
              <a:rPr lang="en-GB" sz="1400" baseline="-25000"/>
              <a:t>n</a:t>
            </a:r>
            <a:r>
              <a:rPr lang="en-GB" sz="1400"/>
              <a:t>)</a:t>
            </a:r>
          </a:p>
        </p:txBody>
      </p:sp>
      <p:cxnSp>
        <p:nvCxnSpPr>
          <p:cNvPr id="13323" name="AutoShape 1038"/>
          <p:cNvCxnSpPr>
            <a:cxnSpLocks noChangeShapeType="1"/>
            <a:stCxn id="66565" idx="2"/>
          </p:cNvCxnSpPr>
          <p:nvPr/>
        </p:nvCxnSpPr>
        <p:spPr bwMode="auto">
          <a:xfrm>
            <a:off x="6914257" y="2438400"/>
            <a:ext cx="952500" cy="914400"/>
          </a:xfrm>
          <a:prstGeom prst="straightConnector1">
            <a:avLst/>
          </a:prstGeom>
          <a:noFill/>
          <a:ln w="9525">
            <a:solidFill>
              <a:schemeClr val="tx1"/>
            </a:solidFill>
            <a:round/>
            <a:headEnd/>
            <a:tailEnd type="stealth" w="med" len="med"/>
          </a:ln>
        </p:spPr>
      </p:cxnSp>
      <p:sp>
        <p:nvSpPr>
          <p:cNvPr id="13324" name="AutoShape 1042"/>
          <p:cNvSpPr>
            <a:spLocks noChangeArrowheads="1"/>
          </p:cNvSpPr>
          <p:nvPr/>
        </p:nvSpPr>
        <p:spPr bwMode="auto">
          <a:xfrm>
            <a:off x="6266557" y="4495800"/>
            <a:ext cx="1295400" cy="685800"/>
          </a:xfrm>
          <a:prstGeom prst="flowChartMultidocument">
            <a:avLst/>
          </a:prstGeom>
          <a:solidFill>
            <a:srgbClr val="CC9900"/>
          </a:solidFill>
          <a:ln w="9525">
            <a:solidFill>
              <a:schemeClr val="tx1"/>
            </a:solidFill>
            <a:miter lim="800000"/>
            <a:headEnd/>
            <a:tailEnd/>
          </a:ln>
        </p:spPr>
        <p:txBody>
          <a:bodyPr wrap="none" anchor="ctr"/>
          <a:lstStyle/>
          <a:p>
            <a:pPr algn="ctr"/>
            <a:r>
              <a:rPr lang="en-GB" sz="1400" b="1">
                <a:latin typeface="Arial Narrow" pitchFamily="34" charset="0"/>
              </a:rPr>
              <a:t>Patterns</a:t>
            </a:r>
          </a:p>
        </p:txBody>
      </p:sp>
      <p:cxnSp>
        <p:nvCxnSpPr>
          <p:cNvPr id="13325" name="AutoShape 1044"/>
          <p:cNvCxnSpPr>
            <a:cxnSpLocks noChangeShapeType="1"/>
            <a:stCxn id="13318" idx="2"/>
            <a:endCxn id="13324" idx="1"/>
          </p:cNvCxnSpPr>
          <p:nvPr/>
        </p:nvCxnSpPr>
        <p:spPr bwMode="auto">
          <a:xfrm rot="16200000" flipH="1">
            <a:off x="5466457" y="4038600"/>
            <a:ext cx="1257300" cy="342900"/>
          </a:xfrm>
          <a:prstGeom prst="bentConnector2">
            <a:avLst/>
          </a:prstGeom>
          <a:noFill/>
          <a:ln w="9525">
            <a:solidFill>
              <a:schemeClr val="tx1"/>
            </a:solidFill>
            <a:miter lim="800000"/>
            <a:headEnd/>
            <a:tailEnd type="stealth" w="med" len="med"/>
          </a:ln>
        </p:spPr>
      </p:cxnSp>
      <p:cxnSp>
        <p:nvCxnSpPr>
          <p:cNvPr id="13326" name="AutoShape 1047"/>
          <p:cNvCxnSpPr>
            <a:cxnSpLocks noChangeShapeType="1"/>
            <a:stCxn id="13319" idx="2"/>
            <a:endCxn id="13324" idx="0"/>
          </p:cNvCxnSpPr>
          <p:nvPr/>
        </p:nvCxnSpPr>
        <p:spPr bwMode="auto">
          <a:xfrm>
            <a:off x="6914257" y="3733800"/>
            <a:ext cx="0" cy="762000"/>
          </a:xfrm>
          <a:prstGeom prst="straightConnector1">
            <a:avLst/>
          </a:prstGeom>
          <a:noFill/>
          <a:ln w="9525">
            <a:solidFill>
              <a:schemeClr val="tx1"/>
            </a:solidFill>
            <a:round/>
            <a:headEnd/>
            <a:tailEnd type="stealth" w="med" len="med"/>
          </a:ln>
        </p:spPr>
      </p:cxnSp>
      <p:cxnSp>
        <p:nvCxnSpPr>
          <p:cNvPr id="13327" name="AutoShape 1048"/>
          <p:cNvCxnSpPr>
            <a:cxnSpLocks noChangeShapeType="1"/>
            <a:endCxn id="13324" idx="3"/>
          </p:cNvCxnSpPr>
          <p:nvPr/>
        </p:nvCxnSpPr>
        <p:spPr bwMode="auto">
          <a:xfrm rot="5400000">
            <a:off x="7238107" y="4210050"/>
            <a:ext cx="952500" cy="304800"/>
          </a:xfrm>
          <a:prstGeom prst="bentConnector2">
            <a:avLst/>
          </a:prstGeom>
          <a:noFill/>
          <a:ln w="9525">
            <a:solidFill>
              <a:schemeClr val="tx1"/>
            </a:solidFill>
            <a:miter lim="800000"/>
            <a:headEnd/>
            <a:tailEnd type="stealth" w="med" len="med"/>
          </a:ln>
        </p:spPr>
      </p:cxnSp>
      <p:sp>
        <p:nvSpPr>
          <p:cNvPr id="13328" name="AutoShape 1050"/>
          <p:cNvSpPr>
            <a:spLocks noChangeArrowheads="1"/>
          </p:cNvSpPr>
          <p:nvPr/>
        </p:nvSpPr>
        <p:spPr bwMode="auto">
          <a:xfrm rot="5400000">
            <a:off x="6685657" y="5410200"/>
            <a:ext cx="533400" cy="381000"/>
          </a:xfrm>
          <a:custGeom>
            <a:avLst/>
            <a:gdLst>
              <a:gd name="T0" fmla="*/ 400050 w 21600"/>
              <a:gd name="T1" fmla="*/ 0 h 21600"/>
              <a:gd name="T2" fmla="*/ 0 w 21600"/>
              <a:gd name="T3" fmla="*/ 190500 h 21600"/>
              <a:gd name="T4" fmla="*/ 400050 w 21600"/>
              <a:gd name="T5" fmla="*/ 381000 h 21600"/>
              <a:gd name="T6" fmla="*/ 533400 w 21600"/>
              <a:gd name="T7" fmla="*/ 1905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8000"/>
          </a:solidFill>
          <a:ln w="9525">
            <a:solidFill>
              <a:schemeClr val="tx1"/>
            </a:solidFill>
            <a:miter lim="800000"/>
            <a:headEnd/>
            <a:tailEnd/>
          </a:ln>
        </p:spPr>
        <p:txBody>
          <a:bodyPr wrap="none" anchor="ctr"/>
          <a:lstStyle/>
          <a:p>
            <a:endParaRPr lang="en-GB"/>
          </a:p>
        </p:txBody>
      </p:sp>
      <p:sp>
        <p:nvSpPr>
          <p:cNvPr id="13329" name="Text Box 1052"/>
          <p:cNvSpPr txBox="1">
            <a:spLocks noChangeArrowheads="1"/>
          </p:cNvSpPr>
          <p:nvPr/>
        </p:nvSpPr>
        <p:spPr bwMode="auto">
          <a:xfrm>
            <a:off x="5302945" y="3810000"/>
            <a:ext cx="1632178" cy="307777"/>
          </a:xfrm>
          <a:prstGeom prst="rect">
            <a:avLst/>
          </a:prstGeom>
          <a:noFill/>
          <a:ln w="9525">
            <a:noFill/>
            <a:miter lim="800000"/>
            <a:headEnd/>
            <a:tailEnd/>
          </a:ln>
        </p:spPr>
        <p:txBody>
          <a:bodyPr wrap="none">
            <a:spAutoFit/>
          </a:bodyPr>
          <a:lstStyle/>
          <a:p>
            <a:r>
              <a:rPr lang="en-GB" sz="1400" dirty="0"/>
              <a:t>Mining solutions</a:t>
            </a:r>
          </a:p>
        </p:txBody>
      </p:sp>
      <p:sp>
        <p:nvSpPr>
          <p:cNvPr id="13330" name="Line 1053"/>
          <p:cNvSpPr>
            <a:spLocks noChangeShapeType="1"/>
          </p:cNvSpPr>
          <p:nvPr/>
        </p:nvSpPr>
        <p:spPr bwMode="auto">
          <a:xfrm>
            <a:off x="4933057" y="3505200"/>
            <a:ext cx="304800" cy="0"/>
          </a:xfrm>
          <a:prstGeom prst="line">
            <a:avLst/>
          </a:prstGeom>
          <a:noFill/>
          <a:ln w="9525">
            <a:solidFill>
              <a:schemeClr val="tx1"/>
            </a:solidFill>
            <a:round/>
            <a:headEnd/>
            <a:tailEnd type="triangle" w="med" len="med"/>
          </a:ln>
        </p:spPr>
        <p:txBody>
          <a:bodyPr/>
          <a:lstStyle/>
          <a:p>
            <a:endParaRPr lang="en-GB"/>
          </a:p>
        </p:txBody>
      </p:sp>
      <p:sp>
        <p:nvSpPr>
          <p:cNvPr id="13331" name="Text Box 1054"/>
          <p:cNvSpPr txBox="1">
            <a:spLocks noChangeArrowheads="1"/>
          </p:cNvSpPr>
          <p:nvPr/>
        </p:nvSpPr>
        <p:spPr bwMode="auto">
          <a:xfrm rot="5400000">
            <a:off x="4106763" y="3350419"/>
            <a:ext cx="1500188" cy="304800"/>
          </a:xfrm>
          <a:prstGeom prst="rect">
            <a:avLst/>
          </a:prstGeom>
          <a:noFill/>
          <a:ln w="9525">
            <a:noFill/>
            <a:miter lim="800000"/>
            <a:headEnd/>
            <a:tailEnd/>
          </a:ln>
        </p:spPr>
        <p:txBody>
          <a:bodyPr wrap="none">
            <a:spAutoFit/>
          </a:bodyPr>
          <a:lstStyle/>
          <a:p>
            <a:r>
              <a:rPr lang="en-GB" sz="1400" b="1">
                <a:latin typeface="Arial Narrow" pitchFamily="34" charset="0"/>
              </a:rPr>
              <a:t>Parameter settings</a:t>
            </a:r>
          </a:p>
        </p:txBody>
      </p:sp>
    </p:spTree>
    <p:extLst>
      <p:ext uri="{BB962C8B-B14F-4D97-AF65-F5344CB8AC3E}">
        <p14:creationId xmlns:p14="http://schemas.microsoft.com/office/powerpoint/2010/main" val="9529231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7"/>
          <p:cNvSpPr>
            <a:spLocks noGrp="1"/>
          </p:cNvSpPr>
          <p:nvPr>
            <p:ph type="title" idx="4294967295"/>
          </p:nvPr>
        </p:nvSpPr>
        <p:spPr>
          <a:xfrm>
            <a:off x="179512" y="188640"/>
            <a:ext cx="7772400" cy="1012825"/>
          </a:xfrm>
        </p:spPr>
        <p:txBody>
          <a:bodyPr/>
          <a:lstStyle/>
          <a:p>
            <a:r>
              <a:rPr lang="en-GB" sz="3200" b="1" dirty="0" smtClean="0"/>
              <a:t>Data Mining Process</a:t>
            </a:r>
          </a:p>
        </p:txBody>
      </p:sp>
      <p:sp>
        <p:nvSpPr>
          <p:cNvPr id="14339" name="Content Placeholder 8"/>
          <p:cNvSpPr>
            <a:spLocks/>
          </p:cNvSpPr>
          <p:nvPr/>
        </p:nvSpPr>
        <p:spPr bwMode="auto">
          <a:xfrm>
            <a:off x="426638" y="1395172"/>
            <a:ext cx="4419600" cy="205740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Post-processing</a:t>
            </a:r>
            <a:endParaRPr lang="en-GB" sz="2800" b="1" dirty="0"/>
          </a:p>
          <a:p>
            <a:pPr marL="760413" lvl="1" indent="-285750" eaLnBrk="0" hangingPunct="0">
              <a:spcBef>
                <a:spcPct val="20000"/>
              </a:spcBef>
              <a:buFontTx/>
              <a:buChar char="–"/>
            </a:pPr>
            <a:r>
              <a:rPr lang="en-GB" altLang="zh-CN" sz="2400" dirty="0">
                <a:latin typeface="Helvetica" charset="0"/>
                <a:ea typeface="SimSun" pitchFamily="2" charset="-122"/>
              </a:rPr>
              <a:t>Pattern evaluation </a:t>
            </a:r>
          </a:p>
          <a:p>
            <a:pPr marL="760413" lvl="1" indent="-285750" eaLnBrk="0" hangingPunct="0">
              <a:spcBef>
                <a:spcPct val="20000"/>
              </a:spcBef>
              <a:buFontTx/>
              <a:buChar char="–"/>
            </a:pPr>
            <a:r>
              <a:rPr lang="en-GB" altLang="zh-CN" sz="2400" dirty="0">
                <a:latin typeface="Helvetica" charset="0"/>
                <a:ea typeface="SimSun" pitchFamily="2" charset="-122"/>
              </a:rPr>
              <a:t>Pattern selection</a:t>
            </a:r>
          </a:p>
          <a:p>
            <a:pPr marL="760413" lvl="1" indent="-285750" eaLnBrk="0" hangingPunct="0">
              <a:spcBef>
                <a:spcPct val="20000"/>
              </a:spcBef>
              <a:buFontTx/>
              <a:buChar char="–"/>
            </a:pPr>
            <a:r>
              <a:rPr lang="en-GB" altLang="zh-CN" sz="2400" dirty="0">
                <a:latin typeface="Helvetica" charset="0"/>
                <a:ea typeface="SimSun" pitchFamily="2" charset="-122"/>
              </a:rPr>
              <a:t>Pattern interpretation</a:t>
            </a:r>
          </a:p>
        </p:txBody>
      </p:sp>
      <p:grpSp>
        <p:nvGrpSpPr>
          <p:cNvPr id="2" name="Group 24"/>
          <p:cNvGrpSpPr>
            <a:grpSpLocks/>
          </p:cNvGrpSpPr>
          <p:nvPr/>
        </p:nvGrpSpPr>
        <p:grpSpPr bwMode="auto">
          <a:xfrm>
            <a:off x="731465" y="2528664"/>
            <a:ext cx="7800975" cy="3276600"/>
            <a:chOff x="432" y="1344"/>
            <a:chExt cx="4914" cy="2064"/>
          </a:xfrm>
        </p:grpSpPr>
        <p:sp>
          <p:nvSpPr>
            <p:cNvPr id="14340" name="AutoShape 12"/>
            <p:cNvSpPr>
              <a:spLocks noChangeArrowheads="1"/>
            </p:cNvSpPr>
            <p:nvPr/>
          </p:nvSpPr>
          <p:spPr bwMode="auto">
            <a:xfrm>
              <a:off x="432" y="2496"/>
              <a:ext cx="816" cy="432"/>
            </a:xfrm>
            <a:prstGeom prst="flowChartMultidocument">
              <a:avLst/>
            </a:prstGeom>
            <a:solidFill>
              <a:srgbClr val="CC9900"/>
            </a:solidFill>
            <a:ln w="9525">
              <a:solidFill>
                <a:schemeClr val="tx1"/>
              </a:solidFill>
              <a:miter lim="800000"/>
              <a:headEnd/>
              <a:tailEnd/>
            </a:ln>
          </p:spPr>
          <p:txBody>
            <a:bodyPr wrap="none" anchor="ctr"/>
            <a:lstStyle/>
            <a:p>
              <a:pPr algn="ctr"/>
              <a:r>
                <a:rPr lang="en-GB" sz="1400" b="1">
                  <a:latin typeface="Arial Narrow" pitchFamily="34" charset="0"/>
                </a:rPr>
                <a:t>Patterns</a:t>
              </a:r>
            </a:p>
          </p:txBody>
        </p:sp>
        <p:sp>
          <p:nvSpPr>
            <p:cNvPr id="14341" name="AutoShape 21"/>
            <p:cNvSpPr>
              <a:spLocks noChangeArrowheads="1"/>
            </p:cNvSpPr>
            <p:nvPr/>
          </p:nvSpPr>
          <p:spPr bwMode="auto">
            <a:xfrm>
              <a:off x="1440" y="2424"/>
              <a:ext cx="960" cy="576"/>
            </a:xfrm>
            <a:prstGeom prst="diamond">
              <a:avLst/>
            </a:prstGeom>
            <a:solidFill>
              <a:schemeClr val="accent1"/>
            </a:solidFill>
            <a:ln w="9525">
              <a:solidFill>
                <a:schemeClr val="tx1"/>
              </a:solidFill>
              <a:miter lim="800000"/>
              <a:headEnd/>
              <a:tailEnd/>
            </a:ln>
          </p:spPr>
          <p:txBody>
            <a:bodyPr wrap="none" anchor="ctr"/>
            <a:lstStyle/>
            <a:p>
              <a:pPr algn="ctr"/>
              <a:r>
                <a:rPr lang="en-GB" sz="1400" dirty="0">
                  <a:solidFill>
                    <a:schemeClr val="bg1"/>
                  </a:solidFill>
                </a:rPr>
                <a:t>Evaluation</a:t>
              </a:r>
            </a:p>
            <a:p>
              <a:pPr algn="ctr"/>
              <a:r>
                <a:rPr lang="en-GB" sz="1400" dirty="0">
                  <a:solidFill>
                    <a:schemeClr val="bg1"/>
                  </a:solidFill>
                </a:rPr>
                <a:t>criteria</a:t>
              </a:r>
            </a:p>
          </p:txBody>
        </p:sp>
        <p:cxnSp>
          <p:nvCxnSpPr>
            <p:cNvPr id="14342" name="AutoShape 24"/>
            <p:cNvCxnSpPr>
              <a:cxnSpLocks noChangeShapeType="1"/>
              <a:stCxn id="14340" idx="3"/>
              <a:endCxn id="14341" idx="1"/>
            </p:cNvCxnSpPr>
            <p:nvPr/>
          </p:nvCxnSpPr>
          <p:spPr bwMode="auto">
            <a:xfrm>
              <a:off x="1248" y="2712"/>
              <a:ext cx="192" cy="0"/>
            </a:xfrm>
            <a:prstGeom prst="straightConnector1">
              <a:avLst/>
            </a:prstGeom>
            <a:noFill/>
            <a:ln w="9525">
              <a:solidFill>
                <a:schemeClr val="tx1"/>
              </a:solidFill>
              <a:round/>
              <a:headEnd/>
              <a:tailEnd type="stealth" w="med" len="med"/>
            </a:ln>
          </p:spPr>
        </p:cxnSp>
        <p:sp>
          <p:nvSpPr>
            <p:cNvPr id="14343" name="Line 25"/>
            <p:cNvSpPr>
              <a:spLocks noChangeShapeType="1"/>
            </p:cNvSpPr>
            <p:nvPr/>
          </p:nvSpPr>
          <p:spPr bwMode="auto">
            <a:xfrm>
              <a:off x="1920" y="3006"/>
              <a:ext cx="0" cy="336"/>
            </a:xfrm>
            <a:prstGeom prst="line">
              <a:avLst/>
            </a:prstGeom>
            <a:noFill/>
            <a:ln w="9525">
              <a:solidFill>
                <a:schemeClr val="tx1"/>
              </a:solidFill>
              <a:round/>
              <a:headEnd/>
              <a:tailEnd/>
            </a:ln>
          </p:spPr>
          <p:txBody>
            <a:bodyPr/>
            <a:lstStyle/>
            <a:p>
              <a:endParaRPr lang="en-GB"/>
            </a:p>
          </p:txBody>
        </p:sp>
        <p:sp>
          <p:nvSpPr>
            <p:cNvPr id="14344" name="Line 26"/>
            <p:cNvSpPr>
              <a:spLocks noChangeShapeType="1"/>
            </p:cNvSpPr>
            <p:nvPr/>
          </p:nvSpPr>
          <p:spPr bwMode="auto">
            <a:xfrm flipH="1">
              <a:off x="720" y="3348"/>
              <a:ext cx="1200" cy="0"/>
            </a:xfrm>
            <a:prstGeom prst="line">
              <a:avLst/>
            </a:prstGeom>
            <a:noFill/>
            <a:ln w="9525">
              <a:solidFill>
                <a:schemeClr val="tx1"/>
              </a:solidFill>
              <a:round/>
              <a:headEnd/>
              <a:tailEnd type="stealth" w="med" len="med"/>
            </a:ln>
          </p:spPr>
          <p:txBody>
            <a:bodyPr/>
            <a:lstStyle/>
            <a:p>
              <a:endParaRPr lang="en-GB"/>
            </a:p>
          </p:txBody>
        </p:sp>
        <p:sp>
          <p:nvSpPr>
            <p:cNvPr id="14345" name="Text Box 27"/>
            <p:cNvSpPr txBox="1">
              <a:spLocks noChangeArrowheads="1"/>
            </p:cNvSpPr>
            <p:nvPr/>
          </p:nvSpPr>
          <p:spPr bwMode="auto">
            <a:xfrm>
              <a:off x="1728" y="3072"/>
              <a:ext cx="389" cy="192"/>
            </a:xfrm>
            <a:prstGeom prst="rect">
              <a:avLst/>
            </a:prstGeom>
            <a:noFill/>
            <a:ln w="9525">
              <a:noFill/>
              <a:miter lim="800000"/>
              <a:headEnd/>
              <a:tailEnd/>
            </a:ln>
          </p:spPr>
          <p:txBody>
            <a:bodyPr wrap="none">
              <a:spAutoFit/>
            </a:bodyPr>
            <a:lstStyle/>
            <a:p>
              <a:r>
                <a:rPr lang="en-GB" sz="1400"/>
                <a:t>reject</a:t>
              </a:r>
            </a:p>
          </p:txBody>
        </p:sp>
        <p:grpSp>
          <p:nvGrpSpPr>
            <p:cNvPr id="3" name="Group 37"/>
            <p:cNvGrpSpPr>
              <a:grpSpLocks/>
            </p:cNvGrpSpPr>
            <p:nvPr/>
          </p:nvGrpSpPr>
          <p:grpSpPr bwMode="auto">
            <a:xfrm>
              <a:off x="2700" y="2454"/>
              <a:ext cx="660" cy="450"/>
              <a:chOff x="2688" y="2454"/>
              <a:chExt cx="660" cy="450"/>
            </a:xfrm>
          </p:grpSpPr>
          <p:sp>
            <p:nvSpPr>
              <p:cNvPr id="14358" name="AutoShape 36"/>
              <p:cNvSpPr>
                <a:spLocks noChangeArrowheads="1"/>
              </p:cNvSpPr>
              <p:nvPr/>
            </p:nvSpPr>
            <p:spPr bwMode="auto">
              <a:xfrm>
                <a:off x="2772" y="2454"/>
                <a:ext cx="576" cy="384"/>
              </a:xfrm>
              <a:prstGeom prst="flowChartMultidocument">
                <a:avLst/>
              </a:prstGeom>
              <a:solidFill>
                <a:srgbClr val="008000"/>
              </a:solidFill>
              <a:ln w="9525">
                <a:solidFill>
                  <a:schemeClr val="tx1"/>
                </a:solidFill>
                <a:miter lim="800000"/>
                <a:headEnd/>
                <a:tailEnd/>
              </a:ln>
            </p:spPr>
            <p:txBody>
              <a:bodyPr wrap="none" anchor="ctr"/>
              <a:lstStyle/>
              <a:p>
                <a:pPr algn="ctr"/>
                <a:r>
                  <a:rPr lang="en-GB" sz="1400" b="1">
                    <a:latin typeface="Arial Narrow" pitchFamily="34" charset="0"/>
                  </a:rPr>
                  <a:t>Valid</a:t>
                </a:r>
              </a:p>
              <a:p>
                <a:pPr algn="ctr"/>
                <a:r>
                  <a:rPr lang="en-GB" sz="1400" b="1">
                    <a:latin typeface="Arial Narrow" pitchFamily="34" charset="0"/>
                  </a:rPr>
                  <a:t>Patterns</a:t>
                </a:r>
              </a:p>
            </p:txBody>
          </p:sp>
          <p:sp>
            <p:nvSpPr>
              <p:cNvPr id="14359" name="AutoShape 28"/>
              <p:cNvSpPr>
                <a:spLocks noChangeArrowheads="1"/>
              </p:cNvSpPr>
              <p:nvPr/>
            </p:nvSpPr>
            <p:spPr bwMode="auto">
              <a:xfrm>
                <a:off x="2688" y="2520"/>
                <a:ext cx="576" cy="384"/>
              </a:xfrm>
              <a:prstGeom prst="flowChartMultidocument">
                <a:avLst/>
              </a:prstGeom>
              <a:solidFill>
                <a:srgbClr val="008000"/>
              </a:solidFill>
              <a:ln w="9525">
                <a:solidFill>
                  <a:schemeClr val="tx1"/>
                </a:solidFill>
                <a:miter lim="800000"/>
                <a:headEnd/>
                <a:tailEnd/>
              </a:ln>
            </p:spPr>
            <p:txBody>
              <a:bodyPr wrap="none" anchor="ctr"/>
              <a:lstStyle/>
              <a:p>
                <a:pPr algn="ctr"/>
                <a:r>
                  <a:rPr lang="en-GB" sz="1400" b="1" dirty="0">
                    <a:solidFill>
                      <a:schemeClr val="bg1"/>
                    </a:solidFill>
                    <a:latin typeface="Arial Narrow" pitchFamily="34" charset="0"/>
                  </a:rPr>
                  <a:t>Valid</a:t>
                </a:r>
              </a:p>
              <a:p>
                <a:pPr algn="ctr"/>
                <a:r>
                  <a:rPr lang="en-GB" sz="1400" b="1" dirty="0">
                    <a:solidFill>
                      <a:schemeClr val="bg1"/>
                    </a:solidFill>
                    <a:latin typeface="Arial Narrow" pitchFamily="34" charset="0"/>
                  </a:rPr>
                  <a:t>Patterns</a:t>
                </a:r>
              </a:p>
            </p:txBody>
          </p:sp>
        </p:grpSp>
        <p:cxnSp>
          <p:nvCxnSpPr>
            <p:cNvPr id="14347" name="AutoShape 30"/>
            <p:cNvCxnSpPr>
              <a:cxnSpLocks noChangeShapeType="1"/>
              <a:stCxn id="14341" idx="3"/>
              <a:endCxn id="14359" idx="1"/>
            </p:cNvCxnSpPr>
            <p:nvPr/>
          </p:nvCxnSpPr>
          <p:spPr bwMode="auto">
            <a:xfrm>
              <a:off x="2400" y="2712"/>
              <a:ext cx="300" cy="0"/>
            </a:xfrm>
            <a:prstGeom prst="straightConnector1">
              <a:avLst/>
            </a:prstGeom>
            <a:noFill/>
            <a:ln w="9525">
              <a:solidFill>
                <a:schemeClr val="tx1"/>
              </a:solidFill>
              <a:round/>
              <a:headEnd/>
              <a:tailEnd type="stealth" w="med" len="med"/>
            </a:ln>
          </p:spPr>
        </p:cxnSp>
        <p:sp>
          <p:nvSpPr>
            <p:cNvPr id="14348" name="Oval 31"/>
            <p:cNvSpPr>
              <a:spLocks noChangeArrowheads="1"/>
            </p:cNvSpPr>
            <p:nvPr/>
          </p:nvSpPr>
          <p:spPr bwMode="auto">
            <a:xfrm>
              <a:off x="3648" y="2424"/>
              <a:ext cx="576" cy="576"/>
            </a:xfrm>
            <a:prstGeom prst="ellipse">
              <a:avLst/>
            </a:prstGeom>
            <a:solidFill>
              <a:schemeClr val="accent1"/>
            </a:solidFill>
            <a:ln w="9525">
              <a:solidFill>
                <a:schemeClr val="tx1"/>
              </a:solidFill>
              <a:round/>
              <a:headEnd/>
              <a:tailEnd/>
            </a:ln>
          </p:spPr>
          <p:txBody>
            <a:bodyPr wrap="none" anchor="ctr"/>
            <a:lstStyle/>
            <a:p>
              <a:pPr algn="ctr"/>
              <a:r>
                <a:rPr lang="en-GB" sz="1400" dirty="0">
                  <a:solidFill>
                    <a:schemeClr val="bg1"/>
                  </a:solidFill>
                </a:rPr>
                <a:t>Selection</a:t>
              </a:r>
            </a:p>
            <a:p>
              <a:pPr algn="ctr"/>
              <a:r>
                <a:rPr lang="en-GB" sz="1400" dirty="0">
                  <a:solidFill>
                    <a:schemeClr val="bg1"/>
                  </a:solidFill>
                </a:rPr>
                <a:t>criteria</a:t>
              </a:r>
            </a:p>
          </p:txBody>
        </p:sp>
        <p:cxnSp>
          <p:nvCxnSpPr>
            <p:cNvPr id="14349" name="AutoShape 33"/>
            <p:cNvCxnSpPr>
              <a:cxnSpLocks noChangeShapeType="1"/>
              <a:stCxn id="14359" idx="3"/>
              <a:endCxn id="14348" idx="2"/>
            </p:cNvCxnSpPr>
            <p:nvPr/>
          </p:nvCxnSpPr>
          <p:spPr bwMode="auto">
            <a:xfrm>
              <a:off x="3276" y="2712"/>
              <a:ext cx="372" cy="0"/>
            </a:xfrm>
            <a:prstGeom prst="straightConnector1">
              <a:avLst/>
            </a:prstGeom>
            <a:noFill/>
            <a:ln w="9525">
              <a:solidFill>
                <a:schemeClr val="tx1"/>
              </a:solidFill>
              <a:round/>
              <a:headEnd/>
              <a:tailEnd type="stealth" w="med" len="med"/>
            </a:ln>
          </p:spPr>
        </p:cxnSp>
        <p:sp>
          <p:nvSpPr>
            <p:cNvPr id="14350" name="AutoShape 34"/>
            <p:cNvSpPr>
              <a:spLocks noChangeArrowheads="1"/>
            </p:cNvSpPr>
            <p:nvPr/>
          </p:nvSpPr>
          <p:spPr bwMode="auto">
            <a:xfrm>
              <a:off x="4608" y="3024"/>
              <a:ext cx="576" cy="384"/>
            </a:xfrm>
            <a:prstGeom prst="flowChartMultidocument">
              <a:avLst/>
            </a:prstGeom>
            <a:solidFill>
              <a:srgbClr val="008000"/>
            </a:solidFill>
            <a:ln w="9525">
              <a:solidFill>
                <a:schemeClr val="tx1"/>
              </a:solidFill>
              <a:miter lim="800000"/>
              <a:headEnd/>
              <a:tailEnd/>
            </a:ln>
          </p:spPr>
          <p:txBody>
            <a:bodyPr wrap="none" anchor="ctr"/>
            <a:lstStyle/>
            <a:p>
              <a:pPr algn="ctr"/>
              <a:r>
                <a:rPr lang="en-GB" sz="1400" b="1" dirty="0">
                  <a:solidFill>
                    <a:schemeClr val="bg1"/>
                  </a:solidFill>
                  <a:latin typeface="Arial Narrow" pitchFamily="34" charset="0"/>
                </a:rPr>
                <a:t>Selected</a:t>
              </a:r>
            </a:p>
            <a:p>
              <a:pPr algn="ctr"/>
              <a:r>
                <a:rPr lang="en-GB" sz="1400" b="1" dirty="0">
                  <a:solidFill>
                    <a:schemeClr val="bg1"/>
                  </a:solidFill>
                  <a:latin typeface="Arial Narrow" pitchFamily="34" charset="0"/>
                </a:rPr>
                <a:t>Patterns</a:t>
              </a:r>
            </a:p>
          </p:txBody>
        </p:sp>
        <p:sp>
          <p:nvSpPr>
            <p:cNvPr id="14351" name="Text Box 35"/>
            <p:cNvSpPr txBox="1">
              <a:spLocks noChangeArrowheads="1"/>
            </p:cNvSpPr>
            <p:nvPr/>
          </p:nvSpPr>
          <p:spPr bwMode="auto">
            <a:xfrm>
              <a:off x="2256" y="2496"/>
              <a:ext cx="445" cy="192"/>
            </a:xfrm>
            <a:prstGeom prst="rect">
              <a:avLst/>
            </a:prstGeom>
            <a:noFill/>
            <a:ln w="9525">
              <a:noFill/>
              <a:miter lim="800000"/>
              <a:headEnd/>
              <a:tailEnd/>
            </a:ln>
          </p:spPr>
          <p:txBody>
            <a:bodyPr wrap="none">
              <a:spAutoFit/>
            </a:bodyPr>
            <a:lstStyle/>
            <a:p>
              <a:r>
                <a:rPr lang="en-GB" sz="1400"/>
                <a:t>accept</a:t>
              </a:r>
            </a:p>
          </p:txBody>
        </p:sp>
        <p:cxnSp>
          <p:nvCxnSpPr>
            <p:cNvPr id="14352" name="AutoShape 39"/>
            <p:cNvCxnSpPr>
              <a:cxnSpLocks noChangeShapeType="1"/>
              <a:stCxn id="14348" idx="6"/>
              <a:endCxn id="14350" idx="1"/>
            </p:cNvCxnSpPr>
            <p:nvPr/>
          </p:nvCxnSpPr>
          <p:spPr bwMode="auto">
            <a:xfrm>
              <a:off x="4224" y="2712"/>
              <a:ext cx="384" cy="504"/>
            </a:xfrm>
            <a:prstGeom prst="bentConnector3">
              <a:avLst>
                <a:gd name="adj1" fmla="val 50000"/>
              </a:avLst>
            </a:prstGeom>
            <a:noFill/>
            <a:ln w="9525">
              <a:solidFill>
                <a:schemeClr val="tx1"/>
              </a:solidFill>
              <a:miter lim="800000"/>
              <a:headEnd/>
              <a:tailEnd type="stealth" w="med" len="med"/>
            </a:ln>
          </p:spPr>
        </p:cxnSp>
        <p:sp>
          <p:nvSpPr>
            <p:cNvPr id="14353" name="Oval 40"/>
            <p:cNvSpPr>
              <a:spLocks noChangeArrowheads="1"/>
            </p:cNvSpPr>
            <p:nvPr/>
          </p:nvSpPr>
          <p:spPr bwMode="auto">
            <a:xfrm>
              <a:off x="4560" y="2208"/>
              <a:ext cx="672" cy="624"/>
            </a:xfrm>
            <a:prstGeom prst="ellipse">
              <a:avLst/>
            </a:prstGeom>
            <a:solidFill>
              <a:schemeClr val="accent1"/>
            </a:solidFill>
            <a:ln w="9525">
              <a:solidFill>
                <a:schemeClr val="tx1"/>
              </a:solidFill>
              <a:round/>
              <a:headEnd/>
              <a:tailEnd/>
            </a:ln>
          </p:spPr>
          <p:txBody>
            <a:bodyPr wrap="none" anchor="ctr"/>
            <a:lstStyle/>
            <a:p>
              <a:pPr algn="ctr"/>
              <a:r>
                <a:rPr lang="en-GB" sz="1400" b="1" dirty="0">
                  <a:solidFill>
                    <a:schemeClr val="bg1"/>
                  </a:solidFill>
                  <a:latin typeface="Arial Narrow" pitchFamily="34" charset="0"/>
                </a:rPr>
                <a:t>Pattern</a:t>
              </a:r>
            </a:p>
            <a:p>
              <a:pPr algn="ctr"/>
              <a:r>
                <a:rPr lang="en-GB" sz="1400" b="1" dirty="0">
                  <a:solidFill>
                    <a:schemeClr val="bg1"/>
                  </a:solidFill>
                  <a:latin typeface="Arial Narrow" pitchFamily="34" charset="0"/>
                </a:rPr>
                <a:t>Interpretation</a:t>
              </a:r>
            </a:p>
          </p:txBody>
        </p:sp>
        <p:cxnSp>
          <p:nvCxnSpPr>
            <p:cNvPr id="14354" name="AutoShape 41"/>
            <p:cNvCxnSpPr>
              <a:cxnSpLocks noChangeShapeType="1"/>
              <a:stCxn id="14350" idx="0"/>
              <a:endCxn id="14353" idx="4"/>
            </p:cNvCxnSpPr>
            <p:nvPr/>
          </p:nvCxnSpPr>
          <p:spPr bwMode="auto">
            <a:xfrm flipV="1">
              <a:off x="4896" y="2832"/>
              <a:ext cx="0" cy="192"/>
            </a:xfrm>
            <a:prstGeom prst="straightConnector1">
              <a:avLst/>
            </a:prstGeom>
            <a:noFill/>
            <a:ln w="9525">
              <a:solidFill>
                <a:schemeClr val="tx1"/>
              </a:solidFill>
              <a:round/>
              <a:headEnd/>
              <a:tailEnd type="stealth" w="med" len="med"/>
            </a:ln>
          </p:spPr>
        </p:cxnSp>
        <p:sp>
          <p:nvSpPr>
            <p:cNvPr id="100394" name="AutoShape 42"/>
            <p:cNvSpPr>
              <a:spLocks noChangeArrowheads="1"/>
            </p:cNvSpPr>
            <p:nvPr/>
          </p:nvSpPr>
          <p:spPr bwMode="auto">
            <a:xfrm>
              <a:off x="4560" y="1584"/>
              <a:ext cx="672" cy="384"/>
            </a:xfrm>
            <a:prstGeom prst="triangle">
              <a:avLst>
                <a:gd name="adj" fmla="val 50000"/>
              </a:avLst>
            </a:prstGeom>
            <a:solidFill>
              <a:srgbClr val="0033CC"/>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cxnSp>
          <p:nvCxnSpPr>
            <p:cNvPr id="14356" name="AutoShape 43"/>
            <p:cNvCxnSpPr>
              <a:cxnSpLocks noChangeShapeType="1"/>
              <a:stCxn id="14353" idx="0"/>
              <a:endCxn id="100394" idx="3"/>
            </p:cNvCxnSpPr>
            <p:nvPr/>
          </p:nvCxnSpPr>
          <p:spPr bwMode="auto">
            <a:xfrm rot="-5400000">
              <a:off x="4776" y="2088"/>
              <a:ext cx="240" cy="0"/>
            </a:xfrm>
            <a:prstGeom prst="straightConnector1">
              <a:avLst/>
            </a:prstGeom>
            <a:noFill/>
            <a:ln w="9525">
              <a:solidFill>
                <a:schemeClr val="tx1"/>
              </a:solidFill>
              <a:round/>
              <a:headEnd/>
              <a:tailEnd type="stealth" w="med" len="med"/>
            </a:ln>
          </p:spPr>
        </p:cxnSp>
        <p:sp>
          <p:nvSpPr>
            <p:cNvPr id="14357" name="Text Box 44"/>
            <p:cNvSpPr txBox="1">
              <a:spLocks noChangeArrowheads="1"/>
            </p:cNvSpPr>
            <p:nvPr/>
          </p:nvSpPr>
          <p:spPr bwMode="auto">
            <a:xfrm>
              <a:off x="4464" y="1344"/>
              <a:ext cx="882" cy="192"/>
            </a:xfrm>
            <a:prstGeom prst="rect">
              <a:avLst/>
            </a:prstGeom>
            <a:noFill/>
            <a:ln w="9525">
              <a:noFill/>
              <a:miter lim="800000"/>
              <a:headEnd/>
              <a:tailEnd/>
            </a:ln>
          </p:spPr>
          <p:txBody>
            <a:bodyPr wrap="none">
              <a:spAutoFit/>
            </a:bodyPr>
            <a:lstStyle/>
            <a:p>
              <a:r>
                <a:rPr lang="en-GB" sz="1400" b="1">
                  <a:latin typeface="Arial Narrow" pitchFamily="34" charset="0"/>
                </a:rPr>
                <a:t>Knowledge learnt</a:t>
              </a:r>
            </a:p>
          </p:txBody>
        </p:sp>
      </p:grpSp>
    </p:spTree>
    <p:extLst>
      <p:ext uri="{BB962C8B-B14F-4D97-AF65-F5344CB8AC3E}">
        <p14:creationId xmlns:p14="http://schemas.microsoft.com/office/powerpoint/2010/main" val="20346515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sz="3200" dirty="0" err="1" smtClean="0">
                <a:solidFill>
                  <a:schemeClr val="accent3"/>
                </a:solidFill>
              </a:rPr>
              <a:t>CR</a:t>
            </a:r>
            <a:r>
              <a:rPr lang="en-GB" sz="3200" dirty="0" err="1" smtClean="0"/>
              <a:t>oss</a:t>
            </a:r>
            <a:r>
              <a:rPr lang="en-GB" sz="3200" dirty="0"/>
              <a:t> </a:t>
            </a:r>
            <a:r>
              <a:rPr lang="en-GB" sz="3200" dirty="0" smtClean="0">
                <a:solidFill>
                  <a:schemeClr val="accent3"/>
                </a:solidFill>
              </a:rPr>
              <a:t>I</a:t>
            </a:r>
            <a:r>
              <a:rPr lang="en-GB" sz="3200" dirty="0" smtClean="0"/>
              <a:t>ndustry </a:t>
            </a:r>
            <a:r>
              <a:rPr lang="en-GB" sz="3200" dirty="0" smtClean="0">
                <a:solidFill>
                  <a:schemeClr val="accent3"/>
                </a:solidFill>
              </a:rPr>
              <a:t>S</a:t>
            </a:r>
            <a:r>
              <a:rPr lang="en-GB" sz="3200" dirty="0" smtClean="0"/>
              <a:t>tandard </a:t>
            </a:r>
            <a:r>
              <a:rPr lang="en-GB" sz="3200" dirty="0" smtClean="0">
                <a:solidFill>
                  <a:schemeClr val="accent3"/>
                </a:solidFill>
              </a:rPr>
              <a:t>P</a:t>
            </a:r>
            <a:r>
              <a:rPr lang="en-GB" sz="3200" dirty="0" smtClean="0"/>
              <a:t>rocess for </a:t>
            </a:r>
            <a:r>
              <a:rPr lang="en-GB" sz="3200" dirty="0" smtClean="0">
                <a:solidFill>
                  <a:schemeClr val="accent3"/>
                </a:solidFill>
              </a:rPr>
              <a:t>D</a:t>
            </a:r>
            <a:r>
              <a:rPr lang="en-GB" sz="3200" dirty="0" smtClean="0"/>
              <a:t>ata </a:t>
            </a:r>
            <a:r>
              <a:rPr lang="en-GB" sz="3200" dirty="0" smtClean="0">
                <a:solidFill>
                  <a:schemeClr val="accent3"/>
                </a:solidFill>
              </a:rPr>
              <a:t>M</a:t>
            </a:r>
            <a:r>
              <a:rPr lang="en-GB" sz="3200" dirty="0" smtClean="0"/>
              <a:t>ining</a:t>
            </a:r>
          </a:p>
          <a:p>
            <a:endParaRPr lang="en-GB" dirty="0"/>
          </a:p>
          <a:p>
            <a:r>
              <a:rPr lang="en-GB" dirty="0" smtClean="0"/>
              <a:t>Non-proprietary</a:t>
            </a:r>
          </a:p>
          <a:p>
            <a:r>
              <a:rPr lang="en-GB" dirty="0" smtClean="0"/>
              <a:t>Application/Industry-neutral</a:t>
            </a:r>
          </a:p>
          <a:p>
            <a:r>
              <a:rPr lang="en-GB" dirty="0" smtClean="0"/>
              <a:t>Tool-neutral</a:t>
            </a:r>
          </a:p>
          <a:p>
            <a:r>
              <a:rPr lang="en-GB" dirty="0" smtClean="0"/>
              <a:t>Focus on business issues as well as technical analysis</a:t>
            </a:r>
          </a:p>
          <a:p>
            <a:r>
              <a:rPr lang="en-GB" dirty="0" smtClean="0"/>
              <a:t>Framework for guidance</a:t>
            </a:r>
          </a:p>
          <a:p>
            <a:r>
              <a:rPr lang="en-GB" dirty="0" smtClean="0"/>
              <a:t>Experience base (including templates for analysis)</a:t>
            </a:r>
            <a:endParaRPr lang="en-GB" dirty="0"/>
          </a:p>
        </p:txBody>
      </p:sp>
      <p:sp>
        <p:nvSpPr>
          <p:cNvPr id="3" name="Slide Number Placeholder 2"/>
          <p:cNvSpPr>
            <a:spLocks noGrp="1"/>
          </p:cNvSpPr>
          <p:nvPr>
            <p:ph type="sldNum" sz="quarter" idx="12"/>
          </p:nvPr>
        </p:nvSpPr>
        <p:spPr/>
        <p:txBody>
          <a:bodyPr/>
          <a:lstStyle/>
          <a:p>
            <a:fld id="{B32D2D4F-B262-4018-8594-6B1FE2F875A5}" type="slidenum">
              <a:rPr lang="en-GB" smtClean="0"/>
              <a:pPr/>
              <a:t>21</a:t>
            </a:fld>
            <a:endParaRPr lang="en-GB"/>
          </a:p>
        </p:txBody>
      </p:sp>
      <p:sp>
        <p:nvSpPr>
          <p:cNvPr id="4" name="Title 3"/>
          <p:cNvSpPr>
            <a:spLocks noGrp="1"/>
          </p:cNvSpPr>
          <p:nvPr>
            <p:ph type="title"/>
          </p:nvPr>
        </p:nvSpPr>
        <p:spPr/>
        <p:txBody>
          <a:bodyPr>
            <a:normAutofit fontScale="90000"/>
          </a:bodyPr>
          <a:lstStyle/>
          <a:p>
            <a:r>
              <a:rPr lang="en-GB" dirty="0" smtClean="0"/>
              <a:t>CRISP-DM</a:t>
            </a:r>
            <a:endParaRPr lang="en-GB" dirty="0"/>
          </a:p>
        </p:txBody>
      </p:sp>
    </p:spTree>
    <p:extLst>
      <p:ext uri="{BB962C8B-B14F-4D97-AF65-F5344CB8AC3E}">
        <p14:creationId xmlns:p14="http://schemas.microsoft.com/office/powerpoint/2010/main" val="21050191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42984"/>
            <a:ext cx="3250704" cy="5094327"/>
          </a:xfrm>
        </p:spPr>
        <p:txBody>
          <a:bodyPr>
            <a:normAutofit fontScale="92500" lnSpcReduction="10000"/>
          </a:bodyPr>
          <a:lstStyle/>
          <a:p>
            <a:r>
              <a:rPr lang="en-GB" dirty="0" smtClean="0"/>
              <a:t>6-phase cycle</a:t>
            </a:r>
          </a:p>
          <a:p>
            <a:r>
              <a:rPr lang="en-GB" dirty="0" smtClean="0"/>
              <a:t>Multiple iteration through 5 of the stages </a:t>
            </a:r>
          </a:p>
          <a:p>
            <a:pPr lvl="1"/>
            <a:r>
              <a:rPr lang="en-GB" dirty="0" smtClean="0"/>
              <a:t>Business understanding</a:t>
            </a:r>
          </a:p>
          <a:p>
            <a:pPr lvl="1"/>
            <a:r>
              <a:rPr lang="en-GB" dirty="0" smtClean="0"/>
              <a:t>Data understanding</a:t>
            </a:r>
          </a:p>
          <a:p>
            <a:pPr lvl="1"/>
            <a:r>
              <a:rPr lang="en-GB" dirty="0" smtClean="0"/>
              <a:t>Data preparation</a:t>
            </a:r>
          </a:p>
          <a:p>
            <a:pPr lvl="1"/>
            <a:r>
              <a:rPr lang="en-GB" dirty="0" smtClean="0"/>
              <a:t>Modelling</a:t>
            </a:r>
          </a:p>
          <a:p>
            <a:pPr lvl="1"/>
            <a:r>
              <a:rPr lang="en-GB" dirty="0" smtClean="0"/>
              <a:t>Evaluation</a:t>
            </a:r>
          </a:p>
          <a:p>
            <a:r>
              <a:rPr lang="en-GB" dirty="0" smtClean="0"/>
              <a:t>Final deployment stage</a:t>
            </a:r>
          </a:p>
          <a:p>
            <a:endParaRPr lang="en-GB" dirty="0" smtClean="0"/>
          </a:p>
          <a:p>
            <a:endParaRPr lang="en-GB" dirty="0"/>
          </a:p>
        </p:txBody>
      </p:sp>
      <p:sp>
        <p:nvSpPr>
          <p:cNvPr id="3" name="Slide Number Placeholder 2"/>
          <p:cNvSpPr>
            <a:spLocks noGrp="1"/>
          </p:cNvSpPr>
          <p:nvPr>
            <p:ph type="sldNum" sz="quarter" idx="12"/>
          </p:nvPr>
        </p:nvSpPr>
        <p:spPr/>
        <p:txBody>
          <a:bodyPr/>
          <a:lstStyle/>
          <a:p>
            <a:fld id="{B32D2D4F-B262-4018-8594-6B1FE2F875A5}" type="slidenum">
              <a:rPr lang="en-GB" smtClean="0"/>
              <a:pPr/>
              <a:t>22</a:t>
            </a:fld>
            <a:endParaRPr lang="en-GB"/>
          </a:p>
        </p:txBody>
      </p:sp>
      <p:sp>
        <p:nvSpPr>
          <p:cNvPr id="4" name="Title 3"/>
          <p:cNvSpPr>
            <a:spLocks noGrp="1"/>
          </p:cNvSpPr>
          <p:nvPr>
            <p:ph type="title"/>
          </p:nvPr>
        </p:nvSpPr>
        <p:spPr/>
        <p:txBody>
          <a:bodyPr>
            <a:normAutofit fontScale="90000"/>
          </a:bodyPr>
          <a:lstStyle/>
          <a:p>
            <a:r>
              <a:rPr lang="en-GB" dirty="0" smtClean="0"/>
              <a:t>CRISP-DM</a:t>
            </a:r>
            <a:endParaRPr lang="en-GB" dirty="0"/>
          </a:p>
        </p:txBody>
      </p:sp>
      <p:pic>
        <p:nvPicPr>
          <p:cNvPr id="5" name="Picture 11"/>
          <p:cNvPicPr>
            <a:picLocks noChangeAspect="1" noChangeArrowheads="1"/>
          </p:cNvPicPr>
          <p:nvPr/>
        </p:nvPicPr>
        <p:blipFill>
          <a:blip r:embed="rId2">
            <a:extLst>
              <a:ext uri="{28A0092B-C50C-407E-A947-70E740481C1C}">
                <a14:useLocalDpi xmlns:a14="http://schemas.microsoft.com/office/drawing/2010/main" val="0"/>
              </a:ext>
            </a:extLst>
          </a:blip>
          <a:srcRect r="1256"/>
          <a:stretch>
            <a:fillRect/>
          </a:stretch>
        </p:blipFill>
        <p:spPr>
          <a:xfrm>
            <a:off x="3391118" y="1052736"/>
            <a:ext cx="5545618" cy="5522169"/>
          </a:xfrm>
          <a:prstGeom prst="rect">
            <a:avLst/>
          </a:prstGeom>
          <a:noFill/>
          <a:ln/>
        </p:spPr>
      </p:pic>
    </p:spTree>
    <p:extLst>
      <p:ext uri="{BB962C8B-B14F-4D97-AF65-F5344CB8AC3E}">
        <p14:creationId xmlns:p14="http://schemas.microsoft.com/office/powerpoint/2010/main" val="586454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42984"/>
            <a:ext cx="8435280" cy="4864307"/>
          </a:xfrm>
        </p:spPr>
        <p:txBody>
          <a:bodyPr>
            <a:normAutofit fontScale="92500" lnSpcReduction="20000"/>
          </a:bodyPr>
          <a:lstStyle/>
          <a:p>
            <a:r>
              <a:rPr lang="en-GB" dirty="0" smtClean="0"/>
              <a:t>Business Understanding</a:t>
            </a:r>
          </a:p>
          <a:p>
            <a:pPr lvl="1"/>
            <a:r>
              <a:rPr lang="en-GB" dirty="0" smtClean="0"/>
              <a:t>Project objective &amp; requirements, DM problem definition</a:t>
            </a:r>
          </a:p>
          <a:p>
            <a:r>
              <a:rPr lang="en-GB" dirty="0" smtClean="0"/>
              <a:t>Data Understanding</a:t>
            </a:r>
          </a:p>
          <a:p>
            <a:pPr lvl="1"/>
            <a:r>
              <a:rPr lang="en-GB" dirty="0" smtClean="0"/>
              <a:t>Data collection and familiarisation, data quality review</a:t>
            </a:r>
          </a:p>
          <a:p>
            <a:r>
              <a:rPr lang="en-GB" dirty="0" smtClean="0"/>
              <a:t>Data Preparation</a:t>
            </a:r>
          </a:p>
          <a:p>
            <a:pPr lvl="1"/>
            <a:r>
              <a:rPr lang="en-GB" dirty="0" smtClean="0"/>
              <a:t>Table, record &amp; attribute selection, transformation &amp; cleaning</a:t>
            </a:r>
          </a:p>
          <a:p>
            <a:r>
              <a:rPr lang="en-GB" dirty="0" smtClean="0"/>
              <a:t>Modelling</a:t>
            </a:r>
          </a:p>
          <a:p>
            <a:pPr lvl="1"/>
            <a:r>
              <a:rPr lang="en-GB" dirty="0" smtClean="0"/>
              <a:t>Modelling techniques selection, calibration &amp; application</a:t>
            </a:r>
          </a:p>
          <a:p>
            <a:r>
              <a:rPr lang="en-GB" dirty="0" smtClean="0"/>
              <a:t>Evaluation</a:t>
            </a:r>
          </a:p>
          <a:p>
            <a:pPr lvl="1"/>
            <a:r>
              <a:rPr lang="en-GB" dirty="0" smtClean="0"/>
              <a:t>Evaluation of business &amp; issues achievements</a:t>
            </a:r>
          </a:p>
          <a:p>
            <a:r>
              <a:rPr lang="en-GB" dirty="0" smtClean="0"/>
              <a:t>Deployment</a:t>
            </a:r>
          </a:p>
          <a:p>
            <a:pPr lvl="1"/>
            <a:r>
              <a:rPr lang="en-GB" dirty="0" smtClean="0"/>
              <a:t>Deploy the results of the model and repeat as necessary</a:t>
            </a:r>
          </a:p>
        </p:txBody>
      </p:sp>
      <p:sp>
        <p:nvSpPr>
          <p:cNvPr id="3" name="Slide Number Placeholder 2"/>
          <p:cNvSpPr>
            <a:spLocks noGrp="1"/>
          </p:cNvSpPr>
          <p:nvPr>
            <p:ph type="sldNum" sz="quarter" idx="12"/>
          </p:nvPr>
        </p:nvSpPr>
        <p:spPr/>
        <p:txBody>
          <a:bodyPr/>
          <a:lstStyle/>
          <a:p>
            <a:fld id="{B32D2D4F-B262-4018-8594-6B1FE2F875A5}" type="slidenum">
              <a:rPr lang="en-GB" smtClean="0"/>
              <a:pPr/>
              <a:t>23</a:t>
            </a:fld>
            <a:endParaRPr lang="en-GB"/>
          </a:p>
        </p:txBody>
      </p:sp>
      <p:sp>
        <p:nvSpPr>
          <p:cNvPr id="4" name="Title 3"/>
          <p:cNvSpPr>
            <a:spLocks noGrp="1"/>
          </p:cNvSpPr>
          <p:nvPr>
            <p:ph type="title"/>
          </p:nvPr>
        </p:nvSpPr>
        <p:spPr/>
        <p:txBody>
          <a:bodyPr>
            <a:normAutofit fontScale="90000"/>
          </a:bodyPr>
          <a:lstStyle/>
          <a:p>
            <a:r>
              <a:rPr lang="en-GB" dirty="0" smtClean="0"/>
              <a:t>CRISP-DM</a:t>
            </a:r>
            <a:endParaRPr lang="en-GB" dirty="0"/>
          </a:p>
        </p:txBody>
      </p:sp>
    </p:spTree>
    <p:extLst>
      <p:ext uri="{BB962C8B-B14F-4D97-AF65-F5344CB8AC3E}">
        <p14:creationId xmlns:p14="http://schemas.microsoft.com/office/powerpoint/2010/main" val="40634833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24</a:t>
            </a:fld>
            <a:endParaRPr lang="en-GB"/>
          </a:p>
        </p:txBody>
      </p:sp>
      <p:sp>
        <p:nvSpPr>
          <p:cNvPr id="4" name="Title 3"/>
          <p:cNvSpPr>
            <a:spLocks noGrp="1"/>
          </p:cNvSpPr>
          <p:nvPr>
            <p:ph type="title"/>
          </p:nvPr>
        </p:nvSpPr>
        <p:spPr/>
        <p:txBody>
          <a:bodyPr>
            <a:normAutofit fontScale="90000"/>
          </a:bodyPr>
          <a:lstStyle/>
          <a:p>
            <a:r>
              <a:rPr lang="en-GB" dirty="0" smtClean="0"/>
              <a:t>Phases &amp; Tasks</a:t>
            </a:r>
            <a:endParaRPr lang="en-GB" dirty="0"/>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300" dirty="0">
                  <a:solidFill>
                    <a:schemeClr val="bg1"/>
                  </a:solidFill>
                </a:rPr>
                <a:t>Business</a:t>
              </a:r>
            </a:p>
            <a:p>
              <a:pPr algn="ctr"/>
              <a:r>
                <a:rPr lang="en-US" altLang="ko-KR" sz="1300" dirty="0">
                  <a:solidFill>
                    <a:schemeClr val="bg1"/>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smtClean="0">
                  <a:solidFill>
                    <a:srgbClr val="003300"/>
                  </a:solidFill>
                </a:rPr>
                <a:t>Modelling</a:t>
              </a:r>
              <a:endParaRPr lang="en-US" altLang="ko-KR" sz="1300" dirty="0">
                <a:solidFill>
                  <a:srgbClr val="003300"/>
                </a:solidFill>
              </a:endParaRP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Determine</a:t>
              </a:r>
            </a:p>
            <a:p>
              <a:pPr algn="ctr"/>
              <a:r>
                <a:rPr lang="en-US" altLang="ko-KR" sz="1100" dirty="0">
                  <a:solidFill>
                    <a:schemeClr val="tx1"/>
                  </a:solidFill>
                </a:rPr>
                <a:t>Business</a:t>
              </a:r>
            </a:p>
            <a:p>
              <a:pPr algn="ctr"/>
              <a:r>
                <a:rPr lang="en-US" altLang="ko-KR" sz="1100" dirty="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a:t>
              </a:r>
              <a:r>
                <a:rPr lang="en-US" altLang="ko-KR" sz="1100" dirty="0" smtClean="0">
                  <a:solidFill>
                    <a:schemeClr val="tx1"/>
                  </a:solidFill>
                </a:rPr>
                <a:t>Monitoring</a:t>
              </a:r>
              <a:endParaRPr lang="en-US" altLang="ko-KR" sz="1100" dirty="0">
                <a:solidFill>
                  <a:schemeClr val="tx1"/>
                </a:solidFill>
              </a:endParaRP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smtClean="0">
                  <a:solidFill>
                    <a:schemeClr val="tx1"/>
                  </a:solidFill>
                </a:rPr>
                <a:t>Modelling</a:t>
              </a:r>
              <a:endParaRPr lang="en-US" altLang="ko-KR" sz="1100" dirty="0">
                <a:solidFill>
                  <a:schemeClr val="tx1"/>
                </a:solidFill>
              </a:endParaRP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Determine</a:t>
              </a:r>
            </a:p>
            <a:p>
              <a:pPr algn="ctr"/>
              <a:r>
                <a:rPr lang="en-US" altLang="ko-KR" sz="1100" dirty="0">
                  <a:solidFill>
                    <a:schemeClr val="tx1"/>
                  </a:solidFill>
                </a:rPr>
                <a:t>Data Mining</a:t>
              </a:r>
            </a:p>
            <a:p>
              <a:pPr algn="ctr"/>
              <a:r>
                <a:rPr lang="en-US" altLang="ko-KR" sz="1100" dirty="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29942778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25</a:t>
            </a:fld>
            <a:endParaRPr lang="en-GB"/>
          </a:p>
        </p:txBody>
      </p:sp>
      <p:sp>
        <p:nvSpPr>
          <p:cNvPr id="4" name="Title 3"/>
          <p:cNvSpPr>
            <a:spLocks noGrp="1"/>
          </p:cNvSpPr>
          <p:nvPr>
            <p:ph type="title"/>
          </p:nvPr>
        </p:nvSpPr>
        <p:spPr/>
        <p:txBody>
          <a:bodyPr>
            <a:normAutofit fontScale="90000"/>
          </a:bodyPr>
          <a:lstStyle/>
          <a:p>
            <a:r>
              <a:rPr lang="en-GB" dirty="0" smtClean="0"/>
              <a:t>Phases &amp; Tasks</a:t>
            </a:r>
            <a:endParaRPr lang="en-GB" dirty="0"/>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rgbClr val="003300"/>
                  </a:solidFill>
                </a:rPr>
                <a:t> </a:t>
              </a:r>
              <a:r>
                <a:rPr lang="en-US" altLang="ko-KR" sz="1400" dirty="0">
                  <a:solidFill>
                    <a:schemeClr val="bg1"/>
                  </a:solidFill>
                </a:rPr>
                <a:t>    </a:t>
              </a:r>
              <a:r>
                <a:rPr lang="en-US" altLang="ko-KR" sz="1300" dirty="0">
                  <a:solidFill>
                    <a:schemeClr val="bg1"/>
                  </a:solidFill>
                </a:rPr>
                <a:t>Data</a:t>
              </a:r>
            </a:p>
            <a:p>
              <a:pPr algn="ctr"/>
              <a:r>
                <a:rPr lang="en-US" altLang="ko-KR" sz="1300" dirty="0">
                  <a:solidFill>
                    <a:schemeClr val="bg1"/>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smtClean="0">
                  <a:solidFill>
                    <a:srgbClr val="003300"/>
                  </a:solidFill>
                </a:rPr>
                <a:t>Modelling</a:t>
              </a:r>
              <a:endParaRPr lang="en-US" altLang="ko-KR" sz="1300" dirty="0">
                <a:solidFill>
                  <a:srgbClr val="003300"/>
                </a:solidFill>
              </a:endParaRP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a:t>
              </a:r>
              <a:r>
                <a:rPr lang="en-US" altLang="ko-KR" sz="1100" dirty="0" smtClean="0">
                  <a:solidFill>
                    <a:schemeClr val="tx1"/>
                  </a:solidFill>
                </a:rPr>
                <a:t>Monitoring</a:t>
              </a:r>
              <a:endParaRPr lang="en-US" altLang="ko-KR" sz="1100" dirty="0">
                <a:solidFill>
                  <a:schemeClr val="tx1"/>
                </a:solidFill>
              </a:endParaRP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smtClean="0">
                  <a:solidFill>
                    <a:schemeClr val="tx1"/>
                  </a:solidFill>
                </a:rPr>
                <a:t>Modelling</a:t>
              </a:r>
              <a:endParaRPr lang="en-US" altLang="ko-KR" sz="1100" dirty="0">
                <a:solidFill>
                  <a:schemeClr val="tx1"/>
                </a:solidFill>
              </a:endParaRP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3806123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26</a:t>
            </a:fld>
            <a:endParaRPr lang="en-GB"/>
          </a:p>
        </p:txBody>
      </p:sp>
      <p:sp>
        <p:nvSpPr>
          <p:cNvPr id="4" name="Title 3"/>
          <p:cNvSpPr>
            <a:spLocks noGrp="1"/>
          </p:cNvSpPr>
          <p:nvPr>
            <p:ph type="title"/>
          </p:nvPr>
        </p:nvSpPr>
        <p:spPr/>
        <p:txBody>
          <a:bodyPr>
            <a:normAutofit fontScale="90000"/>
          </a:bodyPr>
          <a:lstStyle/>
          <a:p>
            <a:r>
              <a:rPr lang="en-GB" dirty="0" smtClean="0"/>
              <a:t>Phases &amp; Tasks</a:t>
            </a:r>
            <a:endParaRPr lang="en-GB" dirty="0"/>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rgbClr val="003300"/>
                  </a:solidFill>
                </a:rPr>
                <a:t>     </a:t>
              </a:r>
              <a:r>
                <a:rPr lang="en-US" altLang="ko-KR" sz="1300" dirty="0">
                  <a:solidFill>
                    <a:schemeClr val="bg1"/>
                  </a:solidFill>
                </a:rPr>
                <a:t>Data</a:t>
              </a:r>
            </a:p>
            <a:p>
              <a:pPr algn="ctr"/>
              <a:r>
                <a:rPr lang="en-US" altLang="ko-KR" sz="1300" dirty="0">
                  <a:solidFill>
                    <a:schemeClr val="bg1"/>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smtClean="0">
                  <a:solidFill>
                    <a:srgbClr val="003300"/>
                  </a:solidFill>
                </a:rPr>
                <a:t>Modelling</a:t>
              </a:r>
              <a:endParaRPr lang="en-US" altLang="ko-KR" sz="1300" dirty="0">
                <a:solidFill>
                  <a:srgbClr val="003300"/>
                </a:solidFill>
              </a:endParaRP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a:t>
              </a:r>
              <a:r>
                <a:rPr lang="en-US" altLang="ko-KR" sz="1100" dirty="0" smtClean="0">
                  <a:solidFill>
                    <a:schemeClr val="tx1"/>
                  </a:solidFill>
                </a:rPr>
                <a:t>Monitoring</a:t>
              </a:r>
              <a:endParaRPr lang="en-US" altLang="ko-KR" sz="1100" dirty="0">
                <a:solidFill>
                  <a:schemeClr val="tx1"/>
                </a:solidFill>
              </a:endParaRP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smtClean="0">
                  <a:solidFill>
                    <a:schemeClr val="tx1"/>
                  </a:solidFill>
                </a:rPr>
                <a:t>Modelling</a:t>
              </a:r>
              <a:endParaRPr lang="en-US" altLang="ko-KR" sz="1100" dirty="0">
                <a:solidFill>
                  <a:schemeClr val="tx1"/>
                </a:solidFill>
              </a:endParaRP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4220032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27</a:t>
            </a:fld>
            <a:endParaRPr lang="en-GB"/>
          </a:p>
        </p:txBody>
      </p:sp>
      <p:sp>
        <p:nvSpPr>
          <p:cNvPr id="4" name="Title 3"/>
          <p:cNvSpPr>
            <a:spLocks noGrp="1"/>
          </p:cNvSpPr>
          <p:nvPr>
            <p:ph type="title"/>
          </p:nvPr>
        </p:nvSpPr>
        <p:spPr/>
        <p:txBody>
          <a:bodyPr>
            <a:normAutofit fontScale="90000"/>
          </a:bodyPr>
          <a:lstStyle/>
          <a:p>
            <a:r>
              <a:rPr lang="en-GB" dirty="0" smtClean="0"/>
              <a:t>Phases &amp; Tasks</a:t>
            </a:r>
            <a:endParaRPr lang="en-GB" dirty="0"/>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rgbClr val="003300"/>
                  </a:solidFill>
                </a:rPr>
                <a:t>     </a:t>
              </a:r>
              <a:r>
                <a:rPr lang="en-US" altLang="ko-KR" sz="1300" dirty="0" smtClean="0">
                  <a:solidFill>
                    <a:srgbClr val="003300"/>
                  </a:solidFill>
                </a:rPr>
                <a:t>Modelling</a:t>
              </a:r>
              <a:endParaRPr lang="en-US" altLang="ko-KR" sz="1300" dirty="0">
                <a:solidFill>
                  <a:srgbClr val="003300"/>
                </a:solidFill>
              </a:endParaRP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a:t>
              </a:r>
              <a:r>
                <a:rPr lang="en-US" altLang="ko-KR" sz="1100" dirty="0" smtClean="0">
                  <a:solidFill>
                    <a:schemeClr val="tx1"/>
                  </a:solidFill>
                </a:rPr>
                <a:t>Monitoring</a:t>
              </a:r>
              <a:endParaRPr lang="en-US" altLang="ko-KR" sz="1100" dirty="0">
                <a:solidFill>
                  <a:schemeClr val="tx1"/>
                </a:solidFill>
              </a:endParaRP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Select</a:t>
              </a:r>
            </a:p>
            <a:p>
              <a:pPr algn="ctr"/>
              <a:r>
                <a:rPr lang="en-US" altLang="ko-KR" sz="1100" dirty="0" smtClean="0">
                  <a:solidFill>
                    <a:schemeClr val="tx1"/>
                  </a:solidFill>
                </a:rPr>
                <a:t>Modelling</a:t>
              </a:r>
              <a:endParaRPr lang="en-US" altLang="ko-KR" sz="1100" dirty="0">
                <a:solidFill>
                  <a:schemeClr val="tx1"/>
                </a:solidFill>
              </a:endParaRP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4200193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28</a:t>
            </a:fld>
            <a:endParaRPr lang="en-GB"/>
          </a:p>
        </p:txBody>
      </p:sp>
      <p:sp>
        <p:nvSpPr>
          <p:cNvPr id="4" name="Title 3"/>
          <p:cNvSpPr>
            <a:spLocks noGrp="1"/>
          </p:cNvSpPr>
          <p:nvPr>
            <p:ph type="title"/>
          </p:nvPr>
        </p:nvSpPr>
        <p:spPr/>
        <p:txBody>
          <a:bodyPr>
            <a:normAutofit fontScale="90000"/>
          </a:bodyPr>
          <a:lstStyle/>
          <a:p>
            <a:r>
              <a:rPr lang="en-GB" dirty="0" smtClean="0"/>
              <a:t>Phases &amp; Tasks</a:t>
            </a:r>
            <a:endParaRPr lang="en-GB" dirty="0"/>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smtClean="0">
                  <a:solidFill>
                    <a:srgbClr val="003300"/>
                  </a:solidFill>
                </a:rPr>
                <a:t>Modelling</a:t>
              </a:r>
              <a:endParaRPr lang="en-US" altLang="ko-KR" sz="1300" dirty="0">
                <a:solidFill>
                  <a:srgbClr val="003300"/>
                </a:solidFill>
              </a:endParaRP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chemeClr val="bg1"/>
                  </a:solidFill>
                </a:rPr>
                <a:t>     </a:t>
              </a:r>
              <a:r>
                <a:rPr lang="en-US" altLang="ko-KR" sz="1300" dirty="0">
                  <a:solidFill>
                    <a:schemeClr val="bg1"/>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a:t>
              </a:r>
              <a:r>
                <a:rPr lang="en-US" altLang="ko-KR" sz="1100" dirty="0" smtClean="0">
                  <a:solidFill>
                    <a:schemeClr val="tx1"/>
                  </a:solidFill>
                </a:rPr>
                <a:t>Monitoring</a:t>
              </a:r>
              <a:endParaRPr lang="en-US" altLang="ko-KR" sz="1100" dirty="0">
                <a:solidFill>
                  <a:schemeClr val="tx1"/>
                </a:solidFill>
              </a:endParaRP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smtClean="0">
                  <a:solidFill>
                    <a:schemeClr val="tx1"/>
                  </a:solidFill>
                </a:rPr>
                <a:t>Modelling</a:t>
              </a:r>
              <a:endParaRPr lang="en-US" altLang="ko-KR" sz="1100" dirty="0">
                <a:solidFill>
                  <a:schemeClr val="tx1"/>
                </a:solidFill>
              </a:endParaRP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21455271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29</a:t>
            </a:fld>
            <a:endParaRPr lang="en-GB"/>
          </a:p>
        </p:txBody>
      </p:sp>
      <p:sp>
        <p:nvSpPr>
          <p:cNvPr id="4" name="Title 3"/>
          <p:cNvSpPr>
            <a:spLocks noGrp="1"/>
          </p:cNvSpPr>
          <p:nvPr>
            <p:ph type="title"/>
          </p:nvPr>
        </p:nvSpPr>
        <p:spPr/>
        <p:txBody>
          <a:bodyPr>
            <a:normAutofit fontScale="90000"/>
          </a:bodyPr>
          <a:lstStyle/>
          <a:p>
            <a:r>
              <a:rPr lang="en-GB" dirty="0" smtClean="0"/>
              <a:t>Phases &amp; Tasks</a:t>
            </a:r>
            <a:endParaRPr lang="en-GB" dirty="0"/>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smtClean="0">
                  <a:solidFill>
                    <a:srgbClr val="003300"/>
                  </a:solidFill>
                </a:rPr>
                <a:t>Modelling</a:t>
              </a:r>
              <a:endParaRPr lang="en-US" altLang="ko-KR" sz="1300" dirty="0">
                <a:solidFill>
                  <a:srgbClr val="003300"/>
                </a:solidFill>
              </a:endParaRPr>
            </a:p>
          </p:txBody>
        </p:sp>
        <p:sp>
          <p:nvSpPr>
            <p:cNvPr id="10" name="AutoShape 37"/>
            <p:cNvSpPr>
              <a:spLocks noChangeArrowheads="1"/>
            </p:cNvSpPr>
            <p:nvPr/>
          </p:nvSpPr>
          <p:spPr bwMode="auto">
            <a:xfrm>
              <a:off x="4604"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rgbClr val="003300"/>
                  </a:solidFill>
                </a:rPr>
                <a:t>     </a:t>
              </a:r>
              <a:r>
                <a:rPr lang="en-US" altLang="ko-KR" sz="1300" dirty="0">
                  <a:solidFill>
                    <a:schemeClr val="bg1"/>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Plan </a:t>
              </a:r>
              <a:r>
                <a:rPr lang="en-US" altLang="ko-KR" sz="1100" dirty="0" smtClean="0">
                  <a:solidFill>
                    <a:schemeClr val="tx1"/>
                  </a:solidFill>
                </a:rPr>
                <a:t>Monitoring</a:t>
              </a:r>
              <a:endParaRPr lang="en-US" altLang="ko-KR" sz="1100" dirty="0">
                <a:solidFill>
                  <a:schemeClr val="tx1"/>
                </a:solidFill>
              </a:endParaRP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smtClean="0">
                  <a:solidFill>
                    <a:schemeClr val="tx1"/>
                  </a:solidFill>
                </a:rPr>
                <a:t>Modelling</a:t>
              </a:r>
              <a:endParaRPr lang="en-US" altLang="ko-KR" sz="1100" dirty="0">
                <a:solidFill>
                  <a:schemeClr val="tx1"/>
                </a:solidFill>
              </a:endParaRP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3354787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7"/>
          <p:cNvSpPr>
            <a:spLocks noGrp="1"/>
          </p:cNvSpPr>
          <p:nvPr>
            <p:ph type="title" idx="4294967295"/>
          </p:nvPr>
        </p:nvSpPr>
        <p:spPr>
          <a:xfrm>
            <a:off x="157186" y="142876"/>
            <a:ext cx="7772400" cy="785794"/>
          </a:xfrm>
        </p:spPr>
        <p:txBody>
          <a:bodyPr/>
          <a:lstStyle/>
          <a:p>
            <a:r>
              <a:rPr lang="en-GB" sz="3200" b="1" dirty="0" smtClean="0"/>
              <a:t>Data Mining Approaches</a:t>
            </a:r>
          </a:p>
        </p:txBody>
      </p:sp>
      <p:sp>
        <p:nvSpPr>
          <p:cNvPr id="16387" name="Content Placeholder 8"/>
          <p:cNvSpPr>
            <a:spLocks/>
          </p:cNvSpPr>
          <p:nvPr/>
        </p:nvSpPr>
        <p:spPr bwMode="auto">
          <a:xfrm>
            <a:off x="571472" y="1000108"/>
            <a:ext cx="8183563" cy="571504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Hypothesis testing approach</a:t>
            </a:r>
          </a:p>
          <a:p>
            <a:pPr marL="765175" lvl="1" indent="-290513" eaLnBrk="0" hangingPunct="0">
              <a:buFontTx/>
              <a:buChar char="–"/>
            </a:pPr>
            <a:r>
              <a:rPr lang="en-GB" sz="2400" dirty="0"/>
              <a:t>Top-down lead by a hypothesis statement</a:t>
            </a:r>
          </a:p>
          <a:p>
            <a:pPr marL="765175" lvl="1" indent="-290513" eaLnBrk="0" hangingPunct="0">
              <a:buFontTx/>
              <a:buChar char="–"/>
            </a:pPr>
            <a:r>
              <a:rPr lang="en-GB" sz="2400" dirty="0"/>
              <a:t>Procedure:</a:t>
            </a:r>
          </a:p>
          <a:p>
            <a:pPr marL="1236663" lvl="2" indent="-280988" eaLnBrk="0" hangingPunct="0">
              <a:spcBef>
                <a:spcPct val="10000"/>
              </a:spcBef>
              <a:buFontTx/>
              <a:buAutoNum type="arabicPeriod"/>
            </a:pPr>
            <a:r>
              <a:rPr lang="en-GB" altLang="zh-CN" sz="2000" dirty="0">
                <a:latin typeface="Helvetica" charset="0"/>
                <a:ea typeface="SimSun" pitchFamily="2" charset="-122"/>
              </a:rPr>
              <a:t>Forming a hypothesis statement</a:t>
            </a:r>
          </a:p>
          <a:p>
            <a:pPr marL="1236663" lvl="2" indent="-280988" eaLnBrk="0" hangingPunct="0">
              <a:spcBef>
                <a:spcPct val="10000"/>
              </a:spcBef>
              <a:buFontTx/>
              <a:buAutoNum type="arabicPeriod"/>
            </a:pPr>
            <a:r>
              <a:rPr lang="en-GB" altLang="zh-CN" sz="2000" dirty="0">
                <a:latin typeface="Helvetica" charset="0"/>
                <a:ea typeface="SimSun" pitchFamily="2" charset="-122"/>
              </a:rPr>
              <a:t>Collecting and selecting data of relevance</a:t>
            </a:r>
          </a:p>
          <a:p>
            <a:pPr marL="1236663" lvl="2" indent="-280988" eaLnBrk="0" hangingPunct="0">
              <a:spcBef>
                <a:spcPct val="10000"/>
              </a:spcBef>
              <a:buFontTx/>
              <a:buAutoNum type="arabicPeriod"/>
            </a:pPr>
            <a:r>
              <a:rPr lang="en-GB" altLang="zh-CN" sz="2000" dirty="0">
                <a:latin typeface="Helvetica" charset="0"/>
                <a:ea typeface="SimSun" pitchFamily="2" charset="-122"/>
              </a:rPr>
              <a:t>Conducting data analysis and collecting patterns </a:t>
            </a:r>
            <a:endParaRPr lang="en-GB" sz="2000" dirty="0"/>
          </a:p>
          <a:p>
            <a:pPr marL="1236663" lvl="2" indent="-280988" eaLnBrk="0" hangingPunct="0">
              <a:spcBef>
                <a:spcPct val="10000"/>
              </a:spcBef>
              <a:buFontTx/>
              <a:buAutoNum type="arabicPeriod"/>
            </a:pPr>
            <a:r>
              <a:rPr lang="en-GB" sz="2000" dirty="0"/>
              <a:t>Interpreting the patterns to accept/reject the hypothesis</a:t>
            </a:r>
          </a:p>
          <a:p>
            <a:pPr marL="284163" indent="-284163" eaLnBrk="0" hangingPunct="0">
              <a:spcBef>
                <a:spcPct val="20000"/>
              </a:spcBef>
              <a:buFontTx/>
              <a:buChar char="•"/>
            </a:pPr>
            <a:r>
              <a:rPr lang="en-GB" sz="2800" b="1" dirty="0"/>
              <a:t>Discovery approach</a:t>
            </a:r>
            <a:r>
              <a:rPr lang="en-GB" sz="2800" dirty="0"/>
              <a:t> </a:t>
            </a:r>
          </a:p>
          <a:p>
            <a:pPr marL="765175" lvl="1" indent="-290513" eaLnBrk="0" hangingPunct="0">
              <a:buFontTx/>
              <a:buChar char="–"/>
            </a:pPr>
            <a:r>
              <a:rPr lang="en-GB" sz="2400" dirty="0"/>
              <a:t>Bottom-up without a hypothesis in mind</a:t>
            </a:r>
          </a:p>
          <a:p>
            <a:pPr marL="765175" lvl="1" indent="-290513" eaLnBrk="0" hangingPunct="0">
              <a:buFontTx/>
              <a:buChar char="–"/>
            </a:pPr>
            <a:r>
              <a:rPr lang="en-GB" sz="2400" dirty="0"/>
              <a:t>Procedure:</a:t>
            </a:r>
          </a:p>
          <a:p>
            <a:pPr marL="1236663" lvl="2" indent="-280988" eaLnBrk="0" hangingPunct="0">
              <a:buFontTx/>
              <a:buAutoNum type="arabicPeriod"/>
            </a:pPr>
            <a:r>
              <a:rPr lang="en-GB" sz="2000" dirty="0"/>
              <a:t>Collecting and preparing data of interest</a:t>
            </a:r>
          </a:p>
          <a:p>
            <a:pPr marL="1236663" lvl="2" indent="-280988" eaLnBrk="0" hangingPunct="0">
              <a:spcBef>
                <a:spcPct val="20000"/>
              </a:spcBef>
              <a:buFontTx/>
              <a:buAutoNum type="arabicPeriod"/>
            </a:pPr>
            <a:r>
              <a:rPr lang="en-GB" sz="2000" dirty="0"/>
              <a:t>Conducting data analysis and discovering possible patterns</a:t>
            </a:r>
          </a:p>
          <a:p>
            <a:pPr marL="1236663" lvl="2" indent="-280988" eaLnBrk="0" hangingPunct="0">
              <a:spcBef>
                <a:spcPct val="20000"/>
              </a:spcBef>
              <a:buFontTx/>
              <a:buAutoNum type="arabicPeriod"/>
            </a:pPr>
            <a:r>
              <a:rPr lang="en-GB" altLang="zh-CN" sz="2000" dirty="0">
                <a:ea typeface="SimSun" pitchFamily="2" charset="-122"/>
              </a:rPr>
              <a:t>Evaluating the importance and interestingness</a:t>
            </a:r>
            <a:endParaRPr lang="en-GB" altLang="zh-CN" b="1" dirty="0">
              <a:latin typeface="Helvetica" charset="0"/>
              <a:ea typeface="SimSun" pitchFamily="2" charset="-122"/>
            </a:endParaRPr>
          </a:p>
        </p:txBody>
      </p:sp>
    </p:spTree>
    <p:extLst>
      <p:ext uri="{BB962C8B-B14F-4D97-AF65-F5344CB8AC3E}">
        <p14:creationId xmlns:p14="http://schemas.microsoft.com/office/powerpoint/2010/main" val="80107222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7"/>
          <p:cNvSpPr>
            <a:spLocks noGrp="1"/>
          </p:cNvSpPr>
          <p:nvPr>
            <p:ph type="title" idx="4294967295"/>
          </p:nvPr>
        </p:nvSpPr>
        <p:spPr>
          <a:xfrm>
            <a:off x="0" y="-24"/>
            <a:ext cx="7772400" cy="1012825"/>
          </a:xfrm>
        </p:spPr>
        <p:txBody>
          <a:bodyPr/>
          <a:lstStyle/>
          <a:p>
            <a:r>
              <a:rPr lang="en-GB" sz="3200" b="1" dirty="0" smtClean="0"/>
              <a:t>Data Mining Approaches</a:t>
            </a:r>
          </a:p>
        </p:txBody>
      </p:sp>
      <p:sp>
        <p:nvSpPr>
          <p:cNvPr id="17411" name="Content Placeholder 8"/>
          <p:cNvSpPr>
            <a:spLocks/>
          </p:cNvSpPr>
          <p:nvPr/>
        </p:nvSpPr>
        <p:spPr bwMode="auto">
          <a:xfrm>
            <a:off x="428596" y="1000108"/>
            <a:ext cx="8305800" cy="442595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Discovery approach (cont’d)</a:t>
            </a:r>
          </a:p>
          <a:p>
            <a:pPr marL="765175" lvl="1" indent="-290513" eaLnBrk="0" hangingPunct="0">
              <a:buFontTx/>
              <a:buChar char="–"/>
            </a:pPr>
            <a:r>
              <a:rPr lang="en-GB" sz="2400" dirty="0"/>
              <a:t>Directed discovery </a:t>
            </a:r>
            <a:r>
              <a:rPr lang="en-GB" altLang="zh-CN" sz="2400" dirty="0">
                <a:latin typeface="Helvetica" charset="0"/>
                <a:ea typeface="SimSun" pitchFamily="2" charset="-122"/>
              </a:rPr>
              <a:t>(supervised learning):</a:t>
            </a:r>
            <a:r>
              <a:rPr lang="en-GB" altLang="zh-CN" sz="2800" dirty="0">
                <a:latin typeface="Helvetica" charset="0"/>
                <a:ea typeface="SimSun" pitchFamily="2" charset="-122"/>
              </a:rPr>
              <a:t> </a:t>
            </a:r>
            <a:endParaRPr lang="en-GB" sz="2400" dirty="0"/>
          </a:p>
          <a:p>
            <a:pPr marL="1236663" lvl="2" indent="-280988" eaLnBrk="0" hangingPunct="0">
              <a:buFontTx/>
              <a:buChar char="•"/>
            </a:pPr>
            <a:r>
              <a:rPr lang="en-GB" altLang="zh-CN" sz="2200" dirty="0">
                <a:latin typeface="Helvetica" charset="0"/>
                <a:ea typeface="SimSun" pitchFamily="2" charset="-122"/>
              </a:rPr>
              <a:t>Certain aspects of the outcome, i.e. the goal, of the discovery have been specified. The discovery is to find those patterns satisfying the goal.</a:t>
            </a:r>
          </a:p>
          <a:p>
            <a:pPr marL="1236663" lvl="2" indent="-280988" eaLnBrk="0" hangingPunct="0">
              <a:spcAft>
                <a:spcPct val="30000"/>
              </a:spcAft>
            </a:pPr>
            <a:r>
              <a:rPr lang="en-GB" altLang="zh-CN" sz="2200" dirty="0">
                <a:solidFill>
                  <a:srgbClr val="0033CC"/>
                </a:solidFill>
                <a:latin typeface="Helvetica" charset="0"/>
                <a:ea typeface="SimSun" pitchFamily="2" charset="-122"/>
              </a:rPr>
              <a:t>	e.g. patterns relating to the outcome of a class variable</a:t>
            </a:r>
            <a:endParaRPr lang="en-GB" sz="2200" dirty="0">
              <a:solidFill>
                <a:srgbClr val="0033CC"/>
              </a:solidFill>
            </a:endParaRPr>
          </a:p>
          <a:p>
            <a:pPr marL="765175" lvl="1" indent="-290513" eaLnBrk="0" hangingPunct="0">
              <a:buFontTx/>
              <a:buChar char="–"/>
            </a:pPr>
            <a:r>
              <a:rPr lang="en-GB" sz="2400" dirty="0"/>
              <a:t>Undirected discovery </a:t>
            </a:r>
            <a:r>
              <a:rPr lang="en-GB" altLang="zh-CN" sz="2400" dirty="0">
                <a:latin typeface="Helvetica" charset="0"/>
                <a:ea typeface="SimSun" pitchFamily="2" charset="-122"/>
              </a:rPr>
              <a:t>(unsupervised learning): </a:t>
            </a:r>
            <a:endParaRPr lang="en-GB" sz="2400" dirty="0"/>
          </a:p>
          <a:p>
            <a:pPr marL="1236663" lvl="2" indent="-280988" eaLnBrk="0" hangingPunct="0">
              <a:spcBef>
                <a:spcPct val="20000"/>
              </a:spcBef>
              <a:buFontTx/>
              <a:buChar char="•"/>
            </a:pPr>
            <a:r>
              <a:rPr lang="en-GB" altLang="zh-CN" sz="2200" dirty="0">
                <a:latin typeface="Helvetica" charset="0"/>
                <a:ea typeface="SimSun" pitchFamily="2" charset="-122"/>
              </a:rPr>
              <a:t>There is no specification of the goal of the discovery. The discovery is to find those patterns of some kind of significance.</a:t>
            </a:r>
          </a:p>
          <a:p>
            <a:pPr marL="1236663" lvl="2" indent="-280988" eaLnBrk="0" hangingPunct="0">
              <a:spcBef>
                <a:spcPct val="10000"/>
              </a:spcBef>
            </a:pPr>
            <a:r>
              <a:rPr lang="en-GB" altLang="zh-CN" sz="2200" dirty="0">
                <a:solidFill>
                  <a:srgbClr val="0033CC"/>
                </a:solidFill>
                <a:latin typeface="Helvetica" charset="0"/>
                <a:ea typeface="SimSun" pitchFamily="2" charset="-122"/>
              </a:rPr>
              <a:t>	e.g. associative links among some attribute values</a:t>
            </a:r>
            <a:endParaRPr lang="en-GB" sz="2200" dirty="0">
              <a:solidFill>
                <a:srgbClr val="0033CC"/>
              </a:solidFill>
              <a:latin typeface="Helvetica" charset="0"/>
              <a:ea typeface="SimSun" pitchFamily="2" charset="-122"/>
            </a:endParaRPr>
          </a:p>
        </p:txBody>
      </p:sp>
    </p:spTree>
    <p:extLst>
      <p:ext uri="{BB962C8B-B14F-4D97-AF65-F5344CB8AC3E}">
        <p14:creationId xmlns:p14="http://schemas.microsoft.com/office/powerpoint/2010/main" val="35488119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r>
              <a:rPr lang="en-GB" sz="3200" b="1" smtClean="0"/>
              <a:t>Evaluation of Patterns</a:t>
            </a:r>
          </a:p>
        </p:txBody>
      </p:sp>
      <p:sp>
        <p:nvSpPr>
          <p:cNvPr id="21507" name="Rectangle 3"/>
          <p:cNvSpPr>
            <a:spLocks noGrp="1" noChangeArrowheads="1"/>
          </p:cNvSpPr>
          <p:nvPr>
            <p:ph idx="1"/>
          </p:nvPr>
        </p:nvSpPr>
        <p:spPr>
          <a:xfrm>
            <a:off x="571472" y="1142984"/>
            <a:ext cx="8170862" cy="3870192"/>
          </a:xfrm>
        </p:spPr>
        <p:txBody>
          <a:bodyPr>
            <a:normAutofit/>
          </a:bodyPr>
          <a:lstStyle/>
          <a:p>
            <a:pPr marL="284163" indent="-284163"/>
            <a:r>
              <a:rPr lang="en-GB" sz="2800" b="1" dirty="0" smtClean="0"/>
              <a:t>Importance of evaluating result patterns</a:t>
            </a:r>
            <a:endParaRPr lang="en-GB" sz="2800" b="1" i="1" dirty="0" smtClean="0"/>
          </a:p>
          <a:p>
            <a:pPr marL="760413" lvl="1" indent="-285750"/>
            <a:r>
              <a:rPr lang="en-GB" sz="2400" dirty="0" smtClean="0">
                <a:cs typeface="Times New Roman" pitchFamily="18" charset="0"/>
              </a:rPr>
              <a:t>Classification model must be accurate enough to be creditable </a:t>
            </a:r>
          </a:p>
          <a:p>
            <a:pPr marL="760413" lvl="1" indent="-285750"/>
            <a:r>
              <a:rPr lang="en-GB" sz="2400" dirty="0" smtClean="0">
                <a:cs typeface="Times New Roman" pitchFamily="18" charset="0"/>
              </a:rPr>
              <a:t>Clusters must genuinely exist</a:t>
            </a:r>
          </a:p>
          <a:p>
            <a:pPr marL="760413" lvl="1" indent="-285750"/>
            <a:r>
              <a:rPr lang="en-GB" sz="2400" dirty="0" smtClean="0">
                <a:cs typeface="Times New Roman" pitchFamily="18" charset="0"/>
              </a:rPr>
              <a:t>Association rules must have enough strengths to be believed</a:t>
            </a:r>
          </a:p>
          <a:p>
            <a:pPr marL="760413" lvl="1" indent="-285750"/>
            <a:r>
              <a:rPr lang="en-GB" sz="2400" dirty="0" smtClean="0">
                <a:cs typeface="Times New Roman" pitchFamily="18" charset="0"/>
              </a:rPr>
              <a:t>Data descriptions must be general enough to cover a large part of the data set</a:t>
            </a:r>
          </a:p>
          <a:p>
            <a:pPr marL="760413" lvl="1" indent="-285750"/>
            <a:r>
              <a:rPr lang="en-GB" sz="2400" dirty="0" smtClean="0">
                <a:cs typeface="Times New Roman" pitchFamily="18" charset="0"/>
              </a:rPr>
              <a:t>Time series must show clear cycles or trends</a:t>
            </a:r>
          </a:p>
        </p:txBody>
      </p:sp>
      <p:sp>
        <p:nvSpPr>
          <p:cNvPr id="21508" name="Text Box 4"/>
          <p:cNvSpPr txBox="1">
            <a:spLocks noChangeArrowheads="1"/>
          </p:cNvSpPr>
          <p:nvPr/>
        </p:nvSpPr>
        <p:spPr bwMode="auto">
          <a:xfrm>
            <a:off x="822325" y="5105400"/>
            <a:ext cx="7491413" cy="519113"/>
          </a:xfrm>
          <a:prstGeom prst="rect">
            <a:avLst/>
          </a:prstGeom>
          <a:noFill/>
          <a:ln w="9525">
            <a:noFill/>
            <a:miter lim="800000"/>
            <a:headEnd/>
            <a:tailEnd/>
          </a:ln>
        </p:spPr>
        <p:txBody>
          <a:bodyPr wrap="none">
            <a:spAutoFit/>
          </a:bodyPr>
          <a:lstStyle/>
          <a:p>
            <a:r>
              <a:rPr lang="en-GB" sz="2800"/>
              <a:t>How do we evaluate the discovered patterns ?</a:t>
            </a:r>
          </a:p>
        </p:txBody>
      </p:sp>
    </p:spTree>
    <p:extLst>
      <p:ext uri="{BB962C8B-B14F-4D97-AF65-F5344CB8AC3E}">
        <p14:creationId xmlns:p14="http://schemas.microsoft.com/office/powerpoint/2010/main" val="3836117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p:nvPr>
        </p:nvSpPr>
        <p:spPr/>
        <p:txBody>
          <a:bodyPr>
            <a:normAutofit fontScale="90000"/>
          </a:bodyPr>
          <a:lstStyle/>
          <a:p>
            <a:r>
              <a:rPr lang="en-GB" sz="3200" b="1" smtClean="0"/>
              <a:t>Evaluation of Patterns</a:t>
            </a:r>
          </a:p>
        </p:txBody>
      </p:sp>
      <p:sp>
        <p:nvSpPr>
          <p:cNvPr id="22531" name="Rectangle 1027"/>
          <p:cNvSpPr>
            <a:spLocks noGrp="1" noChangeArrowheads="1"/>
          </p:cNvSpPr>
          <p:nvPr>
            <p:ph idx="1"/>
          </p:nvPr>
        </p:nvSpPr>
        <p:spPr>
          <a:xfrm>
            <a:off x="500034" y="1142984"/>
            <a:ext cx="8170862" cy="4724400"/>
          </a:xfrm>
        </p:spPr>
        <p:txBody>
          <a:bodyPr>
            <a:normAutofit lnSpcReduction="10000"/>
          </a:bodyPr>
          <a:lstStyle/>
          <a:p>
            <a:pPr marL="284163" indent="-284163"/>
            <a:r>
              <a:rPr lang="en-GB" sz="2800" b="1" dirty="0" smtClean="0"/>
              <a:t>Possible measures of </a:t>
            </a:r>
            <a:r>
              <a:rPr lang="en-GB" sz="2800" b="1" i="1" dirty="0" smtClean="0"/>
              <a:t>interestingness</a:t>
            </a:r>
          </a:p>
          <a:p>
            <a:pPr marL="760413" lvl="1" indent="-285750"/>
            <a:r>
              <a:rPr lang="en-GB" sz="2400" dirty="0" smtClean="0">
                <a:cs typeface="Times New Roman" pitchFamily="18" charset="0"/>
              </a:rPr>
              <a:t>Objective measures based on data and pattern</a:t>
            </a:r>
          </a:p>
          <a:p>
            <a:pPr marL="1236663" lvl="2" indent="-233363"/>
            <a:r>
              <a:rPr lang="en-GB" sz="2000" dirty="0" smtClean="0">
                <a:cs typeface="Times New Roman" pitchFamily="18" charset="0"/>
              </a:rPr>
              <a:t>Conciseness of pattern, </a:t>
            </a:r>
            <a:r>
              <a:rPr lang="en-GB" sz="2000" dirty="0" smtClean="0">
                <a:solidFill>
                  <a:srgbClr val="0033CC"/>
                </a:solidFill>
                <a:cs typeface="Times New Roman" pitchFamily="18" charset="0"/>
              </a:rPr>
              <a:t>e.g. minimum description length</a:t>
            </a:r>
            <a:r>
              <a:rPr lang="en-GB" sz="2000" dirty="0" smtClean="0">
                <a:cs typeface="Times New Roman" pitchFamily="18" charset="0"/>
              </a:rPr>
              <a:t> </a:t>
            </a:r>
          </a:p>
          <a:p>
            <a:pPr marL="1236663" lvl="2" indent="-233363"/>
            <a:r>
              <a:rPr lang="en-GB" sz="2000" dirty="0" smtClean="0">
                <a:cs typeface="Times New Roman" pitchFamily="18" charset="0"/>
              </a:rPr>
              <a:t>Coverage, </a:t>
            </a:r>
            <a:r>
              <a:rPr lang="en-GB" sz="2000" dirty="0" smtClean="0">
                <a:solidFill>
                  <a:srgbClr val="0033CC"/>
                </a:solidFill>
                <a:cs typeface="Times New Roman" pitchFamily="18" charset="0"/>
              </a:rPr>
              <a:t>e.g. coverage for classification rules</a:t>
            </a:r>
          </a:p>
          <a:p>
            <a:pPr marL="1236663" lvl="2" indent="-233363"/>
            <a:r>
              <a:rPr lang="en-GB" sz="2000" dirty="0" smtClean="0">
                <a:cs typeface="Times New Roman" pitchFamily="18" charset="0"/>
              </a:rPr>
              <a:t>Reliability, </a:t>
            </a:r>
            <a:r>
              <a:rPr lang="en-GB" sz="2000" dirty="0" smtClean="0">
                <a:solidFill>
                  <a:srgbClr val="0033CC"/>
                </a:solidFill>
                <a:cs typeface="Times New Roman" pitchFamily="18" charset="0"/>
              </a:rPr>
              <a:t>e.g. accuracy of a classification model</a:t>
            </a:r>
            <a:endParaRPr lang="en-GB" sz="2000" dirty="0" smtClean="0">
              <a:cs typeface="Times New Roman" pitchFamily="18" charset="0"/>
            </a:endParaRPr>
          </a:p>
          <a:p>
            <a:pPr marL="1236663" lvl="2" indent="-233363"/>
            <a:r>
              <a:rPr lang="en-GB" sz="2000" dirty="0" smtClean="0">
                <a:cs typeface="Times New Roman" pitchFamily="18" charset="0"/>
              </a:rPr>
              <a:t>Peculiarity, </a:t>
            </a:r>
            <a:r>
              <a:rPr lang="en-GB" sz="2000" dirty="0" smtClean="0">
                <a:solidFill>
                  <a:srgbClr val="0033CC"/>
                </a:solidFill>
                <a:cs typeface="Times New Roman" pitchFamily="18" charset="0"/>
              </a:rPr>
              <a:t>e.g. measures of difference from the norm</a:t>
            </a:r>
            <a:endParaRPr lang="en-GB" sz="2000" dirty="0" smtClean="0">
              <a:cs typeface="Times New Roman" pitchFamily="18" charset="0"/>
            </a:endParaRPr>
          </a:p>
          <a:p>
            <a:pPr marL="1236663" lvl="2" indent="-233363"/>
            <a:r>
              <a:rPr lang="en-GB" sz="2000" dirty="0" smtClean="0">
                <a:cs typeface="Times New Roman" pitchFamily="18" charset="0"/>
              </a:rPr>
              <a:t>Diversity, </a:t>
            </a:r>
            <a:r>
              <a:rPr lang="en-GB" sz="2000" dirty="0" smtClean="0">
                <a:solidFill>
                  <a:srgbClr val="0033CC"/>
                </a:solidFill>
                <a:cs typeface="Times New Roman" pitchFamily="18" charset="0"/>
              </a:rPr>
              <a:t>e.g. tendency of clusters</a:t>
            </a:r>
            <a:endParaRPr lang="en-GB" sz="2000" dirty="0" smtClean="0">
              <a:cs typeface="Times New Roman" pitchFamily="18" charset="0"/>
            </a:endParaRPr>
          </a:p>
          <a:p>
            <a:pPr marL="760413" lvl="1" indent="-285750"/>
            <a:endParaRPr lang="en-GB" sz="2400" dirty="0" smtClean="0">
              <a:cs typeface="Times New Roman" pitchFamily="18" charset="0"/>
            </a:endParaRPr>
          </a:p>
          <a:p>
            <a:pPr marL="760413" lvl="1" indent="-285750"/>
            <a:r>
              <a:rPr lang="en-GB" sz="2400" dirty="0" smtClean="0">
                <a:cs typeface="Times New Roman" pitchFamily="18" charset="0"/>
              </a:rPr>
              <a:t>Subjective measures based on domain knowledge</a:t>
            </a:r>
          </a:p>
          <a:p>
            <a:pPr marL="1236663" lvl="2" indent="-233363"/>
            <a:r>
              <a:rPr lang="en-GB" sz="2000" dirty="0" smtClean="0">
                <a:cs typeface="Times New Roman" pitchFamily="18" charset="0"/>
              </a:rPr>
              <a:t>Novelty</a:t>
            </a:r>
          </a:p>
          <a:p>
            <a:pPr marL="1236663" lvl="2" indent="-233363"/>
            <a:r>
              <a:rPr lang="en-GB" sz="2000" dirty="0" err="1" smtClean="0">
                <a:cs typeface="Times New Roman" pitchFamily="18" charset="0"/>
              </a:rPr>
              <a:t>Surprisingness</a:t>
            </a:r>
            <a:endParaRPr lang="en-GB" sz="2000" dirty="0" smtClean="0">
              <a:cs typeface="Times New Roman" pitchFamily="18" charset="0"/>
            </a:endParaRPr>
          </a:p>
          <a:p>
            <a:pPr marL="1236663" lvl="2" indent="-233363"/>
            <a:r>
              <a:rPr lang="en-GB" sz="2000" dirty="0" smtClean="0">
                <a:cs typeface="Times New Roman" pitchFamily="18" charset="0"/>
              </a:rPr>
              <a:t>Usefulness </a:t>
            </a:r>
          </a:p>
          <a:p>
            <a:pPr marL="1236663" lvl="2" indent="-233363"/>
            <a:r>
              <a:rPr lang="en-GB" sz="2000" dirty="0" smtClean="0">
                <a:cs typeface="Times New Roman" pitchFamily="18" charset="0"/>
              </a:rPr>
              <a:t>Applicability</a:t>
            </a:r>
            <a:endParaRPr lang="en-GB" sz="2000" dirty="0" smtClean="0"/>
          </a:p>
        </p:txBody>
      </p:sp>
    </p:spTree>
    <p:extLst>
      <p:ext uri="{BB962C8B-B14F-4D97-AF65-F5344CB8AC3E}">
        <p14:creationId xmlns:p14="http://schemas.microsoft.com/office/powerpoint/2010/main" val="2429109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GB" sz="3200" b="1" smtClean="0"/>
              <a:t>Evaluation of Patterns</a:t>
            </a:r>
          </a:p>
        </p:txBody>
      </p:sp>
      <p:sp>
        <p:nvSpPr>
          <p:cNvPr id="23555" name="Rectangle 3"/>
          <p:cNvSpPr>
            <a:spLocks noGrp="1" noChangeArrowheads="1"/>
          </p:cNvSpPr>
          <p:nvPr>
            <p:ph idx="1"/>
          </p:nvPr>
        </p:nvSpPr>
        <p:spPr>
          <a:xfrm>
            <a:off x="500034" y="1071546"/>
            <a:ext cx="8099425" cy="4876800"/>
          </a:xfrm>
        </p:spPr>
        <p:txBody>
          <a:bodyPr>
            <a:normAutofit/>
          </a:bodyPr>
          <a:lstStyle/>
          <a:p>
            <a:pPr marL="284163" indent="-284163"/>
            <a:r>
              <a:rPr lang="en-GB" sz="2800" b="1" dirty="0" smtClean="0"/>
              <a:t>Commonly used measures</a:t>
            </a:r>
            <a:endParaRPr lang="en-GB" sz="2800" b="1" i="1" dirty="0" smtClean="0"/>
          </a:p>
          <a:p>
            <a:pPr marL="854075" lvl="1" indent="-315913"/>
            <a:r>
              <a:rPr lang="en-GB" sz="2400" dirty="0" smtClean="0"/>
              <a:t>Accuracy rate or error rate for classification models</a:t>
            </a:r>
          </a:p>
          <a:p>
            <a:pPr marL="1236663" lvl="2" indent="-190500"/>
            <a:r>
              <a:rPr lang="en-GB" sz="2000" dirty="0" smtClean="0"/>
              <a:t>True positive</a:t>
            </a:r>
          </a:p>
          <a:p>
            <a:pPr marL="1236663" lvl="2" indent="-190500"/>
            <a:r>
              <a:rPr lang="en-GB" sz="2000" dirty="0" smtClean="0"/>
              <a:t>False positive</a:t>
            </a:r>
          </a:p>
          <a:p>
            <a:pPr marL="1236663" lvl="2" indent="-190500"/>
            <a:r>
              <a:rPr lang="en-GB" sz="2000" dirty="0" smtClean="0"/>
              <a:t>False negative </a:t>
            </a:r>
          </a:p>
          <a:p>
            <a:pPr marL="998919" lvl="1" indent="-190500"/>
            <a:r>
              <a:rPr lang="en-GB" sz="2400" dirty="0" smtClean="0"/>
              <a:t>Quality of clusters</a:t>
            </a:r>
          </a:p>
          <a:p>
            <a:pPr marL="1236663" lvl="2" indent="-190500"/>
            <a:r>
              <a:rPr lang="en-GB" sz="2000" dirty="0" smtClean="0"/>
              <a:t>Quality of a cluster</a:t>
            </a:r>
          </a:p>
          <a:p>
            <a:pPr marL="1236663" lvl="2" indent="-190500"/>
            <a:r>
              <a:rPr lang="en-GB" sz="2000" dirty="0" smtClean="0"/>
              <a:t>Overall quality of all clusters </a:t>
            </a:r>
          </a:p>
          <a:p>
            <a:pPr marL="998919" lvl="1" indent="-190500"/>
            <a:r>
              <a:rPr lang="en-GB" sz="2400" dirty="0" smtClean="0"/>
              <a:t>Strengths of associations</a:t>
            </a:r>
          </a:p>
          <a:p>
            <a:pPr marL="1236663" lvl="2" indent="-190500"/>
            <a:r>
              <a:rPr lang="en-GB" sz="2000" dirty="0" smtClean="0"/>
              <a:t>Support</a:t>
            </a:r>
          </a:p>
          <a:p>
            <a:pPr marL="1236663" lvl="2" indent="-190500"/>
            <a:r>
              <a:rPr lang="en-GB" sz="2000" dirty="0" smtClean="0"/>
              <a:t>Confidence</a:t>
            </a:r>
          </a:p>
          <a:p>
            <a:pPr marL="1236663" lvl="2" indent="-190500"/>
            <a:r>
              <a:rPr lang="en-GB" sz="2000" dirty="0" smtClean="0"/>
              <a:t>Lift</a:t>
            </a:r>
          </a:p>
        </p:txBody>
      </p:sp>
    </p:spTree>
    <p:extLst>
      <p:ext uri="{BB962C8B-B14F-4D97-AF65-F5344CB8AC3E}">
        <p14:creationId xmlns:p14="http://schemas.microsoft.com/office/powerpoint/2010/main" val="16683260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Next session: </a:t>
            </a:r>
            <a:r>
              <a:rPr lang="en-GB" dirty="0" smtClean="0"/>
              <a:t>Cluster Analysis</a:t>
            </a:r>
            <a:endParaRPr lang="en-GB" dirty="0" smtClean="0"/>
          </a:p>
          <a:p>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35</a:t>
            </a:fld>
            <a:endParaRPr lang="en-GB"/>
          </a:p>
        </p:txBody>
      </p:sp>
      <p:sp>
        <p:nvSpPr>
          <p:cNvPr id="2" name="Title 1"/>
          <p:cNvSpPr>
            <a:spLocks noGrp="1"/>
          </p:cNvSpPr>
          <p:nvPr>
            <p:ph type="title"/>
          </p:nvPr>
        </p:nvSpPr>
        <p:spPr/>
        <p:txBody>
          <a:bodyPr>
            <a:normAutofit fontScale="90000"/>
          </a:bodyPr>
          <a:lstStyle/>
          <a:p>
            <a:r>
              <a:rPr lang="en-GB" dirty="0" smtClean="0"/>
              <a:t>Looking ahead</a:t>
            </a:r>
            <a:endParaRPr lang="en-GB" dirty="0"/>
          </a:p>
        </p:txBody>
      </p:sp>
    </p:spTree>
    <p:extLst>
      <p:ext uri="{BB962C8B-B14F-4D97-AF65-F5344CB8AC3E}">
        <p14:creationId xmlns:p14="http://schemas.microsoft.com/office/powerpoint/2010/main" val="225259034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6714</TotalTime>
  <Words>2170</Words>
  <Application>Microsoft Office PowerPoint</Application>
  <PresentationFormat>On-screen Show (4:3)</PresentationFormat>
  <Paragraphs>709</Paragraphs>
  <Slides>35</Slides>
  <Notes>21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35</vt:i4>
      </vt:variant>
    </vt:vector>
  </HeadingPairs>
  <TitlesOfParts>
    <vt:vector size="50" baseType="lpstr">
      <vt:lpstr>맑은 고딕</vt:lpstr>
      <vt:lpstr>SimSun</vt:lpstr>
      <vt:lpstr>??</vt:lpstr>
      <vt:lpstr>Arial</vt:lpstr>
      <vt:lpstr>Arial Narrow</vt:lpstr>
      <vt:lpstr>Calibri</vt:lpstr>
      <vt:lpstr>Cambria</vt:lpstr>
      <vt:lpstr>ËÎÌå</vt:lpstr>
      <vt:lpstr>Georgia</vt:lpstr>
      <vt:lpstr>Helvetica</vt:lpstr>
      <vt:lpstr>Symbol</vt:lpstr>
      <vt:lpstr>Tahoma</vt:lpstr>
      <vt:lpstr>Times New Roman</vt:lpstr>
      <vt:lpstr>Wingdings 2</vt:lpstr>
      <vt:lpstr>Nik2013</vt:lpstr>
      <vt:lpstr>Data Warehousing &amp; Data Mining</vt:lpstr>
      <vt:lpstr>Background</vt:lpstr>
      <vt:lpstr>Data, Information &amp; Knowledge</vt:lpstr>
      <vt:lpstr>KDD &amp; Data Mining</vt:lpstr>
      <vt:lpstr>Data Mining: The Background</vt:lpstr>
      <vt:lpstr>Data Mining: The Background</vt:lpstr>
      <vt:lpstr>Data Mining: What it is</vt:lpstr>
      <vt:lpstr>Data Mining: Useful Information</vt:lpstr>
      <vt:lpstr>Data Mining: Non-trivial Information</vt:lpstr>
      <vt:lpstr>Data Mining: Real-life Databases</vt:lpstr>
      <vt:lpstr>Data Mining: Efficient Algorithms</vt:lpstr>
      <vt:lpstr>Data Mining Objectives</vt:lpstr>
      <vt:lpstr>Data Mining &amp; Other Disciplines</vt:lpstr>
      <vt:lpstr>Data Mining: Current State</vt:lpstr>
      <vt:lpstr>Data Mining: Current State</vt:lpstr>
      <vt:lpstr>Data Mining: Current State</vt:lpstr>
      <vt:lpstr>Data Mining Process</vt:lpstr>
      <vt:lpstr>Data Mining Process</vt:lpstr>
      <vt:lpstr>Data Mining Process</vt:lpstr>
      <vt:lpstr>Data Mining Process</vt:lpstr>
      <vt:lpstr>CRISP-DM</vt:lpstr>
      <vt:lpstr>CRISP-DM</vt:lpstr>
      <vt:lpstr>CRISP-DM</vt:lpstr>
      <vt:lpstr>Phases &amp; Tasks</vt:lpstr>
      <vt:lpstr>Phases &amp; Tasks</vt:lpstr>
      <vt:lpstr>Phases &amp; Tasks</vt:lpstr>
      <vt:lpstr>Phases &amp; Tasks</vt:lpstr>
      <vt:lpstr>Phases &amp; Tasks</vt:lpstr>
      <vt:lpstr>Phases &amp; Tasks</vt:lpstr>
      <vt:lpstr>Data Mining Approaches</vt:lpstr>
      <vt:lpstr>Data Mining Approaches</vt:lpstr>
      <vt:lpstr>Evaluation of Patterns</vt:lpstr>
      <vt:lpstr>Evaluation of Patterns</vt:lpstr>
      <vt:lpstr>Evaluation of Patterns</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Dr. Nik Whitehead</dc:creator>
  <cp:lastModifiedBy>Nik Whitehead</cp:lastModifiedBy>
  <cp:revision>280</cp:revision>
  <dcterms:created xsi:type="dcterms:W3CDTF">2011-09-13T10:27:46Z</dcterms:created>
  <dcterms:modified xsi:type="dcterms:W3CDTF">2020-11-17T15:28:16Z</dcterms:modified>
</cp:coreProperties>
</file>