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68" r:id="rId2"/>
    <p:sldId id="256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7452A-A2A1-4C0D-9055-554FD677929A}" v="14" dt="2026-06-23T23:02:18.4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51" autoAdjust="0"/>
    <p:restoredTop sz="94610"/>
  </p:normalViewPr>
  <p:slideViewPr>
    <p:cSldViewPr snapToGrid="0" snapToObjects="1">
      <p:cViewPr varScale="1">
        <p:scale>
          <a:sx n="95" d="100"/>
          <a:sy n="95" d="100"/>
        </p:scale>
        <p:origin x="3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o Phol Rodriguez" userId="3d3fae4be6b56571" providerId="LiveId" clId="{5FA9FE4B-DA4B-4767-9F24-705CDF60B380}"/>
    <pc:docChg chg="undo custSel addSld modSld">
      <pc:chgData name="Julio Phol Rodriguez" userId="3d3fae4be6b56571" providerId="LiveId" clId="{5FA9FE4B-DA4B-4767-9F24-705CDF60B380}" dt="2026-06-23T23:02:23.802" v="91" actId="14100"/>
      <pc:docMkLst>
        <pc:docMk/>
      </pc:docMkLst>
      <pc:sldChg chg="addSp delSp modSp mod">
        <pc:chgData name="Julio Phol Rodriguez" userId="3d3fae4be6b56571" providerId="LiveId" clId="{5FA9FE4B-DA4B-4767-9F24-705CDF60B380}" dt="2026-06-23T23:02:06.841" v="89" actId="14100"/>
        <pc:sldMkLst>
          <pc:docMk/>
          <pc:sldMk cId="0" sldId="256"/>
        </pc:sldMkLst>
        <pc:picChg chg="add del mod">
          <ac:chgData name="Julio Phol Rodriguez" userId="3d3fae4be6b56571" providerId="LiveId" clId="{5FA9FE4B-DA4B-4767-9F24-705CDF60B380}" dt="2026-06-23T22:57:16.629" v="61" actId="21"/>
          <ac:picMkLst>
            <pc:docMk/>
            <pc:sldMk cId="0" sldId="256"/>
            <ac:picMk id="10" creationId="{61CDFC36-87A2-36D5-6681-9B5B142D426D}"/>
          </ac:picMkLst>
        </pc:picChg>
        <pc:picChg chg="add del mod">
          <ac:chgData name="Julio Phol Rodriguez" userId="3d3fae4be6b56571" providerId="LiveId" clId="{5FA9FE4B-DA4B-4767-9F24-705CDF60B380}" dt="2026-06-23T22:59:10.426" v="69" actId="478"/>
          <ac:picMkLst>
            <pc:docMk/>
            <pc:sldMk cId="0" sldId="256"/>
            <ac:picMk id="12" creationId="{EAACF4B8-AAA1-48D7-EB07-3F658C23F6D0}"/>
          </ac:picMkLst>
        </pc:picChg>
        <pc:picChg chg="add mod">
          <ac:chgData name="Julio Phol Rodriguez" userId="3d3fae4be6b56571" providerId="LiveId" clId="{5FA9FE4B-DA4B-4767-9F24-705CDF60B380}" dt="2026-06-23T23:02:06.841" v="89" actId="14100"/>
          <ac:picMkLst>
            <pc:docMk/>
            <pc:sldMk cId="0" sldId="256"/>
            <ac:picMk id="14" creationId="{6461E1F3-E354-3BC4-3B3C-ECCD3DA61BD2}"/>
          </ac:picMkLst>
        </pc:picChg>
      </pc:sldChg>
      <pc:sldChg chg="addSp modSp mod">
        <pc:chgData name="Julio Phol Rodriguez" userId="3d3fae4be6b56571" providerId="LiveId" clId="{5FA9FE4B-DA4B-4767-9F24-705CDF60B380}" dt="2026-06-23T23:02:23.802" v="91" actId="14100"/>
        <pc:sldMkLst>
          <pc:docMk/>
          <pc:sldMk cId="0" sldId="267"/>
        </pc:sldMkLst>
        <pc:picChg chg="add mod">
          <ac:chgData name="Julio Phol Rodriguez" userId="3d3fae4be6b56571" providerId="LiveId" clId="{5FA9FE4B-DA4B-4767-9F24-705CDF60B380}" dt="2026-06-23T23:02:23.802" v="91" actId="14100"/>
          <ac:picMkLst>
            <pc:docMk/>
            <pc:sldMk cId="0" sldId="267"/>
            <ac:picMk id="8" creationId="{C10A3EE9-725C-046F-393C-475F5B753F5A}"/>
          </ac:picMkLst>
        </pc:picChg>
      </pc:sldChg>
      <pc:sldChg chg="addSp modSp new mod">
        <pc:chgData name="Julio Phol Rodriguez" userId="3d3fae4be6b56571" providerId="LiveId" clId="{5FA9FE4B-DA4B-4767-9F24-705CDF60B380}" dt="2026-06-23T23:01:50.751" v="87" actId="1076"/>
        <pc:sldMkLst>
          <pc:docMk/>
          <pc:sldMk cId="1194416792" sldId="270"/>
        </pc:sldMkLst>
        <pc:spChg chg="add mod">
          <ac:chgData name="Julio Phol Rodriguez" userId="3d3fae4be6b56571" providerId="LiveId" clId="{5FA9FE4B-DA4B-4767-9F24-705CDF60B380}" dt="2026-06-23T22:49:52.054" v="48" actId="313"/>
          <ac:spMkLst>
            <pc:docMk/>
            <pc:sldMk cId="1194416792" sldId="270"/>
            <ac:spMk id="2" creationId="{7A1F8353-FEC1-39D4-675C-0A9B65486D07}"/>
          </ac:spMkLst>
        </pc:spChg>
        <pc:spChg chg="add mod">
          <ac:chgData name="Julio Phol Rodriguez" userId="3d3fae4be6b56571" providerId="LiveId" clId="{5FA9FE4B-DA4B-4767-9F24-705CDF60B380}" dt="2026-06-23T22:51:10.621" v="57" actId="20577"/>
          <ac:spMkLst>
            <pc:docMk/>
            <pc:sldMk cId="1194416792" sldId="270"/>
            <ac:spMk id="3" creationId="{C1DE1B83-3ACD-87A2-910E-C354172420E8}"/>
          </ac:spMkLst>
        </pc:spChg>
        <pc:picChg chg="add mod">
          <ac:chgData name="Julio Phol Rodriguez" userId="3d3fae4be6b56571" providerId="LiveId" clId="{5FA9FE4B-DA4B-4767-9F24-705CDF60B380}" dt="2026-06-23T23:01:50.751" v="87" actId="1076"/>
          <ac:picMkLst>
            <pc:docMk/>
            <pc:sldMk cId="1194416792" sldId="270"/>
            <ac:picMk id="4" creationId="{8416639E-E8B2-108B-F9CA-6D013D99ECDA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rgbClr val="A32020"/>
            </a:solidFill>
            <a:effectLst/>
          </c:spPr>
          <c:invertIfNegative val="0"/>
          <c:cat>
            <c:strRef>
              <c:f>Sheet1!$A$2:$A$13</c:f>
              <c:strCache>
                <c:ptCount val="12"/>
                <c:pt idx="0">
                  <c:v>M1</c:v>
                </c:pt>
                <c:pt idx="1">
                  <c:v>M2</c:v>
                </c:pt>
                <c:pt idx="2">
                  <c:v>M3</c:v>
                </c:pt>
                <c:pt idx="3">
                  <c:v>M4</c:v>
                </c:pt>
                <c:pt idx="4">
                  <c:v>M5</c:v>
                </c:pt>
                <c:pt idx="5">
                  <c:v>M6</c:v>
                </c:pt>
                <c:pt idx="6">
                  <c:v>M7</c:v>
                </c:pt>
                <c:pt idx="7">
                  <c:v>M8</c:v>
                </c:pt>
                <c:pt idx="8">
                  <c:v>M9</c:v>
                </c:pt>
                <c:pt idx="9">
                  <c:v>M10</c:v>
                </c:pt>
                <c:pt idx="10">
                  <c:v>M11</c:v>
                </c:pt>
                <c:pt idx="11">
                  <c:v>M12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8000</c:v>
                </c:pt>
                <c:pt idx="1">
                  <c:v>12000</c:v>
                </c:pt>
                <c:pt idx="2">
                  <c:v>18000</c:v>
                </c:pt>
                <c:pt idx="3">
                  <c:v>25000</c:v>
                </c:pt>
                <c:pt idx="4">
                  <c:v>30000</c:v>
                </c:pt>
                <c:pt idx="5">
                  <c:v>35000</c:v>
                </c:pt>
                <c:pt idx="6">
                  <c:v>38000</c:v>
                </c:pt>
                <c:pt idx="7">
                  <c:v>40000</c:v>
                </c:pt>
                <c:pt idx="8">
                  <c:v>42000</c:v>
                </c:pt>
                <c:pt idx="9">
                  <c:v>44000</c:v>
                </c:pt>
                <c:pt idx="10">
                  <c:v>46000</c:v>
                </c:pt>
                <c:pt idx="11">
                  <c:v>48000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463-4864-B889-4669E92CCB2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6E625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0000"/>
          <c:min val="0"/>
        </c:scaling>
        <c:delete val="0"/>
        <c:axPos val="l"/>
        <c:majorGridlines>
          <c:spPr>
            <a:ln w="6350" cap="flat">
              <a:solidFill>
                <a:srgbClr val="E7DDD2"/>
              </a:solidFill>
              <a:prstDash val="solid"/>
              <a:round/>
            </a:ln>
          </c:spPr>
        </c:majorGridlines>
        <c:numFmt formatCode="#,##0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6E625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10000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1572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ASE">
    <p:bg>
      <p:bgPr>
        <a:solidFill>
          <a:srgbClr val="F7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A32020"/>
          </a:solidFill>
          <a:ln w="12700">
            <a:solidFill>
              <a:srgbClr val="A32020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1823192" y="0"/>
            <a:ext cx="365760" cy="6858000"/>
          </a:xfrm>
          <a:prstGeom prst="rect">
            <a:avLst/>
          </a:prstGeom>
          <a:solidFill>
            <a:srgbClr val="EFE5DA"/>
          </a:solidFill>
          <a:ln w="12700">
            <a:solidFill>
              <a:srgbClr val="EFE5DA">
                <a:alpha val="0"/>
              </a:srgbClr>
            </a:solidFill>
            <a:prstDash val="solid"/>
          </a:ln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search?q=%22https%3A%2F%2Fcommonslibrary.parliament.uk%2F%22&amp;utm_source=copilot.com" TargetMode="External"/><Relationship Id="rId3" Type="http://schemas.openxmlformats.org/officeDocument/2006/relationships/hyperlink" Target="https://www.cardiff.gov.uk/?utm_source=copilot.com" TargetMode="External"/><Relationship Id="rId7" Type="http://schemas.openxmlformats.org/officeDocument/2006/relationships/hyperlink" Target="https://www.bing.com/search?q=%22https%3A%2F%2Fwww.gov.uk%2Fset-up-business-partnership%22&amp;utm_source=copilot.com" TargetMode="External"/><Relationship Id="rId2" Type="http://schemas.openxmlformats.org/officeDocument/2006/relationships/hyperlink" Target="https://www.bbc.co.uk/news?utm_source=copilo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defra?utm_source=copilot.com" TargetMode="External"/><Relationship Id="rId11" Type="http://schemas.openxmlformats.org/officeDocument/2006/relationships/hyperlink" Target="https://www.nesta.org.uk/?utm_source=copilot.com" TargetMode="External"/><Relationship Id="rId5" Type="http://schemas.openxmlformats.org/officeDocument/2006/relationships/hyperlink" Target="https://www.bing.com/search?q=%22https%3A%2F%2Fwww.gov.uk%2Fgovernment%2Forganisations%2Fdepartment-for-business-and-trade%22&amp;utm_source=copilot.com" TargetMode="External"/><Relationship Id="rId10" Type="http://schemas.openxmlformats.org/officeDocument/2006/relationships/hyperlink" Target="https://www.mintel.com/?utm_source=copilot.com" TargetMode="External"/><Relationship Id="rId4" Type="http://schemas.openxmlformats.org/officeDocument/2006/relationships/hyperlink" Target="https://www.gov.uk/cma?utm_source=copilot.com" TargetMode="External"/><Relationship Id="rId9" Type="http://schemas.openxmlformats.org/officeDocument/2006/relationships/hyperlink" Target="https://ico.org.uk/?utm_source=copilo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2014779A-05B3-2B9B-5855-8484CAB3FF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4" descr="A close-up of black text&#10;&#10;AI-generated content may be incorrect.">
            <a:extLst>
              <a:ext uri="{FF2B5EF4-FFF2-40B4-BE49-F238E27FC236}">
                <a16:creationId xmlns:a16="http://schemas.microsoft.com/office/drawing/2014/main" id="{49EF5997-0122-B558-CF23-403FDD8C98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211" y="334575"/>
            <a:ext cx="3342520" cy="133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74469117-011C-3FB5-2A02-4DF98E1335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8473" y="425967"/>
            <a:ext cx="6128453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r"/>
                <a:tab pos="2865438" algn="ctr"/>
                <a:tab pos="5730875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endParaRPr lang="en-US" altLang="en-US" sz="2400" b="1" dirty="0">
              <a:latin typeface="Aptos" panose="020B00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endParaRPr lang="en-US" altLang="en-US" sz="2400" b="1" dirty="0">
              <a:latin typeface="Aptos" panose="020B00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" panose="020B00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endParaRPr lang="en-US" altLang="en-US" sz="2400" b="1" dirty="0">
              <a:latin typeface="Aptos" panose="020B00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Name: 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Managing Enterprise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Name of the assignment: 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Business plan 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Code: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BMS4011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Name: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Julio Phol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Number: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2512123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r"/>
                <a:tab pos="2865438" algn="ctr"/>
                <a:tab pos="5730875" algn="r"/>
              </a:tabLs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Lecturer: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Mel Squire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291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320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046720" y="0"/>
            <a:ext cx="4142232" cy="6858000"/>
          </a:xfrm>
          <a:prstGeom prst="rect">
            <a:avLst/>
          </a:prstGeom>
          <a:solidFill>
            <a:srgbClr val="2B1B17"/>
          </a:solidFill>
          <a:ln w="12700">
            <a:solidFill>
              <a:srgbClr val="2B1B1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1828800"/>
            <a:ext cx="65836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dirty="0">
                <a:solidFill>
                  <a:srgbClr val="F3EBD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Rosso Vivo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02920" y="2423160"/>
            <a:ext cx="65836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 Plan</a:t>
            </a:r>
            <a:endParaRPr lang="en-US" sz="3000" dirty="0"/>
          </a:p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and Reflection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02920" y="4160520"/>
            <a:ext cx="6035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F3EBD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Italian restaurant concept in Cardiff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502920" y="6217920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3EBD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Julio Phol | BMS4011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9445752" y="1773936"/>
            <a:ext cx="822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461E1F3-E354-3BC4-3B3C-ECCD3DA61B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54717" y="287635"/>
            <a:ext cx="3184678" cy="314136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F8353-FEC1-39D4-675C-0A9B65486D07}"/>
              </a:ext>
            </a:extLst>
          </p:cNvPr>
          <p:cNvSpPr txBox="1"/>
          <p:nvPr/>
        </p:nvSpPr>
        <p:spPr>
          <a:xfrm>
            <a:off x="1347538" y="673768"/>
            <a:ext cx="6328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Business Story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DE1B83-3ACD-87A2-910E-C354172420E8}"/>
              </a:ext>
            </a:extLst>
          </p:cNvPr>
          <p:cNvSpPr txBox="1"/>
          <p:nvPr/>
        </p:nvSpPr>
        <p:spPr>
          <a:xfrm>
            <a:off x="529390" y="2595265"/>
            <a:ext cx="9817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Name: Rosso Vivo (VIBRANT RED) symbolizes strong love and passion. Simple, honest cooking inspired by family trips to Italy, run by a chef and a manager who know how to make guests feel at home. </a:t>
            </a:r>
          </a:p>
          <a:p>
            <a:endParaRPr lang="en-GB" dirty="0"/>
          </a:p>
          <a:p>
            <a:r>
              <a:rPr lang="en-GB" dirty="0"/>
              <a:t>We are a husband‑and‑wife team. My wife is a chef, and I work as a restaurant manager in an Italian restaurant. Our lived experience in Italian kitchens and front‑of‑house service shapes the menu, hospitality style and operational standards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16639E-E8B2-108B-F9CA-6D013D99EC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11056" y="4269381"/>
            <a:ext cx="2530643" cy="253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16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 concept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02920" y="1325880"/>
            <a:ext cx="1097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320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Offer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502920" y="1645920"/>
            <a:ext cx="5577840" cy="31089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Simple, honest Italian cooking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Quick-value lunch deals for students and workers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la carte dining and private dining in the evening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537960" y="1417320"/>
            <a:ext cx="4754880" cy="3383280"/>
          </a:xfrm>
          <a:prstGeom prst="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537960" y="1417320"/>
            <a:ext cx="109728" cy="3383280"/>
          </a:xfrm>
          <a:prstGeom prst="rect">
            <a:avLst/>
          </a:prstGeom>
          <a:solidFill>
            <a:srgbClr val="4F6B4A"/>
          </a:solidFill>
          <a:ln w="12700">
            <a:solidFill>
              <a:srgbClr val="4F6B4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903720" y="1783080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F6B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USP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903720" y="2148840"/>
            <a:ext cx="3886200" cy="19202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two-mode restaurant: affordable by day, intimate by night, with authentic family-inspired recipes and warm hospitality.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Founders and structure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02920" y="1554480"/>
            <a:ext cx="5577840" cy="31089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Husband-and-wife team with direct kitchen and front-of-house experience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Chef leads food quality and menu execution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Restaurant manager leads service, operations and guest experience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6583680" y="1325880"/>
            <a:ext cx="4572000" cy="3840480"/>
          </a:xfrm>
          <a:prstGeom prst="rect">
            <a:avLst/>
          </a:prstGeom>
          <a:solidFill>
            <a:srgbClr val="F2ECE4"/>
          </a:solidFill>
          <a:ln w="12700">
            <a:solidFill>
              <a:srgbClr val="F2ECE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903720" y="1737360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Legal structure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6812280" y="2240280"/>
            <a:ext cx="3840480" cy="2560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General partnership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Low-cost and simple to set up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Shared control and profits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Main risk: unlimited personal liability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Mission and objectives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502920" y="1325880"/>
            <a:ext cx="4754880" cy="1325880"/>
          </a:xfrm>
          <a:prstGeom prst="rect">
            <a:avLst/>
          </a:prstGeom>
          <a:solidFill>
            <a:srgbClr val="EFE5DA"/>
          </a:solidFill>
          <a:ln w="12700">
            <a:solidFill>
              <a:srgbClr val="EFE5D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13232" y="1572768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320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Mission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13232" y="1904278"/>
            <a:ext cx="4023360" cy="5486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Bring honest Italian food to Cardiff that is friendly and affordable by day and refined by night.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5440680" y="1325880"/>
            <a:ext cx="1965960" cy="1325880"/>
          </a:xfrm>
          <a:prstGeom prst="rect">
            <a:avLst/>
          </a:prstGeom>
          <a:solidFill>
            <a:srgbClr val="4F6B4A"/>
          </a:solidFill>
          <a:ln w="12700">
            <a:solidFill>
              <a:srgbClr val="4F6B4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687568" y="1572768"/>
            <a:ext cx="10972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Main aim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611368" y="1915668"/>
            <a:ext cx="1417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Break even</a:t>
            </a:r>
            <a:endParaRPr lang="en-US" sz="1700" dirty="0"/>
          </a:p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within 12 months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502920" y="3063240"/>
            <a:ext cx="10241280" cy="2560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>
              <a:buSzPct val="100000"/>
            </a:pPr>
            <a:r>
              <a:rPr lang="en-US" sz="1700" b="1" dirty="0">
                <a:solidFill>
                  <a:srgbClr val="C0000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       Objectives</a:t>
            </a:r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4.5+ star reviews within 9 months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 private-dining events weekly within 12 months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Food waste under 6% by month 6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Target market and location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02920" y="1371600"/>
            <a:ext cx="2011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320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 customers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94360" y="1783080"/>
            <a:ext cx="1828800" cy="1005840"/>
          </a:xfrm>
          <a:prstGeom prst="rect">
            <a:avLst/>
          </a:prstGeom>
          <a:solidFill>
            <a:srgbClr val="F2ECE4"/>
          </a:solidFill>
          <a:ln w="1016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31520" y="2103120"/>
            <a:ext cx="1554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Students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2743200" y="1783080"/>
            <a:ext cx="1828800" cy="1005840"/>
          </a:xfrm>
          <a:prstGeom prst="rect">
            <a:avLst/>
          </a:prstGeom>
          <a:solidFill>
            <a:srgbClr val="E6EEE3"/>
          </a:solidFill>
          <a:ln w="1016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880360" y="2103120"/>
            <a:ext cx="1554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Office workers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4892040" y="1783080"/>
            <a:ext cx="1828800" cy="1005840"/>
          </a:xfrm>
          <a:prstGeom prst="rect">
            <a:avLst/>
          </a:prstGeom>
          <a:solidFill>
            <a:srgbClr val="F2ECE4"/>
          </a:solidFill>
          <a:ln w="1016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29200" y="2103120"/>
            <a:ext cx="1554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Evening diners</a:t>
            </a:r>
            <a:endParaRPr lang="en-US" sz="1700" dirty="0"/>
          </a:p>
        </p:txBody>
      </p:sp>
      <p:sp>
        <p:nvSpPr>
          <p:cNvPr id="11" name="Shape 9"/>
          <p:cNvSpPr/>
          <p:nvPr/>
        </p:nvSpPr>
        <p:spPr>
          <a:xfrm>
            <a:off x="7040880" y="1783080"/>
            <a:ext cx="1828800" cy="1005840"/>
          </a:xfrm>
          <a:prstGeom prst="rect">
            <a:avLst/>
          </a:prstGeom>
          <a:solidFill>
            <a:srgbClr val="E6EEE3"/>
          </a:solidFill>
          <a:ln w="1016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178040" y="2103120"/>
            <a:ext cx="1554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Private events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502920" y="324612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F6B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Cardiff city centre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02920" y="3611880"/>
            <a:ext cx="10058400" cy="19202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Close to universities and office areas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city-centre footfall for lunch and dinner trade</a:t>
            </a:r>
            <a:endParaRPr lang="en-US" sz="1800" dirty="0"/>
          </a:p>
          <a:p>
            <a:pPr marL="342900" indent="-342900">
              <a:buSzPct val="100000"/>
              <a:buChar char="•"/>
            </a:pPr>
            <a:r>
              <a:rPr lang="en-US" sz="18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Good fit for value lunch offers and reservation-led evening dining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Marketing plan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02920" y="1508760"/>
            <a:ext cx="6309360" cy="34747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Instagram and Facebook campaign with local paid ads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 discount flyers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Launch event, invite list for local food writers and PR push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Loyalty card and email newsletter for repeat visits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7452360" y="1463040"/>
            <a:ext cx="3429000" cy="2926080"/>
          </a:xfrm>
          <a:prstGeom prst="rect">
            <a:avLst/>
          </a:prstGeom>
          <a:solidFill>
            <a:srgbClr val="A32020"/>
          </a:solidFill>
          <a:ln w="12700">
            <a:solidFill>
              <a:srgbClr val="A3202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818120" y="1828800"/>
            <a:ext cx="2286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3EBD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Goal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863840" y="2212848"/>
            <a:ext cx="2286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Build</a:t>
            </a:r>
            <a:endParaRPr lang="en-US" sz="2400" dirty="0"/>
          </a:p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Awareness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7726680" y="3383280"/>
            <a:ext cx="2697480" cy="5486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F3EBD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Attract first-time visits and turn them into repeat customers.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Operations and staffing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502920" y="1463040"/>
            <a:ext cx="3840480" cy="3474720"/>
          </a:xfrm>
          <a:prstGeom prst="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78308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320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Staffing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13232" y="2103120"/>
            <a:ext cx="2926080" cy="23774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Head chef (owner)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Sous chef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 kitchen staff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3-4 front-of-house staff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4617720" y="1463040"/>
            <a:ext cx="5577840" cy="3474720"/>
          </a:xfrm>
          <a:prstGeom prst="rect">
            <a:avLst/>
          </a:prstGeom>
          <a:solidFill>
            <a:srgbClr val="F2ECE4"/>
          </a:solidFill>
          <a:ln w="12700">
            <a:solidFill>
              <a:srgbClr val="F2ECE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92040" y="1783080"/>
            <a:ext cx="2377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F6B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Operational focus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4846320" y="2103120"/>
            <a:ext cx="4754880" cy="22860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Food safety and allergen training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Clear lunch and evening service model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hospitality standards and stock control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Funding and start-up costs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02920" y="1325880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Start-up funding: £100,000</a:t>
            </a:r>
            <a:endParaRPr lang="en-US" sz="24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02920" y="1828800"/>
          <a:ext cx="5303520" cy="2743200"/>
        </p:xfrm>
        <a:graphic>
          <a:graphicData uri="http://schemas.openxmlformats.org/drawingml/2006/table">
            <a:tbl>
              <a:tblPr/>
              <a:tblGrid>
                <a:gridCol w="3474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Use of funds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1B1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Amount (£)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1B1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Fit-out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40,000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Marketing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30,000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Working capital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15,000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Staffing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8,000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Contingency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2B1B17"/>
                          </a:solidFill>
                          <a:latin typeface="Aptos" pitchFamily="34" charset="0"/>
                          <a:ea typeface="Aptos" pitchFamily="34" charset="-122"/>
                          <a:cs typeface="Aptos" pitchFamily="34" charset="-120"/>
                        </a:rPr>
                        <a:t>7,000</a:t>
                      </a:r>
                      <a:endParaRPr lang="en-US" sz="1600" dirty="0">
                        <a:latin typeface="Aptos" charset="0"/>
                        <a:ea typeface="Aptos" charset="0"/>
                        <a:cs typeface="Aptos" charset="0"/>
                      </a:endParaRPr>
                    </a:p>
                  </a:txBody>
                  <a:tcPr marL="73152" marR="73152" marT="73152" marB="73152">
                    <a:lnL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7DDD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6400800" y="1920240"/>
            <a:ext cx="4389120" cy="2468880"/>
          </a:xfrm>
          <a:prstGeom prst="rect">
            <a:avLst/>
          </a:prstGeom>
          <a:solidFill>
            <a:srgbClr val="4F6B4A"/>
          </a:solidFill>
          <a:ln w="12700">
            <a:solidFill>
              <a:srgbClr val="4F6B4A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812280" y="233172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8F0E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Break-even target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6766560" y="2697480"/>
            <a:ext cx="2651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12 months</a:t>
            </a:r>
            <a:endParaRPr lang="en-US" sz="2800" dirty="0"/>
          </a:p>
        </p:txBody>
      </p:sp>
      <p:sp>
        <p:nvSpPr>
          <p:cNvPr id="5" name="Text 6"/>
          <p:cNvSpPr/>
          <p:nvPr/>
        </p:nvSpPr>
        <p:spPr>
          <a:xfrm>
            <a:off x="6812280" y="3456432"/>
            <a:ext cx="2926080" cy="5029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8F0E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Based on disciplined cost control and steady sales growth.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12-month cash flow summary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502920" y="1417320"/>
          <a:ext cx="7406640" cy="4206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8275320" y="1554480"/>
            <a:ext cx="2514600" cy="3566160"/>
          </a:xfrm>
          <a:prstGeom prst="rect">
            <a:avLst/>
          </a:prstGeom>
          <a:solidFill>
            <a:srgbClr val="F2ECE4"/>
          </a:solidFill>
          <a:ln w="12700">
            <a:solidFill>
              <a:srgbClr val="F2ECE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549640" y="192024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320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Cash flow insight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8549640" y="242316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Month 3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8549640" y="2816352"/>
            <a:ext cx="1737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lowest cash point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8549640" y="3401568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4F6B4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Month 8</a:t>
            </a:r>
            <a:endParaRPr lang="en-US" sz="2400" dirty="0"/>
          </a:p>
        </p:txBody>
      </p:sp>
      <p:sp>
        <p:nvSpPr>
          <p:cNvPr id="10" name="Text 7"/>
          <p:cNvSpPr/>
          <p:nvPr/>
        </p:nvSpPr>
        <p:spPr>
          <a:xfrm>
            <a:off x="8549640" y="3794760"/>
            <a:ext cx="1828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cash turns positive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8549640" y="4315968"/>
            <a:ext cx="1783080" cy="6400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Positive monthly performance starts from Month 4 and cumulative cash turns positive in Month 8.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Risks and next steps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502920" y="141732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320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risks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502920" y="1737360"/>
            <a:ext cx="5212080" cy="25603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Personal liability from partnership structure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Slow early sales could increase cash pressure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 operating costs require tight control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6035040" y="1417320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4F6B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Next steps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6035040" y="1737360"/>
            <a:ext cx="4846320" cy="27432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Secure a suitable lease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Register the food business and meet hygiene rules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Apply for grants or local support</a:t>
            </a:r>
            <a:endParaRPr lang="en-US" sz="1700" dirty="0"/>
          </a:p>
          <a:p>
            <a:pPr marL="342900" indent="-342900">
              <a:buSzPct val="100000"/>
              <a:buChar char="•"/>
            </a:pPr>
            <a:r>
              <a:rPr lang="en-US" sz="17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Maintain an extra cash buffer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B1B1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Reflection and skills developed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640080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E625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Rosso Vivo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5120640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E7DD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49808" y="1737360"/>
            <a:ext cx="1828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A3202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 learned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13232" y="2057400"/>
            <a:ext cx="4206240" cy="23774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Turned a personal idea into a structured business plan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Improved cash-flow forecasting and budgeting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2B1B1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Strengthened market research, planning and time management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989320" y="1417320"/>
            <a:ext cx="4800600" cy="3611880"/>
          </a:xfrm>
          <a:prstGeom prst="rect">
            <a:avLst/>
          </a:prstGeom>
          <a:solidFill>
            <a:srgbClr val="A32020"/>
          </a:solidFill>
          <a:ln w="12700">
            <a:solidFill>
              <a:srgbClr val="A3202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309360" y="1737360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3EBD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Skills developed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236208" y="2103120"/>
            <a:ext cx="3840480" cy="228600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/>
          <a:lstStyle/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Financial forecasting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Operational planning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Marketing and communication</a:t>
            </a:r>
            <a:endParaRPr lang="en-US" sz="1600" dirty="0"/>
          </a:p>
          <a:p>
            <a:pPr marL="342900" indent="-342900">
              <a:buSzPct val="100000"/>
              <a:buChar char="•"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Leadership and problem solving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B1B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C78B3C"/>
          </a:solidFill>
          <a:ln w="12700">
            <a:solidFill>
              <a:srgbClr val="C78B3C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1097280"/>
            <a:ext cx="2743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02920" y="1965960"/>
            <a:ext cx="8138160" cy="14630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F3EBD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Rosso Vivo is a realistic business idea with clear market demand, relevant founder experience and a practical route to break-even.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502920" y="4114800"/>
            <a:ext cx="6858000" cy="5486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D8CC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Success will depend on disciplined cost control, strong service and targeted local marketing.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9802368" y="2514600"/>
            <a:ext cx="868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0A3EE9-725C-046F-393C-475F5B753F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62987" y="287635"/>
            <a:ext cx="2776407" cy="277640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A0A93D-FD5E-F4CB-F0AC-7FB16ABE9D7D}"/>
              </a:ext>
            </a:extLst>
          </p:cNvPr>
          <p:cNvSpPr txBox="1"/>
          <p:nvPr/>
        </p:nvSpPr>
        <p:spPr>
          <a:xfrm>
            <a:off x="304800" y="1170035"/>
            <a:ext cx="10796336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BBC News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Cardiff hospitality sector sees growth in winter trading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 tooltip="www.bbc.co.uk"/>
              </a:rPr>
              <a:t>https://www.bbc.co.uk/news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Cardiff Council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Cardiff city centre footfall and economic performance report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 tooltip="www.cardiff.gov.uk"/>
              </a:rPr>
              <a:t>https://www.cardiff.gov.uk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Competition and Markets Authority (CMA)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Guidance on fair pricing and consumer transparency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 tooltip="www.gov.uk"/>
              </a:rPr>
              <a:t>https://www.gov.uk/cma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for Business and Trade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small business startup costs and financial planning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https://www.gov.uk/government/organisations/department-for-business-and-trade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tooltip="www.bing.com"/>
              </a:rPr>
              <a:t>(gov.uk in Bing)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20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for Environment, Food &amp; Rural Affairs (DEFRA)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Food price inflation and supply chain trends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 tooltip="www.gov.uk"/>
              </a:rPr>
              <a:t>https://www.gov.uk/defra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Setting up a business partnership: legal responsibilities and structure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https://www.gov.uk/set-up-business-partnership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 tooltip="www.bing.com"/>
              </a:rPr>
              <a:t>(gov.uk in Bing)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17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House of Commons Library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hospitality sector: economic overview and labour market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https://commonslibrary.parliament.uk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 tooltip="www.bing.com"/>
              </a:rPr>
              <a:t>(commonslibrary.parliament.uk in Bing)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21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(2024)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data, marketing rules and GDPR guidance for small businesses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9" tooltip="ico.org.uk"/>
              </a:rPr>
              <a:t>https://ico.org.uk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Mintel (2023)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casual dining and restaurant consumer trends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0" tooltip="www.mintel.com"/>
              </a:rPr>
              <a:t>https://www.mintel.com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19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Nesta (2023)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Independent business innovation and customer engagement strategies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11" tooltip="www.nesta.org.uk"/>
              </a:rPr>
              <a:t>https://www.nesta.org.uk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14 June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8F5DDB-75E0-4F51-E593-C35FE35D4640}"/>
              </a:ext>
            </a:extLst>
          </p:cNvPr>
          <p:cNvSpPr txBox="1"/>
          <p:nvPr/>
        </p:nvSpPr>
        <p:spPr>
          <a:xfrm>
            <a:off x="794084" y="368968"/>
            <a:ext cx="8133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7348222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1019</Words>
  <Application>Microsoft Office PowerPoint</Application>
  <PresentationFormat>Widescreen</PresentationFormat>
  <Paragraphs>156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Rosso Vivo Business Plan and Reflection</dc:title>
  <dc:subject>Business plan presentation</dc:subject>
  <dc:creator>OpenAI</dc:creator>
  <cp:lastModifiedBy>Julio Phol Rodriguez</cp:lastModifiedBy>
  <cp:revision>2</cp:revision>
  <dcterms:created xsi:type="dcterms:W3CDTF">2026-06-23T22:24:29Z</dcterms:created>
  <dcterms:modified xsi:type="dcterms:W3CDTF">2026-06-23T23:02:27Z</dcterms:modified>
</cp:coreProperties>
</file>