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69"/>
  </p:notesMasterIdLst>
  <p:sldIdLst>
    <p:sldId id="385" r:id="rId2"/>
    <p:sldId id="327" r:id="rId3"/>
    <p:sldId id="257" r:id="rId4"/>
    <p:sldId id="315" r:id="rId5"/>
    <p:sldId id="260" r:id="rId6"/>
    <p:sldId id="382" r:id="rId7"/>
    <p:sldId id="380" r:id="rId8"/>
    <p:sldId id="381" r:id="rId9"/>
    <p:sldId id="379" r:id="rId10"/>
    <p:sldId id="383" r:id="rId11"/>
    <p:sldId id="386" r:id="rId12"/>
    <p:sldId id="316" r:id="rId13"/>
    <p:sldId id="258" r:id="rId14"/>
    <p:sldId id="384" r:id="rId15"/>
    <p:sldId id="391" r:id="rId16"/>
    <p:sldId id="377" r:id="rId17"/>
    <p:sldId id="387" r:id="rId18"/>
    <p:sldId id="389" r:id="rId19"/>
    <p:sldId id="390" r:id="rId20"/>
    <p:sldId id="285" r:id="rId21"/>
    <p:sldId id="363" r:id="rId22"/>
    <p:sldId id="364" r:id="rId23"/>
    <p:sldId id="286" r:id="rId24"/>
    <p:sldId id="287" r:id="rId25"/>
    <p:sldId id="288" r:id="rId26"/>
    <p:sldId id="289" r:id="rId27"/>
    <p:sldId id="290" r:id="rId28"/>
    <p:sldId id="348" r:id="rId29"/>
    <p:sldId id="362" r:id="rId30"/>
    <p:sldId id="349" r:id="rId31"/>
    <p:sldId id="291" r:id="rId32"/>
    <p:sldId id="292" r:id="rId33"/>
    <p:sldId id="359" r:id="rId34"/>
    <p:sldId id="353" r:id="rId35"/>
    <p:sldId id="350" r:id="rId36"/>
    <p:sldId id="351" r:id="rId37"/>
    <p:sldId id="376" r:id="rId38"/>
    <p:sldId id="354" r:id="rId39"/>
    <p:sldId id="355" r:id="rId40"/>
    <p:sldId id="352" r:id="rId41"/>
    <p:sldId id="335" r:id="rId42"/>
    <p:sldId id="388" r:id="rId43"/>
    <p:sldId id="294" r:id="rId44"/>
    <p:sldId id="295" r:id="rId45"/>
    <p:sldId id="360" r:id="rId46"/>
    <p:sldId id="296" r:id="rId47"/>
    <p:sldId id="297" r:id="rId48"/>
    <p:sldId id="298" r:id="rId49"/>
    <p:sldId id="299" r:id="rId50"/>
    <p:sldId id="300" r:id="rId51"/>
    <p:sldId id="301" r:id="rId52"/>
    <p:sldId id="302" r:id="rId53"/>
    <p:sldId id="303" r:id="rId54"/>
    <p:sldId id="304" r:id="rId55"/>
    <p:sldId id="305" r:id="rId56"/>
    <p:sldId id="306" r:id="rId57"/>
    <p:sldId id="307" r:id="rId58"/>
    <p:sldId id="346" r:id="rId59"/>
    <p:sldId id="356" r:id="rId60"/>
    <p:sldId id="308" r:id="rId61"/>
    <p:sldId id="309" r:id="rId62"/>
    <p:sldId id="310" r:id="rId63"/>
    <p:sldId id="311" r:id="rId64"/>
    <p:sldId id="312" r:id="rId65"/>
    <p:sldId id="313" r:id="rId66"/>
    <p:sldId id="314" r:id="rId67"/>
    <p:sldId id="259"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885" autoAdjust="0"/>
  </p:normalViewPr>
  <p:slideViewPr>
    <p:cSldViewPr snapToGrid="0">
      <p:cViewPr varScale="1">
        <p:scale>
          <a:sx n="103" d="100"/>
          <a:sy n="103" d="100"/>
        </p:scale>
        <p:origin x="144" y="210"/>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FDC48B-94B1-C94F-8BDF-81EEF96CC675}" type="doc">
      <dgm:prSet loTypeId="urn:microsoft.com/office/officeart/2005/8/layout/list1" loCatId="" qsTypeId="urn:microsoft.com/office/officeart/2005/8/quickstyle/3d3" qsCatId="3D" csTypeId="urn:microsoft.com/office/officeart/2005/8/colors/accent1_2" csCatId="accent1" phldr="1"/>
      <dgm:spPr/>
      <dgm:t>
        <a:bodyPr/>
        <a:lstStyle/>
        <a:p>
          <a:endParaRPr lang="en-US"/>
        </a:p>
      </dgm:t>
    </dgm:pt>
    <dgm:pt modelId="{D472FF35-3093-7946-8670-5A1BF7BAC931}">
      <dgm:prSet/>
      <dgm:spPr/>
      <dgm:t>
        <a:bodyPr/>
        <a:lstStyle/>
        <a:p>
          <a:pPr rtl="0"/>
          <a:r>
            <a:rPr lang="en-US" dirty="0"/>
            <a:t>The Humanistic Approach </a:t>
          </a:r>
          <a:br>
            <a:rPr lang="en-US" dirty="0"/>
          </a:br>
          <a:r>
            <a:rPr lang="en-US" dirty="0"/>
            <a:t>to Personality</a:t>
          </a:r>
        </a:p>
      </dgm:t>
    </dgm:pt>
    <dgm:pt modelId="{90718665-BF25-BE49-864C-A9974A5C3BAF}" type="parTrans" cxnId="{C064A5FD-58E1-F74F-BB31-3280062568FB}">
      <dgm:prSet/>
      <dgm:spPr/>
      <dgm:t>
        <a:bodyPr/>
        <a:lstStyle/>
        <a:p>
          <a:endParaRPr lang="en-US"/>
        </a:p>
      </dgm:t>
    </dgm:pt>
    <dgm:pt modelId="{D650A5D8-AE50-5A49-84E5-447AF6A6BCB2}" type="sibTrans" cxnId="{C064A5FD-58E1-F74F-BB31-3280062568FB}">
      <dgm:prSet/>
      <dgm:spPr/>
      <dgm:t>
        <a:bodyPr/>
        <a:lstStyle/>
        <a:p>
          <a:endParaRPr lang="en-US"/>
        </a:p>
      </dgm:t>
    </dgm:pt>
    <dgm:pt modelId="{FFF6D437-15A6-D944-8B13-403BC613C65F}">
      <dgm:prSet/>
      <dgm:spPr/>
      <dgm:t>
        <a:bodyPr/>
        <a:lstStyle/>
        <a:p>
          <a:pPr rtl="0"/>
          <a:r>
            <a:rPr lang="en-US" dirty="0"/>
            <a:t>The Social-Cognitive Approach </a:t>
          </a:r>
          <a:br>
            <a:rPr lang="en-US" dirty="0"/>
          </a:br>
          <a:r>
            <a:rPr lang="en-US" dirty="0"/>
            <a:t>to Personality</a:t>
          </a:r>
        </a:p>
      </dgm:t>
    </dgm:pt>
    <dgm:pt modelId="{8CD335D6-DB39-B243-BCD4-F9532135FB14}" type="parTrans" cxnId="{E6107E1B-0217-3F42-97E3-C3F5A67C581F}">
      <dgm:prSet/>
      <dgm:spPr/>
      <dgm:t>
        <a:bodyPr/>
        <a:lstStyle/>
        <a:p>
          <a:endParaRPr lang="en-US"/>
        </a:p>
      </dgm:t>
    </dgm:pt>
    <dgm:pt modelId="{6FC195C5-FFD6-9F49-A6D5-244C6B3E69B5}" type="sibTrans" cxnId="{E6107E1B-0217-3F42-97E3-C3F5A67C581F}">
      <dgm:prSet/>
      <dgm:spPr/>
      <dgm:t>
        <a:bodyPr/>
        <a:lstStyle/>
        <a:p>
          <a:endParaRPr lang="en-US"/>
        </a:p>
      </dgm:t>
    </dgm:pt>
    <dgm:pt modelId="{62FCBD93-721A-4BD2-B9A8-1362A1AB8998}">
      <dgm:prSet/>
      <dgm:spPr/>
      <dgm:t>
        <a:bodyPr/>
        <a:lstStyle/>
        <a:p>
          <a:r>
            <a:rPr lang="en-GB" dirty="0"/>
            <a:t>Biology and behaviour</a:t>
          </a:r>
        </a:p>
      </dgm:t>
    </dgm:pt>
    <dgm:pt modelId="{EF2C85C2-E1EA-4867-A2C1-4FB82F317984}" type="parTrans" cxnId="{6B38A196-3C40-414C-B7F8-937969E1382E}">
      <dgm:prSet/>
      <dgm:spPr/>
      <dgm:t>
        <a:bodyPr/>
        <a:lstStyle/>
        <a:p>
          <a:endParaRPr lang="en-GB"/>
        </a:p>
      </dgm:t>
    </dgm:pt>
    <dgm:pt modelId="{D4C7EBDC-D5EA-485D-B281-615FBC65FB4A}" type="sibTrans" cxnId="{6B38A196-3C40-414C-B7F8-937969E1382E}">
      <dgm:prSet/>
      <dgm:spPr/>
      <dgm:t>
        <a:bodyPr/>
        <a:lstStyle/>
        <a:p>
          <a:endParaRPr lang="en-GB"/>
        </a:p>
      </dgm:t>
    </dgm:pt>
    <dgm:pt modelId="{60A63CC9-012F-4FB9-8FCE-260EFFD9D258}">
      <dgm:prSet/>
      <dgm:spPr/>
      <dgm:t>
        <a:bodyPr/>
        <a:lstStyle/>
        <a:p>
          <a:r>
            <a:rPr lang="en-GB" dirty="0"/>
            <a:t>Freud and psychoanalysis (separate video)</a:t>
          </a:r>
        </a:p>
      </dgm:t>
    </dgm:pt>
    <dgm:pt modelId="{0D76F69A-6064-4351-9AC6-15D7FF90AC2C}" type="parTrans" cxnId="{251FADCC-AF6B-487D-837E-90B391F87766}">
      <dgm:prSet/>
      <dgm:spPr/>
      <dgm:t>
        <a:bodyPr/>
        <a:lstStyle/>
        <a:p>
          <a:endParaRPr lang="en-GB"/>
        </a:p>
      </dgm:t>
    </dgm:pt>
    <dgm:pt modelId="{DE65D7BC-9BAC-4FF7-8B5F-1709B8D0AB3F}" type="sibTrans" cxnId="{251FADCC-AF6B-487D-837E-90B391F87766}">
      <dgm:prSet/>
      <dgm:spPr/>
      <dgm:t>
        <a:bodyPr/>
        <a:lstStyle/>
        <a:p>
          <a:endParaRPr lang="en-GB"/>
        </a:p>
      </dgm:t>
    </dgm:pt>
    <dgm:pt modelId="{EAC0ACA5-B9EB-B14E-B8B1-FB72047DCA5E}" type="pres">
      <dgm:prSet presAssocID="{DBFDC48B-94B1-C94F-8BDF-81EEF96CC675}" presName="linear" presStyleCnt="0">
        <dgm:presLayoutVars>
          <dgm:dir/>
          <dgm:animLvl val="lvl"/>
          <dgm:resizeHandles val="exact"/>
        </dgm:presLayoutVars>
      </dgm:prSet>
      <dgm:spPr/>
    </dgm:pt>
    <dgm:pt modelId="{7B3C8F4E-2FE6-46D9-9863-F0D06693D608}" type="pres">
      <dgm:prSet presAssocID="{62FCBD93-721A-4BD2-B9A8-1362A1AB8998}" presName="parentLin" presStyleCnt="0"/>
      <dgm:spPr/>
    </dgm:pt>
    <dgm:pt modelId="{C529F0DB-7215-4490-93FA-51DCDEB66D37}" type="pres">
      <dgm:prSet presAssocID="{62FCBD93-721A-4BD2-B9A8-1362A1AB8998}" presName="parentLeftMargin" presStyleLbl="node1" presStyleIdx="0" presStyleCnt="4"/>
      <dgm:spPr/>
    </dgm:pt>
    <dgm:pt modelId="{493E6A16-8AD9-4626-8890-4E4AE215E936}" type="pres">
      <dgm:prSet presAssocID="{62FCBD93-721A-4BD2-B9A8-1362A1AB8998}" presName="parentText" presStyleLbl="node1" presStyleIdx="0" presStyleCnt="4">
        <dgm:presLayoutVars>
          <dgm:chMax val="0"/>
          <dgm:bulletEnabled val="1"/>
        </dgm:presLayoutVars>
      </dgm:prSet>
      <dgm:spPr/>
    </dgm:pt>
    <dgm:pt modelId="{4262B0FC-757D-427A-A5A2-DBB7EC1BD626}" type="pres">
      <dgm:prSet presAssocID="{62FCBD93-721A-4BD2-B9A8-1362A1AB8998}" presName="negativeSpace" presStyleCnt="0"/>
      <dgm:spPr/>
    </dgm:pt>
    <dgm:pt modelId="{5010CF1B-75D2-426B-B15F-BDB8A37EB247}" type="pres">
      <dgm:prSet presAssocID="{62FCBD93-721A-4BD2-B9A8-1362A1AB8998}" presName="childText" presStyleLbl="conFgAcc1" presStyleIdx="0" presStyleCnt="4">
        <dgm:presLayoutVars>
          <dgm:bulletEnabled val="1"/>
        </dgm:presLayoutVars>
      </dgm:prSet>
      <dgm:spPr/>
    </dgm:pt>
    <dgm:pt modelId="{7CD357DA-3411-438A-B6B7-DE6CB895F921}" type="pres">
      <dgm:prSet presAssocID="{D4C7EBDC-D5EA-485D-B281-615FBC65FB4A}" presName="spaceBetweenRectangles" presStyleCnt="0"/>
      <dgm:spPr/>
    </dgm:pt>
    <dgm:pt modelId="{D3B9A871-9300-43CB-8572-95DFE398FF8E}" type="pres">
      <dgm:prSet presAssocID="{60A63CC9-012F-4FB9-8FCE-260EFFD9D258}" presName="parentLin" presStyleCnt="0"/>
      <dgm:spPr/>
    </dgm:pt>
    <dgm:pt modelId="{733B9795-B312-4F67-9CDF-781D01FAB072}" type="pres">
      <dgm:prSet presAssocID="{60A63CC9-012F-4FB9-8FCE-260EFFD9D258}" presName="parentLeftMargin" presStyleLbl="node1" presStyleIdx="0" presStyleCnt="4"/>
      <dgm:spPr/>
    </dgm:pt>
    <dgm:pt modelId="{2F79876C-A97C-4AFA-905C-CE38813C62C7}" type="pres">
      <dgm:prSet presAssocID="{60A63CC9-012F-4FB9-8FCE-260EFFD9D258}" presName="parentText" presStyleLbl="node1" presStyleIdx="1" presStyleCnt="4">
        <dgm:presLayoutVars>
          <dgm:chMax val="0"/>
          <dgm:bulletEnabled val="1"/>
        </dgm:presLayoutVars>
      </dgm:prSet>
      <dgm:spPr/>
    </dgm:pt>
    <dgm:pt modelId="{30DB8F59-0256-4919-B866-946410D5D14E}" type="pres">
      <dgm:prSet presAssocID="{60A63CC9-012F-4FB9-8FCE-260EFFD9D258}" presName="negativeSpace" presStyleCnt="0"/>
      <dgm:spPr/>
    </dgm:pt>
    <dgm:pt modelId="{B62B9D4F-EA0B-4238-932F-44E739CB2729}" type="pres">
      <dgm:prSet presAssocID="{60A63CC9-012F-4FB9-8FCE-260EFFD9D258}" presName="childText" presStyleLbl="conFgAcc1" presStyleIdx="1" presStyleCnt="4">
        <dgm:presLayoutVars>
          <dgm:bulletEnabled val="1"/>
        </dgm:presLayoutVars>
      </dgm:prSet>
      <dgm:spPr/>
    </dgm:pt>
    <dgm:pt modelId="{05F84457-2377-4C14-ADF1-759F6BF79369}" type="pres">
      <dgm:prSet presAssocID="{DE65D7BC-9BAC-4FF7-8B5F-1709B8D0AB3F}" presName="spaceBetweenRectangles" presStyleCnt="0"/>
      <dgm:spPr/>
    </dgm:pt>
    <dgm:pt modelId="{06CACB37-60F5-E44B-A657-108BC9955F41}" type="pres">
      <dgm:prSet presAssocID="{D472FF35-3093-7946-8670-5A1BF7BAC931}" presName="parentLin" presStyleCnt="0"/>
      <dgm:spPr/>
    </dgm:pt>
    <dgm:pt modelId="{4C8D3258-B686-6B4B-958A-89EADD3DCF56}" type="pres">
      <dgm:prSet presAssocID="{D472FF35-3093-7946-8670-5A1BF7BAC931}" presName="parentLeftMargin" presStyleLbl="node1" presStyleIdx="1" presStyleCnt="4"/>
      <dgm:spPr/>
    </dgm:pt>
    <dgm:pt modelId="{CCF7078D-E63C-6F49-8C1F-086F894B9E7C}" type="pres">
      <dgm:prSet presAssocID="{D472FF35-3093-7946-8670-5A1BF7BAC931}" presName="parentText" presStyleLbl="node1" presStyleIdx="2" presStyleCnt="4">
        <dgm:presLayoutVars>
          <dgm:chMax val="0"/>
          <dgm:bulletEnabled val="1"/>
        </dgm:presLayoutVars>
      </dgm:prSet>
      <dgm:spPr/>
    </dgm:pt>
    <dgm:pt modelId="{21286AD0-CBDD-F341-8CC1-C1F44046F835}" type="pres">
      <dgm:prSet presAssocID="{D472FF35-3093-7946-8670-5A1BF7BAC931}" presName="negativeSpace" presStyleCnt="0"/>
      <dgm:spPr/>
    </dgm:pt>
    <dgm:pt modelId="{2EECCC36-80C2-5C4D-9AE2-71C1EB12EE58}" type="pres">
      <dgm:prSet presAssocID="{D472FF35-3093-7946-8670-5A1BF7BAC931}" presName="childText" presStyleLbl="conFgAcc1" presStyleIdx="2" presStyleCnt="4">
        <dgm:presLayoutVars>
          <dgm:bulletEnabled val="1"/>
        </dgm:presLayoutVars>
      </dgm:prSet>
      <dgm:spPr/>
    </dgm:pt>
    <dgm:pt modelId="{80B152DA-C176-0F4F-B987-D8D950130276}" type="pres">
      <dgm:prSet presAssocID="{D650A5D8-AE50-5A49-84E5-447AF6A6BCB2}" presName="spaceBetweenRectangles" presStyleCnt="0"/>
      <dgm:spPr/>
    </dgm:pt>
    <dgm:pt modelId="{92742743-8416-0B4A-873B-2BF9DFE5A611}" type="pres">
      <dgm:prSet presAssocID="{FFF6D437-15A6-D944-8B13-403BC613C65F}" presName="parentLin" presStyleCnt="0"/>
      <dgm:spPr/>
    </dgm:pt>
    <dgm:pt modelId="{83319743-6DDC-C944-86CB-FA517D9B9F99}" type="pres">
      <dgm:prSet presAssocID="{FFF6D437-15A6-D944-8B13-403BC613C65F}" presName="parentLeftMargin" presStyleLbl="node1" presStyleIdx="2" presStyleCnt="4"/>
      <dgm:spPr/>
    </dgm:pt>
    <dgm:pt modelId="{904D4BE1-8B54-9B4C-9EED-858905D0DF6E}" type="pres">
      <dgm:prSet presAssocID="{FFF6D437-15A6-D944-8B13-403BC613C65F}" presName="parentText" presStyleLbl="node1" presStyleIdx="3" presStyleCnt="4">
        <dgm:presLayoutVars>
          <dgm:chMax val="0"/>
          <dgm:bulletEnabled val="1"/>
        </dgm:presLayoutVars>
      </dgm:prSet>
      <dgm:spPr/>
    </dgm:pt>
    <dgm:pt modelId="{B1BA0FED-7A77-5A41-BF45-5D47B9AC2BB4}" type="pres">
      <dgm:prSet presAssocID="{FFF6D437-15A6-D944-8B13-403BC613C65F}" presName="negativeSpace" presStyleCnt="0"/>
      <dgm:spPr/>
    </dgm:pt>
    <dgm:pt modelId="{69719E71-B9CC-B54F-8967-4573BEFE7C6C}" type="pres">
      <dgm:prSet presAssocID="{FFF6D437-15A6-D944-8B13-403BC613C65F}" presName="childText" presStyleLbl="conFgAcc1" presStyleIdx="3" presStyleCnt="4">
        <dgm:presLayoutVars>
          <dgm:bulletEnabled val="1"/>
        </dgm:presLayoutVars>
      </dgm:prSet>
      <dgm:spPr/>
    </dgm:pt>
  </dgm:ptLst>
  <dgm:cxnLst>
    <dgm:cxn modelId="{366D9510-75DD-4FBC-9DB4-C02D16FEFDBD}" type="presOf" srcId="{DBFDC48B-94B1-C94F-8BDF-81EEF96CC675}" destId="{EAC0ACA5-B9EB-B14E-B8B1-FB72047DCA5E}" srcOrd="0" destOrd="0" presId="urn:microsoft.com/office/officeart/2005/8/layout/list1"/>
    <dgm:cxn modelId="{E6107E1B-0217-3F42-97E3-C3F5A67C581F}" srcId="{DBFDC48B-94B1-C94F-8BDF-81EEF96CC675}" destId="{FFF6D437-15A6-D944-8B13-403BC613C65F}" srcOrd="3" destOrd="0" parTransId="{8CD335D6-DB39-B243-BCD4-F9532135FB14}" sibTransId="{6FC195C5-FFD6-9F49-A6D5-244C6B3E69B5}"/>
    <dgm:cxn modelId="{54DD464A-C08B-40D4-8CD0-EFF3E0042463}" type="presOf" srcId="{D472FF35-3093-7946-8670-5A1BF7BAC931}" destId="{CCF7078D-E63C-6F49-8C1F-086F894B9E7C}" srcOrd="1" destOrd="0" presId="urn:microsoft.com/office/officeart/2005/8/layout/list1"/>
    <dgm:cxn modelId="{3267A455-A5F2-4DE1-A4C5-35E76A2C4EF8}" type="presOf" srcId="{60A63CC9-012F-4FB9-8FCE-260EFFD9D258}" destId="{2F79876C-A97C-4AFA-905C-CE38813C62C7}" srcOrd="1" destOrd="0" presId="urn:microsoft.com/office/officeart/2005/8/layout/list1"/>
    <dgm:cxn modelId="{84A87076-4BF8-4ED8-B50E-3C46B450D7DC}" type="presOf" srcId="{FFF6D437-15A6-D944-8B13-403BC613C65F}" destId="{904D4BE1-8B54-9B4C-9EED-858905D0DF6E}" srcOrd="1" destOrd="0" presId="urn:microsoft.com/office/officeart/2005/8/layout/list1"/>
    <dgm:cxn modelId="{9848CA83-2104-4BB6-950F-95161654724A}" type="presOf" srcId="{62FCBD93-721A-4BD2-B9A8-1362A1AB8998}" destId="{C529F0DB-7215-4490-93FA-51DCDEB66D37}" srcOrd="0" destOrd="0" presId="urn:microsoft.com/office/officeart/2005/8/layout/list1"/>
    <dgm:cxn modelId="{F3AD318B-B05D-4048-B9A1-4FE4FFD119F6}" type="presOf" srcId="{60A63CC9-012F-4FB9-8FCE-260EFFD9D258}" destId="{733B9795-B312-4F67-9CDF-781D01FAB072}" srcOrd="0" destOrd="0" presId="urn:microsoft.com/office/officeart/2005/8/layout/list1"/>
    <dgm:cxn modelId="{6B38A196-3C40-414C-B7F8-937969E1382E}" srcId="{DBFDC48B-94B1-C94F-8BDF-81EEF96CC675}" destId="{62FCBD93-721A-4BD2-B9A8-1362A1AB8998}" srcOrd="0" destOrd="0" parTransId="{EF2C85C2-E1EA-4867-A2C1-4FB82F317984}" sibTransId="{D4C7EBDC-D5EA-485D-B281-615FBC65FB4A}"/>
    <dgm:cxn modelId="{D1B2119E-7975-4FA4-986C-1B78C1330E57}" type="presOf" srcId="{D472FF35-3093-7946-8670-5A1BF7BAC931}" destId="{4C8D3258-B686-6B4B-958A-89EADD3DCF56}" srcOrd="0" destOrd="0" presId="urn:microsoft.com/office/officeart/2005/8/layout/list1"/>
    <dgm:cxn modelId="{251FADCC-AF6B-487D-837E-90B391F87766}" srcId="{DBFDC48B-94B1-C94F-8BDF-81EEF96CC675}" destId="{60A63CC9-012F-4FB9-8FCE-260EFFD9D258}" srcOrd="1" destOrd="0" parTransId="{0D76F69A-6064-4351-9AC6-15D7FF90AC2C}" sibTransId="{DE65D7BC-9BAC-4FF7-8B5F-1709B8D0AB3F}"/>
    <dgm:cxn modelId="{5250F0F9-DF1A-452F-9893-89849432CF06}" type="presOf" srcId="{62FCBD93-721A-4BD2-B9A8-1362A1AB8998}" destId="{493E6A16-8AD9-4626-8890-4E4AE215E936}" srcOrd="1" destOrd="0" presId="urn:microsoft.com/office/officeart/2005/8/layout/list1"/>
    <dgm:cxn modelId="{AD813DFB-DE6F-4179-8032-E5CD703E3274}" type="presOf" srcId="{FFF6D437-15A6-D944-8B13-403BC613C65F}" destId="{83319743-6DDC-C944-86CB-FA517D9B9F99}" srcOrd="0" destOrd="0" presId="urn:microsoft.com/office/officeart/2005/8/layout/list1"/>
    <dgm:cxn modelId="{C064A5FD-58E1-F74F-BB31-3280062568FB}" srcId="{DBFDC48B-94B1-C94F-8BDF-81EEF96CC675}" destId="{D472FF35-3093-7946-8670-5A1BF7BAC931}" srcOrd="2" destOrd="0" parTransId="{90718665-BF25-BE49-864C-A9974A5C3BAF}" sibTransId="{D650A5D8-AE50-5A49-84E5-447AF6A6BCB2}"/>
    <dgm:cxn modelId="{67A36B47-12CA-4576-8742-A4ABB133C39C}" type="presParOf" srcId="{EAC0ACA5-B9EB-B14E-B8B1-FB72047DCA5E}" destId="{7B3C8F4E-2FE6-46D9-9863-F0D06693D608}" srcOrd="0" destOrd="0" presId="urn:microsoft.com/office/officeart/2005/8/layout/list1"/>
    <dgm:cxn modelId="{1A708668-AA7D-42C6-86DF-89DE5BF237F0}" type="presParOf" srcId="{7B3C8F4E-2FE6-46D9-9863-F0D06693D608}" destId="{C529F0DB-7215-4490-93FA-51DCDEB66D37}" srcOrd="0" destOrd="0" presId="urn:microsoft.com/office/officeart/2005/8/layout/list1"/>
    <dgm:cxn modelId="{F82306C5-6743-4926-9186-0E107E17CA36}" type="presParOf" srcId="{7B3C8F4E-2FE6-46D9-9863-F0D06693D608}" destId="{493E6A16-8AD9-4626-8890-4E4AE215E936}" srcOrd="1" destOrd="0" presId="urn:microsoft.com/office/officeart/2005/8/layout/list1"/>
    <dgm:cxn modelId="{71AB9837-2069-451A-8613-94249E77BB79}" type="presParOf" srcId="{EAC0ACA5-B9EB-B14E-B8B1-FB72047DCA5E}" destId="{4262B0FC-757D-427A-A5A2-DBB7EC1BD626}" srcOrd="1" destOrd="0" presId="urn:microsoft.com/office/officeart/2005/8/layout/list1"/>
    <dgm:cxn modelId="{291179FE-F1C5-43C1-AA00-8924F8155043}" type="presParOf" srcId="{EAC0ACA5-B9EB-B14E-B8B1-FB72047DCA5E}" destId="{5010CF1B-75D2-426B-B15F-BDB8A37EB247}" srcOrd="2" destOrd="0" presId="urn:microsoft.com/office/officeart/2005/8/layout/list1"/>
    <dgm:cxn modelId="{F07DE8D2-66F3-439B-B5CC-6C5D88636C12}" type="presParOf" srcId="{EAC0ACA5-B9EB-B14E-B8B1-FB72047DCA5E}" destId="{7CD357DA-3411-438A-B6B7-DE6CB895F921}" srcOrd="3" destOrd="0" presId="urn:microsoft.com/office/officeart/2005/8/layout/list1"/>
    <dgm:cxn modelId="{AB42E567-542A-4273-982A-87DCCB38F723}" type="presParOf" srcId="{EAC0ACA5-B9EB-B14E-B8B1-FB72047DCA5E}" destId="{D3B9A871-9300-43CB-8572-95DFE398FF8E}" srcOrd="4" destOrd="0" presId="urn:microsoft.com/office/officeart/2005/8/layout/list1"/>
    <dgm:cxn modelId="{830CC92F-07EF-43F3-AABC-E1E20CBBFE8B}" type="presParOf" srcId="{D3B9A871-9300-43CB-8572-95DFE398FF8E}" destId="{733B9795-B312-4F67-9CDF-781D01FAB072}" srcOrd="0" destOrd="0" presId="urn:microsoft.com/office/officeart/2005/8/layout/list1"/>
    <dgm:cxn modelId="{12D4CCDB-CDE1-4889-A446-3DC41C502719}" type="presParOf" srcId="{D3B9A871-9300-43CB-8572-95DFE398FF8E}" destId="{2F79876C-A97C-4AFA-905C-CE38813C62C7}" srcOrd="1" destOrd="0" presId="urn:microsoft.com/office/officeart/2005/8/layout/list1"/>
    <dgm:cxn modelId="{755F6981-4478-4B72-9BD2-FF84F3A4A31E}" type="presParOf" srcId="{EAC0ACA5-B9EB-B14E-B8B1-FB72047DCA5E}" destId="{30DB8F59-0256-4919-B866-946410D5D14E}" srcOrd="5" destOrd="0" presId="urn:microsoft.com/office/officeart/2005/8/layout/list1"/>
    <dgm:cxn modelId="{E575BB71-4100-474A-8023-A3D468838283}" type="presParOf" srcId="{EAC0ACA5-B9EB-B14E-B8B1-FB72047DCA5E}" destId="{B62B9D4F-EA0B-4238-932F-44E739CB2729}" srcOrd="6" destOrd="0" presId="urn:microsoft.com/office/officeart/2005/8/layout/list1"/>
    <dgm:cxn modelId="{057BA4A6-C199-4467-BF22-81A5FEFCC55D}" type="presParOf" srcId="{EAC0ACA5-B9EB-B14E-B8B1-FB72047DCA5E}" destId="{05F84457-2377-4C14-ADF1-759F6BF79369}" srcOrd="7" destOrd="0" presId="urn:microsoft.com/office/officeart/2005/8/layout/list1"/>
    <dgm:cxn modelId="{439A7BEE-9888-4011-AE54-5568875C4CAD}" type="presParOf" srcId="{EAC0ACA5-B9EB-B14E-B8B1-FB72047DCA5E}" destId="{06CACB37-60F5-E44B-A657-108BC9955F41}" srcOrd="8" destOrd="0" presId="urn:microsoft.com/office/officeart/2005/8/layout/list1"/>
    <dgm:cxn modelId="{1C3C7E1B-FA4D-4C80-958E-5FDB7E1259DB}" type="presParOf" srcId="{06CACB37-60F5-E44B-A657-108BC9955F41}" destId="{4C8D3258-B686-6B4B-958A-89EADD3DCF56}" srcOrd="0" destOrd="0" presId="urn:microsoft.com/office/officeart/2005/8/layout/list1"/>
    <dgm:cxn modelId="{94A1210D-1C06-4F8E-89C5-EA77BF65C3EC}" type="presParOf" srcId="{06CACB37-60F5-E44B-A657-108BC9955F41}" destId="{CCF7078D-E63C-6F49-8C1F-086F894B9E7C}" srcOrd="1" destOrd="0" presId="urn:microsoft.com/office/officeart/2005/8/layout/list1"/>
    <dgm:cxn modelId="{C9379EBB-234F-4D0E-8E8F-367119492C10}" type="presParOf" srcId="{EAC0ACA5-B9EB-B14E-B8B1-FB72047DCA5E}" destId="{21286AD0-CBDD-F341-8CC1-C1F44046F835}" srcOrd="9" destOrd="0" presId="urn:microsoft.com/office/officeart/2005/8/layout/list1"/>
    <dgm:cxn modelId="{7F59DFB6-3C79-4FB1-9E16-0203EC49ACA4}" type="presParOf" srcId="{EAC0ACA5-B9EB-B14E-B8B1-FB72047DCA5E}" destId="{2EECCC36-80C2-5C4D-9AE2-71C1EB12EE58}" srcOrd="10" destOrd="0" presId="urn:microsoft.com/office/officeart/2005/8/layout/list1"/>
    <dgm:cxn modelId="{F92DDD09-854C-4C4C-9DF6-F10783FED3DA}" type="presParOf" srcId="{EAC0ACA5-B9EB-B14E-B8B1-FB72047DCA5E}" destId="{80B152DA-C176-0F4F-B987-D8D950130276}" srcOrd="11" destOrd="0" presId="urn:microsoft.com/office/officeart/2005/8/layout/list1"/>
    <dgm:cxn modelId="{BF847A7D-B183-4F17-BC93-C04CCB2048D2}" type="presParOf" srcId="{EAC0ACA5-B9EB-B14E-B8B1-FB72047DCA5E}" destId="{92742743-8416-0B4A-873B-2BF9DFE5A611}" srcOrd="12" destOrd="0" presId="urn:microsoft.com/office/officeart/2005/8/layout/list1"/>
    <dgm:cxn modelId="{9221FB97-2D64-4F3B-8523-0A5F69A28FD8}" type="presParOf" srcId="{92742743-8416-0B4A-873B-2BF9DFE5A611}" destId="{83319743-6DDC-C944-86CB-FA517D9B9F99}" srcOrd="0" destOrd="0" presId="urn:microsoft.com/office/officeart/2005/8/layout/list1"/>
    <dgm:cxn modelId="{69A3FAD6-C49F-4D7C-A047-3790CD4C8AF8}" type="presParOf" srcId="{92742743-8416-0B4A-873B-2BF9DFE5A611}" destId="{904D4BE1-8B54-9B4C-9EED-858905D0DF6E}" srcOrd="1" destOrd="0" presId="urn:microsoft.com/office/officeart/2005/8/layout/list1"/>
    <dgm:cxn modelId="{7716F82A-AD94-4137-BD34-B436C188F0BD}" type="presParOf" srcId="{EAC0ACA5-B9EB-B14E-B8B1-FB72047DCA5E}" destId="{B1BA0FED-7A77-5A41-BF45-5D47B9AC2BB4}" srcOrd="13" destOrd="0" presId="urn:microsoft.com/office/officeart/2005/8/layout/list1"/>
    <dgm:cxn modelId="{4BA9D330-A4CB-48F0-8B94-A1C1C4273F6F}" type="presParOf" srcId="{EAC0ACA5-B9EB-B14E-B8B1-FB72047DCA5E}" destId="{69719E71-B9CC-B54F-8967-4573BEFE7C6C}"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B0686B-311D-CA4A-9EE6-0DA018EA5A2A}" type="doc">
      <dgm:prSet loTypeId="urn:microsoft.com/office/officeart/2005/8/layout/hList1" loCatId="" qsTypeId="urn:microsoft.com/office/officeart/2005/8/quickstyle/3d3" qsCatId="3D" csTypeId="urn:microsoft.com/office/officeart/2005/8/colors/colorful1" csCatId="colorful" phldr="1"/>
      <dgm:spPr/>
      <dgm:t>
        <a:bodyPr/>
        <a:lstStyle/>
        <a:p>
          <a:endParaRPr lang="en-US"/>
        </a:p>
      </dgm:t>
    </dgm:pt>
    <dgm:pt modelId="{1EFB5566-BA32-9441-B552-3B5718A09344}">
      <dgm:prSet custT="1"/>
      <dgm:spPr/>
      <dgm:t>
        <a:bodyPr/>
        <a:lstStyle/>
        <a:p>
          <a:pPr rtl="0"/>
          <a:r>
            <a:rPr lang="en-US" sz="3200" b="1"/>
            <a:t>Humanistic theories</a:t>
          </a:r>
          <a:endParaRPr lang="en-US" sz="3200" dirty="0"/>
        </a:p>
      </dgm:t>
    </dgm:pt>
    <dgm:pt modelId="{9BD62481-3FF1-1746-9E74-380B7A479C5D}" type="parTrans" cxnId="{397F8B8C-042E-EC47-9492-C1655AC25198}">
      <dgm:prSet/>
      <dgm:spPr/>
      <dgm:t>
        <a:bodyPr/>
        <a:lstStyle/>
        <a:p>
          <a:endParaRPr lang="en-US">
            <a:solidFill>
              <a:srgbClr val="000000"/>
            </a:solidFill>
          </a:endParaRPr>
        </a:p>
      </dgm:t>
    </dgm:pt>
    <dgm:pt modelId="{C83F896E-8176-014F-9B15-842B7DD8B6AD}" type="sibTrans" cxnId="{397F8B8C-042E-EC47-9492-C1655AC25198}">
      <dgm:prSet/>
      <dgm:spPr/>
      <dgm:t>
        <a:bodyPr/>
        <a:lstStyle/>
        <a:p>
          <a:endParaRPr lang="en-US">
            <a:solidFill>
              <a:srgbClr val="000000"/>
            </a:solidFill>
          </a:endParaRPr>
        </a:p>
      </dgm:t>
    </dgm:pt>
    <dgm:pt modelId="{CED68D40-D0BB-EE4F-96B8-F8F540A64FD1}">
      <dgm:prSet custT="1"/>
      <dgm:spPr/>
      <dgm:t>
        <a:bodyPr/>
        <a:lstStyle/>
        <a:p>
          <a:pPr rtl="0"/>
          <a:r>
            <a:rPr lang="en-US" sz="3200" dirty="0"/>
            <a:t>Developed in the 1960s</a:t>
          </a:r>
        </a:p>
      </dgm:t>
    </dgm:pt>
    <dgm:pt modelId="{E81651D4-88A5-1F43-9B80-74484ECD3B2C}" type="parTrans" cxnId="{81B0A9CA-7305-AD4B-8704-5D8D707B67F5}">
      <dgm:prSet/>
      <dgm:spPr/>
      <dgm:t>
        <a:bodyPr/>
        <a:lstStyle/>
        <a:p>
          <a:endParaRPr lang="en-US">
            <a:solidFill>
              <a:srgbClr val="000000"/>
            </a:solidFill>
          </a:endParaRPr>
        </a:p>
      </dgm:t>
    </dgm:pt>
    <dgm:pt modelId="{7394C0FF-EEE2-F541-9405-5223CE8DB16E}" type="sibTrans" cxnId="{81B0A9CA-7305-AD4B-8704-5D8D707B67F5}">
      <dgm:prSet/>
      <dgm:spPr/>
      <dgm:t>
        <a:bodyPr/>
        <a:lstStyle/>
        <a:p>
          <a:endParaRPr lang="en-US">
            <a:solidFill>
              <a:srgbClr val="000000"/>
            </a:solidFill>
          </a:endParaRPr>
        </a:p>
      </dgm:t>
    </dgm:pt>
    <dgm:pt modelId="{6E1C9FCE-4F76-0949-8EF8-E66DFD24F8F4}">
      <dgm:prSet custT="1"/>
      <dgm:spPr/>
      <dgm:t>
        <a:bodyPr/>
        <a:lstStyle/>
        <a:p>
          <a:pPr rtl="0"/>
          <a:r>
            <a:rPr lang="en-US" sz="3200" b="1"/>
            <a:t>Social-cognitive theorists</a:t>
          </a:r>
          <a:endParaRPr lang="en-US" sz="3200" dirty="0"/>
        </a:p>
      </dgm:t>
    </dgm:pt>
    <dgm:pt modelId="{5D7723EC-D13E-3245-8865-61D883C3D91C}" type="parTrans" cxnId="{6DDCD520-6CD4-3047-A1DE-7C4E60E8CF71}">
      <dgm:prSet/>
      <dgm:spPr/>
      <dgm:t>
        <a:bodyPr/>
        <a:lstStyle/>
        <a:p>
          <a:endParaRPr lang="en-US">
            <a:solidFill>
              <a:srgbClr val="000000"/>
            </a:solidFill>
          </a:endParaRPr>
        </a:p>
      </dgm:t>
    </dgm:pt>
    <dgm:pt modelId="{EA75F0C0-AC65-994C-BA8B-A7071AFEF6E5}" type="sibTrans" cxnId="{6DDCD520-6CD4-3047-A1DE-7C4E60E8CF71}">
      <dgm:prSet/>
      <dgm:spPr/>
      <dgm:t>
        <a:bodyPr/>
        <a:lstStyle/>
        <a:p>
          <a:endParaRPr lang="en-US">
            <a:solidFill>
              <a:srgbClr val="000000"/>
            </a:solidFill>
          </a:endParaRPr>
        </a:p>
      </dgm:t>
    </dgm:pt>
    <dgm:pt modelId="{30847471-9D6E-114B-A02D-9D09A10C490D}">
      <dgm:prSet/>
      <dgm:spPr/>
      <dgm:t>
        <a:bodyPr/>
        <a:lstStyle/>
        <a:p>
          <a:pPr rtl="0"/>
          <a:r>
            <a:rPr lang="en-US" dirty="0"/>
            <a:t>Emphasizes both social and cognitive factors along with conditioning to explain personality development </a:t>
          </a:r>
        </a:p>
      </dgm:t>
    </dgm:pt>
    <dgm:pt modelId="{6F2EC6B8-FE92-594C-83A1-C46F32AB87C0}" type="parTrans" cxnId="{3CBD7AD8-D8CF-8446-8AF5-6ED6C9BF3C05}">
      <dgm:prSet/>
      <dgm:spPr/>
      <dgm:t>
        <a:bodyPr/>
        <a:lstStyle/>
        <a:p>
          <a:endParaRPr lang="en-US">
            <a:solidFill>
              <a:srgbClr val="000000"/>
            </a:solidFill>
          </a:endParaRPr>
        </a:p>
      </dgm:t>
    </dgm:pt>
    <dgm:pt modelId="{D34710C5-7249-0D45-9CCE-D8CCF53C476F}" type="sibTrans" cxnId="{3CBD7AD8-D8CF-8446-8AF5-6ED6C9BF3C05}">
      <dgm:prSet/>
      <dgm:spPr/>
      <dgm:t>
        <a:bodyPr/>
        <a:lstStyle/>
        <a:p>
          <a:endParaRPr lang="en-US">
            <a:solidFill>
              <a:srgbClr val="000000"/>
            </a:solidFill>
          </a:endParaRPr>
        </a:p>
      </dgm:t>
    </dgm:pt>
    <dgm:pt modelId="{A3DC57B3-6426-410D-BC51-C0425566D6C8}">
      <dgm:prSet custT="1"/>
      <dgm:spPr/>
      <dgm:t>
        <a:bodyPr/>
        <a:lstStyle/>
        <a:p>
          <a:pPr rtl="0"/>
          <a:r>
            <a:rPr lang="en-US" sz="3200" dirty="0"/>
            <a:t>Emphasizes </a:t>
          </a:r>
          <a:r>
            <a:rPr lang="en-US" sz="3200" b="1" dirty="0"/>
            <a:t>conscious free will</a:t>
          </a:r>
          <a:r>
            <a:rPr lang="en-US" sz="3200" dirty="0"/>
            <a:t> in one</a:t>
          </a:r>
          <a:r>
            <a:rPr lang="fr-FR" altLang="ja-JP" sz="3200" dirty="0"/>
            <a:t>'</a:t>
          </a:r>
          <a:r>
            <a:rPr lang="en-US" sz="3200" dirty="0"/>
            <a:t>s actions, the </a:t>
          </a:r>
          <a:r>
            <a:rPr lang="en-US" sz="3200" b="1" dirty="0"/>
            <a:t>uniqueness</a:t>
          </a:r>
          <a:r>
            <a:rPr lang="en-US" sz="3200" dirty="0"/>
            <a:t> of the individual person, and </a:t>
          </a:r>
          <a:r>
            <a:rPr lang="en-US" sz="3200" b="1" dirty="0"/>
            <a:t>personal growth</a:t>
          </a:r>
          <a:endParaRPr lang="en-US" sz="3200" dirty="0"/>
        </a:p>
      </dgm:t>
    </dgm:pt>
    <dgm:pt modelId="{BA36BC89-A98C-4693-AE00-309B59D77CBF}" type="parTrans" cxnId="{87B22263-7E01-4155-897A-AB0F46A0B074}">
      <dgm:prSet/>
      <dgm:spPr/>
      <dgm:t>
        <a:bodyPr/>
        <a:lstStyle/>
        <a:p>
          <a:endParaRPr lang="en-GB"/>
        </a:p>
      </dgm:t>
    </dgm:pt>
    <dgm:pt modelId="{065704D4-689D-4BE2-85B8-0E7E025CE716}" type="sibTrans" cxnId="{87B22263-7E01-4155-897A-AB0F46A0B074}">
      <dgm:prSet/>
      <dgm:spPr/>
      <dgm:t>
        <a:bodyPr/>
        <a:lstStyle/>
        <a:p>
          <a:endParaRPr lang="en-GB"/>
        </a:p>
      </dgm:t>
    </dgm:pt>
    <dgm:pt modelId="{52BAC51D-6D21-8B41-B442-97FD1EE1FE87}" type="pres">
      <dgm:prSet presAssocID="{80B0686B-311D-CA4A-9EE6-0DA018EA5A2A}" presName="Name0" presStyleCnt="0">
        <dgm:presLayoutVars>
          <dgm:dir/>
          <dgm:animLvl val="lvl"/>
          <dgm:resizeHandles val="exact"/>
        </dgm:presLayoutVars>
      </dgm:prSet>
      <dgm:spPr/>
    </dgm:pt>
    <dgm:pt modelId="{4AC288E4-EF5B-EB4B-BC38-97D99C04C1F1}" type="pres">
      <dgm:prSet presAssocID="{1EFB5566-BA32-9441-B552-3B5718A09344}" presName="composite" presStyleCnt="0"/>
      <dgm:spPr/>
    </dgm:pt>
    <dgm:pt modelId="{EE0439FC-08DD-8E42-A7BD-457C02259ED7}" type="pres">
      <dgm:prSet presAssocID="{1EFB5566-BA32-9441-B552-3B5718A09344}" presName="parTx" presStyleLbl="alignNode1" presStyleIdx="0" presStyleCnt="2">
        <dgm:presLayoutVars>
          <dgm:chMax val="0"/>
          <dgm:chPref val="0"/>
          <dgm:bulletEnabled val="1"/>
        </dgm:presLayoutVars>
      </dgm:prSet>
      <dgm:spPr/>
    </dgm:pt>
    <dgm:pt modelId="{408F71A7-D951-1343-A7A9-6ABE9F02DD36}" type="pres">
      <dgm:prSet presAssocID="{1EFB5566-BA32-9441-B552-3B5718A09344}" presName="desTx" presStyleLbl="alignAccFollowNode1" presStyleIdx="0" presStyleCnt="2">
        <dgm:presLayoutVars>
          <dgm:bulletEnabled val="1"/>
        </dgm:presLayoutVars>
      </dgm:prSet>
      <dgm:spPr/>
    </dgm:pt>
    <dgm:pt modelId="{8B4772E4-CD87-8C4E-B39C-5CEE0743A8E1}" type="pres">
      <dgm:prSet presAssocID="{C83F896E-8176-014F-9B15-842B7DD8B6AD}" presName="space" presStyleCnt="0"/>
      <dgm:spPr/>
    </dgm:pt>
    <dgm:pt modelId="{7E4A0D43-99CD-3444-AAAF-AAEB1BD28666}" type="pres">
      <dgm:prSet presAssocID="{6E1C9FCE-4F76-0949-8EF8-E66DFD24F8F4}" presName="composite" presStyleCnt="0"/>
      <dgm:spPr/>
    </dgm:pt>
    <dgm:pt modelId="{E66F395A-B0B8-8542-9E81-A1A68AF17EFF}" type="pres">
      <dgm:prSet presAssocID="{6E1C9FCE-4F76-0949-8EF8-E66DFD24F8F4}" presName="parTx" presStyleLbl="alignNode1" presStyleIdx="1" presStyleCnt="2">
        <dgm:presLayoutVars>
          <dgm:chMax val="0"/>
          <dgm:chPref val="0"/>
          <dgm:bulletEnabled val="1"/>
        </dgm:presLayoutVars>
      </dgm:prSet>
      <dgm:spPr/>
    </dgm:pt>
    <dgm:pt modelId="{EB440B68-1C6F-6A43-A923-B97600DEA4AC}" type="pres">
      <dgm:prSet presAssocID="{6E1C9FCE-4F76-0949-8EF8-E66DFD24F8F4}" presName="desTx" presStyleLbl="alignAccFollowNode1" presStyleIdx="1" presStyleCnt="2">
        <dgm:presLayoutVars>
          <dgm:bulletEnabled val="1"/>
        </dgm:presLayoutVars>
      </dgm:prSet>
      <dgm:spPr/>
    </dgm:pt>
  </dgm:ptLst>
  <dgm:cxnLst>
    <dgm:cxn modelId="{8B481F05-6B5F-4ADE-9B1B-CB131E4064AE}" type="presOf" srcId="{CED68D40-D0BB-EE4F-96B8-F8F540A64FD1}" destId="{408F71A7-D951-1343-A7A9-6ABE9F02DD36}" srcOrd="0" destOrd="0" presId="urn:microsoft.com/office/officeart/2005/8/layout/hList1"/>
    <dgm:cxn modelId="{6DDCD520-6CD4-3047-A1DE-7C4E60E8CF71}" srcId="{80B0686B-311D-CA4A-9EE6-0DA018EA5A2A}" destId="{6E1C9FCE-4F76-0949-8EF8-E66DFD24F8F4}" srcOrd="1" destOrd="0" parTransId="{5D7723EC-D13E-3245-8865-61D883C3D91C}" sibTransId="{EA75F0C0-AC65-994C-BA8B-A7071AFEF6E5}"/>
    <dgm:cxn modelId="{87B22263-7E01-4155-897A-AB0F46A0B074}" srcId="{1EFB5566-BA32-9441-B552-3B5718A09344}" destId="{A3DC57B3-6426-410D-BC51-C0425566D6C8}" srcOrd="1" destOrd="0" parTransId="{BA36BC89-A98C-4693-AE00-309B59D77CBF}" sibTransId="{065704D4-689D-4BE2-85B8-0E7E025CE716}"/>
    <dgm:cxn modelId="{B17E9758-47CD-4068-9C99-531A1BD800A6}" type="presOf" srcId="{1EFB5566-BA32-9441-B552-3B5718A09344}" destId="{EE0439FC-08DD-8E42-A7BD-457C02259ED7}" srcOrd="0" destOrd="0" presId="urn:microsoft.com/office/officeart/2005/8/layout/hList1"/>
    <dgm:cxn modelId="{B0724F8C-CAE8-4B30-B41F-4C365750A537}" type="presOf" srcId="{80B0686B-311D-CA4A-9EE6-0DA018EA5A2A}" destId="{52BAC51D-6D21-8B41-B442-97FD1EE1FE87}" srcOrd="0" destOrd="0" presId="urn:microsoft.com/office/officeart/2005/8/layout/hList1"/>
    <dgm:cxn modelId="{397F8B8C-042E-EC47-9492-C1655AC25198}" srcId="{80B0686B-311D-CA4A-9EE6-0DA018EA5A2A}" destId="{1EFB5566-BA32-9441-B552-3B5718A09344}" srcOrd="0" destOrd="0" parTransId="{9BD62481-3FF1-1746-9E74-380B7A479C5D}" sibTransId="{C83F896E-8176-014F-9B15-842B7DD8B6AD}"/>
    <dgm:cxn modelId="{81B0A9CA-7305-AD4B-8704-5D8D707B67F5}" srcId="{1EFB5566-BA32-9441-B552-3B5718A09344}" destId="{CED68D40-D0BB-EE4F-96B8-F8F540A64FD1}" srcOrd="0" destOrd="0" parTransId="{E81651D4-88A5-1F43-9B80-74484ECD3B2C}" sibTransId="{7394C0FF-EEE2-F541-9405-5223CE8DB16E}"/>
    <dgm:cxn modelId="{3CBD7AD8-D8CF-8446-8AF5-6ED6C9BF3C05}" srcId="{6E1C9FCE-4F76-0949-8EF8-E66DFD24F8F4}" destId="{30847471-9D6E-114B-A02D-9D09A10C490D}" srcOrd="0" destOrd="0" parTransId="{6F2EC6B8-FE92-594C-83A1-C46F32AB87C0}" sibTransId="{D34710C5-7249-0D45-9CCE-D8CCF53C476F}"/>
    <dgm:cxn modelId="{2A88E0EC-4185-4952-B30D-5569F5452F54}" type="presOf" srcId="{6E1C9FCE-4F76-0949-8EF8-E66DFD24F8F4}" destId="{E66F395A-B0B8-8542-9E81-A1A68AF17EFF}" srcOrd="0" destOrd="0" presId="urn:microsoft.com/office/officeart/2005/8/layout/hList1"/>
    <dgm:cxn modelId="{8F94D0F0-2E23-41F6-8D8C-3BBF92A92A69}" type="presOf" srcId="{30847471-9D6E-114B-A02D-9D09A10C490D}" destId="{EB440B68-1C6F-6A43-A923-B97600DEA4AC}" srcOrd="0" destOrd="0" presId="urn:microsoft.com/office/officeart/2005/8/layout/hList1"/>
    <dgm:cxn modelId="{B771E9F9-20B4-494E-A039-917707F26587}" type="presOf" srcId="{A3DC57B3-6426-410D-BC51-C0425566D6C8}" destId="{408F71A7-D951-1343-A7A9-6ABE9F02DD36}" srcOrd="0" destOrd="1" presId="urn:microsoft.com/office/officeart/2005/8/layout/hList1"/>
    <dgm:cxn modelId="{92DBC066-3F8C-4327-9635-CB50E7988A27}" type="presParOf" srcId="{52BAC51D-6D21-8B41-B442-97FD1EE1FE87}" destId="{4AC288E4-EF5B-EB4B-BC38-97D99C04C1F1}" srcOrd="0" destOrd="0" presId="urn:microsoft.com/office/officeart/2005/8/layout/hList1"/>
    <dgm:cxn modelId="{C226F483-23E3-45C3-9D98-AAB94DFB6872}" type="presParOf" srcId="{4AC288E4-EF5B-EB4B-BC38-97D99C04C1F1}" destId="{EE0439FC-08DD-8E42-A7BD-457C02259ED7}" srcOrd="0" destOrd="0" presId="urn:microsoft.com/office/officeart/2005/8/layout/hList1"/>
    <dgm:cxn modelId="{DB734C4D-10CE-4C24-BBA2-BEC2C22215A0}" type="presParOf" srcId="{4AC288E4-EF5B-EB4B-BC38-97D99C04C1F1}" destId="{408F71A7-D951-1343-A7A9-6ABE9F02DD36}" srcOrd="1" destOrd="0" presId="urn:microsoft.com/office/officeart/2005/8/layout/hList1"/>
    <dgm:cxn modelId="{29558856-6CF5-4AE1-83DE-10DF305E5C5B}" type="presParOf" srcId="{52BAC51D-6D21-8B41-B442-97FD1EE1FE87}" destId="{8B4772E4-CD87-8C4E-B39C-5CEE0743A8E1}" srcOrd="1" destOrd="0" presId="urn:microsoft.com/office/officeart/2005/8/layout/hList1"/>
    <dgm:cxn modelId="{93175665-0F9E-477D-B67F-649F606EC768}" type="presParOf" srcId="{52BAC51D-6D21-8B41-B442-97FD1EE1FE87}" destId="{7E4A0D43-99CD-3444-AAAF-AAEB1BD28666}" srcOrd="2" destOrd="0" presId="urn:microsoft.com/office/officeart/2005/8/layout/hList1"/>
    <dgm:cxn modelId="{71622EDA-9C2C-41F5-86E3-4FCA58F118D2}" type="presParOf" srcId="{7E4A0D43-99CD-3444-AAAF-AAEB1BD28666}" destId="{E66F395A-B0B8-8542-9E81-A1A68AF17EFF}" srcOrd="0" destOrd="0" presId="urn:microsoft.com/office/officeart/2005/8/layout/hList1"/>
    <dgm:cxn modelId="{5FD0C488-9DD9-457C-89CD-9E6764D52396}" type="presParOf" srcId="{7E4A0D43-99CD-3444-AAAF-AAEB1BD28666}" destId="{EB440B68-1C6F-6A43-A923-B97600DEA4A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208EF7-4CDC-40F0-8459-3F25DDCAAE64}" type="doc">
      <dgm:prSet loTypeId="urn:microsoft.com/office/officeart/2005/8/layout/equation2" loCatId="process" qsTypeId="urn:microsoft.com/office/officeart/2005/8/quickstyle/simple5" qsCatId="simple" csTypeId="urn:microsoft.com/office/officeart/2005/8/colors/colorful1" csCatId="colorful" phldr="1"/>
      <dgm:spPr/>
    </dgm:pt>
    <dgm:pt modelId="{375600AA-82C2-47DE-A73B-49B28130E61E}">
      <dgm:prSet phldrT="[Text]"/>
      <dgm:spPr/>
      <dgm:t>
        <a:bodyPr/>
        <a:lstStyle/>
        <a:p>
          <a:r>
            <a:rPr lang="en-GB" dirty="0"/>
            <a:t>Who you’d like to be (ideal self)</a:t>
          </a:r>
        </a:p>
      </dgm:t>
    </dgm:pt>
    <dgm:pt modelId="{1B34746B-609C-47C8-B2D3-006BB4E38A7D}" type="parTrans" cxnId="{FF85DEB0-5C86-4C57-9EDC-341896DB7ACE}">
      <dgm:prSet/>
      <dgm:spPr/>
      <dgm:t>
        <a:bodyPr/>
        <a:lstStyle/>
        <a:p>
          <a:endParaRPr lang="en-GB"/>
        </a:p>
      </dgm:t>
    </dgm:pt>
    <dgm:pt modelId="{D44847CF-DA45-4081-85B6-DFACFDF013FE}" type="sibTrans" cxnId="{FF85DEB0-5C86-4C57-9EDC-341896DB7ACE}">
      <dgm:prSet/>
      <dgm:spPr/>
      <dgm:t>
        <a:bodyPr/>
        <a:lstStyle/>
        <a:p>
          <a:endParaRPr lang="en-GB"/>
        </a:p>
      </dgm:t>
    </dgm:pt>
    <dgm:pt modelId="{9D764469-F7B1-4881-8246-00DF1786D4C1}">
      <dgm:prSet phldrT="[Text]"/>
      <dgm:spPr/>
      <dgm:t>
        <a:bodyPr/>
        <a:lstStyle/>
        <a:p>
          <a:r>
            <a:rPr lang="en-GB" dirty="0"/>
            <a:t>Your actual behaviour (self image)</a:t>
          </a:r>
        </a:p>
      </dgm:t>
    </dgm:pt>
    <dgm:pt modelId="{25C2760F-9D31-4489-91D2-0A6F2849C97C}" type="parTrans" cxnId="{3D4AD766-DEE8-424B-9FE4-C82D1E26A902}">
      <dgm:prSet/>
      <dgm:spPr/>
      <dgm:t>
        <a:bodyPr/>
        <a:lstStyle/>
        <a:p>
          <a:endParaRPr lang="en-GB"/>
        </a:p>
      </dgm:t>
    </dgm:pt>
    <dgm:pt modelId="{3F7DB0FE-69E4-472C-A336-90819A916D68}" type="sibTrans" cxnId="{3D4AD766-DEE8-424B-9FE4-C82D1E26A902}">
      <dgm:prSet/>
      <dgm:spPr/>
      <dgm:t>
        <a:bodyPr/>
        <a:lstStyle/>
        <a:p>
          <a:endParaRPr lang="en-GB"/>
        </a:p>
      </dgm:t>
    </dgm:pt>
    <dgm:pt modelId="{2AFBD58A-9E06-4B2C-842C-BA931E44AEC3}">
      <dgm:prSet phldrT="[Text]"/>
      <dgm:spPr/>
      <dgm:t>
        <a:bodyPr/>
        <a:lstStyle/>
        <a:p>
          <a:r>
            <a:rPr lang="en-GB" dirty="0"/>
            <a:t>Self-actualised person</a:t>
          </a:r>
        </a:p>
      </dgm:t>
    </dgm:pt>
    <dgm:pt modelId="{CC0AA097-D24B-4678-83BF-DBC139CBA337}" type="parTrans" cxnId="{6A69C444-CBC0-409A-B8C1-79D71565EFD1}">
      <dgm:prSet/>
      <dgm:spPr/>
      <dgm:t>
        <a:bodyPr/>
        <a:lstStyle/>
        <a:p>
          <a:endParaRPr lang="en-GB"/>
        </a:p>
      </dgm:t>
    </dgm:pt>
    <dgm:pt modelId="{3B4E187C-7706-4763-B95F-6E8B07DF66B4}" type="sibTrans" cxnId="{6A69C444-CBC0-409A-B8C1-79D71565EFD1}">
      <dgm:prSet/>
      <dgm:spPr/>
      <dgm:t>
        <a:bodyPr/>
        <a:lstStyle/>
        <a:p>
          <a:endParaRPr lang="en-GB"/>
        </a:p>
      </dgm:t>
    </dgm:pt>
    <dgm:pt modelId="{36ACA9E8-5AFB-4DDB-B5B4-E1C94D0FD7FF}" type="pres">
      <dgm:prSet presAssocID="{75208EF7-4CDC-40F0-8459-3F25DDCAAE64}" presName="Name0" presStyleCnt="0">
        <dgm:presLayoutVars>
          <dgm:dir/>
          <dgm:resizeHandles val="exact"/>
        </dgm:presLayoutVars>
      </dgm:prSet>
      <dgm:spPr/>
    </dgm:pt>
    <dgm:pt modelId="{9B68C6FC-F262-434F-9903-F64B251300F0}" type="pres">
      <dgm:prSet presAssocID="{75208EF7-4CDC-40F0-8459-3F25DDCAAE64}" presName="vNodes" presStyleCnt="0"/>
      <dgm:spPr/>
    </dgm:pt>
    <dgm:pt modelId="{24F0A667-86E9-421D-95A7-D0B5CAB1504B}" type="pres">
      <dgm:prSet presAssocID="{375600AA-82C2-47DE-A73B-49B28130E61E}" presName="node" presStyleLbl="node1" presStyleIdx="0" presStyleCnt="3" custLinFactY="3290" custLinFactNeighborX="1087" custLinFactNeighborY="100000">
        <dgm:presLayoutVars>
          <dgm:bulletEnabled val="1"/>
        </dgm:presLayoutVars>
      </dgm:prSet>
      <dgm:spPr/>
    </dgm:pt>
    <dgm:pt modelId="{A172DB67-CD2D-42C5-8B2E-2E03D7A3F1B5}" type="pres">
      <dgm:prSet presAssocID="{D44847CF-DA45-4081-85B6-DFACFDF013FE}" presName="spacerT" presStyleCnt="0"/>
      <dgm:spPr/>
    </dgm:pt>
    <dgm:pt modelId="{AF1A7FEE-C4D5-41DE-B70D-A831266B1A87}" type="pres">
      <dgm:prSet presAssocID="{D44847CF-DA45-4081-85B6-DFACFDF013FE}" presName="sibTrans" presStyleLbl="sibTrans2D1" presStyleIdx="0" presStyleCnt="2"/>
      <dgm:spPr/>
    </dgm:pt>
    <dgm:pt modelId="{CA78ECD2-003C-4581-927F-024222523F5A}" type="pres">
      <dgm:prSet presAssocID="{D44847CF-DA45-4081-85B6-DFACFDF013FE}" presName="spacerB" presStyleCnt="0"/>
      <dgm:spPr/>
    </dgm:pt>
    <dgm:pt modelId="{C227CF7E-1383-4560-867C-BBAB8621C9A9}" type="pres">
      <dgm:prSet presAssocID="{9D764469-F7B1-4881-8246-00DF1786D4C1}" presName="node" presStyleLbl="node1" presStyleIdx="1" presStyleCnt="3" custLinFactY="-1117" custLinFactNeighborX="-1087" custLinFactNeighborY="-100000">
        <dgm:presLayoutVars>
          <dgm:bulletEnabled val="1"/>
        </dgm:presLayoutVars>
      </dgm:prSet>
      <dgm:spPr/>
    </dgm:pt>
    <dgm:pt modelId="{E7699E47-CF54-4B94-8C6D-BD3FFAAF013F}" type="pres">
      <dgm:prSet presAssocID="{75208EF7-4CDC-40F0-8459-3F25DDCAAE64}" presName="sibTransLast" presStyleLbl="sibTrans2D1" presStyleIdx="1" presStyleCnt="2"/>
      <dgm:spPr/>
    </dgm:pt>
    <dgm:pt modelId="{220125DD-9896-4D92-9469-E69A9BFD4A89}" type="pres">
      <dgm:prSet presAssocID="{75208EF7-4CDC-40F0-8459-3F25DDCAAE64}" presName="connectorText" presStyleLbl="sibTrans2D1" presStyleIdx="1" presStyleCnt="2"/>
      <dgm:spPr/>
    </dgm:pt>
    <dgm:pt modelId="{A8C0720B-81CA-429F-8544-06DDF2106EAD}" type="pres">
      <dgm:prSet presAssocID="{75208EF7-4CDC-40F0-8459-3F25DDCAAE64}" presName="lastNode" presStyleLbl="node1" presStyleIdx="2" presStyleCnt="3">
        <dgm:presLayoutVars>
          <dgm:bulletEnabled val="1"/>
        </dgm:presLayoutVars>
      </dgm:prSet>
      <dgm:spPr/>
    </dgm:pt>
  </dgm:ptLst>
  <dgm:cxnLst>
    <dgm:cxn modelId="{FE87F742-3DE6-4943-A2C9-C4361D3F2410}" type="presOf" srcId="{3F7DB0FE-69E4-472C-A336-90819A916D68}" destId="{E7699E47-CF54-4B94-8C6D-BD3FFAAF013F}" srcOrd="0" destOrd="0" presId="urn:microsoft.com/office/officeart/2005/8/layout/equation2"/>
    <dgm:cxn modelId="{6A69C444-CBC0-409A-B8C1-79D71565EFD1}" srcId="{75208EF7-4CDC-40F0-8459-3F25DDCAAE64}" destId="{2AFBD58A-9E06-4B2C-842C-BA931E44AEC3}" srcOrd="2" destOrd="0" parTransId="{CC0AA097-D24B-4678-83BF-DBC139CBA337}" sibTransId="{3B4E187C-7706-4763-B95F-6E8B07DF66B4}"/>
    <dgm:cxn modelId="{3D4AD766-DEE8-424B-9FE4-C82D1E26A902}" srcId="{75208EF7-4CDC-40F0-8459-3F25DDCAAE64}" destId="{9D764469-F7B1-4881-8246-00DF1786D4C1}" srcOrd="1" destOrd="0" parTransId="{25C2760F-9D31-4489-91D2-0A6F2849C97C}" sibTransId="{3F7DB0FE-69E4-472C-A336-90819A916D68}"/>
    <dgm:cxn modelId="{AFE87659-B21C-4E14-9569-91B7D513F16B}" type="presOf" srcId="{3F7DB0FE-69E4-472C-A336-90819A916D68}" destId="{220125DD-9896-4D92-9469-E69A9BFD4A89}" srcOrd="1" destOrd="0" presId="urn:microsoft.com/office/officeart/2005/8/layout/equation2"/>
    <dgm:cxn modelId="{CF4C5287-03E3-4D54-9F71-58A2E432FE59}" type="presOf" srcId="{375600AA-82C2-47DE-A73B-49B28130E61E}" destId="{24F0A667-86E9-421D-95A7-D0B5CAB1504B}" srcOrd="0" destOrd="0" presId="urn:microsoft.com/office/officeart/2005/8/layout/equation2"/>
    <dgm:cxn modelId="{6F61C0B0-A967-43B3-A3C5-A2BFDF585D0C}" type="presOf" srcId="{9D764469-F7B1-4881-8246-00DF1786D4C1}" destId="{C227CF7E-1383-4560-867C-BBAB8621C9A9}" srcOrd="0" destOrd="0" presId="urn:microsoft.com/office/officeart/2005/8/layout/equation2"/>
    <dgm:cxn modelId="{FF85DEB0-5C86-4C57-9EDC-341896DB7ACE}" srcId="{75208EF7-4CDC-40F0-8459-3F25DDCAAE64}" destId="{375600AA-82C2-47DE-A73B-49B28130E61E}" srcOrd="0" destOrd="0" parTransId="{1B34746B-609C-47C8-B2D3-006BB4E38A7D}" sibTransId="{D44847CF-DA45-4081-85B6-DFACFDF013FE}"/>
    <dgm:cxn modelId="{D608C6C6-8370-480B-9740-ACBC75681228}" type="presOf" srcId="{D44847CF-DA45-4081-85B6-DFACFDF013FE}" destId="{AF1A7FEE-C4D5-41DE-B70D-A831266B1A87}" srcOrd="0" destOrd="0" presId="urn:microsoft.com/office/officeart/2005/8/layout/equation2"/>
    <dgm:cxn modelId="{08F0F2D5-52A4-475E-A781-889A8346AD46}" type="presOf" srcId="{75208EF7-4CDC-40F0-8459-3F25DDCAAE64}" destId="{36ACA9E8-5AFB-4DDB-B5B4-E1C94D0FD7FF}" srcOrd="0" destOrd="0" presId="urn:microsoft.com/office/officeart/2005/8/layout/equation2"/>
    <dgm:cxn modelId="{A39236F8-01B0-4A8F-A2D2-E043ABDDA2E4}" type="presOf" srcId="{2AFBD58A-9E06-4B2C-842C-BA931E44AEC3}" destId="{A8C0720B-81CA-429F-8544-06DDF2106EAD}" srcOrd="0" destOrd="0" presId="urn:microsoft.com/office/officeart/2005/8/layout/equation2"/>
    <dgm:cxn modelId="{38FFC4AE-B451-4D43-84AC-FF9BD3347C18}" type="presParOf" srcId="{36ACA9E8-5AFB-4DDB-B5B4-E1C94D0FD7FF}" destId="{9B68C6FC-F262-434F-9903-F64B251300F0}" srcOrd="0" destOrd="0" presId="urn:microsoft.com/office/officeart/2005/8/layout/equation2"/>
    <dgm:cxn modelId="{DEB8937C-1B83-46C1-9EFD-D16E0AA5640F}" type="presParOf" srcId="{9B68C6FC-F262-434F-9903-F64B251300F0}" destId="{24F0A667-86E9-421D-95A7-D0B5CAB1504B}" srcOrd="0" destOrd="0" presId="urn:microsoft.com/office/officeart/2005/8/layout/equation2"/>
    <dgm:cxn modelId="{44E779A4-63BF-437E-9B19-0389ACE500AE}" type="presParOf" srcId="{9B68C6FC-F262-434F-9903-F64B251300F0}" destId="{A172DB67-CD2D-42C5-8B2E-2E03D7A3F1B5}" srcOrd="1" destOrd="0" presId="urn:microsoft.com/office/officeart/2005/8/layout/equation2"/>
    <dgm:cxn modelId="{D00FB841-9FBF-491D-A34B-6FDE3508945D}" type="presParOf" srcId="{9B68C6FC-F262-434F-9903-F64B251300F0}" destId="{AF1A7FEE-C4D5-41DE-B70D-A831266B1A87}" srcOrd="2" destOrd="0" presId="urn:microsoft.com/office/officeart/2005/8/layout/equation2"/>
    <dgm:cxn modelId="{E81DB1FF-528C-49A8-81A1-4823A2E771C4}" type="presParOf" srcId="{9B68C6FC-F262-434F-9903-F64B251300F0}" destId="{CA78ECD2-003C-4581-927F-024222523F5A}" srcOrd="3" destOrd="0" presId="urn:microsoft.com/office/officeart/2005/8/layout/equation2"/>
    <dgm:cxn modelId="{1802FBEE-D812-40AF-9C53-88606F75B28E}" type="presParOf" srcId="{9B68C6FC-F262-434F-9903-F64B251300F0}" destId="{C227CF7E-1383-4560-867C-BBAB8621C9A9}" srcOrd="4" destOrd="0" presId="urn:microsoft.com/office/officeart/2005/8/layout/equation2"/>
    <dgm:cxn modelId="{EEA470C8-7FD9-4DDF-AC8E-A318603AEF4B}" type="presParOf" srcId="{36ACA9E8-5AFB-4DDB-B5B4-E1C94D0FD7FF}" destId="{E7699E47-CF54-4B94-8C6D-BD3FFAAF013F}" srcOrd="1" destOrd="0" presId="urn:microsoft.com/office/officeart/2005/8/layout/equation2"/>
    <dgm:cxn modelId="{F7547D9B-34C3-49D4-8C40-3F44C8BA7C3B}" type="presParOf" srcId="{E7699E47-CF54-4B94-8C6D-BD3FFAAF013F}" destId="{220125DD-9896-4D92-9469-E69A9BFD4A89}" srcOrd="0" destOrd="0" presId="urn:microsoft.com/office/officeart/2005/8/layout/equation2"/>
    <dgm:cxn modelId="{23F2F305-8EED-4E28-A7A8-B0AA2CE033AB}" type="presParOf" srcId="{36ACA9E8-5AFB-4DDB-B5B4-E1C94D0FD7FF}" destId="{A8C0720B-81CA-429F-8544-06DDF2106EAD}" srcOrd="2" destOrd="0" presId="urn:microsoft.com/office/officeart/2005/8/layout/equation2"/>
  </dgm:cxnLst>
  <dgm:bg>
    <a:solidFill>
      <a:schemeClr val="accent1"/>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38F5F5-E183-A140-B2BD-62184C3E1F62}" type="doc">
      <dgm:prSet loTypeId="urn:microsoft.com/office/officeart/2005/8/layout/list1" loCatId="" qsTypeId="urn:microsoft.com/office/officeart/2005/8/quickstyle/3d3" qsCatId="3D" csTypeId="urn:microsoft.com/office/officeart/2005/8/colors/accent0_3" csCatId="mainScheme" phldr="1"/>
      <dgm:spPr/>
      <dgm:t>
        <a:bodyPr/>
        <a:lstStyle/>
        <a:p>
          <a:endParaRPr lang="en-US"/>
        </a:p>
      </dgm:t>
    </dgm:pt>
    <dgm:pt modelId="{1FF30FA7-9528-6946-8454-7ADA2C873B3F}">
      <dgm:prSet/>
      <dgm:spPr/>
      <dgm:t>
        <a:bodyPr/>
        <a:lstStyle/>
        <a:p>
          <a:pPr rtl="0"/>
          <a:r>
            <a:rPr lang="en-US"/>
            <a:t>Trait Theories of Personality</a:t>
          </a:r>
        </a:p>
      </dgm:t>
    </dgm:pt>
    <dgm:pt modelId="{2FC972DA-AF5E-B44D-B297-090B96AE4158}" type="parTrans" cxnId="{4CD5CB5A-97F2-F647-B133-2405AA0A86CC}">
      <dgm:prSet/>
      <dgm:spPr/>
      <dgm:t>
        <a:bodyPr/>
        <a:lstStyle/>
        <a:p>
          <a:endParaRPr lang="en-US"/>
        </a:p>
      </dgm:t>
    </dgm:pt>
    <dgm:pt modelId="{1EF01E65-4FD9-C54B-A6AB-E55C85A818B3}" type="sibTrans" cxnId="{4CD5CB5A-97F2-F647-B133-2405AA0A86CC}">
      <dgm:prSet/>
      <dgm:spPr/>
      <dgm:t>
        <a:bodyPr/>
        <a:lstStyle/>
        <a:p>
          <a:endParaRPr lang="en-US"/>
        </a:p>
      </dgm:t>
    </dgm:pt>
    <dgm:pt modelId="{DA443421-FC8B-6E48-B39A-CE3195BF7771}">
      <dgm:prSet/>
      <dgm:spPr/>
      <dgm:t>
        <a:bodyPr/>
        <a:lstStyle/>
        <a:p>
          <a:pPr rtl="0"/>
          <a:r>
            <a:rPr lang="en-US" dirty="0"/>
            <a:t>Personality Assessment</a:t>
          </a:r>
        </a:p>
      </dgm:t>
    </dgm:pt>
    <dgm:pt modelId="{3454EF71-D19E-C74D-926A-CD215FB2D21E}" type="parTrans" cxnId="{D96CAB0A-CDA3-1848-850B-CB4EC654C9C4}">
      <dgm:prSet/>
      <dgm:spPr/>
      <dgm:t>
        <a:bodyPr/>
        <a:lstStyle/>
        <a:p>
          <a:endParaRPr lang="en-US"/>
        </a:p>
      </dgm:t>
    </dgm:pt>
    <dgm:pt modelId="{4848A9E8-4AF4-8440-95A5-58D58D57BA3A}" type="sibTrans" cxnId="{D96CAB0A-CDA3-1848-850B-CB4EC654C9C4}">
      <dgm:prSet/>
      <dgm:spPr/>
      <dgm:t>
        <a:bodyPr/>
        <a:lstStyle/>
        <a:p>
          <a:endParaRPr lang="en-US"/>
        </a:p>
      </dgm:t>
    </dgm:pt>
    <dgm:pt modelId="{52111A6B-A87F-B644-863A-62D0669AF3B4}" type="pres">
      <dgm:prSet presAssocID="{3C38F5F5-E183-A140-B2BD-62184C3E1F62}" presName="linear" presStyleCnt="0">
        <dgm:presLayoutVars>
          <dgm:dir/>
          <dgm:animLvl val="lvl"/>
          <dgm:resizeHandles val="exact"/>
        </dgm:presLayoutVars>
      </dgm:prSet>
      <dgm:spPr/>
    </dgm:pt>
    <dgm:pt modelId="{ED9D4B8A-D84F-774C-8103-B033BEF629F6}" type="pres">
      <dgm:prSet presAssocID="{1FF30FA7-9528-6946-8454-7ADA2C873B3F}" presName="parentLin" presStyleCnt="0"/>
      <dgm:spPr/>
    </dgm:pt>
    <dgm:pt modelId="{A199716C-D040-AA40-9F70-E3A365AD300B}" type="pres">
      <dgm:prSet presAssocID="{1FF30FA7-9528-6946-8454-7ADA2C873B3F}" presName="parentLeftMargin" presStyleLbl="node1" presStyleIdx="0" presStyleCnt="2"/>
      <dgm:spPr/>
    </dgm:pt>
    <dgm:pt modelId="{2F919807-AF26-1647-BCDC-A9E1D15450E9}" type="pres">
      <dgm:prSet presAssocID="{1FF30FA7-9528-6946-8454-7ADA2C873B3F}" presName="parentText" presStyleLbl="node1" presStyleIdx="0" presStyleCnt="2">
        <dgm:presLayoutVars>
          <dgm:chMax val="0"/>
          <dgm:bulletEnabled val="1"/>
        </dgm:presLayoutVars>
      </dgm:prSet>
      <dgm:spPr/>
    </dgm:pt>
    <dgm:pt modelId="{32C09ADD-4C23-5343-8A66-1ECB35C9C34A}" type="pres">
      <dgm:prSet presAssocID="{1FF30FA7-9528-6946-8454-7ADA2C873B3F}" presName="negativeSpace" presStyleCnt="0"/>
      <dgm:spPr/>
    </dgm:pt>
    <dgm:pt modelId="{DB492B28-0C5B-0A49-9CA5-8B6134B85EEE}" type="pres">
      <dgm:prSet presAssocID="{1FF30FA7-9528-6946-8454-7ADA2C873B3F}" presName="childText" presStyleLbl="conFgAcc1" presStyleIdx="0" presStyleCnt="2">
        <dgm:presLayoutVars>
          <dgm:bulletEnabled val="1"/>
        </dgm:presLayoutVars>
      </dgm:prSet>
      <dgm:spPr/>
    </dgm:pt>
    <dgm:pt modelId="{67EB03A4-D648-704E-B9C6-C2A2D95E4D0D}" type="pres">
      <dgm:prSet presAssocID="{1EF01E65-4FD9-C54B-A6AB-E55C85A818B3}" presName="spaceBetweenRectangles" presStyleCnt="0"/>
      <dgm:spPr/>
    </dgm:pt>
    <dgm:pt modelId="{70DF2BBD-CD44-B441-ADF1-E8E9C4A9B84B}" type="pres">
      <dgm:prSet presAssocID="{DA443421-FC8B-6E48-B39A-CE3195BF7771}" presName="parentLin" presStyleCnt="0"/>
      <dgm:spPr/>
    </dgm:pt>
    <dgm:pt modelId="{367341DF-2182-6141-AEF0-1B9B815B2367}" type="pres">
      <dgm:prSet presAssocID="{DA443421-FC8B-6E48-B39A-CE3195BF7771}" presName="parentLeftMargin" presStyleLbl="node1" presStyleIdx="0" presStyleCnt="2"/>
      <dgm:spPr/>
    </dgm:pt>
    <dgm:pt modelId="{2A3EE632-AE56-5445-A1C1-0CEFD7BA33F8}" type="pres">
      <dgm:prSet presAssocID="{DA443421-FC8B-6E48-B39A-CE3195BF7771}" presName="parentText" presStyleLbl="node1" presStyleIdx="1" presStyleCnt="2">
        <dgm:presLayoutVars>
          <dgm:chMax val="0"/>
          <dgm:bulletEnabled val="1"/>
        </dgm:presLayoutVars>
      </dgm:prSet>
      <dgm:spPr/>
    </dgm:pt>
    <dgm:pt modelId="{77DF7D64-2C4C-EF4C-A1AA-E959AFEBDE9E}" type="pres">
      <dgm:prSet presAssocID="{DA443421-FC8B-6E48-B39A-CE3195BF7771}" presName="negativeSpace" presStyleCnt="0"/>
      <dgm:spPr/>
    </dgm:pt>
    <dgm:pt modelId="{3B252156-197B-A147-9D5D-C1F478578E32}" type="pres">
      <dgm:prSet presAssocID="{DA443421-FC8B-6E48-B39A-CE3195BF7771}" presName="childText" presStyleLbl="conFgAcc1" presStyleIdx="1" presStyleCnt="2">
        <dgm:presLayoutVars>
          <dgm:bulletEnabled val="1"/>
        </dgm:presLayoutVars>
      </dgm:prSet>
      <dgm:spPr/>
    </dgm:pt>
  </dgm:ptLst>
  <dgm:cxnLst>
    <dgm:cxn modelId="{D96CAB0A-CDA3-1848-850B-CB4EC654C9C4}" srcId="{3C38F5F5-E183-A140-B2BD-62184C3E1F62}" destId="{DA443421-FC8B-6E48-B39A-CE3195BF7771}" srcOrd="1" destOrd="0" parTransId="{3454EF71-D19E-C74D-926A-CD215FB2D21E}" sibTransId="{4848A9E8-4AF4-8440-95A5-58D58D57BA3A}"/>
    <dgm:cxn modelId="{AFFB130C-8D17-4902-80CC-B1B658A208C7}" type="presOf" srcId="{DA443421-FC8B-6E48-B39A-CE3195BF7771}" destId="{367341DF-2182-6141-AEF0-1B9B815B2367}" srcOrd="0" destOrd="0" presId="urn:microsoft.com/office/officeart/2005/8/layout/list1"/>
    <dgm:cxn modelId="{1C46091E-85D2-4BAB-BC80-DDC7DA915010}" type="presOf" srcId="{DA443421-FC8B-6E48-B39A-CE3195BF7771}" destId="{2A3EE632-AE56-5445-A1C1-0CEFD7BA33F8}" srcOrd="1" destOrd="0" presId="urn:microsoft.com/office/officeart/2005/8/layout/list1"/>
    <dgm:cxn modelId="{5185216C-F151-4D1E-9A2F-37E1EE6B76CD}" type="presOf" srcId="{1FF30FA7-9528-6946-8454-7ADA2C873B3F}" destId="{A199716C-D040-AA40-9F70-E3A365AD300B}" srcOrd="0" destOrd="0" presId="urn:microsoft.com/office/officeart/2005/8/layout/list1"/>
    <dgm:cxn modelId="{E8ED7A4E-C63A-4426-98B3-1F79B613B38E}" type="presOf" srcId="{1FF30FA7-9528-6946-8454-7ADA2C873B3F}" destId="{2F919807-AF26-1647-BCDC-A9E1D15450E9}" srcOrd="1" destOrd="0" presId="urn:microsoft.com/office/officeart/2005/8/layout/list1"/>
    <dgm:cxn modelId="{4CD5CB5A-97F2-F647-B133-2405AA0A86CC}" srcId="{3C38F5F5-E183-A140-B2BD-62184C3E1F62}" destId="{1FF30FA7-9528-6946-8454-7ADA2C873B3F}" srcOrd="0" destOrd="0" parTransId="{2FC972DA-AF5E-B44D-B297-090B96AE4158}" sibTransId="{1EF01E65-4FD9-C54B-A6AB-E55C85A818B3}"/>
    <dgm:cxn modelId="{EF6BC9BE-9DEA-4233-AFDB-E1802F8A16B3}" type="presOf" srcId="{3C38F5F5-E183-A140-B2BD-62184C3E1F62}" destId="{52111A6B-A87F-B644-863A-62D0669AF3B4}" srcOrd="0" destOrd="0" presId="urn:microsoft.com/office/officeart/2005/8/layout/list1"/>
    <dgm:cxn modelId="{E041B710-50D6-44FA-9BBD-EA7581C55FC5}" type="presParOf" srcId="{52111A6B-A87F-B644-863A-62D0669AF3B4}" destId="{ED9D4B8A-D84F-774C-8103-B033BEF629F6}" srcOrd="0" destOrd="0" presId="urn:microsoft.com/office/officeart/2005/8/layout/list1"/>
    <dgm:cxn modelId="{24264C9F-52E5-41EC-ABFC-FFAC9D43DF83}" type="presParOf" srcId="{ED9D4B8A-D84F-774C-8103-B033BEF629F6}" destId="{A199716C-D040-AA40-9F70-E3A365AD300B}" srcOrd="0" destOrd="0" presId="urn:microsoft.com/office/officeart/2005/8/layout/list1"/>
    <dgm:cxn modelId="{0DD02C01-FDD0-4451-9C99-D09BEC3C377A}" type="presParOf" srcId="{ED9D4B8A-D84F-774C-8103-B033BEF629F6}" destId="{2F919807-AF26-1647-BCDC-A9E1D15450E9}" srcOrd="1" destOrd="0" presId="urn:microsoft.com/office/officeart/2005/8/layout/list1"/>
    <dgm:cxn modelId="{AF8EEBA3-4A57-46EA-8291-9FC53958FFF3}" type="presParOf" srcId="{52111A6B-A87F-B644-863A-62D0669AF3B4}" destId="{32C09ADD-4C23-5343-8A66-1ECB35C9C34A}" srcOrd="1" destOrd="0" presId="urn:microsoft.com/office/officeart/2005/8/layout/list1"/>
    <dgm:cxn modelId="{79050160-B00B-4C9D-B45D-C80EDA1914E1}" type="presParOf" srcId="{52111A6B-A87F-B644-863A-62D0669AF3B4}" destId="{DB492B28-0C5B-0A49-9CA5-8B6134B85EEE}" srcOrd="2" destOrd="0" presId="urn:microsoft.com/office/officeart/2005/8/layout/list1"/>
    <dgm:cxn modelId="{B7104EE4-0206-429D-9128-A11485EDBE80}" type="presParOf" srcId="{52111A6B-A87F-B644-863A-62D0669AF3B4}" destId="{67EB03A4-D648-704E-B9C6-C2A2D95E4D0D}" srcOrd="3" destOrd="0" presId="urn:microsoft.com/office/officeart/2005/8/layout/list1"/>
    <dgm:cxn modelId="{4031F554-AE19-4BDF-B2E3-F20820BF5673}" type="presParOf" srcId="{52111A6B-A87F-B644-863A-62D0669AF3B4}" destId="{70DF2BBD-CD44-B441-ADF1-E8E9C4A9B84B}" srcOrd="4" destOrd="0" presId="urn:microsoft.com/office/officeart/2005/8/layout/list1"/>
    <dgm:cxn modelId="{B5CB37F3-3B12-4952-B668-ADAB7E05D3DE}" type="presParOf" srcId="{70DF2BBD-CD44-B441-ADF1-E8E9C4A9B84B}" destId="{367341DF-2182-6141-AEF0-1B9B815B2367}" srcOrd="0" destOrd="0" presId="urn:microsoft.com/office/officeart/2005/8/layout/list1"/>
    <dgm:cxn modelId="{680A57B6-AE2F-4781-B31C-D4328921133C}" type="presParOf" srcId="{70DF2BBD-CD44-B441-ADF1-E8E9C4A9B84B}" destId="{2A3EE632-AE56-5445-A1C1-0CEFD7BA33F8}" srcOrd="1" destOrd="0" presId="urn:microsoft.com/office/officeart/2005/8/layout/list1"/>
    <dgm:cxn modelId="{F8DE483F-3031-44B3-98AA-519CD35221C9}" type="presParOf" srcId="{52111A6B-A87F-B644-863A-62D0669AF3B4}" destId="{77DF7D64-2C4C-EF4C-A1AA-E959AFEBDE9E}" srcOrd="5" destOrd="0" presId="urn:microsoft.com/office/officeart/2005/8/layout/list1"/>
    <dgm:cxn modelId="{A26F558D-FD9C-4CCE-BCF4-2205D971AB02}" type="presParOf" srcId="{52111A6B-A87F-B644-863A-62D0669AF3B4}" destId="{3B252156-197B-A147-9D5D-C1F478578E32}"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0B7CF5B-2F60-0E44-9D40-4981C56C7E79}" type="doc">
      <dgm:prSet loTypeId="urn:microsoft.com/office/officeart/2005/8/layout/radial4" loCatId="" qsTypeId="urn:microsoft.com/office/officeart/2005/8/quickstyle/simple4" qsCatId="simple" csTypeId="urn:microsoft.com/office/officeart/2005/8/colors/colorful2" csCatId="colorful" phldr="1"/>
      <dgm:spPr/>
      <dgm:t>
        <a:bodyPr/>
        <a:lstStyle/>
        <a:p>
          <a:endParaRPr lang="en-US"/>
        </a:p>
      </dgm:t>
    </dgm:pt>
    <dgm:pt modelId="{D6B3A813-CA56-744B-B0EA-FF8D364A3F8B}">
      <dgm:prSet/>
      <dgm:spPr/>
      <dgm:t>
        <a:bodyPr/>
        <a:lstStyle/>
        <a:p>
          <a:pPr rtl="0"/>
          <a:r>
            <a:rPr lang="en-US" b="1">
              <a:solidFill>
                <a:srgbClr val="000000"/>
              </a:solidFill>
            </a:rPr>
            <a:t>Eysenck argued that these traits are determined by heredity</a:t>
          </a:r>
          <a:endParaRPr lang="en-US">
            <a:solidFill>
              <a:srgbClr val="000000"/>
            </a:solidFill>
          </a:endParaRPr>
        </a:p>
      </dgm:t>
    </dgm:pt>
    <dgm:pt modelId="{C4E68284-C8BC-5547-B751-74B1591628FF}" type="parTrans" cxnId="{7F93621D-9CEC-BE4D-8846-6C73BD77C9C9}">
      <dgm:prSet/>
      <dgm:spPr/>
      <dgm:t>
        <a:bodyPr/>
        <a:lstStyle/>
        <a:p>
          <a:endParaRPr lang="en-US">
            <a:solidFill>
              <a:srgbClr val="000000"/>
            </a:solidFill>
          </a:endParaRPr>
        </a:p>
      </dgm:t>
    </dgm:pt>
    <dgm:pt modelId="{DDD51192-1F81-C749-88E6-BA91DB518628}" type="sibTrans" cxnId="{7F93621D-9CEC-BE4D-8846-6C73BD77C9C9}">
      <dgm:prSet/>
      <dgm:spPr/>
      <dgm:t>
        <a:bodyPr/>
        <a:lstStyle/>
        <a:p>
          <a:endParaRPr lang="en-US">
            <a:solidFill>
              <a:srgbClr val="000000"/>
            </a:solidFill>
          </a:endParaRPr>
        </a:p>
      </dgm:t>
    </dgm:pt>
    <dgm:pt modelId="{1F603D24-5A66-E242-B1C8-3F24EB5388D1}">
      <dgm:prSet/>
      <dgm:spPr/>
      <dgm:t>
        <a:bodyPr/>
        <a:lstStyle/>
        <a:p>
          <a:pPr rtl="0"/>
          <a:r>
            <a:rPr lang="en-US" dirty="0">
              <a:solidFill>
                <a:srgbClr val="000000"/>
              </a:solidFill>
            </a:rPr>
            <a:t>Extraversion-introversion</a:t>
          </a:r>
        </a:p>
      </dgm:t>
    </dgm:pt>
    <dgm:pt modelId="{408F3AB3-A0D4-4547-8E80-4C9FB26B0744}" type="parTrans" cxnId="{CCAF1741-0ADD-5E4A-8616-6FB5DF80AF6A}">
      <dgm:prSet/>
      <dgm:spPr/>
      <dgm:t>
        <a:bodyPr/>
        <a:lstStyle/>
        <a:p>
          <a:endParaRPr lang="en-US">
            <a:solidFill>
              <a:srgbClr val="000000"/>
            </a:solidFill>
          </a:endParaRPr>
        </a:p>
      </dgm:t>
    </dgm:pt>
    <dgm:pt modelId="{143372A1-F7F7-BC4A-A6AE-40E9373257E8}" type="sibTrans" cxnId="{CCAF1741-0ADD-5E4A-8616-6FB5DF80AF6A}">
      <dgm:prSet/>
      <dgm:spPr/>
      <dgm:t>
        <a:bodyPr/>
        <a:lstStyle/>
        <a:p>
          <a:endParaRPr lang="en-US">
            <a:solidFill>
              <a:srgbClr val="000000"/>
            </a:solidFill>
          </a:endParaRPr>
        </a:p>
      </dgm:t>
    </dgm:pt>
    <dgm:pt modelId="{5DA653D4-21DC-4C4C-8AB9-C8E40E8518DD}">
      <dgm:prSet/>
      <dgm:spPr/>
      <dgm:t>
        <a:bodyPr/>
        <a:lstStyle/>
        <a:p>
          <a:pPr rtl="0"/>
          <a:r>
            <a:rPr lang="en-US" dirty="0">
              <a:solidFill>
                <a:srgbClr val="000000"/>
              </a:solidFill>
            </a:rPr>
            <a:t>Neuroticism-emotional stability</a:t>
          </a:r>
        </a:p>
      </dgm:t>
    </dgm:pt>
    <dgm:pt modelId="{B98313D2-B8CF-B945-9280-2EFA5B15B47E}" type="parTrans" cxnId="{553485F3-975E-DE4D-8930-79A9D57AF742}">
      <dgm:prSet/>
      <dgm:spPr/>
      <dgm:t>
        <a:bodyPr/>
        <a:lstStyle/>
        <a:p>
          <a:endParaRPr lang="en-US">
            <a:solidFill>
              <a:srgbClr val="000000"/>
            </a:solidFill>
          </a:endParaRPr>
        </a:p>
      </dgm:t>
    </dgm:pt>
    <dgm:pt modelId="{0580D332-4BC7-9B48-8DA1-D29DC7CA9F67}" type="sibTrans" cxnId="{553485F3-975E-DE4D-8930-79A9D57AF742}">
      <dgm:prSet/>
      <dgm:spPr/>
      <dgm:t>
        <a:bodyPr/>
        <a:lstStyle/>
        <a:p>
          <a:endParaRPr lang="en-US">
            <a:solidFill>
              <a:srgbClr val="000000"/>
            </a:solidFill>
          </a:endParaRPr>
        </a:p>
      </dgm:t>
    </dgm:pt>
    <dgm:pt modelId="{7C7C87A3-692C-F148-A7E6-8D860C80B839}">
      <dgm:prSet/>
      <dgm:spPr/>
      <dgm:t>
        <a:bodyPr/>
        <a:lstStyle/>
        <a:p>
          <a:pPr rtl="0"/>
          <a:r>
            <a:rPr lang="en-US" dirty="0">
              <a:solidFill>
                <a:srgbClr val="000000"/>
              </a:solidFill>
            </a:rPr>
            <a:t>Psychoticism-impulse control</a:t>
          </a:r>
        </a:p>
      </dgm:t>
    </dgm:pt>
    <dgm:pt modelId="{69EB619E-1AEB-894F-B243-D399983672B9}" type="parTrans" cxnId="{A9A6DBDA-7DA0-C043-A112-9241F073BC89}">
      <dgm:prSet/>
      <dgm:spPr/>
      <dgm:t>
        <a:bodyPr/>
        <a:lstStyle/>
        <a:p>
          <a:endParaRPr lang="en-US">
            <a:solidFill>
              <a:srgbClr val="000000"/>
            </a:solidFill>
          </a:endParaRPr>
        </a:p>
      </dgm:t>
    </dgm:pt>
    <dgm:pt modelId="{FA137AE4-EA52-C144-AA3F-8B6ABF87FD9A}" type="sibTrans" cxnId="{A9A6DBDA-7DA0-C043-A112-9241F073BC89}">
      <dgm:prSet/>
      <dgm:spPr/>
      <dgm:t>
        <a:bodyPr/>
        <a:lstStyle/>
        <a:p>
          <a:endParaRPr lang="en-US">
            <a:solidFill>
              <a:srgbClr val="000000"/>
            </a:solidFill>
          </a:endParaRPr>
        </a:p>
      </dgm:t>
    </dgm:pt>
    <dgm:pt modelId="{18F12B92-6118-DA4A-AE29-E055D24DA4E0}" type="pres">
      <dgm:prSet presAssocID="{40B7CF5B-2F60-0E44-9D40-4981C56C7E79}" presName="cycle" presStyleCnt="0">
        <dgm:presLayoutVars>
          <dgm:chMax val="1"/>
          <dgm:dir/>
          <dgm:animLvl val="ctr"/>
          <dgm:resizeHandles val="exact"/>
        </dgm:presLayoutVars>
      </dgm:prSet>
      <dgm:spPr/>
    </dgm:pt>
    <dgm:pt modelId="{0ED224AF-C9E0-0049-ABC6-EAFB780AC1DA}" type="pres">
      <dgm:prSet presAssocID="{D6B3A813-CA56-744B-B0EA-FF8D364A3F8B}" presName="centerShape" presStyleLbl="node0" presStyleIdx="0" presStyleCnt="1"/>
      <dgm:spPr/>
    </dgm:pt>
    <dgm:pt modelId="{ECD15D9D-D63A-8B45-93F8-EA89517425BE}" type="pres">
      <dgm:prSet presAssocID="{408F3AB3-A0D4-4547-8E80-4C9FB26B0744}" presName="parTrans" presStyleLbl="bgSibTrans2D1" presStyleIdx="0" presStyleCnt="3"/>
      <dgm:spPr/>
    </dgm:pt>
    <dgm:pt modelId="{C5D14A4D-9326-1845-B124-FFA24C7F2965}" type="pres">
      <dgm:prSet presAssocID="{1F603D24-5A66-E242-B1C8-3F24EB5388D1}" presName="node" presStyleLbl="node1" presStyleIdx="0" presStyleCnt="3">
        <dgm:presLayoutVars>
          <dgm:bulletEnabled val="1"/>
        </dgm:presLayoutVars>
      </dgm:prSet>
      <dgm:spPr/>
    </dgm:pt>
    <dgm:pt modelId="{073DD2E2-DA91-C841-AB02-7D169996D537}" type="pres">
      <dgm:prSet presAssocID="{B98313D2-B8CF-B945-9280-2EFA5B15B47E}" presName="parTrans" presStyleLbl="bgSibTrans2D1" presStyleIdx="1" presStyleCnt="3"/>
      <dgm:spPr/>
    </dgm:pt>
    <dgm:pt modelId="{F92357AE-1E06-A947-BBC2-C49AE6BF4117}" type="pres">
      <dgm:prSet presAssocID="{5DA653D4-21DC-4C4C-8AB9-C8E40E8518DD}" presName="node" presStyleLbl="node1" presStyleIdx="1" presStyleCnt="3">
        <dgm:presLayoutVars>
          <dgm:bulletEnabled val="1"/>
        </dgm:presLayoutVars>
      </dgm:prSet>
      <dgm:spPr/>
    </dgm:pt>
    <dgm:pt modelId="{5BCB7AA3-9481-BC40-9E26-8DA23101B2F0}" type="pres">
      <dgm:prSet presAssocID="{69EB619E-1AEB-894F-B243-D399983672B9}" presName="parTrans" presStyleLbl="bgSibTrans2D1" presStyleIdx="2" presStyleCnt="3"/>
      <dgm:spPr/>
    </dgm:pt>
    <dgm:pt modelId="{CD2FAF35-4F73-8D4E-A647-8397026D7047}" type="pres">
      <dgm:prSet presAssocID="{7C7C87A3-692C-F148-A7E6-8D860C80B839}" presName="node" presStyleLbl="node1" presStyleIdx="2" presStyleCnt="3">
        <dgm:presLayoutVars>
          <dgm:bulletEnabled val="1"/>
        </dgm:presLayoutVars>
      </dgm:prSet>
      <dgm:spPr/>
    </dgm:pt>
  </dgm:ptLst>
  <dgm:cxnLst>
    <dgm:cxn modelId="{7F93621D-9CEC-BE4D-8846-6C73BD77C9C9}" srcId="{40B7CF5B-2F60-0E44-9D40-4981C56C7E79}" destId="{D6B3A813-CA56-744B-B0EA-FF8D364A3F8B}" srcOrd="0" destOrd="0" parTransId="{C4E68284-C8BC-5547-B751-74B1591628FF}" sibTransId="{DDD51192-1F81-C749-88E6-BA91DB518628}"/>
    <dgm:cxn modelId="{CCAF1741-0ADD-5E4A-8616-6FB5DF80AF6A}" srcId="{D6B3A813-CA56-744B-B0EA-FF8D364A3F8B}" destId="{1F603D24-5A66-E242-B1C8-3F24EB5388D1}" srcOrd="0" destOrd="0" parTransId="{408F3AB3-A0D4-4547-8E80-4C9FB26B0744}" sibTransId="{143372A1-F7F7-BC4A-A6AE-40E9373257E8}"/>
    <dgm:cxn modelId="{DD3CD067-2E51-472B-A6B0-C90FB4828D34}" type="presOf" srcId="{B98313D2-B8CF-B945-9280-2EFA5B15B47E}" destId="{073DD2E2-DA91-C841-AB02-7D169996D537}" srcOrd="0" destOrd="0" presId="urn:microsoft.com/office/officeart/2005/8/layout/radial4"/>
    <dgm:cxn modelId="{40E7ED49-E259-432E-A91C-12FD85366EA7}" type="presOf" srcId="{408F3AB3-A0D4-4547-8E80-4C9FB26B0744}" destId="{ECD15D9D-D63A-8B45-93F8-EA89517425BE}" srcOrd="0" destOrd="0" presId="urn:microsoft.com/office/officeart/2005/8/layout/radial4"/>
    <dgm:cxn modelId="{C860284F-5209-44B1-87C5-6131EF716D2E}" type="presOf" srcId="{69EB619E-1AEB-894F-B243-D399983672B9}" destId="{5BCB7AA3-9481-BC40-9E26-8DA23101B2F0}" srcOrd="0" destOrd="0" presId="urn:microsoft.com/office/officeart/2005/8/layout/radial4"/>
    <dgm:cxn modelId="{F7A5E486-8415-4D5C-985A-E7ADEFA8F032}" type="presOf" srcId="{40B7CF5B-2F60-0E44-9D40-4981C56C7E79}" destId="{18F12B92-6118-DA4A-AE29-E055D24DA4E0}" srcOrd="0" destOrd="0" presId="urn:microsoft.com/office/officeart/2005/8/layout/radial4"/>
    <dgm:cxn modelId="{F99B478E-8767-4CB3-95B3-B9198AB9DFF1}" type="presOf" srcId="{1F603D24-5A66-E242-B1C8-3F24EB5388D1}" destId="{C5D14A4D-9326-1845-B124-FFA24C7F2965}" srcOrd="0" destOrd="0" presId="urn:microsoft.com/office/officeart/2005/8/layout/radial4"/>
    <dgm:cxn modelId="{0E8063A2-B3A2-404F-A2FB-22B6E63C221E}" type="presOf" srcId="{D6B3A813-CA56-744B-B0EA-FF8D364A3F8B}" destId="{0ED224AF-C9E0-0049-ABC6-EAFB780AC1DA}" srcOrd="0" destOrd="0" presId="urn:microsoft.com/office/officeart/2005/8/layout/radial4"/>
    <dgm:cxn modelId="{5A107DC3-17AA-4B66-94B6-999E503860B8}" type="presOf" srcId="{7C7C87A3-692C-F148-A7E6-8D860C80B839}" destId="{CD2FAF35-4F73-8D4E-A647-8397026D7047}" srcOrd="0" destOrd="0" presId="urn:microsoft.com/office/officeart/2005/8/layout/radial4"/>
    <dgm:cxn modelId="{A9A6DBDA-7DA0-C043-A112-9241F073BC89}" srcId="{D6B3A813-CA56-744B-B0EA-FF8D364A3F8B}" destId="{7C7C87A3-692C-F148-A7E6-8D860C80B839}" srcOrd="2" destOrd="0" parTransId="{69EB619E-1AEB-894F-B243-D399983672B9}" sibTransId="{FA137AE4-EA52-C144-AA3F-8B6ABF87FD9A}"/>
    <dgm:cxn modelId="{7F3438EA-2812-43AA-A53B-E2436FC878F6}" type="presOf" srcId="{5DA653D4-21DC-4C4C-8AB9-C8E40E8518DD}" destId="{F92357AE-1E06-A947-BBC2-C49AE6BF4117}" srcOrd="0" destOrd="0" presId="urn:microsoft.com/office/officeart/2005/8/layout/radial4"/>
    <dgm:cxn modelId="{553485F3-975E-DE4D-8930-79A9D57AF742}" srcId="{D6B3A813-CA56-744B-B0EA-FF8D364A3F8B}" destId="{5DA653D4-21DC-4C4C-8AB9-C8E40E8518DD}" srcOrd="1" destOrd="0" parTransId="{B98313D2-B8CF-B945-9280-2EFA5B15B47E}" sibTransId="{0580D332-4BC7-9B48-8DA1-D29DC7CA9F67}"/>
    <dgm:cxn modelId="{40453474-F7FA-47FB-9ECA-B198213C8581}" type="presParOf" srcId="{18F12B92-6118-DA4A-AE29-E055D24DA4E0}" destId="{0ED224AF-C9E0-0049-ABC6-EAFB780AC1DA}" srcOrd="0" destOrd="0" presId="urn:microsoft.com/office/officeart/2005/8/layout/radial4"/>
    <dgm:cxn modelId="{74919D6E-7EAF-408B-A79E-C3C1D4EA310A}" type="presParOf" srcId="{18F12B92-6118-DA4A-AE29-E055D24DA4E0}" destId="{ECD15D9D-D63A-8B45-93F8-EA89517425BE}" srcOrd="1" destOrd="0" presId="urn:microsoft.com/office/officeart/2005/8/layout/radial4"/>
    <dgm:cxn modelId="{682A2A47-7214-405C-B39F-D9EC46097EB6}" type="presParOf" srcId="{18F12B92-6118-DA4A-AE29-E055D24DA4E0}" destId="{C5D14A4D-9326-1845-B124-FFA24C7F2965}" srcOrd="2" destOrd="0" presId="urn:microsoft.com/office/officeart/2005/8/layout/radial4"/>
    <dgm:cxn modelId="{31B070A4-5E2A-4F47-A7C8-AA4AF5AEA785}" type="presParOf" srcId="{18F12B92-6118-DA4A-AE29-E055D24DA4E0}" destId="{073DD2E2-DA91-C841-AB02-7D169996D537}" srcOrd="3" destOrd="0" presId="urn:microsoft.com/office/officeart/2005/8/layout/radial4"/>
    <dgm:cxn modelId="{FEB72564-FEB2-4066-A04B-ECDB5D6E09F5}" type="presParOf" srcId="{18F12B92-6118-DA4A-AE29-E055D24DA4E0}" destId="{F92357AE-1E06-A947-BBC2-C49AE6BF4117}" srcOrd="4" destOrd="0" presId="urn:microsoft.com/office/officeart/2005/8/layout/radial4"/>
    <dgm:cxn modelId="{547E21D6-CB34-4846-B520-8F2FA10C2748}" type="presParOf" srcId="{18F12B92-6118-DA4A-AE29-E055D24DA4E0}" destId="{5BCB7AA3-9481-BC40-9E26-8DA23101B2F0}" srcOrd="5" destOrd="0" presId="urn:microsoft.com/office/officeart/2005/8/layout/radial4"/>
    <dgm:cxn modelId="{DD485F3B-1755-4F7E-8AD0-FA6C62E36A33}" type="presParOf" srcId="{18F12B92-6118-DA4A-AE29-E055D24DA4E0}" destId="{CD2FAF35-4F73-8D4E-A647-8397026D7047}" srcOrd="6"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0CF1B-75D2-426B-B15F-BDB8A37EB247}">
      <dsp:nvSpPr>
        <dsp:cNvPr id="0" name=""/>
        <dsp:cNvSpPr/>
      </dsp:nvSpPr>
      <dsp:spPr>
        <a:xfrm>
          <a:off x="0" y="503635"/>
          <a:ext cx="11314176" cy="781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493E6A16-8AD9-4626-8890-4E4AE215E936}">
      <dsp:nvSpPr>
        <dsp:cNvPr id="0" name=""/>
        <dsp:cNvSpPr/>
      </dsp:nvSpPr>
      <dsp:spPr>
        <a:xfrm>
          <a:off x="565708" y="46075"/>
          <a:ext cx="7919923" cy="91512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99354" tIns="0" rIns="299354" bIns="0" numCol="1" spcCol="1270" anchor="ctr" anchorCtr="0">
          <a:noAutofit/>
        </a:bodyPr>
        <a:lstStyle/>
        <a:p>
          <a:pPr marL="0" lvl="0" indent="0" algn="l" defTabSz="1377950">
            <a:lnSpc>
              <a:spcPct val="90000"/>
            </a:lnSpc>
            <a:spcBef>
              <a:spcPct val="0"/>
            </a:spcBef>
            <a:spcAft>
              <a:spcPct val="35000"/>
            </a:spcAft>
            <a:buNone/>
          </a:pPr>
          <a:r>
            <a:rPr lang="en-GB" sz="3100" kern="1200" dirty="0"/>
            <a:t>Biology and behaviour</a:t>
          </a:r>
        </a:p>
      </dsp:txBody>
      <dsp:txXfrm>
        <a:off x="610380" y="90747"/>
        <a:ext cx="7830579" cy="825776"/>
      </dsp:txXfrm>
    </dsp:sp>
    <dsp:sp modelId="{B62B9D4F-EA0B-4238-932F-44E739CB2729}">
      <dsp:nvSpPr>
        <dsp:cNvPr id="0" name=""/>
        <dsp:cNvSpPr/>
      </dsp:nvSpPr>
      <dsp:spPr>
        <a:xfrm>
          <a:off x="0" y="1909795"/>
          <a:ext cx="11314176" cy="781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F79876C-A97C-4AFA-905C-CE38813C62C7}">
      <dsp:nvSpPr>
        <dsp:cNvPr id="0" name=""/>
        <dsp:cNvSpPr/>
      </dsp:nvSpPr>
      <dsp:spPr>
        <a:xfrm>
          <a:off x="565708" y="1452235"/>
          <a:ext cx="7919923" cy="91512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99354" tIns="0" rIns="299354" bIns="0" numCol="1" spcCol="1270" anchor="ctr" anchorCtr="0">
          <a:noAutofit/>
        </a:bodyPr>
        <a:lstStyle/>
        <a:p>
          <a:pPr marL="0" lvl="0" indent="0" algn="l" defTabSz="1377950">
            <a:lnSpc>
              <a:spcPct val="90000"/>
            </a:lnSpc>
            <a:spcBef>
              <a:spcPct val="0"/>
            </a:spcBef>
            <a:spcAft>
              <a:spcPct val="35000"/>
            </a:spcAft>
            <a:buNone/>
          </a:pPr>
          <a:r>
            <a:rPr lang="en-GB" sz="3100" kern="1200" dirty="0"/>
            <a:t>Freud and psychoanalysis (separate video)</a:t>
          </a:r>
        </a:p>
      </dsp:txBody>
      <dsp:txXfrm>
        <a:off x="610380" y="1496907"/>
        <a:ext cx="7830579" cy="825776"/>
      </dsp:txXfrm>
    </dsp:sp>
    <dsp:sp modelId="{2EECCC36-80C2-5C4D-9AE2-71C1EB12EE58}">
      <dsp:nvSpPr>
        <dsp:cNvPr id="0" name=""/>
        <dsp:cNvSpPr/>
      </dsp:nvSpPr>
      <dsp:spPr>
        <a:xfrm>
          <a:off x="0" y="3315956"/>
          <a:ext cx="11314176" cy="781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CCF7078D-E63C-6F49-8C1F-086F894B9E7C}">
      <dsp:nvSpPr>
        <dsp:cNvPr id="0" name=""/>
        <dsp:cNvSpPr/>
      </dsp:nvSpPr>
      <dsp:spPr>
        <a:xfrm>
          <a:off x="565708" y="2858395"/>
          <a:ext cx="7919923" cy="91512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99354" tIns="0" rIns="299354" bIns="0" numCol="1" spcCol="1270" anchor="ctr" anchorCtr="0">
          <a:noAutofit/>
        </a:bodyPr>
        <a:lstStyle/>
        <a:p>
          <a:pPr marL="0" lvl="0" indent="0" algn="l" defTabSz="1377950" rtl="0">
            <a:lnSpc>
              <a:spcPct val="90000"/>
            </a:lnSpc>
            <a:spcBef>
              <a:spcPct val="0"/>
            </a:spcBef>
            <a:spcAft>
              <a:spcPct val="35000"/>
            </a:spcAft>
            <a:buNone/>
          </a:pPr>
          <a:r>
            <a:rPr lang="en-US" sz="3100" kern="1200" dirty="0"/>
            <a:t>The Humanistic Approach </a:t>
          </a:r>
          <a:br>
            <a:rPr lang="en-US" sz="3100" kern="1200" dirty="0"/>
          </a:br>
          <a:r>
            <a:rPr lang="en-US" sz="3100" kern="1200" dirty="0"/>
            <a:t>to Personality</a:t>
          </a:r>
        </a:p>
      </dsp:txBody>
      <dsp:txXfrm>
        <a:off x="610380" y="2903067"/>
        <a:ext cx="7830579" cy="825776"/>
      </dsp:txXfrm>
    </dsp:sp>
    <dsp:sp modelId="{69719E71-B9CC-B54F-8967-4573BEFE7C6C}">
      <dsp:nvSpPr>
        <dsp:cNvPr id="0" name=""/>
        <dsp:cNvSpPr/>
      </dsp:nvSpPr>
      <dsp:spPr>
        <a:xfrm>
          <a:off x="0" y="4722116"/>
          <a:ext cx="11314176" cy="781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904D4BE1-8B54-9B4C-9EED-858905D0DF6E}">
      <dsp:nvSpPr>
        <dsp:cNvPr id="0" name=""/>
        <dsp:cNvSpPr/>
      </dsp:nvSpPr>
      <dsp:spPr>
        <a:xfrm>
          <a:off x="565708" y="4264556"/>
          <a:ext cx="7919923" cy="91512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99354" tIns="0" rIns="299354" bIns="0" numCol="1" spcCol="1270" anchor="ctr" anchorCtr="0">
          <a:noAutofit/>
        </a:bodyPr>
        <a:lstStyle/>
        <a:p>
          <a:pPr marL="0" lvl="0" indent="0" algn="l" defTabSz="1377950" rtl="0">
            <a:lnSpc>
              <a:spcPct val="90000"/>
            </a:lnSpc>
            <a:spcBef>
              <a:spcPct val="0"/>
            </a:spcBef>
            <a:spcAft>
              <a:spcPct val="35000"/>
            </a:spcAft>
            <a:buNone/>
          </a:pPr>
          <a:r>
            <a:rPr lang="en-US" sz="3100" kern="1200" dirty="0"/>
            <a:t>The Social-Cognitive Approach </a:t>
          </a:r>
          <a:br>
            <a:rPr lang="en-US" sz="3100" kern="1200" dirty="0"/>
          </a:br>
          <a:r>
            <a:rPr lang="en-US" sz="3100" kern="1200" dirty="0"/>
            <a:t>to Personality</a:t>
          </a:r>
        </a:p>
      </dsp:txBody>
      <dsp:txXfrm>
        <a:off x="610380" y="4309228"/>
        <a:ext cx="7830579" cy="8257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0439FC-08DD-8E42-A7BD-457C02259ED7}">
      <dsp:nvSpPr>
        <dsp:cNvPr id="0" name=""/>
        <dsp:cNvSpPr/>
      </dsp:nvSpPr>
      <dsp:spPr>
        <a:xfrm>
          <a:off x="49" y="180194"/>
          <a:ext cx="4771355" cy="1123200"/>
        </a:xfrm>
        <a:prstGeom prst="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rtl="0">
            <a:lnSpc>
              <a:spcPct val="90000"/>
            </a:lnSpc>
            <a:spcBef>
              <a:spcPct val="0"/>
            </a:spcBef>
            <a:spcAft>
              <a:spcPct val="35000"/>
            </a:spcAft>
            <a:buNone/>
          </a:pPr>
          <a:r>
            <a:rPr lang="en-US" sz="3200" b="1" kern="1200"/>
            <a:t>Humanistic theories</a:t>
          </a:r>
          <a:endParaRPr lang="en-US" sz="3200" kern="1200" dirty="0"/>
        </a:p>
      </dsp:txBody>
      <dsp:txXfrm>
        <a:off x="49" y="180194"/>
        <a:ext cx="4771355" cy="1123200"/>
      </dsp:txXfrm>
    </dsp:sp>
    <dsp:sp modelId="{408F71A7-D951-1343-A7A9-6ABE9F02DD36}">
      <dsp:nvSpPr>
        <dsp:cNvPr id="0" name=""/>
        <dsp:cNvSpPr/>
      </dsp:nvSpPr>
      <dsp:spPr>
        <a:xfrm>
          <a:off x="49" y="1303394"/>
          <a:ext cx="4771355" cy="3813834"/>
        </a:xfrm>
        <a:prstGeom prst="rect">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rtl="0">
            <a:lnSpc>
              <a:spcPct val="90000"/>
            </a:lnSpc>
            <a:spcBef>
              <a:spcPct val="0"/>
            </a:spcBef>
            <a:spcAft>
              <a:spcPct val="15000"/>
            </a:spcAft>
            <a:buChar char="•"/>
          </a:pPr>
          <a:r>
            <a:rPr lang="en-US" sz="3200" kern="1200" dirty="0"/>
            <a:t>Developed in the 1960s</a:t>
          </a:r>
        </a:p>
        <a:p>
          <a:pPr marL="285750" lvl="1" indent="-285750" algn="l" defTabSz="1422400" rtl="0">
            <a:lnSpc>
              <a:spcPct val="90000"/>
            </a:lnSpc>
            <a:spcBef>
              <a:spcPct val="0"/>
            </a:spcBef>
            <a:spcAft>
              <a:spcPct val="15000"/>
            </a:spcAft>
            <a:buChar char="•"/>
          </a:pPr>
          <a:r>
            <a:rPr lang="en-US" sz="3200" kern="1200" dirty="0"/>
            <a:t>Emphasizes </a:t>
          </a:r>
          <a:r>
            <a:rPr lang="en-US" sz="3200" b="1" kern="1200" dirty="0"/>
            <a:t>conscious free will</a:t>
          </a:r>
          <a:r>
            <a:rPr lang="en-US" sz="3200" kern="1200" dirty="0"/>
            <a:t> in one</a:t>
          </a:r>
          <a:r>
            <a:rPr lang="fr-FR" altLang="ja-JP" sz="3200" kern="1200" dirty="0"/>
            <a:t>'</a:t>
          </a:r>
          <a:r>
            <a:rPr lang="en-US" sz="3200" kern="1200" dirty="0"/>
            <a:t>s actions, the </a:t>
          </a:r>
          <a:r>
            <a:rPr lang="en-US" sz="3200" b="1" kern="1200" dirty="0"/>
            <a:t>uniqueness</a:t>
          </a:r>
          <a:r>
            <a:rPr lang="en-US" sz="3200" kern="1200" dirty="0"/>
            <a:t> of the individual person, and </a:t>
          </a:r>
          <a:r>
            <a:rPr lang="en-US" sz="3200" b="1" kern="1200" dirty="0"/>
            <a:t>personal growth</a:t>
          </a:r>
          <a:endParaRPr lang="en-US" sz="3200" kern="1200" dirty="0"/>
        </a:p>
      </dsp:txBody>
      <dsp:txXfrm>
        <a:off x="49" y="1303394"/>
        <a:ext cx="4771355" cy="3813834"/>
      </dsp:txXfrm>
    </dsp:sp>
    <dsp:sp modelId="{E66F395A-B0B8-8542-9E81-A1A68AF17EFF}">
      <dsp:nvSpPr>
        <dsp:cNvPr id="0" name=""/>
        <dsp:cNvSpPr/>
      </dsp:nvSpPr>
      <dsp:spPr>
        <a:xfrm>
          <a:off x="5439394" y="180194"/>
          <a:ext cx="4771355" cy="1123200"/>
        </a:xfrm>
        <a:prstGeom prst="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rtl="0">
            <a:lnSpc>
              <a:spcPct val="90000"/>
            </a:lnSpc>
            <a:spcBef>
              <a:spcPct val="0"/>
            </a:spcBef>
            <a:spcAft>
              <a:spcPct val="35000"/>
            </a:spcAft>
            <a:buNone/>
          </a:pPr>
          <a:r>
            <a:rPr lang="en-US" sz="3200" b="1" kern="1200"/>
            <a:t>Social-cognitive theorists</a:t>
          </a:r>
          <a:endParaRPr lang="en-US" sz="3200" kern="1200" dirty="0"/>
        </a:p>
      </dsp:txBody>
      <dsp:txXfrm>
        <a:off x="5439394" y="180194"/>
        <a:ext cx="4771355" cy="1123200"/>
      </dsp:txXfrm>
    </dsp:sp>
    <dsp:sp modelId="{EB440B68-1C6F-6A43-A923-B97600DEA4AC}">
      <dsp:nvSpPr>
        <dsp:cNvPr id="0" name=""/>
        <dsp:cNvSpPr/>
      </dsp:nvSpPr>
      <dsp:spPr>
        <a:xfrm>
          <a:off x="5439394" y="1303394"/>
          <a:ext cx="4771355" cy="3813834"/>
        </a:xfrm>
        <a:prstGeom prst="rect">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08026" tIns="208026" rIns="277368" bIns="312039" numCol="1" spcCol="1270" anchor="t" anchorCtr="0">
          <a:noAutofit/>
        </a:bodyPr>
        <a:lstStyle/>
        <a:p>
          <a:pPr marL="285750" lvl="1" indent="-285750" algn="l" defTabSz="1733550" rtl="0">
            <a:lnSpc>
              <a:spcPct val="90000"/>
            </a:lnSpc>
            <a:spcBef>
              <a:spcPct val="0"/>
            </a:spcBef>
            <a:spcAft>
              <a:spcPct val="15000"/>
            </a:spcAft>
            <a:buChar char="•"/>
          </a:pPr>
          <a:r>
            <a:rPr lang="en-US" sz="3900" kern="1200" dirty="0"/>
            <a:t>Emphasizes both social and cognitive factors along with conditioning to explain personality development </a:t>
          </a:r>
        </a:p>
      </dsp:txBody>
      <dsp:txXfrm>
        <a:off x="5439394" y="1303394"/>
        <a:ext cx="4771355" cy="38138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0A667-86E9-421D-95A7-D0B5CAB1504B}">
      <dsp:nvSpPr>
        <dsp:cNvPr id="0" name=""/>
        <dsp:cNvSpPr/>
      </dsp:nvSpPr>
      <dsp:spPr>
        <a:xfrm>
          <a:off x="697177" y="281467"/>
          <a:ext cx="2439008" cy="2439008"/>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Who you’d like to be (ideal self)</a:t>
          </a:r>
        </a:p>
      </dsp:txBody>
      <dsp:txXfrm>
        <a:off x="1054361" y="638651"/>
        <a:ext cx="1724640" cy="1724640"/>
      </dsp:txXfrm>
    </dsp:sp>
    <dsp:sp modelId="{AF1A7FEE-C4D5-41DE-B70D-A831266B1A87}">
      <dsp:nvSpPr>
        <dsp:cNvPr id="0" name=""/>
        <dsp:cNvSpPr/>
      </dsp:nvSpPr>
      <dsp:spPr>
        <a:xfrm>
          <a:off x="1182857" y="2640232"/>
          <a:ext cx="1414625" cy="1414625"/>
        </a:xfrm>
        <a:prstGeom prst="mathPlus">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1370366" y="3181185"/>
        <a:ext cx="1039607" cy="332719"/>
      </dsp:txXfrm>
    </dsp:sp>
    <dsp:sp modelId="{C227CF7E-1383-4560-867C-BBAB8621C9A9}">
      <dsp:nvSpPr>
        <dsp:cNvPr id="0" name=""/>
        <dsp:cNvSpPr/>
      </dsp:nvSpPr>
      <dsp:spPr>
        <a:xfrm>
          <a:off x="644153" y="4027613"/>
          <a:ext cx="2439008" cy="2439008"/>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Your actual behaviour (self image)</a:t>
          </a:r>
        </a:p>
      </dsp:txBody>
      <dsp:txXfrm>
        <a:off x="1001337" y="4384797"/>
        <a:ext cx="1724640" cy="1724640"/>
      </dsp:txXfrm>
    </dsp:sp>
    <dsp:sp modelId="{E7699E47-CF54-4B94-8C6D-BD3FFAAF013F}">
      <dsp:nvSpPr>
        <dsp:cNvPr id="0" name=""/>
        <dsp:cNvSpPr/>
      </dsp:nvSpPr>
      <dsp:spPr>
        <a:xfrm rot="21582214">
          <a:off x="3495412" y="2910113"/>
          <a:ext cx="761580" cy="907311"/>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3495414" y="3092166"/>
        <a:ext cx="533106" cy="544387"/>
      </dsp:txXfrm>
    </dsp:sp>
    <dsp:sp modelId="{A8C0720B-81CA-429F-8544-06DDF2106EAD}">
      <dsp:nvSpPr>
        <dsp:cNvPr id="0" name=""/>
        <dsp:cNvSpPr/>
      </dsp:nvSpPr>
      <dsp:spPr>
        <a:xfrm>
          <a:off x="4573079" y="908536"/>
          <a:ext cx="4878017" cy="4878017"/>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8740" tIns="78740" rIns="78740" bIns="78740" numCol="1" spcCol="1270" anchor="ctr" anchorCtr="0">
          <a:noAutofit/>
        </a:bodyPr>
        <a:lstStyle/>
        <a:p>
          <a:pPr marL="0" lvl="0" indent="0" algn="ctr" defTabSz="2755900">
            <a:lnSpc>
              <a:spcPct val="90000"/>
            </a:lnSpc>
            <a:spcBef>
              <a:spcPct val="0"/>
            </a:spcBef>
            <a:spcAft>
              <a:spcPct val="35000"/>
            </a:spcAft>
            <a:buNone/>
          </a:pPr>
          <a:r>
            <a:rPr lang="en-GB" sz="6200" kern="1200" dirty="0"/>
            <a:t>Self-actualised person</a:t>
          </a:r>
        </a:p>
      </dsp:txBody>
      <dsp:txXfrm>
        <a:off x="5287448" y="1622905"/>
        <a:ext cx="3449279" cy="34492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92B28-0C5B-0A49-9CA5-8B6134B85EEE}">
      <dsp:nvSpPr>
        <dsp:cNvPr id="0" name=""/>
        <dsp:cNvSpPr/>
      </dsp:nvSpPr>
      <dsp:spPr>
        <a:xfrm>
          <a:off x="0" y="1367184"/>
          <a:ext cx="9601200" cy="1058400"/>
        </a:xfrm>
        <a:prstGeom prst="rect">
          <a:avLst/>
        </a:prstGeom>
        <a:solidFill>
          <a:schemeClr val="lt2">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F919807-AF26-1647-BCDC-A9E1D15450E9}">
      <dsp:nvSpPr>
        <dsp:cNvPr id="0" name=""/>
        <dsp:cNvSpPr/>
      </dsp:nvSpPr>
      <dsp:spPr>
        <a:xfrm>
          <a:off x="480060" y="747264"/>
          <a:ext cx="6720840" cy="1239840"/>
        </a:xfrm>
        <a:prstGeom prst="round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4032" tIns="0" rIns="254032" bIns="0" numCol="1" spcCol="1270" anchor="ctr" anchorCtr="0">
          <a:noAutofit/>
        </a:bodyPr>
        <a:lstStyle/>
        <a:p>
          <a:pPr marL="0" lvl="0" indent="0" algn="l" defTabSz="1866900" rtl="0">
            <a:lnSpc>
              <a:spcPct val="90000"/>
            </a:lnSpc>
            <a:spcBef>
              <a:spcPct val="0"/>
            </a:spcBef>
            <a:spcAft>
              <a:spcPct val="35000"/>
            </a:spcAft>
            <a:buNone/>
          </a:pPr>
          <a:r>
            <a:rPr lang="en-US" sz="4200" kern="1200"/>
            <a:t>Trait Theories of Personality</a:t>
          </a:r>
        </a:p>
      </dsp:txBody>
      <dsp:txXfrm>
        <a:off x="540584" y="807788"/>
        <a:ext cx="6599792" cy="1118792"/>
      </dsp:txXfrm>
    </dsp:sp>
    <dsp:sp modelId="{3B252156-197B-A147-9D5D-C1F478578E32}">
      <dsp:nvSpPr>
        <dsp:cNvPr id="0" name=""/>
        <dsp:cNvSpPr/>
      </dsp:nvSpPr>
      <dsp:spPr>
        <a:xfrm>
          <a:off x="0" y="3272304"/>
          <a:ext cx="9601200" cy="1058400"/>
        </a:xfrm>
        <a:prstGeom prst="rect">
          <a:avLst/>
        </a:prstGeom>
        <a:solidFill>
          <a:schemeClr val="lt2">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A3EE632-AE56-5445-A1C1-0CEFD7BA33F8}">
      <dsp:nvSpPr>
        <dsp:cNvPr id="0" name=""/>
        <dsp:cNvSpPr/>
      </dsp:nvSpPr>
      <dsp:spPr>
        <a:xfrm>
          <a:off x="480060" y="2652384"/>
          <a:ext cx="6720840" cy="1239840"/>
        </a:xfrm>
        <a:prstGeom prst="round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4032" tIns="0" rIns="254032" bIns="0" numCol="1" spcCol="1270" anchor="ctr" anchorCtr="0">
          <a:noAutofit/>
        </a:bodyPr>
        <a:lstStyle/>
        <a:p>
          <a:pPr marL="0" lvl="0" indent="0" algn="l" defTabSz="1866900" rtl="0">
            <a:lnSpc>
              <a:spcPct val="90000"/>
            </a:lnSpc>
            <a:spcBef>
              <a:spcPct val="0"/>
            </a:spcBef>
            <a:spcAft>
              <a:spcPct val="35000"/>
            </a:spcAft>
            <a:buNone/>
          </a:pPr>
          <a:r>
            <a:rPr lang="en-US" sz="4200" kern="1200" dirty="0"/>
            <a:t>Personality Assessment</a:t>
          </a:r>
        </a:p>
      </dsp:txBody>
      <dsp:txXfrm>
        <a:off x="540584" y="2712908"/>
        <a:ext cx="6599792" cy="11187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224AF-C9E0-0049-ABC6-EAFB780AC1DA}">
      <dsp:nvSpPr>
        <dsp:cNvPr id="0" name=""/>
        <dsp:cNvSpPr/>
      </dsp:nvSpPr>
      <dsp:spPr>
        <a:xfrm>
          <a:off x="3527262" y="3210392"/>
          <a:ext cx="2609208" cy="260920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US" sz="2200" b="1" kern="1200">
              <a:solidFill>
                <a:srgbClr val="000000"/>
              </a:solidFill>
            </a:rPr>
            <a:t>Eysenck argued that these traits are determined by heredity</a:t>
          </a:r>
          <a:endParaRPr lang="en-US" sz="2200" kern="1200">
            <a:solidFill>
              <a:srgbClr val="000000"/>
            </a:solidFill>
          </a:endParaRPr>
        </a:p>
      </dsp:txBody>
      <dsp:txXfrm>
        <a:off x="3909372" y="3592502"/>
        <a:ext cx="1844988" cy="1844988"/>
      </dsp:txXfrm>
    </dsp:sp>
    <dsp:sp modelId="{ECD15D9D-D63A-8B45-93F8-EA89517425BE}">
      <dsp:nvSpPr>
        <dsp:cNvPr id="0" name=""/>
        <dsp:cNvSpPr/>
      </dsp:nvSpPr>
      <dsp:spPr>
        <a:xfrm rot="12900000">
          <a:off x="1756300" y="2723649"/>
          <a:ext cx="2096520" cy="743624"/>
        </a:xfrm>
        <a:prstGeom prst="lef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5D14A4D-9326-1845-B124-FFA24C7F2965}">
      <dsp:nvSpPr>
        <dsp:cNvPr id="0" name=""/>
        <dsp:cNvSpPr/>
      </dsp:nvSpPr>
      <dsp:spPr>
        <a:xfrm>
          <a:off x="706502" y="1502705"/>
          <a:ext cx="2478747" cy="1982998"/>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422400" rtl="0">
            <a:lnSpc>
              <a:spcPct val="90000"/>
            </a:lnSpc>
            <a:spcBef>
              <a:spcPct val="0"/>
            </a:spcBef>
            <a:spcAft>
              <a:spcPct val="35000"/>
            </a:spcAft>
            <a:buNone/>
          </a:pPr>
          <a:r>
            <a:rPr lang="en-US" sz="3200" kern="1200" dirty="0">
              <a:solidFill>
                <a:srgbClr val="000000"/>
              </a:solidFill>
            </a:rPr>
            <a:t>Extraversion-introversion</a:t>
          </a:r>
        </a:p>
      </dsp:txBody>
      <dsp:txXfrm>
        <a:off x="764582" y="1560785"/>
        <a:ext cx="2362587" cy="1866838"/>
      </dsp:txXfrm>
    </dsp:sp>
    <dsp:sp modelId="{073DD2E2-DA91-C841-AB02-7D169996D537}">
      <dsp:nvSpPr>
        <dsp:cNvPr id="0" name=""/>
        <dsp:cNvSpPr/>
      </dsp:nvSpPr>
      <dsp:spPr>
        <a:xfrm rot="16200000">
          <a:off x="3783606" y="1668300"/>
          <a:ext cx="2096520" cy="743624"/>
        </a:xfrm>
        <a:prstGeom prst="leftArrow">
          <a:avLst>
            <a:gd name="adj1" fmla="val 60000"/>
            <a:gd name="adj2" fmla="val 50000"/>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92357AE-1E06-A947-BBC2-C49AE6BF4117}">
      <dsp:nvSpPr>
        <dsp:cNvPr id="0" name=""/>
        <dsp:cNvSpPr/>
      </dsp:nvSpPr>
      <dsp:spPr>
        <a:xfrm>
          <a:off x="3592493" y="353"/>
          <a:ext cx="2478747" cy="1982998"/>
        </a:xfrm>
        <a:prstGeom prst="roundRect">
          <a:avLst>
            <a:gd name="adj" fmla="val 10000"/>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422400" rtl="0">
            <a:lnSpc>
              <a:spcPct val="90000"/>
            </a:lnSpc>
            <a:spcBef>
              <a:spcPct val="0"/>
            </a:spcBef>
            <a:spcAft>
              <a:spcPct val="35000"/>
            </a:spcAft>
            <a:buNone/>
          </a:pPr>
          <a:r>
            <a:rPr lang="en-US" sz="3200" kern="1200" dirty="0">
              <a:solidFill>
                <a:srgbClr val="000000"/>
              </a:solidFill>
            </a:rPr>
            <a:t>Neuroticism-emotional stability</a:t>
          </a:r>
        </a:p>
      </dsp:txBody>
      <dsp:txXfrm>
        <a:off x="3650573" y="58433"/>
        <a:ext cx="2362587" cy="1866838"/>
      </dsp:txXfrm>
    </dsp:sp>
    <dsp:sp modelId="{5BCB7AA3-9481-BC40-9E26-8DA23101B2F0}">
      <dsp:nvSpPr>
        <dsp:cNvPr id="0" name=""/>
        <dsp:cNvSpPr/>
      </dsp:nvSpPr>
      <dsp:spPr>
        <a:xfrm rot="19500000">
          <a:off x="5810913" y="2723649"/>
          <a:ext cx="2096520" cy="743624"/>
        </a:xfrm>
        <a:prstGeom prst="leftArrow">
          <a:avLst>
            <a:gd name="adj1" fmla="val 60000"/>
            <a:gd name="adj2" fmla="val 5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D2FAF35-4F73-8D4E-A647-8397026D7047}">
      <dsp:nvSpPr>
        <dsp:cNvPr id="0" name=""/>
        <dsp:cNvSpPr/>
      </dsp:nvSpPr>
      <dsp:spPr>
        <a:xfrm>
          <a:off x="6478483" y="1502705"/>
          <a:ext cx="2478747" cy="1982998"/>
        </a:xfrm>
        <a:prstGeom prst="roundRect">
          <a:avLst>
            <a:gd name="adj" fmla="val 1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422400" rtl="0">
            <a:lnSpc>
              <a:spcPct val="90000"/>
            </a:lnSpc>
            <a:spcBef>
              <a:spcPct val="0"/>
            </a:spcBef>
            <a:spcAft>
              <a:spcPct val="35000"/>
            </a:spcAft>
            <a:buNone/>
          </a:pPr>
          <a:r>
            <a:rPr lang="en-US" sz="3200" kern="1200" dirty="0">
              <a:solidFill>
                <a:srgbClr val="000000"/>
              </a:solidFill>
            </a:rPr>
            <a:t>Psychoticism-impulse control</a:t>
          </a:r>
        </a:p>
      </dsp:txBody>
      <dsp:txXfrm>
        <a:off x="6536563" y="1560785"/>
        <a:ext cx="2362587" cy="186683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AA0D3C-36F0-46BD-B674-0ACE1E05FF60}" type="datetimeFigureOut">
              <a:rPr lang="en-GB" smtClean="0"/>
              <a:t>03/02/2025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4E2772-E8A6-46D7-A1D2-D746508F29EE}" type="slidenum">
              <a:rPr lang="en-GB" smtClean="0"/>
              <a:t>‹#›</a:t>
            </a:fld>
            <a:endParaRPr lang="en-GB"/>
          </a:p>
        </p:txBody>
      </p:sp>
    </p:spTree>
    <p:extLst>
      <p:ext uri="{BB962C8B-B14F-4D97-AF65-F5344CB8AC3E}">
        <p14:creationId xmlns:p14="http://schemas.microsoft.com/office/powerpoint/2010/main" val="3069898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7410"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Tx/>
              <a:buChar char="•"/>
            </a:pPr>
            <a:r>
              <a:rPr lang="en-US" dirty="0">
                <a:latin typeface="Calibri" charset="0"/>
              </a:rPr>
              <a:t>Areas that he believed were associated with particular personality traits are indicated in this phrenology chart.</a:t>
            </a:r>
          </a:p>
          <a:p>
            <a:pPr marL="171450" indent="-171450" eaLnBrk="1" hangingPunct="1">
              <a:spcBef>
                <a:spcPct val="0"/>
              </a:spcBef>
              <a:buFontTx/>
              <a:buChar char="•"/>
            </a:pPr>
            <a:r>
              <a:rPr lang="en-US" dirty="0">
                <a:latin typeface="Calibri" charset="0"/>
              </a:rPr>
              <a:t>Although Gall</a:t>
            </a:r>
            <a:r>
              <a:rPr lang="fr-FR" dirty="0">
                <a:latin typeface="Calibri" charset="0"/>
              </a:rPr>
              <a:t>'</a:t>
            </a:r>
            <a:r>
              <a:rPr lang="en-US" dirty="0">
                <a:latin typeface="Calibri" charset="0"/>
              </a:rPr>
              <a:t>s idea that brain functions, such as language, tend to be localized is true (as we learned in Chapter 2), the size of the bumps on a person</a:t>
            </a:r>
            <a:r>
              <a:rPr lang="fr-FR" dirty="0">
                <a:latin typeface="Calibri" charset="0"/>
              </a:rPr>
              <a:t>'</a:t>
            </a:r>
            <a:r>
              <a:rPr lang="en-US" dirty="0">
                <a:latin typeface="Calibri" charset="0"/>
              </a:rPr>
              <a:t>s head has nothing to do with their personality.</a:t>
            </a:r>
          </a:p>
        </p:txBody>
      </p:sp>
      <p:sp>
        <p:nvSpPr>
          <p:cNvPr id="17411"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61BF95-BDE1-394C-BC1A-08CE762A7959}" type="slidenum">
              <a:rPr lang="en-US" sz="1200">
                <a:solidFill>
                  <a:prstClr val="black"/>
                </a:solidFill>
              </a:rPr>
              <a:pPr eaLnBrk="1" hangingPunct="1"/>
              <a:t>5</a:t>
            </a:fld>
            <a:endParaRPr lang="en-US" sz="1200">
              <a:solidFill>
                <a:prstClr val="black"/>
              </a:solidFill>
            </a:endParaRPr>
          </a:p>
        </p:txBody>
      </p:sp>
    </p:spTree>
    <p:extLst>
      <p:ext uri="{BB962C8B-B14F-4D97-AF65-F5344CB8AC3E}">
        <p14:creationId xmlns:p14="http://schemas.microsoft.com/office/powerpoint/2010/main" val="4036882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4E2772-E8A6-46D7-A1D2-D746508F29EE}" type="slidenum">
              <a:rPr lang="en-GB" smtClean="0"/>
              <a:t>20</a:t>
            </a:fld>
            <a:endParaRPr lang="en-GB"/>
          </a:p>
        </p:txBody>
      </p:sp>
    </p:spTree>
    <p:extLst>
      <p:ext uri="{BB962C8B-B14F-4D97-AF65-F5344CB8AC3E}">
        <p14:creationId xmlns:p14="http://schemas.microsoft.com/office/powerpoint/2010/main" val="1718161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7410"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Tx/>
              <a:buChar char="•"/>
            </a:pPr>
            <a:r>
              <a:rPr lang="en-US" dirty="0">
                <a:latin typeface="Calibri" charset="0"/>
              </a:rPr>
              <a:t>Areas that he believed were associated with particular personality traits are indicated in this phrenology chart.</a:t>
            </a:r>
          </a:p>
          <a:p>
            <a:pPr marL="171450" indent="-171450" eaLnBrk="1" hangingPunct="1">
              <a:spcBef>
                <a:spcPct val="0"/>
              </a:spcBef>
              <a:buFontTx/>
              <a:buChar char="•"/>
            </a:pPr>
            <a:r>
              <a:rPr lang="en-US" dirty="0">
                <a:latin typeface="Calibri" charset="0"/>
              </a:rPr>
              <a:t>Although Gall</a:t>
            </a:r>
            <a:r>
              <a:rPr lang="fr-FR" dirty="0">
                <a:latin typeface="Calibri" charset="0"/>
              </a:rPr>
              <a:t>'</a:t>
            </a:r>
            <a:r>
              <a:rPr lang="en-US" dirty="0">
                <a:latin typeface="Calibri" charset="0"/>
              </a:rPr>
              <a:t>s idea that brain functions, such as language, tend to be localized is true (as we learned in Chapter 2), the size of the bumps on a person</a:t>
            </a:r>
            <a:r>
              <a:rPr lang="fr-FR" dirty="0">
                <a:latin typeface="Calibri" charset="0"/>
              </a:rPr>
              <a:t>'</a:t>
            </a:r>
            <a:r>
              <a:rPr lang="en-US" dirty="0">
                <a:latin typeface="Calibri" charset="0"/>
              </a:rPr>
              <a:t>s head has nothing to do with their personality.</a:t>
            </a:r>
          </a:p>
        </p:txBody>
      </p:sp>
      <p:sp>
        <p:nvSpPr>
          <p:cNvPr id="17411"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261BF95-BDE1-394C-BC1A-08CE762A7959}"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215371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64E2772-E8A6-46D7-A1D2-D746508F29EE}" type="slidenum">
              <a:rPr lang="en-GB" smtClean="0"/>
              <a:t>23</a:t>
            </a:fld>
            <a:endParaRPr lang="en-GB"/>
          </a:p>
        </p:txBody>
      </p:sp>
    </p:spTree>
    <p:extLst>
      <p:ext uri="{BB962C8B-B14F-4D97-AF65-F5344CB8AC3E}">
        <p14:creationId xmlns:p14="http://schemas.microsoft.com/office/powerpoint/2010/main" val="1237261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171450" indent="-171450">
              <a:buFont typeface="Arial"/>
              <a:buChar char="•"/>
              <a:defRPr/>
            </a:pPr>
            <a:r>
              <a:rPr lang="en-US" dirty="0"/>
              <a:t>Needs are organized hierarchically into levels, with more pressing basic needs at the bottom of the pyramid. The level at which a person is investing most of his effort is the most important one at that particular point in time.</a:t>
            </a:r>
          </a:p>
          <a:p>
            <a:pPr marL="171450" lvl="1" indent="-171450">
              <a:buFont typeface="Arial"/>
              <a:buChar char="•"/>
              <a:defRPr/>
            </a:pPr>
            <a:r>
              <a:rPr lang="en-US" dirty="0">
                <a:solidFill>
                  <a:srgbClr val="000000"/>
                </a:solidFill>
                <a:latin typeface="Calibri" charset="0"/>
              </a:rPr>
              <a:t>Hierarchy includes first four needs that are deficiency-based and a fifth need that is growth-based.</a:t>
            </a:r>
          </a:p>
          <a:p>
            <a:pPr>
              <a:buFont typeface="Arial"/>
              <a:buNone/>
              <a:defRPr/>
            </a:pPr>
            <a:r>
              <a:rPr lang="en-US" dirty="0"/>
              <a:t> </a:t>
            </a:r>
          </a:p>
          <a:p>
            <a:pPr>
              <a:defRPr/>
            </a:pPr>
            <a:endParaRPr lang="en-US" dirty="0"/>
          </a:p>
        </p:txBody>
      </p:sp>
      <p:sp>
        <p:nvSpPr>
          <p:cNvPr id="9113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A1BE33E-B905-BA4A-87BD-21182060632A}" type="slidenum">
              <a:rPr lang="en-US" sz="1200">
                <a:solidFill>
                  <a:prstClr val="black"/>
                </a:solidFill>
              </a:rPr>
              <a:pPr eaLnBrk="1" hangingPunct="1"/>
              <a:t>25</a:t>
            </a:fld>
            <a:endParaRPr lang="en-US" sz="1200">
              <a:solidFill>
                <a:prstClr val="black"/>
              </a:solidFill>
            </a:endParaRPr>
          </a:p>
        </p:txBody>
      </p:sp>
    </p:spTree>
    <p:extLst>
      <p:ext uri="{BB962C8B-B14F-4D97-AF65-F5344CB8AC3E}">
        <p14:creationId xmlns:p14="http://schemas.microsoft.com/office/powerpoint/2010/main" val="1157555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57346"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lvl="1" indent="-171450">
              <a:buFontTx/>
              <a:buChar char="•"/>
            </a:pPr>
            <a:r>
              <a:rPr lang="en-US" dirty="0">
                <a:solidFill>
                  <a:srgbClr val="000000"/>
                </a:solidFill>
                <a:latin typeface="Calibri" charset="0"/>
              </a:rPr>
              <a:t>Positive regard </a:t>
            </a:r>
            <a:r>
              <a:rPr lang="en-US" dirty="0">
                <a:latin typeface="Calibri" charset="0"/>
              </a:rPr>
              <a:t>– to be accepted by and have the affection of others, especially the significant others in our life</a:t>
            </a:r>
          </a:p>
          <a:p>
            <a:endParaRPr lang="en-US" dirty="0">
              <a:latin typeface="Calibri" charset="0"/>
            </a:endParaRPr>
          </a:p>
        </p:txBody>
      </p:sp>
      <p:sp>
        <p:nvSpPr>
          <p:cNvPr id="57347"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B710EDB-E352-2040-ADA3-7E699298EB52}" type="slidenum">
              <a:rPr lang="en-US" sz="1200">
                <a:solidFill>
                  <a:prstClr val="black"/>
                </a:solidFill>
              </a:rPr>
              <a:pPr eaLnBrk="1" hangingPunct="1"/>
              <a:t>31</a:t>
            </a:fld>
            <a:endParaRPr lang="en-US" sz="1200">
              <a:solidFill>
                <a:prstClr val="black"/>
              </a:solidFill>
            </a:endParaRPr>
          </a:p>
        </p:txBody>
      </p:sp>
    </p:spTree>
    <p:extLst>
      <p:ext uri="{BB962C8B-B14F-4D97-AF65-F5344CB8AC3E}">
        <p14:creationId xmlns:p14="http://schemas.microsoft.com/office/powerpoint/2010/main" val="611216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59394"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dirty="0">
                <a:solidFill>
                  <a:srgbClr val="000000"/>
                </a:solidFill>
                <a:latin typeface="Calibri" charset="0"/>
              </a:rPr>
              <a:t>Empathy from others, and having others be genuine with respect to personal feelings is necessary if we are to self-actualized.</a:t>
            </a:r>
          </a:p>
          <a:p>
            <a:pPr marL="342900" lvl="1" indent="-342900">
              <a:buFontTx/>
              <a:buChar char="•"/>
            </a:pPr>
            <a:r>
              <a:rPr lang="en-US" sz="2400" dirty="0">
                <a:solidFill>
                  <a:srgbClr val="000000"/>
                </a:solidFill>
                <a:latin typeface="Calibri" charset="0"/>
              </a:rPr>
              <a:t>Roger</a:t>
            </a:r>
            <a:r>
              <a:rPr lang="fr-FR" altLang="ja-JP" sz="2400" dirty="0">
                <a:solidFill>
                  <a:srgbClr val="000000"/>
                </a:solidFill>
                <a:latin typeface="Arial" charset="0"/>
              </a:rPr>
              <a:t>'</a:t>
            </a:r>
            <a:r>
              <a:rPr lang="en-US" altLang="ja-JP" sz="2400" dirty="0">
                <a:solidFill>
                  <a:srgbClr val="000000"/>
                </a:solidFill>
                <a:latin typeface="Calibri" charset="0"/>
              </a:rPr>
              <a:t>s theories are not research-based.</a:t>
            </a:r>
          </a:p>
          <a:p>
            <a:pPr marL="342900" lvl="1" indent="-342900">
              <a:buFontTx/>
              <a:buChar char="•"/>
            </a:pPr>
            <a:endParaRPr lang="en-US" sz="2200" dirty="0">
              <a:solidFill>
                <a:srgbClr val="000000"/>
              </a:solidFill>
              <a:latin typeface="Calibri" charset="0"/>
            </a:endParaRPr>
          </a:p>
          <a:p>
            <a:endParaRPr lang="en-US" dirty="0">
              <a:latin typeface="Calibri" charset="0"/>
            </a:endParaRPr>
          </a:p>
        </p:txBody>
      </p:sp>
      <p:sp>
        <p:nvSpPr>
          <p:cNvPr id="59395"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B9F3721-3D19-484B-9F92-E4E371C355F8}" type="slidenum">
              <a:rPr lang="en-US" sz="1200">
                <a:solidFill>
                  <a:prstClr val="black"/>
                </a:solidFill>
              </a:rPr>
              <a:pPr eaLnBrk="1" hangingPunct="1"/>
              <a:t>32</a:t>
            </a:fld>
            <a:endParaRPr lang="en-US" sz="1200">
              <a:solidFill>
                <a:prstClr val="black"/>
              </a:solidFill>
            </a:endParaRPr>
          </a:p>
        </p:txBody>
      </p:sp>
    </p:spTree>
    <p:extLst>
      <p:ext uri="{BB962C8B-B14F-4D97-AF65-F5344CB8AC3E}">
        <p14:creationId xmlns:p14="http://schemas.microsoft.com/office/powerpoint/2010/main" val="27937753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59394"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dirty="0">
                <a:solidFill>
                  <a:srgbClr val="000000"/>
                </a:solidFill>
                <a:latin typeface="Calibri" charset="0"/>
              </a:rPr>
              <a:t>Empathy from others, and having others be genuine with respect to personal feelings is necessary if we are to self-actualized.</a:t>
            </a:r>
          </a:p>
          <a:p>
            <a:pPr marL="342900" lvl="1" indent="-342900">
              <a:buFontTx/>
              <a:buChar char="•"/>
            </a:pPr>
            <a:r>
              <a:rPr lang="en-US" sz="2400" dirty="0">
                <a:solidFill>
                  <a:srgbClr val="000000"/>
                </a:solidFill>
                <a:latin typeface="Calibri" charset="0"/>
              </a:rPr>
              <a:t>Roger</a:t>
            </a:r>
            <a:r>
              <a:rPr lang="fr-FR" altLang="ja-JP" sz="2400" dirty="0">
                <a:solidFill>
                  <a:srgbClr val="000000"/>
                </a:solidFill>
                <a:latin typeface="Arial" charset="0"/>
              </a:rPr>
              <a:t>'</a:t>
            </a:r>
            <a:r>
              <a:rPr lang="en-US" altLang="ja-JP" sz="2400" dirty="0">
                <a:solidFill>
                  <a:srgbClr val="000000"/>
                </a:solidFill>
                <a:latin typeface="Calibri" charset="0"/>
              </a:rPr>
              <a:t>s theories are not research-based.</a:t>
            </a:r>
          </a:p>
          <a:p>
            <a:pPr marL="342900" lvl="1" indent="-342900">
              <a:buFontTx/>
              <a:buChar char="•"/>
            </a:pPr>
            <a:endParaRPr lang="en-US" sz="2200" dirty="0">
              <a:solidFill>
                <a:srgbClr val="000000"/>
              </a:solidFill>
              <a:latin typeface="Calibri" charset="0"/>
            </a:endParaRPr>
          </a:p>
          <a:p>
            <a:endParaRPr lang="en-US" dirty="0">
              <a:latin typeface="Calibri" charset="0"/>
            </a:endParaRPr>
          </a:p>
        </p:txBody>
      </p:sp>
      <p:sp>
        <p:nvSpPr>
          <p:cNvPr id="59395"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B9F3721-3D19-484B-9F92-E4E371C355F8}" type="slidenum">
              <a:rPr lang="en-US" sz="1200">
                <a:solidFill>
                  <a:prstClr val="black"/>
                </a:solidFill>
              </a:rPr>
              <a:pPr eaLnBrk="1" hangingPunct="1"/>
              <a:t>33</a:t>
            </a:fld>
            <a:endParaRPr lang="en-US" sz="1200">
              <a:solidFill>
                <a:prstClr val="black"/>
              </a:solidFill>
            </a:endParaRPr>
          </a:p>
        </p:txBody>
      </p:sp>
    </p:spTree>
    <p:extLst>
      <p:ext uri="{BB962C8B-B14F-4D97-AF65-F5344CB8AC3E}">
        <p14:creationId xmlns:p14="http://schemas.microsoft.com/office/powerpoint/2010/main" val="1352344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1442"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a:latin typeface="Calibri" charset="0"/>
              </a:rPr>
              <a:t>However, social learning/modeling and cognitive processes, such as perception and thinking, are also involved and are actually more important to the development of our personality </a:t>
            </a:r>
          </a:p>
          <a:p>
            <a:endParaRPr lang="en-US">
              <a:latin typeface="Calibri" charset="0"/>
            </a:endParaRPr>
          </a:p>
        </p:txBody>
      </p:sp>
      <p:sp>
        <p:nvSpPr>
          <p:cNvPr id="61443"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79F9F65-D8DC-9940-B502-57DE09C8FA09}" type="slidenum">
              <a:rPr lang="en-US" sz="1200">
                <a:solidFill>
                  <a:prstClr val="black"/>
                </a:solidFill>
              </a:rPr>
              <a:pPr eaLnBrk="1" hangingPunct="1"/>
              <a:t>43</a:t>
            </a:fld>
            <a:endParaRPr lang="en-US" sz="1200">
              <a:solidFill>
                <a:prstClr val="black"/>
              </a:solidFill>
            </a:endParaRPr>
          </a:p>
        </p:txBody>
      </p:sp>
    </p:spTree>
    <p:extLst>
      <p:ext uri="{BB962C8B-B14F-4D97-AF65-F5344CB8AC3E}">
        <p14:creationId xmlns:p14="http://schemas.microsoft.com/office/powerpoint/2010/main" val="25343365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3490"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dirty="0">
                <a:latin typeface="Calibri" charset="0"/>
              </a:rPr>
              <a:t>Self-system </a:t>
            </a:r>
            <a:r>
              <a:rPr lang="en-US" sz="2400" dirty="0">
                <a:solidFill>
                  <a:srgbClr val="000000"/>
                </a:solidFill>
                <a:latin typeface="Calibri" charset="0"/>
              </a:rPr>
              <a:t>includes conscious decision to choose what </a:t>
            </a:r>
            <a:r>
              <a:rPr lang="en-US" sz="2400" dirty="0" err="1">
                <a:solidFill>
                  <a:srgbClr val="000000"/>
                </a:solidFill>
                <a:latin typeface="Calibri" charset="0"/>
              </a:rPr>
              <a:t>behaviour</a:t>
            </a:r>
            <a:r>
              <a:rPr lang="en-US" sz="2400" dirty="0">
                <a:solidFill>
                  <a:srgbClr val="000000"/>
                </a:solidFill>
                <a:latin typeface="Calibri" charset="0"/>
              </a:rPr>
              <a:t> to engage in, acting in accordance with the assessment of whether the </a:t>
            </a:r>
            <a:r>
              <a:rPr lang="en-US" sz="2400" dirty="0" err="1">
                <a:solidFill>
                  <a:srgbClr val="000000"/>
                </a:solidFill>
                <a:latin typeface="Calibri" charset="0"/>
              </a:rPr>
              <a:t>behaviour</a:t>
            </a:r>
            <a:r>
              <a:rPr lang="en-US" sz="2400" dirty="0">
                <a:solidFill>
                  <a:srgbClr val="000000"/>
                </a:solidFill>
                <a:latin typeface="Calibri" charset="0"/>
              </a:rPr>
              <a:t> will be reinforced or not</a:t>
            </a:r>
          </a:p>
          <a:p>
            <a:pPr marL="342900" lvl="1" indent="-342900">
              <a:buFontTx/>
              <a:buChar char="•"/>
            </a:pPr>
            <a:endParaRPr lang="en-US" sz="2200" dirty="0">
              <a:latin typeface="Calibri" charset="0"/>
            </a:endParaRPr>
          </a:p>
          <a:p>
            <a:endParaRPr lang="en-US" dirty="0">
              <a:latin typeface="Calibri" charset="0"/>
            </a:endParaRPr>
          </a:p>
        </p:txBody>
      </p:sp>
      <p:sp>
        <p:nvSpPr>
          <p:cNvPr id="63491"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4AA694A-F97D-5347-9A8C-3D1A17E0BF59}" type="slidenum">
              <a:rPr lang="en-US" sz="1200">
                <a:solidFill>
                  <a:prstClr val="black"/>
                </a:solidFill>
              </a:rPr>
              <a:pPr eaLnBrk="1" hangingPunct="1"/>
              <a:t>44</a:t>
            </a:fld>
            <a:endParaRPr lang="en-US" sz="1200">
              <a:solidFill>
                <a:prstClr val="black"/>
              </a:solidFill>
            </a:endParaRPr>
          </a:p>
        </p:txBody>
      </p:sp>
    </p:spTree>
    <p:extLst>
      <p:ext uri="{BB962C8B-B14F-4D97-AF65-F5344CB8AC3E}">
        <p14:creationId xmlns:p14="http://schemas.microsoft.com/office/powerpoint/2010/main" val="38676961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3490"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dirty="0">
                <a:latin typeface="Calibri" charset="0"/>
              </a:rPr>
              <a:t>Self-system </a:t>
            </a:r>
            <a:r>
              <a:rPr lang="en-US" sz="2400" dirty="0">
                <a:solidFill>
                  <a:srgbClr val="000000"/>
                </a:solidFill>
                <a:latin typeface="Calibri" charset="0"/>
              </a:rPr>
              <a:t>includes conscious decision to choose what </a:t>
            </a:r>
            <a:r>
              <a:rPr lang="en-US" sz="2400" dirty="0" err="1">
                <a:solidFill>
                  <a:srgbClr val="000000"/>
                </a:solidFill>
                <a:latin typeface="Calibri" charset="0"/>
              </a:rPr>
              <a:t>behaviour</a:t>
            </a:r>
            <a:r>
              <a:rPr lang="en-US" sz="2400" dirty="0">
                <a:solidFill>
                  <a:srgbClr val="000000"/>
                </a:solidFill>
                <a:latin typeface="Calibri" charset="0"/>
              </a:rPr>
              <a:t> to engage in, acting in accordance with the assessment of whether the </a:t>
            </a:r>
            <a:r>
              <a:rPr lang="en-US" sz="2400" dirty="0" err="1">
                <a:solidFill>
                  <a:srgbClr val="000000"/>
                </a:solidFill>
                <a:latin typeface="Calibri" charset="0"/>
              </a:rPr>
              <a:t>behaviour</a:t>
            </a:r>
            <a:r>
              <a:rPr lang="en-US" sz="2400" dirty="0">
                <a:solidFill>
                  <a:srgbClr val="000000"/>
                </a:solidFill>
                <a:latin typeface="Calibri" charset="0"/>
              </a:rPr>
              <a:t> will be reinforced or not</a:t>
            </a:r>
          </a:p>
          <a:p>
            <a:pPr marL="342900" lvl="1" indent="-342900">
              <a:buFontTx/>
              <a:buChar char="•"/>
            </a:pPr>
            <a:endParaRPr lang="en-US" sz="2200" dirty="0">
              <a:latin typeface="Calibri" charset="0"/>
            </a:endParaRPr>
          </a:p>
          <a:p>
            <a:endParaRPr lang="en-US" dirty="0">
              <a:latin typeface="Calibri" charset="0"/>
            </a:endParaRPr>
          </a:p>
        </p:txBody>
      </p:sp>
      <p:sp>
        <p:nvSpPr>
          <p:cNvPr id="63491"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4AA694A-F97D-5347-9A8C-3D1A17E0BF59}" type="slidenum">
              <a:rPr lang="en-US" sz="1200">
                <a:solidFill>
                  <a:prstClr val="black"/>
                </a:solidFill>
              </a:rPr>
              <a:pPr eaLnBrk="1" hangingPunct="1"/>
              <a:t>45</a:t>
            </a:fld>
            <a:endParaRPr lang="en-US" sz="1200">
              <a:solidFill>
                <a:prstClr val="black"/>
              </a:solidFill>
            </a:endParaRPr>
          </a:p>
        </p:txBody>
      </p:sp>
    </p:spTree>
    <p:extLst>
      <p:ext uri="{BB962C8B-B14F-4D97-AF65-F5344CB8AC3E}">
        <p14:creationId xmlns:p14="http://schemas.microsoft.com/office/powerpoint/2010/main" val="7212975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71682"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a:latin typeface="Calibri" charset="0"/>
              </a:rPr>
              <a:t>Factor analysis identifies clusters of test items (e.g., on a personality test) that measure the same factor/trait. </a:t>
            </a:r>
          </a:p>
          <a:p>
            <a:endParaRPr lang="en-US">
              <a:latin typeface="Calibri" charset="0"/>
            </a:endParaRPr>
          </a:p>
        </p:txBody>
      </p:sp>
      <p:sp>
        <p:nvSpPr>
          <p:cNvPr id="71683"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C4AC02F-EED5-4C41-9CD7-B95F6A0FDE5B}" type="slidenum">
              <a:rPr lang="en-US" sz="1200">
                <a:solidFill>
                  <a:prstClr val="black"/>
                </a:solidFill>
              </a:rPr>
              <a:pPr eaLnBrk="1" hangingPunct="1"/>
              <a:t>52</a:t>
            </a:fld>
            <a:endParaRPr lang="en-US" sz="1200">
              <a:solidFill>
                <a:prstClr val="black"/>
              </a:solidFill>
            </a:endParaRPr>
          </a:p>
        </p:txBody>
      </p:sp>
    </p:spTree>
    <p:extLst>
      <p:ext uri="{BB962C8B-B14F-4D97-AF65-F5344CB8AC3E}">
        <p14:creationId xmlns:p14="http://schemas.microsoft.com/office/powerpoint/2010/main" val="6856448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171450" indent="-171450">
              <a:buFont typeface="Arial"/>
              <a:buChar char="•"/>
              <a:defRPr/>
            </a:pPr>
            <a:r>
              <a:rPr lang="en-US" dirty="0"/>
              <a:t>Unlike </a:t>
            </a:r>
            <a:r>
              <a:rPr lang="en-US" dirty="0" err="1"/>
              <a:t>Eysenck</a:t>
            </a:r>
            <a:r>
              <a:rPr lang="en-US" dirty="0"/>
              <a:t>, five factor theorists use only the high end of each trait dimension to identify the factor. So how do you get to five from </a:t>
            </a:r>
            <a:r>
              <a:rPr lang="en-US" dirty="0" err="1"/>
              <a:t>Eysenck</a:t>
            </a:r>
            <a:r>
              <a:rPr lang="fr-FR" dirty="0"/>
              <a:t>'</a:t>
            </a:r>
            <a:r>
              <a:rPr lang="en-US" dirty="0"/>
              <a:t>s three factors? </a:t>
            </a:r>
            <a:r>
              <a:rPr lang="en-US" dirty="0" err="1"/>
              <a:t>Eysenck</a:t>
            </a:r>
            <a:r>
              <a:rPr lang="fr-FR" dirty="0"/>
              <a:t>'</a:t>
            </a:r>
            <a:r>
              <a:rPr lang="en-US" dirty="0"/>
              <a:t>s extraversion and neuroticism factors are retained, but his psychoticism factor is broken into two parts, conscientiousness and agreeableness, and an openness factor is added. </a:t>
            </a:r>
          </a:p>
          <a:p>
            <a:pPr>
              <a:defRPr/>
            </a:pPr>
            <a:endParaRPr lang="en-US" dirty="0"/>
          </a:p>
        </p:txBody>
      </p:sp>
      <p:sp>
        <p:nvSpPr>
          <p:cNvPr id="93187"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5E20D25-A128-364B-ADCF-CD41F9F3B53D}" type="slidenum">
              <a:rPr lang="en-US" sz="1200">
                <a:solidFill>
                  <a:prstClr val="black"/>
                </a:solidFill>
              </a:rPr>
              <a:pPr eaLnBrk="1" hangingPunct="1"/>
              <a:t>57</a:t>
            </a:fld>
            <a:endParaRPr lang="en-US" sz="1200">
              <a:solidFill>
                <a:prstClr val="black"/>
              </a:solidFill>
            </a:endParaRPr>
          </a:p>
        </p:txBody>
      </p:sp>
    </p:spTree>
    <p:extLst>
      <p:ext uri="{BB962C8B-B14F-4D97-AF65-F5344CB8AC3E}">
        <p14:creationId xmlns:p14="http://schemas.microsoft.com/office/powerpoint/2010/main" val="34333498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80898"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dirty="0">
                <a:latin typeface="Calibri" charset="0"/>
              </a:rPr>
              <a:t>Items were developed and tested to differentiate different groups of people (a representative sample of people suffering a specific disorder versus a group of normal people) on certain dimensions; to be retained, the two groups generally responded to an item in opposite ways.</a:t>
            </a:r>
          </a:p>
          <a:p>
            <a:pPr marL="171450" lvl="1" indent="-171450">
              <a:buFontTx/>
              <a:buChar char="•"/>
            </a:pPr>
            <a:r>
              <a:rPr lang="en-US" dirty="0">
                <a:latin typeface="Calibri" charset="0"/>
              </a:rPr>
              <a:t>MMPI-2 </a:t>
            </a:r>
            <a:r>
              <a:rPr lang="en-US" sz="2400" dirty="0">
                <a:latin typeface="Calibri" charset="0"/>
              </a:rPr>
              <a:t>contains three validity scales, which attempt to detect test takers who are trying to cover up problems and fake profiles or who were careless in their responding</a:t>
            </a:r>
          </a:p>
          <a:p>
            <a:pPr marL="171450" indent="-171450">
              <a:buFontTx/>
              <a:buChar char="•"/>
            </a:pPr>
            <a:endParaRPr lang="en-US" dirty="0">
              <a:latin typeface="Calibri" charset="0"/>
            </a:endParaRPr>
          </a:p>
        </p:txBody>
      </p:sp>
      <p:sp>
        <p:nvSpPr>
          <p:cNvPr id="8089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D264638-B4C4-974C-9AF2-B2EAB86089C9}" type="slidenum">
              <a:rPr lang="en-US" sz="1200">
                <a:solidFill>
                  <a:prstClr val="black"/>
                </a:solidFill>
              </a:rPr>
              <a:pPr eaLnBrk="1" hangingPunct="1"/>
              <a:t>63</a:t>
            </a:fld>
            <a:endParaRPr lang="en-US" sz="1200">
              <a:solidFill>
                <a:prstClr val="black"/>
              </a:solidFill>
            </a:endParaRPr>
          </a:p>
        </p:txBody>
      </p:sp>
    </p:spTree>
    <p:extLst>
      <p:ext uri="{BB962C8B-B14F-4D97-AF65-F5344CB8AC3E}">
        <p14:creationId xmlns:p14="http://schemas.microsoft.com/office/powerpoint/2010/main" val="3935292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53C6082-CF6A-4FCA-BC7C-DFB94DD0BF7E}"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355443616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3C6082-CF6A-4FCA-BC7C-DFB94DD0BF7E}"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769838114"/>
      </p:ext>
    </p:extLst>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3C6082-CF6A-4FCA-BC7C-DFB94DD0BF7E}"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658087597"/>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53C6082-CF6A-4FCA-BC7C-DFB94DD0BF7E}" type="datetimeFigureOut">
              <a:rPr lang="en-GB" smtClean="0"/>
              <a:t>03/02/2025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376648497"/>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53C6082-CF6A-4FCA-BC7C-DFB94DD0BF7E}" type="datetimeFigureOut">
              <a:rPr lang="en-GB" smtClean="0"/>
              <a:t>03/02/2025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3298806833"/>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53C6082-CF6A-4FCA-BC7C-DFB94DD0BF7E}" type="datetimeFigureOut">
              <a:rPr lang="en-GB" smtClean="0"/>
              <a:t>03/02/2025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1473820774"/>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3C6082-CF6A-4FCA-BC7C-DFB94DD0BF7E}" type="datetimeFigureOut">
              <a:rPr lang="en-GB" smtClean="0"/>
              <a:t>03/02/2025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1181001428"/>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3C6082-CF6A-4FCA-BC7C-DFB94DD0BF7E}" type="datetimeFigureOut">
              <a:rPr lang="en-GB" smtClean="0"/>
              <a:t>03/02/2025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260197080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3C6082-CF6A-4FCA-BC7C-DFB94DD0BF7E}" type="datetimeFigureOut">
              <a:rPr lang="en-GB" smtClean="0"/>
              <a:t>03/02/2025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3289024688"/>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3C6082-CF6A-4FCA-BC7C-DFB94DD0BF7E}"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4096963230"/>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3C6082-CF6A-4FCA-BC7C-DFB94DD0BF7E}"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293200874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3C6082-CF6A-4FCA-BC7C-DFB94DD0BF7E}" type="datetimeFigureOut">
              <a:rPr lang="en-GB" smtClean="0"/>
              <a:t>03/02/2025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893763-D86B-4DF4-9669-D14EF2E76A30}" type="slidenum">
              <a:rPr lang="en-GB" smtClean="0"/>
              <a:t>‹#›</a:t>
            </a:fld>
            <a:endParaRPr lang="en-GB"/>
          </a:p>
        </p:txBody>
      </p:sp>
    </p:spTree>
    <p:extLst>
      <p:ext uri="{BB962C8B-B14F-4D97-AF65-F5344CB8AC3E}">
        <p14:creationId xmlns:p14="http://schemas.microsoft.com/office/powerpoint/2010/main" val="1635919659"/>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ransition spd="med">
    <p:fade/>
  </p:transition>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hexaco.org/" TargetMode="Externa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hyperlink" Target="https://www.psychologytoday.com/us/blog/give-and-take/201309/goodbye-mbti-the-fad-won-t-di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imeetcentral.com/top-5-alternatives-to-the-myers-briggs-test"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nationalcareers.service.gov.uk/careers-advice/how-to-prepare-for-psychometric-tests/" TargetMode="Externa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16personalities.com/entj-personality" TargetMode="External"/><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www.16personalities.com/free-personality-test" TargetMode="External"/><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bbc.co.uk/news/magazine-27067615"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microsoft.com/office/2007/relationships/hdphoto" Target="../media/hdphoto1.wdp"/></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thepsychologist.bps.org.uk/volume-24/edition-4/looking-back-controversial-hans-eysenck" TargetMode="External"/><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www.testsonthenet.co.uk/ocean12/TestsOnTheNet/B2B/Clients/LatPro/Report-BigFive/OCEAN120bIG5.HTM" TargetMode="Externa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psychcentral.com/quizzes/" TargetMode="Externa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65.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a:extLst>
              <a:ext uri="{FF2B5EF4-FFF2-40B4-BE49-F238E27FC236}">
                <a16:creationId xmlns:a16="http://schemas.microsoft.com/office/drawing/2014/main" id="{6EABB37A-4565-410E-A68D-DE41C09BD687}"/>
              </a:ext>
            </a:extLst>
          </p:cNvPr>
          <p:cNvSpPr>
            <a:spLocks noGrp="1"/>
          </p:cNvSpPr>
          <p:nvPr>
            <p:ph type="ctrTitle"/>
          </p:nvPr>
        </p:nvSpPr>
        <p:spPr>
          <a:xfrm>
            <a:off x="3045368" y="2043663"/>
            <a:ext cx="6105194" cy="2031055"/>
          </a:xfrm>
        </p:spPr>
        <p:txBody>
          <a:bodyPr>
            <a:normAutofit/>
          </a:bodyPr>
          <a:lstStyle/>
          <a:p>
            <a:r>
              <a:rPr lang="en-GB" dirty="0">
                <a:solidFill>
                  <a:srgbClr val="FFFFFF"/>
                </a:solidFill>
              </a:rPr>
              <a:t>Personality Theory</a:t>
            </a:r>
          </a:p>
        </p:txBody>
      </p:sp>
      <p:sp>
        <p:nvSpPr>
          <p:cNvPr id="4" name="Subtitle 3">
            <a:extLst>
              <a:ext uri="{FF2B5EF4-FFF2-40B4-BE49-F238E27FC236}">
                <a16:creationId xmlns:a16="http://schemas.microsoft.com/office/drawing/2014/main" id="{D1518E05-6338-478A-BC2E-06312B9CCB3D}"/>
              </a:ext>
            </a:extLst>
          </p:cNvPr>
          <p:cNvSpPr>
            <a:spLocks noGrp="1"/>
          </p:cNvSpPr>
          <p:nvPr>
            <p:ph type="subTitle" idx="1"/>
          </p:nvPr>
        </p:nvSpPr>
        <p:spPr>
          <a:xfrm>
            <a:off x="3045368" y="4074718"/>
            <a:ext cx="6105194" cy="682079"/>
          </a:xfrm>
        </p:spPr>
        <p:txBody>
          <a:bodyPr>
            <a:normAutofit/>
          </a:bodyPr>
          <a:lstStyle/>
          <a:p>
            <a:endParaRPr lang="en-GB">
              <a:solidFill>
                <a:srgbClr val="FFFFFF"/>
              </a:solidFill>
            </a:endParaRPr>
          </a:p>
        </p:txBody>
      </p:sp>
      <p:sp>
        <p:nvSpPr>
          <p:cNvPr id="2" name="Slide Number Placeholder 1">
            <a:extLst>
              <a:ext uri="{FF2B5EF4-FFF2-40B4-BE49-F238E27FC236}">
                <a16:creationId xmlns:a16="http://schemas.microsoft.com/office/drawing/2014/main" id="{9A9C457C-FF40-485B-901D-F1DC90A7FAAD}"/>
              </a:ext>
            </a:extLst>
          </p:cNvPr>
          <p:cNvSpPr>
            <a:spLocks noGrp="1"/>
          </p:cNvSpPr>
          <p:nvPr>
            <p:ph type="sldNum" sz="quarter" idx="12"/>
          </p:nvPr>
        </p:nvSpPr>
        <p:spPr>
          <a:xfrm>
            <a:off x="10825930" y="6223702"/>
            <a:ext cx="570728" cy="314067"/>
          </a:xfrm>
        </p:spPr>
        <p:txBody>
          <a:bodyPr>
            <a:normAutofit/>
          </a:bodyPr>
          <a:lstStyle/>
          <a:p>
            <a:pPr>
              <a:spcAft>
                <a:spcPts val="600"/>
              </a:spcAft>
            </a:pPr>
            <a:fld id="{C7893763-D86B-4DF4-9669-D14EF2E76A30}" type="slidenum">
              <a:rPr lang="en-GB" sz="1000">
                <a:solidFill>
                  <a:srgbClr val="898989"/>
                </a:solidFill>
              </a:rPr>
              <a:pPr>
                <a:spcAft>
                  <a:spcPts val="600"/>
                </a:spcAft>
              </a:pPr>
              <a:t>1</a:t>
            </a:fld>
            <a:endParaRPr lang="en-GB" sz="1000">
              <a:solidFill>
                <a:srgbClr val="898989"/>
              </a:solidFill>
            </a:endParaRPr>
          </a:p>
        </p:txBody>
      </p:sp>
    </p:spTree>
    <p:extLst>
      <p:ext uri="{BB962C8B-B14F-4D97-AF65-F5344CB8AC3E}">
        <p14:creationId xmlns:p14="http://schemas.microsoft.com/office/powerpoint/2010/main" val="2910477909"/>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7" y="1188637"/>
            <a:ext cx="2988234" cy="4480726"/>
          </a:xfrm>
        </p:spPr>
        <p:txBody>
          <a:bodyPr>
            <a:normAutofit/>
          </a:bodyPr>
          <a:lstStyle/>
          <a:p>
            <a:pPr algn="r"/>
            <a:r>
              <a:rPr lang="en-GB" sz="5100"/>
              <a:t>Objectives</a:t>
            </a:r>
          </a:p>
        </p:txBody>
      </p:sp>
      <p:cxnSp>
        <p:nvCxnSpPr>
          <p:cNvPr id="15" name="Straight Connector 1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705775" y="1042219"/>
            <a:ext cx="5952387" cy="5494047"/>
          </a:xfrm>
        </p:spPr>
        <p:txBody>
          <a:bodyPr anchor="ctr">
            <a:noAutofit/>
          </a:bodyPr>
          <a:lstStyle/>
          <a:p>
            <a:pPr marL="514350" indent="-514350">
              <a:spcAft>
                <a:spcPts val="2400"/>
              </a:spcAft>
              <a:buFont typeface="+mj-lt"/>
              <a:buAutoNum type="arabicPeriod"/>
            </a:pPr>
            <a:r>
              <a:rPr lang="en-GB" sz="2400" dirty="0"/>
              <a:t>Personality definition, types and indicators (MBTI; OCEAN)</a:t>
            </a:r>
          </a:p>
          <a:p>
            <a:pPr marL="514350" indent="-514350">
              <a:spcAft>
                <a:spcPts val="2400"/>
              </a:spcAft>
              <a:buFont typeface="+mj-lt"/>
              <a:buAutoNum type="arabicPeriod"/>
            </a:pPr>
            <a:r>
              <a:rPr lang="en-GB" sz="2400" dirty="0"/>
              <a:t>Picking the right people: psychometric tests</a:t>
            </a:r>
          </a:p>
          <a:p>
            <a:pPr marL="514350" indent="-514350">
              <a:spcAft>
                <a:spcPts val="2400"/>
              </a:spcAft>
              <a:buFont typeface="+mj-lt"/>
              <a:buAutoNum type="arabicPeriod"/>
            </a:pPr>
            <a:r>
              <a:rPr lang="en-GB" sz="2400" dirty="0"/>
              <a:t> Behaviour and biology</a:t>
            </a:r>
          </a:p>
          <a:p>
            <a:pPr marL="514350" indent="-514350">
              <a:spcAft>
                <a:spcPts val="2400"/>
              </a:spcAft>
              <a:buFont typeface="+mj-lt"/>
              <a:buAutoNum type="arabicPeriod"/>
            </a:pPr>
            <a:r>
              <a:rPr lang="en-GB" sz="2400" dirty="0"/>
              <a:t>Psychosocial development (Erikson)</a:t>
            </a:r>
          </a:p>
          <a:p>
            <a:pPr marL="514350" indent="-514350">
              <a:spcAft>
                <a:spcPts val="2400"/>
              </a:spcAft>
              <a:buFont typeface="+mj-lt"/>
              <a:buAutoNum type="arabicPeriod"/>
            </a:pPr>
            <a:r>
              <a:rPr lang="en-GB" sz="2400" dirty="0"/>
              <a:t>Humanistic approach (Maslow &amp; Rogers)</a:t>
            </a:r>
          </a:p>
          <a:p>
            <a:pPr marL="514350" indent="-514350">
              <a:spcAft>
                <a:spcPts val="2400"/>
              </a:spcAft>
              <a:buFont typeface="+mj-lt"/>
              <a:buAutoNum type="arabicPeriod"/>
            </a:pPr>
            <a:r>
              <a:rPr lang="en-GB" sz="2400" dirty="0"/>
              <a:t>Social-Cognitive approach</a:t>
            </a:r>
          </a:p>
          <a:p>
            <a:pPr marL="514350" indent="-514350">
              <a:spcAft>
                <a:spcPts val="2400"/>
              </a:spcAft>
              <a:buFont typeface="+mj-lt"/>
              <a:buAutoNum type="arabicPeriod"/>
            </a:pPr>
            <a:endParaRPr lang="en-GB" sz="2400" dirty="0"/>
          </a:p>
        </p:txBody>
      </p:sp>
      <p:sp>
        <p:nvSpPr>
          <p:cNvPr id="4" name="Slide Number Placeholder 3"/>
          <p:cNvSpPr>
            <a:spLocks noGrp="1"/>
          </p:cNvSpPr>
          <p:nvPr>
            <p:ph type="sldNum" sz="quarter" idx="12"/>
          </p:nvPr>
        </p:nvSpPr>
        <p:spPr>
          <a:xfrm>
            <a:off x="9683496" y="4892040"/>
            <a:ext cx="1673352" cy="1005840"/>
          </a:xfrm>
          <a:prstGeom prst="rect">
            <a:avLst/>
          </a:prstGeom>
        </p:spPr>
        <p:txBody>
          <a:bodyPr>
            <a:normAutofit/>
          </a:bodyPr>
          <a:lstStyle/>
          <a:p>
            <a:pPr>
              <a:lnSpc>
                <a:spcPct val="90000"/>
              </a:lnSpc>
              <a:spcAft>
                <a:spcPts val="600"/>
              </a:spcAft>
            </a:pPr>
            <a:fld id="{160757F8-C851-43C4-AAE3-0AEE253EEF8A}" type="slidenum">
              <a:rPr lang="en-GB" sz="6600">
                <a:solidFill>
                  <a:srgbClr val="FFFFFF"/>
                </a:solidFill>
              </a:rPr>
              <a:pPr>
                <a:lnSpc>
                  <a:spcPct val="90000"/>
                </a:lnSpc>
                <a:spcAft>
                  <a:spcPts val="600"/>
                </a:spcAft>
              </a:pPr>
              <a:t>2</a:t>
            </a:fld>
            <a:endParaRPr lang="en-GB" sz="6600">
              <a:solidFill>
                <a:srgbClr val="FFFFFF"/>
              </a:solidFill>
            </a:endParaRPr>
          </a:p>
        </p:txBody>
      </p:sp>
    </p:spTree>
    <p:extLst>
      <p:ext uri="{BB962C8B-B14F-4D97-AF65-F5344CB8AC3E}">
        <p14:creationId xmlns:p14="http://schemas.microsoft.com/office/powerpoint/2010/main" val="1584690714"/>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838849" y="100075"/>
            <a:ext cx="5208942" cy="6618732"/>
          </a:xfrm>
          <a:prstGeom prst="rect">
            <a:avLst/>
          </a:prstGeom>
        </p:spPr>
      </p:pic>
      <p:sp>
        <p:nvSpPr>
          <p:cNvPr id="5" name="Rectangle 4"/>
          <p:cNvSpPr/>
          <p:nvPr/>
        </p:nvSpPr>
        <p:spPr>
          <a:xfrm rot="21312411">
            <a:off x="535930" y="1969859"/>
            <a:ext cx="2920072" cy="840230"/>
          </a:xfrm>
          <a:prstGeom prst="rect">
            <a:avLst/>
          </a:prstGeom>
          <a:solidFill>
            <a:srgbClr val="00B0F0"/>
          </a:solidFill>
        </p:spPr>
        <p:txBody>
          <a:bodyPr wrap="square">
            <a:spAutoFit/>
          </a:bodyPr>
          <a:lstStyle/>
          <a:p>
            <a:pPr lvl="0">
              <a:lnSpc>
                <a:spcPct val="90000"/>
              </a:lnSpc>
              <a:spcBef>
                <a:spcPts val="1000"/>
              </a:spcBef>
            </a:pPr>
            <a:r>
              <a:rPr lang="en-GB" sz="5400" dirty="0">
                <a:solidFill>
                  <a:prstClr val="black"/>
                </a:solidFill>
              </a:rPr>
              <a:t>Nature?</a:t>
            </a:r>
          </a:p>
        </p:txBody>
      </p:sp>
      <p:sp>
        <p:nvSpPr>
          <p:cNvPr id="6" name="Rectangle 5"/>
          <p:cNvSpPr/>
          <p:nvPr/>
        </p:nvSpPr>
        <p:spPr>
          <a:xfrm rot="21112250">
            <a:off x="547294" y="3197987"/>
            <a:ext cx="3591529" cy="840230"/>
          </a:xfrm>
          <a:prstGeom prst="rect">
            <a:avLst/>
          </a:prstGeom>
          <a:solidFill>
            <a:schemeClr val="accent2">
              <a:lumMod val="60000"/>
              <a:lumOff val="40000"/>
            </a:schemeClr>
          </a:solidFill>
        </p:spPr>
        <p:txBody>
          <a:bodyPr wrap="square">
            <a:spAutoFit/>
          </a:bodyPr>
          <a:lstStyle/>
          <a:p>
            <a:pPr lvl="0">
              <a:lnSpc>
                <a:spcPct val="90000"/>
              </a:lnSpc>
              <a:spcBef>
                <a:spcPts val="1000"/>
              </a:spcBef>
            </a:pPr>
            <a:r>
              <a:rPr lang="en-GB" sz="5400" dirty="0">
                <a:solidFill>
                  <a:prstClr val="black"/>
                </a:solidFill>
              </a:rPr>
              <a:t>Thoughts?</a:t>
            </a:r>
          </a:p>
        </p:txBody>
      </p:sp>
      <p:sp>
        <p:nvSpPr>
          <p:cNvPr id="7" name="Rectangle 6"/>
          <p:cNvSpPr/>
          <p:nvPr/>
        </p:nvSpPr>
        <p:spPr>
          <a:xfrm rot="349965">
            <a:off x="4544769" y="1827350"/>
            <a:ext cx="2732351" cy="840230"/>
          </a:xfrm>
          <a:prstGeom prst="rect">
            <a:avLst/>
          </a:prstGeom>
          <a:solidFill>
            <a:srgbClr val="92D050"/>
          </a:solidFill>
        </p:spPr>
        <p:txBody>
          <a:bodyPr wrap="none">
            <a:spAutoFit/>
          </a:bodyPr>
          <a:lstStyle/>
          <a:p>
            <a:pPr lvl="0">
              <a:lnSpc>
                <a:spcPct val="90000"/>
              </a:lnSpc>
              <a:spcBef>
                <a:spcPts val="1000"/>
              </a:spcBef>
            </a:pPr>
            <a:r>
              <a:rPr lang="en-GB" sz="5400" dirty="0">
                <a:solidFill>
                  <a:prstClr val="black"/>
                </a:solidFill>
              </a:rPr>
              <a:t>Nurture?</a:t>
            </a:r>
          </a:p>
        </p:txBody>
      </p:sp>
      <p:sp>
        <p:nvSpPr>
          <p:cNvPr id="8" name="Rectangle 7"/>
          <p:cNvSpPr/>
          <p:nvPr/>
        </p:nvSpPr>
        <p:spPr>
          <a:xfrm rot="618715">
            <a:off x="3009726" y="4342367"/>
            <a:ext cx="2355966" cy="840230"/>
          </a:xfrm>
          <a:prstGeom prst="rect">
            <a:avLst/>
          </a:prstGeom>
          <a:solidFill>
            <a:srgbClr val="FFFF00"/>
          </a:solidFill>
        </p:spPr>
        <p:txBody>
          <a:bodyPr wrap="none">
            <a:spAutoFit/>
          </a:bodyPr>
          <a:lstStyle/>
          <a:p>
            <a:pPr lvl="0">
              <a:lnSpc>
                <a:spcPct val="90000"/>
              </a:lnSpc>
              <a:spcBef>
                <a:spcPts val="1000"/>
              </a:spcBef>
            </a:pPr>
            <a:r>
              <a:rPr lang="en-GB" sz="5400" dirty="0">
                <a:solidFill>
                  <a:prstClr val="black"/>
                </a:solidFill>
              </a:rPr>
              <a:t>Beliefs?</a:t>
            </a:r>
          </a:p>
        </p:txBody>
      </p:sp>
      <p:sp>
        <p:nvSpPr>
          <p:cNvPr id="9" name="Rectangle 8"/>
          <p:cNvSpPr/>
          <p:nvPr/>
        </p:nvSpPr>
        <p:spPr>
          <a:xfrm rot="21307393">
            <a:off x="3147072" y="5637941"/>
            <a:ext cx="2590774" cy="840230"/>
          </a:xfrm>
          <a:prstGeom prst="rect">
            <a:avLst/>
          </a:prstGeom>
          <a:solidFill>
            <a:srgbClr val="FFC000"/>
          </a:solidFill>
        </p:spPr>
        <p:txBody>
          <a:bodyPr wrap="none">
            <a:spAutoFit/>
          </a:bodyPr>
          <a:lstStyle/>
          <a:p>
            <a:pPr lvl="0">
              <a:lnSpc>
                <a:spcPct val="90000"/>
              </a:lnSpc>
              <a:spcBef>
                <a:spcPts val="1000"/>
              </a:spcBef>
            </a:pPr>
            <a:r>
              <a:rPr lang="en-GB" sz="5400" dirty="0">
                <a:solidFill>
                  <a:prstClr val="black"/>
                </a:solidFill>
              </a:rPr>
              <a:t>Actions?</a:t>
            </a:r>
          </a:p>
        </p:txBody>
      </p:sp>
      <p:sp>
        <p:nvSpPr>
          <p:cNvPr id="2" name="Title 1"/>
          <p:cNvSpPr>
            <a:spLocks noGrp="1"/>
          </p:cNvSpPr>
          <p:nvPr>
            <p:ph type="title"/>
          </p:nvPr>
        </p:nvSpPr>
        <p:spPr>
          <a:xfrm>
            <a:off x="838200" y="365125"/>
            <a:ext cx="7208520" cy="1325563"/>
          </a:xfrm>
        </p:spPr>
        <p:txBody>
          <a:bodyPr>
            <a:noAutofit/>
          </a:bodyPr>
          <a:lstStyle/>
          <a:p>
            <a:r>
              <a:rPr lang="en-GB" sz="6000" b="1" dirty="0"/>
              <a:t>What makes you, you?</a:t>
            </a:r>
          </a:p>
        </p:txBody>
      </p:sp>
      <p:sp>
        <p:nvSpPr>
          <p:cNvPr id="3" name="Slide Number Placeholder 2"/>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t>3</a:t>
            </a:fld>
            <a:endParaRPr lang="en-GB"/>
          </a:p>
        </p:txBody>
      </p:sp>
      <p:sp>
        <p:nvSpPr>
          <p:cNvPr id="10" name="Rectangle 9"/>
          <p:cNvSpPr/>
          <p:nvPr/>
        </p:nvSpPr>
        <p:spPr>
          <a:xfrm>
            <a:off x="4509147" y="3122477"/>
            <a:ext cx="3242424" cy="840230"/>
          </a:xfrm>
          <a:prstGeom prst="rect">
            <a:avLst/>
          </a:prstGeom>
          <a:solidFill>
            <a:srgbClr val="0070C0"/>
          </a:solidFill>
        </p:spPr>
        <p:txBody>
          <a:bodyPr wrap="square">
            <a:spAutoFit/>
          </a:bodyPr>
          <a:lstStyle/>
          <a:p>
            <a:pPr lvl="0">
              <a:lnSpc>
                <a:spcPct val="90000"/>
              </a:lnSpc>
              <a:spcBef>
                <a:spcPts val="1000"/>
              </a:spcBef>
            </a:pPr>
            <a:r>
              <a:rPr lang="en-GB" sz="5400" dirty="0">
                <a:solidFill>
                  <a:prstClr val="black"/>
                </a:solidFill>
              </a:rPr>
              <a:t>Feelings?</a:t>
            </a:r>
          </a:p>
        </p:txBody>
      </p:sp>
    </p:spTree>
    <p:extLst>
      <p:ext uri="{BB962C8B-B14F-4D97-AF65-F5344CB8AC3E}">
        <p14:creationId xmlns:p14="http://schemas.microsoft.com/office/powerpoint/2010/main" val="282100725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heel(1)">
                                      <p:cBhvr>
                                        <p:cTn id="12" dur="2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heel(1)">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heel(1)">
                                      <p:cBhvr>
                                        <p:cTn id="22" dur="20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wheel(1)">
                                      <p:cBhvr>
                                        <p:cTn id="27" dur="20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heel(1)">
                                      <p:cBhvr>
                                        <p:cTn id="3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983058" y="156058"/>
            <a:ext cx="5208942" cy="6618732"/>
          </a:xfrm>
          <a:prstGeom prst="rect">
            <a:avLst/>
          </a:prstGeom>
        </p:spPr>
      </p:pic>
      <p:sp>
        <p:nvSpPr>
          <p:cNvPr id="5" name="Rectangle 4"/>
          <p:cNvSpPr/>
          <p:nvPr/>
        </p:nvSpPr>
        <p:spPr>
          <a:xfrm>
            <a:off x="350804" y="1201698"/>
            <a:ext cx="7695916" cy="2529923"/>
          </a:xfrm>
          <a:prstGeom prst="rect">
            <a:avLst/>
          </a:prstGeom>
          <a:solidFill>
            <a:srgbClr val="00B0F0"/>
          </a:solidFill>
        </p:spPr>
        <p:txBody>
          <a:bodyPr wrap="square">
            <a:spAutoFit/>
          </a:bodyPr>
          <a:lstStyle/>
          <a:p>
            <a:pPr algn="ctr">
              <a:lnSpc>
                <a:spcPct val="90000"/>
              </a:lnSpc>
              <a:spcBef>
                <a:spcPts val="1000"/>
              </a:spcBef>
            </a:pPr>
            <a:r>
              <a:rPr lang="en-GB" sz="4400" dirty="0">
                <a:solidFill>
                  <a:prstClr val="black"/>
                </a:solidFill>
              </a:rPr>
              <a:t>If you described the personality of your favourite [Behavioural Dynamics] lecturer what would you say?</a:t>
            </a:r>
          </a:p>
        </p:txBody>
      </p:sp>
      <p:sp>
        <p:nvSpPr>
          <p:cNvPr id="9" name="Rectangle 8"/>
          <p:cNvSpPr/>
          <p:nvPr/>
        </p:nvSpPr>
        <p:spPr>
          <a:xfrm>
            <a:off x="350804" y="4224498"/>
            <a:ext cx="5062444" cy="1588127"/>
          </a:xfrm>
          <a:prstGeom prst="rect">
            <a:avLst/>
          </a:prstGeom>
          <a:solidFill>
            <a:srgbClr val="FFC000"/>
          </a:solidFill>
        </p:spPr>
        <p:txBody>
          <a:bodyPr wrap="square">
            <a:spAutoFit/>
          </a:bodyPr>
          <a:lstStyle/>
          <a:p>
            <a:pPr>
              <a:lnSpc>
                <a:spcPct val="90000"/>
              </a:lnSpc>
              <a:spcBef>
                <a:spcPts val="1000"/>
              </a:spcBef>
            </a:pPr>
            <a:r>
              <a:rPr lang="en-GB" sz="5400" b="1" dirty="0">
                <a:solidFill>
                  <a:prstClr val="black"/>
                </a:solidFill>
              </a:rPr>
              <a:t>Defining characteristics</a:t>
            </a:r>
          </a:p>
        </p:txBody>
      </p:sp>
      <p:sp>
        <p:nvSpPr>
          <p:cNvPr id="2" name="Title 1"/>
          <p:cNvSpPr>
            <a:spLocks noGrp="1"/>
          </p:cNvSpPr>
          <p:nvPr>
            <p:ph type="title"/>
          </p:nvPr>
        </p:nvSpPr>
        <p:spPr>
          <a:xfrm>
            <a:off x="838200" y="156059"/>
            <a:ext cx="9110472" cy="995858"/>
          </a:xfrm>
        </p:spPr>
        <p:txBody>
          <a:bodyPr>
            <a:noAutofit/>
          </a:bodyPr>
          <a:lstStyle/>
          <a:p>
            <a:r>
              <a:rPr lang="en-GB" sz="6000" b="1" dirty="0"/>
              <a:t>What makes me, me?</a:t>
            </a:r>
          </a:p>
        </p:txBody>
      </p:sp>
      <p:sp>
        <p:nvSpPr>
          <p:cNvPr id="6" name="Slide Number Placeholder 5"/>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t>4</a:t>
            </a:fld>
            <a:endParaRPr lang="en-GB"/>
          </a:p>
        </p:txBody>
      </p:sp>
      <p:sp>
        <p:nvSpPr>
          <p:cNvPr id="3" name="TextBox 2"/>
          <p:cNvSpPr txBox="1"/>
          <p:nvPr/>
        </p:nvSpPr>
        <p:spPr>
          <a:xfrm>
            <a:off x="5550487" y="5598366"/>
            <a:ext cx="6641513" cy="923330"/>
          </a:xfrm>
          <a:prstGeom prst="rect">
            <a:avLst/>
          </a:prstGeom>
          <a:solidFill>
            <a:srgbClr val="7030A0"/>
          </a:solidFill>
        </p:spPr>
        <p:txBody>
          <a:bodyPr wrap="square" rtlCol="0">
            <a:spAutoFit/>
          </a:bodyPr>
          <a:lstStyle/>
          <a:p>
            <a:pPr algn="ctr"/>
            <a:r>
              <a:rPr lang="en-GB" sz="5400" b="1" dirty="0">
                <a:solidFill>
                  <a:schemeClr val="bg1"/>
                </a:solidFill>
              </a:rPr>
              <a:t>Personality traits</a:t>
            </a:r>
          </a:p>
        </p:txBody>
      </p:sp>
    </p:spTree>
    <p:extLst>
      <p:ext uri="{BB962C8B-B14F-4D97-AF65-F5344CB8AC3E}">
        <p14:creationId xmlns:p14="http://schemas.microsoft.com/office/powerpoint/2010/main" val="3783673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6385" name="Rectangle 2"/>
          <p:cNvSpPr>
            <a:spLocks noGrp="1" noChangeArrowheads="1"/>
          </p:cNvSpPr>
          <p:nvPr>
            <p:ph type="title" idx="4294967295"/>
          </p:nvPr>
        </p:nvSpPr>
        <p:spPr>
          <a:xfrm>
            <a:off x="643467" y="643467"/>
            <a:ext cx="3363974" cy="1597315"/>
          </a:xfrm>
          <a:noFill/>
          <a:ln w="19050">
            <a:solidFill>
              <a:schemeClr val="bg1"/>
            </a:solidFill>
          </a:ln>
        </p:spPr>
        <p:txBody>
          <a:bodyPr vert="horz" wrap="square" lIns="91440" tIns="45720" rIns="91440" bIns="45720" rtlCol="0" anchor="ctr">
            <a:normAutofit/>
          </a:bodyPr>
          <a:lstStyle/>
          <a:p>
            <a:pPr algn="ctr"/>
            <a:r>
              <a:rPr lang="en-US" sz="5400" kern="1200" dirty="0">
                <a:solidFill>
                  <a:schemeClr val="bg1"/>
                </a:solidFill>
                <a:latin typeface="+mj-lt"/>
                <a:ea typeface="+mj-ea"/>
                <a:cs typeface="+mj-cs"/>
              </a:rPr>
              <a:t>What is…?</a:t>
            </a:r>
          </a:p>
        </p:txBody>
      </p:sp>
      <p:sp>
        <p:nvSpPr>
          <p:cNvPr id="16386" name="Rectangle 3"/>
          <p:cNvSpPr>
            <a:spLocks noGrp="1" noChangeArrowheads="1"/>
          </p:cNvSpPr>
          <p:nvPr>
            <p:ph sz="half" idx="4294967295"/>
          </p:nvPr>
        </p:nvSpPr>
        <p:spPr>
          <a:xfrm>
            <a:off x="643467" y="2379406"/>
            <a:ext cx="3889205" cy="3976944"/>
          </a:xfrm>
        </p:spPr>
        <p:txBody>
          <a:bodyPr vert="horz" lIns="91440" tIns="45720" rIns="91440" bIns="45720" rtlCol="0">
            <a:normAutofit fontScale="92500"/>
          </a:bodyPr>
          <a:lstStyle/>
          <a:p>
            <a:pPr marL="0" indent="0">
              <a:buNone/>
            </a:pPr>
            <a:r>
              <a:rPr lang="en-US" sz="4000" b="1" dirty="0">
                <a:solidFill>
                  <a:schemeClr val="bg1"/>
                </a:solidFill>
              </a:rPr>
              <a:t>Personality</a:t>
            </a:r>
          </a:p>
          <a:p>
            <a:pPr marL="0"/>
            <a:endParaRPr lang="en-US" sz="2000" dirty="0">
              <a:solidFill>
                <a:schemeClr val="bg1"/>
              </a:solidFill>
            </a:endParaRPr>
          </a:p>
          <a:p>
            <a:pPr marL="0" indent="0">
              <a:buNone/>
            </a:pPr>
            <a:r>
              <a:rPr lang="en-US" sz="3600" dirty="0">
                <a:solidFill>
                  <a:schemeClr val="bg1"/>
                </a:solidFill>
              </a:rPr>
              <a:t>A person</a:t>
            </a:r>
            <a:r>
              <a:rPr lang="en-US" altLang="ja-JP" sz="3600" dirty="0">
                <a:solidFill>
                  <a:schemeClr val="bg1"/>
                </a:solidFill>
              </a:rPr>
              <a:t>'s internally based characteristic ways of acting and thinking </a:t>
            </a:r>
          </a:p>
          <a:p>
            <a:pPr marL="0" indent="0">
              <a:buNone/>
            </a:pPr>
            <a:endParaRPr lang="en-US" altLang="ja-JP" sz="2000" dirty="0">
              <a:solidFill>
                <a:schemeClr val="bg1"/>
              </a:solidFill>
            </a:endParaRPr>
          </a:p>
          <a:p>
            <a:pPr marL="0" indent="0">
              <a:buNone/>
            </a:pPr>
            <a:r>
              <a:rPr lang="en-US" altLang="ja-JP" sz="2000" dirty="0">
                <a:solidFill>
                  <a:schemeClr val="bg1"/>
                </a:solidFill>
              </a:rPr>
              <a:t>(Griggs 2014: 315)</a:t>
            </a:r>
            <a:endParaRPr lang="en-US" sz="2000" dirty="0">
              <a:solidFill>
                <a:schemeClr val="bg1"/>
              </a:solidFill>
            </a:endParaRPr>
          </a:p>
        </p:txBody>
      </p:sp>
      <p:pic>
        <p:nvPicPr>
          <p:cNvPr id="1026" name="Picture 2" descr="https://authorjenniferchase.files.wordpress.com/2012/10/typeapersonality1.jpg">
            <a:extLst>
              <a:ext uri="{FF2B5EF4-FFF2-40B4-BE49-F238E27FC236}">
                <a16:creationId xmlns:a16="http://schemas.microsoft.com/office/drawing/2014/main" id="{B5109215-0654-4E61-9AC0-551747ABAD4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41773" y="643467"/>
            <a:ext cx="7150227" cy="5720181"/>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a:xfrm>
            <a:off x="10289512" y="6356350"/>
            <a:ext cx="1064287" cy="365125"/>
          </a:xfrm>
          <a:prstGeom prst="rect">
            <a:avLst/>
          </a:prstGeom>
        </p:spPr>
        <p:txBody>
          <a:bodyPr vert="horz" lIns="91440" tIns="45720" rIns="91440" bIns="45720" rtlCol="0" anchor="ctr">
            <a:normAutofit/>
          </a:bodyPr>
          <a:lstStyle/>
          <a:p>
            <a:pPr>
              <a:spcAft>
                <a:spcPts val="600"/>
              </a:spcAft>
            </a:pPr>
            <a:fld id="{160757F8-C851-43C4-AAE3-0AEE253EEF8A}" type="slidenum">
              <a:rPr lang="en-US">
                <a:solidFill>
                  <a:schemeClr val="tx1">
                    <a:alpha val="80000"/>
                  </a:schemeClr>
                </a:solidFill>
              </a:rPr>
              <a:pPr>
                <a:spcAft>
                  <a:spcPts val="600"/>
                </a:spcAft>
              </a:pPr>
              <a:t>5</a:t>
            </a:fld>
            <a:endParaRPr lang="en-US">
              <a:solidFill>
                <a:schemeClr val="tx1">
                  <a:alpha val="80000"/>
                </a:schemeClr>
              </a:solidFill>
            </a:endParaRPr>
          </a:p>
        </p:txBody>
      </p:sp>
    </p:spTree>
    <p:extLst>
      <p:ext uri="{BB962C8B-B14F-4D97-AF65-F5344CB8AC3E}">
        <p14:creationId xmlns:p14="http://schemas.microsoft.com/office/powerpoint/2010/main" val="151066568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386">
                                            <p:txEl>
                                              <p:pRg st="0" end="0"/>
                                            </p:txEl>
                                          </p:spTgt>
                                        </p:tgtEl>
                                        <p:attrNameLst>
                                          <p:attrName>style.visibility</p:attrName>
                                        </p:attrNameLst>
                                      </p:cBhvr>
                                      <p:to>
                                        <p:strVal val="visible"/>
                                      </p:to>
                                    </p:set>
                                    <p:animEffect transition="in" filter="fade">
                                      <p:cBhvr>
                                        <p:cTn id="7" dur="1000"/>
                                        <p:tgtEl>
                                          <p:spTgt spid="16386">
                                            <p:txEl>
                                              <p:pRg st="0" end="0"/>
                                            </p:txEl>
                                          </p:spTgt>
                                        </p:tgtEl>
                                      </p:cBhvr>
                                    </p:animEffect>
                                    <p:anim calcmode="lin" valueType="num">
                                      <p:cBhvr>
                                        <p:cTn id="8" dur="1000" fill="hold"/>
                                        <p:tgtEl>
                                          <p:spTgt spid="1638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638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386">
                                            <p:txEl>
                                              <p:pRg st="2" end="2"/>
                                            </p:txEl>
                                          </p:spTgt>
                                        </p:tgtEl>
                                        <p:attrNameLst>
                                          <p:attrName>style.visibility</p:attrName>
                                        </p:attrNameLst>
                                      </p:cBhvr>
                                      <p:to>
                                        <p:strVal val="visible"/>
                                      </p:to>
                                    </p:set>
                                    <p:animEffect transition="in" filter="fade">
                                      <p:cBhvr>
                                        <p:cTn id="14" dur="1000"/>
                                        <p:tgtEl>
                                          <p:spTgt spid="16386">
                                            <p:txEl>
                                              <p:pRg st="2" end="2"/>
                                            </p:txEl>
                                          </p:spTgt>
                                        </p:tgtEl>
                                      </p:cBhvr>
                                    </p:animEffect>
                                    <p:anim calcmode="lin" valueType="num">
                                      <p:cBhvr>
                                        <p:cTn id="15" dur="1000" fill="hold"/>
                                        <p:tgtEl>
                                          <p:spTgt spid="1638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638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6386">
                                            <p:txEl>
                                              <p:pRg st="4" end="4"/>
                                            </p:txEl>
                                          </p:spTgt>
                                        </p:tgtEl>
                                        <p:attrNameLst>
                                          <p:attrName>style.visibility</p:attrName>
                                        </p:attrNameLst>
                                      </p:cBhvr>
                                      <p:to>
                                        <p:strVal val="visible"/>
                                      </p:to>
                                    </p:set>
                                    <p:animEffect transition="in" filter="fade">
                                      <p:cBhvr>
                                        <p:cTn id="21" dur="1000"/>
                                        <p:tgtEl>
                                          <p:spTgt spid="16386">
                                            <p:txEl>
                                              <p:pRg st="4" end="4"/>
                                            </p:txEl>
                                          </p:spTgt>
                                        </p:tgtEl>
                                      </p:cBhvr>
                                    </p:animEffect>
                                    <p:anim calcmode="lin" valueType="num">
                                      <p:cBhvr>
                                        <p:cTn id="22" dur="1000" fill="hold"/>
                                        <p:tgtEl>
                                          <p:spTgt spid="16386">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638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1026"/>
                                        </p:tgtEl>
                                        <p:attrNameLst>
                                          <p:attrName>style.visibility</p:attrName>
                                        </p:attrNameLst>
                                      </p:cBhvr>
                                      <p:to>
                                        <p:strVal val="visible"/>
                                      </p:to>
                                    </p:set>
                                    <p:animEffect transition="in" filter="randombar(horizontal)">
                                      <p:cBhvr>
                                        <p:cTn id="28"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127E51F-8280-4205-8EEC-024E56AF3378}"/>
              </a:ext>
            </a:extLst>
          </p:cNvPr>
          <p:cNvPicPr>
            <a:picLocks noChangeAspect="1"/>
          </p:cNvPicPr>
          <p:nvPr/>
        </p:nvPicPr>
        <p:blipFill rotWithShape="1">
          <a:blip r:embed="rId2">
            <a:alphaModFix/>
          </a:blip>
          <a:srcRect t="9151" b="16039"/>
          <a:stretch/>
        </p:blipFill>
        <p:spPr>
          <a:xfrm>
            <a:off x="5797543" y="10"/>
            <a:ext cx="6394152" cy="6857990"/>
          </a:xfrm>
          <a:prstGeom prst="rect">
            <a:avLst/>
          </a:prstGeom>
        </p:spPr>
      </p:pic>
      <p:pic>
        <p:nvPicPr>
          <p:cNvPr id="11" name="Picture 1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3" name="Title 2">
            <a:extLst>
              <a:ext uri="{FF2B5EF4-FFF2-40B4-BE49-F238E27FC236}">
                <a16:creationId xmlns:a16="http://schemas.microsoft.com/office/drawing/2014/main" id="{0916BA56-39E3-4F20-8A9F-86EF9D88D63C}"/>
              </a:ext>
            </a:extLst>
          </p:cNvPr>
          <p:cNvSpPr>
            <a:spLocks noGrp="1"/>
          </p:cNvSpPr>
          <p:nvPr>
            <p:ph type="title"/>
          </p:nvPr>
        </p:nvSpPr>
        <p:spPr>
          <a:xfrm>
            <a:off x="804998" y="798445"/>
            <a:ext cx="4803636" cy="1311664"/>
          </a:xfrm>
        </p:spPr>
        <p:txBody>
          <a:bodyPr>
            <a:normAutofit/>
          </a:bodyPr>
          <a:lstStyle/>
          <a:p>
            <a:r>
              <a:rPr lang="en-GB">
                <a:solidFill>
                  <a:srgbClr val="000000"/>
                </a:solidFill>
              </a:rPr>
              <a:t>Myers-Briggs Type Indicator (MBTI)</a:t>
            </a:r>
          </a:p>
        </p:txBody>
      </p:sp>
      <p:sp>
        <p:nvSpPr>
          <p:cNvPr id="4" name="Content Placeholder 3">
            <a:extLst>
              <a:ext uri="{FF2B5EF4-FFF2-40B4-BE49-F238E27FC236}">
                <a16:creationId xmlns:a16="http://schemas.microsoft.com/office/drawing/2014/main" id="{B0597428-C4DE-4010-AB1A-513199E03A3C}"/>
              </a:ext>
            </a:extLst>
          </p:cNvPr>
          <p:cNvSpPr>
            <a:spLocks noGrp="1"/>
          </p:cNvSpPr>
          <p:nvPr>
            <p:ph idx="1"/>
          </p:nvPr>
        </p:nvSpPr>
        <p:spPr>
          <a:xfrm>
            <a:off x="804997" y="2110108"/>
            <a:ext cx="5291003" cy="4280859"/>
          </a:xfrm>
        </p:spPr>
        <p:txBody>
          <a:bodyPr anchor="ctr">
            <a:normAutofit/>
          </a:bodyPr>
          <a:lstStyle/>
          <a:p>
            <a:r>
              <a:rPr lang="en-US" dirty="0">
                <a:solidFill>
                  <a:srgbClr val="000000"/>
                </a:solidFill>
              </a:rPr>
              <a:t>Katherine Briggs and Isobel Myers (her daughter)</a:t>
            </a:r>
          </a:p>
          <a:p>
            <a:r>
              <a:rPr lang="en-US" dirty="0">
                <a:solidFill>
                  <a:srgbClr val="000000"/>
                </a:solidFill>
              </a:rPr>
              <a:t>A personality paint box</a:t>
            </a:r>
          </a:p>
          <a:p>
            <a:r>
              <a:rPr lang="en-US" dirty="0">
                <a:solidFill>
                  <a:srgbClr val="000000"/>
                </a:solidFill>
              </a:rPr>
              <a:t>Derived from Carl Jung</a:t>
            </a:r>
          </a:p>
          <a:p>
            <a:pPr lvl="1"/>
            <a:r>
              <a:rPr lang="en-US" dirty="0">
                <a:solidFill>
                  <a:srgbClr val="000000"/>
                </a:solidFill>
              </a:rPr>
              <a:t>Introversion or extraversion (I/E)</a:t>
            </a:r>
          </a:p>
          <a:p>
            <a:pPr lvl="1"/>
            <a:r>
              <a:rPr lang="en-US" dirty="0">
                <a:solidFill>
                  <a:srgbClr val="000000"/>
                </a:solidFill>
              </a:rPr>
              <a:t>Sensing or intuition (S/I)</a:t>
            </a:r>
          </a:p>
          <a:p>
            <a:pPr lvl="1"/>
            <a:r>
              <a:rPr lang="en-US" dirty="0">
                <a:solidFill>
                  <a:srgbClr val="000000"/>
                </a:solidFill>
              </a:rPr>
              <a:t>Thinking or feeling (T/F)</a:t>
            </a:r>
          </a:p>
          <a:p>
            <a:pPr lvl="1"/>
            <a:r>
              <a:rPr lang="en-US" dirty="0">
                <a:solidFill>
                  <a:srgbClr val="000000"/>
                </a:solidFill>
              </a:rPr>
              <a:t>Judging or perceiving (J/P)</a:t>
            </a:r>
            <a:endParaRPr lang="en-GB" dirty="0">
              <a:solidFill>
                <a:srgbClr val="000000"/>
              </a:solidFill>
            </a:endParaRPr>
          </a:p>
        </p:txBody>
      </p:sp>
      <p:sp>
        <p:nvSpPr>
          <p:cNvPr id="2" name="Slide Number Placeholder 1">
            <a:extLst>
              <a:ext uri="{FF2B5EF4-FFF2-40B4-BE49-F238E27FC236}">
                <a16:creationId xmlns:a16="http://schemas.microsoft.com/office/drawing/2014/main" id="{89D7F973-6B6A-410A-A61D-40E36F7E3F1E}"/>
              </a:ext>
            </a:extLst>
          </p:cNvPr>
          <p:cNvSpPr>
            <a:spLocks noGrp="1"/>
          </p:cNvSpPr>
          <p:nvPr>
            <p:ph type="sldNum" sz="quarter" idx="12"/>
          </p:nvPr>
        </p:nvSpPr>
        <p:spPr>
          <a:xfrm>
            <a:off x="10825930" y="6223702"/>
            <a:ext cx="570728" cy="314067"/>
          </a:xfrm>
        </p:spPr>
        <p:txBody>
          <a:bodyPr>
            <a:normAutofit/>
          </a:bodyPr>
          <a:lstStyle/>
          <a:p>
            <a:pPr>
              <a:spcAft>
                <a:spcPts val="600"/>
              </a:spcAft>
            </a:pPr>
            <a:fld id="{C7893763-D86B-4DF4-9669-D14EF2E76A30}" type="slidenum">
              <a:rPr lang="en-GB" sz="1100">
                <a:solidFill>
                  <a:srgbClr val="FFFFFF"/>
                </a:solidFill>
              </a:rPr>
              <a:pPr>
                <a:spcAft>
                  <a:spcPts val="600"/>
                </a:spcAft>
              </a:pPr>
              <a:t>6</a:t>
            </a:fld>
            <a:endParaRPr lang="en-GB" sz="1100">
              <a:solidFill>
                <a:srgbClr val="FFFFFF"/>
              </a:solidFill>
            </a:endParaRPr>
          </a:p>
        </p:txBody>
      </p:sp>
    </p:spTree>
    <p:extLst>
      <p:ext uri="{BB962C8B-B14F-4D97-AF65-F5344CB8AC3E}">
        <p14:creationId xmlns:p14="http://schemas.microsoft.com/office/powerpoint/2010/main" val="3272291045"/>
      </p:ext>
    </p:extLst>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A7461B3-14EC-4E07-9816-6EAF4EBA9743}"/>
              </a:ext>
            </a:extLst>
          </p:cNvPr>
          <p:cNvSpPr>
            <a:spLocks noGrp="1"/>
          </p:cNvSpPr>
          <p:nvPr>
            <p:ph type="sldNum" sz="quarter" idx="12"/>
          </p:nvPr>
        </p:nvSpPr>
        <p:spPr/>
        <p:txBody>
          <a:bodyPr/>
          <a:lstStyle/>
          <a:p>
            <a:fld id="{C7893763-D86B-4DF4-9669-D14EF2E76A30}" type="slidenum">
              <a:rPr lang="en-GB" smtClean="0"/>
              <a:t>7</a:t>
            </a:fld>
            <a:endParaRPr lang="en-GB"/>
          </a:p>
        </p:txBody>
      </p:sp>
      <p:pic>
        <p:nvPicPr>
          <p:cNvPr id="4" name="Picture 3">
            <a:extLst>
              <a:ext uri="{FF2B5EF4-FFF2-40B4-BE49-F238E27FC236}">
                <a16:creationId xmlns:a16="http://schemas.microsoft.com/office/drawing/2014/main" id="{2B2B1AAE-E2F4-46AB-BABB-933F73D05D4C}"/>
              </a:ext>
            </a:extLst>
          </p:cNvPr>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623454505"/>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88F71AB-ECEB-4ED1-9825-FD87190F9DA1}"/>
              </a:ext>
            </a:extLst>
          </p:cNvPr>
          <p:cNvSpPr>
            <a:spLocks noGrp="1"/>
          </p:cNvSpPr>
          <p:nvPr>
            <p:ph type="sldNum" sz="quarter" idx="12"/>
          </p:nvPr>
        </p:nvSpPr>
        <p:spPr/>
        <p:txBody>
          <a:bodyPr/>
          <a:lstStyle/>
          <a:p>
            <a:fld id="{C7893763-D86B-4DF4-9669-D14EF2E76A30}" type="slidenum">
              <a:rPr lang="en-GB" smtClean="0"/>
              <a:t>8</a:t>
            </a:fld>
            <a:endParaRPr lang="en-GB"/>
          </a:p>
        </p:txBody>
      </p:sp>
      <p:pic>
        <p:nvPicPr>
          <p:cNvPr id="4" name="Picture 3">
            <a:extLst>
              <a:ext uri="{FF2B5EF4-FFF2-40B4-BE49-F238E27FC236}">
                <a16:creationId xmlns:a16="http://schemas.microsoft.com/office/drawing/2014/main" id="{035CC7DD-4CFE-476E-A97F-7B93F10B579C}"/>
              </a:ext>
            </a:extLst>
          </p:cNvPr>
          <p:cNvPicPr>
            <a:picLocks noChangeAspect="1"/>
          </p:cNvPicPr>
          <p:nvPr/>
        </p:nvPicPr>
        <p:blipFill>
          <a:blip r:embed="rId2"/>
          <a:stretch>
            <a:fillRect/>
          </a:stretch>
        </p:blipFill>
        <p:spPr>
          <a:xfrm>
            <a:off x="1443449" y="0"/>
            <a:ext cx="9305101" cy="6858000"/>
          </a:xfrm>
          <a:prstGeom prst="rect">
            <a:avLst/>
          </a:prstGeom>
        </p:spPr>
      </p:pic>
    </p:spTree>
    <p:extLst>
      <p:ext uri="{BB962C8B-B14F-4D97-AF65-F5344CB8AC3E}">
        <p14:creationId xmlns:p14="http://schemas.microsoft.com/office/powerpoint/2010/main" val="414571585"/>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FC354A5-EC62-4BFA-88D2-AA706F6BEE33}"/>
              </a:ext>
            </a:extLst>
          </p:cNvPr>
          <p:cNvSpPr>
            <a:spLocks noGrp="1"/>
          </p:cNvSpPr>
          <p:nvPr>
            <p:ph type="sldNum" sz="quarter" idx="12"/>
          </p:nvPr>
        </p:nvSpPr>
        <p:spPr/>
        <p:txBody>
          <a:bodyPr/>
          <a:lstStyle/>
          <a:p>
            <a:fld id="{C7893763-D86B-4DF4-9669-D14EF2E76A30}" type="slidenum">
              <a:rPr lang="en-GB" smtClean="0"/>
              <a:t>9</a:t>
            </a:fld>
            <a:endParaRPr lang="en-GB"/>
          </a:p>
        </p:txBody>
      </p:sp>
      <p:pic>
        <p:nvPicPr>
          <p:cNvPr id="4" name="Picture 3">
            <a:extLst>
              <a:ext uri="{FF2B5EF4-FFF2-40B4-BE49-F238E27FC236}">
                <a16:creationId xmlns:a16="http://schemas.microsoft.com/office/drawing/2014/main" id="{F11326EB-6D2F-42C3-9370-5E2F93856432}"/>
              </a:ext>
            </a:extLst>
          </p:cNvPr>
          <p:cNvPicPr>
            <a:picLocks noChangeAspect="1"/>
          </p:cNvPicPr>
          <p:nvPr/>
        </p:nvPicPr>
        <p:blipFill>
          <a:blip r:embed="rId2"/>
          <a:stretch>
            <a:fillRect/>
          </a:stretch>
        </p:blipFill>
        <p:spPr>
          <a:xfrm>
            <a:off x="2648344" y="0"/>
            <a:ext cx="6895312" cy="6858000"/>
          </a:xfrm>
          <a:prstGeom prst="rect">
            <a:avLst/>
          </a:prstGeom>
        </p:spPr>
      </p:pic>
    </p:spTree>
    <p:extLst>
      <p:ext uri="{BB962C8B-B14F-4D97-AF65-F5344CB8AC3E}">
        <p14:creationId xmlns:p14="http://schemas.microsoft.com/office/powerpoint/2010/main" val="3878003711"/>
      </p:ext>
    </p:extLst>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hlinkClick r:id="rId2"/>
            <a:extLst>
              <a:ext uri="{FF2B5EF4-FFF2-40B4-BE49-F238E27FC236}">
                <a16:creationId xmlns:a16="http://schemas.microsoft.com/office/drawing/2014/main" id="{B6E9D200-FD21-4F92-B472-933E39BCEBE7}"/>
              </a:ext>
            </a:extLst>
          </p:cNvPr>
          <p:cNvPicPr>
            <a:picLocks noChangeAspect="1"/>
          </p:cNvPicPr>
          <p:nvPr/>
        </p:nvPicPr>
        <p:blipFill>
          <a:blip r:embed="rId3"/>
          <a:stretch>
            <a:fillRect/>
          </a:stretch>
        </p:blipFill>
        <p:spPr>
          <a:xfrm>
            <a:off x="6391219" y="1995950"/>
            <a:ext cx="5800781" cy="3077496"/>
          </a:xfrm>
          <a:prstGeom prst="rect">
            <a:avLst/>
          </a:prstGeom>
        </p:spPr>
      </p:pic>
      <p:sp>
        <p:nvSpPr>
          <p:cNvPr id="2" name="Slide Number Placeholder 1">
            <a:extLst>
              <a:ext uri="{FF2B5EF4-FFF2-40B4-BE49-F238E27FC236}">
                <a16:creationId xmlns:a16="http://schemas.microsoft.com/office/drawing/2014/main" id="{14028632-B9A9-4B47-B0D6-E3F8CCA1D19C}"/>
              </a:ext>
            </a:extLst>
          </p:cNvPr>
          <p:cNvSpPr>
            <a:spLocks noGrp="1"/>
          </p:cNvSpPr>
          <p:nvPr>
            <p:ph type="sldNum" sz="quarter" idx="12"/>
          </p:nvPr>
        </p:nvSpPr>
        <p:spPr/>
        <p:txBody>
          <a:bodyPr/>
          <a:lstStyle/>
          <a:p>
            <a:fld id="{C7893763-D86B-4DF4-9669-D14EF2E76A30}" type="slidenum">
              <a:rPr lang="en-GB" smtClean="0"/>
              <a:t>10</a:t>
            </a:fld>
            <a:endParaRPr lang="en-GB"/>
          </a:p>
        </p:txBody>
      </p:sp>
      <p:pic>
        <p:nvPicPr>
          <p:cNvPr id="4" name="Picture 3">
            <a:hlinkClick r:id="rId4"/>
            <a:extLst>
              <a:ext uri="{FF2B5EF4-FFF2-40B4-BE49-F238E27FC236}">
                <a16:creationId xmlns:a16="http://schemas.microsoft.com/office/drawing/2014/main" id="{110634DF-A088-4F42-A1D6-8699FF78C2ED}"/>
              </a:ext>
            </a:extLst>
          </p:cNvPr>
          <p:cNvPicPr>
            <a:picLocks noChangeAspect="1"/>
          </p:cNvPicPr>
          <p:nvPr/>
        </p:nvPicPr>
        <p:blipFill>
          <a:blip r:embed="rId5"/>
          <a:stretch>
            <a:fillRect/>
          </a:stretch>
        </p:blipFill>
        <p:spPr>
          <a:xfrm>
            <a:off x="0" y="0"/>
            <a:ext cx="6731000" cy="6858000"/>
          </a:xfrm>
          <a:prstGeom prst="rect">
            <a:avLst/>
          </a:prstGeom>
        </p:spPr>
      </p:pic>
    </p:spTree>
    <p:extLst>
      <p:ext uri="{BB962C8B-B14F-4D97-AF65-F5344CB8AC3E}">
        <p14:creationId xmlns:p14="http://schemas.microsoft.com/office/powerpoint/2010/main" val="301692051"/>
      </p:ext>
    </p:extLst>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29FB34-2ACD-48CC-BC83-1E9ADB16D75F}"/>
              </a:ext>
            </a:extLst>
          </p:cNvPr>
          <p:cNvSpPr>
            <a:spLocks noGrp="1"/>
          </p:cNvSpPr>
          <p:nvPr>
            <p:ph type="title"/>
          </p:nvPr>
        </p:nvSpPr>
        <p:spPr>
          <a:xfrm>
            <a:off x="6266725" y="18255"/>
            <a:ext cx="5922817" cy="1325563"/>
          </a:xfrm>
        </p:spPr>
        <p:txBody>
          <a:bodyPr/>
          <a:lstStyle/>
          <a:p>
            <a:r>
              <a:rPr lang="en-GB" dirty="0"/>
              <a:t>Why not Myers-Briggs?</a:t>
            </a:r>
          </a:p>
        </p:txBody>
      </p:sp>
      <p:sp>
        <p:nvSpPr>
          <p:cNvPr id="6" name="Content Placeholder 5">
            <a:extLst>
              <a:ext uri="{FF2B5EF4-FFF2-40B4-BE49-F238E27FC236}">
                <a16:creationId xmlns:a16="http://schemas.microsoft.com/office/drawing/2014/main" id="{DFF6A150-859F-4268-90B6-5478817A7A1E}"/>
              </a:ext>
            </a:extLst>
          </p:cNvPr>
          <p:cNvSpPr>
            <a:spLocks noGrp="1"/>
          </p:cNvSpPr>
          <p:nvPr>
            <p:ph idx="1"/>
          </p:nvPr>
        </p:nvSpPr>
        <p:spPr>
          <a:xfrm>
            <a:off x="838201" y="963561"/>
            <a:ext cx="4592784" cy="5213402"/>
          </a:xfrm>
        </p:spPr>
        <p:txBody>
          <a:bodyPr>
            <a:normAutofit/>
          </a:bodyPr>
          <a:lstStyle/>
          <a:p>
            <a:r>
              <a:rPr lang="en-GB" dirty="0"/>
              <a:t>The Myers-Briggs Type Indicator (MBTI)is not the be-all-and end-all of personality testing</a:t>
            </a:r>
          </a:p>
          <a:p>
            <a:r>
              <a:rPr lang="en-GB" dirty="0"/>
              <a:t>Can have negative connotations, even hate threads!</a:t>
            </a:r>
          </a:p>
          <a:p>
            <a:r>
              <a:rPr lang="en-GB" dirty="0"/>
              <a:t>New tests and new tech</a:t>
            </a:r>
          </a:p>
          <a:p>
            <a:r>
              <a:rPr lang="en-GB" dirty="0"/>
              <a:t>Emotional intelligence and resilience are important areas of current interest</a:t>
            </a:r>
          </a:p>
          <a:p>
            <a:endParaRPr lang="en-GB" dirty="0"/>
          </a:p>
          <a:p>
            <a:endParaRPr lang="en-GB" dirty="0"/>
          </a:p>
        </p:txBody>
      </p:sp>
      <p:sp>
        <p:nvSpPr>
          <p:cNvPr id="2" name="Slide Number Placeholder 1">
            <a:extLst>
              <a:ext uri="{FF2B5EF4-FFF2-40B4-BE49-F238E27FC236}">
                <a16:creationId xmlns:a16="http://schemas.microsoft.com/office/drawing/2014/main" id="{1CA85651-B6CB-426F-A19C-439215CFEEDD}"/>
              </a:ext>
            </a:extLst>
          </p:cNvPr>
          <p:cNvSpPr>
            <a:spLocks noGrp="1"/>
          </p:cNvSpPr>
          <p:nvPr>
            <p:ph type="sldNum" sz="quarter" idx="12"/>
          </p:nvPr>
        </p:nvSpPr>
        <p:spPr/>
        <p:txBody>
          <a:bodyPr/>
          <a:lstStyle/>
          <a:p>
            <a:fld id="{C7893763-D86B-4DF4-9669-D14EF2E76A30}" type="slidenum">
              <a:rPr lang="en-GB" smtClean="0"/>
              <a:t>11</a:t>
            </a:fld>
            <a:endParaRPr lang="en-GB"/>
          </a:p>
        </p:txBody>
      </p:sp>
      <p:sp>
        <p:nvSpPr>
          <p:cNvPr id="4" name="TextBox 3">
            <a:extLst>
              <a:ext uri="{FF2B5EF4-FFF2-40B4-BE49-F238E27FC236}">
                <a16:creationId xmlns:a16="http://schemas.microsoft.com/office/drawing/2014/main" id="{34BBA61D-95B3-4D33-9B7D-4DB52F362050}"/>
              </a:ext>
            </a:extLst>
          </p:cNvPr>
          <p:cNvSpPr txBox="1"/>
          <p:nvPr/>
        </p:nvSpPr>
        <p:spPr>
          <a:xfrm>
            <a:off x="2257732" y="6346564"/>
            <a:ext cx="7676536" cy="246221"/>
          </a:xfrm>
          <a:prstGeom prst="rect">
            <a:avLst/>
          </a:prstGeom>
          <a:noFill/>
        </p:spPr>
        <p:txBody>
          <a:bodyPr wrap="square">
            <a:spAutoFit/>
          </a:bodyPr>
          <a:lstStyle/>
          <a:p>
            <a:r>
              <a:rPr lang="en-US" sz="1000" dirty="0"/>
              <a:t>Compton J (2015) Top 5 alternatives to the Myers-Briggs test, available at </a:t>
            </a:r>
            <a:r>
              <a:rPr lang="en-US" sz="1000" dirty="0">
                <a:hlinkClick r:id="rId2"/>
              </a:rPr>
              <a:t>https://imeetcentral.com/top-5-alternatives-to-the-myers-briggs-test</a:t>
            </a:r>
            <a:r>
              <a:rPr lang="en-US" sz="1000" dirty="0"/>
              <a:t>  </a:t>
            </a:r>
          </a:p>
        </p:txBody>
      </p:sp>
      <p:pic>
        <p:nvPicPr>
          <p:cNvPr id="10" name="Picture 9">
            <a:extLst>
              <a:ext uri="{FF2B5EF4-FFF2-40B4-BE49-F238E27FC236}">
                <a16:creationId xmlns:a16="http://schemas.microsoft.com/office/drawing/2014/main" id="{9D611DCA-D14A-44C2-A196-E05ABEFB7F2B}"/>
              </a:ext>
            </a:extLst>
          </p:cNvPr>
          <p:cNvPicPr>
            <a:picLocks noChangeAspect="1"/>
          </p:cNvPicPr>
          <p:nvPr/>
        </p:nvPicPr>
        <p:blipFill>
          <a:blip r:embed="rId3"/>
          <a:stretch>
            <a:fillRect/>
          </a:stretch>
        </p:blipFill>
        <p:spPr>
          <a:xfrm>
            <a:off x="5430984" y="1253331"/>
            <a:ext cx="6586185" cy="4351338"/>
          </a:xfrm>
          <a:prstGeom prst="rect">
            <a:avLst/>
          </a:prstGeom>
        </p:spPr>
      </p:pic>
    </p:spTree>
    <p:extLst>
      <p:ext uri="{BB962C8B-B14F-4D97-AF65-F5344CB8AC3E}">
        <p14:creationId xmlns:p14="http://schemas.microsoft.com/office/powerpoint/2010/main" val="359669940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3152" y="0"/>
            <a:ext cx="10195356" cy="6858000"/>
          </a:xfrm>
          <a:prstGeom prst="rect">
            <a:avLst/>
          </a:prstGeom>
        </p:spPr>
      </p:pic>
      <p:sp>
        <p:nvSpPr>
          <p:cNvPr id="5" name="TextBox 4"/>
          <p:cNvSpPr txBox="1"/>
          <p:nvPr/>
        </p:nvSpPr>
        <p:spPr>
          <a:xfrm>
            <a:off x="10186314" y="1098679"/>
            <a:ext cx="1901952" cy="2862322"/>
          </a:xfrm>
          <a:prstGeom prst="rect">
            <a:avLst/>
          </a:prstGeom>
          <a:noFill/>
        </p:spPr>
        <p:txBody>
          <a:bodyPr wrap="square" rtlCol="0">
            <a:spAutoFit/>
          </a:bodyPr>
          <a:lstStyle/>
          <a:p>
            <a:pPr algn="ctr"/>
            <a:r>
              <a:rPr lang="en-GB" sz="6000" b="1" dirty="0"/>
              <a:t>The </a:t>
            </a:r>
          </a:p>
          <a:p>
            <a:pPr algn="ctr"/>
            <a:r>
              <a:rPr lang="en-GB" sz="6000" b="1" dirty="0"/>
              <a:t>big </a:t>
            </a:r>
          </a:p>
          <a:p>
            <a:pPr algn="ctr"/>
            <a:r>
              <a:rPr lang="en-GB" sz="6000" b="1" dirty="0"/>
              <a:t>5</a:t>
            </a:r>
          </a:p>
        </p:txBody>
      </p:sp>
      <p:sp>
        <p:nvSpPr>
          <p:cNvPr id="6" name="Rectangle 5"/>
          <p:cNvSpPr/>
          <p:nvPr/>
        </p:nvSpPr>
        <p:spPr>
          <a:xfrm>
            <a:off x="3803904" y="1463040"/>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Rectangle 6"/>
          <p:cNvSpPr/>
          <p:nvPr/>
        </p:nvSpPr>
        <p:spPr>
          <a:xfrm>
            <a:off x="3803904" y="2529840"/>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Rectangle 7"/>
          <p:cNvSpPr/>
          <p:nvPr/>
        </p:nvSpPr>
        <p:spPr>
          <a:xfrm>
            <a:off x="3803904" y="3639312"/>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Rectangle 8"/>
          <p:cNvSpPr/>
          <p:nvPr/>
        </p:nvSpPr>
        <p:spPr>
          <a:xfrm>
            <a:off x="3803904" y="4748784"/>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p:cNvSpPr/>
          <p:nvPr/>
        </p:nvSpPr>
        <p:spPr>
          <a:xfrm>
            <a:off x="3803904" y="5721096"/>
            <a:ext cx="6089904" cy="7345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 name="Rectangle 1"/>
          <p:cNvSpPr/>
          <p:nvPr/>
        </p:nvSpPr>
        <p:spPr>
          <a:xfrm>
            <a:off x="10177170" y="4257449"/>
            <a:ext cx="2002434" cy="1938992"/>
          </a:xfrm>
          <a:prstGeom prst="rect">
            <a:avLst/>
          </a:prstGeom>
        </p:spPr>
        <p:txBody>
          <a:bodyPr wrap="square">
            <a:spAutoFit/>
          </a:bodyPr>
          <a:lstStyle/>
          <a:p>
            <a:r>
              <a:rPr lang="en-GB" sz="2400" dirty="0"/>
              <a:t>McCrae and Costa’s (1999) Five-Factor Model of Personality </a:t>
            </a:r>
          </a:p>
        </p:txBody>
      </p:sp>
      <p:sp>
        <p:nvSpPr>
          <p:cNvPr id="3" name="Slide Number Placeholder 2"/>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t>12</a:t>
            </a:fld>
            <a:endParaRPr lang="en-GB"/>
          </a:p>
        </p:txBody>
      </p:sp>
    </p:spTree>
    <p:extLst>
      <p:ext uri="{BB962C8B-B14F-4D97-AF65-F5344CB8AC3E}">
        <p14:creationId xmlns:p14="http://schemas.microsoft.com/office/powerpoint/2010/main" val="418591021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6"/>
                                        </p:tgtEl>
                                        <p:attrNameLst>
                                          <p:attrName>ppt_w</p:attrName>
                                        </p:attrNameLst>
                                      </p:cBhvr>
                                      <p:tavLst>
                                        <p:tav tm="0">
                                          <p:val>
                                            <p:strVal val="ppt_w"/>
                                          </p:val>
                                        </p:tav>
                                        <p:tav tm="100000">
                                          <p:val>
                                            <p:fltVal val="0"/>
                                          </p:val>
                                        </p:tav>
                                      </p:tavLst>
                                    </p:anim>
                                    <p:anim calcmode="lin" valueType="num">
                                      <p:cBhvr>
                                        <p:cTn id="7" dur="500"/>
                                        <p:tgtEl>
                                          <p:spTgt spid="6"/>
                                        </p:tgtEl>
                                        <p:attrNameLst>
                                          <p:attrName>ppt_h</p:attrName>
                                        </p:attrNameLst>
                                      </p:cBhvr>
                                      <p:tavLst>
                                        <p:tav tm="0">
                                          <p:val>
                                            <p:strVal val="ppt_h"/>
                                          </p:val>
                                        </p:tav>
                                        <p:tav tm="100000">
                                          <p:val>
                                            <p:fltVal val="0"/>
                                          </p:val>
                                        </p:tav>
                                      </p:tavLst>
                                    </p:anim>
                                    <p:animEffect transition="out" filter="fade">
                                      <p:cBhvr>
                                        <p:cTn id="8" dur="500"/>
                                        <p:tgtEl>
                                          <p:spTgt spid="6"/>
                                        </p:tgtEl>
                                      </p:cBhvr>
                                    </p:animEffect>
                                    <p:set>
                                      <p:cBhvr>
                                        <p:cTn id="9" dur="1" fill="hold">
                                          <p:stCondLst>
                                            <p:cond delay="499"/>
                                          </p:stCondLst>
                                        </p:cTn>
                                        <p:tgtEl>
                                          <p:spTgt spid="6"/>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grpId="0" nodeType="clickEffect">
                                  <p:stCondLst>
                                    <p:cond delay="0"/>
                                  </p:stCondLst>
                                  <p:childTnLst>
                                    <p:anim calcmode="lin" valueType="num">
                                      <p:cBhvr>
                                        <p:cTn id="13" dur="500"/>
                                        <p:tgtEl>
                                          <p:spTgt spid="7"/>
                                        </p:tgtEl>
                                        <p:attrNameLst>
                                          <p:attrName>ppt_w</p:attrName>
                                        </p:attrNameLst>
                                      </p:cBhvr>
                                      <p:tavLst>
                                        <p:tav tm="0">
                                          <p:val>
                                            <p:strVal val="ppt_w"/>
                                          </p:val>
                                        </p:tav>
                                        <p:tav tm="100000">
                                          <p:val>
                                            <p:fltVal val="0"/>
                                          </p:val>
                                        </p:tav>
                                      </p:tavLst>
                                    </p:anim>
                                    <p:anim calcmode="lin" valueType="num">
                                      <p:cBhvr>
                                        <p:cTn id="14" dur="500"/>
                                        <p:tgtEl>
                                          <p:spTgt spid="7"/>
                                        </p:tgtEl>
                                        <p:attrNameLst>
                                          <p:attrName>ppt_h</p:attrName>
                                        </p:attrNameLst>
                                      </p:cBhvr>
                                      <p:tavLst>
                                        <p:tav tm="0">
                                          <p:val>
                                            <p:strVal val="ppt_h"/>
                                          </p:val>
                                        </p:tav>
                                        <p:tav tm="100000">
                                          <p:val>
                                            <p:fltVal val="0"/>
                                          </p:val>
                                        </p:tav>
                                      </p:tavLst>
                                    </p:anim>
                                    <p:animEffect transition="out" filter="fade">
                                      <p:cBhvr>
                                        <p:cTn id="15" dur="500"/>
                                        <p:tgtEl>
                                          <p:spTgt spid="7"/>
                                        </p:tgtEl>
                                      </p:cBhvr>
                                    </p:animEffect>
                                    <p:set>
                                      <p:cBhvr>
                                        <p:cTn id="16" dur="1" fill="hold">
                                          <p:stCondLst>
                                            <p:cond delay="499"/>
                                          </p:stCondLst>
                                        </p:cTn>
                                        <p:tgtEl>
                                          <p:spTgt spid="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53" presetClass="exit" presetSubtype="32" fill="hold" grpId="0" nodeType="clickEffect">
                                  <p:stCondLst>
                                    <p:cond delay="0"/>
                                  </p:stCondLst>
                                  <p:childTnLst>
                                    <p:anim calcmode="lin" valueType="num">
                                      <p:cBhvr>
                                        <p:cTn id="20" dur="500"/>
                                        <p:tgtEl>
                                          <p:spTgt spid="8"/>
                                        </p:tgtEl>
                                        <p:attrNameLst>
                                          <p:attrName>ppt_w</p:attrName>
                                        </p:attrNameLst>
                                      </p:cBhvr>
                                      <p:tavLst>
                                        <p:tav tm="0">
                                          <p:val>
                                            <p:strVal val="ppt_w"/>
                                          </p:val>
                                        </p:tav>
                                        <p:tav tm="100000">
                                          <p:val>
                                            <p:fltVal val="0"/>
                                          </p:val>
                                        </p:tav>
                                      </p:tavLst>
                                    </p:anim>
                                    <p:anim calcmode="lin" valueType="num">
                                      <p:cBhvr>
                                        <p:cTn id="21" dur="500"/>
                                        <p:tgtEl>
                                          <p:spTgt spid="8"/>
                                        </p:tgtEl>
                                        <p:attrNameLst>
                                          <p:attrName>ppt_h</p:attrName>
                                        </p:attrNameLst>
                                      </p:cBhvr>
                                      <p:tavLst>
                                        <p:tav tm="0">
                                          <p:val>
                                            <p:strVal val="ppt_h"/>
                                          </p:val>
                                        </p:tav>
                                        <p:tav tm="100000">
                                          <p:val>
                                            <p:fltVal val="0"/>
                                          </p:val>
                                        </p:tav>
                                      </p:tavLst>
                                    </p:anim>
                                    <p:animEffect transition="out" filter="fade">
                                      <p:cBhvr>
                                        <p:cTn id="22" dur="500"/>
                                        <p:tgtEl>
                                          <p:spTgt spid="8"/>
                                        </p:tgtEl>
                                      </p:cBhvr>
                                    </p:animEffect>
                                    <p:set>
                                      <p:cBhvr>
                                        <p:cTn id="23" dur="1" fill="hold">
                                          <p:stCondLst>
                                            <p:cond delay="499"/>
                                          </p:stCondLst>
                                        </p:cTn>
                                        <p:tgtEl>
                                          <p:spTgt spid="8"/>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53" presetClass="exit" presetSubtype="32" fill="hold" grpId="0" nodeType="clickEffect">
                                  <p:stCondLst>
                                    <p:cond delay="0"/>
                                  </p:stCondLst>
                                  <p:childTnLst>
                                    <p:anim calcmode="lin" valueType="num">
                                      <p:cBhvr>
                                        <p:cTn id="27" dur="500"/>
                                        <p:tgtEl>
                                          <p:spTgt spid="9"/>
                                        </p:tgtEl>
                                        <p:attrNameLst>
                                          <p:attrName>ppt_w</p:attrName>
                                        </p:attrNameLst>
                                      </p:cBhvr>
                                      <p:tavLst>
                                        <p:tav tm="0">
                                          <p:val>
                                            <p:strVal val="ppt_w"/>
                                          </p:val>
                                        </p:tav>
                                        <p:tav tm="100000">
                                          <p:val>
                                            <p:fltVal val="0"/>
                                          </p:val>
                                        </p:tav>
                                      </p:tavLst>
                                    </p:anim>
                                    <p:anim calcmode="lin" valueType="num">
                                      <p:cBhvr>
                                        <p:cTn id="28" dur="500"/>
                                        <p:tgtEl>
                                          <p:spTgt spid="9"/>
                                        </p:tgtEl>
                                        <p:attrNameLst>
                                          <p:attrName>ppt_h</p:attrName>
                                        </p:attrNameLst>
                                      </p:cBhvr>
                                      <p:tavLst>
                                        <p:tav tm="0">
                                          <p:val>
                                            <p:strVal val="ppt_h"/>
                                          </p:val>
                                        </p:tav>
                                        <p:tav tm="100000">
                                          <p:val>
                                            <p:fltVal val="0"/>
                                          </p:val>
                                        </p:tav>
                                      </p:tavLst>
                                    </p:anim>
                                    <p:animEffect transition="out" filter="fade">
                                      <p:cBhvr>
                                        <p:cTn id="29" dur="500"/>
                                        <p:tgtEl>
                                          <p:spTgt spid="9"/>
                                        </p:tgtEl>
                                      </p:cBhvr>
                                    </p:animEffect>
                                    <p:set>
                                      <p:cBhvr>
                                        <p:cTn id="30" dur="1" fill="hold">
                                          <p:stCondLst>
                                            <p:cond delay="499"/>
                                          </p:stCondLst>
                                        </p:cTn>
                                        <p:tgtEl>
                                          <p:spTgt spid="9"/>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53" presetClass="exit" presetSubtype="32" fill="hold" grpId="0" nodeType="clickEffect">
                                  <p:stCondLst>
                                    <p:cond delay="0"/>
                                  </p:stCondLst>
                                  <p:childTnLst>
                                    <p:anim calcmode="lin" valueType="num">
                                      <p:cBhvr>
                                        <p:cTn id="34" dur="500"/>
                                        <p:tgtEl>
                                          <p:spTgt spid="10"/>
                                        </p:tgtEl>
                                        <p:attrNameLst>
                                          <p:attrName>ppt_w</p:attrName>
                                        </p:attrNameLst>
                                      </p:cBhvr>
                                      <p:tavLst>
                                        <p:tav tm="0">
                                          <p:val>
                                            <p:strVal val="ppt_w"/>
                                          </p:val>
                                        </p:tav>
                                        <p:tav tm="100000">
                                          <p:val>
                                            <p:fltVal val="0"/>
                                          </p:val>
                                        </p:tav>
                                      </p:tavLst>
                                    </p:anim>
                                    <p:anim calcmode="lin" valueType="num">
                                      <p:cBhvr>
                                        <p:cTn id="35" dur="500"/>
                                        <p:tgtEl>
                                          <p:spTgt spid="10"/>
                                        </p:tgtEl>
                                        <p:attrNameLst>
                                          <p:attrName>ppt_h</p:attrName>
                                        </p:attrNameLst>
                                      </p:cBhvr>
                                      <p:tavLst>
                                        <p:tav tm="0">
                                          <p:val>
                                            <p:strVal val="ppt_h"/>
                                          </p:val>
                                        </p:tav>
                                        <p:tav tm="100000">
                                          <p:val>
                                            <p:fltVal val="0"/>
                                          </p:val>
                                        </p:tav>
                                      </p:tavLst>
                                    </p:anim>
                                    <p:animEffect transition="out" filter="fade">
                                      <p:cBhvr>
                                        <p:cTn id="36" dur="500"/>
                                        <p:tgtEl>
                                          <p:spTgt spid="10"/>
                                        </p:tgtEl>
                                      </p:cBhvr>
                                    </p:animEffect>
                                    <p:set>
                                      <p:cBhvr>
                                        <p:cTn id="37"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59536" y="-8269"/>
            <a:ext cx="10415016" cy="6836524"/>
          </a:xfrm>
          <a:prstGeom prst="rect">
            <a:avLst/>
          </a:prstGeom>
        </p:spPr>
      </p:pic>
      <p:sp>
        <p:nvSpPr>
          <p:cNvPr id="2" name="Slide Number Placeholder 1"/>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t>13</a:t>
            </a:fld>
            <a:endParaRPr lang="en-GB"/>
          </a:p>
        </p:txBody>
      </p:sp>
    </p:spTree>
    <p:extLst>
      <p:ext uri="{BB962C8B-B14F-4D97-AF65-F5344CB8AC3E}">
        <p14:creationId xmlns:p14="http://schemas.microsoft.com/office/powerpoint/2010/main" val="3709645900"/>
      </p:ext>
    </p:extLst>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B95A7-461B-4E2D-A97D-144626E151F7}"/>
              </a:ext>
            </a:extLst>
          </p:cNvPr>
          <p:cNvSpPr>
            <a:spLocks noGrp="1"/>
          </p:cNvSpPr>
          <p:nvPr>
            <p:ph type="title"/>
          </p:nvPr>
        </p:nvSpPr>
        <p:spPr>
          <a:xfrm>
            <a:off x="838200" y="67468"/>
            <a:ext cx="10515600" cy="1325563"/>
          </a:xfrm>
        </p:spPr>
        <p:txBody>
          <a:bodyPr/>
          <a:lstStyle/>
          <a:p>
            <a:r>
              <a:rPr lang="en-GB" dirty="0"/>
              <a:t>Picking the right people for the job</a:t>
            </a:r>
          </a:p>
        </p:txBody>
      </p:sp>
      <p:pic>
        <p:nvPicPr>
          <p:cNvPr id="6" name="Content Placeholder 5">
            <a:extLst>
              <a:ext uri="{FF2B5EF4-FFF2-40B4-BE49-F238E27FC236}">
                <a16:creationId xmlns:a16="http://schemas.microsoft.com/office/drawing/2014/main" id="{D54680B3-775F-411E-BC08-D7EB858181C5}"/>
              </a:ext>
            </a:extLst>
          </p:cNvPr>
          <p:cNvPicPr>
            <a:picLocks noGrp="1" noChangeAspect="1"/>
          </p:cNvPicPr>
          <p:nvPr>
            <p:ph idx="1"/>
          </p:nvPr>
        </p:nvPicPr>
        <p:blipFill>
          <a:blip r:embed="rId2"/>
          <a:stretch>
            <a:fillRect/>
          </a:stretch>
        </p:blipFill>
        <p:spPr>
          <a:xfrm>
            <a:off x="4198410" y="1336855"/>
            <a:ext cx="3788069" cy="5373329"/>
          </a:xfrm>
        </p:spPr>
      </p:pic>
      <p:sp>
        <p:nvSpPr>
          <p:cNvPr id="4" name="Slide Number Placeholder 3">
            <a:extLst>
              <a:ext uri="{FF2B5EF4-FFF2-40B4-BE49-F238E27FC236}">
                <a16:creationId xmlns:a16="http://schemas.microsoft.com/office/drawing/2014/main" id="{17FAB041-6A1A-4751-9229-BDCE455372DA}"/>
              </a:ext>
            </a:extLst>
          </p:cNvPr>
          <p:cNvSpPr>
            <a:spLocks noGrp="1"/>
          </p:cNvSpPr>
          <p:nvPr>
            <p:ph type="sldNum" sz="quarter" idx="12"/>
          </p:nvPr>
        </p:nvSpPr>
        <p:spPr/>
        <p:txBody>
          <a:bodyPr/>
          <a:lstStyle/>
          <a:p>
            <a:fld id="{C7893763-D86B-4DF4-9669-D14EF2E76A30}" type="slidenum">
              <a:rPr lang="en-GB" smtClean="0"/>
              <a:t>14</a:t>
            </a:fld>
            <a:endParaRPr lang="en-GB"/>
          </a:p>
        </p:txBody>
      </p:sp>
      <p:pic>
        <p:nvPicPr>
          <p:cNvPr id="8" name="Picture 7">
            <a:extLst>
              <a:ext uri="{FF2B5EF4-FFF2-40B4-BE49-F238E27FC236}">
                <a16:creationId xmlns:a16="http://schemas.microsoft.com/office/drawing/2014/main" id="{78852CB0-299B-4640-9E23-B7564A2254E4}"/>
              </a:ext>
            </a:extLst>
          </p:cNvPr>
          <p:cNvPicPr>
            <a:picLocks noChangeAspect="1"/>
          </p:cNvPicPr>
          <p:nvPr/>
        </p:nvPicPr>
        <p:blipFill>
          <a:blip r:embed="rId3"/>
          <a:stretch>
            <a:fillRect/>
          </a:stretch>
        </p:blipFill>
        <p:spPr>
          <a:xfrm>
            <a:off x="8072325" y="1336855"/>
            <a:ext cx="3819750" cy="5373329"/>
          </a:xfrm>
          <a:prstGeom prst="rect">
            <a:avLst/>
          </a:prstGeom>
        </p:spPr>
      </p:pic>
      <p:sp>
        <p:nvSpPr>
          <p:cNvPr id="9" name="TextBox 8">
            <a:extLst>
              <a:ext uri="{FF2B5EF4-FFF2-40B4-BE49-F238E27FC236}">
                <a16:creationId xmlns:a16="http://schemas.microsoft.com/office/drawing/2014/main" id="{ED6B7F95-E070-4328-837A-DA1E2A466D39}"/>
              </a:ext>
            </a:extLst>
          </p:cNvPr>
          <p:cNvSpPr txBox="1"/>
          <p:nvPr/>
        </p:nvSpPr>
        <p:spPr>
          <a:xfrm>
            <a:off x="403122" y="1963302"/>
            <a:ext cx="3709441"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t>Job advertisement</a:t>
            </a:r>
          </a:p>
          <a:p>
            <a:pPr marL="457200" indent="-457200">
              <a:buFont typeface="Arial" panose="020B0604020202020204" pitchFamily="34" charset="0"/>
              <a:buChar char="•"/>
            </a:pPr>
            <a:r>
              <a:rPr lang="en-GB" sz="2800" dirty="0"/>
              <a:t>Job Description</a:t>
            </a:r>
          </a:p>
          <a:p>
            <a:pPr marL="457200" indent="-457200">
              <a:buFont typeface="Arial" panose="020B0604020202020204" pitchFamily="34" charset="0"/>
              <a:buChar char="•"/>
            </a:pPr>
            <a:r>
              <a:rPr lang="en-GB" sz="2800" dirty="0"/>
              <a:t>Person Specification</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We will all try to say the right thing but how can we get at the applicant’s real nature</a:t>
            </a:r>
          </a:p>
        </p:txBody>
      </p:sp>
    </p:spTree>
    <p:extLst>
      <p:ext uri="{BB962C8B-B14F-4D97-AF65-F5344CB8AC3E}">
        <p14:creationId xmlns:p14="http://schemas.microsoft.com/office/powerpoint/2010/main" val="48873587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anim calcmode="lin" valueType="num">
                                      <p:cBhvr additive="base">
                                        <p:cTn id="25"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9"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0-#ppt_w/2"/>
                                          </p:val>
                                        </p:tav>
                                        <p:tav tm="100000">
                                          <p:val>
                                            <p:strVal val="#ppt_x"/>
                                          </p:val>
                                        </p:tav>
                                      </p:tavLst>
                                    </p:anim>
                                    <p:anim calcmode="lin" valueType="num">
                                      <p:cBhvr additive="base">
                                        <p:cTn id="38"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E11079-F74E-4173-AE57-3D74320DAE4F}"/>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8D440173-E5C4-4CDA-949C-F8324F7479AF}"/>
              </a:ext>
            </a:extLst>
          </p:cNvPr>
          <p:cNvSpPr>
            <a:spLocks noGrp="1"/>
          </p:cNvSpPr>
          <p:nvPr>
            <p:ph type="sldNum" sz="quarter" idx="12"/>
          </p:nvPr>
        </p:nvSpPr>
        <p:spPr/>
        <p:txBody>
          <a:bodyPr/>
          <a:lstStyle/>
          <a:p>
            <a:fld id="{C7893763-D86B-4DF4-9669-D14EF2E76A30}" type="slidenum">
              <a:rPr lang="en-GB" smtClean="0"/>
              <a:t>15</a:t>
            </a:fld>
            <a:endParaRPr lang="en-GB"/>
          </a:p>
        </p:txBody>
      </p:sp>
      <p:sp>
        <p:nvSpPr>
          <p:cNvPr id="6" name="TextBox 5">
            <a:extLst>
              <a:ext uri="{FF2B5EF4-FFF2-40B4-BE49-F238E27FC236}">
                <a16:creationId xmlns:a16="http://schemas.microsoft.com/office/drawing/2014/main" id="{09CF02F6-7D5D-441B-B016-26AFED287DB2}"/>
              </a:ext>
            </a:extLst>
          </p:cNvPr>
          <p:cNvSpPr txBox="1"/>
          <p:nvPr/>
        </p:nvSpPr>
        <p:spPr>
          <a:xfrm>
            <a:off x="1111928" y="235996"/>
            <a:ext cx="10241872" cy="830997"/>
          </a:xfrm>
          <a:prstGeom prst="rect">
            <a:avLst/>
          </a:prstGeom>
          <a:noFill/>
        </p:spPr>
        <p:txBody>
          <a:bodyPr wrap="square">
            <a:spAutoFit/>
          </a:bodyPr>
          <a:lstStyle/>
          <a:p>
            <a:r>
              <a:rPr lang="en-GB" sz="2400" dirty="0">
                <a:hlinkClick r:id="rId2"/>
              </a:rPr>
              <a:t>https://nationalcareers.service.gov.uk/careers-advice/how-to-prepare-for-psychometric-tests/</a:t>
            </a:r>
            <a:r>
              <a:rPr lang="en-GB" sz="2400" dirty="0"/>
              <a:t> </a:t>
            </a:r>
          </a:p>
        </p:txBody>
      </p:sp>
      <p:pic>
        <p:nvPicPr>
          <p:cNvPr id="8" name="Picture 7">
            <a:extLst>
              <a:ext uri="{FF2B5EF4-FFF2-40B4-BE49-F238E27FC236}">
                <a16:creationId xmlns:a16="http://schemas.microsoft.com/office/drawing/2014/main" id="{BC3AC6AB-6A64-404C-B035-C980231AAE70}"/>
              </a:ext>
            </a:extLst>
          </p:cNvPr>
          <p:cNvPicPr>
            <a:picLocks noChangeAspect="1"/>
          </p:cNvPicPr>
          <p:nvPr/>
        </p:nvPicPr>
        <p:blipFill>
          <a:blip r:embed="rId3"/>
          <a:stretch>
            <a:fillRect/>
          </a:stretch>
        </p:blipFill>
        <p:spPr>
          <a:xfrm>
            <a:off x="391610" y="1242571"/>
            <a:ext cx="5309393" cy="5267652"/>
          </a:xfrm>
          <a:prstGeom prst="rect">
            <a:avLst/>
          </a:prstGeom>
        </p:spPr>
      </p:pic>
      <p:pic>
        <p:nvPicPr>
          <p:cNvPr id="10" name="Picture 9">
            <a:extLst>
              <a:ext uri="{FF2B5EF4-FFF2-40B4-BE49-F238E27FC236}">
                <a16:creationId xmlns:a16="http://schemas.microsoft.com/office/drawing/2014/main" id="{95ED81CD-4375-48AD-9060-12521D409B84}"/>
              </a:ext>
            </a:extLst>
          </p:cNvPr>
          <p:cNvPicPr>
            <a:picLocks noChangeAspect="1"/>
          </p:cNvPicPr>
          <p:nvPr/>
        </p:nvPicPr>
        <p:blipFill>
          <a:blip r:embed="rId4"/>
          <a:stretch>
            <a:fillRect/>
          </a:stretch>
        </p:blipFill>
        <p:spPr>
          <a:xfrm>
            <a:off x="5839684" y="1326104"/>
            <a:ext cx="6229350" cy="5295900"/>
          </a:xfrm>
          <a:prstGeom prst="rect">
            <a:avLst/>
          </a:prstGeom>
        </p:spPr>
      </p:pic>
    </p:spTree>
    <p:extLst>
      <p:ext uri="{BB962C8B-B14F-4D97-AF65-F5344CB8AC3E}">
        <p14:creationId xmlns:p14="http://schemas.microsoft.com/office/powerpoint/2010/main" val="2472941760"/>
      </p:ext>
    </p:extLst>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F21727E-4444-4B3F-AAB0-1E605DA684E0}"/>
              </a:ext>
            </a:extLst>
          </p:cNvPr>
          <p:cNvSpPr>
            <a:spLocks noGrp="1"/>
          </p:cNvSpPr>
          <p:nvPr>
            <p:ph type="sldNum" sz="quarter" idx="12"/>
          </p:nvPr>
        </p:nvSpPr>
        <p:spPr/>
        <p:txBody>
          <a:bodyPr/>
          <a:lstStyle/>
          <a:p>
            <a:fld id="{C7893763-D86B-4DF4-9669-D14EF2E76A30}" type="slidenum">
              <a:rPr lang="en-GB" smtClean="0"/>
              <a:t>16</a:t>
            </a:fld>
            <a:endParaRPr lang="en-GB"/>
          </a:p>
        </p:txBody>
      </p:sp>
      <p:pic>
        <p:nvPicPr>
          <p:cNvPr id="4" name="Picture 3">
            <a:extLst>
              <a:ext uri="{FF2B5EF4-FFF2-40B4-BE49-F238E27FC236}">
                <a16:creationId xmlns:a16="http://schemas.microsoft.com/office/drawing/2014/main" id="{EAFD4C59-F1BD-4DAC-8730-4C03DFD5E344}"/>
              </a:ext>
            </a:extLst>
          </p:cNvPr>
          <p:cNvPicPr>
            <a:picLocks noChangeAspect="1"/>
          </p:cNvPicPr>
          <p:nvPr/>
        </p:nvPicPr>
        <p:blipFill>
          <a:blip r:embed="rId2"/>
          <a:stretch>
            <a:fillRect/>
          </a:stretch>
        </p:blipFill>
        <p:spPr>
          <a:xfrm>
            <a:off x="3623857" y="130778"/>
            <a:ext cx="4944285" cy="6596444"/>
          </a:xfrm>
          <a:prstGeom prst="rect">
            <a:avLst/>
          </a:prstGeom>
        </p:spPr>
      </p:pic>
    </p:spTree>
    <p:extLst>
      <p:ext uri="{BB962C8B-B14F-4D97-AF65-F5344CB8AC3E}">
        <p14:creationId xmlns:p14="http://schemas.microsoft.com/office/powerpoint/2010/main" val="1554025089"/>
      </p:ext>
    </p:ext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C3A160-01B7-4653-9030-9CBAF24EEE11}"/>
              </a:ext>
            </a:extLst>
          </p:cNvPr>
          <p:cNvSpPr>
            <a:spLocks noGrp="1"/>
          </p:cNvSpPr>
          <p:nvPr>
            <p:ph type="title"/>
          </p:nvPr>
        </p:nvSpPr>
        <p:spPr>
          <a:xfrm>
            <a:off x="749710" y="2103437"/>
            <a:ext cx="10515600" cy="1325563"/>
          </a:xfrm>
        </p:spPr>
        <p:txBody>
          <a:bodyPr>
            <a:noAutofit/>
          </a:bodyPr>
          <a:lstStyle/>
          <a:p>
            <a:r>
              <a:rPr lang="en-GB" sz="9600" dirty="0"/>
              <a:t>Personality 2</a:t>
            </a:r>
          </a:p>
        </p:txBody>
      </p:sp>
      <p:sp>
        <p:nvSpPr>
          <p:cNvPr id="2" name="Slide Number Placeholder 1">
            <a:extLst>
              <a:ext uri="{FF2B5EF4-FFF2-40B4-BE49-F238E27FC236}">
                <a16:creationId xmlns:a16="http://schemas.microsoft.com/office/drawing/2014/main" id="{18A260AD-6C5B-4ACF-B9E5-0BEE195AF7E2}"/>
              </a:ext>
            </a:extLst>
          </p:cNvPr>
          <p:cNvSpPr>
            <a:spLocks noGrp="1"/>
          </p:cNvSpPr>
          <p:nvPr>
            <p:ph type="sldNum" sz="quarter" idx="12"/>
          </p:nvPr>
        </p:nvSpPr>
        <p:spPr/>
        <p:txBody>
          <a:bodyPr/>
          <a:lstStyle/>
          <a:p>
            <a:fld id="{C7893763-D86B-4DF4-9669-D14EF2E76A30}" type="slidenum">
              <a:rPr lang="en-GB" smtClean="0"/>
              <a:t>17</a:t>
            </a:fld>
            <a:endParaRPr lang="en-GB"/>
          </a:p>
        </p:txBody>
      </p:sp>
    </p:spTree>
    <p:extLst>
      <p:ext uri="{BB962C8B-B14F-4D97-AF65-F5344CB8AC3E}">
        <p14:creationId xmlns:p14="http://schemas.microsoft.com/office/powerpoint/2010/main" val="3817448672"/>
      </p:ext>
    </p:extLst>
  </p:cSld>
  <p:clrMapOvr>
    <a:masterClrMapping/>
  </p:clrMapOvr>
  <p:transition spd="med">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75617B-9620-4C31-9D2A-B76BB749931C}"/>
              </a:ext>
            </a:extLst>
          </p:cNvPr>
          <p:cNvPicPr>
            <a:picLocks noChangeAspect="1"/>
          </p:cNvPicPr>
          <p:nvPr/>
        </p:nvPicPr>
        <p:blipFill>
          <a:blip r:embed="rId2"/>
          <a:stretch>
            <a:fillRect/>
          </a:stretch>
        </p:blipFill>
        <p:spPr>
          <a:xfrm>
            <a:off x="0" y="836889"/>
            <a:ext cx="12192000" cy="6021111"/>
          </a:xfrm>
          <a:prstGeom prst="rect">
            <a:avLst/>
          </a:prstGeom>
        </p:spPr>
      </p:pic>
      <p:sp>
        <p:nvSpPr>
          <p:cNvPr id="2" name="Title 1">
            <a:extLst>
              <a:ext uri="{FF2B5EF4-FFF2-40B4-BE49-F238E27FC236}">
                <a16:creationId xmlns:a16="http://schemas.microsoft.com/office/drawing/2014/main" id="{2CD44EF8-1ECE-43CE-9DA9-8121ADA5D87D}"/>
              </a:ext>
            </a:extLst>
          </p:cNvPr>
          <p:cNvSpPr>
            <a:spLocks noGrp="1"/>
          </p:cNvSpPr>
          <p:nvPr>
            <p:ph type="title"/>
          </p:nvPr>
        </p:nvSpPr>
        <p:spPr>
          <a:xfrm>
            <a:off x="838200" y="-166720"/>
            <a:ext cx="10515600" cy="1325563"/>
          </a:xfrm>
        </p:spPr>
        <p:txBody>
          <a:bodyPr>
            <a:normAutofit/>
          </a:bodyPr>
          <a:lstStyle/>
          <a:p>
            <a:r>
              <a:rPr lang="en-GB" sz="2400" dirty="0">
                <a:hlinkClick r:id="rId3"/>
              </a:rPr>
              <a:t>https://www.16personalities.com/entj-personality</a:t>
            </a:r>
            <a:r>
              <a:rPr lang="en-GB" sz="2400" dirty="0"/>
              <a:t> </a:t>
            </a:r>
          </a:p>
        </p:txBody>
      </p:sp>
      <p:sp>
        <p:nvSpPr>
          <p:cNvPr id="3" name="Slide Number Placeholder 2">
            <a:extLst>
              <a:ext uri="{FF2B5EF4-FFF2-40B4-BE49-F238E27FC236}">
                <a16:creationId xmlns:a16="http://schemas.microsoft.com/office/drawing/2014/main" id="{54EE5ECF-1D97-4F8C-AB1C-7271F6B813F0}"/>
              </a:ext>
            </a:extLst>
          </p:cNvPr>
          <p:cNvSpPr>
            <a:spLocks noGrp="1"/>
          </p:cNvSpPr>
          <p:nvPr>
            <p:ph type="sldNum" sz="quarter" idx="12"/>
          </p:nvPr>
        </p:nvSpPr>
        <p:spPr/>
        <p:txBody>
          <a:bodyPr/>
          <a:lstStyle/>
          <a:p>
            <a:fld id="{C7893763-D86B-4DF4-9669-D14EF2E76A30}" type="slidenum">
              <a:rPr lang="en-GB" smtClean="0"/>
              <a:t>18</a:t>
            </a:fld>
            <a:endParaRPr lang="en-GB"/>
          </a:p>
        </p:txBody>
      </p:sp>
    </p:spTree>
    <p:extLst>
      <p:ext uri="{BB962C8B-B14F-4D97-AF65-F5344CB8AC3E}">
        <p14:creationId xmlns:p14="http://schemas.microsoft.com/office/powerpoint/2010/main" val="4205230794"/>
      </p:ext>
    </p:extLst>
  </p:cSld>
  <p:clrMapOvr>
    <a:masterClrMapping/>
  </p:clrMapOvr>
  <p:transition spd="med">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61FAE73-E15E-4268-9BF0-3E9BD4E1848A}"/>
              </a:ext>
            </a:extLst>
          </p:cNvPr>
          <p:cNvPicPr>
            <a:picLocks noChangeAspect="1"/>
          </p:cNvPicPr>
          <p:nvPr/>
        </p:nvPicPr>
        <p:blipFill>
          <a:blip r:embed="rId2"/>
          <a:stretch>
            <a:fillRect/>
          </a:stretch>
        </p:blipFill>
        <p:spPr>
          <a:xfrm>
            <a:off x="967666" y="1469176"/>
            <a:ext cx="10114851" cy="52522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DAE62D03-B4EF-49F6-81F6-E13478750518}"/>
              </a:ext>
            </a:extLst>
          </p:cNvPr>
          <p:cNvSpPr>
            <a:spLocks noGrp="1"/>
          </p:cNvSpPr>
          <p:nvPr>
            <p:ph type="title"/>
          </p:nvPr>
        </p:nvSpPr>
        <p:spPr>
          <a:xfrm>
            <a:off x="452534" y="214205"/>
            <a:ext cx="10515600" cy="1170712"/>
          </a:xfrm>
        </p:spPr>
        <p:txBody>
          <a:bodyPr>
            <a:noAutofit/>
          </a:bodyPr>
          <a:lstStyle/>
          <a:p>
            <a:r>
              <a:rPr lang="en-GB" sz="4000" dirty="0">
                <a:hlinkClick r:id="rId3"/>
              </a:rPr>
              <a:t>https://www.16personalities.com/free-personality-test</a:t>
            </a:r>
            <a:r>
              <a:rPr lang="en-GB" sz="4000" dirty="0"/>
              <a:t> </a:t>
            </a:r>
          </a:p>
        </p:txBody>
      </p:sp>
      <p:sp>
        <p:nvSpPr>
          <p:cNvPr id="3" name="Slide Number Placeholder 2">
            <a:extLst>
              <a:ext uri="{FF2B5EF4-FFF2-40B4-BE49-F238E27FC236}">
                <a16:creationId xmlns:a16="http://schemas.microsoft.com/office/drawing/2014/main" id="{ECD959A2-44C9-4508-9C57-8AFB2F7AF91D}"/>
              </a:ext>
            </a:extLst>
          </p:cNvPr>
          <p:cNvSpPr>
            <a:spLocks noGrp="1"/>
          </p:cNvSpPr>
          <p:nvPr>
            <p:ph type="sldNum" sz="quarter" idx="12"/>
          </p:nvPr>
        </p:nvSpPr>
        <p:spPr/>
        <p:txBody>
          <a:bodyPr/>
          <a:lstStyle/>
          <a:p>
            <a:fld id="{C7893763-D86B-4DF4-9669-D14EF2E76A30}" type="slidenum">
              <a:rPr lang="en-GB" smtClean="0"/>
              <a:t>19</a:t>
            </a:fld>
            <a:endParaRPr lang="en-GB"/>
          </a:p>
        </p:txBody>
      </p:sp>
    </p:spTree>
    <p:extLst>
      <p:ext uri="{BB962C8B-B14F-4D97-AF65-F5344CB8AC3E}">
        <p14:creationId xmlns:p14="http://schemas.microsoft.com/office/powerpoint/2010/main" val="3436549126"/>
      </p:ext>
    </p:extLst>
  </p:cSld>
  <p:clrMapOvr>
    <a:masterClrMapping/>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1590945035"/>
              </p:ext>
            </p:extLst>
          </p:nvPr>
        </p:nvGraphicFramePr>
        <p:xfrm>
          <a:off x="877824" y="924560"/>
          <a:ext cx="11314176" cy="55493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866766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93E6A16-8AD9-4626-8890-4E4AE215E936}"/>
                                            </p:graphicEl>
                                          </p:spTgt>
                                        </p:tgtEl>
                                        <p:attrNameLst>
                                          <p:attrName>style.visibility</p:attrName>
                                        </p:attrNameLst>
                                      </p:cBhvr>
                                      <p:to>
                                        <p:strVal val="visible"/>
                                      </p:to>
                                    </p:set>
                                    <p:animEffect transition="in" filter="fade">
                                      <p:cBhvr>
                                        <p:cTn id="7" dur="500"/>
                                        <p:tgtEl>
                                          <p:spTgt spid="2">
                                            <p:graphicEl>
                                              <a:dgm id="{493E6A16-8AD9-4626-8890-4E4AE215E93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F79876C-A97C-4AFA-905C-CE38813C62C7}"/>
                                            </p:graphicEl>
                                          </p:spTgt>
                                        </p:tgtEl>
                                        <p:attrNameLst>
                                          <p:attrName>style.visibility</p:attrName>
                                        </p:attrNameLst>
                                      </p:cBhvr>
                                      <p:to>
                                        <p:strVal val="visible"/>
                                      </p:to>
                                    </p:set>
                                    <p:animEffect transition="in" filter="fade">
                                      <p:cBhvr>
                                        <p:cTn id="12" dur="500"/>
                                        <p:tgtEl>
                                          <p:spTgt spid="2">
                                            <p:graphicEl>
                                              <a:dgm id="{2F79876C-A97C-4AFA-905C-CE38813C62C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CF7078D-E63C-6F49-8C1F-086F894B9E7C}"/>
                                            </p:graphicEl>
                                          </p:spTgt>
                                        </p:tgtEl>
                                        <p:attrNameLst>
                                          <p:attrName>style.visibility</p:attrName>
                                        </p:attrNameLst>
                                      </p:cBhvr>
                                      <p:to>
                                        <p:strVal val="visible"/>
                                      </p:to>
                                    </p:set>
                                    <p:animEffect transition="in" filter="fade">
                                      <p:cBhvr>
                                        <p:cTn id="17" dur="500"/>
                                        <p:tgtEl>
                                          <p:spTgt spid="2">
                                            <p:graphicEl>
                                              <a:dgm id="{CCF7078D-E63C-6F49-8C1F-086F894B9E7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04D4BE1-8B54-9B4C-9EED-858905D0DF6E}"/>
                                            </p:graphicEl>
                                          </p:spTgt>
                                        </p:tgtEl>
                                        <p:attrNameLst>
                                          <p:attrName>style.visibility</p:attrName>
                                        </p:attrNameLst>
                                      </p:cBhvr>
                                      <p:to>
                                        <p:strVal val="visible"/>
                                      </p:to>
                                    </p:set>
                                    <p:animEffect transition="in" filter="fade">
                                      <p:cBhvr>
                                        <p:cTn id="22" dur="500"/>
                                        <p:tgtEl>
                                          <p:spTgt spid="2">
                                            <p:graphicEl>
                                              <a:dgm id="{904D4BE1-8B54-9B4C-9EED-858905D0DF6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5010CF1B-75D2-426B-B15F-BDB8A37EB247}"/>
                                            </p:graphicEl>
                                          </p:spTgt>
                                        </p:tgtEl>
                                        <p:attrNameLst>
                                          <p:attrName>style.visibility</p:attrName>
                                        </p:attrNameLst>
                                      </p:cBhvr>
                                      <p:to>
                                        <p:strVal val="visible"/>
                                      </p:to>
                                    </p:set>
                                    <p:animEffect transition="in" filter="fade">
                                      <p:cBhvr>
                                        <p:cTn id="27" dur="500"/>
                                        <p:tgtEl>
                                          <p:spTgt spid="2">
                                            <p:graphicEl>
                                              <a:dgm id="{5010CF1B-75D2-426B-B15F-BDB8A37EB24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B62B9D4F-EA0B-4238-932F-44E739CB2729}"/>
                                            </p:graphicEl>
                                          </p:spTgt>
                                        </p:tgtEl>
                                        <p:attrNameLst>
                                          <p:attrName>style.visibility</p:attrName>
                                        </p:attrNameLst>
                                      </p:cBhvr>
                                      <p:to>
                                        <p:strVal val="visible"/>
                                      </p:to>
                                    </p:set>
                                    <p:animEffect transition="in" filter="fade">
                                      <p:cBhvr>
                                        <p:cTn id="32" dur="500"/>
                                        <p:tgtEl>
                                          <p:spTgt spid="2">
                                            <p:graphicEl>
                                              <a:dgm id="{B62B9D4F-EA0B-4238-932F-44E739CB272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2EECCC36-80C2-5C4D-9AE2-71C1EB12EE58}"/>
                                            </p:graphicEl>
                                          </p:spTgt>
                                        </p:tgtEl>
                                        <p:attrNameLst>
                                          <p:attrName>style.visibility</p:attrName>
                                        </p:attrNameLst>
                                      </p:cBhvr>
                                      <p:to>
                                        <p:strVal val="visible"/>
                                      </p:to>
                                    </p:set>
                                    <p:animEffect transition="in" filter="fade">
                                      <p:cBhvr>
                                        <p:cTn id="37" dur="500"/>
                                        <p:tgtEl>
                                          <p:spTgt spid="2">
                                            <p:graphicEl>
                                              <a:dgm id="{2EECCC36-80C2-5C4D-9AE2-71C1EB12EE58}"/>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69719E71-B9CC-B54F-8967-4573BEFE7C6C}"/>
                                            </p:graphicEl>
                                          </p:spTgt>
                                        </p:tgtEl>
                                        <p:attrNameLst>
                                          <p:attrName>style.visibility</p:attrName>
                                        </p:attrNameLst>
                                      </p:cBhvr>
                                      <p:to>
                                        <p:strVal val="visible"/>
                                      </p:to>
                                    </p:set>
                                    <p:animEffect transition="in" filter="fade">
                                      <p:cBhvr>
                                        <p:cTn id="42" dur="500"/>
                                        <p:tgtEl>
                                          <p:spTgt spid="2">
                                            <p:graphicEl>
                                              <a:dgm id="{69719E71-B9CC-B54F-8967-4573BEFE7C6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9448800" y="6356350"/>
            <a:ext cx="27432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757F8-C851-43C4-AAE3-0AEE253EEF8A}"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7" name="Picture 1" descr="Griggs4e_8UN01.jpg"/>
          <p:cNvPicPr>
            <a:picLocks noChangeAspect="1"/>
          </p:cNvPicPr>
          <p:nvPr/>
        </p:nvPicPr>
        <p:blipFill rotWithShape="1">
          <a:blip r:embed="rId3">
            <a:extLst>
              <a:ext uri="{28A0092B-C50C-407E-A947-70E740481C1C}">
                <a14:useLocalDpi xmlns:a14="http://schemas.microsoft.com/office/drawing/2010/main" val="0"/>
              </a:ext>
            </a:extLst>
          </a:blip>
          <a:srcRect t="705" b="34703"/>
          <a:stretch/>
        </p:blipFill>
        <p:spPr bwMode="auto">
          <a:xfrm>
            <a:off x="570271" y="0"/>
            <a:ext cx="4876800" cy="682938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6388" name="Rectangle 4"/>
          <p:cNvSpPr>
            <a:spLocks noChangeArrowheads="1"/>
          </p:cNvSpPr>
          <p:nvPr/>
        </p:nvSpPr>
        <p:spPr bwMode="auto">
          <a:xfrm>
            <a:off x="570270" y="3698240"/>
            <a:ext cx="5294058" cy="3108543"/>
          </a:xfrm>
          <a:prstGeom prst="rect">
            <a:avLst/>
          </a:prstGeom>
          <a:solidFill>
            <a:srgbClr val="7030A0"/>
          </a:solid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In the early nineteenth century, Franz Gall developed the phrenology theory of personality, which assumed that a person</a:t>
            </a:r>
            <a:r>
              <a:rPr kumimoji="0" lang="fr-FR" sz="2800" b="0" i="0" u="none" strike="noStrike" kern="1200" cap="none" spc="0" normalizeH="0" baseline="0" noProof="0" dirty="0">
                <a:ln>
                  <a:noFill/>
                </a:ln>
                <a:solidFill>
                  <a:prstClr val="white"/>
                </a:solidFill>
                <a:effectLst/>
                <a:uLnTx/>
                <a:uFillTx/>
                <a:latin typeface="Calibri" panose="020F0502020204030204"/>
                <a:ea typeface="+mn-ea"/>
                <a:cs typeface="+mn-cs"/>
              </a:rPr>
              <a:t>'</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s personality could be determined by measuring the bumps on his skull.</a:t>
            </a:r>
          </a:p>
        </p:txBody>
      </p:sp>
      <p:pic>
        <p:nvPicPr>
          <p:cNvPr id="4" name="Picture 3" descr="A close up of text on a white background&#10;&#10;Description automatically generated">
            <a:extLst>
              <a:ext uri="{FF2B5EF4-FFF2-40B4-BE49-F238E27FC236}">
                <a16:creationId xmlns:a16="http://schemas.microsoft.com/office/drawing/2014/main" id="{AE021E2D-2515-4128-8E03-D7B76B4E0FE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5007078" y="828631"/>
            <a:ext cx="6858000" cy="5143500"/>
          </a:xfrm>
          <a:prstGeom prst="rect">
            <a:avLst/>
          </a:prstGeom>
        </p:spPr>
      </p:pic>
      <p:sp>
        <p:nvSpPr>
          <p:cNvPr id="5" name="TextBox 4">
            <a:extLst>
              <a:ext uri="{FF2B5EF4-FFF2-40B4-BE49-F238E27FC236}">
                <a16:creationId xmlns:a16="http://schemas.microsoft.com/office/drawing/2014/main" id="{E1383CDE-6A74-4C4F-B088-0CA56C877534}"/>
              </a:ext>
            </a:extLst>
          </p:cNvPr>
          <p:cNvSpPr txBox="1"/>
          <p:nvPr/>
        </p:nvSpPr>
        <p:spPr>
          <a:xfrm>
            <a:off x="11083720" y="560439"/>
            <a:ext cx="1032387" cy="369332"/>
          </a:xfrm>
          <a:prstGeom prst="rect">
            <a:avLst/>
          </a:prstGeom>
          <a:noFill/>
        </p:spPr>
        <p:txBody>
          <a:bodyPr wrap="square" rtlCol="0">
            <a:spAutoFit/>
          </a:bodyPr>
          <a:lstStyle/>
          <a:p>
            <a:r>
              <a:rPr lang="en-GB" dirty="0"/>
              <a:t>2013</a:t>
            </a:r>
          </a:p>
        </p:txBody>
      </p:sp>
    </p:spTree>
    <p:extLst>
      <p:ext uri="{BB962C8B-B14F-4D97-AF65-F5344CB8AC3E}">
        <p14:creationId xmlns:p14="http://schemas.microsoft.com/office/powerpoint/2010/main" val="207697377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388"/>
                                        </p:tgtEl>
                                        <p:attrNameLst>
                                          <p:attrName>style.visibility</p:attrName>
                                        </p:attrNameLst>
                                      </p:cBhvr>
                                      <p:to>
                                        <p:strVal val="visible"/>
                                      </p:to>
                                    </p:set>
                                    <p:animEffect transition="in" filter="fade">
                                      <p:cBhvr>
                                        <p:cTn id="14" dur="1000"/>
                                        <p:tgtEl>
                                          <p:spTgt spid="16388"/>
                                        </p:tgtEl>
                                      </p:cBhvr>
                                    </p:animEffect>
                                    <p:anim calcmode="lin" valueType="num">
                                      <p:cBhvr>
                                        <p:cTn id="15" dur="1000" fill="hold"/>
                                        <p:tgtEl>
                                          <p:spTgt spid="16388"/>
                                        </p:tgtEl>
                                        <p:attrNameLst>
                                          <p:attrName>ppt_x</p:attrName>
                                        </p:attrNameLst>
                                      </p:cBhvr>
                                      <p:tavLst>
                                        <p:tav tm="0">
                                          <p:val>
                                            <p:strVal val="#ppt_x"/>
                                          </p:val>
                                        </p:tav>
                                        <p:tav tm="100000">
                                          <p:val>
                                            <p:strVal val="#ppt_x"/>
                                          </p:val>
                                        </p:tav>
                                      </p:tavLst>
                                    </p:anim>
                                    <p:anim calcmode="lin" valueType="num">
                                      <p:cBhvr>
                                        <p:cTn id="16" dur="1000" fill="hold"/>
                                        <p:tgtEl>
                                          <p:spTgt spid="1638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randombar(horizontal)">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134063A-4AF7-4958-AECA-D8F3BE436863}"/>
              </a:ext>
            </a:extLst>
          </p:cNvPr>
          <p:cNvSpPr>
            <a:spLocks noGrp="1"/>
          </p:cNvSpPr>
          <p:nvPr>
            <p:ph type="sldNum" sz="quarter" idx="12"/>
          </p:nvPr>
        </p:nvSpPr>
        <p:spPr/>
        <p:txBody>
          <a:bodyPr/>
          <a:lstStyle/>
          <a:p>
            <a:fld id="{C7893763-D86B-4DF4-9669-D14EF2E76A30}" type="slidenum">
              <a:rPr lang="en-GB" smtClean="0"/>
              <a:t>22</a:t>
            </a:fld>
            <a:endParaRPr lang="en-GB"/>
          </a:p>
        </p:txBody>
      </p:sp>
      <p:pic>
        <p:nvPicPr>
          <p:cNvPr id="3" name="Picture 2">
            <a:hlinkClick r:id="rId2"/>
            <a:extLst>
              <a:ext uri="{FF2B5EF4-FFF2-40B4-BE49-F238E27FC236}">
                <a16:creationId xmlns:a16="http://schemas.microsoft.com/office/drawing/2014/main" id="{AE3DAACA-3A23-4C58-9129-D7FB06917948}"/>
              </a:ext>
            </a:extLst>
          </p:cNvPr>
          <p:cNvPicPr>
            <a:picLocks noChangeAspect="1"/>
          </p:cNvPicPr>
          <p:nvPr/>
        </p:nvPicPr>
        <p:blipFill>
          <a:blip r:embed="rId3"/>
          <a:stretch>
            <a:fillRect/>
          </a:stretch>
        </p:blipFill>
        <p:spPr>
          <a:xfrm>
            <a:off x="3303695" y="0"/>
            <a:ext cx="5584609" cy="6858000"/>
          </a:xfrm>
          <a:prstGeom prst="rect">
            <a:avLst/>
          </a:prstGeom>
        </p:spPr>
      </p:pic>
    </p:spTree>
    <p:extLst>
      <p:ext uri="{BB962C8B-B14F-4D97-AF65-F5344CB8AC3E}">
        <p14:creationId xmlns:p14="http://schemas.microsoft.com/office/powerpoint/2010/main" val="1847029899"/>
      </p:ext>
    </p:extLst>
  </p:cSld>
  <p:clrMapOvr>
    <a:masterClrMapping/>
  </p:clrMapOvr>
  <p:transition spd="med">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1332950427"/>
              </p:ext>
            </p:extLst>
          </p:nvPr>
        </p:nvGraphicFramePr>
        <p:xfrm>
          <a:off x="895096" y="788416"/>
          <a:ext cx="10210800" cy="5297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965814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E0439FC-08DD-8E42-A7BD-457C02259ED7}"/>
                                            </p:graphicEl>
                                          </p:spTgt>
                                        </p:tgtEl>
                                        <p:attrNameLst>
                                          <p:attrName>style.visibility</p:attrName>
                                        </p:attrNameLst>
                                      </p:cBhvr>
                                      <p:to>
                                        <p:strVal val="visible"/>
                                      </p:to>
                                    </p:set>
                                    <p:animEffect transition="in" filter="fade">
                                      <p:cBhvr>
                                        <p:cTn id="7" dur="500"/>
                                        <p:tgtEl>
                                          <p:spTgt spid="2">
                                            <p:graphicEl>
                                              <a:dgm id="{EE0439FC-08DD-8E42-A7BD-457C02259ED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66F395A-B0B8-8542-9E81-A1A68AF17EFF}"/>
                                            </p:graphicEl>
                                          </p:spTgt>
                                        </p:tgtEl>
                                        <p:attrNameLst>
                                          <p:attrName>style.visibility</p:attrName>
                                        </p:attrNameLst>
                                      </p:cBhvr>
                                      <p:to>
                                        <p:strVal val="visible"/>
                                      </p:to>
                                    </p:set>
                                    <p:animEffect transition="in" filter="fade">
                                      <p:cBhvr>
                                        <p:cTn id="12" dur="500"/>
                                        <p:tgtEl>
                                          <p:spTgt spid="2">
                                            <p:graphicEl>
                                              <a:dgm id="{E66F395A-B0B8-8542-9E81-A1A68AF17EF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08F71A7-D951-1343-A7A9-6ABE9F02DD36}"/>
                                            </p:graphicEl>
                                          </p:spTgt>
                                        </p:tgtEl>
                                        <p:attrNameLst>
                                          <p:attrName>style.visibility</p:attrName>
                                        </p:attrNameLst>
                                      </p:cBhvr>
                                      <p:to>
                                        <p:strVal val="visible"/>
                                      </p:to>
                                    </p:set>
                                    <p:animEffect transition="in" filter="fade">
                                      <p:cBhvr>
                                        <p:cTn id="17" dur="500"/>
                                        <p:tgtEl>
                                          <p:spTgt spid="2">
                                            <p:graphicEl>
                                              <a:dgm id="{408F71A7-D951-1343-A7A9-6ABE9F02DD3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EB440B68-1C6F-6A43-A923-B97600DEA4AC}"/>
                                            </p:graphicEl>
                                          </p:spTgt>
                                        </p:tgtEl>
                                        <p:attrNameLst>
                                          <p:attrName>style.visibility</p:attrName>
                                        </p:attrNameLst>
                                      </p:cBhvr>
                                      <p:to>
                                        <p:strVal val="visible"/>
                                      </p:to>
                                    </p:set>
                                    <p:animEffect transition="in" filter="fade">
                                      <p:cBhvr>
                                        <p:cTn id="22" dur="500"/>
                                        <p:tgtEl>
                                          <p:spTgt spid="2">
                                            <p:graphicEl>
                                              <a:dgm id="{EB440B68-1C6F-6A43-A923-B97600DEA4A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414528" y="0"/>
            <a:ext cx="10515600" cy="1325563"/>
          </a:xfrm>
        </p:spPr>
        <p:txBody>
          <a:bodyPr>
            <a:normAutofit/>
          </a:bodyPr>
          <a:lstStyle/>
          <a:p>
            <a:r>
              <a:rPr lang="en-US" sz="4800" dirty="0"/>
              <a:t>The Humanistic Approach to Personality </a:t>
            </a:r>
          </a:p>
        </p:txBody>
      </p:sp>
      <p:sp>
        <p:nvSpPr>
          <p:cNvPr id="52226" name="Rectangle 3"/>
          <p:cNvSpPr>
            <a:spLocks noGrp="1" noChangeArrowheads="1"/>
          </p:cNvSpPr>
          <p:nvPr>
            <p:ph sz="half" idx="1"/>
          </p:nvPr>
        </p:nvSpPr>
        <p:spPr>
          <a:xfrm>
            <a:off x="414528" y="1417638"/>
            <a:ext cx="6949440" cy="5059363"/>
          </a:xfrm>
        </p:spPr>
        <p:txBody>
          <a:bodyPr>
            <a:noAutofit/>
          </a:bodyPr>
          <a:lstStyle/>
          <a:p>
            <a:r>
              <a:rPr lang="en-US" sz="3200" b="1" dirty="0"/>
              <a:t>Abraham Maslow</a:t>
            </a:r>
          </a:p>
          <a:p>
            <a:pPr lvl="1"/>
            <a:r>
              <a:rPr lang="en-US" sz="3200" dirty="0"/>
              <a:t>Considered the father of the humanistic movement </a:t>
            </a:r>
          </a:p>
          <a:p>
            <a:pPr lvl="1"/>
            <a:r>
              <a:rPr lang="en-US" sz="3200" dirty="0"/>
              <a:t>Studied the lives of healthy and creative people to develop his theory of personality </a:t>
            </a:r>
          </a:p>
          <a:p>
            <a:r>
              <a:rPr lang="en-US" sz="3200" b="1" dirty="0"/>
              <a:t>Maslow</a:t>
            </a:r>
            <a:r>
              <a:rPr lang="fr-FR" altLang="ja-JP" sz="3200" b="1" dirty="0"/>
              <a:t>'</a:t>
            </a:r>
            <a:r>
              <a:rPr lang="en-US" altLang="ja-JP" sz="3200" b="1" dirty="0"/>
              <a:t>s hierarchy of needs</a:t>
            </a:r>
          </a:p>
          <a:p>
            <a:pPr lvl="1"/>
            <a:r>
              <a:rPr lang="en-US" altLang="ja-JP" sz="3200" dirty="0"/>
              <a:t>Hierarchal arrangement of the innate needs that motivate our </a:t>
            </a:r>
            <a:r>
              <a:rPr lang="en-US" altLang="ja-JP" sz="3200" dirty="0" err="1"/>
              <a:t>behaviour</a:t>
            </a:r>
            <a:endParaRPr lang="en-US" altLang="ja-JP" sz="3200" dirty="0"/>
          </a:p>
        </p:txBody>
      </p:sp>
      <p:pic>
        <p:nvPicPr>
          <p:cNvPr id="6" name="Picture 2" descr="Griggs4e_8UN08.jpg"/>
          <p:cNvPicPr>
            <a:picLocks noChangeAspect="1"/>
          </p:cNvPicPr>
          <p:nvPr/>
        </p:nvPicPr>
        <p:blipFill rotWithShape="1">
          <a:blip r:embed="rId2">
            <a:extLst>
              <a:ext uri="{28A0092B-C50C-407E-A947-70E740481C1C}">
                <a14:useLocalDpi xmlns:a14="http://schemas.microsoft.com/office/drawing/2010/main" val="0"/>
              </a:ext>
            </a:extLst>
          </a:blip>
          <a:srcRect b="7392"/>
          <a:stretch/>
        </p:blipFill>
        <p:spPr bwMode="auto">
          <a:xfrm>
            <a:off x="7363968" y="1161606"/>
            <a:ext cx="4651248" cy="498829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404419223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2226">
                                            <p:txEl>
                                              <p:pRg st="0" end="0"/>
                                            </p:txEl>
                                          </p:spTgt>
                                        </p:tgtEl>
                                        <p:attrNameLst>
                                          <p:attrName>style.visibility</p:attrName>
                                        </p:attrNameLst>
                                      </p:cBhvr>
                                      <p:to>
                                        <p:strVal val="visible"/>
                                      </p:to>
                                    </p:set>
                                    <p:animEffect transition="in" filter="fade">
                                      <p:cBhvr>
                                        <p:cTn id="12" dur="500"/>
                                        <p:tgtEl>
                                          <p:spTgt spid="5222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2226">
                                            <p:txEl>
                                              <p:pRg st="1" end="1"/>
                                            </p:txEl>
                                          </p:spTgt>
                                        </p:tgtEl>
                                        <p:attrNameLst>
                                          <p:attrName>style.visibility</p:attrName>
                                        </p:attrNameLst>
                                      </p:cBhvr>
                                      <p:to>
                                        <p:strVal val="visible"/>
                                      </p:to>
                                    </p:set>
                                    <p:animEffect transition="in" filter="fade">
                                      <p:cBhvr>
                                        <p:cTn id="17" dur="500"/>
                                        <p:tgtEl>
                                          <p:spTgt spid="5222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2226">
                                            <p:txEl>
                                              <p:pRg st="2" end="2"/>
                                            </p:txEl>
                                          </p:spTgt>
                                        </p:tgtEl>
                                        <p:attrNameLst>
                                          <p:attrName>style.visibility</p:attrName>
                                        </p:attrNameLst>
                                      </p:cBhvr>
                                      <p:to>
                                        <p:strVal val="visible"/>
                                      </p:to>
                                    </p:set>
                                    <p:animEffect transition="in" filter="fade">
                                      <p:cBhvr>
                                        <p:cTn id="22" dur="500"/>
                                        <p:tgtEl>
                                          <p:spTgt spid="5222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2226">
                                            <p:txEl>
                                              <p:pRg st="3" end="3"/>
                                            </p:txEl>
                                          </p:spTgt>
                                        </p:tgtEl>
                                        <p:attrNameLst>
                                          <p:attrName>style.visibility</p:attrName>
                                        </p:attrNameLst>
                                      </p:cBhvr>
                                      <p:to>
                                        <p:strVal val="visible"/>
                                      </p:to>
                                    </p:set>
                                    <p:animEffect transition="in" filter="fade">
                                      <p:cBhvr>
                                        <p:cTn id="27" dur="500"/>
                                        <p:tgtEl>
                                          <p:spTgt spid="5222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2226">
                                            <p:txEl>
                                              <p:pRg st="4" end="4"/>
                                            </p:txEl>
                                          </p:spTgt>
                                        </p:tgtEl>
                                        <p:attrNameLst>
                                          <p:attrName>style.visibility</p:attrName>
                                        </p:attrNameLst>
                                      </p:cBhvr>
                                      <p:to>
                                        <p:strVal val="visible"/>
                                      </p:to>
                                    </p:set>
                                    <p:animEffect transition="in" filter="fade">
                                      <p:cBhvr>
                                        <p:cTn id="32" dur="500"/>
                                        <p:tgtEl>
                                          <p:spTgt spid="5222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3"/>
          <p:cNvSpPr>
            <a:spLocks noGrp="1" noChangeArrowheads="1"/>
          </p:cNvSpPr>
          <p:nvPr>
            <p:ph type="title"/>
          </p:nvPr>
        </p:nvSpPr>
        <p:spPr>
          <a:xfrm>
            <a:off x="609600" y="122238"/>
            <a:ext cx="3621024" cy="6168834"/>
          </a:xfrm>
        </p:spPr>
        <p:txBody>
          <a:bodyPr>
            <a:normAutofit/>
          </a:bodyPr>
          <a:lstStyle/>
          <a:p>
            <a:r>
              <a:rPr lang="en-US" sz="5400" dirty="0"/>
              <a:t>Maslow</a:t>
            </a:r>
            <a:r>
              <a:rPr lang="fr-FR" altLang="ja-JP" sz="5400" dirty="0"/>
              <a:t>'</a:t>
            </a:r>
            <a:r>
              <a:rPr lang="en-US" altLang="ja-JP" sz="5400" dirty="0"/>
              <a:t>s Hierarchy of Needs</a:t>
            </a:r>
            <a:endParaRPr lang="en-US" sz="5400" dirty="0"/>
          </a:p>
        </p:txBody>
      </p:sp>
      <p:pic>
        <p:nvPicPr>
          <p:cNvPr id="3" name="Picture 2" descr="Screen Shot 2013-11-04 at 1.13.31 PM.png"/>
          <p:cNvPicPr>
            <a:picLocks noChangeAspect="1"/>
          </p:cNvPicPr>
          <p:nvPr/>
        </p:nvPicPr>
        <p:blipFill>
          <a:blip r:embed="rId3">
            <a:extLst>
              <a:ext uri="{BEBA8EAE-BF5A-486C-A8C5-ECC9F3942E4B}">
                <a14:imgProps xmlns:a14="http://schemas.microsoft.com/office/drawing/2010/main">
                  <a14:imgLayer r:embed="rId4">
                    <a14:imgEffect>
                      <a14:backgroundRemoval t="3387" b="99355" l="943" r="98467"/>
                    </a14:imgEffect>
                  </a14:imgLayer>
                </a14:imgProps>
              </a:ext>
              <a:ext uri="{28A0092B-C50C-407E-A947-70E740481C1C}">
                <a14:useLocalDpi xmlns:a14="http://schemas.microsoft.com/office/drawing/2010/main" val="0"/>
              </a:ext>
            </a:extLst>
          </a:blip>
          <a:stretch>
            <a:fillRect/>
          </a:stretch>
        </p:blipFill>
        <p:spPr>
          <a:xfrm>
            <a:off x="3137714" y="122238"/>
            <a:ext cx="9212782" cy="6735762"/>
          </a:xfrm>
          <a:prstGeom prst="rect">
            <a:avLst/>
          </a:prstGeom>
        </p:spPr>
      </p:pic>
      <p:sp>
        <p:nvSpPr>
          <p:cNvPr id="2" name="Rectangle 1"/>
          <p:cNvSpPr/>
          <p:nvPr/>
        </p:nvSpPr>
        <p:spPr bwMode="auto">
          <a:xfrm>
            <a:off x="4925568" y="3547872"/>
            <a:ext cx="5949696" cy="10972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5" name="Rectangle 4"/>
          <p:cNvSpPr/>
          <p:nvPr/>
        </p:nvSpPr>
        <p:spPr bwMode="auto">
          <a:xfrm>
            <a:off x="4925568" y="4645152"/>
            <a:ext cx="5949696" cy="10972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6" name="Rectangle 5"/>
          <p:cNvSpPr/>
          <p:nvPr/>
        </p:nvSpPr>
        <p:spPr bwMode="auto">
          <a:xfrm>
            <a:off x="4925568" y="5742432"/>
            <a:ext cx="5949696" cy="10972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7" name="Rectangle 6"/>
          <p:cNvSpPr/>
          <p:nvPr/>
        </p:nvSpPr>
        <p:spPr bwMode="auto">
          <a:xfrm>
            <a:off x="5565648" y="1901952"/>
            <a:ext cx="4541520" cy="152400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8" name="Rectangle 7"/>
          <p:cNvSpPr/>
          <p:nvPr/>
        </p:nvSpPr>
        <p:spPr bwMode="auto">
          <a:xfrm>
            <a:off x="6193536" y="377952"/>
            <a:ext cx="3255264" cy="1316736"/>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313824434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6"/>
                                        </p:tgtEl>
                                      </p:cBhvr>
                                    </p:animEffect>
                                    <p:anim calcmode="lin" valueType="num">
                                      <p:cBhvr>
                                        <p:cTn id="7"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6"/>
                                        </p:tgtEl>
                                        <p:attrNameLst>
                                          <p:attrName>ppt_h</p:attrName>
                                        </p:attrNameLst>
                                      </p:cBhvr>
                                      <p:tavLst>
                                        <p:tav tm="0">
                                          <p:val>
                                            <p:strVal val="ppt_h"/>
                                          </p:val>
                                        </p:tav>
                                        <p:tav tm="100000">
                                          <p:val>
                                            <p:strVal val="ppt_h"/>
                                          </p:val>
                                        </p:tav>
                                      </p:tavLst>
                                    </p:anim>
                                    <p:set>
                                      <p:cBhvr>
                                        <p:cTn id="9" dur="1" fill="hold">
                                          <p:stCondLst>
                                            <p:cond delay="1999"/>
                                          </p:stCondLst>
                                        </p:cTn>
                                        <p:tgtEl>
                                          <p:spTgt spid="6"/>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5"/>
                                        </p:tgtEl>
                                      </p:cBhvr>
                                    </p:animEffect>
                                    <p:anim calcmode="lin" valueType="num">
                                      <p:cBhvr>
                                        <p:cTn id="14"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5"/>
                                        </p:tgtEl>
                                        <p:attrNameLst>
                                          <p:attrName>ppt_h</p:attrName>
                                        </p:attrNameLst>
                                      </p:cBhvr>
                                      <p:tavLst>
                                        <p:tav tm="0">
                                          <p:val>
                                            <p:strVal val="ppt_h"/>
                                          </p:val>
                                        </p:tav>
                                        <p:tav tm="100000">
                                          <p:val>
                                            <p:strVal val="ppt_h"/>
                                          </p:val>
                                        </p:tav>
                                      </p:tavLst>
                                    </p:anim>
                                    <p:set>
                                      <p:cBhvr>
                                        <p:cTn id="16" dur="1" fill="hold">
                                          <p:stCondLst>
                                            <p:cond delay="1999"/>
                                          </p:stCondLst>
                                        </p:cTn>
                                        <p:tgtEl>
                                          <p:spTgt spid="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2"/>
                                        </p:tgtEl>
                                      </p:cBhvr>
                                    </p:animEffect>
                                    <p:anim calcmode="lin" valueType="num">
                                      <p:cBhvr>
                                        <p:cTn id="21"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2"/>
                                        </p:tgtEl>
                                        <p:attrNameLst>
                                          <p:attrName>ppt_h</p:attrName>
                                        </p:attrNameLst>
                                      </p:cBhvr>
                                      <p:tavLst>
                                        <p:tav tm="0">
                                          <p:val>
                                            <p:strVal val="ppt_h"/>
                                          </p:val>
                                        </p:tav>
                                        <p:tav tm="100000">
                                          <p:val>
                                            <p:strVal val="ppt_h"/>
                                          </p:val>
                                        </p:tav>
                                      </p:tavLst>
                                    </p:anim>
                                    <p:set>
                                      <p:cBhvr>
                                        <p:cTn id="23" dur="1" fill="hold">
                                          <p:stCondLst>
                                            <p:cond delay="1999"/>
                                          </p:stCondLst>
                                        </p:cTn>
                                        <p:tgtEl>
                                          <p:spTgt spid="2"/>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7"/>
                                        </p:tgtEl>
                                      </p:cBhvr>
                                    </p:animEffect>
                                    <p:anim calcmode="lin" valueType="num">
                                      <p:cBhvr>
                                        <p:cTn id="28"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7"/>
                                        </p:tgtEl>
                                        <p:attrNameLst>
                                          <p:attrName>ppt_h</p:attrName>
                                        </p:attrNameLst>
                                      </p:cBhvr>
                                      <p:tavLst>
                                        <p:tav tm="0">
                                          <p:val>
                                            <p:strVal val="ppt_h"/>
                                          </p:val>
                                        </p:tav>
                                        <p:tav tm="100000">
                                          <p:val>
                                            <p:strVal val="ppt_h"/>
                                          </p:val>
                                        </p:tav>
                                      </p:tavLst>
                                    </p:anim>
                                    <p:set>
                                      <p:cBhvr>
                                        <p:cTn id="30" dur="1" fill="hold">
                                          <p:stCondLst>
                                            <p:cond delay="19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8"/>
                                        </p:tgtEl>
                                      </p:cBhvr>
                                    </p:animEffect>
                                    <p:anim calcmode="lin" valueType="num">
                                      <p:cBhvr>
                                        <p:cTn id="35"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8"/>
                                        </p:tgtEl>
                                        <p:attrNameLst>
                                          <p:attrName>ppt_h</p:attrName>
                                        </p:attrNameLst>
                                      </p:cBhvr>
                                      <p:tavLst>
                                        <p:tav tm="0">
                                          <p:val>
                                            <p:strVal val="ppt_h"/>
                                          </p:val>
                                        </p:tav>
                                        <p:tav tm="100000">
                                          <p:val>
                                            <p:strVal val="ppt_h"/>
                                          </p:val>
                                        </p:tav>
                                      </p:tavLst>
                                    </p:anim>
                                    <p:set>
                                      <p:cBhvr>
                                        <p:cTn id="37" dur="1" fill="hold">
                                          <p:stCondLst>
                                            <p:cond delay="1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P spid="7" grpId="0" animBg="1"/>
      <p:bldP spid="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p:txBody>
          <a:bodyPr>
            <a:normAutofit/>
          </a:bodyPr>
          <a:lstStyle/>
          <a:p>
            <a:r>
              <a:rPr lang="en-US" sz="4000" dirty="0"/>
              <a:t>Self-Actualization: Maslow</a:t>
            </a:r>
          </a:p>
        </p:txBody>
      </p:sp>
      <p:sp>
        <p:nvSpPr>
          <p:cNvPr id="54274" name="Rectangle 3"/>
          <p:cNvSpPr>
            <a:spLocks noGrp="1" noChangeArrowheads="1"/>
          </p:cNvSpPr>
          <p:nvPr>
            <p:ph idx="1"/>
          </p:nvPr>
        </p:nvSpPr>
        <p:spPr>
          <a:xfrm>
            <a:off x="609600" y="1417638"/>
            <a:ext cx="11058144" cy="4830763"/>
          </a:xfrm>
        </p:spPr>
        <p:txBody>
          <a:bodyPr>
            <a:noAutofit/>
          </a:bodyPr>
          <a:lstStyle/>
          <a:p>
            <a:r>
              <a:rPr lang="en-US" sz="3200" b="1" dirty="0"/>
              <a:t>Characteristics of self-actualized people </a:t>
            </a:r>
          </a:p>
          <a:p>
            <a:pPr lvl="1"/>
            <a:r>
              <a:rPr lang="en-US" sz="3200" dirty="0"/>
              <a:t>Accepting themselves, others, and the nature of the world for what they are</a:t>
            </a:r>
          </a:p>
          <a:p>
            <a:pPr lvl="1"/>
            <a:r>
              <a:rPr lang="en-US" sz="3200" dirty="0"/>
              <a:t>Having a need for privacy and only a few close, emotional relationships</a:t>
            </a:r>
          </a:p>
          <a:p>
            <a:pPr lvl="1"/>
            <a:r>
              <a:rPr lang="en-US" sz="3200" dirty="0"/>
              <a:t>Being autonomous and independent, democratic, and very creative</a:t>
            </a:r>
          </a:p>
          <a:p>
            <a:pPr lvl="1"/>
            <a:r>
              <a:rPr lang="en-US" sz="3200" dirty="0"/>
              <a:t>Having peak experiences, which are experiences of deep insight in which they experience whatever they are doing as fully as possible </a:t>
            </a:r>
          </a:p>
        </p:txBody>
      </p:sp>
    </p:spTree>
    <p:extLst>
      <p:ext uri="{BB962C8B-B14F-4D97-AF65-F5344CB8AC3E}">
        <p14:creationId xmlns:p14="http://schemas.microsoft.com/office/powerpoint/2010/main" val="366483080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4274">
                                            <p:txEl>
                                              <p:pRg st="0" end="0"/>
                                            </p:txEl>
                                          </p:spTgt>
                                        </p:tgtEl>
                                        <p:attrNameLst>
                                          <p:attrName>style.visibility</p:attrName>
                                        </p:attrNameLst>
                                      </p:cBhvr>
                                      <p:to>
                                        <p:strVal val="visible"/>
                                      </p:to>
                                    </p:set>
                                    <p:animEffect transition="in" filter="fade">
                                      <p:cBhvr>
                                        <p:cTn id="7" dur="500"/>
                                        <p:tgtEl>
                                          <p:spTgt spid="5427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4274">
                                            <p:txEl>
                                              <p:pRg st="1" end="1"/>
                                            </p:txEl>
                                          </p:spTgt>
                                        </p:tgtEl>
                                        <p:attrNameLst>
                                          <p:attrName>style.visibility</p:attrName>
                                        </p:attrNameLst>
                                      </p:cBhvr>
                                      <p:to>
                                        <p:strVal val="visible"/>
                                      </p:to>
                                    </p:set>
                                    <p:animEffect transition="in" filter="fade">
                                      <p:cBhvr>
                                        <p:cTn id="12" dur="500"/>
                                        <p:tgtEl>
                                          <p:spTgt spid="5427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4274">
                                            <p:txEl>
                                              <p:pRg st="2" end="2"/>
                                            </p:txEl>
                                          </p:spTgt>
                                        </p:tgtEl>
                                        <p:attrNameLst>
                                          <p:attrName>style.visibility</p:attrName>
                                        </p:attrNameLst>
                                      </p:cBhvr>
                                      <p:to>
                                        <p:strVal val="visible"/>
                                      </p:to>
                                    </p:set>
                                    <p:animEffect transition="in" filter="fade">
                                      <p:cBhvr>
                                        <p:cTn id="17" dur="500"/>
                                        <p:tgtEl>
                                          <p:spTgt spid="5427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4274">
                                            <p:txEl>
                                              <p:pRg st="3" end="3"/>
                                            </p:txEl>
                                          </p:spTgt>
                                        </p:tgtEl>
                                        <p:attrNameLst>
                                          <p:attrName>style.visibility</p:attrName>
                                        </p:attrNameLst>
                                      </p:cBhvr>
                                      <p:to>
                                        <p:strVal val="visible"/>
                                      </p:to>
                                    </p:set>
                                    <p:animEffect transition="in" filter="fade">
                                      <p:cBhvr>
                                        <p:cTn id="22" dur="500"/>
                                        <p:tgtEl>
                                          <p:spTgt spid="5427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4274">
                                            <p:txEl>
                                              <p:pRg st="4" end="4"/>
                                            </p:txEl>
                                          </p:spTgt>
                                        </p:tgtEl>
                                        <p:attrNameLst>
                                          <p:attrName>style.visibility</p:attrName>
                                        </p:attrNameLst>
                                      </p:cBhvr>
                                      <p:to>
                                        <p:strVal val="visible"/>
                                      </p:to>
                                    </p:set>
                                    <p:animEffect transition="in" filter="fade">
                                      <p:cBhvr>
                                        <p:cTn id="27" dur="500"/>
                                        <p:tgtEl>
                                          <p:spTgt spid="5427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4"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2"/>
          <p:cNvSpPr>
            <a:spLocks noGrp="1" noChangeArrowheads="1"/>
          </p:cNvSpPr>
          <p:nvPr>
            <p:ph type="title"/>
          </p:nvPr>
        </p:nvSpPr>
        <p:spPr>
          <a:xfrm>
            <a:off x="838200" y="1"/>
            <a:ext cx="10515600" cy="1172726"/>
          </a:xfrm>
        </p:spPr>
        <p:txBody>
          <a:bodyPr>
            <a:normAutofit/>
          </a:bodyPr>
          <a:lstStyle/>
          <a:p>
            <a:r>
              <a:rPr lang="en-US" sz="5400" dirty="0"/>
              <a:t>Evaluation of Maslow</a:t>
            </a:r>
            <a:r>
              <a:rPr lang="fr-FR" sz="5400" dirty="0"/>
              <a:t>'</a:t>
            </a:r>
            <a:r>
              <a:rPr lang="en-US" sz="5400" dirty="0"/>
              <a:t>s Theory</a:t>
            </a:r>
          </a:p>
        </p:txBody>
      </p:sp>
      <p:sp>
        <p:nvSpPr>
          <p:cNvPr id="55298" name="Rectangle 3"/>
          <p:cNvSpPr>
            <a:spLocks noGrp="1" noChangeArrowheads="1"/>
          </p:cNvSpPr>
          <p:nvPr>
            <p:ph idx="1"/>
          </p:nvPr>
        </p:nvSpPr>
        <p:spPr>
          <a:xfrm>
            <a:off x="304800" y="1438848"/>
            <a:ext cx="4812056" cy="4529137"/>
          </a:xfrm>
        </p:spPr>
        <p:txBody>
          <a:bodyPr>
            <a:noAutofit/>
          </a:bodyPr>
          <a:lstStyle/>
          <a:p>
            <a:r>
              <a:rPr lang="en-US" sz="3200" b="1" dirty="0"/>
              <a:t>Maslow’s hierarchy of needs</a:t>
            </a:r>
          </a:p>
          <a:p>
            <a:pPr lvl="1"/>
            <a:r>
              <a:rPr lang="en-US" sz="3200" dirty="0"/>
              <a:t>Criticized for being based on non-empirical, vague studies of a small number of people that were subjectively selected as self-actualized </a:t>
            </a:r>
          </a:p>
        </p:txBody>
      </p:sp>
      <p:sp>
        <p:nvSpPr>
          <p:cNvPr id="2" name="Rectangle 1"/>
          <p:cNvSpPr/>
          <p:nvPr/>
        </p:nvSpPr>
        <p:spPr bwMode="auto">
          <a:xfrm>
            <a:off x="5223641" y="1172726"/>
            <a:ext cx="6674069" cy="1093076"/>
          </a:xfrm>
          <a:prstGeom prst="rect">
            <a:avLst/>
          </a:prstGeom>
          <a:solidFill>
            <a:srgbClr val="FFFF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a:ln>
                  <a:noFill/>
                </a:ln>
                <a:solidFill>
                  <a:srgbClr val="000000"/>
                </a:solidFill>
                <a:effectLst/>
                <a:latin typeface="Arial" charset="0"/>
                <a:ea typeface="ＭＳ Ｐゴシック" charset="0"/>
              </a:rPr>
              <a:t>Studied people he felt were ‘self-actualised’</a:t>
            </a:r>
          </a:p>
        </p:txBody>
      </p:sp>
      <p:sp>
        <p:nvSpPr>
          <p:cNvPr id="3" name="Rectangle 2"/>
          <p:cNvSpPr/>
          <p:nvPr/>
        </p:nvSpPr>
        <p:spPr bwMode="auto">
          <a:xfrm>
            <a:off x="5223641" y="2468125"/>
            <a:ext cx="6674069" cy="1893667"/>
          </a:xfrm>
          <a:prstGeom prst="rect">
            <a:avLst/>
          </a:prstGeom>
          <a:solidFill>
            <a:srgbClr val="FFFF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a:ln>
                  <a:noFill/>
                </a:ln>
                <a:solidFill>
                  <a:srgbClr val="000000"/>
                </a:solidFill>
                <a:effectLst/>
                <a:latin typeface="Arial" charset="0"/>
                <a:ea typeface="ＭＳ Ｐゴシック" charset="0"/>
              </a:rPr>
              <a:t>These included living subjects</a:t>
            </a:r>
            <a:r>
              <a:rPr kumimoji="0" lang="en-GB" sz="2800" b="0" i="0" u="none" strike="noStrike" cap="none" normalizeH="0" dirty="0">
                <a:ln>
                  <a:noFill/>
                </a:ln>
                <a:solidFill>
                  <a:srgbClr val="000000"/>
                </a:solidFill>
                <a:effectLst/>
                <a:latin typeface="Arial" charset="0"/>
                <a:ea typeface="ＭＳ Ｐゴシック" charset="0"/>
              </a:rPr>
              <a:t> like Albert Einstein and Eleanor Roosevelt along with historical figures like Thomas Jefferson and Abraham Lincoln</a:t>
            </a:r>
            <a:endParaRPr kumimoji="0" lang="en-GB" sz="2800" b="0" i="0" u="none" strike="noStrike" cap="none" normalizeH="0" baseline="0" dirty="0">
              <a:ln>
                <a:noFill/>
              </a:ln>
              <a:solidFill>
                <a:srgbClr val="000000"/>
              </a:solidFill>
              <a:effectLst/>
              <a:latin typeface="Arial" charset="0"/>
              <a:ea typeface="ＭＳ Ｐゴシック" charset="0"/>
            </a:endParaRPr>
          </a:p>
        </p:txBody>
      </p:sp>
      <p:sp>
        <p:nvSpPr>
          <p:cNvPr id="4" name="Rectangle 3"/>
          <p:cNvSpPr/>
          <p:nvPr/>
        </p:nvSpPr>
        <p:spPr bwMode="auto">
          <a:xfrm>
            <a:off x="5223641" y="4671849"/>
            <a:ext cx="6674069" cy="1576552"/>
          </a:xfrm>
          <a:prstGeom prst="rect">
            <a:avLst/>
          </a:prstGeom>
          <a:solidFill>
            <a:srgbClr val="FFFF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a:ln>
                  <a:noFill/>
                </a:ln>
                <a:solidFill>
                  <a:srgbClr val="000000"/>
                </a:solidFill>
                <a:effectLst/>
                <a:latin typeface="Arial" charset="0"/>
                <a:ea typeface="ＭＳ Ｐゴシック" charset="0"/>
              </a:rPr>
              <a:t>His</a:t>
            </a:r>
            <a:r>
              <a:rPr kumimoji="0" lang="en-GB" sz="2800" b="0" i="0" u="none" strike="noStrike" cap="none" normalizeH="0" dirty="0">
                <a:ln>
                  <a:noFill/>
                </a:ln>
                <a:solidFill>
                  <a:srgbClr val="000000"/>
                </a:solidFill>
                <a:effectLst/>
                <a:latin typeface="Arial" charset="0"/>
                <a:ea typeface="ＭＳ Ｐゴシック" charset="0"/>
              </a:rPr>
              <a:t> approach popularised the humanistic movement – human potential and the positive side of humankind</a:t>
            </a:r>
            <a:endParaRPr kumimoji="0" lang="en-GB" sz="2800" b="0" i="0" u="none" strike="noStrike" cap="none" normalizeH="0" baseline="0" dirty="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419847118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The highest level of personal well-being?</a:t>
            </a:r>
          </a:p>
        </p:txBody>
      </p:sp>
      <p:sp>
        <p:nvSpPr>
          <p:cNvPr id="3" name="Content Placeholder 2"/>
          <p:cNvSpPr>
            <a:spLocks noGrp="1"/>
          </p:cNvSpPr>
          <p:nvPr>
            <p:ph idx="1"/>
          </p:nvPr>
        </p:nvSpPr>
        <p:spPr>
          <a:xfrm>
            <a:off x="567558" y="1690688"/>
            <a:ext cx="11056883" cy="4830763"/>
          </a:xfrm>
        </p:spPr>
        <p:txBody>
          <a:bodyPr>
            <a:normAutofit/>
          </a:bodyPr>
          <a:lstStyle/>
          <a:p>
            <a:r>
              <a:rPr lang="en-GB" sz="3200" dirty="0"/>
              <a:t>In ancient Greece, </a:t>
            </a:r>
            <a:r>
              <a:rPr lang="en-GB" sz="3200" b="1" dirty="0" err="1"/>
              <a:t>Eudaimonia</a:t>
            </a:r>
            <a:r>
              <a:rPr lang="en-GB" sz="3200" dirty="0"/>
              <a:t> – personal well-being, a deep sense of human flourishing, highest goal</a:t>
            </a:r>
          </a:p>
          <a:p>
            <a:r>
              <a:rPr lang="en-GB" sz="3200" dirty="0"/>
              <a:t>Not transitory, passing, temporary but an overarching state of well-being which persists over time</a:t>
            </a:r>
          </a:p>
          <a:p>
            <a:r>
              <a:rPr lang="en-GB" sz="3200" b="1" dirty="0"/>
              <a:t>Nirvana</a:t>
            </a:r>
            <a:r>
              <a:rPr lang="en-GB" sz="3200" dirty="0"/>
              <a:t> in Buddhism as the perfect state, of quietude, of a higher order of existence … the fires of rebirth keep the life cycle going. When we calm the flames we have arrived at a complete and perfect level of existence, free from the cycle of birth, life and death</a:t>
            </a:r>
          </a:p>
        </p:txBody>
      </p:sp>
    </p:spTree>
    <p:extLst>
      <p:ext uri="{BB962C8B-B14F-4D97-AF65-F5344CB8AC3E}">
        <p14:creationId xmlns:p14="http://schemas.microsoft.com/office/powerpoint/2010/main" val="343627445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002536" y="-8243"/>
            <a:ext cx="9153143" cy="6864858"/>
          </a:xfrm>
          <a:prstGeom prst="rect">
            <a:avLst/>
          </a:prstGeom>
        </p:spPr>
      </p:pic>
      <p:sp>
        <p:nvSpPr>
          <p:cNvPr id="5" name="TextBox 4"/>
          <p:cNvSpPr txBox="1"/>
          <p:nvPr/>
        </p:nvSpPr>
        <p:spPr>
          <a:xfrm>
            <a:off x="8542067" y="2529520"/>
            <a:ext cx="903685" cy="584775"/>
          </a:xfrm>
          <a:prstGeom prst="rect">
            <a:avLst/>
          </a:prstGeom>
          <a:noFill/>
        </p:spPr>
        <p:txBody>
          <a:bodyPr wrap="square" rtlCol="0">
            <a:spAutoFit/>
          </a:bodyPr>
          <a:lstStyle/>
          <a:p>
            <a:r>
              <a:rPr lang="en-GB" sz="3200" b="1" dirty="0">
                <a:solidFill>
                  <a:prstClr val="white"/>
                </a:solidFill>
              </a:rPr>
              <a:t>Id</a:t>
            </a:r>
          </a:p>
        </p:txBody>
      </p:sp>
      <p:sp>
        <p:nvSpPr>
          <p:cNvPr id="6" name="TextBox 5"/>
          <p:cNvSpPr txBox="1"/>
          <p:nvPr/>
        </p:nvSpPr>
        <p:spPr>
          <a:xfrm>
            <a:off x="6197968" y="1209471"/>
            <a:ext cx="1309256" cy="584775"/>
          </a:xfrm>
          <a:prstGeom prst="rect">
            <a:avLst/>
          </a:prstGeom>
          <a:noFill/>
        </p:spPr>
        <p:txBody>
          <a:bodyPr wrap="square" rtlCol="0">
            <a:spAutoFit/>
          </a:bodyPr>
          <a:lstStyle/>
          <a:p>
            <a:r>
              <a:rPr lang="en-GB" sz="3200" b="1" dirty="0">
                <a:solidFill>
                  <a:prstClr val="white"/>
                </a:solidFill>
              </a:rPr>
              <a:t>Ego</a:t>
            </a:r>
          </a:p>
        </p:txBody>
      </p:sp>
      <p:sp>
        <p:nvSpPr>
          <p:cNvPr id="7" name="TextBox 6"/>
          <p:cNvSpPr txBox="1"/>
          <p:nvPr/>
        </p:nvSpPr>
        <p:spPr>
          <a:xfrm>
            <a:off x="2645664" y="2529520"/>
            <a:ext cx="2548914" cy="584775"/>
          </a:xfrm>
          <a:prstGeom prst="rect">
            <a:avLst/>
          </a:prstGeom>
          <a:noFill/>
        </p:spPr>
        <p:txBody>
          <a:bodyPr wrap="square" rtlCol="0">
            <a:spAutoFit/>
          </a:bodyPr>
          <a:lstStyle/>
          <a:p>
            <a:r>
              <a:rPr lang="en-GB" sz="3200" b="1" dirty="0">
                <a:solidFill>
                  <a:prstClr val="white"/>
                </a:solidFill>
              </a:rPr>
              <a:t>Superego</a:t>
            </a:r>
          </a:p>
        </p:txBody>
      </p:sp>
      <p:sp>
        <p:nvSpPr>
          <p:cNvPr id="2" name="Slide Number Placeholder 1"/>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solidFill>
                  <a:prstClr val="black">
                    <a:tint val="75000"/>
                  </a:prstClr>
                </a:solidFill>
              </a:rPr>
              <a:pPr/>
              <a:t>29</a:t>
            </a:fld>
            <a:endParaRPr lang="en-GB">
              <a:solidFill>
                <a:prstClr val="black">
                  <a:tint val="75000"/>
                </a:prstClr>
              </a:solidFill>
            </a:endParaRPr>
          </a:p>
        </p:txBody>
      </p:sp>
    </p:spTree>
    <p:extLst>
      <p:ext uri="{BB962C8B-B14F-4D97-AF65-F5344CB8AC3E}">
        <p14:creationId xmlns:p14="http://schemas.microsoft.com/office/powerpoint/2010/main" val="380704316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Image result for carl roger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12580" y="-92240"/>
            <a:ext cx="8559774" cy="69548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2897423"/>
      </p:ext>
    </p:extLst>
  </p:cSld>
  <p:clrMapOvr>
    <a:masterClrMapping/>
  </p:clrMapOvr>
  <p:transition spd="med">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216309" y="38202"/>
            <a:ext cx="11137491" cy="1325563"/>
          </a:xfrm>
        </p:spPr>
        <p:txBody>
          <a:bodyPr>
            <a:normAutofit/>
          </a:bodyPr>
          <a:lstStyle/>
          <a:p>
            <a:r>
              <a:rPr lang="en-US" sz="6000"/>
              <a:t>Roger</a:t>
            </a:r>
            <a:r>
              <a:rPr lang="en-US" altLang="ja-JP" sz="6000"/>
              <a:t>s’ </a:t>
            </a:r>
            <a:r>
              <a:rPr lang="en-US" altLang="ja-JP" sz="6000" dirty="0"/>
              <a:t>Self Theory</a:t>
            </a:r>
            <a:endParaRPr lang="en-US" sz="6000" dirty="0"/>
          </a:p>
        </p:txBody>
      </p:sp>
      <p:sp>
        <p:nvSpPr>
          <p:cNvPr id="56322" name="Rectangle 3"/>
          <p:cNvSpPr>
            <a:spLocks noGrp="1" noChangeArrowheads="1"/>
          </p:cNvSpPr>
          <p:nvPr>
            <p:ph sz="half" idx="1"/>
          </p:nvPr>
        </p:nvSpPr>
        <p:spPr>
          <a:xfrm>
            <a:off x="216309" y="1712913"/>
            <a:ext cx="6379564" cy="4757737"/>
          </a:xfrm>
        </p:spPr>
        <p:txBody>
          <a:bodyPr>
            <a:noAutofit/>
          </a:bodyPr>
          <a:lstStyle/>
          <a:p>
            <a:r>
              <a:rPr lang="en-US" sz="3200" b="1" dirty="0"/>
              <a:t>Carl Rogers (1902 – 1987)</a:t>
            </a:r>
          </a:p>
          <a:p>
            <a:pPr lvl="1"/>
            <a:r>
              <a:rPr lang="en-US" sz="3200" dirty="0"/>
              <a:t>Was a client-centered therapist who dealt with young, bright college students with adjustment problems</a:t>
            </a:r>
          </a:p>
          <a:p>
            <a:pPr lvl="1"/>
            <a:r>
              <a:rPr lang="en-US" sz="3200" dirty="0"/>
              <a:t>Emphasized </a:t>
            </a:r>
            <a:r>
              <a:rPr lang="en-US" sz="3200" b="1" dirty="0"/>
              <a:t>self-actualization</a:t>
            </a:r>
          </a:p>
          <a:p>
            <a:pPr lvl="1"/>
            <a:r>
              <a:rPr lang="en-US" sz="3200" dirty="0"/>
              <a:t>Believed that people have a strong need for </a:t>
            </a:r>
            <a:r>
              <a:rPr lang="en-US" sz="3200" b="1" dirty="0"/>
              <a:t>positive regard </a:t>
            </a:r>
            <a:r>
              <a:rPr lang="en-US" sz="3200" dirty="0"/>
              <a:t>in order to become fully-functioning</a:t>
            </a:r>
          </a:p>
        </p:txBody>
      </p:sp>
      <p:pic>
        <p:nvPicPr>
          <p:cNvPr id="6" name="Picture 2" descr="Griggs4e_8UN09.jpg"/>
          <p:cNvPicPr>
            <a:picLocks noChangeAspect="1"/>
          </p:cNvPicPr>
          <p:nvPr/>
        </p:nvPicPr>
        <p:blipFill rotWithShape="1">
          <a:blip r:embed="rId3">
            <a:extLst>
              <a:ext uri="{28A0092B-C50C-407E-A947-70E740481C1C}">
                <a14:useLocalDpi xmlns:a14="http://schemas.microsoft.com/office/drawing/2010/main" val="0"/>
              </a:ext>
            </a:extLst>
          </a:blip>
          <a:srcRect b="7280"/>
          <a:stretch/>
        </p:blipFill>
        <p:spPr bwMode="auto">
          <a:xfrm>
            <a:off x="6595873" y="122237"/>
            <a:ext cx="5596127" cy="66975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66171191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56322">
                                            <p:txEl>
                                              <p:pRg st="0" end="0"/>
                                            </p:txEl>
                                          </p:spTgt>
                                        </p:tgtEl>
                                        <p:attrNameLst>
                                          <p:attrName>style.visibility</p:attrName>
                                        </p:attrNameLst>
                                      </p:cBhvr>
                                      <p:to>
                                        <p:strVal val="visible"/>
                                      </p:to>
                                    </p:set>
                                    <p:animEffect transition="in" filter="fade">
                                      <p:cBhvr>
                                        <p:cTn id="14" dur="500"/>
                                        <p:tgtEl>
                                          <p:spTgt spid="56322">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56322">
                                            <p:txEl>
                                              <p:pRg st="1" end="1"/>
                                            </p:txEl>
                                          </p:spTgt>
                                        </p:tgtEl>
                                        <p:attrNameLst>
                                          <p:attrName>style.visibility</p:attrName>
                                        </p:attrNameLst>
                                      </p:cBhvr>
                                      <p:to>
                                        <p:strVal val="visible"/>
                                      </p:to>
                                    </p:set>
                                    <p:animEffect transition="in" filter="fade">
                                      <p:cBhvr>
                                        <p:cTn id="19" dur="500"/>
                                        <p:tgtEl>
                                          <p:spTgt spid="56322">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56322">
                                            <p:txEl>
                                              <p:pRg st="2" end="2"/>
                                            </p:txEl>
                                          </p:spTgt>
                                        </p:tgtEl>
                                        <p:attrNameLst>
                                          <p:attrName>style.visibility</p:attrName>
                                        </p:attrNameLst>
                                      </p:cBhvr>
                                      <p:to>
                                        <p:strVal val="visible"/>
                                      </p:to>
                                    </p:set>
                                    <p:animEffect transition="in" filter="fade">
                                      <p:cBhvr>
                                        <p:cTn id="24" dur="500"/>
                                        <p:tgtEl>
                                          <p:spTgt spid="56322">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56322">
                                            <p:txEl>
                                              <p:pRg st="3" end="3"/>
                                            </p:txEl>
                                          </p:spTgt>
                                        </p:tgtEl>
                                        <p:attrNameLst>
                                          <p:attrName>style.visibility</p:attrName>
                                        </p:attrNameLst>
                                      </p:cBhvr>
                                      <p:to>
                                        <p:strVal val="visible"/>
                                      </p:to>
                                    </p:set>
                                    <p:animEffect transition="in" filter="fade">
                                      <p:cBhvr>
                                        <p:cTn id="29" dur="500"/>
                                        <p:tgtEl>
                                          <p:spTgt spid="5632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2"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7904480" y="85725"/>
            <a:ext cx="3667760" cy="1971675"/>
          </a:xfrm>
        </p:spPr>
        <p:txBody>
          <a:bodyPr>
            <a:normAutofit/>
          </a:bodyPr>
          <a:lstStyle/>
          <a:p>
            <a:r>
              <a:rPr lang="en-US" sz="6000" dirty="0"/>
              <a:t>Roger</a:t>
            </a:r>
            <a:r>
              <a:rPr lang="fr-FR" altLang="ja-JP" sz="6000" dirty="0"/>
              <a:t>'</a:t>
            </a:r>
            <a:r>
              <a:rPr lang="en-US" altLang="ja-JP" sz="6000" dirty="0"/>
              <a:t>s Self Theory</a:t>
            </a:r>
            <a:endParaRPr lang="en-US" sz="6000" dirty="0"/>
          </a:p>
        </p:txBody>
      </p:sp>
      <p:sp>
        <p:nvSpPr>
          <p:cNvPr id="58370" name="Rectangle 3"/>
          <p:cNvSpPr>
            <a:spLocks noGrp="1" noChangeArrowheads="1"/>
          </p:cNvSpPr>
          <p:nvPr>
            <p:ph idx="1"/>
          </p:nvPr>
        </p:nvSpPr>
        <p:spPr>
          <a:xfrm>
            <a:off x="426720" y="640080"/>
            <a:ext cx="6685280" cy="5648960"/>
          </a:xfrm>
        </p:spPr>
        <p:txBody>
          <a:bodyPr>
            <a:normAutofit/>
          </a:bodyPr>
          <a:lstStyle/>
          <a:p>
            <a:pPr marL="0" indent="0">
              <a:buNone/>
            </a:pPr>
            <a:r>
              <a:rPr lang="en-US" sz="4800" b="1" dirty="0"/>
              <a:t>Conditions of worth</a:t>
            </a:r>
          </a:p>
          <a:p>
            <a:pPr marL="0" indent="0">
              <a:buNone/>
            </a:pPr>
            <a:endParaRPr lang="en-US" sz="3600" b="1" dirty="0"/>
          </a:p>
          <a:p>
            <a:pPr lvl="1"/>
            <a:r>
              <a:rPr lang="en-US" sz="3600" dirty="0"/>
              <a:t>These develop as parents set up </a:t>
            </a:r>
            <a:r>
              <a:rPr lang="en-US" sz="3600" dirty="0" err="1"/>
              <a:t>behaviours</a:t>
            </a:r>
            <a:r>
              <a:rPr lang="en-US" sz="3600" dirty="0"/>
              <a:t> and attitudes for which they would </a:t>
            </a:r>
            <a:r>
              <a:rPr lang="en-US" sz="3600" b="1" dirty="0"/>
              <a:t>give us positive regard</a:t>
            </a:r>
          </a:p>
          <a:p>
            <a:pPr lvl="1"/>
            <a:r>
              <a:rPr lang="en-US" sz="3600" dirty="0"/>
              <a:t>Contribute to a person</a:t>
            </a:r>
            <a:r>
              <a:rPr lang="fr-FR" sz="3600" dirty="0"/>
              <a:t>'</a:t>
            </a:r>
            <a:r>
              <a:rPr lang="en-US" sz="3600" dirty="0"/>
              <a:t>s development of a self-concept</a:t>
            </a:r>
          </a:p>
          <a:p>
            <a:pPr lvl="1"/>
            <a:r>
              <a:rPr lang="en-US" sz="3600" dirty="0"/>
              <a:t>Meeting conditions of worth continues throughout life</a:t>
            </a:r>
          </a:p>
        </p:txBody>
      </p:sp>
      <p:sp>
        <p:nvSpPr>
          <p:cNvPr id="5" name="Oval 4"/>
          <p:cNvSpPr/>
          <p:nvPr/>
        </p:nvSpPr>
        <p:spPr>
          <a:xfrm>
            <a:off x="7741920" y="2346960"/>
            <a:ext cx="3830320" cy="3606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t>How might parents do this?</a:t>
            </a:r>
          </a:p>
        </p:txBody>
      </p:sp>
    </p:spTree>
    <p:extLst>
      <p:ext uri="{BB962C8B-B14F-4D97-AF65-F5344CB8AC3E}">
        <p14:creationId xmlns:p14="http://schemas.microsoft.com/office/powerpoint/2010/main" val="400876813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8370">
                                            <p:txEl>
                                              <p:pRg st="0" end="0"/>
                                            </p:txEl>
                                          </p:spTgt>
                                        </p:tgtEl>
                                        <p:attrNameLst>
                                          <p:attrName>style.visibility</p:attrName>
                                        </p:attrNameLst>
                                      </p:cBhvr>
                                      <p:to>
                                        <p:strVal val="visible"/>
                                      </p:to>
                                    </p:set>
                                    <p:animEffect transition="in" filter="fade">
                                      <p:cBhvr>
                                        <p:cTn id="7" dur="500"/>
                                        <p:tgtEl>
                                          <p:spTgt spid="5837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8370">
                                            <p:txEl>
                                              <p:pRg st="2" end="2"/>
                                            </p:txEl>
                                          </p:spTgt>
                                        </p:tgtEl>
                                        <p:attrNameLst>
                                          <p:attrName>style.visibility</p:attrName>
                                        </p:attrNameLst>
                                      </p:cBhvr>
                                      <p:to>
                                        <p:strVal val="visible"/>
                                      </p:to>
                                    </p:set>
                                    <p:animEffect transition="in" filter="fade">
                                      <p:cBhvr>
                                        <p:cTn id="12" dur="500"/>
                                        <p:tgtEl>
                                          <p:spTgt spid="5837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8370">
                                            <p:txEl>
                                              <p:pRg st="3" end="3"/>
                                            </p:txEl>
                                          </p:spTgt>
                                        </p:tgtEl>
                                        <p:attrNameLst>
                                          <p:attrName>style.visibility</p:attrName>
                                        </p:attrNameLst>
                                      </p:cBhvr>
                                      <p:to>
                                        <p:strVal val="visible"/>
                                      </p:to>
                                    </p:set>
                                    <p:animEffect transition="in" filter="fade">
                                      <p:cBhvr>
                                        <p:cTn id="17" dur="500"/>
                                        <p:tgtEl>
                                          <p:spTgt spid="58370">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8370">
                                            <p:txEl>
                                              <p:pRg st="4" end="4"/>
                                            </p:txEl>
                                          </p:spTgt>
                                        </p:tgtEl>
                                        <p:attrNameLst>
                                          <p:attrName>style.visibility</p:attrName>
                                        </p:attrNameLst>
                                      </p:cBhvr>
                                      <p:to>
                                        <p:strVal val="visible"/>
                                      </p:to>
                                    </p:set>
                                    <p:animEffect transition="in" filter="fade">
                                      <p:cBhvr>
                                        <p:cTn id="22" dur="500"/>
                                        <p:tgtEl>
                                          <p:spTgt spid="58370">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heel(1)">
                                      <p:cBhvr>
                                        <p:cTn id="2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build="p"/>
      <p:bldP spid="5"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518160" y="174308"/>
            <a:ext cx="8087360" cy="1255395"/>
          </a:xfrm>
        </p:spPr>
        <p:txBody>
          <a:bodyPr>
            <a:normAutofit/>
          </a:bodyPr>
          <a:lstStyle/>
          <a:p>
            <a:r>
              <a:rPr lang="en-US" sz="6000" dirty="0"/>
              <a:t>Roger</a:t>
            </a:r>
            <a:r>
              <a:rPr lang="fr-FR" altLang="ja-JP" sz="6000" dirty="0"/>
              <a:t>'</a:t>
            </a:r>
            <a:r>
              <a:rPr lang="en-US" altLang="ja-JP" sz="6000" dirty="0"/>
              <a:t>s Self Theory</a:t>
            </a:r>
            <a:endParaRPr lang="en-US" sz="6000" dirty="0"/>
          </a:p>
        </p:txBody>
      </p:sp>
      <p:sp>
        <p:nvSpPr>
          <p:cNvPr id="58370" name="Rectangle 3"/>
          <p:cNvSpPr>
            <a:spLocks noGrp="1" noChangeArrowheads="1"/>
          </p:cNvSpPr>
          <p:nvPr>
            <p:ph idx="1"/>
          </p:nvPr>
        </p:nvSpPr>
        <p:spPr>
          <a:xfrm>
            <a:off x="518160" y="1838960"/>
            <a:ext cx="6268720" cy="4643120"/>
          </a:xfrm>
        </p:spPr>
        <p:txBody>
          <a:bodyPr>
            <a:normAutofit/>
          </a:bodyPr>
          <a:lstStyle/>
          <a:p>
            <a:pPr marL="0" indent="0">
              <a:buNone/>
            </a:pPr>
            <a:r>
              <a:rPr lang="en-US" sz="4400" b="1" dirty="0"/>
              <a:t>Unconditional positive regard</a:t>
            </a:r>
          </a:p>
          <a:p>
            <a:pPr lvl="1"/>
            <a:r>
              <a:rPr lang="en-US" sz="3600" dirty="0"/>
              <a:t>Acceptance and approval </a:t>
            </a:r>
            <a:r>
              <a:rPr lang="en-US" sz="3600" b="1" dirty="0"/>
              <a:t>without conditions</a:t>
            </a:r>
          </a:p>
          <a:p>
            <a:pPr lvl="1"/>
            <a:r>
              <a:rPr lang="en-US" sz="3600" dirty="0"/>
              <a:t>Necessary for self-actualization </a:t>
            </a:r>
          </a:p>
        </p:txBody>
      </p:sp>
      <p:sp>
        <p:nvSpPr>
          <p:cNvPr id="2" name="Oval 1"/>
          <p:cNvSpPr/>
          <p:nvPr/>
        </p:nvSpPr>
        <p:spPr>
          <a:xfrm>
            <a:off x="7569200" y="601662"/>
            <a:ext cx="4450080" cy="16640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solidFill>
                  <a:prstClr val="white"/>
                </a:solidFill>
              </a:rPr>
              <a:t>Empathy</a:t>
            </a:r>
          </a:p>
        </p:txBody>
      </p:sp>
      <p:sp>
        <p:nvSpPr>
          <p:cNvPr id="5" name="Oval 4"/>
          <p:cNvSpPr/>
          <p:nvPr/>
        </p:nvSpPr>
        <p:spPr>
          <a:xfrm>
            <a:off x="5659120" y="4043680"/>
            <a:ext cx="4907280" cy="25196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solidFill>
                  <a:prstClr val="white"/>
                </a:solidFill>
              </a:rPr>
              <a:t>Genuine respect for feelings</a:t>
            </a:r>
          </a:p>
        </p:txBody>
      </p:sp>
      <p:sp>
        <p:nvSpPr>
          <p:cNvPr id="6" name="Oval 5"/>
          <p:cNvSpPr/>
          <p:nvPr/>
        </p:nvSpPr>
        <p:spPr>
          <a:xfrm>
            <a:off x="6675120" y="2298383"/>
            <a:ext cx="4612640" cy="16640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solidFill>
                  <a:prstClr val="white"/>
                </a:solidFill>
              </a:rPr>
              <a:t>Acceptance</a:t>
            </a:r>
          </a:p>
        </p:txBody>
      </p:sp>
    </p:spTree>
    <p:extLst>
      <p:ext uri="{BB962C8B-B14F-4D97-AF65-F5344CB8AC3E}">
        <p14:creationId xmlns:p14="http://schemas.microsoft.com/office/powerpoint/2010/main" val="5942600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8370">
                                            <p:txEl>
                                              <p:pRg st="0" end="0"/>
                                            </p:txEl>
                                          </p:spTgt>
                                        </p:tgtEl>
                                        <p:attrNameLst>
                                          <p:attrName>style.visibility</p:attrName>
                                        </p:attrNameLst>
                                      </p:cBhvr>
                                      <p:to>
                                        <p:strVal val="visible"/>
                                      </p:to>
                                    </p:set>
                                    <p:animEffect transition="in" filter="fade">
                                      <p:cBhvr>
                                        <p:cTn id="7" dur="500"/>
                                        <p:tgtEl>
                                          <p:spTgt spid="5837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8370">
                                            <p:txEl>
                                              <p:pRg st="1" end="1"/>
                                            </p:txEl>
                                          </p:spTgt>
                                        </p:tgtEl>
                                        <p:attrNameLst>
                                          <p:attrName>style.visibility</p:attrName>
                                        </p:attrNameLst>
                                      </p:cBhvr>
                                      <p:to>
                                        <p:strVal val="visible"/>
                                      </p:to>
                                    </p:set>
                                    <p:animEffect transition="in" filter="fade">
                                      <p:cBhvr>
                                        <p:cTn id="12" dur="500"/>
                                        <p:tgtEl>
                                          <p:spTgt spid="5837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8370">
                                            <p:txEl>
                                              <p:pRg st="2" end="2"/>
                                            </p:txEl>
                                          </p:spTgt>
                                        </p:tgtEl>
                                        <p:attrNameLst>
                                          <p:attrName>style.visibility</p:attrName>
                                        </p:attrNameLst>
                                      </p:cBhvr>
                                      <p:to>
                                        <p:strVal val="visible"/>
                                      </p:to>
                                    </p:set>
                                    <p:animEffect transition="in" filter="fade">
                                      <p:cBhvr>
                                        <p:cTn id="17" dur="500"/>
                                        <p:tgtEl>
                                          <p:spTgt spid="5837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heel(1)">
                                      <p:cBhvr>
                                        <p:cTn id="22" dur="20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wheel(1)">
                                      <p:cBhvr>
                                        <p:cTn id="27" dur="20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wheel(1)">
                                      <p:cBhvr>
                                        <p:cTn id="3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1058974556"/>
              </p:ext>
            </p:extLst>
          </p:nvPr>
        </p:nvGraphicFramePr>
        <p:xfrm>
          <a:off x="1881051" y="1"/>
          <a:ext cx="10121763" cy="66950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056891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24F0A667-86E9-421D-95A7-D0B5CAB1504B}"/>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AF1A7FEE-C4D5-41DE-B70D-A831266B1A87}"/>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graphicEl>
                                              <a:dgm id="{C227CF7E-1383-4560-867C-BBAB8621C9A9}"/>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graphicEl>
                                              <a:dgm id="{E7699E47-CF54-4B94-8C6D-BD3FFAAF013F}"/>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A8C0720B-81CA-429F-8544-06DDF2106EA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701107" y="812800"/>
            <a:ext cx="5490893" cy="5369948"/>
          </a:xfrm>
          <a:prstGeom prst="rect">
            <a:avLst/>
          </a:prstGeom>
        </p:spPr>
      </p:pic>
      <p:sp>
        <p:nvSpPr>
          <p:cNvPr id="5" name="Title 4"/>
          <p:cNvSpPr>
            <a:spLocks noGrp="1"/>
          </p:cNvSpPr>
          <p:nvPr>
            <p:ph type="title"/>
          </p:nvPr>
        </p:nvSpPr>
        <p:spPr>
          <a:xfrm>
            <a:off x="609600" y="122237"/>
            <a:ext cx="10972800" cy="1322249"/>
          </a:xfrm>
        </p:spPr>
        <p:txBody>
          <a:bodyPr>
            <a:normAutofit/>
          </a:bodyPr>
          <a:lstStyle/>
          <a:p>
            <a:r>
              <a:rPr lang="en-GB" sz="6000" dirty="0"/>
              <a:t>Rogers</a:t>
            </a:r>
          </a:p>
        </p:txBody>
      </p:sp>
      <p:sp>
        <p:nvSpPr>
          <p:cNvPr id="6" name="Content Placeholder 5"/>
          <p:cNvSpPr>
            <a:spLocks noGrp="1"/>
          </p:cNvSpPr>
          <p:nvPr>
            <p:ph idx="1"/>
          </p:nvPr>
        </p:nvSpPr>
        <p:spPr>
          <a:xfrm>
            <a:off x="463828" y="1342886"/>
            <a:ext cx="7125692" cy="5214731"/>
          </a:xfrm>
        </p:spPr>
        <p:txBody>
          <a:bodyPr>
            <a:noAutofit/>
          </a:bodyPr>
          <a:lstStyle/>
          <a:p>
            <a:r>
              <a:rPr lang="en-GB" sz="3600" dirty="0"/>
              <a:t>To grow as people, we need an environment where a number of key elements shape our living conditions: </a:t>
            </a:r>
          </a:p>
          <a:p>
            <a:pPr lvl="1"/>
            <a:r>
              <a:rPr lang="en-GB" sz="3600" b="1" dirty="0"/>
              <a:t>Genuineness</a:t>
            </a:r>
            <a:r>
              <a:rPr lang="en-GB" sz="3600" dirty="0"/>
              <a:t> (openness and self-disclosure)</a:t>
            </a:r>
          </a:p>
          <a:p>
            <a:pPr lvl="1"/>
            <a:r>
              <a:rPr lang="en-GB" sz="3600" b="1" dirty="0"/>
              <a:t>Acceptance</a:t>
            </a:r>
            <a:r>
              <a:rPr lang="en-GB" sz="3600" dirty="0"/>
              <a:t> (being seen with unconditional positive regard)</a:t>
            </a:r>
          </a:p>
          <a:p>
            <a:pPr lvl="1"/>
            <a:r>
              <a:rPr lang="en-GB" sz="3600" b="1" dirty="0"/>
              <a:t>Empathy</a:t>
            </a:r>
            <a:r>
              <a:rPr lang="en-GB" sz="3600" dirty="0"/>
              <a:t> (being listened to and understood)</a:t>
            </a:r>
          </a:p>
        </p:txBody>
      </p:sp>
    </p:spTree>
    <p:extLst>
      <p:ext uri="{BB962C8B-B14F-4D97-AF65-F5344CB8AC3E}">
        <p14:creationId xmlns:p14="http://schemas.microsoft.com/office/powerpoint/2010/main" val="269111755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1000"/>
                                        <p:tgtEl>
                                          <p:spTgt spid="6">
                                            <p:txEl>
                                              <p:pRg st="0" end="0"/>
                                            </p:txEl>
                                          </p:spTgt>
                                        </p:tgtEl>
                                      </p:cBhvr>
                                    </p:animEffect>
                                    <p:anim calcmode="lin" valueType="num">
                                      <p:cBhvr>
                                        <p:cTn id="13"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1000"/>
                                        <p:tgtEl>
                                          <p:spTgt spid="6">
                                            <p:txEl>
                                              <p:pRg st="1" end="1"/>
                                            </p:txEl>
                                          </p:spTgt>
                                        </p:tgtEl>
                                      </p:cBhvr>
                                    </p:animEffect>
                                    <p:anim calcmode="lin" valueType="num">
                                      <p:cBhvr>
                                        <p:cTn id="2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6">
                                            <p:txEl>
                                              <p:pRg st="2" end="2"/>
                                            </p:txEl>
                                          </p:spTgt>
                                        </p:tgtEl>
                                        <p:attrNameLst>
                                          <p:attrName>style.visibility</p:attrName>
                                        </p:attrNameLst>
                                      </p:cBhvr>
                                      <p:to>
                                        <p:strVal val="visible"/>
                                      </p:to>
                                    </p:set>
                                    <p:anim calcmode="lin" valueType="num">
                                      <p:cBhvr additive="base">
                                        <p:cTn id="26"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1000"/>
                                        <p:tgtEl>
                                          <p:spTgt spid="6">
                                            <p:txEl>
                                              <p:pRg st="3" end="3"/>
                                            </p:txEl>
                                          </p:spTgt>
                                        </p:tgtEl>
                                      </p:cBhvr>
                                    </p:animEffect>
                                    <p:anim calcmode="lin" valueType="num">
                                      <p:cBhvr>
                                        <p:cTn id="3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300294" y="893378"/>
            <a:ext cx="11891705" cy="5202621"/>
          </a:xfrm>
          <a:prstGeom prst="rect">
            <a:avLst/>
          </a:prstGeom>
        </p:spPr>
      </p:pic>
      <p:sp>
        <p:nvSpPr>
          <p:cNvPr id="5" name="Title 4"/>
          <p:cNvSpPr>
            <a:spLocks noGrp="1"/>
          </p:cNvSpPr>
          <p:nvPr>
            <p:ph type="title"/>
          </p:nvPr>
        </p:nvSpPr>
        <p:spPr>
          <a:xfrm>
            <a:off x="300294" y="45437"/>
            <a:ext cx="10515600" cy="1325563"/>
          </a:xfrm>
        </p:spPr>
        <p:txBody>
          <a:bodyPr>
            <a:normAutofit/>
          </a:bodyPr>
          <a:lstStyle/>
          <a:p>
            <a:r>
              <a:rPr lang="en-GB" sz="6000" dirty="0"/>
              <a:t>Rogers</a:t>
            </a:r>
          </a:p>
        </p:txBody>
      </p:sp>
      <p:sp>
        <p:nvSpPr>
          <p:cNvPr id="6" name="Content Placeholder 5"/>
          <p:cNvSpPr>
            <a:spLocks noGrp="1"/>
          </p:cNvSpPr>
          <p:nvPr>
            <p:ph idx="1"/>
          </p:nvPr>
        </p:nvSpPr>
        <p:spPr>
          <a:xfrm>
            <a:off x="2878163" y="131377"/>
            <a:ext cx="5727357" cy="1707583"/>
          </a:xfrm>
        </p:spPr>
        <p:txBody>
          <a:bodyPr>
            <a:normAutofit/>
          </a:bodyPr>
          <a:lstStyle/>
          <a:p>
            <a:pPr marL="0" indent="0">
              <a:buNone/>
            </a:pPr>
            <a:r>
              <a:rPr lang="en-GB" sz="3600" dirty="0"/>
              <a:t>Without these elements we will not thrive and grow as we should</a:t>
            </a:r>
          </a:p>
        </p:txBody>
      </p:sp>
      <p:pic>
        <p:nvPicPr>
          <p:cNvPr id="3" name="Picture 2"/>
          <p:cNvPicPr>
            <a:picLocks noChangeAspect="1"/>
          </p:cNvPicPr>
          <p:nvPr/>
        </p:nvPicPr>
        <p:blipFill>
          <a:blip r:embed="rId3"/>
          <a:stretch>
            <a:fillRect/>
          </a:stretch>
        </p:blipFill>
        <p:spPr>
          <a:xfrm>
            <a:off x="8054496" y="2590800"/>
            <a:ext cx="4065589" cy="2580640"/>
          </a:xfrm>
          <a:prstGeom prst="rect">
            <a:avLst/>
          </a:prstGeom>
        </p:spPr>
      </p:pic>
      <p:sp>
        <p:nvSpPr>
          <p:cNvPr id="2" name="Rectangle 1"/>
          <p:cNvSpPr/>
          <p:nvPr/>
        </p:nvSpPr>
        <p:spPr>
          <a:xfrm>
            <a:off x="4016026" y="4970151"/>
            <a:ext cx="4460239" cy="1588127"/>
          </a:xfrm>
          <a:prstGeom prst="rect">
            <a:avLst/>
          </a:prstGeom>
        </p:spPr>
        <p:txBody>
          <a:bodyPr wrap="square">
            <a:spAutoFit/>
          </a:bodyPr>
          <a:lstStyle/>
          <a:p>
            <a:pPr lvl="0">
              <a:lnSpc>
                <a:spcPct val="90000"/>
              </a:lnSpc>
              <a:spcBef>
                <a:spcPts val="1000"/>
              </a:spcBef>
            </a:pPr>
            <a:r>
              <a:rPr lang="en-GB" sz="3600" dirty="0">
                <a:solidFill>
                  <a:prstClr val="black"/>
                </a:solidFill>
              </a:rPr>
              <a:t>Every person can achieve their goals and wishes in life</a:t>
            </a:r>
          </a:p>
        </p:txBody>
      </p:sp>
    </p:spTree>
    <p:extLst>
      <p:ext uri="{BB962C8B-B14F-4D97-AF65-F5344CB8AC3E}">
        <p14:creationId xmlns:p14="http://schemas.microsoft.com/office/powerpoint/2010/main" val="307508417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heel(1)">
                                      <p:cBhvr>
                                        <p:cTn id="15"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893763-D86B-4DF4-9669-D14EF2E76A30}"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5" name="Picture 4"/>
          <p:cNvPicPr>
            <a:picLocks noChangeAspect="1"/>
          </p:cNvPicPr>
          <p:nvPr/>
        </p:nvPicPr>
        <p:blipFill>
          <a:blip r:embed="rId2"/>
          <a:stretch>
            <a:fillRect/>
          </a:stretch>
        </p:blipFill>
        <p:spPr>
          <a:xfrm>
            <a:off x="514120" y="0"/>
            <a:ext cx="5453840" cy="6858000"/>
          </a:xfrm>
          <a:prstGeom prst="rect">
            <a:avLst/>
          </a:prstGeom>
        </p:spPr>
      </p:pic>
      <p:sp>
        <p:nvSpPr>
          <p:cNvPr id="6" name="TextBox 5"/>
          <p:cNvSpPr txBox="1"/>
          <p:nvPr/>
        </p:nvSpPr>
        <p:spPr>
          <a:xfrm>
            <a:off x="6388924" y="498764"/>
            <a:ext cx="5366195" cy="5632311"/>
          </a:xfrm>
          <a:prstGeom prst="rect">
            <a:avLst/>
          </a:prstGeom>
          <a:solidFill>
            <a:srgbClr val="FFFF00"/>
          </a:solidFill>
          <a:ln w="57150">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It’s all about tenacity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 determination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 sticking with it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 not being afraid to try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 grit</a:t>
            </a:r>
          </a:p>
        </p:txBody>
      </p:sp>
    </p:spTree>
    <p:extLst>
      <p:ext uri="{BB962C8B-B14F-4D97-AF65-F5344CB8AC3E}">
        <p14:creationId xmlns:p14="http://schemas.microsoft.com/office/powerpoint/2010/main" val="62818342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987" y="178771"/>
            <a:ext cx="12074013" cy="1325563"/>
          </a:xfrm>
        </p:spPr>
        <p:txBody>
          <a:bodyPr>
            <a:noAutofit/>
          </a:bodyPr>
          <a:lstStyle/>
          <a:p>
            <a:r>
              <a:rPr lang="en-GB" sz="4800" dirty="0"/>
              <a:t>Characteristics of the fully-functioning person</a:t>
            </a:r>
          </a:p>
        </p:txBody>
      </p:sp>
      <p:sp>
        <p:nvSpPr>
          <p:cNvPr id="3" name="Content Placeholder 2"/>
          <p:cNvSpPr>
            <a:spLocks noGrp="1"/>
          </p:cNvSpPr>
          <p:nvPr>
            <p:ph idx="1"/>
          </p:nvPr>
        </p:nvSpPr>
        <p:spPr>
          <a:xfrm>
            <a:off x="609600" y="1333646"/>
            <a:ext cx="11582400" cy="5262226"/>
          </a:xfrm>
        </p:spPr>
        <p:txBody>
          <a:bodyPr>
            <a:normAutofit/>
          </a:bodyPr>
          <a:lstStyle/>
          <a:p>
            <a:pPr marL="514350" indent="-514350">
              <a:buFont typeface="+mj-lt"/>
              <a:buAutoNum type="arabicPeriod"/>
            </a:pPr>
            <a:r>
              <a:rPr lang="en-GB" sz="3600" b="1" dirty="0"/>
              <a:t>Open to experience: </a:t>
            </a:r>
          </a:p>
          <a:p>
            <a:pPr marL="0" indent="0">
              <a:buNone/>
            </a:pPr>
            <a:r>
              <a:rPr lang="en-GB" sz="3200" dirty="0"/>
              <a:t>both positive and negative emotions accepted. Negative feelings are not denied, but worked through (rather than resorting to ego defence mechanisms).</a:t>
            </a:r>
          </a:p>
          <a:p>
            <a:pPr marL="0" indent="0">
              <a:buNone/>
            </a:pPr>
            <a:endParaRPr lang="en-GB" sz="3200" dirty="0"/>
          </a:p>
          <a:p>
            <a:pPr marL="514350" indent="-514350">
              <a:buFont typeface="+mj-lt"/>
              <a:buAutoNum type="arabicPeriod" startAt="2"/>
            </a:pPr>
            <a:r>
              <a:rPr lang="en-GB" sz="3600" b="1" dirty="0"/>
              <a:t>Existential living: </a:t>
            </a:r>
          </a:p>
          <a:p>
            <a:pPr marL="0" indent="0">
              <a:buNone/>
            </a:pPr>
            <a:r>
              <a:rPr lang="en-GB" sz="3200" dirty="0"/>
              <a:t>in touch with different experiences as they occur in life, avoiding prejudging and preconceptions. Being able to live and fully appreciate the present, not always looking back to the past or forward to the future (i.e. living for the moment).</a:t>
            </a:r>
          </a:p>
        </p:txBody>
      </p:sp>
    </p:spTree>
    <p:extLst>
      <p:ext uri="{BB962C8B-B14F-4D97-AF65-F5344CB8AC3E}">
        <p14:creationId xmlns:p14="http://schemas.microsoft.com/office/powerpoint/2010/main" val="75317434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7651"/>
            <a:ext cx="11503742" cy="864779"/>
          </a:xfrm>
        </p:spPr>
        <p:txBody>
          <a:bodyPr>
            <a:noAutofit/>
          </a:bodyPr>
          <a:lstStyle/>
          <a:p>
            <a:r>
              <a:rPr lang="en-GB" sz="4800" dirty="0"/>
              <a:t>Characteristics of the fully-functioning person</a:t>
            </a:r>
          </a:p>
        </p:txBody>
      </p:sp>
      <p:sp>
        <p:nvSpPr>
          <p:cNvPr id="3" name="Content Placeholder 2"/>
          <p:cNvSpPr>
            <a:spLocks noGrp="1"/>
          </p:cNvSpPr>
          <p:nvPr>
            <p:ph idx="1"/>
          </p:nvPr>
        </p:nvSpPr>
        <p:spPr>
          <a:xfrm>
            <a:off x="609600" y="1110344"/>
            <a:ext cx="11582400" cy="5747656"/>
          </a:xfrm>
        </p:spPr>
        <p:txBody>
          <a:bodyPr>
            <a:normAutofit/>
          </a:bodyPr>
          <a:lstStyle/>
          <a:p>
            <a:pPr marL="514350" indent="-514350">
              <a:buFont typeface="+mj-lt"/>
              <a:buAutoNum type="arabicPeriod" startAt="3"/>
            </a:pPr>
            <a:r>
              <a:rPr lang="en-GB" sz="3600" b="1" dirty="0"/>
              <a:t>Trust feelings: </a:t>
            </a:r>
          </a:p>
          <a:p>
            <a:pPr marL="0" indent="0">
              <a:buNone/>
            </a:pPr>
            <a:r>
              <a:rPr lang="en-GB" sz="2800" dirty="0"/>
              <a:t>feeling, instincts and gut-reactions are paid attention to and trusted. People’s own decisions are the right ones and we should trust ourselves to make the right choices.</a:t>
            </a:r>
          </a:p>
          <a:p>
            <a:pPr marL="514350" indent="-514350">
              <a:buFont typeface="+mj-lt"/>
              <a:buAutoNum type="arabicPeriod" startAt="4"/>
            </a:pPr>
            <a:r>
              <a:rPr lang="en-GB" sz="3600" b="1" dirty="0"/>
              <a:t>Creativity: </a:t>
            </a:r>
          </a:p>
          <a:p>
            <a:pPr marL="0" indent="0">
              <a:buNone/>
            </a:pPr>
            <a:r>
              <a:rPr lang="en-GB" sz="2800" dirty="0"/>
              <a:t>creative thinking and risk taking are features of a person’s life. A person does not play safe all the time. This involves the ability to adjust and change and seek new experiences.</a:t>
            </a:r>
          </a:p>
          <a:p>
            <a:pPr marL="514350" indent="-514350">
              <a:buFont typeface="+mj-lt"/>
              <a:buAutoNum type="arabicPeriod" startAt="5"/>
            </a:pPr>
            <a:r>
              <a:rPr lang="en-GB" sz="3600" b="1" dirty="0"/>
              <a:t>Fulfilled life: </a:t>
            </a:r>
          </a:p>
          <a:p>
            <a:pPr marL="0" indent="0">
              <a:buNone/>
            </a:pPr>
            <a:r>
              <a:rPr lang="en-GB" sz="2800" dirty="0"/>
              <a:t>person is happy and satisfied with life, and always looking for new challenges and experiences</a:t>
            </a:r>
          </a:p>
        </p:txBody>
      </p:sp>
    </p:spTree>
    <p:extLst>
      <p:ext uri="{BB962C8B-B14F-4D97-AF65-F5344CB8AC3E}">
        <p14:creationId xmlns:p14="http://schemas.microsoft.com/office/powerpoint/2010/main" val="108249346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387936" y="-49367"/>
            <a:ext cx="4804064" cy="6907367"/>
          </a:xfrm>
          <a:prstGeom prst="rect">
            <a:avLst/>
          </a:prstGeom>
        </p:spPr>
      </p:pic>
      <p:sp>
        <p:nvSpPr>
          <p:cNvPr id="5" name="TextBox 4"/>
          <p:cNvSpPr txBox="1"/>
          <p:nvPr/>
        </p:nvSpPr>
        <p:spPr>
          <a:xfrm>
            <a:off x="203201" y="0"/>
            <a:ext cx="6866408" cy="6740307"/>
          </a:xfrm>
          <a:prstGeom prst="rect">
            <a:avLst/>
          </a:prstGeom>
          <a:noFill/>
        </p:spPr>
        <p:txBody>
          <a:bodyPr wrap="square" rtlCol="0">
            <a:spAutoFit/>
          </a:bodyPr>
          <a:lstStyle/>
          <a:p>
            <a:pPr algn="ctr"/>
            <a:r>
              <a:rPr lang="en-GB" sz="3600" b="1" dirty="0">
                <a:solidFill>
                  <a:srgbClr val="C00000"/>
                </a:solidFill>
              </a:rPr>
              <a:t>Where have you been?</a:t>
            </a:r>
          </a:p>
          <a:p>
            <a:pPr algn="ctr"/>
            <a:r>
              <a:rPr lang="en-GB" sz="3600" b="1" dirty="0">
                <a:solidFill>
                  <a:srgbClr val="C00000"/>
                </a:solidFill>
              </a:rPr>
              <a:t>What have you done in the past?</a:t>
            </a:r>
          </a:p>
          <a:p>
            <a:pPr algn="ctr"/>
            <a:r>
              <a:rPr lang="en-GB" sz="3600" b="1" dirty="0">
                <a:solidFill>
                  <a:srgbClr val="C00000"/>
                </a:solidFill>
              </a:rPr>
              <a:t>What have you learned</a:t>
            </a:r>
          </a:p>
          <a:p>
            <a:pPr algn="ctr"/>
            <a:endParaRPr lang="en-GB" sz="3600" b="1" dirty="0">
              <a:solidFill>
                <a:srgbClr val="C00000"/>
              </a:solidFill>
            </a:endParaRPr>
          </a:p>
          <a:p>
            <a:pPr algn="ctr"/>
            <a:r>
              <a:rPr lang="en-GB" sz="3600" b="1" dirty="0">
                <a:solidFill>
                  <a:srgbClr val="C00000"/>
                </a:solidFill>
              </a:rPr>
              <a:t>Where are you now?</a:t>
            </a:r>
          </a:p>
          <a:p>
            <a:pPr algn="ctr"/>
            <a:r>
              <a:rPr lang="en-GB" sz="3600" b="1" dirty="0">
                <a:solidFill>
                  <a:srgbClr val="C00000"/>
                </a:solidFill>
              </a:rPr>
              <a:t>What are you doing now?</a:t>
            </a:r>
          </a:p>
          <a:p>
            <a:pPr algn="ctr"/>
            <a:r>
              <a:rPr lang="en-GB" sz="3600" b="1" dirty="0">
                <a:solidFill>
                  <a:srgbClr val="C00000"/>
                </a:solidFill>
              </a:rPr>
              <a:t>What are you learning?</a:t>
            </a:r>
          </a:p>
          <a:p>
            <a:pPr algn="ctr"/>
            <a:endParaRPr lang="en-GB" sz="3600" b="1" dirty="0">
              <a:solidFill>
                <a:srgbClr val="C00000"/>
              </a:solidFill>
            </a:endParaRPr>
          </a:p>
          <a:p>
            <a:pPr algn="ctr"/>
            <a:r>
              <a:rPr lang="en-GB" sz="3600" b="1" dirty="0">
                <a:solidFill>
                  <a:srgbClr val="C00000"/>
                </a:solidFill>
              </a:rPr>
              <a:t>Where do you want to go?</a:t>
            </a:r>
          </a:p>
          <a:p>
            <a:pPr algn="ctr"/>
            <a:r>
              <a:rPr lang="en-GB" sz="3600" b="1" dirty="0">
                <a:solidFill>
                  <a:srgbClr val="C00000"/>
                </a:solidFill>
              </a:rPr>
              <a:t>What do you want to achieve?</a:t>
            </a:r>
          </a:p>
          <a:p>
            <a:pPr algn="ctr"/>
            <a:r>
              <a:rPr lang="en-GB" sz="3600" b="1" dirty="0">
                <a:solidFill>
                  <a:srgbClr val="C00000"/>
                </a:solidFill>
              </a:rPr>
              <a:t>What key steps are needed for you to get there?</a:t>
            </a:r>
          </a:p>
        </p:txBody>
      </p:sp>
    </p:spTree>
    <p:extLst>
      <p:ext uri="{BB962C8B-B14F-4D97-AF65-F5344CB8AC3E}">
        <p14:creationId xmlns:p14="http://schemas.microsoft.com/office/powerpoint/2010/main" val="73471880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descr="A desk with a computer and a cup of coffee&#10;&#10;Description automatically generated">
            <a:extLst>
              <a:ext uri="{FF2B5EF4-FFF2-40B4-BE49-F238E27FC236}">
                <a16:creationId xmlns:a16="http://schemas.microsoft.com/office/drawing/2014/main" id="{2DF7578B-357B-4296-AB76-86FEA68C92D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03640" y="264370"/>
            <a:ext cx="4945222" cy="6593630"/>
          </a:xfrm>
        </p:spPr>
      </p:pic>
    </p:spTree>
    <p:extLst>
      <p:ext uri="{BB962C8B-B14F-4D97-AF65-F5344CB8AC3E}">
        <p14:creationId xmlns:p14="http://schemas.microsoft.com/office/powerpoint/2010/main" val="1783503094"/>
      </p:ext>
    </p:extLst>
  </p:cSld>
  <p:clrMapOvr>
    <a:masterClrMapping/>
  </p:clrMapOvr>
  <p:transition spd="med">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C3A160-01B7-4653-9030-9CBAF24EEE11}"/>
              </a:ext>
            </a:extLst>
          </p:cNvPr>
          <p:cNvSpPr>
            <a:spLocks noGrp="1"/>
          </p:cNvSpPr>
          <p:nvPr>
            <p:ph type="title"/>
          </p:nvPr>
        </p:nvSpPr>
        <p:spPr>
          <a:xfrm>
            <a:off x="749710" y="2103437"/>
            <a:ext cx="10515600" cy="1325563"/>
          </a:xfrm>
        </p:spPr>
        <p:txBody>
          <a:bodyPr>
            <a:noAutofit/>
          </a:bodyPr>
          <a:lstStyle/>
          <a:p>
            <a:r>
              <a:rPr lang="en-GB" sz="9600" dirty="0"/>
              <a:t>Personality 3</a:t>
            </a:r>
          </a:p>
        </p:txBody>
      </p:sp>
      <p:sp>
        <p:nvSpPr>
          <p:cNvPr id="2" name="Slide Number Placeholder 1">
            <a:extLst>
              <a:ext uri="{FF2B5EF4-FFF2-40B4-BE49-F238E27FC236}">
                <a16:creationId xmlns:a16="http://schemas.microsoft.com/office/drawing/2014/main" id="{18A260AD-6C5B-4ACF-B9E5-0BEE195AF7E2}"/>
              </a:ext>
            </a:extLst>
          </p:cNvPr>
          <p:cNvSpPr>
            <a:spLocks noGrp="1"/>
          </p:cNvSpPr>
          <p:nvPr>
            <p:ph type="sldNum" sz="quarter" idx="12"/>
          </p:nvPr>
        </p:nvSpPr>
        <p:spPr/>
        <p:txBody>
          <a:bodyPr/>
          <a:lstStyle/>
          <a:p>
            <a:fld id="{C7893763-D86B-4DF4-9669-D14EF2E76A30}" type="slidenum">
              <a:rPr lang="en-GB" smtClean="0"/>
              <a:t>42</a:t>
            </a:fld>
            <a:endParaRPr lang="en-GB"/>
          </a:p>
        </p:txBody>
      </p:sp>
    </p:spTree>
    <p:extLst>
      <p:ext uri="{BB962C8B-B14F-4D97-AF65-F5344CB8AC3E}">
        <p14:creationId xmlns:p14="http://schemas.microsoft.com/office/powerpoint/2010/main" val="2388742479"/>
      </p:ext>
    </p:extLst>
  </p:cSld>
  <p:clrMapOvr>
    <a:masterClrMapping/>
  </p:clrMapOvr>
  <p:transition spd="med">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86813" y="365126"/>
            <a:ext cx="11700387" cy="824578"/>
          </a:xfrm>
        </p:spPr>
        <p:txBody>
          <a:bodyPr>
            <a:noAutofit/>
          </a:bodyPr>
          <a:lstStyle/>
          <a:p>
            <a:r>
              <a:rPr lang="en-US" sz="4800" dirty="0"/>
              <a:t>The Social-Cognitive Approach to Personality </a:t>
            </a:r>
          </a:p>
        </p:txBody>
      </p:sp>
      <p:sp>
        <p:nvSpPr>
          <p:cNvPr id="60418" name="Rectangle 3"/>
          <p:cNvSpPr>
            <a:spLocks noGrp="1" noChangeArrowheads="1"/>
          </p:cNvSpPr>
          <p:nvPr>
            <p:ph idx="1"/>
          </p:nvPr>
        </p:nvSpPr>
        <p:spPr>
          <a:xfrm>
            <a:off x="609600" y="1417638"/>
            <a:ext cx="11448288" cy="4830763"/>
          </a:xfrm>
        </p:spPr>
        <p:txBody>
          <a:bodyPr>
            <a:noAutofit/>
          </a:bodyPr>
          <a:lstStyle/>
          <a:p>
            <a:pPr marL="0" indent="0">
              <a:buNone/>
            </a:pPr>
            <a:r>
              <a:rPr lang="en-US" sz="4000" b="1" dirty="0"/>
              <a:t>Social-cognitive approach</a:t>
            </a:r>
          </a:p>
          <a:p>
            <a:pPr lvl="1"/>
            <a:r>
              <a:rPr lang="en-US" sz="3200" dirty="0"/>
              <a:t>Is research-based by combining </a:t>
            </a:r>
            <a:br>
              <a:rPr lang="en-US" sz="3200" dirty="0"/>
            </a:br>
            <a:r>
              <a:rPr lang="en-US" sz="3200" dirty="0"/>
              <a:t>elements of three major research perspectives </a:t>
            </a:r>
          </a:p>
          <a:p>
            <a:pPr lvl="2"/>
            <a:r>
              <a:rPr lang="en-US" sz="3200" b="1" dirty="0"/>
              <a:t>Cognitive</a:t>
            </a:r>
          </a:p>
          <a:p>
            <a:pPr lvl="2"/>
            <a:r>
              <a:rPr lang="en-US" sz="3200" b="1" dirty="0" err="1"/>
              <a:t>Behavioural</a:t>
            </a:r>
            <a:endParaRPr lang="en-US" sz="3200" b="1" dirty="0"/>
          </a:p>
          <a:p>
            <a:pPr lvl="2"/>
            <a:r>
              <a:rPr lang="en-US" sz="3200" b="1" dirty="0"/>
              <a:t>Sociocultural</a:t>
            </a:r>
          </a:p>
          <a:p>
            <a:pPr lvl="1"/>
            <a:r>
              <a:rPr lang="en-US" sz="3200" dirty="0"/>
              <a:t>Maintains that learning through environmental conditioning contributes to personality development</a:t>
            </a:r>
          </a:p>
          <a:p>
            <a:pPr lvl="1"/>
            <a:r>
              <a:rPr lang="en-US" sz="3200" dirty="0"/>
              <a:t>Suggests importance of learning/modeling and cognitive processes</a:t>
            </a:r>
          </a:p>
        </p:txBody>
      </p:sp>
    </p:spTree>
    <p:extLst>
      <p:ext uri="{BB962C8B-B14F-4D97-AF65-F5344CB8AC3E}">
        <p14:creationId xmlns:p14="http://schemas.microsoft.com/office/powerpoint/2010/main" val="268559646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0418">
                                            <p:txEl>
                                              <p:pRg st="0" end="0"/>
                                            </p:txEl>
                                          </p:spTgt>
                                        </p:tgtEl>
                                        <p:attrNameLst>
                                          <p:attrName>style.visibility</p:attrName>
                                        </p:attrNameLst>
                                      </p:cBhvr>
                                      <p:to>
                                        <p:strVal val="visible"/>
                                      </p:to>
                                    </p:set>
                                    <p:animEffect transition="in" filter="fade">
                                      <p:cBhvr>
                                        <p:cTn id="7" dur="500"/>
                                        <p:tgtEl>
                                          <p:spTgt spid="60418">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0418">
                                            <p:txEl>
                                              <p:pRg st="1" end="1"/>
                                            </p:txEl>
                                          </p:spTgt>
                                        </p:tgtEl>
                                        <p:attrNameLst>
                                          <p:attrName>style.visibility</p:attrName>
                                        </p:attrNameLst>
                                      </p:cBhvr>
                                      <p:to>
                                        <p:strVal val="visible"/>
                                      </p:to>
                                    </p:set>
                                    <p:animEffect transition="in" filter="fade">
                                      <p:cBhvr>
                                        <p:cTn id="10" dur="500"/>
                                        <p:tgtEl>
                                          <p:spTgt spid="60418">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0418">
                                            <p:txEl>
                                              <p:pRg st="2" end="2"/>
                                            </p:txEl>
                                          </p:spTgt>
                                        </p:tgtEl>
                                        <p:attrNameLst>
                                          <p:attrName>style.visibility</p:attrName>
                                        </p:attrNameLst>
                                      </p:cBhvr>
                                      <p:to>
                                        <p:strVal val="visible"/>
                                      </p:to>
                                    </p:set>
                                    <p:animEffect transition="in" filter="fade">
                                      <p:cBhvr>
                                        <p:cTn id="15" dur="500"/>
                                        <p:tgtEl>
                                          <p:spTgt spid="60418">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60418">
                                            <p:txEl>
                                              <p:pRg st="3" end="3"/>
                                            </p:txEl>
                                          </p:spTgt>
                                        </p:tgtEl>
                                        <p:attrNameLst>
                                          <p:attrName>style.visibility</p:attrName>
                                        </p:attrNameLst>
                                      </p:cBhvr>
                                      <p:to>
                                        <p:strVal val="visible"/>
                                      </p:to>
                                    </p:set>
                                    <p:animEffect transition="in" filter="fade">
                                      <p:cBhvr>
                                        <p:cTn id="18" dur="500"/>
                                        <p:tgtEl>
                                          <p:spTgt spid="60418">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60418">
                                            <p:txEl>
                                              <p:pRg st="4" end="4"/>
                                            </p:txEl>
                                          </p:spTgt>
                                        </p:tgtEl>
                                        <p:attrNameLst>
                                          <p:attrName>style.visibility</p:attrName>
                                        </p:attrNameLst>
                                      </p:cBhvr>
                                      <p:to>
                                        <p:strVal val="visible"/>
                                      </p:to>
                                    </p:set>
                                    <p:animEffect transition="in" filter="fade">
                                      <p:cBhvr>
                                        <p:cTn id="21" dur="500"/>
                                        <p:tgtEl>
                                          <p:spTgt spid="60418">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60418">
                                            <p:txEl>
                                              <p:pRg st="5" end="5"/>
                                            </p:txEl>
                                          </p:spTgt>
                                        </p:tgtEl>
                                        <p:attrNameLst>
                                          <p:attrName>style.visibility</p:attrName>
                                        </p:attrNameLst>
                                      </p:cBhvr>
                                      <p:to>
                                        <p:strVal val="visible"/>
                                      </p:to>
                                    </p:set>
                                    <p:animEffect transition="in" filter="fade">
                                      <p:cBhvr>
                                        <p:cTn id="26" dur="500"/>
                                        <p:tgtEl>
                                          <p:spTgt spid="60418">
                                            <p:txEl>
                                              <p:pRg st="5" end="5"/>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60418">
                                            <p:txEl>
                                              <p:pRg st="6" end="6"/>
                                            </p:txEl>
                                          </p:spTgt>
                                        </p:tgtEl>
                                        <p:attrNameLst>
                                          <p:attrName>style.visibility</p:attrName>
                                        </p:attrNameLst>
                                      </p:cBhvr>
                                      <p:to>
                                        <p:strVal val="visible"/>
                                      </p:to>
                                    </p:set>
                                    <p:animEffect transition="in" filter="fade">
                                      <p:cBhvr>
                                        <p:cTn id="29" dur="500"/>
                                        <p:tgtEl>
                                          <p:spTgt spid="6041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14720" y="1992630"/>
            <a:ext cx="6112091" cy="4112260"/>
          </a:xfrm>
          <a:prstGeom prst="rect">
            <a:avLst/>
          </a:prstGeom>
        </p:spPr>
      </p:pic>
      <p:sp>
        <p:nvSpPr>
          <p:cNvPr id="62465" name="Rectangle 2"/>
          <p:cNvSpPr>
            <a:spLocks noGrp="1" noChangeArrowheads="1"/>
          </p:cNvSpPr>
          <p:nvPr>
            <p:ph type="title"/>
          </p:nvPr>
        </p:nvSpPr>
        <p:spPr>
          <a:xfrm>
            <a:off x="838200" y="365125"/>
            <a:ext cx="10515600" cy="1260475"/>
          </a:xfrm>
        </p:spPr>
        <p:txBody>
          <a:bodyPr>
            <a:noAutofit/>
          </a:bodyPr>
          <a:lstStyle/>
          <a:p>
            <a:r>
              <a:rPr lang="en-US" sz="6000" dirty="0"/>
              <a:t>Bandura</a:t>
            </a:r>
            <a:r>
              <a:rPr lang="fr-FR" altLang="ja-JP" sz="6000" dirty="0"/>
              <a:t>'</a:t>
            </a:r>
            <a:r>
              <a:rPr lang="en-US" altLang="ja-JP" sz="6000" dirty="0"/>
              <a:t>s Self-System</a:t>
            </a:r>
            <a:endParaRPr lang="en-US" sz="6000" dirty="0"/>
          </a:p>
        </p:txBody>
      </p:sp>
      <p:sp>
        <p:nvSpPr>
          <p:cNvPr id="62466" name="Rectangle 3"/>
          <p:cNvSpPr>
            <a:spLocks noGrp="1" noChangeArrowheads="1"/>
          </p:cNvSpPr>
          <p:nvPr>
            <p:ph idx="1"/>
          </p:nvPr>
        </p:nvSpPr>
        <p:spPr>
          <a:xfrm>
            <a:off x="213360" y="1625600"/>
            <a:ext cx="5801360" cy="4846320"/>
          </a:xfrm>
        </p:spPr>
        <p:txBody>
          <a:bodyPr>
            <a:noAutofit/>
          </a:bodyPr>
          <a:lstStyle/>
          <a:p>
            <a:pPr marL="0" indent="0">
              <a:buNone/>
            </a:pPr>
            <a:r>
              <a:rPr lang="en-US" sz="4400" b="1" dirty="0"/>
              <a:t>Self-system </a:t>
            </a:r>
          </a:p>
          <a:p>
            <a:pPr lvl="1"/>
            <a:r>
              <a:rPr lang="en-US" sz="3200" dirty="0"/>
              <a:t>Set of cognitive processes by which a person observes, evaluates, and regulates his/her social </a:t>
            </a:r>
            <a:r>
              <a:rPr lang="en-US" sz="3200" dirty="0" err="1"/>
              <a:t>behaviour</a:t>
            </a:r>
            <a:endParaRPr lang="en-US" sz="3200" dirty="0"/>
          </a:p>
          <a:p>
            <a:pPr lvl="1"/>
            <a:r>
              <a:rPr lang="en-US" sz="3200" dirty="0"/>
              <a:t>Includes a conscious decision to choose what </a:t>
            </a:r>
            <a:r>
              <a:rPr lang="en-US" sz="3200" dirty="0" err="1"/>
              <a:t>behaviour</a:t>
            </a:r>
            <a:r>
              <a:rPr lang="en-US" sz="3200" dirty="0"/>
              <a:t> to engage in, based on assessment of reinforcement value</a:t>
            </a:r>
          </a:p>
        </p:txBody>
      </p:sp>
    </p:spTree>
    <p:extLst>
      <p:ext uri="{BB962C8B-B14F-4D97-AF65-F5344CB8AC3E}">
        <p14:creationId xmlns:p14="http://schemas.microsoft.com/office/powerpoint/2010/main" val="210158842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2466">
                                            <p:txEl>
                                              <p:pRg st="0" end="0"/>
                                            </p:txEl>
                                          </p:spTgt>
                                        </p:tgtEl>
                                        <p:attrNameLst>
                                          <p:attrName>style.visibility</p:attrName>
                                        </p:attrNameLst>
                                      </p:cBhvr>
                                      <p:to>
                                        <p:strVal val="visible"/>
                                      </p:to>
                                    </p:set>
                                    <p:animEffect transition="in" filter="fade">
                                      <p:cBhvr>
                                        <p:cTn id="7" dur="500"/>
                                        <p:tgtEl>
                                          <p:spTgt spid="62466">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2466">
                                            <p:txEl>
                                              <p:pRg st="1" end="1"/>
                                            </p:txEl>
                                          </p:spTgt>
                                        </p:tgtEl>
                                        <p:attrNameLst>
                                          <p:attrName>style.visibility</p:attrName>
                                        </p:attrNameLst>
                                      </p:cBhvr>
                                      <p:to>
                                        <p:strVal val="visible"/>
                                      </p:to>
                                    </p:set>
                                    <p:animEffect transition="in" filter="fade">
                                      <p:cBhvr>
                                        <p:cTn id="10" dur="500"/>
                                        <p:tgtEl>
                                          <p:spTgt spid="62466">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2466">
                                            <p:txEl>
                                              <p:pRg st="2" end="2"/>
                                            </p:txEl>
                                          </p:spTgt>
                                        </p:tgtEl>
                                        <p:attrNameLst>
                                          <p:attrName>style.visibility</p:attrName>
                                        </p:attrNameLst>
                                      </p:cBhvr>
                                      <p:to>
                                        <p:strVal val="visible"/>
                                      </p:to>
                                    </p:set>
                                    <p:animEffect transition="in" filter="fade">
                                      <p:cBhvr>
                                        <p:cTn id="13" dur="500"/>
                                        <p:tgtEl>
                                          <p:spTgt spid="6246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ChangeArrowheads="1"/>
          </p:cNvSpPr>
          <p:nvPr>
            <p:ph type="title"/>
          </p:nvPr>
        </p:nvSpPr>
        <p:spPr>
          <a:xfrm>
            <a:off x="838200" y="365125"/>
            <a:ext cx="10515600" cy="805499"/>
          </a:xfrm>
        </p:spPr>
        <p:txBody>
          <a:bodyPr>
            <a:noAutofit/>
          </a:bodyPr>
          <a:lstStyle/>
          <a:p>
            <a:r>
              <a:rPr lang="en-US" sz="6000" dirty="0"/>
              <a:t>Bandura</a:t>
            </a:r>
            <a:r>
              <a:rPr lang="fr-FR" altLang="ja-JP" sz="6000" dirty="0"/>
              <a:t>'</a:t>
            </a:r>
            <a:r>
              <a:rPr lang="en-US" altLang="ja-JP" sz="6000" dirty="0"/>
              <a:t>s Self-System</a:t>
            </a:r>
            <a:endParaRPr lang="en-US" sz="6000" dirty="0"/>
          </a:p>
        </p:txBody>
      </p:sp>
      <p:sp>
        <p:nvSpPr>
          <p:cNvPr id="62466" name="Rectangle 3"/>
          <p:cNvSpPr>
            <a:spLocks noGrp="1" noChangeArrowheads="1"/>
          </p:cNvSpPr>
          <p:nvPr>
            <p:ph idx="1"/>
          </p:nvPr>
        </p:nvSpPr>
        <p:spPr>
          <a:xfrm>
            <a:off x="609600" y="1788160"/>
            <a:ext cx="10099040" cy="4439920"/>
          </a:xfrm>
        </p:spPr>
        <p:txBody>
          <a:bodyPr>
            <a:noAutofit/>
          </a:bodyPr>
          <a:lstStyle/>
          <a:p>
            <a:pPr marL="0" indent="0">
              <a:buNone/>
            </a:pPr>
            <a:r>
              <a:rPr lang="en-US" sz="4400" b="1" dirty="0"/>
              <a:t>Self-efficacy</a:t>
            </a:r>
          </a:p>
          <a:p>
            <a:pPr lvl="1"/>
            <a:r>
              <a:rPr lang="en-US" sz="3200" dirty="0"/>
              <a:t>Judgment of one</a:t>
            </a:r>
            <a:r>
              <a:rPr lang="fr-FR" altLang="ja-JP" sz="3200" dirty="0"/>
              <a:t>'</a:t>
            </a:r>
            <a:r>
              <a:rPr lang="en-US" altLang="ja-JP" sz="3200" dirty="0"/>
              <a:t>s effectiveness in dealing with particular situations and plays a major role in determining our </a:t>
            </a:r>
            <a:r>
              <a:rPr lang="en-US" altLang="ja-JP" sz="3200" dirty="0" err="1"/>
              <a:t>behaviour</a:t>
            </a:r>
            <a:endParaRPr lang="en-US" altLang="ja-JP" sz="3200" dirty="0"/>
          </a:p>
          <a:p>
            <a:pPr lvl="2"/>
            <a:r>
              <a:rPr lang="en-US" sz="3200" b="1" dirty="0"/>
              <a:t>Low self-efficacy </a:t>
            </a:r>
            <a:r>
              <a:rPr lang="en-US" sz="3200" dirty="0"/>
              <a:t>is associated with depression, anxiety, and helplessness</a:t>
            </a:r>
          </a:p>
          <a:p>
            <a:pPr lvl="2"/>
            <a:r>
              <a:rPr lang="en-US" sz="3200" b="1" dirty="0"/>
              <a:t>High self-efficacy </a:t>
            </a:r>
            <a:r>
              <a:rPr lang="en-US" sz="3200" dirty="0"/>
              <a:t>is associated with self-confidence, positive outlook, and minimal self-doubt </a:t>
            </a:r>
          </a:p>
        </p:txBody>
      </p:sp>
    </p:spTree>
    <p:extLst>
      <p:ext uri="{BB962C8B-B14F-4D97-AF65-F5344CB8AC3E}">
        <p14:creationId xmlns:p14="http://schemas.microsoft.com/office/powerpoint/2010/main" val="298794015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2466">
                                            <p:txEl>
                                              <p:pRg st="0" end="0"/>
                                            </p:txEl>
                                          </p:spTgt>
                                        </p:tgtEl>
                                        <p:attrNameLst>
                                          <p:attrName>style.visibility</p:attrName>
                                        </p:attrNameLst>
                                      </p:cBhvr>
                                      <p:to>
                                        <p:strVal val="visible"/>
                                      </p:to>
                                    </p:set>
                                    <p:animEffect transition="in" filter="fade">
                                      <p:cBhvr>
                                        <p:cTn id="7" dur="500"/>
                                        <p:tgtEl>
                                          <p:spTgt spid="6246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2466">
                                            <p:txEl>
                                              <p:pRg st="1" end="1"/>
                                            </p:txEl>
                                          </p:spTgt>
                                        </p:tgtEl>
                                        <p:attrNameLst>
                                          <p:attrName>style.visibility</p:attrName>
                                        </p:attrNameLst>
                                      </p:cBhvr>
                                      <p:to>
                                        <p:strVal val="visible"/>
                                      </p:to>
                                    </p:set>
                                    <p:animEffect transition="in" filter="fade">
                                      <p:cBhvr>
                                        <p:cTn id="12" dur="500"/>
                                        <p:tgtEl>
                                          <p:spTgt spid="6246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2466">
                                            <p:txEl>
                                              <p:pRg st="2" end="2"/>
                                            </p:txEl>
                                          </p:spTgt>
                                        </p:tgtEl>
                                        <p:attrNameLst>
                                          <p:attrName>style.visibility</p:attrName>
                                        </p:attrNameLst>
                                      </p:cBhvr>
                                      <p:to>
                                        <p:strVal val="visible"/>
                                      </p:to>
                                    </p:set>
                                    <p:animEffect transition="in" filter="fade">
                                      <p:cBhvr>
                                        <p:cTn id="17" dur="500"/>
                                        <p:tgtEl>
                                          <p:spTgt spid="62466">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62466">
                                            <p:txEl>
                                              <p:pRg st="3" end="3"/>
                                            </p:txEl>
                                          </p:spTgt>
                                        </p:tgtEl>
                                        <p:attrNameLst>
                                          <p:attrName>style.visibility</p:attrName>
                                        </p:attrNameLst>
                                      </p:cBhvr>
                                      <p:to>
                                        <p:strVal val="visible"/>
                                      </p:to>
                                    </p:set>
                                    <p:animEffect transition="in" filter="fade">
                                      <p:cBhvr>
                                        <p:cTn id="20" dur="500"/>
                                        <p:tgtEl>
                                          <p:spTgt spid="6246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2"/>
          <p:cNvSpPr>
            <a:spLocks noGrp="1" noChangeArrowheads="1"/>
          </p:cNvSpPr>
          <p:nvPr>
            <p:ph type="title"/>
          </p:nvPr>
        </p:nvSpPr>
        <p:spPr/>
        <p:txBody>
          <a:bodyPr>
            <a:normAutofit/>
          </a:bodyPr>
          <a:lstStyle/>
          <a:p>
            <a:r>
              <a:rPr lang="en-US" sz="6000" dirty="0"/>
              <a:t>Rotter</a:t>
            </a:r>
            <a:r>
              <a:rPr lang="fr-FR" sz="6000" dirty="0"/>
              <a:t>'</a:t>
            </a:r>
            <a:r>
              <a:rPr lang="en-US" altLang="ja-JP" sz="6000" dirty="0"/>
              <a:t>s Locus of Control</a:t>
            </a:r>
            <a:endParaRPr lang="en-US" sz="6000" dirty="0"/>
          </a:p>
        </p:txBody>
      </p:sp>
      <p:sp>
        <p:nvSpPr>
          <p:cNvPr id="64514" name="Rectangle 3"/>
          <p:cNvSpPr>
            <a:spLocks noGrp="1" noChangeArrowheads="1"/>
          </p:cNvSpPr>
          <p:nvPr>
            <p:ph idx="1"/>
          </p:nvPr>
        </p:nvSpPr>
        <p:spPr>
          <a:xfrm>
            <a:off x="609600" y="1524000"/>
            <a:ext cx="11265408" cy="4724401"/>
          </a:xfrm>
        </p:spPr>
        <p:txBody>
          <a:bodyPr>
            <a:normAutofit/>
          </a:bodyPr>
          <a:lstStyle/>
          <a:p>
            <a:r>
              <a:rPr lang="en-US" sz="3600" b="1" dirty="0"/>
              <a:t>Locus of control</a:t>
            </a:r>
          </a:p>
          <a:p>
            <a:pPr lvl="1"/>
            <a:r>
              <a:rPr lang="en-US" sz="3600" dirty="0"/>
              <a:t>A person</a:t>
            </a:r>
            <a:r>
              <a:rPr lang="fr-FR" altLang="ja-JP" sz="3600" dirty="0"/>
              <a:t>'</a:t>
            </a:r>
            <a:r>
              <a:rPr lang="en-US" altLang="ja-JP" sz="3600" dirty="0"/>
              <a:t>s perception of the extent to which he/she controls what happens to him or her</a:t>
            </a:r>
          </a:p>
          <a:p>
            <a:pPr lvl="2"/>
            <a:r>
              <a:rPr lang="en-US" sz="3600" b="1" dirty="0"/>
              <a:t>External locus of control </a:t>
            </a:r>
            <a:r>
              <a:rPr lang="en-US" sz="3600" dirty="0"/>
              <a:t>refers to the perception that chance or external forces beyond your control determine your fate</a:t>
            </a:r>
          </a:p>
          <a:p>
            <a:pPr lvl="2"/>
            <a:r>
              <a:rPr lang="en-US" sz="3600" b="1" dirty="0"/>
              <a:t>Internal locus of control </a:t>
            </a:r>
            <a:r>
              <a:rPr lang="en-US" sz="3600" dirty="0"/>
              <a:t>refers to the perception that you control your own fate</a:t>
            </a:r>
          </a:p>
        </p:txBody>
      </p:sp>
    </p:spTree>
    <p:extLst>
      <p:ext uri="{BB962C8B-B14F-4D97-AF65-F5344CB8AC3E}">
        <p14:creationId xmlns:p14="http://schemas.microsoft.com/office/powerpoint/2010/main" val="317330463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4514">
                                            <p:txEl>
                                              <p:pRg st="0" end="0"/>
                                            </p:txEl>
                                          </p:spTgt>
                                        </p:tgtEl>
                                        <p:attrNameLst>
                                          <p:attrName>style.visibility</p:attrName>
                                        </p:attrNameLst>
                                      </p:cBhvr>
                                      <p:to>
                                        <p:strVal val="visible"/>
                                      </p:to>
                                    </p:set>
                                    <p:animEffect transition="in" filter="fade">
                                      <p:cBhvr>
                                        <p:cTn id="7" dur="500"/>
                                        <p:tgtEl>
                                          <p:spTgt spid="645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4514">
                                            <p:txEl>
                                              <p:pRg st="1" end="1"/>
                                            </p:txEl>
                                          </p:spTgt>
                                        </p:tgtEl>
                                        <p:attrNameLst>
                                          <p:attrName>style.visibility</p:attrName>
                                        </p:attrNameLst>
                                      </p:cBhvr>
                                      <p:to>
                                        <p:strVal val="visible"/>
                                      </p:to>
                                    </p:set>
                                    <p:animEffect transition="in" filter="fade">
                                      <p:cBhvr>
                                        <p:cTn id="12" dur="500"/>
                                        <p:tgtEl>
                                          <p:spTgt spid="645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4514">
                                            <p:txEl>
                                              <p:pRg st="2" end="2"/>
                                            </p:txEl>
                                          </p:spTgt>
                                        </p:tgtEl>
                                        <p:attrNameLst>
                                          <p:attrName>style.visibility</p:attrName>
                                        </p:attrNameLst>
                                      </p:cBhvr>
                                      <p:to>
                                        <p:strVal val="visible"/>
                                      </p:to>
                                    </p:set>
                                    <p:animEffect transition="in" filter="fade">
                                      <p:cBhvr>
                                        <p:cTn id="17" dur="500"/>
                                        <p:tgtEl>
                                          <p:spTgt spid="6451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4514">
                                            <p:txEl>
                                              <p:pRg st="3" end="3"/>
                                            </p:txEl>
                                          </p:spTgt>
                                        </p:tgtEl>
                                        <p:attrNameLst>
                                          <p:attrName>style.visibility</p:attrName>
                                        </p:attrNameLst>
                                      </p:cBhvr>
                                      <p:to>
                                        <p:strVal val="visible"/>
                                      </p:to>
                                    </p:set>
                                    <p:animEffect transition="in" filter="fade">
                                      <p:cBhvr>
                                        <p:cTn id="22" dur="500"/>
                                        <p:tgtEl>
                                          <p:spTgt spid="645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Grp="1" noChangeArrowheads="1"/>
          </p:cNvSpPr>
          <p:nvPr>
            <p:ph type="title"/>
          </p:nvPr>
        </p:nvSpPr>
        <p:spPr/>
        <p:txBody>
          <a:bodyPr>
            <a:normAutofit/>
          </a:bodyPr>
          <a:lstStyle/>
          <a:p>
            <a:r>
              <a:rPr lang="en-US" sz="6000" dirty="0"/>
              <a:t>Rotter</a:t>
            </a:r>
            <a:r>
              <a:rPr lang="fr-FR" sz="6000" dirty="0"/>
              <a:t>'</a:t>
            </a:r>
            <a:r>
              <a:rPr lang="en-US" sz="6000" dirty="0"/>
              <a:t>s Locus of Control</a:t>
            </a:r>
          </a:p>
        </p:txBody>
      </p:sp>
      <p:sp>
        <p:nvSpPr>
          <p:cNvPr id="65538" name="Rectangle 3"/>
          <p:cNvSpPr>
            <a:spLocks noGrp="1" noChangeArrowheads="1"/>
          </p:cNvSpPr>
          <p:nvPr>
            <p:ph idx="1"/>
          </p:nvPr>
        </p:nvSpPr>
        <p:spPr>
          <a:xfrm>
            <a:off x="609600" y="1536192"/>
            <a:ext cx="11308080" cy="5118608"/>
          </a:xfrm>
        </p:spPr>
        <p:txBody>
          <a:bodyPr>
            <a:normAutofit/>
          </a:bodyPr>
          <a:lstStyle/>
          <a:p>
            <a:pPr marL="0" indent="0">
              <a:buNone/>
            </a:pPr>
            <a:r>
              <a:rPr lang="en-US" sz="3200" dirty="0"/>
              <a:t>People with an </a:t>
            </a:r>
            <a:r>
              <a:rPr lang="en-US" sz="3200" b="1" dirty="0"/>
              <a:t>internal locus of control</a:t>
            </a:r>
          </a:p>
          <a:p>
            <a:pPr lvl="1"/>
            <a:r>
              <a:rPr lang="en-US" sz="3200" dirty="0"/>
              <a:t>Perceive success as dependent upon their own needs</a:t>
            </a:r>
          </a:p>
          <a:p>
            <a:pPr lvl="1"/>
            <a:r>
              <a:rPr lang="en-US" sz="3200" dirty="0"/>
              <a:t>May or may not feel that they have competence (efficacy) to bring about successful outcomes in various situations</a:t>
            </a:r>
          </a:p>
          <a:p>
            <a:pPr lvl="1"/>
            <a:r>
              <a:rPr lang="en-US" sz="3200" dirty="0"/>
              <a:t>Experience psychologically and physically better outcomes</a:t>
            </a:r>
          </a:p>
          <a:p>
            <a:pPr marL="0" indent="0">
              <a:buNone/>
            </a:pPr>
            <a:endParaRPr lang="en-US" sz="3200" dirty="0"/>
          </a:p>
          <a:p>
            <a:pPr marL="0" indent="0">
              <a:buNone/>
            </a:pPr>
            <a:r>
              <a:rPr lang="en-US" sz="3200" dirty="0"/>
              <a:t>People with </a:t>
            </a:r>
            <a:r>
              <a:rPr lang="en-US" sz="3200" b="1" dirty="0"/>
              <a:t>external locus of control</a:t>
            </a:r>
          </a:p>
          <a:p>
            <a:pPr lvl="1"/>
            <a:r>
              <a:rPr lang="en-US" sz="3200" dirty="0"/>
              <a:t>May develop learned helplessness or hopelessness</a:t>
            </a:r>
          </a:p>
          <a:p>
            <a:pPr lvl="1"/>
            <a:r>
              <a:rPr lang="en-US" sz="3200" dirty="0"/>
              <a:t>May think that they is unable to prevent unpleasant events</a:t>
            </a:r>
          </a:p>
        </p:txBody>
      </p:sp>
    </p:spTree>
    <p:extLst>
      <p:ext uri="{BB962C8B-B14F-4D97-AF65-F5344CB8AC3E}">
        <p14:creationId xmlns:p14="http://schemas.microsoft.com/office/powerpoint/2010/main" val="72383181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5538">
                                            <p:txEl>
                                              <p:pRg st="0" end="0"/>
                                            </p:txEl>
                                          </p:spTgt>
                                        </p:tgtEl>
                                        <p:attrNameLst>
                                          <p:attrName>style.visibility</p:attrName>
                                        </p:attrNameLst>
                                      </p:cBhvr>
                                      <p:to>
                                        <p:strVal val="visible"/>
                                      </p:to>
                                    </p:set>
                                    <p:animEffect transition="in" filter="fade">
                                      <p:cBhvr>
                                        <p:cTn id="7" dur="500"/>
                                        <p:tgtEl>
                                          <p:spTgt spid="6553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5538">
                                            <p:txEl>
                                              <p:pRg st="1" end="1"/>
                                            </p:txEl>
                                          </p:spTgt>
                                        </p:tgtEl>
                                        <p:attrNameLst>
                                          <p:attrName>style.visibility</p:attrName>
                                        </p:attrNameLst>
                                      </p:cBhvr>
                                      <p:to>
                                        <p:strVal val="visible"/>
                                      </p:to>
                                    </p:set>
                                    <p:animEffect transition="in" filter="fade">
                                      <p:cBhvr>
                                        <p:cTn id="12" dur="500"/>
                                        <p:tgtEl>
                                          <p:spTgt spid="6553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5538">
                                            <p:txEl>
                                              <p:pRg st="2" end="2"/>
                                            </p:txEl>
                                          </p:spTgt>
                                        </p:tgtEl>
                                        <p:attrNameLst>
                                          <p:attrName>style.visibility</p:attrName>
                                        </p:attrNameLst>
                                      </p:cBhvr>
                                      <p:to>
                                        <p:strVal val="visible"/>
                                      </p:to>
                                    </p:set>
                                    <p:animEffect transition="in" filter="fade">
                                      <p:cBhvr>
                                        <p:cTn id="17" dur="500"/>
                                        <p:tgtEl>
                                          <p:spTgt spid="6553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5538">
                                            <p:txEl>
                                              <p:pRg st="3" end="3"/>
                                            </p:txEl>
                                          </p:spTgt>
                                        </p:tgtEl>
                                        <p:attrNameLst>
                                          <p:attrName>style.visibility</p:attrName>
                                        </p:attrNameLst>
                                      </p:cBhvr>
                                      <p:to>
                                        <p:strVal val="visible"/>
                                      </p:to>
                                    </p:set>
                                    <p:animEffect transition="in" filter="fade">
                                      <p:cBhvr>
                                        <p:cTn id="22" dur="500"/>
                                        <p:tgtEl>
                                          <p:spTgt spid="6553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5538">
                                            <p:txEl>
                                              <p:pRg st="5" end="5"/>
                                            </p:txEl>
                                          </p:spTgt>
                                        </p:tgtEl>
                                        <p:attrNameLst>
                                          <p:attrName>style.visibility</p:attrName>
                                        </p:attrNameLst>
                                      </p:cBhvr>
                                      <p:to>
                                        <p:strVal val="visible"/>
                                      </p:to>
                                    </p:set>
                                    <p:animEffect transition="in" filter="fade">
                                      <p:cBhvr>
                                        <p:cTn id="27" dur="500"/>
                                        <p:tgtEl>
                                          <p:spTgt spid="65538">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5538">
                                            <p:txEl>
                                              <p:pRg st="6" end="6"/>
                                            </p:txEl>
                                          </p:spTgt>
                                        </p:tgtEl>
                                        <p:attrNameLst>
                                          <p:attrName>style.visibility</p:attrName>
                                        </p:attrNameLst>
                                      </p:cBhvr>
                                      <p:to>
                                        <p:strVal val="visible"/>
                                      </p:to>
                                    </p:set>
                                    <p:animEffect transition="in" filter="fade">
                                      <p:cBhvr>
                                        <p:cTn id="32" dur="500"/>
                                        <p:tgtEl>
                                          <p:spTgt spid="65538">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5538">
                                            <p:txEl>
                                              <p:pRg st="7" end="7"/>
                                            </p:txEl>
                                          </p:spTgt>
                                        </p:tgtEl>
                                        <p:attrNameLst>
                                          <p:attrName>style.visibility</p:attrName>
                                        </p:attrNameLst>
                                      </p:cBhvr>
                                      <p:to>
                                        <p:strVal val="visible"/>
                                      </p:to>
                                    </p:set>
                                    <p:animEffect transition="in" filter="fade">
                                      <p:cBhvr>
                                        <p:cTn id="37" dur="500"/>
                                        <p:tgtEl>
                                          <p:spTgt spid="6553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p:txBody>
          <a:bodyPr>
            <a:normAutofit/>
          </a:bodyPr>
          <a:lstStyle/>
          <a:p>
            <a:r>
              <a:rPr lang="en-US" sz="6000" dirty="0"/>
              <a:t>Self-Perception</a:t>
            </a:r>
          </a:p>
        </p:txBody>
      </p:sp>
      <p:sp>
        <p:nvSpPr>
          <p:cNvPr id="66562" name="Rectangle 3"/>
          <p:cNvSpPr>
            <a:spLocks noGrp="1" noChangeArrowheads="1"/>
          </p:cNvSpPr>
          <p:nvPr>
            <p:ph idx="1"/>
          </p:nvPr>
        </p:nvSpPr>
        <p:spPr/>
        <p:txBody>
          <a:bodyPr>
            <a:normAutofit/>
          </a:bodyPr>
          <a:lstStyle/>
          <a:p>
            <a:r>
              <a:rPr lang="en-US" sz="3200" b="1" dirty="0"/>
              <a:t>Attribution </a:t>
            </a:r>
          </a:p>
          <a:p>
            <a:pPr lvl="1"/>
            <a:r>
              <a:rPr lang="en-US" sz="3200" dirty="0"/>
              <a:t>The process by which we explain our own </a:t>
            </a:r>
            <a:r>
              <a:rPr lang="en-US" sz="3200" dirty="0" err="1"/>
              <a:t>behaviour</a:t>
            </a:r>
            <a:r>
              <a:rPr lang="en-US" sz="3200" dirty="0"/>
              <a:t> and that of others</a:t>
            </a:r>
          </a:p>
          <a:p>
            <a:r>
              <a:rPr lang="en-US" sz="3200" b="1" dirty="0"/>
              <a:t>Internal attribution </a:t>
            </a:r>
          </a:p>
          <a:p>
            <a:pPr lvl="1"/>
            <a:r>
              <a:rPr lang="en-US" sz="3200" dirty="0"/>
              <a:t>Means that the outcome is attributed to the person</a:t>
            </a:r>
          </a:p>
          <a:p>
            <a:r>
              <a:rPr lang="en-US" sz="3200" b="1" dirty="0"/>
              <a:t>External attribution</a:t>
            </a:r>
          </a:p>
          <a:p>
            <a:pPr lvl="1"/>
            <a:r>
              <a:rPr lang="en-US" sz="3200" dirty="0"/>
              <a:t>Means that the outcome is attributed to factors outside the person</a:t>
            </a:r>
          </a:p>
        </p:txBody>
      </p:sp>
    </p:spTree>
    <p:extLst>
      <p:ext uri="{BB962C8B-B14F-4D97-AF65-F5344CB8AC3E}">
        <p14:creationId xmlns:p14="http://schemas.microsoft.com/office/powerpoint/2010/main" val="230340739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656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656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656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656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656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656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build="p"/>
    </p:bld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p:txBody>
          <a:bodyPr>
            <a:normAutofit/>
          </a:bodyPr>
          <a:lstStyle/>
          <a:p>
            <a:r>
              <a:rPr lang="en-US" sz="6000" dirty="0"/>
              <a:t>Self-Perception</a:t>
            </a:r>
          </a:p>
        </p:txBody>
      </p:sp>
      <p:sp>
        <p:nvSpPr>
          <p:cNvPr id="67586" name="Rectangle 3"/>
          <p:cNvSpPr>
            <a:spLocks noGrp="1" noChangeArrowheads="1"/>
          </p:cNvSpPr>
          <p:nvPr>
            <p:ph idx="1"/>
          </p:nvPr>
        </p:nvSpPr>
        <p:spPr/>
        <p:txBody>
          <a:bodyPr>
            <a:normAutofit/>
          </a:bodyPr>
          <a:lstStyle/>
          <a:p>
            <a:r>
              <a:rPr lang="en-US" sz="3200" b="1" dirty="0"/>
              <a:t>Self-serving bias</a:t>
            </a:r>
          </a:p>
          <a:p>
            <a:pPr lvl="1"/>
            <a:r>
              <a:rPr lang="en-US" sz="3200" dirty="0"/>
              <a:t>Tendency to make attributions so that one can perceive oneself </a:t>
            </a:r>
            <a:r>
              <a:rPr lang="en-US" sz="3200" dirty="0" err="1"/>
              <a:t>favourably</a:t>
            </a:r>
            <a:endParaRPr lang="en-US" sz="3200" dirty="0"/>
          </a:p>
          <a:p>
            <a:pPr lvl="1"/>
            <a:r>
              <a:rPr lang="en-US" sz="3200" dirty="0"/>
              <a:t>Is adaptive because it protects one from falling prey to learned helplessness and depression</a:t>
            </a:r>
          </a:p>
          <a:p>
            <a:pPr lvl="2"/>
            <a:r>
              <a:rPr lang="en-US" sz="3200" dirty="0"/>
              <a:t>If the outcome is positive, an internal attribution for it is made</a:t>
            </a:r>
          </a:p>
          <a:p>
            <a:pPr lvl="2"/>
            <a:r>
              <a:rPr lang="en-US" sz="3200" dirty="0"/>
              <a:t>If the outcome is negative, an external attribution for it occurs</a:t>
            </a:r>
          </a:p>
        </p:txBody>
      </p:sp>
    </p:spTree>
    <p:extLst>
      <p:ext uri="{BB962C8B-B14F-4D97-AF65-F5344CB8AC3E}">
        <p14:creationId xmlns:p14="http://schemas.microsoft.com/office/powerpoint/2010/main" val="4934052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7586">
                                            <p:txEl>
                                              <p:pRg st="0" end="0"/>
                                            </p:txEl>
                                          </p:spTgt>
                                        </p:tgtEl>
                                        <p:attrNameLst>
                                          <p:attrName>style.visibility</p:attrName>
                                        </p:attrNameLst>
                                      </p:cBhvr>
                                      <p:to>
                                        <p:strVal val="visible"/>
                                      </p:to>
                                    </p:set>
                                    <p:animEffect transition="in" filter="fade">
                                      <p:cBhvr>
                                        <p:cTn id="7" dur="500"/>
                                        <p:tgtEl>
                                          <p:spTgt spid="6758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7586">
                                            <p:txEl>
                                              <p:pRg st="1" end="1"/>
                                            </p:txEl>
                                          </p:spTgt>
                                        </p:tgtEl>
                                        <p:attrNameLst>
                                          <p:attrName>style.visibility</p:attrName>
                                        </p:attrNameLst>
                                      </p:cBhvr>
                                      <p:to>
                                        <p:strVal val="visible"/>
                                      </p:to>
                                    </p:set>
                                    <p:animEffect transition="in" filter="fade">
                                      <p:cBhvr>
                                        <p:cTn id="10" dur="500"/>
                                        <p:tgtEl>
                                          <p:spTgt spid="67586">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7586">
                                            <p:txEl>
                                              <p:pRg st="2" end="2"/>
                                            </p:txEl>
                                          </p:spTgt>
                                        </p:tgtEl>
                                        <p:attrNameLst>
                                          <p:attrName>style.visibility</p:attrName>
                                        </p:attrNameLst>
                                      </p:cBhvr>
                                      <p:to>
                                        <p:strVal val="visible"/>
                                      </p:to>
                                    </p:set>
                                    <p:animEffect transition="in" filter="fade">
                                      <p:cBhvr>
                                        <p:cTn id="13" dur="500"/>
                                        <p:tgtEl>
                                          <p:spTgt spid="67586">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67586">
                                            <p:txEl>
                                              <p:pRg st="3" end="3"/>
                                            </p:txEl>
                                          </p:spTgt>
                                        </p:tgtEl>
                                        <p:attrNameLst>
                                          <p:attrName>style.visibility</p:attrName>
                                        </p:attrNameLst>
                                      </p:cBhvr>
                                      <p:to>
                                        <p:strVal val="visible"/>
                                      </p:to>
                                    </p:set>
                                    <p:animEffect transition="in" filter="fade">
                                      <p:cBhvr>
                                        <p:cTn id="16" dur="500"/>
                                        <p:tgtEl>
                                          <p:spTgt spid="67586">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7586">
                                            <p:txEl>
                                              <p:pRg st="4" end="4"/>
                                            </p:txEl>
                                          </p:spTgt>
                                        </p:tgtEl>
                                        <p:attrNameLst>
                                          <p:attrName>style.visibility</p:attrName>
                                        </p:attrNameLst>
                                      </p:cBhvr>
                                      <p:to>
                                        <p:strVal val="visible"/>
                                      </p:to>
                                    </p:set>
                                    <p:animEffect transition="in" filter="fade">
                                      <p:cBhvr>
                                        <p:cTn id="19" dur="500"/>
                                        <p:tgtEl>
                                          <p:spTgt spid="6758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p:txBody>
          <a:bodyPr>
            <a:normAutofit/>
          </a:bodyPr>
          <a:lstStyle/>
          <a:p>
            <a:r>
              <a:rPr lang="en-US" sz="5400" dirty="0"/>
              <a:t>Learned Helplessness and Depression</a:t>
            </a:r>
          </a:p>
        </p:txBody>
      </p:sp>
      <p:sp>
        <p:nvSpPr>
          <p:cNvPr id="68610" name="Rectangle 3"/>
          <p:cNvSpPr>
            <a:spLocks noGrp="1" noChangeArrowheads="1"/>
          </p:cNvSpPr>
          <p:nvPr>
            <p:ph idx="1"/>
          </p:nvPr>
        </p:nvSpPr>
        <p:spPr/>
        <p:txBody>
          <a:bodyPr>
            <a:normAutofit/>
          </a:bodyPr>
          <a:lstStyle/>
          <a:p>
            <a:r>
              <a:rPr lang="en-US" sz="3200" b="1" dirty="0"/>
              <a:t>Can result from: </a:t>
            </a:r>
          </a:p>
          <a:p>
            <a:pPr lvl="1"/>
            <a:r>
              <a:rPr lang="en-US" sz="3200" dirty="0"/>
              <a:t>Internal attributions for negative outcomes </a:t>
            </a:r>
            <a:br>
              <a:rPr lang="en-US" sz="3200" dirty="0"/>
            </a:br>
            <a:r>
              <a:rPr lang="en-US" sz="3200" dirty="0"/>
              <a:t>(</a:t>
            </a:r>
            <a:r>
              <a:rPr lang="ja-JP" altLang="en-US" sz="3200" dirty="0"/>
              <a:t>“</a:t>
            </a:r>
            <a:r>
              <a:rPr lang="en-US" altLang="ja-JP" sz="3200" dirty="0"/>
              <a:t>I failed the test because I am no good at </a:t>
            </a:r>
            <a:r>
              <a:rPr lang="en-US" altLang="ja-JP" sz="3200" dirty="0" err="1"/>
              <a:t>maths</a:t>
            </a:r>
            <a:r>
              <a:rPr lang="ja-JP" altLang="en-US" sz="3200" dirty="0"/>
              <a:t>”</a:t>
            </a:r>
            <a:r>
              <a:rPr lang="en-US" altLang="ja-JP" sz="3200" dirty="0"/>
              <a:t>)</a:t>
            </a:r>
          </a:p>
          <a:p>
            <a:pPr lvl="1"/>
            <a:r>
              <a:rPr lang="en-US" sz="3200" dirty="0"/>
              <a:t>External attributions for positive outcomes </a:t>
            </a:r>
            <a:br>
              <a:rPr lang="en-US" sz="3200" dirty="0"/>
            </a:br>
            <a:r>
              <a:rPr lang="en-US" sz="3200" dirty="0"/>
              <a:t>(</a:t>
            </a:r>
            <a:r>
              <a:rPr lang="ja-JP" altLang="en-US" sz="3200" dirty="0"/>
              <a:t>“</a:t>
            </a:r>
            <a:r>
              <a:rPr lang="en-US" altLang="ja-JP" sz="3200" dirty="0"/>
              <a:t>I aced the test because it was so easy</a:t>
            </a:r>
            <a:r>
              <a:rPr lang="ja-JP" altLang="en-US" sz="3200" dirty="0"/>
              <a:t>”</a:t>
            </a:r>
            <a:r>
              <a:rPr lang="en-US" altLang="ja-JP" sz="3200" dirty="0"/>
              <a:t>)</a:t>
            </a:r>
          </a:p>
          <a:p>
            <a:r>
              <a:rPr lang="en-US" sz="3200" b="1" dirty="0"/>
              <a:t>Pessimistic explanations are also:</a:t>
            </a:r>
          </a:p>
          <a:p>
            <a:pPr lvl="1"/>
            <a:r>
              <a:rPr lang="en-US" sz="3200" dirty="0"/>
              <a:t>Stable ( </a:t>
            </a:r>
            <a:r>
              <a:rPr lang="ja-JP" altLang="en-US" sz="3200" dirty="0"/>
              <a:t>“</a:t>
            </a:r>
            <a:r>
              <a:rPr lang="en-US" altLang="ja-JP" sz="3200" dirty="0"/>
              <a:t>I will always have no ability for </a:t>
            </a:r>
            <a:r>
              <a:rPr lang="en-US" altLang="ja-JP" sz="3200" dirty="0" err="1"/>
              <a:t>maths</a:t>
            </a:r>
            <a:r>
              <a:rPr lang="ja-JP" altLang="en-US" sz="3200" dirty="0"/>
              <a:t>”</a:t>
            </a:r>
            <a:r>
              <a:rPr lang="en-US" altLang="ja-JP" sz="3200" dirty="0"/>
              <a:t>) </a:t>
            </a:r>
          </a:p>
          <a:p>
            <a:pPr lvl="1"/>
            <a:r>
              <a:rPr lang="en-US" altLang="ja-JP" sz="3200" dirty="0"/>
              <a:t>Global (</a:t>
            </a:r>
            <a:r>
              <a:rPr lang="ja-JP" altLang="en-US" sz="3200" dirty="0"/>
              <a:t>“</a:t>
            </a:r>
            <a:r>
              <a:rPr lang="en-US" altLang="ja-JP" sz="3200" dirty="0"/>
              <a:t>I have no ability for anything</a:t>
            </a:r>
            <a:r>
              <a:rPr lang="ja-JP" altLang="en-US" sz="3200" dirty="0"/>
              <a:t>”</a:t>
            </a:r>
            <a:r>
              <a:rPr lang="en-US" altLang="ja-JP" sz="3200" dirty="0"/>
              <a:t>)</a:t>
            </a:r>
            <a:endParaRPr lang="en-US" sz="3200" dirty="0"/>
          </a:p>
        </p:txBody>
      </p:sp>
    </p:spTree>
    <p:extLst>
      <p:ext uri="{BB962C8B-B14F-4D97-AF65-F5344CB8AC3E}">
        <p14:creationId xmlns:p14="http://schemas.microsoft.com/office/powerpoint/2010/main" val="131405516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61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8610">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86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8610">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8610">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61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0"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2"/>
          <p:cNvSpPr>
            <a:spLocks noGrp="1" noChangeArrowheads="1"/>
          </p:cNvSpPr>
          <p:nvPr>
            <p:ph type="title"/>
          </p:nvPr>
        </p:nvSpPr>
        <p:spPr/>
        <p:txBody>
          <a:bodyPr>
            <a:noAutofit/>
          </a:bodyPr>
          <a:lstStyle/>
          <a:p>
            <a:r>
              <a:rPr lang="en-US" sz="5400" dirty="0"/>
              <a:t>Trait Theories of Personality and Personality Assessment</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527607650"/>
              </p:ext>
            </p:extLst>
          </p:nvPr>
        </p:nvGraphicFramePr>
        <p:xfrm>
          <a:off x="1810512" y="1417638"/>
          <a:ext cx="9601200" cy="50779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72043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F919807-AF26-1647-BCDC-A9E1D15450E9}"/>
                                            </p:graphicEl>
                                          </p:spTgt>
                                        </p:tgtEl>
                                        <p:attrNameLst>
                                          <p:attrName>style.visibility</p:attrName>
                                        </p:attrNameLst>
                                      </p:cBhvr>
                                      <p:to>
                                        <p:strVal val="visible"/>
                                      </p:to>
                                    </p:set>
                                    <p:animEffect transition="in" filter="fade">
                                      <p:cBhvr>
                                        <p:cTn id="7" dur="500"/>
                                        <p:tgtEl>
                                          <p:spTgt spid="2">
                                            <p:graphicEl>
                                              <a:dgm id="{2F919807-AF26-1647-BCDC-A9E1D15450E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B492B28-0C5B-0A49-9CA5-8B6134B85EEE}"/>
                                            </p:graphicEl>
                                          </p:spTgt>
                                        </p:tgtEl>
                                        <p:attrNameLst>
                                          <p:attrName>style.visibility</p:attrName>
                                        </p:attrNameLst>
                                      </p:cBhvr>
                                      <p:to>
                                        <p:strVal val="visible"/>
                                      </p:to>
                                    </p:set>
                                    <p:animEffect transition="in" filter="fade">
                                      <p:cBhvr>
                                        <p:cTn id="12" dur="500"/>
                                        <p:tgtEl>
                                          <p:spTgt spid="2">
                                            <p:graphicEl>
                                              <a:dgm id="{DB492B28-0C5B-0A49-9CA5-8B6134B85EE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2A3EE632-AE56-5445-A1C1-0CEFD7BA33F8}"/>
                                            </p:graphicEl>
                                          </p:spTgt>
                                        </p:tgtEl>
                                        <p:attrNameLst>
                                          <p:attrName>style.visibility</p:attrName>
                                        </p:attrNameLst>
                                      </p:cBhvr>
                                      <p:to>
                                        <p:strVal val="visible"/>
                                      </p:to>
                                    </p:set>
                                    <p:animEffect transition="in" filter="fade">
                                      <p:cBhvr>
                                        <p:cTn id="17" dur="500"/>
                                        <p:tgtEl>
                                          <p:spTgt spid="2">
                                            <p:graphicEl>
                                              <a:dgm id="{2A3EE632-AE56-5445-A1C1-0CEFD7BA33F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3B252156-197B-A147-9D5D-C1F478578E32}"/>
                                            </p:graphicEl>
                                          </p:spTgt>
                                        </p:tgtEl>
                                        <p:attrNameLst>
                                          <p:attrName>style.visibility</p:attrName>
                                        </p:attrNameLst>
                                      </p:cBhvr>
                                      <p:to>
                                        <p:strVal val="visible"/>
                                      </p:to>
                                    </p:set>
                                    <p:animEffect transition="in" filter="fade">
                                      <p:cBhvr>
                                        <p:cTn id="22" dur="500"/>
                                        <p:tgtEl>
                                          <p:spTgt spid="2">
                                            <p:graphicEl>
                                              <a:dgm id="{3B252156-197B-A147-9D5D-C1F478578E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
          <p:cNvSpPr>
            <a:spLocks noGrp="1" noChangeArrowheads="1"/>
          </p:cNvSpPr>
          <p:nvPr>
            <p:ph type="title"/>
          </p:nvPr>
        </p:nvSpPr>
        <p:spPr/>
        <p:txBody>
          <a:bodyPr>
            <a:noAutofit/>
          </a:bodyPr>
          <a:lstStyle/>
          <a:p>
            <a:r>
              <a:rPr lang="en-US" sz="5400" dirty="0"/>
              <a:t>Trait Theories of Personality and Personality Assessment </a:t>
            </a:r>
          </a:p>
        </p:txBody>
      </p:sp>
      <p:sp>
        <p:nvSpPr>
          <p:cNvPr id="70658" name="Rectangle 3"/>
          <p:cNvSpPr>
            <a:spLocks noGrp="1" noChangeArrowheads="1"/>
          </p:cNvSpPr>
          <p:nvPr>
            <p:ph idx="1"/>
          </p:nvPr>
        </p:nvSpPr>
        <p:spPr>
          <a:xfrm>
            <a:off x="838200" y="1825624"/>
            <a:ext cx="11252200" cy="5032375"/>
          </a:xfrm>
        </p:spPr>
        <p:txBody>
          <a:bodyPr>
            <a:noAutofit/>
          </a:bodyPr>
          <a:lstStyle/>
          <a:p>
            <a:r>
              <a:rPr lang="en-US" sz="3600" b="1" dirty="0"/>
              <a:t>Personality traits</a:t>
            </a:r>
          </a:p>
          <a:p>
            <a:pPr lvl="1"/>
            <a:r>
              <a:rPr lang="en-US" sz="2800" dirty="0"/>
              <a:t>Are internally based, relatively stable characteristics that define an individual</a:t>
            </a:r>
            <a:r>
              <a:rPr lang="fr-FR" altLang="ja-JP" sz="2800" dirty="0"/>
              <a:t>'</a:t>
            </a:r>
            <a:r>
              <a:rPr lang="en-US" altLang="ja-JP" sz="2800" dirty="0"/>
              <a:t>s personality</a:t>
            </a:r>
          </a:p>
          <a:p>
            <a:pPr lvl="1"/>
            <a:r>
              <a:rPr lang="en-US" sz="2800" dirty="0"/>
              <a:t>Contain a dimension, a continuum ranging from one extreme of the dimension to the other</a:t>
            </a:r>
          </a:p>
          <a:p>
            <a:r>
              <a:rPr lang="en-US" sz="3600" b="1" dirty="0"/>
              <a:t>Trait theorists</a:t>
            </a:r>
          </a:p>
          <a:p>
            <a:pPr lvl="1"/>
            <a:r>
              <a:rPr lang="en-US" sz="2800" dirty="0"/>
              <a:t>Use </a:t>
            </a:r>
            <a:r>
              <a:rPr lang="en-US" sz="2800" i="1" dirty="0"/>
              <a:t>factor analysis </a:t>
            </a:r>
            <a:r>
              <a:rPr lang="en-US" sz="2800" dirty="0"/>
              <a:t>and other statistical techniques</a:t>
            </a:r>
          </a:p>
          <a:p>
            <a:pPr lvl="2"/>
            <a:r>
              <a:rPr lang="en-US" sz="2800" dirty="0"/>
              <a:t>To tell them how many basic personality factors (or traits) are needed to describe human personality and the factors themselves</a:t>
            </a:r>
          </a:p>
          <a:p>
            <a:pPr lvl="2"/>
            <a:r>
              <a:rPr lang="en-US" sz="2800" dirty="0"/>
              <a:t>To identify clusters of test items (e.g., on a personality test) that measure the same factor/trait </a:t>
            </a:r>
          </a:p>
        </p:txBody>
      </p:sp>
    </p:spTree>
    <p:extLst>
      <p:ext uri="{BB962C8B-B14F-4D97-AF65-F5344CB8AC3E}">
        <p14:creationId xmlns:p14="http://schemas.microsoft.com/office/powerpoint/2010/main" val="4068632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0658">
                                            <p:txEl>
                                              <p:pRg st="0" end="0"/>
                                            </p:txEl>
                                          </p:spTgt>
                                        </p:tgtEl>
                                        <p:attrNameLst>
                                          <p:attrName>style.visibility</p:attrName>
                                        </p:attrNameLst>
                                      </p:cBhvr>
                                      <p:to>
                                        <p:strVal val="visible"/>
                                      </p:to>
                                    </p:set>
                                    <p:animEffect transition="in" filter="fade">
                                      <p:cBhvr>
                                        <p:cTn id="7" dur="500"/>
                                        <p:tgtEl>
                                          <p:spTgt spid="70658">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0658">
                                            <p:txEl>
                                              <p:pRg st="1" end="1"/>
                                            </p:txEl>
                                          </p:spTgt>
                                        </p:tgtEl>
                                        <p:attrNameLst>
                                          <p:attrName>style.visibility</p:attrName>
                                        </p:attrNameLst>
                                      </p:cBhvr>
                                      <p:to>
                                        <p:strVal val="visible"/>
                                      </p:to>
                                    </p:set>
                                    <p:animEffect transition="in" filter="fade">
                                      <p:cBhvr>
                                        <p:cTn id="10" dur="500"/>
                                        <p:tgtEl>
                                          <p:spTgt spid="70658">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0658">
                                            <p:txEl>
                                              <p:pRg st="2" end="2"/>
                                            </p:txEl>
                                          </p:spTgt>
                                        </p:tgtEl>
                                        <p:attrNameLst>
                                          <p:attrName>style.visibility</p:attrName>
                                        </p:attrNameLst>
                                      </p:cBhvr>
                                      <p:to>
                                        <p:strVal val="visible"/>
                                      </p:to>
                                    </p:set>
                                    <p:animEffect transition="in" filter="fade">
                                      <p:cBhvr>
                                        <p:cTn id="13" dur="500"/>
                                        <p:tgtEl>
                                          <p:spTgt spid="70658">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70658">
                                            <p:txEl>
                                              <p:pRg st="3" end="3"/>
                                            </p:txEl>
                                          </p:spTgt>
                                        </p:tgtEl>
                                        <p:attrNameLst>
                                          <p:attrName>style.visibility</p:attrName>
                                        </p:attrNameLst>
                                      </p:cBhvr>
                                      <p:to>
                                        <p:strVal val="visible"/>
                                      </p:to>
                                    </p:set>
                                    <p:animEffect transition="in" filter="fade">
                                      <p:cBhvr>
                                        <p:cTn id="18" dur="500"/>
                                        <p:tgtEl>
                                          <p:spTgt spid="70658">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70658">
                                            <p:txEl>
                                              <p:pRg st="4" end="4"/>
                                            </p:txEl>
                                          </p:spTgt>
                                        </p:tgtEl>
                                        <p:attrNameLst>
                                          <p:attrName>style.visibility</p:attrName>
                                        </p:attrNameLst>
                                      </p:cBhvr>
                                      <p:to>
                                        <p:strVal val="visible"/>
                                      </p:to>
                                    </p:set>
                                    <p:animEffect transition="in" filter="fade">
                                      <p:cBhvr>
                                        <p:cTn id="21" dur="500"/>
                                        <p:tgtEl>
                                          <p:spTgt spid="70658">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70658">
                                            <p:txEl>
                                              <p:pRg st="5" end="5"/>
                                            </p:txEl>
                                          </p:spTgt>
                                        </p:tgtEl>
                                        <p:attrNameLst>
                                          <p:attrName>style.visibility</p:attrName>
                                        </p:attrNameLst>
                                      </p:cBhvr>
                                      <p:to>
                                        <p:strVal val="visible"/>
                                      </p:to>
                                    </p:set>
                                    <p:animEffect transition="in" filter="fade">
                                      <p:cBhvr>
                                        <p:cTn id="24" dur="500"/>
                                        <p:tgtEl>
                                          <p:spTgt spid="70658">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70658">
                                            <p:txEl>
                                              <p:pRg st="6" end="6"/>
                                            </p:txEl>
                                          </p:spTgt>
                                        </p:tgtEl>
                                        <p:attrNameLst>
                                          <p:attrName>style.visibility</p:attrName>
                                        </p:attrNameLst>
                                      </p:cBhvr>
                                      <p:to>
                                        <p:strVal val="visible"/>
                                      </p:to>
                                    </p:set>
                                    <p:animEffect transition="in" filter="fade">
                                      <p:cBhvr>
                                        <p:cTn id="27" dur="500"/>
                                        <p:tgtEl>
                                          <p:spTgt spid="7065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2706" name="Rectangle 3"/>
          <p:cNvSpPr>
            <a:spLocks noGrp="1" noChangeArrowheads="1"/>
          </p:cNvSpPr>
          <p:nvPr>
            <p:ph idx="1"/>
          </p:nvPr>
        </p:nvSpPr>
        <p:spPr>
          <a:xfrm>
            <a:off x="432619" y="210744"/>
            <a:ext cx="5978013" cy="1988821"/>
          </a:xfrm>
        </p:spPr>
        <p:txBody>
          <a:bodyPr>
            <a:noAutofit/>
          </a:bodyPr>
          <a:lstStyle/>
          <a:p>
            <a:r>
              <a:rPr lang="en-US" sz="3200" b="1" dirty="0"/>
              <a:t>Raymond B. </a:t>
            </a:r>
            <a:r>
              <a:rPr lang="en-US" sz="3200" b="1" dirty="0" err="1"/>
              <a:t>Cattell</a:t>
            </a:r>
            <a:endParaRPr lang="en-US" sz="3200" b="1" dirty="0"/>
          </a:p>
          <a:p>
            <a:pPr lvl="1"/>
            <a:r>
              <a:rPr lang="en-US" sz="3200" dirty="0"/>
              <a:t>Used factor analysis and found that 16 traits were necessary to describe human personality</a:t>
            </a:r>
          </a:p>
        </p:txBody>
      </p:sp>
      <p:pic>
        <p:nvPicPr>
          <p:cNvPr id="3" name="Picture 2">
            <a:extLst>
              <a:ext uri="{FF2B5EF4-FFF2-40B4-BE49-F238E27FC236}">
                <a16:creationId xmlns:a16="http://schemas.microsoft.com/office/drawing/2014/main" id="{0059B26C-0BF8-46E0-9CE4-5B9D096739EC}"/>
              </a:ext>
            </a:extLst>
          </p:cNvPr>
          <p:cNvPicPr>
            <a:picLocks noChangeAspect="1"/>
          </p:cNvPicPr>
          <p:nvPr/>
        </p:nvPicPr>
        <p:blipFill>
          <a:blip r:embed="rId2"/>
          <a:stretch>
            <a:fillRect/>
          </a:stretch>
        </p:blipFill>
        <p:spPr>
          <a:xfrm>
            <a:off x="6862916" y="459254"/>
            <a:ext cx="4807973" cy="3137977"/>
          </a:xfrm>
          <a:prstGeom prst="rect">
            <a:avLst/>
          </a:prstGeom>
        </p:spPr>
      </p:pic>
      <p:pic>
        <p:nvPicPr>
          <p:cNvPr id="5" name="Picture 4">
            <a:hlinkClick r:id="rId3"/>
            <a:extLst>
              <a:ext uri="{FF2B5EF4-FFF2-40B4-BE49-F238E27FC236}">
                <a16:creationId xmlns:a16="http://schemas.microsoft.com/office/drawing/2014/main" id="{03017DE2-D5EB-42FB-BB2F-A951B20C7A31}"/>
              </a:ext>
            </a:extLst>
          </p:cNvPr>
          <p:cNvPicPr>
            <a:picLocks noChangeAspect="1"/>
          </p:cNvPicPr>
          <p:nvPr/>
        </p:nvPicPr>
        <p:blipFill>
          <a:blip r:embed="rId4"/>
          <a:stretch>
            <a:fillRect/>
          </a:stretch>
        </p:blipFill>
        <p:spPr>
          <a:xfrm>
            <a:off x="961007" y="2388500"/>
            <a:ext cx="4210760" cy="4443331"/>
          </a:xfrm>
          <a:prstGeom prst="rect">
            <a:avLst/>
          </a:prstGeom>
        </p:spPr>
      </p:pic>
      <p:sp>
        <p:nvSpPr>
          <p:cNvPr id="11" name="TextBox 10">
            <a:extLst>
              <a:ext uri="{FF2B5EF4-FFF2-40B4-BE49-F238E27FC236}">
                <a16:creationId xmlns:a16="http://schemas.microsoft.com/office/drawing/2014/main" id="{DD4F2CB1-33AA-42AF-AF2C-941DC96B8A05}"/>
              </a:ext>
            </a:extLst>
          </p:cNvPr>
          <p:cNvSpPr txBox="1"/>
          <p:nvPr/>
        </p:nvSpPr>
        <p:spPr>
          <a:xfrm>
            <a:off x="5574889" y="4469500"/>
            <a:ext cx="6096000" cy="1929246"/>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rPr>
              <a:t>Hans Eysenck</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Used factor analysis and argued for three trait dimensions</a:t>
            </a:r>
          </a:p>
        </p:txBody>
      </p:sp>
    </p:spTree>
    <p:extLst>
      <p:ext uri="{BB962C8B-B14F-4D97-AF65-F5344CB8AC3E}">
        <p14:creationId xmlns:p14="http://schemas.microsoft.com/office/powerpoint/2010/main" val="116082406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2706">
                                            <p:txEl>
                                              <p:pRg st="0" end="0"/>
                                            </p:txEl>
                                          </p:spTgt>
                                        </p:tgtEl>
                                        <p:attrNameLst>
                                          <p:attrName>style.visibility</p:attrName>
                                        </p:attrNameLst>
                                      </p:cBhvr>
                                      <p:to>
                                        <p:strVal val="visible"/>
                                      </p:to>
                                    </p:set>
                                    <p:animEffect transition="in" filter="fade">
                                      <p:cBhvr>
                                        <p:cTn id="7" dur="500"/>
                                        <p:tgtEl>
                                          <p:spTgt spid="7270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2706">
                                            <p:txEl>
                                              <p:pRg st="1" end="1"/>
                                            </p:txEl>
                                          </p:spTgt>
                                        </p:tgtEl>
                                        <p:attrNameLst>
                                          <p:attrName>style.visibility</p:attrName>
                                        </p:attrNameLst>
                                      </p:cBhvr>
                                      <p:to>
                                        <p:strVal val="visible"/>
                                      </p:to>
                                    </p:set>
                                    <p:animEffect transition="in" filter="fade">
                                      <p:cBhvr>
                                        <p:cTn id="10" dur="500"/>
                                        <p:tgtEl>
                                          <p:spTgt spid="7270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3729" name="Rectangle 2"/>
          <p:cNvSpPr>
            <a:spLocks noGrp="1" noChangeArrowheads="1"/>
          </p:cNvSpPr>
          <p:nvPr>
            <p:ph type="title"/>
          </p:nvPr>
        </p:nvSpPr>
        <p:spPr>
          <a:xfrm>
            <a:off x="248920" y="1706245"/>
            <a:ext cx="3478161" cy="2614049"/>
          </a:xfrm>
        </p:spPr>
        <p:txBody>
          <a:bodyPr>
            <a:noAutofit/>
          </a:bodyPr>
          <a:lstStyle/>
          <a:p>
            <a:r>
              <a:rPr lang="en-US" sz="6000" dirty="0"/>
              <a:t>Eysenck</a:t>
            </a:r>
            <a:r>
              <a:rPr lang="fr-FR" altLang="ja-JP" sz="6000" dirty="0"/>
              <a:t>'</a:t>
            </a:r>
            <a:r>
              <a:rPr lang="en-US" altLang="ja-JP" sz="6000" dirty="0"/>
              <a:t>s Three-Factor Theory</a:t>
            </a:r>
            <a:endParaRPr lang="en-US" sz="6000" dirty="0"/>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772722522"/>
              </p:ext>
            </p:extLst>
          </p:nvPr>
        </p:nvGraphicFramePr>
        <p:xfrm>
          <a:off x="2528266" y="672920"/>
          <a:ext cx="9663734" cy="5819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054011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graphicEl>
                                              <a:dgm id="{0ED224AF-C9E0-0049-ABC6-EAFB780AC1DA}"/>
                                            </p:graphicEl>
                                          </p:spTgt>
                                        </p:tgtEl>
                                        <p:attrNameLst>
                                          <p:attrName>style.visibility</p:attrName>
                                        </p:attrNameLst>
                                      </p:cBhvr>
                                      <p:to>
                                        <p:strVal val="visible"/>
                                      </p:to>
                                    </p:set>
                                    <p:animEffect transition="in" filter="wheel(1)">
                                      <p:cBhvr>
                                        <p:cTn id="7" dur="2000"/>
                                        <p:tgtEl>
                                          <p:spTgt spid="2">
                                            <p:graphicEl>
                                              <a:dgm id="{0ED224AF-C9E0-0049-ABC6-EAFB780AC1D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2">
                                            <p:graphicEl>
                                              <a:dgm id="{ECD15D9D-D63A-8B45-93F8-EA89517425BE}"/>
                                            </p:graphicEl>
                                          </p:spTgt>
                                        </p:tgtEl>
                                        <p:attrNameLst>
                                          <p:attrName>style.visibility</p:attrName>
                                        </p:attrNameLst>
                                      </p:cBhvr>
                                      <p:to>
                                        <p:strVal val="visible"/>
                                      </p:to>
                                    </p:set>
                                    <p:animEffect transition="in" filter="wheel(1)">
                                      <p:cBhvr>
                                        <p:cTn id="12" dur="2000"/>
                                        <p:tgtEl>
                                          <p:spTgt spid="2">
                                            <p:graphicEl>
                                              <a:dgm id="{ECD15D9D-D63A-8B45-93F8-EA89517425BE}"/>
                                            </p:graphicEl>
                                          </p:spTgt>
                                        </p:tgtEl>
                                      </p:cBhvr>
                                    </p:animEffect>
                                  </p:childTnLst>
                                </p:cTn>
                              </p:par>
                              <p:par>
                                <p:cTn id="13" presetID="21" presetClass="entr" presetSubtype="1" fill="hold" grpId="0" nodeType="withEffect">
                                  <p:stCondLst>
                                    <p:cond delay="0"/>
                                  </p:stCondLst>
                                  <p:childTnLst>
                                    <p:set>
                                      <p:cBhvr>
                                        <p:cTn id="14" dur="1" fill="hold">
                                          <p:stCondLst>
                                            <p:cond delay="0"/>
                                          </p:stCondLst>
                                        </p:cTn>
                                        <p:tgtEl>
                                          <p:spTgt spid="2">
                                            <p:graphicEl>
                                              <a:dgm id="{C5D14A4D-9326-1845-B124-FFA24C7F2965}"/>
                                            </p:graphicEl>
                                          </p:spTgt>
                                        </p:tgtEl>
                                        <p:attrNameLst>
                                          <p:attrName>style.visibility</p:attrName>
                                        </p:attrNameLst>
                                      </p:cBhvr>
                                      <p:to>
                                        <p:strVal val="visible"/>
                                      </p:to>
                                    </p:set>
                                    <p:animEffect transition="in" filter="wheel(1)">
                                      <p:cBhvr>
                                        <p:cTn id="15" dur="2000"/>
                                        <p:tgtEl>
                                          <p:spTgt spid="2">
                                            <p:graphicEl>
                                              <a:dgm id="{C5D14A4D-9326-1845-B124-FFA24C7F29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2">
                                            <p:graphicEl>
                                              <a:dgm id="{073DD2E2-DA91-C841-AB02-7D169996D537}"/>
                                            </p:graphicEl>
                                          </p:spTgt>
                                        </p:tgtEl>
                                        <p:attrNameLst>
                                          <p:attrName>style.visibility</p:attrName>
                                        </p:attrNameLst>
                                      </p:cBhvr>
                                      <p:to>
                                        <p:strVal val="visible"/>
                                      </p:to>
                                    </p:set>
                                    <p:animEffect transition="in" filter="wheel(1)">
                                      <p:cBhvr>
                                        <p:cTn id="20" dur="2000"/>
                                        <p:tgtEl>
                                          <p:spTgt spid="2">
                                            <p:graphicEl>
                                              <a:dgm id="{073DD2E2-DA91-C841-AB02-7D169996D537}"/>
                                            </p:graphicEl>
                                          </p:spTgt>
                                        </p:tgtEl>
                                      </p:cBhvr>
                                    </p:animEffect>
                                  </p:childTnLst>
                                </p:cTn>
                              </p:par>
                              <p:par>
                                <p:cTn id="21" presetID="21" presetClass="entr" presetSubtype="1" fill="hold" grpId="0" nodeType="withEffect">
                                  <p:stCondLst>
                                    <p:cond delay="0"/>
                                  </p:stCondLst>
                                  <p:childTnLst>
                                    <p:set>
                                      <p:cBhvr>
                                        <p:cTn id="22" dur="1" fill="hold">
                                          <p:stCondLst>
                                            <p:cond delay="0"/>
                                          </p:stCondLst>
                                        </p:cTn>
                                        <p:tgtEl>
                                          <p:spTgt spid="2">
                                            <p:graphicEl>
                                              <a:dgm id="{F92357AE-1E06-A947-BBC2-C49AE6BF4117}"/>
                                            </p:graphicEl>
                                          </p:spTgt>
                                        </p:tgtEl>
                                        <p:attrNameLst>
                                          <p:attrName>style.visibility</p:attrName>
                                        </p:attrNameLst>
                                      </p:cBhvr>
                                      <p:to>
                                        <p:strVal val="visible"/>
                                      </p:to>
                                    </p:set>
                                    <p:animEffect transition="in" filter="wheel(1)">
                                      <p:cBhvr>
                                        <p:cTn id="23" dur="2000"/>
                                        <p:tgtEl>
                                          <p:spTgt spid="2">
                                            <p:graphicEl>
                                              <a:dgm id="{F92357AE-1E06-A947-BBC2-C49AE6BF411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grpId="0" nodeType="clickEffect">
                                  <p:stCondLst>
                                    <p:cond delay="0"/>
                                  </p:stCondLst>
                                  <p:childTnLst>
                                    <p:set>
                                      <p:cBhvr>
                                        <p:cTn id="27" dur="1" fill="hold">
                                          <p:stCondLst>
                                            <p:cond delay="0"/>
                                          </p:stCondLst>
                                        </p:cTn>
                                        <p:tgtEl>
                                          <p:spTgt spid="2">
                                            <p:graphicEl>
                                              <a:dgm id="{5BCB7AA3-9481-BC40-9E26-8DA23101B2F0}"/>
                                            </p:graphicEl>
                                          </p:spTgt>
                                        </p:tgtEl>
                                        <p:attrNameLst>
                                          <p:attrName>style.visibility</p:attrName>
                                        </p:attrNameLst>
                                      </p:cBhvr>
                                      <p:to>
                                        <p:strVal val="visible"/>
                                      </p:to>
                                    </p:set>
                                    <p:animEffect transition="in" filter="wheel(1)">
                                      <p:cBhvr>
                                        <p:cTn id="28" dur="2000"/>
                                        <p:tgtEl>
                                          <p:spTgt spid="2">
                                            <p:graphicEl>
                                              <a:dgm id="{5BCB7AA3-9481-BC40-9E26-8DA23101B2F0}"/>
                                            </p:graphicEl>
                                          </p:spTgt>
                                        </p:tgtEl>
                                      </p:cBhvr>
                                    </p:animEffect>
                                  </p:childTnLst>
                                </p:cTn>
                              </p:par>
                              <p:par>
                                <p:cTn id="29" presetID="21" presetClass="entr" presetSubtype="1" fill="hold" grpId="0" nodeType="withEffect">
                                  <p:stCondLst>
                                    <p:cond delay="0"/>
                                  </p:stCondLst>
                                  <p:childTnLst>
                                    <p:set>
                                      <p:cBhvr>
                                        <p:cTn id="30" dur="1" fill="hold">
                                          <p:stCondLst>
                                            <p:cond delay="0"/>
                                          </p:stCondLst>
                                        </p:cTn>
                                        <p:tgtEl>
                                          <p:spTgt spid="2">
                                            <p:graphicEl>
                                              <a:dgm id="{CD2FAF35-4F73-8D4E-A647-8397026D7047}"/>
                                            </p:graphicEl>
                                          </p:spTgt>
                                        </p:tgtEl>
                                        <p:attrNameLst>
                                          <p:attrName>style.visibility</p:attrName>
                                        </p:attrNameLst>
                                      </p:cBhvr>
                                      <p:to>
                                        <p:strVal val="visible"/>
                                      </p:to>
                                    </p:set>
                                    <p:animEffect transition="in" filter="wheel(1)">
                                      <p:cBhvr>
                                        <p:cTn id="31" dur="2000"/>
                                        <p:tgtEl>
                                          <p:spTgt spid="2">
                                            <p:graphicEl>
                                              <a:dgm id="{CD2FAF35-4F73-8D4E-A647-8397026D70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show="0">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CE06232-69FD-453D-8EB2-706087A902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753" name="Rectangle 2"/>
          <p:cNvSpPr>
            <a:spLocks noGrp="1" noChangeArrowheads="1"/>
          </p:cNvSpPr>
          <p:nvPr>
            <p:ph type="title"/>
          </p:nvPr>
        </p:nvSpPr>
        <p:spPr>
          <a:xfrm>
            <a:off x="455262" y="1671484"/>
            <a:ext cx="4125677" cy="3738638"/>
          </a:xfrm>
          <a:solidFill>
            <a:schemeClr val="bg1">
              <a:alpha val="50000"/>
            </a:schemeClr>
          </a:solidFill>
          <a:ln w="25400" cap="sq">
            <a:solidFill>
              <a:schemeClr val="tx1"/>
            </a:solidFill>
            <a:miter lim="800000"/>
          </a:ln>
        </p:spPr>
        <p:txBody>
          <a:bodyPr>
            <a:noAutofit/>
          </a:bodyPr>
          <a:lstStyle/>
          <a:p>
            <a:pPr algn="ctr"/>
            <a:r>
              <a:rPr lang="en-US" sz="6000" dirty="0"/>
              <a:t>Eysenck</a:t>
            </a:r>
            <a:r>
              <a:rPr lang="fr-FR" altLang="ja-JP" sz="6000" dirty="0"/>
              <a:t>'</a:t>
            </a:r>
            <a:r>
              <a:rPr lang="en-US" altLang="ja-JP" sz="6000" dirty="0"/>
              <a:t>s Three-Factor Theory</a:t>
            </a:r>
            <a:endParaRPr lang="en-US" sz="6000" dirty="0"/>
          </a:p>
        </p:txBody>
      </p:sp>
      <p:sp>
        <p:nvSpPr>
          <p:cNvPr id="74754" name="Rectangle 3"/>
          <p:cNvSpPr>
            <a:spLocks noGrp="1" noChangeArrowheads="1"/>
          </p:cNvSpPr>
          <p:nvPr>
            <p:ph idx="1"/>
          </p:nvPr>
        </p:nvSpPr>
        <p:spPr>
          <a:xfrm>
            <a:off x="5722373" y="422787"/>
            <a:ext cx="6135329" cy="6302477"/>
          </a:xfrm>
        </p:spPr>
        <p:txBody>
          <a:bodyPr anchor="ctr">
            <a:noAutofit/>
          </a:bodyPr>
          <a:lstStyle/>
          <a:p>
            <a:r>
              <a:rPr lang="en-US" sz="3200" dirty="0">
                <a:solidFill>
                  <a:schemeClr val="bg1"/>
                </a:solidFill>
              </a:rPr>
              <a:t>The biological basis for the </a:t>
            </a:r>
            <a:r>
              <a:rPr lang="en-US" sz="3200" b="1" dirty="0">
                <a:solidFill>
                  <a:schemeClr val="bg1"/>
                </a:solidFill>
              </a:rPr>
              <a:t>extraversion-introversion trait</a:t>
            </a:r>
            <a:r>
              <a:rPr lang="en-US" sz="3200" dirty="0">
                <a:solidFill>
                  <a:schemeClr val="bg1"/>
                </a:solidFill>
              </a:rPr>
              <a:t>: Level of cortical arousal (neuronal activity)</a:t>
            </a:r>
          </a:p>
          <a:p>
            <a:endParaRPr lang="en-US" sz="3200" dirty="0">
              <a:solidFill>
                <a:schemeClr val="bg1"/>
              </a:solidFill>
            </a:endParaRPr>
          </a:p>
          <a:p>
            <a:pPr lvl="1"/>
            <a:r>
              <a:rPr lang="en-US" sz="3200" dirty="0">
                <a:solidFill>
                  <a:schemeClr val="bg1"/>
                </a:solidFill>
              </a:rPr>
              <a:t>Extraverts need to seek out external stimulation to raise the level of arousal in the brain to a more optimal level</a:t>
            </a:r>
          </a:p>
          <a:p>
            <a:pPr lvl="1"/>
            <a:r>
              <a:rPr lang="en-US" sz="3200" dirty="0">
                <a:solidFill>
                  <a:schemeClr val="bg1"/>
                </a:solidFill>
              </a:rPr>
              <a:t>Introverts have higher normal-levels of arousal than extraverts</a:t>
            </a:r>
          </a:p>
        </p:txBody>
      </p:sp>
    </p:spTree>
    <p:extLst>
      <p:ext uri="{BB962C8B-B14F-4D97-AF65-F5344CB8AC3E}">
        <p14:creationId xmlns:p14="http://schemas.microsoft.com/office/powerpoint/2010/main" val="244464208"/>
      </p:ext>
    </p:extLst>
  </p:cSld>
  <p:clrMapOvr>
    <a:masterClrMapping/>
  </p:clrMapOvr>
  <p:transition spd="med">
    <p:fade/>
  </p:transition>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p:txBody>
          <a:bodyPr>
            <a:normAutofit/>
          </a:bodyPr>
          <a:lstStyle/>
          <a:p>
            <a:r>
              <a:rPr lang="en-US" sz="6000" dirty="0"/>
              <a:t>Eysenck</a:t>
            </a:r>
            <a:r>
              <a:rPr lang="fr-FR" altLang="ja-JP" sz="6000" dirty="0"/>
              <a:t>'</a:t>
            </a:r>
            <a:r>
              <a:rPr lang="en-US" altLang="ja-JP" sz="6000" dirty="0"/>
              <a:t>s Three-Factor Theory</a:t>
            </a:r>
            <a:endParaRPr lang="en-US" sz="6000" dirty="0"/>
          </a:p>
        </p:txBody>
      </p:sp>
      <p:sp>
        <p:nvSpPr>
          <p:cNvPr id="73730" name="Rectangle 3"/>
          <p:cNvSpPr>
            <a:spLocks noGrp="1" noChangeArrowheads="1"/>
          </p:cNvSpPr>
          <p:nvPr>
            <p:ph idx="1"/>
          </p:nvPr>
        </p:nvSpPr>
        <p:spPr>
          <a:xfrm>
            <a:off x="838200" y="1825624"/>
            <a:ext cx="10756392" cy="4782439"/>
          </a:xfrm>
        </p:spPr>
        <p:txBody>
          <a:bodyPr>
            <a:normAutofit/>
          </a:bodyPr>
          <a:lstStyle/>
          <a:p>
            <a:r>
              <a:rPr lang="en-US" sz="3200" dirty="0"/>
              <a:t>People who are high on the </a:t>
            </a:r>
            <a:r>
              <a:rPr lang="en-US" sz="3200" b="1" dirty="0"/>
              <a:t>neuroticism-emotional</a:t>
            </a:r>
            <a:r>
              <a:rPr lang="en-US" sz="3200" dirty="0"/>
              <a:t> stability dimension tend to be overly anxious, emotionally unstable, and easily upset because of a more reactive sympathetic nervous system</a:t>
            </a:r>
          </a:p>
          <a:p>
            <a:r>
              <a:rPr lang="en-US" sz="3200" dirty="0"/>
              <a:t>The </a:t>
            </a:r>
            <a:r>
              <a:rPr lang="en-US" sz="3200" b="1" dirty="0"/>
              <a:t>psychoticism-impulse control </a:t>
            </a:r>
            <a:r>
              <a:rPr lang="en-US" sz="3200" dirty="0"/>
              <a:t>trait is concerned with aggressiveness, impulsiveness, and empathy</a:t>
            </a:r>
          </a:p>
          <a:p>
            <a:pPr lvl="1"/>
            <a:r>
              <a:rPr lang="en-US" sz="2800" dirty="0"/>
              <a:t>A high level of testosterone and a low level of MAO (monoamine oxidase), a neurotransmitter inhibitor, lead to high levels of psychoticism</a:t>
            </a:r>
          </a:p>
        </p:txBody>
      </p:sp>
    </p:spTree>
    <p:extLst>
      <p:ext uri="{BB962C8B-B14F-4D97-AF65-F5344CB8AC3E}">
        <p14:creationId xmlns:p14="http://schemas.microsoft.com/office/powerpoint/2010/main" val="1007785764"/>
      </p:ext>
    </p:extLst>
  </p:cSld>
  <p:clrMapOvr>
    <a:masterClrMapping/>
  </p:clrMapOvr>
  <p:transition spd="med">
    <p:fade/>
  </p:transition>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6801" name="Rectangle 2"/>
          <p:cNvSpPr>
            <a:spLocks noGrp="1" noChangeArrowheads="1"/>
          </p:cNvSpPr>
          <p:nvPr>
            <p:ph type="title"/>
          </p:nvPr>
        </p:nvSpPr>
        <p:spPr/>
        <p:txBody>
          <a:bodyPr>
            <a:noAutofit/>
          </a:bodyPr>
          <a:lstStyle/>
          <a:p>
            <a:r>
              <a:rPr lang="en-US" sz="6000" dirty="0"/>
              <a:t>McCrae and Costa Five-Factor Model of Personality </a:t>
            </a:r>
          </a:p>
        </p:txBody>
      </p:sp>
      <p:sp>
        <p:nvSpPr>
          <p:cNvPr id="76802" name="Rectangle 3"/>
          <p:cNvSpPr>
            <a:spLocks noGrp="1" noChangeArrowheads="1"/>
          </p:cNvSpPr>
          <p:nvPr>
            <p:ph idx="1"/>
          </p:nvPr>
        </p:nvSpPr>
        <p:spPr>
          <a:xfrm>
            <a:off x="609600" y="2222090"/>
            <a:ext cx="11362944" cy="4312822"/>
          </a:xfrm>
        </p:spPr>
        <p:txBody>
          <a:bodyPr>
            <a:normAutofit/>
          </a:bodyPr>
          <a:lstStyle/>
          <a:p>
            <a:r>
              <a:rPr lang="en-US" sz="3200" b="1" dirty="0"/>
              <a:t>Five factors</a:t>
            </a:r>
          </a:p>
          <a:p>
            <a:pPr lvl="1"/>
            <a:r>
              <a:rPr lang="en-US" sz="3200" dirty="0"/>
              <a:t>Include openness, conscientiousness, extraversion, agreeableness, and neuroticism (OCEAN)</a:t>
            </a:r>
          </a:p>
          <a:p>
            <a:pPr lvl="1"/>
            <a:r>
              <a:rPr lang="en-US" sz="3200" dirty="0"/>
              <a:t>Appear to be universal</a:t>
            </a:r>
          </a:p>
          <a:p>
            <a:pPr lvl="1"/>
            <a:r>
              <a:rPr lang="en-US" sz="3200" dirty="0"/>
              <a:t>Observed across gender and diverse languages and cultures</a:t>
            </a:r>
          </a:p>
          <a:p>
            <a:pPr lvl="1"/>
            <a:r>
              <a:rPr lang="en-US" sz="3200" dirty="0"/>
              <a:t>Are measured using several assessment instruments: NEO-PI-R,  NEO-PI-3, and NEO-FFI</a:t>
            </a:r>
          </a:p>
        </p:txBody>
      </p:sp>
    </p:spTree>
    <p:extLst>
      <p:ext uri="{BB962C8B-B14F-4D97-AF65-F5344CB8AC3E}">
        <p14:creationId xmlns:p14="http://schemas.microsoft.com/office/powerpoint/2010/main" val="1525223067"/>
      </p:ext>
    </p:extLst>
  </p:cSld>
  <p:clrMapOvr>
    <a:masterClrMapping/>
  </p:clrMapOvr>
  <p:transition spd="med">
    <p:fade/>
  </p:transition>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3152" y="0"/>
            <a:ext cx="10195356" cy="6858000"/>
          </a:xfrm>
          <a:prstGeom prst="rect">
            <a:avLst/>
          </a:prstGeom>
        </p:spPr>
      </p:pic>
      <p:sp>
        <p:nvSpPr>
          <p:cNvPr id="5" name="TextBox 4"/>
          <p:cNvSpPr txBox="1"/>
          <p:nvPr/>
        </p:nvSpPr>
        <p:spPr>
          <a:xfrm>
            <a:off x="10186314" y="776990"/>
            <a:ext cx="1901952" cy="2862322"/>
          </a:xfrm>
          <a:prstGeom prst="rect">
            <a:avLst/>
          </a:prstGeom>
          <a:noFill/>
        </p:spPr>
        <p:txBody>
          <a:bodyPr wrap="square" rtlCol="0">
            <a:spAutoFit/>
          </a:bodyPr>
          <a:lstStyle/>
          <a:p>
            <a:pPr algn="ctr"/>
            <a:r>
              <a:rPr lang="en-GB" sz="6000" b="1" dirty="0"/>
              <a:t>The </a:t>
            </a:r>
          </a:p>
          <a:p>
            <a:pPr algn="ctr"/>
            <a:r>
              <a:rPr lang="en-GB" sz="6000" b="1" dirty="0"/>
              <a:t>big </a:t>
            </a:r>
          </a:p>
          <a:p>
            <a:pPr algn="ctr"/>
            <a:r>
              <a:rPr lang="en-GB" sz="6000" b="1" dirty="0"/>
              <a:t>5</a:t>
            </a:r>
          </a:p>
        </p:txBody>
      </p:sp>
      <p:sp>
        <p:nvSpPr>
          <p:cNvPr id="6" name="Rectangle 5"/>
          <p:cNvSpPr/>
          <p:nvPr/>
        </p:nvSpPr>
        <p:spPr>
          <a:xfrm>
            <a:off x="3803904" y="1463040"/>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Rectangle 6"/>
          <p:cNvSpPr/>
          <p:nvPr/>
        </p:nvSpPr>
        <p:spPr>
          <a:xfrm>
            <a:off x="3803904" y="2529840"/>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Rectangle 7"/>
          <p:cNvSpPr/>
          <p:nvPr/>
        </p:nvSpPr>
        <p:spPr>
          <a:xfrm>
            <a:off x="3803904" y="3639312"/>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Rectangle 8"/>
          <p:cNvSpPr/>
          <p:nvPr/>
        </p:nvSpPr>
        <p:spPr>
          <a:xfrm>
            <a:off x="3803904" y="4748784"/>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p:cNvSpPr/>
          <p:nvPr/>
        </p:nvSpPr>
        <p:spPr>
          <a:xfrm>
            <a:off x="3803904" y="5721096"/>
            <a:ext cx="6089904" cy="7345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 name="Rectangle 1"/>
          <p:cNvSpPr/>
          <p:nvPr/>
        </p:nvSpPr>
        <p:spPr>
          <a:xfrm>
            <a:off x="10186314" y="3641896"/>
            <a:ext cx="2002434" cy="1938992"/>
          </a:xfrm>
          <a:prstGeom prst="rect">
            <a:avLst/>
          </a:prstGeom>
        </p:spPr>
        <p:txBody>
          <a:bodyPr wrap="square">
            <a:spAutoFit/>
          </a:bodyPr>
          <a:lstStyle/>
          <a:p>
            <a:r>
              <a:rPr lang="en-GB" sz="2400" dirty="0"/>
              <a:t>McCrae and Costa’s (1999) Five-Factor Model of Personality </a:t>
            </a:r>
          </a:p>
        </p:txBody>
      </p:sp>
    </p:spTree>
    <p:extLst>
      <p:ext uri="{BB962C8B-B14F-4D97-AF65-F5344CB8AC3E}">
        <p14:creationId xmlns:p14="http://schemas.microsoft.com/office/powerpoint/2010/main" val="242031771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6"/>
                                        </p:tgtEl>
                                        <p:attrNameLst>
                                          <p:attrName>ppt_w</p:attrName>
                                        </p:attrNameLst>
                                      </p:cBhvr>
                                      <p:tavLst>
                                        <p:tav tm="0">
                                          <p:val>
                                            <p:strVal val="ppt_w"/>
                                          </p:val>
                                        </p:tav>
                                        <p:tav tm="100000">
                                          <p:val>
                                            <p:fltVal val="0"/>
                                          </p:val>
                                        </p:tav>
                                      </p:tavLst>
                                    </p:anim>
                                    <p:anim calcmode="lin" valueType="num">
                                      <p:cBhvr>
                                        <p:cTn id="7" dur="500"/>
                                        <p:tgtEl>
                                          <p:spTgt spid="6"/>
                                        </p:tgtEl>
                                        <p:attrNameLst>
                                          <p:attrName>ppt_h</p:attrName>
                                        </p:attrNameLst>
                                      </p:cBhvr>
                                      <p:tavLst>
                                        <p:tav tm="0">
                                          <p:val>
                                            <p:strVal val="ppt_h"/>
                                          </p:val>
                                        </p:tav>
                                        <p:tav tm="100000">
                                          <p:val>
                                            <p:fltVal val="0"/>
                                          </p:val>
                                        </p:tav>
                                      </p:tavLst>
                                    </p:anim>
                                    <p:animEffect transition="out" filter="fade">
                                      <p:cBhvr>
                                        <p:cTn id="8" dur="500"/>
                                        <p:tgtEl>
                                          <p:spTgt spid="6"/>
                                        </p:tgtEl>
                                      </p:cBhvr>
                                    </p:animEffect>
                                    <p:set>
                                      <p:cBhvr>
                                        <p:cTn id="9" dur="1" fill="hold">
                                          <p:stCondLst>
                                            <p:cond delay="499"/>
                                          </p:stCondLst>
                                        </p:cTn>
                                        <p:tgtEl>
                                          <p:spTgt spid="6"/>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grpId="0" nodeType="clickEffect">
                                  <p:stCondLst>
                                    <p:cond delay="0"/>
                                  </p:stCondLst>
                                  <p:childTnLst>
                                    <p:anim calcmode="lin" valueType="num">
                                      <p:cBhvr>
                                        <p:cTn id="13" dur="500"/>
                                        <p:tgtEl>
                                          <p:spTgt spid="7"/>
                                        </p:tgtEl>
                                        <p:attrNameLst>
                                          <p:attrName>ppt_w</p:attrName>
                                        </p:attrNameLst>
                                      </p:cBhvr>
                                      <p:tavLst>
                                        <p:tav tm="0">
                                          <p:val>
                                            <p:strVal val="ppt_w"/>
                                          </p:val>
                                        </p:tav>
                                        <p:tav tm="100000">
                                          <p:val>
                                            <p:fltVal val="0"/>
                                          </p:val>
                                        </p:tav>
                                      </p:tavLst>
                                    </p:anim>
                                    <p:anim calcmode="lin" valueType="num">
                                      <p:cBhvr>
                                        <p:cTn id="14" dur="500"/>
                                        <p:tgtEl>
                                          <p:spTgt spid="7"/>
                                        </p:tgtEl>
                                        <p:attrNameLst>
                                          <p:attrName>ppt_h</p:attrName>
                                        </p:attrNameLst>
                                      </p:cBhvr>
                                      <p:tavLst>
                                        <p:tav tm="0">
                                          <p:val>
                                            <p:strVal val="ppt_h"/>
                                          </p:val>
                                        </p:tav>
                                        <p:tav tm="100000">
                                          <p:val>
                                            <p:fltVal val="0"/>
                                          </p:val>
                                        </p:tav>
                                      </p:tavLst>
                                    </p:anim>
                                    <p:animEffect transition="out" filter="fade">
                                      <p:cBhvr>
                                        <p:cTn id="15" dur="500"/>
                                        <p:tgtEl>
                                          <p:spTgt spid="7"/>
                                        </p:tgtEl>
                                      </p:cBhvr>
                                    </p:animEffect>
                                    <p:set>
                                      <p:cBhvr>
                                        <p:cTn id="16" dur="1" fill="hold">
                                          <p:stCondLst>
                                            <p:cond delay="499"/>
                                          </p:stCondLst>
                                        </p:cTn>
                                        <p:tgtEl>
                                          <p:spTgt spid="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53" presetClass="exit" presetSubtype="32" fill="hold" grpId="0" nodeType="clickEffect">
                                  <p:stCondLst>
                                    <p:cond delay="0"/>
                                  </p:stCondLst>
                                  <p:childTnLst>
                                    <p:anim calcmode="lin" valueType="num">
                                      <p:cBhvr>
                                        <p:cTn id="20" dur="500"/>
                                        <p:tgtEl>
                                          <p:spTgt spid="8"/>
                                        </p:tgtEl>
                                        <p:attrNameLst>
                                          <p:attrName>ppt_w</p:attrName>
                                        </p:attrNameLst>
                                      </p:cBhvr>
                                      <p:tavLst>
                                        <p:tav tm="0">
                                          <p:val>
                                            <p:strVal val="ppt_w"/>
                                          </p:val>
                                        </p:tav>
                                        <p:tav tm="100000">
                                          <p:val>
                                            <p:fltVal val="0"/>
                                          </p:val>
                                        </p:tav>
                                      </p:tavLst>
                                    </p:anim>
                                    <p:anim calcmode="lin" valueType="num">
                                      <p:cBhvr>
                                        <p:cTn id="21" dur="500"/>
                                        <p:tgtEl>
                                          <p:spTgt spid="8"/>
                                        </p:tgtEl>
                                        <p:attrNameLst>
                                          <p:attrName>ppt_h</p:attrName>
                                        </p:attrNameLst>
                                      </p:cBhvr>
                                      <p:tavLst>
                                        <p:tav tm="0">
                                          <p:val>
                                            <p:strVal val="ppt_h"/>
                                          </p:val>
                                        </p:tav>
                                        <p:tav tm="100000">
                                          <p:val>
                                            <p:fltVal val="0"/>
                                          </p:val>
                                        </p:tav>
                                      </p:tavLst>
                                    </p:anim>
                                    <p:animEffect transition="out" filter="fade">
                                      <p:cBhvr>
                                        <p:cTn id="22" dur="500"/>
                                        <p:tgtEl>
                                          <p:spTgt spid="8"/>
                                        </p:tgtEl>
                                      </p:cBhvr>
                                    </p:animEffect>
                                    <p:set>
                                      <p:cBhvr>
                                        <p:cTn id="23" dur="1" fill="hold">
                                          <p:stCondLst>
                                            <p:cond delay="499"/>
                                          </p:stCondLst>
                                        </p:cTn>
                                        <p:tgtEl>
                                          <p:spTgt spid="8"/>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53" presetClass="exit" presetSubtype="32" fill="hold" grpId="0" nodeType="clickEffect">
                                  <p:stCondLst>
                                    <p:cond delay="0"/>
                                  </p:stCondLst>
                                  <p:childTnLst>
                                    <p:anim calcmode="lin" valueType="num">
                                      <p:cBhvr>
                                        <p:cTn id="27" dur="500"/>
                                        <p:tgtEl>
                                          <p:spTgt spid="9"/>
                                        </p:tgtEl>
                                        <p:attrNameLst>
                                          <p:attrName>ppt_w</p:attrName>
                                        </p:attrNameLst>
                                      </p:cBhvr>
                                      <p:tavLst>
                                        <p:tav tm="0">
                                          <p:val>
                                            <p:strVal val="ppt_w"/>
                                          </p:val>
                                        </p:tav>
                                        <p:tav tm="100000">
                                          <p:val>
                                            <p:fltVal val="0"/>
                                          </p:val>
                                        </p:tav>
                                      </p:tavLst>
                                    </p:anim>
                                    <p:anim calcmode="lin" valueType="num">
                                      <p:cBhvr>
                                        <p:cTn id="28" dur="500"/>
                                        <p:tgtEl>
                                          <p:spTgt spid="9"/>
                                        </p:tgtEl>
                                        <p:attrNameLst>
                                          <p:attrName>ppt_h</p:attrName>
                                        </p:attrNameLst>
                                      </p:cBhvr>
                                      <p:tavLst>
                                        <p:tav tm="0">
                                          <p:val>
                                            <p:strVal val="ppt_h"/>
                                          </p:val>
                                        </p:tav>
                                        <p:tav tm="100000">
                                          <p:val>
                                            <p:fltVal val="0"/>
                                          </p:val>
                                        </p:tav>
                                      </p:tavLst>
                                    </p:anim>
                                    <p:animEffect transition="out" filter="fade">
                                      <p:cBhvr>
                                        <p:cTn id="29" dur="500"/>
                                        <p:tgtEl>
                                          <p:spTgt spid="9"/>
                                        </p:tgtEl>
                                      </p:cBhvr>
                                    </p:animEffect>
                                    <p:set>
                                      <p:cBhvr>
                                        <p:cTn id="30" dur="1" fill="hold">
                                          <p:stCondLst>
                                            <p:cond delay="499"/>
                                          </p:stCondLst>
                                        </p:cTn>
                                        <p:tgtEl>
                                          <p:spTgt spid="9"/>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53" presetClass="exit" presetSubtype="32" fill="hold" grpId="0" nodeType="clickEffect">
                                  <p:stCondLst>
                                    <p:cond delay="0"/>
                                  </p:stCondLst>
                                  <p:childTnLst>
                                    <p:anim calcmode="lin" valueType="num">
                                      <p:cBhvr>
                                        <p:cTn id="34" dur="500"/>
                                        <p:tgtEl>
                                          <p:spTgt spid="10"/>
                                        </p:tgtEl>
                                        <p:attrNameLst>
                                          <p:attrName>ppt_w</p:attrName>
                                        </p:attrNameLst>
                                      </p:cBhvr>
                                      <p:tavLst>
                                        <p:tav tm="0">
                                          <p:val>
                                            <p:strVal val="ppt_w"/>
                                          </p:val>
                                        </p:tav>
                                        <p:tav tm="100000">
                                          <p:val>
                                            <p:fltVal val="0"/>
                                          </p:val>
                                        </p:tav>
                                      </p:tavLst>
                                    </p:anim>
                                    <p:anim calcmode="lin" valueType="num">
                                      <p:cBhvr>
                                        <p:cTn id="35" dur="500"/>
                                        <p:tgtEl>
                                          <p:spTgt spid="10"/>
                                        </p:tgtEl>
                                        <p:attrNameLst>
                                          <p:attrName>ppt_h</p:attrName>
                                        </p:attrNameLst>
                                      </p:cBhvr>
                                      <p:tavLst>
                                        <p:tav tm="0">
                                          <p:val>
                                            <p:strVal val="ppt_h"/>
                                          </p:val>
                                        </p:tav>
                                        <p:tav tm="100000">
                                          <p:val>
                                            <p:fltVal val="0"/>
                                          </p:val>
                                        </p:tav>
                                      </p:tavLst>
                                    </p:anim>
                                    <p:animEffect transition="out" filter="fade">
                                      <p:cBhvr>
                                        <p:cTn id="36" dur="500"/>
                                        <p:tgtEl>
                                          <p:spTgt spid="10"/>
                                        </p:tgtEl>
                                      </p:cBhvr>
                                    </p:animEffect>
                                    <p:set>
                                      <p:cBhvr>
                                        <p:cTn id="37"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2583" y="5620442"/>
            <a:ext cx="11157528" cy="369332"/>
          </a:xfrm>
          <a:prstGeom prst="rect">
            <a:avLst/>
          </a:prstGeom>
        </p:spPr>
        <p:txBody>
          <a:bodyPr wrap="square">
            <a:spAutoFit/>
          </a:bodyPr>
          <a:lstStyle/>
          <a:p>
            <a:r>
              <a:rPr lang="en-GB" dirty="0">
                <a:solidFill>
                  <a:prstClr val="black"/>
                </a:solidFill>
                <a:hlinkClick r:id="rId2"/>
              </a:rPr>
              <a:t>http://www.testsonthenet.co.uk/ocean12/TestsOnTheNet/B2B/Clients/LatPro/Report-BigFive/OCEAN120bIG5.HTM</a:t>
            </a:r>
            <a:r>
              <a:rPr lang="en-GB" dirty="0">
                <a:solidFill>
                  <a:prstClr val="black"/>
                </a:solidFill>
              </a:rPr>
              <a:t> </a:t>
            </a:r>
          </a:p>
        </p:txBody>
      </p:sp>
      <p:pic>
        <p:nvPicPr>
          <p:cNvPr id="3" name="Picture 2">
            <a:hlinkClick r:id="rId2"/>
          </p:cNvPr>
          <p:cNvPicPr>
            <a:picLocks noChangeAspect="1"/>
          </p:cNvPicPr>
          <p:nvPr/>
        </p:nvPicPr>
        <p:blipFill>
          <a:blip r:embed="rId3"/>
          <a:stretch>
            <a:fillRect/>
          </a:stretch>
        </p:blipFill>
        <p:spPr>
          <a:xfrm>
            <a:off x="1288578" y="1865540"/>
            <a:ext cx="9485538" cy="2199120"/>
          </a:xfrm>
          <a:prstGeom prst="rect">
            <a:avLst/>
          </a:prstGeom>
        </p:spPr>
      </p:pic>
      <p:sp>
        <p:nvSpPr>
          <p:cNvPr id="4" name="Title 3"/>
          <p:cNvSpPr>
            <a:spLocks noGrp="1"/>
          </p:cNvSpPr>
          <p:nvPr>
            <p:ph type="title"/>
          </p:nvPr>
        </p:nvSpPr>
        <p:spPr/>
        <p:txBody>
          <a:bodyPr/>
          <a:lstStyle/>
          <a:p>
            <a:r>
              <a:rPr lang="en-GB" dirty="0"/>
              <a:t>One example of online personality testing</a:t>
            </a:r>
          </a:p>
        </p:txBody>
      </p:sp>
      <p:sp>
        <p:nvSpPr>
          <p:cNvPr id="6" name="Slide Number Placeholder 5"/>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solidFill>
                  <a:prstClr val="black"/>
                </a:solidFill>
              </a:rPr>
              <a:pPr/>
              <a:t>59</a:t>
            </a:fld>
            <a:endParaRPr lang="en-GB">
              <a:solidFill>
                <a:prstClr val="black"/>
              </a:solidFill>
            </a:endParaRPr>
          </a:p>
        </p:txBody>
      </p:sp>
      <p:sp>
        <p:nvSpPr>
          <p:cNvPr id="5" name="TextBox 4"/>
          <p:cNvSpPr txBox="1"/>
          <p:nvPr/>
        </p:nvSpPr>
        <p:spPr>
          <a:xfrm>
            <a:off x="452583" y="4282751"/>
            <a:ext cx="11229344" cy="830997"/>
          </a:xfrm>
          <a:prstGeom prst="rect">
            <a:avLst/>
          </a:prstGeom>
          <a:noFill/>
        </p:spPr>
        <p:txBody>
          <a:bodyPr wrap="square" rtlCol="0">
            <a:spAutoFit/>
          </a:bodyPr>
          <a:lstStyle/>
          <a:p>
            <a:pPr algn="ctr"/>
            <a:r>
              <a:rPr lang="en-GB" sz="2400" dirty="0">
                <a:solidFill>
                  <a:prstClr val="black"/>
                </a:solidFill>
              </a:rPr>
              <a:t>Always be mindful that some online tests are set by companies who may ask you to pay</a:t>
            </a:r>
          </a:p>
          <a:p>
            <a:pPr algn="ctr"/>
            <a:r>
              <a:rPr lang="en-GB" sz="2400" dirty="0">
                <a:solidFill>
                  <a:prstClr val="black"/>
                </a:solidFill>
              </a:rPr>
              <a:t>This test is shown for illustrative purposes only</a:t>
            </a:r>
          </a:p>
        </p:txBody>
      </p:sp>
    </p:spTree>
    <p:extLst>
      <p:ext uri="{BB962C8B-B14F-4D97-AF65-F5344CB8AC3E}">
        <p14:creationId xmlns:p14="http://schemas.microsoft.com/office/powerpoint/2010/main" val="3893745569"/>
      </p:ext>
    </p:extLst>
  </p:cSld>
  <p:clrMapOvr>
    <a:masterClrMapping/>
  </p:clrMapOvr>
  <p:transition spd="med">
    <p:fad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itle 4"/>
          <p:cNvSpPr>
            <a:spLocks noGrp="1"/>
          </p:cNvSpPr>
          <p:nvPr>
            <p:ph type="title"/>
          </p:nvPr>
        </p:nvSpPr>
        <p:spPr/>
        <p:txBody>
          <a:bodyPr>
            <a:normAutofit/>
          </a:bodyPr>
          <a:lstStyle/>
          <a:p>
            <a:r>
              <a:rPr lang="en-US" sz="4000" dirty="0"/>
              <a:t>The Big Five Personality Trait Dimensions</a:t>
            </a:r>
          </a:p>
        </p:txBody>
      </p:sp>
      <p:pic>
        <p:nvPicPr>
          <p:cNvPr id="5" name="Picture 4" descr="Screen Shot 2013-11-04 at 1.19.06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328" y="1310958"/>
            <a:ext cx="12091672" cy="5440362"/>
          </a:xfrm>
          <a:prstGeom prst="rect">
            <a:avLst/>
          </a:prstGeom>
        </p:spPr>
      </p:pic>
      <p:sp>
        <p:nvSpPr>
          <p:cNvPr id="2" name="Rectangle 1"/>
          <p:cNvSpPr/>
          <p:nvPr/>
        </p:nvSpPr>
        <p:spPr bwMode="auto">
          <a:xfrm>
            <a:off x="7162800" y="280416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6" name="Rectangle 5"/>
          <p:cNvSpPr/>
          <p:nvPr/>
        </p:nvSpPr>
        <p:spPr bwMode="auto">
          <a:xfrm>
            <a:off x="7162800" y="368808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7" name="Rectangle 6"/>
          <p:cNvSpPr/>
          <p:nvPr/>
        </p:nvSpPr>
        <p:spPr bwMode="auto">
          <a:xfrm>
            <a:off x="289560" y="3581400"/>
            <a:ext cx="3931920" cy="68580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8" name="Rectangle 7"/>
          <p:cNvSpPr/>
          <p:nvPr/>
        </p:nvSpPr>
        <p:spPr bwMode="auto">
          <a:xfrm>
            <a:off x="7162800" y="438912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9" name="Rectangle 8"/>
          <p:cNvSpPr/>
          <p:nvPr/>
        </p:nvSpPr>
        <p:spPr bwMode="auto">
          <a:xfrm>
            <a:off x="289560" y="4267200"/>
            <a:ext cx="393192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0" name="Rectangle 9"/>
          <p:cNvSpPr/>
          <p:nvPr/>
        </p:nvSpPr>
        <p:spPr bwMode="auto">
          <a:xfrm>
            <a:off x="7162800" y="509016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1" name="Rectangle 10"/>
          <p:cNvSpPr/>
          <p:nvPr/>
        </p:nvSpPr>
        <p:spPr bwMode="auto">
          <a:xfrm>
            <a:off x="289560" y="5090160"/>
            <a:ext cx="393192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2" name="Rectangle 11"/>
          <p:cNvSpPr/>
          <p:nvPr/>
        </p:nvSpPr>
        <p:spPr bwMode="auto">
          <a:xfrm>
            <a:off x="7162800" y="590550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3" name="Rectangle 12"/>
          <p:cNvSpPr/>
          <p:nvPr/>
        </p:nvSpPr>
        <p:spPr bwMode="auto">
          <a:xfrm>
            <a:off x="289560" y="5882322"/>
            <a:ext cx="393192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248121165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2"/>
                                        </p:tgtEl>
                                      </p:cBhvr>
                                    </p:animEffect>
                                    <p:set>
                                      <p:cBhvr>
                                        <p:cTn id="7" dur="1" fill="hold">
                                          <p:stCondLst>
                                            <p:cond delay="19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6" presetClass="exit" presetSubtype="32" fill="hold" grpId="0" nodeType="clickEffect">
                                  <p:stCondLst>
                                    <p:cond delay="0"/>
                                  </p:stCondLst>
                                  <p:childTnLst>
                                    <p:animEffect transition="out" filter="circle(out)">
                                      <p:cBhvr>
                                        <p:cTn id="11" dur="2000"/>
                                        <p:tgtEl>
                                          <p:spTgt spid="7"/>
                                        </p:tgtEl>
                                      </p:cBhvr>
                                    </p:animEffect>
                                    <p:set>
                                      <p:cBhvr>
                                        <p:cTn id="12" dur="1" fill="hold">
                                          <p:stCondLst>
                                            <p:cond delay="1999"/>
                                          </p:stCondLst>
                                        </p:cTn>
                                        <p:tgtEl>
                                          <p:spTgt spid="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6" presetClass="exit" presetSubtype="32" fill="hold" grpId="0" nodeType="clickEffect">
                                  <p:stCondLst>
                                    <p:cond delay="0"/>
                                  </p:stCondLst>
                                  <p:childTnLst>
                                    <p:animEffect transition="out" filter="circle(out)">
                                      <p:cBhvr>
                                        <p:cTn id="16" dur="2000"/>
                                        <p:tgtEl>
                                          <p:spTgt spid="6"/>
                                        </p:tgtEl>
                                      </p:cBhvr>
                                    </p:animEffect>
                                    <p:set>
                                      <p:cBhvr>
                                        <p:cTn id="17" dur="1" fill="hold">
                                          <p:stCondLst>
                                            <p:cond delay="1999"/>
                                          </p:stCondLst>
                                        </p:cTn>
                                        <p:tgtEl>
                                          <p:spTgt spid="6"/>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6" presetClass="exit" presetSubtype="32" fill="hold" grpId="0" nodeType="clickEffect">
                                  <p:stCondLst>
                                    <p:cond delay="0"/>
                                  </p:stCondLst>
                                  <p:childTnLst>
                                    <p:animEffect transition="out" filter="circle(out)">
                                      <p:cBhvr>
                                        <p:cTn id="21" dur="2000"/>
                                        <p:tgtEl>
                                          <p:spTgt spid="9"/>
                                        </p:tgtEl>
                                      </p:cBhvr>
                                    </p:animEffect>
                                    <p:set>
                                      <p:cBhvr>
                                        <p:cTn id="22" dur="1" fill="hold">
                                          <p:stCondLst>
                                            <p:cond delay="1999"/>
                                          </p:stCondLst>
                                        </p:cTn>
                                        <p:tgtEl>
                                          <p:spTgt spid="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6" presetClass="exit" presetSubtype="32" fill="hold" grpId="0" nodeType="clickEffect">
                                  <p:stCondLst>
                                    <p:cond delay="0"/>
                                  </p:stCondLst>
                                  <p:childTnLst>
                                    <p:animEffect transition="out" filter="circle(out)">
                                      <p:cBhvr>
                                        <p:cTn id="26" dur="2000"/>
                                        <p:tgtEl>
                                          <p:spTgt spid="8"/>
                                        </p:tgtEl>
                                      </p:cBhvr>
                                    </p:animEffect>
                                    <p:set>
                                      <p:cBhvr>
                                        <p:cTn id="27" dur="1" fill="hold">
                                          <p:stCondLst>
                                            <p:cond delay="1999"/>
                                          </p:stCondLst>
                                        </p:cTn>
                                        <p:tgtEl>
                                          <p:spTgt spid="8"/>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6" presetClass="exit" presetSubtype="32" fill="hold" grpId="0" nodeType="clickEffect">
                                  <p:stCondLst>
                                    <p:cond delay="0"/>
                                  </p:stCondLst>
                                  <p:childTnLst>
                                    <p:animEffect transition="out" filter="circle(out)">
                                      <p:cBhvr>
                                        <p:cTn id="31" dur="2000"/>
                                        <p:tgtEl>
                                          <p:spTgt spid="11"/>
                                        </p:tgtEl>
                                      </p:cBhvr>
                                    </p:animEffect>
                                    <p:set>
                                      <p:cBhvr>
                                        <p:cTn id="32" dur="1" fill="hold">
                                          <p:stCondLst>
                                            <p:cond delay="1999"/>
                                          </p:stCondLst>
                                        </p:cTn>
                                        <p:tgtEl>
                                          <p:spTgt spid="11"/>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6" presetClass="exit" presetSubtype="32" fill="hold" grpId="0" nodeType="clickEffect">
                                  <p:stCondLst>
                                    <p:cond delay="0"/>
                                  </p:stCondLst>
                                  <p:childTnLst>
                                    <p:animEffect transition="out" filter="circle(out)">
                                      <p:cBhvr>
                                        <p:cTn id="36" dur="2000"/>
                                        <p:tgtEl>
                                          <p:spTgt spid="10"/>
                                        </p:tgtEl>
                                      </p:cBhvr>
                                    </p:animEffect>
                                    <p:set>
                                      <p:cBhvr>
                                        <p:cTn id="37" dur="1" fill="hold">
                                          <p:stCondLst>
                                            <p:cond delay="1999"/>
                                          </p:stCondLst>
                                        </p:cTn>
                                        <p:tgtEl>
                                          <p:spTgt spid="10"/>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6" presetClass="exit" presetSubtype="32" fill="hold" grpId="0" nodeType="clickEffect">
                                  <p:stCondLst>
                                    <p:cond delay="0"/>
                                  </p:stCondLst>
                                  <p:childTnLst>
                                    <p:animEffect transition="out" filter="circle(out)">
                                      <p:cBhvr>
                                        <p:cTn id="41" dur="2000"/>
                                        <p:tgtEl>
                                          <p:spTgt spid="13"/>
                                        </p:tgtEl>
                                      </p:cBhvr>
                                    </p:animEffect>
                                    <p:set>
                                      <p:cBhvr>
                                        <p:cTn id="42" dur="1" fill="hold">
                                          <p:stCondLst>
                                            <p:cond delay="1999"/>
                                          </p:stCondLst>
                                        </p:cTn>
                                        <p:tgtEl>
                                          <p:spTgt spid="13"/>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6" presetClass="exit" presetSubtype="32" fill="hold" grpId="0" nodeType="clickEffect">
                                  <p:stCondLst>
                                    <p:cond delay="0"/>
                                  </p:stCondLst>
                                  <p:childTnLst>
                                    <p:animEffect transition="out" filter="circle(out)">
                                      <p:cBhvr>
                                        <p:cTn id="46" dur="2000"/>
                                        <p:tgtEl>
                                          <p:spTgt spid="12"/>
                                        </p:tgtEl>
                                      </p:cBhvr>
                                    </p:animEffect>
                                    <p:set>
                                      <p:cBhvr>
                                        <p:cTn id="47" dur="1" fill="hold">
                                          <p:stCondLst>
                                            <p:cond delay="19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animBg="1"/>
      <p:bldP spid="8" grpId="0" animBg="1"/>
      <p:bldP spid="9" grpId="0" animBg="1"/>
      <p:bldP spid="10" grpId="0" animBg="1"/>
      <p:bldP spid="11" grpId="0" animBg="1"/>
      <p:bldP spid="12" grpId="0" animBg="1"/>
      <p:bldP spid="13" grpId="0" animBg="1"/>
    </p:bldLst>
  </p:timing>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7825" name="Rectangle 2"/>
          <p:cNvSpPr>
            <a:spLocks noGrp="1" noChangeArrowheads="1"/>
          </p:cNvSpPr>
          <p:nvPr>
            <p:ph type="title"/>
          </p:nvPr>
        </p:nvSpPr>
        <p:spPr/>
        <p:txBody>
          <a:bodyPr>
            <a:normAutofit/>
          </a:bodyPr>
          <a:lstStyle/>
          <a:p>
            <a:r>
              <a:rPr lang="en-US" sz="6000" dirty="0"/>
              <a:t>Personality Assessment</a:t>
            </a:r>
          </a:p>
        </p:txBody>
      </p:sp>
      <p:sp>
        <p:nvSpPr>
          <p:cNvPr id="77826" name="Rectangle 3"/>
          <p:cNvSpPr>
            <a:spLocks noGrp="1" noChangeArrowheads="1"/>
          </p:cNvSpPr>
          <p:nvPr>
            <p:ph idx="1"/>
          </p:nvPr>
        </p:nvSpPr>
        <p:spPr/>
        <p:txBody>
          <a:bodyPr/>
          <a:lstStyle/>
          <a:p>
            <a:r>
              <a:rPr lang="en-US" b="1" dirty="0"/>
              <a:t>Primary uses of personality tests</a:t>
            </a:r>
          </a:p>
          <a:p>
            <a:pPr lvl="1"/>
            <a:r>
              <a:rPr lang="en-US" sz="2800" dirty="0"/>
              <a:t>Aid in diagnosing people with problems</a:t>
            </a:r>
          </a:p>
          <a:p>
            <a:pPr lvl="1"/>
            <a:r>
              <a:rPr lang="en-US" sz="2800" dirty="0"/>
              <a:t>Counselling</a:t>
            </a:r>
          </a:p>
          <a:p>
            <a:pPr lvl="1"/>
            <a:r>
              <a:rPr lang="en-US" sz="2800" dirty="0"/>
              <a:t>Making personnel decisions</a:t>
            </a:r>
          </a:p>
          <a:p>
            <a:r>
              <a:rPr lang="en-US" b="1" dirty="0"/>
              <a:t>Personality assessments</a:t>
            </a:r>
          </a:p>
          <a:p>
            <a:pPr lvl="1"/>
            <a:r>
              <a:rPr lang="en-US" sz="2800" dirty="0"/>
              <a:t>Personality inventories</a:t>
            </a:r>
          </a:p>
          <a:p>
            <a:pPr lvl="1"/>
            <a:r>
              <a:rPr lang="en-US" sz="2800" dirty="0"/>
              <a:t>Projective tests </a:t>
            </a:r>
          </a:p>
        </p:txBody>
      </p:sp>
    </p:spTree>
    <p:extLst>
      <p:ext uri="{BB962C8B-B14F-4D97-AF65-F5344CB8AC3E}">
        <p14:creationId xmlns:p14="http://schemas.microsoft.com/office/powerpoint/2010/main" val="284716686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7826">
                                            <p:txEl>
                                              <p:pRg st="0" end="0"/>
                                            </p:txEl>
                                          </p:spTgt>
                                        </p:tgtEl>
                                        <p:attrNameLst>
                                          <p:attrName>style.visibility</p:attrName>
                                        </p:attrNameLst>
                                      </p:cBhvr>
                                      <p:to>
                                        <p:strVal val="visible"/>
                                      </p:to>
                                    </p:set>
                                    <p:anim calcmode="lin" valueType="num">
                                      <p:cBhvr additive="base">
                                        <p:cTn id="7" dur="500" fill="hold"/>
                                        <p:tgtEl>
                                          <p:spTgt spid="7782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782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7826">
                                            <p:txEl>
                                              <p:pRg st="1" end="1"/>
                                            </p:txEl>
                                          </p:spTgt>
                                        </p:tgtEl>
                                        <p:attrNameLst>
                                          <p:attrName>style.visibility</p:attrName>
                                        </p:attrNameLst>
                                      </p:cBhvr>
                                      <p:to>
                                        <p:strVal val="visible"/>
                                      </p:to>
                                    </p:set>
                                    <p:anim calcmode="lin" valueType="num">
                                      <p:cBhvr additive="base">
                                        <p:cTn id="11" dur="500" fill="hold"/>
                                        <p:tgtEl>
                                          <p:spTgt spid="7782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7826">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7826">
                                            <p:txEl>
                                              <p:pRg st="2" end="2"/>
                                            </p:txEl>
                                          </p:spTgt>
                                        </p:tgtEl>
                                        <p:attrNameLst>
                                          <p:attrName>style.visibility</p:attrName>
                                        </p:attrNameLst>
                                      </p:cBhvr>
                                      <p:to>
                                        <p:strVal val="visible"/>
                                      </p:to>
                                    </p:set>
                                    <p:anim calcmode="lin" valueType="num">
                                      <p:cBhvr additive="base">
                                        <p:cTn id="15" dur="500" fill="hold"/>
                                        <p:tgtEl>
                                          <p:spTgt spid="7782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7826">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77826">
                                            <p:txEl>
                                              <p:pRg st="3" end="3"/>
                                            </p:txEl>
                                          </p:spTgt>
                                        </p:tgtEl>
                                        <p:attrNameLst>
                                          <p:attrName>style.visibility</p:attrName>
                                        </p:attrNameLst>
                                      </p:cBhvr>
                                      <p:to>
                                        <p:strVal val="visible"/>
                                      </p:to>
                                    </p:set>
                                    <p:anim calcmode="lin" valueType="num">
                                      <p:cBhvr additive="base">
                                        <p:cTn id="19" dur="500" fill="hold"/>
                                        <p:tgtEl>
                                          <p:spTgt spid="7782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782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7826">
                                            <p:txEl>
                                              <p:pRg st="4" end="4"/>
                                            </p:txEl>
                                          </p:spTgt>
                                        </p:tgtEl>
                                        <p:attrNameLst>
                                          <p:attrName>style.visibility</p:attrName>
                                        </p:attrNameLst>
                                      </p:cBhvr>
                                      <p:to>
                                        <p:strVal val="visible"/>
                                      </p:to>
                                    </p:set>
                                    <p:anim calcmode="lin" valueType="num">
                                      <p:cBhvr additive="base">
                                        <p:cTn id="25" dur="500" fill="hold"/>
                                        <p:tgtEl>
                                          <p:spTgt spid="7782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7826">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77826">
                                            <p:txEl>
                                              <p:pRg st="5" end="5"/>
                                            </p:txEl>
                                          </p:spTgt>
                                        </p:tgtEl>
                                        <p:attrNameLst>
                                          <p:attrName>style.visibility</p:attrName>
                                        </p:attrNameLst>
                                      </p:cBhvr>
                                      <p:to>
                                        <p:strVal val="visible"/>
                                      </p:to>
                                    </p:set>
                                    <p:anim calcmode="lin" valueType="num">
                                      <p:cBhvr additive="base">
                                        <p:cTn id="29" dur="500" fill="hold"/>
                                        <p:tgtEl>
                                          <p:spTgt spid="77826">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77826">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77826">
                                            <p:txEl>
                                              <p:pRg st="6" end="6"/>
                                            </p:txEl>
                                          </p:spTgt>
                                        </p:tgtEl>
                                        <p:attrNameLst>
                                          <p:attrName>style.visibility</p:attrName>
                                        </p:attrNameLst>
                                      </p:cBhvr>
                                      <p:to>
                                        <p:strVal val="visible"/>
                                      </p:to>
                                    </p:set>
                                    <p:anim calcmode="lin" valueType="num">
                                      <p:cBhvr additive="base">
                                        <p:cTn id="33" dur="500" fill="hold"/>
                                        <p:tgtEl>
                                          <p:spTgt spid="77826">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7782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build="p"/>
    </p:bldLst>
  </p:timing>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8849" name="Rectangle 2"/>
          <p:cNvSpPr>
            <a:spLocks noGrp="1" noChangeArrowheads="1"/>
          </p:cNvSpPr>
          <p:nvPr>
            <p:ph type="title"/>
          </p:nvPr>
        </p:nvSpPr>
        <p:spPr/>
        <p:txBody>
          <a:bodyPr>
            <a:normAutofit/>
          </a:bodyPr>
          <a:lstStyle/>
          <a:p>
            <a:r>
              <a:rPr lang="en-US" sz="6000" dirty="0"/>
              <a:t>Personality Assessment</a:t>
            </a:r>
          </a:p>
        </p:txBody>
      </p:sp>
      <p:sp>
        <p:nvSpPr>
          <p:cNvPr id="78850" name="Rectangle 3"/>
          <p:cNvSpPr>
            <a:spLocks noGrp="1" noChangeArrowheads="1"/>
          </p:cNvSpPr>
          <p:nvPr>
            <p:ph idx="1"/>
          </p:nvPr>
        </p:nvSpPr>
        <p:spPr/>
        <p:txBody>
          <a:bodyPr>
            <a:normAutofit/>
          </a:bodyPr>
          <a:lstStyle/>
          <a:p>
            <a:r>
              <a:rPr lang="en-US" b="1" dirty="0"/>
              <a:t>Personality inventories</a:t>
            </a:r>
          </a:p>
          <a:p>
            <a:pPr lvl="1"/>
            <a:r>
              <a:rPr lang="en-US" sz="2800" dirty="0"/>
              <a:t>Are designed to measure multiple traits of personality, and in some cases, disorders</a:t>
            </a:r>
          </a:p>
          <a:p>
            <a:pPr lvl="1"/>
            <a:r>
              <a:rPr lang="en-US" sz="2800" dirty="0"/>
              <a:t>Include a series of questions or statements for which the test taker must indicate whether they are personally applicable</a:t>
            </a:r>
          </a:p>
          <a:p>
            <a:r>
              <a:rPr lang="en-US" b="1" dirty="0"/>
              <a:t>MMPI-2 (the Minnesota Multiphasic Personality Inventory)</a:t>
            </a:r>
          </a:p>
          <a:p>
            <a:pPr lvl="1"/>
            <a:r>
              <a:rPr lang="en-US" sz="2800" dirty="0"/>
              <a:t>Is most widely used, translated into more than 100 languages </a:t>
            </a:r>
          </a:p>
        </p:txBody>
      </p:sp>
    </p:spTree>
    <p:extLst>
      <p:ext uri="{BB962C8B-B14F-4D97-AF65-F5344CB8AC3E}">
        <p14:creationId xmlns:p14="http://schemas.microsoft.com/office/powerpoint/2010/main" val="376712761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8850">
                                            <p:txEl>
                                              <p:pRg st="0" end="0"/>
                                            </p:txEl>
                                          </p:spTgt>
                                        </p:tgtEl>
                                        <p:attrNameLst>
                                          <p:attrName>style.visibility</p:attrName>
                                        </p:attrNameLst>
                                      </p:cBhvr>
                                      <p:to>
                                        <p:strVal val="visible"/>
                                      </p:to>
                                    </p:set>
                                    <p:anim calcmode="lin" valueType="num">
                                      <p:cBhvr additive="base">
                                        <p:cTn id="7" dur="500" fill="hold"/>
                                        <p:tgtEl>
                                          <p:spTgt spid="7885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885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8850">
                                            <p:txEl>
                                              <p:pRg st="1" end="1"/>
                                            </p:txEl>
                                          </p:spTgt>
                                        </p:tgtEl>
                                        <p:attrNameLst>
                                          <p:attrName>style.visibility</p:attrName>
                                        </p:attrNameLst>
                                      </p:cBhvr>
                                      <p:to>
                                        <p:strVal val="visible"/>
                                      </p:to>
                                    </p:set>
                                    <p:anim calcmode="lin" valueType="num">
                                      <p:cBhvr additive="base">
                                        <p:cTn id="11" dur="500" fill="hold"/>
                                        <p:tgtEl>
                                          <p:spTgt spid="7885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8850">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8850">
                                            <p:txEl>
                                              <p:pRg st="2" end="2"/>
                                            </p:txEl>
                                          </p:spTgt>
                                        </p:tgtEl>
                                        <p:attrNameLst>
                                          <p:attrName>style.visibility</p:attrName>
                                        </p:attrNameLst>
                                      </p:cBhvr>
                                      <p:to>
                                        <p:strVal val="visible"/>
                                      </p:to>
                                    </p:set>
                                    <p:anim calcmode="lin" valueType="num">
                                      <p:cBhvr additive="base">
                                        <p:cTn id="15" dur="500" fill="hold"/>
                                        <p:tgtEl>
                                          <p:spTgt spid="78850">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885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78850">
                                            <p:txEl>
                                              <p:pRg st="3" end="3"/>
                                            </p:txEl>
                                          </p:spTgt>
                                        </p:tgtEl>
                                        <p:attrNameLst>
                                          <p:attrName>style.visibility</p:attrName>
                                        </p:attrNameLst>
                                      </p:cBhvr>
                                      <p:to>
                                        <p:strVal val="visible"/>
                                      </p:to>
                                    </p:set>
                                    <p:anim calcmode="lin" valueType="num">
                                      <p:cBhvr additive="base">
                                        <p:cTn id="21" dur="500" fill="hold"/>
                                        <p:tgtEl>
                                          <p:spTgt spid="78850">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8850">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78850">
                                            <p:txEl>
                                              <p:pRg st="4" end="4"/>
                                            </p:txEl>
                                          </p:spTgt>
                                        </p:tgtEl>
                                        <p:attrNameLst>
                                          <p:attrName>style.visibility</p:attrName>
                                        </p:attrNameLst>
                                      </p:cBhvr>
                                      <p:to>
                                        <p:strVal val="visible"/>
                                      </p:to>
                                    </p:set>
                                    <p:anim calcmode="lin" valueType="num">
                                      <p:cBhvr additive="base">
                                        <p:cTn id="25" dur="500" fill="hold"/>
                                        <p:tgtEl>
                                          <p:spTgt spid="78850">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885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0" grpId="0" build="p"/>
    </p:bldLst>
  </p:timing>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9873" name="Rectangle 2"/>
          <p:cNvSpPr>
            <a:spLocks noGrp="1" noChangeArrowheads="1"/>
          </p:cNvSpPr>
          <p:nvPr>
            <p:ph type="title"/>
          </p:nvPr>
        </p:nvSpPr>
        <p:spPr/>
        <p:txBody>
          <a:bodyPr>
            <a:normAutofit/>
          </a:bodyPr>
          <a:lstStyle/>
          <a:p>
            <a:r>
              <a:rPr lang="en-US" sz="6000" dirty="0"/>
              <a:t>Personality Assessment</a:t>
            </a:r>
          </a:p>
        </p:txBody>
      </p:sp>
      <p:sp>
        <p:nvSpPr>
          <p:cNvPr id="79874" name="Rectangle 3"/>
          <p:cNvSpPr>
            <a:spLocks noGrp="1" noChangeArrowheads="1"/>
          </p:cNvSpPr>
          <p:nvPr>
            <p:ph idx="1"/>
          </p:nvPr>
        </p:nvSpPr>
        <p:spPr>
          <a:xfrm>
            <a:off x="599768" y="1801096"/>
            <a:ext cx="11423904" cy="4830763"/>
          </a:xfrm>
        </p:spPr>
        <p:txBody>
          <a:bodyPr>
            <a:normAutofit/>
          </a:bodyPr>
          <a:lstStyle/>
          <a:p>
            <a:r>
              <a:rPr lang="en-US" b="1" dirty="0"/>
              <a:t>MMPI-2 (formally MMPI-1)</a:t>
            </a:r>
          </a:p>
          <a:p>
            <a:pPr lvl="1"/>
            <a:r>
              <a:rPr lang="en-US" sz="2800" dirty="0"/>
              <a:t>Uses a </a:t>
            </a:r>
            <a:r>
              <a:rPr lang="ja-JP" altLang="en-US" sz="2800" dirty="0"/>
              <a:t>“</a:t>
            </a:r>
            <a:r>
              <a:rPr lang="en-US" altLang="ja-JP" sz="2800" dirty="0"/>
              <a:t>True/False/Cannot Say</a:t>
            </a:r>
            <a:r>
              <a:rPr lang="ja-JP" altLang="en-US" sz="2800" dirty="0"/>
              <a:t>”</a:t>
            </a:r>
            <a:r>
              <a:rPr lang="en-US" altLang="ja-JP" sz="2800" dirty="0"/>
              <a:t> format with 567 simple statements (e.g., </a:t>
            </a:r>
            <a:r>
              <a:rPr lang="ja-JP" altLang="en-US" sz="2800" dirty="0"/>
              <a:t>“</a:t>
            </a:r>
            <a:r>
              <a:rPr lang="en-US" altLang="ja-JP" sz="2800" dirty="0"/>
              <a:t>I like to cook</a:t>
            </a:r>
            <a:r>
              <a:rPr lang="ja-JP" altLang="en-US" sz="2800" dirty="0"/>
              <a:t>”</a:t>
            </a:r>
            <a:r>
              <a:rPr lang="en-US" altLang="ja-JP" sz="2800" dirty="0"/>
              <a:t>)</a:t>
            </a:r>
          </a:p>
          <a:p>
            <a:pPr lvl="1"/>
            <a:r>
              <a:rPr lang="en-US" sz="2800" dirty="0"/>
              <a:t>Was developed to be a measure of abnormal personality, with 10 clinical scales such as depression and schizophrenia</a:t>
            </a:r>
          </a:p>
          <a:p>
            <a:pPr lvl="1"/>
            <a:r>
              <a:rPr lang="en-US" sz="2800" dirty="0"/>
              <a:t>Contains three validity scales</a:t>
            </a:r>
          </a:p>
          <a:p>
            <a:pPr lvl="1"/>
            <a:r>
              <a:rPr lang="en-US" sz="2800" dirty="0"/>
              <a:t>Has test construction method that leads to good predictive validity for its clinical scales</a:t>
            </a:r>
          </a:p>
          <a:p>
            <a:pPr lvl="1"/>
            <a:r>
              <a:rPr lang="en-US" sz="2800" dirty="0"/>
              <a:t>Has an objective scoring procedure that leads to reliability in interpretation</a:t>
            </a:r>
          </a:p>
          <a:p>
            <a:pPr lvl="1"/>
            <a:endParaRPr lang="en-US" dirty="0"/>
          </a:p>
        </p:txBody>
      </p:sp>
    </p:spTree>
    <p:extLst>
      <p:ext uri="{BB962C8B-B14F-4D97-AF65-F5344CB8AC3E}">
        <p14:creationId xmlns:p14="http://schemas.microsoft.com/office/powerpoint/2010/main" val="331209481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9874">
                                            <p:txEl>
                                              <p:pRg st="0" end="0"/>
                                            </p:txEl>
                                          </p:spTgt>
                                        </p:tgtEl>
                                        <p:attrNameLst>
                                          <p:attrName>style.visibility</p:attrName>
                                        </p:attrNameLst>
                                      </p:cBhvr>
                                      <p:to>
                                        <p:strVal val="visible"/>
                                      </p:to>
                                    </p:set>
                                    <p:anim calcmode="lin" valueType="num">
                                      <p:cBhvr additive="base">
                                        <p:cTn id="7" dur="500" fill="hold"/>
                                        <p:tgtEl>
                                          <p:spTgt spid="7987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987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9874">
                                            <p:txEl>
                                              <p:pRg st="1" end="1"/>
                                            </p:txEl>
                                          </p:spTgt>
                                        </p:tgtEl>
                                        <p:attrNameLst>
                                          <p:attrName>style.visibility</p:attrName>
                                        </p:attrNameLst>
                                      </p:cBhvr>
                                      <p:to>
                                        <p:strVal val="visible"/>
                                      </p:to>
                                    </p:set>
                                    <p:anim calcmode="lin" valueType="num">
                                      <p:cBhvr additive="base">
                                        <p:cTn id="11" dur="500" fill="hold"/>
                                        <p:tgtEl>
                                          <p:spTgt spid="7987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987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9874">
                                            <p:txEl>
                                              <p:pRg st="2" end="2"/>
                                            </p:txEl>
                                          </p:spTgt>
                                        </p:tgtEl>
                                        <p:attrNameLst>
                                          <p:attrName>style.visibility</p:attrName>
                                        </p:attrNameLst>
                                      </p:cBhvr>
                                      <p:to>
                                        <p:strVal val="visible"/>
                                      </p:to>
                                    </p:set>
                                    <p:anim calcmode="lin" valueType="num">
                                      <p:cBhvr additive="base">
                                        <p:cTn id="15" dur="500" fill="hold"/>
                                        <p:tgtEl>
                                          <p:spTgt spid="7987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987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79874">
                                            <p:txEl>
                                              <p:pRg st="3" end="3"/>
                                            </p:txEl>
                                          </p:spTgt>
                                        </p:tgtEl>
                                        <p:attrNameLst>
                                          <p:attrName>style.visibility</p:attrName>
                                        </p:attrNameLst>
                                      </p:cBhvr>
                                      <p:to>
                                        <p:strVal val="visible"/>
                                      </p:to>
                                    </p:set>
                                    <p:anim calcmode="lin" valueType="num">
                                      <p:cBhvr additive="base">
                                        <p:cTn id="19" dur="500" fill="hold"/>
                                        <p:tgtEl>
                                          <p:spTgt spid="7987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987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79874">
                                            <p:txEl>
                                              <p:pRg st="4" end="4"/>
                                            </p:txEl>
                                          </p:spTgt>
                                        </p:tgtEl>
                                        <p:attrNameLst>
                                          <p:attrName>style.visibility</p:attrName>
                                        </p:attrNameLst>
                                      </p:cBhvr>
                                      <p:to>
                                        <p:strVal val="visible"/>
                                      </p:to>
                                    </p:set>
                                    <p:anim calcmode="lin" valueType="num">
                                      <p:cBhvr additive="base">
                                        <p:cTn id="23" dur="500" fill="hold"/>
                                        <p:tgtEl>
                                          <p:spTgt spid="7987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987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79874">
                                            <p:txEl>
                                              <p:pRg st="5" end="5"/>
                                            </p:txEl>
                                          </p:spTgt>
                                        </p:tgtEl>
                                        <p:attrNameLst>
                                          <p:attrName>style.visibility</p:attrName>
                                        </p:attrNameLst>
                                      </p:cBhvr>
                                      <p:to>
                                        <p:strVal val="visible"/>
                                      </p:to>
                                    </p:set>
                                    <p:anim calcmode="lin" valueType="num">
                                      <p:cBhvr additive="base">
                                        <p:cTn id="27" dur="500" fill="hold"/>
                                        <p:tgtEl>
                                          <p:spTgt spid="7987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987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build="p"/>
    </p:bldLst>
  </p:timing>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1921" name="Rectangle 2"/>
          <p:cNvSpPr>
            <a:spLocks noGrp="1" noChangeArrowheads="1"/>
          </p:cNvSpPr>
          <p:nvPr>
            <p:ph type="title"/>
          </p:nvPr>
        </p:nvSpPr>
        <p:spPr/>
        <p:txBody>
          <a:bodyPr>
            <a:normAutofit/>
          </a:bodyPr>
          <a:lstStyle/>
          <a:p>
            <a:r>
              <a:rPr lang="en-US" sz="6000" dirty="0"/>
              <a:t>Personality Assessment</a:t>
            </a:r>
          </a:p>
        </p:txBody>
      </p:sp>
      <p:sp>
        <p:nvSpPr>
          <p:cNvPr id="81922" name="Rectangle 3"/>
          <p:cNvSpPr>
            <a:spLocks noGrp="1" noChangeArrowheads="1"/>
          </p:cNvSpPr>
          <p:nvPr>
            <p:ph idx="1"/>
          </p:nvPr>
        </p:nvSpPr>
        <p:spPr>
          <a:xfrm>
            <a:off x="609600" y="2153265"/>
            <a:ext cx="6059424" cy="4095136"/>
          </a:xfrm>
        </p:spPr>
        <p:txBody>
          <a:bodyPr>
            <a:normAutofit/>
          </a:bodyPr>
          <a:lstStyle/>
          <a:p>
            <a:r>
              <a:rPr lang="en-US" b="1" dirty="0"/>
              <a:t>Projective tests</a:t>
            </a:r>
          </a:p>
          <a:p>
            <a:pPr lvl="1"/>
            <a:r>
              <a:rPr lang="en-US" sz="2800" dirty="0"/>
              <a:t>Contain a series of ambiguous stimuli, such as inkblots, to which the test taker must respond about perceptions of the stimuli</a:t>
            </a:r>
          </a:p>
          <a:p>
            <a:r>
              <a:rPr lang="en-US" b="1" dirty="0"/>
              <a:t>Sample tests</a:t>
            </a:r>
          </a:p>
          <a:p>
            <a:pPr lvl="1"/>
            <a:r>
              <a:rPr lang="en-US" sz="2800" dirty="0"/>
              <a:t>Rorschach Inkblots Test </a:t>
            </a:r>
          </a:p>
          <a:p>
            <a:pPr lvl="1"/>
            <a:r>
              <a:rPr lang="en-US" sz="2800" dirty="0"/>
              <a:t>Thematic Apperception Tests (TAT) </a:t>
            </a:r>
          </a:p>
        </p:txBody>
      </p:sp>
      <p:pic>
        <p:nvPicPr>
          <p:cNvPr id="2" name="Picture 1">
            <a:hlinkClick r:id="rId2"/>
          </p:cNvPr>
          <p:cNvPicPr>
            <a:picLocks noChangeAspect="1"/>
          </p:cNvPicPr>
          <p:nvPr/>
        </p:nvPicPr>
        <p:blipFill>
          <a:blip r:embed="rId3"/>
          <a:stretch>
            <a:fillRect/>
          </a:stretch>
        </p:blipFill>
        <p:spPr>
          <a:xfrm>
            <a:off x="6420963" y="3782568"/>
            <a:ext cx="5550437" cy="1962340"/>
          </a:xfrm>
          <a:prstGeom prst="rect">
            <a:avLst/>
          </a:prstGeom>
        </p:spPr>
      </p:pic>
      <p:pic>
        <p:nvPicPr>
          <p:cNvPr id="3" name="Picture 2"/>
          <p:cNvPicPr>
            <a:picLocks noChangeAspect="1"/>
          </p:cNvPicPr>
          <p:nvPr/>
        </p:nvPicPr>
        <p:blipFill>
          <a:blip r:embed="rId4"/>
          <a:stretch>
            <a:fillRect/>
          </a:stretch>
        </p:blipFill>
        <p:spPr>
          <a:xfrm>
            <a:off x="7607808" y="222389"/>
            <a:ext cx="3035808" cy="3445623"/>
          </a:xfrm>
          <a:prstGeom prst="rect">
            <a:avLst/>
          </a:prstGeom>
        </p:spPr>
      </p:pic>
    </p:spTree>
    <p:extLst>
      <p:ext uri="{BB962C8B-B14F-4D97-AF65-F5344CB8AC3E}">
        <p14:creationId xmlns:p14="http://schemas.microsoft.com/office/powerpoint/2010/main" val="252627586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22">
                                            <p:txEl>
                                              <p:pRg st="0" end="0"/>
                                            </p:txEl>
                                          </p:spTgt>
                                        </p:tgtEl>
                                        <p:attrNameLst>
                                          <p:attrName>style.visibility</p:attrName>
                                        </p:attrNameLst>
                                      </p:cBhvr>
                                      <p:to>
                                        <p:strVal val="visible"/>
                                      </p:to>
                                    </p:set>
                                    <p:anim calcmode="lin" valueType="num">
                                      <p:cBhvr additive="base">
                                        <p:cTn id="7" dur="500" fill="hold"/>
                                        <p:tgtEl>
                                          <p:spTgt spid="8192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2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1922">
                                            <p:txEl>
                                              <p:pRg st="1" end="1"/>
                                            </p:txEl>
                                          </p:spTgt>
                                        </p:tgtEl>
                                        <p:attrNameLst>
                                          <p:attrName>style.visibility</p:attrName>
                                        </p:attrNameLst>
                                      </p:cBhvr>
                                      <p:to>
                                        <p:strVal val="visible"/>
                                      </p:to>
                                    </p:set>
                                    <p:anim calcmode="lin" valueType="num">
                                      <p:cBhvr additive="base">
                                        <p:cTn id="11" dur="500" fill="hold"/>
                                        <p:tgtEl>
                                          <p:spTgt spid="8192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192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81922">
                                            <p:txEl>
                                              <p:pRg st="2" end="2"/>
                                            </p:txEl>
                                          </p:spTgt>
                                        </p:tgtEl>
                                        <p:attrNameLst>
                                          <p:attrName>style.visibility</p:attrName>
                                        </p:attrNameLst>
                                      </p:cBhvr>
                                      <p:to>
                                        <p:strVal val="visible"/>
                                      </p:to>
                                    </p:set>
                                    <p:anim calcmode="lin" valueType="num">
                                      <p:cBhvr additive="base">
                                        <p:cTn id="17" dur="500" fill="hold"/>
                                        <p:tgtEl>
                                          <p:spTgt spid="81922">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1922">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81922">
                                            <p:txEl>
                                              <p:pRg st="3" end="3"/>
                                            </p:txEl>
                                          </p:spTgt>
                                        </p:tgtEl>
                                        <p:attrNameLst>
                                          <p:attrName>style.visibility</p:attrName>
                                        </p:attrNameLst>
                                      </p:cBhvr>
                                      <p:to>
                                        <p:strVal val="visible"/>
                                      </p:to>
                                    </p:set>
                                    <p:anim calcmode="lin" valueType="num">
                                      <p:cBhvr additive="base">
                                        <p:cTn id="21" dur="500" fill="hold"/>
                                        <p:tgtEl>
                                          <p:spTgt spid="81922">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81922">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81922">
                                            <p:txEl>
                                              <p:pRg st="4" end="4"/>
                                            </p:txEl>
                                          </p:spTgt>
                                        </p:tgtEl>
                                        <p:attrNameLst>
                                          <p:attrName>style.visibility</p:attrName>
                                        </p:attrNameLst>
                                      </p:cBhvr>
                                      <p:to>
                                        <p:strVal val="visible"/>
                                      </p:to>
                                    </p:set>
                                    <p:anim calcmode="lin" valueType="num">
                                      <p:cBhvr additive="base">
                                        <p:cTn id="25" dur="500" fill="hold"/>
                                        <p:tgtEl>
                                          <p:spTgt spid="8192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2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build="p"/>
    </p:bldLst>
  </p:timing>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2945" name="Title 1"/>
          <p:cNvSpPr>
            <a:spLocks noGrp="1"/>
          </p:cNvSpPr>
          <p:nvPr>
            <p:ph type="title"/>
          </p:nvPr>
        </p:nvSpPr>
        <p:spPr/>
        <p:txBody>
          <a:bodyPr>
            <a:normAutofit/>
          </a:bodyPr>
          <a:lstStyle/>
          <a:p>
            <a:r>
              <a:rPr lang="en-US" dirty="0"/>
              <a:t>Personality Assessment</a:t>
            </a:r>
          </a:p>
        </p:txBody>
      </p:sp>
      <p:sp>
        <p:nvSpPr>
          <p:cNvPr id="82946" name="Rectangle 3"/>
          <p:cNvSpPr>
            <a:spLocks noGrp="1" noChangeArrowheads="1"/>
          </p:cNvSpPr>
          <p:nvPr>
            <p:ph sz="half" idx="1"/>
          </p:nvPr>
        </p:nvSpPr>
        <p:spPr>
          <a:xfrm>
            <a:off x="609599" y="1417638"/>
            <a:ext cx="6684517" cy="4946586"/>
          </a:xfrm>
        </p:spPr>
        <p:txBody>
          <a:bodyPr>
            <a:normAutofit fontScale="92500" lnSpcReduction="10000"/>
          </a:bodyPr>
          <a:lstStyle/>
          <a:p>
            <a:r>
              <a:rPr lang="en-US" sz="3800" b="1" dirty="0"/>
              <a:t>Rorschach Inkblots Test</a:t>
            </a:r>
          </a:p>
          <a:p>
            <a:pPr lvl="1"/>
            <a:r>
              <a:rPr lang="en-US" sz="3000" dirty="0"/>
              <a:t>Contains 10 symmetric inkblots used in the test, in which the examiner then goes through the cards and asks the test taker to clarify her responses by identifying the various parts of the inkblot that led to the response</a:t>
            </a:r>
          </a:p>
          <a:p>
            <a:pPr lvl="1"/>
            <a:r>
              <a:rPr lang="en-US" sz="3000" dirty="0"/>
              <a:t>Assumes the test taker</a:t>
            </a:r>
            <a:r>
              <a:rPr lang="fr-FR" altLang="ja-JP" sz="3000" dirty="0"/>
              <a:t>'</a:t>
            </a:r>
            <a:r>
              <a:rPr lang="en-US" altLang="ja-JP" sz="3000" dirty="0"/>
              <a:t>s responses are projections of their personal conflicts and personality dynamics</a:t>
            </a:r>
          </a:p>
          <a:p>
            <a:pPr lvl="1"/>
            <a:r>
              <a:rPr lang="en-US" sz="3000" dirty="0"/>
              <a:t>Is widely used but not demonstrated to be reliable and valid </a:t>
            </a:r>
          </a:p>
        </p:txBody>
      </p:sp>
      <p:pic>
        <p:nvPicPr>
          <p:cNvPr id="6" name="Picture 2" descr="Griggs4e_8UN13.jpg"/>
          <p:cNvPicPr>
            <a:picLocks noChangeAspect="1"/>
          </p:cNvPicPr>
          <p:nvPr/>
        </p:nvPicPr>
        <p:blipFill rotWithShape="1">
          <a:blip r:embed="rId2">
            <a:extLst>
              <a:ext uri="{28A0092B-C50C-407E-A947-70E740481C1C}">
                <a14:useLocalDpi xmlns:a14="http://schemas.microsoft.com/office/drawing/2010/main" val="0"/>
              </a:ext>
            </a:extLst>
          </a:blip>
          <a:srcRect b="6027"/>
          <a:stretch/>
        </p:blipFill>
        <p:spPr bwMode="auto">
          <a:xfrm>
            <a:off x="7294117" y="777241"/>
            <a:ext cx="4654490" cy="5282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62070298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2946">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2946">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2946">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294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build="p"/>
    </p:bldLst>
  </p:timing>
</p:sld>
</file>

<file path=ppt/slides/slide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3969" name="Rectangle 2"/>
          <p:cNvSpPr>
            <a:spLocks noGrp="1" noChangeArrowheads="1"/>
          </p:cNvSpPr>
          <p:nvPr>
            <p:ph type="title"/>
          </p:nvPr>
        </p:nvSpPr>
        <p:spPr/>
        <p:txBody>
          <a:bodyPr>
            <a:normAutofit/>
          </a:bodyPr>
          <a:lstStyle/>
          <a:p>
            <a:r>
              <a:rPr lang="en-US" sz="6000" dirty="0"/>
              <a:t>Personality Assessment</a:t>
            </a:r>
          </a:p>
        </p:txBody>
      </p:sp>
      <p:sp>
        <p:nvSpPr>
          <p:cNvPr id="83970" name="Rectangle 3"/>
          <p:cNvSpPr>
            <a:spLocks noGrp="1" noChangeArrowheads="1"/>
          </p:cNvSpPr>
          <p:nvPr>
            <p:ph idx="1"/>
          </p:nvPr>
        </p:nvSpPr>
        <p:spPr/>
        <p:txBody>
          <a:bodyPr>
            <a:normAutofit/>
          </a:bodyPr>
          <a:lstStyle/>
          <a:p>
            <a:r>
              <a:rPr lang="en-US" sz="3200" b="1" dirty="0"/>
              <a:t>Thematic Apperception Tests (TAT)</a:t>
            </a:r>
          </a:p>
          <a:p>
            <a:pPr lvl="1"/>
            <a:r>
              <a:rPr lang="en-US" sz="2800" dirty="0"/>
              <a:t>Consists of 31 cards with black and white pictures of ambiguous settings and one blank card</a:t>
            </a:r>
          </a:p>
          <a:p>
            <a:pPr lvl="1"/>
            <a:r>
              <a:rPr lang="en-US" sz="2800" dirty="0"/>
              <a:t>Requires test taker to make up a story for each card seen (what happened before, is happening now, what the people are feeling and thinking, and how things will turn out)</a:t>
            </a:r>
          </a:p>
          <a:p>
            <a:pPr lvl="1"/>
            <a:r>
              <a:rPr lang="en-US" sz="2800" dirty="0"/>
              <a:t>Looks for recurring themes in the responses</a:t>
            </a:r>
          </a:p>
          <a:p>
            <a:pPr lvl="1"/>
            <a:r>
              <a:rPr lang="en-US" sz="2800" dirty="0"/>
              <a:t>Scoring has yet to be demonstrated to be reliable or valid </a:t>
            </a:r>
          </a:p>
        </p:txBody>
      </p:sp>
    </p:spTree>
    <p:extLst>
      <p:ext uri="{BB962C8B-B14F-4D97-AF65-F5344CB8AC3E}">
        <p14:creationId xmlns:p14="http://schemas.microsoft.com/office/powerpoint/2010/main" val="374086558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3970">
                                            <p:txEl>
                                              <p:pRg st="0" end="0"/>
                                            </p:txEl>
                                          </p:spTgt>
                                        </p:tgtEl>
                                        <p:attrNameLst>
                                          <p:attrName>style.visibility</p:attrName>
                                        </p:attrNameLst>
                                      </p:cBhvr>
                                      <p:to>
                                        <p:strVal val="visible"/>
                                      </p:to>
                                    </p:set>
                                    <p:anim calcmode="lin" valueType="num">
                                      <p:cBhvr additive="base">
                                        <p:cTn id="7" dur="500" fill="hold"/>
                                        <p:tgtEl>
                                          <p:spTgt spid="8397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397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3970">
                                            <p:txEl>
                                              <p:pRg st="1" end="1"/>
                                            </p:txEl>
                                          </p:spTgt>
                                        </p:tgtEl>
                                        <p:attrNameLst>
                                          <p:attrName>style.visibility</p:attrName>
                                        </p:attrNameLst>
                                      </p:cBhvr>
                                      <p:to>
                                        <p:strVal val="visible"/>
                                      </p:to>
                                    </p:set>
                                    <p:anim calcmode="lin" valueType="num">
                                      <p:cBhvr additive="base">
                                        <p:cTn id="11" dur="500" fill="hold"/>
                                        <p:tgtEl>
                                          <p:spTgt spid="8397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3970">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83970">
                                            <p:txEl>
                                              <p:pRg st="2" end="2"/>
                                            </p:txEl>
                                          </p:spTgt>
                                        </p:tgtEl>
                                        <p:attrNameLst>
                                          <p:attrName>style.visibility</p:attrName>
                                        </p:attrNameLst>
                                      </p:cBhvr>
                                      <p:to>
                                        <p:strVal val="visible"/>
                                      </p:to>
                                    </p:set>
                                    <p:anim calcmode="lin" valueType="num">
                                      <p:cBhvr additive="base">
                                        <p:cTn id="15" dur="500" fill="hold"/>
                                        <p:tgtEl>
                                          <p:spTgt spid="83970">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83970">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83970">
                                            <p:txEl>
                                              <p:pRg st="3" end="3"/>
                                            </p:txEl>
                                          </p:spTgt>
                                        </p:tgtEl>
                                        <p:attrNameLst>
                                          <p:attrName>style.visibility</p:attrName>
                                        </p:attrNameLst>
                                      </p:cBhvr>
                                      <p:to>
                                        <p:strVal val="visible"/>
                                      </p:to>
                                    </p:set>
                                    <p:anim calcmode="lin" valueType="num">
                                      <p:cBhvr additive="base">
                                        <p:cTn id="19" dur="500" fill="hold"/>
                                        <p:tgtEl>
                                          <p:spTgt spid="83970">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3970">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83970">
                                            <p:txEl>
                                              <p:pRg st="4" end="4"/>
                                            </p:txEl>
                                          </p:spTgt>
                                        </p:tgtEl>
                                        <p:attrNameLst>
                                          <p:attrName>style.visibility</p:attrName>
                                        </p:attrNameLst>
                                      </p:cBhvr>
                                      <p:to>
                                        <p:strVal val="visible"/>
                                      </p:to>
                                    </p:set>
                                    <p:anim calcmode="lin" valueType="num">
                                      <p:cBhvr additive="base">
                                        <p:cTn id="23" dur="500" fill="hold"/>
                                        <p:tgtEl>
                                          <p:spTgt spid="83970">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397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0" grpId="0" build="p"/>
    </p:bldLst>
  </p:timing>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4" name="Content Placeholder 3"/>
          <p:cNvSpPr>
            <a:spLocks noGrp="1"/>
          </p:cNvSpPr>
          <p:nvPr>
            <p:ph idx="1"/>
          </p:nvPr>
        </p:nvSpPr>
        <p:spPr/>
        <p:txBody>
          <a:bodyPr/>
          <a:lstStyle/>
          <a:p>
            <a:r>
              <a:rPr lang="en-GB" dirty="0"/>
              <a:t>Egan G (2002) </a:t>
            </a:r>
            <a:r>
              <a:rPr lang="en-GB" i="1" dirty="0"/>
              <a:t>The Skilled Helper: a problem management and opportunity development approach to helping (7th edition). </a:t>
            </a:r>
            <a:r>
              <a:rPr lang="en-GB" dirty="0"/>
              <a:t>Pacific Grove, CA: Brooks Cole</a:t>
            </a:r>
          </a:p>
          <a:p>
            <a:r>
              <a:rPr lang="en-GB" dirty="0"/>
              <a:t>Egan G (2006)  </a:t>
            </a:r>
            <a:r>
              <a:rPr lang="en-GB" i="1" dirty="0"/>
              <a:t>Essentials of Skilled Helping: managing problems, developing opportunities. </a:t>
            </a:r>
            <a:r>
              <a:rPr lang="en-GB" dirty="0"/>
              <a:t>Pacific Grove, CA: Brooks Cole</a:t>
            </a:r>
          </a:p>
        </p:txBody>
      </p:sp>
      <p:sp>
        <p:nvSpPr>
          <p:cNvPr id="2" name="Slide Number Placeholder 1"/>
          <p:cNvSpPr>
            <a:spLocks noGrp="1"/>
          </p:cNvSpPr>
          <p:nvPr>
            <p:ph type="sldNum" sz="quarter" idx="12"/>
          </p:nvPr>
        </p:nvSpPr>
        <p:spPr>
          <a:prstGeom prst="rect">
            <a:avLst/>
          </a:prstGeom>
        </p:spPr>
        <p:txBody>
          <a:bodyPr/>
          <a:lstStyle/>
          <a:p>
            <a:fld id="{160757F8-C851-43C4-AAE3-0AEE253EEF8A}" type="slidenum">
              <a:rPr lang="en-GB" smtClean="0"/>
              <a:t>67</a:t>
            </a:fld>
            <a:endParaRPr lang="en-GB"/>
          </a:p>
        </p:txBody>
      </p:sp>
    </p:spTree>
    <p:extLst>
      <p:ext uri="{BB962C8B-B14F-4D97-AF65-F5344CB8AC3E}">
        <p14:creationId xmlns:p14="http://schemas.microsoft.com/office/powerpoint/2010/main" val="312366816"/>
      </p:ext>
    </p:extLst>
  </p:cSld>
  <p:clrMapOvr>
    <a:masterClrMapping/>
  </p:clrMapOvr>
  <p:transition spd="med">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2937</Words>
  <Application>Microsoft Office PowerPoint</Application>
  <PresentationFormat>Widescreen</PresentationFormat>
  <Paragraphs>348</Paragraphs>
  <Slides>67</Slides>
  <Notes>14</Notes>
  <HiddenSlides>15</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67</vt:i4>
      </vt:variant>
    </vt:vector>
  </HeadingPairs>
  <TitlesOfParts>
    <vt:vector size="71" baseType="lpstr">
      <vt:lpstr>Arial</vt:lpstr>
      <vt:lpstr>Calibri</vt:lpstr>
      <vt:lpstr>Calibri Light</vt:lpstr>
      <vt:lpstr>Office Theme</vt:lpstr>
      <vt:lpstr>Personality Theory</vt:lpstr>
      <vt:lpstr>Objectives</vt:lpstr>
      <vt:lpstr>What makes you, you?</vt:lpstr>
      <vt:lpstr>What makes me, me?</vt:lpstr>
      <vt:lpstr>What is…?</vt:lpstr>
      <vt:lpstr>Myers-Briggs Type Indicator (MBTI)</vt:lpstr>
      <vt:lpstr>PowerPoint Presentation</vt:lpstr>
      <vt:lpstr>PowerPoint Presentation</vt:lpstr>
      <vt:lpstr>PowerPoint Presentation</vt:lpstr>
      <vt:lpstr>PowerPoint Presentation</vt:lpstr>
      <vt:lpstr>Why not Myers-Briggs?</vt:lpstr>
      <vt:lpstr>PowerPoint Presentation</vt:lpstr>
      <vt:lpstr>PowerPoint Presentation</vt:lpstr>
      <vt:lpstr>Picking the right people for the job</vt:lpstr>
      <vt:lpstr>PowerPoint Presentation</vt:lpstr>
      <vt:lpstr>PowerPoint Presentation</vt:lpstr>
      <vt:lpstr>Personality 2</vt:lpstr>
      <vt:lpstr>https://www.16personalities.com/entj-personality </vt:lpstr>
      <vt:lpstr>https://www.16personalities.com/free-personality-test </vt:lpstr>
      <vt:lpstr>PowerPoint Presentation</vt:lpstr>
      <vt:lpstr>PowerPoint Presentation</vt:lpstr>
      <vt:lpstr>PowerPoint Presentation</vt:lpstr>
      <vt:lpstr>PowerPoint Presentation</vt:lpstr>
      <vt:lpstr>The Humanistic Approach to Personality </vt:lpstr>
      <vt:lpstr>Maslow's Hierarchy of Needs</vt:lpstr>
      <vt:lpstr>Self-Actualization: Maslow</vt:lpstr>
      <vt:lpstr>Evaluation of Maslow's Theory</vt:lpstr>
      <vt:lpstr>The highest level of personal well-being?</vt:lpstr>
      <vt:lpstr>PowerPoint Presentation</vt:lpstr>
      <vt:lpstr>PowerPoint Presentation</vt:lpstr>
      <vt:lpstr>Rogers’ Self Theory</vt:lpstr>
      <vt:lpstr>Roger's Self Theory</vt:lpstr>
      <vt:lpstr>Roger's Self Theory</vt:lpstr>
      <vt:lpstr>PowerPoint Presentation</vt:lpstr>
      <vt:lpstr>Rogers</vt:lpstr>
      <vt:lpstr>Rogers</vt:lpstr>
      <vt:lpstr>PowerPoint Presentation</vt:lpstr>
      <vt:lpstr>Characteristics of the fully-functioning person</vt:lpstr>
      <vt:lpstr>Characteristics of the fully-functioning person</vt:lpstr>
      <vt:lpstr>PowerPoint Presentation</vt:lpstr>
      <vt:lpstr>PowerPoint Presentation</vt:lpstr>
      <vt:lpstr>Personality 3</vt:lpstr>
      <vt:lpstr>The Social-Cognitive Approach to Personality </vt:lpstr>
      <vt:lpstr>Bandura's Self-System</vt:lpstr>
      <vt:lpstr>Bandura's Self-System</vt:lpstr>
      <vt:lpstr>Rotter's Locus of Control</vt:lpstr>
      <vt:lpstr>Rotter's Locus of Control</vt:lpstr>
      <vt:lpstr>Self-Perception</vt:lpstr>
      <vt:lpstr>Self-Perception</vt:lpstr>
      <vt:lpstr>Learned Helplessness and Depression</vt:lpstr>
      <vt:lpstr>Trait Theories of Personality and Personality Assessment</vt:lpstr>
      <vt:lpstr>Trait Theories of Personality and Personality Assessment </vt:lpstr>
      <vt:lpstr>PowerPoint Presentation</vt:lpstr>
      <vt:lpstr>Eysenck's Three-Factor Theory</vt:lpstr>
      <vt:lpstr>Eysenck's Three-Factor Theory</vt:lpstr>
      <vt:lpstr>Eysenck's Three-Factor Theory</vt:lpstr>
      <vt:lpstr>McCrae and Costa Five-Factor Model of Personality </vt:lpstr>
      <vt:lpstr>PowerPoint Presentation</vt:lpstr>
      <vt:lpstr>One example of online personality testing</vt:lpstr>
      <vt:lpstr>The Big Five Personality Trait Dimensions</vt:lpstr>
      <vt:lpstr>Personality Assessment</vt:lpstr>
      <vt:lpstr>Personality Assessment</vt:lpstr>
      <vt:lpstr>Personality Assessment</vt:lpstr>
      <vt:lpstr>Personality Assessment</vt:lpstr>
      <vt:lpstr>Personality Assessment</vt:lpstr>
      <vt:lpstr>Personality Assessment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Personality Theory</dc:title>
  <dc:creator>Mike Durke</dc:creator>
  <cp:lastModifiedBy>Mike Durke</cp:lastModifiedBy>
  <cp:revision>12</cp:revision>
  <dcterms:created xsi:type="dcterms:W3CDTF">2020-10-05T10:53:00Z</dcterms:created>
  <dcterms:modified xsi:type="dcterms:W3CDTF">2025-02-03T13:52:34Z</dcterms:modified>
</cp:coreProperties>
</file>