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03" r:id="rId1"/>
  </p:sldMasterIdLst>
  <p:notesMasterIdLst>
    <p:notesMasterId r:id="rId13"/>
  </p:notesMasterIdLst>
  <p:sldIdLst>
    <p:sldId id="256" r:id="rId2"/>
    <p:sldId id="257" r:id="rId3"/>
    <p:sldId id="258" r:id="rId4"/>
    <p:sldId id="25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6283" autoAdjust="0"/>
  </p:normalViewPr>
  <p:slideViewPr>
    <p:cSldViewPr snapToGrid="0">
      <p:cViewPr varScale="1">
        <p:scale>
          <a:sx n="78" d="100"/>
          <a:sy n="78" d="100"/>
        </p:scale>
        <p:origin x="45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16/03/2026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28C18859-9320-47B1-B84A-5AD18E8F8F05}" type="datetimeFigureOut">
              <a:rPr lang="en-GB" smtClean="0"/>
              <a:t>16/03/2026</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78132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747156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28C18859-9320-47B1-B84A-5AD18E8F8F05}" type="datetimeFigureOut">
              <a:rPr lang="en-GB" smtClean="0"/>
              <a:t>16/03/2026</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6843816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443280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16/03/2026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221420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16/03/2026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2140402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16/03/2026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8482338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209359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0942261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4826470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28C18859-9320-47B1-B84A-5AD18E8F8F05}" type="datetimeFigureOut">
              <a:rPr lang="en-GB" smtClean="0"/>
              <a:t>16/03/2026</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191796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28C18859-9320-47B1-B84A-5AD18E8F8F05}" type="datetimeFigureOut">
              <a:rPr lang="en-GB" smtClean="0"/>
              <a:t>16/03/2026</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467DA55A-CD99-4D6D-9F9B-30A0F32F27EB}"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1325499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28C18859-9320-47B1-B84A-5AD18E8F8F05}" type="datetimeFigureOut">
              <a:rPr lang="en-GB" smtClean="0"/>
              <a:t>16/03/2026</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232362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8C18859-9320-47B1-B84A-5AD18E8F8F05}" type="datetimeFigureOut">
              <a:rPr lang="en-GB" smtClean="0"/>
              <a:t>16/03/2026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528901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8C18859-9320-47B1-B84A-5AD18E8F8F05}" type="datetimeFigureOut">
              <a:rPr lang="en-GB" smtClean="0"/>
              <a:t>16/03/2026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6330384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1295033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28C18859-9320-47B1-B84A-5AD18E8F8F05}" type="datetimeFigureOut">
              <a:rPr lang="en-GB" smtClean="0"/>
              <a:t>16/03/2026</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530576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28C18859-9320-47B1-B84A-5AD18E8F8F05}" type="datetimeFigureOut">
              <a:rPr lang="en-GB" smtClean="0"/>
              <a:t>16/03/2026</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1265694387"/>
      </p:ext>
    </p:extLst>
  </p:cSld>
  <p:clrMap bg1="dk1" tx1="lt1" bg2="dk2" tx2="lt2" accent1="accent1" accent2="accent2" accent3="accent3" accent4="accent4" accent5="accent5" accent6="accent6" hlink="hlink" folHlink="folHlink"/>
  <p:sldLayoutIdLst>
    <p:sldLayoutId id="2147484004" r:id="rId1"/>
    <p:sldLayoutId id="2147484005" r:id="rId2"/>
    <p:sldLayoutId id="2147484006" r:id="rId3"/>
    <p:sldLayoutId id="2147484007" r:id="rId4"/>
    <p:sldLayoutId id="2147484008" r:id="rId5"/>
    <p:sldLayoutId id="2147484009" r:id="rId6"/>
    <p:sldLayoutId id="2147484010" r:id="rId7"/>
    <p:sldLayoutId id="2147484011" r:id="rId8"/>
    <p:sldLayoutId id="2147484012" r:id="rId9"/>
    <p:sldLayoutId id="2147484013" r:id="rId10"/>
    <p:sldLayoutId id="2147484014" r:id="rId11"/>
    <p:sldLayoutId id="2147484015" r:id="rId12"/>
    <p:sldLayoutId id="2147484016" r:id="rId13"/>
    <p:sldLayoutId id="2147484017" r:id="rId14"/>
    <p:sldLayoutId id="2147484018" r:id="rId15"/>
    <p:sldLayoutId id="2147484019" r:id="rId16"/>
    <p:sldLayoutId id="2147484020"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hyperlink" Target="https://calculatorultra.com/en/tool/drop-in-sales-calculator.html#google_vignette" TargetMode="Externa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3586798"/>
          </a:xfrm>
        </p:spPr>
        <p:txBody>
          <a:bodyPr>
            <a:normAutofit/>
          </a:bodyPr>
          <a:lstStyle/>
          <a:p>
            <a:r>
              <a:rPr lang="en-GB" sz="3200" dirty="0">
                <a:latin typeface="A"/>
              </a:rPr>
              <a:t>MODULE NAME - PROBLEAM SOLVING AND DECISION MAKING</a:t>
            </a:r>
            <a:br>
              <a:rPr lang="en-GB" sz="3200" dirty="0">
                <a:latin typeface="A"/>
              </a:rPr>
            </a:br>
            <a:r>
              <a:rPr lang="en-GB" sz="3200" dirty="0">
                <a:latin typeface="A"/>
              </a:rPr>
              <a:t>MODULE CODE -LCLM4004</a:t>
            </a:r>
            <a:br>
              <a:rPr lang="en-GB" sz="3200" dirty="0">
                <a:latin typeface="A"/>
              </a:rPr>
            </a:br>
            <a:r>
              <a:rPr lang="en-GB" sz="3200" dirty="0">
                <a:latin typeface="A"/>
              </a:rPr>
              <a:t>STUDENT NAME - colin charles</a:t>
            </a:r>
            <a:br>
              <a:rPr lang="en-GB" sz="3200" dirty="0">
                <a:latin typeface="A"/>
              </a:rPr>
            </a:br>
            <a:r>
              <a:rPr lang="en-GB" sz="3200" dirty="0">
                <a:latin typeface="A"/>
              </a:rPr>
              <a:t>STUDENT ID -2509080</a:t>
            </a:r>
            <a:br>
              <a:rPr lang="en-GB" sz="3200" dirty="0">
                <a:latin typeface="A"/>
              </a:rPr>
            </a:br>
            <a:r>
              <a:rPr lang="en-GB" sz="3200" dirty="0">
                <a:latin typeface="A"/>
              </a:rPr>
              <a:t>LECTURER – </a:t>
            </a:r>
            <a:r>
              <a:rPr lang="en-GB" sz="3200" dirty="0" err="1">
                <a:latin typeface="A"/>
              </a:rPr>
              <a:t>Lioyd</a:t>
            </a:r>
            <a:r>
              <a:rPr lang="en-GB" sz="3200" dirty="0">
                <a:latin typeface="A"/>
              </a:rPr>
              <a:t> </a:t>
            </a:r>
            <a:r>
              <a:rPr lang="en-GB" sz="3200" dirty="0" err="1">
                <a:latin typeface="A"/>
              </a:rPr>
              <a:t>beharry</a:t>
            </a:r>
            <a:br>
              <a:rPr lang="en-GB" sz="3200" dirty="0">
                <a:latin typeface="A"/>
              </a:rPr>
            </a:br>
            <a:r>
              <a:rPr lang="en-GB" sz="3200" dirty="0">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t>Introduction </a:t>
            </a:r>
          </a:p>
          <a:p>
            <a:r>
              <a:rPr lang="en-GB" sz="2400" b="1" dirty="0"/>
              <a:t>Company background</a:t>
            </a:r>
          </a:p>
          <a:p>
            <a:r>
              <a:rPr lang="en-GB" sz="2400" b="1" dirty="0"/>
              <a:t>Problem: nature and scope</a:t>
            </a:r>
          </a:p>
          <a:p>
            <a:r>
              <a:rPr lang="en-GB" sz="2400" b="1" dirty="0"/>
              <a:t>PESTLE ANALYSIS: Green Haven Florists</a:t>
            </a:r>
          </a:p>
          <a:p>
            <a:r>
              <a:rPr lang="en-GB" sz="2400" b="1" dirty="0"/>
              <a:t>Cause and effect analysis: Fishbone diagram</a:t>
            </a:r>
          </a:p>
          <a:p>
            <a:r>
              <a:rPr lang="en-GB" sz="2400" b="1" dirty="0"/>
              <a:t>Conclusion</a:t>
            </a:r>
          </a:p>
          <a:p>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752599" y="1589314"/>
            <a:ext cx="10232571" cy="4491446"/>
          </a:xfrm>
        </p:spPr>
        <p:txBody>
          <a:bodyPr/>
          <a:lstStyle/>
          <a:p>
            <a:r>
              <a:rPr lang="en-GB" sz="1500" b="1" dirty="0">
                <a:solidFill>
                  <a:srgbClr val="111111"/>
                </a:solidFill>
                <a:latin typeface="Roboto"/>
                <a:ea typeface="Roboto"/>
                <a:cs typeface="Roboto"/>
              </a:rPr>
              <a:t>DROP IN SALES- "decrease in the amount sold or revenue generated between two periods" ( Calculator Ultra, 2025)</a:t>
            </a:r>
            <a:endParaRPr lang="en-GB" sz="1500" dirty="0">
              <a:solidFill>
                <a:srgbClr val="111111"/>
              </a:solidFill>
              <a:latin typeface="Roboto"/>
              <a:ea typeface="Roboto"/>
              <a:cs typeface="Roboto"/>
            </a:endParaRP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414016" y="1892808"/>
            <a:ext cx="9090595" cy="4078224"/>
          </a:xfrm>
        </p:spPr>
        <p:txBody>
          <a:bodyPr>
            <a:normAutofit fontScale="92500" lnSpcReduction="10000"/>
          </a:bodyPr>
          <a:lstStyle/>
          <a:p>
            <a:r>
              <a:rPr lang="en-GB" sz="2400" b="1" dirty="0"/>
              <a:t>Green Haven Florists</a:t>
            </a:r>
            <a:endParaRPr lang="en-GB" sz="2400" dirty="0">
              <a:solidFill>
                <a:srgbClr val="000000"/>
              </a:solidFill>
            </a:endParaRPr>
          </a:p>
          <a:p>
            <a:pPr marL="342900" indent="-342900">
              <a:buFont typeface="Arial" charset="2"/>
              <a:buChar char="•"/>
            </a:pPr>
            <a:r>
              <a:rPr lang="en-GB" dirty="0"/>
              <a:t>• Green Haven Florists, founded in 2016  </a:t>
            </a:r>
          </a:p>
          <a:p>
            <a:pPr marL="342900" indent="-342900">
              <a:buFont typeface="Arial" charset="2"/>
              <a:buChar char="•"/>
            </a:pPr>
            <a:r>
              <a:rPr lang="en-GB" dirty="0"/>
              <a:t>The Owners of the Business are, Liam &amp; Pria Patel </a:t>
            </a:r>
          </a:p>
          <a:p>
            <a:pPr marL="342900" indent="-342900">
              <a:buFont typeface="Arial" charset="2"/>
              <a:buChar char="•"/>
            </a:pPr>
            <a:r>
              <a:rPr lang="en-GB" dirty="0"/>
              <a:t>They sell several products such as: Fresh flowers, Bouquets for different occasions, Wedding flowers,, also Eco-friendly wrapped flower products. </a:t>
            </a:r>
            <a:endParaRPr lang="en-GB" b="1" dirty="0">
              <a:ea typeface="+mn-lt"/>
              <a:cs typeface="+mn-lt"/>
            </a:endParaRPr>
          </a:p>
          <a:p>
            <a:pPr marL="342900" indent="-342900">
              <a:buFont typeface="Arial" charset="2"/>
              <a:buChar char="•"/>
            </a:pPr>
            <a:r>
              <a:rPr lang="en-GB" b="1" dirty="0">
                <a:ea typeface="+mn-lt"/>
                <a:cs typeface="+mn-lt"/>
              </a:rPr>
              <a:t>strong community ties</a:t>
            </a:r>
          </a:p>
          <a:p>
            <a:pPr marL="342900" indent="-342900">
              <a:buFont typeface="Arial" charset="2"/>
              <a:buChar char="•"/>
            </a:pPr>
            <a:r>
              <a:rPr lang="en-GB" dirty="0"/>
              <a:t>• The store has an outstanding relationship with customers • Plenty of consumers know the Business and the owners and they trust them. • The Business supports Businesses and charities • As well as the shop operates with other Businesses.</a:t>
            </a:r>
            <a:endParaRPr lang="en-GB" b="1" dirty="0">
              <a:ea typeface="+mn-lt"/>
              <a:cs typeface="+mn-lt"/>
            </a:endParaRPr>
          </a:p>
          <a:p>
            <a:pPr marL="342900" indent="-342900">
              <a:buFont typeface="Arial" charset="2"/>
              <a:buChar char="•"/>
            </a:pPr>
            <a:r>
              <a:rPr lang="en-GB" b="1" dirty="0">
                <a:solidFill>
                  <a:srgbClr val="FF0000"/>
                </a:solidFill>
                <a:ea typeface="+mn-lt"/>
                <a:cs typeface="+mn-lt"/>
              </a:rPr>
              <a:t>Add more information from the case study</a:t>
            </a:r>
          </a:p>
          <a:p>
            <a:pPr marL="342900" indent="-342900">
              <a:buFont typeface="Arial" charset="2"/>
              <a:buChar char="•"/>
            </a:pPr>
            <a:endParaRPr lang="en-GB" b="1" dirty="0">
              <a:solidFill>
                <a:srgbClr val="FF0000"/>
              </a:solidFill>
              <a:ea typeface="+mn-lt"/>
              <a:cs typeface="+mn-lt"/>
            </a:endParaRPr>
          </a:p>
          <a:p>
            <a:pPr marL="342900" indent="-342900">
              <a:buFont typeface="Arial" charset="2"/>
              <a:buChar char="•"/>
            </a:pPr>
            <a:endParaRPr lang="en-GB" b="1" dirty="0">
              <a:solidFill>
                <a:srgbClr val="FF0000"/>
              </a:solidFill>
              <a:ea typeface="+mn-lt"/>
              <a:cs typeface="+mn-lt"/>
            </a:endParaRPr>
          </a:p>
          <a:p>
            <a:pPr marL="342900" indent="-342900">
              <a:buFont typeface="Arial" charset="2"/>
              <a:buChar char="•"/>
            </a:pPr>
            <a:endParaRPr lang="en-GB" b="1" dirty="0">
              <a:solidFill>
                <a:srgbClr val="FF0000"/>
              </a:solidFill>
              <a:ea typeface="+mn-lt"/>
              <a:cs typeface="+mn-lt"/>
            </a:endParaRPr>
          </a:p>
          <a:p>
            <a:pPr marL="342900" indent="-342900">
              <a:buFont typeface="Arial" charset="2"/>
              <a:buChar char="•"/>
            </a:pPr>
            <a:endParaRPr lang="en-GB" b="1" dirty="0">
              <a:solidFill>
                <a:srgbClr val="FF0000"/>
              </a:solidFill>
            </a:endParaRP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normAutofit/>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694329" y="1488141"/>
            <a:ext cx="10065503" cy="4509247"/>
          </a:xfrm>
        </p:spPr>
        <p:txBody>
          <a:bodyPr>
            <a:normAutofit fontScale="92500" lnSpcReduction="20000"/>
          </a:bodyPr>
          <a:lstStyle/>
          <a:p>
            <a:r>
              <a:rPr lang="en-GB" sz="2800" b="1" dirty="0">
                <a:solidFill>
                  <a:srgbClr val="FF0000"/>
                </a:solidFill>
              </a:rPr>
              <a:t>5W2H</a:t>
            </a:r>
          </a:p>
          <a:p>
            <a:r>
              <a:rPr lang="en-GB" sz="2800" dirty="0"/>
              <a:t>Who: Liam &amp; Priya Patel (Owners) </a:t>
            </a:r>
          </a:p>
          <a:p>
            <a:r>
              <a:rPr lang="en-GB" sz="2800" dirty="0"/>
              <a:t>What: 30% decline in-store sales Less Demand on the high street. Rising costs of Flowers and Materials. Where: Norwich, UK On high street location When: Over the last 12 months. </a:t>
            </a:r>
          </a:p>
          <a:p>
            <a:r>
              <a:rPr lang="en-GB" sz="2800" dirty="0"/>
              <a:t>Why: Customers preferred affordable products online. Online companies offer same-day delivery and discounts. Website is Arduous to navigate. </a:t>
            </a:r>
          </a:p>
          <a:p>
            <a:r>
              <a:rPr lang="en-GB" sz="2800" dirty="0"/>
              <a:t>How: Less consumers were participating on the online competition. Higher costs causing to deduct profits. </a:t>
            </a:r>
          </a:p>
          <a:p>
            <a:r>
              <a:rPr lang="en-GB" sz="2800" dirty="0"/>
              <a:t>How much: 30% drop in store-sales. Causing rising cost of sustainable packaging.</a:t>
            </a:r>
            <a:endParaRPr lang="en-GB" sz="2800" dirty="0">
              <a:solidFill>
                <a:schemeClr val="tx1"/>
              </a:solidFill>
            </a:endParaRP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Green Haven Florists</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0" y="367747"/>
            <a:ext cx="12192000" cy="6589643"/>
          </a:xfrm>
        </p:spPr>
        <p:txBody>
          <a:bodyPr>
            <a:normAutofit/>
          </a:bodyPr>
          <a:lstStyle/>
          <a:p>
            <a:r>
              <a:rPr lang="en-GB" b="1" dirty="0"/>
              <a:t>POLITICAL</a:t>
            </a:r>
          </a:p>
          <a:p>
            <a:r>
              <a:rPr lang="en-GB" b="1" dirty="0">
                <a:solidFill>
                  <a:srgbClr val="FF0000"/>
                </a:solidFill>
              </a:rPr>
              <a:t>2 ideas for each factor</a:t>
            </a:r>
          </a:p>
          <a:p>
            <a:r>
              <a:rPr lang="en-GB" dirty="0"/>
              <a:t>Government taxes may rise Business costs. </a:t>
            </a:r>
          </a:p>
          <a:p>
            <a:r>
              <a:rPr lang="en-GB" dirty="0"/>
              <a:t>Government trade policies can affect the price of flowers from other countries.</a:t>
            </a:r>
            <a:endParaRPr lang="en-GB" b="1" dirty="0"/>
          </a:p>
          <a:p>
            <a:r>
              <a:rPr lang="en-GB" b="1" dirty="0"/>
              <a:t>ECONOMIC</a:t>
            </a:r>
          </a:p>
          <a:p>
            <a:r>
              <a:rPr lang="en-GB" dirty="0"/>
              <a:t>Inflation has Increased the cost of flowers including the materials. Customers have less money to spend due to cost of living crisis.</a:t>
            </a:r>
            <a:endParaRPr lang="en-GB" b="1" dirty="0"/>
          </a:p>
          <a:p>
            <a:endParaRPr lang="en-GB" b="1" dirty="0"/>
          </a:p>
          <a:p>
            <a:r>
              <a:rPr lang="en-GB" b="1" dirty="0"/>
              <a:t>SOCIAL</a:t>
            </a:r>
          </a:p>
          <a:p>
            <a:r>
              <a:rPr lang="en-GB" dirty="0"/>
              <a:t>Customers prefer purchasing online because it is more convenient. </a:t>
            </a:r>
          </a:p>
          <a:p>
            <a:r>
              <a:rPr lang="en-GB" dirty="0"/>
              <a:t>Consumers prefer discounts and affordable products in huge companies.</a:t>
            </a:r>
            <a:endParaRPr lang="en-GB" b="1" dirty="0"/>
          </a:p>
          <a:p>
            <a:endParaRPr lang="en-GB" b="1" dirty="0"/>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1280890"/>
          </a:xfrm>
        </p:spPr>
        <p:txBody>
          <a:bodyPr>
            <a:normAutofit fontScale="90000"/>
          </a:bodyPr>
          <a:lstStyle/>
          <a:p>
            <a:r>
              <a:rPr lang="en-GB" b="1" dirty="0"/>
              <a:t>PESTLE ANALYSIS: Green Haven Florists</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870602" y="2456268"/>
            <a:ext cx="9634011" cy="3777622"/>
          </a:xfrm>
        </p:spPr>
        <p:txBody>
          <a:bodyPr>
            <a:normAutofit fontScale="77500" lnSpcReduction="20000"/>
          </a:bodyPr>
          <a:lstStyle/>
          <a:p>
            <a:r>
              <a:rPr lang="en-GB" b="1" dirty="0"/>
              <a:t>TECHNOLOGICAL</a:t>
            </a:r>
          </a:p>
          <a:p>
            <a:r>
              <a:rPr lang="en-GB" dirty="0"/>
              <a:t> TECHNOLOGICAL  The shop website is poorly designed and arduous to navigate.  Consumers navigate social media and online marketing more effectively</a:t>
            </a:r>
            <a:endParaRPr lang="en-GB" b="1" dirty="0"/>
          </a:p>
          <a:p>
            <a:endParaRPr lang="en-GB" b="1" dirty="0"/>
          </a:p>
          <a:p>
            <a:r>
              <a:rPr lang="en-GB" b="1" dirty="0"/>
              <a:t>LEGAL</a:t>
            </a:r>
          </a:p>
          <a:p>
            <a:r>
              <a:rPr lang="en-GB" dirty="0"/>
              <a:t> The Business should follow rules of policy, and safety law.  Data protection laws can affect consumers insights that are stored online</a:t>
            </a:r>
            <a:endParaRPr lang="en-GB" b="1" dirty="0"/>
          </a:p>
          <a:p>
            <a:endParaRPr lang="en-GB" b="1" dirty="0"/>
          </a:p>
          <a:p>
            <a:endParaRPr lang="en-GB" b="1" dirty="0"/>
          </a:p>
          <a:p>
            <a:r>
              <a:rPr lang="en-GB" b="1" dirty="0"/>
              <a:t>ENVIRONMENTAL</a:t>
            </a:r>
          </a:p>
          <a:p>
            <a:r>
              <a:rPr lang="en-GB" dirty="0"/>
              <a:t> The shop navigates eco-friendly packaging, which rises costs.  Weather and climate change can affect flower supply</a:t>
            </a:r>
            <a:endParaRPr lang="en-GB" b="1" dirty="0"/>
          </a:p>
          <a:p>
            <a:r>
              <a:rPr lang="en-GB" b="1" dirty="0"/>
              <a:t> </a:t>
            </a:r>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540279" y="967417"/>
            <a:ext cx="3778870" cy="3943250"/>
          </a:xfrm>
        </p:spPr>
        <p:txBody>
          <a:bodyPr vert="horz" lIns="91440" tIns="45720" rIns="91440" bIns="45720" rtlCol="0" anchor="b">
            <a:normAutofit/>
          </a:bodyPr>
          <a:lstStyle/>
          <a:p>
            <a:r>
              <a:rPr lang="en-US" b="1">
                <a:solidFill>
                  <a:srgbClr val="FEFFFF"/>
                </a:solidFill>
              </a:rPr>
              <a:t>Cause and effect analysis: Fishbone diagram</a:t>
            </a:r>
            <a:endParaRPr lang="en-US">
              <a:solidFill>
                <a:srgbClr val="FEFFFF"/>
              </a:solidFill>
            </a:endParaRPr>
          </a:p>
          <a:p>
            <a:endParaRPr lang="en-US">
              <a:solidFill>
                <a:srgbClr val="FEFFFF"/>
              </a:solidFill>
            </a:endParaRPr>
          </a:p>
        </p:txBody>
      </p:sp>
      <p:sp>
        <p:nvSpPr>
          <p:cNvPr id="3" name="Text Placeholder 2">
            <a:extLst>
              <a:ext uri="{FF2B5EF4-FFF2-40B4-BE49-F238E27FC236}">
                <a16:creationId xmlns:a16="http://schemas.microsoft.com/office/drawing/2014/main" id="{6ED3E622-CB09-1362-15C9-BF616871B4C4}"/>
              </a:ext>
            </a:extLst>
          </p:cNvPr>
          <p:cNvSpPr>
            <a:spLocks noGrp="1"/>
          </p:cNvSpPr>
          <p:nvPr>
            <p:ph type="body" idx="1"/>
          </p:nvPr>
        </p:nvSpPr>
        <p:spPr>
          <a:xfrm>
            <a:off x="540279" y="5189400"/>
            <a:ext cx="3778870" cy="544260"/>
          </a:xfrm>
        </p:spPr>
        <p:txBody>
          <a:bodyPr vert="horz" lIns="91440" tIns="45720" rIns="91440" bIns="45720" rtlCol="0" anchor="ctr">
            <a:normAutofit/>
          </a:bodyPr>
          <a:lstStyle/>
          <a:p>
            <a:pPr>
              <a:lnSpc>
                <a:spcPct val="90000"/>
              </a:lnSpc>
            </a:pPr>
            <a:endParaRPr lang="en-US" sz="400">
              <a:solidFill>
                <a:srgbClr val="FEFFFF"/>
              </a:solidFill>
            </a:endParaRPr>
          </a:p>
          <a:p>
            <a:pPr>
              <a:lnSpc>
                <a:spcPct val="90000"/>
              </a:lnSpc>
            </a:pPr>
            <a:endParaRPr lang="en-US" sz="400">
              <a:solidFill>
                <a:srgbClr val="FEFFFF"/>
              </a:solidFill>
            </a:endParaRPr>
          </a:p>
          <a:p>
            <a:pPr>
              <a:lnSpc>
                <a:spcPct val="90000"/>
              </a:lnSpc>
            </a:pPr>
            <a:r>
              <a:rPr lang="en-US" sz="400">
                <a:solidFill>
                  <a:srgbClr val="FEFFFF"/>
                </a:solidFill>
              </a:rPr>
              <a:t> </a:t>
            </a:r>
          </a:p>
        </p:txBody>
      </p:sp>
      <p:pic>
        <p:nvPicPr>
          <p:cNvPr id="7" name="Picture 6">
            <a:extLst>
              <a:ext uri="{FF2B5EF4-FFF2-40B4-BE49-F238E27FC236}">
                <a16:creationId xmlns:a16="http://schemas.microsoft.com/office/drawing/2014/main" id="{A4F439FA-F396-D574-F543-270AB35F2D8D}"/>
              </a:ext>
            </a:extLst>
          </p:cNvPr>
          <p:cNvPicPr/>
          <p:nvPr/>
        </p:nvPicPr>
        <p:blipFill>
          <a:blip r:embed="rId2"/>
          <a:stretch>
            <a:fillRect/>
          </a:stretch>
        </p:blipFill>
        <p:spPr>
          <a:xfrm rot="5400000">
            <a:off x="2277591" y="-2267652"/>
            <a:ext cx="7026965" cy="11721296"/>
          </a:xfrm>
          <a:prstGeom prst="rect">
            <a:avLst/>
          </a:prstGeom>
        </p:spPr>
      </p:pic>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2589212" y="1856232"/>
            <a:ext cx="8915399" cy="4160520"/>
          </a:xfrm>
        </p:spPr>
        <p:txBody>
          <a:bodyPr/>
          <a:lstStyle/>
          <a:p>
            <a:r>
              <a:rPr lang="en-GB" dirty="0"/>
              <a:t>Green Haven Florists, has experiencing a 30% decline in-store sales. The main issues have occurred on strong competition, rising costs, and deducting demand. Many consumers are preferring online shopping because it is convenient and affordable. The website isn’t straightforward and marketing design is weak. The Business needs to improve its online presence and marketing strategy</a:t>
            </a:r>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517136"/>
          </a:xfrm>
        </p:spPr>
        <p:txBody>
          <a:bodyPr>
            <a:normAutofit fontScale="92500" lnSpcReduction="10000"/>
          </a:bodyPr>
          <a:lstStyle/>
          <a:p>
            <a:r>
              <a:rPr lang="en-GB" b="1" dirty="0">
                <a:solidFill>
                  <a:srgbClr val="111111"/>
                </a:solidFill>
                <a:latin typeface="Arial"/>
                <a:ea typeface="Roboto"/>
                <a:cs typeface="Roboto"/>
              </a:rPr>
              <a:t>Calculator Ultra (2025)</a:t>
            </a:r>
            <a:r>
              <a:rPr lang="en-GB" b="1" i="1" dirty="0">
                <a:solidFill>
                  <a:srgbClr val="111111"/>
                </a:solidFill>
                <a:latin typeface="Arial"/>
                <a:ea typeface="Roboto"/>
                <a:cs typeface="Roboto"/>
              </a:rPr>
              <a:t> </a:t>
            </a:r>
            <a:r>
              <a:rPr lang="en-GB" b="1" i="1" dirty="0">
                <a:solidFill>
                  <a:srgbClr val="1D4ED8"/>
                </a:solidFill>
                <a:latin typeface="Arial"/>
                <a:ea typeface="Roboto"/>
                <a:cs typeface="Roboto"/>
              </a:rPr>
              <a:t>Find More Calculator</a:t>
            </a:r>
            <a:r>
              <a:rPr lang="en-GB" b="1" dirty="0">
                <a:solidFill>
                  <a:srgbClr val="1D4ED8"/>
                </a:solidFill>
                <a:latin typeface="Arial"/>
                <a:ea typeface="Roboto"/>
                <a:cs typeface="Roboto"/>
              </a:rPr>
              <a:t> Available at: </a:t>
            </a:r>
            <a:r>
              <a:rPr lang="en-GB" dirty="0">
                <a:solidFill>
                  <a:srgbClr val="1D4ED8"/>
                </a:solidFill>
                <a:latin typeface="Arial"/>
                <a:ea typeface="+mn-lt"/>
                <a:cs typeface="+mn-lt"/>
                <a:hlinkClick r:id="rId2"/>
              </a:rPr>
              <a:t>Drop in Sales Calculator &amp; Formula Online Calculator Ultra</a:t>
            </a:r>
            <a:r>
              <a:rPr lang="en-GB" b="1" i="1" dirty="0">
                <a:latin typeface="Arial"/>
                <a:ea typeface="Roboto"/>
                <a:cs typeface="Roboto"/>
              </a:rPr>
              <a:t> </a:t>
            </a:r>
            <a:r>
              <a:rPr lang="en-GB" b="1" dirty="0">
                <a:latin typeface="Arial"/>
                <a:ea typeface="Roboto"/>
                <a:cs typeface="Roboto"/>
              </a:rPr>
              <a:t>(Accessed:  6 October 2025).</a:t>
            </a:r>
          </a:p>
          <a:p>
            <a:r>
              <a:rPr lang="en-GB" b="1" dirty="0">
                <a:solidFill>
                  <a:srgbClr val="FF0000"/>
                </a:solidFill>
                <a:latin typeface="Arial"/>
                <a:ea typeface="Roboto"/>
                <a:cs typeface="Roboto"/>
              </a:rPr>
              <a:t>5 sources   </a:t>
            </a:r>
            <a:r>
              <a:rPr lang="en-GB" dirty="0"/>
              <a:t>References Inflation in the UK: Economic indicators - House of Commons Library. https://commonslibrary.parliament.uk (Accessed on 19 February 2026) </a:t>
            </a:r>
          </a:p>
          <a:p>
            <a:r>
              <a:rPr lang="en-GB" dirty="0"/>
              <a:t>UK high streets at risk of dying out, business owners warn. https://www.simplybusiness.co.uk. (Accessed on 19 February 2026) </a:t>
            </a:r>
          </a:p>
          <a:p>
            <a:r>
              <a:rPr lang="en-GB" dirty="0"/>
              <a:t>Internet sales as a percentage of total retail sales (ratio) (%) - Office for National Statistics. https://www.ons.gov.uk. (Accessed on 19 February 2026)</a:t>
            </a:r>
          </a:p>
          <a:p>
            <a:r>
              <a:rPr lang="en-GB" dirty="0"/>
              <a:t> What is PESTLE Analysis? (Free Template). https://pestleanalysis.com. (Accessed on 19 February 2026).</a:t>
            </a:r>
          </a:p>
          <a:p>
            <a:r>
              <a:rPr lang="en-GB" dirty="0"/>
              <a:t> What is a Fishbone Diagram? Definition, Categories, Examples and Best Practices. (Accessed on 19 February 2026). What is a Fishbone Diagram? Definition, Categories, Examples and Best practices</a:t>
            </a:r>
            <a:br>
              <a:rPr lang="en-GB" b="1" dirty="0">
                <a:latin typeface="Arial"/>
                <a:ea typeface="Roboto"/>
                <a:cs typeface="Roboto"/>
              </a:rPr>
            </a:br>
            <a:endParaRPr lang="en-GB" sz="1800" b="1" dirty="0">
              <a:solidFill>
                <a:srgbClr val="1D4ED8"/>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6907216" y="1828800"/>
            <a:ext cx="3539564" cy="2767914"/>
          </a:xfrm>
        </p:spPr>
        <p:txBody>
          <a:bodyPr vert="horz" lIns="91440" tIns="45720" rIns="91440" bIns="45720" rtlCol="0" anchor="b">
            <a:normAutofit/>
          </a:bodyPr>
          <a:lstStyle/>
          <a:p>
            <a:r>
              <a:rPr lang="en-US" sz="4100" dirty="0"/>
              <a:t>	</a:t>
            </a:r>
            <a:endParaRPr lang="en-US" sz="5400" dirty="0"/>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TM04033937[[fn=Vapor Trail]]</Template>
  <TotalTime>498</TotalTime>
  <Words>708</Words>
  <Application>Microsoft Office PowerPoint</Application>
  <PresentationFormat>Widescreen</PresentationFormat>
  <Paragraphs>65</Paragraphs>
  <Slides>11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vt:lpstr>
      <vt:lpstr>Aptos</vt:lpstr>
      <vt:lpstr>Arial</vt:lpstr>
      <vt:lpstr>Century Gothic</vt:lpstr>
      <vt:lpstr>Roboto</vt:lpstr>
      <vt:lpstr>Vapor Trail</vt:lpstr>
      <vt:lpstr>MODULE NAME - PROBLEAM SOLVING AND DECISION MAKING MODULE CODE -LCLM4004 STUDENT NAME - colin charles STUDENT ID -2509080 LECTURER – Lioyd beharry Assignment 1: Presentation</vt:lpstr>
      <vt:lpstr>OVERVIEW</vt:lpstr>
      <vt:lpstr>Introduction</vt:lpstr>
      <vt:lpstr>Company background</vt:lpstr>
      <vt:lpstr>Problem: nature and scope</vt:lpstr>
      <vt:lpstr>PESTLE ANALYSIS: Green Haven Florists </vt:lpstr>
      <vt:lpstr>PESTLE ANALYSIS: Green Haven Florists </vt:lpstr>
      <vt:lpstr>Cause and effect analysis: Fishbone diagram </vt:lpstr>
      <vt:lpstr>Conclusion</vt:lpstr>
      <vt:lpstr>References </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colin charles</cp:lastModifiedBy>
  <cp:revision>91</cp:revision>
  <dcterms:created xsi:type="dcterms:W3CDTF">2024-10-08T15:58:04Z</dcterms:created>
  <dcterms:modified xsi:type="dcterms:W3CDTF">2026-03-16T09:15:52Z</dcterms:modified>
</cp:coreProperties>
</file>