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sldIdLst>
    <p:sldId id="259" r:id="rId2"/>
    <p:sldId id="261" r:id="rId3"/>
    <p:sldId id="296" r:id="rId4"/>
    <p:sldId id="312" r:id="rId5"/>
    <p:sldId id="286" r:id="rId6"/>
    <p:sldId id="291" r:id="rId7"/>
    <p:sldId id="277" r:id="rId8"/>
    <p:sldId id="310" r:id="rId9"/>
    <p:sldId id="311" r:id="rId10"/>
    <p:sldId id="284" r:id="rId11"/>
    <p:sldId id="285" r:id="rId12"/>
    <p:sldId id="287" r:id="rId13"/>
    <p:sldId id="292" r:id="rId14"/>
    <p:sldId id="297" r:id="rId15"/>
    <p:sldId id="288" r:id="rId16"/>
    <p:sldId id="289" r:id="rId17"/>
    <p:sldId id="315" r:id="rId18"/>
    <p:sldId id="314" r:id="rId19"/>
    <p:sldId id="294" r:id="rId20"/>
    <p:sldId id="298" r:id="rId21"/>
    <p:sldId id="295" r:id="rId22"/>
    <p:sldId id="301" r:id="rId23"/>
    <p:sldId id="302" r:id="rId24"/>
    <p:sldId id="303" r:id="rId25"/>
    <p:sldId id="304" r:id="rId26"/>
    <p:sldId id="305" r:id="rId27"/>
    <p:sldId id="306" r:id="rId28"/>
    <p:sldId id="307" r:id="rId29"/>
    <p:sldId id="313" r:id="rId30"/>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7D9DE5-3913-4C62-8F22-17FB8EC70D86}" v="60" dt="2020-12-12T15:46:25.3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0839" autoAdjust="0"/>
    <p:restoredTop sz="94660"/>
  </p:normalViewPr>
  <p:slideViewPr>
    <p:cSldViewPr snapToGrid="0">
      <p:cViewPr varScale="1">
        <p:scale>
          <a:sx n="80" d="100"/>
          <a:sy n="80" d="100"/>
        </p:scale>
        <p:origin x="58" y="18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userId="60900361-c968-457a-be84-5b7d7c948694" providerId="ADAL" clId="{C57D9DE5-3913-4C62-8F22-17FB8EC70D86}"/>
    <pc:docChg chg="undo custSel mod addSld delSld modSld sldOrd">
      <pc:chgData name="Alexander" userId="60900361-c968-457a-be84-5b7d7c948694" providerId="ADAL" clId="{C57D9DE5-3913-4C62-8F22-17FB8EC70D86}" dt="2020-12-12T15:51:10.551" v="860"/>
      <pc:docMkLst>
        <pc:docMk/>
      </pc:docMkLst>
      <pc:sldChg chg="modSp mod">
        <pc:chgData name="Alexander" userId="60900361-c968-457a-be84-5b7d7c948694" providerId="ADAL" clId="{C57D9DE5-3913-4C62-8F22-17FB8EC70D86}" dt="2020-12-12T15:36:16.378" v="609" actId="20577"/>
        <pc:sldMkLst>
          <pc:docMk/>
          <pc:sldMk cId="115882269" sldId="259"/>
        </pc:sldMkLst>
        <pc:spChg chg="mod">
          <ac:chgData name="Alexander" userId="60900361-c968-457a-be84-5b7d7c948694" providerId="ADAL" clId="{C57D9DE5-3913-4C62-8F22-17FB8EC70D86}" dt="2020-12-12T15:36:16.378" v="609" actId="20577"/>
          <ac:spMkLst>
            <pc:docMk/>
            <pc:sldMk cId="115882269" sldId="259"/>
            <ac:spMk id="3" creationId="{00000000-0000-0000-0000-000000000000}"/>
          </ac:spMkLst>
        </pc:spChg>
      </pc:sldChg>
      <pc:sldChg chg="del">
        <pc:chgData name="Alexander" userId="60900361-c968-457a-be84-5b7d7c948694" providerId="ADAL" clId="{C57D9DE5-3913-4C62-8F22-17FB8EC70D86}" dt="2020-12-12T14:34:38.504" v="1" actId="47"/>
        <pc:sldMkLst>
          <pc:docMk/>
          <pc:sldMk cId="2027374479" sldId="262"/>
        </pc:sldMkLst>
      </pc:sldChg>
      <pc:sldChg chg="modSp mod">
        <pc:chgData name="Alexander" userId="60900361-c968-457a-be84-5b7d7c948694" providerId="ADAL" clId="{C57D9DE5-3913-4C62-8F22-17FB8EC70D86}" dt="2020-12-12T14:50:42.769" v="133" actId="14100"/>
        <pc:sldMkLst>
          <pc:docMk/>
          <pc:sldMk cId="1773251461" sldId="277"/>
        </pc:sldMkLst>
        <pc:spChg chg="mod">
          <ac:chgData name="Alexander" userId="60900361-c968-457a-be84-5b7d7c948694" providerId="ADAL" clId="{C57D9DE5-3913-4C62-8F22-17FB8EC70D86}" dt="2020-12-12T14:48:05.667" v="107" actId="14100"/>
          <ac:spMkLst>
            <pc:docMk/>
            <pc:sldMk cId="1773251461" sldId="277"/>
            <ac:spMk id="4" creationId="{00000000-0000-0000-0000-000000000000}"/>
          </ac:spMkLst>
        </pc:spChg>
        <pc:spChg chg="mod">
          <ac:chgData name="Alexander" userId="60900361-c968-457a-be84-5b7d7c948694" providerId="ADAL" clId="{C57D9DE5-3913-4C62-8F22-17FB8EC70D86}" dt="2020-12-12T14:50:39.034" v="132" actId="1076"/>
          <ac:spMkLst>
            <pc:docMk/>
            <pc:sldMk cId="1773251461" sldId="277"/>
            <ac:spMk id="7" creationId="{00000000-0000-0000-0000-000000000000}"/>
          </ac:spMkLst>
        </pc:spChg>
        <pc:spChg chg="mod">
          <ac:chgData name="Alexander" userId="60900361-c968-457a-be84-5b7d7c948694" providerId="ADAL" clId="{C57D9DE5-3913-4C62-8F22-17FB8EC70D86}" dt="2020-12-12T14:50:42.769" v="133" actId="14100"/>
          <ac:spMkLst>
            <pc:docMk/>
            <pc:sldMk cId="1773251461" sldId="277"/>
            <ac:spMk id="9" creationId="{00000000-0000-0000-0000-000000000000}"/>
          </ac:spMkLst>
        </pc:spChg>
        <pc:picChg chg="mod">
          <ac:chgData name="Alexander" userId="60900361-c968-457a-be84-5b7d7c948694" providerId="ADAL" clId="{C57D9DE5-3913-4C62-8F22-17FB8EC70D86}" dt="2020-12-12T14:50:35.381" v="131" actId="1076"/>
          <ac:picMkLst>
            <pc:docMk/>
            <pc:sldMk cId="1773251461" sldId="277"/>
            <ac:picMk id="14338" creationId="{00000000-0000-0000-0000-000000000000}"/>
          </ac:picMkLst>
        </pc:picChg>
      </pc:sldChg>
      <pc:sldChg chg="del">
        <pc:chgData name="Alexander" userId="60900361-c968-457a-be84-5b7d7c948694" providerId="ADAL" clId="{C57D9DE5-3913-4C62-8F22-17FB8EC70D86}" dt="2020-12-12T14:34:30.095" v="0" actId="47"/>
        <pc:sldMkLst>
          <pc:docMk/>
          <pc:sldMk cId="3543895145" sldId="281"/>
        </pc:sldMkLst>
      </pc:sldChg>
      <pc:sldChg chg="modSp">
        <pc:chgData name="Alexander" userId="60900361-c968-457a-be84-5b7d7c948694" providerId="ADAL" clId="{C57D9DE5-3913-4C62-8F22-17FB8EC70D86}" dt="2020-12-12T15:18:36.052" v="233"/>
        <pc:sldMkLst>
          <pc:docMk/>
          <pc:sldMk cId="4120792106" sldId="284"/>
        </pc:sldMkLst>
        <pc:spChg chg="mod">
          <ac:chgData name="Alexander" userId="60900361-c968-457a-be84-5b7d7c948694" providerId="ADAL" clId="{C57D9DE5-3913-4C62-8F22-17FB8EC70D86}" dt="2020-12-12T15:18:36.052" v="233"/>
          <ac:spMkLst>
            <pc:docMk/>
            <pc:sldMk cId="4120792106" sldId="284"/>
            <ac:spMk id="11" creationId="{00000000-0000-0000-0000-000000000000}"/>
          </ac:spMkLst>
        </pc:spChg>
      </pc:sldChg>
      <pc:sldChg chg="modSp">
        <pc:chgData name="Alexander" userId="60900361-c968-457a-be84-5b7d7c948694" providerId="ADAL" clId="{C57D9DE5-3913-4C62-8F22-17FB8EC70D86}" dt="2020-12-12T15:18:42.551" v="234"/>
        <pc:sldMkLst>
          <pc:docMk/>
          <pc:sldMk cId="4257068228" sldId="285"/>
        </pc:sldMkLst>
        <pc:spChg chg="mod">
          <ac:chgData name="Alexander" userId="60900361-c968-457a-be84-5b7d7c948694" providerId="ADAL" clId="{C57D9DE5-3913-4C62-8F22-17FB8EC70D86}" dt="2020-12-12T15:18:42.551" v="234"/>
          <ac:spMkLst>
            <pc:docMk/>
            <pc:sldMk cId="4257068228" sldId="285"/>
            <ac:spMk id="11" creationId="{00000000-0000-0000-0000-000000000000}"/>
          </ac:spMkLst>
        </pc:spChg>
      </pc:sldChg>
      <pc:sldChg chg="modSp mod ord">
        <pc:chgData name="Alexander" userId="60900361-c968-457a-be84-5b7d7c948694" providerId="ADAL" clId="{C57D9DE5-3913-4C62-8F22-17FB8EC70D86}" dt="2020-12-12T15:18:16.533" v="232" actId="1076"/>
        <pc:sldMkLst>
          <pc:docMk/>
          <pc:sldMk cId="3863147154" sldId="286"/>
        </pc:sldMkLst>
        <pc:spChg chg="mod">
          <ac:chgData name="Alexander" userId="60900361-c968-457a-be84-5b7d7c948694" providerId="ADAL" clId="{C57D9DE5-3913-4C62-8F22-17FB8EC70D86}" dt="2020-12-12T15:18:16.533" v="232" actId="1076"/>
          <ac:spMkLst>
            <pc:docMk/>
            <pc:sldMk cId="3863147154" sldId="286"/>
            <ac:spMk id="12" creationId="{00000000-0000-0000-0000-000000000000}"/>
          </ac:spMkLst>
        </pc:spChg>
      </pc:sldChg>
      <pc:sldChg chg="modSp mod">
        <pc:chgData name="Alexander" userId="60900361-c968-457a-be84-5b7d7c948694" providerId="ADAL" clId="{C57D9DE5-3913-4C62-8F22-17FB8EC70D86}" dt="2020-12-12T15:19:05.307" v="245" actId="20577"/>
        <pc:sldMkLst>
          <pc:docMk/>
          <pc:sldMk cId="3602995872" sldId="287"/>
        </pc:sldMkLst>
        <pc:spChg chg="mod">
          <ac:chgData name="Alexander" userId="60900361-c968-457a-be84-5b7d7c948694" providerId="ADAL" clId="{C57D9DE5-3913-4C62-8F22-17FB8EC70D86}" dt="2020-12-12T15:19:05.307" v="245" actId="20577"/>
          <ac:spMkLst>
            <pc:docMk/>
            <pc:sldMk cId="3602995872" sldId="287"/>
            <ac:spMk id="11" creationId="{00000000-0000-0000-0000-000000000000}"/>
          </ac:spMkLst>
        </pc:spChg>
      </pc:sldChg>
      <pc:sldChg chg="modSp mod">
        <pc:chgData name="Alexander" userId="60900361-c968-457a-be84-5b7d7c948694" providerId="ADAL" clId="{C57D9DE5-3913-4C62-8F22-17FB8EC70D86}" dt="2020-12-12T15:40:37.680" v="662"/>
        <pc:sldMkLst>
          <pc:docMk/>
          <pc:sldMk cId="1801027172" sldId="288"/>
        </pc:sldMkLst>
        <pc:spChg chg="mod">
          <ac:chgData name="Alexander" userId="60900361-c968-457a-be84-5b7d7c948694" providerId="ADAL" clId="{C57D9DE5-3913-4C62-8F22-17FB8EC70D86}" dt="2020-12-12T15:40:37.680" v="662"/>
          <ac:spMkLst>
            <pc:docMk/>
            <pc:sldMk cId="1801027172" sldId="288"/>
            <ac:spMk id="11" creationId="{00000000-0000-0000-0000-000000000000}"/>
          </ac:spMkLst>
        </pc:spChg>
      </pc:sldChg>
      <pc:sldChg chg="addSp modSp mod">
        <pc:chgData name="Alexander" userId="60900361-c968-457a-be84-5b7d7c948694" providerId="ADAL" clId="{C57D9DE5-3913-4C62-8F22-17FB8EC70D86}" dt="2020-12-12T15:39:28.151" v="645" actId="1076"/>
        <pc:sldMkLst>
          <pc:docMk/>
          <pc:sldMk cId="1004005983" sldId="292"/>
        </pc:sldMkLst>
        <pc:spChg chg="add mod">
          <ac:chgData name="Alexander" userId="60900361-c968-457a-be84-5b7d7c948694" providerId="ADAL" clId="{C57D9DE5-3913-4C62-8F22-17FB8EC70D86}" dt="2020-12-12T15:39:28.151" v="645" actId="1076"/>
          <ac:spMkLst>
            <pc:docMk/>
            <pc:sldMk cId="1004005983" sldId="292"/>
            <ac:spMk id="6" creationId="{D5DF0A7B-62F7-4326-AC40-D018248C4BD2}"/>
          </ac:spMkLst>
        </pc:spChg>
      </pc:sldChg>
      <pc:sldChg chg="modSp del mod">
        <pc:chgData name="Alexander" userId="60900361-c968-457a-be84-5b7d7c948694" providerId="ADAL" clId="{C57D9DE5-3913-4C62-8F22-17FB8EC70D86}" dt="2020-12-12T15:39:59.989" v="651" actId="47"/>
        <pc:sldMkLst>
          <pc:docMk/>
          <pc:sldMk cId="2714105626" sldId="293"/>
        </pc:sldMkLst>
        <pc:spChg chg="mod">
          <ac:chgData name="Alexander" userId="60900361-c968-457a-be84-5b7d7c948694" providerId="ADAL" clId="{C57D9DE5-3913-4C62-8F22-17FB8EC70D86}" dt="2020-12-12T15:36:56.427" v="629" actId="20577"/>
          <ac:spMkLst>
            <pc:docMk/>
            <pc:sldMk cId="2714105626" sldId="293"/>
            <ac:spMk id="11" creationId="{00000000-0000-0000-0000-000000000000}"/>
          </ac:spMkLst>
        </pc:spChg>
      </pc:sldChg>
      <pc:sldChg chg="addSp delSp modSp mod">
        <pc:chgData name="Alexander" userId="60900361-c968-457a-be84-5b7d7c948694" providerId="ADAL" clId="{C57D9DE5-3913-4C62-8F22-17FB8EC70D86}" dt="2020-12-12T15:07:20.300" v="193" actId="14100"/>
        <pc:sldMkLst>
          <pc:docMk/>
          <pc:sldMk cId="2436510115" sldId="294"/>
        </pc:sldMkLst>
        <pc:spChg chg="del">
          <ac:chgData name="Alexander" userId="60900361-c968-457a-be84-5b7d7c948694" providerId="ADAL" clId="{C57D9DE5-3913-4C62-8F22-17FB8EC70D86}" dt="2020-12-12T15:06:16.822" v="181" actId="478"/>
          <ac:spMkLst>
            <pc:docMk/>
            <pc:sldMk cId="2436510115" sldId="294"/>
            <ac:spMk id="4" creationId="{00000000-0000-0000-0000-000000000000}"/>
          </ac:spMkLst>
        </pc:spChg>
        <pc:picChg chg="add mod">
          <ac:chgData name="Alexander" userId="60900361-c968-457a-be84-5b7d7c948694" providerId="ADAL" clId="{C57D9DE5-3913-4C62-8F22-17FB8EC70D86}" dt="2020-12-12T15:06:27.800" v="186" actId="14100"/>
          <ac:picMkLst>
            <pc:docMk/>
            <pc:sldMk cId="2436510115" sldId="294"/>
            <ac:picMk id="6" creationId="{039D1848-00F3-4456-8C75-A09471474838}"/>
          </ac:picMkLst>
        </pc:picChg>
        <pc:picChg chg="add mod modCrop">
          <ac:chgData name="Alexander" userId="60900361-c968-457a-be84-5b7d7c948694" providerId="ADAL" clId="{C57D9DE5-3913-4C62-8F22-17FB8EC70D86}" dt="2020-12-12T15:07:20.300" v="193" actId="14100"/>
          <ac:picMkLst>
            <pc:docMk/>
            <pc:sldMk cId="2436510115" sldId="294"/>
            <ac:picMk id="8" creationId="{69E2B508-2EF4-4828-BC3F-23CC224F26EA}"/>
          </ac:picMkLst>
        </pc:picChg>
      </pc:sldChg>
      <pc:sldChg chg="modSp mod">
        <pc:chgData name="Alexander" userId="60900361-c968-457a-be84-5b7d7c948694" providerId="ADAL" clId="{C57D9DE5-3913-4C62-8F22-17FB8EC70D86}" dt="2020-12-12T15:20:10.852" v="248" actId="20577"/>
        <pc:sldMkLst>
          <pc:docMk/>
          <pc:sldMk cId="2147478048" sldId="295"/>
        </pc:sldMkLst>
        <pc:spChg chg="mod">
          <ac:chgData name="Alexander" userId="60900361-c968-457a-be84-5b7d7c948694" providerId="ADAL" clId="{C57D9DE5-3913-4C62-8F22-17FB8EC70D86}" dt="2020-12-12T15:20:10.852" v="248" actId="20577"/>
          <ac:spMkLst>
            <pc:docMk/>
            <pc:sldMk cId="2147478048" sldId="295"/>
            <ac:spMk id="6" creationId="{00000000-0000-0000-0000-000000000000}"/>
          </ac:spMkLst>
        </pc:spChg>
      </pc:sldChg>
      <pc:sldChg chg="modSp mod">
        <pc:chgData name="Alexander" userId="60900361-c968-457a-be84-5b7d7c948694" providerId="ADAL" clId="{C57D9DE5-3913-4C62-8F22-17FB8EC70D86}" dt="2020-12-12T15:39:53.745" v="650"/>
        <pc:sldMkLst>
          <pc:docMk/>
          <pc:sldMk cId="1391702084" sldId="297"/>
        </pc:sldMkLst>
        <pc:spChg chg="mod">
          <ac:chgData name="Alexander" userId="60900361-c968-457a-be84-5b7d7c948694" providerId="ADAL" clId="{C57D9DE5-3913-4C62-8F22-17FB8EC70D86}" dt="2020-12-12T15:39:53.745" v="650"/>
          <ac:spMkLst>
            <pc:docMk/>
            <pc:sldMk cId="1391702084" sldId="297"/>
            <ac:spMk id="11" creationId="{00000000-0000-0000-0000-000000000000}"/>
          </ac:spMkLst>
        </pc:spChg>
      </pc:sldChg>
      <pc:sldChg chg="modSp mod">
        <pc:chgData name="Alexander" userId="60900361-c968-457a-be84-5b7d7c948694" providerId="ADAL" clId="{C57D9DE5-3913-4C62-8F22-17FB8EC70D86}" dt="2020-12-12T15:22:04.982" v="259" actId="1076"/>
        <pc:sldMkLst>
          <pc:docMk/>
          <pc:sldMk cId="1779358527" sldId="301"/>
        </pc:sldMkLst>
        <pc:spChg chg="mod">
          <ac:chgData name="Alexander" userId="60900361-c968-457a-be84-5b7d7c948694" providerId="ADAL" clId="{C57D9DE5-3913-4C62-8F22-17FB8EC70D86}" dt="2020-12-12T15:22:04.982" v="259" actId="1076"/>
          <ac:spMkLst>
            <pc:docMk/>
            <pc:sldMk cId="1779358527" sldId="301"/>
            <ac:spMk id="9" creationId="{00000000-0000-0000-0000-000000000000}"/>
          </ac:spMkLst>
        </pc:spChg>
      </pc:sldChg>
      <pc:sldChg chg="modSp mod">
        <pc:chgData name="Alexander" userId="60900361-c968-457a-be84-5b7d7c948694" providerId="ADAL" clId="{C57D9DE5-3913-4C62-8F22-17FB8EC70D86}" dt="2020-12-12T15:22:43.293" v="279" actId="115"/>
        <pc:sldMkLst>
          <pc:docMk/>
          <pc:sldMk cId="4175897312" sldId="302"/>
        </pc:sldMkLst>
        <pc:spChg chg="mod">
          <ac:chgData name="Alexander" userId="60900361-c968-457a-be84-5b7d7c948694" providerId="ADAL" clId="{C57D9DE5-3913-4C62-8F22-17FB8EC70D86}" dt="2020-12-12T15:22:43.293" v="279" actId="115"/>
          <ac:spMkLst>
            <pc:docMk/>
            <pc:sldMk cId="4175897312" sldId="302"/>
            <ac:spMk id="4" creationId="{00000000-0000-0000-0000-000000000000}"/>
          </ac:spMkLst>
        </pc:spChg>
      </pc:sldChg>
      <pc:sldChg chg="addSp">
        <pc:chgData name="Alexander" userId="60900361-c968-457a-be84-5b7d7c948694" providerId="ADAL" clId="{C57D9DE5-3913-4C62-8F22-17FB8EC70D86}" dt="2020-12-12T15:31:08.327" v="484"/>
        <pc:sldMkLst>
          <pc:docMk/>
          <pc:sldMk cId="1036795675" sldId="303"/>
        </pc:sldMkLst>
        <pc:picChg chg="add">
          <ac:chgData name="Alexander" userId="60900361-c968-457a-be84-5b7d7c948694" providerId="ADAL" clId="{C57D9DE5-3913-4C62-8F22-17FB8EC70D86}" dt="2020-12-12T15:31:08.327" v="484"/>
          <ac:picMkLst>
            <pc:docMk/>
            <pc:sldMk cId="1036795675" sldId="303"/>
            <ac:picMk id="2" creationId="{2B3B2EFF-5A5F-4BCA-9418-2F4919CAAEDA}"/>
          </ac:picMkLst>
        </pc:picChg>
      </pc:sldChg>
      <pc:sldChg chg="addSp delSp modSp add del mod">
        <pc:chgData name="Alexander" userId="60900361-c968-457a-be84-5b7d7c948694" providerId="ADAL" clId="{C57D9DE5-3913-4C62-8F22-17FB8EC70D86}" dt="2020-12-12T15:32:30.356" v="489"/>
        <pc:sldMkLst>
          <pc:docMk/>
          <pc:sldMk cId="3347351089" sldId="303"/>
        </pc:sldMkLst>
        <pc:spChg chg="del mod">
          <ac:chgData name="Alexander" userId="60900361-c968-457a-be84-5b7d7c948694" providerId="ADAL" clId="{C57D9DE5-3913-4C62-8F22-17FB8EC70D86}" dt="2020-12-12T15:32:29.883" v="488" actId="21"/>
          <ac:spMkLst>
            <pc:docMk/>
            <pc:sldMk cId="3347351089" sldId="303"/>
            <ac:spMk id="7" creationId="{00000000-0000-0000-0000-000000000000}"/>
          </ac:spMkLst>
        </pc:spChg>
        <pc:spChg chg="del mod">
          <ac:chgData name="Alexander" userId="60900361-c968-457a-be84-5b7d7c948694" providerId="ADAL" clId="{C57D9DE5-3913-4C62-8F22-17FB8EC70D86}" dt="2020-12-12T15:27:22.764" v="431" actId="21"/>
          <ac:spMkLst>
            <pc:docMk/>
            <pc:sldMk cId="3347351089" sldId="303"/>
            <ac:spMk id="8" creationId="{00000000-0000-0000-0000-000000000000}"/>
          </ac:spMkLst>
        </pc:spChg>
        <pc:spChg chg="add mod">
          <ac:chgData name="Alexander" userId="60900361-c968-457a-be84-5b7d7c948694" providerId="ADAL" clId="{C57D9DE5-3913-4C62-8F22-17FB8EC70D86}" dt="2020-12-12T15:32:30.356" v="489"/>
          <ac:spMkLst>
            <pc:docMk/>
            <pc:sldMk cId="3347351089" sldId="303"/>
            <ac:spMk id="8" creationId="{89897E7A-8B4E-47C9-A6EE-4AAB66819922}"/>
          </ac:spMkLst>
        </pc:spChg>
        <pc:spChg chg="add mod">
          <ac:chgData name="Alexander" userId="60900361-c968-457a-be84-5b7d7c948694" providerId="ADAL" clId="{C57D9DE5-3913-4C62-8F22-17FB8EC70D86}" dt="2020-12-12T15:28:19.913" v="449" actId="20577"/>
          <ac:spMkLst>
            <pc:docMk/>
            <pc:sldMk cId="3347351089" sldId="303"/>
            <ac:spMk id="9" creationId="{87767E3E-DC96-4D7F-B7A9-4093254F903E}"/>
          </ac:spMkLst>
        </pc:spChg>
        <pc:spChg chg="mod">
          <ac:chgData name="Alexander" userId="60900361-c968-457a-be84-5b7d7c948694" providerId="ADAL" clId="{C57D9DE5-3913-4C62-8F22-17FB8EC70D86}" dt="2020-12-12T15:28:23.531" v="450" actId="1076"/>
          <ac:spMkLst>
            <pc:docMk/>
            <pc:sldMk cId="3347351089" sldId="303"/>
            <ac:spMk id="2050" creationId="{00000000-0000-0000-0000-000000000000}"/>
          </ac:spMkLst>
        </pc:spChg>
        <pc:picChg chg="add mod">
          <ac:chgData name="Alexander" userId="60900361-c968-457a-be84-5b7d7c948694" providerId="ADAL" clId="{C57D9DE5-3913-4C62-8F22-17FB8EC70D86}" dt="2020-12-12T15:30:17.296" v="474" actId="14100"/>
          <ac:picMkLst>
            <pc:docMk/>
            <pc:sldMk cId="3347351089" sldId="303"/>
            <ac:picMk id="3" creationId="{606D2E66-6D0D-4188-AFC4-84915EC0B442}"/>
          </ac:picMkLst>
        </pc:picChg>
        <pc:picChg chg="mod">
          <ac:chgData name="Alexander" userId="60900361-c968-457a-be84-5b7d7c948694" providerId="ADAL" clId="{C57D9DE5-3913-4C62-8F22-17FB8EC70D86}" dt="2020-12-12T15:31:03.350" v="483" actId="14100"/>
          <ac:picMkLst>
            <pc:docMk/>
            <pc:sldMk cId="3347351089" sldId="303"/>
            <ac:picMk id="1026" creationId="{0C7926AC-64B5-45E8-92D0-3C4543F82C4E}"/>
          </ac:picMkLst>
        </pc:picChg>
        <pc:picChg chg="del mod">
          <ac:chgData name="Alexander" userId="60900361-c968-457a-be84-5b7d7c948694" providerId="ADAL" clId="{C57D9DE5-3913-4C62-8F22-17FB8EC70D86}" dt="2020-12-12T15:27:53.341" v="439" actId="478"/>
          <ac:picMkLst>
            <pc:docMk/>
            <pc:sldMk cId="3347351089" sldId="303"/>
            <ac:picMk id="3074" creationId="{00000000-0000-0000-0000-000000000000}"/>
          </ac:picMkLst>
        </pc:picChg>
        <pc:picChg chg="del mod">
          <ac:chgData name="Alexander" userId="60900361-c968-457a-be84-5b7d7c948694" providerId="ADAL" clId="{C57D9DE5-3913-4C62-8F22-17FB8EC70D86}" dt="2020-12-12T15:29:51.787" v="468" actId="478"/>
          <ac:picMkLst>
            <pc:docMk/>
            <pc:sldMk cId="3347351089" sldId="303"/>
            <ac:picMk id="3076" creationId="{00000000-0000-0000-0000-000000000000}"/>
          </ac:picMkLst>
        </pc:picChg>
        <pc:picChg chg="del mod">
          <ac:chgData name="Alexander" userId="60900361-c968-457a-be84-5b7d7c948694" providerId="ADAL" clId="{C57D9DE5-3913-4C62-8F22-17FB8EC70D86}" dt="2020-12-12T15:30:52.673" v="478" actId="478"/>
          <ac:picMkLst>
            <pc:docMk/>
            <pc:sldMk cId="3347351089" sldId="303"/>
            <ac:picMk id="3077" creationId="{00000000-0000-0000-0000-000000000000}"/>
          </ac:picMkLst>
        </pc:picChg>
      </pc:sldChg>
      <pc:sldChg chg="addSp">
        <pc:chgData name="Alexander" userId="60900361-c968-457a-be84-5b7d7c948694" providerId="ADAL" clId="{C57D9DE5-3913-4C62-8F22-17FB8EC70D86}" dt="2020-12-12T15:30:57.502" v="480"/>
        <pc:sldMkLst>
          <pc:docMk/>
          <pc:sldMk cId="3391686440" sldId="303"/>
        </pc:sldMkLst>
        <pc:picChg chg="add">
          <ac:chgData name="Alexander" userId="60900361-c968-457a-be84-5b7d7c948694" providerId="ADAL" clId="{C57D9DE5-3913-4C62-8F22-17FB8EC70D86}" dt="2020-12-12T15:30:57.502" v="480"/>
          <ac:picMkLst>
            <pc:docMk/>
            <pc:sldMk cId="3391686440" sldId="303"/>
            <ac:picMk id="1026" creationId="{0C7926AC-64B5-45E8-92D0-3C4543F82C4E}"/>
          </ac:picMkLst>
        </pc:picChg>
      </pc:sldChg>
      <pc:sldChg chg="modSp mod">
        <pc:chgData name="Alexander" userId="60900361-c968-457a-be84-5b7d7c948694" providerId="ADAL" clId="{C57D9DE5-3913-4C62-8F22-17FB8EC70D86}" dt="2020-12-12T15:33:01.916" v="522" actId="20577"/>
        <pc:sldMkLst>
          <pc:docMk/>
          <pc:sldMk cId="1798188553" sldId="304"/>
        </pc:sldMkLst>
        <pc:spChg chg="mod">
          <ac:chgData name="Alexander" userId="60900361-c968-457a-be84-5b7d7c948694" providerId="ADAL" clId="{C57D9DE5-3913-4C62-8F22-17FB8EC70D86}" dt="2020-12-12T15:33:01.916" v="522" actId="20577"/>
          <ac:spMkLst>
            <pc:docMk/>
            <pc:sldMk cId="1798188553" sldId="304"/>
            <ac:spMk id="4" creationId="{00000000-0000-0000-0000-000000000000}"/>
          </ac:spMkLst>
        </pc:spChg>
      </pc:sldChg>
      <pc:sldChg chg="modSp mod">
        <pc:chgData name="Alexander" userId="60900361-c968-457a-be84-5b7d7c948694" providerId="ADAL" clId="{C57D9DE5-3913-4C62-8F22-17FB8EC70D86}" dt="2020-12-12T15:33:21.585" v="558" actId="20577"/>
        <pc:sldMkLst>
          <pc:docMk/>
          <pc:sldMk cId="43811174" sldId="305"/>
        </pc:sldMkLst>
        <pc:spChg chg="mod">
          <ac:chgData name="Alexander" userId="60900361-c968-457a-be84-5b7d7c948694" providerId="ADAL" clId="{C57D9DE5-3913-4C62-8F22-17FB8EC70D86}" dt="2020-12-12T15:33:21.585" v="558" actId="20577"/>
          <ac:spMkLst>
            <pc:docMk/>
            <pc:sldMk cId="43811174" sldId="305"/>
            <ac:spMk id="4" creationId="{00000000-0000-0000-0000-000000000000}"/>
          </ac:spMkLst>
        </pc:spChg>
      </pc:sldChg>
      <pc:sldChg chg="modSp mod">
        <pc:chgData name="Alexander" userId="60900361-c968-457a-be84-5b7d7c948694" providerId="ADAL" clId="{C57D9DE5-3913-4C62-8F22-17FB8EC70D86}" dt="2020-12-12T15:33:55.081" v="564" actId="403"/>
        <pc:sldMkLst>
          <pc:docMk/>
          <pc:sldMk cId="1753496192" sldId="306"/>
        </pc:sldMkLst>
        <pc:spChg chg="mod">
          <ac:chgData name="Alexander" userId="60900361-c968-457a-be84-5b7d7c948694" providerId="ADAL" clId="{C57D9DE5-3913-4C62-8F22-17FB8EC70D86}" dt="2020-12-12T15:33:55.081" v="564" actId="403"/>
          <ac:spMkLst>
            <pc:docMk/>
            <pc:sldMk cId="1753496192" sldId="306"/>
            <ac:spMk id="5" creationId="{00000000-0000-0000-0000-000000000000}"/>
          </ac:spMkLst>
        </pc:spChg>
        <pc:spChg chg="mod">
          <ac:chgData name="Alexander" userId="60900361-c968-457a-be84-5b7d7c948694" providerId="ADAL" clId="{C57D9DE5-3913-4C62-8F22-17FB8EC70D86}" dt="2020-12-12T15:33:48.133" v="562" actId="20577"/>
          <ac:spMkLst>
            <pc:docMk/>
            <pc:sldMk cId="1753496192" sldId="306"/>
            <ac:spMk id="6" creationId="{00000000-0000-0000-0000-000000000000}"/>
          </ac:spMkLst>
        </pc:spChg>
      </pc:sldChg>
      <pc:sldChg chg="modSp mod">
        <pc:chgData name="Alexander" userId="60900361-c968-457a-be84-5b7d7c948694" providerId="ADAL" clId="{C57D9DE5-3913-4C62-8F22-17FB8EC70D86}" dt="2020-12-12T15:35:59.467" v="608" actId="20577"/>
        <pc:sldMkLst>
          <pc:docMk/>
          <pc:sldMk cId="4143164258" sldId="307"/>
        </pc:sldMkLst>
        <pc:spChg chg="mod">
          <ac:chgData name="Alexander" userId="60900361-c968-457a-be84-5b7d7c948694" providerId="ADAL" clId="{C57D9DE5-3913-4C62-8F22-17FB8EC70D86}" dt="2020-12-12T15:35:59.467" v="608" actId="20577"/>
          <ac:spMkLst>
            <pc:docMk/>
            <pc:sldMk cId="4143164258" sldId="307"/>
            <ac:spMk id="6" creationId="{00000000-0000-0000-0000-000000000000}"/>
          </ac:spMkLst>
        </pc:spChg>
        <pc:picChg chg="mod">
          <ac:chgData name="Alexander" userId="60900361-c968-457a-be84-5b7d7c948694" providerId="ADAL" clId="{C57D9DE5-3913-4C62-8F22-17FB8EC70D86}" dt="2020-12-12T15:34:53.808" v="573" actId="1076"/>
          <ac:picMkLst>
            <pc:docMk/>
            <pc:sldMk cId="4143164258" sldId="307"/>
            <ac:picMk id="7" creationId="{00000000-0000-0000-0000-000000000000}"/>
          </ac:picMkLst>
        </pc:picChg>
      </pc:sldChg>
      <pc:sldChg chg="del">
        <pc:chgData name="Alexander" userId="60900361-c968-457a-be84-5b7d7c948694" providerId="ADAL" clId="{C57D9DE5-3913-4C62-8F22-17FB8EC70D86}" dt="2020-12-12T15:05:27.353" v="179" actId="2696"/>
        <pc:sldMkLst>
          <pc:docMk/>
          <pc:sldMk cId="2769937400" sldId="308"/>
        </pc:sldMkLst>
      </pc:sldChg>
      <pc:sldChg chg="del">
        <pc:chgData name="Alexander" userId="60900361-c968-457a-be84-5b7d7c948694" providerId="ADAL" clId="{C57D9DE5-3913-4C62-8F22-17FB8EC70D86}" dt="2020-12-12T15:01:22.006" v="174" actId="47"/>
        <pc:sldMkLst>
          <pc:docMk/>
          <pc:sldMk cId="475770854" sldId="309"/>
        </pc:sldMkLst>
      </pc:sldChg>
      <pc:sldChg chg="addSp delSp modSp new mod setBg setClrOvrMap">
        <pc:chgData name="Alexander" userId="60900361-c968-457a-be84-5b7d7c948694" providerId="ADAL" clId="{C57D9DE5-3913-4C62-8F22-17FB8EC70D86}" dt="2020-12-12T14:51:45.640" v="155" actId="20577"/>
        <pc:sldMkLst>
          <pc:docMk/>
          <pc:sldMk cId="3189488153" sldId="310"/>
        </pc:sldMkLst>
        <pc:spChg chg="add mod">
          <ac:chgData name="Alexander" userId="60900361-c968-457a-be84-5b7d7c948694" providerId="ADAL" clId="{C57D9DE5-3913-4C62-8F22-17FB8EC70D86}" dt="2020-12-12T14:51:45.640" v="155" actId="20577"/>
          <ac:spMkLst>
            <pc:docMk/>
            <pc:sldMk cId="3189488153" sldId="310"/>
            <ac:spMk id="5" creationId="{00FAA025-0023-4C3A-864E-259C620AB48C}"/>
          </ac:spMkLst>
        </pc:spChg>
        <pc:spChg chg="add del">
          <ac:chgData name="Alexander" userId="60900361-c968-457a-be84-5b7d7c948694" providerId="ADAL" clId="{C57D9DE5-3913-4C62-8F22-17FB8EC70D86}" dt="2020-12-12T14:41:07.036" v="10" actId="26606"/>
          <ac:spMkLst>
            <pc:docMk/>
            <pc:sldMk cId="3189488153" sldId="310"/>
            <ac:spMk id="8" creationId="{42A4FC2C-047E-45A5-965D-8E1E3BF09BC6}"/>
          </ac:spMkLst>
        </pc:spChg>
        <pc:picChg chg="add del">
          <ac:chgData name="Alexander" userId="60900361-c968-457a-be84-5b7d7c948694" providerId="ADAL" clId="{C57D9DE5-3913-4C62-8F22-17FB8EC70D86}" dt="2020-12-12T14:40:26.365" v="6"/>
          <ac:picMkLst>
            <pc:docMk/>
            <pc:sldMk cId="3189488153" sldId="310"/>
            <ac:picMk id="2" creationId="{478C4954-8CF9-4063-A7EB-E94A52C11976}"/>
          </ac:picMkLst>
        </pc:picChg>
        <pc:picChg chg="add mod">
          <ac:chgData name="Alexander" userId="60900361-c968-457a-be84-5b7d7c948694" providerId="ADAL" clId="{C57D9DE5-3913-4C62-8F22-17FB8EC70D86}" dt="2020-12-12T14:41:29.394" v="17" actId="14100"/>
          <ac:picMkLst>
            <pc:docMk/>
            <pc:sldMk cId="3189488153" sldId="310"/>
            <ac:picMk id="3" creationId="{2E0B9D5A-FC1B-4B2C-AF8C-C5ED3953A41D}"/>
          </ac:picMkLst>
        </pc:picChg>
      </pc:sldChg>
      <pc:sldChg chg="addSp delSp modSp new mod">
        <pc:chgData name="Alexander" userId="60900361-c968-457a-be84-5b7d7c948694" providerId="ADAL" clId="{C57D9DE5-3913-4C62-8F22-17FB8EC70D86}" dt="2020-12-12T14:53:06.811" v="173" actId="14100"/>
        <pc:sldMkLst>
          <pc:docMk/>
          <pc:sldMk cId="3831062740" sldId="311"/>
        </pc:sldMkLst>
        <pc:spChg chg="add mod">
          <ac:chgData name="Alexander" userId="60900361-c968-457a-be84-5b7d7c948694" providerId="ADAL" clId="{C57D9DE5-3913-4C62-8F22-17FB8EC70D86}" dt="2020-12-12T14:53:06.811" v="173" actId="14100"/>
          <ac:spMkLst>
            <pc:docMk/>
            <pc:sldMk cId="3831062740" sldId="311"/>
            <ac:spMk id="5" creationId="{72651B77-B60C-44B1-A320-BBE6BCAC07A3}"/>
          </ac:spMkLst>
        </pc:spChg>
        <pc:picChg chg="add del">
          <ac:chgData name="Alexander" userId="60900361-c968-457a-be84-5b7d7c948694" providerId="ADAL" clId="{C57D9DE5-3913-4C62-8F22-17FB8EC70D86}" dt="2020-12-12T14:43:01.070" v="20"/>
          <ac:picMkLst>
            <pc:docMk/>
            <pc:sldMk cId="3831062740" sldId="311"/>
            <ac:picMk id="2" creationId="{B6B730A1-5B17-41A9-82B3-3F1A6EF756D5}"/>
          </ac:picMkLst>
        </pc:picChg>
        <pc:picChg chg="add mod modCrop">
          <ac:chgData name="Alexander" userId="60900361-c968-457a-be84-5b7d7c948694" providerId="ADAL" clId="{C57D9DE5-3913-4C62-8F22-17FB8EC70D86}" dt="2020-12-12T14:52:54.488" v="171" actId="1076"/>
          <ac:picMkLst>
            <pc:docMk/>
            <pc:sldMk cId="3831062740" sldId="311"/>
            <ac:picMk id="4" creationId="{3F97A5F2-4C69-4CDD-BBE3-42747F65F207}"/>
          </ac:picMkLst>
        </pc:picChg>
      </pc:sldChg>
      <pc:sldChg chg="addSp delSp modSp new mod ord setBg">
        <pc:chgData name="Alexander" userId="60900361-c968-457a-be84-5b7d7c948694" providerId="ADAL" clId="{C57D9DE5-3913-4C62-8F22-17FB8EC70D86}" dt="2020-12-12T15:17:58.985" v="229" actId="1076"/>
        <pc:sldMkLst>
          <pc:docMk/>
          <pc:sldMk cId="623836296" sldId="312"/>
        </pc:sldMkLst>
        <pc:spChg chg="mod">
          <ac:chgData name="Alexander" userId="60900361-c968-457a-be84-5b7d7c948694" providerId="ADAL" clId="{C57D9DE5-3913-4C62-8F22-17FB8EC70D86}" dt="2020-12-12T15:16:21.108" v="215" actId="26606"/>
          <ac:spMkLst>
            <pc:docMk/>
            <pc:sldMk cId="623836296" sldId="312"/>
            <ac:spMk id="2" creationId="{17B022CC-DA02-444C-BB1E-4DE0653169E4}"/>
          </ac:spMkLst>
        </pc:spChg>
        <pc:spChg chg="del">
          <ac:chgData name="Alexander" userId="60900361-c968-457a-be84-5b7d7c948694" providerId="ADAL" clId="{C57D9DE5-3913-4C62-8F22-17FB8EC70D86}" dt="2020-12-12T15:12:11.767" v="196" actId="22"/>
          <ac:spMkLst>
            <pc:docMk/>
            <pc:sldMk cId="623836296" sldId="312"/>
            <ac:spMk id="3" creationId="{AB8ED4CC-62AA-4D5C-AC87-4DE3E1DC18AC}"/>
          </ac:spMkLst>
        </pc:spChg>
        <pc:spChg chg="add mod">
          <ac:chgData name="Alexander" userId="60900361-c968-457a-be84-5b7d7c948694" providerId="ADAL" clId="{C57D9DE5-3913-4C62-8F22-17FB8EC70D86}" dt="2020-12-12T15:16:21.108" v="215" actId="26606"/>
          <ac:spMkLst>
            <pc:docMk/>
            <pc:sldMk cId="623836296" sldId="312"/>
            <ac:spMk id="7" creationId="{8C749803-DE11-4B02-8F26-66ACFA0AFFE0}"/>
          </ac:spMkLst>
        </pc:spChg>
        <pc:spChg chg="add del">
          <ac:chgData name="Alexander" userId="60900361-c968-457a-be84-5b7d7c948694" providerId="ADAL" clId="{C57D9DE5-3913-4C62-8F22-17FB8EC70D86}" dt="2020-12-12T15:16:21.108" v="215" actId="26606"/>
          <ac:spMkLst>
            <pc:docMk/>
            <pc:sldMk cId="623836296" sldId="312"/>
            <ac:spMk id="14" creationId="{5E52985E-2553-471E-82AA-5ED7A329890A}"/>
          </ac:spMkLst>
        </pc:spChg>
        <pc:picChg chg="add mod ord">
          <ac:chgData name="Alexander" userId="60900361-c968-457a-be84-5b7d7c948694" providerId="ADAL" clId="{C57D9DE5-3913-4C62-8F22-17FB8EC70D86}" dt="2020-12-12T15:16:21.108" v="215" actId="26606"/>
          <ac:picMkLst>
            <pc:docMk/>
            <pc:sldMk cId="623836296" sldId="312"/>
            <ac:picMk id="5" creationId="{9DA4CBC4-ECAB-4E34-8893-E12A44A93368}"/>
          </ac:picMkLst>
        </pc:picChg>
        <pc:picChg chg="add mod ord">
          <ac:chgData name="Alexander" userId="60900361-c968-457a-be84-5b7d7c948694" providerId="ADAL" clId="{C57D9DE5-3913-4C62-8F22-17FB8EC70D86}" dt="2020-12-12T15:17:58.985" v="229" actId="1076"/>
          <ac:picMkLst>
            <pc:docMk/>
            <pc:sldMk cId="623836296" sldId="312"/>
            <ac:picMk id="9" creationId="{9CAE2F03-208F-4082-B08D-079503A5D941}"/>
          </ac:picMkLst>
        </pc:picChg>
        <pc:picChg chg="add del mod">
          <ac:chgData name="Alexander" userId="60900361-c968-457a-be84-5b7d7c948694" providerId="ADAL" clId="{C57D9DE5-3913-4C62-8F22-17FB8EC70D86}" dt="2020-12-12T15:17:40.111" v="221" actId="478"/>
          <ac:picMkLst>
            <pc:docMk/>
            <pc:sldMk cId="623836296" sldId="312"/>
            <ac:picMk id="11" creationId="{9F2E69EF-0942-44D6-9758-3E387ADFFC6F}"/>
          </ac:picMkLst>
        </pc:picChg>
        <pc:picChg chg="add mod">
          <ac:chgData name="Alexander" userId="60900361-c968-457a-be84-5b7d7c948694" providerId="ADAL" clId="{C57D9DE5-3913-4C62-8F22-17FB8EC70D86}" dt="2020-12-12T15:17:56.212" v="228" actId="14100"/>
          <ac:picMkLst>
            <pc:docMk/>
            <pc:sldMk cId="623836296" sldId="312"/>
            <ac:picMk id="13" creationId="{430FCF7E-0CDC-4634-8A73-6C10B4EAC74E}"/>
          </ac:picMkLst>
        </pc:picChg>
        <pc:cxnChg chg="add del">
          <ac:chgData name="Alexander" userId="60900361-c968-457a-be84-5b7d7c948694" providerId="ADAL" clId="{C57D9DE5-3913-4C62-8F22-17FB8EC70D86}" dt="2020-12-12T15:16:21.108" v="215" actId="26606"/>
          <ac:cxnSpMkLst>
            <pc:docMk/>
            <pc:sldMk cId="623836296" sldId="312"/>
            <ac:cxnSpMk id="16" creationId="{DAE3ABC6-4042-4293-A7DF-F01181363B7E}"/>
          </ac:cxnSpMkLst>
        </pc:cxnChg>
      </pc:sldChg>
      <pc:sldChg chg="new del">
        <pc:chgData name="Alexander" userId="60900361-c968-457a-be84-5b7d7c948694" providerId="ADAL" clId="{C57D9DE5-3913-4C62-8F22-17FB8EC70D86}" dt="2020-12-12T15:11:08.102" v="194" actId="47"/>
        <pc:sldMkLst>
          <pc:docMk/>
          <pc:sldMk cId="2267311872" sldId="312"/>
        </pc:sldMkLst>
      </pc:sldChg>
      <pc:sldChg chg="add del">
        <pc:chgData name="Alexander" userId="60900361-c968-457a-be84-5b7d7c948694" providerId="ADAL" clId="{C57D9DE5-3913-4C62-8F22-17FB8EC70D86}" dt="2020-12-12T14:51:02.578" v="135"/>
        <pc:sldMkLst>
          <pc:docMk/>
          <pc:sldMk cId="2424224012" sldId="312"/>
        </pc:sldMkLst>
      </pc:sldChg>
      <pc:sldChg chg="addSp new mod">
        <pc:chgData name="Alexander" userId="60900361-c968-457a-be84-5b7d7c948694" providerId="ADAL" clId="{C57D9DE5-3913-4C62-8F22-17FB8EC70D86}" dt="2020-12-12T15:20:59.227" v="250" actId="22"/>
        <pc:sldMkLst>
          <pc:docMk/>
          <pc:sldMk cId="1006099660" sldId="313"/>
        </pc:sldMkLst>
        <pc:picChg chg="add">
          <ac:chgData name="Alexander" userId="60900361-c968-457a-be84-5b7d7c948694" providerId="ADAL" clId="{C57D9DE5-3913-4C62-8F22-17FB8EC70D86}" dt="2020-12-12T15:20:59.227" v="250" actId="22"/>
          <ac:picMkLst>
            <pc:docMk/>
            <pc:sldMk cId="1006099660" sldId="313"/>
            <ac:picMk id="3" creationId="{467F0010-C43D-46A3-A456-F88BEDD88698}"/>
          </ac:picMkLst>
        </pc:picChg>
      </pc:sldChg>
      <pc:sldChg chg="addSp modSp new ord modAnim">
        <pc:chgData name="Alexander" userId="60900361-c968-457a-be84-5b7d7c948694" providerId="ADAL" clId="{C57D9DE5-3913-4C62-8F22-17FB8EC70D86}" dt="2020-12-12T15:51:10.551" v="860"/>
        <pc:sldMkLst>
          <pc:docMk/>
          <pc:sldMk cId="3313408129" sldId="314"/>
        </pc:sldMkLst>
        <pc:picChg chg="add mod">
          <ac:chgData name="Alexander" userId="60900361-c968-457a-be84-5b7d7c948694" providerId="ADAL" clId="{C57D9DE5-3913-4C62-8F22-17FB8EC70D86}" dt="2020-12-12T15:42:43.926" v="664"/>
          <ac:picMkLst>
            <pc:docMk/>
            <pc:sldMk cId="3313408129" sldId="314"/>
            <ac:picMk id="2" creationId="{53DB5288-532C-403F-9FCC-FF084422A68F}"/>
          </ac:picMkLst>
        </pc:picChg>
      </pc:sldChg>
      <pc:sldChg chg="addSp delSp modSp new mod modClrScheme chgLayout">
        <pc:chgData name="Alexander" userId="60900361-c968-457a-be84-5b7d7c948694" providerId="ADAL" clId="{C57D9DE5-3913-4C62-8F22-17FB8EC70D86}" dt="2020-12-12T15:50:57.290" v="858" actId="403"/>
        <pc:sldMkLst>
          <pc:docMk/>
          <pc:sldMk cId="1676053751" sldId="315"/>
        </pc:sldMkLst>
        <pc:spChg chg="add mod">
          <ac:chgData name="Alexander" userId="60900361-c968-457a-be84-5b7d7c948694" providerId="ADAL" clId="{C57D9DE5-3913-4C62-8F22-17FB8EC70D86}" dt="2020-12-12T15:44:25.203" v="669" actId="122"/>
          <ac:spMkLst>
            <pc:docMk/>
            <pc:sldMk cId="1676053751" sldId="315"/>
            <ac:spMk id="2" creationId="{05F37244-FF9A-440A-B26C-214992480D66}"/>
          </ac:spMkLst>
        </pc:spChg>
        <pc:spChg chg="add del mod">
          <ac:chgData name="Alexander" userId="60900361-c968-457a-be84-5b7d7c948694" providerId="ADAL" clId="{C57D9DE5-3913-4C62-8F22-17FB8EC70D86}" dt="2020-12-12T15:45:05.364" v="670" actId="22"/>
          <ac:spMkLst>
            <pc:docMk/>
            <pc:sldMk cId="1676053751" sldId="315"/>
            <ac:spMk id="3" creationId="{703C05BC-84C8-4515-8ECA-00A7D725BE99}"/>
          </ac:spMkLst>
        </pc:spChg>
        <pc:spChg chg="add mod">
          <ac:chgData name="Alexander" userId="60900361-c968-457a-be84-5b7d7c948694" providerId="ADAL" clId="{C57D9DE5-3913-4C62-8F22-17FB8EC70D86}" dt="2020-12-12T15:50:57.290" v="858" actId="403"/>
          <ac:spMkLst>
            <pc:docMk/>
            <pc:sldMk cId="1676053751" sldId="315"/>
            <ac:spMk id="12" creationId="{4A1DE743-B846-4E0A-A131-66261098F950}"/>
          </ac:spMkLst>
        </pc:spChg>
        <pc:picChg chg="add mod ord">
          <ac:chgData name="Alexander" userId="60900361-c968-457a-be84-5b7d7c948694" providerId="ADAL" clId="{C57D9DE5-3913-4C62-8F22-17FB8EC70D86}" dt="2020-12-12T15:46:28.660" v="683" actId="1076"/>
          <ac:picMkLst>
            <pc:docMk/>
            <pc:sldMk cId="1676053751" sldId="315"/>
            <ac:picMk id="5" creationId="{54FA9F2B-BDFB-4900-B3A0-941210FB3A81}"/>
          </ac:picMkLst>
        </pc:picChg>
        <pc:picChg chg="add del mod">
          <ac:chgData name="Alexander" userId="60900361-c968-457a-be84-5b7d7c948694" providerId="ADAL" clId="{C57D9DE5-3913-4C62-8F22-17FB8EC70D86}" dt="2020-12-12T15:46:24.963" v="681" actId="21"/>
          <ac:picMkLst>
            <pc:docMk/>
            <pc:sldMk cId="1676053751" sldId="315"/>
            <ac:picMk id="7" creationId="{8E524D5F-1BCC-42CE-8492-008ABA8D5511}"/>
          </ac:picMkLst>
        </pc:picChg>
        <pc:picChg chg="add mod">
          <ac:chgData name="Alexander" userId="60900361-c968-457a-be84-5b7d7c948694" providerId="ADAL" clId="{C57D9DE5-3913-4C62-8F22-17FB8EC70D86}" dt="2020-12-12T15:47:42.145" v="687" actId="1076"/>
          <ac:picMkLst>
            <pc:docMk/>
            <pc:sldMk cId="1676053751" sldId="315"/>
            <ac:picMk id="9" creationId="{9AE811AF-248E-41C3-B26E-08874147A014}"/>
          </ac:picMkLst>
        </pc:picChg>
        <pc:picChg chg="add mod">
          <ac:chgData name="Alexander" userId="60900361-c968-457a-be84-5b7d7c948694" providerId="ADAL" clId="{C57D9DE5-3913-4C62-8F22-17FB8EC70D86}" dt="2020-12-12T15:46:25.394" v="682"/>
          <ac:picMkLst>
            <pc:docMk/>
            <pc:sldMk cId="1676053751" sldId="315"/>
            <ac:picMk id="10" creationId="{0A107C4A-DF84-4DD7-90E4-D86ED701FD9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082584BC-7F35-4758-AA71-91CD6F57C3F4}" type="datetimeFigureOut">
              <a:rPr lang="en-GB" smtClean="0"/>
              <a:t>12/12/2020</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3AA30BFE-812B-4F77-A199-34026914BC3D}" type="slidenum">
              <a:rPr lang="en-GB" smtClean="0"/>
              <a:t>‹#›</a:t>
            </a:fld>
            <a:endParaRPr lang="en-GB"/>
          </a:p>
        </p:txBody>
      </p:sp>
    </p:spTree>
    <p:extLst>
      <p:ext uri="{BB962C8B-B14F-4D97-AF65-F5344CB8AC3E}">
        <p14:creationId xmlns:p14="http://schemas.microsoft.com/office/powerpoint/2010/main" val="6726454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1</a:t>
            </a:fld>
            <a:endParaRPr lang="en-GB"/>
          </a:p>
        </p:txBody>
      </p:sp>
    </p:spTree>
    <p:extLst>
      <p:ext uri="{BB962C8B-B14F-4D97-AF65-F5344CB8AC3E}">
        <p14:creationId xmlns:p14="http://schemas.microsoft.com/office/powerpoint/2010/main" val="3923236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2</a:t>
            </a:fld>
            <a:endParaRPr lang="en-GB"/>
          </a:p>
        </p:txBody>
      </p:sp>
    </p:spTree>
    <p:extLst>
      <p:ext uri="{BB962C8B-B14F-4D97-AF65-F5344CB8AC3E}">
        <p14:creationId xmlns:p14="http://schemas.microsoft.com/office/powerpoint/2010/main" val="33671212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3</a:t>
            </a:fld>
            <a:endParaRPr lang="en-GB" dirty="0"/>
          </a:p>
        </p:txBody>
      </p:sp>
    </p:spTree>
    <p:extLst>
      <p:ext uri="{BB962C8B-B14F-4D97-AF65-F5344CB8AC3E}">
        <p14:creationId xmlns:p14="http://schemas.microsoft.com/office/powerpoint/2010/main" val="1627421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5</a:t>
            </a:fld>
            <a:endParaRPr lang="en-GB" dirty="0"/>
          </a:p>
        </p:txBody>
      </p:sp>
    </p:spTree>
    <p:extLst>
      <p:ext uri="{BB962C8B-B14F-4D97-AF65-F5344CB8AC3E}">
        <p14:creationId xmlns:p14="http://schemas.microsoft.com/office/powerpoint/2010/main" val="36647422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6</a:t>
            </a:fld>
            <a:endParaRPr lang="en-GB" dirty="0"/>
          </a:p>
        </p:txBody>
      </p:sp>
    </p:spTree>
    <p:extLst>
      <p:ext uri="{BB962C8B-B14F-4D97-AF65-F5344CB8AC3E}">
        <p14:creationId xmlns:p14="http://schemas.microsoft.com/office/powerpoint/2010/main" val="21535270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7</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10</a:t>
            </a:fld>
            <a:endParaRPr lang="en-GB" dirty="0"/>
          </a:p>
        </p:txBody>
      </p:sp>
    </p:spTree>
    <p:extLst>
      <p:ext uri="{BB962C8B-B14F-4D97-AF65-F5344CB8AC3E}">
        <p14:creationId xmlns:p14="http://schemas.microsoft.com/office/powerpoint/2010/main" val="8327642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11</a:t>
            </a:fld>
            <a:endParaRPr lang="en-GB" dirty="0"/>
          </a:p>
        </p:txBody>
      </p:sp>
    </p:spTree>
    <p:extLst>
      <p:ext uri="{BB962C8B-B14F-4D97-AF65-F5344CB8AC3E}">
        <p14:creationId xmlns:p14="http://schemas.microsoft.com/office/powerpoint/2010/main" val="20210747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12</a:t>
            </a:fld>
            <a:endParaRPr lang="en-GB" dirty="0"/>
          </a:p>
        </p:txBody>
      </p:sp>
    </p:spTree>
    <p:extLst>
      <p:ext uri="{BB962C8B-B14F-4D97-AF65-F5344CB8AC3E}">
        <p14:creationId xmlns:p14="http://schemas.microsoft.com/office/powerpoint/2010/main" val="41286178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13</a:t>
            </a:fld>
            <a:endParaRPr lang="en-GB"/>
          </a:p>
        </p:txBody>
      </p:sp>
    </p:spTree>
    <p:extLst>
      <p:ext uri="{BB962C8B-B14F-4D97-AF65-F5344CB8AC3E}">
        <p14:creationId xmlns:p14="http://schemas.microsoft.com/office/powerpoint/2010/main" val="13324212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14</a:t>
            </a:fld>
            <a:endParaRPr lang="en-GB" dirty="0"/>
          </a:p>
        </p:txBody>
      </p:sp>
    </p:spTree>
    <p:extLst>
      <p:ext uri="{BB962C8B-B14F-4D97-AF65-F5344CB8AC3E}">
        <p14:creationId xmlns:p14="http://schemas.microsoft.com/office/powerpoint/2010/main" val="35573930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15</a:t>
            </a:fld>
            <a:endParaRPr lang="en-GB" dirty="0"/>
          </a:p>
        </p:txBody>
      </p:sp>
    </p:spTree>
    <p:extLst>
      <p:ext uri="{BB962C8B-B14F-4D97-AF65-F5344CB8AC3E}">
        <p14:creationId xmlns:p14="http://schemas.microsoft.com/office/powerpoint/2010/main" val="24596995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16</a:t>
            </a:fld>
            <a:endParaRPr lang="en-GB" dirty="0"/>
          </a:p>
        </p:txBody>
      </p:sp>
    </p:spTree>
    <p:extLst>
      <p:ext uri="{BB962C8B-B14F-4D97-AF65-F5344CB8AC3E}">
        <p14:creationId xmlns:p14="http://schemas.microsoft.com/office/powerpoint/2010/main" val="32807931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19</a:t>
            </a:fld>
            <a:endParaRPr lang="en-GB"/>
          </a:p>
        </p:txBody>
      </p:sp>
    </p:spTree>
    <p:extLst>
      <p:ext uri="{BB962C8B-B14F-4D97-AF65-F5344CB8AC3E}">
        <p14:creationId xmlns:p14="http://schemas.microsoft.com/office/powerpoint/2010/main" val="36941997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20</a:t>
            </a:fld>
            <a:endParaRPr lang="en-GB"/>
          </a:p>
        </p:txBody>
      </p:sp>
    </p:spTree>
    <p:extLst>
      <p:ext uri="{BB962C8B-B14F-4D97-AF65-F5344CB8AC3E}">
        <p14:creationId xmlns:p14="http://schemas.microsoft.com/office/powerpoint/2010/main" val="14762721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21</a:t>
            </a:fld>
            <a:endParaRPr lang="en-GB" dirty="0"/>
          </a:p>
        </p:txBody>
      </p:sp>
    </p:spTree>
    <p:extLst>
      <p:ext uri="{BB962C8B-B14F-4D97-AF65-F5344CB8AC3E}">
        <p14:creationId xmlns:p14="http://schemas.microsoft.com/office/powerpoint/2010/main" val="37046864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39458" indent="-284407">
              <a:defRPr>
                <a:solidFill>
                  <a:schemeClr val="tx1"/>
                </a:solidFill>
                <a:latin typeface="Calibri" pitchFamily="34" charset="0"/>
              </a:defRPr>
            </a:lvl2pPr>
            <a:lvl3pPr marL="1137628" indent="-227526">
              <a:defRPr>
                <a:solidFill>
                  <a:schemeClr val="tx1"/>
                </a:solidFill>
                <a:latin typeface="Calibri" pitchFamily="34" charset="0"/>
              </a:defRPr>
            </a:lvl3pPr>
            <a:lvl4pPr marL="1592679" indent="-227526">
              <a:defRPr>
                <a:solidFill>
                  <a:schemeClr val="tx1"/>
                </a:solidFill>
                <a:latin typeface="Calibri" pitchFamily="34" charset="0"/>
              </a:defRPr>
            </a:lvl4pPr>
            <a:lvl5pPr marL="2047730" indent="-227526">
              <a:defRPr>
                <a:solidFill>
                  <a:schemeClr val="tx1"/>
                </a:solidFill>
                <a:latin typeface="Calibri" pitchFamily="34" charset="0"/>
              </a:defRPr>
            </a:lvl5pPr>
            <a:lvl6pPr marL="2502781" indent="-227526" fontAlgn="base">
              <a:spcBef>
                <a:spcPct val="0"/>
              </a:spcBef>
              <a:spcAft>
                <a:spcPct val="0"/>
              </a:spcAft>
              <a:defRPr>
                <a:solidFill>
                  <a:schemeClr val="tx1"/>
                </a:solidFill>
                <a:latin typeface="Calibri" pitchFamily="34" charset="0"/>
              </a:defRPr>
            </a:lvl6pPr>
            <a:lvl7pPr marL="2957833" indent="-227526" fontAlgn="base">
              <a:spcBef>
                <a:spcPct val="0"/>
              </a:spcBef>
              <a:spcAft>
                <a:spcPct val="0"/>
              </a:spcAft>
              <a:defRPr>
                <a:solidFill>
                  <a:schemeClr val="tx1"/>
                </a:solidFill>
                <a:latin typeface="Calibri" pitchFamily="34" charset="0"/>
              </a:defRPr>
            </a:lvl7pPr>
            <a:lvl8pPr marL="3412884" indent="-227526" fontAlgn="base">
              <a:spcBef>
                <a:spcPct val="0"/>
              </a:spcBef>
              <a:spcAft>
                <a:spcPct val="0"/>
              </a:spcAft>
              <a:defRPr>
                <a:solidFill>
                  <a:schemeClr val="tx1"/>
                </a:solidFill>
                <a:latin typeface="Calibri" pitchFamily="34" charset="0"/>
              </a:defRPr>
            </a:lvl8pPr>
            <a:lvl9pPr marL="3867935" indent="-227526"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DB3F4B4-F360-44F0-81C0-0D52716C82B9}" type="slidenum">
              <a:rPr lang="en-GB" altLang="en-US"/>
              <a:pPr fontAlgn="base">
                <a:spcBef>
                  <a:spcPct val="0"/>
                </a:spcBef>
                <a:spcAft>
                  <a:spcPct val="0"/>
                </a:spcAft>
              </a:pPr>
              <a:t>22</a:t>
            </a:fld>
            <a:endParaRPr lang="en-GB" altLang="en-US"/>
          </a:p>
        </p:txBody>
      </p:sp>
    </p:spTree>
    <p:extLst>
      <p:ext uri="{BB962C8B-B14F-4D97-AF65-F5344CB8AC3E}">
        <p14:creationId xmlns:p14="http://schemas.microsoft.com/office/powerpoint/2010/main" val="4927372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39458" indent="-284407">
              <a:defRPr>
                <a:solidFill>
                  <a:schemeClr val="tx1"/>
                </a:solidFill>
                <a:latin typeface="Calibri" pitchFamily="34" charset="0"/>
              </a:defRPr>
            </a:lvl2pPr>
            <a:lvl3pPr marL="1137628" indent="-227526">
              <a:defRPr>
                <a:solidFill>
                  <a:schemeClr val="tx1"/>
                </a:solidFill>
                <a:latin typeface="Calibri" pitchFamily="34" charset="0"/>
              </a:defRPr>
            </a:lvl3pPr>
            <a:lvl4pPr marL="1592679" indent="-227526">
              <a:defRPr>
                <a:solidFill>
                  <a:schemeClr val="tx1"/>
                </a:solidFill>
                <a:latin typeface="Calibri" pitchFamily="34" charset="0"/>
              </a:defRPr>
            </a:lvl4pPr>
            <a:lvl5pPr marL="2047730" indent="-227526">
              <a:defRPr>
                <a:solidFill>
                  <a:schemeClr val="tx1"/>
                </a:solidFill>
                <a:latin typeface="Calibri" pitchFamily="34" charset="0"/>
              </a:defRPr>
            </a:lvl5pPr>
            <a:lvl6pPr marL="2502781" indent="-227526" fontAlgn="base">
              <a:spcBef>
                <a:spcPct val="0"/>
              </a:spcBef>
              <a:spcAft>
                <a:spcPct val="0"/>
              </a:spcAft>
              <a:defRPr>
                <a:solidFill>
                  <a:schemeClr val="tx1"/>
                </a:solidFill>
                <a:latin typeface="Calibri" pitchFamily="34" charset="0"/>
              </a:defRPr>
            </a:lvl6pPr>
            <a:lvl7pPr marL="2957833" indent="-227526" fontAlgn="base">
              <a:spcBef>
                <a:spcPct val="0"/>
              </a:spcBef>
              <a:spcAft>
                <a:spcPct val="0"/>
              </a:spcAft>
              <a:defRPr>
                <a:solidFill>
                  <a:schemeClr val="tx1"/>
                </a:solidFill>
                <a:latin typeface="Calibri" pitchFamily="34" charset="0"/>
              </a:defRPr>
            </a:lvl7pPr>
            <a:lvl8pPr marL="3412884" indent="-227526" fontAlgn="base">
              <a:spcBef>
                <a:spcPct val="0"/>
              </a:spcBef>
              <a:spcAft>
                <a:spcPct val="0"/>
              </a:spcAft>
              <a:defRPr>
                <a:solidFill>
                  <a:schemeClr val="tx1"/>
                </a:solidFill>
                <a:latin typeface="Calibri" pitchFamily="34" charset="0"/>
              </a:defRPr>
            </a:lvl8pPr>
            <a:lvl9pPr marL="3867935" indent="-227526"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DB3F4B4-F360-44F0-81C0-0D52716C82B9}" type="slidenum">
              <a:rPr lang="en-GB" altLang="en-US"/>
              <a:pPr fontAlgn="base">
                <a:spcBef>
                  <a:spcPct val="0"/>
                </a:spcBef>
                <a:spcAft>
                  <a:spcPct val="0"/>
                </a:spcAft>
              </a:pPr>
              <a:t>23</a:t>
            </a:fld>
            <a:endParaRPr lang="en-GB" altLang="en-US"/>
          </a:p>
        </p:txBody>
      </p:sp>
    </p:spTree>
    <p:extLst>
      <p:ext uri="{BB962C8B-B14F-4D97-AF65-F5344CB8AC3E}">
        <p14:creationId xmlns:p14="http://schemas.microsoft.com/office/powerpoint/2010/main" val="39899756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284407" indent="-284407">
              <a:buFont typeface="Arial" panose="020B0604020202020204" pitchFamily="34" charset="0"/>
              <a:buChar char="•"/>
            </a:pPr>
            <a:endParaRPr lang="en-GB" altLang="en-US" b="1" dirty="0"/>
          </a:p>
          <a:p>
            <a:r>
              <a:rPr lang="en-GB" altLang="en-US" dirty="0"/>
              <a:t>"In </a:t>
            </a:r>
            <a:r>
              <a:rPr lang="en-GB" altLang="en-US" b="1" dirty="0"/>
              <a:t>breaking the mind-set of American people about the use of force in the post-Vietnam era</a:t>
            </a:r>
            <a:r>
              <a:rPr lang="en-GB" altLang="en-US" dirty="0"/>
              <a:t>, Panama established the emotional predicate to build public support so essential for the success of Operation Desert Storm" </a:t>
            </a:r>
          </a:p>
          <a:p>
            <a:pPr marL="284407" indent="-284407" algn="r">
              <a:buFontTx/>
              <a:buChar char="-"/>
            </a:pPr>
            <a:r>
              <a:rPr lang="en-GB" altLang="en-US" dirty="0"/>
              <a:t>James Baker, Bush Secretary of State, quoted by Nigel Hamilton, </a:t>
            </a:r>
            <a:r>
              <a:rPr lang="en-GB" altLang="en-US" i="1" dirty="0"/>
              <a:t>American Caesars: Lives of the US Presidents from Franklin D Roosevelt to George W Bush </a:t>
            </a:r>
            <a:r>
              <a:rPr lang="en-GB" altLang="en-US" dirty="0"/>
              <a:t>(Vintage Books: London, 2011), pp. 414–415.</a:t>
            </a:r>
          </a:p>
          <a:p>
            <a:pPr>
              <a:spcBef>
                <a:spcPct val="0"/>
              </a:spcBef>
            </a:pPr>
            <a:endParaRPr lang="en-GB" altLang="en-US" dirty="0"/>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39458" indent="-284407">
              <a:defRPr>
                <a:solidFill>
                  <a:schemeClr val="tx1"/>
                </a:solidFill>
                <a:latin typeface="Calibri" pitchFamily="34" charset="0"/>
              </a:defRPr>
            </a:lvl2pPr>
            <a:lvl3pPr marL="1137628" indent="-227526">
              <a:defRPr>
                <a:solidFill>
                  <a:schemeClr val="tx1"/>
                </a:solidFill>
                <a:latin typeface="Calibri" pitchFamily="34" charset="0"/>
              </a:defRPr>
            </a:lvl3pPr>
            <a:lvl4pPr marL="1592679" indent="-227526">
              <a:defRPr>
                <a:solidFill>
                  <a:schemeClr val="tx1"/>
                </a:solidFill>
                <a:latin typeface="Calibri" pitchFamily="34" charset="0"/>
              </a:defRPr>
            </a:lvl4pPr>
            <a:lvl5pPr marL="2047730" indent="-227526">
              <a:defRPr>
                <a:solidFill>
                  <a:schemeClr val="tx1"/>
                </a:solidFill>
                <a:latin typeface="Calibri" pitchFamily="34" charset="0"/>
              </a:defRPr>
            </a:lvl5pPr>
            <a:lvl6pPr marL="2502781" indent="-227526" fontAlgn="base">
              <a:spcBef>
                <a:spcPct val="0"/>
              </a:spcBef>
              <a:spcAft>
                <a:spcPct val="0"/>
              </a:spcAft>
              <a:defRPr>
                <a:solidFill>
                  <a:schemeClr val="tx1"/>
                </a:solidFill>
                <a:latin typeface="Calibri" pitchFamily="34" charset="0"/>
              </a:defRPr>
            </a:lvl6pPr>
            <a:lvl7pPr marL="2957833" indent="-227526" fontAlgn="base">
              <a:spcBef>
                <a:spcPct val="0"/>
              </a:spcBef>
              <a:spcAft>
                <a:spcPct val="0"/>
              </a:spcAft>
              <a:defRPr>
                <a:solidFill>
                  <a:schemeClr val="tx1"/>
                </a:solidFill>
                <a:latin typeface="Calibri" pitchFamily="34" charset="0"/>
              </a:defRPr>
            </a:lvl7pPr>
            <a:lvl8pPr marL="3412884" indent="-227526" fontAlgn="base">
              <a:spcBef>
                <a:spcPct val="0"/>
              </a:spcBef>
              <a:spcAft>
                <a:spcPct val="0"/>
              </a:spcAft>
              <a:defRPr>
                <a:solidFill>
                  <a:schemeClr val="tx1"/>
                </a:solidFill>
                <a:latin typeface="Calibri" pitchFamily="34" charset="0"/>
              </a:defRPr>
            </a:lvl8pPr>
            <a:lvl9pPr marL="3867935" indent="-227526"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DB3F4B4-F360-44F0-81C0-0D52716C82B9}" type="slidenum">
              <a:rPr lang="en-GB" altLang="en-US"/>
              <a:pPr fontAlgn="base">
                <a:spcBef>
                  <a:spcPct val="0"/>
                </a:spcBef>
                <a:spcAft>
                  <a:spcPct val="0"/>
                </a:spcAft>
              </a:pPr>
              <a:t>24</a:t>
            </a:fld>
            <a:endParaRPr lang="en-GB" altLang="en-US"/>
          </a:p>
        </p:txBody>
      </p:sp>
    </p:spTree>
    <p:extLst>
      <p:ext uri="{BB962C8B-B14F-4D97-AF65-F5344CB8AC3E}">
        <p14:creationId xmlns:p14="http://schemas.microsoft.com/office/powerpoint/2010/main" val="13700045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39458" indent="-284407">
              <a:defRPr>
                <a:solidFill>
                  <a:schemeClr val="tx1"/>
                </a:solidFill>
                <a:latin typeface="Calibri" pitchFamily="34" charset="0"/>
              </a:defRPr>
            </a:lvl2pPr>
            <a:lvl3pPr marL="1137628" indent="-227526">
              <a:defRPr>
                <a:solidFill>
                  <a:schemeClr val="tx1"/>
                </a:solidFill>
                <a:latin typeface="Calibri" pitchFamily="34" charset="0"/>
              </a:defRPr>
            </a:lvl3pPr>
            <a:lvl4pPr marL="1592679" indent="-227526">
              <a:defRPr>
                <a:solidFill>
                  <a:schemeClr val="tx1"/>
                </a:solidFill>
                <a:latin typeface="Calibri" pitchFamily="34" charset="0"/>
              </a:defRPr>
            </a:lvl4pPr>
            <a:lvl5pPr marL="2047730" indent="-227526">
              <a:defRPr>
                <a:solidFill>
                  <a:schemeClr val="tx1"/>
                </a:solidFill>
                <a:latin typeface="Calibri" pitchFamily="34" charset="0"/>
              </a:defRPr>
            </a:lvl5pPr>
            <a:lvl6pPr marL="2502781" indent="-227526" fontAlgn="base">
              <a:spcBef>
                <a:spcPct val="0"/>
              </a:spcBef>
              <a:spcAft>
                <a:spcPct val="0"/>
              </a:spcAft>
              <a:defRPr>
                <a:solidFill>
                  <a:schemeClr val="tx1"/>
                </a:solidFill>
                <a:latin typeface="Calibri" pitchFamily="34" charset="0"/>
              </a:defRPr>
            </a:lvl6pPr>
            <a:lvl7pPr marL="2957833" indent="-227526" fontAlgn="base">
              <a:spcBef>
                <a:spcPct val="0"/>
              </a:spcBef>
              <a:spcAft>
                <a:spcPct val="0"/>
              </a:spcAft>
              <a:defRPr>
                <a:solidFill>
                  <a:schemeClr val="tx1"/>
                </a:solidFill>
                <a:latin typeface="Calibri" pitchFamily="34" charset="0"/>
              </a:defRPr>
            </a:lvl7pPr>
            <a:lvl8pPr marL="3412884" indent="-227526" fontAlgn="base">
              <a:spcBef>
                <a:spcPct val="0"/>
              </a:spcBef>
              <a:spcAft>
                <a:spcPct val="0"/>
              </a:spcAft>
              <a:defRPr>
                <a:solidFill>
                  <a:schemeClr val="tx1"/>
                </a:solidFill>
                <a:latin typeface="Calibri" pitchFamily="34" charset="0"/>
              </a:defRPr>
            </a:lvl8pPr>
            <a:lvl9pPr marL="3867935" indent="-227526"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DB3F4B4-F360-44F0-81C0-0D52716C82B9}" type="slidenum">
              <a:rPr lang="en-GB" altLang="en-US"/>
              <a:pPr fontAlgn="base">
                <a:spcBef>
                  <a:spcPct val="0"/>
                </a:spcBef>
                <a:spcAft>
                  <a:spcPct val="0"/>
                </a:spcAft>
              </a:pPr>
              <a:t>25</a:t>
            </a:fld>
            <a:endParaRPr lang="en-GB" altLang="en-US"/>
          </a:p>
        </p:txBody>
      </p:sp>
    </p:spTree>
    <p:extLst>
      <p:ext uri="{BB962C8B-B14F-4D97-AF65-F5344CB8AC3E}">
        <p14:creationId xmlns:p14="http://schemas.microsoft.com/office/powerpoint/2010/main" val="29056326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39458" indent="-284407">
              <a:defRPr>
                <a:solidFill>
                  <a:schemeClr val="tx1"/>
                </a:solidFill>
                <a:latin typeface="Calibri" pitchFamily="34" charset="0"/>
              </a:defRPr>
            </a:lvl2pPr>
            <a:lvl3pPr marL="1137628" indent="-227526">
              <a:defRPr>
                <a:solidFill>
                  <a:schemeClr val="tx1"/>
                </a:solidFill>
                <a:latin typeface="Calibri" pitchFamily="34" charset="0"/>
              </a:defRPr>
            </a:lvl3pPr>
            <a:lvl4pPr marL="1592679" indent="-227526">
              <a:defRPr>
                <a:solidFill>
                  <a:schemeClr val="tx1"/>
                </a:solidFill>
                <a:latin typeface="Calibri" pitchFamily="34" charset="0"/>
              </a:defRPr>
            </a:lvl4pPr>
            <a:lvl5pPr marL="2047730" indent="-227526">
              <a:defRPr>
                <a:solidFill>
                  <a:schemeClr val="tx1"/>
                </a:solidFill>
                <a:latin typeface="Calibri" pitchFamily="34" charset="0"/>
              </a:defRPr>
            </a:lvl5pPr>
            <a:lvl6pPr marL="2502781" indent="-227526" fontAlgn="base">
              <a:spcBef>
                <a:spcPct val="0"/>
              </a:spcBef>
              <a:spcAft>
                <a:spcPct val="0"/>
              </a:spcAft>
              <a:defRPr>
                <a:solidFill>
                  <a:schemeClr val="tx1"/>
                </a:solidFill>
                <a:latin typeface="Calibri" pitchFamily="34" charset="0"/>
              </a:defRPr>
            </a:lvl6pPr>
            <a:lvl7pPr marL="2957833" indent="-227526" fontAlgn="base">
              <a:spcBef>
                <a:spcPct val="0"/>
              </a:spcBef>
              <a:spcAft>
                <a:spcPct val="0"/>
              </a:spcAft>
              <a:defRPr>
                <a:solidFill>
                  <a:schemeClr val="tx1"/>
                </a:solidFill>
                <a:latin typeface="Calibri" pitchFamily="34" charset="0"/>
              </a:defRPr>
            </a:lvl7pPr>
            <a:lvl8pPr marL="3412884" indent="-227526" fontAlgn="base">
              <a:spcBef>
                <a:spcPct val="0"/>
              </a:spcBef>
              <a:spcAft>
                <a:spcPct val="0"/>
              </a:spcAft>
              <a:defRPr>
                <a:solidFill>
                  <a:schemeClr val="tx1"/>
                </a:solidFill>
                <a:latin typeface="Calibri" pitchFamily="34" charset="0"/>
              </a:defRPr>
            </a:lvl8pPr>
            <a:lvl9pPr marL="3867935" indent="-227526"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DB3F4B4-F360-44F0-81C0-0D52716C82B9}" type="slidenum">
              <a:rPr lang="en-GB" altLang="en-US"/>
              <a:pPr fontAlgn="base">
                <a:spcBef>
                  <a:spcPct val="0"/>
                </a:spcBef>
                <a:spcAft>
                  <a:spcPct val="0"/>
                </a:spcAft>
              </a:pPr>
              <a:t>26</a:t>
            </a:fld>
            <a:endParaRPr lang="en-GB" altLang="en-US"/>
          </a:p>
        </p:txBody>
      </p:sp>
    </p:spTree>
    <p:extLst>
      <p:ext uri="{BB962C8B-B14F-4D97-AF65-F5344CB8AC3E}">
        <p14:creationId xmlns:p14="http://schemas.microsoft.com/office/powerpoint/2010/main" val="7846232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39458" indent="-284407">
              <a:defRPr>
                <a:solidFill>
                  <a:schemeClr val="tx1"/>
                </a:solidFill>
                <a:latin typeface="Calibri" pitchFamily="34" charset="0"/>
              </a:defRPr>
            </a:lvl2pPr>
            <a:lvl3pPr marL="1137628" indent="-227526">
              <a:defRPr>
                <a:solidFill>
                  <a:schemeClr val="tx1"/>
                </a:solidFill>
                <a:latin typeface="Calibri" pitchFamily="34" charset="0"/>
              </a:defRPr>
            </a:lvl3pPr>
            <a:lvl4pPr marL="1592679" indent="-227526">
              <a:defRPr>
                <a:solidFill>
                  <a:schemeClr val="tx1"/>
                </a:solidFill>
                <a:latin typeface="Calibri" pitchFamily="34" charset="0"/>
              </a:defRPr>
            </a:lvl4pPr>
            <a:lvl5pPr marL="2047730" indent="-227526">
              <a:defRPr>
                <a:solidFill>
                  <a:schemeClr val="tx1"/>
                </a:solidFill>
                <a:latin typeface="Calibri" pitchFamily="34" charset="0"/>
              </a:defRPr>
            </a:lvl5pPr>
            <a:lvl6pPr marL="2502781" indent="-227526" fontAlgn="base">
              <a:spcBef>
                <a:spcPct val="0"/>
              </a:spcBef>
              <a:spcAft>
                <a:spcPct val="0"/>
              </a:spcAft>
              <a:defRPr>
                <a:solidFill>
                  <a:schemeClr val="tx1"/>
                </a:solidFill>
                <a:latin typeface="Calibri" pitchFamily="34" charset="0"/>
              </a:defRPr>
            </a:lvl6pPr>
            <a:lvl7pPr marL="2957833" indent="-227526" fontAlgn="base">
              <a:spcBef>
                <a:spcPct val="0"/>
              </a:spcBef>
              <a:spcAft>
                <a:spcPct val="0"/>
              </a:spcAft>
              <a:defRPr>
                <a:solidFill>
                  <a:schemeClr val="tx1"/>
                </a:solidFill>
                <a:latin typeface="Calibri" pitchFamily="34" charset="0"/>
              </a:defRPr>
            </a:lvl7pPr>
            <a:lvl8pPr marL="3412884" indent="-227526" fontAlgn="base">
              <a:spcBef>
                <a:spcPct val="0"/>
              </a:spcBef>
              <a:spcAft>
                <a:spcPct val="0"/>
              </a:spcAft>
              <a:defRPr>
                <a:solidFill>
                  <a:schemeClr val="tx1"/>
                </a:solidFill>
                <a:latin typeface="Calibri" pitchFamily="34" charset="0"/>
              </a:defRPr>
            </a:lvl8pPr>
            <a:lvl9pPr marL="3867935" indent="-227526"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DB3F4B4-F360-44F0-81C0-0D52716C82B9}" type="slidenum">
              <a:rPr lang="en-GB" altLang="en-US"/>
              <a:pPr fontAlgn="base">
                <a:spcBef>
                  <a:spcPct val="0"/>
                </a:spcBef>
                <a:spcAft>
                  <a:spcPct val="0"/>
                </a:spcAft>
              </a:pPr>
              <a:t>27</a:t>
            </a:fld>
            <a:endParaRPr lang="en-GB" altLang="en-US"/>
          </a:p>
        </p:txBody>
      </p:sp>
    </p:spTree>
    <p:extLst>
      <p:ext uri="{BB962C8B-B14F-4D97-AF65-F5344CB8AC3E}">
        <p14:creationId xmlns:p14="http://schemas.microsoft.com/office/powerpoint/2010/main" val="106409682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39458" indent="-284407">
              <a:defRPr>
                <a:solidFill>
                  <a:schemeClr val="tx1"/>
                </a:solidFill>
                <a:latin typeface="Calibri" pitchFamily="34" charset="0"/>
              </a:defRPr>
            </a:lvl2pPr>
            <a:lvl3pPr marL="1137628" indent="-227526">
              <a:defRPr>
                <a:solidFill>
                  <a:schemeClr val="tx1"/>
                </a:solidFill>
                <a:latin typeface="Calibri" pitchFamily="34" charset="0"/>
              </a:defRPr>
            </a:lvl3pPr>
            <a:lvl4pPr marL="1592679" indent="-227526">
              <a:defRPr>
                <a:solidFill>
                  <a:schemeClr val="tx1"/>
                </a:solidFill>
                <a:latin typeface="Calibri" pitchFamily="34" charset="0"/>
              </a:defRPr>
            </a:lvl4pPr>
            <a:lvl5pPr marL="2047730" indent="-227526">
              <a:defRPr>
                <a:solidFill>
                  <a:schemeClr val="tx1"/>
                </a:solidFill>
                <a:latin typeface="Calibri" pitchFamily="34" charset="0"/>
              </a:defRPr>
            </a:lvl5pPr>
            <a:lvl6pPr marL="2502781" indent="-227526" fontAlgn="base">
              <a:spcBef>
                <a:spcPct val="0"/>
              </a:spcBef>
              <a:spcAft>
                <a:spcPct val="0"/>
              </a:spcAft>
              <a:defRPr>
                <a:solidFill>
                  <a:schemeClr val="tx1"/>
                </a:solidFill>
                <a:latin typeface="Calibri" pitchFamily="34" charset="0"/>
              </a:defRPr>
            </a:lvl6pPr>
            <a:lvl7pPr marL="2957833" indent="-227526" fontAlgn="base">
              <a:spcBef>
                <a:spcPct val="0"/>
              </a:spcBef>
              <a:spcAft>
                <a:spcPct val="0"/>
              </a:spcAft>
              <a:defRPr>
                <a:solidFill>
                  <a:schemeClr val="tx1"/>
                </a:solidFill>
                <a:latin typeface="Calibri" pitchFamily="34" charset="0"/>
              </a:defRPr>
            </a:lvl7pPr>
            <a:lvl8pPr marL="3412884" indent="-227526" fontAlgn="base">
              <a:spcBef>
                <a:spcPct val="0"/>
              </a:spcBef>
              <a:spcAft>
                <a:spcPct val="0"/>
              </a:spcAft>
              <a:defRPr>
                <a:solidFill>
                  <a:schemeClr val="tx1"/>
                </a:solidFill>
                <a:latin typeface="Calibri" pitchFamily="34" charset="0"/>
              </a:defRPr>
            </a:lvl8pPr>
            <a:lvl9pPr marL="3867935" indent="-227526"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28</a:t>
            </a:fld>
            <a:endParaRPr lang="en-GB" altLang="en-US">
              <a:solidFill>
                <a:srgbClr val="000000"/>
              </a:solidFill>
            </a:endParaRPr>
          </a:p>
        </p:txBody>
      </p:sp>
    </p:spTree>
    <p:extLst>
      <p:ext uri="{BB962C8B-B14F-4D97-AF65-F5344CB8AC3E}">
        <p14:creationId xmlns:p14="http://schemas.microsoft.com/office/powerpoint/2010/main" val="19582471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12/12/2020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25342688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12/12/2020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12591275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2"/>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7"/>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80DD3FC-2C83-4F31-AA7D-040F15FCD3D1}" type="datetimeFigureOut">
              <a:rPr lang="en-GB" smtClean="0"/>
              <a:t>12/12/2020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42854597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80DD3FC-2C83-4F31-AA7D-040F15FCD3D1}" type="datetimeFigureOut">
              <a:rPr lang="en-GB" smtClean="0"/>
              <a:t>12/12/2020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5633427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9"/>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2"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2"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80DD3FC-2C83-4F31-AA7D-040F15FCD3D1}" type="datetimeFigureOut">
              <a:rPr lang="en-GB" smtClean="0"/>
              <a:t>12/12/2020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3364983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80DD3FC-2C83-4F31-AA7D-040F15FCD3D1}" type="datetimeFigureOut">
              <a:rPr lang="en-GB" smtClean="0"/>
              <a:t>12/12/2020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2214299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0DD3FC-2C83-4F31-AA7D-040F15FCD3D1}" type="datetimeFigureOut">
              <a:rPr lang="en-GB" smtClean="0"/>
              <a:t>12/12/2020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19427687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9"/>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80DD3FC-2C83-4F31-AA7D-040F15FCD3D1}" type="datetimeFigureOut">
              <a:rPr lang="en-GB" smtClean="0"/>
              <a:t>12/12/2020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1959109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9"/>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80DD3FC-2C83-4F31-AA7D-040F15FCD3D1}" type="datetimeFigureOut">
              <a:rPr lang="en-GB" smtClean="0"/>
              <a:t>12/12/2020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1458718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12/12/2020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22412487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2"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2"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12/12/2020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29054277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8000"/>
            <a:lum/>
            <a:extLst>
              <a:ext uri="{BEBA8EAE-BF5A-486C-A8C5-ECC9F3942E4B}">
                <a14:imgProps xmlns:a14="http://schemas.microsoft.com/office/drawing/2010/main">
                  <a14:imgLayer r:embed="rId14">
                    <a14:imgEffect>
                      <a14:saturation sat="0"/>
                    </a14:imgEffect>
                  </a14:imgLayer>
                </a14:imgProps>
              </a:ext>
            </a:extLst>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9"/>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4"/>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0DD3FC-2C83-4F31-AA7D-040F15FCD3D1}" type="datetimeFigureOut">
              <a:rPr lang="en-GB" smtClean="0"/>
              <a:t>12/12/2020</a:t>
            </a:fld>
            <a:endParaRPr lang="en-GB"/>
          </a:p>
        </p:txBody>
      </p:sp>
      <p:sp>
        <p:nvSpPr>
          <p:cNvPr id="5" name="Footer Placeholder 4"/>
          <p:cNvSpPr>
            <a:spLocks noGrp="1"/>
          </p:cNvSpPr>
          <p:nvPr>
            <p:ph type="ftr" sz="quarter" idx="3"/>
          </p:nvPr>
        </p:nvSpPr>
        <p:spPr>
          <a:xfrm>
            <a:off x="4038600" y="6356354"/>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4"/>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EFA4DB-36E2-4E61-8BCE-6061F3B3BE3A}" type="slidenum">
              <a:rPr lang="en-GB" smtClean="0"/>
              <a:t>‹#›</a:t>
            </a:fld>
            <a:endParaRPr lang="en-GB"/>
          </a:p>
        </p:txBody>
      </p:sp>
    </p:spTree>
    <p:extLst>
      <p:ext uri="{BB962C8B-B14F-4D97-AF65-F5344CB8AC3E}">
        <p14:creationId xmlns:p14="http://schemas.microsoft.com/office/powerpoint/2010/main" val="6085215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hyperlink" Target="http://www.presidency.ucsb.edu/ws/index.php?pid=40696"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hyperlink" Target="http://www.presidency.ucsb.edu/ws/index.php?pid=41034" TargetMode="Externa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7.xml"/><Relationship Id="rId1" Type="http://schemas.openxmlformats.org/officeDocument/2006/relationships/video" Target="https://www.youtube.com/embed/ccZkcFEyUyc?feature=oembed"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2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hyperlink" Target="http://www.presidency.ucsb.edu/ws/index.php?pid=33938" TargetMode="External"/><Relationship Id="rId4" Type="http://schemas.openxmlformats.org/officeDocument/2006/relationships/image" Target="../media/image34.png"/></Relationships>
</file>

<file path=ppt/slides/_rels/slide22.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38.png"/><Relationship Id="rId5" Type="http://schemas.openxmlformats.org/officeDocument/2006/relationships/image" Target="../media/image37.jpeg"/><Relationship Id="rId4" Type="http://schemas.openxmlformats.org/officeDocument/2006/relationships/image" Target="../media/image36.png"/></Relationships>
</file>

<file path=ppt/slides/_rels/slide2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43.jpeg"/></Relationships>
</file>

<file path=ppt/slides/_rels/slide2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45.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47.png"/></Relationships>
</file>

<file path=ppt/slides/_rels/slide2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50000"/>
            <a:lum/>
            <a:extLst>
              <a:ext uri="{BEBA8EAE-BF5A-486C-A8C5-ECC9F3942E4B}">
                <a14:imgProps xmlns:a14="http://schemas.microsoft.com/office/drawing/2010/main">
                  <a14:imgLayer r:embed="rId4">
                    <a14:imgEffect>
                      <a14:saturation sat="0"/>
                    </a14:imgEffect>
                  </a14:imgLayer>
                </a14:imgProps>
              </a:ext>
            </a:extLst>
          </a:blip>
          <a:srcRect/>
          <a:stretch>
            <a:fillRect t="-9000" b="-9000"/>
          </a:stretch>
        </a:blipFill>
        <a:effectLst/>
      </p:bgPr>
    </p:bg>
    <p:spTree>
      <p:nvGrpSpPr>
        <p:cNvPr id="1" name=""/>
        <p:cNvGrpSpPr/>
        <p:nvPr/>
      </p:nvGrpSpPr>
      <p:grpSpPr>
        <a:xfrm>
          <a:off x="0" y="0"/>
          <a:ext cx="0" cy="0"/>
          <a:chOff x="0" y="0"/>
          <a:chExt cx="0" cy="0"/>
        </a:xfrm>
      </p:grpSpPr>
      <p:sp>
        <p:nvSpPr>
          <p:cNvPr id="2" name="Rectangle 1"/>
          <p:cNvSpPr/>
          <p:nvPr/>
        </p:nvSpPr>
        <p:spPr>
          <a:xfrm>
            <a:off x="2" y="2"/>
            <a:ext cx="7328261" cy="2315837"/>
          </a:xfrm>
          <a:prstGeom prst="rect">
            <a:avLst/>
          </a:prstGeom>
        </p:spPr>
        <p:txBody>
          <a:bodyPr wrap="square" lIns="720000" tIns="720000" rIns="720000" bIns="720000">
            <a:spAutoFit/>
          </a:bodyPr>
          <a:lstStyle/>
          <a:p>
            <a:r>
              <a:rPr lang="en-GB" sz="2800" dirty="0">
                <a:solidFill>
                  <a:srgbClr val="7030A0"/>
                </a:solidFill>
                <a:latin typeface="Arial Black" panose="020B0A04020102020204" pitchFamily="34" charset="0"/>
              </a:rPr>
              <a:t>Week 4 Monday: Thatcher and Reagan’s Last Acts</a:t>
            </a:r>
            <a:endParaRPr lang="en-GB" dirty="0">
              <a:solidFill>
                <a:srgbClr val="7030A0"/>
              </a:solidFill>
              <a:latin typeface="Arial Black" panose="020B0A04020102020204" pitchFamily="34" charset="0"/>
            </a:endParaRPr>
          </a:p>
        </p:txBody>
      </p:sp>
      <p:sp>
        <p:nvSpPr>
          <p:cNvPr id="3" name="Rectangle 2"/>
          <p:cNvSpPr/>
          <p:nvPr/>
        </p:nvSpPr>
        <p:spPr>
          <a:xfrm>
            <a:off x="0" y="3680389"/>
            <a:ext cx="7850775" cy="2746724"/>
          </a:xfrm>
          <a:prstGeom prst="rect">
            <a:avLst/>
          </a:prstGeom>
        </p:spPr>
        <p:txBody>
          <a:bodyPr wrap="square" lIns="720000" tIns="720000" rIns="720000" bIns="720000">
            <a:spAutoFit/>
          </a:bodyPr>
          <a:lstStyle/>
          <a:p>
            <a:r>
              <a:rPr lang="en-GB" sz="2800" dirty="0">
                <a:solidFill>
                  <a:srgbClr val="7030A0"/>
                </a:solidFill>
                <a:latin typeface="Arial Black" panose="020B0A04020102020204" pitchFamily="34" charset="0"/>
              </a:rPr>
              <a:t>I Think Ur A Contra: Controversy and Continuity in Reagan’s Second and ‘Third’ Terms</a:t>
            </a:r>
          </a:p>
        </p:txBody>
      </p:sp>
    </p:spTree>
    <p:extLst>
      <p:ext uri="{BB962C8B-B14F-4D97-AF65-F5344CB8AC3E}">
        <p14:creationId xmlns:p14="http://schemas.microsoft.com/office/powerpoint/2010/main" val="1158822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084402" y="4843451"/>
            <a:ext cx="4869708" cy="1200329"/>
          </a:xfrm>
          <a:prstGeom prst="rect">
            <a:avLst/>
          </a:prstGeom>
        </p:spPr>
        <p:txBody>
          <a:bodyPr wrap="square">
            <a:spAutoFit/>
          </a:bodyPr>
          <a:lstStyle/>
          <a:p>
            <a:r>
              <a:rPr lang="en-GB" dirty="0"/>
              <a:t>Reagan helping in tearing down the Berlin Wall, September 1990; Reagan poses with Mikhail Gorbachev by the piece of the Berlin Wall at Reagan Presidential Library, Simi Valley, California</a:t>
            </a:r>
          </a:p>
        </p:txBody>
      </p:sp>
      <p:pic>
        <p:nvPicPr>
          <p:cNvPr id="4" name="Picture 3"/>
          <p:cNvPicPr>
            <a:picLocks noChangeAspect="1"/>
          </p:cNvPicPr>
          <p:nvPr/>
        </p:nvPicPr>
        <p:blipFill>
          <a:blip r:embed="rId3"/>
          <a:stretch>
            <a:fillRect/>
          </a:stretch>
        </p:blipFill>
        <p:spPr>
          <a:xfrm>
            <a:off x="2" y="1"/>
            <a:ext cx="4561609" cy="6858000"/>
          </a:xfrm>
          <a:prstGeom prst="rect">
            <a:avLst/>
          </a:prstGeom>
        </p:spPr>
      </p:pic>
      <p:pic>
        <p:nvPicPr>
          <p:cNvPr id="5" name="Picture 4"/>
          <p:cNvPicPr>
            <a:picLocks noChangeAspect="1"/>
          </p:cNvPicPr>
          <p:nvPr/>
        </p:nvPicPr>
        <p:blipFill>
          <a:blip r:embed="rId4"/>
          <a:stretch>
            <a:fillRect/>
          </a:stretch>
        </p:blipFill>
        <p:spPr>
          <a:xfrm>
            <a:off x="4258774" y="0"/>
            <a:ext cx="7933228" cy="4121560"/>
          </a:xfrm>
          <a:prstGeom prst="rect">
            <a:avLst/>
          </a:prstGeom>
        </p:spPr>
      </p:pic>
    </p:spTree>
    <p:extLst>
      <p:ext uri="{BB962C8B-B14F-4D97-AF65-F5344CB8AC3E}">
        <p14:creationId xmlns:p14="http://schemas.microsoft.com/office/powerpoint/2010/main" val="36839816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2"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95250" y="765917"/>
            <a:ext cx="12382500" cy="5903494"/>
          </a:xfrm>
          <a:prstGeom prst="rect">
            <a:avLst/>
          </a:prstGeom>
          <a:noFill/>
        </p:spPr>
        <p:txBody>
          <a:bodyPr wrap="square" lIns="540000" tIns="180000" rIns="540000" bIns="180000" rtlCol="0">
            <a:spAutoFit/>
          </a:bodyPr>
          <a:lstStyle/>
          <a:p>
            <a:pPr marL="285750" indent="-285750" algn="just">
              <a:buFont typeface="Arial" panose="020B0604020202020204" pitchFamily="34" charset="0"/>
              <a:buChar char="•"/>
            </a:pPr>
            <a:r>
              <a:rPr lang="en-GB" sz="2000" dirty="0">
                <a:cs typeface="Arial" pitchFamily="34" charset="0"/>
              </a:rPr>
              <a:t>Anti-Soviet rhetoric part of broader strategy to ‘</a:t>
            </a:r>
            <a:r>
              <a:rPr lang="en-GB" sz="2000" b="1" dirty="0">
                <a:solidFill>
                  <a:srgbClr val="7030A0"/>
                </a:solidFill>
                <a:cs typeface="Arial" pitchFamily="34" charset="0"/>
              </a:rPr>
              <a:t>reverse</a:t>
            </a:r>
            <a:r>
              <a:rPr lang="en-GB" sz="2000" dirty="0">
                <a:cs typeface="Arial" pitchFamily="34" charset="0"/>
              </a:rPr>
              <a:t>’ not just ‘contain’ communist expansion: </a:t>
            </a:r>
          </a:p>
          <a:p>
            <a:pPr marL="285750" indent="-285750">
              <a:buFont typeface="Arial" panose="020B0604020202020204" pitchFamily="34" charset="0"/>
              <a:buChar char="•"/>
            </a:pPr>
            <a:endParaRPr lang="en-GB" sz="2000" b="1" dirty="0">
              <a:cs typeface="Arial" pitchFamily="34" charset="0"/>
            </a:endParaRPr>
          </a:p>
          <a:p>
            <a:pPr algn="just"/>
            <a:r>
              <a:rPr lang="en-GB" sz="2000" dirty="0">
                <a:latin typeface="Arial Black" panose="020B0A04020102020204" pitchFamily="34" charset="0"/>
              </a:rPr>
              <a:t>“We must not break faith with those who are risking their lives on every continent from Afghanistan to Nicaragua to defy Soviet-supported aggression and secure rights which have been ours from birth … Support for freedom fighters is</a:t>
            </a:r>
            <a:r>
              <a:rPr lang="en-GB" sz="2000" b="1" dirty="0">
                <a:latin typeface="Arial Black" panose="020B0A04020102020204" pitchFamily="34" charset="0"/>
              </a:rPr>
              <a:t> </a:t>
            </a:r>
            <a:r>
              <a:rPr lang="en-GB" sz="2000" b="1" dirty="0">
                <a:solidFill>
                  <a:srgbClr val="7030A0"/>
                </a:solidFill>
                <a:latin typeface="Arial Black" panose="020B0A04020102020204" pitchFamily="34" charset="0"/>
              </a:rPr>
              <a:t>self-defense</a:t>
            </a:r>
            <a:r>
              <a:rPr lang="en-GB" sz="2000" dirty="0">
                <a:latin typeface="Arial Black" panose="020B0A04020102020204" pitchFamily="34" charset="0"/>
              </a:rPr>
              <a:t>.”</a:t>
            </a:r>
          </a:p>
          <a:p>
            <a:pPr marL="285750" indent="-285750" algn="r">
              <a:buFontTx/>
              <a:buChar char="-"/>
            </a:pPr>
            <a:r>
              <a:rPr lang="en-GB" sz="2000" dirty="0"/>
              <a:t>President Reagan, State of the Union address, February 1985</a:t>
            </a:r>
          </a:p>
          <a:p>
            <a:pPr lvl="0"/>
            <a:endParaRPr lang="en-GB" sz="2000" dirty="0"/>
          </a:p>
          <a:p>
            <a:pPr marL="285750" indent="-285750" algn="just">
              <a:buFont typeface="Arial" panose="020B0604020202020204" pitchFamily="34" charset="0"/>
              <a:buChar char="•"/>
            </a:pPr>
            <a:r>
              <a:rPr lang="en-GB" sz="2000" dirty="0">
                <a:cs typeface="Arial" pitchFamily="34" charset="0"/>
              </a:rPr>
              <a:t>Basis for ‘The Reagan Doctrine,’ which proclaimed </a:t>
            </a:r>
            <a:r>
              <a:rPr lang="en-GB" sz="2000" dirty="0">
                <a:latin typeface="Arial Black" panose="020B0A04020102020204" pitchFamily="34" charset="0"/>
                <a:cs typeface="Arial" pitchFamily="34" charset="0"/>
              </a:rPr>
              <a:t>“overt and unashamed American support for anti-Communist revolution … </a:t>
            </a:r>
            <a:r>
              <a:rPr lang="en-GB" sz="2000" dirty="0">
                <a:latin typeface="Arial Black" panose="020B0A04020102020204" pitchFamily="34" charset="0"/>
              </a:rPr>
              <a:t>declaring equally worthy all armed resistance to Communism, whether foreign or indigenously imposed</a:t>
            </a:r>
            <a:r>
              <a:rPr lang="en-GB" sz="2000" dirty="0"/>
              <a:t>” (Charles Krauthammer, ‘The Reagan Doctrine,’ </a:t>
            </a:r>
            <a:r>
              <a:rPr lang="en-GB" sz="2000" i="1" dirty="0"/>
              <a:t>Time</a:t>
            </a:r>
            <a:r>
              <a:rPr lang="en-GB" sz="2000" dirty="0"/>
              <a:t>, April 1 1985)</a:t>
            </a:r>
          </a:p>
          <a:p>
            <a:pPr algn="just"/>
            <a:endParaRPr lang="en-GB" sz="2000" dirty="0">
              <a:cs typeface="Arial" pitchFamily="34" charset="0"/>
            </a:endParaRPr>
          </a:p>
          <a:p>
            <a:pPr marL="285750" indent="-285750" algn="just">
              <a:buFont typeface="Arial" panose="020B0604020202020204" pitchFamily="34" charset="0"/>
              <a:buChar char="•"/>
            </a:pPr>
            <a:r>
              <a:rPr lang="en-GB" sz="2000" dirty="0">
                <a:cs typeface="Arial" pitchFamily="34" charset="0"/>
              </a:rPr>
              <a:t>Key Reagan foreign policy principle: US should actively support </a:t>
            </a:r>
            <a:r>
              <a:rPr lang="en-GB" sz="2000" b="1" dirty="0">
                <a:cs typeface="Arial" pitchFamily="34" charset="0"/>
              </a:rPr>
              <a:t>counterinsurgencies </a:t>
            </a:r>
            <a:r>
              <a:rPr lang="en-GB" sz="2000" dirty="0">
                <a:cs typeface="Arial" pitchFamily="34" charset="0"/>
              </a:rPr>
              <a:t>against perceived enemy regimes around the world</a:t>
            </a:r>
          </a:p>
          <a:p>
            <a:pPr marL="285750" indent="-285750" algn="just">
              <a:buFont typeface="Arial" panose="020B0604020202020204" pitchFamily="34" charset="0"/>
              <a:buChar char="•"/>
            </a:pPr>
            <a:endParaRPr lang="en-GB" sz="2000" dirty="0">
              <a:cs typeface="Arial" pitchFamily="34" charset="0"/>
            </a:endParaRPr>
          </a:p>
          <a:p>
            <a:pPr marL="285750" indent="-285750">
              <a:buFont typeface="Arial" panose="020B0604020202020204" pitchFamily="34" charset="0"/>
              <a:buChar char="•"/>
            </a:pPr>
            <a:r>
              <a:rPr lang="en-GB" altLang="en-US" sz="2000" dirty="0"/>
              <a:t>Caution in use of troops but willing to arm and support local anti-Communist forces, and to maintaining backing for US-allied regimes (irrespective of human rights concerns, etc.)</a:t>
            </a:r>
            <a:endParaRPr lang="en-GB" sz="2000" dirty="0">
              <a:cs typeface="Arial" pitchFamily="34" charset="0"/>
            </a:endParaRPr>
          </a:p>
        </p:txBody>
      </p:sp>
      <p:sp>
        <p:nvSpPr>
          <p:cNvPr id="4" name="Title 1"/>
          <p:cNvSpPr txBox="1">
            <a:spLocks/>
          </p:cNvSpPr>
          <p:nvPr/>
        </p:nvSpPr>
        <p:spPr>
          <a:xfrm>
            <a:off x="0" y="-32480"/>
            <a:ext cx="12192000" cy="2438082"/>
          </a:xfrm>
          <a:prstGeom prst="rect">
            <a:avLst/>
          </a:prstGeom>
        </p:spPr>
        <p:txBody>
          <a:bodyPr lIns="360000" tIns="360000" rIns="360000" bIns="36000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Arial Black" panose="020B0A04020102020204" pitchFamily="34" charset="0"/>
              </a:rPr>
              <a:t>Reagan Doctrine</a:t>
            </a:r>
          </a:p>
        </p:txBody>
      </p:sp>
    </p:spTree>
    <p:extLst>
      <p:ext uri="{BB962C8B-B14F-4D97-AF65-F5344CB8AC3E}">
        <p14:creationId xmlns:p14="http://schemas.microsoft.com/office/powerpoint/2010/main" val="31809976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022CC-DA02-444C-BB1E-4DE0653169E4}"/>
              </a:ext>
            </a:extLst>
          </p:cNvPr>
          <p:cNvSpPr>
            <a:spLocks noGrp="1"/>
          </p:cNvSpPr>
          <p:nvPr>
            <p:ph type="title"/>
          </p:nvPr>
        </p:nvSpPr>
        <p:spPr/>
        <p:txBody>
          <a:bodyPr/>
          <a:lstStyle/>
          <a:p>
            <a:r>
              <a:rPr lang="en-GB" sz="4400" b="1">
                <a:latin typeface="Arial Black" panose="020B0A04020102020204" pitchFamily="34" charset="0"/>
              </a:rPr>
              <a:t>Reagan Doctrine</a:t>
            </a:r>
            <a:br>
              <a:rPr lang="en-GB" sz="4400" b="1">
                <a:latin typeface="Arial Black" panose="020B0A04020102020204" pitchFamily="34" charset="0"/>
              </a:rPr>
            </a:br>
            <a:endParaRPr lang="en-GB" dirty="0"/>
          </a:p>
        </p:txBody>
      </p:sp>
      <p:pic>
        <p:nvPicPr>
          <p:cNvPr id="5" name="Content Placeholder 4">
            <a:extLst>
              <a:ext uri="{FF2B5EF4-FFF2-40B4-BE49-F238E27FC236}">
                <a16:creationId xmlns:a16="http://schemas.microsoft.com/office/drawing/2014/main" id="{9DA4CBC4-ECAB-4E34-8893-E12A44A93368}"/>
              </a:ext>
            </a:extLst>
          </p:cNvPr>
          <p:cNvPicPr>
            <a:picLocks noGrp="1" noChangeAspect="1"/>
          </p:cNvPicPr>
          <p:nvPr>
            <p:ph idx="1"/>
          </p:nvPr>
        </p:nvPicPr>
        <p:blipFill>
          <a:blip r:embed="rId2"/>
          <a:stretch>
            <a:fillRect/>
          </a:stretch>
        </p:blipFill>
        <p:spPr>
          <a:xfrm>
            <a:off x="838200" y="1285875"/>
            <a:ext cx="6858000" cy="4843463"/>
          </a:xfrm>
        </p:spPr>
      </p:pic>
      <p:sp>
        <p:nvSpPr>
          <p:cNvPr id="7" name="TextBox 6">
            <a:extLst>
              <a:ext uri="{FF2B5EF4-FFF2-40B4-BE49-F238E27FC236}">
                <a16:creationId xmlns:a16="http://schemas.microsoft.com/office/drawing/2014/main" id="{8C749803-DE11-4B02-8F26-66ACFA0AFFE0}"/>
              </a:ext>
            </a:extLst>
          </p:cNvPr>
          <p:cNvSpPr txBox="1"/>
          <p:nvPr/>
        </p:nvSpPr>
        <p:spPr>
          <a:xfrm>
            <a:off x="838200" y="6240244"/>
            <a:ext cx="6096000" cy="369332"/>
          </a:xfrm>
          <a:prstGeom prst="rect">
            <a:avLst/>
          </a:prstGeom>
          <a:noFill/>
        </p:spPr>
        <p:txBody>
          <a:bodyPr wrap="square">
            <a:spAutoFit/>
          </a:bodyPr>
          <a:lstStyle/>
          <a:p>
            <a:r>
              <a:rPr lang="en-US"/>
              <a:t>Reagan meeting with Afghan Mujahideen leaders, 1983</a:t>
            </a:r>
            <a:endParaRPr lang="en-GB" dirty="0"/>
          </a:p>
        </p:txBody>
      </p:sp>
      <p:pic>
        <p:nvPicPr>
          <p:cNvPr id="9" name="Picture 8">
            <a:extLst>
              <a:ext uri="{FF2B5EF4-FFF2-40B4-BE49-F238E27FC236}">
                <a16:creationId xmlns:a16="http://schemas.microsoft.com/office/drawing/2014/main" id="{9CAE2F03-208F-4082-B08D-079503A5D941}"/>
              </a:ext>
            </a:extLst>
          </p:cNvPr>
          <p:cNvPicPr>
            <a:picLocks noChangeAspect="1"/>
          </p:cNvPicPr>
          <p:nvPr/>
        </p:nvPicPr>
        <p:blipFill>
          <a:blip r:embed="rId3"/>
          <a:stretch>
            <a:fillRect/>
          </a:stretch>
        </p:blipFill>
        <p:spPr>
          <a:xfrm>
            <a:off x="8246298" y="3689354"/>
            <a:ext cx="3283348" cy="3168646"/>
          </a:xfrm>
          <a:prstGeom prst="rect">
            <a:avLst/>
          </a:prstGeom>
        </p:spPr>
      </p:pic>
      <p:pic>
        <p:nvPicPr>
          <p:cNvPr id="13" name="Picture 12">
            <a:extLst>
              <a:ext uri="{FF2B5EF4-FFF2-40B4-BE49-F238E27FC236}">
                <a16:creationId xmlns:a16="http://schemas.microsoft.com/office/drawing/2014/main" id="{430FCF7E-0CDC-4634-8A73-6C10B4EAC74E}"/>
              </a:ext>
            </a:extLst>
          </p:cNvPr>
          <p:cNvPicPr>
            <a:picLocks noChangeAspect="1"/>
          </p:cNvPicPr>
          <p:nvPr/>
        </p:nvPicPr>
        <p:blipFill>
          <a:blip r:embed="rId4"/>
          <a:stretch>
            <a:fillRect/>
          </a:stretch>
        </p:blipFill>
        <p:spPr>
          <a:xfrm>
            <a:off x="8444704" y="0"/>
            <a:ext cx="2739111" cy="3866854"/>
          </a:xfrm>
          <a:prstGeom prst="rect">
            <a:avLst/>
          </a:prstGeom>
        </p:spPr>
      </p:pic>
    </p:spTree>
    <p:extLst>
      <p:ext uri="{BB962C8B-B14F-4D97-AF65-F5344CB8AC3E}">
        <p14:creationId xmlns:p14="http://schemas.microsoft.com/office/powerpoint/2010/main" val="6238362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2"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0" y="-847"/>
            <a:ext cx="6076949" cy="1286845"/>
          </a:xfrm>
          <a:prstGeom prst="rect">
            <a:avLst/>
          </a:prstGeom>
          <a:noFill/>
        </p:spPr>
        <p:txBody>
          <a:bodyPr wrap="square" lIns="540000" tIns="180000" rIns="540000" bIns="180000" rtlCol="0">
            <a:spAutoFit/>
          </a:bodyPr>
          <a:lstStyle/>
          <a:p>
            <a:r>
              <a:rPr lang="en-GB" sz="2800" b="1" dirty="0">
                <a:latin typeface="Arial Black" panose="020B0A04020102020204" pitchFamily="34" charset="0"/>
                <a:cs typeface="Arial" pitchFamily="34" charset="0"/>
              </a:rPr>
              <a:t>Overseas Interventions</a:t>
            </a:r>
            <a:endParaRPr lang="en-GB" sz="2800" dirty="0">
              <a:latin typeface="Arial Black" panose="020B0A04020102020204" pitchFamily="34" charset="0"/>
            </a:endParaRPr>
          </a:p>
          <a:p>
            <a:endParaRPr lang="en-GB" altLang="en-US" sz="1600" dirty="0"/>
          </a:p>
          <a:p>
            <a:endParaRPr lang="en-GB" sz="1600" b="1" dirty="0">
              <a:cs typeface="Arial" pitchFamily="34" charset="0"/>
            </a:endParaRPr>
          </a:p>
        </p:txBody>
      </p:sp>
      <p:sp>
        <p:nvSpPr>
          <p:cNvPr id="12" name="TextBox 11"/>
          <p:cNvSpPr txBox="1"/>
          <p:nvPr/>
        </p:nvSpPr>
        <p:spPr>
          <a:xfrm>
            <a:off x="4944711" y="-1791"/>
            <a:ext cx="7258051" cy="6765268"/>
          </a:xfrm>
          <a:prstGeom prst="rect">
            <a:avLst/>
          </a:prstGeom>
          <a:noFill/>
        </p:spPr>
        <p:txBody>
          <a:bodyPr wrap="square" lIns="360000" tIns="180000" rIns="360000" bIns="180000" rtlCol="0">
            <a:spAutoFit/>
          </a:bodyPr>
          <a:lstStyle/>
          <a:p>
            <a:pPr marL="285750" indent="-285750" algn="just">
              <a:buFont typeface="Arial" panose="020B0604020202020204" pitchFamily="34" charset="0"/>
              <a:buChar char="•"/>
            </a:pPr>
            <a:r>
              <a:rPr lang="en-GB" altLang="en-US" sz="2000" dirty="0"/>
              <a:t>Few direct US military interventions took place during Reagan’s presidency:</a:t>
            </a:r>
          </a:p>
          <a:p>
            <a:pPr marL="285750" indent="-285750" algn="just">
              <a:buFont typeface="Arial" panose="020B0604020202020204" pitchFamily="34" charset="0"/>
              <a:buChar char="•"/>
            </a:pPr>
            <a:endParaRPr lang="en-GB" altLang="en-US" sz="2000" dirty="0"/>
          </a:p>
          <a:p>
            <a:pPr marL="742950" lvl="1" indent="-285750" algn="just">
              <a:buFontTx/>
              <a:buChar char="-"/>
            </a:pPr>
            <a:r>
              <a:rPr lang="en-GB" altLang="en-US" sz="2000" b="1" dirty="0"/>
              <a:t>Libya: </a:t>
            </a:r>
            <a:r>
              <a:rPr lang="en-GB" altLang="en-US" sz="2000" dirty="0"/>
              <a:t>Gulf of Sidra incident US air force shots down Libyan jets (August 1981)</a:t>
            </a:r>
          </a:p>
          <a:p>
            <a:pPr marL="742950" lvl="1" indent="-285750" algn="just">
              <a:buFontTx/>
              <a:buChar char="-"/>
            </a:pPr>
            <a:r>
              <a:rPr lang="en-GB" altLang="en-US" sz="2000" b="1" dirty="0"/>
              <a:t>Lebanon: </a:t>
            </a:r>
            <a:r>
              <a:rPr lang="en-GB" altLang="en-US" sz="2000" dirty="0"/>
              <a:t>sent forces to intervene in civil war, but withdrew Marines after US barracks bombed  (October 1983)</a:t>
            </a:r>
          </a:p>
          <a:p>
            <a:pPr marL="742950" lvl="1" indent="-285750" algn="just">
              <a:buFontTx/>
              <a:buChar char="-"/>
            </a:pPr>
            <a:r>
              <a:rPr lang="en-GB" altLang="en-US" sz="2000" b="1" dirty="0"/>
              <a:t>Grenada: </a:t>
            </a:r>
            <a:r>
              <a:rPr lang="en-GB" altLang="en-US" sz="2000" dirty="0"/>
              <a:t>invasion to overthrow socialist “New Jewel Movement” government; a coup had led to fears for American medical students based on the Caribbean island  (October 1983)</a:t>
            </a:r>
          </a:p>
          <a:p>
            <a:pPr marL="285750" indent="-285750" algn="just">
              <a:buFontTx/>
              <a:buChar char="-"/>
            </a:pPr>
            <a:endParaRPr lang="en-GB" sz="1000" dirty="0"/>
          </a:p>
          <a:p>
            <a:endParaRPr lang="en-GB" sz="1400" dirty="0"/>
          </a:p>
          <a:p>
            <a:pPr algn="just"/>
            <a:r>
              <a:rPr lang="en-GB" dirty="0">
                <a:latin typeface="Arial Black" panose="020B0A04020102020204" pitchFamily="34" charset="0"/>
              </a:rPr>
              <a:t>“</a:t>
            </a:r>
            <a:r>
              <a:rPr lang="en-GB" sz="2000" dirty="0">
                <a:latin typeface="Arial Black" panose="020B0A04020102020204" pitchFamily="34" charset="0"/>
              </a:rPr>
              <a:t>Grenada, we were told, was a friendly island paradise for tourism. Well, it wasn’t. It was a Soviet-Cuban colony, being readied as a major military bastion to export terror and undermine democracy. We got there just in time.”</a:t>
            </a:r>
          </a:p>
          <a:p>
            <a:pPr marL="285750" indent="-285750" algn="r">
              <a:buFontTx/>
              <a:buChar char="-"/>
            </a:pPr>
            <a:r>
              <a:rPr lang="en-GB" sz="1600" dirty="0"/>
              <a:t>Reagan, ‘Address to the Nation on Events in Lebanon and Grenada, October 27 1983 (</a:t>
            </a:r>
            <a:r>
              <a:rPr lang="en-GB" sz="1600" dirty="0">
                <a:hlinkClick r:id="rId3"/>
              </a:rPr>
              <a:t>http://www.presidency.ucsb.edu/ws/index.php?pid=40696</a:t>
            </a:r>
            <a:r>
              <a:rPr lang="en-GB" sz="1600" dirty="0"/>
              <a:t>)</a:t>
            </a:r>
            <a:endParaRPr lang="en-GB" sz="1600" b="1" dirty="0">
              <a:cs typeface="Arial" pitchFamily="34" charset="0"/>
            </a:endParaRPr>
          </a:p>
        </p:txBody>
      </p:sp>
      <p:pic>
        <p:nvPicPr>
          <p:cNvPr id="614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891040"/>
            <a:ext cx="3844280" cy="28742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12"/>
          <p:cNvSpPr/>
          <p:nvPr/>
        </p:nvSpPr>
        <p:spPr>
          <a:xfrm>
            <a:off x="1" y="3011511"/>
            <a:ext cx="4438651" cy="738664"/>
          </a:xfrm>
          <a:prstGeom prst="rect">
            <a:avLst/>
          </a:prstGeom>
        </p:spPr>
        <p:txBody>
          <a:bodyPr wrap="square" lIns="180000" rIns="144000">
            <a:spAutoFit/>
          </a:bodyPr>
          <a:lstStyle/>
          <a:p>
            <a:r>
              <a:rPr lang="en-GB" sz="1400" i="1" dirty="0"/>
              <a:t>Poster for </a:t>
            </a:r>
            <a:r>
              <a:rPr lang="en-GB" sz="1400" dirty="0"/>
              <a:t>Heartbreak Ridge</a:t>
            </a:r>
            <a:r>
              <a:rPr lang="en-GB" sz="1400" i="1" dirty="0"/>
              <a:t>, a 1986 film in which Clint Eastwood plays a Vietnam veteran who trains and leads US marines into combat in Grenada (pictured)</a:t>
            </a:r>
          </a:p>
        </p:txBody>
      </p:sp>
      <p:pic>
        <p:nvPicPr>
          <p:cNvPr id="3" name="Picture 2"/>
          <p:cNvPicPr>
            <a:picLocks noChangeAspect="1"/>
          </p:cNvPicPr>
          <p:nvPr/>
        </p:nvPicPr>
        <p:blipFill>
          <a:blip r:embed="rId5"/>
          <a:stretch>
            <a:fillRect/>
          </a:stretch>
        </p:blipFill>
        <p:spPr>
          <a:xfrm>
            <a:off x="14289" y="895452"/>
            <a:ext cx="3603976" cy="2142570"/>
          </a:xfrm>
          <a:prstGeom prst="rect">
            <a:avLst/>
          </a:prstGeom>
        </p:spPr>
      </p:pic>
    </p:spTree>
    <p:extLst>
      <p:ext uri="{BB962C8B-B14F-4D97-AF65-F5344CB8AC3E}">
        <p14:creationId xmlns:p14="http://schemas.microsoft.com/office/powerpoint/2010/main" val="38631471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2"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pic>
        <p:nvPicPr>
          <p:cNvPr id="6147"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13151" r="2370"/>
          <a:stretch/>
        </p:blipFill>
        <p:spPr bwMode="auto">
          <a:xfrm>
            <a:off x="782363" y="822377"/>
            <a:ext cx="4364327" cy="28504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53251" y="-848"/>
            <a:ext cx="5277607" cy="37932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5280040" y="1314761"/>
            <a:ext cx="1406513" cy="1015663"/>
          </a:xfrm>
          <a:prstGeom prst="rect">
            <a:avLst/>
          </a:prstGeom>
        </p:spPr>
        <p:txBody>
          <a:bodyPr wrap="square" lIns="180000" rIns="144000">
            <a:spAutoFit/>
          </a:bodyPr>
          <a:lstStyle/>
          <a:p>
            <a:pPr algn="r"/>
            <a:r>
              <a:rPr lang="en-GB" sz="1200" i="1" dirty="0"/>
              <a:t>Ronald and Nancy Reagan, outside White House, April 1986</a:t>
            </a:r>
            <a:endParaRPr lang="en-GB" sz="1200" dirty="0"/>
          </a:p>
        </p:txBody>
      </p:sp>
      <p:sp>
        <p:nvSpPr>
          <p:cNvPr id="7" name="TextBox 6"/>
          <p:cNvSpPr txBox="1"/>
          <p:nvPr/>
        </p:nvSpPr>
        <p:spPr>
          <a:xfrm>
            <a:off x="-73851" y="2"/>
            <a:ext cx="12304707" cy="7134600"/>
          </a:xfrm>
          <a:prstGeom prst="rect">
            <a:avLst/>
          </a:prstGeom>
          <a:noFill/>
        </p:spPr>
        <p:txBody>
          <a:bodyPr wrap="square" lIns="540000" tIns="180000" rIns="540000" bIns="180000" rtlCol="0">
            <a:spAutoFit/>
          </a:bodyPr>
          <a:lstStyle/>
          <a:p>
            <a:r>
              <a:rPr lang="en-GB" sz="3200" b="1" dirty="0">
                <a:solidFill>
                  <a:srgbClr val="7030A0"/>
                </a:solidFill>
                <a:latin typeface="Arial Black" panose="020B0A04020102020204" pitchFamily="34" charset="0"/>
                <a:cs typeface="Arial" pitchFamily="34" charset="0"/>
              </a:rPr>
              <a:t>Central America</a:t>
            </a: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pPr algn="just"/>
            <a:endParaRPr lang="en-GB" altLang="en-US" sz="2000" dirty="0">
              <a:latin typeface="Arial Black" panose="020B0A04020102020204" pitchFamily="34" charset="0"/>
            </a:endParaRPr>
          </a:p>
          <a:p>
            <a:pPr algn="just"/>
            <a:r>
              <a:rPr lang="en-GB" altLang="en-US" sz="2000" dirty="0">
                <a:latin typeface="Arial Black" panose="020B0A04020102020204" pitchFamily="34" charset="0"/>
              </a:rPr>
              <a:t>“Central America is simply too close, and the strategic stakes are too high, for us to ignore the danger of governments seizing power there with ideological and military ties to the Soviet Union … El Salvador is nearer to Texas than Texas is to Massachusetts </a:t>
            </a:r>
            <a:r>
              <a:rPr lang="en-GB" altLang="en-US" sz="2000" b="1" dirty="0">
                <a:latin typeface="Arial Black" panose="020B0A04020102020204" pitchFamily="34" charset="0"/>
              </a:rPr>
              <a:t>… </a:t>
            </a:r>
            <a:r>
              <a:rPr lang="en-GB" sz="2000" b="1" dirty="0">
                <a:latin typeface="Arial Black" panose="020B0A04020102020204" pitchFamily="34" charset="0"/>
              </a:rPr>
              <a:t>the Caribbean Sea and Central America constitute this nation’s fourth border</a:t>
            </a:r>
            <a:r>
              <a:rPr lang="en-GB" sz="2000" dirty="0">
                <a:latin typeface="Arial Black" panose="020B0A04020102020204" pitchFamily="34" charset="0"/>
              </a:rPr>
              <a:t>. If we must defend ourselves against large, hostile military presence on our border.” </a:t>
            </a:r>
          </a:p>
          <a:p>
            <a:pPr marL="285750" indent="-285750" algn="r">
              <a:buFontTx/>
              <a:buChar char="-"/>
            </a:pPr>
            <a:r>
              <a:rPr lang="en-GB" sz="1400" dirty="0"/>
              <a:t>Reagan ‘Remarks on Central America and El Salvador at the Annual Meeting of the National Association of Manufacturers,’ Washington DC, March 10 1983 (</a:t>
            </a:r>
            <a:r>
              <a:rPr lang="en-GB" sz="1400" dirty="0">
                <a:hlinkClick r:id="rId5"/>
              </a:rPr>
              <a:t>http://www.presidency.ucsb.edu/ws/index.php?pid=41034</a:t>
            </a:r>
            <a:r>
              <a:rPr lang="en-GB" sz="1400" dirty="0"/>
              <a:t>)</a:t>
            </a:r>
          </a:p>
          <a:p>
            <a:pPr marL="285750" indent="-285750">
              <a:buFontTx/>
              <a:buChar char="-"/>
            </a:pPr>
            <a:endParaRPr lang="en-GB" sz="1600" dirty="0"/>
          </a:p>
          <a:p>
            <a:endParaRPr lang="en-GB" altLang="en-US" sz="1600" dirty="0"/>
          </a:p>
          <a:p>
            <a:endParaRPr lang="en-GB" sz="1600" b="1" dirty="0">
              <a:cs typeface="Arial" pitchFamily="34" charset="0"/>
            </a:endParaRPr>
          </a:p>
        </p:txBody>
      </p:sp>
    </p:spTree>
    <p:extLst>
      <p:ext uri="{BB962C8B-B14F-4D97-AF65-F5344CB8AC3E}">
        <p14:creationId xmlns:p14="http://schemas.microsoft.com/office/powerpoint/2010/main" val="32030365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12192000" cy="2496746"/>
          </a:xfrm>
          <a:prstGeom prst="rect">
            <a:avLst/>
          </a:prstGeom>
        </p:spPr>
        <p:txBody>
          <a:bodyPr wrap="square" lIns="360000" tIns="360000" rIns="360000" bIns="360000">
            <a:spAutoFit/>
          </a:bodyPr>
          <a:lstStyle/>
          <a:p>
            <a:pPr algn="ctr"/>
            <a:r>
              <a:rPr lang="en-GB" sz="3200" b="1" dirty="0">
                <a:solidFill>
                  <a:prstClr val="black"/>
                </a:solidFill>
                <a:latin typeface="Arial Black" panose="020B0A04020102020204" pitchFamily="34" charset="0"/>
              </a:rPr>
              <a:t>HISTORY OF US INTERVENTION IN LATIN AMERICA: MONROE DOCTRINE (1823)</a:t>
            </a:r>
          </a:p>
          <a:p>
            <a:pPr algn="ctr"/>
            <a:endParaRPr lang="en-GB" sz="3200" b="1" dirty="0">
              <a:solidFill>
                <a:prstClr val="black"/>
              </a:solidFill>
              <a:latin typeface="Arial Black" panose="020B0A04020102020204" pitchFamily="34" charset="0"/>
            </a:endParaRPr>
          </a:p>
          <a:p>
            <a:endParaRPr lang="en-GB" sz="1900" dirty="0"/>
          </a:p>
        </p:txBody>
      </p:sp>
      <p:pic>
        <p:nvPicPr>
          <p:cNvPr id="1433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0264" y="1520007"/>
            <a:ext cx="2332228" cy="28060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1" y="1067355"/>
            <a:ext cx="9710263" cy="5897678"/>
          </a:xfrm>
          <a:prstGeom prst="rect">
            <a:avLst/>
          </a:prstGeom>
        </p:spPr>
        <p:txBody>
          <a:bodyPr wrap="square" lIns="540000" tIns="360000" rIns="540000" bIns="360000">
            <a:spAutoFit/>
          </a:bodyPr>
          <a:lstStyle/>
          <a:p>
            <a:pPr algn="just"/>
            <a:r>
              <a:rPr lang="en-GB" sz="2400" dirty="0">
                <a:solidFill>
                  <a:prstClr val="black"/>
                </a:solidFill>
              </a:rPr>
              <a:t>“The occasion has been judged proper for asserting, </a:t>
            </a:r>
            <a:r>
              <a:rPr lang="en-GB" sz="2400" i="1" dirty="0">
                <a:solidFill>
                  <a:prstClr val="black"/>
                </a:solidFill>
              </a:rPr>
              <a:t>as a principle in which the rights and interests of the United States are involved, </a:t>
            </a:r>
            <a:r>
              <a:rPr lang="en-GB" sz="2400" b="1" dirty="0">
                <a:solidFill>
                  <a:prstClr val="black"/>
                </a:solidFill>
              </a:rPr>
              <a:t>that the American continents, by the free and independent condition which they have assumed and maintain, are henceforth not to be considered as subjects for future colonization by any European powers</a:t>
            </a:r>
            <a:r>
              <a:rPr lang="en-GB" sz="2400" dirty="0">
                <a:solidFill>
                  <a:prstClr val="black"/>
                </a:solidFill>
              </a:rPr>
              <a:t>.</a:t>
            </a:r>
          </a:p>
          <a:p>
            <a:pPr algn="just"/>
            <a:r>
              <a:rPr lang="en-GB" sz="2400" dirty="0"/>
              <a:t>	“… </a:t>
            </a:r>
            <a:r>
              <a:rPr lang="en-GB" sz="2400" b="1" dirty="0"/>
              <a:t>We should consider any attempt on their part to extend their system to any portion of this hemisphere as dangerous to our peace and safety</a:t>
            </a:r>
            <a:r>
              <a:rPr lang="en-GB" sz="2400" dirty="0"/>
              <a:t>. With existing colonies or dependencies of any European power we have not interfered and shall not interfere. But with governments …. whose independence we have acknowledged, we could not view any interposition … by any European power in any other light than as the manifestation of an unfriendly disposition toward the United States.”</a:t>
            </a:r>
          </a:p>
        </p:txBody>
      </p:sp>
      <p:sp>
        <p:nvSpPr>
          <p:cNvPr id="7" name="Rectangle 6"/>
          <p:cNvSpPr/>
          <p:nvPr/>
        </p:nvSpPr>
        <p:spPr>
          <a:xfrm>
            <a:off x="9832262" y="4590717"/>
            <a:ext cx="2088231" cy="1754326"/>
          </a:xfrm>
          <a:prstGeom prst="rect">
            <a:avLst/>
          </a:prstGeom>
        </p:spPr>
        <p:txBody>
          <a:bodyPr wrap="square">
            <a:spAutoFit/>
          </a:bodyPr>
          <a:lstStyle/>
          <a:p>
            <a:pPr algn="r"/>
            <a:r>
              <a:rPr lang="en-GB" dirty="0"/>
              <a:t>James Monroe, 5</a:t>
            </a:r>
            <a:r>
              <a:rPr lang="en-GB" baseline="30000" dirty="0"/>
              <a:t>th</a:t>
            </a:r>
            <a:r>
              <a:rPr lang="en-GB" dirty="0"/>
              <a:t> US President (1817–1825), message to Congress, December 2 1823</a:t>
            </a:r>
          </a:p>
          <a:p>
            <a:endParaRPr lang="en-GB" dirty="0"/>
          </a:p>
        </p:txBody>
      </p:sp>
    </p:spTree>
    <p:extLst>
      <p:ext uri="{BB962C8B-B14F-4D97-AF65-F5344CB8AC3E}">
        <p14:creationId xmlns:p14="http://schemas.microsoft.com/office/powerpoint/2010/main" val="17732514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E0B9D5A-FC1B-4B2C-AF8C-C5ED3953A41D}"/>
              </a:ext>
            </a:extLst>
          </p:cNvPr>
          <p:cNvPicPr>
            <a:picLocks noChangeAspect="1"/>
          </p:cNvPicPr>
          <p:nvPr/>
        </p:nvPicPr>
        <p:blipFill>
          <a:blip r:embed="rId2"/>
          <a:stretch>
            <a:fillRect/>
          </a:stretch>
        </p:blipFill>
        <p:spPr>
          <a:xfrm>
            <a:off x="659567" y="-47324"/>
            <a:ext cx="10798858" cy="6905324"/>
          </a:xfrm>
          <a:prstGeom prst="rect">
            <a:avLst/>
          </a:prstGeom>
        </p:spPr>
      </p:pic>
      <p:sp>
        <p:nvSpPr>
          <p:cNvPr id="5" name="Rectangle 4">
            <a:extLst>
              <a:ext uri="{FF2B5EF4-FFF2-40B4-BE49-F238E27FC236}">
                <a16:creationId xmlns:a16="http://schemas.microsoft.com/office/drawing/2014/main" id="{00FAA025-0023-4C3A-864E-259C620AB48C}"/>
              </a:ext>
            </a:extLst>
          </p:cNvPr>
          <p:cNvSpPr/>
          <p:nvPr/>
        </p:nvSpPr>
        <p:spPr>
          <a:xfrm>
            <a:off x="4032738" y="-47324"/>
            <a:ext cx="7666893" cy="2496746"/>
          </a:xfrm>
          <a:prstGeom prst="rect">
            <a:avLst/>
          </a:prstGeom>
        </p:spPr>
        <p:txBody>
          <a:bodyPr wrap="square" lIns="360000" tIns="360000" rIns="360000" bIns="360000">
            <a:spAutoFit/>
          </a:bodyPr>
          <a:lstStyle/>
          <a:p>
            <a:pPr algn="ctr"/>
            <a:r>
              <a:rPr lang="en-GB" sz="3200" b="1" dirty="0">
                <a:solidFill>
                  <a:prstClr val="black"/>
                </a:solidFill>
                <a:latin typeface="Arial Black" panose="020B0A04020102020204" pitchFamily="34" charset="0"/>
              </a:rPr>
              <a:t>US INTERVENTION IN LATIN AMERICA: PRE-WWII ERA</a:t>
            </a:r>
          </a:p>
          <a:p>
            <a:pPr algn="ctr"/>
            <a:endParaRPr lang="en-GB" sz="3200" b="1" dirty="0">
              <a:solidFill>
                <a:prstClr val="black"/>
              </a:solidFill>
              <a:latin typeface="Arial Black" panose="020B0A04020102020204" pitchFamily="34" charset="0"/>
            </a:endParaRPr>
          </a:p>
          <a:p>
            <a:endParaRPr lang="en-GB" sz="1900" dirty="0"/>
          </a:p>
        </p:txBody>
      </p:sp>
    </p:spTree>
    <p:extLst>
      <p:ext uri="{BB962C8B-B14F-4D97-AF65-F5344CB8AC3E}">
        <p14:creationId xmlns:p14="http://schemas.microsoft.com/office/powerpoint/2010/main" val="31894881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F97A5F2-4C69-4CDD-BBE3-42747F65F207}"/>
              </a:ext>
            </a:extLst>
          </p:cNvPr>
          <p:cNvPicPr>
            <a:picLocks noChangeAspect="1"/>
          </p:cNvPicPr>
          <p:nvPr/>
        </p:nvPicPr>
        <p:blipFill rotWithShape="1">
          <a:blip r:embed="rId2"/>
          <a:srcRect l="20193" b="-1742"/>
          <a:stretch/>
        </p:blipFill>
        <p:spPr>
          <a:xfrm>
            <a:off x="1107830" y="0"/>
            <a:ext cx="10193217" cy="6375245"/>
          </a:xfrm>
          <a:prstGeom prst="rect">
            <a:avLst/>
          </a:prstGeom>
        </p:spPr>
      </p:pic>
      <p:sp>
        <p:nvSpPr>
          <p:cNvPr id="5" name="Rectangle 4">
            <a:extLst>
              <a:ext uri="{FF2B5EF4-FFF2-40B4-BE49-F238E27FC236}">
                <a16:creationId xmlns:a16="http://schemas.microsoft.com/office/drawing/2014/main" id="{72651B77-B60C-44B1-A320-BBE6BCAC07A3}"/>
              </a:ext>
            </a:extLst>
          </p:cNvPr>
          <p:cNvSpPr/>
          <p:nvPr/>
        </p:nvSpPr>
        <p:spPr>
          <a:xfrm>
            <a:off x="0" y="5978337"/>
            <a:ext cx="12192000" cy="1942749"/>
          </a:xfrm>
          <a:prstGeom prst="rect">
            <a:avLst/>
          </a:prstGeom>
        </p:spPr>
        <p:txBody>
          <a:bodyPr wrap="square" lIns="360000" tIns="360000" rIns="360000" bIns="360000">
            <a:spAutoFit/>
          </a:bodyPr>
          <a:lstStyle/>
          <a:p>
            <a:pPr algn="ctr"/>
            <a:r>
              <a:rPr lang="en-GB" sz="2800" b="1" dirty="0">
                <a:solidFill>
                  <a:prstClr val="black"/>
                </a:solidFill>
                <a:latin typeface="Arial Black" panose="020B0A04020102020204" pitchFamily="34" charset="0"/>
              </a:rPr>
              <a:t>US INTERVENTION IN LATIN AMERICA: POST WWII ERA</a:t>
            </a:r>
          </a:p>
          <a:p>
            <a:pPr algn="ctr"/>
            <a:endParaRPr lang="en-GB" sz="3200" b="1" dirty="0">
              <a:solidFill>
                <a:prstClr val="black"/>
              </a:solidFill>
              <a:latin typeface="Arial Black" panose="020B0A04020102020204" pitchFamily="34" charset="0"/>
            </a:endParaRPr>
          </a:p>
          <a:p>
            <a:endParaRPr lang="en-GB" sz="1900" dirty="0"/>
          </a:p>
        </p:txBody>
      </p:sp>
    </p:spTree>
    <p:extLst>
      <p:ext uri="{BB962C8B-B14F-4D97-AF65-F5344CB8AC3E}">
        <p14:creationId xmlns:p14="http://schemas.microsoft.com/office/powerpoint/2010/main" val="38310627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2"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190501" y="-846"/>
            <a:ext cx="4892495" cy="7442377"/>
          </a:xfrm>
          <a:prstGeom prst="rect">
            <a:avLst/>
          </a:prstGeom>
          <a:noFill/>
        </p:spPr>
        <p:txBody>
          <a:bodyPr wrap="square" lIns="540000" tIns="180000" rIns="540000" bIns="180000" rtlCol="0">
            <a:spAutoFit/>
          </a:bodyPr>
          <a:lstStyle/>
          <a:p>
            <a:r>
              <a:rPr lang="en-GB" sz="3600" b="1" dirty="0">
                <a:latin typeface="Arial Black" panose="020B0A04020102020204" pitchFamily="34" charset="0"/>
                <a:cs typeface="Arial" pitchFamily="34" charset="0"/>
              </a:rPr>
              <a:t>EL SALVADOR</a:t>
            </a:r>
          </a:p>
          <a:p>
            <a:endParaRPr lang="en-GB" sz="1600" b="1" dirty="0">
              <a:cs typeface="Arial" pitchFamily="34" charset="0"/>
            </a:endParaRPr>
          </a:p>
          <a:p>
            <a:endParaRPr lang="en-GB" sz="2400" b="1" dirty="0">
              <a:cs typeface="Arial" pitchFamily="34" charset="0"/>
            </a:endParaRPr>
          </a:p>
          <a:p>
            <a:pPr marL="285750" indent="-285750" algn="just">
              <a:buFont typeface="Arial" panose="020B0604020202020204" pitchFamily="34" charset="0"/>
              <a:buChar char="•"/>
            </a:pPr>
            <a:r>
              <a:rPr lang="en-GB" altLang="en-US" sz="2400" dirty="0"/>
              <a:t>Reagan restored economic and military support to right-wing regimes El Salvador and Guatemala</a:t>
            </a:r>
          </a:p>
          <a:p>
            <a:pPr marL="285750" indent="-285750" algn="just">
              <a:buFont typeface="Arial" panose="020B0604020202020204" pitchFamily="34" charset="0"/>
              <a:buChar char="•"/>
            </a:pPr>
            <a:endParaRPr lang="en-GB" altLang="en-US" sz="2400" dirty="0"/>
          </a:p>
          <a:p>
            <a:pPr marL="285750" indent="-285750" algn="just">
              <a:buFont typeface="Arial" panose="020B0604020202020204" pitchFamily="34" charset="0"/>
              <a:buChar char="•"/>
            </a:pPr>
            <a:r>
              <a:rPr lang="en-GB" altLang="en-US" sz="2400" dirty="0"/>
              <a:t>Reagan sided with military junta in Salvadoran Civil War (1979–1992)</a:t>
            </a:r>
          </a:p>
          <a:p>
            <a:pPr marL="285750" indent="-285750" algn="just">
              <a:buFont typeface="Arial" panose="020B0604020202020204" pitchFamily="34" charset="0"/>
              <a:buChar char="•"/>
            </a:pPr>
            <a:endParaRPr lang="en-GB" altLang="en-US" sz="2400" dirty="0"/>
          </a:p>
          <a:p>
            <a:pPr marL="285750" indent="-285750" algn="just">
              <a:buFont typeface="Arial" panose="020B0604020202020204" pitchFamily="34" charset="0"/>
              <a:buChar char="•"/>
            </a:pPr>
            <a:r>
              <a:rPr lang="en-GB" altLang="en-US" sz="2400" dirty="0"/>
              <a:t>Convinced Congress to deploy “advisers” to train Salvadoran troops in the conflict against leftist insurrection </a:t>
            </a:r>
          </a:p>
          <a:p>
            <a:pPr marL="285750" indent="-285750">
              <a:buFontTx/>
              <a:buChar char="-"/>
            </a:pPr>
            <a:endParaRPr lang="en-GB" sz="1600" dirty="0"/>
          </a:p>
          <a:p>
            <a:endParaRPr lang="en-GB" altLang="en-US" sz="1600" dirty="0"/>
          </a:p>
          <a:p>
            <a:endParaRPr lang="en-GB" sz="1600" b="1" dirty="0">
              <a:cs typeface="Arial" pitchFamily="34" charset="0"/>
            </a:endParaRP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0202" y="-847"/>
            <a:ext cx="6595161" cy="41667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p:cNvSpPr/>
          <p:nvPr/>
        </p:nvSpPr>
        <p:spPr>
          <a:xfrm>
            <a:off x="5913216" y="4342139"/>
            <a:ext cx="4249969" cy="276999"/>
          </a:xfrm>
          <a:prstGeom prst="rect">
            <a:avLst/>
          </a:prstGeom>
        </p:spPr>
        <p:txBody>
          <a:bodyPr wrap="square" lIns="180000" rIns="144000">
            <a:spAutoFit/>
          </a:bodyPr>
          <a:lstStyle/>
          <a:p>
            <a:pPr algn="r"/>
            <a:r>
              <a:rPr lang="en-GB" sz="1200" i="1" dirty="0"/>
              <a:t>US special forces training rebels in El </a:t>
            </a:r>
            <a:r>
              <a:rPr lang="en-GB" sz="1200" i="1" dirty="0" err="1"/>
              <a:t>Savlador</a:t>
            </a:r>
            <a:r>
              <a:rPr lang="en-GB" sz="1200" i="1" dirty="0"/>
              <a:t> </a:t>
            </a:r>
            <a:endParaRPr lang="en-GB" sz="1200" dirty="0"/>
          </a:p>
        </p:txBody>
      </p:sp>
    </p:spTree>
    <p:extLst>
      <p:ext uri="{BB962C8B-B14F-4D97-AF65-F5344CB8AC3E}">
        <p14:creationId xmlns:p14="http://schemas.microsoft.com/office/powerpoint/2010/main" val="41207921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3999" y="1947009"/>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0" y="6297"/>
            <a:ext cx="6991351" cy="6903768"/>
          </a:xfrm>
          <a:prstGeom prst="rect">
            <a:avLst/>
          </a:prstGeom>
          <a:noFill/>
        </p:spPr>
        <p:txBody>
          <a:bodyPr wrap="square" lIns="540000" tIns="180000" rIns="540000" bIns="180000" rtlCol="0">
            <a:spAutoFit/>
          </a:bodyPr>
          <a:lstStyle/>
          <a:p>
            <a:r>
              <a:rPr lang="en-GB" sz="2800" b="1" dirty="0">
                <a:latin typeface="Arial Black" panose="020B0A04020102020204" pitchFamily="34" charset="0"/>
                <a:cs typeface="Arial" pitchFamily="34" charset="0"/>
              </a:rPr>
              <a:t>NICARAGUA</a:t>
            </a:r>
          </a:p>
          <a:p>
            <a:endParaRPr lang="en-GB" sz="2000" b="1" dirty="0">
              <a:cs typeface="Arial" pitchFamily="34" charset="0"/>
            </a:endParaRPr>
          </a:p>
          <a:p>
            <a:pPr marL="285750" indent="-285750" algn="just">
              <a:buFont typeface="Arial" panose="020B0604020202020204" pitchFamily="34" charset="0"/>
              <a:buChar char="•"/>
            </a:pPr>
            <a:r>
              <a:rPr lang="en-GB" altLang="en-US" sz="1900" dirty="0"/>
              <a:t>1937–1979, Nicaragua ruled by an American-supported dictatorship under Somoza dynasty (Franklin Roosevelt re: </a:t>
            </a:r>
            <a:r>
              <a:rPr lang="en-GB" altLang="en-US" sz="1900" dirty="0" err="1"/>
              <a:t>Anastasio</a:t>
            </a:r>
            <a:r>
              <a:rPr lang="en-GB" altLang="en-US" sz="1900" dirty="0"/>
              <a:t> Somoza García “he may be a son of a bitch but he’s our son of a bitch”)</a:t>
            </a:r>
          </a:p>
          <a:p>
            <a:pPr marL="285750" indent="-285750" algn="just">
              <a:buFont typeface="Arial" panose="020B0604020202020204" pitchFamily="34" charset="0"/>
              <a:buChar char="•"/>
            </a:pPr>
            <a:endParaRPr lang="en-GB" altLang="en-US" sz="1900" dirty="0"/>
          </a:p>
          <a:p>
            <a:pPr marL="285750" indent="-285750" algn="just">
              <a:buFont typeface="Arial" panose="020B0604020202020204" pitchFamily="34" charset="0"/>
              <a:buChar char="•"/>
            </a:pPr>
            <a:r>
              <a:rPr lang="en-GB" altLang="en-US" sz="1900" dirty="0"/>
              <a:t>Augusto C. Sandino = leader of 1927–1933 rebellion against US military occupation of Nicaragua (and </a:t>
            </a:r>
            <a:r>
              <a:rPr lang="en-GB" altLang="en-US" sz="1900" dirty="0" err="1"/>
              <a:t>Somozas</a:t>
            </a:r>
            <a:r>
              <a:rPr lang="en-GB" altLang="en-US" sz="1900" dirty="0"/>
              <a:t>) </a:t>
            </a:r>
          </a:p>
          <a:p>
            <a:pPr marL="285750" indent="-285750" algn="just">
              <a:buFont typeface="Arial" panose="020B0604020202020204" pitchFamily="34" charset="0"/>
              <a:buChar char="•"/>
            </a:pPr>
            <a:endParaRPr lang="en-GB" altLang="en-US" sz="1900" dirty="0"/>
          </a:p>
          <a:p>
            <a:pPr marL="285750" indent="-285750" algn="just">
              <a:buFont typeface="Arial" panose="020B0604020202020204" pitchFamily="34" charset="0"/>
              <a:buChar char="•"/>
            </a:pPr>
            <a:r>
              <a:rPr lang="en-GB" altLang="en-US" sz="1900" dirty="0"/>
              <a:t>Socialist Sandinista National Liberation Front overthrew Samoza regime, undertaking a programme of economic and agrarian reform</a:t>
            </a:r>
          </a:p>
          <a:p>
            <a:pPr marL="285750" indent="-285750" algn="just">
              <a:buFont typeface="Arial" panose="020B0604020202020204" pitchFamily="34" charset="0"/>
              <a:buChar char="•"/>
            </a:pPr>
            <a:endParaRPr lang="en-GB" altLang="en-US" sz="1900" dirty="0"/>
          </a:p>
          <a:p>
            <a:pPr marL="285750" indent="-285750" algn="just">
              <a:buFont typeface="Arial" panose="020B0604020202020204" pitchFamily="34" charset="0"/>
              <a:buChar char="•"/>
            </a:pPr>
            <a:r>
              <a:rPr lang="en-GB" altLang="en-US" sz="1900" dirty="0"/>
              <a:t>Carter administration maintained economic assistance to Nicaragua; reversed by Reagan</a:t>
            </a:r>
          </a:p>
          <a:p>
            <a:pPr marL="285750" indent="-285750" algn="just">
              <a:buFont typeface="Arial" panose="020B0604020202020204" pitchFamily="34" charset="0"/>
              <a:buChar char="•"/>
            </a:pPr>
            <a:endParaRPr lang="en-GB" altLang="en-US" sz="1900" dirty="0"/>
          </a:p>
          <a:p>
            <a:pPr marL="285750" indent="-285750" algn="just">
              <a:buFont typeface="Arial" panose="020B0604020202020204" pitchFamily="34" charset="0"/>
              <a:buChar char="•"/>
            </a:pPr>
            <a:r>
              <a:rPr lang="en-GB" altLang="en-US" sz="1900" dirty="0"/>
              <a:t>Reagan began a covert war, funding the counter-revolutionary “contras” in Nicaragua – this despite the Sandinistas triumph in 1984 democratic election </a:t>
            </a:r>
          </a:p>
          <a:p>
            <a:endParaRPr lang="en-GB" sz="1600" b="1" dirty="0">
              <a:cs typeface="Arial" pitchFamily="34" charset="0"/>
            </a:endParaRPr>
          </a:p>
        </p:txBody>
      </p:sp>
      <p:pic>
        <p:nvPicPr>
          <p:cNvPr id="819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404497" y="3395131"/>
            <a:ext cx="2787504" cy="26437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10843371" y="6186253"/>
            <a:ext cx="1098141" cy="646331"/>
          </a:xfrm>
          <a:prstGeom prst="rect">
            <a:avLst/>
          </a:prstGeom>
        </p:spPr>
        <p:txBody>
          <a:bodyPr wrap="square" lIns="180000" rIns="144000">
            <a:spAutoFit/>
          </a:bodyPr>
          <a:lstStyle/>
          <a:p>
            <a:pPr algn="r"/>
            <a:r>
              <a:rPr lang="en-GB" sz="1200" i="1" dirty="0"/>
              <a:t>US-trained Contras in Nicaragua</a:t>
            </a:r>
            <a:endParaRPr lang="en-GB" sz="1200" dirty="0"/>
          </a:p>
        </p:txBody>
      </p:sp>
      <p:pic>
        <p:nvPicPr>
          <p:cNvPr id="3" name="Picture 2"/>
          <p:cNvPicPr>
            <a:picLocks noChangeAspect="1"/>
          </p:cNvPicPr>
          <p:nvPr/>
        </p:nvPicPr>
        <p:blipFill>
          <a:blip r:embed="rId4"/>
          <a:stretch>
            <a:fillRect/>
          </a:stretch>
        </p:blipFill>
        <p:spPr>
          <a:xfrm>
            <a:off x="6991351" y="1"/>
            <a:ext cx="5262447" cy="3395126"/>
          </a:xfrm>
          <a:prstGeom prst="rect">
            <a:avLst/>
          </a:prstGeom>
        </p:spPr>
      </p:pic>
      <p:pic>
        <p:nvPicPr>
          <p:cNvPr id="4" name="Picture 3"/>
          <p:cNvPicPr>
            <a:picLocks noChangeAspect="1"/>
          </p:cNvPicPr>
          <p:nvPr/>
        </p:nvPicPr>
        <p:blipFill>
          <a:blip r:embed="rId5"/>
          <a:stretch>
            <a:fillRect/>
          </a:stretch>
        </p:blipFill>
        <p:spPr>
          <a:xfrm>
            <a:off x="7008964" y="3676437"/>
            <a:ext cx="2395533" cy="3181567"/>
          </a:xfrm>
          <a:prstGeom prst="rect">
            <a:avLst/>
          </a:prstGeom>
        </p:spPr>
      </p:pic>
    </p:spTree>
    <p:extLst>
      <p:ext uri="{BB962C8B-B14F-4D97-AF65-F5344CB8AC3E}">
        <p14:creationId xmlns:p14="http://schemas.microsoft.com/office/powerpoint/2010/main" val="42570682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2"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1" y="6300"/>
            <a:ext cx="7048499" cy="8458039"/>
          </a:xfrm>
          <a:prstGeom prst="rect">
            <a:avLst/>
          </a:prstGeom>
          <a:noFill/>
        </p:spPr>
        <p:txBody>
          <a:bodyPr wrap="square" lIns="540000" tIns="180000" rIns="540000" bIns="180000" rtlCol="0">
            <a:spAutoFit/>
          </a:bodyPr>
          <a:lstStyle/>
          <a:p>
            <a:r>
              <a:rPr lang="en-GB" sz="2800" b="1" dirty="0">
                <a:latin typeface="Arial Black" panose="020B0A04020102020204" pitchFamily="34" charset="0"/>
                <a:cs typeface="Arial" pitchFamily="34" charset="0"/>
              </a:rPr>
              <a:t>CONSTRAINTS ON REAGAN DOCTRINE</a:t>
            </a:r>
            <a:endParaRPr lang="en-GB" altLang="en-US" sz="2400" b="1" dirty="0">
              <a:latin typeface="Arial Black" panose="020B0A04020102020204" pitchFamily="34" charset="0"/>
              <a:cs typeface="Arial" pitchFamily="34" charset="0"/>
            </a:endParaRPr>
          </a:p>
          <a:p>
            <a:endParaRPr lang="en-GB" altLang="en-US" sz="2800" b="1" dirty="0">
              <a:cs typeface="Arial" pitchFamily="34" charset="0"/>
            </a:endParaRPr>
          </a:p>
          <a:p>
            <a:pPr marL="285750" indent="-285750">
              <a:buFont typeface="Arial" panose="020B0604020202020204" pitchFamily="34" charset="0"/>
              <a:buChar char="•"/>
            </a:pPr>
            <a:r>
              <a:rPr lang="en-GB" altLang="en-US" sz="2400" dirty="0"/>
              <a:t>The use of “advisers” to train Salvadoran troops reminded the US public of the first phase of the Vietnam War</a:t>
            </a:r>
          </a:p>
          <a:p>
            <a:pPr marL="285750" indent="-285750">
              <a:buFont typeface="Arial" panose="020B0604020202020204" pitchFamily="34" charset="0"/>
              <a:buChar char="•"/>
            </a:pPr>
            <a:endParaRPr lang="en-GB" altLang="en-US" sz="2400" dirty="0"/>
          </a:p>
          <a:p>
            <a:pPr marL="285750" indent="-285750">
              <a:buFont typeface="Arial" panose="020B0604020202020204" pitchFamily="34" charset="0"/>
              <a:buChar char="•"/>
            </a:pPr>
            <a:r>
              <a:rPr lang="en-GB" altLang="en-US" sz="2400" dirty="0"/>
              <a:t>Bad publicity due to operation of death squads in El Salvador: associated with rightists and the Salvadoran military, death squads assassinated Archbishop Óscar Romero, a high-profile Salvadoran spiritual leader</a:t>
            </a:r>
          </a:p>
          <a:p>
            <a:pPr marL="285750" indent="-285750">
              <a:buFont typeface="Arial" panose="020B0604020202020204" pitchFamily="34" charset="0"/>
              <a:buChar char="•"/>
            </a:pPr>
            <a:endParaRPr lang="en-GB" altLang="en-US" sz="2400" dirty="0"/>
          </a:p>
          <a:p>
            <a:pPr marL="285750" indent="-285750">
              <a:buFont typeface="Arial" panose="020B0604020202020204" pitchFamily="34" charset="0"/>
              <a:buChar char="•"/>
            </a:pPr>
            <a:r>
              <a:rPr lang="en-GB" altLang="en-US" sz="2400" dirty="0"/>
              <a:t>Reagan obliged to certify progress in human rights as condition of further US aid </a:t>
            </a:r>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endParaRPr lang="en-GB" sz="1600" b="1" dirty="0">
              <a:cs typeface="Arial" pitchFamily="34" charset="0"/>
            </a:endParaRPr>
          </a:p>
          <a:p>
            <a:endParaRPr lang="en-GB" altLang="en-US" sz="1600" dirty="0"/>
          </a:p>
          <a:p>
            <a:endParaRPr lang="en-GB" altLang="en-US" sz="1600" dirty="0"/>
          </a:p>
          <a:p>
            <a:endParaRPr lang="en-GB" sz="1600" b="1" dirty="0">
              <a:cs typeface="Arial" pitchFamily="34" charset="0"/>
            </a:endParaRPr>
          </a:p>
        </p:txBody>
      </p:sp>
      <p:pic>
        <p:nvPicPr>
          <p:cNvPr id="921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48503" y="6298"/>
            <a:ext cx="5143500" cy="36783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1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20251" y="3942934"/>
            <a:ext cx="2476500" cy="2428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029958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0244" y="0"/>
            <a:ext cx="3705225" cy="5753100"/>
          </a:xfrm>
          <a:prstGeom prst="rect">
            <a:avLst/>
          </a:prstGeom>
        </p:spPr>
      </p:pic>
      <p:pic>
        <p:nvPicPr>
          <p:cNvPr id="3" name="Picture 2"/>
          <p:cNvPicPr>
            <a:picLocks noChangeAspect="1"/>
          </p:cNvPicPr>
          <p:nvPr/>
        </p:nvPicPr>
        <p:blipFill>
          <a:blip r:embed="rId4"/>
          <a:stretch>
            <a:fillRect/>
          </a:stretch>
        </p:blipFill>
        <p:spPr>
          <a:xfrm>
            <a:off x="6553200" y="2984853"/>
            <a:ext cx="5638800" cy="3873151"/>
          </a:xfrm>
          <a:prstGeom prst="rect">
            <a:avLst/>
          </a:prstGeom>
        </p:spPr>
      </p:pic>
      <p:pic>
        <p:nvPicPr>
          <p:cNvPr id="4" name="Picture 3"/>
          <p:cNvPicPr>
            <a:picLocks noChangeAspect="1"/>
          </p:cNvPicPr>
          <p:nvPr/>
        </p:nvPicPr>
        <p:blipFill>
          <a:blip r:embed="rId5"/>
          <a:stretch>
            <a:fillRect/>
          </a:stretch>
        </p:blipFill>
        <p:spPr>
          <a:xfrm>
            <a:off x="3725467" y="-48816"/>
            <a:ext cx="3900488" cy="5850732"/>
          </a:xfrm>
          <a:prstGeom prst="rect">
            <a:avLst/>
          </a:prstGeom>
        </p:spPr>
      </p:pic>
      <p:sp>
        <p:nvSpPr>
          <p:cNvPr id="6" name="TextBox 5">
            <a:extLst>
              <a:ext uri="{FF2B5EF4-FFF2-40B4-BE49-F238E27FC236}">
                <a16:creationId xmlns:a16="http://schemas.microsoft.com/office/drawing/2014/main" id="{D5DF0A7B-62F7-4326-AC40-D018248C4BD2}"/>
              </a:ext>
            </a:extLst>
          </p:cNvPr>
          <p:cNvSpPr txBox="1"/>
          <p:nvPr/>
        </p:nvSpPr>
        <p:spPr>
          <a:xfrm flipH="1">
            <a:off x="7810500" y="419100"/>
            <a:ext cx="3634978" cy="1815882"/>
          </a:xfrm>
          <a:prstGeom prst="rect">
            <a:avLst/>
          </a:prstGeom>
          <a:noFill/>
        </p:spPr>
        <p:txBody>
          <a:bodyPr wrap="square">
            <a:spAutoFit/>
          </a:bodyPr>
          <a:lstStyle/>
          <a:p>
            <a:r>
              <a:rPr lang="en-GB" sz="2800" b="1" dirty="0">
                <a:latin typeface="Arial Black" panose="020B0A04020102020204" pitchFamily="34" charset="0"/>
                <a:cs typeface="Arial" pitchFamily="34" charset="0"/>
              </a:rPr>
              <a:t>CONSTRAINTS ON REAGAN DOCTRINE: PROTEST</a:t>
            </a:r>
            <a:endParaRPr lang="en-GB" altLang="en-US" sz="2400" b="1" dirty="0">
              <a:latin typeface="Arial Black" panose="020B0A04020102020204" pitchFamily="34" charset="0"/>
              <a:cs typeface="Arial" pitchFamily="34" charset="0"/>
            </a:endParaRPr>
          </a:p>
        </p:txBody>
      </p:sp>
    </p:spTree>
    <p:extLst>
      <p:ext uri="{BB962C8B-B14F-4D97-AF65-F5344CB8AC3E}">
        <p14:creationId xmlns:p14="http://schemas.microsoft.com/office/powerpoint/2010/main" val="10040059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2"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2" y="6298"/>
            <a:ext cx="9867900" cy="8688872"/>
          </a:xfrm>
          <a:prstGeom prst="rect">
            <a:avLst/>
          </a:prstGeom>
          <a:noFill/>
        </p:spPr>
        <p:txBody>
          <a:bodyPr wrap="square" lIns="540000" tIns="180000" rIns="540000" bIns="180000" rtlCol="0">
            <a:spAutoFit/>
          </a:bodyPr>
          <a:lstStyle/>
          <a:p>
            <a:r>
              <a:rPr lang="en-GB" sz="2800" b="1" dirty="0">
                <a:latin typeface="Arial Black" panose="020B0A04020102020204" pitchFamily="34" charset="0"/>
                <a:cs typeface="Arial" pitchFamily="34" charset="0"/>
              </a:rPr>
              <a:t>CONSTRAINTS ON REAGAN DOCTRINE</a:t>
            </a:r>
            <a:r>
              <a:rPr lang="en-GB" sz="2400" b="1" dirty="0">
                <a:latin typeface="Arial Black" panose="020B0A04020102020204" pitchFamily="34" charset="0"/>
                <a:cs typeface="Arial" pitchFamily="34" charset="0"/>
              </a:rPr>
              <a:t>: </a:t>
            </a:r>
            <a:r>
              <a:rPr lang="en-GB" sz="2800" b="1" dirty="0">
                <a:latin typeface="Arial Black" panose="020B0A04020102020204" pitchFamily="34" charset="0"/>
                <a:cs typeface="Arial" pitchFamily="34" charset="0"/>
              </a:rPr>
              <a:t>WEINBERGER PRINCIPLES</a:t>
            </a:r>
          </a:p>
          <a:p>
            <a:endParaRPr lang="en-GB" altLang="en-US" sz="2100" b="1" dirty="0">
              <a:cs typeface="Arial" pitchFamily="34" charset="0"/>
            </a:endParaRPr>
          </a:p>
          <a:p>
            <a:pPr marL="285750" indent="-285750" algn="just">
              <a:buFont typeface="Arial" panose="020B0604020202020204" pitchFamily="34" charset="0"/>
              <a:buChar char="•"/>
            </a:pPr>
            <a:r>
              <a:rPr lang="en-GB" altLang="en-US" sz="2100" dirty="0"/>
              <a:t>Public hesitancy shared by Reagan’s Secretary of Defense, Caspar Weinberger, who outlined key principles for deciding when US should intervene militarily:</a:t>
            </a:r>
          </a:p>
          <a:p>
            <a:pPr marL="285750" indent="-285750" algn="just">
              <a:buFont typeface="Arial" panose="020B0604020202020204" pitchFamily="34" charset="0"/>
              <a:buChar char="•"/>
            </a:pPr>
            <a:endParaRPr lang="en-GB" altLang="en-US" sz="2100" dirty="0"/>
          </a:p>
          <a:p>
            <a:pPr marL="800100" lvl="1" indent="-342900" algn="just">
              <a:buFont typeface="+mj-lt"/>
              <a:buAutoNum type="arabicPeriod"/>
            </a:pPr>
            <a:r>
              <a:rPr lang="en-GB" sz="2100" dirty="0"/>
              <a:t>The United States should not commit forces to combat unless the </a:t>
            </a:r>
            <a:r>
              <a:rPr lang="en-GB" sz="2100" dirty="0">
                <a:latin typeface="Arial Black" panose="020B0A04020102020204" pitchFamily="34" charset="0"/>
              </a:rPr>
              <a:t>vital national interests </a:t>
            </a:r>
            <a:r>
              <a:rPr lang="en-GB" sz="2100" dirty="0"/>
              <a:t>of the United States or its allies are involved.</a:t>
            </a:r>
          </a:p>
          <a:p>
            <a:pPr marL="800100" lvl="1" indent="-342900" algn="just">
              <a:buFont typeface="+mj-lt"/>
              <a:buAutoNum type="arabicPeriod"/>
            </a:pPr>
            <a:r>
              <a:rPr lang="en-GB" sz="2100" dirty="0"/>
              <a:t>U.S. troops should only be committed </a:t>
            </a:r>
            <a:r>
              <a:rPr lang="en-GB" sz="2100" dirty="0">
                <a:latin typeface="Arial Black" panose="020B0A04020102020204" pitchFamily="34" charset="0"/>
              </a:rPr>
              <a:t>wholeheartedly </a:t>
            </a:r>
            <a:r>
              <a:rPr lang="en-GB" sz="2100" dirty="0"/>
              <a:t>and with the </a:t>
            </a:r>
            <a:r>
              <a:rPr lang="en-GB" sz="2100" dirty="0">
                <a:latin typeface="Arial Black" panose="020B0A04020102020204" pitchFamily="34" charset="0"/>
              </a:rPr>
              <a:t>clear intention of winning</a:t>
            </a:r>
            <a:r>
              <a:rPr lang="en-GB" sz="2100" dirty="0"/>
              <a:t>. </a:t>
            </a:r>
          </a:p>
          <a:p>
            <a:pPr marL="800100" lvl="1" indent="-342900" algn="just">
              <a:buFont typeface="+mj-lt"/>
              <a:buAutoNum type="arabicPeriod"/>
            </a:pPr>
            <a:r>
              <a:rPr lang="en-GB" sz="2100" dirty="0"/>
              <a:t>U.S. combat troops should be committed only with </a:t>
            </a:r>
            <a:r>
              <a:rPr lang="en-GB" sz="2100" dirty="0">
                <a:latin typeface="Arial Black" panose="020B0A04020102020204" pitchFamily="34" charset="0"/>
              </a:rPr>
              <a:t>clearly defined political and military objectives</a:t>
            </a:r>
            <a:r>
              <a:rPr lang="en-GB" sz="2100" dirty="0"/>
              <a:t> and with the capacity to accomplish those objectives.</a:t>
            </a:r>
          </a:p>
          <a:p>
            <a:pPr marL="800100" lvl="1" indent="-342900" algn="just">
              <a:buFont typeface="+mj-lt"/>
              <a:buAutoNum type="arabicPeriod"/>
            </a:pPr>
            <a:r>
              <a:rPr lang="en-GB" sz="2100" dirty="0"/>
              <a:t>Relationship between the objectives and the size and composition of the forces committed should be continually reassessed and adjusted if necessary.</a:t>
            </a:r>
          </a:p>
          <a:p>
            <a:pPr marL="800100" lvl="1" indent="-342900" algn="just">
              <a:buFont typeface="+mj-lt"/>
              <a:buAutoNum type="arabicPeriod"/>
            </a:pPr>
            <a:r>
              <a:rPr lang="en-GB" sz="2100" dirty="0"/>
              <a:t>US troops should not be committed to battle without a "reasonable assurance" of the support of U.S. public opinion and Congress.</a:t>
            </a:r>
          </a:p>
          <a:p>
            <a:pPr marL="800100" lvl="1" indent="-342900" algn="just">
              <a:buFont typeface="+mj-lt"/>
              <a:buAutoNum type="arabicPeriod"/>
            </a:pPr>
            <a:r>
              <a:rPr lang="en-GB" sz="2100" dirty="0"/>
              <a:t>Commitment of US troops should be considered only as a </a:t>
            </a:r>
            <a:r>
              <a:rPr lang="en-GB" sz="2100" dirty="0">
                <a:latin typeface="Arial Black" panose="020B0A04020102020204" pitchFamily="34" charset="0"/>
              </a:rPr>
              <a:t>last resort</a:t>
            </a:r>
            <a:r>
              <a:rPr lang="en-GB" sz="2100" dirty="0"/>
              <a:t>.</a:t>
            </a:r>
          </a:p>
          <a:p>
            <a:pPr marL="285750" indent="-285750" algn="just">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endParaRPr lang="en-GB" sz="1600" b="1" dirty="0">
              <a:cs typeface="Arial" pitchFamily="34" charset="0"/>
            </a:endParaRPr>
          </a:p>
          <a:p>
            <a:endParaRPr lang="en-GB" altLang="en-US" sz="1600" dirty="0"/>
          </a:p>
          <a:p>
            <a:endParaRPr lang="en-GB" altLang="en-US" sz="1600" dirty="0"/>
          </a:p>
          <a:p>
            <a:endParaRPr lang="en-GB" sz="1600" b="1" dirty="0">
              <a:cs typeface="Arial" pitchFamily="34" charset="0"/>
            </a:endParaRPr>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96489" y="-847"/>
            <a:ext cx="2499371" cy="28773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917020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2"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2" y="6298"/>
            <a:ext cx="8841687" cy="8550372"/>
          </a:xfrm>
          <a:prstGeom prst="rect">
            <a:avLst/>
          </a:prstGeom>
          <a:noFill/>
        </p:spPr>
        <p:txBody>
          <a:bodyPr wrap="square" lIns="540000" tIns="180000" rIns="540000" bIns="180000" rtlCol="0">
            <a:spAutoFit/>
          </a:bodyPr>
          <a:lstStyle/>
          <a:p>
            <a:r>
              <a:rPr lang="en-GB" sz="2800" b="1" dirty="0">
                <a:latin typeface="Arial Black" panose="020B0A04020102020204" pitchFamily="34" charset="0"/>
                <a:cs typeface="Arial" pitchFamily="34" charset="0"/>
              </a:rPr>
              <a:t>CONSTRAINTS ON REAGAN DOCTRINE</a:t>
            </a:r>
            <a:r>
              <a:rPr lang="en-GB" sz="2400" b="1" dirty="0">
                <a:latin typeface="Arial Black" panose="020B0A04020102020204" pitchFamily="34" charset="0"/>
                <a:cs typeface="Arial" pitchFamily="34" charset="0"/>
              </a:rPr>
              <a:t>: </a:t>
            </a:r>
            <a:r>
              <a:rPr lang="en-GB" sz="2800" b="1" dirty="0">
                <a:latin typeface="Arial Black" panose="020B0A04020102020204" pitchFamily="34" charset="0"/>
                <a:cs typeface="Arial" pitchFamily="34" charset="0"/>
              </a:rPr>
              <a:t>WEINBERGER PRINCIPLES</a:t>
            </a:r>
          </a:p>
          <a:p>
            <a:endParaRPr lang="en-GB" altLang="en-US" sz="1600" b="1" dirty="0">
              <a:cs typeface="Arial" pitchFamily="34" charset="0"/>
            </a:endParaRPr>
          </a:p>
          <a:p>
            <a:pPr algn="just"/>
            <a:r>
              <a:rPr lang="en-US" sz="3200" dirty="0">
                <a:ea typeface="Times New Roman" pitchFamily="18" charset="0"/>
              </a:rPr>
              <a:t>“Before the United States commits combat forces abroad, there must be some reasonable assurance we will have the </a:t>
            </a:r>
            <a:r>
              <a:rPr lang="en-US" sz="3200" b="1" dirty="0">
                <a:ea typeface="Times New Roman" pitchFamily="18" charset="0"/>
              </a:rPr>
              <a:t>support of the American people and their elected representatives in Congress</a:t>
            </a:r>
            <a:r>
              <a:rPr lang="en-US" sz="3200" dirty="0">
                <a:ea typeface="Times New Roman" pitchFamily="18" charset="0"/>
              </a:rPr>
              <a:t>.  This support cannot be achieved unless we are candid in making clear the threats we face; the support cannot be sustained without continuing and close consultation.”</a:t>
            </a:r>
          </a:p>
          <a:p>
            <a:pPr algn="r"/>
            <a:r>
              <a:rPr lang="en-US" sz="1600" dirty="0"/>
              <a:t>- </a:t>
            </a:r>
            <a:r>
              <a:rPr lang="en-US" sz="2000" dirty="0"/>
              <a:t>Caspar Weinberger, ‘The Uses of Military Power,’ National Press Association, Washington DC, 28 </a:t>
            </a:r>
            <a:r>
              <a:rPr lang="en-GB" sz="2000" dirty="0"/>
              <a:t>November 1984</a:t>
            </a:r>
            <a:br>
              <a:rPr lang="en-GB" sz="3600" dirty="0"/>
            </a:br>
            <a:endParaRPr lang="en-GB" sz="3600" dirty="0"/>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endParaRPr lang="en-GB" sz="1600" b="1" dirty="0">
              <a:cs typeface="Arial" pitchFamily="34" charset="0"/>
            </a:endParaRPr>
          </a:p>
          <a:p>
            <a:endParaRPr lang="en-GB" altLang="en-US" sz="1600" dirty="0"/>
          </a:p>
          <a:p>
            <a:endParaRPr lang="en-GB" altLang="en-US" sz="1600" dirty="0"/>
          </a:p>
          <a:p>
            <a:endParaRPr lang="en-GB" sz="1600" b="1" dirty="0">
              <a:cs typeface="Arial" pitchFamily="34" charset="0"/>
            </a:endParaRPr>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41685" y="6298"/>
            <a:ext cx="3350315" cy="38570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010271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2"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0" y="6300"/>
            <a:ext cx="12192000" cy="3318171"/>
          </a:xfrm>
          <a:prstGeom prst="rect">
            <a:avLst/>
          </a:prstGeom>
          <a:noFill/>
        </p:spPr>
        <p:txBody>
          <a:bodyPr wrap="square" lIns="540000" tIns="180000" rIns="540000" bIns="180000" rtlCol="0">
            <a:spAutoFit/>
          </a:bodyPr>
          <a:lstStyle/>
          <a:p>
            <a:r>
              <a:rPr lang="en-GB" sz="2800" b="1" dirty="0">
                <a:latin typeface="Arial Black" panose="020B0A04020102020204" pitchFamily="34" charset="0"/>
                <a:cs typeface="Arial" pitchFamily="34" charset="0"/>
              </a:rPr>
              <a:t>Divided Congress</a:t>
            </a:r>
          </a:p>
          <a:p>
            <a:endParaRPr lang="en-GB" altLang="en-US" sz="1600" b="1" dirty="0">
              <a:cs typeface="Arial" pitchFamily="34" charset="0"/>
            </a:endParaRPr>
          </a:p>
          <a:p>
            <a:pPr marL="285750" indent="-285750">
              <a:buFont typeface="Arial" panose="020B0604020202020204" pitchFamily="34" charset="0"/>
              <a:buChar char="•"/>
            </a:pPr>
            <a:r>
              <a:rPr lang="en-GB" altLang="en-US" dirty="0"/>
              <a:t>Though a skilled negotiator on Capitol Hill, Reagan’s foreign policy was hamstrung throughout both terms by the lack of outright support in the Senate or House of Representatives</a:t>
            </a:r>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endParaRPr lang="en-GB" sz="1600" b="1" dirty="0">
              <a:cs typeface="Arial" pitchFamily="34" charset="0"/>
            </a:endParaRPr>
          </a:p>
          <a:p>
            <a:endParaRPr lang="en-GB" altLang="en-US" sz="1600" dirty="0"/>
          </a:p>
          <a:p>
            <a:endParaRPr lang="en-GB" altLang="en-US" sz="1600" dirty="0"/>
          </a:p>
          <a:p>
            <a:endParaRPr lang="en-GB" sz="1600" b="1" dirty="0">
              <a:cs typeface="Arial" pitchFamily="34" charset="0"/>
            </a:endParaRPr>
          </a:p>
        </p:txBody>
      </p:sp>
      <p:graphicFrame>
        <p:nvGraphicFramePr>
          <p:cNvPr id="7" name="Table 6"/>
          <p:cNvGraphicFramePr>
            <a:graphicFrameLocks noGrp="1"/>
          </p:cNvGraphicFramePr>
          <p:nvPr>
            <p:extLst>
              <p:ext uri="{D42A27DB-BD31-4B8C-83A1-F6EECF244321}">
                <p14:modId xmlns:p14="http://schemas.microsoft.com/office/powerpoint/2010/main" val="2837470676"/>
              </p:ext>
            </p:extLst>
          </p:nvPr>
        </p:nvGraphicFramePr>
        <p:xfrm>
          <a:off x="1524001" y="1638299"/>
          <a:ext cx="9467850" cy="5219700"/>
        </p:xfrm>
        <a:graphic>
          <a:graphicData uri="http://schemas.openxmlformats.org/drawingml/2006/table">
            <a:tbl>
              <a:tblPr firstRow="1" bandRow="1">
                <a:tableStyleId>{073A0DAA-6AF3-43AB-8588-CEC1D06C72B9}</a:tableStyleId>
              </a:tblPr>
              <a:tblGrid>
                <a:gridCol w="1981735">
                  <a:extLst>
                    <a:ext uri="{9D8B030D-6E8A-4147-A177-3AD203B41FA5}">
                      <a16:colId xmlns:a16="http://schemas.microsoft.com/office/drawing/2014/main" val="20000"/>
                    </a:ext>
                  </a:extLst>
                </a:gridCol>
                <a:gridCol w="2752189">
                  <a:extLst>
                    <a:ext uri="{9D8B030D-6E8A-4147-A177-3AD203B41FA5}">
                      <a16:colId xmlns:a16="http://schemas.microsoft.com/office/drawing/2014/main" val="20001"/>
                    </a:ext>
                  </a:extLst>
                </a:gridCol>
                <a:gridCol w="2366963">
                  <a:extLst>
                    <a:ext uri="{9D8B030D-6E8A-4147-A177-3AD203B41FA5}">
                      <a16:colId xmlns:a16="http://schemas.microsoft.com/office/drawing/2014/main" val="20002"/>
                    </a:ext>
                  </a:extLst>
                </a:gridCol>
                <a:gridCol w="2366963">
                  <a:extLst>
                    <a:ext uri="{9D8B030D-6E8A-4147-A177-3AD203B41FA5}">
                      <a16:colId xmlns:a16="http://schemas.microsoft.com/office/drawing/2014/main" val="20003"/>
                    </a:ext>
                  </a:extLst>
                </a:gridCol>
              </a:tblGrid>
              <a:tr h="701862">
                <a:tc>
                  <a:txBody>
                    <a:bodyPr/>
                    <a:lstStyle/>
                    <a:p>
                      <a:pPr algn="ctr"/>
                      <a:r>
                        <a:rPr lang="en-GB" u="sng" dirty="0">
                          <a:solidFill>
                            <a:schemeClr val="tx1"/>
                          </a:solidFill>
                        </a:rPr>
                        <a:t>Year</a:t>
                      </a:r>
                    </a:p>
                  </a:txBody>
                  <a:tcPr>
                    <a:solidFill>
                      <a:schemeClr val="bg1"/>
                    </a:solidFill>
                  </a:tcPr>
                </a:tc>
                <a:tc>
                  <a:txBody>
                    <a:bodyPr/>
                    <a:lstStyle/>
                    <a:p>
                      <a:pPr algn="ctr"/>
                      <a:r>
                        <a:rPr lang="en-GB" u="sng" dirty="0">
                          <a:solidFill>
                            <a:schemeClr val="tx1"/>
                          </a:solidFill>
                        </a:rPr>
                        <a:t>President</a:t>
                      </a:r>
                    </a:p>
                  </a:txBody>
                  <a:tcPr>
                    <a:solidFill>
                      <a:schemeClr val="bg1"/>
                    </a:solidFill>
                  </a:tcPr>
                </a:tc>
                <a:tc>
                  <a:txBody>
                    <a:bodyPr/>
                    <a:lstStyle/>
                    <a:p>
                      <a:pPr algn="ctr"/>
                      <a:r>
                        <a:rPr lang="en-GB" u="sng" dirty="0">
                          <a:solidFill>
                            <a:schemeClr val="tx1"/>
                          </a:solidFill>
                        </a:rPr>
                        <a:t>Senate</a:t>
                      </a:r>
                    </a:p>
                  </a:txBody>
                  <a:tcPr>
                    <a:solidFill>
                      <a:schemeClr val="bg1"/>
                    </a:solidFill>
                  </a:tcPr>
                </a:tc>
                <a:tc>
                  <a:txBody>
                    <a:bodyPr/>
                    <a:lstStyle/>
                    <a:p>
                      <a:pPr algn="ctr"/>
                      <a:r>
                        <a:rPr lang="en-GB" u="sng" dirty="0">
                          <a:solidFill>
                            <a:schemeClr val="tx1"/>
                          </a:solidFill>
                        </a:rPr>
                        <a:t>House</a:t>
                      </a:r>
                    </a:p>
                  </a:txBody>
                  <a:tcPr>
                    <a:solidFill>
                      <a:schemeClr val="bg1"/>
                    </a:solidFill>
                  </a:tcPr>
                </a:tc>
                <a:extLst>
                  <a:ext uri="{0D108BD9-81ED-4DB2-BD59-A6C34878D82A}">
                    <a16:rowId xmlns:a16="http://schemas.microsoft.com/office/drawing/2014/main" val="10000"/>
                  </a:ext>
                </a:extLst>
              </a:tr>
              <a:tr h="752973">
                <a:tc>
                  <a:txBody>
                    <a:bodyPr/>
                    <a:lstStyle/>
                    <a:p>
                      <a:pPr algn="ctr"/>
                      <a:r>
                        <a:rPr lang="en-GB" dirty="0">
                          <a:solidFill>
                            <a:schemeClr val="tx1"/>
                          </a:solidFill>
                        </a:rPr>
                        <a:t>1979</a:t>
                      </a:r>
                    </a:p>
                  </a:txBody>
                  <a:tcPr>
                    <a:solidFill>
                      <a:schemeClr val="bg1"/>
                    </a:solidFill>
                  </a:tcPr>
                </a:tc>
                <a:tc>
                  <a:txBody>
                    <a:bodyPr/>
                    <a:lstStyle/>
                    <a:p>
                      <a:pPr algn="ctr"/>
                      <a:r>
                        <a:rPr lang="en-GB" dirty="0">
                          <a:solidFill>
                            <a:schemeClr val="bg1"/>
                          </a:solidFill>
                        </a:rPr>
                        <a:t>Carter</a:t>
                      </a:r>
                    </a:p>
                  </a:txBody>
                  <a:tcPr>
                    <a:solidFill>
                      <a:schemeClr val="tx2"/>
                    </a:solidFill>
                  </a:tcPr>
                </a:tc>
                <a:tc>
                  <a:txBody>
                    <a:bodyPr/>
                    <a:lstStyle/>
                    <a:p>
                      <a:pPr algn="ctr"/>
                      <a:r>
                        <a:rPr lang="en-GB" dirty="0">
                          <a:solidFill>
                            <a:schemeClr val="bg1"/>
                          </a:solidFill>
                        </a:rPr>
                        <a:t>Democrat-controlled</a:t>
                      </a:r>
                    </a:p>
                  </a:txBody>
                  <a:tcPr>
                    <a:solidFill>
                      <a:schemeClr val="tx2"/>
                    </a:solidFill>
                  </a:tcPr>
                </a:tc>
                <a:tc>
                  <a:txBody>
                    <a:bodyPr/>
                    <a:lstStyle/>
                    <a:p>
                      <a:pPr algn="ctr"/>
                      <a:r>
                        <a:rPr lang="en-GB" dirty="0">
                          <a:solidFill>
                            <a:schemeClr val="bg1"/>
                          </a:solidFill>
                        </a:rPr>
                        <a:t>Democrat-controlled</a:t>
                      </a:r>
                    </a:p>
                  </a:txBody>
                  <a:tcPr>
                    <a:solidFill>
                      <a:schemeClr val="tx2"/>
                    </a:solidFill>
                  </a:tcPr>
                </a:tc>
                <a:extLst>
                  <a:ext uri="{0D108BD9-81ED-4DB2-BD59-A6C34878D82A}">
                    <a16:rowId xmlns:a16="http://schemas.microsoft.com/office/drawing/2014/main" val="10001"/>
                  </a:ext>
                </a:extLst>
              </a:tr>
              <a:tr h="752973">
                <a:tc>
                  <a:txBody>
                    <a:bodyPr/>
                    <a:lstStyle/>
                    <a:p>
                      <a:pPr algn="ctr"/>
                      <a:r>
                        <a:rPr lang="en-GB" dirty="0">
                          <a:solidFill>
                            <a:schemeClr val="tx1"/>
                          </a:solidFill>
                        </a:rPr>
                        <a:t>1981</a:t>
                      </a:r>
                    </a:p>
                  </a:txBody>
                  <a:tcPr>
                    <a:solidFill>
                      <a:schemeClr val="bg1"/>
                    </a:solidFill>
                  </a:tcPr>
                </a:tc>
                <a:tc>
                  <a:txBody>
                    <a:bodyPr/>
                    <a:lstStyle/>
                    <a:p>
                      <a:pPr algn="ctr"/>
                      <a:r>
                        <a:rPr lang="en-GB" dirty="0">
                          <a:solidFill>
                            <a:schemeClr val="bg1"/>
                          </a:solidFill>
                        </a:rPr>
                        <a:t>Reagan</a:t>
                      </a:r>
                    </a:p>
                  </a:txBody>
                  <a:tcPr>
                    <a:solidFill>
                      <a:srgbClr val="FF0000"/>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Democrat-controlled</a:t>
                      </a:r>
                    </a:p>
                  </a:txBody>
                  <a:tcPr>
                    <a:solidFill>
                      <a:schemeClr val="tx2"/>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Republican-controlled</a:t>
                      </a:r>
                    </a:p>
                  </a:txBody>
                  <a:tcPr>
                    <a:solidFill>
                      <a:srgbClr val="FF0000"/>
                    </a:solidFill>
                  </a:tcPr>
                </a:tc>
                <a:extLst>
                  <a:ext uri="{0D108BD9-81ED-4DB2-BD59-A6C34878D82A}">
                    <a16:rowId xmlns:a16="http://schemas.microsoft.com/office/drawing/2014/main" val="10002"/>
                  </a:ext>
                </a:extLst>
              </a:tr>
              <a:tr h="752973">
                <a:tc>
                  <a:txBody>
                    <a:bodyPr/>
                    <a:lstStyle/>
                    <a:p>
                      <a:pPr algn="ctr"/>
                      <a:r>
                        <a:rPr lang="en-GB" dirty="0">
                          <a:solidFill>
                            <a:schemeClr val="tx1"/>
                          </a:solidFill>
                        </a:rPr>
                        <a:t>1983</a:t>
                      </a:r>
                    </a:p>
                  </a:txBody>
                  <a:tcPr>
                    <a:solidFill>
                      <a:schemeClr val="bg1"/>
                    </a:solidFill>
                  </a:tcPr>
                </a:tc>
                <a:tc>
                  <a:txBody>
                    <a:bodyPr/>
                    <a:lstStyle/>
                    <a:p>
                      <a:pPr algn="ctr"/>
                      <a:r>
                        <a:rPr lang="en-GB" dirty="0">
                          <a:solidFill>
                            <a:schemeClr val="bg1"/>
                          </a:solidFill>
                        </a:rPr>
                        <a:t>Reagan</a:t>
                      </a:r>
                    </a:p>
                  </a:txBody>
                  <a:tcPr>
                    <a:solidFill>
                      <a:srgbClr val="FF0000"/>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Democrat-controlled</a:t>
                      </a:r>
                    </a:p>
                  </a:txBody>
                  <a:tcPr>
                    <a:solidFill>
                      <a:schemeClr val="tx2"/>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Republican-controlled</a:t>
                      </a:r>
                    </a:p>
                  </a:txBody>
                  <a:tcPr>
                    <a:solidFill>
                      <a:srgbClr val="FF0000"/>
                    </a:solidFill>
                  </a:tcPr>
                </a:tc>
                <a:extLst>
                  <a:ext uri="{0D108BD9-81ED-4DB2-BD59-A6C34878D82A}">
                    <a16:rowId xmlns:a16="http://schemas.microsoft.com/office/drawing/2014/main" val="10003"/>
                  </a:ext>
                </a:extLst>
              </a:tr>
              <a:tr h="752973">
                <a:tc>
                  <a:txBody>
                    <a:bodyPr/>
                    <a:lstStyle/>
                    <a:p>
                      <a:pPr algn="ctr"/>
                      <a:r>
                        <a:rPr lang="en-GB" dirty="0">
                          <a:solidFill>
                            <a:schemeClr val="tx1"/>
                          </a:solidFill>
                        </a:rPr>
                        <a:t>1985</a:t>
                      </a:r>
                    </a:p>
                  </a:txBody>
                  <a:tcPr>
                    <a:solidFill>
                      <a:schemeClr val="bg1"/>
                    </a:solidFill>
                  </a:tcPr>
                </a:tc>
                <a:tc>
                  <a:txBody>
                    <a:bodyPr/>
                    <a:lstStyle/>
                    <a:p>
                      <a:pPr algn="ctr"/>
                      <a:r>
                        <a:rPr lang="en-GB" dirty="0">
                          <a:solidFill>
                            <a:schemeClr val="bg1"/>
                          </a:solidFill>
                        </a:rPr>
                        <a:t>Reagan</a:t>
                      </a:r>
                    </a:p>
                  </a:txBody>
                  <a:tcPr>
                    <a:solidFill>
                      <a:srgbClr val="FF0000"/>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Democrat-controlled</a:t>
                      </a:r>
                    </a:p>
                  </a:txBody>
                  <a:tcPr>
                    <a:solidFill>
                      <a:schemeClr val="tx2"/>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Republican-controlled</a:t>
                      </a:r>
                    </a:p>
                  </a:txBody>
                  <a:tcPr>
                    <a:solidFill>
                      <a:srgbClr val="FF0000"/>
                    </a:solidFill>
                  </a:tcPr>
                </a:tc>
                <a:extLst>
                  <a:ext uri="{0D108BD9-81ED-4DB2-BD59-A6C34878D82A}">
                    <a16:rowId xmlns:a16="http://schemas.microsoft.com/office/drawing/2014/main" val="10004"/>
                  </a:ext>
                </a:extLst>
              </a:tr>
              <a:tr h="752973">
                <a:tc>
                  <a:txBody>
                    <a:bodyPr/>
                    <a:lstStyle/>
                    <a:p>
                      <a:pPr algn="ctr"/>
                      <a:r>
                        <a:rPr lang="en-GB" dirty="0">
                          <a:solidFill>
                            <a:schemeClr val="tx1"/>
                          </a:solidFill>
                        </a:rPr>
                        <a:t>1987</a:t>
                      </a:r>
                    </a:p>
                  </a:txBody>
                  <a:tcPr>
                    <a:solidFill>
                      <a:schemeClr val="bg1"/>
                    </a:solidFill>
                  </a:tcPr>
                </a:tc>
                <a:tc>
                  <a:txBody>
                    <a:bodyPr/>
                    <a:lstStyle/>
                    <a:p>
                      <a:pPr algn="ctr"/>
                      <a:r>
                        <a:rPr lang="en-GB" dirty="0">
                          <a:solidFill>
                            <a:schemeClr val="bg1"/>
                          </a:solidFill>
                        </a:rPr>
                        <a:t>Reagan</a:t>
                      </a:r>
                    </a:p>
                  </a:txBody>
                  <a:tcPr>
                    <a:solidFill>
                      <a:srgbClr val="FF0000"/>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Democrat-controlled</a:t>
                      </a:r>
                    </a:p>
                  </a:txBody>
                  <a:tcPr>
                    <a:solidFill>
                      <a:schemeClr val="tx2"/>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Democrat-controlled</a:t>
                      </a:r>
                    </a:p>
                  </a:txBody>
                  <a:tcPr>
                    <a:solidFill>
                      <a:schemeClr val="tx2"/>
                    </a:solidFill>
                  </a:tcPr>
                </a:tc>
                <a:extLst>
                  <a:ext uri="{0D108BD9-81ED-4DB2-BD59-A6C34878D82A}">
                    <a16:rowId xmlns:a16="http://schemas.microsoft.com/office/drawing/2014/main" val="10005"/>
                  </a:ext>
                </a:extLst>
              </a:tr>
              <a:tr h="752973">
                <a:tc>
                  <a:txBody>
                    <a:bodyPr/>
                    <a:lstStyle/>
                    <a:p>
                      <a:pPr algn="ctr"/>
                      <a:r>
                        <a:rPr lang="en-GB" dirty="0">
                          <a:solidFill>
                            <a:schemeClr val="tx1"/>
                          </a:solidFill>
                        </a:rPr>
                        <a:t>1989</a:t>
                      </a:r>
                    </a:p>
                  </a:txBody>
                  <a:tcPr>
                    <a:solidFill>
                      <a:schemeClr val="bg1"/>
                    </a:solidFill>
                  </a:tcPr>
                </a:tc>
                <a:tc>
                  <a:txBody>
                    <a:bodyPr/>
                    <a:lstStyle/>
                    <a:p>
                      <a:pPr algn="ctr"/>
                      <a:r>
                        <a:rPr lang="en-GB" dirty="0">
                          <a:solidFill>
                            <a:schemeClr val="bg1"/>
                          </a:solidFill>
                        </a:rPr>
                        <a:t>Bush</a:t>
                      </a:r>
                    </a:p>
                  </a:txBody>
                  <a:tcPr>
                    <a:solidFill>
                      <a:srgbClr val="FF0000"/>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Democrat-controlled</a:t>
                      </a:r>
                    </a:p>
                  </a:txBody>
                  <a:tcPr>
                    <a:solidFill>
                      <a:schemeClr val="tx2"/>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Democrat-controlled</a:t>
                      </a:r>
                    </a:p>
                  </a:txBody>
                  <a:tcPr>
                    <a:solidFill>
                      <a:schemeClr val="tx2"/>
                    </a:soli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1888855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37244-FF9A-440A-B26C-214992480D66}"/>
              </a:ext>
            </a:extLst>
          </p:cNvPr>
          <p:cNvSpPr>
            <a:spLocks noGrp="1"/>
          </p:cNvSpPr>
          <p:nvPr>
            <p:ph type="title"/>
          </p:nvPr>
        </p:nvSpPr>
        <p:spPr/>
        <p:txBody>
          <a:bodyPr/>
          <a:lstStyle/>
          <a:p>
            <a:pPr algn="ctr"/>
            <a:r>
              <a:rPr lang="en-US" dirty="0">
                <a:latin typeface="Arial Black" panose="020B0A04020102020204" pitchFamily="34" charset="0"/>
              </a:rPr>
              <a:t>Office of Public Diplomacy for Latin America and the Caribbean</a:t>
            </a:r>
            <a:endParaRPr lang="en-GB" dirty="0">
              <a:latin typeface="Arial Black" panose="020B0A04020102020204" pitchFamily="34" charset="0"/>
            </a:endParaRPr>
          </a:p>
        </p:txBody>
      </p:sp>
      <p:pic>
        <p:nvPicPr>
          <p:cNvPr id="5" name="Content Placeholder 4">
            <a:extLst>
              <a:ext uri="{FF2B5EF4-FFF2-40B4-BE49-F238E27FC236}">
                <a16:creationId xmlns:a16="http://schemas.microsoft.com/office/drawing/2014/main" id="{54FA9F2B-BDFB-4900-B3A0-941210FB3A81}"/>
              </a:ext>
            </a:extLst>
          </p:cNvPr>
          <p:cNvPicPr>
            <a:picLocks noGrp="1" noChangeAspect="1"/>
          </p:cNvPicPr>
          <p:nvPr>
            <p:ph idx="1"/>
          </p:nvPr>
        </p:nvPicPr>
        <p:blipFill>
          <a:blip r:embed="rId2"/>
          <a:stretch>
            <a:fillRect/>
          </a:stretch>
        </p:blipFill>
        <p:spPr>
          <a:xfrm>
            <a:off x="238125" y="1797050"/>
            <a:ext cx="3274381" cy="4351338"/>
          </a:xfrm>
        </p:spPr>
      </p:pic>
      <p:pic>
        <p:nvPicPr>
          <p:cNvPr id="9" name="Picture 8">
            <a:extLst>
              <a:ext uri="{FF2B5EF4-FFF2-40B4-BE49-F238E27FC236}">
                <a16:creationId xmlns:a16="http://schemas.microsoft.com/office/drawing/2014/main" id="{9AE811AF-248E-41C3-B26E-08874147A014}"/>
              </a:ext>
            </a:extLst>
          </p:cNvPr>
          <p:cNvPicPr>
            <a:picLocks noChangeAspect="1"/>
          </p:cNvPicPr>
          <p:nvPr/>
        </p:nvPicPr>
        <p:blipFill>
          <a:blip r:embed="rId3"/>
          <a:stretch>
            <a:fillRect/>
          </a:stretch>
        </p:blipFill>
        <p:spPr>
          <a:xfrm>
            <a:off x="4013334" y="1797050"/>
            <a:ext cx="3274381" cy="3274381"/>
          </a:xfrm>
          <a:prstGeom prst="rect">
            <a:avLst/>
          </a:prstGeom>
        </p:spPr>
      </p:pic>
      <p:pic>
        <p:nvPicPr>
          <p:cNvPr id="10" name="Picture 9">
            <a:extLst>
              <a:ext uri="{FF2B5EF4-FFF2-40B4-BE49-F238E27FC236}">
                <a16:creationId xmlns:a16="http://schemas.microsoft.com/office/drawing/2014/main" id="{0A107C4A-DF84-4DD7-90E4-D86ED701FD95}"/>
              </a:ext>
            </a:extLst>
          </p:cNvPr>
          <p:cNvPicPr>
            <a:picLocks noChangeAspect="1"/>
          </p:cNvPicPr>
          <p:nvPr/>
        </p:nvPicPr>
        <p:blipFill>
          <a:blip r:embed="rId4"/>
          <a:stretch>
            <a:fillRect/>
          </a:stretch>
        </p:blipFill>
        <p:spPr>
          <a:xfrm>
            <a:off x="6818790" y="3733046"/>
            <a:ext cx="2143125" cy="2876550"/>
          </a:xfrm>
          <a:prstGeom prst="rect">
            <a:avLst/>
          </a:prstGeom>
        </p:spPr>
      </p:pic>
      <p:sp>
        <p:nvSpPr>
          <p:cNvPr id="12" name="TextBox 11">
            <a:extLst>
              <a:ext uri="{FF2B5EF4-FFF2-40B4-BE49-F238E27FC236}">
                <a16:creationId xmlns:a16="http://schemas.microsoft.com/office/drawing/2014/main" id="{4A1DE743-B846-4E0A-A131-66261098F950}"/>
              </a:ext>
            </a:extLst>
          </p:cNvPr>
          <p:cNvSpPr txBox="1"/>
          <p:nvPr/>
        </p:nvSpPr>
        <p:spPr>
          <a:xfrm>
            <a:off x="9097486" y="2153682"/>
            <a:ext cx="2400300" cy="3970318"/>
          </a:xfrm>
          <a:prstGeom prst="rect">
            <a:avLst/>
          </a:prstGeom>
          <a:noFill/>
        </p:spPr>
        <p:txBody>
          <a:bodyPr wrap="square">
            <a:spAutoFit/>
          </a:bodyPr>
          <a:lstStyle/>
          <a:p>
            <a:pPr marL="285750" indent="-285750">
              <a:buFont typeface="Arial" panose="020B0604020202020204" pitchFamily="34" charset="0"/>
              <a:buChar char="•"/>
            </a:pPr>
            <a:r>
              <a:rPr lang="en-GB" sz="2800" dirty="0"/>
              <a:t>Otto Reich, Cuban American head of OPD, 1983-86: propaganda and funding campaigns for Contras </a:t>
            </a:r>
            <a:r>
              <a:rPr lang="en-GB" sz="2800" b="0" i="0" dirty="0">
                <a:solidFill>
                  <a:srgbClr val="202122"/>
                </a:solidFill>
                <a:effectLst/>
                <a:latin typeface="Arial" panose="020B0604020202020204" pitchFamily="34" charset="0"/>
              </a:rPr>
              <a:t> </a:t>
            </a:r>
            <a:endParaRPr lang="en-GB" sz="2800" dirty="0"/>
          </a:p>
        </p:txBody>
      </p:sp>
    </p:spTree>
    <p:extLst>
      <p:ext uri="{BB962C8B-B14F-4D97-AF65-F5344CB8AC3E}">
        <p14:creationId xmlns:p14="http://schemas.microsoft.com/office/powerpoint/2010/main" val="16760537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What Was the Iran-Contra Affair? | History">
            <a:hlinkClick r:id="" action="ppaction://media"/>
            <a:extLst>
              <a:ext uri="{FF2B5EF4-FFF2-40B4-BE49-F238E27FC236}">
                <a16:creationId xmlns:a16="http://schemas.microsoft.com/office/drawing/2014/main" id="{53DB5288-532C-403F-9FCC-FF084422A68F}"/>
              </a:ext>
            </a:extLst>
          </p:cNvPr>
          <p:cNvPicPr>
            <a:picLocks noRot="1" noChangeAspect="1"/>
          </p:cNvPicPr>
          <p:nvPr>
            <a:videoFile r:link="rId1"/>
          </p:nvPr>
        </p:nvPicPr>
        <p:blipFill>
          <a:blip r:embed="rId3"/>
          <a:stretch>
            <a:fillRect/>
          </a:stretch>
        </p:blipFill>
        <p:spPr>
          <a:xfrm>
            <a:off x="3048000" y="1714500"/>
            <a:ext cx="6096000" cy="3429000"/>
          </a:xfrm>
          <a:prstGeom prst="rect">
            <a:avLst/>
          </a:prstGeom>
        </p:spPr>
      </p:pic>
    </p:spTree>
    <p:extLst>
      <p:ext uri="{BB962C8B-B14F-4D97-AF65-F5344CB8AC3E}">
        <p14:creationId xmlns:p14="http://schemas.microsoft.com/office/powerpoint/2010/main" val="3313408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334000" y="3000379"/>
            <a:ext cx="6858000" cy="3857625"/>
          </a:xfrm>
          <a:prstGeom prst="rect">
            <a:avLst/>
          </a:prstGeom>
        </p:spPr>
      </p:pic>
      <p:pic>
        <p:nvPicPr>
          <p:cNvPr id="3" name="Picture 2"/>
          <p:cNvPicPr>
            <a:picLocks noChangeAspect="1"/>
          </p:cNvPicPr>
          <p:nvPr/>
        </p:nvPicPr>
        <p:blipFill rotWithShape="1">
          <a:blip r:embed="rId4"/>
          <a:srcRect b="6292"/>
          <a:stretch/>
        </p:blipFill>
        <p:spPr>
          <a:xfrm>
            <a:off x="3" y="0"/>
            <a:ext cx="6120319" cy="5391150"/>
          </a:xfrm>
          <a:prstGeom prst="rect">
            <a:avLst/>
          </a:prstGeom>
        </p:spPr>
      </p:pic>
      <p:pic>
        <p:nvPicPr>
          <p:cNvPr id="6" name="Picture 5">
            <a:extLst>
              <a:ext uri="{FF2B5EF4-FFF2-40B4-BE49-F238E27FC236}">
                <a16:creationId xmlns:a16="http://schemas.microsoft.com/office/drawing/2014/main" id="{039D1848-00F3-4456-8C75-A09471474838}"/>
              </a:ext>
            </a:extLst>
          </p:cNvPr>
          <p:cNvPicPr>
            <a:picLocks noChangeAspect="1"/>
          </p:cNvPicPr>
          <p:nvPr/>
        </p:nvPicPr>
        <p:blipFill>
          <a:blip r:embed="rId5"/>
          <a:stretch>
            <a:fillRect/>
          </a:stretch>
        </p:blipFill>
        <p:spPr>
          <a:xfrm>
            <a:off x="6361235" y="-1"/>
            <a:ext cx="2130269" cy="3000379"/>
          </a:xfrm>
          <a:prstGeom prst="rect">
            <a:avLst/>
          </a:prstGeom>
        </p:spPr>
      </p:pic>
      <p:pic>
        <p:nvPicPr>
          <p:cNvPr id="8" name="Picture 7">
            <a:extLst>
              <a:ext uri="{FF2B5EF4-FFF2-40B4-BE49-F238E27FC236}">
                <a16:creationId xmlns:a16="http://schemas.microsoft.com/office/drawing/2014/main" id="{69E2B508-2EF4-4828-BC3F-23CC224F26EA}"/>
              </a:ext>
            </a:extLst>
          </p:cNvPr>
          <p:cNvPicPr>
            <a:picLocks noChangeAspect="1"/>
          </p:cNvPicPr>
          <p:nvPr/>
        </p:nvPicPr>
        <p:blipFill rotWithShape="1">
          <a:blip r:embed="rId6"/>
          <a:srcRect l="13429" t="3375" r="6026" b="8465"/>
          <a:stretch/>
        </p:blipFill>
        <p:spPr>
          <a:xfrm>
            <a:off x="8731321" y="-2"/>
            <a:ext cx="2302642" cy="3000379"/>
          </a:xfrm>
          <a:prstGeom prst="rect">
            <a:avLst/>
          </a:prstGeom>
        </p:spPr>
      </p:pic>
    </p:spTree>
    <p:extLst>
      <p:ext uri="{BB962C8B-B14F-4D97-AF65-F5344CB8AC3E}">
        <p14:creationId xmlns:p14="http://schemas.microsoft.com/office/powerpoint/2010/main" val="24365101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0561" y="0"/>
            <a:ext cx="9574189" cy="69021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496851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847"/>
            <a:ext cx="12197147"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89" y="6299"/>
            <a:ext cx="4709738" cy="32287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01552" y="76200"/>
            <a:ext cx="4890448" cy="30200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6089" y="6299"/>
            <a:ext cx="12191059" cy="6888379"/>
          </a:xfrm>
          <a:prstGeom prst="rect">
            <a:avLst/>
          </a:prstGeom>
          <a:noFill/>
        </p:spPr>
        <p:txBody>
          <a:bodyPr wrap="square" lIns="540000" tIns="180000" rIns="540000" bIns="180000" rtlCol="0">
            <a:spAutoFit/>
          </a:bodyPr>
          <a:lstStyle/>
          <a:p>
            <a:pPr algn="ctr"/>
            <a:r>
              <a:rPr lang="en-GB" sz="2800" b="1" dirty="0">
                <a:latin typeface="Arial Black" panose="020B0A04020102020204" pitchFamily="34" charset="0"/>
                <a:cs typeface="Arial" pitchFamily="34" charset="0"/>
              </a:rPr>
              <a:t>Iran-</a:t>
            </a:r>
          </a:p>
          <a:p>
            <a:pPr algn="ctr"/>
            <a:r>
              <a:rPr lang="en-GB" sz="2800" b="1" dirty="0">
                <a:latin typeface="Arial Black" panose="020B0A04020102020204" pitchFamily="34" charset="0"/>
                <a:cs typeface="Arial" pitchFamily="34" charset="0"/>
              </a:rPr>
              <a:t>Contra</a:t>
            </a:r>
            <a:endParaRPr lang="en-GB" altLang="en-US" sz="1600" dirty="0"/>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r>
              <a:rPr lang="en-GB" altLang="en-US" sz="1600" dirty="0"/>
              <a:t>Reagan had denied knowledge of the dealings, but forced to recant: </a:t>
            </a:r>
          </a:p>
          <a:p>
            <a:pPr marL="285750" indent="-285750">
              <a:buFont typeface="Arial" panose="020B0604020202020204" pitchFamily="34" charset="0"/>
              <a:buChar char="•"/>
            </a:pPr>
            <a:endParaRPr lang="en-GB" altLang="en-US" sz="1600" dirty="0"/>
          </a:p>
          <a:p>
            <a:pPr algn="just"/>
            <a:r>
              <a:rPr lang="en-GB" altLang="en-US" sz="1600" dirty="0"/>
              <a:t>“A few months ago I told the American people I did not trade arms for hostages. My heart and my best intentions still tell me that’s true, but the facts and the evidence tell me it is not. What began as a strategic opening to Iran deteriorated, in its implementation, into trading arms for hostages. This runs counter to my own beliefs, to administration policy, and to the original strategy we had in mind. There are reasons why it happened, but no excuses. It was a mistake. I let my personal concern for the hostages spill over into the geopolitical strategy of reaching out to Iran.”</a:t>
            </a:r>
          </a:p>
          <a:p>
            <a:pPr algn="r"/>
            <a:endParaRPr lang="en-GB" altLang="en-US" sz="1600" dirty="0"/>
          </a:p>
          <a:p>
            <a:pPr marL="285750" indent="-285750" algn="r">
              <a:buFontTx/>
              <a:buChar char="-"/>
            </a:pPr>
            <a:r>
              <a:rPr lang="en-GB" altLang="en-US" sz="1600" dirty="0"/>
              <a:t>Reagan, ‘Address to the Nation on the Iran Arms and Contra Aid Controversy,’ March 4 1987 (</a:t>
            </a:r>
            <a:r>
              <a:rPr lang="en-GB" altLang="en-US" sz="1600" dirty="0">
                <a:hlinkClick r:id="rId5"/>
              </a:rPr>
              <a:t>http://www.presidency.ucsb.edu/ws/index.php?pid=33938</a:t>
            </a:r>
            <a:r>
              <a:rPr lang="en-GB" altLang="en-US" sz="1600" dirty="0"/>
              <a:t>; https://www.youtube.com/watch?v=Ctl9cJ9Nus0)</a:t>
            </a:r>
          </a:p>
          <a:p>
            <a:pPr marL="285750" indent="-285750" algn="just">
              <a:buFontTx/>
              <a:buChar char="-"/>
            </a:pPr>
            <a:endParaRPr lang="en-GB" altLang="en-US" sz="1600" dirty="0"/>
          </a:p>
          <a:p>
            <a:pPr marL="285750" indent="-285750">
              <a:buFont typeface="Arial" panose="020B0604020202020204" pitchFamily="34" charset="0"/>
              <a:buChar char="•"/>
            </a:pPr>
            <a:r>
              <a:rPr lang="en-GB" altLang="en-US" sz="1600" dirty="0"/>
              <a:t>Reagans’ appeals for further funding to Contras flatly refused by Congress in 1988: last years as a ‘lame duck’  president </a:t>
            </a:r>
          </a:p>
        </p:txBody>
      </p:sp>
    </p:spTree>
    <p:extLst>
      <p:ext uri="{BB962C8B-B14F-4D97-AF65-F5344CB8AC3E}">
        <p14:creationId xmlns:p14="http://schemas.microsoft.com/office/powerpoint/2010/main" val="21474780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extBox 1"/>
          <p:cNvSpPr txBox="1">
            <a:spLocks noChangeArrowheads="1"/>
          </p:cNvSpPr>
          <p:nvPr/>
        </p:nvSpPr>
        <p:spPr bwMode="auto">
          <a:xfrm>
            <a:off x="-24095" y="3708245"/>
            <a:ext cx="8031356" cy="30353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360000" tIns="360000" rIns="360000" bIns="360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marL="285750" indent="-285750">
              <a:buFont typeface="Arial" panose="020B0604020202020204" pitchFamily="34" charset="0"/>
              <a:buChar char="•"/>
            </a:pPr>
            <a:r>
              <a:rPr lang="en-GB" altLang="en-US" sz="1500" dirty="0"/>
              <a:t>Reagan's vice-president, George HW Bush (b. 1924) defeated Democrat Michael Dukakis in 1988 Presidential Election</a:t>
            </a:r>
          </a:p>
          <a:p>
            <a:pPr marL="285750" indent="-285750">
              <a:buFont typeface="Arial" panose="020B0604020202020204" pitchFamily="34" charset="0"/>
              <a:buChar char="•"/>
            </a:pPr>
            <a:endParaRPr lang="en-GB" altLang="en-US" sz="1500" dirty="0"/>
          </a:p>
          <a:p>
            <a:pPr marL="285750" indent="-285750">
              <a:buFont typeface="Arial" panose="020B0604020202020204" pitchFamily="34" charset="0"/>
              <a:buChar char="•"/>
            </a:pPr>
            <a:r>
              <a:rPr lang="en-GB" altLang="en-US" sz="1500" dirty="0"/>
              <a:t>Republican grandee; previously had occupied various roles in Nixon and Ford Administrations:</a:t>
            </a:r>
          </a:p>
          <a:p>
            <a:pPr marL="285750">
              <a:buFontTx/>
              <a:buChar char="-"/>
            </a:pPr>
            <a:r>
              <a:rPr lang="en-GB" altLang="en-US" sz="1500" dirty="0"/>
              <a:t>Director of Central Intelligence Agency (1976–1977)</a:t>
            </a:r>
          </a:p>
          <a:p>
            <a:pPr marL="285750">
              <a:buFontTx/>
              <a:buChar char="-"/>
            </a:pPr>
            <a:r>
              <a:rPr lang="en-GB" altLang="en-US" sz="1500" dirty="0"/>
              <a:t>Chief of the US. Liaison Office to the PR China (1974– 1975)</a:t>
            </a:r>
          </a:p>
          <a:p>
            <a:pPr marL="285750">
              <a:buFontTx/>
              <a:buChar char="-"/>
            </a:pPr>
            <a:r>
              <a:rPr lang="en-GB" altLang="en-US" sz="1500" dirty="0"/>
              <a:t>Chairman of the Republican National Committee (1973–1974)</a:t>
            </a:r>
          </a:p>
          <a:p>
            <a:pPr marL="285750">
              <a:buFontTx/>
              <a:buChar char="-"/>
            </a:pPr>
            <a:r>
              <a:rPr lang="en-GB" altLang="en-US" sz="1500" dirty="0"/>
              <a:t>US Ambassador to the United Nations (1971–1973)</a:t>
            </a:r>
          </a:p>
          <a:p>
            <a:pPr marL="285750">
              <a:buFontTx/>
              <a:buChar char="-"/>
            </a:pPr>
            <a:r>
              <a:rPr lang="en-GB" altLang="en-US" sz="1500" dirty="0"/>
              <a:t>Congressman (House of Representatives) for Texas (1967–1971)</a:t>
            </a:r>
            <a:endParaRPr lang="en-GB" altLang="en-US" dirty="0"/>
          </a:p>
        </p:txBody>
      </p:sp>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68647" y="1147323"/>
            <a:ext cx="4811117" cy="24248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3392" y="1148629"/>
            <a:ext cx="58420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551709" y="887938"/>
            <a:ext cx="5005561" cy="276999"/>
          </a:xfrm>
          <a:prstGeom prst="rect">
            <a:avLst/>
          </a:prstGeom>
        </p:spPr>
        <p:txBody>
          <a:bodyPr wrap="square" lIns="360000" rIns="360000">
            <a:spAutoFit/>
          </a:bodyPr>
          <a:lstStyle/>
          <a:p>
            <a:pPr algn="r"/>
            <a:r>
              <a:rPr lang="en-GB" sz="1200" i="1" dirty="0"/>
              <a:t>Bush with Presidents Ford, Nixon and Reagan</a:t>
            </a:r>
          </a:p>
        </p:txBody>
      </p:sp>
      <p:pic>
        <p:nvPicPr>
          <p:cNvPr id="1026"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365955" y="3694597"/>
            <a:ext cx="1810944" cy="12689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428741" y="3680398"/>
            <a:ext cx="1625444" cy="12689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4"/>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786440" y="5013970"/>
            <a:ext cx="2267744" cy="17008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0" y="-294521"/>
            <a:ext cx="12216096" cy="2013877"/>
          </a:xfrm>
          <a:prstGeom prst="rect">
            <a:avLst/>
          </a:prstGeom>
        </p:spPr>
        <p:txBody>
          <a:bodyPr wrap="square" lIns="540000" tIns="540000" rIns="540000" bIns="540000">
            <a:spAutoFit/>
          </a:bodyPr>
          <a:lstStyle/>
          <a:p>
            <a:pPr algn="ctr">
              <a:defRPr/>
            </a:pPr>
            <a:r>
              <a:rPr lang="en-GB" sz="3600" b="1" dirty="0">
                <a:solidFill>
                  <a:prstClr val="black"/>
                </a:solidFill>
                <a:latin typeface="Arial Black" panose="020B0A04020102020204" pitchFamily="34" charset="0"/>
                <a:cs typeface="Arial" charset="0"/>
              </a:rPr>
              <a:t>Bush I Presidency (1989–1992)</a:t>
            </a:r>
          </a:p>
          <a:p>
            <a:pPr>
              <a:defRPr/>
            </a:pPr>
            <a:r>
              <a:rPr lang="en-GB" sz="2400" b="1" u="sng" dirty="0">
                <a:solidFill>
                  <a:prstClr val="black"/>
                </a:solidFill>
                <a:cs typeface="Arial" charset="0"/>
              </a:rPr>
              <a:t> </a:t>
            </a:r>
            <a:endParaRPr lang="en-GB" sz="2000" dirty="0">
              <a:solidFill>
                <a:prstClr val="black"/>
              </a:solidFill>
              <a:cs typeface="Arial" charset="0"/>
            </a:endParaRPr>
          </a:p>
        </p:txBody>
      </p:sp>
      <p:pic>
        <p:nvPicPr>
          <p:cNvPr id="4098"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88442" y="4959719"/>
            <a:ext cx="1897998" cy="19171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793585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extBox 1"/>
          <p:cNvSpPr txBox="1">
            <a:spLocks noChangeArrowheads="1"/>
          </p:cNvSpPr>
          <p:nvPr/>
        </p:nvSpPr>
        <p:spPr bwMode="auto">
          <a:xfrm>
            <a:off x="-24096" y="3145536"/>
            <a:ext cx="12136880" cy="34662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540000" tIns="360000" rIns="540000" bIns="360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just"/>
            <a:r>
              <a:rPr lang="en-GB" sz="2000" b="1" dirty="0"/>
              <a:t>"</a:t>
            </a:r>
            <a:r>
              <a:rPr lang="en-GB" sz="2000" dirty="0"/>
              <a:t>We need a new engagement, too, between the Executive and Congress … We need to compromise; we've had dissension. We need harmony; we've had a chorus of discordant voices.</a:t>
            </a:r>
          </a:p>
          <a:p>
            <a:pPr algn="just"/>
            <a:r>
              <a:rPr lang="en-GB" sz="2000" dirty="0"/>
              <a:t>	"For Congress, too, has changed in our time. There has grown a certain divisiveness … our great parties have too often been far apart and untrusting of each other. </a:t>
            </a:r>
            <a:r>
              <a:rPr lang="en-GB" sz="2000" i="1" dirty="0"/>
              <a:t>It's been this way since Vietnam</a:t>
            </a:r>
            <a:r>
              <a:rPr lang="en-GB" sz="2000" dirty="0"/>
              <a:t>.</a:t>
            </a:r>
            <a:r>
              <a:rPr lang="en-GB" sz="2000" b="1" dirty="0"/>
              <a:t> That war cleaves us still. But, friends, that war began in earnest a quarter of a century ago, and surely the statute of limitation has been reached. This is a fact: the final lesson of Vietnam is that no great nation can long afford to be sundered by a memory. </a:t>
            </a:r>
            <a:r>
              <a:rPr lang="en-GB" sz="2000" dirty="0"/>
              <a:t>A new breeze is blowing, and the old bipartisanship must be made new again."</a:t>
            </a:r>
          </a:p>
          <a:p>
            <a:pPr marL="285750" indent="-285750" algn="r">
              <a:buFontTx/>
              <a:buChar char="-"/>
            </a:pPr>
            <a:r>
              <a:rPr lang="en-GB" sz="1600" dirty="0"/>
              <a:t>George HW Bush, 'Inaugural Address,' January 20 1989 </a:t>
            </a:r>
            <a:endParaRPr lang="en-GB" altLang="en-US" b="1" dirty="0"/>
          </a:p>
        </p:txBody>
      </p:sp>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07701" y="937820"/>
            <a:ext cx="4721623" cy="2487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24096" y="1"/>
            <a:ext cx="12216096" cy="1829211"/>
          </a:xfrm>
          <a:prstGeom prst="rect">
            <a:avLst/>
          </a:prstGeom>
        </p:spPr>
        <p:txBody>
          <a:bodyPr wrap="square" lIns="540000" tIns="540000" rIns="540000" bIns="540000">
            <a:spAutoFit/>
          </a:bodyPr>
          <a:lstStyle/>
          <a:p>
            <a:pPr algn="ctr">
              <a:defRPr/>
            </a:pPr>
            <a:r>
              <a:rPr lang="en-GB" sz="2400" b="1" dirty="0">
                <a:solidFill>
                  <a:prstClr val="black"/>
                </a:solidFill>
                <a:latin typeface="Arial Black" panose="020B0A04020102020204" pitchFamily="34" charset="0"/>
                <a:cs typeface="Arial" charset="0"/>
              </a:rPr>
              <a:t>BUSH on VIETNAM</a:t>
            </a:r>
          </a:p>
          <a:p>
            <a:pPr>
              <a:defRPr/>
            </a:pPr>
            <a:r>
              <a:rPr lang="en-GB" sz="2400" b="1" u="sng" dirty="0">
                <a:solidFill>
                  <a:prstClr val="black"/>
                </a:solidFill>
                <a:cs typeface="Arial" charset="0"/>
              </a:rPr>
              <a:t> </a:t>
            </a:r>
            <a:endParaRPr lang="en-GB" sz="2000" dirty="0">
              <a:solidFill>
                <a:prstClr val="black"/>
              </a:solidFill>
              <a:cs typeface="Arial" charset="0"/>
            </a:endParaRPr>
          </a:p>
        </p:txBody>
      </p:sp>
    </p:spTree>
    <p:extLst>
      <p:ext uri="{BB962C8B-B14F-4D97-AF65-F5344CB8AC3E}">
        <p14:creationId xmlns:p14="http://schemas.microsoft.com/office/powerpoint/2010/main" val="41758973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extBox 1"/>
          <p:cNvSpPr txBox="1">
            <a:spLocks noChangeArrowheads="1"/>
          </p:cNvSpPr>
          <p:nvPr/>
        </p:nvSpPr>
        <p:spPr bwMode="auto">
          <a:xfrm>
            <a:off x="54860" y="819400"/>
            <a:ext cx="7538181" cy="59034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360000" tIns="180000" rIns="360000" bIns="180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marL="285750" indent="-285750">
              <a:buFont typeface="Arial" panose="020B0604020202020204" pitchFamily="34" charset="0"/>
              <a:buChar char="•"/>
            </a:pPr>
            <a:r>
              <a:rPr lang="en-GB" altLang="en-US" sz="2400" dirty="0"/>
              <a:t>December 1989, Bush authorised invasion of Panama, deposing dictator General Manuel Noriega, who had declared a state of war after US military exercises in Panama Canal Zone</a:t>
            </a:r>
          </a:p>
          <a:p>
            <a:pPr marL="285750" indent="-285750">
              <a:buFont typeface="Arial" panose="020B0604020202020204" pitchFamily="34" charset="0"/>
              <a:buChar char="•"/>
            </a:pPr>
            <a:endParaRPr lang="en-GB" altLang="en-US" sz="2400" dirty="0"/>
          </a:p>
          <a:p>
            <a:pPr marL="285750" indent="-285750">
              <a:buFont typeface="Arial" panose="020B0604020202020204" pitchFamily="34" charset="0"/>
              <a:buChar char="•"/>
            </a:pPr>
            <a:r>
              <a:rPr lang="en-GB" altLang="en-US" sz="2400" dirty="0"/>
              <a:t>Noriega arrested and imprisoned in the US for money laundering and drug trafficking; democratically-elected Guillermo </a:t>
            </a:r>
            <a:r>
              <a:rPr lang="en-GB" altLang="en-US" sz="2400" dirty="0" err="1"/>
              <a:t>Endara</a:t>
            </a:r>
            <a:r>
              <a:rPr lang="en-GB" altLang="en-US" sz="2400" dirty="0"/>
              <a:t> sworn in as Panamanian President; invasion condemned by United Nations</a:t>
            </a:r>
          </a:p>
          <a:p>
            <a:pPr marL="285750" indent="-285750">
              <a:buFont typeface="Arial" panose="020B0604020202020204" pitchFamily="34" charset="0"/>
              <a:buChar char="•"/>
            </a:pPr>
            <a:endParaRPr lang="en-GB" altLang="en-US" sz="2400" b="1" dirty="0"/>
          </a:p>
          <a:p>
            <a:pPr marL="285750" indent="-285750">
              <a:buFont typeface="Arial" panose="020B0604020202020204" pitchFamily="34" charset="0"/>
              <a:buChar char="•"/>
            </a:pPr>
            <a:r>
              <a:rPr lang="en-GB" altLang="en-US" sz="2400" b="1" dirty="0"/>
              <a:t>Early departure from Cold War, post-Vietnam orthodoxies: </a:t>
            </a:r>
            <a:r>
              <a:rPr lang="en-GB" altLang="en-US" sz="2400" dirty="0"/>
              <a:t>Noriega – a onetime US ally – deposition on neither anti-Communist nor anti-socialist grounds</a:t>
            </a:r>
            <a:endParaRPr lang="en-GB" altLang="en-US" dirty="0"/>
          </a:p>
        </p:txBody>
      </p:sp>
      <p:sp>
        <p:nvSpPr>
          <p:cNvPr id="9" name="Rectangle 8">
            <a:extLst>
              <a:ext uri="{FF2B5EF4-FFF2-40B4-BE49-F238E27FC236}">
                <a16:creationId xmlns:a16="http://schemas.microsoft.com/office/drawing/2014/main" id="{87767E3E-DC96-4D7F-B7A9-4093254F903E}"/>
              </a:ext>
            </a:extLst>
          </p:cNvPr>
          <p:cNvSpPr/>
          <p:nvPr/>
        </p:nvSpPr>
        <p:spPr>
          <a:xfrm>
            <a:off x="0" y="-340194"/>
            <a:ext cx="11822196" cy="1952321"/>
          </a:xfrm>
          <a:prstGeom prst="rect">
            <a:avLst/>
          </a:prstGeom>
        </p:spPr>
        <p:txBody>
          <a:bodyPr wrap="square" lIns="540000" tIns="540000" rIns="540000" bIns="540000">
            <a:spAutoFit/>
          </a:bodyPr>
          <a:lstStyle/>
          <a:p>
            <a:pPr>
              <a:defRPr/>
            </a:pPr>
            <a:r>
              <a:rPr lang="en-GB" sz="3200" b="1" dirty="0">
                <a:solidFill>
                  <a:prstClr val="black"/>
                </a:solidFill>
                <a:latin typeface="Arial Black" panose="020B0A04020102020204" pitchFamily="34" charset="0"/>
                <a:cs typeface="Arial" charset="0"/>
              </a:rPr>
              <a:t>Bush Foreign Policy: Panama</a:t>
            </a:r>
          </a:p>
          <a:p>
            <a:pPr>
              <a:defRPr/>
            </a:pPr>
            <a:r>
              <a:rPr lang="en-GB" sz="2400" b="1" u="sng" dirty="0">
                <a:solidFill>
                  <a:prstClr val="black"/>
                </a:solidFill>
                <a:cs typeface="Arial" charset="0"/>
              </a:rPr>
              <a:t> </a:t>
            </a:r>
            <a:endParaRPr lang="en-GB" sz="2000" dirty="0">
              <a:solidFill>
                <a:prstClr val="black"/>
              </a:solidFill>
              <a:cs typeface="Arial" charset="0"/>
            </a:endParaRPr>
          </a:p>
        </p:txBody>
      </p:sp>
      <p:pic>
        <p:nvPicPr>
          <p:cNvPr id="3" name="Picture 2">
            <a:extLst>
              <a:ext uri="{FF2B5EF4-FFF2-40B4-BE49-F238E27FC236}">
                <a16:creationId xmlns:a16="http://schemas.microsoft.com/office/drawing/2014/main" id="{606D2E66-6D0D-4188-AFC4-84915EC0B442}"/>
              </a:ext>
            </a:extLst>
          </p:cNvPr>
          <p:cNvPicPr>
            <a:picLocks noChangeAspect="1"/>
          </p:cNvPicPr>
          <p:nvPr/>
        </p:nvPicPr>
        <p:blipFill>
          <a:blip r:embed="rId3"/>
          <a:stretch>
            <a:fillRect/>
          </a:stretch>
        </p:blipFill>
        <p:spPr>
          <a:xfrm>
            <a:off x="7326923" y="65587"/>
            <a:ext cx="4810217" cy="3058997"/>
          </a:xfrm>
          <a:prstGeom prst="rect">
            <a:avLst/>
          </a:prstGeom>
        </p:spPr>
      </p:pic>
      <p:pic>
        <p:nvPicPr>
          <p:cNvPr id="1026" name="Picture 2" descr="Moments before tear gas broke ceremony Panama Editorial Stock Photo - Stock  Image | Shutterstock">
            <a:extLst>
              <a:ext uri="{FF2B5EF4-FFF2-40B4-BE49-F238E27FC236}">
                <a16:creationId xmlns:a16="http://schemas.microsoft.com/office/drawing/2014/main" id="{0C7926AC-64B5-45E8-92D0-3C4543F82C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26923" y="3124584"/>
            <a:ext cx="4810216" cy="3196121"/>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89897E7A-8B4E-47C9-A6EE-4AAB66819922}"/>
              </a:ext>
            </a:extLst>
          </p:cNvPr>
          <p:cNvSpPr/>
          <p:nvPr/>
        </p:nvSpPr>
        <p:spPr>
          <a:xfrm>
            <a:off x="7120802" y="6084527"/>
            <a:ext cx="5173633" cy="707886"/>
          </a:xfrm>
          <a:prstGeom prst="rect">
            <a:avLst/>
          </a:prstGeom>
          <a:solidFill>
            <a:schemeClr val="bg2"/>
          </a:solidFill>
        </p:spPr>
        <p:txBody>
          <a:bodyPr wrap="square" lIns="360000" rIns="360000">
            <a:spAutoFit/>
          </a:bodyPr>
          <a:lstStyle/>
          <a:p>
            <a:r>
              <a:rPr lang="en-GB" sz="2000" i="1" dirty="0"/>
              <a:t>Bush with Manuel Noriega in 1983;  with Guillermo </a:t>
            </a:r>
            <a:r>
              <a:rPr lang="en-GB" sz="2000" i="1" dirty="0" err="1"/>
              <a:t>Endara</a:t>
            </a:r>
            <a:r>
              <a:rPr lang="en-GB" sz="2000" i="1" dirty="0"/>
              <a:t>, 1992</a:t>
            </a:r>
          </a:p>
        </p:txBody>
      </p:sp>
    </p:spTree>
    <p:extLst>
      <p:ext uri="{BB962C8B-B14F-4D97-AF65-F5344CB8AC3E}">
        <p14:creationId xmlns:p14="http://schemas.microsoft.com/office/powerpoint/2010/main" val="33473510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95537"/>
            <a:ext cx="5568286" cy="6415081"/>
          </a:xfrm>
          <a:prstGeom prst="rect">
            <a:avLst/>
          </a:prstGeom>
        </p:spPr>
        <p:txBody>
          <a:bodyPr wrap="square" lIns="540000" tIns="540000" rIns="540000" bIns="540000">
            <a:spAutoFit/>
          </a:bodyPr>
          <a:lstStyle/>
          <a:p>
            <a:pPr>
              <a:defRPr/>
            </a:pPr>
            <a:r>
              <a:rPr lang="en-GB" sz="2400" b="1" dirty="0">
                <a:solidFill>
                  <a:prstClr val="black"/>
                </a:solidFill>
                <a:latin typeface="Arial Black" panose="020B0A04020102020204" pitchFamily="34" charset="0"/>
                <a:cs typeface="Arial" charset="0"/>
              </a:rPr>
              <a:t>OPERATION DESERT STORM</a:t>
            </a:r>
          </a:p>
          <a:p>
            <a:pPr>
              <a:defRPr/>
            </a:pPr>
            <a:endParaRPr lang="en-GB" sz="1000" b="1" u="sng" dirty="0">
              <a:solidFill>
                <a:prstClr val="black"/>
              </a:solidFill>
              <a:cs typeface="Arial" charset="0"/>
            </a:endParaRPr>
          </a:p>
          <a:p>
            <a:pPr marL="342900" indent="-342900">
              <a:buFont typeface="Arial" panose="020B0604020202020204" pitchFamily="34" charset="0"/>
              <a:buChar char="•"/>
            </a:pPr>
            <a:r>
              <a:rPr lang="en-GB" altLang="en-US" sz="2400" dirty="0"/>
              <a:t>Iraq, led by dictator Saddam Hussein, invaded Kuwait in August 1990</a:t>
            </a:r>
          </a:p>
          <a:p>
            <a:pPr marL="285750" indent="-285750">
              <a:buFont typeface="Arial" panose="020B0604020202020204" pitchFamily="34" charset="0"/>
              <a:buChar char="•"/>
            </a:pPr>
            <a:endParaRPr lang="en-GB" altLang="en-US" sz="2400" dirty="0"/>
          </a:p>
          <a:p>
            <a:pPr marL="285750" indent="-285750">
              <a:buFont typeface="Arial" panose="020B0604020202020204" pitchFamily="34" charset="0"/>
              <a:buChar char="•"/>
            </a:pPr>
            <a:r>
              <a:rPr lang="en-GB" altLang="en-US" sz="2400" dirty="0"/>
              <a:t>In January 1991, a US-headed coalition (manpower numbering 500,000+) declared war on Iraq; cease-fire signed after Iraq surrendered within six weeks; Saddam agreed to all US demands and Iraqi forces withdrew from Kuwait </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18412" y="0"/>
            <a:ext cx="5886664" cy="40446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5213445" y="4044617"/>
            <a:ext cx="1733265" cy="2308324"/>
          </a:xfrm>
          <a:prstGeom prst="rect">
            <a:avLst/>
          </a:prstGeom>
        </p:spPr>
        <p:txBody>
          <a:bodyPr wrap="square">
            <a:spAutoFit/>
          </a:bodyPr>
          <a:lstStyle/>
          <a:p>
            <a:r>
              <a:rPr lang="en-GB" dirty="0"/>
              <a:t>President George H.W. Bush riding with General Schwarzkopf during Operation Desert Storm</a:t>
            </a:r>
          </a:p>
        </p:txBody>
      </p:sp>
      <p:pic>
        <p:nvPicPr>
          <p:cNvPr id="3075"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b="28836"/>
          <a:stretch/>
        </p:blipFill>
        <p:spPr bwMode="auto">
          <a:xfrm>
            <a:off x="6946710" y="3501385"/>
            <a:ext cx="5439842" cy="34669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981885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096" y="1"/>
            <a:ext cx="12216096" cy="6507414"/>
          </a:xfrm>
          <a:prstGeom prst="rect">
            <a:avLst/>
          </a:prstGeom>
        </p:spPr>
        <p:txBody>
          <a:bodyPr wrap="square" lIns="540000" tIns="540000" rIns="540000" bIns="540000">
            <a:spAutoFit/>
          </a:bodyPr>
          <a:lstStyle/>
          <a:p>
            <a:pPr algn="ctr">
              <a:defRPr/>
            </a:pPr>
            <a:r>
              <a:rPr lang="en-GB" sz="2400" b="1" u="sng" dirty="0">
                <a:solidFill>
                  <a:prstClr val="black"/>
                </a:solidFill>
                <a:latin typeface="Arial Black" panose="020B0A04020102020204" pitchFamily="34" charset="0"/>
                <a:cs typeface="Arial" charset="0"/>
              </a:rPr>
              <a:t>KICKING THE VIETNAM SYNDROME</a:t>
            </a:r>
            <a:endParaRPr lang="en-GB" sz="2400" b="1" u="sng" dirty="0">
              <a:solidFill>
                <a:prstClr val="black"/>
              </a:solidFill>
              <a:cs typeface="Arial" charset="0"/>
            </a:endParaRPr>
          </a:p>
          <a:p>
            <a:pPr>
              <a:defRPr/>
            </a:pPr>
            <a:endParaRPr lang="en-GB" sz="1000" b="1" u="sng" dirty="0">
              <a:solidFill>
                <a:prstClr val="black"/>
              </a:solidFill>
              <a:cs typeface="Arial" charset="0"/>
            </a:endParaRPr>
          </a:p>
          <a:p>
            <a:pPr algn="just"/>
            <a:r>
              <a:rPr lang="en-GB" altLang="en-US" sz="2000" b="1" dirty="0"/>
              <a:t>Pre-war rhetoric: </a:t>
            </a:r>
            <a:r>
              <a:rPr lang="en-GB" altLang="en-US" sz="2000" dirty="0"/>
              <a:t>"</a:t>
            </a:r>
            <a:r>
              <a:rPr lang="en-GB" sz="2000" dirty="0"/>
              <a:t>I know that there are fears about another Vietnam. Let me assure you, should military action be required, </a:t>
            </a:r>
            <a:r>
              <a:rPr lang="en-GB" sz="2000" b="1" dirty="0"/>
              <a:t>this will not be another Vietnam</a:t>
            </a:r>
            <a:r>
              <a:rPr lang="en-GB" sz="2000" dirty="0"/>
              <a:t>. This will not be a protracted, drawn-out war. The forces arrayed are different. The opposition is different. The countries united against him in the United Nations are different. The topography of Kuwait is different. And the motivation of our all-volunteer force is superb.</a:t>
            </a:r>
          </a:p>
          <a:p>
            <a:pPr algn="just"/>
            <a:r>
              <a:rPr lang="en-GB" sz="2000" dirty="0"/>
              <a:t>	"I want peace, not war. </a:t>
            </a:r>
            <a:r>
              <a:rPr lang="en-GB" sz="2000" b="1" dirty="0"/>
              <a:t>But if there must be war, we will not permit our troops to have their hands tied behind their backs. And I pledge to you: There will not be any murky ending</a:t>
            </a:r>
            <a:r>
              <a:rPr lang="en-GB" sz="2000" dirty="0"/>
              <a:t>. If one American soldier has to go into battle, that soldier will have enough force behind him to win and then get out as soon as possible, as soon as the UN objectives have been achieved. I will never agree to a halfway effort."</a:t>
            </a:r>
          </a:p>
          <a:p>
            <a:pPr marL="285750" indent="-285750" algn="r">
              <a:buFontTx/>
              <a:buChar char="-"/>
            </a:pPr>
            <a:r>
              <a:rPr lang="en-GB" sz="2000" dirty="0"/>
              <a:t>Bush, press conference, November 30 1990)</a:t>
            </a:r>
          </a:p>
          <a:p>
            <a:pPr algn="just"/>
            <a:endParaRPr lang="en-GB" altLang="en-US" sz="2000" dirty="0"/>
          </a:p>
          <a:p>
            <a:pPr algn="just"/>
            <a:r>
              <a:rPr lang="en-GB" altLang="en-US" sz="2000" dirty="0"/>
              <a:t>"</a:t>
            </a:r>
            <a:r>
              <a:rPr lang="en-GB" sz="2000" dirty="0"/>
              <a:t>I've told the American people before that </a:t>
            </a:r>
            <a:r>
              <a:rPr lang="en-GB" sz="2000" b="1" dirty="0"/>
              <a:t>this will not be another Vietnam, and I repeat this here tonight. Our troops will have the best possible support in the entire world, and they will not be asked to fight with one hand tied behind their back. </a:t>
            </a:r>
            <a:r>
              <a:rPr lang="en-GB" sz="2000" dirty="0"/>
              <a:t>I'm hopeful that this fighting will not go on for long and that casualties will be held to an absolute minimum."</a:t>
            </a:r>
          </a:p>
          <a:p>
            <a:pPr marL="285750" indent="-285750" algn="r">
              <a:buFontTx/>
              <a:buChar char="-"/>
            </a:pPr>
            <a:r>
              <a:rPr lang="en-GB" sz="2000" dirty="0"/>
              <a:t>Bush, 'Address to the Nation Announcing Allied Military Action in the Persian Gulf,' January 16 1991</a:t>
            </a:r>
            <a:endParaRPr lang="en-GB" sz="2000" dirty="0">
              <a:solidFill>
                <a:prstClr val="black"/>
              </a:solidFill>
              <a:cs typeface="Arial" charset="0"/>
            </a:endParaRPr>
          </a:p>
        </p:txBody>
      </p:sp>
    </p:spTree>
    <p:extLst>
      <p:ext uri="{BB962C8B-B14F-4D97-AF65-F5344CB8AC3E}">
        <p14:creationId xmlns:p14="http://schemas.microsoft.com/office/powerpoint/2010/main" val="438111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extBox 1"/>
          <p:cNvSpPr txBox="1">
            <a:spLocks noChangeArrowheads="1"/>
          </p:cNvSpPr>
          <p:nvPr/>
        </p:nvSpPr>
        <p:spPr bwMode="auto">
          <a:xfrm>
            <a:off x="-24097" y="9557"/>
            <a:ext cx="12220244" cy="72115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540000" tIns="180000" rIns="540000" bIns="180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endParaRPr lang="en-GB" altLang="en-US" sz="1400" b="1" dirty="0"/>
          </a:p>
          <a:p>
            <a:endParaRPr lang="en-GB" altLang="en-US" sz="1400" b="1" dirty="0"/>
          </a:p>
          <a:p>
            <a:endParaRPr lang="en-GB" altLang="en-US" sz="1400" b="1" dirty="0"/>
          </a:p>
          <a:p>
            <a:endParaRPr lang="en-GB" altLang="en-US" sz="1400" b="1" dirty="0"/>
          </a:p>
          <a:p>
            <a:endParaRPr lang="en-GB" altLang="en-US" sz="1400" b="1" dirty="0"/>
          </a:p>
          <a:p>
            <a:endParaRPr lang="en-GB" altLang="en-US" sz="1400" b="1" dirty="0"/>
          </a:p>
          <a:p>
            <a:endParaRPr lang="en-GB" altLang="en-US" sz="1400" b="1" dirty="0"/>
          </a:p>
          <a:p>
            <a:endParaRPr lang="en-GB" altLang="en-US" sz="1400" b="1" dirty="0"/>
          </a:p>
          <a:p>
            <a:endParaRPr lang="en-GB" altLang="en-US" sz="1400" b="1" dirty="0"/>
          </a:p>
          <a:p>
            <a:endParaRPr lang="en-GB" altLang="en-US" sz="1400" b="1" dirty="0"/>
          </a:p>
          <a:p>
            <a:endParaRPr lang="en-GB" altLang="en-US" sz="1400" b="1" dirty="0"/>
          </a:p>
          <a:p>
            <a:endParaRPr lang="en-GB" altLang="en-US" sz="1400" b="1" dirty="0"/>
          </a:p>
          <a:p>
            <a:endParaRPr lang="en-GB" altLang="en-US" sz="1400" b="1" dirty="0"/>
          </a:p>
          <a:p>
            <a:endParaRPr lang="en-GB" altLang="en-US" sz="1600" b="1" dirty="0"/>
          </a:p>
          <a:p>
            <a:pPr algn="just"/>
            <a:endParaRPr lang="en-GB" altLang="en-US" sz="1000" b="1" dirty="0"/>
          </a:p>
          <a:p>
            <a:pPr algn="just"/>
            <a:r>
              <a:rPr lang="en-GB" altLang="en-US" b="1" dirty="0"/>
              <a:t>Post-war rhetoric: </a:t>
            </a:r>
            <a:r>
              <a:rPr lang="en-GB" altLang="en-US" dirty="0"/>
              <a:t>"</a:t>
            </a:r>
            <a:r>
              <a:rPr lang="en-GB" dirty="0"/>
              <a:t>It's a proud day. </a:t>
            </a:r>
            <a:r>
              <a:rPr lang="en-GB" b="1" dirty="0"/>
              <a:t>By God, we've kicked the Vietnam syndrome once and for all</a:t>
            </a:r>
            <a:r>
              <a:rPr lang="en-GB" dirty="0"/>
              <a:t>."</a:t>
            </a:r>
          </a:p>
          <a:p>
            <a:pPr marL="285750" indent="-285750" algn="r">
              <a:buFontTx/>
              <a:buChar char="-"/>
            </a:pPr>
            <a:r>
              <a:rPr lang="en-GB" dirty="0"/>
              <a:t>Bush, 'Remarks to the American Legislative Exchange Council,' March 1 1991</a:t>
            </a:r>
          </a:p>
          <a:p>
            <a:pPr marL="285750" indent="-285750" algn="r">
              <a:buFontTx/>
              <a:buChar char="-"/>
            </a:pPr>
            <a:endParaRPr lang="en-GB" sz="1050" dirty="0"/>
          </a:p>
          <a:p>
            <a:pPr algn="just"/>
            <a:r>
              <a:rPr lang="en-GB" dirty="0"/>
              <a:t>"We promised you'd be given the means to fight. We promised not to look over your shoulder. We promised this would not be another Vietnam. And we kept that promise.</a:t>
            </a:r>
            <a:r>
              <a:rPr lang="en-GB" b="1" dirty="0"/>
              <a:t> The </a:t>
            </a:r>
            <a:r>
              <a:rPr lang="en-GB" b="1" dirty="0" err="1"/>
              <a:t>specter</a:t>
            </a:r>
            <a:r>
              <a:rPr lang="en-GB" b="1" dirty="0"/>
              <a:t> of Vietnam has been buried forever in the desert sands of the Arabian Peninsula</a:t>
            </a:r>
            <a:r>
              <a:rPr lang="en-GB" dirty="0"/>
              <a:t>."</a:t>
            </a:r>
          </a:p>
          <a:p>
            <a:pPr marL="285750" indent="-285750" algn="r">
              <a:buFontTx/>
              <a:buChar char="-"/>
            </a:pPr>
            <a:r>
              <a:rPr lang="en-GB" dirty="0"/>
              <a:t>Bush, 'Radio Address to US Armed Forces Stationed in the Persian Gulf,' March 2 1991</a:t>
            </a:r>
          </a:p>
          <a:p>
            <a:pPr marL="285750" indent="-285750" algn="r">
              <a:buFontTx/>
              <a:buChar char="-"/>
            </a:pPr>
            <a:endParaRPr lang="en-GB" sz="1050" dirty="0"/>
          </a:p>
          <a:p>
            <a:pPr algn="just"/>
            <a:r>
              <a:rPr lang="en-GB" dirty="0"/>
              <a:t>"</a:t>
            </a:r>
            <a:r>
              <a:rPr lang="en-GB" b="1" dirty="0"/>
              <a:t>It is long overdue that we kicked the Vietnam syndrome, because many veterans from that conflict came back and did not receive the proper acclaim that they deserve – this nation was divided and we weren't as grateful as we should be. So somehow, when these troops come home, I hope that message goes out to those that served this country in the Vietnam war that we appreciate their service as well</a:t>
            </a:r>
            <a:r>
              <a:rPr lang="en-GB" dirty="0"/>
              <a:t>."</a:t>
            </a:r>
          </a:p>
          <a:p>
            <a:pPr marL="285750" indent="-285750" algn="r">
              <a:buFontTx/>
              <a:buChar char="-"/>
            </a:pPr>
            <a:r>
              <a:rPr lang="en-GB" dirty="0"/>
              <a:t>Bush, 'Remarks to Veterans Service Organizations,' March 4 1991</a:t>
            </a:r>
          </a:p>
          <a:p>
            <a:pPr marL="285750" indent="-285750" algn="r">
              <a:buFontTx/>
              <a:buChar char="-"/>
            </a:pPr>
            <a:endParaRPr lang="en-GB" altLang="en-US"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88822" y="362662"/>
            <a:ext cx="5007327" cy="28166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858236"/>
            <a:ext cx="4122104" cy="23210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4079777" y="1108030"/>
            <a:ext cx="3078695" cy="2062103"/>
          </a:xfrm>
          <a:prstGeom prst="rect">
            <a:avLst/>
          </a:prstGeom>
        </p:spPr>
        <p:txBody>
          <a:bodyPr wrap="square" lIns="360000" rIns="360000">
            <a:spAutoFit/>
          </a:bodyPr>
          <a:lstStyle/>
          <a:p>
            <a:r>
              <a:rPr lang="en-GB" sz="1600" i="1" dirty="0"/>
              <a:t>Gulf War veterans homecoming parade in New York; President Bush greets homecoming veterans, Washington DC, June 1991. </a:t>
            </a:r>
          </a:p>
          <a:p>
            <a:r>
              <a:rPr lang="en-GB" sz="1600" i="1" dirty="0"/>
              <a:t>Crowds of 200,000 were recorded at both these celebrations.</a:t>
            </a:r>
            <a:r>
              <a:rPr lang="en-GB" sz="1600" i="1" baseline="-25000" dirty="0"/>
              <a:t> </a:t>
            </a:r>
            <a:endParaRPr lang="en-GB" sz="1600" i="1" dirty="0"/>
          </a:p>
        </p:txBody>
      </p:sp>
      <p:sp>
        <p:nvSpPr>
          <p:cNvPr id="6" name="Rectangle 5"/>
          <p:cNvSpPr/>
          <p:nvPr/>
        </p:nvSpPr>
        <p:spPr>
          <a:xfrm>
            <a:off x="-24099" y="-325754"/>
            <a:ext cx="12216096" cy="1767655"/>
          </a:xfrm>
          <a:prstGeom prst="rect">
            <a:avLst/>
          </a:prstGeom>
        </p:spPr>
        <p:txBody>
          <a:bodyPr wrap="square" lIns="540000" tIns="540000" rIns="540000" bIns="540000">
            <a:spAutoFit/>
          </a:bodyPr>
          <a:lstStyle/>
          <a:p>
            <a:pPr>
              <a:defRPr/>
            </a:pPr>
            <a:r>
              <a:rPr lang="en-GB" sz="2400" b="1" u="sng" dirty="0">
                <a:solidFill>
                  <a:prstClr val="black"/>
                </a:solidFill>
                <a:latin typeface="Arial Black" panose="020B0A04020102020204" pitchFamily="34" charset="0"/>
                <a:cs typeface="Arial" charset="0"/>
              </a:rPr>
              <a:t>KICKING THE VIETNAM SYNDROME</a:t>
            </a:r>
            <a:endParaRPr lang="en-GB" sz="2400" b="1" u="sng" dirty="0">
              <a:solidFill>
                <a:prstClr val="black"/>
              </a:solidFill>
              <a:cs typeface="Arial" charset="0"/>
            </a:endParaRPr>
          </a:p>
          <a:p>
            <a:pPr>
              <a:defRPr/>
            </a:pPr>
            <a:endParaRPr lang="en-GB" sz="2000" dirty="0">
              <a:solidFill>
                <a:prstClr val="black"/>
              </a:solidFill>
              <a:cs typeface="Arial" charset="0"/>
            </a:endParaRPr>
          </a:p>
        </p:txBody>
      </p:sp>
    </p:spTree>
    <p:extLst>
      <p:ext uri="{BB962C8B-B14F-4D97-AF65-F5344CB8AC3E}">
        <p14:creationId xmlns:p14="http://schemas.microsoft.com/office/powerpoint/2010/main" val="17534961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4096" y="0"/>
            <a:ext cx="12216096" cy="6507414"/>
          </a:xfrm>
          <a:prstGeom prst="rect">
            <a:avLst/>
          </a:prstGeom>
        </p:spPr>
        <p:txBody>
          <a:bodyPr wrap="square" lIns="540000" tIns="540000" rIns="540000" bIns="540000">
            <a:spAutoFit/>
          </a:bodyPr>
          <a:lstStyle/>
          <a:p>
            <a:pPr algn="ctr">
              <a:defRPr/>
            </a:pPr>
            <a:r>
              <a:rPr lang="en-GB" sz="3600" b="1" dirty="0">
                <a:solidFill>
                  <a:prstClr val="black"/>
                </a:solidFill>
                <a:latin typeface="Arial Black" panose="020B0A04020102020204" pitchFamily="34" charset="0"/>
                <a:cs typeface="Arial" charset="0"/>
              </a:rPr>
              <a:t>1992 PRESIDENTIAL ELECTION</a:t>
            </a:r>
          </a:p>
          <a:p>
            <a:pPr>
              <a:defRPr/>
            </a:pPr>
            <a:endParaRPr lang="en-GB" sz="2400" b="1" u="sng" dirty="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a:solidFill>
                <a:prstClr val="black"/>
              </a:solidFill>
              <a:cs typeface="Arial" charset="0"/>
            </a:endParaRPr>
          </a:p>
          <a:p>
            <a:pPr>
              <a:defRPr/>
            </a:pPr>
            <a:endParaRPr lang="en-GB" sz="1100" b="1" u="sng" dirty="0">
              <a:solidFill>
                <a:prstClr val="black"/>
              </a:solidFill>
              <a:cs typeface="Arial" charset="0"/>
            </a:endParaRPr>
          </a:p>
          <a:p>
            <a:pPr>
              <a:defRPr/>
            </a:pPr>
            <a:endParaRPr lang="en-GB" sz="1100" b="1" u="sng" dirty="0">
              <a:solidFill>
                <a:prstClr val="black"/>
              </a:solidFill>
              <a:cs typeface="Arial" charset="0"/>
            </a:endParaRPr>
          </a:p>
          <a:p>
            <a:pPr marL="342900" indent="-342900" algn="just">
              <a:buFont typeface="Arial" panose="020B0604020202020204" pitchFamily="34" charset="0"/>
              <a:buChar char="•"/>
              <a:defRPr/>
            </a:pPr>
            <a:r>
              <a:rPr lang="en-GB" sz="2400" dirty="0">
                <a:solidFill>
                  <a:prstClr val="black"/>
                </a:solidFill>
                <a:cs typeface="Arial" charset="0"/>
              </a:rPr>
              <a:t>Clinton won the 1992 Presidential election with mantra “it’s the economy, stupid” – unemployment, slowing growth, changes to labour market, spiralling federal debt</a:t>
            </a:r>
          </a:p>
          <a:p>
            <a:pPr marL="342900" indent="-342900" algn="just">
              <a:buFont typeface="Arial" panose="020B0604020202020204" pitchFamily="34" charset="0"/>
              <a:buChar char="•"/>
              <a:defRPr/>
            </a:pPr>
            <a:endParaRPr lang="en-GB" sz="2400" dirty="0">
              <a:solidFill>
                <a:prstClr val="black"/>
              </a:solidFill>
              <a:cs typeface="Arial" charset="0"/>
            </a:endParaRPr>
          </a:p>
          <a:p>
            <a:pPr marL="342900" indent="-342900" algn="just">
              <a:buFont typeface="Arial" panose="020B0604020202020204" pitchFamily="34" charset="0"/>
              <a:buChar char="•"/>
              <a:defRPr/>
            </a:pPr>
            <a:r>
              <a:rPr lang="en-GB" sz="2400" dirty="0">
                <a:solidFill>
                  <a:prstClr val="black"/>
                </a:solidFill>
                <a:cs typeface="Arial" charset="0"/>
              </a:rPr>
              <a:t>Dramatic turnaround from twelve months previously, when President Bush had enjoyed approval ratings of 87% in polls – largely thanks to ‘Operation Desert Storm</a:t>
            </a:r>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29473" y="1222854"/>
            <a:ext cx="6062727" cy="25737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431642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67F0010-C43D-46A3-A456-F88BEDD88698}"/>
              </a:ext>
            </a:extLst>
          </p:cNvPr>
          <p:cNvPicPr>
            <a:picLocks noChangeAspect="1"/>
          </p:cNvPicPr>
          <p:nvPr/>
        </p:nvPicPr>
        <p:blipFill>
          <a:blip r:embed="rId2"/>
          <a:stretch>
            <a:fillRect/>
          </a:stretch>
        </p:blipFill>
        <p:spPr>
          <a:xfrm>
            <a:off x="2282469" y="0"/>
            <a:ext cx="7627062" cy="6858000"/>
          </a:xfrm>
          <a:prstGeom prst="rect">
            <a:avLst/>
          </a:prstGeom>
        </p:spPr>
      </p:pic>
    </p:spTree>
    <p:extLst>
      <p:ext uri="{BB962C8B-B14F-4D97-AF65-F5344CB8AC3E}">
        <p14:creationId xmlns:p14="http://schemas.microsoft.com/office/powerpoint/2010/main" val="1006099660"/>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2028</TotalTime>
  <Words>2655</Words>
  <Application>Microsoft Office PowerPoint</Application>
  <PresentationFormat>Widescreen</PresentationFormat>
  <Paragraphs>289</Paragraphs>
  <Slides>29</Slides>
  <Notes>23</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Arial Black</vt:lpstr>
      <vt:lpstr>Calibri</vt:lpstr>
      <vt:lpstr>Calibri Light</vt:lpstr>
      <vt:lpstr>1_Office Theme</vt:lpstr>
      <vt:lpstr>PowerPoint Presentation</vt:lpstr>
      <vt:lpstr>PowerPoint Presentation</vt:lpstr>
      <vt:lpstr>PowerPoint Presentation</vt:lpstr>
      <vt:lpstr>Reagan Doctrine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Office of Public Diplomacy for Latin America and the Caribbean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cp:lastModifiedBy>
  <cp:revision>34</cp:revision>
  <cp:lastPrinted>2019-03-04T08:29:33Z</cp:lastPrinted>
  <dcterms:created xsi:type="dcterms:W3CDTF">2019-01-15T16:31:44Z</dcterms:created>
  <dcterms:modified xsi:type="dcterms:W3CDTF">2020-12-12T15:51:19Z</dcterms:modified>
</cp:coreProperties>
</file>