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0972800" cy="15544800"/>
  <p:notesSz cx="15544800" cy="109728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0" d="100"/>
          <a:sy n="70" d="100"/>
        </p:scale>
        <p:origin x="140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518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ABCB4E2-A5AF-9AAC-67BF-DA654D30D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59" y="235499"/>
            <a:ext cx="3804156" cy="13117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A1F1F8-C6F0-FBC9-C677-A44B411686D7}"/>
              </a:ext>
            </a:extLst>
          </p:cNvPr>
          <p:cNvSpPr txBox="1"/>
          <p:nvPr/>
        </p:nvSpPr>
        <p:spPr>
          <a:xfrm>
            <a:off x="916616" y="2340429"/>
            <a:ext cx="931817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/>
              <a:t>Student Name: Lutfiya Imtiyaz Ghanchi</a:t>
            </a:r>
          </a:p>
          <a:p>
            <a:pPr algn="ctr"/>
            <a:endParaRPr lang="en-IN" sz="2000" b="1" dirty="0"/>
          </a:p>
          <a:p>
            <a:pPr algn="ctr"/>
            <a:r>
              <a:rPr lang="en-IN" sz="2000" b="1" dirty="0"/>
              <a:t>Student ID: 2536172</a:t>
            </a:r>
          </a:p>
          <a:p>
            <a:pPr algn="ctr"/>
            <a:endParaRPr lang="en-IN" sz="2000" b="1" dirty="0"/>
          </a:p>
          <a:p>
            <a:pPr algn="ctr"/>
            <a:r>
              <a:rPr lang="en-IN" sz="2000" b="1" dirty="0"/>
              <a:t>Course Name: Master of Business Administration</a:t>
            </a:r>
          </a:p>
          <a:p>
            <a:pPr algn="ctr"/>
            <a:endParaRPr lang="en-IN" sz="2000" b="1" dirty="0"/>
          </a:p>
          <a:p>
            <a:pPr algn="ctr"/>
            <a:r>
              <a:rPr lang="en-IN" sz="2000" b="1" dirty="0"/>
              <a:t>Subject: Marketing Management</a:t>
            </a:r>
          </a:p>
          <a:p>
            <a:pPr algn="ctr"/>
            <a:r>
              <a:rPr lang="en-IN" sz="2000" b="1" dirty="0"/>
              <a:t> </a:t>
            </a:r>
          </a:p>
          <a:p>
            <a:pPr algn="ctr"/>
            <a:r>
              <a:rPr lang="en-US" sz="2000" b="1" dirty="0"/>
              <a:t>Subject Name: LCMB7024</a:t>
            </a:r>
          </a:p>
          <a:p>
            <a:pPr algn="ctr"/>
            <a:endParaRPr lang="en-US" sz="2000" b="1" dirty="0"/>
          </a:p>
          <a:p>
            <a:pPr algn="ctr"/>
            <a:r>
              <a:rPr lang="en-US" sz="2000" b="1" dirty="0"/>
              <a:t>Topic: BRAND DEVELOPMENT AND PRODUCT EXTENSION OF UNIQLO</a:t>
            </a:r>
          </a:p>
          <a:p>
            <a:br>
              <a:rPr lang="en-US" sz="2000" b="1" dirty="0"/>
            </a:br>
            <a:br>
              <a:rPr lang="en-US" b="1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26647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00" cy="1874520"/>
          </a:xfrm>
          <a:prstGeom prst="rect">
            <a:avLst/>
          </a:prstGeom>
          <a:solidFill>
            <a:srgbClr val="E60012"/>
          </a:solidFill>
          <a:ln/>
        </p:spPr>
      </p:sp>
      <p:sp>
        <p:nvSpPr>
          <p:cNvPr id="3" name="Text 1"/>
          <p:cNvSpPr/>
          <p:nvPr/>
        </p:nvSpPr>
        <p:spPr>
          <a:xfrm>
            <a:off x="502920" y="292608"/>
            <a:ext cx="9966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UNIQLO HOME</a:t>
            </a:r>
            <a:endParaRPr lang="en-US" sz="5400" dirty="0"/>
          </a:p>
        </p:txBody>
      </p:sp>
      <p:sp>
        <p:nvSpPr>
          <p:cNvPr id="4" name="Text 2"/>
          <p:cNvSpPr/>
          <p:nvPr/>
        </p:nvSpPr>
        <p:spPr>
          <a:xfrm>
            <a:off x="502920" y="1115568"/>
            <a:ext cx="9966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Living, Everyday Comfort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02920" y="1517904"/>
            <a:ext cx="9966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kern="0" spc="200" dirty="0">
                <a:solidFill>
                  <a:srgbClr val="FFD9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OVERVIEW  •  BRAND EXTENSION POSTER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502920" y="2240280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7" name="Image 0" descr="hom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11" y="2324771"/>
            <a:ext cx="215067" cy="215067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24128" y="2221992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Company Overview</a:t>
            </a:r>
            <a:endParaRPr lang="en-US" sz="1900" dirty="0"/>
          </a:p>
        </p:txBody>
      </p:sp>
      <p:sp>
        <p:nvSpPr>
          <p:cNvPr id="9" name="Text 6"/>
          <p:cNvSpPr/>
          <p:nvPr/>
        </p:nvSpPr>
        <p:spPr>
          <a:xfrm>
            <a:off x="502920" y="2752344"/>
            <a:ext cx="99669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UNIQLO's LifeWear philosophy: comfortable, affordable, high-quality essentials</a:t>
            </a:r>
            <a:endParaRPr lang="en-US" sz="1250" dirty="0"/>
          </a:p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Committed to eco-conscious design and environmental responsibility</a:t>
            </a:r>
            <a:endParaRPr lang="en-US" sz="1250" dirty="0"/>
          </a:p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category: sustainable home textiles extending the trusted brand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502920" y="3776472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11" name="Image 1" descr="lea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411" y="3860963"/>
            <a:ext cx="215067" cy="215067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24128" y="3758184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Sustainability Matters</a:t>
            </a:r>
            <a:endParaRPr lang="en-US" sz="1900" dirty="0"/>
          </a:p>
        </p:txBody>
      </p:sp>
      <p:sp>
        <p:nvSpPr>
          <p:cNvPr id="13" name="Text 9"/>
          <p:cNvSpPr/>
          <p:nvPr/>
        </p:nvSpPr>
        <p:spPr>
          <a:xfrm>
            <a:off x="502920" y="4288536"/>
            <a:ext cx="9966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Fashion and textile industries face rising environmental scrutiny</a:t>
            </a:r>
            <a:endParaRPr lang="en-US" sz="1250" dirty="0"/>
          </a:p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Consumers increasingly demand sustainable, responsible lifestyle products</a:t>
            </a:r>
            <a:endParaRPr lang="en-US" sz="1250" dirty="0"/>
          </a:p>
        </p:txBody>
      </p:sp>
      <p:sp>
        <p:nvSpPr>
          <p:cNvPr id="14" name="Shape 10"/>
          <p:cNvSpPr/>
          <p:nvPr/>
        </p:nvSpPr>
        <p:spPr>
          <a:xfrm>
            <a:off x="502920" y="5065776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15" name="Image 2" descr="recycl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411" y="5150267"/>
            <a:ext cx="215067" cy="215067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024128" y="5047488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Brand Extension</a:t>
            </a:r>
            <a:endParaRPr lang="en-US" sz="1900" dirty="0"/>
          </a:p>
        </p:txBody>
      </p:sp>
      <p:sp>
        <p:nvSpPr>
          <p:cNvPr id="17" name="Shape 12"/>
          <p:cNvSpPr/>
          <p:nvPr/>
        </p:nvSpPr>
        <p:spPr>
          <a:xfrm>
            <a:off x="502920" y="5577840"/>
            <a:ext cx="2331720" cy="777240"/>
          </a:xfrm>
          <a:prstGeom prst="roundRect">
            <a:avLst>
              <a:gd name="adj" fmla="val 9412"/>
            </a:avLst>
          </a:prstGeom>
          <a:solidFill>
            <a:srgbClr val="F7F7F7"/>
          </a:solidFill>
          <a:ln w="15875">
            <a:solidFill>
              <a:srgbClr val="E60012"/>
            </a:solidFill>
            <a:prstDash val="solid"/>
          </a:ln>
        </p:spPr>
      </p:sp>
      <p:sp>
        <p:nvSpPr>
          <p:cNvPr id="18" name="Text 13"/>
          <p:cNvSpPr/>
          <p:nvPr/>
        </p:nvSpPr>
        <p:spPr>
          <a:xfrm>
            <a:off x="502920" y="5577840"/>
            <a:ext cx="2331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Brand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UNIQLO</a:t>
            </a:r>
            <a:endParaRPr lang="en-US" sz="1300" dirty="0"/>
          </a:p>
        </p:txBody>
      </p:sp>
      <p:sp>
        <p:nvSpPr>
          <p:cNvPr id="19" name="Shape 14"/>
          <p:cNvSpPr/>
          <p:nvPr/>
        </p:nvSpPr>
        <p:spPr>
          <a:xfrm>
            <a:off x="2971800" y="5856732"/>
            <a:ext cx="4206240" cy="219456"/>
          </a:xfrm>
          <a:prstGeom prst="rightArrow">
            <a:avLst/>
          </a:prstGeom>
          <a:solidFill>
            <a:srgbClr val="E60012"/>
          </a:solidFill>
          <a:ln/>
        </p:spPr>
      </p:sp>
      <p:sp>
        <p:nvSpPr>
          <p:cNvPr id="20" name="Shape 15"/>
          <p:cNvSpPr/>
          <p:nvPr/>
        </p:nvSpPr>
        <p:spPr>
          <a:xfrm>
            <a:off x="7315200" y="5577840"/>
            <a:ext cx="2331720" cy="777240"/>
          </a:xfrm>
          <a:prstGeom prst="roundRect">
            <a:avLst>
              <a:gd name="adj" fmla="val 9412"/>
            </a:avLst>
          </a:prstGeom>
          <a:solidFill>
            <a:srgbClr val="E60012"/>
          </a:solidFill>
          <a:ln/>
        </p:spPr>
      </p:sp>
      <p:sp>
        <p:nvSpPr>
          <p:cNvPr id="21" name="Text 16"/>
          <p:cNvSpPr/>
          <p:nvPr/>
        </p:nvSpPr>
        <p:spPr>
          <a:xfrm>
            <a:off x="7315200" y="5577840"/>
            <a:ext cx="2331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Category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Home Textiles</a:t>
            </a:r>
            <a:endParaRPr lang="en-US" sz="1300" dirty="0"/>
          </a:p>
        </p:txBody>
      </p:sp>
      <p:sp>
        <p:nvSpPr>
          <p:cNvPr id="22" name="Shape 17"/>
          <p:cNvSpPr/>
          <p:nvPr/>
        </p:nvSpPr>
        <p:spPr>
          <a:xfrm>
            <a:off x="502920" y="6611112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23" name="Image 3" descr="leaf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411" y="6695603"/>
            <a:ext cx="215067" cy="215067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1024128" y="6592824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900" dirty="0"/>
          </a:p>
        </p:txBody>
      </p:sp>
      <p:sp>
        <p:nvSpPr>
          <p:cNvPr id="25" name="Text 19"/>
          <p:cNvSpPr/>
          <p:nvPr/>
        </p:nvSpPr>
        <p:spPr>
          <a:xfrm>
            <a:off x="502920" y="7123176"/>
            <a:ext cx="4800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Bed sheets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Towels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Blankets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Curtains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Cushions</a:t>
            </a:r>
            <a:endParaRPr lang="en-US" sz="1200" dirty="0"/>
          </a:p>
        </p:txBody>
      </p:sp>
      <p:sp>
        <p:nvSpPr>
          <p:cNvPr id="26" name="Shape 20"/>
          <p:cNvSpPr/>
          <p:nvPr/>
        </p:nvSpPr>
        <p:spPr>
          <a:xfrm>
            <a:off x="502920" y="6611112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27" name="Image 4" descr="us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11" y="6695603"/>
            <a:ext cx="215067" cy="215067"/>
          </a:xfrm>
          <a:prstGeom prst="rect">
            <a:avLst/>
          </a:prstGeom>
        </p:spPr>
      </p:pic>
      <p:sp>
        <p:nvSpPr>
          <p:cNvPr id="28" name="Text 21"/>
          <p:cNvSpPr/>
          <p:nvPr/>
        </p:nvSpPr>
        <p:spPr>
          <a:xfrm>
            <a:off x="1024128" y="6592824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Target Market</a:t>
            </a:r>
            <a:endParaRPr lang="en-US" sz="1900" dirty="0"/>
          </a:p>
        </p:txBody>
      </p:sp>
      <p:sp>
        <p:nvSpPr>
          <p:cNvPr id="29" name="Text 22"/>
          <p:cNvSpPr/>
          <p:nvPr/>
        </p:nvSpPr>
        <p:spPr>
          <a:xfrm>
            <a:off x="5669280" y="7123176"/>
            <a:ext cx="4800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Millennials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 Z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</a:t>
            </a:r>
            <a:endParaRPr lang="en-US" sz="1200" dirty="0"/>
          </a:p>
          <a:p>
            <a:pPr marL="177800" indent="-1778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Eco-conscious consumers</a:t>
            </a:r>
            <a:endParaRPr lang="en-US" sz="1200" dirty="0"/>
          </a:p>
        </p:txBody>
      </p:sp>
      <p:sp>
        <p:nvSpPr>
          <p:cNvPr id="30" name="Shape 23"/>
          <p:cNvSpPr/>
          <p:nvPr/>
        </p:nvSpPr>
        <p:spPr>
          <a:xfrm>
            <a:off x="502920" y="8439912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31" name="Image 5" descr="hands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411" y="8524403"/>
            <a:ext cx="215067" cy="215067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1024128" y="8421624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</a:t>
            </a:r>
            <a:endParaRPr lang="en-US" sz="1900" dirty="0"/>
          </a:p>
        </p:txBody>
      </p:sp>
      <p:sp>
        <p:nvSpPr>
          <p:cNvPr id="33" name="Text 25"/>
          <p:cNvSpPr/>
          <p:nvPr/>
        </p:nvSpPr>
        <p:spPr>
          <a:xfrm>
            <a:off x="502920" y="8951976"/>
            <a:ext cx="99669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Customers: reliable, sustainable products for everyday living</a:t>
            </a:r>
            <a:endParaRPr lang="en-US" sz="1250" dirty="0"/>
          </a:p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Investors: new revenue stream and long-term business growth</a:t>
            </a:r>
            <a:endParaRPr lang="en-US" sz="1250" dirty="0"/>
          </a:p>
          <a:p>
            <a:pPr marL="177800" indent="-177800">
              <a:lnSpc>
                <a:spcPct val="10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Environment: reduced textile waste and responsible sourcing</a:t>
            </a:r>
            <a:endParaRPr lang="en-US" sz="1250" dirty="0"/>
          </a:p>
        </p:txBody>
      </p:sp>
      <p:sp>
        <p:nvSpPr>
          <p:cNvPr id="34" name="Shape 26"/>
          <p:cNvSpPr/>
          <p:nvPr/>
        </p:nvSpPr>
        <p:spPr>
          <a:xfrm>
            <a:off x="502920" y="9976104"/>
            <a:ext cx="384048" cy="384048"/>
          </a:xfrm>
          <a:prstGeom prst="ellipse">
            <a:avLst/>
          </a:prstGeom>
          <a:solidFill>
            <a:srgbClr val="E60012"/>
          </a:solidFill>
          <a:ln/>
        </p:spPr>
      </p:sp>
      <p:pic>
        <p:nvPicPr>
          <p:cNvPr id="35" name="Image 6" descr="glob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7411" y="10060595"/>
            <a:ext cx="215067" cy="215067"/>
          </a:xfrm>
          <a:prstGeom prst="rect">
            <a:avLst/>
          </a:prstGeom>
        </p:spPr>
      </p:pic>
      <p:sp>
        <p:nvSpPr>
          <p:cNvPr id="36" name="Text 27"/>
          <p:cNvSpPr/>
          <p:nvPr/>
        </p:nvSpPr>
        <p:spPr>
          <a:xfrm>
            <a:off x="1024128" y="9957816"/>
            <a:ext cx="944575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 Sustainable Development Goals</a:t>
            </a:r>
            <a:endParaRPr lang="en-US" sz="1900" dirty="0"/>
          </a:p>
        </p:txBody>
      </p:sp>
      <p:sp>
        <p:nvSpPr>
          <p:cNvPr id="37" name="Shape 28"/>
          <p:cNvSpPr/>
          <p:nvPr/>
        </p:nvSpPr>
        <p:spPr>
          <a:xfrm>
            <a:off x="502920" y="10488168"/>
            <a:ext cx="1463040" cy="1463040"/>
          </a:xfrm>
          <a:prstGeom prst="roundRect">
            <a:avLst>
              <a:gd name="adj" fmla="val 5000"/>
            </a:avLst>
          </a:prstGeom>
          <a:solidFill>
            <a:srgbClr val="1A1A1A"/>
          </a:solidFill>
          <a:ln/>
        </p:spPr>
      </p:sp>
      <p:sp>
        <p:nvSpPr>
          <p:cNvPr id="38" name="Text 29"/>
          <p:cNvSpPr/>
          <p:nvPr/>
        </p:nvSpPr>
        <p:spPr>
          <a:xfrm>
            <a:off x="502920" y="10579608"/>
            <a:ext cx="1463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8</a:t>
            </a:r>
            <a:endParaRPr lang="en-US" sz="1500" dirty="0"/>
          </a:p>
        </p:txBody>
      </p:sp>
      <p:sp>
        <p:nvSpPr>
          <p:cNvPr id="39" name="Text 30"/>
          <p:cNvSpPr/>
          <p:nvPr/>
        </p:nvSpPr>
        <p:spPr>
          <a:xfrm>
            <a:off x="576072" y="10945368"/>
            <a:ext cx="131673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Decent Work &amp;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Growth</a:t>
            </a:r>
            <a:endParaRPr lang="en-US" sz="950" dirty="0"/>
          </a:p>
        </p:txBody>
      </p:sp>
      <p:sp>
        <p:nvSpPr>
          <p:cNvPr id="40" name="Shape 31"/>
          <p:cNvSpPr/>
          <p:nvPr/>
        </p:nvSpPr>
        <p:spPr>
          <a:xfrm>
            <a:off x="2286000" y="10488168"/>
            <a:ext cx="1463040" cy="1463040"/>
          </a:xfrm>
          <a:prstGeom prst="roundRect">
            <a:avLst>
              <a:gd name="adj" fmla="val 5000"/>
            </a:avLst>
          </a:prstGeom>
          <a:solidFill>
            <a:srgbClr val="1A1A1A"/>
          </a:solidFill>
          <a:ln/>
        </p:spPr>
      </p:sp>
      <p:sp>
        <p:nvSpPr>
          <p:cNvPr id="41" name="Text 32"/>
          <p:cNvSpPr/>
          <p:nvPr/>
        </p:nvSpPr>
        <p:spPr>
          <a:xfrm>
            <a:off x="2286000" y="10579608"/>
            <a:ext cx="1463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12</a:t>
            </a:r>
            <a:endParaRPr lang="en-US" sz="1500" dirty="0"/>
          </a:p>
        </p:txBody>
      </p:sp>
      <p:sp>
        <p:nvSpPr>
          <p:cNvPr id="42" name="Text 33"/>
          <p:cNvSpPr/>
          <p:nvPr/>
        </p:nvSpPr>
        <p:spPr>
          <a:xfrm>
            <a:off x="2359152" y="10945368"/>
            <a:ext cx="131673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Responsible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Consumption</a:t>
            </a:r>
            <a:endParaRPr lang="en-US" sz="950" dirty="0"/>
          </a:p>
        </p:txBody>
      </p:sp>
      <p:sp>
        <p:nvSpPr>
          <p:cNvPr id="43" name="Shape 34"/>
          <p:cNvSpPr/>
          <p:nvPr/>
        </p:nvSpPr>
        <p:spPr>
          <a:xfrm>
            <a:off x="4069080" y="10488168"/>
            <a:ext cx="1463040" cy="1463040"/>
          </a:xfrm>
          <a:prstGeom prst="roundRect">
            <a:avLst>
              <a:gd name="adj" fmla="val 5000"/>
            </a:avLst>
          </a:prstGeom>
          <a:solidFill>
            <a:srgbClr val="1A1A1A"/>
          </a:solidFill>
          <a:ln/>
        </p:spPr>
      </p:sp>
      <p:sp>
        <p:nvSpPr>
          <p:cNvPr id="44" name="Text 35"/>
          <p:cNvSpPr/>
          <p:nvPr/>
        </p:nvSpPr>
        <p:spPr>
          <a:xfrm>
            <a:off x="4069080" y="10579608"/>
            <a:ext cx="1463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13</a:t>
            </a:r>
            <a:endParaRPr lang="en-US" sz="1500" dirty="0"/>
          </a:p>
        </p:txBody>
      </p:sp>
      <p:sp>
        <p:nvSpPr>
          <p:cNvPr id="45" name="Text 36"/>
          <p:cNvSpPr/>
          <p:nvPr/>
        </p:nvSpPr>
        <p:spPr>
          <a:xfrm>
            <a:off x="4142232" y="10945368"/>
            <a:ext cx="131673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Climate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950" dirty="0"/>
          </a:p>
        </p:txBody>
      </p:sp>
      <p:sp>
        <p:nvSpPr>
          <p:cNvPr id="46" name="Shape 37"/>
          <p:cNvSpPr/>
          <p:nvPr/>
        </p:nvSpPr>
        <p:spPr>
          <a:xfrm>
            <a:off x="0" y="12243816"/>
            <a:ext cx="10972800" cy="1417320"/>
          </a:xfrm>
          <a:prstGeom prst="rect">
            <a:avLst/>
          </a:prstGeom>
          <a:solidFill>
            <a:srgbClr val="F7F7F7"/>
          </a:solidFill>
          <a:ln/>
        </p:spPr>
      </p:sp>
      <p:sp>
        <p:nvSpPr>
          <p:cNvPr id="47" name="Text 38"/>
          <p:cNvSpPr/>
          <p:nvPr/>
        </p:nvSpPr>
        <p:spPr>
          <a:xfrm>
            <a:off x="502920" y="12408408"/>
            <a:ext cx="99669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450" i="1" dirty="0">
                <a:solidFill>
                  <a:srgbClr val="1A1A1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UNIQLO HOME extends the trusted LifeWear philosophy beyond clothing, helping consumers create more sustainable homes while supporting business growth.</a:t>
            </a:r>
            <a:endParaRPr lang="en-US" sz="1450" dirty="0"/>
          </a:p>
        </p:txBody>
      </p:sp>
      <p:sp>
        <p:nvSpPr>
          <p:cNvPr id="49" name="Text 40"/>
          <p:cNvSpPr/>
          <p:nvPr/>
        </p:nvSpPr>
        <p:spPr>
          <a:xfrm>
            <a:off x="4023360" y="13798296"/>
            <a:ext cx="2926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189</Words>
  <Application>Microsoft Office PowerPoint</Application>
  <PresentationFormat>Custom</PresentationFormat>
  <Paragraphs>53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Cambria</vt:lpstr>
      <vt:lpstr>Office Theme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IR Ghanchi</cp:lastModifiedBy>
  <cp:revision>3</cp:revision>
  <dcterms:created xsi:type="dcterms:W3CDTF">2026-07-31T11:15:19Z</dcterms:created>
  <dcterms:modified xsi:type="dcterms:W3CDTF">2026-08-02T21:06:32Z</dcterms:modified>
</cp:coreProperties>
</file>