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1" r:id="rId3"/>
    <p:sldId id="282" r:id="rId4"/>
    <p:sldId id="284" r:id="rId5"/>
    <p:sldId id="285" r:id="rId6"/>
    <p:sldId id="286" r:id="rId7"/>
    <p:sldId id="287" r:id="rId8"/>
    <p:sldId id="289" r:id="rId9"/>
    <p:sldId id="261" r:id="rId10"/>
    <p:sldId id="278" r:id="rId11"/>
    <p:sldId id="260" r:id="rId12"/>
    <p:sldId id="290" r:id="rId13"/>
    <p:sldId id="291" r:id="rId14"/>
    <p:sldId id="279" r:id="rId15"/>
    <p:sldId id="280" r:id="rId16"/>
    <p:sldId id="275" r:id="rId17"/>
    <p:sldId id="277" r:id="rId18"/>
    <p:sldId id="292" r:id="rId19"/>
    <p:sldId id="276" r:id="rId20"/>
    <p:sldId id="259"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8" d="100"/>
          <a:sy n="68" d="100"/>
        </p:scale>
        <p:origin x="40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0BB0CD2-AA7B-5340-BDC0-D88A8E70BB65}"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BB0CD2-AA7B-5340-BDC0-D88A8E70BB65}"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0BB0CD2-AA7B-5340-BDC0-D88A8E70BB65}"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0BB0CD2-AA7B-5340-BDC0-D88A8E70BB65}" type="datetimeFigureOut">
              <a:rPr lang="en-US" smtClean="0"/>
              <a:t>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0BB0CD2-AA7B-5340-BDC0-D88A8E70BB65}" type="datetimeFigureOut">
              <a:rPr lang="en-US" smtClean="0"/>
              <a:t>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0BB0CD2-AA7B-5340-BDC0-D88A8E70BB65}" type="datetimeFigureOut">
              <a:rPr lang="en-US" smtClean="0"/>
              <a:t>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BB0CD2-AA7B-5340-BDC0-D88A8E70BB65}" type="datetimeFigureOut">
              <a:rPr lang="en-US" smtClean="0"/>
              <a:t>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BB0CD2-AA7B-5340-BDC0-D88A8E70BB65}" type="datetimeFigureOut">
              <a:rPr lang="en-US" smtClean="0"/>
              <a:t>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BB0CD2-AA7B-5340-BDC0-D88A8E70BB65}" type="datetimeFigureOut">
              <a:rPr lang="en-US" smtClean="0"/>
              <a:t>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BB0CD2-AA7B-5340-BDC0-D88A8E70BB65}"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BB0CD2-AA7B-5340-BDC0-D88A8E70BB65}" type="datetimeFigureOut">
              <a:rPr lang="en-US" smtClean="0"/>
              <a:t>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D69AFE-79FA-CC40-AC7E-2AC8A0AE50A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BB0CD2-AA7B-5340-BDC0-D88A8E70BB65}" type="datetimeFigureOut">
              <a:rPr lang="en-US" smtClean="0"/>
              <a:t>2/6/2018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D69AFE-79FA-CC40-AC7E-2AC8A0AE50A3}"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G_xFo6Hifzk" TargetMode="External"/><Relationship Id="rId2" Type="http://schemas.openxmlformats.org/officeDocument/2006/relationships/hyperlink" Target="https://www.youtube.com/watch?v=Z-IcgMwU9Vk" TargetMode="External"/><Relationship Id="rId1" Type="http://schemas.openxmlformats.org/officeDocument/2006/relationships/slideLayout" Target="../slideLayouts/slideLayout2.xml"/><Relationship Id="rId5" Type="http://schemas.openxmlformats.org/officeDocument/2006/relationships/hyperlink" Target="https://www.youtube.com/watch?v=BHUlI2S_peg" TargetMode="External"/><Relationship Id="rId4" Type="http://schemas.openxmlformats.org/officeDocument/2006/relationships/hyperlink" Target="https://www.youtube.com/watch?v=6ptel9C3Zhg"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bl.uk/learning/histcitizen/21cc/counterculture/counterintro.html" TargetMode="External"/><Relationship Id="rId2" Type="http://schemas.openxmlformats.org/officeDocument/2006/relationships/hyperlink" Target="http://www.oxfordreference.com.ezproxy.uwtsd.ac.uk/view/10.1093/acref/9780199532919.001.0001/acref-9780199532919-e-59?rskey=0yTq5Q&amp;result=1" TargetMode="External"/><Relationship Id="rId1" Type="http://schemas.openxmlformats.org/officeDocument/2006/relationships/slideLayout" Target="../slideLayouts/slideLayout2.xml"/><Relationship Id="rId5" Type="http://schemas.openxmlformats.org/officeDocument/2006/relationships/hyperlink" Target="http://subcultureslist.com/punks/" TargetMode="External"/><Relationship Id="rId4" Type="http://schemas.openxmlformats.org/officeDocument/2006/relationships/hyperlink" Target="https://trac.wale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ro.sussex.ac.uk/51592/1/Elliott_YouCantJustSayWords_pre-pub.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7UhPlba_QQA"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0" y="1195404"/>
            <a:ext cx="9144000" cy="481117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t>
            </a:r>
            <a:r>
              <a:rPr lang="en-US" dirty="0" smtClean="0"/>
              <a:t>ounterculture</a:t>
            </a:r>
            <a:endParaRPr lang="en-US" dirty="0"/>
          </a:p>
        </p:txBody>
      </p:sp>
      <p:sp>
        <p:nvSpPr>
          <p:cNvPr id="3" name="Content Placeholder 2"/>
          <p:cNvSpPr>
            <a:spLocks noGrp="1"/>
          </p:cNvSpPr>
          <p:nvPr>
            <p:ph idx="1"/>
          </p:nvPr>
        </p:nvSpPr>
        <p:spPr/>
        <p:txBody>
          <a:bodyPr>
            <a:normAutofit/>
          </a:bodyPr>
          <a:lstStyle/>
          <a:p>
            <a:r>
              <a:rPr lang="en-US" dirty="0"/>
              <a:t>What is counterculture</a:t>
            </a:r>
            <a:r>
              <a:rPr lang="en-US" dirty="0" smtClean="0"/>
              <a:t>? </a:t>
            </a:r>
          </a:p>
          <a:p>
            <a:r>
              <a:rPr lang="en-US" dirty="0" smtClean="0"/>
              <a:t>A </a:t>
            </a:r>
            <a:r>
              <a:rPr lang="en-US" dirty="0"/>
              <a:t>countercultural action or expression communicates disagreement, opposition, disobedience or rebellion.</a:t>
            </a:r>
            <a:r>
              <a:rPr lang="en-US" dirty="0" smtClean="0"/>
              <a:t> </a:t>
            </a:r>
          </a:p>
          <a:p>
            <a:r>
              <a:rPr lang="en-US" dirty="0" smtClean="0"/>
              <a:t>A </a:t>
            </a:r>
            <a:r>
              <a:rPr lang="en-US" dirty="0"/>
              <a:t>counterculture rejects or challenges mainstream culture or</a:t>
            </a:r>
            <a:r>
              <a:rPr lang="en-US" dirty="0" smtClean="0"/>
              <a:t> particular </a:t>
            </a:r>
            <a:r>
              <a:rPr lang="en-US" dirty="0"/>
              <a:t>elements of it</a:t>
            </a:r>
            <a:r>
              <a:rPr lang="en-US" dirty="0" smtClean="0"/>
              <a:t>.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t>
            </a:r>
            <a:r>
              <a:rPr lang="en-US" dirty="0" smtClean="0"/>
              <a:t>ounterculture</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This might mean: </a:t>
            </a:r>
          </a:p>
          <a:p>
            <a:r>
              <a:rPr lang="en-US" dirty="0" smtClean="0"/>
              <a:t>Protesting against a particular situation or issue</a:t>
            </a:r>
          </a:p>
          <a:p>
            <a:r>
              <a:rPr lang="en-US" dirty="0" smtClean="0"/>
              <a:t>Rebelling against the accepted or acceptable way of doing things </a:t>
            </a:r>
          </a:p>
          <a:p>
            <a:r>
              <a:rPr lang="en-US" dirty="0" smtClean="0"/>
              <a:t>Struggling for liberation when you are oppressed or marginalized </a:t>
            </a:r>
          </a:p>
          <a:p>
            <a:r>
              <a:rPr lang="en-US" dirty="0" smtClean="0"/>
              <a:t>Finding new ways to represent yourself when you are misrepresented or simply not represented </a:t>
            </a:r>
          </a:p>
          <a:p>
            <a:r>
              <a:rPr lang="en-US" dirty="0" smtClean="0"/>
              <a:t>Creating your own culture when you are dissatisfied with the culture that is made for you</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Civil disobedience </a:t>
            </a:r>
            <a:endParaRPr lang="en-US" dirty="0"/>
          </a:p>
        </p:txBody>
      </p:sp>
      <p:sp>
        <p:nvSpPr>
          <p:cNvPr id="3" name="Content Placeholder 2"/>
          <p:cNvSpPr>
            <a:spLocks noGrp="1"/>
          </p:cNvSpPr>
          <p:nvPr>
            <p:ph idx="1"/>
          </p:nvPr>
        </p:nvSpPr>
        <p:spPr/>
        <p:txBody>
          <a:bodyPr>
            <a:normAutofit fontScale="92500" lnSpcReduction="10000"/>
          </a:bodyPr>
          <a:lstStyle/>
          <a:p>
            <a:r>
              <a:rPr lang="en-US" dirty="0"/>
              <a:t>Advocates of civil disobedience argue that small crimes, such as the disruption of roads and public spaces, are justified when they are against far greater crimes such as massive environmental damage or war</a:t>
            </a:r>
            <a:r>
              <a:rPr lang="en-US" dirty="0" smtClean="0"/>
              <a:t>.</a:t>
            </a:r>
          </a:p>
          <a:p>
            <a:r>
              <a:rPr lang="en-US" dirty="0" smtClean="0"/>
              <a:t>Civil </a:t>
            </a:r>
            <a:r>
              <a:rPr lang="en-US" dirty="0"/>
              <a:t>disobedience often involves a breach of normal or legal boundaries: public spaces are disrupted and secret places are infiltrated. It is therefore often treated as trespass by the authorities.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Assault on Culture</a:t>
            </a:r>
            <a:endParaRPr lang="en-US" dirty="0"/>
          </a:p>
        </p:txBody>
      </p:sp>
      <p:sp>
        <p:nvSpPr>
          <p:cNvPr id="3" name="Content Placeholder 2"/>
          <p:cNvSpPr>
            <a:spLocks noGrp="1"/>
          </p:cNvSpPr>
          <p:nvPr>
            <p:ph idx="1"/>
          </p:nvPr>
        </p:nvSpPr>
        <p:spPr/>
        <p:txBody>
          <a:bodyPr>
            <a:normAutofit fontScale="92500" lnSpcReduction="20000"/>
          </a:bodyPr>
          <a:lstStyle/>
          <a:p>
            <a:r>
              <a:rPr lang="en-US" dirty="0"/>
              <a:t>Iconoclasm describes how </a:t>
            </a:r>
            <a:r>
              <a:rPr lang="en-US" b="1" dirty="0"/>
              <a:t>traditional cultural icons are destroyed</a:t>
            </a:r>
            <a:r>
              <a:rPr lang="en-US" dirty="0"/>
              <a:t> in order to make way for the new. Modern countercultural iconoclasm is more symbolic than active; </a:t>
            </a:r>
            <a:r>
              <a:rPr lang="en-US" b="1" dirty="0"/>
              <a:t>it sets out to destroy and replace tired traditional culture but rarely involves actual destruction</a:t>
            </a:r>
            <a:r>
              <a:rPr lang="en-US" dirty="0"/>
              <a:t>. It borrows the slogans and gestures of revolution and the language of war to create the necessary space and energy for new forms of culture and expression. Modern iconoclasts often emerge when there is no appropriate culture for them and no place for them in mainstream culture.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How do sub and counter cultures differ?</a:t>
            </a:r>
            <a:endParaRPr lang="en-GB" dirty="0"/>
          </a:p>
        </p:txBody>
      </p:sp>
      <p:sp>
        <p:nvSpPr>
          <p:cNvPr id="3" name="Text Placeholder 2"/>
          <p:cNvSpPr>
            <a:spLocks noGrp="1"/>
          </p:cNvSpPr>
          <p:nvPr>
            <p:ph type="body" idx="1"/>
          </p:nvPr>
        </p:nvSpPr>
        <p:spPr/>
        <p:txBody>
          <a:bodyPr/>
          <a:lstStyle/>
          <a:p>
            <a:r>
              <a:rPr lang="en-GB" dirty="0" smtClean="0"/>
              <a:t>Sub culture</a:t>
            </a:r>
            <a:endParaRPr lang="en-GB" dirty="0"/>
          </a:p>
        </p:txBody>
      </p:sp>
      <p:sp>
        <p:nvSpPr>
          <p:cNvPr id="4" name="Content Placeholder 3"/>
          <p:cNvSpPr>
            <a:spLocks noGrp="1"/>
          </p:cNvSpPr>
          <p:nvPr>
            <p:ph sz="half" idx="2"/>
          </p:nvPr>
        </p:nvSpPr>
        <p:spPr/>
        <p:txBody>
          <a:bodyPr/>
          <a:lstStyle/>
          <a:p>
            <a:r>
              <a:rPr lang="en-GB" dirty="0" smtClean="0"/>
              <a:t>Sub means to be ‘under’ something.</a:t>
            </a:r>
            <a:r>
              <a:rPr lang="en-GB" dirty="0"/>
              <a:t> </a:t>
            </a:r>
            <a:endParaRPr lang="en-GB" dirty="0" smtClean="0"/>
          </a:p>
          <a:p>
            <a:r>
              <a:rPr lang="en-GB" dirty="0" smtClean="0"/>
              <a:t>Has </a:t>
            </a:r>
            <a:r>
              <a:rPr lang="en-GB" dirty="0"/>
              <a:t>their own beliefs, values and norms</a:t>
            </a:r>
            <a:r>
              <a:rPr lang="en-GB" dirty="0" smtClean="0"/>
              <a:t>.</a:t>
            </a:r>
          </a:p>
          <a:p>
            <a:r>
              <a:rPr lang="en-GB" dirty="0" smtClean="0"/>
              <a:t>Can exist / co-exist within mainstream or dominant culture.</a:t>
            </a:r>
          </a:p>
          <a:p>
            <a:r>
              <a:rPr lang="en-GB" dirty="0" smtClean="0"/>
              <a:t>Based on a common interest.</a:t>
            </a:r>
            <a:endParaRPr lang="en-GB" dirty="0"/>
          </a:p>
          <a:p>
            <a:endParaRPr lang="en-GB" dirty="0"/>
          </a:p>
        </p:txBody>
      </p:sp>
      <p:sp>
        <p:nvSpPr>
          <p:cNvPr id="5" name="Text Placeholder 4"/>
          <p:cNvSpPr>
            <a:spLocks noGrp="1"/>
          </p:cNvSpPr>
          <p:nvPr>
            <p:ph type="body" sz="quarter" idx="3"/>
          </p:nvPr>
        </p:nvSpPr>
        <p:spPr/>
        <p:txBody>
          <a:bodyPr/>
          <a:lstStyle/>
          <a:p>
            <a:r>
              <a:rPr lang="en-GB" dirty="0" smtClean="0"/>
              <a:t>Counter culture </a:t>
            </a:r>
            <a:endParaRPr lang="en-GB" dirty="0"/>
          </a:p>
        </p:txBody>
      </p:sp>
      <p:sp>
        <p:nvSpPr>
          <p:cNvPr id="6" name="Content Placeholder 5"/>
          <p:cNvSpPr>
            <a:spLocks noGrp="1"/>
          </p:cNvSpPr>
          <p:nvPr>
            <p:ph sz="quarter" idx="4"/>
          </p:nvPr>
        </p:nvSpPr>
        <p:spPr/>
        <p:txBody>
          <a:bodyPr/>
          <a:lstStyle/>
          <a:p>
            <a:r>
              <a:rPr lang="en-GB" dirty="0" smtClean="0"/>
              <a:t>To Counter means ‘to be in opposition to…’</a:t>
            </a:r>
          </a:p>
          <a:p>
            <a:r>
              <a:rPr lang="en-GB" dirty="0" smtClean="0"/>
              <a:t>Has their own beliefs, values and norms.</a:t>
            </a:r>
          </a:p>
          <a:p>
            <a:r>
              <a:rPr lang="en-GB" dirty="0" smtClean="0"/>
              <a:t>Significantly reacts against mainstream – can actually cause change.</a:t>
            </a:r>
          </a:p>
          <a:p>
            <a:r>
              <a:rPr lang="en-GB" dirty="0" smtClean="0"/>
              <a:t>Can be political to cause change</a:t>
            </a:r>
            <a:endParaRPr lang="en-GB" dirty="0"/>
          </a:p>
        </p:txBody>
      </p:sp>
    </p:spTree>
    <p:extLst>
      <p:ext uri="{BB962C8B-B14F-4D97-AF65-F5344CB8AC3E}">
        <p14:creationId xmlns:p14="http://schemas.microsoft.com/office/powerpoint/2010/main" val="3205986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How do sub and counter cultures differ?</a:t>
            </a:r>
            <a:endParaRPr lang="en-GB" dirty="0"/>
          </a:p>
        </p:txBody>
      </p:sp>
      <p:sp>
        <p:nvSpPr>
          <p:cNvPr id="3" name="Text Placeholder 2"/>
          <p:cNvSpPr>
            <a:spLocks noGrp="1"/>
          </p:cNvSpPr>
          <p:nvPr>
            <p:ph type="body" idx="1"/>
          </p:nvPr>
        </p:nvSpPr>
        <p:spPr/>
        <p:txBody>
          <a:bodyPr/>
          <a:lstStyle/>
          <a:p>
            <a:r>
              <a:rPr lang="en-GB" dirty="0" smtClean="0"/>
              <a:t>Sub culture</a:t>
            </a:r>
            <a:endParaRPr lang="en-GB" dirty="0"/>
          </a:p>
        </p:txBody>
      </p:sp>
      <p:sp>
        <p:nvSpPr>
          <p:cNvPr id="4" name="Content Placeholder 3"/>
          <p:cNvSpPr>
            <a:spLocks noGrp="1"/>
          </p:cNvSpPr>
          <p:nvPr>
            <p:ph sz="half" idx="2"/>
          </p:nvPr>
        </p:nvSpPr>
        <p:spPr/>
        <p:txBody>
          <a:bodyPr/>
          <a:lstStyle/>
          <a:p>
            <a:r>
              <a:rPr lang="en-GB" dirty="0" smtClean="0"/>
              <a:t>Sub means to be ‘under’ something.</a:t>
            </a:r>
            <a:r>
              <a:rPr lang="en-GB" dirty="0"/>
              <a:t> </a:t>
            </a:r>
            <a:endParaRPr lang="en-GB" dirty="0" smtClean="0"/>
          </a:p>
          <a:p>
            <a:endParaRPr lang="en-GB" dirty="0" smtClean="0"/>
          </a:p>
          <a:p>
            <a:r>
              <a:rPr lang="en-GB" dirty="0" smtClean="0"/>
              <a:t>Punk?</a:t>
            </a:r>
          </a:p>
          <a:p>
            <a:r>
              <a:rPr lang="en-GB" dirty="0" smtClean="0"/>
              <a:t>Goth</a:t>
            </a:r>
          </a:p>
          <a:p>
            <a:r>
              <a:rPr lang="en-GB" dirty="0" smtClean="0"/>
              <a:t>Cosplay</a:t>
            </a:r>
          </a:p>
          <a:p>
            <a:r>
              <a:rPr lang="en-GB" dirty="0" smtClean="0"/>
              <a:t>Groupie</a:t>
            </a:r>
          </a:p>
          <a:p>
            <a:r>
              <a:rPr lang="en-GB" dirty="0" smtClean="0"/>
              <a:t>Tattoo and piercings</a:t>
            </a:r>
          </a:p>
          <a:p>
            <a:r>
              <a:rPr lang="en-GB" dirty="0" smtClean="0"/>
              <a:t>Drug use</a:t>
            </a:r>
          </a:p>
          <a:p>
            <a:endParaRPr lang="en-GB" dirty="0"/>
          </a:p>
        </p:txBody>
      </p:sp>
      <p:sp>
        <p:nvSpPr>
          <p:cNvPr id="5" name="Text Placeholder 4"/>
          <p:cNvSpPr>
            <a:spLocks noGrp="1"/>
          </p:cNvSpPr>
          <p:nvPr>
            <p:ph type="body" sz="quarter" idx="3"/>
          </p:nvPr>
        </p:nvSpPr>
        <p:spPr/>
        <p:txBody>
          <a:bodyPr/>
          <a:lstStyle/>
          <a:p>
            <a:r>
              <a:rPr lang="en-GB" dirty="0" smtClean="0"/>
              <a:t>Counter culture </a:t>
            </a:r>
            <a:endParaRPr lang="en-GB" dirty="0"/>
          </a:p>
        </p:txBody>
      </p:sp>
      <p:sp>
        <p:nvSpPr>
          <p:cNvPr id="6" name="Content Placeholder 5"/>
          <p:cNvSpPr>
            <a:spLocks noGrp="1"/>
          </p:cNvSpPr>
          <p:nvPr>
            <p:ph sz="quarter" idx="4"/>
          </p:nvPr>
        </p:nvSpPr>
        <p:spPr/>
        <p:txBody>
          <a:bodyPr>
            <a:normAutofit fontScale="92500" lnSpcReduction="10000"/>
          </a:bodyPr>
          <a:lstStyle/>
          <a:p>
            <a:r>
              <a:rPr lang="en-GB" dirty="0" smtClean="0"/>
              <a:t>To Counter means ‘to be in opposition to…’</a:t>
            </a:r>
          </a:p>
          <a:p>
            <a:endParaRPr lang="en-GB" dirty="0"/>
          </a:p>
          <a:p>
            <a:r>
              <a:rPr lang="en-GB" dirty="0" smtClean="0"/>
              <a:t>Punk?</a:t>
            </a:r>
          </a:p>
          <a:p>
            <a:r>
              <a:rPr lang="en-GB" dirty="0" smtClean="0"/>
              <a:t>Feminist</a:t>
            </a:r>
          </a:p>
          <a:p>
            <a:r>
              <a:rPr lang="en-GB" dirty="0" smtClean="0"/>
              <a:t>Suffragette</a:t>
            </a:r>
          </a:p>
          <a:p>
            <a:r>
              <a:rPr lang="en-GB" dirty="0" smtClean="0"/>
              <a:t>Atheist</a:t>
            </a:r>
          </a:p>
          <a:p>
            <a:r>
              <a:rPr lang="en-GB" dirty="0" smtClean="0"/>
              <a:t>Pacifist </a:t>
            </a:r>
          </a:p>
          <a:p>
            <a:r>
              <a:rPr lang="en-GB" dirty="0"/>
              <a:t>Drug </a:t>
            </a:r>
            <a:r>
              <a:rPr lang="en-GB" dirty="0" smtClean="0"/>
              <a:t>use</a:t>
            </a:r>
          </a:p>
          <a:p>
            <a:r>
              <a:rPr lang="en-GB" dirty="0" smtClean="0"/>
              <a:t>Rebellion</a:t>
            </a:r>
            <a:endParaRPr lang="en-GB" dirty="0"/>
          </a:p>
          <a:p>
            <a:endParaRPr lang="en-GB" dirty="0" smtClean="0"/>
          </a:p>
          <a:p>
            <a:endParaRPr lang="en-GB" dirty="0" smtClean="0"/>
          </a:p>
        </p:txBody>
      </p:sp>
    </p:spTree>
    <p:extLst>
      <p:ext uri="{BB962C8B-B14F-4D97-AF65-F5344CB8AC3E}">
        <p14:creationId xmlns:p14="http://schemas.microsoft.com/office/powerpoint/2010/main" val="193583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How do sub and counter cultures differ?</a:t>
            </a:r>
            <a:endParaRPr lang="en-GB" dirty="0"/>
          </a:p>
        </p:txBody>
      </p:sp>
      <p:sp>
        <p:nvSpPr>
          <p:cNvPr id="3" name="Content Placeholder 2"/>
          <p:cNvSpPr>
            <a:spLocks noGrp="1"/>
          </p:cNvSpPr>
          <p:nvPr>
            <p:ph idx="1"/>
          </p:nvPr>
        </p:nvSpPr>
        <p:spPr/>
        <p:txBody>
          <a:bodyPr/>
          <a:lstStyle/>
          <a:p>
            <a:r>
              <a:rPr lang="en-GB" dirty="0" smtClean="0"/>
              <a:t>Counterculture and subculture can be based upon the same act (drug use, political party, punk) but Counterculture wants to affect change on a larger scale in society.</a:t>
            </a:r>
          </a:p>
          <a:p>
            <a:endParaRPr lang="en-GB" dirty="0"/>
          </a:p>
          <a:p>
            <a:r>
              <a:rPr lang="en-GB" dirty="0" smtClean="0"/>
              <a:t>There will be a correlation between group size and the ‘sub’ or ‘counter’ label .</a:t>
            </a:r>
            <a:endParaRPr lang="en-GB" dirty="0"/>
          </a:p>
        </p:txBody>
      </p:sp>
    </p:spTree>
    <p:extLst>
      <p:ext uri="{BB962C8B-B14F-4D97-AF65-F5344CB8AC3E}">
        <p14:creationId xmlns:p14="http://schemas.microsoft.com/office/powerpoint/2010/main" val="2537859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Eugenio </a:t>
            </a:r>
            <a:r>
              <a:rPr lang="en-US" dirty="0" err="1" smtClean="0"/>
              <a:t>Barba</a:t>
            </a:r>
            <a:endParaRPr lang="en-US" dirty="0"/>
          </a:p>
        </p:txBody>
      </p:sp>
      <p:sp>
        <p:nvSpPr>
          <p:cNvPr id="3" name="Content Placeholder 2"/>
          <p:cNvSpPr>
            <a:spLocks noGrp="1"/>
          </p:cNvSpPr>
          <p:nvPr>
            <p:ph idx="1"/>
          </p:nvPr>
        </p:nvSpPr>
        <p:spPr/>
        <p:txBody>
          <a:bodyPr/>
          <a:lstStyle/>
          <a:p>
            <a:r>
              <a:rPr lang="en-US" dirty="0" smtClean="0"/>
              <a:t>In ‘Negotiating Cultures’: </a:t>
            </a:r>
          </a:p>
          <a:p>
            <a:endParaRPr lang="en-US" dirty="0" smtClean="0"/>
          </a:p>
          <a:p>
            <a:r>
              <a:rPr lang="en-US" dirty="0" smtClean="0"/>
              <a:t>‘Culture engenders a sense of belonging, of identity and inclusion. It therefore implies exclusion, denial of membership, and borders.’</a:t>
            </a:r>
          </a:p>
          <a:p>
            <a:r>
              <a:rPr lang="en-US" sz="1800" dirty="0" smtClean="0"/>
              <a:t>(Watson,2002:3)</a:t>
            </a: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Cultural acts</a:t>
            </a:r>
            <a:endParaRPr lang="en-US" dirty="0"/>
          </a:p>
        </p:txBody>
      </p:sp>
      <p:sp>
        <p:nvSpPr>
          <p:cNvPr id="3" name="Content Placeholder 2"/>
          <p:cNvSpPr>
            <a:spLocks noGrp="1"/>
          </p:cNvSpPr>
          <p:nvPr>
            <p:ph idx="1"/>
          </p:nvPr>
        </p:nvSpPr>
        <p:spPr/>
        <p:txBody>
          <a:bodyPr>
            <a:normAutofit/>
          </a:bodyPr>
          <a:lstStyle/>
          <a:p>
            <a:endParaRPr lang="en-US" sz="2400" dirty="0" smtClean="0"/>
          </a:p>
          <a:p>
            <a:r>
              <a:rPr lang="en-US" sz="2400" dirty="0" smtClean="0">
                <a:hlinkClick r:id="rId2"/>
              </a:rPr>
              <a:t>https://www.youtube.com/watch?v=Z-IcgMwU9Vk</a:t>
            </a:r>
            <a:r>
              <a:rPr lang="en-US" sz="2400" dirty="0" smtClean="0"/>
              <a:t> ML new</a:t>
            </a:r>
          </a:p>
          <a:p>
            <a:endParaRPr lang="en-US" sz="2400" dirty="0" smtClean="0"/>
          </a:p>
          <a:p>
            <a:r>
              <a:rPr lang="en-US" sz="2400" dirty="0" smtClean="0">
                <a:hlinkClick r:id="rId3"/>
              </a:rPr>
              <a:t>https://www.youtube.com/watch?v=G_xFo6Hifzk</a:t>
            </a:r>
            <a:r>
              <a:rPr lang="en-US" sz="2400" dirty="0" smtClean="0"/>
              <a:t> ML hen</a:t>
            </a:r>
          </a:p>
          <a:p>
            <a:endParaRPr lang="en-US" sz="2400" dirty="0" smtClean="0"/>
          </a:p>
          <a:p>
            <a:r>
              <a:rPr lang="en-US" sz="2400" dirty="0" smtClean="0">
                <a:hlinkClick r:id="rId4"/>
              </a:rPr>
              <a:t>https://www.youtube.com/watch?v=6ptel9C3Zhg</a:t>
            </a:r>
            <a:r>
              <a:rPr lang="en-US" sz="2400" dirty="0" smtClean="0"/>
              <a:t> eng exp</a:t>
            </a:r>
          </a:p>
          <a:p>
            <a:endParaRPr lang="en-US" sz="2400" dirty="0" smtClean="0"/>
          </a:p>
          <a:p>
            <a:r>
              <a:rPr lang="en-US" sz="2400" dirty="0" smtClean="0">
                <a:hlinkClick r:id="rId5"/>
              </a:rPr>
              <a:t>https://www.youtube.com/watch?v=BHUlI2S_peg</a:t>
            </a:r>
            <a:r>
              <a:rPr lang="en-US" sz="2400" dirty="0" smtClean="0"/>
              <a:t> apples</a:t>
            </a:r>
          </a:p>
          <a:p>
            <a:endParaRPr lang="en-US" sz="2400" dirty="0" smtClean="0"/>
          </a:p>
          <a:p>
            <a:endParaRPr lang="en-US" sz="2400" dirty="0"/>
          </a:p>
          <a:p>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‘Culture is not a fixed, localized entity that is easily, if at all transportable in tact. Culture like </a:t>
            </a:r>
            <a:r>
              <a:rPr lang="en-US" dirty="0" err="1" smtClean="0"/>
              <a:t>behaviour</a:t>
            </a:r>
            <a:r>
              <a:rPr lang="en-US" dirty="0" smtClean="0"/>
              <a:t>, is a discursive space that is frozen ‘in action’ rather than a completed product or object frozen in space and time. Thus relations between cultures are a complex interaction of entities which are in a permanent process of </a:t>
            </a:r>
            <a:r>
              <a:rPr lang="en-US" b="1" dirty="0" smtClean="0"/>
              <a:t>negotiation</a:t>
            </a:r>
            <a:r>
              <a:rPr lang="en-US" dirty="0" smtClean="0"/>
              <a:t>.’ (ibid)</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Barter</a:t>
            </a:r>
            <a:endParaRPr lang="en-GB" dirty="0"/>
          </a:p>
        </p:txBody>
      </p:sp>
      <p:sp>
        <p:nvSpPr>
          <p:cNvPr id="3" name="Content Placeholder 2"/>
          <p:cNvSpPr>
            <a:spLocks noGrp="1"/>
          </p:cNvSpPr>
          <p:nvPr>
            <p:ph idx="1"/>
          </p:nvPr>
        </p:nvSpPr>
        <p:spPr/>
        <p:txBody>
          <a:bodyPr>
            <a:normAutofit lnSpcReduction="10000"/>
          </a:bodyPr>
          <a:lstStyle/>
          <a:p>
            <a:r>
              <a:rPr lang="en-GB" dirty="0" smtClean="0"/>
              <a:t>Bartering is an act of negotiation between two bodies.</a:t>
            </a:r>
          </a:p>
          <a:p>
            <a:endParaRPr lang="en-GB" dirty="0"/>
          </a:p>
          <a:p>
            <a:r>
              <a:rPr lang="en-GB" dirty="0" smtClean="0"/>
              <a:t>‘Regardless of what form they take, barters are a point of meeting between cultures. In every barter one community meets another through the exchange of cultural products and these products are not as important as the process of exchange itself.’ </a:t>
            </a:r>
            <a:r>
              <a:rPr lang="en-GB" sz="1800" dirty="0" smtClean="0"/>
              <a:t>(Watson,2002:96)</a:t>
            </a:r>
            <a:endParaRPr lang="en-GB" sz="1800" dirty="0"/>
          </a:p>
        </p:txBody>
      </p:sp>
    </p:spTree>
    <p:extLst>
      <p:ext uri="{BB962C8B-B14F-4D97-AF65-F5344CB8AC3E}">
        <p14:creationId xmlns:p14="http://schemas.microsoft.com/office/powerpoint/2010/main" val="3876180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Barter</a:t>
            </a:r>
          </a:p>
        </p:txBody>
      </p:sp>
      <p:sp>
        <p:nvSpPr>
          <p:cNvPr id="3" name="Content Placeholder 2"/>
          <p:cNvSpPr>
            <a:spLocks noGrp="1"/>
          </p:cNvSpPr>
          <p:nvPr>
            <p:ph idx="1"/>
          </p:nvPr>
        </p:nvSpPr>
        <p:spPr/>
        <p:txBody>
          <a:bodyPr>
            <a:normAutofit fontScale="92500" lnSpcReduction="10000"/>
          </a:bodyPr>
          <a:lstStyle/>
          <a:p>
            <a:r>
              <a:rPr lang="en-GB" dirty="0" smtClean="0"/>
              <a:t>‘Barter is designed to bring different cultures together through performance.’ </a:t>
            </a:r>
            <a:r>
              <a:rPr lang="en-GB" sz="1900" dirty="0" smtClean="0"/>
              <a:t>(Watson,2002;100)</a:t>
            </a:r>
          </a:p>
          <a:p>
            <a:endParaRPr lang="en-GB" dirty="0"/>
          </a:p>
          <a:p>
            <a:endParaRPr lang="en-GB" dirty="0" smtClean="0"/>
          </a:p>
          <a:p>
            <a:r>
              <a:rPr lang="en-GB" dirty="0" smtClean="0"/>
              <a:t>‘Barters consist of fragments of rehearsed performances arranged together in a structure reminiscent of the vaudeville show in which a series of unrelated acts, with little or no causal connection between them, are strung together as an entertainment.’ </a:t>
            </a:r>
            <a:r>
              <a:rPr lang="en-GB" sz="1900" dirty="0" smtClean="0"/>
              <a:t>(Watson,2002:99)</a:t>
            </a:r>
            <a:endParaRPr lang="en-GB" sz="1900" dirty="0"/>
          </a:p>
        </p:txBody>
      </p:sp>
    </p:spTree>
    <p:extLst>
      <p:ext uri="{BB962C8B-B14F-4D97-AF65-F5344CB8AC3E}">
        <p14:creationId xmlns:p14="http://schemas.microsoft.com/office/powerpoint/2010/main" val="2941139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Brain Storm: Create a new tradition</a:t>
            </a:r>
            <a:endParaRPr lang="en-US" dirty="0"/>
          </a:p>
        </p:txBody>
      </p:sp>
      <p:sp>
        <p:nvSpPr>
          <p:cNvPr id="3" name="Content Placeholder 2"/>
          <p:cNvSpPr>
            <a:spLocks noGrp="1"/>
          </p:cNvSpPr>
          <p:nvPr>
            <p:ph idx="1"/>
          </p:nvPr>
        </p:nvSpPr>
        <p:spPr/>
        <p:txBody>
          <a:bodyPr/>
          <a:lstStyle/>
          <a:p>
            <a:r>
              <a:rPr lang="en-US" dirty="0" smtClean="0"/>
              <a:t>What are the key points of a ‘tradition’?</a:t>
            </a:r>
          </a:p>
          <a:p>
            <a:endParaRPr lang="en-US" dirty="0" smtClean="0"/>
          </a:p>
          <a:p>
            <a:endParaRPr lang="en-US" dirty="0"/>
          </a:p>
          <a:p>
            <a:r>
              <a:rPr lang="en-US" dirty="0" smtClean="0"/>
              <a:t>What would you like to see enacted in your community to sustain the ethos of your culture?</a:t>
            </a:r>
          </a:p>
          <a:p>
            <a:endParaRPr lang="en-US" dirty="0"/>
          </a:p>
          <a:p>
            <a:endParaRPr lang="en-US" dirty="0" smtClean="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Brain Storm: Create a new tradition</a:t>
            </a:r>
            <a:endParaRPr lang="en-US" dirty="0"/>
          </a:p>
        </p:txBody>
      </p:sp>
      <p:sp>
        <p:nvSpPr>
          <p:cNvPr id="3" name="Content Placeholder 2"/>
          <p:cNvSpPr>
            <a:spLocks noGrp="1"/>
          </p:cNvSpPr>
          <p:nvPr>
            <p:ph idx="1"/>
          </p:nvPr>
        </p:nvSpPr>
        <p:spPr/>
        <p:txBody>
          <a:bodyPr/>
          <a:lstStyle/>
          <a:p>
            <a:r>
              <a:rPr lang="en-US" dirty="0" smtClean="0"/>
              <a:t>What are the key points of a ‘tradition’?</a:t>
            </a:r>
          </a:p>
          <a:p>
            <a:r>
              <a:rPr lang="en-US" b="1" dirty="0" smtClean="0"/>
              <a:t>You transmit a custom or belief through passing an act on – handing down.</a:t>
            </a:r>
          </a:p>
          <a:p>
            <a:r>
              <a:rPr lang="en-US" dirty="0" smtClean="0"/>
              <a:t>What would you like to see enacted in your community to sustain the ethos of your culture?</a:t>
            </a:r>
          </a:p>
          <a:p>
            <a:r>
              <a:rPr lang="en-US" dirty="0" smtClean="0"/>
              <a:t>What key aspects would you include in your act to make it a tradition?</a:t>
            </a:r>
          </a:p>
          <a:p>
            <a:endParaRPr lang="en-US" dirty="0"/>
          </a:p>
          <a:p>
            <a:endParaRPr lang="en-US" dirty="0" smtClean="0"/>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a:bodyPr>
          <a:lstStyle/>
          <a:p>
            <a:r>
              <a:rPr lang="en-US" sz="1800" dirty="0"/>
              <a:t>Avant </a:t>
            </a:r>
            <a:r>
              <a:rPr lang="en-US" sz="1800" dirty="0" err="1"/>
              <a:t>Garde</a:t>
            </a:r>
            <a:r>
              <a:rPr lang="en-US" sz="1800" dirty="0"/>
              <a:t> – </a:t>
            </a:r>
          </a:p>
          <a:p>
            <a:r>
              <a:rPr lang="en-US" sz="1800" dirty="0">
                <a:hlinkClick r:id="rId2"/>
              </a:rPr>
              <a:t>http://</a:t>
            </a:r>
            <a:r>
              <a:rPr lang="en-US" sz="1800" dirty="0" smtClean="0">
                <a:hlinkClick r:id="rId2"/>
              </a:rPr>
              <a:t>www.oxfordreference.com.ezproxy.uwtsd.ac.uk/view/10.1093/acref/9780199532919.001.0001/acref-9780199532919-e-59?rskey=0yTq5Q&amp;result=1</a:t>
            </a:r>
            <a:endParaRPr lang="en-US" sz="1800" dirty="0" smtClean="0"/>
          </a:p>
          <a:p>
            <a:endParaRPr lang="en-US" sz="1800" dirty="0"/>
          </a:p>
          <a:p>
            <a:r>
              <a:rPr lang="en-US" sz="1800" dirty="0" smtClean="0">
                <a:hlinkClick r:id="rId3"/>
              </a:rPr>
              <a:t>http://www.bl.uk/learning/histcitizen/21cc/counterculture/counterintro.html</a:t>
            </a:r>
            <a:endParaRPr lang="en-US" dirty="0" smtClean="0"/>
          </a:p>
          <a:p>
            <a:endParaRPr lang="en-US" sz="1800" dirty="0" smtClean="0"/>
          </a:p>
          <a:p>
            <a:r>
              <a:rPr lang="en-US" sz="1800" dirty="0" smtClean="0">
                <a:hlinkClick r:id="rId4"/>
              </a:rPr>
              <a:t>https://trac.wales</a:t>
            </a:r>
            <a:endParaRPr lang="en-US" sz="1800" dirty="0" smtClean="0"/>
          </a:p>
          <a:p>
            <a:endParaRPr lang="en-US" sz="1800" dirty="0" smtClean="0"/>
          </a:p>
          <a:p>
            <a:r>
              <a:rPr lang="en-US" sz="1800" dirty="0" smtClean="0">
                <a:hlinkClick r:id="rId5"/>
              </a:rPr>
              <a:t>http://subcultureslist.com/punks</a:t>
            </a:r>
            <a:r>
              <a:rPr lang="en-US" sz="1800" dirty="0" smtClean="0">
                <a:hlinkClick r:id="rId5"/>
              </a:rPr>
              <a:t>/</a:t>
            </a:r>
            <a:endParaRPr lang="en-US" sz="1800" dirty="0" smtClean="0"/>
          </a:p>
          <a:p>
            <a:endParaRPr lang="en-US" sz="1800" dirty="0"/>
          </a:p>
          <a:p>
            <a:r>
              <a:rPr lang="en-US" sz="1800" dirty="0" err="1" smtClean="0"/>
              <a:t>Watson,I</a:t>
            </a:r>
            <a:r>
              <a:rPr lang="en-US" sz="1800" dirty="0" smtClean="0"/>
              <a:t>. 2002. Eugenio Barba; Negotiating Cultures and the intercultural debate. Manchester University Press</a:t>
            </a:r>
            <a:r>
              <a:rPr lang="en-US" sz="1800" smtClean="0"/>
              <a:t>: Manchester.</a:t>
            </a:r>
            <a:endParaRPr lang="en-US"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W</a:t>
            </a:r>
            <a:r>
              <a:rPr lang="en-US" dirty="0" err="1" smtClean="0"/>
              <a:t>oyzeck</a:t>
            </a:r>
            <a:endParaRPr lang="en-US" dirty="0"/>
          </a:p>
        </p:txBody>
      </p:sp>
      <p:sp>
        <p:nvSpPr>
          <p:cNvPr id="3" name="Content Placeholder 2"/>
          <p:cNvSpPr>
            <a:spLocks noGrp="1"/>
          </p:cNvSpPr>
          <p:nvPr>
            <p:ph idx="1"/>
          </p:nvPr>
        </p:nvSpPr>
        <p:spPr/>
        <p:txBody>
          <a:bodyPr/>
          <a:lstStyle/>
          <a:p>
            <a:r>
              <a:rPr lang="en-US" dirty="0" smtClean="0"/>
              <a:t>Remove all words from action and present scenes that represent subcultures and cultural acts in the order of the text.</a:t>
            </a:r>
          </a:p>
          <a:p>
            <a:r>
              <a:rPr lang="en-US" dirty="0" smtClean="0"/>
              <a:t>Combine scripts within the context.</a:t>
            </a:r>
          </a:p>
          <a:p>
            <a:r>
              <a:rPr lang="en-US" dirty="0" smtClean="0"/>
              <a:t>Barter between acts and performance.</a:t>
            </a:r>
          </a:p>
          <a:p>
            <a:r>
              <a:rPr lang="en-US" dirty="0" smtClean="0"/>
              <a:t>Negotiation between expectation and ‘culture’</a:t>
            </a:r>
          </a:p>
          <a:p>
            <a:r>
              <a:rPr lang="en-US" dirty="0" smtClean="0"/>
              <a:t>Neutralize cultural expectations.</a:t>
            </a:r>
          </a:p>
          <a:p>
            <a:r>
              <a:rPr lang="en-US" dirty="0" smtClean="0"/>
              <a:t>Stereotypes </a:t>
            </a:r>
          </a:p>
          <a:p>
            <a:endParaRPr lang="en-US" dirty="0" smtClean="0"/>
          </a:p>
          <a:p>
            <a:endParaRPr lang="en-US" dirty="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W</a:t>
            </a:r>
            <a:r>
              <a:rPr lang="en-US" dirty="0" err="1" smtClean="0"/>
              <a:t>oyzeck</a:t>
            </a:r>
            <a:endParaRPr lang="en-US" dirty="0"/>
          </a:p>
        </p:txBody>
      </p:sp>
      <p:sp>
        <p:nvSpPr>
          <p:cNvPr id="3" name="Content Placeholder 2"/>
          <p:cNvSpPr>
            <a:spLocks noGrp="1"/>
          </p:cNvSpPr>
          <p:nvPr>
            <p:ph idx="1"/>
          </p:nvPr>
        </p:nvSpPr>
        <p:spPr/>
        <p:txBody>
          <a:bodyPr/>
          <a:lstStyle/>
          <a:p>
            <a:endParaRPr lang="en-US" dirty="0" smtClean="0"/>
          </a:p>
          <a:p>
            <a:r>
              <a:rPr lang="en-US" dirty="0" smtClean="0">
                <a:hlinkClick r:id="rId2"/>
              </a:rPr>
              <a:t>http://sro.sussex.ac.uk/51592/1/Elliott_YouCantJustSayWords_pre-pub.pdf</a:t>
            </a:r>
            <a:r>
              <a:rPr lang="en-US" dirty="0" smtClean="0"/>
              <a:t> nonsense</a:t>
            </a:r>
            <a:endParaRPr lang="en-US" dirty="0"/>
          </a:p>
        </p:txBody>
      </p:sp>
    </p:spTree>
    <p:extLst>
      <p:ext uri="{BB962C8B-B14F-4D97-AF65-F5344CB8AC3E}">
        <p14:creationId xmlns:p14="http://schemas.microsoft.com/office/powerpoint/2010/main" val="1747662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t>
            </a:r>
            <a:r>
              <a:rPr lang="en-US" dirty="0" smtClean="0"/>
              <a:t>rook</a:t>
            </a:r>
            <a:endParaRPr lang="en-US" dirty="0"/>
          </a:p>
        </p:txBody>
      </p:sp>
      <p:sp>
        <p:nvSpPr>
          <p:cNvPr id="3" name="Content Placeholder 2"/>
          <p:cNvSpPr>
            <a:spLocks noGrp="1"/>
          </p:cNvSpPr>
          <p:nvPr>
            <p:ph idx="1"/>
          </p:nvPr>
        </p:nvSpPr>
        <p:spPr/>
        <p:txBody>
          <a:bodyPr>
            <a:normAutofit lnSpcReduction="10000"/>
          </a:bodyPr>
          <a:lstStyle/>
          <a:p>
            <a:r>
              <a:rPr lang="en-US" dirty="0" smtClean="0"/>
              <a:t>18:50 sticks</a:t>
            </a:r>
          </a:p>
          <a:p>
            <a:r>
              <a:rPr lang="en-US" dirty="0" smtClean="0">
                <a:hlinkClick r:id="rId2"/>
              </a:rPr>
              <a:t>https://www.youtube.com/watch?v=7UhPlba_QQA</a:t>
            </a:r>
            <a:endParaRPr lang="en-US" dirty="0" smtClean="0"/>
          </a:p>
          <a:p>
            <a:r>
              <a:rPr lang="en-US" dirty="0" smtClean="0"/>
              <a:t>36:00ish choir</a:t>
            </a:r>
          </a:p>
          <a:p>
            <a:r>
              <a:rPr lang="en-US" dirty="0" smtClean="0"/>
              <a:t>38:30 concentrate on a spot</a:t>
            </a:r>
          </a:p>
          <a:p>
            <a:r>
              <a:rPr lang="en-US" dirty="0" smtClean="0"/>
              <a:t>40:45 meaningful walking </a:t>
            </a:r>
            <a:r>
              <a:rPr lang="en-US" dirty="0" err="1" smtClean="0"/>
              <a:t>f/o</a:t>
            </a:r>
            <a:r>
              <a:rPr lang="en-US" dirty="0" smtClean="0"/>
              <a:t> group dance</a:t>
            </a:r>
          </a:p>
          <a:p>
            <a:r>
              <a:rPr lang="en-US" dirty="0" smtClean="0"/>
              <a:t>49:10 tuned to one another</a:t>
            </a:r>
          </a:p>
          <a:p>
            <a:r>
              <a:rPr lang="en-US" dirty="0" smtClean="0"/>
              <a:t>52:10 tight rope</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Avant</a:t>
            </a:r>
            <a:r>
              <a:rPr lang="en-US" dirty="0" smtClean="0"/>
              <a:t> </a:t>
            </a:r>
            <a:r>
              <a:rPr lang="en-US" dirty="0" err="1" smtClean="0"/>
              <a:t>Garde</a:t>
            </a:r>
            <a:endParaRPr lang="en-US" dirty="0"/>
          </a:p>
        </p:txBody>
      </p:sp>
      <p:sp>
        <p:nvSpPr>
          <p:cNvPr id="3" name="Content Placeholder 2"/>
          <p:cNvSpPr>
            <a:spLocks noGrp="1"/>
          </p:cNvSpPr>
          <p:nvPr>
            <p:ph idx="1"/>
          </p:nvPr>
        </p:nvSpPr>
        <p:spPr/>
        <p:txBody>
          <a:bodyPr>
            <a:normAutofit fontScale="70000" lnSpcReduction="20000"/>
          </a:bodyPr>
          <a:lstStyle/>
          <a:p>
            <a:r>
              <a:rPr lang="en-US" dirty="0"/>
              <a:t>Avant-</a:t>
            </a:r>
            <a:r>
              <a:rPr lang="en-US" dirty="0" smtClean="0"/>
              <a:t>garde: </a:t>
            </a:r>
            <a:r>
              <a:rPr lang="en-US" dirty="0"/>
              <a:t>A military term referring to a group of soldiers who attack in advance of the main body, used as a metaphor for any form of art that challenges artistic conventions and is, as it were, ahead of its time. It first came into vogue in the latter part of the 19th century in France. It is sometimes used as a synonym for modernism, but while there is an element of truth in this it is misleading too, inasmuch that Avant-garde does not imply either a particular period or style. More generally, though, Avant-garde is used in critical theory as a codeword for the problem of the new, which in the era of postmodernism is considered especially acute because it is thought all possible forms of artistic experimentation have been tried. The notion of the Avant-garde is therefore </a:t>
            </a:r>
            <a:r>
              <a:rPr lang="en-US" dirty="0" smtClean="0"/>
              <a:t>an </a:t>
            </a:r>
            <a:r>
              <a:rPr lang="en-US" dirty="0"/>
              <a:t>ontological as well as artistic or historical problematic in that it contains the question of its own possibility: what does it take to be absolutely new? For this reason, books about the Avant-garde tend to focus on its theory, rather than its praxis.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246</TotalTime>
  <Words>853</Words>
  <Application>Microsoft Office PowerPoint</Application>
  <PresentationFormat>On-screen Show (4:3)</PresentationFormat>
  <Paragraphs>119</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PowerPoint Presentation</vt:lpstr>
      <vt:lpstr>Counterculture</vt:lpstr>
      <vt:lpstr>Counterculture</vt:lpstr>
      <vt:lpstr>Civil disobedience </vt:lpstr>
      <vt:lpstr>Assault on Culture</vt:lpstr>
      <vt:lpstr>How do sub and counter cultures differ?</vt:lpstr>
      <vt:lpstr>How do sub and counter cultures differ?</vt:lpstr>
      <vt:lpstr>How do sub and counter cultures differ?</vt:lpstr>
      <vt:lpstr>Eugenio Barba</vt:lpstr>
      <vt:lpstr>Cultural acts</vt:lpstr>
      <vt:lpstr>PowerPoint Presentation</vt:lpstr>
      <vt:lpstr>Barter</vt:lpstr>
      <vt:lpstr>Barter</vt:lpstr>
      <vt:lpstr>Brain Storm: Create a new tradition</vt:lpstr>
      <vt:lpstr>Brain Storm: Create a new tradition</vt:lpstr>
      <vt:lpstr>Bibliography</vt:lpstr>
      <vt:lpstr>Woyzeck</vt:lpstr>
      <vt:lpstr>Woyzeck</vt:lpstr>
      <vt:lpstr>Brook</vt:lpstr>
      <vt:lpstr>Avant Garde</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5</cp:revision>
  <dcterms:created xsi:type="dcterms:W3CDTF">2018-02-05T21:23:12Z</dcterms:created>
  <dcterms:modified xsi:type="dcterms:W3CDTF">2018-02-06T13:56:01Z</dcterms:modified>
</cp:coreProperties>
</file>