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5" r:id="rId9"/>
    <p:sldId id="264"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07D5E"/>
    <a:srgbClr val="F7F2EF"/>
    <a:srgbClr val="B98B6F"/>
    <a:srgbClr val="F2E9E4"/>
    <a:srgbClr val="C7A18B"/>
    <a:srgbClr val="D4B8A7"/>
    <a:srgbClr val="E2CF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E593F0-2673-D845-BCBE-82FEAA22D202}" v="328" dt="2025-02-18T16:47:28.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gan Rumming (2402051)" userId="fb31b123-e749-453b-816c-cc70c25c8dea" providerId="ADAL" clId="{50D37CD7-844A-E340-AE33-04B3D1D84A12}"/>
    <pc:docChg chg="undo custSel addSld modSld">
      <pc:chgData name="Tegan Rumming (2402051)" userId="fb31b123-e749-453b-816c-cc70c25c8dea" providerId="ADAL" clId="{50D37CD7-844A-E340-AE33-04B3D1D84A12}" dt="2025-02-19T16:35:59.719" v="891" actId="20577"/>
      <pc:docMkLst>
        <pc:docMk/>
      </pc:docMkLst>
      <pc:sldChg chg="addSp delSp modSp">
        <pc:chgData name="Tegan Rumming (2402051)" userId="fb31b123-e749-453b-816c-cc70c25c8dea" providerId="ADAL" clId="{50D37CD7-844A-E340-AE33-04B3D1D84A12}" dt="2025-02-19T16:35:39.201" v="879" actId="21"/>
        <pc:sldMkLst>
          <pc:docMk/>
          <pc:sldMk cId="1914458603" sldId="257"/>
        </pc:sldMkLst>
        <pc:spChg chg="mod">
          <ac:chgData name="Tegan Rumming (2402051)" userId="fb31b123-e749-453b-816c-cc70c25c8dea" providerId="ADAL" clId="{50D37CD7-844A-E340-AE33-04B3D1D84A12}" dt="2025-02-19T16:33:18.742" v="868" actId="1076"/>
          <ac:spMkLst>
            <pc:docMk/>
            <pc:sldMk cId="1914458603" sldId="257"/>
            <ac:spMk id="2" creationId="{48D0C9C3-DE51-3E45-B3AF-533BFB9AB249}"/>
          </ac:spMkLst>
        </pc:spChg>
        <pc:spChg chg="mod">
          <ac:chgData name="Tegan Rumming (2402051)" userId="fb31b123-e749-453b-816c-cc70c25c8dea" providerId="ADAL" clId="{50D37CD7-844A-E340-AE33-04B3D1D84A12}" dt="2025-02-19T16:33:05.192" v="866" actId="1076"/>
          <ac:spMkLst>
            <pc:docMk/>
            <pc:sldMk cId="1914458603" sldId="257"/>
            <ac:spMk id="3" creationId="{BFDAABA7-33A6-3D47-9C0A-B5E281FC53F3}"/>
          </ac:spMkLst>
        </pc:spChg>
        <pc:spChg chg="add mod">
          <ac:chgData name="Tegan Rumming (2402051)" userId="fb31b123-e749-453b-816c-cc70c25c8dea" providerId="ADAL" clId="{50D37CD7-844A-E340-AE33-04B3D1D84A12}" dt="2025-02-19T16:24:16.347" v="761" actId="1076"/>
          <ac:spMkLst>
            <pc:docMk/>
            <pc:sldMk cId="1914458603" sldId="257"/>
            <ac:spMk id="4" creationId="{F737E1E9-918B-3AC2-B634-A04605779BFB}"/>
          </ac:spMkLst>
        </pc:spChg>
        <pc:spChg chg="add mod">
          <ac:chgData name="Tegan Rumming (2402051)" userId="fb31b123-e749-453b-816c-cc70c25c8dea" providerId="ADAL" clId="{50D37CD7-844A-E340-AE33-04B3D1D84A12}" dt="2025-02-19T16:25:56.805" v="771" actId="1076"/>
          <ac:spMkLst>
            <pc:docMk/>
            <pc:sldMk cId="1914458603" sldId="257"/>
            <ac:spMk id="5" creationId="{C630A2B2-2F77-CEE2-3600-CAA50FCC5224}"/>
          </ac:spMkLst>
        </pc:spChg>
        <pc:spChg chg="add mod">
          <ac:chgData name="Tegan Rumming (2402051)" userId="fb31b123-e749-453b-816c-cc70c25c8dea" providerId="ADAL" clId="{50D37CD7-844A-E340-AE33-04B3D1D84A12}" dt="2025-02-19T16:26:52.416" v="794" actId="20577"/>
          <ac:spMkLst>
            <pc:docMk/>
            <pc:sldMk cId="1914458603" sldId="257"/>
            <ac:spMk id="6" creationId="{F7232084-9FC0-1271-0FE9-E29A38393CFB}"/>
          </ac:spMkLst>
        </pc:spChg>
        <pc:spChg chg="mod">
          <ac:chgData name="Tegan Rumming (2402051)" userId="fb31b123-e749-453b-816c-cc70c25c8dea" providerId="ADAL" clId="{50D37CD7-844A-E340-AE33-04B3D1D84A12}" dt="2025-02-19T16:31:52.511" v="860" actId="1076"/>
          <ac:spMkLst>
            <pc:docMk/>
            <pc:sldMk cId="1914458603" sldId="257"/>
            <ac:spMk id="7" creationId="{FB945E3A-801D-FFBF-2498-ACC3EAA63A72}"/>
          </ac:spMkLst>
        </pc:spChg>
        <pc:spChg chg="add del mod">
          <ac:chgData name="Tegan Rumming (2402051)" userId="fb31b123-e749-453b-816c-cc70c25c8dea" providerId="ADAL" clId="{50D37CD7-844A-E340-AE33-04B3D1D84A12}" dt="2025-02-19T16:35:39.201" v="879" actId="21"/>
          <ac:spMkLst>
            <pc:docMk/>
            <pc:sldMk cId="1914458603" sldId="257"/>
            <ac:spMk id="8" creationId="{9C0E6AAB-1B32-7398-9978-8EBA448FD872}"/>
          </ac:spMkLst>
        </pc:spChg>
      </pc:sldChg>
      <pc:sldChg chg="modSp">
        <pc:chgData name="Tegan Rumming (2402051)" userId="fb31b123-e749-453b-816c-cc70c25c8dea" providerId="ADAL" clId="{50D37CD7-844A-E340-AE33-04B3D1D84A12}" dt="2025-02-18T14:39:10.077" v="286" actId="1076"/>
        <pc:sldMkLst>
          <pc:docMk/>
          <pc:sldMk cId="2263420079" sldId="258"/>
        </pc:sldMkLst>
        <pc:spChg chg="mod">
          <ac:chgData name="Tegan Rumming (2402051)" userId="fb31b123-e749-453b-816c-cc70c25c8dea" providerId="ADAL" clId="{50D37CD7-844A-E340-AE33-04B3D1D84A12}" dt="2025-02-18T14:39:10.077" v="286" actId="1076"/>
          <ac:spMkLst>
            <pc:docMk/>
            <pc:sldMk cId="2263420079" sldId="258"/>
            <ac:spMk id="6" creationId="{946CB58D-7BDC-04DD-01EA-635CBF3E777D}"/>
          </ac:spMkLst>
        </pc:spChg>
      </pc:sldChg>
      <pc:sldChg chg="addSp modSp">
        <pc:chgData name="Tegan Rumming (2402051)" userId="fb31b123-e749-453b-816c-cc70c25c8dea" providerId="ADAL" clId="{50D37CD7-844A-E340-AE33-04B3D1D84A12}" dt="2025-02-18T16:22:22.010" v="709" actId="1076"/>
        <pc:sldMkLst>
          <pc:docMk/>
          <pc:sldMk cId="918426706" sldId="259"/>
        </pc:sldMkLst>
        <pc:spChg chg="mod">
          <ac:chgData name="Tegan Rumming (2402051)" userId="fb31b123-e749-453b-816c-cc70c25c8dea" providerId="ADAL" clId="{50D37CD7-844A-E340-AE33-04B3D1D84A12}" dt="2025-02-18T14:39:32.620" v="290" actId="2710"/>
          <ac:spMkLst>
            <pc:docMk/>
            <pc:sldMk cId="918426706" sldId="259"/>
            <ac:spMk id="4" creationId="{082509C7-6DB2-2D8F-A83D-B5B26CBA1CA0}"/>
          </ac:spMkLst>
        </pc:spChg>
        <pc:spChg chg="mod">
          <ac:chgData name="Tegan Rumming (2402051)" userId="fb31b123-e749-453b-816c-cc70c25c8dea" providerId="ADAL" clId="{50D37CD7-844A-E340-AE33-04B3D1D84A12}" dt="2025-02-18T14:40:09.726" v="294" actId="255"/>
          <ac:spMkLst>
            <pc:docMk/>
            <pc:sldMk cId="918426706" sldId="259"/>
            <ac:spMk id="5" creationId="{3013E191-9C32-5F85-5EBE-364204A6DE16}"/>
          </ac:spMkLst>
        </pc:spChg>
        <pc:spChg chg="add mod">
          <ac:chgData name="Tegan Rumming (2402051)" userId="fb31b123-e749-453b-816c-cc70c25c8dea" providerId="ADAL" clId="{50D37CD7-844A-E340-AE33-04B3D1D84A12}" dt="2025-02-18T16:22:22.010" v="709" actId="1076"/>
          <ac:spMkLst>
            <pc:docMk/>
            <pc:sldMk cId="918426706" sldId="259"/>
            <ac:spMk id="6" creationId="{1F9660C6-CACC-C3BB-4231-1B6EA7BC895F}"/>
          </ac:spMkLst>
        </pc:spChg>
        <pc:picChg chg="mod">
          <ac:chgData name="Tegan Rumming (2402051)" userId="fb31b123-e749-453b-816c-cc70c25c8dea" providerId="ADAL" clId="{50D37CD7-844A-E340-AE33-04B3D1D84A12}" dt="2025-02-18T16:21:26.868" v="691" actId="1076"/>
          <ac:picMkLst>
            <pc:docMk/>
            <pc:sldMk cId="918426706" sldId="259"/>
            <ac:picMk id="2" creationId="{786F4FB3-F8E1-8F87-1A12-DE42F9E4DE3C}"/>
          </ac:picMkLst>
        </pc:picChg>
      </pc:sldChg>
      <pc:sldChg chg="modSp">
        <pc:chgData name="Tegan Rumming (2402051)" userId="fb31b123-e749-453b-816c-cc70c25c8dea" providerId="ADAL" clId="{50D37CD7-844A-E340-AE33-04B3D1D84A12}" dt="2025-02-18T16:14:29.316" v="644" actId="255"/>
        <pc:sldMkLst>
          <pc:docMk/>
          <pc:sldMk cId="2319189830" sldId="260"/>
        </pc:sldMkLst>
        <pc:spChg chg="mod">
          <ac:chgData name="Tegan Rumming (2402051)" userId="fb31b123-e749-453b-816c-cc70c25c8dea" providerId="ADAL" clId="{50D37CD7-844A-E340-AE33-04B3D1D84A12}" dt="2025-02-18T14:40:41.848" v="303" actId="255"/>
          <ac:spMkLst>
            <pc:docMk/>
            <pc:sldMk cId="2319189830" sldId="260"/>
            <ac:spMk id="7" creationId="{11E238CD-C530-0883-4511-292B8A8C8FD9}"/>
          </ac:spMkLst>
        </pc:spChg>
        <pc:spChg chg="mod">
          <ac:chgData name="Tegan Rumming (2402051)" userId="fb31b123-e749-453b-816c-cc70c25c8dea" providerId="ADAL" clId="{50D37CD7-844A-E340-AE33-04B3D1D84A12}" dt="2025-02-18T14:41:15.839" v="309" actId="20577"/>
          <ac:spMkLst>
            <pc:docMk/>
            <pc:sldMk cId="2319189830" sldId="260"/>
            <ac:spMk id="12" creationId="{B0AC4CD6-2946-B160-7EF3-6AB913B62F61}"/>
          </ac:spMkLst>
        </pc:spChg>
        <pc:spChg chg="mod">
          <ac:chgData name="Tegan Rumming (2402051)" userId="fb31b123-e749-453b-816c-cc70c25c8dea" providerId="ADAL" clId="{50D37CD7-844A-E340-AE33-04B3D1D84A12}" dt="2025-02-18T16:14:29.316" v="644" actId="255"/>
          <ac:spMkLst>
            <pc:docMk/>
            <pc:sldMk cId="2319189830" sldId="260"/>
            <ac:spMk id="17" creationId="{C8D56515-3075-2985-D603-AE354DE7D04D}"/>
          </ac:spMkLst>
        </pc:spChg>
      </pc:sldChg>
      <pc:sldChg chg="modSp">
        <pc:chgData name="Tegan Rumming (2402051)" userId="fb31b123-e749-453b-816c-cc70c25c8dea" providerId="ADAL" clId="{50D37CD7-844A-E340-AE33-04B3D1D84A12}" dt="2025-02-18T16:15:03.123" v="665" actId="20577"/>
        <pc:sldMkLst>
          <pc:docMk/>
          <pc:sldMk cId="1265981806" sldId="261"/>
        </pc:sldMkLst>
        <pc:spChg chg="mod">
          <ac:chgData name="Tegan Rumming (2402051)" userId="fb31b123-e749-453b-816c-cc70c25c8dea" providerId="ADAL" clId="{50D37CD7-844A-E340-AE33-04B3D1D84A12}" dt="2025-02-18T16:15:03.123" v="665" actId="20577"/>
          <ac:spMkLst>
            <pc:docMk/>
            <pc:sldMk cId="1265981806" sldId="261"/>
            <ac:spMk id="4" creationId="{D2CAEA94-0A2C-4DE1-CFAF-C493BCE7CF92}"/>
          </ac:spMkLst>
        </pc:spChg>
      </pc:sldChg>
      <pc:sldChg chg="modSp">
        <pc:chgData name="Tegan Rumming (2402051)" userId="fb31b123-e749-453b-816c-cc70c25c8dea" providerId="ADAL" clId="{50D37CD7-844A-E340-AE33-04B3D1D84A12}" dt="2025-02-18T16:19:36.566" v="690" actId="22"/>
        <pc:sldMkLst>
          <pc:docMk/>
          <pc:sldMk cId="2997017582" sldId="262"/>
        </pc:sldMkLst>
        <pc:spChg chg="mod">
          <ac:chgData name="Tegan Rumming (2402051)" userId="fb31b123-e749-453b-816c-cc70c25c8dea" providerId="ADAL" clId="{50D37CD7-844A-E340-AE33-04B3D1D84A12}" dt="2025-02-18T16:19:36.566" v="690" actId="22"/>
          <ac:spMkLst>
            <pc:docMk/>
            <pc:sldMk cId="2997017582" sldId="262"/>
            <ac:spMk id="8" creationId="{9E02C201-9FB2-C563-59D9-68EC5948E675}"/>
          </ac:spMkLst>
        </pc:spChg>
      </pc:sldChg>
      <pc:sldChg chg="addSp modSp">
        <pc:chgData name="Tegan Rumming (2402051)" userId="fb31b123-e749-453b-816c-cc70c25c8dea" providerId="ADAL" clId="{50D37CD7-844A-E340-AE33-04B3D1D84A12}" dt="2025-02-18T16:25:58.472" v="749" actId="1076"/>
        <pc:sldMkLst>
          <pc:docMk/>
          <pc:sldMk cId="1107598762" sldId="263"/>
        </pc:sldMkLst>
        <pc:spChg chg="mod">
          <ac:chgData name="Tegan Rumming (2402051)" userId="fb31b123-e749-453b-816c-cc70c25c8dea" providerId="ADAL" clId="{50D37CD7-844A-E340-AE33-04B3D1D84A12}" dt="2025-02-18T14:42:36.223" v="326" actId="255"/>
          <ac:spMkLst>
            <pc:docMk/>
            <pc:sldMk cId="1107598762" sldId="263"/>
            <ac:spMk id="4" creationId="{26049CD0-43AB-F88B-6CA8-7DC1A2BD38EF}"/>
          </ac:spMkLst>
        </pc:spChg>
        <pc:spChg chg="mod">
          <ac:chgData name="Tegan Rumming (2402051)" userId="fb31b123-e749-453b-816c-cc70c25c8dea" providerId="ADAL" clId="{50D37CD7-844A-E340-AE33-04B3D1D84A12}" dt="2025-02-18T14:42:54.185" v="328" actId="2711"/>
          <ac:spMkLst>
            <pc:docMk/>
            <pc:sldMk cId="1107598762" sldId="263"/>
            <ac:spMk id="5" creationId="{DA52A920-107D-6148-DA5B-E416776A7C1A}"/>
          </ac:spMkLst>
        </pc:spChg>
        <pc:spChg chg="add mod">
          <ac:chgData name="Tegan Rumming (2402051)" userId="fb31b123-e749-453b-816c-cc70c25c8dea" providerId="ADAL" clId="{50D37CD7-844A-E340-AE33-04B3D1D84A12}" dt="2025-02-18T16:25:58.472" v="749" actId="1076"/>
          <ac:spMkLst>
            <pc:docMk/>
            <pc:sldMk cId="1107598762" sldId="263"/>
            <ac:spMk id="6" creationId="{81EB5D6D-808A-3D10-7CB3-24B7148E8DA7}"/>
          </ac:spMkLst>
        </pc:spChg>
        <pc:picChg chg="mod">
          <ac:chgData name="Tegan Rumming (2402051)" userId="fb31b123-e749-453b-816c-cc70c25c8dea" providerId="ADAL" clId="{50D37CD7-844A-E340-AE33-04B3D1D84A12}" dt="2025-02-18T16:23:39.654" v="711" actId="1076"/>
          <ac:picMkLst>
            <pc:docMk/>
            <pc:sldMk cId="1107598762" sldId="263"/>
            <ac:picMk id="2" creationId="{7CB6DA7B-D838-8AA0-6490-7E6D14CCB450}"/>
          </ac:picMkLst>
        </pc:picChg>
      </pc:sldChg>
      <pc:sldChg chg="addSp delSp modSp">
        <pc:chgData name="Tegan Rumming (2402051)" userId="fb31b123-e749-453b-816c-cc70c25c8dea" providerId="ADAL" clId="{50D37CD7-844A-E340-AE33-04B3D1D84A12}" dt="2025-02-18T14:50:32.025" v="402" actId="255"/>
        <pc:sldMkLst>
          <pc:docMk/>
          <pc:sldMk cId="1332191890" sldId="264"/>
        </pc:sldMkLst>
        <pc:spChg chg="add mod">
          <ac:chgData name="Tegan Rumming (2402051)" userId="fb31b123-e749-453b-816c-cc70c25c8dea" providerId="ADAL" clId="{50D37CD7-844A-E340-AE33-04B3D1D84A12}" dt="2025-02-18T14:50:02.711" v="397" actId="1076"/>
          <ac:spMkLst>
            <pc:docMk/>
            <pc:sldMk cId="1332191890" sldId="264"/>
            <ac:spMk id="3" creationId="{8A765370-0672-9E8C-DE6E-B12AFB30E0CB}"/>
          </ac:spMkLst>
        </pc:spChg>
        <pc:spChg chg="mod">
          <ac:chgData name="Tegan Rumming (2402051)" userId="fb31b123-e749-453b-816c-cc70c25c8dea" providerId="ADAL" clId="{50D37CD7-844A-E340-AE33-04B3D1D84A12}" dt="2025-02-18T14:37:09.572" v="274" actId="1076"/>
          <ac:spMkLst>
            <pc:docMk/>
            <pc:sldMk cId="1332191890" sldId="264"/>
            <ac:spMk id="7" creationId="{27A0E179-B760-5B20-BAFA-9A4545AC317E}"/>
          </ac:spMkLst>
        </pc:spChg>
        <pc:spChg chg="mod">
          <ac:chgData name="Tegan Rumming (2402051)" userId="fb31b123-e749-453b-816c-cc70c25c8dea" providerId="ADAL" clId="{50D37CD7-844A-E340-AE33-04B3D1D84A12}" dt="2025-02-18T14:45:15.607" v="349" actId="1076"/>
          <ac:spMkLst>
            <pc:docMk/>
            <pc:sldMk cId="1332191890" sldId="264"/>
            <ac:spMk id="10" creationId="{47A1D9E4-88F4-7552-562F-DA3A9F184881}"/>
          </ac:spMkLst>
        </pc:spChg>
        <pc:spChg chg="add del">
          <ac:chgData name="Tegan Rumming (2402051)" userId="fb31b123-e749-453b-816c-cc70c25c8dea" providerId="ADAL" clId="{50D37CD7-844A-E340-AE33-04B3D1D84A12}" dt="2025-02-18T14:45:44.712" v="354" actId="478"/>
          <ac:spMkLst>
            <pc:docMk/>
            <pc:sldMk cId="1332191890" sldId="264"/>
            <ac:spMk id="14" creationId="{7B9F0058-BFEF-1658-260C-62F1B7EAF219}"/>
          </ac:spMkLst>
        </pc:spChg>
        <pc:spChg chg="del mod">
          <ac:chgData name="Tegan Rumming (2402051)" userId="fb31b123-e749-453b-816c-cc70c25c8dea" providerId="ADAL" clId="{50D37CD7-844A-E340-AE33-04B3D1D84A12}" dt="2025-02-18T14:35:07.495" v="258" actId="478"/>
          <ac:spMkLst>
            <pc:docMk/>
            <pc:sldMk cId="1332191890" sldId="264"/>
            <ac:spMk id="15" creationId="{45343770-9904-0837-F65C-1BD09483DDC1}"/>
          </ac:spMkLst>
        </pc:spChg>
        <pc:spChg chg="mod">
          <ac:chgData name="Tegan Rumming (2402051)" userId="fb31b123-e749-453b-816c-cc70c25c8dea" providerId="ADAL" clId="{50D37CD7-844A-E340-AE33-04B3D1D84A12}" dt="2025-02-18T14:45:52.241" v="355" actId="1076"/>
          <ac:spMkLst>
            <pc:docMk/>
            <pc:sldMk cId="1332191890" sldId="264"/>
            <ac:spMk id="19" creationId="{1548E0D9-8ED1-2D3E-7353-0E768E673835}"/>
          </ac:spMkLst>
        </pc:spChg>
        <pc:spChg chg="mod">
          <ac:chgData name="Tegan Rumming (2402051)" userId="fb31b123-e749-453b-816c-cc70c25c8dea" providerId="ADAL" clId="{50D37CD7-844A-E340-AE33-04B3D1D84A12}" dt="2025-02-18T14:50:32.025" v="402" actId="255"/>
          <ac:spMkLst>
            <pc:docMk/>
            <pc:sldMk cId="1332191890" sldId="264"/>
            <ac:spMk id="23" creationId="{99CC0EC5-7196-C974-5076-CF09E018F099}"/>
          </ac:spMkLst>
        </pc:spChg>
      </pc:sldChg>
      <pc:sldChg chg="modSp">
        <pc:chgData name="Tegan Rumming (2402051)" userId="fb31b123-e749-453b-816c-cc70c25c8dea" providerId="ADAL" clId="{50D37CD7-844A-E340-AE33-04B3D1D84A12}" dt="2025-02-18T14:44:43.936" v="346" actId="1076"/>
        <pc:sldMkLst>
          <pc:docMk/>
          <pc:sldMk cId="1188014970" sldId="265"/>
        </pc:sldMkLst>
        <pc:spChg chg="mod">
          <ac:chgData name="Tegan Rumming (2402051)" userId="fb31b123-e749-453b-816c-cc70c25c8dea" providerId="ADAL" clId="{50D37CD7-844A-E340-AE33-04B3D1D84A12}" dt="2025-02-18T14:44:04.005" v="339" actId="1076"/>
          <ac:spMkLst>
            <pc:docMk/>
            <pc:sldMk cId="1188014970" sldId="265"/>
            <ac:spMk id="5" creationId="{8FE57E91-26F7-0925-0818-746F4CE3E745}"/>
          </ac:spMkLst>
        </pc:spChg>
        <pc:spChg chg="mod">
          <ac:chgData name="Tegan Rumming (2402051)" userId="fb31b123-e749-453b-816c-cc70c25c8dea" providerId="ADAL" clId="{50D37CD7-844A-E340-AE33-04B3D1D84A12}" dt="2025-02-18T14:44:43.936" v="346" actId="1076"/>
          <ac:spMkLst>
            <pc:docMk/>
            <pc:sldMk cId="1188014970" sldId="265"/>
            <ac:spMk id="7" creationId="{74D89574-8FE8-3420-F17A-4AD2BD25E928}"/>
          </ac:spMkLst>
        </pc:spChg>
        <pc:spChg chg="mod">
          <ac:chgData name="Tegan Rumming (2402051)" userId="fb31b123-e749-453b-816c-cc70c25c8dea" providerId="ADAL" clId="{50D37CD7-844A-E340-AE33-04B3D1D84A12}" dt="2025-02-18T14:44:35.073" v="343" actId="14100"/>
          <ac:spMkLst>
            <pc:docMk/>
            <pc:sldMk cId="1188014970" sldId="265"/>
            <ac:spMk id="8" creationId="{A02F63B2-4A23-AAF5-18A8-688373BD0C3F}"/>
          </ac:spMkLst>
        </pc:spChg>
      </pc:sldChg>
      <pc:sldChg chg="modSp">
        <pc:chgData name="Tegan Rumming (2402051)" userId="fb31b123-e749-453b-816c-cc70c25c8dea" providerId="ADAL" clId="{50D37CD7-844A-E340-AE33-04B3D1D84A12}" dt="2025-02-18T16:18:05.370" v="689" actId="207"/>
        <pc:sldMkLst>
          <pc:docMk/>
          <pc:sldMk cId="1549133526" sldId="266"/>
        </pc:sldMkLst>
        <pc:spChg chg="mod">
          <ac:chgData name="Tegan Rumming (2402051)" userId="fb31b123-e749-453b-816c-cc70c25c8dea" providerId="ADAL" clId="{50D37CD7-844A-E340-AE33-04B3D1D84A12}" dt="2025-02-18T16:18:05.370" v="689" actId="207"/>
          <ac:spMkLst>
            <pc:docMk/>
            <pc:sldMk cId="1549133526" sldId="266"/>
            <ac:spMk id="12" creationId="{0F8F5518-DA49-109B-C142-90CF2FBFB423}"/>
          </ac:spMkLst>
        </pc:spChg>
      </pc:sldChg>
      <pc:sldChg chg="addSp modSp new">
        <pc:chgData name="Tegan Rumming (2402051)" userId="fb31b123-e749-453b-816c-cc70c25c8dea" providerId="ADAL" clId="{50D37CD7-844A-E340-AE33-04B3D1D84A12}" dt="2025-02-18T14:57:33.044" v="432" actId="122"/>
        <pc:sldMkLst>
          <pc:docMk/>
          <pc:sldMk cId="1025568337" sldId="267"/>
        </pc:sldMkLst>
        <pc:spChg chg="add mod">
          <ac:chgData name="Tegan Rumming (2402051)" userId="fb31b123-e749-453b-816c-cc70c25c8dea" providerId="ADAL" clId="{50D37CD7-844A-E340-AE33-04B3D1D84A12}" dt="2025-02-18T14:57:33.044" v="432" actId="122"/>
          <ac:spMkLst>
            <pc:docMk/>
            <pc:sldMk cId="1025568337" sldId="267"/>
            <ac:spMk id="2" creationId="{17F58786-C880-1D23-A223-21E5E3477890}"/>
          </ac:spMkLst>
        </pc:spChg>
      </pc:sldChg>
      <pc:sldChg chg="addSp modSp new">
        <pc:chgData name="Tegan Rumming (2402051)" userId="fb31b123-e749-453b-816c-cc70c25c8dea" providerId="ADAL" clId="{50D37CD7-844A-E340-AE33-04B3D1D84A12}" dt="2025-02-18T15:21:19.823" v="495" actId="25668"/>
        <pc:sldMkLst>
          <pc:docMk/>
          <pc:sldMk cId="735620187" sldId="268"/>
        </pc:sldMkLst>
        <pc:spChg chg="add mod ord">
          <ac:chgData name="Tegan Rumming (2402051)" userId="fb31b123-e749-453b-816c-cc70c25c8dea" providerId="ADAL" clId="{50D37CD7-844A-E340-AE33-04B3D1D84A12}" dt="2025-02-18T15:19:15.137" v="479" actId="207"/>
          <ac:spMkLst>
            <pc:docMk/>
            <pc:sldMk cId="735620187" sldId="268"/>
            <ac:spMk id="2" creationId="{5647635E-DBDC-376C-18CE-A972D2048B7F}"/>
          </ac:spMkLst>
        </pc:spChg>
        <pc:spChg chg="add mod">
          <ac:chgData name="Tegan Rumming (2402051)" userId="fb31b123-e749-453b-816c-cc70c25c8dea" providerId="ADAL" clId="{50D37CD7-844A-E340-AE33-04B3D1D84A12}" dt="2025-02-18T15:19:23.801" v="480" actId="208"/>
          <ac:spMkLst>
            <pc:docMk/>
            <pc:sldMk cId="735620187" sldId="268"/>
            <ac:spMk id="3" creationId="{B5CB1E74-1D79-9178-548C-19719BD5CE13}"/>
          </ac:spMkLst>
        </pc:spChg>
        <pc:spChg chg="add mod">
          <ac:chgData name="Tegan Rumming (2402051)" userId="fb31b123-e749-453b-816c-cc70c25c8dea" providerId="ADAL" clId="{50D37CD7-844A-E340-AE33-04B3D1D84A12}" dt="2025-02-18T15:21:19.823" v="495" actId="25668"/>
          <ac:spMkLst>
            <pc:docMk/>
            <pc:sldMk cId="735620187" sldId="268"/>
            <ac:spMk id="4" creationId="{1E75E268-BDCA-BD07-52A8-C51B76678FF4}"/>
          </ac:spMkLst>
        </pc:spChg>
      </pc:sldChg>
      <pc:sldChg chg="addSp modSp new">
        <pc:chgData name="Tegan Rumming (2402051)" userId="fb31b123-e749-453b-816c-cc70c25c8dea" providerId="ADAL" clId="{50D37CD7-844A-E340-AE33-04B3D1D84A12}" dt="2025-02-19T16:35:59.719" v="891" actId="20577"/>
        <pc:sldMkLst>
          <pc:docMk/>
          <pc:sldMk cId="3998894687" sldId="269"/>
        </pc:sldMkLst>
        <pc:spChg chg="add mod">
          <ac:chgData name="Tegan Rumming (2402051)" userId="fb31b123-e749-453b-816c-cc70c25c8dea" providerId="ADAL" clId="{50D37CD7-844A-E340-AE33-04B3D1D84A12}" dt="2025-02-18T15:22:34.164" v="535" actId="1076"/>
          <ac:spMkLst>
            <pc:docMk/>
            <pc:sldMk cId="3998894687" sldId="269"/>
            <ac:spMk id="2" creationId="{58D4A384-22B6-7E55-EE2E-2B233A43F954}"/>
          </ac:spMkLst>
        </pc:spChg>
        <pc:spChg chg="add">
          <ac:chgData name="Tegan Rumming (2402051)" userId="fb31b123-e749-453b-816c-cc70c25c8dea" providerId="ADAL" clId="{50D37CD7-844A-E340-AE33-04B3D1D84A12}" dt="2025-02-19T16:35:46.197" v="880" actId="139"/>
          <ac:spMkLst>
            <pc:docMk/>
            <pc:sldMk cId="3998894687" sldId="269"/>
            <ac:spMk id="4" creationId="{D0CEDEA8-E84F-4E7B-7DF4-A7F8AD79FDED}"/>
          </ac:spMkLst>
        </pc:spChg>
        <pc:spChg chg="add mod">
          <ac:chgData name="Tegan Rumming (2402051)" userId="fb31b123-e749-453b-816c-cc70c25c8dea" providerId="ADAL" clId="{50D37CD7-844A-E340-AE33-04B3D1D84A12}" dt="2025-02-19T16:35:59.719" v="891" actId="20577"/>
          <ac:spMkLst>
            <pc:docMk/>
            <pc:sldMk cId="3998894687" sldId="269"/>
            <ac:spMk id="6" creationId="{169ABC08-11A3-BA16-07FD-0D4FAC1D07A6}"/>
          </ac:spMkLst>
        </pc:spChg>
      </pc:sldChg>
    </pc:docChg>
  </pc:docChgLst>
  <pc:docChgLst>
    <pc:chgData name="Tegan Rumming" userId="fb31b123-e749-453b-816c-cc70c25c8dea" providerId="ADAL" clId="{2BE593F0-2673-D845-BCBE-82FEAA22D202}"/>
    <pc:docChg chg="custSel modSld">
      <pc:chgData name="Tegan Rumming" userId="fb31b123-e749-453b-816c-cc70c25c8dea" providerId="ADAL" clId="{2BE593F0-2673-D845-BCBE-82FEAA22D202}" dt="2025-02-18T17:06:05.890" v="569" actId="255"/>
      <pc:docMkLst>
        <pc:docMk/>
      </pc:docMkLst>
      <pc:sldChg chg="addSp modSp">
        <pc:chgData name="Tegan Rumming" userId="fb31b123-e749-453b-816c-cc70c25c8dea" providerId="ADAL" clId="{2BE593F0-2673-D845-BCBE-82FEAA22D202}" dt="2025-02-18T15:34:15.855" v="231" actId="207"/>
        <pc:sldMkLst>
          <pc:docMk/>
          <pc:sldMk cId="1914458603" sldId="257"/>
        </pc:sldMkLst>
        <pc:spChg chg="add mod">
          <ac:chgData name="Tegan Rumming" userId="fb31b123-e749-453b-816c-cc70c25c8dea" providerId="ADAL" clId="{2BE593F0-2673-D845-BCBE-82FEAA22D202}" dt="2025-02-18T15:33:03.466" v="99" actId="207"/>
          <ac:spMkLst>
            <pc:docMk/>
            <pc:sldMk cId="1914458603" sldId="257"/>
            <ac:spMk id="2" creationId="{48D0C9C3-DE51-3E45-B3AF-533BFB9AB249}"/>
          </ac:spMkLst>
        </pc:spChg>
        <pc:spChg chg="add mod">
          <ac:chgData name="Tegan Rumming" userId="fb31b123-e749-453b-816c-cc70c25c8dea" providerId="ADAL" clId="{2BE593F0-2673-D845-BCBE-82FEAA22D202}" dt="2025-02-18T15:34:15.855" v="231" actId="207"/>
          <ac:spMkLst>
            <pc:docMk/>
            <pc:sldMk cId="1914458603" sldId="257"/>
            <ac:spMk id="3" creationId="{BFDAABA7-33A6-3D47-9C0A-B5E281FC53F3}"/>
          </ac:spMkLst>
        </pc:spChg>
      </pc:sldChg>
      <pc:sldChg chg="modSp">
        <pc:chgData name="Tegan Rumming" userId="fb31b123-e749-453b-816c-cc70c25c8dea" providerId="ADAL" clId="{2BE593F0-2673-D845-BCBE-82FEAA22D202}" dt="2025-02-18T16:39:13.242" v="556" actId="20577"/>
        <pc:sldMkLst>
          <pc:docMk/>
          <pc:sldMk cId="2263420079" sldId="258"/>
        </pc:sldMkLst>
        <pc:spChg chg="mod">
          <ac:chgData name="Tegan Rumming" userId="fb31b123-e749-453b-816c-cc70c25c8dea" providerId="ADAL" clId="{2BE593F0-2673-D845-BCBE-82FEAA22D202}" dt="2025-02-18T16:39:13.242" v="556" actId="20577"/>
          <ac:spMkLst>
            <pc:docMk/>
            <pc:sldMk cId="2263420079" sldId="258"/>
            <ac:spMk id="6" creationId="{946CB58D-7BDC-04DD-01EA-635CBF3E777D}"/>
          </ac:spMkLst>
        </pc:spChg>
      </pc:sldChg>
      <pc:sldChg chg="modSp">
        <pc:chgData name="Tegan Rumming" userId="fb31b123-e749-453b-816c-cc70c25c8dea" providerId="ADAL" clId="{2BE593F0-2673-D845-BCBE-82FEAA22D202}" dt="2025-02-18T16:47:28.595" v="559" actId="20577"/>
        <pc:sldMkLst>
          <pc:docMk/>
          <pc:sldMk cId="1265981806" sldId="261"/>
        </pc:sldMkLst>
        <pc:spChg chg="mod">
          <ac:chgData name="Tegan Rumming" userId="fb31b123-e749-453b-816c-cc70c25c8dea" providerId="ADAL" clId="{2BE593F0-2673-D845-BCBE-82FEAA22D202}" dt="2025-02-18T16:47:28.595" v="559" actId="20577"/>
          <ac:spMkLst>
            <pc:docMk/>
            <pc:sldMk cId="1265981806" sldId="261"/>
            <ac:spMk id="4" creationId="{D2CAEA94-0A2C-4DE1-CFAF-C493BCE7CF92}"/>
          </ac:spMkLst>
        </pc:spChg>
      </pc:sldChg>
      <pc:sldChg chg="modSp">
        <pc:chgData name="Tegan Rumming" userId="fb31b123-e749-453b-816c-cc70c25c8dea" providerId="ADAL" clId="{2BE593F0-2673-D845-BCBE-82FEAA22D202}" dt="2025-02-18T17:06:05.890" v="569" actId="255"/>
        <pc:sldMkLst>
          <pc:docMk/>
          <pc:sldMk cId="2997017582" sldId="262"/>
        </pc:sldMkLst>
        <pc:spChg chg="mod">
          <ac:chgData name="Tegan Rumming" userId="fb31b123-e749-453b-816c-cc70c25c8dea" providerId="ADAL" clId="{2BE593F0-2673-D845-BCBE-82FEAA22D202}" dt="2025-02-18T17:06:05.890" v="569" actId="255"/>
          <ac:spMkLst>
            <pc:docMk/>
            <pc:sldMk cId="2997017582" sldId="262"/>
            <ac:spMk id="8" creationId="{9E02C201-9FB2-C563-59D9-68EC5948E675}"/>
          </ac:spMkLst>
        </pc:spChg>
      </pc:sldChg>
      <pc:sldChg chg="modSp">
        <pc:chgData name="Tegan Rumming" userId="fb31b123-e749-453b-816c-cc70c25c8dea" providerId="ADAL" clId="{2BE593F0-2673-D845-BCBE-82FEAA22D202}" dt="2025-02-18T17:05:37.946" v="567" actId="20577"/>
        <pc:sldMkLst>
          <pc:docMk/>
          <pc:sldMk cId="1107598762" sldId="263"/>
        </pc:sldMkLst>
        <pc:spChg chg="mod">
          <ac:chgData name="Tegan Rumming" userId="fb31b123-e749-453b-816c-cc70c25c8dea" providerId="ADAL" clId="{2BE593F0-2673-D845-BCBE-82FEAA22D202}" dt="2025-02-18T17:05:37.946" v="567" actId="20577"/>
          <ac:spMkLst>
            <pc:docMk/>
            <pc:sldMk cId="1107598762" sldId="263"/>
            <ac:spMk id="5" creationId="{DA52A920-107D-6148-DA5B-E416776A7C1A}"/>
          </ac:spMkLst>
        </pc:spChg>
      </pc:sldChg>
      <pc:sldChg chg="modSp">
        <pc:chgData name="Tegan Rumming" userId="fb31b123-e749-453b-816c-cc70c25c8dea" providerId="ADAL" clId="{2BE593F0-2673-D845-BCBE-82FEAA22D202}" dt="2025-02-18T16:37:49.568" v="547" actId="207"/>
        <pc:sldMkLst>
          <pc:docMk/>
          <pc:sldMk cId="1549133526" sldId="266"/>
        </pc:sldMkLst>
        <pc:spChg chg="mod">
          <ac:chgData name="Tegan Rumming" userId="fb31b123-e749-453b-816c-cc70c25c8dea" providerId="ADAL" clId="{2BE593F0-2673-D845-BCBE-82FEAA22D202}" dt="2025-02-18T16:37:49.568" v="547" actId="207"/>
          <ac:spMkLst>
            <pc:docMk/>
            <pc:sldMk cId="1549133526" sldId="266"/>
            <ac:spMk id="9" creationId="{81A47DAB-72C7-EC85-484E-54C54F4869FD}"/>
          </ac:spMkLst>
        </pc:spChg>
      </pc:sldChg>
      <pc:sldChg chg="modSp">
        <pc:chgData name="Tegan Rumming" userId="fb31b123-e749-453b-816c-cc70c25c8dea" providerId="ADAL" clId="{2BE593F0-2673-D845-BCBE-82FEAA22D202}" dt="2025-02-18T15:28:58.712" v="0" actId="14100"/>
        <pc:sldMkLst>
          <pc:docMk/>
          <pc:sldMk cId="735620187" sldId="268"/>
        </pc:sldMkLst>
        <pc:spChg chg="mod">
          <ac:chgData name="Tegan Rumming" userId="fb31b123-e749-453b-816c-cc70c25c8dea" providerId="ADAL" clId="{2BE593F0-2673-D845-BCBE-82FEAA22D202}" dt="2025-02-18T15:28:58.712" v="0" actId="14100"/>
          <ac:spMkLst>
            <pc:docMk/>
            <pc:sldMk cId="735620187" sldId="268"/>
            <ac:spMk id="3" creationId="{B5CB1E74-1D79-9178-548C-19719BD5CE13}"/>
          </ac:spMkLst>
        </pc:spChg>
      </pc:sldChg>
      <pc:sldChg chg="addSp modSp">
        <pc:chgData name="Tegan Rumming" userId="fb31b123-e749-453b-816c-cc70c25c8dea" providerId="ADAL" clId="{2BE593F0-2673-D845-BCBE-82FEAA22D202}" dt="2025-02-18T16:34:12.407" v="545" actId="114"/>
        <pc:sldMkLst>
          <pc:docMk/>
          <pc:sldMk cId="3998894687" sldId="269"/>
        </pc:sldMkLst>
        <pc:spChg chg="add mod">
          <ac:chgData name="Tegan Rumming" userId="fb31b123-e749-453b-816c-cc70c25c8dea" providerId="ADAL" clId="{2BE593F0-2673-D845-BCBE-82FEAA22D202}" dt="2025-02-18T16:34:12.407" v="545" actId="114"/>
          <ac:spMkLst>
            <pc:docMk/>
            <pc:sldMk cId="3998894687" sldId="269"/>
            <ac:spMk id="3" creationId="{62AC03C5-D3FF-0D47-B931-091890BD844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D04EF-CC37-D685-4223-F01E6FC4996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1C7FEE2-4B80-9C55-B068-88701E62AC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20B2E97-65AD-8B19-EDF3-019719B9A57C}"/>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5" name="Footer Placeholder 4">
            <a:extLst>
              <a:ext uri="{FF2B5EF4-FFF2-40B4-BE49-F238E27FC236}">
                <a16:creationId xmlns:a16="http://schemas.microsoft.com/office/drawing/2014/main" id="{BF5C1416-90AF-8C8F-5B89-15279348D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1DAC5B-C43E-4BFE-7610-0D74A39C2604}"/>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37097258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1C0F3-64CF-148B-6B16-D4D5E9DA4C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AE3BA8-0F88-F942-F48F-8920BCA859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D73464-780C-B8CC-498E-BD8B9E7738EC}"/>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5" name="Footer Placeholder 4">
            <a:extLst>
              <a:ext uri="{FF2B5EF4-FFF2-40B4-BE49-F238E27FC236}">
                <a16:creationId xmlns:a16="http://schemas.microsoft.com/office/drawing/2014/main" id="{F854383F-1EE0-A90D-BB7B-02D1D57B26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9408427-5F48-C3F9-37E9-BBC04884AF65}"/>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2246021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51EB5-6047-7E6C-F6BC-DC41A663C4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D20EC90-2254-6128-0683-60AFC7A3106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864FD9-79C8-3B9B-17DE-07D1EFFF38C3}"/>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5" name="Footer Placeholder 4">
            <a:extLst>
              <a:ext uri="{FF2B5EF4-FFF2-40B4-BE49-F238E27FC236}">
                <a16:creationId xmlns:a16="http://schemas.microsoft.com/office/drawing/2014/main" id="{6A610338-D25C-2F92-5C4F-457EC28C2A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BC4A3A-A3B3-39E1-2E32-FBDBEA1F31B9}"/>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132154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F352D-D041-F79C-5437-CBF61C31712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F685E60-3A82-8A90-CF72-392C6043830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D845B15-467C-E420-954A-72A07DCA1C7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48EAB57-8289-B2AD-890C-5DC8FEE9A7E2}"/>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6" name="Footer Placeholder 5">
            <a:extLst>
              <a:ext uri="{FF2B5EF4-FFF2-40B4-BE49-F238E27FC236}">
                <a16:creationId xmlns:a16="http://schemas.microsoft.com/office/drawing/2014/main" id="{6B9656F6-693F-020A-04A1-5A0434CC04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57F0A-60B9-3504-33F4-D42C81DAD0F0}"/>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1239857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DC202-F9C1-52BB-DA12-84BFEA46761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8BDC3D7-666F-D23D-F8B7-BABED05DC0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53988D-B7AC-4A6B-491B-E08384FA65C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206761F-2D9C-3986-89CA-456EC97180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63788F-915A-49E4-E9F4-2992E692E28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0DBF8AF-734C-6AC7-72B4-7770F018CB73}"/>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8" name="Footer Placeholder 7">
            <a:extLst>
              <a:ext uri="{FF2B5EF4-FFF2-40B4-BE49-F238E27FC236}">
                <a16:creationId xmlns:a16="http://schemas.microsoft.com/office/drawing/2014/main" id="{330CCD5F-2BF1-DB74-E584-D51909F71A3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F76962C-6346-D9B0-B9E3-6D670CADB03C}"/>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2357605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13727-AE69-2703-E8EB-E8966EDB9C1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AC38117-0A4E-E29B-D1CD-A947460F79AF}"/>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4" name="Footer Placeholder 3">
            <a:extLst>
              <a:ext uri="{FF2B5EF4-FFF2-40B4-BE49-F238E27FC236}">
                <a16:creationId xmlns:a16="http://schemas.microsoft.com/office/drawing/2014/main" id="{21F026CF-C111-CCB9-5347-B7D59DD3B39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DA601BD-0C0B-4413-D69D-7A3C3F3E91E4}"/>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783594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4FD8F1-0BCB-B4A3-3DCF-9E477C4CFC02}"/>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3" name="Footer Placeholder 2">
            <a:extLst>
              <a:ext uri="{FF2B5EF4-FFF2-40B4-BE49-F238E27FC236}">
                <a16:creationId xmlns:a16="http://schemas.microsoft.com/office/drawing/2014/main" id="{3B75C7ED-31C7-A780-3741-202E5D591C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22AF22F-5CC9-72B4-8E26-572ABC992966}"/>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1158800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F0A67-B913-024A-99AE-EC728A19ED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F38F3FF-BD0B-720F-2D52-1CFCEA3150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6FD5BF1-3D23-D06D-48CE-6C7F17C260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59FFCD9-D58B-427B-672B-096F00553AF2}"/>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6" name="Footer Placeholder 5">
            <a:extLst>
              <a:ext uri="{FF2B5EF4-FFF2-40B4-BE49-F238E27FC236}">
                <a16:creationId xmlns:a16="http://schemas.microsoft.com/office/drawing/2014/main" id="{539F84F7-0F00-150A-0836-3036F83C13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DB6AD3-6D89-5EEE-4E68-98390BE83310}"/>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1950922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C0449-B183-0C0B-E7C7-C926B25024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E739076-9212-4E9A-FAC5-C379AF65C7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C014133-F614-E8CD-CD9F-8D52CE5C04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28BBC9-4B12-06C1-B297-3F26F1FE0C5A}"/>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6" name="Footer Placeholder 5">
            <a:extLst>
              <a:ext uri="{FF2B5EF4-FFF2-40B4-BE49-F238E27FC236}">
                <a16:creationId xmlns:a16="http://schemas.microsoft.com/office/drawing/2014/main" id="{5D4F6A8D-CC38-C4C5-7807-C701FD9D36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0D3AB6-16A2-8A12-C038-7D6A7F30A66E}"/>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10369083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E697E-C952-C362-E2D6-E5E0D936B03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E381F80-DE54-1BA6-6C94-D072B8EF738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14717A-91D2-8AEF-174C-38751A126F45}"/>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5" name="Footer Placeholder 4">
            <a:extLst>
              <a:ext uri="{FF2B5EF4-FFF2-40B4-BE49-F238E27FC236}">
                <a16:creationId xmlns:a16="http://schemas.microsoft.com/office/drawing/2014/main" id="{876100E3-60EC-AC40-4562-7C0591CF7B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8FE4A6-BFD2-811F-2E2E-929E08577DE9}"/>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3615103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F0EB3-7E7F-6B26-FB32-D390CF99742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612D4C-79D1-AB93-EB42-98DFF17A753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0351FC-8775-EAE3-F355-C7699765B510}"/>
              </a:ext>
            </a:extLst>
          </p:cNvPr>
          <p:cNvSpPr>
            <a:spLocks noGrp="1"/>
          </p:cNvSpPr>
          <p:nvPr>
            <p:ph type="dt" sz="half" idx="10"/>
          </p:nvPr>
        </p:nvSpPr>
        <p:spPr/>
        <p:txBody>
          <a:bodyPr/>
          <a:lstStyle/>
          <a:p>
            <a:fld id="{624503D5-3550-134C-8AF2-4BC62532AF45}" type="datetimeFigureOut">
              <a:rPr lang="en-US" smtClean="0"/>
              <a:t>2/19/25</a:t>
            </a:fld>
            <a:endParaRPr lang="en-US"/>
          </a:p>
        </p:txBody>
      </p:sp>
      <p:sp>
        <p:nvSpPr>
          <p:cNvPr id="5" name="Footer Placeholder 4">
            <a:extLst>
              <a:ext uri="{FF2B5EF4-FFF2-40B4-BE49-F238E27FC236}">
                <a16:creationId xmlns:a16="http://schemas.microsoft.com/office/drawing/2014/main" id="{C899DD8F-9B5F-13D3-8B69-5819F93B5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11435D-31B6-F3F0-1C89-183613FF583B}"/>
              </a:ext>
            </a:extLst>
          </p:cNvPr>
          <p:cNvSpPr>
            <a:spLocks noGrp="1"/>
          </p:cNvSpPr>
          <p:nvPr>
            <p:ph type="sldNum" sz="quarter" idx="12"/>
          </p:nvPr>
        </p:nvSpPr>
        <p:spPr/>
        <p:txBody>
          <a:bodyPr/>
          <a:lstStyle/>
          <a:p>
            <a:fld id="{CF263834-2D99-DD4E-979A-561057271E47}" type="slidenum">
              <a:rPr lang="en-US" smtClean="0"/>
              <a:t>‹#›</a:t>
            </a:fld>
            <a:endParaRPr lang="en-US"/>
          </a:p>
        </p:txBody>
      </p:sp>
    </p:spTree>
    <p:extLst>
      <p:ext uri="{BB962C8B-B14F-4D97-AF65-F5344CB8AC3E}">
        <p14:creationId xmlns:p14="http://schemas.microsoft.com/office/powerpoint/2010/main" val="2394530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5374F2-A8B5-396E-F7D2-4C5CC2C7E2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C9FB08-80AB-4854-36C8-47B5A1FB55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15C1DE-0485-D88F-DB17-4E69C84C0B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24503D5-3550-134C-8AF2-4BC62532AF45}" type="datetimeFigureOut">
              <a:rPr lang="en-US" smtClean="0"/>
              <a:t>2/19/25</a:t>
            </a:fld>
            <a:endParaRPr lang="en-US"/>
          </a:p>
        </p:txBody>
      </p:sp>
      <p:sp>
        <p:nvSpPr>
          <p:cNvPr id="5" name="Footer Placeholder 4">
            <a:extLst>
              <a:ext uri="{FF2B5EF4-FFF2-40B4-BE49-F238E27FC236}">
                <a16:creationId xmlns:a16="http://schemas.microsoft.com/office/drawing/2014/main" id="{48A7A66A-98FB-758B-003F-974AC39E7C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0DC68E-D8FB-20AD-48B3-BE2AB21FAF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F263834-2D99-DD4E-979A-561057271E47}" type="slidenum">
              <a:rPr lang="en-US" smtClean="0"/>
              <a:t>‹#›</a:t>
            </a:fld>
            <a:endParaRPr lang="en-US"/>
          </a:p>
        </p:txBody>
      </p:sp>
    </p:spTree>
    <p:extLst>
      <p:ext uri="{BB962C8B-B14F-4D97-AF65-F5344CB8AC3E}">
        <p14:creationId xmlns:p14="http://schemas.microsoft.com/office/powerpoint/2010/main" val="293040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ww.mentallyhealthyschools.org.uk" TargetMode="External"/><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www.mentallyhealthyschools.org.uk"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mentallyhealthyschools.org.uk/factors-that-impact-mental-health/lifestyle-factors/drugs-and-alcohol/" TargetMode="External"/><Relationship Id="rId2" Type="http://schemas.openxmlformats.org/officeDocument/2006/relationships/hyperlink" Target="https://www.craghoppers.com/the-journal/5-benefits-of-being-outdoor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B945E3A-801D-FFBF-2498-ACC3EAA63A72}"/>
              </a:ext>
            </a:extLst>
          </p:cNvPr>
          <p:cNvSpPr/>
          <p:nvPr/>
        </p:nvSpPr>
        <p:spPr>
          <a:xfrm>
            <a:off x="1033445" y="898316"/>
            <a:ext cx="10443592" cy="5326602"/>
          </a:xfrm>
          <a:prstGeom prst="rect">
            <a:avLst/>
          </a:prstGeom>
          <a:ln w="76200">
            <a:solidFill>
              <a:srgbClr val="C7A18B"/>
            </a:solidFill>
          </a:ln>
        </p:spPr>
        <p:style>
          <a:lnRef idx="2">
            <a:schemeClr val="accent3"/>
          </a:lnRef>
          <a:fillRef idx="1">
            <a:schemeClr val="lt1"/>
          </a:fillRef>
          <a:effectRef idx="0">
            <a:schemeClr val="accent3"/>
          </a:effectRef>
          <a:fontRef idx="minor">
            <a:schemeClr val="dk1"/>
          </a:fontRef>
        </p:style>
        <p:txBody>
          <a:bodyPr rtlCol="0" anchor="ctr"/>
          <a:lstStyle/>
          <a:p>
            <a:pPr algn="ctr"/>
            <a:endParaRPr lang="en-US"/>
          </a:p>
        </p:txBody>
      </p:sp>
      <p:sp>
        <p:nvSpPr>
          <p:cNvPr id="2" name="TextBox 1">
            <a:extLst>
              <a:ext uri="{FF2B5EF4-FFF2-40B4-BE49-F238E27FC236}">
                <a16:creationId xmlns:a16="http://schemas.microsoft.com/office/drawing/2014/main" id="{48D0C9C3-DE51-3E45-B3AF-533BFB9AB249}"/>
              </a:ext>
            </a:extLst>
          </p:cNvPr>
          <p:cNvSpPr txBox="1"/>
          <p:nvPr/>
        </p:nvSpPr>
        <p:spPr>
          <a:xfrm>
            <a:off x="2824100" y="2967350"/>
            <a:ext cx="6942044" cy="584775"/>
          </a:xfrm>
          <a:prstGeom prst="rect">
            <a:avLst/>
          </a:prstGeom>
          <a:noFill/>
        </p:spPr>
        <p:txBody>
          <a:bodyPr wrap="square" rtlCol="0">
            <a:spAutoFit/>
          </a:bodyPr>
          <a:lstStyle/>
          <a:p>
            <a:pPr algn="l"/>
            <a:r>
              <a:rPr lang="en-US" sz="3200">
                <a:solidFill>
                  <a:srgbClr val="B07D5E"/>
                </a:solidFill>
                <a:latin typeface="Aharoni" panose="02010803020104030203" pitchFamily="2" charset="-79"/>
                <a:cs typeface="Aharoni" panose="02010803020104030203" pitchFamily="2" charset="-79"/>
              </a:rPr>
              <a:t>Building Meaningful Relationships</a:t>
            </a:r>
          </a:p>
        </p:txBody>
      </p:sp>
      <p:sp>
        <p:nvSpPr>
          <p:cNvPr id="3" name="TextBox 2">
            <a:extLst>
              <a:ext uri="{FF2B5EF4-FFF2-40B4-BE49-F238E27FC236}">
                <a16:creationId xmlns:a16="http://schemas.microsoft.com/office/drawing/2014/main" id="{BFDAABA7-33A6-3D47-9C0A-B5E281FC53F3}"/>
              </a:ext>
            </a:extLst>
          </p:cNvPr>
          <p:cNvSpPr txBox="1"/>
          <p:nvPr/>
        </p:nvSpPr>
        <p:spPr>
          <a:xfrm>
            <a:off x="3727574" y="3564163"/>
            <a:ext cx="5135097" cy="646331"/>
          </a:xfrm>
          <a:prstGeom prst="rect">
            <a:avLst/>
          </a:prstGeom>
          <a:noFill/>
        </p:spPr>
        <p:txBody>
          <a:bodyPr wrap="square" rtlCol="0">
            <a:spAutoFit/>
          </a:bodyPr>
          <a:lstStyle/>
          <a:p>
            <a:pPr algn="l"/>
            <a:r>
              <a:rPr lang="en-US">
                <a:solidFill>
                  <a:srgbClr val="B98B6F"/>
                </a:solidFill>
                <a:latin typeface="Aharoni" panose="02010803020104030203" pitchFamily="2" charset="-79"/>
                <a:cs typeface="Aharoni" panose="02010803020104030203" pitchFamily="2" charset="-79"/>
              </a:rPr>
              <a:t>While using approaches, methods and skills that a youth worker would use in practice</a:t>
            </a:r>
          </a:p>
        </p:txBody>
      </p:sp>
      <p:sp>
        <p:nvSpPr>
          <p:cNvPr id="4" name="TextBox 3">
            <a:extLst>
              <a:ext uri="{FF2B5EF4-FFF2-40B4-BE49-F238E27FC236}">
                <a16:creationId xmlns:a16="http://schemas.microsoft.com/office/drawing/2014/main" id="{F737E1E9-918B-3AC2-B634-A04605779BFB}"/>
              </a:ext>
            </a:extLst>
          </p:cNvPr>
          <p:cNvSpPr txBox="1"/>
          <p:nvPr/>
        </p:nvSpPr>
        <p:spPr>
          <a:xfrm>
            <a:off x="235646" y="178254"/>
            <a:ext cx="1180942" cy="369332"/>
          </a:xfrm>
          <a:prstGeom prst="rect">
            <a:avLst/>
          </a:prstGeom>
          <a:noFill/>
        </p:spPr>
        <p:txBody>
          <a:bodyPr wrap="square" rtlCol="0">
            <a:spAutoFit/>
          </a:bodyPr>
          <a:lstStyle/>
          <a:p>
            <a:pPr algn="l"/>
            <a:r>
              <a:rPr lang="en-GB" dirty="0"/>
              <a:t>2402051</a:t>
            </a:r>
            <a:endParaRPr lang="en-US" dirty="0"/>
          </a:p>
        </p:txBody>
      </p:sp>
      <p:sp>
        <p:nvSpPr>
          <p:cNvPr id="5" name="TextBox 4">
            <a:extLst>
              <a:ext uri="{FF2B5EF4-FFF2-40B4-BE49-F238E27FC236}">
                <a16:creationId xmlns:a16="http://schemas.microsoft.com/office/drawing/2014/main" id="{C630A2B2-2F77-CEE2-3600-CAA50FCC5224}"/>
              </a:ext>
            </a:extLst>
          </p:cNvPr>
          <p:cNvSpPr txBox="1"/>
          <p:nvPr/>
        </p:nvSpPr>
        <p:spPr>
          <a:xfrm>
            <a:off x="10562637" y="178254"/>
            <a:ext cx="1828800" cy="369332"/>
          </a:xfrm>
          <a:prstGeom prst="rect">
            <a:avLst/>
          </a:prstGeom>
          <a:noFill/>
        </p:spPr>
        <p:txBody>
          <a:bodyPr wrap="square" rtlCol="0">
            <a:spAutoFit/>
          </a:bodyPr>
          <a:lstStyle/>
          <a:p>
            <a:pPr algn="l"/>
            <a:r>
              <a:rPr lang="en-GB" dirty="0"/>
              <a:t>ECYW4004</a:t>
            </a:r>
            <a:endParaRPr lang="en-US" dirty="0"/>
          </a:p>
        </p:txBody>
      </p:sp>
      <p:sp>
        <p:nvSpPr>
          <p:cNvPr id="6" name="TextBox 5">
            <a:extLst>
              <a:ext uri="{FF2B5EF4-FFF2-40B4-BE49-F238E27FC236}">
                <a16:creationId xmlns:a16="http://schemas.microsoft.com/office/drawing/2014/main" id="{F7232084-9FC0-1271-0FE9-E29A38393CFB}"/>
              </a:ext>
            </a:extLst>
          </p:cNvPr>
          <p:cNvSpPr txBox="1"/>
          <p:nvPr/>
        </p:nvSpPr>
        <p:spPr>
          <a:xfrm>
            <a:off x="5380723" y="2158686"/>
            <a:ext cx="1828800" cy="369332"/>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1914458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B1880D-7AAC-8612-C894-97E00F430BEA}"/>
              </a:ext>
            </a:extLst>
          </p:cNvPr>
          <p:cNvSpPr/>
          <p:nvPr/>
        </p:nvSpPr>
        <p:spPr>
          <a:xfrm>
            <a:off x="719336" y="0"/>
            <a:ext cx="4126391" cy="6858000"/>
          </a:xfrm>
          <a:prstGeom prst="rect">
            <a:avLst/>
          </a:prstGeom>
          <a:solidFill>
            <a:srgbClr val="D4B8A7"/>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5" name="TextBox 4">
            <a:extLst>
              <a:ext uri="{FF2B5EF4-FFF2-40B4-BE49-F238E27FC236}">
                <a16:creationId xmlns:a16="http://schemas.microsoft.com/office/drawing/2014/main" id="{0E9DC556-7671-0721-30CF-8999514AC000}"/>
              </a:ext>
            </a:extLst>
          </p:cNvPr>
          <p:cNvSpPr txBox="1"/>
          <p:nvPr/>
        </p:nvSpPr>
        <p:spPr>
          <a:xfrm>
            <a:off x="1048302" y="250001"/>
            <a:ext cx="3797425" cy="769441"/>
          </a:xfrm>
          <a:prstGeom prst="rect">
            <a:avLst/>
          </a:prstGeom>
          <a:noFill/>
        </p:spPr>
        <p:txBody>
          <a:bodyPr wrap="square" rtlCol="0">
            <a:spAutoFit/>
          </a:bodyPr>
          <a:lstStyle/>
          <a:p>
            <a:pPr algn="l"/>
            <a:r>
              <a:rPr lang="cy-GB" sz="4400" b="1" dirty="0">
                <a:solidFill>
                  <a:schemeClr val="bg1"/>
                </a:solidFill>
                <a:latin typeface="Aharoni" panose="020F0502020204030204" pitchFamily="34" charset="0"/>
              </a:rPr>
              <a:t>Introduction</a:t>
            </a:r>
            <a:endParaRPr lang="en-US" sz="4400" b="1" dirty="0">
              <a:solidFill>
                <a:schemeClr val="bg1"/>
              </a:solidFill>
              <a:latin typeface="Aharoni" panose="020F0502020204030204" pitchFamily="34" charset="0"/>
            </a:endParaRPr>
          </a:p>
        </p:txBody>
      </p:sp>
      <p:sp>
        <p:nvSpPr>
          <p:cNvPr id="6" name="TextBox 5">
            <a:extLst>
              <a:ext uri="{FF2B5EF4-FFF2-40B4-BE49-F238E27FC236}">
                <a16:creationId xmlns:a16="http://schemas.microsoft.com/office/drawing/2014/main" id="{946CB58D-7BDC-04DD-01EA-635CBF3E777D}"/>
              </a:ext>
            </a:extLst>
          </p:cNvPr>
          <p:cNvSpPr txBox="1"/>
          <p:nvPr/>
        </p:nvSpPr>
        <p:spPr>
          <a:xfrm>
            <a:off x="5174693" y="529301"/>
            <a:ext cx="6707980" cy="5986254"/>
          </a:xfrm>
          <a:prstGeom prst="rect">
            <a:avLst/>
          </a:prstGeom>
          <a:noFill/>
        </p:spPr>
        <p:txBody>
          <a:bodyPr wrap="square" rtlCol="0">
            <a:spAutoFit/>
          </a:bodyPr>
          <a:lstStyle/>
          <a:p>
            <a:pPr>
              <a:lnSpc>
                <a:spcPct val="150000"/>
              </a:lnSpc>
            </a:pPr>
            <a:r>
              <a:rPr lang="en-US" sz="2000" dirty="0">
                <a:effectLst/>
                <a:latin typeface="Arial" panose="020B0604020202020204" pitchFamily="34" charset="0"/>
                <a:ea typeface="Times New Roman" panose="020F0502020204030204" pitchFamily="34" charset="0"/>
                <a:cs typeface="Arial" panose="020B0604020202020204" pitchFamily="34" charset="0"/>
              </a:rPr>
              <a:t>Hello my name</a:t>
            </a:r>
            <a:r>
              <a:rPr lang="cy-GB" sz="2000" dirty="0">
                <a:effectLst/>
                <a:latin typeface="Arial" panose="020B0604020202020204" pitchFamily="34" charset="0"/>
                <a:ea typeface="Times New Roman" panose="020F0502020204030204" pitchFamily="34" charset="0"/>
                <a:cs typeface="Arial" panose="020B0604020202020204" pitchFamily="34" charset="0"/>
              </a:rPr>
              <a:t> is </a:t>
            </a:r>
            <a:r>
              <a:rPr lang="en-US" sz="2000" dirty="0" err="1">
                <a:effectLst/>
                <a:latin typeface="Arial" panose="020B0604020202020204" pitchFamily="34" charset="0"/>
                <a:ea typeface="Times New Roman" panose="020F0502020204030204" pitchFamily="34" charset="0"/>
                <a:cs typeface="Arial" panose="020B0604020202020204" pitchFamily="34" charset="0"/>
              </a:rPr>
              <a:t>Tega</a:t>
            </a:r>
            <a:r>
              <a:rPr lang="cy-GB" sz="2000" dirty="0">
                <a:effectLst/>
                <a:latin typeface="Arial" panose="020B0604020202020204" pitchFamily="34" charset="0"/>
                <a:ea typeface="Times New Roman" panose="020F0502020204030204" pitchFamily="34" charset="0"/>
                <a:cs typeface="Arial" panose="020B0604020202020204" pitchFamily="34" charset="0"/>
              </a:rPr>
              <a:t>n. T</a:t>
            </a:r>
            <a:r>
              <a:rPr lang="en-US" sz="2000" dirty="0" err="1">
                <a:effectLst/>
                <a:latin typeface="Arial" panose="020B0604020202020204" pitchFamily="34" charset="0"/>
                <a:ea typeface="Times New Roman" panose="020F0502020204030204" pitchFamily="34" charset="0"/>
                <a:cs typeface="Arial" panose="020B0604020202020204" pitchFamily="34" charset="0"/>
              </a:rPr>
              <a:t>oday</a:t>
            </a:r>
            <a:r>
              <a:rPr lang="en-US" sz="2000" dirty="0">
                <a:effectLst/>
                <a:latin typeface="Arial" panose="020B0604020202020204" pitchFamily="34" charset="0"/>
                <a:ea typeface="Times New Roman" panose="020F0502020204030204" pitchFamily="34" charset="0"/>
                <a:cs typeface="Arial" panose="020B0604020202020204" pitchFamily="34" charset="0"/>
              </a:rPr>
              <a:t> I will be discussing 2 important challenges that young people face and present to you the approaches, methods and skills a youth worker would use to tackle the issue and also gain an impactful relationship with </a:t>
            </a:r>
            <a:r>
              <a:rPr lang="en-US" sz="2000">
                <a:effectLst/>
                <a:latin typeface="Arial" panose="020B0604020202020204" pitchFamily="34" charset="0"/>
                <a:ea typeface="Times New Roman" panose="020F0502020204030204" pitchFamily="34" charset="0"/>
                <a:cs typeface="Arial" panose="020B0604020202020204" pitchFamily="34" charset="0"/>
              </a:rPr>
              <a:t>the young people</a:t>
            </a:r>
            <a:r>
              <a:rPr lang="en-US" sz="2000" dirty="0">
                <a:effectLst/>
                <a:latin typeface="Arial" panose="020B0604020202020204" pitchFamily="34" charset="0"/>
                <a:ea typeface="Times New Roman" panose="020F0502020204030204" pitchFamily="34" charset="0"/>
                <a:cs typeface="Arial" panose="020B0604020202020204" pitchFamily="34" charset="0"/>
              </a:rPr>
              <a:t>. </a:t>
            </a:r>
            <a:endParaRPr lang="cy-GB" sz="2000" dirty="0">
              <a:effectLst/>
              <a:latin typeface="Arial" panose="020B0604020202020204" pitchFamily="34" charset="0"/>
              <a:ea typeface="Times New Roman" panose="020F0502020204030204" pitchFamily="34" charset="0"/>
              <a:cs typeface="Arial" panose="020B0604020202020204" pitchFamily="34" charset="0"/>
            </a:endParaRPr>
          </a:p>
          <a:p>
            <a:pPr>
              <a:lnSpc>
                <a:spcPct val="150000"/>
              </a:lnSpc>
            </a:pPr>
            <a:endParaRPr lang="cy-GB" sz="2000" dirty="0">
              <a:latin typeface="Arial" panose="020B0604020202020204" pitchFamily="34" charset="0"/>
              <a:ea typeface="Times New Roman" panose="020F0502020204030204" pitchFamily="34" charset="0"/>
              <a:cs typeface="Arial" panose="020B0604020202020204" pitchFamily="34" charset="0"/>
            </a:endParaRPr>
          </a:p>
          <a:p>
            <a:pPr>
              <a:lnSpc>
                <a:spcPct val="150000"/>
              </a:lnSpc>
            </a:pPr>
            <a:r>
              <a:rPr lang="en-US" sz="2000" dirty="0">
                <a:effectLst/>
                <a:latin typeface="Arial" panose="020B0604020202020204" pitchFamily="34" charset="0"/>
                <a:ea typeface="Times New Roman" panose="020F0502020204030204" pitchFamily="34" charset="0"/>
                <a:cs typeface="Arial" panose="020B0604020202020204" pitchFamily="34" charset="0"/>
              </a:rPr>
              <a:t>I will then go on to introduce you all to a task that can be used with young people to bring attention to issues while making things fun. Whilst you all do this; I will discuss with you the benefits behind the task and how this will help young people positively while educating on important topics. I hope you enjoy.</a:t>
            </a:r>
            <a:endParaRPr lang="en-GB" sz="2000" dirty="0">
              <a:effectLst/>
              <a:latin typeface="Arial" panose="020B0604020202020204" pitchFamily="34" charset="0"/>
              <a:ea typeface="Times New Roman" panose="020F0502020204030204" pitchFamily="34" charset="0"/>
              <a:cs typeface="Arial" panose="020B0604020202020204" pitchFamily="34" charset="0"/>
            </a:endParaRPr>
          </a:p>
          <a:p>
            <a:pPr algn="l"/>
            <a:endParaRPr lang="en-US" sz="2300" dirty="0"/>
          </a:p>
        </p:txBody>
      </p:sp>
    </p:spTree>
    <p:extLst>
      <p:ext uri="{BB962C8B-B14F-4D97-AF65-F5344CB8AC3E}">
        <p14:creationId xmlns:p14="http://schemas.microsoft.com/office/powerpoint/2010/main" val="2263420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86F4FB3-F8E1-8F87-1A12-DE42F9E4DE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6693" y="51344"/>
            <a:ext cx="12192000" cy="3429000"/>
          </a:xfrm>
          <a:prstGeom prst="rect">
            <a:avLst/>
          </a:prstGeom>
        </p:spPr>
      </p:pic>
      <p:sp>
        <p:nvSpPr>
          <p:cNvPr id="3" name="TextBox 2">
            <a:extLst>
              <a:ext uri="{FF2B5EF4-FFF2-40B4-BE49-F238E27FC236}">
                <a16:creationId xmlns:a16="http://schemas.microsoft.com/office/drawing/2014/main" id="{6273F9C4-AAE5-A156-567B-1E4571C71E69}"/>
              </a:ext>
            </a:extLst>
          </p:cNvPr>
          <p:cNvSpPr txBox="1"/>
          <p:nvPr/>
        </p:nvSpPr>
        <p:spPr>
          <a:xfrm>
            <a:off x="707679" y="2703466"/>
            <a:ext cx="6006975" cy="954107"/>
          </a:xfrm>
          <a:prstGeom prst="rect">
            <a:avLst/>
          </a:prstGeom>
          <a:noFill/>
        </p:spPr>
        <p:txBody>
          <a:bodyPr wrap="square" rtlCol="0">
            <a:spAutoFit/>
          </a:bodyPr>
          <a:lstStyle/>
          <a:p>
            <a:pPr algn="l"/>
            <a:r>
              <a:rPr lang="cy-GB" sz="5600" dirty="0">
                <a:solidFill>
                  <a:srgbClr val="D4B8A7"/>
                </a:solidFill>
                <a:latin typeface="Aharoni" panose="02010803020104030203" pitchFamily="2" charset="-79"/>
                <a:cs typeface="Aharoni" panose="02010803020104030203" pitchFamily="2" charset="-79"/>
              </a:rPr>
              <a:t>Social media </a:t>
            </a:r>
            <a:endParaRPr lang="en-US" sz="5600" dirty="0">
              <a:solidFill>
                <a:srgbClr val="D4B8A7"/>
              </a:solidFill>
              <a:latin typeface="Aharoni" panose="02010803020104030203" pitchFamily="2" charset="-79"/>
              <a:cs typeface="Aharoni" panose="02010803020104030203" pitchFamily="2" charset="-79"/>
            </a:endParaRPr>
          </a:p>
        </p:txBody>
      </p:sp>
      <p:sp>
        <p:nvSpPr>
          <p:cNvPr id="4" name="TextBox 3">
            <a:extLst>
              <a:ext uri="{FF2B5EF4-FFF2-40B4-BE49-F238E27FC236}">
                <a16:creationId xmlns:a16="http://schemas.microsoft.com/office/drawing/2014/main" id="{082509C7-6DB2-2D8F-A83D-B5B26CBA1CA0}"/>
              </a:ext>
            </a:extLst>
          </p:cNvPr>
          <p:cNvSpPr txBox="1"/>
          <p:nvPr/>
        </p:nvSpPr>
        <p:spPr>
          <a:xfrm>
            <a:off x="389802" y="3759703"/>
            <a:ext cx="5419505" cy="2632003"/>
          </a:xfrm>
          <a:prstGeom prst="rect">
            <a:avLst/>
          </a:prstGeom>
          <a:noFill/>
        </p:spPr>
        <p:txBody>
          <a:bodyPr wrap="square" rtlCol="0">
            <a:spAutoFit/>
          </a:bodyPr>
          <a:lstStyle/>
          <a:p>
            <a:pPr>
              <a:lnSpc>
                <a:spcPct val="150000"/>
              </a:lnSpc>
            </a:pPr>
            <a:r>
              <a:rPr lang="en-US" sz="1600" dirty="0">
                <a:effectLst/>
                <a:latin typeface="Arial" panose="020B0604020202020204" pitchFamily="34" charset="0"/>
                <a:ea typeface="Times New Roman" panose="02020603050405020304" pitchFamily="18" charset="0"/>
                <a:cs typeface="Arial" panose="020B0604020202020204" pitchFamily="34" charset="0"/>
              </a:rPr>
              <a:t>Social media is an amazing way to connect with people, it’s a quick way to get hold of information and it opens up many opportunities. However, it can also be a dark place especially for young people. </a:t>
            </a:r>
            <a:r>
              <a:rPr lang="en-US" sz="1600" b="1" dirty="0">
                <a:effectLst/>
                <a:latin typeface="Arial" panose="020B0604020202020204" pitchFamily="34" charset="0"/>
                <a:ea typeface="Times New Roman" panose="02020603050405020304" pitchFamily="18" charset="0"/>
                <a:cs typeface="Arial" panose="020B0604020202020204" pitchFamily="34" charset="0"/>
              </a:rPr>
              <a:t>Singleton, T (2024) </a:t>
            </a:r>
            <a:r>
              <a:rPr lang="en-US" sz="1600" dirty="0">
                <a:effectLst/>
                <a:latin typeface="Arial" panose="020B0604020202020204" pitchFamily="34" charset="0"/>
                <a:ea typeface="Times New Roman" panose="02020603050405020304" pitchFamily="18" charset="0"/>
                <a:cs typeface="Arial" panose="020B0604020202020204" pitchFamily="34" charset="0"/>
              </a:rPr>
              <a:t>states that there is a rise in problematic behavior amongst young people with 11% out of 280,000 young people admitting to engaging in negative behavior online in 2024. </a:t>
            </a:r>
            <a:endParaRPr lang="en-US"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013E191-9C32-5F85-5EBE-364204A6DE16}"/>
              </a:ext>
            </a:extLst>
          </p:cNvPr>
          <p:cNvSpPr txBox="1"/>
          <p:nvPr/>
        </p:nvSpPr>
        <p:spPr>
          <a:xfrm>
            <a:off x="6096000" y="3759703"/>
            <a:ext cx="5235919" cy="2262671"/>
          </a:xfrm>
          <a:prstGeom prst="rect">
            <a:avLst/>
          </a:prstGeom>
          <a:noFill/>
        </p:spPr>
        <p:txBody>
          <a:bodyPr wrap="square" rtlCol="0">
            <a:spAutoFit/>
          </a:bodyPr>
          <a:lstStyle/>
          <a:p>
            <a:pPr>
              <a:lnSpc>
                <a:spcPct val="150000"/>
              </a:lnSpc>
            </a:pPr>
            <a:r>
              <a:rPr lang="en-US" sz="1600" dirty="0">
                <a:effectLst/>
                <a:latin typeface="Arial" panose="020B0604020202020204" pitchFamily="34" charset="0"/>
                <a:ea typeface="Times New Roman" panose="02020603050405020304" pitchFamily="18" charset="0"/>
                <a:cs typeface="Arial" panose="020B0604020202020204" pitchFamily="34" charset="0"/>
              </a:rPr>
              <a:t>Not many people know the negative impacts that social media can have on young people such as being groomed into thinking they are friends with someone but in reality, it’s a complete stranger, addictive behavior which heightens the screen usage, self-image and many more </a:t>
            </a:r>
            <a:r>
              <a:rPr lang="en-US" sz="1600" b="1" dirty="0">
                <a:effectLst/>
                <a:latin typeface="Arial" panose="020B0604020202020204" pitchFamily="34" charset="0"/>
                <a:ea typeface="Times New Roman" panose="02020603050405020304" pitchFamily="18" charset="0"/>
                <a:cs typeface="Arial" panose="020B0604020202020204" pitchFamily="34" charset="0"/>
              </a:rPr>
              <a:t>(</a:t>
            </a:r>
            <a:r>
              <a:rPr lang="en-US" sz="1600" b="1" dirty="0" err="1">
                <a:effectLst/>
                <a:latin typeface="Arial" panose="020B0604020202020204" pitchFamily="34" charset="0"/>
                <a:ea typeface="Times New Roman" panose="02020603050405020304" pitchFamily="18" charset="0"/>
                <a:cs typeface="Arial" panose="020B0604020202020204" pitchFamily="34" charset="0"/>
              </a:rPr>
              <a:t>Dalomba</a:t>
            </a:r>
            <a:r>
              <a:rPr lang="en-US" sz="1600" b="1" dirty="0">
                <a:effectLst/>
                <a:latin typeface="Arial" panose="020B0604020202020204" pitchFamily="34" charset="0"/>
                <a:ea typeface="Times New Roman" panose="02020603050405020304" pitchFamily="18" charset="0"/>
                <a:cs typeface="Arial" panose="020B0604020202020204" pitchFamily="34" charset="0"/>
              </a:rPr>
              <a:t>, F. 2022).</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1F9660C6-CACC-C3BB-4231-1B6EA7BC895F}"/>
              </a:ext>
            </a:extLst>
          </p:cNvPr>
          <p:cNvSpPr txBox="1"/>
          <p:nvPr/>
        </p:nvSpPr>
        <p:spPr>
          <a:xfrm>
            <a:off x="10417519" y="3154640"/>
            <a:ext cx="1828800" cy="369332"/>
          </a:xfrm>
          <a:prstGeom prst="rect">
            <a:avLst/>
          </a:prstGeom>
          <a:noFill/>
        </p:spPr>
        <p:txBody>
          <a:bodyPr wrap="square" rtlCol="0">
            <a:spAutoFit/>
          </a:bodyPr>
          <a:lstStyle/>
          <a:p>
            <a:pPr algn="l"/>
            <a:r>
              <a:rPr lang="en-GB" err="1"/>
              <a:t>Mayple</a:t>
            </a:r>
            <a:r>
              <a:rPr lang="en-GB"/>
              <a:t>, (2023)</a:t>
            </a:r>
            <a:endParaRPr lang="en-US"/>
          </a:p>
        </p:txBody>
      </p:sp>
    </p:spTree>
    <p:extLst>
      <p:ext uri="{BB962C8B-B14F-4D97-AF65-F5344CB8AC3E}">
        <p14:creationId xmlns:p14="http://schemas.microsoft.com/office/powerpoint/2010/main" val="918426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1E238CD-C530-0883-4511-292B8A8C8FD9}"/>
              </a:ext>
            </a:extLst>
          </p:cNvPr>
          <p:cNvSpPr/>
          <p:nvPr/>
        </p:nvSpPr>
        <p:spPr>
          <a:xfrm>
            <a:off x="612223" y="1487029"/>
            <a:ext cx="3492123" cy="4598909"/>
          </a:xfrm>
          <a:prstGeom prst="rect">
            <a:avLst/>
          </a:prstGeom>
          <a:solidFill>
            <a:srgbClr val="E2CFC4"/>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lnSpc>
                <a:spcPct val="150000"/>
              </a:lnSpc>
            </a:pPr>
            <a:r>
              <a:rPr lang="en-US" sz="13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Social media can be damaging to so many young people and the effects can last a life time. Considering this, it is best to nip it in the bud as quick as possible. </a:t>
            </a:r>
            <a:endParaRPr lang="cy-GB" sz="13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r>
              <a:rPr lang="en-US" sz="13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One approach that can be used is an outdoor activity. There are many benefits to take learning outside and I will discuss these benefits later on in my seminar. Schools try to tackle this issue on a daily basis therefor I think it is best for this to happen in a formal setting.</a:t>
            </a:r>
            <a:endParaRPr lang="en-US" sz="1300" b="1" dirty="0">
              <a:solidFill>
                <a:srgbClr val="B98B6F"/>
              </a:solidFill>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F0A17920-6C05-FE5E-115F-FD7AB034B263}"/>
              </a:ext>
            </a:extLst>
          </p:cNvPr>
          <p:cNvSpPr/>
          <p:nvPr/>
        </p:nvSpPr>
        <p:spPr>
          <a:xfrm>
            <a:off x="8353734" y="1487029"/>
            <a:ext cx="3492123" cy="4598909"/>
          </a:xfrm>
          <a:prstGeom prst="rect">
            <a:avLst/>
          </a:prstGeom>
          <a:solidFill>
            <a:srgbClr val="E2CFC4"/>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0AC4CD6-2946-B160-7EF3-6AB913B62F61}"/>
              </a:ext>
            </a:extLst>
          </p:cNvPr>
          <p:cNvSpPr/>
          <p:nvPr/>
        </p:nvSpPr>
        <p:spPr>
          <a:xfrm>
            <a:off x="4104346" y="436365"/>
            <a:ext cx="4249388" cy="6186534"/>
          </a:xfrm>
          <a:prstGeom prst="rect">
            <a:avLst/>
          </a:prstGeom>
          <a:solidFill>
            <a:srgbClr val="C7A18B"/>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lnSpc>
                <a:spcPct val="150000"/>
              </a:lnSpc>
            </a:pPr>
            <a:endParaRPr lang="en-GB"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r>
              <a:rPr lang="en-US" sz="16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Beck, M (2024) argues that there are positive and negatives of having phones in a school environment however government have brought attention numerous times about phone bans in school due to the disadvantages but only 16% of schools have gone ahead with phone limitations. Outdoor learning is a great way to get young people out into fresh air and remind them how great it actually is. There are many benefits that this can create such as social skills, boosting confidence, motivation and many more (Harvey, D. 2022).</a:t>
            </a:r>
            <a:endParaRPr lang="en-US" sz="1600" b="1"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C9795E36-5578-6FA0-88E2-F6CD9C606B4C}"/>
              </a:ext>
            </a:extLst>
          </p:cNvPr>
          <p:cNvSpPr txBox="1"/>
          <p:nvPr/>
        </p:nvSpPr>
        <p:spPr>
          <a:xfrm>
            <a:off x="3663668" y="13101623"/>
            <a:ext cx="1828800" cy="1828800"/>
          </a:xfrm>
          <a:prstGeom prst="rect">
            <a:avLst/>
          </a:prstGeom>
          <a:noFill/>
        </p:spPr>
        <p:txBody>
          <a:bodyPr wrap="square" rtlCol="0">
            <a:spAutoFit/>
          </a:bodyPr>
          <a:lstStyle/>
          <a:p>
            <a:pPr algn="l"/>
            <a:endParaRPr lang="en-US" dirty="0"/>
          </a:p>
        </p:txBody>
      </p:sp>
      <p:sp>
        <p:nvSpPr>
          <p:cNvPr id="2" name="TextBox 1">
            <a:extLst>
              <a:ext uri="{FF2B5EF4-FFF2-40B4-BE49-F238E27FC236}">
                <a16:creationId xmlns:a16="http://schemas.microsoft.com/office/drawing/2014/main" id="{D0655001-8FA1-F561-6D44-00C6FEEB2025}"/>
              </a:ext>
            </a:extLst>
          </p:cNvPr>
          <p:cNvSpPr txBox="1"/>
          <p:nvPr/>
        </p:nvSpPr>
        <p:spPr>
          <a:xfrm>
            <a:off x="100594" y="130415"/>
            <a:ext cx="3738482" cy="584775"/>
          </a:xfrm>
          <a:prstGeom prst="rect">
            <a:avLst/>
          </a:prstGeom>
          <a:noFill/>
        </p:spPr>
        <p:txBody>
          <a:bodyPr wrap="square" rtlCol="0">
            <a:spAutoFit/>
          </a:bodyPr>
          <a:lstStyle/>
          <a:p>
            <a:pPr algn="l"/>
            <a:r>
              <a:rPr lang="cy-GB" sz="3200" dirty="0">
                <a:solidFill>
                  <a:srgbClr val="B98B6F"/>
                </a:solidFill>
                <a:latin typeface="Aharoni" panose="02010803020104030203" pitchFamily="2" charset="-79"/>
                <a:cs typeface="Aharoni" panose="02010803020104030203" pitchFamily="2" charset="-79"/>
              </a:rPr>
              <a:t>Approaches </a:t>
            </a:r>
            <a:endParaRPr lang="en-US" sz="3200" dirty="0">
              <a:solidFill>
                <a:srgbClr val="B98B6F"/>
              </a:solidFill>
              <a:latin typeface="Aharoni" panose="02010803020104030203" pitchFamily="2" charset="-79"/>
              <a:cs typeface="Aharoni" panose="02010803020104030203" pitchFamily="2" charset="-79"/>
            </a:endParaRPr>
          </a:p>
        </p:txBody>
      </p:sp>
      <p:sp>
        <p:nvSpPr>
          <p:cNvPr id="8" name="Freeform 248">
            <a:extLst>
              <a:ext uri="{FF2B5EF4-FFF2-40B4-BE49-F238E27FC236}">
                <a16:creationId xmlns:a16="http://schemas.microsoft.com/office/drawing/2014/main" id="{85A4E308-4B08-0ADF-E8EF-516C40C85539}"/>
              </a:ext>
            </a:extLst>
          </p:cNvPr>
          <p:cNvSpPr/>
          <p:nvPr/>
        </p:nvSpPr>
        <p:spPr>
          <a:xfrm rot="10800000" flipV="1">
            <a:off x="2030047" y="1636637"/>
            <a:ext cx="656476" cy="443114"/>
          </a:xfrm>
          <a:custGeom>
            <a:avLst/>
            <a:gdLst>
              <a:gd name="connsiteX0" fmla="*/ 9186 w 331967"/>
              <a:gd name="connsiteY0" fmla="*/ 208026 h 224074"/>
              <a:gd name="connsiteX1" fmla="*/ 322781 w 331967"/>
              <a:gd name="connsiteY1" fmla="*/ 208026 h 224074"/>
              <a:gd name="connsiteX2" fmla="*/ 324549 w 331967"/>
              <a:gd name="connsiteY2" fmla="*/ 208026 h 224074"/>
              <a:gd name="connsiteX3" fmla="*/ 331920 w 331967"/>
              <a:gd name="connsiteY3" fmla="*/ 216884 h 224074"/>
              <a:gd name="connsiteX4" fmla="*/ 322781 w 331967"/>
              <a:gd name="connsiteY4" fmla="*/ 224028 h 224074"/>
              <a:gd name="connsiteX5" fmla="*/ 9186 w 331967"/>
              <a:gd name="connsiteY5" fmla="*/ 224028 h 224074"/>
              <a:gd name="connsiteX6" fmla="*/ 7418 w 331967"/>
              <a:gd name="connsiteY6" fmla="*/ 224028 h 224074"/>
              <a:gd name="connsiteX7" fmla="*/ 47 w 331967"/>
              <a:gd name="connsiteY7" fmla="*/ 215171 h 224074"/>
              <a:gd name="connsiteX8" fmla="*/ 9186 w 331967"/>
              <a:gd name="connsiteY8" fmla="*/ 208026 h 224074"/>
              <a:gd name="connsiteX9" fmla="*/ 164620 w 331967"/>
              <a:gd name="connsiteY9" fmla="*/ 49830 h 224074"/>
              <a:gd name="connsiteX10" fmla="*/ 148907 w 331967"/>
              <a:gd name="connsiteY10" fmla="*/ 64282 h 224074"/>
              <a:gd name="connsiteX11" fmla="*/ 144662 w 331967"/>
              <a:gd name="connsiteY11" fmla="*/ 73426 h 224074"/>
              <a:gd name="connsiteX12" fmla="*/ 135227 w 331967"/>
              <a:gd name="connsiteY12" fmla="*/ 71140 h 224074"/>
              <a:gd name="connsiteX13" fmla="*/ 129661 w 331967"/>
              <a:gd name="connsiteY13" fmla="*/ 70409 h 224074"/>
              <a:gd name="connsiteX14" fmla="*/ 105981 w 331967"/>
              <a:gd name="connsiteY14" fmla="*/ 93634 h 224074"/>
              <a:gd name="connsiteX15" fmla="*/ 105981 w 331967"/>
              <a:gd name="connsiteY15" fmla="*/ 95555 h 224074"/>
              <a:gd name="connsiteX16" fmla="*/ 106736 w 331967"/>
              <a:gd name="connsiteY16" fmla="*/ 103876 h 224074"/>
              <a:gd name="connsiteX17" fmla="*/ 98811 w 331967"/>
              <a:gd name="connsiteY17" fmla="*/ 107442 h 224074"/>
              <a:gd name="connsiteX18" fmla="*/ 84424 w 331967"/>
              <a:gd name="connsiteY18" fmla="*/ 129250 h 224074"/>
              <a:gd name="connsiteX19" fmla="*/ 106925 w 331967"/>
              <a:gd name="connsiteY19" fmla="*/ 143195 h 224074"/>
              <a:gd name="connsiteX20" fmla="*/ 211645 w 331967"/>
              <a:gd name="connsiteY20" fmla="*/ 143195 h 224074"/>
              <a:gd name="connsiteX21" fmla="*/ 211268 w 331967"/>
              <a:gd name="connsiteY21" fmla="*/ 143378 h 224074"/>
              <a:gd name="connsiteX22" fmla="*/ 245609 w 331967"/>
              <a:gd name="connsiteY22" fmla="*/ 112654 h 224074"/>
              <a:gd name="connsiteX23" fmla="*/ 213909 w 331967"/>
              <a:gd name="connsiteY23" fmla="*/ 79370 h 224074"/>
              <a:gd name="connsiteX24" fmla="*/ 204475 w 331967"/>
              <a:gd name="connsiteY24" fmla="*/ 78638 h 224074"/>
              <a:gd name="connsiteX25" fmla="*/ 202494 w 331967"/>
              <a:gd name="connsiteY25" fmla="*/ 69951 h 224074"/>
              <a:gd name="connsiteX26" fmla="*/ 186275 w 331967"/>
              <a:gd name="connsiteY26" fmla="*/ 50379 h 224074"/>
              <a:gd name="connsiteX27" fmla="*/ 164620 w 331967"/>
              <a:gd name="connsiteY27" fmla="*/ 49830 h 224074"/>
              <a:gd name="connsiteX28" fmla="*/ 163864 w 331967"/>
              <a:gd name="connsiteY28" fmla="*/ 34533 h 224074"/>
              <a:gd name="connsiteX29" fmla="*/ 217872 w 331967"/>
              <a:gd name="connsiteY29" fmla="*/ 64648 h 224074"/>
              <a:gd name="connsiteX30" fmla="*/ 259016 w 331967"/>
              <a:gd name="connsiteY30" fmla="*/ 110300 h 224074"/>
              <a:gd name="connsiteX31" fmla="*/ 211362 w 331967"/>
              <a:gd name="connsiteY31" fmla="*/ 158100 h 224074"/>
              <a:gd name="connsiteX32" fmla="*/ 107113 w 331967"/>
              <a:gd name="connsiteY32" fmla="*/ 158100 h 224074"/>
              <a:gd name="connsiteX33" fmla="*/ 72112 w 331967"/>
              <a:gd name="connsiteY33" fmla="*/ 124175 h 224074"/>
              <a:gd name="connsiteX34" fmla="*/ 90320 w 331967"/>
              <a:gd name="connsiteY34" fmla="*/ 94366 h 224074"/>
              <a:gd name="connsiteX35" fmla="*/ 90320 w 331967"/>
              <a:gd name="connsiteY35" fmla="*/ 93360 h 224074"/>
              <a:gd name="connsiteX36" fmla="*/ 129944 w 331967"/>
              <a:gd name="connsiteY36" fmla="*/ 54955 h 224074"/>
              <a:gd name="connsiteX37" fmla="*/ 136548 w 331967"/>
              <a:gd name="connsiteY37" fmla="*/ 55504 h 224074"/>
              <a:gd name="connsiteX38" fmla="*/ 163864 w 331967"/>
              <a:gd name="connsiteY38" fmla="*/ 34533 h 224074"/>
              <a:gd name="connsiteX39" fmla="*/ 33903 w 331967"/>
              <a:gd name="connsiteY39" fmla="*/ 16002 h 224074"/>
              <a:gd name="connsiteX40" fmla="*/ 33903 w 331967"/>
              <a:gd name="connsiteY40" fmla="*/ 176022 h 224074"/>
              <a:gd name="connsiteX41" fmla="*/ 298064 w 331967"/>
              <a:gd name="connsiteY41" fmla="*/ 176022 h 224074"/>
              <a:gd name="connsiteX42" fmla="*/ 298064 w 331967"/>
              <a:gd name="connsiteY42" fmla="*/ 16002 h 224074"/>
              <a:gd name="connsiteX43" fmla="*/ 33903 w 331967"/>
              <a:gd name="connsiteY43" fmla="*/ 0 h 224074"/>
              <a:gd name="connsiteX44" fmla="*/ 298064 w 331967"/>
              <a:gd name="connsiteY44" fmla="*/ 0 h 224074"/>
              <a:gd name="connsiteX45" fmla="*/ 314574 w 331967"/>
              <a:gd name="connsiteY45" fmla="*/ 16002 h 224074"/>
              <a:gd name="connsiteX46" fmla="*/ 314574 w 331967"/>
              <a:gd name="connsiteY46" fmla="*/ 176022 h 224074"/>
              <a:gd name="connsiteX47" fmla="*/ 298064 w 331967"/>
              <a:gd name="connsiteY47" fmla="*/ 192024 h 224074"/>
              <a:gd name="connsiteX48" fmla="*/ 33903 w 331967"/>
              <a:gd name="connsiteY48" fmla="*/ 192024 h 224074"/>
              <a:gd name="connsiteX49" fmla="*/ 17393 w 331967"/>
              <a:gd name="connsiteY49" fmla="*/ 176022 h 224074"/>
              <a:gd name="connsiteX50" fmla="*/ 17393 w 331967"/>
              <a:gd name="connsiteY50" fmla="*/ 16002 h 224074"/>
              <a:gd name="connsiteX51" fmla="*/ 33903 w 331967"/>
              <a:gd name="connsiteY51" fmla="*/ 0 h 224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331967" h="224074">
                <a:moveTo>
                  <a:pt x="9186" y="208026"/>
                </a:moveTo>
                <a:lnTo>
                  <a:pt x="322781" y="208026"/>
                </a:lnTo>
                <a:cubicBezTo>
                  <a:pt x="323369" y="207965"/>
                  <a:pt x="323961" y="207965"/>
                  <a:pt x="324549" y="208026"/>
                </a:cubicBezTo>
                <a:cubicBezTo>
                  <a:pt x="329108" y="208499"/>
                  <a:pt x="332408" y="212465"/>
                  <a:pt x="331920" y="216884"/>
                </a:cubicBezTo>
                <a:cubicBezTo>
                  <a:pt x="331432" y="221303"/>
                  <a:pt x="327340" y="224501"/>
                  <a:pt x="322781" y="224028"/>
                </a:cubicBezTo>
                <a:lnTo>
                  <a:pt x="9186" y="224028"/>
                </a:lnTo>
                <a:cubicBezTo>
                  <a:pt x="8598" y="224089"/>
                  <a:pt x="8006" y="224089"/>
                  <a:pt x="7418" y="224028"/>
                </a:cubicBezTo>
                <a:cubicBezTo>
                  <a:pt x="2859" y="223555"/>
                  <a:pt x="-441" y="219590"/>
                  <a:pt x="47" y="215171"/>
                </a:cubicBezTo>
                <a:cubicBezTo>
                  <a:pt x="535" y="210752"/>
                  <a:pt x="4627" y="207553"/>
                  <a:pt x="9186" y="208026"/>
                </a:cubicBezTo>
                <a:close/>
                <a:moveTo>
                  <a:pt x="164620" y="49830"/>
                </a:moveTo>
                <a:cubicBezTo>
                  <a:pt x="157858" y="52346"/>
                  <a:pt x="152086" y="57362"/>
                  <a:pt x="148907" y="64282"/>
                </a:cubicBezTo>
                <a:lnTo>
                  <a:pt x="144662" y="73426"/>
                </a:lnTo>
                <a:lnTo>
                  <a:pt x="135227" y="71140"/>
                </a:lnTo>
                <a:cubicBezTo>
                  <a:pt x="133405" y="70702"/>
                  <a:pt x="131538" y="70457"/>
                  <a:pt x="129661" y="70409"/>
                </a:cubicBezTo>
                <a:cubicBezTo>
                  <a:pt x="116537" y="70559"/>
                  <a:pt x="105980" y="80914"/>
                  <a:pt x="105981" y="93634"/>
                </a:cubicBezTo>
                <a:cubicBezTo>
                  <a:pt x="106036" y="94273"/>
                  <a:pt x="106036" y="94916"/>
                  <a:pt x="105981" y="95555"/>
                </a:cubicBezTo>
                <a:lnTo>
                  <a:pt x="106736" y="103876"/>
                </a:lnTo>
                <a:lnTo>
                  <a:pt x="98811" y="107442"/>
                </a:lnTo>
                <a:cubicBezTo>
                  <a:pt x="88625" y="109613"/>
                  <a:pt x="82183" y="119377"/>
                  <a:pt x="84424" y="129250"/>
                </a:cubicBezTo>
                <a:cubicBezTo>
                  <a:pt x="86664" y="139123"/>
                  <a:pt x="96738" y="145366"/>
                  <a:pt x="106925" y="143195"/>
                </a:cubicBezTo>
                <a:lnTo>
                  <a:pt x="211645" y="143195"/>
                </a:lnTo>
                <a:lnTo>
                  <a:pt x="211268" y="143378"/>
                </a:lnTo>
                <a:cubicBezTo>
                  <a:pt x="229504" y="144085"/>
                  <a:pt x="244879" y="130329"/>
                  <a:pt x="245609" y="112654"/>
                </a:cubicBezTo>
                <a:cubicBezTo>
                  <a:pt x="246338" y="94979"/>
                  <a:pt x="232146" y="80077"/>
                  <a:pt x="213909" y="79370"/>
                </a:cubicBezTo>
                <a:lnTo>
                  <a:pt x="204475" y="78638"/>
                </a:lnTo>
                <a:lnTo>
                  <a:pt x="202494" y="69951"/>
                </a:lnTo>
                <a:cubicBezTo>
                  <a:pt x="200665" y="61272"/>
                  <a:pt x="194625" y="53982"/>
                  <a:pt x="186275" y="50379"/>
                </a:cubicBezTo>
                <a:cubicBezTo>
                  <a:pt x="179135" y="47298"/>
                  <a:pt x="171383" y="47314"/>
                  <a:pt x="164620" y="49830"/>
                </a:cubicBezTo>
                <a:close/>
                <a:moveTo>
                  <a:pt x="163864" y="34533"/>
                </a:moveTo>
                <a:cubicBezTo>
                  <a:pt x="187358" y="28394"/>
                  <a:pt x="211538" y="41877"/>
                  <a:pt x="217872" y="64648"/>
                </a:cubicBezTo>
                <a:cubicBezTo>
                  <a:pt x="241231" y="68116"/>
                  <a:pt x="258610" y="87399"/>
                  <a:pt x="259016" y="110300"/>
                </a:cubicBezTo>
                <a:cubicBezTo>
                  <a:pt x="259475" y="136254"/>
                  <a:pt x="238140" y="157654"/>
                  <a:pt x="211362" y="158100"/>
                </a:cubicBezTo>
                <a:lnTo>
                  <a:pt x="107113" y="158100"/>
                </a:lnTo>
                <a:cubicBezTo>
                  <a:pt x="87783" y="158100"/>
                  <a:pt x="72112" y="142911"/>
                  <a:pt x="72112" y="124175"/>
                </a:cubicBezTo>
                <a:cubicBezTo>
                  <a:pt x="72196" y="111785"/>
                  <a:pt x="79152" y="100396"/>
                  <a:pt x="90320" y="94366"/>
                </a:cubicBezTo>
                <a:cubicBezTo>
                  <a:pt x="90268" y="94033"/>
                  <a:pt x="90268" y="93693"/>
                  <a:pt x="90320" y="93360"/>
                </a:cubicBezTo>
                <a:cubicBezTo>
                  <a:pt x="90320" y="72150"/>
                  <a:pt x="108060" y="54955"/>
                  <a:pt x="129944" y="54955"/>
                </a:cubicBezTo>
                <a:cubicBezTo>
                  <a:pt x="132157" y="54968"/>
                  <a:pt x="134365" y="55151"/>
                  <a:pt x="136548" y="55504"/>
                </a:cubicBezTo>
                <a:cubicBezTo>
                  <a:pt x="142293" y="45172"/>
                  <a:pt x="152172" y="37588"/>
                  <a:pt x="163864" y="34533"/>
                </a:cubicBezTo>
                <a:close/>
                <a:moveTo>
                  <a:pt x="33903" y="16002"/>
                </a:moveTo>
                <a:lnTo>
                  <a:pt x="33903" y="176022"/>
                </a:lnTo>
                <a:lnTo>
                  <a:pt x="298064" y="176022"/>
                </a:lnTo>
                <a:lnTo>
                  <a:pt x="298064" y="16002"/>
                </a:lnTo>
                <a:close/>
                <a:moveTo>
                  <a:pt x="33903" y="0"/>
                </a:moveTo>
                <a:lnTo>
                  <a:pt x="298064" y="0"/>
                </a:lnTo>
                <a:cubicBezTo>
                  <a:pt x="307182" y="0"/>
                  <a:pt x="314574" y="7164"/>
                  <a:pt x="314574" y="16002"/>
                </a:cubicBezTo>
                <a:lnTo>
                  <a:pt x="314574" y="176022"/>
                </a:lnTo>
                <a:cubicBezTo>
                  <a:pt x="314574" y="184860"/>
                  <a:pt x="307182" y="192024"/>
                  <a:pt x="298064" y="192024"/>
                </a:cubicBezTo>
                <a:lnTo>
                  <a:pt x="33903" y="192024"/>
                </a:lnTo>
                <a:cubicBezTo>
                  <a:pt x="24785" y="192024"/>
                  <a:pt x="17393" y="184860"/>
                  <a:pt x="17393" y="176022"/>
                </a:cubicBezTo>
                <a:lnTo>
                  <a:pt x="17393" y="16002"/>
                </a:lnTo>
                <a:cubicBezTo>
                  <a:pt x="17393" y="7164"/>
                  <a:pt x="24785" y="0"/>
                  <a:pt x="33903" y="0"/>
                </a:cubicBezTo>
                <a:close/>
              </a:path>
            </a:pathLst>
          </a:custGeom>
          <a:solidFill>
            <a:schemeClr val="bg1"/>
          </a:solidFill>
          <a:ln w="9253"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latin typeface="Oswald Medium" pitchFamily="2" charset="77"/>
            </a:endParaRPr>
          </a:p>
        </p:txBody>
      </p:sp>
      <p:sp>
        <p:nvSpPr>
          <p:cNvPr id="15" name="Freeform 335">
            <a:extLst>
              <a:ext uri="{FF2B5EF4-FFF2-40B4-BE49-F238E27FC236}">
                <a16:creationId xmlns:a16="http://schemas.microsoft.com/office/drawing/2014/main" id="{CCD82A6B-4AAC-BA44-A9B0-7BB308936E49}"/>
              </a:ext>
            </a:extLst>
          </p:cNvPr>
          <p:cNvSpPr/>
          <p:nvPr/>
        </p:nvSpPr>
        <p:spPr>
          <a:xfrm flipV="1">
            <a:off x="5937156" y="603550"/>
            <a:ext cx="603299" cy="606354"/>
          </a:xfrm>
          <a:custGeom>
            <a:avLst/>
            <a:gdLst>
              <a:gd name="connsiteX0" fmla="*/ 165194 w 330294"/>
              <a:gd name="connsiteY0" fmla="*/ 265043 h 331967"/>
              <a:gd name="connsiteX1" fmla="*/ 165289 w 330294"/>
              <a:gd name="connsiteY1" fmla="*/ 265044 h 331967"/>
              <a:gd name="connsiteX2" fmla="*/ 173402 w 330294"/>
              <a:gd name="connsiteY2" fmla="*/ 273345 h 331967"/>
              <a:gd name="connsiteX3" fmla="*/ 173402 w 330294"/>
              <a:gd name="connsiteY3" fmla="*/ 322781 h 331967"/>
              <a:gd name="connsiteX4" fmla="*/ 173402 w 330294"/>
              <a:gd name="connsiteY4" fmla="*/ 324548 h 331967"/>
              <a:gd name="connsiteX5" fmla="*/ 164263 w 330294"/>
              <a:gd name="connsiteY5" fmla="*/ 331920 h 331967"/>
              <a:gd name="connsiteX6" fmla="*/ 156892 w 330294"/>
              <a:gd name="connsiteY6" fmla="*/ 322781 h 331967"/>
              <a:gd name="connsiteX7" fmla="*/ 156892 w 330294"/>
              <a:gd name="connsiteY7" fmla="*/ 273345 h 331967"/>
              <a:gd name="connsiteX8" fmla="*/ 165194 w 330294"/>
              <a:gd name="connsiteY8" fmla="*/ 265043 h 331967"/>
              <a:gd name="connsiteX9" fmla="*/ 235196 w 330294"/>
              <a:gd name="connsiteY9" fmla="*/ 234987 h 331967"/>
              <a:gd name="connsiteX10" fmla="*/ 246895 w 330294"/>
              <a:gd name="connsiteY10" fmla="*/ 235985 h 331967"/>
              <a:gd name="connsiteX11" fmla="*/ 281896 w 330294"/>
              <a:gd name="connsiteY11" fmla="*/ 271081 h 331967"/>
              <a:gd name="connsiteX12" fmla="*/ 282179 w 330294"/>
              <a:gd name="connsiteY12" fmla="*/ 271364 h 331967"/>
              <a:gd name="connsiteX13" fmla="*/ 281896 w 330294"/>
              <a:gd name="connsiteY13" fmla="*/ 282968 h 331967"/>
              <a:gd name="connsiteX14" fmla="*/ 270292 w 330294"/>
              <a:gd name="connsiteY14" fmla="*/ 282685 h 331967"/>
              <a:gd name="connsiteX15" fmla="*/ 235196 w 330294"/>
              <a:gd name="connsiteY15" fmla="*/ 247684 h 331967"/>
              <a:gd name="connsiteX16" fmla="*/ 234198 w 330294"/>
              <a:gd name="connsiteY16" fmla="*/ 246685 h 331967"/>
              <a:gd name="connsiteX17" fmla="*/ 235196 w 330294"/>
              <a:gd name="connsiteY17" fmla="*/ 234987 h 331967"/>
              <a:gd name="connsiteX18" fmla="*/ 84492 w 330294"/>
              <a:gd name="connsiteY18" fmla="*/ 234987 h 331967"/>
              <a:gd name="connsiteX19" fmla="*/ 96190 w 330294"/>
              <a:gd name="connsiteY19" fmla="*/ 235985 h 331967"/>
              <a:gd name="connsiteX20" fmla="*/ 95192 w 330294"/>
              <a:gd name="connsiteY20" fmla="*/ 247684 h 331967"/>
              <a:gd name="connsiteX21" fmla="*/ 60096 w 330294"/>
              <a:gd name="connsiteY21" fmla="*/ 282685 h 331967"/>
              <a:gd name="connsiteX22" fmla="*/ 59813 w 330294"/>
              <a:gd name="connsiteY22" fmla="*/ 282968 h 331967"/>
              <a:gd name="connsiteX23" fmla="*/ 48209 w 330294"/>
              <a:gd name="connsiteY23" fmla="*/ 282685 h 331967"/>
              <a:gd name="connsiteX24" fmla="*/ 48492 w 330294"/>
              <a:gd name="connsiteY24" fmla="*/ 271081 h 331967"/>
              <a:gd name="connsiteX25" fmla="*/ 83493 w 330294"/>
              <a:gd name="connsiteY25" fmla="*/ 235985 h 331967"/>
              <a:gd name="connsiteX26" fmla="*/ 84492 w 330294"/>
              <a:gd name="connsiteY26" fmla="*/ 234987 h 331967"/>
              <a:gd name="connsiteX27" fmla="*/ 272462 w 330294"/>
              <a:gd name="connsiteY27" fmla="*/ 157681 h 331967"/>
              <a:gd name="connsiteX28" fmla="*/ 321992 w 330294"/>
              <a:gd name="connsiteY28" fmla="*/ 157681 h 331967"/>
              <a:gd name="connsiteX29" fmla="*/ 330294 w 330294"/>
              <a:gd name="connsiteY29" fmla="*/ 165983 h 331967"/>
              <a:gd name="connsiteX30" fmla="*/ 321992 w 330294"/>
              <a:gd name="connsiteY30" fmla="*/ 174285 h 331967"/>
              <a:gd name="connsiteX31" fmla="*/ 272462 w 330294"/>
              <a:gd name="connsiteY31" fmla="*/ 174285 h 331967"/>
              <a:gd name="connsiteX32" fmla="*/ 264160 w 330294"/>
              <a:gd name="connsiteY32" fmla="*/ 165983 h 331967"/>
              <a:gd name="connsiteX33" fmla="*/ 272462 w 330294"/>
              <a:gd name="connsiteY33" fmla="*/ 157681 h 331967"/>
              <a:gd name="connsiteX34" fmla="*/ 8302 w 330294"/>
              <a:gd name="connsiteY34" fmla="*/ 157681 h 331967"/>
              <a:gd name="connsiteX35" fmla="*/ 57832 w 330294"/>
              <a:gd name="connsiteY35" fmla="*/ 157681 h 331967"/>
              <a:gd name="connsiteX36" fmla="*/ 66134 w 330294"/>
              <a:gd name="connsiteY36" fmla="*/ 165983 h 331967"/>
              <a:gd name="connsiteX37" fmla="*/ 57832 w 330294"/>
              <a:gd name="connsiteY37" fmla="*/ 174285 h 331967"/>
              <a:gd name="connsiteX38" fmla="*/ 8302 w 330294"/>
              <a:gd name="connsiteY38" fmla="*/ 174285 h 331967"/>
              <a:gd name="connsiteX39" fmla="*/ 0 w 330294"/>
              <a:gd name="connsiteY39" fmla="*/ 165983 h 331967"/>
              <a:gd name="connsiteX40" fmla="*/ 8302 w 330294"/>
              <a:gd name="connsiteY40" fmla="*/ 157681 h 331967"/>
              <a:gd name="connsiteX41" fmla="*/ 165195 w 330294"/>
              <a:gd name="connsiteY41" fmla="*/ 99943 h 331967"/>
              <a:gd name="connsiteX42" fmla="*/ 99154 w 330294"/>
              <a:gd name="connsiteY42" fmla="*/ 165984 h 331967"/>
              <a:gd name="connsiteX43" fmla="*/ 165195 w 330294"/>
              <a:gd name="connsiteY43" fmla="*/ 232024 h 331967"/>
              <a:gd name="connsiteX44" fmla="*/ 231235 w 330294"/>
              <a:gd name="connsiteY44" fmla="*/ 165984 h 331967"/>
              <a:gd name="connsiteX45" fmla="*/ 165195 w 330294"/>
              <a:gd name="connsiteY45" fmla="*/ 99943 h 331967"/>
              <a:gd name="connsiteX46" fmla="*/ 165195 w 330294"/>
              <a:gd name="connsiteY46" fmla="*/ 83433 h 331967"/>
              <a:gd name="connsiteX47" fmla="*/ 247745 w 330294"/>
              <a:gd name="connsiteY47" fmla="*/ 165984 h 331967"/>
              <a:gd name="connsiteX48" fmla="*/ 165195 w 330294"/>
              <a:gd name="connsiteY48" fmla="*/ 248534 h 331967"/>
              <a:gd name="connsiteX49" fmla="*/ 82644 w 330294"/>
              <a:gd name="connsiteY49" fmla="*/ 165984 h 331967"/>
              <a:gd name="connsiteX50" fmla="*/ 165195 w 330294"/>
              <a:gd name="connsiteY50" fmla="*/ 83433 h 331967"/>
              <a:gd name="connsiteX51" fmla="*/ 60096 w 330294"/>
              <a:gd name="connsiteY51" fmla="*/ 49281 h 331967"/>
              <a:gd name="connsiteX52" fmla="*/ 95192 w 330294"/>
              <a:gd name="connsiteY52" fmla="*/ 84282 h 331967"/>
              <a:gd name="connsiteX53" fmla="*/ 96190 w 330294"/>
              <a:gd name="connsiteY53" fmla="*/ 85281 h 331967"/>
              <a:gd name="connsiteX54" fmla="*/ 95192 w 330294"/>
              <a:gd name="connsiteY54" fmla="*/ 96979 h 331967"/>
              <a:gd name="connsiteX55" fmla="*/ 83493 w 330294"/>
              <a:gd name="connsiteY55" fmla="*/ 95981 h 331967"/>
              <a:gd name="connsiteX56" fmla="*/ 48492 w 330294"/>
              <a:gd name="connsiteY56" fmla="*/ 60885 h 331967"/>
              <a:gd name="connsiteX57" fmla="*/ 48492 w 330294"/>
              <a:gd name="connsiteY57" fmla="*/ 49564 h 331967"/>
              <a:gd name="connsiteX58" fmla="*/ 60096 w 330294"/>
              <a:gd name="connsiteY58" fmla="*/ 49281 h 331967"/>
              <a:gd name="connsiteX59" fmla="*/ 270575 w 330294"/>
              <a:gd name="connsiteY59" fmla="*/ 48998 h 331967"/>
              <a:gd name="connsiteX60" fmla="*/ 282179 w 330294"/>
              <a:gd name="connsiteY60" fmla="*/ 49281 h 331967"/>
              <a:gd name="connsiteX61" fmla="*/ 281896 w 330294"/>
              <a:gd name="connsiteY61" fmla="*/ 60885 h 331967"/>
              <a:gd name="connsiteX62" fmla="*/ 246895 w 330294"/>
              <a:gd name="connsiteY62" fmla="*/ 95981 h 331967"/>
              <a:gd name="connsiteX63" fmla="*/ 245896 w 330294"/>
              <a:gd name="connsiteY63" fmla="*/ 96979 h 331967"/>
              <a:gd name="connsiteX64" fmla="*/ 234198 w 330294"/>
              <a:gd name="connsiteY64" fmla="*/ 95981 h 331967"/>
              <a:gd name="connsiteX65" fmla="*/ 235196 w 330294"/>
              <a:gd name="connsiteY65" fmla="*/ 84282 h 331967"/>
              <a:gd name="connsiteX66" fmla="*/ 270292 w 330294"/>
              <a:gd name="connsiteY66" fmla="*/ 49281 h 331967"/>
              <a:gd name="connsiteX67" fmla="*/ 270575 w 330294"/>
              <a:gd name="connsiteY67" fmla="*/ 48998 h 331967"/>
              <a:gd name="connsiteX68" fmla="*/ 166031 w 330294"/>
              <a:gd name="connsiteY68" fmla="*/ 47 h 331967"/>
              <a:gd name="connsiteX69" fmla="*/ 173402 w 330294"/>
              <a:gd name="connsiteY69" fmla="*/ 9186 h 331967"/>
              <a:gd name="connsiteX70" fmla="*/ 173402 w 330294"/>
              <a:gd name="connsiteY70" fmla="*/ 58621 h 331967"/>
              <a:gd name="connsiteX71" fmla="*/ 173403 w 330294"/>
              <a:gd name="connsiteY71" fmla="*/ 58716 h 331967"/>
              <a:gd name="connsiteX72" fmla="*/ 165194 w 330294"/>
              <a:gd name="connsiteY72" fmla="*/ 66923 h 331967"/>
              <a:gd name="connsiteX73" fmla="*/ 156892 w 330294"/>
              <a:gd name="connsiteY73" fmla="*/ 58621 h 331967"/>
              <a:gd name="connsiteX74" fmla="*/ 156892 w 330294"/>
              <a:gd name="connsiteY74" fmla="*/ 9186 h 331967"/>
              <a:gd name="connsiteX75" fmla="*/ 156892 w 330294"/>
              <a:gd name="connsiteY75" fmla="*/ 7418 h 331967"/>
              <a:gd name="connsiteX76" fmla="*/ 166031 w 330294"/>
              <a:gd name="connsiteY76" fmla="*/ 47 h 331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30294" h="331967">
                <a:moveTo>
                  <a:pt x="165194" y="265043"/>
                </a:moveTo>
                <a:cubicBezTo>
                  <a:pt x="165226" y="265043"/>
                  <a:pt x="165257" y="265043"/>
                  <a:pt x="165289" y="265044"/>
                </a:cubicBezTo>
                <a:cubicBezTo>
                  <a:pt x="169822" y="265096"/>
                  <a:pt x="173454" y="268812"/>
                  <a:pt x="173402" y="273345"/>
                </a:cubicBezTo>
                <a:lnTo>
                  <a:pt x="173402" y="322781"/>
                </a:lnTo>
                <a:cubicBezTo>
                  <a:pt x="173465" y="323368"/>
                  <a:pt x="173465" y="323961"/>
                  <a:pt x="173402" y="324548"/>
                </a:cubicBezTo>
                <a:cubicBezTo>
                  <a:pt x="172914" y="329107"/>
                  <a:pt x="168822" y="332408"/>
                  <a:pt x="164263" y="331920"/>
                </a:cubicBezTo>
                <a:cubicBezTo>
                  <a:pt x="159704" y="331431"/>
                  <a:pt x="156404" y="327340"/>
                  <a:pt x="156892" y="322781"/>
                </a:cubicBezTo>
                <a:lnTo>
                  <a:pt x="156892" y="273345"/>
                </a:lnTo>
                <a:cubicBezTo>
                  <a:pt x="156892" y="268760"/>
                  <a:pt x="160609" y="265043"/>
                  <a:pt x="165194" y="265043"/>
                </a:cubicBezTo>
                <a:close/>
                <a:moveTo>
                  <a:pt x="235196" y="234987"/>
                </a:moveTo>
                <a:cubicBezTo>
                  <a:pt x="238702" y="232032"/>
                  <a:pt x="243940" y="232479"/>
                  <a:pt x="246895" y="235985"/>
                </a:cubicBezTo>
                <a:lnTo>
                  <a:pt x="281896" y="271081"/>
                </a:lnTo>
                <a:cubicBezTo>
                  <a:pt x="281993" y="271173"/>
                  <a:pt x="282087" y="271267"/>
                  <a:pt x="282179" y="271364"/>
                </a:cubicBezTo>
                <a:cubicBezTo>
                  <a:pt x="285305" y="274646"/>
                  <a:pt x="285179" y="279842"/>
                  <a:pt x="281896" y="282968"/>
                </a:cubicBezTo>
                <a:cubicBezTo>
                  <a:pt x="278613" y="286094"/>
                  <a:pt x="273418" y="285968"/>
                  <a:pt x="270292" y="282685"/>
                </a:cubicBezTo>
                <a:lnTo>
                  <a:pt x="235196" y="247684"/>
                </a:lnTo>
                <a:cubicBezTo>
                  <a:pt x="234836" y="247380"/>
                  <a:pt x="234502" y="247046"/>
                  <a:pt x="234198" y="246685"/>
                </a:cubicBezTo>
                <a:cubicBezTo>
                  <a:pt x="231243" y="243179"/>
                  <a:pt x="231690" y="237942"/>
                  <a:pt x="235196" y="234987"/>
                </a:cubicBezTo>
                <a:close/>
                <a:moveTo>
                  <a:pt x="84492" y="234987"/>
                </a:moveTo>
                <a:cubicBezTo>
                  <a:pt x="87998" y="232032"/>
                  <a:pt x="93236" y="232479"/>
                  <a:pt x="96190" y="235985"/>
                </a:cubicBezTo>
                <a:cubicBezTo>
                  <a:pt x="99145" y="239491"/>
                  <a:pt x="98698" y="244729"/>
                  <a:pt x="95192" y="247684"/>
                </a:cubicBezTo>
                <a:lnTo>
                  <a:pt x="60096" y="282685"/>
                </a:lnTo>
                <a:cubicBezTo>
                  <a:pt x="60004" y="282782"/>
                  <a:pt x="59910" y="282876"/>
                  <a:pt x="59813" y="282968"/>
                </a:cubicBezTo>
                <a:cubicBezTo>
                  <a:pt x="56531" y="286094"/>
                  <a:pt x="51335" y="285968"/>
                  <a:pt x="48209" y="282685"/>
                </a:cubicBezTo>
                <a:cubicBezTo>
                  <a:pt x="45083" y="279402"/>
                  <a:pt x="45210" y="274207"/>
                  <a:pt x="48492" y="271081"/>
                </a:cubicBezTo>
                <a:lnTo>
                  <a:pt x="83493" y="235985"/>
                </a:lnTo>
                <a:cubicBezTo>
                  <a:pt x="83797" y="235625"/>
                  <a:pt x="84131" y="235291"/>
                  <a:pt x="84492" y="234987"/>
                </a:cubicBezTo>
                <a:close/>
                <a:moveTo>
                  <a:pt x="272462" y="157681"/>
                </a:moveTo>
                <a:lnTo>
                  <a:pt x="321992" y="157681"/>
                </a:lnTo>
                <a:cubicBezTo>
                  <a:pt x="326577" y="157681"/>
                  <a:pt x="330294" y="161398"/>
                  <a:pt x="330294" y="165983"/>
                </a:cubicBezTo>
                <a:cubicBezTo>
                  <a:pt x="330294" y="170568"/>
                  <a:pt x="326577" y="174285"/>
                  <a:pt x="321992" y="174285"/>
                </a:cubicBezTo>
                <a:lnTo>
                  <a:pt x="272462" y="174285"/>
                </a:lnTo>
                <a:cubicBezTo>
                  <a:pt x="267877" y="174285"/>
                  <a:pt x="264160" y="170568"/>
                  <a:pt x="264160" y="165983"/>
                </a:cubicBezTo>
                <a:cubicBezTo>
                  <a:pt x="264160" y="161398"/>
                  <a:pt x="267877" y="157681"/>
                  <a:pt x="272462" y="157681"/>
                </a:cubicBezTo>
                <a:close/>
                <a:moveTo>
                  <a:pt x="8302" y="157681"/>
                </a:moveTo>
                <a:lnTo>
                  <a:pt x="57832" y="157681"/>
                </a:lnTo>
                <a:cubicBezTo>
                  <a:pt x="62417" y="157681"/>
                  <a:pt x="66134" y="161398"/>
                  <a:pt x="66134" y="165983"/>
                </a:cubicBezTo>
                <a:cubicBezTo>
                  <a:pt x="66134" y="170568"/>
                  <a:pt x="62417" y="174285"/>
                  <a:pt x="57832" y="174285"/>
                </a:cubicBezTo>
                <a:lnTo>
                  <a:pt x="8302" y="174285"/>
                </a:lnTo>
                <a:cubicBezTo>
                  <a:pt x="3717" y="174285"/>
                  <a:pt x="0" y="170568"/>
                  <a:pt x="0" y="165983"/>
                </a:cubicBezTo>
                <a:cubicBezTo>
                  <a:pt x="0" y="161398"/>
                  <a:pt x="3717" y="157681"/>
                  <a:pt x="8302" y="157681"/>
                </a:cubicBezTo>
                <a:close/>
                <a:moveTo>
                  <a:pt x="165195" y="99943"/>
                </a:moveTo>
                <a:cubicBezTo>
                  <a:pt x="128721" y="99943"/>
                  <a:pt x="99154" y="129510"/>
                  <a:pt x="99154" y="165984"/>
                </a:cubicBezTo>
                <a:cubicBezTo>
                  <a:pt x="99154" y="202457"/>
                  <a:pt x="128721" y="232024"/>
                  <a:pt x="165195" y="232024"/>
                </a:cubicBezTo>
                <a:cubicBezTo>
                  <a:pt x="201668" y="232024"/>
                  <a:pt x="231235" y="202457"/>
                  <a:pt x="231235" y="165984"/>
                </a:cubicBezTo>
                <a:cubicBezTo>
                  <a:pt x="231235" y="129510"/>
                  <a:pt x="201668" y="99943"/>
                  <a:pt x="165195" y="99943"/>
                </a:cubicBezTo>
                <a:close/>
                <a:moveTo>
                  <a:pt x="165195" y="83433"/>
                </a:moveTo>
                <a:cubicBezTo>
                  <a:pt x="210743" y="83537"/>
                  <a:pt x="247641" y="120435"/>
                  <a:pt x="247745" y="165984"/>
                </a:cubicBezTo>
                <a:cubicBezTo>
                  <a:pt x="247745" y="211575"/>
                  <a:pt x="210786" y="248534"/>
                  <a:pt x="165195" y="248534"/>
                </a:cubicBezTo>
                <a:cubicBezTo>
                  <a:pt x="119603" y="248534"/>
                  <a:pt x="82644" y="211575"/>
                  <a:pt x="82644" y="165984"/>
                </a:cubicBezTo>
                <a:cubicBezTo>
                  <a:pt x="82644" y="120392"/>
                  <a:pt x="119603" y="83433"/>
                  <a:pt x="165195" y="83433"/>
                </a:cubicBezTo>
                <a:close/>
                <a:moveTo>
                  <a:pt x="60096" y="49281"/>
                </a:moveTo>
                <a:lnTo>
                  <a:pt x="95192" y="84282"/>
                </a:lnTo>
                <a:cubicBezTo>
                  <a:pt x="95553" y="84586"/>
                  <a:pt x="95887" y="84920"/>
                  <a:pt x="96190" y="85281"/>
                </a:cubicBezTo>
                <a:cubicBezTo>
                  <a:pt x="99145" y="88787"/>
                  <a:pt x="98698" y="94025"/>
                  <a:pt x="95192" y="96979"/>
                </a:cubicBezTo>
                <a:cubicBezTo>
                  <a:pt x="91686" y="99934"/>
                  <a:pt x="86448" y="99487"/>
                  <a:pt x="83493" y="95981"/>
                </a:cubicBezTo>
                <a:lnTo>
                  <a:pt x="48492" y="60885"/>
                </a:lnTo>
                <a:cubicBezTo>
                  <a:pt x="45473" y="57715"/>
                  <a:pt x="45473" y="52734"/>
                  <a:pt x="48492" y="49564"/>
                </a:cubicBezTo>
                <a:cubicBezTo>
                  <a:pt x="51618" y="46282"/>
                  <a:pt x="56814" y="46155"/>
                  <a:pt x="60096" y="49281"/>
                </a:cubicBezTo>
                <a:close/>
                <a:moveTo>
                  <a:pt x="270575" y="48998"/>
                </a:moveTo>
                <a:cubicBezTo>
                  <a:pt x="273857" y="45872"/>
                  <a:pt x="279053" y="45999"/>
                  <a:pt x="282179" y="49281"/>
                </a:cubicBezTo>
                <a:cubicBezTo>
                  <a:pt x="285305" y="52564"/>
                  <a:pt x="285179" y="57759"/>
                  <a:pt x="281896" y="60885"/>
                </a:cubicBezTo>
                <a:lnTo>
                  <a:pt x="246895" y="95981"/>
                </a:lnTo>
                <a:cubicBezTo>
                  <a:pt x="246591" y="96342"/>
                  <a:pt x="246257" y="96676"/>
                  <a:pt x="245896" y="96979"/>
                </a:cubicBezTo>
                <a:cubicBezTo>
                  <a:pt x="242390" y="99934"/>
                  <a:pt x="237153" y="99487"/>
                  <a:pt x="234198" y="95981"/>
                </a:cubicBezTo>
                <a:cubicBezTo>
                  <a:pt x="231243" y="92475"/>
                  <a:pt x="231690" y="87237"/>
                  <a:pt x="235196" y="84282"/>
                </a:cubicBezTo>
                <a:lnTo>
                  <a:pt x="270292" y="49281"/>
                </a:lnTo>
                <a:cubicBezTo>
                  <a:pt x="270384" y="49185"/>
                  <a:pt x="270478" y="49090"/>
                  <a:pt x="270575" y="48998"/>
                </a:cubicBezTo>
                <a:close/>
                <a:moveTo>
                  <a:pt x="166031" y="47"/>
                </a:moveTo>
                <a:cubicBezTo>
                  <a:pt x="170590" y="535"/>
                  <a:pt x="173890" y="4627"/>
                  <a:pt x="173402" y="9186"/>
                </a:cubicBezTo>
                <a:lnTo>
                  <a:pt x="173402" y="58621"/>
                </a:lnTo>
                <a:cubicBezTo>
                  <a:pt x="173403" y="58653"/>
                  <a:pt x="173403" y="58685"/>
                  <a:pt x="173403" y="58716"/>
                </a:cubicBezTo>
                <a:cubicBezTo>
                  <a:pt x="173402" y="63249"/>
                  <a:pt x="169727" y="66924"/>
                  <a:pt x="165194" y="66923"/>
                </a:cubicBezTo>
                <a:cubicBezTo>
                  <a:pt x="160609" y="66923"/>
                  <a:pt x="156892" y="63206"/>
                  <a:pt x="156892" y="58621"/>
                </a:cubicBezTo>
                <a:lnTo>
                  <a:pt x="156892" y="9186"/>
                </a:lnTo>
                <a:cubicBezTo>
                  <a:pt x="156829" y="8598"/>
                  <a:pt x="156829" y="8006"/>
                  <a:pt x="156892" y="7418"/>
                </a:cubicBezTo>
                <a:cubicBezTo>
                  <a:pt x="157380" y="2859"/>
                  <a:pt x="161472" y="-441"/>
                  <a:pt x="166031" y="47"/>
                </a:cubicBezTo>
                <a:close/>
              </a:path>
            </a:pathLst>
          </a:custGeom>
          <a:solidFill>
            <a:srgbClr val="E2CFC4"/>
          </a:solidFill>
          <a:ln w="9253"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latin typeface="Oswald Medium" pitchFamily="2" charset="77"/>
            </a:endParaRPr>
          </a:p>
        </p:txBody>
      </p:sp>
      <p:sp>
        <p:nvSpPr>
          <p:cNvPr id="17" name="TextBox 16">
            <a:extLst>
              <a:ext uri="{FF2B5EF4-FFF2-40B4-BE49-F238E27FC236}">
                <a16:creationId xmlns:a16="http://schemas.microsoft.com/office/drawing/2014/main" id="{C8D56515-3075-2985-D603-AE354DE7D04D}"/>
              </a:ext>
            </a:extLst>
          </p:cNvPr>
          <p:cNvSpPr txBox="1"/>
          <p:nvPr/>
        </p:nvSpPr>
        <p:spPr>
          <a:xfrm>
            <a:off x="8535948" y="2206708"/>
            <a:ext cx="3127693" cy="3936142"/>
          </a:xfrm>
          <a:prstGeom prst="rect">
            <a:avLst/>
          </a:prstGeom>
          <a:noFill/>
        </p:spPr>
        <p:txBody>
          <a:bodyPr wrap="square">
            <a:spAutoFit/>
          </a:bodyPr>
          <a:lstStyle/>
          <a:p>
            <a:pPr>
              <a:lnSpc>
                <a:spcPct val="150000"/>
              </a:lnSpc>
              <a:spcAft>
                <a:spcPts val="800"/>
              </a:spcAft>
            </a:pPr>
            <a:r>
              <a:rPr lang="en-US" sz="1200" b="1">
                <a:solidFill>
                  <a:srgbClr val="B98B6F"/>
                </a:solidFill>
                <a:effectLst/>
                <a:latin typeface="Arial" panose="020B0604020202020204" pitchFamily="34" charset="0"/>
                <a:ea typeface="Times New Roman" panose="02020603050405020304" pitchFamily="18" charset="0"/>
                <a:cs typeface="Arial" panose="020B0604020202020204" pitchFamily="34" charset="0"/>
              </a:rPr>
              <a:t>These positive factors are what young people are missing due to social media usage therefore it is beneficial to use this approach to better these skills again</a:t>
            </a:r>
            <a:r>
              <a:rPr lang="en-GB" sz="1200" b="1">
                <a:solidFill>
                  <a:srgbClr val="B98B6F"/>
                </a:solidFill>
                <a:effectLst/>
                <a:latin typeface="Arial" panose="020B0604020202020204" pitchFamily="34" charset="0"/>
                <a:ea typeface="Times New Roman" panose="02020603050405020304" pitchFamily="18" charset="0"/>
                <a:cs typeface="Arial" panose="020B0604020202020204" pitchFamily="34" charset="0"/>
              </a:rPr>
              <a:t> and allow them to reflect on their behaviour (CLD Standards Council Scotland, 2019, P. 18) (CLDSCS)</a:t>
            </a:r>
            <a:r>
              <a:rPr lang="en-US" sz="1200" b="1">
                <a:solidFill>
                  <a:srgbClr val="B98B6F"/>
                </a:solidFill>
                <a:effectLst/>
                <a:latin typeface="Arial" panose="020B0604020202020204" pitchFamily="34" charset="0"/>
                <a:ea typeface="Times New Roman" panose="02020603050405020304" pitchFamily="18" charset="0"/>
                <a:cs typeface="Arial" panose="020B0604020202020204" pitchFamily="34" charset="0"/>
              </a:rPr>
              <a:t>. By gaining these skills it can impact positively on relationships with young people, especially with a youth worker. By the youth worker making activities rather than lecturing it can make the relationship stronger and more </a:t>
            </a:r>
            <a:r>
              <a:rPr lang="en-US" sz="1200" b="1" err="1">
                <a:solidFill>
                  <a:srgbClr val="B98B6F"/>
                </a:solidFill>
                <a:effectLst/>
                <a:latin typeface="Arial" panose="020B0604020202020204" pitchFamily="34" charset="0"/>
                <a:ea typeface="Times New Roman" panose="02020603050405020304" pitchFamily="18" charset="0"/>
                <a:cs typeface="Arial" panose="020B0604020202020204" pitchFamily="34" charset="0"/>
              </a:rPr>
              <a:t>likeable</a:t>
            </a:r>
            <a:r>
              <a:rPr lang="en-US" sz="1200" b="1">
                <a:solidFill>
                  <a:srgbClr val="B98B6F"/>
                </a:solidFill>
                <a:effectLst/>
                <a:latin typeface="Arial" panose="020B0604020202020204" pitchFamily="34" charset="0"/>
                <a:ea typeface="Times New Roman" panose="02020603050405020304" pitchFamily="18" charset="0"/>
                <a:cs typeface="Arial" panose="020B0604020202020204" pitchFamily="34" charset="0"/>
              </a:rPr>
              <a:t> due to having fun. </a:t>
            </a:r>
            <a:endParaRPr lang="en-GB" sz="1200" b="1">
              <a:solidFill>
                <a:srgbClr val="B98B6F"/>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21" name="Freeform 298">
            <a:extLst>
              <a:ext uri="{FF2B5EF4-FFF2-40B4-BE49-F238E27FC236}">
                <a16:creationId xmlns:a16="http://schemas.microsoft.com/office/drawing/2014/main" id="{A8FE8616-C401-8443-8C66-2198A4CC1B6A}"/>
              </a:ext>
            </a:extLst>
          </p:cNvPr>
          <p:cNvSpPr/>
          <p:nvPr/>
        </p:nvSpPr>
        <p:spPr>
          <a:xfrm rot="10800000" flipV="1">
            <a:off x="9834829" y="1636637"/>
            <a:ext cx="529930" cy="608155"/>
          </a:xfrm>
          <a:custGeom>
            <a:avLst/>
            <a:gdLst>
              <a:gd name="connsiteX0" fmla="*/ 261121 w 330465"/>
              <a:gd name="connsiteY0" fmla="*/ 226423 h 330200"/>
              <a:gd name="connsiteX1" fmla="*/ 261121 w 330465"/>
              <a:gd name="connsiteY1" fmla="*/ 264160 h 330200"/>
              <a:gd name="connsiteX2" fmla="*/ 313953 w 330465"/>
              <a:gd name="connsiteY2" fmla="*/ 264160 h 330200"/>
              <a:gd name="connsiteX3" fmla="*/ 313953 w 330465"/>
              <a:gd name="connsiteY3" fmla="*/ 226423 h 330200"/>
              <a:gd name="connsiteX4" fmla="*/ 214893 w 330465"/>
              <a:gd name="connsiteY4" fmla="*/ 132080 h 330200"/>
              <a:gd name="connsiteX5" fmla="*/ 173665 w 330465"/>
              <a:gd name="connsiteY5" fmla="*/ 165100 h 330200"/>
              <a:gd name="connsiteX6" fmla="*/ 173665 w 330465"/>
              <a:gd name="connsiteY6" fmla="*/ 181610 h 330200"/>
              <a:gd name="connsiteX7" fmla="*/ 217817 w 330465"/>
              <a:gd name="connsiteY7" fmla="*/ 161043 h 330200"/>
              <a:gd name="connsiteX8" fmla="*/ 224138 w 330465"/>
              <a:gd name="connsiteY8" fmla="*/ 222838 h 330200"/>
              <a:gd name="connsiteX9" fmla="*/ 231403 w 330465"/>
              <a:gd name="connsiteY9" fmla="*/ 313690 h 330200"/>
              <a:gd name="connsiteX10" fmla="*/ 264423 w 330465"/>
              <a:gd name="connsiteY10" fmla="*/ 313690 h 330200"/>
              <a:gd name="connsiteX11" fmla="*/ 267064 w 330465"/>
              <a:gd name="connsiteY11" fmla="*/ 280670 h 330200"/>
              <a:gd name="connsiteX12" fmla="*/ 261121 w 330465"/>
              <a:gd name="connsiteY12" fmla="*/ 280670 h 330200"/>
              <a:gd name="connsiteX13" fmla="*/ 244611 w 330465"/>
              <a:gd name="connsiteY13" fmla="*/ 264160 h 330200"/>
              <a:gd name="connsiteX14" fmla="*/ 244611 w 330465"/>
              <a:gd name="connsiteY14" fmla="*/ 226423 h 330200"/>
              <a:gd name="connsiteX15" fmla="*/ 244608 w 330465"/>
              <a:gd name="connsiteY15" fmla="*/ 226137 h 330200"/>
              <a:gd name="connsiteX16" fmla="*/ 261121 w 330465"/>
              <a:gd name="connsiteY16" fmla="*/ 209630 h 330200"/>
              <a:gd name="connsiteX17" fmla="*/ 295084 w 330465"/>
              <a:gd name="connsiteY17" fmla="*/ 209630 h 330200"/>
              <a:gd name="connsiteX18" fmla="*/ 280933 w 330465"/>
              <a:gd name="connsiteY18" fmla="*/ 132080 h 330200"/>
              <a:gd name="connsiteX19" fmla="*/ 256215 w 330465"/>
              <a:gd name="connsiteY19" fmla="*/ 132080 h 330200"/>
              <a:gd name="connsiteX20" fmla="*/ 256215 w 330465"/>
              <a:gd name="connsiteY20" fmla="*/ 182271 h 330200"/>
              <a:gd name="connsiteX21" fmla="*/ 256215 w 330465"/>
              <a:gd name="connsiteY21" fmla="*/ 184038 h 330200"/>
              <a:gd name="connsiteX22" fmla="*/ 247076 w 330465"/>
              <a:gd name="connsiteY22" fmla="*/ 191409 h 330200"/>
              <a:gd name="connsiteX23" fmla="*/ 239705 w 330465"/>
              <a:gd name="connsiteY23" fmla="*/ 182271 h 330200"/>
              <a:gd name="connsiteX24" fmla="*/ 239705 w 330465"/>
              <a:gd name="connsiteY24" fmla="*/ 132080 h 330200"/>
              <a:gd name="connsiteX25" fmla="*/ 33282 w 330465"/>
              <a:gd name="connsiteY25" fmla="*/ 132080 h 330200"/>
              <a:gd name="connsiteX26" fmla="*/ 16772 w 330465"/>
              <a:gd name="connsiteY26" fmla="*/ 222838 h 330200"/>
              <a:gd name="connsiteX27" fmla="*/ 42528 w 330465"/>
              <a:gd name="connsiteY27" fmla="*/ 222838 h 330200"/>
              <a:gd name="connsiteX28" fmla="*/ 49792 w 330465"/>
              <a:gd name="connsiteY28" fmla="*/ 313690 h 330200"/>
              <a:gd name="connsiteX29" fmla="*/ 82813 w 330465"/>
              <a:gd name="connsiteY29" fmla="*/ 313690 h 330200"/>
              <a:gd name="connsiteX30" fmla="*/ 90077 w 330465"/>
              <a:gd name="connsiteY30" fmla="*/ 222838 h 330200"/>
              <a:gd name="connsiteX31" fmla="*/ 96398 w 330465"/>
              <a:gd name="connsiteY31" fmla="*/ 161043 h 330200"/>
              <a:gd name="connsiteX32" fmla="*/ 157155 w 330465"/>
              <a:gd name="connsiteY32" fmla="*/ 181610 h 330200"/>
              <a:gd name="connsiteX33" fmla="*/ 157155 w 330465"/>
              <a:gd name="connsiteY33" fmla="*/ 165100 h 330200"/>
              <a:gd name="connsiteX34" fmla="*/ 99323 w 330465"/>
              <a:gd name="connsiteY34" fmla="*/ 132080 h 330200"/>
              <a:gd name="connsiteX35" fmla="*/ 74510 w 330465"/>
              <a:gd name="connsiteY35" fmla="*/ 132080 h 330200"/>
              <a:gd name="connsiteX36" fmla="*/ 74510 w 330465"/>
              <a:gd name="connsiteY36" fmla="*/ 182271 h 330200"/>
              <a:gd name="connsiteX37" fmla="*/ 74510 w 330465"/>
              <a:gd name="connsiteY37" fmla="*/ 184038 h 330200"/>
              <a:gd name="connsiteX38" fmla="*/ 65372 w 330465"/>
              <a:gd name="connsiteY38" fmla="*/ 191409 h 330200"/>
              <a:gd name="connsiteX39" fmla="*/ 58000 w 330465"/>
              <a:gd name="connsiteY39" fmla="*/ 182271 h 330200"/>
              <a:gd name="connsiteX40" fmla="*/ 58000 w 330465"/>
              <a:gd name="connsiteY40" fmla="*/ 132080 h 330200"/>
              <a:gd name="connsiteX41" fmla="*/ 214704 w 330465"/>
              <a:gd name="connsiteY41" fmla="*/ 115570 h 330200"/>
              <a:gd name="connsiteX42" fmla="*/ 280744 w 330465"/>
              <a:gd name="connsiteY42" fmla="*/ 115570 h 330200"/>
              <a:gd name="connsiteX43" fmla="*/ 296971 w 330465"/>
              <a:gd name="connsiteY43" fmla="*/ 129155 h 330200"/>
              <a:gd name="connsiteX44" fmla="*/ 311594 w 330465"/>
              <a:gd name="connsiteY44" fmla="*/ 209630 h 330200"/>
              <a:gd name="connsiteX45" fmla="*/ 313953 w 330465"/>
              <a:gd name="connsiteY45" fmla="*/ 209630 h 330200"/>
              <a:gd name="connsiteX46" fmla="*/ 314238 w 330465"/>
              <a:gd name="connsiteY46" fmla="*/ 209632 h 330200"/>
              <a:gd name="connsiteX47" fmla="*/ 330463 w 330465"/>
              <a:gd name="connsiteY47" fmla="*/ 226423 h 330200"/>
              <a:gd name="connsiteX48" fmla="*/ 330463 w 330465"/>
              <a:gd name="connsiteY48" fmla="*/ 264160 h 330200"/>
              <a:gd name="connsiteX49" fmla="*/ 330460 w 330465"/>
              <a:gd name="connsiteY49" fmla="*/ 264446 h 330200"/>
              <a:gd name="connsiteX50" fmla="*/ 313669 w 330465"/>
              <a:gd name="connsiteY50" fmla="*/ 280670 h 330200"/>
              <a:gd name="connsiteX51" fmla="*/ 283291 w 330465"/>
              <a:gd name="connsiteY51" fmla="*/ 280670 h 330200"/>
              <a:gd name="connsiteX52" fmla="*/ 280838 w 330465"/>
              <a:gd name="connsiteY52" fmla="*/ 315011 h 330200"/>
              <a:gd name="connsiteX53" fmla="*/ 264423 w 330465"/>
              <a:gd name="connsiteY53" fmla="*/ 330200 h 330200"/>
              <a:gd name="connsiteX54" fmla="*/ 231403 w 330465"/>
              <a:gd name="connsiteY54" fmla="*/ 330200 h 330200"/>
              <a:gd name="connsiteX55" fmla="*/ 215081 w 330465"/>
              <a:gd name="connsiteY55" fmla="*/ 315011 h 330200"/>
              <a:gd name="connsiteX56" fmla="*/ 207817 w 330465"/>
              <a:gd name="connsiteY56" fmla="*/ 224536 h 330200"/>
              <a:gd name="connsiteX57" fmla="*/ 203760 w 330465"/>
              <a:gd name="connsiteY57" fmla="*/ 185761 h 330200"/>
              <a:gd name="connsiteX58" fmla="*/ 180552 w 330465"/>
              <a:gd name="connsiteY58" fmla="*/ 196611 h 330200"/>
              <a:gd name="connsiteX59" fmla="*/ 173665 w 330465"/>
              <a:gd name="connsiteY59" fmla="*/ 198120 h 330200"/>
              <a:gd name="connsiteX60" fmla="*/ 165268 w 330465"/>
              <a:gd name="connsiteY60" fmla="*/ 195762 h 330200"/>
              <a:gd name="connsiteX61" fmla="*/ 157060 w 330465"/>
              <a:gd name="connsiteY61" fmla="*/ 198120 h 330200"/>
              <a:gd name="connsiteX62" fmla="*/ 151777 w 330465"/>
              <a:gd name="connsiteY62" fmla="*/ 197271 h 330200"/>
              <a:gd name="connsiteX63" fmla="*/ 110644 w 330465"/>
              <a:gd name="connsiteY63" fmla="*/ 183308 h 330200"/>
              <a:gd name="connsiteX64" fmla="*/ 106493 w 330465"/>
              <a:gd name="connsiteY64" fmla="*/ 224159 h 330200"/>
              <a:gd name="connsiteX65" fmla="*/ 99228 w 330465"/>
              <a:gd name="connsiteY65" fmla="*/ 315011 h 330200"/>
              <a:gd name="connsiteX66" fmla="*/ 82813 w 330465"/>
              <a:gd name="connsiteY66" fmla="*/ 330200 h 330200"/>
              <a:gd name="connsiteX67" fmla="*/ 49792 w 330465"/>
              <a:gd name="connsiteY67" fmla="*/ 330200 h 330200"/>
              <a:gd name="connsiteX68" fmla="*/ 33377 w 330465"/>
              <a:gd name="connsiteY68" fmla="*/ 314917 h 330200"/>
              <a:gd name="connsiteX69" fmla="*/ 27339 w 330465"/>
              <a:gd name="connsiteY69" fmla="*/ 239442 h 330200"/>
              <a:gd name="connsiteX70" fmla="*/ 16489 w 330465"/>
              <a:gd name="connsiteY70" fmla="*/ 239442 h 330200"/>
              <a:gd name="connsiteX71" fmla="*/ 13682 w 330465"/>
              <a:gd name="connsiteY71" fmla="*/ 239183 h 330200"/>
              <a:gd name="connsiteX72" fmla="*/ 262 w 330465"/>
              <a:gd name="connsiteY72" fmla="*/ 219913 h 330200"/>
              <a:gd name="connsiteX73" fmla="*/ 17056 w 330465"/>
              <a:gd name="connsiteY73" fmla="*/ 129438 h 330200"/>
              <a:gd name="connsiteX74" fmla="*/ 33282 w 330465"/>
              <a:gd name="connsiteY74" fmla="*/ 115853 h 330200"/>
              <a:gd name="connsiteX75" fmla="*/ 99323 w 330465"/>
              <a:gd name="connsiteY75" fmla="*/ 115853 h 330200"/>
              <a:gd name="connsiteX76" fmla="*/ 107530 w 330465"/>
              <a:gd name="connsiteY76" fmla="*/ 118023 h 330200"/>
              <a:gd name="connsiteX77" fmla="*/ 165174 w 330465"/>
              <a:gd name="connsiteY77" fmla="*/ 150949 h 330200"/>
              <a:gd name="connsiteX78" fmla="*/ 204420 w 330465"/>
              <a:gd name="connsiteY78" fmla="*/ 119155 h 330200"/>
              <a:gd name="connsiteX79" fmla="*/ 214704 w 330465"/>
              <a:gd name="connsiteY79" fmla="*/ 115570 h 330200"/>
              <a:gd name="connsiteX80" fmla="*/ 247913 w 330465"/>
              <a:gd name="connsiteY80" fmla="*/ 16510 h 330200"/>
              <a:gd name="connsiteX81" fmla="*/ 214892 w 330465"/>
              <a:gd name="connsiteY81" fmla="*/ 49530 h 330200"/>
              <a:gd name="connsiteX82" fmla="*/ 247913 w 330465"/>
              <a:gd name="connsiteY82" fmla="*/ 82551 h 330200"/>
              <a:gd name="connsiteX83" fmla="*/ 280933 w 330465"/>
              <a:gd name="connsiteY83" fmla="*/ 49530 h 330200"/>
              <a:gd name="connsiteX84" fmla="*/ 247913 w 330465"/>
              <a:gd name="connsiteY84" fmla="*/ 16510 h 330200"/>
              <a:gd name="connsiteX85" fmla="*/ 66303 w 330465"/>
              <a:gd name="connsiteY85" fmla="*/ 16510 h 330200"/>
              <a:gd name="connsiteX86" fmla="*/ 33282 w 330465"/>
              <a:gd name="connsiteY86" fmla="*/ 49530 h 330200"/>
              <a:gd name="connsiteX87" fmla="*/ 66303 w 330465"/>
              <a:gd name="connsiteY87" fmla="*/ 82551 h 330200"/>
              <a:gd name="connsiteX88" fmla="*/ 99323 w 330465"/>
              <a:gd name="connsiteY88" fmla="*/ 49530 h 330200"/>
              <a:gd name="connsiteX89" fmla="*/ 66303 w 330465"/>
              <a:gd name="connsiteY89" fmla="*/ 16510 h 330200"/>
              <a:gd name="connsiteX90" fmla="*/ 247913 w 330465"/>
              <a:gd name="connsiteY90" fmla="*/ 0 h 330200"/>
              <a:gd name="connsiteX91" fmla="*/ 297443 w 330465"/>
              <a:gd name="connsiteY91" fmla="*/ 49530 h 330200"/>
              <a:gd name="connsiteX92" fmla="*/ 247913 w 330465"/>
              <a:gd name="connsiteY92" fmla="*/ 99061 h 330200"/>
              <a:gd name="connsiteX93" fmla="*/ 198382 w 330465"/>
              <a:gd name="connsiteY93" fmla="*/ 49530 h 330200"/>
              <a:gd name="connsiteX94" fmla="*/ 247913 w 330465"/>
              <a:gd name="connsiteY94" fmla="*/ 0 h 330200"/>
              <a:gd name="connsiteX95" fmla="*/ 66303 w 330465"/>
              <a:gd name="connsiteY95" fmla="*/ 0 h 330200"/>
              <a:gd name="connsiteX96" fmla="*/ 115833 w 330465"/>
              <a:gd name="connsiteY96" fmla="*/ 49530 h 330200"/>
              <a:gd name="connsiteX97" fmla="*/ 66303 w 330465"/>
              <a:gd name="connsiteY97" fmla="*/ 99061 h 330200"/>
              <a:gd name="connsiteX98" fmla="*/ 16772 w 330465"/>
              <a:gd name="connsiteY98" fmla="*/ 49530 h 330200"/>
              <a:gd name="connsiteX99" fmla="*/ 66303 w 330465"/>
              <a:gd name="connsiteY99" fmla="*/ 0 h 33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330465" h="330200">
                <a:moveTo>
                  <a:pt x="261121" y="226423"/>
                </a:moveTo>
                <a:lnTo>
                  <a:pt x="261121" y="264160"/>
                </a:lnTo>
                <a:lnTo>
                  <a:pt x="313953" y="264160"/>
                </a:lnTo>
                <a:lnTo>
                  <a:pt x="313953" y="226423"/>
                </a:lnTo>
                <a:close/>
                <a:moveTo>
                  <a:pt x="214893" y="132080"/>
                </a:moveTo>
                <a:lnTo>
                  <a:pt x="173665" y="165100"/>
                </a:lnTo>
                <a:lnTo>
                  <a:pt x="173665" y="181610"/>
                </a:lnTo>
                <a:lnTo>
                  <a:pt x="217817" y="161043"/>
                </a:lnTo>
                <a:lnTo>
                  <a:pt x="224138" y="222838"/>
                </a:lnTo>
                <a:lnTo>
                  <a:pt x="231403" y="313690"/>
                </a:lnTo>
                <a:lnTo>
                  <a:pt x="264423" y="313690"/>
                </a:lnTo>
                <a:lnTo>
                  <a:pt x="267064" y="280670"/>
                </a:lnTo>
                <a:lnTo>
                  <a:pt x="261121" y="280670"/>
                </a:lnTo>
                <a:cubicBezTo>
                  <a:pt x="252002" y="280670"/>
                  <a:pt x="244611" y="273278"/>
                  <a:pt x="244611" y="264160"/>
                </a:cubicBezTo>
                <a:lnTo>
                  <a:pt x="244611" y="226423"/>
                </a:lnTo>
                <a:cubicBezTo>
                  <a:pt x="244609" y="226328"/>
                  <a:pt x="244608" y="226233"/>
                  <a:pt x="244608" y="226137"/>
                </a:cubicBezTo>
                <a:cubicBezTo>
                  <a:pt x="244609" y="217019"/>
                  <a:pt x="252002" y="209629"/>
                  <a:pt x="261121" y="209630"/>
                </a:cubicBezTo>
                <a:lnTo>
                  <a:pt x="295084" y="209630"/>
                </a:lnTo>
                <a:lnTo>
                  <a:pt x="280933" y="132080"/>
                </a:lnTo>
                <a:lnTo>
                  <a:pt x="256215" y="132080"/>
                </a:lnTo>
                <a:lnTo>
                  <a:pt x="256215" y="182271"/>
                </a:lnTo>
                <a:cubicBezTo>
                  <a:pt x="256278" y="182858"/>
                  <a:pt x="256278" y="183451"/>
                  <a:pt x="256215" y="184038"/>
                </a:cubicBezTo>
                <a:cubicBezTo>
                  <a:pt x="255727" y="188597"/>
                  <a:pt x="251635" y="191897"/>
                  <a:pt x="247076" y="191409"/>
                </a:cubicBezTo>
                <a:cubicBezTo>
                  <a:pt x="242517" y="190921"/>
                  <a:pt x="239217" y="186830"/>
                  <a:pt x="239705" y="182271"/>
                </a:cubicBezTo>
                <a:lnTo>
                  <a:pt x="239705" y="132080"/>
                </a:lnTo>
                <a:close/>
                <a:moveTo>
                  <a:pt x="33282" y="132080"/>
                </a:moveTo>
                <a:lnTo>
                  <a:pt x="16772" y="222838"/>
                </a:lnTo>
                <a:lnTo>
                  <a:pt x="42528" y="222838"/>
                </a:lnTo>
                <a:lnTo>
                  <a:pt x="49792" y="313690"/>
                </a:lnTo>
                <a:lnTo>
                  <a:pt x="82813" y="313690"/>
                </a:lnTo>
                <a:lnTo>
                  <a:pt x="90077" y="222838"/>
                </a:lnTo>
                <a:lnTo>
                  <a:pt x="96398" y="161043"/>
                </a:lnTo>
                <a:lnTo>
                  <a:pt x="157155" y="181610"/>
                </a:lnTo>
                <a:lnTo>
                  <a:pt x="157155" y="165100"/>
                </a:lnTo>
                <a:lnTo>
                  <a:pt x="99323" y="132080"/>
                </a:lnTo>
                <a:lnTo>
                  <a:pt x="74510" y="132080"/>
                </a:lnTo>
                <a:lnTo>
                  <a:pt x="74510" y="182271"/>
                </a:lnTo>
                <a:cubicBezTo>
                  <a:pt x="74573" y="182858"/>
                  <a:pt x="74573" y="183451"/>
                  <a:pt x="74510" y="184038"/>
                </a:cubicBezTo>
                <a:cubicBezTo>
                  <a:pt x="74022" y="188597"/>
                  <a:pt x="69931" y="191897"/>
                  <a:pt x="65372" y="191409"/>
                </a:cubicBezTo>
                <a:cubicBezTo>
                  <a:pt x="60812" y="190921"/>
                  <a:pt x="57512" y="186830"/>
                  <a:pt x="58000" y="182271"/>
                </a:cubicBezTo>
                <a:lnTo>
                  <a:pt x="58000" y="132080"/>
                </a:lnTo>
                <a:close/>
                <a:moveTo>
                  <a:pt x="214704" y="115570"/>
                </a:moveTo>
                <a:lnTo>
                  <a:pt x="280744" y="115570"/>
                </a:lnTo>
                <a:cubicBezTo>
                  <a:pt x="288740" y="115542"/>
                  <a:pt x="295592" y="121279"/>
                  <a:pt x="296971" y="129155"/>
                </a:cubicBezTo>
                <a:lnTo>
                  <a:pt x="311594" y="209630"/>
                </a:lnTo>
                <a:lnTo>
                  <a:pt x="313953" y="209630"/>
                </a:lnTo>
                <a:cubicBezTo>
                  <a:pt x="314048" y="209630"/>
                  <a:pt x="314143" y="209631"/>
                  <a:pt x="314238" y="209632"/>
                </a:cubicBezTo>
                <a:cubicBezTo>
                  <a:pt x="323355" y="209789"/>
                  <a:pt x="330619" y="217306"/>
                  <a:pt x="330463" y="226423"/>
                </a:cubicBezTo>
                <a:lnTo>
                  <a:pt x="330463" y="264160"/>
                </a:lnTo>
                <a:cubicBezTo>
                  <a:pt x="330463" y="264255"/>
                  <a:pt x="330462" y="264350"/>
                  <a:pt x="330460" y="264446"/>
                </a:cubicBezTo>
                <a:cubicBezTo>
                  <a:pt x="330304" y="273562"/>
                  <a:pt x="322786" y="280826"/>
                  <a:pt x="313669" y="280670"/>
                </a:cubicBezTo>
                <a:lnTo>
                  <a:pt x="283291" y="280670"/>
                </a:lnTo>
                <a:lnTo>
                  <a:pt x="280838" y="315011"/>
                </a:lnTo>
                <a:cubicBezTo>
                  <a:pt x="280195" y="323595"/>
                  <a:pt x="273030" y="330224"/>
                  <a:pt x="264423" y="330200"/>
                </a:cubicBezTo>
                <a:lnTo>
                  <a:pt x="231403" y="330200"/>
                </a:lnTo>
                <a:cubicBezTo>
                  <a:pt x="222831" y="330175"/>
                  <a:pt x="215722" y="323559"/>
                  <a:pt x="215081" y="315011"/>
                </a:cubicBezTo>
                <a:lnTo>
                  <a:pt x="207817" y="224536"/>
                </a:lnTo>
                <a:lnTo>
                  <a:pt x="203760" y="185761"/>
                </a:lnTo>
                <a:lnTo>
                  <a:pt x="180552" y="196611"/>
                </a:lnTo>
                <a:cubicBezTo>
                  <a:pt x="178397" y="197621"/>
                  <a:pt x="176044" y="198137"/>
                  <a:pt x="173665" y="198120"/>
                </a:cubicBezTo>
                <a:cubicBezTo>
                  <a:pt x="170706" y="198096"/>
                  <a:pt x="167807" y="197282"/>
                  <a:pt x="165268" y="195762"/>
                </a:cubicBezTo>
                <a:cubicBezTo>
                  <a:pt x="162779" y="197238"/>
                  <a:pt x="159953" y="198050"/>
                  <a:pt x="157060" y="198120"/>
                </a:cubicBezTo>
                <a:cubicBezTo>
                  <a:pt x="155266" y="198107"/>
                  <a:pt x="153485" y="197821"/>
                  <a:pt x="151777" y="197271"/>
                </a:cubicBezTo>
                <a:lnTo>
                  <a:pt x="110644" y="183308"/>
                </a:lnTo>
                <a:lnTo>
                  <a:pt x="106493" y="224159"/>
                </a:lnTo>
                <a:lnTo>
                  <a:pt x="99228" y="315011"/>
                </a:lnTo>
                <a:cubicBezTo>
                  <a:pt x="98585" y="323595"/>
                  <a:pt x="91420" y="330224"/>
                  <a:pt x="82813" y="330200"/>
                </a:cubicBezTo>
                <a:lnTo>
                  <a:pt x="49792" y="330200"/>
                </a:lnTo>
                <a:cubicBezTo>
                  <a:pt x="41151" y="330221"/>
                  <a:pt x="33973" y="323538"/>
                  <a:pt x="33377" y="314917"/>
                </a:cubicBezTo>
                <a:lnTo>
                  <a:pt x="27339" y="239442"/>
                </a:lnTo>
                <a:lnTo>
                  <a:pt x="16489" y="239442"/>
                </a:lnTo>
                <a:cubicBezTo>
                  <a:pt x="15548" y="239436"/>
                  <a:pt x="14609" y="239349"/>
                  <a:pt x="13682" y="239183"/>
                </a:cubicBezTo>
                <a:cubicBezTo>
                  <a:pt x="4655" y="237568"/>
                  <a:pt x="-1353" y="228940"/>
                  <a:pt x="262" y="219913"/>
                </a:cubicBezTo>
                <a:lnTo>
                  <a:pt x="17056" y="129438"/>
                </a:lnTo>
                <a:cubicBezTo>
                  <a:pt x="18434" y="121562"/>
                  <a:pt x="25287" y="115825"/>
                  <a:pt x="33282" y="115853"/>
                </a:cubicBezTo>
                <a:lnTo>
                  <a:pt x="99323" y="115853"/>
                </a:lnTo>
                <a:cubicBezTo>
                  <a:pt x="102198" y="115870"/>
                  <a:pt x="105022" y="116616"/>
                  <a:pt x="107530" y="118023"/>
                </a:cubicBezTo>
                <a:lnTo>
                  <a:pt x="165174" y="150949"/>
                </a:lnTo>
                <a:lnTo>
                  <a:pt x="204420" y="119155"/>
                </a:lnTo>
                <a:cubicBezTo>
                  <a:pt x="207355" y="116851"/>
                  <a:pt x="210973" y="115590"/>
                  <a:pt x="214704" y="115570"/>
                </a:cubicBezTo>
                <a:close/>
                <a:moveTo>
                  <a:pt x="247913" y="16510"/>
                </a:moveTo>
                <a:cubicBezTo>
                  <a:pt x="229676" y="16510"/>
                  <a:pt x="214892" y="31294"/>
                  <a:pt x="214892" y="49530"/>
                </a:cubicBezTo>
                <a:cubicBezTo>
                  <a:pt x="214892" y="67766"/>
                  <a:pt x="229676" y="82551"/>
                  <a:pt x="247913" y="82551"/>
                </a:cubicBezTo>
                <a:cubicBezTo>
                  <a:pt x="266149" y="82551"/>
                  <a:pt x="280933" y="67766"/>
                  <a:pt x="280933" y="49530"/>
                </a:cubicBezTo>
                <a:cubicBezTo>
                  <a:pt x="280933" y="31294"/>
                  <a:pt x="266149" y="16510"/>
                  <a:pt x="247913" y="16510"/>
                </a:cubicBezTo>
                <a:close/>
                <a:moveTo>
                  <a:pt x="66303" y="16510"/>
                </a:moveTo>
                <a:cubicBezTo>
                  <a:pt x="48066" y="16510"/>
                  <a:pt x="33282" y="31294"/>
                  <a:pt x="33282" y="49530"/>
                </a:cubicBezTo>
                <a:cubicBezTo>
                  <a:pt x="33282" y="67766"/>
                  <a:pt x="48066" y="82551"/>
                  <a:pt x="66303" y="82551"/>
                </a:cubicBezTo>
                <a:cubicBezTo>
                  <a:pt x="84539" y="82551"/>
                  <a:pt x="99323" y="67766"/>
                  <a:pt x="99323" y="49530"/>
                </a:cubicBezTo>
                <a:cubicBezTo>
                  <a:pt x="99323" y="31294"/>
                  <a:pt x="84539" y="16510"/>
                  <a:pt x="66303" y="16510"/>
                </a:cubicBezTo>
                <a:close/>
                <a:moveTo>
                  <a:pt x="247913" y="0"/>
                </a:moveTo>
                <a:cubicBezTo>
                  <a:pt x="275268" y="0"/>
                  <a:pt x="297443" y="22175"/>
                  <a:pt x="297443" y="49530"/>
                </a:cubicBezTo>
                <a:cubicBezTo>
                  <a:pt x="297443" y="76886"/>
                  <a:pt x="275268" y="99061"/>
                  <a:pt x="247913" y="99061"/>
                </a:cubicBezTo>
                <a:cubicBezTo>
                  <a:pt x="220579" y="99009"/>
                  <a:pt x="198434" y="76864"/>
                  <a:pt x="198382" y="49530"/>
                </a:cubicBezTo>
                <a:cubicBezTo>
                  <a:pt x="198382" y="22175"/>
                  <a:pt x="220557" y="0"/>
                  <a:pt x="247913" y="0"/>
                </a:cubicBezTo>
                <a:close/>
                <a:moveTo>
                  <a:pt x="66303" y="0"/>
                </a:moveTo>
                <a:cubicBezTo>
                  <a:pt x="93658" y="0"/>
                  <a:pt x="115833" y="22175"/>
                  <a:pt x="115833" y="49530"/>
                </a:cubicBezTo>
                <a:cubicBezTo>
                  <a:pt x="115833" y="76886"/>
                  <a:pt x="93658" y="99061"/>
                  <a:pt x="66303" y="99061"/>
                </a:cubicBezTo>
                <a:cubicBezTo>
                  <a:pt x="38969" y="99009"/>
                  <a:pt x="16824" y="76864"/>
                  <a:pt x="16772" y="49530"/>
                </a:cubicBezTo>
                <a:cubicBezTo>
                  <a:pt x="16772" y="22175"/>
                  <a:pt x="38947" y="0"/>
                  <a:pt x="66303" y="0"/>
                </a:cubicBezTo>
                <a:close/>
              </a:path>
            </a:pathLst>
          </a:custGeom>
          <a:solidFill>
            <a:schemeClr val="bg1"/>
          </a:solidFill>
          <a:ln w="9253"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latin typeface="Oswald Medium" pitchFamily="2" charset="77"/>
            </a:endParaRPr>
          </a:p>
        </p:txBody>
      </p:sp>
    </p:spTree>
    <p:extLst>
      <p:ext uri="{BB962C8B-B14F-4D97-AF65-F5344CB8AC3E}">
        <p14:creationId xmlns:p14="http://schemas.microsoft.com/office/powerpoint/2010/main" val="2319189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55960A-8956-18B3-5D83-23369699AAF5}"/>
              </a:ext>
            </a:extLst>
          </p:cNvPr>
          <p:cNvSpPr txBox="1"/>
          <p:nvPr/>
        </p:nvSpPr>
        <p:spPr>
          <a:xfrm>
            <a:off x="6790383" y="1768312"/>
            <a:ext cx="3015583" cy="738664"/>
          </a:xfrm>
          <a:prstGeom prst="rect">
            <a:avLst/>
          </a:prstGeom>
          <a:noFill/>
        </p:spPr>
        <p:txBody>
          <a:bodyPr wrap="square" rtlCol="0">
            <a:spAutoFit/>
          </a:bodyPr>
          <a:lstStyle/>
          <a:p>
            <a:pPr algn="l"/>
            <a:r>
              <a:rPr lang="cy-GB" sz="4200" b="1" dirty="0">
                <a:latin typeface="Aharoni" panose="02010803020104030203" pitchFamily="2" charset="-79"/>
                <a:cs typeface="Aharoni" panose="02010803020104030203" pitchFamily="2" charset="-79"/>
              </a:rPr>
              <a:t> </a:t>
            </a:r>
            <a:endParaRPr lang="en-US" sz="4200" b="1" dirty="0">
              <a:latin typeface="Aharoni" panose="02010803020104030203" pitchFamily="2" charset="-79"/>
              <a:cs typeface="Aharoni" panose="02010803020104030203" pitchFamily="2" charset="-79"/>
            </a:endParaRPr>
          </a:p>
        </p:txBody>
      </p:sp>
      <p:sp>
        <p:nvSpPr>
          <p:cNvPr id="3" name="Rectangle 2">
            <a:extLst>
              <a:ext uri="{FF2B5EF4-FFF2-40B4-BE49-F238E27FC236}">
                <a16:creationId xmlns:a16="http://schemas.microsoft.com/office/drawing/2014/main" id="{BAB68945-5946-90FE-D9DD-AC327D59E7F4}"/>
              </a:ext>
            </a:extLst>
          </p:cNvPr>
          <p:cNvSpPr/>
          <p:nvPr/>
        </p:nvSpPr>
        <p:spPr>
          <a:xfrm>
            <a:off x="2665934" y="170893"/>
            <a:ext cx="6860132" cy="1338018"/>
          </a:xfrm>
          <a:prstGeom prst="rect">
            <a:avLst/>
          </a:prstGeom>
          <a:solidFill>
            <a:srgbClr val="B98B6F"/>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r>
              <a:rPr lang="cy-GB" sz="5200" dirty="0">
                <a:solidFill>
                  <a:schemeClr val="bg1"/>
                </a:solidFill>
                <a:latin typeface="Aharoni" panose="02010803020104030203" pitchFamily="2" charset="-79"/>
                <a:cs typeface="Aharoni" panose="02010803020104030203" pitchFamily="2" charset="-79"/>
              </a:rPr>
              <a:t>Methods</a:t>
            </a:r>
            <a:endParaRPr lang="en-US" sz="5200" dirty="0">
              <a:solidFill>
                <a:schemeClr val="bg1"/>
              </a:solidFill>
              <a:latin typeface="Aharoni" panose="02010803020104030203" pitchFamily="2" charset="-79"/>
              <a:cs typeface="Aharoni" panose="02010803020104030203" pitchFamily="2" charset="-79"/>
            </a:endParaRPr>
          </a:p>
        </p:txBody>
      </p:sp>
      <p:sp>
        <p:nvSpPr>
          <p:cNvPr id="4" name="TextBox 3">
            <a:extLst>
              <a:ext uri="{FF2B5EF4-FFF2-40B4-BE49-F238E27FC236}">
                <a16:creationId xmlns:a16="http://schemas.microsoft.com/office/drawing/2014/main" id="{D2CAEA94-0A2C-4DE1-CFAF-C493BCE7CF92}"/>
              </a:ext>
            </a:extLst>
          </p:cNvPr>
          <p:cNvSpPr txBox="1"/>
          <p:nvPr/>
        </p:nvSpPr>
        <p:spPr>
          <a:xfrm>
            <a:off x="502216" y="1885793"/>
            <a:ext cx="11380458" cy="4847994"/>
          </a:xfrm>
          <a:prstGeom prst="rect">
            <a:avLst/>
          </a:prstGeom>
          <a:noFill/>
        </p:spPr>
        <p:txBody>
          <a:bodyPr wrap="square" rtlCol="0">
            <a:spAutoFit/>
          </a:bodyPr>
          <a:lstStyle/>
          <a:p>
            <a:pPr>
              <a:lnSpc>
                <a:spcPct val="150000"/>
              </a:lnSpc>
            </a:pPr>
            <a:r>
              <a:rPr lang="en-US" sz="1600" dirty="0">
                <a:effectLst/>
                <a:latin typeface="Arial" panose="020B0604020202020204" pitchFamily="34" charset="0"/>
                <a:ea typeface="Times New Roman" panose="02020603050405020304" pitchFamily="18" charset="0"/>
                <a:cs typeface="Arial" panose="020B0604020202020204" pitchFamily="34" charset="0"/>
              </a:rPr>
              <a:t>There are many outdoor activity methods that a youth worker can use to educate young people on challenges that they are facing. One method that can benefit young people is a scavenger hunt. This scavenger hunt can consist of a youth worker and young people working together to find things in an outside environment</a:t>
            </a:r>
            <a:r>
              <a:rPr lang="en-GB" sz="1600">
                <a:latin typeface="Arial" panose="020B0604020202020204" pitchFamily="34" charset="0"/>
                <a:ea typeface="Times New Roman" panose="02020603050405020304" pitchFamily="18" charset="0"/>
                <a:cs typeface="Arial" panose="020B0604020202020204" pitchFamily="34" charset="0"/>
              </a:rPr>
              <a:t> (CLDCSC, P. 43).</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cy-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cy-GB" sz="16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US" sz="1600" dirty="0">
                <a:effectLst/>
                <a:latin typeface="Arial" panose="020B0604020202020204" pitchFamily="34" charset="0"/>
                <a:ea typeface="Times New Roman" panose="02020603050405020304" pitchFamily="18" charset="0"/>
                <a:cs typeface="Arial" panose="020B0604020202020204" pitchFamily="34" charset="0"/>
              </a:rPr>
              <a:t>John Dewey (1859-1952) is a theorist who believes that children and young people learn with activities rather than words and it is essential that they interact with their own environment to learn and adapt. Considering this is focused on social media, one idea is that the youth worker hides shocking facts about negative impacts that social media can have, for example bullying, grooming, mental health, facts about social media platforms and so much more. While walking around the young people will be making footprints around the area and this can bring attention to digital footprint and how whatever you put on social media is there forever and can affect people future. This can be a great opportunity for the youth worker to get to know the young </a:t>
            </a:r>
            <a:r>
              <a:rPr lang="en-US" sz="1600">
                <a:effectLst/>
                <a:latin typeface="Arial" panose="020B0604020202020204" pitchFamily="34" charset="0"/>
                <a:ea typeface="Times New Roman" panose="02020603050405020304" pitchFamily="18" charset="0"/>
                <a:cs typeface="Arial" panose="020B0604020202020204" pitchFamily="34" charset="0"/>
              </a:rPr>
              <a:t>people and </a:t>
            </a:r>
            <a:r>
              <a:rPr lang="en-US" sz="1600" dirty="0">
                <a:effectLst/>
                <a:latin typeface="Arial" panose="020B0604020202020204" pitchFamily="34" charset="0"/>
                <a:ea typeface="Times New Roman" panose="02020603050405020304" pitchFamily="18" charset="0"/>
                <a:cs typeface="Arial" panose="020B0604020202020204" pitchFamily="34" charset="0"/>
              </a:rPr>
              <a:t>build a meaningful relationship while working together.</a:t>
            </a:r>
            <a:endParaRPr lang="cy-GB" sz="16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cy-GB" sz="1600" dirty="0">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265981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30617D-31F0-9788-CD6D-B81D7DF4A297}"/>
              </a:ext>
            </a:extLst>
          </p:cNvPr>
          <p:cNvSpPr/>
          <p:nvPr/>
        </p:nvSpPr>
        <p:spPr>
          <a:xfrm>
            <a:off x="0" y="0"/>
            <a:ext cx="12192000" cy="2034466"/>
          </a:xfrm>
          <a:prstGeom prst="rect">
            <a:avLst/>
          </a:prstGeom>
          <a:solidFill>
            <a:srgbClr val="F2E9E4"/>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dirty="0"/>
          </a:p>
        </p:txBody>
      </p:sp>
      <p:sp>
        <p:nvSpPr>
          <p:cNvPr id="3" name="TextBox 2">
            <a:extLst>
              <a:ext uri="{FF2B5EF4-FFF2-40B4-BE49-F238E27FC236}">
                <a16:creationId xmlns:a16="http://schemas.microsoft.com/office/drawing/2014/main" id="{4F5CBA8A-AF7D-4CEE-D25F-F8098D7BED31}"/>
              </a:ext>
            </a:extLst>
          </p:cNvPr>
          <p:cNvSpPr txBox="1"/>
          <p:nvPr/>
        </p:nvSpPr>
        <p:spPr>
          <a:xfrm>
            <a:off x="4679383" y="1025856"/>
            <a:ext cx="4573509" cy="1323439"/>
          </a:xfrm>
          <a:prstGeom prst="rect">
            <a:avLst/>
          </a:prstGeom>
          <a:noFill/>
        </p:spPr>
        <p:txBody>
          <a:bodyPr wrap="square" rtlCol="0">
            <a:spAutoFit/>
          </a:bodyPr>
          <a:lstStyle/>
          <a:p>
            <a:pPr algn="l"/>
            <a:r>
              <a:rPr lang="cy-GB" sz="8000" b="1" dirty="0">
                <a:solidFill>
                  <a:schemeClr val="bg1"/>
                </a:solidFill>
                <a:latin typeface="Aharoni" panose="02010803020104030203" pitchFamily="2" charset="-79"/>
                <a:cs typeface="Aharoni" panose="02010803020104030203" pitchFamily="2" charset="-79"/>
              </a:rPr>
              <a:t>Skills</a:t>
            </a:r>
            <a:endParaRPr lang="en-US" sz="8000" b="1" dirty="0">
              <a:solidFill>
                <a:schemeClr val="bg1"/>
              </a:solidFill>
              <a:latin typeface="Aharoni" panose="02010803020104030203" pitchFamily="2" charset="-79"/>
              <a:cs typeface="Aharoni" panose="02010803020104030203" pitchFamily="2" charset="-79"/>
            </a:endParaRPr>
          </a:p>
        </p:txBody>
      </p:sp>
      <p:sp>
        <p:nvSpPr>
          <p:cNvPr id="6" name="Freeform 44">
            <a:extLst>
              <a:ext uri="{FF2B5EF4-FFF2-40B4-BE49-F238E27FC236}">
                <a16:creationId xmlns:a16="http://schemas.microsoft.com/office/drawing/2014/main" id="{33FB02A2-FEA1-CD47-4E97-73860D08DCFC}"/>
              </a:ext>
            </a:extLst>
          </p:cNvPr>
          <p:cNvSpPr/>
          <p:nvPr/>
        </p:nvSpPr>
        <p:spPr>
          <a:xfrm>
            <a:off x="586331" y="2703876"/>
            <a:ext cx="991921" cy="991488"/>
          </a:xfrm>
          <a:custGeom>
            <a:avLst/>
            <a:gdLst>
              <a:gd name="connsiteX0" fmla="*/ 165136 w 330344"/>
              <a:gd name="connsiteY0" fmla="*/ 115586 h 330200"/>
              <a:gd name="connsiteX1" fmla="*/ 184335 w 330344"/>
              <a:gd name="connsiteY1" fmla="*/ 119462 h 330200"/>
              <a:gd name="connsiteX2" fmla="*/ 214586 w 330344"/>
              <a:gd name="connsiteY2" fmla="*/ 165101 h 330200"/>
              <a:gd name="connsiteX3" fmla="*/ 165056 w 330344"/>
              <a:gd name="connsiteY3" fmla="*/ 214631 h 330200"/>
              <a:gd name="connsiteX4" fmla="*/ 115525 w 330344"/>
              <a:gd name="connsiteY4" fmla="*/ 165101 h 330200"/>
              <a:gd name="connsiteX5" fmla="*/ 117412 w 330344"/>
              <a:gd name="connsiteY5" fmla="*/ 152459 h 330200"/>
              <a:gd name="connsiteX6" fmla="*/ 132224 w 330344"/>
              <a:gd name="connsiteY6" fmla="*/ 167365 h 330200"/>
              <a:gd name="connsiteX7" fmla="*/ 162609 w 330344"/>
              <a:gd name="connsiteY7" fmla="*/ 197750 h 330200"/>
              <a:gd name="connsiteX8" fmla="*/ 197893 w 330344"/>
              <a:gd name="connsiteY8" fmla="*/ 167365 h 330200"/>
              <a:gd name="connsiteX9" fmla="*/ 167509 w 330344"/>
              <a:gd name="connsiteY9" fmla="*/ 132080 h 330200"/>
              <a:gd name="connsiteX10" fmla="*/ 152602 w 330344"/>
              <a:gd name="connsiteY10" fmla="*/ 117457 h 330200"/>
              <a:gd name="connsiteX11" fmla="*/ 165056 w 330344"/>
              <a:gd name="connsiteY11" fmla="*/ 115570 h 330200"/>
              <a:gd name="connsiteX12" fmla="*/ 165245 w 330344"/>
              <a:gd name="connsiteY12" fmla="*/ 115570 h 330200"/>
              <a:gd name="connsiteX13" fmla="*/ 165136 w 330344"/>
              <a:gd name="connsiteY13" fmla="*/ 115586 h 330200"/>
              <a:gd name="connsiteX14" fmla="*/ 165244 w 330344"/>
              <a:gd name="connsiteY14" fmla="*/ 57738 h 330200"/>
              <a:gd name="connsiteX15" fmla="*/ 198274 w 330344"/>
              <a:gd name="connsiteY15" fmla="*/ 62916 h 330200"/>
              <a:gd name="connsiteX16" fmla="*/ 267438 w 330344"/>
              <a:gd name="connsiteY16" fmla="*/ 197931 h 330200"/>
              <a:gd name="connsiteX17" fmla="*/ 132423 w 330344"/>
              <a:gd name="connsiteY17" fmla="*/ 267095 h 330200"/>
              <a:gd name="connsiteX18" fmla="*/ 63259 w 330344"/>
              <a:gd name="connsiteY18" fmla="*/ 132080 h 330200"/>
              <a:gd name="connsiteX19" fmla="*/ 66184 w 330344"/>
              <a:gd name="connsiteY19" fmla="*/ 132080 h 330200"/>
              <a:gd name="connsiteX20" fmla="*/ 80713 w 330344"/>
              <a:gd name="connsiteY20" fmla="*/ 132080 h 330200"/>
              <a:gd name="connsiteX21" fmla="*/ 80713 w 330344"/>
              <a:gd name="connsiteY21" fmla="*/ 198130 h 330200"/>
              <a:gd name="connsiteX22" fmla="*/ 198273 w 330344"/>
              <a:gd name="connsiteY22" fmla="*/ 249641 h 330200"/>
              <a:gd name="connsiteX23" fmla="*/ 249785 w 330344"/>
              <a:gd name="connsiteY23" fmla="*/ 132080 h 330200"/>
              <a:gd name="connsiteX24" fmla="*/ 132224 w 330344"/>
              <a:gd name="connsiteY24" fmla="*/ 80569 h 330200"/>
              <a:gd name="connsiteX25" fmla="*/ 132224 w 330344"/>
              <a:gd name="connsiteY25" fmla="*/ 66040 h 330200"/>
              <a:gd name="connsiteX26" fmla="*/ 132224 w 330344"/>
              <a:gd name="connsiteY26" fmla="*/ 63116 h 330200"/>
              <a:gd name="connsiteX27" fmla="*/ 165244 w 330344"/>
              <a:gd name="connsiteY27" fmla="*/ 57738 h 330200"/>
              <a:gd name="connsiteX28" fmla="*/ 49674 w 330344"/>
              <a:gd name="connsiteY28" fmla="*/ 16510 h 330200"/>
              <a:gd name="connsiteX29" fmla="*/ 49674 w 330344"/>
              <a:gd name="connsiteY29" fmla="*/ 49530 h 330200"/>
              <a:gd name="connsiteX30" fmla="*/ 16654 w 330344"/>
              <a:gd name="connsiteY30" fmla="*/ 49530 h 330200"/>
              <a:gd name="connsiteX31" fmla="*/ 66184 w 330344"/>
              <a:gd name="connsiteY31" fmla="*/ 99060 h 330200"/>
              <a:gd name="connsiteX32" fmla="*/ 99204 w 330344"/>
              <a:gd name="connsiteY32" fmla="*/ 99060 h 330200"/>
              <a:gd name="connsiteX33" fmla="*/ 99204 w 330344"/>
              <a:gd name="connsiteY33" fmla="*/ 66040 h 330200"/>
              <a:gd name="connsiteX34" fmla="*/ 165244 w 330344"/>
              <a:gd name="connsiteY34" fmla="*/ 0 h 330200"/>
              <a:gd name="connsiteX35" fmla="*/ 330344 w 330344"/>
              <a:gd name="connsiteY35" fmla="*/ 165100 h 330200"/>
              <a:gd name="connsiteX36" fmla="*/ 165244 w 330344"/>
              <a:gd name="connsiteY36" fmla="*/ 330200 h 330200"/>
              <a:gd name="connsiteX37" fmla="*/ 144 w 330344"/>
              <a:gd name="connsiteY37" fmla="*/ 165100 h 330200"/>
              <a:gd name="connsiteX38" fmla="*/ 15805 w 330344"/>
              <a:gd name="connsiteY38" fmla="*/ 95381 h 330200"/>
              <a:gd name="connsiteX39" fmla="*/ 28447 w 330344"/>
              <a:gd name="connsiteY39" fmla="*/ 107740 h 330200"/>
              <a:gd name="connsiteX40" fmla="*/ 28447 w 330344"/>
              <a:gd name="connsiteY40" fmla="*/ 222848 h 330200"/>
              <a:gd name="connsiteX41" fmla="*/ 222992 w 330344"/>
              <a:gd name="connsiteY41" fmla="*/ 302285 h 330200"/>
              <a:gd name="connsiteX42" fmla="*/ 302429 w 330344"/>
              <a:gd name="connsiteY42" fmla="*/ 107740 h 330200"/>
              <a:gd name="connsiteX43" fmla="*/ 107884 w 330344"/>
              <a:gd name="connsiteY43" fmla="*/ 28303 h 330200"/>
              <a:gd name="connsiteX44" fmla="*/ 95525 w 330344"/>
              <a:gd name="connsiteY44" fmla="*/ 15661 h 330200"/>
              <a:gd name="connsiteX45" fmla="*/ 165244 w 330344"/>
              <a:gd name="connsiteY45" fmla="*/ 0 h 330200"/>
              <a:gd name="connsiteX46" fmla="*/ 49674 w 330344"/>
              <a:gd name="connsiteY46" fmla="*/ 0 h 330200"/>
              <a:gd name="connsiteX47" fmla="*/ 61372 w 330344"/>
              <a:gd name="connsiteY47" fmla="*/ 4812 h 330200"/>
              <a:gd name="connsiteX48" fmla="*/ 110525 w 330344"/>
              <a:gd name="connsiteY48" fmla="*/ 54342 h 330200"/>
              <a:gd name="connsiteX49" fmla="*/ 115336 w 330344"/>
              <a:gd name="connsiteY49" fmla="*/ 66040 h 330200"/>
              <a:gd name="connsiteX50" fmla="*/ 115336 w 330344"/>
              <a:gd name="connsiteY50" fmla="*/ 99060 h 330200"/>
              <a:gd name="connsiteX51" fmla="*/ 114487 w 330344"/>
              <a:gd name="connsiteY51" fmla="*/ 103117 h 330200"/>
              <a:gd name="connsiteX52" fmla="*/ 171093 w 330344"/>
              <a:gd name="connsiteY52" fmla="*/ 159251 h 330200"/>
              <a:gd name="connsiteX53" fmla="*/ 171093 w 330344"/>
              <a:gd name="connsiteY53" fmla="*/ 159628 h 330200"/>
              <a:gd name="connsiteX54" fmla="*/ 171093 w 330344"/>
              <a:gd name="connsiteY54" fmla="*/ 170328 h 330200"/>
              <a:gd name="connsiteX55" fmla="*/ 159394 w 330344"/>
              <a:gd name="connsiteY55" fmla="*/ 171327 h 330200"/>
              <a:gd name="connsiteX56" fmla="*/ 103260 w 330344"/>
              <a:gd name="connsiteY56" fmla="*/ 114721 h 330200"/>
              <a:gd name="connsiteX57" fmla="*/ 99204 w 330344"/>
              <a:gd name="connsiteY57" fmla="*/ 115570 h 330200"/>
              <a:gd name="connsiteX58" fmla="*/ 66184 w 330344"/>
              <a:gd name="connsiteY58" fmla="*/ 115570 h 330200"/>
              <a:gd name="connsiteX59" fmla="*/ 54485 w 330344"/>
              <a:gd name="connsiteY59" fmla="*/ 110853 h 330200"/>
              <a:gd name="connsiteX60" fmla="*/ 4955 w 330344"/>
              <a:gd name="connsiteY60" fmla="*/ 61323 h 330200"/>
              <a:gd name="connsiteX61" fmla="*/ 0 w 330344"/>
              <a:gd name="connsiteY61" fmla="*/ 49385 h 330200"/>
              <a:gd name="connsiteX62" fmla="*/ 16654 w 330344"/>
              <a:gd name="connsiteY62" fmla="*/ 33020 h 330200"/>
              <a:gd name="connsiteX63" fmla="*/ 33164 w 330344"/>
              <a:gd name="connsiteY63" fmla="*/ 33020 h 330200"/>
              <a:gd name="connsiteX64" fmla="*/ 33164 w 330344"/>
              <a:gd name="connsiteY64" fmla="*/ 16510 h 330200"/>
              <a:gd name="connsiteX65" fmla="*/ 43353 w 330344"/>
              <a:gd name="connsiteY65" fmla="*/ 1227 h 330200"/>
              <a:gd name="connsiteX66" fmla="*/ 49674 w 330344"/>
              <a:gd name="connsiteY66" fmla="*/ 0 h 33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330344" h="330200">
                <a:moveTo>
                  <a:pt x="165136" y="115586"/>
                </a:moveTo>
                <a:lnTo>
                  <a:pt x="184335" y="119462"/>
                </a:lnTo>
                <a:cubicBezTo>
                  <a:pt x="202113" y="126982"/>
                  <a:pt x="214586" y="144584"/>
                  <a:pt x="214586" y="165101"/>
                </a:cubicBezTo>
                <a:cubicBezTo>
                  <a:pt x="214586" y="192456"/>
                  <a:pt x="192411" y="214631"/>
                  <a:pt x="165056" y="214631"/>
                </a:cubicBezTo>
                <a:cubicBezTo>
                  <a:pt x="137700" y="214631"/>
                  <a:pt x="115525" y="192456"/>
                  <a:pt x="115525" y="165101"/>
                </a:cubicBezTo>
                <a:cubicBezTo>
                  <a:pt x="115569" y="160820"/>
                  <a:pt x="116204" y="156566"/>
                  <a:pt x="117412" y="152459"/>
                </a:cubicBezTo>
                <a:lnTo>
                  <a:pt x="132224" y="167365"/>
                </a:lnTo>
                <a:cubicBezTo>
                  <a:pt x="133436" y="183617"/>
                  <a:pt x="146356" y="196537"/>
                  <a:pt x="162609" y="197750"/>
                </a:cubicBezTo>
                <a:cubicBezTo>
                  <a:pt x="180743" y="199103"/>
                  <a:pt x="196540" y="185499"/>
                  <a:pt x="197893" y="167365"/>
                </a:cubicBezTo>
                <a:cubicBezTo>
                  <a:pt x="199246" y="149230"/>
                  <a:pt x="185643" y="133433"/>
                  <a:pt x="167509" y="132080"/>
                </a:cubicBezTo>
                <a:lnTo>
                  <a:pt x="152602" y="117457"/>
                </a:lnTo>
                <a:close/>
                <a:moveTo>
                  <a:pt x="165056" y="115570"/>
                </a:moveTo>
                <a:lnTo>
                  <a:pt x="165245" y="115570"/>
                </a:lnTo>
                <a:lnTo>
                  <a:pt x="165136" y="115586"/>
                </a:lnTo>
                <a:close/>
                <a:moveTo>
                  <a:pt x="165244" y="57738"/>
                </a:moveTo>
                <a:cubicBezTo>
                  <a:pt x="176457" y="57727"/>
                  <a:pt x="187602" y="59474"/>
                  <a:pt x="198274" y="62916"/>
                </a:cubicBezTo>
                <a:cubicBezTo>
                  <a:pt x="254657" y="81101"/>
                  <a:pt x="285623" y="141549"/>
                  <a:pt x="267438" y="197931"/>
                </a:cubicBezTo>
                <a:cubicBezTo>
                  <a:pt x="249254" y="254314"/>
                  <a:pt x="188806" y="285280"/>
                  <a:pt x="132423" y="267095"/>
                </a:cubicBezTo>
                <a:cubicBezTo>
                  <a:pt x="76041" y="248911"/>
                  <a:pt x="45075" y="188463"/>
                  <a:pt x="63259" y="132080"/>
                </a:cubicBezTo>
                <a:cubicBezTo>
                  <a:pt x="64233" y="132131"/>
                  <a:pt x="65210" y="132131"/>
                  <a:pt x="66184" y="132080"/>
                </a:cubicBezTo>
                <a:lnTo>
                  <a:pt x="80713" y="132080"/>
                </a:lnTo>
                <a:cubicBezTo>
                  <a:pt x="72417" y="153315"/>
                  <a:pt x="72417" y="176895"/>
                  <a:pt x="80713" y="198130"/>
                </a:cubicBezTo>
                <a:cubicBezTo>
                  <a:pt x="98952" y="244818"/>
                  <a:pt x="151585" y="267880"/>
                  <a:pt x="198273" y="249641"/>
                </a:cubicBezTo>
                <a:cubicBezTo>
                  <a:pt x="244961" y="231402"/>
                  <a:pt x="268024" y="178768"/>
                  <a:pt x="249785" y="132080"/>
                </a:cubicBezTo>
                <a:cubicBezTo>
                  <a:pt x="231546" y="85392"/>
                  <a:pt x="178912" y="62330"/>
                  <a:pt x="132224" y="80569"/>
                </a:cubicBezTo>
                <a:lnTo>
                  <a:pt x="132224" y="66040"/>
                </a:lnTo>
                <a:cubicBezTo>
                  <a:pt x="132274" y="65066"/>
                  <a:pt x="132274" y="64090"/>
                  <a:pt x="132224" y="63116"/>
                </a:cubicBezTo>
                <a:cubicBezTo>
                  <a:pt x="142884" y="59619"/>
                  <a:pt x="154025" y="57805"/>
                  <a:pt x="165244" y="57738"/>
                </a:cubicBezTo>
                <a:close/>
                <a:moveTo>
                  <a:pt x="49674" y="16510"/>
                </a:moveTo>
                <a:lnTo>
                  <a:pt x="49674" y="49530"/>
                </a:lnTo>
                <a:lnTo>
                  <a:pt x="16654" y="49530"/>
                </a:lnTo>
                <a:lnTo>
                  <a:pt x="66184" y="99060"/>
                </a:lnTo>
                <a:lnTo>
                  <a:pt x="99204" y="99060"/>
                </a:lnTo>
                <a:lnTo>
                  <a:pt x="99204" y="66040"/>
                </a:lnTo>
                <a:close/>
                <a:moveTo>
                  <a:pt x="165244" y="0"/>
                </a:moveTo>
                <a:cubicBezTo>
                  <a:pt x="256426" y="0"/>
                  <a:pt x="330344" y="73918"/>
                  <a:pt x="330344" y="165100"/>
                </a:cubicBezTo>
                <a:cubicBezTo>
                  <a:pt x="330344" y="256282"/>
                  <a:pt x="256426" y="330200"/>
                  <a:pt x="165244" y="330200"/>
                </a:cubicBezTo>
                <a:cubicBezTo>
                  <a:pt x="74062" y="330200"/>
                  <a:pt x="144" y="256282"/>
                  <a:pt x="144" y="165100"/>
                </a:cubicBezTo>
                <a:cubicBezTo>
                  <a:pt x="125" y="140986"/>
                  <a:pt x="5475" y="117170"/>
                  <a:pt x="15805" y="95381"/>
                </a:cubicBezTo>
                <a:lnTo>
                  <a:pt x="28447" y="107740"/>
                </a:lnTo>
                <a:cubicBezTo>
                  <a:pt x="12981" y="144551"/>
                  <a:pt x="12981" y="186037"/>
                  <a:pt x="28447" y="222848"/>
                </a:cubicBezTo>
                <a:cubicBezTo>
                  <a:pt x="60233" y="298506"/>
                  <a:pt x="147334" y="334071"/>
                  <a:pt x="222992" y="302285"/>
                </a:cubicBezTo>
                <a:cubicBezTo>
                  <a:pt x="298650" y="270498"/>
                  <a:pt x="334215" y="183398"/>
                  <a:pt x="302429" y="107740"/>
                </a:cubicBezTo>
                <a:cubicBezTo>
                  <a:pt x="270642" y="32082"/>
                  <a:pt x="183542" y="-3483"/>
                  <a:pt x="107884" y="28303"/>
                </a:cubicBezTo>
                <a:lnTo>
                  <a:pt x="95525" y="15661"/>
                </a:lnTo>
                <a:cubicBezTo>
                  <a:pt x="117314" y="5331"/>
                  <a:pt x="141130" y="-19"/>
                  <a:pt x="165244" y="0"/>
                </a:cubicBezTo>
                <a:close/>
                <a:moveTo>
                  <a:pt x="49674" y="0"/>
                </a:moveTo>
                <a:cubicBezTo>
                  <a:pt x="54053" y="8"/>
                  <a:pt x="58254" y="1736"/>
                  <a:pt x="61372" y="4812"/>
                </a:cubicBezTo>
                <a:lnTo>
                  <a:pt x="110525" y="54342"/>
                </a:lnTo>
                <a:cubicBezTo>
                  <a:pt x="113609" y="57454"/>
                  <a:pt x="115339" y="61659"/>
                  <a:pt x="115336" y="66040"/>
                </a:cubicBezTo>
                <a:lnTo>
                  <a:pt x="115336" y="99060"/>
                </a:lnTo>
                <a:cubicBezTo>
                  <a:pt x="115245" y="100446"/>
                  <a:pt x="114959" y="101811"/>
                  <a:pt x="114487" y="103117"/>
                </a:cubicBezTo>
                <a:lnTo>
                  <a:pt x="171093" y="159251"/>
                </a:lnTo>
                <a:lnTo>
                  <a:pt x="171093" y="159628"/>
                </a:lnTo>
                <a:cubicBezTo>
                  <a:pt x="173698" y="162719"/>
                  <a:pt x="173698" y="167237"/>
                  <a:pt x="171093" y="170328"/>
                </a:cubicBezTo>
                <a:cubicBezTo>
                  <a:pt x="168138" y="173835"/>
                  <a:pt x="162900" y="174282"/>
                  <a:pt x="159394" y="171327"/>
                </a:cubicBezTo>
                <a:lnTo>
                  <a:pt x="103260" y="114721"/>
                </a:lnTo>
                <a:cubicBezTo>
                  <a:pt x="101955" y="115193"/>
                  <a:pt x="100589" y="115479"/>
                  <a:pt x="99204" y="115570"/>
                </a:cubicBezTo>
                <a:lnTo>
                  <a:pt x="66184" y="115570"/>
                </a:lnTo>
                <a:cubicBezTo>
                  <a:pt x="61815" y="115598"/>
                  <a:pt x="57612" y="113903"/>
                  <a:pt x="54485" y="110853"/>
                </a:cubicBezTo>
                <a:lnTo>
                  <a:pt x="4955" y="61323"/>
                </a:lnTo>
                <a:cubicBezTo>
                  <a:pt x="1749" y="58183"/>
                  <a:pt x="-40" y="53873"/>
                  <a:pt x="0" y="49385"/>
                </a:cubicBezTo>
                <a:cubicBezTo>
                  <a:pt x="79" y="40267"/>
                  <a:pt x="7536" y="32940"/>
                  <a:pt x="16654" y="33020"/>
                </a:cubicBezTo>
                <a:lnTo>
                  <a:pt x="33164" y="33020"/>
                </a:lnTo>
                <a:lnTo>
                  <a:pt x="33164" y="16510"/>
                </a:lnTo>
                <a:cubicBezTo>
                  <a:pt x="33176" y="9830"/>
                  <a:pt x="37191" y="3808"/>
                  <a:pt x="43353" y="1227"/>
                </a:cubicBezTo>
                <a:cubicBezTo>
                  <a:pt x="45358" y="405"/>
                  <a:pt x="47506" y="-12"/>
                  <a:pt x="49674" y="0"/>
                </a:cubicBezTo>
                <a:close/>
              </a:path>
            </a:pathLst>
          </a:custGeom>
          <a:solidFill>
            <a:srgbClr val="B98B6F"/>
          </a:solidFill>
          <a:ln w="9253"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latin typeface="Oswald Medium" pitchFamily="2" charset="77"/>
            </a:endParaRPr>
          </a:p>
        </p:txBody>
      </p:sp>
      <p:sp>
        <p:nvSpPr>
          <p:cNvPr id="8" name="TextBox 7">
            <a:extLst>
              <a:ext uri="{FF2B5EF4-FFF2-40B4-BE49-F238E27FC236}">
                <a16:creationId xmlns:a16="http://schemas.microsoft.com/office/drawing/2014/main" id="{9E02C201-9FB2-C563-59D9-68EC5948E675}"/>
              </a:ext>
            </a:extLst>
          </p:cNvPr>
          <p:cNvSpPr txBox="1"/>
          <p:nvPr/>
        </p:nvSpPr>
        <p:spPr>
          <a:xfrm>
            <a:off x="1927634" y="2131959"/>
            <a:ext cx="9678035" cy="4135556"/>
          </a:xfrm>
          <a:prstGeom prst="rect">
            <a:avLst/>
          </a:prstGeom>
          <a:noFill/>
        </p:spPr>
        <p:txBody>
          <a:bodyPr wrap="square">
            <a:spAutoFit/>
          </a:bodyPr>
          <a:lstStyle/>
          <a:p>
            <a:pPr>
              <a:lnSpc>
                <a:spcPct val="150000"/>
              </a:lnSpc>
              <a:spcAft>
                <a:spcPts val="80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Therapeutic practice is a great skill to have as a youth worker to build effective relationships with young people. </a:t>
            </a:r>
            <a:r>
              <a:rPr lang="en-US" sz="1400">
                <a:effectLst/>
                <a:latin typeface="Calibri" panose="020F0502020204030204" pitchFamily="34" charset="0"/>
                <a:ea typeface="Times New Roman" panose="02020603050405020304" pitchFamily="18" charset="0"/>
                <a:cs typeface="Times New Roman" panose="02020603050405020304" pitchFamily="18" charset="0"/>
              </a:rPr>
              <a:t>CLD Standards Council Scotland (2019, P. 1) states that meaningful relationships are ‘at the heart of good youth work’</a:t>
            </a:r>
            <a:r>
              <a:rPr lang="en-GB" sz="1400">
                <a:effectLst/>
              </a:rPr>
              <a:t> </a:t>
            </a:r>
            <a:r>
              <a:rPr lang="en-US" sz="1400" dirty="0">
                <a:effectLst/>
                <a:latin typeface="Arial" panose="020B0604020202020204" pitchFamily="34" charset="0"/>
                <a:ea typeface="Times New Roman" panose="02020603050405020304" pitchFamily="18" charset="0"/>
                <a:cs typeface="Arial" panose="020B0604020202020204" pitchFamily="34" charset="0"/>
              </a:rPr>
              <a:t>Therapeutic practice can be used through many different activities such as creative approaches, play and art theory and more. However, one approach that is used effectively is outdoor activity. </a:t>
            </a:r>
            <a:r>
              <a:rPr lang="en-US" sz="1400" b="1" dirty="0" err="1">
                <a:effectLst/>
                <a:latin typeface="Arial" panose="020B0604020202020204" pitchFamily="34" charset="0"/>
                <a:ea typeface="Times New Roman" panose="02020603050405020304" pitchFamily="18" charset="0"/>
                <a:cs typeface="Arial" panose="020B0604020202020204" pitchFamily="34" charset="0"/>
              </a:rPr>
              <a:t>Craghoppers.com</a:t>
            </a:r>
            <a:r>
              <a:rPr lang="en-US" sz="1400" b="1" dirty="0">
                <a:effectLst/>
                <a:latin typeface="Arial" panose="020B0604020202020204" pitchFamily="34" charset="0"/>
                <a:ea typeface="Times New Roman" panose="02020603050405020304" pitchFamily="18" charset="0"/>
                <a:cs typeface="Arial" panose="020B0604020202020204" pitchFamily="34" charset="0"/>
              </a:rPr>
              <a:t> (2021)</a:t>
            </a:r>
            <a:r>
              <a:rPr lang="en-US" sz="1400" dirty="0">
                <a:effectLst/>
                <a:latin typeface="Arial" panose="020B0604020202020204" pitchFamily="34" charset="0"/>
                <a:ea typeface="Times New Roman" panose="02020603050405020304" pitchFamily="18" charset="0"/>
                <a:cs typeface="Arial" panose="020B0604020202020204" pitchFamily="34" charset="0"/>
              </a:rPr>
              <a:t> highlights that being outdoors can help individuals be more relaxed, boosts your immune system, improves your focus and is great for socializing. This will benefit young people considering that social media decreases motivation for outdoor activity </a:t>
            </a:r>
            <a:r>
              <a:rPr lang="en-US" sz="1400" b="1" dirty="0">
                <a:effectLst/>
                <a:latin typeface="Arial" panose="020B0604020202020204" pitchFamily="34" charset="0"/>
                <a:ea typeface="Times New Roman" panose="02020603050405020304" pitchFamily="18" charset="0"/>
                <a:cs typeface="Arial" panose="020B0604020202020204" pitchFamily="34" charset="0"/>
              </a:rPr>
              <a:t>(Hung, W-T. </a:t>
            </a:r>
            <a:r>
              <a:rPr lang="en-US" sz="1400" b="1" dirty="0" err="1">
                <a:effectLst/>
                <a:latin typeface="Arial" panose="020B0604020202020204" pitchFamily="34" charset="0"/>
                <a:ea typeface="Times New Roman" panose="02020603050405020304" pitchFamily="18" charset="0"/>
                <a:cs typeface="Arial" panose="020B0604020202020204" pitchFamily="34" charset="0"/>
              </a:rPr>
              <a:t>Liou</a:t>
            </a:r>
            <a:r>
              <a:rPr lang="en-US" sz="1400" b="1" dirty="0">
                <a:effectLst/>
                <a:latin typeface="Arial" panose="020B0604020202020204" pitchFamily="34" charset="0"/>
                <a:ea typeface="Times New Roman" panose="02020603050405020304" pitchFamily="18" charset="0"/>
                <a:cs typeface="Arial" panose="020B0604020202020204" pitchFamily="34" charset="0"/>
              </a:rPr>
              <a:t>, G-B. 2023)</a:t>
            </a:r>
            <a:r>
              <a:rPr lang="en-US" sz="1400" dirty="0">
                <a:effectLst/>
                <a:latin typeface="Arial" panose="020B0604020202020204" pitchFamily="34" charset="0"/>
                <a:ea typeface="Times New Roman" panose="02020603050405020304" pitchFamily="18" charset="0"/>
                <a:cs typeface="Arial" panose="020B0604020202020204" pitchFamily="34" charset="0"/>
              </a:rPr>
              <a:t>. </a:t>
            </a:r>
            <a:endParaRPr lang="cy-GB" sz="14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endParaRPr lang="cy-GB" sz="140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US" sz="1400" dirty="0">
                <a:effectLst/>
                <a:latin typeface="Arial" panose="020B0604020202020204" pitchFamily="34" charset="0"/>
                <a:ea typeface="Times New Roman" panose="02020603050405020304" pitchFamily="18" charset="0"/>
                <a:cs typeface="Arial" panose="020B0604020202020204" pitchFamily="34" charset="0"/>
              </a:rPr>
              <a:t>Not only does outdoor activity help with skills but it helps better mental health too. </a:t>
            </a:r>
            <a:r>
              <a:rPr lang="en-US" sz="1400" b="1" dirty="0">
                <a:effectLst/>
                <a:latin typeface="Arial" panose="020B0604020202020204" pitchFamily="34" charset="0"/>
                <a:ea typeface="Times New Roman" panose="02020603050405020304" pitchFamily="18" charset="0"/>
                <a:cs typeface="Arial" panose="020B0604020202020204" pitchFamily="34" charset="0"/>
              </a:rPr>
              <a:t>Mind (2021)</a:t>
            </a:r>
            <a:r>
              <a:rPr lang="en-US" sz="1400" dirty="0">
                <a:effectLst/>
                <a:latin typeface="Arial" panose="020B0604020202020204" pitchFamily="34" charset="0"/>
                <a:ea typeface="Times New Roman" panose="02020603050405020304" pitchFamily="18" charset="0"/>
                <a:cs typeface="Arial" panose="020B0604020202020204" pitchFamily="34" charset="0"/>
              </a:rPr>
              <a:t> express that spending time in nature help with mental health issues such as anxiety and depression</a:t>
            </a:r>
            <a:r>
              <a:rPr lang="en-GB" sz="1400">
                <a:effectLst/>
                <a:latin typeface="Arial" panose="020B0604020202020204" pitchFamily="34" charset="0"/>
                <a:ea typeface="Times New Roman" panose="02020603050405020304" pitchFamily="18" charset="0"/>
                <a:cs typeface="Arial" panose="020B0604020202020204" pitchFamily="34" charset="0"/>
              </a:rPr>
              <a:t> (CLDCSC, P.74)</a:t>
            </a:r>
            <a:r>
              <a:rPr lang="en-US" sz="1400" dirty="0">
                <a:effectLst/>
                <a:latin typeface="Arial" panose="020B0604020202020204" pitchFamily="34" charset="0"/>
                <a:ea typeface="Times New Roman" panose="02020603050405020304" pitchFamily="18" charset="0"/>
                <a:cs typeface="Arial" panose="020B0604020202020204" pitchFamily="34" charset="0"/>
              </a:rPr>
              <a:t>. Due to this, young people will find it easier to build more positive relationships with people like youth workers and therefor get a optimistic experience.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9970175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6DA7B-D838-8AA0-6490-7E6D14CCB4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3429000"/>
          </a:xfrm>
          <a:prstGeom prst="rect">
            <a:avLst/>
          </a:prstGeom>
        </p:spPr>
      </p:pic>
      <p:sp>
        <p:nvSpPr>
          <p:cNvPr id="3" name="TextBox 2">
            <a:extLst>
              <a:ext uri="{FF2B5EF4-FFF2-40B4-BE49-F238E27FC236}">
                <a16:creationId xmlns:a16="http://schemas.microsoft.com/office/drawing/2014/main" id="{B5D500D0-48B0-DC30-47C0-FE1D49B070D4}"/>
              </a:ext>
            </a:extLst>
          </p:cNvPr>
          <p:cNvSpPr txBox="1"/>
          <p:nvPr/>
        </p:nvSpPr>
        <p:spPr>
          <a:xfrm>
            <a:off x="0" y="3294455"/>
            <a:ext cx="6434499" cy="815608"/>
          </a:xfrm>
          <a:prstGeom prst="rect">
            <a:avLst/>
          </a:prstGeom>
          <a:noFill/>
        </p:spPr>
        <p:txBody>
          <a:bodyPr wrap="square" rtlCol="0">
            <a:spAutoFit/>
          </a:bodyPr>
          <a:lstStyle/>
          <a:p>
            <a:pPr algn="l"/>
            <a:r>
              <a:rPr lang="cy-GB" sz="4700" dirty="0">
                <a:solidFill>
                  <a:srgbClr val="B98B6F"/>
                </a:solidFill>
                <a:latin typeface="Aharoni" panose="02010803020104030203" pitchFamily="2" charset="-79"/>
                <a:cs typeface="Aharoni" panose="02010803020104030203" pitchFamily="2" charset="-79"/>
              </a:rPr>
              <a:t>Drugs and alcohol</a:t>
            </a:r>
            <a:endParaRPr lang="en-US" sz="4700" dirty="0">
              <a:solidFill>
                <a:srgbClr val="B98B6F"/>
              </a:solidFill>
              <a:latin typeface="Aharoni" panose="02010803020104030203" pitchFamily="2" charset="-79"/>
              <a:cs typeface="Aharoni" panose="02010803020104030203" pitchFamily="2" charset="-79"/>
            </a:endParaRPr>
          </a:p>
        </p:txBody>
      </p:sp>
      <p:sp>
        <p:nvSpPr>
          <p:cNvPr id="4" name="TextBox 3">
            <a:extLst>
              <a:ext uri="{FF2B5EF4-FFF2-40B4-BE49-F238E27FC236}">
                <a16:creationId xmlns:a16="http://schemas.microsoft.com/office/drawing/2014/main" id="{26049CD0-43AB-F88B-6CA8-7DC1A2BD38EF}"/>
              </a:ext>
            </a:extLst>
          </p:cNvPr>
          <p:cNvSpPr txBox="1"/>
          <p:nvPr/>
        </p:nvSpPr>
        <p:spPr>
          <a:xfrm>
            <a:off x="154412" y="4110063"/>
            <a:ext cx="5742916" cy="2473241"/>
          </a:xfrm>
          <a:prstGeom prst="rect">
            <a:avLst/>
          </a:prstGeom>
          <a:noFill/>
        </p:spPr>
        <p:txBody>
          <a:bodyPr wrap="square" rtlCol="0">
            <a:spAutoFit/>
          </a:bodyPr>
          <a:lstStyle/>
          <a:p>
            <a:pPr>
              <a:lnSpc>
                <a:spcPct val="150000"/>
              </a:lnSpc>
            </a:pPr>
            <a:r>
              <a:rPr lang="en-US" sz="1500" dirty="0">
                <a:effectLst/>
                <a:latin typeface="Arial" panose="020B0604020202020204" pitchFamily="34" charset="0"/>
                <a:ea typeface="Times New Roman" panose="02020603050405020304" pitchFamily="18" charset="0"/>
                <a:cs typeface="Arial" panose="020B0604020202020204" pitchFamily="34" charset="0"/>
              </a:rPr>
              <a:t>Drugs and alcohol issues are a problem that young people are facing all around the world. Drugs and alcohol in young people have become normal in society, it brings feelings of confidence and euphoria however to some it can be a coping mechanism and take young people from reality for a short period of time however it can lead into bad decisions and making young people vulnerable.  (</a:t>
            </a:r>
            <a:r>
              <a:rPr lang="en-US" sz="1500" u="sng"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www.mentallyhealthyschools.org.uk</a:t>
            </a:r>
            <a:r>
              <a:rPr lang="en-US" sz="1500" dirty="0">
                <a:effectLst/>
                <a:latin typeface="Arial" panose="020B0604020202020204" pitchFamily="34" charset="0"/>
                <a:ea typeface="Times New Roman" panose="02020603050405020304" pitchFamily="18" charset="0"/>
                <a:cs typeface="Arial" panose="020B0604020202020204" pitchFamily="34" charset="0"/>
              </a:rPr>
              <a:t>, n.d a)</a:t>
            </a:r>
            <a:endParaRPr lang="en-US" sz="15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A52A920-107D-6148-DA5B-E416776A7C1A}"/>
              </a:ext>
            </a:extLst>
          </p:cNvPr>
          <p:cNvSpPr txBox="1"/>
          <p:nvPr/>
        </p:nvSpPr>
        <p:spPr>
          <a:xfrm>
            <a:off x="6693026" y="4110063"/>
            <a:ext cx="4133410" cy="2446824"/>
          </a:xfrm>
          <a:prstGeom prst="rect">
            <a:avLst/>
          </a:prstGeom>
          <a:noFill/>
        </p:spPr>
        <p:txBody>
          <a:bodyPr wrap="square" rtlCol="0">
            <a:spAutoFit/>
          </a:bodyPr>
          <a:lstStyle/>
          <a:p>
            <a:pPr>
              <a:lnSpc>
                <a:spcPct val="150000"/>
              </a:lnSpc>
            </a:pPr>
            <a:r>
              <a:rPr lang="en-US" sz="1800" dirty="0">
                <a:effectLst/>
                <a:latin typeface="Arial" panose="020B0604020202020204" pitchFamily="34" charset="0"/>
                <a:ea typeface="Times New Roman" panose="02020603050405020304" pitchFamily="18" charset="0"/>
                <a:cs typeface="Arial" panose="020B0604020202020204" pitchFamily="34" charset="0"/>
              </a:rPr>
              <a:t>I have decided </a:t>
            </a:r>
            <a:r>
              <a:rPr lang="en-US" sz="1800">
                <a:effectLst/>
                <a:latin typeface="Arial" panose="020B0604020202020204" pitchFamily="34" charset="0"/>
                <a:ea typeface="Times New Roman" panose="02020603050405020304" pitchFamily="18" charset="0"/>
                <a:cs typeface="Arial" panose="020B0604020202020204" pitchFamily="34" charset="0"/>
              </a:rPr>
              <a:t>to do part of </a:t>
            </a:r>
            <a:r>
              <a:rPr lang="en-US" sz="1800" dirty="0">
                <a:effectLst/>
                <a:latin typeface="Arial" panose="020B0604020202020204" pitchFamily="34" charset="0"/>
                <a:ea typeface="Times New Roman" panose="02020603050405020304" pitchFamily="18" charset="0"/>
                <a:cs typeface="Arial" panose="020B0604020202020204" pitchFamily="34" charset="0"/>
              </a:rPr>
              <a:t>this seminar on this topic as I have identified in my placement that this is an issue from discussing with pupils in the school. </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pPr algn="l"/>
            <a:endParaRPr lang="en-US" dirty="0"/>
          </a:p>
        </p:txBody>
      </p:sp>
      <p:sp>
        <p:nvSpPr>
          <p:cNvPr id="6" name="TextBox 5">
            <a:extLst>
              <a:ext uri="{FF2B5EF4-FFF2-40B4-BE49-F238E27FC236}">
                <a16:creationId xmlns:a16="http://schemas.microsoft.com/office/drawing/2014/main" id="{81EB5D6D-808A-3D10-7CB3-24B7148E8DA7}"/>
              </a:ext>
            </a:extLst>
          </p:cNvPr>
          <p:cNvSpPr txBox="1"/>
          <p:nvPr/>
        </p:nvSpPr>
        <p:spPr>
          <a:xfrm>
            <a:off x="10363200" y="2747937"/>
            <a:ext cx="1828800" cy="646331"/>
          </a:xfrm>
          <a:prstGeom prst="rect">
            <a:avLst/>
          </a:prstGeom>
          <a:noFill/>
        </p:spPr>
        <p:txBody>
          <a:bodyPr wrap="square" rtlCol="0">
            <a:spAutoFit/>
          </a:bodyPr>
          <a:lstStyle/>
          <a:p>
            <a:pPr algn="l"/>
            <a:r>
              <a:rPr lang="en-GB"/>
              <a:t>Bridge to Recovery, (n.d.)</a:t>
            </a:r>
            <a:endParaRPr lang="en-US"/>
          </a:p>
        </p:txBody>
      </p:sp>
    </p:spTree>
    <p:extLst>
      <p:ext uri="{BB962C8B-B14F-4D97-AF65-F5344CB8AC3E}">
        <p14:creationId xmlns:p14="http://schemas.microsoft.com/office/powerpoint/2010/main" val="1107598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DD70607-7691-44C0-7E1B-619ECA1A16D2}"/>
              </a:ext>
            </a:extLst>
          </p:cNvPr>
          <p:cNvSpPr/>
          <p:nvPr/>
        </p:nvSpPr>
        <p:spPr>
          <a:xfrm>
            <a:off x="1" y="0"/>
            <a:ext cx="5043010" cy="6858000"/>
          </a:xfrm>
          <a:prstGeom prst="rect">
            <a:avLst/>
          </a:prstGeom>
          <a:solidFill>
            <a:srgbClr val="B98B6F"/>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dirty="0"/>
          </a:p>
        </p:txBody>
      </p:sp>
      <p:sp>
        <p:nvSpPr>
          <p:cNvPr id="5" name="TextBox 4">
            <a:extLst>
              <a:ext uri="{FF2B5EF4-FFF2-40B4-BE49-F238E27FC236}">
                <a16:creationId xmlns:a16="http://schemas.microsoft.com/office/drawing/2014/main" id="{8FE57E91-26F7-0925-0818-746F4CE3E745}"/>
              </a:ext>
            </a:extLst>
          </p:cNvPr>
          <p:cNvSpPr txBox="1"/>
          <p:nvPr/>
        </p:nvSpPr>
        <p:spPr>
          <a:xfrm>
            <a:off x="380188" y="347135"/>
            <a:ext cx="4416960" cy="574054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cy-GB" sz="1700" b="1" dirty="0">
              <a:solidFill>
                <a:srgbClr val="F7F2EF"/>
              </a:solidFill>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cy-GB" sz="1700" b="1" dirty="0">
              <a:solidFill>
                <a:srgbClr val="F7F2EF"/>
              </a:solidFill>
              <a:latin typeface="Calibri" panose="020F0502020204030204" pitchFamily="34" charset="0"/>
              <a:ea typeface="Times New Roman" panose="02020603050405020304" pitchFamily="18" charset="0"/>
              <a:cs typeface="Times New Roman" panose="02020603050405020304" pitchFamily="18" charset="0"/>
            </a:endParaRPr>
          </a:p>
          <a:p>
            <a:pPr algn="l">
              <a:lnSpc>
                <a:spcPct val="150000"/>
              </a:lnSpc>
            </a:pPr>
            <a:r>
              <a:rPr lang="en-US" sz="1600" b="1" dirty="0">
                <a:solidFill>
                  <a:srgbClr val="F7F2EF"/>
                </a:solidFill>
                <a:effectLst/>
                <a:latin typeface="Arial" panose="020B0604020202020204" pitchFamily="34" charset="0"/>
                <a:ea typeface="Times New Roman" panose="02020603050405020304" pitchFamily="18" charset="0"/>
                <a:cs typeface="Arial" panose="020B0604020202020204" pitchFamily="34" charset="0"/>
              </a:rPr>
              <a:t>However, Wood, J. Westwood, and Thompson, G. (2015 P. 145-146) acknowledges that approaches can be used to help young people but whether it is effective depends on if there is a good relationship between the youth worker and a young person. This can happen in a non-formal, in formal and formal setting, however as drugs and alcohol is taken outside of places like schools its best for the approach to happen in a non-formal setting like a youth center as it is more laid back and there is more of a chance that young people will engage.</a:t>
            </a:r>
            <a:r>
              <a:rPr lang="en-GB" sz="1600" b="1" dirty="0">
                <a:solidFill>
                  <a:srgbClr val="F7F2EF"/>
                </a:solidFill>
                <a:effectLst/>
                <a:latin typeface="Arial" panose="020B0604020202020204" pitchFamily="34" charset="0"/>
                <a:cs typeface="Arial" panose="020B0604020202020204" pitchFamily="34" charset="0"/>
              </a:rPr>
              <a:t> </a:t>
            </a:r>
            <a:endParaRPr lang="en-US" sz="1600" b="1" dirty="0">
              <a:solidFill>
                <a:srgbClr val="F7F2EF"/>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4D89574-8FE8-3420-F17A-4AD2BD25E928}"/>
              </a:ext>
            </a:extLst>
          </p:cNvPr>
          <p:cNvSpPr txBox="1">
            <a:spLocks/>
          </p:cNvSpPr>
          <p:nvPr/>
        </p:nvSpPr>
        <p:spPr>
          <a:xfrm>
            <a:off x="6718126" y="426977"/>
            <a:ext cx="3798755" cy="830997"/>
          </a:xfrm>
          <a:prstGeom prst="rect">
            <a:avLst/>
          </a:prstGeom>
          <a:noFill/>
        </p:spPr>
        <p:txBody>
          <a:bodyPr wrap="square" rtlCol="0">
            <a:spAutoFit/>
          </a:bodyPr>
          <a:lstStyle/>
          <a:p>
            <a:pPr algn="l"/>
            <a:r>
              <a:rPr lang="cy-GB" sz="4800" dirty="0">
                <a:solidFill>
                  <a:srgbClr val="B07D5E"/>
                </a:solidFill>
                <a:latin typeface="Aharoni" panose="02010803020104030203" pitchFamily="2" charset="-79"/>
                <a:cs typeface="Aharoni" panose="02010803020104030203" pitchFamily="2" charset="-79"/>
              </a:rPr>
              <a:t>Approaches</a:t>
            </a:r>
            <a:endParaRPr lang="en-US" sz="4800" dirty="0">
              <a:solidFill>
                <a:srgbClr val="B07D5E"/>
              </a:solidFill>
              <a:latin typeface="Aharoni" panose="02010803020104030203" pitchFamily="2" charset="-79"/>
              <a:cs typeface="Aharoni" panose="02010803020104030203" pitchFamily="2" charset="-79"/>
            </a:endParaRPr>
          </a:p>
        </p:txBody>
      </p:sp>
      <p:sp>
        <p:nvSpPr>
          <p:cNvPr id="8" name="Rectangle 7">
            <a:extLst>
              <a:ext uri="{FF2B5EF4-FFF2-40B4-BE49-F238E27FC236}">
                <a16:creationId xmlns:a16="http://schemas.microsoft.com/office/drawing/2014/main" id="{A02F63B2-4A23-AAF5-18A8-688373BD0C3F}"/>
              </a:ext>
            </a:extLst>
          </p:cNvPr>
          <p:cNvSpPr/>
          <p:nvPr/>
        </p:nvSpPr>
        <p:spPr>
          <a:xfrm>
            <a:off x="5043009" y="1684950"/>
            <a:ext cx="7148988" cy="5173050"/>
          </a:xfrm>
          <a:prstGeom prst="rect">
            <a:avLst/>
          </a:prstGeom>
          <a:solidFill>
            <a:srgbClr val="E2CFC4"/>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lnSpc>
                <a:spcPct val="150000"/>
              </a:lnSpc>
            </a:pPr>
            <a:r>
              <a:rPr lang="en-US" sz="16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Not only does group work allow youth workers to share information to many people at once, it’s a great way for individuals to get to know each other. </a:t>
            </a:r>
            <a:r>
              <a:rPr lang="en-US" sz="1600" b="1" dirty="0" err="1">
                <a:solidFill>
                  <a:srgbClr val="B98B6F"/>
                </a:solidFill>
                <a:effectLst/>
                <a:latin typeface="Arial" panose="020B0604020202020204" pitchFamily="34" charset="0"/>
                <a:ea typeface="Times New Roman" panose="02020603050405020304" pitchFamily="18" charset="0"/>
                <a:cs typeface="Arial" panose="020B0604020202020204" pitchFamily="34" charset="0"/>
              </a:rPr>
              <a:t>Tuckman</a:t>
            </a:r>
            <a:r>
              <a:rPr lang="en-US" sz="16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 is a theorist that states that there are 4 stages of group development, forming (when a group of individuals come together), storming (when a group comes to disagreements on opinion and perspectives), norming (the group then come to agreement and take a step forward positively with the main objective in place) and performing (this is when the group can happily work with each other and work on their goals putting their difference of opinion to a side). This will then help the team work better and gain many skills such as team building, conflict resolution, communication and many more. </a:t>
            </a:r>
            <a:endParaRPr lang="en-GB" sz="16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endParaRPr>
          </a:p>
          <a:p>
            <a:pPr algn="ctr"/>
            <a:endParaRPr lang="en-US" sz="1600" b="1" dirty="0">
              <a:solidFill>
                <a:srgbClr val="B98B6F"/>
              </a:solidFill>
            </a:endParaRPr>
          </a:p>
        </p:txBody>
      </p:sp>
    </p:spTree>
    <p:extLst>
      <p:ext uri="{BB962C8B-B14F-4D97-AF65-F5344CB8AC3E}">
        <p14:creationId xmlns:p14="http://schemas.microsoft.com/office/powerpoint/2010/main" val="118801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C879079-C35F-160B-BC26-69D23F8F2D23}"/>
              </a:ext>
            </a:extLst>
          </p:cNvPr>
          <p:cNvSpPr txBox="1">
            <a:spLocks/>
          </p:cNvSpPr>
          <p:nvPr/>
        </p:nvSpPr>
        <p:spPr>
          <a:xfrm>
            <a:off x="289208" y="199704"/>
            <a:ext cx="4511919" cy="830997"/>
          </a:xfrm>
          <a:prstGeom prst="rect">
            <a:avLst/>
          </a:prstGeom>
          <a:noFill/>
        </p:spPr>
        <p:txBody>
          <a:bodyPr wrap="square" rtlCol="0">
            <a:spAutoFit/>
          </a:bodyPr>
          <a:lstStyle/>
          <a:p>
            <a:pPr algn="l"/>
            <a:r>
              <a:rPr lang="cy-GB" sz="4800" dirty="0">
                <a:solidFill>
                  <a:srgbClr val="B98B6F"/>
                </a:solidFill>
                <a:latin typeface="Aharoni" panose="02010803020104030203" pitchFamily="2" charset="-79"/>
                <a:cs typeface="Aharoni" panose="02010803020104030203" pitchFamily="2" charset="-79"/>
              </a:rPr>
              <a:t>Skills</a:t>
            </a:r>
            <a:endParaRPr lang="en-US" sz="4800" dirty="0">
              <a:solidFill>
                <a:srgbClr val="B98B6F"/>
              </a:solidFill>
              <a:latin typeface="Aharoni" panose="02010803020104030203" pitchFamily="2" charset="-79"/>
              <a:cs typeface="Aharoni" panose="02010803020104030203" pitchFamily="2" charset="-79"/>
            </a:endParaRPr>
          </a:p>
        </p:txBody>
      </p:sp>
      <p:sp>
        <p:nvSpPr>
          <p:cNvPr id="5" name="Oval 4">
            <a:extLst>
              <a:ext uri="{FF2B5EF4-FFF2-40B4-BE49-F238E27FC236}">
                <a16:creationId xmlns:a16="http://schemas.microsoft.com/office/drawing/2014/main" id="{EDEF947F-DBED-A388-ED0F-4EAEBB9BC1AD}"/>
              </a:ext>
            </a:extLst>
          </p:cNvPr>
          <p:cNvSpPr>
            <a:spLocks/>
          </p:cNvSpPr>
          <p:nvPr/>
        </p:nvSpPr>
        <p:spPr>
          <a:xfrm>
            <a:off x="-25555" y="1319794"/>
            <a:ext cx="5538206" cy="5538206"/>
          </a:xfrm>
          <a:prstGeom prst="ellipse">
            <a:avLst/>
          </a:prstGeom>
          <a:solidFill>
            <a:srgbClr val="C7A18B"/>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47A1D9E4-88F4-7552-562F-DA3A9F184881}"/>
              </a:ext>
            </a:extLst>
          </p:cNvPr>
          <p:cNvSpPr txBox="1"/>
          <p:nvPr/>
        </p:nvSpPr>
        <p:spPr>
          <a:xfrm>
            <a:off x="528652" y="2509864"/>
            <a:ext cx="3376099" cy="3356175"/>
          </a:xfrm>
          <a:prstGeom prst="rect">
            <a:avLst/>
          </a:prstGeom>
          <a:noFill/>
        </p:spPr>
        <p:txBody>
          <a:bodyPr wrap="square" rtlCol="0">
            <a:spAutoFit/>
          </a:bodyPr>
          <a:lstStyle/>
          <a:p>
            <a:pPr algn="l">
              <a:lnSpc>
                <a:spcPct val="150000"/>
              </a:lnSpc>
            </a:pPr>
            <a:r>
              <a:rPr lang="en-US" sz="1300" b="1" dirty="0">
                <a:solidFill>
                  <a:srgbClr val="F7F2EF"/>
                </a:solidFill>
                <a:effectLst/>
                <a:latin typeface="Arial" panose="020B0604020202020204" pitchFamily="34" charset="0"/>
                <a:ea typeface="Times New Roman" panose="02020603050405020304" pitchFamily="18" charset="0"/>
                <a:cs typeface="Arial" panose="020B0604020202020204" pitchFamily="34" charset="0"/>
              </a:rPr>
              <a:t>While having conversations about difficult topics its important to have effective skills to keep a positive relationship with a young person and for them to get the best out if this opportunity. Counseling skills are key skills to have, for example its important to have great empathy, be congruent and have great communication skills, this means having open and honest conversations with the young person.</a:t>
            </a:r>
            <a:endParaRPr lang="en-US" sz="1300" b="1" dirty="0">
              <a:solidFill>
                <a:srgbClr val="F7F2EF"/>
              </a:solidFill>
              <a:latin typeface="Arial" panose="020B0604020202020204" pitchFamily="34" charset="0"/>
              <a:cs typeface="Arial" panose="020B0604020202020204" pitchFamily="34" charset="0"/>
            </a:endParaRPr>
          </a:p>
        </p:txBody>
      </p:sp>
      <p:sp>
        <p:nvSpPr>
          <p:cNvPr id="14" name="Oval 13">
            <a:extLst>
              <a:ext uri="{FF2B5EF4-FFF2-40B4-BE49-F238E27FC236}">
                <a16:creationId xmlns:a16="http://schemas.microsoft.com/office/drawing/2014/main" id="{7B9F0058-BFEF-1658-260C-62F1B7EAF219}"/>
              </a:ext>
            </a:extLst>
          </p:cNvPr>
          <p:cNvSpPr>
            <a:spLocks/>
          </p:cNvSpPr>
          <p:nvPr/>
        </p:nvSpPr>
        <p:spPr>
          <a:xfrm>
            <a:off x="7107570" y="1319794"/>
            <a:ext cx="5538206" cy="5538206"/>
          </a:xfrm>
          <a:prstGeom prst="ellipse">
            <a:avLst/>
          </a:prstGeom>
          <a:solidFill>
            <a:srgbClr val="C7A18B"/>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7" name="Oval 6">
            <a:extLst>
              <a:ext uri="{FF2B5EF4-FFF2-40B4-BE49-F238E27FC236}">
                <a16:creationId xmlns:a16="http://schemas.microsoft.com/office/drawing/2014/main" id="{27A0E179-B760-5B20-BAFA-9A4545AC317E}"/>
              </a:ext>
            </a:extLst>
          </p:cNvPr>
          <p:cNvSpPr>
            <a:spLocks/>
          </p:cNvSpPr>
          <p:nvPr/>
        </p:nvSpPr>
        <p:spPr>
          <a:xfrm>
            <a:off x="3444052" y="-99566"/>
            <a:ext cx="5123037" cy="5123037"/>
          </a:xfrm>
          <a:prstGeom prst="ellipse">
            <a:avLst/>
          </a:prstGeom>
          <a:solidFill>
            <a:srgbClr val="E2CFC4"/>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dirty="0"/>
          </a:p>
        </p:txBody>
      </p:sp>
      <p:sp>
        <p:nvSpPr>
          <p:cNvPr id="18" name="Graphic 28">
            <a:extLst>
              <a:ext uri="{FF2B5EF4-FFF2-40B4-BE49-F238E27FC236}">
                <a16:creationId xmlns:a16="http://schemas.microsoft.com/office/drawing/2014/main" id="{F47CF699-085B-3066-FEFD-81208D570BF8}"/>
              </a:ext>
            </a:extLst>
          </p:cNvPr>
          <p:cNvSpPr/>
          <p:nvPr/>
        </p:nvSpPr>
        <p:spPr>
          <a:xfrm rot="10800000" flipV="1">
            <a:off x="2123203" y="1604350"/>
            <a:ext cx="886706" cy="623054"/>
          </a:xfrm>
          <a:custGeom>
            <a:avLst/>
            <a:gdLst>
              <a:gd name="connsiteX0" fmla="*/ 326238 w 330200"/>
              <a:gd name="connsiteY0" fmla="*/ 90697 h 232019"/>
              <a:gd name="connsiteX1" fmla="*/ 237744 w 330200"/>
              <a:gd name="connsiteY1" fmla="*/ 3736 h 232019"/>
              <a:gd name="connsiteX2" fmla="*/ 218875 w 330200"/>
              <a:gd name="connsiteY2" fmla="*/ 3736 h 232019"/>
              <a:gd name="connsiteX3" fmla="*/ 178119 w 330200"/>
              <a:gd name="connsiteY3" fmla="*/ 43550 h 232019"/>
              <a:gd name="connsiteX4" fmla="*/ 178119 w 330200"/>
              <a:gd name="connsiteY4" fmla="*/ 62112 h 232019"/>
              <a:gd name="connsiteX5" fmla="*/ 189063 w 330200"/>
              <a:gd name="connsiteY5" fmla="*/ 72878 h 232019"/>
              <a:gd name="connsiteX6" fmla="*/ 171044 w 330200"/>
              <a:gd name="connsiteY6" fmla="*/ 75848 h 232019"/>
              <a:gd name="connsiteX7" fmla="*/ 145854 w 330200"/>
              <a:gd name="connsiteY7" fmla="*/ 68145 h 232019"/>
              <a:gd name="connsiteX8" fmla="*/ 151892 w 330200"/>
              <a:gd name="connsiteY8" fmla="*/ 62205 h 232019"/>
              <a:gd name="connsiteX9" fmla="*/ 155854 w 330200"/>
              <a:gd name="connsiteY9" fmla="*/ 52924 h 232019"/>
              <a:gd name="connsiteX10" fmla="*/ 151892 w 330200"/>
              <a:gd name="connsiteY10" fmla="*/ 43643 h 232019"/>
              <a:gd name="connsiteX11" fmla="*/ 111513 w 330200"/>
              <a:gd name="connsiteY11" fmla="*/ 3643 h 232019"/>
              <a:gd name="connsiteX12" fmla="*/ 92645 w 330200"/>
              <a:gd name="connsiteY12" fmla="*/ 3643 h 232019"/>
              <a:gd name="connsiteX13" fmla="*/ 3962 w 330200"/>
              <a:gd name="connsiteY13" fmla="*/ 90697 h 232019"/>
              <a:gd name="connsiteX14" fmla="*/ 0 w 330200"/>
              <a:gd name="connsiteY14" fmla="*/ 99978 h 232019"/>
              <a:gd name="connsiteX15" fmla="*/ 3962 w 330200"/>
              <a:gd name="connsiteY15" fmla="*/ 109258 h 232019"/>
              <a:gd name="connsiteX16" fmla="*/ 44530 w 330200"/>
              <a:gd name="connsiteY16" fmla="*/ 149166 h 232019"/>
              <a:gd name="connsiteX17" fmla="*/ 53964 w 330200"/>
              <a:gd name="connsiteY17" fmla="*/ 153064 h 232019"/>
              <a:gd name="connsiteX18" fmla="*/ 63398 w 330200"/>
              <a:gd name="connsiteY18" fmla="*/ 149166 h 232019"/>
              <a:gd name="connsiteX19" fmla="*/ 66040 w 330200"/>
              <a:gd name="connsiteY19" fmla="*/ 146660 h 232019"/>
              <a:gd name="connsiteX20" fmla="*/ 114155 w 330200"/>
              <a:gd name="connsiteY20" fmla="*/ 208099 h 232019"/>
              <a:gd name="connsiteX21" fmla="*/ 136325 w 330200"/>
              <a:gd name="connsiteY21" fmla="*/ 229816 h 232019"/>
              <a:gd name="connsiteX22" fmla="*/ 153685 w 330200"/>
              <a:gd name="connsiteY22" fmla="*/ 237890 h 232019"/>
              <a:gd name="connsiteX23" fmla="*/ 168496 w 330200"/>
              <a:gd name="connsiteY23" fmla="*/ 231950 h 232019"/>
              <a:gd name="connsiteX24" fmla="*/ 174063 w 330200"/>
              <a:gd name="connsiteY24" fmla="*/ 221184 h 232019"/>
              <a:gd name="connsiteX25" fmla="*/ 190667 w 330200"/>
              <a:gd name="connsiteY25" fmla="*/ 217379 h 232019"/>
              <a:gd name="connsiteX26" fmla="*/ 196139 w 330200"/>
              <a:gd name="connsiteY26" fmla="*/ 206706 h 232019"/>
              <a:gd name="connsiteX27" fmla="*/ 212743 w 330200"/>
              <a:gd name="connsiteY27" fmla="*/ 202901 h 232019"/>
              <a:gd name="connsiteX28" fmla="*/ 218215 w 330200"/>
              <a:gd name="connsiteY28" fmla="*/ 192136 h 232019"/>
              <a:gd name="connsiteX29" fmla="*/ 234914 w 330200"/>
              <a:gd name="connsiteY29" fmla="*/ 188423 h 232019"/>
              <a:gd name="connsiteX30" fmla="*/ 239820 w 330200"/>
              <a:gd name="connsiteY30" fmla="*/ 168841 h 232019"/>
              <a:gd name="connsiteX31" fmla="*/ 267368 w 330200"/>
              <a:gd name="connsiteY31" fmla="*/ 150279 h 232019"/>
              <a:gd name="connsiteX32" fmla="*/ 285670 w 330200"/>
              <a:gd name="connsiteY32" fmla="*/ 150279 h 232019"/>
              <a:gd name="connsiteX33" fmla="*/ 326238 w 330200"/>
              <a:gd name="connsiteY33" fmla="*/ 110372 h 232019"/>
              <a:gd name="connsiteX34" fmla="*/ 327324 w 330200"/>
              <a:gd name="connsiteY34" fmla="*/ 91765 h 232019"/>
              <a:gd name="connsiteX35" fmla="*/ 326238 w 330200"/>
              <a:gd name="connsiteY35" fmla="*/ 90697 h 232019"/>
              <a:gd name="connsiteX36" fmla="*/ 54058 w 330200"/>
              <a:gd name="connsiteY36" fmla="*/ 135801 h 232019"/>
              <a:gd name="connsiteX37" fmla="*/ 17736 w 330200"/>
              <a:gd name="connsiteY37" fmla="*/ 100070 h 232019"/>
              <a:gd name="connsiteX38" fmla="*/ 101985 w 330200"/>
              <a:gd name="connsiteY38" fmla="*/ 17286 h 232019"/>
              <a:gd name="connsiteX39" fmla="*/ 138212 w 330200"/>
              <a:gd name="connsiteY39" fmla="*/ 52924 h 232019"/>
              <a:gd name="connsiteX40" fmla="*/ 223876 w 330200"/>
              <a:gd name="connsiteY40" fmla="*/ 176358 h 232019"/>
              <a:gd name="connsiteX41" fmla="*/ 221234 w 330200"/>
              <a:gd name="connsiteY41" fmla="*/ 175894 h 232019"/>
              <a:gd name="connsiteX42" fmla="*/ 215479 w 330200"/>
              <a:gd name="connsiteY42" fmla="*/ 174966 h 232019"/>
              <a:gd name="connsiteX43" fmla="*/ 206705 w 330200"/>
              <a:gd name="connsiteY43" fmla="*/ 178400 h 232019"/>
              <a:gd name="connsiteX44" fmla="*/ 202365 w 330200"/>
              <a:gd name="connsiteY44" fmla="*/ 188423 h 232019"/>
              <a:gd name="connsiteX45" fmla="*/ 201799 w 330200"/>
              <a:gd name="connsiteY45" fmla="*/ 190836 h 232019"/>
              <a:gd name="connsiteX46" fmla="*/ 199063 w 330200"/>
              <a:gd name="connsiteY46" fmla="*/ 190372 h 232019"/>
              <a:gd name="connsiteX47" fmla="*/ 193309 w 330200"/>
              <a:gd name="connsiteY47" fmla="*/ 189537 h 232019"/>
              <a:gd name="connsiteX48" fmla="*/ 184629 w 330200"/>
              <a:gd name="connsiteY48" fmla="*/ 192971 h 232019"/>
              <a:gd name="connsiteX49" fmla="*/ 180195 w 330200"/>
              <a:gd name="connsiteY49" fmla="*/ 202901 h 232019"/>
              <a:gd name="connsiteX50" fmla="*/ 179629 w 330200"/>
              <a:gd name="connsiteY50" fmla="*/ 205407 h 232019"/>
              <a:gd name="connsiteX51" fmla="*/ 176987 w 330200"/>
              <a:gd name="connsiteY51" fmla="*/ 204850 h 232019"/>
              <a:gd name="connsiteX52" fmla="*/ 171232 w 330200"/>
              <a:gd name="connsiteY52" fmla="*/ 204015 h 232019"/>
              <a:gd name="connsiteX53" fmla="*/ 162458 w 330200"/>
              <a:gd name="connsiteY53" fmla="*/ 207449 h 232019"/>
              <a:gd name="connsiteX54" fmla="*/ 158119 w 330200"/>
              <a:gd name="connsiteY54" fmla="*/ 217472 h 232019"/>
              <a:gd name="connsiteX55" fmla="*/ 156987 w 330200"/>
              <a:gd name="connsiteY55" fmla="*/ 220164 h 232019"/>
              <a:gd name="connsiteX56" fmla="*/ 154062 w 330200"/>
              <a:gd name="connsiteY56" fmla="*/ 221648 h 232019"/>
              <a:gd name="connsiteX57" fmla="*/ 148401 w 330200"/>
              <a:gd name="connsiteY57" fmla="*/ 218307 h 232019"/>
              <a:gd name="connsiteX58" fmla="*/ 126231 w 330200"/>
              <a:gd name="connsiteY58" fmla="*/ 196590 h 232019"/>
              <a:gd name="connsiteX59" fmla="*/ 77644 w 330200"/>
              <a:gd name="connsiteY59" fmla="*/ 135616 h 232019"/>
              <a:gd name="connsiteX60" fmla="*/ 132929 w 330200"/>
              <a:gd name="connsiteY60" fmla="*/ 81230 h 232019"/>
              <a:gd name="connsiteX61" fmla="*/ 145099 w 330200"/>
              <a:gd name="connsiteY61" fmla="*/ 84571 h 232019"/>
              <a:gd name="connsiteX62" fmla="*/ 120193 w 330200"/>
              <a:gd name="connsiteY62" fmla="*/ 111300 h 232019"/>
              <a:gd name="connsiteX63" fmla="*/ 115098 w 330200"/>
              <a:gd name="connsiteY63" fmla="*/ 117240 h 232019"/>
              <a:gd name="connsiteX64" fmla="*/ 110381 w 330200"/>
              <a:gd name="connsiteY64" fmla="*/ 133110 h 232019"/>
              <a:gd name="connsiteX65" fmla="*/ 119815 w 330200"/>
              <a:gd name="connsiteY65" fmla="*/ 144432 h 232019"/>
              <a:gd name="connsiteX66" fmla="*/ 133401 w 330200"/>
              <a:gd name="connsiteY66" fmla="*/ 150001 h 232019"/>
              <a:gd name="connsiteX67" fmla="*/ 163685 w 330200"/>
              <a:gd name="connsiteY67" fmla="*/ 134595 h 232019"/>
              <a:gd name="connsiteX68" fmla="*/ 176327 w 330200"/>
              <a:gd name="connsiteY68" fmla="*/ 125964 h 232019"/>
              <a:gd name="connsiteX69" fmla="*/ 218121 w 330200"/>
              <a:gd name="connsiteY69" fmla="*/ 164665 h 232019"/>
              <a:gd name="connsiteX70" fmla="*/ 223781 w 330200"/>
              <a:gd name="connsiteY70" fmla="*/ 176265 h 232019"/>
              <a:gd name="connsiteX71" fmla="*/ 229442 w 330200"/>
              <a:gd name="connsiteY71" fmla="*/ 153064 h 232019"/>
              <a:gd name="connsiteX72" fmla="*/ 185572 w 330200"/>
              <a:gd name="connsiteY72" fmla="*/ 113620 h 232019"/>
              <a:gd name="connsiteX73" fmla="*/ 170949 w 330200"/>
              <a:gd name="connsiteY73" fmla="*/ 112785 h 232019"/>
              <a:gd name="connsiteX74" fmla="*/ 153024 w 330200"/>
              <a:gd name="connsiteY74" fmla="*/ 122066 h 232019"/>
              <a:gd name="connsiteX75" fmla="*/ 132929 w 330200"/>
              <a:gd name="connsiteY75" fmla="*/ 133945 h 232019"/>
              <a:gd name="connsiteX76" fmla="*/ 127835 w 330200"/>
              <a:gd name="connsiteY76" fmla="*/ 130604 h 232019"/>
              <a:gd name="connsiteX77" fmla="*/ 133118 w 330200"/>
              <a:gd name="connsiteY77" fmla="*/ 121323 h 232019"/>
              <a:gd name="connsiteX78" fmla="*/ 169817 w 330200"/>
              <a:gd name="connsiteY78" fmla="*/ 91996 h 232019"/>
              <a:gd name="connsiteX79" fmla="*/ 204913 w 330200"/>
              <a:gd name="connsiteY79" fmla="*/ 89305 h 232019"/>
              <a:gd name="connsiteX80" fmla="*/ 255103 w 330200"/>
              <a:gd name="connsiteY80" fmla="*/ 138029 h 232019"/>
              <a:gd name="connsiteX81" fmla="*/ 230763 w 330200"/>
              <a:gd name="connsiteY81" fmla="*/ 154734 h 232019"/>
              <a:gd name="connsiteX82" fmla="*/ 276613 w 330200"/>
              <a:gd name="connsiteY82" fmla="*/ 135709 h 232019"/>
              <a:gd name="connsiteX83" fmla="*/ 191988 w 330200"/>
              <a:gd name="connsiteY83" fmla="*/ 52924 h 232019"/>
              <a:gd name="connsiteX84" fmla="*/ 228215 w 330200"/>
              <a:gd name="connsiteY84" fmla="*/ 17286 h 232019"/>
              <a:gd name="connsiteX85" fmla="*/ 312464 w 330200"/>
              <a:gd name="connsiteY85" fmla="*/ 100070 h 23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330200" h="232019">
                <a:moveTo>
                  <a:pt x="326238" y="90697"/>
                </a:moveTo>
                <a:lnTo>
                  <a:pt x="237744" y="3736"/>
                </a:lnTo>
                <a:cubicBezTo>
                  <a:pt x="232461" y="-1214"/>
                  <a:pt x="224159" y="-1214"/>
                  <a:pt x="218875" y="3736"/>
                </a:cubicBezTo>
                <a:lnTo>
                  <a:pt x="178119" y="43550"/>
                </a:lnTo>
                <a:cubicBezTo>
                  <a:pt x="172990" y="48709"/>
                  <a:pt x="172990" y="56954"/>
                  <a:pt x="178119" y="62112"/>
                </a:cubicBezTo>
                <a:lnTo>
                  <a:pt x="189063" y="72878"/>
                </a:lnTo>
                <a:cubicBezTo>
                  <a:pt x="182952" y="73101"/>
                  <a:pt x="176895" y="74099"/>
                  <a:pt x="171044" y="75848"/>
                </a:cubicBezTo>
                <a:lnTo>
                  <a:pt x="145854" y="68145"/>
                </a:lnTo>
                <a:lnTo>
                  <a:pt x="151892" y="62205"/>
                </a:lnTo>
                <a:cubicBezTo>
                  <a:pt x="154409" y="59749"/>
                  <a:pt x="155834" y="56412"/>
                  <a:pt x="155854" y="52924"/>
                </a:cubicBezTo>
                <a:cubicBezTo>
                  <a:pt x="155866" y="49430"/>
                  <a:pt x="154436" y="46081"/>
                  <a:pt x="151892" y="43643"/>
                </a:cubicBezTo>
                <a:lnTo>
                  <a:pt x="111513" y="3643"/>
                </a:lnTo>
                <a:cubicBezTo>
                  <a:pt x="106193" y="-1214"/>
                  <a:pt x="97965" y="-1214"/>
                  <a:pt x="92645" y="3643"/>
                </a:cubicBezTo>
                <a:lnTo>
                  <a:pt x="3962" y="90697"/>
                </a:lnTo>
                <a:cubicBezTo>
                  <a:pt x="1445" y="93153"/>
                  <a:pt x="20" y="96490"/>
                  <a:pt x="0" y="99978"/>
                </a:cubicBezTo>
                <a:cubicBezTo>
                  <a:pt x="10" y="103467"/>
                  <a:pt x="1437" y="106808"/>
                  <a:pt x="3962" y="109258"/>
                </a:cubicBezTo>
                <a:lnTo>
                  <a:pt x="44530" y="149166"/>
                </a:lnTo>
                <a:cubicBezTo>
                  <a:pt x="47020" y="151650"/>
                  <a:pt x="50417" y="153054"/>
                  <a:pt x="53964" y="153064"/>
                </a:cubicBezTo>
                <a:cubicBezTo>
                  <a:pt x="57509" y="153043"/>
                  <a:pt x="60902" y="151642"/>
                  <a:pt x="63398" y="149166"/>
                </a:cubicBezTo>
                <a:lnTo>
                  <a:pt x="66040" y="146660"/>
                </a:lnTo>
                <a:cubicBezTo>
                  <a:pt x="79441" y="169013"/>
                  <a:pt x="95602" y="189649"/>
                  <a:pt x="114155" y="208099"/>
                </a:cubicBezTo>
                <a:lnTo>
                  <a:pt x="136325" y="229816"/>
                </a:lnTo>
                <a:cubicBezTo>
                  <a:pt x="140756" y="234716"/>
                  <a:pt x="147023" y="237631"/>
                  <a:pt x="153685" y="237890"/>
                </a:cubicBezTo>
                <a:cubicBezTo>
                  <a:pt x="159240" y="237989"/>
                  <a:pt x="164595" y="235842"/>
                  <a:pt x="168496" y="231950"/>
                </a:cubicBezTo>
                <a:cubicBezTo>
                  <a:pt x="171602" y="229133"/>
                  <a:pt x="173577" y="225313"/>
                  <a:pt x="174063" y="221184"/>
                </a:cubicBezTo>
                <a:cubicBezTo>
                  <a:pt x="179898" y="222588"/>
                  <a:pt x="186063" y="221175"/>
                  <a:pt x="190667" y="217379"/>
                </a:cubicBezTo>
                <a:cubicBezTo>
                  <a:pt x="193725" y="214576"/>
                  <a:pt x="195665" y="210792"/>
                  <a:pt x="196139" y="206706"/>
                </a:cubicBezTo>
                <a:cubicBezTo>
                  <a:pt x="201974" y="208110"/>
                  <a:pt x="208140" y="206697"/>
                  <a:pt x="212743" y="202901"/>
                </a:cubicBezTo>
                <a:cubicBezTo>
                  <a:pt x="215864" y="200106"/>
                  <a:pt x="217814" y="196268"/>
                  <a:pt x="218215" y="192136"/>
                </a:cubicBezTo>
                <a:cubicBezTo>
                  <a:pt x="224064" y="193596"/>
                  <a:pt x="230271" y="192217"/>
                  <a:pt x="234914" y="188423"/>
                </a:cubicBezTo>
                <a:cubicBezTo>
                  <a:pt x="240326" y="183415"/>
                  <a:pt x="242246" y="175749"/>
                  <a:pt x="239820" y="168841"/>
                </a:cubicBezTo>
                <a:cubicBezTo>
                  <a:pt x="248363" y="161783"/>
                  <a:pt x="257590" y="155566"/>
                  <a:pt x="267368" y="150279"/>
                </a:cubicBezTo>
                <a:cubicBezTo>
                  <a:pt x="272460" y="155160"/>
                  <a:pt x="280578" y="155160"/>
                  <a:pt x="285670" y="150279"/>
                </a:cubicBezTo>
                <a:lnTo>
                  <a:pt x="326238" y="110372"/>
                </a:lnTo>
                <a:cubicBezTo>
                  <a:pt x="331761" y="105529"/>
                  <a:pt x="332247" y="97198"/>
                  <a:pt x="327324" y="91765"/>
                </a:cubicBezTo>
                <a:cubicBezTo>
                  <a:pt x="326983" y="91389"/>
                  <a:pt x="326620" y="91032"/>
                  <a:pt x="326238" y="90697"/>
                </a:cubicBezTo>
                <a:close/>
                <a:moveTo>
                  <a:pt x="54058" y="135801"/>
                </a:moveTo>
                <a:lnTo>
                  <a:pt x="17736" y="100070"/>
                </a:lnTo>
                <a:lnTo>
                  <a:pt x="101985" y="17286"/>
                </a:lnTo>
                <a:lnTo>
                  <a:pt x="138212" y="52924"/>
                </a:lnTo>
                <a:close/>
                <a:moveTo>
                  <a:pt x="223876" y="176358"/>
                </a:moveTo>
                <a:cubicBezTo>
                  <a:pt x="222985" y="176262"/>
                  <a:pt x="222103" y="176107"/>
                  <a:pt x="221234" y="175894"/>
                </a:cubicBezTo>
                <a:cubicBezTo>
                  <a:pt x="219367" y="175330"/>
                  <a:pt x="217431" y="175018"/>
                  <a:pt x="215479" y="174966"/>
                </a:cubicBezTo>
                <a:cubicBezTo>
                  <a:pt x="212210" y="174933"/>
                  <a:pt x="209058" y="176167"/>
                  <a:pt x="206705" y="178400"/>
                </a:cubicBezTo>
                <a:cubicBezTo>
                  <a:pt x="204043" y="181095"/>
                  <a:pt x="202496" y="184668"/>
                  <a:pt x="202365" y="188423"/>
                </a:cubicBezTo>
                <a:cubicBezTo>
                  <a:pt x="202365" y="190094"/>
                  <a:pt x="202365" y="190187"/>
                  <a:pt x="201799" y="190836"/>
                </a:cubicBezTo>
                <a:cubicBezTo>
                  <a:pt x="200873" y="190780"/>
                  <a:pt x="199955" y="190625"/>
                  <a:pt x="199063" y="190372"/>
                </a:cubicBezTo>
                <a:cubicBezTo>
                  <a:pt x="197184" y="189879"/>
                  <a:pt x="195253" y="189599"/>
                  <a:pt x="193309" y="189537"/>
                </a:cubicBezTo>
                <a:cubicBezTo>
                  <a:pt x="190058" y="189455"/>
                  <a:pt x="186917" y="190698"/>
                  <a:pt x="184629" y="192971"/>
                </a:cubicBezTo>
                <a:cubicBezTo>
                  <a:pt x="181946" y="195623"/>
                  <a:pt x="180365" y="199164"/>
                  <a:pt x="180195" y="202901"/>
                </a:cubicBezTo>
                <a:cubicBezTo>
                  <a:pt x="180211" y="203769"/>
                  <a:pt x="180017" y="204628"/>
                  <a:pt x="179629" y="205407"/>
                </a:cubicBezTo>
                <a:cubicBezTo>
                  <a:pt x="178730" y="205319"/>
                  <a:pt x="177844" y="205132"/>
                  <a:pt x="176987" y="204850"/>
                </a:cubicBezTo>
                <a:cubicBezTo>
                  <a:pt x="175106" y="204364"/>
                  <a:pt x="173176" y="204083"/>
                  <a:pt x="171232" y="204015"/>
                </a:cubicBezTo>
                <a:cubicBezTo>
                  <a:pt x="167955" y="203941"/>
                  <a:pt x="164788" y="205180"/>
                  <a:pt x="162458" y="207449"/>
                </a:cubicBezTo>
                <a:cubicBezTo>
                  <a:pt x="159789" y="210139"/>
                  <a:pt x="158241" y="213715"/>
                  <a:pt x="158119" y="217472"/>
                </a:cubicBezTo>
                <a:cubicBezTo>
                  <a:pt x="158119" y="219143"/>
                  <a:pt x="158119" y="219235"/>
                  <a:pt x="156987" y="220164"/>
                </a:cubicBezTo>
                <a:cubicBezTo>
                  <a:pt x="156277" y="221052"/>
                  <a:pt x="155210" y="221594"/>
                  <a:pt x="154062" y="221648"/>
                </a:cubicBezTo>
                <a:cubicBezTo>
                  <a:pt x="151828" y="221242"/>
                  <a:pt x="149818" y="220055"/>
                  <a:pt x="148401" y="218307"/>
                </a:cubicBezTo>
                <a:lnTo>
                  <a:pt x="126231" y="196590"/>
                </a:lnTo>
                <a:cubicBezTo>
                  <a:pt x="108195" y="177752"/>
                  <a:pt x="91933" y="157343"/>
                  <a:pt x="77644" y="135616"/>
                </a:cubicBezTo>
                <a:lnTo>
                  <a:pt x="132929" y="81230"/>
                </a:lnTo>
                <a:lnTo>
                  <a:pt x="145099" y="84571"/>
                </a:lnTo>
                <a:cubicBezTo>
                  <a:pt x="135746" y="92475"/>
                  <a:pt x="127385" y="101448"/>
                  <a:pt x="120193" y="111300"/>
                </a:cubicBezTo>
                <a:cubicBezTo>
                  <a:pt x="118023" y="113992"/>
                  <a:pt x="116325" y="116033"/>
                  <a:pt x="115098" y="117240"/>
                </a:cubicBezTo>
                <a:cubicBezTo>
                  <a:pt x="110308" y="121039"/>
                  <a:pt x="108426" y="127370"/>
                  <a:pt x="110381" y="133110"/>
                </a:cubicBezTo>
                <a:cubicBezTo>
                  <a:pt x="112667" y="137504"/>
                  <a:pt x="115884" y="141365"/>
                  <a:pt x="119815" y="144432"/>
                </a:cubicBezTo>
                <a:cubicBezTo>
                  <a:pt x="123391" y="148021"/>
                  <a:pt x="128293" y="150030"/>
                  <a:pt x="133401" y="150001"/>
                </a:cubicBezTo>
                <a:cubicBezTo>
                  <a:pt x="143873" y="150001"/>
                  <a:pt x="153968" y="142205"/>
                  <a:pt x="163685" y="134595"/>
                </a:cubicBezTo>
                <a:cubicBezTo>
                  <a:pt x="165855" y="132924"/>
                  <a:pt x="172270" y="128655"/>
                  <a:pt x="176327" y="125964"/>
                </a:cubicBezTo>
                <a:cubicBezTo>
                  <a:pt x="192082" y="140163"/>
                  <a:pt x="207366" y="153806"/>
                  <a:pt x="218121" y="164665"/>
                </a:cubicBezTo>
                <a:cubicBezTo>
                  <a:pt x="226423" y="173296"/>
                  <a:pt x="224253" y="175616"/>
                  <a:pt x="223781" y="176265"/>
                </a:cubicBezTo>
                <a:close/>
                <a:moveTo>
                  <a:pt x="229442" y="153064"/>
                </a:moveTo>
                <a:cubicBezTo>
                  <a:pt x="215290" y="139142"/>
                  <a:pt x="196894" y="124293"/>
                  <a:pt x="185572" y="113620"/>
                </a:cubicBezTo>
                <a:cubicBezTo>
                  <a:pt x="181149" y="110946"/>
                  <a:pt x="175657" y="110632"/>
                  <a:pt x="170949" y="112785"/>
                </a:cubicBezTo>
                <a:cubicBezTo>
                  <a:pt x="164247" y="114270"/>
                  <a:pt x="158063" y="117472"/>
                  <a:pt x="153024" y="122066"/>
                </a:cubicBezTo>
                <a:cubicBezTo>
                  <a:pt x="147341" y="127490"/>
                  <a:pt x="140465" y="131554"/>
                  <a:pt x="132929" y="133945"/>
                </a:cubicBezTo>
                <a:cubicBezTo>
                  <a:pt x="131092" y="133051"/>
                  <a:pt x="129380" y="131928"/>
                  <a:pt x="127835" y="130604"/>
                </a:cubicBezTo>
                <a:cubicBezTo>
                  <a:pt x="126514" y="129305"/>
                  <a:pt x="130571" y="124850"/>
                  <a:pt x="133118" y="121323"/>
                </a:cubicBezTo>
                <a:cubicBezTo>
                  <a:pt x="142563" y="108587"/>
                  <a:pt x="155209" y="98481"/>
                  <a:pt x="169817" y="91996"/>
                </a:cubicBezTo>
                <a:cubicBezTo>
                  <a:pt x="181162" y="88519"/>
                  <a:pt x="193157" y="87599"/>
                  <a:pt x="204913" y="89305"/>
                </a:cubicBezTo>
                <a:lnTo>
                  <a:pt x="255103" y="138029"/>
                </a:lnTo>
                <a:cubicBezTo>
                  <a:pt x="246556" y="142960"/>
                  <a:pt x="238418" y="148546"/>
                  <a:pt x="230763" y="154734"/>
                </a:cubicBezTo>
                <a:close/>
                <a:moveTo>
                  <a:pt x="276613" y="135709"/>
                </a:moveTo>
                <a:lnTo>
                  <a:pt x="191988" y="52924"/>
                </a:lnTo>
                <a:lnTo>
                  <a:pt x="228215" y="17286"/>
                </a:lnTo>
                <a:lnTo>
                  <a:pt x="312464" y="100070"/>
                </a:lnTo>
                <a:close/>
              </a:path>
            </a:pathLst>
          </a:custGeom>
          <a:solidFill>
            <a:srgbClr val="F7F2EF"/>
          </a:solidFill>
          <a:ln w="9253"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latin typeface="Oswald Medium" pitchFamily="2" charset="77"/>
            </a:endParaRPr>
          </a:p>
        </p:txBody>
      </p:sp>
      <p:sp>
        <p:nvSpPr>
          <p:cNvPr id="19" name="TextBox 18">
            <a:extLst>
              <a:ext uri="{FF2B5EF4-FFF2-40B4-BE49-F238E27FC236}">
                <a16:creationId xmlns:a16="http://schemas.microsoft.com/office/drawing/2014/main" id="{1548E0D9-8ED1-2D3E-7353-0E768E673835}"/>
              </a:ext>
            </a:extLst>
          </p:cNvPr>
          <p:cNvSpPr txBox="1"/>
          <p:nvPr/>
        </p:nvSpPr>
        <p:spPr>
          <a:xfrm>
            <a:off x="4302210" y="615202"/>
            <a:ext cx="3756253" cy="3959225"/>
          </a:xfrm>
          <a:prstGeom prst="rect">
            <a:avLst/>
          </a:prstGeom>
          <a:noFill/>
        </p:spPr>
        <p:txBody>
          <a:bodyPr wrap="square" rtlCol="0">
            <a:spAutoFit/>
          </a:bodyPr>
          <a:lstStyle/>
          <a:p>
            <a:pPr algn="l">
              <a:lnSpc>
                <a:spcPct val="150000"/>
              </a:lnSpc>
            </a:pPr>
            <a:r>
              <a:rPr lang="en-US" sz="1300" b="1" dirty="0">
                <a:solidFill>
                  <a:srgbClr val="F7F2EF"/>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2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Youth workers will then be able to actively listen to the young person.</a:t>
            </a:r>
            <a:r>
              <a:rPr lang="en-GB" sz="1200" b="1" dirty="0">
                <a:solidFill>
                  <a:srgbClr val="B98B6F"/>
                </a:solidFill>
                <a:effectLst/>
                <a:latin typeface="Arial" panose="020B0604020202020204" pitchFamily="34" charset="0"/>
                <a:cs typeface="Arial" panose="020B0604020202020204" pitchFamily="34" charset="0"/>
              </a:rPr>
              <a:t> </a:t>
            </a:r>
            <a:r>
              <a:rPr lang="en-US" sz="12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Active listening allows youth workers to learn much more about a young person, you can identify this by body language and you can respond effectively to then ask further questions. Not only does it help the youth worker but by showing that you are listening by nodding, asking follow up questions/ clarifying and gaining eye contact allows the individual to see that you care (Bergeron, D. </a:t>
            </a:r>
            <a:r>
              <a:rPr lang="en-US" sz="1200" b="1" dirty="0" err="1">
                <a:solidFill>
                  <a:srgbClr val="B98B6F"/>
                </a:solidFill>
                <a:effectLst/>
                <a:latin typeface="Arial" panose="020B0604020202020204" pitchFamily="34" charset="0"/>
                <a:ea typeface="Times New Roman" panose="02020603050405020304" pitchFamily="18" charset="0"/>
                <a:cs typeface="Arial" panose="020B0604020202020204" pitchFamily="34" charset="0"/>
              </a:rPr>
              <a:t>Loignon</a:t>
            </a:r>
            <a:r>
              <a:rPr lang="en-US" sz="12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 A. 2024) This will gain a great relationships with young people as they need someone who will take the time to listen to their thought and belief</a:t>
            </a:r>
            <a:r>
              <a:rPr lang="cy-GB" sz="1200" b="1" dirty="0">
                <a:solidFill>
                  <a:srgbClr val="B98B6F"/>
                </a:solidFill>
                <a:effectLst/>
                <a:latin typeface="Arial" panose="020B0604020202020204" pitchFamily="34" charset="0"/>
                <a:ea typeface="Times New Roman" panose="02020603050405020304" pitchFamily="18" charset="0"/>
                <a:cs typeface="Arial" panose="020B0604020202020204" pitchFamily="34" charset="0"/>
              </a:rPr>
              <a:t>s.</a:t>
            </a:r>
            <a:endParaRPr lang="en-US" sz="1200" b="1" dirty="0">
              <a:solidFill>
                <a:srgbClr val="B98B6F"/>
              </a:solidFill>
              <a:latin typeface="Arial" panose="020B0604020202020204" pitchFamily="34" charset="0"/>
              <a:cs typeface="Arial" panose="020B0604020202020204" pitchFamily="34" charset="0"/>
            </a:endParaRPr>
          </a:p>
        </p:txBody>
      </p:sp>
      <p:sp>
        <p:nvSpPr>
          <p:cNvPr id="22" name="Freeform 306">
            <a:extLst>
              <a:ext uri="{FF2B5EF4-FFF2-40B4-BE49-F238E27FC236}">
                <a16:creationId xmlns:a16="http://schemas.microsoft.com/office/drawing/2014/main" id="{E00741CE-B6D0-E077-34D5-4156969E4200}"/>
              </a:ext>
            </a:extLst>
          </p:cNvPr>
          <p:cNvSpPr/>
          <p:nvPr/>
        </p:nvSpPr>
        <p:spPr>
          <a:xfrm>
            <a:off x="5765903" y="102400"/>
            <a:ext cx="660042" cy="659640"/>
          </a:xfrm>
          <a:custGeom>
            <a:avLst/>
            <a:gdLst>
              <a:gd name="connsiteX0" fmla="*/ 287376 w 330401"/>
              <a:gd name="connsiteY0" fmla="*/ 266047 h 330200"/>
              <a:gd name="connsiteX1" fmla="*/ 287376 w 330401"/>
              <a:gd name="connsiteY1" fmla="*/ 283029 h 330200"/>
              <a:gd name="connsiteX2" fmla="*/ 313887 w 330401"/>
              <a:gd name="connsiteY2" fmla="*/ 283029 h 330200"/>
              <a:gd name="connsiteX3" fmla="*/ 313887 w 330401"/>
              <a:gd name="connsiteY3" fmla="*/ 266047 h 330200"/>
              <a:gd name="connsiteX4" fmla="*/ 64350 w 330401"/>
              <a:gd name="connsiteY4" fmla="*/ 266047 h 330200"/>
              <a:gd name="connsiteX5" fmla="*/ 64350 w 330401"/>
              <a:gd name="connsiteY5" fmla="*/ 283029 h 330200"/>
              <a:gd name="connsiteX6" fmla="*/ 90766 w 330401"/>
              <a:gd name="connsiteY6" fmla="*/ 283029 h 330200"/>
              <a:gd name="connsiteX7" fmla="*/ 90766 w 330401"/>
              <a:gd name="connsiteY7" fmla="*/ 266047 h 330200"/>
              <a:gd name="connsiteX8" fmla="*/ 249639 w 330401"/>
              <a:gd name="connsiteY8" fmla="*/ 208026 h 330200"/>
              <a:gd name="connsiteX9" fmla="*/ 240205 w 330401"/>
              <a:gd name="connsiteY9" fmla="*/ 257934 h 330200"/>
              <a:gd name="connsiteX10" fmla="*/ 254922 w 330401"/>
              <a:gd name="connsiteY10" fmla="*/ 257934 h 330200"/>
              <a:gd name="connsiteX11" fmla="*/ 259734 w 330401"/>
              <a:gd name="connsiteY11" fmla="*/ 313596 h 330200"/>
              <a:gd name="connsiteX12" fmla="*/ 274451 w 330401"/>
              <a:gd name="connsiteY12" fmla="*/ 313596 h 330200"/>
              <a:gd name="connsiteX13" fmla="*/ 275772 w 330401"/>
              <a:gd name="connsiteY13" fmla="*/ 294727 h 330200"/>
              <a:gd name="connsiteX14" fmla="*/ 270866 w 330401"/>
              <a:gd name="connsiteY14" fmla="*/ 283029 h 330200"/>
              <a:gd name="connsiteX15" fmla="*/ 270866 w 330401"/>
              <a:gd name="connsiteY15" fmla="*/ 266047 h 330200"/>
              <a:gd name="connsiteX16" fmla="*/ 287376 w 330401"/>
              <a:gd name="connsiteY16" fmla="*/ 249537 h 330200"/>
              <a:gd name="connsiteX17" fmla="*/ 292377 w 330401"/>
              <a:gd name="connsiteY17" fmla="*/ 249537 h 330200"/>
              <a:gd name="connsiteX18" fmla="*/ 284829 w 330401"/>
              <a:gd name="connsiteY18" fmla="*/ 208026 h 330200"/>
              <a:gd name="connsiteX19" fmla="*/ 275395 w 330401"/>
              <a:gd name="connsiteY19" fmla="*/ 208026 h 330200"/>
              <a:gd name="connsiteX20" fmla="*/ 275395 w 330401"/>
              <a:gd name="connsiteY20" fmla="*/ 236329 h 330200"/>
              <a:gd name="connsiteX21" fmla="*/ 268113 w 330401"/>
              <a:gd name="connsiteY21" fmla="*/ 243611 h 330200"/>
              <a:gd name="connsiteX22" fmla="*/ 259074 w 330401"/>
              <a:gd name="connsiteY22" fmla="*/ 236329 h 330200"/>
              <a:gd name="connsiteX23" fmla="*/ 259074 w 330401"/>
              <a:gd name="connsiteY23" fmla="*/ 208026 h 330200"/>
              <a:gd name="connsiteX24" fmla="*/ 52086 w 330401"/>
              <a:gd name="connsiteY24" fmla="*/ 207555 h 330200"/>
              <a:gd name="connsiteX25" fmla="*/ 52086 w 330401"/>
              <a:gd name="connsiteY25" fmla="*/ 235858 h 330200"/>
              <a:gd name="connsiteX26" fmla="*/ 44934 w 330401"/>
              <a:gd name="connsiteY26" fmla="*/ 243094 h 330200"/>
              <a:gd name="connsiteX27" fmla="*/ 35953 w 330401"/>
              <a:gd name="connsiteY27" fmla="*/ 235952 h 330200"/>
              <a:gd name="connsiteX28" fmla="*/ 35953 w 330401"/>
              <a:gd name="connsiteY28" fmla="*/ 207649 h 330200"/>
              <a:gd name="connsiteX29" fmla="*/ 26519 w 330401"/>
              <a:gd name="connsiteY29" fmla="*/ 207649 h 330200"/>
              <a:gd name="connsiteX30" fmla="*/ 17084 w 330401"/>
              <a:gd name="connsiteY30" fmla="*/ 257556 h 330200"/>
              <a:gd name="connsiteX31" fmla="*/ 32179 w 330401"/>
              <a:gd name="connsiteY31" fmla="*/ 257556 h 330200"/>
              <a:gd name="connsiteX32" fmla="*/ 36613 w 330401"/>
              <a:gd name="connsiteY32" fmla="*/ 313596 h 330200"/>
              <a:gd name="connsiteX33" fmla="*/ 51331 w 330401"/>
              <a:gd name="connsiteY33" fmla="*/ 313596 h 330200"/>
              <a:gd name="connsiteX34" fmla="*/ 52652 w 330401"/>
              <a:gd name="connsiteY34" fmla="*/ 294728 h 330200"/>
              <a:gd name="connsiteX35" fmla="*/ 47840 w 330401"/>
              <a:gd name="connsiteY35" fmla="*/ 283029 h 330200"/>
              <a:gd name="connsiteX36" fmla="*/ 47840 w 330401"/>
              <a:gd name="connsiteY36" fmla="*/ 266047 h 330200"/>
              <a:gd name="connsiteX37" fmla="*/ 47833 w 330401"/>
              <a:gd name="connsiteY37" fmla="*/ 265569 h 330200"/>
              <a:gd name="connsiteX38" fmla="*/ 64350 w 330401"/>
              <a:gd name="connsiteY38" fmla="*/ 249066 h 330200"/>
              <a:gd name="connsiteX39" fmla="*/ 69067 w 330401"/>
              <a:gd name="connsiteY39" fmla="*/ 249066 h 330200"/>
              <a:gd name="connsiteX40" fmla="*/ 61520 w 330401"/>
              <a:gd name="connsiteY40" fmla="*/ 207555 h 330200"/>
              <a:gd name="connsiteX41" fmla="*/ 266905 w 330401"/>
              <a:gd name="connsiteY41" fmla="*/ 140760 h 330200"/>
              <a:gd name="connsiteX42" fmla="*/ 249640 w 330401"/>
              <a:gd name="connsiteY42" fmla="*/ 158213 h 330200"/>
              <a:gd name="connsiteX43" fmla="*/ 267093 w 330401"/>
              <a:gd name="connsiteY43" fmla="*/ 175478 h 330200"/>
              <a:gd name="connsiteX44" fmla="*/ 284358 w 330401"/>
              <a:gd name="connsiteY44" fmla="*/ 158213 h 330200"/>
              <a:gd name="connsiteX45" fmla="*/ 284358 w 330401"/>
              <a:gd name="connsiteY45" fmla="*/ 158025 h 330200"/>
              <a:gd name="connsiteX46" fmla="*/ 266905 w 330401"/>
              <a:gd name="connsiteY46" fmla="*/ 140760 h 330200"/>
              <a:gd name="connsiteX47" fmla="*/ 43784 w 330401"/>
              <a:gd name="connsiteY47" fmla="*/ 140760 h 330200"/>
              <a:gd name="connsiteX48" fmla="*/ 26519 w 330401"/>
              <a:gd name="connsiteY48" fmla="*/ 158213 h 330200"/>
              <a:gd name="connsiteX49" fmla="*/ 43972 w 330401"/>
              <a:gd name="connsiteY49" fmla="*/ 175478 h 330200"/>
              <a:gd name="connsiteX50" fmla="*/ 61237 w 330401"/>
              <a:gd name="connsiteY50" fmla="*/ 158213 h 330200"/>
              <a:gd name="connsiteX51" fmla="*/ 61237 w 330401"/>
              <a:gd name="connsiteY51" fmla="*/ 158025 h 330200"/>
              <a:gd name="connsiteX52" fmla="*/ 43784 w 330401"/>
              <a:gd name="connsiteY52" fmla="*/ 140760 h 330200"/>
              <a:gd name="connsiteX53" fmla="*/ 267187 w 330401"/>
              <a:gd name="connsiteY53" fmla="*/ 124533 h 330200"/>
              <a:gd name="connsiteX54" fmla="*/ 300679 w 330401"/>
              <a:gd name="connsiteY54" fmla="*/ 158213 h 330200"/>
              <a:gd name="connsiteX55" fmla="*/ 290809 w 330401"/>
              <a:gd name="connsiteY55" fmla="*/ 181902 h 330200"/>
              <a:gd name="connsiteX56" fmla="*/ 267778 w 330401"/>
              <a:gd name="connsiteY56" fmla="*/ 191422 h 330200"/>
              <a:gd name="connsiteX57" fmla="*/ 287376 w 330401"/>
              <a:gd name="connsiteY57" fmla="*/ 191422 h 330200"/>
              <a:gd name="connsiteX58" fmla="*/ 300490 w 330401"/>
              <a:gd name="connsiteY58" fmla="*/ 202366 h 330200"/>
              <a:gd name="connsiteX59" fmla="*/ 308981 w 330401"/>
              <a:gd name="connsiteY59" fmla="*/ 249537 h 330200"/>
              <a:gd name="connsiteX60" fmla="*/ 313887 w 330401"/>
              <a:gd name="connsiteY60" fmla="*/ 249537 h 330200"/>
              <a:gd name="connsiteX61" fmla="*/ 330397 w 330401"/>
              <a:gd name="connsiteY61" fmla="*/ 266047 h 330200"/>
              <a:gd name="connsiteX62" fmla="*/ 330397 w 330401"/>
              <a:gd name="connsiteY62" fmla="*/ 283029 h 330200"/>
              <a:gd name="connsiteX63" fmla="*/ 330401 w 330401"/>
              <a:gd name="connsiteY63" fmla="*/ 283411 h 330200"/>
              <a:gd name="connsiteX64" fmla="*/ 313887 w 330401"/>
              <a:gd name="connsiteY64" fmla="*/ 299916 h 330200"/>
              <a:gd name="connsiteX65" fmla="*/ 291905 w 330401"/>
              <a:gd name="connsiteY65" fmla="*/ 299916 h 330200"/>
              <a:gd name="connsiteX66" fmla="*/ 290395 w 330401"/>
              <a:gd name="connsiteY66" fmla="*/ 318030 h 330200"/>
              <a:gd name="connsiteX67" fmla="*/ 277282 w 330401"/>
              <a:gd name="connsiteY67" fmla="*/ 330200 h 330200"/>
              <a:gd name="connsiteX68" fmla="*/ 256904 w 330401"/>
              <a:gd name="connsiteY68" fmla="*/ 330200 h 330200"/>
              <a:gd name="connsiteX69" fmla="*/ 243696 w 330401"/>
              <a:gd name="connsiteY69" fmla="*/ 317747 h 330200"/>
              <a:gd name="connsiteX70" fmla="*/ 240205 w 330401"/>
              <a:gd name="connsiteY70" fmla="*/ 273878 h 330200"/>
              <a:gd name="connsiteX71" fmla="*/ 236526 w 330401"/>
              <a:gd name="connsiteY71" fmla="*/ 273878 h 330200"/>
              <a:gd name="connsiteX72" fmla="*/ 226337 w 330401"/>
              <a:gd name="connsiteY72" fmla="*/ 269160 h 330200"/>
              <a:gd name="connsiteX73" fmla="*/ 223506 w 330401"/>
              <a:gd name="connsiteY73" fmla="*/ 258311 h 330200"/>
              <a:gd name="connsiteX74" fmla="*/ 233695 w 330401"/>
              <a:gd name="connsiteY74" fmla="*/ 202366 h 330200"/>
              <a:gd name="connsiteX75" fmla="*/ 246715 w 330401"/>
              <a:gd name="connsiteY75" fmla="*/ 191422 h 330200"/>
              <a:gd name="connsiteX76" fmla="*/ 266321 w 330401"/>
              <a:gd name="connsiteY76" fmla="*/ 191422 h 330200"/>
              <a:gd name="connsiteX77" fmla="*/ 243278 w 330401"/>
              <a:gd name="connsiteY77" fmla="*/ 181802 h 330200"/>
              <a:gd name="connsiteX78" fmla="*/ 233507 w 330401"/>
              <a:gd name="connsiteY78" fmla="*/ 158025 h 330200"/>
              <a:gd name="connsiteX79" fmla="*/ 267187 w 330401"/>
              <a:gd name="connsiteY79" fmla="*/ 124533 h 330200"/>
              <a:gd name="connsiteX80" fmla="*/ 44066 w 330401"/>
              <a:gd name="connsiteY80" fmla="*/ 124533 h 330200"/>
              <a:gd name="connsiteX81" fmla="*/ 77558 w 330401"/>
              <a:gd name="connsiteY81" fmla="*/ 158213 h 330200"/>
              <a:gd name="connsiteX82" fmla="*/ 43972 w 330401"/>
              <a:gd name="connsiteY82" fmla="*/ 191705 h 330200"/>
              <a:gd name="connsiteX83" fmla="*/ 64350 w 330401"/>
              <a:gd name="connsiteY83" fmla="*/ 191705 h 330200"/>
              <a:gd name="connsiteX84" fmla="*/ 77370 w 330401"/>
              <a:gd name="connsiteY84" fmla="*/ 202366 h 330200"/>
              <a:gd name="connsiteX85" fmla="*/ 85860 w 330401"/>
              <a:gd name="connsiteY85" fmla="*/ 249537 h 330200"/>
              <a:gd name="connsiteX86" fmla="*/ 90766 w 330401"/>
              <a:gd name="connsiteY86" fmla="*/ 249537 h 330200"/>
              <a:gd name="connsiteX87" fmla="*/ 107276 w 330401"/>
              <a:gd name="connsiteY87" fmla="*/ 266047 h 330200"/>
              <a:gd name="connsiteX88" fmla="*/ 107276 w 330401"/>
              <a:gd name="connsiteY88" fmla="*/ 283029 h 330200"/>
              <a:gd name="connsiteX89" fmla="*/ 107281 w 330401"/>
              <a:gd name="connsiteY89" fmla="*/ 283411 h 330200"/>
              <a:gd name="connsiteX90" fmla="*/ 90766 w 330401"/>
              <a:gd name="connsiteY90" fmla="*/ 299916 h 330200"/>
              <a:gd name="connsiteX91" fmla="*/ 68784 w 330401"/>
              <a:gd name="connsiteY91" fmla="*/ 299916 h 330200"/>
              <a:gd name="connsiteX92" fmla="*/ 67369 w 330401"/>
              <a:gd name="connsiteY92" fmla="*/ 318030 h 330200"/>
              <a:gd name="connsiteX93" fmla="*/ 54161 w 330401"/>
              <a:gd name="connsiteY93" fmla="*/ 330200 h 330200"/>
              <a:gd name="connsiteX94" fmla="*/ 33783 w 330401"/>
              <a:gd name="connsiteY94" fmla="*/ 330200 h 330200"/>
              <a:gd name="connsiteX95" fmla="*/ 20386 w 330401"/>
              <a:gd name="connsiteY95" fmla="*/ 318030 h 330200"/>
              <a:gd name="connsiteX96" fmla="*/ 16896 w 330401"/>
              <a:gd name="connsiteY96" fmla="*/ 274161 h 330200"/>
              <a:gd name="connsiteX97" fmla="*/ 13216 w 330401"/>
              <a:gd name="connsiteY97" fmla="*/ 274161 h 330200"/>
              <a:gd name="connsiteX98" fmla="*/ 3122 w 330401"/>
              <a:gd name="connsiteY98" fmla="*/ 269444 h 330200"/>
              <a:gd name="connsiteX99" fmla="*/ 197 w 330401"/>
              <a:gd name="connsiteY99" fmla="*/ 258594 h 330200"/>
              <a:gd name="connsiteX100" fmla="*/ 10575 w 330401"/>
              <a:gd name="connsiteY100" fmla="*/ 202649 h 330200"/>
              <a:gd name="connsiteX101" fmla="*/ 23594 w 330401"/>
              <a:gd name="connsiteY101" fmla="*/ 191705 h 330200"/>
              <a:gd name="connsiteX102" fmla="*/ 43878 w 330401"/>
              <a:gd name="connsiteY102" fmla="*/ 191705 h 330200"/>
              <a:gd name="connsiteX103" fmla="*/ 10386 w 330401"/>
              <a:gd name="connsiteY103" fmla="*/ 158025 h 330200"/>
              <a:gd name="connsiteX104" fmla="*/ 44066 w 330401"/>
              <a:gd name="connsiteY104" fmla="*/ 124533 h 330200"/>
              <a:gd name="connsiteX105" fmla="*/ 66237 w 330401"/>
              <a:gd name="connsiteY105" fmla="*/ 33020 h 330200"/>
              <a:gd name="connsiteX106" fmla="*/ 115767 w 330401"/>
              <a:gd name="connsiteY106" fmla="*/ 33020 h 330200"/>
              <a:gd name="connsiteX107" fmla="*/ 115767 w 330401"/>
              <a:gd name="connsiteY107" fmla="*/ 49530 h 330200"/>
              <a:gd name="connsiteX108" fmla="*/ 66237 w 330401"/>
              <a:gd name="connsiteY108" fmla="*/ 49530 h 330200"/>
              <a:gd name="connsiteX109" fmla="*/ 66237 w 330401"/>
              <a:gd name="connsiteY109" fmla="*/ 99060 h 330200"/>
              <a:gd name="connsiteX110" fmla="*/ 99257 w 330401"/>
              <a:gd name="connsiteY110" fmla="*/ 99060 h 330200"/>
              <a:gd name="connsiteX111" fmla="*/ 99257 w 330401"/>
              <a:gd name="connsiteY111" fmla="*/ 132080 h 330200"/>
              <a:gd name="connsiteX112" fmla="*/ 115767 w 330401"/>
              <a:gd name="connsiteY112" fmla="*/ 99060 h 330200"/>
              <a:gd name="connsiteX113" fmla="*/ 115767 w 330401"/>
              <a:gd name="connsiteY113" fmla="*/ 98777 h 330200"/>
              <a:gd name="connsiteX114" fmla="*/ 181807 w 330401"/>
              <a:gd name="connsiteY114" fmla="*/ 98777 h 330200"/>
              <a:gd name="connsiteX115" fmla="*/ 165297 w 330401"/>
              <a:gd name="connsiteY115" fmla="*/ 115287 h 330200"/>
              <a:gd name="connsiteX116" fmla="*/ 125956 w 330401"/>
              <a:gd name="connsiteY116" fmla="*/ 115287 h 330200"/>
              <a:gd name="connsiteX117" fmla="*/ 114069 w 330401"/>
              <a:gd name="connsiteY117" fmla="*/ 139156 h 330200"/>
              <a:gd name="connsiteX118" fmla="*/ 99257 w 330401"/>
              <a:gd name="connsiteY118" fmla="*/ 148590 h 330200"/>
              <a:gd name="connsiteX119" fmla="*/ 95483 w 330401"/>
              <a:gd name="connsiteY119" fmla="*/ 148118 h 330200"/>
              <a:gd name="connsiteX120" fmla="*/ 82747 w 330401"/>
              <a:gd name="connsiteY120" fmla="*/ 132080 h 330200"/>
              <a:gd name="connsiteX121" fmla="*/ 82747 w 330401"/>
              <a:gd name="connsiteY121" fmla="*/ 115570 h 330200"/>
              <a:gd name="connsiteX122" fmla="*/ 66237 w 330401"/>
              <a:gd name="connsiteY122" fmla="*/ 115570 h 330200"/>
              <a:gd name="connsiteX123" fmla="*/ 49727 w 330401"/>
              <a:gd name="connsiteY123" fmla="*/ 99060 h 330200"/>
              <a:gd name="connsiteX124" fmla="*/ 49727 w 330401"/>
              <a:gd name="connsiteY124" fmla="*/ 49530 h 330200"/>
              <a:gd name="connsiteX125" fmla="*/ 66237 w 330401"/>
              <a:gd name="connsiteY125" fmla="*/ 33020 h 330200"/>
              <a:gd name="connsiteX126" fmla="*/ 148787 w 330401"/>
              <a:gd name="connsiteY126" fmla="*/ 16510 h 330200"/>
              <a:gd name="connsiteX127" fmla="*/ 148787 w 330401"/>
              <a:gd name="connsiteY127" fmla="*/ 66040 h 330200"/>
              <a:gd name="connsiteX128" fmla="*/ 214827 w 330401"/>
              <a:gd name="connsiteY128" fmla="*/ 66040 h 330200"/>
              <a:gd name="connsiteX129" fmla="*/ 231337 w 330401"/>
              <a:gd name="connsiteY129" fmla="*/ 99060 h 330200"/>
              <a:gd name="connsiteX130" fmla="*/ 231337 w 330401"/>
              <a:gd name="connsiteY130" fmla="*/ 66040 h 330200"/>
              <a:gd name="connsiteX131" fmla="*/ 264357 w 330401"/>
              <a:gd name="connsiteY131" fmla="*/ 66040 h 330200"/>
              <a:gd name="connsiteX132" fmla="*/ 264357 w 330401"/>
              <a:gd name="connsiteY132" fmla="*/ 16510 h 330200"/>
              <a:gd name="connsiteX133" fmla="*/ 148787 w 330401"/>
              <a:gd name="connsiteY133" fmla="*/ 0 h 330200"/>
              <a:gd name="connsiteX134" fmla="*/ 264357 w 330401"/>
              <a:gd name="connsiteY134" fmla="*/ 0 h 330200"/>
              <a:gd name="connsiteX135" fmla="*/ 280867 w 330401"/>
              <a:gd name="connsiteY135" fmla="*/ 16510 h 330200"/>
              <a:gd name="connsiteX136" fmla="*/ 280867 w 330401"/>
              <a:gd name="connsiteY136" fmla="*/ 66040 h 330200"/>
              <a:gd name="connsiteX137" fmla="*/ 264357 w 330401"/>
              <a:gd name="connsiteY137" fmla="*/ 82550 h 330200"/>
              <a:gd name="connsiteX138" fmla="*/ 247847 w 330401"/>
              <a:gd name="connsiteY138" fmla="*/ 82550 h 330200"/>
              <a:gd name="connsiteX139" fmla="*/ 247847 w 330401"/>
              <a:gd name="connsiteY139" fmla="*/ 99060 h 330200"/>
              <a:gd name="connsiteX140" fmla="*/ 235111 w 330401"/>
              <a:gd name="connsiteY140" fmla="*/ 115098 h 330200"/>
              <a:gd name="connsiteX141" fmla="*/ 231337 w 330401"/>
              <a:gd name="connsiteY141" fmla="*/ 115853 h 330200"/>
              <a:gd name="connsiteX142" fmla="*/ 216525 w 330401"/>
              <a:gd name="connsiteY142" fmla="*/ 106419 h 330200"/>
              <a:gd name="connsiteX143" fmla="*/ 204638 w 330401"/>
              <a:gd name="connsiteY143" fmla="*/ 82550 h 330200"/>
              <a:gd name="connsiteX144" fmla="*/ 148787 w 330401"/>
              <a:gd name="connsiteY144" fmla="*/ 82550 h 330200"/>
              <a:gd name="connsiteX145" fmla="*/ 132277 w 330401"/>
              <a:gd name="connsiteY145" fmla="*/ 66040 h 330200"/>
              <a:gd name="connsiteX146" fmla="*/ 132277 w 330401"/>
              <a:gd name="connsiteY146" fmla="*/ 16510 h 330200"/>
              <a:gd name="connsiteX147" fmla="*/ 148787 w 330401"/>
              <a:gd name="connsiteY147" fmla="*/ 0 h 33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Lst>
            <a:rect l="l" t="t" r="r" b="b"/>
            <a:pathLst>
              <a:path w="330401" h="330200">
                <a:moveTo>
                  <a:pt x="287376" y="266047"/>
                </a:moveTo>
                <a:lnTo>
                  <a:pt x="287376" y="283029"/>
                </a:lnTo>
                <a:lnTo>
                  <a:pt x="313887" y="283029"/>
                </a:lnTo>
                <a:lnTo>
                  <a:pt x="313887" y="266047"/>
                </a:lnTo>
                <a:close/>
                <a:moveTo>
                  <a:pt x="64350" y="266047"/>
                </a:moveTo>
                <a:lnTo>
                  <a:pt x="64350" y="283029"/>
                </a:lnTo>
                <a:lnTo>
                  <a:pt x="90766" y="283029"/>
                </a:lnTo>
                <a:lnTo>
                  <a:pt x="90766" y="266047"/>
                </a:lnTo>
                <a:close/>
                <a:moveTo>
                  <a:pt x="249639" y="208026"/>
                </a:moveTo>
                <a:lnTo>
                  <a:pt x="240205" y="257934"/>
                </a:lnTo>
                <a:lnTo>
                  <a:pt x="254922" y="257934"/>
                </a:lnTo>
                <a:lnTo>
                  <a:pt x="259734" y="313596"/>
                </a:lnTo>
                <a:lnTo>
                  <a:pt x="274451" y="313596"/>
                </a:lnTo>
                <a:lnTo>
                  <a:pt x="275772" y="294727"/>
                </a:lnTo>
                <a:cubicBezTo>
                  <a:pt x="272644" y="291637"/>
                  <a:pt x="270879" y="287426"/>
                  <a:pt x="270866" y="283029"/>
                </a:cubicBezTo>
                <a:lnTo>
                  <a:pt x="270866" y="266047"/>
                </a:lnTo>
                <a:cubicBezTo>
                  <a:pt x="270918" y="256950"/>
                  <a:pt x="278280" y="249589"/>
                  <a:pt x="287376" y="249537"/>
                </a:cubicBezTo>
                <a:lnTo>
                  <a:pt x="292377" y="249537"/>
                </a:lnTo>
                <a:lnTo>
                  <a:pt x="284829" y="208026"/>
                </a:lnTo>
                <a:lnTo>
                  <a:pt x="275395" y="208026"/>
                </a:lnTo>
                <a:lnTo>
                  <a:pt x="275395" y="236329"/>
                </a:lnTo>
                <a:cubicBezTo>
                  <a:pt x="274982" y="240167"/>
                  <a:pt x="271950" y="243198"/>
                  <a:pt x="268113" y="243611"/>
                </a:cubicBezTo>
                <a:cubicBezTo>
                  <a:pt x="263606" y="244096"/>
                  <a:pt x="259559" y="240836"/>
                  <a:pt x="259074" y="236329"/>
                </a:cubicBezTo>
                <a:lnTo>
                  <a:pt x="259074" y="208026"/>
                </a:lnTo>
                <a:close/>
                <a:moveTo>
                  <a:pt x="52086" y="207555"/>
                </a:moveTo>
                <a:lnTo>
                  <a:pt x="52086" y="235858"/>
                </a:lnTo>
                <a:cubicBezTo>
                  <a:pt x="51698" y="239650"/>
                  <a:pt x="48722" y="242662"/>
                  <a:pt x="44934" y="243094"/>
                </a:cubicBezTo>
                <a:cubicBezTo>
                  <a:pt x="40482" y="243601"/>
                  <a:pt x="36461" y="240404"/>
                  <a:pt x="35953" y="235952"/>
                </a:cubicBezTo>
                <a:lnTo>
                  <a:pt x="35953" y="207649"/>
                </a:lnTo>
                <a:lnTo>
                  <a:pt x="26519" y="207649"/>
                </a:lnTo>
                <a:lnTo>
                  <a:pt x="17084" y="257556"/>
                </a:lnTo>
                <a:lnTo>
                  <a:pt x="32179" y="257556"/>
                </a:lnTo>
                <a:lnTo>
                  <a:pt x="36613" y="313596"/>
                </a:lnTo>
                <a:lnTo>
                  <a:pt x="51331" y="313596"/>
                </a:lnTo>
                <a:lnTo>
                  <a:pt x="52652" y="294728"/>
                </a:lnTo>
                <a:cubicBezTo>
                  <a:pt x="49593" y="291599"/>
                  <a:pt x="47868" y="287405"/>
                  <a:pt x="47840" y="283029"/>
                </a:cubicBezTo>
                <a:lnTo>
                  <a:pt x="47840" y="266047"/>
                </a:lnTo>
                <a:cubicBezTo>
                  <a:pt x="47836" y="265888"/>
                  <a:pt x="47833" y="265728"/>
                  <a:pt x="47833" y="265569"/>
                </a:cubicBezTo>
                <a:cubicBezTo>
                  <a:pt x="47837" y="256451"/>
                  <a:pt x="55232" y="249062"/>
                  <a:pt x="64350" y="249066"/>
                </a:cubicBezTo>
                <a:lnTo>
                  <a:pt x="69067" y="249066"/>
                </a:lnTo>
                <a:lnTo>
                  <a:pt x="61520" y="207555"/>
                </a:lnTo>
                <a:close/>
                <a:moveTo>
                  <a:pt x="266905" y="140760"/>
                </a:moveTo>
                <a:cubicBezTo>
                  <a:pt x="257318" y="140812"/>
                  <a:pt x="249588" y="148626"/>
                  <a:pt x="249640" y="158213"/>
                </a:cubicBezTo>
                <a:cubicBezTo>
                  <a:pt x="249692" y="167800"/>
                  <a:pt x="257506" y="175530"/>
                  <a:pt x="267093" y="175478"/>
                </a:cubicBezTo>
                <a:cubicBezTo>
                  <a:pt x="276628" y="175478"/>
                  <a:pt x="284358" y="167748"/>
                  <a:pt x="284358" y="158213"/>
                </a:cubicBezTo>
                <a:cubicBezTo>
                  <a:pt x="284358" y="158151"/>
                  <a:pt x="284358" y="158088"/>
                  <a:pt x="284358" y="158025"/>
                </a:cubicBezTo>
                <a:cubicBezTo>
                  <a:pt x="284306" y="148438"/>
                  <a:pt x="276492" y="140709"/>
                  <a:pt x="266905" y="140760"/>
                </a:cubicBezTo>
                <a:close/>
                <a:moveTo>
                  <a:pt x="43784" y="140760"/>
                </a:moveTo>
                <a:cubicBezTo>
                  <a:pt x="34197" y="140812"/>
                  <a:pt x="26467" y="148626"/>
                  <a:pt x="26519" y="158213"/>
                </a:cubicBezTo>
                <a:cubicBezTo>
                  <a:pt x="26571" y="167800"/>
                  <a:pt x="34385" y="175530"/>
                  <a:pt x="43972" y="175478"/>
                </a:cubicBezTo>
                <a:cubicBezTo>
                  <a:pt x="53507" y="175478"/>
                  <a:pt x="61237" y="167748"/>
                  <a:pt x="61237" y="158213"/>
                </a:cubicBezTo>
                <a:cubicBezTo>
                  <a:pt x="61237" y="158151"/>
                  <a:pt x="61237" y="158088"/>
                  <a:pt x="61237" y="158025"/>
                </a:cubicBezTo>
                <a:cubicBezTo>
                  <a:pt x="61185" y="148438"/>
                  <a:pt x="53371" y="140709"/>
                  <a:pt x="43784" y="140760"/>
                </a:cubicBezTo>
                <a:close/>
                <a:moveTo>
                  <a:pt x="267187" y="124533"/>
                </a:moveTo>
                <a:cubicBezTo>
                  <a:pt x="285736" y="124585"/>
                  <a:pt x="300731" y="139664"/>
                  <a:pt x="300679" y="158213"/>
                </a:cubicBezTo>
                <a:cubicBezTo>
                  <a:pt x="300653" y="167470"/>
                  <a:pt x="296885" y="175843"/>
                  <a:pt x="290809" y="181902"/>
                </a:cubicBezTo>
                <a:lnTo>
                  <a:pt x="267778" y="191422"/>
                </a:lnTo>
                <a:lnTo>
                  <a:pt x="287376" y="191422"/>
                </a:lnTo>
                <a:cubicBezTo>
                  <a:pt x="293808" y="191449"/>
                  <a:pt x="299313" y="196043"/>
                  <a:pt x="300490" y="202366"/>
                </a:cubicBezTo>
                <a:lnTo>
                  <a:pt x="308981" y="249537"/>
                </a:lnTo>
                <a:lnTo>
                  <a:pt x="313887" y="249537"/>
                </a:lnTo>
                <a:cubicBezTo>
                  <a:pt x="323005" y="249537"/>
                  <a:pt x="330397" y="256929"/>
                  <a:pt x="330397" y="266047"/>
                </a:cubicBezTo>
                <a:lnTo>
                  <a:pt x="330397" y="283029"/>
                </a:lnTo>
                <a:cubicBezTo>
                  <a:pt x="330400" y="283156"/>
                  <a:pt x="330401" y="283283"/>
                  <a:pt x="330401" y="283411"/>
                </a:cubicBezTo>
                <a:cubicBezTo>
                  <a:pt x="330399" y="292529"/>
                  <a:pt x="323005" y="299919"/>
                  <a:pt x="313887" y="299916"/>
                </a:cubicBezTo>
                <a:lnTo>
                  <a:pt x="291905" y="299916"/>
                </a:lnTo>
                <a:lnTo>
                  <a:pt x="290395" y="318030"/>
                </a:lnTo>
                <a:cubicBezTo>
                  <a:pt x="289856" y="324880"/>
                  <a:pt x="284153" y="330172"/>
                  <a:pt x="277282" y="330200"/>
                </a:cubicBezTo>
                <a:lnTo>
                  <a:pt x="256904" y="330200"/>
                </a:lnTo>
                <a:cubicBezTo>
                  <a:pt x="249913" y="330165"/>
                  <a:pt x="244142" y="324724"/>
                  <a:pt x="243696" y="317747"/>
                </a:cubicBezTo>
                <a:lnTo>
                  <a:pt x="240205" y="273878"/>
                </a:lnTo>
                <a:lnTo>
                  <a:pt x="236526" y="273878"/>
                </a:lnTo>
                <a:cubicBezTo>
                  <a:pt x="232597" y="273899"/>
                  <a:pt x="228862" y="272170"/>
                  <a:pt x="226337" y="269160"/>
                </a:cubicBezTo>
                <a:cubicBezTo>
                  <a:pt x="223792" y="266163"/>
                  <a:pt x="222750" y="262170"/>
                  <a:pt x="223506" y="258311"/>
                </a:cubicBezTo>
                <a:lnTo>
                  <a:pt x="233695" y="202366"/>
                </a:lnTo>
                <a:cubicBezTo>
                  <a:pt x="234796" y="196037"/>
                  <a:pt x="240291" y="191419"/>
                  <a:pt x="246715" y="191422"/>
                </a:cubicBezTo>
                <a:lnTo>
                  <a:pt x="266321" y="191422"/>
                </a:lnTo>
                <a:lnTo>
                  <a:pt x="243278" y="181802"/>
                </a:lnTo>
                <a:cubicBezTo>
                  <a:pt x="237217" y="175707"/>
                  <a:pt x="233481" y="167300"/>
                  <a:pt x="233507" y="158025"/>
                </a:cubicBezTo>
                <a:cubicBezTo>
                  <a:pt x="233559" y="139476"/>
                  <a:pt x="248638" y="124481"/>
                  <a:pt x="267187" y="124533"/>
                </a:cubicBezTo>
                <a:close/>
                <a:moveTo>
                  <a:pt x="44066" y="124533"/>
                </a:moveTo>
                <a:cubicBezTo>
                  <a:pt x="62615" y="124585"/>
                  <a:pt x="77610" y="139664"/>
                  <a:pt x="77558" y="158213"/>
                </a:cubicBezTo>
                <a:cubicBezTo>
                  <a:pt x="77506" y="176726"/>
                  <a:pt x="62484" y="191705"/>
                  <a:pt x="43972" y="191705"/>
                </a:cubicBezTo>
                <a:lnTo>
                  <a:pt x="64350" y="191705"/>
                </a:lnTo>
                <a:cubicBezTo>
                  <a:pt x="70685" y="191677"/>
                  <a:pt x="76148" y="196150"/>
                  <a:pt x="77370" y="202366"/>
                </a:cubicBezTo>
                <a:lnTo>
                  <a:pt x="85860" y="249537"/>
                </a:lnTo>
                <a:lnTo>
                  <a:pt x="90766" y="249537"/>
                </a:lnTo>
                <a:cubicBezTo>
                  <a:pt x="99884" y="249537"/>
                  <a:pt x="107276" y="256929"/>
                  <a:pt x="107276" y="266047"/>
                </a:cubicBezTo>
                <a:lnTo>
                  <a:pt x="107276" y="283029"/>
                </a:lnTo>
                <a:cubicBezTo>
                  <a:pt x="107279" y="283156"/>
                  <a:pt x="107281" y="283283"/>
                  <a:pt x="107281" y="283411"/>
                </a:cubicBezTo>
                <a:cubicBezTo>
                  <a:pt x="107278" y="292529"/>
                  <a:pt x="99884" y="299919"/>
                  <a:pt x="90766" y="299916"/>
                </a:cubicBezTo>
                <a:lnTo>
                  <a:pt x="68784" y="299916"/>
                </a:lnTo>
                <a:lnTo>
                  <a:pt x="67369" y="318030"/>
                </a:lnTo>
                <a:cubicBezTo>
                  <a:pt x="66783" y="324895"/>
                  <a:pt x="61051" y="330177"/>
                  <a:pt x="54161" y="330200"/>
                </a:cubicBezTo>
                <a:lnTo>
                  <a:pt x="33783" y="330200"/>
                </a:lnTo>
                <a:cubicBezTo>
                  <a:pt x="26838" y="330230"/>
                  <a:pt x="21022" y="324946"/>
                  <a:pt x="20386" y="318030"/>
                </a:cubicBezTo>
                <a:lnTo>
                  <a:pt x="16896" y="274161"/>
                </a:lnTo>
                <a:lnTo>
                  <a:pt x="13216" y="274161"/>
                </a:lnTo>
                <a:cubicBezTo>
                  <a:pt x="9315" y="274180"/>
                  <a:pt x="5610" y="272449"/>
                  <a:pt x="3122" y="269444"/>
                </a:cubicBezTo>
                <a:cubicBezTo>
                  <a:pt x="592" y="266437"/>
                  <a:pt x="-478" y="262465"/>
                  <a:pt x="197" y="258594"/>
                </a:cubicBezTo>
                <a:lnTo>
                  <a:pt x="10575" y="202649"/>
                </a:lnTo>
                <a:cubicBezTo>
                  <a:pt x="11676" y="196320"/>
                  <a:pt x="17171" y="191702"/>
                  <a:pt x="23594" y="191705"/>
                </a:cubicBezTo>
                <a:lnTo>
                  <a:pt x="43878" y="191705"/>
                </a:lnTo>
                <a:cubicBezTo>
                  <a:pt x="25329" y="191653"/>
                  <a:pt x="10334" y="176574"/>
                  <a:pt x="10386" y="158025"/>
                </a:cubicBezTo>
                <a:cubicBezTo>
                  <a:pt x="10438" y="139476"/>
                  <a:pt x="25517" y="124481"/>
                  <a:pt x="44066" y="124533"/>
                </a:cubicBezTo>
                <a:close/>
                <a:moveTo>
                  <a:pt x="66237" y="33020"/>
                </a:moveTo>
                <a:lnTo>
                  <a:pt x="115767" y="33020"/>
                </a:lnTo>
                <a:lnTo>
                  <a:pt x="115767" y="49530"/>
                </a:lnTo>
                <a:lnTo>
                  <a:pt x="66237" y="49530"/>
                </a:lnTo>
                <a:lnTo>
                  <a:pt x="66237" y="99060"/>
                </a:lnTo>
                <a:lnTo>
                  <a:pt x="99257" y="99060"/>
                </a:lnTo>
                <a:lnTo>
                  <a:pt x="99257" y="132080"/>
                </a:lnTo>
                <a:lnTo>
                  <a:pt x="115767" y="99060"/>
                </a:lnTo>
                <a:lnTo>
                  <a:pt x="115767" y="98777"/>
                </a:lnTo>
                <a:lnTo>
                  <a:pt x="181807" y="98777"/>
                </a:lnTo>
                <a:cubicBezTo>
                  <a:pt x="181807" y="107895"/>
                  <a:pt x="174415" y="115287"/>
                  <a:pt x="165297" y="115287"/>
                </a:cubicBezTo>
                <a:lnTo>
                  <a:pt x="125956" y="115287"/>
                </a:lnTo>
                <a:lnTo>
                  <a:pt x="114069" y="139156"/>
                </a:lnTo>
                <a:cubicBezTo>
                  <a:pt x="111300" y="144837"/>
                  <a:pt x="105576" y="148483"/>
                  <a:pt x="99257" y="148590"/>
                </a:cubicBezTo>
                <a:cubicBezTo>
                  <a:pt x="97986" y="148572"/>
                  <a:pt x="96720" y="148414"/>
                  <a:pt x="95483" y="148118"/>
                </a:cubicBezTo>
                <a:cubicBezTo>
                  <a:pt x="88015" y="146401"/>
                  <a:pt x="82728" y="139744"/>
                  <a:pt x="82747" y="132080"/>
                </a:cubicBezTo>
                <a:lnTo>
                  <a:pt x="82747" y="115570"/>
                </a:lnTo>
                <a:lnTo>
                  <a:pt x="66237" y="115570"/>
                </a:lnTo>
                <a:cubicBezTo>
                  <a:pt x="57119" y="115570"/>
                  <a:pt x="49727" y="108178"/>
                  <a:pt x="49727" y="99060"/>
                </a:cubicBezTo>
                <a:lnTo>
                  <a:pt x="49727" y="49530"/>
                </a:lnTo>
                <a:cubicBezTo>
                  <a:pt x="49727" y="40412"/>
                  <a:pt x="57119" y="33020"/>
                  <a:pt x="66237" y="33020"/>
                </a:cubicBezTo>
                <a:close/>
                <a:moveTo>
                  <a:pt x="148787" y="16510"/>
                </a:moveTo>
                <a:lnTo>
                  <a:pt x="148787" y="66040"/>
                </a:lnTo>
                <a:lnTo>
                  <a:pt x="214827" y="66040"/>
                </a:lnTo>
                <a:lnTo>
                  <a:pt x="231337" y="99060"/>
                </a:lnTo>
                <a:lnTo>
                  <a:pt x="231337" y="66040"/>
                </a:lnTo>
                <a:lnTo>
                  <a:pt x="264357" y="66040"/>
                </a:lnTo>
                <a:lnTo>
                  <a:pt x="264357" y="16510"/>
                </a:lnTo>
                <a:close/>
                <a:moveTo>
                  <a:pt x="148787" y="0"/>
                </a:moveTo>
                <a:lnTo>
                  <a:pt x="264357" y="0"/>
                </a:lnTo>
                <a:cubicBezTo>
                  <a:pt x="273475" y="0"/>
                  <a:pt x="280867" y="7392"/>
                  <a:pt x="280867" y="16510"/>
                </a:cubicBezTo>
                <a:lnTo>
                  <a:pt x="280867" y="66040"/>
                </a:lnTo>
                <a:cubicBezTo>
                  <a:pt x="280867" y="75158"/>
                  <a:pt x="273475" y="82550"/>
                  <a:pt x="264357" y="82550"/>
                </a:cubicBezTo>
                <a:lnTo>
                  <a:pt x="247847" y="82550"/>
                </a:lnTo>
                <a:lnTo>
                  <a:pt x="247847" y="99060"/>
                </a:lnTo>
                <a:cubicBezTo>
                  <a:pt x="247866" y="106724"/>
                  <a:pt x="242579" y="113381"/>
                  <a:pt x="235111" y="115098"/>
                </a:cubicBezTo>
                <a:cubicBezTo>
                  <a:pt x="233885" y="115490"/>
                  <a:pt x="232619" y="115743"/>
                  <a:pt x="231337" y="115853"/>
                </a:cubicBezTo>
                <a:cubicBezTo>
                  <a:pt x="225005" y="115790"/>
                  <a:pt x="219259" y="112131"/>
                  <a:pt x="216525" y="106419"/>
                </a:cubicBezTo>
                <a:lnTo>
                  <a:pt x="204638" y="82550"/>
                </a:lnTo>
                <a:lnTo>
                  <a:pt x="148787" y="82550"/>
                </a:lnTo>
                <a:cubicBezTo>
                  <a:pt x="139669" y="82550"/>
                  <a:pt x="132277" y="75158"/>
                  <a:pt x="132277" y="66040"/>
                </a:cubicBezTo>
                <a:lnTo>
                  <a:pt x="132277" y="16510"/>
                </a:lnTo>
                <a:cubicBezTo>
                  <a:pt x="132277" y="7392"/>
                  <a:pt x="139669" y="0"/>
                  <a:pt x="148787" y="0"/>
                </a:cubicBezTo>
                <a:close/>
              </a:path>
            </a:pathLst>
          </a:custGeom>
          <a:solidFill>
            <a:schemeClr val="bg1"/>
          </a:solidFill>
          <a:ln w="9253"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latin typeface="Oswald Medium" pitchFamily="2" charset="77"/>
            </a:endParaRPr>
          </a:p>
        </p:txBody>
      </p:sp>
      <p:sp>
        <p:nvSpPr>
          <p:cNvPr id="23" name="TextBox 22">
            <a:extLst>
              <a:ext uri="{FF2B5EF4-FFF2-40B4-BE49-F238E27FC236}">
                <a16:creationId xmlns:a16="http://schemas.microsoft.com/office/drawing/2014/main" id="{99CC0EC5-7196-C974-5076-CF09E018F099}"/>
              </a:ext>
            </a:extLst>
          </p:cNvPr>
          <p:cNvSpPr txBox="1"/>
          <p:nvPr/>
        </p:nvSpPr>
        <p:spPr>
          <a:xfrm>
            <a:off x="8541865" y="2138967"/>
            <a:ext cx="3494832" cy="2898550"/>
          </a:xfrm>
          <a:prstGeom prst="rect">
            <a:avLst/>
          </a:prstGeom>
          <a:noFill/>
        </p:spPr>
        <p:txBody>
          <a:bodyPr wrap="square" rtlCol="0">
            <a:spAutoFit/>
          </a:bodyPr>
          <a:lstStyle/>
          <a:p>
            <a:pPr>
              <a:lnSpc>
                <a:spcPct val="150000"/>
              </a:lnSpc>
            </a:pPr>
            <a:r>
              <a:rPr lang="en-US" sz="1300" b="1" dirty="0">
                <a:solidFill>
                  <a:srgbClr val="F7F2EF"/>
                </a:solidFill>
                <a:effectLst/>
                <a:latin typeface="Arial" panose="020B0604020202020204" pitchFamily="34" charset="0"/>
                <a:ea typeface="Times New Roman" panose="02020603050405020304" pitchFamily="18" charset="0"/>
                <a:cs typeface="Arial" panose="020B0604020202020204" pitchFamily="34" charset="0"/>
              </a:rPr>
              <a:t> </a:t>
            </a:r>
            <a:r>
              <a:rPr lang="en-US" sz="1200" b="1" dirty="0">
                <a:solidFill>
                  <a:srgbClr val="F7F2EF"/>
                </a:solidFill>
                <a:effectLst/>
                <a:latin typeface="Arial" panose="020B0604020202020204" pitchFamily="34" charset="0"/>
                <a:ea typeface="Times New Roman" panose="02020603050405020304" pitchFamily="18" charset="0"/>
                <a:cs typeface="Arial" panose="020B0604020202020204" pitchFamily="34" charset="0"/>
              </a:rPr>
              <a:t>There is 3 main aspects of this theory, clarifying the young persons goals. This is where the youth worker and young person discuss and identify the main goals that the individual want to get out of this relationship; counseling tasks, this part of the process is where the youth worker and the young person that there is two parts to this process, planning and consequent action of working to the goal. Doing this tasks are planned in</a:t>
            </a:r>
            <a:endParaRPr lang="en-US" sz="1200" b="1" dirty="0">
              <a:solidFill>
                <a:srgbClr val="F7F2EF"/>
              </a:solidFill>
            </a:endParaRPr>
          </a:p>
        </p:txBody>
      </p:sp>
      <p:sp>
        <p:nvSpPr>
          <p:cNvPr id="26" name="Freeform 165">
            <a:extLst>
              <a:ext uri="{FF2B5EF4-FFF2-40B4-BE49-F238E27FC236}">
                <a16:creationId xmlns:a16="http://schemas.microsoft.com/office/drawing/2014/main" id="{6F02F657-8DCB-6BB7-4DD3-4779421EC9FC}"/>
              </a:ext>
            </a:extLst>
          </p:cNvPr>
          <p:cNvSpPr/>
          <p:nvPr/>
        </p:nvSpPr>
        <p:spPr>
          <a:xfrm>
            <a:off x="9693135" y="1454700"/>
            <a:ext cx="739146" cy="739146"/>
          </a:xfrm>
          <a:custGeom>
            <a:avLst/>
            <a:gdLst>
              <a:gd name="connsiteX0" fmla="*/ 69720 w 330200"/>
              <a:gd name="connsiteY0" fmla="*/ 248972 h 330200"/>
              <a:gd name="connsiteX1" fmla="*/ 69720 w 330200"/>
              <a:gd name="connsiteY1" fmla="*/ 272369 h 330200"/>
              <a:gd name="connsiteX2" fmla="*/ 94249 w 330200"/>
              <a:gd name="connsiteY2" fmla="*/ 271520 h 330200"/>
              <a:gd name="connsiteX3" fmla="*/ 102268 w 330200"/>
              <a:gd name="connsiteY3" fmla="*/ 268218 h 330200"/>
              <a:gd name="connsiteX4" fmla="*/ 105004 w 330200"/>
              <a:gd name="connsiteY4" fmla="*/ 260293 h 330200"/>
              <a:gd name="connsiteX5" fmla="*/ 102079 w 330200"/>
              <a:gd name="connsiteY5" fmla="*/ 252369 h 330200"/>
              <a:gd name="connsiteX6" fmla="*/ 93683 w 330200"/>
              <a:gd name="connsiteY6" fmla="*/ 248972 h 330200"/>
              <a:gd name="connsiteX7" fmla="*/ 68682 w 330200"/>
              <a:gd name="connsiteY7" fmla="*/ 212366 h 330200"/>
              <a:gd name="connsiteX8" fmla="*/ 69437 w 330200"/>
              <a:gd name="connsiteY8" fmla="*/ 231236 h 330200"/>
              <a:gd name="connsiteX9" fmla="*/ 91985 w 330200"/>
              <a:gd name="connsiteY9" fmla="*/ 231236 h 330200"/>
              <a:gd name="connsiteX10" fmla="*/ 98777 w 330200"/>
              <a:gd name="connsiteY10" fmla="*/ 228499 h 330200"/>
              <a:gd name="connsiteX11" fmla="*/ 101136 w 330200"/>
              <a:gd name="connsiteY11" fmla="*/ 221989 h 330200"/>
              <a:gd name="connsiteX12" fmla="*/ 98872 w 330200"/>
              <a:gd name="connsiteY12" fmla="*/ 215574 h 330200"/>
              <a:gd name="connsiteX13" fmla="*/ 91985 w 330200"/>
              <a:gd name="connsiteY13" fmla="*/ 212838 h 330200"/>
              <a:gd name="connsiteX14" fmla="*/ 91985 w 330200"/>
              <a:gd name="connsiteY14" fmla="*/ 212366 h 330200"/>
              <a:gd name="connsiteX15" fmla="*/ 67644 w 330200"/>
              <a:gd name="connsiteY15" fmla="*/ 194818 h 330200"/>
              <a:gd name="connsiteX16" fmla="*/ 92645 w 330200"/>
              <a:gd name="connsiteY16" fmla="*/ 194818 h 330200"/>
              <a:gd name="connsiteX17" fmla="*/ 112834 w 330200"/>
              <a:gd name="connsiteY17" fmla="*/ 203309 h 330200"/>
              <a:gd name="connsiteX18" fmla="*/ 119722 w 330200"/>
              <a:gd name="connsiteY18" fmla="*/ 222178 h 330200"/>
              <a:gd name="connsiteX19" fmla="*/ 116325 w 330200"/>
              <a:gd name="connsiteY19" fmla="*/ 235104 h 330200"/>
              <a:gd name="connsiteX20" fmla="*/ 113778 w 330200"/>
              <a:gd name="connsiteY20" fmla="*/ 238878 h 330200"/>
              <a:gd name="connsiteX21" fmla="*/ 118589 w 330200"/>
              <a:gd name="connsiteY21" fmla="*/ 243783 h 330200"/>
              <a:gd name="connsiteX22" fmla="*/ 123495 w 330200"/>
              <a:gd name="connsiteY22" fmla="*/ 259916 h 330200"/>
              <a:gd name="connsiteX23" fmla="*/ 116231 w 330200"/>
              <a:gd name="connsiteY23" fmla="*/ 279728 h 330200"/>
              <a:gd name="connsiteX24" fmla="*/ 94343 w 330200"/>
              <a:gd name="connsiteY24" fmla="*/ 289162 h 330200"/>
              <a:gd name="connsiteX25" fmla="*/ 67644 w 330200"/>
              <a:gd name="connsiteY25" fmla="*/ 289162 h 330200"/>
              <a:gd name="connsiteX26" fmla="*/ 55191 w 330200"/>
              <a:gd name="connsiteY26" fmla="*/ 283879 h 330200"/>
              <a:gd name="connsiteX27" fmla="*/ 51134 w 330200"/>
              <a:gd name="connsiteY27" fmla="*/ 272652 h 330200"/>
              <a:gd name="connsiteX28" fmla="*/ 51134 w 330200"/>
              <a:gd name="connsiteY28" fmla="*/ 211517 h 330200"/>
              <a:gd name="connsiteX29" fmla="*/ 55097 w 330200"/>
              <a:gd name="connsiteY29" fmla="*/ 200196 h 330200"/>
              <a:gd name="connsiteX30" fmla="*/ 67644 w 330200"/>
              <a:gd name="connsiteY30" fmla="*/ 194818 h 330200"/>
              <a:gd name="connsiteX31" fmla="*/ 244631 w 330200"/>
              <a:gd name="connsiteY31" fmla="*/ 193591 h 330200"/>
              <a:gd name="connsiteX32" fmla="*/ 271330 w 330200"/>
              <a:gd name="connsiteY32" fmla="*/ 202365 h 330200"/>
              <a:gd name="connsiteX33" fmla="*/ 282652 w 330200"/>
              <a:gd name="connsiteY33" fmla="*/ 222932 h 330200"/>
              <a:gd name="connsiteX34" fmla="*/ 281142 w 330200"/>
              <a:gd name="connsiteY34" fmla="*/ 230103 h 330200"/>
              <a:gd name="connsiteX35" fmla="*/ 275387 w 330200"/>
              <a:gd name="connsiteY35" fmla="*/ 233971 h 330200"/>
              <a:gd name="connsiteX36" fmla="*/ 273217 w 330200"/>
              <a:gd name="connsiteY36" fmla="*/ 233971 h 330200"/>
              <a:gd name="connsiteX37" fmla="*/ 268217 w 330200"/>
              <a:gd name="connsiteY37" fmla="*/ 232273 h 330200"/>
              <a:gd name="connsiteX38" fmla="*/ 264160 w 330200"/>
              <a:gd name="connsiteY38" fmla="*/ 225668 h 330200"/>
              <a:gd name="connsiteX39" fmla="*/ 257556 w 330200"/>
              <a:gd name="connsiteY39" fmla="*/ 214630 h 330200"/>
              <a:gd name="connsiteX40" fmla="*/ 244631 w 330200"/>
              <a:gd name="connsiteY40" fmla="*/ 211233 h 330200"/>
              <a:gd name="connsiteX41" fmla="*/ 228216 w 330200"/>
              <a:gd name="connsiteY41" fmla="*/ 218498 h 330200"/>
              <a:gd name="connsiteX42" fmla="*/ 221234 w 330200"/>
              <a:gd name="connsiteY42" fmla="*/ 242462 h 330200"/>
              <a:gd name="connsiteX43" fmla="*/ 228216 w 330200"/>
              <a:gd name="connsiteY43" fmla="*/ 266614 h 330200"/>
              <a:gd name="connsiteX44" fmla="*/ 244631 w 330200"/>
              <a:gd name="connsiteY44" fmla="*/ 273689 h 330200"/>
              <a:gd name="connsiteX45" fmla="*/ 257273 w 330200"/>
              <a:gd name="connsiteY45" fmla="*/ 270293 h 330200"/>
              <a:gd name="connsiteX46" fmla="*/ 264538 w 330200"/>
              <a:gd name="connsiteY46" fmla="*/ 256896 h 330200"/>
              <a:gd name="connsiteX47" fmla="*/ 268972 w 330200"/>
              <a:gd name="connsiteY47" fmla="*/ 250575 h 330200"/>
              <a:gd name="connsiteX48" fmla="*/ 273595 w 330200"/>
              <a:gd name="connsiteY48" fmla="*/ 249255 h 330200"/>
              <a:gd name="connsiteX49" fmla="*/ 275859 w 330200"/>
              <a:gd name="connsiteY49" fmla="*/ 249255 h 330200"/>
              <a:gd name="connsiteX50" fmla="*/ 281802 w 330200"/>
              <a:gd name="connsiteY50" fmla="*/ 253311 h 330200"/>
              <a:gd name="connsiteX51" fmla="*/ 283029 w 330200"/>
              <a:gd name="connsiteY51" fmla="*/ 261142 h 330200"/>
              <a:gd name="connsiteX52" fmla="*/ 271330 w 330200"/>
              <a:gd name="connsiteY52" fmla="*/ 281897 h 330200"/>
              <a:gd name="connsiteX53" fmla="*/ 244537 w 330200"/>
              <a:gd name="connsiteY53" fmla="*/ 291331 h 330200"/>
              <a:gd name="connsiteX54" fmla="*/ 214159 w 330200"/>
              <a:gd name="connsiteY54" fmla="*/ 277652 h 330200"/>
              <a:gd name="connsiteX55" fmla="*/ 202649 w 330200"/>
              <a:gd name="connsiteY55" fmla="*/ 242179 h 330200"/>
              <a:gd name="connsiteX56" fmla="*/ 214253 w 330200"/>
              <a:gd name="connsiteY56" fmla="*/ 207460 h 330200"/>
              <a:gd name="connsiteX57" fmla="*/ 244631 w 330200"/>
              <a:gd name="connsiteY57" fmla="*/ 193591 h 330200"/>
              <a:gd name="connsiteX58" fmla="*/ 173402 w 330200"/>
              <a:gd name="connsiteY58" fmla="*/ 173402 h 330200"/>
              <a:gd name="connsiteX59" fmla="*/ 173402 w 330200"/>
              <a:gd name="connsiteY59" fmla="*/ 313690 h 330200"/>
              <a:gd name="connsiteX60" fmla="*/ 313690 w 330200"/>
              <a:gd name="connsiteY60" fmla="*/ 313690 h 330200"/>
              <a:gd name="connsiteX61" fmla="*/ 313690 w 330200"/>
              <a:gd name="connsiteY61" fmla="*/ 173402 h 330200"/>
              <a:gd name="connsiteX62" fmla="*/ 16510 w 330200"/>
              <a:gd name="connsiteY62" fmla="*/ 173402 h 330200"/>
              <a:gd name="connsiteX63" fmla="*/ 16510 w 330200"/>
              <a:gd name="connsiteY63" fmla="*/ 313690 h 330200"/>
              <a:gd name="connsiteX64" fmla="*/ 156798 w 330200"/>
              <a:gd name="connsiteY64" fmla="*/ 313690 h 330200"/>
              <a:gd name="connsiteX65" fmla="*/ 156798 w 330200"/>
              <a:gd name="connsiteY65" fmla="*/ 173402 h 330200"/>
              <a:gd name="connsiteX66" fmla="*/ 165100 w 330200"/>
              <a:gd name="connsiteY66" fmla="*/ 67549 h 330200"/>
              <a:gd name="connsiteX67" fmla="*/ 157553 w 330200"/>
              <a:gd name="connsiteY67" fmla="*/ 88117 h 330200"/>
              <a:gd name="connsiteX68" fmla="*/ 172553 w 330200"/>
              <a:gd name="connsiteY68" fmla="*/ 88117 h 330200"/>
              <a:gd name="connsiteX69" fmla="*/ 157175 w 330200"/>
              <a:gd name="connsiteY69" fmla="*/ 39246 h 330200"/>
              <a:gd name="connsiteX70" fmla="*/ 171516 w 330200"/>
              <a:gd name="connsiteY70" fmla="*/ 39246 h 330200"/>
              <a:gd name="connsiteX71" fmla="*/ 176233 w 330200"/>
              <a:gd name="connsiteY71" fmla="*/ 45850 h 330200"/>
              <a:gd name="connsiteX72" fmla="*/ 204536 w 330200"/>
              <a:gd name="connsiteY72" fmla="*/ 122175 h 330200"/>
              <a:gd name="connsiteX73" fmla="*/ 204536 w 330200"/>
              <a:gd name="connsiteY73" fmla="*/ 129722 h 330200"/>
              <a:gd name="connsiteX74" fmla="*/ 199158 w 330200"/>
              <a:gd name="connsiteY74" fmla="*/ 134439 h 330200"/>
              <a:gd name="connsiteX75" fmla="*/ 196139 w 330200"/>
              <a:gd name="connsiteY75" fmla="*/ 134911 h 330200"/>
              <a:gd name="connsiteX76" fmla="*/ 192460 w 330200"/>
              <a:gd name="connsiteY76" fmla="*/ 134156 h 330200"/>
              <a:gd name="connsiteX77" fmla="*/ 187271 w 330200"/>
              <a:gd name="connsiteY77" fmla="*/ 128496 h 330200"/>
              <a:gd name="connsiteX78" fmla="*/ 179252 w 330200"/>
              <a:gd name="connsiteY78" fmla="*/ 105948 h 330200"/>
              <a:gd name="connsiteX79" fmla="*/ 150949 w 330200"/>
              <a:gd name="connsiteY79" fmla="*/ 105948 h 330200"/>
              <a:gd name="connsiteX80" fmla="*/ 142835 w 330200"/>
              <a:gd name="connsiteY80" fmla="*/ 128307 h 330200"/>
              <a:gd name="connsiteX81" fmla="*/ 137929 w 330200"/>
              <a:gd name="connsiteY81" fmla="*/ 133967 h 330200"/>
              <a:gd name="connsiteX82" fmla="*/ 133684 w 330200"/>
              <a:gd name="connsiteY82" fmla="*/ 135005 h 330200"/>
              <a:gd name="connsiteX83" fmla="*/ 130759 w 330200"/>
              <a:gd name="connsiteY83" fmla="*/ 134533 h 330200"/>
              <a:gd name="connsiteX84" fmla="*/ 125476 w 330200"/>
              <a:gd name="connsiteY84" fmla="*/ 129816 h 330200"/>
              <a:gd name="connsiteX85" fmla="*/ 125476 w 330200"/>
              <a:gd name="connsiteY85" fmla="*/ 121797 h 330200"/>
              <a:gd name="connsiteX86" fmla="*/ 152553 w 330200"/>
              <a:gd name="connsiteY86" fmla="*/ 45850 h 330200"/>
              <a:gd name="connsiteX87" fmla="*/ 157175 w 330200"/>
              <a:gd name="connsiteY87" fmla="*/ 39246 h 330200"/>
              <a:gd name="connsiteX88" fmla="*/ 94909 w 330200"/>
              <a:gd name="connsiteY88" fmla="*/ 16510 h 330200"/>
              <a:gd name="connsiteX89" fmla="*/ 94909 w 330200"/>
              <a:gd name="connsiteY89" fmla="*/ 156798 h 330200"/>
              <a:gd name="connsiteX90" fmla="*/ 235291 w 330200"/>
              <a:gd name="connsiteY90" fmla="*/ 156798 h 330200"/>
              <a:gd name="connsiteX91" fmla="*/ 235291 w 330200"/>
              <a:gd name="connsiteY91" fmla="*/ 16510 h 330200"/>
              <a:gd name="connsiteX92" fmla="*/ 94909 w 330200"/>
              <a:gd name="connsiteY92" fmla="*/ 0 h 330200"/>
              <a:gd name="connsiteX93" fmla="*/ 235291 w 330200"/>
              <a:gd name="connsiteY93" fmla="*/ 0 h 330200"/>
              <a:gd name="connsiteX94" fmla="*/ 251801 w 330200"/>
              <a:gd name="connsiteY94" fmla="*/ 16510 h 330200"/>
              <a:gd name="connsiteX95" fmla="*/ 251801 w 330200"/>
              <a:gd name="connsiteY95" fmla="*/ 156798 h 330200"/>
              <a:gd name="connsiteX96" fmla="*/ 313690 w 330200"/>
              <a:gd name="connsiteY96" fmla="*/ 156798 h 330200"/>
              <a:gd name="connsiteX97" fmla="*/ 313785 w 330200"/>
              <a:gd name="connsiteY97" fmla="*/ 156798 h 330200"/>
              <a:gd name="connsiteX98" fmla="*/ 330200 w 330200"/>
              <a:gd name="connsiteY98" fmla="*/ 173402 h 330200"/>
              <a:gd name="connsiteX99" fmla="*/ 330200 w 330200"/>
              <a:gd name="connsiteY99" fmla="*/ 313690 h 330200"/>
              <a:gd name="connsiteX100" fmla="*/ 313690 w 330200"/>
              <a:gd name="connsiteY100" fmla="*/ 330200 h 330200"/>
              <a:gd name="connsiteX101" fmla="*/ 16510 w 330200"/>
              <a:gd name="connsiteY101" fmla="*/ 330200 h 330200"/>
              <a:gd name="connsiteX102" fmla="*/ 0 w 330200"/>
              <a:gd name="connsiteY102" fmla="*/ 313690 h 330200"/>
              <a:gd name="connsiteX103" fmla="*/ 0 w 330200"/>
              <a:gd name="connsiteY103" fmla="*/ 173402 h 330200"/>
              <a:gd name="connsiteX104" fmla="*/ 0 w 330200"/>
              <a:gd name="connsiteY104" fmla="*/ 173308 h 330200"/>
              <a:gd name="connsiteX105" fmla="*/ 16510 w 330200"/>
              <a:gd name="connsiteY105" fmla="*/ 156798 h 330200"/>
              <a:gd name="connsiteX106" fmla="*/ 78399 w 330200"/>
              <a:gd name="connsiteY106" fmla="*/ 156798 h 330200"/>
              <a:gd name="connsiteX107" fmla="*/ 78399 w 330200"/>
              <a:gd name="connsiteY107" fmla="*/ 16510 h 330200"/>
              <a:gd name="connsiteX108" fmla="*/ 94909 w 330200"/>
              <a:gd name="connsiteY108" fmla="*/ 0 h 33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Lst>
            <a:rect l="l" t="t" r="r" b="b"/>
            <a:pathLst>
              <a:path w="330200" h="330200">
                <a:moveTo>
                  <a:pt x="69720" y="248972"/>
                </a:moveTo>
                <a:lnTo>
                  <a:pt x="69720" y="272369"/>
                </a:lnTo>
                <a:lnTo>
                  <a:pt x="94249" y="271520"/>
                </a:lnTo>
                <a:cubicBezTo>
                  <a:pt x="97299" y="271786"/>
                  <a:pt x="100289" y="270555"/>
                  <a:pt x="102268" y="268218"/>
                </a:cubicBezTo>
                <a:cubicBezTo>
                  <a:pt x="104128" y="266005"/>
                  <a:pt x="105102" y="263182"/>
                  <a:pt x="105004" y="260293"/>
                </a:cubicBezTo>
                <a:cubicBezTo>
                  <a:pt x="105108" y="257370"/>
                  <a:pt x="104058" y="254523"/>
                  <a:pt x="102079" y="252369"/>
                </a:cubicBezTo>
                <a:cubicBezTo>
                  <a:pt x="99940" y="250022"/>
                  <a:pt x="96852" y="248773"/>
                  <a:pt x="93683" y="248972"/>
                </a:cubicBezTo>
                <a:close/>
                <a:moveTo>
                  <a:pt x="68682" y="212366"/>
                </a:moveTo>
                <a:lnTo>
                  <a:pt x="69437" y="231236"/>
                </a:lnTo>
                <a:lnTo>
                  <a:pt x="91985" y="231236"/>
                </a:lnTo>
                <a:cubicBezTo>
                  <a:pt x="94546" y="231397"/>
                  <a:pt x="97043" y="230392"/>
                  <a:pt x="98777" y="228499"/>
                </a:cubicBezTo>
                <a:cubicBezTo>
                  <a:pt x="100360" y="226706"/>
                  <a:pt x="101203" y="224380"/>
                  <a:pt x="101136" y="221989"/>
                </a:cubicBezTo>
                <a:cubicBezTo>
                  <a:pt x="101205" y="219644"/>
                  <a:pt x="100398" y="217356"/>
                  <a:pt x="98872" y="215574"/>
                </a:cubicBezTo>
                <a:cubicBezTo>
                  <a:pt x="97124" y="213643"/>
                  <a:pt x="94580" y="212633"/>
                  <a:pt x="91985" y="212838"/>
                </a:cubicBezTo>
                <a:lnTo>
                  <a:pt x="91985" y="212366"/>
                </a:lnTo>
                <a:close/>
                <a:moveTo>
                  <a:pt x="67644" y="194818"/>
                </a:moveTo>
                <a:lnTo>
                  <a:pt x="92645" y="194818"/>
                </a:lnTo>
                <a:cubicBezTo>
                  <a:pt x="100298" y="194530"/>
                  <a:pt x="107688" y="197638"/>
                  <a:pt x="112834" y="203309"/>
                </a:cubicBezTo>
                <a:cubicBezTo>
                  <a:pt x="117423" y="208508"/>
                  <a:pt x="119882" y="215246"/>
                  <a:pt x="119722" y="222178"/>
                </a:cubicBezTo>
                <a:cubicBezTo>
                  <a:pt x="119788" y="226715"/>
                  <a:pt x="118614" y="231185"/>
                  <a:pt x="116325" y="235104"/>
                </a:cubicBezTo>
                <a:cubicBezTo>
                  <a:pt x="115564" y="236419"/>
                  <a:pt x="114713" y="237680"/>
                  <a:pt x="113778" y="238878"/>
                </a:cubicBezTo>
                <a:cubicBezTo>
                  <a:pt x="115575" y="240311"/>
                  <a:pt x="117191" y="241959"/>
                  <a:pt x="118589" y="243783"/>
                </a:cubicBezTo>
                <a:cubicBezTo>
                  <a:pt x="121826" y="248538"/>
                  <a:pt x="123537" y="254165"/>
                  <a:pt x="123495" y="259916"/>
                </a:cubicBezTo>
                <a:cubicBezTo>
                  <a:pt x="123661" y="267200"/>
                  <a:pt x="121066" y="274277"/>
                  <a:pt x="116231" y="279728"/>
                </a:cubicBezTo>
                <a:cubicBezTo>
                  <a:pt x="110679" y="285941"/>
                  <a:pt x="102672" y="289393"/>
                  <a:pt x="94343" y="289162"/>
                </a:cubicBezTo>
                <a:lnTo>
                  <a:pt x="67644" y="289162"/>
                </a:lnTo>
                <a:cubicBezTo>
                  <a:pt x="62915" y="289337"/>
                  <a:pt x="58352" y="287401"/>
                  <a:pt x="55191" y="283879"/>
                </a:cubicBezTo>
                <a:cubicBezTo>
                  <a:pt x="52547" y="280738"/>
                  <a:pt x="51109" y="276758"/>
                  <a:pt x="51134" y="272652"/>
                </a:cubicBezTo>
                <a:lnTo>
                  <a:pt x="51134" y="211517"/>
                </a:lnTo>
                <a:cubicBezTo>
                  <a:pt x="51068" y="207392"/>
                  <a:pt x="52473" y="203379"/>
                  <a:pt x="55097" y="200196"/>
                </a:cubicBezTo>
                <a:cubicBezTo>
                  <a:pt x="58269" y="196624"/>
                  <a:pt x="62870" y="194653"/>
                  <a:pt x="67644" y="194818"/>
                </a:cubicBezTo>
                <a:close/>
                <a:moveTo>
                  <a:pt x="244631" y="193591"/>
                </a:moveTo>
                <a:cubicBezTo>
                  <a:pt x="254307" y="193138"/>
                  <a:pt x="263810" y="196261"/>
                  <a:pt x="271330" y="202365"/>
                </a:cubicBezTo>
                <a:cubicBezTo>
                  <a:pt x="277353" y="207718"/>
                  <a:pt x="281351" y="214980"/>
                  <a:pt x="282652" y="222932"/>
                </a:cubicBezTo>
                <a:cubicBezTo>
                  <a:pt x="283037" y="225426"/>
                  <a:pt x="282500" y="227975"/>
                  <a:pt x="281142" y="230103"/>
                </a:cubicBezTo>
                <a:cubicBezTo>
                  <a:pt x="279746" y="232037"/>
                  <a:pt x="277705" y="233409"/>
                  <a:pt x="275387" y="233971"/>
                </a:cubicBezTo>
                <a:lnTo>
                  <a:pt x="273217" y="233971"/>
                </a:lnTo>
                <a:cubicBezTo>
                  <a:pt x="271409" y="233971"/>
                  <a:pt x="269651" y="233374"/>
                  <a:pt x="268217" y="232273"/>
                </a:cubicBezTo>
                <a:cubicBezTo>
                  <a:pt x="265981" y="230754"/>
                  <a:pt x="264504" y="228349"/>
                  <a:pt x="264160" y="225668"/>
                </a:cubicBezTo>
                <a:cubicBezTo>
                  <a:pt x="263531" y="221251"/>
                  <a:pt x="261151" y="217272"/>
                  <a:pt x="257556" y="214630"/>
                </a:cubicBezTo>
                <a:cubicBezTo>
                  <a:pt x="253693" y="212212"/>
                  <a:pt x="249185" y="211027"/>
                  <a:pt x="244631" y="211233"/>
                </a:cubicBezTo>
                <a:cubicBezTo>
                  <a:pt x="238333" y="210999"/>
                  <a:pt x="232278" y="213679"/>
                  <a:pt x="228216" y="218498"/>
                </a:cubicBezTo>
                <a:cubicBezTo>
                  <a:pt x="223153" y="225421"/>
                  <a:pt x="220682" y="233903"/>
                  <a:pt x="221234" y="242462"/>
                </a:cubicBezTo>
                <a:cubicBezTo>
                  <a:pt x="220612" y="251087"/>
                  <a:pt x="223088" y="259651"/>
                  <a:pt x="228216" y="266614"/>
                </a:cubicBezTo>
                <a:cubicBezTo>
                  <a:pt x="232280" y="271410"/>
                  <a:pt x="238354" y="274028"/>
                  <a:pt x="244631" y="273689"/>
                </a:cubicBezTo>
                <a:cubicBezTo>
                  <a:pt x="249101" y="273951"/>
                  <a:pt x="253536" y="272759"/>
                  <a:pt x="257273" y="270293"/>
                </a:cubicBezTo>
                <a:cubicBezTo>
                  <a:pt x="261221" y="266842"/>
                  <a:pt x="263799" y="262088"/>
                  <a:pt x="264538" y="256896"/>
                </a:cubicBezTo>
                <a:cubicBezTo>
                  <a:pt x="265046" y="254253"/>
                  <a:pt x="266660" y="251953"/>
                  <a:pt x="268972" y="250575"/>
                </a:cubicBezTo>
                <a:cubicBezTo>
                  <a:pt x="270373" y="249743"/>
                  <a:pt x="271965" y="249288"/>
                  <a:pt x="273595" y="249255"/>
                </a:cubicBezTo>
                <a:lnTo>
                  <a:pt x="275859" y="249255"/>
                </a:lnTo>
                <a:cubicBezTo>
                  <a:pt x="278298" y="249768"/>
                  <a:pt x="280435" y="251227"/>
                  <a:pt x="281802" y="253311"/>
                </a:cubicBezTo>
                <a:cubicBezTo>
                  <a:pt x="283341" y="255615"/>
                  <a:pt x="283789" y="258478"/>
                  <a:pt x="283029" y="261142"/>
                </a:cubicBezTo>
                <a:cubicBezTo>
                  <a:pt x="281363" y="269101"/>
                  <a:pt x="277277" y="276350"/>
                  <a:pt x="271330" y="281897"/>
                </a:cubicBezTo>
                <a:cubicBezTo>
                  <a:pt x="263969" y="288412"/>
                  <a:pt x="254356" y="291796"/>
                  <a:pt x="244537" y="291331"/>
                </a:cubicBezTo>
                <a:cubicBezTo>
                  <a:pt x="232837" y="291730"/>
                  <a:pt x="221615" y="286677"/>
                  <a:pt x="214159" y="277652"/>
                </a:cubicBezTo>
                <a:cubicBezTo>
                  <a:pt x="206106" y="267637"/>
                  <a:pt x="202011" y="255014"/>
                  <a:pt x="202649" y="242179"/>
                </a:cubicBezTo>
                <a:cubicBezTo>
                  <a:pt x="202264" y="229594"/>
                  <a:pt x="206379" y="217284"/>
                  <a:pt x="214253" y="207460"/>
                </a:cubicBezTo>
                <a:cubicBezTo>
                  <a:pt x="221671" y="198364"/>
                  <a:pt x="232900" y="193238"/>
                  <a:pt x="244631" y="193591"/>
                </a:cubicBezTo>
                <a:close/>
                <a:moveTo>
                  <a:pt x="173402" y="173402"/>
                </a:moveTo>
                <a:lnTo>
                  <a:pt x="173402" y="313690"/>
                </a:lnTo>
                <a:lnTo>
                  <a:pt x="313690" y="313690"/>
                </a:lnTo>
                <a:lnTo>
                  <a:pt x="313690" y="173402"/>
                </a:lnTo>
                <a:close/>
                <a:moveTo>
                  <a:pt x="16510" y="173402"/>
                </a:moveTo>
                <a:lnTo>
                  <a:pt x="16510" y="313690"/>
                </a:lnTo>
                <a:lnTo>
                  <a:pt x="156798" y="313690"/>
                </a:lnTo>
                <a:lnTo>
                  <a:pt x="156798" y="173402"/>
                </a:lnTo>
                <a:close/>
                <a:moveTo>
                  <a:pt x="165100" y="67549"/>
                </a:moveTo>
                <a:lnTo>
                  <a:pt x="157553" y="88117"/>
                </a:lnTo>
                <a:lnTo>
                  <a:pt x="172553" y="88117"/>
                </a:lnTo>
                <a:close/>
                <a:moveTo>
                  <a:pt x="157175" y="39246"/>
                </a:moveTo>
                <a:cubicBezTo>
                  <a:pt x="161428" y="36070"/>
                  <a:pt x="167263" y="36070"/>
                  <a:pt x="171516" y="39246"/>
                </a:cubicBezTo>
                <a:cubicBezTo>
                  <a:pt x="173747" y="40893"/>
                  <a:pt x="175398" y="43205"/>
                  <a:pt x="176233" y="45850"/>
                </a:cubicBezTo>
                <a:lnTo>
                  <a:pt x="204536" y="122175"/>
                </a:lnTo>
                <a:cubicBezTo>
                  <a:pt x="205483" y="124601"/>
                  <a:pt x="205483" y="127295"/>
                  <a:pt x="204536" y="129722"/>
                </a:cubicBezTo>
                <a:cubicBezTo>
                  <a:pt x="203485" y="131980"/>
                  <a:pt x="201533" y="133691"/>
                  <a:pt x="199158" y="134439"/>
                </a:cubicBezTo>
                <a:lnTo>
                  <a:pt x="196139" y="134911"/>
                </a:lnTo>
                <a:cubicBezTo>
                  <a:pt x="194871" y="134944"/>
                  <a:pt x="193612" y="134685"/>
                  <a:pt x="192460" y="134156"/>
                </a:cubicBezTo>
                <a:cubicBezTo>
                  <a:pt x="190087" y="132979"/>
                  <a:pt x="188237" y="130961"/>
                  <a:pt x="187271" y="128496"/>
                </a:cubicBezTo>
                <a:lnTo>
                  <a:pt x="179252" y="105948"/>
                </a:lnTo>
                <a:lnTo>
                  <a:pt x="150949" y="105948"/>
                </a:lnTo>
                <a:lnTo>
                  <a:pt x="142835" y="128307"/>
                </a:lnTo>
                <a:cubicBezTo>
                  <a:pt x="141896" y="130700"/>
                  <a:pt x="140165" y="132698"/>
                  <a:pt x="137929" y="133967"/>
                </a:cubicBezTo>
                <a:cubicBezTo>
                  <a:pt x="136615" y="134641"/>
                  <a:pt x="135161" y="134996"/>
                  <a:pt x="133684" y="135005"/>
                </a:cubicBezTo>
                <a:lnTo>
                  <a:pt x="130759" y="134533"/>
                </a:lnTo>
                <a:cubicBezTo>
                  <a:pt x="128408" y="133784"/>
                  <a:pt x="126486" y="132068"/>
                  <a:pt x="125476" y="129816"/>
                </a:cubicBezTo>
                <a:cubicBezTo>
                  <a:pt x="124199" y="127296"/>
                  <a:pt x="124199" y="124318"/>
                  <a:pt x="125476" y="121797"/>
                </a:cubicBezTo>
                <a:lnTo>
                  <a:pt x="152553" y="45850"/>
                </a:lnTo>
                <a:cubicBezTo>
                  <a:pt x="153390" y="43232"/>
                  <a:pt x="155002" y="40929"/>
                  <a:pt x="157175" y="39246"/>
                </a:cubicBezTo>
                <a:close/>
                <a:moveTo>
                  <a:pt x="94909" y="16510"/>
                </a:moveTo>
                <a:lnTo>
                  <a:pt x="94909" y="156798"/>
                </a:lnTo>
                <a:lnTo>
                  <a:pt x="235291" y="156798"/>
                </a:lnTo>
                <a:lnTo>
                  <a:pt x="235291" y="16510"/>
                </a:lnTo>
                <a:close/>
                <a:moveTo>
                  <a:pt x="94909" y="0"/>
                </a:moveTo>
                <a:lnTo>
                  <a:pt x="235291" y="0"/>
                </a:lnTo>
                <a:cubicBezTo>
                  <a:pt x="244410" y="0"/>
                  <a:pt x="251801" y="7392"/>
                  <a:pt x="251801" y="16510"/>
                </a:cubicBezTo>
                <a:lnTo>
                  <a:pt x="251801" y="156798"/>
                </a:lnTo>
                <a:lnTo>
                  <a:pt x="313690" y="156798"/>
                </a:lnTo>
                <a:cubicBezTo>
                  <a:pt x="313722" y="156798"/>
                  <a:pt x="313753" y="156798"/>
                  <a:pt x="313785" y="156798"/>
                </a:cubicBezTo>
                <a:cubicBezTo>
                  <a:pt x="322903" y="156850"/>
                  <a:pt x="330252" y="164284"/>
                  <a:pt x="330200" y="173402"/>
                </a:cubicBezTo>
                <a:lnTo>
                  <a:pt x="330200" y="313690"/>
                </a:lnTo>
                <a:cubicBezTo>
                  <a:pt x="330200" y="322808"/>
                  <a:pt x="322809" y="330200"/>
                  <a:pt x="313690" y="330200"/>
                </a:cubicBezTo>
                <a:lnTo>
                  <a:pt x="16510" y="330200"/>
                </a:lnTo>
                <a:cubicBezTo>
                  <a:pt x="7392" y="330200"/>
                  <a:pt x="0" y="322808"/>
                  <a:pt x="0" y="313690"/>
                </a:cubicBezTo>
                <a:lnTo>
                  <a:pt x="0" y="173402"/>
                </a:lnTo>
                <a:cubicBezTo>
                  <a:pt x="0" y="173371"/>
                  <a:pt x="0" y="173339"/>
                  <a:pt x="0" y="173308"/>
                </a:cubicBezTo>
                <a:cubicBezTo>
                  <a:pt x="0" y="164189"/>
                  <a:pt x="7392" y="156798"/>
                  <a:pt x="16510" y="156798"/>
                </a:cubicBezTo>
                <a:lnTo>
                  <a:pt x="78399" y="156798"/>
                </a:lnTo>
                <a:lnTo>
                  <a:pt x="78399" y="16510"/>
                </a:lnTo>
                <a:cubicBezTo>
                  <a:pt x="78399" y="7392"/>
                  <a:pt x="85791" y="0"/>
                  <a:pt x="94909" y="0"/>
                </a:cubicBezTo>
                <a:close/>
              </a:path>
            </a:pathLst>
          </a:custGeom>
          <a:solidFill>
            <a:srgbClr val="F7F2EF"/>
          </a:solidFill>
          <a:ln w="9253"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latin typeface="Oswald Medium" pitchFamily="2" charset="77"/>
            </a:endParaRPr>
          </a:p>
        </p:txBody>
      </p:sp>
      <p:sp>
        <p:nvSpPr>
          <p:cNvPr id="3" name="TextBox 2">
            <a:extLst>
              <a:ext uri="{FF2B5EF4-FFF2-40B4-BE49-F238E27FC236}">
                <a16:creationId xmlns:a16="http://schemas.microsoft.com/office/drawing/2014/main" id="{8A765370-0672-9E8C-DE6E-B12AFB30E0CB}"/>
              </a:ext>
            </a:extLst>
          </p:cNvPr>
          <p:cNvSpPr txBox="1"/>
          <p:nvPr/>
        </p:nvSpPr>
        <p:spPr>
          <a:xfrm>
            <a:off x="8178677" y="4952212"/>
            <a:ext cx="3966662" cy="1171988"/>
          </a:xfrm>
          <a:prstGeom prst="rect">
            <a:avLst/>
          </a:prstGeom>
          <a:noFill/>
        </p:spPr>
        <p:txBody>
          <a:bodyPr wrap="square" rtlCol="0">
            <a:spAutoFit/>
          </a:bodyPr>
          <a:lstStyle/>
          <a:p>
            <a:pPr algn="l">
              <a:lnSpc>
                <a:spcPct val="150000"/>
              </a:lnSpc>
            </a:pPr>
            <a:r>
              <a:rPr lang="en-US" sz="1200" b="1" dirty="0">
                <a:solidFill>
                  <a:srgbClr val="F7F2EF"/>
                </a:solidFill>
                <a:effectLst/>
                <a:latin typeface="Arial" panose="020B0604020202020204" pitchFamily="34" charset="0"/>
                <a:ea typeface="Times New Roman" panose="02020603050405020304" pitchFamily="18" charset="0"/>
                <a:cs typeface="Arial" panose="020B0604020202020204" pitchFamily="34" charset="0"/>
              </a:rPr>
              <a:t>order to work to the goals the expectation is that the young person will go on with these plans and put them into use while moving closer to the ed goal. </a:t>
            </a:r>
            <a:endParaRPr lang="en-US" sz="1200" dirty="0"/>
          </a:p>
        </p:txBody>
      </p:sp>
    </p:spTree>
    <p:extLst>
      <p:ext uri="{BB962C8B-B14F-4D97-AF65-F5344CB8AC3E}">
        <p14:creationId xmlns:p14="http://schemas.microsoft.com/office/powerpoint/2010/main" val="13321918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6DB7A8-0812-8D4B-7D26-CFA4F55D34B2}"/>
              </a:ext>
            </a:extLst>
          </p:cNvPr>
          <p:cNvSpPr txBox="1"/>
          <p:nvPr/>
        </p:nvSpPr>
        <p:spPr>
          <a:xfrm>
            <a:off x="441578" y="374451"/>
            <a:ext cx="3455682" cy="830997"/>
          </a:xfrm>
          <a:prstGeom prst="rect">
            <a:avLst/>
          </a:prstGeom>
          <a:noFill/>
        </p:spPr>
        <p:txBody>
          <a:bodyPr wrap="square" rtlCol="0">
            <a:spAutoFit/>
          </a:bodyPr>
          <a:lstStyle/>
          <a:p>
            <a:pPr algn="l"/>
            <a:r>
              <a:rPr lang="cy-GB" sz="4800" b="1" dirty="0">
                <a:solidFill>
                  <a:srgbClr val="B98B6F"/>
                </a:solidFill>
                <a:latin typeface="Aharoni" panose="02010803020104030203" pitchFamily="2" charset="-79"/>
                <a:cs typeface="Aharoni" panose="02010803020104030203" pitchFamily="2" charset="-79"/>
              </a:rPr>
              <a:t>Methods </a:t>
            </a:r>
            <a:endParaRPr lang="en-US" sz="4800" b="1" dirty="0">
              <a:solidFill>
                <a:srgbClr val="B98B6F"/>
              </a:solidFill>
              <a:latin typeface="Aharoni" panose="02010803020104030203" pitchFamily="2" charset="-79"/>
              <a:cs typeface="Aharoni" panose="02010803020104030203" pitchFamily="2" charset="-79"/>
            </a:endParaRPr>
          </a:p>
        </p:txBody>
      </p:sp>
      <p:sp>
        <p:nvSpPr>
          <p:cNvPr id="3" name="Rectangle 2">
            <a:extLst>
              <a:ext uri="{FF2B5EF4-FFF2-40B4-BE49-F238E27FC236}">
                <a16:creationId xmlns:a16="http://schemas.microsoft.com/office/drawing/2014/main" id="{0D49F187-CC28-E2E0-D442-0AAC8E7B8DB6}"/>
              </a:ext>
            </a:extLst>
          </p:cNvPr>
          <p:cNvSpPr/>
          <p:nvPr/>
        </p:nvSpPr>
        <p:spPr>
          <a:xfrm flipV="1">
            <a:off x="441578" y="177504"/>
            <a:ext cx="2759950" cy="1224889"/>
          </a:xfrm>
          <a:prstGeom prst="rect">
            <a:avLst/>
          </a:prstGeom>
          <a:noFill/>
          <a:ln w="76200">
            <a:solidFill>
              <a:srgbClr val="B98B6F"/>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0AC0C4B-3302-B6AB-CFC8-8FA8A052113B}"/>
              </a:ext>
            </a:extLst>
          </p:cNvPr>
          <p:cNvSpPr/>
          <p:nvPr/>
        </p:nvSpPr>
        <p:spPr>
          <a:xfrm>
            <a:off x="1122629" y="1282575"/>
            <a:ext cx="10194203" cy="5600805"/>
          </a:xfrm>
          <a:prstGeom prst="roundRect">
            <a:avLst>
              <a:gd name="adj" fmla="val 15814"/>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81A47DAB-72C7-EC85-484E-54C54F4869FD}"/>
              </a:ext>
            </a:extLst>
          </p:cNvPr>
          <p:cNvSpPr/>
          <p:nvPr/>
        </p:nvSpPr>
        <p:spPr>
          <a:xfrm>
            <a:off x="139615" y="1907545"/>
            <a:ext cx="8532192" cy="4176706"/>
          </a:xfrm>
          <a:prstGeom prst="roundRect">
            <a:avLst/>
          </a:prstGeom>
          <a:solidFill>
            <a:srgbClr val="E2CFC4"/>
          </a:solid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US" dirty="0">
              <a:solidFill>
                <a:srgbClr val="B07D5E"/>
              </a:solidFill>
            </a:endParaRPr>
          </a:p>
        </p:txBody>
      </p:sp>
      <p:sp>
        <p:nvSpPr>
          <p:cNvPr id="12" name="TextBox 11">
            <a:extLst>
              <a:ext uri="{FF2B5EF4-FFF2-40B4-BE49-F238E27FC236}">
                <a16:creationId xmlns:a16="http://schemas.microsoft.com/office/drawing/2014/main" id="{0F8F5518-DA49-109B-C142-90CF2FBFB423}"/>
              </a:ext>
            </a:extLst>
          </p:cNvPr>
          <p:cNvSpPr txBox="1"/>
          <p:nvPr/>
        </p:nvSpPr>
        <p:spPr>
          <a:xfrm>
            <a:off x="441578" y="1907545"/>
            <a:ext cx="8071194" cy="415549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dirty="0">
                <a:solidFill>
                  <a:srgbClr val="B07D5E"/>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600">
                <a:solidFill>
                  <a:schemeClr val="bg1"/>
                </a:solidFill>
                <a:effectLst/>
                <a:latin typeface="Arial" panose="020B0604020202020204" pitchFamily="34" charset="0"/>
                <a:ea typeface="Times New Roman" panose="02020603050405020304" pitchFamily="18" charset="0"/>
                <a:cs typeface="Arial" panose="020B0604020202020204" pitchFamily="34" charset="0"/>
              </a:rPr>
              <a:t>Drugs and alcohol misuse can be a very hard topic to discuss. Some young people will think its normal to be drinking and taking drugs at a young age due to peer pressure and being part of social groups (</a:t>
            </a:r>
            <a:r>
              <a:rPr lang="en-US" sz="1600" u="sng">
                <a:solidFill>
                  <a:schemeClr val="bg1"/>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www.mentallyhealthyschools.org.uk</a:t>
            </a:r>
            <a:r>
              <a:rPr lang="en-US" sz="1600">
                <a:solidFill>
                  <a:schemeClr val="bg1"/>
                </a:solidFill>
                <a:effectLst/>
                <a:latin typeface="Arial" panose="020B0604020202020204" pitchFamily="34" charset="0"/>
                <a:ea typeface="Times New Roman" panose="02020603050405020304" pitchFamily="18" charset="0"/>
                <a:cs typeface="Arial" panose="020B0604020202020204" pitchFamily="34" charset="0"/>
              </a:rPr>
              <a:t>, n.d b). However according to </a:t>
            </a:r>
            <a:r>
              <a:rPr lang="en-US" sz="160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Barnardo’s</a:t>
            </a:r>
            <a:r>
              <a:rPr lang="en-US" sz="1600">
                <a:solidFill>
                  <a:schemeClr val="bg1"/>
                </a:solidFill>
                <a:effectLst/>
                <a:latin typeface="Arial" panose="020B0604020202020204" pitchFamily="34" charset="0"/>
                <a:ea typeface="Times New Roman" panose="02020603050405020304" pitchFamily="18" charset="0"/>
                <a:cs typeface="Arial" panose="020B0604020202020204" pitchFamily="34" charset="0"/>
              </a:rPr>
              <a:t> (n.d.) one simple method that can be used is having a simple conversation while being non judgmental and congruent. They suggest that its best to have these conversations overtime as it can come across as overwhelming and seem as if you are scolding them. It is important in these discussions to identify and educate the individuals about the risks, as some young people are ignorant to the harsh reality of taking these substances (CLDSCS, P.59) This method uses one of the 5 pillars of youth work, Educative. By educating young people on this subject it brings an understanding and adds to their personal growths (YWWRG, P.6, 2022). </a:t>
            </a:r>
            <a:endParaRPr lang="en-US" sz="1600" b="1">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9133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F58786-C880-1D23-A223-21E5E3477890}"/>
              </a:ext>
            </a:extLst>
          </p:cNvPr>
          <p:cNvSpPr txBox="1"/>
          <p:nvPr/>
        </p:nvSpPr>
        <p:spPr>
          <a:xfrm>
            <a:off x="3105842" y="2468076"/>
            <a:ext cx="5507524" cy="830997"/>
          </a:xfrm>
          <a:prstGeom prst="rect">
            <a:avLst/>
          </a:prstGeom>
          <a:solidFill>
            <a:srgbClr val="B07D5E"/>
          </a:solidFill>
          <a:ln>
            <a:solidFill>
              <a:srgbClr val="B07D5E"/>
            </a:solidFill>
          </a:ln>
        </p:spPr>
        <p:txBody>
          <a:bodyPr wrap="square" rtlCol="0">
            <a:spAutoFit/>
          </a:bodyPr>
          <a:lstStyle/>
          <a:p>
            <a:pPr algn="ctr"/>
            <a:r>
              <a:rPr lang="en-GB" sz="4800" dirty="0">
                <a:solidFill>
                  <a:srgbClr val="F2E9E4"/>
                </a:solidFill>
                <a:latin typeface="Aharoni" panose="02010803020104030203" pitchFamily="2" charset="-79"/>
                <a:cs typeface="Aharoni" panose="02010803020104030203" pitchFamily="2" charset="-79"/>
              </a:rPr>
              <a:t>Activity</a:t>
            </a:r>
            <a:endParaRPr lang="en-US" sz="4800" dirty="0">
              <a:solidFill>
                <a:srgbClr val="F2E9E4"/>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025568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5CB1E74-1D79-9178-548C-19719BD5CE13}"/>
              </a:ext>
            </a:extLst>
          </p:cNvPr>
          <p:cNvSpPr/>
          <p:nvPr/>
        </p:nvSpPr>
        <p:spPr>
          <a:xfrm>
            <a:off x="-88020" y="0"/>
            <a:ext cx="3935744" cy="6858000"/>
          </a:xfrm>
          <a:prstGeom prst="rect">
            <a:avLst/>
          </a:prstGeom>
          <a:solidFill>
            <a:srgbClr val="D4B8A7"/>
          </a:solidFill>
          <a:ln>
            <a:solidFill>
              <a:srgbClr val="F7F2E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647635E-DBDC-376C-18CE-A972D2048B7F}"/>
              </a:ext>
            </a:extLst>
          </p:cNvPr>
          <p:cNvSpPr txBox="1"/>
          <p:nvPr/>
        </p:nvSpPr>
        <p:spPr>
          <a:xfrm>
            <a:off x="322404" y="393925"/>
            <a:ext cx="3114895" cy="769441"/>
          </a:xfrm>
          <a:prstGeom prst="rect">
            <a:avLst/>
          </a:prstGeom>
          <a:noFill/>
          <a:ln>
            <a:solidFill>
              <a:srgbClr val="F7F2EF"/>
            </a:solidFill>
          </a:ln>
        </p:spPr>
        <p:txBody>
          <a:bodyPr wrap="square" rtlCol="0">
            <a:spAutoFit/>
          </a:bodyPr>
          <a:lstStyle/>
          <a:p>
            <a:pPr algn="l"/>
            <a:r>
              <a:rPr lang="en-GB" sz="4400" dirty="0">
                <a:solidFill>
                  <a:srgbClr val="F2E9E4"/>
                </a:solidFill>
                <a:latin typeface="Aharoni" panose="02010803020104030203" pitchFamily="2" charset="-79"/>
                <a:cs typeface="Aharoni" panose="02010803020104030203" pitchFamily="2" charset="-79"/>
              </a:rPr>
              <a:t>Conclusion</a:t>
            </a:r>
            <a:endParaRPr lang="en-US" sz="4400" dirty="0">
              <a:solidFill>
                <a:srgbClr val="F2E9E4"/>
              </a:solidFill>
              <a:latin typeface="Aharoni" panose="02010803020104030203" pitchFamily="2" charset="-79"/>
              <a:cs typeface="Aharoni" panose="02010803020104030203" pitchFamily="2" charset="-79"/>
            </a:endParaRPr>
          </a:p>
        </p:txBody>
      </p:sp>
      <p:sp>
        <p:nvSpPr>
          <p:cNvPr id="4" name="TextBox 3">
            <a:extLst>
              <a:ext uri="{FF2B5EF4-FFF2-40B4-BE49-F238E27FC236}">
                <a16:creationId xmlns:a16="http://schemas.microsoft.com/office/drawing/2014/main" id="{1E75E268-BDCA-BD07-52A8-C51B76678FF4}"/>
              </a:ext>
            </a:extLst>
          </p:cNvPr>
          <p:cNvSpPr txBox="1"/>
          <p:nvPr/>
        </p:nvSpPr>
        <p:spPr>
          <a:xfrm>
            <a:off x="4258148" y="396834"/>
            <a:ext cx="7933852" cy="5863144"/>
          </a:xfrm>
          <a:prstGeom prst="rect">
            <a:avLst/>
          </a:prstGeom>
          <a:noFill/>
        </p:spPr>
        <p:txBody>
          <a:bodyPr wrap="square" rtlCol="0">
            <a:spAutoFit/>
          </a:bodyPr>
          <a:lstStyle/>
          <a:p>
            <a:pPr>
              <a:lnSpc>
                <a:spcPct val="150000"/>
              </a:lnSpc>
            </a:pPr>
            <a:r>
              <a:rPr lang="en-US" sz="1700" dirty="0">
                <a:effectLst/>
                <a:latin typeface="Arial" panose="020B0604020202020204" pitchFamily="34" charset="0"/>
                <a:ea typeface="Times New Roman" panose="02020603050405020304" pitchFamily="18" charset="0"/>
                <a:cs typeface="Arial" panose="020B0604020202020204" pitchFamily="34" charset="0"/>
              </a:rPr>
              <a:t>In conclusion, there are many approaches, methods and skills that a youth worker can use with young people to educate and build a meaningful relationship. And different strategies suit young people and youth workers in different ways, it is all down to what the youth worker will think is most effective and its important to identify if the young people interacting with a youth worker will be effected and educated through these approaches, methods and skills. However, it is important to make sure that young people are comfortable with this relationship and are happy to attend these sessions. Like I discussed in my seminar I referenced an author that strongly believes that these approaches and methods can only be effective if there is respect and positive mentality surrounding the relationship and in my opinion this is very important as if there is no relationship with the youth worker and young person, these approaches, methods and skills can be wasted due to the lack of trust and respect and there is a high risk that the young person will no longer seek help of a youth worker. </a:t>
            </a:r>
            <a:endParaRPr lang="en-GB" sz="1700" dirty="0">
              <a:effectLst/>
              <a:latin typeface="Arial" panose="020B0604020202020204" pitchFamily="34" charset="0"/>
              <a:ea typeface="Times New Roman" panose="02020603050405020304" pitchFamily="18" charset="0"/>
              <a:cs typeface="Arial" panose="020B0604020202020204" pitchFamily="34" charset="0"/>
            </a:endParaRPr>
          </a:p>
          <a:p>
            <a:pPr algn="l"/>
            <a:endParaRPr lang="en-US" dirty="0"/>
          </a:p>
        </p:txBody>
      </p:sp>
    </p:spTree>
    <p:extLst>
      <p:ext uri="{BB962C8B-B14F-4D97-AF65-F5344CB8AC3E}">
        <p14:creationId xmlns:p14="http://schemas.microsoft.com/office/powerpoint/2010/main" val="735620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D4A384-22B6-7E55-EE2E-2B233A43F954}"/>
              </a:ext>
            </a:extLst>
          </p:cNvPr>
          <p:cNvSpPr txBox="1"/>
          <p:nvPr/>
        </p:nvSpPr>
        <p:spPr>
          <a:xfrm>
            <a:off x="544213" y="404454"/>
            <a:ext cx="2737667" cy="477054"/>
          </a:xfrm>
          <a:prstGeom prst="rect">
            <a:avLst/>
          </a:prstGeom>
          <a:noFill/>
        </p:spPr>
        <p:txBody>
          <a:bodyPr wrap="square" rtlCol="0">
            <a:spAutoFit/>
          </a:bodyPr>
          <a:lstStyle/>
          <a:p>
            <a:pPr algn="l"/>
            <a:r>
              <a:rPr lang="en-GB" sz="2500" dirty="0">
                <a:latin typeface="Aharoni" panose="02010803020104030203" pitchFamily="2" charset="-79"/>
                <a:cs typeface="Aharoni" panose="02010803020104030203" pitchFamily="2" charset="-79"/>
              </a:rPr>
              <a:t>Reference list</a:t>
            </a:r>
            <a:endParaRPr lang="en-US" sz="2500" dirty="0">
              <a:latin typeface="Aharoni" panose="02010803020104030203" pitchFamily="2" charset="-79"/>
              <a:cs typeface="Aharoni" panose="02010803020104030203" pitchFamily="2" charset="-79"/>
            </a:endParaRPr>
          </a:p>
        </p:txBody>
      </p:sp>
      <p:sp>
        <p:nvSpPr>
          <p:cNvPr id="3" name="TextBox 2">
            <a:extLst>
              <a:ext uri="{FF2B5EF4-FFF2-40B4-BE49-F238E27FC236}">
                <a16:creationId xmlns:a16="http://schemas.microsoft.com/office/drawing/2014/main" id="{62AC03C5-D3FF-0D47-B931-091890BD844C}"/>
              </a:ext>
            </a:extLst>
          </p:cNvPr>
          <p:cNvSpPr txBox="1"/>
          <p:nvPr/>
        </p:nvSpPr>
        <p:spPr>
          <a:xfrm>
            <a:off x="0" y="642981"/>
            <a:ext cx="12354485" cy="5570756"/>
          </a:xfrm>
          <a:prstGeom prst="rect">
            <a:avLst/>
          </a:prstGeom>
          <a:noFill/>
        </p:spPr>
        <p:txBody>
          <a:bodyPr wrap="square" rtlCol="0">
            <a:spAutoFit/>
          </a:bodyPr>
          <a:lstStyle/>
          <a:p>
            <a:endParaRPr lang="en-US" sz="1800" b="1">
              <a:effectLst/>
              <a:latin typeface="Times New Roman" panose="02020603050405020304" pitchFamily="18" charset="0"/>
            </a:endParaRPr>
          </a:p>
          <a:p>
            <a:r>
              <a:rPr lang="en-US" sz="1200">
                <a:effectLst/>
                <a:latin typeface="Arial" panose="020B0604020202020204" pitchFamily="34" charset="0"/>
                <a:cs typeface="Arial" panose="020B0604020202020204" pitchFamily="34" charset="0"/>
              </a:rPr>
              <a:t>Barnardo’s. (n.d.). </a:t>
            </a:r>
            <a:r>
              <a:rPr lang="en-US" sz="1200" i="1">
                <a:effectLst/>
                <a:latin typeface="Arial" panose="020B0604020202020204" pitchFamily="34" charset="0"/>
                <a:cs typeface="Arial" panose="020B0604020202020204" pitchFamily="34" charset="0"/>
              </a:rPr>
              <a:t>How to talk to children about alcohol and other drugs</a:t>
            </a:r>
            <a:r>
              <a:rPr lang="en-US" sz="1200">
                <a:effectLst/>
                <a:latin typeface="Arial" panose="020B0604020202020204" pitchFamily="34" charset="0"/>
                <a:cs typeface="Arial" panose="020B0604020202020204" pitchFamily="34" charset="0"/>
              </a:rPr>
              <a:t>. [online] Available at: https://www.barnardos.org.uk/get-support/support-for-parents-and-carers/child-abuse-and-harm/alcohol-and-other-drug-misuse/how-to-speak-to-children-about-alcohol-and-drugs.</a:t>
            </a:r>
          </a:p>
          <a:p>
            <a:r>
              <a:rPr lang="en-US" sz="1200">
                <a:effectLst/>
                <a:latin typeface="Arial" panose="020B0604020202020204" pitchFamily="34" charset="0"/>
                <a:cs typeface="Arial" panose="020B0604020202020204" pitchFamily="34" charset="0"/>
              </a:rPr>
              <a:t>Beck, M. (2024). </a:t>
            </a:r>
            <a:r>
              <a:rPr lang="en-US" sz="1200" i="1">
                <a:effectLst/>
                <a:latin typeface="Arial" panose="020B0604020202020204" pitchFamily="34" charset="0"/>
                <a:cs typeface="Arial" panose="020B0604020202020204" pitchFamily="34" charset="0"/>
              </a:rPr>
              <a:t>Mobile phones in schools: Mandating a ban?</a:t>
            </a:r>
            <a:r>
              <a:rPr lang="en-US" sz="1200">
                <a:effectLst/>
                <a:latin typeface="Arial" panose="020B0604020202020204" pitchFamily="34" charset="0"/>
                <a:cs typeface="Arial" panose="020B0604020202020204" pitchFamily="34" charset="0"/>
              </a:rPr>
              <a:t> [online] House of Lords Library. Available at: https://lordslibrary.parliament.uk/mobile-phones-in-schools-mandating-a-ban/.</a:t>
            </a:r>
          </a:p>
          <a:p>
            <a:r>
              <a:rPr lang="en-US" sz="1200">
                <a:effectLst/>
                <a:latin typeface="Arial" panose="020B0604020202020204" pitchFamily="34" charset="0"/>
                <a:cs typeface="Arial" panose="020B0604020202020204" pitchFamily="34" charset="0"/>
              </a:rPr>
              <a:t>Bergeron, D. and Loignon, A. (2024). </a:t>
            </a:r>
            <a:r>
              <a:rPr lang="en-US" sz="1200" i="1">
                <a:effectLst/>
                <a:latin typeface="Arial" panose="020B0604020202020204" pitchFamily="34" charset="0"/>
                <a:cs typeface="Arial" panose="020B0604020202020204" pitchFamily="34" charset="0"/>
              </a:rPr>
              <a:t>What is active listening?</a:t>
            </a:r>
            <a:r>
              <a:rPr lang="en-US" sz="1200">
                <a:effectLst/>
                <a:latin typeface="Arial" panose="020B0604020202020204" pitchFamily="34" charset="0"/>
                <a:cs typeface="Arial" panose="020B0604020202020204" pitchFamily="34" charset="0"/>
              </a:rPr>
              <a:t> [online] Center for Creative Leadership. Available at: https://www.ccl.org/articles/leading-effectively-articles/coaching-others-use-active-listening-skills/.</a:t>
            </a:r>
          </a:p>
          <a:p>
            <a:r>
              <a:rPr lang="en-US" sz="1200">
                <a:effectLst/>
                <a:latin typeface="Arial" panose="020B0604020202020204" pitchFamily="34" charset="0"/>
                <a:cs typeface="Arial" panose="020B0604020202020204" pitchFamily="34" charset="0"/>
              </a:rPr>
              <a:t>Bridge to Recovery. (n.d.). </a:t>
            </a:r>
            <a:r>
              <a:rPr lang="en-US" sz="1200" i="1">
                <a:effectLst/>
                <a:latin typeface="Arial" panose="020B0604020202020204" pitchFamily="34" charset="0"/>
                <a:cs typeface="Arial" panose="020B0604020202020204" pitchFamily="34" charset="0"/>
              </a:rPr>
              <a:t>Drug Addiction &amp; Alcoholism Treatment</a:t>
            </a:r>
            <a:r>
              <a:rPr lang="en-US" sz="1200">
                <a:effectLst/>
                <a:latin typeface="Arial" panose="020B0604020202020204" pitchFamily="34" charset="0"/>
                <a:cs typeface="Arial" panose="020B0604020202020204" pitchFamily="34" charset="0"/>
              </a:rPr>
              <a:t>. [online] Available at: https://btrms.com/what-we-treat/addiction/drug-alcohol/.</a:t>
            </a:r>
          </a:p>
          <a:p>
            <a:r>
              <a:rPr lang="en-US" sz="1200">
                <a:effectLst/>
                <a:latin typeface="Arial" panose="020B0604020202020204" pitchFamily="34" charset="0"/>
                <a:cs typeface="Arial" panose="020B0604020202020204" pitchFamily="34" charset="0"/>
              </a:rPr>
              <a:t>Craghoppers.com. (2021). </a:t>
            </a:r>
            <a:r>
              <a:rPr lang="en-US" sz="1200" i="1">
                <a:effectLst/>
                <a:latin typeface="Arial" panose="020B0604020202020204" pitchFamily="34" charset="0"/>
                <a:cs typeface="Arial" panose="020B0604020202020204" pitchFamily="34" charset="0"/>
              </a:rPr>
              <a:t>5 Benefits of Being Outdoors | Craghoppers UK</a:t>
            </a:r>
            <a:r>
              <a:rPr lang="en-US" sz="1200">
                <a:effectLst/>
                <a:latin typeface="Arial" panose="020B0604020202020204" pitchFamily="34" charset="0"/>
                <a:cs typeface="Arial" panose="020B0604020202020204" pitchFamily="34" charset="0"/>
              </a:rPr>
              <a:t>. [online] Available at: </a:t>
            </a:r>
            <a:r>
              <a:rPr lang="en-US" sz="1200">
                <a:effectLst/>
                <a:latin typeface="Arial" panose="020B0604020202020204" pitchFamily="34" charset="0"/>
                <a:cs typeface="Arial" panose="020B0604020202020204" pitchFamily="34" charset="0"/>
                <a:hlinkClick r:id="rId2"/>
              </a:rPr>
              <a:t>https://www.craghoppers.com/the-journal/5-benefits-of-being-outdoors/</a:t>
            </a:r>
            <a:r>
              <a:rPr lang="en-US" sz="1200">
                <a:effectLst/>
                <a:latin typeface="Arial" panose="020B0604020202020204" pitchFamily="34" charset="0"/>
                <a:cs typeface="Arial" panose="020B0604020202020204" pitchFamily="34" charset="0"/>
              </a:rPr>
              <a:t>.</a:t>
            </a:r>
          </a:p>
          <a:p>
            <a:r>
              <a:rPr lang="en-US" sz="1200">
                <a:latin typeface="Arial" panose="020B0604020202020204" pitchFamily="34" charset="0"/>
                <a:cs typeface="Arial" panose="020B0604020202020204" pitchFamily="34" charset="0"/>
              </a:rPr>
              <a:t>CLD Standards Council Scotland (2019) </a:t>
            </a:r>
            <a:r>
              <a:rPr lang="en-US" sz="1200" i="1">
                <a:latin typeface="Arial" panose="020B0604020202020204" pitchFamily="34" charset="0"/>
                <a:cs typeface="Arial" panose="020B0604020202020204" pitchFamily="34" charset="0"/>
              </a:rPr>
              <a:t>National Occupational Standards.</a:t>
            </a:r>
            <a:r>
              <a:rPr lang="en-US" sz="1200">
                <a:latin typeface="Arial" panose="020B0604020202020204" pitchFamily="34" charset="0"/>
                <a:cs typeface="Arial" panose="020B0604020202020204" pitchFamily="34" charset="0"/>
              </a:rPr>
              <a:t> Available at: CombinedYouthWorkNOS.pdf (Accessed on: 18</a:t>
            </a:r>
            <a:r>
              <a:rPr lang="en-US" sz="1200" baseline="30000">
                <a:latin typeface="Arial" panose="020B0604020202020204" pitchFamily="34" charset="0"/>
                <a:cs typeface="Arial" panose="020B0604020202020204" pitchFamily="34" charset="0"/>
              </a:rPr>
              <a:t>th</a:t>
            </a:r>
            <a:r>
              <a:rPr lang="en-US" sz="1200">
                <a:latin typeface="Arial" panose="020B0604020202020204" pitchFamily="34" charset="0"/>
                <a:cs typeface="Arial" panose="020B0604020202020204" pitchFamily="34" charset="0"/>
              </a:rPr>
              <a:t> February 2025)</a:t>
            </a:r>
            <a:endParaRPr lang="en-US" sz="1200">
              <a:effectLst/>
              <a:latin typeface="Arial" panose="020B0604020202020204" pitchFamily="34" charset="0"/>
              <a:cs typeface="Arial" panose="020B0604020202020204" pitchFamily="34" charset="0"/>
            </a:endParaRPr>
          </a:p>
          <a:p>
            <a:r>
              <a:rPr lang="en-US" sz="1200">
                <a:effectLst/>
                <a:latin typeface="Arial" panose="020B0604020202020204" pitchFamily="34" charset="0"/>
                <a:cs typeface="Arial" panose="020B0604020202020204" pitchFamily="34" charset="0"/>
              </a:rPr>
              <a:t>Dalomba, F. (2022). </a:t>
            </a:r>
            <a:r>
              <a:rPr lang="en-US" sz="1200" i="1">
                <a:effectLst/>
                <a:latin typeface="Arial" panose="020B0604020202020204" pitchFamily="34" charset="0"/>
                <a:cs typeface="Arial" panose="020B0604020202020204" pitchFamily="34" charset="0"/>
              </a:rPr>
              <a:t>Pros and Cons of Social Media | Brown University Health</a:t>
            </a:r>
            <a:r>
              <a:rPr lang="en-US" sz="1200">
                <a:effectLst/>
                <a:latin typeface="Arial" panose="020B0604020202020204" pitchFamily="34" charset="0"/>
                <a:cs typeface="Arial" panose="020B0604020202020204" pitchFamily="34" charset="0"/>
              </a:rPr>
              <a:t>. [online] Brown University Health. Available at: https://www.brownhealth.org/be-well/social-media-good-bad-and-ugly.</a:t>
            </a:r>
          </a:p>
          <a:p>
            <a:r>
              <a:rPr lang="en-US" sz="1200">
                <a:effectLst/>
                <a:latin typeface="Arial" panose="020B0604020202020204" pitchFamily="34" charset="0"/>
                <a:cs typeface="Arial" panose="020B0604020202020204" pitchFamily="34" charset="0"/>
              </a:rPr>
              <a:t>Harvey, D. (2022). </a:t>
            </a:r>
            <a:r>
              <a:rPr lang="en-US" sz="1200" i="1">
                <a:effectLst/>
                <a:latin typeface="Arial" panose="020B0604020202020204" pitchFamily="34" charset="0"/>
                <a:cs typeface="Arial" panose="020B0604020202020204" pitchFamily="34" charset="0"/>
              </a:rPr>
              <a:t>5 key benefits of outdoor learning</a:t>
            </a:r>
            <a:r>
              <a:rPr lang="en-US" sz="1200">
                <a:effectLst/>
                <a:latin typeface="Arial" panose="020B0604020202020204" pitchFamily="34" charset="0"/>
                <a:cs typeface="Arial" panose="020B0604020202020204" pitchFamily="34" charset="0"/>
              </a:rPr>
              <a:t>. [online] Learning through Landscapes. Available at: https://ltl.org.uk/news/5-key-benefits-of-outdoor-learning/.</a:t>
            </a:r>
          </a:p>
          <a:p>
            <a:r>
              <a:rPr lang="en-US" sz="1200">
                <a:effectLst/>
                <a:latin typeface="Arial" panose="020B0604020202020204" pitchFamily="34" charset="0"/>
                <a:cs typeface="Arial" panose="020B0604020202020204" pitchFamily="34" charset="0"/>
              </a:rPr>
              <a:t>Hung, W.-T. and Liou, G.-B. (2023). How is the effect of social media on intention to outdoor recreations? A study using personal social connections as a moderator. </a:t>
            </a:r>
            <a:r>
              <a:rPr lang="en-US" sz="1200" i="1">
                <a:effectLst/>
                <a:latin typeface="Arial" panose="020B0604020202020204" pitchFamily="34" charset="0"/>
                <a:cs typeface="Arial" panose="020B0604020202020204" pitchFamily="34" charset="0"/>
              </a:rPr>
              <a:t>Heliyon</a:t>
            </a:r>
            <a:r>
              <a:rPr lang="en-US" sz="1200">
                <a:effectLst/>
                <a:latin typeface="Arial" panose="020B0604020202020204" pitchFamily="34" charset="0"/>
                <a:cs typeface="Arial" panose="020B0604020202020204" pitchFamily="34" charset="0"/>
              </a:rPr>
              <a:t>, [online] 9(11), p.e22268. doi:https://doi.org/10.1016/j.heliyon.2023.e22268.</a:t>
            </a:r>
          </a:p>
          <a:p>
            <a:r>
              <a:rPr lang="en-US" sz="1200">
                <a:effectLst/>
                <a:latin typeface="Arial" panose="020B0604020202020204" pitchFamily="34" charset="0"/>
                <a:cs typeface="Arial" panose="020B0604020202020204" pitchFamily="34" charset="0"/>
              </a:rPr>
              <a:t>Mayple. (2023). </a:t>
            </a:r>
            <a:r>
              <a:rPr lang="en-US" sz="1200" i="1">
                <a:effectLst/>
                <a:latin typeface="Arial" panose="020B0604020202020204" pitchFamily="34" charset="0"/>
                <a:cs typeface="Arial" panose="020B0604020202020204" pitchFamily="34" charset="0"/>
              </a:rPr>
              <a:t>The 2024 Social Media Management Guide to Growth</a:t>
            </a:r>
            <a:r>
              <a:rPr lang="en-US" sz="1200">
                <a:effectLst/>
                <a:latin typeface="Arial" panose="020B0604020202020204" pitchFamily="34" charset="0"/>
                <a:cs typeface="Arial" panose="020B0604020202020204" pitchFamily="34" charset="0"/>
              </a:rPr>
              <a:t>. [online] Available at: https://www.mayple.com/resources/social-media-marketing/social-media-management.</a:t>
            </a:r>
          </a:p>
          <a:p>
            <a:r>
              <a:rPr lang="en-US" sz="1200">
                <a:effectLst/>
                <a:latin typeface="Arial" panose="020B0604020202020204" pitchFamily="34" charset="0"/>
                <a:cs typeface="Arial" panose="020B0604020202020204" pitchFamily="34" charset="0"/>
              </a:rPr>
              <a:t>Mind (2021). </a:t>
            </a:r>
            <a:r>
              <a:rPr lang="en-US" sz="1200" i="1">
                <a:effectLst/>
                <a:latin typeface="Arial" panose="020B0604020202020204" pitchFamily="34" charset="0"/>
                <a:cs typeface="Arial" panose="020B0604020202020204" pitchFamily="34" charset="0"/>
              </a:rPr>
              <a:t>How Nature Benefits Mental Health</a:t>
            </a:r>
            <a:r>
              <a:rPr lang="en-US" sz="1200">
                <a:effectLst/>
                <a:latin typeface="Arial" panose="020B0604020202020204" pitchFamily="34" charset="0"/>
                <a:cs typeface="Arial" panose="020B0604020202020204" pitchFamily="34" charset="0"/>
              </a:rPr>
              <a:t>. [online] www.mind.org.uk. Available at: https://www.mind.org.uk/information-support/tips-for-everyday-living/nature-and-mental-health/how-nature-benefits-mental-health/.</a:t>
            </a:r>
          </a:p>
          <a:p>
            <a:r>
              <a:rPr lang="en-US" sz="1200">
                <a:effectLst/>
                <a:latin typeface="Arial" panose="020B0604020202020204" pitchFamily="34" charset="0"/>
                <a:cs typeface="Arial" panose="020B0604020202020204" pitchFamily="34" charset="0"/>
              </a:rPr>
              <a:t>Russo, H. (2022). </a:t>
            </a:r>
            <a:r>
              <a:rPr lang="en-US" sz="1200" i="1">
                <a:effectLst/>
                <a:latin typeface="Arial" panose="020B0604020202020204" pitchFamily="34" charset="0"/>
                <a:cs typeface="Arial" panose="020B0604020202020204" pitchFamily="34" charset="0"/>
              </a:rPr>
              <a:t>Module: Key Skills -Open questions and how to use them Module in Communication Skills for Supervisors</a:t>
            </a:r>
            <a:r>
              <a:rPr lang="en-US" sz="1200">
                <a:effectLst/>
                <a:latin typeface="Arial" panose="020B0604020202020204" pitchFamily="34" charset="0"/>
                <a:cs typeface="Arial" panose="020B0604020202020204" pitchFamily="34" charset="0"/>
              </a:rPr>
              <a:t>. [online] Available at: https://kss.hee.nhs.uk/wp-content/uploads/sites/15/2022/08/Key-Skills-Open-questions.pdf.</a:t>
            </a:r>
          </a:p>
          <a:p>
            <a:r>
              <a:rPr lang="en-US" sz="1200">
                <a:effectLst/>
                <a:latin typeface="Arial" panose="020B0604020202020204" pitchFamily="34" charset="0"/>
                <a:cs typeface="Arial" panose="020B0604020202020204" pitchFamily="34" charset="0"/>
              </a:rPr>
              <a:t>Sarris, J. (2023). </a:t>
            </a:r>
            <a:r>
              <a:rPr lang="en-US" sz="1200" i="1">
                <a:effectLst/>
                <a:latin typeface="Arial" panose="020B0604020202020204" pitchFamily="34" charset="0"/>
                <a:cs typeface="Arial" panose="020B0604020202020204" pitchFamily="34" charset="0"/>
              </a:rPr>
              <a:t>The Science Behind Scavenger Hunts | cityHUNT</a:t>
            </a:r>
            <a:r>
              <a:rPr lang="en-US" sz="1200">
                <a:effectLst/>
                <a:latin typeface="Arial" panose="020B0604020202020204" pitchFamily="34" charset="0"/>
                <a:cs typeface="Arial" panose="020B0604020202020204" pitchFamily="34" charset="0"/>
              </a:rPr>
              <a:t>. [online] Available at: https://cityhunt.com/the-science-behind-scavenger-hunts/.</a:t>
            </a:r>
          </a:p>
          <a:p>
            <a:r>
              <a:rPr lang="en-US" sz="1200">
                <a:effectLst/>
                <a:latin typeface="Arial" panose="020B0604020202020204" pitchFamily="34" charset="0"/>
                <a:cs typeface="Arial" panose="020B0604020202020204" pitchFamily="34" charset="0"/>
              </a:rPr>
              <a:t>Singleton, T. (2024). </a:t>
            </a:r>
            <a:r>
              <a:rPr lang="en-US" sz="1200" i="1">
                <a:effectLst/>
                <a:latin typeface="Arial" panose="020B0604020202020204" pitchFamily="34" charset="0"/>
                <a:cs typeface="Arial" panose="020B0604020202020204" pitchFamily="34" charset="0"/>
              </a:rPr>
              <a:t>Sharp rise in problematic teenage social media use, study says</a:t>
            </a:r>
            <a:r>
              <a:rPr lang="en-US" sz="1200">
                <a:effectLst/>
                <a:latin typeface="Arial" panose="020B0604020202020204" pitchFamily="34" charset="0"/>
                <a:cs typeface="Arial" panose="020B0604020202020204" pitchFamily="34" charset="0"/>
              </a:rPr>
              <a:t>. [online] BBC News. Available at: https://www.bbc.co.uk/news/articles/crl8d0x9lpdo.</a:t>
            </a:r>
          </a:p>
          <a:p>
            <a:r>
              <a:rPr lang="en-US" sz="1200">
                <a:effectLst/>
                <a:latin typeface="Arial" panose="020B0604020202020204" pitchFamily="34" charset="0"/>
                <a:cs typeface="Arial" panose="020B0604020202020204" pitchFamily="34" charset="0"/>
              </a:rPr>
              <a:t>Talk to Frank (2019). </a:t>
            </a:r>
            <a:r>
              <a:rPr lang="en-US" sz="1200" i="1">
                <a:effectLst/>
                <a:latin typeface="Arial" panose="020B0604020202020204" pitchFamily="34" charset="0"/>
                <a:cs typeface="Arial" panose="020B0604020202020204" pitchFamily="34" charset="0"/>
              </a:rPr>
              <a:t>FRANK</a:t>
            </a:r>
            <a:r>
              <a:rPr lang="en-US" sz="1200">
                <a:effectLst/>
                <a:latin typeface="Arial" panose="020B0604020202020204" pitchFamily="34" charset="0"/>
                <a:cs typeface="Arial" panose="020B0604020202020204" pitchFamily="34" charset="0"/>
              </a:rPr>
              <a:t>. [online] Talktofrank.com. Available at: https://www.talktofrank.com/.</a:t>
            </a:r>
          </a:p>
          <a:p>
            <a:r>
              <a:rPr lang="en-US" sz="1200">
                <a:effectLst/>
                <a:latin typeface="Arial" panose="020B0604020202020204" pitchFamily="34" charset="0"/>
                <a:cs typeface="Arial" panose="020B0604020202020204" pitchFamily="34" charset="0"/>
              </a:rPr>
              <a:t>Wood, J., Westwood, S. and Gill Thompson (2015). </a:t>
            </a:r>
            <a:r>
              <a:rPr lang="en-US" sz="1200" i="1">
                <a:effectLst/>
                <a:latin typeface="Arial" panose="020B0604020202020204" pitchFamily="34" charset="0"/>
                <a:cs typeface="Arial" panose="020B0604020202020204" pitchFamily="34" charset="0"/>
              </a:rPr>
              <a:t>Youth work : preparation for practice</a:t>
            </a:r>
            <a:r>
              <a:rPr lang="en-US" sz="1200">
                <a:effectLst/>
                <a:latin typeface="Arial" panose="020B0604020202020204" pitchFamily="34" charset="0"/>
                <a:cs typeface="Arial" panose="020B0604020202020204" pitchFamily="34" charset="0"/>
              </a:rPr>
              <a:t>. Abingdon, Oxon: Routledge.</a:t>
            </a:r>
          </a:p>
          <a:p>
            <a:r>
              <a:rPr lang="en-US" sz="1200">
                <a:effectLst/>
                <a:latin typeface="Arial" panose="020B0604020202020204" pitchFamily="34" charset="0"/>
                <a:cs typeface="Arial" panose="020B0604020202020204" pitchFamily="34" charset="0"/>
              </a:rPr>
              <a:t>www.drugfreect.org. (n.d.). </a:t>
            </a:r>
            <a:r>
              <a:rPr lang="en-US" sz="1200" i="1">
                <a:effectLst/>
                <a:latin typeface="Arial" panose="020B0604020202020204" pitchFamily="34" charset="0"/>
                <a:cs typeface="Arial" panose="020B0604020202020204" pitchFamily="34" charset="0"/>
              </a:rPr>
              <a:t>Short-Term Effects of Cocaine Addiction | DrugFreeCT.org</a:t>
            </a:r>
            <a:r>
              <a:rPr lang="en-US" sz="1200">
                <a:effectLst/>
                <a:latin typeface="Arial" panose="020B0604020202020204" pitchFamily="34" charset="0"/>
                <a:cs typeface="Arial" panose="020B0604020202020204" pitchFamily="34" charset="0"/>
              </a:rPr>
              <a:t>. [online] Available at: https://www.drugfreect.org/illicit-drugs/cocaine/short-term-effects/.</a:t>
            </a:r>
          </a:p>
          <a:p>
            <a:r>
              <a:rPr lang="en-US" sz="1200">
                <a:effectLst/>
                <a:latin typeface="Arial" panose="020B0604020202020204" pitchFamily="34" charset="0"/>
                <a:cs typeface="Arial" panose="020B0604020202020204" pitchFamily="34" charset="0"/>
              </a:rPr>
              <a:t>www.mentallyhealthyschools.org.uk. (n.d.). </a:t>
            </a:r>
            <a:r>
              <a:rPr lang="en-US" sz="1200" i="1">
                <a:effectLst/>
                <a:latin typeface="Arial" panose="020B0604020202020204" pitchFamily="34" charset="0"/>
                <a:cs typeface="Arial" panose="020B0604020202020204" pitchFamily="34" charset="0"/>
              </a:rPr>
              <a:t>Drugs and alcohol : Mentally Healthy Schools</a:t>
            </a:r>
            <a:r>
              <a:rPr lang="en-US" sz="1200">
                <a:effectLst/>
                <a:latin typeface="Arial" panose="020B0604020202020204" pitchFamily="34" charset="0"/>
                <a:cs typeface="Arial" panose="020B0604020202020204" pitchFamily="34" charset="0"/>
              </a:rPr>
              <a:t>. [online] Available at: </a:t>
            </a:r>
            <a:r>
              <a:rPr lang="en-US" sz="1200">
                <a:effectLst/>
                <a:latin typeface="Arial" panose="020B0604020202020204" pitchFamily="34" charset="0"/>
                <a:cs typeface="Arial" panose="020B0604020202020204" pitchFamily="34" charset="0"/>
                <a:hlinkClick r:id="rId3"/>
              </a:rPr>
              <a:t>https://www.mentallyhealthyschools.org.uk/factors-that-impact-mental-health/lifestyle-factors/drugs-and-alcohol/</a:t>
            </a:r>
            <a:r>
              <a:rPr lang="en-US" sz="1200">
                <a:effectLst/>
                <a:latin typeface="Arial" panose="020B0604020202020204" pitchFamily="34" charset="0"/>
                <a:cs typeface="Arial" panose="020B0604020202020204" pitchFamily="34" charset="0"/>
              </a:rPr>
              <a:t>.</a:t>
            </a:r>
          </a:p>
          <a:p>
            <a:r>
              <a:rPr lang="en-US" sz="1200">
                <a:effectLst/>
                <a:latin typeface="Arial" panose="020B0604020202020204" pitchFamily="34" charset="0"/>
                <a:cs typeface="Arial" panose="020B0604020202020204" pitchFamily="34" charset="0"/>
              </a:rPr>
              <a:t>Youth Work in Wales Review Group. (2022) Youth Work in Wales: </a:t>
            </a:r>
            <a:r>
              <a:rPr lang="en-US" sz="1200" i="1">
                <a:effectLst/>
                <a:latin typeface="Arial" panose="020B0604020202020204" pitchFamily="34" charset="0"/>
                <a:cs typeface="Arial" panose="020B0604020202020204" pitchFamily="34" charset="0"/>
              </a:rPr>
              <a:t>Principle and Purposes</a:t>
            </a:r>
            <a:r>
              <a:rPr lang="en-US" sz="1200">
                <a:effectLst/>
                <a:latin typeface="Arial" panose="020B0604020202020204" pitchFamily="34" charset="0"/>
                <a:cs typeface="Arial" panose="020B0604020202020204" pitchFamily="34" charset="0"/>
              </a:rPr>
              <a:t>, Cardiff: Youth Work in Wales Review Group</a:t>
            </a:r>
          </a:p>
          <a:p>
            <a:pPr algn="l"/>
            <a:r>
              <a:rPr lang="en-US" sz="140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D0CEDEA8-E84F-4E7B-7DF4-A7F8AD79FDED}"/>
              </a:ext>
            </a:extLst>
          </p:cNvPr>
          <p:cNvSpPr txBox="1"/>
          <p:nvPr/>
        </p:nvSpPr>
        <p:spPr>
          <a:xfrm>
            <a:off x="5255291" y="2519303"/>
            <a:ext cx="1828800" cy="1828800"/>
          </a:xfrm>
          <a:prstGeom prst="rect">
            <a:avLst/>
          </a:prstGeom>
          <a:noFill/>
        </p:spPr>
        <p:txBody>
          <a:bodyPr wrap="square" rtlCol="0">
            <a:spAutoFit/>
          </a:bodyPr>
          <a:lstStyle/>
          <a:p>
            <a:pPr algn="l"/>
            <a:endParaRPr lang="en-US" dirty="0"/>
          </a:p>
        </p:txBody>
      </p:sp>
      <p:sp>
        <p:nvSpPr>
          <p:cNvPr id="6" name="TextBox 5">
            <a:extLst>
              <a:ext uri="{FF2B5EF4-FFF2-40B4-BE49-F238E27FC236}">
                <a16:creationId xmlns:a16="http://schemas.microsoft.com/office/drawing/2014/main" id="{169ABC08-11A3-BA16-07FD-0D4FAC1D07A6}"/>
              </a:ext>
            </a:extLst>
          </p:cNvPr>
          <p:cNvSpPr txBox="1"/>
          <p:nvPr/>
        </p:nvSpPr>
        <p:spPr>
          <a:xfrm>
            <a:off x="3754215" y="6129098"/>
            <a:ext cx="4846054" cy="646331"/>
          </a:xfrm>
          <a:prstGeom prst="rect">
            <a:avLst/>
          </a:prstGeom>
          <a:noFill/>
        </p:spPr>
        <p:txBody>
          <a:bodyPr wrap="square" rtlCol="0">
            <a:spAutoFit/>
          </a:bodyPr>
          <a:lstStyle/>
          <a:p>
            <a:pPr algn="ctr"/>
            <a:r>
              <a:rPr lang="en-GB" b="1" u="sng" dirty="0"/>
              <a:t>Appendix</a:t>
            </a:r>
          </a:p>
          <a:p>
            <a:pPr algn="ctr"/>
            <a:r>
              <a:rPr lang="en-GB" dirty="0"/>
              <a:t>I have not used AI to support my work</a:t>
            </a:r>
            <a:endParaRPr lang="en-US" dirty="0"/>
          </a:p>
        </p:txBody>
      </p:sp>
    </p:spTree>
    <p:extLst>
      <p:ext uri="{BB962C8B-B14F-4D97-AF65-F5344CB8AC3E}">
        <p14:creationId xmlns:p14="http://schemas.microsoft.com/office/powerpoint/2010/main" val="3998894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Tegan Rumming (2402051)</dc:creator>
  <cp:lastModifiedBy>Tegan Rumming (2402051)</cp:lastModifiedBy>
  <cp:revision>7</cp:revision>
  <dcterms:created xsi:type="dcterms:W3CDTF">2025-02-15T14:02:56Z</dcterms:created>
  <dcterms:modified xsi:type="dcterms:W3CDTF">2025-02-19T16:36:02Z</dcterms:modified>
</cp:coreProperties>
</file>