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notesMasterIdLst>
    <p:notesMasterId r:id="rId16"/>
  </p:notesMasterIdLst>
  <p:handoutMasterIdLst>
    <p:handoutMasterId r:id="rId17"/>
  </p:handoutMasterIdLst>
  <p:sldIdLst>
    <p:sldId id="257" r:id="rId2"/>
    <p:sldId id="299" r:id="rId3"/>
    <p:sldId id="298" r:id="rId4"/>
    <p:sldId id="306" r:id="rId5"/>
    <p:sldId id="305" r:id="rId6"/>
    <p:sldId id="301" r:id="rId7"/>
    <p:sldId id="308" r:id="rId8"/>
    <p:sldId id="307" r:id="rId9"/>
    <p:sldId id="310" r:id="rId10"/>
    <p:sldId id="311" r:id="rId11"/>
    <p:sldId id="312" r:id="rId12"/>
    <p:sldId id="313" r:id="rId13"/>
    <p:sldId id="314" r:id="rId14"/>
    <p:sldId id="303" r:id="rId15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94660"/>
  </p:normalViewPr>
  <p:slideViewPr>
    <p:cSldViewPr snapToGrid="0">
      <p:cViewPr varScale="1">
        <p:scale>
          <a:sx n="69" d="100"/>
          <a:sy n="69" d="100"/>
        </p:scale>
        <p:origin x="90" y="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gi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7D81B-1BD7-934D-B626-2584785F9693}" type="doc">
      <dgm:prSet loTypeId="urn:microsoft.com/office/officeart/2005/8/layout/vList3#1" loCatId="list" qsTypeId="urn:microsoft.com/office/officeart/2005/8/quickstyle/simple4" qsCatId="simple" csTypeId="urn:microsoft.com/office/officeart/2005/8/colors/accent1_2" csCatId="accent1" phldr="1"/>
      <dgm:spPr/>
    </dgm:pt>
    <dgm:pt modelId="{79891111-B354-FD44-AA26-1EB3121D3F96}">
      <dgm:prSet phldrT="[Text]" custT="1"/>
      <dgm:spPr/>
      <dgm:t>
        <a:bodyPr/>
        <a:lstStyle/>
        <a:p>
          <a:r>
            <a:rPr lang="en-US" sz="4000" dirty="0" err="1" smtClean="0"/>
            <a:t>Tywydd</a:t>
          </a:r>
          <a:endParaRPr lang="en-US" sz="4000" dirty="0"/>
        </a:p>
      </dgm:t>
    </dgm:pt>
    <dgm:pt modelId="{8EA4C805-6987-2C48-8FF3-B53F8DC42EAF}" type="parTrans" cxnId="{5F40067E-FFE8-0047-A50C-A0AF9F235B5A}">
      <dgm:prSet/>
      <dgm:spPr/>
      <dgm:t>
        <a:bodyPr/>
        <a:lstStyle/>
        <a:p>
          <a:endParaRPr lang="en-US"/>
        </a:p>
      </dgm:t>
    </dgm:pt>
    <dgm:pt modelId="{D374F074-E7B4-694B-9A1A-CA02AEDCCA26}" type="sibTrans" cxnId="{5F40067E-FFE8-0047-A50C-A0AF9F235B5A}">
      <dgm:prSet/>
      <dgm:spPr/>
      <dgm:t>
        <a:bodyPr/>
        <a:lstStyle/>
        <a:p>
          <a:endParaRPr lang="en-US"/>
        </a:p>
      </dgm:t>
    </dgm:pt>
    <dgm:pt modelId="{172C555B-28B5-9640-AEBF-1677FF6CA5A0}">
      <dgm:prSet phldrT="[Text]" custT="1"/>
      <dgm:spPr/>
      <dgm:t>
        <a:bodyPr/>
        <a:lstStyle/>
        <a:p>
          <a:r>
            <a:rPr lang="en-US" sz="4000" dirty="0" err="1" smtClean="0"/>
            <a:t>Iechyd</a:t>
          </a:r>
          <a:r>
            <a:rPr lang="en-US" sz="4000" dirty="0" smtClean="0"/>
            <a:t> a </a:t>
          </a:r>
          <a:r>
            <a:rPr lang="en-US" sz="4000" dirty="0" err="1" smtClean="0"/>
            <a:t>diogelwch</a:t>
          </a:r>
          <a:endParaRPr lang="en-US" sz="4000" dirty="0" smtClean="0"/>
        </a:p>
      </dgm:t>
    </dgm:pt>
    <dgm:pt modelId="{D582F39E-CDFE-5D41-B941-6EFC04A64F09}" type="parTrans" cxnId="{97C55464-E9CC-2440-B224-1791BE49D261}">
      <dgm:prSet/>
      <dgm:spPr/>
      <dgm:t>
        <a:bodyPr/>
        <a:lstStyle/>
        <a:p>
          <a:endParaRPr lang="en-US"/>
        </a:p>
      </dgm:t>
    </dgm:pt>
    <dgm:pt modelId="{28EC3EF8-D2AC-BE44-B2CB-1D88EA217C31}" type="sibTrans" cxnId="{97C55464-E9CC-2440-B224-1791BE49D261}">
      <dgm:prSet/>
      <dgm:spPr/>
      <dgm:t>
        <a:bodyPr/>
        <a:lstStyle/>
        <a:p>
          <a:endParaRPr lang="en-US"/>
        </a:p>
      </dgm:t>
    </dgm:pt>
    <dgm:pt modelId="{9729F123-E52C-644F-BC12-DA193A790A44}">
      <dgm:prSet phldrT="[Text]" custT="1"/>
      <dgm:spPr/>
      <dgm:t>
        <a:bodyPr/>
        <a:lstStyle/>
        <a:p>
          <a:r>
            <a:rPr lang="en-US" sz="4000" dirty="0" err="1" smtClean="0"/>
            <a:t>Agweddau</a:t>
          </a:r>
          <a:r>
            <a:rPr lang="en-US" sz="4000" dirty="0" smtClean="0"/>
            <a:t> staff </a:t>
          </a:r>
          <a:endParaRPr lang="en-US" sz="4000" dirty="0"/>
        </a:p>
      </dgm:t>
    </dgm:pt>
    <dgm:pt modelId="{3ABFB7D3-0587-2840-9949-DE6BD88E5EA1}" type="parTrans" cxnId="{0A88D9A6-4F8F-8E4A-9E76-660CBD79D163}">
      <dgm:prSet/>
      <dgm:spPr/>
      <dgm:t>
        <a:bodyPr/>
        <a:lstStyle/>
        <a:p>
          <a:endParaRPr lang="en-US"/>
        </a:p>
      </dgm:t>
    </dgm:pt>
    <dgm:pt modelId="{04A94BDF-7932-444B-9FFB-16214C77B487}" type="sibTrans" cxnId="{0A88D9A6-4F8F-8E4A-9E76-660CBD79D163}">
      <dgm:prSet/>
      <dgm:spPr/>
      <dgm:t>
        <a:bodyPr/>
        <a:lstStyle/>
        <a:p>
          <a:endParaRPr lang="en-US"/>
        </a:p>
      </dgm:t>
    </dgm:pt>
    <dgm:pt modelId="{BAEE8CBF-62DD-864E-B062-89D742DEE308}" type="pres">
      <dgm:prSet presAssocID="{59D7D81B-1BD7-934D-B626-2584785F9693}" presName="linearFlow" presStyleCnt="0">
        <dgm:presLayoutVars>
          <dgm:dir/>
          <dgm:resizeHandles val="exact"/>
        </dgm:presLayoutVars>
      </dgm:prSet>
      <dgm:spPr/>
    </dgm:pt>
    <dgm:pt modelId="{4790522A-ABE5-E34F-82B0-19962CF4F24D}" type="pres">
      <dgm:prSet presAssocID="{79891111-B354-FD44-AA26-1EB3121D3F96}" presName="composite" presStyleCnt="0"/>
      <dgm:spPr/>
    </dgm:pt>
    <dgm:pt modelId="{280F3322-E863-624D-81F4-F93C298F634D}" type="pres">
      <dgm:prSet presAssocID="{79891111-B354-FD44-AA26-1EB3121D3F96}" presName="imgShp" presStyleLbl="fgImgPlace1" presStyleIdx="0" presStyleCnt="3"/>
      <dgm:spPr/>
    </dgm:pt>
    <dgm:pt modelId="{10501ECE-77A9-EA4C-AAA0-17766BFF8A10}" type="pres">
      <dgm:prSet presAssocID="{79891111-B354-FD44-AA26-1EB3121D3F9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30984A-1F36-674B-8591-A2523695A014}" type="pres">
      <dgm:prSet presAssocID="{D374F074-E7B4-694B-9A1A-CA02AEDCCA26}" presName="spacing" presStyleCnt="0"/>
      <dgm:spPr/>
    </dgm:pt>
    <dgm:pt modelId="{526D738F-97ED-9E49-A301-50D7C2AD38A7}" type="pres">
      <dgm:prSet presAssocID="{172C555B-28B5-9640-AEBF-1677FF6CA5A0}" presName="composite" presStyleCnt="0"/>
      <dgm:spPr/>
    </dgm:pt>
    <dgm:pt modelId="{3D5725D5-570A-4943-8EA8-DC37EABAA214}" type="pres">
      <dgm:prSet presAssocID="{172C555B-28B5-9640-AEBF-1677FF6CA5A0}" presName="imgShp" presStyleLbl="fgImgPlace1" presStyleIdx="1" presStyleCnt="3" custScaleX="118736" custScaleY="92179" custLinFactY="-26115" custLinFactNeighborX="-791" custLinFactNeighborY="-1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6E86B52-29F2-1243-BAF0-D77387C7F271}" type="pres">
      <dgm:prSet presAssocID="{172C555B-28B5-9640-AEBF-1677FF6CA5A0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B809939-AA77-9547-8933-1958B0632BF1}" type="pres">
      <dgm:prSet presAssocID="{28EC3EF8-D2AC-BE44-B2CB-1D88EA217C31}" presName="spacing" presStyleCnt="0"/>
      <dgm:spPr/>
    </dgm:pt>
    <dgm:pt modelId="{3CFE8102-8851-F64B-8DB3-E1345B58B149}" type="pres">
      <dgm:prSet presAssocID="{9729F123-E52C-644F-BC12-DA193A790A44}" presName="composite" presStyleCnt="0"/>
      <dgm:spPr/>
    </dgm:pt>
    <dgm:pt modelId="{E45C059D-947E-A948-A2A8-0771646620FF}" type="pres">
      <dgm:prSet presAssocID="{9729F123-E52C-644F-BC12-DA193A790A44}" presName="imgShp" presStyleLbl="fgImgPlace1" presStyleIdx="2" presStyleCnt="3"/>
      <dgm:spPr/>
    </dgm:pt>
    <dgm:pt modelId="{3231C6D6-70C1-A046-ADB1-C619F286A98E}" type="pres">
      <dgm:prSet presAssocID="{9729F123-E52C-644F-BC12-DA193A790A44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F40067E-FFE8-0047-A50C-A0AF9F235B5A}" srcId="{59D7D81B-1BD7-934D-B626-2584785F9693}" destId="{79891111-B354-FD44-AA26-1EB3121D3F96}" srcOrd="0" destOrd="0" parTransId="{8EA4C805-6987-2C48-8FF3-B53F8DC42EAF}" sibTransId="{D374F074-E7B4-694B-9A1A-CA02AEDCCA26}"/>
    <dgm:cxn modelId="{396FB252-19C7-AA43-9CA6-77666A86B548}" type="presOf" srcId="{59D7D81B-1BD7-934D-B626-2584785F9693}" destId="{BAEE8CBF-62DD-864E-B062-89D742DEE308}" srcOrd="0" destOrd="0" presId="urn:microsoft.com/office/officeart/2005/8/layout/vList3#1"/>
    <dgm:cxn modelId="{ED11E61C-78FB-4143-AAD1-6E0FCEE892CE}" type="presOf" srcId="{9729F123-E52C-644F-BC12-DA193A790A44}" destId="{3231C6D6-70C1-A046-ADB1-C619F286A98E}" srcOrd="0" destOrd="0" presId="urn:microsoft.com/office/officeart/2005/8/layout/vList3#1"/>
    <dgm:cxn modelId="{0A88D9A6-4F8F-8E4A-9E76-660CBD79D163}" srcId="{59D7D81B-1BD7-934D-B626-2584785F9693}" destId="{9729F123-E52C-644F-BC12-DA193A790A44}" srcOrd="2" destOrd="0" parTransId="{3ABFB7D3-0587-2840-9949-DE6BD88E5EA1}" sibTransId="{04A94BDF-7932-444B-9FFB-16214C77B487}"/>
    <dgm:cxn modelId="{D9DC32CD-1688-4149-8117-D64E06F62891}" type="presOf" srcId="{79891111-B354-FD44-AA26-1EB3121D3F96}" destId="{10501ECE-77A9-EA4C-AAA0-17766BFF8A10}" srcOrd="0" destOrd="0" presId="urn:microsoft.com/office/officeart/2005/8/layout/vList3#1"/>
    <dgm:cxn modelId="{F70AB624-24D6-FA47-8099-CBE3E777069D}" type="presOf" srcId="{172C555B-28B5-9640-AEBF-1677FF6CA5A0}" destId="{16E86B52-29F2-1243-BAF0-D77387C7F271}" srcOrd="0" destOrd="0" presId="urn:microsoft.com/office/officeart/2005/8/layout/vList3#1"/>
    <dgm:cxn modelId="{97C55464-E9CC-2440-B224-1791BE49D261}" srcId="{59D7D81B-1BD7-934D-B626-2584785F9693}" destId="{172C555B-28B5-9640-AEBF-1677FF6CA5A0}" srcOrd="1" destOrd="0" parTransId="{D582F39E-CDFE-5D41-B941-6EFC04A64F09}" sibTransId="{28EC3EF8-D2AC-BE44-B2CB-1D88EA217C31}"/>
    <dgm:cxn modelId="{538466FF-C079-5F40-AC57-2FE2140C7613}" type="presParOf" srcId="{BAEE8CBF-62DD-864E-B062-89D742DEE308}" destId="{4790522A-ABE5-E34F-82B0-19962CF4F24D}" srcOrd="0" destOrd="0" presId="urn:microsoft.com/office/officeart/2005/8/layout/vList3#1"/>
    <dgm:cxn modelId="{C181FB2A-1246-2D49-B64D-1535A417DDC6}" type="presParOf" srcId="{4790522A-ABE5-E34F-82B0-19962CF4F24D}" destId="{280F3322-E863-624D-81F4-F93C298F634D}" srcOrd="0" destOrd="0" presId="urn:microsoft.com/office/officeart/2005/8/layout/vList3#1"/>
    <dgm:cxn modelId="{CE8E69DE-B6F4-1145-985A-6F9DA0661D6D}" type="presParOf" srcId="{4790522A-ABE5-E34F-82B0-19962CF4F24D}" destId="{10501ECE-77A9-EA4C-AAA0-17766BFF8A10}" srcOrd="1" destOrd="0" presId="urn:microsoft.com/office/officeart/2005/8/layout/vList3#1"/>
    <dgm:cxn modelId="{9619A19E-3863-284F-BF9D-380D86976184}" type="presParOf" srcId="{BAEE8CBF-62DD-864E-B062-89D742DEE308}" destId="{8830984A-1F36-674B-8591-A2523695A014}" srcOrd="1" destOrd="0" presId="urn:microsoft.com/office/officeart/2005/8/layout/vList3#1"/>
    <dgm:cxn modelId="{AA0D4D3A-93D6-BD46-AA4C-DEADED223F64}" type="presParOf" srcId="{BAEE8CBF-62DD-864E-B062-89D742DEE308}" destId="{526D738F-97ED-9E49-A301-50D7C2AD38A7}" srcOrd="2" destOrd="0" presId="urn:microsoft.com/office/officeart/2005/8/layout/vList3#1"/>
    <dgm:cxn modelId="{03C7CE01-0FA5-4D4D-9639-EA5EC0D4F826}" type="presParOf" srcId="{526D738F-97ED-9E49-A301-50D7C2AD38A7}" destId="{3D5725D5-570A-4943-8EA8-DC37EABAA214}" srcOrd="0" destOrd="0" presId="urn:microsoft.com/office/officeart/2005/8/layout/vList3#1"/>
    <dgm:cxn modelId="{4B5454E8-1A9E-E043-B4EF-AA583F9C84BB}" type="presParOf" srcId="{526D738F-97ED-9E49-A301-50D7C2AD38A7}" destId="{16E86B52-29F2-1243-BAF0-D77387C7F271}" srcOrd="1" destOrd="0" presId="urn:microsoft.com/office/officeart/2005/8/layout/vList3#1"/>
    <dgm:cxn modelId="{CF7A2077-696D-AE45-A863-CA1D2DD231A6}" type="presParOf" srcId="{BAEE8CBF-62DD-864E-B062-89D742DEE308}" destId="{6B809939-AA77-9547-8933-1958B0632BF1}" srcOrd="3" destOrd="0" presId="urn:microsoft.com/office/officeart/2005/8/layout/vList3#1"/>
    <dgm:cxn modelId="{8D5436DD-AB51-4949-8D1A-DE4FD42851BB}" type="presParOf" srcId="{BAEE8CBF-62DD-864E-B062-89D742DEE308}" destId="{3CFE8102-8851-F64B-8DB3-E1345B58B149}" srcOrd="4" destOrd="0" presId="urn:microsoft.com/office/officeart/2005/8/layout/vList3#1"/>
    <dgm:cxn modelId="{C80A36B3-39E7-6946-9B52-224595A93F10}" type="presParOf" srcId="{3CFE8102-8851-F64B-8DB3-E1345B58B149}" destId="{E45C059D-947E-A948-A2A8-0771646620FF}" srcOrd="0" destOrd="0" presId="urn:microsoft.com/office/officeart/2005/8/layout/vList3#1"/>
    <dgm:cxn modelId="{029DC036-DB74-AE4E-AA15-D8726C926D2A}" type="presParOf" srcId="{3CFE8102-8851-F64B-8DB3-E1345B58B149}" destId="{3231C6D6-70C1-A046-ADB1-C619F286A98E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>
              <a:latin typeface="Calibri" pitchFamily="-104" charset="0"/>
              <a:ea typeface="ＭＳ Ｐゴシック" pitchFamily="-104" charset="-128"/>
              <a:cs typeface="ＭＳ Ｐゴシック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339296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F7E820C-D6D8-514E-83F4-B2050253BB0C}" type="slidenum">
              <a:rPr lang="en-US">
                <a:latin typeface="Times New Roman" pitchFamily="-104" charset="0"/>
                <a:ea typeface="Times New Roman" pitchFamily="-104" charset="0"/>
                <a:cs typeface="Times New Roman" pitchFamily="-104" charset="0"/>
              </a:rPr>
              <a:pPr/>
              <a:t>9</a:t>
            </a:fld>
            <a:endParaRPr lang="en-US">
              <a:latin typeface="Times New Roman" pitchFamily="-104" charset="0"/>
              <a:ea typeface="Times New Roman" pitchFamily="-104" charset="0"/>
              <a:cs typeface="Times New Roman" pitchFamily="-1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574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62707" y="1371600"/>
            <a:ext cx="109728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828800" y="3331698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09600"/>
            <a:ext cx="94488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2507786"/>
            <a:ext cx="94488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66400" y="6416676"/>
            <a:ext cx="10160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y-GB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hodor.org/interactivate/activities/ShapeSorter/" TargetMode="Externa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ldps.com/gordons/carroll__-_shape.swf" TargetMode="External"/><Relationship Id="rId2" Type="http://schemas.openxmlformats.org/officeDocument/2006/relationships/hyperlink" Target="http://www.wldps.com/gordons/Carroll.sw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nlnf/?skip=1&amp;lang=cy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reativestarlearning.co.uk/courses-training/information-or-data-handling-activities-outdoors/" TargetMode="Externa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utdoormaths.com/" TargetMode="External"/><Relationship Id="rId2" Type="http://schemas.openxmlformats.org/officeDocument/2006/relationships/hyperlink" Target="http://creativestarlearning.co.uk/c/maths-outdoo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aughingkidslearn.com/2013/02/maths-outdoors.html" TargetMode="External"/><Relationship Id="rId4" Type="http://schemas.openxmlformats.org/officeDocument/2006/relationships/hyperlink" Target="http://www.early-education.org.uk/sites/default/files/publications/Maths%20is%20everywhere%20(8)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.co.uk/teaching-resource/Teachers-TV-Primary-Maths-Data-Handling-604504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0" y="1380066"/>
            <a:ext cx="12007983" cy="2616199"/>
          </a:xfrm>
        </p:spPr>
        <p:txBody>
          <a:bodyPr>
            <a:normAutofit/>
          </a:bodyPr>
          <a:lstStyle/>
          <a:p>
            <a:r>
              <a:rPr lang="en-GB" dirty="0" err="1" smtClean="0"/>
              <a:t>Trin</a:t>
            </a:r>
            <a:r>
              <a:rPr lang="en-GB" dirty="0" smtClean="0"/>
              <a:t> data &amp; </a:t>
            </a:r>
            <a:br>
              <a:rPr lang="en-GB" dirty="0" smtClean="0"/>
            </a:b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871" y="4502894"/>
            <a:ext cx="6400800" cy="1947333"/>
          </a:xfrm>
        </p:spPr>
        <p:txBody>
          <a:bodyPr/>
          <a:lstStyle/>
          <a:p>
            <a:r>
              <a:rPr lang="en-GB" dirty="0" err="1" smtClean="0"/>
              <a:t>Mathemateg</a:t>
            </a:r>
            <a:r>
              <a:rPr lang="en-GB" dirty="0" smtClean="0"/>
              <a:t>  ECAD4003C </a:t>
            </a:r>
          </a:p>
          <a:p>
            <a:r>
              <a:rPr lang="en-GB" dirty="0" smtClean="0"/>
              <a:t>8/12/17</a:t>
            </a:r>
            <a:endParaRPr lang="en-GB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36" y="465247"/>
            <a:ext cx="278130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1295" y="367111"/>
            <a:ext cx="234315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873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706" y="247918"/>
            <a:ext cx="11047198" cy="1752599"/>
          </a:xfrm>
        </p:spPr>
        <p:txBody>
          <a:bodyPr/>
          <a:lstStyle/>
          <a:p>
            <a:r>
              <a:rPr lang="en-GB" b="1" dirty="0" err="1" smtClean="0"/>
              <a:t>Cynnydd</a:t>
            </a:r>
            <a:r>
              <a:rPr lang="en-GB" b="1" dirty="0" smtClean="0"/>
              <a:t> </a:t>
            </a:r>
            <a:r>
              <a:rPr lang="en-GB" b="1" dirty="0" err="1" smtClean="0"/>
              <a:t>wrth</a:t>
            </a:r>
            <a:r>
              <a:rPr lang="en-GB" b="1" dirty="0" smtClean="0"/>
              <a:t> </a:t>
            </a:r>
            <a:r>
              <a:rPr lang="en-GB" b="1" dirty="0" err="1" smtClean="0"/>
              <a:t>ddidoli</a:t>
            </a:r>
            <a:r>
              <a:rPr lang="en-GB" b="1" dirty="0" smtClean="0"/>
              <a:t> a </a:t>
            </a:r>
            <a:r>
              <a:rPr lang="en-GB" b="1" dirty="0" err="1" smtClean="0"/>
              <a:t>dosbarthu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693" y="1623690"/>
            <a:ext cx="11082605" cy="3124201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 smtClean="0"/>
              <a:t>Un </a:t>
            </a:r>
            <a:r>
              <a:rPr lang="en-GB" sz="4000" dirty="0" err="1" smtClean="0"/>
              <a:t>maen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r>
              <a:rPr lang="en-GB" sz="4000" dirty="0" smtClean="0"/>
              <a:t> (</a:t>
            </a:r>
            <a:r>
              <a:rPr lang="en-GB" sz="4000" dirty="0" err="1" smtClean="0"/>
              <a:t>derbyn</a:t>
            </a:r>
            <a:r>
              <a:rPr lang="en-GB" sz="4000" dirty="0" smtClean="0"/>
              <a:t>)</a:t>
            </a:r>
          </a:p>
          <a:p>
            <a:r>
              <a:rPr lang="en-GB" sz="4000" dirty="0" err="1" smtClean="0"/>
              <a:t>Dau</a:t>
            </a:r>
            <a:r>
              <a:rPr lang="en-GB" sz="4000" dirty="0" smtClean="0"/>
              <a:t> </a:t>
            </a:r>
            <a:r>
              <a:rPr lang="en-GB" sz="4000" dirty="0" err="1" smtClean="0"/>
              <a:t>neu</a:t>
            </a:r>
            <a:r>
              <a:rPr lang="en-GB" sz="4000" dirty="0" smtClean="0"/>
              <a:t> </a:t>
            </a:r>
            <a:r>
              <a:rPr lang="en-GB" sz="4000" dirty="0" err="1" smtClean="0"/>
              <a:t>fwy</a:t>
            </a:r>
            <a:r>
              <a:rPr lang="en-GB" sz="4000" dirty="0" smtClean="0"/>
              <a:t> </a:t>
            </a:r>
            <a:r>
              <a:rPr lang="en-GB" sz="4000" dirty="0" err="1" smtClean="0"/>
              <a:t>o</a:t>
            </a:r>
            <a:r>
              <a:rPr lang="en-GB" sz="4000" dirty="0" smtClean="0"/>
              <a:t> </a:t>
            </a:r>
            <a:r>
              <a:rPr lang="en-GB" sz="4000" dirty="0" err="1" smtClean="0"/>
              <a:t>feini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r>
              <a:rPr lang="en-GB" sz="4000" dirty="0" smtClean="0"/>
              <a:t> (</a:t>
            </a:r>
            <a:r>
              <a:rPr lang="en-GB" sz="4000" dirty="0" err="1" smtClean="0"/>
              <a:t>arwahanol/</a:t>
            </a:r>
            <a:r>
              <a:rPr lang="en-GB" sz="4000" i="1" dirty="0" err="1" smtClean="0"/>
              <a:t>discrete</a:t>
            </a:r>
            <a:r>
              <a:rPr lang="en-GB" sz="4000" dirty="0" err="1" smtClean="0"/>
              <a:t>)(blwyddyn</a:t>
            </a:r>
            <a:r>
              <a:rPr lang="en-GB" sz="4000" dirty="0" smtClean="0"/>
              <a:t> 1)</a:t>
            </a:r>
          </a:p>
          <a:p>
            <a:r>
              <a:rPr lang="en-GB" sz="4000" dirty="0" err="1" smtClean="0"/>
              <a:t>Meini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r>
              <a:rPr lang="en-GB" sz="4000" dirty="0" smtClean="0"/>
              <a:t> </a:t>
            </a:r>
            <a:r>
              <a:rPr lang="en-GB" sz="4000" dirty="0" err="1" smtClean="0"/>
              <a:t>nad</a:t>
            </a:r>
            <a:r>
              <a:rPr lang="en-GB" sz="4000" dirty="0" smtClean="0"/>
              <a:t>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arwahanol</a:t>
            </a:r>
            <a:r>
              <a:rPr lang="en-GB" sz="4000" dirty="0" smtClean="0"/>
              <a:t> (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cael</a:t>
            </a:r>
            <a:r>
              <a:rPr lang="en-GB" sz="4000" dirty="0" smtClean="0"/>
              <a:t> </a:t>
            </a:r>
            <a:r>
              <a:rPr lang="en-GB" sz="4000" dirty="0" err="1" smtClean="0"/>
              <a:t>eu</a:t>
            </a:r>
            <a:r>
              <a:rPr lang="en-GB" sz="4000" dirty="0" smtClean="0"/>
              <a:t> </a:t>
            </a:r>
            <a:r>
              <a:rPr lang="en-GB" sz="4000" dirty="0" err="1" smtClean="0"/>
              <a:t>cynrychioli’n</a:t>
            </a:r>
            <a:r>
              <a:rPr lang="en-GB" sz="4000" dirty="0" smtClean="0"/>
              <a:t> </a:t>
            </a:r>
            <a:r>
              <a:rPr lang="en-GB" sz="4000" dirty="0" err="1" smtClean="0"/>
              <a:t>aml</a:t>
            </a:r>
            <a:r>
              <a:rPr lang="en-GB" sz="4000" dirty="0" smtClean="0"/>
              <a:t> </a:t>
            </a:r>
            <a:r>
              <a:rPr lang="en-GB" sz="4000" dirty="0" err="1" smtClean="0"/>
              <a:t>gan</a:t>
            </a:r>
            <a:r>
              <a:rPr lang="en-GB" sz="4000" dirty="0" smtClean="0"/>
              <a:t> </a:t>
            </a:r>
            <a:r>
              <a:rPr lang="en-GB" sz="4000" dirty="0" err="1" smtClean="0"/>
              <a:t>ddiagramau</a:t>
            </a:r>
            <a:r>
              <a:rPr lang="en-GB" sz="4000" dirty="0" smtClean="0"/>
              <a:t> Venn a </a:t>
            </a:r>
            <a:r>
              <a:rPr lang="en-GB" sz="4000" dirty="0" err="1" smtClean="0"/>
              <a:t>Charroll</a:t>
            </a:r>
            <a:r>
              <a:rPr lang="en-GB" sz="4000" dirty="0" smtClean="0"/>
              <a:t>  – </a:t>
            </a:r>
            <a:r>
              <a:rPr lang="en-GB" sz="4000" dirty="0" err="1" smtClean="0"/>
              <a:t>blwyddyn</a:t>
            </a:r>
            <a:r>
              <a:rPr lang="en-GB" sz="4000" dirty="0" smtClean="0"/>
              <a:t> 3 a 4)</a:t>
            </a:r>
          </a:p>
          <a:p>
            <a:pPr marL="0" indent="0">
              <a:buNone/>
            </a:pPr>
            <a:endParaRPr lang="en-GB" sz="40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2509" y="4854235"/>
            <a:ext cx="3505082" cy="177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85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08182" y="333001"/>
            <a:ext cx="907960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 smtClean="0"/>
              <a:t>Didolwch</a:t>
            </a:r>
            <a:r>
              <a:rPr lang="en-GB" sz="4000" dirty="0" smtClean="0"/>
              <a:t> </a:t>
            </a:r>
            <a:r>
              <a:rPr lang="en-GB" sz="4000" dirty="0" err="1" smtClean="0"/>
              <a:t>y</a:t>
            </a:r>
            <a:r>
              <a:rPr lang="en-GB" sz="4000" dirty="0" smtClean="0"/>
              <a:t> </a:t>
            </a:r>
            <a:r>
              <a:rPr lang="en-GB" sz="4000" dirty="0" err="1" smtClean="0"/>
              <a:t>pethau</a:t>
            </a:r>
            <a:r>
              <a:rPr lang="en-GB" sz="4000" dirty="0" smtClean="0"/>
              <a:t> </a:t>
            </a:r>
            <a:r>
              <a:rPr lang="en-GB" sz="4000" dirty="0" err="1" smtClean="0"/>
              <a:t>ar</a:t>
            </a:r>
            <a:r>
              <a:rPr lang="en-GB" sz="4000" dirty="0" smtClean="0"/>
              <a:t> </a:t>
            </a:r>
            <a:r>
              <a:rPr lang="en-GB" sz="4000" dirty="0" err="1" smtClean="0"/>
              <a:t>eich</a:t>
            </a:r>
            <a:r>
              <a:rPr lang="en-GB" sz="4000" dirty="0" smtClean="0"/>
              <a:t> </a:t>
            </a:r>
            <a:r>
              <a:rPr lang="en-GB" sz="4000" dirty="0" err="1" smtClean="0"/>
              <a:t>bwrdd</a:t>
            </a:r>
            <a:r>
              <a:rPr lang="en-GB" sz="4000" dirty="0" smtClean="0"/>
              <a:t>.</a:t>
            </a:r>
          </a:p>
          <a:p>
            <a:pPr marL="742950" indent="-742950">
              <a:buAutoNum type="arabicParenR"/>
            </a:pPr>
            <a:r>
              <a:rPr lang="en-GB" sz="4000" dirty="0" err="1" smtClean="0"/>
              <a:t>Defnyddiwch</a:t>
            </a:r>
            <a:r>
              <a:rPr lang="en-GB" sz="4000" dirty="0" smtClean="0"/>
              <a:t> un </a:t>
            </a:r>
            <a:r>
              <a:rPr lang="en-GB" sz="4000" dirty="0" err="1" smtClean="0"/>
              <a:t>maen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endParaRPr lang="en-GB" sz="4000" dirty="0" smtClean="0"/>
          </a:p>
          <a:p>
            <a:pPr marL="742950" indent="-742950">
              <a:buAutoNum type="arabicParenR"/>
            </a:pPr>
            <a:r>
              <a:rPr lang="en-GB" sz="4000" dirty="0" err="1" smtClean="0"/>
              <a:t>Defnyddiwch</a:t>
            </a:r>
            <a:r>
              <a:rPr lang="en-GB" sz="4000" dirty="0" smtClean="0"/>
              <a:t> </a:t>
            </a:r>
            <a:r>
              <a:rPr lang="en-GB" sz="4000" dirty="0" err="1" smtClean="0"/>
              <a:t>mwy</a:t>
            </a:r>
            <a:r>
              <a:rPr lang="en-GB" sz="4000" dirty="0" smtClean="0"/>
              <a:t> nag un </a:t>
            </a:r>
            <a:r>
              <a:rPr lang="en-GB" sz="4000" dirty="0" err="1" smtClean="0"/>
              <a:t>maen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r>
              <a:rPr lang="en-GB" sz="4000" dirty="0" smtClean="0"/>
              <a:t>.</a:t>
            </a:r>
          </a:p>
          <a:p>
            <a:endParaRPr lang="en-GB" sz="4000" dirty="0" smtClean="0"/>
          </a:p>
          <a:p>
            <a:r>
              <a:rPr lang="en-GB" sz="4000" dirty="0" err="1" smtClean="0"/>
              <a:t>Cyfnewidiwch</a:t>
            </a:r>
            <a:r>
              <a:rPr lang="en-GB" sz="4000" dirty="0" smtClean="0"/>
              <a:t> </a:t>
            </a:r>
            <a:r>
              <a:rPr lang="en-GB" sz="4000" dirty="0" err="1" smtClean="0"/>
              <a:t>gyda</a:t>
            </a:r>
            <a:r>
              <a:rPr lang="en-GB" sz="4000" dirty="0" smtClean="0"/>
              <a:t> </a:t>
            </a:r>
            <a:r>
              <a:rPr lang="en-GB" sz="4000" dirty="0" err="1" smtClean="0"/>
              <a:t>grŵp</a:t>
            </a:r>
            <a:r>
              <a:rPr lang="en-GB" sz="4000" dirty="0" smtClean="0"/>
              <a:t> </a:t>
            </a:r>
            <a:r>
              <a:rPr lang="en-GB" sz="4000" dirty="0" err="1" smtClean="0"/>
              <a:t>arall</a:t>
            </a:r>
            <a:r>
              <a:rPr lang="en-GB" sz="4000" dirty="0" smtClean="0"/>
              <a:t>.  </a:t>
            </a:r>
          </a:p>
          <a:p>
            <a:r>
              <a:rPr lang="en-GB" sz="4000" dirty="0" smtClean="0"/>
              <a:t>Allan </a:t>
            </a:r>
            <a:r>
              <a:rPr lang="en-GB" sz="4000" dirty="0" err="1" smtClean="0"/>
              <a:t>nhw</a:t>
            </a:r>
            <a:r>
              <a:rPr lang="en-GB" sz="4000" dirty="0" smtClean="0"/>
              <a:t> </a:t>
            </a:r>
            <a:r>
              <a:rPr lang="en-GB" sz="4000" dirty="0" err="1" smtClean="0"/>
              <a:t>ddyfalu</a:t>
            </a:r>
            <a:r>
              <a:rPr lang="en-GB" sz="4000" dirty="0" smtClean="0"/>
              <a:t> </a:t>
            </a:r>
            <a:r>
              <a:rPr lang="en-GB" sz="4000" dirty="0" err="1" smtClean="0"/>
              <a:t>beth</a:t>
            </a:r>
            <a:r>
              <a:rPr lang="en-GB" sz="4000" dirty="0" smtClean="0"/>
              <a:t> </a:t>
            </a:r>
            <a:r>
              <a:rPr lang="en-GB" sz="4000" dirty="0" err="1" smtClean="0"/>
              <a:t>yw</a:t>
            </a:r>
            <a:r>
              <a:rPr lang="en-GB" sz="4000" dirty="0" smtClean="0"/>
              <a:t> </a:t>
            </a:r>
            <a:r>
              <a:rPr lang="en-GB" sz="4000" dirty="0" err="1" smtClean="0"/>
              <a:t>eich</a:t>
            </a:r>
            <a:r>
              <a:rPr lang="en-GB" sz="4000" dirty="0" smtClean="0"/>
              <a:t> </a:t>
            </a:r>
            <a:r>
              <a:rPr lang="en-GB" sz="4000" dirty="0" err="1" smtClean="0"/>
              <a:t>meini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r>
              <a:rPr lang="en-GB" sz="4000" dirty="0" smtClean="0"/>
              <a:t> </a:t>
            </a:r>
            <a:r>
              <a:rPr lang="en-GB" sz="4000" dirty="0" err="1" smtClean="0"/>
              <a:t>ar</a:t>
            </a:r>
            <a:r>
              <a:rPr lang="en-GB" sz="4000" dirty="0" smtClean="0"/>
              <a:t> </a:t>
            </a:r>
            <a:r>
              <a:rPr lang="en-GB" sz="4000" dirty="0" err="1" smtClean="0"/>
              <a:t>gyfer</a:t>
            </a:r>
            <a:r>
              <a:rPr lang="en-GB" sz="4000" dirty="0" smtClean="0"/>
              <a:t> </a:t>
            </a:r>
            <a:r>
              <a:rPr lang="en-GB" sz="4000" dirty="0" err="1" smtClean="0"/>
              <a:t>didoli</a:t>
            </a:r>
            <a:r>
              <a:rPr lang="en-GB" sz="4000" dirty="0" smtClean="0"/>
              <a:t>? 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9333" y="4731955"/>
            <a:ext cx="2053039" cy="205303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6220" y="544795"/>
            <a:ext cx="2025707" cy="13480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6648" y="2361754"/>
            <a:ext cx="1515279" cy="151527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49287" y="6211669"/>
            <a:ext cx="58818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http://www.shodor.org/interactivate/activities/ShapeSorter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26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83495"/>
            <a:ext cx="8534400" cy="1507067"/>
          </a:xfrm>
        </p:spPr>
        <p:txBody>
          <a:bodyPr/>
          <a:lstStyle/>
          <a:p>
            <a:r>
              <a:rPr lang="en-GB" dirty="0" smtClean="0"/>
              <a:t>Y Diagram Carroll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570096" y="2307900"/>
            <a:ext cx="42925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www.wldps.com/gordons/Carroll.swf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570096" y="3101115"/>
            <a:ext cx="52382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http://www.wldps.com/gordons/carroll__-_</a:t>
            </a:r>
            <a:r>
              <a:rPr lang="en-GB" dirty="0" smtClean="0">
                <a:hlinkClick r:id="rId3"/>
              </a:rPr>
              <a:t>shape.swf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0004" y="2015022"/>
            <a:ext cx="2975106" cy="154242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36463" y="4858219"/>
            <a:ext cx="115077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Nawr</a:t>
            </a:r>
            <a:r>
              <a:rPr lang="en-GB" sz="3600" dirty="0" smtClean="0"/>
              <a:t> </a:t>
            </a:r>
            <a:r>
              <a:rPr lang="en-GB" sz="3600" dirty="0" err="1" smtClean="0"/>
              <a:t>rhowch</a:t>
            </a:r>
            <a:r>
              <a:rPr lang="en-GB" sz="3600" dirty="0" smtClean="0"/>
              <a:t> </a:t>
            </a:r>
            <a:r>
              <a:rPr lang="en-GB" sz="3600" dirty="0" err="1" smtClean="0"/>
              <a:t>gynnig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ail-</a:t>
            </a:r>
            <a:r>
              <a:rPr lang="en-GB" sz="3600" dirty="0" err="1" smtClean="0"/>
              <a:t>drefnu</a:t>
            </a:r>
            <a:r>
              <a:rPr lang="en-GB" sz="3600" dirty="0" smtClean="0"/>
              <a:t> </a:t>
            </a:r>
            <a:r>
              <a:rPr lang="en-GB" sz="3600" dirty="0" err="1" smtClean="0"/>
              <a:t>eich</a:t>
            </a:r>
            <a:r>
              <a:rPr lang="en-GB" sz="3600" dirty="0" smtClean="0"/>
              <a:t> </a:t>
            </a:r>
            <a:r>
              <a:rPr lang="en-GB" sz="3600" dirty="0" err="1" smtClean="0"/>
              <a:t>adnoddau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ddiagramau</a:t>
            </a:r>
            <a:r>
              <a:rPr lang="en-GB" sz="3600" dirty="0" smtClean="0"/>
              <a:t> Carroll.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26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5580" y="229457"/>
            <a:ext cx="10635251" cy="1507067"/>
          </a:xfrm>
        </p:spPr>
        <p:txBody>
          <a:bodyPr>
            <a:normAutofit/>
          </a:bodyPr>
          <a:lstStyle/>
          <a:p>
            <a:r>
              <a:rPr lang="en-GB" dirty="0" smtClean="0"/>
              <a:t>Lewis Carroll (aka Charles Dodgson), </a:t>
            </a:r>
            <a:br>
              <a:rPr lang="en-GB" dirty="0" smtClean="0"/>
            </a:br>
            <a:r>
              <a:rPr lang="en-GB" dirty="0" smtClean="0"/>
              <a:t>1832-1898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100328"/>
            <a:ext cx="10018713" cy="3124201"/>
          </a:xfrm>
        </p:spPr>
        <p:txBody>
          <a:bodyPr/>
          <a:lstStyle/>
          <a:p>
            <a:r>
              <a:rPr lang="en-GB" dirty="0" err="1" smtClean="0"/>
              <a:t>Awdur</a:t>
            </a:r>
            <a:r>
              <a:rPr lang="en-GB" dirty="0" smtClean="0"/>
              <a:t> ‘Alice in Wonderland’ a  ‘Through the Looking Glass’</a:t>
            </a:r>
          </a:p>
          <a:p>
            <a:r>
              <a:rPr lang="en-GB" dirty="0" err="1" smtClean="0"/>
              <a:t>Mathemategydd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arbenigo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rhesymeg</a:t>
            </a:r>
            <a:r>
              <a:rPr lang="en-GB" dirty="0" smtClean="0"/>
              <a:t> a </a:t>
            </a:r>
            <a:r>
              <a:rPr lang="en-GB" dirty="0" err="1" smtClean="0"/>
              <a:t>phosau</a:t>
            </a:r>
            <a:r>
              <a:rPr lang="en-GB" dirty="0" smtClean="0"/>
              <a:t> </a:t>
            </a:r>
            <a:r>
              <a:rPr lang="en-GB" dirty="0" err="1" smtClean="0"/>
              <a:t>rhesymegol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Cafodd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Diagram Carroll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enwi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008" y="4096957"/>
            <a:ext cx="1676400" cy="20383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2072" y="4663917"/>
            <a:ext cx="1414498" cy="20164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4220" y="4992976"/>
            <a:ext cx="29718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43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60861" y="542025"/>
            <a:ext cx="8534400" cy="1507067"/>
          </a:xfrm>
        </p:spPr>
        <p:txBody>
          <a:bodyPr/>
          <a:lstStyle/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367" y="1860039"/>
            <a:ext cx="10018713" cy="3124201"/>
          </a:xfrm>
        </p:spPr>
        <p:txBody>
          <a:bodyPr>
            <a:normAutofit/>
          </a:bodyPr>
          <a:lstStyle/>
          <a:p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endParaRPr lang="en-GB" dirty="0" smtClean="0"/>
          </a:p>
          <a:p>
            <a:r>
              <a:rPr lang="en-GB" dirty="0" err="1" smtClean="0"/>
              <a:t>Penderfynwch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data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priodol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Casglu</a:t>
            </a:r>
            <a:r>
              <a:rPr lang="en-GB" dirty="0" smtClean="0"/>
              <a:t>, </a:t>
            </a:r>
            <a:r>
              <a:rPr lang="en-GB" dirty="0" err="1" smtClean="0"/>
              <a:t>cofnodi</a:t>
            </a:r>
            <a:r>
              <a:rPr lang="en-GB" dirty="0" smtClean="0"/>
              <a:t> a </a:t>
            </a:r>
            <a:r>
              <a:rPr lang="en-GB" dirty="0" err="1" smtClean="0"/>
              <a:t>thefnu’r</a:t>
            </a:r>
            <a:r>
              <a:rPr lang="en-GB" dirty="0" smtClean="0"/>
              <a:t> data </a:t>
            </a:r>
            <a:r>
              <a:rPr lang="en-GB" dirty="0" err="1" smtClean="0"/>
              <a:t>hwnnw</a:t>
            </a:r>
            <a:endParaRPr lang="en-GB" dirty="0" smtClean="0"/>
          </a:p>
          <a:p>
            <a:r>
              <a:rPr lang="en-GB" dirty="0" err="1" smtClean="0"/>
              <a:t>Cynrychioli’r</a:t>
            </a:r>
            <a:r>
              <a:rPr lang="en-GB" dirty="0" smtClean="0"/>
              <a:t> data</a:t>
            </a:r>
          </a:p>
          <a:p>
            <a:r>
              <a:rPr lang="en-GB" dirty="0" err="1" smtClean="0"/>
              <a:t>Dehongli’r</a:t>
            </a:r>
            <a:r>
              <a:rPr lang="en-GB" dirty="0" smtClean="0"/>
              <a:t> data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endParaRPr lang="en-GB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053" y="4728579"/>
            <a:ext cx="246856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011" y="377552"/>
            <a:ext cx="2046805" cy="2047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315347" y="5306282"/>
            <a:ext cx="55379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BYDD CYNNYDD WRTH DRIN DATA YN DIGWYDD TRWY DDEFNYDDIO’R CAMAU HYN AR WAHANOL ‘LEFELAU’ A GYDA DISGWYLIADAU GWAHANOL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0201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Cyfleoedd</a:t>
            </a:r>
            <a: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i</a:t>
            </a:r>
            <a: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gasglu</a:t>
            </a:r>
            <a: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  <a:t> data </a:t>
            </a:r>
            <a:b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</a:br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mewn</a:t>
            </a:r>
            <a: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profiadau</a:t>
            </a:r>
            <a: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bywyd</a:t>
            </a:r>
            <a:r>
              <a:rPr lang="en-US" dirty="0" smtClean="0">
                <a:ea typeface="ＭＳ Ｐゴシック" pitchFamily="-104" charset="-128"/>
                <a:cs typeface="ＭＳ Ｐゴシック" pitchFamily="-104" charset="-128"/>
              </a:rPr>
              <a:t> go </a:t>
            </a:r>
            <a:r>
              <a:rPr lang="en-US" dirty="0" err="1" smtClean="0">
                <a:ea typeface="ＭＳ Ｐゴシック" pitchFamily="-104" charset="-128"/>
                <a:cs typeface="ＭＳ Ｐゴシック" pitchFamily="-104" charset="-128"/>
              </a:rPr>
              <a:t>iawn</a:t>
            </a:r>
            <a:endParaRPr lang="en-US" dirty="0">
              <a:ea typeface="ＭＳ Ｐゴシック" pitchFamily="-104" charset="-128"/>
              <a:cs typeface="ＭＳ Ｐゴシック" pitchFamily="-104" charset="-128"/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sz="half" idx="2"/>
          </p:nvPr>
        </p:nvSpPr>
        <p:spPr>
          <a:xfrm>
            <a:off x="1195918" y="2174876"/>
            <a:ext cx="4756149" cy="3616325"/>
          </a:xfrm>
        </p:spPr>
        <p:txBody>
          <a:bodyPr/>
          <a:lstStyle/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Y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tywydd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Lliw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llygaid/gwallt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Hoff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ffrwyth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Hoff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fwyd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Hoff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liw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Math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o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gartref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endParaRPr lang="en-US" dirty="0">
              <a:ea typeface="ＭＳ Ｐゴシック" pitchFamily="-104" charset="-128"/>
              <a:cs typeface="ＭＳ Ｐゴシック" pitchFamily="-104" charset="-128"/>
            </a:endParaRPr>
          </a:p>
        </p:txBody>
      </p:sp>
      <p:sp>
        <p:nvSpPr>
          <p:cNvPr id="20484" name="Content Placeholder 5"/>
          <p:cNvSpPr>
            <a:spLocks noGrp="1"/>
          </p:cNvSpPr>
          <p:nvPr>
            <p:ph sz="quarter" idx="4"/>
          </p:nvPr>
        </p:nvSpPr>
        <p:spPr>
          <a:xfrm>
            <a:off x="6195485" y="2174876"/>
            <a:ext cx="4754033" cy="3616325"/>
          </a:xfrm>
        </p:spPr>
        <p:txBody>
          <a:bodyPr/>
          <a:lstStyle/>
          <a:p>
            <a:pPr eaLnBrk="1" hangingPunct="1">
              <a:buFont typeface="Wingdings" pitchFamily="-104" charset="2"/>
              <a:buChar char="u"/>
            </a:pP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Anifeiliaid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anwes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Mis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pen-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blwydd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Teithio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i’r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ysgol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Lliw</a:t>
            </a: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ceir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Hoff 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chwaraeon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r>
              <a:rPr lang="en-US" sz="2800" dirty="0" smtClean="0">
                <a:ea typeface="ＭＳ Ｐゴシック" pitchFamily="-104" charset="-128"/>
                <a:cs typeface="ＭＳ Ｐゴシック" pitchFamily="-104" charset="-128"/>
              </a:rPr>
              <a:t>Hoff arch-</a:t>
            </a:r>
            <a:r>
              <a:rPr lang="en-US" sz="2800" dirty="0" err="1" smtClean="0">
                <a:ea typeface="ＭＳ Ｐゴシック" pitchFamily="-104" charset="-128"/>
                <a:cs typeface="ＭＳ Ｐゴシック" pitchFamily="-104" charset="-128"/>
              </a:rPr>
              <a:t>arwr</a:t>
            </a:r>
            <a:endParaRPr lang="en-US" sz="2800" dirty="0" smtClean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Tx/>
              <a:buNone/>
            </a:pPr>
            <a:endParaRPr lang="en-US" dirty="0">
              <a:ea typeface="ＭＳ Ｐゴシック" pitchFamily="-104" charset="-128"/>
              <a:cs typeface="ＭＳ Ｐゴシック" pitchFamily="-104" charset="-128"/>
            </a:endParaRPr>
          </a:p>
          <a:p>
            <a:pPr eaLnBrk="1" hangingPunct="1">
              <a:buFont typeface="Wingdings" pitchFamily="-104" charset="2"/>
              <a:buChar char="u"/>
            </a:pPr>
            <a:endParaRPr lang="en-US" dirty="0">
              <a:ea typeface="ＭＳ Ｐゴシック" pitchFamily="-104" charset="-128"/>
              <a:cs typeface="ＭＳ Ｐゴシック" pitchFamily="-104" charset="-128"/>
            </a:endParaRPr>
          </a:p>
        </p:txBody>
      </p:sp>
      <p:sp>
        <p:nvSpPr>
          <p:cNvPr id="20485" name="TextBox 6"/>
          <p:cNvSpPr txBox="1">
            <a:spLocks noChangeArrowheads="1"/>
          </p:cNvSpPr>
          <p:nvPr/>
        </p:nvSpPr>
        <p:spPr bwMode="auto">
          <a:xfrm>
            <a:off x="3553884" y="6021388"/>
            <a:ext cx="5283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Goudy Old Style" pitchFamily="-104" charset="0"/>
              </a:rPr>
              <a:t>        </a:t>
            </a:r>
            <a:r>
              <a:rPr lang="en-US" sz="2400" dirty="0" smtClean="0">
                <a:latin typeface="Goudy Old Style" pitchFamily="-104" charset="0"/>
              </a:rPr>
              <a:t> </a:t>
            </a:r>
            <a:r>
              <a:rPr lang="en-US" sz="2400" dirty="0" err="1" smtClean="0">
                <a:latin typeface="Goudy Old Style" pitchFamily="-104" charset="0"/>
              </a:rPr>
              <a:t>Unrhyw</a:t>
            </a:r>
            <a:r>
              <a:rPr lang="en-US" sz="2400" dirty="0" smtClean="0">
                <a:latin typeface="Goudy Old Style" pitchFamily="-104" charset="0"/>
              </a:rPr>
              <a:t> </a:t>
            </a:r>
            <a:r>
              <a:rPr lang="en-US" sz="2400" dirty="0" err="1" smtClean="0">
                <a:latin typeface="Goudy Old Style" pitchFamily="-104" charset="0"/>
              </a:rPr>
              <a:t>syniadau</a:t>
            </a:r>
            <a:r>
              <a:rPr lang="en-US" sz="2400" dirty="0" smtClean="0">
                <a:latin typeface="Goudy Old Style" pitchFamily="-104" charset="0"/>
              </a:rPr>
              <a:t> </a:t>
            </a:r>
            <a:r>
              <a:rPr lang="en-US" sz="2400" dirty="0" err="1" smtClean="0">
                <a:latin typeface="Goudy Old Style" pitchFamily="-104" charset="0"/>
              </a:rPr>
              <a:t>eraill</a:t>
            </a:r>
            <a:r>
              <a:rPr lang="en-US" sz="2400" dirty="0" smtClean="0">
                <a:latin typeface="Goudy Old Style" pitchFamily="-104" charset="0"/>
              </a:rPr>
              <a:t>?</a:t>
            </a:r>
            <a:endParaRPr lang="en-US" sz="2400" dirty="0">
              <a:latin typeface="Goudy Old Style" pitchFamily="-1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5394" y="984122"/>
            <a:ext cx="8253846" cy="564205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042867" y="5416692"/>
            <a:ext cx="76370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hlinkClick r:id="rId3"/>
              </a:rPr>
              <a:t>http://learning.gov.wales/resources/browse-all/nlnf/?skip=1&amp;lang=cy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rot="20964114">
            <a:off x="3232919" y="3318969"/>
            <a:ext cx="1977276" cy="954107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/>
              <a:t>Addysgu’r</a:t>
            </a:r>
            <a:r>
              <a:rPr lang="en-US" sz="2800" dirty="0" smtClean="0"/>
              <a:t> </a:t>
            </a:r>
            <a:r>
              <a:rPr lang="en-US" sz="2800" dirty="0" err="1" smtClean="0"/>
              <a:t>sgil</a:t>
            </a:r>
            <a:endParaRPr lang="en-US" sz="2800" dirty="0"/>
          </a:p>
        </p:txBody>
      </p:sp>
      <p:sp>
        <p:nvSpPr>
          <p:cNvPr id="9" name="TextBox 8"/>
          <p:cNvSpPr txBox="1"/>
          <p:nvPr/>
        </p:nvSpPr>
        <p:spPr>
          <a:xfrm rot="20990323">
            <a:off x="5441117" y="2972642"/>
            <a:ext cx="2237065" cy="89255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600" dirty="0" err="1" smtClean="0"/>
              <a:t>Gweithredu’r</a:t>
            </a:r>
            <a:endParaRPr lang="en-US" sz="2600" dirty="0" smtClean="0"/>
          </a:p>
          <a:p>
            <a:pPr algn="ctr"/>
            <a:r>
              <a:rPr lang="en-US" sz="2600" dirty="0" err="1" smtClean="0"/>
              <a:t>sgil</a:t>
            </a:r>
            <a:endParaRPr lang="en-US" sz="2600" dirty="0"/>
          </a:p>
        </p:txBody>
      </p:sp>
      <p:sp>
        <p:nvSpPr>
          <p:cNvPr id="10" name="TextBox 9"/>
          <p:cNvSpPr txBox="1"/>
          <p:nvPr/>
        </p:nvSpPr>
        <p:spPr>
          <a:xfrm rot="21110699">
            <a:off x="7928731" y="2605408"/>
            <a:ext cx="1703055" cy="830997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/>
              <a:t>Mewnosod</a:t>
            </a:r>
            <a:r>
              <a:rPr lang="en-US" sz="2400" dirty="0" smtClean="0"/>
              <a:t> </a:t>
            </a:r>
          </a:p>
          <a:p>
            <a:pPr algn="ctr"/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sgil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69946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</p:txBody>
      </p:sp>
      <p:sp>
        <p:nvSpPr>
          <p:cNvPr id="10243" name="AutoShape 3"/>
          <p:cNvSpPr>
            <a:spLocks noChangeArrowheads="1"/>
          </p:cNvSpPr>
          <p:nvPr/>
        </p:nvSpPr>
        <p:spPr bwMode="auto">
          <a:xfrm>
            <a:off x="1583267" y="2238376"/>
            <a:ext cx="9680773" cy="3744913"/>
          </a:xfrm>
          <a:prstGeom prst="wedgeRoundRectCallout">
            <a:avLst>
              <a:gd name="adj1" fmla="val 36970"/>
              <a:gd name="adj2" fmla="val 62948"/>
              <a:gd name="adj3" fmla="val 16667"/>
            </a:avLst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algn="ctr">
              <a:defRPr/>
            </a:pPr>
            <a:r>
              <a:rPr lang="en-GB" sz="3200" dirty="0">
                <a:latin typeface="Book Antiqua"/>
                <a:ea typeface="Times New Roman" charset="0"/>
                <a:cs typeface="Times New Roman" charset="0"/>
              </a:rPr>
              <a:t>“… movement, play and sensory experiences [are] vehicles for learning, but they also act as learning in themselves; children move to learn but they also learn to move (Gallahue,1989, Davies,1995), they play to learn but also learn to play, they experience to learn but also learn to </a:t>
            </a:r>
            <a:r>
              <a:rPr lang="en-GB" sz="3200" dirty="0" smtClean="0">
                <a:latin typeface="Book Antiqua"/>
                <a:ea typeface="Times New Roman" charset="0"/>
                <a:cs typeface="Times New Roman" charset="0"/>
              </a:rPr>
              <a:t>experience </a:t>
            </a:r>
            <a:r>
              <a:rPr lang="en-GB" sz="3200" dirty="0">
                <a:latin typeface="Book Antiqua"/>
                <a:ea typeface="Times New Roman" charset="0"/>
                <a:cs typeface="Times New Roman" charset="0"/>
              </a:rPr>
              <a:t>(Bilton,2002,</a:t>
            </a:r>
            <a:r>
              <a:rPr lang="en-GB" sz="3200" dirty="0" smtClean="0">
                <a:latin typeface="Book Antiqua"/>
                <a:ea typeface="Times New Roman" charset="0"/>
                <a:cs typeface="Times New Roman" charset="0"/>
              </a:rPr>
              <a:t> t.</a:t>
            </a:r>
            <a:r>
              <a:rPr lang="en-GB" sz="3200" dirty="0">
                <a:latin typeface="Book Antiqua"/>
                <a:ea typeface="Times New Roman" charset="0"/>
                <a:cs typeface="Times New Roman" charset="0"/>
              </a:rPr>
              <a:t>108</a:t>
            </a:r>
            <a:r>
              <a:rPr lang="en-GB" sz="3200" dirty="0" smtClean="0">
                <a:latin typeface="Book Antiqua"/>
                <a:ea typeface="Times New Roman" charset="0"/>
                <a:cs typeface="Times New Roman" charset="0"/>
              </a:rPr>
              <a:t>).</a:t>
            </a:r>
            <a:endParaRPr lang="en-GB" sz="3200" dirty="0">
              <a:latin typeface="Book Antiqua"/>
              <a:ea typeface="Times New Roman" charset="0"/>
              <a:cs typeface="Times New Roman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1320800" y="838200"/>
            <a:ext cx="10160000" cy="1143000"/>
          </a:xfrm>
        </p:spPr>
        <p:txBody>
          <a:bodyPr/>
          <a:lstStyle/>
          <a:p>
            <a:r>
              <a:rPr lang="en-US" sz="4800" dirty="0" err="1" smtClean="0">
                <a:solidFill>
                  <a:schemeClr val="tx1"/>
                </a:solidFill>
              </a:rPr>
              <a:t>Heriau</a:t>
            </a:r>
            <a:r>
              <a:rPr lang="en-US" sz="4800" dirty="0" smtClean="0">
                <a:solidFill>
                  <a:schemeClr val="tx1"/>
                </a:solidFill>
              </a:rPr>
              <a:t>?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117601" y="2362201"/>
          <a:ext cx="9036049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8676" name="Picture 6" descr="2.gif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36800" y="3505201"/>
            <a:ext cx="1473200" cy="111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7" descr="3.gif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36800" y="4800600"/>
            <a:ext cx="1490133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1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Cuddiwch</a:t>
            </a:r>
            <a:r>
              <a:rPr lang="en-US" sz="3200" dirty="0" smtClean="0"/>
              <a:t> </a:t>
            </a:r>
            <a:r>
              <a:rPr lang="en-US" sz="3200" dirty="0" err="1" smtClean="0"/>
              <a:t>godau</a:t>
            </a:r>
            <a:r>
              <a:rPr lang="en-US" sz="3200" dirty="0"/>
              <a:t> </a:t>
            </a:r>
            <a:r>
              <a:rPr lang="en-US" sz="3200" dirty="0" smtClean="0"/>
              <a:t>QR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yr</a:t>
            </a:r>
            <a:r>
              <a:rPr lang="en-US" sz="3200" dirty="0" smtClean="0"/>
              <a:t> </a:t>
            </a:r>
            <a:r>
              <a:rPr lang="en-US" sz="3200" dirty="0" err="1" smtClean="0"/>
              <a:t>amgylchedd</a:t>
            </a:r>
            <a:r>
              <a:rPr lang="en-US" sz="3200" dirty="0" smtClean="0"/>
              <a:t>. </a:t>
            </a:r>
          </a:p>
          <a:p>
            <a:r>
              <a:rPr lang="en-US" sz="3200" dirty="0"/>
              <a:t>P</a:t>
            </a:r>
            <a:r>
              <a:rPr lang="en-US" sz="3200" dirty="0" smtClean="0"/>
              <a:t>lant </a:t>
            </a:r>
            <a:r>
              <a:rPr lang="en-US" sz="3200" dirty="0" err="1" smtClean="0"/>
              <a:t>i</a:t>
            </a:r>
            <a:r>
              <a:rPr lang="en-US" sz="3200" dirty="0" smtClean="0"/>
              <a:t> </a:t>
            </a:r>
            <a:r>
              <a:rPr lang="en-US" sz="3200" dirty="0" err="1" smtClean="0"/>
              <a:t>chwilio</a:t>
            </a:r>
            <a:r>
              <a:rPr lang="en-US" sz="3200" dirty="0" smtClean="0"/>
              <a:t> </a:t>
            </a:r>
            <a:r>
              <a:rPr lang="en-US" sz="3200" dirty="0" err="1" smtClean="0"/>
              <a:t>amdanynt</a:t>
            </a:r>
            <a:r>
              <a:rPr lang="en-US" sz="3200" dirty="0" smtClean="0"/>
              <a:t> </a:t>
            </a:r>
            <a:r>
              <a:rPr lang="en-US" sz="3200" dirty="0" err="1" smtClean="0"/>
              <a:t>a’u</a:t>
            </a:r>
            <a:r>
              <a:rPr lang="en-US" sz="3200" dirty="0" smtClean="0"/>
              <a:t> </a:t>
            </a:r>
            <a:r>
              <a:rPr lang="en-US" sz="3200" dirty="0" err="1" smtClean="0"/>
              <a:t>darllen</a:t>
            </a:r>
            <a:r>
              <a:rPr lang="en-US" sz="3200" dirty="0" smtClean="0"/>
              <a:t>.</a:t>
            </a:r>
          </a:p>
          <a:p>
            <a:r>
              <a:rPr lang="en-US" sz="3200" dirty="0" err="1"/>
              <a:t>D</a:t>
            </a:r>
            <a:r>
              <a:rPr lang="en-US" sz="3200" dirty="0" err="1" smtClean="0"/>
              <a:t>atrys</a:t>
            </a:r>
            <a:r>
              <a:rPr lang="en-US" sz="3200" dirty="0" smtClean="0"/>
              <a:t> y </a:t>
            </a:r>
            <a:r>
              <a:rPr lang="en-US" sz="3200" dirty="0" err="1" smtClean="0"/>
              <a:t>problemau</a:t>
            </a:r>
            <a:r>
              <a:rPr lang="en-US" sz="3200" dirty="0" smtClean="0"/>
              <a:t> </a:t>
            </a:r>
            <a:r>
              <a:rPr lang="en-US" sz="3200" dirty="0" err="1" smtClean="0"/>
              <a:t>mathemateg</a:t>
            </a:r>
            <a:r>
              <a:rPr lang="en-US" sz="3200" dirty="0" smtClean="0"/>
              <a:t>.</a:t>
            </a:r>
          </a:p>
          <a:p>
            <a:r>
              <a:rPr lang="en-US" sz="3200" dirty="0" err="1"/>
              <a:t>C</a:t>
            </a:r>
            <a:r>
              <a:rPr lang="en-US" sz="3200" dirty="0" err="1" smtClean="0"/>
              <a:t>ofnodi’r</a:t>
            </a:r>
            <a:r>
              <a:rPr lang="en-US" sz="3200" dirty="0" smtClean="0"/>
              <a:t> </a:t>
            </a:r>
            <a:r>
              <a:rPr lang="en-US" sz="3200" dirty="0" err="1" smtClean="0"/>
              <a:t>atebion</a:t>
            </a:r>
            <a:r>
              <a:rPr lang="en-US" sz="3200" dirty="0" smtClean="0"/>
              <a:t> </a:t>
            </a:r>
            <a:r>
              <a:rPr lang="en-US" sz="3200" dirty="0" err="1" smtClean="0"/>
              <a:t>ar</a:t>
            </a:r>
            <a:r>
              <a:rPr lang="en-US" sz="3200" dirty="0" smtClean="0"/>
              <a:t> </a:t>
            </a:r>
            <a:r>
              <a:rPr lang="en-US" sz="3200" dirty="0" err="1" smtClean="0"/>
              <a:t>bapur</a:t>
            </a:r>
            <a:r>
              <a:rPr lang="en-US" sz="3200" dirty="0" smtClean="0"/>
              <a:t>. </a:t>
            </a:r>
          </a:p>
          <a:p>
            <a:pPr>
              <a:buNone/>
            </a:pPr>
            <a:endParaRPr lang="en-US" sz="3200" dirty="0" smtClean="0"/>
          </a:p>
          <a:p>
            <a:pPr>
              <a:buNone/>
            </a:pPr>
            <a:endParaRPr lang="en-US" sz="3200" dirty="0" smtClean="0"/>
          </a:p>
        </p:txBody>
      </p:sp>
      <p:pic>
        <p:nvPicPr>
          <p:cNvPr id="6" name="Picture 5" descr="My_PDF_Co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6479" y="3483137"/>
            <a:ext cx="3008785" cy="300878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5906912" cy="4709160"/>
          </a:xfrm>
        </p:spPr>
        <p:txBody>
          <a:bodyPr>
            <a:normAutofit lnSpcReduction="10000"/>
          </a:bodyPr>
          <a:lstStyle/>
          <a:p>
            <a:r>
              <a:rPr lang="en-US" dirty="0" err="1" smtClean="0"/>
              <a:t>Ewch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a </a:t>
            </a:r>
            <a:r>
              <a:rPr lang="en-US" dirty="0" err="1" smtClean="0"/>
              <a:t>chasglwch</a:t>
            </a:r>
            <a:r>
              <a:rPr lang="en-US" dirty="0" smtClean="0"/>
              <a:t> </a:t>
            </a:r>
            <a:r>
              <a:rPr lang="en-US" dirty="0" err="1" smtClean="0"/>
              <a:t>amrywiaeth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drysorau</a:t>
            </a:r>
            <a:r>
              <a:rPr lang="en-US" dirty="0" smtClean="0"/>
              <a:t> </a:t>
            </a:r>
            <a:r>
              <a:rPr lang="en-US" dirty="0" err="1" smtClean="0"/>
              <a:t>naturiol</a:t>
            </a:r>
            <a:r>
              <a:rPr lang="en-US" dirty="0" smtClean="0"/>
              <a:t>,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dail</a:t>
            </a:r>
            <a:r>
              <a:rPr lang="en-US" dirty="0" smtClean="0"/>
              <a:t>, </a:t>
            </a:r>
            <a:r>
              <a:rPr lang="en-US" dirty="0" err="1" smtClean="0"/>
              <a:t>prennau</a:t>
            </a:r>
            <a:r>
              <a:rPr lang="en-US" dirty="0" smtClean="0"/>
              <a:t> </a:t>
            </a:r>
            <a:r>
              <a:rPr lang="en-US" dirty="0" err="1" smtClean="0"/>
              <a:t>mân</a:t>
            </a:r>
            <a:r>
              <a:rPr lang="en-US" dirty="0" smtClean="0"/>
              <a:t> </a:t>
            </a:r>
            <a:r>
              <a:rPr lang="en-US" dirty="0" err="1" smtClean="0"/>
              <a:t>a.y.y.b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sialc</a:t>
            </a:r>
            <a:r>
              <a:rPr lang="en-US" dirty="0" smtClean="0"/>
              <a:t> </a:t>
            </a:r>
            <a:r>
              <a:rPr lang="en-US" dirty="0" err="1" smtClean="0"/>
              <a:t>tynnwch</a:t>
            </a:r>
            <a:r>
              <a:rPr lang="en-US" dirty="0" smtClean="0"/>
              <a:t> </a:t>
            </a:r>
            <a:r>
              <a:rPr lang="en-US" dirty="0" err="1" smtClean="0"/>
              <a:t>lun</a:t>
            </a:r>
            <a:r>
              <a:rPr lang="en-US" dirty="0" smtClean="0"/>
              <a:t> </a:t>
            </a:r>
            <a:r>
              <a:rPr lang="en-US" dirty="0" err="1" smtClean="0"/>
              <a:t>naill</a:t>
            </a:r>
            <a:r>
              <a:rPr lang="en-US" dirty="0" smtClean="0"/>
              <a:t> </a:t>
            </a:r>
            <a:r>
              <a:rPr lang="en-US" dirty="0" err="1" smtClean="0"/>
              <a:t>ai</a:t>
            </a:r>
            <a:r>
              <a:rPr lang="en-US" dirty="0" smtClean="0"/>
              <a:t> diagram Venn </a:t>
            </a:r>
            <a:r>
              <a:rPr lang="en-US" dirty="0" err="1" smtClean="0"/>
              <a:t>neu</a:t>
            </a:r>
            <a:r>
              <a:rPr lang="en-US" dirty="0" smtClean="0"/>
              <a:t> Carroll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ddidoli</a:t>
            </a:r>
            <a:r>
              <a:rPr lang="en-US" dirty="0" smtClean="0"/>
              <a:t> a </a:t>
            </a:r>
            <a:r>
              <a:rPr lang="en-US" dirty="0" err="1" smtClean="0"/>
              <a:t>dosbarthu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trysorau</a:t>
            </a:r>
            <a:endParaRPr lang="en-US" dirty="0" smtClean="0"/>
          </a:p>
          <a:p>
            <a:r>
              <a:rPr lang="en-US" dirty="0" err="1" smtClean="0"/>
              <a:t>Tynnwch</a:t>
            </a:r>
            <a:r>
              <a:rPr lang="en-US" dirty="0" smtClean="0"/>
              <a:t> </a:t>
            </a:r>
            <a:r>
              <a:rPr lang="en-US" dirty="0" err="1" smtClean="0"/>
              <a:t>lun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endParaRPr lang="en-US" dirty="0" smtClean="0"/>
          </a:p>
          <a:p>
            <a:r>
              <a:rPr lang="en-US" dirty="0" err="1" smtClean="0"/>
              <a:t>Nawr</a:t>
            </a:r>
            <a:r>
              <a:rPr lang="en-US" dirty="0" smtClean="0"/>
              <a:t> </a:t>
            </a:r>
            <a:r>
              <a:rPr lang="en-US" dirty="0" err="1" smtClean="0"/>
              <a:t>tynnwch</a:t>
            </a:r>
            <a:r>
              <a:rPr lang="en-US" dirty="0" smtClean="0"/>
              <a:t> </a:t>
            </a:r>
            <a:r>
              <a:rPr lang="en-US" dirty="0" err="1" smtClean="0"/>
              <a:t>lun</a:t>
            </a:r>
            <a:r>
              <a:rPr lang="en-US" dirty="0" smtClean="0"/>
              <a:t> </a:t>
            </a:r>
            <a:r>
              <a:rPr lang="en-US" dirty="0" err="1" smtClean="0"/>
              <a:t>graff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gynrychioli’r</a:t>
            </a:r>
            <a:r>
              <a:rPr lang="en-US" dirty="0" smtClean="0"/>
              <a:t> data a </a:t>
            </a:r>
            <a:r>
              <a:rPr lang="en-US" dirty="0" err="1" smtClean="0"/>
              <a:t>gasglwyd</a:t>
            </a:r>
            <a:endParaRPr lang="en-US" dirty="0" smtClean="0"/>
          </a:p>
          <a:p>
            <a:r>
              <a:rPr lang="en-US" dirty="0" err="1" smtClean="0"/>
              <a:t>Tynnwch</a:t>
            </a:r>
            <a:r>
              <a:rPr lang="en-US" dirty="0" smtClean="0"/>
              <a:t> </a:t>
            </a:r>
            <a:r>
              <a:rPr lang="en-US" dirty="0" err="1" smtClean="0"/>
              <a:t>lun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42781">
            <a:off x="6656727" y="1345627"/>
            <a:ext cx="2559877" cy="19199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16293">
            <a:off x="9165444" y="2001438"/>
            <a:ext cx="2767743" cy="20758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75536">
            <a:off x="6811755" y="3659922"/>
            <a:ext cx="2767704" cy="20757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01392" y="5941458"/>
            <a:ext cx="5503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5"/>
              </a:rPr>
              <a:t>http://creativestarlearning.co.uk/courses-training/information-or-data-handling-activities-outdoors/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782562" y="256084"/>
            <a:ext cx="11146736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 err="1" smtClean="0">
                <a:solidFill>
                  <a:schemeClr val="tx1"/>
                </a:solidFill>
              </a:rPr>
              <a:t>Gwefannau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defnyddiol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gyfer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adnoddau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mathemateg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allan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hlinkClick r:id="rId2"/>
              </a:rPr>
              <a:t>http://creativestarlearning.co.uk/c/maths-outdoors/</a:t>
            </a:r>
            <a:endParaRPr lang="en-US" dirty="0"/>
          </a:p>
          <a:p>
            <a:pPr eaLnBrk="1" hangingPunct="1"/>
            <a:r>
              <a:rPr lang="en-US" dirty="0">
                <a:hlinkClick r:id="rId3"/>
              </a:rPr>
              <a:t>http://www.outdoormaths.com/</a:t>
            </a:r>
            <a:r>
              <a:rPr lang="en-US" dirty="0"/>
              <a:t> </a:t>
            </a:r>
          </a:p>
          <a:p>
            <a:pPr eaLnBrk="1" hangingPunct="1"/>
            <a:r>
              <a:rPr lang="en-US" dirty="0">
                <a:hlinkClick r:id="rId4"/>
              </a:rPr>
              <a:t>http://www.early-education.org.uk/sites/default/files/publications/Maths%20is%20everywhere%20(8).pdf</a:t>
            </a:r>
            <a:r>
              <a:rPr lang="en-US" dirty="0"/>
              <a:t> </a:t>
            </a:r>
          </a:p>
          <a:p>
            <a:pPr eaLnBrk="1" hangingPunct="1"/>
            <a:r>
              <a:rPr lang="en-US" dirty="0">
                <a:hlinkClick r:id="rId5"/>
              </a:rPr>
              <a:t>http://www.laughingkidslearn.com/2013/02/maths-outdoors.html</a:t>
            </a:r>
            <a:r>
              <a:rPr lang="en-US" dirty="0"/>
              <a:t> </a:t>
            </a:r>
          </a:p>
          <a:p>
            <a:pPr eaLnBrk="1" hangingPunct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4606" y="296056"/>
            <a:ext cx="10018713" cy="1752599"/>
          </a:xfrm>
        </p:spPr>
        <p:txBody>
          <a:bodyPr/>
          <a:lstStyle/>
          <a:p>
            <a:r>
              <a:rPr lang="en-GB" dirty="0" err="1" smtClean="0"/>
              <a:t>Wedi’r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72350" y="2283199"/>
            <a:ext cx="10018713" cy="3124201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Wingdings 2"/>
              <a:buAutoNum type="arabicPeriod"/>
            </a:pPr>
            <a:r>
              <a:rPr lang="en-GB" sz="3200" dirty="0" err="1" smtClean="0"/>
              <a:t>Darllenwch</a:t>
            </a:r>
            <a:r>
              <a:rPr lang="en-GB" sz="3200" dirty="0" smtClean="0"/>
              <a:t> y </a:t>
            </a:r>
            <a:r>
              <a:rPr lang="en-GB" sz="3200" dirty="0" err="1" smtClean="0"/>
              <a:t>bennod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Drin Data </a:t>
            </a:r>
            <a:r>
              <a:rPr lang="en-GB" sz="3200" dirty="0" err="1" smtClean="0"/>
              <a:t>yn</a:t>
            </a:r>
            <a:r>
              <a:rPr lang="en-GB" sz="3200" dirty="0" smtClean="0"/>
              <a:t> ‘Understanding Mathematics for Young Children</a:t>
            </a:r>
            <a:r>
              <a:rPr lang="en-GB" sz="3200" dirty="0"/>
              <a:t>’ 4</a:t>
            </a:r>
            <a:r>
              <a:rPr lang="en-GB" sz="3200" baseline="30000" dirty="0"/>
              <a:t>th</a:t>
            </a:r>
            <a:r>
              <a:rPr lang="en-GB" sz="3200" dirty="0"/>
              <a:t> ed.  </a:t>
            </a:r>
            <a:r>
              <a:rPr lang="en-GB" sz="3200"/>
              <a:t>(Haylock &amp; Cockburn, </a:t>
            </a:r>
            <a:r>
              <a:rPr lang="en-GB" sz="3200"/>
              <a:t>2013</a:t>
            </a:r>
            <a:r>
              <a:rPr lang="en-GB" sz="3200" smtClean="0"/>
              <a:t>)</a:t>
            </a:r>
            <a:endParaRPr lang="en-GB" sz="3200" dirty="0" smtClean="0"/>
          </a:p>
          <a:p>
            <a:pPr marL="514350" indent="-514350">
              <a:buFont typeface="Wingdings 2"/>
              <a:buAutoNum type="arabicPeriod"/>
            </a:pPr>
            <a:r>
              <a:rPr lang="en-GB" sz="3200" dirty="0" err="1" smtClean="0"/>
              <a:t>Gwyliwch</a:t>
            </a:r>
            <a:r>
              <a:rPr lang="en-GB" sz="3200" dirty="0" smtClean="0"/>
              <a:t> </a:t>
            </a:r>
            <a:r>
              <a:rPr lang="en-GB" sz="3200" dirty="0" smtClean="0">
                <a:hlinkClick r:id="rId2"/>
              </a:rPr>
              <a:t>http://www.tes.co.uk/teaching-resource/Teachers-TV-Primary-Maths-Data-Handling-6045041/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mwy</a:t>
            </a:r>
            <a:r>
              <a:rPr lang="en-GB" sz="3200" dirty="0" smtClean="0"/>
              <a:t> </a:t>
            </a:r>
            <a:r>
              <a:rPr lang="en-GB" sz="3200" dirty="0" err="1" smtClean="0"/>
              <a:t>o</a:t>
            </a:r>
            <a:r>
              <a:rPr lang="en-GB" sz="3200" dirty="0" smtClean="0"/>
              <a:t> </a:t>
            </a:r>
            <a:r>
              <a:rPr lang="en-GB" sz="3200" dirty="0" err="1" smtClean="0"/>
              <a:t>syniadau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drin</a:t>
            </a:r>
            <a:r>
              <a:rPr lang="en-GB" sz="3200" dirty="0" smtClean="0"/>
              <a:t> data. </a:t>
            </a:r>
          </a:p>
          <a:p>
            <a:pPr marL="514350" indent="-514350">
              <a:buAutoNum type="arabicPeriod"/>
            </a:pPr>
            <a:r>
              <a:rPr lang="en-GB" sz="3200" dirty="0" err="1" smtClean="0"/>
              <a:t>Darllenwch</a:t>
            </a:r>
            <a:r>
              <a:rPr lang="en-GB" sz="3200" dirty="0" smtClean="0"/>
              <a:t> y </a:t>
            </a:r>
            <a:r>
              <a:rPr lang="en-GB" sz="3200" dirty="0" err="1" smtClean="0"/>
              <a:t>taflenni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fathemateg</a:t>
            </a:r>
            <a:r>
              <a:rPr lang="en-GB" sz="3200" dirty="0" smtClean="0"/>
              <a:t> </a:t>
            </a:r>
            <a:r>
              <a:rPr lang="en-GB" sz="3200" dirty="0" err="1" smtClean="0"/>
              <a:t>tu</a:t>
            </a:r>
            <a:r>
              <a:rPr lang="en-GB" sz="3200" dirty="0" smtClean="0"/>
              <a:t> </a:t>
            </a:r>
            <a:r>
              <a:rPr lang="en-GB" sz="3200" dirty="0" err="1" smtClean="0"/>
              <a:t>allan</a:t>
            </a:r>
            <a:r>
              <a:rPr lang="en-GB" sz="3200" dirty="0" smtClean="0"/>
              <a:t> (Learning Through Landscapes).</a:t>
            </a:r>
          </a:p>
          <a:p>
            <a:pPr marL="514350" indent="-514350">
              <a:buNone/>
            </a:pPr>
            <a:endParaRPr lang="en-GB" sz="3200" dirty="0" smtClean="0"/>
          </a:p>
          <a:p>
            <a:pPr marL="514350" indent="-514350">
              <a:buNone/>
            </a:pPr>
            <a:endParaRPr lang="en-GB" sz="3200" dirty="0" smtClean="0"/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346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Custom 78">
      <a:dk1>
        <a:sysClr val="windowText" lastClr="000000"/>
      </a:dk1>
      <a:lt1>
        <a:srgbClr val="000000"/>
      </a:lt1>
      <a:dk2>
        <a:srgbClr val="AF001A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ヒラギノ丸ゴ Pro W4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ＭＳ 明朝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Apex.thmx</Template>
  <TotalTime>863</TotalTime>
  <Words>487</Words>
  <Application>Microsoft Office PowerPoint</Application>
  <PresentationFormat>Widescreen</PresentationFormat>
  <Paragraphs>79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ＭＳ Ｐゴシック</vt:lpstr>
      <vt:lpstr>Book Antiqua</vt:lpstr>
      <vt:lpstr>Calibri</vt:lpstr>
      <vt:lpstr>Goudy Old Style</vt:lpstr>
      <vt:lpstr>Lucida Sans</vt:lpstr>
      <vt:lpstr>Times New Roman</vt:lpstr>
      <vt:lpstr>Wingdings</vt:lpstr>
      <vt:lpstr>Wingdings 2</vt:lpstr>
      <vt:lpstr>Wingdings 3</vt:lpstr>
      <vt:lpstr>Apex</vt:lpstr>
      <vt:lpstr>Trin data &amp;  Mathemateg tu allan</vt:lpstr>
      <vt:lpstr>Cynnydd wrth ddidoli a dosbarthu</vt:lpstr>
      <vt:lpstr>PowerPoint Presentation</vt:lpstr>
      <vt:lpstr>Y Diagram Carroll</vt:lpstr>
      <vt:lpstr>Lewis Carroll (aka Charles Dodgson),  1832-1898</vt:lpstr>
      <vt:lpstr>Camau wrth drin data</vt:lpstr>
      <vt:lpstr>Cyfleoedd i gasglu data  mewn profiadau bywyd go iawn</vt:lpstr>
      <vt:lpstr>PowerPoint Presentation</vt:lpstr>
      <vt:lpstr>Mathemateg tu allan</vt:lpstr>
      <vt:lpstr>Heriau?</vt:lpstr>
      <vt:lpstr>Gweithgaredd Posib 1</vt:lpstr>
      <vt:lpstr>Gweithgaredd Posib 2</vt:lpstr>
      <vt:lpstr>Gwefannau defnyddiol ar gyfer adnoddau mathemateg tu allan</vt:lpstr>
      <vt:lpstr>Wedi’r sesiwn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Nanna Ryder</cp:lastModifiedBy>
  <cp:revision>70</cp:revision>
  <dcterms:created xsi:type="dcterms:W3CDTF">2016-12-08T21:18:00Z</dcterms:created>
  <dcterms:modified xsi:type="dcterms:W3CDTF">2017-12-06T12:12:29Z</dcterms:modified>
</cp:coreProperties>
</file>