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3"/>
  </p:sldMasterIdLst>
  <p:notesMasterIdLst>
    <p:notesMasterId r:id="rId16"/>
  </p:notesMasterIdLst>
  <p:handoutMasterIdLst>
    <p:handoutMasterId r:id="rId17"/>
  </p:handoutMasterIdLst>
  <p:sldIdLst>
    <p:sldId id="256" r:id="rId4"/>
    <p:sldId id="291" r:id="rId5"/>
    <p:sldId id="283" r:id="rId6"/>
    <p:sldId id="284" r:id="rId7"/>
    <p:sldId id="293" r:id="rId8"/>
    <p:sldId id="294" r:id="rId9"/>
    <p:sldId id="285" r:id="rId10"/>
    <p:sldId id="295" r:id="rId11"/>
    <p:sldId id="297" r:id="rId12"/>
    <p:sldId id="286" r:id="rId13"/>
    <p:sldId id="288" r:id="rId14"/>
    <p:sldId id="287" r:id="rId15"/>
  </p:sldIdLst>
  <p:sldSz cx="9144000" cy="6858000" type="screen4x3"/>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77" d="100"/>
          <a:sy n="77" d="100"/>
        </p:scale>
        <p:origin x="85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1.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A8F36-8D55-42C8-A77B-9D4BA01781F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A3573CA9-6A98-4F52-8F41-630DA2B662BA}">
      <dgm:prSet phldrT="[Text]" phldr="0"/>
      <dgm:spPr/>
      <dgm:t>
        <a:bodyPr/>
        <a:lstStyle/>
        <a:p>
          <a:r>
            <a:rPr lang="en-US" b="1" dirty="0"/>
            <a:t>Health</a:t>
          </a:r>
        </a:p>
      </dgm:t>
    </dgm:pt>
    <dgm:pt modelId="{04124A51-BB01-4C7A-ACC6-D16E357D9C49}" type="parTrans" cxnId="{8E4EDCDB-0161-4C5F-BCF3-5761262901E6}">
      <dgm:prSet/>
      <dgm:spPr/>
      <dgm:t>
        <a:bodyPr/>
        <a:lstStyle/>
        <a:p>
          <a:endParaRPr lang="en-US"/>
        </a:p>
      </dgm:t>
    </dgm:pt>
    <dgm:pt modelId="{242746AF-1E3D-4C39-9CD0-6B2F218CB373}" type="sibTrans" cxnId="{8E4EDCDB-0161-4C5F-BCF3-5761262901E6}">
      <dgm:prSet/>
      <dgm:spPr/>
      <dgm:t>
        <a:bodyPr/>
        <a:lstStyle/>
        <a:p>
          <a:endParaRPr lang="en-US"/>
        </a:p>
      </dgm:t>
    </dgm:pt>
    <dgm:pt modelId="{438D5667-C809-469E-B77F-6B7C2E114D98}">
      <dgm:prSet phldrT="[Text]"/>
      <dgm:spPr/>
      <dgm:t>
        <a:bodyPr/>
        <a:lstStyle/>
        <a:p>
          <a:pPr>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Physical, mental, and social wellbeing, not merely the absence of disease or infirmity (WHO, 1946).</a:t>
          </a:r>
          <a:endParaRPr lang="en-US" dirty="0">
            <a:solidFill>
              <a:schemeClr val="tx1"/>
            </a:solidFill>
          </a:endParaRPr>
        </a:p>
      </dgm:t>
    </dgm:pt>
    <dgm:pt modelId="{820A708A-01A5-4CCC-B485-7A81B8E27D39}" type="parTrans" cxnId="{DA38AEBD-810F-435B-B2DA-F79721DBB3E5}">
      <dgm:prSet/>
      <dgm:spPr/>
      <dgm:t>
        <a:bodyPr/>
        <a:lstStyle/>
        <a:p>
          <a:endParaRPr lang="en-US"/>
        </a:p>
      </dgm:t>
    </dgm:pt>
    <dgm:pt modelId="{F537BBC3-AE6C-4991-9EE3-95EAF6883118}" type="sibTrans" cxnId="{DA38AEBD-810F-435B-B2DA-F79721DBB3E5}">
      <dgm:prSet/>
      <dgm:spPr/>
      <dgm:t>
        <a:bodyPr/>
        <a:lstStyle/>
        <a:p>
          <a:endParaRPr lang="en-US"/>
        </a:p>
      </dgm:t>
    </dgm:pt>
    <dgm:pt modelId="{83317EAC-5151-48E9-8EF0-AC208F80A3F8}">
      <dgm:prSet phldrT="[Text]" phldr="0"/>
      <dgm:spPr/>
      <dgm:t>
        <a:bodyPr/>
        <a:lstStyle/>
        <a:p>
          <a:r>
            <a:rPr lang="en-US" b="1" dirty="0"/>
            <a:t>Wellbeing</a:t>
          </a:r>
        </a:p>
      </dgm:t>
    </dgm:pt>
    <dgm:pt modelId="{0DBA75A5-07DB-44C4-8B3C-DDB90244D9DD}" type="parTrans" cxnId="{F1197021-77BD-4A2E-9C05-CE494BA5C17E}">
      <dgm:prSet/>
      <dgm:spPr/>
      <dgm:t>
        <a:bodyPr/>
        <a:lstStyle/>
        <a:p>
          <a:endParaRPr lang="en-US"/>
        </a:p>
      </dgm:t>
    </dgm:pt>
    <dgm:pt modelId="{050575BD-ECDD-400A-9995-CC054A03BFB1}" type="sibTrans" cxnId="{F1197021-77BD-4A2E-9C05-CE494BA5C17E}">
      <dgm:prSet/>
      <dgm:spPr/>
      <dgm:t>
        <a:bodyPr/>
        <a:lstStyle/>
        <a:p>
          <a:endParaRPr lang="en-US"/>
        </a:p>
      </dgm:t>
    </dgm:pt>
    <dgm:pt modelId="{546012A4-9470-437B-865B-C9B3151ADC2A}">
      <dgm:prSet phldrT="[Text]"/>
      <dgm:spPr/>
      <dgm:t>
        <a:bodyPr/>
        <a:lstStyle/>
        <a:p>
          <a:pPr algn="l">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A holistic state encompassing physical, mental, emotional, and social health, beyond clinical outcomes.</a:t>
          </a:r>
          <a:endParaRPr lang="en-US" dirty="0">
            <a:solidFill>
              <a:schemeClr val="tx1"/>
            </a:solidFill>
          </a:endParaRPr>
        </a:p>
      </dgm:t>
    </dgm:pt>
    <dgm:pt modelId="{ACDF48C9-9BC8-4AF2-B583-A9E812B71BDB}" type="parTrans" cxnId="{390C8CE6-8F8D-4D46-943C-ED35BC84A053}">
      <dgm:prSet/>
      <dgm:spPr/>
      <dgm:t>
        <a:bodyPr/>
        <a:lstStyle/>
        <a:p>
          <a:endParaRPr lang="en-US"/>
        </a:p>
      </dgm:t>
    </dgm:pt>
    <dgm:pt modelId="{42F1E514-FC24-405F-93F7-33A05A180185}" type="sibTrans" cxnId="{390C8CE6-8F8D-4D46-943C-ED35BC84A053}">
      <dgm:prSet/>
      <dgm:spPr/>
      <dgm:t>
        <a:bodyPr/>
        <a:lstStyle/>
        <a:p>
          <a:endParaRPr lang="en-US"/>
        </a:p>
      </dgm:t>
    </dgm:pt>
    <dgm:pt modelId="{374A25BA-87B8-4A3A-805E-BA15BF432D5C}">
      <dgm:prSet phldrT="[Text]" phldr="0"/>
      <dgm:spPr/>
      <dgm:t>
        <a:bodyPr/>
        <a:lstStyle/>
        <a:p>
          <a:r>
            <a:rPr lang="en-US" b="1" dirty="0"/>
            <a:t>Sustainable</a:t>
          </a:r>
          <a:r>
            <a:rPr lang="en-US" dirty="0"/>
            <a:t> </a:t>
          </a:r>
          <a:r>
            <a:rPr lang="en-US" b="1" dirty="0"/>
            <a:t>Development</a:t>
          </a:r>
        </a:p>
      </dgm:t>
    </dgm:pt>
    <dgm:pt modelId="{BA738417-ECAD-48A5-B0F1-04FA2DB8DC03}" type="parTrans" cxnId="{D963F6F2-9F0C-4FE1-91AF-2036C15AB097}">
      <dgm:prSet/>
      <dgm:spPr/>
      <dgm:t>
        <a:bodyPr/>
        <a:lstStyle/>
        <a:p>
          <a:endParaRPr lang="en-US"/>
        </a:p>
      </dgm:t>
    </dgm:pt>
    <dgm:pt modelId="{DE3CC609-9D1B-46D7-80ED-9CD51FA8A448}" type="sibTrans" cxnId="{D963F6F2-9F0C-4FE1-91AF-2036C15AB097}">
      <dgm:prSet/>
      <dgm:spPr/>
      <dgm:t>
        <a:bodyPr/>
        <a:lstStyle/>
        <a:p>
          <a:endParaRPr lang="en-US"/>
        </a:p>
      </dgm:t>
    </dgm:pt>
    <dgm:pt modelId="{79B848EF-1A98-4C22-B80B-3965D369E110}">
      <dgm:prSet phldrT="[Text]"/>
      <dgm:spPr/>
      <dgm:t>
        <a:bodyPr/>
        <a:lstStyle/>
        <a:p>
          <a:pPr algn="just">
            <a:buFont typeface="Wingdings" panose="05000000000000000000" pitchFamily="2" charset="2"/>
            <a:buChar char="§"/>
          </a:pPr>
          <a:r>
            <a:rPr lang="en-US" dirty="0">
              <a:solidFill>
                <a:schemeClr val="tx1"/>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 (WCED, 1987).</a:t>
          </a:r>
          <a:endParaRPr lang="en-US" dirty="0">
            <a:solidFill>
              <a:schemeClr val="tx1"/>
            </a:solidFill>
          </a:endParaRPr>
        </a:p>
      </dgm:t>
    </dgm:pt>
    <dgm:pt modelId="{C0C3F7C7-FF1E-4CBE-AE1E-8C7A0D1C7110}" type="parTrans" cxnId="{B36C6E99-A9DD-476D-9A1A-0CC413D87A21}">
      <dgm:prSet/>
      <dgm:spPr/>
      <dgm:t>
        <a:bodyPr/>
        <a:lstStyle/>
        <a:p>
          <a:endParaRPr lang="en-US"/>
        </a:p>
      </dgm:t>
    </dgm:pt>
    <dgm:pt modelId="{96C632EA-B286-481E-8A10-8EF87C19414D}" type="sibTrans" cxnId="{B36C6E99-A9DD-476D-9A1A-0CC413D87A21}">
      <dgm:prSet/>
      <dgm:spPr/>
      <dgm:t>
        <a:bodyPr/>
        <a:lstStyle/>
        <a:p>
          <a:endParaRPr lang="en-US"/>
        </a:p>
      </dgm:t>
    </dgm:pt>
    <dgm:pt modelId="{1C378781-D961-4B66-A56A-71677D26C610}" type="pres">
      <dgm:prSet presAssocID="{C0EA8F36-8D55-42C8-A77B-9D4BA01781F2}" presName="linearFlow" presStyleCnt="0">
        <dgm:presLayoutVars>
          <dgm:dir/>
          <dgm:animLvl val="lvl"/>
          <dgm:resizeHandles val="exact"/>
        </dgm:presLayoutVars>
      </dgm:prSet>
      <dgm:spPr/>
    </dgm:pt>
    <dgm:pt modelId="{7CBB92D4-F1F1-44B9-A131-B7FC4F9445C0}" type="pres">
      <dgm:prSet presAssocID="{A3573CA9-6A98-4F52-8F41-630DA2B662BA}" presName="composite" presStyleCnt="0"/>
      <dgm:spPr/>
    </dgm:pt>
    <dgm:pt modelId="{CFFAAEBA-9DE7-4947-81CC-63960D52D18E}" type="pres">
      <dgm:prSet presAssocID="{A3573CA9-6A98-4F52-8F41-630DA2B662BA}" presName="parentText" presStyleLbl="alignNode1" presStyleIdx="0" presStyleCnt="3" custLinFactNeighborY="1962">
        <dgm:presLayoutVars>
          <dgm:chMax val="1"/>
          <dgm:bulletEnabled val="1"/>
        </dgm:presLayoutVars>
      </dgm:prSet>
      <dgm:spPr/>
    </dgm:pt>
    <dgm:pt modelId="{55AC9BCF-37CA-4EAB-A938-45C78FE720C1}" type="pres">
      <dgm:prSet presAssocID="{A3573CA9-6A98-4F52-8F41-630DA2B662BA}" presName="descendantText" presStyleLbl="alignAcc1" presStyleIdx="0" presStyleCnt="3">
        <dgm:presLayoutVars>
          <dgm:bulletEnabled val="1"/>
        </dgm:presLayoutVars>
      </dgm:prSet>
      <dgm:spPr/>
    </dgm:pt>
    <dgm:pt modelId="{E4CE44F3-562F-459C-B5A2-950A359FF932}" type="pres">
      <dgm:prSet presAssocID="{242746AF-1E3D-4C39-9CD0-6B2F218CB373}" presName="sp" presStyleCnt="0"/>
      <dgm:spPr/>
    </dgm:pt>
    <dgm:pt modelId="{8DA613DD-E847-42B8-AD5F-5EFC5B527F2D}" type="pres">
      <dgm:prSet presAssocID="{83317EAC-5151-48E9-8EF0-AC208F80A3F8}" presName="composite" presStyleCnt="0"/>
      <dgm:spPr/>
    </dgm:pt>
    <dgm:pt modelId="{226BFE7C-92D4-449F-AE13-F87D04B54501}" type="pres">
      <dgm:prSet presAssocID="{83317EAC-5151-48E9-8EF0-AC208F80A3F8}" presName="parentText" presStyleLbl="alignNode1" presStyleIdx="1" presStyleCnt="3">
        <dgm:presLayoutVars>
          <dgm:chMax val="1"/>
          <dgm:bulletEnabled val="1"/>
        </dgm:presLayoutVars>
      </dgm:prSet>
      <dgm:spPr/>
    </dgm:pt>
    <dgm:pt modelId="{4F14D7B5-E9C9-4999-906B-4F5C782FC2B2}" type="pres">
      <dgm:prSet presAssocID="{83317EAC-5151-48E9-8EF0-AC208F80A3F8}" presName="descendantText" presStyleLbl="alignAcc1" presStyleIdx="1" presStyleCnt="3">
        <dgm:presLayoutVars>
          <dgm:bulletEnabled val="1"/>
        </dgm:presLayoutVars>
      </dgm:prSet>
      <dgm:spPr/>
    </dgm:pt>
    <dgm:pt modelId="{2BFED891-B027-4B2F-B3EB-0A9CD0BC8C38}" type="pres">
      <dgm:prSet presAssocID="{050575BD-ECDD-400A-9995-CC054A03BFB1}" presName="sp" presStyleCnt="0"/>
      <dgm:spPr/>
    </dgm:pt>
    <dgm:pt modelId="{A8CEC5C1-DB5C-4E12-B7B6-974728BE9563}" type="pres">
      <dgm:prSet presAssocID="{374A25BA-87B8-4A3A-805E-BA15BF432D5C}" presName="composite" presStyleCnt="0"/>
      <dgm:spPr/>
    </dgm:pt>
    <dgm:pt modelId="{828DA40B-E668-451E-85D8-B829DEDD7BFD}" type="pres">
      <dgm:prSet presAssocID="{374A25BA-87B8-4A3A-805E-BA15BF432D5C}" presName="parentText" presStyleLbl="alignNode1" presStyleIdx="2" presStyleCnt="3">
        <dgm:presLayoutVars>
          <dgm:chMax val="1"/>
          <dgm:bulletEnabled val="1"/>
        </dgm:presLayoutVars>
      </dgm:prSet>
      <dgm:spPr/>
    </dgm:pt>
    <dgm:pt modelId="{BB5A950E-E1CC-4747-84B6-C321DEC6D1D2}" type="pres">
      <dgm:prSet presAssocID="{374A25BA-87B8-4A3A-805E-BA15BF432D5C}" presName="descendantText" presStyleLbl="alignAcc1" presStyleIdx="2" presStyleCnt="3">
        <dgm:presLayoutVars>
          <dgm:bulletEnabled val="1"/>
        </dgm:presLayoutVars>
      </dgm:prSet>
      <dgm:spPr/>
    </dgm:pt>
  </dgm:ptLst>
  <dgm:cxnLst>
    <dgm:cxn modelId="{7A73770F-D762-4A4C-9287-C5682238880A}" type="presOf" srcId="{438D5667-C809-469E-B77F-6B7C2E114D98}" destId="{55AC9BCF-37CA-4EAB-A938-45C78FE720C1}" srcOrd="0" destOrd="0" presId="urn:microsoft.com/office/officeart/2005/8/layout/chevron2"/>
    <dgm:cxn modelId="{F1197021-77BD-4A2E-9C05-CE494BA5C17E}" srcId="{C0EA8F36-8D55-42C8-A77B-9D4BA01781F2}" destId="{83317EAC-5151-48E9-8EF0-AC208F80A3F8}" srcOrd="1" destOrd="0" parTransId="{0DBA75A5-07DB-44C4-8B3C-DDB90244D9DD}" sibTransId="{050575BD-ECDD-400A-9995-CC054A03BFB1}"/>
    <dgm:cxn modelId="{79B4D832-FEB4-4C6B-AAD3-D0AE30FB5B81}" type="presOf" srcId="{A3573CA9-6A98-4F52-8F41-630DA2B662BA}" destId="{CFFAAEBA-9DE7-4947-81CC-63960D52D18E}" srcOrd="0" destOrd="0" presId="urn:microsoft.com/office/officeart/2005/8/layout/chevron2"/>
    <dgm:cxn modelId="{C76D523F-F458-4501-B3A6-78CBC6C9FE3B}" type="presOf" srcId="{546012A4-9470-437B-865B-C9B3151ADC2A}" destId="{4F14D7B5-E9C9-4999-906B-4F5C782FC2B2}" srcOrd="0" destOrd="0" presId="urn:microsoft.com/office/officeart/2005/8/layout/chevron2"/>
    <dgm:cxn modelId="{03395A5B-13CD-4C22-A119-D657B9990DB5}" type="presOf" srcId="{374A25BA-87B8-4A3A-805E-BA15BF432D5C}" destId="{828DA40B-E668-451E-85D8-B829DEDD7BFD}" srcOrd="0" destOrd="0" presId="urn:microsoft.com/office/officeart/2005/8/layout/chevron2"/>
    <dgm:cxn modelId="{1006A95E-4EF6-46BD-8447-837C4248F6F4}" type="presOf" srcId="{79B848EF-1A98-4C22-B80B-3965D369E110}" destId="{BB5A950E-E1CC-4747-84B6-C321DEC6D1D2}" srcOrd="0" destOrd="0" presId="urn:microsoft.com/office/officeart/2005/8/layout/chevron2"/>
    <dgm:cxn modelId="{B36C6E99-A9DD-476D-9A1A-0CC413D87A21}" srcId="{374A25BA-87B8-4A3A-805E-BA15BF432D5C}" destId="{79B848EF-1A98-4C22-B80B-3965D369E110}" srcOrd="0" destOrd="0" parTransId="{C0C3F7C7-FF1E-4CBE-AE1E-8C7A0D1C7110}" sibTransId="{96C632EA-B286-481E-8A10-8EF87C19414D}"/>
    <dgm:cxn modelId="{DA38AEBD-810F-435B-B2DA-F79721DBB3E5}" srcId="{A3573CA9-6A98-4F52-8F41-630DA2B662BA}" destId="{438D5667-C809-469E-B77F-6B7C2E114D98}" srcOrd="0" destOrd="0" parTransId="{820A708A-01A5-4CCC-B485-7A81B8E27D39}" sibTransId="{F537BBC3-AE6C-4991-9EE3-95EAF6883118}"/>
    <dgm:cxn modelId="{94E14DC8-7CCB-424F-9BE4-FA23DFE2C3B3}" type="presOf" srcId="{83317EAC-5151-48E9-8EF0-AC208F80A3F8}" destId="{226BFE7C-92D4-449F-AE13-F87D04B54501}" srcOrd="0" destOrd="0" presId="urn:microsoft.com/office/officeart/2005/8/layout/chevron2"/>
    <dgm:cxn modelId="{8E4EDCDB-0161-4C5F-BCF3-5761262901E6}" srcId="{C0EA8F36-8D55-42C8-A77B-9D4BA01781F2}" destId="{A3573CA9-6A98-4F52-8F41-630DA2B662BA}" srcOrd="0" destOrd="0" parTransId="{04124A51-BB01-4C7A-ACC6-D16E357D9C49}" sibTransId="{242746AF-1E3D-4C39-9CD0-6B2F218CB373}"/>
    <dgm:cxn modelId="{390C8CE6-8F8D-4D46-943C-ED35BC84A053}" srcId="{83317EAC-5151-48E9-8EF0-AC208F80A3F8}" destId="{546012A4-9470-437B-865B-C9B3151ADC2A}" srcOrd="0" destOrd="0" parTransId="{ACDF48C9-9BC8-4AF2-B583-A9E812B71BDB}" sibTransId="{42F1E514-FC24-405F-93F7-33A05A180185}"/>
    <dgm:cxn modelId="{D963F6F2-9F0C-4FE1-91AF-2036C15AB097}" srcId="{C0EA8F36-8D55-42C8-A77B-9D4BA01781F2}" destId="{374A25BA-87B8-4A3A-805E-BA15BF432D5C}" srcOrd="2" destOrd="0" parTransId="{BA738417-ECAD-48A5-B0F1-04FA2DB8DC03}" sibTransId="{DE3CC609-9D1B-46D7-80ED-9CD51FA8A448}"/>
    <dgm:cxn modelId="{8D1D63FA-A8AB-4A04-B1E8-71C7BEB3C79D}" type="presOf" srcId="{C0EA8F36-8D55-42C8-A77B-9D4BA01781F2}" destId="{1C378781-D961-4B66-A56A-71677D26C610}" srcOrd="0" destOrd="0" presId="urn:microsoft.com/office/officeart/2005/8/layout/chevron2"/>
    <dgm:cxn modelId="{7F2E92CE-92A5-4CC4-AFEB-7226CA5CAC1C}" type="presParOf" srcId="{1C378781-D961-4B66-A56A-71677D26C610}" destId="{7CBB92D4-F1F1-44B9-A131-B7FC4F9445C0}" srcOrd="0" destOrd="0" presId="urn:microsoft.com/office/officeart/2005/8/layout/chevron2"/>
    <dgm:cxn modelId="{33615136-E475-401F-B464-0F38EABE40C3}" type="presParOf" srcId="{7CBB92D4-F1F1-44B9-A131-B7FC4F9445C0}" destId="{CFFAAEBA-9DE7-4947-81CC-63960D52D18E}" srcOrd="0" destOrd="0" presId="urn:microsoft.com/office/officeart/2005/8/layout/chevron2"/>
    <dgm:cxn modelId="{41229485-AC71-4411-8F14-F32FA3DD04A6}" type="presParOf" srcId="{7CBB92D4-F1F1-44B9-A131-B7FC4F9445C0}" destId="{55AC9BCF-37CA-4EAB-A938-45C78FE720C1}" srcOrd="1" destOrd="0" presId="urn:microsoft.com/office/officeart/2005/8/layout/chevron2"/>
    <dgm:cxn modelId="{57024051-C891-42D1-8F53-D3C2F0B02FF2}" type="presParOf" srcId="{1C378781-D961-4B66-A56A-71677D26C610}" destId="{E4CE44F3-562F-459C-B5A2-950A359FF932}" srcOrd="1" destOrd="0" presId="urn:microsoft.com/office/officeart/2005/8/layout/chevron2"/>
    <dgm:cxn modelId="{1E40A767-6E53-40FB-B605-FC47EC25FBEC}" type="presParOf" srcId="{1C378781-D961-4B66-A56A-71677D26C610}" destId="{8DA613DD-E847-42B8-AD5F-5EFC5B527F2D}" srcOrd="2" destOrd="0" presId="urn:microsoft.com/office/officeart/2005/8/layout/chevron2"/>
    <dgm:cxn modelId="{3CFC1A4B-D1BE-4C57-AE52-66FDAE1DDC39}" type="presParOf" srcId="{8DA613DD-E847-42B8-AD5F-5EFC5B527F2D}" destId="{226BFE7C-92D4-449F-AE13-F87D04B54501}" srcOrd="0" destOrd="0" presId="urn:microsoft.com/office/officeart/2005/8/layout/chevron2"/>
    <dgm:cxn modelId="{6809A78A-77B1-42C5-81F6-64AAABFC14DD}" type="presParOf" srcId="{8DA613DD-E847-42B8-AD5F-5EFC5B527F2D}" destId="{4F14D7B5-E9C9-4999-906B-4F5C782FC2B2}" srcOrd="1" destOrd="0" presId="urn:microsoft.com/office/officeart/2005/8/layout/chevron2"/>
    <dgm:cxn modelId="{C0AD6898-E18A-430A-94CC-1AB6F6748A2A}" type="presParOf" srcId="{1C378781-D961-4B66-A56A-71677D26C610}" destId="{2BFED891-B027-4B2F-B3EB-0A9CD0BC8C38}" srcOrd="3" destOrd="0" presId="urn:microsoft.com/office/officeart/2005/8/layout/chevron2"/>
    <dgm:cxn modelId="{998A3F1F-8017-4B12-BD1D-D8D6223BDDA7}" type="presParOf" srcId="{1C378781-D961-4B66-A56A-71677D26C610}" destId="{A8CEC5C1-DB5C-4E12-B7B6-974728BE9563}" srcOrd="4" destOrd="0" presId="urn:microsoft.com/office/officeart/2005/8/layout/chevron2"/>
    <dgm:cxn modelId="{ED801BDC-3705-4F51-9359-A92A8C1A6186}" type="presParOf" srcId="{A8CEC5C1-DB5C-4E12-B7B6-974728BE9563}" destId="{828DA40B-E668-451E-85D8-B829DEDD7BFD}" srcOrd="0" destOrd="0" presId="urn:microsoft.com/office/officeart/2005/8/layout/chevron2"/>
    <dgm:cxn modelId="{88E50B1F-2AC4-43B9-A0D0-5FF69649C4B2}" type="presParOf" srcId="{A8CEC5C1-DB5C-4E12-B7B6-974728BE9563}" destId="{BB5A950E-E1CC-4747-84B6-C321DEC6D1D2}"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279FFB-829F-4675-97ED-781E8012E36A}"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7CFE4E6C-12A4-47DB-8E94-CC26BD09DD7D}">
      <dgm:prSet phldrT="[Text]" custT="1"/>
      <dgm:spPr/>
      <dgm:t>
        <a:bodyPr/>
        <a:lstStyle/>
        <a:p>
          <a:pPr>
            <a:buNone/>
          </a:pPr>
          <a:r>
            <a:rPr lang="en-US" sz="2400" b="1" dirty="0">
              <a:solidFill>
                <a:schemeClr val="tx1"/>
              </a:solidFill>
              <a:latin typeface="Calibri" pitchFamily="34" charset="0"/>
              <a:ea typeface="Calibri" pitchFamily="34" charset="-122"/>
              <a:cs typeface="Calibri" pitchFamily="34" charset="-120"/>
            </a:rPr>
            <a:t>Preventive care - NHS Long Term Plan (2019)</a:t>
          </a:r>
          <a:endParaRPr lang="en-US" sz="2400" dirty="0">
            <a:solidFill>
              <a:schemeClr val="tx1"/>
            </a:solidFill>
          </a:endParaRPr>
        </a:p>
      </dgm:t>
    </dgm:pt>
    <dgm:pt modelId="{F21B59B4-53EC-4323-98C2-F3380512C5F8}" type="parTrans" cxnId="{51D078C6-9AC2-4F49-93B5-748AEA07713F}">
      <dgm:prSet/>
      <dgm:spPr/>
      <dgm:t>
        <a:bodyPr/>
        <a:lstStyle/>
        <a:p>
          <a:endParaRPr lang="en-US"/>
        </a:p>
      </dgm:t>
    </dgm:pt>
    <dgm:pt modelId="{4346AEA2-3674-49C8-8F8F-9E0FA36539B3}" type="sibTrans" cxnId="{51D078C6-9AC2-4F49-93B5-748AEA07713F}">
      <dgm:prSet/>
      <dgm:spPr/>
      <dgm:t>
        <a:bodyPr/>
        <a:lstStyle/>
        <a:p>
          <a:endParaRPr lang="en-US"/>
        </a:p>
      </dgm:t>
    </dgm:pt>
    <dgm:pt modelId="{AF0DEBC2-1F25-42AF-A79B-30C03E9E6D97}">
      <dgm:prSet phldrT="[Text]" custT="1"/>
      <dgm:spPr/>
      <dgm:t>
        <a:bodyPr/>
        <a:lstStyle/>
        <a:p>
          <a:pPr>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Shifts investment toward prevention, primary care and integrated care systems rather than treating illness after the fact.</a:t>
          </a:r>
          <a:endParaRPr lang="en-US" sz="1800" dirty="0">
            <a:solidFill>
              <a:schemeClr val="tx1"/>
            </a:solidFill>
          </a:endParaRPr>
        </a:p>
      </dgm:t>
    </dgm:pt>
    <dgm:pt modelId="{553138AD-B98E-4C3E-AF80-5FF33AE8FDA4}" type="parTrans" cxnId="{6CBF3F0B-4905-478A-B967-39DF91B8240A}">
      <dgm:prSet/>
      <dgm:spPr/>
      <dgm:t>
        <a:bodyPr/>
        <a:lstStyle/>
        <a:p>
          <a:endParaRPr lang="en-US"/>
        </a:p>
      </dgm:t>
    </dgm:pt>
    <dgm:pt modelId="{D9B5832E-2369-4409-B325-844CD28CA822}" type="sibTrans" cxnId="{6CBF3F0B-4905-478A-B967-39DF91B8240A}">
      <dgm:prSet/>
      <dgm:spPr/>
      <dgm:t>
        <a:bodyPr/>
        <a:lstStyle/>
        <a:p>
          <a:endParaRPr lang="en-US"/>
        </a:p>
      </dgm:t>
    </dgm:pt>
    <dgm:pt modelId="{2719D367-2334-44BB-9F01-838B54CF13F4}">
      <dgm:prSet phldrT="[Text]"/>
      <dgm:spPr/>
      <dgm:t>
        <a:bodyPr/>
        <a:lstStyle/>
        <a:p>
          <a:pPr algn="l">
            <a:buNone/>
          </a:pPr>
          <a:r>
            <a:rPr lang="en-US" sz="2200" b="1" dirty="0">
              <a:solidFill>
                <a:srgbClr val="1E293B"/>
              </a:solidFill>
              <a:latin typeface="Calibri" pitchFamily="34" charset="0"/>
              <a:ea typeface="Calibri" pitchFamily="34" charset="-122"/>
              <a:cs typeface="Calibri" pitchFamily="34" charset="-120"/>
            </a:rPr>
            <a:t>Mental health parity - NHS Talking Therapies</a:t>
          </a:r>
          <a:endParaRPr lang="en-US" sz="2200" dirty="0"/>
        </a:p>
      </dgm:t>
    </dgm:pt>
    <dgm:pt modelId="{21E30B91-26B0-4AD4-96D6-3F19558CACA5}" type="parTrans" cxnId="{5DA249F9-E6A8-4BCB-BF1A-82A598D20FF1}">
      <dgm:prSet/>
      <dgm:spPr/>
      <dgm:t>
        <a:bodyPr/>
        <a:lstStyle/>
        <a:p>
          <a:endParaRPr lang="en-US"/>
        </a:p>
      </dgm:t>
    </dgm:pt>
    <dgm:pt modelId="{47795BFD-41B0-4673-9CF8-4837A68F65F7}" type="sibTrans" cxnId="{5DA249F9-E6A8-4BCB-BF1A-82A598D20FF1}">
      <dgm:prSet/>
      <dgm:spPr/>
      <dgm:t>
        <a:bodyPr/>
        <a:lstStyle/>
        <a:p>
          <a:endParaRPr lang="en-US"/>
        </a:p>
      </dgm:t>
    </dgm:pt>
    <dgm:pt modelId="{1C1418B6-DDA0-4180-81CB-DBD54E116537}">
      <dgm:prSet phldrT="[Text]" custT="1"/>
      <dgm:spPr/>
      <dgm:t>
        <a:bodyPr/>
        <a:lstStyle/>
        <a:p>
          <a:pPr algn="l">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Free, NICE-approved talking therapies for anxiety and depression; over 670,000 people treated in 2023/24 (Nuffield Trust, 2026).</a:t>
          </a:r>
          <a:endParaRPr lang="en-US" sz="1800" dirty="0">
            <a:solidFill>
              <a:schemeClr val="tx1"/>
            </a:solidFill>
          </a:endParaRPr>
        </a:p>
      </dgm:t>
    </dgm:pt>
    <dgm:pt modelId="{A67172BE-5CA5-403E-87A6-3BA4A6CC0873}" type="parTrans" cxnId="{41E7246B-1FEE-4497-ADCF-A1E51D997CD1}">
      <dgm:prSet/>
      <dgm:spPr/>
      <dgm:t>
        <a:bodyPr/>
        <a:lstStyle/>
        <a:p>
          <a:endParaRPr lang="en-US"/>
        </a:p>
      </dgm:t>
    </dgm:pt>
    <dgm:pt modelId="{F1DF1EC6-BC2E-496C-971D-247F6C18E65A}" type="sibTrans" cxnId="{41E7246B-1FEE-4497-ADCF-A1E51D997CD1}">
      <dgm:prSet/>
      <dgm:spPr/>
      <dgm:t>
        <a:bodyPr/>
        <a:lstStyle/>
        <a:p>
          <a:endParaRPr lang="en-US"/>
        </a:p>
      </dgm:t>
    </dgm:pt>
    <dgm:pt modelId="{EE8378DA-71BF-4537-876D-A4B9874B7541}">
      <dgm:prSet phldrT="[Text]" custT="1"/>
      <dgm:spPr/>
      <dgm:t>
        <a:bodyPr/>
        <a:lstStyle/>
        <a:p>
          <a:pPr>
            <a:buNone/>
          </a:pPr>
          <a:r>
            <a:rPr lang="en-US" sz="2100" b="1" dirty="0">
              <a:solidFill>
                <a:srgbClr val="1E293B"/>
              </a:solidFill>
              <a:latin typeface="Calibri" pitchFamily="34" charset="0"/>
              <a:ea typeface="Calibri" pitchFamily="34" charset="-122"/>
              <a:cs typeface="Calibri" pitchFamily="34" charset="-120"/>
            </a:rPr>
            <a:t>Reducing inequalities - </a:t>
          </a:r>
          <a:r>
            <a:rPr lang="en-US" sz="2400" b="1" dirty="0">
              <a:solidFill>
                <a:schemeClr val="tx1"/>
              </a:solidFill>
              <a:latin typeface="Calibri" pitchFamily="34" charset="0"/>
              <a:ea typeface="Calibri" pitchFamily="34" charset="-122"/>
              <a:cs typeface="Calibri" pitchFamily="34" charset="-120"/>
            </a:rPr>
            <a:t>Core20PLUS5</a:t>
          </a:r>
          <a:endParaRPr lang="en-US" sz="2400" dirty="0">
            <a:solidFill>
              <a:schemeClr val="tx1"/>
            </a:solidFill>
          </a:endParaRPr>
        </a:p>
      </dgm:t>
    </dgm:pt>
    <dgm:pt modelId="{170A975A-AC5E-4052-9E4B-7190DAB8D901}" type="parTrans" cxnId="{6B74D2E5-E137-44BF-B889-8B0D1DA196FE}">
      <dgm:prSet/>
      <dgm:spPr/>
      <dgm:t>
        <a:bodyPr/>
        <a:lstStyle/>
        <a:p>
          <a:endParaRPr lang="en-US"/>
        </a:p>
      </dgm:t>
    </dgm:pt>
    <dgm:pt modelId="{9B856634-7E95-454B-8820-8A9712E83E0A}" type="sibTrans" cxnId="{6B74D2E5-E137-44BF-B889-8B0D1DA196FE}">
      <dgm:prSet/>
      <dgm:spPr/>
      <dgm:t>
        <a:bodyPr/>
        <a:lstStyle/>
        <a:p>
          <a:endParaRPr lang="en-US"/>
        </a:p>
      </dgm:t>
    </dgm:pt>
    <dgm:pt modelId="{353F3442-30ED-4E4E-885E-114CBBADD3CC}">
      <dgm:prSet phldrT="[Text]" custT="1"/>
      <dgm:spPr/>
      <dgm:t>
        <a:bodyPr/>
        <a:lstStyle/>
        <a:p>
          <a:pPr>
            <a:buFont typeface="Wingdings" panose="05000000000000000000" pitchFamily="2" charset="2"/>
            <a:buChar char="§"/>
          </a:pPr>
          <a:r>
            <a:rPr lang="en-US" sz="1800" dirty="0">
              <a:solidFill>
                <a:schemeClr val="tx1"/>
              </a:solidFill>
              <a:latin typeface="Calibri" pitchFamily="34" charset="0"/>
              <a:ea typeface="Calibri" pitchFamily="34" charset="-122"/>
              <a:cs typeface="Calibri" pitchFamily="34" charset="-120"/>
            </a:rPr>
            <a:t>Targets the most deprived 20% of the population plus underserved groups across five priority clinical areas (NHS England, 2021).</a:t>
          </a:r>
          <a:endParaRPr lang="en-US" sz="1800" dirty="0">
            <a:solidFill>
              <a:schemeClr val="tx1"/>
            </a:solidFill>
          </a:endParaRPr>
        </a:p>
      </dgm:t>
    </dgm:pt>
    <dgm:pt modelId="{761734F7-1521-4FC8-89FB-447F9722C37D}" type="parTrans" cxnId="{A220D79F-5020-4570-98A9-6B58F2A7F4BD}">
      <dgm:prSet/>
      <dgm:spPr/>
      <dgm:t>
        <a:bodyPr/>
        <a:lstStyle/>
        <a:p>
          <a:endParaRPr lang="en-US"/>
        </a:p>
      </dgm:t>
    </dgm:pt>
    <dgm:pt modelId="{49101CF7-24B9-45A0-9C47-64F03E74B4E5}" type="sibTrans" cxnId="{A220D79F-5020-4570-98A9-6B58F2A7F4BD}">
      <dgm:prSet/>
      <dgm:spPr/>
      <dgm:t>
        <a:bodyPr/>
        <a:lstStyle/>
        <a:p>
          <a:endParaRPr lang="en-US"/>
        </a:p>
      </dgm:t>
    </dgm:pt>
    <dgm:pt modelId="{62B8B181-EF81-4FE8-8F9F-936810C756C3}" type="pres">
      <dgm:prSet presAssocID="{98279FFB-829F-4675-97ED-781E8012E36A}" presName="Name0" presStyleCnt="0">
        <dgm:presLayoutVars>
          <dgm:dir/>
          <dgm:resizeHandles val="exact"/>
        </dgm:presLayoutVars>
      </dgm:prSet>
      <dgm:spPr/>
    </dgm:pt>
    <dgm:pt modelId="{4A77BCC8-E314-45A3-AF45-E732EE0F0299}" type="pres">
      <dgm:prSet presAssocID="{7CFE4E6C-12A4-47DB-8E94-CC26BD09DD7D}" presName="node" presStyleLbl="node1" presStyleIdx="0" presStyleCnt="3">
        <dgm:presLayoutVars>
          <dgm:bulletEnabled val="1"/>
        </dgm:presLayoutVars>
      </dgm:prSet>
      <dgm:spPr/>
    </dgm:pt>
    <dgm:pt modelId="{47DB59ED-5580-4E08-B8B9-4856BAE014C4}" type="pres">
      <dgm:prSet presAssocID="{4346AEA2-3674-49C8-8F8F-9E0FA36539B3}" presName="sibTrans" presStyleCnt="0"/>
      <dgm:spPr/>
    </dgm:pt>
    <dgm:pt modelId="{26B2C72E-659C-4FA4-88F9-663EAFBA274C}" type="pres">
      <dgm:prSet presAssocID="{2719D367-2334-44BB-9F01-838B54CF13F4}" presName="node" presStyleLbl="node1" presStyleIdx="1" presStyleCnt="3">
        <dgm:presLayoutVars>
          <dgm:bulletEnabled val="1"/>
        </dgm:presLayoutVars>
      </dgm:prSet>
      <dgm:spPr/>
    </dgm:pt>
    <dgm:pt modelId="{42C772EC-7B27-41D7-BC75-940767F83B72}" type="pres">
      <dgm:prSet presAssocID="{47795BFD-41B0-4673-9CF8-4837A68F65F7}" presName="sibTrans" presStyleCnt="0"/>
      <dgm:spPr/>
    </dgm:pt>
    <dgm:pt modelId="{1CE7FC0C-4C1A-4A88-9F13-B9DBADC9731F}" type="pres">
      <dgm:prSet presAssocID="{EE8378DA-71BF-4537-876D-A4B9874B7541}" presName="node" presStyleLbl="node1" presStyleIdx="2" presStyleCnt="3">
        <dgm:presLayoutVars>
          <dgm:bulletEnabled val="1"/>
        </dgm:presLayoutVars>
      </dgm:prSet>
      <dgm:spPr/>
    </dgm:pt>
  </dgm:ptLst>
  <dgm:cxnLst>
    <dgm:cxn modelId="{6CBF3F0B-4905-478A-B967-39DF91B8240A}" srcId="{7CFE4E6C-12A4-47DB-8E94-CC26BD09DD7D}" destId="{AF0DEBC2-1F25-42AF-A79B-30C03E9E6D97}" srcOrd="0" destOrd="0" parTransId="{553138AD-B98E-4C3E-AF80-5FF33AE8FDA4}" sibTransId="{D9B5832E-2369-4409-B325-844CD28CA822}"/>
    <dgm:cxn modelId="{D65EDC33-2F77-4616-BA9F-EBCFD5955008}" type="presOf" srcId="{AF0DEBC2-1F25-42AF-A79B-30C03E9E6D97}" destId="{4A77BCC8-E314-45A3-AF45-E732EE0F0299}" srcOrd="0" destOrd="1" presId="urn:microsoft.com/office/officeart/2005/8/layout/hList6"/>
    <dgm:cxn modelId="{5599983F-0FB5-4B46-84EB-8DDEB730E0E1}" type="presOf" srcId="{353F3442-30ED-4E4E-885E-114CBBADD3CC}" destId="{1CE7FC0C-4C1A-4A88-9F13-B9DBADC9731F}" srcOrd="0" destOrd="1" presId="urn:microsoft.com/office/officeart/2005/8/layout/hList6"/>
    <dgm:cxn modelId="{B7409E47-4C0A-40F7-9309-5DEE1DD4F62C}" type="presOf" srcId="{2719D367-2334-44BB-9F01-838B54CF13F4}" destId="{26B2C72E-659C-4FA4-88F9-663EAFBA274C}" srcOrd="0" destOrd="0" presId="urn:microsoft.com/office/officeart/2005/8/layout/hList6"/>
    <dgm:cxn modelId="{41E7246B-1FEE-4497-ADCF-A1E51D997CD1}" srcId="{2719D367-2334-44BB-9F01-838B54CF13F4}" destId="{1C1418B6-DDA0-4180-81CB-DBD54E116537}" srcOrd="0" destOrd="0" parTransId="{A67172BE-5CA5-403E-87A6-3BA4A6CC0873}" sibTransId="{F1DF1EC6-BC2E-496C-971D-247F6C18E65A}"/>
    <dgm:cxn modelId="{2B285E7E-5E09-47C5-891E-C5CAB5CB5414}" type="presOf" srcId="{98279FFB-829F-4675-97ED-781E8012E36A}" destId="{62B8B181-EF81-4FE8-8F9F-936810C756C3}" srcOrd="0" destOrd="0" presId="urn:microsoft.com/office/officeart/2005/8/layout/hList6"/>
    <dgm:cxn modelId="{A220D79F-5020-4570-98A9-6B58F2A7F4BD}" srcId="{EE8378DA-71BF-4537-876D-A4B9874B7541}" destId="{353F3442-30ED-4E4E-885E-114CBBADD3CC}" srcOrd="0" destOrd="0" parTransId="{761734F7-1521-4FC8-89FB-447F9722C37D}" sibTransId="{49101CF7-24B9-45A0-9C47-64F03E74B4E5}"/>
    <dgm:cxn modelId="{580613A9-0D12-4DA7-AAAE-E4D9B1B090C0}" type="presOf" srcId="{7CFE4E6C-12A4-47DB-8E94-CC26BD09DD7D}" destId="{4A77BCC8-E314-45A3-AF45-E732EE0F0299}" srcOrd="0" destOrd="0" presId="urn:microsoft.com/office/officeart/2005/8/layout/hList6"/>
    <dgm:cxn modelId="{4BB549AB-BC51-4A06-8D23-7034E67C67BF}" type="presOf" srcId="{1C1418B6-DDA0-4180-81CB-DBD54E116537}" destId="{26B2C72E-659C-4FA4-88F9-663EAFBA274C}" srcOrd="0" destOrd="1" presId="urn:microsoft.com/office/officeart/2005/8/layout/hList6"/>
    <dgm:cxn modelId="{51D078C6-9AC2-4F49-93B5-748AEA07713F}" srcId="{98279FFB-829F-4675-97ED-781E8012E36A}" destId="{7CFE4E6C-12A4-47DB-8E94-CC26BD09DD7D}" srcOrd="0" destOrd="0" parTransId="{F21B59B4-53EC-4323-98C2-F3380512C5F8}" sibTransId="{4346AEA2-3674-49C8-8F8F-9E0FA36539B3}"/>
    <dgm:cxn modelId="{25E80BD0-9A3C-412A-88E6-DB40D8C30F20}" type="presOf" srcId="{EE8378DA-71BF-4537-876D-A4B9874B7541}" destId="{1CE7FC0C-4C1A-4A88-9F13-B9DBADC9731F}" srcOrd="0" destOrd="0" presId="urn:microsoft.com/office/officeart/2005/8/layout/hList6"/>
    <dgm:cxn modelId="{6B74D2E5-E137-44BF-B889-8B0D1DA196FE}" srcId="{98279FFB-829F-4675-97ED-781E8012E36A}" destId="{EE8378DA-71BF-4537-876D-A4B9874B7541}" srcOrd="2" destOrd="0" parTransId="{170A975A-AC5E-4052-9E4B-7190DAB8D901}" sibTransId="{9B856634-7E95-454B-8820-8A9712E83E0A}"/>
    <dgm:cxn modelId="{5DA249F9-E6A8-4BCB-BF1A-82A598D20FF1}" srcId="{98279FFB-829F-4675-97ED-781E8012E36A}" destId="{2719D367-2334-44BB-9F01-838B54CF13F4}" srcOrd="1" destOrd="0" parTransId="{21E30B91-26B0-4AD4-96D6-3F19558CACA5}" sibTransId="{47795BFD-41B0-4673-9CF8-4837A68F65F7}"/>
    <dgm:cxn modelId="{DC9403F0-8B98-4403-B626-6F2445635E62}" type="presParOf" srcId="{62B8B181-EF81-4FE8-8F9F-936810C756C3}" destId="{4A77BCC8-E314-45A3-AF45-E732EE0F0299}" srcOrd="0" destOrd="0" presId="urn:microsoft.com/office/officeart/2005/8/layout/hList6"/>
    <dgm:cxn modelId="{0A36D5AC-EB78-46AA-98D9-83C36037A051}" type="presParOf" srcId="{62B8B181-EF81-4FE8-8F9F-936810C756C3}" destId="{47DB59ED-5580-4E08-B8B9-4856BAE014C4}" srcOrd="1" destOrd="0" presId="urn:microsoft.com/office/officeart/2005/8/layout/hList6"/>
    <dgm:cxn modelId="{796852E5-9D6A-4EBF-8378-02DAE9902F85}" type="presParOf" srcId="{62B8B181-EF81-4FE8-8F9F-936810C756C3}" destId="{26B2C72E-659C-4FA4-88F9-663EAFBA274C}" srcOrd="2" destOrd="0" presId="urn:microsoft.com/office/officeart/2005/8/layout/hList6"/>
    <dgm:cxn modelId="{36671E98-FC48-459B-945F-AEE828FCEA33}" type="presParOf" srcId="{62B8B181-EF81-4FE8-8F9F-936810C756C3}" destId="{42C772EC-7B27-41D7-BC75-940767F83B72}" srcOrd="3" destOrd="0" presId="urn:microsoft.com/office/officeart/2005/8/layout/hList6"/>
    <dgm:cxn modelId="{498FEF2A-E37D-42C3-88C5-11A19C2C1A3C}" type="presParOf" srcId="{62B8B181-EF81-4FE8-8F9F-936810C756C3}" destId="{1CE7FC0C-4C1A-4A88-9F13-B9DBADC9731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279FFB-829F-4675-97ED-781E8012E36A}"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7CFE4E6C-12A4-47DB-8E94-CC26BD09DD7D}">
      <dgm:prSet phldrT="[Text]" custT="1"/>
      <dgm:spPr/>
      <dgm:t>
        <a:bodyPr/>
        <a:lstStyle/>
        <a:p>
          <a:pPr>
            <a:buNone/>
          </a:pPr>
          <a:r>
            <a:rPr lang="en-US" sz="2400" b="1" dirty="0">
              <a:solidFill>
                <a:schemeClr val="tx1"/>
              </a:solidFill>
              <a:latin typeface="Calibri" pitchFamily="34" charset="0"/>
              <a:ea typeface="Calibri" pitchFamily="34" charset="-122"/>
              <a:cs typeface="Calibri" pitchFamily="34" charset="-120"/>
            </a:rPr>
            <a:t>Wellness </a:t>
          </a:r>
          <a:r>
            <a:rPr lang="en-US" sz="2400" b="1" dirty="0" err="1">
              <a:solidFill>
                <a:schemeClr val="tx1"/>
              </a:solidFill>
              <a:latin typeface="Calibri" pitchFamily="34" charset="0"/>
              <a:ea typeface="Calibri" pitchFamily="34" charset="-122"/>
              <a:cs typeface="Calibri" pitchFamily="34" charset="-120"/>
            </a:rPr>
            <a:t>Programmes</a:t>
          </a:r>
          <a:endParaRPr lang="en-US" sz="2400" dirty="0">
            <a:solidFill>
              <a:schemeClr val="tx1"/>
            </a:solidFill>
          </a:endParaRPr>
        </a:p>
      </dgm:t>
    </dgm:pt>
    <dgm:pt modelId="{F21B59B4-53EC-4323-98C2-F3380512C5F8}" type="parTrans" cxnId="{51D078C6-9AC2-4F49-93B5-748AEA07713F}">
      <dgm:prSet/>
      <dgm:spPr/>
      <dgm:t>
        <a:bodyPr/>
        <a:lstStyle/>
        <a:p>
          <a:endParaRPr lang="en-US"/>
        </a:p>
      </dgm:t>
    </dgm:pt>
    <dgm:pt modelId="{4346AEA2-3674-49C8-8F8F-9E0FA36539B3}" type="sibTrans" cxnId="{51D078C6-9AC2-4F49-93B5-748AEA07713F}">
      <dgm:prSet/>
      <dgm:spPr/>
      <dgm:t>
        <a:bodyPr/>
        <a:lstStyle/>
        <a:p>
          <a:endParaRPr lang="en-US"/>
        </a:p>
      </dgm:t>
    </dgm:pt>
    <dgm:pt modelId="{AF0DEBC2-1F25-42AF-A79B-30C03E9E6D97}">
      <dgm:prSet phldrT="[Text]" custT="1"/>
      <dgm:spPr/>
      <dgm:t>
        <a:bodyPr/>
        <a:lstStyle/>
        <a:p>
          <a:pPr>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Preventive, community-based </a:t>
          </a:r>
          <a:r>
            <a:rPr lang="en-US" sz="1800" dirty="0" err="1">
              <a:solidFill>
                <a:srgbClr val="1E293B"/>
              </a:solidFill>
              <a:latin typeface="Calibri" pitchFamily="34" charset="0"/>
              <a:ea typeface="Calibri" pitchFamily="34" charset="-122"/>
              <a:cs typeface="Calibri" pitchFamily="34" charset="-120"/>
            </a:rPr>
            <a:t>programmes</a:t>
          </a:r>
          <a:r>
            <a:rPr lang="en-US" sz="1800" dirty="0">
              <a:solidFill>
                <a:srgbClr val="1E293B"/>
              </a:solidFill>
              <a:latin typeface="Calibri" pitchFamily="34" charset="0"/>
              <a:ea typeface="Calibri" pitchFamily="34" charset="-122"/>
              <a:cs typeface="Calibri" pitchFamily="34" charset="-120"/>
            </a:rPr>
            <a:t> addressing physical activity, diet and lifestyle before illness </a:t>
          </a:r>
          <a:r>
            <a:rPr lang="en-US" sz="1800" dirty="0">
              <a:solidFill>
                <a:schemeClr val="tx1"/>
              </a:solidFill>
              <a:latin typeface="Calibri" pitchFamily="34" charset="0"/>
              <a:ea typeface="Calibri" pitchFamily="34" charset="-122"/>
              <a:cs typeface="Calibri" pitchFamily="34" charset="-120"/>
            </a:rPr>
            <a:t>develops (</a:t>
          </a:r>
          <a:r>
            <a:rPr lang="en-GB" sz="1800" b="0" i="0" dirty="0">
              <a:solidFill>
                <a:schemeClr val="tx1"/>
              </a:solidFill>
            </a:rPr>
            <a:t>World Health Organization, 2024)</a:t>
          </a:r>
          <a:r>
            <a:rPr lang="en-US" sz="1800" dirty="0">
              <a:solidFill>
                <a:srgbClr val="1E293B"/>
              </a:solidFill>
              <a:latin typeface="Calibri" pitchFamily="34" charset="0"/>
              <a:ea typeface="Calibri" pitchFamily="34" charset="-122"/>
              <a:cs typeface="Calibri" pitchFamily="34" charset="-120"/>
            </a:rPr>
            <a:t>.</a:t>
          </a:r>
          <a:endParaRPr lang="en-US" sz="1800" dirty="0">
            <a:solidFill>
              <a:schemeClr val="tx1"/>
            </a:solidFill>
          </a:endParaRPr>
        </a:p>
      </dgm:t>
    </dgm:pt>
    <dgm:pt modelId="{553138AD-B98E-4C3E-AF80-5FF33AE8FDA4}" type="parTrans" cxnId="{6CBF3F0B-4905-478A-B967-39DF91B8240A}">
      <dgm:prSet/>
      <dgm:spPr/>
      <dgm:t>
        <a:bodyPr/>
        <a:lstStyle/>
        <a:p>
          <a:endParaRPr lang="en-US"/>
        </a:p>
      </dgm:t>
    </dgm:pt>
    <dgm:pt modelId="{D9B5832E-2369-4409-B325-844CD28CA822}" type="sibTrans" cxnId="{6CBF3F0B-4905-478A-B967-39DF91B8240A}">
      <dgm:prSet/>
      <dgm:spPr/>
      <dgm:t>
        <a:bodyPr/>
        <a:lstStyle/>
        <a:p>
          <a:endParaRPr lang="en-US"/>
        </a:p>
      </dgm:t>
    </dgm:pt>
    <dgm:pt modelId="{2719D367-2334-44BB-9F01-838B54CF13F4}">
      <dgm:prSet phldrT="[Text]"/>
      <dgm:spPr/>
      <dgm:t>
        <a:bodyPr/>
        <a:lstStyle/>
        <a:p>
          <a:pPr algn="l">
            <a:buNone/>
          </a:pPr>
          <a:r>
            <a:rPr lang="en-US" sz="2200" b="1" dirty="0">
              <a:solidFill>
                <a:schemeClr val="tx1"/>
              </a:solidFill>
              <a:latin typeface="Calibri" pitchFamily="34" charset="0"/>
              <a:ea typeface="Calibri" pitchFamily="34" charset="-122"/>
              <a:cs typeface="Calibri" pitchFamily="34" charset="-120"/>
            </a:rPr>
            <a:t>Telehealth</a:t>
          </a:r>
          <a:endParaRPr lang="en-US" sz="2200" dirty="0">
            <a:solidFill>
              <a:schemeClr val="tx1"/>
            </a:solidFill>
          </a:endParaRPr>
        </a:p>
      </dgm:t>
    </dgm:pt>
    <dgm:pt modelId="{21E30B91-26B0-4AD4-96D6-3F19558CACA5}" type="parTrans" cxnId="{5DA249F9-E6A8-4BCB-BF1A-82A598D20FF1}">
      <dgm:prSet/>
      <dgm:spPr/>
      <dgm:t>
        <a:bodyPr/>
        <a:lstStyle/>
        <a:p>
          <a:endParaRPr lang="en-US"/>
        </a:p>
      </dgm:t>
    </dgm:pt>
    <dgm:pt modelId="{47795BFD-41B0-4673-9CF8-4837A68F65F7}" type="sibTrans" cxnId="{5DA249F9-E6A8-4BCB-BF1A-82A598D20FF1}">
      <dgm:prSet/>
      <dgm:spPr/>
      <dgm:t>
        <a:bodyPr/>
        <a:lstStyle/>
        <a:p>
          <a:endParaRPr lang="en-US"/>
        </a:p>
      </dgm:t>
    </dgm:pt>
    <dgm:pt modelId="{1C1418B6-DDA0-4180-81CB-DBD54E116537}">
      <dgm:prSet phldrT="[Text]" custT="1"/>
      <dgm:spPr/>
      <dgm:t>
        <a:bodyPr/>
        <a:lstStyle/>
        <a:p>
          <a:pPr algn="l">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Remote consultations and monitoring (e.g. NHS App, virtual wards) improve access, especially in rural or underserved areas (</a:t>
          </a:r>
          <a:r>
            <a:rPr lang="en-GB" sz="1800" b="0" i="0" dirty="0">
              <a:solidFill>
                <a:schemeClr val="tx1"/>
              </a:solidFill>
            </a:rPr>
            <a:t>NHS England, 2023)</a:t>
          </a:r>
          <a:r>
            <a:rPr lang="en-US" sz="1800" dirty="0">
              <a:solidFill>
                <a:srgbClr val="1E293B"/>
              </a:solidFill>
              <a:latin typeface="Calibri" pitchFamily="34" charset="0"/>
              <a:ea typeface="Calibri" pitchFamily="34" charset="-122"/>
              <a:cs typeface="Calibri" pitchFamily="34" charset="-120"/>
            </a:rPr>
            <a:t>.</a:t>
          </a:r>
          <a:endParaRPr lang="en-US" sz="1800" dirty="0">
            <a:solidFill>
              <a:schemeClr val="tx1"/>
            </a:solidFill>
          </a:endParaRPr>
        </a:p>
      </dgm:t>
    </dgm:pt>
    <dgm:pt modelId="{A67172BE-5CA5-403E-87A6-3BA4A6CC0873}" type="parTrans" cxnId="{41E7246B-1FEE-4497-ADCF-A1E51D997CD1}">
      <dgm:prSet/>
      <dgm:spPr/>
      <dgm:t>
        <a:bodyPr/>
        <a:lstStyle/>
        <a:p>
          <a:endParaRPr lang="en-US"/>
        </a:p>
      </dgm:t>
    </dgm:pt>
    <dgm:pt modelId="{F1DF1EC6-BC2E-496C-971D-247F6C18E65A}" type="sibTrans" cxnId="{41E7246B-1FEE-4497-ADCF-A1E51D997CD1}">
      <dgm:prSet/>
      <dgm:spPr/>
      <dgm:t>
        <a:bodyPr/>
        <a:lstStyle/>
        <a:p>
          <a:endParaRPr lang="en-US"/>
        </a:p>
      </dgm:t>
    </dgm:pt>
    <dgm:pt modelId="{EE8378DA-71BF-4537-876D-A4B9874B7541}">
      <dgm:prSet phldrT="[Text]" custT="1"/>
      <dgm:spPr/>
      <dgm:t>
        <a:bodyPr/>
        <a:lstStyle/>
        <a:p>
          <a:pPr>
            <a:buNone/>
          </a:pPr>
          <a:r>
            <a:rPr lang="en-US" sz="2100" b="1" dirty="0">
              <a:solidFill>
                <a:schemeClr val="tx1"/>
              </a:solidFill>
              <a:latin typeface="Calibri" pitchFamily="34" charset="0"/>
              <a:ea typeface="Calibri" pitchFamily="34" charset="-122"/>
              <a:cs typeface="Calibri" pitchFamily="34" charset="-120"/>
            </a:rPr>
            <a:t>Community Health</a:t>
          </a:r>
          <a:endParaRPr lang="en-US" sz="2400" dirty="0">
            <a:solidFill>
              <a:schemeClr val="tx1"/>
            </a:solidFill>
          </a:endParaRPr>
        </a:p>
      </dgm:t>
    </dgm:pt>
    <dgm:pt modelId="{170A975A-AC5E-4052-9E4B-7190DAB8D901}" type="parTrans" cxnId="{6B74D2E5-E137-44BF-B889-8B0D1DA196FE}">
      <dgm:prSet/>
      <dgm:spPr/>
      <dgm:t>
        <a:bodyPr/>
        <a:lstStyle/>
        <a:p>
          <a:endParaRPr lang="en-US"/>
        </a:p>
      </dgm:t>
    </dgm:pt>
    <dgm:pt modelId="{9B856634-7E95-454B-8820-8A9712E83E0A}" type="sibTrans" cxnId="{6B74D2E5-E137-44BF-B889-8B0D1DA196FE}">
      <dgm:prSet/>
      <dgm:spPr/>
      <dgm:t>
        <a:bodyPr/>
        <a:lstStyle/>
        <a:p>
          <a:endParaRPr lang="en-US"/>
        </a:p>
      </dgm:t>
    </dgm:pt>
    <dgm:pt modelId="{353F3442-30ED-4E4E-885E-114CBBADD3CC}">
      <dgm:prSet phldrT="[Text]" custT="1"/>
      <dgm:spPr/>
      <dgm:t>
        <a:bodyPr/>
        <a:lstStyle/>
        <a:p>
          <a:pPr>
            <a:buFont typeface="Wingdings" panose="05000000000000000000" pitchFamily="2" charset="2"/>
            <a:buChar char="§"/>
          </a:pPr>
          <a:r>
            <a:rPr lang="en-US" sz="1800" dirty="0">
              <a:solidFill>
                <a:srgbClr val="1E293B"/>
              </a:solidFill>
              <a:latin typeface="Calibri" pitchFamily="34" charset="0"/>
              <a:ea typeface="Calibri" pitchFamily="34" charset="-122"/>
              <a:cs typeface="Calibri" pitchFamily="34" charset="-120"/>
            </a:rPr>
            <a:t>Services delivered close to home, primary care networks, community mental health teams, voluntary sector partnerships (</a:t>
          </a:r>
          <a:r>
            <a:rPr lang="en-GB" sz="1800" b="0" i="0" dirty="0">
              <a:solidFill>
                <a:schemeClr val="tx1"/>
              </a:solidFill>
            </a:rPr>
            <a:t>England, 2025)</a:t>
          </a:r>
          <a:r>
            <a:rPr lang="en-US" sz="1800" dirty="0">
              <a:solidFill>
                <a:schemeClr val="tx1"/>
              </a:solidFill>
              <a:latin typeface="Calibri" pitchFamily="34" charset="0"/>
              <a:ea typeface="Calibri" pitchFamily="34" charset="-122"/>
              <a:cs typeface="Calibri" pitchFamily="34" charset="-120"/>
            </a:rPr>
            <a:t>.</a:t>
          </a:r>
          <a:endParaRPr lang="en-US" sz="1800" dirty="0">
            <a:solidFill>
              <a:schemeClr val="tx1"/>
            </a:solidFill>
          </a:endParaRPr>
        </a:p>
      </dgm:t>
    </dgm:pt>
    <dgm:pt modelId="{761734F7-1521-4FC8-89FB-447F9722C37D}" type="parTrans" cxnId="{A220D79F-5020-4570-98A9-6B58F2A7F4BD}">
      <dgm:prSet/>
      <dgm:spPr/>
      <dgm:t>
        <a:bodyPr/>
        <a:lstStyle/>
        <a:p>
          <a:endParaRPr lang="en-US"/>
        </a:p>
      </dgm:t>
    </dgm:pt>
    <dgm:pt modelId="{49101CF7-24B9-45A0-9C47-64F03E74B4E5}" type="sibTrans" cxnId="{A220D79F-5020-4570-98A9-6B58F2A7F4BD}">
      <dgm:prSet/>
      <dgm:spPr/>
      <dgm:t>
        <a:bodyPr/>
        <a:lstStyle/>
        <a:p>
          <a:endParaRPr lang="en-US"/>
        </a:p>
      </dgm:t>
    </dgm:pt>
    <dgm:pt modelId="{62B8B181-EF81-4FE8-8F9F-936810C756C3}" type="pres">
      <dgm:prSet presAssocID="{98279FFB-829F-4675-97ED-781E8012E36A}" presName="Name0" presStyleCnt="0">
        <dgm:presLayoutVars>
          <dgm:dir/>
          <dgm:resizeHandles val="exact"/>
        </dgm:presLayoutVars>
      </dgm:prSet>
      <dgm:spPr/>
    </dgm:pt>
    <dgm:pt modelId="{4A77BCC8-E314-45A3-AF45-E732EE0F0299}" type="pres">
      <dgm:prSet presAssocID="{7CFE4E6C-12A4-47DB-8E94-CC26BD09DD7D}" presName="node" presStyleLbl="node1" presStyleIdx="0" presStyleCnt="3">
        <dgm:presLayoutVars>
          <dgm:bulletEnabled val="1"/>
        </dgm:presLayoutVars>
      </dgm:prSet>
      <dgm:spPr/>
    </dgm:pt>
    <dgm:pt modelId="{47DB59ED-5580-4E08-B8B9-4856BAE014C4}" type="pres">
      <dgm:prSet presAssocID="{4346AEA2-3674-49C8-8F8F-9E0FA36539B3}" presName="sibTrans" presStyleCnt="0"/>
      <dgm:spPr/>
    </dgm:pt>
    <dgm:pt modelId="{26B2C72E-659C-4FA4-88F9-663EAFBA274C}" type="pres">
      <dgm:prSet presAssocID="{2719D367-2334-44BB-9F01-838B54CF13F4}" presName="node" presStyleLbl="node1" presStyleIdx="1" presStyleCnt="3">
        <dgm:presLayoutVars>
          <dgm:bulletEnabled val="1"/>
        </dgm:presLayoutVars>
      </dgm:prSet>
      <dgm:spPr/>
    </dgm:pt>
    <dgm:pt modelId="{42C772EC-7B27-41D7-BC75-940767F83B72}" type="pres">
      <dgm:prSet presAssocID="{47795BFD-41B0-4673-9CF8-4837A68F65F7}" presName="sibTrans" presStyleCnt="0"/>
      <dgm:spPr/>
    </dgm:pt>
    <dgm:pt modelId="{1CE7FC0C-4C1A-4A88-9F13-B9DBADC9731F}" type="pres">
      <dgm:prSet presAssocID="{EE8378DA-71BF-4537-876D-A4B9874B7541}" presName="node" presStyleLbl="node1" presStyleIdx="2" presStyleCnt="3">
        <dgm:presLayoutVars>
          <dgm:bulletEnabled val="1"/>
        </dgm:presLayoutVars>
      </dgm:prSet>
      <dgm:spPr/>
    </dgm:pt>
  </dgm:ptLst>
  <dgm:cxnLst>
    <dgm:cxn modelId="{6CBF3F0B-4905-478A-B967-39DF91B8240A}" srcId="{7CFE4E6C-12A4-47DB-8E94-CC26BD09DD7D}" destId="{AF0DEBC2-1F25-42AF-A79B-30C03E9E6D97}" srcOrd="0" destOrd="0" parTransId="{553138AD-B98E-4C3E-AF80-5FF33AE8FDA4}" sibTransId="{D9B5832E-2369-4409-B325-844CD28CA822}"/>
    <dgm:cxn modelId="{D65EDC33-2F77-4616-BA9F-EBCFD5955008}" type="presOf" srcId="{AF0DEBC2-1F25-42AF-A79B-30C03E9E6D97}" destId="{4A77BCC8-E314-45A3-AF45-E732EE0F0299}" srcOrd="0" destOrd="1" presId="urn:microsoft.com/office/officeart/2005/8/layout/hList6"/>
    <dgm:cxn modelId="{5599983F-0FB5-4B46-84EB-8DDEB730E0E1}" type="presOf" srcId="{353F3442-30ED-4E4E-885E-114CBBADD3CC}" destId="{1CE7FC0C-4C1A-4A88-9F13-B9DBADC9731F}" srcOrd="0" destOrd="1" presId="urn:microsoft.com/office/officeart/2005/8/layout/hList6"/>
    <dgm:cxn modelId="{B7409E47-4C0A-40F7-9309-5DEE1DD4F62C}" type="presOf" srcId="{2719D367-2334-44BB-9F01-838B54CF13F4}" destId="{26B2C72E-659C-4FA4-88F9-663EAFBA274C}" srcOrd="0" destOrd="0" presId="urn:microsoft.com/office/officeart/2005/8/layout/hList6"/>
    <dgm:cxn modelId="{41E7246B-1FEE-4497-ADCF-A1E51D997CD1}" srcId="{2719D367-2334-44BB-9F01-838B54CF13F4}" destId="{1C1418B6-DDA0-4180-81CB-DBD54E116537}" srcOrd="0" destOrd="0" parTransId="{A67172BE-5CA5-403E-87A6-3BA4A6CC0873}" sibTransId="{F1DF1EC6-BC2E-496C-971D-247F6C18E65A}"/>
    <dgm:cxn modelId="{2B285E7E-5E09-47C5-891E-C5CAB5CB5414}" type="presOf" srcId="{98279FFB-829F-4675-97ED-781E8012E36A}" destId="{62B8B181-EF81-4FE8-8F9F-936810C756C3}" srcOrd="0" destOrd="0" presId="urn:microsoft.com/office/officeart/2005/8/layout/hList6"/>
    <dgm:cxn modelId="{A220D79F-5020-4570-98A9-6B58F2A7F4BD}" srcId="{EE8378DA-71BF-4537-876D-A4B9874B7541}" destId="{353F3442-30ED-4E4E-885E-114CBBADD3CC}" srcOrd="0" destOrd="0" parTransId="{761734F7-1521-4FC8-89FB-447F9722C37D}" sibTransId="{49101CF7-24B9-45A0-9C47-64F03E74B4E5}"/>
    <dgm:cxn modelId="{580613A9-0D12-4DA7-AAAE-E4D9B1B090C0}" type="presOf" srcId="{7CFE4E6C-12A4-47DB-8E94-CC26BD09DD7D}" destId="{4A77BCC8-E314-45A3-AF45-E732EE0F0299}" srcOrd="0" destOrd="0" presId="urn:microsoft.com/office/officeart/2005/8/layout/hList6"/>
    <dgm:cxn modelId="{4BB549AB-BC51-4A06-8D23-7034E67C67BF}" type="presOf" srcId="{1C1418B6-DDA0-4180-81CB-DBD54E116537}" destId="{26B2C72E-659C-4FA4-88F9-663EAFBA274C}" srcOrd="0" destOrd="1" presId="urn:microsoft.com/office/officeart/2005/8/layout/hList6"/>
    <dgm:cxn modelId="{51D078C6-9AC2-4F49-93B5-748AEA07713F}" srcId="{98279FFB-829F-4675-97ED-781E8012E36A}" destId="{7CFE4E6C-12A4-47DB-8E94-CC26BD09DD7D}" srcOrd="0" destOrd="0" parTransId="{F21B59B4-53EC-4323-98C2-F3380512C5F8}" sibTransId="{4346AEA2-3674-49C8-8F8F-9E0FA36539B3}"/>
    <dgm:cxn modelId="{25E80BD0-9A3C-412A-88E6-DB40D8C30F20}" type="presOf" srcId="{EE8378DA-71BF-4537-876D-A4B9874B7541}" destId="{1CE7FC0C-4C1A-4A88-9F13-B9DBADC9731F}" srcOrd="0" destOrd="0" presId="urn:microsoft.com/office/officeart/2005/8/layout/hList6"/>
    <dgm:cxn modelId="{6B74D2E5-E137-44BF-B889-8B0D1DA196FE}" srcId="{98279FFB-829F-4675-97ED-781E8012E36A}" destId="{EE8378DA-71BF-4537-876D-A4B9874B7541}" srcOrd="2" destOrd="0" parTransId="{170A975A-AC5E-4052-9E4B-7190DAB8D901}" sibTransId="{9B856634-7E95-454B-8820-8A9712E83E0A}"/>
    <dgm:cxn modelId="{5DA249F9-E6A8-4BCB-BF1A-82A598D20FF1}" srcId="{98279FFB-829F-4675-97ED-781E8012E36A}" destId="{2719D367-2334-44BB-9F01-838B54CF13F4}" srcOrd="1" destOrd="0" parTransId="{21E30B91-26B0-4AD4-96D6-3F19558CACA5}" sibTransId="{47795BFD-41B0-4673-9CF8-4837A68F65F7}"/>
    <dgm:cxn modelId="{DC9403F0-8B98-4403-B626-6F2445635E62}" type="presParOf" srcId="{62B8B181-EF81-4FE8-8F9F-936810C756C3}" destId="{4A77BCC8-E314-45A3-AF45-E732EE0F0299}" srcOrd="0" destOrd="0" presId="urn:microsoft.com/office/officeart/2005/8/layout/hList6"/>
    <dgm:cxn modelId="{0A36D5AC-EB78-46AA-98D9-83C36037A051}" type="presParOf" srcId="{62B8B181-EF81-4FE8-8F9F-936810C756C3}" destId="{47DB59ED-5580-4E08-B8B9-4856BAE014C4}" srcOrd="1" destOrd="0" presId="urn:microsoft.com/office/officeart/2005/8/layout/hList6"/>
    <dgm:cxn modelId="{796852E5-9D6A-4EBF-8378-02DAE9902F85}" type="presParOf" srcId="{62B8B181-EF81-4FE8-8F9F-936810C756C3}" destId="{26B2C72E-659C-4FA4-88F9-663EAFBA274C}" srcOrd="2" destOrd="0" presId="urn:microsoft.com/office/officeart/2005/8/layout/hList6"/>
    <dgm:cxn modelId="{36671E98-FC48-459B-945F-AEE828FCEA33}" type="presParOf" srcId="{62B8B181-EF81-4FE8-8F9F-936810C756C3}" destId="{42C772EC-7B27-41D7-BC75-940767F83B72}" srcOrd="3" destOrd="0" presId="urn:microsoft.com/office/officeart/2005/8/layout/hList6"/>
    <dgm:cxn modelId="{498FEF2A-E37D-42C3-88C5-11A19C2C1A3C}" type="presParOf" srcId="{62B8B181-EF81-4FE8-8F9F-936810C756C3}" destId="{1CE7FC0C-4C1A-4A88-9F13-B9DBADC9731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AAEBA-9DE7-4947-81CC-63960D52D18E}">
      <dsp:nvSpPr>
        <dsp:cNvPr id="0" name=""/>
        <dsp:cNvSpPr/>
      </dsp:nvSpPr>
      <dsp:spPr>
        <a:xfrm rot="5400000">
          <a:off x="-263954" y="299718"/>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Health</a:t>
          </a:r>
        </a:p>
      </dsp:txBody>
      <dsp:txXfrm rot="-5400000">
        <a:off x="1" y="651656"/>
        <a:ext cx="1231786" cy="527909"/>
      </dsp:txXfrm>
    </dsp:sp>
    <dsp:sp modelId="{55AC9BCF-37CA-4EAB-A938-45C78FE720C1}">
      <dsp:nvSpPr>
        <dsp:cNvPr id="0" name=""/>
        <dsp:cNvSpPr/>
      </dsp:nvSpPr>
      <dsp:spPr>
        <a:xfrm rot="5400000">
          <a:off x="4192210" y="-2959184"/>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Physical, mental, and social wellbeing, not merely the absence of disease or infirmity (WHO, 1946).</a:t>
          </a:r>
          <a:endParaRPr lang="en-US" sz="2300" kern="1200" dirty="0">
            <a:solidFill>
              <a:schemeClr val="tx1"/>
            </a:solidFill>
          </a:endParaRPr>
        </a:p>
      </dsp:txBody>
      <dsp:txXfrm rot="-5400000">
        <a:off x="1231787" y="57075"/>
        <a:ext cx="7008813" cy="1032130"/>
      </dsp:txXfrm>
    </dsp:sp>
    <dsp:sp modelId="{226BFE7C-92D4-449F-AE13-F87D04B54501}">
      <dsp:nvSpPr>
        <dsp:cNvPr id="0" name=""/>
        <dsp:cNvSpPr/>
      </dsp:nvSpPr>
      <dsp:spPr>
        <a:xfrm rot="5400000">
          <a:off x="-263954" y="1832378"/>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Wellbeing</a:t>
          </a:r>
        </a:p>
      </dsp:txBody>
      <dsp:txXfrm rot="-5400000">
        <a:off x="1" y="2184316"/>
        <a:ext cx="1231786" cy="527909"/>
      </dsp:txXfrm>
    </dsp:sp>
    <dsp:sp modelId="{4F14D7B5-E9C9-4999-906B-4F5C782FC2B2}">
      <dsp:nvSpPr>
        <dsp:cNvPr id="0" name=""/>
        <dsp:cNvSpPr/>
      </dsp:nvSpPr>
      <dsp:spPr>
        <a:xfrm rot="5400000">
          <a:off x="4192210" y="-1391999"/>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l"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A holistic state encompassing physical, mental, emotional, and social health, beyond clinical outcomes.</a:t>
          </a:r>
          <a:endParaRPr lang="en-US" sz="2300" kern="1200" dirty="0">
            <a:solidFill>
              <a:schemeClr val="tx1"/>
            </a:solidFill>
          </a:endParaRPr>
        </a:p>
      </dsp:txBody>
      <dsp:txXfrm rot="-5400000">
        <a:off x="1231787" y="1624260"/>
        <a:ext cx="7008813" cy="1032130"/>
      </dsp:txXfrm>
    </dsp:sp>
    <dsp:sp modelId="{828DA40B-E668-451E-85D8-B829DEDD7BFD}">
      <dsp:nvSpPr>
        <dsp:cNvPr id="0" name=""/>
        <dsp:cNvSpPr/>
      </dsp:nvSpPr>
      <dsp:spPr>
        <a:xfrm rot="5400000">
          <a:off x="-263954" y="3399564"/>
          <a:ext cx="1759695" cy="1231786"/>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b="1" kern="1200" dirty="0"/>
            <a:t>Sustainable</a:t>
          </a:r>
          <a:r>
            <a:rPr lang="en-US" sz="1600" kern="1200" dirty="0"/>
            <a:t> </a:t>
          </a:r>
          <a:r>
            <a:rPr lang="en-US" sz="1600" b="1" kern="1200" dirty="0"/>
            <a:t>Development</a:t>
          </a:r>
        </a:p>
      </dsp:txBody>
      <dsp:txXfrm rot="-5400000">
        <a:off x="1" y="3751502"/>
        <a:ext cx="1231786" cy="527909"/>
      </dsp:txXfrm>
    </dsp:sp>
    <dsp:sp modelId="{BB5A950E-E1CC-4747-84B6-C321DEC6D1D2}">
      <dsp:nvSpPr>
        <dsp:cNvPr id="0" name=""/>
        <dsp:cNvSpPr/>
      </dsp:nvSpPr>
      <dsp:spPr>
        <a:xfrm rot="5400000">
          <a:off x="4192210" y="175186"/>
          <a:ext cx="1143802" cy="7064649"/>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3576" tIns="14605" rIns="14605" bIns="14605" numCol="1" spcCol="1270" anchor="ctr" anchorCtr="0">
          <a:noAutofit/>
        </a:bodyPr>
        <a:lstStyle/>
        <a:p>
          <a:pPr marL="228600" lvl="1" indent="-228600" algn="just" defTabSz="1022350">
            <a:lnSpc>
              <a:spcPct val="90000"/>
            </a:lnSpc>
            <a:spcBef>
              <a:spcPct val="0"/>
            </a:spcBef>
            <a:spcAft>
              <a:spcPct val="15000"/>
            </a:spcAft>
            <a:buFont typeface="Wingdings" panose="05000000000000000000" pitchFamily="2" charset="2"/>
            <a:buChar char="§"/>
          </a:pPr>
          <a:r>
            <a:rPr lang="en-US" sz="2300" kern="1200" dirty="0">
              <a:solidFill>
                <a:schemeClr val="tx1"/>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 (WCED, 1987).</a:t>
          </a:r>
          <a:endParaRPr lang="en-US" sz="2300" kern="1200" dirty="0">
            <a:solidFill>
              <a:schemeClr val="tx1"/>
            </a:solidFill>
          </a:endParaRPr>
        </a:p>
      </dsp:txBody>
      <dsp:txXfrm rot="-5400000">
        <a:off x="1231787" y="3191445"/>
        <a:ext cx="7008813" cy="10321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BCC8-E314-45A3-AF45-E732EE0F0299}">
      <dsp:nvSpPr>
        <dsp:cNvPr id="0" name=""/>
        <dsp:cNvSpPr/>
      </dsp:nvSpPr>
      <dsp:spPr>
        <a:xfrm rot="16200000">
          <a:off x="-816930"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Calibri" pitchFamily="34" charset="0"/>
              <a:ea typeface="Calibri" pitchFamily="34" charset="-122"/>
              <a:cs typeface="Calibri" pitchFamily="34" charset="-120"/>
            </a:rPr>
            <a:t>Preventive care - NHS Long Term Plan (2019)</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Shifts investment toward prevention, primary care and integrated care systems rather than treating illness after the fact.</a:t>
          </a:r>
          <a:endParaRPr lang="en-US" sz="1800" kern="1200" dirty="0">
            <a:solidFill>
              <a:schemeClr val="tx1"/>
            </a:solidFill>
          </a:endParaRPr>
        </a:p>
      </dsp:txBody>
      <dsp:txXfrm rot="5400000">
        <a:off x="1005" y="849560"/>
        <a:ext cx="2611933" cy="2548681"/>
      </dsp:txXfrm>
    </dsp:sp>
    <dsp:sp modelId="{26B2C72E-659C-4FA4-88F9-663EAFBA274C}">
      <dsp:nvSpPr>
        <dsp:cNvPr id="0" name=""/>
        <dsp:cNvSpPr/>
      </dsp:nvSpPr>
      <dsp:spPr>
        <a:xfrm rot="16200000">
          <a:off x="1990898"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1E293B"/>
              </a:solidFill>
              <a:latin typeface="Calibri" pitchFamily="34" charset="0"/>
              <a:ea typeface="Calibri" pitchFamily="34" charset="-122"/>
              <a:cs typeface="Calibri" pitchFamily="34" charset="-120"/>
            </a:rPr>
            <a:t>Mental health parity - NHS Talking Therapies</a:t>
          </a:r>
          <a:endParaRPr lang="en-US" sz="2200" kern="1200" dirty="0"/>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Free, NICE-approved talking therapies for anxiety and depression; over 670,000 people treated in 2023/24 (Nuffield Trust, 2026).</a:t>
          </a:r>
          <a:endParaRPr lang="en-US" sz="1800" kern="1200" dirty="0">
            <a:solidFill>
              <a:schemeClr val="tx1"/>
            </a:solidFill>
          </a:endParaRPr>
        </a:p>
      </dsp:txBody>
      <dsp:txXfrm rot="5400000">
        <a:off x="2808833" y="849560"/>
        <a:ext cx="2611933" cy="2548681"/>
      </dsp:txXfrm>
    </dsp:sp>
    <dsp:sp modelId="{1CE7FC0C-4C1A-4A88-9F13-B9DBADC9731F}">
      <dsp:nvSpPr>
        <dsp:cNvPr id="0" name=""/>
        <dsp:cNvSpPr/>
      </dsp:nvSpPr>
      <dsp:spPr>
        <a:xfrm rot="16200000">
          <a:off x="4798727"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marL="0" lvl="0" indent="0" algn="l" defTabSz="933450">
            <a:lnSpc>
              <a:spcPct val="90000"/>
            </a:lnSpc>
            <a:spcBef>
              <a:spcPct val="0"/>
            </a:spcBef>
            <a:spcAft>
              <a:spcPct val="35000"/>
            </a:spcAft>
            <a:buNone/>
          </a:pPr>
          <a:r>
            <a:rPr lang="en-US" sz="2100" b="1" kern="1200" dirty="0">
              <a:solidFill>
                <a:srgbClr val="1E293B"/>
              </a:solidFill>
              <a:latin typeface="Calibri" pitchFamily="34" charset="0"/>
              <a:ea typeface="Calibri" pitchFamily="34" charset="-122"/>
              <a:cs typeface="Calibri" pitchFamily="34" charset="-120"/>
            </a:rPr>
            <a:t>Reducing inequalities - </a:t>
          </a:r>
          <a:r>
            <a:rPr lang="en-US" sz="2400" b="1" kern="1200" dirty="0">
              <a:solidFill>
                <a:schemeClr val="tx1"/>
              </a:solidFill>
              <a:latin typeface="Calibri" pitchFamily="34" charset="0"/>
              <a:ea typeface="Calibri" pitchFamily="34" charset="-122"/>
              <a:cs typeface="Calibri" pitchFamily="34" charset="-120"/>
            </a:rPr>
            <a:t>Core20PLUS5</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chemeClr val="tx1"/>
              </a:solidFill>
              <a:latin typeface="Calibri" pitchFamily="34" charset="0"/>
              <a:ea typeface="Calibri" pitchFamily="34" charset="-122"/>
              <a:cs typeface="Calibri" pitchFamily="34" charset="-120"/>
            </a:rPr>
            <a:t>Targets the most deprived 20% of the population plus underserved groups across five priority clinical areas (NHS England, 2021).</a:t>
          </a:r>
          <a:endParaRPr lang="en-US" sz="1800" kern="1200" dirty="0">
            <a:solidFill>
              <a:schemeClr val="tx1"/>
            </a:solidFill>
          </a:endParaRPr>
        </a:p>
      </dsp:txBody>
      <dsp:txXfrm rot="5400000">
        <a:off x="5616662" y="849560"/>
        <a:ext cx="2611933" cy="25486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7BCC8-E314-45A3-AF45-E732EE0F0299}">
      <dsp:nvSpPr>
        <dsp:cNvPr id="0" name=""/>
        <dsp:cNvSpPr/>
      </dsp:nvSpPr>
      <dsp:spPr>
        <a:xfrm rot="16200000">
          <a:off x="-816930"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Calibri" pitchFamily="34" charset="0"/>
              <a:ea typeface="Calibri" pitchFamily="34" charset="-122"/>
              <a:cs typeface="Calibri" pitchFamily="34" charset="-120"/>
            </a:rPr>
            <a:t>Wellness </a:t>
          </a:r>
          <a:r>
            <a:rPr lang="en-US" sz="2400" b="1" kern="1200" dirty="0" err="1">
              <a:solidFill>
                <a:schemeClr val="tx1"/>
              </a:solidFill>
              <a:latin typeface="Calibri" pitchFamily="34" charset="0"/>
              <a:ea typeface="Calibri" pitchFamily="34" charset="-122"/>
              <a:cs typeface="Calibri" pitchFamily="34" charset="-120"/>
            </a:rPr>
            <a:t>Programmes</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Preventive, community-based </a:t>
          </a:r>
          <a:r>
            <a:rPr lang="en-US" sz="1800" kern="1200" dirty="0" err="1">
              <a:solidFill>
                <a:srgbClr val="1E293B"/>
              </a:solidFill>
              <a:latin typeface="Calibri" pitchFamily="34" charset="0"/>
              <a:ea typeface="Calibri" pitchFamily="34" charset="-122"/>
              <a:cs typeface="Calibri" pitchFamily="34" charset="-120"/>
            </a:rPr>
            <a:t>programmes</a:t>
          </a:r>
          <a:r>
            <a:rPr lang="en-US" sz="1800" kern="1200" dirty="0">
              <a:solidFill>
                <a:srgbClr val="1E293B"/>
              </a:solidFill>
              <a:latin typeface="Calibri" pitchFamily="34" charset="0"/>
              <a:ea typeface="Calibri" pitchFamily="34" charset="-122"/>
              <a:cs typeface="Calibri" pitchFamily="34" charset="-120"/>
            </a:rPr>
            <a:t> addressing physical activity, diet and lifestyle before illness </a:t>
          </a:r>
          <a:r>
            <a:rPr lang="en-US" sz="1800" kern="1200" dirty="0">
              <a:solidFill>
                <a:schemeClr val="tx1"/>
              </a:solidFill>
              <a:latin typeface="Calibri" pitchFamily="34" charset="0"/>
              <a:ea typeface="Calibri" pitchFamily="34" charset="-122"/>
              <a:cs typeface="Calibri" pitchFamily="34" charset="-120"/>
            </a:rPr>
            <a:t>develops (</a:t>
          </a:r>
          <a:r>
            <a:rPr lang="en-GB" sz="1800" b="0" i="0" kern="1200" dirty="0">
              <a:solidFill>
                <a:schemeClr val="tx1"/>
              </a:solidFill>
            </a:rPr>
            <a:t>World Health Organization, 2024)</a:t>
          </a:r>
          <a:r>
            <a:rPr lang="en-US" sz="1800" kern="1200" dirty="0">
              <a:solidFill>
                <a:srgbClr val="1E293B"/>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1005" y="849560"/>
        <a:ext cx="2611933" cy="2548681"/>
      </dsp:txXfrm>
    </dsp:sp>
    <dsp:sp modelId="{26B2C72E-659C-4FA4-88F9-663EAFBA274C}">
      <dsp:nvSpPr>
        <dsp:cNvPr id="0" name=""/>
        <dsp:cNvSpPr/>
      </dsp:nvSpPr>
      <dsp:spPr>
        <a:xfrm rot="16200000">
          <a:off x="1990898"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977900">
            <a:lnSpc>
              <a:spcPct val="90000"/>
            </a:lnSpc>
            <a:spcBef>
              <a:spcPct val="0"/>
            </a:spcBef>
            <a:spcAft>
              <a:spcPct val="35000"/>
            </a:spcAft>
            <a:buNone/>
          </a:pPr>
          <a:r>
            <a:rPr lang="en-US" sz="2200" b="1" kern="1200" dirty="0">
              <a:solidFill>
                <a:schemeClr val="tx1"/>
              </a:solidFill>
              <a:latin typeface="Calibri" pitchFamily="34" charset="0"/>
              <a:ea typeface="Calibri" pitchFamily="34" charset="-122"/>
              <a:cs typeface="Calibri" pitchFamily="34" charset="-120"/>
            </a:rPr>
            <a:t>Telehealth</a:t>
          </a:r>
          <a:endParaRPr lang="en-US" sz="22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Remote consultations and monitoring (e.g. NHS App, virtual wards) improve access, especially in rural or underserved areas (</a:t>
          </a:r>
          <a:r>
            <a:rPr lang="en-GB" sz="1800" b="0" i="0" kern="1200" dirty="0">
              <a:solidFill>
                <a:schemeClr val="tx1"/>
              </a:solidFill>
            </a:rPr>
            <a:t>NHS England, 2023)</a:t>
          </a:r>
          <a:r>
            <a:rPr lang="en-US" sz="1800" kern="1200" dirty="0">
              <a:solidFill>
                <a:srgbClr val="1E293B"/>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2808833" y="849560"/>
        <a:ext cx="2611933" cy="2548681"/>
      </dsp:txXfrm>
    </dsp:sp>
    <dsp:sp modelId="{1CE7FC0C-4C1A-4A88-9F13-B9DBADC9731F}">
      <dsp:nvSpPr>
        <dsp:cNvPr id="0" name=""/>
        <dsp:cNvSpPr/>
      </dsp:nvSpPr>
      <dsp:spPr>
        <a:xfrm rot="16200000">
          <a:off x="4798727" y="817934"/>
          <a:ext cx="4247803" cy="2611933"/>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3350" bIns="0" numCol="1" spcCol="1270" anchor="t" anchorCtr="0">
          <a:noAutofit/>
        </a:bodyPr>
        <a:lstStyle/>
        <a:p>
          <a:pPr marL="0" lvl="0" indent="0" algn="l" defTabSz="933450">
            <a:lnSpc>
              <a:spcPct val="90000"/>
            </a:lnSpc>
            <a:spcBef>
              <a:spcPct val="0"/>
            </a:spcBef>
            <a:spcAft>
              <a:spcPct val="35000"/>
            </a:spcAft>
            <a:buNone/>
          </a:pPr>
          <a:r>
            <a:rPr lang="en-US" sz="2100" b="1" kern="1200" dirty="0">
              <a:solidFill>
                <a:schemeClr val="tx1"/>
              </a:solidFill>
              <a:latin typeface="Calibri" pitchFamily="34" charset="0"/>
              <a:ea typeface="Calibri" pitchFamily="34" charset="-122"/>
              <a:cs typeface="Calibri" pitchFamily="34" charset="-120"/>
            </a:rPr>
            <a:t>Community Health</a:t>
          </a:r>
          <a:endParaRPr lang="en-US" sz="2400" kern="1200" dirty="0">
            <a:solidFill>
              <a:schemeClr val="tx1"/>
            </a:solidFill>
          </a:endParaRPr>
        </a:p>
        <a:p>
          <a:pPr marL="171450" lvl="1" indent="-171450" algn="l" defTabSz="800100">
            <a:lnSpc>
              <a:spcPct val="90000"/>
            </a:lnSpc>
            <a:spcBef>
              <a:spcPct val="0"/>
            </a:spcBef>
            <a:spcAft>
              <a:spcPct val="15000"/>
            </a:spcAft>
            <a:buFont typeface="Wingdings" panose="05000000000000000000" pitchFamily="2" charset="2"/>
            <a:buChar char="§"/>
          </a:pPr>
          <a:r>
            <a:rPr lang="en-US" sz="1800" kern="1200" dirty="0">
              <a:solidFill>
                <a:srgbClr val="1E293B"/>
              </a:solidFill>
              <a:latin typeface="Calibri" pitchFamily="34" charset="0"/>
              <a:ea typeface="Calibri" pitchFamily="34" charset="-122"/>
              <a:cs typeface="Calibri" pitchFamily="34" charset="-120"/>
            </a:rPr>
            <a:t>Services delivered close to home, primary care networks, community mental health teams, voluntary sector partnerships (</a:t>
          </a:r>
          <a:r>
            <a:rPr lang="en-GB" sz="1800" b="0" i="0" kern="1200" dirty="0">
              <a:solidFill>
                <a:schemeClr val="tx1"/>
              </a:solidFill>
            </a:rPr>
            <a:t>England, 2025)</a:t>
          </a:r>
          <a:r>
            <a:rPr lang="en-US" sz="1800" kern="1200" dirty="0">
              <a:solidFill>
                <a:schemeClr val="tx1"/>
              </a:solidFill>
              <a:latin typeface="Calibri" pitchFamily="34" charset="0"/>
              <a:ea typeface="Calibri" pitchFamily="34" charset="-122"/>
              <a:cs typeface="Calibri" pitchFamily="34" charset="-120"/>
            </a:rPr>
            <a:t>.</a:t>
          </a:r>
          <a:endParaRPr lang="en-US" sz="1800" kern="1200" dirty="0">
            <a:solidFill>
              <a:schemeClr val="tx1"/>
            </a:solidFill>
          </a:endParaRPr>
        </a:p>
      </dsp:txBody>
      <dsp:txXfrm rot="5400000">
        <a:off x="5616662" y="849560"/>
        <a:ext cx="2611933" cy="254868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17A474-E73F-9F8A-FD7C-91C90DCF1E0F}"/>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9D65B4D6-5155-8793-ADC4-FA53FA3C32C0}"/>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87C6CAB-A7D2-4E11-B8C5-7B78AB3F6ADA}" type="datetimeFigureOut">
              <a:rPr lang="en-GB"/>
              <a:pPr>
                <a:defRPr/>
              </a:pPr>
              <a:t>18/07/2026</a:t>
            </a:fld>
            <a:endParaRPr lang="en-GB"/>
          </a:p>
        </p:txBody>
      </p:sp>
      <p:sp>
        <p:nvSpPr>
          <p:cNvPr id="4" name="Footer Placeholder 3">
            <a:extLst>
              <a:ext uri="{FF2B5EF4-FFF2-40B4-BE49-F238E27FC236}">
                <a16:creationId xmlns:a16="http://schemas.microsoft.com/office/drawing/2014/main" id="{3DFB0D6D-5A72-C8FA-1A1E-8002677604FB}"/>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8AB28C53-9EEA-AA05-D9B8-FCB63A9DB735}"/>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79D3A57-1AE4-445B-B4AF-FE3EAD515BD7}"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E5BD95A-2B84-6B79-B304-3C7C34C88443}"/>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34B6790-1C3F-9A9D-0F66-9F21514FD49D}"/>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EB9DC0DF-5C7C-46C4-AEE1-389C8E54B8BC}" type="datetimeFigureOut">
              <a:rPr lang="en-US"/>
              <a:pPr>
                <a:defRPr/>
              </a:pPr>
              <a:t>7/17/2026</a:t>
            </a:fld>
            <a:endParaRPr lang="en-US"/>
          </a:p>
        </p:txBody>
      </p:sp>
      <p:sp>
        <p:nvSpPr>
          <p:cNvPr id="4" name="Slide Image Placeholder 3">
            <a:extLst>
              <a:ext uri="{FF2B5EF4-FFF2-40B4-BE49-F238E27FC236}">
                <a16:creationId xmlns:a16="http://schemas.microsoft.com/office/drawing/2014/main" id="{F61E5E52-D4B4-1B00-1188-6F81443BD3F6}"/>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C5248835-8DA9-AA41-1FE2-FA02508210B4}"/>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BE8C6DAC-1852-32D4-8A60-B99098A2E05A}"/>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E26453FA-688B-9195-964A-EBEEE5C0E8D4}"/>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ED464642-FBD7-4D33-B5A0-895666DC1C40}" type="slidenum">
              <a:rPr lang="en-US"/>
              <a:pPr>
                <a:defRPr/>
              </a:pPr>
              <a:t>‹#›</a:t>
            </a:fld>
            <a:endParaRPr lang="en-US"/>
          </a:p>
        </p:txBody>
      </p:sp>
    </p:spTree>
    <p:extLst>
      <p:ext uri="{BB962C8B-B14F-4D97-AF65-F5344CB8AC3E}">
        <p14:creationId xmlns:p14="http://schemas.microsoft.com/office/powerpoint/2010/main" val="1399976157"/>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42F42864-E187-EE49-8973-679B2C8DF36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DA6AE11-6CDE-ACBE-D9C2-2F2DD218CC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8DCB493A-62F2-1D63-DDAC-799FFD0894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3C969C3-8757-4A05-B15D-44D3A1FE3816}"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extLst>
      <p:ext uri="{BB962C8B-B14F-4D97-AF65-F5344CB8AC3E}">
        <p14:creationId xmlns:p14="http://schemas.microsoft.com/office/powerpoint/2010/main" val="431233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2F11DB1-046D-A7EA-0B5D-76357C04E8C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360562F4-DBB2-B69A-B9B8-0391C4D9591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15CE7308-0A8E-B2F5-9E40-FCF74391A93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45E717E-2A9C-4C42-B39C-3F0555288137}"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extLst>
      <p:ext uri="{BB962C8B-B14F-4D97-AF65-F5344CB8AC3E}">
        <p14:creationId xmlns:p14="http://schemas.microsoft.com/office/powerpoint/2010/main" val="164078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pPr>
              <a:defRPr/>
            </a:pPr>
            <a:fld id="{8C4FAD3C-AA6B-4763-8D53-297F5E612F44}" type="datetimeFigureOut">
              <a:rPr lang="en-GB" smtClean="0"/>
              <a:pPr>
                <a:defRPr/>
              </a:pPr>
              <a:t>17/07/2026</a:t>
            </a:fld>
            <a:endParaRPr lang="en-GB"/>
          </a:p>
        </p:txBody>
      </p:sp>
      <p:sp>
        <p:nvSpPr>
          <p:cNvPr id="5" name="Footer Placeholder 4"/>
          <p:cNvSpPr>
            <a:spLocks noGrp="1"/>
          </p:cNvSpPr>
          <p:nvPr>
            <p:ph type="ftr" sz="quarter" idx="11"/>
          </p:nvPr>
        </p:nvSpPr>
        <p:spPr>
          <a:xfrm>
            <a:off x="3623733" y="6117336"/>
            <a:ext cx="3609438" cy="365125"/>
          </a:xfrm>
        </p:spPr>
        <p:txBody>
          <a:bodyPr/>
          <a:lstStyle/>
          <a:p>
            <a:pPr>
              <a:defRPr/>
            </a:pPr>
            <a:endParaRPr lang="en-GB"/>
          </a:p>
        </p:txBody>
      </p:sp>
      <p:sp>
        <p:nvSpPr>
          <p:cNvPr id="6" name="Slide Number Placeholder 5"/>
          <p:cNvSpPr>
            <a:spLocks noGrp="1"/>
          </p:cNvSpPr>
          <p:nvPr>
            <p:ph type="sldNum" sz="quarter" idx="12"/>
          </p:nvPr>
        </p:nvSpPr>
        <p:spPr>
          <a:xfrm>
            <a:off x="8275320" y="6117336"/>
            <a:ext cx="411480" cy="365125"/>
          </a:xfrm>
        </p:spPr>
        <p:txBody>
          <a:bodyPr/>
          <a:lstStyle/>
          <a:p>
            <a:pPr>
              <a:defRPr/>
            </a:pPr>
            <a:fld id="{0ADA05B7-1143-4217-B001-E305D837B6F7}" type="slidenum">
              <a:rPr lang="en-GB" smtClean="0"/>
              <a:pPr>
                <a:defRPr/>
              </a:pPr>
              <a:t>‹#›</a:t>
            </a:fld>
            <a:endParaRPr lang="en-GB"/>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2921301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pPr>
              <a:defRPr/>
            </a:pPr>
            <a:fld id="{DB2302F2-8EF7-4AED-9728-726333874BE2}" type="datetimeFigureOut">
              <a:rPr lang="en-GB" smtClean="0"/>
              <a:pPr>
                <a:defRPr/>
              </a:pPr>
              <a:t>17/07/2026</a:t>
            </a:fld>
            <a:endParaRPr lang="en-GB"/>
          </a:p>
        </p:txBody>
      </p:sp>
      <p:sp>
        <p:nvSpPr>
          <p:cNvPr id="5" name="Footer Placeholder 4"/>
          <p:cNvSpPr>
            <a:spLocks noGrp="1"/>
          </p:cNvSpPr>
          <p:nvPr>
            <p:ph type="ftr" sz="quarter" idx="11"/>
          </p:nvPr>
        </p:nvSpPr>
        <p:spPr>
          <a:xfrm>
            <a:off x="1972647" y="6108173"/>
            <a:ext cx="5314517" cy="365125"/>
          </a:xfrm>
        </p:spPr>
        <p:txBody>
          <a:bodyPr/>
          <a:lstStyle/>
          <a:p>
            <a:pPr>
              <a:defRPr/>
            </a:pPr>
            <a:endParaRPr lang="en-GB"/>
          </a:p>
        </p:txBody>
      </p:sp>
      <p:sp>
        <p:nvSpPr>
          <p:cNvPr id="6" name="Slide Number Placeholder 5"/>
          <p:cNvSpPr>
            <a:spLocks noGrp="1"/>
          </p:cNvSpPr>
          <p:nvPr>
            <p:ph type="sldNum" sz="quarter" idx="12"/>
          </p:nvPr>
        </p:nvSpPr>
        <p:spPr>
          <a:xfrm>
            <a:off x="8258967" y="6108173"/>
            <a:ext cx="427833" cy="365125"/>
          </a:xfrm>
        </p:spPr>
        <p:txBody>
          <a:bodyPr/>
          <a:lstStyle/>
          <a:p>
            <a:pPr>
              <a:defRPr/>
            </a:pPr>
            <a:fld id="{3747A6AF-184E-4F1D-A628-7F1F6BF209EE}" type="slidenum">
              <a:rPr lang="en-GB" smtClean="0"/>
              <a:pPr>
                <a:defRPr/>
              </a:pPr>
              <a:t>‹#›</a:t>
            </a:fld>
            <a:endParaRPr lang="en-GB"/>
          </a:p>
        </p:txBody>
      </p:sp>
    </p:spTree>
    <p:extLst>
      <p:ext uri="{BB962C8B-B14F-4D97-AF65-F5344CB8AC3E}">
        <p14:creationId xmlns:p14="http://schemas.microsoft.com/office/powerpoint/2010/main" val="4191357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1EF2213-5801-4B81-AE33-057DD28659A2}"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pPr>
              <a:defRPr/>
            </a:pPr>
            <a:fld id="{5BFA69BD-72CE-4B6A-AE2C-3C048B6653E3}" type="slidenum">
              <a:rPr lang="en-GB" smtClean="0"/>
              <a:pPr>
                <a:defRPr/>
              </a:pPr>
              <a:t>‹#›</a:t>
            </a:fld>
            <a:endParaRPr lang="en-GB" dirty="0"/>
          </a:p>
        </p:txBody>
      </p:sp>
    </p:spTree>
    <p:extLst>
      <p:ext uri="{BB962C8B-B14F-4D97-AF65-F5344CB8AC3E}">
        <p14:creationId xmlns:p14="http://schemas.microsoft.com/office/powerpoint/2010/main" val="3539360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E6F1E62-9014-4083-9C33-116F647A75DA}" type="datetimeFigureOut">
              <a:rPr lang="en-GB" smtClean="0"/>
              <a:pPr>
                <a:defRPr/>
              </a:pPr>
              <a:t>17/07/2026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36D15B2-55B7-48C1-8C67-558ED5B2D237}" type="slidenum">
              <a:rPr lang="en-GB" smtClean="0"/>
              <a:pPr>
                <a:defRPr/>
              </a:pPr>
              <a:t>‹#›</a:t>
            </a:fld>
            <a:endParaRPr lang="en-GB" dirty="0"/>
          </a:p>
        </p:txBody>
      </p:sp>
    </p:spTree>
    <p:extLst>
      <p:ext uri="{BB962C8B-B14F-4D97-AF65-F5344CB8AC3E}">
        <p14:creationId xmlns:p14="http://schemas.microsoft.com/office/powerpoint/2010/main" val="2334285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B267894-DCA5-4BAC-AE9F-E1AB309046CE}" type="datetimeFigureOut">
              <a:rPr lang="en-GB" smtClean="0"/>
              <a:pPr>
                <a:defRPr/>
              </a:pPr>
              <a:t>17/07/2026</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C8CA3C5-98CD-49CF-B07B-5A33D4EFE717}" type="slidenum">
              <a:rPr lang="en-GB" smtClean="0"/>
              <a:pPr>
                <a:defRPr/>
              </a:pPr>
              <a:t>‹#›</a:t>
            </a:fld>
            <a:endParaRPr lang="en-GB" dirty="0"/>
          </a:p>
        </p:txBody>
      </p:sp>
    </p:spTree>
    <p:extLst>
      <p:ext uri="{BB962C8B-B14F-4D97-AF65-F5344CB8AC3E}">
        <p14:creationId xmlns:p14="http://schemas.microsoft.com/office/powerpoint/2010/main" val="115488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10F7822-573A-4D42-9E00-310165CBED22}" type="datetimeFigureOut">
              <a:rPr lang="en-GB" smtClean="0"/>
              <a:pPr>
                <a:defRPr/>
              </a:pPr>
              <a:t>17/07/2026</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29E2C25-C391-455B-8822-CEF375951774}" type="slidenum">
              <a:rPr lang="en-GB" smtClean="0"/>
              <a:pPr>
                <a:defRPr/>
              </a:pPr>
              <a:t>‹#›</a:t>
            </a:fld>
            <a:endParaRPr lang="en-GB" dirty="0"/>
          </a:p>
        </p:txBody>
      </p:sp>
    </p:spTree>
    <p:extLst>
      <p:ext uri="{BB962C8B-B14F-4D97-AF65-F5344CB8AC3E}">
        <p14:creationId xmlns:p14="http://schemas.microsoft.com/office/powerpoint/2010/main" val="1236944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5575742-BC47-4315-BFE9-9D854E2AEF0C}" type="datetimeFigureOut">
              <a:rPr lang="en-GB" smtClean="0"/>
              <a:pPr>
                <a:defRPr/>
              </a:pPr>
              <a:t>17/07/2026</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0ECE050F-4CBB-4C96-882F-8525E09914D9}" type="slidenum">
              <a:rPr lang="en-GB" smtClean="0"/>
              <a:pPr>
                <a:defRPr/>
              </a:pPr>
              <a:t>‹#›</a:t>
            </a:fld>
            <a:endParaRPr lang="en-GB" dirty="0"/>
          </a:p>
        </p:txBody>
      </p:sp>
    </p:spTree>
    <p:extLst>
      <p:ext uri="{BB962C8B-B14F-4D97-AF65-F5344CB8AC3E}">
        <p14:creationId xmlns:p14="http://schemas.microsoft.com/office/powerpoint/2010/main" val="3654111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253F87C7-705E-4302-8B1B-1CAC3422ED7C}" type="datetimeFigureOut">
              <a:rPr lang="en-GB" smtClean="0"/>
              <a:pPr>
                <a:defRPr/>
              </a:pPr>
              <a:t>17/07/2026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1661AA5-A504-40D7-8805-4A1A25E0A3C4}" type="slidenum">
              <a:rPr lang="en-GB" smtClean="0"/>
              <a:pPr>
                <a:defRPr/>
              </a:pPr>
              <a:t>‹#›</a:t>
            </a:fld>
            <a:endParaRPr lang="en-GB" dirty="0"/>
          </a:p>
        </p:txBody>
      </p:sp>
    </p:spTree>
    <p:extLst>
      <p:ext uri="{BB962C8B-B14F-4D97-AF65-F5344CB8AC3E}">
        <p14:creationId xmlns:p14="http://schemas.microsoft.com/office/powerpoint/2010/main" val="2354341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356BBD6-994C-4684-9AAD-F154B3632365}" type="datetimeFigureOut">
              <a:rPr lang="en-GB" smtClean="0"/>
              <a:pPr>
                <a:defRPr/>
              </a:pPr>
              <a:t>17/07/2026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1D31347-B56C-4EA6-9A62-CDB89AC9E01B}" type="slidenum">
              <a:rPr lang="en-GB" smtClean="0"/>
              <a:pPr>
                <a:defRPr/>
              </a:pPr>
              <a:t>‹#›</a:t>
            </a:fld>
            <a:endParaRPr lang="en-GB" dirty="0"/>
          </a:p>
        </p:txBody>
      </p:sp>
    </p:spTree>
    <p:extLst>
      <p:ext uri="{BB962C8B-B14F-4D97-AF65-F5344CB8AC3E}">
        <p14:creationId xmlns:p14="http://schemas.microsoft.com/office/powerpoint/2010/main" val="789032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93888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675201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29494288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3012114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4125287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1482987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BBD3454-6B41-44BD-9873-A25CC7C1F3B9}"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FA1D271-C055-4F99-81AB-118C1B288ECD}" type="slidenum">
              <a:rPr lang="en-GB" smtClean="0"/>
              <a:pPr>
                <a:defRPr/>
              </a:pPr>
              <a:t>‹#›</a:t>
            </a:fld>
            <a:endParaRPr lang="en-GB" dirty="0"/>
          </a:p>
        </p:txBody>
      </p:sp>
    </p:spTree>
    <p:extLst>
      <p:ext uri="{BB962C8B-B14F-4D97-AF65-F5344CB8AC3E}">
        <p14:creationId xmlns:p14="http://schemas.microsoft.com/office/powerpoint/2010/main" val="40381328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CB00BD6-3A6D-4C5C-B6AE-AC90C629E2CA}" type="datetimeFigureOut">
              <a:rPr lang="en-GB" smtClean="0"/>
              <a:pPr>
                <a:defRPr/>
              </a:pPr>
              <a:t>17/07/2026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7E9738F-A432-4DC1-98DC-7BBCB7419F47}" type="slidenum">
              <a:rPr lang="en-GB" smtClean="0"/>
              <a:pPr>
                <a:defRPr/>
              </a:pPr>
              <a:t>‹#›</a:t>
            </a:fld>
            <a:endParaRPr lang="en-GB" dirty="0"/>
          </a:p>
        </p:txBody>
      </p:sp>
    </p:spTree>
    <p:extLst>
      <p:ext uri="{BB962C8B-B14F-4D97-AF65-F5344CB8AC3E}">
        <p14:creationId xmlns:p14="http://schemas.microsoft.com/office/powerpoint/2010/main" val="268877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333426C7-0679-4FCD-B895-EEEA1C6CBFAF}" type="datetimeFigureOut">
              <a:rPr lang="en-GB" smtClean="0"/>
              <a:pPr>
                <a:defRPr/>
              </a:pPr>
              <a:t>17/07/2026</a:t>
            </a:fld>
            <a:endParaRPr lang="en-GB"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3A0ADE88-3A19-4501-B4CE-5E474040D3ED}" type="slidenum">
              <a:rPr lang="en-GB" smtClean="0"/>
              <a:pPr>
                <a:defRPr/>
              </a:pPr>
              <a:t>‹#›</a:t>
            </a:fld>
            <a:endParaRPr lang="en-GB" dirty="0"/>
          </a:p>
        </p:txBody>
      </p:sp>
    </p:spTree>
    <p:extLst>
      <p:ext uri="{BB962C8B-B14F-4D97-AF65-F5344CB8AC3E}">
        <p14:creationId xmlns:p14="http://schemas.microsoft.com/office/powerpoint/2010/main" val="102876510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Layout" Target="../diagrams/layout3.xml"/><Relationship Id="rId7" Type="http://schemas.openxmlformats.org/officeDocument/2006/relationships/image" Target="../media/image4.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ACAF9BA-2482-6E86-1BCE-08EB697623BA}"/>
              </a:ext>
            </a:extLst>
          </p:cNvPr>
          <p:cNvSpPr/>
          <p:nvPr/>
        </p:nvSpPr>
        <p:spPr>
          <a:xfrm>
            <a:off x="1341737" y="3573016"/>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282913DE-1E73-A82D-32C3-A0845FB977A5}"/>
              </a:ext>
            </a:extLst>
          </p:cNvPr>
          <p:cNvSpPr>
            <a:spLocks noGrp="1"/>
          </p:cNvSpPr>
          <p:nvPr>
            <p:ph type="ctrTitle"/>
          </p:nvPr>
        </p:nvSpPr>
        <p:spPr>
          <a:xfrm>
            <a:off x="539552" y="1304925"/>
            <a:ext cx="8353425" cy="4248150"/>
          </a:xfrm>
        </p:spPr>
        <p:txBody>
          <a:bodyPr rtlCol="0">
            <a:normAutofit/>
          </a:bodyPr>
          <a:lstStyle/>
          <a:p>
            <a:pPr eaLnBrk="1" fontAlgn="auto" hangingPunct="1">
              <a:spcAft>
                <a:spcPts val="0"/>
              </a:spcAft>
              <a:defRPr/>
            </a:pPr>
            <a:r>
              <a:rPr lang="en-US" sz="3600" b="1" dirty="0"/>
              <a:t>EXAMINING INTEGRATION OF HEALTH, WELLBEING &amp; SUSTAINABLE DEVELOPMENT</a:t>
            </a:r>
            <a:br>
              <a:rPr lang="en-GB" sz="3600" b="1" dirty="0"/>
            </a:br>
            <a:br>
              <a:rPr lang="en-GB" sz="3600" b="1" dirty="0"/>
            </a:br>
            <a:br>
              <a:rPr lang="en-GB" sz="2400" b="1" dirty="0"/>
            </a:br>
            <a:r>
              <a:rPr lang="en-GB" sz="2400" b="1" dirty="0"/>
              <a:t>Student name: </a:t>
            </a:r>
            <a:r>
              <a:rPr lang="nl-NL" sz="2400" b="1" dirty="0"/>
              <a:t>Patricia Amofa</a:t>
            </a:r>
            <a:br>
              <a:rPr lang="en-GB" sz="2400" b="1" dirty="0"/>
            </a:br>
            <a:r>
              <a:rPr lang="en-GB" sz="2400" b="1" dirty="0"/>
              <a:t>Student ID:  		      </a:t>
            </a:r>
            <a:r>
              <a:rPr lang="nl-NL" sz="2400" b="1" dirty="0">
                <a:latin typeface="Arial" panose="020B0604020202020204" pitchFamily="34" charset="0"/>
                <a:cs typeface="Arial" panose="020B0604020202020204" pitchFamily="34" charset="0"/>
              </a:rPr>
              <a:t>2315962</a:t>
            </a:r>
            <a:br>
              <a:rPr lang="nl-NL" sz="2400" b="1" dirty="0"/>
            </a:br>
            <a:r>
              <a:rPr lang="nl-NL" sz="2400" b="1" dirty="0"/>
              <a:t>Lecturer:           Dr.  Itse  Olaoye </a:t>
            </a:r>
            <a:endParaRPr lang="en-GB" alt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8C090F3E-701D-2A23-06C9-52684AEA8501}"/>
              </a:ext>
            </a:extLst>
          </p:cNvPr>
          <p:cNvSpPr>
            <a:spLocks noGrp="1" noChangeArrowheads="1"/>
          </p:cNvSpPr>
          <p:nvPr>
            <p:ph type="title"/>
          </p:nvPr>
        </p:nvSpPr>
        <p:spPr>
          <a:xfrm>
            <a:off x="982133" y="457201"/>
            <a:ext cx="7704667" cy="1099591"/>
          </a:xfrm>
        </p:spPr>
        <p:txBody>
          <a:bodyPr/>
          <a:lstStyle/>
          <a:p>
            <a:r>
              <a:rPr lang="en-GB" altLang="en-US" b="1" dirty="0"/>
              <a:t>Outline of Presentation</a:t>
            </a:r>
          </a:p>
        </p:txBody>
      </p:sp>
      <p:sp>
        <p:nvSpPr>
          <p:cNvPr id="8195" name="Content Placeholder 2">
            <a:extLst>
              <a:ext uri="{FF2B5EF4-FFF2-40B4-BE49-F238E27FC236}">
                <a16:creationId xmlns:a16="http://schemas.microsoft.com/office/drawing/2014/main" id="{A05E9C66-90E5-3132-54AF-63A5E54E8B1B}"/>
              </a:ext>
            </a:extLst>
          </p:cNvPr>
          <p:cNvSpPr>
            <a:spLocks noGrp="1" noChangeArrowheads="1"/>
          </p:cNvSpPr>
          <p:nvPr>
            <p:ph idx="1"/>
          </p:nvPr>
        </p:nvSpPr>
        <p:spPr>
          <a:xfrm>
            <a:off x="755576" y="2008311"/>
            <a:ext cx="8229600" cy="4392488"/>
          </a:xfrm>
        </p:spPr>
        <p:txBody>
          <a:bodyPr>
            <a:normAutofit fontScale="92500"/>
          </a:bodyPr>
          <a:lstStyle/>
          <a:p>
            <a:pPr>
              <a:buFont typeface="Wingdings" panose="05000000000000000000" pitchFamily="2" charset="2"/>
              <a:buChar char="q"/>
            </a:pPr>
            <a:r>
              <a:rPr lang="en-US" sz="2800" dirty="0">
                <a:latin typeface="Calibri" pitchFamily="34" charset="0"/>
                <a:ea typeface="Calibri" pitchFamily="34" charset="-122"/>
                <a:cs typeface="Calibri" pitchFamily="34" charset="-120"/>
              </a:rPr>
              <a:t>Key concepts: health, wellbeing, sustainable development</a:t>
            </a:r>
            <a:r>
              <a:rPr lang="en-GB" sz="2800" dirty="0">
                <a:latin typeface="Arial" panose="020B0604020202020204" pitchFamily="34" charset="0"/>
                <a:cs typeface="Arial" panose="020B0604020202020204" pitchFamily="34" charset="0"/>
              </a:rPr>
              <a:t>.</a:t>
            </a:r>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Integration of holistic health and wellbeing approaches</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Policy, governance, and delivery in the UK health and social care sector</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Relevance to modern healthcare policy and the SDGs</a:t>
            </a:r>
            <a:r>
              <a:rPr lang="en-US" sz="2800" dirty="0"/>
              <a:t> </a:t>
            </a:r>
            <a:r>
              <a:rPr lang="en-US" sz="2800" dirty="0">
                <a:latin typeface="Calibri" pitchFamily="34" charset="0"/>
                <a:ea typeface="Calibri" pitchFamily="34" charset="-122"/>
                <a:cs typeface="Calibri" pitchFamily="34" charset="-120"/>
              </a:rPr>
              <a:t>Theoretical perspectives: the biopsychosocial model</a:t>
            </a:r>
            <a:endParaRPr lang="en-US" sz="2800" dirty="0"/>
          </a:p>
          <a:p>
            <a:pPr>
              <a:buFont typeface="Wingdings" panose="05000000000000000000" pitchFamily="2" charset="2"/>
              <a:buChar char="q"/>
            </a:pPr>
            <a:r>
              <a:rPr lang="en-US" sz="2800" dirty="0">
                <a:latin typeface="Calibri" pitchFamily="34" charset="0"/>
                <a:ea typeface="Calibri" pitchFamily="34" charset="-122"/>
                <a:cs typeface="Calibri" pitchFamily="34" charset="-120"/>
              </a:rPr>
              <a:t>Public health initiatives, equity and access</a:t>
            </a:r>
            <a:endParaRPr lang="en-US" sz="2800" dirty="0"/>
          </a:p>
          <a:p>
            <a:pPr>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a:p>
            <a:pPr marL="0" indent="0">
              <a:buNone/>
            </a:pPr>
            <a:endParaRPr lang="en-GB"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9CF22A3-DA8B-1985-29D8-AD24E56EAC89}"/>
              </a:ext>
            </a:extLst>
          </p:cNvPr>
          <p:cNvSpPr>
            <a:spLocks noGrp="1" noChangeArrowheads="1"/>
          </p:cNvSpPr>
          <p:nvPr>
            <p:ph type="title"/>
          </p:nvPr>
        </p:nvSpPr>
        <p:spPr>
          <a:xfrm>
            <a:off x="524036" y="116632"/>
            <a:ext cx="8229600" cy="562074"/>
          </a:xfrm>
        </p:spPr>
        <p:txBody>
          <a:bodyPr>
            <a:normAutofit fontScale="90000"/>
          </a:bodyPr>
          <a:lstStyle/>
          <a:p>
            <a:pPr eaLnBrk="1" hangingPunct="1"/>
            <a:r>
              <a:rPr lang="en-GB" altLang="en-US" sz="3600" b="1" dirty="0"/>
              <a:t>Key Concepts</a:t>
            </a:r>
          </a:p>
        </p:txBody>
      </p:sp>
      <p:graphicFrame>
        <p:nvGraphicFramePr>
          <p:cNvPr id="6" name="Content Placeholder 5">
            <a:extLst>
              <a:ext uri="{FF2B5EF4-FFF2-40B4-BE49-F238E27FC236}">
                <a16:creationId xmlns:a16="http://schemas.microsoft.com/office/drawing/2014/main" id="{3930CD30-ABDC-46B3-7A92-4892191F8422}"/>
              </a:ext>
            </a:extLst>
          </p:cNvPr>
          <p:cNvGraphicFramePr>
            <a:graphicFrameLocks noGrp="1"/>
          </p:cNvGraphicFramePr>
          <p:nvPr>
            <p:ph idx="1"/>
            <p:extLst>
              <p:ext uri="{D42A27DB-BD31-4B8C-83A1-F6EECF244321}">
                <p14:modId xmlns:p14="http://schemas.microsoft.com/office/powerpoint/2010/main" val="4025663851"/>
              </p:ext>
            </p:extLst>
          </p:nvPr>
        </p:nvGraphicFramePr>
        <p:xfrm>
          <a:off x="457200" y="836712"/>
          <a:ext cx="8296436"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ustainable Development Goal: Health &amp; Wellbeing (SDG-HaW) Research  Consortium">
            <a:extLst>
              <a:ext uri="{FF2B5EF4-FFF2-40B4-BE49-F238E27FC236}">
                <a16:creationId xmlns:a16="http://schemas.microsoft.com/office/drawing/2014/main" id="{424B9B1F-44AC-6682-3F00-9C2289CD485E}"/>
              </a:ext>
            </a:extLst>
          </p:cNvPr>
          <p:cNvPicPr>
            <a:picLocks noChangeAspect="1"/>
          </p:cNvPicPr>
          <p:nvPr/>
        </p:nvPicPr>
        <p:blipFill>
          <a:blip r:embed="rId2"/>
          <a:stretch>
            <a:fillRect/>
          </a:stretch>
        </p:blipFill>
        <p:spPr>
          <a:xfrm>
            <a:off x="5623858" y="2060848"/>
            <a:ext cx="3263656" cy="3093007"/>
          </a:xfrm>
          <a:prstGeom prst="rect">
            <a:avLst/>
          </a:prstGeom>
        </p:spPr>
      </p:pic>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490571" y="32792"/>
            <a:ext cx="8229600" cy="947936"/>
          </a:xfrm>
        </p:spPr>
        <p:txBody>
          <a:bodyPr>
            <a:normAutofit/>
          </a:bodyPr>
          <a:lstStyle/>
          <a:p>
            <a:pPr marL="0" indent="0">
              <a:buNone/>
            </a:pPr>
            <a:r>
              <a:rPr lang="en-US" sz="3600" b="1" dirty="0">
                <a:solidFill>
                  <a:srgbClr val="1E293B"/>
                </a:solidFill>
                <a:latin typeface="Calibri" pitchFamily="34" charset="0"/>
                <a:ea typeface="Calibri" pitchFamily="34" charset="-122"/>
                <a:cs typeface="Calibri" pitchFamily="34" charset="-120"/>
              </a:rPr>
              <a:t>Relevance to Modern Healthcare Policy</a:t>
            </a:r>
            <a:endParaRPr lang="en-US" sz="3600" dirty="0"/>
          </a:p>
        </p:txBody>
      </p:sp>
      <p:sp>
        <p:nvSpPr>
          <p:cNvPr id="11267" name="Content Placeholder 2">
            <a:extLst>
              <a:ext uri="{FF2B5EF4-FFF2-40B4-BE49-F238E27FC236}">
                <a16:creationId xmlns:a16="http://schemas.microsoft.com/office/drawing/2014/main" id="{9852C59B-D452-14D1-0B92-4C817C14C7AD}"/>
              </a:ext>
            </a:extLst>
          </p:cNvPr>
          <p:cNvSpPr>
            <a:spLocks noGrp="1" noChangeArrowheads="1"/>
          </p:cNvSpPr>
          <p:nvPr>
            <p:ph idx="1"/>
          </p:nvPr>
        </p:nvSpPr>
        <p:spPr>
          <a:xfrm>
            <a:off x="611560" y="1124744"/>
            <a:ext cx="4968552" cy="5760640"/>
          </a:xfrm>
        </p:spPr>
        <p:txBody>
          <a:bodyPr>
            <a:normAutofit fontScale="85000" lnSpcReduction="20000"/>
          </a:bodyPr>
          <a:lstStyle/>
          <a:p>
            <a:pPr algn="just">
              <a:buFont typeface="Wingdings" panose="05000000000000000000" pitchFamily="2" charset="2"/>
              <a:buChar char="q"/>
            </a:pPr>
            <a:r>
              <a:rPr lang="en-US" sz="2300" b="1" dirty="0">
                <a:latin typeface="Calibri" pitchFamily="34" charset="0"/>
                <a:ea typeface="Calibri" pitchFamily="34" charset="-122"/>
                <a:cs typeface="Calibri" pitchFamily="34" charset="-120"/>
              </a:rPr>
              <a:t>SDG 3 - Good Health and Wellbeing </a:t>
            </a:r>
            <a:endParaRPr lang="en-US" sz="2300" dirty="0"/>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SDG 3 sits within the UN's 17 Sustainable Development Goals, which WHO uses to guide global health policy (WHO, n.d.).</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Nearly all 17 SDGs affect health directly or indirectly, not just SDG 3.</a:t>
            </a:r>
            <a:endParaRPr lang="en-US" sz="2300" dirty="0"/>
          </a:p>
          <a:p>
            <a:pPr lvl="1" algn="just">
              <a:buFont typeface="Wingdings" panose="05000000000000000000" pitchFamily="2" charset="2"/>
              <a:buChar char="Ø"/>
            </a:pPr>
            <a:r>
              <a:rPr lang="en-GB" altLang="en-US" sz="2300" dirty="0"/>
              <a:t> </a:t>
            </a:r>
            <a:r>
              <a:rPr lang="en-US" sz="2300" dirty="0">
                <a:latin typeface="Calibri" pitchFamily="34" charset="0"/>
                <a:ea typeface="Calibri" pitchFamily="34" charset="-122"/>
                <a:cs typeface="Calibri" pitchFamily="34" charset="-120"/>
              </a:rPr>
              <a:t>Growing recognition that health outcomes depend on housing, environment, income and education, not clinical care alone.</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UK policy increasingly reflects this: prevention, integration and sustainability are now core NHS priorities.</a:t>
            </a:r>
          </a:p>
          <a:p>
            <a:pPr lvl="1" algn="just">
              <a:buFont typeface="Wingdings" panose="05000000000000000000" pitchFamily="2" charset="2"/>
              <a:buChar char="Ø"/>
            </a:pPr>
            <a:r>
              <a:rPr lang="en-US" sz="2300" dirty="0">
                <a:latin typeface="Calibri" pitchFamily="34" charset="0"/>
                <a:ea typeface="Calibri" pitchFamily="34" charset="-122"/>
                <a:cs typeface="Calibri" pitchFamily="34" charset="-120"/>
              </a:rPr>
              <a:t>Sustainability itself is now a statutory NHS duty (net-zero commitments, resource efficiency) (NHS England, 2019).</a:t>
            </a:r>
            <a:endParaRPr lang="en-US" sz="2300" dirty="0"/>
          </a:p>
          <a:p>
            <a:pPr algn="just">
              <a:buFont typeface="Wingdings" panose="05000000000000000000" pitchFamily="2" charset="2"/>
              <a:buChar char="Ø"/>
            </a:pPr>
            <a:endParaRPr lang="en-GB" altLang="en-US" sz="2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457200" y="548680"/>
            <a:ext cx="8229600" cy="648072"/>
          </a:xfrm>
        </p:spPr>
        <p:txBody>
          <a:bodyPr>
            <a:normAutofit fontScale="90000"/>
          </a:bodyPr>
          <a:lstStyle/>
          <a:p>
            <a:pPr eaLnBrk="1" hangingPunct="1"/>
            <a:r>
              <a:rPr lang="en-US" sz="2800" b="1" dirty="0">
                <a:solidFill>
                  <a:srgbClr val="1E293B"/>
                </a:solidFill>
                <a:latin typeface="Calibri" pitchFamily="34" charset="0"/>
                <a:ea typeface="Calibri" pitchFamily="34" charset="-122"/>
                <a:cs typeface="Calibri" pitchFamily="34" charset="-120"/>
              </a:rPr>
              <a:t>Integration of Health and Wellbeing Approaches</a:t>
            </a:r>
            <a:br>
              <a:rPr lang="en-US" sz="2800" dirty="0"/>
            </a:br>
            <a:endParaRPr lang="en-GB" altLang="en-US" sz="2800" b="1" dirty="0"/>
          </a:p>
        </p:txBody>
      </p:sp>
      <p:sp>
        <p:nvSpPr>
          <p:cNvPr id="11267" name="Content Placeholder 2">
            <a:extLst>
              <a:ext uri="{FF2B5EF4-FFF2-40B4-BE49-F238E27FC236}">
                <a16:creationId xmlns:a16="http://schemas.microsoft.com/office/drawing/2014/main" id="{9852C59B-D452-14D1-0B92-4C817C14C7AD}"/>
              </a:ext>
            </a:extLst>
          </p:cNvPr>
          <p:cNvSpPr>
            <a:spLocks noGrp="1" noChangeArrowheads="1"/>
          </p:cNvSpPr>
          <p:nvPr>
            <p:ph idx="1"/>
          </p:nvPr>
        </p:nvSpPr>
        <p:spPr>
          <a:xfrm>
            <a:off x="452442" y="1268760"/>
            <a:ext cx="4042792" cy="4133056"/>
          </a:xfrm>
        </p:spPr>
        <p:txBody>
          <a:bodyPr>
            <a:normAutofit/>
          </a:bodyPr>
          <a:lstStyle/>
          <a:p>
            <a:pPr marL="0" indent="0">
              <a:buNone/>
            </a:pPr>
            <a:r>
              <a:rPr lang="en-US" sz="2000" b="1" dirty="0">
                <a:latin typeface="Arial" panose="020B0604020202020204" pitchFamily="34" charset="0"/>
                <a:ea typeface="Calibri" pitchFamily="34" charset="-122"/>
                <a:cs typeface="Arial" panose="020B0604020202020204" pitchFamily="34" charset="0"/>
              </a:rPr>
              <a:t>Why integration matters</a:t>
            </a:r>
            <a:endParaRPr lang="en-US" sz="20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Health and social problems rarely occur in isolation.</a:t>
            </a:r>
            <a:endParaRPr lang="en-US" sz="20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Fragmented services increase costs, duplication, and poor patient experience.</a:t>
            </a:r>
          </a:p>
          <a:p>
            <a:pPr>
              <a:spcAft>
                <a:spcPts val="1000"/>
              </a:spcAft>
              <a:buSzPct val="100000"/>
              <a:buFont typeface="Wingdings" panose="05000000000000000000" pitchFamily="2" charset="2"/>
              <a:buChar char="§"/>
            </a:pPr>
            <a:r>
              <a:rPr lang="en-US" sz="2000" dirty="0">
                <a:latin typeface="Arial" panose="020B0604020202020204" pitchFamily="34" charset="0"/>
                <a:ea typeface="Calibri" pitchFamily="34" charset="-122"/>
                <a:cs typeface="Arial" panose="020B0604020202020204" pitchFamily="34" charset="0"/>
              </a:rPr>
              <a:t>Integrated, holistic approaches address physical, mental and social needs together, improving outcomes and efficiency.</a:t>
            </a:r>
            <a:endParaRPr lang="en-US" sz="20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Ø"/>
            </a:pPr>
            <a:endParaRPr lang="en-GB" altLang="en-US" sz="2000" dirty="0">
              <a:latin typeface="Arial" panose="020B0604020202020204" pitchFamily="34" charset="0"/>
              <a:cs typeface="Arial" panose="020B0604020202020204" pitchFamily="34" charset="0"/>
            </a:endParaRPr>
          </a:p>
        </p:txBody>
      </p:sp>
      <p:sp>
        <p:nvSpPr>
          <p:cNvPr id="2" name="Content Placeholder 2">
            <a:extLst>
              <a:ext uri="{FF2B5EF4-FFF2-40B4-BE49-F238E27FC236}">
                <a16:creationId xmlns:a16="http://schemas.microsoft.com/office/drawing/2014/main" id="{A249F723-1423-5194-034C-DAD689C7665B}"/>
              </a:ext>
            </a:extLst>
          </p:cNvPr>
          <p:cNvSpPr txBox="1">
            <a:spLocks noChangeArrowheads="1"/>
          </p:cNvSpPr>
          <p:nvPr/>
        </p:nvSpPr>
        <p:spPr bwMode="auto">
          <a:xfrm>
            <a:off x="4572000" y="1124744"/>
            <a:ext cx="4320480" cy="4133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US" sz="1900" b="1" dirty="0">
                <a:latin typeface="Arial" panose="020B0604020202020204" pitchFamily="34" charset="0"/>
                <a:ea typeface="Calibri" pitchFamily="34" charset="-122"/>
                <a:cs typeface="Arial" panose="020B0604020202020204" pitchFamily="34" charset="0"/>
              </a:rPr>
              <a:t>Examples of Integrated Care</a:t>
            </a:r>
            <a:endParaRPr lang="en-US" sz="1900" dirty="0">
              <a:latin typeface="Arial" panose="020B0604020202020204" pitchFamily="34" charset="0"/>
              <a:cs typeface="Arial" panose="020B0604020202020204" pitchFamily="34" charset="0"/>
            </a:endParaRPr>
          </a:p>
          <a:p>
            <a:pPr marL="0" indent="0">
              <a:lnSpc>
                <a:spcPct val="115000"/>
              </a:lnSpc>
              <a:buNone/>
            </a:pPr>
            <a:r>
              <a:rPr lang="en-US" sz="1900" b="1" dirty="0">
                <a:latin typeface="Arial" panose="020B0604020202020204" pitchFamily="34" charset="0"/>
                <a:ea typeface="Calibri" pitchFamily="34" charset="-122"/>
                <a:cs typeface="Arial" panose="020B0604020202020204" pitchFamily="34" charset="0"/>
              </a:rPr>
              <a:t>WHO - Health in All Policies: </a:t>
            </a:r>
            <a:endParaRPr lang="en-US" sz="1900" dirty="0">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Systematically considers health impacts across all sectors, not just the health system (WHO, 2014).</a:t>
            </a:r>
            <a:endParaRPr lang="en-US" sz="1900" dirty="0">
              <a:latin typeface="Arial" panose="020B0604020202020204" pitchFamily="34" charset="0"/>
              <a:cs typeface="Arial" panose="020B0604020202020204" pitchFamily="34" charset="0"/>
            </a:endParaRPr>
          </a:p>
          <a:p>
            <a:pPr marL="0" indent="0">
              <a:lnSpc>
                <a:spcPct val="115000"/>
              </a:lnSpc>
              <a:buNone/>
            </a:pPr>
            <a:r>
              <a:rPr lang="en-US" sz="1900" b="1" dirty="0">
                <a:latin typeface="Arial" panose="020B0604020202020204" pitchFamily="34" charset="0"/>
                <a:ea typeface="Calibri" pitchFamily="34" charset="-122"/>
                <a:cs typeface="Arial" panose="020B0604020202020204" pitchFamily="34" charset="0"/>
              </a:rPr>
              <a:t>UK - Integrated Care Systems: </a:t>
            </a:r>
            <a:endParaRPr lang="en-US" sz="1900" dirty="0">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42 statutory partnerships joining NHS bodies, local authorities and the voluntary sector to jointly plan care and reduce inequalities (The King's Fund, 2022).</a:t>
            </a:r>
            <a:endParaRPr lang="en-US" sz="1900" dirty="0">
              <a:latin typeface="Arial" panose="020B0604020202020204" pitchFamily="34" charset="0"/>
              <a:cs typeface="Arial" panose="020B0604020202020204" pitchFamily="34" charset="0"/>
            </a:endParaRPr>
          </a:p>
          <a:p>
            <a:pPr>
              <a:spcAft>
                <a:spcPts val="1000"/>
              </a:spcAft>
              <a:buSzPct val="100000"/>
              <a:buFont typeface="Wingdings" panose="05000000000000000000" pitchFamily="2" charset="2"/>
              <a:buChar char="§"/>
            </a:pPr>
            <a:r>
              <a:rPr lang="en-US" sz="1900" dirty="0">
                <a:latin typeface="Arial" panose="020B0604020202020204" pitchFamily="34" charset="0"/>
                <a:ea typeface="Calibri" pitchFamily="34" charset="-122"/>
                <a:cs typeface="Arial" panose="020B0604020202020204" pitchFamily="34" charset="0"/>
              </a:rPr>
              <a:t>Physical, mental and social needs together, improving outcomes and efficiency.</a:t>
            </a:r>
            <a:endParaRPr lang="en-US" sz="19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Ø"/>
            </a:pPr>
            <a:endParaRPr lang="en-GB" alt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287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4D13D8F1-9E82-EC81-9538-F903AEC5A666}"/>
              </a:ext>
            </a:extLst>
          </p:cNvPr>
          <p:cNvSpPr>
            <a:spLocks noGrp="1" noChangeArrowheads="1"/>
          </p:cNvSpPr>
          <p:nvPr>
            <p:ph type="title"/>
          </p:nvPr>
        </p:nvSpPr>
        <p:spPr>
          <a:xfrm>
            <a:off x="827584" y="0"/>
            <a:ext cx="8229600" cy="648072"/>
          </a:xfrm>
        </p:spPr>
        <p:txBody>
          <a:bodyPr/>
          <a:lstStyle/>
          <a:p>
            <a:pPr eaLnBrk="1" hangingPunct="1"/>
            <a:r>
              <a:rPr lang="en-US" sz="3200" b="1" dirty="0">
                <a:solidFill>
                  <a:srgbClr val="1E293B"/>
                </a:solidFill>
                <a:latin typeface="Calibri" pitchFamily="34" charset="0"/>
                <a:ea typeface="Calibri" pitchFamily="34" charset="-122"/>
                <a:cs typeface="Calibri" pitchFamily="34" charset="-120"/>
              </a:rPr>
              <a:t>Theoretical Perspectives</a:t>
            </a:r>
            <a:endParaRPr lang="en-GB" altLang="en-US" sz="3200" b="1" dirty="0"/>
          </a:p>
        </p:txBody>
      </p:sp>
      <p:sp>
        <p:nvSpPr>
          <p:cNvPr id="4" name="Text 14">
            <a:extLst>
              <a:ext uri="{FF2B5EF4-FFF2-40B4-BE49-F238E27FC236}">
                <a16:creationId xmlns:a16="http://schemas.microsoft.com/office/drawing/2014/main" id="{C8E215B4-5766-C4E8-83EF-DEAD69669021}"/>
              </a:ext>
            </a:extLst>
          </p:cNvPr>
          <p:cNvSpPr/>
          <p:nvPr/>
        </p:nvSpPr>
        <p:spPr>
          <a:xfrm>
            <a:off x="457200" y="4552727"/>
            <a:ext cx="8138160" cy="1146408"/>
          </a:xfrm>
          <a:prstGeom prst="rect">
            <a:avLst/>
          </a:prstGeom>
          <a:ln w="9525"/>
        </p:spPr>
        <p:style>
          <a:lnRef idx="2">
            <a:schemeClr val="dk1"/>
          </a:lnRef>
          <a:fillRef idx="1">
            <a:schemeClr val="lt1"/>
          </a:fillRef>
          <a:effectRef idx="0">
            <a:schemeClr val="dk1"/>
          </a:effectRef>
          <a:fontRef idx="minor">
            <a:schemeClr val="dk1"/>
          </a:fontRef>
        </p:style>
        <p:txBody>
          <a:bodyPr wrap="square" lIns="0" tIns="0" rIns="0" bIns="0" rtlCol="0" anchor="ctr"/>
          <a:lstStyle/>
          <a:p>
            <a:pPr marL="0" indent="0" algn="just">
              <a:buNone/>
            </a:pPr>
            <a:r>
              <a:rPr lang="en-US" sz="1600" dirty="0">
                <a:solidFill>
                  <a:schemeClr val="tx1"/>
                </a:solidFill>
                <a:latin typeface="Arial" panose="020B0604020202020204" pitchFamily="34" charset="0"/>
                <a:ea typeface="Calibri" pitchFamily="34" charset="-122"/>
                <a:cs typeface="Arial" panose="020B0604020202020204" pitchFamily="34" charset="0"/>
              </a:rPr>
              <a:t>Engel argued the dominant biomedical model was too narrow, leaving no room for social, psychological and behavioural dimensions of illness. The biopsychosocial model remains the underpinning framework for holistic assessment and care planning in the NHS today (Williamson, 2022).</a:t>
            </a:r>
            <a:endParaRPr lang="en-US" sz="1600" dirty="0">
              <a:solidFill>
                <a:schemeClr val="tx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D2F40E0-6867-43B6-587A-18AED8D4E2AF}"/>
              </a:ext>
            </a:extLst>
          </p:cNvPr>
          <p:cNvSpPr txBox="1"/>
          <p:nvPr/>
        </p:nvSpPr>
        <p:spPr>
          <a:xfrm>
            <a:off x="395536" y="3577531"/>
            <a:ext cx="2808312" cy="954107"/>
          </a:xfrm>
          <a:prstGeom prst="rect">
            <a:avLst/>
          </a:prstGeom>
          <a:noFill/>
        </p:spPr>
        <p:txBody>
          <a:bodyPr wrap="square">
            <a:spAutoFit/>
          </a:bodyPr>
          <a:lstStyle/>
          <a:p>
            <a:r>
              <a:rPr lang="en-US" sz="1400" b="1" dirty="0"/>
              <a:t>Figure 1 – Biopsychosocial model of care </a:t>
            </a:r>
          </a:p>
          <a:p>
            <a:r>
              <a:rPr lang="en-US" sz="1400" dirty="0"/>
              <a:t>(Source: NHS England: www.england.nhs.uk)</a:t>
            </a:r>
            <a:r>
              <a:rPr lang="en-US" sz="1400" dirty="0">
                <a:solidFill>
                  <a:schemeClr val="tx1"/>
                </a:solidFill>
                <a:latin typeface="Arial" panose="020B0604020202020204" pitchFamily="34" charset="0"/>
                <a:ea typeface="Calibri" pitchFamily="34" charset="-122"/>
                <a:cs typeface="Arial" panose="020B0604020202020204" pitchFamily="34" charset="0"/>
              </a:rPr>
              <a:t> </a:t>
            </a:r>
            <a:endParaRPr lang="en-US" sz="1400" dirty="0"/>
          </a:p>
        </p:txBody>
      </p:sp>
      <p:pic>
        <p:nvPicPr>
          <p:cNvPr id="9" name="Picture 8" descr="2.1.6 Cognitive development – PassMRCPsych.com">
            <a:extLst>
              <a:ext uri="{FF2B5EF4-FFF2-40B4-BE49-F238E27FC236}">
                <a16:creationId xmlns:a16="http://schemas.microsoft.com/office/drawing/2014/main" id="{CF6A095A-385B-2ECC-DBDF-EC46279E2B2F}"/>
              </a:ext>
            </a:extLst>
          </p:cNvPr>
          <p:cNvPicPr>
            <a:picLocks noChangeAspect="1"/>
          </p:cNvPicPr>
          <p:nvPr/>
        </p:nvPicPr>
        <p:blipFill>
          <a:blip r:embed="rId2"/>
          <a:stretch>
            <a:fillRect/>
          </a:stretch>
        </p:blipFill>
        <p:spPr>
          <a:xfrm>
            <a:off x="2843808" y="682386"/>
            <a:ext cx="5040560" cy="3870341"/>
          </a:xfrm>
          <a:prstGeom prst="rect">
            <a:avLst/>
          </a:prstGeom>
        </p:spPr>
      </p:pic>
    </p:spTree>
    <p:extLst>
      <p:ext uri="{BB962C8B-B14F-4D97-AF65-F5344CB8AC3E}">
        <p14:creationId xmlns:p14="http://schemas.microsoft.com/office/powerpoint/2010/main" val="2022205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D16327E-D005-CE68-B511-C5D5F8E5BFC0}"/>
              </a:ext>
            </a:extLst>
          </p:cNvPr>
          <p:cNvSpPr>
            <a:spLocks noGrp="1" noChangeArrowheads="1"/>
          </p:cNvSpPr>
          <p:nvPr>
            <p:ph type="title"/>
          </p:nvPr>
        </p:nvSpPr>
        <p:spPr>
          <a:xfrm>
            <a:off x="457200" y="274638"/>
            <a:ext cx="8229600" cy="490066"/>
          </a:xfrm>
        </p:spPr>
        <p:txBody>
          <a:bodyPr>
            <a:normAutofit fontScale="90000"/>
          </a:bodyPr>
          <a:lstStyle/>
          <a:p>
            <a:pPr marL="0" indent="0">
              <a:buNone/>
            </a:pPr>
            <a:r>
              <a:rPr lang="en-US" sz="3600" b="1" dirty="0">
                <a:solidFill>
                  <a:srgbClr val="1E293B"/>
                </a:solidFill>
                <a:latin typeface="Calibri" pitchFamily="34" charset="0"/>
                <a:ea typeface="Calibri" pitchFamily="34" charset="-122"/>
                <a:cs typeface="Calibri" pitchFamily="34" charset="-120"/>
              </a:rPr>
              <a:t>Policy and Governance</a:t>
            </a:r>
            <a:endParaRPr lang="en-US" sz="3600" dirty="0"/>
          </a:p>
        </p:txBody>
      </p:sp>
      <p:graphicFrame>
        <p:nvGraphicFramePr>
          <p:cNvPr id="3" name="Content Placeholder 2">
            <a:extLst>
              <a:ext uri="{FF2B5EF4-FFF2-40B4-BE49-F238E27FC236}">
                <a16:creationId xmlns:a16="http://schemas.microsoft.com/office/drawing/2014/main" id="{F761F5E9-A594-3562-398F-F539398E0119}"/>
              </a:ext>
            </a:extLst>
          </p:cNvPr>
          <p:cNvGraphicFramePr>
            <a:graphicFrameLocks noGrp="1"/>
          </p:cNvGraphicFramePr>
          <p:nvPr>
            <p:ph idx="1"/>
            <p:extLst>
              <p:ext uri="{D42A27DB-BD31-4B8C-83A1-F6EECF244321}">
                <p14:modId xmlns:p14="http://schemas.microsoft.com/office/powerpoint/2010/main" val="3189450967"/>
              </p:ext>
            </p:extLst>
          </p:nvPr>
        </p:nvGraphicFramePr>
        <p:xfrm>
          <a:off x="457200" y="1268760"/>
          <a:ext cx="8229600" cy="424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CD36338-212A-9FF7-6A63-D704B7BECE21}"/>
              </a:ext>
            </a:extLst>
          </p:cNvPr>
          <p:cNvSpPr txBox="1"/>
          <p:nvPr/>
        </p:nvSpPr>
        <p:spPr>
          <a:xfrm>
            <a:off x="2286000" y="785899"/>
            <a:ext cx="4572000" cy="461665"/>
          </a:xfrm>
          <a:prstGeom prst="rect">
            <a:avLst/>
          </a:prstGeom>
          <a:noFill/>
        </p:spPr>
        <p:txBody>
          <a:bodyPr wrap="square">
            <a:spAutoFit/>
          </a:bodyPr>
          <a:lstStyle/>
          <a:p>
            <a:pPr marL="0" indent="0">
              <a:buNone/>
            </a:pPr>
            <a:r>
              <a:rPr lang="en-US" sz="2400" b="1" i="1" dirty="0">
                <a:latin typeface="Calibri" pitchFamily="34" charset="0"/>
                <a:ea typeface="Calibri" pitchFamily="34" charset="-122"/>
                <a:cs typeface="Calibri" pitchFamily="34" charset="-120"/>
              </a:rPr>
              <a:t>Policies Supporting Holistic Health</a:t>
            </a:r>
            <a:endParaRPr lang="en-US" sz="24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7D16327E-D005-CE68-B511-C5D5F8E5BFC0}"/>
              </a:ext>
            </a:extLst>
          </p:cNvPr>
          <p:cNvSpPr>
            <a:spLocks noGrp="1" noChangeArrowheads="1"/>
          </p:cNvSpPr>
          <p:nvPr>
            <p:ph type="title"/>
          </p:nvPr>
        </p:nvSpPr>
        <p:spPr>
          <a:xfrm>
            <a:off x="251520" y="24243"/>
            <a:ext cx="8856984" cy="756607"/>
          </a:xfrm>
        </p:spPr>
        <p:txBody>
          <a:bodyPr/>
          <a:lstStyle/>
          <a:p>
            <a:pPr marL="0" indent="0">
              <a:buNone/>
            </a:pPr>
            <a:r>
              <a:rPr lang="en-US" sz="3600" b="1" dirty="0">
                <a:solidFill>
                  <a:srgbClr val="1E293B"/>
                </a:solidFill>
                <a:latin typeface="Calibri" pitchFamily="34" charset="0"/>
                <a:ea typeface="Calibri" pitchFamily="34" charset="-122"/>
                <a:cs typeface="Calibri" pitchFamily="34" charset="-120"/>
              </a:rPr>
              <a:t>Policy and Governance</a:t>
            </a:r>
            <a:endParaRPr lang="en-US" sz="3600" dirty="0"/>
          </a:p>
        </p:txBody>
      </p:sp>
      <p:sp>
        <p:nvSpPr>
          <p:cNvPr id="12291" name="Content Placeholder 2">
            <a:extLst>
              <a:ext uri="{FF2B5EF4-FFF2-40B4-BE49-F238E27FC236}">
                <a16:creationId xmlns:a16="http://schemas.microsoft.com/office/drawing/2014/main" id="{793DDE20-60B3-0F5D-4A16-D6D52C9A2751}"/>
              </a:ext>
            </a:extLst>
          </p:cNvPr>
          <p:cNvSpPr>
            <a:spLocks noGrp="1" noChangeArrowheads="1"/>
          </p:cNvSpPr>
          <p:nvPr>
            <p:ph idx="1"/>
          </p:nvPr>
        </p:nvSpPr>
        <p:spPr>
          <a:xfrm>
            <a:off x="364798" y="1470818"/>
            <a:ext cx="8630427" cy="3916363"/>
          </a:xfrm>
        </p:spPr>
        <p:txBody>
          <a:bodyPr>
            <a:normAutofit fontScale="92500"/>
          </a:bodyPr>
          <a:lstStyle/>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Workforce shortages threaten delivery of ambitious plans: NHS Long Term Plan relied on staffing growth that has not been fully realized (NHS England, 2019).</a:t>
            </a:r>
            <a:endParaRPr lang="en-US" sz="2400" dirty="0"/>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Talking Therapies missed its 2023/24 access target by 0.6 million referrals, and deprivation remains linked to poorer access (Nuffield Trust, 2026).</a:t>
            </a:r>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Integrated Care Systems have no formal authority over partner </a:t>
            </a:r>
            <a:r>
              <a:rPr lang="en-US" sz="2400" dirty="0" err="1">
                <a:latin typeface="Calibri" pitchFamily="34" charset="0"/>
                <a:ea typeface="Calibri" pitchFamily="34" charset="-122"/>
                <a:cs typeface="Calibri" pitchFamily="34" charset="-120"/>
              </a:rPr>
              <a:t>organisations</a:t>
            </a:r>
            <a:r>
              <a:rPr lang="en-US" sz="2400" dirty="0">
                <a:latin typeface="Calibri" pitchFamily="34" charset="0"/>
                <a:ea typeface="Calibri" pitchFamily="34" charset="-122"/>
                <a:cs typeface="Calibri" pitchFamily="34" charset="-120"/>
              </a:rPr>
              <a:t>, creating accountability gaps (England, 2025).</a:t>
            </a:r>
            <a:endParaRPr lang="en-US" sz="2400" dirty="0"/>
          </a:p>
          <a:p>
            <a:pPr algn="just">
              <a:buFont typeface="Wingdings" panose="05000000000000000000" pitchFamily="2" charset="2"/>
              <a:buChar char="q"/>
            </a:pPr>
            <a:r>
              <a:rPr lang="en-US" sz="2400" dirty="0">
                <a:latin typeface="Calibri" pitchFamily="34" charset="0"/>
                <a:ea typeface="Calibri" pitchFamily="34" charset="-122"/>
                <a:cs typeface="Calibri" pitchFamily="34" charset="-120"/>
              </a:rPr>
              <a:t>Short-term, siloed budgets make it hard to invest in prevention, whose benefits are </a:t>
            </a:r>
            <a:r>
              <a:rPr lang="en-US" sz="2400" dirty="0" err="1">
                <a:latin typeface="Calibri" pitchFamily="34" charset="0"/>
                <a:ea typeface="Calibri" pitchFamily="34" charset="-122"/>
                <a:cs typeface="Calibri" pitchFamily="34" charset="-120"/>
              </a:rPr>
              <a:t>realised</a:t>
            </a:r>
            <a:r>
              <a:rPr lang="en-US" sz="2400" dirty="0">
                <a:latin typeface="Calibri" pitchFamily="34" charset="0"/>
                <a:ea typeface="Calibri" pitchFamily="34" charset="-122"/>
                <a:cs typeface="Calibri" pitchFamily="34" charset="-120"/>
              </a:rPr>
              <a:t> only in the long term</a:t>
            </a:r>
            <a:r>
              <a:rPr lang="en-US" dirty="0">
                <a:latin typeface="Calibri" pitchFamily="34" charset="0"/>
                <a:ea typeface="Calibri" pitchFamily="34" charset="-122"/>
                <a:cs typeface="Calibri" pitchFamily="34" charset="-120"/>
              </a:rPr>
              <a:t> (NHS England, 2019)</a:t>
            </a:r>
            <a:r>
              <a:rPr lang="en-US" sz="2400" dirty="0">
                <a:latin typeface="Calibri" pitchFamily="34" charset="0"/>
                <a:ea typeface="Calibri" pitchFamily="34" charset="-122"/>
                <a:cs typeface="Calibri" pitchFamily="34" charset="-120"/>
              </a:rPr>
              <a:t>.</a:t>
            </a:r>
            <a:endParaRPr lang="en-US" sz="2400" dirty="0"/>
          </a:p>
        </p:txBody>
      </p:sp>
      <p:sp>
        <p:nvSpPr>
          <p:cNvPr id="3" name="TextBox 2">
            <a:extLst>
              <a:ext uri="{FF2B5EF4-FFF2-40B4-BE49-F238E27FC236}">
                <a16:creationId xmlns:a16="http://schemas.microsoft.com/office/drawing/2014/main" id="{09B1F95E-8A72-202B-F04E-6F9082546628}"/>
              </a:ext>
            </a:extLst>
          </p:cNvPr>
          <p:cNvSpPr txBox="1"/>
          <p:nvPr/>
        </p:nvSpPr>
        <p:spPr>
          <a:xfrm>
            <a:off x="1835696" y="602614"/>
            <a:ext cx="5472608" cy="523220"/>
          </a:xfrm>
          <a:prstGeom prst="rect">
            <a:avLst/>
          </a:prstGeom>
          <a:noFill/>
        </p:spPr>
        <p:txBody>
          <a:bodyPr wrap="square">
            <a:spAutoFit/>
          </a:bodyPr>
          <a:lstStyle/>
          <a:p>
            <a:pPr marL="0" indent="0" algn="ctr">
              <a:buNone/>
            </a:pPr>
            <a:r>
              <a:rPr lang="en-US" sz="2800" b="1" i="1" dirty="0">
                <a:latin typeface="Calibri" pitchFamily="34" charset="0"/>
                <a:ea typeface="Calibri" pitchFamily="34" charset="-122"/>
                <a:cs typeface="Calibri" pitchFamily="34" charset="-120"/>
              </a:rPr>
              <a:t>Regulatory and Funding Challenges</a:t>
            </a:r>
            <a:endParaRPr lang="en-US" sz="2800" b="1" dirty="0"/>
          </a:p>
        </p:txBody>
      </p:sp>
    </p:spTree>
    <p:extLst>
      <p:ext uri="{BB962C8B-B14F-4D97-AF65-F5344CB8AC3E}">
        <p14:creationId xmlns:p14="http://schemas.microsoft.com/office/powerpoint/2010/main" val="2857966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32F7F-9CFC-A9C5-3D10-D33560D1D84B}"/>
            </a:ext>
          </a:extLst>
        </p:cNvPr>
        <p:cNvGrpSpPr/>
        <p:nvPr/>
      </p:nvGrpSpPr>
      <p:grpSpPr>
        <a:xfrm>
          <a:off x="0" y="0"/>
          <a:ext cx="0" cy="0"/>
          <a:chOff x="0" y="0"/>
          <a:chExt cx="0" cy="0"/>
        </a:xfrm>
      </p:grpSpPr>
      <p:sp>
        <p:nvSpPr>
          <p:cNvPr id="12290" name="Title 1">
            <a:extLst>
              <a:ext uri="{FF2B5EF4-FFF2-40B4-BE49-F238E27FC236}">
                <a16:creationId xmlns:a16="http://schemas.microsoft.com/office/drawing/2014/main" id="{78C24259-4E3D-6610-A5AF-C95142156A5A}"/>
              </a:ext>
            </a:extLst>
          </p:cNvPr>
          <p:cNvSpPr>
            <a:spLocks noGrp="1" noChangeArrowheads="1"/>
          </p:cNvSpPr>
          <p:nvPr>
            <p:ph type="title"/>
          </p:nvPr>
        </p:nvSpPr>
        <p:spPr>
          <a:xfrm>
            <a:off x="457200" y="274638"/>
            <a:ext cx="8229600" cy="490066"/>
          </a:xfrm>
        </p:spPr>
        <p:txBody>
          <a:bodyPr>
            <a:normAutofit fontScale="90000"/>
          </a:bodyPr>
          <a:lstStyle/>
          <a:p>
            <a:pPr marL="0" indent="0">
              <a:buNone/>
            </a:pPr>
            <a:r>
              <a:rPr lang="en-US" sz="3600" b="1" dirty="0">
                <a:solidFill>
                  <a:srgbClr val="1E293B"/>
                </a:solidFill>
                <a:latin typeface="Calibri" pitchFamily="34" charset="0"/>
                <a:ea typeface="Calibri" pitchFamily="34" charset="-122"/>
                <a:cs typeface="Calibri" pitchFamily="34" charset="-120"/>
              </a:rPr>
              <a:t>Service Delivery</a:t>
            </a:r>
            <a:endParaRPr lang="en-US" sz="3600" dirty="0"/>
          </a:p>
        </p:txBody>
      </p:sp>
      <p:graphicFrame>
        <p:nvGraphicFramePr>
          <p:cNvPr id="3" name="Content Placeholder 2">
            <a:extLst>
              <a:ext uri="{FF2B5EF4-FFF2-40B4-BE49-F238E27FC236}">
                <a16:creationId xmlns:a16="http://schemas.microsoft.com/office/drawing/2014/main" id="{3EC07D62-5AC0-726F-A30B-B63C46B78AA6}"/>
              </a:ext>
            </a:extLst>
          </p:cNvPr>
          <p:cNvGraphicFramePr>
            <a:graphicFrameLocks noGrp="1"/>
          </p:cNvGraphicFramePr>
          <p:nvPr>
            <p:ph idx="1"/>
            <p:extLst>
              <p:ext uri="{D42A27DB-BD31-4B8C-83A1-F6EECF244321}">
                <p14:modId xmlns:p14="http://schemas.microsoft.com/office/powerpoint/2010/main" val="1087190091"/>
              </p:ext>
            </p:extLst>
          </p:nvPr>
        </p:nvGraphicFramePr>
        <p:xfrm>
          <a:off x="539552" y="908720"/>
          <a:ext cx="8229600" cy="4247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 name="Picture 1" descr="What can be treated through telehealth? | Telehealth.HHS.gov">
            <a:extLst>
              <a:ext uri="{FF2B5EF4-FFF2-40B4-BE49-F238E27FC236}">
                <a16:creationId xmlns:a16="http://schemas.microsoft.com/office/drawing/2014/main" id="{D3FB3479-6666-0AD7-316C-2722F34E7218}"/>
              </a:ext>
            </a:extLst>
          </p:cNvPr>
          <p:cNvPicPr>
            <a:picLocks noChangeAspect="1"/>
          </p:cNvPicPr>
          <p:nvPr/>
        </p:nvPicPr>
        <p:blipFill>
          <a:blip r:embed="rId7"/>
          <a:stretch>
            <a:fillRect/>
          </a:stretch>
        </p:blipFill>
        <p:spPr>
          <a:xfrm>
            <a:off x="3995936" y="4925466"/>
            <a:ext cx="1872208" cy="1872208"/>
          </a:xfrm>
          <a:prstGeom prst="rect">
            <a:avLst/>
          </a:prstGeom>
        </p:spPr>
      </p:pic>
      <p:pic>
        <p:nvPicPr>
          <p:cNvPr id="4" name="Picture 3" descr="Community Health: Strengthening Local Well-Being">
            <a:extLst>
              <a:ext uri="{FF2B5EF4-FFF2-40B4-BE49-F238E27FC236}">
                <a16:creationId xmlns:a16="http://schemas.microsoft.com/office/drawing/2014/main" id="{062F871C-8000-A247-3123-A63F803BE2D1}"/>
              </a:ext>
            </a:extLst>
          </p:cNvPr>
          <p:cNvPicPr>
            <a:picLocks noChangeAspect="1"/>
          </p:cNvPicPr>
          <p:nvPr/>
        </p:nvPicPr>
        <p:blipFill>
          <a:blip r:embed="rId8"/>
          <a:stretch>
            <a:fillRect/>
          </a:stretch>
        </p:blipFill>
        <p:spPr>
          <a:xfrm>
            <a:off x="6228184" y="5156523"/>
            <a:ext cx="2780928" cy="1564272"/>
          </a:xfrm>
          <a:prstGeom prst="rect">
            <a:avLst/>
          </a:prstGeom>
        </p:spPr>
      </p:pic>
      <p:sp>
        <p:nvSpPr>
          <p:cNvPr id="6" name="TextBox 5">
            <a:extLst>
              <a:ext uri="{FF2B5EF4-FFF2-40B4-BE49-F238E27FC236}">
                <a16:creationId xmlns:a16="http://schemas.microsoft.com/office/drawing/2014/main" id="{FBCF9F77-8D60-5C7B-6873-55389E5960C6}"/>
              </a:ext>
            </a:extLst>
          </p:cNvPr>
          <p:cNvSpPr txBox="1"/>
          <p:nvPr/>
        </p:nvSpPr>
        <p:spPr>
          <a:xfrm>
            <a:off x="2286000" y="3244334"/>
            <a:ext cx="4572000" cy="369332"/>
          </a:xfrm>
          <a:prstGeom prst="rect">
            <a:avLst/>
          </a:prstGeom>
          <a:noFill/>
        </p:spPr>
        <p:txBody>
          <a:bodyPr wrap="square">
            <a:spAutoFit/>
          </a:bodyPr>
          <a:lstStyle/>
          <a:p>
            <a:endParaRPr lang="en-GB" dirty="0"/>
          </a:p>
        </p:txBody>
      </p:sp>
      <p:sp>
        <p:nvSpPr>
          <p:cNvPr id="8" name="TextBox 7">
            <a:extLst>
              <a:ext uri="{FF2B5EF4-FFF2-40B4-BE49-F238E27FC236}">
                <a16:creationId xmlns:a16="http://schemas.microsoft.com/office/drawing/2014/main" id="{B0495ABE-2A82-6B5C-1426-E3758A9971CA}"/>
              </a:ext>
            </a:extLst>
          </p:cNvPr>
          <p:cNvSpPr txBox="1"/>
          <p:nvPr/>
        </p:nvSpPr>
        <p:spPr>
          <a:xfrm>
            <a:off x="2286000" y="3244334"/>
            <a:ext cx="4572000" cy="369332"/>
          </a:xfrm>
          <a:prstGeom prst="rect">
            <a:avLst/>
          </a:prstGeom>
          <a:noFill/>
        </p:spPr>
        <p:txBody>
          <a:bodyPr wrap="square">
            <a:spAutoFit/>
          </a:bodyPr>
          <a:lstStyle/>
          <a:p>
            <a:endParaRPr lang="en-GB" dirty="0"/>
          </a:p>
        </p:txBody>
      </p:sp>
      <p:pic>
        <p:nvPicPr>
          <p:cNvPr id="9" name="Picture 8" descr="10 Signs Your Corporate Wellness Program Needs Improvement">
            <a:extLst>
              <a:ext uri="{FF2B5EF4-FFF2-40B4-BE49-F238E27FC236}">
                <a16:creationId xmlns:a16="http://schemas.microsoft.com/office/drawing/2014/main" id="{FBDD1D58-9EFA-E947-DE87-C28361FA551F}"/>
              </a:ext>
            </a:extLst>
          </p:cNvPr>
          <p:cNvPicPr>
            <a:picLocks noChangeAspect="1"/>
          </p:cNvPicPr>
          <p:nvPr/>
        </p:nvPicPr>
        <p:blipFill>
          <a:blip r:embed="rId9"/>
          <a:stretch>
            <a:fillRect/>
          </a:stretch>
        </p:blipFill>
        <p:spPr>
          <a:xfrm>
            <a:off x="755576" y="5061444"/>
            <a:ext cx="2456892" cy="1637928"/>
          </a:xfrm>
          <a:prstGeom prst="rect">
            <a:avLst/>
          </a:prstGeom>
        </p:spPr>
      </p:pic>
    </p:spTree>
    <p:extLst>
      <p:ext uri="{BB962C8B-B14F-4D97-AF65-F5344CB8AC3E}">
        <p14:creationId xmlns:p14="http://schemas.microsoft.com/office/powerpoint/2010/main" val="1293787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AF963E4C-D6B7-45B6-D847-A4E78565FEE1}"/>
              </a:ext>
            </a:extLst>
          </p:cNvPr>
          <p:cNvSpPr>
            <a:spLocks noGrp="1" noChangeArrowheads="1"/>
          </p:cNvSpPr>
          <p:nvPr>
            <p:ph type="title"/>
          </p:nvPr>
        </p:nvSpPr>
        <p:spPr>
          <a:xfrm>
            <a:off x="422269" y="-243408"/>
            <a:ext cx="8229600" cy="1143000"/>
          </a:xfrm>
        </p:spPr>
        <p:txBody>
          <a:bodyPr/>
          <a:lstStyle/>
          <a:p>
            <a:r>
              <a:rPr lang="en-US" sz="3600" b="1" dirty="0">
                <a:solidFill>
                  <a:srgbClr val="1E293B"/>
                </a:solidFill>
                <a:latin typeface="Calibri" pitchFamily="34" charset="0"/>
                <a:ea typeface="Calibri" pitchFamily="34" charset="-122"/>
                <a:cs typeface="Calibri" pitchFamily="34" charset="-120"/>
              </a:rPr>
              <a:t>Equity and Access</a:t>
            </a:r>
            <a:endParaRPr lang="en-US" sz="3600" dirty="0"/>
          </a:p>
        </p:txBody>
      </p:sp>
      <p:sp>
        <p:nvSpPr>
          <p:cNvPr id="13315" name="Content Placeholder 2">
            <a:extLst>
              <a:ext uri="{FF2B5EF4-FFF2-40B4-BE49-F238E27FC236}">
                <a16:creationId xmlns:a16="http://schemas.microsoft.com/office/drawing/2014/main" id="{5C15A5EA-2BD0-3476-BB3B-570DE2FE81C5}"/>
              </a:ext>
            </a:extLst>
          </p:cNvPr>
          <p:cNvSpPr>
            <a:spLocks noGrp="1" noChangeArrowheads="1"/>
          </p:cNvSpPr>
          <p:nvPr>
            <p:ph idx="1"/>
          </p:nvPr>
        </p:nvSpPr>
        <p:spPr>
          <a:xfrm>
            <a:off x="492131" y="2780928"/>
            <a:ext cx="8529240" cy="3916363"/>
          </a:xfrm>
        </p:spPr>
        <p:txBody>
          <a:bodyPr>
            <a:normAutofit fontScale="77500" lnSpcReduction="20000"/>
          </a:bodyPr>
          <a:lstStyle/>
          <a:p>
            <a:pPr>
              <a:buFont typeface="Wingdings" panose="05000000000000000000" pitchFamily="2" charset="2"/>
              <a:buChar char="q"/>
            </a:pPr>
            <a:r>
              <a:rPr lang="en-US" sz="2300" b="1" dirty="0">
                <a:latin typeface="Arial" panose="020B0604020202020204" pitchFamily="34" charset="0"/>
                <a:ea typeface="Calibri" pitchFamily="34" charset="-122"/>
                <a:cs typeface="Arial" panose="020B0604020202020204" pitchFamily="34" charset="0"/>
              </a:rPr>
              <a:t>Disparities in healthcare access and quality</a:t>
            </a:r>
            <a:endParaRPr lang="en-US" sz="2300" dirty="0">
              <a:latin typeface="Arial" panose="020B0604020202020204" pitchFamily="34" charset="0"/>
              <a:cs typeface="Arial" panose="020B0604020202020204" pitchFamily="34" charset="0"/>
            </a:endParaRPr>
          </a:p>
          <a:p>
            <a:pPr algn="just">
              <a:spcAft>
                <a:spcPts val="800"/>
              </a:spcAft>
              <a:buSzPct val="100000"/>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Since 2010, health inequalities in England have widened, not narrowed, life expectancy gains have stalled, and fell for the poorest 10% of women (Marmot et al., 2020).</a:t>
            </a:r>
            <a:endParaRPr lang="en-US" sz="2300" dirty="0">
              <a:latin typeface="Arial" panose="020B0604020202020204" pitchFamily="34" charset="0"/>
              <a:cs typeface="Arial" panose="020B0604020202020204" pitchFamily="34" charset="0"/>
            </a:endParaRPr>
          </a:p>
          <a:p>
            <a:pPr algn="just">
              <a:spcAft>
                <a:spcPts val="800"/>
              </a:spcAft>
              <a:buSzPct val="100000"/>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Access, outcomes and experience of care remain worse for deprived communities, ethnic minorities, disabled people and other underserved groups.</a:t>
            </a:r>
            <a:endParaRPr lang="en-US" sz="23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2300" b="1" dirty="0">
                <a:latin typeface="Arial" panose="020B0604020202020204" pitchFamily="34" charset="0"/>
                <a:ea typeface="Calibri" pitchFamily="34" charset="-122"/>
                <a:cs typeface="Arial" panose="020B0604020202020204" pitchFamily="34" charset="0"/>
              </a:rPr>
              <a:t>Initiatives to reduce inequalities</a:t>
            </a: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Universal healthcare - NHS care free at the point of use, funded through general taxation.</a:t>
            </a:r>
          </a:p>
          <a:p>
            <a:pPr algn="just">
              <a:lnSpc>
                <a:spcPct val="115000"/>
              </a:lnSpc>
              <a:buFont typeface="Wingdings" panose="05000000000000000000" pitchFamily="2" charset="2"/>
              <a:buChar char="§"/>
            </a:pPr>
            <a:r>
              <a:rPr lang="en-US" sz="2300" dirty="0">
                <a:latin typeface="Arial" panose="020B0604020202020204" pitchFamily="34" charset="0"/>
                <a:ea typeface="Calibri" pitchFamily="34" charset="-122"/>
                <a:cs typeface="Arial" panose="020B0604020202020204" pitchFamily="34" charset="0"/>
              </a:rPr>
              <a:t>Targeted interventions - Core20PLUS5 focuses resource on the most deprived 20% and underserved ‘PLUS’ groups (NHS England, 2021).</a:t>
            </a: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a:lnSpc>
                <a:spcPct val="115000"/>
              </a:lnSpc>
              <a:buFont typeface="Wingdings" panose="05000000000000000000" pitchFamily="2" charset="2"/>
              <a:buChar char="q"/>
            </a:pPr>
            <a:endParaRPr lang="en-US" sz="23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q"/>
            </a:pPr>
            <a:endParaRPr lang="en-GB" altLang="en-US" sz="23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E2D169D0-344C-BDD9-AF4D-538C010CFF33}"/>
              </a:ext>
            </a:extLst>
          </p:cNvPr>
          <p:cNvSpPr>
            <a:spLocks noGrp="1" noChangeArrowheads="1"/>
          </p:cNvSpPr>
          <p:nvPr>
            <p:ph type="title"/>
          </p:nvPr>
        </p:nvSpPr>
        <p:spPr>
          <a:xfrm>
            <a:off x="611560" y="0"/>
            <a:ext cx="8229600" cy="1143000"/>
          </a:xfrm>
        </p:spPr>
        <p:txBody>
          <a:bodyPr/>
          <a:lstStyle/>
          <a:p>
            <a:pPr eaLnBrk="1" hangingPunct="1"/>
            <a:r>
              <a:rPr lang="en-GB" altLang="en-US" b="1" dirty="0"/>
              <a:t>Conclusion</a:t>
            </a:r>
          </a:p>
        </p:txBody>
      </p:sp>
      <p:sp>
        <p:nvSpPr>
          <p:cNvPr id="15363" name="Content Placeholder 2">
            <a:extLst>
              <a:ext uri="{FF2B5EF4-FFF2-40B4-BE49-F238E27FC236}">
                <a16:creationId xmlns:a16="http://schemas.microsoft.com/office/drawing/2014/main" id="{361AE312-F385-6648-E7F3-1A08CB627B6F}"/>
              </a:ext>
            </a:extLst>
          </p:cNvPr>
          <p:cNvSpPr>
            <a:spLocks noGrp="1" noChangeArrowheads="1"/>
          </p:cNvSpPr>
          <p:nvPr>
            <p:ph idx="1"/>
          </p:nvPr>
        </p:nvSpPr>
        <p:spPr>
          <a:xfrm>
            <a:off x="395536" y="980728"/>
            <a:ext cx="8229600" cy="3916363"/>
          </a:xfrm>
        </p:spPr>
        <p:txBody>
          <a:bodyPr>
            <a:normAutofit fontScale="92500" lnSpcReduction="10000"/>
          </a:bodyPr>
          <a:lstStyle/>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Health, wellbeing and sustainable development are inseparable in modern health and social care, clinical outcomes depend on the wider social, economic and environmental conditions in which people live.</a:t>
            </a:r>
            <a:endParaRPr lang="en-US" sz="2400" dirty="0">
              <a:latin typeface="Arial" panose="020B0604020202020204" pitchFamily="34" charset="0"/>
              <a:cs typeface="Arial" panose="020B0604020202020204" pitchFamily="34" charset="0"/>
            </a:endParaRPr>
          </a:p>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Integration, through frameworks like Health in All Policies and Integrated Care Systems, improves efficiency and outcomes, but is consistently constrained by funding, workforce and accountability barriers.</a:t>
            </a:r>
            <a:endParaRPr lang="en-US" sz="2400" dirty="0">
              <a:latin typeface="Arial" panose="020B0604020202020204" pitchFamily="34" charset="0"/>
              <a:cs typeface="Arial" panose="020B0604020202020204" pitchFamily="34" charset="0"/>
            </a:endParaRPr>
          </a:p>
          <a:p>
            <a:pPr algn="just">
              <a:spcAft>
                <a:spcPts val="1600"/>
              </a:spcAft>
              <a:buSzPct val="100000"/>
              <a:buFont typeface="Wingdings" panose="05000000000000000000" pitchFamily="2" charset="2"/>
              <a:buChar char="q"/>
            </a:pPr>
            <a:r>
              <a:rPr lang="en-US" sz="2400" dirty="0">
                <a:latin typeface="Arial" panose="020B0604020202020204" pitchFamily="34" charset="0"/>
                <a:ea typeface="Calibri" pitchFamily="34" charset="-122"/>
                <a:cs typeface="Arial" panose="020B0604020202020204" pitchFamily="34" charset="0"/>
              </a:rPr>
              <a:t>Genuine progress requires sustained investment in prevention and a deliberate focus on equity, not just universal access.</a:t>
            </a:r>
            <a:endParaRPr lang="en-US" sz="2400" dirty="0">
              <a:latin typeface="Arial" panose="020B0604020202020204" pitchFamily="34" charset="0"/>
              <a:cs typeface="Arial" panose="020B0604020202020204" pitchFamily="34" charset="0"/>
            </a:endParaRPr>
          </a:p>
          <a:p>
            <a:pPr algn="just" eaLnBrk="1" hangingPunct="1">
              <a:buFont typeface="Wingdings" panose="05000000000000000000" pitchFamily="2" charset="2"/>
              <a:buChar char="q"/>
            </a:pP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3D4E6936-5AFE-BC59-296B-6EDB882541D5}"/>
              </a:ext>
            </a:extLst>
          </p:cNvPr>
          <p:cNvSpPr>
            <a:spLocks noGrp="1" noChangeArrowheads="1"/>
          </p:cNvSpPr>
          <p:nvPr>
            <p:ph type="title"/>
          </p:nvPr>
        </p:nvSpPr>
        <p:spPr>
          <a:xfrm>
            <a:off x="539552" y="53752"/>
            <a:ext cx="8229600" cy="710952"/>
          </a:xfrm>
        </p:spPr>
        <p:txBody>
          <a:bodyPr/>
          <a:lstStyle/>
          <a:p>
            <a:pPr eaLnBrk="1" hangingPunct="1"/>
            <a:r>
              <a:rPr lang="en-GB" altLang="en-US" sz="3600" b="1" dirty="0"/>
              <a:t>References</a:t>
            </a:r>
          </a:p>
        </p:txBody>
      </p:sp>
      <p:sp>
        <p:nvSpPr>
          <p:cNvPr id="14339" name="Content Placeholder 2">
            <a:extLst>
              <a:ext uri="{FF2B5EF4-FFF2-40B4-BE49-F238E27FC236}">
                <a16:creationId xmlns:a16="http://schemas.microsoft.com/office/drawing/2014/main" id="{E116FFFC-FD64-7211-4758-AD948688F0D5}"/>
              </a:ext>
            </a:extLst>
          </p:cNvPr>
          <p:cNvSpPr>
            <a:spLocks noGrp="1" noChangeArrowheads="1"/>
          </p:cNvSpPr>
          <p:nvPr>
            <p:ph idx="1"/>
          </p:nvPr>
        </p:nvSpPr>
        <p:spPr>
          <a:xfrm>
            <a:off x="297868" y="764704"/>
            <a:ext cx="8712968" cy="6093296"/>
          </a:xfrm>
        </p:spPr>
        <p:txBody>
          <a:bodyPr>
            <a:normAutofit lnSpcReduction="10000"/>
          </a:bodyPr>
          <a:lstStyle/>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Engel, G.L. (1977) 'The need for a new medical model: a challenge for biomedicine', Science, 196(4286), pp.129–136.</a:t>
            </a:r>
          </a:p>
          <a:p>
            <a:pPr marL="0" indent="0">
              <a:spcAft>
                <a:spcPts val="1200"/>
              </a:spcAft>
              <a:buNone/>
            </a:pPr>
            <a:r>
              <a:rPr lang="en-US" sz="1200" dirty="0">
                <a:latin typeface="Arial" panose="020B0604020202020204" pitchFamily="34" charset="0"/>
                <a:cs typeface="Arial" panose="020B0604020202020204" pitchFamily="34" charset="0"/>
              </a:rPr>
              <a:t>England, N. (2025). NHS England — South East » Care Close to Home: Integrated </a:t>
            </a:r>
            <a:r>
              <a:rPr lang="en-US" sz="1200" dirty="0" err="1">
                <a:latin typeface="Arial" panose="020B0604020202020204" pitchFamily="34" charset="0"/>
                <a:cs typeface="Arial" panose="020B0604020202020204" pitchFamily="34" charset="0"/>
              </a:rPr>
              <a:t>Neighbourhoods</a:t>
            </a: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England.Nhs.Uk</a:t>
            </a:r>
            <a:r>
              <a:rPr lang="en-US" sz="1200" dirty="0">
                <a:latin typeface="Arial" panose="020B0604020202020204" pitchFamily="34" charset="0"/>
                <a:cs typeface="Arial" panose="020B0604020202020204" pitchFamily="34" charset="0"/>
              </a:rPr>
              <a:t>. https://www.england.nhs.uk/south-east/our-work/care-close-to-home/</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King's Fund, The (2022) Integrated Care Systems Explained. London: The King's Fund.</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Marmot, M., Allen, J., Boyce, T., Goldblatt, P. and Morrison, J. (2020) Health Equity in England: The Marmot Review 10 Years On. London: Institute of Health Equity.</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National Academy for Social Prescribing (n.d.) What is the evidence for social prescribing? London: NASP.</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(2019) The NHS Long Term Plan. London: NHS England.</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(2021) Core20PLUS5 (adults) - an approach to reducing healthcare inequalities. London: NHS England.</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NHS England. (2023). Remote Consulting. </a:t>
            </a:r>
            <a:r>
              <a:rPr lang="en-US" sz="1200" dirty="0" err="1">
                <a:latin typeface="Arial" panose="020B0604020202020204" pitchFamily="34" charset="0"/>
                <a:ea typeface="Calibri" pitchFamily="34" charset="-122"/>
                <a:cs typeface="Arial" panose="020B0604020202020204" pitchFamily="34" charset="0"/>
              </a:rPr>
              <a:t>Www.England.Nhs.Uk</a:t>
            </a:r>
            <a:r>
              <a:rPr lang="en-US" sz="1200" dirty="0">
                <a:latin typeface="Arial" panose="020B0604020202020204" pitchFamily="34" charset="0"/>
                <a:ea typeface="Calibri" pitchFamily="34" charset="-122"/>
                <a:cs typeface="Arial" panose="020B0604020202020204" pitchFamily="34" charset="0"/>
              </a:rPr>
              <a:t>. https://www.england.nhs.uk/long-read/remote-consulting/</a:t>
            </a: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Nuffield Trust (2026) NHS Talking Therapies (IAPT) </a:t>
            </a:r>
            <a:r>
              <a:rPr lang="en-US" sz="1200" dirty="0" err="1">
                <a:latin typeface="Arial" panose="020B0604020202020204" pitchFamily="34" charset="0"/>
                <a:ea typeface="Calibri" pitchFamily="34" charset="-122"/>
                <a:cs typeface="Arial" panose="020B0604020202020204" pitchFamily="34" charset="0"/>
              </a:rPr>
              <a:t>programme</a:t>
            </a:r>
            <a:r>
              <a:rPr lang="en-US" sz="1200" dirty="0">
                <a:latin typeface="Arial" panose="020B0604020202020204" pitchFamily="34" charset="0"/>
                <a:ea typeface="Calibri" pitchFamily="34" charset="-122"/>
                <a:cs typeface="Arial" panose="020B0604020202020204" pitchFamily="34" charset="0"/>
              </a:rPr>
              <a:t>. London: Nuffield Trust.</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Williamson, S. (2022) 'The biopsychosocial model: not dead, but in need of revival', </a:t>
            </a:r>
            <a:r>
              <a:rPr lang="en-US" sz="1200" dirty="0" err="1">
                <a:latin typeface="Arial" panose="020B0604020202020204" pitchFamily="34" charset="0"/>
                <a:ea typeface="Calibri" pitchFamily="34" charset="-122"/>
                <a:cs typeface="Arial" panose="020B0604020202020204" pitchFamily="34" charset="0"/>
              </a:rPr>
              <a:t>BJPsych</a:t>
            </a:r>
            <a:r>
              <a:rPr lang="en-US" sz="1200" dirty="0">
                <a:latin typeface="Arial" panose="020B0604020202020204" pitchFamily="34" charset="0"/>
                <a:ea typeface="Calibri" pitchFamily="34" charset="-122"/>
                <a:cs typeface="Arial" panose="020B0604020202020204" pitchFamily="34" charset="0"/>
              </a:rPr>
              <a:t> Bulletin, 46(4), pp.232–234.</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Commission on Environment and Development (1987) Our Common Future. Oxford: Oxford University Press.</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(1946) Constitution of the World Health Organization. Geneva: WHO.</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(2014) Health in All Policies: Helsinki Statement. Framework for Country Action. Geneva: WHO.</a:t>
            </a:r>
            <a:endParaRPr lang="en-US" sz="1200" dirty="0">
              <a:latin typeface="Arial" panose="020B0604020202020204" pitchFamily="34" charset="0"/>
              <a:cs typeface="Arial" panose="020B0604020202020204" pitchFamily="34" charset="0"/>
            </a:endParaRPr>
          </a:p>
          <a:p>
            <a:pPr marL="0" indent="0">
              <a:spcAft>
                <a:spcPts val="1200"/>
              </a:spcAft>
              <a:buNone/>
            </a:pPr>
            <a:r>
              <a:rPr lang="en-US" sz="1200" dirty="0">
                <a:latin typeface="Arial" panose="020B0604020202020204" pitchFamily="34" charset="0"/>
                <a:ea typeface="Calibri" pitchFamily="34" charset="-122"/>
                <a:cs typeface="Arial" panose="020B0604020202020204" pitchFamily="34" charset="0"/>
              </a:rPr>
              <a:t>World Health Organization (n.d.) Sustainable Development Goals. Geneva: WHO.</a:t>
            </a:r>
          </a:p>
          <a:p>
            <a:pPr marL="0" indent="0">
              <a:spcAft>
                <a:spcPts val="1200"/>
              </a:spcAft>
              <a:buNone/>
            </a:pPr>
            <a:r>
              <a:rPr lang="en-GB" sz="1100" dirty="0">
                <a:latin typeface="Arial" panose="020B0604020202020204" pitchFamily="34" charset="0"/>
                <a:cs typeface="Arial" panose="020B0604020202020204" pitchFamily="34" charset="0"/>
              </a:rPr>
              <a:t>World Health Organization. (2024). </a:t>
            </a:r>
            <a:r>
              <a:rPr lang="en-GB" sz="1100" i="1" dirty="0">
                <a:latin typeface="Arial" panose="020B0604020202020204" pitchFamily="34" charset="0"/>
                <a:cs typeface="Arial" panose="020B0604020202020204" pitchFamily="34" charset="0"/>
              </a:rPr>
              <a:t>Health Promotion and Disease Prevention through population-based interventions, Including Action to Address Social Determinants and Health Inequity</a:t>
            </a:r>
            <a:r>
              <a:rPr lang="en-GB" sz="1100" dirty="0">
                <a:latin typeface="Arial" panose="020B0604020202020204" pitchFamily="34" charset="0"/>
                <a:cs typeface="Arial" panose="020B0604020202020204" pitchFamily="34" charset="0"/>
              </a:rPr>
              <a:t>. World Health Organization. https://www.emro.who.int/about-who/public-health-functions/health-promotion-disease-prevention.html</a:t>
            </a:r>
          </a:p>
          <a:p>
            <a:pPr marL="0" indent="0">
              <a:spcAft>
                <a:spcPts val="1200"/>
              </a:spcAft>
              <a:buNone/>
            </a:pPr>
            <a:endParaRPr lang="en-US" sz="1300" dirty="0">
              <a:latin typeface="Arial" panose="020B0604020202020204" pitchFamily="34" charset="0"/>
              <a:cs typeface="Arial" panose="020B0604020202020204" pitchFamily="34" charset="0"/>
            </a:endParaRPr>
          </a:p>
          <a:p>
            <a:pPr marL="0" indent="0">
              <a:spcAft>
                <a:spcPts val="1200"/>
              </a:spcAft>
              <a:buNone/>
            </a:pPr>
            <a:endParaRPr lang="en-US" sz="1200" dirty="0">
              <a:latin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6632</TotalTime>
  <Words>1335</Words>
  <Application>Microsoft Office PowerPoint</Application>
  <PresentationFormat>On-screen Show (4:3)</PresentationFormat>
  <Paragraphs>89</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Wingdings</vt:lpstr>
      <vt:lpstr>Parallax</vt:lpstr>
      <vt:lpstr>EXAMINING INTEGRATION OF HEALTH, WELLBEING &amp; SUSTAINABLE DEVELOPMENT   Student name: Patricia Amofa Student ID:          2315962 Lecturer:           Dr.  Itse  Olaoye </vt:lpstr>
      <vt:lpstr>Outline of Presentation</vt:lpstr>
      <vt:lpstr>Key Concepts</vt:lpstr>
      <vt:lpstr>Relevance to Modern Healthcare Policy</vt:lpstr>
      <vt:lpstr>Integration of Health and Wellbeing Approaches </vt:lpstr>
      <vt:lpstr>Theoretical Perspectives</vt:lpstr>
      <vt:lpstr>Policy and Governance</vt:lpstr>
      <vt:lpstr>Policy and Governance</vt:lpstr>
      <vt:lpstr>Service Delivery</vt:lpstr>
      <vt:lpstr>Equity and Access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Patricia A</cp:lastModifiedBy>
  <cp:revision>212</cp:revision>
  <cp:lastPrinted>2021-01-18T19:39:53Z</cp:lastPrinted>
  <dcterms:created xsi:type="dcterms:W3CDTF">2020-06-13T21:56:47Z</dcterms:created>
  <dcterms:modified xsi:type="dcterms:W3CDTF">2026-07-18T09:23:00Z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