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5" r:id="rId1"/>
  </p:sldMasterIdLst>
  <p:notesMasterIdLst>
    <p:notesMasterId r:id="rId33"/>
  </p:notesMasterIdLst>
  <p:handoutMasterIdLst>
    <p:handoutMasterId r:id="rId34"/>
  </p:handoutMasterIdLst>
  <p:sldIdLst>
    <p:sldId id="256" r:id="rId2"/>
    <p:sldId id="311" r:id="rId3"/>
    <p:sldId id="309" r:id="rId4"/>
    <p:sldId id="310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327" r:id="rId13"/>
    <p:sldId id="269" r:id="rId14"/>
    <p:sldId id="271" r:id="rId15"/>
    <p:sldId id="312" r:id="rId16"/>
    <p:sldId id="313" r:id="rId17"/>
    <p:sldId id="314" r:id="rId18"/>
    <p:sldId id="315" r:id="rId19"/>
    <p:sldId id="330" r:id="rId20"/>
    <p:sldId id="325" r:id="rId21"/>
    <p:sldId id="329" r:id="rId22"/>
    <p:sldId id="316" r:id="rId23"/>
    <p:sldId id="317" r:id="rId24"/>
    <p:sldId id="318" r:id="rId25"/>
    <p:sldId id="320" r:id="rId26"/>
    <p:sldId id="328" r:id="rId27"/>
    <p:sldId id="321" r:id="rId28"/>
    <p:sldId id="281" r:id="rId29"/>
    <p:sldId id="305" r:id="rId30"/>
    <p:sldId id="306" r:id="rId31"/>
    <p:sldId id="326" r:id="rId32"/>
  </p:sldIdLst>
  <p:sldSz cx="9144000" cy="6858000" type="screen4x3"/>
  <p:notesSz cx="6797675" cy="9926638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ＭＳ Ｐゴシック" panose="020B0600070205080204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ＭＳ Ｐゴシック" panose="020B0600070205080204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ＭＳ Ｐゴシック" panose="020B0600070205080204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ＭＳ Ｐゴシック" panose="020B0600070205080204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3" d="100"/>
          <a:sy n="103" d="100"/>
        </p:scale>
        <p:origin x="226" y="9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ea typeface="MS PGothic" pitchFamily="34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ea typeface="MS PGothic" pitchFamily="34" charset="-128"/>
              </a:defRPr>
            </a:lvl1pPr>
          </a:lstStyle>
          <a:p>
            <a:pPr>
              <a:defRPr/>
            </a:pPr>
            <a:fld id="{C60B3CC9-2503-4E8F-85CF-EFC48E4E1ADD}" type="datetimeFigureOut">
              <a:rPr lang="en-US"/>
              <a:pPr>
                <a:defRPr/>
              </a:pPr>
              <a:t>3/18/2019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ea typeface="MS PGothic" pitchFamily="34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D6D8423-5767-4996-8753-5E6C3CBE23FC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  <a:ea typeface="MS PGothic" pitchFamily="34" charset="-128"/>
              </a:defRPr>
            </a:lvl1pPr>
          </a:lstStyle>
          <a:p>
            <a:pPr>
              <a:defRPr/>
            </a:pPr>
            <a:fld id="{228CB877-4526-4A50-ABF3-F6851D107BF6}" type="datetimeFigureOut">
              <a:rPr lang="en-US"/>
              <a:pPr>
                <a:defRPr/>
              </a:pPr>
              <a:t>3/18/2019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  <a:endParaRPr lang="en-US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2BC663ED-FBC5-41E6-9BF6-19F8E19C28E8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34" charset="-128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34" charset="-128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34" charset="-128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34" charset="-128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34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D240687-704E-4191-9DF9-2C38A5953FBB}" type="slidenum">
              <a:rPr lang="en-US" altLang="en-US">
                <a:latin typeface="Comic Sans MS" panose="030F0702030302020204" pitchFamily="66" charset="0"/>
                <a:cs typeface="Arial" panose="020B0604020202020204" pitchFamily="34" charset="0"/>
              </a:rPr>
              <a:pPr eaLnBrk="1" hangingPunct="1"/>
              <a:t>14</a:t>
            </a:fld>
            <a:endParaRPr lang="en-US" altLang="en-US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52227" name="Rectangle 2"/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F5CD225B-EAF4-441F-99F4-5A60DBE9949B}" type="slidenum">
              <a:rPr lang="en-US" altLang="en-US">
                <a:latin typeface="Comic Sans MS" panose="030F0702030302020204" pitchFamily="66" charset="0"/>
                <a:cs typeface="Arial" panose="020B0604020202020204" pitchFamily="34" charset="0"/>
              </a:rPr>
              <a:pPr/>
              <a:t>28</a:t>
            </a:fld>
            <a:endParaRPr lang="en-US" altLang="en-US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53251" name="Rectangle 2"/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FE233E0-F3FA-4605-88C2-E5CD73DE151A}" type="slidenum">
              <a:rPr lang="en-US" altLang="en-US">
                <a:latin typeface="Comic Sans MS" panose="030F0702030302020204" pitchFamily="66" charset="0"/>
                <a:cs typeface="Arial" panose="020B0604020202020204" pitchFamily="34" charset="0"/>
              </a:rPr>
              <a:pPr/>
              <a:t>29</a:t>
            </a:fld>
            <a:endParaRPr lang="en-US" altLang="en-US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54275" name="Rectangle 2"/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36148541-74A8-4903-BB93-670F13357C4C}" type="slidenum">
              <a:rPr lang="en-US" altLang="en-US">
                <a:latin typeface="Comic Sans MS" panose="030F0702030302020204" pitchFamily="66" charset="0"/>
                <a:cs typeface="Arial" panose="020B0604020202020204" pitchFamily="34" charset="0"/>
              </a:rPr>
              <a:pPr/>
              <a:t>30</a:t>
            </a:fld>
            <a:endParaRPr lang="en-US" altLang="en-US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55299" name="Rectangle 2"/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TitleSlid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" y="187325"/>
            <a:ext cx="8826500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492375"/>
            <a:ext cx="6762749" cy="1470025"/>
          </a:xfrm>
        </p:spPr>
        <p:txBody>
          <a:bodyPr/>
          <a:lstStyle>
            <a:lvl1pPr algn="r">
              <a:defRPr sz="4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1" y="3966882"/>
            <a:ext cx="6762749" cy="1752600"/>
          </a:xfrm>
        </p:spPr>
        <p:txBody>
          <a:bodyPr>
            <a:normAutofit/>
          </a:bodyPr>
          <a:lstStyle>
            <a:lvl1pPr marL="0" indent="0" algn="r">
              <a:spcBef>
                <a:spcPts val="60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13329218-19C1-406C-AB24-5D1923D8CFA9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694B6-7E28-45E6-888B-DFCBD5FD9BD0}" type="datetimeFigureOut">
              <a:rPr lang="en-US"/>
              <a:pPr>
                <a:defRPr/>
              </a:pPr>
              <a:t>3/18/2019</a:t>
            </a:fld>
            <a:endParaRPr lang="en-US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15051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ContentSlid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85AC85-321D-4469-B40E-A26D967A6829}" type="datetimeFigureOut">
              <a:rPr lang="en-US"/>
              <a:pPr>
                <a:defRPr/>
              </a:pPr>
              <a:t>3/18/2019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4AFDC9-1271-481B-809B-F970839C9FC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066056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SectionHeader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" y="187325"/>
            <a:ext cx="8826500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591360"/>
            <a:ext cx="7583487" cy="1362075"/>
          </a:xfrm>
        </p:spPr>
        <p:txBody>
          <a:bodyPr>
            <a:noAutofit/>
          </a:bodyPr>
          <a:lstStyle>
            <a:lvl1pPr algn="l">
              <a:defRPr sz="4400" b="1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3950354"/>
            <a:ext cx="7583487" cy="1500187"/>
          </a:xfrm>
        </p:spPr>
        <p:txBody>
          <a:bodyPr/>
          <a:lstStyle>
            <a:lvl1pPr marL="0" indent="0" algn="l">
              <a:spcBef>
                <a:spcPts val="600"/>
              </a:spcBef>
              <a:buNone/>
              <a:defRPr sz="20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63322B-709D-4904-A3BB-83E7A5E3024B}" type="datetimeFigureOut">
              <a:rPr lang="en-US"/>
              <a:pPr>
                <a:defRPr/>
              </a:pPr>
              <a:t>3/18/2019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D8B37C-4CB2-459C-BB07-77C9C329AFB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989788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Overlay-ContentSlid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8541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7E2DA7-5A59-43B4-BEF9-DA4F3CD3CEDC}" type="datetimeFigureOut">
              <a:rPr lang="en-US"/>
              <a:pPr>
                <a:defRPr/>
              </a:pPr>
              <a:t>3/18/2019</a:t>
            </a:fld>
            <a:endParaRPr lang="en-US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86B7983-678C-42C5-BA15-FF4632702E7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13582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8" descr="Overlay-ContentSlid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8" name="Straight Connector 7"/>
          <p:cNvCxnSpPr/>
          <p:nvPr/>
        </p:nvCxnSpPr>
        <p:spPr>
          <a:xfrm>
            <a:off x="874713" y="2286000"/>
            <a:ext cx="356235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4816475" y="2286000"/>
            <a:ext cx="3565525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874713" y="2286000"/>
            <a:ext cx="356235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816475" y="2286000"/>
            <a:ext cx="3565525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0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5350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2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C75957-DBE3-49D8-95CE-CF23BD8D0B92}" type="datetimeFigureOut">
              <a:rPr lang="en-US"/>
              <a:pPr>
                <a:defRPr/>
              </a:pPr>
              <a:t>3/18/2019</a:t>
            </a:fld>
            <a:endParaRPr lang="en-US"/>
          </a:p>
        </p:txBody>
      </p:sp>
      <p:sp>
        <p:nvSpPr>
          <p:cNvPr id="13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B0B20E-C420-4086-9B22-09025B5C7B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394408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Overlay-ContentSlid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1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779462" y="3991816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80C977-BBC1-4CF7-9DD7-2724FB33C71A}" type="datetimeFigureOut">
              <a:rPr lang="en-US"/>
              <a:pPr>
                <a:defRPr/>
              </a:pPr>
              <a:t>3/18/2019</a:t>
            </a:fld>
            <a:endParaRPr lang="en-US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C1A98785-33F6-4F4C-A2B7-B6CE924316C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51038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8" descr="Overlay-ContentSlid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B70378-5F33-4B6F-A022-4202C9676D2B}" type="datetimeFigureOut">
              <a:rPr lang="en-US"/>
              <a:pPr>
                <a:defRPr/>
              </a:pPr>
              <a:t>3/18/2019</a:t>
            </a:fld>
            <a:endParaRPr lang="en-US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6A115B6A-FA67-4EFA-8A9C-754FDF658C8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83121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8" descr="Overlay-ContentSlid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12" name="Content Placeholder 2"/>
          <p:cNvSpPr>
            <a:spLocks noGrp="1"/>
          </p:cNvSpPr>
          <p:nvPr>
            <p:ph sz="half" idx="14"/>
          </p:nvPr>
        </p:nvSpPr>
        <p:spPr>
          <a:xfrm>
            <a:off x="77946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5"/>
          </p:nvPr>
        </p:nvSpPr>
        <p:spPr>
          <a:xfrm>
            <a:off x="77946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8" name="Date Placeholder 4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25D423-0BA2-44E6-BFAC-88969EC1DFEB}" type="datetimeFigureOut">
              <a:rPr lang="en-US"/>
              <a:pPr>
                <a:defRPr/>
              </a:pPr>
              <a:t>3/18/2019</a:t>
            </a:fld>
            <a:endParaRPr lang="en-US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fld id="{882F6FD4-47A1-4A6B-AD34-2DE4CD64098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00472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8" descr="Overlay-ContentSlid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390701-3D87-4AD0-AEF3-3FB0E681FC83}" type="datetimeFigureOut">
              <a:rPr lang="en-US"/>
              <a:pPr>
                <a:defRPr/>
              </a:pPr>
              <a:t>3/18/2019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D947E6-D959-4B96-A7C0-A7892FF36C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89163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Overlay-ContentSlid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077E0-7EE0-44F0-98CD-E0FC54AC7795}" type="datetimeFigureOut">
              <a:rPr lang="en-US"/>
              <a:pPr>
                <a:defRPr/>
              </a:pPr>
              <a:t>3/18/2019</a:t>
            </a:fld>
            <a:endParaRPr lang="en-US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9D1292-16E5-4F97-9033-5996FC5860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056492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Overlay-ContentCapti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" y="187325"/>
            <a:ext cx="8826500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4" y="590550"/>
            <a:ext cx="3657600" cy="1162050"/>
          </a:xfrm>
        </p:spPr>
        <p:txBody>
          <a:bodyPr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3023" y="739588"/>
            <a:ext cx="3657600" cy="5308787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464" y="1816100"/>
            <a:ext cx="3657600" cy="3822700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DE07ED-3BC1-4DD6-9D3F-0A772002FA27}" type="datetimeFigureOut">
              <a:rPr lang="en-US"/>
              <a:pPr>
                <a:defRPr/>
              </a:pPr>
              <a:t>3/18/2019</a:t>
            </a:fld>
            <a:endParaRPr lang="en-US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DB90A0-B093-4A0D-846C-13E8670CBB8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098575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Overlay-PictureCapti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263" y="187325"/>
            <a:ext cx="8535987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6200" y="533400"/>
            <a:ext cx="4476750" cy="1252538"/>
          </a:xfrm>
        </p:spPr>
        <p:txBody>
          <a:bodyPr/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6124" y="1828800"/>
            <a:ext cx="4474539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188253" y="179292"/>
            <a:ext cx="3281087" cy="6483096"/>
          </a:xfrm>
          <a:prstGeom prst="round1Rect">
            <a:avLst>
              <a:gd name="adj" fmla="val 17325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 smtClean="0"/>
              <a:t>Drag picture to placeholder or click icon to add</a:t>
            </a:r>
            <a:endParaRPr noProof="0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>
          <a:xfrm>
            <a:off x="3886200" y="6288088"/>
            <a:ext cx="188753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C69A9E-5191-4A6C-B757-75CEC3C5DF2A}" type="datetimeFigureOut">
              <a:rPr lang="en-US"/>
              <a:pPr>
                <a:defRPr/>
              </a:pPr>
              <a:t>3/18/2019</a:t>
            </a:fld>
            <a:endParaRPr lang="en-US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67400" y="6288088"/>
            <a:ext cx="2676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236086-92C5-4849-BE0D-E95BE27448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58237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Overlay-PictureCaption-Extra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" y="187325"/>
            <a:ext cx="8826500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0953" y="533400"/>
            <a:ext cx="3657600" cy="1252538"/>
          </a:xfrm>
        </p:spPr>
        <p:txBody>
          <a:bodyPr/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596153" y="1600199"/>
            <a:ext cx="3657600" cy="3657601"/>
          </a:xfrm>
          <a:prstGeom prst="ellipse">
            <a:avLst/>
          </a:prstGeom>
          <a:blipFill dpi="0" rotWithShape="0">
            <a:blip r:embed="rId3" cstate="print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 smtClean="0"/>
              <a:t>Drag picture to placeholder or click icon to add</a:t>
            </a:r>
            <a:endParaRPr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10412" y="1828800"/>
            <a:ext cx="3657600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088"/>
            <a:ext cx="186531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82B608-A28B-4B1F-9DA3-25C05CD1BD3F}" type="datetimeFigureOut">
              <a:rPr lang="en-US"/>
              <a:pPr>
                <a:defRPr/>
              </a:pPr>
              <a:t>3/18/2019</a:t>
            </a:fld>
            <a:endParaRPr lang="en-US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088"/>
            <a:ext cx="521811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F0E9B3-9FAB-42AF-9992-8DAB6BFD6E5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713242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Overlay-PictureCaption-Extra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" y="187325"/>
            <a:ext cx="8826500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038" y="3778624"/>
            <a:ext cx="7560515" cy="1102658"/>
          </a:xfrm>
        </p:spPr>
        <p:txBody>
          <a:bodyPr/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871584" y="762000"/>
            <a:ext cx="7427726" cy="2989730"/>
          </a:xfrm>
          <a:prstGeom prst="roundRect">
            <a:avLst>
              <a:gd name="adj" fmla="val 7476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 smtClean="0"/>
              <a:t>Drag picture to placeholder or click icon to add</a:t>
            </a:r>
            <a:endParaRPr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8034" y="4827493"/>
            <a:ext cx="7559977" cy="1220881"/>
          </a:xfrm>
        </p:spPr>
        <p:txBody>
          <a:bodyPr>
            <a:normAutofit/>
          </a:bodyPr>
          <a:lstStyle>
            <a:lvl1pPr marL="0" indent="0">
              <a:spcBef>
                <a:spcPts val="3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088"/>
            <a:ext cx="186531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A327DE-6314-46F3-9D56-CA0A9EAE3EA7}" type="datetimeFigureOut">
              <a:rPr lang="en-US"/>
              <a:pPr>
                <a:defRPr/>
              </a:pPr>
              <a:t>3/18/2019</a:t>
            </a:fld>
            <a:endParaRPr lang="en-US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088"/>
            <a:ext cx="521811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80FE09-FFCE-4855-9695-CD70025BBC8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502093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ContentSlid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FF646E-852D-48EE-81E6-038BA814050F}" type="datetimeFigureOut">
              <a:rPr lang="en-US"/>
              <a:pPr>
                <a:defRPr/>
              </a:pPr>
              <a:t>3/18/2019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7D4E76-F4C3-4FBE-B4BB-9C41496F823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744880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ContentSlid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28646" y="779463"/>
            <a:ext cx="1358153" cy="526891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779464"/>
            <a:ext cx="6170613" cy="5268911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1150CA-3AE8-48D4-8866-20D6E27E1B46}" type="datetimeFigureOut">
              <a:rPr lang="en-US"/>
              <a:pPr>
                <a:defRPr/>
              </a:pPr>
              <a:t>3/18/2019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BD3516-79E4-4607-8E74-74CC824CEB4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82803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30725"/>
          </a:xfrm>
        </p:spPr>
        <p:txBody>
          <a:bodyPr rtlCol="0">
            <a:normAutofit/>
          </a:bodyPr>
          <a:lstStyle/>
          <a:p>
            <a:pPr lvl="0"/>
            <a:endParaRPr lang="en-GB" noProof="0" smtClean="0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/>
        <p:txBody>
          <a:bodyPr rtlCol="0"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D7B5B9-91BC-4991-889A-B00161C1B9F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383740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Diagonal Corner Rectangle 7"/>
          <p:cNvSpPr/>
          <p:nvPr/>
        </p:nvSpPr>
        <p:spPr>
          <a:xfrm>
            <a:off x="190500" y="190500"/>
            <a:ext cx="8764588" cy="6478588"/>
          </a:xfrm>
          <a:prstGeom prst="round2DiagRect">
            <a:avLst>
              <a:gd name="adj1" fmla="val 9416"/>
              <a:gd name="adj2" fmla="val 0"/>
            </a:avLst>
          </a:prstGeom>
          <a:gradFill>
            <a:gsLst>
              <a:gs pos="17000">
                <a:schemeClr val="bg2"/>
              </a:gs>
              <a:gs pos="100000">
                <a:schemeClr val="tx2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779463" y="381000"/>
            <a:ext cx="7583487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  <a:endParaRPr lang="en-US" altLang="en-US" smtClean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779463" y="1828800"/>
            <a:ext cx="7583487" cy="4208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  <a:endParaRPr lang="en-US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1000" y="6288088"/>
            <a:ext cx="1887538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bg2"/>
                </a:solidFill>
                <a:ea typeface="MS PGothic" pitchFamily="34" charset="-128"/>
              </a:defRPr>
            </a:lvl1pPr>
          </a:lstStyle>
          <a:p>
            <a:pPr>
              <a:defRPr/>
            </a:pPr>
            <a:fld id="{F47F7FC3-0ADE-4DF6-90FF-600324786174}" type="datetimeFigureOut">
              <a:rPr lang="en-US"/>
              <a:pPr>
                <a:defRPr/>
              </a:pPr>
              <a:t>3/18/2019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05175" y="6288088"/>
            <a:ext cx="52387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bg2"/>
                </a:solidFill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4225" y="219075"/>
            <a:ext cx="493713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7A1C56F-7D34-4DC0-A4B5-CC0AD7D46DC9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  <p:sldLayoutId id="2147483853" r:id="rId12"/>
    <p:sldLayoutId id="2147483854" r:id="rId13"/>
    <p:sldLayoutId id="2147483855" r:id="rId14"/>
    <p:sldLayoutId id="2147483856" r:id="rId15"/>
    <p:sldLayoutId id="2147483857" r:id="rId16"/>
    <p:sldLayoutId id="2147483858" r:id="rId17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kern="1200">
          <a:solidFill>
            <a:schemeClr val="bg1"/>
          </a:solidFill>
          <a:latin typeface="+mj-lt"/>
          <a:ea typeface="ＭＳ Ｐゴシック" pitchFamily="34" charset="-128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ＭＳ Ｐゴシック" pitchFamily="34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ＭＳ Ｐゴシック" pitchFamily="34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ＭＳ Ｐゴシック" pitchFamily="34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ＭＳ Ｐゴシック" pitchFamily="34" charset="-128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MS PGothic" pitchFamily="34" charset="-128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MS PGothic" pitchFamily="34" charset="-128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MS PGothic" pitchFamily="34" charset="-128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MS PGothic" pitchFamily="34" charset="-128"/>
        </a:defRPr>
      </a:lvl9pPr>
    </p:titleStyle>
    <p:bodyStyle>
      <a:lvl1pPr marL="282575" indent="-282575" algn="l" rtl="0" eaLnBrk="0" fontAlgn="base" hangingPunct="0">
        <a:spcBef>
          <a:spcPts val="2000"/>
        </a:spcBef>
        <a:spcAft>
          <a:spcPct val="0"/>
        </a:spcAft>
        <a:buFont typeface="Wingdings 2" panose="05020102010507070707" pitchFamily="18" charset="2"/>
        <a:buChar char=""/>
        <a:defRPr sz="2200" kern="1200">
          <a:solidFill>
            <a:schemeClr val="bg1"/>
          </a:solidFill>
          <a:latin typeface="+mn-lt"/>
          <a:ea typeface="ＭＳ Ｐゴシック" pitchFamily="34" charset="-128"/>
          <a:cs typeface="+mn-cs"/>
        </a:defRPr>
      </a:lvl1pPr>
      <a:lvl2pPr marL="577850" indent="-295275" algn="l" rtl="0" eaLnBrk="0" fontAlgn="base" hangingPunct="0">
        <a:spcBef>
          <a:spcPts val="600"/>
        </a:spcBef>
        <a:spcAft>
          <a:spcPct val="0"/>
        </a:spcAft>
        <a:buFont typeface="Wingdings 2" panose="05020102010507070707" pitchFamily="18" charset="2"/>
        <a:buChar char=""/>
        <a:defRPr sz="2000" kern="1200">
          <a:solidFill>
            <a:schemeClr val="bg1"/>
          </a:solidFill>
          <a:latin typeface="+mn-lt"/>
          <a:ea typeface="ＭＳ Ｐゴシック" pitchFamily="34" charset="-128"/>
          <a:cs typeface="+mn-cs"/>
        </a:defRPr>
      </a:lvl2pPr>
      <a:lvl3pPr marL="860425" indent="-282575" algn="l" rtl="0" eaLnBrk="0" fontAlgn="base" hangingPunct="0">
        <a:spcBef>
          <a:spcPts val="600"/>
        </a:spcBef>
        <a:spcAft>
          <a:spcPct val="0"/>
        </a:spcAft>
        <a:buFont typeface="Wingdings 2" panose="05020102010507070707" pitchFamily="18" charset="2"/>
        <a:buChar char=""/>
        <a:defRPr kern="1200">
          <a:solidFill>
            <a:schemeClr val="bg1"/>
          </a:solidFill>
          <a:latin typeface="+mn-lt"/>
          <a:ea typeface="ＭＳ Ｐゴシック" pitchFamily="34" charset="-128"/>
          <a:cs typeface="+mn-cs"/>
        </a:defRPr>
      </a:lvl3pPr>
      <a:lvl4pPr marL="1143000" indent="-282575" algn="l" rtl="0" eaLnBrk="0" fontAlgn="base" hangingPunct="0">
        <a:spcBef>
          <a:spcPts val="600"/>
        </a:spcBef>
        <a:spcAft>
          <a:spcPct val="0"/>
        </a:spcAft>
        <a:buFont typeface="Wingdings 2" panose="05020102010507070707" pitchFamily="18" charset="2"/>
        <a:buChar char=""/>
        <a:defRPr kern="1200">
          <a:solidFill>
            <a:schemeClr val="bg1"/>
          </a:solidFill>
          <a:latin typeface="+mn-lt"/>
          <a:ea typeface="ＭＳ Ｐゴシック" pitchFamily="34" charset="-128"/>
          <a:cs typeface="+mn-cs"/>
        </a:defRPr>
      </a:lvl4pPr>
      <a:lvl5pPr marL="1425575" indent="-282575" algn="l" rtl="0" eaLnBrk="0" fontAlgn="base" hangingPunct="0">
        <a:spcBef>
          <a:spcPts val="600"/>
        </a:spcBef>
        <a:spcAft>
          <a:spcPct val="0"/>
        </a:spcAft>
        <a:buFont typeface="Wingdings 2" panose="05020102010507070707" pitchFamily="18" charset="2"/>
        <a:buChar char=""/>
        <a:defRPr kern="1200">
          <a:solidFill>
            <a:schemeClr val="bg1"/>
          </a:solidFill>
          <a:latin typeface="+mn-lt"/>
          <a:ea typeface="ＭＳ Ｐゴシック" pitchFamily="34" charset="-128"/>
          <a:cs typeface="+mn-cs"/>
        </a:defRPr>
      </a:lvl5pPr>
      <a:lvl6pPr marL="1711325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6pPr>
      <a:lvl7pPr marL="20002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7pPr>
      <a:lvl8pPr marL="2290763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8pPr>
      <a:lvl9pPr marL="25717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ctrTitle"/>
          </p:nvPr>
        </p:nvSpPr>
        <p:spPr>
          <a:xfrm>
            <a:off x="1600200" y="2492375"/>
            <a:ext cx="6762750" cy="1470025"/>
          </a:xfrm>
        </p:spPr>
        <p:txBody>
          <a:bodyPr/>
          <a:lstStyle/>
          <a:p>
            <a:pPr eaLnBrk="1" hangingPunct="1"/>
            <a:r>
              <a:rPr lang="en-US" altLang="en-US" smtClean="0"/>
              <a:t>Augmented Feedback in Motor Skill Acquisition</a:t>
            </a:r>
          </a:p>
        </p:txBody>
      </p:sp>
      <p:sp>
        <p:nvSpPr>
          <p:cNvPr id="19459" name="Subtitle 2"/>
          <p:cNvSpPr>
            <a:spLocks noGrp="1"/>
          </p:cNvSpPr>
          <p:nvPr>
            <p:ph type="subTitle" idx="1"/>
          </p:nvPr>
        </p:nvSpPr>
        <p:spPr>
          <a:xfrm>
            <a:off x="1600200" y="3967163"/>
            <a:ext cx="6762750" cy="175260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Introduction to Sport and Exercise Psychology</a:t>
            </a:r>
            <a:endParaRPr lang="en-US" altLang="en-US" dirty="0" smtClean="0"/>
          </a:p>
          <a:p>
            <a:pPr eaLnBrk="1" hangingPunct="1"/>
            <a:r>
              <a:rPr lang="en-US" altLang="en-US" dirty="0" smtClean="0"/>
              <a:t>Alison Connaughton</a:t>
            </a:r>
          </a:p>
          <a:p>
            <a:pPr eaLnBrk="1" hangingPunct="1"/>
            <a:r>
              <a:rPr lang="en-GB" altLang="en-US" smtClean="0"/>
              <a:t>19</a:t>
            </a:r>
            <a:r>
              <a:rPr lang="en-GB" altLang="en-US" baseline="30000" smtClean="0"/>
              <a:t>th</a:t>
            </a:r>
            <a:r>
              <a:rPr lang="en-GB" altLang="en-US" smtClean="0"/>
              <a:t> </a:t>
            </a:r>
            <a:r>
              <a:rPr lang="en-GB" altLang="en-US" dirty="0" smtClean="0"/>
              <a:t>March</a:t>
            </a:r>
            <a:r>
              <a:rPr lang="en-GB" altLang="en-US" smtClean="0"/>
              <a:t>, </a:t>
            </a:r>
            <a:r>
              <a:rPr lang="en-GB" altLang="en-US" smtClean="0"/>
              <a:t>2019</a:t>
            </a:r>
            <a:endParaRPr lang="en-US" alt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Why study feedback?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solidFill>
                  <a:srgbClr val="FFFF00"/>
                </a:solidFill>
              </a:rPr>
              <a:t>Researchers…</a:t>
            </a:r>
          </a:p>
          <a:p>
            <a:pPr eaLnBrk="1" hangingPunct="1"/>
            <a:r>
              <a:rPr lang="en-US" altLang="en-US" smtClean="0"/>
              <a:t>Insight into learning process</a:t>
            </a:r>
          </a:p>
          <a:p>
            <a:pPr eaLnBrk="1" hangingPunct="1"/>
            <a:r>
              <a:rPr lang="en-US" altLang="en-US" smtClean="0"/>
              <a:t>At the heart of understanding about skill acquisition.</a:t>
            </a:r>
          </a:p>
          <a:p>
            <a:pPr eaLnBrk="1" hangingPunct="1"/>
            <a:r>
              <a:rPr lang="en-US" altLang="en-US" smtClean="0">
                <a:solidFill>
                  <a:srgbClr val="FFFF00"/>
                </a:solidFill>
              </a:rPr>
              <a:t>Practitioners…</a:t>
            </a:r>
          </a:p>
          <a:p>
            <a:pPr eaLnBrk="1" hangingPunct="1"/>
            <a:r>
              <a:rPr lang="en-US" altLang="en-US" smtClean="0"/>
              <a:t>Foundations for providing instructions</a:t>
            </a:r>
          </a:p>
          <a:p>
            <a:pPr eaLnBrk="1" hangingPunct="1"/>
            <a:r>
              <a:rPr lang="en-US" altLang="en-US" smtClean="0"/>
              <a:t>Practice strategies</a:t>
            </a:r>
          </a:p>
          <a:p>
            <a:pPr lvl="1" eaLnBrk="1" hangingPunct="1"/>
            <a:r>
              <a:rPr lang="en-US" altLang="en-US" smtClean="0"/>
              <a:t>Aim to facilitate learning / performance of skills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ea typeface="+mj-ea"/>
              </a:rPr>
              <a:t>Where do we obtain feedback from?</a:t>
            </a:r>
            <a:endParaRPr lang="en-US" dirty="0">
              <a:ea typeface="+mj-e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When a golfer hits a ball…</a:t>
            </a:r>
          </a:p>
          <a:p>
            <a:pPr eaLnBrk="1" hangingPunct="1"/>
            <a:r>
              <a:rPr lang="en-US" altLang="en-US" smtClean="0">
                <a:solidFill>
                  <a:srgbClr val="FFFF00"/>
                </a:solidFill>
              </a:rPr>
              <a:t>1</a:t>
            </a:r>
            <a:r>
              <a:rPr lang="en-US" altLang="en-US" baseline="30000" smtClean="0">
                <a:solidFill>
                  <a:srgbClr val="FFFF00"/>
                </a:solidFill>
              </a:rPr>
              <a:t>st</a:t>
            </a:r>
            <a:r>
              <a:rPr lang="en-US" altLang="en-US" smtClean="0">
                <a:solidFill>
                  <a:srgbClr val="FFFF00"/>
                </a:solidFill>
              </a:rPr>
              <a:t> type…</a:t>
            </a:r>
          </a:p>
          <a:p>
            <a:pPr eaLnBrk="1" hangingPunct="1"/>
            <a:r>
              <a:rPr lang="en-US" altLang="en-US" smtClean="0"/>
              <a:t>Sensory feedback – proprioceptive / tactile – sensory receptors in muscles / skin / joints</a:t>
            </a:r>
          </a:p>
          <a:p>
            <a:pPr eaLnBrk="1" hangingPunct="1"/>
            <a:r>
              <a:rPr lang="en-US" altLang="en-US" smtClean="0"/>
              <a:t>Visual feedback </a:t>
            </a:r>
          </a:p>
          <a:p>
            <a:pPr eaLnBrk="1" hangingPunct="1"/>
            <a:r>
              <a:rPr lang="en-US" altLang="en-US" smtClean="0"/>
              <a:t>Auditory feedback</a:t>
            </a:r>
          </a:p>
          <a:p>
            <a:pPr eaLnBrk="1" hangingPunct="1"/>
            <a:r>
              <a:rPr lang="en-US" altLang="en-US" smtClean="0"/>
              <a:t>Provide performance based info. on success of hitting the ball</a:t>
            </a:r>
          </a:p>
          <a:p>
            <a:pPr eaLnBrk="1" hangingPunct="1">
              <a:buFont typeface="Wingdings 2" panose="05020102010507070707" pitchFamily="18" charset="2"/>
              <a:buNone/>
            </a:pPr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2</a:t>
            </a:r>
            <a:r>
              <a:rPr lang="en-US" altLang="en-US" baseline="30000" smtClean="0"/>
              <a:t>nd</a:t>
            </a:r>
            <a:r>
              <a:rPr lang="en-US" altLang="en-US" smtClean="0"/>
              <a:t> type of feedback…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May or may not be available to the golfer</a:t>
            </a:r>
          </a:p>
          <a:p>
            <a:pPr eaLnBrk="1" hangingPunct="1"/>
            <a:r>
              <a:rPr lang="en-US" altLang="en-US" smtClean="0"/>
              <a:t>From:</a:t>
            </a:r>
          </a:p>
          <a:p>
            <a:pPr eaLnBrk="1" hangingPunct="1"/>
            <a:r>
              <a:rPr lang="en-US" altLang="en-US" smtClean="0"/>
              <a:t>Coach / Teacher / Training Device</a:t>
            </a:r>
          </a:p>
          <a:p>
            <a:pPr eaLnBrk="1" hangingPunct="1"/>
            <a:r>
              <a:rPr lang="en-US" altLang="en-US" smtClean="0"/>
              <a:t>Adds to previous feedback…</a:t>
            </a:r>
          </a:p>
          <a:p>
            <a:pPr eaLnBrk="1" hangingPunct="1"/>
            <a:r>
              <a:rPr lang="en-US" altLang="en-US" smtClean="0"/>
              <a:t>May be auditory / visual / proprioceptive / tactile form.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4" name="Organization Chart 6"/>
          <p:cNvGrpSpPr>
            <a:grpSpLocks noGrp="1"/>
          </p:cNvGrpSpPr>
          <p:nvPr/>
        </p:nvGrpSpPr>
        <p:grpSpPr bwMode="auto">
          <a:xfrm>
            <a:off x="0" y="1068388"/>
            <a:ext cx="9144000" cy="5529262"/>
            <a:chOff x="103020" y="905"/>
            <a:chExt cx="49358" cy="1149"/>
          </a:xfrm>
        </p:grpSpPr>
        <p:sp>
          <p:nvSpPr>
            <p:cNvPr id="23555" name="AutoShape 5"/>
            <p:cNvSpPr>
              <a:spLocks noChangeAspect="1" noChangeArrowheads="1" noTextEdit="1"/>
            </p:cNvSpPr>
            <p:nvPr/>
          </p:nvSpPr>
          <p:spPr bwMode="auto">
            <a:xfrm>
              <a:off x="103020" y="905"/>
              <a:ext cx="49358" cy="1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cxnSp>
          <p:nvCxnSpPr>
            <p:cNvPr id="23556" name="_s1028"/>
            <p:cNvCxnSpPr>
              <a:cxnSpLocks noChangeShapeType="1"/>
              <a:stCxn id="23572" idx="0"/>
              <a:endCxn id="23566" idx="2"/>
            </p:cNvCxnSpPr>
            <p:nvPr/>
          </p:nvCxnSpPr>
          <p:spPr bwMode="auto">
            <a:xfrm rot="5400000" flipH="1">
              <a:off x="144345" y="-1216"/>
              <a:ext cx="145" cy="5827"/>
            </a:xfrm>
            <a:prstGeom prst="bentConnector3">
              <a:avLst>
                <a:gd name="adj1" fmla="val 1640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57" name="_s1029"/>
            <p:cNvCxnSpPr>
              <a:cxnSpLocks noChangeShapeType="1"/>
              <a:stCxn id="1043" idx="0"/>
              <a:endCxn id="23566" idx="2"/>
            </p:cNvCxnSpPr>
            <p:nvPr/>
          </p:nvCxnSpPr>
          <p:spPr bwMode="auto">
            <a:xfrm rot="-5400000">
              <a:off x="140133" y="399"/>
              <a:ext cx="145" cy="2597"/>
            </a:xfrm>
            <a:prstGeom prst="bentConnector3">
              <a:avLst>
                <a:gd name="adj1" fmla="val 1640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58" name="_s1030"/>
            <p:cNvCxnSpPr>
              <a:cxnSpLocks noChangeShapeType="1"/>
              <a:stCxn id="23570" idx="0"/>
              <a:endCxn id="23565" idx="2"/>
            </p:cNvCxnSpPr>
            <p:nvPr/>
          </p:nvCxnSpPr>
          <p:spPr bwMode="auto">
            <a:xfrm rot="-5400000">
              <a:off x="114889" y="1393"/>
              <a:ext cx="144" cy="608"/>
            </a:xfrm>
            <a:prstGeom prst="bentConnector3">
              <a:avLst>
                <a:gd name="adj1" fmla="val 16514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59" name="_s1031"/>
            <p:cNvCxnSpPr>
              <a:cxnSpLocks noChangeShapeType="1"/>
              <a:stCxn id="23569" idx="0"/>
              <a:endCxn id="23565" idx="2"/>
            </p:cNvCxnSpPr>
            <p:nvPr/>
          </p:nvCxnSpPr>
          <p:spPr bwMode="auto">
            <a:xfrm rot="5400000" flipH="1">
              <a:off x="118766" y="-1876"/>
              <a:ext cx="145" cy="7147"/>
            </a:xfrm>
            <a:prstGeom prst="bentConnector3">
              <a:avLst>
                <a:gd name="adj1" fmla="val 1640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60" name="_s1032"/>
            <p:cNvCxnSpPr>
              <a:cxnSpLocks noChangeShapeType="1"/>
              <a:stCxn id="23568" idx="0"/>
              <a:endCxn id="23565" idx="2"/>
            </p:cNvCxnSpPr>
            <p:nvPr/>
          </p:nvCxnSpPr>
          <p:spPr bwMode="auto">
            <a:xfrm rot="5400000" flipH="1">
              <a:off x="123042" y="-6152"/>
              <a:ext cx="145" cy="15699"/>
            </a:xfrm>
            <a:prstGeom prst="bentConnector3">
              <a:avLst>
                <a:gd name="adj1" fmla="val 1640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61" name="_s1033"/>
            <p:cNvCxnSpPr>
              <a:cxnSpLocks noChangeShapeType="1"/>
              <a:stCxn id="23567" idx="0"/>
              <a:endCxn id="23565" idx="2"/>
            </p:cNvCxnSpPr>
            <p:nvPr/>
          </p:nvCxnSpPr>
          <p:spPr bwMode="auto">
            <a:xfrm rot="-5400000">
              <a:off x="111136" y="-2361"/>
              <a:ext cx="144" cy="8115"/>
            </a:xfrm>
            <a:prstGeom prst="bentConnector3">
              <a:avLst>
                <a:gd name="adj1" fmla="val 16514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62" name="_s1034"/>
            <p:cNvCxnSpPr>
              <a:cxnSpLocks noChangeShapeType="1"/>
              <a:stCxn id="23566" idx="0"/>
              <a:endCxn id="23564" idx="2"/>
            </p:cNvCxnSpPr>
            <p:nvPr/>
          </p:nvCxnSpPr>
          <p:spPr bwMode="auto">
            <a:xfrm rot="5400000" flipH="1">
              <a:off x="134338" y="-5831"/>
              <a:ext cx="142" cy="14191"/>
            </a:xfrm>
            <a:prstGeom prst="bentConnector3">
              <a:avLst>
                <a:gd name="adj1" fmla="val 16745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63" name="_s1035"/>
            <p:cNvCxnSpPr>
              <a:cxnSpLocks noChangeShapeType="1"/>
              <a:stCxn id="23565" idx="0"/>
              <a:endCxn id="23564" idx="2"/>
            </p:cNvCxnSpPr>
            <p:nvPr/>
          </p:nvCxnSpPr>
          <p:spPr bwMode="auto">
            <a:xfrm rot="-5400000">
              <a:off x="121218" y="-4759"/>
              <a:ext cx="142" cy="12048"/>
            </a:xfrm>
            <a:prstGeom prst="bentConnector3">
              <a:avLst>
                <a:gd name="adj1" fmla="val 16704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3564" name="_s1036"/>
            <p:cNvSpPr>
              <a:spLocks noChangeArrowheads="1"/>
            </p:cNvSpPr>
            <p:nvPr/>
          </p:nvSpPr>
          <p:spPr bwMode="auto">
            <a:xfrm>
              <a:off x="117982" y="906"/>
              <a:ext cx="18655" cy="288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GB" altLang="en-US" sz="2400" b="1">
                  <a:latin typeface="Tahoma" panose="020B0604030504040204" pitchFamily="34" charset="0"/>
                </a:rPr>
                <a:t>FEEDBACK</a:t>
              </a:r>
              <a:endParaRPr lang="en-US" altLang="en-US" sz="2400" b="1">
                <a:latin typeface="Tahoma" panose="020B0604030504040204" pitchFamily="34" charset="0"/>
              </a:endParaRPr>
            </a:p>
          </p:txBody>
        </p:sp>
        <p:sp>
          <p:nvSpPr>
            <p:cNvPr id="23565" name="_s1037"/>
            <p:cNvSpPr>
              <a:spLocks noChangeArrowheads="1"/>
            </p:cNvSpPr>
            <p:nvPr/>
          </p:nvSpPr>
          <p:spPr bwMode="auto">
            <a:xfrm>
              <a:off x="109430" y="1336"/>
              <a:ext cx="11662" cy="289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GB" altLang="en-US" sz="2400" b="1">
                  <a:latin typeface="Tahoma" panose="020B0604030504040204" pitchFamily="34" charset="0"/>
                </a:rPr>
                <a:t>Task-intrinsic </a:t>
              </a:r>
            </a:p>
            <a:p>
              <a:pPr algn="ctr" eaLnBrk="1" hangingPunct="1"/>
              <a:r>
                <a:rPr lang="en-GB" altLang="en-US" sz="2400" b="1">
                  <a:latin typeface="Tahoma" panose="020B0604030504040204" pitchFamily="34" charset="0"/>
                </a:rPr>
                <a:t>feedback</a:t>
              </a:r>
              <a:endParaRPr lang="en-US" altLang="en-US" sz="2400" b="1">
                <a:latin typeface="Tahoma" panose="020B0604030504040204" pitchFamily="34" charset="0"/>
              </a:endParaRPr>
            </a:p>
          </p:txBody>
        </p:sp>
        <p:sp>
          <p:nvSpPr>
            <p:cNvPr id="23566" name="_s1038"/>
            <p:cNvSpPr>
              <a:spLocks noChangeArrowheads="1"/>
            </p:cNvSpPr>
            <p:nvPr/>
          </p:nvSpPr>
          <p:spPr bwMode="auto">
            <a:xfrm>
              <a:off x="135865" y="1336"/>
              <a:ext cx="11269" cy="289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GB" altLang="en-US" sz="2400" b="1">
                  <a:latin typeface="Tahoma" panose="020B0604030504040204" pitchFamily="34" charset="0"/>
                </a:rPr>
                <a:t>Augmented </a:t>
              </a:r>
            </a:p>
            <a:p>
              <a:pPr algn="ctr" eaLnBrk="1" hangingPunct="1"/>
              <a:r>
                <a:rPr lang="en-GB" altLang="en-US" sz="2400" b="1">
                  <a:latin typeface="Tahoma" panose="020B0604030504040204" pitchFamily="34" charset="0"/>
                </a:rPr>
                <a:t>feedback</a:t>
              </a:r>
              <a:endParaRPr lang="en-US" altLang="en-US" sz="2400" b="1">
                <a:latin typeface="Tahoma" panose="020B0604030504040204" pitchFamily="34" charset="0"/>
              </a:endParaRPr>
            </a:p>
          </p:txBody>
        </p:sp>
        <p:sp>
          <p:nvSpPr>
            <p:cNvPr id="23567" name="_s1039"/>
            <p:cNvSpPr>
              <a:spLocks noChangeArrowheads="1"/>
            </p:cNvSpPr>
            <p:nvPr/>
          </p:nvSpPr>
          <p:spPr bwMode="auto">
            <a:xfrm>
              <a:off x="103114" y="1769"/>
              <a:ext cx="8075" cy="28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GB" altLang="en-US" sz="2400" b="1">
                  <a:latin typeface="Tahoma" panose="020B0604030504040204" pitchFamily="34" charset="0"/>
                </a:rPr>
                <a:t>Visual</a:t>
              </a:r>
              <a:endParaRPr lang="en-US" altLang="en-US" sz="2400" b="1">
                <a:latin typeface="Tahoma" panose="020B0604030504040204" pitchFamily="34" charset="0"/>
              </a:endParaRPr>
            </a:p>
          </p:txBody>
        </p:sp>
        <p:sp>
          <p:nvSpPr>
            <p:cNvPr id="23568" name="_s1040"/>
            <p:cNvSpPr>
              <a:spLocks noChangeArrowheads="1"/>
            </p:cNvSpPr>
            <p:nvPr/>
          </p:nvSpPr>
          <p:spPr bwMode="auto">
            <a:xfrm>
              <a:off x="126919" y="1770"/>
              <a:ext cx="8081" cy="28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GB" altLang="en-US" sz="2400" b="1">
                  <a:latin typeface="Tahoma" panose="020B0604030504040204" pitchFamily="34" charset="0"/>
                </a:rPr>
                <a:t>Tactile</a:t>
              </a:r>
              <a:endParaRPr lang="en-US" altLang="en-US" sz="2400" b="1">
                <a:latin typeface="Tahoma" panose="020B0604030504040204" pitchFamily="34" charset="0"/>
              </a:endParaRPr>
            </a:p>
          </p:txBody>
        </p:sp>
        <p:sp>
          <p:nvSpPr>
            <p:cNvPr id="23569" name="_s1041"/>
            <p:cNvSpPr>
              <a:spLocks noChangeArrowheads="1"/>
            </p:cNvSpPr>
            <p:nvPr/>
          </p:nvSpPr>
          <p:spPr bwMode="auto">
            <a:xfrm>
              <a:off x="118367" y="1770"/>
              <a:ext cx="8081" cy="28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GB" altLang="en-US" sz="2000" b="1">
                  <a:latin typeface="Tahoma" panose="020B0604030504040204" pitchFamily="34" charset="0"/>
                </a:rPr>
                <a:t>Pro-</a:t>
              </a:r>
            </a:p>
            <a:p>
              <a:pPr algn="ctr" eaLnBrk="1" hangingPunct="1"/>
              <a:r>
                <a:rPr lang="en-GB" altLang="en-US" sz="2000" b="1">
                  <a:latin typeface="Tahoma" panose="020B0604030504040204" pitchFamily="34" charset="0"/>
                </a:rPr>
                <a:t>prioceptive</a:t>
              </a:r>
              <a:endParaRPr lang="en-US" altLang="en-US" sz="2000" b="1">
                <a:latin typeface="Tahoma" panose="020B0604030504040204" pitchFamily="34" charset="0"/>
              </a:endParaRPr>
            </a:p>
          </p:txBody>
        </p:sp>
        <p:sp>
          <p:nvSpPr>
            <p:cNvPr id="23570" name="_s1042"/>
            <p:cNvSpPr>
              <a:spLocks noChangeArrowheads="1"/>
            </p:cNvSpPr>
            <p:nvPr/>
          </p:nvSpPr>
          <p:spPr bwMode="auto">
            <a:xfrm>
              <a:off x="111332" y="1769"/>
              <a:ext cx="6650" cy="28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GB" altLang="en-US" sz="2200" b="1">
                  <a:latin typeface="Tahoma" panose="020B0604030504040204" pitchFamily="34" charset="0"/>
                </a:rPr>
                <a:t>Auditory</a:t>
              </a:r>
              <a:endParaRPr lang="en-US" altLang="en-US" sz="2200" b="1">
                <a:latin typeface="Tahoma" panose="020B0604030504040204" pitchFamily="34" charset="0"/>
              </a:endParaRPr>
            </a:p>
          </p:txBody>
        </p:sp>
        <p:sp>
          <p:nvSpPr>
            <p:cNvPr id="1043" name="_s1043"/>
            <p:cNvSpPr>
              <a:spLocks noChangeArrowheads="1"/>
            </p:cNvSpPr>
            <p:nvPr/>
          </p:nvSpPr>
          <p:spPr bwMode="auto">
            <a:xfrm>
              <a:off x="135865" y="1770"/>
              <a:ext cx="6084" cy="284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/>
            <a:p>
              <a:pPr algn="ctr" fontAlgn="auto">
                <a:lnSpc>
                  <a:spcPct val="80000"/>
                </a:lnSpc>
                <a:spcBef>
                  <a:spcPct val="20000"/>
                </a:spcBef>
                <a:spcAft>
                  <a:spcPts val="0"/>
                </a:spcAft>
                <a:buClr>
                  <a:schemeClr val="hlink"/>
                </a:buClr>
                <a:buSzPct val="65000"/>
                <a:buFont typeface="Wingdings" charset="0"/>
                <a:buNone/>
                <a:defRPr/>
              </a:pPr>
              <a:endParaRPr lang="en-GB" sz="2400" b="1" u="sng">
                <a:effectLst>
                  <a:outerShdw blurRad="38100" dist="38100" dir="2700000" algn="tl">
                    <a:srgbClr val="FFFFFF"/>
                  </a:outerShdw>
                </a:effectLst>
                <a:latin typeface="Tahoma" charset="0"/>
                <a:ea typeface="+mn-ea"/>
              </a:endParaRPr>
            </a:p>
            <a:p>
              <a:pPr algn="ctr" fontAlgn="auto">
                <a:lnSpc>
                  <a:spcPct val="80000"/>
                </a:lnSpc>
                <a:spcBef>
                  <a:spcPct val="20000"/>
                </a:spcBef>
                <a:spcAft>
                  <a:spcPts val="0"/>
                </a:spcAft>
                <a:buClr>
                  <a:schemeClr val="hlink"/>
                </a:buClr>
                <a:buSzPct val="65000"/>
                <a:buFont typeface="Wingdings" charset="0"/>
                <a:buNone/>
                <a:defRPr/>
              </a:pPr>
              <a:r>
                <a:rPr lang="en-GB" sz="2400" b="1">
                  <a:latin typeface="Tahoma" charset="0"/>
                  <a:ea typeface="+mn-ea"/>
                </a:rPr>
                <a:t>KR</a:t>
              </a: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400">
                <a:latin typeface="Tahoma" charset="0"/>
                <a:ea typeface="+mn-ea"/>
              </a:endParaRPr>
            </a:p>
          </p:txBody>
        </p:sp>
        <p:sp>
          <p:nvSpPr>
            <p:cNvPr id="23572" name="_s1044"/>
            <p:cNvSpPr>
              <a:spLocks noChangeArrowheads="1"/>
            </p:cNvSpPr>
            <p:nvPr/>
          </p:nvSpPr>
          <p:spPr bwMode="auto">
            <a:xfrm>
              <a:off x="143638" y="1770"/>
              <a:ext cx="7386" cy="284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GB" altLang="en-US" sz="2400" b="1">
                  <a:latin typeface="Tahoma" panose="020B0604030504040204" pitchFamily="34" charset="0"/>
                </a:rPr>
                <a:t>KP</a:t>
              </a:r>
              <a:endParaRPr lang="en-US" altLang="en-US" sz="2400" b="1">
                <a:latin typeface="Tahoma" panose="020B0604030504040204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5588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  <a:t>Task: In groups of 3</a:t>
            </a:r>
            <a:endParaRPr lang="en-US" sz="4000" smtClean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ea typeface="+mj-ea"/>
            </a:endParaRPr>
          </a:p>
        </p:txBody>
      </p:sp>
      <p:sp>
        <p:nvSpPr>
          <p:cNvPr id="89091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268413"/>
            <a:ext cx="8229600" cy="5149850"/>
          </a:xfrm>
        </p:spPr>
        <p:txBody>
          <a:bodyPr/>
          <a:lstStyle/>
          <a:p>
            <a:pPr eaLnBrk="1" hangingPunct="1"/>
            <a:r>
              <a:rPr lang="en-GB" altLang="en-US" sz="2800" smtClean="0">
                <a:latin typeface="Verdana" panose="020B0604030504040204" pitchFamily="34" charset="0"/>
                <a:cs typeface="Arial" panose="020B0604020202020204" pitchFamily="34" charset="0"/>
              </a:rPr>
              <a:t>For a sport of your choice give examples of </a:t>
            </a:r>
            <a:r>
              <a:rPr lang="en-GB" altLang="en-US" sz="2800" u="sng" smtClean="0">
                <a:latin typeface="Verdana" panose="020B0604030504040204" pitchFamily="34" charset="0"/>
                <a:cs typeface="Arial" panose="020B0604020202020204" pitchFamily="34" charset="0"/>
              </a:rPr>
              <a:t>all</a:t>
            </a:r>
            <a:r>
              <a:rPr lang="en-GB" altLang="en-US" sz="2800" smtClean="0">
                <a:latin typeface="Verdana" panose="020B0604030504040204" pitchFamily="34" charset="0"/>
                <a:cs typeface="Arial" panose="020B0604020202020204" pitchFamily="34" charset="0"/>
              </a:rPr>
              <a:t> the types of feedback that a performer would receive and when </a:t>
            </a:r>
          </a:p>
          <a:p>
            <a:pPr lvl="1" eaLnBrk="1" hangingPunct="1"/>
            <a:r>
              <a:rPr lang="en-GB" altLang="en-US" smtClean="0">
                <a:latin typeface="Verdana" panose="020B0604030504040204" pitchFamily="34" charset="0"/>
                <a:cs typeface="Arial" panose="020B0604020202020204" pitchFamily="34" charset="0"/>
              </a:rPr>
              <a:t>(during a match / game / performance).</a:t>
            </a:r>
          </a:p>
          <a:p>
            <a:pPr eaLnBrk="1" hangingPunct="1"/>
            <a:r>
              <a:rPr lang="en-GB" altLang="en-US" sz="2800" smtClean="0">
                <a:latin typeface="Verdana" panose="020B0604030504040204" pitchFamily="34" charset="0"/>
                <a:cs typeface="Arial" panose="020B0604020202020204" pitchFamily="34" charset="0"/>
              </a:rPr>
              <a:t>Which of these types of feedback would be attended to by the performer?</a:t>
            </a:r>
          </a:p>
          <a:p>
            <a:pPr eaLnBrk="1" hangingPunct="1"/>
            <a:r>
              <a:rPr lang="en-GB" altLang="en-US" sz="2800" smtClean="0">
                <a:latin typeface="Verdana" panose="020B0604030504040204" pitchFamily="34" charset="0"/>
                <a:cs typeface="Arial" panose="020B0604020202020204" pitchFamily="34" charset="0"/>
              </a:rPr>
              <a:t>Which of these are provided by the coach / teacher?</a:t>
            </a:r>
          </a:p>
          <a:p>
            <a:pPr eaLnBrk="1" hangingPunct="1"/>
            <a:r>
              <a:rPr lang="en-GB" altLang="en-US" sz="2800" smtClean="0">
                <a:latin typeface="Verdana" panose="020B0604030504040204" pitchFamily="34" charset="0"/>
                <a:cs typeface="Arial" panose="020B0604020202020204" pitchFamily="34" charset="0"/>
              </a:rPr>
              <a:t>Which do you believe are most important?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9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90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89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0" grpId="0"/>
      <p:bldP spid="8909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5400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MS PGothic" pitchFamily="34" charset="-128"/>
                <a:cs typeface="Arial" pitchFamily="34" charset="0"/>
              </a:rPr>
              <a:t>Intrinsic Feedback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1600200"/>
            <a:ext cx="8435975" cy="45307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Char char="u"/>
            </a:pPr>
            <a:r>
              <a:rPr lang="en-GB" altLang="en-US" sz="2800" smtClean="0"/>
              <a:t>Intrinsic: Task-intrinsic feedback (sensory feedback) is the sensory-perceptual information that is a natural part of performing a skill. Each of the sensory systems can provide this type of feedback.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Char char="u"/>
            </a:pPr>
            <a:endParaRPr lang="en-GB" altLang="en-US" sz="2800" smtClean="0"/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Char char="u"/>
            </a:pPr>
            <a:r>
              <a:rPr lang="en-GB" altLang="en-US" sz="2800" smtClean="0"/>
              <a:t>Visual &amp; Proprioceptive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mtClean="0"/>
              <a:t>E.g., vision helps you locate a glass and grasp it with your hands and fingers.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mtClean="0"/>
              <a:t>Proprioception helps you lift the glass, move it toward your mouth, and not let the glass slip out of your hand</a:t>
            </a:r>
            <a:r>
              <a:rPr lang="en-GB" altLang="en-US" sz="2400" smtClean="0"/>
              <a:t>. 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Char char="u"/>
            </a:pPr>
            <a:endParaRPr lang="en-GB" altLang="en-US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  <a:t>Visual &amp; Proprioceptive Feedback </a:t>
            </a:r>
            <a:br>
              <a:rPr lang="en-GB" sz="4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</a:br>
            <a:r>
              <a:rPr lang="en-GB" sz="4000" b="1" u="sng" dirty="0" smtClean="0">
                <a:solidFill>
                  <a:schemeClr val="tx1"/>
                </a:solidFill>
                <a:ea typeface="+mj-ea"/>
              </a:rPr>
              <a:t>Goal kick in Rugby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1600200"/>
            <a:ext cx="8435975" cy="4530725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u"/>
            </a:pPr>
            <a:r>
              <a:rPr lang="en-GB" altLang="en-US" sz="2800" smtClean="0"/>
              <a:t>Player receives visual task-intrinsic feedback from seeing the flight of the ball and where it goes in relation to the goal posts.</a:t>
            </a:r>
          </a:p>
          <a:p>
            <a:pPr eaLnBrk="1" hangingPunct="1">
              <a:buFont typeface="Wingdings" panose="05000000000000000000" pitchFamily="2" charset="2"/>
              <a:buChar char="u"/>
            </a:pPr>
            <a:r>
              <a:rPr lang="en-GB" altLang="en-US" sz="2800" smtClean="0"/>
              <a:t>In addition, player receives proprioceptive task-intrinsic feedback movement of his body posture along with foot and leg movement as the person prepares to kick the ball and as the ball moves away from the foot.</a:t>
            </a:r>
          </a:p>
          <a:p>
            <a:pPr eaLnBrk="1" hangingPunct="1">
              <a:buFont typeface="Wingdings" panose="05000000000000000000" pitchFamily="2" charset="2"/>
              <a:buChar char="u"/>
            </a:pPr>
            <a:endParaRPr lang="en-GB" altLang="en-US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  <a:t>Tactile &amp; Auditory Feedback </a:t>
            </a:r>
            <a:br>
              <a:rPr lang="en-GB" sz="400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</a:br>
            <a:r>
              <a:rPr lang="en-GB" sz="4000" b="1" u="sng" smtClean="0">
                <a:solidFill>
                  <a:schemeClr val="tx1"/>
                </a:solidFill>
                <a:ea typeface="+mj-ea"/>
              </a:rPr>
              <a:t>Tennis &amp; Ice Speed Skating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1600200"/>
            <a:ext cx="8435975" cy="45307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 smtClean="0">
                <a:latin typeface="Verdana" panose="020B0604030504040204" pitchFamily="34" charset="0"/>
                <a:cs typeface="Arial" panose="020B0604020202020204" pitchFamily="34" charset="0"/>
              </a:rPr>
              <a:t>Performer receives auditory task-intrinsic feedback from hearing the foot contact with the ice and the reaction of the crowd to a fall or record performance.</a:t>
            </a:r>
          </a:p>
          <a:p>
            <a:pPr eaLnBrk="1" hangingPunct="1">
              <a:lnSpc>
                <a:spcPct val="80000"/>
              </a:lnSpc>
            </a:pPr>
            <a:endParaRPr lang="en-GB" altLang="en-US" sz="2800" smtClean="0">
              <a:latin typeface="Verdana" panose="020B060403050404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>
                <a:latin typeface="Verdana" panose="020B0604030504040204" pitchFamily="34" charset="0"/>
                <a:cs typeface="Arial" panose="020B0604020202020204" pitchFamily="34" charset="0"/>
              </a:rPr>
              <a:t>In addition, speed skater receives tactile task-intrinsic feedback from the feel of the skate on his foot touching the ice, or in the case of a fall, the stinging sensation on his back as he slides across the ice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  <p:bldP spid="2457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92150"/>
            <a:ext cx="8229600" cy="725488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  <a:t>Task Intrinsic Feedback </a:t>
            </a:r>
            <a:br>
              <a:rPr lang="en-GB" sz="400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</a:br>
            <a:endParaRPr lang="en-GB" sz="4000" b="1" u="sng" smtClean="0">
              <a:solidFill>
                <a:schemeClr val="tx1"/>
              </a:solidFill>
              <a:ea typeface="+mj-ea"/>
            </a:endParaRPr>
          </a:p>
        </p:txBody>
      </p:sp>
      <p:sp>
        <p:nvSpPr>
          <p:cNvPr id="103427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1600200"/>
            <a:ext cx="8435975" cy="45307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" pitchFamily="2" charset="2"/>
              <a:buChar char="u"/>
              <a:defRPr/>
            </a:pPr>
            <a:r>
              <a:rPr lang="en-GB" sz="2800" dirty="0" smtClean="0">
                <a:ea typeface="+mn-ea"/>
              </a:rPr>
              <a:t>Some intrinsic feedback requires no evaluation.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sz="24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a typeface="+mn-ea"/>
              </a:rPr>
              <a:t>A fall, ball misses the bat.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u"/>
              <a:defRPr/>
            </a:pPr>
            <a:r>
              <a:rPr lang="en-GB" sz="2800" dirty="0" smtClean="0">
                <a:ea typeface="+mn-ea"/>
              </a:rPr>
              <a:t>Other aspects of intrinsic feedback are not easily recognisable and performers need to learn to evaluate these.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sz="2400" b="1" dirty="0" smtClean="0">
                <a:solidFill>
                  <a:srgbClr val="F1FBB1"/>
                </a:solidFill>
                <a:ea typeface="+mn-ea"/>
              </a:rPr>
              <a:t>Gymnast: knees bent during a movement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sz="2400" b="1" dirty="0" smtClean="0">
                <a:solidFill>
                  <a:srgbClr val="F1FBB1"/>
                </a:solidFill>
                <a:ea typeface="+mn-ea"/>
              </a:rPr>
              <a:t>Swimmer: high elbow during pull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847725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80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  <a:t>Augmented Feedback</a:t>
            </a:r>
            <a:endParaRPr lang="en-GB" sz="4000" smtClean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ea typeface="+mj-ea"/>
            </a:endParaRP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1139825"/>
            <a:ext cx="8435975" cy="54451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3600" smtClean="0">
                <a:latin typeface="Verdana" panose="020B0604030504040204" pitchFamily="34" charset="0"/>
                <a:cs typeface="Arial" panose="020B0604020202020204" pitchFamily="34" charset="0"/>
              </a:rPr>
              <a:t>A generic term used to describe information about performing a skill.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smtClean="0">
                <a:latin typeface="Verdana" panose="020B0604030504040204" pitchFamily="34" charset="0"/>
                <a:cs typeface="Arial" panose="020B0604020202020204" pitchFamily="34" charset="0"/>
              </a:rPr>
              <a:t>Normally added to sensory feedback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smtClean="0">
                <a:latin typeface="Verdana" panose="020B0604030504040204" pitchFamily="34" charset="0"/>
                <a:cs typeface="Arial" panose="020B0604020202020204" pitchFamily="34" charset="0"/>
              </a:rPr>
              <a:t>Come from an external source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2200" smtClean="0">
                <a:latin typeface="Verdana" panose="020B0604030504040204" pitchFamily="34" charset="0"/>
                <a:cs typeface="Arial" panose="020B0604020202020204" pitchFamily="34" charset="0"/>
              </a:rPr>
              <a:t>E.g, Score board, coach, peer.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b="1" smtClean="0">
                <a:latin typeface="Verdana" panose="020B0604030504040204" pitchFamily="34" charset="0"/>
                <a:cs typeface="Arial" panose="020B0604020202020204" pitchFamily="34" charset="0"/>
              </a:rPr>
              <a:t>Concurrent augmented Feedback:</a:t>
            </a:r>
            <a:r>
              <a:rPr lang="en-GB" altLang="en-US" sz="2800" smtClean="0">
                <a:latin typeface="Verdana" panose="020B0604030504040204" pitchFamily="34" charset="0"/>
                <a:cs typeface="Arial" panose="020B0604020202020204" pitchFamily="34" charset="0"/>
              </a:rPr>
              <a:t> provided while person is performing or completing a skill.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b="1" smtClean="0">
                <a:latin typeface="Verdana" panose="020B0604030504040204" pitchFamily="34" charset="0"/>
                <a:cs typeface="Arial" panose="020B0604020202020204" pitchFamily="34" charset="0"/>
              </a:rPr>
              <a:t>Terminal augmented Feedback:</a:t>
            </a:r>
            <a:r>
              <a:rPr lang="en-GB" altLang="en-US" sz="2800" smtClean="0">
                <a:latin typeface="Verdana" panose="020B0604030504040204" pitchFamily="34" charset="0"/>
                <a:cs typeface="Arial" panose="020B0604020202020204" pitchFamily="34" charset="0"/>
              </a:rPr>
              <a:t> provided after a person has completed a skill.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smtClean="0">
              <a:latin typeface="Verdana" panose="020B060403050404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/>
      <p:bldP spid="2560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ea typeface="+mj-ea"/>
              </a:rPr>
              <a:t>Strengths and weaknesses of concurrent and terminal feedback?</a:t>
            </a:r>
            <a:endParaRPr lang="en-US" dirty="0">
              <a:ea typeface="+mj-ea"/>
            </a:endParaRPr>
          </a:p>
        </p:txBody>
      </p:sp>
      <p:sp>
        <p:nvSpPr>
          <p:cNvPr id="4096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>
                <a:ea typeface="MS PGothic" pitchFamily="34" charset="-128"/>
              </a:rPr>
              <a:t>Concurrent – competing for attention affects processing</a:t>
            </a:r>
          </a:p>
          <a:p>
            <a:pPr eaLnBrk="1" hangingPunct="1">
              <a:defRPr/>
            </a:pPr>
            <a:r>
              <a:rPr lang="en-GB" dirty="0" smtClean="0">
                <a:ea typeface="MS PGothic" pitchFamily="34" charset="-128"/>
              </a:rPr>
              <a:t>Alert to movements not aware of during movement</a:t>
            </a:r>
          </a:p>
          <a:p>
            <a:pPr eaLnBrk="1" hangingPunct="1">
              <a:defRPr/>
            </a:pPr>
            <a:r>
              <a:rPr lang="en-GB" dirty="0" smtClean="0">
                <a:ea typeface="MS PGothic" pitchFamily="34" charset="-128"/>
              </a:rPr>
              <a:t>Terminal – timing of this? Allow discovery. Delay…</a:t>
            </a:r>
          </a:p>
          <a:p>
            <a:pPr eaLnBrk="1" hangingPunct="1">
              <a:defRPr/>
            </a:pPr>
            <a:endParaRPr lang="en-GB" dirty="0" smtClean="0">
              <a:ea typeface="MS PGothic" pitchFamily="34" charset="-128"/>
            </a:endParaRPr>
          </a:p>
          <a:p>
            <a:pPr marL="0" indent="0" eaLnBrk="1" hangingPunct="1">
              <a:buFont typeface="Wingdings 2" panose="05020102010507070707" pitchFamily="18" charset="2"/>
              <a:buNone/>
              <a:defRPr/>
            </a:pPr>
            <a:endParaRPr lang="en-US" dirty="0" smtClean="0">
              <a:ea typeface="MS PGothic" pitchFamily="34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5400" smtClean="0">
                <a:solidFill>
                  <a:schemeClr val="tx1"/>
                </a:solidFill>
                <a:ea typeface="+mj-ea"/>
              </a:rPr>
              <a:t>Knowledge of Results (KR)</a:t>
            </a:r>
            <a:endParaRPr lang="en-GB" sz="5400" smtClean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ea typeface="+mj-ea"/>
            </a:endParaRPr>
          </a:p>
        </p:txBody>
      </p:sp>
      <p:sp>
        <p:nvSpPr>
          <p:cNvPr id="91139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1700213"/>
            <a:ext cx="8435975" cy="5157787"/>
          </a:xfrm>
        </p:spPr>
        <p:txBody>
          <a:bodyPr/>
          <a:lstStyle/>
          <a:p>
            <a:pPr eaLnBrk="1" hangingPunct="1"/>
            <a:r>
              <a:rPr lang="en-GB" altLang="en-US" smtClean="0">
                <a:latin typeface="Verdana" panose="020B0604030504040204" pitchFamily="34" charset="0"/>
                <a:cs typeface="Arial" panose="020B0604020202020204" pitchFamily="34" charset="0"/>
              </a:rPr>
              <a:t>Post response information about outcome (time / weight / speed etc.)</a:t>
            </a:r>
          </a:p>
          <a:p>
            <a:pPr eaLnBrk="1" hangingPunct="1"/>
            <a:r>
              <a:rPr lang="en-GB" altLang="en-US" smtClean="0">
                <a:latin typeface="Verdana" panose="020B0604030504040204" pitchFamily="34" charset="0"/>
                <a:cs typeface="Arial" panose="020B0604020202020204" pitchFamily="34" charset="0"/>
              </a:rPr>
              <a:t>Externally presented information about the outcome of performing a skill or achieving the goal of the skill.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b="1" smtClean="0">
                <a:latin typeface="Verdana" panose="020B0604030504040204" pitchFamily="34" charset="0"/>
                <a:cs typeface="Arial" panose="020B0604020202020204" pitchFamily="34" charset="0"/>
              </a:rPr>
              <a:t>Q. When would KR be redundant?</a:t>
            </a:r>
          </a:p>
          <a:p>
            <a:pPr eaLnBrk="1" hangingPunct="1"/>
            <a:r>
              <a:rPr lang="en-GB" altLang="en-US" smtClean="0">
                <a:latin typeface="Verdana" panose="020B0604030504040204" pitchFamily="34" charset="0"/>
                <a:cs typeface="Arial" panose="020B0604020202020204" pitchFamily="34" charset="0"/>
              </a:rPr>
              <a:t>Redundant when intrinsic feedback gives information.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1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1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91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38" grpId="0"/>
      <p:bldP spid="9113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800" smtClean="0">
                <a:solidFill>
                  <a:schemeClr val="tx1"/>
                </a:solidFill>
                <a:ea typeface="+mj-ea"/>
              </a:rPr>
              <a:t>Knowledge of Performance (KP)</a:t>
            </a:r>
            <a:endParaRPr lang="en-GB" sz="4800" smtClean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ea typeface="+mj-ea"/>
            </a:endParaRP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1600200"/>
            <a:ext cx="8435975" cy="5257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u"/>
            </a:pPr>
            <a:r>
              <a:rPr lang="en-GB" altLang="en-US" sz="3800" smtClean="0"/>
              <a:t> Information regarding the movement characteristics that led to the performance outcome.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u"/>
            </a:pPr>
            <a:r>
              <a:rPr lang="en-GB" altLang="en-US" sz="3800" smtClean="0"/>
              <a:t> Post response information about the nature of the movement.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3300" smtClean="0"/>
              <a:t> E.g., technique of golf swing (stance, body movement).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3400" dirty="0" smtClean="0">
                <a:ea typeface="MS PGothic" pitchFamily="34" charset="-128"/>
              </a:rPr>
              <a:t>Arguments made for distinction </a:t>
            </a:r>
            <a:br>
              <a:rPr lang="en-US" sz="3400" dirty="0" smtClean="0">
                <a:ea typeface="MS PGothic" pitchFamily="34" charset="-128"/>
              </a:rPr>
            </a:br>
            <a:r>
              <a:rPr lang="en-US" sz="3400" dirty="0" smtClean="0">
                <a:ea typeface="MS PGothic" pitchFamily="34" charset="-128"/>
              </a:rPr>
              <a:t>(KP / KR – Magill, 2010)</a:t>
            </a:r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mtClean="0"/>
              <a:t>Today we will be looking at feedback according to characteristics and content.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Functions of Augmented Feedback: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Facilitate learning of a skill – retain strategies / try new ones.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Enhance performance of well learned skills – info. How to improve.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Motivation to practice / continue participation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Verbal Augmented Feedback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Coach – right or wrong? (KP)</a:t>
            </a:r>
          </a:p>
          <a:p>
            <a:pPr eaLnBrk="1" hangingPunct="1"/>
            <a:r>
              <a:rPr lang="en-US" altLang="en-US" smtClean="0"/>
              <a:t>Amount of Verbal Feedback:</a:t>
            </a:r>
          </a:p>
          <a:p>
            <a:pPr eaLnBrk="1" hangingPunct="1"/>
            <a:r>
              <a:rPr lang="en-US" altLang="en-US" smtClean="0"/>
              <a:t>Movement related errors – TMI!</a:t>
            </a:r>
          </a:p>
          <a:p>
            <a:pPr eaLnBrk="1" hangingPunct="1"/>
            <a:r>
              <a:rPr lang="en-US" altLang="en-US" smtClean="0"/>
              <a:t>Attention processing – limited amount at any one time.</a:t>
            </a:r>
          </a:p>
          <a:p>
            <a:pPr eaLnBrk="1" hangingPunct="1"/>
            <a:r>
              <a:rPr lang="en-US" altLang="en-US" smtClean="0"/>
              <a:t>Amount that can use effectively. </a:t>
            </a:r>
          </a:p>
          <a:p>
            <a:pPr eaLnBrk="1" hangingPunct="1"/>
            <a:r>
              <a:rPr lang="en-US" altLang="en-US" smtClean="0"/>
              <a:t>Minimum amount that can use to achieve function.</a:t>
            </a:r>
          </a:p>
          <a:p>
            <a:pPr eaLnBrk="1" hangingPunct="1"/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ea typeface="+mj-ea"/>
              </a:rPr>
              <a:t>Amount of Verbal Augmented Feedback</a:t>
            </a:r>
            <a:endParaRPr lang="en-US" dirty="0">
              <a:ea typeface="+mj-ea"/>
            </a:endParaRP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mtClean="0"/>
              <a:t>Limitations – working memory.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Miller (1956) – 5 to 9 items??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Rule: one specific error in the performance of the activity.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Critical for beginners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Difficulty determining what errors making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No idea how to correct – no basis for determining errors.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(Fitts &amp; Posner, 1967; Gentile, 2000)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ea typeface="+mj-ea"/>
              </a:rPr>
              <a:t>Content of Verbal Augmented Feedback</a:t>
            </a:r>
            <a:endParaRPr lang="en-US" dirty="0">
              <a:ea typeface="+mj-ea"/>
            </a:endParaRPr>
          </a:p>
        </p:txBody>
      </p:sp>
      <p:sp>
        <p:nvSpPr>
          <p:cNvPr id="36867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30788"/>
          </a:xfrm>
        </p:spPr>
        <p:txBody>
          <a:bodyPr/>
          <a:lstStyle/>
          <a:p>
            <a:pPr eaLnBrk="1" hangingPunct="1"/>
            <a:r>
              <a:rPr lang="en-US" altLang="en-US" smtClean="0"/>
              <a:t>Closely linked to amount of feedback…</a:t>
            </a:r>
          </a:p>
          <a:p>
            <a:pPr eaLnBrk="1" hangingPunct="1"/>
            <a:r>
              <a:rPr lang="en-US" altLang="en-US" smtClean="0"/>
              <a:t>(Hodges &amp; Franks, 2008; Wulf &amp; Shea, 2004)</a:t>
            </a:r>
          </a:p>
          <a:p>
            <a:pPr eaLnBrk="1" hangingPunct="1"/>
            <a:r>
              <a:rPr lang="en-US" altLang="en-US" smtClean="0"/>
              <a:t>What should the coach say?</a:t>
            </a:r>
          </a:p>
          <a:p>
            <a:pPr eaLnBrk="1" hangingPunct="1"/>
            <a:r>
              <a:rPr lang="en-US" altLang="en-US" smtClean="0"/>
              <a:t>Magill (2010) proposed 2 step process.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78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Prioritise errors in terms of how critical part of skill with the error actually is to performance</a:t>
            </a:r>
          </a:p>
          <a:p>
            <a:pPr eaLnBrk="1" hangingPunct="1"/>
            <a:r>
              <a:rPr lang="en-US" altLang="en-US" smtClean="0"/>
              <a:t>The error highest on this list should be the one to start with! </a:t>
            </a:r>
          </a:p>
          <a:p>
            <a:pPr eaLnBrk="1" hangingPunct="1"/>
            <a:r>
              <a:rPr lang="en-US" altLang="en-US" smtClean="0"/>
              <a:t>Supported by Wulf et al. (2010); Rucci &amp; Tomporowski (2010) and Tzetzis et al. (2008). </a:t>
            </a:r>
          </a:p>
          <a:p>
            <a:pPr eaLnBrk="1" hangingPunct="1"/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Task (in groups): </a:t>
            </a:r>
          </a:p>
        </p:txBody>
      </p:sp>
      <p:sp>
        <p:nvSpPr>
          <p:cNvPr id="389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For a skill of your choice (e.g. football throw in)…</a:t>
            </a:r>
          </a:p>
          <a:p>
            <a:pPr eaLnBrk="1" hangingPunct="1"/>
            <a:r>
              <a:rPr lang="en-US" altLang="en-US" smtClean="0"/>
              <a:t>Identify the key coaching points / critical aspects that are likely to affect performance.</a:t>
            </a:r>
          </a:p>
          <a:p>
            <a:pPr eaLnBrk="1" hangingPunct="1"/>
            <a:r>
              <a:rPr lang="en-US" altLang="en-US" smtClean="0"/>
              <a:t>Prioritise these.</a:t>
            </a:r>
          </a:p>
          <a:p>
            <a:pPr eaLnBrk="1" hangingPunct="1"/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ea typeface="+mj-ea"/>
              </a:rPr>
              <a:t>When might this approach pose a problem?</a:t>
            </a:r>
            <a:endParaRPr lang="en-US" dirty="0">
              <a:ea typeface="+mj-e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Coach knowledge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ea typeface="+mj-ea"/>
              </a:rPr>
              <a:t>Non-verbal forms of augmented feedback</a:t>
            </a:r>
            <a:endParaRPr lang="en-US" dirty="0">
              <a:ea typeface="+mj-ea"/>
            </a:endParaRPr>
          </a:p>
        </p:txBody>
      </p:sp>
      <p:sp>
        <p:nvSpPr>
          <p:cNvPr id="40963" name="Content Placeholder 2"/>
          <p:cNvSpPr>
            <a:spLocks noGrp="1"/>
          </p:cNvSpPr>
          <p:nvPr>
            <p:ph idx="1"/>
          </p:nvPr>
        </p:nvSpPr>
        <p:spPr>
          <a:xfrm>
            <a:off x="779463" y="1828800"/>
            <a:ext cx="7583487" cy="46005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1800" smtClean="0"/>
              <a:t>The role of technology!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800" smtClean="0"/>
              <a:t>Gymnastics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800" smtClean="0"/>
              <a:t>Baudry et al. (2006) attached a goniometer to upper spine and back of knee of gymnasts.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800" smtClean="0"/>
              <a:t>Concurrent augmented feedback…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800" smtClean="0"/>
              <a:t>Circle movement on pommel horse.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800" smtClean="0"/>
              <a:t>Buzzer sounded if trunk-leg flexion was greater than 20 degrees.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800" smtClean="0"/>
              <a:t>Keep as straight as possible!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800" smtClean="0"/>
              <a:t>Using device for 300 circles – improved training and retention 2 weeks later.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800" smtClean="0"/>
              <a:t>Control group – no improvement.</a:t>
            </a:r>
          </a:p>
          <a:p>
            <a:pPr eaLnBrk="1" hangingPunct="1">
              <a:lnSpc>
                <a:spcPct val="80000"/>
              </a:lnSpc>
            </a:pPr>
            <a:endParaRPr lang="en-US" altLang="en-US" sz="15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ext Placeholder 5"/>
          <p:cNvSpPr>
            <a:spLocks noGrp="1"/>
          </p:cNvSpPr>
          <p:nvPr>
            <p:ph type="body" idx="1"/>
          </p:nvPr>
        </p:nvSpPr>
        <p:spPr>
          <a:xfrm>
            <a:off x="457200" y="1046163"/>
            <a:ext cx="4040188" cy="639762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sz="2000" smtClean="0"/>
              <a:t>Swimming – Chollet et al. (1992)</a:t>
            </a:r>
          </a:p>
        </p:txBody>
      </p:sp>
      <p:sp>
        <p:nvSpPr>
          <p:cNvPr id="41987" name="Content Placeholder 6"/>
          <p:cNvSpPr>
            <a:spLocks noGrp="1"/>
          </p:cNvSpPr>
          <p:nvPr>
            <p:ph sz="half" idx="2"/>
          </p:nvPr>
        </p:nvSpPr>
        <p:spPr>
          <a:xfrm>
            <a:off x="457200" y="2378075"/>
            <a:ext cx="4040188" cy="374808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1700" smtClean="0"/>
              <a:t>Speed sensor attached to hand paddles of skilled swimmers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700" smtClean="0"/>
              <a:t>Aged 14-18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700" smtClean="0"/>
              <a:t>Auditory feedback – fluctuations in speed and hand propulsive force.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700" smtClean="0"/>
              <a:t>3 days of training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700" smtClean="0"/>
              <a:t>Assessed 15 days later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700" smtClean="0"/>
              <a:t>Biofeedback improved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700" smtClean="0"/>
              <a:t>Control no change</a:t>
            </a:r>
          </a:p>
          <a:p>
            <a:pPr eaLnBrk="1" hangingPunct="1">
              <a:lnSpc>
                <a:spcPct val="90000"/>
              </a:lnSpc>
            </a:pPr>
            <a:endParaRPr lang="en-US" altLang="en-US" sz="1700" smtClean="0"/>
          </a:p>
        </p:txBody>
      </p:sp>
      <p:sp>
        <p:nvSpPr>
          <p:cNvPr id="4198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4497388" y="1096963"/>
            <a:ext cx="4041775" cy="639762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sz="1800" smtClean="0"/>
              <a:t>Rowing – Smith and Loschner (2002)</a:t>
            </a:r>
          </a:p>
        </p:txBody>
      </p:sp>
      <p:sp>
        <p:nvSpPr>
          <p:cNvPr id="41989" name="Content Placeholder 8"/>
          <p:cNvSpPr>
            <a:spLocks noGrp="1"/>
          </p:cNvSpPr>
          <p:nvPr>
            <p:ph sz="quarter" idx="4"/>
          </p:nvPr>
        </p:nvSpPr>
        <p:spPr>
          <a:xfrm>
            <a:off x="4645025" y="2378075"/>
            <a:ext cx="4041775" cy="3748088"/>
          </a:xfrm>
        </p:spPr>
        <p:txBody>
          <a:bodyPr/>
          <a:lstStyle/>
          <a:p>
            <a:pPr eaLnBrk="1" hangingPunct="1"/>
            <a:r>
              <a:rPr lang="en-US" altLang="en-US" smtClean="0"/>
              <a:t>Biomechanical variables that correspond to boat speed. </a:t>
            </a:r>
          </a:p>
          <a:p>
            <a:pPr eaLnBrk="1" hangingPunct="1"/>
            <a:r>
              <a:rPr lang="en-US" altLang="en-US" smtClean="0"/>
              <a:t>Concurrent AF of idealised force / angle profile (oar angle – handle)</a:t>
            </a:r>
          </a:p>
          <a:p>
            <a:pPr eaLnBrk="1" hangingPunct="1"/>
            <a:r>
              <a:rPr lang="en-US" altLang="en-US" smtClean="0"/>
              <a:t>Significant increase in maximum amount of work that can be produced.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575"/>
          </a:xfrm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3011" name="Text Placeholder 2"/>
          <p:cNvSpPr>
            <a:spLocks noGrp="1"/>
          </p:cNvSpPr>
          <p:nvPr>
            <p:ph type="body" idx="1"/>
          </p:nvPr>
        </p:nvSpPr>
        <p:spPr>
          <a:xfrm>
            <a:off x="779463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smtClean="0"/>
              <a:t>Netball</a:t>
            </a:r>
          </a:p>
        </p:txBody>
      </p:sp>
      <p:sp>
        <p:nvSpPr>
          <p:cNvPr id="43012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362200"/>
            <a:ext cx="3657600" cy="368617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1700" smtClean="0"/>
              <a:t>Helmer et al. (2010) Nylon lycra sleeve – strain sensors that provide auditory feedback (drum beat).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700" smtClean="0"/>
              <a:t>Beats relate to tempo for shooting accurately.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700" smtClean="0"/>
              <a:t>200 shots – 4 sessions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700" smtClean="0"/>
              <a:t>Control wore sleeve but no AF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700" smtClean="0"/>
              <a:t>Encouraged mov variability early in practice which enhanced performance later on. </a:t>
            </a:r>
          </a:p>
        </p:txBody>
      </p:sp>
      <p:sp>
        <p:nvSpPr>
          <p:cNvPr id="43013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0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smtClean="0"/>
              <a:t>Running</a:t>
            </a:r>
          </a:p>
        </p:txBody>
      </p:sp>
      <p:sp>
        <p:nvSpPr>
          <p:cNvPr id="43014" name="Content Placeholder 5"/>
          <p:cNvSpPr>
            <a:spLocks noGrp="1"/>
          </p:cNvSpPr>
          <p:nvPr>
            <p:ph sz="quarter" idx="4"/>
          </p:nvPr>
        </p:nvSpPr>
        <p:spPr>
          <a:xfrm>
            <a:off x="4705350" y="2362200"/>
            <a:ext cx="3657600" cy="36861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1900" smtClean="0"/>
              <a:t>Errikson et al. (2011).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900" smtClean="0"/>
              <a:t>Running mechanics – Swedish national athletes.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900" smtClean="0"/>
              <a:t>Visual display – target step height and length values.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900" smtClean="0"/>
              <a:t>AF of how to correct.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900" smtClean="0"/>
              <a:t>Quiet when correct.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900" smtClean="0"/>
              <a:t>Able to modify the parameters and improve efficiency.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575"/>
          </a:xfrm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4035" name="Text Placeholder 2"/>
          <p:cNvSpPr>
            <a:spLocks noGrp="1"/>
          </p:cNvSpPr>
          <p:nvPr>
            <p:ph type="body" idx="1"/>
          </p:nvPr>
        </p:nvSpPr>
        <p:spPr>
          <a:xfrm>
            <a:off x="779463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smtClean="0"/>
              <a:t>Golf</a:t>
            </a:r>
          </a:p>
        </p:txBody>
      </p:sp>
      <p:sp>
        <p:nvSpPr>
          <p:cNvPr id="44036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362200"/>
            <a:ext cx="3657600" cy="36861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1700" smtClean="0"/>
              <a:t>Trained novice / skilled golfers (Bertram et al., 2007)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700" smtClean="0"/>
              <a:t>Used video as augmented feedback – swing.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700" smtClean="0"/>
              <a:t>Only video – no verbal AF (prescriptive).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700" smtClean="0"/>
              <a:t>Skilled players improved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700" smtClean="0"/>
              <a:t>Novices deteriorated!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700" smtClean="0"/>
              <a:t>Importance of feedback for novices.</a:t>
            </a:r>
          </a:p>
          <a:p>
            <a:pPr eaLnBrk="1" hangingPunct="1">
              <a:lnSpc>
                <a:spcPct val="80000"/>
              </a:lnSpc>
            </a:pPr>
            <a:endParaRPr lang="en-US" altLang="en-US" sz="1700" smtClean="0"/>
          </a:p>
        </p:txBody>
      </p:sp>
      <p:sp>
        <p:nvSpPr>
          <p:cNvPr id="44037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0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smtClean="0"/>
              <a:t>Shooting in Ice hockey</a:t>
            </a:r>
          </a:p>
        </p:txBody>
      </p:sp>
      <p:sp>
        <p:nvSpPr>
          <p:cNvPr id="44038" name="Content Placeholder 5"/>
          <p:cNvSpPr>
            <a:spLocks noGrp="1"/>
          </p:cNvSpPr>
          <p:nvPr>
            <p:ph sz="quarter" idx="4"/>
          </p:nvPr>
        </p:nvSpPr>
        <p:spPr>
          <a:xfrm>
            <a:off x="4705350" y="2362200"/>
            <a:ext cx="3657600" cy="36861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1600" smtClean="0"/>
              <a:t>Self modelling (Feltz et al.,2008).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600" smtClean="0"/>
              <a:t>University ice hockey players.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600" smtClean="0"/>
              <a:t>Viewed video tapes of their own correct performances.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600" smtClean="0"/>
              <a:t>5 week intervention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600" smtClean="0"/>
              <a:t>Improved their performance and self efficacy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600" smtClean="0"/>
              <a:t>Bandura – Performance accomplishments!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600" smtClean="0"/>
              <a:t>Control group – no change.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4025" y="1438275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ea typeface="+mj-ea"/>
              </a:rPr>
              <a:t>Where have you seen / used technology such as this in a coaching / learning setting?</a:t>
            </a:r>
            <a:br>
              <a:rPr lang="en-US" dirty="0" smtClean="0">
                <a:ea typeface="+mj-ea"/>
              </a:rPr>
            </a:br>
            <a:endParaRPr lang="en-US" dirty="0">
              <a:ea typeface="+mj-ea"/>
            </a:endParaRPr>
          </a:p>
        </p:txBody>
      </p:sp>
      <p:sp>
        <p:nvSpPr>
          <p:cNvPr id="45059" name="Text Placeholder 2"/>
          <p:cNvSpPr>
            <a:spLocks noGrp="1"/>
          </p:cNvSpPr>
          <p:nvPr>
            <p:ph type="body" idx="1"/>
          </p:nvPr>
        </p:nvSpPr>
        <p:spPr>
          <a:xfrm>
            <a:off x="779463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45060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362200"/>
            <a:ext cx="3657600" cy="3686175"/>
          </a:xfrm>
        </p:spPr>
        <p:txBody>
          <a:bodyPr/>
          <a:lstStyle/>
          <a:p>
            <a:pPr eaLnBrk="1" hangingPunct="1"/>
            <a:endParaRPr lang="en-US" altLang="en-US" smtClean="0"/>
          </a:p>
          <a:p>
            <a:pPr eaLnBrk="1" hangingPunct="1"/>
            <a:r>
              <a:rPr lang="en-US" altLang="en-US" smtClean="0"/>
              <a:t>Opinions?</a:t>
            </a:r>
          </a:p>
          <a:p>
            <a:pPr eaLnBrk="1" hangingPunct="1"/>
            <a:r>
              <a:rPr lang="en-US" altLang="en-US" smtClean="0"/>
              <a:t>Strengths / weaknesses of the technology aproach!</a:t>
            </a:r>
          </a:p>
        </p:txBody>
      </p:sp>
      <p:sp>
        <p:nvSpPr>
          <p:cNvPr id="45061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0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45062" name="Content Placeholder 5"/>
          <p:cNvSpPr>
            <a:spLocks noGrp="1"/>
          </p:cNvSpPr>
          <p:nvPr>
            <p:ph sz="quarter" idx="4"/>
          </p:nvPr>
        </p:nvSpPr>
        <p:spPr>
          <a:xfrm>
            <a:off x="4705350" y="2362200"/>
            <a:ext cx="3657600" cy="3686175"/>
          </a:xfrm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ea typeface="+mj-ea"/>
              </a:rPr>
              <a:t>Which aspects of performance to provide AF?</a:t>
            </a:r>
            <a:endParaRPr lang="en-US" dirty="0">
              <a:ea typeface="+mj-ea"/>
            </a:endParaRPr>
          </a:p>
        </p:txBody>
      </p:sp>
      <p:sp>
        <p:nvSpPr>
          <p:cNvPr id="46083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000" smtClean="0"/>
              <a:t>Tasks where goal is to produce a specific movement pattern…straightforward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 smtClean="0"/>
              <a:t>Coach – prioritise errors.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 smtClean="0"/>
              <a:t>No one specific movement pattern to achieve the goal – team games.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 smtClean="0"/>
              <a:t>Basketball free throw – considerable variability of limb positions.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 smtClean="0"/>
              <a:t>Most accurate predictor – whole body centre of gravity when releasing the ball! Helpful?!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 smtClean="0"/>
              <a:t>Parameters that are most successful…Identify.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809625"/>
            <a:ext cx="8686800" cy="106362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800" dirty="0" smtClean="0">
                <a:solidFill>
                  <a:schemeClr val="tx1"/>
                </a:solidFill>
                <a:ea typeface="+mj-ea"/>
              </a:rPr>
              <a:t>Info about errors Vs. correct aspects of performance</a:t>
            </a:r>
            <a:r>
              <a:rPr lang="en-GB" sz="4800" dirty="0" smtClean="0">
                <a:ea typeface="+mj-ea"/>
              </a:rPr>
              <a:t> </a:t>
            </a:r>
            <a:endParaRPr lang="en-GB" sz="4000" dirty="0" smtClean="0">
              <a:ea typeface="+mj-ea"/>
            </a:endParaRPr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2060575"/>
            <a:ext cx="8435975" cy="4797425"/>
          </a:xfrm>
        </p:spPr>
        <p:txBody>
          <a:bodyPr/>
          <a:lstStyle/>
          <a:p>
            <a:pPr marL="990600" lvl="1" indent="-533400" eaLnBrk="1" hangingPunct="1">
              <a:lnSpc>
                <a:spcPct val="80000"/>
              </a:lnSpc>
            </a:pPr>
            <a:r>
              <a:rPr lang="en-GB" altLang="en-US" sz="3600" smtClean="0">
                <a:latin typeface="Arial" panose="020B0604020202020204" pitchFamily="34" charset="0"/>
                <a:cs typeface="Arial" panose="020B0604020202020204" pitchFamily="34" charset="0"/>
              </a:rPr>
              <a:t>Focusing on what is done correctly while learning a skill is not sufficient by itself to produce optimal learning.</a:t>
            </a:r>
          </a:p>
          <a:p>
            <a:pPr marL="990600" lvl="1" indent="-533400" eaLnBrk="1" hangingPunct="1">
              <a:lnSpc>
                <a:spcPct val="80000"/>
              </a:lnSpc>
              <a:buFontTx/>
              <a:buNone/>
            </a:pPr>
            <a:endParaRPr lang="en-GB" altLang="en-US" sz="360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90600" lvl="1" indent="-533400" eaLnBrk="1" hangingPunct="1">
              <a:lnSpc>
                <a:spcPct val="80000"/>
              </a:lnSpc>
            </a:pPr>
            <a:r>
              <a:rPr lang="en-GB" altLang="en-US" sz="3600" smtClean="0">
                <a:latin typeface="Arial" panose="020B0604020202020204" pitchFamily="34" charset="0"/>
                <a:cs typeface="Arial" panose="020B0604020202020204" pitchFamily="34" charset="0"/>
              </a:rPr>
              <a:t>Feedback about correct performance serves to motivate the person.</a:t>
            </a:r>
          </a:p>
          <a:p>
            <a:pPr marL="990600" lvl="1" indent="-533400" eaLnBrk="1" hangingPunct="1">
              <a:lnSpc>
                <a:spcPct val="80000"/>
              </a:lnSpc>
            </a:pPr>
            <a:endParaRPr lang="en-GB" altLang="en-US" sz="360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3588"/>
            <a:ext cx="8686800" cy="57785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  <a:latin typeface="Arial" charset="0"/>
                <a:ea typeface="+mj-ea"/>
                <a:cs typeface="Arial" charset="0"/>
              </a:rPr>
              <a:t>Frequency of presenting feedback</a:t>
            </a:r>
            <a:endParaRPr lang="en-GB" sz="4000" dirty="0">
              <a:solidFill>
                <a:schemeClr val="tx1"/>
              </a:solidFill>
              <a:latin typeface="Arial" charset="0"/>
              <a:ea typeface="+mj-ea"/>
              <a:cs typeface="Arial" charset="0"/>
            </a:endParaRPr>
          </a:p>
        </p:txBody>
      </p:sp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1484313"/>
            <a:ext cx="8435975" cy="5373687"/>
          </a:xfrm>
        </p:spPr>
        <p:txBody>
          <a:bodyPr/>
          <a:lstStyle/>
          <a:p>
            <a:pPr marL="609600" indent="-609600" eaLnBrk="1" hangingPunct="1"/>
            <a:r>
              <a:rPr lang="en-GB" altLang="en-US" smtClean="0">
                <a:latin typeface="Arial" panose="020B0604020202020204" pitchFamily="34" charset="0"/>
                <a:cs typeface="Arial" panose="020B0604020202020204" pitchFamily="34" charset="0"/>
              </a:rPr>
              <a:t>The reduced Frequency benefit:</a:t>
            </a:r>
          </a:p>
          <a:p>
            <a:pPr marL="990600" lvl="1" indent="-533400" eaLnBrk="1" hangingPunct="1"/>
            <a:r>
              <a:rPr lang="en-GB" altLang="en-US" smtClean="0">
                <a:latin typeface="Arial" panose="020B0604020202020204" pitchFamily="34" charset="0"/>
                <a:cs typeface="Arial" panose="020B0604020202020204" pitchFamily="34" charset="0"/>
              </a:rPr>
              <a:t>Optimal frequency for giving feedback is not 100%.</a:t>
            </a:r>
          </a:p>
          <a:p>
            <a:pPr marL="990600" lvl="1" indent="-533400" eaLnBrk="1" hangingPunct="1"/>
            <a:r>
              <a:rPr lang="en-GB" altLang="en-US" smtClean="0">
                <a:latin typeface="Arial" panose="020B0604020202020204" pitchFamily="34" charset="0"/>
                <a:cs typeface="Arial" panose="020B0604020202020204" pitchFamily="34" charset="0"/>
              </a:rPr>
              <a:t>Winstein &amp; Schmidt (1990) found that 50% resulted in better retention performance.</a:t>
            </a:r>
          </a:p>
          <a:p>
            <a:pPr marL="990600" lvl="1" indent="-533400" eaLnBrk="1" hangingPunct="1"/>
            <a:r>
              <a:rPr lang="en-GB" altLang="en-US" b="1" smtClean="0">
                <a:latin typeface="Arial" panose="020B0604020202020204" pitchFamily="34" charset="0"/>
                <a:cs typeface="Arial" panose="020B0604020202020204" pitchFamily="34" charset="0"/>
              </a:rPr>
              <a:t>However:</a:t>
            </a:r>
          </a:p>
          <a:p>
            <a:pPr marL="990600" lvl="1" indent="-533400" eaLnBrk="1" hangingPunct="1"/>
            <a:r>
              <a:rPr lang="en-GB" altLang="en-US" smtClean="0">
                <a:latin typeface="Arial" panose="020B0604020202020204" pitchFamily="34" charset="0"/>
                <a:cs typeface="Arial" panose="020B0604020202020204" pitchFamily="34" charset="0"/>
              </a:rPr>
              <a:t>Reduced frequency may not benefit all motor skills</a:t>
            </a:r>
          </a:p>
          <a:p>
            <a:pPr marL="990600" lvl="1" indent="-533400" eaLnBrk="1" hangingPunct="1"/>
            <a:r>
              <a:rPr lang="en-GB" altLang="en-US" smtClean="0">
                <a:latin typeface="Arial" panose="020B0604020202020204" pitchFamily="34" charset="0"/>
                <a:cs typeface="Arial" panose="020B0604020202020204" pitchFamily="34" charset="0"/>
              </a:rPr>
              <a:t>Optimal frequency appears to be specific to the skill being learned.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133350" y="860425"/>
            <a:ext cx="8686800" cy="576263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solidFill>
                  <a:schemeClr val="tx1"/>
                </a:solidFill>
                <a:latin typeface="Arial" charset="0"/>
                <a:ea typeface="+mj-ea"/>
                <a:cs typeface="Arial" charset="0"/>
              </a:rPr>
              <a:t>Theoretical Implications of the Frequency effect.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>
          <a:xfrm>
            <a:off x="0" y="1484313"/>
            <a:ext cx="9144000" cy="5373687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</a:pPr>
            <a:r>
              <a:rPr lang="en-GB" altLang="en-US" sz="3000" smtClean="0">
                <a:latin typeface="Arial" panose="020B0604020202020204" pitchFamily="34" charset="0"/>
                <a:cs typeface="Arial" panose="020B0604020202020204" pitchFamily="34" charset="0"/>
              </a:rPr>
              <a:t>Why is giving feedback less that 100% of the time beneficial?</a:t>
            </a:r>
          </a:p>
          <a:p>
            <a:pPr marL="990600" lvl="1" indent="-533400" eaLnBrk="1" hangingPunct="1">
              <a:lnSpc>
                <a:spcPct val="90000"/>
              </a:lnSpc>
            </a:pPr>
            <a:r>
              <a:rPr lang="en-GB" altLang="en-US" smtClean="0">
                <a:latin typeface="Arial" panose="020B0604020202020204" pitchFamily="34" charset="0"/>
                <a:cs typeface="Arial" panose="020B0604020202020204" pitchFamily="34" charset="0"/>
              </a:rPr>
              <a:t>Attention capacity overload – more info than they can handle.</a:t>
            </a:r>
          </a:p>
          <a:p>
            <a:pPr marL="990600" lvl="1" indent="-533400" eaLnBrk="1" hangingPunct="1">
              <a:lnSpc>
                <a:spcPct val="90000"/>
              </a:lnSpc>
            </a:pPr>
            <a:r>
              <a:rPr lang="en-GB" altLang="en-US" smtClean="0">
                <a:latin typeface="Arial" panose="020B0604020202020204" pitchFamily="34" charset="0"/>
                <a:cs typeface="Arial" panose="020B0604020202020204" pitchFamily="34" charset="0"/>
              </a:rPr>
              <a:t>Guidence hypothesis (Salmoni et al., 1984; Winstein &amp; Schmidt, 1990) </a:t>
            </a:r>
          </a:p>
          <a:p>
            <a:pPr marL="1371600" lvl="2" indent="-457200" eaLnBrk="1" hangingPunct="1">
              <a:lnSpc>
                <a:spcPct val="90000"/>
              </a:lnSpc>
            </a:pPr>
            <a:r>
              <a:rPr lang="en-GB" altLang="en-US" sz="2000" smtClean="0">
                <a:solidFill>
                  <a:srgbClr val="F1FBB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100% of the time effectively guides the learner to perform the movement correctly. </a:t>
            </a:r>
          </a:p>
          <a:p>
            <a:pPr marL="1371600" lvl="2" indent="-457200" eaLnBrk="1" hangingPunct="1">
              <a:lnSpc>
                <a:spcPct val="90000"/>
              </a:lnSpc>
            </a:pPr>
            <a:r>
              <a:rPr lang="en-GB" altLang="en-US" sz="2000" smtClean="0">
                <a:solidFill>
                  <a:srgbClr val="F1FBB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Learner develops a dependency on the feedback and performance is poorer without this feedback.</a:t>
            </a:r>
          </a:p>
          <a:p>
            <a:pPr marL="1371600" lvl="2" indent="-457200" eaLnBrk="1" hangingPunct="1">
              <a:lnSpc>
                <a:spcPct val="90000"/>
              </a:lnSpc>
            </a:pPr>
            <a:r>
              <a:rPr lang="en-GB" altLang="en-US" sz="2000" smtClean="0">
                <a:solidFill>
                  <a:srgbClr val="F1FBB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Less frequent feedback (50%) encourages active problem solving activities, and can perform well without the feedback.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Conclusions:</a:t>
            </a:r>
          </a:p>
        </p:txBody>
      </p:sp>
      <p:sp>
        <p:nvSpPr>
          <p:cNvPr id="5017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AF – number of roles – enhancing to degrading skills!</a:t>
            </a:r>
          </a:p>
          <a:p>
            <a:pPr eaLnBrk="1" hangingPunct="1"/>
            <a:r>
              <a:rPr lang="en-US" altLang="en-US" smtClean="0"/>
              <a:t>Most viable way = intuition and experience to rank aspects of skill deemed important for success. </a:t>
            </a:r>
          </a:p>
          <a:p>
            <a:pPr eaLnBrk="1" hangingPunct="1"/>
            <a:r>
              <a:rPr lang="en-US" altLang="en-US" smtClean="0"/>
              <a:t>Highest rank – correct first.</a:t>
            </a:r>
          </a:p>
          <a:p>
            <a:pPr eaLnBrk="1" hangingPunct="1"/>
            <a:r>
              <a:rPr lang="en-US" altLang="en-US" smtClean="0"/>
              <a:t>Minimise dependency on AF – threshold / bandwidth feedback</a:t>
            </a:r>
          </a:p>
          <a:p>
            <a:pPr eaLnBrk="1" hangingPunct="1"/>
            <a:r>
              <a:rPr lang="en-US" altLang="en-US" smtClean="0"/>
              <a:t>Learners to self select the schedule of feedback.</a:t>
            </a:r>
          </a:p>
          <a:p>
            <a:pPr eaLnBrk="1" hangingPunct="1"/>
            <a:r>
              <a:rPr lang="en-US" altLang="en-US" smtClean="0"/>
              <a:t>Provide after attempts made to evaluate performance. </a:t>
            </a:r>
          </a:p>
          <a:p>
            <a:pPr eaLnBrk="1" hangingPunct="1">
              <a:buFont typeface="Wingdings 2" panose="05020102010507070707" pitchFamily="18" charset="2"/>
              <a:buNone/>
            </a:pPr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volution">
  <a:themeElements>
    <a:clrScheme name="Revolution">
      <a:dk1>
        <a:sysClr val="windowText" lastClr="000000"/>
      </a:dk1>
      <a:lt1>
        <a:sysClr val="window" lastClr="FFFFFF"/>
      </a:lt1>
      <a:dk2>
        <a:srgbClr val="1B3861"/>
      </a:dk2>
      <a:lt2>
        <a:srgbClr val="38ABED"/>
      </a:lt2>
      <a:accent1>
        <a:srgbClr val="0C5986"/>
      </a:accent1>
      <a:accent2>
        <a:srgbClr val="DDF53D"/>
      </a:accent2>
      <a:accent3>
        <a:srgbClr val="508709"/>
      </a:accent3>
      <a:accent4>
        <a:srgbClr val="BF5E00"/>
      </a:accent4>
      <a:accent5>
        <a:srgbClr val="9C0001"/>
      </a:accent5>
      <a:accent6>
        <a:srgbClr val="660075"/>
      </a:accent6>
      <a:hlink>
        <a:srgbClr val="ABF24D"/>
      </a:hlink>
      <a:folHlink>
        <a:srgbClr val="A0E7FB"/>
      </a:folHlink>
    </a:clrScheme>
    <a:fontScheme name="Revolution">
      <a:majorFont>
        <a:latin typeface="Trebuchet MS"/>
        <a:ea typeface=""/>
        <a:cs typeface=""/>
        <a:font script="Jpan" typeface="ＭＳ ゴシック"/>
      </a:majorFont>
      <a:minorFont>
        <a:latin typeface="Trebuchet MS"/>
        <a:ea typeface=""/>
        <a:cs typeface=""/>
        <a:font script="Jpan" typeface="ＭＳ ゴシック"/>
      </a:minorFont>
    </a:fontScheme>
    <a:fmtScheme name="Revolution">
      <a: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0800000">
              <a:srgbClr val="808080">
                <a:alpha val="75000"/>
              </a:srgbClr>
            </a:innerShdw>
          </a:effectLst>
        </a:effectStyle>
        <a:effectStyle>
          <a:effectLst>
            <a:innerShdw blurRad="50800" dist="25400" dir="13500000">
              <a:srgbClr val="808080">
                <a:alpha val="75000"/>
              </a:srgbClr>
            </a:innerShdw>
            <a:outerShdw blurRad="63500" dist="50800" dir="5400000" algn="br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1400000"/>
            </a:lightRig>
          </a:scene3d>
          <a:sp3d contourW="12700" prstMaterial="softmetal">
            <a:bevelT w="63500" h="254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Revolution.thmx</Template>
  <TotalTime>345</TotalTime>
  <Words>1681</Words>
  <Application>Microsoft Office PowerPoint</Application>
  <PresentationFormat>On-screen Show (4:3)</PresentationFormat>
  <Paragraphs>208</Paragraphs>
  <Slides>31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1" baseType="lpstr">
      <vt:lpstr>Trebuchet MS</vt:lpstr>
      <vt:lpstr>ＭＳ Ｐゴシック</vt:lpstr>
      <vt:lpstr>Arial</vt:lpstr>
      <vt:lpstr>Wingdings 2</vt:lpstr>
      <vt:lpstr>Calibri</vt:lpstr>
      <vt:lpstr>Tahoma</vt:lpstr>
      <vt:lpstr>Wingdings</vt:lpstr>
      <vt:lpstr>Verdana</vt:lpstr>
      <vt:lpstr>Comic Sans MS</vt:lpstr>
      <vt:lpstr>Revolution</vt:lpstr>
      <vt:lpstr>Augmented Feedback in Motor Skill Acquisition</vt:lpstr>
      <vt:lpstr>Why study feedback?</vt:lpstr>
      <vt:lpstr>Where do we obtain feedback from?</vt:lpstr>
      <vt:lpstr>2nd type of feedback…</vt:lpstr>
      <vt:lpstr>PowerPoint Presentation</vt:lpstr>
      <vt:lpstr>Task: In groups of 3</vt:lpstr>
      <vt:lpstr>Intrinsic Feedback</vt:lpstr>
      <vt:lpstr>Visual &amp; Proprioceptive Feedback  Goal kick in Rugby</vt:lpstr>
      <vt:lpstr>Tactile &amp; Auditory Feedback  Tennis &amp; Ice Speed Skating</vt:lpstr>
      <vt:lpstr>Task Intrinsic Feedback  </vt:lpstr>
      <vt:lpstr>Augmented Feedback</vt:lpstr>
      <vt:lpstr>Strengths and weaknesses of concurrent and terminal feedback?</vt:lpstr>
      <vt:lpstr>Knowledge of Results (KR)</vt:lpstr>
      <vt:lpstr>Knowledge of Performance (KP)</vt:lpstr>
      <vt:lpstr>Arguments made for distinction  (KP / KR – Magill, 2010)</vt:lpstr>
      <vt:lpstr>Verbal Augmented Feedback</vt:lpstr>
      <vt:lpstr>Amount of Verbal Augmented Feedback</vt:lpstr>
      <vt:lpstr>Content of Verbal Augmented Feedback</vt:lpstr>
      <vt:lpstr>PowerPoint Presentation</vt:lpstr>
      <vt:lpstr>Task (in groups): </vt:lpstr>
      <vt:lpstr>When might this approach pose a problem?</vt:lpstr>
      <vt:lpstr>Non-verbal forms of augmented feedback</vt:lpstr>
      <vt:lpstr>PowerPoint Presentation</vt:lpstr>
      <vt:lpstr>PowerPoint Presentation</vt:lpstr>
      <vt:lpstr>PowerPoint Presentation</vt:lpstr>
      <vt:lpstr>Where have you seen / used technology such as this in a coaching / learning setting? </vt:lpstr>
      <vt:lpstr>Which aspects of performance to provide AF?</vt:lpstr>
      <vt:lpstr>Info about errors Vs. correct aspects of performance </vt:lpstr>
      <vt:lpstr>Frequency of presenting feedback</vt:lpstr>
      <vt:lpstr>Theoretical Implications of the Frequency effect.</vt:lpstr>
      <vt:lpstr>Conclusions: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Augmented Feedback in Motor Skill Acquisition</dc:title>
  <dc:creator>SHOE4</dc:creator>
  <cp:lastModifiedBy>Connaughton, Declan</cp:lastModifiedBy>
  <cp:revision>25</cp:revision>
  <cp:lastPrinted>2014-02-17T10:21:01Z</cp:lastPrinted>
  <dcterms:created xsi:type="dcterms:W3CDTF">2014-02-16T19:47:37Z</dcterms:created>
  <dcterms:modified xsi:type="dcterms:W3CDTF">2019-03-18T21:23:13Z</dcterms:modified>
</cp:coreProperties>
</file>