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56" r:id="rId2"/>
    <p:sldId id="262" r:id="rId3"/>
    <p:sldId id="263" r:id="rId4"/>
    <p:sldId id="259" r:id="rId5"/>
    <p:sldId id="257" r:id="rId6"/>
    <p:sldId id="265" r:id="rId7"/>
    <p:sldId id="260" r:id="rId8"/>
    <p:sldId id="261"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394" autoAdjust="0"/>
  </p:normalViewPr>
  <p:slideViewPr>
    <p:cSldViewPr snapToGrid="0" snapToObjects="1" showGuides="1">
      <p:cViewPr varScale="1">
        <p:scale>
          <a:sx n="107" d="100"/>
          <a:sy n="107" d="100"/>
        </p:scale>
        <p:origin x="750" y="78"/>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9/12/2022</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9/12/2022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1</a:t>
            </a:fld>
            <a:endParaRPr lang="en-US" dirty="0"/>
          </a:p>
        </p:txBody>
      </p:sp>
    </p:spTree>
    <p:extLst>
      <p:ext uri="{BB962C8B-B14F-4D97-AF65-F5344CB8AC3E}">
        <p14:creationId xmlns:p14="http://schemas.microsoft.com/office/powerpoint/2010/main" val="819562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over 150 years, hand hygiene has been the foundation of infection prevention. In all health care settings, the hands of health care workers (HCWs) have been implicated in the transmission of infection. Despite attempts to improve hand hygiene, compliance is still low. In one nursing home observational research, Smith, et al found a 14.7 % compliance rate with hand hygiene. The Centres for Medicare and Medicaid Services (CMS) examine skilled nursing facilities on an annual basis. During their yearly inspections, it was discovered that over 9% of all nursing facilities got a deficiency penalty for hand hygiene between 2000 and 2009. The majority of hand hygiene violations (66.3 %) were classified as a category "D" infraction, meaning they posed a risk of more than little injury and were rarely seen.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2</a:t>
            </a:fld>
            <a:endParaRPr lang="en-US" dirty="0"/>
          </a:p>
        </p:txBody>
      </p:sp>
    </p:spTree>
    <p:extLst>
      <p:ext uri="{BB962C8B-B14F-4D97-AF65-F5344CB8AC3E}">
        <p14:creationId xmlns:p14="http://schemas.microsoft.com/office/powerpoint/2010/main" val="2827762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adopted methodology for the research was a secondary research method which involved a thematic literature review comprising of analysis of several available literature on the topic of hand-hygiene and infection control in health and social care. These research studies were mostly obtained from digital libraries such as Google scholar, PubMed database, World Health Organization (WHO) official website, the National Health Scheme (NHS) and a host of other medical and health related libraries. </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4</a:t>
            </a:fld>
            <a:endParaRPr lang="en-US" dirty="0"/>
          </a:p>
        </p:txBody>
      </p:sp>
    </p:spTree>
    <p:extLst>
      <p:ext uri="{BB962C8B-B14F-4D97-AF65-F5344CB8AC3E}">
        <p14:creationId xmlns:p14="http://schemas.microsoft.com/office/powerpoint/2010/main" val="463082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Hand Washing in Health and Social Care</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Hand washing is a long-established hospital routine according to </a:t>
            </a:r>
            <a:r>
              <a:rPr lang="en-GB" sz="1200" kern="1200" dirty="0" err="1">
                <a:solidFill>
                  <a:schemeClr val="tx1"/>
                </a:solidFill>
                <a:effectLst/>
                <a:latin typeface="+mn-lt"/>
                <a:ea typeface="+mn-ea"/>
                <a:cs typeface="+mn-cs"/>
              </a:rPr>
              <a:t>Chipungu</a:t>
            </a:r>
            <a:r>
              <a:rPr lang="en-GB" sz="1200" kern="1200" dirty="0">
                <a:solidFill>
                  <a:schemeClr val="tx1"/>
                </a:solidFill>
                <a:effectLst/>
                <a:latin typeface="+mn-lt"/>
                <a:ea typeface="+mn-ea"/>
                <a:cs typeface="+mn-cs"/>
              </a:rPr>
              <a:t> et al (2018), it is a standardised infection control practice among all medical practitioners to prevent pathogens from spreading from patient to patient, patient to practitioner, and medical practitioner to patient (</a:t>
            </a:r>
            <a:r>
              <a:rPr lang="en-GB" sz="1200" kern="1200" dirty="0" err="1">
                <a:solidFill>
                  <a:schemeClr val="tx1"/>
                </a:solidFill>
                <a:effectLst/>
                <a:latin typeface="+mn-lt"/>
                <a:ea typeface="+mn-ea"/>
                <a:cs typeface="+mn-cs"/>
              </a:rPr>
              <a:t>Chipungu</a:t>
            </a:r>
            <a:r>
              <a:rPr lang="en-GB" sz="1200" kern="1200" dirty="0">
                <a:solidFill>
                  <a:schemeClr val="tx1"/>
                </a:solidFill>
                <a:effectLst/>
                <a:latin typeface="+mn-lt"/>
                <a:ea typeface="+mn-ea"/>
                <a:cs typeface="+mn-cs"/>
              </a:rPr>
              <a:t> et al, 2018). It is a simple yet crucial part of healthcare treatment, it is an act of infection management for optimum care delivery; without it, infection may easily spread, complicate patient diagnosis, lengthen hospitalization, raise healthcare costs, and increase the likelihood of patient readmission to the hospital (</a:t>
            </a:r>
            <a:r>
              <a:rPr lang="en-GB" sz="1200" kern="1200" dirty="0" err="1">
                <a:solidFill>
                  <a:schemeClr val="tx1"/>
                </a:solidFill>
                <a:effectLst/>
                <a:latin typeface="+mn-lt"/>
                <a:ea typeface="+mn-ea"/>
                <a:cs typeface="+mn-cs"/>
              </a:rPr>
              <a:t>Alwis</a:t>
            </a:r>
            <a:r>
              <a:rPr lang="en-GB" sz="1200" kern="1200" dirty="0">
                <a:solidFill>
                  <a:schemeClr val="tx1"/>
                </a:solidFill>
                <a:effectLst/>
                <a:latin typeface="+mn-lt"/>
                <a:ea typeface="+mn-ea"/>
                <a:cs typeface="+mn-cs"/>
              </a:rPr>
              <a:t>, et al 2012: Jemal, 2018). Healthcare providers, particularly nurses, are urged to rehearse the technique as many times as possible throughout each shift in order to avoid cross-contamination during patient care (Orji, 2018). In the United Kingdom, there are different policies and guidelines ensuring that health professionals follow infection control guidelines such as hand washing throughout clinical practice (NHS, 2008). In essence, every member of a healthcare setting must first inculcate the science of hand washing and how to use it properly. Hand washing is a thorough cleaning treatment that removes disease-causing microorganisms such as bacteria, virus, and fungus from the hands.</a:t>
            </a:r>
            <a:endParaRPr lang="en-US" dirty="0"/>
          </a:p>
          <a:p>
            <a:pPr algn="just"/>
            <a:endParaRPr lang="en-US" dirty="0"/>
          </a:p>
          <a:p>
            <a:pPr algn="just"/>
            <a:r>
              <a:rPr lang="en-GB" sz="1200" b="1" kern="1200" dirty="0">
                <a:solidFill>
                  <a:schemeClr val="tx1"/>
                </a:solidFill>
                <a:effectLst/>
                <a:latin typeface="+mn-lt"/>
                <a:ea typeface="+mn-ea"/>
                <a:cs typeface="+mn-cs"/>
              </a:rPr>
              <a:t>Hand-washing Compliance in Health and Social Care</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Health and social care settings are reputed to host a large number of pathogens that may be transmitted from one person to another. As a result of this development, </a:t>
            </a:r>
            <a:r>
              <a:rPr lang="en-GB" sz="1200" kern="1200" dirty="0" err="1">
                <a:solidFill>
                  <a:schemeClr val="tx1"/>
                </a:solidFill>
                <a:effectLst/>
                <a:latin typeface="+mn-lt"/>
                <a:ea typeface="+mn-ea"/>
                <a:cs typeface="+mn-cs"/>
              </a:rPr>
              <a:t>Cambell</a:t>
            </a:r>
            <a:r>
              <a:rPr lang="en-GB" sz="1200" kern="1200" dirty="0">
                <a:solidFill>
                  <a:schemeClr val="tx1"/>
                </a:solidFill>
                <a:effectLst/>
                <a:latin typeface="+mn-lt"/>
                <a:ea typeface="+mn-ea"/>
                <a:cs typeface="+mn-cs"/>
              </a:rPr>
              <a:t> (2017) argued that a multi-professional approach to infection control and hand hygiene in hospitals should be encouraged. In the past, infection control was solely the responsibility of the hospital's infection control unit; however, researchers soon discovered that effective infection control necessitates the participation of all healthcare professionals, including nurses, social care workers, physicians, laboratory scientists, and others. </a:t>
            </a:r>
            <a:r>
              <a:rPr lang="en-GB" sz="1200" kern="1200" dirty="0" err="1">
                <a:solidFill>
                  <a:schemeClr val="tx1"/>
                </a:solidFill>
                <a:effectLst/>
                <a:latin typeface="+mn-lt"/>
                <a:ea typeface="+mn-ea"/>
                <a:cs typeface="+mn-cs"/>
              </a:rPr>
              <a:t>Tumusiime</a:t>
            </a:r>
            <a:r>
              <a:rPr lang="en-GB" sz="1200" kern="1200" dirty="0">
                <a:solidFill>
                  <a:schemeClr val="tx1"/>
                </a:solidFill>
                <a:effectLst/>
                <a:latin typeface="+mn-lt"/>
                <a:ea typeface="+mn-ea"/>
                <a:cs typeface="+mn-cs"/>
              </a:rPr>
              <a:t>, (2016) found 71% compliance rate among social care workers and nurses and 61% compliance rate among doctors in a research done in the United Kingdom on the compliance rate of health professionals on hand washing and infection control with 75% as the benchmark. </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Hand washing compliance has improved among these clinicians, according to </a:t>
            </a:r>
            <a:r>
              <a:rPr lang="en-GB" sz="1200" kern="1200" dirty="0" err="1">
                <a:solidFill>
                  <a:schemeClr val="tx1"/>
                </a:solidFill>
                <a:effectLst/>
                <a:latin typeface="+mn-lt"/>
                <a:ea typeface="+mn-ea"/>
                <a:cs typeface="+mn-cs"/>
              </a:rPr>
              <a:t>Sickbert</a:t>
            </a:r>
            <a:r>
              <a:rPr lang="en-GB" sz="1200" kern="1200" dirty="0">
                <a:solidFill>
                  <a:schemeClr val="tx1"/>
                </a:solidFill>
                <a:effectLst/>
                <a:latin typeface="+mn-lt"/>
                <a:ea typeface="+mn-ea"/>
                <a:cs typeface="+mn-cs"/>
              </a:rPr>
              <a:t>-Bennett et al, (2016). There has been a significant amount of research conducted on the compliance and attitudes workers to hand washing. According to Ayşe et al (2014), nurses have a compliance rate that is at least 10% greater than that of doctors. Similarly, Akyol (2017): </a:t>
            </a:r>
            <a:r>
              <a:rPr lang="en-GB" sz="1200" kern="1200" dirty="0" err="1">
                <a:solidFill>
                  <a:schemeClr val="tx1"/>
                </a:solidFill>
                <a:effectLst/>
                <a:latin typeface="+mn-lt"/>
                <a:ea typeface="+mn-ea"/>
                <a:cs typeface="+mn-cs"/>
              </a:rPr>
              <a:t>Alwis</a:t>
            </a:r>
            <a:r>
              <a:rPr lang="en-GB" sz="1200" kern="1200" dirty="0">
                <a:solidFill>
                  <a:schemeClr val="tx1"/>
                </a:solidFill>
                <a:effectLst/>
                <a:latin typeface="+mn-lt"/>
                <a:ea typeface="+mn-ea"/>
                <a:cs typeface="+mn-cs"/>
              </a:rPr>
              <a:t> et al, (2015): </a:t>
            </a:r>
            <a:r>
              <a:rPr lang="en-GB" sz="1200" kern="1200" dirty="0" err="1">
                <a:solidFill>
                  <a:schemeClr val="tx1"/>
                </a:solidFill>
                <a:effectLst/>
                <a:latin typeface="+mn-lt"/>
                <a:ea typeface="+mn-ea"/>
                <a:cs typeface="+mn-cs"/>
              </a:rPr>
              <a:t>Chipungu</a:t>
            </a:r>
            <a:r>
              <a:rPr lang="en-GB" sz="1200" kern="1200" dirty="0">
                <a:solidFill>
                  <a:schemeClr val="tx1"/>
                </a:solidFill>
                <a:effectLst/>
                <a:latin typeface="+mn-lt"/>
                <a:ea typeface="+mn-ea"/>
                <a:cs typeface="+mn-cs"/>
              </a:rPr>
              <a:t> et al, (2018) suggested that nurses as social workers have a higher sense of attitude and expertise toward good hand washing than other healthcare workers in terms of compliance. In a study of practitioner compliance to hand washing in the Intensive Care Unit, Mona and Vincent (2017) found that nurses had the highest compliance rate of about 82%, while physicians had the lowest 43%, whereas Collins and Hampton (2015) believed that physicians have a higher attitude and skill about hand washing than other healthcare professionals. In an observational research conducted in Ghana, Jemal (2018) found that doctors were more likely than nurses to wash their hands.</a:t>
            </a:r>
          </a:p>
          <a:p>
            <a:r>
              <a:rPr lang="en-GB" sz="1200" b="1" kern="1200" dirty="0">
                <a:solidFill>
                  <a:schemeClr val="tx1"/>
                </a:solidFill>
                <a:effectLst/>
                <a:latin typeface="+mn-lt"/>
                <a:ea typeface="+mn-ea"/>
                <a:cs typeface="+mn-cs"/>
              </a:rPr>
              <a:t>Infection Control Policies and Regulations in Health</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There are multiple infection control programs in the UK, particularly among health professionals, patients, and those who work in the medical field, to avoid nosocomial (hospital-acquired) illnesses (Jemal, 2018). The National Health Scheme in the United Kingdom has a specific policy on infection control in hospitals. This policy stated that health care workers, patients, and any other hospital visitors must be safeguarded against nosocomial diseases (NHS, 2008). With the passage of the "Health and Social Act 2008," numerous hospitals in the United Kingdom have adopted the NHS policy (Magill et al,  2016), and it is a matter of commitment and trust that everyone observes hand hygiene before engaging in patient care. In a similar spirit, the rule allows hospitals and public places to provide materials, procedure, suitable technology, and basic information on hand washing and infection prevention (NHS, 2008).</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5</a:t>
            </a:fld>
            <a:endParaRPr lang="en-US" dirty="0"/>
          </a:p>
        </p:txBody>
      </p:sp>
    </p:spTree>
    <p:extLst>
      <p:ext uri="{BB962C8B-B14F-4D97-AF65-F5344CB8AC3E}">
        <p14:creationId xmlns:p14="http://schemas.microsoft.com/office/powerpoint/2010/main" val="3793291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literature review discovered that the contradiction in infection control can be found in hand washing. According to the report from several of the considered literature, infection management is easily managed when hand washing policies are adhered to often, according to studies. This makes it a basic and yet efficient infection-control method that aims to reduce microbial burden in hospitals. Despite study data confirming hand washing's usefulness in infection management, several health workers including nurses, doctors, surgeons, etc. have been documented to be noncompliant with the rule. According to the reviewed literature, compliance varies. According to one survey, medical practitioners must comply with 75% of the time</a:t>
            </a:r>
            <a:r>
              <a:rPr lang="en-GB" sz="1200" b="1" kern="1200">
                <a:solidFill>
                  <a:schemeClr val="tx1"/>
                </a:solidFill>
                <a:effectLst/>
                <a:latin typeface="+mn-lt"/>
                <a:ea typeface="+mn-ea"/>
                <a:cs typeface="+mn-cs"/>
              </a:rPr>
              <a:t> </a:t>
            </a:r>
            <a:r>
              <a:rPr lang="en-GB" sz="1200" kern="1200">
                <a:solidFill>
                  <a:schemeClr val="tx1"/>
                </a:solidFill>
                <a:effectLst/>
                <a:latin typeface="+mn-lt"/>
                <a:ea typeface="+mn-ea"/>
                <a:cs typeface="+mn-cs"/>
              </a:rPr>
              <a:t>(</a:t>
            </a:r>
            <a:r>
              <a:rPr lang="en-US" sz="1200" kern="1200">
                <a:solidFill>
                  <a:schemeClr val="tx1"/>
                </a:solidFill>
                <a:effectLst/>
                <a:latin typeface="+mn-lt"/>
                <a:ea typeface="+mn-ea"/>
                <a:cs typeface="+mn-cs"/>
              </a:rPr>
              <a:t>Grayson et al, 2018</a:t>
            </a:r>
            <a:r>
              <a:rPr lang="en-GB" sz="1200" kern="1200">
                <a:solidFill>
                  <a:schemeClr val="tx1"/>
                </a:solidFill>
                <a:effectLst/>
                <a:latin typeface="+mn-lt"/>
                <a:ea typeface="+mn-ea"/>
                <a:cs typeface="+mn-cs"/>
              </a:rPr>
              <a:t>). Although some of the reviewed literature has claimed that nurses have a greater compliance rate than other medical practitioners, the overall conclusion is that combined relationships between medical practitioners and the infection control unit should be fostered to promote infection control in health and social care settings. The evaluation also considered the rules and procedures in place in these settings governing hand washing, as well as the policies which influence the practice of hand washing among physicians. In the United Kingdom, a National Health Scheme (NHS) policy on hand hygiene mandates that all hospital personnel, patients, and visitors wash their hands, this idea is generally practiced across the country's institutions. Hand washing as a result, is considered a health promotion practice for reducing the transmission of illness in several contexts. As a result, good, thorough hand washing will minimize the spread of infection in hospitals, lowering illness complications, healthcare costs, length of stay, and hospital readmission rates.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6</a:t>
            </a:fld>
            <a:endParaRPr lang="en-US" dirty="0"/>
          </a:p>
        </p:txBody>
      </p:sp>
    </p:spTree>
    <p:extLst>
      <p:ext uri="{BB962C8B-B14F-4D97-AF65-F5344CB8AC3E}">
        <p14:creationId xmlns:p14="http://schemas.microsoft.com/office/powerpoint/2010/main" val="400265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26E07D4-BD59-4882-8059-3559D29C5F21}"/>
              </a:ext>
            </a:extLst>
          </p:cNvPr>
          <p:cNvSpPr>
            <a:spLocks noGrp="1"/>
          </p:cNvSpPr>
          <p:nvPr>
            <p:ph type="body" sz="quarter" idx="14"/>
          </p:nvPr>
        </p:nvSpPr>
        <p:spPr/>
        <p:txBody>
          <a:bodyPr>
            <a:noAutofit/>
          </a:bodyPr>
          <a:lstStyle/>
          <a:p>
            <a:r>
              <a:rPr lang="en-US" sz="2000" b="1" dirty="0"/>
              <a:t>BMHP5005: Introduction to Research</a:t>
            </a:r>
          </a:p>
        </p:txBody>
      </p:sp>
      <p:pic>
        <p:nvPicPr>
          <p:cNvPr id="8" name="Picture Placeholder 7">
            <a:extLst>
              <a:ext uri="{FF2B5EF4-FFF2-40B4-BE49-F238E27FC236}">
                <a16:creationId xmlns:a16="http://schemas.microsoft.com/office/drawing/2014/main" id="{70C7EBD1-2A64-4E43-B8C1-7B5894D702C3}"/>
              </a:ext>
            </a:extLst>
          </p:cNvPr>
          <p:cNvPicPr>
            <a:picLocks noGrp="1" noChangeAspect="1"/>
          </p:cNvPicPr>
          <p:nvPr>
            <p:ph type="pic" sz="quarter" idx="10"/>
          </p:nvPr>
        </p:nvPicPr>
        <p:blipFill>
          <a:blip r:embed="rId3"/>
          <a:srcRect t="16352" b="16352"/>
          <a:stretch>
            <a:fillRect/>
          </a:stretch>
        </p:blipFill>
        <p:spPr>
          <a:xfrm>
            <a:off x="0" y="-879"/>
            <a:ext cx="12192000" cy="4618512"/>
          </a:xfrm>
        </p:spPr>
      </p:pic>
      <p:sp>
        <p:nvSpPr>
          <p:cNvPr id="9" name="Rectangle 1">
            <a:extLst>
              <a:ext uri="{FF2B5EF4-FFF2-40B4-BE49-F238E27FC236}">
                <a16:creationId xmlns:a16="http://schemas.microsoft.com/office/drawing/2014/main" id="{F207BD30-E05B-47BB-B724-D38D6AA17EBC}"/>
              </a:ext>
            </a:extLst>
          </p:cNvPr>
          <p:cNvSpPr>
            <a:spLocks noGrp="1" noChangeArrowheads="1"/>
          </p:cNvSpPr>
          <p:nvPr>
            <p:ph type="title"/>
          </p:nvPr>
        </p:nvSpPr>
        <p:spPr bwMode="auto">
          <a:xfrm>
            <a:off x="415636" y="5076949"/>
            <a:ext cx="1162119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i="0" u="none" strike="noStrike" cap="none" normalizeH="0" baseline="0" dirty="0">
                <a:ln>
                  <a:noFill/>
                </a:ln>
                <a:solidFill>
                  <a:srgbClr val="00B0F0"/>
                </a:solidFill>
                <a:effectLst/>
                <a:latin typeface="Cambria" panose="02040503050406030204" pitchFamily="18" charset="0"/>
                <a:ea typeface="Times New Roman" panose="02020603050405020304" pitchFamily="18" charset="0"/>
                <a:cs typeface="Times New Roman" panose="02020603050405020304" pitchFamily="18" charset="0"/>
              </a:rPr>
              <a:t>Hand-hygiene in Infection Control in Health and Social Care</a:t>
            </a:r>
            <a:endParaRPr kumimoji="0" lang="en-GB" altLang="en-US" sz="1800" i="0" u="none" strike="noStrike" cap="none" normalizeH="0" baseline="0" dirty="0">
              <a:ln>
                <a:noFill/>
              </a:ln>
              <a:solidFill>
                <a:srgbClr val="00B0F0"/>
              </a:solidFill>
              <a:effectLst/>
              <a:latin typeface="Arial" panose="020B0604020202020204" pitchFamily="34" charset="0"/>
            </a:endParaRPr>
          </a:p>
        </p:txBody>
      </p:sp>
      <p:sp>
        <p:nvSpPr>
          <p:cNvPr id="10" name="TextBox 9">
            <a:extLst>
              <a:ext uri="{FF2B5EF4-FFF2-40B4-BE49-F238E27FC236}">
                <a16:creationId xmlns:a16="http://schemas.microsoft.com/office/drawing/2014/main" id="{3A89DA6E-4828-4124-985D-CBE20A1CA2D1}"/>
              </a:ext>
            </a:extLst>
          </p:cNvPr>
          <p:cNvSpPr txBox="1"/>
          <p:nvPr/>
        </p:nvSpPr>
        <p:spPr>
          <a:xfrm>
            <a:off x="7080738" y="5723280"/>
            <a:ext cx="4595447" cy="1200329"/>
          </a:xfrm>
          <a:prstGeom prst="rect">
            <a:avLst/>
          </a:prstGeom>
          <a:noFill/>
        </p:spPr>
        <p:txBody>
          <a:bodyPr wrap="square" rtlCol="0">
            <a:spAutoFit/>
          </a:bodyPr>
          <a:lstStyle/>
          <a:p>
            <a:r>
              <a:rPr lang="en-US" sz="3600" b="1" dirty="0" err="1">
                <a:solidFill>
                  <a:srgbClr val="00B0F0"/>
                </a:solidFill>
                <a:latin typeface="Cambria" panose="02040503050406030204" pitchFamily="18" charset="0"/>
                <a:ea typeface="Cambria" panose="02040503050406030204" pitchFamily="18" charset="0"/>
              </a:rPr>
              <a:t>Dor</a:t>
            </a:r>
            <a:r>
              <a:rPr lang="en-GB" sz="3600" b="1" dirty="0" err="1">
                <a:solidFill>
                  <a:srgbClr val="00B0F0"/>
                </a:solidFill>
                <a:latin typeface="Cambria" panose="02040503050406030204" pitchFamily="18" charset="0"/>
                <a:ea typeface="Cambria" panose="02040503050406030204" pitchFamily="18" charset="0"/>
              </a:rPr>
              <a:t>ine</a:t>
            </a:r>
            <a:endParaRPr lang="en-GB" sz="3600" b="1" dirty="0">
              <a:solidFill>
                <a:srgbClr val="00B0F0"/>
              </a:solidFill>
              <a:latin typeface="Cambria" panose="02040503050406030204" pitchFamily="18" charset="0"/>
              <a:ea typeface="Cambria" panose="02040503050406030204" pitchFamily="18" charset="0"/>
            </a:endParaRPr>
          </a:p>
          <a:p>
            <a:r>
              <a:rPr lang="en-GB" sz="3600" b="1" dirty="0">
                <a:solidFill>
                  <a:srgbClr val="00B0F0"/>
                </a:solidFill>
                <a:latin typeface="Cambria" panose="02040503050406030204" pitchFamily="18" charset="0"/>
                <a:ea typeface="Cambria" panose="02040503050406030204" pitchFamily="18" charset="0"/>
              </a:rPr>
              <a:t>1919387</a:t>
            </a:r>
            <a:endParaRPr lang="en-US" sz="3600" b="1" dirty="0">
              <a:solidFill>
                <a:srgbClr val="00B0F0"/>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83431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7AC18AD-0F83-4CA0-AA8F-C5DD2090A021}"/>
              </a:ext>
            </a:extLst>
          </p:cNvPr>
          <p:cNvSpPr>
            <a:spLocks noGrp="1"/>
          </p:cNvSpPr>
          <p:nvPr>
            <p:ph type="title"/>
          </p:nvPr>
        </p:nvSpPr>
        <p:spPr>
          <a:xfrm>
            <a:off x="1119553" y="624868"/>
            <a:ext cx="2678724" cy="1342045"/>
          </a:xfrm>
        </p:spPr>
        <p:txBody>
          <a:bodyPr/>
          <a:lstStyle/>
          <a:p>
            <a:r>
              <a:rPr lang="en-US" dirty="0"/>
              <a:t>Introduction</a:t>
            </a:r>
          </a:p>
        </p:txBody>
      </p:sp>
      <p:sp>
        <p:nvSpPr>
          <p:cNvPr id="14" name="Text Placeholder 13">
            <a:extLst>
              <a:ext uri="{FF2B5EF4-FFF2-40B4-BE49-F238E27FC236}">
                <a16:creationId xmlns:a16="http://schemas.microsoft.com/office/drawing/2014/main" id="{556A7E1D-8B22-4F79-A9DD-EFA2667AA19D}"/>
              </a:ext>
            </a:extLst>
          </p:cNvPr>
          <p:cNvSpPr>
            <a:spLocks noGrp="1"/>
          </p:cNvSpPr>
          <p:nvPr>
            <p:ph type="body" sz="quarter" idx="11"/>
          </p:nvPr>
        </p:nvSpPr>
        <p:spPr>
          <a:xfrm>
            <a:off x="205154" y="2377335"/>
            <a:ext cx="4767262" cy="3483263"/>
          </a:xfrm>
        </p:spPr>
        <p:txBody>
          <a:bodyPr>
            <a:normAutofit/>
          </a:bodyPr>
          <a:lstStyle/>
          <a:p>
            <a:pPr algn="ctr"/>
            <a:r>
              <a:rPr lang="en-US" sz="3600" dirty="0">
                <a:latin typeface="Cambria" panose="02040503050406030204" pitchFamily="18" charset="0"/>
                <a:ea typeface="Cambria" panose="02040503050406030204" pitchFamily="18" charset="0"/>
              </a:rPr>
              <a:t>Multiple research has discovered the importance of hand-hygiene in infection control in health and social settings </a:t>
            </a:r>
          </a:p>
        </p:txBody>
      </p:sp>
      <p:sp>
        <p:nvSpPr>
          <p:cNvPr id="16" name="Chart Placeholder 15">
            <a:extLst>
              <a:ext uri="{FF2B5EF4-FFF2-40B4-BE49-F238E27FC236}">
                <a16:creationId xmlns:a16="http://schemas.microsoft.com/office/drawing/2014/main" id="{F6905274-7DCE-4062-8E51-2D19AF3AC1AB}"/>
              </a:ext>
            </a:extLst>
          </p:cNvPr>
          <p:cNvSpPr>
            <a:spLocks noGrp="1"/>
          </p:cNvSpPr>
          <p:nvPr>
            <p:ph type="chart" sz="quarter" idx="13"/>
          </p:nvPr>
        </p:nvSpPr>
        <p:spPr/>
      </p:sp>
      <p:pic>
        <p:nvPicPr>
          <p:cNvPr id="18" name="Picture 17">
            <a:extLst>
              <a:ext uri="{FF2B5EF4-FFF2-40B4-BE49-F238E27FC236}">
                <a16:creationId xmlns:a16="http://schemas.microsoft.com/office/drawing/2014/main" id="{010266E2-8271-4C01-B1D9-5D304B1C4A64}"/>
              </a:ext>
            </a:extLst>
          </p:cNvPr>
          <p:cNvPicPr>
            <a:picLocks noChangeAspect="1"/>
          </p:cNvPicPr>
          <p:nvPr/>
        </p:nvPicPr>
        <p:blipFill>
          <a:blip r:embed="rId3"/>
          <a:stretch>
            <a:fillRect/>
          </a:stretch>
        </p:blipFill>
        <p:spPr>
          <a:xfrm>
            <a:off x="5697415" y="0"/>
            <a:ext cx="6494585" cy="6858000"/>
          </a:xfrm>
          <a:prstGeom prst="rect">
            <a:avLst/>
          </a:prstGeom>
        </p:spPr>
      </p:pic>
    </p:spTree>
    <p:extLst>
      <p:ext uri="{BB962C8B-B14F-4D97-AF65-F5344CB8AC3E}">
        <p14:creationId xmlns:p14="http://schemas.microsoft.com/office/powerpoint/2010/main" val="822976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8A3A425F-12D8-438A-91DB-89569A8E32BC}"/>
              </a:ext>
            </a:extLst>
          </p:cNvPr>
          <p:cNvPicPr>
            <a:picLocks noGrp="1" noChangeAspect="1"/>
          </p:cNvPicPr>
          <p:nvPr>
            <p:ph type="pic" sz="quarter" idx="10"/>
          </p:nvPr>
        </p:nvPicPr>
        <p:blipFill>
          <a:blip r:embed="rId2"/>
          <a:srcRect l="11690" r="11690"/>
          <a:stretch>
            <a:fillRect/>
          </a:stretch>
        </p:blipFill>
        <p:spPr/>
      </p:pic>
      <p:sp>
        <p:nvSpPr>
          <p:cNvPr id="7" name="Text Placeholder 6">
            <a:extLst>
              <a:ext uri="{FF2B5EF4-FFF2-40B4-BE49-F238E27FC236}">
                <a16:creationId xmlns:a16="http://schemas.microsoft.com/office/drawing/2014/main" id="{088C046B-E05E-4532-97FC-AEE8C7F9E015}"/>
              </a:ext>
            </a:extLst>
          </p:cNvPr>
          <p:cNvSpPr>
            <a:spLocks noGrp="1"/>
          </p:cNvSpPr>
          <p:nvPr>
            <p:ph type="body" sz="quarter" idx="11"/>
          </p:nvPr>
        </p:nvSpPr>
        <p:spPr/>
        <p:txBody>
          <a:bodyPr/>
          <a:lstStyle/>
          <a:p>
            <a:pPr marL="285750" lvl="0" indent="-285750">
              <a:buFont typeface="Wingdings" panose="05000000000000000000" pitchFamily="2" charset="2"/>
              <a:buChar char="§"/>
            </a:pPr>
            <a:r>
              <a:rPr lang="en-GB" sz="2000" dirty="0">
                <a:latin typeface="Cambria" panose="02040503050406030204" pitchFamily="18" charset="0"/>
                <a:ea typeface="Cambria" panose="02040503050406030204" pitchFamily="18" charset="0"/>
              </a:rPr>
              <a:t>What is the role of hand-hygiene in infection control?</a:t>
            </a:r>
            <a:endParaRPr lang="en-US" sz="2000" dirty="0">
              <a:latin typeface="Cambria" panose="02040503050406030204" pitchFamily="18" charset="0"/>
              <a:ea typeface="Cambria" panose="02040503050406030204" pitchFamily="18" charset="0"/>
            </a:endParaRPr>
          </a:p>
          <a:p>
            <a:pPr marL="285750" lvl="0" indent="-285750">
              <a:buFont typeface="Wingdings" panose="05000000000000000000" pitchFamily="2" charset="2"/>
              <a:buChar char="§"/>
            </a:pPr>
            <a:r>
              <a:rPr lang="en-GB" sz="2000" dirty="0">
                <a:latin typeface="Cambria" panose="02040503050406030204" pitchFamily="18" charset="0"/>
                <a:ea typeface="Cambria" panose="02040503050406030204" pitchFamily="18" charset="0"/>
              </a:rPr>
              <a:t>How well does hand-hygiene prevent infection in health and social care settings?</a:t>
            </a:r>
            <a:endParaRPr lang="en-US" sz="2000" dirty="0">
              <a:latin typeface="Cambria" panose="02040503050406030204" pitchFamily="18" charset="0"/>
              <a:ea typeface="Cambria" panose="02040503050406030204" pitchFamily="18" charset="0"/>
            </a:endParaRPr>
          </a:p>
          <a:p>
            <a:pPr marL="285750" lvl="0" indent="-285750">
              <a:buFont typeface="Wingdings" panose="05000000000000000000" pitchFamily="2" charset="2"/>
              <a:buChar char="§"/>
            </a:pPr>
            <a:r>
              <a:rPr lang="en-GB" sz="2000" dirty="0">
                <a:latin typeface="Cambria" panose="02040503050406030204" pitchFamily="18" charset="0"/>
                <a:ea typeface="Cambria" panose="02040503050406030204" pitchFamily="18" charset="0"/>
              </a:rPr>
              <a:t>How well do medical practitioners adhere to hand-washing and hand-hygiene guidelines?</a:t>
            </a:r>
            <a:endParaRPr lang="en-US" sz="2000" dirty="0">
              <a:latin typeface="Cambria" panose="02040503050406030204" pitchFamily="18" charset="0"/>
              <a:ea typeface="Cambria" panose="02040503050406030204" pitchFamily="18" charset="0"/>
            </a:endParaRPr>
          </a:p>
          <a:p>
            <a:pPr marL="285750" lvl="0" indent="-285750">
              <a:buFont typeface="Wingdings" panose="05000000000000000000" pitchFamily="2" charset="2"/>
              <a:buChar char="§"/>
            </a:pPr>
            <a:r>
              <a:rPr lang="en-GB" sz="2000" dirty="0">
                <a:latin typeface="Cambria" panose="02040503050406030204" pitchFamily="18" charset="0"/>
                <a:ea typeface="Cambria" panose="02040503050406030204" pitchFamily="18" charset="0"/>
              </a:rPr>
              <a:t>What measures can be implemented to improve hand-hygiene mechanism in health and social care settings?</a:t>
            </a:r>
            <a:endParaRPr lang="en-US" sz="2000" dirty="0">
              <a:latin typeface="Cambria" panose="02040503050406030204" pitchFamily="18" charset="0"/>
              <a:ea typeface="Cambria" panose="02040503050406030204" pitchFamily="18" charset="0"/>
            </a:endParaRPr>
          </a:p>
          <a:p>
            <a:pPr marL="285750" indent="-285750">
              <a:buFont typeface="Wingdings" panose="05000000000000000000" pitchFamily="2" charset="2"/>
              <a:buChar char="§"/>
            </a:pPr>
            <a:endParaRPr lang="en-US" sz="2000" dirty="0">
              <a:latin typeface="Cambria" panose="02040503050406030204" pitchFamily="18" charset="0"/>
              <a:ea typeface="Cambria" panose="02040503050406030204" pitchFamily="18" charset="0"/>
            </a:endParaRPr>
          </a:p>
        </p:txBody>
      </p:sp>
      <p:sp>
        <p:nvSpPr>
          <p:cNvPr id="5" name="Title 4">
            <a:extLst>
              <a:ext uri="{FF2B5EF4-FFF2-40B4-BE49-F238E27FC236}">
                <a16:creationId xmlns:a16="http://schemas.microsoft.com/office/drawing/2014/main" id="{4DEB5E07-E491-4C39-9680-1EDD9518F8CD}"/>
              </a:ext>
            </a:extLst>
          </p:cNvPr>
          <p:cNvSpPr>
            <a:spLocks noGrp="1"/>
          </p:cNvSpPr>
          <p:nvPr>
            <p:ph type="title"/>
          </p:nvPr>
        </p:nvSpPr>
        <p:spPr/>
        <p:txBody>
          <a:bodyPr/>
          <a:lstStyle/>
          <a:p>
            <a:r>
              <a:rPr lang="en-US" dirty="0"/>
              <a:t>Research Questions</a:t>
            </a:r>
          </a:p>
        </p:txBody>
      </p:sp>
    </p:spTree>
    <p:extLst>
      <p:ext uri="{BB962C8B-B14F-4D97-AF65-F5344CB8AC3E}">
        <p14:creationId xmlns:p14="http://schemas.microsoft.com/office/powerpoint/2010/main" val="1513362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C9A93A17-FB62-4AD7-945B-8BBD91A2C06A}"/>
              </a:ext>
            </a:extLst>
          </p:cNvPr>
          <p:cNvPicPr>
            <a:picLocks noGrp="1" noChangeAspect="1"/>
          </p:cNvPicPr>
          <p:nvPr>
            <p:ph type="pic" sz="quarter" idx="15"/>
          </p:nvPr>
        </p:nvPicPr>
        <p:blipFill>
          <a:blip r:embed="rId3"/>
          <a:srcRect t="5586" b="5586"/>
          <a:stretch>
            <a:fillRect/>
          </a:stretch>
        </p:blipFill>
        <p:spPr>
          <a:xfrm>
            <a:off x="0" y="0"/>
            <a:ext cx="12192000" cy="6853712"/>
          </a:xfrm>
        </p:spPr>
      </p:pic>
      <p:sp>
        <p:nvSpPr>
          <p:cNvPr id="4" name="Title 3">
            <a:extLst>
              <a:ext uri="{FF2B5EF4-FFF2-40B4-BE49-F238E27FC236}">
                <a16:creationId xmlns:a16="http://schemas.microsoft.com/office/drawing/2014/main" id="{07E8F356-CAD3-4D73-8BB6-18A98969694E}"/>
              </a:ext>
            </a:extLst>
          </p:cNvPr>
          <p:cNvSpPr>
            <a:spLocks noGrp="1"/>
          </p:cNvSpPr>
          <p:nvPr>
            <p:ph type="title"/>
          </p:nvPr>
        </p:nvSpPr>
        <p:spPr>
          <a:xfrm>
            <a:off x="0" y="3665204"/>
            <a:ext cx="6826342" cy="2188805"/>
          </a:xfrm>
        </p:spPr>
        <p:txBody>
          <a:bodyPr/>
          <a:lstStyle/>
          <a:p>
            <a:r>
              <a:rPr lang="en-US" dirty="0"/>
              <a:t>Research Methodology</a:t>
            </a:r>
          </a:p>
        </p:txBody>
      </p:sp>
      <p:sp>
        <p:nvSpPr>
          <p:cNvPr id="7" name="Text Placeholder 6">
            <a:extLst>
              <a:ext uri="{FF2B5EF4-FFF2-40B4-BE49-F238E27FC236}">
                <a16:creationId xmlns:a16="http://schemas.microsoft.com/office/drawing/2014/main" id="{60E14868-D0A2-4758-A623-E632FF0BC841}"/>
              </a:ext>
            </a:extLst>
          </p:cNvPr>
          <p:cNvSpPr>
            <a:spLocks noGrp="1"/>
          </p:cNvSpPr>
          <p:nvPr>
            <p:ph type="body" sz="quarter" idx="14"/>
          </p:nvPr>
        </p:nvSpPr>
        <p:spPr/>
        <p:txBody>
          <a:bodyPr>
            <a:normAutofit/>
          </a:bodyPr>
          <a:lstStyle/>
          <a:p>
            <a:pPr algn="ctr"/>
            <a:r>
              <a:rPr lang="en-US" sz="1800" dirty="0">
                <a:latin typeface="Cambria" panose="02040503050406030204" pitchFamily="18" charset="0"/>
                <a:ea typeface="Cambria" panose="02040503050406030204" pitchFamily="18" charset="0"/>
              </a:rPr>
              <a:t>Secondary research method using a thematic analysis of available literature on research topic</a:t>
            </a:r>
          </a:p>
        </p:txBody>
      </p:sp>
    </p:spTree>
    <p:extLst>
      <p:ext uri="{BB962C8B-B14F-4D97-AF65-F5344CB8AC3E}">
        <p14:creationId xmlns:p14="http://schemas.microsoft.com/office/powerpoint/2010/main" val="2592337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91CB7C9-607B-4F0D-B037-F1D611396165}"/>
              </a:ext>
            </a:extLst>
          </p:cNvPr>
          <p:cNvSpPr>
            <a:spLocks noGrp="1"/>
          </p:cNvSpPr>
          <p:nvPr>
            <p:ph type="title"/>
          </p:nvPr>
        </p:nvSpPr>
        <p:spPr/>
        <p:txBody>
          <a:bodyPr/>
          <a:lstStyle/>
          <a:p>
            <a:r>
              <a:rPr lang="en-US" dirty="0"/>
              <a:t>Literature Review</a:t>
            </a:r>
          </a:p>
        </p:txBody>
      </p:sp>
      <p:sp>
        <p:nvSpPr>
          <p:cNvPr id="12" name="Text Placeholder 11">
            <a:extLst>
              <a:ext uri="{FF2B5EF4-FFF2-40B4-BE49-F238E27FC236}">
                <a16:creationId xmlns:a16="http://schemas.microsoft.com/office/drawing/2014/main" id="{2A28C141-2839-4543-919C-B302F5911FC7}"/>
              </a:ext>
            </a:extLst>
          </p:cNvPr>
          <p:cNvSpPr>
            <a:spLocks noGrp="1"/>
          </p:cNvSpPr>
          <p:nvPr>
            <p:ph type="body" sz="quarter" idx="16"/>
          </p:nvPr>
        </p:nvSpPr>
        <p:spPr/>
        <p:txBody>
          <a:bodyPr>
            <a:normAutofit lnSpcReduction="10000"/>
          </a:bodyPr>
          <a:lstStyle/>
          <a:p>
            <a:r>
              <a:rPr lang="en-US" sz="2800" dirty="0"/>
              <a:t>Importance of hand-hygiene in health and social care</a:t>
            </a:r>
          </a:p>
          <a:p>
            <a:r>
              <a:rPr lang="en-US" sz="2800" dirty="0"/>
              <a:t>Compliance of health and social workers to hand-hygiene </a:t>
            </a:r>
          </a:p>
          <a:p>
            <a:r>
              <a:rPr lang="en-US" sz="2800" dirty="0"/>
              <a:t>Hand-hygiene and infection control in health and social care</a:t>
            </a:r>
          </a:p>
          <a:p>
            <a:endParaRPr lang="en-US" sz="2800" dirty="0"/>
          </a:p>
        </p:txBody>
      </p:sp>
      <p:sp>
        <p:nvSpPr>
          <p:cNvPr id="11" name="Text Placeholder 10">
            <a:extLst>
              <a:ext uri="{FF2B5EF4-FFF2-40B4-BE49-F238E27FC236}">
                <a16:creationId xmlns:a16="http://schemas.microsoft.com/office/drawing/2014/main" id="{26EBFE20-8F97-4F6C-B444-46988DF0F04D}"/>
              </a:ext>
            </a:extLst>
          </p:cNvPr>
          <p:cNvSpPr>
            <a:spLocks noGrp="1"/>
          </p:cNvSpPr>
          <p:nvPr>
            <p:ph type="body" sz="quarter" idx="15"/>
          </p:nvPr>
        </p:nvSpPr>
        <p:spPr/>
        <p:txBody>
          <a:bodyPr/>
          <a:lstStyle/>
          <a:p>
            <a:endParaRPr lang="en-US" dirty="0"/>
          </a:p>
        </p:txBody>
      </p:sp>
      <p:pic>
        <p:nvPicPr>
          <p:cNvPr id="5" name="Picture Placeholder 4">
            <a:extLst>
              <a:ext uri="{FF2B5EF4-FFF2-40B4-BE49-F238E27FC236}">
                <a16:creationId xmlns:a16="http://schemas.microsoft.com/office/drawing/2014/main" id="{970F8CDE-8C3C-430F-A22B-0D13CB4C2CA4}"/>
              </a:ext>
            </a:extLst>
          </p:cNvPr>
          <p:cNvPicPr>
            <a:picLocks noGrp="1" noChangeAspect="1"/>
          </p:cNvPicPr>
          <p:nvPr>
            <p:ph type="pic" sz="quarter" idx="10"/>
          </p:nvPr>
        </p:nvPicPr>
        <p:blipFill>
          <a:blip r:embed="rId3"/>
          <a:srcRect l="20370" r="20370"/>
          <a:stretch>
            <a:fillRect/>
          </a:stretch>
        </p:blipFill>
        <p:spPr/>
      </p:pic>
      <p:pic>
        <p:nvPicPr>
          <p:cNvPr id="14" name="Picture 13">
            <a:extLst>
              <a:ext uri="{FF2B5EF4-FFF2-40B4-BE49-F238E27FC236}">
                <a16:creationId xmlns:a16="http://schemas.microsoft.com/office/drawing/2014/main" id="{EF6FE85D-A9DC-4FEB-B4A0-6504143403B0}"/>
              </a:ext>
            </a:extLst>
          </p:cNvPr>
          <p:cNvPicPr>
            <a:picLocks noChangeAspect="1"/>
          </p:cNvPicPr>
          <p:nvPr/>
        </p:nvPicPr>
        <p:blipFill>
          <a:blip r:embed="rId4"/>
          <a:stretch>
            <a:fillRect/>
          </a:stretch>
        </p:blipFill>
        <p:spPr>
          <a:xfrm>
            <a:off x="1" y="3429000"/>
            <a:ext cx="6435660" cy="3429000"/>
          </a:xfrm>
          <a:prstGeom prst="rect">
            <a:avLst/>
          </a:prstGeom>
        </p:spPr>
      </p:pic>
    </p:spTree>
    <p:extLst>
      <p:ext uri="{BB962C8B-B14F-4D97-AF65-F5344CB8AC3E}">
        <p14:creationId xmlns:p14="http://schemas.microsoft.com/office/powerpoint/2010/main" val="1375495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DA24B886-87F8-E26C-276B-09E7B802095A}"/>
              </a:ext>
            </a:extLst>
          </p:cNvPr>
          <p:cNvGraphicFramePr>
            <a:graphicFrameLocks noGrp="1"/>
          </p:cNvGraphicFramePr>
          <p:nvPr>
            <p:extLst>
              <p:ext uri="{D42A27DB-BD31-4B8C-83A1-F6EECF244321}">
                <p14:modId xmlns:p14="http://schemas.microsoft.com/office/powerpoint/2010/main" val="4064759408"/>
              </p:ext>
            </p:extLst>
          </p:nvPr>
        </p:nvGraphicFramePr>
        <p:xfrm>
          <a:off x="-2" y="0"/>
          <a:ext cx="12192000" cy="68580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336814123"/>
                    </a:ext>
                  </a:extLst>
                </a:gridCol>
                <a:gridCol w="3048000">
                  <a:extLst>
                    <a:ext uri="{9D8B030D-6E8A-4147-A177-3AD203B41FA5}">
                      <a16:colId xmlns:a16="http://schemas.microsoft.com/office/drawing/2014/main" val="69203466"/>
                    </a:ext>
                  </a:extLst>
                </a:gridCol>
                <a:gridCol w="3048000">
                  <a:extLst>
                    <a:ext uri="{9D8B030D-6E8A-4147-A177-3AD203B41FA5}">
                      <a16:colId xmlns:a16="http://schemas.microsoft.com/office/drawing/2014/main" val="2176104908"/>
                    </a:ext>
                  </a:extLst>
                </a:gridCol>
                <a:gridCol w="3048000">
                  <a:extLst>
                    <a:ext uri="{9D8B030D-6E8A-4147-A177-3AD203B41FA5}">
                      <a16:colId xmlns:a16="http://schemas.microsoft.com/office/drawing/2014/main" val="1857772827"/>
                    </a:ext>
                  </a:extLst>
                </a:gridCol>
              </a:tblGrid>
              <a:tr h="802474">
                <a:tc>
                  <a:txBody>
                    <a:bodyPr/>
                    <a:lstStyle/>
                    <a:p>
                      <a:pPr marL="0" algn="l" defTabSz="914400" rtl="0" eaLnBrk="1" fontAlgn="t" latinLnBrk="0" hangingPunct="1">
                        <a:spcBef>
                          <a:spcPts val="0"/>
                        </a:spcBef>
                        <a:spcAft>
                          <a:spcPts val="0"/>
                        </a:spcAft>
                      </a:pPr>
                      <a:r>
                        <a:rPr lang="en-GB" sz="1700" b="1" i="0" u="none" strike="noStrike">
                          <a:effectLst/>
                          <a:latin typeface="+mn-lt"/>
                          <a:cs typeface="Times New Roman" panose="02020603050405020304" pitchFamily="18" charset="0"/>
                        </a:rPr>
                        <a:t>Author(s), title, and year of publication</a:t>
                      </a:r>
                      <a:endParaRPr lang="en-GB" sz="1700" i="0" u="none" strike="noStrike" kern="1200">
                        <a:solidFill>
                          <a:schemeClr val="tx1"/>
                        </a:solidFill>
                        <a:effectLst/>
                        <a:latin typeface="+mn-lt"/>
                        <a:ea typeface="+mn-ea"/>
                      </a:endParaRPr>
                    </a:p>
                  </a:txBody>
                  <a:tcPr marL="98142" marR="98142" marT="9087" marB="0"/>
                </a:tc>
                <a:tc>
                  <a:txBody>
                    <a:bodyPr/>
                    <a:lstStyle/>
                    <a:p>
                      <a:pPr marL="0" algn="l" defTabSz="914400" rtl="0" eaLnBrk="1" fontAlgn="t" latinLnBrk="0" hangingPunct="1">
                        <a:spcBef>
                          <a:spcPts val="0"/>
                        </a:spcBef>
                        <a:spcAft>
                          <a:spcPts val="0"/>
                        </a:spcAft>
                      </a:pPr>
                      <a:r>
                        <a:rPr lang="en-GB" sz="1700" b="1" i="0" u="none" strike="noStrike">
                          <a:effectLst/>
                          <a:latin typeface="+mn-lt"/>
                          <a:cs typeface="Times New Roman" panose="02020603050405020304" pitchFamily="18" charset="0"/>
                        </a:rPr>
                        <a:t>Aim of study</a:t>
                      </a:r>
                      <a:endParaRPr lang="en-GB" sz="1700" i="0" u="none" strike="noStrike" kern="1200">
                        <a:solidFill>
                          <a:schemeClr val="tx1"/>
                        </a:solidFill>
                        <a:effectLst/>
                        <a:latin typeface="+mn-lt"/>
                        <a:ea typeface="+mn-ea"/>
                      </a:endParaRPr>
                    </a:p>
                  </a:txBody>
                  <a:tcPr marL="98142" marR="98142" marT="9087" marB="0"/>
                </a:tc>
                <a:tc>
                  <a:txBody>
                    <a:bodyPr/>
                    <a:lstStyle/>
                    <a:p>
                      <a:pPr marL="0" algn="l" defTabSz="914400" rtl="0" eaLnBrk="1" fontAlgn="t" latinLnBrk="0" hangingPunct="1">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Methods and Sample size and characteristics</a:t>
                      </a:r>
                      <a:endParaRPr lang="en-GB" sz="1700" i="0" u="none" strike="noStrike" kern="1200">
                        <a:solidFill>
                          <a:schemeClr val="tx1"/>
                        </a:solidFill>
                        <a:effectLst/>
                        <a:latin typeface="+mn-lt"/>
                      </a:endParaRPr>
                    </a:p>
                  </a:txBody>
                  <a:tcPr marL="98142" marR="98142" marT="9087" marB="0"/>
                </a:tc>
                <a:tc>
                  <a:txBody>
                    <a:bodyPr/>
                    <a:lstStyle/>
                    <a:p>
                      <a:pPr algn="l" fontAlgn="t">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Summary of main findings</a:t>
                      </a:r>
                      <a:endParaRPr lang="en-GB" sz="1700" b="0" i="0" u="none" strike="noStrike">
                        <a:effectLst/>
                        <a:latin typeface="+mn-lt"/>
                      </a:endParaRPr>
                    </a:p>
                    <a:p>
                      <a:pPr algn="l" fontAlgn="t">
                        <a:spcBef>
                          <a:spcPts val="0"/>
                        </a:spcBef>
                        <a:spcAft>
                          <a:spcPts val="0"/>
                        </a:spcAft>
                      </a:pPr>
                      <a:r>
                        <a:rPr lang="en-GB" sz="1700" b="1" i="0" u="none" strike="noStrike">
                          <a:effectLst/>
                          <a:latin typeface="+mn-lt"/>
                          <a:ea typeface="Calibri" panose="020F0502020204030204" pitchFamily="34" charset="0"/>
                          <a:cs typeface="Times New Roman" panose="02020603050405020304" pitchFamily="18" charset="0"/>
                        </a:rPr>
                        <a:t> </a:t>
                      </a:r>
                      <a:endParaRPr lang="en-GB" sz="1700" i="0" u="none" strike="noStrike" kern="1200">
                        <a:solidFill>
                          <a:schemeClr val="tx1"/>
                        </a:solidFill>
                        <a:effectLst/>
                        <a:latin typeface="+mn-lt"/>
                      </a:endParaRPr>
                    </a:p>
                  </a:txBody>
                  <a:tcPr marL="98142" marR="98142" marT="9087" marB="0"/>
                </a:tc>
                <a:extLst>
                  <a:ext uri="{0D108BD9-81ED-4DB2-BD59-A6C34878D82A}">
                    <a16:rowId xmlns:a16="http://schemas.microsoft.com/office/drawing/2014/main" val="3567034216"/>
                  </a:ext>
                </a:extLst>
              </a:tr>
              <a:tr h="2133852">
                <a:tc>
                  <a:txBody>
                    <a:bodyPr/>
                    <a:lstStyle/>
                    <a:p>
                      <a:r>
                        <a:rPr lang="en-US" sz="1800">
                          <a:effectLst/>
                          <a:latin typeface="+mn-lt"/>
                          <a:ea typeface="Calibri" panose="020F0502020204030204" pitchFamily="34" charset="0"/>
                        </a:rPr>
                        <a:t>Alwis W.R, Pakirisamy P, San L.W, Xiaofen E.C, (2015). A Study on Hand Contamination and Hand Washing Practices among Medical Students. </a:t>
                      </a:r>
                      <a:endParaRPr lang="en-US">
                        <a:latin typeface="+mn-lt"/>
                      </a:endParaRPr>
                    </a:p>
                  </a:txBody>
                  <a:tcPr/>
                </a:tc>
                <a:tc>
                  <a:txBody>
                    <a:bodyPr/>
                    <a:lstStyle/>
                    <a:p>
                      <a:r>
                        <a:rPr lang="en-GB" sz="1800">
                          <a:solidFill>
                            <a:schemeClr val="tx1"/>
                          </a:solidFill>
                        </a:rPr>
                        <a:t>To find out the i</a:t>
                      </a:r>
                      <a:r>
                        <a:rPr lang="en-US" sz="1800">
                          <a:solidFill>
                            <a:schemeClr val="tx1"/>
                          </a:solidFill>
                        </a:rPr>
                        <a:t>mportance of hand-hygiene in health and social care</a:t>
                      </a:r>
                      <a:endParaRPr lang="en-US">
                        <a:solidFill>
                          <a:schemeClr val="tx1"/>
                        </a:solidFill>
                      </a:endParaRPr>
                    </a:p>
                  </a:txBody>
                  <a:tcPr/>
                </a:tc>
                <a:tc>
                  <a:txBody>
                    <a:bodyPr/>
                    <a:lstStyle/>
                    <a:p>
                      <a:r>
                        <a:rPr lang="en-GB" sz="1800" kern="1200">
                          <a:solidFill>
                            <a:schemeClr val="tx1"/>
                          </a:solidFill>
                          <a:effectLst/>
                          <a:latin typeface="+mn-lt"/>
                          <a:ea typeface="+mn-ea"/>
                          <a:cs typeface="+mn-cs"/>
                        </a:rPr>
                        <a:t>Secondary research</a:t>
                      </a:r>
                      <a:endParaRPr lang="en-US"/>
                    </a:p>
                  </a:txBody>
                  <a:tcPr/>
                </a:tc>
                <a:tc>
                  <a:txBody>
                    <a:bodyPr/>
                    <a:lstStyle/>
                    <a:p>
                      <a:r>
                        <a:rPr lang="en-GB" sz="1800" kern="1200">
                          <a:solidFill>
                            <a:schemeClr val="tx1"/>
                          </a:solidFill>
                          <a:effectLst/>
                          <a:latin typeface="+mn-lt"/>
                          <a:ea typeface="+mn-ea"/>
                          <a:cs typeface="+mn-cs"/>
                        </a:rPr>
                        <a:t>It is a simple yet crucial part of healthcare treatment, it is an act of infection management for optimum care delivery; without it, infection may easily spread.</a:t>
                      </a:r>
                      <a:endParaRPr lang="en-US"/>
                    </a:p>
                  </a:txBody>
                  <a:tcPr/>
                </a:tc>
                <a:extLst>
                  <a:ext uri="{0D108BD9-81ED-4DB2-BD59-A6C34878D82A}">
                    <a16:rowId xmlns:a16="http://schemas.microsoft.com/office/drawing/2014/main" val="2403126320"/>
                  </a:ext>
                </a:extLst>
              </a:tr>
              <a:tr h="1441792">
                <a:tc>
                  <a:txBody>
                    <a:bodyPr/>
                    <a:lstStyle/>
                    <a:p>
                      <a:r>
                        <a:rPr lang="en-US" sz="1800">
                          <a:effectLst/>
                          <a:latin typeface="+mn-lt"/>
                          <a:ea typeface="Calibri" panose="020F0502020204030204" pitchFamily="34" charset="0"/>
                          <a:cs typeface="Times New Roman" panose="02020603050405020304" pitchFamily="18" charset="0"/>
                        </a:rPr>
                        <a:t>Grayson M. L., Stewardson A. J., Ruso P. L. (2018). Effects of the Australian National Hand Hygiene</a:t>
                      </a:r>
                      <a:r>
                        <a:rPr lang="en-GB" sz="1800">
                          <a:effectLst/>
                          <a:latin typeface="+mn-lt"/>
                          <a:ea typeface="Calibri" panose="020F0502020204030204" pitchFamily="34" charset="0"/>
                          <a:cs typeface="Times New Roman" panose="02020603050405020304" pitchFamily="18" charset="0"/>
                        </a:rPr>
                        <a:t>.</a:t>
                      </a:r>
                      <a:endParaRPr lang="en-US">
                        <a:latin typeface="+mn-lt"/>
                      </a:endParaRPr>
                    </a:p>
                  </a:txBody>
                  <a:tcPr/>
                </a:tc>
                <a:tc>
                  <a:txBody>
                    <a:bodyPr/>
                    <a:lstStyle/>
                    <a:p>
                      <a:r>
                        <a:rPr lang="en-GB" sz="1800"/>
                        <a:t>To find out about the </a:t>
                      </a:r>
                      <a:r>
                        <a:rPr lang="en-US" sz="1800"/>
                        <a:t>Compliance of health and social workers to hand-hygiene </a:t>
                      </a:r>
                      <a:endParaRPr lang="en-US"/>
                    </a:p>
                  </a:txBody>
                  <a:tcPr/>
                </a:tc>
                <a:tc>
                  <a:txBody>
                    <a:bodyPr/>
                    <a:lstStyle/>
                    <a:p>
                      <a:r>
                        <a:rPr lang="en-GB" sz="1800" kern="1200">
                          <a:solidFill>
                            <a:schemeClr val="tx1"/>
                          </a:solidFill>
                          <a:effectLst/>
                          <a:latin typeface="+mn-lt"/>
                          <a:ea typeface="+mn-ea"/>
                          <a:cs typeface="+mn-cs"/>
                        </a:rPr>
                        <a:t>Secondary research</a:t>
                      </a:r>
                      <a:endParaRPr lang="en-US"/>
                    </a:p>
                  </a:txBody>
                  <a:tcPr/>
                </a:tc>
                <a:tc>
                  <a:txBody>
                    <a:bodyPr/>
                    <a:lstStyle/>
                    <a:p>
                      <a:r>
                        <a:rPr lang="en-US" sz="1800">
                          <a:latin typeface="+mn-lt"/>
                          <a:ea typeface="Cambria" panose="02040503050406030204" pitchFamily="18" charset="0"/>
                        </a:rPr>
                        <a:t>Health and social care practitioners do not observe hand-hygiene practices</a:t>
                      </a:r>
                      <a:endParaRPr lang="en-US">
                        <a:latin typeface="+mn-lt"/>
                      </a:endParaRPr>
                    </a:p>
                  </a:txBody>
                  <a:tcPr/>
                </a:tc>
                <a:extLst>
                  <a:ext uri="{0D108BD9-81ED-4DB2-BD59-A6C34878D82A}">
                    <a16:rowId xmlns:a16="http://schemas.microsoft.com/office/drawing/2014/main" val="551908132"/>
                  </a:ext>
                </a:extLst>
              </a:tr>
              <a:tr h="24798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mn-lt"/>
                          <a:ea typeface="Calibri" panose="020F0502020204030204" pitchFamily="34" charset="0"/>
                          <a:cs typeface="Times New Roman" panose="02020603050405020304" pitchFamily="18" charset="0"/>
                        </a:rPr>
                        <a:t>NHS (2008). The Health and Social Care Act 2008- Code of Practise for the NHS on the prevention and control of healthcare associated infections and related guidance</a:t>
                      </a:r>
                      <a:endParaRPr lang="en-GB" sz="1800">
                        <a:effectLst/>
                        <a:latin typeface="+mn-lt"/>
                        <a:ea typeface="Calibri" panose="020F0502020204030204" pitchFamily="34" charset="0"/>
                        <a:cs typeface="Times New Roman" panose="02020603050405020304" pitchFamily="18" charset="0"/>
                      </a:endParaRPr>
                    </a:p>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To find out about h</a:t>
                      </a:r>
                      <a:r>
                        <a:rPr lang="en-US" sz="1800"/>
                        <a:t>and-hygiene and infection control in health and social care</a:t>
                      </a:r>
                    </a:p>
                    <a:p>
                      <a:endParaRPr lang="en-US"/>
                    </a:p>
                  </a:txBody>
                  <a:tcPr/>
                </a:tc>
                <a:tc>
                  <a:txBody>
                    <a:bodyPr/>
                    <a:lstStyle/>
                    <a:p>
                      <a:r>
                        <a:rPr lang="en-GB" sz="1800" kern="1200">
                          <a:solidFill>
                            <a:schemeClr val="tx1"/>
                          </a:solidFill>
                          <a:effectLst/>
                          <a:latin typeface="+mn-lt"/>
                          <a:ea typeface="+mn-ea"/>
                          <a:cs typeface="+mn-cs"/>
                        </a:rPr>
                        <a:t>Secondary research</a:t>
                      </a:r>
                      <a:endParaRPr lang="en-US"/>
                    </a:p>
                  </a:txBody>
                  <a:tcPr/>
                </a:tc>
                <a:tc>
                  <a:txBody>
                    <a:bodyPr/>
                    <a:lstStyle/>
                    <a:p>
                      <a:r>
                        <a:rPr lang="en-US" sz="1800">
                          <a:latin typeface="+mn-lt"/>
                          <a:ea typeface="Cambria" panose="02040503050406030204" pitchFamily="18" charset="0"/>
                        </a:rPr>
                        <a:t>Hand-hygiene is instrumental to infection control </a:t>
                      </a:r>
                      <a:endParaRPr lang="en-US">
                        <a:latin typeface="+mn-lt"/>
                      </a:endParaRPr>
                    </a:p>
                  </a:txBody>
                  <a:tcPr/>
                </a:tc>
                <a:extLst>
                  <a:ext uri="{0D108BD9-81ED-4DB2-BD59-A6C34878D82A}">
                    <a16:rowId xmlns:a16="http://schemas.microsoft.com/office/drawing/2014/main" val="1162450325"/>
                  </a:ext>
                </a:extLst>
              </a:tr>
            </a:tbl>
          </a:graphicData>
        </a:graphic>
      </p:graphicFrame>
    </p:spTree>
    <p:extLst>
      <p:ext uri="{BB962C8B-B14F-4D97-AF65-F5344CB8AC3E}">
        <p14:creationId xmlns:p14="http://schemas.microsoft.com/office/powerpoint/2010/main" val="133406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6E443969-33E6-422D-A029-76B20A2E07BB}"/>
              </a:ext>
            </a:extLst>
          </p:cNvPr>
          <p:cNvSpPr>
            <a:spLocks noGrp="1"/>
          </p:cNvSpPr>
          <p:nvPr>
            <p:ph type="body" sz="quarter" idx="11"/>
          </p:nvPr>
        </p:nvSpPr>
        <p:spPr>
          <a:xfrm>
            <a:off x="8534400" y="0"/>
            <a:ext cx="3657600" cy="6857999"/>
          </a:xfrm>
        </p:spPr>
        <p:txBody>
          <a:bodyPr/>
          <a:lstStyle/>
          <a:p>
            <a:pPr marL="285750" indent="-285750">
              <a:buFont typeface="Wingdings" panose="05000000000000000000" pitchFamily="2" charset="2"/>
              <a:buChar char="§"/>
            </a:pPr>
            <a:endParaRPr lang="en-GB" sz="2800" dirty="0">
              <a:latin typeface="Cambria" panose="02040503050406030204" pitchFamily="18" charset="0"/>
              <a:ea typeface="Cambria" panose="02040503050406030204" pitchFamily="18" charset="0"/>
            </a:endParaRPr>
          </a:p>
          <a:p>
            <a:pPr marL="285750" indent="-285750">
              <a:buFont typeface="Wingdings" panose="05000000000000000000" pitchFamily="2" charset="2"/>
              <a:buChar char="§"/>
            </a:pPr>
            <a:endParaRPr lang="en-GB" sz="2800" dirty="0">
              <a:latin typeface="Cambria" panose="02040503050406030204" pitchFamily="18" charset="0"/>
              <a:ea typeface="Cambria" panose="02040503050406030204" pitchFamily="18" charset="0"/>
            </a:endParaRPr>
          </a:p>
          <a:p>
            <a:pPr marL="285750" indent="-285750">
              <a:buFont typeface="Wingdings" panose="05000000000000000000" pitchFamily="2" charset="2"/>
              <a:buChar char="§"/>
            </a:pPr>
            <a:r>
              <a:rPr lang="en-GB" sz="2800" dirty="0">
                <a:latin typeface="Cambria" panose="02040503050406030204" pitchFamily="18" charset="0"/>
                <a:ea typeface="Cambria" panose="02040503050406030204" pitchFamily="18" charset="0"/>
              </a:rPr>
              <a:t>hand washing</a:t>
            </a:r>
          </a:p>
          <a:p>
            <a:pPr marL="285750" indent="-285750">
              <a:buFont typeface="Wingdings" panose="05000000000000000000" pitchFamily="2" charset="2"/>
              <a:buChar char="§"/>
            </a:pPr>
            <a:r>
              <a:rPr lang="en-GB" sz="2800" dirty="0">
                <a:latin typeface="Cambria" panose="02040503050406030204" pitchFamily="18" charset="0"/>
                <a:ea typeface="Cambria" panose="02040503050406030204" pitchFamily="18" charset="0"/>
              </a:rPr>
              <a:t>compliance</a:t>
            </a:r>
          </a:p>
          <a:p>
            <a:pPr marL="285750" indent="-285750">
              <a:buFont typeface="Wingdings" panose="05000000000000000000" pitchFamily="2" charset="2"/>
              <a:buChar char="§"/>
            </a:pPr>
            <a:r>
              <a:rPr lang="en-GB" sz="2800" dirty="0">
                <a:latin typeface="Cambria" panose="02040503050406030204" pitchFamily="18" charset="0"/>
                <a:ea typeface="Cambria" panose="02040503050406030204" pitchFamily="18" charset="0"/>
              </a:rPr>
              <a:t>hand hygiene</a:t>
            </a:r>
          </a:p>
          <a:p>
            <a:pPr marL="285750" indent="-285750">
              <a:buFont typeface="Wingdings" panose="05000000000000000000" pitchFamily="2" charset="2"/>
              <a:buChar char="§"/>
            </a:pPr>
            <a:r>
              <a:rPr lang="en-GB" sz="2800" dirty="0">
                <a:latin typeface="Cambria" panose="02040503050406030204" pitchFamily="18" charset="0"/>
                <a:ea typeface="Cambria" panose="02040503050406030204" pitchFamily="18" charset="0"/>
              </a:rPr>
              <a:t>health and social care setting </a:t>
            </a:r>
          </a:p>
          <a:p>
            <a:pPr marL="285750" indent="-285750">
              <a:buFont typeface="Wingdings" panose="05000000000000000000" pitchFamily="2" charset="2"/>
              <a:buChar char="§"/>
            </a:pPr>
            <a:r>
              <a:rPr lang="en-GB" sz="2800" dirty="0">
                <a:latin typeface="Cambria" panose="02040503050406030204" pitchFamily="18" charset="0"/>
                <a:ea typeface="Cambria" panose="02040503050406030204" pitchFamily="18" charset="0"/>
              </a:rPr>
              <a:t>infection control</a:t>
            </a:r>
            <a:endParaRPr lang="en-GB" sz="2800" b="1" dirty="0">
              <a:latin typeface="Cambria" panose="02040503050406030204" pitchFamily="18" charset="0"/>
              <a:ea typeface="Cambria" panose="02040503050406030204" pitchFamily="18" charset="0"/>
            </a:endParaRPr>
          </a:p>
          <a:p>
            <a:endParaRPr lang="en-US" sz="2800" dirty="0">
              <a:latin typeface="Cambria" panose="02040503050406030204" pitchFamily="18" charset="0"/>
              <a:ea typeface="Cambria" panose="02040503050406030204" pitchFamily="18" charset="0"/>
            </a:endParaRPr>
          </a:p>
        </p:txBody>
      </p:sp>
      <p:sp>
        <p:nvSpPr>
          <p:cNvPr id="5" name="Title 4">
            <a:extLst>
              <a:ext uri="{FF2B5EF4-FFF2-40B4-BE49-F238E27FC236}">
                <a16:creationId xmlns:a16="http://schemas.microsoft.com/office/drawing/2014/main" id="{C8CD4CA4-5AA8-4E22-B367-0684DDA9D769}"/>
              </a:ext>
            </a:extLst>
          </p:cNvPr>
          <p:cNvSpPr>
            <a:spLocks noGrp="1"/>
          </p:cNvSpPr>
          <p:nvPr>
            <p:ph type="title"/>
          </p:nvPr>
        </p:nvSpPr>
        <p:spPr>
          <a:xfrm>
            <a:off x="419656" y="1520788"/>
            <a:ext cx="2558005" cy="1325563"/>
          </a:xfrm>
        </p:spPr>
        <p:txBody>
          <a:bodyPr>
            <a:normAutofit/>
          </a:bodyPr>
          <a:lstStyle/>
          <a:p>
            <a:r>
              <a:rPr lang="en-US" dirty="0">
                <a:solidFill>
                  <a:srgbClr val="C00000"/>
                </a:solidFill>
              </a:rPr>
              <a:t>Themes Identified</a:t>
            </a:r>
          </a:p>
        </p:txBody>
      </p:sp>
      <p:pic>
        <p:nvPicPr>
          <p:cNvPr id="8" name="Picture Placeholder 7">
            <a:extLst>
              <a:ext uri="{FF2B5EF4-FFF2-40B4-BE49-F238E27FC236}">
                <a16:creationId xmlns:a16="http://schemas.microsoft.com/office/drawing/2014/main" id="{995B766B-4DE5-4348-8835-C4D40A1DCC8A}"/>
              </a:ext>
            </a:extLst>
          </p:cNvPr>
          <p:cNvPicPr>
            <a:picLocks noGrp="1" noChangeAspect="1"/>
          </p:cNvPicPr>
          <p:nvPr>
            <p:ph type="pic" sz="quarter" idx="10"/>
          </p:nvPr>
        </p:nvPicPr>
        <p:blipFill>
          <a:blip r:embed="rId2"/>
          <a:srcRect l="24349" r="24349"/>
          <a:stretch>
            <a:fillRect/>
          </a:stretch>
        </p:blipFill>
        <p:spPr>
          <a:xfrm>
            <a:off x="2978150" y="211138"/>
            <a:ext cx="5392738" cy="6307137"/>
          </a:xfrm>
        </p:spPr>
      </p:pic>
    </p:spTree>
    <p:extLst>
      <p:ext uri="{BB962C8B-B14F-4D97-AF65-F5344CB8AC3E}">
        <p14:creationId xmlns:p14="http://schemas.microsoft.com/office/powerpoint/2010/main" val="2531197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1ED217-8CAC-4449-BF2A-09BB6D237921}"/>
              </a:ext>
            </a:extLst>
          </p:cNvPr>
          <p:cNvSpPr>
            <a:spLocks noGrp="1"/>
          </p:cNvSpPr>
          <p:nvPr>
            <p:ph type="title"/>
          </p:nvPr>
        </p:nvSpPr>
        <p:spPr>
          <a:xfrm>
            <a:off x="57368" y="81142"/>
            <a:ext cx="6201918" cy="1745919"/>
          </a:xfrm>
        </p:spPr>
        <p:txBody>
          <a:bodyPr/>
          <a:lstStyle/>
          <a:p>
            <a:r>
              <a:rPr lang="en-GB">
                <a:solidFill>
                  <a:schemeClr val="tx1"/>
                </a:solidFill>
              </a:rPr>
              <a:t>Conclusion/</a:t>
            </a:r>
            <a:br>
              <a:rPr lang="en-GB">
                <a:solidFill>
                  <a:schemeClr val="tx1"/>
                </a:solidFill>
              </a:rPr>
            </a:br>
            <a:r>
              <a:rPr lang="en-GB">
                <a:solidFill>
                  <a:schemeClr val="tx1"/>
                </a:solidFill>
              </a:rPr>
              <a:t>Recommendations</a:t>
            </a:r>
            <a:endParaRPr lang="en-US" dirty="0">
              <a:solidFill>
                <a:schemeClr val="tx1"/>
              </a:solidFill>
            </a:endParaRPr>
          </a:p>
        </p:txBody>
      </p:sp>
      <p:sp>
        <p:nvSpPr>
          <p:cNvPr id="11" name="Text Placeholder 10">
            <a:extLst>
              <a:ext uri="{FF2B5EF4-FFF2-40B4-BE49-F238E27FC236}">
                <a16:creationId xmlns:a16="http://schemas.microsoft.com/office/drawing/2014/main" id="{4A8E184C-BA0A-4D81-919C-2074C3877246}"/>
              </a:ext>
            </a:extLst>
          </p:cNvPr>
          <p:cNvSpPr>
            <a:spLocks noGrp="1"/>
          </p:cNvSpPr>
          <p:nvPr>
            <p:ph type="body" sz="quarter" idx="11"/>
          </p:nvPr>
        </p:nvSpPr>
        <p:spPr>
          <a:xfrm>
            <a:off x="369277" y="1791180"/>
            <a:ext cx="4767262" cy="3483263"/>
          </a:xfrm>
        </p:spPr>
        <p:txBody>
          <a:bodyPr>
            <a:noAutofit/>
          </a:bodyPr>
          <a:lstStyle/>
          <a:p>
            <a:pPr marL="342900" indent="-342900">
              <a:buFont typeface="Wingdings" panose="05000000000000000000" pitchFamily="2" charset="2"/>
              <a:buChar char="§"/>
            </a:pPr>
            <a:r>
              <a:rPr lang="en-US" sz="2400" dirty="0">
                <a:latin typeface="Cambria" panose="02040503050406030204" pitchFamily="18" charset="0"/>
                <a:ea typeface="Cambria" panose="02040503050406030204" pitchFamily="18" charset="0"/>
              </a:rPr>
              <a:t>Provision of training on hand-hygiene</a:t>
            </a:r>
          </a:p>
          <a:p>
            <a:pPr marL="342900" indent="-342900">
              <a:buFont typeface="Wingdings" panose="05000000000000000000" pitchFamily="2" charset="2"/>
              <a:buChar char="§"/>
            </a:pPr>
            <a:r>
              <a:rPr lang="en-US" sz="2400" dirty="0">
                <a:latin typeface="Cambria" panose="02040503050406030204" pitchFamily="18" charset="0"/>
                <a:ea typeface="Cambria" panose="02040503050406030204" pitchFamily="18" charset="0"/>
              </a:rPr>
              <a:t>Enchaining accessible hand-</a:t>
            </a:r>
            <a:r>
              <a:rPr lang="en-GB" sz="2400" dirty="0">
                <a:latin typeface="Cambria" panose="02040503050406030204" pitchFamily="18" charset="0"/>
                <a:ea typeface="Cambria" panose="02040503050406030204" pitchFamily="18" charset="0"/>
              </a:rPr>
              <a:t>hygiene </a:t>
            </a:r>
            <a:r>
              <a:rPr lang="en-US" sz="2400" dirty="0">
                <a:latin typeface="Cambria" panose="02040503050406030204" pitchFamily="18" charset="0"/>
                <a:ea typeface="Cambria" panose="02040503050406030204" pitchFamily="18" charset="0"/>
              </a:rPr>
              <a:t> stations </a:t>
            </a:r>
          </a:p>
          <a:p>
            <a:pPr marL="342900" indent="-342900">
              <a:buFont typeface="Wingdings" panose="05000000000000000000" pitchFamily="2" charset="2"/>
              <a:buChar char="§"/>
            </a:pPr>
            <a:r>
              <a:rPr lang="en-US" sz="2400" dirty="0">
                <a:latin typeface="Cambria" panose="02040503050406030204" pitchFamily="18" charset="0"/>
                <a:ea typeface="Cambria" panose="02040503050406030204" pitchFamily="18" charset="0"/>
              </a:rPr>
              <a:t>Simplifying hand-</a:t>
            </a:r>
            <a:r>
              <a:rPr lang="en-GB" sz="2400" dirty="0">
                <a:latin typeface="Cambria" panose="02040503050406030204" pitchFamily="18" charset="0"/>
                <a:ea typeface="Cambria" panose="02040503050406030204" pitchFamily="18" charset="0"/>
              </a:rPr>
              <a:t>hygiene </a:t>
            </a:r>
            <a:r>
              <a:rPr lang="en-US" sz="2400" dirty="0">
                <a:latin typeface="Cambria" panose="02040503050406030204" pitchFamily="18" charset="0"/>
                <a:ea typeface="Cambria" panose="02040503050406030204" pitchFamily="18" charset="0"/>
              </a:rPr>
              <a:t>procedures</a:t>
            </a:r>
          </a:p>
          <a:p>
            <a:pPr marL="342900" indent="-342900">
              <a:buFont typeface="Wingdings" panose="05000000000000000000" pitchFamily="2" charset="2"/>
              <a:buChar char="§"/>
            </a:pPr>
            <a:r>
              <a:rPr lang="en-US" sz="2400" dirty="0">
                <a:latin typeface="Cambria" panose="02040503050406030204" pitchFamily="18" charset="0"/>
                <a:ea typeface="Cambria" panose="02040503050406030204" pitchFamily="18" charset="0"/>
              </a:rPr>
              <a:t>Introduction of technology based mechanisms </a:t>
            </a:r>
          </a:p>
          <a:p>
            <a:pPr marL="342900" indent="-342900">
              <a:buFont typeface="Wingdings" panose="05000000000000000000" pitchFamily="2" charset="2"/>
              <a:buChar char="§"/>
            </a:pPr>
            <a:r>
              <a:rPr lang="en-US" sz="2400" dirty="0">
                <a:latin typeface="Cambria" panose="02040503050406030204" pitchFamily="18" charset="0"/>
                <a:ea typeface="Cambria" panose="02040503050406030204" pitchFamily="18" charset="0"/>
              </a:rPr>
              <a:t>A study on human behavior towards hand-</a:t>
            </a:r>
            <a:r>
              <a:rPr lang="en-GB" sz="2400" dirty="0">
                <a:latin typeface="Cambria" panose="02040503050406030204" pitchFamily="18" charset="0"/>
                <a:ea typeface="Cambria" panose="02040503050406030204" pitchFamily="18" charset="0"/>
              </a:rPr>
              <a:t> hygiene</a:t>
            </a:r>
            <a:endParaRPr lang="en-US" sz="2400" dirty="0">
              <a:latin typeface="Cambria" panose="02040503050406030204" pitchFamily="18" charset="0"/>
              <a:ea typeface="Cambria" panose="02040503050406030204" pitchFamily="18" charset="0"/>
            </a:endParaRPr>
          </a:p>
        </p:txBody>
      </p:sp>
      <p:sp>
        <p:nvSpPr>
          <p:cNvPr id="6" name="Chart Placeholder 5">
            <a:extLst>
              <a:ext uri="{FF2B5EF4-FFF2-40B4-BE49-F238E27FC236}">
                <a16:creationId xmlns:a16="http://schemas.microsoft.com/office/drawing/2014/main" id="{989A8DC0-3921-4594-8664-261EB8CA1504}"/>
              </a:ext>
            </a:extLst>
          </p:cNvPr>
          <p:cNvSpPr>
            <a:spLocks noGrp="1"/>
          </p:cNvSpPr>
          <p:nvPr>
            <p:ph type="chart" sz="quarter" idx="13"/>
          </p:nvPr>
        </p:nvSpPr>
        <p:spPr/>
      </p:sp>
      <p:pic>
        <p:nvPicPr>
          <p:cNvPr id="10" name="Picture 9">
            <a:extLst>
              <a:ext uri="{FF2B5EF4-FFF2-40B4-BE49-F238E27FC236}">
                <a16:creationId xmlns:a16="http://schemas.microsoft.com/office/drawing/2014/main" id="{077644DB-D9BF-4C99-8C0B-91504BD39610}"/>
              </a:ext>
            </a:extLst>
          </p:cNvPr>
          <p:cNvPicPr>
            <a:picLocks noChangeAspect="1"/>
          </p:cNvPicPr>
          <p:nvPr/>
        </p:nvPicPr>
        <p:blipFill>
          <a:blip r:embed="rId2"/>
          <a:stretch>
            <a:fillRect/>
          </a:stretch>
        </p:blipFill>
        <p:spPr>
          <a:xfrm>
            <a:off x="5720861" y="0"/>
            <a:ext cx="6471138" cy="6858000"/>
          </a:xfrm>
          <a:prstGeom prst="rect">
            <a:avLst/>
          </a:prstGeom>
        </p:spPr>
      </p:pic>
    </p:spTree>
    <p:extLst>
      <p:ext uri="{BB962C8B-B14F-4D97-AF65-F5344CB8AC3E}">
        <p14:creationId xmlns:p14="http://schemas.microsoft.com/office/powerpoint/2010/main" val="2828431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849591-CB29-4D6D-8AD1-9EDBB8B0B550}"/>
              </a:ext>
            </a:extLst>
          </p:cNvPr>
          <p:cNvSpPr>
            <a:spLocks noGrp="1"/>
          </p:cNvSpPr>
          <p:nvPr>
            <p:ph type="title"/>
          </p:nvPr>
        </p:nvSpPr>
        <p:spPr>
          <a:xfrm>
            <a:off x="647700" y="-257908"/>
            <a:ext cx="10896600" cy="893218"/>
          </a:xfrm>
        </p:spPr>
        <p:txBody>
          <a:bodyPr/>
          <a:lstStyle/>
          <a:p>
            <a:r>
              <a:rPr lang="en-US" dirty="0"/>
              <a:t>REFERENCES</a:t>
            </a:r>
          </a:p>
        </p:txBody>
      </p:sp>
      <p:sp>
        <p:nvSpPr>
          <p:cNvPr id="10" name="Rectangle 9">
            <a:extLst>
              <a:ext uri="{FF2B5EF4-FFF2-40B4-BE49-F238E27FC236}">
                <a16:creationId xmlns:a16="http://schemas.microsoft.com/office/drawing/2014/main" id="{BEE16A35-270D-41B2-A58F-58C256FD28CA}"/>
              </a:ext>
            </a:extLst>
          </p:cNvPr>
          <p:cNvSpPr/>
          <p:nvPr/>
        </p:nvSpPr>
        <p:spPr>
          <a:xfrm>
            <a:off x="0" y="626542"/>
            <a:ext cx="12192000" cy="7336432"/>
          </a:xfrm>
          <a:prstGeom prst="rect">
            <a:avLst/>
          </a:prstGeom>
        </p:spPr>
        <p:txBody>
          <a:bodyPr wrap="square">
            <a:spAutoFit/>
          </a:bodyPr>
          <a:lstStyle/>
          <a:p>
            <a:r>
              <a:rPr lang="en-US" dirty="0">
                <a:latin typeface="Cambria" panose="02040503050406030204" pitchFamily="18" charset="0"/>
                <a:ea typeface="Cambria" panose="02040503050406030204" pitchFamily="18" charset="0"/>
              </a:rPr>
              <a:t> </a:t>
            </a:r>
            <a:r>
              <a:rPr lang="en-US" dirty="0" err="1">
                <a:latin typeface="Cambria" panose="02040503050406030204" pitchFamily="18" charset="0"/>
                <a:ea typeface="Cambria" panose="02040503050406030204" pitchFamily="18" charset="0"/>
              </a:rPr>
              <a:t>Alwis</a:t>
            </a:r>
            <a:r>
              <a:rPr lang="en-US" dirty="0">
                <a:latin typeface="Cambria" panose="02040503050406030204" pitchFamily="18" charset="0"/>
                <a:ea typeface="Cambria" panose="02040503050406030204" pitchFamily="18" charset="0"/>
              </a:rPr>
              <a:t> W.R, </a:t>
            </a:r>
            <a:r>
              <a:rPr lang="en-US" dirty="0" err="1">
                <a:latin typeface="Cambria" panose="02040503050406030204" pitchFamily="18" charset="0"/>
                <a:ea typeface="Cambria" panose="02040503050406030204" pitchFamily="18" charset="0"/>
              </a:rPr>
              <a:t>Pakirisamy</a:t>
            </a:r>
            <a:r>
              <a:rPr lang="en-US" dirty="0">
                <a:latin typeface="Cambria" panose="02040503050406030204" pitchFamily="18" charset="0"/>
                <a:ea typeface="Cambria" panose="02040503050406030204" pitchFamily="18" charset="0"/>
              </a:rPr>
              <a:t> P, San L.W, </a:t>
            </a:r>
            <a:r>
              <a:rPr lang="en-US" dirty="0" err="1">
                <a:latin typeface="Cambria" panose="02040503050406030204" pitchFamily="18" charset="0"/>
                <a:ea typeface="Cambria" panose="02040503050406030204" pitchFamily="18" charset="0"/>
              </a:rPr>
              <a:t>Xiaofen</a:t>
            </a:r>
            <a:r>
              <a:rPr lang="en-US" dirty="0">
                <a:latin typeface="Cambria" panose="02040503050406030204" pitchFamily="18" charset="0"/>
                <a:ea typeface="Cambria" panose="02040503050406030204" pitchFamily="18" charset="0"/>
              </a:rPr>
              <a:t> E.C, (2015). A Study on Hand Contamination and Hand Washing Practices among Medical Students. International Scholarly Research Notices, 5. http://dx.doi.org/10.5402/2012/251483</a:t>
            </a:r>
          </a:p>
          <a:p>
            <a:r>
              <a:rPr lang="en-US" dirty="0">
                <a:latin typeface="Cambria" panose="02040503050406030204" pitchFamily="18" charset="0"/>
                <a:ea typeface="Cambria" panose="02040503050406030204" pitchFamily="18" charset="0"/>
              </a:rPr>
              <a:t> </a:t>
            </a:r>
          </a:p>
          <a:p>
            <a:r>
              <a:rPr lang="en-US" dirty="0" err="1">
                <a:latin typeface="Cambria" panose="02040503050406030204" pitchFamily="18" charset="0"/>
                <a:ea typeface="Cambria" panose="02040503050406030204" pitchFamily="18" charset="0"/>
              </a:rPr>
              <a:t>Ayse</a:t>
            </a:r>
            <a:r>
              <a:rPr lang="en-US" dirty="0">
                <a:latin typeface="Cambria" panose="02040503050406030204" pitchFamily="18" charset="0"/>
                <a:ea typeface="Cambria" panose="02040503050406030204" pitchFamily="18" charset="0"/>
              </a:rPr>
              <a:t> K, Eda K., </a:t>
            </a:r>
            <a:r>
              <a:rPr lang="en-US" dirty="0" err="1">
                <a:latin typeface="Cambria" panose="02040503050406030204" pitchFamily="18" charset="0"/>
                <a:ea typeface="Cambria" panose="02040503050406030204" pitchFamily="18" charset="0"/>
              </a:rPr>
              <a:t>Kadayifci</a:t>
            </a:r>
            <a:r>
              <a:rPr lang="en-US" dirty="0">
                <a:latin typeface="Cambria" panose="02040503050406030204" pitchFamily="18" charset="0"/>
                <a:ea typeface="Cambria" panose="02040503050406030204" pitchFamily="18" charset="0"/>
              </a:rPr>
              <a:t>, S. A, </a:t>
            </a:r>
            <a:r>
              <a:rPr lang="en-US" dirty="0" err="1">
                <a:latin typeface="Cambria" panose="02040503050406030204" pitchFamily="18" charset="0"/>
                <a:ea typeface="Cambria" panose="02040503050406030204" pitchFamily="18" charset="0"/>
              </a:rPr>
              <a:t>Uluhan</a:t>
            </a:r>
            <a:r>
              <a:rPr lang="en-US" dirty="0">
                <a:latin typeface="Cambria" panose="02040503050406030204" pitchFamily="18" charset="0"/>
                <a:ea typeface="Cambria" panose="02040503050406030204" pitchFamily="18" charset="0"/>
              </a:rPr>
              <a:t> S., Ahmet S, </a:t>
            </a:r>
            <a:r>
              <a:rPr lang="en-US" dirty="0" err="1">
                <a:latin typeface="Cambria" panose="02040503050406030204" pitchFamily="18" charset="0"/>
                <a:ea typeface="Cambria" panose="02040503050406030204" pitchFamily="18" charset="0"/>
              </a:rPr>
              <a:t>Gulcan</a:t>
            </a:r>
            <a:r>
              <a:rPr lang="en-US" dirty="0">
                <a:latin typeface="Cambria" panose="02040503050406030204" pitchFamily="18" charset="0"/>
                <a:ea typeface="Cambria" panose="02040503050406030204" pitchFamily="18" charset="0"/>
              </a:rPr>
              <a:t> Ç et al. (2017). Compliance of Healthcare Workers with Hand Hygiene Practices in Neonatal and Pediatric Intensive Care Units: Overt Observation. Interdisciplinary Perspectives on Infectious Diseases, 5. doi.org/10.1155/2014/306478</a:t>
            </a:r>
          </a:p>
          <a:p>
            <a:r>
              <a:rPr lang="en-US" dirty="0">
                <a:latin typeface="Cambria" panose="02040503050406030204" pitchFamily="18" charset="0"/>
                <a:ea typeface="Cambria" panose="02040503050406030204" pitchFamily="18" charset="0"/>
              </a:rPr>
              <a:t> </a:t>
            </a:r>
          </a:p>
          <a:p>
            <a:r>
              <a:rPr lang="en-US" dirty="0" err="1">
                <a:latin typeface="Cambria" panose="02040503050406030204" pitchFamily="18" charset="0"/>
                <a:ea typeface="Cambria" panose="02040503050406030204" pitchFamily="18" charset="0"/>
              </a:rPr>
              <a:t>Bosek</a:t>
            </a:r>
            <a:r>
              <a:rPr lang="en-US" dirty="0">
                <a:latin typeface="Cambria" panose="02040503050406030204" pitchFamily="18" charset="0"/>
                <a:ea typeface="Cambria" panose="02040503050406030204" pitchFamily="18" charset="0"/>
              </a:rPr>
              <a:t>, M., </a:t>
            </a:r>
            <a:r>
              <a:rPr lang="en-US" dirty="0" err="1">
                <a:latin typeface="Cambria" panose="02040503050406030204" pitchFamily="18" charset="0"/>
                <a:ea typeface="Cambria" panose="02040503050406030204" pitchFamily="18" charset="0"/>
              </a:rPr>
              <a:t>Shaner</a:t>
            </a:r>
            <a:r>
              <a:rPr lang="en-US" dirty="0">
                <a:latin typeface="Cambria" panose="02040503050406030204" pitchFamily="18" charset="0"/>
                <a:ea typeface="Cambria" panose="02040503050406030204" pitchFamily="18" charset="0"/>
              </a:rPr>
              <a:t>-McRae H. (2018). Healthcare Law, Ethics, and Regulation. Journal of Nursing Administration, 12(4), 101 – 105</a:t>
            </a:r>
            <a:endParaRPr lang="en-US" dirty="0">
              <a:latin typeface="Cambria" panose="02040503050406030204" pitchFamily="18" charset="0"/>
              <a:ea typeface="Cambria" panose="02040503050406030204" pitchFamily="18" charset="0"/>
              <a:cs typeface="Times New Roman" panose="02020603050405020304" pitchFamily="18" charset="0"/>
            </a:endParaRPr>
          </a:p>
          <a:p>
            <a:pPr algn="just">
              <a:lnSpc>
                <a:spcPct val="115000"/>
              </a:lnSpc>
            </a:pPr>
            <a:r>
              <a:rPr lang="en-US" dirty="0">
                <a:latin typeface="Cambria" panose="02040503050406030204" pitchFamily="18" charset="0"/>
                <a:ea typeface="Cambria" panose="02040503050406030204" pitchFamily="18" charset="0"/>
                <a:cs typeface="Times New Roman" panose="02020603050405020304" pitchFamily="18" charset="0"/>
              </a:rPr>
              <a:t>Nair S.S, </a:t>
            </a:r>
            <a:r>
              <a:rPr lang="en-US" dirty="0" err="1">
                <a:latin typeface="Cambria" panose="02040503050406030204" pitchFamily="18" charset="0"/>
                <a:ea typeface="Cambria" panose="02040503050406030204" pitchFamily="18" charset="0"/>
                <a:cs typeface="Times New Roman" panose="02020603050405020304" pitchFamily="18" charset="0"/>
              </a:rPr>
              <a:t>Hanumantappa</a:t>
            </a:r>
            <a:r>
              <a:rPr lang="en-US" dirty="0">
                <a:latin typeface="Cambria" panose="02040503050406030204" pitchFamily="18" charset="0"/>
                <a:ea typeface="Cambria" panose="02040503050406030204" pitchFamily="18" charset="0"/>
                <a:cs typeface="Times New Roman" panose="02020603050405020304" pitchFamily="18" charset="0"/>
              </a:rPr>
              <a:t> R, </a:t>
            </a:r>
            <a:r>
              <a:rPr lang="en-US" dirty="0" err="1">
                <a:latin typeface="Cambria" panose="02040503050406030204" pitchFamily="18" charset="0"/>
                <a:ea typeface="Cambria" panose="02040503050406030204" pitchFamily="18" charset="0"/>
                <a:cs typeface="Times New Roman" panose="02020603050405020304" pitchFamily="18" charset="0"/>
              </a:rPr>
              <a:t>Hirmath</a:t>
            </a:r>
            <a:r>
              <a:rPr lang="en-US" dirty="0">
                <a:latin typeface="Cambria" panose="02040503050406030204" pitchFamily="18" charset="0"/>
                <a:ea typeface="Cambria" panose="02040503050406030204" pitchFamily="18" charset="0"/>
                <a:cs typeface="Times New Roman" panose="02020603050405020304" pitchFamily="18" charset="0"/>
              </a:rPr>
              <a:t> S.G, Siraj M.A, Raghunath P (2017): Knowledge, Attitude ,and Practice of Hand Hygiene among Medical and Nursing Students at a Tertiary Health Care Centre in </a:t>
            </a:r>
            <a:r>
              <a:rPr lang="en-US" dirty="0" err="1">
                <a:latin typeface="Cambria" panose="02040503050406030204" pitchFamily="18" charset="0"/>
                <a:ea typeface="Cambria" panose="02040503050406030204" pitchFamily="18" charset="0"/>
                <a:cs typeface="Times New Roman" panose="02020603050405020304" pitchFamily="18" charset="0"/>
              </a:rPr>
              <a:t>Raichur</a:t>
            </a:r>
            <a:r>
              <a:rPr lang="en-US" dirty="0">
                <a:latin typeface="Cambria" panose="02040503050406030204" pitchFamily="18" charset="0"/>
                <a:ea typeface="Cambria" panose="02040503050406030204" pitchFamily="18" charset="0"/>
                <a:cs typeface="Times New Roman" panose="02020603050405020304" pitchFamily="18" charset="0"/>
              </a:rPr>
              <a:t>, India, ISRN Preventive Medicine, Doi: 10.1155/2014/608927</a:t>
            </a:r>
          </a:p>
          <a:p>
            <a:pPr>
              <a:lnSpc>
                <a:spcPct val="115000"/>
              </a:lnSpc>
            </a:pPr>
            <a:r>
              <a:rPr lang="en-US" dirty="0">
                <a:latin typeface="Cambria" panose="02040503050406030204" pitchFamily="18" charset="0"/>
                <a:ea typeface="Cambria" panose="02040503050406030204" pitchFamily="18" charset="0"/>
                <a:cs typeface="Times New Roman" panose="02020603050405020304" pitchFamily="18" charset="0"/>
              </a:rPr>
              <a:t> </a:t>
            </a:r>
          </a:p>
          <a:p>
            <a:pPr algn="just">
              <a:lnSpc>
                <a:spcPct val="115000"/>
              </a:lnSpc>
            </a:pPr>
            <a:r>
              <a:rPr lang="en-US" dirty="0">
                <a:latin typeface="Cambria" panose="02040503050406030204" pitchFamily="18" charset="0"/>
                <a:ea typeface="Cambria" panose="02040503050406030204" pitchFamily="18" charset="0"/>
                <a:cs typeface="Times New Roman" panose="02020603050405020304" pitchFamily="18" charset="0"/>
              </a:rPr>
              <a:t>NHS (2008). The Health and Social Care Act 2008- Code of </a:t>
            </a:r>
            <a:r>
              <a:rPr lang="en-US" dirty="0" err="1">
                <a:latin typeface="Cambria" panose="02040503050406030204" pitchFamily="18" charset="0"/>
                <a:ea typeface="Cambria" panose="02040503050406030204" pitchFamily="18" charset="0"/>
                <a:cs typeface="Times New Roman" panose="02020603050405020304" pitchFamily="18" charset="0"/>
              </a:rPr>
              <a:t>Practise</a:t>
            </a:r>
            <a:r>
              <a:rPr lang="en-US" dirty="0">
                <a:latin typeface="Cambria" panose="02040503050406030204" pitchFamily="18" charset="0"/>
                <a:ea typeface="Cambria" panose="02040503050406030204" pitchFamily="18" charset="0"/>
                <a:cs typeface="Times New Roman" panose="02020603050405020304" pitchFamily="18" charset="0"/>
              </a:rPr>
              <a:t> for the NHS on the prevention and control of healthcare associated infections and related guidance</a:t>
            </a:r>
          </a:p>
          <a:p>
            <a:pPr indent="457200">
              <a:lnSpc>
                <a:spcPct val="115000"/>
              </a:lnSpc>
            </a:pPr>
            <a:r>
              <a:rPr lang="en-US" dirty="0">
                <a:latin typeface="Cambria" panose="02040503050406030204" pitchFamily="18" charset="0"/>
                <a:ea typeface="Cambria" panose="02040503050406030204" pitchFamily="18" charset="0"/>
                <a:cs typeface="Times New Roman" panose="02020603050405020304" pitchFamily="18" charset="0"/>
              </a:rPr>
              <a:t> </a:t>
            </a:r>
          </a:p>
          <a:p>
            <a:pPr algn="just">
              <a:lnSpc>
                <a:spcPct val="115000"/>
              </a:lnSpc>
            </a:pPr>
            <a:r>
              <a:rPr lang="en-US" dirty="0" err="1">
                <a:latin typeface="Cambria" panose="02040503050406030204" pitchFamily="18" charset="0"/>
                <a:ea typeface="Cambria" panose="02040503050406030204" pitchFamily="18" charset="0"/>
                <a:cs typeface="Times New Roman" panose="02020603050405020304" pitchFamily="18" charset="0"/>
              </a:rPr>
              <a:t>Onne</a:t>
            </a:r>
            <a:r>
              <a:rPr lang="en-US" dirty="0">
                <a:latin typeface="Cambria" panose="02040503050406030204" pitchFamily="18" charset="0"/>
                <a:ea typeface="Cambria" panose="02040503050406030204" pitchFamily="18" charset="0"/>
                <a:cs typeface="Times New Roman" panose="02020603050405020304" pitchFamily="18" charset="0"/>
              </a:rPr>
              <a:t> K. H. &amp; Rene F. K. (2010). The Impact of educational program on hand hygiene compliance and nosocomial infection incidence in a neonatal intensive care unit. An interventional study with, before and after comparison. International Journal of nursing studies, 47(10), 1245-1252</a:t>
            </a:r>
          </a:p>
          <a:p>
            <a:pPr algn="just">
              <a:lnSpc>
                <a:spcPct val="115000"/>
              </a:lnSpc>
            </a:pPr>
            <a:endParaRPr lang="en-US" dirty="0">
              <a:latin typeface="Cambria" panose="02040503050406030204" pitchFamily="18" charset="0"/>
              <a:ea typeface="Cambria" panose="02040503050406030204" pitchFamily="18" charset="0"/>
              <a:cs typeface="Times New Roman" panose="02020603050405020304" pitchFamily="18" charset="0"/>
            </a:endParaRPr>
          </a:p>
          <a:p>
            <a:pPr algn="just">
              <a:lnSpc>
                <a:spcPct val="115000"/>
              </a:lnSpc>
            </a:pPr>
            <a:r>
              <a:rPr lang="en-US" dirty="0">
                <a:latin typeface="Cambria" panose="02040503050406030204" pitchFamily="18" charset="0"/>
                <a:ea typeface="Cambria" panose="02040503050406030204" pitchFamily="18" charset="0"/>
              </a:rPr>
              <a:t>World Health Organization (2009). WHO guidelines on hand hygiene in health care: first global patient safety challenge clean care is safer care. http://whqlibdoc.who.int/publications /2009/9789241597906_eng.pdf. Accessed November 24, 2019.</a:t>
            </a:r>
          </a:p>
          <a:p>
            <a:pPr algn="just">
              <a:lnSpc>
                <a:spcPct val="115000"/>
              </a:lnSpc>
            </a:pPr>
            <a:endParaRPr lang="en-US" dirty="0">
              <a:latin typeface="Cambria" panose="02040503050406030204" pitchFamily="18" charset="0"/>
              <a:ea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4120820886"/>
      </p:ext>
    </p:extLst>
  </p:cSld>
  <p:clrMapOvr>
    <a:masterClrMapping/>
  </p:clrMapOvr>
</p:sld>
</file>

<file path=ppt/theme/theme1.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386</TotalTime>
  <Words>2017</Words>
  <Application>Microsoft Office PowerPoint</Application>
  <PresentationFormat>Widescreen</PresentationFormat>
  <Paragraphs>77</Paragraphs>
  <Slides>9</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Helvetica Light</vt:lpstr>
      <vt:lpstr>Arial</vt:lpstr>
      <vt:lpstr>Calibri</vt:lpstr>
      <vt:lpstr>Calibri Light</vt:lpstr>
      <vt:lpstr>Cambria</vt:lpstr>
      <vt:lpstr>Constantia</vt:lpstr>
      <vt:lpstr>Corbel</vt:lpstr>
      <vt:lpstr>Raleway</vt:lpstr>
      <vt:lpstr>Wingdings</vt:lpstr>
      <vt:lpstr>Office Theme</vt:lpstr>
      <vt:lpstr>Hand-hygiene in Infection Control in Health and Social Care</vt:lpstr>
      <vt:lpstr>Introduction</vt:lpstr>
      <vt:lpstr>Research Questions</vt:lpstr>
      <vt:lpstr>Research Methodology</vt:lpstr>
      <vt:lpstr>Literature Review</vt:lpstr>
      <vt:lpstr>PowerPoint Presentation</vt:lpstr>
      <vt:lpstr>Themes Identified</vt:lpstr>
      <vt:lpstr>Conclusion/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of the Influence of Social Media on the Improvement of English Language among Teenagers in Bahrain</dc:title>
  <dc:creator>rawan moh'd</dc:creator>
  <cp:lastModifiedBy>Manuela Dineva</cp:lastModifiedBy>
  <cp:revision>105</cp:revision>
  <dcterms:created xsi:type="dcterms:W3CDTF">2021-05-15T19:18:21Z</dcterms:created>
  <dcterms:modified xsi:type="dcterms:W3CDTF">2022-09-12T13:59:00Z</dcterms:modified>
</cp:coreProperties>
</file>