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65"/>
  </p:notesMasterIdLst>
  <p:sldIdLst>
    <p:sldId id="256" r:id="rId2"/>
    <p:sldId id="257" r:id="rId3"/>
    <p:sldId id="258" r:id="rId4"/>
    <p:sldId id="259" r:id="rId5"/>
    <p:sldId id="261" r:id="rId6"/>
    <p:sldId id="269" r:id="rId7"/>
    <p:sldId id="270" r:id="rId8"/>
    <p:sldId id="260" r:id="rId9"/>
    <p:sldId id="272" r:id="rId10"/>
    <p:sldId id="271" r:id="rId11"/>
    <p:sldId id="273" r:id="rId12"/>
    <p:sldId id="274" r:id="rId13"/>
    <p:sldId id="276" r:id="rId14"/>
    <p:sldId id="275" r:id="rId15"/>
    <p:sldId id="277" r:id="rId16"/>
    <p:sldId id="278" r:id="rId17"/>
    <p:sldId id="279" r:id="rId18"/>
    <p:sldId id="280" r:id="rId19"/>
    <p:sldId id="281" r:id="rId20"/>
    <p:sldId id="282" r:id="rId21"/>
    <p:sldId id="283" r:id="rId22"/>
    <p:sldId id="284" r:id="rId23"/>
    <p:sldId id="285" r:id="rId24"/>
    <p:sldId id="286" r:id="rId25"/>
    <p:sldId id="264" r:id="rId26"/>
    <p:sldId id="287" r:id="rId27"/>
    <p:sldId id="288" r:id="rId28"/>
    <p:sldId id="289" r:id="rId29"/>
    <p:sldId id="290" r:id="rId30"/>
    <p:sldId id="291" r:id="rId31"/>
    <p:sldId id="292" r:id="rId32"/>
    <p:sldId id="293" r:id="rId33"/>
    <p:sldId id="294" r:id="rId34"/>
    <p:sldId id="295" r:id="rId35"/>
    <p:sldId id="296" r:id="rId36"/>
    <p:sldId id="297" r:id="rId37"/>
    <p:sldId id="298" r:id="rId38"/>
    <p:sldId id="299" r:id="rId39"/>
    <p:sldId id="300" r:id="rId40"/>
    <p:sldId id="301" r:id="rId41"/>
    <p:sldId id="302" r:id="rId42"/>
    <p:sldId id="303" r:id="rId43"/>
    <p:sldId id="304" r:id="rId44"/>
    <p:sldId id="305" r:id="rId45"/>
    <p:sldId id="306" r:id="rId46"/>
    <p:sldId id="307" r:id="rId47"/>
    <p:sldId id="308" r:id="rId48"/>
    <p:sldId id="309" r:id="rId49"/>
    <p:sldId id="310" r:id="rId50"/>
    <p:sldId id="311" r:id="rId51"/>
    <p:sldId id="312" r:id="rId52"/>
    <p:sldId id="313" r:id="rId53"/>
    <p:sldId id="314" r:id="rId54"/>
    <p:sldId id="315" r:id="rId55"/>
    <p:sldId id="316" r:id="rId56"/>
    <p:sldId id="317" r:id="rId57"/>
    <p:sldId id="318" r:id="rId58"/>
    <p:sldId id="319" r:id="rId59"/>
    <p:sldId id="320" r:id="rId60"/>
    <p:sldId id="265" r:id="rId61"/>
    <p:sldId id="266" r:id="rId62"/>
    <p:sldId id="267" r:id="rId63"/>
    <p:sldId id="268" r:id="rId6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oanne Davies (Yr Athrofa)" initials="JD(A" lastIdx="1" clrIdx="0">
    <p:extLst>
      <p:ext uri="{19B8F6BF-5375-455C-9EA6-DF929625EA0E}">
        <p15:presenceInfo xmlns:p15="http://schemas.microsoft.com/office/powerpoint/2012/main" userId="S-1-5-21-809251214-2178901256-4152538893-55851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109" d="100"/>
          <a:sy n="109" d="100"/>
        </p:scale>
        <p:origin x="612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9-11-04T11:56:10.548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E728A-53AA-4E02-965A-68D3DB65944D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BE9852-231D-41BB-B6B3-13E5C7F43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65514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Some ‘practical people’  are suspicious of theories and theorists and view them as too abstract, however some things cannot be explained just by ‘facts’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BE9852-231D-41BB-B6B3-13E5C7F431E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8651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19ACFFC8-E5E2-4D43-A7DA-23979660B313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F69E705E-FB42-4727-B73C-59211403390C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0973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CFFC8-E5E2-4D43-A7DA-23979660B313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E705E-FB42-4727-B73C-5921140339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26953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CFFC8-E5E2-4D43-A7DA-23979660B313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E705E-FB42-4727-B73C-59211403390C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80825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CFFC8-E5E2-4D43-A7DA-23979660B313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E705E-FB42-4727-B73C-5921140339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5084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CFFC8-E5E2-4D43-A7DA-23979660B313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E705E-FB42-4727-B73C-59211403390C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57440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CFFC8-E5E2-4D43-A7DA-23979660B313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E705E-FB42-4727-B73C-59211403390C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73468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CFFC8-E5E2-4D43-A7DA-23979660B313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E705E-FB42-4727-B73C-5921140339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5287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CFFC8-E5E2-4D43-A7DA-23979660B313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E705E-FB42-4727-B73C-59211403390C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90063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CFFC8-E5E2-4D43-A7DA-23979660B313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E705E-FB42-4727-B73C-5921140339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25486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CFFC8-E5E2-4D43-A7DA-23979660B313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E705E-FB42-4727-B73C-5921140339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1856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CFFC8-E5E2-4D43-A7DA-23979660B313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E705E-FB42-4727-B73C-59211403390C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59995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CFFC8-E5E2-4D43-A7DA-23979660B313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E705E-FB42-4727-B73C-59211403390C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66614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CFFC8-E5E2-4D43-A7DA-23979660B313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E705E-FB42-4727-B73C-5921140339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51843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CFFC8-E5E2-4D43-A7DA-23979660B313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E705E-FB42-4727-B73C-59211403390C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26924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CFFC8-E5E2-4D43-A7DA-23979660B313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E705E-FB42-4727-B73C-59211403390C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8200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CFFC8-E5E2-4D43-A7DA-23979660B313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E705E-FB42-4727-B73C-59211403390C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78385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CFFC8-E5E2-4D43-A7DA-23979660B313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E705E-FB42-4727-B73C-59211403390C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00530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9ACFFC8-E5E2-4D43-A7DA-23979660B313}" type="datetimeFigureOut">
              <a:rPr lang="en-GB" smtClean="0"/>
              <a:t>05/11/2019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F69E705E-FB42-4727-B73C-5921140339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7266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hyperlink" Target="http://en.wikipedia.org/wiki/Ideology" TargetMode="Externa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Recap and Assignments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SJSS5002</a:t>
            </a:r>
          </a:p>
          <a:p>
            <a:r>
              <a:rPr lang="en-GB" dirty="0" smtClean="0"/>
              <a:t>05/11/19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67127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1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Adopting a specific sociological </a:t>
            </a:r>
            <a:r>
              <a:rPr lang="en-GB" dirty="0" smtClean="0">
                <a:solidFill>
                  <a:srgbClr val="FF0000"/>
                </a:solidFill>
              </a:rPr>
              <a:t>theoretical ‘lens’ </a:t>
            </a:r>
            <a:r>
              <a:rPr lang="en-GB" dirty="0" smtClean="0"/>
              <a:t>of your choice critically explore one of the following </a:t>
            </a:r>
            <a:r>
              <a:rPr lang="en-GB" dirty="0" smtClean="0">
                <a:solidFill>
                  <a:srgbClr val="FF0000"/>
                </a:solidFill>
              </a:rPr>
              <a:t>contemporary issues </a:t>
            </a:r>
            <a:r>
              <a:rPr lang="en-GB" dirty="0" smtClean="0"/>
              <a:t>in society:</a:t>
            </a:r>
          </a:p>
          <a:p>
            <a:pPr marL="0" indent="0">
              <a:buNone/>
            </a:pPr>
            <a:r>
              <a:rPr lang="en-GB" dirty="0" smtClean="0"/>
              <a:t>•	‘Disablism’</a:t>
            </a:r>
          </a:p>
          <a:p>
            <a:pPr marL="0" indent="0">
              <a:buNone/>
            </a:pPr>
            <a:r>
              <a:rPr lang="en-GB" dirty="0" smtClean="0"/>
              <a:t>•	‘Poverty Porn and/or Charity Porn’</a:t>
            </a:r>
          </a:p>
          <a:p>
            <a:pPr marL="0" indent="0">
              <a:buNone/>
            </a:pPr>
            <a:r>
              <a:rPr lang="en-GB" dirty="0" smtClean="0"/>
              <a:t>•	‘Compassion fatigue’.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Written Assignment (3000 words)</a:t>
            </a:r>
          </a:p>
          <a:p>
            <a:pPr marL="0" indent="0">
              <a:buNone/>
            </a:pPr>
            <a:r>
              <a:rPr lang="en-GB" dirty="0" smtClean="0"/>
              <a:t>Submission- 13</a:t>
            </a:r>
            <a:r>
              <a:rPr lang="en-GB" baseline="30000" dirty="0" smtClean="0"/>
              <a:t>th</a:t>
            </a:r>
            <a:r>
              <a:rPr lang="en-GB" dirty="0" smtClean="0"/>
              <a:t> December 2019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43747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For the </a:t>
            </a:r>
            <a:r>
              <a:rPr lang="en-GB" dirty="0" smtClean="0">
                <a:solidFill>
                  <a:srgbClr val="FF0000"/>
                </a:solidFill>
              </a:rPr>
              <a:t>contemporary societal issue </a:t>
            </a:r>
            <a:r>
              <a:rPr lang="en-GB" dirty="0" smtClean="0"/>
              <a:t>identified in assessment 1 OR an </a:t>
            </a:r>
            <a:r>
              <a:rPr lang="en-GB" dirty="0" smtClean="0">
                <a:solidFill>
                  <a:srgbClr val="FF0000"/>
                </a:solidFill>
              </a:rPr>
              <a:t>issue of your own choice </a:t>
            </a:r>
            <a:r>
              <a:rPr lang="en-GB" dirty="0" smtClean="0"/>
              <a:t>present a leaflet which conveys how the areas of</a:t>
            </a:r>
            <a:r>
              <a:rPr lang="en-GB" dirty="0" smtClean="0">
                <a:solidFill>
                  <a:srgbClr val="FF0000"/>
                </a:solidFill>
              </a:rPr>
              <a:t> theory </a:t>
            </a:r>
            <a:r>
              <a:rPr lang="en-GB" dirty="0" smtClean="0"/>
              <a:t>and </a:t>
            </a:r>
            <a:r>
              <a:rPr lang="en-GB" dirty="0" smtClean="0">
                <a:solidFill>
                  <a:srgbClr val="FF0000"/>
                </a:solidFill>
              </a:rPr>
              <a:t>policy</a:t>
            </a:r>
            <a:r>
              <a:rPr lang="en-GB" dirty="0" smtClean="0"/>
              <a:t> are supportive of </a:t>
            </a:r>
            <a:r>
              <a:rPr lang="en-GB" dirty="0" smtClean="0">
                <a:solidFill>
                  <a:srgbClr val="FF0000"/>
                </a:solidFill>
              </a:rPr>
              <a:t>positive outcomes </a:t>
            </a:r>
            <a:r>
              <a:rPr lang="en-GB" dirty="0" smtClean="0"/>
              <a:t>for the </a:t>
            </a:r>
            <a:r>
              <a:rPr lang="en-GB" dirty="0" smtClean="0">
                <a:solidFill>
                  <a:srgbClr val="FF0000"/>
                </a:solidFill>
              </a:rPr>
              <a:t>people affected </a:t>
            </a:r>
            <a:r>
              <a:rPr lang="en-GB" dirty="0" smtClean="0"/>
              <a:t>by your chosen issue. (1000-1250 words Maximum).</a:t>
            </a:r>
          </a:p>
          <a:p>
            <a:r>
              <a:rPr lang="en-GB" dirty="0" smtClean="0"/>
              <a:t>The final page will be a rationale fully referenced in the usual academic manner. (250 words)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Leaflet &amp; Rationale 1500 words equivalent</a:t>
            </a:r>
          </a:p>
          <a:p>
            <a:pPr marL="0" indent="0">
              <a:buNone/>
            </a:pPr>
            <a:r>
              <a:rPr lang="en-GB" dirty="0" smtClean="0"/>
              <a:t>Submission- 22</a:t>
            </a:r>
            <a:r>
              <a:rPr lang="en-GB" baseline="30000" dirty="0" smtClean="0"/>
              <a:t>nd</a:t>
            </a:r>
            <a:r>
              <a:rPr lang="en-GB" dirty="0" smtClean="0"/>
              <a:t> November 2019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37504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Theoretical Lens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Paradigms</a:t>
            </a:r>
          </a:p>
          <a:p>
            <a:r>
              <a:rPr lang="en-GB" dirty="0" smtClean="0"/>
              <a:t>Sociological Perspectives</a:t>
            </a:r>
          </a:p>
          <a:p>
            <a:r>
              <a:rPr lang="en-GB" dirty="0" smtClean="0"/>
              <a:t>Theories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48047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Paradigms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S</a:t>
            </a:r>
            <a:r>
              <a:rPr lang="en-GB" dirty="0" smtClean="0"/>
              <a:t>et </a:t>
            </a:r>
            <a:r>
              <a:rPr lang="en-GB" dirty="0"/>
              <a:t>of assumptions, perceptions, beliefs and understandings in which we </a:t>
            </a:r>
            <a:r>
              <a:rPr lang="en-GB" dirty="0" smtClean="0"/>
              <a:t>operate</a:t>
            </a:r>
          </a:p>
          <a:p>
            <a:r>
              <a:rPr lang="en-GB" dirty="0"/>
              <a:t>Fundamental illustration of society,</a:t>
            </a:r>
          </a:p>
          <a:p>
            <a:r>
              <a:rPr lang="en-GB" dirty="0"/>
              <a:t>The definition of its concept, </a:t>
            </a:r>
          </a:p>
          <a:p>
            <a:r>
              <a:rPr lang="en-GB" dirty="0"/>
              <a:t>The comprehension of its structure and dynamics </a:t>
            </a:r>
            <a:endParaRPr lang="en-GB" dirty="0" smtClean="0"/>
          </a:p>
          <a:p>
            <a:r>
              <a:rPr lang="en-GB" dirty="0" smtClean="0"/>
              <a:t>‘World view’</a:t>
            </a:r>
          </a:p>
          <a:p>
            <a:pPr marL="0" indent="0">
              <a:buNone/>
            </a:pPr>
            <a:r>
              <a:rPr lang="en-GB" dirty="0" smtClean="0"/>
              <a:t>                                                                                                     (</a:t>
            </a:r>
            <a:r>
              <a:rPr lang="en-GB" dirty="0"/>
              <a:t>Merton, 1979)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17706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Sociological Paradigm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Thus a sociological paradigm represents a </a:t>
            </a:r>
          </a:p>
          <a:p>
            <a:pPr lvl="1"/>
            <a:r>
              <a:rPr lang="en-GB" dirty="0" smtClean="0"/>
              <a:t>Fundamental </a:t>
            </a:r>
            <a:r>
              <a:rPr lang="en-GB" dirty="0"/>
              <a:t>illustration of </a:t>
            </a:r>
            <a:r>
              <a:rPr lang="en-GB" dirty="0" smtClean="0"/>
              <a:t>society,</a:t>
            </a:r>
            <a:endParaRPr lang="en-GB" dirty="0"/>
          </a:p>
          <a:p>
            <a:pPr lvl="1"/>
            <a:r>
              <a:rPr lang="en-GB" dirty="0" smtClean="0"/>
              <a:t>The </a:t>
            </a:r>
            <a:r>
              <a:rPr lang="en-GB" dirty="0"/>
              <a:t>definition of its concept, 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comprehension of its structure and </a:t>
            </a:r>
            <a:r>
              <a:rPr lang="en-GB" dirty="0" smtClean="0"/>
              <a:t>dynamics</a:t>
            </a:r>
          </a:p>
          <a:p>
            <a:pPr marL="457200" lvl="1" indent="0">
              <a:buNone/>
            </a:pPr>
            <a:r>
              <a:rPr lang="en-GB" dirty="0"/>
              <a:t> </a:t>
            </a:r>
            <a:r>
              <a:rPr lang="en-GB" dirty="0" smtClean="0"/>
              <a:t>                                                                                                                   </a:t>
            </a:r>
            <a:r>
              <a:rPr lang="en-GB" dirty="0" smtClean="0"/>
              <a:t> </a:t>
            </a:r>
            <a:r>
              <a:rPr lang="en-GB" dirty="0"/>
              <a:t>(Merton, 1979</a:t>
            </a:r>
            <a:r>
              <a:rPr lang="en-GB" dirty="0" smtClean="0"/>
              <a:t>)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77189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Function </a:t>
            </a:r>
            <a:r>
              <a:rPr lang="en-GB" dirty="0"/>
              <a:t>of Sociological </a:t>
            </a:r>
            <a:r>
              <a:rPr lang="en-GB" dirty="0" smtClean="0"/>
              <a:t>Paradigms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1"/>
            <a:r>
              <a:rPr lang="en-GB" b="1" dirty="0" smtClean="0"/>
              <a:t>Defining </a:t>
            </a:r>
            <a:r>
              <a:rPr lang="en-GB" b="1" dirty="0"/>
              <a:t>concepts</a:t>
            </a:r>
          </a:p>
          <a:p>
            <a:pPr lvl="1"/>
            <a:r>
              <a:rPr lang="en-GB" b="1" dirty="0" smtClean="0"/>
              <a:t>Decreasing Bias in observations </a:t>
            </a:r>
          </a:p>
          <a:p>
            <a:pPr lvl="2"/>
            <a:r>
              <a:rPr lang="en-GB" dirty="0" smtClean="0"/>
              <a:t>Decreasing </a:t>
            </a:r>
            <a:r>
              <a:rPr lang="en-GB" dirty="0"/>
              <a:t>the probability of unconscious introduction of latent assumptions and </a:t>
            </a:r>
            <a:r>
              <a:rPr lang="en-GB" dirty="0" smtClean="0"/>
              <a:t>concepts</a:t>
            </a:r>
            <a:endParaRPr lang="en-GB" b="1" dirty="0"/>
          </a:p>
          <a:p>
            <a:pPr lvl="1"/>
            <a:r>
              <a:rPr lang="en-GB" b="1" dirty="0" smtClean="0"/>
              <a:t>Developing a Theory</a:t>
            </a:r>
          </a:p>
          <a:p>
            <a:pPr lvl="2"/>
            <a:r>
              <a:rPr lang="en-GB" dirty="0" smtClean="0"/>
              <a:t>The </a:t>
            </a:r>
            <a:r>
              <a:rPr lang="en-GB" dirty="0"/>
              <a:t>function of cumulating theoretical </a:t>
            </a:r>
            <a:r>
              <a:rPr lang="en-GB" dirty="0" smtClean="0"/>
              <a:t>interpretations </a:t>
            </a:r>
            <a:endParaRPr lang="en-GB" b="1" dirty="0"/>
          </a:p>
          <a:p>
            <a:pPr lvl="1"/>
            <a:r>
              <a:rPr lang="en-GB" b="1" dirty="0" smtClean="0"/>
              <a:t>Systemising Knowledge</a:t>
            </a:r>
          </a:p>
          <a:p>
            <a:pPr lvl="2"/>
            <a:r>
              <a:rPr lang="en-GB" dirty="0" smtClean="0"/>
              <a:t>the </a:t>
            </a:r>
            <a:r>
              <a:rPr lang="en-GB" dirty="0"/>
              <a:t>function of concept systematization</a:t>
            </a:r>
          </a:p>
          <a:p>
            <a:pPr lvl="1"/>
            <a:r>
              <a:rPr lang="en-GB" b="1" dirty="0" smtClean="0"/>
              <a:t>Coding Information</a:t>
            </a:r>
          </a:p>
          <a:p>
            <a:pPr lvl="2"/>
            <a:r>
              <a:rPr lang="en-GB" dirty="0" smtClean="0"/>
              <a:t>the </a:t>
            </a:r>
            <a:r>
              <a:rPr lang="en-GB" dirty="0"/>
              <a:t>function of qualitative analysis codification </a:t>
            </a:r>
            <a:r>
              <a:rPr lang="en-GB" dirty="0" smtClean="0"/>
              <a:t>or looking for </a:t>
            </a:r>
            <a:r>
              <a:rPr lang="en-GB" dirty="0" smtClean="0"/>
              <a:t>patterns </a:t>
            </a:r>
          </a:p>
          <a:p>
            <a:pPr lvl="2"/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119946" y="711199"/>
            <a:ext cx="5627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KKK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9648093" y="5417040"/>
            <a:ext cx="17203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(Merton, 1979)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1897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Sociological Theories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Abstract interpretations …</a:t>
            </a:r>
          </a:p>
          <a:p>
            <a:r>
              <a:rPr lang="en-GB" dirty="0" smtClean="0"/>
              <a:t>How and why specific facts are related</a:t>
            </a:r>
          </a:p>
          <a:p>
            <a:r>
              <a:rPr lang="en-GB" dirty="0" smtClean="0"/>
              <a:t>Used to explain phenomena</a:t>
            </a:r>
          </a:p>
          <a:p>
            <a:r>
              <a:rPr lang="en-GB" dirty="0" smtClean="0"/>
              <a:t>Attempt to understand social order and what creates social change</a:t>
            </a:r>
          </a:p>
          <a:p>
            <a:r>
              <a:rPr lang="en-GB" dirty="0" smtClean="0"/>
              <a:t>Should be verifiable by means of factual research</a:t>
            </a:r>
          </a:p>
          <a:p>
            <a:pPr marL="0" indent="0">
              <a:buNone/>
            </a:pPr>
            <a:r>
              <a:rPr lang="en-GB" dirty="0" smtClean="0"/>
              <a:t>                                                                                                  (Giddens, 2009)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52646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Three Major Paradigms </a:t>
            </a:r>
            <a:br>
              <a:rPr lang="en-GB" dirty="0" smtClean="0"/>
            </a:br>
            <a:r>
              <a:rPr lang="en-GB" dirty="0" smtClean="0"/>
              <a:t>or Perspectives in Sociology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441938" y="2593731"/>
            <a:ext cx="91440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b="1" dirty="0" smtClean="0"/>
              <a:t>Symbolic </a:t>
            </a:r>
            <a:r>
              <a:rPr lang="en-GB" b="1" dirty="0" err="1" smtClean="0"/>
              <a:t>Iteractionism</a:t>
            </a:r>
            <a:endParaRPr lang="en-GB" b="1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/>
              <a:t>Micro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/>
              <a:t>Use of symbols, face to face interactions</a:t>
            </a:r>
          </a:p>
          <a:p>
            <a:r>
              <a:rPr lang="en-GB" dirty="0" smtClean="0"/>
              <a:t>2. </a:t>
            </a:r>
            <a:r>
              <a:rPr lang="en-GB" b="1" dirty="0" smtClean="0"/>
              <a:t>Functionalism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Macro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Relationships </a:t>
            </a:r>
            <a:r>
              <a:rPr lang="en-GB" dirty="0" err="1" smtClean="0"/>
              <a:t>beween</a:t>
            </a:r>
            <a:r>
              <a:rPr lang="en-GB" dirty="0" smtClean="0"/>
              <a:t> the parts of society; how aspects of society are functional (adaptive)</a:t>
            </a:r>
          </a:p>
          <a:p>
            <a:r>
              <a:rPr lang="en-GB" dirty="0" smtClean="0"/>
              <a:t>3.</a:t>
            </a:r>
            <a:r>
              <a:rPr lang="en-GB" b="1" dirty="0" smtClean="0"/>
              <a:t>Conflict Theory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Macro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Competition for scarce resources; How the elite control the poor and weak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71610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 Dominant Perspectives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Action  (Symbolic Interactionism)</a:t>
            </a:r>
          </a:p>
          <a:p>
            <a:r>
              <a:rPr lang="en-GB" dirty="0" smtClean="0"/>
              <a:t>Functionalism</a:t>
            </a:r>
          </a:p>
          <a:p>
            <a:r>
              <a:rPr lang="en-GB" dirty="0" smtClean="0"/>
              <a:t>Conflict Theory</a:t>
            </a:r>
          </a:p>
        </p:txBody>
      </p:sp>
    </p:spTree>
    <p:extLst>
      <p:ext uri="{BB962C8B-B14F-4D97-AF65-F5344CB8AC3E}">
        <p14:creationId xmlns:p14="http://schemas.microsoft.com/office/powerpoint/2010/main" val="8306857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Action:</a:t>
            </a:r>
            <a:br>
              <a:rPr lang="en-GB" dirty="0" smtClean="0"/>
            </a:br>
            <a:r>
              <a:rPr lang="en-GB" dirty="0" smtClean="0"/>
              <a:t>Symbolic Interactionism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 </a:t>
            </a:r>
            <a:r>
              <a:rPr lang="en-US" dirty="0"/>
              <a:t>way that people interact through symbols: </a:t>
            </a:r>
            <a:endParaRPr lang="en-US" sz="1800" dirty="0"/>
          </a:p>
          <a:p>
            <a:pPr lvl="1"/>
            <a:r>
              <a:rPr lang="en-US" dirty="0" smtClean="0"/>
              <a:t>Words</a:t>
            </a:r>
          </a:p>
          <a:p>
            <a:pPr lvl="1"/>
            <a:r>
              <a:rPr lang="en-US" dirty="0" smtClean="0"/>
              <a:t>Gestures</a:t>
            </a:r>
          </a:p>
          <a:p>
            <a:pPr lvl="1"/>
            <a:r>
              <a:rPr lang="en-US" dirty="0" smtClean="0"/>
              <a:t>Rules</a:t>
            </a:r>
          </a:p>
          <a:p>
            <a:pPr lvl="1"/>
            <a:r>
              <a:rPr lang="en-US" dirty="0" smtClean="0"/>
              <a:t>Roles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97998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Action:</a:t>
            </a:r>
            <a:br>
              <a:rPr lang="en-GB" dirty="0"/>
            </a:br>
            <a:r>
              <a:rPr lang="en-GB" dirty="0"/>
              <a:t>Symbolic Interactionism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2943794"/>
            <a:ext cx="9601196" cy="3318936"/>
          </a:xfrm>
        </p:spPr>
        <p:txBody>
          <a:bodyPr/>
          <a:lstStyle/>
          <a:p>
            <a:r>
              <a:rPr lang="en-US" dirty="0"/>
              <a:t>The symbolic interaction perspective is based on how humans develop a complex set of symbols to give meaning to the world </a:t>
            </a: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                                                                             (</a:t>
            </a:r>
            <a:r>
              <a:rPr lang="en-US" dirty="0" err="1"/>
              <a:t>LaRossa</a:t>
            </a:r>
            <a:r>
              <a:rPr lang="en-US" dirty="0"/>
              <a:t> &amp; </a:t>
            </a:r>
            <a:r>
              <a:rPr lang="en-US" dirty="0" err="1"/>
              <a:t>Reitzes</a:t>
            </a:r>
            <a:r>
              <a:rPr lang="en-US" dirty="0"/>
              <a:t>, 1993). </a:t>
            </a:r>
            <a:endParaRPr lang="en-US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05292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Symbolic Interactionism:</a:t>
            </a:r>
            <a:br>
              <a:rPr lang="en-GB" dirty="0"/>
            </a:br>
            <a:r>
              <a:rPr lang="en-GB" dirty="0" smtClean="0"/>
              <a:t>Influence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3005340"/>
            <a:ext cx="9601196" cy="3318936"/>
          </a:xfrm>
        </p:spPr>
        <p:txBody>
          <a:bodyPr/>
          <a:lstStyle/>
          <a:p>
            <a:r>
              <a:rPr lang="en-US" dirty="0"/>
              <a:t>Interactions with larger societal processes </a:t>
            </a:r>
          </a:p>
          <a:p>
            <a:pPr lvl="1"/>
            <a:r>
              <a:rPr lang="en-US" dirty="0"/>
              <a:t>influence the individual</a:t>
            </a:r>
          </a:p>
          <a:p>
            <a:pPr lvl="1"/>
            <a:r>
              <a:rPr lang="en-US" dirty="0"/>
              <a:t>and vice-versa</a:t>
            </a:r>
            <a:endParaRPr lang="en-US" sz="1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515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Symbolic </a:t>
            </a:r>
            <a:r>
              <a:rPr lang="en-GB" dirty="0" smtClean="0"/>
              <a:t>Interactionism:</a:t>
            </a:r>
            <a:br>
              <a:rPr lang="en-GB" dirty="0" smtClean="0"/>
            </a:br>
            <a:r>
              <a:rPr lang="en-GB" dirty="0" smtClean="0"/>
              <a:t>Meaning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Meaning</a:t>
            </a:r>
            <a:r>
              <a:rPr lang="en-US" dirty="0"/>
              <a:t> evolves from </a:t>
            </a:r>
            <a:r>
              <a:rPr lang="en-US" dirty="0" smtClean="0"/>
              <a:t>interactions </a:t>
            </a:r>
          </a:p>
          <a:p>
            <a:pPr lvl="1"/>
            <a:r>
              <a:rPr lang="en-US" dirty="0" smtClean="0"/>
              <a:t>in </a:t>
            </a:r>
            <a:r>
              <a:rPr lang="en-US" dirty="0"/>
              <a:t>their environment </a:t>
            </a:r>
            <a:endParaRPr lang="en-US" dirty="0" smtClean="0"/>
          </a:p>
          <a:p>
            <a:pPr lvl="1"/>
            <a:r>
              <a:rPr lang="en-US" dirty="0" smtClean="0"/>
              <a:t>with people.</a:t>
            </a:r>
          </a:p>
          <a:p>
            <a:pPr lvl="1"/>
            <a:r>
              <a:rPr lang="en-US" dirty="0" smtClean="0"/>
              <a:t>interactions </a:t>
            </a:r>
            <a:r>
              <a:rPr lang="en-US" dirty="0"/>
              <a:t>are subjectively interpreted through existing </a:t>
            </a:r>
            <a:r>
              <a:rPr lang="en-US" dirty="0" smtClean="0"/>
              <a:t>symbols</a:t>
            </a:r>
            <a:endParaRPr lang="en-US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15809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Symbolic Interactionism:</a:t>
            </a:r>
            <a:br>
              <a:rPr lang="en-GB" dirty="0"/>
            </a:br>
            <a:r>
              <a:rPr lang="en-GB" dirty="0" smtClean="0"/>
              <a:t>Social Norms and Values</a:t>
            </a:r>
            <a:endParaRPr lang="en-GB" b="1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It is through interaction that humans develop a concept of </a:t>
            </a:r>
          </a:p>
          <a:p>
            <a:pPr lvl="1"/>
            <a:r>
              <a:rPr lang="en-US" dirty="0"/>
              <a:t>larger social structures </a:t>
            </a:r>
          </a:p>
          <a:p>
            <a:pPr lvl="1"/>
            <a:r>
              <a:rPr lang="en-US" dirty="0"/>
              <a:t>also of self concept</a:t>
            </a:r>
          </a:p>
          <a:p>
            <a:r>
              <a:rPr lang="en-US" dirty="0"/>
              <a:t>Society affects behavior through constraints by </a:t>
            </a:r>
          </a:p>
          <a:p>
            <a:pPr lvl="1"/>
            <a:r>
              <a:rPr lang="en-US" dirty="0"/>
              <a:t>societal norms and values</a:t>
            </a:r>
          </a:p>
          <a:p>
            <a:r>
              <a:rPr lang="en-US" dirty="0"/>
              <a:t>Self concept also affects behavior</a:t>
            </a:r>
          </a:p>
          <a:p>
            <a:endParaRPr lang="en-US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51075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Symbolic Interactionism:</a:t>
            </a:r>
            <a:br>
              <a:rPr lang="en-GB" dirty="0"/>
            </a:br>
            <a:r>
              <a:rPr lang="en-GB" dirty="0"/>
              <a:t>Social Norms and Values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Social Norms and values are central to understanding society, inclusion, exclusion and power</a:t>
            </a:r>
          </a:p>
          <a:p>
            <a:pPr lvl="1"/>
            <a:r>
              <a:rPr lang="en-US" dirty="0" smtClean="0"/>
              <a:t>Power at the micro, </a:t>
            </a:r>
            <a:r>
              <a:rPr lang="en-US" dirty="0" err="1" smtClean="0"/>
              <a:t>meso</a:t>
            </a:r>
            <a:r>
              <a:rPr lang="en-US" dirty="0" smtClean="0"/>
              <a:t> and macro level</a:t>
            </a:r>
          </a:p>
          <a:p>
            <a:pPr lvl="1"/>
            <a:endParaRPr lang="en-US" b="1" i="1" dirty="0" smtClean="0"/>
          </a:p>
          <a:p>
            <a:r>
              <a:rPr lang="en-US" b="1" i="1" dirty="0" smtClean="0"/>
              <a:t>Symbolic </a:t>
            </a:r>
            <a:r>
              <a:rPr lang="en-US" b="1" i="1" dirty="0"/>
              <a:t>interactionism is the way we learn to interpret and give meaning to the world though our interactions with others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53200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Symbolic Interactionism:</a:t>
            </a:r>
            <a:br>
              <a:rPr lang="en-GB" dirty="0"/>
            </a:br>
            <a:r>
              <a:rPr lang="en-GB" dirty="0" smtClean="0"/>
              <a:t>Major Contributors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67493" y="2699238"/>
            <a:ext cx="6777317" cy="3754098"/>
          </a:xfrm>
        </p:spPr>
        <p:txBody>
          <a:bodyPr>
            <a:normAutofit/>
          </a:bodyPr>
          <a:lstStyle/>
          <a:p>
            <a:r>
              <a:rPr lang="en-US" dirty="0" smtClean="0"/>
              <a:t>George </a:t>
            </a:r>
            <a:r>
              <a:rPr lang="en-US" dirty="0"/>
              <a:t>Herbert Mead (1934) often cited as the main contributor to symbolic </a:t>
            </a:r>
            <a:r>
              <a:rPr lang="en-US" dirty="0" smtClean="0"/>
              <a:t>interactionism</a:t>
            </a:r>
          </a:p>
          <a:p>
            <a:pPr lvl="2"/>
            <a:r>
              <a:rPr lang="en-US" i="1" dirty="0" smtClean="0"/>
              <a:t>Never </a:t>
            </a:r>
            <a:r>
              <a:rPr lang="en-US" i="1" dirty="0"/>
              <a:t>published his theory </a:t>
            </a:r>
            <a:r>
              <a:rPr lang="en-US" i="1" dirty="0" smtClean="0"/>
              <a:t>but </a:t>
            </a:r>
            <a:r>
              <a:rPr lang="en-US" i="1" dirty="0" err="1" smtClean="0"/>
              <a:t>Blumer</a:t>
            </a:r>
            <a:r>
              <a:rPr lang="en-US" i="1" dirty="0" smtClean="0"/>
              <a:t> </a:t>
            </a:r>
            <a:r>
              <a:rPr lang="en-US" i="1" dirty="0"/>
              <a:t>his student published it after his </a:t>
            </a:r>
            <a:r>
              <a:rPr lang="en-US" i="1" dirty="0" smtClean="0"/>
              <a:t>death</a:t>
            </a:r>
            <a:endParaRPr lang="en-US" i="1" dirty="0"/>
          </a:p>
          <a:p>
            <a:pPr lvl="1"/>
            <a:r>
              <a:rPr lang="en-US" dirty="0" smtClean="0"/>
              <a:t>Meaning </a:t>
            </a:r>
            <a:r>
              <a:rPr lang="en-US" dirty="0"/>
              <a:t>evolves from </a:t>
            </a:r>
            <a:r>
              <a:rPr lang="en-US" b="1" dirty="0" smtClean="0"/>
              <a:t>gestures</a:t>
            </a:r>
          </a:p>
          <a:p>
            <a:pPr lvl="2"/>
            <a:r>
              <a:rPr lang="en-US" dirty="0" smtClean="0"/>
              <a:t>an </a:t>
            </a:r>
            <a:r>
              <a:rPr lang="en-US" b="1" dirty="0"/>
              <a:t>action</a:t>
            </a:r>
            <a:r>
              <a:rPr lang="en-US" dirty="0"/>
              <a:t> which </a:t>
            </a:r>
            <a:r>
              <a:rPr lang="en-US" b="1" dirty="0"/>
              <a:t>produces a response </a:t>
            </a:r>
            <a:r>
              <a:rPr lang="en-US" dirty="0"/>
              <a:t>in </a:t>
            </a:r>
            <a:r>
              <a:rPr lang="en-US" dirty="0" smtClean="0"/>
              <a:t>another</a:t>
            </a:r>
            <a:endParaRPr lang="en-US" dirty="0"/>
          </a:p>
          <a:p>
            <a:pPr lvl="1"/>
            <a:r>
              <a:rPr lang="en-US" b="1" dirty="0" smtClean="0"/>
              <a:t>Language</a:t>
            </a:r>
            <a:r>
              <a:rPr lang="en-US" dirty="0" smtClean="0"/>
              <a:t> </a:t>
            </a:r>
            <a:r>
              <a:rPr lang="en-US" dirty="0"/>
              <a:t>is a set of </a:t>
            </a:r>
            <a:r>
              <a:rPr lang="en-US" b="1" dirty="0"/>
              <a:t>shared meaning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6747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mtClean="0"/>
              <a:t>Core Principles of Social Interaction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smtClean="0"/>
              <a:t>Meaning</a:t>
            </a:r>
          </a:p>
          <a:p>
            <a:pPr lvl="1"/>
            <a:r>
              <a:rPr lang="en-US" dirty="0" smtClean="0"/>
              <a:t>It is not what you say its what you mean!</a:t>
            </a:r>
          </a:p>
          <a:p>
            <a:r>
              <a:rPr lang="en-US" dirty="0" smtClean="0"/>
              <a:t>Language</a:t>
            </a:r>
          </a:p>
          <a:p>
            <a:pPr lvl="1"/>
            <a:r>
              <a:rPr lang="en-US" dirty="0" smtClean="0"/>
              <a:t>Communication </a:t>
            </a:r>
          </a:p>
          <a:p>
            <a:pPr lvl="2"/>
            <a:r>
              <a:rPr lang="en-US" dirty="0" smtClean="0"/>
              <a:t>Verbal</a:t>
            </a:r>
          </a:p>
          <a:p>
            <a:pPr lvl="2"/>
            <a:r>
              <a:rPr lang="en-US" dirty="0" smtClean="0"/>
              <a:t>Gestures</a:t>
            </a:r>
          </a:p>
          <a:p>
            <a:pPr lvl="2"/>
            <a:r>
              <a:rPr lang="en-US" dirty="0" smtClean="0"/>
              <a:t>Written</a:t>
            </a:r>
          </a:p>
          <a:p>
            <a:pPr lvl="2"/>
            <a:r>
              <a:rPr lang="en-US" dirty="0" smtClean="0"/>
              <a:t>Body language</a:t>
            </a:r>
          </a:p>
          <a:p>
            <a:r>
              <a:rPr lang="en-US" dirty="0" smtClean="0"/>
              <a:t>Thought or “Minding”</a:t>
            </a:r>
          </a:p>
          <a:p>
            <a:pPr lvl="1"/>
            <a:r>
              <a:rPr lang="en-US" dirty="0" smtClean="0"/>
              <a:t>How we understand, make sense and </a:t>
            </a:r>
            <a:r>
              <a:rPr lang="en-US" dirty="0" smtClean="0"/>
              <a:t>perceive </a:t>
            </a:r>
            <a:r>
              <a:rPr lang="en-US" dirty="0" smtClean="0"/>
              <a:t>the above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38427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Major Premises of Symbolic Interaction </a:t>
            </a:r>
            <a:r>
              <a:rPr lang="en-US" dirty="0" smtClean="0"/>
              <a:t>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855870"/>
            <a:ext cx="9601196" cy="3318936"/>
          </a:xfrm>
        </p:spPr>
        <p:txBody>
          <a:bodyPr>
            <a:normAutofit/>
          </a:bodyPr>
          <a:lstStyle/>
          <a:p>
            <a:r>
              <a:rPr lang="en-US" dirty="0" smtClean="0"/>
              <a:t>Human </a:t>
            </a:r>
            <a:r>
              <a:rPr lang="en-US" dirty="0"/>
              <a:t>beings act toward things on the basis of the </a:t>
            </a:r>
            <a:r>
              <a:rPr lang="en-US" dirty="0" smtClean="0"/>
              <a:t>meaning</a:t>
            </a:r>
            <a:endParaRPr lang="en-US" dirty="0"/>
          </a:p>
          <a:p>
            <a:pPr lvl="1"/>
            <a:r>
              <a:rPr lang="en-US" dirty="0" smtClean="0"/>
              <a:t>To understand </a:t>
            </a:r>
            <a:r>
              <a:rPr lang="en-US" dirty="0"/>
              <a:t>human behavior we </a:t>
            </a:r>
            <a:r>
              <a:rPr lang="en-US" dirty="0" smtClean="0"/>
              <a:t>need to know </a:t>
            </a:r>
          </a:p>
          <a:p>
            <a:pPr lvl="2"/>
            <a:r>
              <a:rPr lang="en-US" dirty="0" smtClean="0"/>
              <a:t>how </a:t>
            </a:r>
            <a:r>
              <a:rPr lang="en-US" b="1" dirty="0"/>
              <a:t>people define the </a:t>
            </a:r>
            <a:r>
              <a:rPr lang="en-US" b="1" dirty="0" smtClean="0"/>
              <a:t>things</a:t>
            </a:r>
          </a:p>
          <a:p>
            <a:pPr lvl="3"/>
            <a:r>
              <a:rPr lang="en-US" dirty="0" smtClean="0"/>
              <a:t>objects</a:t>
            </a:r>
            <a:r>
              <a:rPr lang="en-US" dirty="0"/>
              <a:t>, events, individuals, groups, </a:t>
            </a:r>
            <a:r>
              <a:rPr lang="en-US" dirty="0" smtClean="0"/>
              <a:t>structures</a:t>
            </a:r>
          </a:p>
          <a:p>
            <a:pPr lvl="3"/>
            <a:r>
              <a:rPr lang="en-US" dirty="0" smtClean="0"/>
              <a:t>they </a:t>
            </a:r>
            <a:r>
              <a:rPr lang="en-US" dirty="0"/>
              <a:t>encounter in their </a:t>
            </a:r>
            <a:r>
              <a:rPr lang="en-US" dirty="0" smtClean="0"/>
              <a:t>environment</a:t>
            </a:r>
          </a:p>
        </p:txBody>
      </p:sp>
    </p:spTree>
    <p:extLst>
      <p:ext uri="{BB962C8B-B14F-4D97-AF65-F5344CB8AC3E}">
        <p14:creationId xmlns:p14="http://schemas.microsoft.com/office/powerpoint/2010/main" val="33842801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Major Premises of Symbolic Interaction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8347" y="3277901"/>
            <a:ext cx="9601196" cy="3318936"/>
          </a:xfrm>
        </p:spPr>
        <p:txBody>
          <a:bodyPr/>
          <a:lstStyle/>
          <a:p>
            <a:pPr lvl="1"/>
            <a:r>
              <a:rPr lang="en-US" sz="2400" dirty="0"/>
              <a:t>Each person defines, understands and engages with meaning differently</a:t>
            </a:r>
          </a:p>
          <a:p>
            <a:pPr lvl="2"/>
            <a:r>
              <a:rPr lang="en-US" sz="2400" dirty="0"/>
              <a:t>This can at times cause tension through misunderstandings and confusion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275621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Major Premises of Symbolic Interaction </a:t>
            </a:r>
            <a:r>
              <a:rPr lang="en-US" dirty="0" smtClean="0"/>
              <a:t>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2908624"/>
            <a:ext cx="9601196" cy="3318936"/>
          </a:xfrm>
        </p:spPr>
        <p:txBody>
          <a:bodyPr>
            <a:normAutofit/>
          </a:bodyPr>
          <a:lstStyle/>
          <a:p>
            <a:r>
              <a:rPr lang="en-US" b="1" dirty="0" smtClean="0"/>
              <a:t>Interaction </a:t>
            </a:r>
            <a:r>
              <a:rPr lang="en-US" b="1" dirty="0"/>
              <a:t>with others</a:t>
            </a:r>
          </a:p>
          <a:p>
            <a:pPr lvl="1"/>
            <a:r>
              <a:rPr lang="en-US" dirty="0" smtClean="0"/>
              <a:t>We </a:t>
            </a:r>
            <a:r>
              <a:rPr lang="en-US" dirty="0"/>
              <a:t>are not born knowing the meanings of things </a:t>
            </a:r>
          </a:p>
          <a:p>
            <a:pPr lvl="1"/>
            <a:r>
              <a:rPr lang="en-US" dirty="0" smtClean="0"/>
              <a:t>We </a:t>
            </a:r>
            <a:r>
              <a:rPr lang="en-US" dirty="0"/>
              <a:t>don’t learn these meanings simply through individual experiences, but rather through the </a:t>
            </a:r>
            <a:r>
              <a:rPr lang="en-US" b="1" dirty="0"/>
              <a:t>interactions with others </a:t>
            </a:r>
          </a:p>
        </p:txBody>
      </p:sp>
    </p:spTree>
    <p:extLst>
      <p:ext uri="{BB962C8B-B14F-4D97-AF65-F5344CB8AC3E}">
        <p14:creationId xmlns:p14="http://schemas.microsoft.com/office/powerpoint/2010/main" val="33806498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Major Premises of Symbolic Interaction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2970171"/>
            <a:ext cx="9601196" cy="3318936"/>
          </a:xfrm>
        </p:spPr>
        <p:txBody>
          <a:bodyPr/>
          <a:lstStyle/>
          <a:p>
            <a:r>
              <a:rPr lang="en-US" dirty="0"/>
              <a:t>These meanings are modified through an interpretive process</a:t>
            </a:r>
          </a:p>
          <a:p>
            <a:pPr lvl="1"/>
            <a:r>
              <a:rPr lang="en-US" dirty="0"/>
              <a:t>An </a:t>
            </a:r>
            <a:r>
              <a:rPr lang="en-US" b="1" dirty="0"/>
              <a:t>individual’s interpretation </a:t>
            </a:r>
            <a:r>
              <a:rPr lang="en-US" dirty="0"/>
              <a:t>of the meaning will </a:t>
            </a:r>
            <a:r>
              <a:rPr lang="en-US" b="1" dirty="0"/>
              <a:t>guide and determine </a:t>
            </a:r>
            <a:r>
              <a:rPr lang="en-US" b="1" dirty="0" smtClean="0"/>
              <a:t>action</a:t>
            </a:r>
          </a:p>
          <a:p>
            <a:r>
              <a:rPr lang="en-US" dirty="0" smtClean="0"/>
              <a:t>If misunderstanding occurs the action may be deemed ‘unexpected’ in the ‘other’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560982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mtClean="0"/>
              <a:t>7 Major Assumptions of Symbolic Interactionism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67493" y="2323652"/>
            <a:ext cx="8185499" cy="4201692"/>
          </a:xfrm>
        </p:spPr>
        <p:txBody>
          <a:bodyPr>
            <a:normAutofit fontScale="92500" lnSpcReduction="10000"/>
          </a:bodyPr>
          <a:lstStyle/>
          <a:p>
            <a:pPr marL="68580" indent="0">
              <a:buSzPct val="100000"/>
              <a:buNone/>
            </a:pPr>
            <a:r>
              <a:rPr lang="en-US" dirty="0" smtClean="0"/>
              <a:t>People . . .</a:t>
            </a:r>
          </a:p>
          <a:p>
            <a:pPr marL="822960" lvl="1" indent="-457200">
              <a:buSzPct val="100000"/>
              <a:buFont typeface="+mj-lt"/>
              <a:buAutoNum type="arabicPeriod"/>
            </a:pPr>
            <a:r>
              <a:rPr lang="en-US" dirty="0" smtClean="0"/>
              <a:t>are unique creatures because of their </a:t>
            </a:r>
            <a:r>
              <a:rPr lang="en-US" b="1" dirty="0" smtClean="0"/>
              <a:t>ability to use symbols</a:t>
            </a:r>
          </a:p>
          <a:p>
            <a:pPr marL="822960" lvl="1" indent="-457200">
              <a:buSzPct val="100000"/>
              <a:buFont typeface="+mj-lt"/>
              <a:buAutoNum type="arabicPeriod"/>
            </a:pPr>
            <a:r>
              <a:rPr lang="en-US" dirty="0" smtClean="0"/>
              <a:t>become distinctively </a:t>
            </a:r>
            <a:r>
              <a:rPr lang="en-US" b="1" dirty="0" smtClean="0"/>
              <a:t>human</a:t>
            </a:r>
            <a:r>
              <a:rPr lang="en-US" dirty="0" smtClean="0"/>
              <a:t> through their </a:t>
            </a:r>
            <a:r>
              <a:rPr lang="en-US" b="1" dirty="0" smtClean="0"/>
              <a:t>interaction with others</a:t>
            </a:r>
          </a:p>
          <a:p>
            <a:pPr marL="822960" lvl="1" indent="-457200">
              <a:buSzPct val="100000"/>
              <a:buFont typeface="+mj-lt"/>
              <a:buAutoNum type="arabicPeriod"/>
            </a:pPr>
            <a:r>
              <a:rPr lang="en-US" dirty="0" smtClean="0"/>
              <a:t>are </a:t>
            </a:r>
            <a:r>
              <a:rPr lang="en-US" b="1" dirty="0" smtClean="0"/>
              <a:t>conscious</a:t>
            </a:r>
            <a:r>
              <a:rPr lang="en-US" dirty="0" smtClean="0"/>
              <a:t> and </a:t>
            </a:r>
            <a:r>
              <a:rPr lang="en-US" b="1" dirty="0" smtClean="0"/>
              <a:t>self-reflective</a:t>
            </a:r>
            <a:r>
              <a:rPr lang="en-US" dirty="0" smtClean="0"/>
              <a:t> beings who </a:t>
            </a:r>
            <a:r>
              <a:rPr lang="en-US" b="1" dirty="0" smtClean="0"/>
              <a:t>actively</a:t>
            </a:r>
            <a:r>
              <a:rPr lang="en-US" dirty="0" smtClean="0"/>
              <a:t> shape their own behavior</a:t>
            </a:r>
          </a:p>
          <a:p>
            <a:pPr marL="822960" lvl="1" indent="-457200">
              <a:buSzPct val="100000"/>
              <a:buFont typeface="+mj-lt"/>
              <a:buAutoNum type="arabicPeriod"/>
            </a:pPr>
            <a:r>
              <a:rPr lang="en-US" dirty="0" smtClean="0"/>
              <a:t>are purposeful creatures who </a:t>
            </a:r>
            <a:r>
              <a:rPr lang="en-US" b="1" dirty="0" smtClean="0"/>
              <a:t>act in and toward situations</a:t>
            </a:r>
          </a:p>
          <a:p>
            <a:pPr marL="822960" lvl="1" indent="-457200">
              <a:buSzPct val="100000"/>
              <a:buFont typeface="+mj-lt"/>
              <a:buAutoNum type="arabicPeriod"/>
            </a:pPr>
            <a:r>
              <a:rPr lang="en-US" dirty="0" smtClean="0"/>
              <a:t>human society consists of </a:t>
            </a:r>
            <a:r>
              <a:rPr lang="en-US" b="1" dirty="0" smtClean="0"/>
              <a:t>people engaging in symbolic interaction</a:t>
            </a:r>
          </a:p>
          <a:p>
            <a:pPr marL="822960" lvl="1" indent="-457200">
              <a:buSzPct val="100000"/>
              <a:buFont typeface="+mj-lt"/>
              <a:buAutoNum type="arabicPeriod"/>
            </a:pPr>
            <a:r>
              <a:rPr lang="en-US" dirty="0" smtClean="0"/>
              <a:t>the ‘</a:t>
            </a:r>
            <a:r>
              <a:rPr lang="en-US" b="1" dirty="0" smtClean="0"/>
              <a:t>social act’ </a:t>
            </a:r>
            <a:r>
              <a:rPr lang="en-US" dirty="0" smtClean="0"/>
              <a:t>should be the </a:t>
            </a:r>
            <a:r>
              <a:rPr lang="en-US" b="1" dirty="0" smtClean="0"/>
              <a:t>fundamental unit of social psychological analysis</a:t>
            </a:r>
          </a:p>
          <a:p>
            <a:pPr marL="822960" lvl="1" indent="-457200">
              <a:buSzPct val="100000"/>
              <a:buFont typeface="+mj-lt"/>
              <a:buAutoNum type="arabicPeriod"/>
            </a:pPr>
            <a:r>
              <a:rPr lang="en-US" dirty="0" smtClean="0"/>
              <a:t>to understand people’s </a:t>
            </a:r>
            <a:r>
              <a:rPr lang="en-US" b="1" dirty="0" smtClean="0"/>
              <a:t>social acts</a:t>
            </a:r>
            <a:r>
              <a:rPr lang="en-US" dirty="0" smtClean="0"/>
              <a:t>, we need to use methods that enable us </a:t>
            </a:r>
            <a:r>
              <a:rPr lang="en-US" b="1" dirty="0" smtClean="0"/>
              <a:t>to discern the meanings they attribute to these acts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2541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211164" y="2838057"/>
            <a:ext cx="748893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Blumer</a:t>
            </a:r>
            <a:r>
              <a:rPr lang="en-GB" dirty="0"/>
              <a:t>, H. (1992) </a:t>
            </a:r>
            <a:r>
              <a:rPr lang="en-GB" i="1" dirty="0"/>
              <a:t>Symbolic Interactionism: Perspective and Method. </a:t>
            </a:r>
            <a:r>
              <a:rPr lang="en-GB" dirty="0"/>
              <a:t>USA: University of California Press</a:t>
            </a:r>
            <a:r>
              <a:rPr lang="en-GB" dirty="0" smtClean="0"/>
              <a:t>.</a:t>
            </a:r>
            <a:endParaRPr lang="en-GB" dirty="0" smtClean="0"/>
          </a:p>
          <a:p>
            <a:r>
              <a:rPr lang="en-GB" dirty="0" err="1" smtClean="0"/>
              <a:t>Craib</a:t>
            </a:r>
            <a:r>
              <a:rPr lang="en-GB" dirty="0" smtClean="0"/>
              <a:t>, I. (1997) </a:t>
            </a:r>
            <a:r>
              <a:rPr lang="en-GB" i="1" dirty="0" smtClean="0"/>
              <a:t>Classical Social Theory: AN Introduction to the Thought of Marx, Weber, Durkheim and Simmel</a:t>
            </a:r>
            <a:r>
              <a:rPr lang="en-GB" dirty="0" smtClean="0"/>
              <a:t>. UK: Oxford Press</a:t>
            </a:r>
            <a:r>
              <a:rPr lang="en-GB" dirty="0" smtClean="0"/>
              <a:t>.</a:t>
            </a:r>
          </a:p>
          <a:p>
            <a:r>
              <a:rPr lang="en-GB" dirty="0"/>
              <a:t>Giddens, A. (2009) </a:t>
            </a:r>
            <a:r>
              <a:rPr lang="en-GB" i="1" dirty="0"/>
              <a:t>Sociology. </a:t>
            </a:r>
            <a:r>
              <a:rPr lang="en-GB" dirty="0"/>
              <a:t>6</a:t>
            </a:r>
            <a:r>
              <a:rPr lang="en-GB" baseline="30000" dirty="0"/>
              <a:t>th</a:t>
            </a:r>
            <a:r>
              <a:rPr lang="en-GB" dirty="0"/>
              <a:t> </a:t>
            </a:r>
            <a:r>
              <a:rPr lang="en-GB" dirty="0" err="1"/>
              <a:t>edn</a:t>
            </a:r>
            <a:r>
              <a:rPr lang="en-GB" dirty="0"/>
              <a:t>. Cambridge: Polity Press</a:t>
            </a:r>
            <a:r>
              <a:rPr lang="en-GB" dirty="0" smtClean="0"/>
              <a:t>.</a:t>
            </a:r>
            <a:endParaRPr lang="en-GB" dirty="0" smtClean="0"/>
          </a:p>
          <a:p>
            <a:r>
              <a:rPr lang="en-GB" dirty="0" smtClean="0"/>
              <a:t>Lee</a:t>
            </a:r>
            <a:r>
              <a:rPr lang="en-GB" dirty="0" smtClean="0"/>
              <a:t>, D. &amp; Newby, H. (2012) </a:t>
            </a:r>
            <a:r>
              <a:rPr lang="en-GB" i="1" dirty="0" smtClean="0"/>
              <a:t>The Problem of Sociology. UK</a:t>
            </a:r>
            <a:r>
              <a:rPr lang="en-GB" dirty="0" smtClean="0"/>
              <a:t>: Taylor Davies.</a:t>
            </a:r>
          </a:p>
          <a:p>
            <a:r>
              <a:rPr lang="en-GB" dirty="0" smtClean="0"/>
              <a:t>Merton, R.K. (2010) </a:t>
            </a:r>
            <a:r>
              <a:rPr lang="en-GB" i="1" dirty="0" smtClean="0"/>
              <a:t>Sociology of Science and Sociology as Science</a:t>
            </a:r>
            <a:r>
              <a:rPr lang="en-GB" dirty="0" smtClean="0"/>
              <a:t>. USA: Columbia University Press. 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751910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0352421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SJSI4017 Session 3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</a:t>
            </a:r>
            <a:r>
              <a:rPr lang="en-GB" smtClean="0"/>
              <a:t>Caroline Lohmann-Hancock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01729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Structural-Functionalism Paradigm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theoretical </a:t>
            </a:r>
            <a:r>
              <a:rPr lang="en-GB" dirty="0"/>
              <a:t>understanding of society </a:t>
            </a:r>
            <a:endParaRPr lang="en-GB" dirty="0" smtClean="0"/>
          </a:p>
          <a:p>
            <a:pPr lvl="1"/>
            <a:r>
              <a:rPr lang="en-GB" dirty="0" smtClean="0"/>
              <a:t>Considers that social </a:t>
            </a:r>
            <a:r>
              <a:rPr lang="en-GB" dirty="0"/>
              <a:t>systems are collective </a:t>
            </a:r>
            <a:r>
              <a:rPr lang="en-GB" dirty="0" smtClean="0"/>
              <a:t>means</a:t>
            </a:r>
          </a:p>
          <a:p>
            <a:pPr lvl="1"/>
            <a:r>
              <a:rPr lang="en-GB" dirty="0" smtClean="0"/>
              <a:t>to </a:t>
            </a:r>
            <a:r>
              <a:rPr lang="en-GB" dirty="0"/>
              <a:t>fill social </a:t>
            </a:r>
            <a:r>
              <a:rPr lang="en-GB" dirty="0" smtClean="0"/>
              <a:t>needs</a:t>
            </a:r>
          </a:p>
          <a:p>
            <a:r>
              <a:rPr lang="en-GB" dirty="0" smtClean="0"/>
              <a:t>In </a:t>
            </a:r>
            <a:r>
              <a:rPr lang="en-GB" dirty="0"/>
              <a:t>order for social life to survive and develop in </a:t>
            </a:r>
            <a:r>
              <a:rPr lang="en-GB" dirty="0" smtClean="0"/>
              <a:t>society</a:t>
            </a:r>
          </a:p>
          <a:p>
            <a:pPr lvl="1"/>
            <a:r>
              <a:rPr lang="en-GB" dirty="0" smtClean="0"/>
              <a:t>a </a:t>
            </a:r>
            <a:r>
              <a:rPr lang="en-GB" dirty="0"/>
              <a:t>number of activities that need to be carried </a:t>
            </a:r>
            <a:r>
              <a:rPr lang="en-GB" dirty="0" smtClean="0"/>
              <a:t>out</a:t>
            </a:r>
          </a:p>
          <a:p>
            <a:pPr lvl="1"/>
            <a:r>
              <a:rPr lang="en-GB" dirty="0" smtClean="0"/>
              <a:t>to </a:t>
            </a:r>
            <a:r>
              <a:rPr lang="en-GB" dirty="0"/>
              <a:t>ensure that certain needs are </a:t>
            </a:r>
            <a:r>
              <a:rPr lang="en-GB" dirty="0" smtClean="0"/>
              <a:t>fulfilled</a:t>
            </a:r>
          </a:p>
          <a:p>
            <a:pPr marL="68580" indent="0" algn="r">
              <a:buNone/>
            </a:pPr>
            <a:r>
              <a:rPr lang="en-GB" sz="1900" dirty="0"/>
              <a:t>(Brinkerhoff, Ortega &amp; </a:t>
            </a:r>
            <a:r>
              <a:rPr lang="en-GB" sz="1900" dirty="0" err="1"/>
              <a:t>Weitz</a:t>
            </a:r>
            <a:r>
              <a:rPr lang="en-GB" sz="1900" dirty="0"/>
              <a:t>, 2013: 54)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13358974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Structural Functionalist Model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Individuals </a:t>
            </a:r>
            <a:r>
              <a:rPr lang="en-GB" dirty="0"/>
              <a:t>produce necessary goods and </a:t>
            </a:r>
            <a:r>
              <a:rPr lang="en-GB" dirty="0" smtClean="0"/>
              <a:t>services</a:t>
            </a:r>
          </a:p>
          <a:p>
            <a:pPr lvl="1"/>
            <a:r>
              <a:rPr lang="en-GB" dirty="0" smtClean="0"/>
              <a:t>in </a:t>
            </a:r>
            <a:r>
              <a:rPr lang="en-GB" dirty="0"/>
              <a:t>various institutions and </a:t>
            </a:r>
            <a:r>
              <a:rPr lang="en-GB" dirty="0" smtClean="0"/>
              <a:t>roles</a:t>
            </a:r>
          </a:p>
          <a:p>
            <a:pPr lvl="1"/>
            <a:r>
              <a:rPr lang="en-GB" dirty="0" smtClean="0"/>
              <a:t>that </a:t>
            </a:r>
            <a:r>
              <a:rPr lang="en-GB" dirty="0"/>
              <a:t>correlate with the norms of the </a:t>
            </a:r>
            <a:r>
              <a:rPr lang="en-GB" dirty="0" smtClean="0"/>
              <a:t>society</a:t>
            </a:r>
          </a:p>
          <a:p>
            <a:pPr lvl="1"/>
            <a:endParaRPr lang="en-GB" dirty="0"/>
          </a:p>
          <a:p>
            <a:r>
              <a:rPr lang="en-GB" dirty="0" smtClean="0"/>
              <a:t>Society </a:t>
            </a:r>
            <a:r>
              <a:rPr lang="en-GB" dirty="0"/>
              <a:t>is made-up of groups or </a:t>
            </a:r>
            <a:r>
              <a:rPr lang="en-GB" dirty="0" smtClean="0"/>
              <a:t>institutions which are</a:t>
            </a:r>
          </a:p>
          <a:p>
            <a:pPr lvl="1"/>
            <a:r>
              <a:rPr lang="en-GB" dirty="0" smtClean="0"/>
              <a:t>Cohesive</a:t>
            </a:r>
          </a:p>
          <a:p>
            <a:pPr lvl="1"/>
            <a:r>
              <a:rPr lang="en-GB" dirty="0" smtClean="0"/>
              <a:t>Share </a:t>
            </a:r>
            <a:r>
              <a:rPr lang="en-GB" dirty="0"/>
              <a:t>common </a:t>
            </a:r>
            <a:r>
              <a:rPr lang="en-GB" dirty="0" smtClean="0"/>
              <a:t>norms</a:t>
            </a:r>
          </a:p>
          <a:p>
            <a:pPr lvl="1"/>
            <a:r>
              <a:rPr lang="en-GB" dirty="0" smtClean="0"/>
              <a:t>Have </a:t>
            </a:r>
            <a:r>
              <a:rPr lang="en-GB" dirty="0"/>
              <a:t>a definitive </a:t>
            </a:r>
            <a:r>
              <a:rPr lang="en-GB" dirty="0" smtClean="0"/>
              <a:t>culture</a:t>
            </a:r>
          </a:p>
          <a:p>
            <a:pPr marL="365760" lvl="1" indent="0" algn="r">
              <a:buNone/>
            </a:pPr>
            <a:r>
              <a:rPr lang="en-GB" sz="1900" dirty="0"/>
              <a:t>(</a:t>
            </a:r>
            <a:r>
              <a:rPr lang="en-GB" sz="1900" dirty="0" err="1"/>
              <a:t>Cargun</a:t>
            </a:r>
            <a:r>
              <a:rPr lang="en-GB" sz="1900" dirty="0"/>
              <a:t>, </a:t>
            </a:r>
            <a:r>
              <a:rPr lang="en-GB" sz="1900" dirty="0" err="1"/>
              <a:t>Cargun</a:t>
            </a:r>
            <a:r>
              <a:rPr lang="en-GB" sz="1900" i="1" dirty="0"/>
              <a:t>, </a:t>
            </a:r>
            <a:r>
              <a:rPr lang="en-GB" sz="1900" dirty="0"/>
              <a:t>2008: 28)</a:t>
            </a:r>
          </a:p>
        </p:txBody>
      </p:sp>
    </p:spTree>
    <p:extLst>
      <p:ext uri="{BB962C8B-B14F-4D97-AF65-F5344CB8AC3E}">
        <p14:creationId xmlns:p14="http://schemas.microsoft.com/office/powerpoint/2010/main" val="89352732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Groups and Institutions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Is about the more static or concrete aspects of society; institutions like </a:t>
            </a:r>
          </a:p>
          <a:p>
            <a:pPr lvl="1"/>
            <a:r>
              <a:rPr lang="en-GB" dirty="0"/>
              <a:t>government </a:t>
            </a:r>
          </a:p>
          <a:p>
            <a:pPr lvl="1"/>
            <a:r>
              <a:rPr lang="en-GB" dirty="0"/>
              <a:t>or religions</a:t>
            </a:r>
          </a:p>
          <a:p>
            <a:r>
              <a:rPr lang="en-GB" dirty="0"/>
              <a:t>Any group large enough to be a social institution can be included in Structural Functionalist thinking</a:t>
            </a:r>
          </a:p>
          <a:p>
            <a:pPr lvl="1"/>
            <a:r>
              <a:rPr lang="en-GB" dirty="0"/>
              <a:t>Religious denominations to sports clubs and everything in between</a:t>
            </a:r>
          </a:p>
          <a:p>
            <a:r>
              <a:rPr lang="en-GB" dirty="0"/>
              <a:t>Structural Functionalism </a:t>
            </a:r>
          </a:p>
          <a:p>
            <a:pPr lvl="1"/>
            <a:r>
              <a:rPr lang="en-GB" dirty="0"/>
              <a:t>the way society is organized is the most natural and efficient way for it to be </a:t>
            </a:r>
            <a:r>
              <a:rPr lang="en-GB" dirty="0" smtClean="0"/>
              <a:t>organized</a:t>
            </a:r>
          </a:p>
          <a:p>
            <a:pPr marL="365760" lvl="1" indent="0" algn="r">
              <a:buNone/>
            </a:pPr>
            <a:r>
              <a:rPr lang="en-GB" sz="2100" dirty="0"/>
              <a:t>(Merton, 1938)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253424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Example: Gender Inequality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Women </a:t>
            </a:r>
            <a:r>
              <a:rPr lang="en-GB" dirty="0"/>
              <a:t>being subordinate to men </a:t>
            </a:r>
            <a:endParaRPr lang="en-GB" dirty="0" smtClean="0"/>
          </a:p>
          <a:p>
            <a:pPr lvl="1"/>
            <a:r>
              <a:rPr lang="en-GB" dirty="0" smtClean="0"/>
              <a:t>allows </a:t>
            </a:r>
            <a:r>
              <a:rPr lang="en-GB" dirty="0"/>
              <a:t>the cogs of society to function </a:t>
            </a:r>
            <a:r>
              <a:rPr lang="en-GB" dirty="0" smtClean="0"/>
              <a:t>smoothly</a:t>
            </a:r>
          </a:p>
          <a:p>
            <a:pPr lvl="1"/>
            <a:r>
              <a:rPr lang="en-GB" dirty="0" smtClean="0"/>
              <a:t>everyone </a:t>
            </a:r>
            <a:r>
              <a:rPr lang="en-GB" dirty="0"/>
              <a:t>in the society knows his or her respective position in the </a:t>
            </a:r>
            <a:r>
              <a:rPr lang="en-GB" dirty="0" smtClean="0"/>
              <a:t>hierarchy</a:t>
            </a:r>
          </a:p>
          <a:p>
            <a:r>
              <a:rPr lang="en-GB" dirty="0" smtClean="0"/>
              <a:t>The implication</a:t>
            </a:r>
          </a:p>
          <a:p>
            <a:pPr lvl="1"/>
            <a:r>
              <a:rPr lang="en-GB" dirty="0" smtClean="0"/>
              <a:t>society </a:t>
            </a:r>
            <a:r>
              <a:rPr lang="en-GB" dirty="0"/>
              <a:t>is functioning smoothly with gender </a:t>
            </a:r>
            <a:r>
              <a:rPr lang="en-GB" dirty="0" smtClean="0"/>
              <a:t>stratification</a:t>
            </a:r>
          </a:p>
          <a:p>
            <a:pPr lvl="1"/>
            <a:r>
              <a:rPr lang="en-GB" dirty="0" smtClean="0"/>
              <a:t>thus </a:t>
            </a:r>
            <a:r>
              <a:rPr lang="en-GB" dirty="0"/>
              <a:t>such stratification is </a:t>
            </a:r>
            <a:r>
              <a:rPr lang="en-GB" dirty="0" smtClean="0"/>
              <a:t>acceptable</a:t>
            </a:r>
          </a:p>
          <a:p>
            <a:pPr lvl="1"/>
            <a:r>
              <a:rPr lang="en-GB" dirty="0" smtClean="0"/>
              <a:t>and </a:t>
            </a:r>
            <a:r>
              <a:rPr lang="en-GB" dirty="0"/>
              <a:t>efforts should </a:t>
            </a:r>
            <a:r>
              <a:rPr lang="en-GB" b="1" dirty="0" smtClean="0"/>
              <a:t>NOT</a:t>
            </a:r>
            <a:r>
              <a:rPr lang="en-GB" dirty="0" smtClean="0"/>
              <a:t> be </a:t>
            </a:r>
            <a:r>
              <a:rPr lang="en-GB" dirty="0"/>
              <a:t>made to change the </a:t>
            </a:r>
            <a:r>
              <a:rPr lang="en-GB" dirty="0" smtClean="0"/>
              <a:t>arrangement</a:t>
            </a:r>
          </a:p>
          <a:p>
            <a:r>
              <a:rPr lang="en-GB" dirty="0" smtClean="0"/>
              <a:t>This </a:t>
            </a:r>
            <a:r>
              <a:rPr lang="en-GB" dirty="0"/>
              <a:t>example illustrates that Structural Functionalism is generally seen as being supportive of </a:t>
            </a:r>
            <a:r>
              <a:rPr lang="en-GB" dirty="0" smtClean="0"/>
              <a:t>the </a:t>
            </a:r>
            <a:r>
              <a:rPr lang="en-GB" b="1" dirty="0" smtClean="0"/>
              <a:t>status quo</a:t>
            </a:r>
          </a:p>
          <a:p>
            <a:pPr marL="68580" indent="0" algn="r">
              <a:buNone/>
            </a:pPr>
            <a:r>
              <a:rPr lang="en-GB" sz="1500" b="1" i="1" dirty="0"/>
              <a:t>Status quo</a:t>
            </a:r>
            <a:r>
              <a:rPr lang="en-GB" sz="1500" i="1" dirty="0"/>
              <a:t> is a Latin term: the existing state of affairs</a:t>
            </a:r>
          </a:p>
          <a:p>
            <a:pPr marL="68580" indent="0" algn="r">
              <a:buNone/>
            </a:pPr>
            <a:r>
              <a:rPr lang="en-GB" sz="2100" dirty="0"/>
              <a:t>(Mooney </a:t>
            </a:r>
            <a:r>
              <a:rPr lang="en-GB" sz="2100" i="1" dirty="0"/>
              <a:t>et al, </a:t>
            </a:r>
            <a:r>
              <a:rPr lang="en-GB" sz="2100" dirty="0"/>
              <a:t>2011: 312)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556936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Society as Constantly Striving for Equilibrium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Suggests that there </a:t>
            </a:r>
            <a:r>
              <a:rPr lang="en-GB" dirty="0"/>
              <a:t>is an inherent drive within human societies </a:t>
            </a:r>
            <a:endParaRPr lang="en-GB" dirty="0" smtClean="0"/>
          </a:p>
          <a:p>
            <a:pPr lvl="1"/>
            <a:r>
              <a:rPr lang="en-GB" dirty="0" smtClean="0"/>
              <a:t>to </a:t>
            </a:r>
            <a:r>
              <a:rPr lang="en-GB" dirty="0"/>
              <a:t>cohere </a:t>
            </a:r>
            <a:endParaRPr lang="en-GB" dirty="0" smtClean="0"/>
          </a:p>
          <a:p>
            <a:pPr lvl="1"/>
            <a:r>
              <a:rPr lang="en-GB" dirty="0" smtClean="0"/>
              <a:t>or </a:t>
            </a:r>
            <a:r>
              <a:rPr lang="en-GB" dirty="0"/>
              <a:t>stick </a:t>
            </a:r>
            <a:r>
              <a:rPr lang="en-GB" dirty="0" smtClean="0"/>
              <a:t>together</a:t>
            </a:r>
          </a:p>
          <a:p>
            <a:r>
              <a:rPr lang="en-GB" dirty="0" smtClean="0"/>
              <a:t>This </a:t>
            </a:r>
            <a:r>
              <a:rPr lang="en-GB" dirty="0"/>
              <a:t>is known as the cohesion </a:t>
            </a:r>
            <a:r>
              <a:rPr lang="en-GB" dirty="0" smtClean="0"/>
              <a:t>issue</a:t>
            </a:r>
          </a:p>
          <a:p>
            <a:pPr lvl="1"/>
            <a:r>
              <a:rPr lang="en-GB" dirty="0" smtClean="0"/>
              <a:t>Societies </a:t>
            </a:r>
            <a:r>
              <a:rPr lang="en-GB" dirty="0"/>
              <a:t>strive toward </a:t>
            </a:r>
            <a:r>
              <a:rPr lang="en-GB" dirty="0" smtClean="0"/>
              <a:t>equilibrium</a:t>
            </a:r>
          </a:p>
          <a:p>
            <a:pPr lvl="1"/>
            <a:r>
              <a:rPr lang="en-GB" dirty="0" smtClean="0"/>
              <a:t>NOT </a:t>
            </a:r>
            <a:r>
              <a:rPr lang="en-GB" dirty="0"/>
              <a:t>through dictatorial mandate by the leaders of society </a:t>
            </a:r>
            <a:endParaRPr lang="en-GB" dirty="0" smtClean="0"/>
          </a:p>
          <a:p>
            <a:pPr lvl="1"/>
            <a:r>
              <a:rPr lang="en-GB" dirty="0" smtClean="0"/>
              <a:t>but </a:t>
            </a:r>
            <a:r>
              <a:rPr lang="en-GB" dirty="0"/>
              <a:t>rather because the social structure of societies encourages </a:t>
            </a:r>
            <a:r>
              <a:rPr lang="en-GB" dirty="0" smtClean="0"/>
              <a:t>equilibrium</a:t>
            </a:r>
          </a:p>
          <a:p>
            <a:pPr marL="365760" lvl="1" indent="0" algn="r">
              <a:buNone/>
            </a:pPr>
            <a:r>
              <a:rPr lang="en-GB" sz="1700" dirty="0"/>
              <a:t>(</a:t>
            </a:r>
            <a:r>
              <a:rPr lang="en-GB" sz="1700" dirty="0" err="1"/>
              <a:t>Stolley</a:t>
            </a:r>
            <a:r>
              <a:rPr lang="en-GB" sz="1700" dirty="0"/>
              <a:t>, 2005: 23)</a:t>
            </a:r>
          </a:p>
        </p:txBody>
      </p:sp>
    </p:spTree>
    <p:extLst>
      <p:ext uri="{BB962C8B-B14F-4D97-AF65-F5344CB8AC3E}">
        <p14:creationId xmlns:p14="http://schemas.microsoft.com/office/powerpoint/2010/main" val="117870484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Structural Functionalism: </a:t>
            </a:r>
            <a:br>
              <a:rPr lang="en-GB" dirty="0" smtClean="0"/>
            </a:br>
            <a:r>
              <a:rPr lang="en-GB" dirty="0" smtClean="0"/>
              <a:t>Status Quo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Structural </a:t>
            </a:r>
            <a:r>
              <a:rPr lang="en-GB" dirty="0" smtClean="0"/>
              <a:t>Functionalism</a:t>
            </a:r>
          </a:p>
          <a:p>
            <a:pPr lvl="1"/>
            <a:r>
              <a:rPr lang="en-GB" dirty="0" smtClean="0"/>
              <a:t>explains </a:t>
            </a:r>
            <a:r>
              <a:rPr lang="en-GB" dirty="0"/>
              <a:t>why certain aspects of society continue as they always </a:t>
            </a:r>
            <a:r>
              <a:rPr lang="en-GB" dirty="0" smtClean="0"/>
              <a:t>have</a:t>
            </a:r>
          </a:p>
          <a:p>
            <a:pPr lvl="1"/>
            <a:r>
              <a:rPr lang="en-GB" dirty="0" smtClean="0"/>
              <a:t>Despite evidence of inequality for individuals, groups and society </a:t>
            </a:r>
            <a:r>
              <a:rPr lang="en-GB" dirty="0"/>
              <a:t>as a </a:t>
            </a:r>
            <a:r>
              <a:rPr lang="en-GB" dirty="0" smtClean="0"/>
              <a:t>whole</a:t>
            </a:r>
          </a:p>
          <a:p>
            <a:r>
              <a:rPr lang="en-GB" dirty="0" smtClean="0"/>
              <a:t>Structural </a:t>
            </a:r>
            <a:r>
              <a:rPr lang="en-GB" dirty="0"/>
              <a:t>Functionalism </a:t>
            </a:r>
            <a:r>
              <a:rPr lang="en-GB" dirty="0" smtClean="0"/>
              <a:t>doesn’t explain how and why oppressed people and groups</a:t>
            </a:r>
          </a:p>
          <a:p>
            <a:pPr lvl="1"/>
            <a:r>
              <a:rPr lang="en-GB" dirty="0" smtClean="0"/>
              <a:t>Oppose social </a:t>
            </a:r>
            <a:r>
              <a:rPr lang="en-GB" dirty="0"/>
              <a:t>institutions and social </a:t>
            </a:r>
            <a:r>
              <a:rPr lang="en-GB" dirty="0" smtClean="0"/>
              <a:t>structure</a:t>
            </a:r>
          </a:p>
          <a:p>
            <a:pPr lvl="1"/>
            <a:r>
              <a:rPr lang="en-GB" dirty="0" smtClean="0"/>
              <a:t>(</a:t>
            </a:r>
            <a:r>
              <a:rPr lang="en-GB" dirty="0" err="1" smtClean="0"/>
              <a:t>Baert</a:t>
            </a:r>
            <a:r>
              <a:rPr lang="en-GB" dirty="0" smtClean="0"/>
              <a:t> &amp; </a:t>
            </a:r>
            <a:r>
              <a:rPr lang="en-GB" dirty="0"/>
              <a:t>da </a:t>
            </a:r>
            <a:r>
              <a:rPr lang="en-GB" dirty="0" smtClean="0"/>
              <a:t>Silva, 2010: 78)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972414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Structural Functionalism:</a:t>
            </a:r>
            <a:br>
              <a:rPr lang="en-GB" dirty="0" smtClean="0"/>
            </a:br>
            <a:r>
              <a:rPr lang="en-GB" dirty="0" smtClean="0"/>
              <a:t>Social Cohesion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smtClean="0"/>
              <a:t>the </a:t>
            </a:r>
            <a:r>
              <a:rPr lang="en-GB" dirty="0"/>
              <a:t>bonds that bring people together in a </a:t>
            </a:r>
            <a:r>
              <a:rPr lang="en-GB" dirty="0" smtClean="0"/>
              <a:t>society</a:t>
            </a:r>
          </a:p>
          <a:p>
            <a:pPr lvl="1"/>
            <a:r>
              <a:rPr lang="en-GB" dirty="0" smtClean="0"/>
              <a:t>positive </a:t>
            </a:r>
            <a:r>
              <a:rPr lang="en-GB" dirty="0"/>
              <a:t>membership attitudes and </a:t>
            </a:r>
            <a:r>
              <a:rPr lang="en-GB" dirty="0" smtClean="0"/>
              <a:t>behaviours</a:t>
            </a:r>
          </a:p>
          <a:p>
            <a:pPr lvl="2"/>
            <a:r>
              <a:rPr lang="en-GB" dirty="0" smtClean="0"/>
              <a:t>produced </a:t>
            </a:r>
            <a:r>
              <a:rPr lang="en-GB" dirty="0"/>
              <a:t>and </a:t>
            </a:r>
            <a:r>
              <a:rPr lang="en-GB" dirty="0" smtClean="0"/>
              <a:t>maintained</a:t>
            </a:r>
          </a:p>
          <a:p>
            <a:pPr lvl="2"/>
            <a:r>
              <a:rPr lang="en-GB" dirty="0" smtClean="0"/>
              <a:t>individual </a:t>
            </a:r>
            <a:r>
              <a:rPr lang="en-GB" dirty="0"/>
              <a:t>and group </a:t>
            </a:r>
            <a:r>
              <a:rPr lang="en-GB" dirty="0" smtClean="0"/>
              <a:t>level</a:t>
            </a:r>
          </a:p>
          <a:p>
            <a:r>
              <a:rPr lang="en-GB" dirty="0" smtClean="0"/>
              <a:t>Individual-levels</a:t>
            </a:r>
          </a:p>
          <a:p>
            <a:pPr lvl="1"/>
            <a:r>
              <a:rPr lang="en-GB" dirty="0" smtClean="0"/>
              <a:t>an </a:t>
            </a:r>
            <a:r>
              <a:rPr lang="en-GB" dirty="0"/>
              <a:t>individual’s desire or intention to remain a part of a </a:t>
            </a:r>
            <a:r>
              <a:rPr lang="en-GB" dirty="0" smtClean="0"/>
              <a:t>group</a:t>
            </a:r>
          </a:p>
          <a:p>
            <a:pPr lvl="1"/>
            <a:r>
              <a:rPr lang="en-GB" dirty="0" smtClean="0"/>
              <a:t>their </a:t>
            </a:r>
            <a:r>
              <a:rPr lang="en-GB" dirty="0"/>
              <a:t>attitudes and beliefs about the </a:t>
            </a:r>
            <a:r>
              <a:rPr lang="en-GB" dirty="0" smtClean="0"/>
              <a:t>group</a:t>
            </a:r>
          </a:p>
          <a:p>
            <a:pPr lvl="1"/>
            <a:r>
              <a:rPr lang="en-GB" dirty="0" smtClean="0"/>
              <a:t>their intention </a:t>
            </a:r>
            <a:r>
              <a:rPr lang="en-GB" dirty="0"/>
              <a:t>to sever, weaken, maintain, or strengthen her membership or participation in a </a:t>
            </a:r>
            <a:r>
              <a:rPr lang="en-GB" dirty="0" smtClean="0"/>
              <a:t>groups</a:t>
            </a:r>
          </a:p>
          <a:p>
            <a:pPr lvl="1"/>
            <a:r>
              <a:rPr lang="en-GB" dirty="0" smtClean="0"/>
              <a:t>their </a:t>
            </a:r>
            <a:r>
              <a:rPr lang="en-GB" dirty="0"/>
              <a:t>susceptibility to group </a:t>
            </a:r>
            <a:r>
              <a:rPr lang="en-GB" dirty="0" smtClean="0"/>
              <a:t>influence</a:t>
            </a:r>
          </a:p>
          <a:p>
            <a:r>
              <a:rPr lang="en-GB" dirty="0" smtClean="0"/>
              <a:t>Group level</a:t>
            </a:r>
          </a:p>
          <a:p>
            <a:pPr lvl="1"/>
            <a:r>
              <a:rPr lang="en-GB" dirty="0" smtClean="0"/>
              <a:t>is </a:t>
            </a:r>
            <a:r>
              <a:rPr lang="en-GB" dirty="0"/>
              <a:t>directly affected by the individual </a:t>
            </a:r>
            <a:r>
              <a:rPr lang="en-GB" dirty="0" smtClean="0"/>
              <a:t>members</a:t>
            </a:r>
          </a:p>
          <a:p>
            <a:pPr marL="365760" lvl="1" indent="0" algn="r">
              <a:buNone/>
            </a:pPr>
            <a:r>
              <a:rPr lang="en-GB" dirty="0" smtClean="0"/>
              <a:t>(Andersen </a:t>
            </a:r>
            <a:r>
              <a:rPr lang="en-GB" i="1" dirty="0" smtClean="0"/>
              <a:t>et al, 2012: </a:t>
            </a:r>
            <a:r>
              <a:rPr lang="en-GB" dirty="0" smtClean="0"/>
              <a:t>149)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630120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Structural Functionalism:</a:t>
            </a:r>
            <a:br>
              <a:rPr lang="en-GB" dirty="0"/>
            </a:br>
            <a:r>
              <a:rPr lang="en-GB" dirty="0"/>
              <a:t>Social </a:t>
            </a:r>
            <a:r>
              <a:rPr lang="en-GB" dirty="0" smtClean="0"/>
              <a:t>Inequality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i="1" dirty="0" smtClean="0"/>
              <a:t>An</a:t>
            </a:r>
            <a:r>
              <a:rPr lang="en-GB" dirty="0" smtClean="0"/>
              <a:t>y </a:t>
            </a:r>
            <a:r>
              <a:rPr lang="en-GB" dirty="0"/>
              <a:t>scenario in which </a:t>
            </a:r>
            <a:endParaRPr lang="en-GB" dirty="0" smtClean="0"/>
          </a:p>
          <a:p>
            <a:pPr lvl="1"/>
            <a:r>
              <a:rPr lang="en-GB" dirty="0" smtClean="0"/>
              <a:t>individuals </a:t>
            </a:r>
            <a:r>
              <a:rPr lang="en-GB" dirty="0"/>
              <a:t>in a society do not have equal social </a:t>
            </a:r>
            <a:r>
              <a:rPr lang="en-GB" dirty="0" smtClean="0"/>
              <a:t>status</a:t>
            </a:r>
          </a:p>
          <a:p>
            <a:r>
              <a:rPr lang="en-GB" dirty="0" smtClean="0"/>
              <a:t>Example:</a:t>
            </a:r>
          </a:p>
          <a:p>
            <a:pPr lvl="1"/>
            <a:r>
              <a:rPr lang="en-GB" dirty="0" smtClean="0"/>
              <a:t>voting rights</a:t>
            </a:r>
          </a:p>
          <a:p>
            <a:pPr lvl="1"/>
            <a:r>
              <a:rPr lang="en-GB" dirty="0" smtClean="0"/>
              <a:t>freedom </a:t>
            </a:r>
            <a:r>
              <a:rPr lang="en-GB" dirty="0"/>
              <a:t>of speech and </a:t>
            </a:r>
            <a:r>
              <a:rPr lang="en-GB" dirty="0" smtClean="0"/>
              <a:t>assembly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extent of property rights </a:t>
            </a:r>
            <a:endParaRPr lang="en-GB" dirty="0" smtClean="0"/>
          </a:p>
          <a:p>
            <a:pPr lvl="1"/>
            <a:r>
              <a:rPr lang="en-GB" dirty="0" smtClean="0"/>
              <a:t>access </a:t>
            </a:r>
            <a:r>
              <a:rPr lang="en-GB" dirty="0"/>
              <a:t>to </a:t>
            </a:r>
            <a:r>
              <a:rPr lang="en-GB" dirty="0" smtClean="0"/>
              <a:t>education</a:t>
            </a:r>
          </a:p>
          <a:p>
            <a:pPr lvl="1"/>
            <a:r>
              <a:rPr lang="en-GB" dirty="0" smtClean="0"/>
              <a:t>health care</a:t>
            </a:r>
          </a:p>
          <a:p>
            <a:pPr lvl="1"/>
            <a:r>
              <a:rPr lang="en-GB" dirty="0" smtClean="0"/>
              <a:t>quality </a:t>
            </a:r>
            <a:r>
              <a:rPr lang="en-GB" dirty="0"/>
              <a:t>housing </a:t>
            </a:r>
            <a:endParaRPr lang="en-GB" dirty="0" smtClean="0"/>
          </a:p>
          <a:p>
            <a:pPr lvl="1"/>
            <a:r>
              <a:rPr lang="en-GB" dirty="0" smtClean="0"/>
              <a:t>and </a:t>
            </a:r>
            <a:r>
              <a:rPr lang="en-GB" dirty="0"/>
              <a:t>other social </a:t>
            </a:r>
            <a:r>
              <a:rPr lang="en-GB" dirty="0" smtClean="0"/>
              <a:t>goods</a:t>
            </a:r>
          </a:p>
          <a:p>
            <a:pPr marL="365760" lvl="1" indent="0" algn="r">
              <a:buNone/>
            </a:pPr>
            <a:r>
              <a:rPr lang="en-GB" dirty="0"/>
              <a:t>(Andersen </a:t>
            </a:r>
            <a:r>
              <a:rPr lang="en-GB" i="1" dirty="0"/>
              <a:t>et al, 2012: </a:t>
            </a:r>
            <a:r>
              <a:rPr lang="en-GB" dirty="0"/>
              <a:t>149)</a:t>
            </a:r>
          </a:p>
          <a:p>
            <a:pPr lvl="1"/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54805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Structural Functionalism:</a:t>
            </a:r>
            <a:br>
              <a:rPr lang="en-GB" dirty="0"/>
            </a:br>
            <a:r>
              <a:rPr lang="en-GB" dirty="0"/>
              <a:t>Social Inequality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Structural Functionalism suggests that since inequality exists</a:t>
            </a:r>
          </a:p>
          <a:p>
            <a:pPr lvl="1"/>
            <a:r>
              <a:rPr lang="en-GB" dirty="0"/>
              <a:t>there needs to be a certain level of inequality in order for a society to operate</a:t>
            </a:r>
          </a:p>
          <a:p>
            <a:pPr lvl="1"/>
            <a:r>
              <a:rPr lang="en-GB" dirty="0"/>
              <a:t>One possible function of inequality is to motivate people</a:t>
            </a:r>
          </a:p>
          <a:p>
            <a:pPr lvl="1"/>
            <a:r>
              <a:rPr lang="en-GB" dirty="0"/>
              <a:t>as people are motivated to carry out work through a rewards system</a:t>
            </a:r>
          </a:p>
          <a:p>
            <a:r>
              <a:rPr lang="en-GB" dirty="0"/>
              <a:t>Rewards may include </a:t>
            </a:r>
          </a:p>
          <a:p>
            <a:pPr lvl="1"/>
            <a:r>
              <a:rPr lang="en-GB" dirty="0"/>
              <a:t>Income</a:t>
            </a:r>
          </a:p>
          <a:p>
            <a:pPr lvl="1"/>
            <a:r>
              <a:rPr lang="en-GB" dirty="0"/>
              <a:t>Status</a:t>
            </a:r>
          </a:p>
          <a:p>
            <a:pPr lvl="1"/>
            <a:r>
              <a:rPr lang="en-GB" dirty="0"/>
              <a:t>Prestige</a:t>
            </a:r>
          </a:p>
          <a:p>
            <a:pPr lvl="1"/>
            <a:r>
              <a:rPr lang="en-GB" dirty="0"/>
              <a:t>or </a:t>
            </a:r>
            <a:r>
              <a:rPr lang="en-GB" dirty="0" smtClean="0"/>
              <a:t>power</a:t>
            </a:r>
          </a:p>
          <a:p>
            <a:pPr marL="365760" lvl="1" indent="0" algn="r">
              <a:buNone/>
            </a:pPr>
            <a:r>
              <a:rPr lang="en-GB" dirty="0"/>
              <a:t>(Andersen </a:t>
            </a:r>
            <a:r>
              <a:rPr lang="en-GB" i="1" dirty="0"/>
              <a:t>et al, 2012: </a:t>
            </a:r>
            <a:r>
              <a:rPr lang="en-GB" dirty="0"/>
              <a:t>149)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571409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Structural Functionalism:</a:t>
            </a:r>
            <a:br>
              <a:rPr lang="en-GB" dirty="0"/>
            </a:br>
            <a:r>
              <a:rPr lang="en-GB" dirty="0" smtClean="0"/>
              <a:t>Interdependence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</a:t>
            </a:r>
            <a:r>
              <a:rPr lang="en-GB" dirty="0" smtClean="0"/>
              <a:t>efers </a:t>
            </a:r>
            <a:r>
              <a:rPr lang="en-GB" dirty="0"/>
              <a:t>to the parts of society </a:t>
            </a:r>
            <a:endParaRPr lang="en-GB" dirty="0" smtClean="0"/>
          </a:p>
          <a:p>
            <a:pPr lvl="1"/>
            <a:r>
              <a:rPr lang="en-GB" dirty="0" smtClean="0"/>
              <a:t>sharing </a:t>
            </a:r>
            <a:r>
              <a:rPr lang="en-GB" dirty="0"/>
              <a:t>a common set of </a:t>
            </a:r>
            <a:r>
              <a:rPr lang="en-GB" dirty="0" smtClean="0"/>
              <a:t>principles</a:t>
            </a:r>
          </a:p>
          <a:p>
            <a:pPr lvl="2"/>
            <a:r>
              <a:rPr lang="en-GB" dirty="0" smtClean="0"/>
              <a:t>Institutions</a:t>
            </a:r>
          </a:p>
          <a:p>
            <a:pPr lvl="2"/>
            <a:r>
              <a:rPr lang="en-GB" dirty="0" smtClean="0"/>
              <a:t>Organizations</a:t>
            </a:r>
          </a:p>
          <a:p>
            <a:pPr lvl="2"/>
            <a:r>
              <a:rPr lang="en-GB" dirty="0" smtClean="0"/>
              <a:t>and </a:t>
            </a:r>
            <a:r>
              <a:rPr lang="en-GB" dirty="0"/>
              <a:t>individuals </a:t>
            </a:r>
            <a:endParaRPr lang="en-GB" dirty="0" smtClean="0"/>
          </a:p>
          <a:p>
            <a:pPr lvl="2"/>
            <a:r>
              <a:rPr lang="en-GB" dirty="0" smtClean="0"/>
              <a:t>are </a:t>
            </a:r>
            <a:r>
              <a:rPr lang="en-GB" dirty="0"/>
              <a:t>all interdependent with one </a:t>
            </a:r>
            <a:r>
              <a:rPr lang="en-GB" dirty="0" smtClean="0"/>
              <a:t>another</a:t>
            </a:r>
          </a:p>
          <a:p>
            <a:pPr lvl="2"/>
            <a:endParaRPr lang="en-GB" dirty="0"/>
          </a:p>
          <a:p>
            <a:pPr marL="685800" lvl="2" indent="0" algn="r">
              <a:buNone/>
            </a:pPr>
            <a:r>
              <a:rPr lang="en-GB" sz="1800" dirty="0"/>
              <a:t>(</a:t>
            </a:r>
            <a:r>
              <a:rPr lang="en-GB" sz="1800" dirty="0" err="1"/>
              <a:t>Giddens</a:t>
            </a:r>
            <a:r>
              <a:rPr lang="en-GB" sz="1800" dirty="0"/>
              <a:t>, 1979: 78)</a:t>
            </a:r>
          </a:p>
        </p:txBody>
      </p:sp>
    </p:spTree>
    <p:extLst>
      <p:ext uri="{BB962C8B-B14F-4D97-AF65-F5344CB8AC3E}">
        <p14:creationId xmlns:p14="http://schemas.microsoft.com/office/powerpoint/2010/main" val="104144935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Structural Functionalism: </a:t>
            </a:r>
            <a:r>
              <a:rPr lang="en-GB" dirty="0" smtClean="0"/>
              <a:t>Equilibrium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Within a social context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internal and external balance in a </a:t>
            </a:r>
            <a:r>
              <a:rPr lang="en-GB" dirty="0" smtClean="0"/>
              <a:t>society</a:t>
            </a:r>
          </a:p>
          <a:p>
            <a:r>
              <a:rPr lang="en-GB" dirty="0" smtClean="0"/>
              <a:t>Temporary </a:t>
            </a:r>
            <a:r>
              <a:rPr lang="en-GB" dirty="0"/>
              <a:t>disturbances may upset the equilibrium of </a:t>
            </a:r>
            <a:r>
              <a:rPr lang="en-GB" dirty="0" smtClean="0"/>
              <a:t>society</a:t>
            </a:r>
          </a:p>
          <a:p>
            <a:pPr lvl="1"/>
            <a:r>
              <a:rPr lang="en-GB" dirty="0" smtClean="0"/>
              <a:t>Due to social structure</a:t>
            </a:r>
          </a:p>
          <a:p>
            <a:pPr lvl="2"/>
            <a:r>
              <a:rPr lang="en-GB" dirty="0" smtClean="0"/>
              <a:t>society </a:t>
            </a:r>
            <a:r>
              <a:rPr lang="en-GB" dirty="0"/>
              <a:t>will eventually return to a </a:t>
            </a:r>
            <a:r>
              <a:rPr lang="en-GB" dirty="0" smtClean="0"/>
              <a:t>balanced</a:t>
            </a:r>
          </a:p>
          <a:p>
            <a:pPr lvl="2"/>
            <a:r>
              <a:rPr lang="en-GB" dirty="0" smtClean="0"/>
              <a:t>orderly state</a:t>
            </a:r>
          </a:p>
          <a:p>
            <a:r>
              <a:rPr lang="en-GB" dirty="0" smtClean="0"/>
              <a:t>That </a:t>
            </a:r>
            <a:r>
              <a:rPr lang="en-GB" dirty="0"/>
              <a:t>society strives toward equilibrium also means that changes happen </a:t>
            </a:r>
            <a:r>
              <a:rPr lang="en-GB" dirty="0" smtClean="0"/>
              <a:t>slowly</a:t>
            </a:r>
          </a:p>
          <a:p>
            <a:pPr marL="68580" lvl="2" indent="0" algn="r">
              <a:buNone/>
            </a:pPr>
            <a:r>
              <a:rPr lang="en-GB" sz="1800" dirty="0"/>
              <a:t>(</a:t>
            </a:r>
            <a:r>
              <a:rPr lang="en-GB" sz="1800" dirty="0" err="1"/>
              <a:t>Giddens</a:t>
            </a:r>
            <a:r>
              <a:rPr lang="en-GB" sz="1800" dirty="0"/>
              <a:t>, 1979: 78)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347288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Structural Functionalism: </a:t>
            </a:r>
            <a:r>
              <a:rPr lang="en-GB" dirty="0" smtClean="0"/>
              <a:t>Anomie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A </a:t>
            </a:r>
            <a:r>
              <a:rPr lang="en-GB" dirty="0"/>
              <a:t>condition in which </a:t>
            </a:r>
            <a:endParaRPr lang="en-GB" dirty="0" smtClean="0"/>
          </a:p>
          <a:p>
            <a:pPr lvl="1"/>
            <a:r>
              <a:rPr lang="en-GB" dirty="0" smtClean="0"/>
              <a:t>society </a:t>
            </a:r>
            <a:r>
              <a:rPr lang="en-GB" dirty="0"/>
              <a:t>provides </a:t>
            </a:r>
            <a:r>
              <a:rPr lang="en-GB" dirty="0" smtClean="0"/>
              <a:t>little </a:t>
            </a:r>
            <a:r>
              <a:rPr lang="en-GB" dirty="0"/>
              <a:t>moral guidance to </a:t>
            </a:r>
            <a:r>
              <a:rPr lang="en-GB" dirty="0" smtClean="0"/>
              <a:t>individuals</a:t>
            </a:r>
          </a:p>
          <a:p>
            <a:r>
              <a:rPr lang="en-GB" dirty="0" smtClean="0"/>
              <a:t>The breakdown </a:t>
            </a:r>
            <a:r>
              <a:rPr lang="en-GB" dirty="0"/>
              <a:t>of social bonds </a:t>
            </a:r>
            <a:endParaRPr lang="en-GB" dirty="0" smtClean="0"/>
          </a:p>
          <a:p>
            <a:pPr lvl="1"/>
            <a:r>
              <a:rPr lang="en-GB" dirty="0" smtClean="0"/>
              <a:t>between </a:t>
            </a:r>
            <a:r>
              <a:rPr lang="en-GB" dirty="0"/>
              <a:t>an individual </a:t>
            </a:r>
            <a:r>
              <a:rPr lang="en-GB" dirty="0" smtClean="0"/>
              <a:t>and </a:t>
            </a:r>
            <a:r>
              <a:rPr lang="en-GB" dirty="0"/>
              <a:t>the community </a:t>
            </a:r>
            <a:endParaRPr lang="en-GB" dirty="0" smtClean="0"/>
          </a:p>
          <a:p>
            <a:pPr lvl="1"/>
            <a:r>
              <a:rPr lang="en-GB" dirty="0" smtClean="0"/>
              <a:t>e.g</a:t>
            </a:r>
            <a:r>
              <a:rPr lang="en-GB" dirty="0"/>
              <a:t>. if under unruly scenarios resulting in fragmentation of social identity and rejection of </a:t>
            </a:r>
            <a:r>
              <a:rPr lang="en-GB" dirty="0" smtClean="0"/>
              <a:t>self-regulatory.</a:t>
            </a:r>
          </a:p>
          <a:p>
            <a:pPr lvl="1"/>
            <a:r>
              <a:rPr lang="en-GB" dirty="0" smtClean="0"/>
              <a:t>Durkheim’s Key text ‘Suicide’ </a:t>
            </a:r>
            <a:r>
              <a:rPr lang="en-GB" dirty="0"/>
              <a:t>(1897</a:t>
            </a:r>
            <a:r>
              <a:rPr lang="en-GB" dirty="0" smtClean="0"/>
              <a:t>)</a:t>
            </a:r>
          </a:p>
          <a:p>
            <a:pPr lvl="2"/>
            <a:r>
              <a:rPr lang="en-GB" dirty="0" smtClean="0"/>
              <a:t>Durkheim </a:t>
            </a:r>
            <a:r>
              <a:rPr lang="en-GB" dirty="0"/>
              <a:t>never uses the term </a:t>
            </a:r>
            <a:endParaRPr lang="en-GB" dirty="0" smtClean="0"/>
          </a:p>
          <a:p>
            <a:pPr lvl="2"/>
            <a:r>
              <a:rPr lang="en-GB" dirty="0" smtClean="0"/>
              <a:t>Normlessness, rather</a:t>
            </a:r>
            <a:r>
              <a:rPr lang="en-GB" dirty="0"/>
              <a:t>, he describes anomie as </a:t>
            </a:r>
            <a:endParaRPr lang="en-GB" dirty="0" smtClean="0"/>
          </a:p>
          <a:p>
            <a:pPr lvl="2"/>
            <a:r>
              <a:rPr lang="en-GB" dirty="0" smtClean="0"/>
              <a:t>Derangement</a:t>
            </a:r>
          </a:p>
          <a:p>
            <a:pPr lvl="2"/>
            <a:r>
              <a:rPr lang="en-GB" dirty="0" smtClean="0"/>
              <a:t>An </a:t>
            </a:r>
            <a:r>
              <a:rPr lang="en-GB" dirty="0"/>
              <a:t>insatiable </a:t>
            </a:r>
            <a:r>
              <a:rPr lang="en-GB" dirty="0" smtClean="0"/>
              <a:t>will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017199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Conflict Theory:</a:t>
            </a:r>
            <a:br>
              <a:rPr lang="en-GB" dirty="0" smtClean="0"/>
            </a:br>
            <a:r>
              <a:rPr lang="en-GB" dirty="0" smtClean="0">
                <a:solidFill>
                  <a:srgbClr val="FF0000"/>
                </a:solidFill>
              </a:rPr>
              <a:t>Assumptions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i="1" dirty="0" smtClean="0"/>
              <a:t>Interactions</a:t>
            </a:r>
          </a:p>
          <a:p>
            <a:pPr lvl="1"/>
            <a:r>
              <a:rPr lang="en-GB" dirty="0" smtClean="0"/>
              <a:t>Human </a:t>
            </a:r>
            <a:r>
              <a:rPr lang="en-GB" dirty="0"/>
              <a:t>interaction results in </a:t>
            </a:r>
            <a:r>
              <a:rPr lang="en-GB" dirty="0" smtClean="0"/>
              <a:t>conflict</a:t>
            </a:r>
            <a:endParaRPr lang="en-GB" dirty="0"/>
          </a:p>
          <a:p>
            <a:r>
              <a:rPr lang="en-GB" i="1" dirty="0" smtClean="0"/>
              <a:t>Change</a:t>
            </a:r>
          </a:p>
          <a:p>
            <a:pPr lvl="1"/>
            <a:r>
              <a:rPr lang="en-GB" dirty="0" smtClean="0"/>
              <a:t>Conflict </a:t>
            </a:r>
            <a:r>
              <a:rPr lang="en-GB" dirty="0"/>
              <a:t>and change are </a:t>
            </a:r>
            <a:endParaRPr lang="en-GB" dirty="0" smtClean="0"/>
          </a:p>
          <a:p>
            <a:pPr lvl="2"/>
            <a:r>
              <a:rPr lang="en-GB" dirty="0" smtClean="0"/>
              <a:t>normal </a:t>
            </a:r>
          </a:p>
          <a:p>
            <a:pPr lvl="2"/>
            <a:r>
              <a:rPr lang="en-GB" dirty="0" smtClean="0"/>
              <a:t>and </a:t>
            </a:r>
            <a:r>
              <a:rPr lang="en-GB" dirty="0"/>
              <a:t>inevitable in </a:t>
            </a:r>
            <a:r>
              <a:rPr lang="en-GB" dirty="0" smtClean="0"/>
              <a:t>society</a:t>
            </a:r>
            <a:endParaRPr lang="en-GB" dirty="0"/>
          </a:p>
          <a:p>
            <a:r>
              <a:rPr lang="en-GB" i="1" dirty="0" smtClean="0"/>
              <a:t>Competition</a:t>
            </a:r>
          </a:p>
          <a:p>
            <a:pPr lvl="1"/>
            <a:r>
              <a:rPr lang="en-GB" dirty="0" smtClean="0"/>
              <a:t>Competition </a:t>
            </a:r>
            <a:r>
              <a:rPr lang="en-GB" dirty="0"/>
              <a:t>over scarce </a:t>
            </a:r>
            <a:r>
              <a:rPr lang="en-GB" dirty="0" smtClean="0"/>
              <a:t>resources</a:t>
            </a:r>
          </a:p>
          <a:p>
            <a:pPr lvl="2"/>
            <a:r>
              <a:rPr lang="en-GB" dirty="0" smtClean="0"/>
              <a:t>e.g</a:t>
            </a:r>
            <a:r>
              <a:rPr lang="en-GB" dirty="0"/>
              <a:t>., money, leisure, sexual partners, </a:t>
            </a:r>
            <a:r>
              <a:rPr lang="en-GB" dirty="0" err="1" smtClean="0"/>
              <a:t>etc</a:t>
            </a:r>
            <a:endParaRPr lang="en-GB" dirty="0" smtClean="0"/>
          </a:p>
          <a:p>
            <a:pPr lvl="1"/>
            <a:r>
              <a:rPr lang="en-GB" dirty="0" smtClean="0"/>
              <a:t>is </a:t>
            </a:r>
            <a:r>
              <a:rPr lang="en-GB" dirty="0"/>
              <a:t>part of all social </a:t>
            </a:r>
            <a:r>
              <a:rPr lang="en-GB" dirty="0" smtClean="0"/>
              <a:t>groups</a:t>
            </a:r>
          </a:p>
          <a:p>
            <a:pPr lvl="1"/>
            <a:r>
              <a:rPr lang="en-GB" dirty="0" smtClean="0"/>
              <a:t>Competition </a:t>
            </a:r>
            <a:r>
              <a:rPr lang="en-GB" dirty="0"/>
              <a:t>rather than </a:t>
            </a:r>
            <a:endParaRPr lang="en-GB" dirty="0" smtClean="0"/>
          </a:p>
          <a:p>
            <a:pPr lvl="1"/>
            <a:r>
              <a:rPr lang="en-GB" dirty="0" smtClean="0"/>
              <a:t>consensus </a:t>
            </a:r>
            <a:r>
              <a:rPr lang="en-GB" dirty="0"/>
              <a:t>is characteristic of human </a:t>
            </a:r>
            <a:r>
              <a:rPr lang="en-GB" dirty="0" smtClean="0"/>
              <a:t>relationships</a:t>
            </a:r>
          </a:p>
          <a:p>
            <a:r>
              <a:rPr lang="en-GB" dirty="0" smtClean="0"/>
              <a:t>If </a:t>
            </a:r>
            <a:r>
              <a:rPr lang="en-GB" dirty="0"/>
              <a:t>everyone had the resources they needed, conflict would not </a:t>
            </a:r>
            <a:r>
              <a:rPr lang="en-GB" dirty="0" smtClean="0"/>
              <a:t>exist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3816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Conflict </a:t>
            </a:r>
            <a:r>
              <a:rPr lang="en-GB" dirty="0" smtClean="0"/>
              <a:t>Theory:</a:t>
            </a:r>
            <a:br>
              <a:rPr lang="en-GB" dirty="0" smtClean="0"/>
            </a:br>
            <a:r>
              <a:rPr lang="en-GB" dirty="0" smtClean="0">
                <a:solidFill>
                  <a:srgbClr val="FF0000"/>
                </a:solidFill>
              </a:rPr>
              <a:t>Assumptions 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i="1" dirty="0"/>
              <a:t>Structural Inequality</a:t>
            </a:r>
          </a:p>
          <a:p>
            <a:pPr lvl="1"/>
            <a:r>
              <a:rPr lang="en-GB" dirty="0"/>
              <a:t>Inequalities in power and rewards are built into all social </a:t>
            </a:r>
            <a:r>
              <a:rPr lang="en-GB" dirty="0" smtClean="0"/>
              <a:t>structures</a:t>
            </a:r>
          </a:p>
          <a:p>
            <a:pPr lvl="1"/>
            <a:r>
              <a:rPr lang="en-GB" dirty="0" smtClean="0"/>
              <a:t>Resources </a:t>
            </a:r>
            <a:r>
              <a:rPr lang="en-GB" dirty="0"/>
              <a:t>are scarce and groups will always compete over these </a:t>
            </a:r>
            <a:r>
              <a:rPr lang="en-GB" dirty="0" smtClean="0"/>
              <a:t>resources</a:t>
            </a:r>
            <a:endParaRPr lang="en-GB" dirty="0"/>
          </a:p>
          <a:p>
            <a:r>
              <a:rPr lang="en-GB" i="1" dirty="0"/>
              <a:t>Degree of Inequality</a:t>
            </a:r>
          </a:p>
          <a:p>
            <a:pPr lvl="1"/>
            <a:r>
              <a:rPr lang="en-GB" dirty="0"/>
              <a:t>Inequality exists in varying degrees </a:t>
            </a:r>
            <a:endParaRPr lang="en-GB" dirty="0" smtClean="0"/>
          </a:p>
          <a:p>
            <a:pPr lvl="1"/>
            <a:r>
              <a:rPr lang="en-GB" dirty="0" smtClean="0"/>
              <a:t>with </a:t>
            </a:r>
            <a:r>
              <a:rPr lang="en-GB" dirty="0"/>
              <a:t>people having different amounts of </a:t>
            </a:r>
            <a:r>
              <a:rPr lang="en-GB" dirty="0" smtClean="0"/>
              <a:t>resources</a:t>
            </a:r>
          </a:p>
          <a:p>
            <a:pPr lvl="2"/>
            <a:r>
              <a:rPr lang="en-GB" dirty="0" smtClean="0"/>
              <a:t>hierarchies exist</a:t>
            </a:r>
            <a:endParaRPr lang="en-GB" dirty="0"/>
          </a:p>
          <a:p>
            <a:r>
              <a:rPr lang="en-GB" i="1" dirty="0"/>
              <a:t>Revolution</a:t>
            </a:r>
          </a:p>
          <a:p>
            <a:pPr lvl="1"/>
            <a:r>
              <a:rPr lang="en-GB" dirty="0"/>
              <a:t>Macro changes occur as a result of conflict between </a:t>
            </a:r>
            <a:endParaRPr lang="en-GB" dirty="0" smtClean="0"/>
          </a:p>
          <a:p>
            <a:pPr lvl="2"/>
            <a:r>
              <a:rPr lang="en-GB" dirty="0" smtClean="0"/>
              <a:t>competing interests</a:t>
            </a:r>
          </a:p>
          <a:p>
            <a:pPr lvl="2"/>
            <a:r>
              <a:rPr lang="en-GB" dirty="0" smtClean="0"/>
              <a:t>rather </a:t>
            </a:r>
            <a:r>
              <a:rPr lang="en-GB" dirty="0"/>
              <a:t>than through </a:t>
            </a:r>
            <a:r>
              <a:rPr lang="en-GB" dirty="0" smtClean="0"/>
              <a:t>adaptation</a:t>
            </a:r>
          </a:p>
          <a:p>
            <a:pPr lvl="1"/>
            <a:r>
              <a:rPr lang="en-GB" dirty="0" smtClean="0"/>
              <a:t>It </a:t>
            </a:r>
            <a:r>
              <a:rPr lang="en-GB" dirty="0"/>
              <a:t>is often abrupt and revolutionary rather than </a:t>
            </a:r>
            <a:r>
              <a:rPr lang="en-GB" dirty="0" smtClean="0"/>
              <a:t>evolutionary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33255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Conflict Theory:</a:t>
            </a:r>
            <a:br>
              <a:rPr lang="en-GB" dirty="0" smtClean="0"/>
            </a:br>
            <a:r>
              <a:rPr lang="en-GB" dirty="0" smtClean="0"/>
              <a:t>Class Conflict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The </a:t>
            </a:r>
            <a:r>
              <a:rPr lang="en-GB" dirty="0"/>
              <a:t>struggle between groups occupying different socioeconomic positions in the same </a:t>
            </a:r>
            <a:r>
              <a:rPr lang="en-GB" dirty="0" smtClean="0"/>
              <a:t>society</a:t>
            </a:r>
          </a:p>
          <a:p>
            <a:pPr lvl="1"/>
            <a:r>
              <a:rPr lang="en-GB" dirty="0" smtClean="0"/>
              <a:t>Competition for </a:t>
            </a:r>
            <a:r>
              <a:rPr lang="en-GB" dirty="0"/>
              <a:t>control of </a:t>
            </a:r>
            <a:endParaRPr lang="en-GB" dirty="0" smtClean="0"/>
          </a:p>
          <a:p>
            <a:pPr lvl="2"/>
            <a:r>
              <a:rPr lang="en-GB" dirty="0" smtClean="0"/>
              <a:t>Economic</a:t>
            </a:r>
          </a:p>
          <a:p>
            <a:pPr lvl="2"/>
            <a:r>
              <a:rPr lang="en-GB" dirty="0" smtClean="0"/>
              <a:t>political </a:t>
            </a:r>
          </a:p>
          <a:p>
            <a:pPr lvl="2"/>
            <a:r>
              <a:rPr lang="en-GB" dirty="0" smtClean="0"/>
              <a:t>and </a:t>
            </a:r>
            <a:r>
              <a:rPr lang="en-GB" dirty="0"/>
              <a:t>social </a:t>
            </a:r>
            <a:r>
              <a:rPr lang="en-GB" dirty="0" smtClean="0"/>
              <a:t>resources</a:t>
            </a:r>
          </a:p>
          <a:p>
            <a:r>
              <a:rPr lang="en-GB" dirty="0" smtClean="0"/>
              <a:t>Class Conflict:</a:t>
            </a:r>
          </a:p>
          <a:p>
            <a:pPr lvl="1"/>
            <a:r>
              <a:rPr lang="en-GB" dirty="0" smtClean="0"/>
              <a:t>physical violence</a:t>
            </a:r>
          </a:p>
          <a:p>
            <a:pPr marL="365760" lvl="1" indent="0" algn="r">
              <a:buNone/>
            </a:pPr>
            <a:r>
              <a:rPr lang="en-GB" sz="1900" dirty="0"/>
              <a:t>(</a:t>
            </a:r>
            <a:r>
              <a:rPr lang="en-GB" sz="1900" dirty="0" err="1"/>
              <a:t>Slatterly</a:t>
            </a:r>
            <a:r>
              <a:rPr lang="en-GB" sz="1900" dirty="0"/>
              <a:t>, 2003: 77)</a:t>
            </a:r>
          </a:p>
        </p:txBody>
      </p:sp>
    </p:spTree>
    <p:extLst>
      <p:ext uri="{BB962C8B-B14F-4D97-AF65-F5344CB8AC3E}">
        <p14:creationId xmlns:p14="http://schemas.microsoft.com/office/powerpoint/2010/main" val="309521418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/>
              <a:t>Class Conflict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Propaganda to spread </a:t>
            </a:r>
            <a:endParaRPr lang="en-GB" dirty="0" smtClean="0"/>
          </a:p>
          <a:p>
            <a:pPr lvl="1"/>
            <a:r>
              <a:rPr lang="en-GB" dirty="0" smtClean="0"/>
              <a:t>Ideologies</a:t>
            </a:r>
          </a:p>
          <a:p>
            <a:pPr lvl="2"/>
            <a:r>
              <a:rPr lang="en-GB" dirty="0" smtClean="0"/>
              <a:t>homeless </a:t>
            </a:r>
            <a:r>
              <a:rPr lang="en-GB" dirty="0"/>
              <a:t>people are lazy</a:t>
            </a:r>
          </a:p>
          <a:p>
            <a:pPr lvl="1"/>
            <a:r>
              <a:rPr lang="en-GB" dirty="0" smtClean="0"/>
              <a:t>Economic threats</a:t>
            </a:r>
          </a:p>
          <a:p>
            <a:pPr lvl="2"/>
            <a:r>
              <a:rPr lang="en-GB" dirty="0" smtClean="0"/>
              <a:t>the </a:t>
            </a:r>
            <a:r>
              <a:rPr lang="en-GB" dirty="0"/>
              <a:t>middle class </a:t>
            </a:r>
            <a:r>
              <a:rPr lang="en-GB" dirty="0" smtClean="0"/>
              <a:t>boycotting ‘big business’</a:t>
            </a:r>
          </a:p>
          <a:p>
            <a:pPr lvl="1"/>
            <a:r>
              <a:rPr lang="en-GB" dirty="0" smtClean="0"/>
              <a:t>Legal battles</a:t>
            </a:r>
          </a:p>
          <a:p>
            <a:pPr lvl="2"/>
            <a:r>
              <a:rPr lang="en-GB" dirty="0" smtClean="0"/>
              <a:t>Class action lawsuits by consumers against large corporations</a:t>
            </a:r>
          </a:p>
          <a:p>
            <a:pPr marL="685800" lvl="2" indent="0" algn="r">
              <a:buNone/>
            </a:pPr>
            <a:r>
              <a:rPr lang="en-GB" dirty="0"/>
              <a:t>(</a:t>
            </a:r>
            <a:r>
              <a:rPr lang="en-GB" dirty="0" err="1"/>
              <a:t>Slatterly</a:t>
            </a:r>
            <a:r>
              <a:rPr lang="en-GB" dirty="0"/>
              <a:t>, 2003: 77)</a:t>
            </a:r>
          </a:p>
          <a:p>
            <a:pPr lvl="2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490849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 smtClean="0"/>
              <a:t>Ideology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>
              <a:hlinkClick r:id="rId2" tooltip="w:Ideology"/>
            </a:endParaRPr>
          </a:p>
          <a:p>
            <a:r>
              <a:rPr lang="en-GB" dirty="0" smtClean="0"/>
              <a:t>The collection </a:t>
            </a:r>
            <a:r>
              <a:rPr lang="en-GB" dirty="0"/>
              <a:t>of beliefs that </a:t>
            </a:r>
            <a:endParaRPr lang="en-GB" dirty="0" smtClean="0"/>
          </a:p>
          <a:p>
            <a:pPr lvl="1"/>
            <a:r>
              <a:rPr lang="en-GB" dirty="0" smtClean="0"/>
              <a:t>justify </a:t>
            </a:r>
            <a:r>
              <a:rPr lang="en-GB" dirty="0"/>
              <a:t>a social </a:t>
            </a:r>
            <a:r>
              <a:rPr lang="en-GB" dirty="0" smtClean="0"/>
              <a:t>arrangement</a:t>
            </a:r>
          </a:p>
          <a:p>
            <a:pPr marL="365760" lvl="1" indent="0" algn="r">
              <a:buNone/>
            </a:pPr>
            <a:r>
              <a:rPr lang="en-GB" dirty="0"/>
              <a:t>(</a:t>
            </a:r>
            <a:r>
              <a:rPr lang="en-GB" dirty="0" err="1"/>
              <a:t>Slatterly</a:t>
            </a:r>
            <a:r>
              <a:rPr lang="en-GB" dirty="0"/>
              <a:t>, 2003: 77)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510167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 smtClean="0"/>
              <a:t>Social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 </a:t>
            </a:r>
            <a:r>
              <a:rPr lang="en-GB" dirty="0"/>
              <a:t>aspect of social </a:t>
            </a:r>
            <a:r>
              <a:rPr lang="en-GB" dirty="0" smtClean="0"/>
              <a:t>location</a:t>
            </a:r>
          </a:p>
          <a:p>
            <a:pPr lvl="1"/>
            <a:r>
              <a:rPr lang="en-GB" dirty="0" smtClean="0"/>
              <a:t>determined </a:t>
            </a:r>
            <a:r>
              <a:rPr lang="en-GB" dirty="0"/>
              <a:t>by either </a:t>
            </a:r>
            <a:endParaRPr lang="en-GB" dirty="0" smtClean="0"/>
          </a:p>
          <a:p>
            <a:pPr lvl="2"/>
            <a:r>
              <a:rPr lang="en-GB" dirty="0" smtClean="0"/>
              <a:t>your </a:t>
            </a:r>
            <a:r>
              <a:rPr lang="en-GB" dirty="0"/>
              <a:t>relationship to the means of production (Marx) </a:t>
            </a:r>
            <a:endParaRPr lang="en-GB" dirty="0" smtClean="0"/>
          </a:p>
          <a:p>
            <a:pPr lvl="2"/>
            <a:r>
              <a:rPr lang="en-GB" dirty="0" smtClean="0"/>
              <a:t>or </a:t>
            </a:r>
            <a:r>
              <a:rPr lang="en-GB" dirty="0"/>
              <a:t>your power, prestige and wealth (Weber</a:t>
            </a:r>
            <a:r>
              <a:rPr lang="en-GB" dirty="0" smtClean="0"/>
              <a:t>)</a:t>
            </a:r>
          </a:p>
          <a:p>
            <a:pPr marL="685800" lvl="2" indent="0" algn="r">
              <a:buNone/>
            </a:pPr>
            <a:r>
              <a:rPr lang="en-GB" dirty="0"/>
              <a:t>(</a:t>
            </a:r>
            <a:r>
              <a:rPr lang="en-GB" dirty="0" err="1"/>
              <a:t>Slatterly</a:t>
            </a:r>
            <a:r>
              <a:rPr lang="en-GB" dirty="0"/>
              <a:t>, 2003: 77)</a:t>
            </a:r>
          </a:p>
          <a:p>
            <a:pPr lvl="2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175156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 smtClean="0"/>
              <a:t>Deviance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Going </a:t>
            </a:r>
            <a:r>
              <a:rPr lang="en-GB" dirty="0"/>
              <a:t>against prevailing social </a:t>
            </a:r>
            <a:r>
              <a:rPr lang="en-GB" dirty="0" smtClean="0"/>
              <a:t>norms</a:t>
            </a:r>
          </a:p>
          <a:p>
            <a:pPr lvl="1"/>
            <a:r>
              <a:rPr lang="en-GB" dirty="0" smtClean="0"/>
              <a:t>Society may use laws and sanctions to deter such behaviour or </a:t>
            </a:r>
          </a:p>
          <a:p>
            <a:pPr lvl="1"/>
            <a:r>
              <a:rPr lang="en-GB" dirty="0" smtClean="0"/>
              <a:t>To element such people and behaviours from society for example through</a:t>
            </a:r>
          </a:p>
          <a:p>
            <a:pPr lvl="2"/>
            <a:r>
              <a:rPr lang="en-GB" dirty="0" smtClean="0"/>
              <a:t>Medical intervention</a:t>
            </a:r>
          </a:p>
          <a:p>
            <a:pPr lvl="3"/>
            <a:r>
              <a:rPr lang="en-GB" dirty="0" smtClean="0"/>
              <a:t>People need ‘fixing’</a:t>
            </a:r>
            <a:endParaRPr lang="en-GB" dirty="0"/>
          </a:p>
          <a:p>
            <a:pPr lvl="2"/>
            <a:r>
              <a:rPr lang="en-GB" dirty="0" smtClean="0"/>
              <a:t>Prison</a:t>
            </a:r>
          </a:p>
          <a:p>
            <a:pPr lvl="3"/>
            <a:r>
              <a:rPr lang="en-GB" dirty="0" smtClean="0"/>
              <a:t>People need to be ‘put away’ from society</a:t>
            </a:r>
          </a:p>
          <a:p>
            <a:pPr lvl="2"/>
            <a:r>
              <a:rPr lang="en-GB" dirty="0" smtClean="0"/>
              <a:t>Death sentence</a:t>
            </a:r>
          </a:p>
          <a:p>
            <a:pPr lvl="3"/>
            <a:r>
              <a:rPr lang="en-GB" dirty="0" smtClean="0"/>
              <a:t>People need to be eliminated</a:t>
            </a:r>
          </a:p>
          <a:p>
            <a:pPr marL="896112" lvl="3" indent="0" algn="r">
              <a:buNone/>
            </a:pPr>
            <a:r>
              <a:rPr lang="en-GB" dirty="0" smtClean="0"/>
              <a:t>(</a:t>
            </a:r>
            <a:r>
              <a:rPr lang="en-GB" dirty="0" err="1" smtClean="0"/>
              <a:t>Downes</a:t>
            </a:r>
            <a:r>
              <a:rPr lang="en-GB" dirty="0" smtClean="0"/>
              <a:t> &amp; Rock, 2007: 76)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802056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 smtClean="0"/>
              <a:t>Proletariat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Marx’s </a:t>
            </a:r>
            <a:r>
              <a:rPr lang="en-GB" dirty="0"/>
              <a:t>economic conflict </a:t>
            </a:r>
            <a:r>
              <a:rPr lang="en-GB" dirty="0" smtClean="0"/>
              <a:t>theory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proletariat are the working </a:t>
            </a:r>
            <a:r>
              <a:rPr lang="en-GB" dirty="0" smtClean="0"/>
              <a:t>class who</a:t>
            </a:r>
          </a:p>
          <a:p>
            <a:pPr lvl="1"/>
            <a:r>
              <a:rPr lang="en-GB" dirty="0" smtClean="0">
                <a:solidFill>
                  <a:srgbClr val="FF0000"/>
                </a:solidFill>
              </a:rPr>
              <a:t>did </a:t>
            </a:r>
            <a:r>
              <a:rPr lang="en-GB" dirty="0">
                <a:solidFill>
                  <a:srgbClr val="FF0000"/>
                </a:solidFill>
              </a:rPr>
              <a:t>not own </a:t>
            </a:r>
            <a:endParaRPr lang="en-GB" dirty="0" smtClean="0">
              <a:solidFill>
                <a:srgbClr val="FF0000"/>
              </a:solidFill>
            </a:endParaRPr>
          </a:p>
          <a:p>
            <a:pPr lvl="2"/>
            <a:r>
              <a:rPr lang="en-GB" dirty="0" smtClean="0"/>
              <a:t>resources</a:t>
            </a:r>
          </a:p>
          <a:p>
            <a:pPr lvl="2"/>
            <a:r>
              <a:rPr lang="en-GB" dirty="0" smtClean="0"/>
              <a:t>land </a:t>
            </a:r>
          </a:p>
          <a:p>
            <a:pPr lvl="2"/>
            <a:r>
              <a:rPr lang="en-GB" dirty="0" smtClean="0"/>
              <a:t>or </a:t>
            </a:r>
            <a:r>
              <a:rPr lang="en-GB" dirty="0"/>
              <a:t>tools </a:t>
            </a:r>
            <a:endParaRPr lang="en-GB" dirty="0" smtClean="0"/>
          </a:p>
          <a:p>
            <a:pPr lvl="2"/>
            <a:r>
              <a:rPr lang="en-GB" dirty="0" smtClean="0"/>
              <a:t>they </a:t>
            </a:r>
            <a:r>
              <a:rPr lang="en-GB" dirty="0"/>
              <a:t>use to produce goods for the </a:t>
            </a:r>
            <a:r>
              <a:rPr lang="en-GB" dirty="0" smtClean="0">
                <a:solidFill>
                  <a:srgbClr val="FF0000"/>
                </a:solidFill>
              </a:rPr>
              <a:t>bourgeoisie </a:t>
            </a:r>
          </a:p>
          <a:p>
            <a:pPr lvl="3"/>
            <a:r>
              <a:rPr lang="en-GB" dirty="0" smtClean="0"/>
              <a:t>the owners of businesses or the owners of the ‘</a:t>
            </a:r>
            <a:r>
              <a:rPr lang="en-GB" dirty="0" smtClean="0">
                <a:solidFill>
                  <a:srgbClr val="FF0000"/>
                </a:solidFill>
              </a:rPr>
              <a:t>means of production</a:t>
            </a:r>
            <a:r>
              <a:rPr lang="en-GB" dirty="0" smtClean="0"/>
              <a:t>’</a:t>
            </a:r>
          </a:p>
          <a:p>
            <a:pPr marL="896112" lvl="3" indent="0" algn="r">
              <a:buNone/>
            </a:pPr>
            <a:r>
              <a:rPr lang="en-GB" dirty="0" smtClean="0"/>
              <a:t>(</a:t>
            </a:r>
            <a:r>
              <a:rPr lang="en-GB" dirty="0" err="1" smtClean="0"/>
              <a:t>Slatterly</a:t>
            </a:r>
            <a:r>
              <a:rPr lang="en-GB" dirty="0" smtClean="0"/>
              <a:t>, 2003)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892907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 smtClean="0"/>
              <a:t>Bourgeoisie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Marx’s </a:t>
            </a:r>
            <a:r>
              <a:rPr lang="en-GB" dirty="0"/>
              <a:t>economic conflict </a:t>
            </a:r>
            <a:r>
              <a:rPr lang="en-GB" dirty="0" smtClean="0"/>
              <a:t>theory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bourgeoisie are the capitalist </a:t>
            </a:r>
            <a:r>
              <a:rPr lang="en-GB" dirty="0" smtClean="0"/>
              <a:t>class </a:t>
            </a:r>
          </a:p>
          <a:p>
            <a:pPr lvl="1"/>
            <a:r>
              <a:rPr lang="en-GB" dirty="0" smtClean="0">
                <a:solidFill>
                  <a:srgbClr val="FF0000"/>
                </a:solidFill>
              </a:rPr>
              <a:t>who </a:t>
            </a:r>
            <a:r>
              <a:rPr lang="en-GB" dirty="0">
                <a:solidFill>
                  <a:srgbClr val="FF0000"/>
                </a:solidFill>
              </a:rPr>
              <a:t>own </a:t>
            </a:r>
            <a:endParaRPr lang="en-GB" dirty="0" smtClean="0">
              <a:solidFill>
                <a:srgbClr val="FF0000"/>
              </a:solidFill>
            </a:endParaRPr>
          </a:p>
          <a:p>
            <a:pPr lvl="2"/>
            <a:r>
              <a:rPr lang="en-GB" dirty="0" smtClean="0"/>
              <a:t>the resources</a:t>
            </a:r>
          </a:p>
          <a:p>
            <a:pPr lvl="2"/>
            <a:r>
              <a:rPr lang="en-GB" dirty="0" smtClean="0"/>
              <a:t>land </a:t>
            </a:r>
            <a:r>
              <a:rPr lang="en-GB" dirty="0"/>
              <a:t>and </a:t>
            </a:r>
            <a:r>
              <a:rPr lang="en-GB" dirty="0" smtClean="0"/>
              <a:t>tools</a:t>
            </a:r>
          </a:p>
          <a:p>
            <a:pPr lvl="1"/>
            <a:r>
              <a:rPr lang="en-GB" dirty="0" smtClean="0"/>
              <a:t>They </a:t>
            </a:r>
            <a:r>
              <a:rPr lang="en-GB" dirty="0"/>
              <a:t>exploit the proletariat by </a:t>
            </a:r>
            <a:endParaRPr lang="en-GB" dirty="0" smtClean="0"/>
          </a:p>
          <a:p>
            <a:pPr lvl="2"/>
            <a:r>
              <a:rPr lang="en-GB" dirty="0" smtClean="0"/>
              <a:t>paying </a:t>
            </a:r>
            <a:r>
              <a:rPr lang="en-GB" dirty="0"/>
              <a:t>them less than their work is </a:t>
            </a:r>
            <a:r>
              <a:rPr lang="en-GB" dirty="0" smtClean="0"/>
              <a:t>worth</a:t>
            </a:r>
          </a:p>
          <a:p>
            <a:pPr marL="685800" lvl="2" indent="0" algn="r">
              <a:buNone/>
            </a:pPr>
            <a:r>
              <a:rPr lang="en-GB" dirty="0"/>
              <a:t>(</a:t>
            </a:r>
            <a:r>
              <a:rPr lang="en-GB" dirty="0" err="1"/>
              <a:t>Slatterly</a:t>
            </a:r>
            <a:r>
              <a:rPr lang="en-GB" dirty="0"/>
              <a:t>, 2003)</a:t>
            </a:r>
          </a:p>
          <a:p>
            <a:pPr lvl="2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186439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 smtClean="0"/>
              <a:t>Capitalism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 economic </a:t>
            </a:r>
            <a:r>
              <a:rPr lang="en-GB" dirty="0"/>
              <a:t>system with </a:t>
            </a:r>
            <a:endParaRPr lang="en-GB" dirty="0" smtClean="0"/>
          </a:p>
          <a:p>
            <a:pPr lvl="1"/>
            <a:r>
              <a:rPr lang="en-GB" dirty="0" smtClean="0"/>
              <a:t>private </a:t>
            </a:r>
            <a:r>
              <a:rPr lang="en-GB" dirty="0"/>
              <a:t>ownership of the means of production </a:t>
            </a:r>
            <a:endParaRPr lang="en-GB" dirty="0" smtClean="0"/>
          </a:p>
          <a:p>
            <a:pPr lvl="1"/>
            <a:r>
              <a:rPr lang="en-GB" dirty="0" smtClean="0"/>
              <a:t>and </a:t>
            </a:r>
            <a:r>
              <a:rPr lang="en-GB" dirty="0"/>
              <a:t>the creation of goods or services for </a:t>
            </a:r>
            <a:r>
              <a:rPr lang="en-GB" dirty="0" smtClean="0"/>
              <a:t>profit</a:t>
            </a:r>
          </a:p>
          <a:p>
            <a:pPr marL="365760" lvl="1" indent="0" algn="r">
              <a:buNone/>
            </a:pPr>
            <a:r>
              <a:rPr lang="en-GB" dirty="0"/>
              <a:t>(</a:t>
            </a:r>
            <a:r>
              <a:rPr lang="en-GB" dirty="0" err="1"/>
              <a:t>Slatterly</a:t>
            </a:r>
            <a:r>
              <a:rPr lang="en-GB" dirty="0"/>
              <a:t>, 2003)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628506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Conflict Theory:</a:t>
            </a:r>
            <a:br>
              <a:rPr lang="en-GB" dirty="0" smtClean="0"/>
            </a:br>
            <a:r>
              <a:rPr lang="en-GB" dirty="0" smtClean="0"/>
              <a:t>Social Stratification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dirty="0" smtClean="0"/>
              <a:t>Change from </a:t>
            </a:r>
          </a:p>
          <a:p>
            <a:pPr lvl="1"/>
            <a:r>
              <a:rPr lang="en-GB" dirty="0" smtClean="0"/>
              <a:t>agrarian</a:t>
            </a:r>
            <a:r>
              <a:rPr lang="en-GB" dirty="0"/>
              <a:t>, rural groups into </a:t>
            </a:r>
            <a:endParaRPr lang="en-GB" dirty="0" smtClean="0"/>
          </a:p>
          <a:p>
            <a:pPr lvl="1"/>
            <a:r>
              <a:rPr lang="en-GB" dirty="0" smtClean="0"/>
              <a:t>industrialized</a:t>
            </a:r>
            <a:r>
              <a:rPr lang="en-GB" dirty="0"/>
              <a:t>, modern </a:t>
            </a:r>
            <a:r>
              <a:rPr lang="en-GB" dirty="0" smtClean="0"/>
              <a:t>societies</a:t>
            </a:r>
          </a:p>
          <a:p>
            <a:pPr lvl="1"/>
            <a:r>
              <a:rPr lang="en-GB" dirty="0" smtClean="0"/>
              <a:t>a </a:t>
            </a:r>
            <a:r>
              <a:rPr lang="en-GB" dirty="0"/>
              <a:t>social hierarchy emerges </a:t>
            </a:r>
            <a:endParaRPr lang="en-GB" dirty="0" smtClean="0"/>
          </a:p>
          <a:p>
            <a:pPr lvl="1"/>
            <a:r>
              <a:rPr lang="en-GB" dirty="0" smtClean="0"/>
              <a:t>that </a:t>
            </a:r>
            <a:r>
              <a:rPr lang="en-GB" dirty="0"/>
              <a:t>effectively creates distinct classes based on </a:t>
            </a:r>
            <a:endParaRPr lang="en-GB" dirty="0" smtClean="0"/>
          </a:p>
          <a:p>
            <a:pPr lvl="2"/>
            <a:r>
              <a:rPr lang="en-GB" dirty="0" smtClean="0"/>
              <a:t>Wealth</a:t>
            </a:r>
          </a:p>
          <a:p>
            <a:pPr lvl="2"/>
            <a:r>
              <a:rPr lang="en-GB" dirty="0" smtClean="0"/>
              <a:t>power </a:t>
            </a:r>
          </a:p>
          <a:p>
            <a:pPr lvl="2"/>
            <a:r>
              <a:rPr lang="en-GB" dirty="0" smtClean="0"/>
              <a:t>and prestige</a:t>
            </a:r>
          </a:p>
          <a:p>
            <a:r>
              <a:rPr lang="en-GB" dirty="0" smtClean="0"/>
              <a:t>According </a:t>
            </a:r>
            <a:r>
              <a:rPr lang="en-GB" dirty="0"/>
              <a:t>to conflict </a:t>
            </a:r>
            <a:r>
              <a:rPr lang="en-GB" dirty="0" smtClean="0"/>
              <a:t>theory</a:t>
            </a:r>
          </a:p>
          <a:p>
            <a:pPr lvl="1"/>
            <a:r>
              <a:rPr lang="en-GB" dirty="0" smtClean="0"/>
              <a:t>it </a:t>
            </a:r>
            <a:r>
              <a:rPr lang="en-GB" dirty="0"/>
              <a:t>is this structure of social stratification </a:t>
            </a:r>
            <a:endParaRPr lang="en-GB" dirty="0" smtClean="0"/>
          </a:p>
          <a:p>
            <a:pPr lvl="1"/>
            <a:r>
              <a:rPr lang="en-GB" dirty="0" smtClean="0"/>
              <a:t>that </a:t>
            </a:r>
            <a:r>
              <a:rPr lang="en-GB" dirty="0"/>
              <a:t>pits those in the upper class </a:t>
            </a:r>
            <a:endParaRPr lang="en-GB" dirty="0" smtClean="0"/>
          </a:p>
          <a:p>
            <a:pPr lvl="2"/>
            <a:r>
              <a:rPr lang="en-GB" dirty="0" smtClean="0"/>
              <a:t>most </a:t>
            </a:r>
            <a:r>
              <a:rPr lang="en-GB" dirty="0"/>
              <a:t>power, wealth and </a:t>
            </a:r>
            <a:r>
              <a:rPr lang="en-GB" dirty="0" smtClean="0"/>
              <a:t>prestige</a:t>
            </a:r>
          </a:p>
          <a:p>
            <a:pPr lvl="1"/>
            <a:r>
              <a:rPr lang="en-GB" dirty="0" smtClean="0"/>
              <a:t>against </a:t>
            </a:r>
            <a:r>
              <a:rPr lang="en-GB" dirty="0"/>
              <a:t>the lower </a:t>
            </a:r>
            <a:r>
              <a:rPr lang="en-GB" dirty="0" smtClean="0"/>
              <a:t>classes</a:t>
            </a:r>
            <a:endParaRPr lang="en-GB" dirty="0"/>
          </a:p>
          <a:p>
            <a:pPr marL="365760" lvl="1" indent="0" algn="r">
              <a:buNone/>
            </a:pPr>
            <a:r>
              <a:rPr lang="en-GB" dirty="0"/>
              <a:t>(</a:t>
            </a:r>
            <a:r>
              <a:rPr lang="en-GB" dirty="0" err="1"/>
              <a:t>Slatterly</a:t>
            </a:r>
            <a:r>
              <a:rPr lang="en-GB" dirty="0"/>
              <a:t>, 2003)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553908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/>
              <a:t>Social Stratification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1"/>
            <a:ext cx="10152184" cy="3694399"/>
          </a:xfrm>
        </p:spPr>
        <p:txBody>
          <a:bodyPr>
            <a:normAutofit fontScale="62500" lnSpcReduction="20000"/>
          </a:bodyPr>
          <a:lstStyle/>
          <a:p>
            <a:r>
              <a:rPr lang="en-GB" dirty="0" smtClean="0"/>
              <a:t>Modern </a:t>
            </a:r>
            <a:r>
              <a:rPr lang="en-GB" dirty="0"/>
              <a:t>society and </a:t>
            </a:r>
            <a:r>
              <a:rPr lang="en-GB" dirty="0" smtClean="0"/>
              <a:t>the</a:t>
            </a:r>
          </a:p>
          <a:p>
            <a:pPr lvl="1"/>
            <a:r>
              <a:rPr lang="en-GB" dirty="0" smtClean="0"/>
              <a:t>‘...</a:t>
            </a:r>
            <a:r>
              <a:rPr lang="en-GB" dirty="0"/>
              <a:t>criminal justice system and criminal law...operates on the behalf of the rich and powerful social elites, with the resulting policies aimed at controlling the </a:t>
            </a:r>
            <a:r>
              <a:rPr lang="en-GB" dirty="0" smtClean="0"/>
              <a:t>poor’</a:t>
            </a:r>
          </a:p>
          <a:p>
            <a:pPr lvl="1"/>
            <a:r>
              <a:rPr lang="en-GB" dirty="0" smtClean="0"/>
              <a:t>perpetuating </a:t>
            </a:r>
            <a:r>
              <a:rPr lang="en-GB" dirty="0"/>
              <a:t>a system in which </a:t>
            </a:r>
            <a:endParaRPr lang="en-GB" dirty="0" smtClean="0"/>
          </a:p>
          <a:p>
            <a:pPr lvl="2"/>
            <a:r>
              <a:rPr lang="en-GB" dirty="0" smtClean="0"/>
              <a:t>the </a:t>
            </a:r>
            <a:r>
              <a:rPr lang="en-GB" dirty="0"/>
              <a:t>upper class maintains power </a:t>
            </a:r>
            <a:endParaRPr lang="en-GB" dirty="0" smtClean="0"/>
          </a:p>
          <a:p>
            <a:pPr lvl="2"/>
            <a:r>
              <a:rPr lang="en-GB" dirty="0" smtClean="0"/>
              <a:t>and </a:t>
            </a:r>
            <a:r>
              <a:rPr lang="en-GB" dirty="0"/>
              <a:t>all other classes remain </a:t>
            </a:r>
            <a:endParaRPr lang="en-GB" dirty="0" smtClean="0"/>
          </a:p>
          <a:p>
            <a:pPr lvl="3"/>
            <a:r>
              <a:rPr lang="en-GB" dirty="0" smtClean="0"/>
              <a:t>economically disadvantaged</a:t>
            </a:r>
          </a:p>
          <a:p>
            <a:pPr lvl="3"/>
            <a:r>
              <a:rPr lang="en-GB" dirty="0" smtClean="0"/>
              <a:t>Disenfranchised</a:t>
            </a:r>
          </a:p>
          <a:p>
            <a:pPr lvl="3"/>
            <a:r>
              <a:rPr lang="en-GB" dirty="0" smtClean="0"/>
              <a:t>and </a:t>
            </a:r>
            <a:r>
              <a:rPr lang="en-GB" dirty="0"/>
              <a:t>nearly powerless</a:t>
            </a:r>
            <a:r>
              <a:rPr lang="en-GB" dirty="0" smtClean="0"/>
              <a:t>.</a:t>
            </a:r>
          </a:p>
          <a:p>
            <a:r>
              <a:rPr lang="en-GB" dirty="0" smtClean="0"/>
              <a:t>Marx </a:t>
            </a:r>
            <a:r>
              <a:rPr lang="en-GB" dirty="0"/>
              <a:t>foresaw such </a:t>
            </a:r>
            <a:r>
              <a:rPr lang="en-GB" dirty="0" smtClean="0"/>
              <a:t>conflicts</a:t>
            </a:r>
          </a:p>
          <a:p>
            <a:pPr lvl="1"/>
            <a:r>
              <a:rPr lang="en-GB" dirty="0" smtClean="0"/>
              <a:t>‘...</a:t>
            </a:r>
            <a:r>
              <a:rPr lang="en-GB" dirty="0"/>
              <a:t>every society has been based... on the antagonism of oppressing and oppressed </a:t>
            </a:r>
            <a:r>
              <a:rPr lang="en-GB" dirty="0" smtClean="0"/>
              <a:t>classes’</a:t>
            </a:r>
          </a:p>
          <a:p>
            <a:pPr lvl="1"/>
            <a:r>
              <a:rPr lang="en-GB" dirty="0" smtClean="0"/>
              <a:t>with </a:t>
            </a:r>
            <a:r>
              <a:rPr lang="en-GB" dirty="0"/>
              <a:t>modernization and industrialization significantly increasing this conflict and the oppression of the lower classes by the upper </a:t>
            </a:r>
            <a:r>
              <a:rPr lang="en-GB" dirty="0" smtClean="0"/>
              <a:t>class</a:t>
            </a:r>
          </a:p>
          <a:p>
            <a:pPr marL="365760" lvl="1" indent="0" algn="r">
              <a:buNone/>
            </a:pPr>
            <a:r>
              <a:rPr lang="en-GB" dirty="0"/>
              <a:t>(</a:t>
            </a:r>
            <a:r>
              <a:rPr lang="en-GB" dirty="0" err="1"/>
              <a:t>Slatterly</a:t>
            </a:r>
            <a:r>
              <a:rPr lang="en-GB" dirty="0"/>
              <a:t>, 2003)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269116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/>
              <a:t>Social Stratification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Modern society </a:t>
            </a:r>
            <a:endParaRPr lang="en-GB" dirty="0" smtClean="0"/>
          </a:p>
          <a:p>
            <a:pPr lvl="1"/>
            <a:r>
              <a:rPr lang="en-GB" dirty="0" smtClean="0"/>
              <a:t>the </a:t>
            </a:r>
            <a:r>
              <a:rPr lang="en-GB" dirty="0"/>
              <a:t>process by which </a:t>
            </a:r>
            <a:endParaRPr lang="en-GB" dirty="0" smtClean="0"/>
          </a:p>
          <a:p>
            <a:pPr lvl="1"/>
            <a:r>
              <a:rPr lang="en-GB" dirty="0" smtClean="0"/>
              <a:t>the </a:t>
            </a:r>
            <a:r>
              <a:rPr lang="en-GB" dirty="0"/>
              <a:t>upper class power elites </a:t>
            </a:r>
            <a:endParaRPr lang="en-GB" dirty="0" smtClean="0"/>
          </a:p>
          <a:p>
            <a:pPr lvl="1"/>
            <a:r>
              <a:rPr lang="en-GB" dirty="0" smtClean="0"/>
              <a:t>systematically </a:t>
            </a:r>
            <a:r>
              <a:rPr lang="en-GB" dirty="0"/>
              <a:t>work to disenfranchise and exploit </a:t>
            </a:r>
            <a:endParaRPr lang="en-GB" dirty="0" smtClean="0"/>
          </a:p>
          <a:p>
            <a:pPr lvl="1"/>
            <a:r>
              <a:rPr lang="en-GB" dirty="0" smtClean="0"/>
              <a:t>the </a:t>
            </a:r>
            <a:r>
              <a:rPr lang="en-GB" dirty="0"/>
              <a:t>lower classes </a:t>
            </a:r>
            <a:endParaRPr lang="en-GB" dirty="0" smtClean="0"/>
          </a:p>
          <a:p>
            <a:pPr lvl="1"/>
            <a:r>
              <a:rPr lang="en-GB" dirty="0" smtClean="0"/>
              <a:t>to </a:t>
            </a:r>
            <a:r>
              <a:rPr lang="en-GB" dirty="0"/>
              <a:t>maintain and increase their </a:t>
            </a:r>
            <a:r>
              <a:rPr lang="en-GB" dirty="0" smtClean="0"/>
              <a:t>power</a:t>
            </a:r>
          </a:p>
          <a:p>
            <a:r>
              <a:rPr lang="en-GB" dirty="0" smtClean="0"/>
              <a:t>Conflict </a:t>
            </a:r>
            <a:r>
              <a:rPr lang="en-GB" dirty="0"/>
              <a:t>theory does not apply only to one type of government or </a:t>
            </a:r>
            <a:r>
              <a:rPr lang="en-GB" dirty="0" smtClean="0"/>
              <a:t>society</a:t>
            </a:r>
          </a:p>
          <a:p>
            <a:pPr lvl="1"/>
            <a:r>
              <a:rPr lang="en-GB" dirty="0" smtClean="0"/>
              <a:t>it </a:t>
            </a:r>
            <a:r>
              <a:rPr lang="en-GB" dirty="0"/>
              <a:t>can be applied to </a:t>
            </a:r>
            <a:endParaRPr lang="en-GB" dirty="0" smtClean="0"/>
          </a:p>
          <a:p>
            <a:pPr lvl="2"/>
            <a:r>
              <a:rPr lang="en-GB" dirty="0" smtClean="0"/>
              <a:t>Democracies</a:t>
            </a:r>
          </a:p>
          <a:p>
            <a:pPr lvl="2"/>
            <a:r>
              <a:rPr lang="en-GB" dirty="0" smtClean="0"/>
              <a:t>socialist </a:t>
            </a:r>
            <a:r>
              <a:rPr lang="en-GB" dirty="0"/>
              <a:t>nations </a:t>
            </a:r>
            <a:endParaRPr lang="en-GB" dirty="0" smtClean="0"/>
          </a:p>
          <a:p>
            <a:pPr lvl="2"/>
            <a:r>
              <a:rPr lang="en-GB" dirty="0" smtClean="0"/>
              <a:t>and </a:t>
            </a:r>
            <a:r>
              <a:rPr lang="en-GB" dirty="0"/>
              <a:t>dictatorships </a:t>
            </a:r>
            <a:endParaRPr lang="en-GB" dirty="0" smtClean="0"/>
          </a:p>
          <a:p>
            <a:pPr marL="685800" lvl="2" indent="0" algn="r">
              <a:buNone/>
            </a:pPr>
            <a:r>
              <a:rPr lang="en-GB" dirty="0"/>
              <a:t>(</a:t>
            </a:r>
            <a:r>
              <a:rPr lang="en-GB" dirty="0" err="1"/>
              <a:t>Slatterly</a:t>
            </a:r>
            <a:r>
              <a:rPr lang="en-GB" dirty="0"/>
              <a:t>, 2003)</a:t>
            </a:r>
          </a:p>
          <a:p>
            <a:pPr lvl="2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1797628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 smtClean="0"/>
              <a:t>Wealth and Power Inequality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United States</a:t>
            </a:r>
          </a:p>
          <a:p>
            <a:pPr lvl="1"/>
            <a:r>
              <a:rPr lang="en-GB" dirty="0" smtClean="0"/>
              <a:t>a </a:t>
            </a:r>
            <a:r>
              <a:rPr lang="en-GB" dirty="0"/>
              <a:t>nation that is values principles of </a:t>
            </a:r>
            <a:endParaRPr lang="en-GB" dirty="0" smtClean="0"/>
          </a:p>
          <a:p>
            <a:pPr lvl="2"/>
            <a:r>
              <a:rPr lang="en-GB" dirty="0" smtClean="0"/>
              <a:t>Equality</a:t>
            </a:r>
          </a:p>
          <a:p>
            <a:pPr lvl="2"/>
            <a:r>
              <a:rPr lang="en-GB" dirty="0" smtClean="0"/>
              <a:t>Egalitarianism</a:t>
            </a:r>
          </a:p>
          <a:p>
            <a:pPr lvl="2"/>
            <a:r>
              <a:rPr lang="en-GB" dirty="0" smtClean="0"/>
              <a:t>meritocracy,</a:t>
            </a:r>
          </a:p>
          <a:p>
            <a:pPr lvl="2"/>
            <a:r>
              <a:rPr lang="en-GB" dirty="0" smtClean="0"/>
              <a:t>hard work</a:t>
            </a:r>
          </a:p>
          <a:p>
            <a:pPr lvl="2"/>
            <a:r>
              <a:rPr lang="en-GB" dirty="0" smtClean="0"/>
              <a:t>and </a:t>
            </a:r>
            <a:r>
              <a:rPr lang="en-GB" dirty="0"/>
              <a:t>the pursuit of the </a:t>
            </a:r>
            <a:r>
              <a:rPr lang="en-GB" dirty="0" smtClean="0"/>
              <a:t>American Dream</a:t>
            </a:r>
          </a:p>
          <a:p>
            <a:pPr marL="685800" lvl="2" indent="0" algn="r">
              <a:buNone/>
            </a:pPr>
            <a:r>
              <a:rPr lang="en-GB" dirty="0" smtClean="0"/>
              <a:t>(</a:t>
            </a:r>
            <a:r>
              <a:rPr lang="en-GB" dirty="0" err="1" smtClean="0"/>
              <a:t>Alessio</a:t>
            </a:r>
            <a:r>
              <a:rPr lang="en-GB" dirty="0"/>
              <a:t>, </a:t>
            </a:r>
            <a:r>
              <a:rPr lang="en-GB" dirty="0" smtClean="0"/>
              <a:t>2011)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1310257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/>
              <a:t>Wealth and Power Inequality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US has very high level of economic and social inequality</a:t>
            </a:r>
          </a:p>
          <a:p>
            <a:pPr lvl="1"/>
            <a:r>
              <a:rPr lang="en-GB" dirty="0" err="1"/>
              <a:t>Domhoff</a:t>
            </a:r>
            <a:r>
              <a:rPr lang="en-GB" dirty="0"/>
              <a:t> (2011) </a:t>
            </a:r>
            <a:r>
              <a:rPr lang="en-GB" dirty="0" smtClean="0"/>
              <a:t>in 2007</a:t>
            </a:r>
            <a:endParaRPr lang="en-GB" dirty="0"/>
          </a:p>
          <a:p>
            <a:pPr lvl="1"/>
            <a:r>
              <a:rPr lang="en-GB" dirty="0" smtClean="0"/>
              <a:t>Top </a:t>
            </a:r>
            <a:r>
              <a:rPr lang="en-GB" dirty="0"/>
              <a:t>1% of </a:t>
            </a:r>
            <a:r>
              <a:rPr lang="en-GB" dirty="0" smtClean="0"/>
              <a:t>households – Upper Class</a:t>
            </a:r>
          </a:p>
          <a:p>
            <a:pPr lvl="2"/>
            <a:r>
              <a:rPr lang="en-GB" dirty="0" smtClean="0"/>
              <a:t>owned </a:t>
            </a:r>
            <a:r>
              <a:rPr lang="en-GB" dirty="0"/>
              <a:t>34.6% of all privately held </a:t>
            </a:r>
            <a:r>
              <a:rPr lang="en-GB" dirty="0" smtClean="0"/>
              <a:t>wealth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next 19% </a:t>
            </a:r>
            <a:r>
              <a:rPr lang="en-GB" dirty="0" smtClean="0"/>
              <a:t>- he </a:t>
            </a:r>
            <a:r>
              <a:rPr lang="en-GB" dirty="0"/>
              <a:t>managerial, professional, and small business </a:t>
            </a:r>
            <a:r>
              <a:rPr lang="en-GB" dirty="0" smtClean="0"/>
              <a:t>stratum</a:t>
            </a:r>
          </a:p>
          <a:p>
            <a:pPr lvl="2"/>
            <a:r>
              <a:rPr lang="en-GB" dirty="0" smtClean="0"/>
              <a:t>had </a:t>
            </a:r>
            <a:r>
              <a:rPr lang="en-GB" dirty="0"/>
              <a:t>50.5</a:t>
            </a:r>
            <a:r>
              <a:rPr lang="en-GB" dirty="0" smtClean="0"/>
              <a:t>%.</a:t>
            </a:r>
          </a:p>
          <a:p>
            <a:r>
              <a:rPr lang="en-GB" dirty="0" smtClean="0"/>
              <a:t>The </a:t>
            </a:r>
            <a:r>
              <a:rPr lang="en-GB" dirty="0"/>
              <a:t>top 20% of Americans own 85% of the nation’s wealth as a </a:t>
            </a:r>
            <a:r>
              <a:rPr lang="en-GB" dirty="0" smtClean="0"/>
              <a:t>whole</a:t>
            </a:r>
          </a:p>
          <a:p>
            <a:r>
              <a:rPr lang="en-GB" dirty="0" smtClean="0"/>
              <a:t>The </a:t>
            </a:r>
            <a:r>
              <a:rPr lang="en-GB" dirty="0"/>
              <a:t>other 80% of Americans having only 15% of the </a:t>
            </a:r>
            <a:r>
              <a:rPr lang="en-GB" dirty="0" smtClean="0"/>
              <a:t>wealth</a:t>
            </a:r>
          </a:p>
          <a:p>
            <a:pPr lvl="1"/>
            <a:r>
              <a:rPr lang="en-GB" dirty="0" smtClean="0"/>
              <a:t>there </a:t>
            </a:r>
            <a:r>
              <a:rPr lang="en-GB" dirty="0"/>
              <a:t>is a competition for power between </a:t>
            </a:r>
            <a:r>
              <a:rPr lang="en-GB" dirty="0" smtClean="0"/>
              <a:t>classes</a:t>
            </a:r>
          </a:p>
          <a:p>
            <a:pPr marL="365760" lvl="1" indent="0" algn="r">
              <a:buNone/>
            </a:pPr>
            <a:r>
              <a:rPr lang="en-GB" dirty="0"/>
              <a:t>(</a:t>
            </a:r>
            <a:r>
              <a:rPr lang="en-GB" dirty="0" err="1"/>
              <a:t>Alessio</a:t>
            </a:r>
            <a:r>
              <a:rPr lang="en-GB" dirty="0"/>
              <a:t>, 2011)</a:t>
            </a:r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164471435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/>
              <a:t>Wealth and Power Inequality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large disparity in wealth between social classes in the US </a:t>
            </a:r>
          </a:p>
          <a:p>
            <a:pPr lvl="1"/>
            <a:r>
              <a:rPr lang="en-GB" dirty="0" smtClean="0"/>
              <a:t>Disadvantages </a:t>
            </a:r>
            <a:r>
              <a:rPr lang="en-GB" dirty="0"/>
              <a:t>for those in the lower classes</a:t>
            </a:r>
          </a:p>
          <a:p>
            <a:pPr lvl="2"/>
            <a:r>
              <a:rPr lang="en-GB" dirty="0"/>
              <a:t>lack of access to quality health care</a:t>
            </a:r>
          </a:p>
          <a:p>
            <a:pPr lvl="2"/>
            <a:r>
              <a:rPr lang="en-GB" dirty="0"/>
              <a:t>increased risk of violent crime</a:t>
            </a:r>
          </a:p>
          <a:p>
            <a:pPr lvl="2"/>
            <a:r>
              <a:rPr lang="en-GB" dirty="0"/>
              <a:t>fewer educational opportunities</a:t>
            </a:r>
          </a:p>
          <a:p>
            <a:pPr lvl="3"/>
            <a:r>
              <a:rPr lang="en-GB" dirty="0"/>
              <a:t>especially post-secondary education</a:t>
            </a:r>
          </a:p>
          <a:p>
            <a:pPr lvl="2"/>
            <a:r>
              <a:rPr lang="en-GB" dirty="0"/>
              <a:t>the absence of a social network to provide opportunities for upward </a:t>
            </a:r>
            <a:r>
              <a:rPr lang="en-GB" dirty="0" smtClean="0"/>
              <a:t>mobility</a:t>
            </a:r>
          </a:p>
          <a:p>
            <a:pPr marL="685800" lvl="2" indent="0" algn="r">
              <a:buNone/>
            </a:pPr>
            <a:r>
              <a:rPr lang="en-GB" dirty="0"/>
              <a:t>(</a:t>
            </a:r>
            <a:r>
              <a:rPr lang="en-GB" dirty="0" err="1"/>
              <a:t>Alessio</a:t>
            </a:r>
            <a:r>
              <a:rPr lang="en-GB" dirty="0"/>
              <a:t>, 2011)</a:t>
            </a:r>
          </a:p>
          <a:p>
            <a:pPr lvl="2"/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5061613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 smtClean="0"/>
              <a:t>Drug Abuse and Crime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crime </a:t>
            </a:r>
            <a:r>
              <a:rPr lang="en-GB" dirty="0"/>
              <a:t>and criminal justice in the modern world is designed to </a:t>
            </a:r>
            <a:r>
              <a:rPr lang="en-GB" dirty="0" smtClean="0"/>
              <a:t>benefit</a:t>
            </a:r>
          </a:p>
          <a:p>
            <a:pPr lvl="1"/>
            <a:r>
              <a:rPr lang="en-GB" dirty="0" smtClean="0"/>
              <a:t>the upper</a:t>
            </a:r>
          </a:p>
          <a:p>
            <a:pPr lvl="1"/>
            <a:r>
              <a:rPr lang="en-GB" dirty="0" smtClean="0"/>
              <a:t>powerful classes</a:t>
            </a:r>
          </a:p>
          <a:p>
            <a:pPr lvl="1"/>
            <a:r>
              <a:rPr lang="en-GB" dirty="0" smtClean="0"/>
              <a:t>while </a:t>
            </a:r>
            <a:r>
              <a:rPr lang="en-GB" dirty="0"/>
              <a:t>subjugating and disenfranchising the lower </a:t>
            </a:r>
            <a:r>
              <a:rPr lang="en-GB" dirty="0" smtClean="0"/>
              <a:t>classes</a:t>
            </a:r>
          </a:p>
          <a:p>
            <a:pPr marL="896112" lvl="3" indent="0" algn="r">
              <a:buNone/>
            </a:pPr>
            <a:r>
              <a:rPr lang="en-GB" dirty="0"/>
              <a:t>(</a:t>
            </a:r>
            <a:r>
              <a:rPr lang="en-GB" dirty="0" err="1"/>
              <a:t>Downes</a:t>
            </a:r>
            <a:r>
              <a:rPr lang="en-GB" dirty="0"/>
              <a:t> &amp; Rock, 2007: 76)</a:t>
            </a:r>
          </a:p>
          <a:p>
            <a:endParaRPr lang="en-GB" dirty="0"/>
          </a:p>
          <a:p>
            <a:pPr lvl="1"/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2585499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/>
              <a:t>Drug Abuse and Crime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Greek (2005) </a:t>
            </a:r>
            <a:endParaRPr lang="en-GB" dirty="0" smtClean="0"/>
          </a:p>
          <a:p>
            <a:pPr lvl="1"/>
            <a:r>
              <a:rPr lang="en-GB" dirty="0" smtClean="0"/>
              <a:t>‘Thus</a:t>
            </a:r>
            <a:r>
              <a:rPr lang="en-GB" dirty="0"/>
              <a:t>, street crimes, even minor monetary ones are routinely punished quite severely, </a:t>
            </a:r>
            <a:endParaRPr lang="en-GB" dirty="0" smtClean="0"/>
          </a:p>
          <a:p>
            <a:pPr lvl="1"/>
            <a:r>
              <a:rPr lang="en-GB" dirty="0" smtClean="0"/>
              <a:t>while </a:t>
            </a:r>
            <a:r>
              <a:rPr lang="en-GB" dirty="0"/>
              <a:t>large scale financial and business crimes are treated much more leniently. </a:t>
            </a:r>
            <a:endParaRPr lang="en-GB" dirty="0" smtClean="0"/>
          </a:p>
          <a:p>
            <a:pPr lvl="1"/>
            <a:r>
              <a:rPr lang="en-GB" dirty="0" smtClean="0"/>
              <a:t>Theft </a:t>
            </a:r>
            <a:r>
              <a:rPr lang="en-GB" dirty="0"/>
              <a:t>of a television might receive a longer sentence </a:t>
            </a:r>
            <a:endParaRPr lang="en-GB" dirty="0" smtClean="0"/>
          </a:p>
          <a:p>
            <a:pPr lvl="1"/>
            <a:r>
              <a:rPr lang="en-GB" dirty="0" smtClean="0"/>
              <a:t>than </a:t>
            </a:r>
            <a:r>
              <a:rPr lang="en-GB" dirty="0"/>
              <a:t>stealing millions through illegal business </a:t>
            </a:r>
            <a:r>
              <a:rPr lang="en-GB" dirty="0" smtClean="0"/>
              <a:t>practices’</a:t>
            </a:r>
          </a:p>
          <a:p>
            <a:r>
              <a:rPr lang="en-GB" dirty="0" smtClean="0"/>
              <a:t>Conflict </a:t>
            </a:r>
            <a:r>
              <a:rPr lang="en-GB" dirty="0"/>
              <a:t>theory can be applied to deviance in society </a:t>
            </a:r>
            <a:endParaRPr lang="en-GB" dirty="0" smtClean="0"/>
          </a:p>
          <a:p>
            <a:pPr lvl="1"/>
            <a:r>
              <a:rPr lang="en-GB" dirty="0" smtClean="0"/>
              <a:t>as </a:t>
            </a:r>
            <a:r>
              <a:rPr lang="en-GB" dirty="0"/>
              <a:t>the upper classes seek to maintain their position and power </a:t>
            </a:r>
            <a:endParaRPr lang="en-GB" dirty="0" smtClean="0"/>
          </a:p>
          <a:p>
            <a:pPr lvl="1"/>
            <a:r>
              <a:rPr lang="en-GB" dirty="0" smtClean="0"/>
              <a:t>by </a:t>
            </a:r>
            <a:r>
              <a:rPr lang="en-GB" dirty="0"/>
              <a:t>ensuring that the lower classes remain poor and relatively </a:t>
            </a:r>
            <a:r>
              <a:rPr lang="en-GB" dirty="0" smtClean="0"/>
              <a:t>powerless</a:t>
            </a:r>
            <a:endParaRPr lang="en-GB" dirty="0"/>
          </a:p>
          <a:p>
            <a:endParaRPr lang="en-GB" dirty="0" smtClean="0"/>
          </a:p>
          <a:p>
            <a:pPr marL="896112" lvl="3" indent="0" algn="r">
              <a:buNone/>
            </a:pPr>
            <a:r>
              <a:rPr lang="en-GB" dirty="0"/>
              <a:t>(</a:t>
            </a:r>
            <a:r>
              <a:rPr lang="en-GB" dirty="0" err="1"/>
              <a:t>Downes</a:t>
            </a:r>
            <a:r>
              <a:rPr lang="en-GB" dirty="0"/>
              <a:t> &amp; Rock, 2007: 76)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8432596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Conflict Theory:</a:t>
            </a:r>
            <a:br>
              <a:rPr lang="en-GB" dirty="0"/>
            </a:br>
            <a:r>
              <a:rPr lang="en-GB" dirty="0"/>
              <a:t>Drug Abuse and Crime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2442631"/>
            <a:ext cx="10896599" cy="4054883"/>
          </a:xfrm>
        </p:spPr>
        <p:txBody>
          <a:bodyPr>
            <a:normAutofit fontScale="62500" lnSpcReduction="20000"/>
          </a:bodyPr>
          <a:lstStyle/>
          <a:p>
            <a:r>
              <a:rPr lang="en-GB" dirty="0" smtClean="0"/>
              <a:t>Societal </a:t>
            </a:r>
            <a:r>
              <a:rPr lang="en-GB" dirty="0"/>
              <a:t>and social class position effect </a:t>
            </a:r>
            <a:endParaRPr lang="en-GB" dirty="0" smtClean="0"/>
          </a:p>
          <a:p>
            <a:pPr lvl="1"/>
            <a:r>
              <a:rPr lang="en-GB" dirty="0" smtClean="0"/>
              <a:t>one's </a:t>
            </a:r>
            <a:r>
              <a:rPr lang="en-GB" dirty="0"/>
              <a:t>rate of drug </a:t>
            </a:r>
            <a:r>
              <a:rPr lang="en-GB" dirty="0" smtClean="0"/>
              <a:t>abuse</a:t>
            </a:r>
          </a:p>
          <a:p>
            <a:r>
              <a:rPr lang="en-GB" dirty="0" smtClean="0"/>
              <a:t>‘Conflict </a:t>
            </a:r>
            <a:r>
              <a:rPr lang="en-GB" dirty="0"/>
              <a:t>theory holds that there are </a:t>
            </a:r>
            <a:endParaRPr lang="en-GB" dirty="0" smtClean="0"/>
          </a:p>
          <a:p>
            <a:pPr lvl="1"/>
            <a:r>
              <a:rPr lang="en-GB" dirty="0" smtClean="0"/>
              <a:t>higher </a:t>
            </a:r>
            <a:r>
              <a:rPr lang="en-GB" dirty="0"/>
              <a:t>numbers of chronic drug abusers </a:t>
            </a:r>
            <a:endParaRPr lang="en-GB" dirty="0" smtClean="0"/>
          </a:p>
          <a:p>
            <a:pPr lvl="1"/>
            <a:r>
              <a:rPr lang="en-GB" dirty="0" smtClean="0"/>
              <a:t>found </a:t>
            </a:r>
            <a:r>
              <a:rPr lang="en-GB" dirty="0"/>
              <a:t>in lower social </a:t>
            </a:r>
            <a:r>
              <a:rPr lang="en-GB" dirty="0" smtClean="0"/>
              <a:t>classes</a:t>
            </a:r>
          </a:p>
          <a:p>
            <a:pPr lvl="1"/>
            <a:r>
              <a:rPr lang="en-GB" dirty="0" smtClean="0"/>
              <a:t>disorganized neighbourhoods</a:t>
            </a:r>
          </a:p>
          <a:p>
            <a:pPr lvl="1"/>
            <a:r>
              <a:rPr lang="en-GB" dirty="0" smtClean="0"/>
              <a:t>lower </a:t>
            </a:r>
            <a:r>
              <a:rPr lang="en-GB" dirty="0"/>
              <a:t>income </a:t>
            </a:r>
            <a:r>
              <a:rPr lang="en-GB" dirty="0" smtClean="0"/>
              <a:t>families</a:t>
            </a:r>
          </a:p>
          <a:p>
            <a:pPr lvl="1"/>
            <a:r>
              <a:rPr lang="en-GB" dirty="0" smtClean="0"/>
              <a:t>and </a:t>
            </a:r>
            <a:r>
              <a:rPr lang="en-GB" dirty="0"/>
              <a:t>relatively politically powerless </a:t>
            </a:r>
            <a:r>
              <a:rPr lang="en-GB" dirty="0" smtClean="0"/>
              <a:t>places</a:t>
            </a:r>
          </a:p>
          <a:p>
            <a:r>
              <a:rPr lang="en-GB" dirty="0" smtClean="0"/>
              <a:t>Lo </a:t>
            </a:r>
            <a:r>
              <a:rPr lang="en-GB" dirty="0"/>
              <a:t>(2003) </a:t>
            </a:r>
            <a:endParaRPr lang="en-GB" dirty="0" smtClean="0"/>
          </a:p>
          <a:p>
            <a:pPr lvl="1"/>
            <a:r>
              <a:rPr lang="en-GB" dirty="0" smtClean="0"/>
              <a:t>In </a:t>
            </a:r>
            <a:r>
              <a:rPr lang="en-GB" dirty="0"/>
              <a:t>accordance with conflict </a:t>
            </a:r>
            <a:r>
              <a:rPr lang="en-GB" dirty="0" smtClean="0"/>
              <a:t>theory</a:t>
            </a:r>
          </a:p>
          <a:p>
            <a:pPr lvl="1"/>
            <a:r>
              <a:rPr lang="en-GB" dirty="0" smtClean="0"/>
              <a:t>social </a:t>
            </a:r>
            <a:r>
              <a:rPr lang="en-GB" dirty="0"/>
              <a:t>environments negatively effect </a:t>
            </a:r>
            <a:r>
              <a:rPr lang="en-GB" dirty="0" smtClean="0"/>
              <a:t>inequality</a:t>
            </a:r>
          </a:p>
          <a:p>
            <a:pPr lvl="1"/>
            <a:r>
              <a:rPr lang="en-GB" dirty="0" smtClean="0"/>
              <a:t>‘...</a:t>
            </a:r>
            <a:r>
              <a:rPr lang="en-GB" dirty="0"/>
              <a:t>widespread poverty and severe social </a:t>
            </a:r>
            <a:r>
              <a:rPr lang="en-GB" dirty="0" smtClean="0"/>
              <a:t>disorganization</a:t>
            </a:r>
          </a:p>
          <a:p>
            <a:pPr lvl="1"/>
            <a:r>
              <a:rPr lang="en-GB" dirty="0" smtClean="0"/>
              <a:t>lacking </a:t>
            </a:r>
            <a:r>
              <a:rPr lang="en-GB" dirty="0"/>
              <a:t>legitimate opportunities as well as adequate education and </a:t>
            </a:r>
            <a:r>
              <a:rPr lang="en-GB" dirty="0" smtClean="0"/>
              <a:t>training</a:t>
            </a:r>
          </a:p>
          <a:p>
            <a:pPr lvl="1"/>
            <a:r>
              <a:rPr lang="en-GB" dirty="0" smtClean="0"/>
              <a:t>have </a:t>
            </a:r>
            <a:r>
              <a:rPr lang="en-GB" dirty="0"/>
              <a:t>a [strong] association with opiate and cocaine </a:t>
            </a:r>
            <a:r>
              <a:rPr lang="en-GB" dirty="0" smtClean="0"/>
              <a:t>use</a:t>
            </a:r>
            <a:r>
              <a:rPr lang="en-GB" dirty="0" smtClean="0"/>
              <a:t>’                                                                             (</a:t>
            </a:r>
            <a:r>
              <a:rPr lang="en-GB" dirty="0" err="1"/>
              <a:t>Downes</a:t>
            </a:r>
            <a:r>
              <a:rPr lang="en-GB" dirty="0"/>
              <a:t> &amp; Rock, 2007: 76)</a:t>
            </a:r>
          </a:p>
          <a:p>
            <a:endParaRPr lang="en-GB" dirty="0"/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851368614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err="1"/>
              <a:t>Alessio</a:t>
            </a:r>
            <a:r>
              <a:rPr lang="en-GB" dirty="0"/>
              <a:t>, JC (2011) </a:t>
            </a:r>
            <a:r>
              <a:rPr lang="en-GB" i="1" dirty="0"/>
              <a:t>Social Problems and Inequality: Social Responsibility through Progressive Sociology, </a:t>
            </a:r>
            <a:r>
              <a:rPr lang="en-GB" dirty="0"/>
              <a:t>Farnham, Surry: </a:t>
            </a:r>
            <a:r>
              <a:rPr lang="en-GB" dirty="0" err="1"/>
              <a:t>Ashgate</a:t>
            </a:r>
            <a:r>
              <a:rPr lang="en-GB" dirty="0"/>
              <a:t> Publishing Company.</a:t>
            </a:r>
            <a:endParaRPr lang="en-GB" b="1" dirty="0"/>
          </a:p>
          <a:p>
            <a:r>
              <a:rPr lang="en-GB" dirty="0"/>
              <a:t>Andersen, M, Taylor, H &amp; </a:t>
            </a:r>
            <a:r>
              <a:rPr lang="en-GB" dirty="0" err="1"/>
              <a:t>logio</a:t>
            </a:r>
            <a:r>
              <a:rPr lang="en-GB" dirty="0"/>
              <a:t>, K (2012) </a:t>
            </a:r>
            <a:r>
              <a:rPr lang="en-GB" i="1" dirty="0"/>
              <a:t>Sociology: The Essentials, </a:t>
            </a:r>
            <a:r>
              <a:rPr lang="en-GB" dirty="0"/>
              <a:t>Belmont, CA: </a:t>
            </a:r>
            <a:r>
              <a:rPr lang="en-GB" dirty="0" err="1"/>
              <a:t>Cengage</a:t>
            </a:r>
            <a:r>
              <a:rPr lang="en-GB" dirty="0"/>
              <a:t>.</a:t>
            </a:r>
            <a:endParaRPr lang="en-GB" b="1" dirty="0"/>
          </a:p>
          <a:p>
            <a:r>
              <a:rPr lang="en-GB" dirty="0" err="1"/>
              <a:t>Baert</a:t>
            </a:r>
            <a:r>
              <a:rPr lang="en-GB" dirty="0"/>
              <a:t>, P &amp; da Silva, FC (2010) </a:t>
            </a:r>
            <a:r>
              <a:rPr lang="en-GB" i="1" dirty="0"/>
              <a:t>Social Theory in the Twentieth Century and Beyond, </a:t>
            </a:r>
            <a:r>
              <a:rPr lang="en-GB" dirty="0"/>
              <a:t> Cambridge,: Polity Press.</a:t>
            </a:r>
            <a:endParaRPr lang="en-GB" b="1" dirty="0"/>
          </a:p>
          <a:p>
            <a:r>
              <a:rPr lang="en-GB" dirty="0"/>
              <a:t>Brinkerhoff, D, Ortega, S &amp; </a:t>
            </a:r>
            <a:r>
              <a:rPr lang="en-GB" dirty="0" err="1"/>
              <a:t>Weitz</a:t>
            </a:r>
            <a:r>
              <a:rPr lang="en-GB" dirty="0"/>
              <a:t>, R 920130) </a:t>
            </a:r>
            <a:r>
              <a:rPr lang="en-GB" i="1" dirty="0"/>
              <a:t>Essentials of Sociology, </a:t>
            </a:r>
            <a:r>
              <a:rPr lang="en-GB" dirty="0"/>
              <a:t>Belmont, CA: Wadsworth Publishing Inc.</a:t>
            </a:r>
          </a:p>
          <a:p>
            <a:r>
              <a:rPr lang="en-GB" dirty="0" err="1"/>
              <a:t>Cragun</a:t>
            </a:r>
            <a:r>
              <a:rPr lang="en-GB" dirty="0"/>
              <a:t>, RT &amp; </a:t>
            </a:r>
            <a:r>
              <a:rPr lang="en-GB" dirty="0" err="1"/>
              <a:t>Cragun</a:t>
            </a:r>
            <a:r>
              <a:rPr lang="en-GB" dirty="0"/>
              <a:t> D (2008) </a:t>
            </a:r>
            <a:r>
              <a:rPr lang="en-GB" i="1" dirty="0"/>
              <a:t>Introduction to Sociology, </a:t>
            </a:r>
            <a:r>
              <a:rPr lang="en-GB" dirty="0"/>
              <a:t> Seven Treasures Publication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6333745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err="1"/>
              <a:t>Downes</a:t>
            </a:r>
            <a:r>
              <a:rPr lang="en-GB" dirty="0"/>
              <a:t>, DM &amp; Rock, P (2007) </a:t>
            </a:r>
            <a:r>
              <a:rPr lang="en-GB" i="1" dirty="0"/>
              <a:t>Understanding Deviance: A Guide to the Sociology of Crime and Rule-breaking, </a:t>
            </a:r>
            <a:r>
              <a:rPr lang="en-GB" dirty="0"/>
              <a:t>Oxford: OUP.</a:t>
            </a:r>
            <a:endParaRPr lang="en-GB" b="1" dirty="0"/>
          </a:p>
          <a:p>
            <a:r>
              <a:rPr lang="en-GB" dirty="0" err="1"/>
              <a:t>Giddens</a:t>
            </a:r>
            <a:r>
              <a:rPr lang="en-GB" dirty="0"/>
              <a:t>, A (1979) </a:t>
            </a:r>
            <a:r>
              <a:rPr lang="en-GB" i="1" dirty="0"/>
              <a:t>Central Problems in Social Theory: Action, Structure, and Contradiction in Social Analysis, </a:t>
            </a:r>
            <a:r>
              <a:rPr lang="en-GB" dirty="0"/>
              <a:t>California: University of California Press</a:t>
            </a:r>
            <a:endParaRPr lang="en-GB" b="1" dirty="0"/>
          </a:p>
          <a:p>
            <a:r>
              <a:rPr lang="en-GB" dirty="0"/>
              <a:t>Merton, RK (1968) </a:t>
            </a:r>
            <a:r>
              <a:rPr lang="en-GB" i="1" dirty="0"/>
              <a:t>Social Theory and Social Structure, </a:t>
            </a:r>
            <a:r>
              <a:rPr lang="en-GB" dirty="0"/>
              <a:t>New York: Free Press.</a:t>
            </a:r>
          </a:p>
          <a:p>
            <a:r>
              <a:rPr lang="en-GB" dirty="0"/>
              <a:t>Mooney, LA, Knox, D &amp; Schacht, C (2011) </a:t>
            </a:r>
            <a:r>
              <a:rPr lang="en-GB" i="1" dirty="0"/>
              <a:t>Understanding Social Problems, </a:t>
            </a:r>
            <a:r>
              <a:rPr lang="en-GB" dirty="0"/>
              <a:t>Belmont, CA: Wadsworth.</a:t>
            </a:r>
          </a:p>
          <a:p>
            <a:r>
              <a:rPr lang="en-GB" dirty="0"/>
              <a:t>Slattery, M (2003) </a:t>
            </a:r>
            <a:r>
              <a:rPr lang="en-GB" i="1" dirty="0"/>
              <a:t>Key Ideas in Sociology,</a:t>
            </a:r>
            <a:r>
              <a:rPr lang="en-GB" dirty="0"/>
              <a:t> Cheltenham: Nelson </a:t>
            </a:r>
            <a:r>
              <a:rPr lang="en-GB" dirty="0" err="1"/>
              <a:t>Thornes</a:t>
            </a:r>
            <a:r>
              <a:rPr lang="en-GB" dirty="0"/>
              <a:t> Ltd.</a:t>
            </a:r>
            <a:endParaRPr lang="en-GB" b="1" dirty="0"/>
          </a:p>
          <a:p>
            <a:r>
              <a:rPr lang="en-GB" dirty="0" err="1"/>
              <a:t>Stolley</a:t>
            </a:r>
            <a:r>
              <a:rPr lang="en-GB" dirty="0"/>
              <a:t>, KS (2005) </a:t>
            </a:r>
            <a:r>
              <a:rPr lang="en-GB" i="1" dirty="0"/>
              <a:t>The Basis of Sociology, </a:t>
            </a:r>
            <a:r>
              <a:rPr lang="en-GB" dirty="0"/>
              <a:t>Westport, CT: Greenwood Press.</a:t>
            </a:r>
          </a:p>
          <a:p>
            <a:r>
              <a:rPr lang="en-GB" dirty="0"/>
              <a:t>Ware, A (2006) </a:t>
            </a:r>
            <a:r>
              <a:rPr lang="en-GB" i="1" dirty="0"/>
              <a:t>The Democratic Party Heads North, 1877–1962, </a:t>
            </a:r>
            <a:r>
              <a:rPr lang="en-GB" dirty="0"/>
              <a:t>Cambridge: Cambridge University Press.</a:t>
            </a: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2114164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0857734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27260783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14024212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3506280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D9B247"/>
      </a:accent1>
      <a:accent2>
        <a:srgbClr val="CC702D"/>
      </a:accent2>
      <a:accent3>
        <a:srgbClr val="B53A31"/>
      </a:accent3>
      <a:accent4>
        <a:srgbClr val="815F56"/>
      </a:accent4>
      <a:accent5>
        <a:srgbClr val="AE9E7C"/>
      </a:accent5>
      <a:accent6>
        <a:srgbClr val="7B8865"/>
      </a:accent6>
      <a:hlink>
        <a:srgbClr val="BB7826"/>
      </a:hlink>
      <a:folHlink>
        <a:srgbClr val="CF9C5F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E4E49EB0-FB00-41F5-9359-4843D783A23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248</TotalTime>
  <Words>3052</Words>
  <Application>Microsoft Office PowerPoint</Application>
  <PresentationFormat>Widescreen</PresentationFormat>
  <Paragraphs>482</Paragraphs>
  <Slides>63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63</vt:i4>
      </vt:variant>
    </vt:vector>
  </HeadingPairs>
  <TitlesOfParts>
    <vt:vector size="67" baseType="lpstr">
      <vt:lpstr>Arial</vt:lpstr>
      <vt:lpstr>Calibri</vt:lpstr>
      <vt:lpstr>Garamond</vt:lpstr>
      <vt:lpstr>Organic</vt:lpstr>
      <vt:lpstr>Recap and Assignments</vt:lpstr>
      <vt:lpstr>Assignment 1 </vt:lpstr>
      <vt:lpstr>Assignment 2</vt:lpstr>
      <vt:lpstr>Theoretical Lens</vt:lpstr>
      <vt:lpstr>Paradigms</vt:lpstr>
      <vt:lpstr>Sociological Paradigm</vt:lpstr>
      <vt:lpstr>Function of Sociological Paradigms</vt:lpstr>
      <vt:lpstr>Sociological Theories</vt:lpstr>
      <vt:lpstr>Three Major Paradigms  or Perspectives in Sociology</vt:lpstr>
      <vt:lpstr>3 Dominant Perspectives</vt:lpstr>
      <vt:lpstr>Action: Symbolic Interactionism</vt:lpstr>
      <vt:lpstr>Action: Symbolic Interactionism</vt:lpstr>
      <vt:lpstr>Symbolic Interactionism: Influence </vt:lpstr>
      <vt:lpstr>Symbolic Interactionism: Meaning</vt:lpstr>
      <vt:lpstr>Symbolic Interactionism: Social Norms and Values</vt:lpstr>
      <vt:lpstr>Symbolic Interactionism: Social Norms and Values</vt:lpstr>
      <vt:lpstr>Symbolic Interactionism: Major Contributors </vt:lpstr>
      <vt:lpstr>Core Principles of Social Interaction Theory</vt:lpstr>
      <vt:lpstr>Major Premises of Symbolic Interaction Theory</vt:lpstr>
      <vt:lpstr>Major Premises of Symbolic Interaction Theory</vt:lpstr>
      <vt:lpstr>Major Premises of Symbolic Interaction Theory</vt:lpstr>
      <vt:lpstr>Major Premises of Symbolic Interaction Theory</vt:lpstr>
      <vt:lpstr>7 Major Assumptions of Symbolic Interactionism Theory</vt:lpstr>
      <vt:lpstr>Reference List</vt:lpstr>
      <vt:lpstr>PowerPoint Presentation</vt:lpstr>
      <vt:lpstr>SJSI4017 Session 3</vt:lpstr>
      <vt:lpstr>Structural-Functionalism Paradigm</vt:lpstr>
      <vt:lpstr>Structural Functionalist Model</vt:lpstr>
      <vt:lpstr>Groups and Institutions </vt:lpstr>
      <vt:lpstr>Example: Gender Inequality</vt:lpstr>
      <vt:lpstr>Society as Constantly Striving for Equilibrium</vt:lpstr>
      <vt:lpstr>Structural Functionalism:  Status Quo</vt:lpstr>
      <vt:lpstr>Structural Functionalism: Social Cohesion</vt:lpstr>
      <vt:lpstr>Structural Functionalism: Social Inequality</vt:lpstr>
      <vt:lpstr>Structural Functionalism: Social Inequality</vt:lpstr>
      <vt:lpstr>Structural Functionalism: Interdependence</vt:lpstr>
      <vt:lpstr>Structural Functionalism: Equilibrium</vt:lpstr>
      <vt:lpstr>Structural Functionalism: Anomie</vt:lpstr>
      <vt:lpstr>Conflict Theory: Assumptions</vt:lpstr>
      <vt:lpstr>Conflict Theory: Assumptions </vt:lpstr>
      <vt:lpstr>Conflict Theory: Class Conflict</vt:lpstr>
      <vt:lpstr>Conflict Theory: Class Conflict</vt:lpstr>
      <vt:lpstr>Conflict Theory: Ideology</vt:lpstr>
      <vt:lpstr>Conflict Theory: Social Class</vt:lpstr>
      <vt:lpstr>Conflict Theory: Deviance</vt:lpstr>
      <vt:lpstr>Conflict Theory: Proletariat</vt:lpstr>
      <vt:lpstr>Conflict Theory: Bourgeoisie</vt:lpstr>
      <vt:lpstr>Conflict Theory: Capitalism</vt:lpstr>
      <vt:lpstr>Conflict Theory: Social Stratification</vt:lpstr>
      <vt:lpstr>Conflict Theory: Social Stratification</vt:lpstr>
      <vt:lpstr>Conflict Theory: Social Stratification</vt:lpstr>
      <vt:lpstr>Conflict Theory: Wealth and Power Inequality</vt:lpstr>
      <vt:lpstr>Conflict Theory: Wealth and Power Inequality</vt:lpstr>
      <vt:lpstr>Conflict Theory: Wealth and Power Inequality</vt:lpstr>
      <vt:lpstr>Conflict Theory: Drug Abuse and Crime</vt:lpstr>
      <vt:lpstr>Conflict Theory: Drug Abuse and Crime</vt:lpstr>
      <vt:lpstr>Conflict Theory: Drug Abuse and Crime</vt:lpstr>
      <vt:lpstr>References</vt:lpstr>
      <vt:lpstr>References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Recap and Assignments</dc:title>
  <dc:creator>Joanne Davies (Yr Athrofa)</dc:creator>
  <cp:lastModifiedBy>Joanne Davies (Yr Athrofa)</cp:lastModifiedBy>
  <cp:revision>16</cp:revision>
  <dcterms:created xsi:type="dcterms:W3CDTF">2019-11-04T08:51:57Z</dcterms:created>
  <dcterms:modified xsi:type="dcterms:W3CDTF">2019-11-05T08:30:11Z</dcterms:modified>
</cp:coreProperties>
</file>