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4630400" cy="8229600"/>
  <p:notesSz cx="8229600" cy="14630400"/>
  <p:embeddedFontLst>
    <p:embeddedFont>
      <p:font typeface="Montserrat" panose="020B0604020202020204" charset="0"/>
      <p:regular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7" d="100"/>
          <a:sy n="47" d="100"/>
        </p:scale>
        <p:origin x="103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9071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2536508"/>
            <a:ext cx="7627382" cy="2138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Gender as Performance: Butler's View of Masculinity and Femininity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44709" y="4999552"/>
            <a:ext cx="7627382" cy="2138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endParaRPr lang="en-US" sz="1700" dirty="0">
              <a:solidFill>
                <a:srgbClr val="384653"/>
              </a:solidFill>
              <a:latin typeface="Montserrat" pitchFamily="34" charset="0"/>
              <a:ea typeface="Montserrat" pitchFamily="34" charset="-122"/>
              <a:cs typeface="Montserrat" pitchFamily="34" charset="-120"/>
            </a:endParaRPr>
          </a:p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HPHP 5901 – Sex, Sexuality and Gender </a:t>
            </a:r>
          </a:p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Assessment 1 – Part 2 Presentation</a:t>
            </a:r>
          </a:p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</a:rPr>
              <a:t>Nikola </a:t>
            </a:r>
            <a:r>
              <a:rPr lang="en-US" sz="1700" dirty="0" err="1">
                <a:solidFill>
                  <a:srgbClr val="384653"/>
                </a:solidFill>
                <a:latin typeface="Montserrat" pitchFamily="34" charset="0"/>
              </a:rPr>
              <a:t>Sugarova</a:t>
            </a:r>
            <a:endParaRPr lang="en-US" sz="17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435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8309" y="3962757"/>
            <a:ext cx="8136731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Exploring Gender Performativity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58309" y="5000387"/>
            <a:ext cx="4226838" cy="1974652"/>
          </a:xfrm>
          <a:prstGeom prst="roundRect">
            <a:avLst>
              <a:gd name="adj" fmla="val 16458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5" name="Text 2"/>
          <p:cNvSpPr/>
          <p:nvPr/>
        </p:nvSpPr>
        <p:spPr>
          <a:xfrm>
            <a:off x="982504" y="5224582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Butler's Central Claim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982504" y="5710714"/>
            <a:ext cx="3778448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Gender performativity: identity constructed through repeated acts, not biological destiny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5201722" y="5000387"/>
            <a:ext cx="4226838" cy="1974652"/>
          </a:xfrm>
          <a:prstGeom prst="roundRect">
            <a:avLst>
              <a:gd name="adj" fmla="val 16458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8" name="Text 5"/>
          <p:cNvSpPr/>
          <p:nvPr/>
        </p:nvSpPr>
        <p:spPr>
          <a:xfrm>
            <a:off x="5425916" y="5224582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Social Construction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25916" y="5710714"/>
            <a:ext cx="3778448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Masculinity and femininity emerge through continuous social behaviours and cultural rituals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9645134" y="5000387"/>
            <a:ext cx="4226957" cy="1974652"/>
          </a:xfrm>
          <a:prstGeom prst="roundRect">
            <a:avLst>
              <a:gd name="adj" fmla="val 16458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8"/>
          <p:cNvSpPr/>
          <p:nvPr/>
        </p:nvSpPr>
        <p:spPr>
          <a:xfrm>
            <a:off x="9869329" y="5224582"/>
            <a:ext cx="2865239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Regulatory Framework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869329" y="5710714"/>
            <a:ext cx="3778568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Society enforces gender norms through expectations, rewards, and sanctions</a:t>
            </a:r>
            <a:endParaRPr lang="en-US" sz="1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38175" y="501372"/>
            <a:ext cx="6653212" cy="5997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Butler's Theoretical Framework</a:t>
            </a:r>
            <a:endParaRPr lang="en-US" sz="3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175" y="1579721"/>
            <a:ext cx="6454616" cy="645461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545229" y="1556861"/>
            <a:ext cx="3754041" cy="3598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Gender as Stylised Repetition</a:t>
            </a:r>
            <a:endParaRPr lang="en-US" sz="2250" dirty="0"/>
          </a:p>
        </p:txBody>
      </p:sp>
      <p:sp>
        <p:nvSpPr>
          <p:cNvPr id="5" name="Text 2"/>
          <p:cNvSpPr/>
          <p:nvPr/>
        </p:nvSpPr>
        <p:spPr>
          <a:xfrm>
            <a:off x="7545229" y="2121813"/>
            <a:ext cx="182285" cy="2278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01</a:t>
            </a:r>
            <a:endParaRPr lang="en-US" sz="14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5229" y="2408753"/>
            <a:ext cx="6454616" cy="2286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7545229" y="2545556"/>
            <a:ext cx="3608903" cy="2997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Social Expectations Define Norms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7545229" y="3027640"/>
            <a:ext cx="6454616" cy="583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Cultural contexts establish what constitutes "masculine" or "feminine" behaviour</a:t>
            </a:r>
            <a:endParaRPr lang="en-US" sz="1400" dirty="0"/>
          </a:p>
        </p:txBody>
      </p:sp>
      <p:sp>
        <p:nvSpPr>
          <p:cNvPr id="9" name="Text 5"/>
          <p:cNvSpPr/>
          <p:nvPr/>
        </p:nvSpPr>
        <p:spPr>
          <a:xfrm>
            <a:off x="7545229" y="3930253"/>
            <a:ext cx="182285" cy="2278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02</a:t>
            </a:r>
            <a:endParaRPr lang="en-US" sz="14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5229" y="4180761"/>
            <a:ext cx="6454616" cy="2286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7545229" y="4353997"/>
            <a:ext cx="2626995" cy="2997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Performance to Conform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7545229" y="4836081"/>
            <a:ext cx="6454616" cy="583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Individuals enact gender to align with norms and avoid social penalties</a:t>
            </a:r>
            <a:endParaRPr lang="en-US" sz="1400" dirty="0"/>
          </a:p>
        </p:txBody>
      </p:sp>
      <p:sp>
        <p:nvSpPr>
          <p:cNvPr id="13" name="Text 8"/>
          <p:cNvSpPr/>
          <p:nvPr/>
        </p:nvSpPr>
        <p:spPr>
          <a:xfrm>
            <a:off x="7545229" y="5738693"/>
            <a:ext cx="182285" cy="2278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Barlow Light" pitchFamily="34" charset="0"/>
                <a:ea typeface="Barlow Light" pitchFamily="34" charset="-122"/>
                <a:cs typeface="Barlow Light" pitchFamily="34" charset="-120"/>
              </a:rPr>
              <a:t>03</a:t>
            </a:r>
            <a:endParaRPr lang="en-US" sz="14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5229" y="5952768"/>
            <a:ext cx="6454616" cy="2286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7545229" y="6162437"/>
            <a:ext cx="3423047" cy="2997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Constructed Through Repetition</a:t>
            </a:r>
            <a:endParaRPr lang="en-US" sz="1850" dirty="0"/>
          </a:p>
        </p:txBody>
      </p:sp>
      <p:sp>
        <p:nvSpPr>
          <p:cNvPr id="16" name="Text 10"/>
          <p:cNvSpPr/>
          <p:nvPr/>
        </p:nvSpPr>
        <p:spPr>
          <a:xfrm>
            <a:off x="7545229" y="6644521"/>
            <a:ext cx="6454616" cy="2918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Identity emerges from repeated acts, not inherent essence or biology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8309" y="2348032"/>
            <a:ext cx="9335572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Gender Performance in Everyday Life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58309" y="3764756"/>
            <a:ext cx="3501747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Clothing as Gender Signifier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58309" y="4250888"/>
            <a:ext cx="4190762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Suits signal masculinity; dresses signify femininity—sartorial codes reinforce binary expectations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5219819" y="3764756"/>
            <a:ext cx="3639145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Emotional Expression Norms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219819" y="4250888"/>
            <a:ext cx="4190762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Men discouraged from emotional vulnerability; women expected to display empathy and expressiveness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9681329" y="3764756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Learned Behaviours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681329" y="4250888"/>
            <a:ext cx="4190762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Daily actions demonstrate gender as culturally shaped performance, not biological inevitability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758309" y="5534739"/>
            <a:ext cx="13113782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These examples reinforce Butler's argument: gender is behaviour, not biology</a:t>
            </a:r>
            <a:endParaRPr lang="en-US"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8650" y="493990"/>
            <a:ext cx="5389126" cy="5907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Essay Structure Overview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7303770" y="1443990"/>
            <a:ext cx="22860" cy="6291977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" name="Shape 2"/>
          <p:cNvSpPr/>
          <p:nvPr/>
        </p:nvSpPr>
        <p:spPr>
          <a:xfrm>
            <a:off x="6597134" y="1634609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7113151" y="1443990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6" name="Text 4"/>
          <p:cNvSpPr/>
          <p:nvPr/>
        </p:nvSpPr>
        <p:spPr>
          <a:xfrm>
            <a:off x="7173397" y="1468815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4053602" y="1505664"/>
            <a:ext cx="2363510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Introduction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628650" y="1908810"/>
            <a:ext cx="5788462" cy="2874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Establish Butler's performativity theory and essay aims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7494389" y="2712244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0" name="Shape 8"/>
          <p:cNvSpPr/>
          <p:nvPr/>
        </p:nvSpPr>
        <p:spPr>
          <a:xfrm>
            <a:off x="7113151" y="2521625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1" name="Text 9"/>
          <p:cNvSpPr/>
          <p:nvPr/>
        </p:nvSpPr>
        <p:spPr>
          <a:xfrm>
            <a:off x="7173397" y="2546449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2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213288" y="2583299"/>
            <a:ext cx="3421023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Butler's Theory of Performativity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8213288" y="2986445"/>
            <a:ext cx="5788462" cy="5748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Examine core concepts: repetition, stylisation, social construction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6597134" y="3641169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Shape 13"/>
          <p:cNvSpPr/>
          <p:nvPr/>
        </p:nvSpPr>
        <p:spPr>
          <a:xfrm>
            <a:off x="7113151" y="3450550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6" name="Text 14"/>
          <p:cNvSpPr/>
          <p:nvPr/>
        </p:nvSpPr>
        <p:spPr>
          <a:xfrm>
            <a:off x="7173397" y="3475375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3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3529251" y="3512225"/>
            <a:ext cx="2887861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Masculinity as Performance</a:t>
            </a:r>
            <a:endParaRPr lang="en-US" sz="1850" dirty="0"/>
          </a:p>
        </p:txBody>
      </p:sp>
      <p:sp>
        <p:nvSpPr>
          <p:cNvPr id="18" name="Text 16"/>
          <p:cNvSpPr/>
          <p:nvPr/>
        </p:nvSpPr>
        <p:spPr>
          <a:xfrm>
            <a:off x="628650" y="3915370"/>
            <a:ext cx="5788462" cy="2874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Analyse how masculine identities are enacted and enforced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7494389" y="4570095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7113151" y="4379476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1" name="Text 19"/>
          <p:cNvSpPr/>
          <p:nvPr/>
        </p:nvSpPr>
        <p:spPr>
          <a:xfrm>
            <a:off x="7173397" y="4404300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4</a:t>
            </a:r>
            <a:endParaRPr lang="en-US" sz="2200" dirty="0"/>
          </a:p>
        </p:txBody>
      </p:sp>
      <p:sp>
        <p:nvSpPr>
          <p:cNvPr id="22" name="Text 20"/>
          <p:cNvSpPr/>
          <p:nvPr/>
        </p:nvSpPr>
        <p:spPr>
          <a:xfrm>
            <a:off x="8213288" y="4441150"/>
            <a:ext cx="2796659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Femininity as Performance</a:t>
            </a:r>
            <a:endParaRPr lang="en-US" sz="1850" dirty="0"/>
          </a:p>
        </p:txBody>
      </p:sp>
      <p:sp>
        <p:nvSpPr>
          <p:cNvPr id="23" name="Text 21"/>
          <p:cNvSpPr/>
          <p:nvPr/>
        </p:nvSpPr>
        <p:spPr>
          <a:xfrm>
            <a:off x="8213288" y="4844296"/>
            <a:ext cx="5788462" cy="2874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Explore performative aspects of feminine gender expression</a:t>
            </a:r>
            <a:endParaRPr lang="en-US" sz="1400" dirty="0"/>
          </a:p>
        </p:txBody>
      </p:sp>
      <p:sp>
        <p:nvSpPr>
          <p:cNvPr id="24" name="Shape 22"/>
          <p:cNvSpPr/>
          <p:nvPr/>
        </p:nvSpPr>
        <p:spPr>
          <a:xfrm>
            <a:off x="6597134" y="5499021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Shape 23"/>
          <p:cNvSpPr/>
          <p:nvPr/>
        </p:nvSpPr>
        <p:spPr>
          <a:xfrm>
            <a:off x="7113151" y="5308402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6" name="Text 24"/>
          <p:cNvSpPr/>
          <p:nvPr/>
        </p:nvSpPr>
        <p:spPr>
          <a:xfrm>
            <a:off x="7173397" y="5333226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5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3824288" y="5370076"/>
            <a:ext cx="2592824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Real-Life Case Examples</a:t>
            </a:r>
            <a:endParaRPr lang="en-US" sz="1850" dirty="0"/>
          </a:p>
        </p:txBody>
      </p:sp>
      <p:sp>
        <p:nvSpPr>
          <p:cNvPr id="28" name="Text 26"/>
          <p:cNvSpPr/>
          <p:nvPr/>
        </p:nvSpPr>
        <p:spPr>
          <a:xfrm>
            <a:off x="628650" y="5773222"/>
            <a:ext cx="5788462" cy="2874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Apply theory to contemporary cultural contexts and practices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7494389" y="6427946"/>
            <a:ext cx="538877" cy="22860"/>
          </a:xfrm>
          <a:prstGeom prst="roundRect">
            <a:avLst>
              <a:gd name="adj" fmla="val 1178700"/>
            </a:avLst>
          </a:prstGeom>
          <a:solidFill>
            <a:srgbClr val="BACFDD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0" name="Shape 28"/>
          <p:cNvSpPr/>
          <p:nvPr/>
        </p:nvSpPr>
        <p:spPr>
          <a:xfrm>
            <a:off x="7113151" y="6237327"/>
            <a:ext cx="404098" cy="404098"/>
          </a:xfrm>
          <a:prstGeom prst="roundRect">
            <a:avLst>
              <a:gd name="adj" fmla="val 66680"/>
            </a:avLst>
          </a:prstGeom>
          <a:solidFill>
            <a:srgbClr val="D4E9F7"/>
          </a:solidFill>
          <a:ln w="762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7173397" y="6262152"/>
            <a:ext cx="283607" cy="354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2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6</a:t>
            </a:r>
            <a:endParaRPr lang="en-US" sz="2200" dirty="0"/>
          </a:p>
        </p:txBody>
      </p:sp>
      <p:sp>
        <p:nvSpPr>
          <p:cNvPr id="32" name="Text 30"/>
          <p:cNvSpPr/>
          <p:nvPr/>
        </p:nvSpPr>
        <p:spPr>
          <a:xfrm>
            <a:off x="8213288" y="6299002"/>
            <a:ext cx="2707124" cy="29539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Implications &amp; Conclusion</a:t>
            </a:r>
            <a:endParaRPr lang="en-US" sz="1850" dirty="0"/>
          </a:p>
        </p:txBody>
      </p:sp>
      <p:sp>
        <p:nvSpPr>
          <p:cNvPr id="33" name="Text 31"/>
          <p:cNvSpPr/>
          <p:nvPr/>
        </p:nvSpPr>
        <p:spPr>
          <a:xfrm>
            <a:off x="8213288" y="6702147"/>
            <a:ext cx="5788462" cy="2874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4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Consider broader significance for gender and sexuality studies</a:t>
            </a:r>
            <a:endParaRPr lang="en-US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4709" y="928330"/>
            <a:ext cx="5701546" cy="712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600"/>
              </a:lnSpc>
              <a:buNone/>
            </a:pPr>
            <a:r>
              <a:rPr lang="en-US" sz="4450" b="1" dirty="0">
                <a:solidFill>
                  <a:srgbClr val="2E3C4E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Key Takeaway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569631" y="2209681"/>
            <a:ext cx="7302460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Gender is </a:t>
            </a:r>
            <a:r>
              <a:rPr lang="en-US" sz="1700" b="1" dirty="0">
                <a:solidFill>
                  <a:srgbClr val="2589C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not</a:t>
            </a: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 a fixed biological truth but a </a:t>
            </a:r>
            <a:r>
              <a:rPr lang="en-US" sz="1700" b="1" dirty="0">
                <a:solidFill>
                  <a:srgbClr val="2589C9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dynamic performance</a:t>
            </a: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—constructed, regulated, and open to transformation through our daily acts</a:t>
            </a:r>
            <a:endParaRPr lang="en-US" sz="1700" dirty="0"/>
          </a:p>
        </p:txBody>
      </p:sp>
      <p:sp>
        <p:nvSpPr>
          <p:cNvPr id="5" name="Shape 2"/>
          <p:cNvSpPr/>
          <p:nvPr/>
        </p:nvSpPr>
        <p:spPr>
          <a:xfrm>
            <a:off x="6244709" y="1965960"/>
            <a:ext cx="30480" cy="1527572"/>
          </a:xfrm>
          <a:prstGeom prst="rect">
            <a:avLst/>
          </a:prstGeom>
          <a:solidFill>
            <a:srgbClr val="75BAE6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Shape 3"/>
          <p:cNvSpPr/>
          <p:nvPr/>
        </p:nvSpPr>
        <p:spPr>
          <a:xfrm>
            <a:off x="6244709" y="3737253"/>
            <a:ext cx="3705344" cy="2020372"/>
          </a:xfrm>
          <a:prstGeom prst="roundRect">
            <a:avLst>
              <a:gd name="adj" fmla="val 16086"/>
            </a:avLst>
          </a:prstGeom>
          <a:solidFill>
            <a:srgbClr val="FFFFFF"/>
          </a:solidFill>
          <a:ln w="3048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4"/>
          <p:cNvSpPr/>
          <p:nvPr/>
        </p:nvSpPr>
        <p:spPr>
          <a:xfrm>
            <a:off x="6491764" y="3984308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Recognition</a:t>
            </a:r>
            <a:endParaRPr lang="en-US" sz="2200" dirty="0"/>
          </a:p>
        </p:txBody>
      </p:sp>
      <p:sp>
        <p:nvSpPr>
          <p:cNvPr id="8" name="Text 5"/>
          <p:cNvSpPr/>
          <p:nvPr/>
        </p:nvSpPr>
        <p:spPr>
          <a:xfrm>
            <a:off x="6491764" y="4470440"/>
            <a:ext cx="3211235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Understanding gender as performance reveals its constructed nature</a:t>
            </a:r>
            <a:endParaRPr lang="en-US" sz="1700" dirty="0"/>
          </a:p>
        </p:txBody>
      </p:sp>
      <p:sp>
        <p:nvSpPr>
          <p:cNvPr id="9" name="Shape 6"/>
          <p:cNvSpPr/>
          <p:nvPr/>
        </p:nvSpPr>
        <p:spPr>
          <a:xfrm>
            <a:off x="10166628" y="3737253"/>
            <a:ext cx="3705463" cy="2020372"/>
          </a:xfrm>
          <a:prstGeom prst="roundRect">
            <a:avLst>
              <a:gd name="adj" fmla="val 16086"/>
            </a:avLst>
          </a:prstGeom>
          <a:solidFill>
            <a:srgbClr val="FFFFFF"/>
          </a:solidFill>
          <a:ln w="3048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7"/>
          <p:cNvSpPr/>
          <p:nvPr/>
        </p:nvSpPr>
        <p:spPr>
          <a:xfrm>
            <a:off x="10413683" y="3984308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Resistance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413683" y="4470440"/>
            <a:ext cx="3211354" cy="1040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Awareness enables challenging restrictive norms and binary expectations</a:t>
            </a:r>
            <a:endParaRPr lang="en-US" sz="1700" dirty="0"/>
          </a:p>
        </p:txBody>
      </p:sp>
      <p:sp>
        <p:nvSpPr>
          <p:cNvPr id="12" name="Shape 9"/>
          <p:cNvSpPr/>
          <p:nvPr/>
        </p:nvSpPr>
        <p:spPr>
          <a:xfrm>
            <a:off x="6244709" y="5974199"/>
            <a:ext cx="7627382" cy="1326952"/>
          </a:xfrm>
          <a:prstGeom prst="roundRect">
            <a:avLst>
              <a:gd name="adj" fmla="val 24492"/>
            </a:avLst>
          </a:prstGeom>
          <a:solidFill>
            <a:srgbClr val="FFFFFF"/>
          </a:solidFill>
          <a:ln w="30480">
            <a:solidFill>
              <a:srgbClr val="BACFD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0"/>
          <p:cNvSpPr/>
          <p:nvPr/>
        </p:nvSpPr>
        <p:spPr>
          <a:xfrm>
            <a:off x="6491764" y="6221254"/>
            <a:ext cx="2850713" cy="3562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2200" b="1" dirty="0">
                <a:solidFill>
                  <a:srgbClr val="384653"/>
                </a:solidFill>
                <a:latin typeface="Barlow Bold" pitchFamily="34" charset="0"/>
                <a:ea typeface="Barlow Bold" pitchFamily="34" charset="-122"/>
                <a:cs typeface="Barlow Bold" pitchFamily="34" charset="-120"/>
              </a:rPr>
              <a:t>Reimagination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6491764" y="6707386"/>
            <a:ext cx="7133273" cy="346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8465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Opens possibilities for more inclusive, fluid expressions of identity</a:t>
            </a:r>
            <a:endParaRPr lang="en-US" sz="1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</Words>
  <Application>Microsoft Office PowerPoint</Application>
  <PresentationFormat>Custom</PresentationFormat>
  <Paragraphs>64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Barlow Bold</vt:lpstr>
      <vt:lpstr>Barlow Light</vt:lpstr>
      <vt:lpstr>Montserrat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2025-11-22T18:06:51Z</dcterms:created>
  <dcterms:modified xsi:type="dcterms:W3CDTF">2025-11-22T18:07:22Z</dcterms:modified>
</cp:coreProperties>
</file>