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3162" y="-22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4/22/2020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image52.png">
            <a:extLst>
              <a:ext uri="{FF2B5EF4-FFF2-40B4-BE49-F238E27FC236}">
                <a16:creationId xmlns:a16="http://schemas.microsoft.com/office/drawing/2014/main" id="{0E4CA6C3-AF13-48FF-9CD4-1FD7BC395C08}"/>
              </a:ext>
            </a:extLst>
          </p:cNvPr>
          <p:cNvPicPr/>
          <p:nvPr/>
        </p:nvPicPr>
        <p:blipFill>
          <a:blip r:embed="rId2"/>
          <a:srcRect l="25636" t="29288" r="30342" b="20231"/>
          <a:stretch>
            <a:fillRect/>
          </a:stretch>
        </p:blipFill>
        <p:spPr>
          <a:xfrm>
            <a:off x="7760089" y="9955121"/>
            <a:ext cx="5620249" cy="3112138"/>
          </a:xfrm>
          <a:prstGeom prst="rect">
            <a:avLst/>
          </a:prstGeom>
          <a:ln/>
        </p:spPr>
      </p:pic>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Crankshaft Balancing and the Yamaha YZF-R1M Crossplane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Joseph Ieuan Woodhouse-Thomas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955123"/>
            <a:ext cx="6415087" cy="9306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lgn="just">
              <a:spcBef>
                <a:spcPct val="50000"/>
              </a:spcBef>
            </a:pPr>
            <a:r>
              <a:rPr lang="en-GB" dirty="0"/>
              <a:t>Noise, vibration and harshness is a key area to perfecting in the internal combustion engine, therefore it is of most importance that every component in a vehicle works together to provide a smooth drive, and the crankshaft is no exception.</a:t>
            </a:r>
          </a:p>
          <a:p>
            <a:pPr algn="just">
              <a:spcBef>
                <a:spcPct val="50000"/>
              </a:spcBef>
            </a:pPr>
            <a:r>
              <a:rPr lang="en-GB" dirty="0"/>
              <a:t>The following project explores the theory and practice behind crankshaft balancing and the crossplane crankshaft with a consideration to its usage. Alongside this, a look into the claims made by Yamaha about their YZF-R1M and why it utilises a crossplane crankshaft.</a:t>
            </a:r>
          </a:p>
          <a:p>
            <a:pPr algn="just">
              <a:spcBef>
                <a:spcPct val="50000"/>
              </a:spcBef>
            </a:pPr>
            <a:r>
              <a:rPr lang="en-US" altLang="en-US" dirty="0"/>
              <a:t>Three experiments have taken place using Matlab and Solidworks, the first experiment investigates the theory behind bob weight balancing and crank balancing, followed by an experiment into Yamaha’s crossplane crankshafts.</a:t>
            </a:r>
          </a:p>
          <a:p>
            <a:pPr>
              <a:spcBef>
                <a:spcPct val="50000"/>
              </a:spcBef>
            </a:pPr>
            <a:endParaRPr lang="en-US" altLang="en-US" sz="2800" dirty="0"/>
          </a:p>
        </p:txBody>
      </p:sp>
      <p:sp>
        <p:nvSpPr>
          <p:cNvPr id="12" name="Text Box 8"/>
          <p:cNvSpPr txBox="1">
            <a:spLocks noChangeArrowheads="1"/>
          </p:cNvSpPr>
          <p:nvPr/>
        </p:nvSpPr>
        <p:spPr bwMode="auto">
          <a:xfrm>
            <a:off x="264329" y="14159590"/>
            <a:ext cx="6415087" cy="14753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Aims and Objectives</a:t>
            </a:r>
          </a:p>
          <a:p>
            <a:pPr lvl="0" algn="just"/>
            <a:r>
              <a:rPr lang="en-US" dirty="0"/>
              <a:t>- To gain a thorough understanding of the chosen software with the intention to take this understanding into future projects.</a:t>
            </a:r>
            <a:endParaRPr lang="en-GB" dirty="0"/>
          </a:p>
          <a:p>
            <a:pPr lvl="0" algn="just"/>
            <a:r>
              <a:rPr lang="en-US" dirty="0"/>
              <a:t>- To achieve a working understanding of crank balancing and the effects each method has on racing and production-built engines.</a:t>
            </a:r>
            <a:endParaRPr lang="en-GB" dirty="0"/>
          </a:p>
          <a:p>
            <a:pPr lvl="0" algn="just"/>
            <a:r>
              <a:rPr lang="en-US" dirty="0"/>
              <a:t>- To enhance knowledge of crossplane crankshafts in V8 engines, and further develop understanding of crossplane cranks used in motorcycles and the effects on the overall fee when riding.</a:t>
            </a:r>
            <a:endParaRPr lang="en-GB" dirty="0"/>
          </a:p>
          <a:p>
            <a:pPr lvl="0" algn="just"/>
            <a:r>
              <a:rPr lang="en-US" dirty="0"/>
              <a:t>- To obtain a greater understanding of the internal combustion engine, and the effects that changes made to the crankshaft have on other components within the motor. </a:t>
            </a:r>
            <a:endParaRPr lang="en-GB" dirty="0"/>
          </a:p>
          <a:p>
            <a:pPr lvl="0" algn="just"/>
            <a:r>
              <a:rPr lang="en-US" dirty="0"/>
              <a:t>- Asses the claims made by Yamaha concerning the crossplane crank and its advantages and disadvantages.</a:t>
            </a:r>
            <a:endParaRPr lang="en-GB" dirty="0"/>
          </a:p>
          <a:p>
            <a:r>
              <a:rPr lang="en-GB" dirty="0"/>
              <a:t> </a:t>
            </a:r>
          </a:p>
          <a:p>
            <a:pPr>
              <a:spcBef>
                <a:spcPct val="20000"/>
              </a:spcBef>
            </a:pPr>
            <a:r>
              <a:rPr lang="en-AU" altLang="en-US" sz="3600" b="1" dirty="0"/>
              <a:t>Methodology</a:t>
            </a:r>
          </a:p>
          <a:p>
            <a:pPr algn="just">
              <a:spcBef>
                <a:spcPct val="20000"/>
              </a:spcBef>
            </a:pPr>
            <a:r>
              <a:rPr lang="en-AU" altLang="en-US" dirty="0"/>
              <a:t>The first and second investigations utilised Solidworks and investigated the validity of crankshaft balancing, a single cylinder model was constructed using the computer aided design software to use as a motion simulation. The first test is a comparison between a  completely underbalanced crank and a marginally overbalanced crank. </a:t>
            </a:r>
            <a:r>
              <a:rPr lang="en-GB" dirty="0">
                <a:latin typeface="Arial" panose="020B0604020202020204" pitchFamily="34" charset="0"/>
                <a:cs typeface="Arial" panose="020B0604020202020204" pitchFamily="34" charset="0"/>
              </a:rPr>
              <a:t>The following test investigated the theory of bob weight balancing, by creating a simulation with one bob weight balanced to the traditional method of 1/3 reciprocating and 2/3 rotating and the opposing bob weight mass calculated using a CAD package. </a:t>
            </a:r>
            <a:endParaRPr lang="en-AU" altLang="en-US" dirty="0"/>
          </a:p>
        </p:txBody>
      </p:sp>
      <p:sp>
        <p:nvSpPr>
          <p:cNvPr id="14" name="Text Box 19"/>
          <p:cNvSpPr txBox="1">
            <a:spLocks noChangeArrowheads="1"/>
          </p:cNvSpPr>
          <p:nvPr/>
        </p:nvSpPr>
        <p:spPr bwMode="auto">
          <a:xfrm>
            <a:off x="7760089" y="23422212"/>
            <a:ext cx="6077831"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Figure 3 - The comparison of the two extremes test showing a clear difference between the two methods </a:t>
            </a:r>
          </a:p>
        </p:txBody>
      </p:sp>
      <p:sp>
        <p:nvSpPr>
          <p:cNvPr id="16" name="Text Box 16"/>
          <p:cNvSpPr txBox="1">
            <a:spLocks noChangeArrowheads="1"/>
          </p:cNvSpPr>
          <p:nvPr/>
        </p:nvSpPr>
        <p:spPr bwMode="auto">
          <a:xfrm>
            <a:off x="7767368" y="13035587"/>
            <a:ext cx="56388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Figure 1 – The Crossplane Crankshaft in a V8 configuration along with the piston and connecting rod assembly.</a:t>
            </a:r>
          </a:p>
        </p:txBody>
      </p:sp>
      <p:sp>
        <p:nvSpPr>
          <p:cNvPr id="18" name="Text Box 27"/>
          <p:cNvSpPr txBox="1">
            <a:spLocks noChangeArrowheads="1"/>
          </p:cNvSpPr>
          <p:nvPr/>
        </p:nvSpPr>
        <p:spPr bwMode="auto">
          <a:xfrm>
            <a:off x="10691093" y="14387687"/>
            <a:ext cx="2613025"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Figure 2 – The first test of validating crankshaft balancing using a crank with limited counter webs.</a:t>
            </a:r>
          </a:p>
        </p:txBody>
      </p:sp>
      <p:sp>
        <p:nvSpPr>
          <p:cNvPr id="22" name="Text Box 10"/>
          <p:cNvSpPr txBox="1">
            <a:spLocks noChangeArrowheads="1"/>
          </p:cNvSpPr>
          <p:nvPr/>
        </p:nvSpPr>
        <p:spPr bwMode="auto">
          <a:xfrm>
            <a:off x="14702175" y="19539796"/>
            <a:ext cx="6415088"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lgn="just">
              <a:spcBef>
                <a:spcPct val="50000"/>
              </a:spcBef>
            </a:pPr>
            <a:r>
              <a:rPr lang="en-US" altLang="en-US" dirty="0"/>
              <a:t>I would like to say a massive thankyou to my parents and to all my family for supporting me through the project and my degree. </a:t>
            </a:r>
          </a:p>
          <a:p>
            <a:pPr algn="just">
              <a:spcBef>
                <a:spcPct val="50000"/>
              </a:spcBef>
            </a:pPr>
            <a:r>
              <a:rPr lang="en-US" altLang="en-US" dirty="0"/>
              <a:t>I would also like to thank all my peers who have helped me throughout the degree.</a:t>
            </a:r>
          </a:p>
          <a:p>
            <a:pPr algn="just">
              <a:spcBef>
                <a:spcPct val="50000"/>
              </a:spcBef>
            </a:pPr>
            <a:r>
              <a:rPr lang="en-US" altLang="en-US" dirty="0"/>
              <a:t>I’d like to show my appreciation to all the lecturers for their support throughout the degree and the major project.</a:t>
            </a:r>
          </a:p>
          <a:p>
            <a:pPr algn="just">
              <a:spcBef>
                <a:spcPct val="50000"/>
              </a:spcBef>
            </a:pPr>
            <a:r>
              <a:rPr lang="en-US" altLang="en-US" dirty="0"/>
              <a:t>Finally, a huge thankyou to my learning helper, Clare Rees for all her help and keeping me on track.</a:t>
            </a:r>
          </a:p>
        </p:txBody>
      </p:sp>
      <p:sp>
        <p:nvSpPr>
          <p:cNvPr id="23" name="Text Box 11"/>
          <p:cNvSpPr txBox="1">
            <a:spLocks noChangeArrowheads="1"/>
          </p:cNvSpPr>
          <p:nvPr/>
        </p:nvSpPr>
        <p:spPr bwMode="auto">
          <a:xfrm>
            <a:off x="14702175" y="25264519"/>
            <a:ext cx="6415087" cy="4104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2000" dirty="0"/>
              <a:t>Solidworks, 2020. </a:t>
            </a:r>
            <a:r>
              <a:rPr lang="en-GB" sz="2000" i="1" dirty="0"/>
              <a:t>Solidworks. </a:t>
            </a:r>
            <a:r>
              <a:rPr lang="en-GB" sz="2000" dirty="0"/>
              <a:t>[Online] </a:t>
            </a:r>
            <a:br>
              <a:rPr lang="en-GB" sz="2000" dirty="0"/>
            </a:br>
            <a:r>
              <a:rPr lang="en-GB" sz="2000" dirty="0"/>
              <a:t>Available at: </a:t>
            </a:r>
            <a:r>
              <a:rPr lang="en-GB" sz="2000" u="sng" dirty="0"/>
              <a:t>https://www.solidworks.com/</a:t>
            </a:r>
            <a:br>
              <a:rPr lang="en-GB" sz="2000" dirty="0"/>
            </a:br>
            <a:r>
              <a:rPr lang="en-GB" sz="2000" dirty="0"/>
              <a:t>[Accessed 14.03.2020].</a:t>
            </a:r>
          </a:p>
          <a:p>
            <a:pPr>
              <a:spcBef>
                <a:spcPct val="50000"/>
              </a:spcBef>
            </a:pPr>
            <a:r>
              <a:rPr lang="en-GB" sz="2000" dirty="0"/>
              <a:t>MathWorks, 2020. </a:t>
            </a:r>
            <a:r>
              <a:rPr lang="en-GB" sz="2000" i="1" dirty="0"/>
              <a:t>Matlab. </a:t>
            </a:r>
            <a:r>
              <a:rPr lang="en-GB" sz="2000" dirty="0"/>
              <a:t>[Online] </a:t>
            </a:r>
            <a:br>
              <a:rPr lang="en-GB" sz="2000" dirty="0"/>
            </a:br>
            <a:r>
              <a:rPr lang="en-GB" sz="2000" dirty="0"/>
              <a:t>Available at: </a:t>
            </a:r>
            <a:r>
              <a:rPr lang="en-GB" sz="2000" u="sng" dirty="0"/>
              <a:t>https://uk.mathworks.com/products/matlab.html</a:t>
            </a:r>
            <a:br>
              <a:rPr lang="en-GB" sz="2000" dirty="0"/>
            </a:br>
            <a:r>
              <a:rPr lang="en-GB" sz="2000" dirty="0"/>
              <a:t>[Accessed 25.03.2020].</a:t>
            </a:r>
          </a:p>
          <a:p>
            <a:pPr>
              <a:spcBef>
                <a:spcPct val="50000"/>
              </a:spcBef>
            </a:pPr>
            <a:endParaRPr lang="en-AU" altLang="en-US" b="1" dirty="0">
              <a:ea typeface="Arial" charset="0"/>
              <a:cs typeface="Arial" charset="0"/>
            </a:endParaRPr>
          </a:p>
        </p:txBody>
      </p:sp>
      <p:sp>
        <p:nvSpPr>
          <p:cNvPr id="24" name="Text Box 22"/>
          <p:cNvSpPr txBox="1">
            <a:spLocks noChangeArrowheads="1"/>
          </p:cNvSpPr>
          <p:nvPr/>
        </p:nvSpPr>
        <p:spPr bwMode="auto">
          <a:xfrm>
            <a:off x="14711488" y="6119320"/>
            <a:ext cx="6415087" cy="311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dirty="0"/>
              <a:t>The results have been gathered by measuring the stress acting on the bracketry as there is no channel for vibration in Solidworks. The results where taken over one cycle of motion and boundary conditions where taken into place to ensure reliability in the results.</a:t>
            </a:r>
          </a:p>
        </p:txBody>
      </p:sp>
      <p:sp>
        <p:nvSpPr>
          <p:cNvPr id="25" name="Text Box 25"/>
          <p:cNvSpPr txBox="1">
            <a:spLocks noChangeArrowheads="1"/>
          </p:cNvSpPr>
          <p:nvPr/>
        </p:nvSpPr>
        <p:spPr bwMode="auto">
          <a:xfrm>
            <a:off x="14716251" y="11885375"/>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Figure 5 – Comparison Between Crossplane crankshaft torques and single plane crankshaft torques</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7740046" y="27476623"/>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GB" altLang="en-US" sz="2000" i="1" dirty="0">
                <a:latin typeface="Times New Roman" charset="0"/>
              </a:rPr>
              <a:t>Figure 4 – A comparison of the two methods of bob weight balancing showing clear difference in force implemented.</a:t>
            </a:r>
            <a:endParaRPr lang="en-AU" altLang="en-US" sz="2000" i="1" dirty="0">
              <a:latin typeface="Times New Roman" charset="0"/>
            </a:endParaRPr>
          </a:p>
        </p:txBody>
      </p:sp>
      <p:pic>
        <p:nvPicPr>
          <p:cNvPr id="1057" name="Picture 33" descr="Image may contain: Joe Thomas">
            <a:extLst>
              <a:ext uri="{FF2B5EF4-FFF2-40B4-BE49-F238E27FC236}">
                <a16:creationId xmlns:a16="http://schemas.microsoft.com/office/drawing/2014/main" id="{000CEE80-6976-46C8-AB0E-7076DEAB3FD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529" r="17983" b="16915"/>
          <a:stretch/>
        </p:blipFill>
        <p:spPr bwMode="auto">
          <a:xfrm>
            <a:off x="264329" y="2217019"/>
            <a:ext cx="2702916" cy="3242495"/>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3B231674-932A-4C3C-A192-25B1A3C68E97}"/>
              </a:ext>
            </a:extLst>
          </p:cNvPr>
          <p:cNvSpPr txBox="1"/>
          <p:nvPr/>
        </p:nvSpPr>
        <p:spPr>
          <a:xfrm>
            <a:off x="7685244" y="6344944"/>
            <a:ext cx="5638800" cy="3416320"/>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Furthermore, an investigation using Matlab was undertaken examining the differences between the crossplane crankshaft and a single plane crankshaft. Figure 1 shows the V8 crossplane crank at a 90 degree angle. Figure 2 shows the comparative test format, the bob weight testing is similar to this, although utilises a bob weight. </a:t>
            </a:r>
          </a:p>
        </p:txBody>
      </p:sp>
      <p:pic>
        <p:nvPicPr>
          <p:cNvPr id="47" name="image1.png">
            <a:extLst>
              <a:ext uri="{FF2B5EF4-FFF2-40B4-BE49-F238E27FC236}">
                <a16:creationId xmlns:a16="http://schemas.microsoft.com/office/drawing/2014/main" id="{1A1072B1-896C-43B3-BDF5-C77A3606F79A}"/>
              </a:ext>
            </a:extLst>
          </p:cNvPr>
          <p:cNvPicPr/>
          <p:nvPr/>
        </p:nvPicPr>
        <p:blipFill>
          <a:blip r:embed="rId6"/>
          <a:srcRect l="36028" t="25527" r="44295" b="16728"/>
          <a:stretch>
            <a:fillRect/>
          </a:stretch>
        </p:blipFill>
        <p:spPr>
          <a:xfrm>
            <a:off x="7686679" y="14159590"/>
            <a:ext cx="2924444" cy="3785813"/>
          </a:xfrm>
          <a:prstGeom prst="rect">
            <a:avLst/>
          </a:prstGeom>
          <a:ln/>
        </p:spPr>
      </p:pic>
      <p:pic>
        <p:nvPicPr>
          <p:cNvPr id="48" name="image6.png" descr="A close up of a map&#10;&#10;Description automatically generated">
            <a:extLst>
              <a:ext uri="{FF2B5EF4-FFF2-40B4-BE49-F238E27FC236}">
                <a16:creationId xmlns:a16="http://schemas.microsoft.com/office/drawing/2014/main" id="{671563D7-FA22-4115-8E24-4E8A367DCB43}"/>
              </a:ext>
            </a:extLst>
          </p:cNvPr>
          <p:cNvPicPr/>
          <p:nvPr/>
        </p:nvPicPr>
        <p:blipFill>
          <a:blip r:embed="rId7" cstate="print">
            <a:extLst>
              <a:ext uri="{28A0092B-C50C-407E-A947-70E740481C1C}">
                <a14:useLocalDpi xmlns:a14="http://schemas.microsoft.com/office/drawing/2010/main" val="0"/>
              </a:ext>
            </a:extLst>
          </a:blip>
          <a:srcRect/>
          <a:stretch>
            <a:fillRect/>
          </a:stretch>
        </p:blipFill>
        <p:spPr>
          <a:xfrm>
            <a:off x="7730521" y="18630713"/>
            <a:ext cx="6089812" cy="2367948"/>
          </a:xfrm>
          <a:prstGeom prst="rect">
            <a:avLst/>
          </a:prstGeom>
          <a:ln/>
        </p:spPr>
      </p:pic>
      <p:pic>
        <p:nvPicPr>
          <p:cNvPr id="49" name="image7.png" descr="A close up of a map&#10;&#10;Description automatically generated">
            <a:extLst>
              <a:ext uri="{FF2B5EF4-FFF2-40B4-BE49-F238E27FC236}">
                <a16:creationId xmlns:a16="http://schemas.microsoft.com/office/drawing/2014/main" id="{DB88C75F-D5B8-44F3-9B97-632A4FB595B2}"/>
              </a:ext>
            </a:extLst>
          </p:cNvPr>
          <p:cNvPicPr/>
          <p:nvPr/>
        </p:nvPicPr>
        <p:blipFill>
          <a:blip r:embed="rId8" cstate="print">
            <a:extLst>
              <a:ext uri="{28A0092B-C50C-407E-A947-70E740481C1C}">
                <a14:useLocalDpi xmlns:a14="http://schemas.microsoft.com/office/drawing/2010/main" val="0"/>
              </a:ext>
            </a:extLst>
          </a:blip>
          <a:srcRect/>
          <a:stretch>
            <a:fillRect/>
          </a:stretch>
        </p:blipFill>
        <p:spPr>
          <a:xfrm>
            <a:off x="7767368" y="21008864"/>
            <a:ext cx="6095871" cy="2596789"/>
          </a:xfrm>
          <a:prstGeom prst="rect">
            <a:avLst/>
          </a:prstGeom>
          <a:ln/>
        </p:spPr>
      </p:pic>
      <p:pic>
        <p:nvPicPr>
          <p:cNvPr id="50" name="image8.png" descr="A close up of a map&#10;&#10;Description automatically generated">
            <a:extLst>
              <a:ext uri="{FF2B5EF4-FFF2-40B4-BE49-F238E27FC236}">
                <a16:creationId xmlns:a16="http://schemas.microsoft.com/office/drawing/2014/main" id="{04228B56-94EB-4BA9-8512-7D6E709F108D}"/>
              </a:ext>
            </a:extLst>
          </p:cNvPr>
          <p:cNvPicPr/>
          <p:nvPr/>
        </p:nvPicPr>
        <p:blipFill>
          <a:blip r:embed="rId9"/>
          <a:srcRect/>
          <a:stretch>
            <a:fillRect/>
          </a:stretch>
        </p:blipFill>
        <p:spPr>
          <a:xfrm>
            <a:off x="7900302" y="24388982"/>
            <a:ext cx="6089812" cy="3321342"/>
          </a:xfrm>
          <a:prstGeom prst="rect">
            <a:avLst/>
          </a:prstGeom>
          <a:ln/>
        </p:spPr>
      </p:pic>
      <p:sp>
        <p:nvSpPr>
          <p:cNvPr id="35" name="TextBox 34">
            <a:extLst>
              <a:ext uri="{FF2B5EF4-FFF2-40B4-BE49-F238E27FC236}">
                <a16:creationId xmlns:a16="http://schemas.microsoft.com/office/drawing/2014/main" id="{F17F41F6-57A4-4F50-BA8F-E64488BD8E7C}"/>
              </a:ext>
            </a:extLst>
          </p:cNvPr>
          <p:cNvSpPr txBox="1"/>
          <p:nvPr/>
        </p:nvSpPr>
        <p:spPr>
          <a:xfrm>
            <a:off x="14876108" y="12928746"/>
            <a:ext cx="6067225" cy="6924973"/>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Conclusion</a:t>
            </a:r>
          </a:p>
          <a:p>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motion simulation, using Solidworks, provided evidence for two theories, the initial theory proven was the need for the counter webs when balancing a crankshaft, the evidence shown in figure 3 presents an obvious difference between the two scenarios.</a:t>
            </a:r>
          </a:p>
          <a:p>
            <a:pPr algn="just"/>
            <a:r>
              <a:rPr lang="en-GB" sz="2400" dirty="0">
                <a:latin typeface="Arial" panose="020B0604020202020204" pitchFamily="34" charset="0"/>
                <a:cs typeface="Arial" panose="020B0604020202020204" pitchFamily="34" charset="0"/>
              </a:rPr>
              <a:t>The second theory proven showed that the traditional method of bob weight balancing in the situation of a single cylinder was not as effective as the CAD assisted technique.</a:t>
            </a:r>
          </a:p>
          <a:p>
            <a:pPr algn="just"/>
            <a:r>
              <a:rPr lang="en-GB" sz="2400" dirty="0">
                <a:latin typeface="Arial" panose="020B0604020202020204" pitchFamily="34" charset="0"/>
                <a:cs typeface="Arial" panose="020B0604020202020204" pitchFamily="34" charset="0"/>
              </a:rPr>
              <a:t>The Matlab assisted area of the project showed enough evidence in proving that the torque delivery on the Yamaha R1M superbike was far less than that of a single plane superbike. </a:t>
            </a:r>
          </a:p>
        </p:txBody>
      </p:sp>
      <p:sp>
        <p:nvSpPr>
          <p:cNvPr id="52" name="TextBox 51">
            <a:extLst>
              <a:ext uri="{FF2B5EF4-FFF2-40B4-BE49-F238E27FC236}">
                <a16:creationId xmlns:a16="http://schemas.microsoft.com/office/drawing/2014/main" id="{DB980797-94C2-4664-9DA9-1BDB644989F2}"/>
              </a:ext>
            </a:extLst>
          </p:cNvPr>
          <p:cNvSpPr txBox="1"/>
          <p:nvPr/>
        </p:nvSpPr>
        <p:spPr>
          <a:xfrm>
            <a:off x="7767368" y="17946324"/>
            <a:ext cx="5638800"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Results</a:t>
            </a:r>
          </a:p>
        </p:txBody>
      </p:sp>
      <p:pic>
        <p:nvPicPr>
          <p:cNvPr id="54" name="image15.png" descr="A close up of a map&#10;&#10;Description automatically generated">
            <a:extLst>
              <a:ext uri="{FF2B5EF4-FFF2-40B4-BE49-F238E27FC236}">
                <a16:creationId xmlns:a16="http://schemas.microsoft.com/office/drawing/2014/main" id="{6A6DC08A-6B43-4877-9E2B-EA799EBF412A}"/>
              </a:ext>
            </a:extLst>
          </p:cNvPr>
          <p:cNvPicPr/>
          <p:nvPr/>
        </p:nvPicPr>
        <p:blipFill>
          <a:blip r:embed="rId10"/>
          <a:srcRect/>
          <a:stretch>
            <a:fillRect/>
          </a:stretch>
        </p:blipFill>
        <p:spPr>
          <a:xfrm>
            <a:off x="14625098" y="8897822"/>
            <a:ext cx="6758527" cy="3119982"/>
          </a:xfrm>
          <a:prstGeom prst="rect">
            <a:avLst/>
          </a:prstGeom>
          <a:ln/>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411</TotalTime>
  <Words>806</Words>
  <Application>Microsoft Office PowerPoint</Application>
  <PresentationFormat>Custom</PresentationFormat>
  <Paragraphs>41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Joe Thomas</cp:lastModifiedBy>
  <cp:revision>39</cp:revision>
  <dcterms:created xsi:type="dcterms:W3CDTF">2016-02-25T08:27:32Z</dcterms:created>
  <dcterms:modified xsi:type="dcterms:W3CDTF">2020-04-22T22:51:05Z</dcterms:modified>
</cp:coreProperties>
</file>