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rFonts w:ascii="Times New Roman" w:eastAsiaTheme="minorHAnsi" w:hAnsi="Times New Roman" w:cs="Times New Roman"/>
          <w:color w:val="4472C4" w:themeColor="accent1"/>
          <w:sz w:val="24"/>
          <w:szCs w:val="24"/>
          <w:lang w:val="en-GB" w:eastAsia="en-US"/>
        </w:rPr>
        <w:id w:val="-393894559"/>
        <w:docPartObj>
          <w:docPartGallery w:val="Cover Pages"/>
          <w:docPartUnique/>
        </w:docPartObj>
      </w:sdtPr>
      <w:sdtEndPr>
        <w:rPr>
          <w:rFonts w:eastAsia="Times New Roman" w:cstheme="minorHAnsi"/>
          <w:color w:val="auto"/>
          <w:lang w:eastAsia="en-GB"/>
        </w:rPr>
      </w:sdtEndPr>
      <w:sdtContent>
        <w:p w14:paraId="1C561230" w14:textId="09D2BA56" w:rsidR="002F39F4" w:rsidRPr="002F39F4" w:rsidRDefault="002F39F4">
          <w:pPr>
            <w:pStyle w:val="NoSpacing"/>
            <w:spacing w:before="1540" w:after="240"/>
            <w:jc w:val="center"/>
            <w:rPr>
              <w:rFonts w:cstheme="minorHAnsi"/>
              <w:color w:val="4472C4" w:themeColor="accent1"/>
              <w:sz w:val="24"/>
              <w:szCs w:val="24"/>
            </w:rPr>
          </w:pPr>
          <w:r w:rsidRPr="002F39F4">
            <w:rPr>
              <w:rFonts w:cstheme="minorHAnsi"/>
              <w:noProof/>
              <w:color w:val="4472C4" w:themeColor="accent1"/>
              <w:sz w:val="24"/>
              <w:szCs w:val="24"/>
            </w:rPr>
            <w:drawing>
              <wp:inline distT="0" distB="0" distL="0" distR="0" wp14:anchorId="1208A5FD" wp14:editId="70D4A084">
                <wp:extent cx="1417320" cy="750898"/>
                <wp:effectExtent l="0" t="0" r="0" b="0"/>
                <wp:docPr id="143" name="Picture 14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t55.png"/>
                        <pic:cNvPicPr/>
                      </pic:nvPicPr>
                      <pic:blipFill>
                        <a:blip r:embed="rId11" cstate="screen">
                          <a:duotone>
                            <a:schemeClr val="accent1">
                              <a:shade val="45000"/>
                              <a:satMod val="135000"/>
                            </a:schemeClr>
                            <a:prstClr val="white"/>
                          </a:duotone>
                          <a:extLst>
                            <a:ext uri="{28A0092B-C50C-407E-A947-70E740481C1C}">
                              <a14:useLocalDpi xmlns:a14="http://schemas.microsoft.com/office/drawing/2010/main"/>
                            </a:ext>
                          </a:extLst>
                        </a:blip>
                        <a:stretch>
                          <a:fillRect/>
                        </a:stretch>
                      </pic:blipFill>
                      <pic:spPr>
                        <a:xfrm>
                          <a:off x="0" y="0"/>
                          <a:ext cx="1417320" cy="750898"/>
                        </a:xfrm>
                        <a:prstGeom prst="rect">
                          <a:avLst/>
                        </a:prstGeom>
                        <a:noFill/>
                        <a:ln>
                          <a:noFill/>
                        </a:ln>
                      </pic:spPr>
                    </pic:pic>
                  </a:graphicData>
                </a:graphic>
              </wp:inline>
            </w:drawing>
          </w:r>
        </w:p>
        <w:sdt>
          <w:sdtPr>
            <w:rPr>
              <w:rFonts w:cstheme="minorHAnsi"/>
              <w:color w:val="0070C0"/>
              <w:sz w:val="32"/>
              <w:szCs w:val="32"/>
            </w:rPr>
            <w:alias w:val="Title"/>
            <w:tag w:val=""/>
            <w:id w:val="1735040861"/>
            <w:placeholder>
              <w:docPart w:val="45FA8AE4A155E049AEED878E3BA64D10"/>
            </w:placeholder>
            <w:dataBinding w:prefixMappings="xmlns:ns0='http://purl.org/dc/elements/1.1/' xmlns:ns1='http://schemas.openxmlformats.org/package/2006/metadata/core-properties' " w:xpath="/ns1:coreProperties[1]/ns0:title[1]" w:storeItemID="{6C3C8BC8-F283-45AE-878A-BAB7291924A1}"/>
            <w:text/>
          </w:sdtPr>
          <w:sdtContent>
            <w:p w14:paraId="2D0474C2" w14:textId="5B0846F3" w:rsidR="002F39F4" w:rsidRPr="001604FA" w:rsidRDefault="002F39F4">
              <w:pPr>
                <w:pStyle w:val="NoSpacing"/>
                <w:pBdr>
                  <w:top w:val="single" w:sz="6" w:space="6" w:color="4472C4" w:themeColor="accent1"/>
                  <w:bottom w:val="single" w:sz="6" w:space="6" w:color="4472C4" w:themeColor="accent1"/>
                </w:pBdr>
                <w:spacing w:after="240"/>
                <w:jc w:val="center"/>
                <w:rPr>
                  <w:rFonts w:eastAsiaTheme="majorEastAsia" w:cstheme="minorHAnsi"/>
                  <w:caps/>
                  <w:color w:val="4472C4" w:themeColor="accent1"/>
                  <w:sz w:val="32"/>
                  <w:szCs w:val="32"/>
                </w:rPr>
              </w:pPr>
              <w:r w:rsidRPr="001604FA">
                <w:rPr>
                  <w:rFonts w:cstheme="minorHAnsi"/>
                  <w:color w:val="0070C0"/>
                  <w:sz w:val="32"/>
                  <w:szCs w:val="32"/>
                </w:rPr>
                <w:t>Three keywords: Artefact, Sentimentality and Symbolism</w:t>
              </w:r>
            </w:p>
          </w:sdtContent>
        </w:sdt>
        <w:sdt>
          <w:sdtPr>
            <w:rPr>
              <w:rFonts w:cstheme="minorHAnsi"/>
              <w:color w:val="4472C4" w:themeColor="accent1"/>
              <w:sz w:val="24"/>
              <w:szCs w:val="24"/>
            </w:rPr>
            <w:alias w:val="Subtitle"/>
            <w:tag w:val=""/>
            <w:id w:val="328029620"/>
            <w:placeholder>
              <w:docPart w:val="D5A047EB12DB314186C5B0EC75B3B50C"/>
            </w:placeholder>
            <w:dataBinding w:prefixMappings="xmlns:ns0='http://purl.org/dc/elements/1.1/' xmlns:ns1='http://schemas.openxmlformats.org/package/2006/metadata/core-properties' " w:xpath="/ns1:coreProperties[1]/ns0:subject[1]" w:storeItemID="{6C3C8BC8-F283-45AE-878A-BAB7291924A1}"/>
            <w:text/>
          </w:sdtPr>
          <w:sdtContent>
            <w:p w14:paraId="1F000E98" w14:textId="4C22C44C" w:rsidR="002F39F4" w:rsidRPr="001604FA" w:rsidRDefault="002F39F4">
              <w:pPr>
                <w:pStyle w:val="NoSpacing"/>
                <w:jc w:val="center"/>
                <w:rPr>
                  <w:rFonts w:cstheme="minorHAnsi"/>
                  <w:color w:val="4472C4" w:themeColor="accent1"/>
                  <w:sz w:val="24"/>
                  <w:szCs w:val="24"/>
                </w:rPr>
              </w:pPr>
              <w:r w:rsidRPr="001604FA">
                <w:rPr>
                  <w:rFonts w:cstheme="minorHAnsi"/>
                  <w:color w:val="4472C4" w:themeColor="accent1"/>
                  <w:sz w:val="24"/>
                  <w:szCs w:val="24"/>
                </w:rPr>
                <w:t>Contextual Practice                Research in Practice</w:t>
              </w:r>
            </w:p>
          </w:sdtContent>
        </w:sdt>
        <w:p w14:paraId="603CA812" w14:textId="403D7B32" w:rsidR="002F39F4" w:rsidRPr="001604FA" w:rsidRDefault="002F39F4">
          <w:pPr>
            <w:pStyle w:val="NoSpacing"/>
            <w:spacing w:before="480"/>
            <w:jc w:val="center"/>
            <w:rPr>
              <w:rFonts w:cstheme="minorHAnsi"/>
              <w:color w:val="4472C4" w:themeColor="accent1"/>
              <w:sz w:val="24"/>
              <w:szCs w:val="24"/>
            </w:rPr>
          </w:pPr>
          <w:r w:rsidRPr="001604FA">
            <w:rPr>
              <w:rFonts w:cstheme="minorHAnsi"/>
              <w:noProof/>
              <w:color w:val="4472C4" w:themeColor="accent1"/>
              <w:sz w:val="24"/>
              <w:szCs w:val="24"/>
            </w:rPr>
            <mc:AlternateContent>
              <mc:Choice Requires="wps">
                <w:drawing>
                  <wp:anchor distT="0" distB="0" distL="114300" distR="114300" simplePos="0" relativeHeight="251659264" behindDoc="0" locked="0" layoutInCell="1" allowOverlap="1" wp14:anchorId="281EDE57" wp14:editId="11AC01D6">
                    <wp:simplePos x="0" y="0"/>
                    <wp:positionH relativeFrom="margin">
                      <wp:align>center</wp:align>
                    </wp:positionH>
                    <mc:AlternateContent>
                      <mc:Choice Requires="wp14">
                        <wp:positionV relativeFrom="page">
                          <wp14:pctPosVOffset>85000</wp14:pctPosVOffset>
                        </wp:positionV>
                      </mc:Choice>
                      <mc:Fallback>
                        <wp:positionV relativeFrom="page">
                          <wp:posOffset>8549640</wp:posOffset>
                        </wp:positionV>
                      </mc:Fallback>
                    </mc:AlternateContent>
                    <wp:extent cx="6553200" cy="557784"/>
                    <wp:effectExtent l="0" t="0" r="0" b="12700"/>
                    <wp:wrapNone/>
                    <wp:docPr id="142" name="Text Box 142"/>
                    <wp:cNvGraphicFramePr/>
                    <a:graphic xmlns:a="http://schemas.openxmlformats.org/drawingml/2006/main">
                      <a:graphicData uri="http://schemas.microsoft.com/office/word/2010/wordprocessingShape">
                        <wps:wsp>
                          <wps:cNvSpPr txBox="1"/>
                          <wps:spPr>
                            <a:xfrm>
                              <a:off x="0" y="0"/>
                              <a:ext cx="6553200" cy="557784"/>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caps/>
                                    <w:color w:val="4472C4" w:themeColor="accent1"/>
                                    <w:sz w:val="28"/>
                                    <w:szCs w:val="28"/>
                                  </w:rPr>
                                  <w:alias w:val="Date"/>
                                  <w:tag w:val=""/>
                                  <w:id w:val="197127006"/>
                                  <w:dataBinding w:prefixMappings="xmlns:ns0='http://schemas.microsoft.com/office/2006/coverPageProps' " w:xpath="/ns0:CoverPageProperties[1]/ns0:PublishDate[1]" w:storeItemID="{55AF091B-3C7A-41E3-B477-F2FDAA23CFDA}"/>
                                  <w:date>
                                    <w:dateFormat w:val="MMMM d, yyyy"/>
                                    <w:lid w:val="en-US"/>
                                    <w:storeMappedDataAs w:val="dateTime"/>
                                    <w:calendar w:val="gregorian"/>
                                  </w:date>
                                </w:sdtPr>
                                <w:sdtContent>
                                  <w:p w14:paraId="09A9DAF1" w14:textId="6C74B80D" w:rsidR="002F39F4" w:rsidRDefault="002F39F4">
                                    <w:pPr>
                                      <w:pStyle w:val="NoSpacing"/>
                                      <w:spacing w:after="40"/>
                                      <w:jc w:val="center"/>
                                      <w:rPr>
                                        <w:caps/>
                                        <w:color w:val="4472C4" w:themeColor="accent1"/>
                                        <w:sz w:val="28"/>
                                        <w:szCs w:val="28"/>
                                      </w:rPr>
                                    </w:pPr>
                                    <w:r>
                                      <w:rPr>
                                        <w:caps/>
                                        <w:color w:val="4472C4" w:themeColor="accent1"/>
                                        <w:sz w:val="28"/>
                                        <w:szCs w:val="28"/>
                                      </w:rPr>
                                      <w:t>Michael Brown, design craft</w:t>
                                    </w:r>
                                  </w:p>
                                </w:sdtContent>
                              </w:sdt>
                              <w:p w14:paraId="5441148F" w14:textId="01D8E58D" w:rsidR="002F39F4" w:rsidRDefault="00000000">
                                <w:pPr>
                                  <w:pStyle w:val="NoSpacing"/>
                                  <w:jc w:val="center"/>
                                  <w:rPr>
                                    <w:color w:val="4472C4" w:themeColor="accent1"/>
                                  </w:rPr>
                                </w:pPr>
                                <w:sdt>
                                  <w:sdtPr>
                                    <w:rPr>
                                      <w:caps/>
                                      <w:color w:val="4472C4" w:themeColor="accent1"/>
                                    </w:rPr>
                                    <w:alias w:val="Company"/>
                                    <w:tag w:val=""/>
                                    <w:id w:val="1390145197"/>
                                    <w:dataBinding w:prefixMappings="xmlns:ns0='http://schemas.openxmlformats.org/officeDocument/2006/extended-properties' " w:xpath="/ns0:Properties[1]/ns0:Company[1]" w:storeItemID="{6668398D-A668-4E3E-A5EB-62B293D839F1}"/>
                                    <w:text/>
                                  </w:sdtPr>
                                  <w:sdtContent>
                                    <w:r w:rsidR="002F39F4">
                                      <w:rPr>
                                        <w:caps/>
                                        <w:color w:val="4472C4" w:themeColor="accent1"/>
                                      </w:rPr>
                                      <w:t>1811768</w:t>
                                    </w:r>
                                  </w:sdtContent>
                                </w:sdt>
                              </w:p>
                              <w:p w14:paraId="5FBE96F3" w14:textId="753C08BF" w:rsidR="002F39F4" w:rsidRDefault="00000000">
                                <w:pPr>
                                  <w:pStyle w:val="NoSpacing"/>
                                  <w:jc w:val="center"/>
                                  <w:rPr>
                                    <w:color w:val="4472C4" w:themeColor="accent1"/>
                                  </w:rPr>
                                </w:pPr>
                                <w:sdt>
                                  <w:sdtPr>
                                    <w:rPr>
                                      <w:color w:val="4472C4" w:themeColor="accent1"/>
                                    </w:rPr>
                                    <w:alias w:val="Address"/>
                                    <w:tag w:val=""/>
                                    <w:id w:val="-726379553"/>
                                    <w:dataBinding w:prefixMappings="xmlns:ns0='http://schemas.microsoft.com/office/2006/coverPageProps' " w:xpath="/ns0:CoverPageProperties[1]/ns0:CompanyAddress[1]" w:storeItemID="{55AF091B-3C7A-41E3-B477-F2FDAA23CFDA}"/>
                                    <w:text/>
                                  </w:sdtPr>
                                  <w:sdtContent>
                                    <w:r w:rsidR="002F39F4">
                                      <w:rPr>
                                        <w:color w:val="4472C4" w:themeColor="accent1"/>
                                      </w:rPr>
                                      <w:t xml:space="preserve">Lecturer: Julia </w:t>
                                    </w:r>
                                    <w:proofErr w:type="spellStart"/>
                                    <w:r w:rsidR="002F39F4">
                                      <w:rPr>
                                        <w:color w:val="4472C4" w:themeColor="accent1"/>
                                      </w:rPr>
                                      <w:t>Lockheart</w:t>
                                    </w:r>
                                    <w:proofErr w:type="spellEnd"/>
                                  </w:sdtContent>
                                </w:sdt>
                              </w:p>
                            </w:txbxContent>
                          </wps:txbx>
                          <wps:bodyPr rot="0" spcFirstLastPara="0" vertOverflow="overflow" horzOverflow="overflow" vert="horz" wrap="square" lIns="0" tIns="0" rIns="0" bIns="0" numCol="1" spcCol="0" rtlCol="0" fromWordArt="0" anchor="b" anchorCtr="0" forceAA="0" compatLnSpc="1">
                            <a:prstTxWarp prst="textNoShape">
                              <a:avLst/>
                            </a:prstTxWarp>
                            <a:spAutoFit/>
                          </wps:bodyPr>
                        </wps:wsp>
                      </a:graphicData>
                    </a:graphic>
                    <wp14:sizeRelH relativeFrom="margin">
                      <wp14:pctWidth>100000</wp14:pctWidth>
                    </wp14:sizeRelH>
                    <wp14:sizeRelV relativeFrom="margin">
                      <wp14:pctHeight>0</wp14:pctHeight>
                    </wp14:sizeRelV>
                  </wp:anchor>
                </w:drawing>
              </mc:Choice>
              <mc:Fallback>
                <w:pict>
                  <v:shapetype w14:anchorId="281EDE57" id="_x0000_t202" coordsize="21600,21600" o:spt="202" path="m,l,21600r21600,l21600,xe">
                    <v:stroke joinstyle="miter"/>
                    <v:path gradientshapeok="t" o:connecttype="rect"/>
                  </v:shapetype>
                  <v:shape id="Text Box 142" o:spid="_x0000_s1026" type="#_x0000_t202" style="position:absolute;left:0;text-align:left;margin-left:0;margin-top:0;width:516pt;height:43.9pt;z-index:251659264;visibility:visible;mso-wrap-style:square;mso-width-percent:1000;mso-height-percent:0;mso-top-percent:850;mso-wrap-distance-left:9pt;mso-wrap-distance-top:0;mso-wrap-distance-right:9pt;mso-wrap-distance-bottom:0;mso-position-horizontal:center;mso-position-horizontal-relative:margin;mso-position-vertical-relative:page;mso-width-percent:1000;mso-height-percent:0;mso-top-percent:850;mso-width-relative:margin;mso-height-relative:margin;v-text-anchor:bottom"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BTxLfOXQIAAC0FAAAOAAAAZHJzL2Uyb0RvYy54bWysVN9v2jAQfp+0/8Hy+wi0o60QoWJUTJOq&#13;&#10;tiqd+mwcG6I5Pu9sSNhfv7OTQMX20mkvzsX3+7vvPL1tKsP2Cn0JNuejwZAzZSUUpd3k/PvL8tMN&#13;&#10;Zz4IWwgDVuX8oDy/nX38MK3dRF3AFkyhkFEQ6ye1y/k2BDfJMi+3qhJ+AE5ZUmrASgT6xU1WoKgp&#13;&#10;emWyi+HwKqsBC4cglfd0e9cq+SzF11rJ8Ki1V4GZnFNtIZ2YznU8s9lUTDYo3LaUXRniH6qoRGkp&#13;&#10;6THUnQiC7bD8I1RVSgQPOgwkVBloXUqVeqBuRsOzblZb4VTqhcDx7giT/39h5cN+5Z6QheYLNDTA&#13;&#10;CEjt/MTTZeyn0VjFL1XKSE8QHo6wqSYwSZdX4/ElzYIzSbrx+Pr65nMMk528HfrwVUHFopBzpLEk&#13;&#10;tMT+3ofWtDeJySwsS2PSaIxlNWW4HA+Tw1FDwY2NtioNuQtzqjxJ4WBUtDH2WWlWFqmBeJHopRYG&#13;&#10;2V4QMYSUyobUe4pL1tFKUxHvcezsT1W9x7nto88MNhydq9ICpu7Pyi5+9CXr1p4wf9N3FEOzbrqJ&#13;&#10;rqE40KAR2h3wTi5Lmsa98OFJIJGeBkiLHB7p0AYIdegkzraAv/52H+2Ji6TlrKYlyrn/uROoODPf&#13;&#10;LLE0blwvYC+se8HuqgUQ/CN6IpxMIjlgML2oEapX2u95zEIqYSXlyvm6FxehXWV6H6Saz5MR7ZUT&#13;&#10;4d6unIyh4zQit16aV4GuI2Ag6j5Av15icsbD1jYRxc13gdiYSBoBbVHsgKadTDTv3o+49G//k9Xp&#13;&#10;lZv9BgAA//8DAFBLAwQUAAYACAAAACEAtr5Rbt0AAAAKAQAADwAAAGRycy9kb3ducmV2LnhtbExP&#13;&#10;y07DMBC8I/EP1iJxozYBlSiNUyFeEidEilC5ufGSRInXUey2yd+z5QKXkUYzOzuTryfXiwOOofWk&#13;&#10;4XqhQCBV3rZUa/jYPF+lIEI0ZE3vCTXMGGBdnJ/lJrP+SO94KGMtOIRCZjQ0MQ6ZlKFq0Jmw8AMS&#13;&#10;a99+dCYyHWtpR3PkcNfLRKmldKYl/tCYAR8arLpy7zSo+eVr2ZXzKyZPb7ef3bQls9lqfXkxPa4Y&#13;&#10;7lcgIk7x7wJOG7g/FFxs5/dkg+g5iH2/eNLUTcJ8pyG9S0EWufw/ofgBAAD//wMAUEsBAi0AFAAG&#13;&#10;AAgAAAAhALaDOJL+AAAA4QEAABMAAAAAAAAAAAAAAAAAAAAAAFtDb250ZW50X1R5cGVzXS54bWxQ&#13;&#10;SwECLQAUAAYACAAAACEAOP0h/9YAAACUAQAACwAAAAAAAAAAAAAAAAAvAQAAX3JlbHMvLnJlbHNQ&#13;&#10;SwECLQAUAAYACAAAACEAU8S3zl0CAAAtBQAADgAAAAAAAAAAAAAAAAAuAgAAZHJzL2Uyb0RvYy54&#13;&#10;bWxQSwECLQAUAAYACAAAACEAtr5Rbt0AAAAKAQAADwAAAAAAAAAAAAAAAAC3BAAAZHJzL2Rvd25y&#13;&#10;ZXYueG1sUEsFBgAAAAAEAAQA8wAAAMEFAAAAAA==&#13;&#10;" filled="f" stroked="f" strokeweight=".5pt">
                    <v:textbox style="mso-fit-shape-to-text:t" inset="0,0,0,0">
                      <w:txbxContent>
                        <w:sdt>
                          <w:sdtPr>
                            <w:rPr>
                              <w:caps/>
                              <w:color w:val="4472C4" w:themeColor="accent1"/>
                              <w:sz w:val="28"/>
                              <w:szCs w:val="28"/>
                            </w:rPr>
                            <w:alias w:val="Date"/>
                            <w:tag w:val=""/>
                            <w:id w:val="197127006"/>
                            <w:dataBinding w:prefixMappings="xmlns:ns0='http://schemas.microsoft.com/office/2006/coverPageProps' " w:xpath="/ns0:CoverPageProperties[1]/ns0:PublishDate[1]" w:storeItemID="{55AF091B-3C7A-41E3-B477-F2FDAA23CFDA}"/>
                            <w:date>
                              <w:dateFormat w:val="MMMM d, yyyy"/>
                              <w:lid w:val="en-US"/>
                              <w:storeMappedDataAs w:val="dateTime"/>
                              <w:calendar w:val="gregorian"/>
                            </w:date>
                          </w:sdtPr>
                          <w:sdtContent>
                            <w:p w14:paraId="09A9DAF1" w14:textId="6C74B80D" w:rsidR="002F39F4" w:rsidRDefault="002F39F4">
                              <w:pPr>
                                <w:pStyle w:val="NoSpacing"/>
                                <w:spacing w:after="40"/>
                                <w:jc w:val="center"/>
                                <w:rPr>
                                  <w:caps/>
                                  <w:color w:val="4472C4" w:themeColor="accent1"/>
                                  <w:sz w:val="28"/>
                                  <w:szCs w:val="28"/>
                                </w:rPr>
                              </w:pPr>
                              <w:r>
                                <w:rPr>
                                  <w:caps/>
                                  <w:color w:val="4472C4" w:themeColor="accent1"/>
                                  <w:sz w:val="28"/>
                                  <w:szCs w:val="28"/>
                                </w:rPr>
                                <w:t>Michael Brown, design craft</w:t>
                              </w:r>
                            </w:p>
                          </w:sdtContent>
                        </w:sdt>
                        <w:p w14:paraId="5441148F" w14:textId="01D8E58D" w:rsidR="002F39F4" w:rsidRDefault="00000000">
                          <w:pPr>
                            <w:pStyle w:val="NoSpacing"/>
                            <w:jc w:val="center"/>
                            <w:rPr>
                              <w:color w:val="4472C4" w:themeColor="accent1"/>
                            </w:rPr>
                          </w:pPr>
                          <w:sdt>
                            <w:sdtPr>
                              <w:rPr>
                                <w:caps/>
                                <w:color w:val="4472C4" w:themeColor="accent1"/>
                              </w:rPr>
                              <w:alias w:val="Company"/>
                              <w:tag w:val=""/>
                              <w:id w:val="1390145197"/>
                              <w:dataBinding w:prefixMappings="xmlns:ns0='http://schemas.openxmlformats.org/officeDocument/2006/extended-properties' " w:xpath="/ns0:Properties[1]/ns0:Company[1]" w:storeItemID="{6668398D-A668-4E3E-A5EB-62B293D839F1}"/>
                              <w:text/>
                            </w:sdtPr>
                            <w:sdtContent>
                              <w:r w:rsidR="002F39F4">
                                <w:rPr>
                                  <w:caps/>
                                  <w:color w:val="4472C4" w:themeColor="accent1"/>
                                </w:rPr>
                                <w:t>1811768</w:t>
                              </w:r>
                            </w:sdtContent>
                          </w:sdt>
                        </w:p>
                        <w:p w14:paraId="5FBE96F3" w14:textId="753C08BF" w:rsidR="002F39F4" w:rsidRDefault="00000000">
                          <w:pPr>
                            <w:pStyle w:val="NoSpacing"/>
                            <w:jc w:val="center"/>
                            <w:rPr>
                              <w:color w:val="4472C4" w:themeColor="accent1"/>
                            </w:rPr>
                          </w:pPr>
                          <w:sdt>
                            <w:sdtPr>
                              <w:rPr>
                                <w:color w:val="4472C4" w:themeColor="accent1"/>
                              </w:rPr>
                              <w:alias w:val="Address"/>
                              <w:tag w:val=""/>
                              <w:id w:val="-726379553"/>
                              <w:dataBinding w:prefixMappings="xmlns:ns0='http://schemas.microsoft.com/office/2006/coverPageProps' " w:xpath="/ns0:CoverPageProperties[1]/ns0:CompanyAddress[1]" w:storeItemID="{55AF091B-3C7A-41E3-B477-F2FDAA23CFDA}"/>
                              <w:text/>
                            </w:sdtPr>
                            <w:sdtContent>
                              <w:r w:rsidR="002F39F4">
                                <w:rPr>
                                  <w:color w:val="4472C4" w:themeColor="accent1"/>
                                </w:rPr>
                                <w:t xml:space="preserve">Lecturer: Julia </w:t>
                              </w:r>
                              <w:proofErr w:type="spellStart"/>
                              <w:r w:rsidR="002F39F4">
                                <w:rPr>
                                  <w:color w:val="4472C4" w:themeColor="accent1"/>
                                </w:rPr>
                                <w:t>Lockheart</w:t>
                              </w:r>
                              <w:proofErr w:type="spellEnd"/>
                            </w:sdtContent>
                          </w:sdt>
                        </w:p>
                      </w:txbxContent>
                    </v:textbox>
                    <w10:wrap anchorx="margin" anchory="page"/>
                  </v:shape>
                </w:pict>
              </mc:Fallback>
            </mc:AlternateContent>
          </w:r>
          <w:r w:rsidRPr="001604FA">
            <w:rPr>
              <w:rFonts w:cstheme="minorHAnsi"/>
              <w:noProof/>
              <w:color w:val="4472C4" w:themeColor="accent1"/>
              <w:sz w:val="24"/>
              <w:szCs w:val="24"/>
            </w:rPr>
            <w:drawing>
              <wp:inline distT="0" distB="0" distL="0" distR="0" wp14:anchorId="374E2C9B" wp14:editId="692B13F4">
                <wp:extent cx="758952" cy="478932"/>
                <wp:effectExtent l="0" t="0" r="3175" b="0"/>
                <wp:docPr id="144" name="Picture 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roco bottom.png"/>
                        <pic:cNvPicPr/>
                      </pic:nvPicPr>
                      <pic:blipFill>
                        <a:blip r:embed="rId12" cstate="screen">
                          <a:duotone>
                            <a:schemeClr val="accent1">
                              <a:shade val="45000"/>
                              <a:satMod val="135000"/>
                            </a:schemeClr>
                            <a:prstClr val="white"/>
                          </a:duotone>
                          <a:extLst>
                            <a:ext uri="{28A0092B-C50C-407E-A947-70E740481C1C}">
                              <a14:useLocalDpi xmlns:a14="http://schemas.microsoft.com/office/drawing/2010/main"/>
                            </a:ext>
                          </a:extLst>
                        </a:blip>
                        <a:stretch>
                          <a:fillRect/>
                        </a:stretch>
                      </pic:blipFill>
                      <pic:spPr>
                        <a:xfrm>
                          <a:off x="0" y="0"/>
                          <a:ext cx="758952" cy="478932"/>
                        </a:xfrm>
                        <a:prstGeom prst="rect">
                          <a:avLst/>
                        </a:prstGeom>
                      </pic:spPr>
                    </pic:pic>
                  </a:graphicData>
                </a:graphic>
              </wp:inline>
            </w:drawing>
          </w:r>
        </w:p>
        <w:p w14:paraId="10AE9A3B" w14:textId="2C50020D" w:rsidR="002F39F4" w:rsidRPr="001604FA" w:rsidRDefault="002F39F4">
          <w:pPr>
            <w:rPr>
              <w:rFonts w:cstheme="minorHAnsi"/>
            </w:rPr>
          </w:pPr>
          <w:r w:rsidRPr="001604FA">
            <w:rPr>
              <w:rFonts w:cstheme="minorHAnsi"/>
              <w:noProof/>
            </w:rPr>
            <mc:AlternateContent>
              <mc:Choice Requires="wps">
                <w:drawing>
                  <wp:anchor distT="0" distB="0" distL="114300" distR="114300" simplePos="0" relativeHeight="251660288" behindDoc="0" locked="0" layoutInCell="1" allowOverlap="1" wp14:anchorId="0DA1CD93" wp14:editId="4A8F52F1">
                    <wp:simplePos x="0" y="0"/>
                    <wp:positionH relativeFrom="column">
                      <wp:posOffset>2259420</wp:posOffset>
                    </wp:positionH>
                    <wp:positionV relativeFrom="paragraph">
                      <wp:posOffset>3894818</wp:posOffset>
                    </wp:positionV>
                    <wp:extent cx="1436914" cy="267788"/>
                    <wp:effectExtent l="0" t="0" r="11430" b="12065"/>
                    <wp:wrapNone/>
                    <wp:docPr id="1" name="Text Box 1"/>
                    <wp:cNvGraphicFramePr/>
                    <a:graphic xmlns:a="http://schemas.openxmlformats.org/drawingml/2006/main">
                      <a:graphicData uri="http://schemas.microsoft.com/office/word/2010/wordprocessingShape">
                        <wps:wsp>
                          <wps:cNvSpPr txBox="1"/>
                          <wps:spPr>
                            <a:xfrm>
                              <a:off x="0" y="0"/>
                              <a:ext cx="1436914" cy="267788"/>
                            </a:xfrm>
                            <a:prstGeom prst="rect">
                              <a:avLst/>
                            </a:prstGeom>
                            <a:solidFill>
                              <a:schemeClr val="lt1"/>
                            </a:solidFill>
                            <a:ln w="6350">
                              <a:solidFill>
                                <a:prstClr val="black"/>
                              </a:solidFill>
                            </a:ln>
                          </wps:spPr>
                          <wps:txbx>
                            <w:txbxContent>
                              <w:p w14:paraId="1A70E1FF" w14:textId="361997E2" w:rsidR="002F39F4" w:rsidRPr="002F39F4" w:rsidRDefault="002F39F4">
                                <w:pPr>
                                  <w:rPr>
                                    <w:color w:val="4472C4" w:themeColor="accent1"/>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pPr>
                                <w:r w:rsidRPr="002F39F4">
                                  <w:rPr>
                                    <w:color w:val="4472C4" w:themeColor="accent1"/>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t>Wo</w:t>
                                </w:r>
                                <w:r>
                                  <w:rPr>
                                    <w:color w:val="4472C4" w:themeColor="accent1"/>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t>rd</w:t>
                                </w:r>
                                <w:r w:rsidRPr="002F39F4">
                                  <w:rPr>
                                    <w:color w:val="4472C4" w:themeColor="accent1"/>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t xml:space="preserve"> count: 2</w:t>
                                </w:r>
                                <w:r w:rsidR="00D3611F">
                                  <w:rPr>
                                    <w:color w:val="4472C4" w:themeColor="accent1"/>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t>750</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DA1CD93" id="Text Box 1" o:spid="_x0000_s1027" type="#_x0000_t202" style="position:absolute;margin-left:177.9pt;margin-top:306.7pt;width:113.15pt;height:21.1pt;z-index:251660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otpupOQIAAIMEAAAOAAAAZHJzL2Uyb0RvYy54bWysVE1vGjEQvVfqf7B8LwuEEIpYIkpEVQkl&#13;&#10;kUiVs/HarFWvx7UNu/TXd+xdPpL2VPXiHXvGzzNv3uzsvqk0OQjnFZicDnp9SoThUCizy+n3l9Wn&#13;&#10;CSU+MFMwDUbk9Cg8vZ9//DCr7VQMoQRdCEcQxPhpbXNahmCnWeZ5KSrme2CFQacEV7GAW7fLCsdq&#13;&#10;RK90Nuz3x1kNrrAOuPAeTx9aJ50nfCkFD09SehGIzinmFtLq0rqNazafsenOMVsq3qXB/iGLiimD&#13;&#10;j56hHlhgZO/UH1CV4g48yNDjUGUgpeIi1YDVDPrvqtmUzIpUC5Lj7Zkm//9g+eNhY58dCc0XaLCB&#13;&#10;kZDa+qnHw1hPI10Vv5gpQT9SeDzTJppAeLw0uhl/Howo4egbju/uJpMIk11uW+fDVwEViUZOHbYl&#13;&#10;scUOax/a0FNIfMyDVsVKaZ02UQpiqR05MGyiDilHBH8TpQ2pczq+ue0n4De+CH2+v9WM/+jSu4pC&#13;&#10;PG0w50vt0QrNtiGquOJlC8UR6XLQKslbvlIIv2Y+PDOH0kGGcBzCEy5SA+YEnUVJCe7X385jPHYU&#13;&#10;vZTUKMWc+p975gQl+pvBXiO3o6jdtBnd3g1x464922uP2VdLQKIGOHiWJzPGB30ypYPqFadmEV9F&#13;&#10;FzMc385pOJnL0A4ITh0Xi0UKQrVaFtZmY3mEjo2JtL40r8zZrq0BBfEIJ9Gy6bvutrHxpoHFPoBU&#13;&#10;qfWR55bVjn5UehJPN5VxlK73Kery75j/BgAA//8DAFBLAwQUAAYACAAAACEA3GDEaOMAAAAQAQAA&#13;&#10;DwAAAGRycy9kb3ducmV2LnhtbEyPy07DMBBF90j8gzVI7KiTFkdpGqfiUdiwoqCu3di1LWI7st00&#13;&#10;/D3DCjYjzevec9vt7AYyqZhs8BzKRQFE+T5I6zWHz4+XuxpIysJLMQSvOHyrBNvu+qoVjQwX/66m&#13;&#10;fdYERXxqBAeT89hQmnqjnEiLMCqPu1OITmRso6YyiguKu4Eui6KiTliPDkaM6smo/mt/dhx2j3qt&#13;&#10;+1pEs6ultdN8OL3pV85vb+bnDZaHDZCs5vz3Ab8ZkB86BDuGs5eJDBxWjCF/5lCVq3sgeMHqZQnk&#13;&#10;iBPGKqBdS/8H6X4AAAD//wMAUEsBAi0AFAAGAAgAAAAhALaDOJL+AAAA4QEAABMAAAAAAAAAAAAA&#13;&#10;AAAAAAAAAFtDb250ZW50X1R5cGVzXS54bWxQSwECLQAUAAYACAAAACEAOP0h/9YAAACUAQAACwAA&#13;&#10;AAAAAAAAAAAAAAAvAQAAX3JlbHMvLnJlbHNQSwECLQAUAAYACAAAACEA6LabqTkCAACDBAAADgAA&#13;&#10;AAAAAAAAAAAAAAAuAgAAZHJzL2Uyb0RvYy54bWxQSwECLQAUAAYACAAAACEA3GDEaOMAAAAQAQAA&#13;&#10;DwAAAAAAAAAAAAAAAACTBAAAZHJzL2Rvd25yZXYueG1sUEsFBgAAAAAEAAQA8wAAAKMFAAAAAA==&#13;&#10;" fillcolor="white [3201]" strokeweight=".5pt">
                    <v:textbox>
                      <w:txbxContent>
                        <w:p w14:paraId="1A70E1FF" w14:textId="361997E2" w:rsidR="002F39F4" w:rsidRPr="002F39F4" w:rsidRDefault="002F39F4">
                          <w:pPr>
                            <w:rPr>
                              <w:color w:val="4472C4" w:themeColor="accent1"/>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pPr>
                          <w:r w:rsidRPr="002F39F4">
                            <w:rPr>
                              <w:color w:val="4472C4" w:themeColor="accent1"/>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t>Wo</w:t>
                          </w:r>
                          <w:r>
                            <w:rPr>
                              <w:color w:val="4472C4" w:themeColor="accent1"/>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t>rd</w:t>
                          </w:r>
                          <w:r w:rsidRPr="002F39F4">
                            <w:rPr>
                              <w:color w:val="4472C4" w:themeColor="accent1"/>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t xml:space="preserve"> count: 2</w:t>
                          </w:r>
                          <w:r w:rsidR="00D3611F">
                            <w:rPr>
                              <w:color w:val="4472C4" w:themeColor="accent1"/>
                              <w14:shadow w14:blurRad="38100" w14:dist="25400" w14:dir="5400000" w14:sx="100000" w14:sy="100000" w14:kx="0" w14:ky="0" w14:algn="ctr">
                                <w14:srgbClr w14:val="6E747A">
                                  <w14:alpha w14:val="57000"/>
                                </w14:srgbClr>
                              </w14:shadow>
                              <w14:textOutline w14:w="0" w14:cap="flat" w14:cmpd="sng" w14:algn="ctr">
                                <w14:noFill/>
                                <w14:prstDash w14:val="solid"/>
                                <w14:round/>
                              </w14:textOutline>
                            </w:rPr>
                            <w:t>750</w:t>
                          </w:r>
                        </w:p>
                      </w:txbxContent>
                    </v:textbox>
                  </v:shape>
                </w:pict>
              </mc:Fallback>
            </mc:AlternateContent>
          </w:r>
          <w:r w:rsidRPr="001604FA">
            <w:rPr>
              <w:rFonts w:cstheme="minorHAnsi"/>
            </w:rPr>
            <w:br w:type="page"/>
          </w:r>
        </w:p>
      </w:sdtContent>
    </w:sdt>
    <w:p w14:paraId="5CA87F6C" w14:textId="5C896EC4" w:rsidR="00241A32" w:rsidRPr="004100F6" w:rsidRDefault="03EF5310" w:rsidP="14EB8033">
      <w:pPr>
        <w:autoSpaceDE w:val="0"/>
        <w:autoSpaceDN w:val="0"/>
        <w:adjustRightInd w:val="0"/>
        <w:jc w:val="both"/>
        <w:rPr>
          <w:rFonts w:asciiTheme="minorHAnsi" w:hAnsiTheme="minorHAnsi" w:cstheme="minorHAnsi"/>
          <w:color w:val="000000" w:themeColor="text1"/>
        </w:rPr>
      </w:pPr>
      <w:r w:rsidRPr="004100F6">
        <w:rPr>
          <w:rFonts w:asciiTheme="minorHAnsi" w:hAnsiTheme="minorHAnsi" w:cstheme="minorHAnsi"/>
          <w:color w:val="000000" w:themeColor="text1"/>
        </w:rPr>
        <w:lastRenderedPageBreak/>
        <w:t>The t</w:t>
      </w:r>
      <w:r w:rsidR="00241A32" w:rsidRPr="004100F6">
        <w:rPr>
          <w:rFonts w:asciiTheme="minorHAnsi" w:hAnsiTheme="minorHAnsi" w:cstheme="minorHAnsi"/>
          <w:color w:val="000000" w:themeColor="text1"/>
        </w:rPr>
        <w:t xml:space="preserve">hree keywords </w:t>
      </w:r>
      <w:r w:rsidR="00B52D02" w:rsidRPr="004100F6">
        <w:rPr>
          <w:rFonts w:asciiTheme="minorHAnsi" w:hAnsiTheme="minorHAnsi" w:cstheme="minorHAnsi"/>
          <w:color w:val="000000" w:themeColor="text1"/>
        </w:rPr>
        <w:t xml:space="preserve">to explore </w:t>
      </w:r>
      <w:r w:rsidR="00971FD9" w:rsidRPr="004100F6">
        <w:rPr>
          <w:rFonts w:asciiTheme="minorHAnsi" w:hAnsiTheme="minorHAnsi" w:cstheme="minorHAnsi"/>
          <w:color w:val="000000" w:themeColor="text1"/>
        </w:rPr>
        <w:t>are</w:t>
      </w:r>
      <w:r w:rsidR="00241A32" w:rsidRPr="004100F6">
        <w:rPr>
          <w:rFonts w:asciiTheme="minorHAnsi" w:hAnsiTheme="minorHAnsi" w:cstheme="minorHAnsi"/>
          <w:color w:val="000000" w:themeColor="text1"/>
        </w:rPr>
        <w:t xml:space="preserve"> Artefact, Sentimentality</w:t>
      </w:r>
      <w:r w:rsidR="49107A3A" w:rsidRPr="004100F6">
        <w:rPr>
          <w:rFonts w:asciiTheme="minorHAnsi" w:hAnsiTheme="minorHAnsi" w:cstheme="minorHAnsi"/>
          <w:color w:val="000000" w:themeColor="text1"/>
        </w:rPr>
        <w:t xml:space="preserve"> and</w:t>
      </w:r>
      <w:r w:rsidR="00241A32" w:rsidRPr="004100F6">
        <w:rPr>
          <w:rFonts w:asciiTheme="minorHAnsi" w:hAnsiTheme="minorHAnsi" w:cstheme="minorHAnsi"/>
          <w:color w:val="000000" w:themeColor="text1"/>
        </w:rPr>
        <w:t xml:space="preserve"> Symbolism</w:t>
      </w:r>
      <w:r w:rsidR="6C8F532B" w:rsidRPr="004100F6">
        <w:rPr>
          <w:rFonts w:asciiTheme="minorHAnsi" w:hAnsiTheme="minorHAnsi" w:cstheme="minorHAnsi"/>
          <w:color w:val="000000" w:themeColor="text1"/>
        </w:rPr>
        <w:t xml:space="preserve"> this is because of interest in the connection between objects and people.   Living with</w:t>
      </w:r>
      <w:r w:rsidR="326B8AD9" w:rsidRPr="004100F6">
        <w:rPr>
          <w:rFonts w:asciiTheme="minorHAnsi" w:hAnsiTheme="minorHAnsi" w:cstheme="minorHAnsi"/>
          <w:color w:val="000000" w:themeColor="text1"/>
        </w:rPr>
        <w:t>in a society that hold little significance to objects</w:t>
      </w:r>
      <w:r w:rsidR="7B09A694" w:rsidRPr="004100F6">
        <w:rPr>
          <w:rFonts w:asciiTheme="minorHAnsi" w:hAnsiTheme="minorHAnsi" w:cstheme="minorHAnsi"/>
          <w:color w:val="000000" w:themeColor="text1"/>
        </w:rPr>
        <w:t>,</w:t>
      </w:r>
      <w:r w:rsidR="326B8AD9" w:rsidRPr="004100F6">
        <w:rPr>
          <w:rFonts w:asciiTheme="minorHAnsi" w:hAnsiTheme="minorHAnsi" w:cstheme="minorHAnsi"/>
          <w:color w:val="000000" w:themeColor="text1"/>
        </w:rPr>
        <w:t xml:space="preserve"> it is important to understand why from previous cultures and </w:t>
      </w:r>
      <w:r w:rsidR="39E7B7AD" w:rsidRPr="004100F6">
        <w:rPr>
          <w:rFonts w:asciiTheme="minorHAnsi" w:hAnsiTheme="minorHAnsi" w:cstheme="minorHAnsi"/>
          <w:color w:val="000000" w:themeColor="text1"/>
        </w:rPr>
        <w:t>times</w:t>
      </w:r>
      <w:r w:rsidR="326B8AD9" w:rsidRPr="004100F6">
        <w:rPr>
          <w:rFonts w:asciiTheme="minorHAnsi" w:hAnsiTheme="minorHAnsi" w:cstheme="minorHAnsi"/>
          <w:color w:val="000000" w:themeColor="text1"/>
        </w:rPr>
        <w:t xml:space="preserve"> these changes ha</w:t>
      </w:r>
      <w:r w:rsidR="5C7141DB" w:rsidRPr="004100F6">
        <w:rPr>
          <w:rFonts w:asciiTheme="minorHAnsi" w:hAnsiTheme="minorHAnsi" w:cstheme="minorHAnsi"/>
          <w:color w:val="000000" w:themeColor="text1"/>
        </w:rPr>
        <w:t>ve occurred.</w:t>
      </w:r>
      <w:r w:rsidR="326B8AD9" w:rsidRPr="004100F6">
        <w:rPr>
          <w:rFonts w:asciiTheme="minorHAnsi" w:hAnsiTheme="minorHAnsi" w:cstheme="minorHAnsi"/>
          <w:color w:val="000000" w:themeColor="text1"/>
        </w:rPr>
        <w:t xml:space="preserve"> </w:t>
      </w:r>
      <w:r w:rsidR="4B20BB67" w:rsidRPr="004100F6">
        <w:rPr>
          <w:rFonts w:asciiTheme="minorHAnsi" w:hAnsiTheme="minorHAnsi" w:cstheme="minorHAnsi"/>
          <w:color w:val="000000" w:themeColor="text1"/>
        </w:rPr>
        <w:t>What are the reasons that an object has significance and meaning to the people that it is associated with.</w:t>
      </w:r>
      <w:r w:rsidR="1651422F" w:rsidRPr="004100F6">
        <w:rPr>
          <w:rFonts w:asciiTheme="minorHAnsi" w:hAnsiTheme="minorHAnsi" w:cstheme="minorHAnsi"/>
          <w:color w:val="000000" w:themeColor="text1"/>
        </w:rPr>
        <w:t xml:space="preserve"> Why do some people attach meaning to objects and how can this </w:t>
      </w:r>
      <w:r w:rsidR="796DD633" w:rsidRPr="004100F6">
        <w:rPr>
          <w:rFonts w:asciiTheme="minorHAnsi" w:hAnsiTheme="minorHAnsi" w:cstheme="minorHAnsi"/>
          <w:color w:val="000000" w:themeColor="text1"/>
        </w:rPr>
        <w:t xml:space="preserve">be duplicated for my own work. </w:t>
      </w:r>
      <w:r w:rsidR="1651422F" w:rsidRPr="004100F6">
        <w:rPr>
          <w:rFonts w:asciiTheme="minorHAnsi" w:hAnsiTheme="minorHAnsi" w:cstheme="minorHAnsi"/>
          <w:color w:val="000000" w:themeColor="text1"/>
        </w:rPr>
        <w:t xml:space="preserve"> </w:t>
      </w:r>
      <w:r w:rsidR="4B20BB67" w:rsidRPr="004100F6">
        <w:rPr>
          <w:rFonts w:asciiTheme="minorHAnsi" w:hAnsiTheme="minorHAnsi" w:cstheme="minorHAnsi"/>
          <w:color w:val="000000" w:themeColor="text1"/>
        </w:rPr>
        <w:t xml:space="preserve">  </w:t>
      </w:r>
      <w:r w:rsidR="326B8AD9" w:rsidRPr="004100F6">
        <w:rPr>
          <w:rFonts w:asciiTheme="minorHAnsi" w:hAnsiTheme="minorHAnsi" w:cstheme="minorHAnsi"/>
          <w:color w:val="000000" w:themeColor="text1"/>
        </w:rPr>
        <w:t xml:space="preserve">  </w:t>
      </w:r>
    </w:p>
    <w:p w14:paraId="7290F73B" w14:textId="138A4014" w:rsidR="00B52D02" w:rsidRPr="004100F6" w:rsidRDefault="00B52D02" w:rsidP="14EB8033">
      <w:pPr>
        <w:autoSpaceDE w:val="0"/>
        <w:autoSpaceDN w:val="0"/>
        <w:adjustRightInd w:val="0"/>
        <w:jc w:val="both"/>
        <w:rPr>
          <w:rFonts w:asciiTheme="minorHAnsi" w:hAnsiTheme="minorHAnsi" w:cstheme="minorHAnsi"/>
          <w:color w:val="000000" w:themeColor="text1"/>
        </w:rPr>
      </w:pPr>
    </w:p>
    <w:p w14:paraId="5750A9B4" w14:textId="486F04EA" w:rsidR="003E54DB" w:rsidRPr="004100F6" w:rsidRDefault="00266F40" w:rsidP="7484078D">
      <w:pPr>
        <w:autoSpaceDE w:val="0"/>
        <w:autoSpaceDN w:val="0"/>
        <w:adjustRightInd w:val="0"/>
        <w:jc w:val="both"/>
        <w:rPr>
          <w:rFonts w:asciiTheme="minorHAnsi" w:hAnsiTheme="minorHAnsi" w:cstheme="minorHAnsi"/>
          <w:color w:val="000000" w:themeColor="text1"/>
        </w:rPr>
      </w:pPr>
      <w:r w:rsidRPr="004100F6">
        <w:rPr>
          <w:rFonts w:asciiTheme="minorHAnsi" w:hAnsiTheme="minorHAnsi" w:cstheme="minorHAnsi"/>
        </w:rPr>
        <w:t>An artefact is a human-made object that serves a practical or aesthetic function and often implies craftsmanship, skill, or artistry in its making instead of</w:t>
      </w:r>
      <w:r w:rsidR="4193D8C0" w:rsidRPr="004100F6">
        <w:rPr>
          <w:rFonts w:asciiTheme="minorHAnsi" w:eastAsiaTheme="minorEastAsia" w:hAnsiTheme="minorHAnsi" w:cstheme="minorHAnsi"/>
          <w:color w:val="000000" w:themeColor="text1"/>
        </w:rPr>
        <w:t xml:space="preserve"> one formed by natural processes</w:t>
      </w:r>
      <w:r w:rsidR="0022247A" w:rsidRPr="004100F6">
        <w:rPr>
          <w:rFonts w:asciiTheme="minorHAnsi" w:eastAsiaTheme="minorEastAsia" w:hAnsiTheme="minorHAnsi" w:cstheme="minorHAnsi"/>
          <w:color w:val="000000" w:themeColor="text1"/>
        </w:rPr>
        <w:t xml:space="preserve"> </w:t>
      </w:r>
      <w:r w:rsidR="0022247A" w:rsidRPr="004100F6">
        <w:rPr>
          <w:rFonts w:asciiTheme="minorHAnsi" w:hAnsiTheme="minorHAnsi" w:cstheme="minorHAnsi"/>
          <w:color w:val="000000" w:themeColor="text1"/>
        </w:rPr>
        <w:t>(OED,</w:t>
      </w:r>
      <w:r w:rsidR="00ED686C"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2023).</w:t>
      </w:r>
      <w:r w:rsidR="00862288" w:rsidRPr="004100F6">
        <w:rPr>
          <w:rFonts w:asciiTheme="minorHAnsi" w:hAnsiTheme="minorHAnsi" w:cstheme="minorHAnsi"/>
          <w:color w:val="000000" w:themeColor="text1"/>
        </w:rPr>
        <w:t xml:space="preserve"> </w:t>
      </w:r>
      <w:r w:rsidR="003E54DB" w:rsidRPr="004100F6">
        <w:rPr>
          <w:rFonts w:asciiTheme="minorHAnsi" w:hAnsiTheme="minorHAnsi" w:cstheme="minorHAnsi"/>
          <w:color w:val="000000" w:themeColor="text1"/>
        </w:rPr>
        <w:t xml:space="preserve">The term </w:t>
      </w:r>
      <w:r w:rsidR="006930C7" w:rsidRPr="004100F6">
        <w:rPr>
          <w:rFonts w:asciiTheme="minorHAnsi" w:hAnsiTheme="minorHAnsi" w:cstheme="minorHAnsi"/>
          <w:color w:val="000000" w:themeColor="text1"/>
        </w:rPr>
        <w:t>artefact</w:t>
      </w:r>
      <w:r w:rsidR="003E54DB" w:rsidRPr="004100F6">
        <w:rPr>
          <w:rFonts w:asciiTheme="minorHAnsi" w:hAnsiTheme="minorHAnsi" w:cstheme="minorHAnsi"/>
          <w:color w:val="000000" w:themeColor="text1"/>
        </w:rPr>
        <w:t xml:space="preserve"> often connotes a sense of craftsmanship, skill, or artistry in making the object, and it may include considerations such as texture, form, and aesthetic </w:t>
      </w:r>
      <w:r w:rsidR="00DB6A25" w:rsidRPr="004100F6">
        <w:rPr>
          <w:rFonts w:asciiTheme="minorHAnsi" w:hAnsiTheme="minorHAnsi" w:cstheme="minorHAnsi"/>
          <w:color w:val="000000" w:themeColor="text1"/>
        </w:rPr>
        <w:t>appeal.</w:t>
      </w:r>
      <w:r w:rsidR="00862288" w:rsidRPr="004100F6">
        <w:rPr>
          <w:rFonts w:asciiTheme="minorHAnsi" w:hAnsiTheme="minorHAnsi" w:cstheme="minorHAnsi"/>
          <w:color w:val="000000" w:themeColor="text1"/>
        </w:rPr>
        <w:t xml:space="preserve"> </w:t>
      </w:r>
      <w:r w:rsidR="00DB6A25" w:rsidRPr="004100F6">
        <w:rPr>
          <w:rFonts w:asciiTheme="minorHAnsi" w:hAnsiTheme="minorHAnsi" w:cstheme="minorHAnsi"/>
          <w:color w:val="000000" w:themeColor="text1"/>
        </w:rPr>
        <w:t>The</w:t>
      </w:r>
      <w:r w:rsidR="003E54DB" w:rsidRPr="004100F6">
        <w:rPr>
          <w:rFonts w:asciiTheme="minorHAnsi" w:hAnsiTheme="minorHAnsi" w:cstheme="minorHAnsi"/>
          <w:color w:val="000000" w:themeColor="text1"/>
        </w:rPr>
        <w:t xml:space="preserve"> making process is an </w:t>
      </w:r>
      <w:r w:rsidR="006930C7" w:rsidRPr="004100F6">
        <w:rPr>
          <w:rFonts w:asciiTheme="minorHAnsi" w:hAnsiTheme="minorHAnsi" w:cstheme="minorHAnsi"/>
          <w:color w:val="000000" w:themeColor="text1"/>
        </w:rPr>
        <w:t>essential</w:t>
      </w:r>
      <w:r w:rsidR="003E54DB" w:rsidRPr="004100F6">
        <w:rPr>
          <w:rFonts w:asciiTheme="minorHAnsi" w:hAnsiTheme="minorHAnsi" w:cstheme="minorHAnsi"/>
          <w:color w:val="000000" w:themeColor="text1"/>
        </w:rPr>
        <w:t xml:space="preserve"> aspect of </w:t>
      </w:r>
      <w:r w:rsidR="006930C7" w:rsidRPr="004100F6">
        <w:rPr>
          <w:rFonts w:asciiTheme="minorHAnsi" w:hAnsiTheme="minorHAnsi" w:cstheme="minorHAnsi"/>
          <w:color w:val="000000" w:themeColor="text1"/>
        </w:rPr>
        <w:t>artefact</w:t>
      </w:r>
      <w:r w:rsidR="003E54DB" w:rsidRPr="004100F6">
        <w:rPr>
          <w:rFonts w:asciiTheme="minorHAnsi" w:hAnsiTheme="minorHAnsi" w:cstheme="minorHAnsi"/>
          <w:color w:val="000000" w:themeColor="text1"/>
        </w:rPr>
        <w:t xml:space="preserve"> creation, as it involves </w:t>
      </w:r>
      <w:r w:rsidR="006930C7" w:rsidRPr="004100F6">
        <w:rPr>
          <w:rFonts w:asciiTheme="minorHAnsi" w:hAnsiTheme="minorHAnsi" w:cstheme="minorHAnsi"/>
          <w:color w:val="000000" w:themeColor="text1"/>
        </w:rPr>
        <w:t>using</w:t>
      </w:r>
      <w:r w:rsidR="003E54DB" w:rsidRPr="004100F6">
        <w:rPr>
          <w:rFonts w:asciiTheme="minorHAnsi" w:hAnsiTheme="minorHAnsi" w:cstheme="minorHAnsi"/>
          <w:color w:val="000000" w:themeColor="text1"/>
        </w:rPr>
        <w:t xml:space="preserve"> specific tools, techniques, and materials to produce the desired object.</w:t>
      </w:r>
      <w:r w:rsidR="00862288" w:rsidRPr="004100F6">
        <w:rPr>
          <w:rFonts w:asciiTheme="minorHAnsi" w:hAnsiTheme="minorHAnsi" w:cstheme="minorHAnsi"/>
          <w:color w:val="000000" w:themeColor="text1"/>
        </w:rPr>
        <w:t xml:space="preserve"> </w:t>
      </w:r>
      <w:r w:rsidR="003E54DB" w:rsidRPr="004100F6">
        <w:rPr>
          <w:rFonts w:asciiTheme="minorHAnsi" w:hAnsiTheme="minorHAnsi" w:cstheme="minorHAnsi"/>
          <w:color w:val="000000" w:themeColor="text1"/>
        </w:rPr>
        <w:t xml:space="preserve">The making process may also involve decisions about the form, texture, and overall design of the </w:t>
      </w:r>
      <w:r w:rsidR="006930C7" w:rsidRPr="004100F6">
        <w:rPr>
          <w:rFonts w:asciiTheme="minorHAnsi" w:hAnsiTheme="minorHAnsi" w:cstheme="minorHAnsi"/>
          <w:color w:val="000000" w:themeColor="text1"/>
        </w:rPr>
        <w:t>artefact</w:t>
      </w:r>
      <w:r w:rsidR="003E54DB" w:rsidRPr="004100F6">
        <w:rPr>
          <w:rFonts w:asciiTheme="minorHAnsi" w:hAnsiTheme="minorHAnsi" w:cstheme="minorHAnsi"/>
          <w:color w:val="000000" w:themeColor="text1"/>
        </w:rPr>
        <w:t>, as well as considerations such as durability, functionality, and aesthetic appeal.</w:t>
      </w:r>
      <w:r w:rsidR="00862288" w:rsidRPr="004100F6">
        <w:rPr>
          <w:rFonts w:asciiTheme="minorHAnsi" w:hAnsiTheme="minorHAnsi" w:cstheme="minorHAnsi"/>
          <w:color w:val="000000" w:themeColor="text1"/>
        </w:rPr>
        <w:t xml:space="preserve"> </w:t>
      </w:r>
      <w:r w:rsidR="003E54DB" w:rsidRPr="004100F6">
        <w:rPr>
          <w:rFonts w:asciiTheme="minorHAnsi" w:hAnsiTheme="minorHAnsi" w:cstheme="minorHAnsi"/>
          <w:color w:val="000000" w:themeColor="text1"/>
        </w:rPr>
        <w:t xml:space="preserve">The concept of </w:t>
      </w:r>
      <w:r w:rsidR="006930C7" w:rsidRPr="004100F6">
        <w:rPr>
          <w:rFonts w:asciiTheme="minorHAnsi" w:hAnsiTheme="minorHAnsi" w:cstheme="minorHAnsi"/>
          <w:color w:val="000000" w:themeColor="text1"/>
        </w:rPr>
        <w:t xml:space="preserve">the </w:t>
      </w:r>
      <w:r w:rsidR="00862288" w:rsidRPr="004100F6">
        <w:rPr>
          <w:rFonts w:asciiTheme="minorHAnsi" w:hAnsiTheme="minorHAnsi" w:cstheme="minorHAnsi"/>
          <w:color w:val="000000" w:themeColor="text1"/>
        </w:rPr>
        <w:t>artefact</w:t>
      </w:r>
      <w:r w:rsidR="003E54DB" w:rsidRPr="004100F6">
        <w:rPr>
          <w:rFonts w:asciiTheme="minorHAnsi" w:hAnsiTheme="minorHAnsi" w:cstheme="minorHAnsi"/>
          <w:color w:val="000000" w:themeColor="text1"/>
        </w:rPr>
        <w:t xml:space="preserve"> is often used in fields such as archaeology, art history, and anthropology, where objects and material culture play an </w:t>
      </w:r>
      <w:r w:rsidR="006930C7" w:rsidRPr="004100F6">
        <w:rPr>
          <w:rFonts w:asciiTheme="minorHAnsi" w:hAnsiTheme="minorHAnsi" w:cstheme="minorHAnsi"/>
          <w:color w:val="000000" w:themeColor="text1"/>
        </w:rPr>
        <w:t>essential</w:t>
      </w:r>
      <w:r w:rsidR="003E54DB" w:rsidRPr="004100F6">
        <w:rPr>
          <w:rFonts w:asciiTheme="minorHAnsi" w:hAnsiTheme="minorHAnsi" w:cstheme="minorHAnsi"/>
          <w:color w:val="000000" w:themeColor="text1"/>
        </w:rPr>
        <w:t xml:space="preserve"> role in understanding human history and culture.</w:t>
      </w:r>
      <w:r w:rsidR="00862288" w:rsidRPr="004100F6">
        <w:rPr>
          <w:rFonts w:asciiTheme="minorHAnsi" w:hAnsiTheme="minorHAnsi" w:cstheme="minorHAnsi"/>
          <w:color w:val="000000" w:themeColor="text1"/>
        </w:rPr>
        <w:t xml:space="preserve"> </w:t>
      </w:r>
      <w:r w:rsidR="003E54DB" w:rsidRPr="004100F6">
        <w:rPr>
          <w:rFonts w:asciiTheme="minorHAnsi" w:hAnsiTheme="minorHAnsi" w:cstheme="minorHAnsi"/>
          <w:color w:val="000000" w:themeColor="text1"/>
        </w:rPr>
        <w:t xml:space="preserve">However, the idea of </w:t>
      </w:r>
      <w:r w:rsidR="006930C7" w:rsidRPr="004100F6">
        <w:rPr>
          <w:rFonts w:asciiTheme="minorHAnsi" w:hAnsiTheme="minorHAnsi" w:cstheme="minorHAnsi"/>
          <w:color w:val="000000" w:themeColor="text1"/>
        </w:rPr>
        <w:t>artefact</w:t>
      </w:r>
      <w:r w:rsidR="003E54DB" w:rsidRPr="004100F6">
        <w:rPr>
          <w:rFonts w:asciiTheme="minorHAnsi" w:hAnsiTheme="minorHAnsi" w:cstheme="minorHAnsi"/>
          <w:color w:val="000000" w:themeColor="text1"/>
        </w:rPr>
        <w:t xml:space="preserve"> can also be relevant in fields such as design, engineering, and manufacturing, where </w:t>
      </w:r>
      <w:r w:rsidR="006930C7" w:rsidRPr="004100F6">
        <w:rPr>
          <w:rFonts w:asciiTheme="minorHAnsi" w:hAnsiTheme="minorHAnsi" w:cstheme="minorHAnsi"/>
          <w:color w:val="000000" w:themeColor="text1"/>
        </w:rPr>
        <w:t>creating</w:t>
      </w:r>
      <w:r w:rsidR="003E54DB" w:rsidRPr="004100F6">
        <w:rPr>
          <w:rFonts w:asciiTheme="minorHAnsi" w:hAnsiTheme="minorHAnsi" w:cstheme="minorHAnsi"/>
          <w:color w:val="000000" w:themeColor="text1"/>
        </w:rPr>
        <w:t xml:space="preserve"> functional and aesthetically pleasing objects is a </w:t>
      </w:r>
      <w:r w:rsidR="00862288" w:rsidRPr="004100F6">
        <w:rPr>
          <w:rFonts w:asciiTheme="minorHAnsi" w:hAnsiTheme="minorHAnsi" w:cstheme="minorHAnsi"/>
          <w:color w:val="000000" w:themeColor="text1"/>
        </w:rPr>
        <w:t>vital</w:t>
      </w:r>
      <w:r w:rsidR="003E54DB" w:rsidRPr="004100F6">
        <w:rPr>
          <w:rFonts w:asciiTheme="minorHAnsi" w:hAnsiTheme="minorHAnsi" w:cstheme="minorHAnsi"/>
          <w:color w:val="000000" w:themeColor="text1"/>
        </w:rPr>
        <w:t xml:space="preserve"> aspect of the discipline</w:t>
      </w:r>
      <w:r w:rsidR="47767702" w:rsidRPr="004100F6">
        <w:rPr>
          <w:rFonts w:asciiTheme="minorHAnsi" w:hAnsiTheme="minorHAnsi" w:cstheme="minorHAnsi"/>
          <w:color w:val="000000" w:themeColor="text1"/>
        </w:rPr>
        <w:t xml:space="preserve"> (</w:t>
      </w:r>
      <w:r w:rsidR="00AC3D28" w:rsidRPr="004100F6">
        <w:rPr>
          <w:rFonts w:asciiTheme="minorHAnsi" w:hAnsiTheme="minorHAnsi" w:cstheme="minorHAnsi"/>
          <w:color w:val="000000"/>
        </w:rPr>
        <w:t>Kelly</w:t>
      </w:r>
      <w:r w:rsidR="00ED686C" w:rsidRPr="004100F6">
        <w:rPr>
          <w:rFonts w:asciiTheme="minorHAnsi" w:hAnsiTheme="minorHAnsi" w:cstheme="minorHAnsi"/>
          <w:color w:val="000000"/>
        </w:rPr>
        <w:t>,</w:t>
      </w:r>
      <w:r w:rsidR="00AC3D28" w:rsidRPr="004100F6">
        <w:rPr>
          <w:rFonts w:asciiTheme="minorHAnsi" w:hAnsiTheme="minorHAnsi" w:cstheme="minorHAnsi"/>
          <w:color w:val="000000"/>
        </w:rPr>
        <w:t xml:space="preserve"> 1998</w:t>
      </w:r>
      <w:r w:rsidR="47767702" w:rsidRPr="004100F6">
        <w:rPr>
          <w:rFonts w:asciiTheme="minorHAnsi" w:hAnsiTheme="minorHAnsi" w:cstheme="minorHAnsi"/>
          <w:color w:val="000000" w:themeColor="text1"/>
        </w:rPr>
        <w:t>).</w:t>
      </w:r>
    </w:p>
    <w:p w14:paraId="6059D883" w14:textId="77777777" w:rsidR="001D6AB4" w:rsidRPr="004100F6" w:rsidRDefault="001D6AB4" w:rsidP="7484078D">
      <w:pPr>
        <w:autoSpaceDE w:val="0"/>
        <w:autoSpaceDN w:val="0"/>
        <w:adjustRightInd w:val="0"/>
        <w:jc w:val="both"/>
        <w:rPr>
          <w:rFonts w:asciiTheme="minorHAnsi" w:hAnsiTheme="minorHAnsi" w:cstheme="minorHAnsi"/>
          <w:color w:val="000000" w:themeColor="text1"/>
        </w:rPr>
      </w:pPr>
    </w:p>
    <w:p w14:paraId="6E19F301" w14:textId="35730300" w:rsidR="001D6AB4" w:rsidRPr="004100F6" w:rsidRDefault="001D6AB4" w:rsidP="001D6AB4">
      <w:pPr>
        <w:autoSpaceDE w:val="0"/>
        <w:autoSpaceDN w:val="0"/>
        <w:adjustRightInd w:val="0"/>
        <w:jc w:val="center"/>
        <w:rPr>
          <w:rFonts w:asciiTheme="minorHAnsi" w:hAnsiTheme="minorHAnsi" w:cstheme="minorHAnsi"/>
          <w:color w:val="000000" w:themeColor="text1"/>
        </w:rPr>
      </w:pPr>
      <w:r w:rsidRPr="004100F6">
        <w:rPr>
          <w:rFonts w:asciiTheme="minorHAnsi" w:hAnsiTheme="minorHAnsi" w:cstheme="minorHAnsi"/>
          <w:noProof/>
          <w:color w:val="000000" w:themeColor="text1"/>
        </w:rPr>
        <w:drawing>
          <wp:inline distT="0" distB="0" distL="0" distR="0" wp14:anchorId="1846E873" wp14:editId="73504842">
            <wp:extent cx="3873500" cy="2578100"/>
            <wp:effectExtent l="0" t="0" r="0" b="0"/>
            <wp:docPr id="8" name="Picture 8" descr="A pyramid in the deser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A pyramid in the desert&#10;&#10;Description automatically generated with medium confidence"/>
                    <pic:cNvPicPr/>
                  </pic:nvPicPr>
                  <pic:blipFill>
                    <a:blip r:embed="rId13" cstate="screen">
                      <a:extLst>
                        <a:ext uri="{28A0092B-C50C-407E-A947-70E740481C1C}">
                          <a14:useLocalDpi xmlns:a14="http://schemas.microsoft.com/office/drawing/2010/main"/>
                        </a:ext>
                      </a:extLst>
                    </a:blip>
                    <a:stretch>
                      <a:fillRect/>
                    </a:stretch>
                  </pic:blipFill>
                  <pic:spPr>
                    <a:xfrm>
                      <a:off x="0" y="0"/>
                      <a:ext cx="3873500" cy="2578100"/>
                    </a:xfrm>
                    <a:prstGeom prst="rect">
                      <a:avLst/>
                    </a:prstGeom>
                  </pic:spPr>
                </pic:pic>
              </a:graphicData>
            </a:graphic>
          </wp:inline>
        </w:drawing>
      </w:r>
    </w:p>
    <w:p w14:paraId="4AB02149" w14:textId="077BCBB5" w:rsidR="001D6AB4" w:rsidRPr="004100F6" w:rsidRDefault="00B0132D" w:rsidP="00B0132D">
      <w:pPr>
        <w:autoSpaceDE w:val="0"/>
        <w:autoSpaceDN w:val="0"/>
        <w:adjustRightInd w:val="0"/>
        <w:jc w:val="center"/>
        <w:rPr>
          <w:rFonts w:asciiTheme="minorHAnsi" w:eastAsia="Calibri" w:hAnsiTheme="minorHAnsi" w:cstheme="minorHAnsi"/>
          <w:color w:val="000000" w:themeColor="text1"/>
        </w:rPr>
      </w:pPr>
      <w:r w:rsidRPr="004100F6">
        <w:rPr>
          <w:rFonts w:asciiTheme="minorHAnsi" w:hAnsiTheme="minorHAnsi" w:cstheme="minorHAnsi"/>
        </w:rPr>
        <w:t>Fig 1.</w:t>
      </w:r>
      <w:r w:rsidR="00C5798E" w:rsidRPr="004100F6">
        <w:rPr>
          <w:rFonts w:asciiTheme="minorHAnsi" w:hAnsiTheme="minorHAnsi" w:cstheme="minorHAnsi"/>
        </w:rPr>
        <w:t xml:space="preserve"> </w:t>
      </w:r>
      <w:r w:rsidRPr="004100F6">
        <w:rPr>
          <w:rFonts w:asciiTheme="minorHAnsi" w:hAnsiTheme="minorHAnsi" w:cstheme="minorHAnsi"/>
        </w:rPr>
        <w:t>The haunting present of the pyramids of Giza</w:t>
      </w:r>
    </w:p>
    <w:p w14:paraId="4FD186FB" w14:textId="77777777" w:rsidR="008738D6" w:rsidRPr="004100F6" w:rsidRDefault="008738D6" w:rsidP="000845BF">
      <w:pPr>
        <w:autoSpaceDE w:val="0"/>
        <w:autoSpaceDN w:val="0"/>
        <w:adjustRightInd w:val="0"/>
        <w:jc w:val="both"/>
        <w:rPr>
          <w:rFonts w:asciiTheme="minorHAnsi" w:hAnsiTheme="minorHAnsi" w:cstheme="minorHAnsi"/>
          <w:color w:val="000000" w:themeColor="text1"/>
        </w:rPr>
      </w:pPr>
    </w:p>
    <w:p w14:paraId="44201A99" w14:textId="470730A9" w:rsidR="0002091E" w:rsidRPr="004100F6" w:rsidRDefault="00862288" w:rsidP="5A727490">
      <w:pPr>
        <w:spacing w:line="259" w:lineRule="auto"/>
        <w:jc w:val="both"/>
        <w:rPr>
          <w:rFonts w:asciiTheme="minorHAnsi" w:hAnsiTheme="minorHAnsi" w:cstheme="minorHAnsi"/>
          <w:color w:val="000000" w:themeColor="text1"/>
        </w:rPr>
      </w:pPr>
      <w:r w:rsidRPr="004100F6">
        <w:rPr>
          <w:rFonts w:asciiTheme="minorHAnsi" w:hAnsiTheme="minorHAnsi" w:cstheme="minorHAnsi"/>
          <w:color w:val="000000" w:themeColor="text1"/>
        </w:rPr>
        <w:t>Although</w:t>
      </w:r>
      <w:r w:rsidR="061B5C34" w:rsidRPr="004100F6">
        <w:rPr>
          <w:rFonts w:asciiTheme="minorHAnsi" w:hAnsiTheme="minorHAnsi" w:cstheme="minorHAnsi"/>
          <w:color w:val="000000" w:themeColor="text1"/>
        </w:rPr>
        <w:t xml:space="preserve"> seen</w:t>
      </w:r>
      <w:r w:rsidR="44C04165" w:rsidRPr="004100F6">
        <w:rPr>
          <w:rFonts w:asciiTheme="minorHAnsi" w:hAnsiTheme="minorHAnsi" w:cstheme="minorHAnsi"/>
          <w:color w:val="000000" w:themeColor="text1"/>
        </w:rPr>
        <w:t xml:space="preserve"> and held</w:t>
      </w:r>
      <w:r w:rsidR="061B5C34" w:rsidRPr="004100F6">
        <w:rPr>
          <w:rFonts w:asciiTheme="minorHAnsi" w:hAnsiTheme="minorHAnsi" w:cstheme="minorHAnsi"/>
          <w:color w:val="000000" w:themeColor="text1"/>
        </w:rPr>
        <w:t xml:space="preserve"> in the p</w:t>
      </w:r>
      <w:r w:rsidR="273691F6" w:rsidRPr="004100F6">
        <w:rPr>
          <w:rFonts w:asciiTheme="minorHAnsi" w:hAnsiTheme="minorHAnsi" w:cstheme="minorHAnsi"/>
          <w:color w:val="000000" w:themeColor="text1"/>
        </w:rPr>
        <w:t>resent</w:t>
      </w:r>
      <w:r w:rsidR="00266F40" w:rsidRPr="004100F6">
        <w:rPr>
          <w:rFonts w:asciiTheme="minorHAnsi" w:hAnsiTheme="minorHAnsi" w:cstheme="minorHAnsi"/>
          <w:color w:val="000000" w:themeColor="text1"/>
        </w:rPr>
        <w:t>,</w:t>
      </w:r>
      <w:r w:rsidR="273691F6"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 xml:space="preserve">an artefact </w:t>
      </w:r>
      <w:r w:rsidR="273691F6" w:rsidRPr="004100F6">
        <w:rPr>
          <w:rFonts w:asciiTheme="minorHAnsi" w:hAnsiTheme="minorHAnsi" w:cstheme="minorHAnsi"/>
          <w:color w:val="000000" w:themeColor="text1"/>
        </w:rPr>
        <w:t xml:space="preserve">often </w:t>
      </w:r>
      <w:r w:rsidRPr="004100F6">
        <w:rPr>
          <w:rFonts w:asciiTheme="minorHAnsi" w:hAnsiTheme="minorHAnsi" w:cstheme="minorHAnsi"/>
          <w:color w:val="000000" w:themeColor="text1"/>
        </w:rPr>
        <w:t>connects</w:t>
      </w:r>
      <w:r w:rsidR="273691F6" w:rsidRPr="004100F6">
        <w:rPr>
          <w:rFonts w:asciiTheme="minorHAnsi" w:hAnsiTheme="minorHAnsi" w:cstheme="minorHAnsi"/>
          <w:color w:val="000000" w:themeColor="text1"/>
        </w:rPr>
        <w:t xml:space="preserve"> to the past</w:t>
      </w:r>
      <w:r w:rsidR="38676C36" w:rsidRPr="004100F6">
        <w:rPr>
          <w:rFonts w:asciiTheme="minorHAnsi" w:hAnsiTheme="minorHAnsi" w:cstheme="minorHAnsi"/>
          <w:color w:val="000000" w:themeColor="text1"/>
        </w:rPr>
        <w:t xml:space="preserve">, therefore </w:t>
      </w:r>
      <w:r w:rsidRPr="004100F6">
        <w:rPr>
          <w:rFonts w:asciiTheme="minorHAnsi" w:hAnsiTheme="minorHAnsi" w:cstheme="minorHAnsi"/>
          <w:color w:val="000000" w:themeColor="text1"/>
        </w:rPr>
        <w:t>relating</w:t>
      </w:r>
      <w:r w:rsidR="38676C36" w:rsidRPr="004100F6">
        <w:rPr>
          <w:rFonts w:asciiTheme="minorHAnsi" w:hAnsiTheme="minorHAnsi" w:cstheme="minorHAnsi"/>
          <w:color w:val="000000" w:themeColor="text1"/>
        </w:rPr>
        <w:t xml:space="preserve"> to</w:t>
      </w:r>
      <w:r w:rsidR="061B5C34" w:rsidRPr="004100F6">
        <w:rPr>
          <w:rFonts w:asciiTheme="minorHAnsi" w:hAnsiTheme="minorHAnsi" w:cstheme="minorHAnsi"/>
          <w:color w:val="000000" w:themeColor="text1"/>
        </w:rPr>
        <w:t xml:space="preserve"> </w:t>
      </w:r>
      <w:r w:rsidR="008738D6" w:rsidRPr="004100F6">
        <w:rPr>
          <w:rFonts w:asciiTheme="minorHAnsi" w:hAnsiTheme="minorHAnsi" w:cstheme="minorHAnsi"/>
          <w:color w:val="000000" w:themeColor="text1"/>
        </w:rPr>
        <w:t xml:space="preserve">Jacques </w:t>
      </w:r>
      <w:r w:rsidRPr="004100F6">
        <w:rPr>
          <w:rFonts w:asciiTheme="minorHAnsi" w:hAnsiTheme="minorHAnsi" w:cstheme="minorHAnsi"/>
          <w:color w:val="000000" w:themeColor="text1"/>
        </w:rPr>
        <w:t>Derrida's</w:t>
      </w:r>
      <w:r w:rsidR="008738D6" w:rsidRPr="004100F6">
        <w:rPr>
          <w:rFonts w:asciiTheme="minorHAnsi" w:hAnsiTheme="minorHAnsi" w:cstheme="minorHAnsi"/>
          <w:color w:val="000000" w:themeColor="text1"/>
        </w:rPr>
        <w:t xml:space="preserve"> concept of </w:t>
      </w:r>
      <w:r w:rsidRPr="004100F6">
        <w:rPr>
          <w:rFonts w:asciiTheme="minorHAnsi" w:hAnsiTheme="minorHAnsi" w:cstheme="minorHAnsi"/>
          <w:color w:val="000000" w:themeColor="text1"/>
        </w:rPr>
        <w:t>"</w:t>
      </w:r>
      <w:r w:rsidR="008738D6" w:rsidRPr="004100F6">
        <w:rPr>
          <w:rFonts w:asciiTheme="minorHAnsi" w:hAnsiTheme="minorHAnsi" w:cstheme="minorHAnsi"/>
          <w:color w:val="000000" w:themeColor="text1"/>
        </w:rPr>
        <w:t>hauntology</w:t>
      </w:r>
      <w:r w:rsidRPr="004100F6">
        <w:rPr>
          <w:rFonts w:asciiTheme="minorHAnsi" w:hAnsiTheme="minorHAnsi" w:cstheme="minorHAnsi"/>
          <w:color w:val="000000" w:themeColor="text1"/>
        </w:rPr>
        <w:t>"</w:t>
      </w:r>
      <w:r w:rsidR="008738D6" w:rsidRPr="004100F6">
        <w:rPr>
          <w:rFonts w:asciiTheme="minorHAnsi" w:hAnsiTheme="minorHAnsi" w:cstheme="minorHAnsi"/>
          <w:color w:val="000000" w:themeColor="text1"/>
        </w:rPr>
        <w:t>.</w:t>
      </w:r>
      <w:r w:rsidRPr="004100F6">
        <w:rPr>
          <w:rFonts w:asciiTheme="minorHAnsi" w:hAnsiTheme="minorHAnsi" w:cstheme="minorHAnsi"/>
          <w:color w:val="000000" w:themeColor="text1"/>
        </w:rPr>
        <w:t xml:space="preserve"> </w:t>
      </w:r>
      <w:r w:rsidR="008738D6" w:rsidRPr="004100F6">
        <w:rPr>
          <w:rFonts w:asciiTheme="minorHAnsi" w:hAnsiTheme="minorHAnsi" w:cstheme="minorHAnsi"/>
          <w:color w:val="000000" w:themeColor="text1"/>
        </w:rPr>
        <w:t xml:space="preserve">Hauntology is a play on the word </w:t>
      </w:r>
      <w:r w:rsidRPr="004100F6">
        <w:rPr>
          <w:rFonts w:asciiTheme="minorHAnsi" w:hAnsiTheme="minorHAnsi" w:cstheme="minorHAnsi"/>
          <w:color w:val="000000" w:themeColor="text1"/>
        </w:rPr>
        <w:t>"</w:t>
      </w:r>
      <w:r w:rsidR="008738D6" w:rsidRPr="004100F6">
        <w:rPr>
          <w:rFonts w:asciiTheme="minorHAnsi" w:hAnsiTheme="minorHAnsi" w:cstheme="minorHAnsi"/>
          <w:color w:val="000000" w:themeColor="text1"/>
        </w:rPr>
        <w:t>ontology,</w:t>
      </w:r>
      <w:r w:rsidRPr="004100F6">
        <w:rPr>
          <w:rFonts w:asciiTheme="minorHAnsi" w:hAnsiTheme="minorHAnsi" w:cstheme="minorHAnsi"/>
          <w:color w:val="000000" w:themeColor="text1"/>
        </w:rPr>
        <w:t>"</w:t>
      </w:r>
      <w:r w:rsidR="008738D6" w:rsidRPr="004100F6">
        <w:rPr>
          <w:rFonts w:asciiTheme="minorHAnsi" w:hAnsiTheme="minorHAnsi" w:cstheme="minorHAnsi"/>
          <w:color w:val="000000" w:themeColor="text1"/>
        </w:rPr>
        <w:t xml:space="preserve"> which </w:t>
      </w:r>
      <w:r w:rsidR="00266F40" w:rsidRPr="004100F6">
        <w:rPr>
          <w:rFonts w:asciiTheme="minorHAnsi" w:hAnsiTheme="minorHAnsi" w:cstheme="minorHAnsi"/>
          <w:color w:val="000000" w:themeColor="text1"/>
        </w:rPr>
        <w:t>studies</w:t>
      </w:r>
      <w:r w:rsidR="008738D6" w:rsidRPr="004100F6">
        <w:rPr>
          <w:rFonts w:asciiTheme="minorHAnsi" w:hAnsiTheme="minorHAnsi" w:cstheme="minorHAnsi"/>
          <w:color w:val="000000" w:themeColor="text1"/>
        </w:rPr>
        <w:t xml:space="preserve"> being or existence.</w:t>
      </w:r>
      <w:r w:rsidRPr="004100F6">
        <w:rPr>
          <w:rFonts w:asciiTheme="minorHAnsi" w:hAnsiTheme="minorHAnsi" w:cstheme="minorHAnsi"/>
          <w:color w:val="000000" w:themeColor="text1"/>
        </w:rPr>
        <w:t xml:space="preserve"> Derrida's</w:t>
      </w:r>
      <w:r w:rsidR="008738D6" w:rsidRPr="004100F6">
        <w:rPr>
          <w:rFonts w:asciiTheme="minorHAnsi" w:hAnsiTheme="minorHAnsi" w:cstheme="minorHAnsi"/>
          <w:color w:val="000000" w:themeColor="text1"/>
        </w:rPr>
        <w:t xml:space="preserve"> concerned with the idea of </w:t>
      </w:r>
      <w:r w:rsidRPr="004100F6">
        <w:rPr>
          <w:rFonts w:asciiTheme="minorHAnsi" w:hAnsiTheme="minorHAnsi" w:cstheme="minorHAnsi"/>
          <w:color w:val="000000" w:themeColor="text1"/>
        </w:rPr>
        <w:t>"</w:t>
      </w:r>
      <w:r w:rsidR="008738D6" w:rsidRPr="004100F6">
        <w:rPr>
          <w:rFonts w:asciiTheme="minorHAnsi" w:hAnsiTheme="minorHAnsi" w:cstheme="minorHAnsi"/>
          <w:color w:val="000000" w:themeColor="text1"/>
        </w:rPr>
        <w:t>haunting</w:t>
      </w:r>
      <w:r w:rsidRPr="004100F6">
        <w:rPr>
          <w:rFonts w:asciiTheme="minorHAnsi" w:hAnsiTheme="minorHAnsi" w:cstheme="minorHAnsi"/>
          <w:color w:val="000000" w:themeColor="text1"/>
        </w:rPr>
        <w:t>"</w:t>
      </w:r>
      <w:r w:rsidR="008738D6" w:rsidRPr="004100F6">
        <w:rPr>
          <w:rFonts w:asciiTheme="minorHAnsi" w:hAnsiTheme="minorHAnsi" w:cstheme="minorHAnsi"/>
          <w:color w:val="000000" w:themeColor="text1"/>
        </w:rPr>
        <w:t xml:space="preserve"> or the persistence of the past in the present.</w:t>
      </w:r>
      <w:r w:rsidRPr="004100F6">
        <w:rPr>
          <w:rFonts w:asciiTheme="minorHAnsi" w:hAnsiTheme="minorHAnsi" w:cstheme="minorHAnsi"/>
          <w:color w:val="000000" w:themeColor="text1"/>
        </w:rPr>
        <w:t xml:space="preserve"> </w:t>
      </w:r>
      <w:r w:rsidR="001D6AB4" w:rsidRPr="004100F6">
        <w:rPr>
          <w:rFonts w:asciiTheme="minorHAnsi" w:hAnsiTheme="minorHAnsi" w:cstheme="minorHAnsi"/>
          <w:color w:val="000000" w:themeColor="text1"/>
        </w:rPr>
        <w:t>For example, the pyramids of Giza are a symbol of human achievement. The pyramids are a reminder of what humans can accomplish when we work together</w:t>
      </w:r>
      <w:r w:rsidR="00C5798E" w:rsidRPr="004100F6">
        <w:rPr>
          <w:rFonts w:asciiTheme="minorHAnsi" w:hAnsiTheme="minorHAnsi" w:cstheme="minorHAnsi"/>
          <w:color w:val="000000" w:themeColor="text1"/>
        </w:rPr>
        <w:t xml:space="preserve"> </w:t>
      </w:r>
      <w:r w:rsidR="00C5798E" w:rsidRPr="004100F6">
        <w:rPr>
          <w:rFonts w:asciiTheme="minorHAnsi" w:hAnsiTheme="minorHAnsi" w:cstheme="minorHAnsi"/>
        </w:rPr>
        <w:t>(fig 1)</w:t>
      </w:r>
      <w:r w:rsidR="001D6AB4" w:rsidRPr="004100F6">
        <w:rPr>
          <w:rFonts w:asciiTheme="minorHAnsi" w:hAnsiTheme="minorHAnsi" w:cstheme="minorHAnsi"/>
          <w:color w:val="000000" w:themeColor="text1"/>
        </w:rPr>
        <w:t xml:space="preserve">. They are a symbol of hope and inspiration for people all over the world. </w:t>
      </w:r>
      <w:r w:rsidR="008738D6" w:rsidRPr="004100F6">
        <w:rPr>
          <w:rFonts w:asciiTheme="minorHAnsi" w:hAnsiTheme="minorHAnsi" w:cstheme="minorHAnsi"/>
          <w:color w:val="000000" w:themeColor="text1"/>
        </w:rPr>
        <w:t>According to Derrida, the past is never fully present</w:t>
      </w:r>
      <w:r w:rsidRPr="004100F6">
        <w:rPr>
          <w:rFonts w:asciiTheme="minorHAnsi" w:hAnsiTheme="minorHAnsi" w:cstheme="minorHAnsi"/>
          <w:color w:val="000000" w:themeColor="text1"/>
        </w:rPr>
        <w:t>; instead</w:t>
      </w:r>
      <w:r w:rsidR="00266F40" w:rsidRPr="004100F6">
        <w:rPr>
          <w:rFonts w:asciiTheme="minorHAnsi" w:hAnsiTheme="minorHAnsi" w:cstheme="minorHAnsi"/>
          <w:color w:val="000000" w:themeColor="text1"/>
        </w:rPr>
        <w:t>,</w:t>
      </w:r>
      <w:r w:rsidR="008738D6" w:rsidRPr="004100F6">
        <w:rPr>
          <w:rFonts w:asciiTheme="minorHAnsi" w:hAnsiTheme="minorHAnsi" w:cstheme="minorHAnsi"/>
          <w:color w:val="000000" w:themeColor="text1"/>
        </w:rPr>
        <w:t xml:space="preserve"> it is always </w:t>
      </w:r>
      <w:r w:rsidRPr="004100F6">
        <w:rPr>
          <w:rFonts w:asciiTheme="minorHAnsi" w:hAnsiTheme="minorHAnsi" w:cstheme="minorHAnsi"/>
          <w:color w:val="000000" w:themeColor="text1"/>
        </w:rPr>
        <w:t>"</w:t>
      </w:r>
      <w:r w:rsidR="008738D6" w:rsidRPr="004100F6">
        <w:rPr>
          <w:rFonts w:asciiTheme="minorHAnsi" w:hAnsiTheme="minorHAnsi" w:cstheme="minorHAnsi"/>
          <w:color w:val="000000" w:themeColor="text1"/>
        </w:rPr>
        <w:t>haunting</w:t>
      </w:r>
      <w:r w:rsidRPr="004100F6">
        <w:rPr>
          <w:rFonts w:asciiTheme="minorHAnsi" w:hAnsiTheme="minorHAnsi" w:cstheme="minorHAnsi"/>
          <w:color w:val="000000" w:themeColor="text1"/>
        </w:rPr>
        <w:t>"</w:t>
      </w:r>
      <w:r w:rsidR="008738D6" w:rsidRPr="004100F6">
        <w:rPr>
          <w:rFonts w:asciiTheme="minorHAnsi" w:hAnsiTheme="minorHAnsi" w:cstheme="minorHAnsi"/>
          <w:color w:val="000000" w:themeColor="text1"/>
        </w:rPr>
        <w:t xml:space="preserve"> the present.</w:t>
      </w:r>
      <w:r w:rsidR="001D6AB4"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This means</w:t>
      </w:r>
      <w:r w:rsidR="008738D6" w:rsidRPr="004100F6">
        <w:rPr>
          <w:rFonts w:asciiTheme="minorHAnsi" w:hAnsiTheme="minorHAnsi" w:cstheme="minorHAnsi"/>
          <w:color w:val="000000" w:themeColor="text1"/>
        </w:rPr>
        <w:t xml:space="preserve"> the present </w:t>
      </w:r>
      <w:r w:rsidR="008738D6" w:rsidRPr="004100F6">
        <w:rPr>
          <w:rFonts w:asciiTheme="minorHAnsi" w:hAnsiTheme="minorHAnsi" w:cstheme="minorHAnsi"/>
          <w:color w:val="000000" w:themeColor="text1"/>
        </w:rPr>
        <w:lastRenderedPageBreak/>
        <w:t xml:space="preserve">is always marked by the traces and influences of the past, which can never be </w:t>
      </w:r>
      <w:r w:rsidR="0075257E" w:rsidRPr="004100F6">
        <w:rPr>
          <w:rFonts w:asciiTheme="minorHAnsi" w:hAnsiTheme="minorHAnsi" w:cstheme="minorHAnsi"/>
          <w:color w:val="000000" w:themeColor="text1"/>
        </w:rPr>
        <w:t>entirely</w:t>
      </w:r>
      <w:r w:rsidR="008738D6" w:rsidRPr="004100F6">
        <w:rPr>
          <w:rFonts w:asciiTheme="minorHAnsi" w:hAnsiTheme="minorHAnsi" w:cstheme="minorHAnsi"/>
          <w:color w:val="000000" w:themeColor="text1"/>
        </w:rPr>
        <w:t xml:space="preserve"> erased or forgotten.</w:t>
      </w:r>
      <w:r w:rsidRPr="004100F6">
        <w:rPr>
          <w:rFonts w:asciiTheme="minorHAnsi" w:hAnsiTheme="minorHAnsi" w:cstheme="minorHAnsi"/>
          <w:color w:val="000000" w:themeColor="text1"/>
        </w:rPr>
        <w:t xml:space="preserve"> </w:t>
      </w:r>
      <w:r w:rsidR="008738D6" w:rsidRPr="004100F6">
        <w:rPr>
          <w:rFonts w:asciiTheme="minorHAnsi" w:hAnsiTheme="minorHAnsi" w:cstheme="minorHAnsi"/>
          <w:color w:val="000000" w:themeColor="text1"/>
        </w:rPr>
        <w:t>Hauntology is, therefore</w:t>
      </w:r>
      <w:r w:rsidR="0075257E" w:rsidRPr="004100F6">
        <w:rPr>
          <w:rFonts w:asciiTheme="minorHAnsi" w:hAnsiTheme="minorHAnsi" w:cstheme="minorHAnsi"/>
          <w:color w:val="000000" w:themeColor="text1"/>
        </w:rPr>
        <w:t>,</w:t>
      </w:r>
      <w:r w:rsidR="008738D6" w:rsidRPr="004100F6">
        <w:rPr>
          <w:rFonts w:asciiTheme="minorHAnsi" w:hAnsiTheme="minorHAnsi" w:cstheme="minorHAnsi"/>
          <w:color w:val="000000" w:themeColor="text1"/>
        </w:rPr>
        <w:t xml:space="preserve"> concerned with </w:t>
      </w:r>
      <w:r w:rsidRPr="004100F6">
        <w:rPr>
          <w:rFonts w:asciiTheme="minorHAnsi" w:hAnsiTheme="minorHAnsi" w:cstheme="minorHAnsi"/>
          <w:color w:val="000000" w:themeColor="text1"/>
        </w:rPr>
        <w:t>how</w:t>
      </w:r>
      <w:r w:rsidR="008738D6" w:rsidRPr="004100F6">
        <w:rPr>
          <w:rFonts w:asciiTheme="minorHAnsi" w:hAnsiTheme="minorHAnsi" w:cstheme="minorHAnsi"/>
          <w:color w:val="000000" w:themeColor="text1"/>
        </w:rPr>
        <w:t xml:space="preserve"> the past </w:t>
      </w:r>
      <w:r w:rsidRPr="004100F6">
        <w:rPr>
          <w:rFonts w:asciiTheme="minorHAnsi" w:hAnsiTheme="minorHAnsi" w:cstheme="minorHAnsi"/>
          <w:color w:val="000000" w:themeColor="text1"/>
        </w:rPr>
        <w:t>influences and shapes</w:t>
      </w:r>
      <w:r w:rsidR="008738D6" w:rsidRPr="004100F6">
        <w:rPr>
          <w:rFonts w:asciiTheme="minorHAnsi" w:hAnsiTheme="minorHAnsi" w:cstheme="minorHAnsi"/>
          <w:color w:val="000000" w:themeColor="text1"/>
        </w:rPr>
        <w:t xml:space="preserve"> the present, even when we are </w:t>
      </w:r>
      <w:r w:rsidRPr="004100F6">
        <w:rPr>
          <w:rFonts w:asciiTheme="minorHAnsi" w:hAnsiTheme="minorHAnsi" w:cstheme="minorHAnsi"/>
          <w:color w:val="000000" w:themeColor="text1"/>
        </w:rPr>
        <w:t>unaware</w:t>
      </w:r>
      <w:r w:rsidR="008738D6" w:rsidRPr="004100F6">
        <w:rPr>
          <w:rFonts w:asciiTheme="minorHAnsi" w:hAnsiTheme="minorHAnsi" w:cstheme="minorHAnsi"/>
          <w:color w:val="000000" w:themeColor="text1"/>
        </w:rPr>
        <w:t xml:space="preserve"> of it</w:t>
      </w:r>
      <w:r w:rsidR="00971FD9" w:rsidRPr="004100F6">
        <w:rPr>
          <w:rFonts w:asciiTheme="minorHAnsi" w:hAnsiTheme="minorHAnsi" w:cstheme="minorHAnsi"/>
          <w:color w:val="000000" w:themeColor="text1"/>
        </w:rPr>
        <w:t>.</w:t>
      </w:r>
      <w:r w:rsidR="3CB6CA07"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Furthermore,</w:t>
      </w:r>
      <w:r w:rsidR="008738D6"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 xml:space="preserve">it </w:t>
      </w:r>
      <w:r w:rsidR="008738D6" w:rsidRPr="004100F6">
        <w:rPr>
          <w:rFonts w:asciiTheme="minorHAnsi" w:hAnsiTheme="minorHAnsi" w:cstheme="minorHAnsi"/>
          <w:color w:val="000000" w:themeColor="text1"/>
        </w:rPr>
        <w:t>has been</w:t>
      </w:r>
      <w:r w:rsidR="00F539A7" w:rsidRPr="004100F6">
        <w:rPr>
          <w:rFonts w:asciiTheme="minorHAnsi" w:hAnsiTheme="minorHAnsi" w:cstheme="minorHAnsi"/>
          <w:color w:val="000000" w:themeColor="text1"/>
        </w:rPr>
        <w:t xml:space="preserve"> </w:t>
      </w:r>
      <w:r w:rsidR="008738D6" w:rsidRPr="004100F6">
        <w:rPr>
          <w:rFonts w:asciiTheme="minorHAnsi" w:hAnsiTheme="minorHAnsi" w:cstheme="minorHAnsi"/>
          <w:color w:val="000000" w:themeColor="text1"/>
        </w:rPr>
        <w:t xml:space="preserve">used to explore </w:t>
      </w:r>
      <w:r w:rsidR="00F539A7" w:rsidRPr="004100F6">
        <w:rPr>
          <w:rFonts w:asciiTheme="minorHAnsi" w:hAnsiTheme="minorHAnsi" w:cstheme="minorHAnsi"/>
          <w:color w:val="000000" w:themeColor="text1"/>
        </w:rPr>
        <w:t>how</w:t>
      </w:r>
      <w:r w:rsidR="008738D6" w:rsidRPr="004100F6">
        <w:rPr>
          <w:rFonts w:asciiTheme="minorHAnsi" w:hAnsiTheme="minorHAnsi" w:cstheme="minorHAnsi"/>
          <w:color w:val="000000" w:themeColor="text1"/>
        </w:rPr>
        <w:t xml:space="preserve"> historical events and cultural traditions continue to resonate in contemporary culture and highlight the persistence of inequality and injustice in society.</w:t>
      </w:r>
      <w:r w:rsidRPr="004100F6">
        <w:rPr>
          <w:rFonts w:asciiTheme="minorHAnsi" w:hAnsiTheme="minorHAnsi" w:cstheme="minorHAnsi"/>
          <w:color w:val="000000" w:themeColor="text1"/>
        </w:rPr>
        <w:t xml:space="preserve"> </w:t>
      </w:r>
      <w:r w:rsidR="0075257E" w:rsidRPr="004100F6">
        <w:rPr>
          <w:rFonts w:asciiTheme="minorHAnsi" w:hAnsiTheme="minorHAnsi" w:cstheme="minorHAnsi"/>
          <w:color w:val="000000" w:themeColor="text1"/>
        </w:rPr>
        <w:t>H</w:t>
      </w:r>
      <w:r w:rsidR="008738D6" w:rsidRPr="004100F6">
        <w:rPr>
          <w:rFonts w:asciiTheme="minorHAnsi" w:hAnsiTheme="minorHAnsi" w:cstheme="minorHAnsi"/>
          <w:color w:val="000000" w:themeColor="text1"/>
        </w:rPr>
        <w:t xml:space="preserve">auntology is a complex and multifaceted idea interpreted in </w:t>
      </w:r>
      <w:r w:rsidR="006140F7" w:rsidRPr="004100F6">
        <w:rPr>
          <w:rFonts w:asciiTheme="minorHAnsi" w:hAnsiTheme="minorHAnsi" w:cstheme="minorHAnsi"/>
          <w:color w:val="000000" w:themeColor="text1"/>
        </w:rPr>
        <w:t>various</w:t>
      </w:r>
      <w:r w:rsidR="008738D6" w:rsidRPr="004100F6">
        <w:rPr>
          <w:rFonts w:asciiTheme="minorHAnsi" w:hAnsiTheme="minorHAnsi" w:cstheme="minorHAnsi"/>
          <w:color w:val="000000" w:themeColor="text1"/>
        </w:rPr>
        <w:t xml:space="preserve"> ways</w:t>
      </w:r>
      <w:r w:rsidR="00F539A7" w:rsidRPr="004100F6">
        <w:rPr>
          <w:rFonts w:asciiTheme="minorHAnsi" w:hAnsiTheme="minorHAnsi" w:cstheme="minorHAnsi"/>
          <w:color w:val="000000" w:themeColor="text1"/>
        </w:rPr>
        <w:t>. However, it</w:t>
      </w:r>
      <w:r w:rsidR="008738D6" w:rsidRPr="004100F6">
        <w:rPr>
          <w:rFonts w:asciiTheme="minorHAnsi" w:hAnsiTheme="minorHAnsi" w:cstheme="minorHAnsi"/>
          <w:color w:val="000000" w:themeColor="text1"/>
        </w:rPr>
        <w:t xml:space="preserve"> is generally concerned with the idea of the past as a force that continues to shape and influence the present</w:t>
      </w:r>
      <w:r w:rsidR="009F47CB" w:rsidRPr="004100F6">
        <w:rPr>
          <w:rFonts w:asciiTheme="minorHAnsi" w:hAnsiTheme="minorHAnsi" w:cstheme="minorHAnsi"/>
          <w:color w:val="000000" w:themeColor="text1"/>
        </w:rPr>
        <w:t xml:space="preserve"> (Derrida</w:t>
      </w:r>
      <w:r w:rsidR="31B5EBA5" w:rsidRPr="004100F6">
        <w:rPr>
          <w:rFonts w:asciiTheme="minorHAnsi" w:hAnsiTheme="minorHAnsi" w:cstheme="minorHAnsi"/>
          <w:color w:val="000000" w:themeColor="text1"/>
        </w:rPr>
        <w:t>,</w:t>
      </w:r>
      <w:r w:rsidR="009F47CB" w:rsidRPr="004100F6">
        <w:rPr>
          <w:rFonts w:asciiTheme="minorHAnsi" w:hAnsiTheme="minorHAnsi" w:cstheme="minorHAnsi"/>
          <w:color w:val="000000" w:themeColor="text1"/>
        </w:rPr>
        <w:t xml:space="preserve"> 1994</w:t>
      </w:r>
      <w:r w:rsidR="00F539A7" w:rsidRPr="004100F6">
        <w:rPr>
          <w:rFonts w:asciiTheme="minorHAnsi" w:hAnsiTheme="minorHAnsi" w:cstheme="minorHAnsi"/>
          <w:color w:val="000000" w:themeColor="text1"/>
        </w:rPr>
        <w:t>,</w:t>
      </w:r>
      <w:r w:rsidR="00B57393" w:rsidRPr="004100F6">
        <w:rPr>
          <w:rFonts w:asciiTheme="minorHAnsi" w:hAnsiTheme="minorHAnsi" w:cstheme="minorHAnsi"/>
          <w:color w:val="000000" w:themeColor="text1"/>
        </w:rPr>
        <w:t xml:space="preserve"> p13</w:t>
      </w:r>
      <w:r w:rsidR="009F47CB" w:rsidRPr="004100F6">
        <w:rPr>
          <w:rFonts w:asciiTheme="minorHAnsi" w:hAnsiTheme="minorHAnsi" w:cstheme="minorHAnsi"/>
          <w:color w:val="000000" w:themeColor="text1"/>
        </w:rPr>
        <w:t>).</w:t>
      </w:r>
      <w:r w:rsidRPr="004100F6">
        <w:rPr>
          <w:rFonts w:asciiTheme="minorHAnsi" w:hAnsiTheme="minorHAnsi" w:cstheme="minorHAnsi"/>
          <w:color w:val="000000" w:themeColor="text1"/>
        </w:rPr>
        <w:t xml:space="preserve"> </w:t>
      </w:r>
      <w:r w:rsidR="00F539A7" w:rsidRPr="004100F6">
        <w:rPr>
          <w:rFonts w:asciiTheme="minorHAnsi" w:hAnsiTheme="minorHAnsi" w:cstheme="minorHAnsi"/>
          <w:color w:val="000000" w:themeColor="text1"/>
        </w:rPr>
        <w:t>R</w:t>
      </w:r>
      <w:r w:rsidR="006140F7" w:rsidRPr="004100F6">
        <w:rPr>
          <w:rFonts w:asciiTheme="minorHAnsi" w:hAnsiTheme="minorHAnsi" w:cstheme="minorHAnsi"/>
          <w:color w:val="000000" w:themeColor="text1"/>
        </w:rPr>
        <w:t>eflective of the haunting of artefacts belonging to the Haida nation.</w:t>
      </w:r>
      <w:r w:rsidRPr="004100F6">
        <w:rPr>
          <w:rFonts w:asciiTheme="minorHAnsi" w:hAnsiTheme="minorHAnsi" w:cstheme="minorHAnsi"/>
          <w:color w:val="000000" w:themeColor="text1"/>
        </w:rPr>
        <w:t xml:space="preserve"> </w:t>
      </w:r>
    </w:p>
    <w:p w14:paraId="5F17DE5E" w14:textId="632287E4" w:rsidR="0002091E" w:rsidRPr="004100F6" w:rsidRDefault="0002091E" w:rsidP="5A727490">
      <w:pPr>
        <w:spacing w:line="259" w:lineRule="auto"/>
        <w:jc w:val="both"/>
        <w:rPr>
          <w:rFonts w:asciiTheme="minorHAnsi" w:hAnsiTheme="minorHAnsi" w:cstheme="minorHAnsi"/>
          <w:color w:val="000000" w:themeColor="text1"/>
        </w:rPr>
      </w:pPr>
    </w:p>
    <w:p w14:paraId="609CBF9D" w14:textId="41DC87D8" w:rsidR="0002091E" w:rsidRPr="004100F6" w:rsidRDefault="0002091E" w:rsidP="0002091E">
      <w:pPr>
        <w:spacing w:line="259" w:lineRule="auto"/>
        <w:jc w:val="center"/>
        <w:rPr>
          <w:rFonts w:asciiTheme="minorHAnsi" w:hAnsiTheme="minorHAnsi" w:cstheme="minorHAnsi"/>
          <w:color w:val="000000" w:themeColor="text1"/>
        </w:rPr>
      </w:pPr>
      <w:r w:rsidRPr="004100F6">
        <w:rPr>
          <w:rFonts w:asciiTheme="minorHAnsi" w:hAnsiTheme="minorHAnsi" w:cstheme="minorHAnsi"/>
          <w:noProof/>
          <w:color w:val="000000" w:themeColor="text1"/>
        </w:rPr>
        <w:drawing>
          <wp:inline distT="0" distB="0" distL="0" distR="0" wp14:anchorId="44542F74" wp14:editId="5D18B27E">
            <wp:extent cx="3850547" cy="3227712"/>
            <wp:effectExtent l="0" t="0" r="0" b="0"/>
            <wp:docPr id="3" name="Picture 3" descr="Graphical user interface, application, Team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Graphical user interface, application, Teams&#10;&#10;Description automatically generated"/>
                    <pic:cNvPicPr/>
                  </pic:nvPicPr>
                  <pic:blipFill>
                    <a:blip r:embed="rId14" cstate="screen">
                      <a:extLst>
                        <a:ext uri="{28A0092B-C50C-407E-A947-70E740481C1C}">
                          <a14:useLocalDpi xmlns:a14="http://schemas.microsoft.com/office/drawing/2010/main"/>
                        </a:ext>
                      </a:extLst>
                    </a:blip>
                    <a:stretch>
                      <a:fillRect/>
                    </a:stretch>
                  </pic:blipFill>
                  <pic:spPr>
                    <a:xfrm>
                      <a:off x="0" y="0"/>
                      <a:ext cx="3866549" cy="3241126"/>
                    </a:xfrm>
                    <a:prstGeom prst="rect">
                      <a:avLst/>
                    </a:prstGeom>
                  </pic:spPr>
                </pic:pic>
              </a:graphicData>
            </a:graphic>
          </wp:inline>
        </w:drawing>
      </w:r>
    </w:p>
    <w:p w14:paraId="724CFEF5" w14:textId="59B7DADE" w:rsidR="0002091E" w:rsidRPr="004100F6" w:rsidRDefault="00C5798E" w:rsidP="0002091E">
      <w:pPr>
        <w:spacing w:line="259" w:lineRule="auto"/>
        <w:jc w:val="center"/>
        <w:rPr>
          <w:rFonts w:asciiTheme="minorHAnsi" w:hAnsiTheme="minorHAnsi" w:cstheme="minorHAnsi"/>
          <w:color w:val="000000" w:themeColor="text1"/>
        </w:rPr>
      </w:pPr>
      <w:r w:rsidRPr="004100F6">
        <w:rPr>
          <w:rFonts w:asciiTheme="minorHAnsi" w:hAnsiTheme="minorHAnsi" w:cstheme="minorHAnsi"/>
          <w:color w:val="000000" w:themeColor="text1"/>
        </w:rPr>
        <w:t xml:space="preserve">Fig 2. </w:t>
      </w:r>
      <w:r w:rsidR="0002091E" w:rsidRPr="004100F6">
        <w:rPr>
          <w:rFonts w:asciiTheme="minorHAnsi" w:hAnsiTheme="minorHAnsi" w:cstheme="minorHAnsi"/>
          <w:color w:val="000000" w:themeColor="text1"/>
        </w:rPr>
        <w:t>Nika Collison</w:t>
      </w:r>
    </w:p>
    <w:p w14:paraId="47675EDA" w14:textId="77777777" w:rsidR="0002091E" w:rsidRPr="004100F6" w:rsidRDefault="0002091E" w:rsidP="5A727490">
      <w:pPr>
        <w:spacing w:line="259" w:lineRule="auto"/>
        <w:jc w:val="both"/>
        <w:rPr>
          <w:rFonts w:asciiTheme="minorHAnsi" w:hAnsiTheme="minorHAnsi" w:cstheme="minorHAnsi"/>
          <w:color w:val="000000" w:themeColor="text1"/>
        </w:rPr>
      </w:pPr>
    </w:p>
    <w:p w14:paraId="304E7316" w14:textId="6DD3972D" w:rsidR="004F4B6D" w:rsidRPr="004100F6" w:rsidRDefault="006140F7" w:rsidP="5A727490">
      <w:pPr>
        <w:spacing w:line="259" w:lineRule="auto"/>
        <w:jc w:val="both"/>
        <w:rPr>
          <w:rFonts w:asciiTheme="minorHAnsi" w:hAnsiTheme="minorHAnsi" w:cstheme="minorHAnsi"/>
        </w:rPr>
      </w:pPr>
      <w:r w:rsidRPr="004100F6">
        <w:rPr>
          <w:rFonts w:asciiTheme="minorHAnsi" w:hAnsiTheme="minorHAnsi" w:cstheme="minorHAnsi"/>
          <w:color w:val="000000" w:themeColor="text1"/>
        </w:rPr>
        <w:t>According to</w:t>
      </w:r>
      <w:r w:rsidR="28991FA4" w:rsidRPr="004100F6">
        <w:rPr>
          <w:rFonts w:asciiTheme="minorHAnsi" w:hAnsiTheme="minorHAnsi" w:cstheme="minorHAnsi"/>
          <w:color w:val="000000" w:themeColor="text1"/>
        </w:rPr>
        <w:t xml:space="preserve"> Esther </w:t>
      </w:r>
      <w:proofErr w:type="spellStart"/>
      <w:r w:rsidR="28991FA4" w:rsidRPr="004100F6">
        <w:rPr>
          <w:rFonts w:asciiTheme="minorHAnsi" w:hAnsiTheme="minorHAnsi" w:cstheme="minorHAnsi"/>
          <w:color w:val="000000" w:themeColor="text1"/>
        </w:rPr>
        <w:t>Addley</w:t>
      </w:r>
      <w:proofErr w:type="spellEnd"/>
      <w:r w:rsidR="28991FA4" w:rsidRPr="004100F6">
        <w:rPr>
          <w:rFonts w:asciiTheme="minorHAnsi" w:hAnsiTheme="minorHAnsi" w:cstheme="minorHAnsi"/>
          <w:color w:val="000000" w:themeColor="text1"/>
        </w:rPr>
        <w:t xml:space="preserve"> </w:t>
      </w:r>
      <w:r w:rsidR="28991FA4" w:rsidRPr="004100F6">
        <w:rPr>
          <w:rFonts w:asciiTheme="minorHAnsi" w:hAnsiTheme="minorHAnsi" w:cstheme="minorHAnsi"/>
        </w:rPr>
        <w:t>(2023)</w:t>
      </w:r>
      <w:r w:rsidR="00F539A7" w:rsidRPr="004100F6">
        <w:rPr>
          <w:rFonts w:asciiTheme="minorHAnsi" w:hAnsiTheme="minorHAnsi" w:cstheme="minorHAnsi"/>
        </w:rPr>
        <w:t>,</w:t>
      </w:r>
      <w:r w:rsidR="28991FA4" w:rsidRPr="004100F6">
        <w:rPr>
          <w:rFonts w:asciiTheme="minorHAnsi" w:hAnsiTheme="minorHAnsi" w:cstheme="minorHAnsi"/>
          <w:color w:val="000000" w:themeColor="text1"/>
        </w:rPr>
        <w:t xml:space="preserve"> </w:t>
      </w:r>
      <w:r w:rsidR="0029382D" w:rsidRPr="004100F6">
        <w:rPr>
          <w:rFonts w:asciiTheme="minorHAnsi" w:hAnsiTheme="minorHAnsi" w:cstheme="minorHAnsi"/>
        </w:rPr>
        <w:t>Nika</w:t>
      </w:r>
      <w:r w:rsidRPr="004100F6">
        <w:rPr>
          <w:rFonts w:asciiTheme="minorHAnsi" w:hAnsiTheme="minorHAnsi" w:cstheme="minorHAnsi"/>
        </w:rPr>
        <w:t xml:space="preserve"> </w:t>
      </w:r>
      <w:r w:rsidR="0029382D" w:rsidRPr="004100F6">
        <w:rPr>
          <w:rFonts w:asciiTheme="minorHAnsi" w:hAnsiTheme="minorHAnsi" w:cstheme="minorHAnsi"/>
        </w:rPr>
        <w:t>Collison</w:t>
      </w:r>
      <w:r w:rsidR="004F4B6D" w:rsidRPr="004100F6">
        <w:rPr>
          <w:rFonts w:asciiTheme="minorHAnsi" w:hAnsiTheme="minorHAnsi" w:cstheme="minorHAnsi"/>
        </w:rPr>
        <w:t xml:space="preserve"> (fig</w:t>
      </w:r>
      <w:r w:rsidR="00C5798E" w:rsidRPr="004100F6">
        <w:rPr>
          <w:rFonts w:asciiTheme="minorHAnsi" w:hAnsiTheme="minorHAnsi" w:cstheme="minorHAnsi"/>
        </w:rPr>
        <w:t xml:space="preserve"> 2</w:t>
      </w:r>
      <w:r w:rsidR="004F4B6D" w:rsidRPr="004100F6">
        <w:rPr>
          <w:rFonts w:asciiTheme="minorHAnsi" w:hAnsiTheme="minorHAnsi" w:cstheme="minorHAnsi"/>
        </w:rPr>
        <w:t>)</w:t>
      </w:r>
      <w:r w:rsidR="00F539A7" w:rsidRPr="004100F6">
        <w:rPr>
          <w:rFonts w:asciiTheme="minorHAnsi" w:hAnsiTheme="minorHAnsi" w:cstheme="minorHAnsi"/>
        </w:rPr>
        <w:t>,</w:t>
      </w:r>
      <w:r w:rsidR="3A477CC8" w:rsidRPr="004100F6">
        <w:rPr>
          <w:rFonts w:asciiTheme="minorHAnsi" w:hAnsiTheme="minorHAnsi" w:cstheme="minorHAnsi"/>
        </w:rPr>
        <w:t xml:space="preserve"> an </w:t>
      </w:r>
      <w:r w:rsidR="48E35583" w:rsidRPr="004100F6">
        <w:rPr>
          <w:rFonts w:asciiTheme="minorHAnsi" w:hAnsiTheme="minorHAnsi" w:cstheme="minorHAnsi"/>
        </w:rPr>
        <w:t>indigenous</w:t>
      </w:r>
      <w:r w:rsidR="3A477CC8" w:rsidRPr="004100F6">
        <w:rPr>
          <w:rFonts w:asciiTheme="minorHAnsi" w:hAnsiTheme="minorHAnsi" w:cstheme="minorHAnsi"/>
        </w:rPr>
        <w:t xml:space="preserve"> inhabitant</w:t>
      </w:r>
      <w:r w:rsidR="3791472B" w:rsidRPr="004100F6">
        <w:rPr>
          <w:rFonts w:asciiTheme="minorHAnsi" w:hAnsiTheme="minorHAnsi" w:cstheme="minorHAnsi"/>
        </w:rPr>
        <w:t xml:space="preserve"> from Haida</w:t>
      </w:r>
      <w:r w:rsidR="00F539A7" w:rsidRPr="004100F6">
        <w:rPr>
          <w:rFonts w:asciiTheme="minorHAnsi" w:hAnsiTheme="minorHAnsi" w:cstheme="minorHAnsi"/>
        </w:rPr>
        <w:t>,</w:t>
      </w:r>
      <w:r w:rsidR="3A477CC8" w:rsidRPr="004100F6">
        <w:rPr>
          <w:rFonts w:asciiTheme="minorHAnsi" w:hAnsiTheme="minorHAnsi" w:cstheme="minorHAnsi"/>
        </w:rPr>
        <w:t xml:space="preserve"> </w:t>
      </w:r>
      <w:r w:rsidR="0029382D" w:rsidRPr="004100F6">
        <w:rPr>
          <w:rFonts w:asciiTheme="minorHAnsi" w:hAnsiTheme="minorHAnsi" w:cstheme="minorHAnsi"/>
        </w:rPr>
        <w:t>had been lobbying museums and collectors</w:t>
      </w:r>
      <w:r w:rsidRPr="004100F6">
        <w:rPr>
          <w:rFonts w:asciiTheme="minorHAnsi" w:hAnsiTheme="minorHAnsi" w:cstheme="minorHAnsi"/>
        </w:rPr>
        <w:t xml:space="preserve"> worldwide</w:t>
      </w:r>
      <w:r w:rsidR="0029382D" w:rsidRPr="004100F6">
        <w:rPr>
          <w:rFonts w:asciiTheme="minorHAnsi" w:hAnsiTheme="minorHAnsi" w:cstheme="minorHAnsi"/>
        </w:rPr>
        <w:t xml:space="preserve"> for 25 years to return her </w:t>
      </w:r>
      <w:r w:rsidR="00862288" w:rsidRPr="004100F6">
        <w:rPr>
          <w:rFonts w:asciiTheme="minorHAnsi" w:hAnsiTheme="minorHAnsi" w:cstheme="minorHAnsi"/>
        </w:rPr>
        <w:t>people's</w:t>
      </w:r>
      <w:r w:rsidR="0029382D" w:rsidRPr="004100F6">
        <w:rPr>
          <w:rFonts w:asciiTheme="minorHAnsi" w:hAnsiTheme="minorHAnsi" w:cstheme="minorHAnsi"/>
        </w:rPr>
        <w:t xml:space="preserve"> </w:t>
      </w:r>
      <w:r w:rsidRPr="004100F6">
        <w:rPr>
          <w:rFonts w:asciiTheme="minorHAnsi" w:hAnsiTheme="minorHAnsi" w:cstheme="minorHAnsi"/>
        </w:rPr>
        <w:t>artefacts</w:t>
      </w:r>
      <w:r w:rsidR="0029382D" w:rsidRPr="004100F6">
        <w:rPr>
          <w:rFonts w:asciiTheme="minorHAnsi" w:hAnsiTheme="minorHAnsi" w:cstheme="minorHAnsi"/>
        </w:rPr>
        <w:t xml:space="preserve"> to their homeland with little success.</w:t>
      </w:r>
      <w:r w:rsidR="00862288" w:rsidRPr="004100F6">
        <w:rPr>
          <w:rFonts w:asciiTheme="minorHAnsi" w:hAnsiTheme="minorHAnsi" w:cstheme="minorHAnsi"/>
        </w:rPr>
        <w:t xml:space="preserve"> </w:t>
      </w:r>
      <w:r w:rsidR="0029382D" w:rsidRPr="004100F6">
        <w:rPr>
          <w:rFonts w:asciiTheme="minorHAnsi" w:hAnsiTheme="minorHAnsi" w:cstheme="minorHAnsi"/>
        </w:rPr>
        <w:t>However, a curator from Buxton Museum contacted her to return some</w:t>
      </w:r>
      <w:r w:rsidR="583ED492" w:rsidRPr="004100F6">
        <w:rPr>
          <w:rFonts w:asciiTheme="minorHAnsi" w:hAnsiTheme="minorHAnsi" w:cstheme="minorHAnsi"/>
        </w:rPr>
        <w:t xml:space="preserve"> of</w:t>
      </w:r>
      <w:r w:rsidR="0029382D" w:rsidRPr="004100F6">
        <w:rPr>
          <w:rFonts w:asciiTheme="minorHAnsi" w:hAnsiTheme="minorHAnsi" w:cstheme="minorHAnsi"/>
        </w:rPr>
        <w:t xml:space="preserve"> </w:t>
      </w:r>
      <w:r w:rsidR="0FDA83B7" w:rsidRPr="004100F6">
        <w:rPr>
          <w:rFonts w:asciiTheme="minorHAnsi" w:hAnsiTheme="minorHAnsi" w:cstheme="minorHAnsi"/>
        </w:rPr>
        <w:t>the</w:t>
      </w:r>
      <w:r w:rsidR="0029382D" w:rsidRPr="004100F6">
        <w:rPr>
          <w:rFonts w:asciiTheme="minorHAnsi" w:hAnsiTheme="minorHAnsi" w:cstheme="minorHAnsi"/>
        </w:rPr>
        <w:t xml:space="preserve"> items in their collection.</w:t>
      </w:r>
      <w:r w:rsidR="00862288" w:rsidRPr="004100F6">
        <w:rPr>
          <w:rFonts w:asciiTheme="minorHAnsi" w:hAnsiTheme="minorHAnsi" w:cstheme="minorHAnsi"/>
        </w:rPr>
        <w:t xml:space="preserve"> </w:t>
      </w:r>
      <w:r w:rsidR="0029382D" w:rsidRPr="004100F6">
        <w:rPr>
          <w:rFonts w:asciiTheme="minorHAnsi" w:hAnsiTheme="minorHAnsi" w:cstheme="minorHAnsi"/>
        </w:rPr>
        <w:t>Collison notes the emotional</w:t>
      </w:r>
      <w:r w:rsidRPr="004100F6">
        <w:rPr>
          <w:rFonts w:asciiTheme="minorHAnsi" w:hAnsiTheme="minorHAnsi" w:cstheme="minorHAnsi"/>
        </w:rPr>
        <w:t xml:space="preserve"> and cultural</w:t>
      </w:r>
      <w:r w:rsidR="0029382D" w:rsidRPr="004100F6">
        <w:rPr>
          <w:rFonts w:asciiTheme="minorHAnsi" w:hAnsiTheme="minorHAnsi" w:cstheme="minorHAnsi"/>
        </w:rPr>
        <w:t xml:space="preserve"> significance of returning cultural heritage to its rightful place</w:t>
      </w:r>
      <w:r w:rsidR="00F539A7" w:rsidRPr="004100F6">
        <w:rPr>
          <w:rFonts w:asciiTheme="minorHAnsi" w:hAnsiTheme="minorHAnsi" w:cstheme="minorHAnsi"/>
        </w:rPr>
        <w:t>; the</w:t>
      </w:r>
      <w:r w:rsidR="008C2B5F" w:rsidRPr="004100F6">
        <w:rPr>
          <w:rFonts w:asciiTheme="minorHAnsi" w:hAnsiTheme="minorHAnsi" w:cstheme="minorHAnsi"/>
        </w:rPr>
        <w:t xml:space="preserve"> return of cultural heritage to its rightful place fosters a better relationship with other people and </w:t>
      </w:r>
      <w:r w:rsidR="00862288" w:rsidRPr="004100F6">
        <w:rPr>
          <w:rFonts w:asciiTheme="minorHAnsi" w:hAnsiTheme="minorHAnsi" w:cstheme="minorHAnsi"/>
        </w:rPr>
        <w:t>recognises</w:t>
      </w:r>
      <w:r w:rsidR="008C2B5F" w:rsidRPr="004100F6">
        <w:rPr>
          <w:rFonts w:asciiTheme="minorHAnsi" w:hAnsiTheme="minorHAnsi" w:cstheme="minorHAnsi"/>
        </w:rPr>
        <w:t xml:space="preserve"> their cultural significance and heritage.</w:t>
      </w:r>
      <w:r w:rsidR="00862288" w:rsidRPr="004100F6">
        <w:rPr>
          <w:rFonts w:asciiTheme="minorHAnsi" w:hAnsiTheme="minorHAnsi" w:cstheme="minorHAnsi"/>
        </w:rPr>
        <w:t xml:space="preserve"> </w:t>
      </w:r>
      <w:r w:rsidR="0029382D" w:rsidRPr="004100F6">
        <w:rPr>
          <w:rFonts w:asciiTheme="minorHAnsi" w:hAnsiTheme="minorHAnsi" w:cstheme="minorHAnsi"/>
        </w:rPr>
        <w:t>This initiative was remarkable because, instead of waiting for requests from Indigenous communities to return items, the museum actively sought the</w:t>
      </w:r>
      <w:r w:rsidR="6DCE231F" w:rsidRPr="004100F6">
        <w:rPr>
          <w:rFonts w:asciiTheme="minorHAnsi" w:hAnsiTheme="minorHAnsi" w:cstheme="minorHAnsi"/>
        </w:rPr>
        <w:t xml:space="preserve"> original owners</w:t>
      </w:r>
      <w:r w:rsidR="0029382D" w:rsidRPr="004100F6">
        <w:rPr>
          <w:rFonts w:asciiTheme="minorHAnsi" w:hAnsiTheme="minorHAnsi" w:cstheme="minorHAnsi"/>
        </w:rPr>
        <w:t xml:space="preserve"> out</w:t>
      </w:r>
      <w:r w:rsidR="632F65E3" w:rsidRPr="004100F6">
        <w:rPr>
          <w:rFonts w:asciiTheme="minorHAnsi" w:hAnsiTheme="minorHAnsi" w:cstheme="minorHAnsi"/>
        </w:rPr>
        <w:t>.</w:t>
      </w:r>
      <w:r w:rsidR="00862288" w:rsidRPr="004100F6">
        <w:rPr>
          <w:rFonts w:asciiTheme="minorHAnsi" w:hAnsiTheme="minorHAnsi" w:cstheme="minorHAnsi"/>
        </w:rPr>
        <w:t xml:space="preserve"> </w:t>
      </w:r>
      <w:r w:rsidR="0029382D" w:rsidRPr="004100F6">
        <w:rPr>
          <w:rFonts w:asciiTheme="minorHAnsi" w:hAnsiTheme="minorHAnsi" w:cstheme="minorHAnsi"/>
        </w:rPr>
        <w:t>The project was led by curator Bret Gaunt, who took a year to trace the items back to their original communities</w:t>
      </w:r>
      <w:r w:rsidR="0075257E" w:rsidRPr="004100F6">
        <w:rPr>
          <w:rFonts w:asciiTheme="minorHAnsi" w:hAnsiTheme="minorHAnsi" w:cstheme="minorHAnsi"/>
        </w:rPr>
        <w:t>.</w:t>
      </w:r>
      <w:r w:rsidR="00862288" w:rsidRPr="004100F6">
        <w:rPr>
          <w:rFonts w:asciiTheme="minorHAnsi" w:hAnsiTheme="minorHAnsi" w:cstheme="minorHAnsi"/>
        </w:rPr>
        <w:t xml:space="preserve"> </w:t>
      </w:r>
      <w:r w:rsidR="0029382D" w:rsidRPr="004100F6">
        <w:rPr>
          <w:rFonts w:asciiTheme="minorHAnsi" w:hAnsiTheme="minorHAnsi" w:cstheme="minorHAnsi"/>
        </w:rPr>
        <w:t>The items, including ceremonial stone weapons, flint arrowheads, and a medicine bag</w:t>
      </w:r>
      <w:r w:rsidR="004F4B6D" w:rsidRPr="004100F6">
        <w:rPr>
          <w:rFonts w:asciiTheme="minorHAnsi" w:hAnsiTheme="minorHAnsi" w:cstheme="minorHAnsi"/>
        </w:rPr>
        <w:t xml:space="preserve"> and other important artefacts belonging to the chief </w:t>
      </w:r>
      <w:r w:rsidR="00C5798E" w:rsidRPr="004100F6">
        <w:rPr>
          <w:rFonts w:asciiTheme="minorHAnsi" w:hAnsiTheme="minorHAnsi" w:cstheme="minorHAnsi"/>
        </w:rPr>
        <w:t>crowfoot (fig 3)</w:t>
      </w:r>
      <w:r w:rsidR="0029382D" w:rsidRPr="004100F6">
        <w:rPr>
          <w:rFonts w:asciiTheme="minorHAnsi" w:hAnsiTheme="minorHAnsi" w:cstheme="minorHAnsi"/>
        </w:rPr>
        <w:t xml:space="preserve">, were returned to members of the </w:t>
      </w:r>
      <w:proofErr w:type="spellStart"/>
      <w:r w:rsidR="0029382D" w:rsidRPr="004100F6">
        <w:rPr>
          <w:rFonts w:asciiTheme="minorHAnsi" w:hAnsiTheme="minorHAnsi" w:cstheme="minorHAnsi"/>
        </w:rPr>
        <w:t>Siksika</w:t>
      </w:r>
      <w:proofErr w:type="spellEnd"/>
      <w:r w:rsidR="0029382D" w:rsidRPr="004100F6">
        <w:rPr>
          <w:rFonts w:asciiTheme="minorHAnsi" w:hAnsiTheme="minorHAnsi" w:cstheme="minorHAnsi"/>
        </w:rPr>
        <w:t xml:space="preserve"> nation in Blackfoot Crossing in Alberta, Canada.</w:t>
      </w:r>
      <w:r w:rsidR="00862288" w:rsidRPr="004100F6">
        <w:rPr>
          <w:rFonts w:asciiTheme="minorHAnsi" w:hAnsiTheme="minorHAnsi" w:cstheme="minorHAnsi"/>
        </w:rPr>
        <w:t xml:space="preserve"> </w:t>
      </w:r>
    </w:p>
    <w:p w14:paraId="7B3856D9" w14:textId="77777777" w:rsidR="004F4B6D" w:rsidRPr="004100F6" w:rsidRDefault="004F4B6D" w:rsidP="5A727490">
      <w:pPr>
        <w:spacing w:line="259" w:lineRule="auto"/>
        <w:jc w:val="both"/>
        <w:rPr>
          <w:rFonts w:asciiTheme="minorHAnsi" w:hAnsiTheme="minorHAnsi" w:cstheme="minorHAnsi"/>
        </w:rPr>
      </w:pPr>
    </w:p>
    <w:p w14:paraId="3DFD975C" w14:textId="77777777" w:rsidR="004F4B6D" w:rsidRPr="004100F6" w:rsidRDefault="004F4B6D" w:rsidP="5A727490">
      <w:pPr>
        <w:spacing w:line="259" w:lineRule="auto"/>
        <w:jc w:val="both"/>
        <w:rPr>
          <w:rFonts w:asciiTheme="minorHAnsi" w:hAnsiTheme="minorHAnsi" w:cstheme="minorHAnsi"/>
        </w:rPr>
      </w:pPr>
    </w:p>
    <w:p w14:paraId="724DE762" w14:textId="5E32FF20" w:rsidR="004F4B6D" w:rsidRPr="004100F6" w:rsidRDefault="004F4B6D" w:rsidP="004F4B6D">
      <w:pPr>
        <w:spacing w:line="259" w:lineRule="auto"/>
        <w:jc w:val="center"/>
        <w:rPr>
          <w:rFonts w:asciiTheme="minorHAnsi" w:hAnsiTheme="minorHAnsi" w:cstheme="minorHAnsi"/>
        </w:rPr>
      </w:pPr>
      <w:r w:rsidRPr="004100F6">
        <w:rPr>
          <w:rFonts w:asciiTheme="minorHAnsi" w:hAnsiTheme="minorHAnsi" w:cstheme="minorHAnsi"/>
          <w:noProof/>
        </w:rPr>
        <w:drawing>
          <wp:inline distT="0" distB="0" distL="0" distR="0" wp14:anchorId="657248FD" wp14:editId="43C5328B">
            <wp:extent cx="4953000" cy="2781300"/>
            <wp:effectExtent l="0" t="0" r="0" b="0"/>
            <wp:docPr id="5" name="Picture 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pic:cNvPicPr/>
                  </pic:nvPicPr>
                  <pic:blipFill>
                    <a:blip r:embed="rId15">
                      <a:extLst>
                        <a:ext uri="{28A0092B-C50C-407E-A947-70E740481C1C}">
                          <a14:useLocalDpi xmlns:a14="http://schemas.microsoft.com/office/drawing/2010/main"/>
                        </a:ext>
                      </a:extLst>
                    </a:blip>
                    <a:stretch>
                      <a:fillRect/>
                    </a:stretch>
                  </pic:blipFill>
                  <pic:spPr>
                    <a:xfrm>
                      <a:off x="0" y="0"/>
                      <a:ext cx="4953000" cy="2781300"/>
                    </a:xfrm>
                    <a:prstGeom prst="rect">
                      <a:avLst/>
                    </a:prstGeom>
                  </pic:spPr>
                </pic:pic>
              </a:graphicData>
            </a:graphic>
          </wp:inline>
        </w:drawing>
      </w:r>
    </w:p>
    <w:p w14:paraId="56DB72F7" w14:textId="3F592525" w:rsidR="004F4B6D" w:rsidRPr="004100F6" w:rsidRDefault="00C5798E" w:rsidP="004F4B6D">
      <w:pPr>
        <w:spacing w:line="259" w:lineRule="auto"/>
        <w:jc w:val="center"/>
        <w:rPr>
          <w:rFonts w:asciiTheme="minorHAnsi" w:hAnsiTheme="minorHAnsi" w:cstheme="minorHAnsi"/>
        </w:rPr>
      </w:pPr>
      <w:r w:rsidRPr="004100F6">
        <w:rPr>
          <w:rFonts w:asciiTheme="minorHAnsi" w:hAnsiTheme="minorHAnsi" w:cstheme="minorHAnsi"/>
        </w:rPr>
        <w:t xml:space="preserve">Fig 3. </w:t>
      </w:r>
      <w:r w:rsidR="004F4B6D" w:rsidRPr="004100F6">
        <w:rPr>
          <w:rFonts w:asciiTheme="minorHAnsi" w:hAnsiTheme="minorHAnsi" w:cstheme="minorHAnsi"/>
        </w:rPr>
        <w:t xml:space="preserve">Returned </w:t>
      </w:r>
      <w:r w:rsidRPr="004100F6">
        <w:rPr>
          <w:rFonts w:asciiTheme="minorHAnsi" w:hAnsiTheme="minorHAnsi" w:cstheme="minorHAnsi"/>
        </w:rPr>
        <w:t>Artefact</w:t>
      </w:r>
    </w:p>
    <w:p w14:paraId="2C1A8050" w14:textId="77777777" w:rsidR="004F4B6D" w:rsidRPr="004100F6" w:rsidRDefault="004F4B6D" w:rsidP="5A727490">
      <w:pPr>
        <w:spacing w:line="259" w:lineRule="auto"/>
        <w:jc w:val="both"/>
        <w:rPr>
          <w:rFonts w:asciiTheme="minorHAnsi" w:hAnsiTheme="minorHAnsi" w:cstheme="minorHAnsi"/>
        </w:rPr>
      </w:pPr>
    </w:p>
    <w:p w14:paraId="1B88FC1A" w14:textId="31B29C14" w:rsidR="0029382D" w:rsidRPr="004100F6" w:rsidRDefault="0029382D" w:rsidP="5A727490">
      <w:pPr>
        <w:spacing w:line="259" w:lineRule="auto"/>
        <w:jc w:val="both"/>
        <w:rPr>
          <w:rFonts w:asciiTheme="minorHAnsi" w:hAnsiTheme="minorHAnsi" w:cstheme="minorHAnsi"/>
          <w:color w:val="000000" w:themeColor="text1"/>
        </w:rPr>
      </w:pPr>
      <w:r w:rsidRPr="004100F6">
        <w:rPr>
          <w:rFonts w:asciiTheme="minorHAnsi" w:hAnsiTheme="minorHAnsi" w:cstheme="minorHAnsi"/>
        </w:rPr>
        <w:t xml:space="preserve">The value of </w:t>
      </w:r>
      <w:r w:rsidR="00862288" w:rsidRPr="004100F6">
        <w:rPr>
          <w:rFonts w:asciiTheme="minorHAnsi" w:hAnsiTheme="minorHAnsi" w:cstheme="minorHAnsi"/>
        </w:rPr>
        <w:t>Buxton's</w:t>
      </w:r>
      <w:r w:rsidRPr="004100F6">
        <w:rPr>
          <w:rFonts w:asciiTheme="minorHAnsi" w:hAnsiTheme="minorHAnsi" w:cstheme="minorHAnsi"/>
        </w:rPr>
        <w:t xml:space="preserve"> initiative to the recipient communities is incalculable, bringing home part of their cultural heritage and upholding their responsibility to their ancestors.</w:t>
      </w:r>
      <w:r w:rsidR="00862288" w:rsidRPr="004100F6">
        <w:rPr>
          <w:rFonts w:asciiTheme="minorHAnsi" w:hAnsiTheme="minorHAnsi" w:cstheme="minorHAnsi"/>
        </w:rPr>
        <w:t xml:space="preserve"> </w:t>
      </w:r>
      <w:r w:rsidRPr="004100F6">
        <w:rPr>
          <w:rFonts w:asciiTheme="minorHAnsi" w:hAnsiTheme="minorHAnsi" w:cstheme="minorHAnsi"/>
        </w:rPr>
        <w:t xml:space="preserve">The challenge for museums in </w:t>
      </w:r>
      <w:r w:rsidR="00F539A7" w:rsidRPr="004100F6">
        <w:rPr>
          <w:rFonts w:asciiTheme="minorHAnsi" w:hAnsiTheme="minorHAnsi" w:cstheme="minorHAnsi"/>
        </w:rPr>
        <w:t>decolonising and returning</w:t>
      </w:r>
      <w:r w:rsidRPr="004100F6">
        <w:rPr>
          <w:rFonts w:asciiTheme="minorHAnsi" w:hAnsiTheme="minorHAnsi" w:cstheme="minorHAnsi"/>
        </w:rPr>
        <w:t xml:space="preserve"> artefacts is funding the lengthy research that is often needed to trace such </w:t>
      </w:r>
      <w:r w:rsidR="00862288" w:rsidRPr="004100F6">
        <w:rPr>
          <w:rFonts w:asciiTheme="minorHAnsi" w:hAnsiTheme="minorHAnsi" w:cstheme="minorHAnsi"/>
        </w:rPr>
        <w:t>items'</w:t>
      </w:r>
      <w:r w:rsidRPr="004100F6">
        <w:rPr>
          <w:rFonts w:asciiTheme="minorHAnsi" w:hAnsiTheme="minorHAnsi" w:cstheme="minorHAnsi"/>
        </w:rPr>
        <w:t xml:space="preserve"> origins, mainly if their early provenance was minimally recorded</w:t>
      </w:r>
      <w:r w:rsidRPr="004100F6">
        <w:rPr>
          <w:rFonts w:asciiTheme="minorHAnsi" w:hAnsiTheme="minorHAnsi" w:cstheme="minorHAnsi"/>
          <w:color w:val="000000" w:themeColor="text1"/>
        </w:rPr>
        <w:t xml:space="preserve"> </w:t>
      </w:r>
      <w:r w:rsidR="2E49439A" w:rsidRPr="004100F6">
        <w:rPr>
          <w:rFonts w:asciiTheme="minorHAnsi" w:hAnsiTheme="minorHAnsi" w:cstheme="minorHAnsi"/>
          <w:color w:val="000000" w:themeColor="text1"/>
        </w:rPr>
        <w:t>(</w:t>
      </w:r>
      <w:proofErr w:type="spellStart"/>
      <w:r w:rsidR="2E49439A" w:rsidRPr="004100F6">
        <w:rPr>
          <w:rFonts w:asciiTheme="minorHAnsi" w:hAnsiTheme="minorHAnsi" w:cstheme="minorHAnsi"/>
        </w:rPr>
        <w:t>Addley</w:t>
      </w:r>
      <w:proofErr w:type="spellEnd"/>
      <w:r w:rsidR="2E49439A" w:rsidRPr="004100F6">
        <w:rPr>
          <w:rFonts w:asciiTheme="minorHAnsi" w:hAnsiTheme="minorHAnsi" w:cstheme="minorHAnsi"/>
        </w:rPr>
        <w:t xml:space="preserve">, </w:t>
      </w:r>
      <w:r w:rsidRPr="004100F6">
        <w:rPr>
          <w:rFonts w:asciiTheme="minorHAnsi" w:hAnsiTheme="minorHAnsi" w:cstheme="minorHAnsi"/>
        </w:rPr>
        <w:t>2023</w:t>
      </w:r>
      <w:r w:rsidR="5C611EBA" w:rsidRPr="004100F6">
        <w:rPr>
          <w:rFonts w:asciiTheme="minorHAnsi" w:hAnsiTheme="minorHAnsi" w:cstheme="minorHAnsi"/>
        </w:rPr>
        <w:t>).</w:t>
      </w:r>
    </w:p>
    <w:p w14:paraId="5BECA879" w14:textId="77777777" w:rsidR="0029382D" w:rsidRPr="004100F6" w:rsidRDefault="0029382D" w:rsidP="7484078D">
      <w:pPr>
        <w:jc w:val="both"/>
        <w:rPr>
          <w:rFonts w:asciiTheme="minorHAnsi" w:hAnsiTheme="minorHAnsi" w:cstheme="minorHAnsi"/>
          <w:color w:val="000000" w:themeColor="text1"/>
        </w:rPr>
      </w:pPr>
    </w:p>
    <w:p w14:paraId="12A88B45" w14:textId="69422739" w:rsidR="0075257E" w:rsidRPr="004100F6" w:rsidRDefault="0029382D" w:rsidP="14EB8033">
      <w:pPr>
        <w:jc w:val="both"/>
        <w:rPr>
          <w:rFonts w:asciiTheme="minorHAnsi" w:hAnsiTheme="minorHAnsi" w:cstheme="minorHAnsi"/>
        </w:rPr>
      </w:pPr>
      <w:r w:rsidRPr="004100F6">
        <w:rPr>
          <w:rFonts w:asciiTheme="minorHAnsi" w:hAnsiTheme="minorHAnsi" w:cstheme="minorHAnsi"/>
        </w:rPr>
        <w:t>According to</w:t>
      </w:r>
      <w:r w:rsidR="2F6BCDA6" w:rsidRPr="004100F6">
        <w:rPr>
          <w:rFonts w:asciiTheme="minorHAnsi" w:hAnsiTheme="minorHAnsi" w:cstheme="minorHAnsi"/>
        </w:rPr>
        <w:t xml:space="preserve"> Christopher </w:t>
      </w:r>
      <w:r w:rsidRPr="004100F6">
        <w:rPr>
          <w:rFonts w:asciiTheme="minorHAnsi" w:hAnsiTheme="minorHAnsi" w:cstheme="minorHAnsi"/>
        </w:rPr>
        <w:t>Whitehead (2009</w:t>
      </w:r>
      <w:r w:rsidR="720F1DB4" w:rsidRPr="004100F6">
        <w:rPr>
          <w:rFonts w:asciiTheme="minorHAnsi" w:hAnsiTheme="minorHAnsi" w:cstheme="minorHAnsi"/>
        </w:rPr>
        <w:t>,</w:t>
      </w:r>
      <w:r w:rsidR="00B92C01" w:rsidRPr="004100F6">
        <w:rPr>
          <w:rFonts w:asciiTheme="minorHAnsi" w:hAnsiTheme="minorHAnsi" w:cstheme="minorHAnsi"/>
        </w:rPr>
        <w:t xml:space="preserve"> p</w:t>
      </w:r>
      <w:r w:rsidR="214E8573" w:rsidRPr="004100F6">
        <w:rPr>
          <w:rFonts w:asciiTheme="minorHAnsi" w:hAnsiTheme="minorHAnsi" w:cstheme="minorHAnsi"/>
        </w:rPr>
        <w:t>.</w:t>
      </w:r>
      <w:r w:rsidR="00B92C01" w:rsidRPr="004100F6">
        <w:rPr>
          <w:rFonts w:asciiTheme="minorHAnsi" w:hAnsiTheme="minorHAnsi" w:cstheme="minorHAnsi"/>
        </w:rPr>
        <w:t>8</w:t>
      </w:r>
      <w:r w:rsidRPr="004100F6">
        <w:rPr>
          <w:rFonts w:asciiTheme="minorHAnsi" w:hAnsiTheme="minorHAnsi" w:cstheme="minorHAnsi"/>
        </w:rPr>
        <w:t xml:space="preserve">), the idea that art and artefact are separate categories is </w:t>
      </w:r>
      <w:r w:rsidR="00F539A7" w:rsidRPr="004100F6">
        <w:rPr>
          <w:rFonts w:asciiTheme="minorHAnsi" w:hAnsiTheme="minorHAnsi" w:cstheme="minorHAnsi"/>
        </w:rPr>
        <w:t>primarily</w:t>
      </w:r>
      <w:r w:rsidRPr="004100F6">
        <w:rPr>
          <w:rFonts w:asciiTheme="minorHAnsi" w:hAnsiTheme="minorHAnsi" w:cstheme="minorHAnsi"/>
        </w:rPr>
        <w:t xml:space="preserve"> a result of the institutional history of museums.</w:t>
      </w:r>
      <w:r w:rsidR="00862288" w:rsidRPr="004100F6">
        <w:rPr>
          <w:rFonts w:asciiTheme="minorHAnsi" w:hAnsiTheme="minorHAnsi" w:cstheme="minorHAnsi"/>
        </w:rPr>
        <w:t xml:space="preserve"> </w:t>
      </w:r>
      <w:r w:rsidRPr="004100F6">
        <w:rPr>
          <w:rFonts w:asciiTheme="minorHAnsi" w:hAnsiTheme="minorHAnsi" w:cstheme="minorHAnsi"/>
        </w:rPr>
        <w:t xml:space="preserve">Museums have played a role in dividing </w:t>
      </w:r>
      <w:r w:rsidR="004100F6" w:rsidRPr="004100F6">
        <w:rPr>
          <w:rFonts w:asciiTheme="minorHAnsi" w:hAnsiTheme="minorHAnsi" w:cstheme="minorHAnsi"/>
        </w:rPr>
        <w:t xml:space="preserve">Material culture has been divided into discrete art, history, and archaeology fields thanks in part to museums. For instance, the British Museum gathers art from the ancient worlds of Egypt, Greece, and Rome, while the National Gallery buys European works of art starting in the 1300s. This is attributable to past acts of various organisations as they contended for power, territory, recognition, and resources, rather than any intrinsic difference in the nature of the material </w:t>
      </w:r>
      <w:r w:rsidRPr="004100F6">
        <w:rPr>
          <w:rFonts w:asciiTheme="minorHAnsi" w:hAnsiTheme="minorHAnsi" w:cstheme="minorHAnsi"/>
        </w:rPr>
        <w:t>(Whitehead, 2009, p.8)</w:t>
      </w:r>
      <w:r w:rsidR="06BB1D4E" w:rsidRPr="004100F6">
        <w:rPr>
          <w:rFonts w:asciiTheme="minorHAnsi" w:hAnsiTheme="minorHAnsi" w:cstheme="minorHAnsi"/>
        </w:rPr>
        <w:t xml:space="preserve"> however many people may feel that </w:t>
      </w:r>
      <w:r w:rsidR="79F520E3" w:rsidRPr="004100F6">
        <w:rPr>
          <w:rFonts w:asciiTheme="minorHAnsi" w:hAnsiTheme="minorHAnsi" w:cstheme="minorHAnsi"/>
        </w:rPr>
        <w:t>other cultures</w:t>
      </w:r>
      <w:r w:rsidR="06BB1D4E" w:rsidRPr="004100F6">
        <w:rPr>
          <w:rFonts w:asciiTheme="minorHAnsi" w:hAnsiTheme="minorHAnsi" w:cstheme="minorHAnsi"/>
        </w:rPr>
        <w:t xml:space="preserve"> </w:t>
      </w:r>
      <w:r w:rsidR="2CCE0D33" w:rsidRPr="004100F6">
        <w:rPr>
          <w:rFonts w:asciiTheme="minorHAnsi" w:hAnsiTheme="minorHAnsi" w:cstheme="minorHAnsi"/>
        </w:rPr>
        <w:t xml:space="preserve">historical </w:t>
      </w:r>
      <w:r w:rsidR="587AD7D5" w:rsidRPr="004100F6">
        <w:rPr>
          <w:rFonts w:asciiTheme="minorHAnsi" w:hAnsiTheme="minorHAnsi" w:cstheme="minorHAnsi"/>
        </w:rPr>
        <w:t xml:space="preserve">fragments </w:t>
      </w:r>
      <w:r w:rsidR="5D5F8C8F" w:rsidRPr="004100F6">
        <w:rPr>
          <w:rFonts w:asciiTheme="minorHAnsi" w:hAnsiTheme="minorHAnsi" w:cstheme="minorHAnsi"/>
        </w:rPr>
        <w:t>are stuffed within these spaces</w:t>
      </w:r>
      <w:r w:rsidR="06BB1D4E" w:rsidRPr="004100F6">
        <w:rPr>
          <w:rFonts w:asciiTheme="minorHAnsi" w:hAnsiTheme="minorHAnsi" w:cstheme="minorHAnsi"/>
        </w:rPr>
        <w:t>.</w:t>
      </w:r>
    </w:p>
    <w:p w14:paraId="27E48B2D" w14:textId="3E2DF21E" w:rsidR="0075257E" w:rsidRPr="004100F6" w:rsidRDefault="0075257E" w:rsidP="14EB8033">
      <w:pPr>
        <w:jc w:val="both"/>
        <w:rPr>
          <w:rFonts w:asciiTheme="minorHAnsi" w:hAnsiTheme="minorHAnsi" w:cstheme="minorHAnsi"/>
        </w:rPr>
      </w:pPr>
    </w:p>
    <w:p w14:paraId="34F14126" w14:textId="749303D6" w:rsidR="008C2B5F" w:rsidRPr="004100F6" w:rsidRDefault="00344FE2" w:rsidP="7484078D">
      <w:pPr>
        <w:jc w:val="both"/>
        <w:rPr>
          <w:rFonts w:asciiTheme="minorHAnsi" w:hAnsiTheme="minorHAnsi" w:cstheme="minorHAnsi"/>
        </w:rPr>
      </w:pPr>
      <w:r w:rsidRPr="004100F6">
        <w:rPr>
          <w:rFonts w:asciiTheme="minorHAnsi" w:hAnsiTheme="minorHAnsi" w:cstheme="minorHAnsi"/>
        </w:rPr>
        <w:t xml:space="preserve">The idea of "meaningful stuff" that Chapman (2017) explores can be seen as emphasising the importance of creating artefacts or objects that have value beyond their functional use. </w:t>
      </w:r>
      <w:r w:rsidRPr="004100F6">
        <w:rPr>
          <w:rFonts w:asciiTheme="minorHAnsi" w:hAnsiTheme="minorHAnsi" w:cstheme="minorHAnsi"/>
          <w:color w:val="000000" w:themeColor="text1"/>
        </w:rPr>
        <w:t xml:space="preserve">Chapman argues that meaningful stuff is an antidote to the disposable culture of contemporary society and that it can help to address some of the environmental and social problems that this culture has created. </w:t>
      </w:r>
      <w:r w:rsidRPr="004100F6">
        <w:rPr>
          <w:rFonts w:asciiTheme="minorHAnsi" w:hAnsiTheme="minorHAnsi" w:cstheme="minorHAnsi"/>
        </w:rPr>
        <w:t xml:space="preserve">By designing products meant to be cherished and kept for a long time </w:t>
      </w:r>
      <w:r w:rsidRPr="004100F6">
        <w:rPr>
          <w:rFonts w:asciiTheme="minorHAnsi" w:hAnsiTheme="minorHAnsi" w:cstheme="minorHAnsi"/>
          <w:color w:val="000000" w:themeColor="text1"/>
        </w:rPr>
        <w:t>rather than being quickly consumed and discarded,</w:t>
      </w:r>
      <w:r w:rsidRPr="004100F6">
        <w:rPr>
          <w:rFonts w:asciiTheme="minorHAnsi" w:hAnsiTheme="minorHAnsi" w:cstheme="minorHAnsi"/>
        </w:rPr>
        <w:t xml:space="preserve"> designers create artefacts that can have emotional and cultural significance </w:t>
      </w:r>
      <w:r w:rsidRPr="004100F6">
        <w:rPr>
          <w:rFonts w:asciiTheme="minorHAnsi" w:hAnsiTheme="minorHAnsi" w:cstheme="minorHAnsi"/>
          <w:color w:val="000000" w:themeColor="text1"/>
        </w:rPr>
        <w:t>(Chapman, 2017, p1-13)</w:t>
      </w:r>
      <w:r w:rsidRPr="004100F6">
        <w:rPr>
          <w:rFonts w:asciiTheme="minorHAnsi" w:hAnsiTheme="minorHAnsi" w:cstheme="minorHAnsi"/>
        </w:rPr>
        <w:t xml:space="preserve">. </w:t>
      </w:r>
    </w:p>
    <w:p w14:paraId="7DD025A3" w14:textId="77777777" w:rsidR="00AB071D" w:rsidRPr="004100F6" w:rsidRDefault="00AB071D" w:rsidP="7484078D">
      <w:pPr>
        <w:jc w:val="both"/>
        <w:rPr>
          <w:rFonts w:asciiTheme="minorHAnsi" w:hAnsiTheme="minorHAnsi" w:cstheme="minorHAnsi"/>
          <w:color w:val="000000" w:themeColor="text1"/>
        </w:rPr>
      </w:pPr>
    </w:p>
    <w:p w14:paraId="3BFC6C9F" w14:textId="7605573F" w:rsidR="00D824CE" w:rsidRPr="004100F6" w:rsidRDefault="00A52372" w:rsidP="14EB8033">
      <w:pPr>
        <w:autoSpaceDE w:val="0"/>
        <w:autoSpaceDN w:val="0"/>
        <w:adjustRightInd w:val="0"/>
        <w:jc w:val="both"/>
        <w:rPr>
          <w:rFonts w:asciiTheme="minorHAnsi" w:hAnsiTheme="minorHAnsi" w:cstheme="minorHAnsi"/>
          <w:color w:val="000000" w:themeColor="text1"/>
        </w:rPr>
      </w:pPr>
      <w:r w:rsidRPr="004100F6">
        <w:rPr>
          <w:rFonts w:asciiTheme="minorHAnsi" w:hAnsiTheme="minorHAnsi" w:cstheme="minorHAnsi"/>
          <w:color w:val="000000" w:themeColor="text1"/>
        </w:rPr>
        <w:lastRenderedPageBreak/>
        <w:t xml:space="preserve">Sentimentality is a powerful connection between an individual and an </w:t>
      </w:r>
      <w:r w:rsidR="0075257E" w:rsidRPr="004100F6">
        <w:rPr>
          <w:rFonts w:asciiTheme="minorHAnsi" w:hAnsiTheme="minorHAnsi" w:cstheme="minorHAnsi"/>
          <w:color w:val="000000" w:themeColor="text1"/>
        </w:rPr>
        <w:t xml:space="preserve">object </w:t>
      </w:r>
      <w:r w:rsidRPr="004100F6">
        <w:rPr>
          <w:rFonts w:asciiTheme="minorHAnsi" w:hAnsiTheme="minorHAnsi" w:cstheme="minorHAnsi"/>
          <w:color w:val="000000" w:themeColor="text1"/>
        </w:rPr>
        <w:t>or maker.</w:t>
      </w:r>
      <w:r w:rsidR="00862288"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 xml:space="preserve">When people feel sentimental towards </w:t>
      </w:r>
      <w:r w:rsidR="00862288" w:rsidRPr="004100F6">
        <w:rPr>
          <w:rFonts w:asciiTheme="minorHAnsi" w:hAnsiTheme="minorHAnsi" w:cstheme="minorHAnsi"/>
          <w:color w:val="000000" w:themeColor="text1"/>
        </w:rPr>
        <w:t>someone's</w:t>
      </w:r>
      <w:r w:rsidRPr="004100F6">
        <w:rPr>
          <w:rFonts w:asciiTheme="minorHAnsi" w:hAnsiTheme="minorHAnsi" w:cstheme="minorHAnsi"/>
          <w:color w:val="000000" w:themeColor="text1"/>
        </w:rPr>
        <w:t xml:space="preserve"> work, it goes beyond just appreciating its technical or aesthetic qualities.</w:t>
      </w:r>
      <w:r w:rsidR="00862288"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 xml:space="preserve">It means they have an emotional attachment to it, which can be based on a few factors </w:t>
      </w:r>
      <w:r w:rsidR="00382242" w:rsidRPr="004100F6">
        <w:rPr>
          <w:rFonts w:asciiTheme="minorHAnsi" w:hAnsiTheme="minorHAnsi" w:cstheme="minorHAnsi"/>
          <w:color w:val="000000" w:themeColor="text1"/>
        </w:rPr>
        <w:t xml:space="preserve">(OED, </w:t>
      </w:r>
      <w:r w:rsidR="25B3174A" w:rsidRPr="004100F6">
        <w:rPr>
          <w:rFonts w:asciiTheme="minorHAnsi" w:hAnsiTheme="minorHAnsi" w:cstheme="minorHAnsi"/>
          <w:color w:val="000000" w:themeColor="text1"/>
        </w:rPr>
        <w:t>2023</w:t>
      </w:r>
      <w:r w:rsidR="00382242" w:rsidRPr="004100F6">
        <w:rPr>
          <w:rFonts w:asciiTheme="minorHAnsi" w:hAnsiTheme="minorHAnsi" w:cstheme="minorHAnsi"/>
          <w:color w:val="000000" w:themeColor="text1"/>
        </w:rPr>
        <w:t>)</w:t>
      </w:r>
      <w:r w:rsidR="00D824CE" w:rsidRPr="004100F6">
        <w:rPr>
          <w:rFonts w:asciiTheme="minorHAnsi" w:hAnsiTheme="minorHAnsi" w:cstheme="minorHAnsi"/>
          <w:color w:val="000000" w:themeColor="text1"/>
        </w:rPr>
        <w:t>.</w:t>
      </w:r>
      <w:r w:rsidR="00382242" w:rsidRPr="004100F6">
        <w:rPr>
          <w:rFonts w:asciiTheme="minorHAnsi" w:hAnsiTheme="minorHAnsi" w:cstheme="minorHAnsi"/>
          <w:color w:val="000000" w:themeColor="text1"/>
        </w:rPr>
        <w:t xml:space="preserve"> </w:t>
      </w:r>
      <w:r w:rsidR="00D824CE" w:rsidRPr="004100F6">
        <w:rPr>
          <w:rFonts w:asciiTheme="minorHAnsi" w:hAnsiTheme="minorHAnsi" w:cstheme="minorHAnsi"/>
        </w:rPr>
        <w:t xml:space="preserve">The "emotional durability" concept that Chapman discusses is closely related to sentimentality. Emotional durability refers to the ability of products to maintain their emotional appeal over time, and this emotional appeal can be tied to sentimental attachments that people have to objects. Therefore, by designing emotionally durable products, designers can create objects more likely to be cherished and valued over time </w:t>
      </w:r>
      <w:r w:rsidR="00D824CE" w:rsidRPr="004100F6">
        <w:rPr>
          <w:rFonts w:asciiTheme="minorHAnsi" w:hAnsiTheme="minorHAnsi" w:cstheme="minorHAnsi"/>
          <w:color w:val="000000" w:themeColor="text1"/>
        </w:rPr>
        <w:t>(Chapman, 2017, p</w:t>
      </w:r>
      <w:r w:rsidR="00C5798E" w:rsidRPr="004100F6">
        <w:rPr>
          <w:rFonts w:asciiTheme="minorHAnsi" w:hAnsiTheme="minorHAnsi" w:cstheme="minorHAnsi"/>
          <w:color w:val="000000" w:themeColor="text1"/>
        </w:rPr>
        <w:t>p</w:t>
      </w:r>
      <w:r w:rsidR="00D824CE" w:rsidRPr="004100F6">
        <w:rPr>
          <w:rFonts w:asciiTheme="minorHAnsi" w:hAnsiTheme="minorHAnsi" w:cstheme="minorHAnsi"/>
          <w:color w:val="000000" w:themeColor="text1"/>
        </w:rPr>
        <w:t xml:space="preserve"> 1-13).</w:t>
      </w:r>
    </w:p>
    <w:p w14:paraId="0222773D" w14:textId="7EDAC410" w:rsidR="00B404A1" w:rsidRPr="004100F6" w:rsidRDefault="00B404A1" w:rsidP="14EB8033">
      <w:pPr>
        <w:autoSpaceDE w:val="0"/>
        <w:autoSpaceDN w:val="0"/>
        <w:adjustRightInd w:val="0"/>
        <w:jc w:val="both"/>
        <w:rPr>
          <w:rFonts w:asciiTheme="minorHAnsi" w:hAnsiTheme="minorHAnsi" w:cstheme="minorHAnsi"/>
        </w:rPr>
      </w:pPr>
    </w:p>
    <w:p w14:paraId="476E935A" w14:textId="7E99E9C2" w:rsidR="00B404A1" w:rsidRPr="004100F6" w:rsidRDefault="00A52372" w:rsidP="5AC7BB07">
      <w:pPr>
        <w:pStyle w:val="NormalWeb"/>
        <w:spacing w:before="0" w:beforeAutospacing="0" w:after="0" w:afterAutospacing="0"/>
        <w:jc w:val="both"/>
        <w:rPr>
          <w:rFonts w:asciiTheme="minorHAnsi" w:hAnsiTheme="minorHAnsi" w:cstheme="minorHAnsi"/>
          <w:color w:val="000000" w:themeColor="text1"/>
        </w:rPr>
      </w:pPr>
      <w:r w:rsidRPr="004100F6">
        <w:rPr>
          <w:rFonts w:asciiTheme="minorHAnsi" w:hAnsiTheme="minorHAnsi" w:cstheme="minorHAnsi"/>
          <w:color w:val="000000" w:themeColor="text1"/>
        </w:rPr>
        <w:t>This attachment can be due to</w:t>
      </w:r>
      <w:r w:rsidR="009F2EB3" w:rsidRPr="004100F6">
        <w:rPr>
          <w:rFonts w:asciiTheme="minorHAnsi" w:hAnsiTheme="minorHAnsi" w:cstheme="minorHAnsi"/>
          <w:color w:val="000000" w:themeColor="text1"/>
        </w:rPr>
        <w:t xml:space="preserve"> a</w:t>
      </w:r>
      <w:r w:rsidRPr="004100F6">
        <w:rPr>
          <w:rFonts w:asciiTheme="minorHAnsi" w:hAnsiTheme="minorHAnsi" w:cstheme="minorHAnsi"/>
          <w:color w:val="000000" w:themeColor="text1"/>
        </w:rPr>
        <w:t xml:space="preserve"> remind</w:t>
      </w:r>
      <w:r w:rsidR="009F2EB3" w:rsidRPr="004100F6">
        <w:rPr>
          <w:rFonts w:asciiTheme="minorHAnsi" w:hAnsiTheme="minorHAnsi" w:cstheme="minorHAnsi"/>
          <w:color w:val="000000" w:themeColor="text1"/>
        </w:rPr>
        <w:t>er</w:t>
      </w:r>
      <w:r w:rsidRPr="004100F6">
        <w:rPr>
          <w:rFonts w:asciiTheme="minorHAnsi" w:hAnsiTheme="minorHAnsi" w:cstheme="minorHAnsi"/>
          <w:color w:val="000000" w:themeColor="text1"/>
        </w:rPr>
        <w:t xml:space="preserve"> of a particular time in their lives, evoking </w:t>
      </w:r>
      <w:r w:rsidR="0075257E" w:rsidRPr="004100F6">
        <w:rPr>
          <w:rFonts w:asciiTheme="minorHAnsi" w:hAnsiTheme="minorHAnsi" w:cstheme="minorHAnsi"/>
          <w:color w:val="000000" w:themeColor="text1"/>
        </w:rPr>
        <w:t>solid</w:t>
      </w:r>
      <w:r w:rsidRPr="004100F6">
        <w:rPr>
          <w:rFonts w:asciiTheme="minorHAnsi" w:hAnsiTheme="minorHAnsi" w:cstheme="minorHAnsi"/>
          <w:color w:val="000000" w:themeColor="text1"/>
        </w:rPr>
        <w:t xml:space="preserve"> memories or emotions, or admiring the </w:t>
      </w:r>
      <w:r w:rsidR="00F539A7" w:rsidRPr="004100F6">
        <w:rPr>
          <w:rFonts w:asciiTheme="minorHAnsi" w:hAnsiTheme="minorHAnsi" w:cstheme="minorHAnsi"/>
          <w:color w:val="000000" w:themeColor="text1"/>
        </w:rPr>
        <w:t xml:space="preserve">artist's or maker's </w:t>
      </w:r>
      <w:r w:rsidRPr="004100F6">
        <w:rPr>
          <w:rFonts w:asciiTheme="minorHAnsi" w:hAnsiTheme="minorHAnsi" w:cstheme="minorHAnsi"/>
          <w:color w:val="000000" w:themeColor="text1"/>
        </w:rPr>
        <w:t>values, personality, or life story.</w:t>
      </w:r>
      <w:r w:rsidR="00862288" w:rsidRPr="004100F6">
        <w:rPr>
          <w:rFonts w:asciiTheme="minorHAnsi" w:hAnsiTheme="minorHAnsi" w:cstheme="minorHAnsi"/>
          <w:color w:val="000000" w:themeColor="text1"/>
        </w:rPr>
        <w:t xml:space="preserve"> </w:t>
      </w:r>
      <w:r w:rsidR="003D54C7" w:rsidRPr="004100F6">
        <w:rPr>
          <w:rFonts w:asciiTheme="minorHAnsi" w:hAnsiTheme="minorHAnsi" w:cstheme="minorHAnsi"/>
          <w:color w:val="000000" w:themeColor="text1"/>
        </w:rPr>
        <w:t>Sentimentality</w:t>
      </w:r>
      <w:r w:rsidRPr="004100F6">
        <w:rPr>
          <w:rFonts w:asciiTheme="minorHAnsi" w:hAnsiTheme="minorHAnsi" w:cstheme="minorHAnsi"/>
          <w:color w:val="000000" w:themeColor="text1"/>
        </w:rPr>
        <w:t xml:space="preserve"> creates a strong bond between people and the artist or maker</w:t>
      </w:r>
      <w:r w:rsidR="009F2EB3" w:rsidRPr="004100F6">
        <w:rPr>
          <w:rFonts w:asciiTheme="minorHAnsi" w:hAnsiTheme="minorHAnsi" w:cstheme="minorHAnsi"/>
          <w:color w:val="000000" w:themeColor="text1"/>
        </w:rPr>
        <w:t xml:space="preserve"> and the object</w:t>
      </w:r>
      <w:r w:rsidRPr="004100F6">
        <w:rPr>
          <w:rFonts w:asciiTheme="minorHAnsi" w:hAnsiTheme="minorHAnsi" w:cstheme="minorHAnsi"/>
          <w:color w:val="000000" w:themeColor="text1"/>
        </w:rPr>
        <w:t>, leading them to collect their work, seek out their exhibitions or performances, and even advocate for them in their social circles.</w:t>
      </w:r>
      <w:r w:rsidR="00862288" w:rsidRPr="004100F6">
        <w:rPr>
          <w:rFonts w:asciiTheme="minorHAnsi" w:hAnsiTheme="minorHAnsi" w:cstheme="minorHAnsi"/>
          <w:color w:val="000000" w:themeColor="text1"/>
        </w:rPr>
        <w:t xml:space="preserve"> </w:t>
      </w:r>
      <w:r w:rsidR="00F539A7" w:rsidRPr="004100F6">
        <w:rPr>
          <w:rFonts w:asciiTheme="minorHAnsi" w:hAnsiTheme="minorHAnsi" w:cstheme="minorHAnsi"/>
          <w:color w:val="000000" w:themeColor="text1"/>
        </w:rPr>
        <w:t>It creates</w:t>
      </w:r>
      <w:r w:rsidRPr="004100F6">
        <w:rPr>
          <w:rFonts w:asciiTheme="minorHAnsi" w:hAnsiTheme="minorHAnsi" w:cstheme="minorHAnsi"/>
          <w:color w:val="000000" w:themeColor="text1"/>
        </w:rPr>
        <w:t xml:space="preserve"> a sense of community and connection around the work of an artist or maker, which can be deeply rewarding for both the creator and their audience.</w:t>
      </w:r>
      <w:r w:rsidR="00862288"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 xml:space="preserve">However, some works of art have been </w:t>
      </w:r>
      <w:r w:rsidR="00862288" w:rsidRPr="004100F6">
        <w:rPr>
          <w:rFonts w:asciiTheme="minorHAnsi" w:hAnsiTheme="minorHAnsi" w:cstheme="minorHAnsi"/>
          <w:color w:val="000000" w:themeColor="text1"/>
        </w:rPr>
        <w:t>criticised</w:t>
      </w:r>
      <w:r w:rsidRPr="004100F6">
        <w:rPr>
          <w:rFonts w:asciiTheme="minorHAnsi" w:hAnsiTheme="minorHAnsi" w:cstheme="minorHAnsi"/>
          <w:color w:val="000000" w:themeColor="text1"/>
        </w:rPr>
        <w:t xml:space="preserve"> for being too sentimental in modern times.</w:t>
      </w:r>
      <w:r w:rsidR="00862288"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Sentimentality involves repressing negative aspects of life or a situation and presenting something as nice and lovely</w:t>
      </w:r>
      <w:r w:rsidR="00B404A1" w:rsidRPr="004100F6">
        <w:rPr>
          <w:rFonts w:asciiTheme="minorHAnsi" w:hAnsiTheme="minorHAnsi" w:cstheme="minorHAnsi"/>
          <w:color w:val="000000" w:themeColor="text1"/>
        </w:rPr>
        <w:t xml:space="preserve"> (fig 4)</w:t>
      </w:r>
      <w:r w:rsidRPr="004100F6">
        <w:rPr>
          <w:rFonts w:asciiTheme="minorHAnsi" w:hAnsiTheme="minorHAnsi" w:cstheme="minorHAnsi"/>
          <w:color w:val="000000" w:themeColor="text1"/>
        </w:rPr>
        <w:t>.</w:t>
      </w:r>
      <w:r w:rsidR="00862288"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 xml:space="preserve">Oscar Wilde defines sentimentality as the desire to feed off an emotion </w:t>
      </w:r>
      <w:r w:rsidR="00862288" w:rsidRPr="004100F6">
        <w:rPr>
          <w:rFonts w:asciiTheme="minorHAnsi" w:hAnsiTheme="minorHAnsi" w:cstheme="minorHAnsi"/>
          <w:color w:val="000000" w:themeColor="text1"/>
        </w:rPr>
        <w:t>'</w:t>
      </w:r>
      <w:r w:rsidRPr="004100F6">
        <w:rPr>
          <w:rFonts w:asciiTheme="minorHAnsi" w:hAnsiTheme="minorHAnsi" w:cstheme="minorHAnsi"/>
          <w:color w:val="000000" w:themeColor="text1"/>
        </w:rPr>
        <w:t>without paying for it</w:t>
      </w:r>
      <w:r w:rsidR="00862288" w:rsidRPr="004100F6">
        <w:rPr>
          <w:rFonts w:asciiTheme="minorHAnsi" w:hAnsiTheme="minorHAnsi" w:cstheme="minorHAnsi"/>
          <w:color w:val="000000" w:themeColor="text1"/>
        </w:rPr>
        <w:t>"</w:t>
      </w:r>
      <w:r w:rsidRPr="004100F6">
        <w:rPr>
          <w:rFonts w:asciiTheme="minorHAnsi" w:hAnsiTheme="minorHAnsi" w:cstheme="minorHAnsi"/>
          <w:color w:val="000000" w:themeColor="text1"/>
        </w:rPr>
        <w:t xml:space="preserve"> </w:t>
      </w:r>
      <w:r w:rsidR="00F539A7" w:rsidRPr="004100F6">
        <w:rPr>
          <w:rFonts w:asciiTheme="minorHAnsi" w:hAnsiTheme="minorHAnsi" w:cstheme="minorHAnsi"/>
          <w:color w:val="000000" w:themeColor="text1"/>
        </w:rPr>
        <w:t>and</w:t>
      </w:r>
      <w:r w:rsidRPr="004100F6">
        <w:rPr>
          <w:rFonts w:asciiTheme="minorHAnsi" w:hAnsiTheme="minorHAnsi" w:cstheme="minorHAnsi"/>
          <w:color w:val="000000" w:themeColor="text1"/>
        </w:rPr>
        <w:t xml:space="preserve"> tends to avoid engaging with the darker aspects of life and can delude </w:t>
      </w:r>
      <w:r w:rsidR="04ECCA70" w:rsidRPr="004100F6">
        <w:rPr>
          <w:rFonts w:asciiTheme="minorHAnsi" w:hAnsiTheme="minorHAnsi" w:cstheme="minorHAnsi"/>
          <w:color w:val="000000" w:themeColor="text1"/>
        </w:rPr>
        <w:t>the intended</w:t>
      </w:r>
      <w:r w:rsidRPr="004100F6">
        <w:rPr>
          <w:rFonts w:asciiTheme="minorHAnsi" w:hAnsiTheme="minorHAnsi" w:cstheme="minorHAnsi"/>
          <w:color w:val="000000" w:themeColor="text1"/>
        </w:rPr>
        <w:t xml:space="preserve"> into thinking that </w:t>
      </w:r>
      <w:r w:rsidR="4DE67B95" w:rsidRPr="004100F6">
        <w:rPr>
          <w:rFonts w:asciiTheme="minorHAnsi" w:hAnsiTheme="minorHAnsi" w:cstheme="minorHAnsi"/>
          <w:color w:val="000000" w:themeColor="text1"/>
        </w:rPr>
        <w:t>life</w:t>
      </w:r>
      <w:r w:rsidRPr="004100F6">
        <w:rPr>
          <w:rFonts w:asciiTheme="minorHAnsi" w:hAnsiTheme="minorHAnsi" w:cstheme="minorHAnsi"/>
          <w:color w:val="000000" w:themeColor="text1"/>
        </w:rPr>
        <w:t xml:space="preserve"> could be perfect.</w:t>
      </w:r>
    </w:p>
    <w:p w14:paraId="140695A8" w14:textId="77777777" w:rsidR="002232B8" w:rsidRPr="004100F6" w:rsidRDefault="002232B8" w:rsidP="5AC7BB07">
      <w:pPr>
        <w:pStyle w:val="NormalWeb"/>
        <w:spacing w:before="0" w:beforeAutospacing="0" w:after="0" w:afterAutospacing="0"/>
        <w:jc w:val="both"/>
        <w:rPr>
          <w:rFonts w:asciiTheme="minorHAnsi" w:hAnsiTheme="minorHAnsi" w:cstheme="minorHAnsi"/>
          <w:color w:val="000000" w:themeColor="text1"/>
        </w:rPr>
      </w:pPr>
    </w:p>
    <w:p w14:paraId="3CE2770F" w14:textId="77777777" w:rsidR="00B404A1" w:rsidRPr="004100F6" w:rsidRDefault="00B404A1" w:rsidP="5AC7BB07">
      <w:pPr>
        <w:pStyle w:val="NormalWeb"/>
        <w:spacing w:before="0" w:beforeAutospacing="0" w:after="0" w:afterAutospacing="0"/>
        <w:jc w:val="both"/>
        <w:rPr>
          <w:rFonts w:asciiTheme="minorHAnsi" w:hAnsiTheme="minorHAnsi" w:cstheme="minorHAnsi"/>
          <w:color w:val="000000" w:themeColor="text1"/>
        </w:rPr>
      </w:pPr>
    </w:p>
    <w:p w14:paraId="407BD1B4" w14:textId="4E639F4C" w:rsidR="00B404A1" w:rsidRPr="004100F6" w:rsidRDefault="00B404A1" w:rsidP="00B404A1">
      <w:pPr>
        <w:pStyle w:val="NormalWeb"/>
        <w:spacing w:before="0" w:beforeAutospacing="0" w:after="0" w:afterAutospacing="0"/>
        <w:jc w:val="center"/>
        <w:rPr>
          <w:rFonts w:asciiTheme="minorHAnsi" w:hAnsiTheme="minorHAnsi" w:cstheme="minorHAnsi"/>
          <w:color w:val="000000" w:themeColor="text1"/>
        </w:rPr>
      </w:pPr>
      <w:r w:rsidRPr="004100F6">
        <w:rPr>
          <w:rFonts w:asciiTheme="minorHAnsi" w:hAnsiTheme="minorHAnsi" w:cstheme="minorHAnsi"/>
          <w:noProof/>
          <w:color w:val="000000" w:themeColor="text1"/>
        </w:rPr>
        <w:drawing>
          <wp:inline distT="0" distB="0" distL="0" distR="0" wp14:anchorId="5EE30A0A" wp14:editId="4704FCE5">
            <wp:extent cx="4085439" cy="3905173"/>
            <wp:effectExtent l="0" t="0" r="4445" b="0"/>
            <wp:docPr id="11" name="Picture 11" descr="A picture containing person, people, crow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A picture containing person, people, crowd&#10;&#10;Description automatically generated"/>
                    <pic:cNvPicPr/>
                  </pic:nvPicPr>
                  <pic:blipFill>
                    <a:blip r:embed="rId16">
                      <a:extLst>
                        <a:ext uri="{28A0092B-C50C-407E-A947-70E740481C1C}">
                          <a14:useLocalDpi xmlns:a14="http://schemas.microsoft.com/office/drawing/2010/main"/>
                        </a:ext>
                      </a:extLst>
                    </a:blip>
                    <a:stretch>
                      <a:fillRect/>
                    </a:stretch>
                  </pic:blipFill>
                  <pic:spPr>
                    <a:xfrm>
                      <a:off x="0" y="0"/>
                      <a:ext cx="4093283" cy="3912671"/>
                    </a:xfrm>
                    <a:prstGeom prst="rect">
                      <a:avLst/>
                    </a:prstGeom>
                  </pic:spPr>
                </pic:pic>
              </a:graphicData>
            </a:graphic>
          </wp:inline>
        </w:drawing>
      </w:r>
    </w:p>
    <w:p w14:paraId="5974FF59" w14:textId="4250CFDB" w:rsidR="00B404A1" w:rsidRPr="004100F6" w:rsidRDefault="00303A73" w:rsidP="00303A73">
      <w:pPr>
        <w:pStyle w:val="NormalWeb"/>
        <w:spacing w:before="0" w:beforeAutospacing="0" w:after="0" w:afterAutospacing="0"/>
        <w:jc w:val="center"/>
        <w:rPr>
          <w:rFonts w:asciiTheme="minorHAnsi" w:hAnsiTheme="minorHAnsi" w:cstheme="minorHAnsi"/>
          <w:color w:val="000000" w:themeColor="text1"/>
        </w:rPr>
      </w:pPr>
      <w:r w:rsidRPr="004100F6">
        <w:rPr>
          <w:rFonts w:asciiTheme="minorHAnsi" w:hAnsiTheme="minorHAnsi" w:cstheme="minorHAnsi"/>
          <w:color w:val="000000" w:themeColor="text1"/>
        </w:rPr>
        <w:t xml:space="preserve">Fig 4. </w:t>
      </w:r>
      <w:r w:rsidRPr="004100F6">
        <w:rPr>
          <w:rFonts w:asciiTheme="minorHAnsi" w:hAnsiTheme="minorHAnsi" w:cstheme="minorHAnsi"/>
        </w:rPr>
        <w:t>The Virgin with Angels oil painting</w:t>
      </w:r>
    </w:p>
    <w:p w14:paraId="378231E1" w14:textId="77777777" w:rsidR="00B404A1" w:rsidRPr="004100F6" w:rsidRDefault="00B404A1" w:rsidP="5AC7BB07">
      <w:pPr>
        <w:pStyle w:val="NormalWeb"/>
        <w:spacing w:before="0" w:beforeAutospacing="0" w:after="0" w:afterAutospacing="0"/>
        <w:jc w:val="both"/>
        <w:rPr>
          <w:rFonts w:asciiTheme="minorHAnsi" w:hAnsiTheme="minorHAnsi" w:cstheme="minorHAnsi"/>
          <w:color w:val="000000" w:themeColor="text1"/>
        </w:rPr>
      </w:pPr>
    </w:p>
    <w:p w14:paraId="23A64BB8" w14:textId="77777777" w:rsidR="00B404A1" w:rsidRPr="004100F6" w:rsidRDefault="00B404A1" w:rsidP="5AC7BB07">
      <w:pPr>
        <w:pStyle w:val="NormalWeb"/>
        <w:spacing w:before="0" w:beforeAutospacing="0" w:after="0" w:afterAutospacing="0"/>
        <w:jc w:val="both"/>
        <w:rPr>
          <w:rFonts w:asciiTheme="minorHAnsi" w:hAnsiTheme="minorHAnsi" w:cstheme="minorHAnsi"/>
          <w:color w:val="000000" w:themeColor="text1"/>
        </w:rPr>
      </w:pPr>
    </w:p>
    <w:p w14:paraId="38475706" w14:textId="12A16346" w:rsidR="00B404A1" w:rsidRPr="004100F6" w:rsidRDefault="00862288" w:rsidP="5AC7BB07">
      <w:pPr>
        <w:pStyle w:val="NormalWeb"/>
        <w:spacing w:before="0" w:beforeAutospacing="0" w:after="0" w:afterAutospacing="0"/>
        <w:jc w:val="both"/>
        <w:rPr>
          <w:rFonts w:asciiTheme="minorHAnsi" w:hAnsiTheme="minorHAnsi" w:cstheme="minorHAnsi"/>
          <w:color w:val="000000" w:themeColor="text1"/>
        </w:rPr>
      </w:pPr>
      <w:r w:rsidRPr="004100F6">
        <w:rPr>
          <w:rFonts w:asciiTheme="minorHAnsi" w:hAnsiTheme="minorHAnsi" w:cstheme="minorHAnsi"/>
          <w:color w:val="000000" w:themeColor="text1"/>
        </w:rPr>
        <w:t xml:space="preserve"> </w:t>
      </w:r>
      <w:r w:rsidR="00A52372" w:rsidRPr="004100F6">
        <w:rPr>
          <w:rFonts w:asciiTheme="minorHAnsi" w:hAnsiTheme="minorHAnsi" w:cstheme="minorHAnsi"/>
          <w:color w:val="000000" w:themeColor="text1"/>
        </w:rPr>
        <w:t>The mature assessment involves acknowledging the good and bad aspects of th</w:t>
      </w:r>
      <w:r w:rsidR="2D38EE2E" w:rsidRPr="004100F6">
        <w:rPr>
          <w:rFonts w:asciiTheme="minorHAnsi" w:hAnsiTheme="minorHAnsi" w:cstheme="minorHAnsi"/>
          <w:color w:val="000000" w:themeColor="text1"/>
        </w:rPr>
        <w:t>e objects</w:t>
      </w:r>
      <w:r w:rsidR="00A52372" w:rsidRPr="004100F6">
        <w:rPr>
          <w:rFonts w:asciiTheme="minorHAnsi" w:hAnsiTheme="minorHAnsi" w:cstheme="minorHAnsi"/>
          <w:color w:val="000000" w:themeColor="text1"/>
        </w:rPr>
        <w:t>.</w:t>
      </w:r>
      <w:r w:rsidRPr="004100F6">
        <w:rPr>
          <w:rFonts w:asciiTheme="minorHAnsi" w:hAnsiTheme="minorHAnsi" w:cstheme="minorHAnsi"/>
          <w:color w:val="000000" w:themeColor="text1"/>
        </w:rPr>
        <w:t xml:space="preserve"> </w:t>
      </w:r>
      <w:r w:rsidR="00A52372" w:rsidRPr="004100F6">
        <w:rPr>
          <w:rFonts w:asciiTheme="minorHAnsi" w:hAnsiTheme="minorHAnsi" w:cstheme="minorHAnsi"/>
          <w:color w:val="000000" w:themeColor="text1"/>
        </w:rPr>
        <w:t xml:space="preserve">Although sentimentality is commonly associated with past art, it is now evident in </w:t>
      </w:r>
      <w:r w:rsidR="009F2EB3" w:rsidRPr="004100F6">
        <w:rPr>
          <w:rFonts w:asciiTheme="minorHAnsi" w:hAnsiTheme="minorHAnsi" w:cstheme="minorHAnsi"/>
          <w:color w:val="000000" w:themeColor="text1"/>
        </w:rPr>
        <w:t>consumerism</w:t>
      </w:r>
      <w:r w:rsidR="00A52372" w:rsidRPr="004100F6">
        <w:rPr>
          <w:rFonts w:asciiTheme="minorHAnsi" w:hAnsiTheme="minorHAnsi" w:cstheme="minorHAnsi"/>
          <w:color w:val="000000" w:themeColor="text1"/>
        </w:rPr>
        <w:t>.</w:t>
      </w:r>
      <w:r w:rsidRPr="004100F6">
        <w:rPr>
          <w:rFonts w:asciiTheme="minorHAnsi" w:hAnsiTheme="minorHAnsi" w:cstheme="minorHAnsi"/>
          <w:color w:val="000000" w:themeColor="text1"/>
        </w:rPr>
        <w:t xml:space="preserve"> </w:t>
      </w:r>
      <w:r w:rsidR="3CF13C2A" w:rsidRPr="004100F6">
        <w:rPr>
          <w:rFonts w:asciiTheme="minorHAnsi" w:hAnsiTheme="minorHAnsi" w:cstheme="minorHAnsi"/>
          <w:color w:val="000000" w:themeColor="text1"/>
        </w:rPr>
        <w:t>C</w:t>
      </w:r>
      <w:r w:rsidR="009F2EB3" w:rsidRPr="004100F6">
        <w:rPr>
          <w:rFonts w:asciiTheme="minorHAnsi" w:hAnsiTheme="minorHAnsi" w:cstheme="minorHAnsi"/>
          <w:color w:val="000000" w:themeColor="text1"/>
        </w:rPr>
        <w:t>apitalis</w:t>
      </w:r>
      <w:r w:rsidR="3FB05B85" w:rsidRPr="004100F6">
        <w:rPr>
          <w:rFonts w:asciiTheme="minorHAnsi" w:hAnsiTheme="minorHAnsi" w:cstheme="minorHAnsi"/>
          <w:color w:val="000000" w:themeColor="text1"/>
        </w:rPr>
        <w:t>t</w:t>
      </w:r>
      <w:r w:rsidR="009F2EB3" w:rsidRPr="004100F6">
        <w:rPr>
          <w:rFonts w:asciiTheme="minorHAnsi" w:hAnsiTheme="minorHAnsi" w:cstheme="minorHAnsi"/>
          <w:color w:val="000000" w:themeColor="text1"/>
        </w:rPr>
        <w:t xml:space="preserve"> </w:t>
      </w:r>
      <w:r w:rsidR="00A52372" w:rsidRPr="004100F6">
        <w:rPr>
          <w:rFonts w:asciiTheme="minorHAnsi" w:hAnsiTheme="minorHAnsi" w:cstheme="minorHAnsi"/>
          <w:color w:val="000000" w:themeColor="text1"/>
        </w:rPr>
        <w:t>sentimentality</w:t>
      </w:r>
      <w:r w:rsidR="00C05172" w:rsidRPr="004100F6">
        <w:rPr>
          <w:rFonts w:asciiTheme="minorHAnsi" w:hAnsiTheme="minorHAnsi" w:cstheme="minorHAnsi"/>
          <w:color w:val="000000" w:themeColor="text1"/>
        </w:rPr>
        <w:t xml:space="preserve"> (fig 5)</w:t>
      </w:r>
      <w:r w:rsidR="00A52372" w:rsidRPr="004100F6">
        <w:rPr>
          <w:rFonts w:asciiTheme="minorHAnsi" w:hAnsiTheme="minorHAnsi" w:cstheme="minorHAnsi"/>
          <w:color w:val="000000" w:themeColor="text1"/>
        </w:rPr>
        <w:t xml:space="preserve"> aims to tap into </w:t>
      </w:r>
      <w:r w:rsidRPr="004100F6">
        <w:rPr>
          <w:rFonts w:asciiTheme="minorHAnsi" w:hAnsiTheme="minorHAnsi" w:cstheme="minorHAnsi"/>
          <w:color w:val="000000" w:themeColor="text1"/>
        </w:rPr>
        <w:t>people's</w:t>
      </w:r>
      <w:r w:rsidR="00A52372" w:rsidRPr="004100F6">
        <w:rPr>
          <w:rFonts w:asciiTheme="minorHAnsi" w:hAnsiTheme="minorHAnsi" w:cstheme="minorHAnsi"/>
          <w:color w:val="000000" w:themeColor="text1"/>
        </w:rPr>
        <w:t xml:space="preserve"> emotions to encourage them to buy products, which can be manipulative and insincere</w:t>
      </w:r>
      <w:r w:rsidR="00382242" w:rsidRPr="004100F6">
        <w:rPr>
          <w:rFonts w:asciiTheme="minorHAnsi" w:hAnsiTheme="minorHAnsi" w:cstheme="minorHAnsi"/>
          <w:color w:val="000000" w:themeColor="text1"/>
        </w:rPr>
        <w:t xml:space="preserve"> (School of Life, </w:t>
      </w:r>
      <w:r w:rsidR="00C5798E" w:rsidRPr="004100F6">
        <w:rPr>
          <w:rFonts w:asciiTheme="minorHAnsi" w:hAnsiTheme="minorHAnsi" w:cstheme="minorHAnsi"/>
          <w:color w:val="000000" w:themeColor="text1"/>
        </w:rPr>
        <w:t>2023</w:t>
      </w:r>
      <w:r w:rsidR="00382242" w:rsidRPr="004100F6">
        <w:rPr>
          <w:rFonts w:asciiTheme="minorHAnsi" w:hAnsiTheme="minorHAnsi" w:cstheme="minorHAnsi"/>
          <w:color w:val="000000" w:themeColor="text1"/>
        </w:rPr>
        <w:t>)</w:t>
      </w:r>
      <w:r w:rsidR="00A52372" w:rsidRPr="004100F6">
        <w:rPr>
          <w:rFonts w:asciiTheme="minorHAnsi" w:hAnsiTheme="minorHAnsi" w:cstheme="minorHAnsi"/>
          <w:color w:val="000000" w:themeColor="text1"/>
        </w:rPr>
        <w:t>.</w:t>
      </w:r>
    </w:p>
    <w:p w14:paraId="2EC85B1F" w14:textId="77777777" w:rsidR="002232B8" w:rsidRPr="004100F6" w:rsidRDefault="002232B8" w:rsidP="5AC7BB07">
      <w:pPr>
        <w:pStyle w:val="NormalWeb"/>
        <w:spacing w:before="0" w:beforeAutospacing="0" w:after="0" w:afterAutospacing="0"/>
        <w:jc w:val="both"/>
        <w:rPr>
          <w:rFonts w:asciiTheme="minorHAnsi" w:hAnsiTheme="minorHAnsi" w:cstheme="minorHAnsi"/>
          <w:color w:val="000000" w:themeColor="text1"/>
        </w:rPr>
      </w:pPr>
    </w:p>
    <w:p w14:paraId="3A834641" w14:textId="4A0922DB" w:rsidR="00B404A1" w:rsidRPr="004100F6" w:rsidRDefault="00B404A1" w:rsidP="00303A73">
      <w:pPr>
        <w:pStyle w:val="NormalWeb"/>
        <w:spacing w:before="0" w:beforeAutospacing="0" w:after="0" w:afterAutospacing="0"/>
        <w:jc w:val="both"/>
        <w:rPr>
          <w:rFonts w:asciiTheme="minorHAnsi" w:hAnsiTheme="minorHAnsi" w:cstheme="minorHAnsi"/>
          <w:color w:val="000000" w:themeColor="text1"/>
        </w:rPr>
      </w:pPr>
    </w:p>
    <w:p w14:paraId="5EC86F7D" w14:textId="6D744EA5" w:rsidR="00B404A1" w:rsidRPr="004100F6" w:rsidRDefault="00303A73" w:rsidP="00303A73">
      <w:pPr>
        <w:pStyle w:val="NormalWeb"/>
        <w:spacing w:before="0" w:beforeAutospacing="0" w:after="0" w:afterAutospacing="0"/>
        <w:jc w:val="center"/>
        <w:rPr>
          <w:rFonts w:asciiTheme="minorHAnsi" w:hAnsiTheme="minorHAnsi" w:cstheme="minorHAnsi"/>
          <w:color w:val="000000" w:themeColor="text1"/>
        </w:rPr>
      </w:pPr>
      <w:r w:rsidRPr="004100F6">
        <w:rPr>
          <w:rFonts w:asciiTheme="minorHAnsi" w:hAnsiTheme="minorHAnsi" w:cstheme="minorHAnsi"/>
          <w:noProof/>
          <w:color w:val="000000" w:themeColor="text1"/>
        </w:rPr>
        <w:drawing>
          <wp:inline distT="0" distB="0" distL="0" distR="0" wp14:anchorId="21FA0549" wp14:editId="35831242">
            <wp:extent cx="2340051" cy="3318618"/>
            <wp:effectExtent l="0" t="0" r="0" b="0"/>
            <wp:docPr id="12" name="Picture 12" descr="A picture containing text, book&#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A picture containing text, book&#10;&#10;Description automatically generated"/>
                    <pic:cNvPicPr/>
                  </pic:nvPicPr>
                  <pic:blipFill>
                    <a:blip r:embed="rId17">
                      <a:extLst>
                        <a:ext uri="{28A0092B-C50C-407E-A947-70E740481C1C}">
                          <a14:useLocalDpi xmlns:a14="http://schemas.microsoft.com/office/drawing/2010/main"/>
                        </a:ext>
                      </a:extLst>
                    </a:blip>
                    <a:stretch>
                      <a:fillRect/>
                    </a:stretch>
                  </pic:blipFill>
                  <pic:spPr>
                    <a:xfrm>
                      <a:off x="0" y="0"/>
                      <a:ext cx="2363384" cy="3351708"/>
                    </a:xfrm>
                    <a:prstGeom prst="rect">
                      <a:avLst/>
                    </a:prstGeom>
                  </pic:spPr>
                </pic:pic>
              </a:graphicData>
            </a:graphic>
          </wp:inline>
        </w:drawing>
      </w:r>
    </w:p>
    <w:p w14:paraId="0979258C" w14:textId="14DEAF3F" w:rsidR="00C05172" w:rsidRPr="004100F6" w:rsidRDefault="00C05172" w:rsidP="00303A73">
      <w:pPr>
        <w:pStyle w:val="NormalWeb"/>
        <w:spacing w:before="0" w:beforeAutospacing="0" w:after="0" w:afterAutospacing="0"/>
        <w:jc w:val="center"/>
        <w:rPr>
          <w:rFonts w:asciiTheme="minorHAnsi" w:hAnsiTheme="minorHAnsi" w:cstheme="minorHAnsi"/>
          <w:color w:val="000000" w:themeColor="text1"/>
        </w:rPr>
      </w:pPr>
      <w:r w:rsidRPr="004100F6">
        <w:rPr>
          <w:rFonts w:asciiTheme="minorHAnsi" w:hAnsiTheme="minorHAnsi" w:cstheme="minorHAnsi"/>
          <w:color w:val="000000" w:themeColor="text1"/>
        </w:rPr>
        <w:t>Fig 5. Sentimental Capitalism</w:t>
      </w:r>
    </w:p>
    <w:p w14:paraId="03209078" w14:textId="3C75722B" w:rsidR="7484078D" w:rsidRPr="004100F6" w:rsidRDefault="7484078D" w:rsidP="7484078D">
      <w:pPr>
        <w:pStyle w:val="NormalWeb"/>
        <w:spacing w:before="0" w:beforeAutospacing="0" w:after="0" w:afterAutospacing="0"/>
        <w:jc w:val="both"/>
        <w:rPr>
          <w:rFonts w:asciiTheme="minorHAnsi" w:hAnsiTheme="minorHAnsi" w:cstheme="minorHAnsi"/>
          <w:color w:val="000000" w:themeColor="text1"/>
        </w:rPr>
      </w:pPr>
    </w:p>
    <w:p w14:paraId="29954983" w14:textId="57C1A4B9" w:rsidR="00B404A1" w:rsidRPr="004100F6" w:rsidRDefault="002E69BD" w:rsidP="5AC7BB07">
      <w:pPr>
        <w:autoSpaceDE w:val="0"/>
        <w:autoSpaceDN w:val="0"/>
        <w:adjustRightInd w:val="0"/>
        <w:jc w:val="both"/>
        <w:rPr>
          <w:rFonts w:asciiTheme="minorHAnsi" w:hAnsiTheme="minorHAnsi" w:cstheme="minorHAnsi"/>
        </w:rPr>
      </w:pPr>
      <w:r w:rsidRPr="004100F6">
        <w:rPr>
          <w:rFonts w:asciiTheme="minorHAnsi" w:hAnsiTheme="minorHAnsi" w:cstheme="minorHAnsi"/>
        </w:rPr>
        <w:t>The role of emotions in art and craft is complex and multifaceted.</w:t>
      </w:r>
      <w:r w:rsidR="00862288" w:rsidRPr="004100F6">
        <w:rPr>
          <w:rFonts w:asciiTheme="minorHAnsi" w:hAnsiTheme="minorHAnsi" w:cstheme="minorHAnsi"/>
        </w:rPr>
        <w:t xml:space="preserve"> </w:t>
      </w:r>
      <w:r w:rsidRPr="004100F6">
        <w:rPr>
          <w:rFonts w:asciiTheme="minorHAnsi" w:hAnsiTheme="minorHAnsi" w:cstheme="minorHAnsi"/>
        </w:rPr>
        <w:t>Emotions refer to a psychological state involving feelings, thoughts, and physiological responses.</w:t>
      </w:r>
      <w:r w:rsidR="00862288" w:rsidRPr="004100F6">
        <w:rPr>
          <w:rFonts w:asciiTheme="minorHAnsi" w:hAnsiTheme="minorHAnsi" w:cstheme="minorHAnsi"/>
        </w:rPr>
        <w:t xml:space="preserve"> </w:t>
      </w:r>
      <w:r w:rsidR="00F539A7" w:rsidRPr="004100F6">
        <w:rPr>
          <w:rFonts w:asciiTheme="minorHAnsi" w:hAnsiTheme="minorHAnsi" w:cstheme="minorHAnsi"/>
        </w:rPr>
        <w:t>Various factors can trigger this, including personal experiences, social interactions, and environmental cues</w:t>
      </w:r>
      <w:r w:rsidRPr="004100F6">
        <w:rPr>
          <w:rFonts w:asciiTheme="minorHAnsi" w:hAnsiTheme="minorHAnsi" w:cstheme="minorHAnsi"/>
        </w:rPr>
        <w:t>.</w:t>
      </w:r>
      <w:r w:rsidR="00862288" w:rsidRPr="004100F6">
        <w:rPr>
          <w:rFonts w:asciiTheme="minorHAnsi" w:hAnsiTheme="minorHAnsi" w:cstheme="minorHAnsi"/>
        </w:rPr>
        <w:t xml:space="preserve"> </w:t>
      </w:r>
      <w:r w:rsidRPr="004100F6">
        <w:rPr>
          <w:rFonts w:asciiTheme="minorHAnsi" w:hAnsiTheme="minorHAnsi" w:cstheme="minorHAnsi"/>
        </w:rPr>
        <w:t xml:space="preserve">Emotions can serve critical adaptive functions, </w:t>
      </w:r>
      <w:r w:rsidR="67ED1926" w:rsidRPr="004100F6">
        <w:rPr>
          <w:rFonts w:asciiTheme="minorHAnsi" w:hAnsiTheme="minorHAnsi" w:cstheme="minorHAnsi"/>
        </w:rPr>
        <w:t xml:space="preserve">which </w:t>
      </w:r>
      <w:r w:rsidRPr="004100F6">
        <w:rPr>
          <w:rFonts w:asciiTheme="minorHAnsi" w:hAnsiTheme="minorHAnsi" w:cstheme="minorHAnsi"/>
        </w:rPr>
        <w:t xml:space="preserve">help people to navigate the world around them and respond to different situations appropriately </w:t>
      </w:r>
      <w:r w:rsidR="002232B8" w:rsidRPr="004100F6">
        <w:rPr>
          <w:rFonts w:asciiTheme="minorHAnsi" w:hAnsiTheme="minorHAnsi" w:cstheme="minorHAnsi"/>
        </w:rPr>
        <w:t>for</w:t>
      </w:r>
      <w:r w:rsidR="00F539A7" w:rsidRPr="004100F6">
        <w:rPr>
          <w:rFonts w:asciiTheme="minorHAnsi" w:hAnsiTheme="minorHAnsi" w:cstheme="minorHAnsi"/>
        </w:rPr>
        <w:t xml:space="preserve"> example, anthropomorphising</w:t>
      </w:r>
      <w:r w:rsidRPr="004100F6">
        <w:rPr>
          <w:rFonts w:asciiTheme="minorHAnsi" w:hAnsiTheme="minorHAnsi" w:cstheme="minorHAnsi"/>
        </w:rPr>
        <w:t xml:space="preserve"> belongings is normal, but for vulnerable people, it can contribute to pathological hoarding (</w:t>
      </w:r>
      <w:proofErr w:type="spellStart"/>
      <w:r w:rsidRPr="004100F6">
        <w:rPr>
          <w:rFonts w:asciiTheme="minorHAnsi" w:hAnsiTheme="minorHAnsi" w:cstheme="minorHAnsi"/>
        </w:rPr>
        <w:t>Diesendruck</w:t>
      </w:r>
      <w:proofErr w:type="spellEnd"/>
      <w:r w:rsidRPr="004100F6">
        <w:rPr>
          <w:rFonts w:asciiTheme="minorHAnsi" w:hAnsiTheme="minorHAnsi" w:cstheme="minorHAnsi"/>
        </w:rPr>
        <w:t xml:space="preserve"> &amp; Perez, 2015</w:t>
      </w:r>
      <w:r w:rsidR="00F539A7" w:rsidRPr="004100F6">
        <w:rPr>
          <w:rFonts w:asciiTheme="minorHAnsi" w:hAnsiTheme="minorHAnsi" w:cstheme="minorHAnsi"/>
        </w:rPr>
        <w:t>,</w:t>
      </w:r>
      <w:r w:rsidRPr="004100F6">
        <w:rPr>
          <w:rFonts w:asciiTheme="minorHAnsi" w:hAnsiTheme="minorHAnsi" w:cstheme="minorHAnsi"/>
        </w:rPr>
        <w:t xml:space="preserve"> p1</w:t>
      </w:r>
      <w:r w:rsidR="006A7E9F" w:rsidRPr="004100F6">
        <w:rPr>
          <w:rFonts w:asciiTheme="minorHAnsi" w:hAnsiTheme="minorHAnsi" w:cstheme="minorHAnsi"/>
        </w:rPr>
        <w:t xml:space="preserve">1 </w:t>
      </w:r>
      <w:r w:rsidRPr="004100F6">
        <w:rPr>
          <w:rFonts w:asciiTheme="minorHAnsi" w:hAnsiTheme="minorHAnsi" w:cstheme="minorHAnsi"/>
        </w:rPr>
        <w:t>-20).</w:t>
      </w:r>
      <w:r w:rsidR="00862288" w:rsidRPr="004100F6">
        <w:rPr>
          <w:rFonts w:asciiTheme="minorHAnsi" w:hAnsiTheme="minorHAnsi" w:cstheme="minorHAnsi"/>
        </w:rPr>
        <w:t xml:space="preserve"> </w:t>
      </w:r>
      <w:r w:rsidRPr="004100F6">
        <w:rPr>
          <w:rFonts w:asciiTheme="minorHAnsi" w:hAnsiTheme="minorHAnsi" w:cstheme="minorHAnsi"/>
        </w:rPr>
        <w:t>Opinions on sentimentality can vary widely depending on individual perspectives and values.</w:t>
      </w:r>
      <w:r w:rsidR="00862288" w:rsidRPr="004100F6">
        <w:rPr>
          <w:rFonts w:asciiTheme="minorHAnsi" w:hAnsiTheme="minorHAnsi" w:cstheme="minorHAnsi"/>
        </w:rPr>
        <w:t xml:space="preserve"> </w:t>
      </w:r>
      <w:r w:rsidRPr="004100F6">
        <w:rPr>
          <w:rFonts w:asciiTheme="minorHAnsi" w:hAnsiTheme="minorHAnsi" w:cstheme="minorHAnsi"/>
        </w:rPr>
        <w:t>Some people may find sentimental art or expressions of emotion genuine and meaningful, while others may view it as overly saccharine or manipulative.</w:t>
      </w:r>
      <w:r w:rsidR="00862288" w:rsidRPr="004100F6">
        <w:rPr>
          <w:rFonts w:asciiTheme="minorHAnsi" w:hAnsiTheme="minorHAnsi" w:cstheme="minorHAnsi"/>
        </w:rPr>
        <w:t xml:space="preserve"> </w:t>
      </w:r>
      <w:r w:rsidRPr="004100F6">
        <w:rPr>
          <w:rFonts w:asciiTheme="minorHAnsi" w:hAnsiTheme="minorHAnsi" w:cstheme="minorHAnsi"/>
        </w:rPr>
        <w:t>In the realm of business, emotions can play an essential role in shaping consumer behaviour and brand perception.</w:t>
      </w:r>
      <w:r w:rsidR="00862288" w:rsidRPr="004100F6">
        <w:rPr>
          <w:rFonts w:asciiTheme="minorHAnsi" w:hAnsiTheme="minorHAnsi" w:cstheme="minorHAnsi"/>
        </w:rPr>
        <w:t xml:space="preserve"> </w:t>
      </w:r>
      <w:r w:rsidRPr="004100F6">
        <w:rPr>
          <w:rFonts w:asciiTheme="minorHAnsi" w:hAnsiTheme="minorHAnsi" w:cstheme="minorHAnsi"/>
        </w:rPr>
        <w:t>Companies often use emotional appeals in their marketing strategies, seeking to create positive associations with their products or services through sentimental messaging.</w:t>
      </w:r>
      <w:r w:rsidR="00862288" w:rsidRPr="004100F6">
        <w:rPr>
          <w:rFonts w:asciiTheme="minorHAnsi" w:hAnsiTheme="minorHAnsi" w:cstheme="minorHAnsi"/>
        </w:rPr>
        <w:t xml:space="preserve"> </w:t>
      </w:r>
      <w:r w:rsidRPr="004100F6">
        <w:rPr>
          <w:rFonts w:asciiTheme="minorHAnsi" w:hAnsiTheme="minorHAnsi" w:cstheme="minorHAnsi"/>
        </w:rPr>
        <w:t>However, some critics argue that this can be manipulative and insincere, mainly if companies use sentimentality to distract from unethical business practices or gloss over negative aspects of their products (</w:t>
      </w:r>
      <w:proofErr w:type="spellStart"/>
      <w:r w:rsidR="00E72547" w:rsidRPr="004100F6">
        <w:rPr>
          <w:rFonts w:asciiTheme="minorHAnsi" w:hAnsiTheme="minorHAnsi" w:cstheme="minorHAnsi"/>
        </w:rPr>
        <w:t>L</w:t>
      </w:r>
      <w:r w:rsidRPr="004100F6">
        <w:rPr>
          <w:rFonts w:asciiTheme="minorHAnsi" w:hAnsiTheme="minorHAnsi" w:cstheme="minorHAnsi"/>
        </w:rPr>
        <w:t>zard</w:t>
      </w:r>
      <w:proofErr w:type="spellEnd"/>
      <w:r w:rsidR="2375426C" w:rsidRPr="004100F6">
        <w:rPr>
          <w:rFonts w:asciiTheme="minorHAnsi" w:hAnsiTheme="minorHAnsi" w:cstheme="minorHAnsi"/>
        </w:rPr>
        <w:t xml:space="preserve">, </w:t>
      </w:r>
      <w:r w:rsidRPr="004100F6">
        <w:rPr>
          <w:rFonts w:asciiTheme="minorHAnsi" w:hAnsiTheme="minorHAnsi" w:cstheme="minorHAnsi"/>
        </w:rPr>
        <w:t>2009</w:t>
      </w:r>
      <w:r w:rsidR="3C9DF672" w:rsidRPr="004100F6">
        <w:rPr>
          <w:rFonts w:asciiTheme="minorHAnsi" w:hAnsiTheme="minorHAnsi" w:cstheme="minorHAnsi"/>
        </w:rPr>
        <w:t>,</w:t>
      </w:r>
      <w:r w:rsidR="001703CD" w:rsidRPr="004100F6">
        <w:rPr>
          <w:rFonts w:asciiTheme="minorHAnsi" w:hAnsiTheme="minorHAnsi" w:cstheme="minorHAnsi"/>
        </w:rPr>
        <w:t xml:space="preserve"> p</w:t>
      </w:r>
      <w:r w:rsidR="23D479B9" w:rsidRPr="004100F6">
        <w:rPr>
          <w:rFonts w:asciiTheme="minorHAnsi" w:hAnsiTheme="minorHAnsi" w:cstheme="minorHAnsi"/>
        </w:rPr>
        <w:t>.</w:t>
      </w:r>
      <w:r w:rsidR="001703CD" w:rsidRPr="004100F6">
        <w:rPr>
          <w:rFonts w:asciiTheme="minorHAnsi" w:hAnsiTheme="minorHAnsi" w:cstheme="minorHAnsi"/>
        </w:rPr>
        <w:t>1</w:t>
      </w:r>
      <w:r w:rsidRPr="004100F6">
        <w:rPr>
          <w:rFonts w:asciiTheme="minorHAnsi" w:hAnsiTheme="minorHAnsi" w:cstheme="minorHAnsi"/>
        </w:rPr>
        <w:t>).</w:t>
      </w:r>
    </w:p>
    <w:p w14:paraId="0D391471" w14:textId="77777777" w:rsidR="002E69BD" w:rsidRPr="004100F6" w:rsidRDefault="002E69BD" w:rsidP="002E69BD">
      <w:pPr>
        <w:autoSpaceDE w:val="0"/>
        <w:autoSpaceDN w:val="0"/>
        <w:adjustRightInd w:val="0"/>
        <w:jc w:val="both"/>
        <w:rPr>
          <w:rFonts w:asciiTheme="minorHAnsi" w:hAnsiTheme="minorHAnsi" w:cstheme="minorHAnsi"/>
        </w:rPr>
      </w:pPr>
    </w:p>
    <w:p w14:paraId="09F3C527" w14:textId="77777777" w:rsidR="00C05172" w:rsidRPr="004100F6" w:rsidRDefault="00C05172" w:rsidP="5AC7BB07">
      <w:pPr>
        <w:pStyle w:val="NormalWeb"/>
        <w:spacing w:before="0" w:beforeAutospacing="0" w:after="0" w:afterAutospacing="0"/>
        <w:jc w:val="both"/>
        <w:rPr>
          <w:rFonts w:asciiTheme="minorHAnsi" w:hAnsiTheme="minorHAnsi" w:cstheme="minorHAnsi"/>
        </w:rPr>
      </w:pPr>
    </w:p>
    <w:p w14:paraId="3BB55B40" w14:textId="77777777" w:rsidR="002232B8" w:rsidRPr="004100F6" w:rsidRDefault="00F539A7" w:rsidP="5AC7BB07">
      <w:pPr>
        <w:pStyle w:val="NormalWeb"/>
        <w:spacing w:before="0" w:beforeAutospacing="0" w:after="0" w:afterAutospacing="0"/>
        <w:jc w:val="both"/>
        <w:rPr>
          <w:rFonts w:asciiTheme="minorHAnsi" w:hAnsiTheme="minorHAnsi" w:cstheme="minorHAnsi"/>
          <w:color w:val="000000" w:themeColor="text1"/>
        </w:rPr>
      </w:pPr>
      <w:r w:rsidRPr="004100F6">
        <w:rPr>
          <w:rFonts w:asciiTheme="minorHAnsi" w:hAnsiTheme="minorHAnsi" w:cstheme="minorHAnsi"/>
        </w:rPr>
        <w:t>The research</w:t>
      </w:r>
      <w:r w:rsidR="008C2B5F" w:rsidRPr="004100F6">
        <w:rPr>
          <w:rFonts w:asciiTheme="minorHAnsi" w:hAnsiTheme="minorHAnsi" w:cstheme="minorHAnsi"/>
        </w:rPr>
        <w:t xml:space="preserve"> </w:t>
      </w:r>
      <w:r w:rsidR="00AA4CA8" w:rsidRPr="004100F6">
        <w:rPr>
          <w:rFonts w:asciiTheme="minorHAnsi" w:hAnsiTheme="minorHAnsi" w:cstheme="minorHAnsi"/>
        </w:rPr>
        <w:t>proposes</w:t>
      </w:r>
      <w:r w:rsidR="008C2B5F" w:rsidRPr="004100F6">
        <w:rPr>
          <w:rFonts w:asciiTheme="minorHAnsi" w:hAnsiTheme="minorHAnsi" w:cstheme="minorHAnsi"/>
        </w:rPr>
        <w:t xml:space="preserve"> that children with </w:t>
      </w:r>
      <w:r w:rsidRPr="004100F6">
        <w:rPr>
          <w:rFonts w:asciiTheme="minorHAnsi" w:hAnsiTheme="minorHAnsi" w:cstheme="minorHAnsi"/>
        </w:rPr>
        <w:t>Autism</w:t>
      </w:r>
      <w:r w:rsidR="008C2B5F" w:rsidRPr="004100F6">
        <w:rPr>
          <w:rFonts w:asciiTheme="minorHAnsi" w:hAnsiTheme="minorHAnsi" w:cstheme="minorHAnsi"/>
        </w:rPr>
        <w:t xml:space="preserve"> may have a particular interest in collecting or </w:t>
      </w:r>
      <w:r w:rsidR="00862288" w:rsidRPr="004100F6">
        <w:rPr>
          <w:rFonts w:asciiTheme="minorHAnsi" w:hAnsiTheme="minorHAnsi" w:cstheme="minorHAnsi"/>
        </w:rPr>
        <w:t>categorising</w:t>
      </w:r>
      <w:r w:rsidR="008C2B5F" w:rsidRPr="004100F6">
        <w:rPr>
          <w:rFonts w:asciiTheme="minorHAnsi" w:hAnsiTheme="minorHAnsi" w:cstheme="minorHAnsi"/>
        </w:rPr>
        <w:t xml:space="preserve"> objects and that these objects can serve as a source of comfort and familiarity.</w:t>
      </w:r>
      <w:r w:rsidR="00862288" w:rsidRPr="004100F6">
        <w:rPr>
          <w:rFonts w:asciiTheme="minorHAnsi" w:hAnsiTheme="minorHAnsi" w:cstheme="minorHAnsi"/>
        </w:rPr>
        <w:t xml:space="preserve"> </w:t>
      </w:r>
      <w:r w:rsidR="008C2B5F" w:rsidRPr="004100F6">
        <w:rPr>
          <w:rFonts w:asciiTheme="minorHAnsi" w:hAnsiTheme="minorHAnsi" w:cstheme="minorHAnsi"/>
        </w:rPr>
        <w:t xml:space="preserve">For example, a study published in the journal </w:t>
      </w:r>
      <w:r w:rsidRPr="004100F6">
        <w:rPr>
          <w:rFonts w:asciiTheme="minorHAnsi" w:hAnsiTheme="minorHAnsi" w:cstheme="minorHAnsi"/>
        </w:rPr>
        <w:t>Autism</w:t>
      </w:r>
      <w:r w:rsidR="008C2B5F" w:rsidRPr="004100F6">
        <w:rPr>
          <w:rFonts w:asciiTheme="minorHAnsi" w:hAnsiTheme="minorHAnsi" w:cstheme="minorHAnsi"/>
        </w:rPr>
        <w:t xml:space="preserve"> found that children with </w:t>
      </w:r>
      <w:r w:rsidRPr="004100F6">
        <w:rPr>
          <w:rFonts w:asciiTheme="minorHAnsi" w:hAnsiTheme="minorHAnsi" w:cstheme="minorHAnsi"/>
        </w:rPr>
        <w:t>Autism</w:t>
      </w:r>
      <w:r w:rsidR="008C2B5F" w:rsidRPr="004100F6">
        <w:rPr>
          <w:rFonts w:asciiTheme="minorHAnsi" w:hAnsiTheme="minorHAnsi" w:cstheme="minorHAnsi"/>
        </w:rPr>
        <w:t xml:space="preserve"> were more likely than neurotypical children to have a particular interest in collecting and arranging objects, often related to sensory or perceptual properties of the objects (</w:t>
      </w:r>
      <w:proofErr w:type="spellStart"/>
      <w:r w:rsidR="008C2B5F" w:rsidRPr="004100F6">
        <w:rPr>
          <w:rFonts w:asciiTheme="minorHAnsi" w:hAnsiTheme="minorHAnsi" w:cstheme="minorHAnsi"/>
        </w:rPr>
        <w:t>Klin</w:t>
      </w:r>
      <w:proofErr w:type="spellEnd"/>
      <w:r w:rsidR="008C2B5F" w:rsidRPr="004100F6">
        <w:rPr>
          <w:rFonts w:asciiTheme="minorHAnsi" w:hAnsiTheme="minorHAnsi" w:cstheme="minorHAnsi"/>
        </w:rPr>
        <w:t xml:space="preserve"> et al., 2007</w:t>
      </w:r>
      <w:r w:rsidR="53293074" w:rsidRPr="004100F6">
        <w:rPr>
          <w:rFonts w:asciiTheme="minorHAnsi" w:hAnsiTheme="minorHAnsi" w:cstheme="minorHAnsi"/>
        </w:rPr>
        <w:t>,</w:t>
      </w:r>
      <w:r w:rsidR="0033618B" w:rsidRPr="004100F6">
        <w:rPr>
          <w:rFonts w:asciiTheme="minorHAnsi" w:hAnsiTheme="minorHAnsi" w:cstheme="minorHAnsi"/>
          <w:color w:val="000000" w:themeColor="text1"/>
        </w:rPr>
        <w:t xml:space="preserve"> pp. 853–861.</w:t>
      </w:r>
      <w:r w:rsidR="008C2B5F" w:rsidRPr="004100F6">
        <w:rPr>
          <w:rFonts w:asciiTheme="minorHAnsi" w:hAnsiTheme="minorHAnsi" w:cstheme="minorHAnsi"/>
        </w:rPr>
        <w:t>).</w:t>
      </w:r>
      <w:r w:rsidR="00862288" w:rsidRPr="004100F6">
        <w:rPr>
          <w:rFonts w:asciiTheme="minorHAnsi" w:hAnsiTheme="minorHAnsi" w:cstheme="minorHAnsi"/>
        </w:rPr>
        <w:t xml:space="preserve"> </w:t>
      </w:r>
      <w:r w:rsidR="008C2B5F" w:rsidRPr="004100F6">
        <w:rPr>
          <w:rFonts w:asciiTheme="minorHAnsi" w:hAnsiTheme="minorHAnsi" w:cstheme="minorHAnsi"/>
        </w:rPr>
        <w:t xml:space="preserve">Some studies also suggest that people with </w:t>
      </w:r>
      <w:r w:rsidRPr="004100F6">
        <w:rPr>
          <w:rFonts w:asciiTheme="minorHAnsi" w:hAnsiTheme="minorHAnsi" w:cstheme="minorHAnsi"/>
        </w:rPr>
        <w:t>Autism</w:t>
      </w:r>
      <w:r w:rsidR="008C2B5F" w:rsidRPr="004100F6">
        <w:rPr>
          <w:rFonts w:asciiTheme="minorHAnsi" w:hAnsiTheme="minorHAnsi" w:cstheme="minorHAnsi"/>
        </w:rPr>
        <w:t xml:space="preserve"> may be more likely to form emotional attachments to objects than to people.</w:t>
      </w:r>
      <w:r w:rsidR="00862288" w:rsidRPr="004100F6">
        <w:rPr>
          <w:rFonts w:asciiTheme="minorHAnsi" w:hAnsiTheme="minorHAnsi" w:cstheme="minorHAnsi"/>
        </w:rPr>
        <w:t xml:space="preserve"> </w:t>
      </w:r>
      <w:r w:rsidR="008C2B5F" w:rsidRPr="004100F6">
        <w:rPr>
          <w:rFonts w:asciiTheme="minorHAnsi" w:hAnsiTheme="minorHAnsi" w:cstheme="minorHAnsi"/>
        </w:rPr>
        <w:t xml:space="preserve">Another study found that children with </w:t>
      </w:r>
      <w:r w:rsidRPr="004100F6">
        <w:rPr>
          <w:rFonts w:asciiTheme="minorHAnsi" w:hAnsiTheme="minorHAnsi" w:cstheme="minorHAnsi"/>
        </w:rPr>
        <w:t>Autism</w:t>
      </w:r>
      <w:r w:rsidR="008C2B5F" w:rsidRPr="004100F6">
        <w:rPr>
          <w:rFonts w:asciiTheme="minorHAnsi" w:hAnsiTheme="minorHAnsi" w:cstheme="minorHAnsi"/>
        </w:rPr>
        <w:t xml:space="preserve"> were more likely than neurotypical children to show greater emotional attachment to objects than to people and that these attachments were often related to the sensory properties of the objects (e.g., their texture or shape) (</w:t>
      </w:r>
      <w:proofErr w:type="spellStart"/>
      <w:r w:rsidR="008C2B5F" w:rsidRPr="004100F6">
        <w:rPr>
          <w:rFonts w:asciiTheme="minorHAnsi" w:hAnsiTheme="minorHAnsi" w:cstheme="minorHAnsi"/>
        </w:rPr>
        <w:t>Gernsbacher</w:t>
      </w:r>
      <w:proofErr w:type="spellEnd"/>
      <w:r w:rsidR="008C2B5F" w:rsidRPr="004100F6">
        <w:rPr>
          <w:rFonts w:asciiTheme="minorHAnsi" w:hAnsiTheme="minorHAnsi" w:cstheme="minorHAnsi"/>
        </w:rPr>
        <w:t xml:space="preserve"> et al., 2008</w:t>
      </w:r>
      <w:r w:rsidR="0033618B" w:rsidRPr="004100F6">
        <w:rPr>
          <w:rFonts w:asciiTheme="minorHAnsi" w:hAnsiTheme="minorHAnsi" w:cstheme="minorHAnsi"/>
        </w:rPr>
        <w:t>, pp 38-45</w:t>
      </w:r>
      <w:r w:rsidR="008C2B5F" w:rsidRPr="004100F6">
        <w:rPr>
          <w:rFonts w:asciiTheme="minorHAnsi" w:hAnsiTheme="minorHAnsi" w:cstheme="minorHAnsi"/>
        </w:rPr>
        <w:t>).</w:t>
      </w:r>
      <w:r w:rsidR="00862288" w:rsidRPr="004100F6">
        <w:rPr>
          <w:rFonts w:asciiTheme="minorHAnsi" w:hAnsiTheme="minorHAnsi" w:cstheme="minorHAnsi"/>
        </w:rPr>
        <w:t xml:space="preserve"> </w:t>
      </w:r>
      <w:r w:rsidR="008C2B5F" w:rsidRPr="004100F6">
        <w:rPr>
          <w:rFonts w:asciiTheme="minorHAnsi" w:hAnsiTheme="minorHAnsi" w:cstheme="minorHAnsi"/>
        </w:rPr>
        <w:t xml:space="preserve">These findings may help explain </w:t>
      </w:r>
      <w:r w:rsidR="00C6262C" w:rsidRPr="004100F6">
        <w:rPr>
          <w:rFonts w:asciiTheme="minorHAnsi" w:hAnsiTheme="minorHAnsi" w:cstheme="minorHAnsi"/>
        </w:rPr>
        <w:t>my</w:t>
      </w:r>
      <w:r w:rsidR="008C2B5F" w:rsidRPr="004100F6">
        <w:rPr>
          <w:rFonts w:asciiTheme="minorHAnsi" w:hAnsiTheme="minorHAnsi" w:cstheme="minorHAnsi"/>
        </w:rPr>
        <w:t xml:space="preserve"> </w:t>
      </w:r>
      <w:r w:rsidR="00862288" w:rsidRPr="004100F6">
        <w:rPr>
          <w:rFonts w:asciiTheme="minorHAnsi" w:hAnsiTheme="minorHAnsi" w:cstheme="minorHAnsi"/>
        </w:rPr>
        <w:t>son's</w:t>
      </w:r>
      <w:r w:rsidR="008C2B5F" w:rsidRPr="004100F6">
        <w:rPr>
          <w:rFonts w:asciiTheme="minorHAnsi" w:hAnsiTheme="minorHAnsi" w:cstheme="minorHAnsi"/>
        </w:rPr>
        <w:t xml:space="preserve"> hesita</w:t>
      </w:r>
      <w:r w:rsidR="59EB8380" w:rsidRPr="004100F6">
        <w:rPr>
          <w:rFonts w:asciiTheme="minorHAnsi" w:hAnsiTheme="minorHAnsi" w:cstheme="minorHAnsi"/>
        </w:rPr>
        <w:t>nce</w:t>
      </w:r>
      <w:r w:rsidR="008C2B5F" w:rsidRPr="004100F6">
        <w:rPr>
          <w:rFonts w:asciiTheme="minorHAnsi" w:hAnsiTheme="minorHAnsi" w:cstheme="minorHAnsi"/>
        </w:rPr>
        <w:t xml:space="preserve"> to give away his old toys and clothes.</w:t>
      </w:r>
      <w:r w:rsidR="00862288" w:rsidRPr="004100F6">
        <w:rPr>
          <w:rFonts w:asciiTheme="minorHAnsi" w:hAnsiTheme="minorHAnsi" w:cstheme="minorHAnsi"/>
        </w:rPr>
        <w:t xml:space="preserve"> </w:t>
      </w:r>
      <w:r w:rsidR="008C2B5F" w:rsidRPr="004100F6">
        <w:rPr>
          <w:rFonts w:asciiTheme="minorHAnsi" w:hAnsiTheme="minorHAnsi" w:cstheme="minorHAnsi"/>
        </w:rPr>
        <w:t>For him, these objects may hold a special meaning and provide a sense of security and familiarity.</w:t>
      </w:r>
      <w:r w:rsidR="00862288" w:rsidRPr="004100F6">
        <w:rPr>
          <w:rFonts w:asciiTheme="minorHAnsi" w:hAnsiTheme="minorHAnsi" w:cstheme="minorHAnsi"/>
        </w:rPr>
        <w:t xml:space="preserve"> </w:t>
      </w:r>
      <w:r w:rsidRPr="004100F6">
        <w:rPr>
          <w:rFonts w:asciiTheme="minorHAnsi" w:hAnsiTheme="minorHAnsi" w:cstheme="minorHAnsi"/>
        </w:rPr>
        <w:t>Therefore, it</w:t>
      </w:r>
      <w:r w:rsidR="008C2B5F" w:rsidRPr="004100F6">
        <w:rPr>
          <w:rFonts w:asciiTheme="minorHAnsi" w:hAnsiTheme="minorHAnsi" w:cstheme="minorHAnsi"/>
        </w:rPr>
        <w:t xml:space="preserve"> is important to respect his attachment to these objects and find ways to accommodate his needs </w:t>
      </w:r>
      <w:r w:rsidRPr="004100F6">
        <w:rPr>
          <w:rFonts w:asciiTheme="minorHAnsi" w:hAnsiTheme="minorHAnsi" w:cstheme="minorHAnsi"/>
        </w:rPr>
        <w:t>while also helping him</w:t>
      </w:r>
      <w:r w:rsidR="008C2B5F" w:rsidRPr="004100F6">
        <w:rPr>
          <w:rFonts w:asciiTheme="minorHAnsi" w:hAnsiTheme="minorHAnsi" w:cstheme="minorHAnsi"/>
        </w:rPr>
        <w:t xml:space="preserve"> understand the importance of sharing and giving to others.</w:t>
      </w:r>
      <w:r w:rsidR="00862288" w:rsidRPr="004100F6">
        <w:rPr>
          <w:rFonts w:asciiTheme="minorHAnsi" w:hAnsiTheme="minorHAnsi" w:cstheme="minorHAnsi"/>
          <w:color w:val="000000" w:themeColor="text1"/>
        </w:rPr>
        <w:t xml:space="preserve"> </w:t>
      </w:r>
    </w:p>
    <w:p w14:paraId="7157469C" w14:textId="77777777" w:rsidR="002232B8" w:rsidRPr="004100F6" w:rsidRDefault="002232B8" w:rsidP="5AC7BB07">
      <w:pPr>
        <w:pStyle w:val="NormalWeb"/>
        <w:spacing w:before="0" w:beforeAutospacing="0" w:after="0" w:afterAutospacing="0"/>
        <w:jc w:val="both"/>
        <w:rPr>
          <w:rFonts w:asciiTheme="minorHAnsi" w:hAnsiTheme="minorHAnsi" w:cstheme="minorHAnsi"/>
          <w:color w:val="000000" w:themeColor="text1"/>
        </w:rPr>
      </w:pPr>
    </w:p>
    <w:p w14:paraId="614C7555" w14:textId="377A7E97" w:rsidR="00A52372" w:rsidRPr="004100F6" w:rsidRDefault="004407CA" w:rsidP="5AC7BB07">
      <w:pPr>
        <w:pStyle w:val="NormalWeb"/>
        <w:spacing w:before="0" w:beforeAutospacing="0" w:after="0" w:afterAutospacing="0"/>
        <w:jc w:val="both"/>
        <w:rPr>
          <w:rFonts w:asciiTheme="minorHAnsi" w:hAnsiTheme="minorHAnsi" w:cstheme="minorHAnsi"/>
          <w:color w:val="000000" w:themeColor="text1"/>
        </w:rPr>
      </w:pPr>
      <w:r w:rsidRPr="004100F6">
        <w:rPr>
          <w:rFonts w:asciiTheme="minorHAnsi" w:hAnsiTheme="minorHAnsi" w:cstheme="minorHAnsi"/>
          <w:color w:val="000000" w:themeColor="text1"/>
        </w:rPr>
        <w:t>S</w:t>
      </w:r>
      <w:r w:rsidR="00A52372" w:rsidRPr="004100F6">
        <w:rPr>
          <w:rFonts w:asciiTheme="minorHAnsi" w:hAnsiTheme="minorHAnsi" w:cstheme="minorHAnsi"/>
          <w:color w:val="000000" w:themeColor="text1"/>
        </w:rPr>
        <w:t>entimentality can be a powerful connection between a person and an artist or maker.</w:t>
      </w:r>
      <w:r w:rsidR="00862288" w:rsidRPr="004100F6">
        <w:rPr>
          <w:rFonts w:asciiTheme="minorHAnsi" w:hAnsiTheme="minorHAnsi" w:cstheme="minorHAnsi"/>
          <w:color w:val="000000" w:themeColor="text1"/>
        </w:rPr>
        <w:t xml:space="preserve"> </w:t>
      </w:r>
      <w:r w:rsidR="00A52372" w:rsidRPr="004100F6">
        <w:rPr>
          <w:rFonts w:asciiTheme="minorHAnsi" w:hAnsiTheme="minorHAnsi" w:cstheme="minorHAnsi"/>
          <w:color w:val="000000" w:themeColor="text1"/>
        </w:rPr>
        <w:t>It creates an emotional attachment beyond just appreciating technical or aesthetic qualities.</w:t>
      </w:r>
      <w:r w:rsidR="00862288" w:rsidRPr="004100F6">
        <w:rPr>
          <w:rFonts w:asciiTheme="minorHAnsi" w:hAnsiTheme="minorHAnsi" w:cstheme="minorHAnsi"/>
          <w:color w:val="000000" w:themeColor="text1"/>
        </w:rPr>
        <w:t xml:space="preserve"> </w:t>
      </w:r>
      <w:r w:rsidR="00A52372" w:rsidRPr="004100F6">
        <w:rPr>
          <w:rFonts w:asciiTheme="minorHAnsi" w:hAnsiTheme="minorHAnsi" w:cstheme="minorHAnsi"/>
          <w:color w:val="000000" w:themeColor="text1"/>
        </w:rPr>
        <w:t xml:space="preserve">However, it is </w:t>
      </w:r>
      <w:r w:rsidR="00BC0076" w:rsidRPr="004100F6">
        <w:rPr>
          <w:rFonts w:asciiTheme="minorHAnsi" w:hAnsiTheme="minorHAnsi" w:cstheme="minorHAnsi"/>
          <w:color w:val="000000" w:themeColor="text1"/>
        </w:rPr>
        <w:t>crucial</w:t>
      </w:r>
      <w:r w:rsidR="00A52372" w:rsidRPr="004100F6">
        <w:rPr>
          <w:rFonts w:asciiTheme="minorHAnsi" w:hAnsiTheme="minorHAnsi" w:cstheme="minorHAnsi"/>
          <w:color w:val="000000" w:themeColor="text1"/>
        </w:rPr>
        <w:t xml:space="preserve"> to acknowledge both the good and bad aspects of </w:t>
      </w:r>
      <w:r w:rsidR="11CE15A6" w:rsidRPr="004100F6">
        <w:rPr>
          <w:rFonts w:asciiTheme="minorHAnsi" w:hAnsiTheme="minorHAnsi" w:cstheme="minorHAnsi"/>
          <w:color w:val="000000" w:themeColor="text1"/>
        </w:rPr>
        <w:t>objects</w:t>
      </w:r>
      <w:r w:rsidR="00A52372" w:rsidRPr="004100F6">
        <w:rPr>
          <w:rFonts w:asciiTheme="minorHAnsi" w:hAnsiTheme="minorHAnsi" w:cstheme="minorHAnsi"/>
          <w:color w:val="000000" w:themeColor="text1"/>
        </w:rPr>
        <w:t>, as sentimentality tends to avoid engaging with the darker aspects of life.</w:t>
      </w:r>
      <w:r w:rsidR="00862288" w:rsidRPr="004100F6">
        <w:rPr>
          <w:rFonts w:asciiTheme="minorHAnsi" w:hAnsiTheme="minorHAnsi" w:cstheme="minorHAnsi"/>
          <w:color w:val="000000" w:themeColor="text1"/>
        </w:rPr>
        <w:t xml:space="preserve"> </w:t>
      </w:r>
      <w:r w:rsidR="00A52372" w:rsidRPr="004100F6">
        <w:rPr>
          <w:rFonts w:asciiTheme="minorHAnsi" w:hAnsiTheme="minorHAnsi" w:cstheme="minorHAnsi"/>
          <w:color w:val="000000" w:themeColor="text1"/>
        </w:rPr>
        <w:t xml:space="preserve">The role of emotions in art and craft is complex and multifaceted, and opinions on sentimentality can vary widely depending on </w:t>
      </w:r>
      <w:r w:rsidR="00BC0076" w:rsidRPr="004100F6">
        <w:rPr>
          <w:rFonts w:asciiTheme="minorHAnsi" w:hAnsiTheme="minorHAnsi" w:cstheme="minorHAnsi"/>
          <w:color w:val="000000" w:themeColor="text1"/>
        </w:rPr>
        <w:t xml:space="preserve">the </w:t>
      </w:r>
      <w:r w:rsidR="00A52372" w:rsidRPr="004100F6">
        <w:rPr>
          <w:rFonts w:asciiTheme="minorHAnsi" w:hAnsiTheme="minorHAnsi" w:cstheme="minorHAnsi"/>
          <w:color w:val="000000" w:themeColor="text1"/>
        </w:rPr>
        <w:t>individual</w:t>
      </w:r>
      <w:r w:rsidRPr="004100F6">
        <w:rPr>
          <w:rFonts w:asciiTheme="minorHAnsi" w:hAnsiTheme="minorHAnsi" w:cstheme="minorHAnsi"/>
          <w:color w:val="000000" w:themeColor="text1"/>
        </w:rPr>
        <w:t>.</w:t>
      </w:r>
    </w:p>
    <w:p w14:paraId="74311E37" w14:textId="77777777" w:rsidR="002232B8" w:rsidRPr="004100F6" w:rsidRDefault="002232B8" w:rsidP="5AC7BB07">
      <w:pPr>
        <w:pStyle w:val="NormalWeb"/>
        <w:spacing w:before="0" w:beforeAutospacing="0" w:after="0" w:afterAutospacing="0"/>
        <w:jc w:val="both"/>
        <w:rPr>
          <w:rFonts w:asciiTheme="minorHAnsi" w:hAnsiTheme="minorHAnsi" w:cstheme="minorHAnsi"/>
          <w:color w:val="000000" w:themeColor="text1"/>
        </w:rPr>
      </w:pPr>
    </w:p>
    <w:p w14:paraId="2D1EC93C" w14:textId="1EC5E76F" w:rsidR="00BC0076" w:rsidRPr="004100F6" w:rsidRDefault="00BC0076" w:rsidP="007E4010">
      <w:pPr>
        <w:pStyle w:val="NormalWeb"/>
        <w:spacing w:before="0" w:beforeAutospacing="0" w:after="0" w:afterAutospacing="0"/>
        <w:jc w:val="both"/>
        <w:rPr>
          <w:rFonts w:asciiTheme="minorHAnsi" w:hAnsiTheme="minorHAnsi" w:cstheme="minorHAnsi"/>
          <w:color w:val="000000" w:themeColor="text1"/>
        </w:rPr>
      </w:pPr>
    </w:p>
    <w:p w14:paraId="71A8D8BD"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27C19ED0"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0C01F16C"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6BD8D170"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0ED801FA"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4CE08BEC"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79C30DD5"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727980DB"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5C8F5973"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57E4795E"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6A3C05F0"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2FE2A9BB"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1099F473"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267A5F02"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4FCB081C"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7ABCAFBE"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5C3E6CC8"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70085CB9"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484D7C2C" w14:textId="77777777" w:rsidR="002232B8" w:rsidRPr="004100F6" w:rsidRDefault="002232B8" w:rsidP="007E4010">
      <w:pPr>
        <w:pStyle w:val="NormalWeb"/>
        <w:spacing w:before="0" w:beforeAutospacing="0" w:after="0" w:afterAutospacing="0"/>
        <w:jc w:val="both"/>
        <w:rPr>
          <w:rFonts w:asciiTheme="minorHAnsi" w:hAnsiTheme="minorHAnsi" w:cstheme="minorHAnsi"/>
          <w:color w:val="000000" w:themeColor="text1"/>
        </w:rPr>
      </w:pPr>
    </w:p>
    <w:p w14:paraId="53533F86" w14:textId="77777777" w:rsidR="00BC0076" w:rsidRPr="004100F6" w:rsidRDefault="00BC0076" w:rsidP="007E4010">
      <w:pPr>
        <w:pStyle w:val="NormalWeb"/>
        <w:spacing w:before="0" w:beforeAutospacing="0" w:after="0" w:afterAutospacing="0"/>
        <w:jc w:val="both"/>
        <w:rPr>
          <w:rFonts w:asciiTheme="minorHAnsi" w:hAnsiTheme="minorHAnsi" w:cstheme="minorHAnsi"/>
          <w:color w:val="000000" w:themeColor="text1"/>
        </w:rPr>
      </w:pPr>
    </w:p>
    <w:p w14:paraId="46C66DAD" w14:textId="3AB18ADD" w:rsidR="00A21E0A" w:rsidRPr="004100F6" w:rsidRDefault="004100F6" w:rsidP="00ED09F8">
      <w:pPr>
        <w:pStyle w:val="NormalWeb"/>
        <w:spacing w:before="0" w:beforeAutospacing="0" w:after="0" w:afterAutospacing="0"/>
        <w:jc w:val="both"/>
        <w:rPr>
          <w:rFonts w:asciiTheme="minorHAnsi" w:hAnsiTheme="minorHAnsi" w:cstheme="minorHAnsi"/>
        </w:rPr>
      </w:pPr>
      <w:r w:rsidRPr="004100F6">
        <w:rPr>
          <w:rFonts w:asciiTheme="minorHAnsi" w:hAnsiTheme="minorHAnsi" w:cstheme="minorHAnsi"/>
          <w:color w:val="000000" w:themeColor="text1"/>
        </w:rPr>
        <w:lastRenderedPageBreak/>
        <w:t xml:space="preserve">Symbolism is an essential component of human expression </w:t>
      </w:r>
      <w:r w:rsidR="00CC3A0E" w:rsidRPr="004100F6">
        <w:rPr>
          <w:rFonts w:asciiTheme="minorHAnsi" w:hAnsiTheme="minorHAnsi" w:cstheme="minorHAnsi"/>
        </w:rPr>
        <w:t>and communication</w:t>
      </w:r>
      <w:r w:rsidR="7F53A73A" w:rsidRPr="004100F6">
        <w:rPr>
          <w:rFonts w:asciiTheme="minorHAnsi" w:hAnsiTheme="minorHAnsi" w:cstheme="minorHAnsi"/>
        </w:rPr>
        <w:t>,</w:t>
      </w:r>
      <w:r w:rsidR="00CC3A0E" w:rsidRPr="004100F6">
        <w:rPr>
          <w:rFonts w:asciiTheme="minorHAnsi" w:hAnsiTheme="minorHAnsi" w:cstheme="minorHAnsi"/>
        </w:rPr>
        <w:t xml:space="preserve"> </w:t>
      </w:r>
      <w:r w:rsidR="06D4928B" w:rsidRPr="004100F6">
        <w:rPr>
          <w:rFonts w:asciiTheme="minorHAnsi" w:hAnsiTheme="minorHAnsi" w:cstheme="minorHAnsi"/>
        </w:rPr>
        <w:t xml:space="preserve">which </w:t>
      </w:r>
      <w:r w:rsidR="00CC3A0E" w:rsidRPr="004100F6">
        <w:rPr>
          <w:rFonts w:asciiTheme="minorHAnsi" w:hAnsiTheme="minorHAnsi" w:cstheme="minorHAnsi"/>
        </w:rPr>
        <w:t>can be divided into two categories: universal symbols and cultural symbols.</w:t>
      </w:r>
      <w:r w:rsidR="00862288" w:rsidRPr="004100F6">
        <w:rPr>
          <w:rFonts w:asciiTheme="minorHAnsi" w:hAnsiTheme="minorHAnsi" w:cstheme="minorHAnsi"/>
        </w:rPr>
        <w:t xml:space="preserve"> </w:t>
      </w:r>
      <w:r w:rsidR="00CC3A0E" w:rsidRPr="004100F6">
        <w:rPr>
          <w:rFonts w:asciiTheme="minorHAnsi" w:hAnsiTheme="minorHAnsi" w:cstheme="minorHAnsi"/>
        </w:rPr>
        <w:t xml:space="preserve">Universal symbols, such as the sun, moon, or water, are </w:t>
      </w:r>
      <w:r w:rsidR="00862288" w:rsidRPr="004100F6">
        <w:rPr>
          <w:rFonts w:asciiTheme="minorHAnsi" w:hAnsiTheme="minorHAnsi" w:cstheme="minorHAnsi"/>
        </w:rPr>
        <w:t>recognised</w:t>
      </w:r>
      <w:r w:rsidR="00CC3A0E" w:rsidRPr="004100F6">
        <w:rPr>
          <w:rFonts w:asciiTheme="minorHAnsi" w:hAnsiTheme="minorHAnsi" w:cstheme="minorHAnsi"/>
        </w:rPr>
        <w:t xml:space="preserve"> and understood across different cultures and societies.</w:t>
      </w:r>
      <w:r w:rsidR="00862288" w:rsidRPr="004100F6">
        <w:rPr>
          <w:rFonts w:asciiTheme="minorHAnsi" w:hAnsiTheme="minorHAnsi" w:cstheme="minorHAnsi"/>
        </w:rPr>
        <w:t xml:space="preserve"> </w:t>
      </w:r>
      <w:r w:rsidR="00CC3A0E" w:rsidRPr="004100F6">
        <w:rPr>
          <w:rFonts w:asciiTheme="minorHAnsi" w:hAnsiTheme="minorHAnsi" w:cstheme="minorHAnsi"/>
        </w:rPr>
        <w:t xml:space="preserve">On the other hand, </w:t>
      </w:r>
      <w:r w:rsidR="2966076A" w:rsidRPr="004100F6">
        <w:rPr>
          <w:rFonts w:asciiTheme="minorHAnsi" w:hAnsiTheme="minorHAnsi" w:cstheme="minorHAnsi"/>
        </w:rPr>
        <w:t>c</w:t>
      </w:r>
      <w:r w:rsidR="70A3867A" w:rsidRPr="004100F6">
        <w:rPr>
          <w:rFonts w:asciiTheme="minorHAnsi" w:hAnsiTheme="minorHAnsi" w:cstheme="minorHAnsi"/>
        </w:rPr>
        <w:t>ultural symbols are specific to a particular culture or society and may have different meanings or interpretations outside of that context (Geertz, 1973, p. 89)</w:t>
      </w:r>
      <w:r w:rsidR="00F539A7" w:rsidRPr="004100F6">
        <w:rPr>
          <w:rFonts w:asciiTheme="minorHAnsi" w:hAnsiTheme="minorHAnsi" w:cstheme="minorHAnsi"/>
        </w:rPr>
        <w:t>. For</w:t>
      </w:r>
      <w:r w:rsidR="00CC3A0E" w:rsidRPr="004100F6">
        <w:rPr>
          <w:rFonts w:asciiTheme="minorHAnsi" w:hAnsiTheme="minorHAnsi" w:cstheme="minorHAnsi"/>
        </w:rPr>
        <w:t xml:space="preserve"> instance, the dove is a universal symbol of peace, while the red rose is a cultural symbol of love and passion</w:t>
      </w:r>
      <w:r w:rsidR="0098251A" w:rsidRPr="004100F6">
        <w:rPr>
          <w:rFonts w:asciiTheme="minorHAnsi" w:hAnsiTheme="minorHAnsi" w:cstheme="minorHAnsi"/>
        </w:rPr>
        <w:t xml:space="preserve"> </w:t>
      </w:r>
      <w:r w:rsidR="0036791D" w:rsidRPr="004100F6">
        <w:rPr>
          <w:rFonts w:asciiTheme="minorHAnsi" w:hAnsiTheme="minorHAnsi" w:cstheme="minorHAnsi"/>
        </w:rPr>
        <w:t>(Jung, 1964, p. 8).</w:t>
      </w:r>
      <w:r w:rsidR="00862288" w:rsidRPr="004100F6">
        <w:rPr>
          <w:rFonts w:asciiTheme="minorHAnsi" w:hAnsiTheme="minorHAnsi" w:cstheme="minorHAnsi"/>
        </w:rPr>
        <w:t xml:space="preserve"> </w:t>
      </w:r>
      <w:r w:rsidR="00A21E0A" w:rsidRPr="004100F6">
        <w:rPr>
          <w:rFonts w:asciiTheme="minorHAnsi" w:hAnsiTheme="minorHAnsi" w:cstheme="minorHAnsi"/>
        </w:rPr>
        <w:t xml:space="preserve"> </w:t>
      </w:r>
      <w:r w:rsidR="00643E76" w:rsidRPr="004100F6">
        <w:rPr>
          <w:rFonts w:asciiTheme="minorHAnsi" w:hAnsiTheme="minorHAnsi" w:cstheme="minorHAnsi"/>
        </w:rPr>
        <w:t>Geometric symbols are meaningful and symbolic shapes and patterns used in diverse cultures and contexts.</w:t>
      </w:r>
      <w:r w:rsidR="00862288" w:rsidRPr="004100F6">
        <w:rPr>
          <w:rFonts w:asciiTheme="minorHAnsi" w:hAnsiTheme="minorHAnsi" w:cstheme="minorHAnsi"/>
        </w:rPr>
        <w:t xml:space="preserve"> </w:t>
      </w:r>
    </w:p>
    <w:p w14:paraId="0FF86F9A" w14:textId="77777777" w:rsidR="00A21E0A" w:rsidRPr="004100F6" w:rsidRDefault="00A21E0A" w:rsidP="00ED09F8">
      <w:pPr>
        <w:pStyle w:val="NormalWeb"/>
        <w:spacing w:before="0" w:beforeAutospacing="0" w:after="0" w:afterAutospacing="0"/>
        <w:jc w:val="both"/>
        <w:rPr>
          <w:rFonts w:asciiTheme="minorHAnsi" w:hAnsiTheme="minorHAnsi" w:cstheme="minorHAnsi"/>
        </w:rPr>
      </w:pPr>
    </w:p>
    <w:p w14:paraId="0A58220A" w14:textId="483E9F3E" w:rsidR="00A21E0A" w:rsidRPr="004100F6" w:rsidRDefault="00B76EA9" w:rsidP="00B76EA9">
      <w:pPr>
        <w:pStyle w:val="NormalWeb"/>
        <w:spacing w:before="0" w:beforeAutospacing="0" w:after="0" w:afterAutospacing="0"/>
        <w:jc w:val="center"/>
        <w:rPr>
          <w:rFonts w:asciiTheme="minorHAnsi" w:hAnsiTheme="minorHAnsi" w:cstheme="minorHAnsi"/>
        </w:rPr>
      </w:pPr>
      <w:r w:rsidRPr="004100F6">
        <w:rPr>
          <w:rFonts w:asciiTheme="minorHAnsi" w:hAnsiTheme="minorHAnsi" w:cstheme="minorHAnsi"/>
          <w:noProof/>
        </w:rPr>
        <w:drawing>
          <wp:inline distT="0" distB="0" distL="0" distR="0" wp14:anchorId="256FDFB9" wp14:editId="3B5C73BC">
            <wp:extent cx="3822700" cy="2628900"/>
            <wp:effectExtent l="0" t="0" r="0" b="0"/>
            <wp:docPr id="14" name="Picture 14"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Diagram&#10;&#10;Description automatically generated"/>
                    <pic:cNvPicPr/>
                  </pic:nvPicPr>
                  <pic:blipFill>
                    <a:blip r:embed="rId18"/>
                    <a:stretch>
                      <a:fillRect/>
                    </a:stretch>
                  </pic:blipFill>
                  <pic:spPr>
                    <a:xfrm>
                      <a:off x="0" y="0"/>
                      <a:ext cx="3822700" cy="2628900"/>
                    </a:xfrm>
                    <a:prstGeom prst="rect">
                      <a:avLst/>
                    </a:prstGeom>
                  </pic:spPr>
                </pic:pic>
              </a:graphicData>
            </a:graphic>
          </wp:inline>
        </w:drawing>
      </w:r>
    </w:p>
    <w:p w14:paraId="1C4B77FD" w14:textId="3811EAB4" w:rsidR="00A21E0A" w:rsidRPr="004100F6" w:rsidRDefault="002232B8" w:rsidP="002232B8">
      <w:pPr>
        <w:pStyle w:val="NormalWeb"/>
        <w:spacing w:before="0" w:beforeAutospacing="0" w:after="0" w:afterAutospacing="0"/>
        <w:jc w:val="center"/>
        <w:rPr>
          <w:rFonts w:asciiTheme="minorHAnsi" w:hAnsiTheme="minorHAnsi" w:cstheme="minorHAnsi"/>
        </w:rPr>
      </w:pPr>
      <w:r w:rsidRPr="004100F6">
        <w:rPr>
          <w:rFonts w:asciiTheme="minorHAnsi" w:hAnsiTheme="minorHAnsi" w:cstheme="minorHAnsi"/>
        </w:rPr>
        <w:t>Fig 6. Kandinsky, W. 1923</w:t>
      </w:r>
    </w:p>
    <w:p w14:paraId="391006CF" w14:textId="77777777" w:rsidR="00A21E0A" w:rsidRPr="004100F6" w:rsidRDefault="00A21E0A" w:rsidP="00ED09F8">
      <w:pPr>
        <w:pStyle w:val="NormalWeb"/>
        <w:spacing w:before="0" w:beforeAutospacing="0" w:after="0" w:afterAutospacing="0"/>
        <w:jc w:val="both"/>
        <w:rPr>
          <w:rFonts w:asciiTheme="minorHAnsi" w:hAnsiTheme="minorHAnsi" w:cstheme="minorHAnsi"/>
        </w:rPr>
      </w:pPr>
    </w:p>
    <w:p w14:paraId="32232798" w14:textId="61668B05" w:rsidR="003F0E12" w:rsidRPr="004100F6" w:rsidRDefault="00643E76" w:rsidP="00ED09F8">
      <w:pPr>
        <w:pStyle w:val="NormalWeb"/>
        <w:spacing w:before="0" w:beforeAutospacing="0" w:after="0" w:afterAutospacing="0"/>
        <w:jc w:val="both"/>
        <w:rPr>
          <w:rFonts w:asciiTheme="minorHAnsi" w:hAnsiTheme="minorHAnsi" w:cstheme="minorHAnsi"/>
        </w:rPr>
      </w:pPr>
      <w:r w:rsidRPr="004100F6">
        <w:rPr>
          <w:rFonts w:asciiTheme="minorHAnsi" w:hAnsiTheme="minorHAnsi" w:cstheme="minorHAnsi"/>
        </w:rPr>
        <w:t>They range from simple to complex and represent spirituality, unity, balance, and harmony.</w:t>
      </w:r>
      <w:r w:rsidR="00862288" w:rsidRPr="004100F6">
        <w:rPr>
          <w:rFonts w:asciiTheme="minorHAnsi" w:hAnsiTheme="minorHAnsi" w:cstheme="minorHAnsi"/>
        </w:rPr>
        <w:t xml:space="preserve"> </w:t>
      </w:r>
      <w:r w:rsidR="008C5FE5" w:rsidRPr="004100F6">
        <w:rPr>
          <w:rFonts w:asciiTheme="minorHAnsi" w:hAnsiTheme="minorHAnsi" w:cstheme="minorHAnsi"/>
        </w:rPr>
        <w:t>For example, the</w:t>
      </w:r>
      <w:r w:rsidRPr="004100F6">
        <w:rPr>
          <w:rFonts w:asciiTheme="minorHAnsi" w:hAnsiTheme="minorHAnsi" w:cstheme="minorHAnsi"/>
        </w:rPr>
        <w:t xml:space="preserve"> circle represents wholeness, infinity, and the cycle of life.</w:t>
      </w:r>
      <w:r w:rsidR="00862288" w:rsidRPr="004100F6">
        <w:rPr>
          <w:rFonts w:asciiTheme="minorHAnsi" w:hAnsiTheme="minorHAnsi" w:cstheme="minorHAnsi"/>
        </w:rPr>
        <w:t xml:space="preserve"> </w:t>
      </w:r>
      <w:r w:rsidRPr="004100F6">
        <w:rPr>
          <w:rFonts w:asciiTheme="minorHAnsi" w:hAnsiTheme="minorHAnsi" w:cstheme="minorHAnsi"/>
        </w:rPr>
        <w:t>The square represents stability, balance, and equality, while the triangle signifies harmony, balance, and the Trinity.</w:t>
      </w:r>
      <w:r w:rsidR="00862288" w:rsidRPr="004100F6">
        <w:rPr>
          <w:rFonts w:asciiTheme="minorHAnsi" w:hAnsiTheme="minorHAnsi" w:cstheme="minorHAnsi"/>
        </w:rPr>
        <w:t xml:space="preserve"> </w:t>
      </w:r>
      <w:r w:rsidR="008C5FE5" w:rsidRPr="004100F6">
        <w:rPr>
          <w:rFonts w:asciiTheme="minorHAnsi" w:hAnsiTheme="minorHAnsi" w:cstheme="minorHAnsi"/>
        </w:rPr>
        <w:t>The</w:t>
      </w:r>
      <w:r w:rsidRPr="004100F6">
        <w:rPr>
          <w:rFonts w:asciiTheme="minorHAnsi" w:hAnsiTheme="minorHAnsi" w:cstheme="minorHAnsi"/>
        </w:rPr>
        <w:t xml:space="preserve"> spiral </w:t>
      </w:r>
      <w:r w:rsidR="00862288" w:rsidRPr="004100F6">
        <w:rPr>
          <w:rFonts w:asciiTheme="minorHAnsi" w:hAnsiTheme="minorHAnsi" w:cstheme="minorHAnsi"/>
        </w:rPr>
        <w:t>symbolises</w:t>
      </w:r>
      <w:r w:rsidRPr="004100F6">
        <w:rPr>
          <w:rFonts w:asciiTheme="minorHAnsi" w:hAnsiTheme="minorHAnsi" w:cstheme="minorHAnsi"/>
        </w:rPr>
        <w:t xml:space="preserve"> growth and transformation, and the hexagon represents unity, community, and balance</w:t>
      </w:r>
      <w:r w:rsidR="002232B8" w:rsidRPr="004100F6">
        <w:rPr>
          <w:rFonts w:asciiTheme="minorHAnsi" w:hAnsiTheme="minorHAnsi" w:cstheme="minorHAnsi"/>
        </w:rPr>
        <w:t xml:space="preserve"> (fig</w:t>
      </w:r>
      <w:r w:rsidR="000F3517" w:rsidRPr="004100F6">
        <w:rPr>
          <w:rFonts w:asciiTheme="minorHAnsi" w:hAnsiTheme="minorHAnsi" w:cstheme="minorHAnsi"/>
        </w:rPr>
        <w:t xml:space="preserve"> 6)</w:t>
      </w:r>
      <w:r w:rsidRPr="004100F6">
        <w:rPr>
          <w:rFonts w:asciiTheme="minorHAnsi" w:hAnsiTheme="minorHAnsi" w:cstheme="minorHAnsi"/>
        </w:rPr>
        <w:t>.</w:t>
      </w:r>
      <w:r w:rsidR="00862288" w:rsidRPr="004100F6">
        <w:rPr>
          <w:rFonts w:asciiTheme="minorHAnsi" w:hAnsiTheme="minorHAnsi" w:cstheme="minorHAnsi"/>
        </w:rPr>
        <w:t xml:space="preserve"> </w:t>
      </w:r>
      <w:r w:rsidRPr="004100F6">
        <w:rPr>
          <w:rFonts w:asciiTheme="minorHAnsi" w:hAnsiTheme="minorHAnsi" w:cstheme="minorHAnsi"/>
        </w:rPr>
        <w:t>These symbols create a universal and timeless visual language that adds depth and meaning to artwork (</w:t>
      </w:r>
      <w:proofErr w:type="spellStart"/>
      <w:r w:rsidRPr="004100F6">
        <w:rPr>
          <w:rFonts w:asciiTheme="minorHAnsi" w:hAnsiTheme="minorHAnsi" w:cstheme="minorHAnsi"/>
        </w:rPr>
        <w:t>Levanier</w:t>
      </w:r>
      <w:proofErr w:type="spellEnd"/>
      <w:r w:rsidRPr="004100F6">
        <w:rPr>
          <w:rFonts w:asciiTheme="minorHAnsi" w:hAnsiTheme="minorHAnsi" w:cstheme="minorHAnsi"/>
        </w:rPr>
        <w:t>, 2021).</w:t>
      </w:r>
    </w:p>
    <w:p w14:paraId="3BB32EF3" w14:textId="77777777" w:rsidR="00D141F7" w:rsidRPr="004100F6" w:rsidRDefault="00D141F7" w:rsidP="00D141F7">
      <w:pPr>
        <w:autoSpaceDE w:val="0"/>
        <w:autoSpaceDN w:val="0"/>
        <w:adjustRightInd w:val="0"/>
        <w:rPr>
          <w:rFonts w:asciiTheme="minorHAnsi" w:hAnsiTheme="minorHAnsi" w:cstheme="minorHAnsi"/>
        </w:rPr>
      </w:pPr>
    </w:p>
    <w:p w14:paraId="266A74DB" w14:textId="5B7758A9" w:rsidR="00D824CE" w:rsidRPr="004100F6" w:rsidRDefault="00643E76" w:rsidP="5AC7BB07">
      <w:pPr>
        <w:autoSpaceDE w:val="0"/>
        <w:autoSpaceDN w:val="0"/>
        <w:adjustRightInd w:val="0"/>
        <w:jc w:val="both"/>
        <w:rPr>
          <w:rFonts w:asciiTheme="minorHAnsi" w:hAnsiTheme="minorHAnsi" w:cstheme="minorHAnsi"/>
        </w:rPr>
      </w:pPr>
      <w:r w:rsidRPr="004100F6">
        <w:rPr>
          <w:rFonts w:asciiTheme="minorHAnsi" w:hAnsiTheme="minorHAnsi" w:cstheme="minorHAnsi"/>
        </w:rPr>
        <w:t>While Jung (1964) viewed symbols as universal and existing in the collective unconscious of all people, transcending cultural and linguistic barriers</w:t>
      </w:r>
      <w:r w:rsidR="0098251A" w:rsidRPr="004100F6">
        <w:rPr>
          <w:rFonts w:asciiTheme="minorHAnsi" w:hAnsiTheme="minorHAnsi" w:cstheme="minorHAnsi"/>
        </w:rPr>
        <w:t xml:space="preserve"> (Jung, 1964, p.10)</w:t>
      </w:r>
      <w:r w:rsidRPr="004100F6">
        <w:rPr>
          <w:rFonts w:asciiTheme="minorHAnsi" w:hAnsiTheme="minorHAnsi" w:cstheme="minorHAnsi"/>
        </w:rPr>
        <w:t>, Schmidt (2015) disagrees that symbols are inherently ambiguous and subjective (Schmidt, 2015, p. 57).</w:t>
      </w:r>
      <w:r w:rsidR="00862288" w:rsidRPr="004100F6">
        <w:rPr>
          <w:rFonts w:asciiTheme="minorHAnsi" w:hAnsiTheme="minorHAnsi" w:cstheme="minorHAnsi"/>
        </w:rPr>
        <w:t xml:space="preserve"> </w:t>
      </w:r>
      <w:r w:rsidRPr="004100F6">
        <w:rPr>
          <w:rFonts w:asciiTheme="minorHAnsi" w:hAnsiTheme="minorHAnsi" w:cstheme="minorHAnsi"/>
        </w:rPr>
        <w:t xml:space="preserve">Schmidt argues that their interpretation can vary widely </w:t>
      </w:r>
      <w:r w:rsidR="004100F6" w:rsidRPr="004100F6">
        <w:rPr>
          <w:rFonts w:asciiTheme="minorHAnsi" w:hAnsiTheme="minorHAnsi" w:cstheme="minorHAnsi"/>
        </w:rPr>
        <w:t xml:space="preserve">based on the cultural and social context of the </w:t>
      </w:r>
      <w:proofErr w:type="gramStart"/>
      <w:r w:rsidR="004100F6" w:rsidRPr="004100F6">
        <w:rPr>
          <w:rFonts w:asciiTheme="minorHAnsi" w:hAnsiTheme="minorHAnsi" w:cstheme="minorHAnsi"/>
        </w:rPr>
        <w:t>situation</w:t>
      </w:r>
      <w:proofErr w:type="gramEnd"/>
      <w:r w:rsidRPr="004100F6">
        <w:rPr>
          <w:rFonts w:asciiTheme="minorHAnsi" w:hAnsiTheme="minorHAnsi" w:cstheme="minorHAnsi"/>
        </w:rPr>
        <w:t xml:space="preserve"> </w:t>
      </w:r>
    </w:p>
    <w:p w14:paraId="0D20A6D2" w14:textId="37EF393A" w:rsidR="00D824CE" w:rsidRPr="004100F6" w:rsidRDefault="00643E76" w:rsidP="5AC7BB07">
      <w:pPr>
        <w:autoSpaceDE w:val="0"/>
        <w:autoSpaceDN w:val="0"/>
        <w:adjustRightInd w:val="0"/>
        <w:jc w:val="both"/>
        <w:rPr>
          <w:rFonts w:asciiTheme="minorHAnsi" w:hAnsiTheme="minorHAnsi" w:cstheme="minorHAnsi"/>
        </w:rPr>
      </w:pPr>
      <w:r w:rsidRPr="004100F6">
        <w:rPr>
          <w:rFonts w:asciiTheme="minorHAnsi" w:hAnsiTheme="minorHAnsi" w:cstheme="minorHAnsi"/>
        </w:rPr>
        <w:t>they are used.</w:t>
      </w:r>
      <w:r w:rsidR="00862288" w:rsidRPr="004100F6">
        <w:rPr>
          <w:rFonts w:asciiTheme="minorHAnsi" w:hAnsiTheme="minorHAnsi" w:cstheme="minorHAnsi"/>
        </w:rPr>
        <w:t xml:space="preserve"> </w:t>
      </w:r>
      <w:r w:rsidRPr="004100F6">
        <w:rPr>
          <w:rFonts w:asciiTheme="minorHAnsi" w:hAnsiTheme="minorHAnsi" w:cstheme="minorHAnsi"/>
        </w:rPr>
        <w:t xml:space="preserve">Critics have also pointed out that overreliance on symbolism can be a form of cliché or even obfuscation, leading to misinterpretation and misunderstanding </w:t>
      </w:r>
      <w:r w:rsidR="004100F6" w:rsidRPr="004100F6">
        <w:rPr>
          <w:rFonts w:asciiTheme="minorHAnsi" w:hAnsiTheme="minorHAnsi" w:cstheme="minorHAnsi"/>
        </w:rPr>
        <w:t>for</w:t>
      </w:r>
      <w:r w:rsidRPr="004100F6">
        <w:rPr>
          <w:rFonts w:asciiTheme="minorHAnsi" w:hAnsiTheme="minorHAnsi" w:cstheme="minorHAnsi"/>
        </w:rPr>
        <w:t xml:space="preserve"> instance, the widespread use of symbols in advertising and marketing can be manipulative and deceptive, exploiting </w:t>
      </w:r>
      <w:r w:rsidR="00862288" w:rsidRPr="004100F6">
        <w:rPr>
          <w:rFonts w:asciiTheme="minorHAnsi" w:hAnsiTheme="minorHAnsi" w:cstheme="minorHAnsi"/>
        </w:rPr>
        <w:t>people's</w:t>
      </w:r>
      <w:r w:rsidRPr="004100F6">
        <w:rPr>
          <w:rFonts w:asciiTheme="minorHAnsi" w:hAnsiTheme="minorHAnsi" w:cstheme="minorHAnsi"/>
        </w:rPr>
        <w:t xml:space="preserve"> unconscious desires and fears for profit (Kilbourne, 1999, p. 54).</w:t>
      </w:r>
      <w:r w:rsidR="00862288" w:rsidRPr="004100F6">
        <w:rPr>
          <w:rFonts w:asciiTheme="minorHAnsi" w:hAnsiTheme="minorHAnsi" w:cstheme="minorHAnsi"/>
        </w:rPr>
        <w:t xml:space="preserve"> </w:t>
      </w:r>
      <w:r w:rsidR="0098251A" w:rsidRPr="004100F6">
        <w:rPr>
          <w:rFonts w:asciiTheme="minorHAnsi" w:hAnsiTheme="minorHAnsi" w:cstheme="minorHAnsi"/>
        </w:rPr>
        <w:t>However, Jung viewed symbols as essential tools for understanding the psyche and the unconscious mind.</w:t>
      </w:r>
      <w:r w:rsidR="00862288" w:rsidRPr="004100F6">
        <w:rPr>
          <w:rFonts w:asciiTheme="minorHAnsi" w:hAnsiTheme="minorHAnsi" w:cstheme="minorHAnsi"/>
        </w:rPr>
        <w:t xml:space="preserve"> </w:t>
      </w:r>
      <w:r w:rsidR="0098251A" w:rsidRPr="004100F6">
        <w:rPr>
          <w:rFonts w:asciiTheme="minorHAnsi" w:hAnsiTheme="minorHAnsi" w:cstheme="minorHAnsi"/>
        </w:rPr>
        <w:t>He believed that symbols could provide insight into the deepest parts of the human psyche, helping individuals to explore their inner selves and come to a greater understanding of themselves and their place in the world (Jung, 1964, p. 13).</w:t>
      </w:r>
      <w:r w:rsidR="00862288" w:rsidRPr="004100F6">
        <w:rPr>
          <w:rFonts w:asciiTheme="minorHAnsi" w:hAnsiTheme="minorHAnsi" w:cstheme="minorHAnsi"/>
        </w:rPr>
        <w:t xml:space="preserve"> </w:t>
      </w:r>
    </w:p>
    <w:p w14:paraId="22859FB1" w14:textId="77777777" w:rsidR="00D824CE" w:rsidRPr="004100F6" w:rsidRDefault="00D824CE" w:rsidP="5AC7BB07">
      <w:pPr>
        <w:autoSpaceDE w:val="0"/>
        <w:autoSpaceDN w:val="0"/>
        <w:adjustRightInd w:val="0"/>
        <w:jc w:val="both"/>
        <w:rPr>
          <w:rFonts w:asciiTheme="minorHAnsi" w:hAnsiTheme="minorHAnsi" w:cstheme="minorHAnsi"/>
        </w:rPr>
      </w:pPr>
    </w:p>
    <w:p w14:paraId="1AFD2A96" w14:textId="77777777" w:rsidR="00D824CE" w:rsidRPr="004100F6" w:rsidRDefault="00D824CE" w:rsidP="5AC7BB07">
      <w:pPr>
        <w:autoSpaceDE w:val="0"/>
        <w:autoSpaceDN w:val="0"/>
        <w:adjustRightInd w:val="0"/>
        <w:jc w:val="both"/>
        <w:rPr>
          <w:rFonts w:asciiTheme="minorHAnsi" w:hAnsiTheme="minorHAnsi" w:cstheme="minorHAnsi"/>
        </w:rPr>
      </w:pPr>
    </w:p>
    <w:p w14:paraId="5BACC706" w14:textId="53B4AD94" w:rsidR="00D824CE" w:rsidRPr="004100F6" w:rsidRDefault="0098251A" w:rsidP="14EB8033">
      <w:pPr>
        <w:autoSpaceDE w:val="0"/>
        <w:autoSpaceDN w:val="0"/>
        <w:adjustRightInd w:val="0"/>
        <w:jc w:val="both"/>
        <w:rPr>
          <w:rFonts w:asciiTheme="minorHAnsi" w:hAnsiTheme="minorHAnsi" w:cstheme="minorHAnsi"/>
        </w:rPr>
      </w:pPr>
      <w:r w:rsidRPr="004100F6">
        <w:rPr>
          <w:rFonts w:asciiTheme="minorHAnsi" w:hAnsiTheme="minorHAnsi" w:cstheme="minorHAnsi"/>
        </w:rPr>
        <w:t xml:space="preserve">Symbols </w:t>
      </w:r>
      <w:r w:rsidR="008C5FE5" w:rsidRPr="004100F6">
        <w:rPr>
          <w:rFonts w:asciiTheme="minorHAnsi" w:hAnsiTheme="minorHAnsi" w:cstheme="minorHAnsi"/>
        </w:rPr>
        <w:t>connect</w:t>
      </w:r>
      <w:r w:rsidRPr="004100F6">
        <w:rPr>
          <w:rFonts w:asciiTheme="minorHAnsi" w:hAnsiTheme="minorHAnsi" w:cstheme="minorHAnsi"/>
        </w:rPr>
        <w:t xml:space="preserve"> the conscious mind with the unconscious mind, bridging the gap between the two and allowing individuals to tap into wisdom and knowledge (Jung, 1964, p. 13).</w:t>
      </w:r>
      <w:r w:rsidR="00862288" w:rsidRPr="004100F6">
        <w:rPr>
          <w:rFonts w:asciiTheme="minorHAnsi" w:hAnsiTheme="minorHAnsi" w:cstheme="minorHAnsi"/>
        </w:rPr>
        <w:t xml:space="preserve"> </w:t>
      </w:r>
      <w:r w:rsidRPr="004100F6">
        <w:rPr>
          <w:rFonts w:asciiTheme="minorHAnsi" w:hAnsiTheme="minorHAnsi" w:cstheme="minorHAnsi"/>
        </w:rPr>
        <w:t>In design, symbols can take on various forms, including shapes, colours, and icons, and they can be used to represent abstract concepts, such as emotions or ideas.</w:t>
      </w:r>
      <w:r w:rsidR="00862288" w:rsidRPr="004100F6">
        <w:rPr>
          <w:rFonts w:asciiTheme="minorHAnsi" w:hAnsiTheme="minorHAnsi" w:cstheme="minorHAnsi"/>
        </w:rPr>
        <w:t xml:space="preserve"> </w:t>
      </w:r>
      <w:r w:rsidRPr="004100F6">
        <w:rPr>
          <w:rFonts w:asciiTheme="minorHAnsi" w:hAnsiTheme="minorHAnsi" w:cstheme="minorHAnsi"/>
        </w:rPr>
        <w:t xml:space="preserve">Symbolism in design can be seen in logos and is often designed with symbols that represent the values and mission of an </w:t>
      </w:r>
      <w:r w:rsidR="00862288" w:rsidRPr="004100F6">
        <w:rPr>
          <w:rFonts w:asciiTheme="minorHAnsi" w:hAnsiTheme="minorHAnsi" w:cstheme="minorHAnsi"/>
        </w:rPr>
        <w:t>organisation</w:t>
      </w:r>
      <w:r w:rsidRPr="004100F6">
        <w:rPr>
          <w:rFonts w:asciiTheme="minorHAnsi" w:hAnsiTheme="minorHAnsi" w:cstheme="minorHAnsi"/>
        </w:rPr>
        <w:t>.</w:t>
      </w:r>
      <w:r w:rsidR="00862288" w:rsidRPr="004100F6">
        <w:rPr>
          <w:rFonts w:asciiTheme="minorHAnsi" w:hAnsiTheme="minorHAnsi" w:cstheme="minorHAnsi"/>
        </w:rPr>
        <w:t xml:space="preserve"> </w:t>
      </w:r>
      <w:r w:rsidRPr="004100F6">
        <w:rPr>
          <w:rFonts w:asciiTheme="minorHAnsi" w:hAnsiTheme="minorHAnsi" w:cstheme="minorHAnsi"/>
        </w:rPr>
        <w:t>For example, the Apple logo, which features an apple with a bite taken out of it, is a symbol that represents innovation and creativity (</w:t>
      </w:r>
      <w:proofErr w:type="spellStart"/>
      <w:r w:rsidRPr="004100F6">
        <w:rPr>
          <w:rFonts w:asciiTheme="minorHAnsi" w:hAnsiTheme="minorHAnsi" w:cstheme="minorHAnsi"/>
        </w:rPr>
        <w:t>Munari</w:t>
      </w:r>
      <w:proofErr w:type="spellEnd"/>
      <w:r w:rsidRPr="004100F6">
        <w:rPr>
          <w:rFonts w:asciiTheme="minorHAnsi" w:hAnsiTheme="minorHAnsi" w:cstheme="minorHAnsi"/>
        </w:rPr>
        <w:t>, 2008, p. 54, 78).</w:t>
      </w:r>
      <w:r w:rsidR="00D824CE" w:rsidRPr="004100F6">
        <w:rPr>
          <w:rFonts w:asciiTheme="minorHAnsi" w:hAnsiTheme="minorHAnsi" w:cstheme="minorHAnsi"/>
        </w:rPr>
        <w:t xml:space="preserve"> </w:t>
      </w:r>
      <w:r w:rsidR="7BA1E924" w:rsidRPr="004100F6">
        <w:rPr>
          <w:rFonts w:asciiTheme="minorHAnsi" w:hAnsiTheme="minorHAnsi" w:cstheme="minorHAnsi"/>
        </w:rPr>
        <w:t xml:space="preserve">Symbolism can also </w:t>
      </w:r>
      <w:r w:rsidR="51D78FBC" w:rsidRPr="004100F6">
        <w:rPr>
          <w:rFonts w:asciiTheme="minorHAnsi" w:hAnsiTheme="minorHAnsi" w:cstheme="minorHAnsi"/>
        </w:rPr>
        <w:t xml:space="preserve">be </w:t>
      </w:r>
      <w:r w:rsidR="7BA1E924" w:rsidRPr="004100F6">
        <w:rPr>
          <w:rFonts w:asciiTheme="minorHAnsi" w:hAnsiTheme="minorHAnsi" w:cstheme="minorHAnsi"/>
        </w:rPr>
        <w:t>consid</w:t>
      </w:r>
      <w:r w:rsidR="1F7BA531" w:rsidRPr="004100F6">
        <w:rPr>
          <w:rFonts w:asciiTheme="minorHAnsi" w:hAnsiTheme="minorHAnsi" w:cstheme="minorHAnsi"/>
        </w:rPr>
        <w:t>er</w:t>
      </w:r>
      <w:r w:rsidR="7BA1E924" w:rsidRPr="004100F6">
        <w:rPr>
          <w:rFonts w:asciiTheme="minorHAnsi" w:hAnsiTheme="minorHAnsi" w:cstheme="minorHAnsi"/>
        </w:rPr>
        <w:t>ed through the design process</w:t>
      </w:r>
      <w:r w:rsidR="3CFEC929" w:rsidRPr="004100F6">
        <w:rPr>
          <w:rFonts w:asciiTheme="minorHAnsi" w:hAnsiTheme="minorHAnsi" w:cstheme="minorHAnsi"/>
        </w:rPr>
        <w:t xml:space="preserve"> a</w:t>
      </w:r>
      <w:r w:rsidR="0D8E9EF1" w:rsidRPr="004100F6">
        <w:rPr>
          <w:rFonts w:asciiTheme="minorHAnsi" w:hAnsiTheme="minorHAnsi" w:cstheme="minorHAnsi"/>
        </w:rPr>
        <w:t xml:space="preserve">s </w:t>
      </w:r>
      <w:r w:rsidR="641127BE" w:rsidRPr="004100F6">
        <w:rPr>
          <w:rFonts w:asciiTheme="minorHAnsi" w:hAnsiTheme="minorHAnsi" w:cstheme="minorHAnsi"/>
        </w:rPr>
        <w:t>symbolic ref</w:t>
      </w:r>
      <w:r w:rsidR="1B6C4150" w:rsidRPr="004100F6">
        <w:rPr>
          <w:rFonts w:asciiTheme="minorHAnsi" w:hAnsiTheme="minorHAnsi" w:cstheme="minorHAnsi"/>
        </w:rPr>
        <w:t>e</w:t>
      </w:r>
      <w:r w:rsidR="641127BE" w:rsidRPr="004100F6">
        <w:rPr>
          <w:rFonts w:asciiTheme="minorHAnsi" w:hAnsiTheme="minorHAnsi" w:cstheme="minorHAnsi"/>
        </w:rPr>
        <w:t>rence is also attached to the speed of production. Ac</w:t>
      </w:r>
      <w:r w:rsidR="00D824CE" w:rsidRPr="004100F6">
        <w:rPr>
          <w:rFonts w:asciiTheme="minorHAnsi" w:hAnsiTheme="minorHAnsi" w:cstheme="minorHAnsi"/>
        </w:rPr>
        <w:t>cording to Chapman (2017)</w:t>
      </w:r>
      <w:r w:rsidR="6FA0A433" w:rsidRPr="004100F6">
        <w:rPr>
          <w:rFonts w:asciiTheme="minorHAnsi" w:hAnsiTheme="minorHAnsi" w:cstheme="minorHAnsi"/>
        </w:rPr>
        <w:t>,</w:t>
      </w:r>
      <w:r w:rsidR="00D824CE" w:rsidRPr="004100F6">
        <w:rPr>
          <w:rFonts w:asciiTheme="minorHAnsi" w:hAnsiTheme="minorHAnsi" w:cstheme="minorHAnsi"/>
        </w:rPr>
        <w:t xml:space="preserve"> slow design can emphasis</w:t>
      </w:r>
      <w:r w:rsidR="49F062B8" w:rsidRPr="004100F6">
        <w:rPr>
          <w:rFonts w:asciiTheme="minorHAnsi" w:hAnsiTheme="minorHAnsi" w:cstheme="minorHAnsi"/>
        </w:rPr>
        <w:t>e</w:t>
      </w:r>
      <w:r w:rsidR="00D824CE" w:rsidRPr="004100F6">
        <w:rPr>
          <w:rFonts w:asciiTheme="minorHAnsi" w:hAnsiTheme="minorHAnsi" w:cstheme="minorHAnsi"/>
        </w:rPr>
        <w:t xml:space="preserve"> the symbolism of products. By designing products</w:t>
      </w:r>
      <w:r w:rsidR="31E29F8E" w:rsidRPr="004100F6">
        <w:rPr>
          <w:rFonts w:asciiTheme="minorHAnsi" w:hAnsiTheme="minorHAnsi" w:cstheme="minorHAnsi"/>
        </w:rPr>
        <w:t xml:space="preserve"> through a slower production method, this promotes </w:t>
      </w:r>
      <w:r w:rsidR="00D824CE" w:rsidRPr="004100F6">
        <w:rPr>
          <w:rFonts w:asciiTheme="minorHAnsi" w:hAnsiTheme="minorHAnsi" w:cstheme="minorHAnsi"/>
        </w:rPr>
        <w:t>quality, care, and longevity over speed and efficiency</w:t>
      </w:r>
      <w:r w:rsidR="11351227" w:rsidRPr="004100F6">
        <w:rPr>
          <w:rFonts w:asciiTheme="minorHAnsi" w:hAnsiTheme="minorHAnsi" w:cstheme="minorHAnsi"/>
        </w:rPr>
        <w:t>.</w:t>
      </w:r>
      <w:r w:rsidR="00D824CE" w:rsidRPr="004100F6">
        <w:rPr>
          <w:rFonts w:asciiTheme="minorHAnsi" w:hAnsiTheme="minorHAnsi" w:cstheme="minorHAnsi"/>
        </w:rPr>
        <w:t xml:space="preserve"> </w:t>
      </w:r>
      <w:r w:rsidR="62055640" w:rsidRPr="004100F6">
        <w:rPr>
          <w:rFonts w:asciiTheme="minorHAnsi" w:hAnsiTheme="minorHAnsi" w:cstheme="minorHAnsi"/>
        </w:rPr>
        <w:t xml:space="preserve">Therefore, </w:t>
      </w:r>
      <w:r w:rsidR="00D824CE" w:rsidRPr="004100F6">
        <w:rPr>
          <w:rFonts w:asciiTheme="minorHAnsi" w:hAnsiTheme="minorHAnsi" w:cstheme="minorHAnsi"/>
        </w:rPr>
        <w:t xml:space="preserve">designers are creating products that symbolise a rejection of contemporary society's fast-paced, throwaway culture. These products can </w:t>
      </w:r>
      <w:r w:rsidR="1013AE43" w:rsidRPr="004100F6">
        <w:rPr>
          <w:rFonts w:asciiTheme="minorHAnsi" w:hAnsiTheme="minorHAnsi" w:cstheme="minorHAnsi"/>
        </w:rPr>
        <w:t xml:space="preserve">then </w:t>
      </w:r>
      <w:r w:rsidR="00D824CE" w:rsidRPr="004100F6">
        <w:rPr>
          <w:rFonts w:asciiTheme="minorHAnsi" w:hAnsiTheme="minorHAnsi" w:cstheme="minorHAnsi"/>
        </w:rPr>
        <w:t xml:space="preserve">symbolise a more sustainable and meaningful way of living and consuming </w:t>
      </w:r>
      <w:r w:rsidR="00D824CE" w:rsidRPr="004100F6">
        <w:rPr>
          <w:rFonts w:asciiTheme="minorHAnsi" w:hAnsiTheme="minorHAnsi" w:cstheme="minorHAnsi"/>
          <w:color w:val="000000" w:themeColor="text1"/>
        </w:rPr>
        <w:t>(Chapman, 2017, p 1-13).</w:t>
      </w:r>
    </w:p>
    <w:p w14:paraId="7790E373" w14:textId="0E5C17E9" w:rsidR="0098251A" w:rsidRPr="004100F6" w:rsidRDefault="0098251A" w:rsidP="14EB8033">
      <w:pPr>
        <w:autoSpaceDE w:val="0"/>
        <w:autoSpaceDN w:val="0"/>
        <w:adjustRightInd w:val="0"/>
        <w:jc w:val="both"/>
        <w:rPr>
          <w:rFonts w:asciiTheme="minorHAnsi" w:hAnsiTheme="minorHAnsi" w:cstheme="minorHAnsi"/>
          <w:highlight w:val="yellow"/>
        </w:rPr>
      </w:pPr>
    </w:p>
    <w:p w14:paraId="08FAF8B0" w14:textId="77777777" w:rsidR="0098251A" w:rsidRPr="004100F6" w:rsidRDefault="0098251A" w:rsidP="0098251A">
      <w:pPr>
        <w:autoSpaceDE w:val="0"/>
        <w:autoSpaceDN w:val="0"/>
        <w:adjustRightInd w:val="0"/>
        <w:jc w:val="both"/>
        <w:rPr>
          <w:rFonts w:asciiTheme="minorHAnsi" w:hAnsiTheme="minorHAnsi" w:cstheme="minorHAnsi"/>
        </w:rPr>
      </w:pPr>
    </w:p>
    <w:p w14:paraId="19A61534" w14:textId="0027023D" w:rsidR="00ED09F8" w:rsidRPr="004100F6" w:rsidRDefault="00DC07FB" w:rsidP="5AC7BB07">
      <w:pPr>
        <w:pStyle w:val="NormalWeb"/>
        <w:spacing w:before="0" w:beforeAutospacing="0" w:after="0" w:afterAutospacing="0"/>
        <w:jc w:val="both"/>
        <w:rPr>
          <w:rFonts w:asciiTheme="minorHAnsi" w:hAnsiTheme="minorHAnsi" w:cstheme="minorHAnsi"/>
        </w:rPr>
      </w:pPr>
      <w:r w:rsidRPr="004100F6">
        <w:rPr>
          <w:rFonts w:asciiTheme="minorHAnsi" w:hAnsiTheme="minorHAnsi" w:cstheme="minorHAnsi"/>
        </w:rPr>
        <w:t xml:space="preserve">In </w:t>
      </w:r>
      <w:r w:rsidR="00221311" w:rsidRPr="004100F6">
        <w:rPr>
          <w:rFonts w:asciiTheme="minorHAnsi" w:hAnsiTheme="minorHAnsi" w:cstheme="minorHAnsi"/>
        </w:rPr>
        <w:t>D</w:t>
      </w:r>
      <w:r w:rsidRPr="004100F6">
        <w:rPr>
          <w:rFonts w:asciiTheme="minorHAnsi" w:hAnsiTheme="minorHAnsi" w:cstheme="minorHAnsi"/>
        </w:rPr>
        <w:t>esign</w:t>
      </w:r>
      <w:r w:rsidR="00221311" w:rsidRPr="004100F6">
        <w:rPr>
          <w:rFonts w:asciiTheme="minorHAnsi" w:hAnsiTheme="minorHAnsi" w:cstheme="minorHAnsi"/>
        </w:rPr>
        <w:t xml:space="preserve"> craft</w:t>
      </w:r>
      <w:r w:rsidRPr="004100F6">
        <w:rPr>
          <w:rFonts w:asciiTheme="minorHAnsi" w:hAnsiTheme="minorHAnsi" w:cstheme="minorHAnsi"/>
        </w:rPr>
        <w:t>, symbolism</w:t>
      </w:r>
      <w:r w:rsidR="00D50C7A" w:rsidRPr="004100F6">
        <w:rPr>
          <w:rFonts w:asciiTheme="minorHAnsi" w:hAnsiTheme="minorHAnsi" w:cstheme="minorHAnsi"/>
        </w:rPr>
        <w:t xml:space="preserve"> </w:t>
      </w:r>
      <w:r w:rsidR="00531839" w:rsidRPr="004100F6">
        <w:rPr>
          <w:rFonts w:asciiTheme="minorHAnsi" w:hAnsiTheme="minorHAnsi" w:cstheme="minorHAnsi"/>
        </w:rPr>
        <w:t>can be divided into universal and cultural symbols, and its interpretation can vary depending on context and individual perception.</w:t>
      </w:r>
      <w:r w:rsidR="00862288" w:rsidRPr="004100F6">
        <w:rPr>
          <w:rFonts w:asciiTheme="minorHAnsi" w:hAnsiTheme="minorHAnsi" w:cstheme="minorHAnsi"/>
        </w:rPr>
        <w:t xml:space="preserve"> </w:t>
      </w:r>
      <w:r w:rsidR="00531839" w:rsidRPr="004100F6">
        <w:rPr>
          <w:rFonts w:asciiTheme="minorHAnsi" w:hAnsiTheme="minorHAnsi" w:cstheme="minorHAnsi"/>
        </w:rPr>
        <w:t xml:space="preserve">While some believe symbols are inherently </w:t>
      </w:r>
      <w:r w:rsidR="79054051" w:rsidRPr="004100F6">
        <w:rPr>
          <w:rFonts w:asciiTheme="minorHAnsi" w:hAnsiTheme="minorHAnsi" w:cstheme="minorHAnsi"/>
        </w:rPr>
        <w:t>obscure</w:t>
      </w:r>
      <w:r w:rsidR="00531839" w:rsidRPr="004100F6">
        <w:rPr>
          <w:rFonts w:asciiTheme="minorHAnsi" w:hAnsiTheme="minorHAnsi" w:cstheme="minorHAnsi"/>
        </w:rPr>
        <w:t>, others view them to understand the human psyche</w:t>
      </w:r>
      <w:r w:rsidR="00BC0076" w:rsidRPr="004100F6">
        <w:rPr>
          <w:rFonts w:asciiTheme="minorHAnsi" w:hAnsiTheme="minorHAnsi" w:cstheme="minorHAnsi"/>
        </w:rPr>
        <w:t>,</w:t>
      </w:r>
      <w:r w:rsidR="00531839" w:rsidRPr="004100F6">
        <w:rPr>
          <w:rFonts w:asciiTheme="minorHAnsi" w:hAnsiTheme="minorHAnsi" w:cstheme="minorHAnsi"/>
        </w:rPr>
        <w:t xml:space="preserve"> </w:t>
      </w:r>
      <w:r w:rsidR="00D50C7A" w:rsidRPr="004100F6">
        <w:rPr>
          <w:rFonts w:asciiTheme="minorHAnsi" w:hAnsiTheme="minorHAnsi" w:cstheme="minorHAnsi"/>
        </w:rPr>
        <w:t>which</w:t>
      </w:r>
      <w:r w:rsidR="00531839" w:rsidRPr="004100F6">
        <w:rPr>
          <w:rFonts w:asciiTheme="minorHAnsi" w:hAnsiTheme="minorHAnsi" w:cstheme="minorHAnsi"/>
        </w:rPr>
        <w:t xml:space="preserve"> </w:t>
      </w:r>
      <w:r w:rsidR="00BC0076" w:rsidRPr="004100F6">
        <w:rPr>
          <w:rFonts w:asciiTheme="minorHAnsi" w:hAnsiTheme="minorHAnsi" w:cstheme="minorHAnsi"/>
        </w:rPr>
        <w:t>connects</w:t>
      </w:r>
      <w:r w:rsidR="00531839" w:rsidRPr="004100F6">
        <w:rPr>
          <w:rFonts w:asciiTheme="minorHAnsi" w:hAnsiTheme="minorHAnsi" w:cstheme="minorHAnsi"/>
        </w:rPr>
        <w:t xml:space="preserve"> with the unconscious mind.</w:t>
      </w:r>
      <w:r w:rsidR="00862288" w:rsidRPr="004100F6">
        <w:rPr>
          <w:rFonts w:asciiTheme="minorHAnsi" w:hAnsiTheme="minorHAnsi" w:cstheme="minorHAnsi"/>
        </w:rPr>
        <w:t xml:space="preserve"> </w:t>
      </w:r>
      <w:r w:rsidR="00BC0076" w:rsidRPr="004100F6">
        <w:rPr>
          <w:rFonts w:asciiTheme="minorHAnsi" w:hAnsiTheme="minorHAnsi" w:cstheme="minorHAnsi"/>
        </w:rPr>
        <w:t>T</w:t>
      </w:r>
      <w:r w:rsidR="00531839" w:rsidRPr="004100F6">
        <w:rPr>
          <w:rFonts w:asciiTheme="minorHAnsi" w:hAnsiTheme="minorHAnsi" w:cstheme="minorHAnsi"/>
        </w:rPr>
        <w:t>raditional patterns and motifs in craft design can also serve as a form of storytelling and cultural preservation.</w:t>
      </w:r>
      <w:r w:rsidR="00862288" w:rsidRPr="004100F6">
        <w:rPr>
          <w:rFonts w:asciiTheme="minorHAnsi" w:hAnsiTheme="minorHAnsi" w:cstheme="minorHAnsi"/>
        </w:rPr>
        <w:t xml:space="preserve"> </w:t>
      </w:r>
      <w:r w:rsidR="00531839" w:rsidRPr="004100F6">
        <w:rPr>
          <w:rFonts w:asciiTheme="minorHAnsi" w:hAnsiTheme="minorHAnsi" w:cstheme="minorHAnsi"/>
        </w:rPr>
        <w:t>T</w:t>
      </w:r>
      <w:r w:rsidRPr="004100F6">
        <w:rPr>
          <w:rFonts w:asciiTheme="minorHAnsi" w:hAnsiTheme="minorHAnsi" w:cstheme="minorHAnsi"/>
        </w:rPr>
        <w:t xml:space="preserve">raditional patterns </w:t>
      </w:r>
      <w:r w:rsidR="00531839" w:rsidRPr="004100F6">
        <w:rPr>
          <w:rFonts w:asciiTheme="minorHAnsi" w:hAnsiTheme="minorHAnsi" w:cstheme="minorHAnsi"/>
        </w:rPr>
        <w:t xml:space="preserve">of pottery </w:t>
      </w:r>
      <w:r w:rsidRPr="004100F6">
        <w:rPr>
          <w:rFonts w:asciiTheme="minorHAnsi" w:hAnsiTheme="minorHAnsi" w:cstheme="minorHAnsi"/>
        </w:rPr>
        <w:t>and motifs used in quilting, embroidery, and other crafts can represent cultural values, beliefs, and history.</w:t>
      </w:r>
      <w:r w:rsidR="00862288" w:rsidRPr="004100F6">
        <w:rPr>
          <w:rFonts w:asciiTheme="minorHAnsi" w:hAnsiTheme="minorHAnsi" w:cstheme="minorHAnsi"/>
        </w:rPr>
        <w:t xml:space="preserve"> </w:t>
      </w:r>
      <w:r w:rsidRPr="004100F6">
        <w:rPr>
          <w:rFonts w:asciiTheme="minorHAnsi" w:hAnsiTheme="minorHAnsi" w:cstheme="minorHAnsi"/>
        </w:rPr>
        <w:t xml:space="preserve">In this way, </w:t>
      </w:r>
      <w:r w:rsidR="00531839" w:rsidRPr="004100F6">
        <w:rPr>
          <w:rFonts w:asciiTheme="minorHAnsi" w:hAnsiTheme="minorHAnsi" w:cstheme="minorHAnsi"/>
        </w:rPr>
        <w:t>D</w:t>
      </w:r>
      <w:r w:rsidRPr="004100F6">
        <w:rPr>
          <w:rFonts w:asciiTheme="minorHAnsi" w:hAnsiTheme="minorHAnsi" w:cstheme="minorHAnsi"/>
        </w:rPr>
        <w:t>esign</w:t>
      </w:r>
      <w:r w:rsidR="00531839" w:rsidRPr="004100F6">
        <w:rPr>
          <w:rFonts w:asciiTheme="minorHAnsi" w:hAnsiTheme="minorHAnsi" w:cstheme="minorHAnsi"/>
        </w:rPr>
        <w:t xml:space="preserve"> craft</w:t>
      </w:r>
      <w:r w:rsidRPr="004100F6">
        <w:rPr>
          <w:rFonts w:asciiTheme="minorHAnsi" w:hAnsiTheme="minorHAnsi" w:cstheme="minorHAnsi"/>
        </w:rPr>
        <w:t xml:space="preserve"> can serve as a form of storytelling and cultural preservation.</w:t>
      </w:r>
      <w:r w:rsidR="00862288" w:rsidRPr="004100F6">
        <w:rPr>
          <w:rFonts w:asciiTheme="minorHAnsi" w:hAnsiTheme="minorHAnsi" w:cstheme="minorHAnsi"/>
          <w:color w:val="000000" w:themeColor="text1"/>
        </w:rPr>
        <w:t xml:space="preserve"> </w:t>
      </w:r>
      <w:r w:rsidRPr="004100F6">
        <w:rPr>
          <w:rFonts w:asciiTheme="minorHAnsi" w:hAnsiTheme="minorHAnsi" w:cstheme="minorHAnsi"/>
          <w:color w:val="000000" w:themeColor="text1"/>
        </w:rPr>
        <w:t xml:space="preserve">Overall, symbols serve as a visual representation of complex ideas and concepts and are an </w:t>
      </w:r>
      <w:r w:rsidR="00BC0076" w:rsidRPr="004100F6">
        <w:rPr>
          <w:rFonts w:asciiTheme="minorHAnsi" w:hAnsiTheme="minorHAnsi" w:cstheme="minorHAnsi"/>
          <w:color w:val="000000" w:themeColor="text1"/>
        </w:rPr>
        <w:t>essential</w:t>
      </w:r>
      <w:r w:rsidRPr="004100F6">
        <w:rPr>
          <w:rFonts w:asciiTheme="minorHAnsi" w:hAnsiTheme="minorHAnsi" w:cstheme="minorHAnsi"/>
          <w:color w:val="000000" w:themeColor="text1"/>
        </w:rPr>
        <w:t xml:space="preserve"> part of human expression and communication.</w:t>
      </w:r>
    </w:p>
    <w:p w14:paraId="1BF2C980" w14:textId="77777777" w:rsidR="00BC0076" w:rsidRPr="004100F6" w:rsidRDefault="00BC0076" w:rsidP="0022247A">
      <w:pPr>
        <w:autoSpaceDE w:val="0"/>
        <w:autoSpaceDN w:val="0"/>
        <w:adjustRightInd w:val="0"/>
        <w:jc w:val="both"/>
        <w:rPr>
          <w:rFonts w:asciiTheme="minorHAnsi" w:hAnsiTheme="minorHAnsi" w:cstheme="minorHAnsi"/>
        </w:rPr>
      </w:pPr>
    </w:p>
    <w:p w14:paraId="0EFA3DA7" w14:textId="77777777" w:rsidR="00D824CE" w:rsidRPr="004100F6" w:rsidRDefault="00D824CE" w:rsidP="0022247A">
      <w:pPr>
        <w:autoSpaceDE w:val="0"/>
        <w:autoSpaceDN w:val="0"/>
        <w:adjustRightInd w:val="0"/>
        <w:jc w:val="both"/>
        <w:rPr>
          <w:rFonts w:asciiTheme="minorHAnsi" w:hAnsiTheme="minorHAnsi" w:cstheme="minorHAnsi"/>
        </w:rPr>
      </w:pPr>
    </w:p>
    <w:p w14:paraId="160E124E" w14:textId="77777777" w:rsidR="00D824CE" w:rsidRPr="004100F6" w:rsidRDefault="00D824CE" w:rsidP="0022247A">
      <w:pPr>
        <w:autoSpaceDE w:val="0"/>
        <w:autoSpaceDN w:val="0"/>
        <w:adjustRightInd w:val="0"/>
        <w:jc w:val="both"/>
        <w:rPr>
          <w:rFonts w:asciiTheme="minorHAnsi" w:hAnsiTheme="minorHAnsi" w:cstheme="minorHAnsi"/>
        </w:rPr>
      </w:pPr>
    </w:p>
    <w:p w14:paraId="36D8F62A" w14:textId="77777777" w:rsidR="00D824CE" w:rsidRPr="004100F6" w:rsidRDefault="00D824CE" w:rsidP="0022247A">
      <w:pPr>
        <w:autoSpaceDE w:val="0"/>
        <w:autoSpaceDN w:val="0"/>
        <w:adjustRightInd w:val="0"/>
        <w:jc w:val="both"/>
        <w:rPr>
          <w:rFonts w:asciiTheme="minorHAnsi" w:hAnsiTheme="minorHAnsi" w:cstheme="minorHAnsi"/>
        </w:rPr>
      </w:pPr>
    </w:p>
    <w:p w14:paraId="0CBA12F4" w14:textId="77777777" w:rsidR="00D824CE" w:rsidRPr="004100F6" w:rsidRDefault="00D824CE" w:rsidP="0022247A">
      <w:pPr>
        <w:autoSpaceDE w:val="0"/>
        <w:autoSpaceDN w:val="0"/>
        <w:adjustRightInd w:val="0"/>
        <w:jc w:val="both"/>
        <w:rPr>
          <w:rFonts w:asciiTheme="minorHAnsi" w:hAnsiTheme="minorHAnsi" w:cstheme="minorHAnsi"/>
        </w:rPr>
      </w:pPr>
    </w:p>
    <w:p w14:paraId="16ADAF5E" w14:textId="77777777" w:rsidR="00D824CE" w:rsidRPr="004100F6" w:rsidRDefault="00D824CE" w:rsidP="0022247A">
      <w:pPr>
        <w:autoSpaceDE w:val="0"/>
        <w:autoSpaceDN w:val="0"/>
        <w:adjustRightInd w:val="0"/>
        <w:jc w:val="both"/>
        <w:rPr>
          <w:rFonts w:asciiTheme="minorHAnsi" w:hAnsiTheme="minorHAnsi" w:cstheme="minorHAnsi"/>
        </w:rPr>
      </w:pPr>
    </w:p>
    <w:p w14:paraId="08F66467" w14:textId="77777777" w:rsidR="00D824CE" w:rsidRPr="004100F6" w:rsidRDefault="00D824CE" w:rsidP="0022247A">
      <w:pPr>
        <w:autoSpaceDE w:val="0"/>
        <w:autoSpaceDN w:val="0"/>
        <w:adjustRightInd w:val="0"/>
        <w:jc w:val="both"/>
        <w:rPr>
          <w:rFonts w:asciiTheme="minorHAnsi" w:hAnsiTheme="minorHAnsi" w:cstheme="minorHAnsi"/>
        </w:rPr>
      </w:pPr>
    </w:p>
    <w:p w14:paraId="2E040924" w14:textId="77777777" w:rsidR="00D824CE" w:rsidRPr="004100F6" w:rsidRDefault="00D824CE" w:rsidP="0022247A">
      <w:pPr>
        <w:autoSpaceDE w:val="0"/>
        <w:autoSpaceDN w:val="0"/>
        <w:adjustRightInd w:val="0"/>
        <w:jc w:val="both"/>
        <w:rPr>
          <w:rFonts w:asciiTheme="minorHAnsi" w:hAnsiTheme="minorHAnsi" w:cstheme="minorHAnsi"/>
        </w:rPr>
      </w:pPr>
    </w:p>
    <w:p w14:paraId="05A18369" w14:textId="77777777" w:rsidR="002232B8" w:rsidRPr="004100F6" w:rsidRDefault="002232B8" w:rsidP="0022247A">
      <w:pPr>
        <w:autoSpaceDE w:val="0"/>
        <w:autoSpaceDN w:val="0"/>
        <w:adjustRightInd w:val="0"/>
        <w:jc w:val="both"/>
        <w:rPr>
          <w:rFonts w:asciiTheme="minorHAnsi" w:hAnsiTheme="minorHAnsi" w:cstheme="minorHAnsi"/>
        </w:rPr>
      </w:pPr>
    </w:p>
    <w:p w14:paraId="116BCB1A" w14:textId="77777777" w:rsidR="002232B8" w:rsidRPr="004100F6" w:rsidRDefault="002232B8" w:rsidP="0022247A">
      <w:pPr>
        <w:autoSpaceDE w:val="0"/>
        <w:autoSpaceDN w:val="0"/>
        <w:adjustRightInd w:val="0"/>
        <w:jc w:val="both"/>
        <w:rPr>
          <w:rFonts w:asciiTheme="minorHAnsi" w:hAnsiTheme="minorHAnsi" w:cstheme="minorHAnsi"/>
        </w:rPr>
      </w:pPr>
    </w:p>
    <w:p w14:paraId="22003F9A" w14:textId="77777777" w:rsidR="002232B8" w:rsidRPr="004100F6" w:rsidRDefault="002232B8" w:rsidP="0022247A">
      <w:pPr>
        <w:autoSpaceDE w:val="0"/>
        <w:autoSpaceDN w:val="0"/>
        <w:adjustRightInd w:val="0"/>
        <w:jc w:val="both"/>
        <w:rPr>
          <w:rFonts w:asciiTheme="minorHAnsi" w:hAnsiTheme="minorHAnsi" w:cstheme="minorHAnsi"/>
        </w:rPr>
      </w:pPr>
    </w:p>
    <w:p w14:paraId="2AD8E633" w14:textId="77777777" w:rsidR="002232B8" w:rsidRPr="004100F6" w:rsidRDefault="002232B8" w:rsidP="0022247A">
      <w:pPr>
        <w:autoSpaceDE w:val="0"/>
        <w:autoSpaceDN w:val="0"/>
        <w:adjustRightInd w:val="0"/>
        <w:jc w:val="both"/>
        <w:rPr>
          <w:rFonts w:asciiTheme="minorHAnsi" w:hAnsiTheme="minorHAnsi" w:cstheme="minorHAnsi"/>
        </w:rPr>
      </w:pPr>
    </w:p>
    <w:p w14:paraId="6F0BD937" w14:textId="77777777" w:rsidR="00D824CE" w:rsidRPr="004100F6" w:rsidRDefault="00D824CE" w:rsidP="0022247A">
      <w:pPr>
        <w:autoSpaceDE w:val="0"/>
        <w:autoSpaceDN w:val="0"/>
        <w:adjustRightInd w:val="0"/>
        <w:jc w:val="both"/>
        <w:rPr>
          <w:rFonts w:asciiTheme="minorHAnsi" w:hAnsiTheme="minorHAnsi" w:cstheme="minorHAnsi"/>
        </w:rPr>
      </w:pPr>
    </w:p>
    <w:p w14:paraId="04A27013" w14:textId="77777777" w:rsidR="002232B8" w:rsidRPr="004100F6" w:rsidRDefault="002232B8" w:rsidP="0022247A">
      <w:pPr>
        <w:autoSpaceDE w:val="0"/>
        <w:autoSpaceDN w:val="0"/>
        <w:adjustRightInd w:val="0"/>
        <w:jc w:val="both"/>
        <w:rPr>
          <w:rFonts w:asciiTheme="minorHAnsi" w:hAnsiTheme="minorHAnsi" w:cstheme="minorHAnsi"/>
        </w:rPr>
      </w:pPr>
    </w:p>
    <w:p w14:paraId="6E98EE5E" w14:textId="77777777" w:rsidR="00D824CE" w:rsidRPr="004100F6" w:rsidRDefault="00D824CE" w:rsidP="0022247A">
      <w:pPr>
        <w:autoSpaceDE w:val="0"/>
        <w:autoSpaceDN w:val="0"/>
        <w:adjustRightInd w:val="0"/>
        <w:jc w:val="both"/>
        <w:rPr>
          <w:rFonts w:asciiTheme="minorHAnsi" w:hAnsiTheme="minorHAnsi" w:cstheme="minorHAnsi"/>
        </w:rPr>
      </w:pPr>
    </w:p>
    <w:p w14:paraId="2FFF4F21" w14:textId="77777777" w:rsidR="002232B8" w:rsidRPr="004100F6" w:rsidRDefault="002232B8" w:rsidP="0022247A">
      <w:pPr>
        <w:autoSpaceDE w:val="0"/>
        <w:autoSpaceDN w:val="0"/>
        <w:adjustRightInd w:val="0"/>
        <w:jc w:val="both"/>
        <w:rPr>
          <w:rFonts w:asciiTheme="minorHAnsi" w:hAnsiTheme="minorHAnsi" w:cstheme="minorHAnsi"/>
        </w:rPr>
      </w:pPr>
    </w:p>
    <w:p w14:paraId="32879CF2" w14:textId="77777777" w:rsidR="002232B8" w:rsidRPr="004100F6" w:rsidRDefault="002232B8" w:rsidP="0022247A">
      <w:pPr>
        <w:autoSpaceDE w:val="0"/>
        <w:autoSpaceDN w:val="0"/>
        <w:adjustRightInd w:val="0"/>
        <w:jc w:val="both"/>
        <w:rPr>
          <w:rFonts w:asciiTheme="minorHAnsi" w:hAnsiTheme="minorHAnsi" w:cstheme="minorHAnsi"/>
        </w:rPr>
      </w:pPr>
    </w:p>
    <w:p w14:paraId="654625BF" w14:textId="708B7EAD" w:rsidR="00531839" w:rsidRPr="004100F6" w:rsidRDefault="00531839" w:rsidP="0022247A">
      <w:pPr>
        <w:autoSpaceDE w:val="0"/>
        <w:autoSpaceDN w:val="0"/>
        <w:adjustRightInd w:val="0"/>
        <w:jc w:val="both"/>
        <w:rPr>
          <w:rFonts w:asciiTheme="minorHAnsi" w:hAnsiTheme="minorHAnsi" w:cstheme="minorHAnsi"/>
        </w:rPr>
      </w:pPr>
      <w:r w:rsidRPr="004100F6">
        <w:rPr>
          <w:rFonts w:asciiTheme="minorHAnsi" w:hAnsiTheme="minorHAnsi" w:cstheme="minorHAnsi"/>
        </w:rPr>
        <w:lastRenderedPageBreak/>
        <w:t>Synopsis</w:t>
      </w:r>
    </w:p>
    <w:p w14:paraId="68C9A941" w14:textId="77777777" w:rsidR="002232B8" w:rsidRPr="004100F6" w:rsidRDefault="002232B8" w:rsidP="0022247A">
      <w:pPr>
        <w:autoSpaceDE w:val="0"/>
        <w:autoSpaceDN w:val="0"/>
        <w:adjustRightInd w:val="0"/>
        <w:jc w:val="both"/>
        <w:rPr>
          <w:rFonts w:asciiTheme="minorHAnsi" w:hAnsiTheme="minorHAnsi" w:cstheme="minorHAnsi"/>
        </w:rPr>
      </w:pPr>
    </w:p>
    <w:p w14:paraId="45BDFF15" w14:textId="67BB0B20" w:rsidR="002232B8" w:rsidRPr="004100F6" w:rsidRDefault="0022247A" w:rsidP="14EB8033">
      <w:pPr>
        <w:autoSpaceDE w:val="0"/>
        <w:autoSpaceDN w:val="0"/>
        <w:adjustRightInd w:val="0"/>
        <w:jc w:val="both"/>
        <w:rPr>
          <w:rFonts w:asciiTheme="minorHAnsi" w:hAnsiTheme="minorHAnsi" w:cstheme="minorHAnsi"/>
        </w:rPr>
      </w:pPr>
      <w:r w:rsidRPr="004100F6">
        <w:rPr>
          <w:rFonts w:asciiTheme="minorHAnsi" w:hAnsiTheme="minorHAnsi" w:cstheme="minorHAnsi"/>
        </w:rPr>
        <w:t xml:space="preserve">Jacques </w:t>
      </w:r>
      <w:r w:rsidR="00862288" w:rsidRPr="004100F6">
        <w:rPr>
          <w:rFonts w:asciiTheme="minorHAnsi" w:hAnsiTheme="minorHAnsi" w:cstheme="minorHAnsi"/>
        </w:rPr>
        <w:t>Derrida's</w:t>
      </w:r>
      <w:r w:rsidRPr="004100F6">
        <w:rPr>
          <w:rFonts w:asciiTheme="minorHAnsi" w:hAnsiTheme="minorHAnsi" w:cstheme="minorHAnsi"/>
        </w:rPr>
        <w:t xml:space="preserve"> </w:t>
      </w:r>
      <w:r w:rsidR="00862288" w:rsidRPr="004100F6">
        <w:rPr>
          <w:rFonts w:asciiTheme="minorHAnsi" w:hAnsiTheme="minorHAnsi" w:cstheme="minorHAnsi"/>
        </w:rPr>
        <w:t>"</w:t>
      </w:r>
      <w:r w:rsidRPr="004100F6">
        <w:rPr>
          <w:rFonts w:asciiTheme="minorHAnsi" w:hAnsiTheme="minorHAnsi" w:cstheme="minorHAnsi"/>
        </w:rPr>
        <w:t>hauntology</w:t>
      </w:r>
      <w:r w:rsidR="00862288" w:rsidRPr="004100F6">
        <w:rPr>
          <w:rFonts w:asciiTheme="minorHAnsi" w:hAnsiTheme="minorHAnsi" w:cstheme="minorHAnsi"/>
        </w:rPr>
        <w:t>"</w:t>
      </w:r>
      <w:r w:rsidRPr="004100F6">
        <w:rPr>
          <w:rFonts w:asciiTheme="minorHAnsi" w:hAnsiTheme="minorHAnsi" w:cstheme="minorHAnsi"/>
        </w:rPr>
        <w:t xml:space="preserve"> relates to the persistence of the past in the present through artefacts.</w:t>
      </w:r>
      <w:r w:rsidR="00862288" w:rsidRPr="004100F6">
        <w:rPr>
          <w:rFonts w:asciiTheme="minorHAnsi" w:hAnsiTheme="minorHAnsi" w:cstheme="minorHAnsi"/>
        </w:rPr>
        <w:t xml:space="preserve"> </w:t>
      </w:r>
      <w:r w:rsidRPr="004100F6">
        <w:rPr>
          <w:rFonts w:asciiTheme="minorHAnsi" w:hAnsiTheme="minorHAnsi" w:cstheme="minorHAnsi"/>
        </w:rPr>
        <w:t xml:space="preserve">This </w:t>
      </w:r>
      <w:r w:rsidR="00A12C47" w:rsidRPr="004100F6">
        <w:rPr>
          <w:rFonts w:asciiTheme="minorHAnsi" w:hAnsiTheme="minorHAnsi" w:cstheme="minorHAnsi"/>
        </w:rPr>
        <w:t>fosters the</w:t>
      </w:r>
      <w:r w:rsidRPr="004100F6">
        <w:rPr>
          <w:rFonts w:asciiTheme="minorHAnsi" w:hAnsiTheme="minorHAnsi" w:cstheme="minorHAnsi"/>
        </w:rPr>
        <w:t xml:space="preserve"> questions about the nature of material culture</w:t>
      </w:r>
      <w:r w:rsidR="008C5FE5" w:rsidRPr="004100F6">
        <w:rPr>
          <w:rFonts w:asciiTheme="minorHAnsi" w:hAnsiTheme="minorHAnsi" w:cstheme="minorHAnsi"/>
        </w:rPr>
        <w:t>, how</w:t>
      </w:r>
      <w:r w:rsidRPr="004100F6">
        <w:rPr>
          <w:rFonts w:asciiTheme="minorHAnsi" w:hAnsiTheme="minorHAnsi" w:cstheme="minorHAnsi"/>
        </w:rPr>
        <w:t xml:space="preserve"> it is </w:t>
      </w:r>
      <w:r w:rsidR="00862288" w:rsidRPr="004100F6">
        <w:rPr>
          <w:rFonts w:asciiTheme="minorHAnsi" w:hAnsiTheme="minorHAnsi" w:cstheme="minorHAnsi"/>
        </w:rPr>
        <w:t>categorised</w:t>
      </w:r>
      <w:r w:rsidRPr="004100F6">
        <w:rPr>
          <w:rFonts w:asciiTheme="minorHAnsi" w:hAnsiTheme="minorHAnsi" w:cstheme="minorHAnsi"/>
        </w:rPr>
        <w:t xml:space="preserve">, </w:t>
      </w:r>
      <w:r w:rsidR="008C5FE5" w:rsidRPr="004100F6">
        <w:rPr>
          <w:rFonts w:asciiTheme="minorHAnsi" w:hAnsiTheme="minorHAnsi" w:cstheme="minorHAnsi"/>
        </w:rPr>
        <w:t>and</w:t>
      </w:r>
      <w:r w:rsidRPr="004100F6">
        <w:rPr>
          <w:rFonts w:asciiTheme="minorHAnsi" w:hAnsiTheme="minorHAnsi" w:cstheme="minorHAnsi"/>
        </w:rPr>
        <w:t xml:space="preserve"> the </w:t>
      </w:r>
      <w:r w:rsidR="00A12C47" w:rsidRPr="004100F6">
        <w:rPr>
          <w:rFonts w:asciiTheme="minorHAnsi" w:hAnsiTheme="minorHAnsi" w:cstheme="minorHAnsi"/>
        </w:rPr>
        <w:t xml:space="preserve">function </w:t>
      </w:r>
      <w:r w:rsidRPr="004100F6">
        <w:rPr>
          <w:rFonts w:asciiTheme="minorHAnsi" w:hAnsiTheme="minorHAnsi" w:cstheme="minorHAnsi"/>
        </w:rPr>
        <w:t>of museums in shaping our understanding of art and artefacts.</w:t>
      </w:r>
      <w:r w:rsidR="00862288" w:rsidRPr="004100F6">
        <w:rPr>
          <w:rFonts w:asciiTheme="minorHAnsi" w:hAnsiTheme="minorHAnsi" w:cstheme="minorHAnsi"/>
        </w:rPr>
        <w:t xml:space="preserve"> </w:t>
      </w:r>
      <w:r w:rsidRPr="004100F6">
        <w:rPr>
          <w:rFonts w:asciiTheme="minorHAnsi" w:hAnsiTheme="minorHAnsi" w:cstheme="minorHAnsi"/>
        </w:rPr>
        <w:t>Christopher Whitehead suggests that the separation of art and artefact into distinct categories results from the institutional history of museums.</w:t>
      </w:r>
      <w:r w:rsidR="00862288" w:rsidRPr="004100F6">
        <w:rPr>
          <w:rFonts w:asciiTheme="minorHAnsi" w:hAnsiTheme="minorHAnsi" w:cstheme="minorHAnsi"/>
        </w:rPr>
        <w:t xml:space="preserve"> </w:t>
      </w:r>
      <w:r w:rsidRPr="004100F6">
        <w:rPr>
          <w:rFonts w:asciiTheme="minorHAnsi" w:hAnsiTheme="minorHAnsi" w:cstheme="minorHAnsi"/>
        </w:rPr>
        <w:t xml:space="preserve">Balancing </w:t>
      </w:r>
      <w:r w:rsidR="00862288" w:rsidRPr="004100F6">
        <w:rPr>
          <w:rFonts w:asciiTheme="minorHAnsi" w:hAnsiTheme="minorHAnsi" w:cstheme="minorHAnsi"/>
        </w:rPr>
        <w:t>decolonisation</w:t>
      </w:r>
      <w:r w:rsidRPr="004100F6">
        <w:rPr>
          <w:rFonts w:asciiTheme="minorHAnsi" w:hAnsiTheme="minorHAnsi" w:cstheme="minorHAnsi"/>
        </w:rPr>
        <w:t xml:space="preserve"> and the </w:t>
      </w:r>
      <w:r w:rsidR="00B61129" w:rsidRPr="004100F6">
        <w:rPr>
          <w:rFonts w:asciiTheme="minorHAnsi" w:hAnsiTheme="minorHAnsi" w:cstheme="minorHAnsi"/>
        </w:rPr>
        <w:t>conservation</w:t>
      </w:r>
      <w:r w:rsidRPr="004100F6">
        <w:rPr>
          <w:rFonts w:asciiTheme="minorHAnsi" w:hAnsiTheme="minorHAnsi" w:cstheme="minorHAnsi"/>
        </w:rPr>
        <w:t xml:space="preserve"> of cultural heritage is crucial for museums.</w:t>
      </w:r>
      <w:r w:rsidR="00862288" w:rsidRPr="004100F6">
        <w:rPr>
          <w:rFonts w:asciiTheme="minorHAnsi" w:hAnsiTheme="minorHAnsi" w:cstheme="minorHAnsi"/>
        </w:rPr>
        <w:t xml:space="preserve"> </w:t>
      </w:r>
      <w:r w:rsidRPr="004100F6">
        <w:rPr>
          <w:rFonts w:asciiTheme="minorHAnsi" w:hAnsiTheme="minorHAnsi" w:cstheme="minorHAnsi"/>
        </w:rPr>
        <w:t xml:space="preserve">The emotional significance of artefacts is crucial to individuals, such as a child with </w:t>
      </w:r>
      <w:r w:rsidR="00F539A7" w:rsidRPr="004100F6">
        <w:rPr>
          <w:rFonts w:asciiTheme="minorHAnsi" w:hAnsiTheme="minorHAnsi" w:cstheme="minorHAnsi"/>
        </w:rPr>
        <w:t>Autism</w:t>
      </w:r>
      <w:r w:rsidRPr="004100F6">
        <w:rPr>
          <w:rFonts w:asciiTheme="minorHAnsi" w:hAnsiTheme="minorHAnsi" w:cstheme="minorHAnsi"/>
        </w:rPr>
        <w:t>, who values memories associated with their possessions.</w:t>
      </w:r>
      <w:r w:rsidR="00862288" w:rsidRPr="004100F6">
        <w:rPr>
          <w:rFonts w:asciiTheme="minorHAnsi" w:hAnsiTheme="minorHAnsi" w:cstheme="minorHAnsi"/>
        </w:rPr>
        <w:t xml:space="preserve"> </w:t>
      </w:r>
    </w:p>
    <w:p w14:paraId="1A049293" w14:textId="77777777" w:rsidR="002232B8" w:rsidRPr="004100F6" w:rsidRDefault="002232B8" w:rsidP="14EB8033">
      <w:pPr>
        <w:autoSpaceDE w:val="0"/>
        <w:autoSpaceDN w:val="0"/>
        <w:adjustRightInd w:val="0"/>
        <w:jc w:val="both"/>
        <w:rPr>
          <w:rFonts w:asciiTheme="minorHAnsi" w:hAnsiTheme="minorHAnsi" w:cstheme="minorHAnsi"/>
        </w:rPr>
      </w:pPr>
    </w:p>
    <w:p w14:paraId="465E80F7" w14:textId="24EFAE75" w:rsidR="002232B8" w:rsidRPr="004100F6" w:rsidRDefault="0022247A" w:rsidP="14EB8033">
      <w:pPr>
        <w:autoSpaceDE w:val="0"/>
        <w:autoSpaceDN w:val="0"/>
        <w:adjustRightInd w:val="0"/>
        <w:jc w:val="both"/>
        <w:rPr>
          <w:rFonts w:asciiTheme="minorHAnsi" w:hAnsiTheme="minorHAnsi" w:cstheme="minorHAnsi"/>
        </w:rPr>
      </w:pPr>
      <w:r w:rsidRPr="004100F6">
        <w:rPr>
          <w:rFonts w:asciiTheme="minorHAnsi" w:hAnsiTheme="minorHAnsi" w:cstheme="minorHAnsi"/>
        </w:rPr>
        <w:t xml:space="preserve">The interpretation of symbols can vary widely depending on the </w:t>
      </w:r>
      <w:r w:rsidR="00862288" w:rsidRPr="004100F6">
        <w:rPr>
          <w:rFonts w:asciiTheme="minorHAnsi" w:hAnsiTheme="minorHAnsi" w:cstheme="minorHAnsi"/>
        </w:rPr>
        <w:t>individual's</w:t>
      </w:r>
      <w:r w:rsidRPr="004100F6">
        <w:rPr>
          <w:rFonts w:asciiTheme="minorHAnsi" w:hAnsiTheme="minorHAnsi" w:cstheme="minorHAnsi"/>
        </w:rPr>
        <w:t xml:space="preserve"> culture or society.</w:t>
      </w:r>
      <w:r w:rsidR="00862288" w:rsidRPr="004100F6">
        <w:rPr>
          <w:rFonts w:asciiTheme="minorHAnsi" w:hAnsiTheme="minorHAnsi" w:cstheme="minorHAnsi"/>
        </w:rPr>
        <w:t xml:space="preserve"> </w:t>
      </w:r>
      <w:r w:rsidRPr="004100F6">
        <w:rPr>
          <w:rFonts w:asciiTheme="minorHAnsi" w:hAnsiTheme="minorHAnsi" w:cstheme="minorHAnsi"/>
        </w:rPr>
        <w:t>Semiotics conveys different meanings based on context and interpretation.</w:t>
      </w:r>
      <w:r w:rsidR="00862288" w:rsidRPr="004100F6">
        <w:rPr>
          <w:rFonts w:asciiTheme="minorHAnsi" w:hAnsiTheme="minorHAnsi" w:cstheme="minorHAnsi"/>
        </w:rPr>
        <w:t xml:space="preserve"> </w:t>
      </w:r>
      <w:r w:rsidRPr="004100F6">
        <w:rPr>
          <w:rFonts w:asciiTheme="minorHAnsi" w:hAnsiTheme="minorHAnsi" w:cstheme="minorHAnsi"/>
        </w:rPr>
        <w:t>Symbols represent concepts such as spirituality, unity, balance, and harmony.</w:t>
      </w:r>
      <w:r w:rsidR="00862288" w:rsidRPr="004100F6">
        <w:rPr>
          <w:rFonts w:asciiTheme="minorHAnsi" w:hAnsiTheme="minorHAnsi" w:cstheme="minorHAnsi"/>
        </w:rPr>
        <w:t xml:space="preserve"> </w:t>
      </w:r>
      <w:r w:rsidRPr="004100F6">
        <w:rPr>
          <w:rFonts w:asciiTheme="minorHAnsi" w:hAnsiTheme="minorHAnsi" w:cstheme="minorHAnsi"/>
        </w:rPr>
        <w:t>It would be interesting to explore how universal and cultural symbols differ, how symbols evolve over time, and what factors influence these changes.</w:t>
      </w:r>
      <w:r w:rsidR="00862288" w:rsidRPr="004100F6">
        <w:rPr>
          <w:rFonts w:asciiTheme="minorHAnsi" w:hAnsiTheme="minorHAnsi" w:cstheme="minorHAnsi"/>
        </w:rPr>
        <w:t xml:space="preserve"> </w:t>
      </w:r>
      <w:r w:rsidRPr="004100F6">
        <w:rPr>
          <w:rFonts w:asciiTheme="minorHAnsi" w:hAnsiTheme="minorHAnsi" w:cstheme="minorHAnsi"/>
        </w:rPr>
        <w:t xml:space="preserve">Additionally, it is crucial to understand how emotional attachment to objects differs between people with </w:t>
      </w:r>
      <w:r w:rsidR="00F539A7" w:rsidRPr="004100F6">
        <w:rPr>
          <w:rFonts w:asciiTheme="minorHAnsi" w:hAnsiTheme="minorHAnsi" w:cstheme="minorHAnsi"/>
        </w:rPr>
        <w:t>Autism</w:t>
      </w:r>
      <w:r w:rsidRPr="004100F6">
        <w:rPr>
          <w:rFonts w:asciiTheme="minorHAnsi" w:hAnsiTheme="minorHAnsi" w:cstheme="minorHAnsi"/>
        </w:rPr>
        <w:t xml:space="preserve"> and neurotypical individuals.</w:t>
      </w:r>
      <w:r w:rsidR="00862288" w:rsidRPr="004100F6">
        <w:rPr>
          <w:rFonts w:asciiTheme="minorHAnsi" w:hAnsiTheme="minorHAnsi" w:cstheme="minorHAnsi"/>
        </w:rPr>
        <w:t xml:space="preserve"> </w:t>
      </w:r>
      <w:r w:rsidRPr="004100F6">
        <w:rPr>
          <w:rFonts w:asciiTheme="minorHAnsi" w:hAnsiTheme="minorHAnsi" w:cstheme="minorHAnsi"/>
        </w:rPr>
        <w:t xml:space="preserve">The slow design promotes sustainability and rejects consumerism by </w:t>
      </w:r>
      <w:r w:rsidR="00862288" w:rsidRPr="004100F6">
        <w:rPr>
          <w:rFonts w:asciiTheme="minorHAnsi" w:hAnsiTheme="minorHAnsi" w:cstheme="minorHAnsi"/>
        </w:rPr>
        <w:t>prioritising</w:t>
      </w:r>
      <w:r w:rsidRPr="004100F6">
        <w:rPr>
          <w:rFonts w:asciiTheme="minorHAnsi" w:hAnsiTheme="minorHAnsi" w:cstheme="minorHAnsi"/>
        </w:rPr>
        <w:t xml:space="preserve"> quality and longevity in design.</w:t>
      </w:r>
      <w:r w:rsidR="00862288" w:rsidRPr="004100F6">
        <w:rPr>
          <w:rFonts w:asciiTheme="minorHAnsi" w:hAnsiTheme="minorHAnsi" w:cstheme="minorHAnsi"/>
        </w:rPr>
        <w:t xml:space="preserve"> </w:t>
      </w:r>
    </w:p>
    <w:p w14:paraId="6980E789" w14:textId="77777777" w:rsidR="002232B8" w:rsidRPr="004100F6" w:rsidRDefault="002232B8" w:rsidP="14EB8033">
      <w:pPr>
        <w:autoSpaceDE w:val="0"/>
        <w:autoSpaceDN w:val="0"/>
        <w:adjustRightInd w:val="0"/>
        <w:jc w:val="both"/>
        <w:rPr>
          <w:rFonts w:asciiTheme="minorHAnsi" w:hAnsiTheme="minorHAnsi" w:cstheme="minorHAnsi"/>
        </w:rPr>
      </w:pPr>
    </w:p>
    <w:p w14:paraId="2951A0FF" w14:textId="32866942" w:rsidR="00382242" w:rsidRPr="004100F6" w:rsidRDefault="0022247A" w:rsidP="14EB8033">
      <w:pPr>
        <w:autoSpaceDE w:val="0"/>
        <w:autoSpaceDN w:val="0"/>
        <w:adjustRightInd w:val="0"/>
        <w:jc w:val="both"/>
        <w:rPr>
          <w:rFonts w:asciiTheme="minorHAnsi" w:hAnsiTheme="minorHAnsi" w:cstheme="minorHAnsi"/>
        </w:rPr>
      </w:pPr>
      <w:r w:rsidRPr="004100F6">
        <w:rPr>
          <w:rFonts w:asciiTheme="minorHAnsi" w:hAnsiTheme="minorHAnsi" w:cstheme="minorHAnsi"/>
        </w:rPr>
        <w:t>However, opposing views argue that symbols can be ambiguous and subjective, leading to misinterpretation and misunderstanding.</w:t>
      </w:r>
      <w:r w:rsidR="00862288" w:rsidRPr="004100F6">
        <w:rPr>
          <w:rFonts w:asciiTheme="minorHAnsi" w:hAnsiTheme="minorHAnsi" w:cstheme="minorHAnsi"/>
        </w:rPr>
        <w:t xml:space="preserve"> </w:t>
      </w:r>
      <w:r w:rsidRPr="004100F6">
        <w:rPr>
          <w:rFonts w:asciiTheme="minorHAnsi" w:hAnsiTheme="minorHAnsi" w:cstheme="minorHAnsi"/>
        </w:rPr>
        <w:t>Critics have also pointed out that the overuse of symbolism can be a form of cliché or even obfuscation.</w:t>
      </w:r>
      <w:r w:rsidR="00862288" w:rsidRPr="004100F6">
        <w:rPr>
          <w:rFonts w:asciiTheme="minorHAnsi" w:hAnsiTheme="minorHAnsi" w:cstheme="minorHAnsi"/>
        </w:rPr>
        <w:t xml:space="preserve"> </w:t>
      </w:r>
      <w:r w:rsidRPr="004100F6">
        <w:rPr>
          <w:rFonts w:asciiTheme="minorHAnsi" w:hAnsiTheme="minorHAnsi" w:cstheme="minorHAnsi"/>
        </w:rPr>
        <w:t>Including examples from different regions or cultures could provide a more comprehensive understanding of the significance of symbolism</w:t>
      </w:r>
      <w:r w:rsidR="6C4B0810" w:rsidRPr="004100F6">
        <w:rPr>
          <w:rFonts w:asciiTheme="minorHAnsi" w:hAnsiTheme="minorHAnsi" w:cstheme="minorHAnsi"/>
        </w:rPr>
        <w:t>, which leads to the question</w:t>
      </w:r>
      <w:r w:rsidR="008C5FE5" w:rsidRPr="004100F6">
        <w:rPr>
          <w:rFonts w:asciiTheme="minorHAnsi" w:hAnsiTheme="minorHAnsi" w:cstheme="minorHAnsi"/>
        </w:rPr>
        <w:t>,</w:t>
      </w:r>
      <w:r w:rsidR="6C4B0810" w:rsidRPr="004100F6">
        <w:rPr>
          <w:rFonts w:asciiTheme="minorHAnsi" w:hAnsiTheme="minorHAnsi" w:cstheme="minorHAnsi"/>
        </w:rPr>
        <w:t xml:space="preserve"> </w:t>
      </w:r>
      <w:r w:rsidR="00862288" w:rsidRPr="004100F6">
        <w:rPr>
          <w:rFonts w:asciiTheme="minorHAnsi" w:hAnsiTheme="minorHAnsi" w:cstheme="minorHAnsi"/>
        </w:rPr>
        <w:t>"</w:t>
      </w:r>
      <w:r w:rsidR="4381E28E" w:rsidRPr="004100F6">
        <w:rPr>
          <w:rFonts w:asciiTheme="minorHAnsi" w:hAnsiTheme="minorHAnsi" w:cstheme="minorHAnsi"/>
        </w:rPr>
        <w:t>H</w:t>
      </w:r>
      <w:r w:rsidR="6C4B0810" w:rsidRPr="004100F6">
        <w:rPr>
          <w:rFonts w:asciiTheme="minorHAnsi" w:hAnsiTheme="minorHAnsi" w:cstheme="minorHAnsi"/>
        </w:rPr>
        <w:t>ow does sy</w:t>
      </w:r>
      <w:r w:rsidR="5653374B" w:rsidRPr="004100F6">
        <w:rPr>
          <w:rFonts w:asciiTheme="minorHAnsi" w:hAnsiTheme="minorHAnsi" w:cstheme="minorHAnsi"/>
        </w:rPr>
        <w:t>m</w:t>
      </w:r>
      <w:r w:rsidR="6C4B0810" w:rsidRPr="004100F6">
        <w:rPr>
          <w:rFonts w:asciiTheme="minorHAnsi" w:hAnsiTheme="minorHAnsi" w:cstheme="minorHAnsi"/>
        </w:rPr>
        <w:t xml:space="preserve">bolism affect the sentimentality of an </w:t>
      </w:r>
      <w:r w:rsidR="001604FA" w:rsidRPr="004100F6">
        <w:rPr>
          <w:rFonts w:asciiTheme="minorHAnsi" w:hAnsiTheme="minorHAnsi" w:cstheme="minorHAnsi"/>
        </w:rPr>
        <w:t>artefact</w:t>
      </w:r>
      <w:r w:rsidR="7A4DEED3" w:rsidRPr="004100F6">
        <w:rPr>
          <w:rFonts w:asciiTheme="minorHAnsi" w:hAnsiTheme="minorHAnsi" w:cstheme="minorHAnsi"/>
        </w:rPr>
        <w:t xml:space="preserve">? </w:t>
      </w:r>
      <w:r w:rsidR="6C4B0810" w:rsidRPr="004100F6">
        <w:rPr>
          <w:rFonts w:asciiTheme="minorHAnsi" w:hAnsiTheme="minorHAnsi" w:cstheme="minorHAnsi"/>
        </w:rPr>
        <w:t xml:space="preserve"> </w:t>
      </w:r>
    </w:p>
    <w:p w14:paraId="69DBEF92" w14:textId="77777777" w:rsidR="00143CB8" w:rsidRPr="004100F6" w:rsidRDefault="00143CB8" w:rsidP="5AC7BB07">
      <w:pPr>
        <w:autoSpaceDE w:val="0"/>
        <w:autoSpaceDN w:val="0"/>
        <w:adjustRightInd w:val="0"/>
        <w:jc w:val="both"/>
        <w:rPr>
          <w:rFonts w:asciiTheme="minorHAnsi" w:hAnsiTheme="minorHAnsi" w:cstheme="minorHAnsi"/>
        </w:rPr>
      </w:pPr>
    </w:p>
    <w:p w14:paraId="7C29ED46" w14:textId="77777777" w:rsidR="004E1428" w:rsidRPr="004100F6" w:rsidRDefault="004E1428" w:rsidP="009A1E71">
      <w:pPr>
        <w:autoSpaceDE w:val="0"/>
        <w:autoSpaceDN w:val="0"/>
        <w:adjustRightInd w:val="0"/>
        <w:jc w:val="both"/>
        <w:rPr>
          <w:rFonts w:asciiTheme="minorHAnsi" w:hAnsiTheme="minorHAnsi" w:cstheme="minorHAnsi"/>
        </w:rPr>
      </w:pPr>
    </w:p>
    <w:p w14:paraId="2D010918" w14:textId="77777777" w:rsidR="00AB071D" w:rsidRPr="004100F6" w:rsidRDefault="00AB071D" w:rsidP="5AC7BB07">
      <w:pPr>
        <w:jc w:val="both"/>
        <w:rPr>
          <w:rFonts w:asciiTheme="minorHAnsi" w:hAnsiTheme="minorHAnsi" w:cstheme="minorHAnsi"/>
        </w:rPr>
      </w:pPr>
    </w:p>
    <w:p w14:paraId="774D2D65" w14:textId="77777777" w:rsidR="008D5237" w:rsidRPr="004100F6" w:rsidRDefault="008D5237" w:rsidP="5AC7BB07">
      <w:pPr>
        <w:jc w:val="both"/>
        <w:rPr>
          <w:rFonts w:asciiTheme="minorHAnsi" w:hAnsiTheme="minorHAnsi" w:cstheme="minorHAnsi"/>
        </w:rPr>
      </w:pPr>
    </w:p>
    <w:p w14:paraId="5781B1C0" w14:textId="77777777" w:rsidR="008D5237" w:rsidRPr="004100F6" w:rsidRDefault="008D5237" w:rsidP="5AC7BB07">
      <w:pPr>
        <w:jc w:val="both"/>
        <w:rPr>
          <w:rFonts w:asciiTheme="minorHAnsi" w:hAnsiTheme="minorHAnsi" w:cstheme="minorHAnsi"/>
        </w:rPr>
      </w:pPr>
    </w:p>
    <w:p w14:paraId="2DC9E716" w14:textId="77777777" w:rsidR="008D5237" w:rsidRPr="00200E00" w:rsidRDefault="008D5237" w:rsidP="5AC7BB07">
      <w:pPr>
        <w:jc w:val="both"/>
        <w:rPr>
          <w:rFonts w:asciiTheme="minorHAnsi" w:hAnsiTheme="minorHAnsi" w:cstheme="minorHAnsi"/>
        </w:rPr>
      </w:pPr>
    </w:p>
    <w:p w14:paraId="2D246065" w14:textId="77777777" w:rsidR="008D5237" w:rsidRPr="00200E00" w:rsidRDefault="008D5237" w:rsidP="5AC7BB07">
      <w:pPr>
        <w:jc w:val="both"/>
        <w:rPr>
          <w:rFonts w:asciiTheme="minorHAnsi" w:hAnsiTheme="minorHAnsi" w:cstheme="minorHAnsi"/>
        </w:rPr>
      </w:pPr>
    </w:p>
    <w:p w14:paraId="06099744" w14:textId="77777777" w:rsidR="008D5237" w:rsidRPr="00200E00" w:rsidRDefault="008D5237" w:rsidP="5AC7BB07">
      <w:pPr>
        <w:jc w:val="both"/>
        <w:rPr>
          <w:rFonts w:asciiTheme="minorHAnsi" w:hAnsiTheme="minorHAnsi" w:cstheme="minorHAnsi"/>
        </w:rPr>
      </w:pPr>
    </w:p>
    <w:p w14:paraId="53AF3457" w14:textId="77777777" w:rsidR="008D5237" w:rsidRPr="00200E00" w:rsidRDefault="008D5237" w:rsidP="5AC7BB07">
      <w:pPr>
        <w:jc w:val="both"/>
        <w:rPr>
          <w:rFonts w:asciiTheme="minorHAnsi" w:hAnsiTheme="minorHAnsi" w:cstheme="minorHAnsi"/>
        </w:rPr>
      </w:pPr>
    </w:p>
    <w:p w14:paraId="24031F69" w14:textId="77777777" w:rsidR="008D5237" w:rsidRPr="00200E00" w:rsidRDefault="008D5237" w:rsidP="5AC7BB07">
      <w:pPr>
        <w:jc w:val="both"/>
        <w:rPr>
          <w:rFonts w:asciiTheme="minorHAnsi" w:hAnsiTheme="minorHAnsi" w:cstheme="minorHAnsi"/>
        </w:rPr>
      </w:pPr>
    </w:p>
    <w:p w14:paraId="6296EBF1" w14:textId="77777777" w:rsidR="008D5237" w:rsidRPr="00200E00" w:rsidRDefault="008D5237" w:rsidP="5AC7BB07">
      <w:pPr>
        <w:jc w:val="both"/>
        <w:rPr>
          <w:rFonts w:asciiTheme="minorHAnsi" w:hAnsiTheme="minorHAnsi" w:cstheme="minorHAnsi"/>
        </w:rPr>
      </w:pPr>
    </w:p>
    <w:p w14:paraId="13DE1513" w14:textId="77777777" w:rsidR="008D5237" w:rsidRPr="00200E00" w:rsidRDefault="008D5237" w:rsidP="5AC7BB07">
      <w:pPr>
        <w:jc w:val="both"/>
        <w:rPr>
          <w:rFonts w:asciiTheme="minorHAnsi" w:hAnsiTheme="minorHAnsi" w:cstheme="minorHAnsi"/>
        </w:rPr>
      </w:pPr>
    </w:p>
    <w:p w14:paraId="6A0E662E" w14:textId="77777777" w:rsidR="008D5237" w:rsidRPr="00200E00" w:rsidRDefault="008D5237" w:rsidP="5AC7BB07">
      <w:pPr>
        <w:jc w:val="both"/>
        <w:rPr>
          <w:rFonts w:asciiTheme="minorHAnsi" w:hAnsiTheme="minorHAnsi" w:cstheme="minorHAnsi"/>
        </w:rPr>
      </w:pPr>
    </w:p>
    <w:p w14:paraId="5E634863" w14:textId="77777777" w:rsidR="002232B8" w:rsidRDefault="002232B8" w:rsidP="5AC7BB07">
      <w:pPr>
        <w:jc w:val="both"/>
        <w:rPr>
          <w:rFonts w:asciiTheme="minorHAnsi" w:hAnsiTheme="minorHAnsi" w:cstheme="minorHAnsi"/>
        </w:rPr>
      </w:pPr>
    </w:p>
    <w:p w14:paraId="2BDBD769" w14:textId="77777777" w:rsidR="003A2ACB" w:rsidRDefault="003A2ACB" w:rsidP="5AC7BB07">
      <w:pPr>
        <w:jc w:val="both"/>
        <w:rPr>
          <w:rFonts w:asciiTheme="minorHAnsi" w:hAnsiTheme="minorHAnsi" w:cstheme="minorHAnsi"/>
        </w:rPr>
      </w:pPr>
    </w:p>
    <w:p w14:paraId="564F04A5" w14:textId="77777777" w:rsidR="003A2ACB" w:rsidRDefault="003A2ACB" w:rsidP="5AC7BB07">
      <w:pPr>
        <w:jc w:val="both"/>
        <w:rPr>
          <w:rFonts w:asciiTheme="minorHAnsi" w:hAnsiTheme="minorHAnsi" w:cstheme="minorHAnsi"/>
        </w:rPr>
      </w:pPr>
    </w:p>
    <w:p w14:paraId="22286F40" w14:textId="77777777" w:rsidR="003A2ACB" w:rsidRDefault="003A2ACB" w:rsidP="5AC7BB07">
      <w:pPr>
        <w:jc w:val="both"/>
        <w:rPr>
          <w:rFonts w:asciiTheme="minorHAnsi" w:hAnsiTheme="minorHAnsi" w:cstheme="minorHAnsi"/>
        </w:rPr>
      </w:pPr>
    </w:p>
    <w:p w14:paraId="43565C09" w14:textId="77777777" w:rsidR="003A2ACB" w:rsidRDefault="003A2ACB" w:rsidP="5AC7BB07">
      <w:pPr>
        <w:jc w:val="both"/>
        <w:rPr>
          <w:rFonts w:asciiTheme="minorHAnsi" w:hAnsiTheme="minorHAnsi" w:cstheme="minorHAnsi"/>
        </w:rPr>
      </w:pPr>
    </w:p>
    <w:p w14:paraId="515A51C3" w14:textId="77777777" w:rsidR="003A2ACB" w:rsidRDefault="003A2ACB" w:rsidP="5AC7BB07">
      <w:pPr>
        <w:jc w:val="both"/>
        <w:rPr>
          <w:rFonts w:asciiTheme="minorHAnsi" w:hAnsiTheme="minorHAnsi" w:cstheme="minorHAnsi"/>
        </w:rPr>
      </w:pPr>
    </w:p>
    <w:p w14:paraId="37924833" w14:textId="77777777" w:rsidR="003A2ACB" w:rsidRPr="00200E00" w:rsidRDefault="003A2ACB" w:rsidP="5AC7BB07">
      <w:pPr>
        <w:jc w:val="both"/>
        <w:rPr>
          <w:rFonts w:asciiTheme="minorHAnsi" w:hAnsiTheme="minorHAnsi" w:cstheme="minorHAnsi"/>
        </w:rPr>
      </w:pPr>
    </w:p>
    <w:p w14:paraId="10838A04" w14:textId="77777777" w:rsidR="002232B8" w:rsidRPr="00200E00" w:rsidRDefault="002232B8" w:rsidP="5AC7BB07">
      <w:pPr>
        <w:jc w:val="both"/>
        <w:rPr>
          <w:rFonts w:asciiTheme="minorHAnsi" w:hAnsiTheme="minorHAnsi" w:cstheme="minorHAnsi"/>
        </w:rPr>
      </w:pPr>
    </w:p>
    <w:p w14:paraId="76F64A0D" w14:textId="1DAA6568" w:rsidR="37533813" w:rsidRPr="00200E00" w:rsidRDefault="37533813" w:rsidP="5AC7BB07">
      <w:pPr>
        <w:jc w:val="both"/>
        <w:rPr>
          <w:rFonts w:asciiTheme="minorHAnsi" w:hAnsiTheme="minorHAnsi" w:cstheme="minorHAnsi"/>
        </w:rPr>
      </w:pPr>
      <w:r w:rsidRPr="00200E00">
        <w:rPr>
          <w:rFonts w:asciiTheme="minorHAnsi" w:hAnsiTheme="minorHAnsi" w:cstheme="minorHAnsi"/>
        </w:rPr>
        <w:lastRenderedPageBreak/>
        <w:t xml:space="preserve">Reference List </w:t>
      </w:r>
    </w:p>
    <w:p w14:paraId="2CE1DDB7" w14:textId="061654D6" w:rsidR="5AC7BB07" w:rsidRPr="00200E00" w:rsidRDefault="5AC7BB07" w:rsidP="5AC7BB07">
      <w:pPr>
        <w:jc w:val="both"/>
        <w:rPr>
          <w:rFonts w:asciiTheme="minorHAnsi" w:hAnsiTheme="minorHAnsi" w:cstheme="minorHAnsi"/>
        </w:rPr>
      </w:pPr>
    </w:p>
    <w:p w14:paraId="4BDACA32" w14:textId="1BC6AE0B" w:rsidR="00E77CCC" w:rsidRDefault="00E77CCC" w:rsidP="5AC7BB07">
      <w:pPr>
        <w:autoSpaceDE w:val="0"/>
        <w:autoSpaceDN w:val="0"/>
        <w:adjustRightInd w:val="0"/>
        <w:jc w:val="both"/>
        <w:rPr>
          <w:rFonts w:asciiTheme="minorHAnsi" w:hAnsiTheme="minorHAnsi" w:cstheme="minorHAnsi"/>
        </w:rPr>
      </w:pPr>
      <w:r w:rsidRPr="00200E00">
        <w:rPr>
          <w:rFonts w:asciiTheme="minorHAnsi" w:hAnsiTheme="minorHAnsi" w:cstheme="minorHAnsi"/>
        </w:rPr>
        <w:t>Bibliography</w:t>
      </w:r>
    </w:p>
    <w:p w14:paraId="72CA117F" w14:textId="77777777" w:rsidR="009D2816" w:rsidRDefault="009D2816" w:rsidP="5AC7BB07">
      <w:pPr>
        <w:autoSpaceDE w:val="0"/>
        <w:autoSpaceDN w:val="0"/>
        <w:adjustRightInd w:val="0"/>
        <w:jc w:val="both"/>
        <w:rPr>
          <w:rFonts w:asciiTheme="minorHAnsi" w:hAnsiTheme="minorHAnsi" w:cstheme="minorHAnsi"/>
        </w:rPr>
      </w:pPr>
    </w:p>
    <w:p w14:paraId="79EAB496" w14:textId="77777777" w:rsidR="009D2816" w:rsidRDefault="009D2816" w:rsidP="009D2816">
      <w:pPr>
        <w:shd w:val="clear" w:color="auto" w:fill="FFFFFF" w:themeFill="background1"/>
        <w:rPr>
          <w:rFonts w:asciiTheme="minorHAnsi" w:hAnsiTheme="minorHAnsi" w:cstheme="minorHAnsi"/>
          <w:color w:val="000000" w:themeColor="text1"/>
        </w:rPr>
      </w:pPr>
      <w:proofErr w:type="spellStart"/>
      <w:r w:rsidRPr="00200E00">
        <w:rPr>
          <w:rFonts w:asciiTheme="minorHAnsi" w:hAnsiTheme="minorHAnsi" w:cstheme="minorHAnsi"/>
          <w:color w:val="000000" w:themeColor="text1"/>
        </w:rPr>
        <w:t>Addley</w:t>
      </w:r>
      <w:proofErr w:type="spellEnd"/>
      <w:r w:rsidRPr="00200E00">
        <w:rPr>
          <w:rFonts w:asciiTheme="minorHAnsi" w:hAnsiTheme="minorHAnsi" w:cstheme="minorHAnsi"/>
          <w:color w:val="000000" w:themeColor="text1"/>
        </w:rPr>
        <w:t xml:space="preserve">, E. (2023) How One Derbyshire Museum Took Initiative </w:t>
      </w:r>
      <w:proofErr w:type="gramStart"/>
      <w:r w:rsidRPr="00200E00">
        <w:rPr>
          <w:rFonts w:asciiTheme="minorHAnsi" w:hAnsiTheme="minorHAnsi" w:cstheme="minorHAnsi"/>
          <w:color w:val="000000" w:themeColor="text1"/>
        </w:rPr>
        <w:t>In</w:t>
      </w:r>
      <w:proofErr w:type="gramEnd"/>
      <w:r w:rsidRPr="00200E00">
        <w:rPr>
          <w:rFonts w:asciiTheme="minorHAnsi" w:hAnsiTheme="minorHAnsi" w:cstheme="minorHAnsi"/>
          <w:color w:val="000000" w:themeColor="text1"/>
        </w:rPr>
        <w:t xml:space="preserve"> Returning Indigenous Artefacts. Available at: </w:t>
      </w:r>
      <w:hyperlink r:id="rId19">
        <w:r w:rsidRPr="00200E00">
          <w:rPr>
            <w:rStyle w:val="Hyperlink"/>
            <w:rFonts w:asciiTheme="minorHAnsi" w:hAnsiTheme="minorHAnsi" w:cstheme="minorHAnsi"/>
          </w:rPr>
          <w:t>https://www.theguardian.com/culture/2023/feb/13/how-one-derbyshire-buxton-museum-took-initiative-in-returning-indigenous-artefacts</w:t>
        </w:r>
      </w:hyperlink>
      <w:r w:rsidRPr="00200E00">
        <w:rPr>
          <w:rFonts w:asciiTheme="minorHAnsi" w:hAnsiTheme="minorHAnsi" w:cstheme="minorHAnsi"/>
          <w:color w:val="000000" w:themeColor="text1"/>
        </w:rPr>
        <w:t> (Accessed: 23 March 2023).</w:t>
      </w:r>
    </w:p>
    <w:p w14:paraId="2372D972" w14:textId="77777777" w:rsidR="00C3576C" w:rsidRPr="00200E00" w:rsidRDefault="00C3576C" w:rsidP="009A1E71">
      <w:pPr>
        <w:autoSpaceDE w:val="0"/>
        <w:autoSpaceDN w:val="0"/>
        <w:adjustRightInd w:val="0"/>
        <w:jc w:val="both"/>
        <w:rPr>
          <w:rFonts w:asciiTheme="minorHAnsi" w:hAnsiTheme="minorHAnsi" w:cstheme="minorHAnsi"/>
        </w:rPr>
      </w:pPr>
    </w:p>
    <w:p w14:paraId="2027F7FF" w14:textId="31449694" w:rsidR="00C3576C" w:rsidRPr="00200E00" w:rsidRDefault="00C3576C" w:rsidP="5AC7BB07">
      <w:pPr>
        <w:autoSpaceDE w:val="0"/>
        <w:autoSpaceDN w:val="0"/>
        <w:adjustRightInd w:val="0"/>
        <w:jc w:val="both"/>
        <w:rPr>
          <w:rFonts w:asciiTheme="minorHAnsi" w:hAnsiTheme="minorHAnsi" w:cstheme="minorHAnsi"/>
        </w:rPr>
      </w:pPr>
      <w:r w:rsidRPr="00200E00">
        <w:rPr>
          <w:rFonts w:asciiTheme="minorHAnsi" w:hAnsiTheme="minorHAnsi" w:cstheme="minorHAnsi"/>
        </w:rPr>
        <w:t xml:space="preserve">Chapman, J. </w:t>
      </w:r>
      <w:r w:rsidR="001E459D">
        <w:rPr>
          <w:rFonts w:asciiTheme="minorHAnsi" w:hAnsiTheme="minorHAnsi" w:cstheme="minorHAnsi"/>
        </w:rPr>
        <w:t>(</w:t>
      </w:r>
      <w:r w:rsidRPr="00200E00">
        <w:rPr>
          <w:rFonts w:asciiTheme="minorHAnsi" w:hAnsiTheme="minorHAnsi" w:cstheme="minorHAnsi"/>
        </w:rPr>
        <w:t>2017</w:t>
      </w:r>
      <w:r w:rsidR="001E459D">
        <w:rPr>
          <w:rFonts w:asciiTheme="minorHAnsi" w:hAnsiTheme="minorHAnsi" w:cstheme="minorHAnsi"/>
        </w:rPr>
        <w:t>)</w:t>
      </w:r>
      <w:r w:rsidRPr="00200E00">
        <w:rPr>
          <w:rFonts w:asciiTheme="minorHAnsi" w:hAnsiTheme="minorHAnsi" w:cstheme="minorHAnsi"/>
        </w:rPr>
        <w:t>. 1 - 6.</w:t>
      </w:r>
      <w:r w:rsidR="00862288" w:rsidRPr="00200E00">
        <w:rPr>
          <w:rFonts w:asciiTheme="minorHAnsi" w:hAnsiTheme="minorHAnsi" w:cstheme="minorHAnsi"/>
        </w:rPr>
        <w:t xml:space="preserve"> </w:t>
      </w:r>
      <w:r w:rsidRPr="00200E00">
        <w:rPr>
          <w:rFonts w:asciiTheme="minorHAnsi" w:hAnsiTheme="minorHAnsi" w:cstheme="minorHAnsi"/>
        </w:rPr>
        <w:t xml:space="preserve">In: </w:t>
      </w:r>
      <w:r w:rsidRPr="00200E00">
        <w:rPr>
          <w:rFonts w:asciiTheme="minorHAnsi" w:hAnsiTheme="minorHAnsi" w:cstheme="minorHAnsi"/>
          <w:i/>
          <w:iCs/>
        </w:rPr>
        <w:t>Meaningful Stuff</w:t>
      </w:r>
      <w:r w:rsidR="000E74CC" w:rsidRPr="00200E00">
        <w:rPr>
          <w:rFonts w:asciiTheme="minorHAnsi" w:hAnsiTheme="minorHAnsi" w:cstheme="minorHAnsi"/>
          <w:i/>
          <w:iCs/>
          <w:color w:val="000000" w:themeColor="text1"/>
        </w:rPr>
        <w:t>: design that lasts</w:t>
      </w:r>
      <w:r w:rsidRPr="00200E00">
        <w:rPr>
          <w:rFonts w:asciiTheme="minorHAnsi" w:hAnsiTheme="minorHAnsi" w:cstheme="minorHAnsi"/>
        </w:rPr>
        <w:t>.</w:t>
      </w:r>
      <w:r w:rsidR="00862288" w:rsidRPr="00200E00">
        <w:rPr>
          <w:rFonts w:asciiTheme="minorHAnsi" w:hAnsiTheme="minorHAnsi" w:cstheme="minorHAnsi"/>
        </w:rPr>
        <w:t xml:space="preserve"> </w:t>
      </w:r>
      <w:r w:rsidR="42EAF453" w:rsidRPr="00200E00">
        <w:rPr>
          <w:rFonts w:asciiTheme="minorHAnsi" w:hAnsiTheme="minorHAnsi" w:cstheme="minorHAnsi"/>
        </w:rPr>
        <w:t>Lo</w:t>
      </w:r>
      <w:r w:rsidR="001E459D">
        <w:rPr>
          <w:rFonts w:asciiTheme="minorHAnsi" w:hAnsiTheme="minorHAnsi" w:cstheme="minorHAnsi"/>
        </w:rPr>
        <w:t>ndon</w:t>
      </w:r>
      <w:r w:rsidR="42EAF453" w:rsidRPr="00200E00">
        <w:rPr>
          <w:rFonts w:asciiTheme="minorHAnsi" w:hAnsiTheme="minorHAnsi" w:cstheme="minorHAnsi"/>
        </w:rPr>
        <w:t xml:space="preserve">: </w:t>
      </w:r>
      <w:r w:rsidR="000E74CC" w:rsidRPr="00200E00">
        <w:rPr>
          <w:rFonts w:asciiTheme="minorHAnsi" w:hAnsiTheme="minorHAnsi" w:cstheme="minorHAnsi"/>
          <w:color w:val="000000" w:themeColor="text1"/>
        </w:rPr>
        <w:t>Routledge</w:t>
      </w:r>
      <w:r w:rsidRPr="00200E00">
        <w:rPr>
          <w:rFonts w:asciiTheme="minorHAnsi" w:hAnsiTheme="minorHAnsi" w:cstheme="minorHAnsi"/>
        </w:rPr>
        <w:t>, pp. 1–13.</w:t>
      </w:r>
    </w:p>
    <w:p w14:paraId="5E3C1052" w14:textId="77777777" w:rsidR="001703CD" w:rsidRPr="00200E00" w:rsidRDefault="001703CD" w:rsidP="000E74CC">
      <w:pPr>
        <w:jc w:val="both"/>
        <w:rPr>
          <w:rFonts w:asciiTheme="minorHAnsi" w:hAnsiTheme="minorHAnsi" w:cstheme="minorHAnsi"/>
        </w:rPr>
      </w:pPr>
    </w:p>
    <w:p w14:paraId="0DEAFFEC" w14:textId="7FC77F3B" w:rsidR="000E74CC" w:rsidRPr="00200E00" w:rsidRDefault="000E74CC" w:rsidP="5AC7BB07">
      <w:pPr>
        <w:jc w:val="both"/>
        <w:rPr>
          <w:rFonts w:asciiTheme="minorHAnsi" w:hAnsiTheme="minorHAnsi" w:cstheme="minorHAnsi"/>
        </w:rPr>
      </w:pPr>
      <w:r w:rsidRPr="00200E00">
        <w:rPr>
          <w:rFonts w:asciiTheme="minorHAnsi" w:hAnsiTheme="minorHAnsi" w:cstheme="minorHAnsi"/>
        </w:rPr>
        <w:t xml:space="preserve">Derrida, J. </w:t>
      </w:r>
      <w:r w:rsidR="2E75B1C6" w:rsidRPr="00200E00">
        <w:rPr>
          <w:rFonts w:asciiTheme="minorHAnsi" w:hAnsiTheme="minorHAnsi" w:cstheme="minorHAnsi"/>
        </w:rPr>
        <w:t>(</w:t>
      </w:r>
      <w:r w:rsidRPr="00200E00">
        <w:rPr>
          <w:rFonts w:asciiTheme="minorHAnsi" w:hAnsiTheme="minorHAnsi" w:cstheme="minorHAnsi"/>
        </w:rPr>
        <w:t>1994</w:t>
      </w:r>
      <w:r w:rsidR="114C6884" w:rsidRPr="00200E00">
        <w:rPr>
          <w:rFonts w:asciiTheme="minorHAnsi" w:hAnsiTheme="minorHAnsi" w:cstheme="minorHAnsi"/>
        </w:rPr>
        <w:t>)</w:t>
      </w:r>
      <w:r w:rsidRPr="00200E00">
        <w:rPr>
          <w:rFonts w:asciiTheme="minorHAnsi" w:hAnsiTheme="minorHAnsi" w:cstheme="minorHAnsi"/>
        </w:rPr>
        <w:t xml:space="preserve"> </w:t>
      </w:r>
      <w:proofErr w:type="spellStart"/>
      <w:r w:rsidRPr="00200E00">
        <w:rPr>
          <w:rFonts w:asciiTheme="minorHAnsi" w:hAnsiTheme="minorHAnsi" w:cstheme="minorHAnsi"/>
          <w:i/>
          <w:iCs/>
        </w:rPr>
        <w:t>Specters</w:t>
      </w:r>
      <w:proofErr w:type="spellEnd"/>
      <w:r w:rsidRPr="00200E00">
        <w:rPr>
          <w:rFonts w:asciiTheme="minorHAnsi" w:hAnsiTheme="minorHAnsi" w:cstheme="minorHAnsi"/>
          <w:i/>
          <w:iCs/>
        </w:rPr>
        <w:t xml:space="preserve"> of Marx</w:t>
      </w:r>
      <w:r w:rsidRPr="00200E00">
        <w:rPr>
          <w:rFonts w:asciiTheme="minorHAnsi" w:hAnsiTheme="minorHAnsi" w:cstheme="minorHAnsi"/>
        </w:rPr>
        <w:t>.</w:t>
      </w:r>
      <w:r w:rsidR="00862288" w:rsidRPr="00200E00">
        <w:rPr>
          <w:rFonts w:asciiTheme="minorHAnsi" w:hAnsiTheme="minorHAnsi" w:cstheme="minorHAnsi"/>
        </w:rPr>
        <w:t xml:space="preserve"> </w:t>
      </w:r>
      <w:r w:rsidRPr="00200E00">
        <w:rPr>
          <w:rFonts w:asciiTheme="minorHAnsi" w:hAnsiTheme="minorHAnsi" w:cstheme="minorHAnsi"/>
        </w:rPr>
        <w:t>New York and London: Routledge., pp. 13, 201–202.</w:t>
      </w:r>
    </w:p>
    <w:p w14:paraId="4D7DE3CE" w14:textId="77777777" w:rsidR="00E72547" w:rsidRPr="00200E00" w:rsidRDefault="00E72547" w:rsidP="000E74CC">
      <w:pPr>
        <w:jc w:val="both"/>
        <w:rPr>
          <w:rFonts w:asciiTheme="minorHAnsi" w:hAnsiTheme="minorHAnsi" w:cstheme="minorHAnsi"/>
          <w:color w:val="000000" w:themeColor="text1"/>
        </w:rPr>
      </w:pPr>
    </w:p>
    <w:p w14:paraId="1D665756" w14:textId="4B4EED8F" w:rsidR="00E72547" w:rsidRPr="00200E00" w:rsidRDefault="00E72547" w:rsidP="5AC7BB07">
      <w:pPr>
        <w:autoSpaceDE w:val="0"/>
        <w:autoSpaceDN w:val="0"/>
        <w:adjustRightInd w:val="0"/>
        <w:rPr>
          <w:rFonts w:asciiTheme="minorHAnsi" w:hAnsiTheme="minorHAnsi" w:cstheme="minorHAnsi"/>
        </w:rPr>
      </w:pPr>
      <w:r w:rsidRPr="00200E00">
        <w:rPr>
          <w:rFonts w:asciiTheme="minorHAnsi" w:hAnsiTheme="minorHAnsi" w:cstheme="minorHAnsi"/>
        </w:rPr>
        <w:t xml:space="preserve">Geertz, C. </w:t>
      </w:r>
      <w:r w:rsidR="6FE17C60" w:rsidRPr="00200E00">
        <w:rPr>
          <w:rFonts w:asciiTheme="minorHAnsi" w:hAnsiTheme="minorHAnsi" w:cstheme="minorHAnsi"/>
        </w:rPr>
        <w:t>(</w:t>
      </w:r>
      <w:r w:rsidRPr="00200E00">
        <w:rPr>
          <w:rFonts w:asciiTheme="minorHAnsi" w:hAnsiTheme="minorHAnsi" w:cstheme="minorHAnsi"/>
        </w:rPr>
        <w:t>1973</w:t>
      </w:r>
      <w:r w:rsidR="4188688B" w:rsidRPr="00200E00">
        <w:rPr>
          <w:rFonts w:asciiTheme="minorHAnsi" w:hAnsiTheme="minorHAnsi" w:cstheme="minorHAnsi"/>
        </w:rPr>
        <w:t>)</w:t>
      </w:r>
      <w:r w:rsidRPr="00200E00">
        <w:rPr>
          <w:rFonts w:asciiTheme="minorHAnsi" w:hAnsiTheme="minorHAnsi" w:cstheme="minorHAnsi"/>
        </w:rPr>
        <w:t xml:space="preserve"> Religion </w:t>
      </w:r>
      <w:proofErr w:type="gramStart"/>
      <w:r w:rsidRPr="00200E00">
        <w:rPr>
          <w:rFonts w:asciiTheme="minorHAnsi" w:hAnsiTheme="minorHAnsi" w:cstheme="minorHAnsi"/>
        </w:rPr>
        <w:t>As</w:t>
      </w:r>
      <w:proofErr w:type="gramEnd"/>
      <w:r w:rsidRPr="00200E00">
        <w:rPr>
          <w:rFonts w:asciiTheme="minorHAnsi" w:hAnsiTheme="minorHAnsi" w:cstheme="minorHAnsi"/>
        </w:rPr>
        <w:t xml:space="preserve"> a Cultural System.</w:t>
      </w:r>
      <w:r w:rsidR="00862288" w:rsidRPr="00200E00">
        <w:rPr>
          <w:rFonts w:asciiTheme="minorHAnsi" w:hAnsiTheme="minorHAnsi" w:cstheme="minorHAnsi"/>
        </w:rPr>
        <w:t xml:space="preserve"> </w:t>
      </w:r>
      <w:r w:rsidRPr="00200E00">
        <w:rPr>
          <w:rFonts w:asciiTheme="minorHAnsi" w:hAnsiTheme="minorHAnsi" w:cstheme="minorHAnsi"/>
        </w:rPr>
        <w:t xml:space="preserve">In: </w:t>
      </w:r>
      <w:r w:rsidRPr="00200E00">
        <w:rPr>
          <w:rFonts w:asciiTheme="minorHAnsi" w:hAnsiTheme="minorHAnsi" w:cstheme="minorHAnsi"/>
          <w:i/>
          <w:iCs/>
        </w:rPr>
        <w:t>The interpretation of cultures.</w:t>
      </w:r>
      <w:r w:rsidR="00862288" w:rsidRPr="00200E00">
        <w:rPr>
          <w:rFonts w:asciiTheme="minorHAnsi" w:hAnsiTheme="minorHAnsi" w:cstheme="minorHAnsi"/>
        </w:rPr>
        <w:t xml:space="preserve"> </w:t>
      </w:r>
      <w:r w:rsidRPr="00200E00">
        <w:rPr>
          <w:rFonts w:asciiTheme="minorHAnsi" w:hAnsiTheme="minorHAnsi" w:cstheme="minorHAnsi"/>
        </w:rPr>
        <w:t>New York: Basic Books, (4) p. 89.</w:t>
      </w:r>
      <w:r w:rsidR="00862288" w:rsidRPr="00200E00">
        <w:rPr>
          <w:rFonts w:asciiTheme="minorHAnsi" w:hAnsiTheme="minorHAnsi" w:cstheme="minorHAnsi"/>
        </w:rPr>
        <w:t xml:space="preserve"> </w:t>
      </w:r>
      <w:r w:rsidRPr="00200E00">
        <w:rPr>
          <w:rFonts w:asciiTheme="minorHAnsi" w:hAnsiTheme="minorHAnsi" w:cstheme="minorHAnsi"/>
        </w:rPr>
        <w:t xml:space="preserve">Available at: </w:t>
      </w:r>
      <w:hyperlink r:id="rId20">
        <w:r w:rsidRPr="00200E00">
          <w:rPr>
            <w:rFonts w:asciiTheme="minorHAnsi" w:hAnsiTheme="minorHAnsi" w:cstheme="minorHAnsi"/>
            <w:color w:val="0000FF"/>
            <w:u w:val="single"/>
          </w:rPr>
          <w:t>chrome-extension://efaidnbmnnnibpcajpcglclefindmkaj/https://is.muni.cz/el/1423/jaro2018/SOC757/um/clifford-geertz-the-interpretation-of-cultures.pdf</w:t>
        </w:r>
      </w:hyperlink>
      <w:r w:rsidRPr="00200E00">
        <w:rPr>
          <w:rFonts w:asciiTheme="minorHAnsi" w:hAnsiTheme="minorHAnsi" w:cstheme="minorHAnsi"/>
        </w:rPr>
        <w:t xml:space="preserve"> </w:t>
      </w:r>
      <w:r w:rsidR="001E459D">
        <w:rPr>
          <w:rFonts w:asciiTheme="minorHAnsi" w:hAnsiTheme="minorHAnsi" w:cstheme="minorHAnsi"/>
        </w:rPr>
        <w:t>(</w:t>
      </w:r>
      <w:r w:rsidRPr="00200E00">
        <w:rPr>
          <w:rFonts w:asciiTheme="minorHAnsi" w:hAnsiTheme="minorHAnsi" w:cstheme="minorHAnsi"/>
        </w:rPr>
        <w:t xml:space="preserve">Accessed: </w:t>
      </w:r>
      <w:r w:rsidR="008C5FE5" w:rsidRPr="00200E00">
        <w:rPr>
          <w:rFonts w:asciiTheme="minorHAnsi" w:hAnsiTheme="minorHAnsi" w:cstheme="minorHAnsi"/>
        </w:rPr>
        <w:t>19 April</w:t>
      </w:r>
      <w:r w:rsidRPr="00200E00">
        <w:rPr>
          <w:rFonts w:asciiTheme="minorHAnsi" w:hAnsiTheme="minorHAnsi" w:cstheme="minorHAnsi"/>
        </w:rPr>
        <w:t xml:space="preserve"> 2023</w:t>
      </w:r>
      <w:r w:rsidR="001E459D">
        <w:rPr>
          <w:rFonts w:asciiTheme="minorHAnsi" w:hAnsiTheme="minorHAnsi" w:cstheme="minorHAnsi"/>
        </w:rPr>
        <w:t>)</w:t>
      </w:r>
      <w:r w:rsidRPr="00200E00">
        <w:rPr>
          <w:rFonts w:asciiTheme="minorHAnsi" w:hAnsiTheme="minorHAnsi" w:cstheme="minorHAnsi"/>
        </w:rPr>
        <w:t>.</w:t>
      </w:r>
    </w:p>
    <w:p w14:paraId="6B8F4D00" w14:textId="77777777" w:rsidR="000E74CC" w:rsidRPr="00200E00" w:rsidRDefault="000E74CC" w:rsidP="009A1E71">
      <w:pPr>
        <w:autoSpaceDE w:val="0"/>
        <w:autoSpaceDN w:val="0"/>
        <w:adjustRightInd w:val="0"/>
        <w:jc w:val="both"/>
        <w:rPr>
          <w:rFonts w:asciiTheme="minorHAnsi" w:hAnsiTheme="minorHAnsi" w:cstheme="minorHAnsi"/>
        </w:rPr>
      </w:pPr>
    </w:p>
    <w:p w14:paraId="1AEDC6D9" w14:textId="05885FD6" w:rsidR="00E72547" w:rsidRPr="00200E00" w:rsidRDefault="00E72547" w:rsidP="5AC7BB07">
      <w:pPr>
        <w:shd w:val="clear" w:color="auto" w:fill="FFFFFF" w:themeFill="background1"/>
        <w:rPr>
          <w:rFonts w:asciiTheme="minorHAnsi" w:hAnsiTheme="minorHAnsi" w:cstheme="minorHAnsi"/>
          <w:color w:val="000000"/>
        </w:rPr>
      </w:pPr>
      <w:proofErr w:type="spellStart"/>
      <w:r w:rsidRPr="00200E00">
        <w:rPr>
          <w:rFonts w:asciiTheme="minorHAnsi" w:hAnsiTheme="minorHAnsi" w:cstheme="minorHAnsi"/>
          <w:color w:val="000000" w:themeColor="text1"/>
        </w:rPr>
        <w:t>Gernsbacher</w:t>
      </w:r>
      <w:proofErr w:type="spellEnd"/>
      <w:r w:rsidRPr="00200E00">
        <w:rPr>
          <w:rFonts w:asciiTheme="minorHAnsi" w:hAnsiTheme="minorHAnsi" w:cstheme="minorHAnsi"/>
          <w:color w:val="000000" w:themeColor="text1"/>
        </w:rPr>
        <w:t xml:space="preserve">, M.A. et al. </w:t>
      </w:r>
      <w:r w:rsidR="046F77BE"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2008</w:t>
      </w:r>
      <w:r w:rsidR="4DCB58B1"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 xml:space="preserve"> Why Does Joint Attention Look Atypical in Autism? </w:t>
      </w:r>
      <w:r w:rsidRPr="00200E00">
        <w:rPr>
          <w:rFonts w:asciiTheme="minorHAnsi" w:hAnsiTheme="minorHAnsi" w:cstheme="minorHAnsi"/>
          <w:i/>
          <w:iCs/>
          <w:color w:val="000000" w:themeColor="text1"/>
        </w:rPr>
        <w:t>Child Dev Perspectives </w:t>
      </w:r>
      <w:r w:rsidRPr="00200E00">
        <w:rPr>
          <w:rFonts w:asciiTheme="minorHAnsi" w:hAnsiTheme="minorHAnsi" w:cstheme="minorHAnsi"/>
          <w:color w:val="000000" w:themeColor="text1"/>
        </w:rPr>
        <w:t>2(1), pp. 38–45, 640–647.</w:t>
      </w:r>
      <w:r w:rsidR="00862288" w:rsidRPr="00200E00">
        <w:rPr>
          <w:rFonts w:asciiTheme="minorHAnsi" w:hAnsiTheme="minorHAnsi" w:cstheme="minorHAnsi"/>
          <w:color w:val="000000" w:themeColor="text1"/>
        </w:rPr>
        <w:t xml:space="preserve"> </w:t>
      </w:r>
      <w:r w:rsidRPr="00200E00">
        <w:rPr>
          <w:rFonts w:asciiTheme="minorHAnsi" w:hAnsiTheme="minorHAnsi" w:cstheme="minorHAnsi"/>
          <w:color w:val="000000" w:themeColor="text1"/>
        </w:rPr>
        <w:t>Available at: </w:t>
      </w:r>
      <w:hyperlink r:id="rId21">
        <w:r w:rsidRPr="00200E00">
          <w:rPr>
            <w:rStyle w:val="Hyperlink"/>
            <w:rFonts w:asciiTheme="minorHAnsi" w:hAnsiTheme="minorHAnsi" w:cstheme="minorHAnsi"/>
          </w:rPr>
          <w:t>10.1111/j.17508606.</w:t>
        </w:r>
        <w:proofErr w:type="gramStart"/>
        <w:r w:rsidRPr="00200E00">
          <w:rPr>
            <w:rStyle w:val="Hyperlink"/>
            <w:rFonts w:asciiTheme="minorHAnsi" w:hAnsiTheme="minorHAnsi" w:cstheme="minorHAnsi"/>
          </w:rPr>
          <w:t>2008.00039.x</w:t>
        </w:r>
        <w:proofErr w:type="gramEnd"/>
      </w:hyperlink>
      <w:r w:rsidRPr="00200E00">
        <w:rPr>
          <w:rFonts w:asciiTheme="minorHAnsi" w:hAnsiTheme="minorHAnsi" w:cstheme="minorHAnsi"/>
          <w:color w:val="000000" w:themeColor="text1"/>
        </w:rPr>
        <w:t> </w:t>
      </w:r>
      <w:r w:rsidR="001E459D">
        <w:rPr>
          <w:rFonts w:asciiTheme="minorHAnsi" w:hAnsiTheme="minorHAnsi" w:cstheme="minorHAnsi"/>
          <w:color w:val="000000" w:themeColor="text1"/>
        </w:rPr>
        <w:t>(</w:t>
      </w:r>
      <w:r w:rsidRPr="00200E00">
        <w:rPr>
          <w:rFonts w:asciiTheme="minorHAnsi" w:hAnsiTheme="minorHAnsi" w:cstheme="minorHAnsi"/>
          <w:color w:val="000000" w:themeColor="text1"/>
        </w:rPr>
        <w:t xml:space="preserve">Accessed: </w:t>
      </w:r>
      <w:r w:rsidR="008C5FE5" w:rsidRPr="00200E00">
        <w:rPr>
          <w:rFonts w:asciiTheme="minorHAnsi" w:hAnsiTheme="minorHAnsi" w:cstheme="minorHAnsi"/>
          <w:color w:val="000000" w:themeColor="text1"/>
        </w:rPr>
        <w:t>23 March</w:t>
      </w:r>
      <w:r w:rsidRPr="00200E00">
        <w:rPr>
          <w:rFonts w:asciiTheme="minorHAnsi" w:hAnsiTheme="minorHAnsi" w:cstheme="minorHAnsi"/>
          <w:color w:val="000000" w:themeColor="text1"/>
        </w:rPr>
        <w:t xml:space="preserve"> 2023</w:t>
      </w:r>
      <w:r w:rsidR="001E459D">
        <w:rPr>
          <w:rFonts w:asciiTheme="minorHAnsi" w:hAnsiTheme="minorHAnsi" w:cstheme="minorHAnsi"/>
          <w:color w:val="000000" w:themeColor="text1"/>
        </w:rPr>
        <w:t>)</w:t>
      </w:r>
      <w:r w:rsidRPr="00200E00">
        <w:rPr>
          <w:rFonts w:asciiTheme="minorHAnsi" w:hAnsiTheme="minorHAnsi" w:cstheme="minorHAnsi"/>
          <w:color w:val="000000" w:themeColor="text1"/>
        </w:rPr>
        <w:t>.</w:t>
      </w:r>
    </w:p>
    <w:p w14:paraId="26985F4E" w14:textId="77777777" w:rsidR="00E72547" w:rsidRPr="00200E00" w:rsidRDefault="00E72547" w:rsidP="009A1E71">
      <w:pPr>
        <w:autoSpaceDE w:val="0"/>
        <w:autoSpaceDN w:val="0"/>
        <w:adjustRightInd w:val="0"/>
        <w:jc w:val="both"/>
        <w:rPr>
          <w:rFonts w:asciiTheme="minorHAnsi" w:hAnsiTheme="minorHAnsi" w:cstheme="minorHAnsi"/>
          <w:b/>
          <w:bCs/>
        </w:rPr>
      </w:pPr>
    </w:p>
    <w:p w14:paraId="689F7532" w14:textId="7285AEB3" w:rsidR="00221311" w:rsidRPr="00200E00" w:rsidRDefault="00221311" w:rsidP="5AC7BB07">
      <w:pPr>
        <w:autoSpaceDE w:val="0"/>
        <w:autoSpaceDN w:val="0"/>
        <w:adjustRightInd w:val="0"/>
        <w:jc w:val="both"/>
        <w:rPr>
          <w:rFonts w:asciiTheme="minorHAnsi" w:hAnsiTheme="minorHAnsi" w:cstheme="minorHAnsi"/>
        </w:rPr>
      </w:pPr>
      <w:r w:rsidRPr="00200E00">
        <w:rPr>
          <w:rFonts w:asciiTheme="minorHAnsi" w:hAnsiTheme="minorHAnsi" w:cstheme="minorHAnsi"/>
        </w:rPr>
        <w:t xml:space="preserve">Jung, C. G. (1964) </w:t>
      </w:r>
      <w:r w:rsidRPr="00200E00">
        <w:rPr>
          <w:rFonts w:asciiTheme="minorHAnsi" w:hAnsiTheme="minorHAnsi" w:cstheme="minorHAnsi"/>
          <w:i/>
          <w:iCs/>
        </w:rPr>
        <w:t>Man and his symbols</w:t>
      </w:r>
      <w:r w:rsidRPr="00200E00">
        <w:rPr>
          <w:rFonts w:asciiTheme="minorHAnsi" w:hAnsiTheme="minorHAnsi" w:cstheme="minorHAnsi"/>
        </w:rPr>
        <w:t>.</w:t>
      </w:r>
      <w:r w:rsidR="00862288" w:rsidRPr="00200E00">
        <w:rPr>
          <w:rFonts w:asciiTheme="minorHAnsi" w:hAnsiTheme="minorHAnsi" w:cstheme="minorHAnsi"/>
        </w:rPr>
        <w:t xml:space="preserve"> </w:t>
      </w:r>
      <w:r w:rsidR="008807A3" w:rsidRPr="00200E00">
        <w:rPr>
          <w:rFonts w:asciiTheme="minorHAnsi" w:hAnsiTheme="minorHAnsi" w:cstheme="minorHAnsi"/>
          <w:color w:val="434343"/>
          <w:shd w:val="clear" w:color="auto" w:fill="FFFFFF"/>
        </w:rPr>
        <w:t> </w:t>
      </w:r>
      <w:r w:rsidR="008807A3" w:rsidRPr="00200E00">
        <w:rPr>
          <w:rFonts w:asciiTheme="minorHAnsi" w:hAnsiTheme="minorHAnsi" w:cstheme="minorHAnsi"/>
          <w:b/>
          <w:bCs/>
          <w:bdr w:val="none" w:sz="0" w:space="0" w:color="auto" w:frame="1"/>
          <w:shd w:val="clear" w:color="auto" w:fill="FFFFFF"/>
        </w:rPr>
        <w:t> </w:t>
      </w:r>
      <w:r w:rsidR="008807A3" w:rsidRPr="00200E00">
        <w:rPr>
          <w:rFonts w:asciiTheme="minorHAnsi" w:hAnsiTheme="minorHAnsi" w:cstheme="minorHAnsi"/>
          <w:bdr w:val="none" w:sz="0" w:space="0" w:color="auto" w:frame="1"/>
          <w:shd w:val="clear" w:color="auto" w:fill="FFFFFF"/>
        </w:rPr>
        <w:t xml:space="preserve">Castle </w:t>
      </w:r>
      <w:proofErr w:type="spellStart"/>
      <w:r w:rsidR="008807A3" w:rsidRPr="00200E00">
        <w:rPr>
          <w:rFonts w:asciiTheme="minorHAnsi" w:hAnsiTheme="minorHAnsi" w:cstheme="minorHAnsi"/>
          <w:bdr w:val="none" w:sz="0" w:space="0" w:color="auto" w:frame="1"/>
          <w:shd w:val="clear" w:color="auto" w:fill="FFFFFF"/>
        </w:rPr>
        <w:t>Donington</w:t>
      </w:r>
      <w:proofErr w:type="spellEnd"/>
      <w:r w:rsidR="008807A3" w:rsidRPr="00200E00">
        <w:rPr>
          <w:rFonts w:asciiTheme="minorHAnsi" w:hAnsiTheme="minorHAnsi" w:cstheme="minorHAnsi"/>
          <w:bdr w:val="none" w:sz="0" w:space="0" w:color="auto" w:frame="1"/>
          <w:shd w:val="clear" w:color="auto" w:fill="FFFFFF"/>
        </w:rPr>
        <w:t>, DERBY, United Kingdom</w:t>
      </w:r>
      <w:r w:rsidR="00E364F2" w:rsidRPr="00200E00">
        <w:rPr>
          <w:rFonts w:asciiTheme="minorHAnsi" w:hAnsiTheme="minorHAnsi" w:cstheme="minorHAnsi"/>
          <w:bdr w:val="none" w:sz="0" w:space="0" w:color="auto" w:frame="1"/>
          <w:shd w:val="clear" w:color="auto" w:fill="FFFFFF"/>
        </w:rPr>
        <w:t>: Great Book Prices UK</w:t>
      </w:r>
      <w:r w:rsidR="004D53F1" w:rsidRPr="00200E00">
        <w:rPr>
          <w:rFonts w:asciiTheme="minorHAnsi" w:hAnsiTheme="minorHAnsi" w:cstheme="minorHAnsi"/>
        </w:rPr>
        <w:t>, p</w:t>
      </w:r>
      <w:r w:rsidR="00E364F2" w:rsidRPr="00200E00">
        <w:rPr>
          <w:rFonts w:asciiTheme="minorHAnsi" w:hAnsiTheme="minorHAnsi" w:cstheme="minorHAnsi"/>
        </w:rPr>
        <w:t xml:space="preserve">p </w:t>
      </w:r>
      <w:r w:rsidR="004D53F1" w:rsidRPr="00200E00">
        <w:rPr>
          <w:rFonts w:asciiTheme="minorHAnsi" w:hAnsiTheme="minorHAnsi" w:cstheme="minorHAnsi"/>
        </w:rPr>
        <w:t>8, 10, 13</w:t>
      </w:r>
    </w:p>
    <w:p w14:paraId="485FE478" w14:textId="77777777" w:rsidR="00221311" w:rsidRPr="00200E00" w:rsidRDefault="00221311" w:rsidP="00221311">
      <w:pPr>
        <w:autoSpaceDE w:val="0"/>
        <w:autoSpaceDN w:val="0"/>
        <w:adjustRightInd w:val="0"/>
        <w:rPr>
          <w:rFonts w:asciiTheme="minorHAnsi" w:hAnsiTheme="minorHAnsi" w:cstheme="minorHAnsi"/>
        </w:rPr>
      </w:pPr>
    </w:p>
    <w:p w14:paraId="79B9262F" w14:textId="0D8BF766" w:rsidR="00566ED6" w:rsidRPr="00200E00" w:rsidRDefault="00221311" w:rsidP="5AC7BB07">
      <w:pPr>
        <w:autoSpaceDE w:val="0"/>
        <w:autoSpaceDN w:val="0"/>
        <w:adjustRightInd w:val="0"/>
        <w:rPr>
          <w:rFonts w:asciiTheme="minorHAnsi" w:hAnsiTheme="minorHAnsi" w:cstheme="minorHAnsi"/>
        </w:rPr>
      </w:pPr>
      <w:r w:rsidRPr="00200E00">
        <w:rPr>
          <w:rFonts w:asciiTheme="minorHAnsi" w:hAnsiTheme="minorHAnsi" w:cstheme="minorHAnsi"/>
        </w:rPr>
        <w:t xml:space="preserve">Kilbourne, J. (1999) </w:t>
      </w:r>
      <w:r w:rsidR="008C5FE5" w:rsidRPr="00200E00">
        <w:rPr>
          <w:rFonts w:asciiTheme="minorHAnsi" w:hAnsiTheme="minorHAnsi" w:cstheme="minorHAnsi"/>
          <w:i/>
          <w:iCs/>
        </w:rPr>
        <w:t>Cannot</w:t>
      </w:r>
      <w:r w:rsidRPr="00200E00">
        <w:rPr>
          <w:rFonts w:asciiTheme="minorHAnsi" w:hAnsiTheme="minorHAnsi" w:cstheme="minorHAnsi"/>
          <w:i/>
          <w:iCs/>
        </w:rPr>
        <w:t xml:space="preserve"> buy my love: How advertising changes the way we think and feel</w:t>
      </w:r>
      <w:r w:rsidRPr="00200E00">
        <w:rPr>
          <w:rFonts w:asciiTheme="minorHAnsi" w:hAnsiTheme="minorHAnsi" w:cstheme="minorHAnsi"/>
        </w:rPr>
        <w:t>.</w:t>
      </w:r>
      <w:r w:rsidR="00862288" w:rsidRPr="00200E00">
        <w:rPr>
          <w:rFonts w:asciiTheme="minorHAnsi" w:hAnsiTheme="minorHAnsi" w:cstheme="minorHAnsi"/>
        </w:rPr>
        <w:t xml:space="preserve"> </w:t>
      </w:r>
      <w:r w:rsidR="00E364F2" w:rsidRPr="00200E00">
        <w:rPr>
          <w:rFonts w:asciiTheme="minorHAnsi" w:hAnsiTheme="minorHAnsi" w:cstheme="minorHAnsi"/>
        </w:rPr>
        <w:t>London</w:t>
      </w:r>
      <w:r w:rsidR="2F6DD296" w:rsidRPr="00200E00">
        <w:rPr>
          <w:rFonts w:asciiTheme="minorHAnsi" w:hAnsiTheme="minorHAnsi" w:cstheme="minorHAnsi"/>
        </w:rPr>
        <w:t xml:space="preserve">: </w:t>
      </w:r>
      <w:r w:rsidRPr="00200E00">
        <w:rPr>
          <w:rFonts w:asciiTheme="minorHAnsi" w:hAnsiTheme="minorHAnsi" w:cstheme="minorHAnsi"/>
        </w:rPr>
        <w:t>Simon and Schuster</w:t>
      </w:r>
      <w:r w:rsidR="00566ED6" w:rsidRPr="00200E00">
        <w:rPr>
          <w:rFonts w:asciiTheme="minorHAnsi" w:hAnsiTheme="minorHAnsi" w:cstheme="minorHAnsi"/>
        </w:rPr>
        <w:t>, p.</w:t>
      </w:r>
      <w:r w:rsidR="00E364F2" w:rsidRPr="00200E00">
        <w:rPr>
          <w:rFonts w:asciiTheme="minorHAnsi" w:hAnsiTheme="minorHAnsi" w:cstheme="minorHAnsi"/>
        </w:rPr>
        <w:t xml:space="preserve"> </w:t>
      </w:r>
      <w:r w:rsidR="00566ED6" w:rsidRPr="00200E00">
        <w:rPr>
          <w:rFonts w:asciiTheme="minorHAnsi" w:hAnsiTheme="minorHAnsi" w:cstheme="minorHAnsi"/>
        </w:rPr>
        <w:t>54.</w:t>
      </w:r>
    </w:p>
    <w:p w14:paraId="745041F9" w14:textId="77777777" w:rsidR="00E72547" w:rsidRPr="00200E00" w:rsidRDefault="00E72547" w:rsidP="00E72547">
      <w:pPr>
        <w:shd w:val="clear" w:color="auto" w:fill="FFFFFF"/>
        <w:rPr>
          <w:rFonts w:asciiTheme="minorHAnsi" w:hAnsiTheme="minorHAnsi" w:cstheme="minorHAnsi"/>
          <w:color w:val="000000"/>
        </w:rPr>
      </w:pPr>
    </w:p>
    <w:p w14:paraId="1E53A9E5" w14:textId="751B7F71" w:rsidR="00E72547" w:rsidRPr="00200E00" w:rsidRDefault="0033618B" w:rsidP="5AC7BB07">
      <w:pPr>
        <w:shd w:val="clear" w:color="auto" w:fill="FFFFFF" w:themeFill="background1"/>
        <w:rPr>
          <w:rFonts w:asciiTheme="minorHAnsi" w:hAnsiTheme="minorHAnsi" w:cstheme="minorHAnsi"/>
          <w:color w:val="000000"/>
        </w:rPr>
      </w:pPr>
      <w:proofErr w:type="spellStart"/>
      <w:r w:rsidRPr="00200E00">
        <w:rPr>
          <w:rFonts w:asciiTheme="minorHAnsi" w:hAnsiTheme="minorHAnsi" w:cstheme="minorHAnsi"/>
          <w:color w:val="000000" w:themeColor="text1"/>
        </w:rPr>
        <w:t>L</w:t>
      </w:r>
      <w:r w:rsidR="00E72547" w:rsidRPr="00200E00">
        <w:rPr>
          <w:rFonts w:asciiTheme="minorHAnsi" w:hAnsiTheme="minorHAnsi" w:cstheme="minorHAnsi"/>
          <w:color w:val="000000" w:themeColor="text1"/>
        </w:rPr>
        <w:t>zard</w:t>
      </w:r>
      <w:proofErr w:type="spellEnd"/>
      <w:r w:rsidR="00E72547" w:rsidRPr="00200E00">
        <w:rPr>
          <w:rFonts w:asciiTheme="minorHAnsi" w:hAnsiTheme="minorHAnsi" w:cstheme="minorHAnsi"/>
          <w:color w:val="000000" w:themeColor="text1"/>
        </w:rPr>
        <w:t xml:space="preserve">, C.E. </w:t>
      </w:r>
      <w:r w:rsidR="769C5CCE" w:rsidRPr="00200E00">
        <w:rPr>
          <w:rFonts w:asciiTheme="minorHAnsi" w:hAnsiTheme="minorHAnsi" w:cstheme="minorHAnsi"/>
          <w:color w:val="000000" w:themeColor="text1"/>
        </w:rPr>
        <w:t>(</w:t>
      </w:r>
      <w:r w:rsidR="00E72547" w:rsidRPr="00200E00">
        <w:rPr>
          <w:rFonts w:asciiTheme="minorHAnsi" w:hAnsiTheme="minorHAnsi" w:cstheme="minorHAnsi"/>
          <w:color w:val="000000" w:themeColor="text1"/>
        </w:rPr>
        <w:t>2009</w:t>
      </w:r>
      <w:r w:rsidR="0A387EAD" w:rsidRPr="00200E00">
        <w:rPr>
          <w:rFonts w:asciiTheme="minorHAnsi" w:hAnsiTheme="minorHAnsi" w:cstheme="minorHAnsi"/>
          <w:color w:val="000000" w:themeColor="text1"/>
        </w:rPr>
        <w:t>)</w:t>
      </w:r>
      <w:r w:rsidR="00E72547" w:rsidRPr="00200E00">
        <w:rPr>
          <w:rFonts w:asciiTheme="minorHAnsi" w:hAnsiTheme="minorHAnsi" w:cstheme="minorHAnsi"/>
          <w:color w:val="000000" w:themeColor="text1"/>
        </w:rPr>
        <w:t xml:space="preserve"> </w:t>
      </w:r>
      <w:r w:rsidR="76BDA4E9" w:rsidRPr="00200E00">
        <w:rPr>
          <w:rFonts w:asciiTheme="minorHAnsi" w:hAnsiTheme="minorHAnsi" w:cstheme="minorHAnsi"/>
          <w:color w:val="000000" w:themeColor="text1"/>
        </w:rPr>
        <w:t>‘</w:t>
      </w:r>
      <w:r w:rsidR="00E72547" w:rsidRPr="00200E00">
        <w:rPr>
          <w:rFonts w:asciiTheme="minorHAnsi" w:hAnsiTheme="minorHAnsi" w:cstheme="minorHAnsi"/>
          <w:color w:val="000000" w:themeColor="text1"/>
        </w:rPr>
        <w:t>Emotion Theory and Research: Highlights, Unanswered Questions, and Emerging Issues</w:t>
      </w:r>
      <w:r w:rsidR="10142632" w:rsidRPr="00200E00">
        <w:rPr>
          <w:rFonts w:asciiTheme="minorHAnsi" w:hAnsiTheme="minorHAnsi" w:cstheme="minorHAnsi"/>
          <w:color w:val="000000" w:themeColor="text1"/>
        </w:rPr>
        <w:t>’</w:t>
      </w:r>
      <w:r w:rsidR="00E72547" w:rsidRPr="00200E00">
        <w:rPr>
          <w:rFonts w:asciiTheme="minorHAnsi" w:hAnsiTheme="minorHAnsi" w:cstheme="minorHAnsi"/>
          <w:color w:val="000000" w:themeColor="text1"/>
        </w:rPr>
        <w:t>. </w:t>
      </w:r>
      <w:proofErr w:type="spellStart"/>
      <w:r w:rsidR="00E72547" w:rsidRPr="00200E00">
        <w:rPr>
          <w:rFonts w:asciiTheme="minorHAnsi" w:hAnsiTheme="minorHAnsi" w:cstheme="minorHAnsi"/>
          <w:i/>
          <w:iCs/>
          <w:color w:val="000000" w:themeColor="text1"/>
        </w:rPr>
        <w:t>Annu</w:t>
      </w:r>
      <w:proofErr w:type="spellEnd"/>
      <w:r w:rsidR="00E72547" w:rsidRPr="00200E00">
        <w:rPr>
          <w:rFonts w:asciiTheme="minorHAnsi" w:hAnsiTheme="minorHAnsi" w:cstheme="minorHAnsi"/>
          <w:i/>
          <w:iCs/>
          <w:color w:val="000000" w:themeColor="text1"/>
        </w:rPr>
        <w:t>. Rev. Psychol.</w:t>
      </w:r>
      <w:r w:rsidR="00E72547" w:rsidRPr="00200E00">
        <w:rPr>
          <w:rFonts w:asciiTheme="minorHAnsi" w:hAnsiTheme="minorHAnsi" w:cstheme="minorHAnsi"/>
          <w:color w:val="000000" w:themeColor="text1"/>
        </w:rPr>
        <w:t> 60(1), pp. 1–25. Available at: </w:t>
      </w:r>
      <w:hyperlink r:id="rId22">
        <w:r w:rsidR="00E72547" w:rsidRPr="00200E00">
          <w:rPr>
            <w:rStyle w:val="Hyperlink"/>
            <w:rFonts w:asciiTheme="minorHAnsi" w:hAnsiTheme="minorHAnsi" w:cstheme="minorHAnsi"/>
          </w:rPr>
          <w:t>10.1146/annurev.psych.60.110707.163539</w:t>
        </w:r>
      </w:hyperlink>
      <w:r w:rsidR="00E72547" w:rsidRPr="00200E00">
        <w:rPr>
          <w:rFonts w:asciiTheme="minorHAnsi" w:hAnsiTheme="minorHAnsi" w:cstheme="minorHAnsi"/>
          <w:color w:val="000000" w:themeColor="text1"/>
        </w:rPr>
        <w:t> </w:t>
      </w:r>
      <w:r w:rsidR="001E459D">
        <w:rPr>
          <w:rFonts w:asciiTheme="minorHAnsi" w:hAnsiTheme="minorHAnsi" w:cstheme="minorHAnsi"/>
          <w:color w:val="000000" w:themeColor="text1"/>
        </w:rPr>
        <w:t>(</w:t>
      </w:r>
      <w:r w:rsidR="00E72547" w:rsidRPr="00200E00">
        <w:rPr>
          <w:rFonts w:asciiTheme="minorHAnsi" w:hAnsiTheme="minorHAnsi" w:cstheme="minorHAnsi"/>
          <w:color w:val="000000" w:themeColor="text1"/>
        </w:rPr>
        <w:t>Accessed: 23 Feb 2023</w:t>
      </w:r>
      <w:r w:rsidR="001E459D">
        <w:rPr>
          <w:rFonts w:asciiTheme="minorHAnsi" w:hAnsiTheme="minorHAnsi" w:cstheme="minorHAnsi"/>
          <w:color w:val="000000" w:themeColor="text1"/>
        </w:rPr>
        <w:t>).</w:t>
      </w:r>
    </w:p>
    <w:p w14:paraId="1C951502" w14:textId="77777777" w:rsidR="00E72547" w:rsidRPr="00200E00" w:rsidRDefault="00E72547" w:rsidP="00221311">
      <w:pPr>
        <w:autoSpaceDE w:val="0"/>
        <w:autoSpaceDN w:val="0"/>
        <w:adjustRightInd w:val="0"/>
        <w:rPr>
          <w:rFonts w:asciiTheme="minorHAnsi" w:hAnsiTheme="minorHAnsi" w:cstheme="minorHAnsi"/>
        </w:rPr>
      </w:pPr>
    </w:p>
    <w:p w14:paraId="411FF4EE" w14:textId="05981666" w:rsidR="00221311" w:rsidRPr="00200E00" w:rsidRDefault="00221311" w:rsidP="5AC7BB07">
      <w:pPr>
        <w:autoSpaceDE w:val="0"/>
        <w:autoSpaceDN w:val="0"/>
        <w:adjustRightInd w:val="0"/>
        <w:rPr>
          <w:rFonts w:asciiTheme="minorHAnsi" w:hAnsiTheme="minorHAnsi" w:cstheme="minorHAnsi"/>
        </w:rPr>
      </w:pPr>
      <w:r w:rsidRPr="00200E00">
        <w:rPr>
          <w:rFonts w:asciiTheme="minorHAnsi" w:hAnsiTheme="minorHAnsi" w:cstheme="minorHAnsi"/>
        </w:rPr>
        <w:t>Schmidt, K. (2015) Symbolism and interpretation</w:t>
      </w:r>
      <w:r w:rsidR="00E364F2" w:rsidRPr="00200E00">
        <w:rPr>
          <w:rFonts w:asciiTheme="minorHAnsi" w:hAnsiTheme="minorHAnsi" w:cstheme="minorHAnsi"/>
        </w:rPr>
        <w:t xml:space="preserve">. </w:t>
      </w:r>
      <w:proofErr w:type="spellStart"/>
      <w:r w:rsidRPr="00200E00">
        <w:rPr>
          <w:rFonts w:asciiTheme="minorHAnsi" w:hAnsiTheme="minorHAnsi" w:cstheme="minorHAnsi"/>
        </w:rPr>
        <w:t>Encyclopedia</w:t>
      </w:r>
      <w:proofErr w:type="spellEnd"/>
      <w:r w:rsidRPr="00200E00">
        <w:rPr>
          <w:rFonts w:asciiTheme="minorHAnsi" w:hAnsiTheme="minorHAnsi" w:cstheme="minorHAnsi"/>
        </w:rPr>
        <w:t xml:space="preserve"> of knowledge management.</w:t>
      </w:r>
      <w:r w:rsidR="00E364F2" w:rsidRPr="00200E00">
        <w:rPr>
          <w:rFonts w:asciiTheme="minorHAnsi" w:hAnsiTheme="minorHAnsi" w:cstheme="minorHAnsi"/>
        </w:rPr>
        <w:t xml:space="preserve"> UK:</w:t>
      </w:r>
      <w:r w:rsidR="00862288" w:rsidRPr="00200E00">
        <w:rPr>
          <w:rFonts w:asciiTheme="minorHAnsi" w:hAnsiTheme="minorHAnsi" w:cstheme="minorHAnsi"/>
        </w:rPr>
        <w:t xml:space="preserve"> </w:t>
      </w:r>
      <w:r w:rsidRPr="00200E00">
        <w:rPr>
          <w:rFonts w:asciiTheme="minorHAnsi" w:hAnsiTheme="minorHAnsi" w:cstheme="minorHAnsi"/>
        </w:rPr>
        <w:t>IGI Global</w:t>
      </w:r>
      <w:r w:rsidR="00566ED6" w:rsidRPr="00200E00">
        <w:rPr>
          <w:rFonts w:asciiTheme="minorHAnsi" w:hAnsiTheme="minorHAnsi" w:cstheme="minorHAnsi"/>
        </w:rPr>
        <w:t>, pp. 56-62</w:t>
      </w:r>
    </w:p>
    <w:p w14:paraId="188755A6" w14:textId="77777777" w:rsidR="00B92C01" w:rsidRPr="00200E00" w:rsidRDefault="00B92C01" w:rsidP="00221311">
      <w:pPr>
        <w:autoSpaceDE w:val="0"/>
        <w:autoSpaceDN w:val="0"/>
        <w:adjustRightInd w:val="0"/>
        <w:rPr>
          <w:rFonts w:asciiTheme="minorHAnsi" w:hAnsiTheme="minorHAnsi" w:cstheme="minorHAnsi"/>
        </w:rPr>
      </w:pPr>
    </w:p>
    <w:p w14:paraId="4640939E" w14:textId="3284A8A4" w:rsidR="00221311" w:rsidRPr="00200E00" w:rsidRDefault="00221311" w:rsidP="5AC7BB07">
      <w:pPr>
        <w:autoSpaceDE w:val="0"/>
        <w:autoSpaceDN w:val="0"/>
        <w:adjustRightInd w:val="0"/>
        <w:rPr>
          <w:rFonts w:asciiTheme="minorHAnsi" w:hAnsiTheme="minorHAnsi" w:cstheme="minorHAnsi"/>
        </w:rPr>
      </w:pPr>
      <w:proofErr w:type="spellStart"/>
      <w:r w:rsidRPr="00200E00">
        <w:rPr>
          <w:rFonts w:asciiTheme="minorHAnsi" w:hAnsiTheme="minorHAnsi" w:cstheme="minorHAnsi"/>
        </w:rPr>
        <w:t>Munari</w:t>
      </w:r>
      <w:proofErr w:type="spellEnd"/>
      <w:r w:rsidRPr="00200E00">
        <w:rPr>
          <w:rFonts w:asciiTheme="minorHAnsi" w:hAnsiTheme="minorHAnsi" w:cstheme="minorHAnsi"/>
        </w:rPr>
        <w:t>, B. (2008)</w:t>
      </w:r>
      <w:r w:rsidR="7FB00139" w:rsidRPr="00200E00">
        <w:rPr>
          <w:rFonts w:asciiTheme="minorHAnsi" w:hAnsiTheme="minorHAnsi" w:cstheme="minorHAnsi"/>
        </w:rPr>
        <w:t xml:space="preserve"> </w:t>
      </w:r>
      <w:r w:rsidRPr="00200E00">
        <w:rPr>
          <w:rFonts w:asciiTheme="minorHAnsi" w:hAnsiTheme="minorHAnsi" w:cstheme="minorHAnsi"/>
          <w:i/>
          <w:iCs/>
        </w:rPr>
        <w:t>Design as Art</w:t>
      </w:r>
      <w:r w:rsidRPr="00200E00">
        <w:rPr>
          <w:rFonts w:asciiTheme="minorHAnsi" w:hAnsiTheme="minorHAnsi" w:cstheme="minorHAnsi"/>
        </w:rPr>
        <w:t xml:space="preserve">. </w:t>
      </w:r>
      <w:r w:rsidR="00F539A7" w:rsidRPr="00200E00">
        <w:rPr>
          <w:rFonts w:asciiTheme="minorHAnsi" w:hAnsiTheme="minorHAnsi" w:cstheme="minorHAnsi"/>
        </w:rPr>
        <w:t>UK</w:t>
      </w:r>
      <w:r w:rsidR="0CFCB36E" w:rsidRPr="00200E00">
        <w:rPr>
          <w:rFonts w:asciiTheme="minorHAnsi" w:hAnsiTheme="minorHAnsi" w:cstheme="minorHAnsi"/>
        </w:rPr>
        <w:t>: Penguin</w:t>
      </w:r>
      <w:r w:rsidR="006A7E9F" w:rsidRPr="00200E00">
        <w:rPr>
          <w:rFonts w:asciiTheme="minorHAnsi" w:hAnsiTheme="minorHAnsi" w:cstheme="minorHAnsi"/>
        </w:rPr>
        <w:t>, pp. 54, 78.</w:t>
      </w:r>
    </w:p>
    <w:p w14:paraId="0CA89A17" w14:textId="77777777" w:rsidR="004B5F68" w:rsidRPr="00200E00" w:rsidRDefault="004B5F68" w:rsidP="00ED09F8">
      <w:pPr>
        <w:jc w:val="both"/>
        <w:rPr>
          <w:rFonts w:asciiTheme="minorHAnsi" w:hAnsiTheme="minorHAnsi" w:cstheme="minorHAnsi"/>
          <w:color w:val="000000" w:themeColor="text1"/>
        </w:rPr>
      </w:pPr>
    </w:p>
    <w:p w14:paraId="2B5FEF31" w14:textId="2EF6D66D" w:rsidR="00B92C01" w:rsidRPr="00200E00" w:rsidRDefault="00B92C01" w:rsidP="5AC7BB07">
      <w:pPr>
        <w:jc w:val="both"/>
        <w:rPr>
          <w:rFonts w:asciiTheme="minorHAnsi" w:hAnsiTheme="minorHAnsi" w:cstheme="minorHAnsi"/>
          <w:color w:val="000000" w:themeColor="text1"/>
        </w:rPr>
      </w:pPr>
      <w:r w:rsidRPr="00200E00">
        <w:rPr>
          <w:rFonts w:asciiTheme="minorHAnsi" w:hAnsiTheme="minorHAnsi" w:cstheme="minorHAnsi"/>
        </w:rPr>
        <w:t xml:space="preserve">Whitehead, C. </w:t>
      </w:r>
      <w:r w:rsidR="467EBB44" w:rsidRPr="00200E00">
        <w:rPr>
          <w:rFonts w:asciiTheme="minorHAnsi" w:hAnsiTheme="minorHAnsi" w:cstheme="minorHAnsi"/>
        </w:rPr>
        <w:t>(</w:t>
      </w:r>
      <w:r w:rsidRPr="00200E00">
        <w:rPr>
          <w:rFonts w:asciiTheme="minorHAnsi" w:hAnsiTheme="minorHAnsi" w:cstheme="minorHAnsi"/>
        </w:rPr>
        <w:t>2013</w:t>
      </w:r>
      <w:r w:rsidR="3D7FFCD9" w:rsidRPr="00200E00">
        <w:rPr>
          <w:rFonts w:asciiTheme="minorHAnsi" w:hAnsiTheme="minorHAnsi" w:cstheme="minorHAnsi"/>
        </w:rPr>
        <w:t>)</w:t>
      </w:r>
      <w:r w:rsidRPr="00200E00">
        <w:rPr>
          <w:rFonts w:asciiTheme="minorHAnsi" w:hAnsiTheme="minorHAnsi" w:cstheme="minorHAnsi"/>
        </w:rPr>
        <w:t xml:space="preserve"> </w:t>
      </w:r>
      <w:r w:rsidRPr="00200E00">
        <w:rPr>
          <w:rFonts w:asciiTheme="minorHAnsi" w:hAnsiTheme="minorHAnsi" w:cstheme="minorHAnsi"/>
          <w:i/>
          <w:iCs/>
        </w:rPr>
        <w:t>Museums and the Construction of Disciplines: Art and Archaeology in Nineteenth-century Britain</w:t>
      </w:r>
      <w:r w:rsidRPr="00200E00">
        <w:rPr>
          <w:rFonts w:asciiTheme="minorHAnsi" w:hAnsiTheme="minorHAnsi" w:cstheme="minorHAnsi"/>
        </w:rPr>
        <w:t>.</w:t>
      </w:r>
      <w:r w:rsidR="00862288" w:rsidRPr="00200E00">
        <w:rPr>
          <w:rFonts w:asciiTheme="minorHAnsi" w:hAnsiTheme="minorHAnsi" w:cstheme="minorHAnsi"/>
        </w:rPr>
        <w:t xml:space="preserve"> </w:t>
      </w:r>
      <w:r w:rsidRPr="00200E00">
        <w:rPr>
          <w:rFonts w:asciiTheme="minorHAnsi" w:hAnsiTheme="minorHAnsi" w:cstheme="minorHAnsi"/>
        </w:rPr>
        <w:t>1st ed.</w:t>
      </w:r>
      <w:r w:rsidR="00862288" w:rsidRPr="00200E00">
        <w:rPr>
          <w:rFonts w:asciiTheme="minorHAnsi" w:hAnsiTheme="minorHAnsi" w:cstheme="minorHAnsi"/>
        </w:rPr>
        <w:t xml:space="preserve"> </w:t>
      </w:r>
      <w:r w:rsidR="00F539A7" w:rsidRPr="00200E00">
        <w:rPr>
          <w:rFonts w:asciiTheme="minorHAnsi" w:hAnsiTheme="minorHAnsi" w:cstheme="minorHAnsi"/>
        </w:rPr>
        <w:t>UK</w:t>
      </w:r>
      <w:r w:rsidR="18275B30" w:rsidRPr="00200E00">
        <w:rPr>
          <w:rFonts w:asciiTheme="minorHAnsi" w:hAnsiTheme="minorHAnsi" w:cstheme="minorHAnsi"/>
        </w:rPr>
        <w:t>:</w:t>
      </w:r>
      <w:r w:rsidRPr="00200E00">
        <w:rPr>
          <w:rFonts w:asciiTheme="minorHAnsi" w:hAnsiTheme="minorHAnsi" w:cstheme="minorHAnsi"/>
        </w:rPr>
        <w:t xml:space="preserve"> A&amp;C Black., pp. 8.</w:t>
      </w:r>
    </w:p>
    <w:p w14:paraId="57A9C3FD" w14:textId="77777777" w:rsidR="000E74CC" w:rsidRPr="00200E00" w:rsidRDefault="000E74CC" w:rsidP="00ED09F8">
      <w:pPr>
        <w:jc w:val="both"/>
        <w:rPr>
          <w:rFonts w:asciiTheme="minorHAnsi" w:hAnsiTheme="minorHAnsi" w:cstheme="minorHAnsi"/>
          <w:color w:val="000000" w:themeColor="text1"/>
        </w:rPr>
      </w:pPr>
    </w:p>
    <w:p w14:paraId="18648B02" w14:textId="27E12C51" w:rsidR="004407CA" w:rsidRPr="00200E00" w:rsidRDefault="004B5F68" w:rsidP="5AC7BB07">
      <w:pPr>
        <w:jc w:val="both"/>
        <w:rPr>
          <w:rFonts w:asciiTheme="minorHAnsi" w:hAnsiTheme="minorHAnsi" w:cstheme="minorHAnsi"/>
        </w:rPr>
      </w:pPr>
      <w:r w:rsidRPr="00200E00">
        <w:rPr>
          <w:rFonts w:asciiTheme="minorHAnsi" w:hAnsiTheme="minorHAnsi" w:cstheme="minorHAnsi"/>
        </w:rPr>
        <w:t xml:space="preserve">The School of Life, </w:t>
      </w:r>
      <w:r w:rsidR="3A7F66B8" w:rsidRPr="00200E00">
        <w:rPr>
          <w:rFonts w:asciiTheme="minorHAnsi" w:hAnsiTheme="minorHAnsi" w:cstheme="minorHAnsi"/>
        </w:rPr>
        <w:t>(</w:t>
      </w:r>
      <w:r w:rsidR="00191F37" w:rsidRPr="00200E00">
        <w:rPr>
          <w:rFonts w:asciiTheme="minorHAnsi" w:hAnsiTheme="minorHAnsi" w:cstheme="minorHAnsi"/>
        </w:rPr>
        <w:t>2023</w:t>
      </w:r>
      <w:r w:rsidR="54FF0FA4" w:rsidRPr="00200E00">
        <w:rPr>
          <w:rFonts w:asciiTheme="minorHAnsi" w:hAnsiTheme="minorHAnsi" w:cstheme="minorHAnsi"/>
        </w:rPr>
        <w:t>)</w:t>
      </w:r>
      <w:r w:rsidRPr="00200E00">
        <w:rPr>
          <w:rFonts w:asciiTheme="minorHAnsi" w:hAnsiTheme="minorHAnsi" w:cstheme="minorHAnsi"/>
        </w:rPr>
        <w:t xml:space="preserve"> Sentimentality in Art and Business.</w:t>
      </w:r>
      <w:r w:rsidR="00862288" w:rsidRPr="00200E00">
        <w:rPr>
          <w:rFonts w:asciiTheme="minorHAnsi" w:hAnsiTheme="minorHAnsi" w:cstheme="minorHAnsi"/>
        </w:rPr>
        <w:t xml:space="preserve"> </w:t>
      </w:r>
      <w:r w:rsidRPr="00200E00">
        <w:rPr>
          <w:rFonts w:asciiTheme="minorHAnsi" w:hAnsiTheme="minorHAnsi" w:cstheme="minorHAnsi"/>
        </w:rPr>
        <w:t>Available at</w:t>
      </w:r>
    </w:p>
    <w:p w14:paraId="5D7C8AEF" w14:textId="36BEE340" w:rsidR="004B5F68" w:rsidRPr="00200E00" w:rsidRDefault="00000000" w:rsidP="5AC7BB07">
      <w:pPr>
        <w:shd w:val="clear" w:color="auto" w:fill="FFFFFF" w:themeFill="background1"/>
        <w:rPr>
          <w:rFonts w:asciiTheme="minorHAnsi" w:hAnsiTheme="minorHAnsi" w:cstheme="minorHAnsi"/>
          <w:color w:val="000000"/>
        </w:rPr>
      </w:pPr>
      <w:hyperlink r:id="rId23" w:anchor=":~:text=In%20an%20essay%2C%20De,'without%20paying%20for%20it'.&amp;text=He%20says%3A%20'We%20think%20we,have%20to%20be%20paid%20for" w:history="1">
        <w:r w:rsidR="004407CA" w:rsidRPr="00200E00">
          <w:rPr>
            <w:rFonts w:asciiTheme="minorHAnsi" w:hAnsiTheme="minorHAnsi" w:cstheme="minorHAnsi"/>
            <w:color w:val="000000" w:themeColor="text1"/>
            <w:u w:val="single"/>
          </w:rPr>
          <w:t>https://www.theschooloflife.com/article/sentimentality-in-art-and-business/#:~:text=In%20an%20essay%2C%20De,</w:t>
        </w:r>
        <w:r w:rsidR="00862288" w:rsidRPr="00200E00">
          <w:rPr>
            <w:rFonts w:asciiTheme="minorHAnsi" w:hAnsiTheme="minorHAnsi" w:cstheme="minorHAnsi"/>
            <w:color w:val="000000" w:themeColor="text1"/>
            <w:u w:val="single"/>
          </w:rPr>
          <w:t xml:space="preserve">'  </w:t>
        </w:r>
        <w:r w:rsidR="00862288" w:rsidRPr="00200E00">
          <w:rPr>
            <w:rFonts w:asciiTheme="minorHAnsi" w:hAnsiTheme="minorHAnsi" w:cstheme="minorHAnsi"/>
            <w:color w:val="000000" w:themeColor="text1"/>
            <w:u w:val="single"/>
          </w:rPr>
          <w:lastRenderedPageBreak/>
          <w:t>without%20paying%20for%20it'.&amp;text=He%20says%3A%20'We%20think%20we</w:t>
        </w:r>
        <w:r w:rsidR="004407CA" w:rsidRPr="00200E00">
          <w:rPr>
            <w:rFonts w:asciiTheme="minorHAnsi" w:hAnsiTheme="minorHAnsi" w:cstheme="minorHAnsi"/>
            <w:color w:val="000000" w:themeColor="text1"/>
            <w:u w:val="single"/>
          </w:rPr>
          <w:t>,have%20to%20be%20paid%20for</w:t>
        </w:r>
      </w:hyperlink>
      <w:r w:rsidR="004B5F68" w:rsidRPr="00200E00">
        <w:rPr>
          <w:rFonts w:asciiTheme="minorHAnsi" w:hAnsiTheme="minorHAnsi" w:cstheme="minorHAnsi"/>
          <w:color w:val="000000" w:themeColor="text1"/>
        </w:rPr>
        <w:t xml:space="preserve"> </w:t>
      </w:r>
      <w:r w:rsidR="004407CA" w:rsidRPr="00200E00">
        <w:rPr>
          <w:rFonts w:asciiTheme="minorHAnsi" w:hAnsiTheme="minorHAnsi" w:cstheme="minorHAnsi"/>
          <w:color w:val="000000" w:themeColor="text1"/>
        </w:rPr>
        <w:t xml:space="preserve"> </w:t>
      </w:r>
      <w:r w:rsidR="004B5F68" w:rsidRPr="00200E00">
        <w:rPr>
          <w:rFonts w:asciiTheme="minorHAnsi" w:hAnsiTheme="minorHAnsi" w:cstheme="minorHAnsi"/>
          <w:color w:val="000000"/>
        </w:rPr>
        <w:t xml:space="preserve">(Accessed: </w:t>
      </w:r>
      <w:r w:rsidR="008C5FE5" w:rsidRPr="00200E00">
        <w:rPr>
          <w:rFonts w:asciiTheme="minorHAnsi" w:hAnsiTheme="minorHAnsi" w:cstheme="minorHAnsi"/>
          <w:color w:val="000000"/>
        </w:rPr>
        <w:t>03 March</w:t>
      </w:r>
      <w:r w:rsidR="004B5F68" w:rsidRPr="00200E00">
        <w:rPr>
          <w:rFonts w:asciiTheme="minorHAnsi" w:hAnsiTheme="minorHAnsi" w:cstheme="minorHAnsi"/>
          <w:color w:val="000000"/>
        </w:rPr>
        <w:t xml:space="preserve"> 2023).</w:t>
      </w:r>
    </w:p>
    <w:p w14:paraId="39AA1AE9" w14:textId="26C050C0" w:rsidR="57C60F15" w:rsidRPr="00200E00" w:rsidRDefault="57C60F15" w:rsidP="57C60F15">
      <w:pPr>
        <w:jc w:val="both"/>
        <w:rPr>
          <w:rFonts w:asciiTheme="minorHAnsi" w:hAnsiTheme="minorHAnsi" w:cstheme="minorHAnsi"/>
          <w:color w:val="000000" w:themeColor="text1"/>
        </w:rPr>
      </w:pPr>
    </w:p>
    <w:p w14:paraId="279C4E3C" w14:textId="669C6FD0" w:rsidR="00ED686C" w:rsidRPr="00200E00" w:rsidRDefault="00ED686C" w:rsidP="5AC7BB07">
      <w:pPr>
        <w:shd w:val="clear" w:color="auto" w:fill="FFFFFF" w:themeFill="background1"/>
        <w:rPr>
          <w:rFonts w:asciiTheme="minorHAnsi" w:hAnsiTheme="minorHAnsi" w:cstheme="minorHAnsi"/>
          <w:color w:val="000000"/>
        </w:rPr>
      </w:pPr>
      <w:proofErr w:type="spellStart"/>
      <w:r w:rsidRPr="00200E00">
        <w:rPr>
          <w:rFonts w:asciiTheme="minorHAnsi" w:hAnsiTheme="minorHAnsi" w:cstheme="minorHAnsi"/>
          <w:color w:val="000000" w:themeColor="text1"/>
        </w:rPr>
        <w:t>Diesendruck</w:t>
      </w:r>
      <w:proofErr w:type="spellEnd"/>
      <w:r w:rsidRPr="00200E00">
        <w:rPr>
          <w:rFonts w:asciiTheme="minorHAnsi" w:hAnsiTheme="minorHAnsi" w:cstheme="minorHAnsi"/>
          <w:color w:val="000000" w:themeColor="text1"/>
        </w:rPr>
        <w:t xml:space="preserve">, G. and Perez, R. </w:t>
      </w:r>
      <w:r w:rsidR="4764D4B0"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2015</w:t>
      </w:r>
      <w:r w:rsidR="53174D03"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 xml:space="preserve"> Toys are </w:t>
      </w:r>
      <w:r w:rsidR="008C5FE5" w:rsidRPr="00200E00">
        <w:rPr>
          <w:rFonts w:asciiTheme="minorHAnsi" w:hAnsiTheme="minorHAnsi" w:cstheme="minorHAnsi"/>
          <w:color w:val="000000" w:themeColor="text1"/>
        </w:rPr>
        <w:t>Me</w:t>
      </w:r>
      <w:r w:rsidRPr="00200E00">
        <w:rPr>
          <w:rFonts w:asciiTheme="minorHAnsi" w:hAnsiTheme="minorHAnsi" w:cstheme="minorHAnsi"/>
          <w:color w:val="000000" w:themeColor="text1"/>
        </w:rPr>
        <w:t xml:space="preserve">: </w:t>
      </w:r>
      <w:r w:rsidR="00862288" w:rsidRPr="00200E00">
        <w:rPr>
          <w:rFonts w:asciiTheme="minorHAnsi" w:hAnsiTheme="minorHAnsi" w:cstheme="minorHAnsi"/>
          <w:color w:val="000000" w:themeColor="text1"/>
        </w:rPr>
        <w:t>Children's</w:t>
      </w:r>
      <w:r w:rsidRPr="00200E00">
        <w:rPr>
          <w:rFonts w:asciiTheme="minorHAnsi" w:hAnsiTheme="minorHAnsi" w:cstheme="minorHAnsi"/>
          <w:color w:val="000000" w:themeColor="text1"/>
        </w:rPr>
        <w:t xml:space="preserve"> </w:t>
      </w:r>
      <w:r w:rsidR="008C5FE5" w:rsidRPr="00200E00">
        <w:rPr>
          <w:rFonts w:asciiTheme="minorHAnsi" w:hAnsiTheme="minorHAnsi" w:cstheme="minorHAnsi"/>
          <w:color w:val="000000" w:themeColor="text1"/>
        </w:rPr>
        <w:t>Extension</w:t>
      </w:r>
      <w:r w:rsidRPr="00200E00">
        <w:rPr>
          <w:rFonts w:asciiTheme="minorHAnsi" w:hAnsiTheme="minorHAnsi" w:cstheme="minorHAnsi"/>
          <w:color w:val="000000" w:themeColor="text1"/>
        </w:rPr>
        <w:t xml:space="preserve"> of self to </w:t>
      </w:r>
      <w:r w:rsidR="008C5FE5" w:rsidRPr="00200E00">
        <w:rPr>
          <w:rFonts w:asciiTheme="minorHAnsi" w:hAnsiTheme="minorHAnsi" w:cstheme="minorHAnsi"/>
          <w:color w:val="000000" w:themeColor="text1"/>
        </w:rPr>
        <w:t>Objects</w:t>
      </w:r>
      <w:r w:rsidRPr="00200E00">
        <w:rPr>
          <w:rFonts w:asciiTheme="minorHAnsi" w:hAnsiTheme="minorHAnsi" w:cstheme="minorHAnsi"/>
          <w:color w:val="000000" w:themeColor="text1"/>
        </w:rPr>
        <w:t>. </w:t>
      </w:r>
      <w:r w:rsidRPr="00200E00">
        <w:rPr>
          <w:rFonts w:asciiTheme="minorHAnsi" w:hAnsiTheme="minorHAnsi" w:cstheme="minorHAnsi"/>
          <w:i/>
          <w:iCs/>
          <w:color w:val="000000" w:themeColor="text1"/>
        </w:rPr>
        <w:t>Cognition</w:t>
      </w:r>
      <w:r w:rsidRPr="00200E00">
        <w:rPr>
          <w:rFonts w:asciiTheme="minorHAnsi" w:hAnsiTheme="minorHAnsi" w:cstheme="minorHAnsi"/>
          <w:color w:val="000000" w:themeColor="text1"/>
        </w:rPr>
        <w:t> 134, pp. 11–20.</w:t>
      </w:r>
      <w:r w:rsidR="00862288" w:rsidRPr="00200E00">
        <w:rPr>
          <w:rFonts w:asciiTheme="minorHAnsi" w:hAnsiTheme="minorHAnsi" w:cstheme="minorHAnsi"/>
          <w:color w:val="000000" w:themeColor="text1"/>
        </w:rPr>
        <w:t xml:space="preserve"> </w:t>
      </w:r>
      <w:r w:rsidRPr="00200E00">
        <w:rPr>
          <w:rFonts w:asciiTheme="minorHAnsi" w:hAnsiTheme="minorHAnsi" w:cstheme="minorHAnsi"/>
          <w:color w:val="000000" w:themeColor="text1"/>
        </w:rPr>
        <w:t>Available at: </w:t>
      </w:r>
      <w:hyperlink r:id="rId24">
        <w:r w:rsidRPr="00200E00">
          <w:rPr>
            <w:rStyle w:val="Hyperlink"/>
            <w:rFonts w:asciiTheme="minorHAnsi" w:hAnsiTheme="minorHAnsi" w:cstheme="minorHAnsi"/>
          </w:rPr>
          <w:t>10.1016/j.cognition.2014.09.010</w:t>
        </w:r>
      </w:hyperlink>
      <w:r w:rsidRPr="00200E00">
        <w:rPr>
          <w:rFonts w:asciiTheme="minorHAnsi" w:hAnsiTheme="minorHAnsi" w:cstheme="minorHAnsi"/>
          <w:color w:val="000000" w:themeColor="text1"/>
        </w:rPr>
        <w:t> </w:t>
      </w:r>
      <w:r w:rsidR="4F682B9B"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 xml:space="preserve">Accessed: </w:t>
      </w:r>
      <w:r w:rsidR="008C5FE5" w:rsidRPr="00200E00">
        <w:rPr>
          <w:rFonts w:asciiTheme="minorHAnsi" w:hAnsiTheme="minorHAnsi" w:cstheme="minorHAnsi"/>
          <w:color w:val="000000" w:themeColor="text1"/>
        </w:rPr>
        <w:t>23 March</w:t>
      </w:r>
      <w:r w:rsidRPr="00200E00">
        <w:rPr>
          <w:rFonts w:asciiTheme="minorHAnsi" w:hAnsiTheme="minorHAnsi" w:cstheme="minorHAnsi"/>
          <w:color w:val="000000" w:themeColor="text1"/>
        </w:rPr>
        <w:t xml:space="preserve"> 2023</w:t>
      </w:r>
      <w:r w:rsidR="3D48B932"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w:t>
      </w:r>
    </w:p>
    <w:p w14:paraId="4B1BCDF0" w14:textId="77777777" w:rsidR="004B5F68" w:rsidRPr="00200E00" w:rsidRDefault="004B5F68" w:rsidP="00ED686C">
      <w:pPr>
        <w:shd w:val="clear" w:color="auto" w:fill="FFFFFF"/>
        <w:rPr>
          <w:rFonts w:asciiTheme="minorHAnsi" w:hAnsiTheme="minorHAnsi" w:cstheme="minorHAnsi"/>
          <w:color w:val="000000"/>
        </w:rPr>
      </w:pPr>
    </w:p>
    <w:p w14:paraId="2308973B" w14:textId="23AE0DD7" w:rsidR="00ED686C" w:rsidRPr="00200E00" w:rsidRDefault="00ED686C" w:rsidP="5AC7BB07">
      <w:pPr>
        <w:shd w:val="clear" w:color="auto" w:fill="FFFFFF" w:themeFill="background1"/>
        <w:rPr>
          <w:rFonts w:asciiTheme="minorHAnsi" w:hAnsiTheme="minorHAnsi" w:cstheme="minorHAnsi"/>
          <w:color w:val="000000"/>
        </w:rPr>
      </w:pPr>
      <w:r w:rsidRPr="00200E00">
        <w:rPr>
          <w:rFonts w:asciiTheme="minorHAnsi" w:hAnsiTheme="minorHAnsi" w:cstheme="minorHAnsi"/>
          <w:color w:val="000000" w:themeColor="text1"/>
        </w:rPr>
        <w:t xml:space="preserve">Kelly, M. </w:t>
      </w:r>
      <w:r w:rsidR="0FD98229"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1998</w:t>
      </w:r>
      <w:r w:rsidR="0E97E9BF"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 </w:t>
      </w:r>
      <w:proofErr w:type="spellStart"/>
      <w:r w:rsidRPr="00200E00">
        <w:rPr>
          <w:rFonts w:asciiTheme="minorHAnsi" w:hAnsiTheme="minorHAnsi" w:cstheme="minorHAnsi"/>
          <w:i/>
          <w:iCs/>
          <w:color w:val="000000" w:themeColor="text1"/>
        </w:rPr>
        <w:t>Encyclopedia</w:t>
      </w:r>
      <w:proofErr w:type="spellEnd"/>
      <w:r w:rsidRPr="00200E00">
        <w:rPr>
          <w:rFonts w:asciiTheme="minorHAnsi" w:hAnsiTheme="minorHAnsi" w:cstheme="minorHAnsi"/>
          <w:i/>
          <w:iCs/>
          <w:color w:val="000000" w:themeColor="text1"/>
        </w:rPr>
        <w:t xml:space="preserve"> of Aesthetics</w:t>
      </w:r>
      <w:r w:rsidRPr="00200E00">
        <w:rPr>
          <w:rFonts w:asciiTheme="minorHAnsi" w:hAnsiTheme="minorHAnsi" w:cstheme="minorHAnsi"/>
          <w:color w:val="000000" w:themeColor="text1"/>
        </w:rPr>
        <w:t>.</w:t>
      </w:r>
      <w:r w:rsidR="00862288" w:rsidRPr="00200E00">
        <w:rPr>
          <w:rFonts w:asciiTheme="minorHAnsi" w:hAnsiTheme="minorHAnsi" w:cstheme="minorHAnsi"/>
          <w:color w:val="000000" w:themeColor="text1"/>
        </w:rPr>
        <w:t xml:space="preserve"> </w:t>
      </w:r>
      <w:r w:rsidRPr="00200E00">
        <w:rPr>
          <w:rFonts w:asciiTheme="minorHAnsi" w:hAnsiTheme="minorHAnsi" w:cstheme="minorHAnsi"/>
          <w:color w:val="000000" w:themeColor="text1"/>
        </w:rPr>
        <w:t>Oxford reference.</w:t>
      </w:r>
      <w:r w:rsidR="00862288" w:rsidRPr="00200E00">
        <w:rPr>
          <w:rFonts w:asciiTheme="minorHAnsi" w:hAnsiTheme="minorHAnsi" w:cstheme="minorHAnsi"/>
          <w:color w:val="000000" w:themeColor="text1"/>
        </w:rPr>
        <w:t xml:space="preserve"> </w:t>
      </w:r>
      <w:r w:rsidRPr="00200E00">
        <w:rPr>
          <w:rFonts w:asciiTheme="minorHAnsi" w:hAnsiTheme="minorHAnsi" w:cstheme="minorHAnsi"/>
          <w:color w:val="000000" w:themeColor="text1"/>
        </w:rPr>
        <w:t>Available at: </w:t>
      </w:r>
      <w:hyperlink r:id="rId25">
        <w:r w:rsidR="004B5F68" w:rsidRPr="00200E00">
          <w:rPr>
            <w:rStyle w:val="Hyperlink"/>
            <w:rFonts w:asciiTheme="minorHAnsi" w:hAnsiTheme="minorHAnsi" w:cstheme="minorHAnsi"/>
          </w:rPr>
          <w:t>https://www-oxfordreferencecom.ezproxy.uwtsd.ac.uk/display/10.1093/acref/9780195113075.001.0001/acref-9780195113075-e-0039?rskey=v3AgW4&amp;result=5</w:t>
        </w:r>
      </w:hyperlink>
      <w:r w:rsidRPr="00200E00">
        <w:rPr>
          <w:rFonts w:asciiTheme="minorHAnsi" w:hAnsiTheme="minorHAnsi" w:cstheme="minorHAnsi"/>
          <w:color w:val="000000" w:themeColor="text1"/>
        </w:rPr>
        <w:t xml:space="preserve"> </w:t>
      </w:r>
      <w:r w:rsidR="001703CD"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 xml:space="preserve">Accessed: </w:t>
      </w:r>
      <w:r w:rsidR="008C5FE5" w:rsidRPr="00200E00">
        <w:rPr>
          <w:rFonts w:asciiTheme="minorHAnsi" w:hAnsiTheme="minorHAnsi" w:cstheme="minorHAnsi"/>
          <w:color w:val="000000" w:themeColor="text1"/>
        </w:rPr>
        <w:t>10 February</w:t>
      </w:r>
      <w:r w:rsidRPr="00200E00">
        <w:rPr>
          <w:rFonts w:asciiTheme="minorHAnsi" w:hAnsiTheme="minorHAnsi" w:cstheme="minorHAnsi"/>
          <w:color w:val="000000" w:themeColor="text1"/>
        </w:rPr>
        <w:t xml:space="preserve"> 2023</w:t>
      </w:r>
      <w:r w:rsidR="001703CD"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w:t>
      </w:r>
    </w:p>
    <w:p w14:paraId="488EF140" w14:textId="77777777" w:rsidR="004B5F68" w:rsidRPr="00200E00" w:rsidRDefault="004B5F68" w:rsidP="00ED686C">
      <w:pPr>
        <w:shd w:val="clear" w:color="auto" w:fill="FFFFFF"/>
        <w:rPr>
          <w:rFonts w:asciiTheme="minorHAnsi" w:hAnsiTheme="minorHAnsi" w:cstheme="minorHAnsi"/>
          <w:color w:val="000000"/>
        </w:rPr>
      </w:pPr>
    </w:p>
    <w:p w14:paraId="6C349D69" w14:textId="77777777" w:rsidR="001703CD" w:rsidRPr="00200E00" w:rsidRDefault="001703CD" w:rsidP="00ED686C">
      <w:pPr>
        <w:shd w:val="clear" w:color="auto" w:fill="FFFFFF"/>
        <w:rPr>
          <w:rFonts w:asciiTheme="minorHAnsi" w:hAnsiTheme="minorHAnsi" w:cstheme="minorHAnsi"/>
          <w:color w:val="000000"/>
        </w:rPr>
      </w:pPr>
    </w:p>
    <w:p w14:paraId="26D52C06" w14:textId="5D60C53D" w:rsidR="00ED686C" w:rsidRPr="00200E00" w:rsidRDefault="00ED686C" w:rsidP="5AC7BB07">
      <w:pPr>
        <w:shd w:val="clear" w:color="auto" w:fill="FFFFFF" w:themeFill="background1"/>
        <w:rPr>
          <w:rFonts w:asciiTheme="minorHAnsi" w:hAnsiTheme="minorHAnsi" w:cstheme="minorHAnsi"/>
          <w:color w:val="000000"/>
        </w:rPr>
      </w:pPr>
      <w:proofErr w:type="spellStart"/>
      <w:r w:rsidRPr="00200E00">
        <w:rPr>
          <w:rFonts w:asciiTheme="minorHAnsi" w:hAnsiTheme="minorHAnsi" w:cstheme="minorHAnsi"/>
          <w:color w:val="000000" w:themeColor="text1"/>
        </w:rPr>
        <w:t>Klin</w:t>
      </w:r>
      <w:proofErr w:type="spellEnd"/>
      <w:r w:rsidRPr="00200E00">
        <w:rPr>
          <w:rFonts w:asciiTheme="minorHAnsi" w:hAnsiTheme="minorHAnsi" w:cstheme="minorHAnsi"/>
          <w:color w:val="000000" w:themeColor="text1"/>
        </w:rPr>
        <w:t xml:space="preserve">, A. et al. </w:t>
      </w:r>
      <w:r w:rsidR="1B0D99BC"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2007</w:t>
      </w:r>
      <w:r w:rsidR="51CD5CCA"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 xml:space="preserve"> Visual Fixation Patterns During Viewing of Naturalistic Social Situations as Predictors of Social Competence in Individuals </w:t>
      </w:r>
      <w:proofErr w:type="gramStart"/>
      <w:r w:rsidRPr="00200E00">
        <w:rPr>
          <w:rFonts w:asciiTheme="minorHAnsi" w:hAnsiTheme="minorHAnsi" w:cstheme="minorHAnsi"/>
          <w:color w:val="000000" w:themeColor="text1"/>
        </w:rPr>
        <w:t>With</w:t>
      </w:r>
      <w:proofErr w:type="gramEnd"/>
      <w:r w:rsidRPr="00200E00">
        <w:rPr>
          <w:rFonts w:asciiTheme="minorHAnsi" w:hAnsiTheme="minorHAnsi" w:cstheme="minorHAnsi"/>
          <w:color w:val="000000" w:themeColor="text1"/>
        </w:rPr>
        <w:t xml:space="preserve"> Autism. </w:t>
      </w:r>
      <w:r w:rsidRPr="00200E00">
        <w:rPr>
          <w:rFonts w:asciiTheme="minorHAnsi" w:hAnsiTheme="minorHAnsi" w:cstheme="minorHAnsi"/>
          <w:i/>
          <w:iCs/>
          <w:color w:val="000000" w:themeColor="text1"/>
        </w:rPr>
        <w:t>Arch Gen Psychiatry</w:t>
      </w:r>
      <w:r w:rsidRPr="00200E00">
        <w:rPr>
          <w:rFonts w:asciiTheme="minorHAnsi" w:hAnsiTheme="minorHAnsi" w:cstheme="minorHAnsi"/>
          <w:color w:val="000000" w:themeColor="text1"/>
        </w:rPr>
        <w:t> 59(9), pp. 853–861.</w:t>
      </w:r>
      <w:r w:rsidR="00862288" w:rsidRPr="00200E00">
        <w:rPr>
          <w:rFonts w:asciiTheme="minorHAnsi" w:hAnsiTheme="minorHAnsi" w:cstheme="minorHAnsi"/>
          <w:color w:val="000000" w:themeColor="text1"/>
        </w:rPr>
        <w:t xml:space="preserve"> </w:t>
      </w:r>
      <w:r w:rsidRPr="00200E00">
        <w:rPr>
          <w:rFonts w:asciiTheme="minorHAnsi" w:hAnsiTheme="minorHAnsi" w:cstheme="minorHAnsi"/>
          <w:color w:val="000000" w:themeColor="text1"/>
        </w:rPr>
        <w:t>Available at: </w:t>
      </w:r>
      <w:hyperlink r:id="rId26">
        <w:r w:rsidRPr="00200E00">
          <w:rPr>
            <w:rStyle w:val="Hyperlink"/>
            <w:rFonts w:asciiTheme="minorHAnsi" w:hAnsiTheme="minorHAnsi" w:cstheme="minorHAnsi"/>
          </w:rPr>
          <w:t>10.1001/archpsyc.59.9.809</w:t>
        </w:r>
      </w:hyperlink>
      <w:r w:rsidRPr="00200E00">
        <w:rPr>
          <w:rFonts w:asciiTheme="minorHAnsi" w:hAnsiTheme="minorHAnsi" w:cstheme="minorHAnsi"/>
          <w:color w:val="000000" w:themeColor="text1"/>
        </w:rPr>
        <w:t> </w:t>
      </w:r>
      <w:r w:rsidR="001703CD"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 xml:space="preserve">Accessed: </w:t>
      </w:r>
      <w:r w:rsidR="008C5FE5" w:rsidRPr="00200E00">
        <w:rPr>
          <w:rFonts w:asciiTheme="minorHAnsi" w:hAnsiTheme="minorHAnsi" w:cstheme="minorHAnsi"/>
          <w:color w:val="000000" w:themeColor="text1"/>
        </w:rPr>
        <w:t>23 February</w:t>
      </w:r>
      <w:r w:rsidRPr="00200E00">
        <w:rPr>
          <w:rFonts w:asciiTheme="minorHAnsi" w:hAnsiTheme="minorHAnsi" w:cstheme="minorHAnsi"/>
          <w:color w:val="000000" w:themeColor="text1"/>
        </w:rPr>
        <w:t xml:space="preserve"> 2023</w:t>
      </w:r>
      <w:r w:rsidR="001703CD"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w:t>
      </w:r>
    </w:p>
    <w:p w14:paraId="591AAB5E" w14:textId="77777777" w:rsidR="0033618B" w:rsidRPr="00200E00" w:rsidRDefault="0033618B" w:rsidP="00ED686C">
      <w:pPr>
        <w:shd w:val="clear" w:color="auto" w:fill="FFFFFF"/>
        <w:rPr>
          <w:rFonts w:asciiTheme="minorHAnsi" w:hAnsiTheme="minorHAnsi" w:cstheme="minorHAnsi"/>
          <w:color w:val="000000"/>
        </w:rPr>
      </w:pPr>
    </w:p>
    <w:p w14:paraId="5B06B8B8" w14:textId="72A2AABF" w:rsidR="00ED686C" w:rsidRPr="00200E00" w:rsidRDefault="00ED686C" w:rsidP="5AC7BB07">
      <w:pPr>
        <w:shd w:val="clear" w:color="auto" w:fill="FFFFFF" w:themeFill="background1"/>
        <w:rPr>
          <w:rFonts w:asciiTheme="minorHAnsi" w:hAnsiTheme="minorHAnsi" w:cstheme="minorHAnsi"/>
          <w:color w:val="000000"/>
        </w:rPr>
      </w:pPr>
      <w:proofErr w:type="spellStart"/>
      <w:r w:rsidRPr="00200E00">
        <w:rPr>
          <w:rFonts w:asciiTheme="minorHAnsi" w:hAnsiTheme="minorHAnsi" w:cstheme="minorHAnsi"/>
          <w:color w:val="000000" w:themeColor="text1"/>
        </w:rPr>
        <w:t>Levanier</w:t>
      </w:r>
      <w:proofErr w:type="spellEnd"/>
      <w:r w:rsidRPr="00200E00">
        <w:rPr>
          <w:rFonts w:asciiTheme="minorHAnsi" w:hAnsiTheme="minorHAnsi" w:cstheme="minorHAnsi"/>
          <w:color w:val="000000" w:themeColor="text1"/>
        </w:rPr>
        <w:t xml:space="preserve">, J. </w:t>
      </w:r>
      <w:r w:rsidR="71E1A684"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2021</w:t>
      </w:r>
      <w:r w:rsidR="21DDEBB5"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 xml:space="preserve"> The power of using symbolism in design.</w:t>
      </w:r>
      <w:r w:rsidR="00862288" w:rsidRPr="00200E00">
        <w:rPr>
          <w:rFonts w:asciiTheme="minorHAnsi" w:hAnsiTheme="minorHAnsi" w:cstheme="minorHAnsi"/>
          <w:color w:val="000000" w:themeColor="text1"/>
        </w:rPr>
        <w:t xml:space="preserve"> </w:t>
      </w:r>
      <w:r w:rsidRPr="00200E00">
        <w:rPr>
          <w:rFonts w:asciiTheme="minorHAnsi" w:hAnsiTheme="minorHAnsi" w:cstheme="minorHAnsi"/>
          <w:color w:val="000000" w:themeColor="text1"/>
        </w:rPr>
        <w:t>Available at: </w:t>
      </w:r>
      <w:hyperlink r:id="rId27">
        <w:r w:rsidRPr="00200E00">
          <w:rPr>
            <w:rStyle w:val="Hyperlink"/>
            <w:rFonts w:asciiTheme="minorHAnsi" w:hAnsiTheme="minorHAnsi" w:cstheme="minorHAnsi"/>
          </w:rPr>
          <w:t>https://99designs.com/blog/design-history-movements/symbolism-design/</w:t>
        </w:r>
      </w:hyperlink>
      <w:r w:rsidRPr="00200E00">
        <w:rPr>
          <w:rFonts w:asciiTheme="minorHAnsi" w:hAnsiTheme="minorHAnsi" w:cstheme="minorHAnsi"/>
          <w:color w:val="000000" w:themeColor="text1"/>
        </w:rPr>
        <w:t> </w:t>
      </w:r>
      <w:r w:rsidR="66F8ED01"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 xml:space="preserve">Accessed: </w:t>
      </w:r>
      <w:r w:rsidR="008C5FE5" w:rsidRPr="00200E00">
        <w:rPr>
          <w:rFonts w:asciiTheme="minorHAnsi" w:hAnsiTheme="minorHAnsi" w:cstheme="minorHAnsi"/>
          <w:color w:val="000000" w:themeColor="text1"/>
        </w:rPr>
        <w:t>31 March</w:t>
      </w:r>
      <w:r w:rsidRPr="00200E00">
        <w:rPr>
          <w:rFonts w:asciiTheme="minorHAnsi" w:hAnsiTheme="minorHAnsi" w:cstheme="minorHAnsi"/>
          <w:color w:val="000000" w:themeColor="text1"/>
        </w:rPr>
        <w:t xml:space="preserve"> 2023</w:t>
      </w:r>
      <w:r w:rsidR="59D57F1C"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w:t>
      </w:r>
    </w:p>
    <w:p w14:paraId="5C72B122" w14:textId="77777777" w:rsidR="00566ED6" w:rsidRPr="00200E00" w:rsidRDefault="00566ED6" w:rsidP="00ED686C">
      <w:pPr>
        <w:shd w:val="clear" w:color="auto" w:fill="FFFFFF"/>
        <w:rPr>
          <w:rFonts w:asciiTheme="minorHAnsi" w:hAnsiTheme="minorHAnsi" w:cstheme="minorHAnsi"/>
          <w:color w:val="000000"/>
        </w:rPr>
      </w:pPr>
    </w:p>
    <w:p w14:paraId="2BE9632E" w14:textId="164C4D39" w:rsidR="00ED686C" w:rsidRPr="00200E00" w:rsidRDefault="00ED686C" w:rsidP="5AC7BB07">
      <w:pPr>
        <w:shd w:val="clear" w:color="auto" w:fill="FFFFFF" w:themeFill="background1"/>
        <w:rPr>
          <w:rFonts w:asciiTheme="minorHAnsi" w:hAnsiTheme="minorHAnsi" w:cstheme="minorHAnsi"/>
          <w:color w:val="000000"/>
        </w:rPr>
      </w:pPr>
      <w:r w:rsidRPr="00200E00">
        <w:rPr>
          <w:rFonts w:asciiTheme="minorHAnsi" w:hAnsiTheme="minorHAnsi" w:cstheme="minorHAnsi"/>
          <w:color w:val="000000" w:themeColor="text1"/>
        </w:rPr>
        <w:t xml:space="preserve">Oxford English Dictionary </w:t>
      </w:r>
      <w:r w:rsidR="3D77DA0A"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2023</w:t>
      </w:r>
      <w:r w:rsidR="345608C3" w:rsidRPr="00200E00">
        <w:rPr>
          <w:rFonts w:asciiTheme="minorHAnsi" w:hAnsiTheme="minorHAnsi" w:cstheme="minorHAnsi"/>
          <w:color w:val="000000" w:themeColor="text1"/>
        </w:rPr>
        <w:t>)</w:t>
      </w:r>
      <w:r w:rsidR="07CB1F23" w:rsidRPr="00200E00">
        <w:rPr>
          <w:rFonts w:asciiTheme="minorHAnsi" w:hAnsiTheme="minorHAnsi" w:cstheme="minorHAnsi"/>
          <w:color w:val="000000" w:themeColor="text1"/>
        </w:rPr>
        <w:t xml:space="preserve"> Artefact.</w:t>
      </w:r>
      <w:r w:rsidR="00862288" w:rsidRPr="00200E00">
        <w:rPr>
          <w:rFonts w:asciiTheme="minorHAnsi" w:hAnsiTheme="minorHAnsi" w:cstheme="minorHAnsi"/>
          <w:color w:val="000000" w:themeColor="text1"/>
        </w:rPr>
        <w:t xml:space="preserve"> </w:t>
      </w:r>
      <w:r w:rsidRPr="00200E00">
        <w:rPr>
          <w:rFonts w:asciiTheme="minorHAnsi" w:hAnsiTheme="minorHAnsi" w:cstheme="minorHAnsi"/>
          <w:color w:val="000000" w:themeColor="text1"/>
        </w:rPr>
        <w:t>Available at: </w:t>
      </w:r>
      <w:hyperlink r:id="rId28">
        <w:r w:rsidRPr="00200E00">
          <w:rPr>
            <w:rStyle w:val="Hyperlink"/>
            <w:rFonts w:asciiTheme="minorHAnsi" w:hAnsiTheme="minorHAnsi" w:cstheme="minorHAnsi"/>
          </w:rPr>
          <w:t>https://www.oed.com/view/Entry/11133?redirectedFrom=artefact</w:t>
        </w:r>
      </w:hyperlink>
      <w:r w:rsidRPr="00200E00">
        <w:rPr>
          <w:rFonts w:asciiTheme="minorHAnsi" w:hAnsiTheme="minorHAnsi" w:cstheme="minorHAnsi"/>
          <w:color w:val="000000" w:themeColor="text1"/>
        </w:rPr>
        <w:t> </w:t>
      </w:r>
      <w:r w:rsidR="6092569D"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 xml:space="preserve">Accessed: </w:t>
      </w:r>
      <w:r w:rsidR="008C5FE5" w:rsidRPr="00200E00">
        <w:rPr>
          <w:rFonts w:asciiTheme="minorHAnsi" w:hAnsiTheme="minorHAnsi" w:cstheme="minorHAnsi"/>
          <w:color w:val="000000" w:themeColor="text1"/>
        </w:rPr>
        <w:t>16 March</w:t>
      </w:r>
      <w:r w:rsidRPr="00200E00">
        <w:rPr>
          <w:rFonts w:asciiTheme="minorHAnsi" w:hAnsiTheme="minorHAnsi" w:cstheme="minorHAnsi"/>
          <w:color w:val="000000" w:themeColor="text1"/>
        </w:rPr>
        <w:t xml:space="preserve"> 2023</w:t>
      </w:r>
      <w:r w:rsidR="2ED9A220" w:rsidRPr="00200E00">
        <w:rPr>
          <w:rFonts w:asciiTheme="minorHAnsi" w:hAnsiTheme="minorHAnsi" w:cstheme="minorHAnsi"/>
          <w:color w:val="000000" w:themeColor="text1"/>
        </w:rPr>
        <w:t>)</w:t>
      </w:r>
      <w:r w:rsidRPr="00200E00">
        <w:rPr>
          <w:rFonts w:asciiTheme="minorHAnsi" w:hAnsiTheme="minorHAnsi" w:cstheme="minorHAnsi"/>
          <w:color w:val="000000" w:themeColor="text1"/>
        </w:rPr>
        <w:t>.</w:t>
      </w:r>
    </w:p>
    <w:p w14:paraId="5505D8EC" w14:textId="77777777" w:rsidR="004B5F68" w:rsidRPr="00200E00" w:rsidRDefault="004B5F68" w:rsidP="00ED686C">
      <w:pPr>
        <w:shd w:val="clear" w:color="auto" w:fill="FFFFFF"/>
        <w:rPr>
          <w:rFonts w:asciiTheme="minorHAnsi" w:hAnsiTheme="minorHAnsi" w:cstheme="minorHAnsi"/>
          <w:color w:val="000000"/>
        </w:rPr>
      </w:pPr>
    </w:p>
    <w:p w14:paraId="68CF7752" w14:textId="45E7E979" w:rsidR="57C60F15" w:rsidRPr="00200E00" w:rsidRDefault="57C60F15" w:rsidP="57C60F15">
      <w:pPr>
        <w:jc w:val="both"/>
        <w:rPr>
          <w:rFonts w:asciiTheme="minorHAnsi" w:hAnsiTheme="minorHAnsi" w:cstheme="minorHAnsi"/>
          <w:color w:val="000000" w:themeColor="text1"/>
        </w:rPr>
      </w:pPr>
    </w:p>
    <w:p w14:paraId="5F5710E0" w14:textId="116B7E2A" w:rsidR="008D5237" w:rsidRPr="00200E00" w:rsidRDefault="002232B8" w:rsidP="57C60F15">
      <w:pPr>
        <w:jc w:val="both"/>
        <w:rPr>
          <w:rFonts w:asciiTheme="minorHAnsi" w:hAnsiTheme="minorHAnsi" w:cstheme="minorHAnsi"/>
          <w:color w:val="000000" w:themeColor="text1"/>
        </w:rPr>
      </w:pPr>
      <w:r w:rsidRPr="00200E00">
        <w:rPr>
          <w:rFonts w:asciiTheme="minorHAnsi" w:hAnsiTheme="minorHAnsi" w:cstheme="minorHAnsi"/>
          <w:color w:val="000000" w:themeColor="text1"/>
        </w:rPr>
        <w:t>Figures</w:t>
      </w:r>
    </w:p>
    <w:p w14:paraId="73020780" w14:textId="77777777" w:rsidR="008D5237" w:rsidRPr="00200E00" w:rsidRDefault="008D5237" w:rsidP="57C60F15">
      <w:pPr>
        <w:jc w:val="both"/>
        <w:rPr>
          <w:rFonts w:asciiTheme="minorHAnsi" w:hAnsiTheme="minorHAnsi" w:cstheme="minorHAnsi"/>
          <w:color w:val="000000" w:themeColor="text1"/>
        </w:rPr>
      </w:pPr>
    </w:p>
    <w:p w14:paraId="400D6FF8" w14:textId="77777777" w:rsidR="008D5237" w:rsidRPr="00200E00" w:rsidRDefault="008D5237" w:rsidP="57C60F15">
      <w:pPr>
        <w:jc w:val="both"/>
        <w:rPr>
          <w:rFonts w:asciiTheme="minorHAnsi" w:hAnsiTheme="minorHAnsi" w:cstheme="minorHAnsi"/>
          <w:color w:val="000000" w:themeColor="text1"/>
        </w:rPr>
      </w:pPr>
    </w:p>
    <w:p w14:paraId="7074F32C" w14:textId="748B70D3" w:rsidR="008D5237" w:rsidRPr="00200E00" w:rsidRDefault="00B0132D" w:rsidP="57C60F15">
      <w:pPr>
        <w:jc w:val="both"/>
        <w:rPr>
          <w:rFonts w:asciiTheme="minorHAnsi" w:hAnsiTheme="minorHAnsi" w:cstheme="minorHAnsi"/>
          <w:color w:val="000000" w:themeColor="text1"/>
        </w:rPr>
      </w:pPr>
      <w:r w:rsidRPr="00200E00">
        <w:rPr>
          <w:rFonts w:asciiTheme="minorHAnsi" w:hAnsiTheme="minorHAnsi" w:cstheme="minorHAnsi"/>
        </w:rPr>
        <w:t xml:space="preserve">Fig 1. Press, C. 2023. The haunting present of the pyramids of Giza. Available at: </w:t>
      </w:r>
      <w:hyperlink r:id="rId29" w:tgtFrame="_blank" w:history="1">
        <w:r w:rsidRPr="00200E00">
          <w:rPr>
            <w:rStyle w:val="Hyperlink"/>
            <w:rFonts w:asciiTheme="minorHAnsi" w:hAnsiTheme="minorHAnsi" w:cstheme="minorHAnsi"/>
          </w:rPr>
          <w:t>https://www.nationalgeographic.com/history/article/giza-pyramids</w:t>
        </w:r>
      </w:hyperlink>
      <w:r w:rsidRPr="00200E00">
        <w:rPr>
          <w:rFonts w:asciiTheme="minorHAnsi" w:hAnsiTheme="minorHAnsi" w:cstheme="minorHAnsi"/>
        </w:rPr>
        <w:t xml:space="preserve"> </w:t>
      </w:r>
      <w:r w:rsidR="001E459D">
        <w:rPr>
          <w:rFonts w:asciiTheme="minorHAnsi" w:hAnsiTheme="minorHAnsi" w:cstheme="minorHAnsi"/>
        </w:rPr>
        <w:t>(</w:t>
      </w:r>
      <w:r w:rsidRPr="00200E00">
        <w:rPr>
          <w:rFonts w:asciiTheme="minorHAnsi" w:hAnsiTheme="minorHAnsi" w:cstheme="minorHAnsi"/>
        </w:rPr>
        <w:t>Accessed: 27 April 2023</w:t>
      </w:r>
      <w:r w:rsidR="001E459D">
        <w:rPr>
          <w:rFonts w:asciiTheme="minorHAnsi" w:hAnsiTheme="minorHAnsi" w:cstheme="minorHAnsi"/>
        </w:rPr>
        <w:t>)</w:t>
      </w:r>
      <w:r w:rsidRPr="00200E00">
        <w:rPr>
          <w:rFonts w:asciiTheme="minorHAnsi" w:hAnsiTheme="minorHAnsi" w:cstheme="minorHAnsi"/>
        </w:rPr>
        <w:t>.</w:t>
      </w:r>
    </w:p>
    <w:p w14:paraId="61C1B814" w14:textId="77777777" w:rsidR="008D5237" w:rsidRPr="00200E00" w:rsidRDefault="008D5237" w:rsidP="57C60F15">
      <w:pPr>
        <w:jc w:val="both"/>
        <w:rPr>
          <w:rFonts w:asciiTheme="minorHAnsi" w:hAnsiTheme="minorHAnsi" w:cstheme="minorHAnsi"/>
          <w:color w:val="000000" w:themeColor="text1"/>
        </w:rPr>
      </w:pPr>
    </w:p>
    <w:p w14:paraId="2D03F925" w14:textId="4C459583" w:rsidR="008D5237" w:rsidRPr="008D5237" w:rsidRDefault="008D5237" w:rsidP="008D5237">
      <w:pPr>
        <w:shd w:val="clear" w:color="auto" w:fill="FFFFFF"/>
        <w:rPr>
          <w:rFonts w:asciiTheme="minorHAnsi" w:hAnsiTheme="minorHAnsi" w:cstheme="minorHAnsi"/>
          <w:color w:val="000000"/>
        </w:rPr>
      </w:pPr>
      <w:r w:rsidRPr="00200E00">
        <w:rPr>
          <w:rFonts w:asciiTheme="minorHAnsi" w:hAnsiTheme="minorHAnsi" w:cstheme="minorHAnsi"/>
          <w:color w:val="000000"/>
        </w:rPr>
        <w:t xml:space="preserve">Fig </w:t>
      </w:r>
      <w:r w:rsidR="00B0132D" w:rsidRPr="00200E00">
        <w:rPr>
          <w:rFonts w:asciiTheme="minorHAnsi" w:hAnsiTheme="minorHAnsi" w:cstheme="minorHAnsi"/>
          <w:color w:val="000000"/>
        </w:rPr>
        <w:t>2</w:t>
      </w:r>
      <w:r w:rsidRPr="00200E00">
        <w:rPr>
          <w:rFonts w:asciiTheme="minorHAnsi" w:hAnsiTheme="minorHAnsi" w:cstheme="minorHAnsi"/>
          <w:color w:val="000000"/>
        </w:rPr>
        <w:t xml:space="preserve">. </w:t>
      </w:r>
      <w:proofErr w:type="spellStart"/>
      <w:r w:rsidRPr="008D5237">
        <w:rPr>
          <w:rFonts w:asciiTheme="minorHAnsi" w:hAnsiTheme="minorHAnsi" w:cstheme="minorHAnsi"/>
          <w:color w:val="000000"/>
        </w:rPr>
        <w:t>Colison</w:t>
      </w:r>
      <w:proofErr w:type="spellEnd"/>
      <w:r w:rsidRPr="008D5237">
        <w:rPr>
          <w:rFonts w:asciiTheme="minorHAnsi" w:hAnsiTheme="minorHAnsi" w:cstheme="minorHAnsi"/>
          <w:color w:val="000000"/>
        </w:rPr>
        <w:t>, N. 2020. Indigenous collection. Available at: </w:t>
      </w:r>
      <w:hyperlink r:id="rId30" w:tgtFrame="_blank" w:history="1">
        <w:r w:rsidRPr="008D5237">
          <w:rPr>
            <w:rFonts w:asciiTheme="minorHAnsi" w:hAnsiTheme="minorHAnsi" w:cstheme="minorHAnsi"/>
            <w:color w:val="0000FF"/>
            <w:u w:val="single"/>
          </w:rPr>
          <w:t>https://www.facebook.com/haidagwaiimuseum/posts/the-oma-is-proud-to-announce-nika-collison-as-the-opening-keynote-speaker-for-in/2831842523528928/</w:t>
        </w:r>
      </w:hyperlink>
      <w:r w:rsidRPr="008D5237">
        <w:rPr>
          <w:rFonts w:asciiTheme="minorHAnsi" w:hAnsiTheme="minorHAnsi" w:cstheme="minorHAnsi"/>
          <w:color w:val="000000"/>
        </w:rPr>
        <w:t> </w:t>
      </w:r>
      <w:r w:rsidR="001E459D">
        <w:rPr>
          <w:rFonts w:asciiTheme="minorHAnsi" w:hAnsiTheme="minorHAnsi" w:cstheme="minorHAnsi"/>
          <w:color w:val="000000"/>
        </w:rPr>
        <w:t>(</w:t>
      </w:r>
      <w:r w:rsidRPr="008D5237">
        <w:rPr>
          <w:rFonts w:asciiTheme="minorHAnsi" w:hAnsiTheme="minorHAnsi" w:cstheme="minorHAnsi"/>
          <w:color w:val="000000"/>
        </w:rPr>
        <w:t>Accessed: 27 April 2023</w:t>
      </w:r>
      <w:r w:rsidR="001E459D">
        <w:rPr>
          <w:rFonts w:asciiTheme="minorHAnsi" w:hAnsiTheme="minorHAnsi" w:cstheme="minorHAnsi"/>
          <w:color w:val="000000"/>
        </w:rPr>
        <w:t>)</w:t>
      </w:r>
      <w:r w:rsidRPr="008D5237">
        <w:rPr>
          <w:rFonts w:asciiTheme="minorHAnsi" w:hAnsiTheme="minorHAnsi" w:cstheme="minorHAnsi"/>
          <w:color w:val="000000"/>
        </w:rPr>
        <w:t>.</w:t>
      </w:r>
    </w:p>
    <w:p w14:paraId="6756F8FA" w14:textId="77777777" w:rsidR="008D5237" w:rsidRPr="00200E00" w:rsidRDefault="008D5237" w:rsidP="57C60F15">
      <w:pPr>
        <w:jc w:val="both"/>
        <w:rPr>
          <w:rFonts w:asciiTheme="minorHAnsi" w:hAnsiTheme="minorHAnsi" w:cstheme="minorHAnsi"/>
          <w:color w:val="000000" w:themeColor="text1"/>
        </w:rPr>
      </w:pPr>
    </w:p>
    <w:p w14:paraId="16835C53" w14:textId="366936E5" w:rsidR="008D5237" w:rsidRPr="00200E00" w:rsidRDefault="008D5237" w:rsidP="008D5237">
      <w:pPr>
        <w:shd w:val="clear" w:color="auto" w:fill="FFFFFF"/>
        <w:rPr>
          <w:rFonts w:asciiTheme="minorHAnsi" w:hAnsiTheme="minorHAnsi" w:cstheme="minorHAnsi"/>
          <w:color w:val="000000"/>
        </w:rPr>
      </w:pPr>
      <w:r w:rsidRPr="00200E00">
        <w:rPr>
          <w:rFonts w:asciiTheme="minorHAnsi" w:hAnsiTheme="minorHAnsi" w:cstheme="minorHAnsi"/>
          <w:color w:val="000000"/>
        </w:rPr>
        <w:t xml:space="preserve">Fig </w:t>
      </w:r>
      <w:r w:rsidR="00B0132D" w:rsidRPr="00200E00">
        <w:rPr>
          <w:rFonts w:asciiTheme="minorHAnsi" w:hAnsiTheme="minorHAnsi" w:cstheme="minorHAnsi"/>
          <w:color w:val="000000"/>
        </w:rPr>
        <w:t>3</w:t>
      </w:r>
      <w:r w:rsidRPr="00200E00">
        <w:rPr>
          <w:rFonts w:asciiTheme="minorHAnsi" w:hAnsiTheme="minorHAnsi" w:cstheme="minorHAnsi"/>
          <w:color w:val="000000"/>
        </w:rPr>
        <w:t xml:space="preserve">. </w:t>
      </w:r>
      <w:r w:rsidRPr="008D5237">
        <w:rPr>
          <w:rFonts w:asciiTheme="minorHAnsi" w:hAnsiTheme="minorHAnsi" w:cstheme="minorHAnsi"/>
          <w:color w:val="000000"/>
        </w:rPr>
        <w:t xml:space="preserve">Brown, C. 2022. More Than </w:t>
      </w:r>
      <w:proofErr w:type="gramStart"/>
      <w:r w:rsidRPr="008D5237">
        <w:rPr>
          <w:rFonts w:asciiTheme="minorHAnsi" w:hAnsiTheme="minorHAnsi" w:cstheme="minorHAnsi"/>
          <w:color w:val="000000"/>
        </w:rPr>
        <w:t>A</w:t>
      </w:r>
      <w:proofErr w:type="gramEnd"/>
      <w:r w:rsidRPr="008D5237">
        <w:rPr>
          <w:rFonts w:asciiTheme="minorHAnsi" w:hAnsiTheme="minorHAnsi" w:cstheme="minorHAnsi"/>
          <w:color w:val="000000"/>
        </w:rPr>
        <w:t xml:space="preserve"> Century And A Half Later, Cherished Blackfoot Items Are Finally Returning To Alberta | CBC News. Available at: </w:t>
      </w:r>
      <w:hyperlink r:id="rId31" w:tgtFrame="_blank" w:history="1">
        <w:r w:rsidRPr="008D5237">
          <w:rPr>
            <w:rFonts w:asciiTheme="minorHAnsi" w:hAnsiTheme="minorHAnsi" w:cstheme="minorHAnsi"/>
            <w:color w:val="0000FF"/>
            <w:u w:val="single"/>
          </w:rPr>
          <w:t>https://www.cbc.ca/news/world/blackfoot-items-england-alberta-1.6460458</w:t>
        </w:r>
      </w:hyperlink>
      <w:r w:rsidRPr="008D5237">
        <w:rPr>
          <w:rFonts w:asciiTheme="minorHAnsi" w:hAnsiTheme="minorHAnsi" w:cstheme="minorHAnsi"/>
          <w:color w:val="000000"/>
        </w:rPr>
        <w:t> </w:t>
      </w:r>
      <w:r w:rsidR="001E459D">
        <w:rPr>
          <w:rFonts w:asciiTheme="minorHAnsi" w:hAnsiTheme="minorHAnsi" w:cstheme="minorHAnsi"/>
          <w:color w:val="000000"/>
        </w:rPr>
        <w:t>(</w:t>
      </w:r>
      <w:r w:rsidRPr="008D5237">
        <w:rPr>
          <w:rFonts w:asciiTheme="minorHAnsi" w:hAnsiTheme="minorHAnsi" w:cstheme="minorHAnsi"/>
          <w:color w:val="000000"/>
        </w:rPr>
        <w:t>Accessed: 27 April 2023</w:t>
      </w:r>
      <w:r w:rsidR="001E459D">
        <w:rPr>
          <w:rFonts w:asciiTheme="minorHAnsi" w:hAnsiTheme="minorHAnsi" w:cstheme="minorHAnsi"/>
          <w:color w:val="000000"/>
        </w:rPr>
        <w:t>)</w:t>
      </w:r>
      <w:r w:rsidRPr="008D5237">
        <w:rPr>
          <w:rFonts w:asciiTheme="minorHAnsi" w:hAnsiTheme="minorHAnsi" w:cstheme="minorHAnsi"/>
          <w:color w:val="000000"/>
        </w:rPr>
        <w:t>.</w:t>
      </w:r>
    </w:p>
    <w:p w14:paraId="538165D9" w14:textId="77777777" w:rsidR="00303A73" w:rsidRPr="00200E00" w:rsidRDefault="00303A73" w:rsidP="57C60F15">
      <w:pPr>
        <w:jc w:val="both"/>
        <w:rPr>
          <w:rFonts w:asciiTheme="minorHAnsi" w:hAnsiTheme="minorHAnsi" w:cstheme="minorHAnsi"/>
          <w:color w:val="000000"/>
        </w:rPr>
      </w:pPr>
    </w:p>
    <w:p w14:paraId="2F248729" w14:textId="62D63088" w:rsidR="00303A73" w:rsidRPr="00200E00" w:rsidRDefault="00303A73" w:rsidP="57C60F15">
      <w:pPr>
        <w:jc w:val="both"/>
        <w:rPr>
          <w:rFonts w:asciiTheme="minorHAnsi" w:hAnsiTheme="minorHAnsi" w:cstheme="minorHAnsi"/>
        </w:rPr>
      </w:pPr>
      <w:r w:rsidRPr="00200E00">
        <w:rPr>
          <w:rFonts w:asciiTheme="minorHAnsi" w:hAnsiTheme="minorHAnsi" w:cstheme="minorHAnsi"/>
        </w:rPr>
        <w:t xml:space="preserve">Fig 4. Bouguereau, W.A. 1881. The Virgin with Angels oil painting. Available at: </w:t>
      </w:r>
      <w:hyperlink r:id="rId32" w:tgtFrame="_blank" w:history="1">
        <w:r w:rsidRPr="00200E00">
          <w:rPr>
            <w:rFonts w:asciiTheme="minorHAnsi" w:hAnsiTheme="minorHAnsi" w:cstheme="minorHAnsi"/>
            <w:color w:val="0000FF"/>
            <w:u w:val="single"/>
          </w:rPr>
          <w:t>https://www.artrenewal.org/artworks/la-vierge-aux-anges/william-adolphe-bouguereau/9631</w:t>
        </w:r>
      </w:hyperlink>
      <w:r w:rsidRPr="00200E00">
        <w:rPr>
          <w:rFonts w:asciiTheme="minorHAnsi" w:hAnsiTheme="minorHAnsi" w:cstheme="minorHAnsi"/>
        </w:rPr>
        <w:t xml:space="preserve"> </w:t>
      </w:r>
      <w:r w:rsidR="001E459D">
        <w:rPr>
          <w:rFonts w:asciiTheme="minorHAnsi" w:hAnsiTheme="minorHAnsi" w:cstheme="minorHAnsi"/>
        </w:rPr>
        <w:t>(</w:t>
      </w:r>
      <w:r w:rsidRPr="00200E00">
        <w:rPr>
          <w:rFonts w:asciiTheme="minorHAnsi" w:hAnsiTheme="minorHAnsi" w:cstheme="minorHAnsi"/>
        </w:rPr>
        <w:t>Accessed: 27 April 2023</w:t>
      </w:r>
      <w:r w:rsidR="001E459D">
        <w:rPr>
          <w:rFonts w:asciiTheme="minorHAnsi" w:hAnsiTheme="minorHAnsi" w:cstheme="minorHAnsi"/>
        </w:rPr>
        <w:t>)</w:t>
      </w:r>
      <w:r w:rsidRPr="00200E00">
        <w:rPr>
          <w:rFonts w:asciiTheme="minorHAnsi" w:hAnsiTheme="minorHAnsi" w:cstheme="minorHAnsi"/>
        </w:rPr>
        <w:t>.</w:t>
      </w:r>
    </w:p>
    <w:p w14:paraId="55782A3E" w14:textId="77777777" w:rsidR="00C05172" w:rsidRPr="00200E00" w:rsidRDefault="00C05172" w:rsidP="57C60F15">
      <w:pPr>
        <w:jc w:val="both"/>
        <w:rPr>
          <w:rFonts w:asciiTheme="minorHAnsi" w:hAnsiTheme="minorHAnsi" w:cstheme="minorHAnsi"/>
        </w:rPr>
      </w:pPr>
    </w:p>
    <w:p w14:paraId="13F5D65F" w14:textId="0243F785" w:rsidR="00C05172" w:rsidRPr="00200E00" w:rsidRDefault="00C05172" w:rsidP="57C60F15">
      <w:pPr>
        <w:jc w:val="both"/>
        <w:rPr>
          <w:rFonts w:asciiTheme="minorHAnsi" w:hAnsiTheme="minorHAnsi" w:cstheme="minorHAnsi"/>
        </w:rPr>
      </w:pPr>
      <w:r w:rsidRPr="00200E00">
        <w:rPr>
          <w:rFonts w:asciiTheme="minorHAnsi" w:hAnsiTheme="minorHAnsi" w:cstheme="minorHAnsi"/>
        </w:rPr>
        <w:lastRenderedPageBreak/>
        <w:t xml:space="preserve">Fig 5. Asselin, </w:t>
      </w:r>
      <w:proofErr w:type="spellStart"/>
      <w:r w:rsidRPr="00200E00">
        <w:rPr>
          <w:rFonts w:asciiTheme="minorHAnsi" w:hAnsiTheme="minorHAnsi" w:cstheme="minorHAnsi"/>
        </w:rPr>
        <w:t>Arrimage</w:t>
      </w:r>
      <w:proofErr w:type="spellEnd"/>
      <w:r w:rsidRPr="00200E00">
        <w:rPr>
          <w:rFonts w:asciiTheme="minorHAnsi" w:hAnsiTheme="minorHAnsi" w:cstheme="minorHAnsi"/>
        </w:rPr>
        <w:t xml:space="preserve"> - K-Films 2008. Un </w:t>
      </w:r>
      <w:proofErr w:type="spellStart"/>
      <w:r w:rsidRPr="00200E00">
        <w:rPr>
          <w:rFonts w:asciiTheme="minorHAnsi" w:hAnsiTheme="minorHAnsi" w:cstheme="minorHAnsi"/>
        </w:rPr>
        <w:t>Capitalisme</w:t>
      </w:r>
      <w:proofErr w:type="spellEnd"/>
      <w:r w:rsidRPr="00200E00">
        <w:rPr>
          <w:rFonts w:asciiTheme="minorHAnsi" w:hAnsiTheme="minorHAnsi" w:cstheme="minorHAnsi"/>
        </w:rPr>
        <w:t xml:space="preserve"> Sentimental Poster of the film A Sentimental Capitalism - IMDb. Available at: </w:t>
      </w:r>
      <w:hyperlink r:id="rId33" w:tgtFrame="_blank" w:history="1">
        <w:r w:rsidRPr="00200E00">
          <w:rPr>
            <w:rStyle w:val="Hyperlink"/>
            <w:rFonts w:asciiTheme="minorHAnsi" w:hAnsiTheme="minorHAnsi" w:cstheme="minorHAnsi"/>
          </w:rPr>
          <w:t>https://www.imdb.com/title/tt1334076/</w:t>
        </w:r>
      </w:hyperlink>
      <w:r w:rsidRPr="00200E00">
        <w:rPr>
          <w:rFonts w:asciiTheme="minorHAnsi" w:hAnsiTheme="minorHAnsi" w:cstheme="minorHAnsi"/>
        </w:rPr>
        <w:t xml:space="preserve"> </w:t>
      </w:r>
      <w:r w:rsidR="001E459D">
        <w:rPr>
          <w:rFonts w:asciiTheme="minorHAnsi" w:hAnsiTheme="minorHAnsi" w:cstheme="minorHAnsi"/>
        </w:rPr>
        <w:t>(</w:t>
      </w:r>
      <w:r w:rsidRPr="00200E00">
        <w:rPr>
          <w:rFonts w:asciiTheme="minorHAnsi" w:hAnsiTheme="minorHAnsi" w:cstheme="minorHAnsi"/>
        </w:rPr>
        <w:t>Accessed: 27 April 2023</w:t>
      </w:r>
      <w:r w:rsidR="001E459D">
        <w:rPr>
          <w:rFonts w:asciiTheme="minorHAnsi" w:hAnsiTheme="minorHAnsi" w:cstheme="minorHAnsi"/>
        </w:rPr>
        <w:t>)</w:t>
      </w:r>
      <w:r w:rsidRPr="00200E00">
        <w:rPr>
          <w:rFonts w:asciiTheme="minorHAnsi" w:hAnsiTheme="minorHAnsi" w:cstheme="minorHAnsi"/>
        </w:rPr>
        <w:t>.</w:t>
      </w:r>
    </w:p>
    <w:p w14:paraId="39ABAAF4" w14:textId="77777777" w:rsidR="002232B8" w:rsidRPr="00200E00" w:rsidRDefault="002232B8" w:rsidP="57C60F15">
      <w:pPr>
        <w:jc w:val="both"/>
        <w:rPr>
          <w:rFonts w:asciiTheme="minorHAnsi" w:hAnsiTheme="minorHAnsi" w:cstheme="minorHAnsi"/>
        </w:rPr>
      </w:pPr>
    </w:p>
    <w:p w14:paraId="69373FB1" w14:textId="067D8DFD" w:rsidR="002232B8" w:rsidRDefault="002232B8" w:rsidP="57C60F15">
      <w:pPr>
        <w:jc w:val="both"/>
        <w:rPr>
          <w:rFonts w:asciiTheme="minorHAnsi" w:hAnsiTheme="minorHAnsi" w:cstheme="minorHAnsi"/>
        </w:rPr>
      </w:pPr>
      <w:r w:rsidRPr="00200E00">
        <w:rPr>
          <w:rFonts w:asciiTheme="minorHAnsi" w:hAnsiTheme="minorHAnsi" w:cstheme="minorHAnsi"/>
        </w:rPr>
        <w:t xml:space="preserve">Fig 6. Kandinsky, W. 1923. Wassily Kandinsky - Composition VIII, geometric, abstract oil, painting. Available at: </w:t>
      </w:r>
      <w:hyperlink r:id="rId34" w:tgtFrame="_blank" w:history="1">
        <w:r w:rsidRPr="00200E00">
          <w:rPr>
            <w:rStyle w:val="Hyperlink"/>
            <w:rFonts w:asciiTheme="minorHAnsi" w:hAnsiTheme="minorHAnsi" w:cstheme="minorHAnsi"/>
          </w:rPr>
          <w:t>https://www.wassilykandinsky.net/work-50.php</w:t>
        </w:r>
      </w:hyperlink>
      <w:r w:rsidRPr="00200E00">
        <w:rPr>
          <w:rFonts w:asciiTheme="minorHAnsi" w:hAnsiTheme="minorHAnsi" w:cstheme="minorHAnsi"/>
        </w:rPr>
        <w:t xml:space="preserve"> </w:t>
      </w:r>
      <w:r w:rsidR="001E459D">
        <w:rPr>
          <w:rFonts w:asciiTheme="minorHAnsi" w:hAnsiTheme="minorHAnsi" w:cstheme="minorHAnsi"/>
        </w:rPr>
        <w:t>(</w:t>
      </w:r>
      <w:r w:rsidRPr="00200E00">
        <w:rPr>
          <w:rFonts w:asciiTheme="minorHAnsi" w:hAnsiTheme="minorHAnsi" w:cstheme="minorHAnsi"/>
        </w:rPr>
        <w:t>Accessed</w:t>
      </w:r>
      <w:r w:rsidRPr="002232B8">
        <w:rPr>
          <w:rFonts w:asciiTheme="minorHAnsi" w:hAnsiTheme="minorHAnsi" w:cstheme="minorHAnsi"/>
        </w:rPr>
        <w:t>: 27 April 2023</w:t>
      </w:r>
      <w:r w:rsidR="001E459D">
        <w:rPr>
          <w:rFonts w:asciiTheme="minorHAnsi" w:hAnsiTheme="minorHAnsi" w:cstheme="minorHAnsi"/>
        </w:rPr>
        <w:t>)</w:t>
      </w:r>
      <w:r w:rsidRPr="002232B8">
        <w:rPr>
          <w:rFonts w:asciiTheme="minorHAnsi" w:hAnsiTheme="minorHAnsi" w:cstheme="minorHAnsi"/>
        </w:rPr>
        <w:t>.</w:t>
      </w:r>
    </w:p>
    <w:p w14:paraId="11269DE0" w14:textId="77777777" w:rsidR="009D2816" w:rsidRDefault="009D2816" w:rsidP="57C60F15">
      <w:pPr>
        <w:jc w:val="both"/>
        <w:rPr>
          <w:rFonts w:asciiTheme="minorHAnsi" w:hAnsiTheme="minorHAnsi" w:cstheme="minorHAnsi"/>
        </w:rPr>
      </w:pPr>
    </w:p>
    <w:p w14:paraId="11835246" w14:textId="77777777" w:rsidR="009D2816" w:rsidRPr="00200E00" w:rsidRDefault="009D2816" w:rsidP="009D2816">
      <w:pPr>
        <w:jc w:val="both"/>
        <w:rPr>
          <w:rFonts w:asciiTheme="minorHAnsi" w:hAnsiTheme="minorHAnsi" w:cstheme="minorHAnsi"/>
          <w:color w:val="000000" w:themeColor="text1"/>
        </w:rPr>
      </w:pPr>
      <w:r w:rsidRPr="00200E00">
        <w:rPr>
          <w:rFonts w:asciiTheme="minorHAnsi" w:hAnsiTheme="minorHAnsi" w:cstheme="minorHAnsi"/>
          <w:color w:val="000000" w:themeColor="text1"/>
        </w:rPr>
        <w:t>Additional Reading List (research you haven't used directly)</w:t>
      </w:r>
    </w:p>
    <w:p w14:paraId="18F10BA6" w14:textId="0863B7E8" w:rsidR="009D2816" w:rsidRPr="009D2816" w:rsidRDefault="009D2816" w:rsidP="009D2816">
      <w:pPr>
        <w:pStyle w:val="Heading1"/>
        <w:rPr>
          <w:rFonts w:asciiTheme="minorHAnsi" w:hAnsiTheme="minorHAnsi" w:cstheme="minorHAnsi"/>
          <w:b w:val="0"/>
          <w:bCs w:val="0"/>
          <w:color w:val="333333"/>
          <w:sz w:val="24"/>
          <w:szCs w:val="24"/>
        </w:rPr>
      </w:pPr>
      <w:r w:rsidRPr="009D2816">
        <w:rPr>
          <w:rFonts w:asciiTheme="minorHAnsi" w:eastAsiaTheme="minorHAnsi" w:hAnsiTheme="minorHAnsi" w:cstheme="minorHAnsi"/>
          <w:b w:val="0"/>
          <w:bCs w:val="0"/>
          <w:sz w:val="24"/>
          <w:szCs w:val="24"/>
          <w:lang w:eastAsia="en-US"/>
        </w:rPr>
        <w:t>Donald Winnicott</w:t>
      </w:r>
      <w:r w:rsidR="001E459D">
        <w:rPr>
          <w:rFonts w:asciiTheme="minorHAnsi" w:eastAsiaTheme="minorHAnsi" w:hAnsiTheme="minorHAnsi" w:cstheme="minorHAnsi"/>
          <w:b w:val="0"/>
          <w:bCs w:val="0"/>
          <w:sz w:val="24"/>
          <w:szCs w:val="24"/>
          <w:lang w:eastAsia="en-US"/>
        </w:rPr>
        <w:t>,</w:t>
      </w:r>
      <w:r w:rsidRPr="009D2816">
        <w:rPr>
          <w:rFonts w:asciiTheme="minorHAnsi" w:eastAsiaTheme="minorHAnsi" w:hAnsiTheme="minorHAnsi" w:cstheme="minorHAnsi"/>
          <w:b w:val="0"/>
          <w:bCs w:val="0"/>
          <w:sz w:val="24"/>
          <w:szCs w:val="24"/>
          <w:lang w:eastAsia="en-US"/>
        </w:rPr>
        <w:t xml:space="preserve"> </w:t>
      </w:r>
      <w:r w:rsidRPr="001E459D">
        <w:rPr>
          <w:rFonts w:asciiTheme="minorHAnsi" w:eastAsiaTheme="minorHAnsi" w:hAnsiTheme="minorHAnsi" w:cstheme="minorHAnsi"/>
          <w:b w:val="0"/>
          <w:bCs w:val="0"/>
          <w:color w:val="000000" w:themeColor="text1"/>
          <w:sz w:val="24"/>
          <w:szCs w:val="24"/>
          <w:lang w:eastAsia="en-US"/>
        </w:rPr>
        <w:t>1953</w:t>
      </w:r>
      <w:r w:rsidR="001E459D">
        <w:rPr>
          <w:rFonts w:asciiTheme="minorHAnsi" w:eastAsiaTheme="minorHAnsi" w:hAnsiTheme="minorHAnsi" w:cstheme="minorHAnsi"/>
          <w:b w:val="0"/>
          <w:bCs w:val="0"/>
          <w:color w:val="000000" w:themeColor="text1"/>
          <w:sz w:val="24"/>
          <w:szCs w:val="24"/>
          <w:lang w:eastAsia="en-US"/>
        </w:rPr>
        <w:t xml:space="preserve">. </w:t>
      </w:r>
      <w:r w:rsidRPr="001E459D">
        <w:rPr>
          <w:rFonts w:asciiTheme="minorHAnsi" w:hAnsiTheme="minorHAnsi" w:cstheme="minorHAnsi"/>
          <w:b w:val="0"/>
          <w:bCs w:val="0"/>
          <w:color w:val="000000" w:themeColor="text1"/>
          <w:sz w:val="24"/>
          <w:szCs w:val="24"/>
        </w:rPr>
        <w:t>Theories of Transitional Object Attachment</w:t>
      </w:r>
      <w:r w:rsidRPr="009D2816">
        <w:rPr>
          <w:rFonts w:asciiTheme="minorHAnsi" w:hAnsiTheme="minorHAnsi" w:cstheme="minorHAnsi"/>
          <w:b w:val="0"/>
          <w:bCs w:val="0"/>
          <w:color w:val="555555"/>
          <w:sz w:val="24"/>
          <w:szCs w:val="24"/>
        </w:rPr>
        <w:t xml:space="preserve">: An Overview </w:t>
      </w:r>
      <w:r w:rsidRPr="009D2816">
        <w:rPr>
          <w:rFonts w:asciiTheme="minorHAnsi" w:hAnsiTheme="minorHAnsi" w:cstheme="minorHAnsi"/>
          <w:b w:val="0"/>
          <w:bCs w:val="0"/>
          <w:color w:val="000000" w:themeColor="text1"/>
          <w:sz w:val="24"/>
          <w:szCs w:val="24"/>
        </w:rPr>
        <w:t>Available at</w:t>
      </w:r>
    </w:p>
    <w:p w14:paraId="6D07D10C" w14:textId="599D4670" w:rsidR="009D2816" w:rsidRPr="009D2816" w:rsidRDefault="00000000" w:rsidP="009D2816">
      <w:pPr>
        <w:shd w:val="clear" w:color="auto" w:fill="FFFFFF" w:themeFill="background1"/>
        <w:rPr>
          <w:rFonts w:asciiTheme="minorHAnsi" w:hAnsiTheme="minorHAnsi" w:cstheme="minorHAnsi"/>
          <w:color w:val="000000" w:themeColor="text1"/>
        </w:rPr>
      </w:pPr>
      <w:hyperlink r:id="rId35" w:history="1">
        <w:r w:rsidR="009D2816" w:rsidRPr="009D2816">
          <w:rPr>
            <w:rStyle w:val="Hyperlink"/>
            <w:rFonts w:asciiTheme="minorHAnsi" w:hAnsiTheme="minorHAnsi" w:cstheme="minorHAnsi"/>
          </w:rPr>
          <w:t>https://doi.org/10.1177/016502548600900308</w:t>
        </w:r>
      </w:hyperlink>
      <w:r w:rsidR="009D2816" w:rsidRPr="009D2816">
        <w:rPr>
          <w:rFonts w:asciiTheme="minorHAnsi" w:hAnsiTheme="minorHAnsi" w:cstheme="minorHAnsi"/>
          <w:color w:val="000000" w:themeColor="text1"/>
        </w:rPr>
        <w:t>(Accessed: 27 April 2023).</w:t>
      </w:r>
    </w:p>
    <w:p w14:paraId="7258B0C0" w14:textId="5FEBAD32" w:rsidR="009D2816" w:rsidRPr="009D2816" w:rsidRDefault="009D2816" w:rsidP="009D2816">
      <w:pPr>
        <w:rPr>
          <w:rFonts w:asciiTheme="minorHAnsi" w:hAnsiTheme="minorHAnsi" w:cstheme="minorHAnsi"/>
          <w:color w:val="333333"/>
        </w:rPr>
      </w:pPr>
    </w:p>
    <w:p w14:paraId="4F81A099" w14:textId="77777777" w:rsidR="009D2816" w:rsidRPr="009D2816" w:rsidRDefault="009D2816" w:rsidP="009D2816">
      <w:pPr>
        <w:shd w:val="clear" w:color="auto" w:fill="FFFFFF" w:themeFill="background1"/>
        <w:rPr>
          <w:rFonts w:asciiTheme="minorHAnsi" w:hAnsiTheme="minorHAnsi" w:cstheme="minorHAnsi"/>
          <w:color w:val="000000"/>
        </w:rPr>
      </w:pPr>
    </w:p>
    <w:p w14:paraId="5C7B0679" w14:textId="2A806D83" w:rsidR="009D2816" w:rsidRPr="002232B8" w:rsidRDefault="009D2816" w:rsidP="57C60F15">
      <w:pPr>
        <w:jc w:val="both"/>
        <w:rPr>
          <w:rFonts w:asciiTheme="minorHAnsi" w:hAnsiTheme="minorHAnsi" w:cstheme="minorHAnsi"/>
          <w:color w:val="000000" w:themeColor="text1"/>
        </w:rPr>
        <w:sectPr w:rsidR="009D2816" w:rsidRPr="002232B8" w:rsidSect="000A17ED">
          <w:footerReference w:type="even" r:id="rId36"/>
          <w:footerReference w:type="default" r:id="rId37"/>
          <w:pgSz w:w="12240" w:h="15840"/>
          <w:pgMar w:top="1440" w:right="1440" w:bottom="1440" w:left="1440" w:header="720" w:footer="720" w:gutter="0"/>
          <w:pgNumType w:start="0"/>
          <w:cols w:space="720"/>
          <w:noEndnote/>
          <w:titlePg/>
          <w:docGrid w:linePitch="326"/>
        </w:sectPr>
      </w:pPr>
    </w:p>
    <w:p w14:paraId="31A7406D" w14:textId="445AA9A3" w:rsidR="000A17ED" w:rsidRDefault="000A17ED" w:rsidP="57C60F15">
      <w:pPr>
        <w:jc w:val="both"/>
        <w:rPr>
          <w:rFonts w:cstheme="minorHAnsi"/>
          <w:color w:val="000000" w:themeColor="text1"/>
        </w:rPr>
      </w:pPr>
      <w:r>
        <w:rPr>
          <w:rFonts w:cstheme="minorHAnsi"/>
          <w:color w:val="000000" w:themeColor="text1"/>
        </w:rPr>
        <w:lastRenderedPageBreak/>
        <w:t>Appendix</w:t>
      </w:r>
    </w:p>
    <w:p w14:paraId="49E9B822" w14:textId="3FCF7495" w:rsidR="000A17ED" w:rsidRPr="0033618B" w:rsidRDefault="003B6EF8" w:rsidP="57C60F15">
      <w:pPr>
        <w:jc w:val="both"/>
        <w:rPr>
          <w:rFonts w:cstheme="minorHAnsi"/>
          <w:color w:val="000000" w:themeColor="text1"/>
        </w:rPr>
      </w:pPr>
      <w:r>
        <w:rPr>
          <w:rFonts w:cstheme="minorHAnsi"/>
          <w:color w:val="000000" w:themeColor="text1"/>
        </w:rPr>
        <w:t>Mind map</w:t>
      </w:r>
    </w:p>
    <w:p w14:paraId="7BE5C9CE" w14:textId="7E8C6DC8" w:rsidR="00FF038D" w:rsidRPr="0033618B" w:rsidRDefault="000A17ED" w:rsidP="000845BF">
      <w:pPr>
        <w:jc w:val="both"/>
        <w:rPr>
          <w:rFonts w:cstheme="minorHAnsi"/>
        </w:rPr>
      </w:pPr>
      <w:r>
        <w:rPr>
          <w:rFonts w:cstheme="minorHAnsi"/>
          <w:noProof/>
        </w:rPr>
        <w:drawing>
          <wp:inline distT="0" distB="0" distL="0" distR="0" wp14:anchorId="6C5C839F" wp14:editId="49203ABF">
            <wp:extent cx="8170817" cy="5389596"/>
            <wp:effectExtent l="0" t="0" r="0" b="0"/>
            <wp:docPr id="2" name="Picture 2" descr="A picture containing 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A picture containing diagram&#10;&#10;Description automatically generated"/>
                    <pic:cNvPicPr/>
                  </pic:nvPicPr>
                  <pic:blipFill>
                    <a:blip r:embed="rId38" cstate="screen">
                      <a:extLst>
                        <a:ext uri="{28A0092B-C50C-407E-A947-70E740481C1C}">
                          <a14:useLocalDpi xmlns:a14="http://schemas.microsoft.com/office/drawing/2010/main"/>
                        </a:ext>
                      </a:extLst>
                    </a:blip>
                    <a:stretch>
                      <a:fillRect/>
                    </a:stretch>
                  </pic:blipFill>
                  <pic:spPr>
                    <a:xfrm>
                      <a:off x="0" y="0"/>
                      <a:ext cx="8195547" cy="5405908"/>
                    </a:xfrm>
                    <a:prstGeom prst="rect">
                      <a:avLst/>
                    </a:prstGeom>
                  </pic:spPr>
                </pic:pic>
              </a:graphicData>
            </a:graphic>
          </wp:inline>
        </w:drawing>
      </w:r>
    </w:p>
    <w:p w14:paraId="61B447A9" w14:textId="1010890C" w:rsidR="00FF038D" w:rsidRPr="000845BF" w:rsidRDefault="003B6EF8" w:rsidP="000845BF">
      <w:pPr>
        <w:jc w:val="both"/>
        <w:rPr>
          <w:rFonts w:cstheme="minorHAnsi"/>
        </w:rPr>
      </w:pPr>
      <w:r>
        <w:rPr>
          <w:rFonts w:cstheme="minorHAnsi"/>
          <w:noProof/>
        </w:rPr>
        <w:lastRenderedPageBreak/>
        <w:drawing>
          <wp:inline distT="0" distB="0" distL="0" distR="0" wp14:anchorId="5CFC1DB4" wp14:editId="71096264">
            <wp:extent cx="8229600" cy="4976495"/>
            <wp:effectExtent l="0" t="0" r="0" b="1905"/>
            <wp:docPr id="9" name="Picture 9" descr="A picture containing text, computer, indoo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Picture 9" descr="A picture containing text, computer, indoor&#10;&#10;Description automatically generated"/>
                    <pic:cNvPicPr/>
                  </pic:nvPicPr>
                  <pic:blipFill>
                    <a:blip r:embed="rId39" cstate="screen">
                      <a:extLst>
                        <a:ext uri="{28A0092B-C50C-407E-A947-70E740481C1C}">
                          <a14:useLocalDpi xmlns:a14="http://schemas.microsoft.com/office/drawing/2010/main"/>
                        </a:ext>
                      </a:extLst>
                    </a:blip>
                    <a:stretch>
                      <a:fillRect/>
                    </a:stretch>
                  </pic:blipFill>
                  <pic:spPr>
                    <a:xfrm>
                      <a:off x="0" y="0"/>
                      <a:ext cx="8229600" cy="4976495"/>
                    </a:xfrm>
                    <a:prstGeom prst="rect">
                      <a:avLst/>
                    </a:prstGeom>
                  </pic:spPr>
                </pic:pic>
              </a:graphicData>
            </a:graphic>
          </wp:inline>
        </w:drawing>
      </w:r>
      <w:r w:rsidR="000A17ED">
        <w:rPr>
          <w:rFonts w:cstheme="minorHAnsi"/>
          <w:noProof/>
        </w:rPr>
        <w:lastRenderedPageBreak/>
        <w:drawing>
          <wp:inline distT="0" distB="0" distL="0" distR="0" wp14:anchorId="2374F0BB" wp14:editId="62996AC4">
            <wp:extent cx="5943600" cy="3836670"/>
            <wp:effectExtent l="0" t="0" r="0" b="0"/>
            <wp:docPr id="4" name="Picture 4"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 name="Picture 4" descr="Diagram&#10;&#10;Description automatically generated"/>
                    <pic:cNvPicPr/>
                  </pic:nvPicPr>
                  <pic:blipFill>
                    <a:blip r:embed="rId40" cstate="screen">
                      <a:extLst>
                        <a:ext uri="{28A0092B-C50C-407E-A947-70E740481C1C}">
                          <a14:useLocalDpi xmlns:a14="http://schemas.microsoft.com/office/drawing/2010/main"/>
                        </a:ext>
                      </a:extLst>
                    </a:blip>
                    <a:stretch>
                      <a:fillRect/>
                    </a:stretch>
                  </pic:blipFill>
                  <pic:spPr>
                    <a:xfrm>
                      <a:off x="0" y="0"/>
                      <a:ext cx="5943600" cy="3836670"/>
                    </a:xfrm>
                    <a:prstGeom prst="rect">
                      <a:avLst/>
                    </a:prstGeom>
                  </pic:spPr>
                </pic:pic>
              </a:graphicData>
            </a:graphic>
          </wp:inline>
        </w:drawing>
      </w:r>
      <w:r w:rsidR="000A17ED">
        <w:rPr>
          <w:rFonts w:cstheme="minorHAnsi"/>
          <w:noProof/>
        </w:rPr>
        <w:lastRenderedPageBreak/>
        <w:drawing>
          <wp:inline distT="0" distB="0" distL="0" distR="0" wp14:anchorId="57C62801" wp14:editId="423D3955">
            <wp:extent cx="8667262" cy="4153989"/>
            <wp:effectExtent l="0" t="0" r="0" b="0"/>
            <wp:docPr id="6" name="Picture 6"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Graphical user interface, text, application&#10;&#10;Description automatically generated"/>
                    <pic:cNvPicPr/>
                  </pic:nvPicPr>
                  <pic:blipFill>
                    <a:blip r:embed="rId41" cstate="screen">
                      <a:extLst>
                        <a:ext uri="{28A0092B-C50C-407E-A947-70E740481C1C}">
                          <a14:useLocalDpi xmlns:a14="http://schemas.microsoft.com/office/drawing/2010/main"/>
                        </a:ext>
                      </a:extLst>
                    </a:blip>
                    <a:stretch>
                      <a:fillRect/>
                    </a:stretch>
                  </pic:blipFill>
                  <pic:spPr>
                    <a:xfrm>
                      <a:off x="0" y="0"/>
                      <a:ext cx="8686981" cy="4163440"/>
                    </a:xfrm>
                    <a:prstGeom prst="rect">
                      <a:avLst/>
                    </a:prstGeom>
                  </pic:spPr>
                </pic:pic>
              </a:graphicData>
            </a:graphic>
          </wp:inline>
        </w:drawing>
      </w:r>
      <w:r w:rsidR="000A17ED">
        <w:rPr>
          <w:rFonts w:cstheme="minorHAnsi"/>
          <w:noProof/>
        </w:rPr>
        <w:lastRenderedPageBreak/>
        <w:drawing>
          <wp:inline distT="0" distB="0" distL="0" distR="0" wp14:anchorId="6CC65A4C" wp14:editId="4497CF8A">
            <wp:extent cx="5943600" cy="5997575"/>
            <wp:effectExtent l="0" t="0" r="0" b="0"/>
            <wp:docPr id="7" name="Picture 7" descr="Tex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7" descr="Text&#10;&#10;Description automatically generated"/>
                    <pic:cNvPicPr/>
                  </pic:nvPicPr>
                  <pic:blipFill>
                    <a:blip r:embed="rId42" cstate="screen">
                      <a:extLst>
                        <a:ext uri="{28A0092B-C50C-407E-A947-70E740481C1C}">
                          <a14:useLocalDpi xmlns:a14="http://schemas.microsoft.com/office/drawing/2010/main"/>
                        </a:ext>
                      </a:extLst>
                    </a:blip>
                    <a:stretch>
                      <a:fillRect/>
                    </a:stretch>
                  </pic:blipFill>
                  <pic:spPr>
                    <a:xfrm>
                      <a:off x="0" y="0"/>
                      <a:ext cx="5943600" cy="5997575"/>
                    </a:xfrm>
                    <a:prstGeom prst="rect">
                      <a:avLst/>
                    </a:prstGeom>
                  </pic:spPr>
                </pic:pic>
              </a:graphicData>
            </a:graphic>
          </wp:inline>
        </w:drawing>
      </w:r>
    </w:p>
    <w:sectPr w:rsidR="00FF038D" w:rsidRPr="000845BF" w:rsidSect="000A17ED">
      <w:pgSz w:w="15840" w:h="12240" w:orient="landscape"/>
      <w:pgMar w:top="1440" w:right="1440" w:bottom="1440" w:left="1440" w:header="720" w:footer="720" w:gutter="0"/>
      <w:pgNumType w:start="0"/>
      <w:cols w:space="720"/>
      <w:noEndnote/>
      <w:titlePg/>
      <w:docGrid w:linePitch="326"/>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1EF0709" w14:textId="77777777" w:rsidR="005D08ED" w:rsidRDefault="005D08ED" w:rsidP="0035667A">
      <w:r>
        <w:separator/>
      </w:r>
    </w:p>
  </w:endnote>
  <w:endnote w:type="continuationSeparator" w:id="0">
    <w:p w14:paraId="5AF76B27" w14:textId="77777777" w:rsidR="005D08ED" w:rsidRDefault="005D08ED" w:rsidP="0035667A">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247B" w:usb2="00000009" w:usb3="00000000" w:csb0="000001FF"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8EDF1AD" w14:textId="2C5F53A0" w:rsidR="0035667A" w:rsidRDefault="0035667A" w:rsidP="00F82B9B">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end"/>
    </w:r>
  </w:p>
  <w:p w14:paraId="516DB60D" w14:textId="77777777" w:rsidR="0035667A" w:rsidRDefault="0035667A">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501587612"/>
      <w:docPartObj>
        <w:docPartGallery w:val="Page Numbers (Bottom of Page)"/>
        <w:docPartUnique/>
      </w:docPartObj>
    </w:sdtPr>
    <w:sdtContent>
      <w:p w14:paraId="6065385D" w14:textId="5AE5C9FF" w:rsidR="0035667A" w:rsidRDefault="0035667A" w:rsidP="00F82B9B">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sdtContent>
  </w:sdt>
  <w:p w14:paraId="3D938BC1" w14:textId="77777777" w:rsidR="0035667A" w:rsidRDefault="0035667A">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1506BB8" w14:textId="77777777" w:rsidR="005D08ED" w:rsidRDefault="005D08ED" w:rsidP="0035667A">
      <w:r>
        <w:separator/>
      </w:r>
    </w:p>
  </w:footnote>
  <w:footnote w:type="continuationSeparator" w:id="0">
    <w:p w14:paraId="503021BA" w14:textId="77777777" w:rsidR="005D08ED" w:rsidRDefault="005D08ED" w:rsidP="0035667A">
      <w:r>
        <w:continuationSeparator/>
      </w:r>
    </w:p>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001"/>
    <w:multiLevelType w:val="hybridMultilevel"/>
    <w:tmpl w:val="FFFFFFFF"/>
    <w:lvl w:ilvl="0" w:tplc="00000001">
      <w:start w:val="1"/>
      <w:numFmt w:val="bullet"/>
      <w:lvlText w:val="•"/>
      <w:lvlJc w:val="left"/>
      <w:pPr>
        <w:ind w:left="720" w:hanging="360"/>
      </w:p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15EF2CA2"/>
    <w:multiLevelType w:val="hybridMultilevel"/>
    <w:tmpl w:val="518A8FA8"/>
    <w:lvl w:ilvl="0" w:tplc="AA90C6CA">
      <w:start w:val="1"/>
      <w:numFmt w:val="bullet"/>
      <w:lvlText w:val=""/>
      <w:lvlJc w:val="left"/>
      <w:pPr>
        <w:ind w:left="720" w:hanging="360"/>
      </w:pPr>
      <w:rPr>
        <w:rFonts w:ascii="Symbol" w:hAnsi="Symbol" w:hint="default"/>
      </w:rPr>
    </w:lvl>
    <w:lvl w:ilvl="1" w:tplc="AA2CDE60">
      <w:start w:val="1"/>
      <w:numFmt w:val="bullet"/>
      <w:lvlText w:val="o"/>
      <w:lvlJc w:val="left"/>
      <w:pPr>
        <w:ind w:left="1440" w:hanging="360"/>
      </w:pPr>
      <w:rPr>
        <w:rFonts w:ascii="Courier New" w:hAnsi="Courier New" w:hint="default"/>
      </w:rPr>
    </w:lvl>
    <w:lvl w:ilvl="2" w:tplc="C41ACF94">
      <w:start w:val="1"/>
      <w:numFmt w:val="bullet"/>
      <w:lvlText w:val=""/>
      <w:lvlJc w:val="left"/>
      <w:pPr>
        <w:ind w:left="2160" w:hanging="360"/>
      </w:pPr>
      <w:rPr>
        <w:rFonts w:ascii="Wingdings" w:hAnsi="Wingdings" w:hint="default"/>
      </w:rPr>
    </w:lvl>
    <w:lvl w:ilvl="3" w:tplc="1542C73A">
      <w:start w:val="1"/>
      <w:numFmt w:val="bullet"/>
      <w:lvlText w:val=""/>
      <w:lvlJc w:val="left"/>
      <w:pPr>
        <w:ind w:left="2880" w:hanging="360"/>
      </w:pPr>
      <w:rPr>
        <w:rFonts w:ascii="Symbol" w:hAnsi="Symbol" w:hint="default"/>
      </w:rPr>
    </w:lvl>
    <w:lvl w:ilvl="4" w:tplc="707CCACC">
      <w:start w:val="1"/>
      <w:numFmt w:val="bullet"/>
      <w:lvlText w:val="o"/>
      <w:lvlJc w:val="left"/>
      <w:pPr>
        <w:ind w:left="3600" w:hanging="360"/>
      </w:pPr>
      <w:rPr>
        <w:rFonts w:ascii="Courier New" w:hAnsi="Courier New" w:hint="default"/>
      </w:rPr>
    </w:lvl>
    <w:lvl w:ilvl="5" w:tplc="A95C9C8C">
      <w:start w:val="1"/>
      <w:numFmt w:val="bullet"/>
      <w:lvlText w:val=""/>
      <w:lvlJc w:val="left"/>
      <w:pPr>
        <w:ind w:left="4320" w:hanging="360"/>
      </w:pPr>
      <w:rPr>
        <w:rFonts w:ascii="Wingdings" w:hAnsi="Wingdings" w:hint="default"/>
      </w:rPr>
    </w:lvl>
    <w:lvl w:ilvl="6" w:tplc="224C0256">
      <w:start w:val="1"/>
      <w:numFmt w:val="bullet"/>
      <w:lvlText w:val=""/>
      <w:lvlJc w:val="left"/>
      <w:pPr>
        <w:ind w:left="5040" w:hanging="360"/>
      </w:pPr>
      <w:rPr>
        <w:rFonts w:ascii="Symbol" w:hAnsi="Symbol" w:hint="default"/>
      </w:rPr>
    </w:lvl>
    <w:lvl w:ilvl="7" w:tplc="1C403F20">
      <w:start w:val="1"/>
      <w:numFmt w:val="bullet"/>
      <w:lvlText w:val="o"/>
      <w:lvlJc w:val="left"/>
      <w:pPr>
        <w:ind w:left="5760" w:hanging="360"/>
      </w:pPr>
      <w:rPr>
        <w:rFonts w:ascii="Courier New" w:hAnsi="Courier New" w:hint="default"/>
      </w:rPr>
    </w:lvl>
    <w:lvl w:ilvl="8" w:tplc="18E43552">
      <w:start w:val="1"/>
      <w:numFmt w:val="bullet"/>
      <w:lvlText w:val=""/>
      <w:lvlJc w:val="left"/>
      <w:pPr>
        <w:ind w:left="6480" w:hanging="360"/>
      </w:pPr>
      <w:rPr>
        <w:rFonts w:ascii="Wingdings" w:hAnsi="Wingdings" w:hint="default"/>
      </w:rPr>
    </w:lvl>
  </w:abstractNum>
  <w:abstractNum w:abstractNumId="2" w15:restartNumberingAfterBreak="0">
    <w:nsid w:val="42126417"/>
    <w:multiLevelType w:val="hybridMultilevel"/>
    <w:tmpl w:val="1262AFD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16cid:durableId="1952784810">
    <w:abstractNumId w:val="1"/>
  </w:num>
  <w:num w:numId="2" w16cid:durableId="1404838959">
    <w:abstractNumId w:val="0"/>
  </w:num>
  <w:num w:numId="3" w16cid:durableId="1919944351">
    <w:abstractNumId w:val="2"/>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227"/>
  <w:proofState w:spelling="clean" w:grammar="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8738D6"/>
    <w:rsid w:val="0002091E"/>
    <w:rsid w:val="000845BF"/>
    <w:rsid w:val="000A17ED"/>
    <w:rsid w:val="000A21FD"/>
    <w:rsid w:val="000E74CC"/>
    <w:rsid w:val="000F3517"/>
    <w:rsid w:val="0011635D"/>
    <w:rsid w:val="00126203"/>
    <w:rsid w:val="00143CB8"/>
    <w:rsid w:val="001604FA"/>
    <w:rsid w:val="001703CD"/>
    <w:rsid w:val="00171DF2"/>
    <w:rsid w:val="00183E22"/>
    <w:rsid w:val="00191F37"/>
    <w:rsid w:val="001A3729"/>
    <w:rsid w:val="001D6AB4"/>
    <w:rsid w:val="001E459D"/>
    <w:rsid w:val="001F303A"/>
    <w:rsid w:val="00200E00"/>
    <w:rsid w:val="00214645"/>
    <w:rsid w:val="00221311"/>
    <w:rsid w:val="0022247A"/>
    <w:rsid w:val="002232B8"/>
    <w:rsid w:val="00241A32"/>
    <w:rsid w:val="00252F2D"/>
    <w:rsid w:val="00255DCE"/>
    <w:rsid w:val="00266F40"/>
    <w:rsid w:val="0029382D"/>
    <w:rsid w:val="002D105B"/>
    <w:rsid w:val="002E69BD"/>
    <w:rsid w:val="002F095F"/>
    <w:rsid w:val="002F39F4"/>
    <w:rsid w:val="00303A73"/>
    <w:rsid w:val="00330F5B"/>
    <w:rsid w:val="0033618B"/>
    <w:rsid w:val="00344FE2"/>
    <w:rsid w:val="0035667A"/>
    <w:rsid w:val="0036791D"/>
    <w:rsid w:val="00382242"/>
    <w:rsid w:val="003A0490"/>
    <w:rsid w:val="003A2ACB"/>
    <w:rsid w:val="003B6EF8"/>
    <w:rsid w:val="003D54C7"/>
    <w:rsid w:val="003E41DF"/>
    <w:rsid w:val="003E54DB"/>
    <w:rsid w:val="003F0450"/>
    <w:rsid w:val="003F0E12"/>
    <w:rsid w:val="0040091F"/>
    <w:rsid w:val="004100F6"/>
    <w:rsid w:val="004407CA"/>
    <w:rsid w:val="004419D5"/>
    <w:rsid w:val="00442289"/>
    <w:rsid w:val="0045528A"/>
    <w:rsid w:val="004604EC"/>
    <w:rsid w:val="004642FE"/>
    <w:rsid w:val="0049537F"/>
    <w:rsid w:val="004B5F68"/>
    <w:rsid w:val="004D53F1"/>
    <w:rsid w:val="004E1428"/>
    <w:rsid w:val="004F4B6D"/>
    <w:rsid w:val="00531839"/>
    <w:rsid w:val="00555138"/>
    <w:rsid w:val="00563A86"/>
    <w:rsid w:val="00566ED6"/>
    <w:rsid w:val="005B492A"/>
    <w:rsid w:val="005D08ED"/>
    <w:rsid w:val="005D5AE2"/>
    <w:rsid w:val="005F3B99"/>
    <w:rsid w:val="00606C74"/>
    <w:rsid w:val="006140F7"/>
    <w:rsid w:val="00643E76"/>
    <w:rsid w:val="0066618F"/>
    <w:rsid w:val="0067612C"/>
    <w:rsid w:val="00677590"/>
    <w:rsid w:val="006930C7"/>
    <w:rsid w:val="006A7E9F"/>
    <w:rsid w:val="006C5A40"/>
    <w:rsid w:val="007157F1"/>
    <w:rsid w:val="0075257E"/>
    <w:rsid w:val="007A1B2D"/>
    <w:rsid w:val="007B7F3B"/>
    <w:rsid w:val="007E4010"/>
    <w:rsid w:val="007E6040"/>
    <w:rsid w:val="007F4B42"/>
    <w:rsid w:val="0081037C"/>
    <w:rsid w:val="00815DD3"/>
    <w:rsid w:val="00827E5B"/>
    <w:rsid w:val="008522BF"/>
    <w:rsid w:val="00862288"/>
    <w:rsid w:val="00871BDB"/>
    <w:rsid w:val="008738D6"/>
    <w:rsid w:val="008807A3"/>
    <w:rsid w:val="00890BF3"/>
    <w:rsid w:val="008C2B5F"/>
    <w:rsid w:val="008C5FE5"/>
    <w:rsid w:val="008D5237"/>
    <w:rsid w:val="008E579B"/>
    <w:rsid w:val="008F470F"/>
    <w:rsid w:val="00971FD9"/>
    <w:rsid w:val="0098251A"/>
    <w:rsid w:val="009933C3"/>
    <w:rsid w:val="009A1E71"/>
    <w:rsid w:val="009B7B3E"/>
    <w:rsid w:val="009D2816"/>
    <w:rsid w:val="009F2EB3"/>
    <w:rsid w:val="009F47CB"/>
    <w:rsid w:val="00A12C47"/>
    <w:rsid w:val="00A21E0A"/>
    <w:rsid w:val="00A52372"/>
    <w:rsid w:val="00A657F5"/>
    <w:rsid w:val="00A90695"/>
    <w:rsid w:val="00A96631"/>
    <w:rsid w:val="00AA4CA8"/>
    <w:rsid w:val="00AB071D"/>
    <w:rsid w:val="00AC3D28"/>
    <w:rsid w:val="00B0132D"/>
    <w:rsid w:val="00B0139D"/>
    <w:rsid w:val="00B328E8"/>
    <w:rsid w:val="00B404A1"/>
    <w:rsid w:val="00B52D02"/>
    <w:rsid w:val="00B557D6"/>
    <w:rsid w:val="00B57393"/>
    <w:rsid w:val="00B61129"/>
    <w:rsid w:val="00B76EA9"/>
    <w:rsid w:val="00B92C01"/>
    <w:rsid w:val="00BA21F5"/>
    <w:rsid w:val="00BB4061"/>
    <w:rsid w:val="00BC0076"/>
    <w:rsid w:val="00BE4A2A"/>
    <w:rsid w:val="00C05172"/>
    <w:rsid w:val="00C102AA"/>
    <w:rsid w:val="00C271C3"/>
    <w:rsid w:val="00C3576C"/>
    <w:rsid w:val="00C5798E"/>
    <w:rsid w:val="00C6262C"/>
    <w:rsid w:val="00CA29D5"/>
    <w:rsid w:val="00CB0B72"/>
    <w:rsid w:val="00CC3A0E"/>
    <w:rsid w:val="00D141F7"/>
    <w:rsid w:val="00D3611F"/>
    <w:rsid w:val="00D50C7A"/>
    <w:rsid w:val="00D824CE"/>
    <w:rsid w:val="00DB6A25"/>
    <w:rsid w:val="00DC07FB"/>
    <w:rsid w:val="00E04E16"/>
    <w:rsid w:val="00E364F2"/>
    <w:rsid w:val="00E46F11"/>
    <w:rsid w:val="00E72547"/>
    <w:rsid w:val="00E779E6"/>
    <w:rsid w:val="00E77CCC"/>
    <w:rsid w:val="00ED09F8"/>
    <w:rsid w:val="00ED686C"/>
    <w:rsid w:val="00F2349E"/>
    <w:rsid w:val="00F2637C"/>
    <w:rsid w:val="00F3071A"/>
    <w:rsid w:val="00F31CFE"/>
    <w:rsid w:val="00F539A7"/>
    <w:rsid w:val="00F65614"/>
    <w:rsid w:val="00F837E6"/>
    <w:rsid w:val="00FA6954"/>
    <w:rsid w:val="00FF038D"/>
    <w:rsid w:val="00FF1B41"/>
    <w:rsid w:val="01255841"/>
    <w:rsid w:val="0182B76F"/>
    <w:rsid w:val="020EE5CF"/>
    <w:rsid w:val="024B646D"/>
    <w:rsid w:val="026CAB0C"/>
    <w:rsid w:val="034ABB09"/>
    <w:rsid w:val="03EF5310"/>
    <w:rsid w:val="046F77BE"/>
    <w:rsid w:val="04755717"/>
    <w:rsid w:val="049A592C"/>
    <w:rsid w:val="04ECCA70"/>
    <w:rsid w:val="05A4F483"/>
    <w:rsid w:val="061B5C34"/>
    <w:rsid w:val="06BB1D4E"/>
    <w:rsid w:val="06D4928B"/>
    <w:rsid w:val="06DFD974"/>
    <w:rsid w:val="0709ECC4"/>
    <w:rsid w:val="07193D5F"/>
    <w:rsid w:val="07CB1F23"/>
    <w:rsid w:val="07DA3829"/>
    <w:rsid w:val="09ED04CA"/>
    <w:rsid w:val="0A387EAD"/>
    <w:rsid w:val="0B5A7D88"/>
    <w:rsid w:val="0C5A7A0E"/>
    <w:rsid w:val="0C651B97"/>
    <w:rsid w:val="0CDC8A29"/>
    <w:rsid w:val="0CF64DE9"/>
    <w:rsid w:val="0CFCB36E"/>
    <w:rsid w:val="0D8E2821"/>
    <w:rsid w:val="0D8E9EF1"/>
    <w:rsid w:val="0E3261CA"/>
    <w:rsid w:val="0E361BF7"/>
    <w:rsid w:val="0E785A8A"/>
    <w:rsid w:val="0E97E9BF"/>
    <w:rsid w:val="0F5E6129"/>
    <w:rsid w:val="0FD98229"/>
    <w:rsid w:val="0FDA83B7"/>
    <w:rsid w:val="1013AE43"/>
    <w:rsid w:val="10142632"/>
    <w:rsid w:val="106BF86A"/>
    <w:rsid w:val="10AF133A"/>
    <w:rsid w:val="11351227"/>
    <w:rsid w:val="114C6884"/>
    <w:rsid w:val="11CE15A6"/>
    <w:rsid w:val="1218EE52"/>
    <w:rsid w:val="125F9244"/>
    <w:rsid w:val="12B95EB2"/>
    <w:rsid w:val="12EE180B"/>
    <w:rsid w:val="1342E7E9"/>
    <w:rsid w:val="134FAFD2"/>
    <w:rsid w:val="14EB8033"/>
    <w:rsid w:val="1598A237"/>
    <w:rsid w:val="15F0FF74"/>
    <w:rsid w:val="1651422F"/>
    <w:rsid w:val="176390F9"/>
    <w:rsid w:val="178CCFD5"/>
    <w:rsid w:val="179D8E0C"/>
    <w:rsid w:val="18275B30"/>
    <w:rsid w:val="187D2691"/>
    <w:rsid w:val="18A48992"/>
    <w:rsid w:val="1916CF09"/>
    <w:rsid w:val="19831E0F"/>
    <w:rsid w:val="1A28C1C6"/>
    <w:rsid w:val="1ADC0E8D"/>
    <w:rsid w:val="1B0D99BC"/>
    <w:rsid w:val="1B6C4150"/>
    <w:rsid w:val="1BF4F8E5"/>
    <w:rsid w:val="1C4C29F1"/>
    <w:rsid w:val="1C7EBABB"/>
    <w:rsid w:val="1EF251CA"/>
    <w:rsid w:val="1F7BA531"/>
    <w:rsid w:val="1FA4949D"/>
    <w:rsid w:val="1FE54A31"/>
    <w:rsid w:val="1FFFF064"/>
    <w:rsid w:val="2059D10C"/>
    <w:rsid w:val="207A579E"/>
    <w:rsid w:val="208E222B"/>
    <w:rsid w:val="2112EFA2"/>
    <w:rsid w:val="214E8573"/>
    <w:rsid w:val="2162F313"/>
    <w:rsid w:val="2168A653"/>
    <w:rsid w:val="21DDEBB5"/>
    <w:rsid w:val="21FE3632"/>
    <w:rsid w:val="2247E046"/>
    <w:rsid w:val="2375426C"/>
    <w:rsid w:val="23D479B9"/>
    <w:rsid w:val="24890596"/>
    <w:rsid w:val="249F02D8"/>
    <w:rsid w:val="24B0E16B"/>
    <w:rsid w:val="24DAFF2C"/>
    <w:rsid w:val="251B4DD1"/>
    <w:rsid w:val="257F606F"/>
    <w:rsid w:val="25961BDB"/>
    <w:rsid w:val="25B3174A"/>
    <w:rsid w:val="25C4BC05"/>
    <w:rsid w:val="2619C33C"/>
    <w:rsid w:val="273691F6"/>
    <w:rsid w:val="27780EF4"/>
    <w:rsid w:val="28991FA4"/>
    <w:rsid w:val="28F50867"/>
    <w:rsid w:val="2913DF55"/>
    <w:rsid w:val="2945B46C"/>
    <w:rsid w:val="2966076A"/>
    <w:rsid w:val="29A2C78D"/>
    <w:rsid w:val="2B8A8F55"/>
    <w:rsid w:val="2BA45572"/>
    <w:rsid w:val="2C49806B"/>
    <w:rsid w:val="2C8059A0"/>
    <w:rsid w:val="2CCE0D33"/>
    <w:rsid w:val="2D0E9E36"/>
    <w:rsid w:val="2D27BB97"/>
    <w:rsid w:val="2D38EE2E"/>
    <w:rsid w:val="2DBFAF88"/>
    <w:rsid w:val="2DCE281B"/>
    <w:rsid w:val="2E49439A"/>
    <w:rsid w:val="2E75B1C6"/>
    <w:rsid w:val="2ED9A220"/>
    <w:rsid w:val="2F2B090D"/>
    <w:rsid w:val="2F5B7FE9"/>
    <w:rsid w:val="2F6BCDA6"/>
    <w:rsid w:val="2F6DD296"/>
    <w:rsid w:val="2F87A753"/>
    <w:rsid w:val="2FB35BB9"/>
    <w:rsid w:val="2FE16625"/>
    <w:rsid w:val="2FEA3324"/>
    <w:rsid w:val="30C6D96E"/>
    <w:rsid w:val="3127A7CB"/>
    <w:rsid w:val="312E5036"/>
    <w:rsid w:val="312E5E15"/>
    <w:rsid w:val="31B5EBA5"/>
    <w:rsid w:val="31E29F8E"/>
    <w:rsid w:val="31E33BA2"/>
    <w:rsid w:val="326B8AD9"/>
    <w:rsid w:val="32E6F004"/>
    <w:rsid w:val="32E9A377"/>
    <w:rsid w:val="3312F83D"/>
    <w:rsid w:val="338D428E"/>
    <w:rsid w:val="339F8492"/>
    <w:rsid w:val="345608C3"/>
    <w:rsid w:val="34CC4DC7"/>
    <w:rsid w:val="3532D261"/>
    <w:rsid w:val="35D2640A"/>
    <w:rsid w:val="35D93D27"/>
    <w:rsid w:val="3643123C"/>
    <w:rsid w:val="3673CAFA"/>
    <w:rsid w:val="36C24508"/>
    <w:rsid w:val="36DC725D"/>
    <w:rsid w:val="373A582C"/>
    <w:rsid w:val="37533813"/>
    <w:rsid w:val="3791472B"/>
    <w:rsid w:val="380F9B5B"/>
    <w:rsid w:val="38676C36"/>
    <w:rsid w:val="389C72FE"/>
    <w:rsid w:val="39B76358"/>
    <w:rsid w:val="39E7B7AD"/>
    <w:rsid w:val="39EFABD8"/>
    <w:rsid w:val="39F69065"/>
    <w:rsid w:val="3A477CC8"/>
    <w:rsid w:val="3A7F66B8"/>
    <w:rsid w:val="3B8439C5"/>
    <w:rsid w:val="3B8E11A1"/>
    <w:rsid w:val="3B9E5661"/>
    <w:rsid w:val="3C58EF3A"/>
    <w:rsid w:val="3C5DA78F"/>
    <w:rsid w:val="3C829090"/>
    <w:rsid w:val="3C9DF672"/>
    <w:rsid w:val="3CADC8A5"/>
    <w:rsid w:val="3CB6CA07"/>
    <w:rsid w:val="3CF13C2A"/>
    <w:rsid w:val="3CFEC929"/>
    <w:rsid w:val="3D009591"/>
    <w:rsid w:val="3D354DC8"/>
    <w:rsid w:val="3D3A26C2"/>
    <w:rsid w:val="3D48B932"/>
    <w:rsid w:val="3D66A719"/>
    <w:rsid w:val="3D77DA0A"/>
    <w:rsid w:val="3D7FFCD9"/>
    <w:rsid w:val="3DA6AAC1"/>
    <w:rsid w:val="3DC41AF9"/>
    <w:rsid w:val="3E0CBA96"/>
    <w:rsid w:val="3E1E60F1"/>
    <w:rsid w:val="3FB05B85"/>
    <w:rsid w:val="4188688B"/>
    <w:rsid w:val="4193D8C0"/>
    <w:rsid w:val="42882188"/>
    <w:rsid w:val="4288C748"/>
    <w:rsid w:val="42EAF453"/>
    <w:rsid w:val="4381E28E"/>
    <w:rsid w:val="43FE9CCB"/>
    <w:rsid w:val="44119E0A"/>
    <w:rsid w:val="445B7AEF"/>
    <w:rsid w:val="44C04165"/>
    <w:rsid w:val="45AE62A7"/>
    <w:rsid w:val="4638F4A6"/>
    <w:rsid w:val="46692AE2"/>
    <w:rsid w:val="467EBB44"/>
    <w:rsid w:val="46F3B0B9"/>
    <w:rsid w:val="47242902"/>
    <w:rsid w:val="4734AF5B"/>
    <w:rsid w:val="474A3308"/>
    <w:rsid w:val="4764D4B0"/>
    <w:rsid w:val="4771B26C"/>
    <w:rsid w:val="47767702"/>
    <w:rsid w:val="48E35583"/>
    <w:rsid w:val="49107A3A"/>
    <w:rsid w:val="49B4318A"/>
    <w:rsid w:val="49C97D0C"/>
    <w:rsid w:val="49F062B8"/>
    <w:rsid w:val="4A40D835"/>
    <w:rsid w:val="4ACABC73"/>
    <w:rsid w:val="4B20BB67"/>
    <w:rsid w:val="4C1DA42B"/>
    <w:rsid w:val="4C784922"/>
    <w:rsid w:val="4DA31220"/>
    <w:rsid w:val="4DCB58B1"/>
    <w:rsid w:val="4DE67B95"/>
    <w:rsid w:val="4F4E21F3"/>
    <w:rsid w:val="4F682B9B"/>
    <w:rsid w:val="504013A3"/>
    <w:rsid w:val="505BE224"/>
    <w:rsid w:val="51B4BB74"/>
    <w:rsid w:val="51CD5CCA"/>
    <w:rsid w:val="51D78FBC"/>
    <w:rsid w:val="528CE5AF"/>
    <w:rsid w:val="53174D03"/>
    <w:rsid w:val="53293074"/>
    <w:rsid w:val="53EDEA31"/>
    <w:rsid w:val="54FF0FA4"/>
    <w:rsid w:val="55313517"/>
    <w:rsid w:val="55C2F2DA"/>
    <w:rsid w:val="5653374B"/>
    <w:rsid w:val="569A1B73"/>
    <w:rsid w:val="575EC33B"/>
    <w:rsid w:val="576056D2"/>
    <w:rsid w:val="57C60F15"/>
    <w:rsid w:val="581DDBBB"/>
    <w:rsid w:val="583ED492"/>
    <w:rsid w:val="58679CBE"/>
    <w:rsid w:val="587AD7D5"/>
    <w:rsid w:val="58B2E209"/>
    <w:rsid w:val="59D57F1C"/>
    <w:rsid w:val="59EB8380"/>
    <w:rsid w:val="5A727490"/>
    <w:rsid w:val="5AC7BB07"/>
    <w:rsid w:val="5B2D0501"/>
    <w:rsid w:val="5BD6452D"/>
    <w:rsid w:val="5BF298FE"/>
    <w:rsid w:val="5C611EBA"/>
    <w:rsid w:val="5C7141DB"/>
    <w:rsid w:val="5D5F8C8F"/>
    <w:rsid w:val="5E24E622"/>
    <w:rsid w:val="5E364E20"/>
    <w:rsid w:val="5E7A161F"/>
    <w:rsid w:val="5EA93EB0"/>
    <w:rsid w:val="5EF31B95"/>
    <w:rsid w:val="5F1A4FD9"/>
    <w:rsid w:val="5FCDFB34"/>
    <w:rsid w:val="5FE0F3C4"/>
    <w:rsid w:val="5FE849E6"/>
    <w:rsid w:val="5FE88457"/>
    <w:rsid w:val="6092569D"/>
    <w:rsid w:val="61F15B93"/>
    <w:rsid w:val="62055640"/>
    <w:rsid w:val="62294FBB"/>
    <w:rsid w:val="62A96368"/>
    <w:rsid w:val="62AAF6FF"/>
    <w:rsid w:val="63059BF6"/>
    <w:rsid w:val="632F65E3"/>
    <w:rsid w:val="6335AEEF"/>
    <w:rsid w:val="641127BE"/>
    <w:rsid w:val="6411D630"/>
    <w:rsid w:val="643C77FF"/>
    <w:rsid w:val="644533C9"/>
    <w:rsid w:val="6446C760"/>
    <w:rsid w:val="6465AAB4"/>
    <w:rsid w:val="65221978"/>
    <w:rsid w:val="65D8F749"/>
    <w:rsid w:val="65E1042A"/>
    <w:rsid w:val="65E297C1"/>
    <w:rsid w:val="65EA3C86"/>
    <w:rsid w:val="66F8ED01"/>
    <w:rsid w:val="677CD48B"/>
    <w:rsid w:val="67ED1926"/>
    <w:rsid w:val="688F1588"/>
    <w:rsid w:val="68A21A29"/>
    <w:rsid w:val="68AD1704"/>
    <w:rsid w:val="68E71F3E"/>
    <w:rsid w:val="6918A4EC"/>
    <w:rsid w:val="691A3883"/>
    <w:rsid w:val="694DD86C"/>
    <w:rsid w:val="695217E8"/>
    <w:rsid w:val="6A1CA906"/>
    <w:rsid w:val="6A4AE7A0"/>
    <w:rsid w:val="6A6CC3BA"/>
    <w:rsid w:val="6AB608E4"/>
    <w:rsid w:val="6ACD6CC5"/>
    <w:rsid w:val="6AD2259E"/>
    <w:rsid w:val="6BB87967"/>
    <w:rsid w:val="6C4B0810"/>
    <w:rsid w:val="6C53073A"/>
    <w:rsid w:val="6C6BD5CB"/>
    <w:rsid w:val="6C8F532B"/>
    <w:rsid w:val="6D5449C8"/>
    <w:rsid w:val="6DCE231F"/>
    <w:rsid w:val="6E6B7086"/>
    <w:rsid w:val="6F5796D2"/>
    <w:rsid w:val="6F8EF382"/>
    <w:rsid w:val="6FA0A433"/>
    <w:rsid w:val="6FC6F3ED"/>
    <w:rsid w:val="6FE17C60"/>
    <w:rsid w:val="70501F22"/>
    <w:rsid w:val="70A3867A"/>
    <w:rsid w:val="7120883E"/>
    <w:rsid w:val="718C0ACA"/>
    <w:rsid w:val="71E1A684"/>
    <w:rsid w:val="720F1DB4"/>
    <w:rsid w:val="7249B3D0"/>
    <w:rsid w:val="72B9DC60"/>
    <w:rsid w:val="73091E42"/>
    <w:rsid w:val="7385315B"/>
    <w:rsid w:val="7484078D"/>
    <w:rsid w:val="7485C5A2"/>
    <w:rsid w:val="75B4CB97"/>
    <w:rsid w:val="76454B71"/>
    <w:rsid w:val="766BAC1B"/>
    <w:rsid w:val="7674A09B"/>
    <w:rsid w:val="769C5CCE"/>
    <w:rsid w:val="76BDA4E9"/>
    <w:rsid w:val="76F000A4"/>
    <w:rsid w:val="77D205D2"/>
    <w:rsid w:val="786F2682"/>
    <w:rsid w:val="79054051"/>
    <w:rsid w:val="796DD633"/>
    <w:rsid w:val="79F520E3"/>
    <w:rsid w:val="7A4DEED3"/>
    <w:rsid w:val="7ADCAFB7"/>
    <w:rsid w:val="7B09A694"/>
    <w:rsid w:val="7BA1E924"/>
    <w:rsid w:val="7D4D3C45"/>
    <w:rsid w:val="7D651B1A"/>
    <w:rsid w:val="7D70B342"/>
    <w:rsid w:val="7E20760F"/>
    <w:rsid w:val="7E7FB280"/>
    <w:rsid w:val="7F1A9FFB"/>
    <w:rsid w:val="7F5262FC"/>
    <w:rsid w:val="7F53A73A"/>
    <w:rsid w:val="7FB00139"/>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5EF94486"/>
  <w15:chartTrackingRefBased/>
  <w15:docId w15:val="{4EAE3FD4-D54F-574C-ABB6-AB21F92E640F}"/>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4"/>
        <w:szCs w:val="24"/>
        <w:lang w:val="en-GB"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03A73"/>
    <w:rPr>
      <w:rFonts w:ascii="Times New Roman" w:eastAsia="Times New Roman" w:hAnsi="Times New Roman" w:cs="Times New Roman"/>
      <w:lang w:eastAsia="en-GB"/>
    </w:rPr>
  </w:style>
  <w:style w:type="paragraph" w:styleId="Heading1">
    <w:name w:val="heading 1"/>
    <w:basedOn w:val="Normal"/>
    <w:link w:val="Heading1Char"/>
    <w:uiPriority w:val="9"/>
    <w:qFormat/>
    <w:rsid w:val="009D2816"/>
    <w:pPr>
      <w:spacing w:before="100" w:beforeAutospacing="1" w:after="100" w:afterAutospacing="1"/>
      <w:outlineLvl w:val="0"/>
    </w:pPr>
    <w:rPr>
      <w:b/>
      <w:bCs/>
      <w:kern w:val="36"/>
      <w:sz w:val="48"/>
      <w:szCs w:val="4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basedOn w:val="DefaultParagraphFont"/>
    <w:uiPriority w:val="99"/>
    <w:unhideWhenUsed/>
    <w:rsid w:val="00A96631"/>
    <w:rPr>
      <w:color w:val="0563C1" w:themeColor="hyperlink"/>
      <w:u w:val="single"/>
    </w:rPr>
  </w:style>
  <w:style w:type="character" w:styleId="UnresolvedMention">
    <w:name w:val="Unresolved Mention"/>
    <w:basedOn w:val="DefaultParagraphFont"/>
    <w:uiPriority w:val="99"/>
    <w:semiHidden/>
    <w:unhideWhenUsed/>
    <w:rsid w:val="00A96631"/>
    <w:rPr>
      <w:color w:val="605E5C"/>
      <w:shd w:val="clear" w:color="auto" w:fill="E1DFDD"/>
    </w:rPr>
  </w:style>
  <w:style w:type="character" w:styleId="FollowedHyperlink">
    <w:name w:val="FollowedHyperlink"/>
    <w:basedOn w:val="DefaultParagraphFont"/>
    <w:uiPriority w:val="99"/>
    <w:semiHidden/>
    <w:unhideWhenUsed/>
    <w:rsid w:val="00A96631"/>
    <w:rPr>
      <w:color w:val="954F72" w:themeColor="followedHyperlink"/>
      <w:u w:val="single"/>
    </w:rPr>
  </w:style>
  <w:style w:type="paragraph" w:styleId="NormalWeb">
    <w:name w:val="Normal (Web)"/>
    <w:basedOn w:val="Normal"/>
    <w:uiPriority w:val="99"/>
    <w:unhideWhenUsed/>
    <w:rsid w:val="000A21FD"/>
    <w:pPr>
      <w:spacing w:before="100" w:beforeAutospacing="1" w:after="100" w:afterAutospacing="1"/>
    </w:pPr>
  </w:style>
  <w:style w:type="paragraph" w:styleId="Footer">
    <w:name w:val="footer"/>
    <w:basedOn w:val="Normal"/>
    <w:link w:val="FooterChar"/>
    <w:uiPriority w:val="99"/>
    <w:unhideWhenUsed/>
    <w:rsid w:val="0035667A"/>
    <w:pPr>
      <w:tabs>
        <w:tab w:val="center" w:pos="4513"/>
        <w:tab w:val="right" w:pos="9026"/>
      </w:tabs>
    </w:pPr>
    <w:rPr>
      <w:rFonts w:asciiTheme="minorHAnsi" w:eastAsiaTheme="minorHAnsi" w:hAnsiTheme="minorHAnsi" w:cstheme="minorBidi"/>
      <w:lang w:eastAsia="en-US"/>
    </w:rPr>
  </w:style>
  <w:style w:type="character" w:customStyle="1" w:styleId="FooterChar">
    <w:name w:val="Footer Char"/>
    <w:basedOn w:val="DefaultParagraphFont"/>
    <w:link w:val="Footer"/>
    <w:uiPriority w:val="99"/>
    <w:rsid w:val="0035667A"/>
  </w:style>
  <w:style w:type="character" w:styleId="PageNumber">
    <w:name w:val="page number"/>
    <w:basedOn w:val="DefaultParagraphFont"/>
    <w:uiPriority w:val="99"/>
    <w:semiHidden/>
    <w:unhideWhenUsed/>
    <w:rsid w:val="0035667A"/>
  </w:style>
  <w:style w:type="paragraph" w:styleId="ListParagraph">
    <w:name w:val="List Paragraph"/>
    <w:basedOn w:val="Normal"/>
    <w:uiPriority w:val="34"/>
    <w:qFormat/>
    <w:rsid w:val="009A1E71"/>
    <w:pPr>
      <w:ind w:left="720"/>
      <w:contextualSpacing/>
    </w:pPr>
    <w:rPr>
      <w:rFonts w:asciiTheme="minorHAnsi" w:eastAsiaTheme="minorHAnsi" w:hAnsiTheme="minorHAnsi" w:cstheme="minorBidi"/>
      <w:lang w:eastAsia="en-US"/>
    </w:rPr>
  </w:style>
  <w:style w:type="paragraph" w:styleId="NoSpacing">
    <w:name w:val="No Spacing"/>
    <w:link w:val="NoSpacingChar"/>
    <w:uiPriority w:val="1"/>
    <w:qFormat/>
    <w:rsid w:val="002F39F4"/>
    <w:rPr>
      <w:rFonts w:eastAsiaTheme="minorEastAsia"/>
      <w:sz w:val="22"/>
      <w:szCs w:val="22"/>
      <w:lang w:val="en-US" w:eastAsia="zh-CN"/>
    </w:rPr>
  </w:style>
  <w:style w:type="character" w:customStyle="1" w:styleId="NoSpacingChar">
    <w:name w:val="No Spacing Char"/>
    <w:basedOn w:val="DefaultParagraphFont"/>
    <w:link w:val="NoSpacing"/>
    <w:uiPriority w:val="1"/>
    <w:rsid w:val="002F39F4"/>
    <w:rPr>
      <w:rFonts w:eastAsiaTheme="minorEastAsia"/>
      <w:sz w:val="22"/>
      <w:szCs w:val="22"/>
      <w:lang w:val="en-US" w:eastAsia="zh-CN"/>
    </w:rPr>
  </w:style>
  <w:style w:type="character" w:customStyle="1" w:styleId="Heading1Char">
    <w:name w:val="Heading 1 Char"/>
    <w:basedOn w:val="DefaultParagraphFont"/>
    <w:link w:val="Heading1"/>
    <w:uiPriority w:val="9"/>
    <w:rsid w:val="009D2816"/>
    <w:rPr>
      <w:rFonts w:ascii="Times New Roman" w:eastAsia="Times New Roman" w:hAnsi="Times New Roman" w:cs="Times New Roman"/>
      <w:b/>
      <w:bCs/>
      <w:kern w:val="36"/>
      <w:sz w:val="48"/>
      <w:szCs w:val="48"/>
      <w:lang w:eastAsia="en-GB"/>
    </w:rPr>
  </w:style>
  <w:style w:type="character" w:customStyle="1" w:styleId="authors">
    <w:name w:val="authors"/>
    <w:basedOn w:val="DefaultParagraphFont"/>
    <w:rsid w:val="009D2816"/>
  </w:style>
  <w:style w:type="character" w:customStyle="1" w:styleId="apple-converted-space">
    <w:name w:val="apple-converted-space"/>
    <w:basedOn w:val="DefaultParagraphFont"/>
    <w:rsid w:val="009D281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1562573">
      <w:bodyDiv w:val="1"/>
      <w:marLeft w:val="0"/>
      <w:marRight w:val="0"/>
      <w:marTop w:val="0"/>
      <w:marBottom w:val="0"/>
      <w:divBdr>
        <w:top w:val="none" w:sz="0" w:space="0" w:color="auto"/>
        <w:left w:val="none" w:sz="0" w:space="0" w:color="auto"/>
        <w:bottom w:val="none" w:sz="0" w:space="0" w:color="auto"/>
        <w:right w:val="none" w:sz="0" w:space="0" w:color="auto"/>
      </w:divBdr>
    </w:div>
    <w:div w:id="67729096">
      <w:bodyDiv w:val="1"/>
      <w:marLeft w:val="0"/>
      <w:marRight w:val="0"/>
      <w:marTop w:val="0"/>
      <w:marBottom w:val="0"/>
      <w:divBdr>
        <w:top w:val="none" w:sz="0" w:space="0" w:color="auto"/>
        <w:left w:val="none" w:sz="0" w:space="0" w:color="auto"/>
        <w:bottom w:val="none" w:sz="0" w:space="0" w:color="auto"/>
        <w:right w:val="none" w:sz="0" w:space="0" w:color="auto"/>
      </w:divBdr>
    </w:div>
    <w:div w:id="72359659">
      <w:bodyDiv w:val="1"/>
      <w:marLeft w:val="0"/>
      <w:marRight w:val="0"/>
      <w:marTop w:val="0"/>
      <w:marBottom w:val="0"/>
      <w:divBdr>
        <w:top w:val="none" w:sz="0" w:space="0" w:color="auto"/>
        <w:left w:val="none" w:sz="0" w:space="0" w:color="auto"/>
        <w:bottom w:val="none" w:sz="0" w:space="0" w:color="auto"/>
        <w:right w:val="none" w:sz="0" w:space="0" w:color="auto"/>
      </w:divBdr>
    </w:div>
    <w:div w:id="112133302">
      <w:bodyDiv w:val="1"/>
      <w:marLeft w:val="0"/>
      <w:marRight w:val="0"/>
      <w:marTop w:val="0"/>
      <w:marBottom w:val="0"/>
      <w:divBdr>
        <w:top w:val="none" w:sz="0" w:space="0" w:color="auto"/>
        <w:left w:val="none" w:sz="0" w:space="0" w:color="auto"/>
        <w:bottom w:val="none" w:sz="0" w:space="0" w:color="auto"/>
        <w:right w:val="none" w:sz="0" w:space="0" w:color="auto"/>
      </w:divBdr>
    </w:div>
    <w:div w:id="201132780">
      <w:bodyDiv w:val="1"/>
      <w:marLeft w:val="0"/>
      <w:marRight w:val="0"/>
      <w:marTop w:val="0"/>
      <w:marBottom w:val="0"/>
      <w:divBdr>
        <w:top w:val="none" w:sz="0" w:space="0" w:color="auto"/>
        <w:left w:val="none" w:sz="0" w:space="0" w:color="auto"/>
        <w:bottom w:val="none" w:sz="0" w:space="0" w:color="auto"/>
        <w:right w:val="none" w:sz="0" w:space="0" w:color="auto"/>
      </w:divBdr>
      <w:divsChild>
        <w:div w:id="487941091">
          <w:marLeft w:val="0"/>
          <w:marRight w:val="0"/>
          <w:marTop w:val="0"/>
          <w:marBottom w:val="0"/>
          <w:divBdr>
            <w:top w:val="none" w:sz="0" w:space="0" w:color="auto"/>
            <w:left w:val="none" w:sz="0" w:space="0" w:color="auto"/>
            <w:bottom w:val="none" w:sz="0" w:space="0" w:color="auto"/>
            <w:right w:val="none" w:sz="0" w:space="0" w:color="auto"/>
          </w:divBdr>
        </w:div>
        <w:div w:id="545147723">
          <w:marLeft w:val="0"/>
          <w:marRight w:val="0"/>
          <w:marTop w:val="0"/>
          <w:marBottom w:val="0"/>
          <w:divBdr>
            <w:top w:val="none" w:sz="0" w:space="0" w:color="auto"/>
            <w:left w:val="none" w:sz="0" w:space="0" w:color="auto"/>
            <w:bottom w:val="none" w:sz="0" w:space="0" w:color="auto"/>
            <w:right w:val="none" w:sz="0" w:space="0" w:color="auto"/>
          </w:divBdr>
        </w:div>
      </w:divsChild>
    </w:div>
    <w:div w:id="464935487">
      <w:bodyDiv w:val="1"/>
      <w:marLeft w:val="0"/>
      <w:marRight w:val="0"/>
      <w:marTop w:val="0"/>
      <w:marBottom w:val="0"/>
      <w:divBdr>
        <w:top w:val="none" w:sz="0" w:space="0" w:color="auto"/>
        <w:left w:val="none" w:sz="0" w:space="0" w:color="auto"/>
        <w:bottom w:val="none" w:sz="0" w:space="0" w:color="auto"/>
        <w:right w:val="none" w:sz="0" w:space="0" w:color="auto"/>
      </w:divBdr>
    </w:div>
    <w:div w:id="639195572">
      <w:bodyDiv w:val="1"/>
      <w:marLeft w:val="0"/>
      <w:marRight w:val="0"/>
      <w:marTop w:val="0"/>
      <w:marBottom w:val="0"/>
      <w:divBdr>
        <w:top w:val="none" w:sz="0" w:space="0" w:color="auto"/>
        <w:left w:val="none" w:sz="0" w:space="0" w:color="auto"/>
        <w:bottom w:val="none" w:sz="0" w:space="0" w:color="auto"/>
        <w:right w:val="none" w:sz="0" w:space="0" w:color="auto"/>
      </w:divBdr>
    </w:div>
    <w:div w:id="706419415">
      <w:bodyDiv w:val="1"/>
      <w:marLeft w:val="0"/>
      <w:marRight w:val="0"/>
      <w:marTop w:val="0"/>
      <w:marBottom w:val="0"/>
      <w:divBdr>
        <w:top w:val="none" w:sz="0" w:space="0" w:color="auto"/>
        <w:left w:val="none" w:sz="0" w:space="0" w:color="auto"/>
        <w:bottom w:val="none" w:sz="0" w:space="0" w:color="auto"/>
        <w:right w:val="none" w:sz="0" w:space="0" w:color="auto"/>
      </w:divBdr>
      <w:divsChild>
        <w:div w:id="1372613786">
          <w:marLeft w:val="0"/>
          <w:marRight w:val="0"/>
          <w:marTop w:val="240"/>
          <w:marBottom w:val="240"/>
          <w:divBdr>
            <w:top w:val="none" w:sz="0" w:space="0" w:color="auto"/>
            <w:left w:val="single" w:sz="24" w:space="0" w:color="000000"/>
            <w:bottom w:val="none" w:sz="0" w:space="0" w:color="auto"/>
            <w:right w:val="none" w:sz="0" w:space="0" w:color="auto"/>
          </w:divBdr>
          <w:divsChild>
            <w:div w:id="689185790">
              <w:marLeft w:val="0"/>
              <w:marRight w:val="0"/>
              <w:marTop w:val="0"/>
              <w:marBottom w:val="0"/>
              <w:divBdr>
                <w:top w:val="none" w:sz="0" w:space="0" w:color="auto"/>
                <w:left w:val="none" w:sz="0" w:space="0" w:color="auto"/>
                <w:bottom w:val="none" w:sz="0" w:space="0" w:color="auto"/>
                <w:right w:val="none" w:sz="0" w:space="0" w:color="auto"/>
              </w:divBdr>
              <w:divsChild>
                <w:div w:id="1013193129">
                  <w:marLeft w:val="0"/>
                  <w:marRight w:val="0"/>
                  <w:marTop w:val="0"/>
                  <w:marBottom w:val="0"/>
                  <w:divBdr>
                    <w:top w:val="none" w:sz="0" w:space="0" w:color="auto"/>
                    <w:left w:val="none" w:sz="0" w:space="0" w:color="auto"/>
                    <w:bottom w:val="none" w:sz="0" w:space="0" w:color="auto"/>
                    <w:right w:val="none" w:sz="0" w:space="0" w:color="auto"/>
                  </w:divBdr>
                </w:div>
                <w:div w:id="802113285">
                  <w:marLeft w:val="0"/>
                  <w:marRight w:val="0"/>
                  <w:marTop w:val="0"/>
                  <w:marBottom w:val="0"/>
                  <w:divBdr>
                    <w:top w:val="none" w:sz="0" w:space="0" w:color="auto"/>
                    <w:left w:val="none" w:sz="0" w:space="0" w:color="auto"/>
                    <w:bottom w:val="none" w:sz="0" w:space="0" w:color="auto"/>
                    <w:right w:val="none" w:sz="0" w:space="0" w:color="auto"/>
                  </w:divBdr>
                  <w:divsChild>
                    <w:div w:id="19995354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05733049">
          <w:marLeft w:val="0"/>
          <w:marRight w:val="0"/>
          <w:marTop w:val="240"/>
          <w:marBottom w:val="240"/>
          <w:divBdr>
            <w:top w:val="none" w:sz="0" w:space="0" w:color="auto"/>
            <w:left w:val="single" w:sz="24" w:space="0" w:color="FFFFFF"/>
            <w:bottom w:val="none" w:sz="0" w:space="0" w:color="auto"/>
            <w:right w:val="none" w:sz="0" w:space="0" w:color="auto"/>
          </w:divBdr>
          <w:divsChild>
            <w:div w:id="1568689089">
              <w:marLeft w:val="0"/>
              <w:marRight w:val="0"/>
              <w:marTop w:val="0"/>
              <w:marBottom w:val="0"/>
              <w:divBdr>
                <w:top w:val="none" w:sz="0" w:space="0" w:color="auto"/>
                <w:left w:val="none" w:sz="0" w:space="0" w:color="auto"/>
                <w:bottom w:val="none" w:sz="0" w:space="0" w:color="auto"/>
                <w:right w:val="none" w:sz="0" w:space="0" w:color="auto"/>
              </w:divBdr>
              <w:divsChild>
                <w:div w:id="17668045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56615154">
          <w:marLeft w:val="0"/>
          <w:marRight w:val="0"/>
          <w:marTop w:val="240"/>
          <w:marBottom w:val="240"/>
          <w:divBdr>
            <w:top w:val="none" w:sz="0" w:space="0" w:color="auto"/>
            <w:left w:val="single" w:sz="24" w:space="0" w:color="FFFFFF"/>
            <w:bottom w:val="none" w:sz="0" w:space="0" w:color="auto"/>
            <w:right w:val="none" w:sz="0" w:space="0" w:color="auto"/>
          </w:divBdr>
          <w:divsChild>
            <w:div w:id="1644962885">
              <w:marLeft w:val="0"/>
              <w:marRight w:val="0"/>
              <w:marTop w:val="0"/>
              <w:marBottom w:val="0"/>
              <w:divBdr>
                <w:top w:val="none" w:sz="0" w:space="0" w:color="auto"/>
                <w:left w:val="none" w:sz="0" w:space="0" w:color="auto"/>
                <w:bottom w:val="none" w:sz="0" w:space="0" w:color="auto"/>
                <w:right w:val="none" w:sz="0" w:space="0" w:color="auto"/>
              </w:divBdr>
              <w:divsChild>
                <w:div w:id="81483084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39090167">
          <w:marLeft w:val="0"/>
          <w:marRight w:val="0"/>
          <w:marTop w:val="240"/>
          <w:marBottom w:val="240"/>
          <w:divBdr>
            <w:top w:val="none" w:sz="0" w:space="0" w:color="auto"/>
            <w:left w:val="single" w:sz="24" w:space="0" w:color="FFFFFF"/>
            <w:bottom w:val="none" w:sz="0" w:space="0" w:color="auto"/>
            <w:right w:val="none" w:sz="0" w:space="0" w:color="auto"/>
          </w:divBdr>
          <w:divsChild>
            <w:div w:id="1774981303">
              <w:marLeft w:val="0"/>
              <w:marRight w:val="0"/>
              <w:marTop w:val="0"/>
              <w:marBottom w:val="0"/>
              <w:divBdr>
                <w:top w:val="none" w:sz="0" w:space="0" w:color="auto"/>
                <w:left w:val="none" w:sz="0" w:space="0" w:color="auto"/>
                <w:bottom w:val="none" w:sz="0" w:space="0" w:color="auto"/>
                <w:right w:val="none" w:sz="0" w:space="0" w:color="auto"/>
              </w:divBdr>
              <w:divsChild>
                <w:div w:id="54718816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60529658">
          <w:marLeft w:val="0"/>
          <w:marRight w:val="0"/>
          <w:marTop w:val="240"/>
          <w:marBottom w:val="240"/>
          <w:divBdr>
            <w:top w:val="none" w:sz="0" w:space="0" w:color="auto"/>
            <w:left w:val="single" w:sz="24" w:space="0" w:color="FFFFFF"/>
            <w:bottom w:val="none" w:sz="0" w:space="0" w:color="auto"/>
            <w:right w:val="none" w:sz="0" w:space="0" w:color="auto"/>
          </w:divBdr>
          <w:divsChild>
            <w:div w:id="1883401627">
              <w:marLeft w:val="0"/>
              <w:marRight w:val="0"/>
              <w:marTop w:val="0"/>
              <w:marBottom w:val="0"/>
              <w:divBdr>
                <w:top w:val="none" w:sz="0" w:space="0" w:color="auto"/>
                <w:left w:val="none" w:sz="0" w:space="0" w:color="auto"/>
                <w:bottom w:val="none" w:sz="0" w:space="0" w:color="auto"/>
                <w:right w:val="none" w:sz="0" w:space="0" w:color="auto"/>
              </w:divBdr>
              <w:divsChild>
                <w:div w:id="11036527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27565135">
          <w:marLeft w:val="0"/>
          <w:marRight w:val="0"/>
          <w:marTop w:val="240"/>
          <w:marBottom w:val="240"/>
          <w:divBdr>
            <w:top w:val="none" w:sz="0" w:space="0" w:color="auto"/>
            <w:left w:val="single" w:sz="24" w:space="0" w:color="FFFFFF"/>
            <w:bottom w:val="none" w:sz="0" w:space="0" w:color="auto"/>
            <w:right w:val="none" w:sz="0" w:space="0" w:color="auto"/>
          </w:divBdr>
          <w:divsChild>
            <w:div w:id="1284071665">
              <w:marLeft w:val="0"/>
              <w:marRight w:val="0"/>
              <w:marTop w:val="0"/>
              <w:marBottom w:val="0"/>
              <w:divBdr>
                <w:top w:val="none" w:sz="0" w:space="0" w:color="auto"/>
                <w:left w:val="none" w:sz="0" w:space="0" w:color="auto"/>
                <w:bottom w:val="none" w:sz="0" w:space="0" w:color="auto"/>
                <w:right w:val="none" w:sz="0" w:space="0" w:color="auto"/>
              </w:divBdr>
              <w:divsChild>
                <w:div w:id="156691759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98838092">
          <w:marLeft w:val="0"/>
          <w:marRight w:val="0"/>
          <w:marTop w:val="240"/>
          <w:marBottom w:val="240"/>
          <w:divBdr>
            <w:top w:val="none" w:sz="0" w:space="0" w:color="auto"/>
            <w:left w:val="single" w:sz="24" w:space="0" w:color="FFFFFF"/>
            <w:bottom w:val="none" w:sz="0" w:space="0" w:color="auto"/>
            <w:right w:val="none" w:sz="0" w:space="0" w:color="auto"/>
          </w:divBdr>
          <w:divsChild>
            <w:div w:id="2116556848">
              <w:marLeft w:val="0"/>
              <w:marRight w:val="0"/>
              <w:marTop w:val="0"/>
              <w:marBottom w:val="0"/>
              <w:divBdr>
                <w:top w:val="none" w:sz="0" w:space="0" w:color="auto"/>
                <w:left w:val="none" w:sz="0" w:space="0" w:color="auto"/>
                <w:bottom w:val="none" w:sz="0" w:space="0" w:color="auto"/>
                <w:right w:val="none" w:sz="0" w:space="0" w:color="auto"/>
              </w:divBdr>
              <w:divsChild>
                <w:div w:id="11900297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6610763">
          <w:marLeft w:val="0"/>
          <w:marRight w:val="0"/>
          <w:marTop w:val="240"/>
          <w:marBottom w:val="240"/>
          <w:divBdr>
            <w:top w:val="none" w:sz="0" w:space="0" w:color="auto"/>
            <w:left w:val="single" w:sz="24" w:space="0" w:color="FFFFFF"/>
            <w:bottom w:val="none" w:sz="0" w:space="0" w:color="auto"/>
            <w:right w:val="none" w:sz="0" w:space="0" w:color="auto"/>
          </w:divBdr>
          <w:divsChild>
            <w:div w:id="1434715019">
              <w:marLeft w:val="0"/>
              <w:marRight w:val="0"/>
              <w:marTop w:val="0"/>
              <w:marBottom w:val="0"/>
              <w:divBdr>
                <w:top w:val="none" w:sz="0" w:space="0" w:color="auto"/>
                <w:left w:val="none" w:sz="0" w:space="0" w:color="auto"/>
                <w:bottom w:val="none" w:sz="0" w:space="0" w:color="auto"/>
                <w:right w:val="none" w:sz="0" w:space="0" w:color="auto"/>
              </w:divBdr>
              <w:divsChild>
                <w:div w:id="13098255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27320570">
          <w:marLeft w:val="0"/>
          <w:marRight w:val="0"/>
          <w:marTop w:val="240"/>
          <w:marBottom w:val="240"/>
          <w:divBdr>
            <w:top w:val="none" w:sz="0" w:space="0" w:color="auto"/>
            <w:left w:val="single" w:sz="24" w:space="0" w:color="FFFFFF"/>
            <w:bottom w:val="none" w:sz="0" w:space="0" w:color="auto"/>
            <w:right w:val="none" w:sz="0" w:space="0" w:color="auto"/>
          </w:divBdr>
          <w:divsChild>
            <w:div w:id="873423780">
              <w:marLeft w:val="0"/>
              <w:marRight w:val="0"/>
              <w:marTop w:val="0"/>
              <w:marBottom w:val="0"/>
              <w:divBdr>
                <w:top w:val="none" w:sz="0" w:space="0" w:color="auto"/>
                <w:left w:val="none" w:sz="0" w:space="0" w:color="auto"/>
                <w:bottom w:val="none" w:sz="0" w:space="0" w:color="auto"/>
                <w:right w:val="none" w:sz="0" w:space="0" w:color="auto"/>
              </w:divBdr>
              <w:divsChild>
                <w:div w:id="5353107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39662492">
          <w:marLeft w:val="0"/>
          <w:marRight w:val="0"/>
          <w:marTop w:val="240"/>
          <w:marBottom w:val="240"/>
          <w:divBdr>
            <w:top w:val="none" w:sz="0" w:space="0" w:color="auto"/>
            <w:left w:val="single" w:sz="24" w:space="0" w:color="FFFFFF"/>
            <w:bottom w:val="none" w:sz="0" w:space="0" w:color="auto"/>
            <w:right w:val="none" w:sz="0" w:space="0" w:color="auto"/>
          </w:divBdr>
          <w:divsChild>
            <w:div w:id="846946667">
              <w:marLeft w:val="0"/>
              <w:marRight w:val="0"/>
              <w:marTop w:val="0"/>
              <w:marBottom w:val="0"/>
              <w:divBdr>
                <w:top w:val="none" w:sz="0" w:space="0" w:color="auto"/>
                <w:left w:val="none" w:sz="0" w:space="0" w:color="auto"/>
                <w:bottom w:val="none" w:sz="0" w:space="0" w:color="auto"/>
                <w:right w:val="none" w:sz="0" w:space="0" w:color="auto"/>
              </w:divBdr>
              <w:divsChild>
                <w:div w:id="11802687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881401147">
      <w:bodyDiv w:val="1"/>
      <w:marLeft w:val="0"/>
      <w:marRight w:val="0"/>
      <w:marTop w:val="0"/>
      <w:marBottom w:val="0"/>
      <w:divBdr>
        <w:top w:val="none" w:sz="0" w:space="0" w:color="auto"/>
        <w:left w:val="none" w:sz="0" w:space="0" w:color="auto"/>
        <w:bottom w:val="none" w:sz="0" w:space="0" w:color="auto"/>
        <w:right w:val="none" w:sz="0" w:space="0" w:color="auto"/>
      </w:divBdr>
    </w:div>
    <w:div w:id="1146706564">
      <w:bodyDiv w:val="1"/>
      <w:marLeft w:val="0"/>
      <w:marRight w:val="0"/>
      <w:marTop w:val="0"/>
      <w:marBottom w:val="0"/>
      <w:divBdr>
        <w:top w:val="none" w:sz="0" w:space="0" w:color="auto"/>
        <w:left w:val="none" w:sz="0" w:space="0" w:color="auto"/>
        <w:bottom w:val="none" w:sz="0" w:space="0" w:color="auto"/>
        <w:right w:val="none" w:sz="0" w:space="0" w:color="auto"/>
      </w:divBdr>
    </w:div>
    <w:div w:id="1175345127">
      <w:bodyDiv w:val="1"/>
      <w:marLeft w:val="0"/>
      <w:marRight w:val="0"/>
      <w:marTop w:val="0"/>
      <w:marBottom w:val="0"/>
      <w:divBdr>
        <w:top w:val="none" w:sz="0" w:space="0" w:color="auto"/>
        <w:left w:val="none" w:sz="0" w:space="0" w:color="auto"/>
        <w:bottom w:val="none" w:sz="0" w:space="0" w:color="auto"/>
        <w:right w:val="none" w:sz="0" w:space="0" w:color="auto"/>
      </w:divBdr>
    </w:div>
    <w:div w:id="1360426270">
      <w:bodyDiv w:val="1"/>
      <w:marLeft w:val="0"/>
      <w:marRight w:val="0"/>
      <w:marTop w:val="0"/>
      <w:marBottom w:val="0"/>
      <w:divBdr>
        <w:top w:val="none" w:sz="0" w:space="0" w:color="auto"/>
        <w:left w:val="none" w:sz="0" w:space="0" w:color="auto"/>
        <w:bottom w:val="none" w:sz="0" w:space="0" w:color="auto"/>
        <w:right w:val="none" w:sz="0" w:space="0" w:color="auto"/>
      </w:divBdr>
    </w:div>
    <w:div w:id="1682513747">
      <w:bodyDiv w:val="1"/>
      <w:marLeft w:val="0"/>
      <w:marRight w:val="0"/>
      <w:marTop w:val="0"/>
      <w:marBottom w:val="0"/>
      <w:divBdr>
        <w:top w:val="none" w:sz="0" w:space="0" w:color="auto"/>
        <w:left w:val="none" w:sz="0" w:space="0" w:color="auto"/>
        <w:bottom w:val="none" w:sz="0" w:space="0" w:color="auto"/>
        <w:right w:val="none" w:sz="0" w:space="0" w:color="auto"/>
      </w:divBdr>
    </w:div>
    <w:div w:id="1700542440">
      <w:bodyDiv w:val="1"/>
      <w:marLeft w:val="0"/>
      <w:marRight w:val="0"/>
      <w:marTop w:val="0"/>
      <w:marBottom w:val="0"/>
      <w:divBdr>
        <w:top w:val="none" w:sz="0" w:space="0" w:color="auto"/>
        <w:left w:val="none" w:sz="0" w:space="0" w:color="auto"/>
        <w:bottom w:val="none" w:sz="0" w:space="0" w:color="auto"/>
        <w:right w:val="none" w:sz="0" w:space="0" w:color="auto"/>
      </w:divBdr>
    </w:div>
    <w:div w:id="1819615716">
      <w:bodyDiv w:val="1"/>
      <w:marLeft w:val="0"/>
      <w:marRight w:val="0"/>
      <w:marTop w:val="0"/>
      <w:marBottom w:val="0"/>
      <w:divBdr>
        <w:top w:val="none" w:sz="0" w:space="0" w:color="auto"/>
        <w:left w:val="none" w:sz="0" w:space="0" w:color="auto"/>
        <w:bottom w:val="none" w:sz="0" w:space="0" w:color="auto"/>
        <w:right w:val="none" w:sz="0" w:space="0" w:color="auto"/>
      </w:divBdr>
    </w:div>
    <w:div w:id="2135899560">
      <w:bodyDiv w:val="1"/>
      <w:marLeft w:val="0"/>
      <w:marRight w:val="0"/>
      <w:marTop w:val="0"/>
      <w:marBottom w:val="0"/>
      <w:divBdr>
        <w:top w:val="none" w:sz="0" w:space="0" w:color="auto"/>
        <w:left w:val="none" w:sz="0" w:space="0" w:color="auto"/>
        <w:bottom w:val="none" w:sz="0" w:space="0" w:color="auto"/>
        <w:right w:val="none" w:sz="0" w:space="0" w:color="auto"/>
      </w:divBdr>
      <w:divsChild>
        <w:div w:id="715468559">
          <w:marLeft w:val="0"/>
          <w:marRight w:val="0"/>
          <w:marTop w:val="240"/>
          <w:marBottom w:val="240"/>
          <w:divBdr>
            <w:top w:val="none" w:sz="0" w:space="0" w:color="auto"/>
            <w:left w:val="single" w:sz="24" w:space="0" w:color="FFFFFF"/>
            <w:bottom w:val="none" w:sz="0" w:space="0" w:color="auto"/>
            <w:right w:val="none" w:sz="0" w:space="0" w:color="auto"/>
          </w:divBdr>
          <w:divsChild>
            <w:div w:id="1358039439">
              <w:marLeft w:val="0"/>
              <w:marRight w:val="0"/>
              <w:marTop w:val="0"/>
              <w:marBottom w:val="0"/>
              <w:divBdr>
                <w:top w:val="none" w:sz="0" w:space="0" w:color="auto"/>
                <w:left w:val="none" w:sz="0" w:space="0" w:color="auto"/>
                <w:bottom w:val="none" w:sz="0" w:space="0" w:color="auto"/>
                <w:right w:val="none" w:sz="0" w:space="0" w:color="auto"/>
              </w:divBdr>
              <w:divsChild>
                <w:div w:id="16713711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45348794">
          <w:marLeft w:val="0"/>
          <w:marRight w:val="0"/>
          <w:marTop w:val="240"/>
          <w:marBottom w:val="240"/>
          <w:divBdr>
            <w:top w:val="none" w:sz="0" w:space="0" w:color="auto"/>
            <w:left w:val="single" w:sz="24" w:space="0" w:color="000000"/>
            <w:bottom w:val="none" w:sz="0" w:space="0" w:color="auto"/>
            <w:right w:val="none" w:sz="0" w:space="0" w:color="auto"/>
          </w:divBdr>
          <w:divsChild>
            <w:div w:id="156963330">
              <w:marLeft w:val="0"/>
              <w:marRight w:val="0"/>
              <w:marTop w:val="0"/>
              <w:marBottom w:val="0"/>
              <w:divBdr>
                <w:top w:val="none" w:sz="0" w:space="0" w:color="auto"/>
                <w:left w:val="none" w:sz="0" w:space="0" w:color="auto"/>
                <w:bottom w:val="none" w:sz="0" w:space="0" w:color="auto"/>
                <w:right w:val="none" w:sz="0" w:space="0" w:color="auto"/>
              </w:divBdr>
              <w:divsChild>
                <w:div w:id="19263015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image" Target="media/image3.jpeg"/><Relationship Id="rId18" Type="http://schemas.openxmlformats.org/officeDocument/2006/relationships/image" Target="media/image8.png"/><Relationship Id="rId26" Type="http://schemas.openxmlformats.org/officeDocument/2006/relationships/hyperlink" Target="https://doi.org/10.1001/archpsyc.59.9.809" TargetMode="External"/><Relationship Id="rId39" Type="http://schemas.openxmlformats.org/officeDocument/2006/relationships/image" Target="media/image10.jpeg"/><Relationship Id="rId21" Type="http://schemas.openxmlformats.org/officeDocument/2006/relationships/hyperlink" Target="https://doi.org/10.1111/j.1750-8606.2008.00039.x" TargetMode="External"/><Relationship Id="rId34" Type="http://schemas.openxmlformats.org/officeDocument/2006/relationships/hyperlink" Target="https://www.wassilykandinsky.net/work-50.php" TargetMode="External"/><Relationship Id="rId42" Type="http://schemas.openxmlformats.org/officeDocument/2006/relationships/image" Target="media/image13.jpeg"/><Relationship Id="rId7" Type="http://schemas.openxmlformats.org/officeDocument/2006/relationships/settings" Target="settings.xml"/><Relationship Id="rId2" Type="http://schemas.openxmlformats.org/officeDocument/2006/relationships/customXml" Target="../customXml/item2.xml"/><Relationship Id="rId16" Type="http://schemas.openxmlformats.org/officeDocument/2006/relationships/image" Target="media/image6.jpg"/><Relationship Id="rId29" Type="http://schemas.openxmlformats.org/officeDocument/2006/relationships/hyperlink" Target="https://www.nationalgeographic.com/history/article/giza-pyramids"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yperlink" Target="https://doi.org/10.1016/j.cognition.2014.09.010" TargetMode="External"/><Relationship Id="rId32" Type="http://schemas.openxmlformats.org/officeDocument/2006/relationships/hyperlink" Target="https://www.artrenewal.org/artworks/la-vierge-aux-anges/william-adolphe-bouguereau/9631" TargetMode="External"/><Relationship Id="rId37" Type="http://schemas.openxmlformats.org/officeDocument/2006/relationships/footer" Target="footer2.xml"/><Relationship Id="rId40" Type="http://schemas.openxmlformats.org/officeDocument/2006/relationships/image" Target="media/image11.jpeg"/><Relationship Id="rId45"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image" Target="media/image5.png"/><Relationship Id="rId23" Type="http://schemas.openxmlformats.org/officeDocument/2006/relationships/hyperlink" Target="https://www.theschooloflife.com/article/sentimentality-in-art-and-business/" TargetMode="External"/><Relationship Id="rId28" Type="http://schemas.openxmlformats.org/officeDocument/2006/relationships/hyperlink" Target="https://www.oed.com/view/Entry/11133?redirectedFrom=artefact" TargetMode="External"/><Relationship Id="rId36" Type="http://schemas.openxmlformats.org/officeDocument/2006/relationships/footer" Target="footer1.xml"/><Relationship Id="rId10" Type="http://schemas.openxmlformats.org/officeDocument/2006/relationships/endnotes" Target="endnotes.xml"/><Relationship Id="rId19" Type="http://schemas.openxmlformats.org/officeDocument/2006/relationships/hyperlink" Target="https://www.theguardian.com/culture/2023/feb/13/how-one-derbyshire-buxton-museum-took-initiative-in-returning-indigenous-artefacts" TargetMode="External"/><Relationship Id="rId31" Type="http://schemas.openxmlformats.org/officeDocument/2006/relationships/hyperlink" Target="https://www.cbc.ca/news/world/blackfoot-items-england-alberta-1.6460458" TargetMode="External"/><Relationship Id="rId44" Type="http://schemas.openxmlformats.org/officeDocument/2006/relationships/glossaryDocument" Target="glossary/document.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image" Target="media/image4.png"/><Relationship Id="rId22" Type="http://schemas.openxmlformats.org/officeDocument/2006/relationships/hyperlink" Target="https://doi.org/10.1146/annurev.psych.60.110707.163539" TargetMode="External"/><Relationship Id="rId27" Type="http://schemas.openxmlformats.org/officeDocument/2006/relationships/hyperlink" Target="https://99designs.com/blog/design-history-movements/symbolism-design/" TargetMode="External"/><Relationship Id="rId30" Type="http://schemas.openxmlformats.org/officeDocument/2006/relationships/hyperlink" Target="https://www.facebook.com/haidagwaiimuseum/posts/the-oma-is-proud-to-announce-nika-collison-as-the-opening-keynote-speaker-for-in/2831842523528928/" TargetMode="External"/><Relationship Id="rId35" Type="http://schemas.openxmlformats.org/officeDocument/2006/relationships/hyperlink" Target="https://doi.org/10.1177/016502548600900308" TargetMode="External"/><Relationship Id="rId43" Type="http://schemas.openxmlformats.org/officeDocument/2006/relationships/fontTable" Target="fontTable.xml"/><Relationship Id="rId8" Type="http://schemas.openxmlformats.org/officeDocument/2006/relationships/webSettings" Target="webSettings.xml"/><Relationship Id="rId3" Type="http://schemas.openxmlformats.org/officeDocument/2006/relationships/customXml" Target="../customXml/item3.xml"/><Relationship Id="rId12" Type="http://schemas.openxmlformats.org/officeDocument/2006/relationships/image" Target="media/image2.png"/><Relationship Id="rId17" Type="http://schemas.openxmlformats.org/officeDocument/2006/relationships/image" Target="media/image7.jpg"/><Relationship Id="rId25" Type="http://schemas.openxmlformats.org/officeDocument/2006/relationships/hyperlink" Target="https://www-oxfordreferencecom.ezproxy.uwtsd.ac.uk/display/10.1093/acref/9780195113075.001.0001/acref-9780195113075-e-0039?rskey=v3AgW4&amp;result=5" TargetMode="External"/><Relationship Id="rId33" Type="http://schemas.openxmlformats.org/officeDocument/2006/relationships/hyperlink" Target="https://www.imdb.com/title/tt1334076/" TargetMode="External"/><Relationship Id="rId38" Type="http://schemas.openxmlformats.org/officeDocument/2006/relationships/image" Target="media/image9.jpeg"/><Relationship Id="rId20" Type="http://schemas.openxmlformats.org/officeDocument/2006/relationships/hyperlink" Target="https://doi.org/chrome-extension:/efaidnbmnnnibpcajpcglclefindmkaj/https:/is.muni.cz/el/1423/jaro2018/SOC757/um/clifford-geertz-the-interpretation-of-cultures.pdf" TargetMode="External"/><Relationship Id="rId41" Type="http://schemas.openxmlformats.org/officeDocument/2006/relationships/image" Target="media/image12.jpeg"/></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45FA8AE4A155E049AEED878E3BA64D10"/>
        <w:category>
          <w:name w:val="General"/>
          <w:gallery w:val="placeholder"/>
        </w:category>
        <w:types>
          <w:type w:val="bbPlcHdr"/>
        </w:types>
        <w:behaviors>
          <w:behavior w:val="content"/>
        </w:behaviors>
        <w:guid w:val="{D38C2502-0FAC-0A42-9570-339F24961F57}"/>
      </w:docPartPr>
      <w:docPartBody>
        <w:p w:rsidR="007D38CC" w:rsidRDefault="004B0827" w:rsidP="004B0827">
          <w:pPr>
            <w:pStyle w:val="45FA8AE4A155E049AEED878E3BA64D10"/>
          </w:pPr>
          <w:r>
            <w:rPr>
              <w:rFonts w:asciiTheme="majorHAnsi" w:eastAsiaTheme="majorEastAsia" w:hAnsiTheme="majorHAnsi" w:cstheme="majorBidi"/>
              <w:caps/>
              <w:color w:val="4472C4" w:themeColor="accent1"/>
              <w:sz w:val="80"/>
              <w:szCs w:val="80"/>
            </w:rPr>
            <w:t>[Document title]</w:t>
          </w:r>
        </w:p>
      </w:docPartBody>
    </w:docPart>
    <w:docPart>
      <w:docPartPr>
        <w:name w:val="D5A047EB12DB314186C5B0EC75B3B50C"/>
        <w:category>
          <w:name w:val="General"/>
          <w:gallery w:val="placeholder"/>
        </w:category>
        <w:types>
          <w:type w:val="bbPlcHdr"/>
        </w:types>
        <w:behaviors>
          <w:behavior w:val="content"/>
        </w:behaviors>
        <w:guid w:val="{244A357B-EF56-4D4C-B933-8964A1726E66}"/>
      </w:docPartPr>
      <w:docPartBody>
        <w:p w:rsidR="007D38CC" w:rsidRDefault="004B0827" w:rsidP="004B0827">
          <w:pPr>
            <w:pStyle w:val="D5A047EB12DB314186C5B0EC75B3B50C"/>
          </w:pPr>
          <w:r>
            <w:rPr>
              <w:color w:val="4472C4" w:themeColor="accent1"/>
              <w:sz w:val="28"/>
              <w:szCs w:val="28"/>
            </w:rPr>
            <w:t>[Document subtitle]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0002AFF" w:usb1="C000247B" w:usb2="00000009" w:usb3="00000000" w:csb0="000001FF" w:csb1="00000000"/>
  </w:font>
  <w:font w:name="Calibri Light">
    <w:panose1 w:val="020F0302020204030204"/>
    <w:charset w:val="00"/>
    <w:family w:val="swiss"/>
    <w:pitch w:val="variable"/>
    <w:sig w:usb0="E0002AFF" w:usb1="C000247B" w:usb2="00000009" w:usb3="00000000" w:csb0="000001F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B0827"/>
    <w:rsid w:val="0028212E"/>
    <w:rsid w:val="0028374C"/>
    <w:rsid w:val="004B0827"/>
    <w:rsid w:val="00566ADD"/>
    <w:rsid w:val="005E1990"/>
    <w:rsid w:val="007D38CC"/>
    <w:rsid w:val="00CA7741"/>
    <w:rsid w:val="00CB6611"/>
    <w:rsid w:val="00E12120"/>
    <w:rsid w:val="00F75B94"/>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4"/>
        <w:szCs w:val="24"/>
        <w:lang w:val="en-GB" w:eastAsia="en-GB"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45FA8AE4A155E049AEED878E3BA64D10">
    <w:name w:val="45FA8AE4A155E049AEED878E3BA64D10"/>
    <w:rsid w:val="004B0827"/>
  </w:style>
  <w:style w:type="paragraph" w:customStyle="1" w:styleId="D5A047EB12DB314186C5B0EC75B3B50C">
    <w:name w:val="D5A047EB12DB314186C5B0EC75B3B50C"/>
    <w:rsid w:val="004B0827"/>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9E167802-87B7-ED4B-AE4A-2ED617A28A15}">
  <we:reference id="wa200001011" version="1.2.0.0" store="en-GB" storeType="OMEX"/>
  <we:alternateReferences>
    <we:reference id="WA200001011" version="1.2.0.0"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overPageProperties xmlns="http://schemas.microsoft.com/office/2006/coverPageProps">
  <PublishDate>Michael Brown, design craft</PublishDate>
  <Abstract/>
  <CompanyAddress>Lecturer: Julia Lockheart</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6" ma:contentTypeDescription="Create a new document." ma:contentTypeScope="" ma:versionID="b85d36b9d26335bbbc94a7aa88277544">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b36e02373268a3f5e7689b295b47c6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ec5bee8e-4747-44f8-a4e2-54c487a969cd}"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146F3061-B36A-48B0-9DEB-0652BD452A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81FE100-9CE6-412F-8E74-0258D962583F}">
  <ds:schemaRefs>
    <ds:schemaRef ds:uri="http://schemas.microsoft.com/office/2006/metadata/properties"/>
    <ds:schemaRef ds:uri="http://schemas.microsoft.com/office/infopath/2007/PartnerControls"/>
    <ds:schemaRef ds:uri="8ee9550b-f5f4-4dde-bce5-39f4ba45c2f1"/>
    <ds:schemaRef ds:uri="92c24619-d6d5-42cf-b618-23d930ad9f20"/>
  </ds:schemaRefs>
</ds:datastoreItem>
</file>

<file path=customXml/itemProps4.xml><?xml version="1.0" encoding="utf-8"?>
<ds:datastoreItem xmlns:ds="http://schemas.openxmlformats.org/officeDocument/2006/customXml" ds:itemID="{BB355324-9112-4E45-BBC5-887A6365BD2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18</Pages>
  <Words>3509</Words>
  <Characters>20776</Characters>
  <Application>Microsoft Office Word</Application>
  <DocSecurity>0</DocSecurity>
  <Lines>442</Lines>
  <Paragraphs>80</Paragraphs>
  <ScaleCrop>false</ScaleCrop>
  <HeadingPairs>
    <vt:vector size="2" baseType="variant">
      <vt:variant>
        <vt:lpstr>Title</vt:lpstr>
      </vt:variant>
      <vt:variant>
        <vt:i4>1</vt:i4>
      </vt:variant>
    </vt:vector>
  </HeadingPairs>
  <TitlesOfParts>
    <vt:vector size="1" baseType="lpstr">
      <vt:lpstr>Three keywords: Artefact, Sentimentality and Symbolism</vt:lpstr>
    </vt:vector>
  </TitlesOfParts>
  <Company>1811768</Company>
  <LinksUpToDate>false</LinksUpToDate>
  <CharactersWithSpaces>24205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Three keywords: Artefact, Sentimentality and Symbolism</dc:title>
  <dc:subject>Contextual Practice                Research in Practice</dc:subject>
  <dc:creator>Michael Brown (1811768)</dc:creator>
  <cp:keywords/>
  <dc:description/>
  <cp:lastModifiedBy>Michael Brown (1811768)</cp:lastModifiedBy>
  <cp:revision>2</cp:revision>
  <cp:lastPrinted>2023-03-09T07:31:00Z</cp:lastPrinted>
  <dcterms:created xsi:type="dcterms:W3CDTF">2023-05-10T12:00:00Z</dcterms:created>
  <dcterms:modified xsi:type="dcterms:W3CDTF">2023-05-10T12:00:00Z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_documentId">
    <vt:lpwstr>documentId_1242</vt:lpwstr>
  </property>
  <property fmtid="{D5CDD505-2E9C-101B-9397-08002B2CF9AE}" pid="3" name="grammarly_documentContext">
    <vt:lpwstr>{"goals":["convince","describe","inform"],"domain":"academic","emotions":["optimistic","confident","respectful","analytical"],"dialect":"british"}</vt:lpwstr>
  </property>
  <property fmtid="{D5CDD505-2E9C-101B-9397-08002B2CF9AE}" pid="4" name="ContentTypeId">
    <vt:lpwstr>0x010100E209B251219B0E4FA192FAB8C3136AE6</vt:lpwstr>
  </property>
  <property fmtid="{D5CDD505-2E9C-101B-9397-08002B2CF9AE}" pid="5" name="MediaServiceImageTags">
    <vt:lpwstr/>
  </property>
</Properties>
</file>