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83F8B7-5EFA-46AE-91AF-093C91574968}" v="850" dt="2021-02-26T13:37:11.375"/>
    <p1510:client id="{AF5CC311-3883-B947-ADC2-54AEEE6B3702}" v="25" dt="2021-02-26T13:18:22.6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1" d="100"/>
          <a:sy n="81" d="100"/>
        </p:scale>
        <p:origin x="25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D4A58-A308-4AB5-BC74-C8122F086D3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03437BC-1F98-4F88-852A-54E532F5F29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3ECC62-ECFD-4F1A-B5ED-35923958EE53}"/>
              </a:ext>
            </a:extLst>
          </p:cNvPr>
          <p:cNvSpPr>
            <a:spLocks noGrp="1"/>
          </p:cNvSpPr>
          <p:nvPr>
            <p:ph type="dt" sz="half" idx="10"/>
          </p:nvPr>
        </p:nvSpPr>
        <p:spPr/>
        <p:txBody>
          <a:bodyPr/>
          <a:lstStyle/>
          <a:p>
            <a:fld id="{C52FD0F6-9DE3-4D6A-A599-0C180978FACF}" type="datetimeFigureOut">
              <a:rPr lang="en-GB" smtClean="0"/>
              <a:t>26/02/2021</a:t>
            </a:fld>
            <a:endParaRPr lang="en-GB"/>
          </a:p>
        </p:txBody>
      </p:sp>
      <p:sp>
        <p:nvSpPr>
          <p:cNvPr id="5" name="Footer Placeholder 4">
            <a:extLst>
              <a:ext uri="{FF2B5EF4-FFF2-40B4-BE49-F238E27FC236}">
                <a16:creationId xmlns:a16="http://schemas.microsoft.com/office/drawing/2014/main" id="{718094F8-4BD8-4D05-B9BF-90E2CA879C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30A952-28E9-402F-A65E-8BF1B71DFC25}"/>
              </a:ext>
            </a:extLst>
          </p:cNvPr>
          <p:cNvSpPr>
            <a:spLocks noGrp="1"/>
          </p:cNvSpPr>
          <p:nvPr>
            <p:ph type="sldNum" sz="quarter" idx="12"/>
          </p:nvPr>
        </p:nvSpPr>
        <p:spPr/>
        <p:txBody>
          <a:bodyPr/>
          <a:lstStyle/>
          <a:p>
            <a:fld id="{7E5EB21C-6D8D-46AB-8036-996FA06EC85B}" type="slidenum">
              <a:rPr lang="en-GB" smtClean="0"/>
              <a:t>‹#›</a:t>
            </a:fld>
            <a:endParaRPr lang="en-GB"/>
          </a:p>
        </p:txBody>
      </p:sp>
    </p:spTree>
    <p:extLst>
      <p:ext uri="{BB962C8B-B14F-4D97-AF65-F5344CB8AC3E}">
        <p14:creationId xmlns:p14="http://schemas.microsoft.com/office/powerpoint/2010/main" val="34600712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4D607-013D-4BD0-84B6-A419AA21D14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CF7E96-8451-48C3-9686-89266913F3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EF9E1D-BEEE-4315-B9D1-6145BFEBE970}"/>
              </a:ext>
            </a:extLst>
          </p:cNvPr>
          <p:cNvSpPr>
            <a:spLocks noGrp="1"/>
          </p:cNvSpPr>
          <p:nvPr>
            <p:ph type="dt" sz="half" idx="10"/>
          </p:nvPr>
        </p:nvSpPr>
        <p:spPr/>
        <p:txBody>
          <a:bodyPr/>
          <a:lstStyle/>
          <a:p>
            <a:fld id="{C52FD0F6-9DE3-4D6A-A599-0C180978FACF}" type="datetimeFigureOut">
              <a:rPr lang="en-GB" smtClean="0"/>
              <a:t>26/02/2021</a:t>
            </a:fld>
            <a:endParaRPr lang="en-GB"/>
          </a:p>
        </p:txBody>
      </p:sp>
      <p:sp>
        <p:nvSpPr>
          <p:cNvPr id="5" name="Footer Placeholder 4">
            <a:extLst>
              <a:ext uri="{FF2B5EF4-FFF2-40B4-BE49-F238E27FC236}">
                <a16:creationId xmlns:a16="http://schemas.microsoft.com/office/drawing/2014/main" id="{FAA8B4B9-A83C-41AF-9FF4-5E6F9EA5BE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F5BA89-7AAC-427D-831D-1441CB230741}"/>
              </a:ext>
            </a:extLst>
          </p:cNvPr>
          <p:cNvSpPr>
            <a:spLocks noGrp="1"/>
          </p:cNvSpPr>
          <p:nvPr>
            <p:ph type="sldNum" sz="quarter" idx="12"/>
          </p:nvPr>
        </p:nvSpPr>
        <p:spPr/>
        <p:txBody>
          <a:bodyPr/>
          <a:lstStyle/>
          <a:p>
            <a:fld id="{7E5EB21C-6D8D-46AB-8036-996FA06EC85B}" type="slidenum">
              <a:rPr lang="en-GB" smtClean="0"/>
              <a:t>‹#›</a:t>
            </a:fld>
            <a:endParaRPr lang="en-GB"/>
          </a:p>
        </p:txBody>
      </p:sp>
    </p:spTree>
    <p:extLst>
      <p:ext uri="{BB962C8B-B14F-4D97-AF65-F5344CB8AC3E}">
        <p14:creationId xmlns:p14="http://schemas.microsoft.com/office/powerpoint/2010/main" val="1621487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A9032-C893-4C41-8BF9-2752A55FEDC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6C94275-8FD9-41AF-8FE1-3D211EE3971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D25357E-46F1-4B7D-9CEF-F41FE541CE21}"/>
              </a:ext>
            </a:extLst>
          </p:cNvPr>
          <p:cNvSpPr>
            <a:spLocks noGrp="1"/>
          </p:cNvSpPr>
          <p:nvPr>
            <p:ph type="dt" sz="half" idx="10"/>
          </p:nvPr>
        </p:nvSpPr>
        <p:spPr/>
        <p:txBody>
          <a:bodyPr/>
          <a:lstStyle/>
          <a:p>
            <a:fld id="{C52FD0F6-9DE3-4D6A-A599-0C180978FACF}" type="datetimeFigureOut">
              <a:rPr lang="en-GB" smtClean="0"/>
              <a:t>26/02/2021</a:t>
            </a:fld>
            <a:endParaRPr lang="en-GB"/>
          </a:p>
        </p:txBody>
      </p:sp>
      <p:sp>
        <p:nvSpPr>
          <p:cNvPr id="5" name="Footer Placeholder 4">
            <a:extLst>
              <a:ext uri="{FF2B5EF4-FFF2-40B4-BE49-F238E27FC236}">
                <a16:creationId xmlns:a16="http://schemas.microsoft.com/office/drawing/2014/main" id="{D2B4F356-992B-4D3A-A912-A5223CDED7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CCE003-23A7-471B-9510-A2A18569D5C8}"/>
              </a:ext>
            </a:extLst>
          </p:cNvPr>
          <p:cNvSpPr>
            <a:spLocks noGrp="1"/>
          </p:cNvSpPr>
          <p:nvPr>
            <p:ph type="sldNum" sz="quarter" idx="12"/>
          </p:nvPr>
        </p:nvSpPr>
        <p:spPr/>
        <p:txBody>
          <a:bodyPr/>
          <a:lstStyle/>
          <a:p>
            <a:fld id="{7E5EB21C-6D8D-46AB-8036-996FA06EC85B}" type="slidenum">
              <a:rPr lang="en-GB" smtClean="0"/>
              <a:t>‹#›</a:t>
            </a:fld>
            <a:endParaRPr lang="en-GB"/>
          </a:p>
        </p:txBody>
      </p:sp>
    </p:spTree>
    <p:extLst>
      <p:ext uri="{BB962C8B-B14F-4D97-AF65-F5344CB8AC3E}">
        <p14:creationId xmlns:p14="http://schemas.microsoft.com/office/powerpoint/2010/main" val="3863788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61481-AD34-41BB-8D79-359A5B3E7D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56E09F-8CE7-48D5-8A91-B8B4F69C8C1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76711C0-3EB7-4EA3-9DCF-A6E7BE57CD7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613E512-87A5-4DEB-8474-2762A32674CC}"/>
              </a:ext>
            </a:extLst>
          </p:cNvPr>
          <p:cNvSpPr>
            <a:spLocks noGrp="1"/>
          </p:cNvSpPr>
          <p:nvPr>
            <p:ph type="dt" sz="half" idx="10"/>
          </p:nvPr>
        </p:nvSpPr>
        <p:spPr/>
        <p:txBody>
          <a:bodyPr/>
          <a:lstStyle/>
          <a:p>
            <a:fld id="{C52FD0F6-9DE3-4D6A-A599-0C180978FACF}" type="datetimeFigureOut">
              <a:rPr lang="en-GB" smtClean="0"/>
              <a:t>26/02/2021</a:t>
            </a:fld>
            <a:endParaRPr lang="en-GB"/>
          </a:p>
        </p:txBody>
      </p:sp>
      <p:sp>
        <p:nvSpPr>
          <p:cNvPr id="6" name="Footer Placeholder 5">
            <a:extLst>
              <a:ext uri="{FF2B5EF4-FFF2-40B4-BE49-F238E27FC236}">
                <a16:creationId xmlns:a16="http://schemas.microsoft.com/office/drawing/2014/main" id="{CACF9001-3472-4529-89BE-23E428FEDC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A1EEC0-572F-4879-B7C7-5B64A33025AA}"/>
              </a:ext>
            </a:extLst>
          </p:cNvPr>
          <p:cNvSpPr>
            <a:spLocks noGrp="1"/>
          </p:cNvSpPr>
          <p:nvPr>
            <p:ph type="sldNum" sz="quarter" idx="12"/>
          </p:nvPr>
        </p:nvSpPr>
        <p:spPr/>
        <p:txBody>
          <a:bodyPr/>
          <a:lstStyle/>
          <a:p>
            <a:fld id="{7E5EB21C-6D8D-46AB-8036-996FA06EC85B}" type="slidenum">
              <a:rPr lang="en-GB" smtClean="0"/>
              <a:t>‹#›</a:t>
            </a:fld>
            <a:endParaRPr lang="en-GB"/>
          </a:p>
        </p:txBody>
      </p:sp>
    </p:spTree>
    <p:extLst>
      <p:ext uri="{BB962C8B-B14F-4D97-AF65-F5344CB8AC3E}">
        <p14:creationId xmlns:p14="http://schemas.microsoft.com/office/powerpoint/2010/main" val="23889726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D6824-10C3-4A34-8E8E-A1D2935B19B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B1C96B3-AFDD-4ECF-A519-51DE5B29558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0CE572F-92E5-45F3-8FBC-510DF8C1632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03DAE9E-B253-4291-ACE9-CCA9E356884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C60968C-853F-4DE2-8C28-41A0FCAB28C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DCE858E-B00C-4D3D-9122-00F5808D0940}"/>
              </a:ext>
            </a:extLst>
          </p:cNvPr>
          <p:cNvSpPr>
            <a:spLocks noGrp="1"/>
          </p:cNvSpPr>
          <p:nvPr>
            <p:ph type="dt" sz="half" idx="10"/>
          </p:nvPr>
        </p:nvSpPr>
        <p:spPr/>
        <p:txBody>
          <a:bodyPr/>
          <a:lstStyle/>
          <a:p>
            <a:fld id="{C52FD0F6-9DE3-4D6A-A599-0C180978FACF}" type="datetimeFigureOut">
              <a:rPr lang="en-GB" smtClean="0"/>
              <a:t>26/02/2021</a:t>
            </a:fld>
            <a:endParaRPr lang="en-GB"/>
          </a:p>
        </p:txBody>
      </p:sp>
      <p:sp>
        <p:nvSpPr>
          <p:cNvPr id="8" name="Footer Placeholder 7">
            <a:extLst>
              <a:ext uri="{FF2B5EF4-FFF2-40B4-BE49-F238E27FC236}">
                <a16:creationId xmlns:a16="http://schemas.microsoft.com/office/drawing/2014/main" id="{2B257EAC-E543-48D8-8187-17A0891FB0D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21D7CCC-D1E1-4375-AA99-AB17AB1155DA}"/>
              </a:ext>
            </a:extLst>
          </p:cNvPr>
          <p:cNvSpPr>
            <a:spLocks noGrp="1"/>
          </p:cNvSpPr>
          <p:nvPr>
            <p:ph type="sldNum" sz="quarter" idx="12"/>
          </p:nvPr>
        </p:nvSpPr>
        <p:spPr/>
        <p:txBody>
          <a:bodyPr/>
          <a:lstStyle/>
          <a:p>
            <a:fld id="{7E5EB21C-6D8D-46AB-8036-996FA06EC85B}" type="slidenum">
              <a:rPr lang="en-GB" smtClean="0"/>
              <a:t>‹#›</a:t>
            </a:fld>
            <a:endParaRPr lang="en-GB"/>
          </a:p>
        </p:txBody>
      </p:sp>
    </p:spTree>
    <p:extLst>
      <p:ext uri="{BB962C8B-B14F-4D97-AF65-F5344CB8AC3E}">
        <p14:creationId xmlns:p14="http://schemas.microsoft.com/office/powerpoint/2010/main" val="3422188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867C0-FE08-4FA7-9CCC-9D8BD42256B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4D9F22F-4C4A-49CF-9E56-F35C8D95D173}"/>
              </a:ext>
            </a:extLst>
          </p:cNvPr>
          <p:cNvSpPr>
            <a:spLocks noGrp="1"/>
          </p:cNvSpPr>
          <p:nvPr>
            <p:ph type="dt" sz="half" idx="10"/>
          </p:nvPr>
        </p:nvSpPr>
        <p:spPr/>
        <p:txBody>
          <a:bodyPr/>
          <a:lstStyle/>
          <a:p>
            <a:fld id="{C52FD0F6-9DE3-4D6A-A599-0C180978FACF}" type="datetimeFigureOut">
              <a:rPr lang="en-GB" smtClean="0"/>
              <a:t>26/02/2021</a:t>
            </a:fld>
            <a:endParaRPr lang="en-GB"/>
          </a:p>
        </p:txBody>
      </p:sp>
      <p:sp>
        <p:nvSpPr>
          <p:cNvPr id="4" name="Footer Placeholder 3">
            <a:extLst>
              <a:ext uri="{FF2B5EF4-FFF2-40B4-BE49-F238E27FC236}">
                <a16:creationId xmlns:a16="http://schemas.microsoft.com/office/drawing/2014/main" id="{AE6C257D-EC51-4A34-96F2-3DC7FBE538B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5356702-5236-4CDE-A829-1BECFB43058B}"/>
              </a:ext>
            </a:extLst>
          </p:cNvPr>
          <p:cNvSpPr>
            <a:spLocks noGrp="1"/>
          </p:cNvSpPr>
          <p:nvPr>
            <p:ph type="sldNum" sz="quarter" idx="12"/>
          </p:nvPr>
        </p:nvSpPr>
        <p:spPr/>
        <p:txBody>
          <a:bodyPr/>
          <a:lstStyle/>
          <a:p>
            <a:fld id="{7E5EB21C-6D8D-46AB-8036-996FA06EC85B}" type="slidenum">
              <a:rPr lang="en-GB" smtClean="0"/>
              <a:t>‹#›</a:t>
            </a:fld>
            <a:endParaRPr lang="en-GB"/>
          </a:p>
        </p:txBody>
      </p:sp>
    </p:spTree>
    <p:extLst>
      <p:ext uri="{BB962C8B-B14F-4D97-AF65-F5344CB8AC3E}">
        <p14:creationId xmlns:p14="http://schemas.microsoft.com/office/powerpoint/2010/main" val="3457962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C00BA84-9E32-432C-B994-4EA724BBFEB1}"/>
              </a:ext>
            </a:extLst>
          </p:cNvPr>
          <p:cNvSpPr>
            <a:spLocks noGrp="1"/>
          </p:cNvSpPr>
          <p:nvPr>
            <p:ph type="dt" sz="half" idx="10"/>
          </p:nvPr>
        </p:nvSpPr>
        <p:spPr/>
        <p:txBody>
          <a:bodyPr/>
          <a:lstStyle/>
          <a:p>
            <a:fld id="{C52FD0F6-9DE3-4D6A-A599-0C180978FACF}" type="datetimeFigureOut">
              <a:rPr lang="en-GB" smtClean="0"/>
              <a:t>26/02/2021</a:t>
            </a:fld>
            <a:endParaRPr lang="en-GB"/>
          </a:p>
        </p:txBody>
      </p:sp>
      <p:sp>
        <p:nvSpPr>
          <p:cNvPr id="3" name="Footer Placeholder 2">
            <a:extLst>
              <a:ext uri="{FF2B5EF4-FFF2-40B4-BE49-F238E27FC236}">
                <a16:creationId xmlns:a16="http://schemas.microsoft.com/office/drawing/2014/main" id="{B26E2C08-F160-410A-8084-6646E886F06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72BBBAA-A91B-4213-8BAC-ADDB6868C34D}"/>
              </a:ext>
            </a:extLst>
          </p:cNvPr>
          <p:cNvSpPr>
            <a:spLocks noGrp="1"/>
          </p:cNvSpPr>
          <p:nvPr>
            <p:ph type="sldNum" sz="quarter" idx="12"/>
          </p:nvPr>
        </p:nvSpPr>
        <p:spPr/>
        <p:txBody>
          <a:bodyPr/>
          <a:lstStyle/>
          <a:p>
            <a:fld id="{7E5EB21C-6D8D-46AB-8036-996FA06EC85B}" type="slidenum">
              <a:rPr lang="en-GB" smtClean="0"/>
              <a:t>‹#›</a:t>
            </a:fld>
            <a:endParaRPr lang="en-GB"/>
          </a:p>
        </p:txBody>
      </p:sp>
    </p:spTree>
    <p:extLst>
      <p:ext uri="{BB962C8B-B14F-4D97-AF65-F5344CB8AC3E}">
        <p14:creationId xmlns:p14="http://schemas.microsoft.com/office/powerpoint/2010/main" val="15840327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D3051-96C3-4B50-9C85-05C731A98D1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BDA051D-9E7F-4A5D-ABA7-06C126A7347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AE04823-9936-4DB4-9F8A-66237AE40E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C4B5B5-AB53-4070-BDC9-4221FFB39C9C}"/>
              </a:ext>
            </a:extLst>
          </p:cNvPr>
          <p:cNvSpPr>
            <a:spLocks noGrp="1"/>
          </p:cNvSpPr>
          <p:nvPr>
            <p:ph type="dt" sz="half" idx="10"/>
          </p:nvPr>
        </p:nvSpPr>
        <p:spPr/>
        <p:txBody>
          <a:bodyPr/>
          <a:lstStyle/>
          <a:p>
            <a:fld id="{C52FD0F6-9DE3-4D6A-A599-0C180978FACF}" type="datetimeFigureOut">
              <a:rPr lang="en-GB" smtClean="0"/>
              <a:t>26/02/2021</a:t>
            </a:fld>
            <a:endParaRPr lang="en-GB"/>
          </a:p>
        </p:txBody>
      </p:sp>
      <p:sp>
        <p:nvSpPr>
          <p:cNvPr id="6" name="Footer Placeholder 5">
            <a:extLst>
              <a:ext uri="{FF2B5EF4-FFF2-40B4-BE49-F238E27FC236}">
                <a16:creationId xmlns:a16="http://schemas.microsoft.com/office/drawing/2014/main" id="{D9B5C523-91FD-4238-A3DE-8465547A8A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E1BAB7-6ADB-4F03-957D-78A8ED9C6584}"/>
              </a:ext>
            </a:extLst>
          </p:cNvPr>
          <p:cNvSpPr>
            <a:spLocks noGrp="1"/>
          </p:cNvSpPr>
          <p:nvPr>
            <p:ph type="sldNum" sz="quarter" idx="12"/>
          </p:nvPr>
        </p:nvSpPr>
        <p:spPr/>
        <p:txBody>
          <a:bodyPr/>
          <a:lstStyle/>
          <a:p>
            <a:fld id="{7E5EB21C-6D8D-46AB-8036-996FA06EC85B}" type="slidenum">
              <a:rPr lang="en-GB" smtClean="0"/>
              <a:t>‹#›</a:t>
            </a:fld>
            <a:endParaRPr lang="en-GB"/>
          </a:p>
        </p:txBody>
      </p:sp>
    </p:spTree>
    <p:extLst>
      <p:ext uri="{BB962C8B-B14F-4D97-AF65-F5344CB8AC3E}">
        <p14:creationId xmlns:p14="http://schemas.microsoft.com/office/powerpoint/2010/main" val="26359718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47AD4-BF0B-4E66-A74E-A70163F5162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F8F541A-D19B-4563-BA8C-BF1A996BE62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997AF36-DB18-4D2E-A491-60DF14249C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B444AD-2720-4D61-8101-FB36D6112A2B}"/>
              </a:ext>
            </a:extLst>
          </p:cNvPr>
          <p:cNvSpPr>
            <a:spLocks noGrp="1"/>
          </p:cNvSpPr>
          <p:nvPr>
            <p:ph type="dt" sz="half" idx="10"/>
          </p:nvPr>
        </p:nvSpPr>
        <p:spPr/>
        <p:txBody>
          <a:bodyPr/>
          <a:lstStyle/>
          <a:p>
            <a:fld id="{C52FD0F6-9DE3-4D6A-A599-0C180978FACF}" type="datetimeFigureOut">
              <a:rPr lang="en-GB" smtClean="0"/>
              <a:t>26/02/2021</a:t>
            </a:fld>
            <a:endParaRPr lang="en-GB"/>
          </a:p>
        </p:txBody>
      </p:sp>
      <p:sp>
        <p:nvSpPr>
          <p:cNvPr id="6" name="Footer Placeholder 5">
            <a:extLst>
              <a:ext uri="{FF2B5EF4-FFF2-40B4-BE49-F238E27FC236}">
                <a16:creationId xmlns:a16="http://schemas.microsoft.com/office/drawing/2014/main" id="{C8FCDC77-F9A5-418D-961D-50254271A4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59D2E1-6C94-4BD5-8697-BDE587BB77AE}"/>
              </a:ext>
            </a:extLst>
          </p:cNvPr>
          <p:cNvSpPr>
            <a:spLocks noGrp="1"/>
          </p:cNvSpPr>
          <p:nvPr>
            <p:ph type="sldNum" sz="quarter" idx="12"/>
          </p:nvPr>
        </p:nvSpPr>
        <p:spPr/>
        <p:txBody>
          <a:bodyPr/>
          <a:lstStyle/>
          <a:p>
            <a:fld id="{7E5EB21C-6D8D-46AB-8036-996FA06EC85B}" type="slidenum">
              <a:rPr lang="en-GB" smtClean="0"/>
              <a:t>‹#›</a:t>
            </a:fld>
            <a:endParaRPr lang="en-GB"/>
          </a:p>
        </p:txBody>
      </p:sp>
    </p:spTree>
    <p:extLst>
      <p:ext uri="{BB962C8B-B14F-4D97-AF65-F5344CB8AC3E}">
        <p14:creationId xmlns:p14="http://schemas.microsoft.com/office/powerpoint/2010/main" val="2627224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601DC-27BE-47A3-AB03-92F31C478C4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FCF4DD2-2824-4EB1-AC86-42349FC69C7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06FDB9-E694-4963-9B1B-EA9B29D37C81}"/>
              </a:ext>
            </a:extLst>
          </p:cNvPr>
          <p:cNvSpPr>
            <a:spLocks noGrp="1"/>
          </p:cNvSpPr>
          <p:nvPr>
            <p:ph type="dt" sz="half" idx="10"/>
          </p:nvPr>
        </p:nvSpPr>
        <p:spPr/>
        <p:txBody>
          <a:bodyPr/>
          <a:lstStyle/>
          <a:p>
            <a:fld id="{C52FD0F6-9DE3-4D6A-A599-0C180978FACF}" type="datetimeFigureOut">
              <a:rPr lang="en-GB" smtClean="0"/>
              <a:t>26/02/2021</a:t>
            </a:fld>
            <a:endParaRPr lang="en-GB"/>
          </a:p>
        </p:txBody>
      </p:sp>
      <p:sp>
        <p:nvSpPr>
          <p:cNvPr id="5" name="Footer Placeholder 4">
            <a:extLst>
              <a:ext uri="{FF2B5EF4-FFF2-40B4-BE49-F238E27FC236}">
                <a16:creationId xmlns:a16="http://schemas.microsoft.com/office/drawing/2014/main" id="{0C6181B5-A253-41E1-B855-13BCBD0580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A3BEF9-0D84-48F9-86EB-930C7F105B42}"/>
              </a:ext>
            </a:extLst>
          </p:cNvPr>
          <p:cNvSpPr>
            <a:spLocks noGrp="1"/>
          </p:cNvSpPr>
          <p:nvPr>
            <p:ph type="sldNum" sz="quarter" idx="12"/>
          </p:nvPr>
        </p:nvSpPr>
        <p:spPr/>
        <p:txBody>
          <a:bodyPr/>
          <a:lstStyle/>
          <a:p>
            <a:fld id="{7E5EB21C-6D8D-46AB-8036-996FA06EC85B}" type="slidenum">
              <a:rPr lang="en-GB" smtClean="0"/>
              <a:t>‹#›</a:t>
            </a:fld>
            <a:endParaRPr lang="en-GB"/>
          </a:p>
        </p:txBody>
      </p:sp>
    </p:spTree>
    <p:extLst>
      <p:ext uri="{BB962C8B-B14F-4D97-AF65-F5344CB8AC3E}">
        <p14:creationId xmlns:p14="http://schemas.microsoft.com/office/powerpoint/2010/main" val="10379999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DF5F145-D0BF-4956-9A15-1C3F5363767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D15CAE-5D99-4528-BDD7-CDA6DA31C5C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0F1C04-E31C-48F0-8211-D01BF14CB026}"/>
              </a:ext>
            </a:extLst>
          </p:cNvPr>
          <p:cNvSpPr>
            <a:spLocks noGrp="1"/>
          </p:cNvSpPr>
          <p:nvPr>
            <p:ph type="dt" sz="half" idx="10"/>
          </p:nvPr>
        </p:nvSpPr>
        <p:spPr/>
        <p:txBody>
          <a:bodyPr/>
          <a:lstStyle/>
          <a:p>
            <a:fld id="{C52FD0F6-9DE3-4D6A-A599-0C180978FACF}" type="datetimeFigureOut">
              <a:rPr lang="en-GB" smtClean="0"/>
              <a:t>26/02/2021</a:t>
            </a:fld>
            <a:endParaRPr lang="en-GB"/>
          </a:p>
        </p:txBody>
      </p:sp>
      <p:sp>
        <p:nvSpPr>
          <p:cNvPr id="5" name="Footer Placeholder 4">
            <a:extLst>
              <a:ext uri="{FF2B5EF4-FFF2-40B4-BE49-F238E27FC236}">
                <a16:creationId xmlns:a16="http://schemas.microsoft.com/office/drawing/2014/main" id="{E812C6C3-1B12-4789-8D5E-3D98F08146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C47A9F-FD17-46E6-AC2F-323005A49B9B}"/>
              </a:ext>
            </a:extLst>
          </p:cNvPr>
          <p:cNvSpPr>
            <a:spLocks noGrp="1"/>
          </p:cNvSpPr>
          <p:nvPr>
            <p:ph type="sldNum" sz="quarter" idx="12"/>
          </p:nvPr>
        </p:nvSpPr>
        <p:spPr/>
        <p:txBody>
          <a:bodyPr/>
          <a:lstStyle/>
          <a:p>
            <a:fld id="{7E5EB21C-6D8D-46AB-8036-996FA06EC85B}" type="slidenum">
              <a:rPr lang="en-GB" smtClean="0"/>
              <a:t>‹#›</a:t>
            </a:fld>
            <a:endParaRPr lang="en-GB"/>
          </a:p>
        </p:txBody>
      </p:sp>
    </p:spTree>
    <p:extLst>
      <p:ext uri="{BB962C8B-B14F-4D97-AF65-F5344CB8AC3E}">
        <p14:creationId xmlns:p14="http://schemas.microsoft.com/office/powerpoint/2010/main" val="2498397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AC9AB4-34A8-4DDB-ADCE-BB56A1FBDD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BC18AD3-4D3F-45CF-9E4A-9028CCEACD2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A16A34-DBB9-4139-B7D9-E83A4310923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52FD0F6-9DE3-4D6A-A599-0C180978FACF}" type="datetimeFigureOut">
              <a:rPr lang="en-GB" smtClean="0"/>
              <a:t>26/02/2021</a:t>
            </a:fld>
            <a:endParaRPr lang="en-GB"/>
          </a:p>
        </p:txBody>
      </p:sp>
      <p:sp>
        <p:nvSpPr>
          <p:cNvPr id="5" name="Footer Placeholder 4">
            <a:extLst>
              <a:ext uri="{FF2B5EF4-FFF2-40B4-BE49-F238E27FC236}">
                <a16:creationId xmlns:a16="http://schemas.microsoft.com/office/drawing/2014/main" id="{C61B1180-B56C-48EC-80EB-ECA24DF9DA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6D6FEA5-66A8-483F-9206-5EBE5F272F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5EB21C-6D8D-46AB-8036-996FA06EC85B}" type="slidenum">
              <a:rPr lang="en-GB" smtClean="0"/>
              <a:t>‹#›</a:t>
            </a:fld>
            <a:endParaRPr lang="en-GB"/>
          </a:p>
        </p:txBody>
      </p:sp>
    </p:spTree>
    <p:extLst>
      <p:ext uri="{BB962C8B-B14F-4D97-AF65-F5344CB8AC3E}">
        <p14:creationId xmlns:p14="http://schemas.microsoft.com/office/powerpoint/2010/main" val="20559406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equalityhumanrights.com/en/human-rights/human-rights-act%20(Accessed" TargetMode="External"/><Relationship Id="rId13" Type="http://schemas.openxmlformats.org/officeDocument/2006/relationships/hyperlink" Target="https://www.nhs.uk/conditions/social-care-and-support-guide/help-from-social-services-and-charities/someone-to-speak-up-for-you-advocate/" TargetMode="External"/><Relationship Id="rId3" Type="http://schemas.openxmlformats.org/officeDocument/2006/relationships/hyperlink" Target="https://www.gov.uk/government/publications/health-and-social-care-act-2012-fact-sheets(Acessed" TargetMode="External"/><Relationship Id="rId7" Type="http://schemas.openxmlformats.org/officeDocument/2006/relationships/hyperlink" Target="https://www.southampton.gov.uk/health-social-care/adults/impairments-and-disabilities/the-care-act-what-it-means.aspx" TargetMode="External"/><Relationship Id="rId12" Type="http://schemas.openxmlformats.org/officeDocument/2006/relationships/hyperlink" Target="https://www.iow.gov.uk/azservices/documents/riskmanagementguidance.pdf" TargetMode="External"/><Relationship Id="rId2" Type="http://schemas.openxmlformats.org/officeDocument/2006/relationships/hyperlink" Target="https://www.cancer.gov/about-cancer/coronavirus/coronavirus-cancer-patient-information(Acesesd" TargetMode="External"/><Relationship Id="rId1" Type="http://schemas.openxmlformats.org/officeDocument/2006/relationships/slideLayout" Target="../slideLayouts/slideLayout2.xml"/><Relationship Id="rId6" Type="http://schemas.openxmlformats.org/officeDocument/2006/relationships/hyperlink" Target="https://www.southampton.gov.uk/health-social-%20care/adults/impairments-and-disabilities/the-care-act-what-it-%20means.aspx#:~:text=The%20Care%20Act%20will%20mean,More%20information%20about%20carer (Accessed " TargetMode="External"/><Relationship Id="rId11" Type="http://schemas.openxmlformats.org/officeDocument/2006/relationships/hyperlink" Target="https://www.iow.gov.uk/azservices/documents/riskmanagementguidance." TargetMode="External"/><Relationship Id="rId5" Type="http://schemas.openxmlformats.org/officeDocument/2006/relationships/hyperlink" Target="https://www.sehta.co.uk/cms-data/depot/sehta/Technology-Innovation-in-Care-Homes-The-SEHTA-Review.pdf" TargetMode="External"/><Relationship Id="rId10" Type="http://schemas.openxmlformats.org/officeDocument/2006/relationships/hyperlink" Target="https://doi.org/10.1007/978-0-387-33754-8_103" TargetMode="External"/><Relationship Id="rId4" Type="http://schemas.openxmlformats.org/officeDocument/2006/relationships/hyperlink" Target="https://www.ageuk.org.uk/information-advice/health-wellbeing/relationships-family/protection-from-abuse/" TargetMode="External"/><Relationship Id="rId9" Type="http://schemas.openxmlformats.org/officeDocument/2006/relationships/hyperlink" Target="https://www.equalityhumanrights.com/en/human-rights/human-rights-act" TargetMode="External"/><Relationship Id="rId14" Type="http://schemas.openxmlformats.org/officeDocument/2006/relationships/hyperlink" Target="https://www.simpsonmillar.co.uk/media/the-importance-of-risk-assessments-in-care-plannin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4793D-A089-4EDF-AFE6-BCAFF04BE8D1}"/>
              </a:ext>
            </a:extLst>
          </p:cNvPr>
          <p:cNvSpPr>
            <a:spLocks noGrp="1"/>
          </p:cNvSpPr>
          <p:nvPr>
            <p:ph type="ctrTitle"/>
          </p:nvPr>
        </p:nvSpPr>
        <p:spPr/>
        <p:txBody>
          <a:bodyPr/>
          <a:lstStyle/>
          <a:p>
            <a:endParaRPr lang="en-GB" dirty="0"/>
          </a:p>
        </p:txBody>
      </p:sp>
      <p:sp>
        <p:nvSpPr>
          <p:cNvPr id="3" name="Subtitle 2">
            <a:extLst>
              <a:ext uri="{FF2B5EF4-FFF2-40B4-BE49-F238E27FC236}">
                <a16:creationId xmlns:a16="http://schemas.microsoft.com/office/drawing/2014/main" id="{62F6ED0C-42E3-490E-8B04-8A13E81380CF}"/>
              </a:ext>
            </a:extLst>
          </p:cNvPr>
          <p:cNvSpPr>
            <a:spLocks noGrp="1"/>
          </p:cNvSpPr>
          <p:nvPr>
            <p:ph type="subTitle" idx="1"/>
          </p:nvPr>
        </p:nvSpPr>
        <p:spPr/>
        <p:txBody>
          <a:bodyPr/>
          <a:lstStyle/>
          <a:p>
            <a:endParaRPr lang="en-GB"/>
          </a:p>
        </p:txBody>
      </p:sp>
      <p:pic>
        <p:nvPicPr>
          <p:cNvPr id="7" name="Picture 6" descr="Diagram&#10;&#10;Description automatically generated">
            <a:extLst>
              <a:ext uri="{FF2B5EF4-FFF2-40B4-BE49-F238E27FC236}">
                <a16:creationId xmlns:a16="http://schemas.microsoft.com/office/drawing/2014/main" id="{C76CE4BF-D6D7-4442-B900-3EBE263693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54744"/>
            <a:ext cx="12192000" cy="6858000"/>
          </a:xfrm>
          <a:prstGeom prst="rect">
            <a:avLst/>
          </a:prstGeom>
        </p:spPr>
      </p:pic>
      <p:sp>
        <p:nvSpPr>
          <p:cNvPr id="8" name="TextBox 7">
            <a:extLst>
              <a:ext uri="{FF2B5EF4-FFF2-40B4-BE49-F238E27FC236}">
                <a16:creationId xmlns:a16="http://schemas.microsoft.com/office/drawing/2014/main" id="{2254651A-04B8-4BF5-BA3E-AFCBD143B4CA}"/>
              </a:ext>
            </a:extLst>
          </p:cNvPr>
          <p:cNvSpPr txBox="1"/>
          <p:nvPr/>
        </p:nvSpPr>
        <p:spPr>
          <a:xfrm>
            <a:off x="3703983" y="2981739"/>
            <a:ext cx="3975652" cy="36933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Title: Individual Seminar Presentation</a:t>
            </a:r>
          </a:p>
        </p:txBody>
      </p:sp>
      <p:sp>
        <p:nvSpPr>
          <p:cNvPr id="10" name="TextBox 9">
            <a:extLst>
              <a:ext uri="{FF2B5EF4-FFF2-40B4-BE49-F238E27FC236}">
                <a16:creationId xmlns:a16="http://schemas.microsoft.com/office/drawing/2014/main" id="{88EECC43-6762-4ABF-83AC-B5BFCEF499EB}"/>
              </a:ext>
            </a:extLst>
          </p:cNvPr>
          <p:cNvSpPr txBox="1"/>
          <p:nvPr/>
        </p:nvSpPr>
        <p:spPr>
          <a:xfrm>
            <a:off x="3889513" y="3602038"/>
            <a:ext cx="4412974" cy="2585323"/>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Module: Living With Care</a:t>
            </a:r>
          </a:p>
          <a:p>
            <a:r>
              <a:rPr lang="en-GB" dirty="0">
                <a:latin typeface="Arial" panose="020B0604020202020204" pitchFamily="34" charset="0"/>
                <a:cs typeface="Arial" panose="020B0604020202020204" pitchFamily="34" charset="0"/>
              </a:rPr>
              <a:t>:The Older Person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Module Code: BMHP6009</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Lecturer: Joanne Davies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Fizza Chohan</a:t>
            </a:r>
          </a:p>
          <a:p>
            <a:r>
              <a:rPr lang="en-GB" dirty="0">
                <a:latin typeface="Arial" panose="020B0604020202020204" pitchFamily="34" charset="0"/>
                <a:cs typeface="Arial" panose="020B0604020202020204" pitchFamily="34" charset="0"/>
              </a:rPr>
              <a:t>1807415 </a:t>
            </a:r>
          </a:p>
        </p:txBody>
      </p:sp>
    </p:spTree>
    <p:extLst>
      <p:ext uri="{BB962C8B-B14F-4D97-AF65-F5344CB8AC3E}">
        <p14:creationId xmlns:p14="http://schemas.microsoft.com/office/powerpoint/2010/main" val="30682467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22AC2-83ED-4477-B11A-2985A205FB6D}"/>
              </a:ext>
            </a:extLst>
          </p:cNvPr>
          <p:cNvSpPr>
            <a:spLocks noGrp="1"/>
          </p:cNvSpPr>
          <p:nvPr>
            <p:ph type="title"/>
          </p:nvPr>
        </p:nvSpPr>
        <p:spPr/>
        <p:txBody>
          <a:bodyPr>
            <a:normAutofit/>
          </a:bodyPr>
          <a:lstStyle/>
          <a:p>
            <a:pPr algn="ctr"/>
            <a:r>
              <a:rPr lang="en-GB" sz="4800" dirty="0">
                <a:latin typeface="Arial" panose="020B0604020202020204" pitchFamily="34" charset="0"/>
                <a:cs typeface="Arial" panose="020B0604020202020204" pitchFamily="34" charset="0"/>
              </a:rPr>
              <a:t>Care plan patient information</a:t>
            </a:r>
          </a:p>
        </p:txBody>
      </p:sp>
      <p:sp>
        <p:nvSpPr>
          <p:cNvPr id="3" name="TextBox 2">
            <a:extLst>
              <a:ext uri="{FF2B5EF4-FFF2-40B4-BE49-F238E27FC236}">
                <a16:creationId xmlns:a16="http://schemas.microsoft.com/office/drawing/2014/main" id="{640D6477-D859-4436-8BA2-27BE83E381E6}"/>
              </a:ext>
            </a:extLst>
          </p:cNvPr>
          <p:cNvSpPr txBox="1"/>
          <p:nvPr/>
        </p:nvSpPr>
        <p:spPr>
          <a:xfrm flipH="1">
            <a:off x="1149294" y="2531165"/>
            <a:ext cx="9893411" cy="4154984"/>
          </a:xfrm>
          <a:prstGeom prst="rect">
            <a:avLst/>
          </a:prstGeom>
          <a:noFill/>
        </p:spPr>
        <p:txBody>
          <a:bodyPr wrap="square" rtlCol="0">
            <a:spAutoFit/>
          </a:bodyPr>
          <a:lstStyle/>
          <a:p>
            <a:pPr marL="171450" indent="-171450">
              <a:buFont typeface="Arial" panose="020B0604020202020204" pitchFamily="34" charset="0"/>
              <a:buChar char="•"/>
            </a:pPr>
            <a:r>
              <a:rPr lang="en-GB" sz="1400" dirty="0">
                <a:latin typeface="Arial" panose="020B0604020202020204" pitchFamily="34" charset="0"/>
                <a:cs typeface="Arial" panose="020B0604020202020204" pitchFamily="34" charset="0"/>
              </a:rPr>
              <a:t>Patient name: Thomas latimer</a:t>
            </a:r>
          </a:p>
          <a:p>
            <a:pPr marL="171450" indent="-1714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400" dirty="0">
                <a:latin typeface="Arial" panose="020B0604020202020204" pitchFamily="34" charset="0"/>
                <a:cs typeface="Arial" panose="020B0604020202020204" pitchFamily="34" charset="0"/>
              </a:rPr>
              <a:t>Date of Birth 14/09/1946 age 74 years old</a:t>
            </a:r>
          </a:p>
          <a:p>
            <a:pPr marL="171450" indent="-1714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400" dirty="0">
                <a:latin typeface="Arial" panose="020B0604020202020204" pitchFamily="34" charset="0"/>
                <a:cs typeface="Arial" panose="020B0604020202020204" pitchFamily="34" charset="0"/>
              </a:rPr>
              <a:t>Address: 56 Sampson Road Sparkbrook Birmingham B11 1JJ</a:t>
            </a:r>
          </a:p>
          <a:p>
            <a:pPr marL="171450" indent="-1714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400" dirty="0">
                <a:latin typeface="Arial" panose="020B0604020202020204" pitchFamily="34" charset="0"/>
                <a:cs typeface="Arial" panose="020B0604020202020204" pitchFamily="34" charset="0"/>
              </a:rPr>
              <a:t>Next of Kin: Daughter Isabel Latimer 07771765201</a:t>
            </a:r>
          </a:p>
          <a:p>
            <a:pPr marL="171450" indent="-1714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400" dirty="0">
                <a:latin typeface="Arial" panose="020B0604020202020204" pitchFamily="34" charset="0"/>
                <a:cs typeface="Arial" panose="020B0604020202020204" pitchFamily="34" charset="0"/>
              </a:rPr>
              <a:t>GP Contact Details: Alpha Medical Practice Alumrock Road Birmingham 01212186007</a:t>
            </a:r>
          </a:p>
          <a:p>
            <a:pPr marL="171450" indent="-1714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400" dirty="0">
                <a:latin typeface="Arial" panose="020B0604020202020204" pitchFamily="34" charset="0"/>
                <a:cs typeface="Arial" panose="020B0604020202020204" pitchFamily="34" charset="0"/>
              </a:rPr>
              <a:t>Ethnicity: White British</a:t>
            </a:r>
          </a:p>
          <a:p>
            <a:pPr marL="171450" indent="-1714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400" dirty="0">
                <a:latin typeface="Arial" panose="020B0604020202020204" pitchFamily="34" charset="0"/>
                <a:cs typeface="Arial" panose="020B0604020202020204" pitchFamily="34" charset="0"/>
              </a:rPr>
              <a:t>Language: English</a:t>
            </a:r>
          </a:p>
          <a:p>
            <a:pPr marL="171450" indent="-1714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400" dirty="0">
                <a:latin typeface="Arial" panose="020B0604020202020204" pitchFamily="34" charset="0"/>
                <a:cs typeface="Arial" panose="020B0604020202020204" pitchFamily="34" charset="0"/>
              </a:rPr>
              <a:t>Religion: atheist  </a:t>
            </a:r>
          </a:p>
          <a:p>
            <a:pPr marL="171450" indent="-1714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351298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76A71-6B8B-4E55-9517-BAFD5CC121B8}"/>
              </a:ext>
            </a:extLst>
          </p:cNvPr>
          <p:cNvSpPr>
            <a:spLocks noGrp="1"/>
          </p:cNvSpPr>
          <p:nvPr>
            <p:ph type="title"/>
          </p:nvPr>
        </p:nvSpPr>
        <p:spPr/>
        <p:txBody>
          <a:bodyPr>
            <a:normAutofit/>
          </a:bodyPr>
          <a:lstStyle/>
          <a:p>
            <a:pPr algn="ctr"/>
            <a:r>
              <a:rPr lang="en-GB" sz="4800" dirty="0">
                <a:latin typeface="Arial" panose="020B0604020202020204" pitchFamily="34" charset="0"/>
                <a:cs typeface="Arial" panose="020B0604020202020204" pitchFamily="34" charset="0"/>
              </a:rPr>
              <a:t>Patient History</a:t>
            </a:r>
          </a:p>
        </p:txBody>
      </p:sp>
      <p:sp>
        <p:nvSpPr>
          <p:cNvPr id="3" name="TextBox 2">
            <a:extLst>
              <a:ext uri="{FF2B5EF4-FFF2-40B4-BE49-F238E27FC236}">
                <a16:creationId xmlns:a16="http://schemas.microsoft.com/office/drawing/2014/main" id="{2C3EF34C-CF19-448B-9BA0-B133379DCE53}"/>
              </a:ext>
            </a:extLst>
          </p:cNvPr>
          <p:cNvSpPr txBox="1"/>
          <p:nvPr/>
        </p:nvSpPr>
        <p:spPr>
          <a:xfrm>
            <a:off x="1298713" y="1690688"/>
            <a:ext cx="9594573" cy="2893100"/>
          </a:xfrm>
          <a:prstGeom prst="rect">
            <a:avLst/>
          </a:prstGeom>
          <a:noFill/>
        </p:spPr>
        <p:txBody>
          <a:bodyPr wrap="square" rtlCol="0">
            <a:sp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Mr Latimer is currently living at his home address with his wife Pamela Latimer</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Mr Latimer is a heavy smoker who has smoked for over 65 years smoking 40 cigarette's a day</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Mr Latimer is a known alcoholic who has been drinking since his early 20’s</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Mr Latimer was diagnosed with Tuberculosis in 2020</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Mr Latimer was diagnosed with Throat Cancer in March 2020</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Mr Latimer’s Throat Cancer was to progressed for him to be treated with Chemotherapy or Radiotherapy </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B4293E87-41B2-45E2-84CC-CB76D214407C}"/>
              </a:ext>
            </a:extLst>
          </p:cNvPr>
          <p:cNvSpPr txBox="1"/>
          <p:nvPr/>
        </p:nvSpPr>
        <p:spPr>
          <a:xfrm>
            <a:off x="1298712" y="4152901"/>
            <a:ext cx="9594573" cy="769441"/>
          </a:xfrm>
          <a:prstGeom prst="rect">
            <a:avLst/>
          </a:prstGeom>
          <a:noFill/>
        </p:spPr>
        <p:txBody>
          <a:bodyPr wrap="square" rtlCol="0">
            <a:spAutoFit/>
          </a:bodyPr>
          <a:lstStyle/>
          <a:p>
            <a:pPr algn="ctr"/>
            <a:r>
              <a:rPr lang="en-GB" sz="4400" dirty="0">
                <a:latin typeface="Arial" panose="020B0604020202020204" pitchFamily="34" charset="0"/>
                <a:cs typeface="Arial" panose="020B0604020202020204" pitchFamily="34" charset="0"/>
              </a:rPr>
              <a:t>Patients Medication</a:t>
            </a:r>
          </a:p>
        </p:txBody>
      </p:sp>
      <p:sp>
        <p:nvSpPr>
          <p:cNvPr id="6" name="TextBox 5">
            <a:extLst>
              <a:ext uri="{FF2B5EF4-FFF2-40B4-BE49-F238E27FC236}">
                <a16:creationId xmlns:a16="http://schemas.microsoft.com/office/drawing/2014/main" id="{CBEB3F9F-DE7B-4BC3-9130-A6AA3C9522E0}"/>
              </a:ext>
            </a:extLst>
          </p:cNvPr>
          <p:cNvSpPr txBox="1"/>
          <p:nvPr/>
        </p:nvSpPr>
        <p:spPr>
          <a:xfrm>
            <a:off x="1298713" y="5167312"/>
            <a:ext cx="9594572" cy="1600438"/>
          </a:xfrm>
          <a:prstGeom prst="rect">
            <a:avLst/>
          </a:prstGeom>
          <a:noFill/>
        </p:spPr>
        <p:txBody>
          <a:bodyPr wrap="square" rtlCol="0">
            <a:sp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Tuberculosis medication: Rifampin, Isoniazid, Pyrazinamide</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Cancer Medication: Morphine to help with pain relief, Temazepam to help patient sleep</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Mr Latimer was prescribed these medications to help him be as comfortable as possible </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387401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15211-EEFD-400F-8B65-3571DA58D376}"/>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Allergies</a:t>
            </a:r>
          </a:p>
        </p:txBody>
      </p:sp>
      <p:sp>
        <p:nvSpPr>
          <p:cNvPr id="3" name="TextBox 2">
            <a:extLst>
              <a:ext uri="{FF2B5EF4-FFF2-40B4-BE49-F238E27FC236}">
                <a16:creationId xmlns:a16="http://schemas.microsoft.com/office/drawing/2014/main" id="{9DFC62A8-12CC-4313-A07F-E033386FEC90}"/>
              </a:ext>
            </a:extLst>
          </p:cNvPr>
          <p:cNvSpPr txBox="1"/>
          <p:nvPr/>
        </p:nvSpPr>
        <p:spPr>
          <a:xfrm>
            <a:off x="1033670" y="1881809"/>
            <a:ext cx="9952381" cy="1600438"/>
          </a:xfrm>
          <a:prstGeom prst="rect">
            <a:avLst/>
          </a:prstGeom>
          <a:noFill/>
        </p:spPr>
        <p:txBody>
          <a:bodyPr wrap="square" rtlCol="0">
            <a:sp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Hay fever</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Latex</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Nuts</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295BCA-CCAB-441C-AE8D-B27D316776BF}"/>
              </a:ext>
            </a:extLst>
          </p:cNvPr>
          <p:cNvSpPr txBox="1"/>
          <p:nvPr/>
        </p:nvSpPr>
        <p:spPr>
          <a:xfrm>
            <a:off x="1033671" y="3591339"/>
            <a:ext cx="9952380" cy="769441"/>
          </a:xfrm>
          <a:prstGeom prst="rect">
            <a:avLst/>
          </a:prstGeom>
          <a:noFill/>
        </p:spPr>
        <p:txBody>
          <a:bodyPr wrap="square" rtlCol="0">
            <a:spAutoFit/>
          </a:bodyPr>
          <a:lstStyle/>
          <a:p>
            <a:pPr algn="ctr"/>
            <a:r>
              <a:rPr lang="en-GB" sz="4400" dirty="0">
                <a:latin typeface="Arial" panose="020B0604020202020204" pitchFamily="34" charset="0"/>
                <a:cs typeface="Arial" panose="020B0604020202020204" pitchFamily="34" charset="0"/>
              </a:rPr>
              <a:t>Environment and Motability</a:t>
            </a:r>
          </a:p>
        </p:txBody>
      </p:sp>
      <p:sp>
        <p:nvSpPr>
          <p:cNvPr id="5" name="TextBox 4">
            <a:extLst>
              <a:ext uri="{FF2B5EF4-FFF2-40B4-BE49-F238E27FC236}">
                <a16:creationId xmlns:a16="http://schemas.microsoft.com/office/drawing/2014/main" id="{5DB2A7FC-116B-4985-894A-8C26B1477ECD}"/>
              </a:ext>
            </a:extLst>
          </p:cNvPr>
          <p:cNvSpPr txBox="1"/>
          <p:nvPr/>
        </p:nvSpPr>
        <p:spPr>
          <a:xfrm>
            <a:off x="1033671" y="4863548"/>
            <a:ext cx="9952380" cy="1600438"/>
          </a:xfrm>
          <a:prstGeom prst="rect">
            <a:avLst/>
          </a:prstGeom>
          <a:noFill/>
        </p:spPr>
        <p:txBody>
          <a:bodyPr wrap="square" rtlCol="0">
            <a:sp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Mr Latimer lives in his family home</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The condition of his home is clean and tidy</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The patient uses a Zima frame to help him be mobile around the home</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Mr latimer needs assistance when getting himself showered and dressed</a:t>
            </a:r>
          </a:p>
        </p:txBody>
      </p:sp>
    </p:spTree>
    <p:extLst>
      <p:ext uri="{BB962C8B-B14F-4D97-AF65-F5344CB8AC3E}">
        <p14:creationId xmlns:p14="http://schemas.microsoft.com/office/powerpoint/2010/main" val="2826705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A3508-CF6E-40B1-B732-565BE0D27866}"/>
              </a:ext>
            </a:extLst>
          </p:cNvPr>
          <p:cNvSpPr>
            <a:spLocks noGrp="1"/>
          </p:cNvSpPr>
          <p:nvPr>
            <p:ph type="title"/>
          </p:nvPr>
        </p:nvSpPr>
        <p:spPr/>
        <p:txBody>
          <a:bodyPr>
            <a:normAutofit/>
          </a:bodyPr>
          <a:lstStyle/>
          <a:p>
            <a:pPr algn="ctr"/>
            <a:r>
              <a:rPr lang="en-GB" dirty="0">
                <a:latin typeface="Arial" panose="020B0604020202020204" pitchFamily="34" charset="0"/>
                <a:cs typeface="Arial" panose="020B0604020202020204" pitchFamily="34" charset="0"/>
              </a:rPr>
              <a:t>Sensory and Cognitive</a:t>
            </a:r>
          </a:p>
        </p:txBody>
      </p:sp>
      <p:sp>
        <p:nvSpPr>
          <p:cNvPr id="3" name="TextBox 2">
            <a:extLst>
              <a:ext uri="{FF2B5EF4-FFF2-40B4-BE49-F238E27FC236}">
                <a16:creationId xmlns:a16="http://schemas.microsoft.com/office/drawing/2014/main" id="{02E469E2-F489-4550-A513-88590D859F25}"/>
              </a:ext>
            </a:extLst>
          </p:cNvPr>
          <p:cNvSpPr txBox="1"/>
          <p:nvPr/>
        </p:nvSpPr>
        <p:spPr>
          <a:xfrm>
            <a:off x="1033670" y="1828800"/>
            <a:ext cx="9965633" cy="738664"/>
          </a:xfrm>
          <a:prstGeom prst="rect">
            <a:avLst/>
          </a:prstGeom>
          <a:noFill/>
        </p:spPr>
        <p:txBody>
          <a:bodyPr wrap="square" rtlCol="0">
            <a:sp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The patient wears glasses as he is short sighted</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Mr Latimer has no history of memory issues</a:t>
            </a:r>
          </a:p>
        </p:txBody>
      </p:sp>
      <p:sp>
        <p:nvSpPr>
          <p:cNvPr id="4" name="TextBox 3">
            <a:extLst>
              <a:ext uri="{FF2B5EF4-FFF2-40B4-BE49-F238E27FC236}">
                <a16:creationId xmlns:a16="http://schemas.microsoft.com/office/drawing/2014/main" id="{FC0E52D7-0A6D-4173-ACA8-B005846EEEFA}"/>
              </a:ext>
            </a:extLst>
          </p:cNvPr>
          <p:cNvSpPr txBox="1"/>
          <p:nvPr/>
        </p:nvSpPr>
        <p:spPr>
          <a:xfrm>
            <a:off x="1033671" y="2994991"/>
            <a:ext cx="9965632" cy="769441"/>
          </a:xfrm>
          <a:prstGeom prst="rect">
            <a:avLst/>
          </a:prstGeom>
          <a:noFill/>
        </p:spPr>
        <p:txBody>
          <a:bodyPr wrap="square" rtlCol="0">
            <a:spAutoFit/>
          </a:bodyPr>
          <a:lstStyle/>
          <a:p>
            <a:pPr algn="ctr"/>
            <a:r>
              <a:rPr lang="en-GB" sz="4400" dirty="0">
                <a:latin typeface="Arial" panose="020B0604020202020204" pitchFamily="34" charset="0"/>
                <a:cs typeface="Arial" panose="020B0604020202020204" pitchFamily="34" charset="0"/>
              </a:rPr>
              <a:t>Diet</a:t>
            </a:r>
          </a:p>
        </p:txBody>
      </p:sp>
      <p:sp>
        <p:nvSpPr>
          <p:cNvPr id="5" name="TextBox 4">
            <a:extLst>
              <a:ext uri="{FF2B5EF4-FFF2-40B4-BE49-F238E27FC236}">
                <a16:creationId xmlns:a16="http://schemas.microsoft.com/office/drawing/2014/main" id="{528CE1B9-1505-4D10-8BA3-DD25624240D9}"/>
              </a:ext>
            </a:extLst>
          </p:cNvPr>
          <p:cNvSpPr txBox="1"/>
          <p:nvPr/>
        </p:nvSpPr>
        <p:spPr>
          <a:xfrm>
            <a:off x="1139687" y="4147930"/>
            <a:ext cx="9965631" cy="1169551"/>
          </a:xfrm>
          <a:prstGeom prst="rect">
            <a:avLst/>
          </a:prstGeom>
          <a:noFill/>
        </p:spPr>
        <p:txBody>
          <a:bodyPr wrap="square" rtlCol="0">
            <a:sp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Mr Latimer could only eat soft food due to not being able to swallow</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Rice pudding, jelly, ice cream, pasta</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Fortisip drinks</a:t>
            </a:r>
          </a:p>
        </p:txBody>
      </p:sp>
    </p:spTree>
    <p:extLst>
      <p:ext uri="{BB962C8B-B14F-4D97-AF65-F5344CB8AC3E}">
        <p14:creationId xmlns:p14="http://schemas.microsoft.com/office/powerpoint/2010/main" val="30813518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0A870-80B3-41E3-B602-EFC9F810057A}"/>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Personal care</a:t>
            </a:r>
          </a:p>
        </p:txBody>
      </p:sp>
      <p:sp>
        <p:nvSpPr>
          <p:cNvPr id="3" name="TextBox 2">
            <a:extLst>
              <a:ext uri="{FF2B5EF4-FFF2-40B4-BE49-F238E27FC236}">
                <a16:creationId xmlns:a16="http://schemas.microsoft.com/office/drawing/2014/main" id="{40518D49-4E36-4D86-96C6-DAD4C8C1728A}"/>
              </a:ext>
            </a:extLst>
          </p:cNvPr>
          <p:cNvSpPr txBox="1"/>
          <p:nvPr/>
        </p:nvSpPr>
        <p:spPr>
          <a:xfrm>
            <a:off x="1205948" y="1690688"/>
            <a:ext cx="9833113" cy="1384995"/>
          </a:xfrm>
          <a:prstGeom prst="rect">
            <a:avLst/>
          </a:prstGeom>
          <a:noFill/>
        </p:spPr>
        <p:txBody>
          <a:bodyPr wrap="square" rtlCol="0">
            <a:sp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Needs help getting on and off the toilet</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Needs help showering</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Needs help to undress and dress himself </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2C9A901-75B5-404E-A48B-C30DE1C33F28}"/>
              </a:ext>
            </a:extLst>
          </p:cNvPr>
          <p:cNvSpPr txBox="1"/>
          <p:nvPr/>
        </p:nvSpPr>
        <p:spPr>
          <a:xfrm>
            <a:off x="1205948" y="3429000"/>
            <a:ext cx="9833113" cy="769441"/>
          </a:xfrm>
          <a:prstGeom prst="rect">
            <a:avLst/>
          </a:prstGeom>
          <a:noFill/>
        </p:spPr>
        <p:txBody>
          <a:bodyPr wrap="square" rtlCol="0">
            <a:spAutoFit/>
          </a:bodyPr>
          <a:lstStyle/>
          <a:p>
            <a:pPr algn="ctr"/>
            <a:r>
              <a:rPr lang="en-GB" sz="4400" dirty="0">
                <a:latin typeface="Arial" panose="020B0604020202020204" pitchFamily="34" charset="0"/>
                <a:cs typeface="Arial" panose="020B0604020202020204" pitchFamily="34" charset="0"/>
              </a:rPr>
              <a:t>ICT</a:t>
            </a:r>
          </a:p>
        </p:txBody>
      </p:sp>
      <p:sp>
        <p:nvSpPr>
          <p:cNvPr id="5" name="TextBox 4">
            <a:extLst>
              <a:ext uri="{FF2B5EF4-FFF2-40B4-BE49-F238E27FC236}">
                <a16:creationId xmlns:a16="http://schemas.microsoft.com/office/drawing/2014/main" id="{464ACF4A-DB46-4697-ABE8-9A7236553AFD}"/>
              </a:ext>
            </a:extLst>
          </p:cNvPr>
          <p:cNvSpPr txBox="1"/>
          <p:nvPr/>
        </p:nvSpPr>
        <p:spPr>
          <a:xfrm>
            <a:off x="1205948" y="4452730"/>
            <a:ext cx="10031895" cy="1600438"/>
          </a:xfrm>
          <a:prstGeom prst="rect">
            <a:avLst/>
          </a:prstGeom>
          <a:noFill/>
        </p:spPr>
        <p:txBody>
          <a:bodyPr wrap="square" rtlCol="0">
            <a:sp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Air pressure mattress</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Pressure care relief cushion</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Safety locks on all doors and windows</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Bed sensors</a:t>
            </a:r>
          </a:p>
        </p:txBody>
      </p:sp>
    </p:spTree>
    <p:extLst>
      <p:ext uri="{BB962C8B-B14F-4D97-AF65-F5344CB8AC3E}">
        <p14:creationId xmlns:p14="http://schemas.microsoft.com/office/powerpoint/2010/main" val="38471831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FB050-01A9-437E-BA9D-20203F533289}"/>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Likes and Dislikes</a:t>
            </a:r>
          </a:p>
        </p:txBody>
      </p:sp>
      <p:sp>
        <p:nvSpPr>
          <p:cNvPr id="3" name="TextBox 2">
            <a:extLst>
              <a:ext uri="{FF2B5EF4-FFF2-40B4-BE49-F238E27FC236}">
                <a16:creationId xmlns:a16="http://schemas.microsoft.com/office/drawing/2014/main" id="{8566FA35-89FA-49EE-937E-FAC5027316B3}"/>
              </a:ext>
            </a:extLst>
          </p:cNvPr>
          <p:cNvSpPr txBox="1"/>
          <p:nvPr/>
        </p:nvSpPr>
        <p:spPr>
          <a:xfrm>
            <a:off x="1099930" y="1690688"/>
            <a:ext cx="9939131" cy="2677656"/>
          </a:xfrm>
          <a:prstGeom prst="rect">
            <a:avLst/>
          </a:prstGeom>
          <a:noFill/>
        </p:spPr>
        <p:txBody>
          <a:bodyPr wrap="square" rtlCol="0">
            <a:sp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Likes to bet on daily horse racing</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Watching daily television quizzes</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Likes to listen to his grandchildren reading him a story</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Dislikes not visiting the pub anymore</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Not being able to eat his favourite food</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Not being as mobile as he used to be</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ED81D30D-359C-42C7-B6C6-0561714D398E}"/>
              </a:ext>
            </a:extLst>
          </p:cNvPr>
          <p:cNvSpPr txBox="1"/>
          <p:nvPr/>
        </p:nvSpPr>
        <p:spPr>
          <a:xfrm>
            <a:off x="1152939" y="4322625"/>
            <a:ext cx="9886122" cy="769441"/>
          </a:xfrm>
          <a:prstGeom prst="rect">
            <a:avLst/>
          </a:prstGeom>
          <a:noFill/>
        </p:spPr>
        <p:txBody>
          <a:bodyPr wrap="square" rtlCol="0">
            <a:spAutoFit/>
          </a:bodyPr>
          <a:lstStyle/>
          <a:p>
            <a:pPr algn="ctr"/>
            <a:r>
              <a:rPr lang="en-GB" sz="4400" dirty="0">
                <a:latin typeface="Arial" panose="020B0604020202020204" pitchFamily="34" charset="0"/>
                <a:cs typeface="Arial" panose="020B0604020202020204" pitchFamily="34" charset="0"/>
              </a:rPr>
              <a:t>Risk Assessment</a:t>
            </a:r>
          </a:p>
        </p:txBody>
      </p:sp>
      <p:sp>
        <p:nvSpPr>
          <p:cNvPr id="8" name="TextBox 7">
            <a:extLst>
              <a:ext uri="{FF2B5EF4-FFF2-40B4-BE49-F238E27FC236}">
                <a16:creationId xmlns:a16="http://schemas.microsoft.com/office/drawing/2014/main" id="{36FA85E8-F9E3-4AC5-80B4-5C081C08703E}"/>
              </a:ext>
            </a:extLst>
          </p:cNvPr>
          <p:cNvSpPr txBox="1"/>
          <p:nvPr/>
        </p:nvSpPr>
        <p:spPr>
          <a:xfrm>
            <a:off x="1152939" y="5287617"/>
            <a:ext cx="9886121" cy="307777"/>
          </a:xfrm>
          <a:prstGeom prst="rect">
            <a:avLst/>
          </a:prstGeom>
          <a:noFill/>
        </p:spPr>
        <p:txBody>
          <a:bodyPr wrap="square" rtlCol="0">
            <a:sp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Has been assessed and Mr Latimer is at no risk in his current environment </a:t>
            </a:r>
          </a:p>
        </p:txBody>
      </p:sp>
    </p:spTree>
    <p:extLst>
      <p:ext uri="{BB962C8B-B14F-4D97-AF65-F5344CB8AC3E}">
        <p14:creationId xmlns:p14="http://schemas.microsoft.com/office/powerpoint/2010/main" val="8362416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1AFC2-581B-44BC-8AB2-4B455B1C5B96}"/>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Daily Habits/ Schedule</a:t>
            </a:r>
          </a:p>
        </p:txBody>
      </p:sp>
      <p:sp>
        <p:nvSpPr>
          <p:cNvPr id="3" name="TextBox 2">
            <a:extLst>
              <a:ext uri="{FF2B5EF4-FFF2-40B4-BE49-F238E27FC236}">
                <a16:creationId xmlns:a16="http://schemas.microsoft.com/office/drawing/2014/main" id="{1580A851-1E0B-4638-A7D5-C9B6A922DD98}"/>
              </a:ext>
            </a:extLst>
          </p:cNvPr>
          <p:cNvSpPr txBox="1"/>
          <p:nvPr/>
        </p:nvSpPr>
        <p:spPr>
          <a:xfrm>
            <a:off x="1126436" y="1644969"/>
            <a:ext cx="10005390" cy="3139321"/>
          </a:xfrm>
          <a:prstGeom prst="rect">
            <a:avLst/>
          </a:prstGeom>
          <a:noFill/>
        </p:spPr>
        <p:txBody>
          <a:bodyPr wrap="square" rtlCol="0">
            <a:spAutoFit/>
          </a:bodyPr>
          <a:lstStyle/>
          <a:p>
            <a:pPr marL="285750" indent="-285750">
              <a:buFont typeface="Arial" panose="020B0604020202020204" pitchFamily="34" charset="0"/>
              <a:buChar char="•"/>
            </a:pPr>
            <a:r>
              <a:rPr lang="en-GB" dirty="0"/>
              <a:t>Likes his morning coffee at 6am</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Watch the first horse race of the day everyday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Has lunch at 2pm</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Afternoon nap at 3pm</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Dinner at 5.30pm</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Bedtime at 9pm</a:t>
            </a:r>
          </a:p>
        </p:txBody>
      </p:sp>
    </p:spTree>
    <p:extLst>
      <p:ext uri="{BB962C8B-B14F-4D97-AF65-F5344CB8AC3E}">
        <p14:creationId xmlns:p14="http://schemas.microsoft.com/office/powerpoint/2010/main" val="14607410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FB475-98D4-4AD5-BF67-28D6A293C484}"/>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Hobbies/ Interests</a:t>
            </a:r>
          </a:p>
        </p:txBody>
      </p:sp>
      <p:sp>
        <p:nvSpPr>
          <p:cNvPr id="3" name="TextBox 2">
            <a:extLst>
              <a:ext uri="{FF2B5EF4-FFF2-40B4-BE49-F238E27FC236}">
                <a16:creationId xmlns:a16="http://schemas.microsoft.com/office/drawing/2014/main" id="{0E843A84-5674-44C2-889D-58780775EB33}"/>
              </a:ext>
            </a:extLst>
          </p:cNvPr>
          <p:cNvSpPr txBox="1"/>
          <p:nvPr/>
        </p:nvSpPr>
        <p:spPr>
          <a:xfrm>
            <a:off x="1060174" y="1690688"/>
            <a:ext cx="10190921" cy="2462213"/>
          </a:xfrm>
          <a:prstGeom prst="rect">
            <a:avLst/>
          </a:prstGeom>
          <a:noFill/>
        </p:spPr>
        <p:txBody>
          <a:bodyPr wrap="square" rtlCol="0">
            <a:sp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Watching horse racing</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Playing cards</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Watching old cowboy and Indian films</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Watching antique roadshow</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Fixing old broken watches</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Antiques</a:t>
            </a:r>
          </a:p>
        </p:txBody>
      </p:sp>
      <p:sp>
        <p:nvSpPr>
          <p:cNvPr id="6" name="TextBox 5">
            <a:extLst>
              <a:ext uri="{FF2B5EF4-FFF2-40B4-BE49-F238E27FC236}">
                <a16:creationId xmlns:a16="http://schemas.microsoft.com/office/drawing/2014/main" id="{4439C8B4-3A99-407E-8FDB-C9E5AB409983}"/>
              </a:ext>
            </a:extLst>
          </p:cNvPr>
          <p:cNvSpPr txBox="1"/>
          <p:nvPr/>
        </p:nvSpPr>
        <p:spPr>
          <a:xfrm>
            <a:off x="1060174" y="4572000"/>
            <a:ext cx="10084904" cy="769441"/>
          </a:xfrm>
          <a:prstGeom prst="rect">
            <a:avLst/>
          </a:prstGeom>
          <a:noFill/>
        </p:spPr>
        <p:txBody>
          <a:bodyPr wrap="square" rtlCol="0">
            <a:spAutoFit/>
          </a:bodyPr>
          <a:lstStyle/>
          <a:p>
            <a:pPr algn="ctr"/>
            <a:r>
              <a:rPr lang="en-GB" sz="4400" dirty="0">
                <a:latin typeface="Arial" panose="020B0604020202020204" pitchFamily="34" charset="0"/>
                <a:cs typeface="Arial" panose="020B0604020202020204" pitchFamily="34" charset="0"/>
              </a:rPr>
              <a:t>What’s important to the person</a:t>
            </a:r>
          </a:p>
        </p:txBody>
      </p:sp>
      <p:sp>
        <p:nvSpPr>
          <p:cNvPr id="7" name="TextBox 6">
            <a:extLst>
              <a:ext uri="{FF2B5EF4-FFF2-40B4-BE49-F238E27FC236}">
                <a16:creationId xmlns:a16="http://schemas.microsoft.com/office/drawing/2014/main" id="{D5276BA4-9B3F-4A0B-97F8-E395A9EE6465}"/>
              </a:ext>
            </a:extLst>
          </p:cNvPr>
          <p:cNvSpPr txBox="1"/>
          <p:nvPr/>
        </p:nvSpPr>
        <p:spPr>
          <a:xfrm>
            <a:off x="1060174" y="5724939"/>
            <a:ext cx="10190921" cy="738664"/>
          </a:xfrm>
          <a:prstGeom prst="rect">
            <a:avLst/>
          </a:prstGeom>
          <a:noFill/>
        </p:spPr>
        <p:txBody>
          <a:bodyPr wrap="square" rtlCol="0">
            <a:sp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Spending time with his wife, children and grandchildren</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Listening to his grandchildren talk about there day to day activities </a:t>
            </a:r>
          </a:p>
        </p:txBody>
      </p:sp>
    </p:spTree>
    <p:extLst>
      <p:ext uri="{BB962C8B-B14F-4D97-AF65-F5344CB8AC3E}">
        <p14:creationId xmlns:p14="http://schemas.microsoft.com/office/powerpoint/2010/main" val="38346466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CA007-C753-4D56-8708-53CC15D68D96}"/>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Important dates</a:t>
            </a:r>
          </a:p>
        </p:txBody>
      </p:sp>
      <p:sp>
        <p:nvSpPr>
          <p:cNvPr id="3" name="TextBox 2">
            <a:extLst>
              <a:ext uri="{FF2B5EF4-FFF2-40B4-BE49-F238E27FC236}">
                <a16:creationId xmlns:a16="http://schemas.microsoft.com/office/drawing/2014/main" id="{17659F70-89E6-4E8D-869D-38A27CFD8D51}"/>
              </a:ext>
            </a:extLst>
          </p:cNvPr>
          <p:cNvSpPr txBox="1"/>
          <p:nvPr/>
        </p:nvSpPr>
        <p:spPr>
          <a:xfrm>
            <a:off x="1086678" y="1868557"/>
            <a:ext cx="10031896" cy="2246769"/>
          </a:xfrm>
          <a:prstGeom prst="rect">
            <a:avLst/>
          </a:prstGeom>
          <a:noFill/>
        </p:spPr>
        <p:txBody>
          <a:bodyPr wrap="square" rtlCol="0">
            <a:sp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His wedding anniversary</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Wife's birthday</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Children's birthday</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Grandchildren's birthday </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74190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55399-64F9-8241-BD3D-5BF26E9A0F6A}"/>
              </a:ext>
            </a:extLst>
          </p:cNvPr>
          <p:cNvSpPr>
            <a:spLocks noGrp="1"/>
          </p:cNvSpPr>
          <p:nvPr>
            <p:ph type="title"/>
          </p:nvPr>
        </p:nvSpPr>
        <p:spPr>
          <a:xfrm>
            <a:off x="2113808" y="94821"/>
            <a:ext cx="9323119" cy="510964"/>
          </a:xfrm>
        </p:spPr>
        <p:txBody>
          <a:bodyPr>
            <a:normAutofit fontScale="90000"/>
          </a:bodyPr>
          <a:lstStyle/>
          <a:p>
            <a:r>
              <a:rPr lang="en-US" dirty="0"/>
              <a:t>                        Acts </a:t>
            </a:r>
          </a:p>
        </p:txBody>
      </p:sp>
      <p:sp>
        <p:nvSpPr>
          <p:cNvPr id="5" name="TextBox 4">
            <a:extLst>
              <a:ext uri="{FF2B5EF4-FFF2-40B4-BE49-F238E27FC236}">
                <a16:creationId xmlns:a16="http://schemas.microsoft.com/office/drawing/2014/main" id="{5DF51C83-73B4-B346-B55B-D62D58DCF29C}"/>
              </a:ext>
            </a:extLst>
          </p:cNvPr>
          <p:cNvSpPr txBox="1"/>
          <p:nvPr/>
        </p:nvSpPr>
        <p:spPr>
          <a:xfrm>
            <a:off x="155237" y="817178"/>
            <a:ext cx="11933844" cy="1200329"/>
          </a:xfrm>
          <a:prstGeom prst="rect">
            <a:avLst/>
          </a:prstGeom>
          <a:noFill/>
        </p:spPr>
        <p:txBody>
          <a:bodyPr wrap="square">
            <a:spAutoFit/>
          </a:bodyPr>
          <a:lstStyle/>
          <a:p>
            <a:r>
              <a:rPr lang="en-US" sz="1800" dirty="0">
                <a:solidFill>
                  <a:srgbClr val="272441"/>
                </a:solidFill>
                <a:latin typeface="Arial" panose="020B0604020202020204" pitchFamily="34" charset="0"/>
                <a:cs typeface="Arial" panose="020B0604020202020204" pitchFamily="34" charset="0"/>
              </a:rPr>
              <a:t>The Humans Rights Act 1998 protects human rights given under the European Convention on human rights. Human rights cannot be taken away but may need to be 'claimed'. This act sets out the rights of any individual within the UK. These include: the right to an education, the right to not be discriminated against in respect of these rights and freedoms. Most rights have limits to ensure that they do not unfairly damage other people's rights</a:t>
            </a:r>
            <a:r>
              <a:rPr lang="en-US" sz="1800" dirty="0">
                <a:solidFill>
                  <a:srgbClr val="272441"/>
                </a:solidFill>
                <a:latin typeface="ArialMT"/>
              </a:rPr>
              <a:t>.</a:t>
            </a:r>
            <a:endParaRPr lang="en-US" dirty="0"/>
          </a:p>
        </p:txBody>
      </p:sp>
      <p:sp>
        <p:nvSpPr>
          <p:cNvPr id="6" name="TextBox 5">
            <a:extLst>
              <a:ext uri="{FF2B5EF4-FFF2-40B4-BE49-F238E27FC236}">
                <a16:creationId xmlns:a16="http://schemas.microsoft.com/office/drawing/2014/main" id="{FE8E4FB1-396B-8C4D-9108-57A57542F1E1}"/>
              </a:ext>
            </a:extLst>
          </p:cNvPr>
          <p:cNvSpPr txBox="1"/>
          <p:nvPr/>
        </p:nvSpPr>
        <p:spPr>
          <a:xfrm>
            <a:off x="155237" y="2228900"/>
            <a:ext cx="11933843" cy="646331"/>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The Manual Handling Operations Regulations 1992 – cover the transporting or supporting of any load (including people) and how to carry this out safely and prevent injury.</a:t>
            </a:r>
          </a:p>
        </p:txBody>
      </p:sp>
      <p:sp>
        <p:nvSpPr>
          <p:cNvPr id="8" name="TextBox 7">
            <a:extLst>
              <a:ext uri="{FF2B5EF4-FFF2-40B4-BE49-F238E27FC236}">
                <a16:creationId xmlns:a16="http://schemas.microsoft.com/office/drawing/2014/main" id="{F11722EB-9F4C-0046-880F-E073B6419973}"/>
              </a:ext>
            </a:extLst>
          </p:cNvPr>
          <p:cNvSpPr txBox="1"/>
          <p:nvPr/>
        </p:nvSpPr>
        <p:spPr>
          <a:xfrm>
            <a:off x="155237" y="3295237"/>
            <a:ext cx="11708212" cy="923330"/>
          </a:xfrm>
          <a:prstGeom prst="rect">
            <a:avLst/>
          </a:prstGeom>
          <a:noFill/>
        </p:spPr>
        <p:txBody>
          <a:bodyPr wrap="square">
            <a:spAutoFit/>
          </a:bodyPr>
          <a:lstStyle/>
          <a:p>
            <a:r>
              <a:rPr lang="en-US" sz="1800" b="1" dirty="0">
                <a:latin typeface="Arial" panose="020B0604020202020204" pitchFamily="34" charset="0"/>
                <a:cs typeface="Arial" panose="020B0604020202020204" pitchFamily="34" charset="0"/>
              </a:rPr>
              <a:t>Health and Social Care Act 2012</a:t>
            </a:r>
            <a:r>
              <a:rPr lang="en-US" sz="1800" b="0" dirty="0">
                <a:latin typeface="Arial" panose="020B0604020202020204" pitchFamily="34" charset="0"/>
                <a:cs typeface="Arial" panose="020B0604020202020204" pitchFamily="34" charset="0"/>
              </a:rPr>
              <a:t>The main element of this </a:t>
            </a:r>
            <a:r>
              <a:rPr lang="en-US" sz="1800" b="1" dirty="0">
                <a:latin typeface="Arial" panose="020B0604020202020204" pitchFamily="34" charset="0"/>
                <a:cs typeface="Arial" panose="020B0604020202020204" pitchFamily="34" charset="0"/>
              </a:rPr>
              <a:t>Act</a:t>
            </a:r>
            <a:r>
              <a:rPr lang="en-US" sz="1800" b="0" dirty="0">
                <a:latin typeface="Arial" panose="020B0604020202020204" pitchFamily="34" charset="0"/>
                <a:cs typeface="Arial" panose="020B0604020202020204" pitchFamily="34" charset="0"/>
              </a:rPr>
              <a:t> for </a:t>
            </a:r>
            <a:r>
              <a:rPr lang="en-US" sz="1800" b="1" dirty="0">
                <a:latin typeface="Arial" panose="020B0604020202020204" pitchFamily="34" charset="0"/>
                <a:cs typeface="Arial" panose="020B0604020202020204" pitchFamily="34" charset="0"/>
              </a:rPr>
              <a:t>safeguarding</a:t>
            </a:r>
            <a:r>
              <a:rPr lang="en-US" sz="1800" b="0" dirty="0">
                <a:latin typeface="Arial" panose="020B0604020202020204" pitchFamily="34" charset="0"/>
                <a:cs typeface="Arial" panose="020B0604020202020204" pitchFamily="34" charset="0"/>
              </a:rPr>
              <a:t> vulnerable adults is Regulation 13. This section of the </a:t>
            </a:r>
            <a:r>
              <a:rPr lang="en-US" sz="1800" b="1" dirty="0">
                <a:latin typeface="Arial" panose="020B0604020202020204" pitchFamily="34" charset="0"/>
                <a:cs typeface="Arial" panose="020B0604020202020204" pitchFamily="34" charset="0"/>
              </a:rPr>
              <a:t>Act</a:t>
            </a:r>
            <a:r>
              <a:rPr lang="en-US" sz="1800" b="0" dirty="0">
                <a:latin typeface="Arial" panose="020B0604020202020204" pitchFamily="34" charset="0"/>
                <a:cs typeface="Arial" panose="020B0604020202020204" pitchFamily="34" charset="0"/>
              </a:rPr>
              <a:t> is there to protect adults within the </a:t>
            </a:r>
            <a:r>
              <a:rPr lang="en-US" sz="1800" b="1" dirty="0">
                <a:latin typeface="Arial" panose="020B0604020202020204" pitchFamily="34" charset="0"/>
                <a:cs typeface="Arial" panose="020B0604020202020204" pitchFamily="34" charset="0"/>
              </a:rPr>
              <a:t>health and social care</a:t>
            </a:r>
            <a:r>
              <a:rPr lang="en-US" sz="1800" b="0" dirty="0">
                <a:latin typeface="Arial" panose="020B0604020202020204" pitchFamily="34" charset="0"/>
                <a:cs typeface="Arial" panose="020B0604020202020204" pitchFamily="34" charset="0"/>
              </a:rPr>
              <a:t> systems from being abused.</a:t>
            </a:r>
            <a:endParaRPr lang="en-US"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880352BB-627F-1E42-8DF0-EA2A72D511D0}"/>
              </a:ext>
            </a:extLst>
          </p:cNvPr>
          <p:cNvSpPr txBox="1"/>
          <p:nvPr/>
        </p:nvSpPr>
        <p:spPr>
          <a:xfrm>
            <a:off x="48359" y="4873561"/>
            <a:ext cx="11708211" cy="923330"/>
          </a:xfrm>
          <a:prstGeom prst="rect">
            <a:avLst/>
          </a:prstGeom>
          <a:noFill/>
        </p:spPr>
        <p:txBody>
          <a:bodyPr wrap="square">
            <a:spAutoFit/>
          </a:bodyPr>
          <a:lstStyle/>
          <a:p>
            <a:r>
              <a:rPr lang="en-US" sz="1800" dirty="0">
                <a:latin typeface="Arial" panose="020B0604020202020204" pitchFamily="34" charset="0"/>
                <a:cs typeface="Arial" panose="020B0604020202020204" pitchFamily="34" charset="0"/>
              </a:rPr>
              <a:t>The Care Act 2014 is to promote the wellbeing of service users. It emphasizes the core principles of care and ensures that there is support for individuals to maintain their independence. It also helps  provide choices to individuals on the type of care they may want to receive (Southampton city council,2021)</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43810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665AA-914B-419C-B010-4EF8B2D9D421}"/>
              </a:ext>
            </a:extLst>
          </p:cNvPr>
          <p:cNvSpPr>
            <a:spLocks noGrp="1"/>
          </p:cNvSpPr>
          <p:nvPr>
            <p:ph type="title"/>
          </p:nvPr>
        </p:nvSpPr>
        <p:spPr>
          <a:xfrm>
            <a:off x="3645724" y="365126"/>
            <a:ext cx="7708075" cy="466148"/>
          </a:xfrm>
        </p:spPr>
        <p:txBody>
          <a:bodyPr>
            <a:normAutofit fontScale="90000"/>
          </a:bodyPr>
          <a:lstStyle/>
          <a:p>
            <a:r>
              <a:rPr lang="en-GB" dirty="0"/>
              <a:t>References </a:t>
            </a:r>
          </a:p>
        </p:txBody>
      </p:sp>
      <p:sp>
        <p:nvSpPr>
          <p:cNvPr id="3" name="Content Placeholder 2">
            <a:extLst>
              <a:ext uri="{FF2B5EF4-FFF2-40B4-BE49-F238E27FC236}">
                <a16:creationId xmlns:a16="http://schemas.microsoft.com/office/drawing/2014/main" id="{9EC783F7-370A-49DE-A2C0-0A48AF65FF69}"/>
              </a:ext>
            </a:extLst>
          </p:cNvPr>
          <p:cNvSpPr>
            <a:spLocks noGrp="1"/>
          </p:cNvSpPr>
          <p:nvPr>
            <p:ph idx="1"/>
          </p:nvPr>
        </p:nvSpPr>
        <p:spPr>
          <a:xfrm>
            <a:off x="190006" y="923099"/>
            <a:ext cx="10902538" cy="5275820"/>
          </a:xfrm>
        </p:spPr>
        <p:txBody>
          <a:bodyPr>
            <a:normAutofit fontScale="25000" lnSpcReduction="20000"/>
          </a:bodyPr>
          <a:lstStyle/>
          <a:p>
            <a:pPr>
              <a:lnSpc>
                <a:spcPct val="107000"/>
              </a:lnSpc>
              <a:spcAft>
                <a:spcPts val="800"/>
              </a:spcAft>
            </a:pPr>
            <a:r>
              <a:rPr lang="en-GB" sz="4400" dirty="0">
                <a:effectLst/>
                <a:latin typeface="Calibri" panose="020F0502020204030204" pitchFamily="34" charset="0"/>
                <a:ea typeface="Calibri" panose="020F0502020204030204" pitchFamily="34" charset="0"/>
                <a:cs typeface="Times New Roman" panose="02020603050405020304" pitchFamily="18" charset="0"/>
              </a:rPr>
              <a:t>NHS (2021). Available at: https://www.hee.nhs.uk/our-work/person-centred-care (Accessed on: 11th February )</a:t>
            </a:r>
          </a:p>
          <a:p>
            <a:pPr>
              <a:lnSpc>
                <a:spcPct val="107000"/>
              </a:lnSpc>
              <a:spcAft>
                <a:spcPts val="800"/>
              </a:spcAft>
            </a:pPr>
            <a:r>
              <a:rPr lang="en-GB" sz="4400" dirty="0">
                <a:effectLst/>
                <a:latin typeface="Calibri" panose="020F0502020204030204" pitchFamily="34" charset="0"/>
                <a:ea typeface="Calibri" panose="020F0502020204030204" pitchFamily="34" charset="0"/>
                <a:cs typeface="Times New Roman" panose="02020603050405020304" pitchFamily="18" charset="0"/>
              </a:rPr>
              <a:t>Mind Org (2021). Available at:  https://www.mind.org.uk/information-support/guides-to-support-and-services/advocacy/what-is-advocacy/ ( Accessed on: 12th February 2021)</a:t>
            </a:r>
          </a:p>
          <a:p>
            <a:pPr>
              <a:lnSpc>
                <a:spcPct val="107000"/>
              </a:lnSpc>
              <a:spcAft>
                <a:spcPts val="800"/>
              </a:spcAft>
            </a:pPr>
            <a:r>
              <a:rPr lang="en-GB" sz="4400" dirty="0">
                <a:effectLst/>
                <a:latin typeface="Calibri" panose="020F0502020204030204" pitchFamily="34" charset="0"/>
                <a:ea typeface="Calibri" panose="020F0502020204030204" pitchFamily="34" charset="0"/>
                <a:cs typeface="Times New Roman" panose="02020603050405020304" pitchFamily="18" charset="0"/>
              </a:rPr>
              <a:t>National cancer institute (2021).what people with cancer should know. Available at: </a:t>
            </a:r>
            <a:r>
              <a:rPr lang="en-GB" sz="4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https://www.cancer.gov/about-cancer/coronavirus/coronavirus-cancer-patient-information(Acesesd</a:t>
            </a:r>
            <a:r>
              <a:rPr lang="en-GB" sz="4400" dirty="0">
                <a:effectLst/>
                <a:latin typeface="Calibri" panose="020F0502020204030204" pitchFamily="34" charset="0"/>
                <a:ea typeface="Calibri" panose="020F0502020204030204" pitchFamily="34" charset="0"/>
                <a:cs typeface="Times New Roman" panose="02020603050405020304" pitchFamily="18" charset="0"/>
              </a:rPr>
              <a:t> on 8</a:t>
            </a:r>
            <a:r>
              <a:rPr lang="en-GB" sz="44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4400" dirty="0">
                <a:effectLst/>
                <a:latin typeface="Calibri" panose="020F0502020204030204" pitchFamily="34" charset="0"/>
                <a:ea typeface="Calibri" panose="020F0502020204030204" pitchFamily="34" charset="0"/>
                <a:cs typeface="Times New Roman" panose="02020603050405020304" pitchFamily="18" charset="0"/>
              </a:rPr>
              <a:t> February 2021)</a:t>
            </a:r>
          </a:p>
          <a:p>
            <a:pPr>
              <a:lnSpc>
                <a:spcPct val="107000"/>
              </a:lnSpc>
              <a:spcAft>
                <a:spcPts val="800"/>
              </a:spcAft>
            </a:pPr>
            <a:r>
              <a:rPr lang="en-GB" sz="4400" dirty="0">
                <a:effectLst/>
                <a:latin typeface="Calibri" panose="020F0502020204030204" pitchFamily="34" charset="0"/>
                <a:ea typeface="Calibri" panose="020F0502020204030204" pitchFamily="34" charset="0"/>
                <a:cs typeface="Times New Roman" panose="02020603050405020304" pitchFamily="18" charset="0"/>
              </a:rPr>
              <a:t>GOV, UK (2012). Health and social Care Act 2012. Available at: </a:t>
            </a:r>
            <a:r>
              <a:rPr lang="en-GB" sz="4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https://www.gov.uk/government/publications/health-and-social-care-act-2012-fact-sheets(Acessed</a:t>
            </a:r>
            <a:r>
              <a:rPr lang="en-GB" sz="4400" dirty="0">
                <a:effectLst/>
                <a:latin typeface="Calibri" panose="020F0502020204030204" pitchFamily="34" charset="0"/>
                <a:ea typeface="Calibri" panose="020F0502020204030204" pitchFamily="34" charset="0"/>
                <a:cs typeface="Times New Roman" panose="02020603050405020304" pitchFamily="18" charset="0"/>
              </a:rPr>
              <a:t> on 12</a:t>
            </a:r>
            <a:r>
              <a:rPr lang="en-GB" sz="44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4400" dirty="0">
                <a:effectLst/>
                <a:latin typeface="Calibri" panose="020F0502020204030204" pitchFamily="34" charset="0"/>
                <a:ea typeface="Calibri" panose="020F0502020204030204" pitchFamily="34" charset="0"/>
                <a:cs typeface="Times New Roman" panose="02020603050405020304" pitchFamily="18" charset="0"/>
              </a:rPr>
              <a:t> February 2021)</a:t>
            </a:r>
          </a:p>
          <a:p>
            <a:pPr>
              <a:lnSpc>
                <a:spcPct val="107000"/>
              </a:lnSpc>
              <a:spcAft>
                <a:spcPts val="800"/>
              </a:spcAft>
            </a:pPr>
            <a:r>
              <a:rPr lang="en-GB" sz="4400" dirty="0">
                <a:effectLst/>
                <a:latin typeface="Calibri" panose="020F0502020204030204" pitchFamily="34" charset="0"/>
                <a:ea typeface="Calibri" panose="020F0502020204030204" pitchFamily="34" charset="0"/>
                <a:cs typeface="Times New Roman" panose="02020603050405020304" pitchFamily="18" charset="0"/>
              </a:rPr>
              <a:t>Age UK (2021). Protection from abuse . Available at: </a:t>
            </a:r>
            <a:r>
              <a:rPr lang="en-GB" sz="4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https://www.ageuk.org.uk/information-advice/health-wellbeing/relationships-family/protection-from-abuse/</a:t>
            </a:r>
            <a:r>
              <a:rPr lang="en-GB" sz="4400" dirty="0">
                <a:effectLst/>
                <a:latin typeface="Calibri" panose="020F0502020204030204" pitchFamily="34" charset="0"/>
                <a:ea typeface="Calibri" panose="020F0502020204030204" pitchFamily="34" charset="0"/>
                <a:cs typeface="Times New Roman" panose="02020603050405020304" pitchFamily="18" charset="0"/>
              </a:rPr>
              <a:t> Accessed on 11</a:t>
            </a:r>
            <a:r>
              <a:rPr lang="en-GB" sz="44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4400" dirty="0">
                <a:effectLst/>
                <a:latin typeface="Calibri" panose="020F0502020204030204" pitchFamily="34" charset="0"/>
                <a:ea typeface="Calibri" panose="020F0502020204030204" pitchFamily="34" charset="0"/>
                <a:cs typeface="Times New Roman" panose="02020603050405020304" pitchFamily="18" charset="0"/>
              </a:rPr>
              <a:t> February 2021) </a:t>
            </a:r>
          </a:p>
          <a:p>
            <a:pPr>
              <a:lnSpc>
                <a:spcPct val="90000"/>
              </a:lnSpc>
              <a:spcBef>
                <a:spcPts val="1000"/>
              </a:spcBef>
              <a:spcAft>
                <a:spcPts val="800"/>
              </a:spcAft>
            </a:pPr>
            <a:r>
              <a:rPr lang="en-US" sz="4400" u="none" strike="noStrike" kern="12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hlinkClick r:id="rId5"/>
              </a:rPr>
              <a:t>Southampton City Council (2021). Available at: </a:t>
            </a:r>
            <a:r>
              <a:rPr lang="en-US" sz="4400" u="sng" kern="1200" dirty="0">
                <a:solidFill>
                  <a:srgbClr val="0563C1"/>
                </a:solidFill>
                <a:effectLst/>
                <a:latin typeface="Calibri" panose="020F0502020204030204" pitchFamily="34" charset="0"/>
                <a:ea typeface="Times New Roman" panose="02020603050405020304" pitchFamily="18" charset="0"/>
                <a:cs typeface="Arial" panose="020B0604020202020204" pitchFamily="34" charset="0"/>
                <a:hlinkClick r:id="rId6"/>
              </a:rPr>
              <a:t>https://www.southampton.gov.uk/health-social- care/adults/impairments-and-disabilities/the-care-act-what-it- means.aspx#:~:text=The%20Care%20Act%20will%20mean,More%20information%20about%20carer </a:t>
            </a:r>
            <a:r>
              <a:rPr lang="en-US" sz="4400" u="none" strike="noStrike" kern="1200" dirty="0">
                <a:solidFill>
                  <a:srgbClr val="0563C1"/>
                </a:solidFill>
                <a:effectLst/>
                <a:latin typeface="Calibri" panose="020F0502020204030204" pitchFamily="34" charset="0"/>
                <a:ea typeface="Times New Roman" panose="02020603050405020304" pitchFamily="18" charset="0"/>
                <a:cs typeface="Arial" panose="020B0604020202020204" pitchFamily="34" charset="0"/>
                <a:hlinkClick r:id="rId6"/>
              </a:rPr>
              <a:t>(Accessed</a:t>
            </a:r>
            <a:r>
              <a:rPr lang="en-US" sz="4400" u="sng" kern="1200" dirty="0">
                <a:solidFill>
                  <a:srgbClr val="0563C1"/>
                </a:solidFill>
                <a:effectLst/>
                <a:latin typeface="Calibri" panose="020F0502020204030204" pitchFamily="34" charset="0"/>
                <a:ea typeface="Times New Roman" panose="02020603050405020304" pitchFamily="18" charset="0"/>
                <a:cs typeface="Arial" panose="020B0604020202020204" pitchFamily="34" charset="0"/>
                <a:hlinkClick r:id="rId6"/>
              </a:rPr>
              <a:t> </a:t>
            </a:r>
            <a:r>
              <a:rPr lang="en-US" sz="4400" u="none" strike="noStrike" kern="12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hlinkClick r:id="rId7"/>
              </a:rPr>
              <a:t>on:</a:t>
            </a:r>
            <a:r>
              <a:rPr lang="en-GB" sz="4400" u="none" strike="noStrike" kern="12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hlinkClick r:id="rId7"/>
              </a:rPr>
              <a:t> </a:t>
            </a:r>
            <a:r>
              <a:rPr lang="en-US" sz="4400" u="none" strike="noStrike" kern="12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hlinkClick r:id="rId7"/>
              </a:rPr>
              <a:t>11th February 2021).</a:t>
            </a:r>
            <a:r>
              <a:rPr lang="en-GB" sz="4400" dirty="0">
                <a:effectLst/>
                <a:latin typeface="Calibri" panose="020F0502020204030204" pitchFamily="34" charset="0"/>
                <a:ea typeface="Times New Roman" panose="02020603050405020304" pitchFamily="18" charset="0"/>
                <a:cs typeface="Arial" panose="020B0604020202020204" pitchFamily="34" charset="0"/>
              </a:rPr>
              <a:t> </a:t>
            </a:r>
            <a:endParaRPr lang="en-GB" sz="4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4400" kern="1200" dirty="0">
                <a:effectLst/>
                <a:latin typeface="Calibri" panose="020F0502020204030204" pitchFamily="34" charset="0"/>
                <a:ea typeface="Times New Roman" panose="02020603050405020304" pitchFamily="18" charset="0"/>
                <a:cs typeface="Times New Roman" panose="02020603050405020304" pitchFamily="18" charset="0"/>
              </a:rPr>
              <a:t>Equality and Human Rights Commission (2018). Available at: </a:t>
            </a:r>
            <a:r>
              <a:rPr lang="en-US" sz="4400" u="sng" kern="1200"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8"/>
              </a:rPr>
              <a:t>https://www.equalityhumanrights.com/en/human-rights/human-rights-act (Accessed </a:t>
            </a:r>
            <a:r>
              <a:rPr lang="en-US" sz="4400" u="none" strike="noStrike" kern="1200"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9"/>
              </a:rPr>
              <a:t>on: 17th February 2021).</a:t>
            </a:r>
            <a:r>
              <a:rPr lang="en-US" sz="4400" kern="120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GB" sz="4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4400" kern="1200" dirty="0">
                <a:effectLst/>
                <a:latin typeface="Calibri" panose="020F0502020204030204" pitchFamily="34" charset="0"/>
                <a:ea typeface="Times New Roman" panose="02020603050405020304" pitchFamily="18" charset="0"/>
                <a:cs typeface="Times New Roman" panose="02020603050405020304" pitchFamily="18" charset="0"/>
              </a:rPr>
              <a:t>Diggs J. (2008) The Continuity Theory of Aging. In: Loue S.J., Sajatovic M. (eds) Encyclopedia of Aging and Public Health. Springer, Boston, MA. </a:t>
            </a:r>
            <a:r>
              <a:rPr lang="en-US" sz="4400" u="sng" kern="1200"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10"/>
              </a:rPr>
              <a:t>https://doi.org/10.1007/978-0-387-33754-8_103</a:t>
            </a:r>
            <a:r>
              <a:rPr lang="en-US" sz="4400" u="sng" kern="1200" dirty="0">
                <a:effectLst/>
                <a:latin typeface="Calibri" panose="020F0502020204030204" pitchFamily="34" charset="0"/>
                <a:ea typeface="Times New Roman" panose="02020603050405020304" pitchFamily="18" charset="0"/>
                <a:cs typeface="Times New Roman" panose="02020603050405020304" pitchFamily="18" charset="0"/>
              </a:rPr>
              <a:t> </a:t>
            </a:r>
            <a:r>
              <a:rPr lang="en-US" sz="4400" u="none" strike="noStrike" kern="120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GB" sz="4400" dirty="0">
              <a:effectLst/>
              <a:latin typeface="Calibri" panose="020F0502020204030204" pitchFamily="34" charset="0"/>
              <a:ea typeface="Calibri" panose="020F0502020204030204" pitchFamily="34" charset="0"/>
              <a:cs typeface="Times New Roman" panose="02020603050405020304" pitchFamily="18" charset="0"/>
            </a:endParaRPr>
          </a:p>
          <a:p>
            <a:r>
              <a:rPr lang="en-US" sz="4400" kern="1200" dirty="0">
                <a:effectLst/>
                <a:latin typeface="Calibri" panose="020F0502020204030204" pitchFamily="34" charset="0"/>
                <a:ea typeface="Times New Roman" panose="02020603050405020304" pitchFamily="18" charset="0"/>
                <a:cs typeface="Arial" panose="020B0604020202020204" pitchFamily="34" charset="0"/>
              </a:rPr>
              <a:t>Sherman E. Social Reconstruction Variables and the Morale of the Aged. The International Journal of Aging and Human Development. (1985);20(2):133-144. doi:10.2190/15XY-HBYW-2W90-626U</a:t>
            </a:r>
            <a:r>
              <a:rPr lang="en-GB" sz="4400" kern="12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 </a:t>
            </a:r>
            <a:endParaRPr lang="en-GB" sz="4400" dirty="0">
              <a:effectLst/>
              <a:latin typeface="Times New Roman" panose="02020603050405020304" pitchFamily="18" charset="0"/>
              <a:ea typeface="Times New Roman" panose="02020603050405020304" pitchFamily="18" charset="0"/>
            </a:endParaRPr>
          </a:p>
          <a:p>
            <a:r>
              <a:rPr lang="en-GB" sz="4400" kern="12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Smith, S (2009). A guide for staff in Health and Social care. Available at: </a:t>
            </a:r>
            <a:r>
              <a:rPr lang="en-US" sz="4400" u="sng" kern="1200"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11"/>
              </a:rPr>
              <a:t>https://www.iow.gov.uk/azservices/documents/riskmanagementguidance.</a:t>
            </a:r>
            <a:r>
              <a:rPr lang="en-US" sz="440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12"/>
              </a:rPr>
              <a:t>pdf</a:t>
            </a:r>
            <a:r>
              <a:rPr lang="en-US" sz="44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(Accessed on 17</a:t>
            </a:r>
            <a:r>
              <a:rPr lang="en-US" sz="4400" kern="1200" baseline="300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a:t>
            </a:r>
            <a:r>
              <a:rPr lang="en-US" sz="44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February2021)  </a:t>
            </a:r>
            <a:endParaRPr lang="en-GB" sz="4400" dirty="0">
              <a:effectLst/>
              <a:latin typeface="Times New Roman" panose="02020603050405020304" pitchFamily="18" charset="0"/>
              <a:ea typeface="Times New Roman" panose="02020603050405020304" pitchFamily="18" charset="0"/>
            </a:endParaRPr>
          </a:p>
          <a:p>
            <a:r>
              <a:rPr lang="en-US" sz="44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NHS, (2018). Someone to speak up for you (advocate). Available at: </a:t>
            </a:r>
            <a:r>
              <a:rPr lang="en-US" sz="4400" u="sng" kern="1200"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13"/>
              </a:rPr>
              <a:t>https://www.nhs.uk/conditions/social-care-and-support-guide/help-from-social-services-and-charities/someone-to-speak-up-for-you-advocate/</a:t>
            </a:r>
            <a:r>
              <a:rPr lang="en-US" sz="44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(Accessed on 17</a:t>
            </a:r>
            <a:r>
              <a:rPr lang="en-US" sz="4400" kern="1200" baseline="300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a:t>
            </a:r>
            <a:r>
              <a:rPr lang="en-US" sz="44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February). </a:t>
            </a:r>
            <a:r>
              <a:rPr lang="en-GB" sz="4400" dirty="0">
                <a:effectLst/>
                <a:latin typeface="Calibri" panose="020F0502020204030204" pitchFamily="34" charset="0"/>
                <a:ea typeface="Calibri" panose="020F0502020204030204" pitchFamily="34" charset="0"/>
                <a:cs typeface="Arial" panose="020B0604020202020204" pitchFamily="34" charset="0"/>
              </a:rPr>
              <a:t> </a:t>
            </a:r>
            <a:endParaRPr lang="en-GB" sz="4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4400" dirty="0">
                <a:effectLst/>
                <a:latin typeface="Calibri" panose="020F0502020204030204" pitchFamily="34" charset="0"/>
                <a:ea typeface="Calibri" panose="020F0502020204030204" pitchFamily="34" charset="0"/>
                <a:cs typeface="Arial" panose="020B0604020202020204" pitchFamily="34" charset="0"/>
              </a:rPr>
              <a:t>Morris, H.(2019). The importance of risk assessments in care planning. Available at: </a:t>
            </a:r>
            <a:r>
              <a:rPr lang="en-GB" sz="4400" u="sng"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14"/>
              </a:rPr>
              <a:t>https://www.simpsonmillar.co.uk/media/the-importance-of-risk-assessments-in-care-planning-uk/</a:t>
            </a:r>
            <a:r>
              <a:rPr lang="en-GB" sz="4400" dirty="0">
                <a:effectLst/>
                <a:latin typeface="Calibri" panose="020F0502020204030204" pitchFamily="34" charset="0"/>
                <a:ea typeface="Calibri" panose="020F0502020204030204" pitchFamily="34" charset="0"/>
                <a:cs typeface="Arial" panose="020B0604020202020204" pitchFamily="34" charset="0"/>
              </a:rPr>
              <a:t> (Accessed 16</a:t>
            </a:r>
            <a:r>
              <a:rPr lang="en-GB" sz="4400" baseline="30000" dirty="0">
                <a:effectLst/>
                <a:latin typeface="Calibri" panose="020F0502020204030204" pitchFamily="34" charset="0"/>
                <a:ea typeface="Calibri" panose="020F0502020204030204" pitchFamily="34" charset="0"/>
                <a:cs typeface="Arial" panose="020B0604020202020204" pitchFamily="34" charset="0"/>
              </a:rPr>
              <a:t>th</a:t>
            </a:r>
            <a:r>
              <a:rPr lang="en-GB" sz="4400" dirty="0">
                <a:effectLst/>
                <a:latin typeface="Calibri" panose="020F0502020204030204" pitchFamily="34" charset="0"/>
                <a:ea typeface="Calibri" panose="020F0502020204030204" pitchFamily="34" charset="0"/>
                <a:cs typeface="Arial" panose="020B0604020202020204" pitchFamily="34" charset="0"/>
              </a:rPr>
              <a:t> February 2021)</a:t>
            </a:r>
            <a:endParaRPr lang="en-GB" sz="4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44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44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44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851610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311</TotalTime>
  <Words>1157</Words>
  <Application>Microsoft Office PowerPoint</Application>
  <PresentationFormat>Widescreen</PresentationFormat>
  <Paragraphs>156</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ArialMT</vt:lpstr>
      <vt:lpstr>Calibri</vt:lpstr>
      <vt:lpstr>Calibri Light</vt:lpstr>
      <vt:lpstr>Times New Roman</vt:lpstr>
      <vt:lpstr>Office Theme</vt:lpstr>
      <vt:lpstr>PowerPoint Presentation</vt:lpstr>
      <vt:lpstr>Care plan patient information</vt:lpstr>
      <vt:lpstr>Patient History</vt:lpstr>
      <vt:lpstr>Allergies</vt:lpstr>
      <vt:lpstr>Sensory and Cognitive</vt:lpstr>
      <vt:lpstr>Personal care</vt:lpstr>
      <vt:lpstr>Likes and Dislikes</vt:lpstr>
      <vt:lpstr>Daily Habits/ Schedule</vt:lpstr>
      <vt:lpstr>Hobbies/ Interests</vt:lpstr>
      <vt:lpstr>Important dates</vt:lpstr>
      <vt:lpstr>                        Acts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Zaheer Ali (s219154)</dc:creator>
  <cp:lastModifiedBy>Fizza Chohan (1807415)</cp:lastModifiedBy>
  <cp:revision>17</cp:revision>
  <dcterms:created xsi:type="dcterms:W3CDTF">2021-02-25T20:38:34Z</dcterms:created>
  <dcterms:modified xsi:type="dcterms:W3CDTF">2021-02-26T14:06:36Z</dcterms:modified>
</cp:coreProperties>
</file>