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7" r:id="rId1"/>
  </p:sldMasterIdLst>
  <p:notesMasterIdLst>
    <p:notesMasterId r:id="rId55"/>
  </p:notesMasterIdLst>
  <p:sldIdLst>
    <p:sldId id="344" r:id="rId2"/>
    <p:sldId id="354" r:id="rId3"/>
    <p:sldId id="283" r:id="rId4"/>
    <p:sldId id="315" r:id="rId5"/>
    <p:sldId id="268" r:id="rId6"/>
    <p:sldId id="352" r:id="rId7"/>
    <p:sldId id="355" r:id="rId8"/>
    <p:sldId id="356" r:id="rId9"/>
    <p:sldId id="267" r:id="rId10"/>
    <p:sldId id="357" r:id="rId11"/>
    <p:sldId id="358" r:id="rId12"/>
    <p:sldId id="359" r:id="rId13"/>
    <p:sldId id="342" r:id="rId14"/>
    <p:sldId id="269" r:id="rId15"/>
    <p:sldId id="360" r:id="rId16"/>
    <p:sldId id="301" r:id="rId17"/>
    <p:sldId id="297" r:id="rId18"/>
    <p:sldId id="270" r:id="rId19"/>
    <p:sldId id="261" r:id="rId20"/>
    <p:sldId id="305" r:id="rId21"/>
    <p:sldId id="353" r:id="rId22"/>
    <p:sldId id="262" r:id="rId23"/>
    <p:sldId id="361" r:id="rId24"/>
    <p:sldId id="263" r:id="rId25"/>
    <p:sldId id="272" r:id="rId26"/>
    <p:sldId id="264" r:id="rId27"/>
    <p:sldId id="306" r:id="rId28"/>
    <p:sldId id="271" r:id="rId29"/>
    <p:sldId id="273" r:id="rId30"/>
    <p:sldId id="274" r:id="rId31"/>
    <p:sldId id="298" r:id="rId32"/>
    <p:sldId id="275" r:id="rId33"/>
    <p:sldId id="312" r:id="rId34"/>
    <p:sldId id="326" r:id="rId35"/>
    <p:sldId id="345" r:id="rId36"/>
    <p:sldId id="286" r:id="rId37"/>
    <p:sldId id="284" r:id="rId38"/>
    <p:sldId id="327" r:id="rId39"/>
    <p:sldId id="285" r:id="rId40"/>
    <p:sldId id="299" r:id="rId41"/>
    <p:sldId id="316" r:id="rId42"/>
    <p:sldId id="321" r:id="rId43"/>
    <p:sldId id="362" r:id="rId44"/>
    <p:sldId id="311" r:id="rId45"/>
    <p:sldId id="308" r:id="rId46"/>
    <p:sldId id="348" r:id="rId47"/>
    <p:sldId id="351" r:id="rId48"/>
    <p:sldId id="338" r:id="rId49"/>
    <p:sldId id="339" r:id="rId50"/>
    <p:sldId id="340" r:id="rId51"/>
    <p:sldId id="341" r:id="rId52"/>
    <p:sldId id="309" r:id="rId53"/>
    <p:sldId id="310" r:id="rId54"/>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868" autoAdjust="0"/>
    <p:restoredTop sz="92359" autoAdjust="0"/>
  </p:normalViewPr>
  <p:slideViewPr>
    <p:cSldViewPr>
      <p:cViewPr varScale="1">
        <p:scale>
          <a:sx n="80" d="100"/>
          <a:sy n="80" d="100"/>
        </p:scale>
        <p:origin x="138" y="61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2F1931F-22EE-4659-99C0-F44479B95DB3}" type="doc">
      <dgm:prSet loTypeId="urn:microsoft.com/office/officeart/2005/8/layout/cycle4#1" loCatId="matrix" qsTypeId="urn:microsoft.com/office/officeart/2005/8/quickstyle/simple1" qsCatId="simple" csTypeId="urn:microsoft.com/office/officeart/2005/8/colors/accent1_2" csCatId="accent1" phldr="1"/>
      <dgm:spPr/>
      <dgm:t>
        <a:bodyPr/>
        <a:lstStyle/>
        <a:p>
          <a:endParaRPr lang="en-GB"/>
        </a:p>
      </dgm:t>
    </dgm:pt>
    <dgm:pt modelId="{45FC6C65-7A8A-4AFF-B01A-C1E058ACF23F}">
      <dgm:prSet phldrT="[Text]"/>
      <dgm:spPr/>
      <dgm:t>
        <a:bodyPr/>
        <a:lstStyle/>
        <a:p>
          <a:r>
            <a:rPr lang="en-GB" dirty="0" smtClean="0"/>
            <a:t>Tectonics</a:t>
          </a:r>
          <a:endParaRPr lang="en-GB" dirty="0"/>
        </a:p>
      </dgm:t>
    </dgm:pt>
    <dgm:pt modelId="{C5ACA45E-7600-4137-A95B-135868288A3C}" type="parTrans" cxnId="{F796C34C-9473-4B2A-AE7A-3FD821370FD0}">
      <dgm:prSet/>
      <dgm:spPr/>
      <dgm:t>
        <a:bodyPr/>
        <a:lstStyle/>
        <a:p>
          <a:endParaRPr lang="en-GB"/>
        </a:p>
      </dgm:t>
    </dgm:pt>
    <dgm:pt modelId="{E139A118-8C6B-42F5-8F9C-5FF466CBC2A4}" type="sibTrans" cxnId="{F796C34C-9473-4B2A-AE7A-3FD821370FD0}">
      <dgm:prSet/>
      <dgm:spPr/>
      <dgm:t>
        <a:bodyPr/>
        <a:lstStyle/>
        <a:p>
          <a:endParaRPr lang="en-GB"/>
        </a:p>
      </dgm:t>
    </dgm:pt>
    <dgm:pt modelId="{7A6921E9-DA20-42C7-AEC4-2CEF7402345A}">
      <dgm:prSet phldrT="[Text]"/>
      <dgm:spPr/>
      <dgm:t>
        <a:bodyPr/>
        <a:lstStyle/>
        <a:p>
          <a:r>
            <a:rPr lang="en-GB" dirty="0" smtClean="0"/>
            <a:t>Geology</a:t>
          </a:r>
          <a:endParaRPr lang="en-GB" dirty="0"/>
        </a:p>
      </dgm:t>
    </dgm:pt>
    <dgm:pt modelId="{652A0DA0-9223-4244-A402-DB4EF02DEB81}" type="parTrans" cxnId="{2E2F6DC1-118C-4C38-98AB-BF2A0A2CC6C9}">
      <dgm:prSet/>
      <dgm:spPr/>
      <dgm:t>
        <a:bodyPr/>
        <a:lstStyle/>
        <a:p>
          <a:endParaRPr lang="en-GB"/>
        </a:p>
      </dgm:t>
    </dgm:pt>
    <dgm:pt modelId="{6D3E0CFF-6B29-42C6-8FE6-EB5860ECDA81}" type="sibTrans" cxnId="{2E2F6DC1-118C-4C38-98AB-BF2A0A2CC6C9}">
      <dgm:prSet/>
      <dgm:spPr/>
      <dgm:t>
        <a:bodyPr/>
        <a:lstStyle/>
        <a:p>
          <a:endParaRPr lang="en-GB"/>
        </a:p>
      </dgm:t>
    </dgm:pt>
    <dgm:pt modelId="{334DE094-7821-468B-B4FB-98E54F099895}">
      <dgm:prSet phldrT="[Text]"/>
      <dgm:spPr/>
      <dgm:t>
        <a:bodyPr/>
        <a:lstStyle/>
        <a:p>
          <a:r>
            <a:rPr lang="en-GB" dirty="0" smtClean="0"/>
            <a:t>Atmosphere</a:t>
          </a:r>
          <a:endParaRPr lang="en-GB" dirty="0"/>
        </a:p>
      </dgm:t>
    </dgm:pt>
    <dgm:pt modelId="{0C5E40C5-152D-47AE-86CF-4A3C57AE6246}" type="parTrans" cxnId="{CB33699D-B694-489C-B19D-C3AB5F209DF0}">
      <dgm:prSet/>
      <dgm:spPr/>
      <dgm:t>
        <a:bodyPr/>
        <a:lstStyle/>
        <a:p>
          <a:endParaRPr lang="en-GB"/>
        </a:p>
      </dgm:t>
    </dgm:pt>
    <dgm:pt modelId="{9314DC8D-5A65-4D3E-BD53-C0F1C9E8567F}" type="sibTrans" cxnId="{CB33699D-B694-489C-B19D-C3AB5F209DF0}">
      <dgm:prSet/>
      <dgm:spPr/>
      <dgm:t>
        <a:bodyPr/>
        <a:lstStyle/>
        <a:p>
          <a:endParaRPr lang="en-GB"/>
        </a:p>
      </dgm:t>
    </dgm:pt>
    <dgm:pt modelId="{27507FB0-284F-4E09-874F-3981D7D78FFE}">
      <dgm:prSet phldrT="[Text]"/>
      <dgm:spPr/>
      <dgm:t>
        <a:bodyPr/>
        <a:lstStyle/>
        <a:p>
          <a:r>
            <a:rPr lang="en-GB" dirty="0" smtClean="0"/>
            <a:t>Climate</a:t>
          </a:r>
          <a:endParaRPr lang="en-GB" dirty="0"/>
        </a:p>
      </dgm:t>
    </dgm:pt>
    <dgm:pt modelId="{AD64CA4B-936E-40F5-83EF-F6A965989FAB}" type="parTrans" cxnId="{876A4D3B-9EDC-4FD4-9733-EE0E2575CF68}">
      <dgm:prSet/>
      <dgm:spPr/>
      <dgm:t>
        <a:bodyPr/>
        <a:lstStyle/>
        <a:p>
          <a:endParaRPr lang="en-GB"/>
        </a:p>
      </dgm:t>
    </dgm:pt>
    <dgm:pt modelId="{85E306D0-E794-4185-B108-37F090CA2A46}" type="sibTrans" cxnId="{876A4D3B-9EDC-4FD4-9733-EE0E2575CF68}">
      <dgm:prSet/>
      <dgm:spPr/>
      <dgm:t>
        <a:bodyPr/>
        <a:lstStyle/>
        <a:p>
          <a:endParaRPr lang="en-GB"/>
        </a:p>
      </dgm:t>
    </dgm:pt>
    <dgm:pt modelId="{711C2E3A-25A2-4773-84E0-39790B10D7C7}">
      <dgm:prSet phldrT="[Text]"/>
      <dgm:spPr/>
      <dgm:t>
        <a:bodyPr/>
        <a:lstStyle/>
        <a:p>
          <a:r>
            <a:rPr lang="en-GB" dirty="0" smtClean="0"/>
            <a:t>Sedimentation</a:t>
          </a:r>
          <a:endParaRPr lang="en-GB" dirty="0"/>
        </a:p>
      </dgm:t>
    </dgm:pt>
    <dgm:pt modelId="{40922C23-09B7-4E94-BAD9-CD20F372C699}" type="parTrans" cxnId="{E996D9D8-671E-4126-AFFE-D0B8B6B64CDF}">
      <dgm:prSet/>
      <dgm:spPr/>
      <dgm:t>
        <a:bodyPr/>
        <a:lstStyle/>
        <a:p>
          <a:endParaRPr lang="en-GB"/>
        </a:p>
      </dgm:t>
    </dgm:pt>
    <dgm:pt modelId="{7156D6B7-9629-4177-BCEC-C961426316D9}" type="sibTrans" cxnId="{E996D9D8-671E-4126-AFFE-D0B8B6B64CDF}">
      <dgm:prSet/>
      <dgm:spPr/>
      <dgm:t>
        <a:bodyPr/>
        <a:lstStyle/>
        <a:p>
          <a:endParaRPr lang="en-GB"/>
        </a:p>
      </dgm:t>
    </dgm:pt>
    <dgm:pt modelId="{EFE9D0A9-D723-466B-AE79-0F3512E71E4D}">
      <dgm:prSet phldrT="[Text]"/>
      <dgm:spPr/>
      <dgm:t>
        <a:bodyPr/>
        <a:lstStyle/>
        <a:p>
          <a:r>
            <a:rPr lang="en-GB" dirty="0" smtClean="0"/>
            <a:t>Anthropogenic</a:t>
          </a:r>
          <a:endParaRPr lang="en-GB" dirty="0"/>
        </a:p>
      </dgm:t>
    </dgm:pt>
    <dgm:pt modelId="{F15755A7-3026-41F1-80AD-D5DC790FE57C}" type="parTrans" cxnId="{D4B3A078-B4C9-47E4-9625-8ED0C2F96E04}">
      <dgm:prSet/>
      <dgm:spPr/>
      <dgm:t>
        <a:bodyPr/>
        <a:lstStyle/>
        <a:p>
          <a:endParaRPr lang="en-GB"/>
        </a:p>
      </dgm:t>
    </dgm:pt>
    <dgm:pt modelId="{3C43E10C-A447-448C-B3D6-2D6FF8B35EBC}" type="sibTrans" cxnId="{D4B3A078-B4C9-47E4-9625-8ED0C2F96E04}">
      <dgm:prSet/>
      <dgm:spPr/>
      <dgm:t>
        <a:bodyPr/>
        <a:lstStyle/>
        <a:p>
          <a:endParaRPr lang="en-GB"/>
        </a:p>
      </dgm:t>
    </dgm:pt>
    <dgm:pt modelId="{3603B781-EC8B-44DF-8A5E-0FD6255C5BA4}">
      <dgm:prSet phldrT="[Text]"/>
      <dgm:spPr/>
      <dgm:t>
        <a:bodyPr/>
        <a:lstStyle/>
        <a:p>
          <a:r>
            <a:rPr lang="en-GB" dirty="0" smtClean="0"/>
            <a:t>Biotic</a:t>
          </a:r>
          <a:endParaRPr lang="en-GB" dirty="0"/>
        </a:p>
      </dgm:t>
    </dgm:pt>
    <dgm:pt modelId="{ADE06123-CAEC-4062-A60C-EFE07521B9DD}" type="parTrans" cxnId="{BE74B1A6-6298-4FAB-BC34-52239A0CE647}">
      <dgm:prSet/>
      <dgm:spPr/>
      <dgm:t>
        <a:bodyPr/>
        <a:lstStyle/>
        <a:p>
          <a:endParaRPr lang="en-GB"/>
        </a:p>
      </dgm:t>
    </dgm:pt>
    <dgm:pt modelId="{31663149-6E49-4DA5-AE51-63BCCA6B5B2B}" type="sibTrans" cxnId="{BE74B1A6-6298-4FAB-BC34-52239A0CE647}">
      <dgm:prSet/>
      <dgm:spPr/>
      <dgm:t>
        <a:bodyPr/>
        <a:lstStyle/>
        <a:p>
          <a:endParaRPr lang="en-GB"/>
        </a:p>
      </dgm:t>
    </dgm:pt>
    <dgm:pt modelId="{BB24FE6D-48E7-4A34-8624-470131748E09}">
      <dgm:prSet phldrT="[Text]"/>
      <dgm:spPr/>
      <dgm:t>
        <a:bodyPr/>
        <a:lstStyle/>
        <a:p>
          <a:r>
            <a:rPr lang="en-GB" dirty="0" smtClean="0"/>
            <a:t>Marine</a:t>
          </a:r>
          <a:endParaRPr lang="en-GB" dirty="0"/>
        </a:p>
      </dgm:t>
    </dgm:pt>
    <dgm:pt modelId="{EDD4799C-F705-4B59-843D-6F19779E8026}" type="parTrans" cxnId="{986835B1-2FD9-4956-8F98-59626414BCB8}">
      <dgm:prSet/>
      <dgm:spPr/>
      <dgm:t>
        <a:bodyPr/>
        <a:lstStyle/>
        <a:p>
          <a:endParaRPr lang="en-GB"/>
        </a:p>
      </dgm:t>
    </dgm:pt>
    <dgm:pt modelId="{01C3873E-5525-470C-BF4E-DE4479373288}" type="sibTrans" cxnId="{986835B1-2FD9-4956-8F98-59626414BCB8}">
      <dgm:prSet/>
      <dgm:spPr/>
      <dgm:t>
        <a:bodyPr/>
        <a:lstStyle/>
        <a:p>
          <a:endParaRPr lang="en-GB"/>
        </a:p>
      </dgm:t>
    </dgm:pt>
    <dgm:pt modelId="{6E00CEC4-DD36-4426-9C9B-74211D8C503A}" type="pres">
      <dgm:prSet presAssocID="{82F1931F-22EE-4659-99C0-F44479B95DB3}" presName="cycleMatrixDiagram" presStyleCnt="0">
        <dgm:presLayoutVars>
          <dgm:chMax val="1"/>
          <dgm:dir/>
          <dgm:animLvl val="lvl"/>
          <dgm:resizeHandles val="exact"/>
        </dgm:presLayoutVars>
      </dgm:prSet>
      <dgm:spPr/>
      <dgm:t>
        <a:bodyPr/>
        <a:lstStyle/>
        <a:p>
          <a:endParaRPr lang="en-GB"/>
        </a:p>
      </dgm:t>
    </dgm:pt>
    <dgm:pt modelId="{33E5DBB7-61C6-4CC1-B226-43867BEE9B82}" type="pres">
      <dgm:prSet presAssocID="{82F1931F-22EE-4659-99C0-F44479B95DB3}" presName="children" presStyleCnt="0"/>
      <dgm:spPr/>
    </dgm:pt>
    <dgm:pt modelId="{4440D802-96CA-4850-BBB6-49019196AB39}" type="pres">
      <dgm:prSet presAssocID="{82F1931F-22EE-4659-99C0-F44479B95DB3}" presName="child1group" presStyleCnt="0"/>
      <dgm:spPr/>
    </dgm:pt>
    <dgm:pt modelId="{25AA24D8-64AF-4A8D-917B-9D00FFBCEB6B}" type="pres">
      <dgm:prSet presAssocID="{82F1931F-22EE-4659-99C0-F44479B95DB3}" presName="child1" presStyleLbl="bgAcc1" presStyleIdx="0" presStyleCnt="4"/>
      <dgm:spPr/>
      <dgm:t>
        <a:bodyPr/>
        <a:lstStyle/>
        <a:p>
          <a:endParaRPr lang="en-GB"/>
        </a:p>
      </dgm:t>
    </dgm:pt>
    <dgm:pt modelId="{84A4E707-C4AD-4533-9CA3-7E5A36D72D59}" type="pres">
      <dgm:prSet presAssocID="{82F1931F-22EE-4659-99C0-F44479B95DB3}" presName="child1Text" presStyleLbl="bgAcc1" presStyleIdx="0" presStyleCnt="4">
        <dgm:presLayoutVars>
          <dgm:bulletEnabled val="1"/>
        </dgm:presLayoutVars>
      </dgm:prSet>
      <dgm:spPr/>
      <dgm:t>
        <a:bodyPr/>
        <a:lstStyle/>
        <a:p>
          <a:endParaRPr lang="en-GB"/>
        </a:p>
      </dgm:t>
    </dgm:pt>
    <dgm:pt modelId="{4560B772-4CF7-4714-97AE-CC7BBC58F2EB}" type="pres">
      <dgm:prSet presAssocID="{82F1931F-22EE-4659-99C0-F44479B95DB3}" presName="child2group" presStyleCnt="0"/>
      <dgm:spPr/>
    </dgm:pt>
    <dgm:pt modelId="{B317BEB6-671D-4F97-AB44-277E1516A563}" type="pres">
      <dgm:prSet presAssocID="{82F1931F-22EE-4659-99C0-F44479B95DB3}" presName="child2" presStyleLbl="bgAcc1" presStyleIdx="1" presStyleCnt="4"/>
      <dgm:spPr/>
      <dgm:t>
        <a:bodyPr/>
        <a:lstStyle/>
        <a:p>
          <a:endParaRPr lang="en-GB"/>
        </a:p>
      </dgm:t>
    </dgm:pt>
    <dgm:pt modelId="{336F57C1-E9CF-462A-BE6D-52D8DC04FBE9}" type="pres">
      <dgm:prSet presAssocID="{82F1931F-22EE-4659-99C0-F44479B95DB3}" presName="child2Text" presStyleLbl="bgAcc1" presStyleIdx="1" presStyleCnt="4">
        <dgm:presLayoutVars>
          <dgm:bulletEnabled val="1"/>
        </dgm:presLayoutVars>
      </dgm:prSet>
      <dgm:spPr/>
      <dgm:t>
        <a:bodyPr/>
        <a:lstStyle/>
        <a:p>
          <a:endParaRPr lang="en-GB"/>
        </a:p>
      </dgm:t>
    </dgm:pt>
    <dgm:pt modelId="{2278A5EB-736D-44C3-95C0-38095332DC01}" type="pres">
      <dgm:prSet presAssocID="{82F1931F-22EE-4659-99C0-F44479B95DB3}" presName="child3group" presStyleCnt="0"/>
      <dgm:spPr/>
    </dgm:pt>
    <dgm:pt modelId="{FFDFF584-C622-49A4-A172-6C5549974D99}" type="pres">
      <dgm:prSet presAssocID="{82F1931F-22EE-4659-99C0-F44479B95DB3}" presName="child3" presStyleLbl="bgAcc1" presStyleIdx="2" presStyleCnt="4"/>
      <dgm:spPr/>
      <dgm:t>
        <a:bodyPr/>
        <a:lstStyle/>
        <a:p>
          <a:endParaRPr lang="en-GB"/>
        </a:p>
      </dgm:t>
    </dgm:pt>
    <dgm:pt modelId="{21A429D4-6FCF-4474-8D6A-6060AF35FDCF}" type="pres">
      <dgm:prSet presAssocID="{82F1931F-22EE-4659-99C0-F44479B95DB3}" presName="child3Text" presStyleLbl="bgAcc1" presStyleIdx="2" presStyleCnt="4">
        <dgm:presLayoutVars>
          <dgm:bulletEnabled val="1"/>
        </dgm:presLayoutVars>
      </dgm:prSet>
      <dgm:spPr/>
      <dgm:t>
        <a:bodyPr/>
        <a:lstStyle/>
        <a:p>
          <a:endParaRPr lang="en-GB"/>
        </a:p>
      </dgm:t>
    </dgm:pt>
    <dgm:pt modelId="{98F32B98-AD95-41BF-90DB-C8086259C6C1}" type="pres">
      <dgm:prSet presAssocID="{82F1931F-22EE-4659-99C0-F44479B95DB3}" presName="child4group" presStyleCnt="0"/>
      <dgm:spPr/>
    </dgm:pt>
    <dgm:pt modelId="{D6EBA4F2-0F3A-4208-8EC5-5E2F490B9D6E}" type="pres">
      <dgm:prSet presAssocID="{82F1931F-22EE-4659-99C0-F44479B95DB3}" presName="child4" presStyleLbl="bgAcc1" presStyleIdx="3" presStyleCnt="4"/>
      <dgm:spPr/>
      <dgm:t>
        <a:bodyPr/>
        <a:lstStyle/>
        <a:p>
          <a:endParaRPr lang="en-GB"/>
        </a:p>
      </dgm:t>
    </dgm:pt>
    <dgm:pt modelId="{271B6558-9FC9-430A-98E6-23CBAF3BADFB}" type="pres">
      <dgm:prSet presAssocID="{82F1931F-22EE-4659-99C0-F44479B95DB3}" presName="child4Text" presStyleLbl="bgAcc1" presStyleIdx="3" presStyleCnt="4">
        <dgm:presLayoutVars>
          <dgm:bulletEnabled val="1"/>
        </dgm:presLayoutVars>
      </dgm:prSet>
      <dgm:spPr/>
      <dgm:t>
        <a:bodyPr/>
        <a:lstStyle/>
        <a:p>
          <a:endParaRPr lang="en-GB"/>
        </a:p>
      </dgm:t>
    </dgm:pt>
    <dgm:pt modelId="{DD4D61BF-73A7-4032-8B3F-C9F662D9F593}" type="pres">
      <dgm:prSet presAssocID="{82F1931F-22EE-4659-99C0-F44479B95DB3}" presName="childPlaceholder" presStyleCnt="0"/>
      <dgm:spPr/>
    </dgm:pt>
    <dgm:pt modelId="{96358CB2-FCDC-494C-8774-B22DE36D7B53}" type="pres">
      <dgm:prSet presAssocID="{82F1931F-22EE-4659-99C0-F44479B95DB3}" presName="circle" presStyleCnt="0"/>
      <dgm:spPr/>
    </dgm:pt>
    <dgm:pt modelId="{DA698A69-7115-4A80-A39E-85EF112AF058}" type="pres">
      <dgm:prSet presAssocID="{82F1931F-22EE-4659-99C0-F44479B95DB3}" presName="quadrant1" presStyleLbl="node1" presStyleIdx="0" presStyleCnt="4">
        <dgm:presLayoutVars>
          <dgm:chMax val="1"/>
          <dgm:bulletEnabled val="1"/>
        </dgm:presLayoutVars>
      </dgm:prSet>
      <dgm:spPr/>
      <dgm:t>
        <a:bodyPr/>
        <a:lstStyle/>
        <a:p>
          <a:endParaRPr lang="en-GB"/>
        </a:p>
      </dgm:t>
    </dgm:pt>
    <dgm:pt modelId="{AD6B83AA-0796-4103-A86E-B7D71DC7A098}" type="pres">
      <dgm:prSet presAssocID="{82F1931F-22EE-4659-99C0-F44479B95DB3}" presName="quadrant2" presStyleLbl="node1" presStyleIdx="1" presStyleCnt="4">
        <dgm:presLayoutVars>
          <dgm:chMax val="1"/>
          <dgm:bulletEnabled val="1"/>
        </dgm:presLayoutVars>
      </dgm:prSet>
      <dgm:spPr/>
      <dgm:t>
        <a:bodyPr/>
        <a:lstStyle/>
        <a:p>
          <a:endParaRPr lang="en-GB"/>
        </a:p>
      </dgm:t>
    </dgm:pt>
    <dgm:pt modelId="{B1B746CC-45AA-477B-8B26-FD24E58CC6F4}" type="pres">
      <dgm:prSet presAssocID="{82F1931F-22EE-4659-99C0-F44479B95DB3}" presName="quadrant3" presStyleLbl="node1" presStyleIdx="2" presStyleCnt="4">
        <dgm:presLayoutVars>
          <dgm:chMax val="1"/>
          <dgm:bulletEnabled val="1"/>
        </dgm:presLayoutVars>
      </dgm:prSet>
      <dgm:spPr/>
      <dgm:t>
        <a:bodyPr/>
        <a:lstStyle/>
        <a:p>
          <a:endParaRPr lang="en-GB"/>
        </a:p>
      </dgm:t>
    </dgm:pt>
    <dgm:pt modelId="{1245791B-FEB6-4EA2-AA04-862DF73B9756}" type="pres">
      <dgm:prSet presAssocID="{82F1931F-22EE-4659-99C0-F44479B95DB3}" presName="quadrant4" presStyleLbl="node1" presStyleIdx="3" presStyleCnt="4">
        <dgm:presLayoutVars>
          <dgm:chMax val="1"/>
          <dgm:bulletEnabled val="1"/>
        </dgm:presLayoutVars>
      </dgm:prSet>
      <dgm:spPr/>
      <dgm:t>
        <a:bodyPr/>
        <a:lstStyle/>
        <a:p>
          <a:endParaRPr lang="en-GB"/>
        </a:p>
      </dgm:t>
    </dgm:pt>
    <dgm:pt modelId="{8FACE102-A680-4560-93B2-DEEAE05E3868}" type="pres">
      <dgm:prSet presAssocID="{82F1931F-22EE-4659-99C0-F44479B95DB3}" presName="quadrantPlaceholder" presStyleCnt="0"/>
      <dgm:spPr/>
    </dgm:pt>
    <dgm:pt modelId="{B0D83E7A-9318-4829-95CB-42A5C547DD93}" type="pres">
      <dgm:prSet presAssocID="{82F1931F-22EE-4659-99C0-F44479B95DB3}" presName="center1" presStyleLbl="fgShp" presStyleIdx="0" presStyleCnt="2"/>
      <dgm:spPr/>
    </dgm:pt>
    <dgm:pt modelId="{4C8BC860-385A-4921-9236-900F1DABE70C}" type="pres">
      <dgm:prSet presAssocID="{82F1931F-22EE-4659-99C0-F44479B95DB3}" presName="center2" presStyleLbl="fgShp" presStyleIdx="1" presStyleCnt="2"/>
      <dgm:spPr/>
    </dgm:pt>
  </dgm:ptLst>
  <dgm:cxnLst>
    <dgm:cxn modelId="{E996D9D8-671E-4126-AFFE-D0B8B6B64CDF}" srcId="{82F1931F-22EE-4659-99C0-F44479B95DB3}" destId="{711C2E3A-25A2-4773-84E0-39790B10D7C7}" srcOrd="2" destOrd="0" parTransId="{40922C23-09B7-4E94-BAD9-CD20F372C699}" sibTransId="{7156D6B7-9629-4177-BCEC-C961426316D9}"/>
    <dgm:cxn modelId="{9E447A00-75E3-43C7-80EB-378DC05AAC21}" type="presOf" srcId="{27507FB0-284F-4E09-874F-3981D7D78FFE}" destId="{B317BEB6-671D-4F97-AB44-277E1516A563}" srcOrd="0" destOrd="0" presId="urn:microsoft.com/office/officeart/2005/8/layout/cycle4#1"/>
    <dgm:cxn modelId="{BE74B1A6-6298-4FAB-BC34-52239A0CE647}" srcId="{82F1931F-22EE-4659-99C0-F44479B95DB3}" destId="{3603B781-EC8B-44DF-8A5E-0FD6255C5BA4}" srcOrd="3" destOrd="0" parTransId="{ADE06123-CAEC-4062-A60C-EFE07521B9DD}" sibTransId="{31663149-6E49-4DA5-AE51-63BCCA6B5B2B}"/>
    <dgm:cxn modelId="{E9EAD463-57F6-4687-ADDC-C1AC682F0D96}" type="presOf" srcId="{45FC6C65-7A8A-4AFF-B01A-C1E058ACF23F}" destId="{DA698A69-7115-4A80-A39E-85EF112AF058}" srcOrd="0" destOrd="0" presId="urn:microsoft.com/office/officeart/2005/8/layout/cycle4#1"/>
    <dgm:cxn modelId="{339C650C-5409-4C81-B7A4-26C728AD9315}" type="presOf" srcId="{334DE094-7821-468B-B4FB-98E54F099895}" destId="{AD6B83AA-0796-4103-A86E-B7D71DC7A098}" srcOrd="0" destOrd="0" presId="urn:microsoft.com/office/officeart/2005/8/layout/cycle4#1"/>
    <dgm:cxn modelId="{86CDCED5-3291-45AF-8467-CDBB9E4C3EB8}" type="presOf" srcId="{EFE9D0A9-D723-466B-AE79-0F3512E71E4D}" destId="{21A429D4-6FCF-4474-8D6A-6060AF35FDCF}" srcOrd="1" destOrd="0" presId="urn:microsoft.com/office/officeart/2005/8/layout/cycle4#1"/>
    <dgm:cxn modelId="{0D1AC209-32D7-48FD-884D-495221F8C9A3}" type="presOf" srcId="{27507FB0-284F-4E09-874F-3981D7D78FFE}" destId="{336F57C1-E9CF-462A-BE6D-52D8DC04FBE9}" srcOrd="1" destOrd="0" presId="urn:microsoft.com/office/officeart/2005/8/layout/cycle4#1"/>
    <dgm:cxn modelId="{2E2F6DC1-118C-4C38-98AB-BF2A0A2CC6C9}" srcId="{45FC6C65-7A8A-4AFF-B01A-C1E058ACF23F}" destId="{7A6921E9-DA20-42C7-AEC4-2CEF7402345A}" srcOrd="0" destOrd="0" parTransId="{652A0DA0-9223-4244-A402-DB4EF02DEB81}" sibTransId="{6D3E0CFF-6B29-42C6-8FE6-EB5860ECDA81}"/>
    <dgm:cxn modelId="{986835B1-2FD9-4956-8F98-59626414BCB8}" srcId="{3603B781-EC8B-44DF-8A5E-0FD6255C5BA4}" destId="{BB24FE6D-48E7-4A34-8624-470131748E09}" srcOrd="0" destOrd="0" parTransId="{EDD4799C-F705-4B59-843D-6F19779E8026}" sibTransId="{01C3873E-5525-470C-BF4E-DE4479373288}"/>
    <dgm:cxn modelId="{CB33699D-B694-489C-B19D-C3AB5F209DF0}" srcId="{82F1931F-22EE-4659-99C0-F44479B95DB3}" destId="{334DE094-7821-468B-B4FB-98E54F099895}" srcOrd="1" destOrd="0" parTransId="{0C5E40C5-152D-47AE-86CF-4A3C57AE6246}" sibTransId="{9314DC8D-5A65-4D3E-BD53-C0F1C9E8567F}"/>
    <dgm:cxn modelId="{A4B63EDE-E845-49B6-A8E4-17A5AEABD15A}" type="presOf" srcId="{7A6921E9-DA20-42C7-AEC4-2CEF7402345A}" destId="{84A4E707-C4AD-4533-9CA3-7E5A36D72D59}" srcOrd="1" destOrd="0" presId="urn:microsoft.com/office/officeart/2005/8/layout/cycle4#1"/>
    <dgm:cxn modelId="{D4B3A078-B4C9-47E4-9625-8ED0C2F96E04}" srcId="{711C2E3A-25A2-4773-84E0-39790B10D7C7}" destId="{EFE9D0A9-D723-466B-AE79-0F3512E71E4D}" srcOrd="0" destOrd="0" parTransId="{F15755A7-3026-41F1-80AD-D5DC790FE57C}" sibTransId="{3C43E10C-A447-448C-B3D6-2D6FF8B35EBC}"/>
    <dgm:cxn modelId="{F9C1EEC1-A970-4A7A-9E50-BAE0C44C600F}" type="presOf" srcId="{7A6921E9-DA20-42C7-AEC4-2CEF7402345A}" destId="{25AA24D8-64AF-4A8D-917B-9D00FFBCEB6B}" srcOrd="0" destOrd="0" presId="urn:microsoft.com/office/officeart/2005/8/layout/cycle4#1"/>
    <dgm:cxn modelId="{5E6FD9D9-97C9-4A04-9190-CB5BA38E996E}" type="presOf" srcId="{BB24FE6D-48E7-4A34-8624-470131748E09}" destId="{D6EBA4F2-0F3A-4208-8EC5-5E2F490B9D6E}" srcOrd="0" destOrd="0" presId="urn:microsoft.com/office/officeart/2005/8/layout/cycle4#1"/>
    <dgm:cxn modelId="{F796C34C-9473-4B2A-AE7A-3FD821370FD0}" srcId="{82F1931F-22EE-4659-99C0-F44479B95DB3}" destId="{45FC6C65-7A8A-4AFF-B01A-C1E058ACF23F}" srcOrd="0" destOrd="0" parTransId="{C5ACA45E-7600-4137-A95B-135868288A3C}" sibTransId="{E139A118-8C6B-42F5-8F9C-5FF466CBC2A4}"/>
    <dgm:cxn modelId="{9BFFDB08-0FD4-4F94-A6D9-E78A17401046}" type="presOf" srcId="{BB24FE6D-48E7-4A34-8624-470131748E09}" destId="{271B6558-9FC9-430A-98E6-23CBAF3BADFB}" srcOrd="1" destOrd="0" presId="urn:microsoft.com/office/officeart/2005/8/layout/cycle4#1"/>
    <dgm:cxn modelId="{83AF6409-092E-441C-8A35-683CBF671C29}" type="presOf" srcId="{82F1931F-22EE-4659-99C0-F44479B95DB3}" destId="{6E00CEC4-DD36-4426-9C9B-74211D8C503A}" srcOrd="0" destOrd="0" presId="urn:microsoft.com/office/officeart/2005/8/layout/cycle4#1"/>
    <dgm:cxn modelId="{C17F40F6-B431-4519-9EEE-FA7C317F817D}" type="presOf" srcId="{711C2E3A-25A2-4773-84E0-39790B10D7C7}" destId="{B1B746CC-45AA-477B-8B26-FD24E58CC6F4}" srcOrd="0" destOrd="0" presId="urn:microsoft.com/office/officeart/2005/8/layout/cycle4#1"/>
    <dgm:cxn modelId="{876A4D3B-9EDC-4FD4-9733-EE0E2575CF68}" srcId="{334DE094-7821-468B-B4FB-98E54F099895}" destId="{27507FB0-284F-4E09-874F-3981D7D78FFE}" srcOrd="0" destOrd="0" parTransId="{AD64CA4B-936E-40F5-83EF-F6A965989FAB}" sibTransId="{85E306D0-E794-4185-B108-37F090CA2A46}"/>
    <dgm:cxn modelId="{D5D1EB9E-232A-441B-93F5-D7E6060587A8}" type="presOf" srcId="{3603B781-EC8B-44DF-8A5E-0FD6255C5BA4}" destId="{1245791B-FEB6-4EA2-AA04-862DF73B9756}" srcOrd="0" destOrd="0" presId="urn:microsoft.com/office/officeart/2005/8/layout/cycle4#1"/>
    <dgm:cxn modelId="{7BCCDE0D-018F-4E94-A1C5-502E8335DA81}" type="presOf" srcId="{EFE9D0A9-D723-466B-AE79-0F3512E71E4D}" destId="{FFDFF584-C622-49A4-A172-6C5549974D99}" srcOrd="0" destOrd="0" presId="urn:microsoft.com/office/officeart/2005/8/layout/cycle4#1"/>
    <dgm:cxn modelId="{76E1E7C7-63DF-4F01-885B-D100F93FD77E}" type="presParOf" srcId="{6E00CEC4-DD36-4426-9C9B-74211D8C503A}" destId="{33E5DBB7-61C6-4CC1-B226-43867BEE9B82}" srcOrd="0" destOrd="0" presId="urn:microsoft.com/office/officeart/2005/8/layout/cycle4#1"/>
    <dgm:cxn modelId="{DD2A56A8-70BC-40D0-B4D6-9E09C994D702}" type="presParOf" srcId="{33E5DBB7-61C6-4CC1-B226-43867BEE9B82}" destId="{4440D802-96CA-4850-BBB6-49019196AB39}" srcOrd="0" destOrd="0" presId="urn:microsoft.com/office/officeart/2005/8/layout/cycle4#1"/>
    <dgm:cxn modelId="{D10D5784-A0ED-4BFF-B3C0-E1EFFD6948D8}" type="presParOf" srcId="{4440D802-96CA-4850-BBB6-49019196AB39}" destId="{25AA24D8-64AF-4A8D-917B-9D00FFBCEB6B}" srcOrd="0" destOrd="0" presId="urn:microsoft.com/office/officeart/2005/8/layout/cycle4#1"/>
    <dgm:cxn modelId="{D9DF05C8-4DE1-42F2-8E56-F32FAABCB471}" type="presParOf" srcId="{4440D802-96CA-4850-BBB6-49019196AB39}" destId="{84A4E707-C4AD-4533-9CA3-7E5A36D72D59}" srcOrd="1" destOrd="0" presId="urn:microsoft.com/office/officeart/2005/8/layout/cycle4#1"/>
    <dgm:cxn modelId="{C634FA51-A405-4E0A-A24F-F508E83F4588}" type="presParOf" srcId="{33E5DBB7-61C6-4CC1-B226-43867BEE9B82}" destId="{4560B772-4CF7-4714-97AE-CC7BBC58F2EB}" srcOrd="1" destOrd="0" presId="urn:microsoft.com/office/officeart/2005/8/layout/cycle4#1"/>
    <dgm:cxn modelId="{6A903F24-6CE1-4D85-9EE4-F0C7733A7845}" type="presParOf" srcId="{4560B772-4CF7-4714-97AE-CC7BBC58F2EB}" destId="{B317BEB6-671D-4F97-AB44-277E1516A563}" srcOrd="0" destOrd="0" presId="urn:microsoft.com/office/officeart/2005/8/layout/cycle4#1"/>
    <dgm:cxn modelId="{FBAC57BE-6FF7-42B4-93C3-3BC1C30B8CE9}" type="presParOf" srcId="{4560B772-4CF7-4714-97AE-CC7BBC58F2EB}" destId="{336F57C1-E9CF-462A-BE6D-52D8DC04FBE9}" srcOrd="1" destOrd="0" presId="urn:microsoft.com/office/officeart/2005/8/layout/cycle4#1"/>
    <dgm:cxn modelId="{AC38CE4B-6390-4D91-97C0-4717DEC810E4}" type="presParOf" srcId="{33E5DBB7-61C6-4CC1-B226-43867BEE9B82}" destId="{2278A5EB-736D-44C3-95C0-38095332DC01}" srcOrd="2" destOrd="0" presId="urn:microsoft.com/office/officeart/2005/8/layout/cycle4#1"/>
    <dgm:cxn modelId="{348376F4-C568-4E91-9D8B-C9DA57CB1914}" type="presParOf" srcId="{2278A5EB-736D-44C3-95C0-38095332DC01}" destId="{FFDFF584-C622-49A4-A172-6C5549974D99}" srcOrd="0" destOrd="0" presId="urn:microsoft.com/office/officeart/2005/8/layout/cycle4#1"/>
    <dgm:cxn modelId="{E5B965AF-630F-4BAF-B299-8042D4D95731}" type="presParOf" srcId="{2278A5EB-736D-44C3-95C0-38095332DC01}" destId="{21A429D4-6FCF-4474-8D6A-6060AF35FDCF}" srcOrd="1" destOrd="0" presId="urn:microsoft.com/office/officeart/2005/8/layout/cycle4#1"/>
    <dgm:cxn modelId="{08753600-6233-42B9-BF58-20C5C8014824}" type="presParOf" srcId="{33E5DBB7-61C6-4CC1-B226-43867BEE9B82}" destId="{98F32B98-AD95-41BF-90DB-C8086259C6C1}" srcOrd="3" destOrd="0" presId="urn:microsoft.com/office/officeart/2005/8/layout/cycle4#1"/>
    <dgm:cxn modelId="{57C8D613-12CB-47F8-8B4D-3216EE895F39}" type="presParOf" srcId="{98F32B98-AD95-41BF-90DB-C8086259C6C1}" destId="{D6EBA4F2-0F3A-4208-8EC5-5E2F490B9D6E}" srcOrd="0" destOrd="0" presId="urn:microsoft.com/office/officeart/2005/8/layout/cycle4#1"/>
    <dgm:cxn modelId="{FFE75A16-76FA-42F9-A7AA-F906E09F5C6F}" type="presParOf" srcId="{98F32B98-AD95-41BF-90DB-C8086259C6C1}" destId="{271B6558-9FC9-430A-98E6-23CBAF3BADFB}" srcOrd="1" destOrd="0" presId="urn:microsoft.com/office/officeart/2005/8/layout/cycle4#1"/>
    <dgm:cxn modelId="{0FF2D33A-7230-4704-9258-B4AC4958F7D5}" type="presParOf" srcId="{33E5DBB7-61C6-4CC1-B226-43867BEE9B82}" destId="{DD4D61BF-73A7-4032-8B3F-C9F662D9F593}" srcOrd="4" destOrd="0" presId="urn:microsoft.com/office/officeart/2005/8/layout/cycle4#1"/>
    <dgm:cxn modelId="{2A529F89-AC00-4BC6-82E8-82F03FA96695}" type="presParOf" srcId="{6E00CEC4-DD36-4426-9C9B-74211D8C503A}" destId="{96358CB2-FCDC-494C-8774-B22DE36D7B53}" srcOrd="1" destOrd="0" presId="urn:microsoft.com/office/officeart/2005/8/layout/cycle4#1"/>
    <dgm:cxn modelId="{EE0F75ED-618C-47AC-B6B6-CB5752CC114B}" type="presParOf" srcId="{96358CB2-FCDC-494C-8774-B22DE36D7B53}" destId="{DA698A69-7115-4A80-A39E-85EF112AF058}" srcOrd="0" destOrd="0" presId="urn:microsoft.com/office/officeart/2005/8/layout/cycle4#1"/>
    <dgm:cxn modelId="{18B410EE-75B9-43DE-AE9E-2985650DDE69}" type="presParOf" srcId="{96358CB2-FCDC-494C-8774-B22DE36D7B53}" destId="{AD6B83AA-0796-4103-A86E-B7D71DC7A098}" srcOrd="1" destOrd="0" presId="urn:microsoft.com/office/officeart/2005/8/layout/cycle4#1"/>
    <dgm:cxn modelId="{E16AEC3B-BBB1-4892-A49E-AD67392E18F9}" type="presParOf" srcId="{96358CB2-FCDC-494C-8774-B22DE36D7B53}" destId="{B1B746CC-45AA-477B-8B26-FD24E58CC6F4}" srcOrd="2" destOrd="0" presId="urn:microsoft.com/office/officeart/2005/8/layout/cycle4#1"/>
    <dgm:cxn modelId="{A52F0B7E-0DF2-4E47-B910-557A7ADF9638}" type="presParOf" srcId="{96358CB2-FCDC-494C-8774-B22DE36D7B53}" destId="{1245791B-FEB6-4EA2-AA04-862DF73B9756}" srcOrd="3" destOrd="0" presId="urn:microsoft.com/office/officeart/2005/8/layout/cycle4#1"/>
    <dgm:cxn modelId="{E75BBB6A-ACF5-4993-9A95-F6BA9D83D012}" type="presParOf" srcId="{96358CB2-FCDC-494C-8774-B22DE36D7B53}" destId="{8FACE102-A680-4560-93B2-DEEAE05E3868}" srcOrd="4" destOrd="0" presId="urn:microsoft.com/office/officeart/2005/8/layout/cycle4#1"/>
    <dgm:cxn modelId="{99EBD207-F0D0-4EFC-9F8A-514B8E6EB289}" type="presParOf" srcId="{6E00CEC4-DD36-4426-9C9B-74211D8C503A}" destId="{B0D83E7A-9318-4829-95CB-42A5C547DD93}" srcOrd="2" destOrd="0" presId="urn:microsoft.com/office/officeart/2005/8/layout/cycle4#1"/>
    <dgm:cxn modelId="{7A5B33E3-FCCF-4F76-9267-E4D624ADCE89}" type="presParOf" srcId="{6E00CEC4-DD36-4426-9C9B-74211D8C503A}" destId="{4C8BC860-385A-4921-9236-900F1DABE70C}" srcOrd="3" destOrd="0" presId="urn:microsoft.com/office/officeart/2005/8/layout/cycle4#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A4CA36A-8E4F-40D2-A10C-794C24958B6D}" type="doc">
      <dgm:prSet loTypeId="urn:microsoft.com/office/officeart/2005/8/layout/arrow2" loCatId="process" qsTypeId="urn:microsoft.com/office/officeart/2005/8/quickstyle/simple1" qsCatId="simple" csTypeId="urn:microsoft.com/office/officeart/2005/8/colors/accent1_2" csCatId="accent1" phldr="1"/>
      <dgm:spPr/>
      <dgm:t>
        <a:bodyPr/>
        <a:lstStyle/>
        <a:p>
          <a:endParaRPr lang="en-GB"/>
        </a:p>
      </dgm:t>
    </dgm:pt>
    <dgm:pt modelId="{6CD08E42-AFD9-4465-9C3E-9B9A39349276}">
      <dgm:prSet phldrT="[Text]"/>
      <dgm:spPr/>
      <dgm:t>
        <a:bodyPr/>
        <a:lstStyle/>
        <a:p>
          <a:r>
            <a:rPr lang="en-GB" dirty="0" smtClean="0"/>
            <a:t>Coastal Plain</a:t>
          </a:r>
          <a:endParaRPr lang="en-GB" dirty="0"/>
        </a:p>
      </dgm:t>
    </dgm:pt>
    <dgm:pt modelId="{99E64DBC-EEED-4F73-8D92-FF86556F6ADC}" type="parTrans" cxnId="{967AC78C-27EF-42B0-934A-F8FC38F5927F}">
      <dgm:prSet/>
      <dgm:spPr/>
      <dgm:t>
        <a:bodyPr/>
        <a:lstStyle/>
        <a:p>
          <a:endParaRPr lang="en-GB"/>
        </a:p>
      </dgm:t>
    </dgm:pt>
    <dgm:pt modelId="{92F7EFB4-0039-4BE2-89CF-3F7778A3EE9B}" type="sibTrans" cxnId="{967AC78C-27EF-42B0-934A-F8FC38F5927F}">
      <dgm:prSet/>
      <dgm:spPr/>
      <dgm:t>
        <a:bodyPr/>
        <a:lstStyle/>
        <a:p>
          <a:endParaRPr lang="en-GB"/>
        </a:p>
      </dgm:t>
    </dgm:pt>
    <dgm:pt modelId="{A9E21678-1197-4935-812D-115E0B03E153}">
      <dgm:prSet phldrT="[Text]"/>
      <dgm:spPr/>
      <dgm:t>
        <a:bodyPr/>
        <a:lstStyle/>
        <a:p>
          <a:r>
            <a:rPr lang="en-GB" dirty="0" err="1" smtClean="0"/>
            <a:t>Shoreface</a:t>
          </a:r>
          <a:endParaRPr lang="en-GB" dirty="0"/>
        </a:p>
      </dgm:t>
    </dgm:pt>
    <dgm:pt modelId="{C940C112-C61B-4A5B-824E-38BF13526C7C}" type="parTrans" cxnId="{4FD545EE-6F11-4BAD-ABB8-9FE720BDD59D}">
      <dgm:prSet/>
      <dgm:spPr/>
      <dgm:t>
        <a:bodyPr/>
        <a:lstStyle/>
        <a:p>
          <a:endParaRPr lang="en-GB"/>
        </a:p>
      </dgm:t>
    </dgm:pt>
    <dgm:pt modelId="{119A3AC8-13F6-4B5B-A194-3B8308753765}" type="sibTrans" cxnId="{4FD545EE-6F11-4BAD-ABB8-9FE720BDD59D}">
      <dgm:prSet/>
      <dgm:spPr/>
      <dgm:t>
        <a:bodyPr/>
        <a:lstStyle/>
        <a:p>
          <a:endParaRPr lang="en-GB"/>
        </a:p>
      </dgm:t>
    </dgm:pt>
    <dgm:pt modelId="{7C3A8EA7-A441-45FA-8F8F-A6B1B7D0EFD1}">
      <dgm:prSet phldrT="[Text]"/>
      <dgm:spPr/>
      <dgm:t>
        <a:bodyPr/>
        <a:lstStyle/>
        <a:p>
          <a:r>
            <a:rPr lang="en-GB" dirty="0" smtClean="0"/>
            <a:t>Continental Shelf</a:t>
          </a:r>
          <a:endParaRPr lang="en-GB" dirty="0"/>
        </a:p>
      </dgm:t>
    </dgm:pt>
    <dgm:pt modelId="{D227C492-3378-431B-92F2-F5096B81BC31}" type="parTrans" cxnId="{D92F995A-44F0-4350-A6F1-C379C8EB055D}">
      <dgm:prSet/>
      <dgm:spPr/>
      <dgm:t>
        <a:bodyPr/>
        <a:lstStyle/>
        <a:p>
          <a:endParaRPr lang="en-GB"/>
        </a:p>
      </dgm:t>
    </dgm:pt>
    <dgm:pt modelId="{B4D26B99-4B04-4142-B2E1-AA61042D25E9}" type="sibTrans" cxnId="{D92F995A-44F0-4350-A6F1-C379C8EB055D}">
      <dgm:prSet/>
      <dgm:spPr/>
      <dgm:t>
        <a:bodyPr/>
        <a:lstStyle/>
        <a:p>
          <a:endParaRPr lang="en-GB"/>
        </a:p>
      </dgm:t>
    </dgm:pt>
    <dgm:pt modelId="{A826FD2B-2EC1-4273-ACA3-45F9BCE09197}">
      <dgm:prSet/>
      <dgm:spPr/>
      <dgm:t>
        <a:bodyPr/>
        <a:lstStyle/>
        <a:p>
          <a:r>
            <a:rPr lang="en-GB" dirty="0" smtClean="0"/>
            <a:t>Continental Slope</a:t>
          </a:r>
          <a:endParaRPr lang="en-GB" dirty="0"/>
        </a:p>
      </dgm:t>
    </dgm:pt>
    <dgm:pt modelId="{4FD60B4E-17CC-4C84-B541-ED73032D43BD}" type="parTrans" cxnId="{37AE15BC-881D-4E9E-BE1C-9BF8BEB87A37}">
      <dgm:prSet/>
      <dgm:spPr/>
      <dgm:t>
        <a:bodyPr/>
        <a:lstStyle/>
        <a:p>
          <a:endParaRPr lang="en-GB"/>
        </a:p>
      </dgm:t>
    </dgm:pt>
    <dgm:pt modelId="{14B4F1B6-70F5-4F24-A540-2C8E78CDFFC8}" type="sibTrans" cxnId="{37AE15BC-881D-4E9E-BE1C-9BF8BEB87A37}">
      <dgm:prSet/>
      <dgm:spPr/>
      <dgm:t>
        <a:bodyPr/>
        <a:lstStyle/>
        <a:p>
          <a:endParaRPr lang="en-GB"/>
        </a:p>
      </dgm:t>
    </dgm:pt>
    <dgm:pt modelId="{F4092EC6-31A6-4B08-AAF9-94148C7CE36B}" type="pres">
      <dgm:prSet presAssocID="{FA4CA36A-8E4F-40D2-A10C-794C24958B6D}" presName="arrowDiagram" presStyleCnt="0">
        <dgm:presLayoutVars>
          <dgm:chMax val="5"/>
          <dgm:dir/>
          <dgm:resizeHandles val="exact"/>
        </dgm:presLayoutVars>
      </dgm:prSet>
      <dgm:spPr/>
      <dgm:t>
        <a:bodyPr/>
        <a:lstStyle/>
        <a:p>
          <a:endParaRPr lang="en-GB"/>
        </a:p>
      </dgm:t>
    </dgm:pt>
    <dgm:pt modelId="{B4812721-5CC5-437E-A907-3913B23E8CB9}" type="pres">
      <dgm:prSet presAssocID="{FA4CA36A-8E4F-40D2-A10C-794C24958B6D}" presName="arrow" presStyleLbl="bgShp" presStyleIdx="0" presStyleCnt="1" custLinFactNeighborX="487" custLinFactNeighborY="-1818"/>
      <dgm:spPr/>
    </dgm:pt>
    <dgm:pt modelId="{0919B559-372A-4AD1-89F8-F1035065511C}" type="pres">
      <dgm:prSet presAssocID="{FA4CA36A-8E4F-40D2-A10C-794C24958B6D}" presName="arrowDiagram4" presStyleCnt="0"/>
      <dgm:spPr/>
    </dgm:pt>
    <dgm:pt modelId="{62C978F8-A5D4-4B15-ABEE-517733257CF1}" type="pres">
      <dgm:prSet presAssocID="{6CD08E42-AFD9-4465-9C3E-9B9A39349276}" presName="bullet4a" presStyleLbl="node1" presStyleIdx="0" presStyleCnt="4"/>
      <dgm:spPr/>
    </dgm:pt>
    <dgm:pt modelId="{3C704BB0-23CE-492B-8563-DE7D3B4CFCB5}" type="pres">
      <dgm:prSet presAssocID="{6CD08E42-AFD9-4465-9C3E-9B9A39349276}" presName="textBox4a" presStyleLbl="revTx" presStyleIdx="0" presStyleCnt="4" custScaleY="52789" custLinFactNeighborX="11617" custLinFactNeighborY="0">
        <dgm:presLayoutVars>
          <dgm:bulletEnabled val="1"/>
        </dgm:presLayoutVars>
      </dgm:prSet>
      <dgm:spPr/>
      <dgm:t>
        <a:bodyPr/>
        <a:lstStyle/>
        <a:p>
          <a:endParaRPr lang="en-GB"/>
        </a:p>
      </dgm:t>
    </dgm:pt>
    <dgm:pt modelId="{E5522116-4582-4A8A-AF6B-5B05C08DE474}" type="pres">
      <dgm:prSet presAssocID="{A9E21678-1197-4935-812D-115E0B03E153}" presName="bullet4b" presStyleLbl="node1" presStyleIdx="1" presStyleCnt="4"/>
      <dgm:spPr/>
    </dgm:pt>
    <dgm:pt modelId="{576AD1AB-7001-4756-BCC9-A7DC09550EB8}" type="pres">
      <dgm:prSet presAssocID="{A9E21678-1197-4935-812D-115E0B03E153}" presName="textBox4b" presStyleLbl="revTx" presStyleIdx="1" presStyleCnt="4" custScaleY="27312" custLinFactNeighborX="-7034" custLinFactNeighborY="-7957">
        <dgm:presLayoutVars>
          <dgm:bulletEnabled val="1"/>
        </dgm:presLayoutVars>
      </dgm:prSet>
      <dgm:spPr/>
      <dgm:t>
        <a:bodyPr/>
        <a:lstStyle/>
        <a:p>
          <a:endParaRPr lang="en-GB"/>
        </a:p>
      </dgm:t>
    </dgm:pt>
    <dgm:pt modelId="{2105C10F-9399-463A-B767-75A91F234DBE}" type="pres">
      <dgm:prSet presAssocID="{7C3A8EA7-A441-45FA-8F8F-A6B1B7D0EFD1}" presName="bullet4c" presStyleLbl="node1" presStyleIdx="2" presStyleCnt="4"/>
      <dgm:spPr/>
    </dgm:pt>
    <dgm:pt modelId="{EDFF30C2-C40C-441D-90AA-DE8483AE92FE}" type="pres">
      <dgm:prSet presAssocID="{7C3A8EA7-A441-45FA-8F8F-A6B1B7D0EFD1}" presName="textBox4c" presStyleLbl="revTx" presStyleIdx="2" presStyleCnt="4" custScaleY="29451" custLinFactNeighborX="15520" custLinFactNeighborY="-2941">
        <dgm:presLayoutVars>
          <dgm:bulletEnabled val="1"/>
        </dgm:presLayoutVars>
      </dgm:prSet>
      <dgm:spPr/>
      <dgm:t>
        <a:bodyPr/>
        <a:lstStyle/>
        <a:p>
          <a:endParaRPr lang="en-GB"/>
        </a:p>
      </dgm:t>
    </dgm:pt>
    <dgm:pt modelId="{75A36EA8-E111-4ADC-B252-8C572CBB4D6D}" type="pres">
      <dgm:prSet presAssocID="{A826FD2B-2EC1-4273-ACA3-45F9BCE09197}" presName="bullet4d" presStyleLbl="node1" presStyleIdx="3" presStyleCnt="4"/>
      <dgm:spPr/>
    </dgm:pt>
    <dgm:pt modelId="{50642755-EFD8-45B7-93B5-B72015648969}" type="pres">
      <dgm:prSet presAssocID="{A826FD2B-2EC1-4273-ACA3-45F9BCE09197}" presName="textBox4d" presStyleLbl="revTx" presStyleIdx="3" presStyleCnt="4" custScaleY="26792" custLinFactNeighborX="1018" custLinFactNeighborY="-5071">
        <dgm:presLayoutVars>
          <dgm:bulletEnabled val="1"/>
        </dgm:presLayoutVars>
      </dgm:prSet>
      <dgm:spPr/>
      <dgm:t>
        <a:bodyPr/>
        <a:lstStyle/>
        <a:p>
          <a:endParaRPr lang="en-GB"/>
        </a:p>
      </dgm:t>
    </dgm:pt>
  </dgm:ptLst>
  <dgm:cxnLst>
    <dgm:cxn modelId="{15EDA51A-B4C3-43F1-9688-98E52D666698}" type="presOf" srcId="{7C3A8EA7-A441-45FA-8F8F-A6B1B7D0EFD1}" destId="{EDFF30C2-C40C-441D-90AA-DE8483AE92FE}" srcOrd="0" destOrd="0" presId="urn:microsoft.com/office/officeart/2005/8/layout/arrow2"/>
    <dgm:cxn modelId="{37AE15BC-881D-4E9E-BE1C-9BF8BEB87A37}" srcId="{FA4CA36A-8E4F-40D2-A10C-794C24958B6D}" destId="{A826FD2B-2EC1-4273-ACA3-45F9BCE09197}" srcOrd="3" destOrd="0" parTransId="{4FD60B4E-17CC-4C84-B541-ED73032D43BD}" sibTransId="{14B4F1B6-70F5-4F24-A540-2C8E78CDFFC8}"/>
    <dgm:cxn modelId="{C0797791-48F9-4D97-B5E9-A5E5C4ECA213}" type="presOf" srcId="{A826FD2B-2EC1-4273-ACA3-45F9BCE09197}" destId="{50642755-EFD8-45B7-93B5-B72015648969}" srcOrd="0" destOrd="0" presId="urn:microsoft.com/office/officeart/2005/8/layout/arrow2"/>
    <dgm:cxn modelId="{967AC78C-27EF-42B0-934A-F8FC38F5927F}" srcId="{FA4CA36A-8E4F-40D2-A10C-794C24958B6D}" destId="{6CD08E42-AFD9-4465-9C3E-9B9A39349276}" srcOrd="0" destOrd="0" parTransId="{99E64DBC-EEED-4F73-8D92-FF86556F6ADC}" sibTransId="{92F7EFB4-0039-4BE2-89CF-3F7778A3EE9B}"/>
    <dgm:cxn modelId="{4FD545EE-6F11-4BAD-ABB8-9FE720BDD59D}" srcId="{FA4CA36A-8E4F-40D2-A10C-794C24958B6D}" destId="{A9E21678-1197-4935-812D-115E0B03E153}" srcOrd="1" destOrd="0" parTransId="{C940C112-C61B-4A5B-824E-38BF13526C7C}" sibTransId="{119A3AC8-13F6-4B5B-A194-3B8308753765}"/>
    <dgm:cxn modelId="{1C2239E0-5557-4E9B-ABB4-210701822985}" type="presOf" srcId="{A9E21678-1197-4935-812D-115E0B03E153}" destId="{576AD1AB-7001-4756-BCC9-A7DC09550EB8}" srcOrd="0" destOrd="0" presId="urn:microsoft.com/office/officeart/2005/8/layout/arrow2"/>
    <dgm:cxn modelId="{EFC670CE-5BD9-4D26-A9EA-A78D680FE64D}" type="presOf" srcId="{6CD08E42-AFD9-4465-9C3E-9B9A39349276}" destId="{3C704BB0-23CE-492B-8563-DE7D3B4CFCB5}" srcOrd="0" destOrd="0" presId="urn:microsoft.com/office/officeart/2005/8/layout/arrow2"/>
    <dgm:cxn modelId="{68633ECF-86FC-4534-A970-908DC91F8C6B}" type="presOf" srcId="{FA4CA36A-8E4F-40D2-A10C-794C24958B6D}" destId="{F4092EC6-31A6-4B08-AAF9-94148C7CE36B}" srcOrd="0" destOrd="0" presId="urn:microsoft.com/office/officeart/2005/8/layout/arrow2"/>
    <dgm:cxn modelId="{D92F995A-44F0-4350-A6F1-C379C8EB055D}" srcId="{FA4CA36A-8E4F-40D2-A10C-794C24958B6D}" destId="{7C3A8EA7-A441-45FA-8F8F-A6B1B7D0EFD1}" srcOrd="2" destOrd="0" parTransId="{D227C492-3378-431B-92F2-F5096B81BC31}" sibTransId="{B4D26B99-4B04-4142-B2E1-AA61042D25E9}"/>
    <dgm:cxn modelId="{61007289-C6E4-4D9B-BFD1-A7F922D266F9}" type="presParOf" srcId="{F4092EC6-31A6-4B08-AAF9-94148C7CE36B}" destId="{B4812721-5CC5-437E-A907-3913B23E8CB9}" srcOrd="0" destOrd="0" presId="urn:microsoft.com/office/officeart/2005/8/layout/arrow2"/>
    <dgm:cxn modelId="{F664FDF1-AB87-4B37-AEAA-77F66C0DD7F4}" type="presParOf" srcId="{F4092EC6-31A6-4B08-AAF9-94148C7CE36B}" destId="{0919B559-372A-4AD1-89F8-F1035065511C}" srcOrd="1" destOrd="0" presId="urn:microsoft.com/office/officeart/2005/8/layout/arrow2"/>
    <dgm:cxn modelId="{BA205EFC-7F7A-43FC-BD1B-853C195A47A8}" type="presParOf" srcId="{0919B559-372A-4AD1-89F8-F1035065511C}" destId="{62C978F8-A5D4-4B15-ABEE-517733257CF1}" srcOrd="0" destOrd="0" presId="urn:microsoft.com/office/officeart/2005/8/layout/arrow2"/>
    <dgm:cxn modelId="{1121ECA2-4994-41B0-B4AB-C5EDCC72157F}" type="presParOf" srcId="{0919B559-372A-4AD1-89F8-F1035065511C}" destId="{3C704BB0-23CE-492B-8563-DE7D3B4CFCB5}" srcOrd="1" destOrd="0" presId="urn:microsoft.com/office/officeart/2005/8/layout/arrow2"/>
    <dgm:cxn modelId="{0139D74C-C9B7-450E-9ECD-2B55D7FA3F8D}" type="presParOf" srcId="{0919B559-372A-4AD1-89F8-F1035065511C}" destId="{E5522116-4582-4A8A-AF6B-5B05C08DE474}" srcOrd="2" destOrd="0" presId="urn:microsoft.com/office/officeart/2005/8/layout/arrow2"/>
    <dgm:cxn modelId="{F37ED119-719E-44EF-9873-B31DB101E9CB}" type="presParOf" srcId="{0919B559-372A-4AD1-89F8-F1035065511C}" destId="{576AD1AB-7001-4756-BCC9-A7DC09550EB8}" srcOrd="3" destOrd="0" presId="urn:microsoft.com/office/officeart/2005/8/layout/arrow2"/>
    <dgm:cxn modelId="{3C072503-C389-4D3A-9BD9-D7BB3C1A35F6}" type="presParOf" srcId="{0919B559-372A-4AD1-89F8-F1035065511C}" destId="{2105C10F-9399-463A-B767-75A91F234DBE}" srcOrd="4" destOrd="0" presId="urn:microsoft.com/office/officeart/2005/8/layout/arrow2"/>
    <dgm:cxn modelId="{B45C0E7D-1DEF-4204-A5A7-59200F55AF9F}" type="presParOf" srcId="{0919B559-372A-4AD1-89F8-F1035065511C}" destId="{EDFF30C2-C40C-441D-90AA-DE8483AE92FE}" srcOrd="5" destOrd="0" presId="urn:microsoft.com/office/officeart/2005/8/layout/arrow2"/>
    <dgm:cxn modelId="{DC6947F3-3F84-4BBA-A302-85C368ACD1ED}" type="presParOf" srcId="{0919B559-372A-4AD1-89F8-F1035065511C}" destId="{75A36EA8-E111-4ADC-B252-8C572CBB4D6D}" srcOrd="6" destOrd="0" presId="urn:microsoft.com/office/officeart/2005/8/layout/arrow2"/>
    <dgm:cxn modelId="{E28E6AD8-9F06-49CA-9F60-8CC61B5DCB2F}" type="presParOf" srcId="{0919B559-372A-4AD1-89F8-F1035065511C}" destId="{50642755-EFD8-45B7-93B5-B72015648969}" srcOrd="7" destOrd="0" presId="urn:microsoft.com/office/officeart/2005/8/layout/arrow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247B9A5-8537-4B24-872C-4DC30D10E212}" type="doc">
      <dgm:prSet loTypeId="urn:microsoft.com/office/officeart/2005/8/layout/process1" loCatId="process" qsTypeId="urn:microsoft.com/office/officeart/2005/8/quickstyle/simple1" qsCatId="simple" csTypeId="urn:microsoft.com/office/officeart/2005/8/colors/accent1_2" csCatId="accent1" phldr="1"/>
      <dgm:spPr/>
    </dgm:pt>
    <dgm:pt modelId="{DBDF9684-9874-4953-B2B2-AA2A512745E8}">
      <dgm:prSet phldrT="[Text]"/>
      <dgm:spPr/>
      <dgm:t>
        <a:bodyPr/>
        <a:lstStyle/>
        <a:p>
          <a:r>
            <a:rPr lang="en-GB" dirty="0" smtClean="0"/>
            <a:t>Large pebbles</a:t>
          </a:r>
          <a:endParaRPr lang="en-GB" dirty="0"/>
        </a:p>
      </dgm:t>
    </dgm:pt>
    <dgm:pt modelId="{BB57A263-A85A-40FE-9968-0DD761A2091D}" type="parTrans" cxnId="{C9D51969-8E05-4776-9B4B-A74EC3592220}">
      <dgm:prSet/>
      <dgm:spPr/>
      <dgm:t>
        <a:bodyPr/>
        <a:lstStyle/>
        <a:p>
          <a:endParaRPr lang="en-GB"/>
        </a:p>
      </dgm:t>
    </dgm:pt>
    <dgm:pt modelId="{8B1C60C9-2458-4D6A-9092-3AFC662F42DF}" type="sibTrans" cxnId="{C9D51969-8E05-4776-9B4B-A74EC3592220}">
      <dgm:prSet/>
      <dgm:spPr/>
      <dgm:t>
        <a:bodyPr/>
        <a:lstStyle/>
        <a:p>
          <a:endParaRPr lang="en-GB"/>
        </a:p>
      </dgm:t>
    </dgm:pt>
    <dgm:pt modelId="{66A5A780-FBF5-45C4-98CF-236A90E1BE24}">
      <dgm:prSet phldrT="[Text]"/>
      <dgm:spPr/>
      <dgm:t>
        <a:bodyPr/>
        <a:lstStyle/>
        <a:p>
          <a:r>
            <a:rPr lang="en-GB" dirty="0" smtClean="0"/>
            <a:t>Shingle</a:t>
          </a:r>
          <a:endParaRPr lang="en-GB" dirty="0"/>
        </a:p>
      </dgm:t>
    </dgm:pt>
    <dgm:pt modelId="{9E8F95BD-8069-4033-B15F-509DD2B10FCE}" type="parTrans" cxnId="{6CD2252C-E72E-497A-BAD2-156038BD39F4}">
      <dgm:prSet/>
      <dgm:spPr/>
      <dgm:t>
        <a:bodyPr/>
        <a:lstStyle/>
        <a:p>
          <a:endParaRPr lang="en-GB"/>
        </a:p>
      </dgm:t>
    </dgm:pt>
    <dgm:pt modelId="{7382739E-4E78-49BF-8349-AE9DA1B053F1}" type="sibTrans" cxnId="{6CD2252C-E72E-497A-BAD2-156038BD39F4}">
      <dgm:prSet/>
      <dgm:spPr/>
      <dgm:t>
        <a:bodyPr/>
        <a:lstStyle/>
        <a:p>
          <a:endParaRPr lang="en-GB"/>
        </a:p>
      </dgm:t>
    </dgm:pt>
    <dgm:pt modelId="{6462421A-9D3A-48A1-AADE-75408923A588}">
      <dgm:prSet phldrT="[Text]"/>
      <dgm:spPr/>
      <dgm:t>
        <a:bodyPr/>
        <a:lstStyle/>
        <a:p>
          <a:r>
            <a:rPr lang="en-GB" dirty="0" smtClean="0"/>
            <a:t>Small shingle/Sand</a:t>
          </a:r>
          <a:endParaRPr lang="en-GB" dirty="0"/>
        </a:p>
      </dgm:t>
    </dgm:pt>
    <dgm:pt modelId="{C44D363F-3812-4790-8589-32EBEBD3F22E}" type="parTrans" cxnId="{32F4279B-2702-4A42-A4E4-94E34B2FC476}">
      <dgm:prSet/>
      <dgm:spPr/>
      <dgm:t>
        <a:bodyPr/>
        <a:lstStyle/>
        <a:p>
          <a:endParaRPr lang="en-GB"/>
        </a:p>
      </dgm:t>
    </dgm:pt>
    <dgm:pt modelId="{0B0B6235-B74B-4AC9-B487-6CADFDFC868F}" type="sibTrans" cxnId="{32F4279B-2702-4A42-A4E4-94E34B2FC476}">
      <dgm:prSet/>
      <dgm:spPr/>
      <dgm:t>
        <a:bodyPr/>
        <a:lstStyle/>
        <a:p>
          <a:endParaRPr lang="en-GB"/>
        </a:p>
      </dgm:t>
    </dgm:pt>
    <dgm:pt modelId="{AE8D4BBA-100D-4D06-8BB9-33AADC009D29}" type="pres">
      <dgm:prSet presAssocID="{6247B9A5-8537-4B24-872C-4DC30D10E212}" presName="Name0" presStyleCnt="0">
        <dgm:presLayoutVars>
          <dgm:dir/>
          <dgm:resizeHandles val="exact"/>
        </dgm:presLayoutVars>
      </dgm:prSet>
      <dgm:spPr/>
    </dgm:pt>
    <dgm:pt modelId="{8C4D0924-04C7-4945-88D8-C03165A96DA3}" type="pres">
      <dgm:prSet presAssocID="{DBDF9684-9874-4953-B2B2-AA2A512745E8}" presName="node" presStyleLbl="node1" presStyleIdx="0" presStyleCnt="3">
        <dgm:presLayoutVars>
          <dgm:bulletEnabled val="1"/>
        </dgm:presLayoutVars>
      </dgm:prSet>
      <dgm:spPr/>
      <dgm:t>
        <a:bodyPr/>
        <a:lstStyle/>
        <a:p>
          <a:endParaRPr lang="en-GB"/>
        </a:p>
      </dgm:t>
    </dgm:pt>
    <dgm:pt modelId="{5F2458F7-C263-4D33-ADBB-7BF42E53701D}" type="pres">
      <dgm:prSet presAssocID="{8B1C60C9-2458-4D6A-9092-3AFC662F42DF}" presName="sibTrans" presStyleLbl="sibTrans2D1" presStyleIdx="0" presStyleCnt="2"/>
      <dgm:spPr/>
      <dgm:t>
        <a:bodyPr/>
        <a:lstStyle/>
        <a:p>
          <a:endParaRPr lang="en-GB"/>
        </a:p>
      </dgm:t>
    </dgm:pt>
    <dgm:pt modelId="{E53A66A5-F3FA-4656-B3AF-0BE7655EF8E9}" type="pres">
      <dgm:prSet presAssocID="{8B1C60C9-2458-4D6A-9092-3AFC662F42DF}" presName="connectorText" presStyleLbl="sibTrans2D1" presStyleIdx="0" presStyleCnt="2"/>
      <dgm:spPr/>
      <dgm:t>
        <a:bodyPr/>
        <a:lstStyle/>
        <a:p>
          <a:endParaRPr lang="en-GB"/>
        </a:p>
      </dgm:t>
    </dgm:pt>
    <dgm:pt modelId="{7B52083B-407F-412D-AC9D-CEF5F9FB9A48}" type="pres">
      <dgm:prSet presAssocID="{66A5A780-FBF5-45C4-98CF-236A90E1BE24}" presName="node" presStyleLbl="node1" presStyleIdx="1" presStyleCnt="3">
        <dgm:presLayoutVars>
          <dgm:bulletEnabled val="1"/>
        </dgm:presLayoutVars>
      </dgm:prSet>
      <dgm:spPr/>
      <dgm:t>
        <a:bodyPr/>
        <a:lstStyle/>
        <a:p>
          <a:endParaRPr lang="en-GB"/>
        </a:p>
      </dgm:t>
    </dgm:pt>
    <dgm:pt modelId="{12020B88-35E3-4247-B0AF-A87597A1A47A}" type="pres">
      <dgm:prSet presAssocID="{7382739E-4E78-49BF-8349-AE9DA1B053F1}" presName="sibTrans" presStyleLbl="sibTrans2D1" presStyleIdx="1" presStyleCnt="2"/>
      <dgm:spPr/>
      <dgm:t>
        <a:bodyPr/>
        <a:lstStyle/>
        <a:p>
          <a:endParaRPr lang="en-GB"/>
        </a:p>
      </dgm:t>
    </dgm:pt>
    <dgm:pt modelId="{96C8451C-8D7E-4E69-ACDA-8E1500E26E22}" type="pres">
      <dgm:prSet presAssocID="{7382739E-4E78-49BF-8349-AE9DA1B053F1}" presName="connectorText" presStyleLbl="sibTrans2D1" presStyleIdx="1" presStyleCnt="2"/>
      <dgm:spPr/>
      <dgm:t>
        <a:bodyPr/>
        <a:lstStyle/>
        <a:p>
          <a:endParaRPr lang="en-GB"/>
        </a:p>
      </dgm:t>
    </dgm:pt>
    <dgm:pt modelId="{F6F0B9B3-BB8C-482D-BFBC-04D68BC7FFE0}" type="pres">
      <dgm:prSet presAssocID="{6462421A-9D3A-48A1-AADE-75408923A588}" presName="node" presStyleLbl="node1" presStyleIdx="2" presStyleCnt="3">
        <dgm:presLayoutVars>
          <dgm:bulletEnabled val="1"/>
        </dgm:presLayoutVars>
      </dgm:prSet>
      <dgm:spPr/>
      <dgm:t>
        <a:bodyPr/>
        <a:lstStyle/>
        <a:p>
          <a:endParaRPr lang="en-GB"/>
        </a:p>
      </dgm:t>
    </dgm:pt>
  </dgm:ptLst>
  <dgm:cxnLst>
    <dgm:cxn modelId="{32F4279B-2702-4A42-A4E4-94E34B2FC476}" srcId="{6247B9A5-8537-4B24-872C-4DC30D10E212}" destId="{6462421A-9D3A-48A1-AADE-75408923A588}" srcOrd="2" destOrd="0" parTransId="{C44D363F-3812-4790-8589-32EBEBD3F22E}" sibTransId="{0B0B6235-B74B-4AC9-B487-6CADFDFC868F}"/>
    <dgm:cxn modelId="{03A16719-2FCA-4E69-8163-B1C92E01D4B1}" type="presOf" srcId="{DBDF9684-9874-4953-B2B2-AA2A512745E8}" destId="{8C4D0924-04C7-4945-88D8-C03165A96DA3}" srcOrd="0" destOrd="0" presId="urn:microsoft.com/office/officeart/2005/8/layout/process1"/>
    <dgm:cxn modelId="{04DBF5AF-9DBF-4B85-BF14-87B7A12DA1FE}" type="presOf" srcId="{6247B9A5-8537-4B24-872C-4DC30D10E212}" destId="{AE8D4BBA-100D-4D06-8BB9-33AADC009D29}" srcOrd="0" destOrd="0" presId="urn:microsoft.com/office/officeart/2005/8/layout/process1"/>
    <dgm:cxn modelId="{52123FD4-8C79-4DE7-8057-941061D89DFE}" type="presOf" srcId="{6462421A-9D3A-48A1-AADE-75408923A588}" destId="{F6F0B9B3-BB8C-482D-BFBC-04D68BC7FFE0}" srcOrd="0" destOrd="0" presId="urn:microsoft.com/office/officeart/2005/8/layout/process1"/>
    <dgm:cxn modelId="{ABB7AE12-6F62-46E6-AC54-B4DFE7DB5DB9}" type="presOf" srcId="{7382739E-4E78-49BF-8349-AE9DA1B053F1}" destId="{96C8451C-8D7E-4E69-ACDA-8E1500E26E22}" srcOrd="1" destOrd="0" presId="urn:microsoft.com/office/officeart/2005/8/layout/process1"/>
    <dgm:cxn modelId="{4F18B899-2773-41FB-8843-7FC2C989BE67}" type="presOf" srcId="{7382739E-4E78-49BF-8349-AE9DA1B053F1}" destId="{12020B88-35E3-4247-B0AF-A87597A1A47A}" srcOrd="0" destOrd="0" presId="urn:microsoft.com/office/officeart/2005/8/layout/process1"/>
    <dgm:cxn modelId="{C9D51969-8E05-4776-9B4B-A74EC3592220}" srcId="{6247B9A5-8537-4B24-872C-4DC30D10E212}" destId="{DBDF9684-9874-4953-B2B2-AA2A512745E8}" srcOrd="0" destOrd="0" parTransId="{BB57A263-A85A-40FE-9968-0DD761A2091D}" sibTransId="{8B1C60C9-2458-4D6A-9092-3AFC662F42DF}"/>
    <dgm:cxn modelId="{7763EB9B-9153-4E92-BFDF-320A7DDBE1EA}" type="presOf" srcId="{8B1C60C9-2458-4D6A-9092-3AFC662F42DF}" destId="{5F2458F7-C263-4D33-ADBB-7BF42E53701D}" srcOrd="0" destOrd="0" presId="urn:microsoft.com/office/officeart/2005/8/layout/process1"/>
    <dgm:cxn modelId="{6CD2252C-E72E-497A-BAD2-156038BD39F4}" srcId="{6247B9A5-8537-4B24-872C-4DC30D10E212}" destId="{66A5A780-FBF5-45C4-98CF-236A90E1BE24}" srcOrd="1" destOrd="0" parTransId="{9E8F95BD-8069-4033-B15F-509DD2B10FCE}" sibTransId="{7382739E-4E78-49BF-8349-AE9DA1B053F1}"/>
    <dgm:cxn modelId="{7B4569E0-BA03-4998-B88A-6B142BFCF125}" type="presOf" srcId="{66A5A780-FBF5-45C4-98CF-236A90E1BE24}" destId="{7B52083B-407F-412D-AC9D-CEF5F9FB9A48}" srcOrd="0" destOrd="0" presId="urn:microsoft.com/office/officeart/2005/8/layout/process1"/>
    <dgm:cxn modelId="{03E8DA85-EED7-4ABE-BE72-88CF46FD7B57}" type="presOf" srcId="{8B1C60C9-2458-4D6A-9092-3AFC662F42DF}" destId="{E53A66A5-F3FA-4656-B3AF-0BE7655EF8E9}" srcOrd="1" destOrd="0" presId="urn:microsoft.com/office/officeart/2005/8/layout/process1"/>
    <dgm:cxn modelId="{174AF9FA-419F-44F7-8879-122016139ABA}" type="presParOf" srcId="{AE8D4BBA-100D-4D06-8BB9-33AADC009D29}" destId="{8C4D0924-04C7-4945-88D8-C03165A96DA3}" srcOrd="0" destOrd="0" presId="urn:microsoft.com/office/officeart/2005/8/layout/process1"/>
    <dgm:cxn modelId="{1C2E98D1-F082-4A02-A000-5DAEC0849377}" type="presParOf" srcId="{AE8D4BBA-100D-4D06-8BB9-33AADC009D29}" destId="{5F2458F7-C263-4D33-ADBB-7BF42E53701D}" srcOrd="1" destOrd="0" presId="urn:microsoft.com/office/officeart/2005/8/layout/process1"/>
    <dgm:cxn modelId="{EBF0254C-7669-43E5-BC81-86C24E9A6406}" type="presParOf" srcId="{5F2458F7-C263-4D33-ADBB-7BF42E53701D}" destId="{E53A66A5-F3FA-4656-B3AF-0BE7655EF8E9}" srcOrd="0" destOrd="0" presId="urn:microsoft.com/office/officeart/2005/8/layout/process1"/>
    <dgm:cxn modelId="{D54167FC-F613-4235-978D-258505844C18}" type="presParOf" srcId="{AE8D4BBA-100D-4D06-8BB9-33AADC009D29}" destId="{7B52083B-407F-412D-AC9D-CEF5F9FB9A48}" srcOrd="2" destOrd="0" presId="urn:microsoft.com/office/officeart/2005/8/layout/process1"/>
    <dgm:cxn modelId="{066043D3-8986-45B8-BF75-6782F65464D7}" type="presParOf" srcId="{AE8D4BBA-100D-4D06-8BB9-33AADC009D29}" destId="{12020B88-35E3-4247-B0AF-A87597A1A47A}" srcOrd="3" destOrd="0" presId="urn:microsoft.com/office/officeart/2005/8/layout/process1"/>
    <dgm:cxn modelId="{D82A6E8D-7553-4AF5-AEBD-A18B785AEB4C}" type="presParOf" srcId="{12020B88-35E3-4247-B0AF-A87597A1A47A}" destId="{96C8451C-8D7E-4E69-ACDA-8E1500E26E22}" srcOrd="0" destOrd="0" presId="urn:microsoft.com/office/officeart/2005/8/layout/process1"/>
    <dgm:cxn modelId="{4BACCB12-7A10-4A6E-90AE-568B4389B914}" type="presParOf" srcId="{AE8D4BBA-100D-4D06-8BB9-33AADC009D29}" destId="{F6F0B9B3-BB8C-482D-BFBC-04D68BC7FFE0}"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247B9A5-8537-4B24-872C-4DC30D10E212}" type="doc">
      <dgm:prSet loTypeId="urn:microsoft.com/office/officeart/2005/8/layout/process1" loCatId="process" qsTypeId="urn:microsoft.com/office/officeart/2005/8/quickstyle/simple1" qsCatId="simple" csTypeId="urn:microsoft.com/office/officeart/2005/8/colors/accent1_2" csCatId="accent1" phldr="1"/>
      <dgm:spPr/>
    </dgm:pt>
    <dgm:pt modelId="{DBDF9684-9874-4953-B2B2-AA2A512745E8}">
      <dgm:prSet phldrT="[Text]"/>
      <dgm:spPr/>
      <dgm:t>
        <a:bodyPr/>
        <a:lstStyle/>
        <a:p>
          <a:r>
            <a:rPr lang="en-GB" dirty="0" smtClean="0"/>
            <a:t>Storm beach some vegetation, stable</a:t>
          </a:r>
          <a:endParaRPr lang="en-GB" dirty="0"/>
        </a:p>
      </dgm:t>
    </dgm:pt>
    <dgm:pt modelId="{BB57A263-A85A-40FE-9968-0DD761A2091D}" type="parTrans" cxnId="{C9D51969-8E05-4776-9B4B-A74EC3592220}">
      <dgm:prSet/>
      <dgm:spPr/>
      <dgm:t>
        <a:bodyPr/>
        <a:lstStyle/>
        <a:p>
          <a:endParaRPr lang="en-GB"/>
        </a:p>
      </dgm:t>
    </dgm:pt>
    <dgm:pt modelId="{8B1C60C9-2458-4D6A-9092-3AFC662F42DF}" type="sibTrans" cxnId="{C9D51969-8E05-4776-9B4B-A74EC3592220}">
      <dgm:prSet/>
      <dgm:spPr/>
      <dgm:t>
        <a:bodyPr/>
        <a:lstStyle/>
        <a:p>
          <a:endParaRPr lang="en-GB"/>
        </a:p>
      </dgm:t>
    </dgm:pt>
    <dgm:pt modelId="{66A5A780-FBF5-45C4-98CF-236A90E1BE24}">
      <dgm:prSet phldrT="[Text]"/>
      <dgm:spPr/>
      <dgm:t>
        <a:bodyPr/>
        <a:lstStyle/>
        <a:p>
          <a:r>
            <a:rPr lang="en-GB" dirty="0" smtClean="0"/>
            <a:t>Berm Spring HT</a:t>
          </a:r>
          <a:endParaRPr lang="en-GB" dirty="0"/>
        </a:p>
      </dgm:t>
    </dgm:pt>
    <dgm:pt modelId="{9E8F95BD-8069-4033-B15F-509DD2B10FCE}" type="parTrans" cxnId="{6CD2252C-E72E-497A-BAD2-156038BD39F4}">
      <dgm:prSet/>
      <dgm:spPr/>
      <dgm:t>
        <a:bodyPr/>
        <a:lstStyle/>
        <a:p>
          <a:endParaRPr lang="en-GB"/>
        </a:p>
      </dgm:t>
    </dgm:pt>
    <dgm:pt modelId="{7382739E-4E78-49BF-8349-AE9DA1B053F1}" type="sibTrans" cxnId="{6CD2252C-E72E-497A-BAD2-156038BD39F4}">
      <dgm:prSet/>
      <dgm:spPr/>
      <dgm:t>
        <a:bodyPr/>
        <a:lstStyle/>
        <a:p>
          <a:endParaRPr lang="en-GB"/>
        </a:p>
      </dgm:t>
    </dgm:pt>
    <dgm:pt modelId="{6462421A-9D3A-48A1-AADE-75408923A588}">
      <dgm:prSet phldrT="[Text]"/>
      <dgm:spPr/>
      <dgm:t>
        <a:bodyPr/>
        <a:lstStyle/>
        <a:p>
          <a:r>
            <a:rPr lang="en-GB" dirty="0" smtClean="0"/>
            <a:t>Neap intertidal zone</a:t>
          </a:r>
          <a:endParaRPr lang="en-GB" dirty="0"/>
        </a:p>
      </dgm:t>
    </dgm:pt>
    <dgm:pt modelId="{C44D363F-3812-4790-8589-32EBEBD3F22E}" type="parTrans" cxnId="{32F4279B-2702-4A42-A4E4-94E34B2FC476}">
      <dgm:prSet/>
      <dgm:spPr/>
      <dgm:t>
        <a:bodyPr/>
        <a:lstStyle/>
        <a:p>
          <a:endParaRPr lang="en-GB"/>
        </a:p>
      </dgm:t>
    </dgm:pt>
    <dgm:pt modelId="{0B0B6235-B74B-4AC9-B487-6CADFDFC868F}" type="sibTrans" cxnId="{32F4279B-2702-4A42-A4E4-94E34B2FC476}">
      <dgm:prSet/>
      <dgm:spPr/>
      <dgm:t>
        <a:bodyPr/>
        <a:lstStyle/>
        <a:p>
          <a:endParaRPr lang="en-GB"/>
        </a:p>
      </dgm:t>
    </dgm:pt>
    <dgm:pt modelId="{AE8D4BBA-100D-4D06-8BB9-33AADC009D29}" type="pres">
      <dgm:prSet presAssocID="{6247B9A5-8537-4B24-872C-4DC30D10E212}" presName="Name0" presStyleCnt="0">
        <dgm:presLayoutVars>
          <dgm:dir/>
          <dgm:resizeHandles val="exact"/>
        </dgm:presLayoutVars>
      </dgm:prSet>
      <dgm:spPr/>
    </dgm:pt>
    <dgm:pt modelId="{8C4D0924-04C7-4945-88D8-C03165A96DA3}" type="pres">
      <dgm:prSet presAssocID="{DBDF9684-9874-4953-B2B2-AA2A512745E8}" presName="node" presStyleLbl="node1" presStyleIdx="0" presStyleCnt="3">
        <dgm:presLayoutVars>
          <dgm:bulletEnabled val="1"/>
        </dgm:presLayoutVars>
      </dgm:prSet>
      <dgm:spPr/>
      <dgm:t>
        <a:bodyPr/>
        <a:lstStyle/>
        <a:p>
          <a:endParaRPr lang="en-GB"/>
        </a:p>
      </dgm:t>
    </dgm:pt>
    <dgm:pt modelId="{5F2458F7-C263-4D33-ADBB-7BF42E53701D}" type="pres">
      <dgm:prSet presAssocID="{8B1C60C9-2458-4D6A-9092-3AFC662F42DF}" presName="sibTrans" presStyleLbl="sibTrans2D1" presStyleIdx="0" presStyleCnt="2"/>
      <dgm:spPr/>
      <dgm:t>
        <a:bodyPr/>
        <a:lstStyle/>
        <a:p>
          <a:endParaRPr lang="en-GB"/>
        </a:p>
      </dgm:t>
    </dgm:pt>
    <dgm:pt modelId="{E53A66A5-F3FA-4656-B3AF-0BE7655EF8E9}" type="pres">
      <dgm:prSet presAssocID="{8B1C60C9-2458-4D6A-9092-3AFC662F42DF}" presName="connectorText" presStyleLbl="sibTrans2D1" presStyleIdx="0" presStyleCnt="2"/>
      <dgm:spPr/>
      <dgm:t>
        <a:bodyPr/>
        <a:lstStyle/>
        <a:p>
          <a:endParaRPr lang="en-GB"/>
        </a:p>
      </dgm:t>
    </dgm:pt>
    <dgm:pt modelId="{7B52083B-407F-412D-AC9D-CEF5F9FB9A48}" type="pres">
      <dgm:prSet presAssocID="{66A5A780-FBF5-45C4-98CF-236A90E1BE24}" presName="node" presStyleLbl="node1" presStyleIdx="1" presStyleCnt="3" custLinFactY="-300000" custLinFactNeighborX="-39181" custLinFactNeighborY="-303643">
        <dgm:presLayoutVars>
          <dgm:bulletEnabled val="1"/>
        </dgm:presLayoutVars>
      </dgm:prSet>
      <dgm:spPr/>
      <dgm:t>
        <a:bodyPr/>
        <a:lstStyle/>
        <a:p>
          <a:endParaRPr lang="en-GB"/>
        </a:p>
      </dgm:t>
    </dgm:pt>
    <dgm:pt modelId="{12020B88-35E3-4247-B0AF-A87597A1A47A}" type="pres">
      <dgm:prSet presAssocID="{7382739E-4E78-49BF-8349-AE9DA1B053F1}" presName="sibTrans" presStyleLbl="sibTrans2D1" presStyleIdx="1" presStyleCnt="2"/>
      <dgm:spPr/>
      <dgm:t>
        <a:bodyPr/>
        <a:lstStyle/>
        <a:p>
          <a:endParaRPr lang="en-GB"/>
        </a:p>
      </dgm:t>
    </dgm:pt>
    <dgm:pt modelId="{96C8451C-8D7E-4E69-ACDA-8E1500E26E22}" type="pres">
      <dgm:prSet presAssocID="{7382739E-4E78-49BF-8349-AE9DA1B053F1}" presName="connectorText" presStyleLbl="sibTrans2D1" presStyleIdx="1" presStyleCnt="2"/>
      <dgm:spPr/>
      <dgm:t>
        <a:bodyPr/>
        <a:lstStyle/>
        <a:p>
          <a:endParaRPr lang="en-GB"/>
        </a:p>
      </dgm:t>
    </dgm:pt>
    <dgm:pt modelId="{F6F0B9B3-BB8C-482D-BFBC-04D68BC7FFE0}" type="pres">
      <dgm:prSet presAssocID="{6462421A-9D3A-48A1-AADE-75408923A588}" presName="node" presStyleLbl="node1" presStyleIdx="2" presStyleCnt="3">
        <dgm:presLayoutVars>
          <dgm:bulletEnabled val="1"/>
        </dgm:presLayoutVars>
      </dgm:prSet>
      <dgm:spPr/>
      <dgm:t>
        <a:bodyPr/>
        <a:lstStyle/>
        <a:p>
          <a:endParaRPr lang="en-GB"/>
        </a:p>
      </dgm:t>
    </dgm:pt>
  </dgm:ptLst>
  <dgm:cxnLst>
    <dgm:cxn modelId="{32F4279B-2702-4A42-A4E4-94E34B2FC476}" srcId="{6247B9A5-8537-4B24-872C-4DC30D10E212}" destId="{6462421A-9D3A-48A1-AADE-75408923A588}" srcOrd="2" destOrd="0" parTransId="{C44D363F-3812-4790-8589-32EBEBD3F22E}" sibTransId="{0B0B6235-B74B-4AC9-B487-6CADFDFC868F}"/>
    <dgm:cxn modelId="{DBAE462C-0C2A-4AAB-9870-EFB97FB09389}" type="presOf" srcId="{7382739E-4E78-49BF-8349-AE9DA1B053F1}" destId="{12020B88-35E3-4247-B0AF-A87597A1A47A}" srcOrd="0" destOrd="0" presId="urn:microsoft.com/office/officeart/2005/8/layout/process1"/>
    <dgm:cxn modelId="{F1E6CA2E-EF08-4F04-94D0-F5CB2779E7B2}" type="presOf" srcId="{66A5A780-FBF5-45C4-98CF-236A90E1BE24}" destId="{7B52083B-407F-412D-AC9D-CEF5F9FB9A48}" srcOrd="0" destOrd="0" presId="urn:microsoft.com/office/officeart/2005/8/layout/process1"/>
    <dgm:cxn modelId="{8F08713C-8F70-4C9D-8215-1E3291040E7E}" type="presOf" srcId="{DBDF9684-9874-4953-B2B2-AA2A512745E8}" destId="{8C4D0924-04C7-4945-88D8-C03165A96DA3}" srcOrd="0" destOrd="0" presId="urn:microsoft.com/office/officeart/2005/8/layout/process1"/>
    <dgm:cxn modelId="{B9EC480A-EDD5-4A13-A8DE-05E93533F90D}" type="presOf" srcId="{8B1C60C9-2458-4D6A-9092-3AFC662F42DF}" destId="{5F2458F7-C263-4D33-ADBB-7BF42E53701D}" srcOrd="0" destOrd="0" presId="urn:microsoft.com/office/officeart/2005/8/layout/process1"/>
    <dgm:cxn modelId="{392F911A-5C65-419E-BE5C-F630EEDF4EED}" type="presOf" srcId="{8B1C60C9-2458-4D6A-9092-3AFC662F42DF}" destId="{E53A66A5-F3FA-4656-B3AF-0BE7655EF8E9}" srcOrd="1" destOrd="0" presId="urn:microsoft.com/office/officeart/2005/8/layout/process1"/>
    <dgm:cxn modelId="{BCCA5A83-8490-4A12-93A7-0BF1F309182B}" type="presOf" srcId="{6247B9A5-8537-4B24-872C-4DC30D10E212}" destId="{AE8D4BBA-100D-4D06-8BB9-33AADC009D29}" srcOrd="0" destOrd="0" presId="urn:microsoft.com/office/officeart/2005/8/layout/process1"/>
    <dgm:cxn modelId="{C9D51969-8E05-4776-9B4B-A74EC3592220}" srcId="{6247B9A5-8537-4B24-872C-4DC30D10E212}" destId="{DBDF9684-9874-4953-B2B2-AA2A512745E8}" srcOrd="0" destOrd="0" parTransId="{BB57A263-A85A-40FE-9968-0DD761A2091D}" sibTransId="{8B1C60C9-2458-4D6A-9092-3AFC662F42DF}"/>
    <dgm:cxn modelId="{6CD2252C-E72E-497A-BAD2-156038BD39F4}" srcId="{6247B9A5-8537-4B24-872C-4DC30D10E212}" destId="{66A5A780-FBF5-45C4-98CF-236A90E1BE24}" srcOrd="1" destOrd="0" parTransId="{9E8F95BD-8069-4033-B15F-509DD2B10FCE}" sibTransId="{7382739E-4E78-49BF-8349-AE9DA1B053F1}"/>
    <dgm:cxn modelId="{A1B94651-DDB4-4D1A-AAF0-528F9E888F80}" type="presOf" srcId="{7382739E-4E78-49BF-8349-AE9DA1B053F1}" destId="{96C8451C-8D7E-4E69-ACDA-8E1500E26E22}" srcOrd="1" destOrd="0" presId="urn:microsoft.com/office/officeart/2005/8/layout/process1"/>
    <dgm:cxn modelId="{D6231290-C682-47FE-A056-570105F4B136}" type="presOf" srcId="{6462421A-9D3A-48A1-AADE-75408923A588}" destId="{F6F0B9B3-BB8C-482D-BFBC-04D68BC7FFE0}" srcOrd="0" destOrd="0" presId="urn:microsoft.com/office/officeart/2005/8/layout/process1"/>
    <dgm:cxn modelId="{23656385-1A64-4786-98F6-C73EC2D973E4}" type="presParOf" srcId="{AE8D4BBA-100D-4D06-8BB9-33AADC009D29}" destId="{8C4D0924-04C7-4945-88D8-C03165A96DA3}" srcOrd="0" destOrd="0" presId="urn:microsoft.com/office/officeart/2005/8/layout/process1"/>
    <dgm:cxn modelId="{0F6A81E3-203B-4FB8-B6CB-405ADFEA38F1}" type="presParOf" srcId="{AE8D4BBA-100D-4D06-8BB9-33AADC009D29}" destId="{5F2458F7-C263-4D33-ADBB-7BF42E53701D}" srcOrd="1" destOrd="0" presId="urn:microsoft.com/office/officeart/2005/8/layout/process1"/>
    <dgm:cxn modelId="{280DD782-AD00-465A-9B4E-5BBFFF1064B1}" type="presParOf" srcId="{5F2458F7-C263-4D33-ADBB-7BF42E53701D}" destId="{E53A66A5-F3FA-4656-B3AF-0BE7655EF8E9}" srcOrd="0" destOrd="0" presId="urn:microsoft.com/office/officeart/2005/8/layout/process1"/>
    <dgm:cxn modelId="{146512EA-3E21-4DC0-B9D5-3DF57352AE8F}" type="presParOf" srcId="{AE8D4BBA-100D-4D06-8BB9-33AADC009D29}" destId="{7B52083B-407F-412D-AC9D-CEF5F9FB9A48}" srcOrd="2" destOrd="0" presId="urn:microsoft.com/office/officeart/2005/8/layout/process1"/>
    <dgm:cxn modelId="{B8AA43F4-F416-41FE-BE45-1CF66D6AA339}" type="presParOf" srcId="{AE8D4BBA-100D-4D06-8BB9-33AADC009D29}" destId="{12020B88-35E3-4247-B0AF-A87597A1A47A}" srcOrd="3" destOrd="0" presId="urn:microsoft.com/office/officeart/2005/8/layout/process1"/>
    <dgm:cxn modelId="{27DD26FF-8394-4E2C-BDAF-C33F5555D1A3}" type="presParOf" srcId="{12020B88-35E3-4247-B0AF-A87597A1A47A}" destId="{96C8451C-8D7E-4E69-ACDA-8E1500E26E22}" srcOrd="0" destOrd="0" presId="urn:microsoft.com/office/officeart/2005/8/layout/process1"/>
    <dgm:cxn modelId="{6CD6B0EE-6603-41BB-B1F6-F950BC497221}" type="presParOf" srcId="{AE8D4BBA-100D-4D06-8BB9-33AADC009D29}" destId="{F6F0B9B3-BB8C-482D-BFBC-04D68BC7FFE0}" srcOrd="4" destOrd="0" presId="urn:microsoft.com/office/officeart/2005/8/layout/process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542B33C-1E6E-46F7-8873-1A6DB0C8265E}" type="doc">
      <dgm:prSet loTypeId="urn:microsoft.com/office/officeart/2005/8/layout/arrow3" loCatId="relationship" qsTypeId="urn:microsoft.com/office/officeart/2005/8/quickstyle/simple1" qsCatId="simple" csTypeId="urn:microsoft.com/office/officeart/2005/8/colors/accent1_2" csCatId="accent1" phldr="1"/>
      <dgm:spPr/>
      <dgm:t>
        <a:bodyPr/>
        <a:lstStyle/>
        <a:p>
          <a:endParaRPr lang="en-GB"/>
        </a:p>
      </dgm:t>
    </dgm:pt>
    <dgm:pt modelId="{78B87F53-57EA-4C4E-AB7D-BE394D9388A9}">
      <dgm:prSet phldrT="[Text]"/>
      <dgm:spPr/>
      <dgm:t>
        <a:bodyPr/>
        <a:lstStyle/>
        <a:p>
          <a:r>
            <a:rPr lang="en-GB" dirty="0" smtClean="0"/>
            <a:t>Dynamic</a:t>
          </a:r>
          <a:endParaRPr lang="en-GB" dirty="0"/>
        </a:p>
      </dgm:t>
    </dgm:pt>
    <dgm:pt modelId="{A110F15C-FDAE-45F0-9558-BC5BC8A4CCD6}" type="parTrans" cxnId="{F0EDC075-1301-42A3-91A4-833AA2428509}">
      <dgm:prSet/>
      <dgm:spPr/>
      <dgm:t>
        <a:bodyPr/>
        <a:lstStyle/>
        <a:p>
          <a:endParaRPr lang="en-GB"/>
        </a:p>
      </dgm:t>
    </dgm:pt>
    <dgm:pt modelId="{5CCA64EA-A376-4107-94F4-179E9BEBB911}" type="sibTrans" cxnId="{F0EDC075-1301-42A3-91A4-833AA2428509}">
      <dgm:prSet/>
      <dgm:spPr/>
      <dgm:t>
        <a:bodyPr/>
        <a:lstStyle/>
        <a:p>
          <a:endParaRPr lang="en-GB"/>
        </a:p>
      </dgm:t>
    </dgm:pt>
    <dgm:pt modelId="{5DED2C36-6246-4766-AC14-5CC1ABC25530}">
      <dgm:prSet phldrT="[Text]"/>
      <dgm:spPr/>
      <dgm:t>
        <a:bodyPr/>
        <a:lstStyle/>
        <a:p>
          <a:r>
            <a:rPr lang="en-GB" smtClean="0"/>
            <a:t>Equilibrium</a:t>
          </a:r>
          <a:endParaRPr lang="en-GB" dirty="0"/>
        </a:p>
      </dgm:t>
    </dgm:pt>
    <dgm:pt modelId="{DC16D7D9-CE0A-483C-9D24-1990358A1841}" type="parTrans" cxnId="{8DC05FF2-C2E1-48D7-B1EF-1E15DB9C25B1}">
      <dgm:prSet/>
      <dgm:spPr/>
      <dgm:t>
        <a:bodyPr/>
        <a:lstStyle/>
        <a:p>
          <a:endParaRPr lang="en-GB"/>
        </a:p>
      </dgm:t>
    </dgm:pt>
    <dgm:pt modelId="{D7F5AE8F-AEB8-4BF2-A243-3989D9B068DF}" type="sibTrans" cxnId="{8DC05FF2-C2E1-48D7-B1EF-1E15DB9C25B1}">
      <dgm:prSet/>
      <dgm:spPr/>
      <dgm:t>
        <a:bodyPr/>
        <a:lstStyle/>
        <a:p>
          <a:endParaRPr lang="en-GB"/>
        </a:p>
      </dgm:t>
    </dgm:pt>
    <dgm:pt modelId="{323CA32B-ADFB-4908-AEB5-B120434A0614}" type="pres">
      <dgm:prSet presAssocID="{9542B33C-1E6E-46F7-8873-1A6DB0C8265E}" presName="compositeShape" presStyleCnt="0">
        <dgm:presLayoutVars>
          <dgm:chMax val="2"/>
          <dgm:dir/>
          <dgm:resizeHandles val="exact"/>
        </dgm:presLayoutVars>
      </dgm:prSet>
      <dgm:spPr/>
      <dgm:t>
        <a:bodyPr/>
        <a:lstStyle/>
        <a:p>
          <a:endParaRPr lang="en-GB"/>
        </a:p>
      </dgm:t>
    </dgm:pt>
    <dgm:pt modelId="{890A8D01-46E1-44C8-AC8C-2AD9C9532753}" type="pres">
      <dgm:prSet presAssocID="{9542B33C-1E6E-46F7-8873-1A6DB0C8265E}" presName="divider" presStyleLbl="fgShp" presStyleIdx="0" presStyleCnt="1"/>
      <dgm:spPr/>
    </dgm:pt>
    <dgm:pt modelId="{B716C861-1874-403D-8F5B-87A63706E432}" type="pres">
      <dgm:prSet presAssocID="{78B87F53-57EA-4C4E-AB7D-BE394D9388A9}" presName="downArrow" presStyleLbl="node1" presStyleIdx="0" presStyleCnt="2"/>
      <dgm:spPr/>
    </dgm:pt>
    <dgm:pt modelId="{F1927C64-895A-4B05-A64B-ECA93C87D3F9}" type="pres">
      <dgm:prSet presAssocID="{78B87F53-57EA-4C4E-AB7D-BE394D9388A9}" presName="downArrowText" presStyleLbl="revTx" presStyleIdx="0" presStyleCnt="2">
        <dgm:presLayoutVars>
          <dgm:bulletEnabled val="1"/>
        </dgm:presLayoutVars>
      </dgm:prSet>
      <dgm:spPr/>
      <dgm:t>
        <a:bodyPr/>
        <a:lstStyle/>
        <a:p>
          <a:endParaRPr lang="en-GB"/>
        </a:p>
      </dgm:t>
    </dgm:pt>
    <dgm:pt modelId="{9F1D9CDF-8723-47EF-839E-F86A92889C3B}" type="pres">
      <dgm:prSet presAssocID="{5DED2C36-6246-4766-AC14-5CC1ABC25530}" presName="upArrow" presStyleLbl="node1" presStyleIdx="1" presStyleCnt="2"/>
      <dgm:spPr/>
    </dgm:pt>
    <dgm:pt modelId="{85EA3675-8C08-445D-A4E0-F195FD1A74AA}" type="pres">
      <dgm:prSet presAssocID="{5DED2C36-6246-4766-AC14-5CC1ABC25530}" presName="upArrowText" presStyleLbl="revTx" presStyleIdx="1" presStyleCnt="2">
        <dgm:presLayoutVars>
          <dgm:bulletEnabled val="1"/>
        </dgm:presLayoutVars>
      </dgm:prSet>
      <dgm:spPr/>
      <dgm:t>
        <a:bodyPr/>
        <a:lstStyle/>
        <a:p>
          <a:endParaRPr lang="en-GB"/>
        </a:p>
      </dgm:t>
    </dgm:pt>
  </dgm:ptLst>
  <dgm:cxnLst>
    <dgm:cxn modelId="{6B1E7C43-629C-4A38-A468-B20B04B0EAB8}" type="presOf" srcId="{9542B33C-1E6E-46F7-8873-1A6DB0C8265E}" destId="{323CA32B-ADFB-4908-AEB5-B120434A0614}" srcOrd="0" destOrd="0" presId="urn:microsoft.com/office/officeart/2005/8/layout/arrow3"/>
    <dgm:cxn modelId="{F0EDC075-1301-42A3-91A4-833AA2428509}" srcId="{9542B33C-1E6E-46F7-8873-1A6DB0C8265E}" destId="{78B87F53-57EA-4C4E-AB7D-BE394D9388A9}" srcOrd="0" destOrd="0" parTransId="{A110F15C-FDAE-45F0-9558-BC5BC8A4CCD6}" sibTransId="{5CCA64EA-A376-4107-94F4-179E9BEBB911}"/>
    <dgm:cxn modelId="{BBDC1D75-1A3B-4164-891C-486FFDC5501D}" type="presOf" srcId="{5DED2C36-6246-4766-AC14-5CC1ABC25530}" destId="{85EA3675-8C08-445D-A4E0-F195FD1A74AA}" srcOrd="0" destOrd="0" presId="urn:microsoft.com/office/officeart/2005/8/layout/arrow3"/>
    <dgm:cxn modelId="{8DC05FF2-C2E1-48D7-B1EF-1E15DB9C25B1}" srcId="{9542B33C-1E6E-46F7-8873-1A6DB0C8265E}" destId="{5DED2C36-6246-4766-AC14-5CC1ABC25530}" srcOrd="1" destOrd="0" parTransId="{DC16D7D9-CE0A-483C-9D24-1990358A1841}" sibTransId="{D7F5AE8F-AEB8-4BF2-A243-3989D9B068DF}"/>
    <dgm:cxn modelId="{6821EF9A-0E73-4EFC-93E0-197ED4B9BC54}" type="presOf" srcId="{78B87F53-57EA-4C4E-AB7D-BE394D9388A9}" destId="{F1927C64-895A-4B05-A64B-ECA93C87D3F9}" srcOrd="0" destOrd="0" presId="urn:microsoft.com/office/officeart/2005/8/layout/arrow3"/>
    <dgm:cxn modelId="{B987B8CA-515D-4AAA-A5D9-3A3B05759A8A}" type="presParOf" srcId="{323CA32B-ADFB-4908-AEB5-B120434A0614}" destId="{890A8D01-46E1-44C8-AC8C-2AD9C9532753}" srcOrd="0" destOrd="0" presId="urn:microsoft.com/office/officeart/2005/8/layout/arrow3"/>
    <dgm:cxn modelId="{D68C84E5-2CE5-42DD-BE08-C6DD6880A9CC}" type="presParOf" srcId="{323CA32B-ADFB-4908-AEB5-B120434A0614}" destId="{B716C861-1874-403D-8F5B-87A63706E432}" srcOrd="1" destOrd="0" presId="urn:microsoft.com/office/officeart/2005/8/layout/arrow3"/>
    <dgm:cxn modelId="{E6F104A3-ED77-470F-9137-FB3810E3A016}" type="presParOf" srcId="{323CA32B-ADFB-4908-AEB5-B120434A0614}" destId="{F1927C64-895A-4B05-A64B-ECA93C87D3F9}" srcOrd="2" destOrd="0" presId="urn:microsoft.com/office/officeart/2005/8/layout/arrow3"/>
    <dgm:cxn modelId="{9253598E-CDDC-40B3-AC51-7B6891EA9E3C}" type="presParOf" srcId="{323CA32B-ADFB-4908-AEB5-B120434A0614}" destId="{9F1D9CDF-8723-47EF-839E-F86A92889C3B}" srcOrd="3" destOrd="0" presId="urn:microsoft.com/office/officeart/2005/8/layout/arrow3"/>
    <dgm:cxn modelId="{5AB66130-5B94-4CCE-9247-74EA73A978D3}" type="presParOf" srcId="{323CA32B-ADFB-4908-AEB5-B120434A0614}" destId="{85EA3675-8C08-445D-A4E0-F195FD1A74AA}" srcOrd="4" destOrd="0" presId="urn:microsoft.com/office/officeart/2005/8/layout/arrow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DFF584-C622-49A4-A172-6C5549974D99}">
      <dsp:nvSpPr>
        <dsp:cNvPr id="0" name=""/>
        <dsp:cNvSpPr/>
      </dsp:nvSpPr>
      <dsp:spPr>
        <a:xfrm>
          <a:off x="4923593" y="3525511"/>
          <a:ext cx="2561180" cy="1659064"/>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t" anchorCtr="0">
          <a:noAutofit/>
        </a:bodyPr>
        <a:lstStyle/>
        <a:p>
          <a:pPr marL="171450" lvl="1" indent="-171450" algn="l" defTabSz="755650">
            <a:lnSpc>
              <a:spcPct val="90000"/>
            </a:lnSpc>
            <a:spcBef>
              <a:spcPct val="0"/>
            </a:spcBef>
            <a:spcAft>
              <a:spcPct val="15000"/>
            </a:spcAft>
            <a:buChar char="••"/>
          </a:pPr>
          <a:r>
            <a:rPr lang="en-GB" sz="1700" kern="1200" dirty="0" smtClean="0"/>
            <a:t>Anthropogenic</a:t>
          </a:r>
          <a:endParaRPr lang="en-GB" sz="1700" kern="1200" dirty="0"/>
        </a:p>
      </dsp:txBody>
      <dsp:txXfrm>
        <a:off x="5728392" y="3976721"/>
        <a:ext cx="1719938" cy="1171410"/>
      </dsp:txXfrm>
    </dsp:sp>
    <dsp:sp modelId="{D6EBA4F2-0F3A-4208-8EC5-5E2F490B9D6E}">
      <dsp:nvSpPr>
        <dsp:cNvPr id="0" name=""/>
        <dsp:cNvSpPr/>
      </dsp:nvSpPr>
      <dsp:spPr>
        <a:xfrm>
          <a:off x="744825" y="3525511"/>
          <a:ext cx="2561180" cy="1659064"/>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t" anchorCtr="0">
          <a:noAutofit/>
        </a:bodyPr>
        <a:lstStyle/>
        <a:p>
          <a:pPr marL="171450" lvl="1" indent="-171450" algn="l" defTabSz="755650">
            <a:lnSpc>
              <a:spcPct val="90000"/>
            </a:lnSpc>
            <a:spcBef>
              <a:spcPct val="0"/>
            </a:spcBef>
            <a:spcAft>
              <a:spcPct val="15000"/>
            </a:spcAft>
            <a:buChar char="••"/>
          </a:pPr>
          <a:r>
            <a:rPr lang="en-GB" sz="1700" kern="1200" dirty="0" smtClean="0"/>
            <a:t>Marine</a:t>
          </a:r>
          <a:endParaRPr lang="en-GB" sz="1700" kern="1200" dirty="0"/>
        </a:p>
      </dsp:txBody>
      <dsp:txXfrm>
        <a:off x="781269" y="3976721"/>
        <a:ext cx="1719938" cy="1171410"/>
      </dsp:txXfrm>
    </dsp:sp>
    <dsp:sp modelId="{B317BEB6-671D-4F97-AB44-277E1516A563}">
      <dsp:nvSpPr>
        <dsp:cNvPr id="0" name=""/>
        <dsp:cNvSpPr/>
      </dsp:nvSpPr>
      <dsp:spPr>
        <a:xfrm>
          <a:off x="4923593" y="0"/>
          <a:ext cx="2561180" cy="1659064"/>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t" anchorCtr="0">
          <a:noAutofit/>
        </a:bodyPr>
        <a:lstStyle/>
        <a:p>
          <a:pPr marL="171450" lvl="1" indent="-171450" algn="l" defTabSz="755650">
            <a:lnSpc>
              <a:spcPct val="90000"/>
            </a:lnSpc>
            <a:spcBef>
              <a:spcPct val="0"/>
            </a:spcBef>
            <a:spcAft>
              <a:spcPct val="15000"/>
            </a:spcAft>
            <a:buChar char="••"/>
          </a:pPr>
          <a:r>
            <a:rPr lang="en-GB" sz="1700" kern="1200" dirty="0" smtClean="0"/>
            <a:t>Climate</a:t>
          </a:r>
          <a:endParaRPr lang="en-GB" sz="1700" kern="1200" dirty="0"/>
        </a:p>
      </dsp:txBody>
      <dsp:txXfrm>
        <a:off x="5728392" y="36444"/>
        <a:ext cx="1719938" cy="1171410"/>
      </dsp:txXfrm>
    </dsp:sp>
    <dsp:sp modelId="{25AA24D8-64AF-4A8D-917B-9D00FFBCEB6B}">
      <dsp:nvSpPr>
        <dsp:cNvPr id="0" name=""/>
        <dsp:cNvSpPr/>
      </dsp:nvSpPr>
      <dsp:spPr>
        <a:xfrm>
          <a:off x="744825" y="0"/>
          <a:ext cx="2561180" cy="1659064"/>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t" anchorCtr="0">
          <a:noAutofit/>
        </a:bodyPr>
        <a:lstStyle/>
        <a:p>
          <a:pPr marL="171450" lvl="1" indent="-171450" algn="l" defTabSz="755650">
            <a:lnSpc>
              <a:spcPct val="90000"/>
            </a:lnSpc>
            <a:spcBef>
              <a:spcPct val="0"/>
            </a:spcBef>
            <a:spcAft>
              <a:spcPct val="15000"/>
            </a:spcAft>
            <a:buChar char="••"/>
          </a:pPr>
          <a:r>
            <a:rPr lang="en-GB" sz="1700" kern="1200" dirty="0" smtClean="0"/>
            <a:t>Geology</a:t>
          </a:r>
          <a:endParaRPr lang="en-GB" sz="1700" kern="1200" dirty="0"/>
        </a:p>
      </dsp:txBody>
      <dsp:txXfrm>
        <a:off x="781269" y="36444"/>
        <a:ext cx="1719938" cy="1171410"/>
      </dsp:txXfrm>
    </dsp:sp>
    <dsp:sp modelId="{DA698A69-7115-4A80-A39E-85EF112AF058}">
      <dsp:nvSpPr>
        <dsp:cNvPr id="0" name=""/>
        <dsp:cNvSpPr/>
      </dsp:nvSpPr>
      <dsp:spPr>
        <a:xfrm>
          <a:off x="1818032" y="295520"/>
          <a:ext cx="2244921" cy="2244921"/>
        </a:xfrm>
        <a:prstGeom prst="pieWedg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lvl="0" algn="ctr" defTabSz="755650">
            <a:lnSpc>
              <a:spcPct val="90000"/>
            </a:lnSpc>
            <a:spcBef>
              <a:spcPct val="0"/>
            </a:spcBef>
            <a:spcAft>
              <a:spcPct val="35000"/>
            </a:spcAft>
          </a:pPr>
          <a:r>
            <a:rPr lang="en-GB" sz="1700" kern="1200" dirty="0" smtClean="0"/>
            <a:t>Tectonics</a:t>
          </a:r>
          <a:endParaRPr lang="en-GB" sz="1700" kern="1200" dirty="0"/>
        </a:p>
      </dsp:txBody>
      <dsp:txXfrm>
        <a:off x="2475554" y="953042"/>
        <a:ext cx="1587399" cy="1587399"/>
      </dsp:txXfrm>
    </dsp:sp>
    <dsp:sp modelId="{AD6B83AA-0796-4103-A86E-B7D71DC7A098}">
      <dsp:nvSpPr>
        <dsp:cNvPr id="0" name=""/>
        <dsp:cNvSpPr/>
      </dsp:nvSpPr>
      <dsp:spPr>
        <a:xfrm rot="5400000">
          <a:off x="4166645" y="295520"/>
          <a:ext cx="2244921" cy="2244921"/>
        </a:xfrm>
        <a:prstGeom prst="pieWedg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lvl="0" algn="ctr" defTabSz="755650">
            <a:lnSpc>
              <a:spcPct val="90000"/>
            </a:lnSpc>
            <a:spcBef>
              <a:spcPct val="0"/>
            </a:spcBef>
            <a:spcAft>
              <a:spcPct val="35000"/>
            </a:spcAft>
          </a:pPr>
          <a:r>
            <a:rPr lang="en-GB" sz="1700" kern="1200" dirty="0" smtClean="0"/>
            <a:t>Atmosphere</a:t>
          </a:r>
          <a:endParaRPr lang="en-GB" sz="1700" kern="1200" dirty="0"/>
        </a:p>
      </dsp:txBody>
      <dsp:txXfrm rot="-5400000">
        <a:off x="4166645" y="953042"/>
        <a:ext cx="1587399" cy="1587399"/>
      </dsp:txXfrm>
    </dsp:sp>
    <dsp:sp modelId="{B1B746CC-45AA-477B-8B26-FD24E58CC6F4}">
      <dsp:nvSpPr>
        <dsp:cNvPr id="0" name=""/>
        <dsp:cNvSpPr/>
      </dsp:nvSpPr>
      <dsp:spPr>
        <a:xfrm rot="10800000">
          <a:off x="4166645" y="2644133"/>
          <a:ext cx="2244921" cy="2244921"/>
        </a:xfrm>
        <a:prstGeom prst="pieWedg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lvl="0" algn="ctr" defTabSz="755650">
            <a:lnSpc>
              <a:spcPct val="90000"/>
            </a:lnSpc>
            <a:spcBef>
              <a:spcPct val="0"/>
            </a:spcBef>
            <a:spcAft>
              <a:spcPct val="35000"/>
            </a:spcAft>
          </a:pPr>
          <a:r>
            <a:rPr lang="en-GB" sz="1700" kern="1200" dirty="0" smtClean="0"/>
            <a:t>Sedimentation</a:t>
          </a:r>
          <a:endParaRPr lang="en-GB" sz="1700" kern="1200" dirty="0"/>
        </a:p>
      </dsp:txBody>
      <dsp:txXfrm rot="10800000">
        <a:off x="4166645" y="2644133"/>
        <a:ext cx="1587399" cy="1587399"/>
      </dsp:txXfrm>
    </dsp:sp>
    <dsp:sp modelId="{1245791B-FEB6-4EA2-AA04-862DF73B9756}">
      <dsp:nvSpPr>
        <dsp:cNvPr id="0" name=""/>
        <dsp:cNvSpPr/>
      </dsp:nvSpPr>
      <dsp:spPr>
        <a:xfrm rot="16200000">
          <a:off x="1818032" y="2644133"/>
          <a:ext cx="2244921" cy="2244921"/>
        </a:xfrm>
        <a:prstGeom prst="pieWedg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lvl="0" algn="ctr" defTabSz="755650">
            <a:lnSpc>
              <a:spcPct val="90000"/>
            </a:lnSpc>
            <a:spcBef>
              <a:spcPct val="0"/>
            </a:spcBef>
            <a:spcAft>
              <a:spcPct val="35000"/>
            </a:spcAft>
          </a:pPr>
          <a:r>
            <a:rPr lang="en-GB" sz="1700" kern="1200" dirty="0" smtClean="0"/>
            <a:t>Biotic</a:t>
          </a:r>
          <a:endParaRPr lang="en-GB" sz="1700" kern="1200" dirty="0"/>
        </a:p>
      </dsp:txBody>
      <dsp:txXfrm rot="5400000">
        <a:off x="2475554" y="2644133"/>
        <a:ext cx="1587399" cy="1587399"/>
      </dsp:txXfrm>
    </dsp:sp>
    <dsp:sp modelId="{B0D83E7A-9318-4829-95CB-42A5C547DD93}">
      <dsp:nvSpPr>
        <dsp:cNvPr id="0" name=""/>
        <dsp:cNvSpPr/>
      </dsp:nvSpPr>
      <dsp:spPr>
        <a:xfrm>
          <a:off x="3727252" y="2125676"/>
          <a:ext cx="775094" cy="673994"/>
        </a:xfrm>
        <a:prstGeom prst="circularArrow">
          <a:avLst/>
        </a:prstGeom>
        <a:solidFill>
          <a:schemeClr val="accent1">
            <a:tint val="6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C8BC860-385A-4921-9236-900F1DABE70C}">
      <dsp:nvSpPr>
        <dsp:cNvPr id="0" name=""/>
        <dsp:cNvSpPr/>
      </dsp:nvSpPr>
      <dsp:spPr>
        <a:xfrm rot="10800000">
          <a:off x="3727252" y="2384904"/>
          <a:ext cx="775094" cy="673994"/>
        </a:xfrm>
        <a:prstGeom prst="circularArrow">
          <a:avLst/>
        </a:prstGeom>
        <a:solidFill>
          <a:schemeClr val="accent1">
            <a:tint val="6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812721-5CC5-437E-A907-3913B23E8CB9}">
      <dsp:nvSpPr>
        <dsp:cNvPr id="0" name=""/>
        <dsp:cNvSpPr/>
      </dsp:nvSpPr>
      <dsp:spPr>
        <a:xfrm>
          <a:off x="360067" y="0"/>
          <a:ext cx="6336704" cy="3960440"/>
        </a:xfrm>
        <a:prstGeom prst="swooshArrow">
          <a:avLst>
            <a:gd name="adj1" fmla="val 25000"/>
            <a:gd name="adj2" fmla="val 25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C978F8-A5D4-4B15-ABEE-517733257CF1}">
      <dsp:nvSpPr>
        <dsp:cNvPr id="0" name=""/>
        <dsp:cNvSpPr/>
      </dsp:nvSpPr>
      <dsp:spPr>
        <a:xfrm>
          <a:off x="953373" y="2944983"/>
          <a:ext cx="145744" cy="145744"/>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C704BB0-23CE-492B-8563-DE7D3B4CFCB5}">
      <dsp:nvSpPr>
        <dsp:cNvPr id="0" name=""/>
        <dsp:cNvSpPr/>
      </dsp:nvSpPr>
      <dsp:spPr>
        <a:xfrm>
          <a:off x="1152124" y="3240357"/>
          <a:ext cx="1083576" cy="4975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7227" tIns="0" rIns="0" bIns="0" numCol="1" spcCol="1270" anchor="t" anchorCtr="0">
          <a:noAutofit/>
        </a:bodyPr>
        <a:lstStyle/>
        <a:p>
          <a:pPr lvl="0" algn="l" defTabSz="755650">
            <a:lnSpc>
              <a:spcPct val="90000"/>
            </a:lnSpc>
            <a:spcBef>
              <a:spcPct val="0"/>
            </a:spcBef>
            <a:spcAft>
              <a:spcPct val="35000"/>
            </a:spcAft>
          </a:pPr>
          <a:r>
            <a:rPr lang="en-GB" sz="1700" kern="1200" dirty="0" smtClean="0"/>
            <a:t>Coastal Plain</a:t>
          </a:r>
          <a:endParaRPr lang="en-GB" sz="1700" kern="1200" dirty="0"/>
        </a:p>
      </dsp:txBody>
      <dsp:txXfrm>
        <a:off x="1152124" y="3240357"/>
        <a:ext cx="1083576" cy="497581"/>
      </dsp:txXfrm>
    </dsp:sp>
    <dsp:sp modelId="{E5522116-4582-4A8A-AF6B-5B05C08DE474}">
      <dsp:nvSpPr>
        <dsp:cNvPr id="0" name=""/>
        <dsp:cNvSpPr/>
      </dsp:nvSpPr>
      <dsp:spPr>
        <a:xfrm>
          <a:off x="1983087" y="2023784"/>
          <a:ext cx="253468" cy="253468"/>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76AD1AB-7001-4756-BCC9-A7DC09550EB8}">
      <dsp:nvSpPr>
        <dsp:cNvPr id="0" name=""/>
        <dsp:cNvSpPr/>
      </dsp:nvSpPr>
      <dsp:spPr>
        <a:xfrm>
          <a:off x="2016219" y="2664301"/>
          <a:ext cx="1330707" cy="4943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4308" tIns="0" rIns="0" bIns="0" numCol="1" spcCol="1270" anchor="t" anchorCtr="0">
          <a:noAutofit/>
        </a:bodyPr>
        <a:lstStyle/>
        <a:p>
          <a:pPr lvl="0" algn="l" defTabSz="755650">
            <a:lnSpc>
              <a:spcPct val="90000"/>
            </a:lnSpc>
            <a:spcBef>
              <a:spcPct val="0"/>
            </a:spcBef>
            <a:spcAft>
              <a:spcPct val="35000"/>
            </a:spcAft>
          </a:pPr>
          <a:r>
            <a:rPr lang="en-GB" sz="1700" kern="1200" dirty="0" err="1" smtClean="0"/>
            <a:t>Shoreface</a:t>
          </a:r>
          <a:endParaRPr lang="en-GB" sz="1700" kern="1200" dirty="0"/>
        </a:p>
      </dsp:txBody>
      <dsp:txXfrm>
        <a:off x="2016219" y="2664301"/>
        <a:ext cx="1330707" cy="494325"/>
      </dsp:txXfrm>
    </dsp:sp>
    <dsp:sp modelId="{2105C10F-9399-463A-B767-75A91F234DBE}">
      <dsp:nvSpPr>
        <dsp:cNvPr id="0" name=""/>
        <dsp:cNvSpPr/>
      </dsp:nvSpPr>
      <dsp:spPr>
        <a:xfrm>
          <a:off x="3297953" y="1344965"/>
          <a:ext cx="335845" cy="335845"/>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DFF30C2-C40C-441D-90AA-DE8483AE92FE}">
      <dsp:nvSpPr>
        <dsp:cNvPr id="0" name=""/>
        <dsp:cNvSpPr/>
      </dsp:nvSpPr>
      <dsp:spPr>
        <a:xfrm>
          <a:off x="3672402" y="2304267"/>
          <a:ext cx="1330707" cy="7208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57" tIns="0" rIns="0" bIns="0" numCol="1" spcCol="1270" anchor="t" anchorCtr="0">
          <a:noAutofit/>
        </a:bodyPr>
        <a:lstStyle/>
        <a:p>
          <a:pPr lvl="0" algn="l" defTabSz="755650">
            <a:lnSpc>
              <a:spcPct val="90000"/>
            </a:lnSpc>
            <a:spcBef>
              <a:spcPct val="0"/>
            </a:spcBef>
            <a:spcAft>
              <a:spcPct val="35000"/>
            </a:spcAft>
          </a:pPr>
          <a:r>
            <a:rPr lang="en-GB" sz="1700" kern="1200" dirty="0" smtClean="0"/>
            <a:t>Continental Shelf</a:t>
          </a:r>
          <a:endParaRPr lang="en-GB" sz="1700" kern="1200" dirty="0"/>
        </a:p>
      </dsp:txBody>
      <dsp:txXfrm>
        <a:off x="3672402" y="2304267"/>
        <a:ext cx="1330707" cy="720828"/>
      </dsp:txXfrm>
    </dsp:sp>
    <dsp:sp modelId="{75A36EA8-E111-4ADC-B252-8C572CBB4D6D}">
      <dsp:nvSpPr>
        <dsp:cNvPr id="0" name=""/>
        <dsp:cNvSpPr/>
      </dsp:nvSpPr>
      <dsp:spPr>
        <a:xfrm>
          <a:off x="4730048" y="895851"/>
          <a:ext cx="449905" cy="449905"/>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0642755-EFD8-45B7-93B5-B72015648969}">
      <dsp:nvSpPr>
        <dsp:cNvPr id="0" name=""/>
        <dsp:cNvSpPr/>
      </dsp:nvSpPr>
      <dsp:spPr>
        <a:xfrm>
          <a:off x="4968548" y="2016226"/>
          <a:ext cx="1330707" cy="7607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8396" tIns="0" rIns="0" bIns="0" numCol="1" spcCol="1270" anchor="t" anchorCtr="0">
          <a:noAutofit/>
        </a:bodyPr>
        <a:lstStyle/>
        <a:p>
          <a:pPr lvl="0" algn="l" defTabSz="755650">
            <a:lnSpc>
              <a:spcPct val="90000"/>
            </a:lnSpc>
            <a:spcBef>
              <a:spcPct val="0"/>
            </a:spcBef>
            <a:spcAft>
              <a:spcPct val="35000"/>
            </a:spcAft>
          </a:pPr>
          <a:r>
            <a:rPr lang="en-GB" sz="1700" kern="1200" dirty="0" smtClean="0"/>
            <a:t>Continental Slope</a:t>
          </a:r>
          <a:endParaRPr lang="en-GB" sz="1700" kern="1200" dirty="0"/>
        </a:p>
      </dsp:txBody>
      <dsp:txXfrm>
        <a:off x="4968548" y="2016226"/>
        <a:ext cx="1330707" cy="76079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4D0924-04C7-4945-88D8-C03165A96DA3}">
      <dsp:nvSpPr>
        <dsp:cNvPr id="0" name=""/>
        <dsp:cNvSpPr/>
      </dsp:nvSpPr>
      <dsp:spPr>
        <a:xfrm>
          <a:off x="5242" y="0"/>
          <a:ext cx="1566799" cy="375816"/>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GB" sz="1400" kern="1200" dirty="0" smtClean="0"/>
            <a:t>Large pebbles</a:t>
          </a:r>
          <a:endParaRPr lang="en-GB" sz="1400" kern="1200" dirty="0"/>
        </a:p>
      </dsp:txBody>
      <dsp:txXfrm>
        <a:off x="16249" y="11007"/>
        <a:ext cx="1544785" cy="353802"/>
      </dsp:txXfrm>
    </dsp:sp>
    <dsp:sp modelId="{5F2458F7-C263-4D33-ADBB-7BF42E53701D}">
      <dsp:nvSpPr>
        <dsp:cNvPr id="0" name=""/>
        <dsp:cNvSpPr/>
      </dsp:nvSpPr>
      <dsp:spPr>
        <a:xfrm>
          <a:off x="1728722" y="0"/>
          <a:ext cx="332161" cy="37581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88950">
            <a:lnSpc>
              <a:spcPct val="90000"/>
            </a:lnSpc>
            <a:spcBef>
              <a:spcPct val="0"/>
            </a:spcBef>
            <a:spcAft>
              <a:spcPct val="35000"/>
            </a:spcAft>
          </a:pPr>
          <a:endParaRPr lang="en-GB" sz="1100" kern="1200"/>
        </a:p>
      </dsp:txBody>
      <dsp:txXfrm>
        <a:off x="1728722" y="75163"/>
        <a:ext cx="232513" cy="225490"/>
      </dsp:txXfrm>
    </dsp:sp>
    <dsp:sp modelId="{7B52083B-407F-412D-AC9D-CEF5F9FB9A48}">
      <dsp:nvSpPr>
        <dsp:cNvPr id="0" name=""/>
        <dsp:cNvSpPr/>
      </dsp:nvSpPr>
      <dsp:spPr>
        <a:xfrm>
          <a:off x="2198762" y="0"/>
          <a:ext cx="1566799" cy="375816"/>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GB" sz="1400" kern="1200" dirty="0" smtClean="0"/>
            <a:t>Shingle</a:t>
          </a:r>
          <a:endParaRPr lang="en-GB" sz="1400" kern="1200" dirty="0"/>
        </a:p>
      </dsp:txBody>
      <dsp:txXfrm>
        <a:off x="2209769" y="11007"/>
        <a:ext cx="1544785" cy="353802"/>
      </dsp:txXfrm>
    </dsp:sp>
    <dsp:sp modelId="{12020B88-35E3-4247-B0AF-A87597A1A47A}">
      <dsp:nvSpPr>
        <dsp:cNvPr id="0" name=""/>
        <dsp:cNvSpPr/>
      </dsp:nvSpPr>
      <dsp:spPr>
        <a:xfrm>
          <a:off x="3922241" y="0"/>
          <a:ext cx="332161" cy="37581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88950">
            <a:lnSpc>
              <a:spcPct val="90000"/>
            </a:lnSpc>
            <a:spcBef>
              <a:spcPct val="0"/>
            </a:spcBef>
            <a:spcAft>
              <a:spcPct val="35000"/>
            </a:spcAft>
          </a:pPr>
          <a:endParaRPr lang="en-GB" sz="1100" kern="1200"/>
        </a:p>
      </dsp:txBody>
      <dsp:txXfrm>
        <a:off x="3922241" y="75163"/>
        <a:ext cx="232513" cy="225490"/>
      </dsp:txXfrm>
    </dsp:sp>
    <dsp:sp modelId="{F6F0B9B3-BB8C-482D-BFBC-04D68BC7FFE0}">
      <dsp:nvSpPr>
        <dsp:cNvPr id="0" name=""/>
        <dsp:cNvSpPr/>
      </dsp:nvSpPr>
      <dsp:spPr>
        <a:xfrm>
          <a:off x="4392281" y="0"/>
          <a:ext cx="1566799" cy="375816"/>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GB" sz="1400" kern="1200" dirty="0" smtClean="0"/>
            <a:t>Small shingle/Sand</a:t>
          </a:r>
          <a:endParaRPr lang="en-GB" sz="1400" kern="1200" dirty="0"/>
        </a:p>
      </dsp:txBody>
      <dsp:txXfrm>
        <a:off x="4403288" y="11007"/>
        <a:ext cx="1544785" cy="35380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4D0924-04C7-4945-88D8-C03165A96DA3}">
      <dsp:nvSpPr>
        <dsp:cNvPr id="0" name=""/>
        <dsp:cNvSpPr/>
      </dsp:nvSpPr>
      <dsp:spPr>
        <a:xfrm>
          <a:off x="5316" y="0"/>
          <a:ext cx="1588957" cy="375816"/>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lvl="0" algn="ctr" defTabSz="400050">
            <a:lnSpc>
              <a:spcPct val="90000"/>
            </a:lnSpc>
            <a:spcBef>
              <a:spcPct val="0"/>
            </a:spcBef>
            <a:spcAft>
              <a:spcPct val="35000"/>
            </a:spcAft>
          </a:pPr>
          <a:r>
            <a:rPr lang="en-GB" sz="900" kern="1200" dirty="0" smtClean="0"/>
            <a:t>Storm beach some vegetation, stable</a:t>
          </a:r>
          <a:endParaRPr lang="en-GB" sz="900" kern="1200" dirty="0"/>
        </a:p>
      </dsp:txBody>
      <dsp:txXfrm>
        <a:off x="16323" y="11007"/>
        <a:ext cx="1566943" cy="353802"/>
      </dsp:txXfrm>
    </dsp:sp>
    <dsp:sp modelId="{5F2458F7-C263-4D33-ADBB-7BF42E53701D}">
      <dsp:nvSpPr>
        <dsp:cNvPr id="0" name=""/>
        <dsp:cNvSpPr/>
      </dsp:nvSpPr>
      <dsp:spPr>
        <a:xfrm>
          <a:off x="1690912" y="0"/>
          <a:ext cx="204874" cy="37581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311150">
            <a:lnSpc>
              <a:spcPct val="90000"/>
            </a:lnSpc>
            <a:spcBef>
              <a:spcPct val="0"/>
            </a:spcBef>
            <a:spcAft>
              <a:spcPct val="35000"/>
            </a:spcAft>
          </a:pPr>
          <a:endParaRPr lang="en-GB" sz="700" kern="1200"/>
        </a:p>
      </dsp:txBody>
      <dsp:txXfrm>
        <a:off x="1690912" y="75163"/>
        <a:ext cx="143412" cy="225490"/>
      </dsp:txXfrm>
    </dsp:sp>
    <dsp:sp modelId="{7B52083B-407F-412D-AC9D-CEF5F9FB9A48}">
      <dsp:nvSpPr>
        <dsp:cNvPr id="0" name=""/>
        <dsp:cNvSpPr/>
      </dsp:nvSpPr>
      <dsp:spPr>
        <a:xfrm>
          <a:off x="1980829" y="0"/>
          <a:ext cx="1588957" cy="375816"/>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lvl="0" algn="ctr" defTabSz="400050">
            <a:lnSpc>
              <a:spcPct val="90000"/>
            </a:lnSpc>
            <a:spcBef>
              <a:spcPct val="0"/>
            </a:spcBef>
            <a:spcAft>
              <a:spcPct val="35000"/>
            </a:spcAft>
          </a:pPr>
          <a:r>
            <a:rPr lang="en-GB" sz="900" kern="1200" dirty="0" smtClean="0"/>
            <a:t>Berm Spring HT</a:t>
          </a:r>
          <a:endParaRPr lang="en-GB" sz="900" kern="1200" dirty="0"/>
        </a:p>
      </dsp:txBody>
      <dsp:txXfrm>
        <a:off x="1991836" y="11007"/>
        <a:ext cx="1566943" cy="353802"/>
      </dsp:txXfrm>
    </dsp:sp>
    <dsp:sp modelId="{12020B88-35E3-4247-B0AF-A87597A1A47A}">
      <dsp:nvSpPr>
        <dsp:cNvPr id="0" name=""/>
        <dsp:cNvSpPr/>
      </dsp:nvSpPr>
      <dsp:spPr>
        <a:xfrm>
          <a:off x="3790939" y="0"/>
          <a:ext cx="468843" cy="37581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311150">
            <a:lnSpc>
              <a:spcPct val="90000"/>
            </a:lnSpc>
            <a:spcBef>
              <a:spcPct val="0"/>
            </a:spcBef>
            <a:spcAft>
              <a:spcPct val="35000"/>
            </a:spcAft>
          </a:pPr>
          <a:endParaRPr lang="en-GB" sz="700" kern="1200"/>
        </a:p>
      </dsp:txBody>
      <dsp:txXfrm>
        <a:off x="3790939" y="75163"/>
        <a:ext cx="356098" cy="225490"/>
      </dsp:txXfrm>
    </dsp:sp>
    <dsp:sp modelId="{F6F0B9B3-BB8C-482D-BFBC-04D68BC7FFE0}">
      <dsp:nvSpPr>
        <dsp:cNvPr id="0" name=""/>
        <dsp:cNvSpPr/>
      </dsp:nvSpPr>
      <dsp:spPr>
        <a:xfrm>
          <a:off x="4454398" y="0"/>
          <a:ext cx="1588957" cy="375816"/>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lvl="0" algn="ctr" defTabSz="400050">
            <a:lnSpc>
              <a:spcPct val="90000"/>
            </a:lnSpc>
            <a:spcBef>
              <a:spcPct val="0"/>
            </a:spcBef>
            <a:spcAft>
              <a:spcPct val="35000"/>
            </a:spcAft>
          </a:pPr>
          <a:r>
            <a:rPr lang="en-GB" sz="900" kern="1200" dirty="0" smtClean="0"/>
            <a:t>Neap intertidal zone</a:t>
          </a:r>
          <a:endParaRPr lang="en-GB" sz="900" kern="1200" dirty="0"/>
        </a:p>
      </dsp:txBody>
      <dsp:txXfrm>
        <a:off x="4465405" y="11007"/>
        <a:ext cx="1566943" cy="35380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0A8D01-46E1-44C8-AC8C-2AD9C9532753}">
      <dsp:nvSpPr>
        <dsp:cNvPr id="0" name=""/>
        <dsp:cNvSpPr/>
      </dsp:nvSpPr>
      <dsp:spPr>
        <a:xfrm rot="21300000">
          <a:off x="8175" y="676477"/>
          <a:ext cx="2647944" cy="303229"/>
        </a:xfrm>
        <a:prstGeom prst="mathMinus">
          <a:avLst/>
        </a:prstGeom>
        <a:solidFill>
          <a:schemeClr val="accent1">
            <a:tint val="6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716C861-1874-403D-8F5B-87A63706E432}">
      <dsp:nvSpPr>
        <dsp:cNvPr id="0" name=""/>
        <dsp:cNvSpPr/>
      </dsp:nvSpPr>
      <dsp:spPr>
        <a:xfrm>
          <a:off x="319715" y="82809"/>
          <a:ext cx="799288" cy="662473"/>
        </a:xfrm>
        <a:prstGeom prst="downArrow">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1927C64-895A-4B05-A64B-ECA93C87D3F9}">
      <dsp:nvSpPr>
        <dsp:cNvPr id="0" name=""/>
        <dsp:cNvSpPr/>
      </dsp:nvSpPr>
      <dsp:spPr>
        <a:xfrm>
          <a:off x="1412076" y="0"/>
          <a:ext cx="852574" cy="6955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232" tIns="78232" rIns="78232" bIns="78232" numCol="1" spcCol="1270" anchor="ctr" anchorCtr="0">
          <a:noAutofit/>
        </a:bodyPr>
        <a:lstStyle/>
        <a:p>
          <a:pPr lvl="0" algn="ctr" defTabSz="488950">
            <a:lnSpc>
              <a:spcPct val="90000"/>
            </a:lnSpc>
            <a:spcBef>
              <a:spcPct val="0"/>
            </a:spcBef>
            <a:spcAft>
              <a:spcPct val="35000"/>
            </a:spcAft>
          </a:pPr>
          <a:r>
            <a:rPr lang="en-GB" sz="1100" kern="1200" dirty="0" smtClean="0"/>
            <a:t>Dynamic</a:t>
          </a:r>
          <a:endParaRPr lang="en-GB" sz="1100" kern="1200" dirty="0"/>
        </a:p>
      </dsp:txBody>
      <dsp:txXfrm>
        <a:off x="1412076" y="0"/>
        <a:ext cx="852574" cy="695597"/>
      </dsp:txXfrm>
    </dsp:sp>
    <dsp:sp modelId="{9F1D9CDF-8723-47EF-839E-F86A92889C3B}">
      <dsp:nvSpPr>
        <dsp:cNvPr id="0" name=""/>
        <dsp:cNvSpPr/>
      </dsp:nvSpPr>
      <dsp:spPr>
        <a:xfrm>
          <a:off x="1545291" y="910901"/>
          <a:ext cx="799288" cy="662473"/>
        </a:xfrm>
        <a:prstGeom prst="upArrow">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5EA3675-8C08-445D-A4E0-F195FD1A74AA}">
      <dsp:nvSpPr>
        <dsp:cNvPr id="0" name=""/>
        <dsp:cNvSpPr/>
      </dsp:nvSpPr>
      <dsp:spPr>
        <a:xfrm>
          <a:off x="399644" y="960586"/>
          <a:ext cx="852574" cy="6955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232" tIns="78232" rIns="78232" bIns="78232" numCol="1" spcCol="1270" anchor="ctr" anchorCtr="0">
          <a:noAutofit/>
        </a:bodyPr>
        <a:lstStyle/>
        <a:p>
          <a:pPr lvl="0" algn="ctr" defTabSz="488950">
            <a:lnSpc>
              <a:spcPct val="90000"/>
            </a:lnSpc>
            <a:spcBef>
              <a:spcPct val="0"/>
            </a:spcBef>
            <a:spcAft>
              <a:spcPct val="35000"/>
            </a:spcAft>
          </a:pPr>
          <a:r>
            <a:rPr lang="en-GB" sz="1100" kern="1200" smtClean="0"/>
            <a:t>Equilibrium</a:t>
          </a:r>
          <a:endParaRPr lang="en-GB" sz="1100" kern="1200" dirty="0"/>
        </a:p>
      </dsp:txBody>
      <dsp:txXfrm>
        <a:off x="399644" y="960586"/>
        <a:ext cx="852574" cy="695597"/>
      </dsp:txXfrm>
    </dsp:sp>
  </dsp:spTree>
</dsp:drawing>
</file>

<file path=ppt/diagrams/layout1.xml><?xml version="1.0" encoding="utf-8"?>
<dgm:layoutDef xmlns:dgm="http://schemas.openxmlformats.org/drawingml/2006/diagram" xmlns:a="http://schemas.openxmlformats.org/drawingml/2006/main" uniqueId="urn:microsoft.com/office/officeart/2005/8/layout/cycle4#1">
  <dgm:title val=""/>
  <dgm:desc val=""/>
  <dgm:catLst>
    <dgm:cat type="relationship" pri="26000"/>
    <dgm:cat type="cycle" pri="13000"/>
    <dgm:cat type="matrix" pri="4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ampData>
  <dgm:style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cycleMatrixDiagram">
    <dgm:varLst>
      <dgm:chMax val="1"/>
      <dgm:dir/>
      <dgm:animLvl val="lvl"/>
      <dgm:resizeHandles val="exact"/>
    </dgm:varLst>
    <dgm:alg type="composite">
      <dgm:param type="ar" val="1.3"/>
    </dgm:alg>
    <dgm:shape xmlns:r="http://schemas.openxmlformats.org/officeDocument/2006/relationships" r:blip="">
      <dgm:adjLst/>
    </dgm:shape>
    <dgm:presOf/>
    <dgm:constrLst>
      <dgm:constr type="w" for="ch" forName="children" refType="w"/>
      <dgm:constr type="h" for="ch" forName="children" refType="w" refFor="ch" refForName="children" fact="0.77"/>
      <dgm:constr type="ctrX" for="ch" forName="children" refType="w" fact="0.5"/>
      <dgm:constr type="ctrY" for="ch" forName="children" refType="h" fact="0.5"/>
      <dgm:constr type="w" for="ch" forName="circle" refType="w"/>
      <dgm:constr type="h" for="ch" forName="circle" refType="h"/>
      <dgm:constr type="ctrX" for="ch" forName="circle" refType="w" fact="0.5"/>
      <dgm:constr type="ctrY" for="ch" forName="circle" refType="h" fact="0.5"/>
      <dgm:constr type="w" for="ch" forName="center1" refType="w" fact="0.115"/>
      <dgm:constr type="h" for="ch" forName="center1" refType="w" fact="0.1"/>
      <dgm:constr type="ctrX" for="ch" forName="center1" refType="w" fact="0.5"/>
      <dgm:constr type="ctrY" for="ch" forName="center1" refType="h" fact="0.475"/>
      <dgm:constr type="w" for="ch" forName="center2" refType="w" fact="0.115"/>
      <dgm:constr type="h" for="ch" forName="center2" refType="w" fact="0.1"/>
      <dgm:constr type="ctrX" for="ch" forName="center2" refType="w" fact="0.5"/>
      <dgm:constr type="ctrY" for="ch" forName="center2" refType="h" fact="0.525"/>
    </dgm:constrLst>
    <dgm:ruleLst/>
    <dgm:choose name="Name0">
      <dgm:if name="Name1" axis="ch" ptType="node" func="cnt" op="gte" val="1">
        <dgm:layoutNode name="children">
          <dgm:alg type="composite">
            <dgm:param type="ar" val="1.3"/>
          </dgm:alg>
          <dgm:shape xmlns:r="http://schemas.openxmlformats.org/officeDocument/2006/relationships" r:blip="">
            <dgm:adjLst/>
          </dgm:shape>
          <dgm:presOf/>
          <dgm:choose name="Name2">
            <dgm:if name="Name3" func="var" arg="dir" op="equ" val="norm">
              <dgm:constrLst>
                <dgm:constr type="primFontSz" for="des" ptType="node" op="equ" val="65"/>
                <dgm:constr type="w" for="ch" forName="child1group" refType="w" fact="0.38"/>
                <dgm:constr type="h" for="ch" forName="child1group" refType="h" fact="0.32"/>
                <dgm:constr type="t" for="ch" forName="child1group"/>
                <dgm:constr type="l" for="ch" forName="child1group"/>
                <dgm:constr type="w" for="ch" forName="child2group" refType="w" fact="0.38"/>
                <dgm:constr type="h" for="ch" forName="child2group" refType="h" fact="0.32"/>
                <dgm:constr type="t" for="ch" forName="child2group"/>
                <dgm:constr type="r" for="ch" forName="child2group" refType="w"/>
                <dgm:constr type="w" for="ch" forName="child3group" refType="w" fact="0.38"/>
                <dgm:constr type="h" for="ch" forName="child3group" refType="h" fact="0.32"/>
                <dgm:constr type="b" for="ch" forName="child3group" refType="h"/>
                <dgm:constr type="r" for="ch" forName="child3group" refType="w"/>
                <dgm:constr type="w" for="ch" forName="child4group" refType="w" fact="0.38"/>
                <dgm:constr type="h" for="ch" forName="child4group" refType="h" fact="0.32"/>
                <dgm:constr type="b" for="ch" forName="child4group" refType="h"/>
                <dgm:constr type="l" for="ch" forName="child4group"/>
              </dgm:constrLst>
            </dgm:if>
            <dgm:else name="Name4">
              <dgm:constrLst>
                <dgm:constr type="primFontSz" for="des" ptType="node" op="equ" val="65"/>
                <dgm:constr type="w" for="ch" forName="child1group" refType="w" fact="0.38"/>
                <dgm:constr type="h" for="ch" forName="child1group" refType="h" fact="0.32"/>
                <dgm:constr type="t" for="ch" forName="child1group"/>
                <dgm:constr type="r" for="ch" forName="child1group" refType="w"/>
                <dgm:constr type="w" for="ch" forName="child2group" refType="w" fact="0.38"/>
                <dgm:constr type="h" for="ch" forName="child2group" refType="h" fact="0.32"/>
                <dgm:constr type="t" for="ch" forName="child2group"/>
                <dgm:constr type="l" for="ch" forName="child2group"/>
                <dgm:constr type="w" for="ch" forName="child3group" refType="w" fact="0.38"/>
                <dgm:constr type="h" for="ch" forName="child3group" refType="h" fact="0.32"/>
                <dgm:constr type="b" for="ch" forName="child3group" refType="h"/>
                <dgm:constr type="l" for="ch" forName="child3group"/>
                <dgm:constr type="w" for="ch" forName="child4group" refType="w" fact="0.38"/>
                <dgm:constr type="h" for="ch" forName="child4group" refType="h" fact="0.32"/>
                <dgm:constr type="b" for="ch" forName="child4group" refType="h"/>
                <dgm:constr type="r" for="ch" forName="child4group" refType="w"/>
              </dgm:constrLst>
            </dgm:else>
          </dgm:choose>
          <dgm:ruleLst/>
          <dgm:choose name="Name5">
            <dgm:if name="Name6" axis="ch ch" ptType="node node" st="1 1" cnt="1 0" func="cnt" op="gte" val="1">
              <dgm:layoutNode name="child1group">
                <dgm:alg type="composite">
                  <dgm:param type="horzAlign" val="none"/>
                  <dgm:param type="vertAlign" val="none"/>
                </dgm:alg>
                <dgm:shape xmlns:r="http://schemas.openxmlformats.org/officeDocument/2006/relationships" r:blip="">
                  <dgm:adjLst/>
                </dgm:shape>
                <dgm:presOf/>
                <dgm:choose name="Name7">
                  <dgm:if name="Name8" func="var" arg="dir" op="equ" val="norm">
                    <dgm:constrLst>
                      <dgm:constr type="w" for="ch" forName="child1" refType="w"/>
                      <dgm:constr type="h" for="ch" forName="child1" refType="h"/>
                      <dgm:constr type="t" for="ch" forName="child1"/>
                      <dgm:constr type="l" for="ch" forName="child1"/>
                      <dgm:constr type="w" for="ch" forName="child1Text" refType="w" fact="0.7"/>
                      <dgm:constr type="h" for="ch" forName="child1Text" refType="h" fact="0.75"/>
                      <dgm:constr type="t" for="ch" forName="child1Text"/>
                      <dgm:constr type="l" for="ch" forName="child1Text"/>
                    </dgm:constrLst>
                  </dgm:if>
                  <dgm:else name="Name9">
                    <dgm:constrLst>
                      <dgm:constr type="w" for="ch" forName="child1" refType="w"/>
                      <dgm:constr type="h" for="ch" forName="child1" refType="h"/>
                      <dgm:constr type="t" for="ch" forName="child1"/>
                      <dgm:constr type="r" for="ch" forName="child1" refType="w"/>
                      <dgm:constr type="w" for="ch" forName="child1Text" refType="w" fact="0.7"/>
                      <dgm:constr type="h" for="ch" forName="child1Text" refType="h" fact="0.75"/>
                      <dgm:constr type="t" for="ch" forName="child1Text"/>
                      <dgm:constr type="r" for="ch" forName="child1Text" refType="w"/>
                    </dgm:constrLst>
                  </dgm:else>
                </dgm:choose>
                <dgm:ruleLst/>
                <dgm:layoutNode name="child1" styleLbl="bgAcc1">
                  <dgm:alg type="sp"/>
                  <dgm:shape xmlns:r="http://schemas.openxmlformats.org/officeDocument/2006/relationships" type="roundRect" r:blip="" zOrderOff="-2">
                    <dgm:adjLst>
                      <dgm:adj idx="1" val="0.1"/>
                    </dgm:adjLst>
                  </dgm:shape>
                  <dgm:presOf axis="ch des" ptType="node node" st="1 1" cnt="1 0"/>
                  <dgm:constrLst/>
                  <dgm:ruleLst/>
                </dgm:layoutNode>
                <dgm:layoutNode name="child1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0"/>
          </dgm:choose>
          <dgm:choose name="Name11">
            <dgm:if name="Name12" axis="ch ch" ptType="node node" st="2 1" cnt="1 0" func="cnt" op="gte" val="1">
              <dgm:layoutNode name="child2group">
                <dgm:alg type="composite">
                  <dgm:param type="horzAlign" val="none"/>
                  <dgm:param type="vertAlign" val="none"/>
                </dgm:alg>
                <dgm:shape xmlns:r="http://schemas.openxmlformats.org/officeDocument/2006/relationships" r:blip="">
                  <dgm:adjLst/>
                </dgm:shape>
                <dgm:choose name="Name13">
                  <dgm:if name="Name14" func="var" arg="dir" op="equ" val="norm">
                    <dgm:constrLst>
                      <dgm:constr type="w" for="ch" forName="child2" refType="w"/>
                      <dgm:constr type="h" for="ch" forName="child2" refType="h"/>
                      <dgm:constr type="t" for="ch" forName="child2"/>
                      <dgm:constr type="r" for="ch" forName="child2" refType="w"/>
                      <dgm:constr type="w" for="ch" forName="child2Text" refType="w" fact="0.7"/>
                      <dgm:constr type="h" for="ch" forName="child2Text" refType="h" fact="0.75"/>
                      <dgm:constr type="t" for="ch" forName="child2Text"/>
                      <dgm:constr type="r" for="ch" forName="child2Text" refType="w"/>
                    </dgm:constrLst>
                  </dgm:if>
                  <dgm:else name="Name15">
                    <dgm:constrLst>
                      <dgm:constr type="w" for="ch" forName="child2" refType="w"/>
                      <dgm:constr type="h" for="ch" forName="child2" refType="h"/>
                      <dgm:constr type="t" for="ch" forName="child2"/>
                      <dgm:constr type="l" for="ch" forName="child2"/>
                      <dgm:constr type="w" for="ch" forName="child2Text" refType="w" fact="0.7"/>
                      <dgm:constr type="h" for="ch" forName="child2Text" refType="h" fact="0.75"/>
                      <dgm:constr type="t" for="ch" forName="child2Text"/>
                      <dgm:constr type="l" for="ch" forName="child2Text"/>
                    </dgm:constrLst>
                  </dgm:else>
                </dgm:choose>
                <dgm:ruleLst/>
                <dgm:layoutNode name="child2" styleLbl="bgAcc1">
                  <dgm:alg type="sp"/>
                  <dgm:shape xmlns:r="http://schemas.openxmlformats.org/officeDocument/2006/relationships" type="roundRect" r:blip="" zOrderOff="-2">
                    <dgm:adjLst>
                      <dgm:adj idx="1" val="0.1"/>
                    </dgm:adjLst>
                  </dgm:shape>
                  <dgm:presOf axis="ch des" ptType="node node" st="2 1" cnt="1 0"/>
                  <dgm:constrLst/>
                  <dgm:ruleLst/>
                </dgm:layoutNode>
                <dgm:layoutNode name="child2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6"/>
          </dgm:choose>
          <dgm:choose name="Name17">
            <dgm:if name="Name18" axis="ch ch" ptType="node node" st="3 1" cnt="1 0" func="cnt" op="gte" val="1">
              <dgm:layoutNode name="child3group">
                <dgm:alg type="composite">
                  <dgm:param type="horzAlign" val="none"/>
                  <dgm:param type="vertAlign" val="none"/>
                </dgm:alg>
                <dgm:shape xmlns:r="http://schemas.openxmlformats.org/officeDocument/2006/relationships" r:blip="">
                  <dgm:adjLst/>
                </dgm:shape>
                <dgm:presOf/>
                <dgm:choose name="Name19">
                  <dgm:if name="Name20" func="var" arg="dir" op="equ" val="norm">
                    <dgm:constrLst>
                      <dgm:constr type="w" for="ch" forName="child3" refType="w"/>
                      <dgm:constr type="h" for="ch" forName="child3" refType="h"/>
                      <dgm:constr type="b" for="ch" forName="child3" refType="h"/>
                      <dgm:constr type="r" for="ch" forName="child3" refType="w"/>
                      <dgm:constr type="w" for="ch" forName="child3Text" refType="w" fact="0.7"/>
                      <dgm:constr type="h" for="ch" forName="child3Text" refType="h" fact="0.75"/>
                      <dgm:constr type="b" for="ch" forName="child3Text" refType="h"/>
                      <dgm:constr type="r" for="ch" forName="child3Text" refType="w"/>
                    </dgm:constrLst>
                  </dgm:if>
                  <dgm:else name="Name21">
                    <dgm:constrLst>
                      <dgm:constr type="w" for="ch" forName="child3" refType="w"/>
                      <dgm:constr type="h" for="ch" forName="child3" refType="h"/>
                      <dgm:constr type="b" for="ch" forName="child3" refType="h"/>
                      <dgm:constr type="l" for="ch" forName="child3"/>
                      <dgm:constr type="w" for="ch" forName="child3Text" refType="w" fact="0.7"/>
                      <dgm:constr type="h" for="ch" forName="child3Text" refType="h" fact="0.75"/>
                      <dgm:constr type="b" for="ch" forName="child3Text" refType="h"/>
                      <dgm:constr type="l" for="ch" forName="child3Text"/>
                    </dgm:constrLst>
                  </dgm:else>
                </dgm:choose>
                <dgm:ruleLst/>
                <dgm:layoutNode name="child3" styleLbl="bgAcc1">
                  <dgm:alg type="sp"/>
                  <dgm:shape xmlns:r="http://schemas.openxmlformats.org/officeDocument/2006/relationships" type="roundRect" r:blip="" zOrderOff="-4">
                    <dgm:adjLst>
                      <dgm:adj idx="1" val="0.1"/>
                    </dgm:adjLst>
                  </dgm:shape>
                  <dgm:presOf axis="ch des" ptType="node node" st="3 1" cnt="1 0"/>
                  <dgm:constrLst/>
                  <dgm:ruleLst/>
                </dgm:layoutNode>
                <dgm:layoutNode name="child3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2"/>
          </dgm:choose>
          <dgm:choose name="Name23">
            <dgm:if name="Name24" axis="ch ch" ptType="node node" st="4 1" cnt="1 0" func="cnt" op="gte" val="1">
              <dgm:layoutNode name="child4group">
                <dgm:alg type="composite">
                  <dgm:param type="horzAlign" val="none"/>
                  <dgm:param type="vertAlign" val="none"/>
                </dgm:alg>
                <dgm:shape xmlns:r="http://schemas.openxmlformats.org/officeDocument/2006/relationships" r:blip="">
                  <dgm:adjLst/>
                </dgm:shape>
                <dgm:presOf/>
                <dgm:choose name="Name25">
                  <dgm:if name="Name26" func="var" arg="dir" op="equ" val="norm">
                    <dgm:constrLst>
                      <dgm:constr type="w" for="ch" forName="child4" refType="w"/>
                      <dgm:constr type="h" for="ch" forName="child4" refType="h"/>
                      <dgm:constr type="b" for="ch" forName="child4" refType="h"/>
                      <dgm:constr type="l" for="ch" forName="child4"/>
                      <dgm:constr type="w" for="ch" forName="child4Text" refType="w" fact="0.7"/>
                      <dgm:constr type="h" for="ch" forName="child4Text" refType="h" fact="0.75"/>
                      <dgm:constr type="b" for="ch" forName="child4Text" refType="h"/>
                      <dgm:constr type="l" for="ch" forName="child4Text"/>
                    </dgm:constrLst>
                  </dgm:if>
                  <dgm:else name="Name27">
                    <dgm:constrLst>
                      <dgm:constr type="w" for="ch" forName="child4" refType="w"/>
                      <dgm:constr type="h" for="ch" forName="child4" refType="h"/>
                      <dgm:constr type="b" for="ch" forName="child4" refType="h"/>
                      <dgm:constr type="r" for="ch" forName="child4" refType="w"/>
                      <dgm:constr type="w" for="ch" forName="child4Text" refType="w" fact="0.7"/>
                      <dgm:constr type="h" for="ch" forName="child4Text" refType="h" fact="0.75"/>
                      <dgm:constr type="b" for="ch" forName="child4Text" refType="h"/>
                      <dgm:constr type="r" for="ch" forName="child4Text" refType="w"/>
                    </dgm:constrLst>
                  </dgm:else>
                </dgm:choose>
                <dgm:ruleLst/>
                <dgm:layoutNode name="child4" styleLbl="bgAcc1">
                  <dgm:alg type="sp"/>
                  <dgm:shape xmlns:r="http://schemas.openxmlformats.org/officeDocument/2006/relationships" type="roundRect" r:blip="" zOrderOff="-4">
                    <dgm:adjLst>
                      <dgm:adj idx="1" val="0.1"/>
                    </dgm:adjLst>
                  </dgm:shape>
                  <dgm:presOf axis="ch des" ptType="node node" st="4 1" cnt="1 0"/>
                  <dgm:constrLst/>
                  <dgm:ruleLst/>
                </dgm:layoutNode>
                <dgm:layoutNode name="child4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8"/>
          </dgm:choose>
          <dgm:layoutNode name="childPlaceholder">
            <dgm:alg type="sp"/>
            <dgm:shape xmlns:r="http://schemas.openxmlformats.org/officeDocument/2006/relationships" r:blip="">
              <dgm:adjLst/>
            </dgm:shape>
            <dgm:presOf/>
            <dgm:constrLst/>
            <dgm:ruleLst/>
          </dgm:layoutNode>
        </dgm:layoutNode>
        <dgm:layoutNode name="circle">
          <dgm:alg type="composite">
            <dgm:param type="ar" val="1"/>
          </dgm:alg>
          <dgm:shape xmlns:r="http://schemas.openxmlformats.org/officeDocument/2006/relationships" r:blip="">
            <dgm:adjLst/>
          </dgm:shape>
          <dgm:presOf/>
          <dgm:choose name="Name29">
            <dgm:if name="Name30" func="var" arg="dir" op="equ" val="norm">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r" for="ch" forName="quadrant1" refType="w" fact="0.5"/>
                <dgm:constr type="r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l" for="ch" forName="quadrant2" refType="w" fact="0.5"/>
                <dgm:constr type="l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l" for="ch" forName="quadrant3" refType="w" fact="0.5"/>
                <dgm:constr type="l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r" for="ch" forName="quadrant4" refType="w" fact="0.5"/>
                <dgm:constr type="rOff" for="ch" forName="quadrant4" refType="w" fact="-0.01"/>
              </dgm:constrLst>
            </dgm:if>
            <dgm:else name="Name31">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l" for="ch" forName="quadrant1" refType="w" fact="0.5"/>
                <dgm:constr type="l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r" for="ch" forName="quadrant2" refType="w" fact="0.5"/>
                <dgm:constr type="r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r" for="ch" forName="quadrant3" refType="w" fact="0.5"/>
                <dgm:constr type="r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l" for="ch" forName="quadrant4" refType="w" fact="0.5"/>
                <dgm:constr type="lOff" for="ch" forName="quadrant4" refType="w" fact="0.01"/>
              </dgm:constrLst>
            </dgm:else>
          </dgm:choose>
          <dgm:ruleLst/>
          <dgm:layoutNode name="quadrant1" styleLbl="node1">
            <dgm:varLst>
              <dgm:chMax val="1"/>
              <dgm:bulletEnabled val="1"/>
            </dgm:varLst>
            <dgm:alg type="tx"/>
            <dgm:choose name="Name32">
              <dgm:if name="Name33" func="var" arg="dir" op="equ" val="norm">
                <dgm:shape xmlns:r="http://schemas.openxmlformats.org/officeDocument/2006/relationships" type="pieWedge" r:blip="">
                  <dgm:adjLst/>
                </dgm:shape>
              </dgm:if>
              <dgm:else name="Name34">
                <dgm:shape xmlns:r="http://schemas.openxmlformats.org/officeDocument/2006/relationships" rot="90" type="pieWedge" r:blip="">
                  <dgm:adjLst/>
                </dgm:shape>
              </dgm:else>
            </dgm:choose>
            <dgm:presOf axis="ch" ptType="node" cnt="1"/>
            <dgm:constrLst/>
            <dgm:ruleLst>
              <dgm:rule type="primFontSz" val="5" fact="NaN" max="NaN"/>
            </dgm:ruleLst>
          </dgm:layoutNode>
          <dgm:layoutNode name="quadrant2" styleLbl="node1">
            <dgm:varLst>
              <dgm:chMax val="1"/>
              <dgm:bulletEnabled val="1"/>
            </dgm:varLst>
            <dgm:alg type="tx"/>
            <dgm:choose name="Name35">
              <dgm:if name="Name36" func="var" arg="dir" op="equ" val="norm">
                <dgm:shape xmlns:r="http://schemas.openxmlformats.org/officeDocument/2006/relationships" rot="90" type="pieWedge" r:blip="">
                  <dgm:adjLst/>
                </dgm:shape>
              </dgm:if>
              <dgm:else name="Name37">
                <dgm:shape xmlns:r="http://schemas.openxmlformats.org/officeDocument/2006/relationships" type="pieWedge" r:blip="">
                  <dgm:adjLst/>
                </dgm:shape>
              </dgm:else>
            </dgm:choose>
            <dgm:presOf axis="ch" ptType="node" st="2" cnt="1"/>
            <dgm:constrLst/>
            <dgm:ruleLst>
              <dgm:rule type="primFontSz" val="5" fact="NaN" max="NaN"/>
            </dgm:ruleLst>
          </dgm:layoutNode>
          <dgm:layoutNode name="quadrant3" styleLbl="node1">
            <dgm:varLst>
              <dgm:chMax val="1"/>
              <dgm:bulletEnabled val="1"/>
            </dgm:varLst>
            <dgm:alg type="tx"/>
            <dgm:choose name="Name38">
              <dgm:if name="Name39" func="var" arg="dir" op="equ" val="norm">
                <dgm:shape xmlns:r="http://schemas.openxmlformats.org/officeDocument/2006/relationships" rot="180" type="pieWedge" r:blip="">
                  <dgm:adjLst/>
                </dgm:shape>
              </dgm:if>
              <dgm:else name="Name40">
                <dgm:shape xmlns:r="http://schemas.openxmlformats.org/officeDocument/2006/relationships" rot="270" type="pieWedge" r:blip="">
                  <dgm:adjLst/>
                </dgm:shape>
              </dgm:else>
            </dgm:choose>
            <dgm:presOf axis="ch" ptType="node" st="3" cnt="1"/>
            <dgm:constrLst/>
            <dgm:ruleLst>
              <dgm:rule type="primFontSz" val="5" fact="NaN" max="NaN"/>
            </dgm:ruleLst>
          </dgm:layoutNode>
          <dgm:layoutNode name="quadrant4" styleLbl="node1">
            <dgm:varLst>
              <dgm:chMax val="1"/>
              <dgm:bulletEnabled val="1"/>
            </dgm:varLst>
            <dgm:alg type="tx"/>
            <dgm:choose name="Name41">
              <dgm:if name="Name42" func="var" arg="dir" op="equ" val="norm">
                <dgm:shape xmlns:r="http://schemas.openxmlformats.org/officeDocument/2006/relationships" rot="270" type="pieWedge" r:blip="">
                  <dgm:adjLst/>
                </dgm:shape>
              </dgm:if>
              <dgm:else name="Name43">
                <dgm:shape xmlns:r="http://schemas.openxmlformats.org/officeDocument/2006/relationships" rot="180" type="pieWedge" r:blip="">
                  <dgm:adjLst/>
                </dgm:shape>
              </dgm:else>
            </dgm:choose>
            <dgm:presOf axis="ch" ptType="node" st="4" cnt="1"/>
            <dgm:constrLst/>
            <dgm:ruleLst>
              <dgm:rule type="primFontSz" val="5" fact="NaN" max="NaN"/>
            </dgm:ruleLst>
          </dgm:layoutNode>
          <dgm:layoutNode name="quadrantPlaceholder">
            <dgm:alg type="sp"/>
            <dgm:shape xmlns:r="http://schemas.openxmlformats.org/officeDocument/2006/relationships" r:blip="">
              <dgm:adjLst/>
            </dgm:shape>
            <dgm:presOf/>
            <dgm:constrLst/>
            <dgm:ruleLst/>
          </dgm:layoutNode>
        </dgm:layoutNode>
        <dgm:layoutNode name="center1" styleLbl="fgShp">
          <dgm:alg type="sp"/>
          <dgm:choose name="Name44">
            <dgm:if name="Name45" func="var" arg="dir" op="equ" val="norm">
              <dgm:shape xmlns:r="http://schemas.openxmlformats.org/officeDocument/2006/relationships" type="circularArrow" r:blip="" zOrderOff="16">
                <dgm:adjLst/>
              </dgm:shape>
            </dgm:if>
            <dgm:else name="Name46">
              <dgm:shape xmlns:r="http://schemas.openxmlformats.org/officeDocument/2006/relationships" rot="180" type="leftCircularArrow" r:blip="" zOrderOff="16">
                <dgm:adjLst/>
              </dgm:shape>
            </dgm:else>
          </dgm:choose>
          <dgm:presOf/>
          <dgm:constrLst/>
          <dgm:ruleLst/>
        </dgm:layoutNode>
        <dgm:layoutNode name="center2" styleLbl="fgShp">
          <dgm:alg type="sp"/>
          <dgm:choose name="Name47">
            <dgm:if name="Name48" func="var" arg="dir" op="equ" val="norm">
              <dgm:shape xmlns:r="http://schemas.openxmlformats.org/officeDocument/2006/relationships" rot="180" type="circularArrow" r:blip="" zOrderOff="16">
                <dgm:adjLst/>
              </dgm:shape>
            </dgm:if>
            <dgm:else name="Name49">
              <dgm:shape xmlns:r="http://schemas.openxmlformats.org/officeDocument/2006/relationships" type="leftCircularArrow" r:blip="" zOrderOff="16">
                <dgm:adjLst/>
              </dgm:shape>
            </dgm:else>
          </dgm:choose>
          <dgm:presOf/>
          <dgm:constrLst/>
          <dgm:ruleLst/>
        </dgm:layoutNode>
      </dgm:if>
      <dgm:else name="Name50"/>
    </dgm:choose>
  </dgm:layoutNode>
</dgm:layoutDef>
</file>

<file path=ppt/diagrams/layout2.xml><?xml version="1.0" encoding="utf-8"?>
<dgm:layoutDef xmlns:dgm="http://schemas.openxmlformats.org/drawingml/2006/diagram" xmlns:a="http://schemas.openxmlformats.org/drawingml/2006/main" uniqueId="urn:microsoft.com/office/officeart/2005/8/layout/arrow2">
  <dgm:title val=""/>
  <dgm:desc val=""/>
  <dgm:catLst>
    <dgm:cat type="process" pri="2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arrowDiagram">
    <dgm:varLst>
      <dgm:chMax val="5"/>
      <dgm:dir/>
      <dgm:resizeHandles val="exact"/>
    </dgm:varLst>
    <dgm:alg type="composite">
      <dgm:param type="ar" val="1.6"/>
    </dgm:alg>
    <dgm:shape xmlns:r="http://schemas.openxmlformats.org/officeDocument/2006/relationships" r:blip="">
      <dgm:adjLst/>
    </dgm:shape>
    <dgm:presOf/>
    <dgm:constrLst>
      <dgm:constr type="l" for="ch" forName="arrow"/>
      <dgm:constr type="t" for="ch" forName="arrow"/>
      <dgm:constr type="w" for="ch" forName="arrow" refType="w"/>
      <dgm:constr type="h" for="ch" forName="arrow" refType="h"/>
      <dgm:constr type="ctrX" for="ch" forName="arrowDiagram1" refType="w" fact="0.5"/>
      <dgm:constr type="ctrY" for="ch" forName="arrowDiagram1" refType="h" fact="0.5"/>
      <dgm:constr type="w" for="ch" forName="arrowDiagram1" refType="w"/>
      <dgm:constr type="h" for="ch" forName="arrowDiagram1" refType="h"/>
      <dgm:constr type="ctrX" for="ch" forName="arrowDiagram2" refType="w" fact="0.5"/>
      <dgm:constr type="ctrY" for="ch" forName="arrowDiagram2" refType="h" fact="0.5"/>
      <dgm:constr type="w" for="ch" forName="arrowDiagram2" refType="w"/>
      <dgm:constr type="h" for="ch" forName="arrowDiagram2" refType="h"/>
      <dgm:constr type="ctrX" for="ch" forName="arrowDiagram3" refType="w" fact="0.5"/>
      <dgm:constr type="ctrY" for="ch" forName="arrowDiagram3" refType="h" fact="0.5"/>
      <dgm:constr type="w" for="ch" forName="arrowDiagram3" refType="w"/>
      <dgm:constr type="h" for="ch" forName="arrowDiagram3" refType="h"/>
      <dgm:constr type="ctrX" for="ch" forName="arrowDiagram4" refType="w" fact="0.5"/>
      <dgm:constr type="ctrY" for="ch" forName="arrowDiagram4" refType="h" fact="0.5"/>
      <dgm:constr type="w" for="ch" forName="arrowDiagram4" refType="w"/>
      <dgm:constr type="h" for="ch" forName="arrowDiagram4" refType="h"/>
      <dgm:constr type="ctrX" for="ch" forName="arrowDiagram5" refType="w" fact="0.5"/>
      <dgm:constr type="ctrY" for="ch" forName="arrowDiagram5" refType="h" fact="0.5"/>
      <dgm:constr type="w" for="ch" forName="arrowDiagram5" refType="w"/>
      <dgm:constr type="h" for="ch" forName="arrowDiagram5" refType="h"/>
    </dgm:constrLst>
    <dgm:ruleLst/>
    <dgm:choose name="Name0">
      <dgm:if name="Name1" axis="ch" ptType="node" func="cnt" op="gte" val="1">
        <dgm:layoutNode name="arrow" styleLbl="bgShp">
          <dgm:alg type="sp"/>
          <dgm:shape xmlns:r="http://schemas.openxmlformats.org/officeDocument/2006/relationships" type="swooshArrow" r:blip="">
            <dgm:adjLst>
              <dgm:adj idx="2" val="0.25"/>
            </dgm:adjLst>
          </dgm:shape>
          <dgm:presOf/>
          <dgm:constrLst/>
          <dgm:ruleLst/>
        </dgm:layoutNode>
        <dgm:choose name="Name2">
          <dgm:if name="Name3" axis="ch" ptType="node" func="cnt" op="lt" val="1"/>
          <dgm:if name="Name4" axis="ch" ptType="node" func="cnt" op="equ" val="1">
            <dgm:layoutNode name="arrowDiagram1">
              <dgm:varLst>
                <dgm:bulletEnabled val="1"/>
              </dgm:varLst>
              <dgm:alg type="composite">
                <dgm:param type="vertAlign" val="none"/>
                <dgm:param type="horzAlign" val="none"/>
              </dgm:alg>
              <dgm:shape xmlns:r="http://schemas.openxmlformats.org/officeDocument/2006/relationships" r:blip="">
                <dgm:adjLst/>
              </dgm:shape>
              <dgm:presOf/>
              <dgm:constrLst>
                <dgm:constr type="ctrX" for="ch" forName="bullet1" refType="w" fact="0.8"/>
                <dgm:constr type="ctrY" for="ch" forName="bullet1" refType="h" fact="0.262"/>
                <dgm:constr type="w" for="ch" forName="bullet1" refType="w" fact="0.074"/>
                <dgm:constr type="h" for="ch" forName="bullet1" refType="w" refFor="ch" refForName="bullet1"/>
                <dgm:constr type="r" for="ch" forName="textBox1" refType="ctrX" refFor="ch" refForName="bullet1"/>
                <dgm:constr type="t" for="ch" forName="textBox1" refType="ctrY" refFor="ch" refForName="bullet1"/>
                <dgm:constr type="w" for="ch" forName="textBox1" refType="w" fact="0.4"/>
                <dgm:constr type="h" for="ch" forName="textBox1" refType="h" fact="0.738"/>
                <dgm:constr type="userA" refType="h" refFor="ch" refForName="bullet1" fact="0.53"/>
                <dgm:constr type="rMarg" for="ch" forName="textBox1" refType="userA" fact="2.834"/>
                <dgm:constr type="primFontSz" for="ch" ptType="node" op="equ" val="65"/>
              </dgm:constrLst>
              <dgm:ruleLst/>
              <dgm:forEach name="Name5" axis="ch" ptType="node" cnt="1">
                <dgm:layoutNode name="bullet1" styleLbl="node1">
                  <dgm:alg type="sp"/>
                  <dgm:shape xmlns:r="http://schemas.openxmlformats.org/officeDocument/2006/relationships" type="ellipse" r:blip="">
                    <dgm:adjLst/>
                  </dgm:shape>
                  <dgm:presOf/>
                  <dgm:constrLst/>
                  <dgm:ruleLst/>
                </dgm:layoutNode>
                <dgm:layoutNode name="textBox1" styleLbl="revTx">
                  <dgm:varLst>
                    <dgm:bulletEnabled val="1"/>
                  </dgm:varLst>
                  <dgm:alg type="tx">
                    <dgm:param type="txAnchorVert" val="t"/>
                    <dgm:param type="parTxLTRAlign" val="r"/>
                    <dgm:param type="parTxRTLAlign" val="r"/>
                  </dgm:alg>
                  <dgm:shape xmlns:r="http://schemas.openxmlformats.org/officeDocument/2006/relationships" type="round2DiagRect" r:blip="">
                    <dgm:adjLst/>
                  </dgm:shape>
                  <dgm:presOf axis="desOrSelf" ptType="node"/>
                  <dgm:constrLst>
                    <dgm:constr type="lMarg"/>
                    <dgm:constr type="tMarg"/>
                    <dgm:constr type="bMarg"/>
                  </dgm:constrLst>
                  <dgm:ruleLst>
                    <dgm:rule type="primFontSz" val="5" fact="NaN" max="NaN"/>
                  </dgm:ruleLst>
                </dgm:layoutNode>
              </dgm:forEach>
            </dgm:layoutNode>
          </dgm:if>
          <dgm:if name="Name6" axis="ch" ptType="node" func="cnt" op="equ" val="2">
            <dgm:layoutNode name="arrowDiagram2">
              <dgm:alg type="composite">
                <dgm:param type="vertAlign" val="none"/>
                <dgm:param type="horzAlign" val="none"/>
              </dgm:alg>
              <dgm:shape xmlns:r="http://schemas.openxmlformats.org/officeDocument/2006/relationships" r:blip="">
                <dgm:adjLst/>
              </dgm:shape>
              <dgm:presOf/>
              <dgm:choose name="Name7">
                <dgm:if name="Name8" func="var" arg="dir" op="equ" val="norm">
                  <dgm:constrLst>
                    <dgm:constr type="ctrX" for="ch" forName="bullet2a" refType="w" fact="0.25"/>
                    <dgm:constr type="ctrY" for="ch" forName="bullet2a" refType="h" fact="0.573"/>
                    <dgm:constr type="w" for="ch" forName="bullet2a" refType="w" fact="0.035"/>
                    <dgm:constr type="h" for="ch" forName="bullet2a" refType="w" refFor="ch" refForName="bullet2a"/>
                    <dgm:constr type="l" for="ch" forName="textBox2a" refType="ctrX" refFor="ch" refForName="bullet2a"/>
                    <dgm:constr type="t" for="ch" forName="textBox2a" refType="ctrY" refFor="ch" refForName="bullet2a"/>
                    <dgm:constr type="w" for="ch" forName="textBox2a" refType="w" fact="0.325"/>
                    <dgm:constr type="h" for="ch" forName="textBox2a" refType="h" fact="0.427"/>
                    <dgm:constr type="userA" refType="h" refFor="ch" refForName="bullet2a" fact="0.53"/>
                    <dgm:constr type="l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l" for="ch" forName="textBox2b" refType="ctrX" refFor="ch" refForName="bullet2b"/>
                    <dgm:constr type="t" for="ch" forName="textBox2b" refType="ctrY" refFor="ch" refForName="bullet2b"/>
                    <dgm:constr type="w" for="ch" forName="textBox2b" refType="w" fact="0.325"/>
                    <dgm:constr type="h" for="ch" forName="textBox2b" refType="h" fact="0.662"/>
                    <dgm:constr type="userB" refType="h" refFor="ch" refForName="bullet2b" fact="0.53"/>
                    <dgm:constr type="lMarg" for="ch" forName="textBox2b" refType="userB" fact="2.834"/>
                    <dgm:constr type="primFontSz" for="ch" ptType="node" op="equ" val="65"/>
                  </dgm:constrLst>
                </dgm:if>
                <dgm:else name="Name9">
                  <dgm:constrLst>
                    <dgm:constr type="ctrX" for="ch" forName="bullet2a" refType="w" fact="0.25"/>
                    <dgm:constr type="ctrY" for="ch" forName="bullet2a" refType="h" fact="0.573"/>
                    <dgm:constr type="w" for="ch" forName="bullet2a" refType="w" fact="0.035"/>
                    <dgm:constr type="h" for="ch" forName="bullet2a" refType="w" refFor="ch" refForName="bullet2a"/>
                    <dgm:constr type="r" for="ch" forName="textBox2a" refType="ctrX" refFor="ch" refForName="bullet2a"/>
                    <dgm:constr type="b" for="ch" forName="textBox2a" refType="ctrY" refFor="ch" refForName="bullet2a"/>
                    <dgm:constr type="w" for="ch" forName="textBox2a" refType="w" fact="0.25"/>
                    <dgm:constr type="h" for="ch" forName="textBox2a" refType="h" fact="0.573"/>
                    <dgm:constr type="userA" refType="h" refFor="ch" refForName="bullet2a" fact="0.53"/>
                    <dgm:constr type="r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r" for="ch" forName="textBox2b" refType="ctrX" refFor="ch" refForName="bullet2b"/>
                    <dgm:constr type="b" for="ch" forName="textBox2b" refType="ctrY" refFor="ch" refForName="bullet2b"/>
                    <dgm:constr type="w" for="ch" forName="textBox2b" refType="w" fact="0.28"/>
                    <dgm:constr type="h" for="ch" forName="textBox2b" refType="h" fact="0.338"/>
                    <dgm:constr type="userB" refType="h" refFor="ch" refForName="bullet2b" fact="0.53"/>
                    <dgm:constr type="rMarg" for="ch" forName="textBox2b" refType="userB" fact="2.834"/>
                    <dgm:constr type="primFontSz" for="ch" ptType="node" op="equ" val="65"/>
                  </dgm:constrLst>
                </dgm:else>
              </dgm:choose>
              <dgm:ruleLst/>
              <dgm:forEach name="Name10" axis="ch" ptType="node" cnt="1">
                <dgm:layoutNode name="bullet2a" styleLbl="node1">
                  <dgm:alg type="sp"/>
                  <dgm:shape xmlns:r="http://schemas.openxmlformats.org/officeDocument/2006/relationships" type="ellipse" r:blip="">
                    <dgm:adjLst/>
                  </dgm:shape>
                  <dgm:presOf/>
                  <dgm:constrLst/>
                  <dgm:ruleLst/>
                </dgm:layoutNode>
                <dgm:layoutNode name="textBox2a" styleLbl="revTx">
                  <dgm:varLst>
                    <dgm:bulletEnabled val="1"/>
                  </dgm:varLst>
                  <dgm:choose name="Name11">
                    <dgm:if name="Name12" func="var" arg="dir" op="equ" val="norm">
                      <dgm:choose name="Name13">
                        <dgm:if name="Name14" axis="root des" ptType="all node" func="maxDepth" op="gt" val="1">
                          <dgm:alg type="tx">
                            <dgm:param type="txAnchorVert" val="t"/>
                            <dgm:param type="parTxLTRAlign" val="l"/>
                            <dgm:param type="parTxRTLAlign" val="r"/>
                          </dgm:alg>
                        </dgm:if>
                        <dgm:else name="Name15">
                          <dgm:alg type="tx">
                            <dgm:param type="txAnchorVert" val="t"/>
                            <dgm:param type="parTxLTRAlign" val="l"/>
                            <dgm:param type="parTxRTLAlign" val="l"/>
                          </dgm:alg>
                        </dgm:else>
                      </dgm:choose>
                    </dgm:if>
                    <dgm:else name="Name16">
                      <dgm:choose name="Name17">
                        <dgm:if name="Name18" axis="root des" ptType="all node" func="maxDepth" op="gt" val="1">
                          <dgm:alg type="tx">
                            <dgm:param type="txAnchorVert" val="b"/>
                            <dgm:param type="txAnchorVertCh" val="b"/>
                            <dgm:param type="parTxLTRAlign" val="l"/>
                            <dgm:param type="parTxRTLAlign" val="r"/>
                          </dgm:alg>
                        </dgm:if>
                        <dgm:else name="Name1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
                    <dgm:if name="Name21" func="var" arg="dir" op="equ" val="norm">
                      <dgm:constrLst>
                        <dgm:constr type="rMarg"/>
                        <dgm:constr type="tMarg"/>
                        <dgm:constr type="bMarg"/>
                      </dgm:constrLst>
                    </dgm:if>
                    <dgm:else name="Name22">
                      <dgm:constrLst>
                        <dgm:constr type="lMarg"/>
                        <dgm:constr type="tMarg"/>
                        <dgm:constr type="bMarg"/>
                      </dgm:constrLst>
                    </dgm:else>
                  </dgm:choose>
                  <dgm:ruleLst>
                    <dgm:rule type="primFontSz" val="5" fact="NaN" max="NaN"/>
                  </dgm:ruleLst>
                </dgm:layoutNode>
              </dgm:forEach>
              <dgm:forEach name="Name23" axis="ch" ptType="node" st="2" cnt="1">
                <dgm:layoutNode name="bullet2b" styleLbl="node1">
                  <dgm:alg type="sp"/>
                  <dgm:shape xmlns:r="http://schemas.openxmlformats.org/officeDocument/2006/relationships" type="ellipse" r:blip="">
                    <dgm:adjLst/>
                  </dgm:shape>
                  <dgm:presOf/>
                  <dgm:constrLst/>
                  <dgm:ruleLst/>
                </dgm:layoutNode>
                <dgm:layoutNode name="textBox2b" styleLbl="revTx">
                  <dgm:varLst>
                    <dgm:bulletEnabled val="1"/>
                  </dgm:varLst>
                  <dgm:choose name="Name24">
                    <dgm:if name="Name25" func="var" arg="dir" op="equ" val="norm">
                      <dgm:choose name="Name26">
                        <dgm:if name="Name27" axis="root des" ptType="all node" func="maxDepth" op="gt" val="1">
                          <dgm:alg type="tx">
                            <dgm:param type="txAnchorVert" val="t"/>
                            <dgm:param type="parTxLTRAlign" val="l"/>
                            <dgm:param type="parTxRTLAlign" val="r"/>
                          </dgm:alg>
                        </dgm:if>
                        <dgm:else name="Name28">
                          <dgm:alg type="tx">
                            <dgm:param type="txAnchorVert" val="t"/>
                            <dgm:param type="parTxLTRAlign" val="l"/>
                            <dgm:param type="parTxRTLAlign" val="l"/>
                          </dgm:alg>
                        </dgm:else>
                      </dgm:choose>
                    </dgm:if>
                    <dgm:else name="Name29">
                      <dgm:choose name="Name30">
                        <dgm:if name="Name31" axis="root des" ptType="all node" func="maxDepth" op="gt" val="1">
                          <dgm:alg type="tx">
                            <dgm:param type="txAnchorVert" val="b"/>
                            <dgm:param type="txAnchorVertCh" val="b"/>
                            <dgm:param type="parTxLTRAlign" val="l"/>
                            <dgm:param type="parTxRTLAlign" val="r"/>
                          </dgm:alg>
                        </dgm:if>
                        <dgm:else name="Name3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33">
                    <dgm:if name="Name34" func="var" arg="dir" op="equ" val="norm">
                      <dgm:constrLst>
                        <dgm:constr type="rMarg"/>
                        <dgm:constr type="tMarg"/>
                        <dgm:constr type="bMarg"/>
                      </dgm:constrLst>
                    </dgm:if>
                    <dgm:else name="Name35">
                      <dgm:constrLst>
                        <dgm:constr type="lMarg"/>
                        <dgm:constr type="tMarg"/>
                        <dgm:constr type="bMarg"/>
                      </dgm:constrLst>
                    </dgm:else>
                  </dgm:choose>
                  <dgm:ruleLst>
                    <dgm:rule type="primFontSz" val="5" fact="NaN" max="NaN"/>
                  </dgm:ruleLst>
                </dgm:layoutNode>
              </dgm:forEach>
            </dgm:layoutNode>
          </dgm:if>
          <dgm:if name="Name36" axis="ch" ptType="node" func="cnt" op="equ" val="3">
            <dgm:layoutNode name="arrowDiagram3">
              <dgm:alg type="composite">
                <dgm:param type="vertAlign" val="none"/>
                <dgm:param type="horzAlign" val="none"/>
              </dgm:alg>
              <dgm:shape xmlns:r="http://schemas.openxmlformats.org/officeDocument/2006/relationships" r:blip="">
                <dgm:adjLst/>
              </dgm:shape>
              <dgm:presOf/>
              <dgm:choose name="Name37">
                <dgm:if name="Name38" func="var" arg="dir" op="equ" val="norm">
                  <dgm:constrLst>
                    <dgm:constr type="ctrX" for="ch" forName="bullet3a" refType="w" fact="0.14"/>
                    <dgm:constr type="ctrY" for="ch" forName="bullet3a" refType="h" fact="0.711"/>
                    <dgm:constr type="w" for="ch" forName="bullet3a" refType="w" fact="0.026"/>
                    <dgm:constr type="h" for="ch" forName="bullet3a" refType="w" refFor="ch" refForName="bullet3a"/>
                    <dgm:constr type="l" for="ch" forName="textBox3a" refType="ctrX" refFor="ch" refForName="bullet3a"/>
                    <dgm:constr type="t" for="ch" forName="textBox3a" refType="ctrY" refFor="ch" refForName="bullet3a"/>
                    <dgm:constr type="w" for="ch" forName="textBox3a" refType="w" fact="0.233"/>
                    <dgm:constr type="h" for="ch" forName="textBox3a" refType="h" fact="0.289"/>
                    <dgm:constr type="userA" refType="h" refFor="ch" refForName="bullet3a" fact="0.53"/>
                    <dgm:constr type="l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l" for="ch" forName="textBox3b" refType="ctrX" refFor="ch" refForName="bullet3b"/>
                    <dgm:constr type="t" for="ch" forName="textBox3b" refType="ctrY" refFor="ch" refForName="bullet3b"/>
                    <dgm:constr type="w" for="ch" forName="textBox3b" refType="w" fact="0.24"/>
                    <dgm:constr type="h" for="ch" forName="textBox3b" refType="h" fact="0.544"/>
                    <dgm:constr type="userB" refType="h" refFor="ch" refForName="bullet3b" fact="0.53"/>
                    <dgm:constr type="l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l" for="ch" forName="textBox3c" refType="ctrX" refFor="ch" refForName="bullet3c"/>
                    <dgm:constr type="t" for="ch" forName="textBox3c" refType="ctrY" refFor="ch" refForName="bullet3c"/>
                    <dgm:constr type="w" for="ch" forName="textBox3c" refType="w" fact="0.24"/>
                    <dgm:constr type="h" for="ch" forName="textBox3c" refType="h" fact="0.695"/>
                    <dgm:constr type="userC" refType="h" refFor="ch" refForName="bullet3c" fact="0.53"/>
                    <dgm:constr type="lMarg" for="ch" forName="textBox3c" refType="userC" fact="2.834"/>
                    <dgm:constr type="primFontSz" for="ch" ptType="node" op="equ" val="65"/>
                  </dgm:constrLst>
                </dgm:if>
                <dgm:else name="Name39">
                  <dgm:constrLst>
                    <dgm:constr type="ctrX" for="ch" forName="bullet3a" refType="w" fact="0.14"/>
                    <dgm:constr type="ctrY" for="ch" forName="bullet3a" refType="h" fact="0.711"/>
                    <dgm:constr type="w" for="ch" forName="bullet3a" refType="w" fact="0.026"/>
                    <dgm:constr type="h" for="ch" forName="bullet3a" refType="w" refFor="ch" refForName="bullet3a"/>
                    <dgm:constr type="r" for="ch" forName="textBox3a" refType="ctrX" refFor="ch" refForName="bullet3a"/>
                    <dgm:constr type="b" for="ch" forName="textBox3a" refType="ctrY" refFor="ch" refForName="bullet3a"/>
                    <dgm:constr type="w" for="ch" forName="textBox3a" refType="w" fact="0.14"/>
                    <dgm:constr type="h" for="ch" forName="textBox3a" refType="h" fact="0.711"/>
                    <dgm:constr type="userA" refType="h" refFor="ch" refForName="bullet3a" fact="0.53"/>
                    <dgm:constr type="r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r" for="ch" forName="textBox3b" refType="ctrX" refFor="ch" refForName="bullet3b"/>
                    <dgm:constr type="b" for="ch" forName="textBox3b" refType="ctrY" refFor="ch" refForName="bullet3b"/>
                    <dgm:constr type="w" for="ch" forName="textBox3b" refType="w" fact="0.24"/>
                    <dgm:constr type="h" for="ch" forName="textBox3b" refType="h" fact="0.456"/>
                    <dgm:constr type="userB" refType="h" refFor="ch" refForName="bullet3b" fact="0.53"/>
                    <dgm:constr type="r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r" for="ch" forName="textBox3c" refType="ctrX" refFor="ch" refForName="bullet3c"/>
                    <dgm:constr type="b" for="ch" forName="textBox3c" refType="ctrY" refFor="ch" refForName="bullet3c"/>
                    <dgm:constr type="w" for="ch" forName="textBox3c" refType="w" fact="0.24"/>
                    <dgm:constr type="h" for="ch" forName="textBox3c" refType="h" fact="0.305"/>
                    <dgm:constr type="userC" refType="h" refFor="ch" refForName="bullet3c" fact="0.53"/>
                    <dgm:constr type="rMarg" for="ch" forName="textBox3c" refType="userC" fact="2.834"/>
                    <dgm:constr type="primFontSz" for="ch" ptType="node" op="equ" val="65"/>
                  </dgm:constrLst>
                </dgm:else>
              </dgm:choose>
              <dgm:ruleLst/>
              <dgm:forEach name="Name40" axis="ch" ptType="node" cnt="1">
                <dgm:layoutNode name="bullet3a" styleLbl="node1">
                  <dgm:alg type="sp"/>
                  <dgm:shape xmlns:r="http://schemas.openxmlformats.org/officeDocument/2006/relationships" type="ellipse" r:blip="">
                    <dgm:adjLst/>
                  </dgm:shape>
                  <dgm:presOf/>
                  <dgm:constrLst/>
                  <dgm:ruleLst/>
                </dgm:layoutNode>
                <dgm:layoutNode name="textBox3a" styleLbl="revTx">
                  <dgm:varLst>
                    <dgm:bulletEnabled val="1"/>
                  </dgm:varLst>
                  <dgm:choose name="Name41">
                    <dgm:if name="Name42" func="var" arg="dir" op="equ" val="norm">
                      <dgm:choose name="Name43">
                        <dgm:if name="Name44" axis="root des" ptType="all node" func="maxDepth" op="gt" val="1">
                          <dgm:alg type="tx">
                            <dgm:param type="txAnchorVert" val="t"/>
                            <dgm:param type="parTxLTRAlign" val="l"/>
                            <dgm:param type="parTxRTLAlign" val="r"/>
                          </dgm:alg>
                        </dgm:if>
                        <dgm:else name="Name45">
                          <dgm:alg type="tx">
                            <dgm:param type="txAnchorVert" val="t"/>
                            <dgm:param type="parTxLTRAlign" val="l"/>
                            <dgm:param type="parTxRTLAlign" val="l"/>
                          </dgm:alg>
                        </dgm:else>
                      </dgm:choose>
                    </dgm:if>
                    <dgm:else name="Name46">
                      <dgm:choose name="Name47">
                        <dgm:if name="Name48" axis="root des" ptType="all node" func="maxDepth" op="gt" val="1">
                          <dgm:alg type="tx">
                            <dgm:param type="txAnchorVert" val="b"/>
                            <dgm:param type="txAnchorVertCh" val="b"/>
                            <dgm:param type="parTxLTRAlign" val="l"/>
                            <dgm:param type="parTxRTLAlign" val="r"/>
                          </dgm:alg>
                        </dgm:if>
                        <dgm:else name="Name4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50">
                    <dgm:if name="Name51" func="var" arg="dir" op="equ" val="norm">
                      <dgm:constrLst>
                        <dgm:constr type="rMarg"/>
                        <dgm:constr type="tMarg"/>
                        <dgm:constr type="bMarg"/>
                      </dgm:constrLst>
                    </dgm:if>
                    <dgm:else name="Name52">
                      <dgm:constrLst>
                        <dgm:constr type="lMarg"/>
                        <dgm:constr type="tMarg"/>
                        <dgm:constr type="bMarg"/>
                      </dgm:constrLst>
                    </dgm:else>
                  </dgm:choose>
                  <dgm:ruleLst>
                    <dgm:rule type="primFontSz" val="5" fact="NaN" max="NaN"/>
                  </dgm:ruleLst>
                </dgm:layoutNode>
              </dgm:forEach>
              <dgm:forEach name="Name53" axis="ch" ptType="node" st="2" cnt="1">
                <dgm:layoutNode name="bullet3b" styleLbl="node1">
                  <dgm:alg type="sp"/>
                  <dgm:shape xmlns:r="http://schemas.openxmlformats.org/officeDocument/2006/relationships" type="ellipse" r:blip="">
                    <dgm:adjLst/>
                  </dgm:shape>
                  <dgm:presOf/>
                  <dgm:constrLst/>
                  <dgm:ruleLst/>
                </dgm:layoutNode>
                <dgm:layoutNode name="textBox3b" styleLbl="revTx">
                  <dgm:varLst>
                    <dgm:bulletEnabled val="1"/>
                  </dgm:varLst>
                  <dgm:choose name="Name54">
                    <dgm:if name="Name55" func="var" arg="dir" op="equ" val="norm">
                      <dgm:choose name="Name56">
                        <dgm:if name="Name57" axis="root des" ptType="all node" func="maxDepth" op="gt" val="1">
                          <dgm:alg type="tx">
                            <dgm:param type="txAnchorVert" val="t"/>
                            <dgm:param type="parTxLTRAlign" val="l"/>
                            <dgm:param type="parTxRTLAlign" val="r"/>
                          </dgm:alg>
                        </dgm:if>
                        <dgm:else name="Name58">
                          <dgm:alg type="tx">
                            <dgm:param type="txAnchorVert" val="t"/>
                            <dgm:param type="parTxLTRAlign" val="l"/>
                            <dgm:param type="parTxRTLAlign" val="l"/>
                          </dgm:alg>
                        </dgm:else>
                      </dgm:choose>
                    </dgm:if>
                    <dgm:else name="Name59">
                      <dgm:choose name="Name60">
                        <dgm:if name="Name61" axis="root des" ptType="all node" func="maxDepth" op="gt" val="1">
                          <dgm:alg type="tx">
                            <dgm:param type="txAnchorVert" val="b"/>
                            <dgm:param type="txAnchorVertCh" val="b"/>
                            <dgm:param type="parTxLTRAlign" val="l"/>
                            <dgm:param type="parTxRTLAlign" val="r"/>
                          </dgm:alg>
                        </dgm:if>
                        <dgm:else name="Name6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63">
                    <dgm:if name="Name64" func="var" arg="dir" op="equ" val="norm">
                      <dgm:constrLst>
                        <dgm:constr type="rMarg"/>
                        <dgm:constr type="tMarg"/>
                        <dgm:constr type="bMarg"/>
                      </dgm:constrLst>
                    </dgm:if>
                    <dgm:else name="Name65">
                      <dgm:constrLst>
                        <dgm:constr type="lMarg"/>
                        <dgm:constr type="tMarg"/>
                        <dgm:constr type="bMarg"/>
                      </dgm:constrLst>
                    </dgm:else>
                  </dgm:choose>
                  <dgm:ruleLst>
                    <dgm:rule type="primFontSz" val="5" fact="NaN" max="NaN"/>
                  </dgm:ruleLst>
                </dgm:layoutNode>
              </dgm:forEach>
              <dgm:forEach name="Name66" axis="ch" ptType="node" st="3" cnt="1">
                <dgm:layoutNode name="bullet3c" styleLbl="node1">
                  <dgm:alg type="sp"/>
                  <dgm:shape xmlns:r="http://schemas.openxmlformats.org/officeDocument/2006/relationships" type="ellipse" r:blip="">
                    <dgm:adjLst/>
                  </dgm:shape>
                  <dgm:presOf/>
                  <dgm:constrLst/>
                  <dgm:ruleLst/>
                </dgm:layoutNode>
                <dgm:layoutNode name="textBox3c" styleLbl="revTx">
                  <dgm:varLst>
                    <dgm:bulletEnabled val="1"/>
                  </dgm:varLst>
                  <dgm:choose name="Name67">
                    <dgm:if name="Name68" func="var" arg="dir" op="equ" val="norm">
                      <dgm:choose name="Name69">
                        <dgm:if name="Name70" axis="root des" ptType="all node" func="maxDepth" op="gt" val="1">
                          <dgm:alg type="tx">
                            <dgm:param type="txAnchorVert" val="t"/>
                            <dgm:param type="parTxLTRAlign" val="l"/>
                            <dgm:param type="parTxRTLAlign" val="r"/>
                          </dgm:alg>
                        </dgm:if>
                        <dgm:else name="Name71">
                          <dgm:alg type="tx">
                            <dgm:param type="txAnchorVert" val="t"/>
                            <dgm:param type="parTxLTRAlign" val="l"/>
                            <dgm:param type="parTxRTLAlign" val="l"/>
                          </dgm:alg>
                        </dgm:else>
                      </dgm:choose>
                    </dgm:if>
                    <dgm:else name="Name72">
                      <dgm:choose name="Name73">
                        <dgm:if name="Name74" axis="root des" ptType="all node" func="maxDepth" op="gt" val="1">
                          <dgm:alg type="tx">
                            <dgm:param type="txAnchorVert" val="b"/>
                            <dgm:param type="txAnchorVertCh" val="b"/>
                            <dgm:param type="parTxLTRAlign" val="l"/>
                            <dgm:param type="parTxRTLAlign" val="r"/>
                          </dgm:alg>
                        </dgm:if>
                        <dgm:else name="Name7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76">
                    <dgm:if name="Name77" func="var" arg="dir" op="equ" val="norm">
                      <dgm:constrLst>
                        <dgm:constr type="rMarg"/>
                        <dgm:constr type="tMarg"/>
                        <dgm:constr type="bMarg"/>
                      </dgm:constrLst>
                    </dgm:if>
                    <dgm:else name="Name78">
                      <dgm:constrLst>
                        <dgm:constr type="lMarg"/>
                        <dgm:constr type="tMarg"/>
                        <dgm:constr type="bMarg"/>
                      </dgm:constrLst>
                    </dgm:else>
                  </dgm:choose>
                  <dgm:ruleLst>
                    <dgm:rule type="primFontSz" val="5" fact="NaN" max="NaN"/>
                  </dgm:ruleLst>
                </dgm:layoutNode>
              </dgm:forEach>
            </dgm:layoutNode>
          </dgm:if>
          <dgm:if name="Name79" axis="ch" ptType="node" func="cnt" op="equ" val="4">
            <dgm:layoutNode name="arrowDiagram4">
              <dgm:alg type="composite">
                <dgm:param type="vertAlign" val="none"/>
                <dgm:param type="horzAlign" val="none"/>
              </dgm:alg>
              <dgm:shape xmlns:r="http://schemas.openxmlformats.org/officeDocument/2006/relationships" r:blip="">
                <dgm:adjLst/>
              </dgm:shape>
              <dgm:presOf/>
              <dgm:choose name="Name80">
                <dgm:if name="Name81" func="var" arg="dir" op="equ" val="norm">
                  <dgm:constrLst>
                    <dgm:constr type="ctrX" for="ch" forName="bullet4a" refType="w" fact="0.11"/>
                    <dgm:constr type="ctrY" for="ch" forName="bullet4a" refType="h" fact="0.762"/>
                    <dgm:constr type="w" for="ch" forName="bullet4a" refType="w" fact="0.023"/>
                    <dgm:constr type="h" for="ch" forName="bullet4a" refType="w" refFor="ch" refForName="bullet4a"/>
                    <dgm:constr type="l" for="ch" forName="textBox4a" refType="ctrX" refFor="ch" refForName="bullet4a"/>
                    <dgm:constr type="t" for="ch" forName="textBox4a" refType="ctrY" refFor="ch" refForName="bullet4a"/>
                    <dgm:constr type="w" for="ch" forName="textBox4a" refType="w" fact="0.171"/>
                    <dgm:constr type="h" for="ch" forName="textBox4a" refType="h" fact="0.238"/>
                    <dgm:constr type="userA" refType="h" refFor="ch" refForName="bullet4a" fact="0.53"/>
                    <dgm:constr type="l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l" for="ch" forName="textBox4b" refType="ctrX" refFor="ch" refForName="bullet4b"/>
                    <dgm:constr type="t" for="ch" forName="textBox4b" refType="ctrY" refFor="ch" refForName="bullet4b"/>
                    <dgm:constr type="w" for="ch" forName="textBox4b" refType="w" fact="0.21"/>
                    <dgm:constr type="h" for="ch" forName="textBox4b" refType="h" fact="0.457"/>
                    <dgm:constr type="userB" refType="h" refFor="ch" refForName="bullet4b" fact="0.53"/>
                    <dgm:constr type="l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l" for="ch" forName="textBox4c" refType="ctrX" refFor="ch" refForName="bullet4c"/>
                    <dgm:constr type="t" for="ch" forName="textBox4c" refType="ctrY" refFor="ch" refForName="bullet4c"/>
                    <dgm:constr type="w" for="ch" forName="textBox4c" refType="w" fact="0.21"/>
                    <dgm:constr type="h" for="ch" forName="textBox4c" refType="h" fact="0.618"/>
                    <dgm:constr type="userC" refType="h" refFor="ch" refForName="bullet4c" fact="0.53"/>
                    <dgm:constr type="l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l" for="ch" forName="textBox4d" refType="ctrX" refFor="ch" refForName="bullet4d"/>
                    <dgm:constr type="t" for="ch" forName="textBox4d" refType="ctrY" refFor="ch" refForName="bullet4d"/>
                    <dgm:constr type="w" for="ch" forName="textBox4d" refType="w" fact="0.21"/>
                    <dgm:constr type="h" for="ch" forName="textBox4d" refType="h" fact="0.717"/>
                    <dgm:constr type="userD" refType="h" refFor="ch" refForName="bullet4d" fact="0.53"/>
                    <dgm:constr type="lMarg" for="ch" forName="textBox4d" refType="userD" fact="2.834"/>
                    <dgm:constr type="primFontSz" for="ch" ptType="node" op="equ" val="65"/>
                  </dgm:constrLst>
                </dgm:if>
                <dgm:else name="Name82">
                  <dgm:constrLst>
                    <dgm:constr type="ctrX" for="ch" forName="bullet4a" refType="w" fact="0.11"/>
                    <dgm:constr type="ctrY" for="ch" forName="bullet4a" refType="h" fact="0.762"/>
                    <dgm:constr type="w" for="ch" forName="bullet4a" refType="w" fact="0.023"/>
                    <dgm:constr type="h" for="ch" forName="bullet4a" refType="w" refFor="ch" refForName="bullet4a"/>
                    <dgm:constr type="r" for="ch" forName="textBox4a" refType="ctrX" refFor="ch" refForName="bullet4a"/>
                    <dgm:constr type="b" for="ch" forName="textBox4a" refType="ctrY" refFor="ch" refForName="bullet4a"/>
                    <dgm:constr type="w" for="ch" forName="textBox4a" refType="w" fact="0.11"/>
                    <dgm:constr type="h" for="ch" forName="textBox4a" refType="h" fact="0.762"/>
                    <dgm:constr type="userA" refType="h" refFor="ch" refForName="bullet4a" fact="0.53"/>
                    <dgm:constr type="r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r" for="ch" forName="textBox4b" refType="ctrX" refFor="ch" refForName="bullet4b"/>
                    <dgm:constr type="b" for="ch" forName="textBox4b" refType="ctrY" refFor="ch" refForName="bullet4b"/>
                    <dgm:constr type="w" for="ch" forName="textBox4b" refType="w" fact="0.171"/>
                    <dgm:constr type="h" for="ch" forName="textBox4b" refType="h" fact="0.543"/>
                    <dgm:constr type="userB" refType="h" refFor="ch" refForName="bullet4b" fact="0.53"/>
                    <dgm:constr type="r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r" for="ch" forName="textBox4c" refType="ctrX" refFor="ch" refForName="bullet4c"/>
                    <dgm:constr type="b" for="ch" forName="textBox4c" refType="ctrY" refFor="ch" refForName="bullet4c"/>
                    <dgm:constr type="w" for="ch" forName="textBox4c" refType="w" fact="0.21"/>
                    <dgm:constr type="h" for="ch" forName="textBox4c" refType="h" fact="0.382"/>
                    <dgm:constr type="userC" refType="h" refFor="ch" refForName="bullet4c" fact="0.53"/>
                    <dgm:constr type="r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r" for="ch" forName="textBox4d" refType="ctrX" refFor="ch" refForName="bullet4d"/>
                    <dgm:constr type="b" for="ch" forName="textBox4d" refType="ctrY" refFor="ch" refForName="bullet4d"/>
                    <dgm:constr type="w" for="ch" forName="textBox4d" refType="w" fact="0.21"/>
                    <dgm:constr type="h" for="ch" forName="textBox4d" refType="h" fact="0.283"/>
                    <dgm:constr type="userD" refType="h" refFor="ch" refForName="bullet4d" fact="0.53"/>
                    <dgm:constr type="rMarg" for="ch" forName="textBox4d" refType="userD" fact="2.834"/>
                    <dgm:constr type="primFontSz" for="ch" ptType="node" op="equ" val="65"/>
                  </dgm:constrLst>
                </dgm:else>
              </dgm:choose>
              <dgm:ruleLst/>
              <dgm:forEach name="Name83" axis="ch" ptType="node" cnt="1">
                <dgm:layoutNode name="bullet4a" styleLbl="node1">
                  <dgm:alg type="sp"/>
                  <dgm:shape xmlns:r="http://schemas.openxmlformats.org/officeDocument/2006/relationships" type="ellipse" r:blip="">
                    <dgm:adjLst/>
                  </dgm:shape>
                  <dgm:presOf/>
                  <dgm:constrLst/>
                  <dgm:ruleLst/>
                </dgm:layoutNode>
                <dgm:layoutNode name="textBox4a" styleLbl="revTx">
                  <dgm:varLst>
                    <dgm:bulletEnabled val="1"/>
                  </dgm:varLst>
                  <dgm:choose name="Name84">
                    <dgm:if name="Name85" func="var" arg="dir" op="equ" val="norm">
                      <dgm:choose name="Name86">
                        <dgm:if name="Name87" axis="root des" ptType="all node" func="maxDepth" op="gt" val="1">
                          <dgm:alg type="tx">
                            <dgm:param type="txAnchorVert" val="t"/>
                            <dgm:param type="parTxLTRAlign" val="l"/>
                            <dgm:param type="parTxRTLAlign" val="r"/>
                          </dgm:alg>
                        </dgm:if>
                        <dgm:else name="Name88">
                          <dgm:alg type="tx">
                            <dgm:param type="txAnchorVert" val="t"/>
                            <dgm:param type="parTxLTRAlign" val="l"/>
                            <dgm:param type="parTxRTLAlign" val="l"/>
                          </dgm:alg>
                        </dgm:else>
                      </dgm:choose>
                    </dgm:if>
                    <dgm:else name="Name89">
                      <dgm:choose name="Name90">
                        <dgm:if name="Name91" axis="root des" ptType="all node" func="maxDepth" op="gt" val="1">
                          <dgm:alg type="tx">
                            <dgm:param type="txAnchorVert" val="b"/>
                            <dgm:param type="txAnchorVertCh" val="b"/>
                            <dgm:param type="parTxLTRAlign" val="l"/>
                            <dgm:param type="parTxRTLAlign" val="r"/>
                          </dgm:alg>
                        </dgm:if>
                        <dgm:else name="Name9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rMarg"/>
                        <dgm:constr type="tMarg"/>
                        <dgm:constr type="bMarg"/>
                      </dgm:constrLst>
                    </dgm:if>
                    <dgm:else name="Name95">
                      <dgm:constrLst>
                        <dgm:constr type="lMarg"/>
                        <dgm:constr type="tMarg"/>
                        <dgm:constr type="bMarg"/>
                      </dgm:constrLst>
                    </dgm:else>
                  </dgm:choose>
                  <dgm:ruleLst>
                    <dgm:rule type="primFontSz" val="5" fact="NaN" max="NaN"/>
                  </dgm:ruleLst>
                </dgm:layoutNode>
              </dgm:forEach>
              <dgm:forEach name="Name96" axis="ch" ptType="node" st="2" cnt="1">
                <dgm:layoutNode name="bullet4b" styleLbl="node1">
                  <dgm:alg type="sp"/>
                  <dgm:shape xmlns:r="http://schemas.openxmlformats.org/officeDocument/2006/relationships" type="ellipse" r:blip="">
                    <dgm:adjLst/>
                  </dgm:shape>
                  <dgm:presOf/>
                  <dgm:constrLst/>
                  <dgm:ruleLst/>
                </dgm:layoutNode>
                <dgm:layoutNode name="textBox4b" styleLbl="revTx">
                  <dgm:varLst>
                    <dgm:bulletEnabled val="1"/>
                  </dgm:varLst>
                  <dgm:choose name="Name97">
                    <dgm:if name="Name98" func="var" arg="dir" op="equ" val="norm">
                      <dgm:choose name="Name99">
                        <dgm:if name="Name100" axis="root des" ptType="all node" func="maxDepth" op="gt" val="1">
                          <dgm:alg type="tx">
                            <dgm:param type="txAnchorVert" val="t"/>
                            <dgm:param type="parTxLTRAlign" val="l"/>
                            <dgm:param type="parTxRTLAlign" val="r"/>
                          </dgm:alg>
                        </dgm:if>
                        <dgm:else name="Name101">
                          <dgm:alg type="tx">
                            <dgm:param type="txAnchorVert" val="t"/>
                            <dgm:param type="parTxLTRAlign" val="l"/>
                            <dgm:param type="parTxRTLAlign" val="l"/>
                          </dgm:alg>
                        </dgm:else>
                      </dgm:choose>
                    </dgm:if>
                    <dgm:else name="Name102">
                      <dgm:choose name="Name103">
                        <dgm:if name="Name104" axis="root des" ptType="all node" func="maxDepth" op="gt" val="1">
                          <dgm:alg type="tx">
                            <dgm:param type="txAnchorVert" val="b"/>
                            <dgm:param type="txAnchorVertCh" val="b"/>
                            <dgm:param type="parTxLTRAlign" val="l"/>
                            <dgm:param type="parTxRTLAlign" val="r"/>
                          </dgm:alg>
                        </dgm:if>
                        <dgm:else name="Name10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06">
                    <dgm:if name="Name107" func="var" arg="dir" op="equ" val="norm">
                      <dgm:constrLst>
                        <dgm:constr type="rMarg"/>
                        <dgm:constr type="tMarg"/>
                        <dgm:constr type="bMarg"/>
                      </dgm:constrLst>
                    </dgm:if>
                    <dgm:else name="Name108">
                      <dgm:constrLst>
                        <dgm:constr type="lMarg"/>
                        <dgm:constr type="tMarg"/>
                        <dgm:constr type="bMarg"/>
                      </dgm:constrLst>
                    </dgm:else>
                  </dgm:choose>
                  <dgm:ruleLst>
                    <dgm:rule type="primFontSz" val="5" fact="NaN" max="NaN"/>
                  </dgm:ruleLst>
                </dgm:layoutNode>
              </dgm:forEach>
              <dgm:forEach name="Name109" axis="ch" ptType="node" st="3" cnt="1">
                <dgm:layoutNode name="bullet4c" styleLbl="node1">
                  <dgm:alg type="sp"/>
                  <dgm:shape xmlns:r="http://schemas.openxmlformats.org/officeDocument/2006/relationships" type="ellipse" r:blip="">
                    <dgm:adjLst/>
                  </dgm:shape>
                  <dgm:presOf/>
                  <dgm:constrLst/>
                  <dgm:ruleLst/>
                </dgm:layoutNode>
                <dgm:layoutNode name="textBox4c" styleLbl="revTx">
                  <dgm:varLst>
                    <dgm:bulletEnabled val="1"/>
                  </dgm:varLst>
                  <dgm:choose name="Name110">
                    <dgm:if name="Name111" func="var" arg="dir" op="equ" val="norm">
                      <dgm:choose name="Name112">
                        <dgm:if name="Name113" axis="root des" ptType="all node" func="maxDepth" op="gt" val="1">
                          <dgm:alg type="tx">
                            <dgm:param type="txAnchorVert" val="t"/>
                            <dgm:param type="parTxLTRAlign" val="l"/>
                            <dgm:param type="parTxRTLAlign" val="r"/>
                          </dgm:alg>
                        </dgm:if>
                        <dgm:else name="Name114">
                          <dgm:alg type="tx">
                            <dgm:param type="txAnchorVert" val="t"/>
                            <dgm:param type="parTxLTRAlign" val="l"/>
                            <dgm:param type="parTxRTLAlign" val="l"/>
                          </dgm:alg>
                        </dgm:else>
                      </dgm:choose>
                    </dgm:if>
                    <dgm:else name="Name115">
                      <dgm:choose name="Name116">
                        <dgm:if name="Name117" axis="root des" ptType="all node" func="maxDepth" op="gt" val="1">
                          <dgm:alg type="tx">
                            <dgm:param type="txAnchorVert" val="b"/>
                            <dgm:param type="txAnchorVertCh" val="b"/>
                            <dgm:param type="parTxLTRAlign" val="l"/>
                            <dgm:param type="parTxRTLAlign" val="r"/>
                          </dgm:alg>
                        </dgm:if>
                        <dgm:else name="Name11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19">
                    <dgm:if name="Name120" func="var" arg="dir" op="equ" val="norm">
                      <dgm:constrLst>
                        <dgm:constr type="rMarg"/>
                        <dgm:constr type="tMarg"/>
                        <dgm:constr type="bMarg"/>
                      </dgm:constrLst>
                    </dgm:if>
                    <dgm:else name="Name121">
                      <dgm:constrLst>
                        <dgm:constr type="lMarg"/>
                        <dgm:constr type="tMarg"/>
                        <dgm:constr type="bMarg"/>
                      </dgm:constrLst>
                    </dgm:else>
                  </dgm:choose>
                  <dgm:ruleLst>
                    <dgm:rule type="primFontSz" val="5" fact="NaN" max="NaN"/>
                  </dgm:ruleLst>
                </dgm:layoutNode>
              </dgm:forEach>
              <dgm:forEach name="Name122" axis="ch" ptType="node" st="4" cnt="1">
                <dgm:layoutNode name="bullet4d" styleLbl="node1">
                  <dgm:alg type="sp"/>
                  <dgm:shape xmlns:r="http://schemas.openxmlformats.org/officeDocument/2006/relationships" type="ellipse" r:blip="">
                    <dgm:adjLst/>
                  </dgm:shape>
                  <dgm:presOf/>
                  <dgm:constrLst/>
                  <dgm:ruleLst/>
                </dgm:layoutNode>
                <dgm:layoutNode name="textBox4d" styleLbl="revTx">
                  <dgm:varLst>
                    <dgm:bulletEnabled val="1"/>
                  </dgm:varLst>
                  <dgm:choose name="Name123">
                    <dgm:if name="Name124" func="var" arg="dir" op="equ" val="norm">
                      <dgm:choose name="Name125">
                        <dgm:if name="Name126" axis="root des" ptType="all node" func="maxDepth" op="gt" val="1">
                          <dgm:alg type="tx">
                            <dgm:param type="txAnchorVert" val="t"/>
                            <dgm:param type="parTxLTRAlign" val="l"/>
                            <dgm:param type="parTxRTLAlign" val="r"/>
                          </dgm:alg>
                        </dgm:if>
                        <dgm:else name="Name127">
                          <dgm:alg type="tx">
                            <dgm:param type="txAnchorVert" val="t"/>
                            <dgm:param type="parTxLTRAlign" val="l"/>
                            <dgm:param type="parTxRTLAlign" val="l"/>
                          </dgm:alg>
                        </dgm:else>
                      </dgm:choose>
                    </dgm:if>
                    <dgm:else name="Name128">
                      <dgm:choose name="Name129">
                        <dgm:if name="Name130" axis="root des" ptType="all node" func="maxDepth" op="gt" val="1">
                          <dgm:alg type="tx">
                            <dgm:param type="txAnchorVert" val="b"/>
                            <dgm:param type="txAnchorVertCh" val="b"/>
                            <dgm:param type="parTxLTRAlign" val="l"/>
                            <dgm:param type="parTxRTLAlign" val="r"/>
                          </dgm:alg>
                        </dgm:if>
                        <dgm:else name="Name13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32">
                    <dgm:if name="Name133" func="var" arg="dir" op="equ" val="norm">
                      <dgm:constrLst>
                        <dgm:constr type="rMarg"/>
                        <dgm:constr type="tMarg"/>
                        <dgm:constr type="bMarg"/>
                      </dgm:constrLst>
                    </dgm:if>
                    <dgm:else name="Name134">
                      <dgm:constrLst>
                        <dgm:constr type="lMarg"/>
                        <dgm:constr type="tMarg"/>
                        <dgm:constr type="bMarg"/>
                      </dgm:constrLst>
                    </dgm:else>
                  </dgm:choose>
                  <dgm:ruleLst>
                    <dgm:rule type="primFontSz" val="5" fact="NaN" max="NaN"/>
                  </dgm:ruleLst>
                </dgm:layoutNode>
              </dgm:forEach>
            </dgm:layoutNode>
          </dgm:if>
          <dgm:else name="Name135">
            <dgm:layoutNode name="arrowDiagram5">
              <dgm:alg type="composite">
                <dgm:param type="vertAlign" val="none"/>
                <dgm:param type="horzAlign" val="none"/>
              </dgm:alg>
              <dgm:shape xmlns:r="http://schemas.openxmlformats.org/officeDocument/2006/relationships" r:blip="">
                <dgm:adjLst/>
              </dgm:shape>
              <dgm:presOf/>
              <dgm:choose name="Name136">
                <dgm:if name="Name137" func="var" arg="dir" op="equ" val="norm">
                  <dgm:constrLst>
                    <dgm:constr type="ctrX" for="ch" forName="bullet5a" refType="w" fact="0.11"/>
                    <dgm:constr type="ctrY" for="ch" forName="bullet5a" refType="h" fact="0.762"/>
                    <dgm:constr type="w" for="ch" forName="bullet5a" refType="w" fact="0.023"/>
                    <dgm:constr type="h" for="ch" forName="bullet5a" refType="w" refFor="ch" refForName="bullet5a"/>
                    <dgm:constr type="l" for="ch" forName="textBox5a" refType="ctrX" refFor="ch" refForName="bullet5a"/>
                    <dgm:constr type="t" for="ch" forName="textBox5a" refType="ctrY" refFor="ch" refForName="bullet5a"/>
                    <dgm:constr type="w" for="ch" forName="textBox5a" refType="w" fact="0.131"/>
                    <dgm:constr type="h" for="ch" forName="textBox5a" refType="h" fact="0.238"/>
                    <dgm:constr type="userA" refType="h" refFor="ch" refForName="bullet5a" fact="0.53"/>
                    <dgm:constr type="l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l" for="ch" forName="textBox5b" refType="ctrX" refFor="ch" refForName="bullet5b"/>
                    <dgm:constr type="t" for="ch" forName="textBox5b" refType="ctrY" refFor="ch" refForName="bullet5b"/>
                    <dgm:constr type="w" for="ch" forName="textBox5b" refType="w" fact="0.166"/>
                    <dgm:constr type="h" for="ch" forName="textBox5b" refType="h" fact="0.419"/>
                    <dgm:constr type="userB" refType="h" refFor="ch" refForName="bullet5b" fact="0.53"/>
                    <dgm:constr type="l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l" for="ch" forName="textBox5c" refType="ctrX" refFor="ch" refForName="bullet5c"/>
                    <dgm:constr type="t" for="ch" forName="textBox5c" refType="ctrY" refFor="ch" refForName="bullet5c"/>
                    <dgm:constr type="w" for="ch" forName="textBox5c" refType="w" fact="0.193"/>
                    <dgm:constr type="h" for="ch" forName="textBox5c" refType="h" fact="0.562"/>
                    <dgm:constr type="userC" refType="h" refFor="ch" refForName="bullet5c" fact="0.53"/>
                    <dgm:constr type="l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l" for="ch" forName="textBox5d" refType="ctrX" refFor="ch" refForName="bullet5d"/>
                    <dgm:constr type="t" for="ch" forName="textBox5d" refType="ctrY" refFor="ch" refForName="bullet5d"/>
                    <dgm:constr type="w" for="ch" forName="textBox5d" refType="w" fact="0.2"/>
                    <dgm:constr type="h" for="ch" forName="textBox5d" refType="h" fact="0.67"/>
                    <dgm:constr type="userD" refType="h" refFor="ch" refForName="bullet5d" fact="0.53"/>
                    <dgm:constr type="l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l" for="ch" forName="textBox5e" refType="ctrX" refFor="ch" refForName="bullet5e"/>
                    <dgm:constr type="t" for="ch" forName="textBox5e" refType="ctrY" refFor="ch" refForName="bullet5e"/>
                    <dgm:constr type="w" for="ch" forName="textBox5e" refType="w" fact="0.2"/>
                    <dgm:constr type="h" for="ch" forName="textBox5e" refType="h" fact="0.736"/>
                    <dgm:constr type="userE" refType="h" refFor="ch" refForName="bullet5e" fact="0.53"/>
                    <dgm:constr type="lMarg" for="ch" forName="textBox5e" refType="userE" fact="2.834"/>
                    <dgm:constr type="primFontSz" for="ch" ptType="node" op="equ" val="65"/>
                  </dgm:constrLst>
                </dgm:if>
                <dgm:else name="Name138">
                  <dgm:constrLst>
                    <dgm:constr type="ctrX" for="ch" forName="bullet5a" refType="w" fact="0.11"/>
                    <dgm:constr type="ctrY" for="ch" forName="bullet5a" refType="h" fact="0.762"/>
                    <dgm:constr type="w" for="ch" forName="bullet5a" refType="w" fact="0.023"/>
                    <dgm:constr type="h" for="ch" forName="bullet5a" refType="w" refFor="ch" refForName="bullet5a"/>
                    <dgm:constr type="r" for="ch" forName="textBox5a" refType="ctrX" refFor="ch" refForName="bullet5a"/>
                    <dgm:constr type="b" for="ch" forName="textBox5a" refType="ctrY" refFor="ch" refForName="bullet5a"/>
                    <dgm:constr type="w" for="ch" forName="textBox5a" refType="w" fact="0.11"/>
                    <dgm:constr type="h" for="ch" forName="textBox5a" refType="h" fact="0.762"/>
                    <dgm:constr type="userA" refType="h" refFor="ch" refForName="bullet5a" fact="0.53"/>
                    <dgm:constr type="r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r" for="ch" forName="textBox5b" refType="ctrX" refFor="ch" refForName="bullet5b"/>
                    <dgm:constr type="b" for="ch" forName="textBox5b" refType="ctrY" refFor="ch" refForName="bullet5b"/>
                    <dgm:constr type="w" for="ch" forName="textBox5b" refType="w" fact="0.131"/>
                    <dgm:constr type="h" for="ch" forName="textBox5b" refType="h" fact="0.581"/>
                    <dgm:constr type="userB" refType="h" refFor="ch" refForName="bullet5b" fact="0.53"/>
                    <dgm:constr type="r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r" for="ch" forName="textBox5c" refType="ctrX" refFor="ch" refForName="bullet5c"/>
                    <dgm:constr type="b" for="ch" forName="textBox5c" refType="ctrY" refFor="ch" refForName="bullet5c"/>
                    <dgm:constr type="w" for="ch" forName="textBox5c" refType="w" fact="0.166"/>
                    <dgm:constr type="h" for="ch" forName="textBox5c" refType="h" fact="0.438"/>
                    <dgm:constr type="userC" refType="h" refFor="ch" refForName="bullet5c" fact="0.53"/>
                    <dgm:constr type="r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r" for="ch" forName="textBox5d" refType="ctrX" refFor="ch" refForName="bullet5d"/>
                    <dgm:constr type="b" for="ch" forName="textBox5d" refType="ctrY" refFor="ch" refForName="bullet5d"/>
                    <dgm:constr type="w" for="ch" forName="textBox5d" refType="w" fact="0.193"/>
                    <dgm:constr type="h" for="ch" forName="textBox5d" refType="h" fact="0.33"/>
                    <dgm:constr type="userD" refType="h" refFor="ch" refForName="bullet5d" fact="0.53"/>
                    <dgm:constr type="r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r" for="ch" forName="textBox5e" refType="ctrX" refFor="ch" refForName="bullet5e"/>
                    <dgm:constr type="b" for="ch" forName="textBox5e" refType="ctrY" refFor="ch" refForName="bullet5e"/>
                    <dgm:constr type="w" for="ch" forName="textBox5e" refType="w" fact="0.2"/>
                    <dgm:constr type="h" for="ch" forName="textBox5e" refType="h" fact="0.264"/>
                    <dgm:constr type="userE" refType="h" refFor="ch" refForName="bullet5e" fact="0.53"/>
                    <dgm:constr type="rMarg" for="ch" forName="textBox5e" refType="userE" fact="2.834"/>
                    <dgm:constr type="primFontSz" for="ch" ptType="node" op="equ" val="65"/>
                  </dgm:constrLst>
                </dgm:else>
              </dgm:choose>
              <dgm:ruleLst/>
              <dgm:forEach name="Name139" axis="ch" ptType="node" cnt="1">
                <dgm:layoutNode name="bullet5a" styleLbl="node1">
                  <dgm:alg type="sp"/>
                  <dgm:shape xmlns:r="http://schemas.openxmlformats.org/officeDocument/2006/relationships" type="ellipse" r:blip="">
                    <dgm:adjLst/>
                  </dgm:shape>
                  <dgm:presOf/>
                  <dgm:constrLst/>
                  <dgm:ruleLst/>
                </dgm:layoutNode>
                <dgm:layoutNode name="textBox5a" styleLbl="revTx">
                  <dgm:varLst>
                    <dgm:bulletEnabled val="1"/>
                  </dgm:varLst>
                  <dgm:choose name="Name140">
                    <dgm:if name="Name141" func="var" arg="dir" op="equ" val="norm">
                      <dgm:choose name="Name142">
                        <dgm:if name="Name143" axis="root des" ptType="all node" func="maxDepth" op="gt" val="1">
                          <dgm:alg type="tx">
                            <dgm:param type="txAnchorVert" val="t"/>
                            <dgm:param type="parTxLTRAlign" val="l"/>
                            <dgm:param type="parTxRTLAlign" val="r"/>
                          </dgm:alg>
                        </dgm:if>
                        <dgm:else name="Name144">
                          <dgm:alg type="tx">
                            <dgm:param type="txAnchorVert" val="t"/>
                            <dgm:param type="parTxLTRAlign" val="l"/>
                            <dgm:param type="parTxRTLAlign" val="l"/>
                          </dgm:alg>
                        </dgm:else>
                      </dgm:choose>
                    </dgm:if>
                    <dgm:else name="Name145">
                      <dgm:choose name="Name146">
                        <dgm:if name="Name147" axis="root des" ptType="all node" func="maxDepth" op="gt" val="1">
                          <dgm:alg type="tx">
                            <dgm:param type="txAnchorVert" val="b"/>
                            <dgm:param type="txAnchorVertCh" val="b"/>
                            <dgm:param type="parTxLTRAlign" val="l"/>
                            <dgm:param type="parTxRTLAlign" val="r"/>
                          </dgm:alg>
                        </dgm:if>
                        <dgm:else name="Name14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49">
                    <dgm:if name="Name150" func="var" arg="dir" op="equ" val="norm">
                      <dgm:constrLst>
                        <dgm:constr type="rMarg"/>
                        <dgm:constr type="tMarg"/>
                        <dgm:constr type="bMarg"/>
                      </dgm:constrLst>
                    </dgm:if>
                    <dgm:else name="Name151">
                      <dgm:constrLst>
                        <dgm:constr type="lMarg"/>
                        <dgm:constr type="tMarg"/>
                        <dgm:constr type="bMarg"/>
                      </dgm:constrLst>
                    </dgm:else>
                  </dgm:choose>
                  <dgm:ruleLst>
                    <dgm:rule type="primFontSz" val="5" fact="NaN" max="NaN"/>
                  </dgm:ruleLst>
                </dgm:layoutNode>
              </dgm:forEach>
              <dgm:forEach name="Name152" axis="ch" ptType="node" st="2" cnt="1">
                <dgm:layoutNode name="bullet5b" styleLbl="node1">
                  <dgm:alg type="sp"/>
                  <dgm:shape xmlns:r="http://schemas.openxmlformats.org/officeDocument/2006/relationships" type="ellipse" r:blip="">
                    <dgm:adjLst/>
                  </dgm:shape>
                  <dgm:presOf/>
                  <dgm:constrLst/>
                  <dgm:ruleLst/>
                </dgm:layoutNode>
                <dgm:layoutNode name="textBox5b" styleLbl="revTx">
                  <dgm:varLst>
                    <dgm:bulletEnabled val="1"/>
                  </dgm:varLst>
                  <dgm:choose name="Name153">
                    <dgm:if name="Name154" func="var" arg="dir" op="equ" val="norm">
                      <dgm:choose name="Name155">
                        <dgm:if name="Name156" axis="root des" ptType="all node" func="maxDepth" op="gt" val="1">
                          <dgm:alg type="tx">
                            <dgm:param type="txAnchorVert" val="t"/>
                            <dgm:param type="parTxLTRAlign" val="l"/>
                            <dgm:param type="parTxRTLAlign" val="r"/>
                          </dgm:alg>
                        </dgm:if>
                        <dgm:else name="Name157">
                          <dgm:alg type="tx">
                            <dgm:param type="txAnchorVert" val="t"/>
                            <dgm:param type="parTxLTRAlign" val="l"/>
                            <dgm:param type="parTxRTLAlign" val="l"/>
                          </dgm:alg>
                        </dgm:else>
                      </dgm:choose>
                    </dgm:if>
                    <dgm:else name="Name158">
                      <dgm:choose name="Name159">
                        <dgm:if name="Name160" axis="root des" ptType="all node" func="maxDepth" op="gt" val="1">
                          <dgm:alg type="tx">
                            <dgm:param type="txAnchorVert" val="b"/>
                            <dgm:param type="txAnchorVertCh" val="b"/>
                            <dgm:param type="parTxLTRAlign" val="l"/>
                            <dgm:param type="parTxRTLAlign" val="r"/>
                          </dgm:alg>
                        </dgm:if>
                        <dgm:else name="Name16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62">
                    <dgm:if name="Name163" func="var" arg="dir" op="equ" val="norm">
                      <dgm:constrLst>
                        <dgm:constr type="rMarg"/>
                        <dgm:constr type="tMarg"/>
                        <dgm:constr type="bMarg"/>
                      </dgm:constrLst>
                    </dgm:if>
                    <dgm:else name="Name164">
                      <dgm:constrLst>
                        <dgm:constr type="lMarg"/>
                        <dgm:constr type="tMarg"/>
                        <dgm:constr type="bMarg"/>
                      </dgm:constrLst>
                    </dgm:else>
                  </dgm:choose>
                  <dgm:ruleLst>
                    <dgm:rule type="primFontSz" val="5" fact="NaN" max="NaN"/>
                  </dgm:ruleLst>
                </dgm:layoutNode>
              </dgm:forEach>
              <dgm:forEach name="Name165" axis="ch" ptType="node" st="3" cnt="1">
                <dgm:layoutNode name="bullet5c" styleLbl="node1">
                  <dgm:alg type="sp"/>
                  <dgm:shape xmlns:r="http://schemas.openxmlformats.org/officeDocument/2006/relationships" type="ellipse" r:blip="">
                    <dgm:adjLst/>
                  </dgm:shape>
                  <dgm:presOf/>
                  <dgm:constrLst/>
                  <dgm:ruleLst/>
                </dgm:layoutNode>
                <dgm:layoutNode name="textBox5c" styleLbl="revTx">
                  <dgm:varLst>
                    <dgm:bulletEnabled val="1"/>
                  </dgm:varLst>
                  <dgm:choose name="Name166">
                    <dgm:if name="Name167" func="var" arg="dir" op="equ" val="norm">
                      <dgm:choose name="Name168">
                        <dgm:if name="Name169" axis="root des" ptType="all node" func="maxDepth" op="gt" val="1">
                          <dgm:alg type="tx">
                            <dgm:param type="txAnchorVert" val="t"/>
                            <dgm:param type="parTxLTRAlign" val="l"/>
                            <dgm:param type="parTxRTLAlign" val="r"/>
                          </dgm:alg>
                        </dgm:if>
                        <dgm:else name="Name170">
                          <dgm:alg type="tx">
                            <dgm:param type="txAnchorVert" val="t"/>
                            <dgm:param type="parTxLTRAlign" val="l"/>
                            <dgm:param type="parTxRTLAlign" val="l"/>
                          </dgm:alg>
                        </dgm:else>
                      </dgm:choose>
                    </dgm:if>
                    <dgm:else name="Name171">
                      <dgm:choose name="Name172">
                        <dgm:if name="Name173" axis="root des" ptType="all node" func="maxDepth" op="gt" val="1">
                          <dgm:alg type="tx">
                            <dgm:param type="txAnchorVert" val="b"/>
                            <dgm:param type="txAnchorVertCh" val="b"/>
                            <dgm:param type="parTxLTRAlign" val="l"/>
                            <dgm:param type="parTxRTLAlign" val="r"/>
                          </dgm:alg>
                        </dgm:if>
                        <dgm:else name="Name174">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75">
                    <dgm:if name="Name176" func="var" arg="dir" op="equ" val="norm">
                      <dgm:constrLst>
                        <dgm:constr type="rMarg"/>
                        <dgm:constr type="tMarg"/>
                        <dgm:constr type="bMarg"/>
                      </dgm:constrLst>
                    </dgm:if>
                    <dgm:else name="Name177">
                      <dgm:constrLst>
                        <dgm:constr type="lMarg"/>
                        <dgm:constr type="tMarg"/>
                        <dgm:constr type="bMarg"/>
                      </dgm:constrLst>
                    </dgm:else>
                  </dgm:choose>
                  <dgm:ruleLst>
                    <dgm:rule type="primFontSz" val="5" fact="NaN" max="NaN"/>
                  </dgm:ruleLst>
                </dgm:layoutNode>
              </dgm:forEach>
              <dgm:forEach name="Name178" axis="ch" ptType="node" st="4" cnt="1">
                <dgm:layoutNode name="bullet5d" styleLbl="node1">
                  <dgm:alg type="sp"/>
                  <dgm:shape xmlns:r="http://schemas.openxmlformats.org/officeDocument/2006/relationships" type="ellipse" r:blip="">
                    <dgm:adjLst/>
                  </dgm:shape>
                  <dgm:presOf/>
                  <dgm:constrLst/>
                  <dgm:ruleLst/>
                </dgm:layoutNode>
                <dgm:layoutNode name="textBox5d" styleLbl="revTx">
                  <dgm:varLst>
                    <dgm:bulletEnabled val="1"/>
                  </dgm:varLst>
                  <dgm:choose name="Name179">
                    <dgm:if name="Name180" func="var" arg="dir" op="equ" val="norm">
                      <dgm:choose name="Name181">
                        <dgm:if name="Name182" axis="root des" ptType="all node" func="maxDepth" op="gt" val="1">
                          <dgm:alg type="tx">
                            <dgm:param type="txAnchorVert" val="t"/>
                            <dgm:param type="parTxLTRAlign" val="l"/>
                            <dgm:param type="parTxRTLAlign" val="r"/>
                          </dgm:alg>
                        </dgm:if>
                        <dgm:else name="Name183">
                          <dgm:alg type="tx">
                            <dgm:param type="txAnchorVert" val="t"/>
                            <dgm:param type="parTxLTRAlign" val="l"/>
                            <dgm:param type="parTxRTLAlign" val="l"/>
                          </dgm:alg>
                        </dgm:else>
                      </dgm:choose>
                    </dgm:if>
                    <dgm:else name="Name184">
                      <dgm:choose name="Name185">
                        <dgm:if name="Name186" axis="root des" ptType="all node" func="maxDepth" op="gt" val="1">
                          <dgm:alg type="tx">
                            <dgm:param type="txAnchorVert" val="b"/>
                            <dgm:param type="txAnchorVertCh" val="b"/>
                            <dgm:param type="parTxLTRAlign" val="l"/>
                            <dgm:param type="parTxRTLAlign" val="r"/>
                          </dgm:alg>
                        </dgm:if>
                        <dgm:else name="Name187">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88">
                    <dgm:if name="Name189" func="var" arg="dir" op="equ" val="norm">
                      <dgm:constrLst>
                        <dgm:constr type="rMarg"/>
                        <dgm:constr type="tMarg"/>
                        <dgm:constr type="bMarg"/>
                      </dgm:constrLst>
                    </dgm:if>
                    <dgm:else name="Name190">
                      <dgm:constrLst>
                        <dgm:constr type="lMarg"/>
                        <dgm:constr type="tMarg"/>
                        <dgm:constr type="bMarg"/>
                      </dgm:constrLst>
                    </dgm:else>
                  </dgm:choose>
                  <dgm:ruleLst>
                    <dgm:rule type="primFontSz" val="5" fact="NaN" max="NaN"/>
                  </dgm:ruleLst>
                </dgm:layoutNode>
              </dgm:forEach>
              <dgm:forEach name="Name191" axis="ch" ptType="node" st="5" cnt="1">
                <dgm:layoutNode name="bullet5e" styleLbl="node1">
                  <dgm:alg type="sp"/>
                  <dgm:shape xmlns:r="http://schemas.openxmlformats.org/officeDocument/2006/relationships" type="ellipse" r:blip="">
                    <dgm:adjLst/>
                  </dgm:shape>
                  <dgm:presOf/>
                  <dgm:constrLst/>
                  <dgm:ruleLst/>
                </dgm:layoutNode>
                <dgm:layoutNode name="textBox5e" styleLbl="revTx">
                  <dgm:varLst>
                    <dgm:bulletEnabled val="1"/>
                  </dgm:varLst>
                  <dgm:choose name="Name192">
                    <dgm:if name="Name193" func="var" arg="dir" op="equ" val="norm">
                      <dgm:choose name="Name194">
                        <dgm:if name="Name195" axis="root des" ptType="all node" func="maxDepth" op="gt" val="1">
                          <dgm:alg type="tx">
                            <dgm:param type="txAnchorVert" val="t"/>
                            <dgm:param type="parTxLTRAlign" val="l"/>
                            <dgm:param type="parTxRTLAlign" val="r"/>
                          </dgm:alg>
                        </dgm:if>
                        <dgm:else name="Name196">
                          <dgm:alg type="tx">
                            <dgm:param type="txAnchorVert" val="t"/>
                            <dgm:param type="parTxLTRAlign" val="l"/>
                            <dgm:param type="parTxRTLAlign" val="l"/>
                          </dgm:alg>
                        </dgm:else>
                      </dgm:choose>
                    </dgm:if>
                    <dgm:else name="Name197">
                      <dgm:choose name="Name198">
                        <dgm:if name="Name199" axis="root des" ptType="all node" func="maxDepth" op="gt" val="1">
                          <dgm:alg type="tx">
                            <dgm:param type="txAnchorVert" val="b"/>
                            <dgm:param type="txAnchorVertCh" val="b"/>
                            <dgm:param type="parTxLTRAlign" val="l"/>
                            <dgm:param type="parTxRTLAlign" val="r"/>
                          </dgm:alg>
                        </dgm:if>
                        <dgm:else name="Name200">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1">
                    <dgm:if name="Name202" func="var" arg="dir" op="equ" val="norm">
                      <dgm:constrLst>
                        <dgm:constr type="rMarg"/>
                        <dgm:constr type="tMarg"/>
                        <dgm:constr type="bMarg"/>
                      </dgm:constrLst>
                    </dgm:if>
                    <dgm:else name="Name203">
                      <dgm:constrLst>
                        <dgm:constr type="lMarg"/>
                        <dgm:constr type="tMarg"/>
                        <dgm:constr type="bMarg"/>
                      </dgm:constrLst>
                    </dgm:else>
                  </dgm:choose>
                  <dgm:ruleLst>
                    <dgm:rule type="primFontSz" val="5" fact="NaN" max="NaN"/>
                  </dgm:ruleLst>
                </dgm:layoutNode>
              </dgm:forEach>
            </dgm:layoutNode>
          </dgm:else>
        </dgm:choose>
      </dgm:if>
      <dgm:else name="Name204"/>
    </dgm:choose>
  </dgm:layoutNode>
</dgm:layoutDef>
</file>

<file path=ppt/diagrams/layout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arrow3">
  <dgm:title val=""/>
  <dgm:desc val=""/>
  <dgm:catLst>
    <dgm:cat type="relationship" pri="5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param type="horzAlign" val="none"/>
      <dgm:param type="vertAlign" val="none"/>
    </dgm:alg>
    <dgm:shape xmlns:r="http://schemas.openxmlformats.org/officeDocument/2006/relationships" r:blip="">
      <dgm:adjLst/>
    </dgm:shape>
    <dgm:presOf/>
    <dgm:choose name="Name0">
      <dgm:if name="Name1" func="var" arg="dir" op="equ" val="norm">
        <dgm:choose name="Name2">
          <dgm:if name="Name3" axis="ch" ptType="node" func="cnt" op="gte" val="2">
            <dgm:constrLst>
              <dgm:constr type="w" for="ch" forName="divider" refType="w"/>
              <dgm:constr type="h" for="ch" forName="divider" refType="w" fact="0.2"/>
              <dgm:constr type="h" for="ch" forName="divider" refType="h" op="gte" fact="0.2"/>
              <dgm:constr type="h" for="ch" forName="divider" refType="h" op="lte" fact="0.4"/>
              <dgm:constr type="ctrX" for="ch" forName="divider" refType="w" fact="0.5"/>
              <dgm:constr type="ctrY" for="ch" forName="divider" refType="h" fact="0.5"/>
              <dgm:constr type="w" for="ch" forName="downArrow" refType="w" fact="0.3"/>
              <dgm:constr type="h" for="ch" forName="downArrow" refType="h" fact="0.4"/>
              <dgm:constr type="l" for="ch" forName="downArrow" refType="w" fact="0.1"/>
              <dgm:constr type="t" for="ch" forName="downArrow" refType="h" fact="0.05"/>
              <dgm:constr type="lOff" for="ch" forName="downArrow" refType="w" fact="0.02"/>
              <dgm:constr type="w" for="ch" forName="downArrowText" refType="w" fact="0.32"/>
              <dgm:constr type="h" for="ch" forName="downArrowText" refType="h" fact="0.42"/>
              <dgm:constr type="t" for="ch" forName="downArrowText"/>
              <dgm:constr type="r" for="ch" forName="downArrowText" refType="w" fact="0.85"/>
              <dgm:constr type="w" for="ch" forName="upArrow" refType="w" fact="0.3"/>
              <dgm:constr type="h" for="ch" forName="upArrow" refType="h" fact="0.4"/>
              <dgm:constr type="b" for="ch" forName="upArrow" refType="h" fact="0.95"/>
              <dgm:constr type="r" for="ch" forName="upArrow" refType="w" fact="0.9"/>
              <dgm:constr type="rOff" for="ch" forName="upArrow" refType="w" fact="-0.02"/>
              <dgm:constr type="w" for="ch" forName="upArrowText" refType="w" fact="0.32"/>
              <dgm:constr type="h" for="ch" forName="upArrowText" refType="h" fact="0.42"/>
              <dgm:constr type="b" for="ch" forName="upArrowText" refType="h"/>
              <dgm:constr type="l" for="ch" forName="upArrowText" refType="w" fact="0.15"/>
              <dgm:constr type="primFontSz" for="ch" ptType="node" op="equ" val="65"/>
            </dgm:constrLst>
          </dgm:if>
          <dgm:else name="Name4">
            <dgm:constrLst>
              <dgm:constr type="w" for="ch" forName="downArrow" refType="w" fact="0.4"/>
              <dgm:constr type="h" for="ch" forName="downArrow" refType="h" fact="0.8"/>
              <dgm:constr type="l" for="ch" forName="downArrow" refType="w" fact="0.02"/>
              <dgm:constr type="t" for="ch" forName="downArrow" refType="h" fact="0.05"/>
              <dgm:constr type="lOff" for="ch" forName="downArrow" refType="w" fact="0.02"/>
              <dgm:constr type="w" for="ch" forName="downArrowText" refType="w" fact="0.5"/>
              <dgm:constr type="h" for="ch" forName="downArrowText" refType="h"/>
              <dgm:constr type="t" for="ch" forName="downArrowText"/>
              <dgm:constr type="r" for="ch" forName="downArrowText" refType="w"/>
              <dgm:constr type="primFontSz" for="ch" ptType="node" op="equ" val="65"/>
            </dgm:constrLst>
          </dgm:else>
        </dgm:choose>
      </dgm:if>
      <dgm:else name="Name5">
        <dgm:choose name="Name6">
          <dgm:if name="Name7" axis="ch" ptType="node" func="cnt" op="gte" val="2">
            <dgm:constrLst>
              <dgm:constr type="w" for="ch" forName="divider" refType="w"/>
              <dgm:constr type="h" for="ch" forName="divider" refType="w" fact="0.2"/>
              <dgm:constr type="h" for="ch" forName="divider" refType="h" op="gte" fact="0.2"/>
              <dgm:constr type="h" for="ch" forName="divider" refType="h" op="lte" fact="0.4"/>
              <dgm:constr type="ctrX" for="ch" forName="divider" refType="w" fact="0.5"/>
              <dgm:constr type="ctrY" for="ch" forName="divider" refType="h" fact="0.5"/>
              <dgm:constr type="w" for="ch" forName="downArrow" refType="w" fact="0.3"/>
              <dgm:constr type="h" for="ch" forName="downArrow" refType="h" fact="0.4"/>
              <dgm:constr type="r" for="ch" forName="downArrow" refType="w" fact="0.9"/>
              <dgm:constr type="t" for="ch" forName="downArrow" refType="h" fact="0.05"/>
              <dgm:constr type="rOff" for="ch" forName="downArrow" refType="w" fact="-0.02"/>
              <dgm:constr type="w" for="ch" forName="downArrowText" refType="w" fact="0.32"/>
              <dgm:constr type="h" for="ch" forName="downArrowText" refType="h" fact="0.42"/>
              <dgm:constr type="t" for="ch" forName="downArrowText"/>
              <dgm:constr type="l" for="ch" forName="downArrowText" refType="w" fact="0.15"/>
              <dgm:constr type="w" for="ch" forName="upArrow" refType="w" fact="0.3"/>
              <dgm:constr type="h" for="ch" forName="upArrow" refType="h" fact="0.4"/>
              <dgm:constr type="b" for="ch" forName="upArrow" refType="h" fact="0.95"/>
              <dgm:constr type="l" for="ch" forName="upArrow" refType="w" fact="0.1"/>
              <dgm:constr type="lOff" for="ch" forName="upArrow" refType="w" fact="0.02"/>
              <dgm:constr type="w" for="ch" forName="upArrowText" refType="w" fact="0.32"/>
              <dgm:constr type="h" for="ch" forName="upArrowText" refType="h" fact="0.42"/>
              <dgm:constr type="b" for="ch" forName="upArrowText" refType="h"/>
              <dgm:constr type="r" for="ch" forName="upArrowText" refType="w" fact="0.85"/>
              <dgm:constr type="primFontSz" for="ch" ptType="node" op="equ" val="65"/>
            </dgm:constrLst>
          </dgm:if>
          <dgm:else name="Name8">
            <dgm:constrLst>
              <dgm:constr type="w" for="ch" forName="downArrow" refType="w" fact="0.4"/>
              <dgm:constr type="h" for="ch" forName="downArrow" refType="h" fact="0.8"/>
              <dgm:constr type="r" for="ch" forName="downArrow" refType="w" fact="0.98"/>
              <dgm:constr type="t" for="ch" forName="downArrow" refType="h" fact="0.05"/>
              <dgm:constr type="rOff" for="ch" forName="downArrow" refType="w" fact="-0.02"/>
              <dgm:constr type="w" for="ch" forName="downArrowText" refType="w" fact="0.5"/>
              <dgm:constr type="h" for="ch" forName="downArrowText" refType="h"/>
              <dgm:constr type="t" for="ch" forName="downArrowText"/>
              <dgm:constr type="l" for="ch" forName="downArrowText"/>
              <dgm:constr type="primFontSz" for="ch" ptType="node" op="equ" val="65"/>
            </dgm:constrLst>
          </dgm:else>
        </dgm:choose>
      </dgm:else>
    </dgm:choose>
    <dgm:ruleLst/>
    <dgm:choose name="Name9">
      <dgm:if name="Name10" axis="ch" ptType="node" func="cnt" op="gte" val="2">
        <dgm:layoutNode name="divider" styleLbl="fgShp">
          <dgm:alg type="sp"/>
          <dgm:choose name="Name11">
            <dgm:if name="Name12" func="var" arg="dir" op="equ" val="norm">
              <dgm:shape xmlns:r="http://schemas.openxmlformats.org/officeDocument/2006/relationships" rot="-5" type="mathMinus" r:blip="">
                <dgm:adjLst/>
              </dgm:shape>
            </dgm:if>
            <dgm:else name="Name13">
              <dgm:shape xmlns:r="http://schemas.openxmlformats.org/officeDocument/2006/relationships" rot="5" type="mathMinus" r:blip="">
                <dgm:adjLst/>
              </dgm:shape>
            </dgm:else>
          </dgm:choose>
          <dgm:presOf/>
          <dgm:constrLst/>
          <dgm:ruleLst/>
        </dgm:layoutNode>
      </dgm:if>
      <dgm:else name="Name14"/>
    </dgm:choose>
    <dgm:forEach name="Name15" axis="ch" ptType="node" cnt="1">
      <dgm:layoutNode name="downArrow" styleLbl="node1">
        <dgm:alg type="sp"/>
        <dgm:shape xmlns:r="http://schemas.openxmlformats.org/officeDocument/2006/relationships" type="downArrow" r:blip="">
          <dgm:adjLst/>
        </dgm:shape>
        <dgm:presOf/>
        <dgm:constrLst/>
        <dgm:ruleLst/>
      </dgm:layoutNode>
      <dgm:layoutNode name="downArrowText" styleLbl="revTx">
        <dgm:varLst>
          <dgm:bulletEnabled val="1"/>
        </dgm:varLst>
        <dgm:alg type="tx">
          <dgm:param type="txAnchorVertCh" val="mid"/>
        </dgm:alg>
        <dgm:shape xmlns:r="http://schemas.openxmlformats.org/officeDocument/2006/relationships" type="rect" r:blip="">
          <dgm:adjLst/>
        </dgm:shape>
        <dgm:presOf axis="desOrSelf" ptType="node"/>
        <dgm:constrLst/>
        <dgm:ruleLst>
          <dgm:rule type="primFontSz" val="5" fact="NaN" max="NaN"/>
        </dgm:ruleLst>
      </dgm:layoutNode>
    </dgm:forEach>
    <dgm:forEach name="Name16" axis="ch" ptType="node" st="2" cnt="1">
      <dgm:layoutNode name="upArrow" styleLbl="node1">
        <dgm:alg type="sp"/>
        <dgm:shape xmlns:r="http://schemas.openxmlformats.org/officeDocument/2006/relationships" type="upArrow" r:blip="">
          <dgm:adjLst/>
        </dgm:shape>
        <dgm:presOf/>
        <dgm:constrLst/>
        <dgm:ruleLst/>
      </dgm:layoutNode>
      <dgm:layoutNode name="upArrowText" styleLbl="revTx">
        <dgm:varLst>
          <dgm:bulletEnabled val="1"/>
        </dgm:varLst>
        <dgm:alg type="tx">
          <dgm:param type="txAnchorVertCh" val="mid"/>
        </dgm:alg>
        <dgm:shape xmlns:r="http://schemas.openxmlformats.org/officeDocument/2006/relationships" type="rect" r:blip="">
          <dgm:adjLst/>
        </dgm:shape>
        <dgm:presOf axis="desOrSelf" ptType="node"/>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3CBD74D7-26BB-4063-9960-8A1DB063630E}" type="datetimeFigureOut">
              <a:rPr lang="en-GB" smtClean="0"/>
              <a:pPr/>
              <a:t>25/10/2018</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7487DE30-0F1B-44FF-B6E0-7456D4765471}" type="slidenum">
              <a:rPr lang="en-GB" smtClean="0"/>
              <a:pPr/>
              <a:t>‹#›</a:t>
            </a:fld>
            <a:endParaRPr lang="en-GB"/>
          </a:p>
        </p:txBody>
      </p:sp>
    </p:spTree>
    <p:extLst>
      <p:ext uri="{BB962C8B-B14F-4D97-AF65-F5344CB8AC3E}">
        <p14:creationId xmlns:p14="http://schemas.microsoft.com/office/powerpoint/2010/main" val="37562658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P468 from Holden</a:t>
            </a:r>
            <a:endParaRPr lang="en-GB" dirty="0"/>
          </a:p>
        </p:txBody>
      </p:sp>
      <p:sp>
        <p:nvSpPr>
          <p:cNvPr id="4" name="Slide Number Placeholder 3"/>
          <p:cNvSpPr>
            <a:spLocks noGrp="1"/>
          </p:cNvSpPr>
          <p:nvPr>
            <p:ph type="sldNum" sz="quarter" idx="10"/>
          </p:nvPr>
        </p:nvSpPr>
        <p:spPr/>
        <p:txBody>
          <a:bodyPr/>
          <a:lstStyle/>
          <a:p>
            <a:fld id="{7487DE30-0F1B-44FF-B6E0-7456D4765471}" type="slidenum">
              <a:rPr lang="en-GB" smtClean="0"/>
              <a:pPr/>
              <a:t>14</a:t>
            </a:fld>
            <a:endParaRPr lang="en-GB"/>
          </a:p>
        </p:txBody>
      </p:sp>
    </p:spTree>
    <p:extLst>
      <p:ext uri="{BB962C8B-B14F-4D97-AF65-F5344CB8AC3E}">
        <p14:creationId xmlns:p14="http://schemas.microsoft.com/office/powerpoint/2010/main" val="22564417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Bleik</a:t>
            </a:r>
            <a:r>
              <a:rPr lang="en-GB" dirty="0" smtClean="0"/>
              <a:t>, </a:t>
            </a:r>
            <a:r>
              <a:rPr lang="en-GB" dirty="0" err="1" smtClean="0"/>
              <a:t>norway</a:t>
            </a:r>
            <a:endParaRPr lang="en-GB" dirty="0"/>
          </a:p>
        </p:txBody>
      </p:sp>
      <p:sp>
        <p:nvSpPr>
          <p:cNvPr id="4" name="Slide Number Placeholder 3"/>
          <p:cNvSpPr>
            <a:spLocks noGrp="1"/>
          </p:cNvSpPr>
          <p:nvPr>
            <p:ph type="sldNum" sz="quarter" idx="10"/>
          </p:nvPr>
        </p:nvSpPr>
        <p:spPr/>
        <p:txBody>
          <a:bodyPr/>
          <a:lstStyle/>
          <a:p>
            <a:fld id="{7487DE30-0F1B-44FF-B6E0-7456D4765471}" type="slidenum">
              <a:rPr lang="en-GB" smtClean="0"/>
              <a:pPr/>
              <a:t>43</a:t>
            </a:fld>
            <a:endParaRPr lang="en-GB"/>
          </a:p>
        </p:txBody>
      </p:sp>
    </p:spTree>
    <p:extLst>
      <p:ext uri="{BB962C8B-B14F-4D97-AF65-F5344CB8AC3E}">
        <p14:creationId xmlns:p14="http://schemas.microsoft.com/office/powerpoint/2010/main" val="8630893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6" name="Rounded Rectangle 15"/>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9"/>
          <p:cNvGrpSpPr>
            <a:grpSpLocks noChangeAspect="1"/>
          </p:cNvGrpSpPr>
          <p:nvPr/>
        </p:nvGrpSpPr>
        <p:grpSpPr bwMode="hidden">
          <a:xfrm>
            <a:off x="211665" y="5353963"/>
            <a:ext cx="8723376" cy="1331580"/>
            <a:chOff x="-3905250" y="4294188"/>
            <a:chExt cx="13011150" cy="1892300"/>
          </a:xfrm>
        </p:grpSpPr>
        <p:sp>
          <p:nvSpPr>
            <p:cNvPr id="11"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5"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ctrTitle"/>
          </p:nvPr>
        </p:nvSpPr>
        <p:spPr>
          <a:xfrm>
            <a:off x="685800" y="1600200"/>
            <a:ext cx="7772400" cy="1780108"/>
          </a:xfrm>
        </p:spPr>
        <p:txBody>
          <a:bodyPr anchor="b">
            <a:normAutofit/>
          </a:bodyPr>
          <a:lstStyle>
            <a:lvl1pPr>
              <a:defRPr sz="4400">
                <a:solidFill>
                  <a:srgbClr val="FFFFFF"/>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371600" y="3556001"/>
            <a:ext cx="6400800" cy="1473200"/>
          </a:xfrm>
        </p:spPr>
        <p:txBody>
          <a:bodyPr>
            <a:normAutofit/>
          </a:bodyPr>
          <a:lstStyle>
            <a:lvl1pPr marL="0" indent="0" algn="ctr">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36FDC7C6-3425-4051-88CF-EA3EDCC8072C}" type="datetimeFigureOut">
              <a:rPr lang="en-GB" smtClean="0"/>
              <a:pPr/>
              <a:t>25/10/2018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82B986-7CCD-4C34-B89D-C5D5C7A7FFB2}"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6FDC7C6-3425-4051-88CF-EA3EDCC8072C}" type="datetimeFigureOut">
              <a:rPr lang="en-GB" smtClean="0"/>
              <a:pPr/>
              <a:t>25/10/2018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82B986-7CCD-4C34-B89D-C5D5C7A7FFB2}" type="slidenum">
              <a:rPr lang="en-GB" smtClean="0"/>
              <a:pPr/>
              <a:t>‹#›</a:t>
            </a:fld>
            <a:endParaRPr lang="en-GB"/>
          </a:p>
        </p:txBody>
      </p:sp>
      <p:sp>
        <p:nvSpPr>
          <p:cNvPr id="7" name="Title 6"/>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4" name="Rounded Rectangle 13"/>
          <p:cNvSpPr/>
          <p:nvPr/>
        </p:nvSpPr>
        <p:spPr>
          <a:xfrm>
            <a:off x="228600" y="228600"/>
            <a:ext cx="8695944" cy="4736592"/>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14"/>
          <p:cNvSpPr>
            <a:spLocks/>
          </p:cNvSpPr>
          <p:nvPr/>
        </p:nvSpPr>
        <p:spPr bwMode="hidden">
          <a:xfrm>
            <a:off x="6047438" y="4203592"/>
            <a:ext cx="2876429" cy="714026"/>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18"/>
          <p:cNvSpPr>
            <a:spLocks/>
          </p:cNvSpPr>
          <p:nvPr/>
        </p:nvSpPr>
        <p:spPr bwMode="hidden">
          <a:xfrm>
            <a:off x="2619320" y="4075290"/>
            <a:ext cx="5544515" cy="850138"/>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22"/>
          <p:cNvSpPr>
            <a:spLocks/>
          </p:cNvSpPr>
          <p:nvPr/>
        </p:nvSpPr>
        <p:spPr bwMode="hidden">
          <a:xfrm>
            <a:off x="2828728" y="4087562"/>
            <a:ext cx="5467980" cy="774272"/>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6"/>
          <p:cNvSpPr>
            <a:spLocks/>
          </p:cNvSpPr>
          <p:nvPr/>
        </p:nvSpPr>
        <p:spPr bwMode="hidden">
          <a:xfrm>
            <a:off x="5609489" y="4074174"/>
            <a:ext cx="3308000" cy="651549"/>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3" name="Freeform 10"/>
          <p:cNvSpPr>
            <a:spLocks/>
          </p:cNvSpPr>
          <p:nvPr/>
        </p:nvSpPr>
        <p:spPr bwMode="hidden">
          <a:xfrm>
            <a:off x="211665" y="4058555"/>
            <a:ext cx="8723376" cy="1329874"/>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690032" y="2463560"/>
            <a:ext cx="7772400" cy="1524000"/>
          </a:xfrm>
        </p:spPr>
        <p:txBody>
          <a:bodyPr anchor="t">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67365" y="1437448"/>
            <a:ext cx="6417734" cy="939801"/>
          </a:xfrm>
        </p:spPr>
        <p:txBody>
          <a:bodyPr anchor="b">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6FDC7C6-3425-4051-88CF-EA3EDCC8072C}" type="datetimeFigureOut">
              <a:rPr lang="en-GB" smtClean="0"/>
              <a:pPr/>
              <a:t>25/10/2018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82B986-7CCD-4C34-B89D-C5D5C7A7FFB2}"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5" name="Date Placeholder 4"/>
          <p:cNvSpPr>
            <a:spLocks noGrp="1"/>
          </p:cNvSpPr>
          <p:nvPr>
            <p:ph type="dt" sz="half" idx="10"/>
          </p:nvPr>
        </p:nvSpPr>
        <p:spPr/>
        <p:txBody>
          <a:bodyPr/>
          <a:lstStyle/>
          <a:p>
            <a:fld id="{36FDC7C6-3425-4051-88CF-EA3EDCC8072C}" type="datetimeFigureOut">
              <a:rPr lang="en-GB" smtClean="0"/>
              <a:pPr/>
              <a:t>25/10/2018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282B986-7CCD-4C34-B89D-C5D5C7A7FFB2}" type="slidenum">
              <a:rPr lang="en-GB" smtClean="0"/>
              <a:pPr/>
              <a:t>‹#›</a:t>
            </a:fld>
            <a:endParaRPr lang="en-GB"/>
          </a:p>
        </p:txBody>
      </p:sp>
      <p:sp>
        <p:nvSpPr>
          <p:cNvPr id="9" name="Content Placeholder 8"/>
          <p:cNvSpPr>
            <a:spLocks noGrp="1"/>
          </p:cNvSpPr>
          <p:nvPr>
            <p:ph sz="quarter" idx="13"/>
          </p:nvPr>
        </p:nvSpPr>
        <p:spPr>
          <a:xfrm>
            <a:off x="676655" y="2679192"/>
            <a:ext cx="3822192" cy="34472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1" name="Content Placeholder 10"/>
          <p:cNvSpPr>
            <a:spLocks noGrp="1"/>
          </p:cNvSpPr>
          <p:nvPr>
            <p:ph sz="quarter" idx="14"/>
          </p:nvPr>
        </p:nvSpPr>
        <p:spPr>
          <a:xfrm>
            <a:off x="4645152" y="2679192"/>
            <a:ext cx="3822192" cy="34472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676656" y="2678114"/>
            <a:ext cx="3822192" cy="639762"/>
          </a:xfrm>
        </p:spPr>
        <p:txBody>
          <a:bodyPr anchor="ctr"/>
          <a:lstStyle>
            <a:lvl1pPr marL="0" indent="0" algn="ctr">
              <a:buNone/>
              <a:defRPr sz="24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7332" y="3429000"/>
            <a:ext cx="3820055"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8200" y="2678113"/>
            <a:ext cx="3822192" cy="639762"/>
          </a:xfrm>
        </p:spPr>
        <p:txBody>
          <a:bodyPr anchor="ctr"/>
          <a:lstStyle>
            <a:lvl1pPr marL="0" indent="0" algn="ctr">
              <a:buNone/>
              <a:defRPr sz="2400" b="0" i="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3429000"/>
            <a:ext cx="3822192"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36FDC7C6-3425-4051-88CF-EA3EDCC8072C}" type="datetimeFigureOut">
              <a:rPr lang="en-GB" smtClean="0"/>
              <a:pPr/>
              <a:t>25/10/2018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282B986-7CCD-4C34-B89D-C5D5C7A7FFB2}"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36FDC7C6-3425-4051-88CF-EA3EDCC8072C}" type="datetimeFigureOut">
              <a:rPr lang="en-GB" smtClean="0"/>
              <a:pPr/>
              <a:t>25/10/2018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282B986-7CCD-4C34-B89D-C5D5C7A7FFB2}"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2" name="Rounded Rectangle 11"/>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p:cNvGrpSpPr>
            <a:grpSpLocks noChangeAspect="1"/>
          </p:cNvGrpSpPr>
          <p:nvPr/>
        </p:nvGrpSpPr>
        <p:grpSpPr bwMode="hidden">
          <a:xfrm>
            <a:off x="211665" y="714191"/>
            <a:ext cx="8723376" cy="1329874"/>
            <a:chOff x="-3905251" y="4294188"/>
            <a:chExt cx="13027839" cy="1892300"/>
          </a:xfrm>
        </p:grpSpPr>
        <p:sp>
          <p:nvSpPr>
            <p:cNvPr id="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Date Placeholder 1"/>
          <p:cNvSpPr>
            <a:spLocks noGrp="1"/>
          </p:cNvSpPr>
          <p:nvPr>
            <p:ph type="dt" sz="half" idx="10"/>
          </p:nvPr>
        </p:nvSpPr>
        <p:spPr/>
        <p:txBody>
          <a:bodyPr/>
          <a:lstStyle/>
          <a:p>
            <a:fld id="{36FDC7C6-3425-4051-88CF-EA3EDCC8072C}" type="datetimeFigureOut">
              <a:rPr lang="en-GB" smtClean="0"/>
              <a:pPr/>
              <a:t>25/10/2018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282B986-7CCD-4C34-B89D-C5D5C7A7FFB2}"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36FDC7C6-3425-4051-88CF-EA3EDCC8072C}" type="datetimeFigureOut">
              <a:rPr lang="en-GB" smtClean="0"/>
              <a:pPr/>
              <a:t>25/10/2018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282B986-7CCD-4C34-B89D-C5D5C7A7FFB2}" type="slidenum">
              <a:rPr lang="en-GB" smtClean="0"/>
              <a:pPr/>
              <a:t>‹#›</a:t>
            </a:fld>
            <a:endParaRPr lang="en-GB"/>
          </a:p>
        </p:txBody>
      </p:sp>
      <p:sp>
        <p:nvSpPr>
          <p:cNvPr id="4" name="Text Placeholder 3"/>
          <p:cNvSpPr>
            <a:spLocks noGrp="1"/>
          </p:cNvSpPr>
          <p:nvPr>
            <p:ph type="body" sz="half" idx="2"/>
          </p:nvPr>
        </p:nvSpPr>
        <p:spPr>
          <a:xfrm>
            <a:off x="914400" y="3581400"/>
            <a:ext cx="3352800" cy="1905001"/>
          </a:xfrm>
        </p:spPr>
        <p:txBody>
          <a:bodyPr anchor="t">
            <a:normAutofit/>
          </a:bodyPr>
          <a:lstStyle>
            <a:lvl1pPr marL="0" indent="0">
              <a:spcBef>
                <a:spcPts val="0"/>
              </a:spcBef>
              <a:spcAft>
                <a:spcPts val="600"/>
              </a:spcAft>
              <a:buNone/>
              <a:defRPr sz="18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grpSp>
        <p:nvGrpSpPr>
          <p:cNvPr id="2" name="Group 23"/>
          <p:cNvGrpSpPr>
            <a:grpSpLocks noChangeAspect="1"/>
          </p:cNvGrpSpPr>
          <p:nvPr/>
        </p:nvGrpSpPr>
        <p:grpSpPr bwMode="hidden">
          <a:xfrm>
            <a:off x="211665" y="714191"/>
            <a:ext cx="8723376" cy="1331580"/>
            <a:chOff x="-3905250" y="4294188"/>
            <a:chExt cx="13011150" cy="1892300"/>
          </a:xfrm>
        </p:grpSpPr>
        <p:sp>
          <p:nvSpPr>
            <p:cNvPr id="25"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6"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7"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9" name="Freeform 28"/>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2" name="Title 21"/>
          <p:cNvSpPr>
            <a:spLocks noGrp="1"/>
          </p:cNvSpPr>
          <p:nvPr>
            <p:ph type="title"/>
          </p:nvPr>
        </p:nvSpPr>
        <p:spPr>
          <a:xfrm>
            <a:off x="914400" y="2286000"/>
            <a:ext cx="3352800" cy="1252728"/>
          </a:xfrm>
        </p:spPr>
        <p:txBody>
          <a:bodyPr anchor="b">
            <a:noAutofit/>
          </a:bodyPr>
          <a:lstStyle>
            <a:lvl1pPr algn="l">
              <a:defRPr sz="3200">
                <a:solidFill>
                  <a:schemeClr val="tx2"/>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651962" y="1828800"/>
            <a:ext cx="3904076" cy="3810000"/>
          </a:xfrm>
        </p:spPr>
        <p:txBody>
          <a:bodyPr anchor="ctr"/>
          <a:lstStyle>
            <a:lvl1pPr>
              <a:buClr>
                <a:schemeClr val="bg1"/>
              </a:buClr>
              <a:defRPr sz="2200">
                <a:solidFill>
                  <a:schemeClr val="tx2"/>
                </a:solidFill>
              </a:defRPr>
            </a:lvl1pPr>
            <a:lvl2pPr>
              <a:buClr>
                <a:schemeClr val="bg1"/>
              </a:buClr>
              <a:defRPr sz="2000">
                <a:solidFill>
                  <a:schemeClr val="tx2"/>
                </a:solidFill>
              </a:defRPr>
            </a:lvl2pPr>
            <a:lvl3pPr>
              <a:buClr>
                <a:schemeClr val="bg1"/>
              </a:buClr>
              <a:defRPr sz="1800">
                <a:solidFill>
                  <a:schemeClr val="tx2"/>
                </a:solidFill>
              </a:defRPr>
            </a:lvl3pPr>
            <a:lvl4pPr>
              <a:buClr>
                <a:schemeClr val="bg1"/>
              </a:buClr>
              <a:defRPr sz="1600">
                <a:solidFill>
                  <a:schemeClr val="tx2"/>
                </a:solidFill>
              </a:defRPr>
            </a:lvl4pPr>
            <a:lvl5pPr>
              <a:buClr>
                <a:schemeClr val="bg1"/>
              </a:buClr>
              <a:defRPr sz="1600">
                <a:solidFill>
                  <a:schemeClr val="tx2"/>
                </a:solidFill>
              </a:defRPr>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p:cNvGrpSpPr>
            <a:grpSpLocks noChangeAspect="1"/>
          </p:cNvGrpSpPr>
          <p:nvPr/>
        </p:nvGrpSpPr>
        <p:grpSpPr bwMode="hidden">
          <a:xfrm>
            <a:off x="211665" y="5353963"/>
            <a:ext cx="8723376" cy="1331580"/>
            <a:chOff x="-3905250" y="4294188"/>
            <a:chExt cx="13011150" cy="1892300"/>
          </a:xfrm>
        </p:grpSpPr>
        <p:sp>
          <p:nvSpPr>
            <p:cNvPr id="10"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4"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4874155" y="338667"/>
            <a:ext cx="3812645" cy="2429934"/>
          </a:xfrm>
        </p:spPr>
        <p:txBody>
          <a:bodyPr anchor="b">
            <a:normAutofit/>
          </a:bodyPr>
          <a:lstStyle>
            <a:lvl1pPr algn="l">
              <a:defRPr sz="2800" b="0">
                <a:solidFill>
                  <a:srgbClr val="FFFFFF"/>
                </a:solidFill>
              </a:defRPr>
            </a:lvl1pPr>
          </a:lstStyle>
          <a:p>
            <a:r>
              <a:rPr lang="en-US" smtClean="0"/>
              <a:t>Click to edit Master title style</a:t>
            </a:r>
            <a:endParaRPr lang="en-US" dirty="0"/>
          </a:p>
        </p:txBody>
      </p:sp>
      <p:sp>
        <p:nvSpPr>
          <p:cNvPr id="4" name="Text Placeholder 3"/>
          <p:cNvSpPr>
            <a:spLocks noGrp="1"/>
          </p:cNvSpPr>
          <p:nvPr>
            <p:ph type="body" sz="half" idx="2"/>
          </p:nvPr>
        </p:nvSpPr>
        <p:spPr>
          <a:xfrm>
            <a:off x="4868333" y="2785533"/>
            <a:ext cx="3818467" cy="2421467"/>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6FDC7C6-3425-4051-88CF-EA3EDCC8072C}" type="datetimeFigureOut">
              <a:rPr lang="en-GB" smtClean="0"/>
              <a:pPr/>
              <a:t>25/10/2018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282B986-7CCD-4C34-B89D-C5D5C7A7FFB2}" type="slidenum">
              <a:rPr lang="en-GB" smtClean="0"/>
              <a:pPr/>
              <a:t>‹#›</a:t>
            </a:fld>
            <a:endParaRPr lang="en-GB"/>
          </a:p>
        </p:txBody>
      </p:sp>
      <p:sp>
        <p:nvSpPr>
          <p:cNvPr id="3" name="Picture Placeholder 2"/>
          <p:cNvSpPr>
            <a:spLocks noGrp="1"/>
          </p:cNvSpPr>
          <p:nvPr>
            <p:ph type="pic" idx="1"/>
          </p:nvPr>
        </p:nvSpPr>
        <p:spPr>
          <a:xfrm>
            <a:off x="838200" y="1371600"/>
            <a:ext cx="3566160" cy="2926080"/>
          </a:xfrm>
          <a:prstGeom prst="roundRect">
            <a:avLst>
              <a:gd name="adj" fmla="val 3924"/>
            </a:avLst>
          </a:prstGeom>
          <a:solidFill>
            <a:schemeClr val="accent1"/>
          </a:solidFill>
          <a:ln>
            <a:noFill/>
          </a:ln>
          <a:effectLst>
            <a:reflection blurRad="12700" stA="30000" endPos="30000" dist="5000" dir="5400000" sy="-100000" algn="bl" rotWithShape="0"/>
          </a:effectLst>
          <a:scene3d>
            <a:camera prst="perspectiveContrastingLeftFacing" fov="600000">
              <a:rot lat="240000" lon="19799999" rev="0"/>
            </a:camera>
            <a:lightRig rig="threePt" dir="t">
              <a:rot lat="0" lon="0" rev="2700000"/>
            </a:lightRig>
          </a:scene3d>
          <a:sp3d>
            <a:bevelT w="44450" h="31750"/>
          </a:sp3d>
        </p:spPr>
        <p:txBody>
          <a:bodyP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nchor="ctr"/>
          <a:lstStyle>
            <a:lvl1pPr algn="l">
              <a:defRPr/>
            </a:lvl1pPr>
            <a:lvl2pPr algn="l">
              <a:defRPr/>
            </a:lvl2pPr>
            <a:lvl3pPr algn="l">
              <a:defRPr/>
            </a:lvl3pPr>
            <a:lvl4pPr algn="l">
              <a:defRPr/>
            </a:lvl4pPr>
            <a:lvl5pPr algn="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6FDC7C6-3425-4051-88CF-EA3EDCC8072C}" type="datetimeFigureOut">
              <a:rPr lang="en-GB" smtClean="0"/>
              <a:pPr/>
              <a:t>25/10/2018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82B986-7CCD-4C34-B89D-C5D5C7A7FFB2}"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1" name="Rounded Rectangle 20"/>
          <p:cNvSpPr/>
          <p:nvPr/>
        </p:nvSpPr>
        <p:spPr bwMode="hidden">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36FDC7C6-3425-4051-88CF-EA3EDCC8072C}" type="datetimeFigureOut">
              <a:rPr lang="en-GB" smtClean="0"/>
              <a:pPr/>
              <a:t>25/10/2018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82B986-7CCD-4C34-B89D-C5D5C7A7FFB2}" type="slidenum">
              <a:rPr lang="en-GB" smtClean="0"/>
              <a:pPr/>
              <a:t>‹#›</a:t>
            </a:fld>
            <a:endParaRPr lang="en-GB"/>
          </a:p>
        </p:txBody>
      </p:sp>
      <p:grpSp>
        <p:nvGrpSpPr>
          <p:cNvPr id="15" name="Group 14"/>
          <p:cNvGrpSpPr>
            <a:grpSpLocks noChangeAspect="1"/>
          </p:cNvGrpSpPr>
          <p:nvPr/>
        </p:nvGrpSpPr>
        <p:grpSpPr bwMode="hidden">
          <a:xfrm>
            <a:off x="211665" y="714191"/>
            <a:ext cx="8723376" cy="1331580"/>
            <a:chOff x="-3905250" y="4294188"/>
            <a:chExt cx="13011150" cy="1892300"/>
          </a:xfrm>
        </p:grpSpPr>
        <p:sp>
          <p:nvSpPr>
            <p:cNvPr id="16"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0" name="Freeform 19"/>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Vertical Title 1"/>
          <p:cNvSpPr>
            <a:spLocks noGrp="1"/>
          </p:cNvSpPr>
          <p:nvPr>
            <p:ph type="title" orient="vert"/>
          </p:nvPr>
        </p:nvSpPr>
        <p:spPr>
          <a:xfrm>
            <a:off x="6629400" y="1447800"/>
            <a:ext cx="2057400" cy="4487333"/>
          </a:xfrm>
        </p:spPr>
        <p:txBody>
          <a:bodyPr vert="eaVert" anchor="ctr"/>
          <a:lstStyle>
            <a:lvl1pPr algn="l">
              <a:defRPr>
                <a:solidFill>
                  <a:schemeClr val="tx2"/>
                </a:solidFil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1447800"/>
            <a:ext cx="6019800" cy="4487334"/>
          </a:xfrm>
        </p:spPr>
        <p:txBody>
          <a:bodyPr vert="eaVert"/>
          <a:lstStyle>
            <a:lvl1pPr>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smtClean="0"/>
              <a:t>Click to edit Master title style</a:t>
            </a:r>
            <a:endParaRPr lang="en-GB"/>
          </a:p>
        </p:txBody>
      </p:sp>
      <p:sp>
        <p:nvSpPr>
          <p:cNvPr id="3" name="ClipArt Placeholder 2"/>
          <p:cNvSpPr>
            <a:spLocks noGrp="1"/>
          </p:cNvSpPr>
          <p:nvPr>
            <p:ph type="clipArt" sz="half" idx="1"/>
          </p:nvPr>
        </p:nvSpPr>
        <p:spPr>
          <a:xfrm>
            <a:off x="685800" y="1981200"/>
            <a:ext cx="3810000" cy="4114800"/>
          </a:xfrm>
        </p:spPr>
        <p:txBody>
          <a:bodyPr/>
          <a:lstStyle/>
          <a:p>
            <a:endParaRPr lang="en-GB"/>
          </a:p>
        </p:txBody>
      </p:sp>
      <p:sp>
        <p:nvSpPr>
          <p:cNvPr id="4" name="Text Placeholder 3"/>
          <p:cNvSpPr>
            <a:spLocks noGrp="1"/>
          </p:cNvSpPr>
          <p:nvPr>
            <p:ph type="body" sz="half" idx="2"/>
          </p:nvPr>
        </p:nvSpPr>
        <p:spPr>
          <a:xfrm>
            <a:off x="4648200" y="19812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685800" y="6248400"/>
            <a:ext cx="1905000" cy="457200"/>
          </a:xfrm>
        </p:spPr>
        <p:txBody>
          <a:bodyPr/>
          <a:lstStyle>
            <a:lvl1pPr>
              <a:defRPr/>
            </a:lvl1pPr>
          </a:lstStyle>
          <a:p>
            <a:endParaRPr lang="en-GB"/>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endParaRPr lang="en-GB"/>
          </a:p>
        </p:txBody>
      </p:sp>
      <p:sp>
        <p:nvSpPr>
          <p:cNvPr id="7" name="Slide Number Placeholder 6"/>
          <p:cNvSpPr>
            <a:spLocks noGrp="1"/>
          </p:cNvSpPr>
          <p:nvPr>
            <p:ph type="sldNum" sz="quarter" idx="12"/>
          </p:nvPr>
        </p:nvSpPr>
        <p:spPr>
          <a:xfrm>
            <a:off x="6553200" y="6248400"/>
            <a:ext cx="1905000" cy="457200"/>
          </a:xfrm>
        </p:spPr>
        <p:txBody>
          <a:bodyPr/>
          <a:lstStyle>
            <a:lvl1pPr>
              <a:defRPr/>
            </a:lvl1pPr>
          </a:lstStyle>
          <a:p>
            <a:fld id="{4BEC9A7B-B4E7-4656-8C99-598D68049E5B}" type="slidenum">
              <a:rPr lang="en-GB"/>
              <a:pPr/>
              <a:t>‹#›</a:t>
            </a:fld>
            <a:endParaRPr lang="en-GB"/>
          </a:p>
        </p:txBody>
      </p:sp>
    </p:spTree>
  </p:cSld>
  <p:clrMapOvr>
    <a:masterClrMapping/>
  </p:clrMapOvr>
  <p:transition spd="med">
    <p:fade thruBlk="1"/>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4" name="Rounded Rectangle 13"/>
          <p:cNvSpPr/>
          <p:nvPr/>
        </p:nvSpPr>
        <p:spPr>
          <a:xfrm>
            <a:off x="228600" y="228600"/>
            <a:ext cx="8695944" cy="2468880"/>
          </a:xfrm>
          <a:prstGeom prst="roundRect">
            <a:avLst>
              <a:gd name="adj" fmla="val 3362"/>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15"/>
          <p:cNvGrpSpPr>
            <a:grpSpLocks noChangeAspect="1"/>
          </p:cNvGrpSpPr>
          <p:nvPr/>
        </p:nvGrpSpPr>
        <p:grpSpPr bwMode="hidden">
          <a:xfrm>
            <a:off x="211665" y="1679429"/>
            <a:ext cx="8723376" cy="1329874"/>
            <a:chOff x="-3905251" y="4294188"/>
            <a:chExt cx="13027839" cy="1892300"/>
          </a:xfrm>
        </p:grpSpPr>
        <p:sp>
          <p:nvSpPr>
            <p:cNvPr id="1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Placeholder 1"/>
          <p:cNvSpPr>
            <a:spLocks noGrp="1"/>
          </p:cNvSpPr>
          <p:nvPr>
            <p:ph type="title"/>
          </p:nvPr>
        </p:nvSpPr>
        <p:spPr>
          <a:xfrm>
            <a:off x="457200" y="338328"/>
            <a:ext cx="8229600" cy="125272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4" name="Date Placeholder 3"/>
          <p:cNvSpPr>
            <a:spLocks noGrp="1"/>
          </p:cNvSpPr>
          <p:nvPr>
            <p:ph type="dt" sz="half" idx="2"/>
          </p:nvPr>
        </p:nvSpPr>
        <p:spPr>
          <a:xfrm>
            <a:off x="5163672" y="6250164"/>
            <a:ext cx="3786690" cy="365125"/>
          </a:xfrm>
          <a:prstGeom prst="rect">
            <a:avLst/>
          </a:prstGeom>
        </p:spPr>
        <p:txBody>
          <a:bodyPr vert="horz" lIns="91440" tIns="45720" rIns="91440" bIns="45720" rtlCol="0" anchor="ctr"/>
          <a:lstStyle>
            <a:lvl1pPr algn="r">
              <a:defRPr sz="1000">
                <a:solidFill>
                  <a:schemeClr val="tx2"/>
                </a:solidFill>
              </a:defRPr>
            </a:lvl1pPr>
          </a:lstStyle>
          <a:p>
            <a:fld id="{36FDC7C6-3425-4051-88CF-EA3EDCC8072C}" type="datetimeFigureOut">
              <a:rPr lang="en-GB" smtClean="0"/>
              <a:pPr/>
              <a:t>25/10/2018</a:t>
            </a:fld>
            <a:endParaRPr lang="en-GB"/>
          </a:p>
        </p:txBody>
      </p:sp>
      <p:sp>
        <p:nvSpPr>
          <p:cNvPr id="5" name="Footer Placeholder 4"/>
          <p:cNvSpPr>
            <a:spLocks noGrp="1"/>
          </p:cNvSpPr>
          <p:nvPr>
            <p:ph type="ftr" sz="quarter" idx="3"/>
          </p:nvPr>
        </p:nvSpPr>
        <p:spPr>
          <a:xfrm>
            <a:off x="193638" y="6250164"/>
            <a:ext cx="3786691" cy="365125"/>
          </a:xfrm>
          <a:prstGeom prst="rect">
            <a:avLst/>
          </a:prstGeom>
        </p:spPr>
        <p:txBody>
          <a:bodyPr vert="horz" lIns="91440" tIns="45720" rIns="91440" bIns="45720" rtlCol="0" anchor="ctr"/>
          <a:lstStyle>
            <a:lvl1pPr algn="l">
              <a:defRPr sz="1000">
                <a:solidFill>
                  <a:schemeClr val="tx2"/>
                </a:solidFill>
              </a:defRPr>
            </a:lvl1pPr>
          </a:lstStyle>
          <a:p>
            <a:endParaRPr lang="en-GB"/>
          </a:p>
        </p:txBody>
      </p:sp>
      <p:sp>
        <p:nvSpPr>
          <p:cNvPr id="6" name="Slide Number Placeholder 5"/>
          <p:cNvSpPr>
            <a:spLocks noGrp="1"/>
          </p:cNvSpPr>
          <p:nvPr>
            <p:ph type="sldNum" sz="quarter" idx="4"/>
          </p:nvPr>
        </p:nvSpPr>
        <p:spPr>
          <a:xfrm>
            <a:off x="3991088" y="6250163"/>
            <a:ext cx="1161826" cy="365125"/>
          </a:xfrm>
          <a:prstGeom prst="rect">
            <a:avLst/>
          </a:prstGeom>
        </p:spPr>
        <p:txBody>
          <a:bodyPr vert="horz" lIns="91440" tIns="45720" rIns="91440" bIns="45720" rtlCol="0" anchor="ctr"/>
          <a:lstStyle>
            <a:lvl1pPr algn="ctr">
              <a:defRPr sz="1000">
                <a:solidFill>
                  <a:schemeClr val="tx2"/>
                </a:solidFill>
              </a:defRPr>
            </a:lvl1pPr>
          </a:lstStyle>
          <a:p>
            <a:fld id="{E282B986-7CCD-4C34-B89D-C5D5C7A7FFB2}" type="slidenum">
              <a:rPr lang="en-GB" smtClean="0"/>
              <a:pPr/>
              <a:t>‹#›</a:t>
            </a:fld>
            <a:endParaRPr lang="en-GB"/>
          </a:p>
        </p:txBody>
      </p:sp>
      <p:sp>
        <p:nvSpPr>
          <p:cNvPr id="3" name="Text Placeholder 2"/>
          <p:cNvSpPr>
            <a:spLocks noGrp="1"/>
          </p:cNvSpPr>
          <p:nvPr>
            <p:ph type="body" idx="1"/>
          </p:nvPr>
        </p:nvSpPr>
        <p:spPr>
          <a:xfrm>
            <a:off x="872067" y="2675467"/>
            <a:ext cx="7408333" cy="3450696"/>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 bg1="lt1" tx1="dk1" bg2="lt2" tx2="dk2" accent1="accent1" accent2="accent2" accent3="accent3" accent4="accent4" accent5="accent5" accent6="accent6" hlink="hlink" folHlink="folHlink"/>
  <p:sldLayoutIdLst>
    <p:sldLayoutId id="2147483698" r:id="rId1"/>
    <p:sldLayoutId id="2147483699" r:id="rId2"/>
    <p:sldLayoutId id="2147483700" r:id="rId3"/>
    <p:sldLayoutId id="2147483701" r:id="rId4"/>
    <p:sldLayoutId id="2147483702" r:id="rId5"/>
    <p:sldLayoutId id="2147483703" r:id="rId6"/>
    <p:sldLayoutId id="2147483704" r:id="rId7"/>
    <p:sldLayoutId id="2147483705" r:id="rId8"/>
    <p:sldLayoutId id="2147483706" r:id="rId9"/>
    <p:sldLayoutId id="2147483707" r:id="rId10"/>
    <p:sldLayoutId id="2147483708" r:id="rId11"/>
    <p:sldLayoutId id="2147483709" r:id="rId12"/>
  </p:sldLayoutIdLst>
  <p:txStyles>
    <p:title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5" Type="http://schemas.openxmlformats.org/officeDocument/2006/relationships/image" Target="../media/image11.jpeg"/><Relationship Id="rId4" Type="http://schemas.openxmlformats.org/officeDocument/2006/relationships/image" Target="../media/image10.png"/></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jpeg"/><Relationship Id="rId1" Type="http://schemas.openxmlformats.org/officeDocument/2006/relationships/slideLayout" Target="../slideLayouts/slideLayout2.xml"/><Relationship Id="rId6" Type="http://schemas.openxmlformats.org/officeDocument/2006/relationships/image" Target="../media/image16.png"/><Relationship Id="rId5" Type="http://schemas.openxmlformats.org/officeDocument/2006/relationships/image" Target="../media/image15.jpeg"/><Relationship Id="rId4" Type="http://schemas.openxmlformats.org/officeDocument/2006/relationships/image" Target="../media/image14.jpeg"/></Relationships>
</file>

<file path=ppt/slides/_rels/slide12.xml.rels><?xml version="1.0" encoding="UTF-8" standalone="yes"?>
<Relationships xmlns="http://schemas.openxmlformats.org/package/2006/relationships"><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png"/><Relationship Id="rId1" Type="http://schemas.openxmlformats.org/officeDocument/2006/relationships/slideLayout" Target="../slideLayouts/slideLayout2.xml"/><Relationship Id="rId6" Type="http://schemas.openxmlformats.org/officeDocument/2006/relationships/image" Target="../media/image22.png"/><Relationship Id="rId5" Type="http://schemas.openxmlformats.org/officeDocument/2006/relationships/image" Target="../media/image21.jpeg"/><Relationship Id="rId4" Type="http://schemas.openxmlformats.org/officeDocument/2006/relationships/image" Target="../media/image20.jpeg"/></Relationships>
</file>

<file path=ppt/slides/_rels/slide13.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image" Target="../media/image26.jpe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hyperlink" Target="../../../Miscellaneous/St%20Josephs%20Footprint/Big%20Wave%20Surfing%20in%20Jaws,%20Hawaii.MP4"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www.coastal.udel.edu/ngs/waves.html" TargetMode="External"/><Relationship Id="rId2" Type="http://schemas.openxmlformats.org/officeDocument/2006/relationships/hyperlink" Target="https://www.youtube.com/watch?v=E9UJjdlTQQI" TargetMode="External"/><Relationship Id="rId1" Type="http://schemas.openxmlformats.org/officeDocument/2006/relationships/slideLayout" Target="../slideLayouts/slideLayout5.xml"/><Relationship Id="rId5" Type="http://schemas.openxmlformats.org/officeDocument/2006/relationships/image" Target="../media/image34.jpg"/><Relationship Id="rId4" Type="http://schemas.openxmlformats.org/officeDocument/2006/relationships/image" Target="../media/image33.png"/></Relationships>
</file>

<file path=ppt/slides/_rels/slide22.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39.png"/><Relationship Id="rId1" Type="http://schemas.openxmlformats.org/officeDocument/2006/relationships/slideLayout" Target="../slideLayouts/slideLayout2.xml"/><Relationship Id="rId5" Type="http://schemas.openxmlformats.org/officeDocument/2006/relationships/image" Target="../media/image42.gif"/><Relationship Id="rId4" Type="http://schemas.openxmlformats.org/officeDocument/2006/relationships/image" Target="../media/image41.jpeg"/></Relationships>
</file>

<file path=ppt/slides/_rels/slide26.xml.rels><?xml version="1.0" encoding="UTF-8" standalone="yes"?>
<Relationships xmlns="http://schemas.openxmlformats.org/package/2006/relationships"><Relationship Id="rId2" Type="http://schemas.openxmlformats.org/officeDocument/2006/relationships/image" Target="../media/image43.gif"/><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45.gif"/><Relationship Id="rId2" Type="http://schemas.openxmlformats.org/officeDocument/2006/relationships/image" Target="../media/image44.jpeg"/><Relationship Id="rId1" Type="http://schemas.openxmlformats.org/officeDocument/2006/relationships/slideLayout" Target="../slideLayouts/slideLayout2.xml"/><Relationship Id="rId4" Type="http://schemas.openxmlformats.org/officeDocument/2006/relationships/image" Target="../media/image46.jpeg"/></Relationships>
</file>

<file path=ppt/slides/_rels/slide28.xml.rels><?xml version="1.0" encoding="UTF-8" standalone="yes"?>
<Relationships xmlns="http://schemas.openxmlformats.org/package/2006/relationships"><Relationship Id="rId3" Type="http://schemas.openxmlformats.org/officeDocument/2006/relationships/hyperlink" Target="http://oceantoday.noaa.gov/hurricanestormsurge/welcome.html" TargetMode="External"/><Relationship Id="rId2" Type="http://schemas.openxmlformats.org/officeDocument/2006/relationships/image" Target="../media/image47.jpeg"/><Relationship Id="rId1" Type="http://schemas.openxmlformats.org/officeDocument/2006/relationships/slideLayout" Target="../slideLayouts/slideLayout2.xml"/><Relationship Id="rId4" Type="http://schemas.openxmlformats.org/officeDocument/2006/relationships/hyperlink" Target="http://video.msnbc.msn.com/rock-center/49652885" TargetMode="External"/></Relationships>
</file>

<file path=ppt/slides/_rels/slide29.xml.rels><?xml version="1.0" encoding="UTF-8" standalone="yes"?>
<Relationships xmlns="http://schemas.openxmlformats.org/package/2006/relationships"><Relationship Id="rId2" Type="http://schemas.openxmlformats.org/officeDocument/2006/relationships/hyperlink" Target="http://video.nationalgeographic.com/video/environment/environment-natural-disasters/tsunamis/tsunami-101/"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8" Type="http://schemas.openxmlformats.org/officeDocument/2006/relationships/diagramLayout" Target="../diagrams/layout4.xml"/><Relationship Id="rId3" Type="http://schemas.openxmlformats.org/officeDocument/2006/relationships/diagramLayout" Target="../diagrams/layout3.xml"/><Relationship Id="rId7" Type="http://schemas.openxmlformats.org/officeDocument/2006/relationships/diagramData" Target="../diagrams/data4.xml"/><Relationship Id="rId12" Type="http://schemas.openxmlformats.org/officeDocument/2006/relationships/image" Target="../media/image48.jpe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11" Type="http://schemas.microsoft.com/office/2007/relationships/diagramDrawing" Target="../diagrams/drawing4.xml"/><Relationship Id="rId5" Type="http://schemas.openxmlformats.org/officeDocument/2006/relationships/diagramColors" Target="../diagrams/colors3.xml"/><Relationship Id="rId10" Type="http://schemas.openxmlformats.org/officeDocument/2006/relationships/diagramColors" Target="../diagrams/colors4.xml"/><Relationship Id="rId4" Type="http://schemas.openxmlformats.org/officeDocument/2006/relationships/diagramQuickStyle" Target="../diagrams/quickStyle3.xml"/><Relationship Id="rId9" Type="http://schemas.openxmlformats.org/officeDocument/2006/relationships/diagramQuickStyle" Target="../diagrams/quickStyle4.xml"/></Relationships>
</file>

<file path=ppt/slides/_rels/slide31.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33.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image" Target="../media/image50.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2" Type="http://schemas.openxmlformats.org/officeDocument/2006/relationships/image" Target="../media/image53.gif"/><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www.bbc.co.uk/mediaselector/check/northernireland/landscapes/lev2_coastserosion?size=16x9&amp;bgc=C0C0C0&amp;nbram=1&amp;bbram=1&amp;nbwm=" TargetMode="External"/><Relationship Id="rId2" Type="http://schemas.openxmlformats.org/officeDocument/2006/relationships/image" Target="../media/image54.jpeg"/><Relationship Id="rId1" Type="http://schemas.openxmlformats.org/officeDocument/2006/relationships/slideLayout" Target="../slideLayouts/slideLayout2.xml"/><Relationship Id="rId4" Type="http://schemas.openxmlformats.org/officeDocument/2006/relationships/image" Target="../media/image55.png"/></Relationships>
</file>

<file path=ppt/slides/_rels/slide40.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image" Target="../media/image56.gif"/><Relationship Id="rId1" Type="http://schemas.openxmlformats.org/officeDocument/2006/relationships/slideLayout" Target="../slideLayouts/slideLayout2.xml"/><Relationship Id="rId6" Type="http://schemas.openxmlformats.org/officeDocument/2006/relationships/image" Target="../media/image58.png"/><Relationship Id="rId5" Type="http://schemas.openxmlformats.org/officeDocument/2006/relationships/hyperlink" Target="http://www.bbc.co.uk/northernireland/landscapes/lev2_coasts_erosion_script.shtml" TargetMode="External"/><Relationship Id="rId4" Type="http://schemas.openxmlformats.org/officeDocument/2006/relationships/hyperlink" Target="http://www.bbc.co.uk/northernireland/landscapes/lev2_coasts_headlands_script.shtml" TargetMode="External"/></Relationships>
</file>

<file path=ppt/slides/_rels/slide41.xml.rels><?xml version="1.0" encoding="UTF-8" standalone="yes"?>
<Relationships xmlns="http://schemas.openxmlformats.org/package/2006/relationships"><Relationship Id="rId2" Type="http://schemas.openxmlformats.org/officeDocument/2006/relationships/image" Target="../media/image59.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61.png"/><Relationship Id="rId7" Type="http://schemas.openxmlformats.org/officeDocument/2006/relationships/image" Target="../media/image65.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64.png"/><Relationship Id="rId5" Type="http://schemas.openxmlformats.org/officeDocument/2006/relationships/image" Target="../media/image63.png"/><Relationship Id="rId4" Type="http://schemas.openxmlformats.org/officeDocument/2006/relationships/image" Target="../media/image62.png"/></Relationships>
</file>

<file path=ppt/slides/_rels/slide44.xml.rels><?xml version="1.0" encoding="UTF-8" standalone="yes"?>
<Relationships xmlns="http://schemas.openxmlformats.org/package/2006/relationships"><Relationship Id="rId3" Type="http://schemas.openxmlformats.org/officeDocument/2006/relationships/image" Target="../media/image67.jpeg"/><Relationship Id="rId2" Type="http://schemas.openxmlformats.org/officeDocument/2006/relationships/image" Target="../media/image66.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8" Type="http://schemas.openxmlformats.org/officeDocument/2006/relationships/hyperlink" Target="http://www.nicholsonprints.com/PhotoPagesBig/AU65.htm" TargetMode="External"/><Relationship Id="rId3" Type="http://schemas.openxmlformats.org/officeDocument/2006/relationships/image" Target="../media/image69.jpeg"/><Relationship Id="rId7" Type="http://schemas.openxmlformats.org/officeDocument/2006/relationships/image" Target="../media/image73.jpeg"/><Relationship Id="rId2" Type="http://schemas.openxmlformats.org/officeDocument/2006/relationships/image" Target="../media/image68.jpeg"/><Relationship Id="rId1" Type="http://schemas.openxmlformats.org/officeDocument/2006/relationships/slideLayout" Target="../slideLayouts/slideLayout2.xml"/><Relationship Id="rId6" Type="http://schemas.openxmlformats.org/officeDocument/2006/relationships/image" Target="../media/image72.jpeg"/><Relationship Id="rId5" Type="http://schemas.openxmlformats.org/officeDocument/2006/relationships/image" Target="../media/image71.jpeg"/><Relationship Id="rId4" Type="http://schemas.openxmlformats.org/officeDocument/2006/relationships/image" Target="../media/image70.jpeg"/><Relationship Id="rId9" Type="http://schemas.openxmlformats.org/officeDocument/2006/relationships/image" Target="../media/image74.jpeg"/></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75.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77.jpeg"/><Relationship Id="rId2" Type="http://schemas.openxmlformats.org/officeDocument/2006/relationships/image" Target="../media/image76.jpeg"/><Relationship Id="rId1" Type="http://schemas.openxmlformats.org/officeDocument/2006/relationships/slideLayout" Target="../slideLayouts/slideLayout12.xml"/><Relationship Id="rId4" Type="http://schemas.openxmlformats.org/officeDocument/2006/relationships/image" Target="../media/image78.jpeg"/></Relationships>
</file>

<file path=ppt/slides/_rels/slide49.xml.rels><?xml version="1.0" encoding="UTF-8" standalone="yes"?>
<Relationships xmlns="http://schemas.openxmlformats.org/package/2006/relationships"><Relationship Id="rId3" Type="http://schemas.openxmlformats.org/officeDocument/2006/relationships/image" Target="../media/image79.jpeg"/><Relationship Id="rId2" Type="http://schemas.openxmlformats.org/officeDocument/2006/relationships/image" Target="../media/image76.jpeg"/><Relationship Id="rId1" Type="http://schemas.openxmlformats.org/officeDocument/2006/relationships/slideLayout" Target="../slideLayouts/slideLayout12.xml"/><Relationship Id="rId4" Type="http://schemas.openxmlformats.org/officeDocument/2006/relationships/image" Target="../media/image80.jpeg"/></Relationships>
</file>

<file path=ppt/slides/_rels/slide50.xml.rels><?xml version="1.0" encoding="UTF-8" standalone="yes"?>
<Relationships xmlns="http://schemas.openxmlformats.org/package/2006/relationships"><Relationship Id="rId3" Type="http://schemas.openxmlformats.org/officeDocument/2006/relationships/image" Target="../media/image82.jpeg"/><Relationship Id="rId2" Type="http://schemas.openxmlformats.org/officeDocument/2006/relationships/image" Target="../media/image81.jpeg"/><Relationship Id="rId1" Type="http://schemas.openxmlformats.org/officeDocument/2006/relationships/slideLayout" Target="../slideLayouts/slideLayout6.xml"/><Relationship Id="rId4" Type="http://schemas.openxmlformats.org/officeDocument/2006/relationships/image" Target="../media/image83.jpeg"/></Relationships>
</file>

<file path=ppt/slides/_rels/slide51.xml.rels><?xml version="1.0" encoding="UTF-8" standalone="yes"?>
<Relationships xmlns="http://schemas.openxmlformats.org/package/2006/relationships"><Relationship Id="rId3" Type="http://schemas.openxmlformats.org/officeDocument/2006/relationships/image" Target="../media/image85.jpeg"/><Relationship Id="rId2" Type="http://schemas.openxmlformats.org/officeDocument/2006/relationships/image" Target="../media/image84.jpeg"/><Relationship Id="rId1" Type="http://schemas.openxmlformats.org/officeDocument/2006/relationships/slideLayout" Target="../slideLayouts/slideLayout6.xml"/><Relationship Id="rId5" Type="http://schemas.openxmlformats.org/officeDocument/2006/relationships/image" Target="../media/image87.jpeg"/><Relationship Id="rId4" Type="http://schemas.openxmlformats.org/officeDocument/2006/relationships/image" Target="../media/image86.jpeg"/></Relationships>
</file>

<file path=ppt/slides/_rels/slide52.xml.rels><?xml version="1.0" encoding="UTF-8" standalone="yes"?>
<Relationships xmlns="http://schemas.openxmlformats.org/package/2006/relationships"><Relationship Id="rId2" Type="http://schemas.openxmlformats.org/officeDocument/2006/relationships/image" Target="../media/image88.jpe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90.jpeg"/><Relationship Id="rId2" Type="http://schemas.openxmlformats.org/officeDocument/2006/relationships/image" Target="../media/image89.jpeg"/><Relationship Id="rId1" Type="http://schemas.openxmlformats.org/officeDocument/2006/relationships/slideLayout" Target="../slideLayouts/slideLayout2.xml"/><Relationship Id="rId4" Type="http://schemas.openxmlformats.org/officeDocument/2006/relationships/image" Target="../media/image91.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21249" y="2420888"/>
            <a:ext cx="4532040" cy="648072"/>
          </a:xfrm>
        </p:spPr>
        <p:txBody>
          <a:bodyPr>
            <a:normAutofit fontScale="90000"/>
          </a:bodyPr>
          <a:lstStyle/>
          <a:p>
            <a:r>
              <a:rPr lang="en-GB" dirty="0" smtClean="0"/>
              <a:t>Coastal fundamentals</a:t>
            </a:r>
            <a:endParaRPr lang="en-US" dirty="0"/>
          </a:p>
        </p:txBody>
      </p:sp>
      <p:sp>
        <p:nvSpPr>
          <p:cNvPr id="5" name="Text Placeholder 4"/>
          <p:cNvSpPr>
            <a:spLocks noGrp="1"/>
          </p:cNvSpPr>
          <p:nvPr>
            <p:ph type="body" idx="1"/>
          </p:nvPr>
        </p:nvSpPr>
        <p:spPr>
          <a:xfrm>
            <a:off x="-252536" y="5191836"/>
            <a:ext cx="6417734" cy="939801"/>
          </a:xfrm>
        </p:spPr>
        <p:txBody>
          <a:bodyPr/>
          <a:lstStyle/>
          <a:p>
            <a:r>
              <a:rPr lang="en-GB" dirty="0" smtClean="0">
                <a:solidFill>
                  <a:schemeClr val="tx2">
                    <a:lumMod val="75000"/>
                  </a:schemeClr>
                </a:solidFill>
              </a:rPr>
              <a:t>Spatial, temporal, people, waves and tides</a:t>
            </a:r>
            <a:endParaRPr lang="en-US" dirty="0">
              <a:solidFill>
                <a:schemeClr val="tx2">
                  <a:lumMod val="75000"/>
                </a:schemeClr>
              </a:solidFill>
            </a:endParaRP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04048" y="476672"/>
            <a:ext cx="3773487" cy="46704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8407"/>
            <a:ext cx="9144000" cy="6854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ext Placeholder 1"/>
          <p:cNvSpPr>
            <a:spLocks noGrp="1"/>
          </p:cNvSpPr>
          <p:nvPr>
            <p:ph type="body" idx="1"/>
          </p:nvPr>
        </p:nvSpPr>
        <p:spPr>
          <a:xfrm rot="2123905">
            <a:off x="6239330" y="782022"/>
            <a:ext cx="3182315" cy="1054042"/>
          </a:xfrm>
        </p:spPr>
        <p:txBody>
          <a:bodyPr>
            <a:normAutofit/>
          </a:bodyPr>
          <a:lstStyle/>
          <a:p>
            <a:pPr lvl="0">
              <a:spcBef>
                <a:spcPts val="0"/>
              </a:spcBef>
              <a:buClrTx/>
            </a:pPr>
            <a:r>
              <a:rPr lang="en-GB" dirty="0">
                <a:solidFill>
                  <a:srgbClr val="CFC60D">
                    <a:lumMod val="60000"/>
                    <a:lumOff val="40000"/>
                  </a:srgbClr>
                </a:solidFill>
                <a:latin typeface="Calibri" panose="020F0502020204030204" pitchFamily="34" charset="0"/>
              </a:rPr>
              <a:t>Nature to be commanded must be obeyed</a:t>
            </a:r>
          </a:p>
          <a:p>
            <a:pPr lvl="0">
              <a:spcBef>
                <a:spcPts val="0"/>
              </a:spcBef>
              <a:buClrTx/>
            </a:pPr>
            <a:r>
              <a:rPr lang="en-GB" dirty="0" smtClean="0">
                <a:solidFill>
                  <a:schemeClr val="accent5">
                    <a:lumMod val="40000"/>
                    <a:lumOff val="60000"/>
                  </a:schemeClr>
                </a:solidFill>
                <a:latin typeface="Calibri" panose="020F0502020204030204" pitchFamily="34" charset="0"/>
              </a:rPr>
              <a:t>Francis </a:t>
            </a:r>
            <a:r>
              <a:rPr lang="en-GB" dirty="0">
                <a:solidFill>
                  <a:schemeClr val="accent5">
                    <a:lumMod val="40000"/>
                    <a:lumOff val="60000"/>
                  </a:schemeClr>
                </a:solidFill>
                <a:latin typeface="Calibri" panose="020F0502020204030204" pitchFamily="34" charset="0"/>
              </a:rPr>
              <a:t>Bacon (1621)</a:t>
            </a:r>
          </a:p>
          <a:p>
            <a:endParaRPr lang="en-GB" dirty="0"/>
          </a:p>
        </p:txBody>
      </p:sp>
      <p:sp>
        <p:nvSpPr>
          <p:cNvPr id="6" name="Rectangle 5"/>
          <p:cNvSpPr/>
          <p:nvPr/>
        </p:nvSpPr>
        <p:spPr>
          <a:xfrm rot="20603258">
            <a:off x="177359" y="571487"/>
            <a:ext cx="4572000" cy="1908215"/>
          </a:xfrm>
          <a:prstGeom prst="rect">
            <a:avLst/>
          </a:prstGeom>
        </p:spPr>
        <p:txBody>
          <a:bodyPr>
            <a:spAutoFit/>
          </a:bodyPr>
          <a:lstStyle/>
          <a:p>
            <a:r>
              <a:rPr lang="en-GB" sz="2000" dirty="0">
                <a:solidFill>
                  <a:schemeClr val="accent2">
                    <a:lumMod val="60000"/>
                    <a:lumOff val="40000"/>
                  </a:schemeClr>
                </a:solidFill>
                <a:latin typeface="Calibri" panose="020F0502020204030204" pitchFamily="34" charset="0"/>
              </a:rPr>
              <a:t>“What more noble pursuit of man than to intersperse a barrier between land and sea?”</a:t>
            </a:r>
          </a:p>
          <a:p>
            <a:r>
              <a:rPr lang="en-GB" sz="2000" dirty="0" smtClean="0">
                <a:solidFill>
                  <a:schemeClr val="accent5">
                    <a:lumMod val="40000"/>
                    <a:lumOff val="60000"/>
                  </a:schemeClr>
                </a:solidFill>
                <a:latin typeface="Calibri" panose="020F0502020204030204" pitchFamily="34" charset="0"/>
              </a:rPr>
              <a:t>Sir </a:t>
            </a:r>
            <a:r>
              <a:rPr lang="en-GB" sz="2000" dirty="0">
                <a:solidFill>
                  <a:schemeClr val="accent5">
                    <a:lumMod val="40000"/>
                    <a:lumOff val="60000"/>
                  </a:schemeClr>
                </a:solidFill>
                <a:latin typeface="Calibri" panose="020F0502020204030204" pitchFamily="34" charset="0"/>
              </a:rPr>
              <a:t>John </a:t>
            </a:r>
            <a:r>
              <a:rPr lang="en-GB" sz="2000" dirty="0" err="1">
                <a:solidFill>
                  <a:schemeClr val="accent5">
                    <a:lumMod val="40000"/>
                    <a:lumOff val="60000"/>
                  </a:schemeClr>
                </a:solidFill>
                <a:latin typeface="Calibri" panose="020F0502020204030204" pitchFamily="34" charset="0"/>
              </a:rPr>
              <a:t>Rennie</a:t>
            </a:r>
            <a:r>
              <a:rPr lang="en-GB" sz="2000" dirty="0">
                <a:solidFill>
                  <a:schemeClr val="accent5">
                    <a:lumMod val="40000"/>
                    <a:lumOff val="60000"/>
                  </a:schemeClr>
                </a:solidFill>
                <a:latin typeface="Calibri" panose="020F0502020204030204" pitchFamily="34" charset="0"/>
              </a:rPr>
              <a:t> (1794 – 1874) President of the Institution of Civil Engineers</a:t>
            </a:r>
          </a:p>
          <a:p>
            <a:r>
              <a:rPr lang="en-GB" dirty="0">
                <a:solidFill>
                  <a:schemeClr val="accent2">
                    <a:lumMod val="60000"/>
                    <a:lumOff val="40000"/>
                  </a:schemeClr>
                </a:solidFill>
              </a:rPr>
              <a:t>	</a:t>
            </a:r>
          </a:p>
        </p:txBody>
      </p:sp>
    </p:spTree>
    <p:extLst>
      <p:ext uri="{BB962C8B-B14F-4D97-AF65-F5344CB8AC3E}">
        <p14:creationId xmlns:p14="http://schemas.microsoft.com/office/powerpoint/2010/main" val="4831306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580">
                                          <p:stCondLst>
                                            <p:cond delay="0"/>
                                          </p:stCondLst>
                                        </p:cTn>
                                        <p:tgtEl>
                                          <p:spTgt spid="6"/>
                                        </p:tgtEl>
                                      </p:cBhvr>
                                    </p:animEffect>
                                    <p:anim calcmode="lin" valueType="num">
                                      <p:cBhvr>
                                        <p:cTn id="8" dur="1822" tmFilter="0,0; 0.14,0.36; 0.43,0.73; 0.71,0.91; 1.0,1.0">
                                          <p:stCondLst>
                                            <p:cond delay="0"/>
                                          </p:stCondLst>
                                        </p:cTn>
                                        <p:tgtEl>
                                          <p:spTgt spid="6"/>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6"/>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6"/>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6"/>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6"/>
                                        </p:tgtEl>
                                        <p:attrNameLst>
                                          <p:attrName>ppt_y</p:attrName>
                                        </p:attrNameLst>
                                      </p:cBhvr>
                                      <p:tavLst>
                                        <p:tav tm="0" fmla="#ppt_y-sin(pi*$)/81">
                                          <p:val>
                                            <p:fltVal val="0"/>
                                          </p:val>
                                        </p:tav>
                                        <p:tav tm="100000">
                                          <p:val>
                                            <p:fltVal val="1"/>
                                          </p:val>
                                        </p:tav>
                                      </p:tavLst>
                                    </p:anim>
                                    <p:animScale>
                                      <p:cBhvr>
                                        <p:cTn id="13" dur="26">
                                          <p:stCondLst>
                                            <p:cond delay="650"/>
                                          </p:stCondLst>
                                        </p:cTn>
                                        <p:tgtEl>
                                          <p:spTgt spid="6"/>
                                        </p:tgtEl>
                                      </p:cBhvr>
                                      <p:to x="100000" y="60000"/>
                                    </p:animScale>
                                    <p:animScale>
                                      <p:cBhvr>
                                        <p:cTn id="14" dur="166" decel="50000">
                                          <p:stCondLst>
                                            <p:cond delay="676"/>
                                          </p:stCondLst>
                                        </p:cTn>
                                        <p:tgtEl>
                                          <p:spTgt spid="6"/>
                                        </p:tgtEl>
                                      </p:cBhvr>
                                      <p:to x="100000" y="100000"/>
                                    </p:animScale>
                                    <p:animScale>
                                      <p:cBhvr>
                                        <p:cTn id="15" dur="26">
                                          <p:stCondLst>
                                            <p:cond delay="1312"/>
                                          </p:stCondLst>
                                        </p:cTn>
                                        <p:tgtEl>
                                          <p:spTgt spid="6"/>
                                        </p:tgtEl>
                                      </p:cBhvr>
                                      <p:to x="100000" y="80000"/>
                                    </p:animScale>
                                    <p:animScale>
                                      <p:cBhvr>
                                        <p:cTn id="16" dur="166" decel="50000">
                                          <p:stCondLst>
                                            <p:cond delay="1338"/>
                                          </p:stCondLst>
                                        </p:cTn>
                                        <p:tgtEl>
                                          <p:spTgt spid="6"/>
                                        </p:tgtEl>
                                      </p:cBhvr>
                                      <p:to x="100000" y="100000"/>
                                    </p:animScale>
                                    <p:animScale>
                                      <p:cBhvr>
                                        <p:cTn id="17" dur="26">
                                          <p:stCondLst>
                                            <p:cond delay="1642"/>
                                          </p:stCondLst>
                                        </p:cTn>
                                        <p:tgtEl>
                                          <p:spTgt spid="6"/>
                                        </p:tgtEl>
                                      </p:cBhvr>
                                      <p:to x="100000" y="90000"/>
                                    </p:animScale>
                                    <p:animScale>
                                      <p:cBhvr>
                                        <p:cTn id="18" dur="166" decel="50000">
                                          <p:stCondLst>
                                            <p:cond delay="1668"/>
                                          </p:stCondLst>
                                        </p:cTn>
                                        <p:tgtEl>
                                          <p:spTgt spid="6"/>
                                        </p:tgtEl>
                                      </p:cBhvr>
                                      <p:to x="100000" y="100000"/>
                                    </p:animScale>
                                    <p:animScale>
                                      <p:cBhvr>
                                        <p:cTn id="19" dur="26">
                                          <p:stCondLst>
                                            <p:cond delay="1808"/>
                                          </p:stCondLst>
                                        </p:cTn>
                                        <p:tgtEl>
                                          <p:spTgt spid="6"/>
                                        </p:tgtEl>
                                      </p:cBhvr>
                                      <p:to x="100000" y="95000"/>
                                    </p:animScale>
                                    <p:animScale>
                                      <p:cBhvr>
                                        <p:cTn id="20" dur="166" decel="50000">
                                          <p:stCondLst>
                                            <p:cond delay="1834"/>
                                          </p:stCondLst>
                                        </p:cTn>
                                        <p:tgtEl>
                                          <p:spTgt spid="6"/>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grpId="0" nodeType="clickEffect">
                                  <p:stCondLst>
                                    <p:cond delay="0"/>
                                  </p:stCondLst>
                                  <p:childTnLst>
                                    <p:set>
                                      <p:cBhvr>
                                        <p:cTn id="24" dur="1" fill="hold">
                                          <p:stCondLst>
                                            <p:cond delay="0"/>
                                          </p:stCondLst>
                                        </p:cTn>
                                        <p:tgtEl>
                                          <p:spTgt spid="2">
                                            <p:txEl>
                                              <p:pRg st="0" end="0"/>
                                            </p:txEl>
                                          </p:spTgt>
                                        </p:tgtEl>
                                        <p:attrNameLst>
                                          <p:attrName>style.visibility</p:attrName>
                                        </p:attrNameLst>
                                      </p:cBhvr>
                                      <p:to>
                                        <p:strVal val="visible"/>
                                      </p:to>
                                    </p:set>
                                    <p:animEffect transition="in" filter="wipe(down)">
                                      <p:cBhvr>
                                        <p:cTn id="25" dur="580">
                                          <p:stCondLst>
                                            <p:cond delay="0"/>
                                          </p:stCondLst>
                                        </p:cTn>
                                        <p:tgtEl>
                                          <p:spTgt spid="2">
                                            <p:txEl>
                                              <p:pRg st="0" end="0"/>
                                            </p:txEl>
                                          </p:spTgt>
                                        </p:tgtEl>
                                      </p:cBhvr>
                                    </p:animEffect>
                                    <p:anim calcmode="lin" valueType="num">
                                      <p:cBhvr>
                                        <p:cTn id="26" dur="1822" tmFilter="0,0; 0.14,0.36; 0.43,0.73; 0.71,0.91; 1.0,1.0">
                                          <p:stCondLst>
                                            <p:cond delay="0"/>
                                          </p:stCondLst>
                                        </p:cTn>
                                        <p:tgtEl>
                                          <p:spTgt spid="2">
                                            <p:txEl>
                                              <p:pRg st="0" end="0"/>
                                            </p:txEl>
                                          </p:spTgt>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2">
                                            <p:txEl>
                                              <p:pRg st="0" end="0"/>
                                            </p:txEl>
                                          </p:spTgt>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2">
                                            <p:txEl>
                                              <p:pRg st="0" end="0"/>
                                            </p:txEl>
                                          </p:spTgt>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2">
                                            <p:txEl>
                                              <p:pRg st="0" end="0"/>
                                            </p:txEl>
                                          </p:spTgt>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2">
                                            <p:txEl>
                                              <p:pRg st="0" end="0"/>
                                            </p:txEl>
                                          </p:spTgt>
                                        </p:tgtEl>
                                        <p:attrNameLst>
                                          <p:attrName>ppt_y</p:attrName>
                                        </p:attrNameLst>
                                      </p:cBhvr>
                                      <p:tavLst>
                                        <p:tav tm="0" fmla="#ppt_y-sin(pi*$)/81">
                                          <p:val>
                                            <p:fltVal val="0"/>
                                          </p:val>
                                        </p:tav>
                                        <p:tav tm="100000">
                                          <p:val>
                                            <p:fltVal val="1"/>
                                          </p:val>
                                        </p:tav>
                                      </p:tavLst>
                                    </p:anim>
                                    <p:animScale>
                                      <p:cBhvr>
                                        <p:cTn id="31" dur="26">
                                          <p:stCondLst>
                                            <p:cond delay="650"/>
                                          </p:stCondLst>
                                        </p:cTn>
                                        <p:tgtEl>
                                          <p:spTgt spid="2">
                                            <p:txEl>
                                              <p:pRg st="0" end="0"/>
                                            </p:txEl>
                                          </p:spTgt>
                                        </p:tgtEl>
                                      </p:cBhvr>
                                      <p:to x="100000" y="60000"/>
                                    </p:animScale>
                                    <p:animScale>
                                      <p:cBhvr>
                                        <p:cTn id="32" dur="166" decel="50000">
                                          <p:stCondLst>
                                            <p:cond delay="676"/>
                                          </p:stCondLst>
                                        </p:cTn>
                                        <p:tgtEl>
                                          <p:spTgt spid="2">
                                            <p:txEl>
                                              <p:pRg st="0" end="0"/>
                                            </p:txEl>
                                          </p:spTgt>
                                        </p:tgtEl>
                                      </p:cBhvr>
                                      <p:to x="100000" y="100000"/>
                                    </p:animScale>
                                    <p:animScale>
                                      <p:cBhvr>
                                        <p:cTn id="33" dur="26">
                                          <p:stCondLst>
                                            <p:cond delay="1312"/>
                                          </p:stCondLst>
                                        </p:cTn>
                                        <p:tgtEl>
                                          <p:spTgt spid="2">
                                            <p:txEl>
                                              <p:pRg st="0" end="0"/>
                                            </p:txEl>
                                          </p:spTgt>
                                        </p:tgtEl>
                                      </p:cBhvr>
                                      <p:to x="100000" y="80000"/>
                                    </p:animScale>
                                    <p:animScale>
                                      <p:cBhvr>
                                        <p:cTn id="34" dur="166" decel="50000">
                                          <p:stCondLst>
                                            <p:cond delay="1338"/>
                                          </p:stCondLst>
                                        </p:cTn>
                                        <p:tgtEl>
                                          <p:spTgt spid="2">
                                            <p:txEl>
                                              <p:pRg st="0" end="0"/>
                                            </p:txEl>
                                          </p:spTgt>
                                        </p:tgtEl>
                                      </p:cBhvr>
                                      <p:to x="100000" y="100000"/>
                                    </p:animScale>
                                    <p:animScale>
                                      <p:cBhvr>
                                        <p:cTn id="35" dur="26">
                                          <p:stCondLst>
                                            <p:cond delay="1642"/>
                                          </p:stCondLst>
                                        </p:cTn>
                                        <p:tgtEl>
                                          <p:spTgt spid="2">
                                            <p:txEl>
                                              <p:pRg st="0" end="0"/>
                                            </p:txEl>
                                          </p:spTgt>
                                        </p:tgtEl>
                                      </p:cBhvr>
                                      <p:to x="100000" y="90000"/>
                                    </p:animScale>
                                    <p:animScale>
                                      <p:cBhvr>
                                        <p:cTn id="36" dur="166" decel="50000">
                                          <p:stCondLst>
                                            <p:cond delay="1668"/>
                                          </p:stCondLst>
                                        </p:cTn>
                                        <p:tgtEl>
                                          <p:spTgt spid="2">
                                            <p:txEl>
                                              <p:pRg st="0" end="0"/>
                                            </p:txEl>
                                          </p:spTgt>
                                        </p:tgtEl>
                                      </p:cBhvr>
                                      <p:to x="100000" y="100000"/>
                                    </p:animScale>
                                    <p:animScale>
                                      <p:cBhvr>
                                        <p:cTn id="37" dur="26">
                                          <p:stCondLst>
                                            <p:cond delay="1808"/>
                                          </p:stCondLst>
                                        </p:cTn>
                                        <p:tgtEl>
                                          <p:spTgt spid="2">
                                            <p:txEl>
                                              <p:pRg st="0" end="0"/>
                                            </p:txEl>
                                          </p:spTgt>
                                        </p:tgtEl>
                                      </p:cBhvr>
                                      <p:to x="100000" y="95000"/>
                                    </p:animScale>
                                    <p:animScale>
                                      <p:cBhvr>
                                        <p:cTn id="38" dur="166" decel="50000">
                                          <p:stCondLst>
                                            <p:cond delay="1834"/>
                                          </p:stCondLst>
                                        </p:cTn>
                                        <p:tgtEl>
                                          <p:spTgt spid="2">
                                            <p:txEl>
                                              <p:pRg st="0" end="0"/>
                                            </p:txEl>
                                          </p:spTgt>
                                        </p:tgtEl>
                                      </p:cBhvr>
                                      <p:to x="100000" y="100000"/>
                                    </p:animScale>
                                  </p:childTnLst>
                                </p:cTn>
                              </p:par>
                            </p:childTnLst>
                          </p:cTn>
                        </p:par>
                      </p:childTnLst>
                    </p:cTn>
                  </p:par>
                  <p:par>
                    <p:cTn id="39" fill="hold">
                      <p:stCondLst>
                        <p:cond delay="indefinite"/>
                      </p:stCondLst>
                      <p:childTnLst>
                        <p:par>
                          <p:cTn id="40" fill="hold">
                            <p:stCondLst>
                              <p:cond delay="0"/>
                            </p:stCondLst>
                            <p:childTnLst>
                              <p:par>
                                <p:cTn id="41" presetID="26" presetClass="entr" presetSubtype="0" fill="hold" grpId="0" nodeType="clickEffect">
                                  <p:stCondLst>
                                    <p:cond delay="0"/>
                                  </p:stCondLst>
                                  <p:childTnLst>
                                    <p:set>
                                      <p:cBhvr>
                                        <p:cTn id="42" dur="1" fill="hold">
                                          <p:stCondLst>
                                            <p:cond delay="0"/>
                                          </p:stCondLst>
                                        </p:cTn>
                                        <p:tgtEl>
                                          <p:spTgt spid="2">
                                            <p:txEl>
                                              <p:pRg st="1" end="1"/>
                                            </p:txEl>
                                          </p:spTgt>
                                        </p:tgtEl>
                                        <p:attrNameLst>
                                          <p:attrName>style.visibility</p:attrName>
                                        </p:attrNameLst>
                                      </p:cBhvr>
                                      <p:to>
                                        <p:strVal val="visible"/>
                                      </p:to>
                                    </p:set>
                                    <p:animEffect transition="in" filter="wipe(down)">
                                      <p:cBhvr>
                                        <p:cTn id="43" dur="580">
                                          <p:stCondLst>
                                            <p:cond delay="0"/>
                                          </p:stCondLst>
                                        </p:cTn>
                                        <p:tgtEl>
                                          <p:spTgt spid="2">
                                            <p:txEl>
                                              <p:pRg st="1" end="1"/>
                                            </p:txEl>
                                          </p:spTgt>
                                        </p:tgtEl>
                                      </p:cBhvr>
                                    </p:animEffect>
                                    <p:anim calcmode="lin" valueType="num">
                                      <p:cBhvr>
                                        <p:cTn id="44" dur="1822" tmFilter="0,0; 0.14,0.36; 0.43,0.73; 0.71,0.91; 1.0,1.0">
                                          <p:stCondLst>
                                            <p:cond delay="0"/>
                                          </p:stCondLst>
                                        </p:cTn>
                                        <p:tgtEl>
                                          <p:spTgt spid="2">
                                            <p:txEl>
                                              <p:pRg st="1" end="1"/>
                                            </p:txEl>
                                          </p:spTgt>
                                        </p:tgtEl>
                                        <p:attrNameLst>
                                          <p:attrName>ppt_x</p:attrName>
                                        </p:attrNameLst>
                                      </p:cBhvr>
                                      <p:tavLst>
                                        <p:tav tm="0">
                                          <p:val>
                                            <p:strVal val="#ppt_x-0.25"/>
                                          </p:val>
                                        </p:tav>
                                        <p:tav tm="100000">
                                          <p:val>
                                            <p:strVal val="#ppt_x"/>
                                          </p:val>
                                        </p:tav>
                                      </p:tavLst>
                                    </p:anim>
                                    <p:anim calcmode="lin" valueType="num">
                                      <p:cBhvr>
                                        <p:cTn id="45" dur="664" tmFilter="0.0,0.0; 0.25,0.07; 0.50,0.2; 0.75,0.467; 1.0,1.0">
                                          <p:stCondLst>
                                            <p:cond delay="0"/>
                                          </p:stCondLst>
                                        </p:cTn>
                                        <p:tgtEl>
                                          <p:spTgt spid="2">
                                            <p:txEl>
                                              <p:pRg st="1" end="1"/>
                                            </p:txEl>
                                          </p:spTgt>
                                        </p:tgtEl>
                                        <p:attrNameLst>
                                          <p:attrName>ppt_y</p:attrName>
                                        </p:attrNameLst>
                                      </p:cBhvr>
                                      <p:tavLst>
                                        <p:tav tm="0" fmla="#ppt_y-sin(pi*$)/3">
                                          <p:val>
                                            <p:fltVal val="0.5"/>
                                          </p:val>
                                        </p:tav>
                                        <p:tav tm="100000">
                                          <p:val>
                                            <p:fltVal val="1"/>
                                          </p:val>
                                        </p:tav>
                                      </p:tavLst>
                                    </p:anim>
                                    <p:anim calcmode="lin" valueType="num">
                                      <p:cBhvr>
                                        <p:cTn id="46" dur="664" tmFilter="0, 0; 0.125,0.2665; 0.25,0.4; 0.375,0.465; 0.5,0.5;  0.625,0.535; 0.75,0.6; 0.875,0.7335; 1,1">
                                          <p:stCondLst>
                                            <p:cond delay="664"/>
                                          </p:stCondLst>
                                        </p:cTn>
                                        <p:tgtEl>
                                          <p:spTgt spid="2">
                                            <p:txEl>
                                              <p:pRg st="1" end="1"/>
                                            </p:txEl>
                                          </p:spTgt>
                                        </p:tgtEl>
                                        <p:attrNameLst>
                                          <p:attrName>ppt_y</p:attrName>
                                        </p:attrNameLst>
                                      </p:cBhvr>
                                      <p:tavLst>
                                        <p:tav tm="0" fmla="#ppt_y-sin(pi*$)/9">
                                          <p:val>
                                            <p:fltVal val="0"/>
                                          </p:val>
                                        </p:tav>
                                        <p:tav tm="100000">
                                          <p:val>
                                            <p:fltVal val="1"/>
                                          </p:val>
                                        </p:tav>
                                      </p:tavLst>
                                    </p:anim>
                                    <p:anim calcmode="lin" valueType="num">
                                      <p:cBhvr>
                                        <p:cTn id="47" dur="332" tmFilter="0, 0; 0.125,0.2665; 0.25,0.4; 0.375,0.465; 0.5,0.5;  0.625,0.535; 0.75,0.6; 0.875,0.7335; 1,1">
                                          <p:stCondLst>
                                            <p:cond delay="1324"/>
                                          </p:stCondLst>
                                        </p:cTn>
                                        <p:tgtEl>
                                          <p:spTgt spid="2">
                                            <p:txEl>
                                              <p:pRg st="1" end="1"/>
                                            </p:txEl>
                                          </p:spTgt>
                                        </p:tgtEl>
                                        <p:attrNameLst>
                                          <p:attrName>ppt_y</p:attrName>
                                        </p:attrNameLst>
                                      </p:cBhvr>
                                      <p:tavLst>
                                        <p:tav tm="0" fmla="#ppt_y-sin(pi*$)/27">
                                          <p:val>
                                            <p:fltVal val="0"/>
                                          </p:val>
                                        </p:tav>
                                        <p:tav tm="100000">
                                          <p:val>
                                            <p:fltVal val="1"/>
                                          </p:val>
                                        </p:tav>
                                      </p:tavLst>
                                    </p:anim>
                                    <p:anim calcmode="lin" valueType="num">
                                      <p:cBhvr>
                                        <p:cTn id="48" dur="164" tmFilter="0, 0; 0.125,0.2665; 0.25,0.4; 0.375,0.465; 0.5,0.5;  0.625,0.535; 0.75,0.6; 0.875,0.7335; 1,1">
                                          <p:stCondLst>
                                            <p:cond delay="1656"/>
                                          </p:stCondLst>
                                        </p:cTn>
                                        <p:tgtEl>
                                          <p:spTgt spid="2">
                                            <p:txEl>
                                              <p:pRg st="1" end="1"/>
                                            </p:txEl>
                                          </p:spTgt>
                                        </p:tgtEl>
                                        <p:attrNameLst>
                                          <p:attrName>ppt_y</p:attrName>
                                        </p:attrNameLst>
                                      </p:cBhvr>
                                      <p:tavLst>
                                        <p:tav tm="0" fmla="#ppt_y-sin(pi*$)/81">
                                          <p:val>
                                            <p:fltVal val="0"/>
                                          </p:val>
                                        </p:tav>
                                        <p:tav tm="100000">
                                          <p:val>
                                            <p:fltVal val="1"/>
                                          </p:val>
                                        </p:tav>
                                      </p:tavLst>
                                    </p:anim>
                                    <p:animScale>
                                      <p:cBhvr>
                                        <p:cTn id="49" dur="26">
                                          <p:stCondLst>
                                            <p:cond delay="650"/>
                                          </p:stCondLst>
                                        </p:cTn>
                                        <p:tgtEl>
                                          <p:spTgt spid="2">
                                            <p:txEl>
                                              <p:pRg st="1" end="1"/>
                                            </p:txEl>
                                          </p:spTgt>
                                        </p:tgtEl>
                                      </p:cBhvr>
                                      <p:to x="100000" y="60000"/>
                                    </p:animScale>
                                    <p:animScale>
                                      <p:cBhvr>
                                        <p:cTn id="50" dur="166" decel="50000">
                                          <p:stCondLst>
                                            <p:cond delay="676"/>
                                          </p:stCondLst>
                                        </p:cTn>
                                        <p:tgtEl>
                                          <p:spTgt spid="2">
                                            <p:txEl>
                                              <p:pRg st="1" end="1"/>
                                            </p:txEl>
                                          </p:spTgt>
                                        </p:tgtEl>
                                      </p:cBhvr>
                                      <p:to x="100000" y="100000"/>
                                    </p:animScale>
                                    <p:animScale>
                                      <p:cBhvr>
                                        <p:cTn id="51" dur="26">
                                          <p:stCondLst>
                                            <p:cond delay="1312"/>
                                          </p:stCondLst>
                                        </p:cTn>
                                        <p:tgtEl>
                                          <p:spTgt spid="2">
                                            <p:txEl>
                                              <p:pRg st="1" end="1"/>
                                            </p:txEl>
                                          </p:spTgt>
                                        </p:tgtEl>
                                      </p:cBhvr>
                                      <p:to x="100000" y="80000"/>
                                    </p:animScale>
                                    <p:animScale>
                                      <p:cBhvr>
                                        <p:cTn id="52" dur="166" decel="50000">
                                          <p:stCondLst>
                                            <p:cond delay="1338"/>
                                          </p:stCondLst>
                                        </p:cTn>
                                        <p:tgtEl>
                                          <p:spTgt spid="2">
                                            <p:txEl>
                                              <p:pRg st="1" end="1"/>
                                            </p:txEl>
                                          </p:spTgt>
                                        </p:tgtEl>
                                      </p:cBhvr>
                                      <p:to x="100000" y="100000"/>
                                    </p:animScale>
                                    <p:animScale>
                                      <p:cBhvr>
                                        <p:cTn id="53" dur="26">
                                          <p:stCondLst>
                                            <p:cond delay="1642"/>
                                          </p:stCondLst>
                                        </p:cTn>
                                        <p:tgtEl>
                                          <p:spTgt spid="2">
                                            <p:txEl>
                                              <p:pRg st="1" end="1"/>
                                            </p:txEl>
                                          </p:spTgt>
                                        </p:tgtEl>
                                      </p:cBhvr>
                                      <p:to x="100000" y="90000"/>
                                    </p:animScale>
                                    <p:animScale>
                                      <p:cBhvr>
                                        <p:cTn id="54" dur="166" decel="50000">
                                          <p:stCondLst>
                                            <p:cond delay="1668"/>
                                          </p:stCondLst>
                                        </p:cTn>
                                        <p:tgtEl>
                                          <p:spTgt spid="2">
                                            <p:txEl>
                                              <p:pRg st="1" end="1"/>
                                            </p:txEl>
                                          </p:spTgt>
                                        </p:tgtEl>
                                      </p:cBhvr>
                                      <p:to x="100000" y="100000"/>
                                    </p:animScale>
                                    <p:animScale>
                                      <p:cBhvr>
                                        <p:cTn id="55" dur="26">
                                          <p:stCondLst>
                                            <p:cond delay="1808"/>
                                          </p:stCondLst>
                                        </p:cTn>
                                        <p:tgtEl>
                                          <p:spTgt spid="2">
                                            <p:txEl>
                                              <p:pRg st="1" end="1"/>
                                            </p:txEl>
                                          </p:spTgt>
                                        </p:tgtEl>
                                      </p:cBhvr>
                                      <p:to x="100000" y="95000"/>
                                    </p:animScale>
                                    <p:animScale>
                                      <p:cBhvr>
                                        <p:cTn id="56" dur="166" decel="50000">
                                          <p:stCondLst>
                                            <p:cond delay="1834"/>
                                          </p:stCondLst>
                                        </p:cTn>
                                        <p:tgtEl>
                                          <p:spTgt spid="2">
                                            <p:txEl>
                                              <p:pRg st="1" end="1"/>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6"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2060848"/>
            <a:ext cx="3754760" cy="4525963"/>
          </a:xfrm>
        </p:spPr>
        <p:txBody>
          <a:bodyPr>
            <a:normAutofit fontScale="85000" lnSpcReduction="10000"/>
          </a:bodyPr>
          <a:lstStyle/>
          <a:p>
            <a:pPr eaLnBrk="0" hangingPunct="0">
              <a:buFontTx/>
              <a:buChar char="•"/>
            </a:pPr>
            <a:r>
              <a:rPr lang="en-US" dirty="0" smtClean="0"/>
              <a:t>Coasts are temporary structures, often subject to rapid change.</a:t>
            </a:r>
          </a:p>
          <a:p>
            <a:pPr eaLnBrk="0" hangingPunct="0">
              <a:buFontTx/>
              <a:buChar char="•"/>
            </a:pPr>
            <a:r>
              <a:rPr lang="en-US" dirty="0" smtClean="0"/>
              <a:t>The location of a coast depends on tectonic activity and the level of water in the ocean.</a:t>
            </a:r>
          </a:p>
          <a:p>
            <a:pPr>
              <a:spcBef>
                <a:spcPct val="50000"/>
              </a:spcBef>
              <a:buFontTx/>
              <a:buChar char="•"/>
            </a:pPr>
            <a:r>
              <a:rPr lang="en-US" dirty="0" smtClean="0"/>
              <a:t>The shape of a coast is a product of many processes.</a:t>
            </a:r>
          </a:p>
          <a:p>
            <a:pPr>
              <a:spcBef>
                <a:spcPct val="50000"/>
              </a:spcBef>
              <a:buFontTx/>
              <a:buChar char="•"/>
            </a:pPr>
            <a:r>
              <a:rPr lang="en-US" dirty="0" smtClean="0"/>
              <a:t>Human interference in coastal processes rarely increases the long-term stability of a coast.</a:t>
            </a:r>
          </a:p>
          <a:p>
            <a:pPr>
              <a:spcBef>
                <a:spcPct val="50000"/>
              </a:spcBef>
              <a:buFontTx/>
              <a:buChar char="•"/>
            </a:pPr>
            <a:r>
              <a:rPr lang="en-US" dirty="0" smtClean="0"/>
              <a:t>The shape of a coast is a product of many processes.</a:t>
            </a:r>
            <a:endParaRPr lang="en-GB" dirty="0" smtClean="0"/>
          </a:p>
          <a:p>
            <a:endParaRPr lang="en-GB" dirty="0">
              <a:latin typeface="Calibri" pitchFamily="34" charset="0"/>
            </a:endParaRPr>
          </a:p>
        </p:txBody>
      </p:sp>
      <p:sp>
        <p:nvSpPr>
          <p:cNvPr id="2" name="Title 1"/>
          <p:cNvSpPr>
            <a:spLocks noGrp="1"/>
          </p:cNvSpPr>
          <p:nvPr>
            <p:ph type="title"/>
          </p:nvPr>
        </p:nvSpPr>
        <p:spPr/>
        <p:txBody>
          <a:bodyPr/>
          <a:lstStyle/>
          <a:p>
            <a:r>
              <a:rPr lang="en-GB" dirty="0" smtClean="0"/>
              <a:t>Introduction</a:t>
            </a:r>
            <a:endParaRPr lang="en-GB" dirty="0"/>
          </a:p>
        </p:txBody>
      </p:sp>
      <p:pic>
        <p:nvPicPr>
          <p:cNvPr id="4" name="Picture 4" descr="noosa-b"/>
          <p:cNvPicPr>
            <a:picLocks noChangeAspect="1" noChangeArrowheads="1"/>
          </p:cNvPicPr>
          <p:nvPr/>
        </p:nvPicPr>
        <p:blipFill>
          <a:blip r:embed="rId2" cstate="print"/>
          <a:srcRect/>
          <a:stretch>
            <a:fillRect/>
          </a:stretch>
        </p:blipFill>
        <p:spPr bwMode="auto">
          <a:xfrm>
            <a:off x="4427984" y="3140968"/>
            <a:ext cx="4356100" cy="3284537"/>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en-GB"/>
          </a:p>
        </p:txBody>
      </p:sp>
      <p:sp>
        <p:nvSpPr>
          <p:cNvPr id="2" name="Title 1"/>
          <p:cNvSpPr>
            <a:spLocks noGrp="1"/>
          </p:cNvSpPr>
          <p:nvPr>
            <p:ph type="title"/>
          </p:nvPr>
        </p:nvSpPr>
        <p:spPr/>
        <p:txBody>
          <a:bodyPr/>
          <a:lstStyle/>
          <a:p>
            <a:r>
              <a:rPr lang="en-GB" dirty="0" smtClean="0"/>
              <a:t>Time</a:t>
            </a:r>
            <a:endParaRPr lang="en-GB" dirty="0"/>
          </a:p>
        </p:txBody>
      </p:sp>
      <p:pic>
        <p:nvPicPr>
          <p:cNvPr id="73730" name="Picture 2" descr="C:\Users\Chris House\Desktop\coastal images\time.jpg"/>
          <p:cNvPicPr>
            <a:picLocks noChangeAspect="1" noChangeArrowheads="1"/>
          </p:cNvPicPr>
          <p:nvPr/>
        </p:nvPicPr>
        <p:blipFill>
          <a:blip r:embed="rId2" cstate="print"/>
          <a:srcRect/>
          <a:stretch>
            <a:fillRect/>
          </a:stretch>
        </p:blipFill>
        <p:spPr bwMode="auto">
          <a:xfrm>
            <a:off x="251520" y="260648"/>
            <a:ext cx="8636480" cy="6362775"/>
          </a:xfrm>
          <a:prstGeom prst="rect">
            <a:avLst/>
          </a:prstGeom>
          <a:noFill/>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2132856"/>
            <a:ext cx="8712967" cy="4536504"/>
          </a:xfrm>
        </p:spPr>
        <p:txBody>
          <a:bodyPr>
            <a:normAutofit/>
          </a:bodyPr>
          <a:lstStyle/>
          <a:p>
            <a:r>
              <a:rPr lang="en-GB" dirty="0" smtClean="0"/>
              <a:t>Arguably the most intensely used of all habitats</a:t>
            </a:r>
          </a:p>
          <a:p>
            <a:r>
              <a:rPr lang="en-GB" dirty="0" smtClean="0"/>
              <a:t>Arguably the largest biodiversity gradient on the planet</a:t>
            </a:r>
          </a:p>
          <a:p>
            <a:r>
              <a:rPr lang="en-GB" dirty="0" smtClean="0"/>
              <a:t>40% of the global pop. Live within 100km </a:t>
            </a:r>
            <a:endParaRPr lang="en-GB" dirty="0"/>
          </a:p>
          <a:p>
            <a:r>
              <a:rPr lang="en-GB" dirty="0" smtClean="0"/>
              <a:t>The </a:t>
            </a:r>
            <a:r>
              <a:rPr lang="en-GB" dirty="0"/>
              <a:t>CCSR (2006) report predicted that between 1995 and 2025 there will be a global 35% increase in population living within 60 miles of the sea which will be more than 75% of the total global population (</a:t>
            </a:r>
            <a:r>
              <a:rPr lang="en-GB" dirty="0" err="1"/>
              <a:t>Edgren</a:t>
            </a:r>
            <a:r>
              <a:rPr lang="en-GB" dirty="0"/>
              <a:t>, 1993</a:t>
            </a:r>
            <a:r>
              <a:rPr lang="en-GB" dirty="0" smtClean="0"/>
              <a:t>).</a:t>
            </a:r>
          </a:p>
          <a:p>
            <a:r>
              <a:rPr lang="en-GB" dirty="0"/>
              <a:t>C</a:t>
            </a:r>
            <a:r>
              <a:rPr lang="en-GB" dirty="0" smtClean="0"/>
              <a:t>hanging </a:t>
            </a:r>
            <a:r>
              <a:rPr lang="en-GB" dirty="0"/>
              <a:t>population is not distributed equally due to the topography and proximity to the sea (Carter, 1988; Small and Nicholls, 2003) </a:t>
            </a:r>
            <a:endParaRPr lang="en-GB" dirty="0" smtClean="0"/>
          </a:p>
          <a:p>
            <a:endParaRPr lang="en-GB" dirty="0"/>
          </a:p>
          <a:p>
            <a:endParaRPr lang="en-GB" dirty="0"/>
          </a:p>
        </p:txBody>
      </p:sp>
      <p:sp>
        <p:nvSpPr>
          <p:cNvPr id="2" name="Title 1"/>
          <p:cNvSpPr>
            <a:spLocks noGrp="1"/>
          </p:cNvSpPr>
          <p:nvPr>
            <p:ph type="title"/>
          </p:nvPr>
        </p:nvSpPr>
        <p:spPr/>
        <p:txBody>
          <a:bodyPr>
            <a:normAutofit/>
          </a:bodyPr>
          <a:lstStyle/>
          <a:p>
            <a:r>
              <a:rPr lang="en-GB" dirty="0" smtClean="0"/>
              <a:t>Coastal Importance</a:t>
            </a:r>
            <a:endParaRPr lang="en-GB" dirty="0"/>
          </a:p>
        </p:txBody>
      </p:sp>
    </p:spTree>
    <p:extLst>
      <p:ext uri="{BB962C8B-B14F-4D97-AF65-F5344CB8AC3E}">
        <p14:creationId xmlns:p14="http://schemas.microsoft.com/office/powerpoint/2010/main" val="29284440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2132856"/>
            <a:ext cx="8712967" cy="4536504"/>
          </a:xfrm>
        </p:spPr>
        <p:txBody>
          <a:bodyPr>
            <a:normAutofit/>
          </a:bodyPr>
          <a:lstStyle/>
          <a:p>
            <a:r>
              <a:rPr lang="en-GB" dirty="0" smtClean="0"/>
              <a:t>This </a:t>
            </a:r>
            <a:r>
              <a:rPr lang="en-GB" dirty="0"/>
              <a:t>dynamic coastal demography makes policy research crucial due to its impacts (Leatherman, 2001) on increased consumption of water, energy, production of waste and coastal infrastructure (Benoit and </a:t>
            </a:r>
            <a:r>
              <a:rPr lang="en-GB" dirty="0" err="1"/>
              <a:t>Comeau</a:t>
            </a:r>
            <a:r>
              <a:rPr lang="en-GB" dirty="0"/>
              <a:t>, 2005).  </a:t>
            </a:r>
            <a:endParaRPr lang="en-GB" dirty="0" smtClean="0"/>
          </a:p>
          <a:p>
            <a:r>
              <a:rPr lang="en-GB" dirty="0"/>
              <a:t>S</a:t>
            </a:r>
            <a:r>
              <a:rPr lang="en-GB" dirty="0" smtClean="0"/>
              <a:t>ea </a:t>
            </a:r>
            <a:r>
              <a:rPr lang="en-GB" dirty="0"/>
              <a:t>level </a:t>
            </a:r>
            <a:r>
              <a:rPr lang="en-GB" dirty="0" smtClean="0"/>
              <a:t>rise (approx. 3mm/</a:t>
            </a:r>
            <a:r>
              <a:rPr lang="en-GB" dirty="0" err="1" smtClean="0"/>
              <a:t>yr</a:t>
            </a:r>
            <a:r>
              <a:rPr lang="en-GB" dirty="0" smtClean="0"/>
              <a:t>), </a:t>
            </a:r>
            <a:r>
              <a:rPr lang="en-GB" dirty="0"/>
              <a:t>delicate historical and ecological inheritance makes policy considerations particularly challenging </a:t>
            </a:r>
            <a:r>
              <a:rPr lang="en-GB" dirty="0" smtClean="0"/>
              <a:t>(House &amp; Phillips, 2011).</a:t>
            </a:r>
            <a:endParaRPr lang="en-GB" dirty="0"/>
          </a:p>
          <a:p>
            <a:r>
              <a:rPr lang="en-GB" dirty="0" smtClean="0"/>
              <a:t>Intergovernmental Panel on Climate Change (IPCC) coasts and climate change (</a:t>
            </a:r>
            <a:r>
              <a:rPr lang="en-GB" dirty="0" err="1" smtClean="0"/>
              <a:t>Masselink</a:t>
            </a:r>
            <a:r>
              <a:rPr lang="en-GB" dirty="0" smtClean="0"/>
              <a:t>, 2011)</a:t>
            </a:r>
          </a:p>
          <a:p>
            <a:r>
              <a:rPr lang="en-GB" dirty="0" smtClean="0">
                <a:solidFill>
                  <a:schemeClr val="accent2">
                    <a:lumMod val="60000"/>
                    <a:lumOff val="40000"/>
                  </a:schemeClr>
                </a:solidFill>
              </a:rPr>
              <a:t>List </a:t>
            </a:r>
            <a:r>
              <a:rPr lang="en-GB" dirty="0">
                <a:solidFill>
                  <a:schemeClr val="accent2">
                    <a:lumMod val="60000"/>
                    <a:lumOff val="40000"/>
                  </a:schemeClr>
                </a:solidFill>
              </a:rPr>
              <a:t>the </a:t>
            </a:r>
            <a:r>
              <a:rPr lang="en-GB" dirty="0" smtClean="0">
                <a:solidFill>
                  <a:schemeClr val="accent2">
                    <a:lumMod val="60000"/>
                    <a:lumOff val="40000"/>
                  </a:schemeClr>
                </a:solidFill>
              </a:rPr>
              <a:t>physical factors </a:t>
            </a:r>
            <a:r>
              <a:rPr lang="en-GB" dirty="0">
                <a:solidFill>
                  <a:schemeClr val="accent2">
                    <a:lumMod val="60000"/>
                    <a:lumOff val="40000"/>
                  </a:schemeClr>
                </a:solidFill>
              </a:rPr>
              <a:t>that influence the interface between terrestrial and marine </a:t>
            </a:r>
            <a:r>
              <a:rPr lang="en-GB" dirty="0" smtClean="0">
                <a:solidFill>
                  <a:schemeClr val="accent2">
                    <a:lumMod val="60000"/>
                    <a:lumOff val="40000"/>
                  </a:schemeClr>
                </a:solidFill>
              </a:rPr>
              <a:t>environments.</a:t>
            </a:r>
          </a:p>
          <a:p>
            <a:endParaRPr lang="en-GB" dirty="0"/>
          </a:p>
          <a:p>
            <a:endParaRPr lang="en-GB" dirty="0"/>
          </a:p>
        </p:txBody>
      </p:sp>
      <p:sp>
        <p:nvSpPr>
          <p:cNvPr id="2" name="Title 1"/>
          <p:cNvSpPr>
            <a:spLocks noGrp="1"/>
          </p:cNvSpPr>
          <p:nvPr>
            <p:ph type="title"/>
          </p:nvPr>
        </p:nvSpPr>
        <p:spPr/>
        <p:txBody>
          <a:bodyPr>
            <a:normAutofit/>
          </a:bodyPr>
          <a:lstStyle/>
          <a:p>
            <a:r>
              <a:rPr lang="en-GB" dirty="0" smtClean="0"/>
              <a:t>Coastal Importance 2</a:t>
            </a:r>
            <a:endParaRPr lang="en-GB" dirty="0"/>
          </a:p>
        </p:txBody>
      </p:sp>
    </p:spTree>
    <p:extLst>
      <p:ext uri="{BB962C8B-B14F-4D97-AF65-F5344CB8AC3E}">
        <p14:creationId xmlns:p14="http://schemas.microsoft.com/office/powerpoint/2010/main" val="40990799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3648" y="30544"/>
            <a:ext cx="7229400" cy="786911"/>
          </a:xfrm>
        </p:spPr>
        <p:txBody>
          <a:bodyPr>
            <a:normAutofit/>
          </a:bodyPr>
          <a:lstStyle/>
          <a:p>
            <a:r>
              <a:rPr lang="en-GB" dirty="0" err="1" smtClean="0"/>
              <a:t>Porthcawl</a:t>
            </a:r>
            <a:r>
              <a:rPr lang="en-GB" dirty="0" smtClean="0"/>
              <a:t>, </a:t>
            </a:r>
            <a:r>
              <a:rPr lang="en-GB" dirty="0"/>
              <a:t>J</a:t>
            </a:r>
            <a:r>
              <a:rPr lang="en-GB" dirty="0" smtClean="0"/>
              <a:t>an, 2017)</a:t>
            </a:r>
            <a:endParaRPr lang="en-GB" dirty="0"/>
          </a:p>
        </p:txBody>
      </p:sp>
      <p:sp>
        <p:nvSpPr>
          <p:cNvPr id="3" name="Content Placeholder 2"/>
          <p:cNvSpPr>
            <a:spLocks noGrp="1"/>
          </p:cNvSpPr>
          <p:nvPr>
            <p:ph idx="1"/>
          </p:nvPr>
        </p:nvSpPr>
        <p:spPr/>
        <p:txBody>
          <a:bodyPr/>
          <a:lstStyle/>
          <a:p>
            <a:endParaRPr lang="en-GB"/>
          </a:p>
        </p:txBody>
      </p:sp>
      <p:pic>
        <p:nvPicPr>
          <p:cNvPr id="614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817455"/>
            <a:ext cx="9036496" cy="60096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5809823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E:\DCIM\119_FUJI\DSCF999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027385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idx="1"/>
            <p:extLst>
              <p:ext uri="{D42A27DB-BD31-4B8C-83A1-F6EECF244321}">
                <p14:modId xmlns:p14="http://schemas.microsoft.com/office/powerpoint/2010/main" val="2734628727"/>
              </p:ext>
            </p:extLst>
          </p:nvPr>
        </p:nvGraphicFramePr>
        <p:xfrm>
          <a:off x="457200" y="1412776"/>
          <a:ext cx="8229600" cy="51845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Title 1"/>
          <p:cNvSpPr>
            <a:spLocks noGrp="1"/>
          </p:cNvSpPr>
          <p:nvPr>
            <p:ph type="title"/>
          </p:nvPr>
        </p:nvSpPr>
        <p:spPr>
          <a:xfrm>
            <a:off x="457200" y="274638"/>
            <a:ext cx="8229600" cy="706090"/>
          </a:xfrm>
        </p:spPr>
        <p:txBody>
          <a:bodyPr>
            <a:normAutofit fontScale="90000"/>
          </a:bodyPr>
          <a:lstStyle/>
          <a:p>
            <a:pPr algn="ctr"/>
            <a:r>
              <a:rPr lang="en-GB" dirty="0" smtClean="0"/>
              <a:t>Coastal factors</a:t>
            </a:r>
            <a:endParaRPr lang="en-GB" dirty="0"/>
          </a:p>
        </p:txBody>
      </p:sp>
    </p:spTree>
    <p:extLst>
      <p:ext uri="{BB962C8B-B14F-4D97-AF65-F5344CB8AC3E}">
        <p14:creationId xmlns:p14="http://schemas.microsoft.com/office/powerpoint/2010/main" val="416277167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31432" y="0"/>
            <a:ext cx="8229600" cy="1143000"/>
          </a:xfrm>
        </p:spPr>
        <p:txBody>
          <a:bodyPr/>
          <a:lstStyle/>
          <a:p>
            <a:r>
              <a:rPr lang="en-GB" dirty="0" smtClean="0"/>
              <a:t>Underwater</a:t>
            </a:r>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4149080"/>
            <a:ext cx="4670425" cy="23844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355976" y="620688"/>
            <a:ext cx="4385495" cy="3246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8"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1432" y="1340768"/>
            <a:ext cx="3593976" cy="269548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9" name="Picture 5"/>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364088" y="4146678"/>
            <a:ext cx="3377383" cy="22515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6889487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315416"/>
            <a:ext cx="8229600" cy="1143000"/>
          </a:xfrm>
        </p:spPr>
        <p:txBody>
          <a:bodyPr/>
          <a:lstStyle/>
          <a:p>
            <a:r>
              <a:rPr lang="en-GB" dirty="0" smtClean="0"/>
              <a:t>Intertidal</a:t>
            </a:r>
            <a:endParaRPr lang="en-GB" dirty="0"/>
          </a:p>
        </p:txBody>
      </p:sp>
      <p:pic>
        <p:nvPicPr>
          <p:cNvPr id="5126" name="Picture 6" descr="https://thefleetreport.files.wordpress.com/2010/10/dsc_0515.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41" y="802194"/>
            <a:ext cx="3560121" cy="2382803"/>
          </a:xfrm>
          <a:prstGeom prst="rect">
            <a:avLst/>
          </a:prstGeom>
          <a:noFill/>
          <a:extLst>
            <a:ext uri="{909E8E84-426E-40DD-AFC4-6F175D3DCCD1}">
              <a14:hiddenFill xmlns:a14="http://schemas.microsoft.com/office/drawing/2010/main">
                <a:solidFill>
                  <a:srgbClr val="FFFFFF"/>
                </a:solidFill>
              </a14:hiddenFill>
            </a:ext>
          </a:extLst>
        </p:spPr>
      </p:pic>
      <p:pic>
        <p:nvPicPr>
          <p:cNvPr id="5133" name="Picture 1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0" y="2601241"/>
            <a:ext cx="4572000" cy="281260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36" name="Picture 16" descr="http://beachkids.co.uk/wp-content/uploads/2014/08/P1100586rsRS.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560562" y="-1"/>
            <a:ext cx="5583439" cy="2839411"/>
          </a:xfrm>
          <a:prstGeom prst="rect">
            <a:avLst/>
          </a:prstGeom>
          <a:noFill/>
          <a:extLst>
            <a:ext uri="{909E8E84-426E-40DD-AFC4-6F175D3DCCD1}">
              <a14:hiddenFill xmlns:a14="http://schemas.microsoft.com/office/drawing/2010/main">
                <a:solidFill>
                  <a:srgbClr val="FFFFFF"/>
                </a:solidFill>
              </a14:hiddenFill>
            </a:ext>
          </a:extLst>
        </p:spPr>
      </p:pic>
      <p:pic>
        <p:nvPicPr>
          <p:cNvPr id="5138" name="Picture 18"/>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1566" y="2839411"/>
            <a:ext cx="4583566" cy="25744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39" name="Picture 19"/>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1566" y="5413847"/>
            <a:ext cx="6874372" cy="142299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41" name="Picture 21"/>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989678" y="4797800"/>
            <a:ext cx="3143250" cy="20859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736683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4577" y="-171400"/>
            <a:ext cx="8229600" cy="1143000"/>
          </a:xfrm>
        </p:spPr>
        <p:txBody>
          <a:bodyPr/>
          <a:lstStyle/>
          <a:p>
            <a:r>
              <a:rPr lang="en-GB" dirty="0" smtClean="0"/>
              <a:t>Coast</a:t>
            </a:r>
            <a:endParaRPr lang="en-GB" dirty="0"/>
          </a:p>
        </p:txBody>
      </p:sp>
      <p:pic>
        <p:nvPicPr>
          <p:cNvPr id="205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644981" y="4660082"/>
            <a:ext cx="4144502" cy="21979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916235"/>
            <a:ext cx="3923928" cy="26159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2" descr="http://www.noticenature.ie/files/rockybeachweb.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11960" y="61848"/>
            <a:ext cx="4577523" cy="2932476"/>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9" descr="http://cdn2.arkive.org/media/B9/B9362E4B-1F96-4E71-8FB8-D0361689CE00/Presentation.Large/Australian-sea-lions-in-rocky-coastal-habitat.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0" y="5085184"/>
            <a:ext cx="2610937" cy="1747320"/>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644008" y="2692657"/>
            <a:ext cx="3048000" cy="19637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3" name="Picture 5"/>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0" y="3284984"/>
            <a:ext cx="4139952" cy="211266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9214480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en-GB" dirty="0"/>
          </a:p>
        </p:txBody>
      </p:sp>
      <p:sp>
        <p:nvSpPr>
          <p:cNvPr id="2" name="Title 1"/>
          <p:cNvSpPr>
            <a:spLocks noGrp="1"/>
          </p:cNvSpPr>
          <p:nvPr>
            <p:ph type="title"/>
          </p:nvPr>
        </p:nvSpPr>
        <p:spPr/>
        <p:txBody>
          <a:bodyPr/>
          <a:lstStyle/>
          <a:p>
            <a:r>
              <a:rPr lang="en-GB" dirty="0" err="1" smtClean="0"/>
              <a:t>Eustatic</a:t>
            </a:r>
            <a:r>
              <a:rPr lang="en-GB" dirty="0" smtClean="0"/>
              <a:t> SL Change</a:t>
            </a:r>
            <a:endParaRPr lang="en-GB" dirty="0"/>
          </a:p>
        </p:txBody>
      </p:sp>
      <p:pic>
        <p:nvPicPr>
          <p:cNvPr id="3074" name="Picture 2"/>
          <p:cNvPicPr>
            <a:picLocks noChangeAspect="1" noChangeArrowheads="1"/>
          </p:cNvPicPr>
          <p:nvPr/>
        </p:nvPicPr>
        <p:blipFill>
          <a:blip r:embed="rId2" cstate="print"/>
          <a:srcRect l="22851"/>
          <a:stretch>
            <a:fillRect/>
          </a:stretch>
        </p:blipFill>
        <p:spPr bwMode="auto">
          <a:xfrm>
            <a:off x="323528" y="1556792"/>
            <a:ext cx="8496944" cy="4941879"/>
          </a:xfrm>
          <a:prstGeom prst="rect">
            <a:avLst/>
          </a:prstGeom>
          <a:noFill/>
          <a:ln w="9525">
            <a:noFill/>
            <a:miter lim="800000"/>
            <a:headEnd/>
            <a:tailEnd/>
          </a:ln>
        </p:spPr>
      </p:pic>
      <p:pic>
        <p:nvPicPr>
          <p:cNvPr id="5" name="Picture 2" descr="C:\Users\Chris House\Desktop\coastal images\SL rise.jpg"/>
          <p:cNvPicPr>
            <a:picLocks noChangeAspect="1" noChangeArrowheads="1"/>
          </p:cNvPicPr>
          <p:nvPr/>
        </p:nvPicPr>
        <p:blipFill>
          <a:blip r:embed="rId3" cstate="print"/>
          <a:srcRect t="24825" b="9727"/>
          <a:stretch>
            <a:fillRect/>
          </a:stretch>
        </p:blipFill>
        <p:spPr bwMode="auto">
          <a:xfrm>
            <a:off x="251520" y="1556792"/>
            <a:ext cx="8525297" cy="4968552"/>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193048592"/>
              </p:ext>
            </p:extLst>
          </p:nvPr>
        </p:nvGraphicFramePr>
        <p:xfrm>
          <a:off x="827584" y="1628800"/>
          <a:ext cx="6995120" cy="39604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itle 1"/>
          <p:cNvSpPr>
            <a:spLocks noGrp="1"/>
          </p:cNvSpPr>
          <p:nvPr>
            <p:ph type="title"/>
          </p:nvPr>
        </p:nvSpPr>
        <p:spPr/>
        <p:txBody>
          <a:bodyPr>
            <a:normAutofit fontScale="90000"/>
          </a:bodyPr>
          <a:lstStyle/>
          <a:p>
            <a:r>
              <a:rPr lang="en-GB" dirty="0" smtClean="0"/>
              <a:t>Coastal Zone Boundaries (</a:t>
            </a:r>
            <a:r>
              <a:rPr lang="en-GB" dirty="0" err="1" smtClean="0"/>
              <a:t>Masselink</a:t>
            </a:r>
            <a:r>
              <a:rPr lang="en-GB" dirty="0" smtClean="0"/>
              <a:t> &amp; Hughes, 2003)</a:t>
            </a:r>
            <a:endParaRPr lang="en-GB" dirty="0"/>
          </a:p>
        </p:txBody>
      </p:sp>
      <p:cxnSp>
        <p:nvCxnSpPr>
          <p:cNvPr id="6" name="Straight Arrow Connector 5"/>
          <p:cNvCxnSpPr/>
          <p:nvPr/>
        </p:nvCxnSpPr>
        <p:spPr>
          <a:xfrm>
            <a:off x="1331640" y="5805264"/>
            <a:ext cx="6048672" cy="72008"/>
          </a:xfrm>
          <a:prstGeom prst="straightConnector1">
            <a:avLst/>
          </a:prstGeom>
          <a:ln w="38100">
            <a:solidFill>
              <a:srgbClr val="FFFF00"/>
            </a:solidFill>
            <a:headEnd type="arrow"/>
            <a:tailEnd type="arrow"/>
          </a:ln>
        </p:spPr>
        <p:style>
          <a:lnRef idx="1">
            <a:schemeClr val="accent1"/>
          </a:lnRef>
          <a:fillRef idx="0">
            <a:schemeClr val="accent1"/>
          </a:fillRef>
          <a:effectRef idx="0">
            <a:schemeClr val="accent1"/>
          </a:effectRef>
          <a:fontRef idx="minor">
            <a:schemeClr val="tx1"/>
          </a:fontRef>
        </p:style>
      </p:cxnSp>
      <p:sp>
        <p:nvSpPr>
          <p:cNvPr id="7" name="TextBox 6"/>
          <p:cNvSpPr txBox="1"/>
          <p:nvPr/>
        </p:nvSpPr>
        <p:spPr>
          <a:xfrm>
            <a:off x="2123728" y="6165304"/>
            <a:ext cx="4176464" cy="369332"/>
          </a:xfrm>
          <a:prstGeom prst="rect">
            <a:avLst/>
          </a:prstGeom>
          <a:noFill/>
        </p:spPr>
        <p:txBody>
          <a:bodyPr wrap="square" rtlCol="0">
            <a:spAutoFit/>
          </a:bodyPr>
          <a:lstStyle/>
          <a:p>
            <a:r>
              <a:rPr lang="en-GB" dirty="0" smtClean="0"/>
              <a:t>Quaternary coastal morphology</a:t>
            </a:r>
            <a:endParaRPr lang="en-GB" dirty="0"/>
          </a:p>
        </p:txBody>
      </p:sp>
      <p:pic>
        <p:nvPicPr>
          <p:cNvPr id="49153" name="Picture 1" descr="C:\Users\Chris House\Desktop\coastal images\coastal boundaries.jpg"/>
          <p:cNvPicPr>
            <a:picLocks noChangeAspect="1" noChangeArrowheads="1"/>
          </p:cNvPicPr>
          <p:nvPr/>
        </p:nvPicPr>
        <p:blipFill>
          <a:blip r:embed="rId8" cstate="print"/>
          <a:srcRect r="23967"/>
          <a:stretch>
            <a:fillRect/>
          </a:stretch>
        </p:blipFill>
        <p:spPr bwMode="auto">
          <a:xfrm>
            <a:off x="331904" y="1556792"/>
            <a:ext cx="8560576" cy="3816424"/>
          </a:xfrm>
          <a:prstGeom prst="rect">
            <a:avLst/>
          </a:prstGeom>
          <a:noFill/>
        </p:spPr>
      </p:pic>
    </p:spTree>
    <p:extLst>
      <p:ext uri="{BB962C8B-B14F-4D97-AF65-F5344CB8AC3E}">
        <p14:creationId xmlns:p14="http://schemas.microsoft.com/office/powerpoint/2010/main" val="32883124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9153"/>
                                        </p:tgtEl>
                                        <p:attrNameLst>
                                          <p:attrName>style.visibility</p:attrName>
                                        </p:attrNameLst>
                                      </p:cBhvr>
                                      <p:to>
                                        <p:strVal val="visible"/>
                                      </p:to>
                                    </p:set>
                                    <p:animEffect transition="in" filter="fade">
                                      <p:cBhvr>
                                        <p:cTn id="7" dur="2000"/>
                                        <p:tgtEl>
                                          <p:spTgt spid="4915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Transition from land to sea</a:t>
            </a:r>
            <a:endParaRPr lang="en-GB" dirty="0"/>
          </a:p>
        </p:txBody>
      </p:sp>
      <p:pic>
        <p:nvPicPr>
          <p:cNvPr id="3074" name="Picture 2" descr="http://2.bp.blogspot.com/-t_1DD4f4Ezg/UYd2ybeWrzI/AAAAAAAAJTs/MerjoX6_-qU/s1600/7.jp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67544" y="2060848"/>
            <a:ext cx="8229600" cy="43133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131681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2466" name="Picture 2" descr="C:\Users\Chris House\Desktop\coastal images\profile.jpg"/>
          <p:cNvPicPr>
            <a:picLocks noGrp="1" noChangeAspect="1" noChangeArrowheads="1"/>
          </p:cNvPicPr>
          <p:nvPr>
            <p:ph idx="1"/>
          </p:nvPr>
        </p:nvPicPr>
        <p:blipFill>
          <a:blip r:embed="rId2" cstate="print"/>
          <a:stretch>
            <a:fillRect/>
          </a:stretch>
        </p:blipFill>
        <p:spPr bwMode="auto">
          <a:xfrm>
            <a:off x="871538" y="2896788"/>
            <a:ext cx="7408862" cy="3007524"/>
          </a:xfrm>
          <a:prstGeom prst="rect">
            <a:avLst/>
          </a:prstGeom>
          <a:noFill/>
        </p:spPr>
      </p:pic>
      <p:sp>
        <p:nvSpPr>
          <p:cNvPr id="2" name="Title 1"/>
          <p:cNvSpPr>
            <a:spLocks noGrp="1"/>
          </p:cNvSpPr>
          <p:nvPr>
            <p:ph type="title"/>
          </p:nvPr>
        </p:nvSpPr>
        <p:spPr/>
        <p:txBody>
          <a:bodyPr>
            <a:normAutofit fontScale="90000"/>
          </a:bodyPr>
          <a:lstStyle/>
          <a:p>
            <a:r>
              <a:rPr lang="en-GB" dirty="0" err="1" smtClean="0"/>
              <a:t>Shoreface</a:t>
            </a:r>
            <a:r>
              <a:rPr lang="en-GB" dirty="0" smtClean="0"/>
              <a:t>: Beach Morphology (King, 1980)</a:t>
            </a:r>
            <a:endParaRPr lang="en-GB"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en-GB" dirty="0"/>
          </a:p>
        </p:txBody>
      </p:sp>
      <p:sp>
        <p:nvSpPr>
          <p:cNvPr id="2" name="Title 1"/>
          <p:cNvSpPr>
            <a:spLocks noGrp="1"/>
          </p:cNvSpPr>
          <p:nvPr>
            <p:ph type="title"/>
          </p:nvPr>
        </p:nvSpPr>
        <p:spPr>
          <a:xfrm>
            <a:off x="467544" y="332656"/>
            <a:ext cx="8229600" cy="1143000"/>
          </a:xfrm>
        </p:spPr>
        <p:txBody>
          <a:bodyPr/>
          <a:lstStyle/>
          <a:p>
            <a:r>
              <a:rPr lang="en-GB" dirty="0" smtClean="0">
                <a:hlinkClick r:id="rId2" action="ppaction://hlinkfile"/>
              </a:rPr>
              <a:t>WAVES</a:t>
            </a:r>
            <a:endParaRPr lang="en-GB" dirty="0"/>
          </a:p>
        </p:txBody>
      </p:sp>
      <p:pic>
        <p:nvPicPr>
          <p:cNvPr id="6146" name="Picture 2" descr="Offshore Breeze"/>
          <p:cNvPicPr>
            <a:picLocks noChangeAspect="1" noChangeArrowheads="1"/>
          </p:cNvPicPr>
          <p:nvPr/>
        </p:nvPicPr>
        <p:blipFill>
          <a:blip r:embed="rId3" cstate="print"/>
          <a:srcRect/>
          <a:stretch>
            <a:fillRect/>
          </a:stretch>
        </p:blipFill>
        <p:spPr bwMode="auto">
          <a:xfrm>
            <a:off x="323528" y="260648"/>
            <a:ext cx="8568952" cy="6282972"/>
          </a:xfrm>
          <a:prstGeom prst="rect">
            <a:avLst/>
          </a:prstGeom>
          <a:noFill/>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764704"/>
            <a:ext cx="8229600" cy="4525963"/>
          </a:xfrm>
        </p:spPr>
        <p:txBody>
          <a:bodyPr/>
          <a:lstStyle/>
          <a:p>
            <a:r>
              <a:rPr lang="en-GB" dirty="0" smtClean="0"/>
              <a:t>Wind energy (Except Tsunamis) due to friction </a:t>
            </a:r>
          </a:p>
          <a:p>
            <a:pPr lvl="1"/>
            <a:r>
              <a:rPr lang="en-GB" dirty="0" smtClean="0"/>
              <a:t>Waves from distant storm- Swell</a:t>
            </a:r>
          </a:p>
          <a:p>
            <a:pPr lvl="1"/>
            <a:r>
              <a:rPr lang="en-GB" dirty="0" smtClean="0"/>
              <a:t>Waves from wind in juxtaposition -sea waves</a:t>
            </a:r>
          </a:p>
          <a:p>
            <a:r>
              <a:rPr lang="en-GB" dirty="0" smtClean="0"/>
              <a:t>Deep water waves</a:t>
            </a:r>
          </a:p>
          <a:p>
            <a:r>
              <a:rPr lang="en-GB" dirty="0" smtClean="0"/>
              <a:t>Swell linked to fetch</a:t>
            </a:r>
          </a:p>
        </p:txBody>
      </p:sp>
      <p:sp>
        <p:nvSpPr>
          <p:cNvPr id="2" name="Title 1"/>
          <p:cNvSpPr>
            <a:spLocks noGrp="1"/>
          </p:cNvSpPr>
          <p:nvPr>
            <p:ph type="title"/>
          </p:nvPr>
        </p:nvSpPr>
        <p:spPr>
          <a:xfrm>
            <a:off x="179512" y="-243408"/>
            <a:ext cx="8229600" cy="1143000"/>
          </a:xfrm>
        </p:spPr>
        <p:txBody>
          <a:bodyPr/>
          <a:lstStyle/>
          <a:p>
            <a:r>
              <a:rPr lang="en-GB" dirty="0" smtClean="0"/>
              <a:t>Waves</a:t>
            </a:r>
            <a:endParaRPr lang="en-GB" dirty="0"/>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3528" y="2924944"/>
            <a:ext cx="8495383" cy="36724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961346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2000"/>
                                        <p:tgtEl>
                                          <p:spTgt spid="3">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2000"/>
                                        <p:tgtEl>
                                          <p:spTgt spid="3">
                                            <p:txEl>
                                              <p:pRg st="2" end="2"/>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2000"/>
                                        <p:tgtEl>
                                          <p:spTgt spid="3">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558"/>
            <a:ext cx="8229600" cy="1143000"/>
          </a:xfrm>
        </p:spPr>
        <p:txBody>
          <a:bodyPr/>
          <a:lstStyle/>
          <a:p>
            <a:r>
              <a:rPr lang="en-GB" dirty="0" smtClean="0"/>
              <a:t>Terminology</a:t>
            </a:r>
            <a:endParaRPr lang="en-GB" dirty="0"/>
          </a:p>
        </p:txBody>
      </p:sp>
      <p:sp>
        <p:nvSpPr>
          <p:cNvPr id="3" name="Content Placeholder 2"/>
          <p:cNvSpPr>
            <a:spLocks noGrp="1"/>
          </p:cNvSpPr>
          <p:nvPr>
            <p:ph sz="half" idx="2"/>
          </p:nvPr>
        </p:nvSpPr>
        <p:spPr>
          <a:xfrm>
            <a:off x="251520" y="908720"/>
            <a:ext cx="4248472" cy="3951288"/>
          </a:xfrm>
        </p:spPr>
        <p:txBody>
          <a:bodyPr/>
          <a:lstStyle/>
          <a:p>
            <a:r>
              <a:rPr lang="en-GB" dirty="0" smtClean="0"/>
              <a:t>Velocity </a:t>
            </a:r>
            <a:r>
              <a:rPr lang="en-GB" dirty="0" smtClean="0">
                <a:solidFill>
                  <a:srgbClr val="FFFF00"/>
                </a:solidFill>
              </a:rPr>
              <a:t>C</a:t>
            </a:r>
            <a:r>
              <a:rPr lang="en-GB" dirty="0" smtClean="0"/>
              <a:t> (crest movement in time generally max. 6m)</a:t>
            </a:r>
          </a:p>
          <a:p>
            <a:r>
              <a:rPr lang="en-GB" dirty="0"/>
              <a:t>Height </a:t>
            </a:r>
            <a:r>
              <a:rPr lang="en-GB" dirty="0">
                <a:solidFill>
                  <a:srgbClr val="FFFF00"/>
                </a:solidFill>
              </a:rPr>
              <a:t>H</a:t>
            </a:r>
          </a:p>
          <a:p>
            <a:r>
              <a:rPr lang="en-GB" dirty="0"/>
              <a:t>Period </a:t>
            </a:r>
            <a:r>
              <a:rPr lang="en-GB" dirty="0" smtClean="0"/>
              <a:t> Between successive Waves) </a:t>
            </a:r>
            <a:r>
              <a:rPr lang="en-GB" dirty="0" smtClean="0">
                <a:solidFill>
                  <a:srgbClr val="FFFF00"/>
                </a:solidFill>
              </a:rPr>
              <a:t>T</a:t>
            </a:r>
            <a:endParaRPr lang="en-GB" dirty="0">
              <a:solidFill>
                <a:srgbClr val="FFFF00"/>
              </a:solidFill>
            </a:endParaRPr>
          </a:p>
          <a:p>
            <a:endParaRPr lang="en-GB" dirty="0"/>
          </a:p>
        </p:txBody>
      </p:sp>
      <p:sp>
        <p:nvSpPr>
          <p:cNvPr id="6" name="Content Placeholder 5"/>
          <p:cNvSpPr>
            <a:spLocks noGrp="1"/>
          </p:cNvSpPr>
          <p:nvPr>
            <p:ph sz="quarter" idx="4"/>
          </p:nvPr>
        </p:nvSpPr>
        <p:spPr>
          <a:xfrm>
            <a:off x="4554245" y="908720"/>
            <a:ext cx="4257799" cy="3951288"/>
          </a:xfrm>
        </p:spPr>
        <p:txBody>
          <a:bodyPr/>
          <a:lstStyle/>
          <a:p>
            <a:r>
              <a:rPr lang="en-GB" dirty="0" smtClean="0"/>
              <a:t>Length (dist. Successive crests) </a:t>
            </a:r>
            <a:r>
              <a:rPr lang="en-GB" dirty="0" smtClean="0">
                <a:solidFill>
                  <a:srgbClr val="FFFF00"/>
                </a:solidFill>
              </a:rPr>
              <a:t>L</a:t>
            </a:r>
          </a:p>
          <a:p>
            <a:r>
              <a:rPr lang="en-GB" dirty="0" smtClean="0"/>
              <a:t>Energy </a:t>
            </a:r>
            <a:r>
              <a:rPr lang="en-GB" dirty="0" smtClean="0">
                <a:solidFill>
                  <a:srgbClr val="FFFF00"/>
                </a:solidFill>
              </a:rPr>
              <a:t>E</a:t>
            </a:r>
            <a:r>
              <a:rPr lang="en-GB" dirty="0" smtClean="0"/>
              <a:t> (Mean 11 tonnes per m2)</a:t>
            </a:r>
          </a:p>
          <a:p>
            <a:r>
              <a:rPr lang="en-GB" dirty="0" smtClean="0"/>
              <a:t>Steepness </a:t>
            </a:r>
            <a:r>
              <a:rPr lang="en-GB" dirty="0">
                <a:solidFill>
                  <a:srgbClr val="FFFF00"/>
                </a:solidFill>
              </a:rPr>
              <a:t>H/L</a:t>
            </a:r>
            <a:r>
              <a:rPr lang="en-GB" dirty="0"/>
              <a:t> (Cannot exceed </a:t>
            </a:r>
            <a:r>
              <a:rPr lang="en-GB" dirty="0" smtClean="0"/>
              <a:t>1:7 = 0.14)</a:t>
            </a:r>
            <a:endParaRPr lang="en-GB" dirty="0"/>
          </a:p>
        </p:txBody>
      </p:sp>
      <p:pic>
        <p:nvPicPr>
          <p:cNvPr id="20482" name="Picture 2" descr="http://kingfish.coastal.edu/biology/sgilman/waveparts.jpg"/>
          <p:cNvPicPr>
            <a:picLocks noChangeAspect="1" noChangeArrowheads="1"/>
          </p:cNvPicPr>
          <p:nvPr/>
        </p:nvPicPr>
        <p:blipFill rotWithShape="1">
          <a:blip r:embed="rId2" cstate="print"/>
          <a:srcRect r="31876"/>
          <a:stretch/>
        </p:blipFill>
        <p:spPr bwMode="auto">
          <a:xfrm>
            <a:off x="323528" y="3212976"/>
            <a:ext cx="8509466" cy="324036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txEl>
                                              <p:pRg st="0" end="0"/>
                                            </p:txEl>
                                          </p:spTgt>
                                        </p:tgtEl>
                                        <p:attrNameLst>
                                          <p:attrName>style.visibility</p:attrName>
                                        </p:attrNameLst>
                                      </p:cBhvr>
                                      <p:to>
                                        <p:strVal val="visible"/>
                                      </p:to>
                                    </p:set>
                                    <p:animEffect transition="in" filter="fade">
                                      <p:cBhvr>
                                        <p:cTn id="22" dur="2000"/>
                                        <p:tgtEl>
                                          <p:spTgt spid="6">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txEl>
                                              <p:pRg st="1" end="1"/>
                                            </p:txEl>
                                          </p:spTgt>
                                        </p:tgtEl>
                                        <p:attrNameLst>
                                          <p:attrName>style.visibility</p:attrName>
                                        </p:attrNameLst>
                                      </p:cBhvr>
                                      <p:to>
                                        <p:strVal val="visible"/>
                                      </p:to>
                                    </p:set>
                                    <p:animEffect transition="in" filter="fade">
                                      <p:cBhvr>
                                        <p:cTn id="27" dur="2000"/>
                                        <p:tgtEl>
                                          <p:spTgt spid="6">
                                            <p:txEl>
                                              <p:pRg st="1" end="1"/>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6">
                                            <p:txEl>
                                              <p:pRg st="2" end="2"/>
                                            </p:txEl>
                                          </p:spTgt>
                                        </p:tgtEl>
                                        <p:attrNameLst>
                                          <p:attrName>style.visibility</p:attrName>
                                        </p:attrNameLst>
                                      </p:cBhvr>
                                      <p:to>
                                        <p:strVal val="visible"/>
                                      </p:to>
                                    </p:set>
                                    <p:animEffect transition="in" filter="fade">
                                      <p:cBhvr>
                                        <p:cTn id="32" dur="2000"/>
                                        <p:tgtEl>
                                          <p:spTgt spid="6">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p:cNvSpPr>
            <a:spLocks noGrp="1"/>
          </p:cNvSpPr>
          <p:nvPr>
            <p:ph idx="1"/>
          </p:nvPr>
        </p:nvSpPr>
        <p:spPr>
          <a:xfrm>
            <a:off x="467544" y="836712"/>
            <a:ext cx="8229600" cy="4525963"/>
          </a:xfrm>
        </p:spPr>
        <p:txBody>
          <a:bodyPr/>
          <a:lstStyle/>
          <a:p>
            <a:r>
              <a:rPr lang="en-GB" dirty="0" smtClean="0"/>
              <a:t>Deep water: Orbital/sinusoidal symmetrical</a:t>
            </a:r>
          </a:p>
          <a:p>
            <a:r>
              <a:rPr lang="en-GB" dirty="0" smtClean="0"/>
              <a:t>Shallow water: Elliptical (asymmetrical) imp. sediment</a:t>
            </a:r>
          </a:p>
          <a:p>
            <a:endParaRPr lang="en-GB" dirty="0"/>
          </a:p>
        </p:txBody>
      </p:sp>
      <p:sp>
        <p:nvSpPr>
          <p:cNvPr id="7" name="Title 6"/>
          <p:cNvSpPr>
            <a:spLocks noGrp="1"/>
          </p:cNvSpPr>
          <p:nvPr>
            <p:ph type="title"/>
          </p:nvPr>
        </p:nvSpPr>
        <p:spPr>
          <a:xfrm>
            <a:off x="395536" y="-243408"/>
            <a:ext cx="8229600" cy="1143000"/>
          </a:xfrm>
        </p:spPr>
        <p:txBody>
          <a:bodyPr/>
          <a:lstStyle/>
          <a:p>
            <a:r>
              <a:rPr lang="en-GB" dirty="0" smtClean="0"/>
              <a:t>Linear wave theory</a:t>
            </a:r>
            <a:endParaRPr lang="en-GB" dirty="0"/>
          </a:p>
        </p:txBody>
      </p:sp>
      <p:pic>
        <p:nvPicPr>
          <p:cNvPr id="2050" name="Picture 2" descr="C:\Users\Chris House\Desktop\coastal images\wave motion Correction.jpg"/>
          <p:cNvPicPr>
            <a:picLocks noChangeAspect="1" noChangeArrowheads="1"/>
          </p:cNvPicPr>
          <p:nvPr/>
        </p:nvPicPr>
        <p:blipFill>
          <a:blip r:embed="rId2" cstate="print"/>
          <a:srcRect/>
          <a:stretch>
            <a:fillRect/>
          </a:stretch>
        </p:blipFill>
        <p:spPr bwMode="auto">
          <a:xfrm>
            <a:off x="971600" y="2060848"/>
            <a:ext cx="7156823" cy="4305512"/>
          </a:xfrm>
          <a:prstGeom prst="rect">
            <a:avLst/>
          </a:prstGeom>
          <a:noFill/>
        </p:spPr>
      </p:pic>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Refraction and Diffraction</a:t>
            </a:r>
            <a:endParaRPr lang="en-GB" dirty="0"/>
          </a:p>
        </p:txBody>
      </p:sp>
      <p:sp>
        <p:nvSpPr>
          <p:cNvPr id="4" name="Text Placeholder 3"/>
          <p:cNvSpPr>
            <a:spLocks noGrp="1"/>
          </p:cNvSpPr>
          <p:nvPr>
            <p:ph type="body" idx="1"/>
          </p:nvPr>
        </p:nvSpPr>
        <p:spPr>
          <a:xfrm>
            <a:off x="659407" y="1814703"/>
            <a:ext cx="3822192" cy="639762"/>
          </a:xfrm>
        </p:spPr>
        <p:txBody>
          <a:bodyPr/>
          <a:lstStyle/>
          <a:p>
            <a:r>
              <a:rPr lang="en-GB" dirty="0"/>
              <a:t>Refraction</a:t>
            </a:r>
          </a:p>
          <a:p>
            <a:endParaRPr lang="en-GB" dirty="0"/>
          </a:p>
        </p:txBody>
      </p:sp>
      <p:sp>
        <p:nvSpPr>
          <p:cNvPr id="2" name="Content Placeholder 1"/>
          <p:cNvSpPr>
            <a:spLocks noGrp="1"/>
          </p:cNvSpPr>
          <p:nvPr>
            <p:ph sz="half" idx="2"/>
          </p:nvPr>
        </p:nvSpPr>
        <p:spPr>
          <a:xfrm>
            <a:off x="251520" y="2483317"/>
            <a:ext cx="3820055" cy="2697163"/>
          </a:xfrm>
        </p:spPr>
        <p:txBody>
          <a:bodyPr>
            <a:normAutofit fontScale="62500" lnSpcReduction="20000"/>
          </a:bodyPr>
          <a:lstStyle/>
          <a:p>
            <a:pPr lvl="1"/>
            <a:r>
              <a:rPr lang="en-GB" dirty="0" smtClean="0"/>
              <a:t>Refraction </a:t>
            </a:r>
            <a:r>
              <a:rPr lang="en-GB" dirty="0"/>
              <a:t>is the bending of waves because of varying water depths underneath. The part of a wave in shallow water moves slower than the part of a wave in deeper water. So when the depth under a wave crest varies along the crest, the wave bends. </a:t>
            </a:r>
          </a:p>
          <a:p>
            <a:pPr lvl="1"/>
            <a:r>
              <a:rPr lang="en-GB" dirty="0"/>
              <a:t>An example of refraction is when waves approach a straight shoreline at an angle. The part of the wave crest closer to shore is in shallower water and moving slower than the part away from the shore in deeper water. The wave crest in deeper water catches up so that the wave crest tends to become parallel to the shore</a:t>
            </a:r>
            <a:r>
              <a:rPr lang="en-GB" dirty="0" smtClean="0"/>
              <a:t>.</a:t>
            </a:r>
          </a:p>
          <a:p>
            <a:pPr lvl="1"/>
            <a:endParaRPr lang="en-GB" dirty="0"/>
          </a:p>
          <a:p>
            <a:pPr lvl="1"/>
            <a:r>
              <a:rPr lang="en-GB" dirty="0" smtClean="0">
                <a:hlinkClick r:id="rId2"/>
              </a:rPr>
              <a:t>You tube 5 mins</a:t>
            </a:r>
            <a:endParaRPr lang="en-GB" dirty="0"/>
          </a:p>
          <a:p>
            <a:endParaRPr lang="en-GB" dirty="0"/>
          </a:p>
        </p:txBody>
      </p:sp>
      <p:sp>
        <p:nvSpPr>
          <p:cNvPr id="5" name="Text Placeholder 4"/>
          <p:cNvSpPr>
            <a:spLocks noGrp="1"/>
          </p:cNvSpPr>
          <p:nvPr>
            <p:ph type="body" sz="quarter" idx="3"/>
          </p:nvPr>
        </p:nvSpPr>
        <p:spPr>
          <a:xfrm>
            <a:off x="4716016" y="1814703"/>
            <a:ext cx="3822192" cy="639762"/>
          </a:xfrm>
        </p:spPr>
        <p:txBody>
          <a:bodyPr/>
          <a:lstStyle/>
          <a:p>
            <a:r>
              <a:rPr lang="en-GB" dirty="0"/>
              <a:t>Diffraction</a:t>
            </a:r>
          </a:p>
          <a:p>
            <a:endParaRPr lang="en-GB" dirty="0"/>
          </a:p>
        </p:txBody>
      </p:sp>
      <p:sp>
        <p:nvSpPr>
          <p:cNvPr id="6" name="Content Placeholder 5"/>
          <p:cNvSpPr>
            <a:spLocks noGrp="1"/>
          </p:cNvSpPr>
          <p:nvPr>
            <p:ph sz="quarter" idx="4"/>
          </p:nvPr>
        </p:nvSpPr>
        <p:spPr>
          <a:xfrm>
            <a:off x="4716016" y="2276872"/>
            <a:ext cx="3822192" cy="2697163"/>
          </a:xfrm>
        </p:spPr>
        <p:txBody>
          <a:bodyPr>
            <a:normAutofit fontScale="62500" lnSpcReduction="20000"/>
          </a:bodyPr>
          <a:lstStyle/>
          <a:p>
            <a:endParaRPr lang="en-GB" dirty="0"/>
          </a:p>
          <a:p>
            <a:r>
              <a:rPr lang="en-GB" dirty="0"/>
              <a:t>Diffraction usually happens when waves encounter surface-piercing obstacle, such as a breakwater or an island. It would seem that on the lee side of the island, the water would be perfectly calm; however it is not. The waves, after passing the island </a:t>
            </a:r>
            <a:r>
              <a:rPr lang="en-GB" dirty="0" smtClean="0"/>
              <a:t>turn </a:t>
            </a:r>
            <a:r>
              <a:rPr lang="en-GB" dirty="0"/>
              <a:t>into the region behind the island and carry wave energy and the wave crest into this so-called 'shadow zone.' The turning of the waves into the sheltered region is due to the changes in wave height (say along the crest) in the same wave</a:t>
            </a:r>
            <a:r>
              <a:rPr lang="en-GB" dirty="0" smtClean="0"/>
              <a:t>.</a:t>
            </a:r>
          </a:p>
          <a:p>
            <a:endParaRPr lang="en-GB" dirty="0" smtClean="0"/>
          </a:p>
          <a:p>
            <a:pPr marL="0" indent="0" algn="r">
              <a:buNone/>
            </a:pPr>
            <a:r>
              <a:rPr lang="en-GB" dirty="0">
                <a:hlinkClick r:id="rId3"/>
              </a:rPr>
              <a:t>http://</a:t>
            </a:r>
            <a:r>
              <a:rPr lang="en-GB" dirty="0" smtClean="0">
                <a:hlinkClick r:id="rId3"/>
              </a:rPr>
              <a:t>www.coastal.udel.edu/ngs/waves.html</a:t>
            </a:r>
            <a:r>
              <a:rPr lang="en-GB" dirty="0" smtClean="0"/>
              <a:t> 2016</a:t>
            </a:r>
            <a:endParaRPr lang="en-GB" dirty="0"/>
          </a:p>
          <a:p>
            <a:endParaRPr lang="en-GB" dirty="0"/>
          </a:p>
        </p:txBody>
      </p:sp>
      <p:pic>
        <p:nvPicPr>
          <p:cNvPr id="7" name="Picture 6"/>
          <p:cNvPicPr>
            <a:picLocks noChangeAspect="1"/>
          </p:cNvPicPr>
          <p:nvPr/>
        </p:nvPicPr>
        <p:blipFill>
          <a:blip r:embed="rId4"/>
          <a:stretch>
            <a:fillRect/>
          </a:stretch>
        </p:blipFill>
        <p:spPr>
          <a:xfrm>
            <a:off x="5868144" y="4869160"/>
            <a:ext cx="2021208" cy="1727528"/>
          </a:xfrm>
          <a:prstGeom prst="rect">
            <a:avLst/>
          </a:prstGeom>
        </p:spPr>
      </p:pic>
      <p:pic>
        <p:nvPicPr>
          <p:cNvPr id="8" name="Picture 7"/>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446689" y="2522357"/>
            <a:ext cx="4360846" cy="4074331"/>
          </a:xfrm>
          <a:prstGeom prst="rect">
            <a:avLst/>
          </a:prstGeom>
        </p:spPr>
      </p:pic>
    </p:spTree>
    <p:extLst>
      <p:ext uri="{BB962C8B-B14F-4D97-AF65-F5344CB8AC3E}">
        <p14:creationId xmlns:p14="http://schemas.microsoft.com/office/powerpoint/2010/main" val="336970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C:\Users\Chris House\Desktop\coastal images\refraction.jpg"/>
          <p:cNvPicPr>
            <a:picLocks noChangeAspect="1" noChangeArrowheads="1"/>
          </p:cNvPicPr>
          <p:nvPr/>
        </p:nvPicPr>
        <p:blipFill>
          <a:blip r:embed="rId2" cstate="print"/>
          <a:srcRect r="22109"/>
          <a:stretch>
            <a:fillRect/>
          </a:stretch>
        </p:blipFill>
        <p:spPr bwMode="auto">
          <a:xfrm>
            <a:off x="1187624" y="2348880"/>
            <a:ext cx="6696744" cy="4162305"/>
          </a:xfrm>
          <a:prstGeom prst="rect">
            <a:avLst/>
          </a:prstGeom>
          <a:noFill/>
        </p:spPr>
      </p:pic>
      <p:sp>
        <p:nvSpPr>
          <p:cNvPr id="3" name="Content Placeholder 2"/>
          <p:cNvSpPr>
            <a:spLocks noGrp="1"/>
          </p:cNvSpPr>
          <p:nvPr>
            <p:ph idx="1"/>
          </p:nvPr>
        </p:nvSpPr>
        <p:spPr>
          <a:xfrm>
            <a:off x="285720" y="1000108"/>
            <a:ext cx="8568952" cy="4525963"/>
          </a:xfrm>
        </p:spPr>
        <p:txBody>
          <a:bodyPr/>
          <a:lstStyle/>
          <a:p>
            <a:r>
              <a:rPr lang="en-GB" dirty="0" smtClean="0"/>
              <a:t>Intermediate depth waves</a:t>
            </a:r>
          </a:p>
          <a:p>
            <a:pPr lvl="1"/>
            <a:r>
              <a:rPr lang="en-GB" dirty="0" smtClean="0"/>
              <a:t>Shoaling Waves (change height in shallow water, e.g. sandbanks)</a:t>
            </a:r>
          </a:p>
          <a:p>
            <a:pPr lvl="1"/>
            <a:r>
              <a:rPr lang="en-GB" dirty="0" smtClean="0"/>
              <a:t>Refraction (floor contours)=</a:t>
            </a:r>
            <a:r>
              <a:rPr lang="en-GB" sz="1600" dirty="0" smtClean="0">
                <a:solidFill>
                  <a:schemeClr val="bg2">
                    <a:lumMod val="25000"/>
                  </a:schemeClr>
                </a:solidFill>
              </a:rPr>
              <a:t>change in wave direction=crest aligns parallel to bottom contours which reduces the wave angle.  Complexity = variations in height &amp; energy on the coast</a:t>
            </a:r>
            <a:endParaRPr lang="en-GB" sz="1600" dirty="0">
              <a:solidFill>
                <a:schemeClr val="bg2">
                  <a:lumMod val="25000"/>
                </a:schemeClr>
              </a:solidFill>
            </a:endParaRPr>
          </a:p>
        </p:txBody>
      </p:sp>
      <p:sp>
        <p:nvSpPr>
          <p:cNvPr id="2" name="Title 1"/>
          <p:cNvSpPr>
            <a:spLocks noGrp="1"/>
          </p:cNvSpPr>
          <p:nvPr>
            <p:ph type="title"/>
          </p:nvPr>
        </p:nvSpPr>
        <p:spPr>
          <a:xfrm>
            <a:off x="395536" y="-243408"/>
            <a:ext cx="8229600" cy="1143000"/>
          </a:xfrm>
        </p:spPr>
        <p:txBody>
          <a:bodyPr/>
          <a:lstStyle/>
          <a:p>
            <a:r>
              <a:rPr lang="en-GB" dirty="0" smtClean="0"/>
              <a:t>Wave characteristics</a:t>
            </a:r>
            <a:endParaRPr lang="en-GB" dirty="0"/>
          </a:p>
        </p:txBody>
      </p:sp>
      <p:pic>
        <p:nvPicPr>
          <p:cNvPr id="3076" name="Picture 4" descr="http://geographyfieldwork.com/images/Coasts/Refraction.jpg"/>
          <p:cNvPicPr>
            <a:picLocks noChangeAspect="1" noChangeArrowheads="1"/>
          </p:cNvPicPr>
          <p:nvPr/>
        </p:nvPicPr>
        <p:blipFill>
          <a:blip r:embed="rId3" cstate="print"/>
          <a:srcRect/>
          <a:stretch>
            <a:fillRect/>
          </a:stretch>
        </p:blipFill>
        <p:spPr bwMode="auto">
          <a:xfrm>
            <a:off x="285720" y="785794"/>
            <a:ext cx="8496944" cy="5707406"/>
          </a:xfrm>
          <a:prstGeom prst="rect">
            <a:avLst/>
          </a:prstGeom>
          <a:noFill/>
        </p:spPr>
      </p:pic>
      <p:cxnSp>
        <p:nvCxnSpPr>
          <p:cNvPr id="8" name="Straight Arrow Connector 7"/>
          <p:cNvCxnSpPr/>
          <p:nvPr/>
        </p:nvCxnSpPr>
        <p:spPr>
          <a:xfrm flipH="1" flipV="1">
            <a:off x="6697995" y="4661259"/>
            <a:ext cx="708182" cy="415122"/>
          </a:xfrm>
          <a:prstGeom prst="straightConnector1">
            <a:avLst/>
          </a:prstGeom>
          <a:ln w="38100">
            <a:tailEnd type="arrow"/>
          </a:ln>
        </p:spPr>
        <p:style>
          <a:lnRef idx="1">
            <a:schemeClr val="dk1"/>
          </a:lnRef>
          <a:fillRef idx="0">
            <a:schemeClr val="dk1"/>
          </a:fillRef>
          <a:effectRef idx="0">
            <a:schemeClr val="dk1"/>
          </a:effectRef>
          <a:fontRef idx="minor">
            <a:schemeClr val="tx1"/>
          </a:fontRef>
        </p:style>
      </p:cxnSp>
      <p:sp>
        <p:nvSpPr>
          <p:cNvPr id="9" name="TextBox 8"/>
          <p:cNvSpPr txBox="1"/>
          <p:nvPr/>
        </p:nvSpPr>
        <p:spPr>
          <a:xfrm rot="19120062">
            <a:off x="7048481" y="5228057"/>
            <a:ext cx="1008112" cy="369332"/>
          </a:xfrm>
          <a:prstGeom prst="rect">
            <a:avLst/>
          </a:prstGeom>
          <a:noFill/>
        </p:spPr>
        <p:txBody>
          <a:bodyPr wrap="square" rtlCol="0">
            <a:spAutoFit/>
          </a:bodyPr>
          <a:lstStyle/>
          <a:p>
            <a:r>
              <a:rPr lang="en-GB" dirty="0" smtClean="0">
                <a:solidFill>
                  <a:srgbClr val="FF0000"/>
                </a:solidFill>
              </a:rPr>
              <a:t>Parallel</a:t>
            </a:r>
            <a:endParaRPr lang="en-GB" dirty="0">
              <a:solidFill>
                <a:srgbClr val="FF0000"/>
              </a:solidFill>
            </a:endParaRPr>
          </a:p>
        </p:txBody>
      </p:sp>
      <p:cxnSp>
        <p:nvCxnSpPr>
          <p:cNvPr id="7" name="Straight Connector 6"/>
          <p:cNvCxnSpPr/>
          <p:nvPr/>
        </p:nvCxnSpPr>
        <p:spPr>
          <a:xfrm>
            <a:off x="4388532" y="1988840"/>
            <a:ext cx="842392" cy="576064"/>
          </a:xfrm>
          <a:prstGeom prst="line">
            <a:avLst/>
          </a:prstGeom>
          <a:ln w="57150"/>
        </p:spPr>
        <p:style>
          <a:lnRef idx="2">
            <a:schemeClr val="accent5"/>
          </a:lnRef>
          <a:fillRef idx="0">
            <a:schemeClr val="accent5"/>
          </a:fillRef>
          <a:effectRef idx="1">
            <a:schemeClr val="accent5"/>
          </a:effectRef>
          <a:fontRef idx="minor">
            <a:schemeClr val="tx1"/>
          </a:fontRef>
        </p:style>
      </p:cxnSp>
      <p:cxnSp>
        <p:nvCxnSpPr>
          <p:cNvPr id="17" name="Straight Connector 16"/>
          <p:cNvCxnSpPr/>
          <p:nvPr/>
        </p:nvCxnSpPr>
        <p:spPr>
          <a:xfrm flipV="1">
            <a:off x="4572000" y="3619699"/>
            <a:ext cx="1080120" cy="457373"/>
          </a:xfrm>
          <a:prstGeom prst="line">
            <a:avLst/>
          </a:prstGeom>
          <a:ln w="57150"/>
        </p:spPr>
        <p:style>
          <a:lnRef idx="2">
            <a:schemeClr val="accent5"/>
          </a:lnRef>
          <a:fillRef idx="0">
            <a:schemeClr val="accent5"/>
          </a:fillRef>
          <a:effectRef idx="1">
            <a:schemeClr val="accent5"/>
          </a:effectRef>
          <a:fontRef idx="minor">
            <a:schemeClr val="tx1"/>
          </a:fontRef>
        </p:style>
      </p:cxnSp>
      <p:cxnSp>
        <p:nvCxnSpPr>
          <p:cNvPr id="18" name="Straight Connector 17"/>
          <p:cNvCxnSpPr/>
          <p:nvPr/>
        </p:nvCxnSpPr>
        <p:spPr>
          <a:xfrm>
            <a:off x="4283968" y="2924944"/>
            <a:ext cx="1094420" cy="0"/>
          </a:xfrm>
          <a:prstGeom prst="line">
            <a:avLst/>
          </a:prstGeom>
          <a:ln w="57150"/>
        </p:spPr>
        <p:style>
          <a:lnRef idx="2">
            <a:schemeClr val="accent5"/>
          </a:lnRef>
          <a:fillRef idx="0">
            <a:schemeClr val="accent5"/>
          </a:fillRef>
          <a:effectRef idx="1">
            <a:schemeClr val="accent5"/>
          </a:effectRef>
          <a:fontRef idx="minor">
            <a:schemeClr val="tx1"/>
          </a:fontRef>
        </p:style>
      </p:cxnSp>
      <p:cxnSp>
        <p:nvCxnSpPr>
          <p:cNvPr id="19" name="Straight Connector 18"/>
          <p:cNvCxnSpPr/>
          <p:nvPr/>
        </p:nvCxnSpPr>
        <p:spPr>
          <a:xfrm flipH="1" flipV="1">
            <a:off x="6965077" y="3848386"/>
            <a:ext cx="343227" cy="732742"/>
          </a:xfrm>
          <a:prstGeom prst="line">
            <a:avLst/>
          </a:prstGeom>
          <a:ln w="57150"/>
        </p:spPr>
        <p:style>
          <a:lnRef idx="2">
            <a:schemeClr val="accent5"/>
          </a:lnRef>
          <a:fillRef idx="0">
            <a:schemeClr val="accent5"/>
          </a:fillRef>
          <a:effectRef idx="1">
            <a:schemeClr val="accent5"/>
          </a:effectRef>
          <a:fontRef idx="minor">
            <a:schemeClr val="tx1"/>
          </a:fontRef>
        </p:style>
      </p:cxnSp>
      <p:cxnSp>
        <p:nvCxnSpPr>
          <p:cNvPr id="27" name="Straight Connector 26"/>
          <p:cNvCxnSpPr/>
          <p:nvPr/>
        </p:nvCxnSpPr>
        <p:spPr>
          <a:xfrm flipV="1">
            <a:off x="5724128" y="3998978"/>
            <a:ext cx="559786" cy="869842"/>
          </a:xfrm>
          <a:prstGeom prst="line">
            <a:avLst/>
          </a:prstGeom>
          <a:ln w="57150"/>
        </p:spPr>
        <p:style>
          <a:lnRef idx="2">
            <a:schemeClr val="accent5"/>
          </a:lnRef>
          <a:fillRef idx="0">
            <a:schemeClr val="accent5"/>
          </a:fillRef>
          <a:effectRef idx="1">
            <a:schemeClr val="accent5"/>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076"/>
                                        </p:tgtEl>
                                        <p:attrNameLst>
                                          <p:attrName>style.visibility</p:attrName>
                                        </p:attrNameLst>
                                      </p:cBhvr>
                                      <p:to>
                                        <p:strVal val="visible"/>
                                      </p:to>
                                    </p:set>
                                    <p:animEffect transition="in" filter="fade">
                                      <p:cBhvr>
                                        <p:cTn id="7" dur="2000"/>
                                        <p:tgtEl>
                                          <p:spTgt spid="307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Shallow processes</a:t>
            </a:r>
            <a:endParaRPr lang="en-GB" dirty="0"/>
          </a:p>
        </p:txBody>
      </p:sp>
      <p:sp>
        <p:nvSpPr>
          <p:cNvPr id="3" name="Content Placeholder 2"/>
          <p:cNvSpPr>
            <a:spLocks noGrp="1"/>
          </p:cNvSpPr>
          <p:nvPr>
            <p:ph idx="1"/>
          </p:nvPr>
        </p:nvSpPr>
        <p:spPr/>
        <p:txBody>
          <a:bodyPr>
            <a:normAutofit fontScale="62500" lnSpcReduction="20000"/>
          </a:bodyPr>
          <a:lstStyle/>
          <a:p>
            <a:pPr lvl="1"/>
            <a:r>
              <a:rPr lang="en-GB" dirty="0" smtClean="0"/>
              <a:t>Breaking</a:t>
            </a:r>
          </a:p>
          <a:p>
            <a:pPr lvl="1"/>
            <a:r>
              <a:rPr lang="en-GB" dirty="0"/>
              <a:t>Plunge line (depth and height approx. equal)</a:t>
            </a:r>
          </a:p>
          <a:p>
            <a:pPr lvl="1"/>
            <a:r>
              <a:rPr lang="en-GB" dirty="0"/>
              <a:t>Swash up the </a:t>
            </a:r>
            <a:r>
              <a:rPr lang="en-GB" dirty="0" smtClean="0"/>
              <a:t>beach Generally more imp. Therefore maintaining the gradient </a:t>
            </a:r>
          </a:p>
          <a:p>
            <a:pPr lvl="1"/>
            <a:r>
              <a:rPr lang="en-GB" dirty="0" smtClean="0"/>
              <a:t>Backwash down</a:t>
            </a:r>
          </a:p>
          <a:p>
            <a:pPr lvl="1"/>
            <a:r>
              <a:rPr lang="en-GB" dirty="0" smtClean="0"/>
              <a:t>Wave types</a:t>
            </a:r>
            <a:endParaRPr lang="en-GB" dirty="0"/>
          </a:p>
          <a:p>
            <a:pPr marL="1188720" lvl="2" indent="-457200">
              <a:buFont typeface="+mj-lt"/>
              <a:buAutoNum type="arabicPeriod"/>
            </a:pPr>
            <a:r>
              <a:rPr lang="en-GB" dirty="0" smtClean="0"/>
              <a:t>Spilling (Constructive) (Diagram a)</a:t>
            </a:r>
          </a:p>
          <a:p>
            <a:pPr marL="1188720" lvl="2" indent="-457200">
              <a:buFont typeface="+mj-lt"/>
              <a:buAutoNum type="arabicPeriod"/>
            </a:pPr>
            <a:r>
              <a:rPr lang="en-GB" dirty="0"/>
              <a:t>Surging </a:t>
            </a:r>
            <a:r>
              <a:rPr lang="en-GB" dirty="0" smtClean="0"/>
              <a:t>(Constructive) </a:t>
            </a:r>
          </a:p>
          <a:p>
            <a:pPr marL="1463040" lvl="3" indent="-457200">
              <a:buNone/>
            </a:pPr>
            <a:r>
              <a:rPr lang="en-GB" dirty="0" smtClean="0"/>
              <a:t>	</a:t>
            </a:r>
            <a:r>
              <a:rPr lang="en-GB" dirty="0" smtClean="0">
                <a:solidFill>
                  <a:schemeClr val="accent5">
                    <a:lumMod val="60000"/>
                    <a:lumOff val="40000"/>
                  </a:schemeClr>
                </a:solidFill>
              </a:rPr>
              <a:t>From swell, low H (&lt;1m), </a:t>
            </a:r>
          </a:p>
          <a:p>
            <a:pPr marL="1463040" lvl="3" indent="-457200">
              <a:buNone/>
            </a:pPr>
            <a:r>
              <a:rPr lang="en-GB" dirty="0" smtClean="0">
                <a:solidFill>
                  <a:schemeClr val="accent5">
                    <a:lumMod val="60000"/>
                    <a:lumOff val="40000"/>
                  </a:schemeClr>
                </a:solidFill>
              </a:rPr>
              <a:t>	long wave length L (100m), </a:t>
            </a:r>
          </a:p>
          <a:p>
            <a:pPr marL="1463040" lvl="3" indent="-457200">
              <a:buNone/>
            </a:pPr>
            <a:r>
              <a:rPr lang="en-GB" dirty="0" smtClean="0">
                <a:solidFill>
                  <a:schemeClr val="accent5">
                    <a:lumMod val="60000"/>
                    <a:lumOff val="40000"/>
                  </a:schemeClr>
                </a:solidFill>
              </a:rPr>
              <a:t>	Long period (T6-8 minute</a:t>
            </a:r>
            <a:endParaRPr lang="en-GB" dirty="0">
              <a:solidFill>
                <a:schemeClr val="accent5">
                  <a:lumMod val="60000"/>
                  <a:lumOff val="40000"/>
                </a:schemeClr>
              </a:solidFill>
            </a:endParaRPr>
          </a:p>
          <a:p>
            <a:pPr marL="1188720" lvl="2" indent="-457200">
              <a:buFont typeface="+mj-lt"/>
              <a:buAutoNum type="arabicPeriod"/>
            </a:pPr>
            <a:r>
              <a:rPr lang="en-GB" dirty="0" smtClean="0"/>
              <a:t>Plunging (Destructive) (Diagram b) </a:t>
            </a:r>
          </a:p>
          <a:p>
            <a:pPr marL="1463040" lvl="3" indent="-457200">
              <a:buNone/>
            </a:pPr>
            <a:r>
              <a:rPr lang="en-GB" dirty="0" smtClean="0"/>
              <a:t>	</a:t>
            </a:r>
            <a:r>
              <a:rPr lang="en-GB" dirty="0" smtClean="0">
                <a:solidFill>
                  <a:schemeClr val="accent5">
                    <a:lumMod val="60000"/>
                    <a:lumOff val="40000"/>
                  </a:schemeClr>
                </a:solidFill>
              </a:rPr>
              <a:t>High H (&gt; 1m), </a:t>
            </a:r>
          </a:p>
          <a:p>
            <a:pPr marL="1463040" lvl="3" indent="-457200">
              <a:buNone/>
            </a:pPr>
            <a:r>
              <a:rPr lang="en-GB" dirty="0" smtClean="0">
                <a:solidFill>
                  <a:schemeClr val="accent5">
                    <a:lumMod val="60000"/>
                    <a:lumOff val="40000"/>
                  </a:schemeClr>
                </a:solidFill>
              </a:rPr>
              <a:t>	Shorter wave length L (20m), </a:t>
            </a:r>
          </a:p>
          <a:p>
            <a:pPr marL="1463040" lvl="3" indent="-457200">
              <a:buNone/>
            </a:pPr>
            <a:r>
              <a:rPr lang="en-GB" dirty="0" smtClean="0">
                <a:solidFill>
                  <a:schemeClr val="accent5">
                    <a:lumMod val="60000"/>
                    <a:lumOff val="40000"/>
                  </a:schemeClr>
                </a:solidFill>
              </a:rPr>
              <a:t>	Short Period T 10-14 per minute</a:t>
            </a:r>
          </a:p>
          <a:p>
            <a:pPr lvl="1"/>
            <a:r>
              <a:rPr lang="en-GB" dirty="0" smtClean="0"/>
              <a:t>Type can be predicted by </a:t>
            </a:r>
            <a:r>
              <a:rPr lang="en-GB" dirty="0" err="1" smtClean="0"/>
              <a:t>Iribarren</a:t>
            </a:r>
            <a:r>
              <a:rPr lang="en-GB" dirty="0" smtClean="0"/>
              <a:t> number (</a:t>
            </a:r>
            <a:r>
              <a:rPr lang="en-GB" dirty="0" err="1" smtClean="0"/>
              <a:t>Battjes</a:t>
            </a:r>
            <a:r>
              <a:rPr lang="en-GB" dirty="0" smtClean="0"/>
              <a:t>, 1974)</a:t>
            </a:r>
          </a:p>
          <a:p>
            <a:pPr lvl="2"/>
            <a:r>
              <a:rPr lang="en-GB" dirty="0" smtClean="0"/>
              <a:t>Based on gradient &amp; deep water conditions</a:t>
            </a:r>
            <a:endParaRPr lang="en-GB" dirty="0"/>
          </a:p>
        </p:txBody>
      </p:sp>
      <p:pic>
        <p:nvPicPr>
          <p:cNvPr id="41986" name="Picture 2" descr="C:\Users\Chris House\Desktop\coastal images\Wave type.jpg"/>
          <p:cNvPicPr>
            <a:picLocks noChangeAspect="1" noChangeArrowheads="1"/>
          </p:cNvPicPr>
          <p:nvPr/>
        </p:nvPicPr>
        <p:blipFill>
          <a:blip r:embed="rId2" cstate="print"/>
          <a:srcRect l="7913"/>
          <a:stretch>
            <a:fillRect/>
          </a:stretch>
        </p:blipFill>
        <p:spPr bwMode="auto">
          <a:xfrm>
            <a:off x="251520" y="1556792"/>
            <a:ext cx="8568952" cy="4968552"/>
          </a:xfrm>
          <a:prstGeom prst="rect">
            <a:avLst/>
          </a:prstGeom>
          <a:noFill/>
        </p:spPr>
      </p:pic>
    </p:spTree>
    <p:extLst>
      <p:ext uri="{BB962C8B-B14F-4D97-AF65-F5344CB8AC3E}">
        <p14:creationId xmlns:p14="http://schemas.microsoft.com/office/powerpoint/2010/main" val="11464940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2000"/>
                                        <p:tgtEl>
                                          <p:spTgt spid="3">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2000"/>
                                        <p:tgtEl>
                                          <p:spTgt spid="3">
                                            <p:txEl>
                                              <p:pRg st="2" end="2"/>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2000"/>
                                        <p:tgtEl>
                                          <p:spTgt spid="3">
                                            <p:txEl>
                                              <p:pRg st="3" end="3"/>
                                            </p:tx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2000"/>
                                        <p:tgtEl>
                                          <p:spTgt spid="3">
                                            <p:txEl>
                                              <p:pRg st="4" end="4"/>
                                            </p:txEl>
                                          </p:spTgt>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2000"/>
                                        <p:tgtEl>
                                          <p:spTgt spid="3">
                                            <p:txEl>
                                              <p:pRg st="5" end="5"/>
                                            </p:tx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Effect transition="in" filter="fade">
                                      <p:cBhvr>
                                        <p:cTn id="25" dur="2000"/>
                                        <p:tgtEl>
                                          <p:spTgt spid="3">
                                            <p:txEl>
                                              <p:pRg st="6" end="6"/>
                                            </p:tx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3">
                                            <p:txEl>
                                              <p:pRg st="7" end="7"/>
                                            </p:txEl>
                                          </p:spTgt>
                                        </p:tgtEl>
                                        <p:attrNameLst>
                                          <p:attrName>style.visibility</p:attrName>
                                        </p:attrNameLst>
                                      </p:cBhvr>
                                      <p:to>
                                        <p:strVal val="visible"/>
                                      </p:to>
                                    </p:set>
                                    <p:animEffect transition="in" filter="fade">
                                      <p:cBhvr>
                                        <p:cTn id="28" dur="2000"/>
                                        <p:tgtEl>
                                          <p:spTgt spid="3">
                                            <p:txEl>
                                              <p:pRg st="7" end="7"/>
                                            </p:tx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animEffect transition="in" filter="fade">
                                      <p:cBhvr>
                                        <p:cTn id="31" dur="2000"/>
                                        <p:tgtEl>
                                          <p:spTgt spid="3">
                                            <p:txEl>
                                              <p:pRg st="8" end="8"/>
                                            </p:tx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3">
                                            <p:txEl>
                                              <p:pRg st="9" end="9"/>
                                            </p:txEl>
                                          </p:spTgt>
                                        </p:tgtEl>
                                        <p:attrNameLst>
                                          <p:attrName>style.visibility</p:attrName>
                                        </p:attrNameLst>
                                      </p:cBhvr>
                                      <p:to>
                                        <p:strVal val="visible"/>
                                      </p:to>
                                    </p:set>
                                    <p:animEffect transition="in" filter="fade">
                                      <p:cBhvr>
                                        <p:cTn id="34" dur="2000"/>
                                        <p:tgtEl>
                                          <p:spTgt spid="3">
                                            <p:txEl>
                                              <p:pRg st="9" end="9"/>
                                            </p:txEl>
                                          </p:spTgt>
                                        </p:tgtEl>
                                      </p:cBhvr>
                                    </p:animEffect>
                                  </p:childTnLst>
                                </p:cTn>
                              </p:par>
                              <p:par>
                                <p:cTn id="35" presetID="10" presetClass="entr" presetSubtype="0" fill="hold" grpId="0" nodeType="withEffect">
                                  <p:stCondLst>
                                    <p:cond delay="0"/>
                                  </p:stCondLst>
                                  <p:childTnLst>
                                    <p:set>
                                      <p:cBhvr>
                                        <p:cTn id="36" dur="1" fill="hold">
                                          <p:stCondLst>
                                            <p:cond delay="0"/>
                                          </p:stCondLst>
                                        </p:cTn>
                                        <p:tgtEl>
                                          <p:spTgt spid="3">
                                            <p:txEl>
                                              <p:pRg st="10" end="10"/>
                                            </p:txEl>
                                          </p:spTgt>
                                        </p:tgtEl>
                                        <p:attrNameLst>
                                          <p:attrName>style.visibility</p:attrName>
                                        </p:attrNameLst>
                                      </p:cBhvr>
                                      <p:to>
                                        <p:strVal val="visible"/>
                                      </p:to>
                                    </p:set>
                                    <p:animEffect transition="in" filter="fade">
                                      <p:cBhvr>
                                        <p:cTn id="37" dur="2000"/>
                                        <p:tgtEl>
                                          <p:spTgt spid="3">
                                            <p:txEl>
                                              <p:pRg st="10" end="10"/>
                                            </p:txEl>
                                          </p:spTgt>
                                        </p:tgtEl>
                                      </p:cBhvr>
                                    </p:animEffect>
                                  </p:childTnLst>
                                </p:cTn>
                              </p:par>
                              <p:par>
                                <p:cTn id="38" presetID="10" presetClass="entr" presetSubtype="0" fill="hold" grpId="0" nodeType="withEffect">
                                  <p:stCondLst>
                                    <p:cond delay="0"/>
                                  </p:stCondLst>
                                  <p:childTnLst>
                                    <p:set>
                                      <p:cBhvr>
                                        <p:cTn id="39" dur="1" fill="hold">
                                          <p:stCondLst>
                                            <p:cond delay="0"/>
                                          </p:stCondLst>
                                        </p:cTn>
                                        <p:tgtEl>
                                          <p:spTgt spid="3">
                                            <p:txEl>
                                              <p:pRg st="11" end="11"/>
                                            </p:txEl>
                                          </p:spTgt>
                                        </p:tgtEl>
                                        <p:attrNameLst>
                                          <p:attrName>style.visibility</p:attrName>
                                        </p:attrNameLst>
                                      </p:cBhvr>
                                      <p:to>
                                        <p:strVal val="visible"/>
                                      </p:to>
                                    </p:set>
                                    <p:animEffect transition="in" filter="fade">
                                      <p:cBhvr>
                                        <p:cTn id="40" dur="2000"/>
                                        <p:tgtEl>
                                          <p:spTgt spid="3">
                                            <p:txEl>
                                              <p:pRg st="11" end="11"/>
                                            </p:txEl>
                                          </p:spTgt>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3">
                                            <p:txEl>
                                              <p:pRg st="12" end="12"/>
                                            </p:txEl>
                                          </p:spTgt>
                                        </p:tgtEl>
                                        <p:attrNameLst>
                                          <p:attrName>style.visibility</p:attrName>
                                        </p:attrNameLst>
                                      </p:cBhvr>
                                      <p:to>
                                        <p:strVal val="visible"/>
                                      </p:to>
                                    </p:set>
                                    <p:animEffect transition="in" filter="fade">
                                      <p:cBhvr>
                                        <p:cTn id="43" dur="2000"/>
                                        <p:tgtEl>
                                          <p:spTgt spid="3">
                                            <p:txEl>
                                              <p:pRg st="12" end="12"/>
                                            </p:txEl>
                                          </p:spTgt>
                                        </p:tgtEl>
                                      </p:cBhvr>
                                    </p:animEffect>
                                  </p:childTnLst>
                                </p:cTn>
                              </p:par>
                              <p:par>
                                <p:cTn id="44" presetID="10" presetClass="entr" presetSubtype="0" fill="hold" grpId="0" nodeType="withEffect">
                                  <p:stCondLst>
                                    <p:cond delay="0"/>
                                  </p:stCondLst>
                                  <p:childTnLst>
                                    <p:set>
                                      <p:cBhvr>
                                        <p:cTn id="45" dur="1" fill="hold">
                                          <p:stCondLst>
                                            <p:cond delay="0"/>
                                          </p:stCondLst>
                                        </p:cTn>
                                        <p:tgtEl>
                                          <p:spTgt spid="3">
                                            <p:txEl>
                                              <p:pRg st="13" end="13"/>
                                            </p:txEl>
                                          </p:spTgt>
                                        </p:tgtEl>
                                        <p:attrNameLst>
                                          <p:attrName>style.visibility</p:attrName>
                                        </p:attrNameLst>
                                      </p:cBhvr>
                                      <p:to>
                                        <p:strVal val="visible"/>
                                      </p:to>
                                    </p:set>
                                    <p:animEffect transition="in" filter="fade">
                                      <p:cBhvr>
                                        <p:cTn id="46" dur="2000"/>
                                        <p:tgtEl>
                                          <p:spTgt spid="3">
                                            <p:txEl>
                                              <p:pRg st="13" end="13"/>
                                            </p:txEl>
                                          </p:spTgt>
                                        </p:tgtEl>
                                      </p:cBhvr>
                                    </p:animEffect>
                                  </p:childTnLst>
                                </p:cTn>
                              </p:par>
                              <p:par>
                                <p:cTn id="47" presetID="10" presetClass="entr" presetSubtype="0" fill="hold" grpId="0" nodeType="withEffect">
                                  <p:stCondLst>
                                    <p:cond delay="0"/>
                                  </p:stCondLst>
                                  <p:childTnLst>
                                    <p:set>
                                      <p:cBhvr>
                                        <p:cTn id="48" dur="1" fill="hold">
                                          <p:stCondLst>
                                            <p:cond delay="0"/>
                                          </p:stCondLst>
                                        </p:cTn>
                                        <p:tgtEl>
                                          <p:spTgt spid="3">
                                            <p:txEl>
                                              <p:pRg st="14" end="14"/>
                                            </p:txEl>
                                          </p:spTgt>
                                        </p:tgtEl>
                                        <p:attrNameLst>
                                          <p:attrName>style.visibility</p:attrName>
                                        </p:attrNameLst>
                                      </p:cBhvr>
                                      <p:to>
                                        <p:strVal val="visible"/>
                                      </p:to>
                                    </p:set>
                                    <p:animEffect transition="in" filter="fade">
                                      <p:cBhvr>
                                        <p:cTn id="49" dur="2000"/>
                                        <p:tgtEl>
                                          <p:spTgt spid="3">
                                            <p:txEl>
                                              <p:pRg st="14" end="14"/>
                                            </p:txEl>
                                          </p:spTgt>
                                        </p:tgtEl>
                                      </p:cBhvr>
                                    </p:animEffect>
                                  </p:childTnLst>
                                </p:cTn>
                              </p:par>
                              <p:par>
                                <p:cTn id="50" presetID="10" presetClass="entr" presetSubtype="0" fill="hold" grpId="0" nodeType="withEffect">
                                  <p:stCondLst>
                                    <p:cond delay="0"/>
                                  </p:stCondLst>
                                  <p:childTnLst>
                                    <p:set>
                                      <p:cBhvr>
                                        <p:cTn id="51" dur="1" fill="hold">
                                          <p:stCondLst>
                                            <p:cond delay="0"/>
                                          </p:stCondLst>
                                        </p:cTn>
                                        <p:tgtEl>
                                          <p:spTgt spid="3">
                                            <p:txEl>
                                              <p:pRg st="15" end="15"/>
                                            </p:txEl>
                                          </p:spTgt>
                                        </p:tgtEl>
                                        <p:attrNameLst>
                                          <p:attrName>style.visibility</p:attrName>
                                        </p:attrNameLst>
                                      </p:cBhvr>
                                      <p:to>
                                        <p:strVal val="visible"/>
                                      </p:to>
                                    </p:set>
                                    <p:animEffect transition="in" filter="fade">
                                      <p:cBhvr>
                                        <p:cTn id="52" dur="2000"/>
                                        <p:tgtEl>
                                          <p:spTgt spid="3">
                                            <p:txEl>
                                              <p:pRg st="15" end="15"/>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41986"/>
                                        </p:tgtEl>
                                        <p:attrNameLst>
                                          <p:attrName>style.visibility</p:attrName>
                                        </p:attrNameLst>
                                      </p:cBhvr>
                                      <p:to>
                                        <p:strVal val="visible"/>
                                      </p:to>
                                    </p:set>
                                    <p:animEffect transition="in" filter="fade">
                                      <p:cBhvr>
                                        <p:cTn id="57" dur="2000"/>
                                        <p:tgtEl>
                                          <p:spTgt spid="4198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62500" lnSpcReduction="20000"/>
          </a:bodyPr>
          <a:lstStyle/>
          <a:p>
            <a:pPr lvl="1"/>
            <a:r>
              <a:rPr lang="en-GB" dirty="0" smtClean="0"/>
              <a:t>Breaking</a:t>
            </a:r>
          </a:p>
          <a:p>
            <a:pPr lvl="1"/>
            <a:r>
              <a:rPr lang="en-GB" dirty="0"/>
              <a:t>Plunge line (depth and height approx. equal)</a:t>
            </a:r>
          </a:p>
          <a:p>
            <a:pPr lvl="1"/>
            <a:r>
              <a:rPr lang="en-GB" dirty="0"/>
              <a:t>Swash up the </a:t>
            </a:r>
            <a:r>
              <a:rPr lang="en-GB" dirty="0" smtClean="0"/>
              <a:t>beach Generally more imp. Therefore maintaining the gradient </a:t>
            </a:r>
          </a:p>
          <a:p>
            <a:pPr lvl="1"/>
            <a:r>
              <a:rPr lang="en-GB" dirty="0" smtClean="0"/>
              <a:t>Backwash down</a:t>
            </a:r>
          </a:p>
          <a:p>
            <a:pPr lvl="1"/>
            <a:r>
              <a:rPr lang="en-GB" dirty="0" smtClean="0"/>
              <a:t>Wave types</a:t>
            </a:r>
            <a:endParaRPr lang="en-GB" dirty="0"/>
          </a:p>
          <a:p>
            <a:pPr marL="1188720" lvl="2" indent="-457200">
              <a:buFont typeface="+mj-lt"/>
              <a:buAutoNum type="arabicPeriod"/>
            </a:pPr>
            <a:r>
              <a:rPr lang="en-GB" dirty="0" smtClean="0"/>
              <a:t>Spilling (Constructive) (Diagram a)</a:t>
            </a:r>
          </a:p>
          <a:p>
            <a:pPr marL="1188720" lvl="2" indent="-457200">
              <a:buFont typeface="+mj-lt"/>
              <a:buAutoNum type="arabicPeriod"/>
            </a:pPr>
            <a:r>
              <a:rPr lang="en-GB" dirty="0"/>
              <a:t>Surging </a:t>
            </a:r>
            <a:r>
              <a:rPr lang="en-GB" dirty="0" smtClean="0"/>
              <a:t>(Constructive) </a:t>
            </a:r>
          </a:p>
          <a:p>
            <a:pPr marL="1463040" lvl="3" indent="-457200">
              <a:buNone/>
            </a:pPr>
            <a:r>
              <a:rPr lang="en-GB" dirty="0" smtClean="0"/>
              <a:t>	</a:t>
            </a:r>
            <a:r>
              <a:rPr lang="en-GB" dirty="0" smtClean="0">
                <a:solidFill>
                  <a:schemeClr val="accent5">
                    <a:lumMod val="60000"/>
                    <a:lumOff val="40000"/>
                  </a:schemeClr>
                </a:solidFill>
              </a:rPr>
              <a:t>From swell, low H (&lt;1m), </a:t>
            </a:r>
          </a:p>
          <a:p>
            <a:pPr marL="1463040" lvl="3" indent="-457200">
              <a:buNone/>
            </a:pPr>
            <a:r>
              <a:rPr lang="en-GB" dirty="0" smtClean="0">
                <a:solidFill>
                  <a:schemeClr val="accent5">
                    <a:lumMod val="60000"/>
                    <a:lumOff val="40000"/>
                  </a:schemeClr>
                </a:solidFill>
              </a:rPr>
              <a:t>	long wave length L (100m), </a:t>
            </a:r>
          </a:p>
          <a:p>
            <a:pPr marL="1463040" lvl="3" indent="-457200">
              <a:buNone/>
            </a:pPr>
            <a:r>
              <a:rPr lang="en-GB" dirty="0" smtClean="0">
                <a:solidFill>
                  <a:schemeClr val="accent5">
                    <a:lumMod val="60000"/>
                    <a:lumOff val="40000"/>
                  </a:schemeClr>
                </a:solidFill>
              </a:rPr>
              <a:t>	Long period (T6-8 minute</a:t>
            </a:r>
            <a:endParaRPr lang="en-GB" dirty="0">
              <a:solidFill>
                <a:schemeClr val="accent5">
                  <a:lumMod val="60000"/>
                  <a:lumOff val="40000"/>
                </a:schemeClr>
              </a:solidFill>
            </a:endParaRPr>
          </a:p>
          <a:p>
            <a:pPr marL="1188720" lvl="2" indent="-457200">
              <a:buFont typeface="+mj-lt"/>
              <a:buAutoNum type="arabicPeriod"/>
            </a:pPr>
            <a:r>
              <a:rPr lang="en-GB" dirty="0" smtClean="0"/>
              <a:t>Plunging (Destructive) (Diagram b) </a:t>
            </a:r>
          </a:p>
          <a:p>
            <a:pPr marL="1463040" lvl="3" indent="-457200">
              <a:buNone/>
            </a:pPr>
            <a:r>
              <a:rPr lang="en-GB" dirty="0" smtClean="0"/>
              <a:t>	</a:t>
            </a:r>
            <a:r>
              <a:rPr lang="en-GB" dirty="0" smtClean="0">
                <a:solidFill>
                  <a:schemeClr val="accent5">
                    <a:lumMod val="60000"/>
                    <a:lumOff val="40000"/>
                  </a:schemeClr>
                </a:solidFill>
              </a:rPr>
              <a:t>High H (&gt; 1m), </a:t>
            </a:r>
          </a:p>
          <a:p>
            <a:pPr marL="1463040" lvl="3" indent="-457200">
              <a:buNone/>
            </a:pPr>
            <a:r>
              <a:rPr lang="en-GB" dirty="0" smtClean="0">
                <a:solidFill>
                  <a:schemeClr val="accent5">
                    <a:lumMod val="60000"/>
                    <a:lumOff val="40000"/>
                  </a:schemeClr>
                </a:solidFill>
              </a:rPr>
              <a:t>	Shorter wave length L (20m), </a:t>
            </a:r>
          </a:p>
          <a:p>
            <a:pPr marL="1463040" lvl="3" indent="-457200">
              <a:buNone/>
            </a:pPr>
            <a:r>
              <a:rPr lang="en-GB" dirty="0" smtClean="0">
                <a:solidFill>
                  <a:schemeClr val="accent5">
                    <a:lumMod val="60000"/>
                    <a:lumOff val="40000"/>
                  </a:schemeClr>
                </a:solidFill>
              </a:rPr>
              <a:t>	Short Period T 10-14 per minute</a:t>
            </a:r>
          </a:p>
          <a:p>
            <a:pPr lvl="1"/>
            <a:r>
              <a:rPr lang="en-GB" dirty="0" smtClean="0"/>
              <a:t>Type can be predicted by </a:t>
            </a:r>
            <a:r>
              <a:rPr lang="en-GB" dirty="0" err="1" smtClean="0"/>
              <a:t>Iribarren</a:t>
            </a:r>
            <a:r>
              <a:rPr lang="en-GB" dirty="0" smtClean="0"/>
              <a:t> number (</a:t>
            </a:r>
            <a:r>
              <a:rPr lang="en-GB" dirty="0" err="1" smtClean="0"/>
              <a:t>Battjes</a:t>
            </a:r>
            <a:r>
              <a:rPr lang="en-GB" dirty="0" smtClean="0"/>
              <a:t>, 1974)</a:t>
            </a:r>
          </a:p>
          <a:p>
            <a:pPr lvl="2"/>
            <a:r>
              <a:rPr lang="en-GB" dirty="0" smtClean="0"/>
              <a:t>Based on gradient &amp; deep water conditions</a:t>
            </a:r>
            <a:endParaRPr lang="en-GB" dirty="0"/>
          </a:p>
        </p:txBody>
      </p:sp>
      <p:sp>
        <p:nvSpPr>
          <p:cNvPr id="2" name="Title 1"/>
          <p:cNvSpPr>
            <a:spLocks noGrp="1"/>
          </p:cNvSpPr>
          <p:nvPr>
            <p:ph type="title"/>
          </p:nvPr>
        </p:nvSpPr>
        <p:spPr/>
        <p:txBody>
          <a:bodyPr/>
          <a:lstStyle/>
          <a:p>
            <a:r>
              <a:rPr lang="en-GB" dirty="0" smtClean="0"/>
              <a:t>Shallow processes</a:t>
            </a:r>
            <a:endParaRPr lang="en-GB" dirty="0"/>
          </a:p>
        </p:txBody>
      </p:sp>
      <p:pic>
        <p:nvPicPr>
          <p:cNvPr id="41986" name="Picture 2" descr="C:\Users\Chris House\Desktop\coastal images\Wave type.jpg"/>
          <p:cNvPicPr>
            <a:picLocks noChangeAspect="1" noChangeArrowheads="1"/>
          </p:cNvPicPr>
          <p:nvPr/>
        </p:nvPicPr>
        <p:blipFill>
          <a:blip r:embed="rId2" cstate="print"/>
          <a:srcRect l="7913"/>
          <a:stretch>
            <a:fillRect/>
          </a:stretch>
        </p:blipFill>
        <p:spPr bwMode="auto">
          <a:xfrm>
            <a:off x="251520" y="2924944"/>
            <a:ext cx="8568952" cy="3672408"/>
          </a:xfrm>
          <a:prstGeom prst="rect">
            <a:avLst/>
          </a:prstGeom>
          <a:noFill/>
        </p:spPr>
      </p:pic>
      <p:pic>
        <p:nvPicPr>
          <p:cNvPr id="41985" name="Picture 1" descr="C:\Users\Chris House\Desktop\coastal images\constructive waves.jpg"/>
          <p:cNvPicPr>
            <a:picLocks noChangeAspect="1" noChangeArrowheads="1"/>
          </p:cNvPicPr>
          <p:nvPr/>
        </p:nvPicPr>
        <p:blipFill>
          <a:blip r:embed="rId3" cstate="print"/>
          <a:srcRect/>
          <a:stretch>
            <a:fillRect/>
          </a:stretch>
        </p:blipFill>
        <p:spPr bwMode="auto">
          <a:xfrm>
            <a:off x="323528" y="1556792"/>
            <a:ext cx="8496944" cy="5097451"/>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2000"/>
                                        <p:tgtEl>
                                          <p:spTgt spid="3">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2000"/>
                                        <p:tgtEl>
                                          <p:spTgt spid="3">
                                            <p:txEl>
                                              <p:pRg st="2" end="2"/>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2000"/>
                                        <p:tgtEl>
                                          <p:spTgt spid="3">
                                            <p:txEl>
                                              <p:pRg st="3" end="3"/>
                                            </p:tx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2000"/>
                                        <p:tgtEl>
                                          <p:spTgt spid="3">
                                            <p:txEl>
                                              <p:pRg st="4" end="4"/>
                                            </p:txEl>
                                          </p:spTgt>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2000"/>
                                        <p:tgtEl>
                                          <p:spTgt spid="3">
                                            <p:txEl>
                                              <p:pRg st="5" end="5"/>
                                            </p:tx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Effect transition="in" filter="fade">
                                      <p:cBhvr>
                                        <p:cTn id="25" dur="2000"/>
                                        <p:tgtEl>
                                          <p:spTgt spid="3">
                                            <p:txEl>
                                              <p:pRg st="6" end="6"/>
                                            </p:tx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3">
                                            <p:txEl>
                                              <p:pRg st="7" end="7"/>
                                            </p:txEl>
                                          </p:spTgt>
                                        </p:tgtEl>
                                        <p:attrNameLst>
                                          <p:attrName>style.visibility</p:attrName>
                                        </p:attrNameLst>
                                      </p:cBhvr>
                                      <p:to>
                                        <p:strVal val="visible"/>
                                      </p:to>
                                    </p:set>
                                    <p:animEffect transition="in" filter="fade">
                                      <p:cBhvr>
                                        <p:cTn id="28" dur="2000"/>
                                        <p:tgtEl>
                                          <p:spTgt spid="3">
                                            <p:txEl>
                                              <p:pRg st="7" end="7"/>
                                            </p:tx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animEffect transition="in" filter="fade">
                                      <p:cBhvr>
                                        <p:cTn id="31" dur="2000"/>
                                        <p:tgtEl>
                                          <p:spTgt spid="3">
                                            <p:txEl>
                                              <p:pRg st="8" end="8"/>
                                            </p:tx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3">
                                            <p:txEl>
                                              <p:pRg st="9" end="9"/>
                                            </p:txEl>
                                          </p:spTgt>
                                        </p:tgtEl>
                                        <p:attrNameLst>
                                          <p:attrName>style.visibility</p:attrName>
                                        </p:attrNameLst>
                                      </p:cBhvr>
                                      <p:to>
                                        <p:strVal val="visible"/>
                                      </p:to>
                                    </p:set>
                                    <p:animEffect transition="in" filter="fade">
                                      <p:cBhvr>
                                        <p:cTn id="34" dur="2000"/>
                                        <p:tgtEl>
                                          <p:spTgt spid="3">
                                            <p:txEl>
                                              <p:pRg st="9" end="9"/>
                                            </p:txEl>
                                          </p:spTgt>
                                        </p:tgtEl>
                                      </p:cBhvr>
                                    </p:animEffect>
                                  </p:childTnLst>
                                </p:cTn>
                              </p:par>
                              <p:par>
                                <p:cTn id="35" presetID="10" presetClass="entr" presetSubtype="0" fill="hold" grpId="0" nodeType="withEffect">
                                  <p:stCondLst>
                                    <p:cond delay="0"/>
                                  </p:stCondLst>
                                  <p:childTnLst>
                                    <p:set>
                                      <p:cBhvr>
                                        <p:cTn id="36" dur="1" fill="hold">
                                          <p:stCondLst>
                                            <p:cond delay="0"/>
                                          </p:stCondLst>
                                        </p:cTn>
                                        <p:tgtEl>
                                          <p:spTgt spid="3">
                                            <p:txEl>
                                              <p:pRg st="10" end="10"/>
                                            </p:txEl>
                                          </p:spTgt>
                                        </p:tgtEl>
                                        <p:attrNameLst>
                                          <p:attrName>style.visibility</p:attrName>
                                        </p:attrNameLst>
                                      </p:cBhvr>
                                      <p:to>
                                        <p:strVal val="visible"/>
                                      </p:to>
                                    </p:set>
                                    <p:animEffect transition="in" filter="fade">
                                      <p:cBhvr>
                                        <p:cTn id="37" dur="2000"/>
                                        <p:tgtEl>
                                          <p:spTgt spid="3">
                                            <p:txEl>
                                              <p:pRg st="10" end="10"/>
                                            </p:txEl>
                                          </p:spTgt>
                                        </p:tgtEl>
                                      </p:cBhvr>
                                    </p:animEffect>
                                  </p:childTnLst>
                                </p:cTn>
                              </p:par>
                              <p:par>
                                <p:cTn id="38" presetID="10" presetClass="entr" presetSubtype="0" fill="hold" grpId="0" nodeType="withEffect">
                                  <p:stCondLst>
                                    <p:cond delay="0"/>
                                  </p:stCondLst>
                                  <p:childTnLst>
                                    <p:set>
                                      <p:cBhvr>
                                        <p:cTn id="39" dur="1" fill="hold">
                                          <p:stCondLst>
                                            <p:cond delay="0"/>
                                          </p:stCondLst>
                                        </p:cTn>
                                        <p:tgtEl>
                                          <p:spTgt spid="3">
                                            <p:txEl>
                                              <p:pRg st="11" end="11"/>
                                            </p:txEl>
                                          </p:spTgt>
                                        </p:tgtEl>
                                        <p:attrNameLst>
                                          <p:attrName>style.visibility</p:attrName>
                                        </p:attrNameLst>
                                      </p:cBhvr>
                                      <p:to>
                                        <p:strVal val="visible"/>
                                      </p:to>
                                    </p:set>
                                    <p:animEffect transition="in" filter="fade">
                                      <p:cBhvr>
                                        <p:cTn id="40" dur="2000"/>
                                        <p:tgtEl>
                                          <p:spTgt spid="3">
                                            <p:txEl>
                                              <p:pRg st="11" end="11"/>
                                            </p:txEl>
                                          </p:spTgt>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3">
                                            <p:txEl>
                                              <p:pRg st="12" end="12"/>
                                            </p:txEl>
                                          </p:spTgt>
                                        </p:tgtEl>
                                        <p:attrNameLst>
                                          <p:attrName>style.visibility</p:attrName>
                                        </p:attrNameLst>
                                      </p:cBhvr>
                                      <p:to>
                                        <p:strVal val="visible"/>
                                      </p:to>
                                    </p:set>
                                    <p:animEffect transition="in" filter="fade">
                                      <p:cBhvr>
                                        <p:cTn id="43" dur="2000"/>
                                        <p:tgtEl>
                                          <p:spTgt spid="3">
                                            <p:txEl>
                                              <p:pRg st="12" end="12"/>
                                            </p:txEl>
                                          </p:spTgt>
                                        </p:tgtEl>
                                      </p:cBhvr>
                                    </p:animEffect>
                                  </p:childTnLst>
                                </p:cTn>
                              </p:par>
                              <p:par>
                                <p:cTn id="44" presetID="10" presetClass="entr" presetSubtype="0" fill="hold" grpId="0" nodeType="withEffect">
                                  <p:stCondLst>
                                    <p:cond delay="0"/>
                                  </p:stCondLst>
                                  <p:childTnLst>
                                    <p:set>
                                      <p:cBhvr>
                                        <p:cTn id="45" dur="1" fill="hold">
                                          <p:stCondLst>
                                            <p:cond delay="0"/>
                                          </p:stCondLst>
                                        </p:cTn>
                                        <p:tgtEl>
                                          <p:spTgt spid="3">
                                            <p:txEl>
                                              <p:pRg st="13" end="13"/>
                                            </p:txEl>
                                          </p:spTgt>
                                        </p:tgtEl>
                                        <p:attrNameLst>
                                          <p:attrName>style.visibility</p:attrName>
                                        </p:attrNameLst>
                                      </p:cBhvr>
                                      <p:to>
                                        <p:strVal val="visible"/>
                                      </p:to>
                                    </p:set>
                                    <p:animEffect transition="in" filter="fade">
                                      <p:cBhvr>
                                        <p:cTn id="46" dur="2000"/>
                                        <p:tgtEl>
                                          <p:spTgt spid="3">
                                            <p:txEl>
                                              <p:pRg st="13" end="13"/>
                                            </p:txEl>
                                          </p:spTgt>
                                        </p:tgtEl>
                                      </p:cBhvr>
                                    </p:animEffect>
                                  </p:childTnLst>
                                </p:cTn>
                              </p:par>
                              <p:par>
                                <p:cTn id="47" presetID="10" presetClass="entr" presetSubtype="0" fill="hold" grpId="0" nodeType="withEffect">
                                  <p:stCondLst>
                                    <p:cond delay="0"/>
                                  </p:stCondLst>
                                  <p:childTnLst>
                                    <p:set>
                                      <p:cBhvr>
                                        <p:cTn id="48" dur="1" fill="hold">
                                          <p:stCondLst>
                                            <p:cond delay="0"/>
                                          </p:stCondLst>
                                        </p:cTn>
                                        <p:tgtEl>
                                          <p:spTgt spid="3">
                                            <p:txEl>
                                              <p:pRg st="14" end="14"/>
                                            </p:txEl>
                                          </p:spTgt>
                                        </p:tgtEl>
                                        <p:attrNameLst>
                                          <p:attrName>style.visibility</p:attrName>
                                        </p:attrNameLst>
                                      </p:cBhvr>
                                      <p:to>
                                        <p:strVal val="visible"/>
                                      </p:to>
                                    </p:set>
                                    <p:animEffect transition="in" filter="fade">
                                      <p:cBhvr>
                                        <p:cTn id="49" dur="2000"/>
                                        <p:tgtEl>
                                          <p:spTgt spid="3">
                                            <p:txEl>
                                              <p:pRg st="14" end="14"/>
                                            </p:txEl>
                                          </p:spTgt>
                                        </p:tgtEl>
                                      </p:cBhvr>
                                    </p:animEffect>
                                  </p:childTnLst>
                                </p:cTn>
                              </p:par>
                              <p:par>
                                <p:cTn id="50" presetID="10" presetClass="entr" presetSubtype="0" fill="hold" grpId="0" nodeType="withEffect">
                                  <p:stCondLst>
                                    <p:cond delay="0"/>
                                  </p:stCondLst>
                                  <p:childTnLst>
                                    <p:set>
                                      <p:cBhvr>
                                        <p:cTn id="51" dur="1" fill="hold">
                                          <p:stCondLst>
                                            <p:cond delay="0"/>
                                          </p:stCondLst>
                                        </p:cTn>
                                        <p:tgtEl>
                                          <p:spTgt spid="3">
                                            <p:txEl>
                                              <p:pRg st="15" end="15"/>
                                            </p:txEl>
                                          </p:spTgt>
                                        </p:tgtEl>
                                        <p:attrNameLst>
                                          <p:attrName>style.visibility</p:attrName>
                                        </p:attrNameLst>
                                      </p:cBhvr>
                                      <p:to>
                                        <p:strVal val="visible"/>
                                      </p:to>
                                    </p:set>
                                    <p:animEffect transition="in" filter="fade">
                                      <p:cBhvr>
                                        <p:cTn id="52" dur="2000"/>
                                        <p:tgtEl>
                                          <p:spTgt spid="3">
                                            <p:txEl>
                                              <p:pRg st="15" end="15"/>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41985"/>
                                        </p:tgtEl>
                                        <p:attrNameLst>
                                          <p:attrName>style.visibility</p:attrName>
                                        </p:attrNameLst>
                                      </p:cBhvr>
                                      <p:to>
                                        <p:strVal val="visible"/>
                                      </p:to>
                                    </p:set>
                                    <p:animEffect transition="in" filter="fade">
                                      <p:cBhvr>
                                        <p:cTn id="57" dur="2000"/>
                                        <p:tgtEl>
                                          <p:spTgt spid="41985"/>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nodeType="clickEffect">
                                  <p:stCondLst>
                                    <p:cond delay="0"/>
                                  </p:stCondLst>
                                  <p:childTnLst>
                                    <p:set>
                                      <p:cBhvr>
                                        <p:cTn id="61" dur="1" fill="hold">
                                          <p:stCondLst>
                                            <p:cond delay="0"/>
                                          </p:stCondLst>
                                        </p:cTn>
                                        <p:tgtEl>
                                          <p:spTgt spid="41986"/>
                                        </p:tgtEl>
                                        <p:attrNameLst>
                                          <p:attrName>style.visibility</p:attrName>
                                        </p:attrNameLst>
                                      </p:cBhvr>
                                      <p:to>
                                        <p:strVal val="visible"/>
                                      </p:to>
                                    </p:set>
                                    <p:animEffect transition="in" filter="fade">
                                      <p:cBhvr>
                                        <p:cTn id="62" dur="2000"/>
                                        <p:tgtEl>
                                          <p:spTgt spid="4198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a:bodyPr>
          <a:lstStyle/>
          <a:p>
            <a:r>
              <a:rPr lang="en-GB" dirty="0" smtClean="0"/>
              <a:t>These currents have large scale movement of sediment (100,000 m </a:t>
            </a:r>
            <a:r>
              <a:rPr lang="en-GB" baseline="30000" dirty="0" smtClean="0"/>
              <a:t>3</a:t>
            </a:r>
            <a:r>
              <a:rPr lang="en-GB" dirty="0" smtClean="0"/>
              <a:t> yr-</a:t>
            </a:r>
            <a:r>
              <a:rPr lang="en-GB" baseline="30000" dirty="0" smtClean="0"/>
              <a:t>1</a:t>
            </a:r>
            <a:r>
              <a:rPr lang="en-GB" dirty="0" smtClean="0"/>
              <a:t>)</a:t>
            </a:r>
          </a:p>
          <a:p>
            <a:r>
              <a:rPr lang="en-GB" dirty="0" err="1" smtClean="0"/>
              <a:t>Longshore</a:t>
            </a:r>
            <a:r>
              <a:rPr lang="en-GB" dirty="0" smtClean="0"/>
              <a:t> (wind direction, wave angle, refraction, coastal orientation = net </a:t>
            </a:r>
            <a:r>
              <a:rPr lang="en-GB" dirty="0" err="1" smtClean="0"/>
              <a:t>longshore</a:t>
            </a:r>
            <a:r>
              <a:rPr lang="en-GB" dirty="0" smtClean="0"/>
              <a:t> transport))</a:t>
            </a:r>
          </a:p>
          <a:p>
            <a:r>
              <a:rPr lang="en-GB" dirty="0" smtClean="0"/>
              <a:t>Cross shore (up and down beach are very important in beach erosion)</a:t>
            </a:r>
          </a:p>
          <a:p>
            <a:r>
              <a:rPr lang="en-GB" dirty="0" smtClean="0"/>
              <a:t>Undertow average flow near the bed offshore (circulation)</a:t>
            </a:r>
          </a:p>
          <a:p>
            <a:r>
              <a:rPr lang="en-GB" dirty="0" smtClean="0"/>
              <a:t>Rip are strong narrow that flow seawards (max 2m/sec) stronger at low tide</a:t>
            </a:r>
          </a:p>
          <a:p>
            <a:endParaRPr lang="en-GB" dirty="0"/>
          </a:p>
        </p:txBody>
      </p:sp>
      <p:sp>
        <p:nvSpPr>
          <p:cNvPr id="2" name="Title 1"/>
          <p:cNvSpPr>
            <a:spLocks noGrp="1"/>
          </p:cNvSpPr>
          <p:nvPr>
            <p:ph type="title"/>
          </p:nvPr>
        </p:nvSpPr>
        <p:spPr/>
        <p:txBody>
          <a:bodyPr/>
          <a:lstStyle/>
          <a:p>
            <a:r>
              <a:rPr lang="en-GB" dirty="0" smtClean="0"/>
              <a:t>Currents near the shore</a:t>
            </a:r>
            <a:endParaRPr lang="en-GB" dirty="0"/>
          </a:p>
        </p:txBody>
      </p:sp>
      <p:pic>
        <p:nvPicPr>
          <p:cNvPr id="4" name="Picture 21" descr="drift"/>
          <p:cNvPicPr>
            <a:picLocks noChangeAspect="1" noChangeArrowheads="1"/>
          </p:cNvPicPr>
          <p:nvPr/>
        </p:nvPicPr>
        <p:blipFill>
          <a:blip r:embed="rId2" cstate="print"/>
          <a:srcRect/>
          <a:stretch>
            <a:fillRect/>
          </a:stretch>
        </p:blipFill>
        <p:spPr bwMode="auto">
          <a:xfrm>
            <a:off x="3779912" y="3238297"/>
            <a:ext cx="5364088" cy="3619703"/>
          </a:xfrm>
          <a:prstGeom prst="rect">
            <a:avLst/>
          </a:prstGeom>
          <a:noFill/>
          <a:ln w="9525">
            <a:noFill/>
            <a:miter lim="800000"/>
            <a:headEnd/>
            <a:tailEnd/>
          </a:ln>
        </p:spPr>
      </p:pic>
      <p:pic>
        <p:nvPicPr>
          <p:cNvPr id="36866" name="Picture 2" descr="http://wzeu.search-results.com/r?t=a&amp;d=apn&amp;s=zuk&amp;c=p&amp;app=aoth&amp;ti=1&amp;ai=30751&amp;l=dis&amp;o=14899&amp;sv=0a652948&amp;ip=5c1a9dc6&amp;cu.wz=0&amp;u=http%3A%2F%2Fdarkwing.uoregon.edu%2F~millerm%2FDep-68.jpeg"/>
          <p:cNvPicPr>
            <a:picLocks noChangeAspect="1" noChangeArrowheads="1"/>
          </p:cNvPicPr>
          <p:nvPr/>
        </p:nvPicPr>
        <p:blipFill>
          <a:blip r:embed="rId3" cstate="print"/>
          <a:srcRect/>
          <a:stretch>
            <a:fillRect/>
          </a:stretch>
        </p:blipFill>
        <p:spPr bwMode="auto">
          <a:xfrm>
            <a:off x="3779912" y="0"/>
            <a:ext cx="5364088" cy="3273823"/>
          </a:xfrm>
          <a:prstGeom prst="rect">
            <a:avLst/>
          </a:prstGeom>
          <a:noFill/>
        </p:spPr>
      </p:pic>
      <p:pic>
        <p:nvPicPr>
          <p:cNvPr id="40961" name="Picture 1" descr="C:\Users\Chris House\Desktop\coastal images\rips.jpg"/>
          <p:cNvPicPr>
            <a:picLocks noChangeAspect="1" noChangeArrowheads="1"/>
          </p:cNvPicPr>
          <p:nvPr/>
        </p:nvPicPr>
        <p:blipFill>
          <a:blip r:embed="rId4" cstate="print"/>
          <a:srcRect/>
          <a:stretch>
            <a:fillRect/>
          </a:stretch>
        </p:blipFill>
        <p:spPr bwMode="auto">
          <a:xfrm>
            <a:off x="0" y="-1"/>
            <a:ext cx="3779912" cy="6853297"/>
          </a:xfrm>
          <a:prstGeom prst="rect">
            <a:avLst/>
          </a:prstGeom>
          <a:noFill/>
        </p:spPr>
      </p:pic>
      <p:pic>
        <p:nvPicPr>
          <p:cNvPr id="7" name="Picture 2" descr="Longshore drift processes"/>
          <p:cNvPicPr>
            <a:picLocks noChangeAspect="1" noChangeArrowheads="1"/>
          </p:cNvPicPr>
          <p:nvPr/>
        </p:nvPicPr>
        <p:blipFill>
          <a:blip r:embed="rId5" cstate="print"/>
          <a:srcRect/>
          <a:stretch>
            <a:fillRect/>
          </a:stretch>
        </p:blipFill>
        <p:spPr bwMode="auto">
          <a:xfrm>
            <a:off x="4499992" y="332656"/>
            <a:ext cx="3952875" cy="2438400"/>
          </a:xfrm>
          <a:prstGeom prst="rect">
            <a:avLst/>
          </a:prstGeom>
          <a:noFill/>
        </p:spPr>
      </p:pic>
    </p:spTree>
    <p:extLst>
      <p:ext uri="{BB962C8B-B14F-4D97-AF65-F5344CB8AC3E}">
        <p14:creationId xmlns:p14="http://schemas.microsoft.com/office/powerpoint/2010/main" val="26101834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6866"/>
                                        </p:tgtEl>
                                        <p:attrNameLst>
                                          <p:attrName>style.visibility</p:attrName>
                                        </p:attrNameLst>
                                      </p:cBhvr>
                                      <p:to>
                                        <p:strVal val="visible"/>
                                      </p:to>
                                    </p:set>
                                    <p:animEffect transition="in" filter="fade">
                                      <p:cBhvr>
                                        <p:cTn id="7" dur="2000"/>
                                        <p:tgtEl>
                                          <p:spTgt spid="36866"/>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40961"/>
                                        </p:tgtEl>
                                        <p:attrNameLst>
                                          <p:attrName>style.visibility</p:attrName>
                                        </p:attrNameLst>
                                      </p:cBhvr>
                                      <p:to>
                                        <p:strVal val="visible"/>
                                      </p:to>
                                    </p:set>
                                    <p:animEffect transition="in" filter="wipe(down)">
                                      <p:cBhvr>
                                        <p:cTn id="12" dur="500"/>
                                        <p:tgtEl>
                                          <p:spTgt spid="40961"/>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 calcmode="lin" valueType="num">
                                      <p:cBhvr additive="base">
                                        <p:cTn id="17" dur="500" fill="hold"/>
                                        <p:tgtEl>
                                          <p:spTgt spid="4"/>
                                        </p:tgtEl>
                                        <p:attrNameLst>
                                          <p:attrName>ppt_x</p:attrName>
                                        </p:attrNameLst>
                                      </p:cBhvr>
                                      <p:tavLst>
                                        <p:tav tm="0">
                                          <p:val>
                                            <p:strVal val="#ppt_x"/>
                                          </p:val>
                                        </p:tav>
                                        <p:tav tm="100000">
                                          <p:val>
                                            <p:strVal val="#ppt_x"/>
                                          </p:val>
                                        </p:tav>
                                      </p:tavLst>
                                    </p:anim>
                                    <p:anim calcmode="lin" valueType="num">
                                      <p:cBhvr additive="base">
                                        <p:cTn id="1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2" presetClass="entr" presetSubtype="4" fill="hold" nodeType="clickEffect">
                                  <p:stCondLst>
                                    <p:cond delay="0"/>
                                  </p:stCondLst>
                                  <p:childTnLst>
                                    <p:set>
                                      <p:cBhvr>
                                        <p:cTn id="22" dur="1" fill="hold">
                                          <p:stCondLst>
                                            <p:cond delay="0"/>
                                          </p:stCondLst>
                                        </p:cTn>
                                        <p:tgtEl>
                                          <p:spTgt spid="7"/>
                                        </p:tgtEl>
                                        <p:attrNameLst>
                                          <p:attrName>style.visibility</p:attrName>
                                        </p:attrNameLst>
                                      </p:cBhvr>
                                      <p:to>
                                        <p:strVal val="visible"/>
                                      </p:to>
                                    </p:set>
                                    <p:animEffect transition="in" filter="wipe(down)">
                                      <p:cBhvr>
                                        <p:cTn id="23"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196752"/>
            <a:ext cx="3106688" cy="5328592"/>
          </a:xfrm>
        </p:spPr>
        <p:txBody>
          <a:bodyPr>
            <a:normAutofit fontScale="92500" lnSpcReduction="10000"/>
          </a:bodyPr>
          <a:lstStyle/>
          <a:p>
            <a:r>
              <a:rPr lang="en-GB" dirty="0" smtClean="0"/>
              <a:t>Complicated(12.5 hours lunar component 12 hour solar)</a:t>
            </a:r>
          </a:p>
          <a:p>
            <a:r>
              <a:rPr lang="en-GB" dirty="0" smtClean="0"/>
              <a:t>Tidal range </a:t>
            </a:r>
            <a:r>
              <a:rPr lang="en-GB" dirty="0" smtClean="0">
                <a:solidFill>
                  <a:schemeClr val="bg2">
                    <a:lumMod val="50000"/>
                  </a:schemeClr>
                </a:solidFill>
              </a:rPr>
              <a:t>(What is it for Swansea? Is this significant? Why?)</a:t>
            </a:r>
          </a:p>
          <a:p>
            <a:pPr lvl="1"/>
            <a:r>
              <a:rPr lang="en-GB" dirty="0"/>
              <a:t>Twice daily</a:t>
            </a:r>
          </a:p>
          <a:p>
            <a:pPr lvl="1"/>
            <a:r>
              <a:rPr lang="en-GB" dirty="0"/>
              <a:t>Micro &lt;2m</a:t>
            </a:r>
          </a:p>
          <a:p>
            <a:pPr lvl="1"/>
            <a:r>
              <a:rPr lang="en-GB" dirty="0" err="1"/>
              <a:t>Meso</a:t>
            </a:r>
            <a:r>
              <a:rPr lang="en-GB" dirty="0"/>
              <a:t> 2-4m</a:t>
            </a:r>
          </a:p>
          <a:p>
            <a:pPr lvl="1"/>
            <a:r>
              <a:rPr lang="en-GB" dirty="0"/>
              <a:t>Macro &gt;4m</a:t>
            </a:r>
          </a:p>
          <a:p>
            <a:r>
              <a:rPr lang="en-GB" dirty="0" smtClean="0">
                <a:solidFill>
                  <a:schemeClr val="tx1"/>
                </a:solidFill>
              </a:rPr>
              <a:t>Spring</a:t>
            </a:r>
          </a:p>
          <a:p>
            <a:r>
              <a:rPr lang="en-GB" dirty="0" smtClean="0">
                <a:solidFill>
                  <a:schemeClr val="tx1"/>
                </a:solidFill>
              </a:rPr>
              <a:t>Neap (moon around earth 28 days therefore neap to neap 14 days)</a:t>
            </a:r>
          </a:p>
        </p:txBody>
      </p:sp>
      <p:sp>
        <p:nvSpPr>
          <p:cNvPr id="2" name="Title 1"/>
          <p:cNvSpPr>
            <a:spLocks noGrp="1"/>
          </p:cNvSpPr>
          <p:nvPr>
            <p:ph type="title"/>
          </p:nvPr>
        </p:nvSpPr>
        <p:spPr>
          <a:xfrm>
            <a:off x="395536" y="0"/>
            <a:ext cx="8229600" cy="1143000"/>
          </a:xfrm>
        </p:spPr>
        <p:txBody>
          <a:bodyPr/>
          <a:lstStyle/>
          <a:p>
            <a:r>
              <a:rPr lang="en-GB" dirty="0" smtClean="0"/>
              <a:t>TIDES</a:t>
            </a:r>
            <a:endParaRPr lang="en-GB" dirty="0"/>
          </a:p>
        </p:txBody>
      </p:sp>
      <p:pic>
        <p:nvPicPr>
          <p:cNvPr id="23554" name="Picture 2" descr="http://www.mesa.edu.au/friends/seashores/images/tides.gif"/>
          <p:cNvPicPr>
            <a:picLocks noChangeAspect="1" noChangeArrowheads="1"/>
          </p:cNvPicPr>
          <p:nvPr/>
        </p:nvPicPr>
        <p:blipFill>
          <a:blip r:embed="rId2" cstate="print"/>
          <a:srcRect/>
          <a:stretch>
            <a:fillRect/>
          </a:stretch>
        </p:blipFill>
        <p:spPr bwMode="auto">
          <a:xfrm>
            <a:off x="3707904" y="1268760"/>
            <a:ext cx="4987127" cy="4032448"/>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2000"/>
                                        <p:tgtEl>
                                          <p:spTgt spid="3">
                                            <p:txEl>
                                              <p:pRg st="3" end="3"/>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2000"/>
                                        <p:tgtEl>
                                          <p:spTgt spid="3">
                                            <p:txEl>
                                              <p:pRg st="4" end="4"/>
                                            </p:txEl>
                                          </p:spTgt>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3">
                                            <p:txEl>
                                              <p:pRg st="5" end="5"/>
                                            </p:txEl>
                                          </p:spTgt>
                                        </p:tgtEl>
                                        <p:attrNameLst>
                                          <p:attrName>style.visibility</p:attrName>
                                        </p:attrNameLst>
                                      </p:cBhvr>
                                      <p:to>
                                        <p:strVal val="visible"/>
                                      </p:to>
                                    </p:set>
                                    <p:animEffect transition="in" filter="fade">
                                      <p:cBhvr>
                                        <p:cTn id="24" dur="2000"/>
                                        <p:tgtEl>
                                          <p:spTgt spid="3">
                                            <p:txEl>
                                              <p:pRg st="5" end="5"/>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Effect transition="in" filter="fade">
                                      <p:cBhvr>
                                        <p:cTn id="29" dur="2000"/>
                                        <p:tgtEl>
                                          <p:spTgt spid="3">
                                            <p:txEl>
                                              <p:pRg st="6" end="6"/>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grpId="0" nodeType="clickEffect">
                                  <p:stCondLst>
                                    <p:cond delay="0"/>
                                  </p:stCondLst>
                                  <p:childTnLst>
                                    <p:set>
                                      <p:cBhvr>
                                        <p:cTn id="33" dur="1" fill="hold">
                                          <p:stCondLst>
                                            <p:cond delay="0"/>
                                          </p:stCondLst>
                                        </p:cTn>
                                        <p:tgtEl>
                                          <p:spTgt spid="3">
                                            <p:txEl>
                                              <p:pRg st="7" end="7"/>
                                            </p:txEl>
                                          </p:spTgt>
                                        </p:tgtEl>
                                        <p:attrNameLst>
                                          <p:attrName>style.visibility</p:attrName>
                                        </p:attrNameLst>
                                      </p:cBhvr>
                                      <p:to>
                                        <p:strVal val="visible"/>
                                      </p:to>
                                    </p:set>
                                    <p:animEffect transition="in" filter="fade">
                                      <p:cBhvr>
                                        <p:cTn id="34" dur="2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600200"/>
            <a:ext cx="4042792" cy="4565103"/>
          </a:xfrm>
        </p:spPr>
        <p:txBody>
          <a:bodyPr>
            <a:normAutofit fontScale="92500" lnSpcReduction="20000"/>
          </a:bodyPr>
          <a:lstStyle/>
          <a:p>
            <a:r>
              <a:rPr lang="en-GB" dirty="0" err="1" smtClean="0"/>
              <a:t>Amphidromes</a:t>
            </a:r>
            <a:r>
              <a:rPr lang="en-GB" dirty="0" smtClean="0"/>
              <a:t> (tidal systems due to topography)</a:t>
            </a:r>
          </a:p>
          <a:p>
            <a:r>
              <a:rPr lang="en-GB" dirty="0" smtClean="0"/>
              <a:t>Tides travel around amp. As a wave.</a:t>
            </a:r>
          </a:p>
          <a:p>
            <a:pPr lvl="1"/>
            <a:r>
              <a:rPr lang="en-GB" dirty="0" smtClean="0"/>
              <a:t>Tidal range low at centre of amp. High on edge.</a:t>
            </a:r>
          </a:p>
          <a:p>
            <a:pPr lvl="1"/>
            <a:r>
              <a:rPr lang="en-GB" dirty="0" smtClean="0"/>
              <a:t>3 in the North Sea </a:t>
            </a:r>
          </a:p>
          <a:p>
            <a:r>
              <a:rPr lang="en-GB" dirty="0" err="1" smtClean="0"/>
              <a:t>Coriolis</a:t>
            </a:r>
            <a:r>
              <a:rPr lang="en-GB" dirty="0" smtClean="0"/>
              <a:t> Clockwise in southern hemp.  </a:t>
            </a:r>
            <a:r>
              <a:rPr lang="en-GB" dirty="0" err="1" smtClean="0"/>
              <a:t>Anticlock</a:t>
            </a:r>
            <a:r>
              <a:rPr lang="en-GB" dirty="0" smtClean="0"/>
              <a:t>. North</a:t>
            </a:r>
          </a:p>
          <a:p>
            <a:r>
              <a:rPr lang="en-GB" dirty="0" smtClean="0"/>
              <a:t>Tidal currents (ebb and flood vary in strength and duration</a:t>
            </a:r>
          </a:p>
          <a:p>
            <a:r>
              <a:rPr lang="en-GB" dirty="0" smtClean="0"/>
              <a:t>Inter tidal zone.  </a:t>
            </a:r>
            <a:r>
              <a:rPr lang="en-GB" dirty="0" smtClean="0">
                <a:solidFill>
                  <a:srgbClr val="FFFF00"/>
                </a:solidFill>
              </a:rPr>
              <a:t>Is it important for conservation? Why?</a:t>
            </a:r>
          </a:p>
          <a:p>
            <a:endParaRPr lang="en-GB" dirty="0"/>
          </a:p>
        </p:txBody>
      </p:sp>
      <p:sp>
        <p:nvSpPr>
          <p:cNvPr id="2" name="Title 1"/>
          <p:cNvSpPr>
            <a:spLocks noGrp="1"/>
          </p:cNvSpPr>
          <p:nvPr>
            <p:ph type="title"/>
          </p:nvPr>
        </p:nvSpPr>
        <p:spPr>
          <a:xfrm>
            <a:off x="-1908720" y="260648"/>
            <a:ext cx="8229600" cy="1252728"/>
          </a:xfrm>
        </p:spPr>
        <p:txBody>
          <a:bodyPr/>
          <a:lstStyle/>
          <a:p>
            <a:r>
              <a:rPr lang="en-GB" dirty="0" err="1" smtClean="0"/>
              <a:t>Amphidromes</a:t>
            </a:r>
            <a:endParaRPr lang="en-GB" dirty="0"/>
          </a:p>
        </p:txBody>
      </p:sp>
      <p:pic>
        <p:nvPicPr>
          <p:cNvPr id="4" name="Picture 1" descr="C:\Users\Chris House\Desktop\coastal images\UK tides.jpg"/>
          <p:cNvPicPr>
            <a:picLocks noChangeAspect="1" noChangeArrowheads="1"/>
          </p:cNvPicPr>
          <p:nvPr/>
        </p:nvPicPr>
        <p:blipFill>
          <a:blip r:embed="rId2" cstate="print"/>
          <a:srcRect/>
          <a:stretch>
            <a:fillRect/>
          </a:stretch>
        </p:blipFill>
        <p:spPr bwMode="auto">
          <a:xfrm>
            <a:off x="4644008" y="404664"/>
            <a:ext cx="4188454" cy="6192388"/>
          </a:xfrm>
          <a:prstGeom prst="rect">
            <a:avLst/>
          </a:prstGeom>
          <a:noFill/>
        </p:spPr>
      </p:pic>
      <p:pic>
        <p:nvPicPr>
          <p:cNvPr id="5" name="Picture 4" descr="Graphic of the Tidal Zones on a rocky ocean shore"/>
          <p:cNvPicPr>
            <a:picLocks noChangeAspect="1" noChangeArrowheads="1"/>
          </p:cNvPicPr>
          <p:nvPr/>
        </p:nvPicPr>
        <p:blipFill>
          <a:blip r:embed="rId3" cstate="print"/>
          <a:srcRect/>
          <a:stretch>
            <a:fillRect/>
          </a:stretch>
        </p:blipFill>
        <p:spPr bwMode="auto">
          <a:xfrm>
            <a:off x="2203" y="3131490"/>
            <a:ext cx="4823887" cy="3645024"/>
          </a:xfrm>
          <a:prstGeom prst="rect">
            <a:avLst/>
          </a:prstGeom>
          <a:noFill/>
        </p:spPr>
      </p:pic>
      <p:pic>
        <p:nvPicPr>
          <p:cNvPr id="67588" name="Picture 4" descr="http://ichef.bbci.co.uk/naturelibrary/images/ic/credit/640x395/i/in/intertidal_zone/intertidal_zone_1.jpg"/>
          <p:cNvPicPr>
            <a:picLocks noChangeAspect="1" noChangeArrowheads="1"/>
          </p:cNvPicPr>
          <p:nvPr/>
        </p:nvPicPr>
        <p:blipFill>
          <a:blip r:embed="rId4" cstate="print"/>
          <a:srcRect/>
          <a:stretch>
            <a:fillRect/>
          </a:stretch>
        </p:blipFill>
        <p:spPr bwMode="auto">
          <a:xfrm>
            <a:off x="0" y="62530"/>
            <a:ext cx="4788023" cy="3068960"/>
          </a:xfrm>
          <a:prstGeom prst="rect">
            <a:avLst/>
          </a:prstGeom>
          <a:noFill/>
        </p:spPr>
      </p:pic>
    </p:spTree>
  </p:cSld>
  <p:clrMapOvr>
    <a:masterClrMapping/>
  </p:clrMapOvr>
  <p:transition>
    <p:cu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67588"/>
                                        </p:tgtEl>
                                        <p:attrNameLst>
                                          <p:attrName>style.visibility</p:attrName>
                                        </p:attrNameLst>
                                      </p:cBhvr>
                                      <p:to>
                                        <p:strVal val="visible"/>
                                      </p:to>
                                    </p:set>
                                    <p:animEffect transition="in" filter="wipe(down)">
                                      <p:cBhvr>
                                        <p:cTn id="12" dur="500"/>
                                        <p:tgtEl>
                                          <p:spTgt spid="6758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600200"/>
            <a:ext cx="3682752" cy="4525963"/>
          </a:xfrm>
        </p:spPr>
        <p:txBody>
          <a:bodyPr>
            <a:normAutofit fontScale="85000" lnSpcReduction="20000"/>
          </a:bodyPr>
          <a:lstStyle/>
          <a:p>
            <a:r>
              <a:rPr lang="en-GB" dirty="0" smtClean="0"/>
              <a:t>Higher sea level than expected high tide (5m)</a:t>
            </a:r>
          </a:p>
          <a:p>
            <a:r>
              <a:rPr lang="en-GB" dirty="0" smtClean="0"/>
              <a:t>Why?</a:t>
            </a:r>
          </a:p>
          <a:p>
            <a:pPr lvl="1"/>
            <a:r>
              <a:rPr lang="en-GB" dirty="0" smtClean="0"/>
              <a:t>Low pressure (1cm rise for every 1 </a:t>
            </a:r>
            <a:r>
              <a:rPr lang="en-GB" dirty="0" err="1" smtClean="0"/>
              <a:t>millibar</a:t>
            </a:r>
            <a:r>
              <a:rPr lang="en-GB" dirty="0" smtClean="0"/>
              <a:t> fall) </a:t>
            </a:r>
          </a:p>
          <a:p>
            <a:pPr lvl="1"/>
            <a:r>
              <a:rPr lang="en-GB" dirty="0" smtClean="0"/>
              <a:t>Coastal topography (funnel e.g. Bay of Bengal)</a:t>
            </a:r>
          </a:p>
          <a:p>
            <a:pPr lvl="1"/>
            <a:r>
              <a:rPr lang="en-GB" dirty="0" smtClean="0"/>
              <a:t>Onshore winds</a:t>
            </a:r>
          </a:p>
          <a:p>
            <a:pPr lvl="1"/>
            <a:r>
              <a:rPr lang="en-GB" dirty="0" smtClean="0"/>
              <a:t>Hurricane </a:t>
            </a:r>
          </a:p>
          <a:p>
            <a:r>
              <a:rPr lang="en-GB" dirty="0" smtClean="0"/>
              <a:t>February 1953 in the North Sea</a:t>
            </a:r>
          </a:p>
          <a:p>
            <a:r>
              <a:rPr lang="en-GB" dirty="0" smtClean="0"/>
              <a:t>New York </a:t>
            </a:r>
          </a:p>
          <a:p>
            <a:r>
              <a:rPr lang="en-GB" dirty="0" smtClean="0">
                <a:solidFill>
                  <a:schemeClr val="bg2">
                    <a:lumMod val="50000"/>
                  </a:schemeClr>
                </a:solidFill>
              </a:rPr>
              <a:t>What is the impact on coastal conservation?</a:t>
            </a:r>
          </a:p>
          <a:p>
            <a:pPr lvl="1"/>
            <a:r>
              <a:rPr lang="en-GB" dirty="0" smtClean="0"/>
              <a:t>Habitat destruction and creation</a:t>
            </a:r>
          </a:p>
        </p:txBody>
      </p:sp>
      <p:sp>
        <p:nvSpPr>
          <p:cNvPr id="2" name="Title 1"/>
          <p:cNvSpPr>
            <a:spLocks noGrp="1"/>
          </p:cNvSpPr>
          <p:nvPr>
            <p:ph type="title"/>
          </p:nvPr>
        </p:nvSpPr>
        <p:spPr>
          <a:xfrm>
            <a:off x="-2124744" y="260648"/>
            <a:ext cx="8229600" cy="1252728"/>
          </a:xfrm>
        </p:spPr>
        <p:txBody>
          <a:bodyPr/>
          <a:lstStyle/>
          <a:p>
            <a:r>
              <a:rPr lang="en-GB" dirty="0" smtClean="0"/>
              <a:t>Storm Surge</a:t>
            </a:r>
            <a:endParaRPr lang="en-GB" dirty="0"/>
          </a:p>
        </p:txBody>
      </p:sp>
      <p:pic>
        <p:nvPicPr>
          <p:cNvPr id="38913" name="Picture 1" descr="C:\Users\Chris House\Desktop\coastal images\storm surge.jpg"/>
          <p:cNvPicPr>
            <a:picLocks noChangeAspect="1" noChangeArrowheads="1"/>
          </p:cNvPicPr>
          <p:nvPr/>
        </p:nvPicPr>
        <p:blipFill>
          <a:blip r:embed="rId2" cstate="print"/>
          <a:srcRect/>
          <a:stretch>
            <a:fillRect/>
          </a:stretch>
        </p:blipFill>
        <p:spPr bwMode="auto">
          <a:xfrm>
            <a:off x="4172646" y="476672"/>
            <a:ext cx="4629213" cy="5976664"/>
          </a:xfrm>
          <a:prstGeom prst="rect">
            <a:avLst/>
          </a:prstGeom>
          <a:noFill/>
        </p:spPr>
      </p:pic>
      <p:sp>
        <p:nvSpPr>
          <p:cNvPr id="5" name="Curved Right Arrow 4">
            <a:hlinkClick r:id="rId3"/>
          </p:cNvPr>
          <p:cNvSpPr/>
          <p:nvPr/>
        </p:nvSpPr>
        <p:spPr>
          <a:xfrm>
            <a:off x="3047735" y="3672705"/>
            <a:ext cx="720080" cy="360040"/>
          </a:xfrm>
          <a:prstGeom prst="curvedRightArrow">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solidFill>
                <a:schemeClr val="tx1"/>
              </a:solidFill>
            </a:endParaRPr>
          </a:p>
        </p:txBody>
      </p:sp>
      <p:sp>
        <p:nvSpPr>
          <p:cNvPr id="6" name="Curved Right Arrow 5">
            <a:hlinkClick r:id="rId4"/>
          </p:cNvPr>
          <p:cNvSpPr/>
          <p:nvPr/>
        </p:nvSpPr>
        <p:spPr>
          <a:xfrm>
            <a:off x="2723699" y="4437112"/>
            <a:ext cx="648072" cy="432048"/>
          </a:xfrm>
          <a:prstGeom prst="curvedRightArrow">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221587476"/>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85000" lnSpcReduction="20000"/>
          </a:bodyPr>
          <a:lstStyle/>
          <a:p>
            <a:r>
              <a:rPr lang="en-GB" dirty="0" smtClean="0"/>
              <a:t>Displacement of a body of water (</a:t>
            </a:r>
            <a:r>
              <a:rPr lang="en-GB" dirty="0" err="1" smtClean="0"/>
              <a:t>Masselink</a:t>
            </a:r>
            <a:r>
              <a:rPr lang="en-GB" dirty="0" smtClean="0"/>
              <a:t>, 2008)</a:t>
            </a:r>
          </a:p>
          <a:p>
            <a:pPr lvl="1"/>
            <a:r>
              <a:rPr lang="en-GB" dirty="0" smtClean="0"/>
              <a:t>Submarine earthquake (2004 Sumatra 100,000 dead, habitat destruction)</a:t>
            </a:r>
          </a:p>
          <a:p>
            <a:pPr lvl="1"/>
            <a:r>
              <a:rPr lang="en-GB" dirty="0" smtClean="0"/>
              <a:t>Landslide into the ocean (Krakatau, 1883 36,000, habitats changed and gave opportunity for recovery)</a:t>
            </a:r>
          </a:p>
          <a:p>
            <a:pPr lvl="1"/>
            <a:r>
              <a:rPr lang="en-GB" dirty="0" smtClean="0"/>
              <a:t>Impulse from meteorite impact (geological evidence of mega-</a:t>
            </a:r>
            <a:r>
              <a:rPr lang="en-GB" dirty="0" err="1" smtClean="0"/>
              <a:t>tsumami</a:t>
            </a:r>
            <a:r>
              <a:rPr lang="en-GB" dirty="0" smtClean="0"/>
              <a:t> (Bryant, 2001)</a:t>
            </a:r>
          </a:p>
          <a:p>
            <a:r>
              <a:rPr lang="en-GB" dirty="0" smtClean="0">
                <a:solidFill>
                  <a:schemeClr val="accent2">
                    <a:lumMod val="60000"/>
                    <a:lumOff val="40000"/>
                  </a:schemeClr>
                </a:solidFill>
              </a:rPr>
              <a:t>Open ocean</a:t>
            </a:r>
            <a:r>
              <a:rPr lang="en-GB" dirty="0" smtClean="0"/>
              <a:t>: long wavelength (100s km) and height &lt;1m but typically speeds of 700km hour in depths of 5km</a:t>
            </a:r>
          </a:p>
          <a:p>
            <a:r>
              <a:rPr lang="en-GB" dirty="0" smtClean="0">
                <a:solidFill>
                  <a:schemeClr val="accent2">
                    <a:lumMod val="60000"/>
                    <a:lumOff val="40000"/>
                  </a:schemeClr>
                </a:solidFill>
              </a:rPr>
              <a:t>Continental shelf</a:t>
            </a:r>
            <a:r>
              <a:rPr lang="en-GB" dirty="0" smtClean="0"/>
              <a:t>: shoal and reduce wavelength, increase height</a:t>
            </a:r>
          </a:p>
          <a:p>
            <a:r>
              <a:rPr lang="en-GB" dirty="0" smtClean="0">
                <a:solidFill>
                  <a:schemeClr val="accent2">
                    <a:lumMod val="60000"/>
                    <a:lumOff val="40000"/>
                  </a:schemeClr>
                </a:solidFill>
              </a:rPr>
              <a:t>Shore</a:t>
            </a:r>
            <a:r>
              <a:rPr lang="en-GB" dirty="0" smtClean="0"/>
              <a:t>: tens of metres in height, devastation in a short period of time</a:t>
            </a:r>
          </a:p>
          <a:p>
            <a:pPr marL="0" indent="0">
              <a:buNone/>
            </a:pPr>
            <a:endParaRPr lang="en-GB" dirty="0" smtClean="0"/>
          </a:p>
          <a:p>
            <a:endParaRPr lang="en-GB" dirty="0" smtClean="0"/>
          </a:p>
          <a:p>
            <a:pPr lvl="1"/>
            <a:endParaRPr lang="en-GB" dirty="0"/>
          </a:p>
        </p:txBody>
      </p:sp>
      <p:sp>
        <p:nvSpPr>
          <p:cNvPr id="2" name="Title 1"/>
          <p:cNvSpPr>
            <a:spLocks noGrp="1"/>
          </p:cNvSpPr>
          <p:nvPr>
            <p:ph type="title"/>
          </p:nvPr>
        </p:nvSpPr>
        <p:spPr/>
        <p:txBody>
          <a:bodyPr/>
          <a:lstStyle/>
          <a:p>
            <a:r>
              <a:rPr lang="en-GB" dirty="0" smtClean="0"/>
              <a:t>Tsunami </a:t>
            </a:r>
            <a:endParaRPr lang="en-GB" dirty="0"/>
          </a:p>
        </p:txBody>
      </p:sp>
      <p:sp>
        <p:nvSpPr>
          <p:cNvPr id="4" name="Curved Right Arrow 3">
            <a:hlinkClick r:id="rId2"/>
          </p:cNvPr>
          <p:cNvSpPr/>
          <p:nvPr/>
        </p:nvSpPr>
        <p:spPr>
          <a:xfrm>
            <a:off x="2483768" y="836712"/>
            <a:ext cx="576064" cy="576064"/>
          </a:xfrm>
          <a:prstGeom prst="curvedRightArrow">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28416253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2000"/>
                                        <p:tgtEl>
                                          <p:spTgt spid="3">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2000"/>
                                        <p:tgtEl>
                                          <p:spTgt spid="3">
                                            <p:txEl>
                                              <p:pRg st="2" end="2"/>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2000"/>
                                        <p:tgtEl>
                                          <p:spTgt spid="3">
                                            <p:txEl>
                                              <p:pRg st="3" end="3"/>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2000"/>
                                        <p:tgtEl>
                                          <p:spTgt spid="3">
                                            <p:txEl>
                                              <p:pRg st="4" end="4"/>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2000"/>
                                        <p:tgtEl>
                                          <p:spTgt spid="3">
                                            <p:txEl>
                                              <p:pRg st="5" end="5"/>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fade">
                                      <p:cBhvr>
                                        <p:cTn id="31"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1340768"/>
            <a:ext cx="8229600" cy="4525963"/>
          </a:xfrm>
        </p:spPr>
        <p:txBody>
          <a:bodyPr/>
          <a:lstStyle/>
          <a:p>
            <a:r>
              <a:rPr lang="en-GB" dirty="0" smtClean="0"/>
              <a:t>Sorted by energy differentiation of wave action</a:t>
            </a:r>
          </a:p>
          <a:p>
            <a:pPr lvl="1"/>
            <a:r>
              <a:rPr lang="en-GB" dirty="0" smtClean="0"/>
              <a:t>Beach gradient </a:t>
            </a:r>
            <a:r>
              <a:rPr lang="en-GB" dirty="0"/>
              <a:t>n</a:t>
            </a:r>
            <a:r>
              <a:rPr lang="en-GB" dirty="0" smtClean="0"/>
              <a:t>ormally relative to sediment size (large=steep, sand=shallow)</a:t>
            </a:r>
          </a:p>
          <a:p>
            <a:pPr lvl="1"/>
            <a:r>
              <a:rPr lang="en-GB" dirty="0" smtClean="0"/>
              <a:t>Rate </a:t>
            </a:r>
            <a:r>
              <a:rPr lang="en-GB" dirty="0"/>
              <a:t>of </a:t>
            </a:r>
            <a:r>
              <a:rPr lang="en-GB" dirty="0" smtClean="0"/>
              <a:t>percolation reduces backwash = steepness</a:t>
            </a:r>
          </a:p>
          <a:p>
            <a:pPr lvl="1"/>
            <a:r>
              <a:rPr lang="en-GB" dirty="0" smtClean="0"/>
              <a:t>Forms a berm at spring HT strandline.</a:t>
            </a:r>
          </a:p>
          <a:p>
            <a:pPr lvl="1"/>
            <a:r>
              <a:rPr lang="en-GB" dirty="0" smtClean="0"/>
              <a:t>Storm beach at the back of large material.  </a:t>
            </a:r>
            <a:r>
              <a:rPr lang="en-GB" dirty="0" smtClean="0">
                <a:solidFill>
                  <a:srgbClr val="FFFF00"/>
                </a:solidFill>
              </a:rPr>
              <a:t>Any examples?</a:t>
            </a:r>
            <a:endParaRPr lang="en-GB" dirty="0">
              <a:solidFill>
                <a:srgbClr val="FFFF00"/>
              </a:solidFill>
            </a:endParaRPr>
          </a:p>
          <a:p>
            <a:endParaRPr lang="en-GB" dirty="0"/>
          </a:p>
        </p:txBody>
      </p:sp>
      <p:sp>
        <p:nvSpPr>
          <p:cNvPr id="2" name="Title 1"/>
          <p:cNvSpPr>
            <a:spLocks noGrp="1"/>
          </p:cNvSpPr>
          <p:nvPr>
            <p:ph type="title"/>
          </p:nvPr>
        </p:nvSpPr>
        <p:spPr>
          <a:xfrm>
            <a:off x="251520" y="0"/>
            <a:ext cx="8229600" cy="1143000"/>
          </a:xfrm>
        </p:spPr>
        <p:txBody>
          <a:bodyPr/>
          <a:lstStyle/>
          <a:p>
            <a:r>
              <a:rPr lang="en-GB" dirty="0" smtClean="0"/>
              <a:t>Sediment size</a:t>
            </a:r>
            <a:endParaRPr lang="en-GB" dirty="0"/>
          </a:p>
        </p:txBody>
      </p:sp>
      <p:sp>
        <p:nvSpPr>
          <p:cNvPr id="11" name="Freeform 10"/>
          <p:cNvSpPr/>
          <p:nvPr/>
        </p:nvSpPr>
        <p:spPr>
          <a:xfrm>
            <a:off x="828675" y="4352925"/>
            <a:ext cx="6057900" cy="971550"/>
          </a:xfrm>
          <a:custGeom>
            <a:avLst/>
            <a:gdLst>
              <a:gd name="connsiteX0" fmla="*/ 0 w 6057900"/>
              <a:gd name="connsiteY0" fmla="*/ 371475 h 971550"/>
              <a:gd name="connsiteX1" fmla="*/ 638175 w 6057900"/>
              <a:gd name="connsiteY1" fmla="*/ 9525 h 971550"/>
              <a:gd name="connsiteX2" fmla="*/ 1304925 w 6057900"/>
              <a:gd name="connsiteY2" fmla="*/ 0 h 971550"/>
              <a:gd name="connsiteX3" fmla="*/ 1800225 w 6057900"/>
              <a:gd name="connsiteY3" fmla="*/ 409575 h 971550"/>
              <a:gd name="connsiteX4" fmla="*/ 2438400 w 6057900"/>
              <a:gd name="connsiteY4" fmla="*/ 533400 h 971550"/>
              <a:gd name="connsiteX5" fmla="*/ 2743200 w 6057900"/>
              <a:gd name="connsiteY5" fmla="*/ 419100 h 971550"/>
              <a:gd name="connsiteX6" fmla="*/ 2990850 w 6057900"/>
              <a:gd name="connsiteY6" fmla="*/ 523875 h 971550"/>
              <a:gd name="connsiteX7" fmla="*/ 4772025 w 6057900"/>
              <a:gd name="connsiteY7" fmla="*/ 904875 h 971550"/>
              <a:gd name="connsiteX8" fmla="*/ 6057900 w 6057900"/>
              <a:gd name="connsiteY8" fmla="*/ 971550 h 971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57900" h="971550">
                <a:moveTo>
                  <a:pt x="0" y="371475"/>
                </a:moveTo>
                <a:lnTo>
                  <a:pt x="638175" y="9525"/>
                </a:lnTo>
                <a:lnTo>
                  <a:pt x="1304925" y="0"/>
                </a:lnTo>
                <a:lnTo>
                  <a:pt x="1800225" y="409575"/>
                </a:lnTo>
                <a:lnTo>
                  <a:pt x="2438400" y="533400"/>
                </a:lnTo>
                <a:lnTo>
                  <a:pt x="2743200" y="419100"/>
                </a:lnTo>
                <a:lnTo>
                  <a:pt x="2990850" y="523875"/>
                </a:lnTo>
                <a:lnTo>
                  <a:pt x="4772025" y="904875"/>
                </a:lnTo>
                <a:lnTo>
                  <a:pt x="6057900" y="971550"/>
                </a:lnTo>
              </a:path>
            </a:pathLst>
          </a:custGeom>
          <a:ln w="57150"/>
        </p:spPr>
        <p:style>
          <a:lnRef idx="1">
            <a:schemeClr val="accent2"/>
          </a:lnRef>
          <a:fillRef idx="0">
            <a:schemeClr val="accent2"/>
          </a:fillRef>
          <a:effectRef idx="0">
            <a:schemeClr val="accent2"/>
          </a:effectRef>
          <a:fontRef idx="minor">
            <a:schemeClr val="tx1"/>
          </a:fontRef>
        </p:style>
        <p:txBody>
          <a:bodyPr rtlCol="0" anchor="ctr"/>
          <a:lstStyle/>
          <a:p>
            <a:pPr algn="ctr"/>
            <a:endParaRPr lang="en-GB"/>
          </a:p>
        </p:txBody>
      </p:sp>
      <p:sp>
        <p:nvSpPr>
          <p:cNvPr id="12" name="Oval 11"/>
          <p:cNvSpPr/>
          <p:nvPr/>
        </p:nvSpPr>
        <p:spPr>
          <a:xfrm>
            <a:off x="1475656" y="4581128"/>
            <a:ext cx="360040" cy="395486"/>
          </a:xfrm>
          <a:prstGeom prst="ellipse">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3" name="Oval 12"/>
          <p:cNvSpPr/>
          <p:nvPr/>
        </p:nvSpPr>
        <p:spPr>
          <a:xfrm>
            <a:off x="2987824" y="4976614"/>
            <a:ext cx="288032" cy="283468"/>
          </a:xfrm>
          <a:prstGeom prst="ellipse">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4" name="Oval 13"/>
          <p:cNvSpPr/>
          <p:nvPr/>
        </p:nvSpPr>
        <p:spPr>
          <a:xfrm>
            <a:off x="4788024" y="5356076"/>
            <a:ext cx="144016" cy="128786"/>
          </a:xfrm>
          <a:prstGeom prst="ellipse">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cxnSp>
        <p:nvCxnSpPr>
          <p:cNvPr id="16" name="Straight Arrow Connector 15"/>
          <p:cNvCxnSpPr/>
          <p:nvPr/>
        </p:nvCxnSpPr>
        <p:spPr>
          <a:xfrm>
            <a:off x="1043608" y="5118348"/>
            <a:ext cx="4392488" cy="686916"/>
          </a:xfrm>
          <a:prstGeom prst="straightConnector1">
            <a:avLst/>
          </a:prstGeom>
          <a:ln w="19050">
            <a:prstDash val="dash"/>
            <a:tailEnd type="arrow"/>
          </a:ln>
        </p:spPr>
        <p:style>
          <a:lnRef idx="1">
            <a:schemeClr val="dk1"/>
          </a:lnRef>
          <a:fillRef idx="0">
            <a:schemeClr val="dk1"/>
          </a:fillRef>
          <a:effectRef idx="0">
            <a:schemeClr val="dk1"/>
          </a:effectRef>
          <a:fontRef idx="minor">
            <a:schemeClr val="tx1"/>
          </a:fontRef>
        </p:style>
      </p:cxnSp>
      <p:sp>
        <p:nvSpPr>
          <p:cNvPr id="17" name="TextBox 16"/>
          <p:cNvSpPr txBox="1"/>
          <p:nvPr/>
        </p:nvSpPr>
        <p:spPr>
          <a:xfrm>
            <a:off x="1115616" y="5353794"/>
            <a:ext cx="1656184" cy="646331"/>
          </a:xfrm>
          <a:prstGeom prst="rect">
            <a:avLst/>
          </a:prstGeom>
          <a:noFill/>
        </p:spPr>
        <p:txBody>
          <a:bodyPr wrap="square" rtlCol="0">
            <a:spAutoFit/>
          </a:bodyPr>
          <a:lstStyle/>
          <a:p>
            <a:r>
              <a:rPr lang="en-GB" dirty="0" smtClean="0"/>
              <a:t>Reduction in particle size</a:t>
            </a:r>
            <a:endParaRPr lang="en-GB" dirty="0"/>
          </a:p>
        </p:txBody>
      </p:sp>
      <p:graphicFrame>
        <p:nvGraphicFramePr>
          <p:cNvPr id="19" name="Diagram 18"/>
          <p:cNvGraphicFramePr/>
          <p:nvPr>
            <p:extLst>
              <p:ext uri="{D42A27DB-BD31-4B8C-83A1-F6EECF244321}">
                <p14:modId xmlns:p14="http://schemas.microsoft.com/office/powerpoint/2010/main" val="2173311782"/>
              </p:ext>
            </p:extLst>
          </p:nvPr>
        </p:nvGraphicFramePr>
        <p:xfrm>
          <a:off x="1115616" y="6093296"/>
          <a:ext cx="5964324" cy="3758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20" name="Diagram 19"/>
          <p:cNvGraphicFramePr/>
          <p:nvPr>
            <p:extLst>
              <p:ext uri="{D42A27DB-BD31-4B8C-83A1-F6EECF244321}">
                <p14:modId xmlns:p14="http://schemas.microsoft.com/office/powerpoint/2010/main" val="4054679767"/>
              </p:ext>
            </p:extLst>
          </p:nvPr>
        </p:nvGraphicFramePr>
        <p:xfrm>
          <a:off x="1115616" y="3861048"/>
          <a:ext cx="6048672" cy="375816"/>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36866" name="Picture 2" descr="http://s0.geograph.org.uk/geophotos/02/44/77/2447714_91a1a275.jpg"/>
          <p:cNvPicPr>
            <a:picLocks noChangeAspect="1" noChangeArrowheads="1"/>
          </p:cNvPicPr>
          <p:nvPr/>
        </p:nvPicPr>
        <p:blipFill>
          <a:blip r:embed="rId12" cstate="print"/>
          <a:srcRect/>
          <a:stretch>
            <a:fillRect/>
          </a:stretch>
        </p:blipFill>
        <p:spPr bwMode="auto">
          <a:xfrm>
            <a:off x="251520" y="260648"/>
            <a:ext cx="8616280" cy="6354198"/>
          </a:xfrm>
          <a:prstGeom prst="rect">
            <a:avLst/>
          </a:prstGeom>
          <a:noFill/>
        </p:spPr>
      </p:pic>
    </p:spTree>
    <p:extLst>
      <p:ext uri="{BB962C8B-B14F-4D97-AF65-F5344CB8AC3E}">
        <p14:creationId xmlns:p14="http://schemas.microsoft.com/office/powerpoint/2010/main" val="13847247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2000"/>
                                        <p:tgtEl>
                                          <p:spTgt spid="3">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2000"/>
                                        <p:tgtEl>
                                          <p:spTgt spid="3">
                                            <p:txEl>
                                              <p:pRg st="2" end="2"/>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2000"/>
                                        <p:tgtEl>
                                          <p:spTgt spid="3">
                                            <p:txEl>
                                              <p:pRg st="3" end="3"/>
                                            </p:tx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2000"/>
                                        <p:tgtEl>
                                          <p:spTgt spid="3">
                                            <p:txEl>
                                              <p:pRg st="4" end="4"/>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nodeType="clickEffect">
                                  <p:stCondLst>
                                    <p:cond delay="0"/>
                                  </p:stCondLst>
                                  <p:childTnLst>
                                    <p:set>
                                      <p:cBhvr>
                                        <p:cTn id="23" dur="1" fill="hold">
                                          <p:stCondLst>
                                            <p:cond delay="0"/>
                                          </p:stCondLst>
                                        </p:cTn>
                                        <p:tgtEl>
                                          <p:spTgt spid="36866"/>
                                        </p:tgtEl>
                                        <p:attrNameLst>
                                          <p:attrName>style.visibility</p:attrName>
                                        </p:attrNameLst>
                                      </p:cBhvr>
                                      <p:to>
                                        <p:strVal val="visible"/>
                                      </p:to>
                                    </p:set>
                                    <p:anim calcmode="lin" valueType="num">
                                      <p:cBhvr additive="base">
                                        <p:cTn id="24" dur="500" fill="hold"/>
                                        <p:tgtEl>
                                          <p:spTgt spid="36866"/>
                                        </p:tgtEl>
                                        <p:attrNameLst>
                                          <p:attrName>ppt_x</p:attrName>
                                        </p:attrNameLst>
                                      </p:cBhvr>
                                      <p:tavLst>
                                        <p:tav tm="0">
                                          <p:val>
                                            <p:strVal val="#ppt_x"/>
                                          </p:val>
                                        </p:tav>
                                        <p:tav tm="100000">
                                          <p:val>
                                            <p:strVal val="#ppt_x"/>
                                          </p:val>
                                        </p:tav>
                                      </p:tavLst>
                                    </p:anim>
                                    <p:anim calcmode="lin" valueType="num">
                                      <p:cBhvr additive="base">
                                        <p:cTn id="25" dur="500" fill="hold"/>
                                        <p:tgtEl>
                                          <p:spTgt spid="3686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2066536"/>
            <a:ext cx="7408333" cy="3450696"/>
          </a:xfrm>
        </p:spPr>
        <p:txBody>
          <a:bodyPr/>
          <a:lstStyle/>
          <a:p>
            <a:r>
              <a:rPr lang="en-GB" dirty="0" smtClean="0">
                <a:solidFill>
                  <a:schemeClr val="tx1">
                    <a:lumMod val="85000"/>
                  </a:schemeClr>
                </a:solidFill>
              </a:rPr>
              <a:t>4 main factors in beach systems</a:t>
            </a:r>
          </a:p>
          <a:p>
            <a:pPr lvl="1"/>
            <a:r>
              <a:rPr lang="en-GB" dirty="0" smtClean="0">
                <a:solidFill>
                  <a:schemeClr val="bg2">
                    <a:lumMod val="50000"/>
                  </a:schemeClr>
                </a:solidFill>
              </a:rPr>
              <a:t>Tide</a:t>
            </a:r>
          </a:p>
          <a:p>
            <a:pPr lvl="1"/>
            <a:r>
              <a:rPr lang="en-GB" dirty="0" smtClean="0">
                <a:solidFill>
                  <a:schemeClr val="bg2">
                    <a:lumMod val="50000"/>
                  </a:schemeClr>
                </a:solidFill>
              </a:rPr>
              <a:t>Sediment (size)</a:t>
            </a:r>
          </a:p>
          <a:p>
            <a:pPr lvl="1"/>
            <a:r>
              <a:rPr lang="en-GB" dirty="0" smtClean="0">
                <a:solidFill>
                  <a:schemeClr val="bg2">
                    <a:lumMod val="50000"/>
                  </a:schemeClr>
                </a:solidFill>
              </a:rPr>
              <a:t>Wave period (T) </a:t>
            </a:r>
          </a:p>
          <a:p>
            <a:pPr lvl="1"/>
            <a:r>
              <a:rPr lang="en-GB" dirty="0" smtClean="0">
                <a:solidFill>
                  <a:schemeClr val="bg2">
                    <a:lumMod val="50000"/>
                  </a:schemeClr>
                </a:solidFill>
              </a:rPr>
              <a:t>Wave height</a:t>
            </a:r>
          </a:p>
          <a:p>
            <a:endParaRPr lang="en-GB" dirty="0"/>
          </a:p>
        </p:txBody>
      </p:sp>
      <p:sp>
        <p:nvSpPr>
          <p:cNvPr id="2" name="Title 1"/>
          <p:cNvSpPr>
            <a:spLocks noGrp="1"/>
          </p:cNvSpPr>
          <p:nvPr>
            <p:ph type="title"/>
          </p:nvPr>
        </p:nvSpPr>
        <p:spPr/>
        <p:txBody>
          <a:bodyPr/>
          <a:lstStyle/>
          <a:p>
            <a:r>
              <a:rPr lang="en-GB" dirty="0" smtClean="0"/>
              <a:t>SYSTEMS</a:t>
            </a:r>
            <a:endParaRPr lang="en-GB" dirty="0"/>
          </a:p>
        </p:txBody>
      </p:sp>
      <p:pic>
        <p:nvPicPr>
          <p:cNvPr id="35842" name="Picture 2" descr="http://i.telegraph.co.uk/multimedia/archive/00673/beaches-winegalss_673076n.jpg"/>
          <p:cNvPicPr>
            <a:picLocks noChangeAspect="1" noChangeArrowheads="1"/>
          </p:cNvPicPr>
          <p:nvPr/>
        </p:nvPicPr>
        <p:blipFill>
          <a:blip r:embed="rId2" cstate="print"/>
          <a:srcRect/>
          <a:stretch>
            <a:fillRect/>
          </a:stretch>
        </p:blipFill>
        <p:spPr bwMode="auto">
          <a:xfrm>
            <a:off x="3131840" y="2780928"/>
            <a:ext cx="5838825" cy="3886201"/>
          </a:xfrm>
          <a:prstGeom prst="rect">
            <a:avLst/>
          </a:prstGeom>
          <a:noFill/>
        </p:spPr>
      </p:pic>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70000" lnSpcReduction="20000"/>
          </a:bodyPr>
          <a:lstStyle/>
          <a:p>
            <a:r>
              <a:rPr lang="en-GB" dirty="0" smtClean="0"/>
              <a:t>Described between: wide &amp; flat to narrow &amp; steep</a:t>
            </a:r>
          </a:p>
          <a:p>
            <a:r>
              <a:rPr lang="en-GB" dirty="0" smtClean="0"/>
              <a:t>Wave dominated or tide dominated</a:t>
            </a:r>
          </a:p>
          <a:p>
            <a:r>
              <a:rPr lang="en-GB" dirty="0" smtClean="0"/>
              <a:t>Sand Wet sand reduces percolation</a:t>
            </a:r>
          </a:p>
          <a:p>
            <a:pPr lvl="1"/>
            <a:r>
              <a:rPr lang="en-GB" dirty="0" smtClean="0">
                <a:solidFill>
                  <a:schemeClr val="tx1"/>
                </a:solidFill>
              </a:rPr>
              <a:t>Therefore limited energy loss (most of the energy returns in backwash</a:t>
            </a:r>
          </a:p>
          <a:p>
            <a:pPr lvl="1"/>
            <a:r>
              <a:rPr lang="en-GB" dirty="0" smtClean="0">
                <a:solidFill>
                  <a:schemeClr val="tx1"/>
                </a:solidFill>
              </a:rPr>
              <a:t>Creates a </a:t>
            </a:r>
            <a:r>
              <a:rPr lang="en-GB" dirty="0" err="1" smtClean="0">
                <a:solidFill>
                  <a:schemeClr val="tx1"/>
                </a:solidFill>
              </a:rPr>
              <a:t>longshore</a:t>
            </a:r>
            <a:r>
              <a:rPr lang="en-GB" dirty="0" smtClean="0">
                <a:solidFill>
                  <a:schemeClr val="tx1"/>
                </a:solidFill>
              </a:rPr>
              <a:t>  bar at low tide mark (hence waves break further from the shore=energy dissipation)  </a:t>
            </a:r>
            <a:r>
              <a:rPr lang="en-GB" dirty="0" smtClean="0">
                <a:solidFill>
                  <a:schemeClr val="bg2">
                    <a:lumMod val="50000"/>
                  </a:schemeClr>
                </a:solidFill>
              </a:rPr>
              <a:t>How could beach nourishment help coastal communities?</a:t>
            </a:r>
          </a:p>
          <a:p>
            <a:pPr lvl="1"/>
            <a:r>
              <a:rPr lang="en-GB" dirty="0" smtClean="0">
                <a:solidFill>
                  <a:schemeClr val="tx1">
                    <a:lumMod val="85000"/>
                  </a:schemeClr>
                </a:solidFill>
              </a:rPr>
              <a:t>If sand dries in prevailing/strong winds sand dunes form beyond backshore</a:t>
            </a:r>
          </a:p>
          <a:p>
            <a:r>
              <a:rPr lang="en-GB" dirty="0" smtClean="0">
                <a:solidFill>
                  <a:schemeClr val="tx2">
                    <a:lumMod val="75000"/>
                  </a:schemeClr>
                </a:solidFill>
              </a:rPr>
              <a:t>Dynamics between waves, sediment and beach profiles.  Generally:</a:t>
            </a:r>
          </a:p>
          <a:p>
            <a:pPr lvl="1"/>
            <a:r>
              <a:rPr lang="en-GB" dirty="0" smtClean="0">
                <a:solidFill>
                  <a:schemeClr val="tx1"/>
                </a:solidFill>
              </a:rPr>
              <a:t>Destructive waves move material seawards (plunging/surfing) (H &gt;1m, L approx 20m, T 10-14 per min.)</a:t>
            </a:r>
          </a:p>
          <a:p>
            <a:pPr lvl="1"/>
            <a:r>
              <a:rPr lang="en-GB" dirty="0" smtClean="0">
                <a:solidFill>
                  <a:schemeClr val="tx1"/>
                </a:solidFill>
              </a:rPr>
              <a:t>Constructive move material landwards (surging/spilling) (H &lt;1m, L  approx100m, T6-8 per min.)</a:t>
            </a:r>
          </a:p>
          <a:p>
            <a:pPr lvl="1"/>
            <a:r>
              <a:rPr lang="en-GB" dirty="0" smtClean="0">
                <a:solidFill>
                  <a:schemeClr val="tx1"/>
                </a:solidFill>
              </a:rPr>
              <a:t>Shingle beach moves material landwards</a:t>
            </a:r>
          </a:p>
          <a:p>
            <a:pPr lvl="1"/>
            <a:r>
              <a:rPr lang="en-GB" dirty="0" smtClean="0">
                <a:solidFill>
                  <a:schemeClr val="tx1"/>
                </a:solidFill>
              </a:rPr>
              <a:t>Sand moves material seawards</a:t>
            </a:r>
          </a:p>
          <a:p>
            <a:endParaRPr lang="en-GB" dirty="0">
              <a:solidFill>
                <a:schemeClr val="tx1">
                  <a:lumMod val="85000"/>
                </a:schemeClr>
              </a:solidFill>
            </a:endParaRPr>
          </a:p>
        </p:txBody>
      </p:sp>
      <p:sp>
        <p:nvSpPr>
          <p:cNvPr id="2" name="Title 1"/>
          <p:cNvSpPr>
            <a:spLocks noGrp="1"/>
          </p:cNvSpPr>
          <p:nvPr>
            <p:ph type="title"/>
          </p:nvPr>
        </p:nvSpPr>
        <p:spPr/>
        <p:txBody>
          <a:bodyPr/>
          <a:lstStyle/>
          <a:p>
            <a:r>
              <a:rPr lang="en-GB" dirty="0" smtClean="0"/>
              <a:t>Beach type</a:t>
            </a:r>
            <a:endParaRPr lang="en-GB" dirty="0"/>
          </a:p>
        </p:txBody>
      </p:sp>
      <p:graphicFrame>
        <p:nvGraphicFramePr>
          <p:cNvPr id="5" name="Diagram 4"/>
          <p:cNvGraphicFramePr/>
          <p:nvPr>
            <p:extLst>
              <p:ext uri="{D42A27DB-BD31-4B8C-83A1-F6EECF244321}">
                <p14:modId xmlns:p14="http://schemas.microsoft.com/office/powerpoint/2010/main" val="3230335105"/>
              </p:ext>
            </p:extLst>
          </p:nvPr>
        </p:nvGraphicFramePr>
        <p:xfrm>
          <a:off x="6156176" y="332656"/>
          <a:ext cx="2664296" cy="165618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278054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2000"/>
                                        <p:tgtEl>
                                          <p:spTgt spid="3">
                                            <p:txEl>
                                              <p:pRg st="3" end="3"/>
                                            </p:tx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2000"/>
                                        <p:tgtEl>
                                          <p:spTgt spid="3">
                                            <p:txEl>
                                              <p:pRg st="4" end="4"/>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2000"/>
                                        <p:tgtEl>
                                          <p:spTgt spid="3">
                                            <p:txEl>
                                              <p:pRg st="5" end="5"/>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fade">
                                      <p:cBhvr>
                                        <p:cTn id="31" dur="2000"/>
                                        <p:tgtEl>
                                          <p:spTgt spid="3">
                                            <p:txEl>
                                              <p:pRg st="6" end="6"/>
                                            </p:tx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3">
                                            <p:txEl>
                                              <p:pRg st="7" end="7"/>
                                            </p:txEl>
                                          </p:spTgt>
                                        </p:tgtEl>
                                        <p:attrNameLst>
                                          <p:attrName>style.visibility</p:attrName>
                                        </p:attrNameLst>
                                      </p:cBhvr>
                                      <p:to>
                                        <p:strVal val="visible"/>
                                      </p:to>
                                    </p:set>
                                    <p:animEffect transition="in" filter="fade">
                                      <p:cBhvr>
                                        <p:cTn id="34" dur="2000"/>
                                        <p:tgtEl>
                                          <p:spTgt spid="3">
                                            <p:txEl>
                                              <p:pRg st="7" end="7"/>
                                            </p:txEl>
                                          </p:spTgt>
                                        </p:tgtEl>
                                      </p:cBhvr>
                                    </p:animEffect>
                                  </p:childTnLst>
                                </p:cTn>
                              </p:par>
                              <p:par>
                                <p:cTn id="35" presetID="10" presetClass="entr" presetSubtype="0" fill="hold" grpId="0" nodeType="withEffect">
                                  <p:stCondLst>
                                    <p:cond delay="0"/>
                                  </p:stCondLst>
                                  <p:childTnLst>
                                    <p:set>
                                      <p:cBhvr>
                                        <p:cTn id="36" dur="1" fill="hold">
                                          <p:stCondLst>
                                            <p:cond delay="0"/>
                                          </p:stCondLst>
                                        </p:cTn>
                                        <p:tgtEl>
                                          <p:spTgt spid="3">
                                            <p:txEl>
                                              <p:pRg st="8" end="8"/>
                                            </p:txEl>
                                          </p:spTgt>
                                        </p:tgtEl>
                                        <p:attrNameLst>
                                          <p:attrName>style.visibility</p:attrName>
                                        </p:attrNameLst>
                                      </p:cBhvr>
                                      <p:to>
                                        <p:strVal val="visible"/>
                                      </p:to>
                                    </p:set>
                                    <p:animEffect transition="in" filter="fade">
                                      <p:cBhvr>
                                        <p:cTn id="37" dur="2000"/>
                                        <p:tgtEl>
                                          <p:spTgt spid="3">
                                            <p:txEl>
                                              <p:pRg st="8" end="8"/>
                                            </p:txEl>
                                          </p:spTgt>
                                        </p:tgtEl>
                                      </p:cBhvr>
                                    </p:animEffect>
                                  </p:childTnLst>
                                </p:cTn>
                              </p:par>
                              <p:par>
                                <p:cTn id="38" presetID="10" presetClass="entr" presetSubtype="0" fill="hold" grpId="0" nodeType="withEffect">
                                  <p:stCondLst>
                                    <p:cond delay="0"/>
                                  </p:stCondLst>
                                  <p:childTnLst>
                                    <p:set>
                                      <p:cBhvr>
                                        <p:cTn id="39" dur="1" fill="hold">
                                          <p:stCondLst>
                                            <p:cond delay="0"/>
                                          </p:stCondLst>
                                        </p:cTn>
                                        <p:tgtEl>
                                          <p:spTgt spid="3">
                                            <p:txEl>
                                              <p:pRg st="9" end="9"/>
                                            </p:txEl>
                                          </p:spTgt>
                                        </p:tgtEl>
                                        <p:attrNameLst>
                                          <p:attrName>style.visibility</p:attrName>
                                        </p:attrNameLst>
                                      </p:cBhvr>
                                      <p:to>
                                        <p:strVal val="visible"/>
                                      </p:to>
                                    </p:set>
                                    <p:animEffect transition="in" filter="fade">
                                      <p:cBhvr>
                                        <p:cTn id="40" dur="2000"/>
                                        <p:tgtEl>
                                          <p:spTgt spid="3">
                                            <p:txEl>
                                              <p:pRg st="9" end="9"/>
                                            </p:txEl>
                                          </p:spTgt>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3">
                                            <p:txEl>
                                              <p:pRg st="10" end="10"/>
                                            </p:txEl>
                                          </p:spTgt>
                                        </p:tgtEl>
                                        <p:attrNameLst>
                                          <p:attrName>style.visibility</p:attrName>
                                        </p:attrNameLst>
                                      </p:cBhvr>
                                      <p:to>
                                        <p:strVal val="visible"/>
                                      </p:to>
                                    </p:set>
                                    <p:animEffect transition="in" filter="fade">
                                      <p:cBhvr>
                                        <p:cTn id="43" dur="20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0660" name="Picture 4" descr="C:\Users\Chris House\Desktop\coastal images\morphology.jpg"/>
          <p:cNvPicPr>
            <a:picLocks noChangeAspect="1" noChangeArrowheads="1"/>
          </p:cNvPicPr>
          <p:nvPr/>
        </p:nvPicPr>
        <p:blipFill>
          <a:blip r:embed="rId2" cstate="print"/>
          <a:srcRect/>
          <a:stretch>
            <a:fillRect/>
          </a:stretch>
        </p:blipFill>
        <p:spPr bwMode="auto">
          <a:xfrm>
            <a:off x="2339752" y="2564904"/>
            <a:ext cx="4523954" cy="3157343"/>
          </a:xfrm>
          <a:prstGeom prst="rect">
            <a:avLst/>
          </a:prstGeom>
          <a:noFill/>
        </p:spPr>
      </p:pic>
      <p:sp>
        <p:nvSpPr>
          <p:cNvPr id="3" name="Content Placeholder 2"/>
          <p:cNvSpPr>
            <a:spLocks noGrp="1"/>
          </p:cNvSpPr>
          <p:nvPr>
            <p:ph idx="1"/>
          </p:nvPr>
        </p:nvSpPr>
        <p:spPr/>
        <p:txBody>
          <a:bodyPr/>
          <a:lstStyle/>
          <a:p>
            <a:endParaRPr lang="en-GB"/>
          </a:p>
        </p:txBody>
      </p:sp>
      <p:sp>
        <p:nvSpPr>
          <p:cNvPr id="2" name="Title 1"/>
          <p:cNvSpPr>
            <a:spLocks noGrp="1"/>
          </p:cNvSpPr>
          <p:nvPr>
            <p:ph type="title"/>
          </p:nvPr>
        </p:nvSpPr>
        <p:spPr/>
        <p:txBody>
          <a:bodyPr/>
          <a:lstStyle/>
          <a:p>
            <a:r>
              <a:rPr lang="en-GB" dirty="0" smtClean="0"/>
              <a:t>Beach morphological features</a:t>
            </a:r>
            <a:endParaRPr lang="en-GB" dirty="0"/>
          </a:p>
        </p:txBody>
      </p:sp>
      <p:pic>
        <p:nvPicPr>
          <p:cNvPr id="70658" name="Picture 2" descr="C:\Users\Chris House\Desktop\coastal images\beach plan.jpg"/>
          <p:cNvPicPr>
            <a:picLocks noChangeAspect="1" noChangeArrowheads="1"/>
          </p:cNvPicPr>
          <p:nvPr/>
        </p:nvPicPr>
        <p:blipFill>
          <a:blip r:embed="rId3" cstate="print"/>
          <a:srcRect/>
          <a:stretch>
            <a:fillRect/>
          </a:stretch>
        </p:blipFill>
        <p:spPr bwMode="auto">
          <a:xfrm>
            <a:off x="0" y="0"/>
            <a:ext cx="6855346" cy="6891345"/>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0658"/>
                                        </p:tgtEl>
                                        <p:attrNameLst>
                                          <p:attrName>style.visibility</p:attrName>
                                        </p:attrNameLst>
                                      </p:cBhvr>
                                      <p:to>
                                        <p:strVal val="visible"/>
                                      </p:to>
                                    </p:set>
                                    <p:anim calcmode="lin" valueType="num">
                                      <p:cBhvr additive="base">
                                        <p:cTn id="7" dur="500" fill="hold"/>
                                        <p:tgtEl>
                                          <p:spTgt spid="70658"/>
                                        </p:tgtEl>
                                        <p:attrNameLst>
                                          <p:attrName>ppt_x</p:attrName>
                                        </p:attrNameLst>
                                      </p:cBhvr>
                                      <p:tavLst>
                                        <p:tav tm="0">
                                          <p:val>
                                            <p:strVal val="#ppt_x"/>
                                          </p:val>
                                        </p:tav>
                                        <p:tav tm="100000">
                                          <p:val>
                                            <p:strVal val="#ppt_x"/>
                                          </p:val>
                                        </p:tav>
                                      </p:tavLst>
                                    </p:anim>
                                    <p:anim calcmode="lin" valueType="num">
                                      <p:cBhvr additive="base">
                                        <p:cTn id="8" dur="500" fill="hold"/>
                                        <p:tgtEl>
                                          <p:spTgt spid="7065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en-GB"/>
          </a:p>
        </p:txBody>
      </p:sp>
      <p:sp>
        <p:nvSpPr>
          <p:cNvPr id="2" name="Title 1"/>
          <p:cNvSpPr>
            <a:spLocks noGrp="1"/>
          </p:cNvSpPr>
          <p:nvPr>
            <p:ph type="title"/>
          </p:nvPr>
        </p:nvSpPr>
        <p:spPr/>
        <p:txBody>
          <a:bodyPr/>
          <a:lstStyle/>
          <a:p>
            <a:r>
              <a:rPr lang="en-GB" dirty="0" smtClean="0"/>
              <a:t>Sediment budgets</a:t>
            </a:r>
            <a:endParaRPr lang="en-GB" dirty="0"/>
          </a:p>
        </p:txBody>
      </p:sp>
      <p:pic>
        <p:nvPicPr>
          <p:cNvPr id="11266" name="Picture 2"/>
          <p:cNvPicPr>
            <a:picLocks noChangeAspect="1" noChangeArrowheads="1"/>
          </p:cNvPicPr>
          <p:nvPr/>
        </p:nvPicPr>
        <p:blipFill>
          <a:blip r:embed="rId2" cstate="print"/>
          <a:srcRect/>
          <a:stretch>
            <a:fillRect/>
          </a:stretch>
        </p:blipFill>
        <p:spPr bwMode="auto">
          <a:xfrm>
            <a:off x="323528" y="1484784"/>
            <a:ext cx="8549035" cy="504056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Erosion and deposition</a:t>
            </a:r>
            <a:endParaRPr lang="en-US" dirty="0"/>
          </a:p>
        </p:txBody>
      </p:sp>
      <p:sp>
        <p:nvSpPr>
          <p:cNvPr id="5" name="Text Placeholder 4"/>
          <p:cNvSpPr>
            <a:spLocks noGrp="1"/>
          </p:cNvSpPr>
          <p:nvPr>
            <p:ph type="body" idx="1"/>
          </p:nvPr>
        </p:nvSpPr>
        <p:spPr/>
        <p:txBody>
          <a:bodyPr/>
          <a:lstStyle/>
          <a:p>
            <a:r>
              <a:rPr lang="en-GB" dirty="0" smtClean="0"/>
              <a:t>Processes and landforms</a:t>
            </a:r>
            <a:endParaRPr lang="en-US" dirty="0"/>
          </a:p>
        </p:txBody>
      </p:sp>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00034" y="1214422"/>
            <a:ext cx="8229600" cy="4525963"/>
          </a:xfrm>
        </p:spPr>
        <p:txBody>
          <a:bodyPr/>
          <a:lstStyle/>
          <a:p>
            <a:r>
              <a:rPr lang="en-GB" dirty="0" smtClean="0">
                <a:cs typeface="Times New Roman" charset="0"/>
              </a:rPr>
              <a:t>The loss of land or encroachment by the sea through a combination of wave attack and, in the case of coastal cliffs, slope processes (e.g. high groundwater levels). This may include cliff instability, where coastal processes result in the periodic reactivation of landslide systems or promote rock falls.  (DEFRA 2004)</a:t>
            </a:r>
          </a:p>
          <a:p>
            <a:r>
              <a:rPr lang="en-GB" dirty="0" smtClean="0">
                <a:cs typeface="Times New Roman" charset="0"/>
              </a:rPr>
              <a:t>70% of sandy coastlines are eroding (Bird, 1985) </a:t>
            </a:r>
          </a:p>
          <a:p>
            <a:pPr>
              <a:buNone/>
            </a:pPr>
            <a:endParaRPr lang="en-GB" dirty="0" smtClean="0">
              <a:cs typeface="Times New Roman" charset="0"/>
            </a:endParaRPr>
          </a:p>
          <a:p>
            <a:endParaRPr lang="en-GB" dirty="0"/>
          </a:p>
        </p:txBody>
      </p:sp>
      <p:sp>
        <p:nvSpPr>
          <p:cNvPr id="2" name="Title 1"/>
          <p:cNvSpPr>
            <a:spLocks noGrp="1"/>
          </p:cNvSpPr>
          <p:nvPr>
            <p:ph type="title"/>
          </p:nvPr>
        </p:nvSpPr>
        <p:spPr>
          <a:xfrm>
            <a:off x="428596" y="0"/>
            <a:ext cx="8229600" cy="1143000"/>
          </a:xfrm>
        </p:spPr>
        <p:txBody>
          <a:bodyPr/>
          <a:lstStyle/>
          <a:p>
            <a:r>
              <a:rPr lang="en-GB" dirty="0" smtClean="0"/>
              <a:t>EROSION</a:t>
            </a:r>
            <a:endParaRPr lang="en-GB" dirty="0"/>
          </a:p>
        </p:txBody>
      </p:sp>
      <p:pic>
        <p:nvPicPr>
          <p:cNvPr id="3074" name="Picture 2" descr="G:\Chris House\Year1\PHYSICAL\Lectures\coast_files\figure4.gif"/>
          <p:cNvPicPr>
            <a:picLocks noChangeAspect="1" noChangeArrowheads="1"/>
          </p:cNvPicPr>
          <p:nvPr/>
        </p:nvPicPr>
        <p:blipFill>
          <a:blip r:embed="rId2" cstate="print"/>
          <a:srcRect/>
          <a:stretch>
            <a:fillRect/>
          </a:stretch>
        </p:blipFill>
        <p:spPr bwMode="auto">
          <a:xfrm>
            <a:off x="2483842" y="3933056"/>
            <a:ext cx="3850680" cy="2592288"/>
          </a:xfrm>
          <a:prstGeom prst="rect">
            <a:avLst/>
          </a:prstGeom>
          <a:noFill/>
        </p:spPr>
      </p:pic>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620688"/>
            <a:ext cx="8229600" cy="5976664"/>
          </a:xfrm>
        </p:spPr>
        <p:txBody>
          <a:bodyPr>
            <a:noAutofit/>
          </a:bodyPr>
          <a:lstStyle/>
          <a:p>
            <a:pPr fontAlgn="base"/>
            <a:r>
              <a:rPr lang="en-GB" sz="2000" i="1" dirty="0" smtClean="0">
                <a:solidFill>
                  <a:schemeClr val="accent1">
                    <a:lumMod val="20000"/>
                    <a:lumOff val="80000"/>
                  </a:schemeClr>
                </a:solidFill>
              </a:rPr>
              <a:t>Hydraulic Action</a:t>
            </a:r>
            <a:endParaRPr lang="en-GB" sz="2000" dirty="0" smtClean="0">
              <a:solidFill>
                <a:schemeClr val="accent1">
                  <a:lumMod val="20000"/>
                  <a:lumOff val="80000"/>
                </a:schemeClr>
              </a:solidFill>
            </a:endParaRPr>
          </a:p>
          <a:p>
            <a:pPr lvl="1" fontAlgn="base"/>
            <a:r>
              <a:rPr lang="en-GB" i="1" dirty="0" smtClean="0"/>
              <a:t>The waves hitting the cliffs apply pressure to the air in the cracks and pores within the rocks. This causes an increase in pressure in the pores and cracks causing them to implode.</a:t>
            </a:r>
            <a:r>
              <a:rPr lang="en-GB" dirty="0" smtClean="0"/>
              <a:t> </a:t>
            </a:r>
          </a:p>
          <a:p>
            <a:pPr fontAlgn="base"/>
            <a:r>
              <a:rPr lang="en-GB" sz="2000" i="1" dirty="0" smtClean="0">
                <a:solidFill>
                  <a:schemeClr val="bg2">
                    <a:lumMod val="50000"/>
                  </a:schemeClr>
                </a:solidFill>
              </a:rPr>
              <a:t>Abrasion/ </a:t>
            </a:r>
            <a:r>
              <a:rPr lang="en-GB" sz="2000" i="1" dirty="0" err="1" smtClean="0">
                <a:solidFill>
                  <a:schemeClr val="bg2">
                    <a:lumMod val="50000"/>
                  </a:schemeClr>
                </a:solidFill>
              </a:rPr>
              <a:t>Corrasion</a:t>
            </a:r>
            <a:endParaRPr lang="en-GB" sz="2000" dirty="0" smtClean="0">
              <a:solidFill>
                <a:schemeClr val="bg2">
                  <a:lumMod val="50000"/>
                </a:schemeClr>
              </a:solidFill>
            </a:endParaRPr>
          </a:p>
          <a:p>
            <a:pPr lvl="1" fontAlgn="base"/>
            <a:r>
              <a:rPr lang="en-GB" i="1" dirty="0" smtClean="0"/>
              <a:t>Various sediment grades (LOAD) are used by the sea as a tool, the sediment is hurled at the base of the cliff by the sea, breaking off other sections of rock.  (Esp. Exposed coasts)</a:t>
            </a:r>
          </a:p>
          <a:p>
            <a:pPr fontAlgn="base"/>
            <a:r>
              <a:rPr lang="en-GB" sz="2000" i="1" dirty="0" smtClean="0">
                <a:solidFill>
                  <a:schemeClr val="bg2">
                    <a:lumMod val="50000"/>
                  </a:schemeClr>
                </a:solidFill>
              </a:rPr>
              <a:t>Attrition</a:t>
            </a:r>
          </a:p>
          <a:p>
            <a:pPr lvl="1" fontAlgn="base"/>
            <a:r>
              <a:rPr lang="en-GB" i="1" dirty="0" smtClean="0"/>
              <a:t>Sediments colliding progressively reduce in size</a:t>
            </a:r>
          </a:p>
          <a:p>
            <a:pPr fontAlgn="base"/>
            <a:r>
              <a:rPr lang="en-GB" sz="2000" i="1" dirty="0" smtClean="0">
                <a:solidFill>
                  <a:schemeClr val="bg2">
                    <a:lumMod val="50000"/>
                  </a:schemeClr>
                </a:solidFill>
              </a:rPr>
              <a:t>Corrosion</a:t>
            </a:r>
          </a:p>
          <a:p>
            <a:pPr lvl="1" fontAlgn="base"/>
            <a:r>
              <a:rPr lang="en-GB" i="1" dirty="0" smtClean="0"/>
              <a:t>This occurs within granular rock, for example </a:t>
            </a:r>
          </a:p>
          <a:p>
            <a:pPr lvl="2" fontAlgn="base"/>
            <a:r>
              <a:rPr lang="en-GB" i="1" dirty="0" smtClean="0"/>
              <a:t>The sandstone at Black Gang Chine., I of Wight. With the rise and fall of the tide the salt within the sea water crystallises within the pores and breaks the rock apart from the inside. </a:t>
            </a:r>
          </a:p>
          <a:p>
            <a:pPr lvl="2" fontAlgn="base"/>
            <a:r>
              <a:rPr lang="en-GB" i="1" dirty="0" smtClean="0"/>
              <a:t>Chemical reaction e.g. Carbonic acid in L/S coasts</a:t>
            </a:r>
          </a:p>
          <a:p>
            <a:pPr lvl="2" fontAlgn="base"/>
            <a:r>
              <a:rPr lang="en-GB" i="1" dirty="0" smtClean="0"/>
              <a:t>Also secretion from blue/green algae</a:t>
            </a:r>
            <a:endParaRPr lang="en-GB" dirty="0" smtClean="0"/>
          </a:p>
          <a:p>
            <a:pPr lvl="1" fontAlgn="base"/>
            <a:endParaRPr lang="en-GB" sz="1200" dirty="0" smtClean="0"/>
          </a:p>
          <a:p>
            <a:endParaRPr lang="en-GB" sz="1400" dirty="0"/>
          </a:p>
        </p:txBody>
      </p:sp>
      <p:sp>
        <p:nvSpPr>
          <p:cNvPr id="2" name="Title 1"/>
          <p:cNvSpPr>
            <a:spLocks noGrp="1"/>
          </p:cNvSpPr>
          <p:nvPr>
            <p:ph type="title"/>
          </p:nvPr>
        </p:nvSpPr>
        <p:spPr>
          <a:xfrm>
            <a:off x="467544" y="260648"/>
            <a:ext cx="8229600" cy="666328"/>
          </a:xfrm>
        </p:spPr>
        <p:txBody>
          <a:bodyPr>
            <a:normAutofit fontScale="90000"/>
          </a:bodyPr>
          <a:lstStyle/>
          <a:p>
            <a:r>
              <a:rPr lang="en-GB" dirty="0" smtClean="0"/>
              <a:t>Erosion</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par>
                                <p:cTn id="8" presetID="22" presetClass="entr" presetSubtype="4"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wipe(down)">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22" presetClass="entr" presetSubtype="4"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wipe(down)">
                                      <p:cBhvr>
                                        <p:cTn id="15" dur="500"/>
                                        <p:tgtEl>
                                          <p:spTgt spid="3">
                                            <p:txEl>
                                              <p:pRg st="2" end="2"/>
                                            </p:txEl>
                                          </p:spTgt>
                                        </p:tgtEl>
                                      </p:cBhvr>
                                    </p:animEffect>
                                  </p:childTnLst>
                                </p:cTn>
                              </p:par>
                              <p:par>
                                <p:cTn id="16" presetID="22" presetClass="entr" presetSubtype="4" fill="hold" grpId="0"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wipe(down)">
                                      <p:cBhvr>
                                        <p:cTn id="18" dur="500"/>
                                        <p:tgtEl>
                                          <p:spTgt spid="3">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22" presetClass="entr" presetSubtype="4"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wipe(down)">
                                      <p:cBhvr>
                                        <p:cTn id="23" dur="500"/>
                                        <p:tgtEl>
                                          <p:spTgt spid="3">
                                            <p:txEl>
                                              <p:pRg st="4" end="4"/>
                                            </p:txEl>
                                          </p:spTgt>
                                        </p:tgtEl>
                                      </p:cBhvr>
                                    </p:animEffect>
                                  </p:childTnLst>
                                </p:cTn>
                              </p:par>
                              <p:par>
                                <p:cTn id="24" presetID="22" presetClass="entr" presetSubtype="4" fill="hold" grpId="0" nodeType="with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wipe(down)">
                                      <p:cBhvr>
                                        <p:cTn id="26" dur="500"/>
                                        <p:tgtEl>
                                          <p:spTgt spid="3">
                                            <p:txEl>
                                              <p:pRg st="5" end="5"/>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22" presetClass="entr" presetSubtype="4"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wipe(down)">
                                      <p:cBhvr>
                                        <p:cTn id="31" dur="500"/>
                                        <p:tgtEl>
                                          <p:spTgt spid="3">
                                            <p:txEl>
                                              <p:pRg st="6" end="6"/>
                                            </p:txEl>
                                          </p:spTgt>
                                        </p:tgtEl>
                                      </p:cBhvr>
                                    </p:animEffect>
                                  </p:childTnLst>
                                </p:cTn>
                              </p:par>
                              <p:par>
                                <p:cTn id="32" presetID="22" presetClass="entr" presetSubtype="4" fill="hold" grpId="0" nodeType="withEffect">
                                  <p:stCondLst>
                                    <p:cond delay="0"/>
                                  </p:stCondLst>
                                  <p:childTnLst>
                                    <p:set>
                                      <p:cBhvr>
                                        <p:cTn id="33" dur="1" fill="hold">
                                          <p:stCondLst>
                                            <p:cond delay="0"/>
                                          </p:stCondLst>
                                        </p:cTn>
                                        <p:tgtEl>
                                          <p:spTgt spid="3">
                                            <p:txEl>
                                              <p:pRg st="7" end="7"/>
                                            </p:txEl>
                                          </p:spTgt>
                                        </p:tgtEl>
                                        <p:attrNameLst>
                                          <p:attrName>style.visibility</p:attrName>
                                        </p:attrNameLst>
                                      </p:cBhvr>
                                      <p:to>
                                        <p:strVal val="visible"/>
                                      </p:to>
                                    </p:set>
                                    <p:animEffect transition="in" filter="wipe(down)">
                                      <p:cBhvr>
                                        <p:cTn id="34" dur="500"/>
                                        <p:tgtEl>
                                          <p:spTgt spid="3">
                                            <p:txEl>
                                              <p:pRg st="7" end="7"/>
                                            </p:txEl>
                                          </p:spTgt>
                                        </p:tgtEl>
                                      </p:cBhvr>
                                    </p:animEffect>
                                  </p:childTnLst>
                                </p:cTn>
                              </p:par>
                              <p:par>
                                <p:cTn id="35" presetID="22" presetClass="entr" presetSubtype="4" fill="hold" grpId="0" nodeType="withEffect">
                                  <p:stCondLst>
                                    <p:cond delay="0"/>
                                  </p:stCondLst>
                                  <p:childTnLst>
                                    <p:set>
                                      <p:cBhvr>
                                        <p:cTn id="36" dur="1" fill="hold">
                                          <p:stCondLst>
                                            <p:cond delay="0"/>
                                          </p:stCondLst>
                                        </p:cTn>
                                        <p:tgtEl>
                                          <p:spTgt spid="3">
                                            <p:txEl>
                                              <p:pRg st="8" end="8"/>
                                            </p:txEl>
                                          </p:spTgt>
                                        </p:tgtEl>
                                        <p:attrNameLst>
                                          <p:attrName>style.visibility</p:attrName>
                                        </p:attrNameLst>
                                      </p:cBhvr>
                                      <p:to>
                                        <p:strVal val="visible"/>
                                      </p:to>
                                    </p:set>
                                    <p:animEffect transition="in" filter="wipe(down)">
                                      <p:cBhvr>
                                        <p:cTn id="37" dur="500"/>
                                        <p:tgtEl>
                                          <p:spTgt spid="3">
                                            <p:txEl>
                                              <p:pRg st="8" end="8"/>
                                            </p:txEl>
                                          </p:spTgt>
                                        </p:tgtEl>
                                      </p:cBhvr>
                                    </p:animEffect>
                                  </p:childTnLst>
                                </p:cTn>
                              </p:par>
                              <p:par>
                                <p:cTn id="38" presetID="22" presetClass="entr" presetSubtype="4" fill="hold" grpId="0" nodeType="withEffect">
                                  <p:stCondLst>
                                    <p:cond delay="0"/>
                                  </p:stCondLst>
                                  <p:childTnLst>
                                    <p:set>
                                      <p:cBhvr>
                                        <p:cTn id="39" dur="1" fill="hold">
                                          <p:stCondLst>
                                            <p:cond delay="0"/>
                                          </p:stCondLst>
                                        </p:cTn>
                                        <p:tgtEl>
                                          <p:spTgt spid="3">
                                            <p:txEl>
                                              <p:pRg st="9" end="9"/>
                                            </p:txEl>
                                          </p:spTgt>
                                        </p:tgtEl>
                                        <p:attrNameLst>
                                          <p:attrName>style.visibility</p:attrName>
                                        </p:attrNameLst>
                                      </p:cBhvr>
                                      <p:to>
                                        <p:strVal val="visible"/>
                                      </p:to>
                                    </p:set>
                                    <p:animEffect transition="in" filter="wipe(down)">
                                      <p:cBhvr>
                                        <p:cTn id="40" dur="500"/>
                                        <p:tgtEl>
                                          <p:spTgt spid="3">
                                            <p:txEl>
                                              <p:pRg st="9" end="9"/>
                                            </p:txEl>
                                          </p:spTgt>
                                        </p:tgtEl>
                                      </p:cBhvr>
                                    </p:animEffect>
                                  </p:childTnLst>
                                </p:cTn>
                              </p:par>
                              <p:par>
                                <p:cTn id="41" presetID="22" presetClass="entr" presetSubtype="4" fill="hold" grpId="0" nodeType="withEffect">
                                  <p:stCondLst>
                                    <p:cond delay="0"/>
                                  </p:stCondLst>
                                  <p:childTnLst>
                                    <p:set>
                                      <p:cBhvr>
                                        <p:cTn id="42" dur="1" fill="hold">
                                          <p:stCondLst>
                                            <p:cond delay="0"/>
                                          </p:stCondLst>
                                        </p:cTn>
                                        <p:tgtEl>
                                          <p:spTgt spid="3">
                                            <p:txEl>
                                              <p:pRg st="10" end="10"/>
                                            </p:txEl>
                                          </p:spTgt>
                                        </p:tgtEl>
                                        <p:attrNameLst>
                                          <p:attrName>style.visibility</p:attrName>
                                        </p:attrNameLst>
                                      </p:cBhvr>
                                      <p:to>
                                        <p:strVal val="visible"/>
                                      </p:to>
                                    </p:set>
                                    <p:animEffect transition="in" filter="wipe(down)">
                                      <p:cBhvr>
                                        <p:cTn id="43"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10000"/>
          </a:bodyPr>
          <a:lstStyle/>
          <a:p>
            <a:pPr fontAlgn="base"/>
            <a:r>
              <a:rPr lang="en-GB" i="1" dirty="0" smtClean="0">
                <a:solidFill>
                  <a:schemeClr val="bg2">
                    <a:lumMod val="50000"/>
                  </a:schemeClr>
                </a:solidFill>
              </a:rPr>
              <a:t>Wave Pounding</a:t>
            </a:r>
            <a:endParaRPr lang="en-GB" dirty="0" smtClean="0">
              <a:solidFill>
                <a:schemeClr val="bg2">
                  <a:lumMod val="50000"/>
                </a:schemeClr>
              </a:solidFill>
            </a:endParaRPr>
          </a:p>
          <a:p>
            <a:pPr lvl="1" fontAlgn="base"/>
            <a:r>
              <a:rPr lang="en-GB" sz="2400" i="1" dirty="0" smtClean="0"/>
              <a:t>The action of the waves hitting the cliff base and breaking it up. (could be 30 tonnes per m</a:t>
            </a:r>
            <a:r>
              <a:rPr lang="en-GB" sz="2400" i="1" baseline="30000" dirty="0" smtClean="0"/>
              <a:t>2 </a:t>
            </a:r>
            <a:r>
              <a:rPr lang="en-GB" sz="2400" i="1" dirty="0" smtClean="0"/>
              <a:t>and seawalls may need replacing every 25yrs (Waugh, 2009)</a:t>
            </a:r>
          </a:p>
          <a:p>
            <a:pPr fontAlgn="base"/>
            <a:r>
              <a:rPr lang="en-GB" i="1" dirty="0" smtClean="0">
                <a:solidFill>
                  <a:schemeClr val="bg2">
                    <a:lumMod val="50000"/>
                  </a:schemeClr>
                </a:solidFill>
              </a:rPr>
              <a:t>Sub-aerial</a:t>
            </a:r>
          </a:p>
          <a:p>
            <a:pPr lvl="1" fontAlgn="base"/>
            <a:r>
              <a:rPr lang="en-GB" sz="2400" i="1" dirty="0" smtClean="0"/>
              <a:t>From above, water, freeze thaw  etc.  Leads to slope processes</a:t>
            </a:r>
          </a:p>
          <a:p>
            <a:pPr fontAlgn="base"/>
            <a:r>
              <a:rPr lang="en-GB" i="1" dirty="0" smtClean="0">
                <a:solidFill>
                  <a:schemeClr val="bg2">
                    <a:lumMod val="50000"/>
                  </a:schemeClr>
                </a:solidFill>
              </a:rPr>
              <a:t>Anthropogenic</a:t>
            </a:r>
          </a:p>
          <a:p>
            <a:pPr lvl="1" fontAlgn="base"/>
            <a:r>
              <a:rPr lang="en-GB" sz="2400" i="1" dirty="0" smtClean="0"/>
              <a:t>Especially influences rate and cost but </a:t>
            </a:r>
            <a:r>
              <a:rPr lang="en-GB" i="1" dirty="0" smtClean="0"/>
              <a:t>the processes are the same.</a:t>
            </a:r>
          </a:p>
          <a:p>
            <a:endParaRPr lang="en-GB" dirty="0"/>
          </a:p>
        </p:txBody>
      </p:sp>
      <p:sp>
        <p:nvSpPr>
          <p:cNvPr id="2" name="Title 1"/>
          <p:cNvSpPr>
            <a:spLocks noGrp="1"/>
          </p:cNvSpPr>
          <p:nvPr>
            <p:ph type="title"/>
          </p:nvPr>
        </p:nvSpPr>
        <p:spPr/>
        <p:txBody>
          <a:bodyPr/>
          <a:lstStyle/>
          <a:p>
            <a:r>
              <a:rPr lang="en-GB" dirty="0" smtClean="0"/>
              <a:t>Erosion cont’d</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heel(1)">
                                      <p:cBhvr>
                                        <p:cTn id="7" dur="2000"/>
                                        <p:tgtEl>
                                          <p:spTgt spid="3">
                                            <p:txEl>
                                              <p:pRg st="0" end="0"/>
                                            </p:txEl>
                                          </p:spTgt>
                                        </p:tgtEl>
                                      </p:cBhvr>
                                    </p:animEffect>
                                  </p:childTnLst>
                                </p:cTn>
                              </p:par>
                              <p:par>
                                <p:cTn id="8" presetID="21" presetClass="entr" presetSubtype="1"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wheel(1)">
                                      <p:cBhvr>
                                        <p:cTn id="10" dur="20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21" presetClass="entr" presetSubtype="1"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wheel(1)">
                                      <p:cBhvr>
                                        <p:cTn id="15" dur="2000"/>
                                        <p:tgtEl>
                                          <p:spTgt spid="3">
                                            <p:txEl>
                                              <p:pRg st="2" end="2"/>
                                            </p:txEl>
                                          </p:spTgt>
                                        </p:tgtEl>
                                      </p:cBhvr>
                                    </p:animEffect>
                                  </p:childTnLst>
                                </p:cTn>
                              </p:par>
                              <p:par>
                                <p:cTn id="16" presetID="21" presetClass="entr" presetSubtype="1" fill="hold" grpId="0"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wheel(1)">
                                      <p:cBhvr>
                                        <p:cTn id="18" dur="2000"/>
                                        <p:tgtEl>
                                          <p:spTgt spid="3">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21" presetClass="entr" presetSubtype="1"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wheel(1)">
                                      <p:cBhvr>
                                        <p:cTn id="23" dur="2000"/>
                                        <p:tgtEl>
                                          <p:spTgt spid="3">
                                            <p:txEl>
                                              <p:pRg st="4" end="4"/>
                                            </p:txEl>
                                          </p:spTgt>
                                        </p:tgtEl>
                                      </p:cBhvr>
                                    </p:animEffect>
                                  </p:childTnLst>
                                </p:cTn>
                              </p:par>
                              <p:par>
                                <p:cTn id="24" presetID="21" presetClass="entr" presetSubtype="1" fill="hold" grpId="0" nodeType="with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wheel(1)">
                                      <p:cBhvr>
                                        <p:cTn id="26" dur="2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600200"/>
            <a:ext cx="4978896" cy="4525963"/>
          </a:xfrm>
        </p:spPr>
        <p:txBody>
          <a:bodyPr>
            <a:normAutofit fontScale="85000" lnSpcReduction="10000"/>
          </a:bodyPr>
          <a:lstStyle/>
          <a:p>
            <a:r>
              <a:rPr lang="en-GB" dirty="0" smtClean="0"/>
              <a:t>Proximity of breaking point of the wave</a:t>
            </a:r>
          </a:p>
          <a:p>
            <a:r>
              <a:rPr lang="en-GB" dirty="0" smtClean="0"/>
              <a:t>Wave steepness</a:t>
            </a:r>
          </a:p>
          <a:p>
            <a:r>
              <a:rPr lang="en-GB" dirty="0" smtClean="0"/>
              <a:t>Beach width</a:t>
            </a:r>
          </a:p>
          <a:p>
            <a:r>
              <a:rPr lang="en-GB" dirty="0" smtClean="0"/>
              <a:t>Rock type and structure (layering, dip and joints) </a:t>
            </a:r>
          </a:p>
          <a:p>
            <a:pPr lvl="1"/>
            <a:r>
              <a:rPr lang="en-GB" dirty="0" smtClean="0"/>
              <a:t>(Volcanic ash can have 40m/yr rate of erosion (</a:t>
            </a:r>
            <a:r>
              <a:rPr lang="en-GB" dirty="0" err="1" smtClean="0"/>
              <a:t>Surtsey</a:t>
            </a:r>
            <a:r>
              <a:rPr lang="en-GB" dirty="0" smtClean="0"/>
              <a:t> before lava cap), glacial deposits 1m/yr, Granite 0.001m/yr)</a:t>
            </a:r>
          </a:p>
          <a:p>
            <a:r>
              <a:rPr lang="en-GB" dirty="0" smtClean="0"/>
              <a:t>Beach material: amount, size and location</a:t>
            </a:r>
          </a:p>
          <a:p>
            <a:r>
              <a:rPr lang="en-GB" dirty="0" smtClean="0"/>
              <a:t>Fetch, sea depth and coastal morphology</a:t>
            </a:r>
          </a:p>
          <a:p>
            <a:r>
              <a:rPr lang="en-GB" dirty="0" smtClean="0"/>
              <a:t>Anthropogenic developments on the coast means erosion is a problem (Phillips, 2000) </a:t>
            </a:r>
            <a:endParaRPr lang="en-GB" dirty="0"/>
          </a:p>
        </p:txBody>
      </p:sp>
      <p:sp>
        <p:nvSpPr>
          <p:cNvPr id="2" name="Title 1"/>
          <p:cNvSpPr>
            <a:spLocks noGrp="1"/>
          </p:cNvSpPr>
          <p:nvPr>
            <p:ph type="title"/>
          </p:nvPr>
        </p:nvSpPr>
        <p:spPr/>
        <p:txBody>
          <a:bodyPr>
            <a:normAutofit/>
          </a:bodyPr>
          <a:lstStyle/>
          <a:p>
            <a:r>
              <a:rPr lang="en-GB" dirty="0" smtClean="0"/>
              <a:t>Rate of Erosion</a:t>
            </a:r>
            <a:endParaRPr lang="en-GB" dirty="0"/>
          </a:p>
        </p:txBody>
      </p:sp>
      <p:pic>
        <p:nvPicPr>
          <p:cNvPr id="4" name="Picture 2" descr="Scarborough_jpg"/>
          <p:cNvPicPr>
            <a:picLocks noChangeAspect="1" noChangeArrowheads="1"/>
          </p:cNvPicPr>
          <p:nvPr/>
        </p:nvPicPr>
        <p:blipFill>
          <a:blip r:embed="rId2" cstate="print"/>
          <a:srcRect/>
          <a:stretch>
            <a:fillRect/>
          </a:stretch>
        </p:blipFill>
        <p:spPr bwMode="auto">
          <a:xfrm>
            <a:off x="5436096" y="1700808"/>
            <a:ext cx="3356953" cy="4204320"/>
          </a:xfrm>
          <a:prstGeom prst="rect">
            <a:avLst/>
          </a:prstGeom>
          <a:noFill/>
        </p:spPr>
      </p:pic>
      <p:sp>
        <p:nvSpPr>
          <p:cNvPr id="6" name="Curved Left Arrow 5">
            <a:hlinkClick r:id="rId3"/>
          </p:cNvPr>
          <p:cNvSpPr/>
          <p:nvPr/>
        </p:nvSpPr>
        <p:spPr>
          <a:xfrm>
            <a:off x="3995936" y="5517232"/>
            <a:ext cx="432048" cy="648072"/>
          </a:xfrm>
          <a:prstGeom prst="curvedLeftArrow">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solidFill>
                <a:schemeClr val="tx1"/>
              </a:solidFill>
            </a:endParaRPr>
          </a:p>
        </p:txBody>
      </p:sp>
      <p:grpSp>
        <p:nvGrpSpPr>
          <p:cNvPr id="13" name="Group 12"/>
          <p:cNvGrpSpPr/>
          <p:nvPr/>
        </p:nvGrpSpPr>
        <p:grpSpPr>
          <a:xfrm>
            <a:off x="0" y="68983"/>
            <a:ext cx="5256584" cy="6791325"/>
            <a:chOff x="0" y="0"/>
            <a:chExt cx="5256584" cy="6791325"/>
          </a:xfrm>
        </p:grpSpPr>
        <p:pic>
          <p:nvPicPr>
            <p:cNvPr id="2050" name="Picture 2"/>
            <p:cNvPicPr>
              <a:picLocks noChangeAspect="1" noChangeArrowheads="1"/>
            </p:cNvPicPr>
            <p:nvPr/>
          </p:nvPicPr>
          <p:blipFill>
            <a:blip r:embed="rId4" cstate="print"/>
            <a:srcRect/>
            <a:stretch>
              <a:fillRect/>
            </a:stretch>
          </p:blipFill>
          <p:spPr bwMode="auto">
            <a:xfrm>
              <a:off x="0" y="0"/>
              <a:ext cx="5256584" cy="6791325"/>
            </a:xfrm>
            <a:prstGeom prst="rect">
              <a:avLst/>
            </a:prstGeom>
            <a:noFill/>
            <a:ln w="9525">
              <a:noFill/>
              <a:miter lim="800000"/>
              <a:headEnd/>
              <a:tailEnd/>
            </a:ln>
          </p:spPr>
        </p:pic>
        <p:cxnSp>
          <p:nvCxnSpPr>
            <p:cNvPr id="8" name="Straight Connector 7"/>
            <p:cNvCxnSpPr/>
            <p:nvPr/>
          </p:nvCxnSpPr>
          <p:spPr>
            <a:xfrm flipV="1">
              <a:off x="2051720" y="0"/>
              <a:ext cx="1728192" cy="5229200"/>
            </a:xfrm>
            <a:prstGeom prst="line">
              <a:avLst/>
            </a:prstGeom>
            <a:ln w="57150">
              <a:solidFill>
                <a:srgbClr val="FF0000"/>
              </a:solidFill>
              <a:prstDash val="dash"/>
            </a:ln>
          </p:spPr>
          <p:style>
            <a:lnRef idx="1">
              <a:schemeClr val="accent1"/>
            </a:lnRef>
            <a:fillRef idx="0">
              <a:schemeClr val="accent1"/>
            </a:fillRef>
            <a:effectRef idx="0">
              <a:schemeClr val="accent1"/>
            </a:effectRef>
            <a:fontRef idx="minor">
              <a:schemeClr val="tx1"/>
            </a:fontRef>
          </p:style>
        </p:cxnSp>
        <p:sp>
          <p:nvSpPr>
            <p:cNvPr id="10" name="TextBox 9"/>
            <p:cNvSpPr txBox="1"/>
            <p:nvPr/>
          </p:nvSpPr>
          <p:spPr>
            <a:xfrm>
              <a:off x="3779912" y="188640"/>
              <a:ext cx="1476672" cy="923330"/>
            </a:xfrm>
            <a:prstGeom prst="rect">
              <a:avLst/>
            </a:prstGeom>
            <a:noFill/>
          </p:spPr>
          <p:txBody>
            <a:bodyPr wrap="square" rtlCol="0">
              <a:spAutoFit/>
            </a:bodyPr>
            <a:lstStyle/>
            <a:p>
              <a:r>
                <a:rPr lang="en-GB" dirty="0" smtClean="0">
                  <a:solidFill>
                    <a:schemeClr val="bg2">
                      <a:lumMod val="50000"/>
                    </a:schemeClr>
                  </a:solidFill>
                </a:rPr>
                <a:t>Younger LRR Mainly Sedimentary</a:t>
              </a:r>
              <a:endParaRPr lang="en-GB" dirty="0">
                <a:solidFill>
                  <a:schemeClr val="bg2">
                    <a:lumMod val="50000"/>
                  </a:schemeClr>
                </a:solidFill>
              </a:endParaRPr>
            </a:p>
          </p:txBody>
        </p:sp>
        <p:sp>
          <p:nvSpPr>
            <p:cNvPr id="11" name="TextBox 10"/>
            <p:cNvSpPr txBox="1"/>
            <p:nvPr/>
          </p:nvSpPr>
          <p:spPr>
            <a:xfrm>
              <a:off x="251520" y="332656"/>
              <a:ext cx="1440160" cy="1477328"/>
            </a:xfrm>
            <a:prstGeom prst="rect">
              <a:avLst/>
            </a:prstGeom>
            <a:noFill/>
          </p:spPr>
          <p:txBody>
            <a:bodyPr wrap="square" rtlCol="0">
              <a:spAutoFit/>
            </a:bodyPr>
            <a:lstStyle/>
            <a:p>
              <a:r>
                <a:rPr lang="en-GB" dirty="0" smtClean="0">
                  <a:solidFill>
                    <a:schemeClr val="bg2">
                      <a:lumMod val="50000"/>
                    </a:schemeClr>
                  </a:solidFill>
                </a:rPr>
                <a:t>Older more resistant rock</a:t>
              </a:r>
            </a:p>
            <a:p>
              <a:r>
                <a:rPr lang="en-GB" dirty="0" smtClean="0">
                  <a:solidFill>
                    <a:schemeClr val="bg2">
                      <a:lumMod val="50000"/>
                    </a:schemeClr>
                  </a:solidFill>
                </a:rPr>
                <a:t>Often igneous</a:t>
              </a:r>
              <a:endParaRPr lang="en-GB" dirty="0">
                <a:solidFill>
                  <a:schemeClr val="bg2">
                    <a:lumMod val="50000"/>
                  </a:schemeClr>
                </a:solidFill>
              </a:endParaRP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2000"/>
                                        <p:tgtEl>
                                          <p:spTgt spid="3">
                                            <p:txEl>
                                              <p:pRg st="4" end="4"/>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3">
                                            <p:txEl>
                                              <p:pRg st="5" end="5"/>
                                            </p:txEl>
                                          </p:spTgt>
                                        </p:tgtEl>
                                        <p:attrNameLst>
                                          <p:attrName>style.visibility</p:attrName>
                                        </p:attrNameLst>
                                      </p:cBhvr>
                                      <p:to>
                                        <p:strVal val="visible"/>
                                      </p:to>
                                    </p:set>
                                    <p:animEffect transition="in" filter="fade">
                                      <p:cBhvr>
                                        <p:cTn id="30" dur="2000"/>
                                        <p:tgtEl>
                                          <p:spTgt spid="3">
                                            <p:txEl>
                                              <p:pRg st="5" end="5"/>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Effect transition="in" filter="fade">
                                      <p:cBhvr>
                                        <p:cTn id="35" dur="2000"/>
                                        <p:tgtEl>
                                          <p:spTgt spid="3">
                                            <p:txEl>
                                              <p:pRg st="6" end="6"/>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3">
                                            <p:txEl>
                                              <p:pRg st="7" end="7"/>
                                            </p:txEl>
                                          </p:spTgt>
                                        </p:tgtEl>
                                        <p:attrNameLst>
                                          <p:attrName>style.visibility</p:attrName>
                                        </p:attrNameLst>
                                      </p:cBhvr>
                                      <p:to>
                                        <p:strVal val="visible"/>
                                      </p:to>
                                    </p:set>
                                    <p:animEffect transition="in" filter="fade">
                                      <p:cBhvr>
                                        <p:cTn id="40" dur="2000"/>
                                        <p:tgtEl>
                                          <p:spTgt spid="3">
                                            <p:txEl>
                                              <p:pRg st="7" end="7"/>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22" presetClass="entr" presetSubtype="4" fill="hold" nodeType="clickEffect">
                                  <p:stCondLst>
                                    <p:cond delay="0"/>
                                  </p:stCondLst>
                                  <p:childTnLst>
                                    <p:set>
                                      <p:cBhvr>
                                        <p:cTn id="44" dur="1" fill="hold">
                                          <p:stCondLst>
                                            <p:cond delay="0"/>
                                          </p:stCondLst>
                                        </p:cTn>
                                        <p:tgtEl>
                                          <p:spTgt spid="13"/>
                                        </p:tgtEl>
                                        <p:attrNameLst>
                                          <p:attrName>style.visibility</p:attrName>
                                        </p:attrNameLst>
                                      </p:cBhvr>
                                      <p:to>
                                        <p:strVal val="visible"/>
                                      </p:to>
                                    </p:set>
                                    <p:animEffect transition="in" filter="wipe(down)">
                                      <p:cBhvr>
                                        <p:cTn id="45"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1340768"/>
            <a:ext cx="8229600" cy="4525963"/>
          </a:xfrm>
        </p:spPr>
        <p:txBody>
          <a:bodyPr/>
          <a:lstStyle/>
          <a:p>
            <a:r>
              <a:rPr lang="en-GB" dirty="0" smtClean="0"/>
              <a:t>Headlands &amp; bays</a:t>
            </a:r>
          </a:p>
          <a:p>
            <a:r>
              <a:rPr lang="en-GB" dirty="0" smtClean="0"/>
              <a:t>Wave cut notch</a:t>
            </a:r>
          </a:p>
          <a:p>
            <a:r>
              <a:rPr lang="en-GB" dirty="0" smtClean="0"/>
              <a:t>Caves and </a:t>
            </a:r>
            <a:r>
              <a:rPr lang="en-GB" dirty="0" err="1" smtClean="0"/>
              <a:t>geos</a:t>
            </a:r>
            <a:endParaRPr lang="en-GB" dirty="0" smtClean="0"/>
          </a:p>
          <a:p>
            <a:r>
              <a:rPr lang="en-GB" dirty="0" smtClean="0"/>
              <a:t>Blowholes </a:t>
            </a:r>
          </a:p>
          <a:p>
            <a:r>
              <a:rPr lang="en-GB" dirty="0" smtClean="0"/>
              <a:t>Arches,  stacks and stumps </a:t>
            </a:r>
          </a:p>
          <a:p>
            <a:r>
              <a:rPr lang="en-GB" dirty="0" smtClean="0"/>
              <a:t>Wave Cut Platforms (&lt;4</a:t>
            </a:r>
            <a:r>
              <a:rPr lang="en-GB" baseline="30000" dirty="0" smtClean="0"/>
              <a:t>0) </a:t>
            </a:r>
            <a:endParaRPr lang="en-GB" baseline="30000" dirty="0"/>
          </a:p>
        </p:txBody>
      </p:sp>
      <p:sp>
        <p:nvSpPr>
          <p:cNvPr id="2" name="Title 1"/>
          <p:cNvSpPr>
            <a:spLocks noGrp="1"/>
          </p:cNvSpPr>
          <p:nvPr>
            <p:ph type="title"/>
          </p:nvPr>
        </p:nvSpPr>
        <p:spPr/>
        <p:txBody>
          <a:bodyPr/>
          <a:lstStyle/>
          <a:p>
            <a:r>
              <a:rPr lang="en-GB" dirty="0" err="1" smtClean="0"/>
              <a:t>Erosional</a:t>
            </a:r>
            <a:r>
              <a:rPr lang="en-GB" dirty="0" smtClean="0"/>
              <a:t> Landforms</a:t>
            </a:r>
            <a:endParaRPr lang="en-GB" dirty="0"/>
          </a:p>
        </p:txBody>
      </p:sp>
      <p:grpSp>
        <p:nvGrpSpPr>
          <p:cNvPr id="6" name="Group 5"/>
          <p:cNvGrpSpPr/>
          <p:nvPr/>
        </p:nvGrpSpPr>
        <p:grpSpPr>
          <a:xfrm>
            <a:off x="4391472" y="1124744"/>
            <a:ext cx="4752528" cy="3374132"/>
            <a:chOff x="3347864" y="2636912"/>
            <a:chExt cx="4752528" cy="3374132"/>
          </a:xfrm>
        </p:grpSpPr>
        <p:pic>
          <p:nvPicPr>
            <p:cNvPr id="60418" name="Picture 2" descr="[Figure 13 Diagram]"/>
            <p:cNvPicPr>
              <a:picLocks noChangeAspect="1" noChangeArrowheads="1"/>
            </p:cNvPicPr>
            <p:nvPr/>
          </p:nvPicPr>
          <p:blipFill>
            <a:blip r:embed="rId2" cstate="print"/>
            <a:srcRect/>
            <a:stretch>
              <a:fillRect/>
            </a:stretch>
          </p:blipFill>
          <p:spPr bwMode="auto">
            <a:xfrm>
              <a:off x="3347864" y="2924944"/>
              <a:ext cx="4552950" cy="3086100"/>
            </a:xfrm>
            <a:prstGeom prst="rect">
              <a:avLst/>
            </a:prstGeom>
            <a:noFill/>
          </p:spPr>
        </p:pic>
        <p:sp>
          <p:nvSpPr>
            <p:cNvPr id="5" name="TextBox 4"/>
            <p:cNvSpPr txBox="1"/>
            <p:nvPr/>
          </p:nvSpPr>
          <p:spPr>
            <a:xfrm>
              <a:off x="5652120" y="2636912"/>
              <a:ext cx="2448272" cy="369332"/>
            </a:xfrm>
            <a:prstGeom prst="rect">
              <a:avLst/>
            </a:prstGeom>
            <a:noFill/>
          </p:spPr>
          <p:txBody>
            <a:bodyPr wrap="square" rtlCol="0">
              <a:spAutoFit/>
            </a:bodyPr>
            <a:lstStyle/>
            <a:p>
              <a:r>
                <a:rPr lang="en-GB" dirty="0" smtClean="0"/>
                <a:t>Plummer et al, 1985</a:t>
              </a:r>
              <a:endParaRPr lang="en-GB" dirty="0"/>
            </a:p>
          </p:txBody>
        </p:sp>
      </p:grpSp>
      <p:pic>
        <p:nvPicPr>
          <p:cNvPr id="60420" name="Picture 4" descr="[Photo of badly eroded beachfront roadway]"/>
          <p:cNvPicPr>
            <a:picLocks noChangeAspect="1" noChangeArrowheads="1"/>
          </p:cNvPicPr>
          <p:nvPr/>
        </p:nvPicPr>
        <p:blipFill>
          <a:blip r:embed="rId3" cstate="print"/>
          <a:srcRect/>
          <a:stretch>
            <a:fillRect/>
          </a:stretch>
        </p:blipFill>
        <p:spPr bwMode="auto">
          <a:xfrm>
            <a:off x="539552" y="5005571"/>
            <a:ext cx="8352928" cy="1392154"/>
          </a:xfrm>
          <a:prstGeom prst="rect">
            <a:avLst/>
          </a:prstGeom>
          <a:noFill/>
        </p:spPr>
      </p:pic>
      <p:sp>
        <p:nvSpPr>
          <p:cNvPr id="12" name="Curved Left Arrow 11">
            <a:hlinkClick r:id="rId4"/>
          </p:cNvPr>
          <p:cNvSpPr/>
          <p:nvPr/>
        </p:nvSpPr>
        <p:spPr>
          <a:xfrm>
            <a:off x="3635896" y="4221088"/>
            <a:ext cx="360040" cy="576064"/>
          </a:xfrm>
          <a:prstGeom prst="curvedLeftArrow">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solidFill>
                <a:schemeClr val="tx1"/>
              </a:solidFill>
            </a:endParaRPr>
          </a:p>
        </p:txBody>
      </p:sp>
      <p:sp>
        <p:nvSpPr>
          <p:cNvPr id="13" name="Curved Left Arrow 12">
            <a:hlinkClick r:id="rId5"/>
          </p:cNvPr>
          <p:cNvSpPr/>
          <p:nvPr/>
        </p:nvSpPr>
        <p:spPr>
          <a:xfrm>
            <a:off x="3635896" y="1484784"/>
            <a:ext cx="432048" cy="648072"/>
          </a:xfrm>
          <a:prstGeom prst="curvedLeftArrow">
            <a:avLst>
              <a:gd name="adj1" fmla="val 25000"/>
              <a:gd name="adj2" fmla="val 50000"/>
              <a:gd name="adj3" fmla="val 25000"/>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solidFill>
                <a:schemeClr val="tx1"/>
              </a:solidFill>
            </a:endParaRPr>
          </a:p>
        </p:txBody>
      </p:sp>
      <p:pic>
        <p:nvPicPr>
          <p:cNvPr id="10242" name="Picture 2"/>
          <p:cNvPicPr>
            <a:picLocks noChangeAspect="1" noChangeArrowheads="1"/>
          </p:cNvPicPr>
          <p:nvPr/>
        </p:nvPicPr>
        <p:blipFill>
          <a:blip r:embed="rId6" cstate="print"/>
          <a:srcRect/>
          <a:stretch>
            <a:fillRect/>
          </a:stretch>
        </p:blipFill>
        <p:spPr bwMode="auto">
          <a:xfrm>
            <a:off x="0" y="1988840"/>
            <a:ext cx="8352928" cy="4608512"/>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242"/>
                                        </p:tgtEl>
                                        <p:attrNameLst>
                                          <p:attrName>style.visibility</p:attrName>
                                        </p:attrNameLst>
                                      </p:cBhvr>
                                      <p:to>
                                        <p:strVal val="visible"/>
                                      </p:to>
                                    </p:set>
                                    <p:animEffect transition="in" filter="fade">
                                      <p:cBhvr>
                                        <p:cTn id="7" dur="2000"/>
                                        <p:tgtEl>
                                          <p:spTgt spid="102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en-GB"/>
          </a:p>
        </p:txBody>
      </p:sp>
      <p:sp>
        <p:nvSpPr>
          <p:cNvPr id="2" name="Title 1"/>
          <p:cNvSpPr>
            <a:spLocks noGrp="1"/>
          </p:cNvSpPr>
          <p:nvPr>
            <p:ph type="title"/>
          </p:nvPr>
        </p:nvSpPr>
        <p:spPr/>
        <p:txBody>
          <a:bodyPr/>
          <a:lstStyle/>
          <a:p>
            <a:r>
              <a:rPr lang="en-GB" dirty="0" smtClean="0"/>
              <a:t>Notch</a:t>
            </a:r>
            <a:endParaRPr lang="en-GB" dirty="0"/>
          </a:p>
        </p:txBody>
      </p:sp>
      <p:pic>
        <p:nvPicPr>
          <p:cNvPr id="74754" name="Picture 2" descr="C:\Users\Chris House\Desktop\coastal images\notch diagram.jpg"/>
          <p:cNvPicPr>
            <a:picLocks noChangeAspect="1" noChangeArrowheads="1"/>
          </p:cNvPicPr>
          <p:nvPr/>
        </p:nvPicPr>
        <p:blipFill>
          <a:blip r:embed="rId2" cstate="print"/>
          <a:srcRect/>
          <a:stretch>
            <a:fillRect/>
          </a:stretch>
        </p:blipFill>
        <p:spPr bwMode="auto">
          <a:xfrm>
            <a:off x="0" y="1772816"/>
            <a:ext cx="9113636" cy="5085184"/>
          </a:xfrm>
          <a:prstGeom prst="rect">
            <a:avLst/>
          </a:prstGeom>
          <a:noFill/>
        </p:spPr>
      </p:pic>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en-GB" dirty="0"/>
          </a:p>
        </p:txBody>
      </p:sp>
      <p:sp>
        <p:nvSpPr>
          <p:cNvPr id="2" name="Title 1"/>
          <p:cNvSpPr>
            <a:spLocks noGrp="1"/>
          </p:cNvSpPr>
          <p:nvPr>
            <p:ph type="title"/>
          </p:nvPr>
        </p:nvSpPr>
        <p:spPr/>
        <p:txBody>
          <a:bodyPr/>
          <a:lstStyle/>
          <a:p>
            <a:r>
              <a:rPr lang="en-GB" dirty="0" err="1" smtClean="0"/>
              <a:t>Flamborough</a:t>
            </a:r>
            <a:r>
              <a:rPr lang="en-GB" dirty="0" smtClean="0"/>
              <a:t> Head, Yorks.</a:t>
            </a:r>
            <a:endParaRPr lang="en-GB" dirty="0"/>
          </a:p>
        </p:txBody>
      </p:sp>
      <p:pic>
        <p:nvPicPr>
          <p:cNvPr id="5" name="Picture 2"/>
          <p:cNvPicPr>
            <a:picLocks noChangeAspect="1" noChangeArrowheads="1"/>
          </p:cNvPicPr>
          <p:nvPr/>
        </p:nvPicPr>
        <p:blipFill>
          <a:blip r:embed="rId2" cstate="print"/>
          <a:srcRect l="5853" t="2279" r="23909" b="63969"/>
          <a:stretch>
            <a:fillRect/>
          </a:stretch>
        </p:blipFill>
        <p:spPr bwMode="auto">
          <a:xfrm>
            <a:off x="251519" y="2636912"/>
            <a:ext cx="6490377" cy="4005064"/>
          </a:xfrm>
          <a:prstGeom prst="rect">
            <a:avLst/>
          </a:prstGeom>
          <a:noFill/>
          <a:ln w="9525">
            <a:noFill/>
            <a:miter lim="800000"/>
            <a:headEnd/>
            <a:tailEnd/>
          </a:ln>
        </p:spPr>
      </p:pic>
      <p:pic>
        <p:nvPicPr>
          <p:cNvPr id="5122" name="Picture 2"/>
          <p:cNvPicPr>
            <a:picLocks noChangeAspect="1" noChangeArrowheads="1"/>
          </p:cNvPicPr>
          <p:nvPr/>
        </p:nvPicPr>
        <p:blipFill>
          <a:blip r:embed="rId2" cstate="print"/>
          <a:srcRect l="5853" t="37605" r="23909" b="2001"/>
          <a:stretch>
            <a:fillRect/>
          </a:stretch>
        </p:blipFill>
        <p:spPr bwMode="auto">
          <a:xfrm>
            <a:off x="4139952" y="1700807"/>
            <a:ext cx="4536504" cy="5009057"/>
          </a:xfrm>
          <a:prstGeom prst="rect">
            <a:avLst/>
          </a:prstGeom>
          <a:noFill/>
          <a:ln w="9525">
            <a:noFill/>
            <a:miter lim="800000"/>
            <a:headEnd/>
            <a:tailEnd/>
          </a:ln>
        </p:spPr>
      </p:pic>
      <p:cxnSp>
        <p:nvCxnSpPr>
          <p:cNvPr id="9" name="Straight Arrow Connector 8"/>
          <p:cNvCxnSpPr/>
          <p:nvPr/>
        </p:nvCxnSpPr>
        <p:spPr>
          <a:xfrm>
            <a:off x="1115616" y="2060848"/>
            <a:ext cx="1872208" cy="3024336"/>
          </a:xfrm>
          <a:prstGeom prst="straightConnector1">
            <a:avLst/>
          </a:prstGeom>
          <a:ln w="38100">
            <a:tailEnd type="arrow"/>
          </a:ln>
        </p:spPr>
        <p:style>
          <a:lnRef idx="1">
            <a:schemeClr val="accent2"/>
          </a:lnRef>
          <a:fillRef idx="0">
            <a:schemeClr val="accent2"/>
          </a:fillRef>
          <a:effectRef idx="0">
            <a:schemeClr val="accent2"/>
          </a:effectRef>
          <a:fontRef idx="minor">
            <a:schemeClr val="tx1"/>
          </a:fontRef>
        </p:style>
      </p:cxnSp>
      <p:sp>
        <p:nvSpPr>
          <p:cNvPr id="11" name="TextBox 10"/>
          <p:cNvSpPr txBox="1"/>
          <p:nvPr/>
        </p:nvSpPr>
        <p:spPr>
          <a:xfrm>
            <a:off x="251520" y="1556792"/>
            <a:ext cx="1872208" cy="646331"/>
          </a:xfrm>
          <a:prstGeom prst="rect">
            <a:avLst/>
          </a:prstGeom>
          <a:noFill/>
        </p:spPr>
        <p:txBody>
          <a:bodyPr wrap="square" rtlCol="0">
            <a:spAutoFit/>
          </a:bodyPr>
          <a:lstStyle/>
          <a:p>
            <a:r>
              <a:rPr lang="en-GB" dirty="0" smtClean="0"/>
              <a:t>Wave cut notch</a:t>
            </a:r>
          </a:p>
          <a:p>
            <a:endParaRPr lang="en-GB" dirty="0"/>
          </a:p>
        </p:txBody>
      </p:sp>
      <p:sp>
        <p:nvSpPr>
          <p:cNvPr id="13" name="TextBox 12"/>
          <p:cNvSpPr txBox="1"/>
          <p:nvPr/>
        </p:nvSpPr>
        <p:spPr>
          <a:xfrm>
            <a:off x="2123728" y="1844824"/>
            <a:ext cx="2448272" cy="646331"/>
          </a:xfrm>
          <a:prstGeom prst="rect">
            <a:avLst/>
          </a:prstGeom>
          <a:noFill/>
        </p:spPr>
        <p:txBody>
          <a:bodyPr wrap="square" rtlCol="0">
            <a:spAutoFit/>
          </a:bodyPr>
          <a:lstStyle/>
          <a:p>
            <a:r>
              <a:rPr lang="en-GB" dirty="0" smtClean="0"/>
              <a:t>Wave cut platform</a:t>
            </a:r>
          </a:p>
          <a:p>
            <a:endParaRPr lang="en-GB" dirty="0"/>
          </a:p>
        </p:txBody>
      </p:sp>
      <p:cxnSp>
        <p:nvCxnSpPr>
          <p:cNvPr id="14" name="Straight Arrow Connector 13"/>
          <p:cNvCxnSpPr/>
          <p:nvPr/>
        </p:nvCxnSpPr>
        <p:spPr>
          <a:xfrm>
            <a:off x="3419872" y="2204864"/>
            <a:ext cx="2448272" cy="2664296"/>
          </a:xfrm>
          <a:prstGeom prst="straightConnector1">
            <a:avLst/>
          </a:prstGeom>
          <a:ln w="38100">
            <a:tailEnd type="arrow"/>
          </a:ln>
        </p:spPr>
        <p:style>
          <a:lnRef idx="1">
            <a:schemeClr val="accent2"/>
          </a:lnRef>
          <a:fillRef idx="0">
            <a:schemeClr val="accent2"/>
          </a:fillRef>
          <a:effectRef idx="0">
            <a:schemeClr val="accent2"/>
          </a:effectRef>
          <a:fontRef idx="minor">
            <a:schemeClr val="tx1"/>
          </a:fontRef>
        </p:style>
      </p:cxnSp>
      <p:cxnSp>
        <p:nvCxnSpPr>
          <p:cNvPr id="19" name="Straight Arrow Connector 18"/>
          <p:cNvCxnSpPr/>
          <p:nvPr/>
        </p:nvCxnSpPr>
        <p:spPr>
          <a:xfrm>
            <a:off x="4572000" y="5013176"/>
            <a:ext cx="3024336" cy="0"/>
          </a:xfrm>
          <a:prstGeom prst="straightConnector1">
            <a:avLst/>
          </a:prstGeom>
          <a:ln w="28575">
            <a:prstDash val="dash"/>
            <a:headEnd type="arrow"/>
            <a:tailEnd type="arrow"/>
          </a:ln>
        </p:spPr>
        <p:style>
          <a:lnRef idx="1">
            <a:schemeClr val="accent2"/>
          </a:lnRef>
          <a:fillRef idx="0">
            <a:schemeClr val="accent2"/>
          </a:fillRef>
          <a:effectRef idx="0">
            <a:schemeClr val="accent2"/>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5122"/>
                                        </p:tgtEl>
                                        <p:attrNameLst>
                                          <p:attrName>style.visibility</p:attrName>
                                        </p:attrNameLst>
                                      </p:cBhvr>
                                      <p:to>
                                        <p:strVal val="visible"/>
                                      </p:to>
                                    </p:set>
                                    <p:anim calcmode="lin" valueType="num">
                                      <p:cBhvr additive="base">
                                        <p:cTn id="12" dur="500" fill="hold"/>
                                        <p:tgtEl>
                                          <p:spTgt spid="5122"/>
                                        </p:tgtEl>
                                        <p:attrNameLst>
                                          <p:attrName>ppt_x</p:attrName>
                                        </p:attrNameLst>
                                      </p:cBhvr>
                                      <p:tavLst>
                                        <p:tav tm="0">
                                          <p:val>
                                            <p:strVal val="#ppt_x"/>
                                          </p:val>
                                        </p:tav>
                                        <p:tav tm="100000">
                                          <p:val>
                                            <p:strVal val="#ppt_x"/>
                                          </p:val>
                                        </p:tav>
                                      </p:tavLst>
                                    </p:anim>
                                    <p:anim calcmode="lin" valueType="num">
                                      <p:cBhvr additive="base">
                                        <p:cTn id="13" dur="500" fill="hold"/>
                                        <p:tgtEl>
                                          <p:spTgt spid="512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5" name="Picture 4"/>
          <p:cNvPicPr>
            <a:picLocks noChangeAspect="1"/>
          </p:cNvPicPr>
          <p:nvPr/>
        </p:nvPicPr>
        <p:blipFill>
          <a:blip r:embed="rId3"/>
          <a:stretch>
            <a:fillRect/>
          </a:stretch>
        </p:blipFill>
        <p:spPr>
          <a:xfrm>
            <a:off x="17719" y="4348"/>
            <a:ext cx="9087533" cy="6737020"/>
          </a:xfrm>
          <a:prstGeom prst="rect">
            <a:avLst/>
          </a:prstGeom>
        </p:spPr>
      </p:pic>
      <p:pic>
        <p:nvPicPr>
          <p:cNvPr id="4" name="Picture 3"/>
          <p:cNvPicPr>
            <a:picLocks noChangeAspect="1"/>
          </p:cNvPicPr>
          <p:nvPr/>
        </p:nvPicPr>
        <p:blipFill>
          <a:blip r:embed="rId4"/>
          <a:stretch>
            <a:fillRect/>
          </a:stretch>
        </p:blipFill>
        <p:spPr>
          <a:xfrm>
            <a:off x="4233782" y="3175480"/>
            <a:ext cx="4910025" cy="3682519"/>
          </a:xfrm>
          <a:prstGeom prst="rect">
            <a:avLst/>
          </a:prstGeom>
        </p:spPr>
      </p:pic>
      <p:pic>
        <p:nvPicPr>
          <p:cNvPr id="6" name="Picture 5"/>
          <p:cNvPicPr>
            <a:picLocks noChangeAspect="1"/>
          </p:cNvPicPr>
          <p:nvPr/>
        </p:nvPicPr>
        <p:blipFill>
          <a:blip r:embed="rId5"/>
          <a:stretch>
            <a:fillRect/>
          </a:stretch>
        </p:blipFill>
        <p:spPr>
          <a:xfrm>
            <a:off x="25879" y="538798"/>
            <a:ext cx="4207903" cy="3155928"/>
          </a:xfrm>
          <a:prstGeom prst="rect">
            <a:avLst/>
          </a:prstGeom>
        </p:spPr>
      </p:pic>
      <p:pic>
        <p:nvPicPr>
          <p:cNvPr id="7" name="Picture 6"/>
          <p:cNvPicPr>
            <a:picLocks noChangeAspect="1"/>
          </p:cNvPicPr>
          <p:nvPr/>
        </p:nvPicPr>
        <p:blipFill>
          <a:blip r:embed="rId6"/>
          <a:stretch>
            <a:fillRect/>
          </a:stretch>
        </p:blipFill>
        <p:spPr>
          <a:xfrm>
            <a:off x="4449" y="3717032"/>
            <a:ext cx="4216064" cy="3140968"/>
          </a:xfrm>
          <a:prstGeom prst="rect">
            <a:avLst/>
          </a:prstGeom>
        </p:spPr>
      </p:pic>
      <p:pic>
        <p:nvPicPr>
          <p:cNvPr id="8" name="Picture 7"/>
          <p:cNvPicPr>
            <a:picLocks noChangeAspect="1"/>
          </p:cNvPicPr>
          <p:nvPr/>
        </p:nvPicPr>
        <p:blipFill>
          <a:blip r:embed="rId7"/>
          <a:stretch>
            <a:fillRect/>
          </a:stretch>
        </p:blipFill>
        <p:spPr>
          <a:xfrm>
            <a:off x="4241942" y="4347"/>
            <a:ext cx="4901865" cy="3670271"/>
          </a:xfrm>
          <a:prstGeom prst="rect">
            <a:avLst/>
          </a:prstGeom>
        </p:spPr>
      </p:pic>
    </p:spTree>
    <p:extLst>
      <p:ext uri="{BB962C8B-B14F-4D97-AF65-F5344CB8AC3E}">
        <p14:creationId xmlns:p14="http://schemas.microsoft.com/office/powerpoint/2010/main" val="10261100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6" presetClass="entr" presetSubtype="21" fill="hold" nodeType="click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barn(inVertical)">
                                      <p:cBhvr>
                                        <p:cTn id="19" dur="500"/>
                                        <p:tgtEl>
                                          <p:spTgt spid="8"/>
                                        </p:tgtEl>
                                      </p:cBhvr>
                                    </p:animEffect>
                                  </p:childTnLst>
                                </p:cTn>
                              </p:par>
                            </p:childTnLst>
                          </p:cTn>
                        </p:par>
                      </p:childTnLst>
                    </p:cTn>
                  </p:par>
                  <p:par>
                    <p:cTn id="20" fill="hold">
                      <p:stCondLst>
                        <p:cond delay="indefinite"/>
                      </p:stCondLst>
                      <p:childTnLst>
                        <p:par>
                          <p:cTn id="21" fill="hold">
                            <p:stCondLst>
                              <p:cond delay="0"/>
                            </p:stCondLst>
                            <p:childTnLst>
                              <p:par>
                                <p:cTn id="22" presetID="14" presetClass="entr" presetSubtype="10" fill="hold" nodeType="clickEffect">
                                  <p:stCondLst>
                                    <p:cond delay="0"/>
                                  </p:stCondLst>
                                  <p:childTnLst>
                                    <p:set>
                                      <p:cBhvr>
                                        <p:cTn id="23" dur="1" fill="hold">
                                          <p:stCondLst>
                                            <p:cond delay="0"/>
                                          </p:stCondLst>
                                        </p:cTn>
                                        <p:tgtEl>
                                          <p:spTgt spid="6"/>
                                        </p:tgtEl>
                                        <p:attrNameLst>
                                          <p:attrName>style.visibility</p:attrName>
                                        </p:attrNameLst>
                                      </p:cBhvr>
                                      <p:to>
                                        <p:strVal val="visible"/>
                                      </p:to>
                                    </p:set>
                                    <p:animEffect transition="in" filter="randombar(horizontal)">
                                      <p:cBhvr>
                                        <p:cTn id="24"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en-GB"/>
          </a:p>
        </p:txBody>
      </p:sp>
      <p:sp>
        <p:nvSpPr>
          <p:cNvPr id="2" name="Title 1"/>
          <p:cNvSpPr>
            <a:spLocks noGrp="1"/>
          </p:cNvSpPr>
          <p:nvPr>
            <p:ph type="title"/>
          </p:nvPr>
        </p:nvSpPr>
        <p:spPr/>
        <p:txBody>
          <a:bodyPr/>
          <a:lstStyle/>
          <a:p>
            <a:endParaRPr lang="en-GB"/>
          </a:p>
        </p:txBody>
      </p:sp>
      <p:pic>
        <p:nvPicPr>
          <p:cNvPr id="69634" name="Picture 2" descr="C:\Users\Chris House\Desktop\coastal images\caves diag.jpg"/>
          <p:cNvPicPr>
            <a:picLocks noChangeAspect="1" noChangeArrowheads="1"/>
          </p:cNvPicPr>
          <p:nvPr/>
        </p:nvPicPr>
        <p:blipFill>
          <a:blip r:embed="rId2" cstate="print"/>
          <a:srcRect/>
          <a:stretch>
            <a:fillRect/>
          </a:stretch>
        </p:blipFill>
        <p:spPr bwMode="auto">
          <a:xfrm>
            <a:off x="0" y="2987278"/>
            <a:ext cx="9144000" cy="3870722"/>
          </a:xfrm>
          <a:prstGeom prst="rect">
            <a:avLst/>
          </a:prstGeom>
          <a:noFill/>
        </p:spPr>
      </p:pic>
      <p:pic>
        <p:nvPicPr>
          <p:cNvPr id="69635" name="Picture 3" descr="C:\Users\Chris House\Desktop\coastal images\Swanage.jpg"/>
          <p:cNvPicPr>
            <a:picLocks noChangeAspect="1" noChangeArrowheads="1"/>
          </p:cNvPicPr>
          <p:nvPr/>
        </p:nvPicPr>
        <p:blipFill>
          <a:blip r:embed="rId3" cstate="print"/>
          <a:srcRect/>
          <a:stretch>
            <a:fillRect/>
          </a:stretch>
        </p:blipFill>
        <p:spPr bwMode="auto">
          <a:xfrm>
            <a:off x="0" y="0"/>
            <a:ext cx="9324528" cy="306896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9635"/>
                                        </p:tgtEl>
                                        <p:attrNameLst>
                                          <p:attrName>style.visibility</p:attrName>
                                        </p:attrNameLst>
                                      </p:cBhvr>
                                      <p:to>
                                        <p:strVal val="visible"/>
                                      </p:to>
                                    </p:set>
                                    <p:animEffect transition="in" filter="fade">
                                      <p:cBhvr>
                                        <p:cTn id="7" dur="2000"/>
                                        <p:tgtEl>
                                          <p:spTgt spid="69635"/>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69634"/>
                                        </p:tgtEl>
                                        <p:attrNameLst>
                                          <p:attrName>style.visibility</p:attrName>
                                        </p:attrNameLst>
                                      </p:cBhvr>
                                      <p:to>
                                        <p:strVal val="visible"/>
                                      </p:to>
                                    </p:set>
                                    <p:animEffect transition="in" filter="wipe(down)">
                                      <p:cBhvr>
                                        <p:cTn id="12" dur="500"/>
                                        <p:tgtEl>
                                          <p:spTgt spid="696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en-GB" dirty="0"/>
          </a:p>
        </p:txBody>
      </p:sp>
      <p:sp>
        <p:nvSpPr>
          <p:cNvPr id="2" name="Title 1"/>
          <p:cNvSpPr>
            <a:spLocks noGrp="1"/>
          </p:cNvSpPr>
          <p:nvPr>
            <p:ph type="title"/>
          </p:nvPr>
        </p:nvSpPr>
        <p:spPr/>
        <p:txBody>
          <a:bodyPr/>
          <a:lstStyle/>
          <a:p>
            <a:endParaRPr lang="en-GB" dirty="0"/>
          </a:p>
        </p:txBody>
      </p:sp>
      <p:pic>
        <p:nvPicPr>
          <p:cNvPr id="25602" name="Picture 2" descr="http://www.castlekirk.co.uk/images/kingscave.jpg"/>
          <p:cNvPicPr>
            <a:picLocks noChangeAspect="1" noChangeArrowheads="1"/>
          </p:cNvPicPr>
          <p:nvPr/>
        </p:nvPicPr>
        <p:blipFill>
          <a:blip r:embed="rId2" cstate="print"/>
          <a:srcRect/>
          <a:stretch>
            <a:fillRect/>
          </a:stretch>
        </p:blipFill>
        <p:spPr bwMode="auto">
          <a:xfrm>
            <a:off x="0" y="0"/>
            <a:ext cx="6289378" cy="2996952"/>
          </a:xfrm>
          <a:prstGeom prst="rect">
            <a:avLst/>
          </a:prstGeom>
          <a:noFill/>
        </p:spPr>
      </p:pic>
      <p:pic>
        <p:nvPicPr>
          <p:cNvPr id="29704" name="Picture 8" descr="http://www.aartworld.com/%20photoze/Wales/GL41W-06%20Llantwit%20caves%2010.jpg%20"/>
          <p:cNvPicPr>
            <a:picLocks noChangeAspect="1" noChangeArrowheads="1"/>
          </p:cNvPicPr>
          <p:nvPr/>
        </p:nvPicPr>
        <p:blipFill>
          <a:blip r:embed="rId3" cstate="print"/>
          <a:srcRect/>
          <a:stretch>
            <a:fillRect/>
          </a:stretch>
        </p:blipFill>
        <p:spPr bwMode="auto">
          <a:xfrm>
            <a:off x="0" y="2924944"/>
            <a:ext cx="2781300" cy="4152900"/>
          </a:xfrm>
          <a:prstGeom prst="rect">
            <a:avLst/>
          </a:prstGeom>
          <a:noFill/>
        </p:spPr>
      </p:pic>
      <p:grpSp>
        <p:nvGrpSpPr>
          <p:cNvPr id="4" name="Group 12"/>
          <p:cNvGrpSpPr/>
          <p:nvPr/>
        </p:nvGrpSpPr>
        <p:grpSpPr>
          <a:xfrm>
            <a:off x="2411760" y="0"/>
            <a:ext cx="6732240" cy="4221088"/>
            <a:chOff x="0" y="-136525"/>
            <a:chExt cx="6228184" cy="4848895"/>
          </a:xfrm>
        </p:grpSpPr>
        <p:pic>
          <p:nvPicPr>
            <p:cNvPr id="29710" name="Picture 14" descr="http://s0.geograph.org.uk/photos/09/92/099271_acf98a27.jpg"/>
            <p:cNvPicPr>
              <a:picLocks noChangeAspect="1" noChangeArrowheads="1"/>
            </p:cNvPicPr>
            <p:nvPr/>
          </p:nvPicPr>
          <p:blipFill>
            <a:blip r:embed="rId4" cstate="print"/>
            <a:srcRect/>
            <a:stretch>
              <a:fillRect/>
            </a:stretch>
          </p:blipFill>
          <p:spPr bwMode="auto">
            <a:xfrm>
              <a:off x="63500" y="-136525"/>
              <a:ext cx="6096000" cy="4572000"/>
            </a:xfrm>
            <a:prstGeom prst="rect">
              <a:avLst/>
            </a:prstGeom>
            <a:noFill/>
          </p:spPr>
        </p:pic>
        <p:sp>
          <p:nvSpPr>
            <p:cNvPr id="12" name="TextBox 11"/>
            <p:cNvSpPr txBox="1"/>
            <p:nvPr/>
          </p:nvSpPr>
          <p:spPr>
            <a:xfrm>
              <a:off x="0" y="3789040"/>
              <a:ext cx="6228184" cy="923330"/>
            </a:xfrm>
            <a:prstGeom prst="rect">
              <a:avLst/>
            </a:prstGeom>
            <a:noFill/>
          </p:spPr>
          <p:txBody>
            <a:bodyPr wrap="square" rtlCol="0">
              <a:spAutoFit/>
            </a:bodyPr>
            <a:lstStyle/>
            <a:p>
              <a:r>
                <a:rPr lang="en-GB" b="1" dirty="0" smtClean="0"/>
                <a:t>Wave cut platform at </a:t>
              </a:r>
              <a:r>
                <a:rPr lang="en-GB" b="1" dirty="0" err="1" smtClean="0"/>
                <a:t>Kilve</a:t>
              </a:r>
              <a:r>
                <a:rPr lang="en-GB" b="1" dirty="0" smtClean="0"/>
                <a:t> Beach</a:t>
              </a:r>
            </a:p>
            <a:p>
              <a:r>
                <a:rPr lang="en-GB" b="1" dirty="0" smtClean="0"/>
                <a:t>near to East </a:t>
              </a:r>
              <a:r>
                <a:rPr lang="en-GB" b="1" dirty="0" err="1" smtClean="0"/>
                <a:t>Quantoxhead</a:t>
              </a:r>
              <a:r>
                <a:rPr lang="en-GB" b="1" i="1" dirty="0" smtClean="0"/>
                <a:t>, Somerset, Great Britain</a:t>
              </a:r>
              <a:endParaRPr lang="en-GB" b="1" dirty="0" smtClean="0"/>
            </a:p>
            <a:p>
              <a:endParaRPr lang="en-GB" dirty="0"/>
            </a:p>
          </p:txBody>
        </p:sp>
      </p:grpSp>
      <p:pic>
        <p:nvPicPr>
          <p:cNvPr id="29708" name="Picture 12" descr="http://www.welshholidaycottages.com/img/region/nash-point.jpg"/>
          <p:cNvPicPr>
            <a:picLocks noChangeAspect="1" noChangeArrowheads="1"/>
          </p:cNvPicPr>
          <p:nvPr/>
        </p:nvPicPr>
        <p:blipFill>
          <a:blip r:embed="rId5" cstate="print"/>
          <a:srcRect/>
          <a:stretch>
            <a:fillRect/>
          </a:stretch>
        </p:blipFill>
        <p:spPr bwMode="auto">
          <a:xfrm>
            <a:off x="2458752" y="2420888"/>
            <a:ext cx="6685248" cy="4437112"/>
          </a:xfrm>
          <a:prstGeom prst="rect">
            <a:avLst/>
          </a:prstGeom>
          <a:noFill/>
        </p:spPr>
      </p:pic>
      <p:pic>
        <p:nvPicPr>
          <p:cNvPr id="29700" name="Picture 4" descr="http://www.lulworth.com/images/Door1.jpg"/>
          <p:cNvPicPr>
            <a:picLocks noChangeAspect="1" noChangeArrowheads="1"/>
          </p:cNvPicPr>
          <p:nvPr/>
        </p:nvPicPr>
        <p:blipFill>
          <a:blip r:embed="rId6" cstate="print"/>
          <a:srcRect/>
          <a:stretch>
            <a:fillRect/>
          </a:stretch>
        </p:blipFill>
        <p:spPr bwMode="auto">
          <a:xfrm>
            <a:off x="-1" y="0"/>
            <a:ext cx="7268589" cy="5229200"/>
          </a:xfrm>
          <a:prstGeom prst="rect">
            <a:avLst/>
          </a:prstGeom>
          <a:noFill/>
        </p:spPr>
      </p:pic>
      <p:pic>
        <p:nvPicPr>
          <p:cNvPr id="29702" name="Picture 6" descr="http://www.peterbootonphotography.co.uk/Jurassic%20coast%20photos/Durdle%20Door.jpg"/>
          <p:cNvPicPr>
            <a:picLocks noChangeAspect="1" noChangeArrowheads="1"/>
          </p:cNvPicPr>
          <p:nvPr/>
        </p:nvPicPr>
        <p:blipFill>
          <a:blip r:embed="rId7" cstate="print"/>
          <a:srcRect/>
          <a:stretch>
            <a:fillRect/>
          </a:stretch>
        </p:blipFill>
        <p:spPr bwMode="auto">
          <a:xfrm>
            <a:off x="4563462" y="3789040"/>
            <a:ext cx="4580537" cy="3068960"/>
          </a:xfrm>
          <a:prstGeom prst="rect">
            <a:avLst/>
          </a:prstGeom>
          <a:noFill/>
        </p:spPr>
      </p:pic>
      <p:pic>
        <p:nvPicPr>
          <p:cNvPr id="29698" name="Picture 2" descr="Twelve Apostles, Australia  (AU65)">
            <a:hlinkClick r:id="rId8"/>
          </p:cNvPr>
          <p:cNvPicPr>
            <a:picLocks noChangeAspect="1" noChangeArrowheads="1"/>
          </p:cNvPicPr>
          <p:nvPr/>
        </p:nvPicPr>
        <p:blipFill>
          <a:blip r:embed="rId9" cstate="print"/>
          <a:srcRect/>
          <a:stretch>
            <a:fillRect/>
          </a:stretch>
        </p:blipFill>
        <p:spPr bwMode="auto">
          <a:xfrm>
            <a:off x="-1" y="0"/>
            <a:ext cx="9265381" cy="685800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5602"/>
                                        </p:tgtEl>
                                        <p:attrNameLst>
                                          <p:attrName>style.visibility</p:attrName>
                                        </p:attrNameLst>
                                      </p:cBhvr>
                                      <p:to>
                                        <p:strVal val="visible"/>
                                      </p:to>
                                    </p:set>
                                    <p:animEffect transition="in" filter="fade">
                                      <p:cBhvr>
                                        <p:cTn id="7" dur="2000"/>
                                        <p:tgtEl>
                                          <p:spTgt spid="2560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29704"/>
                                        </p:tgtEl>
                                        <p:attrNameLst>
                                          <p:attrName>style.visibility</p:attrName>
                                        </p:attrNameLst>
                                      </p:cBhvr>
                                      <p:to>
                                        <p:strVal val="visible"/>
                                      </p:to>
                                    </p:set>
                                    <p:animEffect transition="in" filter="wipe(down)">
                                      <p:cBhvr>
                                        <p:cTn id="12" dur="500"/>
                                        <p:tgtEl>
                                          <p:spTgt spid="2970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20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2" presetClass="entr" presetSubtype="4" fill="hold" nodeType="clickEffect">
                                  <p:stCondLst>
                                    <p:cond delay="0"/>
                                  </p:stCondLst>
                                  <p:childTnLst>
                                    <p:set>
                                      <p:cBhvr>
                                        <p:cTn id="21" dur="1" fill="hold">
                                          <p:stCondLst>
                                            <p:cond delay="0"/>
                                          </p:stCondLst>
                                        </p:cTn>
                                        <p:tgtEl>
                                          <p:spTgt spid="29708"/>
                                        </p:tgtEl>
                                        <p:attrNameLst>
                                          <p:attrName>style.visibility</p:attrName>
                                        </p:attrNameLst>
                                      </p:cBhvr>
                                      <p:to>
                                        <p:strVal val="visible"/>
                                      </p:to>
                                    </p:set>
                                    <p:anim calcmode="lin" valueType="num">
                                      <p:cBhvr additive="base">
                                        <p:cTn id="22" dur="500" fill="hold"/>
                                        <p:tgtEl>
                                          <p:spTgt spid="29708"/>
                                        </p:tgtEl>
                                        <p:attrNameLst>
                                          <p:attrName>ppt_x</p:attrName>
                                        </p:attrNameLst>
                                      </p:cBhvr>
                                      <p:tavLst>
                                        <p:tav tm="0">
                                          <p:val>
                                            <p:strVal val="#ppt_x"/>
                                          </p:val>
                                        </p:tav>
                                        <p:tav tm="100000">
                                          <p:val>
                                            <p:strVal val="#ppt_x"/>
                                          </p:val>
                                        </p:tav>
                                      </p:tavLst>
                                    </p:anim>
                                    <p:anim calcmode="lin" valueType="num">
                                      <p:cBhvr additive="base">
                                        <p:cTn id="23" dur="500" fill="hold"/>
                                        <p:tgtEl>
                                          <p:spTgt spid="29708"/>
                                        </p:tgtEl>
                                        <p:attrNameLst>
                                          <p:attrName>ppt_y</p:attrName>
                                        </p:attrNameLst>
                                      </p:cBhvr>
                                      <p:tavLst>
                                        <p:tav tm="0">
                                          <p:val>
                                            <p:strVal val="1+#ppt_h/2"/>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22" presetClass="entr" presetSubtype="4" fill="hold" nodeType="clickEffect">
                                  <p:stCondLst>
                                    <p:cond delay="0"/>
                                  </p:stCondLst>
                                  <p:childTnLst>
                                    <p:set>
                                      <p:cBhvr>
                                        <p:cTn id="27" dur="1" fill="hold">
                                          <p:stCondLst>
                                            <p:cond delay="0"/>
                                          </p:stCondLst>
                                        </p:cTn>
                                        <p:tgtEl>
                                          <p:spTgt spid="29700"/>
                                        </p:tgtEl>
                                        <p:attrNameLst>
                                          <p:attrName>style.visibility</p:attrName>
                                        </p:attrNameLst>
                                      </p:cBhvr>
                                      <p:to>
                                        <p:strVal val="visible"/>
                                      </p:to>
                                    </p:set>
                                    <p:animEffect transition="in" filter="wipe(down)">
                                      <p:cBhvr>
                                        <p:cTn id="28" dur="500"/>
                                        <p:tgtEl>
                                          <p:spTgt spid="29700"/>
                                        </p:tgtEl>
                                      </p:cBhvr>
                                    </p:animEffect>
                                  </p:childTnLst>
                                </p:cTn>
                              </p:par>
                            </p:childTnLst>
                          </p:cTn>
                        </p:par>
                      </p:childTnLst>
                    </p:cTn>
                  </p:par>
                  <p:par>
                    <p:cTn id="29" fill="hold">
                      <p:stCondLst>
                        <p:cond delay="indefinite"/>
                      </p:stCondLst>
                      <p:childTnLst>
                        <p:par>
                          <p:cTn id="30" fill="hold">
                            <p:stCondLst>
                              <p:cond delay="0"/>
                            </p:stCondLst>
                            <p:childTnLst>
                              <p:par>
                                <p:cTn id="31" presetID="22" presetClass="entr" presetSubtype="4" fill="hold" nodeType="clickEffect">
                                  <p:stCondLst>
                                    <p:cond delay="0"/>
                                  </p:stCondLst>
                                  <p:childTnLst>
                                    <p:set>
                                      <p:cBhvr>
                                        <p:cTn id="32" dur="1" fill="hold">
                                          <p:stCondLst>
                                            <p:cond delay="0"/>
                                          </p:stCondLst>
                                        </p:cTn>
                                        <p:tgtEl>
                                          <p:spTgt spid="29702"/>
                                        </p:tgtEl>
                                        <p:attrNameLst>
                                          <p:attrName>style.visibility</p:attrName>
                                        </p:attrNameLst>
                                      </p:cBhvr>
                                      <p:to>
                                        <p:strVal val="visible"/>
                                      </p:to>
                                    </p:set>
                                    <p:animEffect transition="in" filter="wipe(down)">
                                      <p:cBhvr>
                                        <p:cTn id="33" dur="500"/>
                                        <p:tgtEl>
                                          <p:spTgt spid="29702"/>
                                        </p:tgtEl>
                                      </p:cBhvr>
                                    </p:animEffect>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nodeType="clickEffect">
                                  <p:stCondLst>
                                    <p:cond delay="0"/>
                                  </p:stCondLst>
                                  <p:childTnLst>
                                    <p:set>
                                      <p:cBhvr>
                                        <p:cTn id="37" dur="1" fill="hold">
                                          <p:stCondLst>
                                            <p:cond delay="0"/>
                                          </p:stCondLst>
                                        </p:cTn>
                                        <p:tgtEl>
                                          <p:spTgt spid="29698"/>
                                        </p:tgtEl>
                                        <p:attrNameLst>
                                          <p:attrName>style.visibility</p:attrName>
                                        </p:attrNameLst>
                                      </p:cBhvr>
                                      <p:to>
                                        <p:strVal val="visible"/>
                                      </p:to>
                                    </p:set>
                                    <p:anim calcmode="lin" valueType="num">
                                      <p:cBhvr additive="base">
                                        <p:cTn id="38" dur="500" fill="hold"/>
                                        <p:tgtEl>
                                          <p:spTgt spid="29698"/>
                                        </p:tgtEl>
                                        <p:attrNameLst>
                                          <p:attrName>ppt_x</p:attrName>
                                        </p:attrNameLst>
                                      </p:cBhvr>
                                      <p:tavLst>
                                        <p:tav tm="0">
                                          <p:val>
                                            <p:strVal val="#ppt_x"/>
                                          </p:val>
                                        </p:tav>
                                        <p:tav tm="100000">
                                          <p:val>
                                            <p:strVal val="#ppt_x"/>
                                          </p:val>
                                        </p:tav>
                                      </p:tavLst>
                                    </p:anim>
                                    <p:anim calcmode="lin" valueType="num">
                                      <p:cBhvr additive="base">
                                        <p:cTn id="39" dur="500" fill="hold"/>
                                        <p:tgtEl>
                                          <p:spTgt spid="2969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20000"/>
          </a:bodyPr>
          <a:lstStyle/>
          <a:p>
            <a:r>
              <a:rPr lang="en-GB" dirty="0" smtClean="0"/>
              <a:t>Relative rates of sediment supply and removal</a:t>
            </a:r>
          </a:p>
          <a:p>
            <a:r>
              <a:rPr lang="en-GB" dirty="0" smtClean="0"/>
              <a:t>Rate is principally associated with rock type &amp; form</a:t>
            </a:r>
          </a:p>
          <a:p>
            <a:r>
              <a:rPr lang="en-GB" dirty="0" err="1" smtClean="0"/>
              <a:t>Erosional</a:t>
            </a:r>
            <a:r>
              <a:rPr lang="en-GB" dirty="0" smtClean="0"/>
              <a:t> coasts</a:t>
            </a:r>
          </a:p>
          <a:p>
            <a:pPr lvl="1"/>
            <a:r>
              <a:rPr lang="en-GB" dirty="0" smtClean="0"/>
              <a:t>Sloping shore platforms</a:t>
            </a:r>
          </a:p>
          <a:p>
            <a:pPr lvl="1"/>
            <a:r>
              <a:rPr lang="en-GB" dirty="0" smtClean="0"/>
              <a:t>Sub-horizontal shore platforms</a:t>
            </a:r>
            <a:r>
              <a:rPr lang="en-GB" dirty="0"/>
              <a:t> </a:t>
            </a:r>
            <a:r>
              <a:rPr lang="en-GB" dirty="0" smtClean="0"/>
              <a:t>(</a:t>
            </a:r>
            <a:r>
              <a:rPr lang="en-GB" dirty="0" err="1" smtClean="0"/>
              <a:t>Sunamura</a:t>
            </a:r>
            <a:r>
              <a:rPr lang="en-GB" smtClean="0"/>
              <a:t>, 1992</a:t>
            </a:r>
            <a:r>
              <a:rPr lang="en-GB" dirty="0" smtClean="0"/>
              <a:t>)</a:t>
            </a:r>
          </a:p>
          <a:p>
            <a:pPr lvl="1"/>
            <a:r>
              <a:rPr lang="en-GB" dirty="0" smtClean="0"/>
              <a:t>Plunging cliff</a:t>
            </a:r>
          </a:p>
          <a:p>
            <a:r>
              <a:rPr lang="en-GB" dirty="0" smtClean="0"/>
              <a:t>Processes</a:t>
            </a:r>
          </a:p>
          <a:p>
            <a:pPr marL="731520" lvl="1" indent="-457200">
              <a:buFont typeface="+mj-lt"/>
              <a:buAutoNum type="arabicPeriod"/>
            </a:pPr>
            <a:r>
              <a:rPr lang="en-GB" dirty="0" smtClean="0"/>
              <a:t>Episodic Mass movement (slope processes)</a:t>
            </a:r>
          </a:p>
          <a:p>
            <a:pPr marL="731520" lvl="1" indent="-457200">
              <a:buFont typeface="+mj-lt"/>
              <a:buAutoNum type="arabicPeriod"/>
            </a:pPr>
            <a:r>
              <a:rPr lang="en-GB" dirty="0" smtClean="0"/>
              <a:t>Rock break-down (coastal erosion processes)</a:t>
            </a:r>
          </a:p>
          <a:p>
            <a:pPr marL="731520" lvl="1" indent="-457200">
              <a:buFont typeface="+mj-lt"/>
              <a:buAutoNum type="arabicPeriod"/>
            </a:pPr>
            <a:r>
              <a:rPr lang="en-GB" dirty="0" smtClean="0"/>
              <a:t>Marine rock removal (Marine processes)</a:t>
            </a:r>
            <a:endParaRPr lang="en-US" dirty="0"/>
          </a:p>
        </p:txBody>
      </p:sp>
      <p:sp>
        <p:nvSpPr>
          <p:cNvPr id="2" name="Title 1"/>
          <p:cNvSpPr>
            <a:spLocks noGrp="1"/>
          </p:cNvSpPr>
          <p:nvPr>
            <p:ph type="title"/>
          </p:nvPr>
        </p:nvSpPr>
        <p:spPr/>
        <p:txBody>
          <a:bodyPr>
            <a:normAutofit/>
          </a:bodyPr>
          <a:lstStyle/>
          <a:p>
            <a:r>
              <a:rPr lang="en-GB" dirty="0" smtClean="0"/>
              <a:t>Cliffs </a:t>
            </a:r>
            <a:r>
              <a:rPr lang="en-GB" sz="2400" dirty="0" smtClean="0">
                <a:solidFill>
                  <a:srgbClr val="FFFF00"/>
                </a:solidFill>
              </a:rPr>
              <a:t>(80% world’s coasts </a:t>
            </a:r>
            <a:r>
              <a:rPr lang="en-GB" sz="2400" dirty="0" err="1" smtClean="0">
                <a:solidFill>
                  <a:srgbClr val="FFFF00"/>
                </a:solidFill>
              </a:rPr>
              <a:t>Masselink</a:t>
            </a:r>
            <a:r>
              <a:rPr lang="en-GB" sz="2400" dirty="0" smtClean="0">
                <a:solidFill>
                  <a:srgbClr val="FFFF00"/>
                </a:solidFill>
              </a:rPr>
              <a:t>, 2010)</a:t>
            </a:r>
            <a:endParaRPr lang="en-US" dirty="0">
              <a:solidFill>
                <a:srgbClr val="FFFF00"/>
              </a:solidFill>
            </a:endParaRPr>
          </a:p>
        </p:txBody>
      </p:sp>
      <p:sp>
        <p:nvSpPr>
          <p:cNvPr id="4" name="Right Brace 3"/>
          <p:cNvSpPr/>
          <p:nvPr/>
        </p:nvSpPr>
        <p:spPr>
          <a:xfrm>
            <a:off x="7164288" y="2564904"/>
            <a:ext cx="642942" cy="1000132"/>
          </a:xfrm>
          <a:prstGeom prst="rightBrace">
            <a:avLst/>
          </a:prstGeom>
          <a:ln w="28575">
            <a:solidFill>
              <a:schemeClr val="accent2">
                <a:lumMod val="60000"/>
                <a:lumOff val="4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Tree>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1556792"/>
            <a:ext cx="2808312" cy="4968552"/>
          </a:xfrm>
        </p:spPr>
        <p:txBody>
          <a:bodyPr/>
          <a:lstStyle/>
          <a:p>
            <a:r>
              <a:rPr lang="en-GB" dirty="0" smtClean="0"/>
              <a:t>Major morphologies on rocky coasts.  </a:t>
            </a:r>
            <a:r>
              <a:rPr lang="en-GB" dirty="0" err="1" smtClean="0"/>
              <a:t>Erosional</a:t>
            </a:r>
            <a:r>
              <a:rPr lang="en-GB" dirty="0" smtClean="0"/>
              <a:t> features: </a:t>
            </a:r>
          </a:p>
          <a:p>
            <a:pPr marL="731520" lvl="1" indent="-457200">
              <a:buFont typeface="+mj-lt"/>
              <a:buAutoNum type="alphaLcParenR"/>
            </a:pPr>
            <a:r>
              <a:rPr lang="en-GB" dirty="0" smtClean="0"/>
              <a:t> Sloping shore platform </a:t>
            </a:r>
          </a:p>
          <a:p>
            <a:pPr marL="731520" lvl="1" indent="-457200">
              <a:buFont typeface="+mj-lt"/>
              <a:buAutoNum type="alphaLcParenR"/>
            </a:pPr>
            <a:r>
              <a:rPr lang="en-GB" dirty="0" smtClean="0"/>
              <a:t>sub-horizontal shore platform</a:t>
            </a:r>
          </a:p>
          <a:p>
            <a:pPr marL="731520" lvl="1" indent="-457200">
              <a:buFont typeface="+mj-lt"/>
              <a:buAutoNum type="alphaLcParenR"/>
            </a:pPr>
            <a:r>
              <a:rPr lang="en-GB" dirty="0" smtClean="0"/>
              <a:t> plunging cliff </a:t>
            </a:r>
          </a:p>
          <a:p>
            <a:pPr>
              <a:buNone/>
            </a:pPr>
            <a:r>
              <a:rPr lang="en-GB" dirty="0" smtClean="0">
                <a:solidFill>
                  <a:schemeClr val="bg2">
                    <a:lumMod val="50000"/>
                  </a:schemeClr>
                </a:solidFill>
              </a:rPr>
              <a:t>(</a:t>
            </a:r>
            <a:r>
              <a:rPr lang="en-GB" dirty="0" err="1" smtClean="0">
                <a:solidFill>
                  <a:schemeClr val="bg2">
                    <a:lumMod val="50000"/>
                  </a:schemeClr>
                </a:solidFill>
              </a:rPr>
              <a:t>Sunamura</a:t>
            </a:r>
            <a:r>
              <a:rPr lang="en-GB" dirty="0" smtClean="0">
                <a:solidFill>
                  <a:schemeClr val="bg2">
                    <a:lumMod val="50000"/>
                  </a:schemeClr>
                </a:solidFill>
              </a:rPr>
              <a:t>, 1992; </a:t>
            </a:r>
            <a:r>
              <a:rPr lang="en-GB" dirty="0" err="1" smtClean="0">
                <a:solidFill>
                  <a:schemeClr val="bg2">
                    <a:lumMod val="50000"/>
                  </a:schemeClr>
                </a:solidFill>
              </a:rPr>
              <a:t>Masselink</a:t>
            </a:r>
            <a:r>
              <a:rPr lang="en-GB" dirty="0" smtClean="0">
                <a:solidFill>
                  <a:schemeClr val="bg2">
                    <a:lumMod val="50000"/>
                  </a:schemeClr>
                </a:solidFill>
              </a:rPr>
              <a:t>, 2008</a:t>
            </a:r>
            <a:r>
              <a:rPr lang="en-GB" dirty="0" smtClean="0">
                <a:solidFill>
                  <a:schemeClr val="accent2">
                    <a:lumMod val="40000"/>
                    <a:lumOff val="60000"/>
                  </a:schemeClr>
                </a:solidFill>
              </a:rPr>
              <a:t>) </a:t>
            </a:r>
          </a:p>
          <a:p>
            <a:endParaRPr lang="en-GB" dirty="0"/>
          </a:p>
        </p:txBody>
      </p:sp>
      <p:sp>
        <p:nvSpPr>
          <p:cNvPr id="2" name="Title 1"/>
          <p:cNvSpPr>
            <a:spLocks noGrp="1"/>
          </p:cNvSpPr>
          <p:nvPr>
            <p:ph type="title"/>
          </p:nvPr>
        </p:nvSpPr>
        <p:spPr>
          <a:xfrm>
            <a:off x="-2196752" y="284813"/>
            <a:ext cx="8229600" cy="1252728"/>
          </a:xfrm>
        </p:spPr>
        <p:txBody>
          <a:bodyPr>
            <a:normAutofit/>
          </a:bodyPr>
          <a:lstStyle/>
          <a:p>
            <a:r>
              <a:rPr lang="en-GB" dirty="0" smtClean="0"/>
              <a:t>Morphology</a:t>
            </a:r>
            <a:endParaRPr lang="en-GB" dirty="0"/>
          </a:p>
        </p:txBody>
      </p:sp>
      <p:pic>
        <p:nvPicPr>
          <p:cNvPr id="1026" name="Picture 2"/>
          <p:cNvPicPr>
            <a:picLocks noChangeAspect="1" noChangeArrowheads="1"/>
          </p:cNvPicPr>
          <p:nvPr/>
        </p:nvPicPr>
        <p:blipFill>
          <a:blip r:embed="rId2" cstate="print"/>
          <a:srcRect b="5607"/>
          <a:stretch>
            <a:fillRect/>
          </a:stretch>
        </p:blipFill>
        <p:spPr bwMode="auto">
          <a:xfrm rot="16200000">
            <a:off x="3163329" y="877232"/>
            <a:ext cx="6345735" cy="5112568"/>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251520" y="188640"/>
            <a:ext cx="7772400" cy="1143000"/>
          </a:xfrm>
        </p:spPr>
        <p:txBody>
          <a:bodyPr/>
          <a:lstStyle/>
          <a:p>
            <a:r>
              <a:rPr lang="en-GB" dirty="0">
                <a:solidFill>
                  <a:schemeClr val="bg2"/>
                </a:solidFill>
              </a:rPr>
              <a:t>Its Happening Today</a:t>
            </a:r>
          </a:p>
        </p:txBody>
      </p:sp>
      <p:pic>
        <p:nvPicPr>
          <p:cNvPr id="5126" name="Picture 6" descr="C:\Big School\CHouse happisburgh\600-05160058_small.jpg"/>
          <p:cNvPicPr>
            <a:picLocks noGrp="1" noChangeAspect="1" noChangeArrowheads="1"/>
          </p:cNvPicPr>
          <p:nvPr>
            <p:ph type="clipArt" sz="half" idx="1"/>
          </p:nvPr>
        </p:nvPicPr>
        <p:blipFill>
          <a:blip r:embed="rId2" cstate="print"/>
          <a:stretch>
            <a:fillRect/>
          </a:stretch>
        </p:blipFill>
        <p:spPr>
          <a:xfrm>
            <a:off x="1046205" y="1981200"/>
            <a:ext cx="3089189" cy="4114800"/>
          </a:xfrm>
          <a:noFill/>
          <a:ln/>
        </p:spPr>
      </p:pic>
      <p:sp>
        <p:nvSpPr>
          <p:cNvPr id="5124" name="Rectangle 4"/>
          <p:cNvSpPr>
            <a:spLocks noGrp="1" noChangeArrowheads="1"/>
          </p:cNvSpPr>
          <p:nvPr>
            <p:ph type="body" sz="half" idx="2"/>
          </p:nvPr>
        </p:nvSpPr>
        <p:spPr>
          <a:xfrm>
            <a:off x="0" y="1196752"/>
            <a:ext cx="4495800" cy="1328936"/>
          </a:xfrm>
        </p:spPr>
        <p:txBody>
          <a:bodyPr/>
          <a:lstStyle/>
          <a:p>
            <a:pPr>
              <a:buFontTx/>
              <a:buNone/>
            </a:pPr>
            <a:r>
              <a:rPr lang="en-GB" sz="2800" dirty="0"/>
              <a:t>	The rear of the houses at Beach Road, </a:t>
            </a:r>
            <a:r>
              <a:rPr lang="en-GB" sz="2800" dirty="0" err="1"/>
              <a:t>Happisburgh</a:t>
            </a:r>
            <a:r>
              <a:rPr lang="en-GB" sz="2800" dirty="0"/>
              <a:t>.  </a:t>
            </a:r>
          </a:p>
        </p:txBody>
      </p:sp>
      <p:pic>
        <p:nvPicPr>
          <p:cNvPr id="14337" name="Picture 1" descr="C:\Users\Chris House\Desktop\coastal images\bungalow.jpg"/>
          <p:cNvPicPr>
            <a:picLocks noChangeAspect="1" noChangeArrowheads="1"/>
          </p:cNvPicPr>
          <p:nvPr/>
        </p:nvPicPr>
        <p:blipFill>
          <a:blip r:embed="rId3" cstate="print"/>
          <a:srcRect/>
          <a:stretch>
            <a:fillRect/>
          </a:stretch>
        </p:blipFill>
        <p:spPr bwMode="auto">
          <a:xfrm>
            <a:off x="395536" y="2510051"/>
            <a:ext cx="3816424" cy="3935687"/>
          </a:xfrm>
          <a:prstGeom prst="rect">
            <a:avLst/>
          </a:prstGeom>
          <a:noFill/>
        </p:spPr>
      </p:pic>
      <p:pic>
        <p:nvPicPr>
          <p:cNvPr id="14338" name="Picture 2" descr="C:\Users\Chris House\Desktop\coastal images\map norfolk.jpg"/>
          <p:cNvPicPr>
            <a:picLocks noChangeAspect="1" noChangeArrowheads="1"/>
          </p:cNvPicPr>
          <p:nvPr/>
        </p:nvPicPr>
        <p:blipFill>
          <a:blip r:embed="rId4" cstate="print"/>
          <a:srcRect/>
          <a:stretch>
            <a:fillRect/>
          </a:stretch>
        </p:blipFill>
        <p:spPr bwMode="auto">
          <a:xfrm>
            <a:off x="323528" y="404664"/>
            <a:ext cx="8327602" cy="5760640"/>
          </a:xfrm>
          <a:prstGeom prst="rect">
            <a:avLst/>
          </a:prstGeom>
          <a:noFill/>
        </p:spPr>
      </p:pic>
    </p:spTree>
  </p:cSld>
  <p:clrMapOvr>
    <a:masterClrMapping/>
  </p:clrMapOvr>
  <p:transition spd="med">
    <p:fade thruBlk="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338"/>
                                        </p:tgtEl>
                                        <p:attrNameLst>
                                          <p:attrName>style.visibility</p:attrName>
                                        </p:attrNameLst>
                                      </p:cBhvr>
                                      <p:to>
                                        <p:strVal val="visible"/>
                                      </p:to>
                                    </p:set>
                                    <p:animEffect transition="in" filter="fade">
                                      <p:cBhvr>
                                        <p:cTn id="7" dur="2000"/>
                                        <p:tgtEl>
                                          <p:spTgt spid="1433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6" descr="C:\Big School\CHouse happisburgh\600-05160058_small.jpg"/>
          <p:cNvPicPr>
            <a:picLocks noChangeAspect="1" noChangeArrowheads="1"/>
          </p:cNvPicPr>
          <p:nvPr/>
        </p:nvPicPr>
        <p:blipFill>
          <a:blip r:embed="rId2" cstate="print"/>
          <a:srcRect/>
          <a:stretch>
            <a:fillRect/>
          </a:stretch>
        </p:blipFill>
        <p:spPr>
          <a:xfrm>
            <a:off x="3851920" y="261223"/>
            <a:ext cx="4629487" cy="6166477"/>
          </a:xfrm>
          <a:prstGeom prst="rect">
            <a:avLst/>
          </a:prstGeom>
        </p:spPr>
      </p:pic>
      <p:pic>
        <p:nvPicPr>
          <p:cNvPr id="6" name="Picture 4" descr="C:\Users\Chris House\Desktop\coastal images\Happisburgh 4.jpg"/>
          <p:cNvPicPr>
            <a:picLocks noChangeAspect="1" noChangeArrowheads="1"/>
          </p:cNvPicPr>
          <p:nvPr/>
        </p:nvPicPr>
        <p:blipFill>
          <a:blip r:embed="rId3" cstate="print"/>
          <a:srcRect/>
          <a:stretch>
            <a:fillRect/>
          </a:stretch>
        </p:blipFill>
        <p:spPr bwMode="auto">
          <a:xfrm>
            <a:off x="467544" y="548680"/>
            <a:ext cx="8324305" cy="5600799"/>
          </a:xfrm>
          <a:prstGeom prst="rect">
            <a:avLst/>
          </a:prstGeom>
          <a:noFill/>
        </p:spPr>
      </p:pic>
      <p:sp>
        <p:nvSpPr>
          <p:cNvPr id="5122" name="Rectangle 2"/>
          <p:cNvSpPr>
            <a:spLocks noGrp="1" noChangeArrowheads="1"/>
          </p:cNvSpPr>
          <p:nvPr>
            <p:ph type="title"/>
          </p:nvPr>
        </p:nvSpPr>
        <p:spPr>
          <a:xfrm>
            <a:off x="685800" y="381000"/>
            <a:ext cx="7772400" cy="1143000"/>
          </a:xfrm>
        </p:spPr>
        <p:txBody>
          <a:bodyPr/>
          <a:lstStyle/>
          <a:p>
            <a:r>
              <a:rPr lang="en-GB" dirty="0">
                <a:solidFill>
                  <a:srgbClr val="FFFF00"/>
                </a:solidFill>
              </a:rPr>
              <a:t>Its Happening Today</a:t>
            </a:r>
          </a:p>
        </p:txBody>
      </p:sp>
      <p:sp>
        <p:nvSpPr>
          <p:cNvPr id="7" name="ClipArt Placeholder 6"/>
          <p:cNvSpPr>
            <a:spLocks noGrp="1"/>
          </p:cNvSpPr>
          <p:nvPr>
            <p:ph type="clipArt" sz="half" idx="1"/>
          </p:nvPr>
        </p:nvSpPr>
        <p:spPr/>
      </p:sp>
      <p:sp>
        <p:nvSpPr>
          <p:cNvPr id="5124" name="Rectangle 4"/>
          <p:cNvSpPr>
            <a:spLocks noGrp="1" noChangeArrowheads="1"/>
          </p:cNvSpPr>
          <p:nvPr>
            <p:ph type="body" sz="half" idx="2"/>
          </p:nvPr>
        </p:nvSpPr>
        <p:spPr>
          <a:xfrm>
            <a:off x="152400" y="1524000"/>
            <a:ext cx="4495800" cy="4114800"/>
          </a:xfrm>
        </p:spPr>
        <p:txBody>
          <a:bodyPr/>
          <a:lstStyle/>
          <a:p>
            <a:pPr>
              <a:buFontTx/>
              <a:buNone/>
            </a:pPr>
            <a:r>
              <a:rPr lang="en-GB" sz="2800"/>
              <a:t>	The rear of the houses at Beach Road, Happisburgh.  </a:t>
            </a:r>
          </a:p>
        </p:txBody>
      </p:sp>
      <p:pic>
        <p:nvPicPr>
          <p:cNvPr id="13313" name="Picture 1" descr="C:\Users\Chris House\Desktop\coastal images\Happisburgh.jpg"/>
          <p:cNvPicPr>
            <a:picLocks noChangeAspect="1" noChangeArrowheads="1"/>
          </p:cNvPicPr>
          <p:nvPr/>
        </p:nvPicPr>
        <p:blipFill>
          <a:blip r:embed="rId4" cstate="print"/>
          <a:srcRect/>
          <a:stretch>
            <a:fillRect/>
          </a:stretch>
        </p:blipFill>
        <p:spPr bwMode="auto">
          <a:xfrm>
            <a:off x="214282" y="214290"/>
            <a:ext cx="8544949" cy="6408712"/>
          </a:xfrm>
          <a:prstGeom prst="rect">
            <a:avLst/>
          </a:prstGeom>
          <a:noFill/>
        </p:spPr>
      </p:pic>
    </p:spTree>
  </p:cSld>
  <p:clrMapOvr>
    <a:masterClrMapping/>
  </p:clrMapOvr>
  <p:transition spd="med">
    <p:fade thruBlk="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2000"/>
                                        <p:tgtEl>
                                          <p:spTgt spid="6"/>
                                        </p:tgtEl>
                                      </p:cBhvr>
                                    </p:animEffect>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13313"/>
                                        </p:tgtEl>
                                        <p:attrNameLst>
                                          <p:attrName>style.visibility</p:attrName>
                                        </p:attrNameLst>
                                      </p:cBhvr>
                                      <p:to>
                                        <p:strVal val="visible"/>
                                      </p:to>
                                    </p:set>
                                    <p:anim calcmode="lin" valueType="num">
                                      <p:cBhvr additive="base">
                                        <p:cTn id="18" dur="500" fill="hold"/>
                                        <p:tgtEl>
                                          <p:spTgt spid="13313"/>
                                        </p:tgtEl>
                                        <p:attrNameLst>
                                          <p:attrName>ppt_x</p:attrName>
                                        </p:attrNameLst>
                                      </p:cBhvr>
                                      <p:tavLst>
                                        <p:tav tm="0">
                                          <p:val>
                                            <p:strVal val="#ppt_x"/>
                                          </p:val>
                                        </p:tav>
                                        <p:tav tm="100000">
                                          <p:val>
                                            <p:strVal val="#ppt_x"/>
                                          </p:val>
                                        </p:tav>
                                      </p:tavLst>
                                    </p:anim>
                                    <p:anim calcmode="lin" valueType="num">
                                      <p:cBhvr additive="base">
                                        <p:cTn id="19" dur="500" fill="hold"/>
                                        <p:tgtEl>
                                          <p:spTgt spid="133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a:p>
        </p:txBody>
      </p:sp>
      <p:pic>
        <p:nvPicPr>
          <p:cNvPr id="63490" name="Picture 2" descr="C:\Users\Chris House\Desktop\coastal images\Happisburgh 2.jpg"/>
          <p:cNvPicPr>
            <a:picLocks noChangeAspect="1" noChangeArrowheads="1"/>
          </p:cNvPicPr>
          <p:nvPr/>
        </p:nvPicPr>
        <p:blipFill>
          <a:blip r:embed="rId2" cstate="print"/>
          <a:srcRect/>
          <a:stretch>
            <a:fillRect/>
          </a:stretch>
        </p:blipFill>
        <p:spPr bwMode="auto">
          <a:xfrm>
            <a:off x="395536" y="332656"/>
            <a:ext cx="7620001" cy="5734051"/>
          </a:xfrm>
          <a:prstGeom prst="rect">
            <a:avLst/>
          </a:prstGeom>
          <a:noFill/>
        </p:spPr>
      </p:pic>
      <p:pic>
        <p:nvPicPr>
          <p:cNvPr id="63491" name="Picture 3" descr="C:\Users\Chris House\Desktop\coastal images\Happisburgh 3.jpg"/>
          <p:cNvPicPr>
            <a:picLocks noChangeAspect="1" noChangeArrowheads="1"/>
          </p:cNvPicPr>
          <p:nvPr/>
        </p:nvPicPr>
        <p:blipFill>
          <a:blip r:embed="rId3" cstate="print"/>
          <a:srcRect/>
          <a:stretch>
            <a:fillRect/>
          </a:stretch>
        </p:blipFill>
        <p:spPr bwMode="auto">
          <a:xfrm>
            <a:off x="323528" y="260648"/>
            <a:ext cx="7620000" cy="5715000"/>
          </a:xfrm>
          <a:prstGeom prst="rect">
            <a:avLst/>
          </a:prstGeom>
          <a:noFill/>
        </p:spPr>
      </p:pic>
      <p:pic>
        <p:nvPicPr>
          <p:cNvPr id="63493" name="Picture 5" descr="C:\Users\Chris House\Desktop\coastal images\Happisburgh 5.jpg"/>
          <p:cNvPicPr>
            <a:picLocks noChangeAspect="1" noChangeArrowheads="1"/>
          </p:cNvPicPr>
          <p:nvPr/>
        </p:nvPicPr>
        <p:blipFill>
          <a:blip r:embed="rId4" cstate="print"/>
          <a:srcRect/>
          <a:stretch>
            <a:fillRect/>
          </a:stretch>
        </p:blipFill>
        <p:spPr bwMode="auto">
          <a:xfrm>
            <a:off x="363057" y="476672"/>
            <a:ext cx="8355791" cy="5472608"/>
          </a:xfrm>
          <a:prstGeom prst="rect">
            <a:avLst/>
          </a:prstGeom>
          <a:noFill/>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63490"/>
                                        </p:tgtEl>
                                        <p:attrNameLst>
                                          <p:attrName>style.visibility</p:attrName>
                                        </p:attrNameLst>
                                      </p:cBhvr>
                                      <p:to>
                                        <p:strVal val="visible"/>
                                      </p:to>
                                    </p:set>
                                    <p:animEffect transition="in" filter="wipe(down)">
                                      <p:cBhvr>
                                        <p:cTn id="7" dur="500"/>
                                        <p:tgtEl>
                                          <p:spTgt spid="6349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3491"/>
                                        </p:tgtEl>
                                        <p:attrNameLst>
                                          <p:attrName>style.visibility</p:attrName>
                                        </p:attrNameLst>
                                      </p:cBhvr>
                                      <p:to>
                                        <p:strVal val="visible"/>
                                      </p:to>
                                    </p:set>
                                    <p:animEffect transition="in" filter="fade">
                                      <p:cBhvr>
                                        <p:cTn id="12" dur="2000"/>
                                        <p:tgtEl>
                                          <p:spTgt spid="63491"/>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3493"/>
                                        </p:tgtEl>
                                        <p:attrNameLst>
                                          <p:attrName>style.visibility</p:attrName>
                                        </p:attrNameLst>
                                      </p:cBhvr>
                                      <p:to>
                                        <p:strVal val="visible"/>
                                      </p:to>
                                    </p:set>
                                    <p:animEffect transition="in" filter="fade">
                                      <p:cBhvr>
                                        <p:cTn id="17" dur="2000"/>
                                        <p:tgtEl>
                                          <p:spTgt spid="6349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64514" name="Picture 2" descr="C:\Users\Chris House\Desktop\coastal images\Happisburgh 6.jpg"/>
          <p:cNvPicPr>
            <a:picLocks noChangeAspect="1" noChangeArrowheads="1"/>
          </p:cNvPicPr>
          <p:nvPr/>
        </p:nvPicPr>
        <p:blipFill>
          <a:blip r:embed="rId2" cstate="print"/>
          <a:srcRect/>
          <a:stretch>
            <a:fillRect/>
          </a:stretch>
        </p:blipFill>
        <p:spPr bwMode="auto">
          <a:xfrm>
            <a:off x="251520" y="404664"/>
            <a:ext cx="8000700" cy="5328592"/>
          </a:xfrm>
          <a:prstGeom prst="rect">
            <a:avLst/>
          </a:prstGeom>
          <a:noFill/>
        </p:spPr>
      </p:pic>
      <p:pic>
        <p:nvPicPr>
          <p:cNvPr id="64515" name="Picture 3" descr="C:\Users\Chris House\Desktop\coastal images\suffolk.jpg"/>
          <p:cNvPicPr>
            <a:picLocks noChangeAspect="1" noChangeArrowheads="1"/>
          </p:cNvPicPr>
          <p:nvPr/>
        </p:nvPicPr>
        <p:blipFill>
          <a:blip r:embed="rId3" cstate="print"/>
          <a:srcRect/>
          <a:stretch>
            <a:fillRect/>
          </a:stretch>
        </p:blipFill>
        <p:spPr bwMode="auto">
          <a:xfrm>
            <a:off x="1524000" y="980728"/>
            <a:ext cx="7620000" cy="5715000"/>
          </a:xfrm>
          <a:prstGeom prst="rect">
            <a:avLst/>
          </a:prstGeom>
          <a:noFill/>
        </p:spPr>
      </p:pic>
      <p:pic>
        <p:nvPicPr>
          <p:cNvPr id="64516" name="Picture 4" descr="C:\Users\Chris House\Desktop\coastal images\suffolk2.jpg"/>
          <p:cNvPicPr>
            <a:picLocks noChangeAspect="1" noChangeArrowheads="1"/>
          </p:cNvPicPr>
          <p:nvPr/>
        </p:nvPicPr>
        <p:blipFill>
          <a:blip r:embed="rId4" cstate="print"/>
          <a:srcRect/>
          <a:stretch>
            <a:fillRect/>
          </a:stretch>
        </p:blipFill>
        <p:spPr bwMode="auto">
          <a:xfrm>
            <a:off x="0" y="0"/>
            <a:ext cx="4364182" cy="6858000"/>
          </a:xfrm>
          <a:prstGeom prst="rect">
            <a:avLst/>
          </a:prstGeom>
          <a:noFill/>
        </p:spPr>
      </p:pic>
      <p:pic>
        <p:nvPicPr>
          <p:cNvPr id="64517" name="Picture 5" descr="C:\Users\Chris House\Desktop\coastal images\suffolk3.jpg"/>
          <p:cNvPicPr>
            <a:picLocks noChangeAspect="1" noChangeArrowheads="1"/>
          </p:cNvPicPr>
          <p:nvPr/>
        </p:nvPicPr>
        <p:blipFill>
          <a:blip r:embed="rId5" cstate="print"/>
          <a:srcRect/>
          <a:stretch>
            <a:fillRect/>
          </a:stretch>
        </p:blipFill>
        <p:spPr bwMode="auto">
          <a:xfrm>
            <a:off x="4353225" y="0"/>
            <a:ext cx="4790776" cy="685800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64514"/>
                                        </p:tgtEl>
                                        <p:attrNameLst>
                                          <p:attrName>style.visibility</p:attrName>
                                        </p:attrNameLst>
                                      </p:cBhvr>
                                      <p:to>
                                        <p:strVal val="visible"/>
                                      </p:to>
                                    </p:set>
                                    <p:animEffect transition="in" filter="wipe(down)">
                                      <p:cBhvr>
                                        <p:cTn id="7" dur="500"/>
                                        <p:tgtEl>
                                          <p:spTgt spid="64514"/>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64515"/>
                                        </p:tgtEl>
                                        <p:attrNameLst>
                                          <p:attrName>style.visibility</p:attrName>
                                        </p:attrNameLst>
                                      </p:cBhvr>
                                      <p:to>
                                        <p:strVal val="visible"/>
                                      </p:to>
                                    </p:set>
                                    <p:animEffect transition="in" filter="wipe(down)">
                                      <p:cBhvr>
                                        <p:cTn id="12" dur="500"/>
                                        <p:tgtEl>
                                          <p:spTgt spid="64515"/>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64517"/>
                                        </p:tgtEl>
                                        <p:attrNameLst>
                                          <p:attrName>style.visibility</p:attrName>
                                        </p:attrNameLst>
                                      </p:cBhvr>
                                      <p:to>
                                        <p:strVal val="visible"/>
                                      </p:to>
                                    </p:set>
                                    <p:animEffect transition="in" filter="wipe(down)">
                                      <p:cBhvr>
                                        <p:cTn id="17" dur="500"/>
                                        <p:tgtEl>
                                          <p:spTgt spid="64517"/>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64516"/>
                                        </p:tgtEl>
                                        <p:attrNameLst>
                                          <p:attrName>style.visibility</p:attrName>
                                        </p:attrNameLst>
                                      </p:cBhvr>
                                      <p:to>
                                        <p:strVal val="visible"/>
                                      </p:to>
                                    </p:set>
                                    <p:animEffect transition="in" filter="wipe(down)">
                                      <p:cBhvr>
                                        <p:cTn id="22" dur="500"/>
                                        <p:tgtEl>
                                          <p:spTgt spid="645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77500" lnSpcReduction="20000"/>
          </a:bodyPr>
          <a:lstStyle/>
          <a:p>
            <a:r>
              <a:rPr lang="en-GB" dirty="0" smtClean="0"/>
              <a:t>Beaches</a:t>
            </a:r>
          </a:p>
          <a:p>
            <a:r>
              <a:rPr lang="en-GB" dirty="0" smtClean="0"/>
              <a:t>Spits</a:t>
            </a:r>
          </a:p>
          <a:p>
            <a:r>
              <a:rPr lang="en-GB" dirty="0" smtClean="0"/>
              <a:t>Dunes</a:t>
            </a:r>
          </a:p>
          <a:p>
            <a:r>
              <a:rPr lang="en-GB" dirty="0" err="1" smtClean="0"/>
              <a:t>Saltmarsh</a:t>
            </a:r>
            <a:endParaRPr lang="en-GB" dirty="0" smtClean="0"/>
          </a:p>
          <a:p>
            <a:r>
              <a:rPr lang="en-GB" dirty="0" smtClean="0"/>
              <a:t>Bars and </a:t>
            </a:r>
            <a:r>
              <a:rPr lang="en-GB" dirty="0" err="1" smtClean="0"/>
              <a:t>tombolos</a:t>
            </a:r>
            <a:endParaRPr lang="en-GB" dirty="0" smtClean="0"/>
          </a:p>
          <a:p>
            <a:r>
              <a:rPr lang="en-GB" dirty="0" smtClean="0"/>
              <a:t>Cuspate forelands (e.g. Dungeness) 2 LSD from opposite directions meet to produces ridges at 90</a:t>
            </a:r>
            <a:r>
              <a:rPr lang="en-GB" baseline="30000" dirty="0" smtClean="0"/>
              <a:t>o</a:t>
            </a:r>
            <a:r>
              <a:rPr lang="en-GB" dirty="0" smtClean="0"/>
              <a:t> to each other</a:t>
            </a:r>
          </a:p>
          <a:p>
            <a:r>
              <a:rPr lang="en-GB" dirty="0" smtClean="0"/>
              <a:t>Barrier beaches and islands</a:t>
            </a:r>
          </a:p>
          <a:p>
            <a:pPr lvl="1"/>
            <a:r>
              <a:rPr lang="en-GB" dirty="0" smtClean="0">
                <a:solidFill>
                  <a:schemeClr val="bg2">
                    <a:lumMod val="50000"/>
                  </a:schemeClr>
                </a:solidFill>
              </a:rPr>
              <a:t>How do these depositional features influence habitat management?</a:t>
            </a:r>
          </a:p>
          <a:p>
            <a:pPr lvl="1"/>
            <a:r>
              <a:rPr lang="en-GB" dirty="0" smtClean="0">
                <a:solidFill>
                  <a:schemeClr val="bg2">
                    <a:lumMod val="50000"/>
                  </a:schemeClr>
                </a:solidFill>
              </a:rPr>
              <a:t>Why is it important to study coastal processes for habitat management?</a:t>
            </a:r>
          </a:p>
          <a:p>
            <a:pPr lvl="1"/>
            <a:r>
              <a:rPr lang="en-GB" dirty="0" smtClean="0">
                <a:solidFill>
                  <a:schemeClr val="bg2">
                    <a:lumMod val="50000"/>
                  </a:schemeClr>
                </a:solidFill>
              </a:rPr>
              <a:t>What maybe the influence of SL rise? </a:t>
            </a:r>
            <a:endParaRPr lang="en-GB" dirty="0">
              <a:solidFill>
                <a:schemeClr val="bg2">
                  <a:lumMod val="50000"/>
                </a:schemeClr>
              </a:solidFill>
            </a:endParaRPr>
          </a:p>
        </p:txBody>
      </p:sp>
      <p:sp>
        <p:nvSpPr>
          <p:cNvPr id="2" name="Title 1"/>
          <p:cNvSpPr>
            <a:spLocks noGrp="1"/>
          </p:cNvSpPr>
          <p:nvPr>
            <p:ph type="title"/>
          </p:nvPr>
        </p:nvSpPr>
        <p:spPr>
          <a:xfrm>
            <a:off x="-540568" y="373832"/>
            <a:ext cx="8229600" cy="1066130"/>
          </a:xfrm>
        </p:spPr>
        <p:txBody>
          <a:bodyPr>
            <a:normAutofit fontScale="90000"/>
          </a:bodyPr>
          <a:lstStyle/>
          <a:p>
            <a:r>
              <a:rPr lang="en-GB" dirty="0" smtClean="0"/>
              <a:t>DEPOSITIONAL </a:t>
            </a:r>
            <a:br>
              <a:rPr lang="en-GB" dirty="0" smtClean="0"/>
            </a:br>
            <a:r>
              <a:rPr lang="en-GB" dirty="0" smtClean="0"/>
              <a:t>LANDFORMS</a:t>
            </a:r>
            <a:endParaRPr lang="en-GB" dirty="0"/>
          </a:p>
        </p:txBody>
      </p:sp>
      <p:pic>
        <p:nvPicPr>
          <p:cNvPr id="4" name="Picture 4" descr="http://homepage.powerup.com.au/~eaglehawk/AustPics/NQld1.jpg"/>
          <p:cNvPicPr>
            <a:picLocks noChangeAspect="1" noChangeArrowheads="1"/>
          </p:cNvPicPr>
          <p:nvPr/>
        </p:nvPicPr>
        <p:blipFill>
          <a:blip r:embed="rId2" cstate="print"/>
          <a:srcRect/>
          <a:stretch>
            <a:fillRect/>
          </a:stretch>
        </p:blipFill>
        <p:spPr bwMode="auto">
          <a:xfrm>
            <a:off x="5724128" y="404664"/>
            <a:ext cx="3016374" cy="2164813"/>
          </a:xfrm>
          <a:prstGeom prst="rect">
            <a:avLst/>
          </a:prstGeom>
          <a:noFill/>
        </p:spPr>
      </p:pic>
      <p:sp>
        <p:nvSpPr>
          <p:cNvPr id="5" name="TextBox 4"/>
          <p:cNvSpPr txBox="1"/>
          <p:nvPr/>
        </p:nvSpPr>
        <p:spPr>
          <a:xfrm>
            <a:off x="5868144" y="2564904"/>
            <a:ext cx="2736304" cy="646331"/>
          </a:xfrm>
          <a:prstGeom prst="rect">
            <a:avLst/>
          </a:prstGeom>
          <a:noFill/>
        </p:spPr>
        <p:txBody>
          <a:bodyPr wrap="square" rtlCol="0">
            <a:spAutoFit/>
          </a:bodyPr>
          <a:lstStyle/>
          <a:p>
            <a:r>
              <a:rPr lang="en-GB" dirty="0" smtClean="0"/>
              <a:t>Queensland</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20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2000"/>
                                        <p:tgtEl>
                                          <p:spTgt spid="3">
                                            <p:txEl>
                                              <p:pRg st="6" end="6"/>
                                            </p:txEl>
                                          </p:spTgt>
                                        </p:tgtEl>
                                      </p:cBhvr>
                                    </p:animEffect>
                                  </p:childTnLst>
                                </p:cTn>
                              </p:par>
                              <p:par>
                                <p:cTn id="38" presetID="10" presetClass="entr" presetSubtype="0" fill="hold" grpId="0" nodeType="withEffect">
                                  <p:stCondLst>
                                    <p:cond delay="0"/>
                                  </p:stCondLst>
                                  <p:childTnLst>
                                    <p:set>
                                      <p:cBhvr>
                                        <p:cTn id="39" dur="1" fill="hold">
                                          <p:stCondLst>
                                            <p:cond delay="0"/>
                                          </p:stCondLst>
                                        </p:cTn>
                                        <p:tgtEl>
                                          <p:spTgt spid="3">
                                            <p:txEl>
                                              <p:pRg st="7" end="7"/>
                                            </p:txEl>
                                          </p:spTgt>
                                        </p:tgtEl>
                                        <p:attrNameLst>
                                          <p:attrName>style.visibility</p:attrName>
                                        </p:attrNameLst>
                                      </p:cBhvr>
                                      <p:to>
                                        <p:strVal val="visible"/>
                                      </p:to>
                                    </p:set>
                                    <p:animEffect transition="in" filter="fade">
                                      <p:cBhvr>
                                        <p:cTn id="40" dur="2000"/>
                                        <p:tgtEl>
                                          <p:spTgt spid="3">
                                            <p:txEl>
                                              <p:pRg st="7" end="7"/>
                                            </p:txEl>
                                          </p:spTgt>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animEffect transition="in" filter="fade">
                                      <p:cBhvr>
                                        <p:cTn id="43" dur="2000"/>
                                        <p:tgtEl>
                                          <p:spTgt spid="3">
                                            <p:txEl>
                                              <p:pRg st="8" end="8"/>
                                            </p:txEl>
                                          </p:spTgt>
                                        </p:tgtEl>
                                      </p:cBhvr>
                                    </p:animEffect>
                                  </p:childTnLst>
                                </p:cTn>
                              </p:par>
                              <p:par>
                                <p:cTn id="44" presetID="10" presetClass="entr" presetSubtype="0" fill="hold" grpId="0" nodeType="withEffect">
                                  <p:stCondLst>
                                    <p:cond delay="0"/>
                                  </p:stCondLst>
                                  <p:childTnLst>
                                    <p:set>
                                      <p:cBhvr>
                                        <p:cTn id="45" dur="1" fill="hold">
                                          <p:stCondLst>
                                            <p:cond delay="0"/>
                                          </p:stCondLst>
                                        </p:cTn>
                                        <p:tgtEl>
                                          <p:spTgt spid="3">
                                            <p:txEl>
                                              <p:pRg st="9" end="9"/>
                                            </p:txEl>
                                          </p:spTgt>
                                        </p:tgtEl>
                                        <p:attrNameLst>
                                          <p:attrName>style.visibility</p:attrName>
                                        </p:attrNameLst>
                                      </p:cBhvr>
                                      <p:to>
                                        <p:strVal val="visible"/>
                                      </p:to>
                                    </p:set>
                                    <p:animEffect transition="in" filter="fade">
                                      <p:cBhvr>
                                        <p:cTn id="46" dur="20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en-GB"/>
          </a:p>
        </p:txBody>
      </p:sp>
      <p:sp>
        <p:nvSpPr>
          <p:cNvPr id="2" name="Title 1"/>
          <p:cNvSpPr>
            <a:spLocks noGrp="1"/>
          </p:cNvSpPr>
          <p:nvPr>
            <p:ph type="title"/>
          </p:nvPr>
        </p:nvSpPr>
        <p:spPr/>
        <p:txBody>
          <a:bodyPr/>
          <a:lstStyle/>
          <a:p>
            <a:endParaRPr lang="en-GB"/>
          </a:p>
        </p:txBody>
      </p:sp>
      <p:pic>
        <p:nvPicPr>
          <p:cNvPr id="68612" name="Picture 4" descr="C:\Users\Chris House\Desktop\coastal images\spit.jpg"/>
          <p:cNvPicPr>
            <a:picLocks noChangeAspect="1" noChangeArrowheads="1"/>
          </p:cNvPicPr>
          <p:nvPr/>
        </p:nvPicPr>
        <p:blipFill>
          <a:blip r:embed="rId2" cstate="print"/>
          <a:srcRect/>
          <a:stretch>
            <a:fillRect/>
          </a:stretch>
        </p:blipFill>
        <p:spPr bwMode="auto">
          <a:xfrm>
            <a:off x="0" y="-54768"/>
            <a:ext cx="4974367" cy="6912768"/>
          </a:xfrm>
          <a:prstGeom prst="rect">
            <a:avLst/>
          </a:prstGeom>
          <a:noFill/>
        </p:spPr>
      </p:pic>
      <p:pic>
        <p:nvPicPr>
          <p:cNvPr id="68613" name="Picture 5" descr="C:\Users\Chris House\Desktop\coastal images\chesil.jpg"/>
          <p:cNvPicPr>
            <a:picLocks noChangeAspect="1" noChangeArrowheads="1"/>
          </p:cNvPicPr>
          <p:nvPr/>
        </p:nvPicPr>
        <p:blipFill>
          <a:blip r:embed="rId3" cstate="print"/>
          <a:srcRect/>
          <a:stretch>
            <a:fillRect/>
          </a:stretch>
        </p:blipFill>
        <p:spPr bwMode="auto">
          <a:xfrm>
            <a:off x="5004048" y="0"/>
            <a:ext cx="4934213" cy="6858000"/>
          </a:xfrm>
          <a:prstGeom prst="rect">
            <a:avLst/>
          </a:prstGeom>
          <a:noFill/>
        </p:spPr>
      </p:pic>
      <p:pic>
        <p:nvPicPr>
          <p:cNvPr id="68610" name="Picture 2" descr="C:\Users\Chris House\Desktop\coastal images\barriers.jpg"/>
          <p:cNvPicPr>
            <a:picLocks noChangeAspect="1" noChangeArrowheads="1"/>
          </p:cNvPicPr>
          <p:nvPr/>
        </p:nvPicPr>
        <p:blipFill>
          <a:blip r:embed="rId4" cstate="print"/>
          <a:srcRect/>
          <a:stretch>
            <a:fillRect/>
          </a:stretch>
        </p:blipFill>
        <p:spPr bwMode="auto">
          <a:xfrm>
            <a:off x="0" y="0"/>
            <a:ext cx="9972600" cy="685800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8612"/>
                                        </p:tgtEl>
                                        <p:attrNameLst>
                                          <p:attrName>style.visibility</p:attrName>
                                        </p:attrNameLst>
                                      </p:cBhvr>
                                      <p:to>
                                        <p:strVal val="visible"/>
                                      </p:to>
                                    </p:set>
                                    <p:animEffect transition="in" filter="fade">
                                      <p:cBhvr>
                                        <p:cTn id="7" dur="2000"/>
                                        <p:tgtEl>
                                          <p:spTgt spid="6861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68610"/>
                                        </p:tgtEl>
                                        <p:attrNameLst>
                                          <p:attrName>style.visibility</p:attrName>
                                        </p:attrNameLst>
                                      </p:cBhvr>
                                      <p:to>
                                        <p:strVal val="visible"/>
                                      </p:to>
                                    </p:set>
                                    <p:animEffect transition="in" filter="wipe(down)">
                                      <p:cBhvr>
                                        <p:cTn id="12" dur="500"/>
                                        <p:tgtEl>
                                          <p:spTgt spid="686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aveform">
  <a:themeElements>
    <a:clrScheme name="Waveform">
      <a:dk1>
        <a:sysClr val="windowText" lastClr="000000"/>
      </a:dk1>
      <a:lt1>
        <a:sysClr val="window" lastClr="FFFFFF"/>
      </a:lt1>
      <a:dk2>
        <a:srgbClr val="073E87"/>
      </a:dk2>
      <a:lt2>
        <a:srgbClr val="C6E7FC"/>
      </a:lt2>
      <a:accent1>
        <a:srgbClr val="31B6FD"/>
      </a:accent1>
      <a:accent2>
        <a:srgbClr val="4584D3"/>
      </a:accent2>
      <a:accent3>
        <a:srgbClr val="5BD078"/>
      </a:accent3>
      <a:accent4>
        <a:srgbClr val="A5D028"/>
      </a:accent4>
      <a:accent5>
        <a:srgbClr val="F5C040"/>
      </a:accent5>
      <a:accent6>
        <a:srgbClr val="05E0DB"/>
      </a:accent6>
      <a:hlink>
        <a:srgbClr val="0080FF"/>
      </a:hlink>
      <a:folHlink>
        <a:srgbClr val="5EAEFF"/>
      </a:folHlink>
    </a:clrScheme>
    <a:fontScheme name="Waveform">
      <a:majorFont>
        <a:latin typeface="Candara"/>
        <a:ea typeface=""/>
        <a:cs typeface=""/>
        <a:font script="Jpan" typeface="HGP明朝E"/>
        <a:font script="Hang" typeface="HY그래픽M"/>
        <a:font script="Hans" typeface="华文新魏"/>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HGP明朝E"/>
        <a:font script="Hang" typeface="HY그래픽M"/>
        <a:font script="Hans" typeface="华文楷体"/>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aveform">
      <a:fillStyleLst>
        <a:solidFill>
          <a:schemeClr val="phClr"/>
        </a:solidFill>
        <a:gradFill rotWithShape="1">
          <a:gsLst>
            <a:gs pos="0">
              <a:schemeClr val="phClr">
                <a:tint val="0"/>
              </a:schemeClr>
            </a:gs>
            <a:gs pos="44000">
              <a:schemeClr val="phClr">
                <a:tint val="60000"/>
                <a:satMod val="120000"/>
              </a:schemeClr>
            </a:gs>
            <a:gs pos="100000">
              <a:schemeClr val="phClr">
                <a:tint val="90000"/>
                <a:alpha val="100000"/>
                <a:lumMod val="90000"/>
              </a:schemeClr>
            </a:gs>
          </a:gsLst>
          <a:lin ang="5400000" scaled="0"/>
        </a:gradFill>
        <a:gradFill rotWithShape="1">
          <a:gsLst>
            <a:gs pos="0">
              <a:schemeClr val="phClr">
                <a:tint val="96000"/>
                <a:satMod val="120000"/>
                <a:lumMod val="120000"/>
              </a:schemeClr>
            </a:gs>
            <a:gs pos="100000">
              <a:schemeClr val="phClr">
                <a:shade val="89000"/>
                <a:lumMod val="90000"/>
              </a:schemeClr>
            </a:gs>
          </a:gsLst>
          <a:lin ang="5400000" scaled="0"/>
        </a:gradFill>
      </a:fillStyleLst>
      <a:lnStyleLst>
        <a:ln w="9525" cap="flat" cmpd="sng" algn="ctr">
          <a:solidFill>
            <a:schemeClr val="phClr"/>
          </a:solidFill>
          <a:prstDash val="solid"/>
        </a:ln>
        <a:ln w="15875" cap="flat" cmpd="sng" algn="ctr">
          <a:solidFill>
            <a:schemeClr val="phClr">
              <a:shade val="75000"/>
              <a:lumMod val="80000"/>
            </a:schemeClr>
          </a:solidFill>
          <a:prstDash val="solid"/>
        </a:ln>
        <a:ln w="25400" cap="flat" cmpd="sng" algn="ctr">
          <a:solidFill>
            <a:schemeClr val="phClr"/>
          </a:solidFill>
          <a:prstDash val="solid"/>
        </a:ln>
      </a:lnStyleLst>
      <a:effectStyleLst>
        <a:effectStyle>
          <a:effectLst/>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prstMaterial="flat">
            <a:bevelT w="12700" h="12700"/>
          </a:sp3d>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contourW="19050" prstMaterial="flat">
            <a:bevelT w="63500" h="63500"/>
            <a:contourClr>
              <a:schemeClr val="phClr">
                <a:shade val="25000"/>
                <a:satMod val="180000"/>
              </a:schemeClr>
            </a:contourClr>
          </a:sp3d>
        </a:effectStyle>
      </a:effectStyleLst>
      <a:bgFillStyleLst>
        <a:solidFill>
          <a:schemeClr val="phClr"/>
        </a:solidFill>
        <a:gradFill rotWithShape="1">
          <a:gsLst>
            <a:gs pos="40000">
              <a:schemeClr val="phClr">
                <a:tint val="94000"/>
                <a:shade val="94000"/>
                <a:alpha val="100000"/>
                <a:satMod val="114000"/>
                <a:lumMod val="114000"/>
              </a:schemeClr>
            </a:gs>
            <a:gs pos="74000">
              <a:schemeClr val="phClr">
                <a:tint val="94000"/>
                <a:shade val="94000"/>
                <a:satMod val="128000"/>
                <a:lumMod val="100000"/>
              </a:schemeClr>
            </a:gs>
            <a:gs pos="100000">
              <a:schemeClr val="phClr">
                <a:tint val="98000"/>
                <a:shade val="100000"/>
                <a:hueMod val="98000"/>
                <a:satMod val="100000"/>
                <a:lumMod val="74000"/>
              </a:schemeClr>
            </a:gs>
          </a:gsLst>
          <a:path path="circle">
            <a:fillToRect l="20000" t="-40000" r="20000" b="140000"/>
          </a:path>
        </a:gradFill>
        <a:blipFill rotWithShape="1">
          <a:blip xmlns:r="http://schemas.openxmlformats.org/officeDocument/2006/relationships" r:embed="rId1">
            <a:duotone>
              <a:schemeClr val="phClr">
                <a:tint val="96000"/>
                <a:satMod val="130000"/>
                <a:lumMod val="50000"/>
              </a:schemeClr>
              <a:schemeClr val="phClr">
                <a:tint val="96000"/>
                <a:satMod val="114000"/>
                <a:lumMod val="114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Waveform</Template>
  <TotalTime>2732</TotalTime>
  <Words>2009</Words>
  <Application>Microsoft Office PowerPoint</Application>
  <PresentationFormat>On-screen Show (4:3)</PresentationFormat>
  <Paragraphs>279</Paragraphs>
  <Slides>53</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53</vt:i4>
      </vt:variant>
    </vt:vector>
  </HeadingPairs>
  <TitlesOfParts>
    <vt:vector size="58" baseType="lpstr">
      <vt:lpstr>Calibri</vt:lpstr>
      <vt:lpstr>Candara</vt:lpstr>
      <vt:lpstr>Symbol</vt:lpstr>
      <vt:lpstr>Times New Roman</vt:lpstr>
      <vt:lpstr>Waveform</vt:lpstr>
      <vt:lpstr>Coastal fundamentals</vt:lpstr>
      <vt:lpstr>PowerPoint Presentation</vt:lpstr>
      <vt:lpstr>Introduction</vt:lpstr>
      <vt:lpstr>Time</vt:lpstr>
      <vt:lpstr>Coastal Importance</vt:lpstr>
      <vt:lpstr>Coastal Importance 2</vt:lpstr>
      <vt:lpstr>Porthcawl, Jan, 2017)</vt:lpstr>
      <vt:lpstr>PowerPoint Presentation</vt:lpstr>
      <vt:lpstr>Coastal factors</vt:lpstr>
      <vt:lpstr>Underwater</vt:lpstr>
      <vt:lpstr>Intertidal</vt:lpstr>
      <vt:lpstr>Coast</vt:lpstr>
      <vt:lpstr>Eustatic SL Change</vt:lpstr>
      <vt:lpstr>Coastal Zone Boundaries (Masselink &amp; Hughes, 2003)</vt:lpstr>
      <vt:lpstr>Transition from land to sea</vt:lpstr>
      <vt:lpstr>Shoreface: Beach Morphology (King, 1980)</vt:lpstr>
      <vt:lpstr>WAVES</vt:lpstr>
      <vt:lpstr>Waves</vt:lpstr>
      <vt:lpstr>Terminology</vt:lpstr>
      <vt:lpstr>Linear wave theory</vt:lpstr>
      <vt:lpstr>Refraction and Diffraction</vt:lpstr>
      <vt:lpstr>Wave characteristics</vt:lpstr>
      <vt:lpstr>Shallow processes</vt:lpstr>
      <vt:lpstr>Shallow processes</vt:lpstr>
      <vt:lpstr>Currents near the shore</vt:lpstr>
      <vt:lpstr>TIDES</vt:lpstr>
      <vt:lpstr>Amphidromes</vt:lpstr>
      <vt:lpstr>Storm Surge</vt:lpstr>
      <vt:lpstr>Tsunami </vt:lpstr>
      <vt:lpstr>Sediment size</vt:lpstr>
      <vt:lpstr>SYSTEMS</vt:lpstr>
      <vt:lpstr>Beach type</vt:lpstr>
      <vt:lpstr>Beach morphological features</vt:lpstr>
      <vt:lpstr>Sediment budgets</vt:lpstr>
      <vt:lpstr>Erosion and deposition</vt:lpstr>
      <vt:lpstr>EROSION</vt:lpstr>
      <vt:lpstr>Erosion</vt:lpstr>
      <vt:lpstr>Erosion cont’d</vt:lpstr>
      <vt:lpstr>Rate of Erosion</vt:lpstr>
      <vt:lpstr>Erosional Landforms</vt:lpstr>
      <vt:lpstr>Notch</vt:lpstr>
      <vt:lpstr>Flamborough Head, Yorks.</vt:lpstr>
      <vt:lpstr>PowerPoint Presentation</vt:lpstr>
      <vt:lpstr>PowerPoint Presentation</vt:lpstr>
      <vt:lpstr>PowerPoint Presentation</vt:lpstr>
      <vt:lpstr>Cliffs (80% world’s coasts Masselink, 2010)</vt:lpstr>
      <vt:lpstr>Morphology</vt:lpstr>
      <vt:lpstr>Its Happening Today</vt:lpstr>
      <vt:lpstr>Its Happening Today</vt:lpstr>
      <vt:lpstr>PowerPoint Presentation</vt:lpstr>
      <vt:lpstr>PowerPoint Presentation</vt:lpstr>
      <vt:lpstr>DEPOSITIONAL  LANDFORMS</vt:lpstr>
      <vt:lpstr>PowerPoint Presentation</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Chris House</dc:creator>
  <cp:lastModifiedBy>Chris House</cp:lastModifiedBy>
  <cp:revision>148</cp:revision>
  <dcterms:created xsi:type="dcterms:W3CDTF">2012-11-15T15:06:50Z</dcterms:created>
  <dcterms:modified xsi:type="dcterms:W3CDTF">2018-10-25T11:36:50Z</dcterms:modified>
</cp:coreProperties>
</file>