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339" r:id="rId4"/>
    <p:sldId id="277" r:id="rId5"/>
    <p:sldId id="281" r:id="rId6"/>
    <p:sldId id="265" r:id="rId7"/>
    <p:sldId id="343" r:id="rId8"/>
    <p:sldId id="338" r:id="rId9"/>
    <p:sldId id="330" r:id="rId10"/>
    <p:sldId id="333" r:id="rId11"/>
    <p:sldId id="340" r:id="rId12"/>
    <p:sldId id="344" r:id="rId13"/>
    <p:sldId id="341" r:id="rId14"/>
    <p:sldId id="342" r:id="rId15"/>
    <p:sldId id="258" r:id="rId16"/>
    <p:sldId id="259" r:id="rId17"/>
    <p:sldId id="260" r:id="rId18"/>
    <p:sldId id="261" r:id="rId19"/>
    <p:sldId id="262" r:id="rId20"/>
    <p:sldId id="263" r:id="rId21"/>
    <p:sldId id="26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dgm:t>
        <a:bodyPr/>
        <a:lstStyle/>
        <a:p>
          <a:r>
            <a:rPr lang="en-US" sz="2400"/>
            <a:t>Age</a:t>
          </a:r>
          <a:endParaRPr lang="en-US" sz="2400" dirty="0"/>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dgm:t>
        <a:bodyPr/>
        <a:lstStyle/>
        <a:p>
          <a:endParaRPr lang="en-US"/>
        </a:p>
      </dgm:t>
    </dgm:pt>
    <dgm:pt modelId="{AD207731-8FE9-4318-BC7C-8F7E6F347184}">
      <dgm:prSet phldrT="[Text]" custT="1"/>
      <dgm:spPr/>
      <dgm:t>
        <a:bodyPr/>
        <a:lstStyle/>
        <a:p>
          <a:r>
            <a:rPr lang="en-US" sz="2400"/>
            <a:t>Cultural background</a:t>
          </a:r>
          <a:endParaRPr lang="en-US" sz="2400" dirty="0"/>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dgm:t>
        <a:bodyPr/>
        <a:lstStyle/>
        <a:p>
          <a:endParaRPr lang="en-US"/>
        </a:p>
      </dgm:t>
    </dgm:pt>
    <dgm:pt modelId="{07F19946-1895-475C-934C-F3B06CEE2B1C}">
      <dgm:prSet phldrT="[Text]" custT="1"/>
      <dgm:spPr/>
      <dgm:t>
        <a:bodyPr/>
        <a:lstStyle/>
        <a:p>
          <a:r>
            <a:rPr lang="en-US" sz="2400"/>
            <a:t>Religion or belief</a:t>
          </a:r>
          <a:endParaRPr lang="en-US" sz="2400" dirty="0"/>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dgm:t>
        <a:bodyPr/>
        <a:lstStyle/>
        <a:p>
          <a:endParaRPr lang="en-US"/>
        </a:p>
      </dgm:t>
    </dgm:pt>
    <dgm:pt modelId="{1BF8A122-BC71-495A-B842-E78DD2D55614}">
      <dgm:prSet phldrT="[Text]" custT="1"/>
      <dgm:spPr/>
      <dgm:t>
        <a:bodyPr/>
        <a:lstStyle/>
        <a:p>
          <a:r>
            <a:rPr lang="en-US" sz="2400"/>
            <a:t>Domestic circumstances</a:t>
          </a:r>
          <a:endParaRPr lang="en-US" sz="2400" dirty="0"/>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dgm:t>
        <a:bodyPr/>
        <a:lstStyle/>
        <a:p>
          <a:endParaRPr lang="en-US"/>
        </a:p>
      </dgm:t>
    </dgm:pt>
    <dgm:pt modelId="{15536AF6-22C9-4B2D-87F0-55372345F5A7}">
      <dgm:prSet phldrT="[Text]" custT="1"/>
      <dgm:spPr/>
      <dgm:t>
        <a:bodyPr/>
        <a:lstStyle/>
        <a:p>
          <a:r>
            <a:rPr lang="en-US" sz="2400"/>
            <a:t>Physical &amp; mental health</a:t>
          </a:r>
          <a:endParaRPr lang="en-US" sz="2400" dirty="0"/>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dgm:t>
        <a:bodyPr/>
        <a:lstStyle/>
        <a:p>
          <a:endParaRPr lang="en-US"/>
        </a:p>
      </dgm:t>
    </dgm:pt>
    <dgm:pt modelId="{F281E20F-6086-4EDF-90E8-F3D7B0229B94}">
      <dgm:prSet phldrT="[Text]" custT="1"/>
      <dgm:spPr/>
      <dgm:t>
        <a:bodyPr/>
        <a:lstStyle/>
        <a:p>
          <a:r>
            <a:rPr lang="en-US" sz="2400"/>
            <a:t>Disability</a:t>
          </a:r>
          <a:endParaRPr lang="en-US" sz="2400" dirty="0"/>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dgm:t>
        <a:bodyPr/>
        <a:lstStyle/>
        <a:p>
          <a:endParaRPr lang="en-US" dirty="0"/>
        </a:p>
      </dgm:t>
    </dgm:pt>
    <dgm:pt modelId="{AD257648-2CF9-4CA2-9FB9-1D5702345ADF}">
      <dgm:prSet phldrT="[Text]" custT="1"/>
      <dgm:spPr/>
      <dgm:t>
        <a:bodyPr/>
        <a:lstStyle/>
        <a:p>
          <a:r>
            <a:rPr lang="en-US" sz="2400"/>
            <a:t>Previous contact with the Police</a:t>
          </a:r>
          <a:endParaRPr lang="en-US" sz="2400" dirty="0"/>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dgm:t>
        <a:bodyPr/>
        <a:lstStyle/>
        <a:p>
          <a:endParaRPr lang="en-US"/>
        </a:p>
      </dgm:t>
    </dgm:pt>
    <dgm:pt modelId="{FB731F5B-D585-4EBE-B386-2D9637BD5F99}">
      <dgm:prSet phldrT="[Text]" custT="1"/>
      <dgm:spPr/>
      <dgm:t>
        <a:bodyPr/>
        <a:lstStyle/>
        <a:p>
          <a:r>
            <a:rPr lang="en-US" sz="2400"/>
            <a:t>Gender</a:t>
          </a:r>
          <a:endParaRPr lang="en-US" sz="2400" dirty="0"/>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A7B55F81-8F19-46D5-9DEE-D2D50846DD9C}">
      <dgm:prSet phldrT="[Text]" custT="1"/>
      <dgm:spPr/>
      <dgm:t>
        <a:bodyPr/>
        <a:lstStyle/>
        <a:p>
          <a:r>
            <a:rPr lang="en-US" sz="2000"/>
            <a:t>Category of witness</a:t>
          </a:r>
          <a:endParaRPr lang="en-US" sz="2000" dirty="0"/>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B8263E-5BFC-4B57-883C-587C926BCF4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1E7F1D9F-8563-4259-A2F5-5EE2A1825E65}">
      <dgm:prSet/>
      <dgm:spPr/>
      <dgm:t>
        <a:bodyPr/>
        <a:lstStyle/>
        <a:p>
          <a:r>
            <a:rPr lang="en-GB"/>
            <a:t>The MG 11 will need to be taken at a mutually agreeable time, at a location that is comfortable for the victim, without distractions, or outside pressures so that they may be able to recall events and give their full attention to the process in hand.</a:t>
          </a:r>
          <a:endParaRPr lang="en-US"/>
        </a:p>
      </dgm:t>
    </dgm:pt>
    <dgm:pt modelId="{966B4342-4586-4EB1-9C21-DFDDFA3B9CC3}" type="parTrans" cxnId="{D2C5C39E-AA1D-4531-9CDF-2831F3AFE95C}">
      <dgm:prSet/>
      <dgm:spPr/>
      <dgm:t>
        <a:bodyPr/>
        <a:lstStyle/>
        <a:p>
          <a:endParaRPr lang="en-US"/>
        </a:p>
      </dgm:t>
    </dgm:pt>
    <dgm:pt modelId="{13723EC2-7673-4314-B65B-7A5E84C9868B}" type="sibTrans" cxnId="{D2C5C39E-AA1D-4531-9CDF-2831F3AFE95C}">
      <dgm:prSet/>
      <dgm:spPr/>
      <dgm:t>
        <a:bodyPr/>
        <a:lstStyle/>
        <a:p>
          <a:endParaRPr lang="en-US"/>
        </a:p>
      </dgm:t>
    </dgm:pt>
    <dgm:pt modelId="{4CF74292-D13A-4F18-A1D2-0ED7A0C04BD2}">
      <dgm:prSet/>
      <dgm:spPr/>
      <dgm:t>
        <a:bodyPr/>
        <a:lstStyle/>
        <a:p>
          <a:r>
            <a:rPr lang="en-GB"/>
            <a:t>The location should be suitable to the needs of the victim / witness and investigation</a:t>
          </a:r>
          <a:endParaRPr lang="en-US"/>
        </a:p>
      </dgm:t>
    </dgm:pt>
    <dgm:pt modelId="{C1493F86-E9CA-4877-9A10-E5D12D6C5B40}" type="parTrans" cxnId="{B4690876-09D2-4222-B05A-BED2E3CD9D3B}">
      <dgm:prSet/>
      <dgm:spPr/>
      <dgm:t>
        <a:bodyPr/>
        <a:lstStyle/>
        <a:p>
          <a:endParaRPr lang="en-US"/>
        </a:p>
      </dgm:t>
    </dgm:pt>
    <dgm:pt modelId="{3FCE7B69-EB7F-46E5-A65F-D29827F93C2D}" type="sibTrans" cxnId="{B4690876-09D2-4222-B05A-BED2E3CD9D3B}">
      <dgm:prSet/>
      <dgm:spPr/>
      <dgm:t>
        <a:bodyPr/>
        <a:lstStyle/>
        <a:p>
          <a:endParaRPr lang="en-US"/>
        </a:p>
      </dgm:t>
    </dgm:pt>
    <dgm:pt modelId="{006CB522-15A9-4AC0-876B-C934BD144E0D}">
      <dgm:prSet/>
      <dgm:spPr/>
      <dgm:t>
        <a:bodyPr/>
        <a:lstStyle/>
        <a:p>
          <a:r>
            <a:rPr lang="en-GB"/>
            <a:t>The officer needs to be prepared and able to commit to this process too.</a:t>
          </a:r>
          <a:endParaRPr lang="en-US"/>
        </a:p>
      </dgm:t>
    </dgm:pt>
    <dgm:pt modelId="{ED2D8BEB-38F8-4DD0-8412-DE217C1A252C}" type="parTrans" cxnId="{D73F2ED7-A131-45D7-AED4-E6AEEE9E32EF}">
      <dgm:prSet/>
      <dgm:spPr/>
      <dgm:t>
        <a:bodyPr/>
        <a:lstStyle/>
        <a:p>
          <a:endParaRPr lang="en-US"/>
        </a:p>
      </dgm:t>
    </dgm:pt>
    <dgm:pt modelId="{89FFC745-CCA3-4BDA-A9B2-6C7373ECBC94}" type="sibTrans" cxnId="{D73F2ED7-A131-45D7-AED4-E6AEEE9E32EF}">
      <dgm:prSet/>
      <dgm:spPr/>
      <dgm:t>
        <a:bodyPr/>
        <a:lstStyle/>
        <a:p>
          <a:endParaRPr lang="en-US"/>
        </a:p>
      </dgm:t>
    </dgm:pt>
    <dgm:pt modelId="{21D325C6-35DE-42F8-8CBD-8A1D874CE644}">
      <dgm:prSet/>
      <dgm:spPr/>
      <dgm:t>
        <a:bodyPr/>
        <a:lstStyle/>
        <a:p>
          <a:r>
            <a:rPr lang="en-GB"/>
            <a:t>Officers are encouraged to apply the PEACE* model when planning and taking a statement</a:t>
          </a:r>
          <a:endParaRPr lang="en-US"/>
        </a:p>
      </dgm:t>
    </dgm:pt>
    <dgm:pt modelId="{36864E29-23D6-4E61-8A5A-AEEF99958482}" type="parTrans" cxnId="{C2297CCB-6BE7-40BB-96AD-68C38297E4CD}">
      <dgm:prSet/>
      <dgm:spPr/>
      <dgm:t>
        <a:bodyPr/>
        <a:lstStyle/>
        <a:p>
          <a:endParaRPr lang="en-US"/>
        </a:p>
      </dgm:t>
    </dgm:pt>
    <dgm:pt modelId="{66A13D1A-95D8-4F9F-A201-BECDBBAB79E3}" type="sibTrans" cxnId="{C2297CCB-6BE7-40BB-96AD-68C38297E4CD}">
      <dgm:prSet/>
      <dgm:spPr/>
      <dgm:t>
        <a:bodyPr/>
        <a:lstStyle/>
        <a:p>
          <a:endParaRPr lang="en-US"/>
        </a:p>
      </dgm:t>
    </dgm:pt>
    <dgm:pt modelId="{AA53CB97-29F3-416C-BA3A-073B97A67F59}">
      <dgm:prSet/>
      <dgm:spPr/>
      <dgm:t>
        <a:bodyPr/>
        <a:lstStyle/>
        <a:p>
          <a:r>
            <a:rPr lang="en-GB"/>
            <a:t>They are encouraged to ask the witness for a free recall, make notes, with topics and then focus on those topics ensuring that identification (ADVOKATE)*, offences, loss, injury, other witnesses and victim personal statement are all covered.</a:t>
          </a:r>
          <a:endParaRPr lang="en-US"/>
        </a:p>
      </dgm:t>
    </dgm:pt>
    <dgm:pt modelId="{A1421676-688E-4390-BBDB-A3680FAC8ED9}" type="parTrans" cxnId="{4BAABD7B-8125-4BC1-B9AB-53531D2A451F}">
      <dgm:prSet/>
      <dgm:spPr/>
      <dgm:t>
        <a:bodyPr/>
        <a:lstStyle/>
        <a:p>
          <a:endParaRPr lang="en-US"/>
        </a:p>
      </dgm:t>
    </dgm:pt>
    <dgm:pt modelId="{D300E496-C245-47C1-BDB9-7498326138B8}" type="sibTrans" cxnId="{4BAABD7B-8125-4BC1-B9AB-53531D2A451F}">
      <dgm:prSet/>
      <dgm:spPr/>
      <dgm:t>
        <a:bodyPr/>
        <a:lstStyle/>
        <a:p>
          <a:endParaRPr lang="en-US"/>
        </a:p>
      </dgm:t>
    </dgm:pt>
    <dgm:pt modelId="{778670AF-9B82-4B0B-AC8D-F5A0D966D611}">
      <dgm:prSet/>
      <dgm:spPr/>
      <dgm:t>
        <a:bodyPr/>
        <a:lstStyle/>
        <a:p>
          <a:r>
            <a:rPr lang="en-GB"/>
            <a:t>* see handout</a:t>
          </a:r>
          <a:endParaRPr lang="en-US"/>
        </a:p>
      </dgm:t>
    </dgm:pt>
    <dgm:pt modelId="{36F86BA9-D63A-4A29-BB37-8F081263A90D}" type="parTrans" cxnId="{CE0A7056-328A-4A31-BCDE-EDC9AB6EDC64}">
      <dgm:prSet/>
      <dgm:spPr/>
      <dgm:t>
        <a:bodyPr/>
        <a:lstStyle/>
        <a:p>
          <a:endParaRPr lang="en-US"/>
        </a:p>
      </dgm:t>
    </dgm:pt>
    <dgm:pt modelId="{20070E40-F9F0-4223-AD77-6B8B21A3AF40}" type="sibTrans" cxnId="{CE0A7056-328A-4A31-BCDE-EDC9AB6EDC64}">
      <dgm:prSet/>
      <dgm:spPr/>
      <dgm:t>
        <a:bodyPr/>
        <a:lstStyle/>
        <a:p>
          <a:endParaRPr lang="en-US"/>
        </a:p>
      </dgm:t>
    </dgm:pt>
    <dgm:pt modelId="{196FF08C-B423-49D9-A35B-D76026DFB4D0}" type="pres">
      <dgm:prSet presAssocID="{42B8263E-5BFC-4B57-883C-587C926BCF40}" presName="Name0" presStyleCnt="0">
        <dgm:presLayoutVars>
          <dgm:dir/>
          <dgm:resizeHandles val="exact"/>
        </dgm:presLayoutVars>
      </dgm:prSet>
      <dgm:spPr/>
    </dgm:pt>
    <dgm:pt modelId="{631DDC9D-E270-486A-8240-BF6B2A27275F}" type="pres">
      <dgm:prSet presAssocID="{1E7F1D9F-8563-4259-A2F5-5EE2A1825E65}" presName="node" presStyleLbl="node1" presStyleIdx="0" presStyleCnt="6">
        <dgm:presLayoutVars>
          <dgm:bulletEnabled val="1"/>
        </dgm:presLayoutVars>
      </dgm:prSet>
      <dgm:spPr/>
    </dgm:pt>
    <dgm:pt modelId="{66FDD775-15FE-4579-9469-A821BD17F40E}" type="pres">
      <dgm:prSet presAssocID="{13723EC2-7673-4314-B65B-7A5E84C9868B}" presName="sibTrans" presStyleLbl="sibTrans1D1" presStyleIdx="0" presStyleCnt="5"/>
      <dgm:spPr/>
    </dgm:pt>
    <dgm:pt modelId="{6FB3CE63-1F4C-41A8-A3E6-134DE09141E5}" type="pres">
      <dgm:prSet presAssocID="{13723EC2-7673-4314-B65B-7A5E84C9868B}" presName="connectorText" presStyleLbl="sibTrans1D1" presStyleIdx="0" presStyleCnt="5"/>
      <dgm:spPr/>
    </dgm:pt>
    <dgm:pt modelId="{C519AE9A-D1A3-4319-85D1-FBC2D9DFA601}" type="pres">
      <dgm:prSet presAssocID="{4CF74292-D13A-4F18-A1D2-0ED7A0C04BD2}" presName="node" presStyleLbl="node1" presStyleIdx="1" presStyleCnt="6">
        <dgm:presLayoutVars>
          <dgm:bulletEnabled val="1"/>
        </dgm:presLayoutVars>
      </dgm:prSet>
      <dgm:spPr/>
    </dgm:pt>
    <dgm:pt modelId="{B3C7DD3F-B242-4A62-A13D-703FA90B802B}" type="pres">
      <dgm:prSet presAssocID="{3FCE7B69-EB7F-46E5-A65F-D29827F93C2D}" presName="sibTrans" presStyleLbl="sibTrans1D1" presStyleIdx="1" presStyleCnt="5"/>
      <dgm:spPr/>
    </dgm:pt>
    <dgm:pt modelId="{752E72BE-C751-47DC-B983-BE1A3067BE08}" type="pres">
      <dgm:prSet presAssocID="{3FCE7B69-EB7F-46E5-A65F-D29827F93C2D}" presName="connectorText" presStyleLbl="sibTrans1D1" presStyleIdx="1" presStyleCnt="5"/>
      <dgm:spPr/>
    </dgm:pt>
    <dgm:pt modelId="{E0D0A5C1-82B0-43E0-8F90-BA62DC0D48D5}" type="pres">
      <dgm:prSet presAssocID="{006CB522-15A9-4AC0-876B-C934BD144E0D}" presName="node" presStyleLbl="node1" presStyleIdx="2" presStyleCnt="6">
        <dgm:presLayoutVars>
          <dgm:bulletEnabled val="1"/>
        </dgm:presLayoutVars>
      </dgm:prSet>
      <dgm:spPr/>
    </dgm:pt>
    <dgm:pt modelId="{2ADA07B0-FA57-4CC3-B272-9AB6B924A0E0}" type="pres">
      <dgm:prSet presAssocID="{89FFC745-CCA3-4BDA-A9B2-6C7373ECBC94}" presName="sibTrans" presStyleLbl="sibTrans1D1" presStyleIdx="2" presStyleCnt="5"/>
      <dgm:spPr/>
    </dgm:pt>
    <dgm:pt modelId="{A6F913F5-30B5-46D5-99A6-470BD286D4D5}" type="pres">
      <dgm:prSet presAssocID="{89FFC745-CCA3-4BDA-A9B2-6C7373ECBC94}" presName="connectorText" presStyleLbl="sibTrans1D1" presStyleIdx="2" presStyleCnt="5"/>
      <dgm:spPr/>
    </dgm:pt>
    <dgm:pt modelId="{F27796CD-93A5-43E4-92B2-AEC5BAC9F033}" type="pres">
      <dgm:prSet presAssocID="{21D325C6-35DE-42F8-8CBD-8A1D874CE644}" presName="node" presStyleLbl="node1" presStyleIdx="3" presStyleCnt="6">
        <dgm:presLayoutVars>
          <dgm:bulletEnabled val="1"/>
        </dgm:presLayoutVars>
      </dgm:prSet>
      <dgm:spPr/>
    </dgm:pt>
    <dgm:pt modelId="{0CAF15BD-0CE8-45D3-B92E-236B18E696AE}" type="pres">
      <dgm:prSet presAssocID="{66A13D1A-95D8-4F9F-A201-BECDBBAB79E3}" presName="sibTrans" presStyleLbl="sibTrans1D1" presStyleIdx="3" presStyleCnt="5"/>
      <dgm:spPr/>
    </dgm:pt>
    <dgm:pt modelId="{0194FFB4-AF38-433A-BCD9-3BF64A1604A1}" type="pres">
      <dgm:prSet presAssocID="{66A13D1A-95D8-4F9F-A201-BECDBBAB79E3}" presName="connectorText" presStyleLbl="sibTrans1D1" presStyleIdx="3" presStyleCnt="5"/>
      <dgm:spPr/>
    </dgm:pt>
    <dgm:pt modelId="{73E506D6-55B5-42C6-BB35-7A716F0090F3}" type="pres">
      <dgm:prSet presAssocID="{AA53CB97-29F3-416C-BA3A-073B97A67F59}" presName="node" presStyleLbl="node1" presStyleIdx="4" presStyleCnt="6">
        <dgm:presLayoutVars>
          <dgm:bulletEnabled val="1"/>
        </dgm:presLayoutVars>
      </dgm:prSet>
      <dgm:spPr/>
    </dgm:pt>
    <dgm:pt modelId="{BC87E2DA-BE81-4CE9-88F0-64A8D5D4CA49}" type="pres">
      <dgm:prSet presAssocID="{D300E496-C245-47C1-BDB9-7498326138B8}" presName="sibTrans" presStyleLbl="sibTrans1D1" presStyleIdx="4" presStyleCnt="5"/>
      <dgm:spPr/>
    </dgm:pt>
    <dgm:pt modelId="{FFF2B98D-53CD-4C87-A1E1-EDB1D03C0EC8}" type="pres">
      <dgm:prSet presAssocID="{D300E496-C245-47C1-BDB9-7498326138B8}" presName="connectorText" presStyleLbl="sibTrans1D1" presStyleIdx="4" presStyleCnt="5"/>
      <dgm:spPr/>
    </dgm:pt>
    <dgm:pt modelId="{2C292F1A-85D6-484D-92DC-0116D1114393}" type="pres">
      <dgm:prSet presAssocID="{778670AF-9B82-4B0B-AC8D-F5A0D966D611}" presName="node" presStyleLbl="node1" presStyleIdx="5" presStyleCnt="6">
        <dgm:presLayoutVars>
          <dgm:bulletEnabled val="1"/>
        </dgm:presLayoutVars>
      </dgm:prSet>
      <dgm:spPr/>
    </dgm:pt>
  </dgm:ptLst>
  <dgm:cxnLst>
    <dgm:cxn modelId="{ACFA2B03-E10C-4EE5-B0C3-3BDEE70A7E51}" type="presOf" srcId="{21D325C6-35DE-42F8-8CBD-8A1D874CE644}" destId="{F27796CD-93A5-43E4-92B2-AEC5BAC9F033}" srcOrd="0" destOrd="0" presId="urn:microsoft.com/office/officeart/2016/7/layout/RepeatingBendingProcessNew"/>
    <dgm:cxn modelId="{0B1E320A-AECE-410B-9F61-67916E7341AA}" type="presOf" srcId="{42B8263E-5BFC-4B57-883C-587C926BCF40}" destId="{196FF08C-B423-49D9-A35B-D76026DFB4D0}" srcOrd="0" destOrd="0" presId="urn:microsoft.com/office/officeart/2016/7/layout/RepeatingBendingProcessNew"/>
    <dgm:cxn modelId="{52AB3F11-9E3D-4591-90DE-95C6869D7365}" type="presOf" srcId="{13723EC2-7673-4314-B65B-7A5E84C9868B}" destId="{6FB3CE63-1F4C-41A8-A3E6-134DE09141E5}" srcOrd="1" destOrd="0" presId="urn:microsoft.com/office/officeart/2016/7/layout/RepeatingBendingProcessNew"/>
    <dgm:cxn modelId="{09A2F71C-FA10-4841-AE61-9E4E98F01BFA}" type="presOf" srcId="{3FCE7B69-EB7F-46E5-A65F-D29827F93C2D}" destId="{752E72BE-C751-47DC-B983-BE1A3067BE08}" srcOrd="1" destOrd="0" presId="urn:microsoft.com/office/officeart/2016/7/layout/RepeatingBendingProcessNew"/>
    <dgm:cxn modelId="{3CBEFB1F-B67E-4C74-9A89-D5864BE90A69}" type="presOf" srcId="{D300E496-C245-47C1-BDB9-7498326138B8}" destId="{FFF2B98D-53CD-4C87-A1E1-EDB1D03C0EC8}" srcOrd="1" destOrd="0" presId="urn:microsoft.com/office/officeart/2016/7/layout/RepeatingBendingProcessNew"/>
    <dgm:cxn modelId="{FB1F2138-31A1-4B73-B83D-98D66F561C5E}" type="presOf" srcId="{89FFC745-CCA3-4BDA-A9B2-6C7373ECBC94}" destId="{2ADA07B0-FA57-4CC3-B272-9AB6B924A0E0}" srcOrd="0" destOrd="0" presId="urn:microsoft.com/office/officeart/2016/7/layout/RepeatingBendingProcessNew"/>
    <dgm:cxn modelId="{B221923F-760A-4742-8A5D-67C96D9A4AC1}" type="presOf" srcId="{778670AF-9B82-4B0B-AC8D-F5A0D966D611}" destId="{2C292F1A-85D6-484D-92DC-0116D1114393}" srcOrd="0" destOrd="0" presId="urn:microsoft.com/office/officeart/2016/7/layout/RepeatingBendingProcessNew"/>
    <dgm:cxn modelId="{80C53265-CEF1-4E64-B8A7-8131166CEC06}" type="presOf" srcId="{3FCE7B69-EB7F-46E5-A65F-D29827F93C2D}" destId="{B3C7DD3F-B242-4A62-A13D-703FA90B802B}" srcOrd="0" destOrd="0" presId="urn:microsoft.com/office/officeart/2016/7/layout/RepeatingBendingProcessNew"/>
    <dgm:cxn modelId="{B883B46B-BF13-47E3-844E-732B676266E4}" type="presOf" srcId="{66A13D1A-95D8-4F9F-A201-BECDBBAB79E3}" destId="{0194FFB4-AF38-433A-BCD9-3BF64A1604A1}" srcOrd="1" destOrd="0" presId="urn:microsoft.com/office/officeart/2016/7/layout/RepeatingBendingProcessNew"/>
    <dgm:cxn modelId="{B4690876-09D2-4222-B05A-BED2E3CD9D3B}" srcId="{42B8263E-5BFC-4B57-883C-587C926BCF40}" destId="{4CF74292-D13A-4F18-A1D2-0ED7A0C04BD2}" srcOrd="1" destOrd="0" parTransId="{C1493F86-E9CA-4877-9A10-E5D12D6C5B40}" sibTransId="{3FCE7B69-EB7F-46E5-A65F-D29827F93C2D}"/>
    <dgm:cxn modelId="{CE0A7056-328A-4A31-BCDE-EDC9AB6EDC64}" srcId="{42B8263E-5BFC-4B57-883C-587C926BCF40}" destId="{778670AF-9B82-4B0B-AC8D-F5A0D966D611}" srcOrd="5" destOrd="0" parTransId="{36F86BA9-D63A-4A29-BB37-8F081263A90D}" sibTransId="{20070E40-F9F0-4223-AD77-6B8B21A3AF40}"/>
    <dgm:cxn modelId="{4BAABD7B-8125-4BC1-B9AB-53531D2A451F}" srcId="{42B8263E-5BFC-4B57-883C-587C926BCF40}" destId="{AA53CB97-29F3-416C-BA3A-073B97A67F59}" srcOrd="4" destOrd="0" parTransId="{A1421676-688E-4390-BBDB-A3680FAC8ED9}" sibTransId="{D300E496-C245-47C1-BDB9-7498326138B8}"/>
    <dgm:cxn modelId="{704C408C-DEA8-41C0-9B36-6A250E3303F9}" type="presOf" srcId="{D300E496-C245-47C1-BDB9-7498326138B8}" destId="{BC87E2DA-BE81-4CE9-88F0-64A8D5D4CA49}" srcOrd="0" destOrd="0" presId="urn:microsoft.com/office/officeart/2016/7/layout/RepeatingBendingProcessNew"/>
    <dgm:cxn modelId="{B88B079B-5452-4D79-937C-45242F4B04FF}" type="presOf" srcId="{4CF74292-D13A-4F18-A1D2-0ED7A0C04BD2}" destId="{C519AE9A-D1A3-4319-85D1-FBC2D9DFA601}" srcOrd="0" destOrd="0" presId="urn:microsoft.com/office/officeart/2016/7/layout/RepeatingBendingProcessNew"/>
    <dgm:cxn modelId="{D2C5C39E-AA1D-4531-9CDF-2831F3AFE95C}" srcId="{42B8263E-5BFC-4B57-883C-587C926BCF40}" destId="{1E7F1D9F-8563-4259-A2F5-5EE2A1825E65}" srcOrd="0" destOrd="0" parTransId="{966B4342-4586-4EB1-9C21-DFDDFA3B9CC3}" sibTransId="{13723EC2-7673-4314-B65B-7A5E84C9868B}"/>
    <dgm:cxn modelId="{88CACDBA-3818-4C1E-B304-577A9471C58F}" type="presOf" srcId="{13723EC2-7673-4314-B65B-7A5E84C9868B}" destId="{66FDD775-15FE-4579-9469-A821BD17F40E}" srcOrd="0" destOrd="0" presId="urn:microsoft.com/office/officeart/2016/7/layout/RepeatingBendingProcessNew"/>
    <dgm:cxn modelId="{C2297CCB-6BE7-40BB-96AD-68C38297E4CD}" srcId="{42B8263E-5BFC-4B57-883C-587C926BCF40}" destId="{21D325C6-35DE-42F8-8CBD-8A1D874CE644}" srcOrd="3" destOrd="0" parTransId="{36864E29-23D6-4E61-8A5A-AEEF99958482}" sibTransId="{66A13D1A-95D8-4F9F-A201-BECDBBAB79E3}"/>
    <dgm:cxn modelId="{A67804D0-0CC4-4D1D-BFDB-C4D536C15D57}" type="presOf" srcId="{006CB522-15A9-4AC0-876B-C934BD144E0D}" destId="{E0D0A5C1-82B0-43E0-8F90-BA62DC0D48D5}" srcOrd="0" destOrd="0" presId="urn:microsoft.com/office/officeart/2016/7/layout/RepeatingBendingProcessNew"/>
    <dgm:cxn modelId="{D73F2ED7-A131-45D7-AED4-E6AEEE9E32EF}" srcId="{42B8263E-5BFC-4B57-883C-587C926BCF40}" destId="{006CB522-15A9-4AC0-876B-C934BD144E0D}" srcOrd="2" destOrd="0" parTransId="{ED2D8BEB-38F8-4DD0-8412-DE217C1A252C}" sibTransId="{89FFC745-CCA3-4BDA-A9B2-6C7373ECBC94}"/>
    <dgm:cxn modelId="{FD3673E2-DDC7-4E7B-8B1A-46A53129A485}" type="presOf" srcId="{1E7F1D9F-8563-4259-A2F5-5EE2A1825E65}" destId="{631DDC9D-E270-486A-8240-BF6B2A27275F}" srcOrd="0" destOrd="0" presId="urn:microsoft.com/office/officeart/2016/7/layout/RepeatingBendingProcessNew"/>
    <dgm:cxn modelId="{F1ECC7E3-9A05-4FC2-99C4-BDAEC840D2EC}" type="presOf" srcId="{AA53CB97-29F3-416C-BA3A-073B97A67F59}" destId="{73E506D6-55B5-42C6-BB35-7A716F0090F3}" srcOrd="0" destOrd="0" presId="urn:microsoft.com/office/officeart/2016/7/layout/RepeatingBendingProcessNew"/>
    <dgm:cxn modelId="{B1DC12F4-C533-45E3-9626-E1CDFE4965AC}" type="presOf" srcId="{66A13D1A-95D8-4F9F-A201-BECDBBAB79E3}" destId="{0CAF15BD-0CE8-45D3-B92E-236B18E696AE}" srcOrd="0" destOrd="0" presId="urn:microsoft.com/office/officeart/2016/7/layout/RepeatingBendingProcessNew"/>
    <dgm:cxn modelId="{7A6C3CF4-FC76-4497-BFC2-89E09074532F}" type="presOf" srcId="{89FFC745-CCA3-4BDA-A9B2-6C7373ECBC94}" destId="{A6F913F5-30B5-46D5-99A6-470BD286D4D5}" srcOrd="1" destOrd="0" presId="urn:microsoft.com/office/officeart/2016/7/layout/RepeatingBendingProcessNew"/>
    <dgm:cxn modelId="{34DF792D-26FD-462A-AFF6-07A1AA773FF6}" type="presParOf" srcId="{196FF08C-B423-49D9-A35B-D76026DFB4D0}" destId="{631DDC9D-E270-486A-8240-BF6B2A27275F}" srcOrd="0" destOrd="0" presId="urn:microsoft.com/office/officeart/2016/7/layout/RepeatingBendingProcessNew"/>
    <dgm:cxn modelId="{6E6906A9-2C42-42CB-B09D-7A77EBB02355}" type="presParOf" srcId="{196FF08C-B423-49D9-A35B-D76026DFB4D0}" destId="{66FDD775-15FE-4579-9469-A821BD17F40E}" srcOrd="1" destOrd="0" presId="urn:microsoft.com/office/officeart/2016/7/layout/RepeatingBendingProcessNew"/>
    <dgm:cxn modelId="{78862C9D-288F-441B-98CD-8BD76CB1B073}" type="presParOf" srcId="{66FDD775-15FE-4579-9469-A821BD17F40E}" destId="{6FB3CE63-1F4C-41A8-A3E6-134DE09141E5}" srcOrd="0" destOrd="0" presId="urn:microsoft.com/office/officeart/2016/7/layout/RepeatingBendingProcessNew"/>
    <dgm:cxn modelId="{2EF8E7A2-BBBD-4CD8-A092-5172762A196F}" type="presParOf" srcId="{196FF08C-B423-49D9-A35B-D76026DFB4D0}" destId="{C519AE9A-D1A3-4319-85D1-FBC2D9DFA601}" srcOrd="2" destOrd="0" presId="urn:microsoft.com/office/officeart/2016/7/layout/RepeatingBendingProcessNew"/>
    <dgm:cxn modelId="{E657C19A-3F68-4056-9FDE-B06648CFFB54}" type="presParOf" srcId="{196FF08C-B423-49D9-A35B-D76026DFB4D0}" destId="{B3C7DD3F-B242-4A62-A13D-703FA90B802B}" srcOrd="3" destOrd="0" presId="urn:microsoft.com/office/officeart/2016/7/layout/RepeatingBendingProcessNew"/>
    <dgm:cxn modelId="{13173901-3CAC-400F-9A20-CC7441128D66}" type="presParOf" srcId="{B3C7DD3F-B242-4A62-A13D-703FA90B802B}" destId="{752E72BE-C751-47DC-B983-BE1A3067BE08}" srcOrd="0" destOrd="0" presId="urn:microsoft.com/office/officeart/2016/7/layout/RepeatingBendingProcessNew"/>
    <dgm:cxn modelId="{E29D47CE-6146-41A0-8E8A-96CE8D2470EB}" type="presParOf" srcId="{196FF08C-B423-49D9-A35B-D76026DFB4D0}" destId="{E0D0A5C1-82B0-43E0-8F90-BA62DC0D48D5}" srcOrd="4" destOrd="0" presId="urn:microsoft.com/office/officeart/2016/7/layout/RepeatingBendingProcessNew"/>
    <dgm:cxn modelId="{8FDBD21A-5089-4D0D-815E-5D4F70C814B1}" type="presParOf" srcId="{196FF08C-B423-49D9-A35B-D76026DFB4D0}" destId="{2ADA07B0-FA57-4CC3-B272-9AB6B924A0E0}" srcOrd="5" destOrd="0" presId="urn:microsoft.com/office/officeart/2016/7/layout/RepeatingBendingProcessNew"/>
    <dgm:cxn modelId="{D93F7839-843D-4A71-8FA1-9231F34B3FF8}" type="presParOf" srcId="{2ADA07B0-FA57-4CC3-B272-9AB6B924A0E0}" destId="{A6F913F5-30B5-46D5-99A6-470BD286D4D5}" srcOrd="0" destOrd="0" presId="urn:microsoft.com/office/officeart/2016/7/layout/RepeatingBendingProcessNew"/>
    <dgm:cxn modelId="{ADE92AE0-600F-4684-85A8-3ABD6E1F96D2}" type="presParOf" srcId="{196FF08C-B423-49D9-A35B-D76026DFB4D0}" destId="{F27796CD-93A5-43E4-92B2-AEC5BAC9F033}" srcOrd="6" destOrd="0" presId="urn:microsoft.com/office/officeart/2016/7/layout/RepeatingBendingProcessNew"/>
    <dgm:cxn modelId="{CD83FB18-37F9-46FE-B887-C3D48D82018F}" type="presParOf" srcId="{196FF08C-B423-49D9-A35B-D76026DFB4D0}" destId="{0CAF15BD-0CE8-45D3-B92E-236B18E696AE}" srcOrd="7" destOrd="0" presId="urn:microsoft.com/office/officeart/2016/7/layout/RepeatingBendingProcessNew"/>
    <dgm:cxn modelId="{D75494E6-C196-4D7D-8D96-BCF9E4BE0692}" type="presParOf" srcId="{0CAF15BD-0CE8-45D3-B92E-236B18E696AE}" destId="{0194FFB4-AF38-433A-BCD9-3BF64A1604A1}" srcOrd="0" destOrd="0" presId="urn:microsoft.com/office/officeart/2016/7/layout/RepeatingBendingProcessNew"/>
    <dgm:cxn modelId="{057E5FF2-75B1-47AA-B998-EFC4DA4BACA1}" type="presParOf" srcId="{196FF08C-B423-49D9-A35B-D76026DFB4D0}" destId="{73E506D6-55B5-42C6-BB35-7A716F0090F3}" srcOrd="8" destOrd="0" presId="urn:microsoft.com/office/officeart/2016/7/layout/RepeatingBendingProcessNew"/>
    <dgm:cxn modelId="{BA4C5D49-DA2B-4A94-B78B-3C43A2936CE4}" type="presParOf" srcId="{196FF08C-B423-49D9-A35B-D76026DFB4D0}" destId="{BC87E2DA-BE81-4CE9-88F0-64A8D5D4CA49}" srcOrd="9" destOrd="0" presId="urn:microsoft.com/office/officeart/2016/7/layout/RepeatingBendingProcessNew"/>
    <dgm:cxn modelId="{B2644011-2171-46A4-A98A-7ECF528A5D36}" type="presParOf" srcId="{BC87E2DA-BE81-4CE9-88F0-64A8D5D4CA49}" destId="{FFF2B98D-53CD-4C87-A1E1-EDB1D03C0EC8}" srcOrd="0" destOrd="0" presId="urn:microsoft.com/office/officeart/2016/7/layout/RepeatingBendingProcessNew"/>
    <dgm:cxn modelId="{CDE2C986-2BC3-44A9-834B-1F08C545999A}" type="presParOf" srcId="{196FF08C-B423-49D9-A35B-D76026DFB4D0}" destId="{2C292F1A-85D6-484D-92DC-0116D111439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6">
            <a:shade val="50000"/>
            <a:hueOff val="103967"/>
            <a:satOff val="-8153"/>
            <a:lumOff val="118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Cultural background</a:t>
          </a:r>
          <a:endParaRPr lang="en-US" sz="2400" kern="1200" dirty="0"/>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6">
            <a:shade val="90000"/>
            <a:hueOff val="120896"/>
            <a:satOff val="-8826"/>
            <a:lumOff val="11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6">
            <a:shade val="50000"/>
            <a:hueOff val="207934"/>
            <a:satOff val="-16306"/>
            <a:lumOff val="236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or belief</a:t>
          </a:r>
          <a:endParaRPr lang="en-US" sz="2400" kern="1200" dirty="0"/>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6">
            <a:shade val="90000"/>
            <a:hueOff val="241792"/>
            <a:satOff val="-17653"/>
            <a:lumOff val="22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6">
            <a:shade val="50000"/>
            <a:hueOff val="311901"/>
            <a:satOff val="-24459"/>
            <a:lumOff val="355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Domestic circumstances</a:t>
          </a:r>
          <a:endParaRPr lang="en-US" sz="2400" kern="1200" dirty="0"/>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6">
            <a:shade val="90000"/>
            <a:hueOff val="362688"/>
            <a:satOff val="-26479"/>
            <a:lumOff val="34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6">
            <a:shade val="50000"/>
            <a:hueOff val="415868"/>
            <a:satOff val="-32612"/>
            <a:lumOff val="473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&amp; mental health</a:t>
          </a:r>
          <a:endParaRPr lang="en-US" sz="2400" kern="1200" dirty="0"/>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6">
            <a:shade val="90000"/>
            <a:hueOff val="362688"/>
            <a:satOff val="-26479"/>
            <a:lumOff val="34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6">
            <a:shade val="50000"/>
            <a:hueOff val="311901"/>
            <a:satOff val="-24459"/>
            <a:lumOff val="355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Disability</a:t>
          </a:r>
          <a:endParaRPr lang="en-US" sz="2400" kern="1200" dirty="0"/>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6">
            <a:shade val="90000"/>
            <a:hueOff val="241792"/>
            <a:satOff val="-17653"/>
            <a:lumOff val="22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6">
            <a:shade val="50000"/>
            <a:hueOff val="207934"/>
            <a:satOff val="-16306"/>
            <a:lumOff val="236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Previous contact with the Police</a:t>
          </a:r>
          <a:endParaRPr lang="en-US" sz="2400" kern="1200" dirty="0"/>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6">
            <a:shade val="90000"/>
            <a:hueOff val="120896"/>
            <a:satOff val="-8826"/>
            <a:lumOff val="11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6">
            <a:shade val="50000"/>
            <a:hueOff val="103967"/>
            <a:satOff val="-8153"/>
            <a:lumOff val="118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Gender</a:t>
          </a:r>
          <a:endParaRPr lang="en-US" sz="2400" kern="1200" dirty="0"/>
        </a:p>
      </dsp:txBody>
      <dsp:txXfrm>
        <a:off x="81256" y="2075206"/>
        <a:ext cx="1967254" cy="1151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Category of witness</a:t>
          </a:r>
          <a:endParaRPr lang="en-US" sz="2000" kern="1200" dirty="0"/>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5">
            <a:hueOff val="-4050717"/>
            <a:satOff val="-275"/>
            <a:lumOff val="65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5">
            <a:hueOff val="-8101434"/>
            <a:satOff val="-551"/>
            <a:lumOff val="13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4291717" y="2603482"/>
        <a:ext cx="2467875" cy="14447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DD775-15FE-4579-9469-A821BD17F40E}">
      <dsp:nvSpPr>
        <dsp:cNvPr id="0" name=""/>
        <dsp:cNvSpPr/>
      </dsp:nvSpPr>
      <dsp:spPr>
        <a:xfrm>
          <a:off x="3580637" y="729375"/>
          <a:ext cx="562194" cy="91440"/>
        </a:xfrm>
        <a:custGeom>
          <a:avLst/>
          <a:gdLst/>
          <a:ahLst/>
          <a:cxnLst/>
          <a:rect l="0" t="0" r="0" b="0"/>
          <a:pathLst>
            <a:path>
              <a:moveTo>
                <a:pt x="0" y="45720"/>
              </a:moveTo>
              <a:lnTo>
                <a:pt x="56219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6914" y="772128"/>
        <a:ext cx="29639" cy="5933"/>
      </dsp:txXfrm>
    </dsp:sp>
    <dsp:sp modelId="{631DDC9D-E270-486A-8240-BF6B2A27275F}">
      <dsp:nvSpPr>
        <dsp:cNvPr id="0" name=""/>
        <dsp:cNvSpPr/>
      </dsp:nvSpPr>
      <dsp:spPr>
        <a:xfrm>
          <a:off x="1005071" y="1885"/>
          <a:ext cx="2577365" cy="15464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293" tIns="132567" rIns="126293" bIns="132567" numCol="1" spcCol="1270" anchor="ctr" anchorCtr="0">
          <a:noAutofit/>
        </a:bodyPr>
        <a:lstStyle/>
        <a:p>
          <a:pPr marL="0" lvl="0" indent="0" algn="ctr" defTabSz="533400">
            <a:lnSpc>
              <a:spcPct val="90000"/>
            </a:lnSpc>
            <a:spcBef>
              <a:spcPct val="0"/>
            </a:spcBef>
            <a:spcAft>
              <a:spcPct val="35000"/>
            </a:spcAft>
            <a:buNone/>
          </a:pPr>
          <a:r>
            <a:rPr lang="en-GB" sz="1200" kern="1200"/>
            <a:t>The MG 11 will need to be taken at a mutually agreeable time, at a location that is comfortable for the victim, without distractions, or outside pressures so that they may be able to recall events and give their full attention to the process in hand.</a:t>
          </a:r>
          <a:endParaRPr lang="en-US" sz="1200" kern="1200"/>
        </a:p>
      </dsp:txBody>
      <dsp:txXfrm>
        <a:off x="1005071" y="1885"/>
        <a:ext cx="2577365" cy="1546419"/>
      </dsp:txXfrm>
    </dsp:sp>
    <dsp:sp modelId="{B3C7DD3F-B242-4A62-A13D-703FA90B802B}">
      <dsp:nvSpPr>
        <dsp:cNvPr id="0" name=""/>
        <dsp:cNvSpPr/>
      </dsp:nvSpPr>
      <dsp:spPr>
        <a:xfrm>
          <a:off x="6750797" y="729375"/>
          <a:ext cx="562194" cy="91440"/>
        </a:xfrm>
        <a:custGeom>
          <a:avLst/>
          <a:gdLst/>
          <a:ahLst/>
          <a:cxnLst/>
          <a:rect l="0" t="0" r="0" b="0"/>
          <a:pathLst>
            <a:path>
              <a:moveTo>
                <a:pt x="0" y="45720"/>
              </a:moveTo>
              <a:lnTo>
                <a:pt x="56219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7074" y="772128"/>
        <a:ext cx="29639" cy="5933"/>
      </dsp:txXfrm>
    </dsp:sp>
    <dsp:sp modelId="{C519AE9A-D1A3-4319-85D1-FBC2D9DFA601}">
      <dsp:nvSpPr>
        <dsp:cNvPr id="0" name=""/>
        <dsp:cNvSpPr/>
      </dsp:nvSpPr>
      <dsp:spPr>
        <a:xfrm>
          <a:off x="4175231" y="1885"/>
          <a:ext cx="2577365" cy="15464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293" tIns="132567" rIns="126293" bIns="132567" numCol="1" spcCol="1270" anchor="ctr" anchorCtr="0">
          <a:noAutofit/>
        </a:bodyPr>
        <a:lstStyle/>
        <a:p>
          <a:pPr marL="0" lvl="0" indent="0" algn="ctr" defTabSz="533400">
            <a:lnSpc>
              <a:spcPct val="90000"/>
            </a:lnSpc>
            <a:spcBef>
              <a:spcPct val="0"/>
            </a:spcBef>
            <a:spcAft>
              <a:spcPct val="35000"/>
            </a:spcAft>
            <a:buNone/>
          </a:pPr>
          <a:r>
            <a:rPr lang="en-GB" sz="1200" kern="1200"/>
            <a:t>The location should be suitable to the needs of the victim / witness and investigation</a:t>
          </a:r>
          <a:endParaRPr lang="en-US" sz="1200" kern="1200"/>
        </a:p>
      </dsp:txBody>
      <dsp:txXfrm>
        <a:off x="4175231" y="1885"/>
        <a:ext cx="2577365" cy="1546419"/>
      </dsp:txXfrm>
    </dsp:sp>
    <dsp:sp modelId="{2ADA07B0-FA57-4CC3-B272-9AB6B924A0E0}">
      <dsp:nvSpPr>
        <dsp:cNvPr id="0" name=""/>
        <dsp:cNvSpPr/>
      </dsp:nvSpPr>
      <dsp:spPr>
        <a:xfrm>
          <a:off x="2293754" y="1546505"/>
          <a:ext cx="6340320" cy="562194"/>
        </a:xfrm>
        <a:custGeom>
          <a:avLst/>
          <a:gdLst/>
          <a:ahLst/>
          <a:cxnLst/>
          <a:rect l="0" t="0" r="0" b="0"/>
          <a:pathLst>
            <a:path>
              <a:moveTo>
                <a:pt x="6340320" y="0"/>
              </a:moveTo>
              <a:lnTo>
                <a:pt x="6340320" y="298197"/>
              </a:lnTo>
              <a:lnTo>
                <a:pt x="0" y="298197"/>
              </a:lnTo>
              <a:lnTo>
                <a:pt x="0" y="56219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715" y="1824635"/>
        <a:ext cx="318398" cy="5933"/>
      </dsp:txXfrm>
    </dsp:sp>
    <dsp:sp modelId="{E0D0A5C1-82B0-43E0-8F90-BA62DC0D48D5}">
      <dsp:nvSpPr>
        <dsp:cNvPr id="0" name=""/>
        <dsp:cNvSpPr/>
      </dsp:nvSpPr>
      <dsp:spPr>
        <a:xfrm>
          <a:off x="7345391" y="1885"/>
          <a:ext cx="2577365" cy="15464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293" tIns="132567" rIns="126293" bIns="132567" numCol="1" spcCol="1270" anchor="ctr" anchorCtr="0">
          <a:noAutofit/>
        </a:bodyPr>
        <a:lstStyle/>
        <a:p>
          <a:pPr marL="0" lvl="0" indent="0" algn="ctr" defTabSz="533400">
            <a:lnSpc>
              <a:spcPct val="90000"/>
            </a:lnSpc>
            <a:spcBef>
              <a:spcPct val="0"/>
            </a:spcBef>
            <a:spcAft>
              <a:spcPct val="35000"/>
            </a:spcAft>
            <a:buNone/>
          </a:pPr>
          <a:r>
            <a:rPr lang="en-GB" sz="1200" kern="1200"/>
            <a:t>The officer needs to be prepared and able to commit to this process too.</a:t>
          </a:r>
          <a:endParaRPr lang="en-US" sz="1200" kern="1200"/>
        </a:p>
      </dsp:txBody>
      <dsp:txXfrm>
        <a:off x="7345391" y="1885"/>
        <a:ext cx="2577365" cy="1546419"/>
      </dsp:txXfrm>
    </dsp:sp>
    <dsp:sp modelId="{0CAF15BD-0CE8-45D3-B92E-236B18E696AE}">
      <dsp:nvSpPr>
        <dsp:cNvPr id="0" name=""/>
        <dsp:cNvSpPr/>
      </dsp:nvSpPr>
      <dsp:spPr>
        <a:xfrm>
          <a:off x="3580637" y="2868589"/>
          <a:ext cx="562194" cy="91440"/>
        </a:xfrm>
        <a:custGeom>
          <a:avLst/>
          <a:gdLst/>
          <a:ahLst/>
          <a:cxnLst/>
          <a:rect l="0" t="0" r="0" b="0"/>
          <a:pathLst>
            <a:path>
              <a:moveTo>
                <a:pt x="0" y="45720"/>
              </a:moveTo>
              <a:lnTo>
                <a:pt x="56219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6914" y="2911342"/>
        <a:ext cx="29639" cy="5933"/>
      </dsp:txXfrm>
    </dsp:sp>
    <dsp:sp modelId="{F27796CD-93A5-43E4-92B2-AEC5BAC9F033}">
      <dsp:nvSpPr>
        <dsp:cNvPr id="0" name=""/>
        <dsp:cNvSpPr/>
      </dsp:nvSpPr>
      <dsp:spPr>
        <a:xfrm>
          <a:off x="1005071" y="2141099"/>
          <a:ext cx="2577365" cy="15464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293" tIns="132567" rIns="126293" bIns="132567" numCol="1" spcCol="1270" anchor="ctr" anchorCtr="0">
          <a:noAutofit/>
        </a:bodyPr>
        <a:lstStyle/>
        <a:p>
          <a:pPr marL="0" lvl="0" indent="0" algn="ctr" defTabSz="533400">
            <a:lnSpc>
              <a:spcPct val="90000"/>
            </a:lnSpc>
            <a:spcBef>
              <a:spcPct val="0"/>
            </a:spcBef>
            <a:spcAft>
              <a:spcPct val="35000"/>
            </a:spcAft>
            <a:buNone/>
          </a:pPr>
          <a:r>
            <a:rPr lang="en-GB" sz="1200" kern="1200"/>
            <a:t>Officers are encouraged to apply the PEACE* model when planning and taking a statement</a:t>
          </a:r>
          <a:endParaRPr lang="en-US" sz="1200" kern="1200"/>
        </a:p>
      </dsp:txBody>
      <dsp:txXfrm>
        <a:off x="1005071" y="2141099"/>
        <a:ext cx="2577365" cy="1546419"/>
      </dsp:txXfrm>
    </dsp:sp>
    <dsp:sp modelId="{BC87E2DA-BE81-4CE9-88F0-64A8D5D4CA49}">
      <dsp:nvSpPr>
        <dsp:cNvPr id="0" name=""/>
        <dsp:cNvSpPr/>
      </dsp:nvSpPr>
      <dsp:spPr>
        <a:xfrm>
          <a:off x="6750797" y="2868589"/>
          <a:ext cx="562194" cy="91440"/>
        </a:xfrm>
        <a:custGeom>
          <a:avLst/>
          <a:gdLst/>
          <a:ahLst/>
          <a:cxnLst/>
          <a:rect l="0" t="0" r="0" b="0"/>
          <a:pathLst>
            <a:path>
              <a:moveTo>
                <a:pt x="0" y="45720"/>
              </a:moveTo>
              <a:lnTo>
                <a:pt x="56219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7074" y="2911342"/>
        <a:ext cx="29639" cy="5933"/>
      </dsp:txXfrm>
    </dsp:sp>
    <dsp:sp modelId="{73E506D6-55B5-42C6-BB35-7A716F0090F3}">
      <dsp:nvSpPr>
        <dsp:cNvPr id="0" name=""/>
        <dsp:cNvSpPr/>
      </dsp:nvSpPr>
      <dsp:spPr>
        <a:xfrm>
          <a:off x="4175231" y="2141099"/>
          <a:ext cx="2577365" cy="15464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293" tIns="132567" rIns="126293" bIns="132567" numCol="1" spcCol="1270" anchor="ctr" anchorCtr="0">
          <a:noAutofit/>
        </a:bodyPr>
        <a:lstStyle/>
        <a:p>
          <a:pPr marL="0" lvl="0" indent="0" algn="ctr" defTabSz="533400">
            <a:lnSpc>
              <a:spcPct val="90000"/>
            </a:lnSpc>
            <a:spcBef>
              <a:spcPct val="0"/>
            </a:spcBef>
            <a:spcAft>
              <a:spcPct val="35000"/>
            </a:spcAft>
            <a:buNone/>
          </a:pPr>
          <a:r>
            <a:rPr lang="en-GB" sz="1200" kern="1200"/>
            <a:t>They are encouraged to ask the witness for a free recall, make notes, with topics and then focus on those topics ensuring that identification (ADVOKATE)*, offences, loss, injury, other witnesses and victim personal statement are all covered.</a:t>
          </a:r>
          <a:endParaRPr lang="en-US" sz="1200" kern="1200"/>
        </a:p>
      </dsp:txBody>
      <dsp:txXfrm>
        <a:off x="4175231" y="2141099"/>
        <a:ext cx="2577365" cy="1546419"/>
      </dsp:txXfrm>
    </dsp:sp>
    <dsp:sp modelId="{2C292F1A-85D6-484D-92DC-0116D1114393}">
      <dsp:nvSpPr>
        <dsp:cNvPr id="0" name=""/>
        <dsp:cNvSpPr/>
      </dsp:nvSpPr>
      <dsp:spPr>
        <a:xfrm>
          <a:off x="7345391" y="2141099"/>
          <a:ext cx="2577365" cy="15464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293" tIns="132567" rIns="126293" bIns="132567" numCol="1" spcCol="1270" anchor="ctr" anchorCtr="0">
          <a:noAutofit/>
        </a:bodyPr>
        <a:lstStyle/>
        <a:p>
          <a:pPr marL="0" lvl="0" indent="0" algn="ctr" defTabSz="533400">
            <a:lnSpc>
              <a:spcPct val="90000"/>
            </a:lnSpc>
            <a:spcBef>
              <a:spcPct val="0"/>
            </a:spcBef>
            <a:spcAft>
              <a:spcPct val="35000"/>
            </a:spcAft>
            <a:buNone/>
          </a:pPr>
          <a:r>
            <a:rPr lang="en-GB" sz="1200" kern="1200"/>
            <a:t>* see handout</a:t>
          </a:r>
          <a:endParaRPr lang="en-US" sz="1200" kern="1200"/>
        </a:p>
      </dsp:txBody>
      <dsp:txXfrm>
        <a:off x="7345391" y="2141099"/>
        <a:ext cx="2577365" cy="154641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174246-9AC7-4417-B7B8-CA3BA31C6CC6}" type="datetimeFigureOut">
              <a:rPr lang="en-GB" smtClean="0"/>
              <a:t>22/04/2025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0A21D-B389-4B62-86D6-916D23528064}" type="slidenum">
              <a:rPr lang="en-GB" smtClean="0"/>
              <a:t>‹#›</a:t>
            </a:fld>
            <a:endParaRPr lang="en-GB"/>
          </a:p>
        </p:txBody>
      </p:sp>
    </p:spTree>
    <p:extLst>
      <p:ext uri="{BB962C8B-B14F-4D97-AF65-F5344CB8AC3E}">
        <p14:creationId xmlns:p14="http://schemas.microsoft.com/office/powerpoint/2010/main" val="34418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MTF- Material time frame </a:t>
            </a:r>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these to sign post the witness to areas of discussion.</a:t>
            </a:r>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60270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FE609-DC2A-D790-513D-705743DAF4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400043-DBFF-72B4-EA41-EB6EF2CE14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1B6CE5-5FC4-1F32-9389-19D1565B9B0A}"/>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5" name="Footer Placeholder 4">
            <a:extLst>
              <a:ext uri="{FF2B5EF4-FFF2-40B4-BE49-F238E27FC236}">
                <a16:creationId xmlns:a16="http://schemas.microsoft.com/office/drawing/2014/main" id="{233D97B6-DAFB-1DC5-68F0-8BD3D0919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9DE500-9829-0A51-F9F6-92466DA6FA4A}"/>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2690210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0517-B5CF-DFB8-3C1D-A7B3D8AF07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7D80F2-0B04-5C0E-1142-8301619828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25DA05-44D7-56D5-C754-B8C878F0F19D}"/>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5" name="Footer Placeholder 4">
            <a:extLst>
              <a:ext uri="{FF2B5EF4-FFF2-40B4-BE49-F238E27FC236}">
                <a16:creationId xmlns:a16="http://schemas.microsoft.com/office/drawing/2014/main" id="{1DD933F5-E3F8-78B8-5800-5429EAF600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B8037-5977-FA10-D261-0DE9688D6296}"/>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2400958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46323-DD90-847F-B4DD-1CC083E922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71BA93-EDDE-4A1D-1176-7FF7BBA659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D90C75-B8B7-6D5B-CE9F-8B80CF973742}"/>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5" name="Footer Placeholder 4">
            <a:extLst>
              <a:ext uri="{FF2B5EF4-FFF2-40B4-BE49-F238E27FC236}">
                <a16:creationId xmlns:a16="http://schemas.microsoft.com/office/drawing/2014/main" id="{3E4E95D8-A846-E6B0-786A-CBFA9E5C7D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7B47-53C6-186B-DF6E-CAF6316B4A66}"/>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1367252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2EAE-5CE9-CE0D-02FB-FDC69B394C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ADD8B0-A2AE-4059-479C-C5ADA313C8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3072CB-61BB-5F4C-3C16-53613AABDD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87F5F5-642E-890A-290E-D00B91E04182}"/>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6" name="Footer Placeholder 5">
            <a:extLst>
              <a:ext uri="{FF2B5EF4-FFF2-40B4-BE49-F238E27FC236}">
                <a16:creationId xmlns:a16="http://schemas.microsoft.com/office/drawing/2014/main" id="{98BB3BD6-DAF5-D80C-05E6-6FEE2A2072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583C8F-DEB9-7CFB-3982-357E5CD23B84}"/>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2522623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21F61-1F98-8CC2-AE65-B3BD1C1400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86E3A-9EC1-9188-6FE2-840507A761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F2BAC0-8FD7-5761-65FE-E2BA91B755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7B05BF-B23D-27C7-9F45-05FCB1A587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EF03CD-7D5D-9862-00A8-1734065590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73BEFD-3694-6F02-BD1C-C281C4648EDD}"/>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8" name="Footer Placeholder 7">
            <a:extLst>
              <a:ext uri="{FF2B5EF4-FFF2-40B4-BE49-F238E27FC236}">
                <a16:creationId xmlns:a16="http://schemas.microsoft.com/office/drawing/2014/main" id="{01951244-9921-B6D5-9FAB-9D14755755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2D0420-D838-7B73-6317-8502663359C3}"/>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1350918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72D3-10C0-7818-6BFA-EAEBD94987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178324-9F2A-4EDF-217B-07D649F7B731}"/>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4" name="Footer Placeholder 3">
            <a:extLst>
              <a:ext uri="{FF2B5EF4-FFF2-40B4-BE49-F238E27FC236}">
                <a16:creationId xmlns:a16="http://schemas.microsoft.com/office/drawing/2014/main" id="{4A1AD53C-A6F5-6951-7DF6-DC61F999FA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14A1A0-2337-9240-FE40-BD5E7B06CCA8}"/>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2577821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2DFD8D-3397-16A3-E4BC-F87F9743C66D}"/>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3" name="Footer Placeholder 2">
            <a:extLst>
              <a:ext uri="{FF2B5EF4-FFF2-40B4-BE49-F238E27FC236}">
                <a16:creationId xmlns:a16="http://schemas.microsoft.com/office/drawing/2014/main" id="{7F703CA1-0B89-1710-7E4E-DA8E5F42F6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E48717-1821-CBF6-6CB7-E772DBF96094}"/>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779070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4D28A-6140-EBB8-B0AE-DFF1E92F46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FDF279-F82C-D5D4-95EE-C9BF63CA87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891108-470B-F3BF-47E3-92A8CE5A3A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45ABC8-C655-FD5B-1768-9BA9DDAD8030}"/>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6" name="Footer Placeholder 5">
            <a:extLst>
              <a:ext uri="{FF2B5EF4-FFF2-40B4-BE49-F238E27FC236}">
                <a16:creationId xmlns:a16="http://schemas.microsoft.com/office/drawing/2014/main" id="{DDE2A557-92B7-12EE-6B17-2FA4C5909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2BE652-67B8-4713-935D-1686B4945E62}"/>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3178667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9DFE-5E25-AEA9-B233-49B1DBF2A1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0B2E3F-D26E-4195-EFD0-D1BB5F3A93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3A039A-A02D-C59D-EA07-2964C1FD47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F083A7-5CE8-8B73-9A6A-C5F22511913F}"/>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6" name="Footer Placeholder 5">
            <a:extLst>
              <a:ext uri="{FF2B5EF4-FFF2-40B4-BE49-F238E27FC236}">
                <a16:creationId xmlns:a16="http://schemas.microsoft.com/office/drawing/2014/main" id="{BA4E1971-0B34-D77A-6151-BBECF18E0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318FB6-968C-4D69-20D3-C77544D23C0E}"/>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303982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4E2E6-0842-5383-2F56-51BE246A59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669A4A-7DD0-5066-A1EC-55CF8DA759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D21819-5D9F-8524-A2A0-132E3BC302D1}"/>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5" name="Footer Placeholder 4">
            <a:extLst>
              <a:ext uri="{FF2B5EF4-FFF2-40B4-BE49-F238E27FC236}">
                <a16:creationId xmlns:a16="http://schemas.microsoft.com/office/drawing/2014/main" id="{DA8E702C-7EDB-3231-EEE0-3D68F25C0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DAA17D-ED3F-1B27-1FFE-E951128D43FE}"/>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660432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21A62B-D13C-8800-81FC-76FABB658D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E41A7F-29A4-A7E7-59B2-CC609237CC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58579B-D9F7-107B-EECA-F561CB1632F4}"/>
              </a:ext>
            </a:extLst>
          </p:cNvPr>
          <p:cNvSpPr>
            <a:spLocks noGrp="1"/>
          </p:cNvSpPr>
          <p:nvPr>
            <p:ph type="dt" sz="half" idx="10"/>
          </p:nvPr>
        </p:nvSpPr>
        <p:spPr/>
        <p:txBody>
          <a:bodyPr/>
          <a:lstStyle/>
          <a:p>
            <a:fld id="{6453F01B-F3B5-4237-B941-B495CC1C03F9}" type="datetimeFigureOut">
              <a:rPr lang="en-GB" smtClean="0"/>
              <a:t>22/04/2025</a:t>
            </a:fld>
            <a:endParaRPr lang="en-GB"/>
          </a:p>
        </p:txBody>
      </p:sp>
      <p:sp>
        <p:nvSpPr>
          <p:cNvPr id="5" name="Footer Placeholder 4">
            <a:extLst>
              <a:ext uri="{FF2B5EF4-FFF2-40B4-BE49-F238E27FC236}">
                <a16:creationId xmlns:a16="http://schemas.microsoft.com/office/drawing/2014/main" id="{7E41B668-4497-C409-F459-5D643D4D8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F32A15-1523-526E-D4A9-A17B2148D194}"/>
              </a:ext>
            </a:extLst>
          </p:cNvPr>
          <p:cNvSpPr>
            <a:spLocks noGrp="1"/>
          </p:cNvSpPr>
          <p:nvPr>
            <p:ph type="sldNum" sz="quarter" idx="12"/>
          </p:nvPr>
        </p:nvSpPr>
        <p:spPr/>
        <p:txBody>
          <a:bodyPr/>
          <a:lstStyle/>
          <a:p>
            <a:fld id="{3DA2DD1C-45D6-4054-B325-E392E901D1B0}" type="slidenum">
              <a:rPr lang="en-GB" smtClean="0"/>
              <a:t>‹#›</a:t>
            </a:fld>
            <a:endParaRPr lang="en-GB"/>
          </a:p>
        </p:txBody>
      </p:sp>
    </p:spTree>
    <p:extLst>
      <p:ext uri="{BB962C8B-B14F-4D97-AF65-F5344CB8AC3E}">
        <p14:creationId xmlns:p14="http://schemas.microsoft.com/office/powerpoint/2010/main" val="2413167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608D09-EA24-67F3-C874-9F580B7DB0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5AED9-0019-1125-425A-2088E2C65A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4376D0-4E19-90D3-D893-649794EEC8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53F01B-F3B5-4237-B941-B495CC1C03F9}" type="datetimeFigureOut">
              <a:rPr lang="en-GB" smtClean="0"/>
              <a:t>22/04/2025</a:t>
            </a:fld>
            <a:endParaRPr lang="en-GB"/>
          </a:p>
        </p:txBody>
      </p:sp>
      <p:sp>
        <p:nvSpPr>
          <p:cNvPr id="5" name="Footer Placeholder 4">
            <a:extLst>
              <a:ext uri="{FF2B5EF4-FFF2-40B4-BE49-F238E27FC236}">
                <a16:creationId xmlns:a16="http://schemas.microsoft.com/office/drawing/2014/main" id="{AE1F3EB9-E37B-B170-D196-EF9736592A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FAA6E0-A44B-1172-FB31-C1BBFE436E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A2DD1C-45D6-4054-B325-E392E901D1B0}" type="slidenum">
              <a:rPr lang="en-GB" smtClean="0"/>
              <a:t>‹#›</a:t>
            </a:fld>
            <a:endParaRPr lang="en-GB"/>
          </a:p>
        </p:txBody>
      </p:sp>
    </p:spTree>
    <p:extLst>
      <p:ext uri="{BB962C8B-B14F-4D97-AF65-F5344CB8AC3E}">
        <p14:creationId xmlns:p14="http://schemas.microsoft.com/office/powerpoint/2010/main" val="367984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legislation.gov.uk/ukpga/1999/23/section/16"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legislation.gov.uk/ukpga/1999/23/section/3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C42A-FFE3-6BA0-D210-BF0B95D52764}"/>
              </a:ext>
            </a:extLst>
          </p:cNvPr>
          <p:cNvSpPr>
            <a:spLocks noGrp="1"/>
          </p:cNvSpPr>
          <p:nvPr>
            <p:ph type="ctrTitle"/>
          </p:nvPr>
        </p:nvSpPr>
        <p:spPr/>
        <p:txBody>
          <a:bodyPr/>
          <a:lstStyle/>
          <a:p>
            <a:r>
              <a:rPr lang="en-GB" dirty="0"/>
              <a:t>Witness Interviews</a:t>
            </a:r>
          </a:p>
        </p:txBody>
      </p:sp>
      <p:pic>
        <p:nvPicPr>
          <p:cNvPr id="5" name="Picture 4">
            <a:extLst>
              <a:ext uri="{FF2B5EF4-FFF2-40B4-BE49-F238E27FC236}">
                <a16:creationId xmlns:a16="http://schemas.microsoft.com/office/drawing/2014/main" id="{BDD1A7A7-E900-8EA2-99C0-39D20798D191}"/>
              </a:ext>
            </a:extLst>
          </p:cNvPr>
          <p:cNvPicPr>
            <a:picLocks noChangeAspect="1"/>
          </p:cNvPicPr>
          <p:nvPr/>
        </p:nvPicPr>
        <p:blipFill>
          <a:blip r:embed="rId2"/>
          <a:stretch>
            <a:fillRect/>
          </a:stretch>
        </p:blipFill>
        <p:spPr>
          <a:xfrm>
            <a:off x="7386638" y="4071938"/>
            <a:ext cx="3969728" cy="2105115"/>
          </a:xfrm>
          <a:prstGeom prst="rect">
            <a:avLst/>
          </a:prstGeom>
        </p:spPr>
      </p:pic>
    </p:spTree>
    <p:extLst>
      <p:ext uri="{BB962C8B-B14F-4D97-AF65-F5344CB8AC3E}">
        <p14:creationId xmlns:p14="http://schemas.microsoft.com/office/powerpoint/2010/main" val="1756952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2455-9D3D-CF72-368D-3445EC884BD2}"/>
              </a:ext>
            </a:extLst>
          </p:cNvPr>
          <p:cNvSpPr>
            <a:spLocks noGrp="1"/>
          </p:cNvSpPr>
          <p:nvPr>
            <p:ph type="title"/>
          </p:nvPr>
        </p:nvSpPr>
        <p:spPr/>
        <p:txBody>
          <a:bodyPr/>
          <a:lstStyle/>
          <a:p>
            <a:r>
              <a:rPr lang="en-GB" dirty="0"/>
              <a:t>Witnesses to incidents and crimes take many forms…</a:t>
            </a:r>
          </a:p>
        </p:txBody>
      </p:sp>
      <p:sp>
        <p:nvSpPr>
          <p:cNvPr id="3" name="Content Placeholder 2">
            <a:extLst>
              <a:ext uri="{FF2B5EF4-FFF2-40B4-BE49-F238E27FC236}">
                <a16:creationId xmlns:a16="http://schemas.microsoft.com/office/drawing/2014/main" id="{A56DCB6C-DA07-01B3-24CB-9B555A9723C1}"/>
              </a:ext>
            </a:extLst>
          </p:cNvPr>
          <p:cNvSpPr>
            <a:spLocks noGrp="1"/>
          </p:cNvSpPr>
          <p:nvPr>
            <p:ph idx="1"/>
          </p:nvPr>
        </p:nvSpPr>
        <p:spPr/>
        <p:txBody>
          <a:bodyPr>
            <a:normAutofit fontScale="92500" lnSpcReduction="10000"/>
          </a:bodyPr>
          <a:lstStyle/>
          <a:p>
            <a:r>
              <a:rPr lang="en-GB" dirty="0"/>
              <a:t>Children</a:t>
            </a:r>
          </a:p>
          <a:p>
            <a:r>
              <a:rPr lang="en-GB" dirty="0"/>
              <a:t>Youths</a:t>
            </a:r>
          </a:p>
          <a:p>
            <a:r>
              <a:rPr lang="en-GB" dirty="0"/>
              <a:t>Adults</a:t>
            </a:r>
          </a:p>
          <a:p>
            <a:r>
              <a:rPr lang="en-GB" dirty="0"/>
              <a:t>Children or Adults that are neurodiverse</a:t>
            </a:r>
          </a:p>
          <a:p>
            <a:r>
              <a:rPr lang="en-GB" dirty="0"/>
              <a:t>Children or Adults that have mental health conditions</a:t>
            </a:r>
          </a:p>
          <a:p>
            <a:r>
              <a:rPr lang="en-GB" dirty="0"/>
              <a:t>Children or Adults that are vulnerable or intimidated by nature of the offence</a:t>
            </a:r>
          </a:p>
          <a:p>
            <a:r>
              <a:rPr lang="en-GB" dirty="0"/>
              <a:t>Children or Adults that are significant witnesses</a:t>
            </a:r>
          </a:p>
          <a:p>
            <a:r>
              <a:rPr lang="en-GB" dirty="0"/>
              <a:t>Victims of Domestic abuse</a:t>
            </a:r>
          </a:p>
          <a:p>
            <a:r>
              <a:rPr lang="en-GB" dirty="0"/>
              <a:t>Victims of Rape and other serious sexual offences</a:t>
            </a:r>
          </a:p>
          <a:p>
            <a:endParaRPr lang="en-GB" dirty="0"/>
          </a:p>
        </p:txBody>
      </p:sp>
    </p:spTree>
    <p:extLst>
      <p:ext uri="{BB962C8B-B14F-4D97-AF65-F5344CB8AC3E}">
        <p14:creationId xmlns:p14="http://schemas.microsoft.com/office/powerpoint/2010/main" val="335270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5771C-91FE-D9CB-2C47-9B2888188758}"/>
              </a:ext>
            </a:extLst>
          </p:cNvPr>
          <p:cNvSpPr>
            <a:spLocks noGrp="1"/>
          </p:cNvSpPr>
          <p:nvPr>
            <p:ph type="title"/>
          </p:nvPr>
        </p:nvSpPr>
        <p:spPr>
          <a:xfrm>
            <a:off x="838200" y="365125"/>
            <a:ext cx="10515600" cy="4505924"/>
          </a:xfrm>
        </p:spPr>
        <p:txBody>
          <a:bodyPr>
            <a:noAutofit/>
          </a:bodyPr>
          <a:lstStyle/>
          <a:p>
            <a:br>
              <a:rPr lang="en-GB" sz="3200" dirty="0"/>
            </a:br>
            <a:r>
              <a:rPr lang="en-GB" sz="3200" dirty="0"/>
              <a:t>In the majority of instances, adult witnesses will provide an MG11 witness statement.  </a:t>
            </a:r>
            <a:br>
              <a:rPr lang="en-GB" sz="3200" dirty="0"/>
            </a:br>
            <a:br>
              <a:rPr lang="en-GB" sz="3200" dirty="0"/>
            </a:br>
            <a:r>
              <a:rPr lang="en-GB" sz="3200" dirty="0"/>
              <a:t>Children are automatically entitled to special measures.</a:t>
            </a:r>
            <a:br>
              <a:rPr lang="en-GB" sz="3200" dirty="0"/>
            </a:br>
            <a:br>
              <a:rPr lang="en-GB" sz="3200" dirty="0"/>
            </a:br>
            <a:r>
              <a:rPr lang="en-GB" sz="3200" dirty="0"/>
              <a:t>In some instances of low-level crime children / youths may also provide MG11’s at the discretion of the SIO.</a:t>
            </a:r>
            <a:br>
              <a:rPr lang="en-GB" sz="3200" dirty="0"/>
            </a:br>
            <a:br>
              <a:rPr lang="en-GB" sz="3200" dirty="0"/>
            </a:br>
            <a:r>
              <a:rPr lang="en-GB" sz="3200" dirty="0"/>
              <a:t>Planning and preparation is key.</a:t>
            </a:r>
          </a:p>
        </p:txBody>
      </p:sp>
      <p:pic>
        <p:nvPicPr>
          <p:cNvPr id="5" name="Picture 4">
            <a:extLst>
              <a:ext uri="{FF2B5EF4-FFF2-40B4-BE49-F238E27FC236}">
                <a16:creationId xmlns:a16="http://schemas.microsoft.com/office/drawing/2014/main" id="{339934F4-25D6-A698-080D-AE60EA7B05F4}"/>
              </a:ext>
            </a:extLst>
          </p:cNvPr>
          <p:cNvPicPr>
            <a:picLocks noChangeAspect="1"/>
          </p:cNvPicPr>
          <p:nvPr/>
        </p:nvPicPr>
        <p:blipFill>
          <a:blip r:embed="rId2"/>
          <a:stretch>
            <a:fillRect/>
          </a:stretch>
        </p:blipFill>
        <p:spPr>
          <a:xfrm>
            <a:off x="9602081" y="4553839"/>
            <a:ext cx="1533739" cy="1419423"/>
          </a:xfrm>
          <a:prstGeom prst="rect">
            <a:avLst/>
          </a:prstGeom>
        </p:spPr>
      </p:pic>
    </p:spTree>
    <p:extLst>
      <p:ext uri="{BB962C8B-B14F-4D97-AF65-F5344CB8AC3E}">
        <p14:creationId xmlns:p14="http://schemas.microsoft.com/office/powerpoint/2010/main" val="865112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6"/>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Written Interview Plan</a:t>
            </a:r>
          </a:p>
        </p:txBody>
      </p:sp>
      <p:sp>
        <p:nvSpPr>
          <p:cNvPr id="2" name="TextBox 1"/>
          <p:cNvSpPr txBox="1"/>
          <p:nvPr/>
        </p:nvSpPr>
        <p:spPr>
          <a:xfrm>
            <a:off x="928940" y="1056236"/>
            <a:ext cx="11166763"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Content Placeholder 2">
            <a:extLst>
              <a:ext uri="{FF2B5EF4-FFF2-40B4-BE49-F238E27FC236}">
                <a16:creationId xmlns:a16="http://schemas.microsoft.com/office/drawing/2014/main" id="{2506815B-E1BB-6A98-47F0-AAFD95B8C469}"/>
              </a:ext>
            </a:extLst>
          </p:cNvPr>
          <p:cNvGraphicFramePr>
            <a:graphicFrameLocks noGrp="1"/>
          </p:cNvGraphicFramePr>
          <p:nvPr>
            <p:ph idx="1"/>
            <p:extLst>
              <p:ext uri="{D42A27DB-BD31-4B8C-83A1-F6EECF244321}">
                <p14:modId xmlns:p14="http://schemas.microsoft.com/office/powerpoint/2010/main" val="378362080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0413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B63E10B8-7A5C-4E1D-BE92-AAA068608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5804"/>
            <a:ext cx="2686328" cy="3510776"/>
          </a:xfrm>
          <a:prstGeom prst="rect">
            <a:avLst/>
          </a:prstGeom>
          <a:solidFill>
            <a:srgbClr val="FFFFFF"/>
          </a:solidFill>
          <a:ln w="63500">
            <a:solidFill>
              <a:srgbClr val="414A5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846CB99C-D08F-BB6A-AA6D-4D17C2DEE592}"/>
              </a:ext>
            </a:extLst>
          </p:cNvPr>
          <p:cNvPicPr>
            <a:picLocks noChangeAspect="1"/>
          </p:cNvPicPr>
          <p:nvPr/>
        </p:nvPicPr>
        <p:blipFill>
          <a:blip r:embed="rId2"/>
          <a:stretch>
            <a:fillRect/>
          </a:stretch>
        </p:blipFill>
        <p:spPr>
          <a:xfrm>
            <a:off x="640280" y="632526"/>
            <a:ext cx="2322083" cy="3185668"/>
          </a:xfrm>
          <a:prstGeom prst="rect">
            <a:avLst/>
          </a:prstGeom>
        </p:spPr>
      </p:pic>
      <p:sp>
        <p:nvSpPr>
          <p:cNvPr id="49" name="Rectangle 48">
            <a:extLst>
              <a:ext uri="{FF2B5EF4-FFF2-40B4-BE49-F238E27FC236}">
                <a16:creationId xmlns:a16="http://schemas.microsoft.com/office/drawing/2014/main" id="{25C29AA3-A1AC-448F-A505-87CEAA1D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7949" y="485804"/>
            <a:ext cx="2686328" cy="3510776"/>
          </a:xfrm>
          <a:prstGeom prst="rect">
            <a:avLst/>
          </a:prstGeom>
          <a:solidFill>
            <a:srgbClr val="FFFFFF"/>
          </a:solidFill>
          <a:ln w="63500">
            <a:solidFill>
              <a:srgbClr val="414A5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2A06087-993F-6317-FBCE-3BAB0FF6BC16}"/>
              </a:ext>
            </a:extLst>
          </p:cNvPr>
          <p:cNvPicPr>
            <a:picLocks noChangeAspect="1"/>
          </p:cNvPicPr>
          <p:nvPr/>
        </p:nvPicPr>
        <p:blipFill>
          <a:blip r:embed="rId3"/>
          <a:stretch>
            <a:fillRect/>
          </a:stretch>
        </p:blipFill>
        <p:spPr>
          <a:xfrm>
            <a:off x="3796186" y="633849"/>
            <a:ext cx="1757608" cy="3185667"/>
          </a:xfrm>
          <a:prstGeom prst="rect">
            <a:avLst/>
          </a:prstGeom>
        </p:spPr>
      </p:pic>
      <p:sp>
        <p:nvSpPr>
          <p:cNvPr id="50" name="Rectangle 49">
            <a:extLst>
              <a:ext uri="{FF2B5EF4-FFF2-40B4-BE49-F238E27FC236}">
                <a16:creationId xmlns:a16="http://schemas.microsoft.com/office/drawing/2014/main" id="{E1C32068-6A8E-44A5-BE2D-65E7EC2DB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3"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F0B6CEA-A8EE-5F4E-DAD4-5DE3F10F5B85}"/>
              </a:ext>
            </a:extLst>
          </p:cNvPr>
          <p:cNvPicPr>
            <a:picLocks noChangeAspect="1"/>
          </p:cNvPicPr>
          <p:nvPr/>
        </p:nvPicPr>
        <p:blipFill>
          <a:blip r:embed="rId4"/>
          <a:stretch>
            <a:fillRect/>
          </a:stretch>
        </p:blipFill>
        <p:spPr>
          <a:xfrm>
            <a:off x="711509" y="4328887"/>
            <a:ext cx="2246356" cy="1873965"/>
          </a:xfrm>
          <a:prstGeom prst="rect">
            <a:avLst/>
          </a:prstGeom>
        </p:spPr>
      </p:pic>
      <p:sp>
        <p:nvSpPr>
          <p:cNvPr id="51" name="Rectangle 50">
            <a:extLst>
              <a:ext uri="{FF2B5EF4-FFF2-40B4-BE49-F238E27FC236}">
                <a16:creationId xmlns:a16="http://schemas.microsoft.com/office/drawing/2014/main" id="{83940A33-AE5F-4FC1-AFFF-1BC5DD32E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1827"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B8F5548-D240-6876-CFBB-084733CBC929}"/>
              </a:ext>
            </a:extLst>
          </p:cNvPr>
          <p:cNvPicPr>
            <a:picLocks noChangeAspect="1"/>
          </p:cNvPicPr>
          <p:nvPr/>
        </p:nvPicPr>
        <p:blipFill>
          <a:blip r:embed="rId5"/>
          <a:stretch>
            <a:fillRect/>
          </a:stretch>
        </p:blipFill>
        <p:spPr>
          <a:xfrm>
            <a:off x="3508169" y="4524971"/>
            <a:ext cx="2333643" cy="1524395"/>
          </a:xfrm>
          <a:prstGeom prst="rect">
            <a:avLst/>
          </a:prstGeom>
        </p:spPr>
      </p:pic>
      <p:sp>
        <p:nvSpPr>
          <p:cNvPr id="52" name="Rectangle 51">
            <a:extLst>
              <a:ext uri="{FF2B5EF4-FFF2-40B4-BE49-F238E27FC236}">
                <a16:creationId xmlns:a16="http://schemas.microsoft.com/office/drawing/2014/main" id="{9310DD53-17D0-4A12-A0E2-72F33348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6188" y="485805"/>
            <a:ext cx="5511179" cy="5888484"/>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2A819E5-71A2-0116-756D-C094F172222A}"/>
              </a:ext>
            </a:extLst>
          </p:cNvPr>
          <p:cNvPicPr>
            <a:picLocks noChangeAspect="1"/>
          </p:cNvPicPr>
          <p:nvPr/>
        </p:nvPicPr>
        <p:blipFill>
          <a:blip r:embed="rId6"/>
          <a:stretch>
            <a:fillRect/>
          </a:stretch>
        </p:blipFill>
        <p:spPr>
          <a:xfrm>
            <a:off x="6373177" y="997656"/>
            <a:ext cx="5157201" cy="4864781"/>
          </a:xfrm>
          <a:prstGeom prst="rect">
            <a:avLst/>
          </a:prstGeom>
        </p:spPr>
      </p:pic>
    </p:spTree>
    <p:extLst>
      <p:ext uri="{BB962C8B-B14F-4D97-AF65-F5344CB8AC3E}">
        <p14:creationId xmlns:p14="http://schemas.microsoft.com/office/powerpoint/2010/main" val="430758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MTF / ACTION</a:t>
              </a:r>
              <a:endParaRPr lang="en-US" altLang="en-US" sz="675" dirty="0"/>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73E535-0B6A-13E6-5B25-BFED104C30D6}"/>
              </a:ext>
            </a:extLst>
          </p:cNvPr>
          <p:cNvPicPr>
            <a:picLocks noChangeAspect="1"/>
          </p:cNvPicPr>
          <p:nvPr/>
        </p:nvPicPr>
        <p:blipFill>
          <a:blip r:embed="rId2"/>
          <a:stretch>
            <a:fillRect/>
          </a:stretch>
        </p:blipFill>
        <p:spPr>
          <a:xfrm>
            <a:off x="1214374" y="1000081"/>
            <a:ext cx="4736370" cy="4450600"/>
          </a:xfrm>
          <a:prstGeom prst="rect">
            <a:avLst/>
          </a:prstGeom>
        </p:spPr>
      </p:pic>
      <p:pic>
        <p:nvPicPr>
          <p:cNvPr id="5" name="Picture 4">
            <a:extLst>
              <a:ext uri="{FF2B5EF4-FFF2-40B4-BE49-F238E27FC236}">
                <a16:creationId xmlns:a16="http://schemas.microsoft.com/office/drawing/2014/main" id="{F50455CA-E7B4-1D08-C1FB-8A84F9267998}"/>
              </a:ext>
            </a:extLst>
          </p:cNvPr>
          <p:cNvPicPr>
            <a:picLocks noChangeAspect="1"/>
          </p:cNvPicPr>
          <p:nvPr/>
        </p:nvPicPr>
        <p:blipFill>
          <a:blip r:embed="rId3"/>
          <a:stretch>
            <a:fillRect/>
          </a:stretch>
        </p:blipFill>
        <p:spPr>
          <a:xfrm>
            <a:off x="9058150" y="1721644"/>
            <a:ext cx="2714750" cy="3943525"/>
          </a:xfrm>
          <a:prstGeom prst="rect">
            <a:avLst/>
          </a:prstGeom>
        </p:spPr>
      </p:pic>
    </p:spTree>
    <p:extLst>
      <p:ext uri="{BB962C8B-B14F-4D97-AF65-F5344CB8AC3E}">
        <p14:creationId xmlns:p14="http://schemas.microsoft.com/office/powerpoint/2010/main" val="3982275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2C9803-FEED-8299-3370-558504025C43}"/>
              </a:ext>
            </a:extLst>
          </p:cNvPr>
          <p:cNvPicPr>
            <a:picLocks noChangeAspect="1"/>
          </p:cNvPicPr>
          <p:nvPr/>
        </p:nvPicPr>
        <p:blipFill>
          <a:blip r:embed="rId2"/>
          <a:stretch>
            <a:fillRect/>
          </a:stretch>
        </p:blipFill>
        <p:spPr>
          <a:xfrm>
            <a:off x="1507257" y="861906"/>
            <a:ext cx="2686123" cy="3988699"/>
          </a:xfrm>
          <a:prstGeom prst="rect">
            <a:avLst/>
          </a:prstGeom>
        </p:spPr>
      </p:pic>
      <p:sp>
        <p:nvSpPr>
          <p:cNvPr id="5" name="TextBox 4">
            <a:extLst>
              <a:ext uri="{FF2B5EF4-FFF2-40B4-BE49-F238E27FC236}">
                <a16:creationId xmlns:a16="http://schemas.microsoft.com/office/drawing/2014/main" id="{D607AF0E-1A89-CB0D-7679-F35F39E04AF3}"/>
              </a:ext>
            </a:extLst>
          </p:cNvPr>
          <p:cNvSpPr txBox="1"/>
          <p:nvPr/>
        </p:nvSpPr>
        <p:spPr>
          <a:xfrm>
            <a:off x="5740037" y="972712"/>
            <a:ext cx="6097190" cy="1200329"/>
          </a:xfrm>
          <a:prstGeom prst="rect">
            <a:avLst/>
          </a:prstGeom>
          <a:noFill/>
        </p:spPr>
        <p:txBody>
          <a:bodyPr wrap="square">
            <a:spAutoFit/>
          </a:bodyPr>
          <a:lstStyle/>
          <a:p>
            <a:r>
              <a:rPr lang="en-GB" sz="2400" b="1" i="0" dirty="0">
                <a:solidFill>
                  <a:srgbClr val="001D35"/>
                </a:solidFill>
                <a:effectLst/>
                <a:latin typeface="Google Sans"/>
              </a:rPr>
              <a:t>"</a:t>
            </a:r>
            <a:r>
              <a:rPr lang="en-GB" sz="2400" b="1" i="0" dirty="0">
                <a:solidFill>
                  <a:srgbClr val="FF0000"/>
                </a:solidFill>
                <a:effectLst/>
                <a:latin typeface="Google Sans"/>
              </a:rPr>
              <a:t>T</a:t>
            </a:r>
            <a:r>
              <a:rPr lang="en-GB" sz="2400" b="1" i="0" dirty="0">
                <a:solidFill>
                  <a:srgbClr val="001D35"/>
                </a:solidFill>
                <a:effectLst/>
                <a:latin typeface="Google Sans"/>
              </a:rPr>
              <a:t>ell me," </a:t>
            </a:r>
          </a:p>
          <a:p>
            <a:r>
              <a:rPr lang="en-GB" sz="2400" b="1" i="0" dirty="0">
                <a:solidFill>
                  <a:srgbClr val="001D35"/>
                </a:solidFill>
                <a:effectLst/>
                <a:latin typeface="Google Sans"/>
              </a:rPr>
              <a:t>"</a:t>
            </a:r>
            <a:r>
              <a:rPr lang="en-GB" sz="2400" b="1" i="0" dirty="0">
                <a:solidFill>
                  <a:srgbClr val="FF0000"/>
                </a:solidFill>
                <a:effectLst/>
                <a:latin typeface="Google Sans"/>
              </a:rPr>
              <a:t>E</a:t>
            </a:r>
            <a:r>
              <a:rPr lang="en-GB" sz="2400" b="1" i="0" dirty="0">
                <a:solidFill>
                  <a:srgbClr val="001D35"/>
                </a:solidFill>
                <a:effectLst/>
                <a:latin typeface="Google Sans"/>
              </a:rPr>
              <a:t>xplain to me," and </a:t>
            </a:r>
          </a:p>
          <a:p>
            <a:r>
              <a:rPr lang="en-GB" sz="2400" b="1" i="0" dirty="0">
                <a:solidFill>
                  <a:srgbClr val="001D35"/>
                </a:solidFill>
                <a:effectLst/>
                <a:latin typeface="Google Sans"/>
              </a:rPr>
              <a:t>"</a:t>
            </a:r>
            <a:r>
              <a:rPr lang="en-GB" sz="2400" b="1" i="0" dirty="0">
                <a:solidFill>
                  <a:srgbClr val="FF0000"/>
                </a:solidFill>
                <a:effectLst/>
                <a:latin typeface="Google Sans"/>
              </a:rPr>
              <a:t>D</a:t>
            </a:r>
            <a:r>
              <a:rPr lang="en-GB" sz="2400" b="1" i="0" dirty="0">
                <a:solidFill>
                  <a:srgbClr val="001D35"/>
                </a:solidFill>
                <a:effectLst/>
                <a:latin typeface="Google Sans"/>
              </a:rPr>
              <a:t>escribe to me"</a:t>
            </a:r>
            <a:endParaRPr lang="en-GB" sz="2400" b="1" dirty="0"/>
          </a:p>
        </p:txBody>
      </p:sp>
      <p:sp>
        <p:nvSpPr>
          <p:cNvPr id="7" name="TextBox 6">
            <a:extLst>
              <a:ext uri="{FF2B5EF4-FFF2-40B4-BE49-F238E27FC236}">
                <a16:creationId xmlns:a16="http://schemas.microsoft.com/office/drawing/2014/main" id="{2664349D-8D5B-2193-6B75-2E7780C8EBB3}"/>
              </a:ext>
            </a:extLst>
          </p:cNvPr>
          <p:cNvSpPr txBox="1"/>
          <p:nvPr/>
        </p:nvSpPr>
        <p:spPr>
          <a:xfrm>
            <a:off x="6096000" y="3096279"/>
            <a:ext cx="3870385" cy="1754326"/>
          </a:xfrm>
          <a:prstGeom prst="rect">
            <a:avLst/>
          </a:prstGeom>
          <a:noFill/>
        </p:spPr>
        <p:txBody>
          <a:bodyPr wrap="square">
            <a:spAutoFit/>
          </a:bodyPr>
          <a:lstStyle/>
          <a:p>
            <a:r>
              <a:rPr lang="en-GB" b="0" i="0" dirty="0">
                <a:solidFill>
                  <a:srgbClr val="001D35"/>
                </a:solidFill>
                <a:effectLst/>
                <a:latin typeface="Google Sans"/>
              </a:rPr>
              <a:t> "</a:t>
            </a:r>
            <a:r>
              <a:rPr lang="en-GB" b="0" i="0" dirty="0">
                <a:solidFill>
                  <a:srgbClr val="FF0000"/>
                </a:solidFill>
                <a:effectLst/>
                <a:latin typeface="Google Sans"/>
              </a:rPr>
              <a:t>TED </a:t>
            </a:r>
            <a:r>
              <a:rPr lang="en-GB" b="0" i="0" dirty="0">
                <a:solidFill>
                  <a:srgbClr val="001D35"/>
                </a:solidFill>
                <a:effectLst/>
                <a:latin typeface="Google Sans"/>
              </a:rPr>
              <a:t>questions," </a:t>
            </a:r>
          </a:p>
          <a:p>
            <a:endParaRPr lang="en-GB" dirty="0">
              <a:solidFill>
                <a:srgbClr val="001D35"/>
              </a:solidFill>
              <a:latin typeface="Google Sans"/>
            </a:endParaRPr>
          </a:p>
          <a:p>
            <a:r>
              <a:rPr lang="en-GB" b="0" i="0" dirty="0">
                <a:solidFill>
                  <a:srgbClr val="001D35"/>
                </a:solidFill>
                <a:effectLst/>
                <a:latin typeface="Google Sans"/>
              </a:rPr>
              <a:t>Are particularly useful for deepening understanding, uncovering hidden information, and fostering open dialogue. </a:t>
            </a:r>
            <a:endParaRPr lang="en-GB" dirty="0"/>
          </a:p>
        </p:txBody>
      </p:sp>
    </p:spTree>
    <p:extLst>
      <p:ext uri="{BB962C8B-B14F-4D97-AF65-F5344CB8AC3E}">
        <p14:creationId xmlns:p14="http://schemas.microsoft.com/office/powerpoint/2010/main" val="981953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F54A9-3DA4-FA31-5A59-C0B6089A6FB3}"/>
              </a:ext>
            </a:extLst>
          </p:cNvPr>
          <p:cNvSpPr>
            <a:spLocks noGrp="1"/>
          </p:cNvSpPr>
          <p:nvPr>
            <p:ph type="title"/>
          </p:nvPr>
        </p:nvSpPr>
        <p:spPr/>
        <p:txBody>
          <a:bodyPr/>
          <a:lstStyle/>
          <a:p>
            <a:r>
              <a:rPr lang="en-GB" dirty="0"/>
              <a:t>Complete the MG11</a:t>
            </a:r>
          </a:p>
        </p:txBody>
      </p:sp>
      <p:sp>
        <p:nvSpPr>
          <p:cNvPr id="3" name="Content Placeholder 2">
            <a:extLst>
              <a:ext uri="{FF2B5EF4-FFF2-40B4-BE49-F238E27FC236}">
                <a16:creationId xmlns:a16="http://schemas.microsoft.com/office/drawing/2014/main" id="{E05B15E0-C3A1-2E15-C03B-53C3F86A3723}"/>
              </a:ext>
            </a:extLst>
          </p:cNvPr>
          <p:cNvSpPr>
            <a:spLocks noGrp="1"/>
          </p:cNvSpPr>
          <p:nvPr>
            <p:ph sz="half" idx="1"/>
          </p:nvPr>
        </p:nvSpPr>
        <p:spPr/>
        <p:txBody>
          <a:bodyPr/>
          <a:lstStyle/>
          <a:p>
            <a:r>
              <a:rPr lang="en-GB" dirty="0"/>
              <a:t>Statement of evidence on the front.</a:t>
            </a:r>
          </a:p>
        </p:txBody>
      </p:sp>
      <p:sp>
        <p:nvSpPr>
          <p:cNvPr id="4" name="Content Placeholder 3">
            <a:extLst>
              <a:ext uri="{FF2B5EF4-FFF2-40B4-BE49-F238E27FC236}">
                <a16:creationId xmlns:a16="http://schemas.microsoft.com/office/drawing/2014/main" id="{0062BA77-50E9-1F3A-813A-DE0A30848A0C}"/>
              </a:ext>
            </a:extLst>
          </p:cNvPr>
          <p:cNvSpPr>
            <a:spLocks noGrp="1"/>
          </p:cNvSpPr>
          <p:nvPr>
            <p:ph sz="half" idx="2"/>
          </p:nvPr>
        </p:nvSpPr>
        <p:spPr/>
        <p:txBody>
          <a:bodyPr/>
          <a:lstStyle/>
          <a:p>
            <a:r>
              <a:rPr lang="en-GB" dirty="0"/>
              <a:t>Personal details</a:t>
            </a:r>
          </a:p>
          <a:p>
            <a:r>
              <a:rPr lang="en-GB" dirty="0"/>
              <a:t>Availability</a:t>
            </a:r>
          </a:p>
          <a:p>
            <a:r>
              <a:rPr lang="en-GB" dirty="0"/>
              <a:t>Contact details</a:t>
            </a:r>
          </a:p>
          <a:p>
            <a:r>
              <a:rPr lang="en-GB" dirty="0"/>
              <a:t>On the back</a:t>
            </a:r>
          </a:p>
        </p:txBody>
      </p:sp>
      <p:pic>
        <p:nvPicPr>
          <p:cNvPr id="6" name="Picture 5">
            <a:extLst>
              <a:ext uri="{FF2B5EF4-FFF2-40B4-BE49-F238E27FC236}">
                <a16:creationId xmlns:a16="http://schemas.microsoft.com/office/drawing/2014/main" id="{E31F9918-0F0D-7A3E-0B4E-64573239E1A8}"/>
              </a:ext>
            </a:extLst>
          </p:cNvPr>
          <p:cNvPicPr>
            <a:picLocks noChangeAspect="1"/>
          </p:cNvPicPr>
          <p:nvPr/>
        </p:nvPicPr>
        <p:blipFill>
          <a:blip r:embed="rId2"/>
          <a:stretch>
            <a:fillRect/>
          </a:stretch>
        </p:blipFill>
        <p:spPr>
          <a:xfrm>
            <a:off x="838200" y="4128798"/>
            <a:ext cx="1514686" cy="2076740"/>
          </a:xfrm>
          <a:prstGeom prst="rect">
            <a:avLst/>
          </a:prstGeom>
        </p:spPr>
      </p:pic>
    </p:spTree>
    <p:extLst>
      <p:ext uri="{BB962C8B-B14F-4D97-AF65-F5344CB8AC3E}">
        <p14:creationId xmlns:p14="http://schemas.microsoft.com/office/powerpoint/2010/main" val="1947474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4FE0C-CDBF-3693-117C-1B9F02EC6588}"/>
              </a:ext>
            </a:extLst>
          </p:cNvPr>
          <p:cNvSpPr>
            <a:spLocks noGrp="1"/>
          </p:cNvSpPr>
          <p:nvPr>
            <p:ph type="title"/>
          </p:nvPr>
        </p:nvSpPr>
        <p:spPr/>
        <p:txBody>
          <a:bodyPr/>
          <a:lstStyle/>
          <a:p>
            <a:r>
              <a:rPr lang="en-GB" dirty="0"/>
              <a:t>Keep all notes as unused material</a:t>
            </a:r>
          </a:p>
        </p:txBody>
      </p:sp>
      <p:pic>
        <p:nvPicPr>
          <p:cNvPr id="6" name="Content Placeholder 5">
            <a:extLst>
              <a:ext uri="{FF2B5EF4-FFF2-40B4-BE49-F238E27FC236}">
                <a16:creationId xmlns:a16="http://schemas.microsoft.com/office/drawing/2014/main" id="{69EA28EE-6871-6072-3042-321ED8A6AF07}"/>
              </a:ext>
            </a:extLst>
          </p:cNvPr>
          <p:cNvPicPr>
            <a:picLocks noGrp="1" noChangeAspect="1"/>
          </p:cNvPicPr>
          <p:nvPr>
            <p:ph sz="half" idx="1"/>
          </p:nvPr>
        </p:nvPicPr>
        <p:blipFill>
          <a:blip r:embed="rId2"/>
          <a:stretch>
            <a:fillRect/>
          </a:stretch>
        </p:blipFill>
        <p:spPr>
          <a:xfrm>
            <a:off x="1550194" y="2093119"/>
            <a:ext cx="2512307" cy="3193256"/>
          </a:xfrm>
        </p:spPr>
      </p:pic>
      <p:pic>
        <p:nvPicPr>
          <p:cNvPr id="8" name="Picture 7">
            <a:extLst>
              <a:ext uri="{FF2B5EF4-FFF2-40B4-BE49-F238E27FC236}">
                <a16:creationId xmlns:a16="http://schemas.microsoft.com/office/drawing/2014/main" id="{99BFAF9B-CD52-36F5-7402-59D9BF02BA56}"/>
              </a:ext>
            </a:extLst>
          </p:cNvPr>
          <p:cNvPicPr>
            <a:picLocks noChangeAspect="1"/>
          </p:cNvPicPr>
          <p:nvPr/>
        </p:nvPicPr>
        <p:blipFill>
          <a:blip r:embed="rId3"/>
          <a:stretch>
            <a:fillRect/>
          </a:stretch>
        </p:blipFill>
        <p:spPr>
          <a:xfrm>
            <a:off x="6969732" y="2745472"/>
            <a:ext cx="2667372" cy="1552792"/>
          </a:xfrm>
          <a:prstGeom prst="rect">
            <a:avLst/>
          </a:prstGeom>
        </p:spPr>
      </p:pic>
    </p:spTree>
    <p:extLst>
      <p:ext uri="{BB962C8B-B14F-4D97-AF65-F5344CB8AC3E}">
        <p14:creationId xmlns:p14="http://schemas.microsoft.com/office/powerpoint/2010/main" val="2481305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0C7A-BDAF-15E4-CBE0-A8DB98DCB476}"/>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Achieving Best Evidence in Criminal Proceedings</a:t>
            </a:r>
          </a:p>
        </p:txBody>
      </p:sp>
      <p:sp>
        <p:nvSpPr>
          <p:cNvPr id="3" name="Content Placeholder 2">
            <a:extLst>
              <a:ext uri="{FF2B5EF4-FFF2-40B4-BE49-F238E27FC236}">
                <a16:creationId xmlns:a16="http://schemas.microsoft.com/office/drawing/2014/main" id="{0C215550-2BC1-4E33-EE44-CA23C45001BF}"/>
              </a:ext>
            </a:extLst>
          </p:cNvPr>
          <p:cNvSpPr>
            <a:spLocks noGrp="1"/>
          </p:cNvSpPr>
          <p:nvPr>
            <p:ph idx="1"/>
          </p:nvPr>
        </p:nvSpPr>
        <p:spPr>
          <a:xfrm>
            <a:off x="804672" y="2421683"/>
            <a:ext cx="4765949" cy="3353476"/>
          </a:xfrm>
        </p:spPr>
        <p:txBody>
          <a:bodyPr anchor="t">
            <a:normAutofit/>
          </a:bodyPr>
          <a:lstStyle/>
          <a:p>
            <a:r>
              <a:rPr lang="en-GB" sz="1800">
                <a:solidFill>
                  <a:schemeClr val="tx2"/>
                </a:solidFill>
              </a:rPr>
              <a:t>Provides advice on the…</a:t>
            </a:r>
          </a:p>
          <a:p>
            <a:endParaRPr lang="en-GB" sz="1800">
              <a:solidFill>
                <a:schemeClr val="tx2"/>
              </a:solidFill>
            </a:endParaRPr>
          </a:p>
          <a:p>
            <a:r>
              <a:rPr lang="en-GB" sz="1800">
                <a:solidFill>
                  <a:schemeClr val="tx2"/>
                </a:solidFill>
              </a:rPr>
              <a:t>Guidance on Interviewing Victims and Witnesses, and Guidance on Using Special Measures</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BA609563-6C21-8F33-AF27-780C50F710F6}"/>
              </a:ext>
            </a:extLst>
          </p:cNvPr>
          <p:cNvPicPr>
            <a:picLocks noChangeAspect="1"/>
          </p:cNvPicPr>
          <p:nvPr/>
        </p:nvPicPr>
        <p:blipFill>
          <a:blip r:embed="rId2"/>
          <a:stretch>
            <a:fillRect/>
          </a:stretch>
        </p:blipFill>
        <p:spPr>
          <a:xfrm>
            <a:off x="7708392" y="2373071"/>
            <a:ext cx="4142232" cy="3035401"/>
          </a:xfrm>
          <a:prstGeom prst="rect">
            <a:avLst/>
          </a:prstGeom>
        </p:spPr>
      </p:pic>
    </p:spTree>
    <p:extLst>
      <p:ext uri="{BB962C8B-B14F-4D97-AF65-F5344CB8AC3E}">
        <p14:creationId xmlns:p14="http://schemas.microsoft.com/office/powerpoint/2010/main" val="4248005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A464D8F0-8ADF-41F0-B6EF-EDCB07786F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13871"/>
            <a:ext cx="1861854" cy="717514"/>
            <a:chOff x="0" y="604259"/>
            <a:chExt cx="1861854" cy="717514"/>
          </a:xfrm>
          <a:solidFill>
            <a:srgbClr val="FFFFFF"/>
          </a:solidFill>
        </p:grpSpPr>
        <p:sp>
          <p:nvSpPr>
            <p:cNvPr id="26" name="Freeform: Shape 25">
              <a:extLst>
                <a:ext uri="{FF2B5EF4-FFF2-40B4-BE49-F238E27FC236}">
                  <a16:creationId xmlns:a16="http://schemas.microsoft.com/office/drawing/2014/main" id="{75682B8C-4240-452F-96C1-4CD7E59B5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52E986DD-2E0C-40E9-A0B4-1492E7C944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29" name="Group 28">
            <a:extLst>
              <a:ext uri="{FF2B5EF4-FFF2-40B4-BE49-F238E27FC236}">
                <a16:creationId xmlns:a16="http://schemas.microsoft.com/office/drawing/2014/main" id="{E21147CC-0146-459F-AC50-3DE54A0E7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13871"/>
            <a:ext cx="1861854" cy="717514"/>
            <a:chOff x="0" y="604259"/>
            <a:chExt cx="1861854" cy="717514"/>
          </a:xfrm>
          <a:solidFill>
            <a:schemeClr val="bg1"/>
          </a:solidFill>
        </p:grpSpPr>
        <p:sp>
          <p:nvSpPr>
            <p:cNvPr id="44" name="Freeform: Shape 43">
              <a:extLst>
                <a:ext uri="{FF2B5EF4-FFF2-40B4-BE49-F238E27FC236}">
                  <a16:creationId xmlns:a16="http://schemas.microsoft.com/office/drawing/2014/main" id="{0C8971EE-FF2D-4E91-9815-2CCC66CD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6" name="Freeform: Shape 45">
              <a:extLst>
                <a:ext uri="{FF2B5EF4-FFF2-40B4-BE49-F238E27FC236}">
                  <a16:creationId xmlns:a16="http://schemas.microsoft.com/office/drawing/2014/main" id="{4921A2CC-9B13-43D7-8074-9B7479CEB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53" name="Group 52">
            <a:extLst>
              <a:ext uri="{FF2B5EF4-FFF2-40B4-BE49-F238E27FC236}">
                <a16:creationId xmlns:a16="http://schemas.microsoft.com/office/drawing/2014/main" id="{CE7D92DE-9334-4F12-AD6B-8548D4F9A1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0364" y="1215898"/>
            <a:ext cx="3959478" cy="4710717"/>
            <a:chOff x="1674895" y="1345036"/>
            <a:chExt cx="5428610" cy="4210939"/>
          </a:xfrm>
        </p:grpSpPr>
        <p:sp>
          <p:nvSpPr>
            <p:cNvPr id="34" name="Rectangle 33">
              <a:extLst>
                <a:ext uri="{FF2B5EF4-FFF2-40B4-BE49-F238E27FC236}">
                  <a16:creationId xmlns:a16="http://schemas.microsoft.com/office/drawing/2014/main" id="{DA39D0FC-B65F-4D5D-A8AD-6D0E6C4D6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63AFBF5-FA42-4BA8-BCE4-E37A127ACF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BE1E800F-93B7-4AB7-B63A-E4C4E9C2C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1"/>
            <a:ext cx="4027288" cy="472773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D5321-F5BC-A65A-EB5F-CBB39DADE3AB}"/>
              </a:ext>
            </a:extLst>
          </p:cNvPr>
          <p:cNvSpPr>
            <a:spLocks noGrp="1"/>
          </p:cNvSpPr>
          <p:nvPr>
            <p:ph type="title"/>
          </p:nvPr>
        </p:nvSpPr>
        <p:spPr>
          <a:xfrm>
            <a:off x="873980" y="1274547"/>
            <a:ext cx="3394706" cy="2783077"/>
          </a:xfrm>
        </p:spPr>
        <p:txBody>
          <a:bodyPr vert="horz" lIns="91440" tIns="45720" rIns="91440" bIns="45720" rtlCol="0" anchor="b">
            <a:normAutofit/>
          </a:bodyPr>
          <a:lstStyle/>
          <a:p>
            <a:r>
              <a:rPr lang="en-US" sz="5400">
                <a:solidFill>
                  <a:schemeClr val="bg1"/>
                </a:solidFill>
              </a:rPr>
              <a:t>Crown Court Visit 29.4.25</a:t>
            </a:r>
          </a:p>
        </p:txBody>
      </p:sp>
      <p:sp>
        <p:nvSpPr>
          <p:cNvPr id="3" name="Content Placeholder 2">
            <a:extLst>
              <a:ext uri="{FF2B5EF4-FFF2-40B4-BE49-F238E27FC236}">
                <a16:creationId xmlns:a16="http://schemas.microsoft.com/office/drawing/2014/main" id="{576E01A9-B362-FAD3-212F-79B1C407496A}"/>
              </a:ext>
            </a:extLst>
          </p:cNvPr>
          <p:cNvSpPr>
            <a:spLocks noGrp="1"/>
          </p:cNvSpPr>
          <p:nvPr>
            <p:ph idx="1"/>
          </p:nvPr>
        </p:nvSpPr>
        <p:spPr>
          <a:xfrm>
            <a:off x="873980" y="4258100"/>
            <a:ext cx="3394706" cy="1384001"/>
          </a:xfrm>
        </p:spPr>
        <p:txBody>
          <a:bodyPr vert="horz" lIns="91440" tIns="45720" rIns="91440" bIns="45720" rtlCol="0">
            <a:normAutofit lnSpcReduction="10000"/>
          </a:bodyPr>
          <a:lstStyle/>
          <a:p>
            <a:pPr marL="0" indent="0">
              <a:buNone/>
            </a:pPr>
            <a:r>
              <a:rPr lang="en-US" sz="2000" dirty="0">
                <a:solidFill>
                  <a:schemeClr val="bg1"/>
                </a:solidFill>
              </a:rPr>
              <a:t>This visit will consolidate your knowledge as to how and when Special Measures may be considered by the court.</a:t>
            </a:r>
          </a:p>
        </p:txBody>
      </p:sp>
      <p:sp>
        <p:nvSpPr>
          <p:cNvPr id="55" name="Freeform: Shape 54">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1" name="Freeform: Shape 40">
            <a:extLst>
              <a:ext uri="{FF2B5EF4-FFF2-40B4-BE49-F238E27FC236}">
                <a16:creationId xmlns:a16="http://schemas.microsoft.com/office/drawing/2014/main" id="{A1A59942-B6FE-4CF6-8242-F6EE3231B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3" name="Oval 42">
            <a:extLst>
              <a:ext uri="{FF2B5EF4-FFF2-40B4-BE49-F238E27FC236}">
                <a16:creationId xmlns:a16="http://schemas.microsoft.com/office/drawing/2014/main" id="{F2D9628C-9189-4868-B8AA-1727266FE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423" y="4590987"/>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1AF05241-2204-496E-AD1F-68B31922B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423" y="4590987"/>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a:extLst>
              <a:ext uri="{FF2B5EF4-FFF2-40B4-BE49-F238E27FC236}">
                <a16:creationId xmlns:a16="http://schemas.microsoft.com/office/drawing/2014/main" id="{11F01C82-5DA4-C072-0927-0BAB195548B5}"/>
              </a:ext>
            </a:extLst>
          </p:cNvPr>
          <p:cNvPicPr>
            <a:picLocks noChangeAspect="1"/>
          </p:cNvPicPr>
          <p:nvPr/>
        </p:nvPicPr>
        <p:blipFill>
          <a:blip r:embed="rId2"/>
          <a:srcRect l="4964" r="13456"/>
          <a:stretch/>
        </p:blipFill>
        <p:spPr>
          <a:xfrm>
            <a:off x="5820965" y="1820333"/>
            <a:ext cx="1636576" cy="3217333"/>
          </a:xfrm>
          <a:prstGeom prst="rect">
            <a:avLst/>
          </a:prstGeom>
          <a:ln w="28575">
            <a:noFill/>
          </a:ln>
        </p:spPr>
      </p:pic>
      <p:pic>
        <p:nvPicPr>
          <p:cNvPr id="7" name="Picture 6">
            <a:extLst>
              <a:ext uri="{FF2B5EF4-FFF2-40B4-BE49-F238E27FC236}">
                <a16:creationId xmlns:a16="http://schemas.microsoft.com/office/drawing/2014/main" id="{FDB621D6-A744-497E-19AB-BDEC28929C73}"/>
              </a:ext>
            </a:extLst>
          </p:cNvPr>
          <p:cNvPicPr>
            <a:picLocks noChangeAspect="1"/>
          </p:cNvPicPr>
          <p:nvPr/>
        </p:nvPicPr>
        <p:blipFill>
          <a:blip r:embed="rId3"/>
          <a:stretch>
            <a:fillRect/>
          </a:stretch>
        </p:blipFill>
        <p:spPr>
          <a:xfrm>
            <a:off x="8341026" y="2246412"/>
            <a:ext cx="3217333" cy="2365174"/>
          </a:xfrm>
          <a:prstGeom prst="rect">
            <a:avLst/>
          </a:prstGeom>
        </p:spPr>
      </p:pic>
      <p:grpSp>
        <p:nvGrpSpPr>
          <p:cNvPr id="47"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chemeClr val="bg1"/>
          </a:solidFill>
        </p:grpSpPr>
        <p:sp>
          <p:nvSpPr>
            <p:cNvPr id="48" name="Freeform: Shape 4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756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61C38-AAE3-23F3-0A09-5071E5B6871A}"/>
              </a:ext>
            </a:extLst>
          </p:cNvPr>
          <p:cNvSpPr>
            <a:spLocks noGrp="1"/>
          </p:cNvSpPr>
          <p:nvPr>
            <p:ph type="title"/>
          </p:nvPr>
        </p:nvSpPr>
        <p:spPr/>
        <p:txBody>
          <a:bodyPr/>
          <a:lstStyle/>
          <a:p>
            <a:r>
              <a:rPr lang="en-GB" dirty="0"/>
              <a:t>First and foremost..</a:t>
            </a:r>
          </a:p>
        </p:txBody>
      </p:sp>
      <p:sp>
        <p:nvSpPr>
          <p:cNvPr id="3" name="Content Placeholder 2">
            <a:extLst>
              <a:ext uri="{FF2B5EF4-FFF2-40B4-BE49-F238E27FC236}">
                <a16:creationId xmlns:a16="http://schemas.microsoft.com/office/drawing/2014/main" id="{C49EC2CA-B295-F168-5C17-0C6C18F76270}"/>
              </a:ext>
            </a:extLst>
          </p:cNvPr>
          <p:cNvSpPr>
            <a:spLocks noGrp="1"/>
          </p:cNvSpPr>
          <p:nvPr>
            <p:ph idx="1"/>
          </p:nvPr>
        </p:nvSpPr>
        <p:spPr/>
        <p:txBody>
          <a:bodyPr/>
          <a:lstStyle/>
          <a:p>
            <a:r>
              <a:rPr lang="en-GB" dirty="0"/>
              <a:t>Special measures are facilitated in respect of a number of victims, they are always applied for and are not a given.  It is therefore imperative that the investigating officer submit an MG2 form with the file so that CPS can forward it to the Court to ask for special measures.</a:t>
            </a:r>
          </a:p>
          <a:p>
            <a:endParaRPr lang="en-GB" dirty="0"/>
          </a:p>
          <a:p>
            <a:r>
              <a:rPr lang="en-GB" dirty="0"/>
              <a:t>It is also imperative that the victims  expectations are managed in respect of special measures as they will only be authorised if they are likely to enhance the victim's ability to give evidence.</a:t>
            </a:r>
          </a:p>
        </p:txBody>
      </p:sp>
    </p:spTree>
    <p:extLst>
      <p:ext uri="{BB962C8B-B14F-4D97-AF65-F5344CB8AC3E}">
        <p14:creationId xmlns:p14="http://schemas.microsoft.com/office/powerpoint/2010/main" val="38007205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72EFD-8503-12CD-DE0C-01E740B880E5}"/>
              </a:ext>
            </a:extLst>
          </p:cNvPr>
          <p:cNvSpPr>
            <a:spLocks noGrp="1"/>
          </p:cNvSpPr>
          <p:nvPr>
            <p:ph type="title"/>
          </p:nvPr>
        </p:nvSpPr>
        <p:spPr/>
        <p:txBody>
          <a:bodyPr/>
          <a:lstStyle/>
          <a:p>
            <a:r>
              <a:rPr lang="en-GB" dirty="0"/>
              <a:t>So who is eligible to apply for special measures?</a:t>
            </a:r>
          </a:p>
        </p:txBody>
      </p:sp>
      <p:sp>
        <p:nvSpPr>
          <p:cNvPr id="3" name="Content Placeholder 2">
            <a:extLst>
              <a:ext uri="{FF2B5EF4-FFF2-40B4-BE49-F238E27FC236}">
                <a16:creationId xmlns:a16="http://schemas.microsoft.com/office/drawing/2014/main" id="{12224D13-3D87-EB5F-2A93-B9C267839106}"/>
              </a:ext>
            </a:extLst>
          </p:cNvPr>
          <p:cNvSpPr>
            <a:spLocks noGrp="1"/>
          </p:cNvSpPr>
          <p:nvPr>
            <p:ph idx="1"/>
          </p:nvPr>
        </p:nvSpPr>
        <p:spPr/>
        <p:txBody>
          <a:bodyPr/>
          <a:lstStyle/>
          <a:p>
            <a:r>
              <a:rPr lang="en-GB" dirty="0"/>
              <a:t>Witnesses…</a:t>
            </a:r>
          </a:p>
          <a:p>
            <a:r>
              <a:rPr lang="en-GB" dirty="0"/>
              <a:t>With a mental health disorder as per Mental Health Act 2007</a:t>
            </a:r>
          </a:p>
          <a:p>
            <a:r>
              <a:rPr lang="en-GB" dirty="0"/>
              <a:t>Those significantly impaired in relation to intelligence and social functioning</a:t>
            </a:r>
          </a:p>
          <a:p>
            <a:r>
              <a:rPr lang="en-GB" dirty="0"/>
              <a:t>Physical disability</a:t>
            </a:r>
          </a:p>
          <a:p>
            <a:endParaRPr lang="en-GB" dirty="0"/>
          </a:p>
          <a:p>
            <a:r>
              <a:rPr lang="en-GB" sz="2800" dirty="0">
                <a:hlinkClick r:id="rId2"/>
              </a:rPr>
              <a:t>Youth Justice and Criminal Evidence Act 1999</a:t>
            </a:r>
            <a:endParaRPr lang="en-GB" sz="2800" dirty="0"/>
          </a:p>
          <a:p>
            <a:endParaRPr lang="en-GB" dirty="0"/>
          </a:p>
          <a:p>
            <a:endParaRPr lang="en-GB" dirty="0"/>
          </a:p>
        </p:txBody>
      </p:sp>
    </p:spTree>
    <p:extLst>
      <p:ext uri="{BB962C8B-B14F-4D97-AF65-F5344CB8AC3E}">
        <p14:creationId xmlns:p14="http://schemas.microsoft.com/office/powerpoint/2010/main" val="1732120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924DBF-0F90-5ABE-4D2A-84A78851DAC0}"/>
              </a:ext>
            </a:extLst>
          </p:cNvPr>
          <p:cNvSpPr/>
          <p:nvPr/>
        </p:nvSpPr>
        <p:spPr>
          <a:xfrm>
            <a:off x="2868843" y="120702"/>
            <a:ext cx="6517342" cy="1031023"/>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Intimidated witnesses due to nature of offence</a:t>
            </a:r>
          </a:p>
        </p:txBody>
      </p:sp>
      <p:sp>
        <p:nvSpPr>
          <p:cNvPr id="7" name="Oval 6">
            <a:extLst>
              <a:ext uri="{FF2B5EF4-FFF2-40B4-BE49-F238E27FC236}">
                <a16:creationId xmlns:a16="http://schemas.microsoft.com/office/drawing/2014/main" id="{E599A376-A9AB-FA34-CF51-58E2977B0A0E}"/>
              </a:ext>
            </a:extLst>
          </p:cNvPr>
          <p:cNvSpPr/>
          <p:nvPr/>
        </p:nvSpPr>
        <p:spPr>
          <a:xfrm>
            <a:off x="2628981" y="5690408"/>
            <a:ext cx="2004204" cy="1167592"/>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Religious belief</a:t>
            </a:r>
          </a:p>
        </p:txBody>
      </p:sp>
      <p:sp>
        <p:nvSpPr>
          <p:cNvPr id="8" name="Oval 7">
            <a:extLst>
              <a:ext uri="{FF2B5EF4-FFF2-40B4-BE49-F238E27FC236}">
                <a16:creationId xmlns:a16="http://schemas.microsoft.com/office/drawing/2014/main" id="{6CBCDF39-B8CB-EE59-5756-77F191006E3C}"/>
              </a:ext>
            </a:extLst>
          </p:cNvPr>
          <p:cNvSpPr/>
          <p:nvPr/>
        </p:nvSpPr>
        <p:spPr>
          <a:xfrm>
            <a:off x="9894047" y="5460171"/>
            <a:ext cx="1882669" cy="1143054"/>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Political opinion</a:t>
            </a:r>
          </a:p>
        </p:txBody>
      </p:sp>
      <p:sp>
        <p:nvSpPr>
          <p:cNvPr id="9" name="Oval 8">
            <a:extLst>
              <a:ext uri="{FF2B5EF4-FFF2-40B4-BE49-F238E27FC236}">
                <a16:creationId xmlns:a16="http://schemas.microsoft.com/office/drawing/2014/main" id="{276D07D9-5E9F-254E-45D5-8C7DE36DE8F9}"/>
              </a:ext>
            </a:extLst>
          </p:cNvPr>
          <p:cNvSpPr/>
          <p:nvPr/>
        </p:nvSpPr>
        <p:spPr>
          <a:xfrm>
            <a:off x="348669" y="4913731"/>
            <a:ext cx="1923320" cy="1310025"/>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Employment circumstances</a:t>
            </a:r>
          </a:p>
        </p:txBody>
      </p:sp>
      <p:sp>
        <p:nvSpPr>
          <p:cNvPr id="10" name="Oval 9">
            <a:extLst>
              <a:ext uri="{FF2B5EF4-FFF2-40B4-BE49-F238E27FC236}">
                <a16:creationId xmlns:a16="http://schemas.microsoft.com/office/drawing/2014/main" id="{F35F4E57-4E0C-8916-5097-4FD94499D6D7}"/>
              </a:ext>
            </a:extLst>
          </p:cNvPr>
          <p:cNvSpPr/>
          <p:nvPr/>
        </p:nvSpPr>
        <p:spPr>
          <a:xfrm>
            <a:off x="10096427" y="3668990"/>
            <a:ext cx="2095573" cy="1143053"/>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Domestic circumstances</a:t>
            </a:r>
          </a:p>
        </p:txBody>
      </p:sp>
      <p:sp>
        <p:nvSpPr>
          <p:cNvPr id="11" name="Oval 10">
            <a:extLst>
              <a:ext uri="{FF2B5EF4-FFF2-40B4-BE49-F238E27FC236}">
                <a16:creationId xmlns:a16="http://schemas.microsoft.com/office/drawing/2014/main" id="{38AE982C-2BEC-19E0-688D-4B45B322EB6C}"/>
              </a:ext>
            </a:extLst>
          </p:cNvPr>
          <p:cNvSpPr/>
          <p:nvPr/>
        </p:nvSpPr>
        <p:spPr>
          <a:xfrm>
            <a:off x="7503516" y="5353777"/>
            <a:ext cx="1882669" cy="1251937"/>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Ethnic origins</a:t>
            </a:r>
          </a:p>
        </p:txBody>
      </p:sp>
      <p:sp>
        <p:nvSpPr>
          <p:cNvPr id="12" name="Oval 11">
            <a:extLst>
              <a:ext uri="{FF2B5EF4-FFF2-40B4-BE49-F238E27FC236}">
                <a16:creationId xmlns:a16="http://schemas.microsoft.com/office/drawing/2014/main" id="{405B5072-B81C-0F21-906A-AD51D120D9A5}"/>
              </a:ext>
            </a:extLst>
          </p:cNvPr>
          <p:cNvSpPr/>
          <p:nvPr/>
        </p:nvSpPr>
        <p:spPr>
          <a:xfrm>
            <a:off x="5145578" y="5585227"/>
            <a:ext cx="1964545" cy="1182936"/>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Social or cultural background</a:t>
            </a:r>
          </a:p>
        </p:txBody>
      </p:sp>
      <p:sp>
        <p:nvSpPr>
          <p:cNvPr id="13" name="Oval 12">
            <a:extLst>
              <a:ext uri="{FF2B5EF4-FFF2-40B4-BE49-F238E27FC236}">
                <a16:creationId xmlns:a16="http://schemas.microsoft.com/office/drawing/2014/main" id="{7B2D9AE7-E336-2F96-3BD7-15ECCEA1D79C}"/>
              </a:ext>
            </a:extLst>
          </p:cNvPr>
          <p:cNvSpPr/>
          <p:nvPr/>
        </p:nvSpPr>
        <p:spPr>
          <a:xfrm>
            <a:off x="10023926" y="200351"/>
            <a:ext cx="1752790" cy="1057894"/>
          </a:xfrm>
          <a:prstGeom prst="ellips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Age of witness</a:t>
            </a:r>
          </a:p>
        </p:txBody>
      </p:sp>
      <p:sp>
        <p:nvSpPr>
          <p:cNvPr id="19" name="Oval 18">
            <a:extLst>
              <a:ext uri="{FF2B5EF4-FFF2-40B4-BE49-F238E27FC236}">
                <a16:creationId xmlns:a16="http://schemas.microsoft.com/office/drawing/2014/main" id="{0BC9EAD4-8687-958F-5320-AC89B59CF217}"/>
              </a:ext>
            </a:extLst>
          </p:cNvPr>
          <p:cNvSpPr/>
          <p:nvPr/>
        </p:nvSpPr>
        <p:spPr>
          <a:xfrm>
            <a:off x="2272341" y="3644451"/>
            <a:ext cx="1923320" cy="116759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Elderly or frail victims</a:t>
            </a:r>
          </a:p>
        </p:txBody>
      </p:sp>
      <p:sp>
        <p:nvSpPr>
          <p:cNvPr id="22" name="Oval 21">
            <a:extLst>
              <a:ext uri="{FF2B5EF4-FFF2-40B4-BE49-F238E27FC236}">
                <a16:creationId xmlns:a16="http://schemas.microsoft.com/office/drawing/2014/main" id="{772C8F26-89D1-6F30-198D-9BF30394A3CE}"/>
              </a:ext>
            </a:extLst>
          </p:cNvPr>
          <p:cNvSpPr/>
          <p:nvPr/>
        </p:nvSpPr>
        <p:spPr>
          <a:xfrm>
            <a:off x="128844" y="2738464"/>
            <a:ext cx="1741837" cy="131002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Repeat victimisation</a:t>
            </a:r>
          </a:p>
        </p:txBody>
      </p:sp>
      <p:sp>
        <p:nvSpPr>
          <p:cNvPr id="23" name="Oval 22">
            <a:extLst>
              <a:ext uri="{FF2B5EF4-FFF2-40B4-BE49-F238E27FC236}">
                <a16:creationId xmlns:a16="http://schemas.microsoft.com/office/drawing/2014/main" id="{B5567705-F9AA-36C1-A1A4-C98D630F1FAD}"/>
              </a:ext>
            </a:extLst>
          </p:cNvPr>
          <p:cNvSpPr/>
          <p:nvPr/>
        </p:nvSpPr>
        <p:spPr>
          <a:xfrm>
            <a:off x="4419705" y="1454183"/>
            <a:ext cx="1807859" cy="1031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Gang violence</a:t>
            </a:r>
          </a:p>
        </p:txBody>
      </p:sp>
      <p:sp>
        <p:nvSpPr>
          <p:cNvPr id="24" name="Oval 23">
            <a:extLst>
              <a:ext uri="{FF2B5EF4-FFF2-40B4-BE49-F238E27FC236}">
                <a16:creationId xmlns:a16="http://schemas.microsoft.com/office/drawing/2014/main" id="{582B34E3-C3F9-5136-40C9-36825D2E12CE}"/>
              </a:ext>
            </a:extLst>
          </p:cNvPr>
          <p:cNvSpPr/>
          <p:nvPr/>
        </p:nvSpPr>
        <p:spPr>
          <a:xfrm>
            <a:off x="2426202" y="2198749"/>
            <a:ext cx="1821756" cy="11214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Homophobic Crime</a:t>
            </a:r>
          </a:p>
        </p:txBody>
      </p:sp>
      <p:sp>
        <p:nvSpPr>
          <p:cNvPr id="25" name="Oval 24">
            <a:extLst>
              <a:ext uri="{FF2B5EF4-FFF2-40B4-BE49-F238E27FC236}">
                <a16:creationId xmlns:a16="http://schemas.microsoft.com/office/drawing/2014/main" id="{42B35BB0-F6B9-6947-E1CC-658B2B3EB627}"/>
              </a:ext>
            </a:extLst>
          </p:cNvPr>
          <p:cNvSpPr/>
          <p:nvPr/>
        </p:nvSpPr>
        <p:spPr>
          <a:xfrm flipH="1">
            <a:off x="4681922" y="3999626"/>
            <a:ext cx="1632257" cy="112848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Religiously motivated crime</a:t>
            </a:r>
          </a:p>
        </p:txBody>
      </p:sp>
      <p:sp>
        <p:nvSpPr>
          <p:cNvPr id="26" name="Oval 25">
            <a:extLst>
              <a:ext uri="{FF2B5EF4-FFF2-40B4-BE49-F238E27FC236}">
                <a16:creationId xmlns:a16="http://schemas.microsoft.com/office/drawing/2014/main" id="{8D266BC6-F6A3-ABFD-9C9C-FF0163035526}"/>
              </a:ext>
            </a:extLst>
          </p:cNvPr>
          <p:cNvSpPr/>
          <p:nvPr/>
        </p:nvSpPr>
        <p:spPr>
          <a:xfrm>
            <a:off x="5297369" y="2738464"/>
            <a:ext cx="1632257" cy="112848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Racially motivated crime</a:t>
            </a:r>
          </a:p>
        </p:txBody>
      </p:sp>
      <p:sp>
        <p:nvSpPr>
          <p:cNvPr id="27" name="Oval 26">
            <a:extLst>
              <a:ext uri="{FF2B5EF4-FFF2-40B4-BE49-F238E27FC236}">
                <a16:creationId xmlns:a16="http://schemas.microsoft.com/office/drawing/2014/main" id="{DBDAD7C3-1508-A3CD-9A47-1ADA9E64215D}"/>
              </a:ext>
            </a:extLst>
          </p:cNvPr>
          <p:cNvSpPr/>
          <p:nvPr/>
        </p:nvSpPr>
        <p:spPr>
          <a:xfrm>
            <a:off x="6981923" y="1597061"/>
            <a:ext cx="1964544" cy="11829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Human trafficking</a:t>
            </a:r>
          </a:p>
        </p:txBody>
      </p:sp>
      <p:sp>
        <p:nvSpPr>
          <p:cNvPr id="28" name="Oval 27">
            <a:extLst>
              <a:ext uri="{FF2B5EF4-FFF2-40B4-BE49-F238E27FC236}">
                <a16:creationId xmlns:a16="http://schemas.microsoft.com/office/drawing/2014/main" id="{5741D54F-5A1D-C80E-DC4C-4C63F391A990}"/>
              </a:ext>
            </a:extLst>
          </p:cNvPr>
          <p:cNvSpPr/>
          <p:nvPr/>
        </p:nvSpPr>
        <p:spPr>
          <a:xfrm>
            <a:off x="7326121" y="3892666"/>
            <a:ext cx="1555984" cy="107962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Gun crime</a:t>
            </a:r>
          </a:p>
        </p:txBody>
      </p:sp>
      <p:sp>
        <p:nvSpPr>
          <p:cNvPr id="29" name="Oval 28">
            <a:extLst>
              <a:ext uri="{FF2B5EF4-FFF2-40B4-BE49-F238E27FC236}">
                <a16:creationId xmlns:a16="http://schemas.microsoft.com/office/drawing/2014/main" id="{79064DC4-A7E9-998E-C583-8CDEC4C2A447}"/>
              </a:ext>
            </a:extLst>
          </p:cNvPr>
          <p:cNvSpPr/>
          <p:nvPr/>
        </p:nvSpPr>
        <p:spPr>
          <a:xfrm>
            <a:off x="8733053" y="2879562"/>
            <a:ext cx="1632257" cy="10278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Knife crime</a:t>
            </a:r>
          </a:p>
        </p:txBody>
      </p:sp>
      <p:sp>
        <p:nvSpPr>
          <p:cNvPr id="30" name="Oval 29">
            <a:extLst>
              <a:ext uri="{FF2B5EF4-FFF2-40B4-BE49-F238E27FC236}">
                <a16:creationId xmlns:a16="http://schemas.microsoft.com/office/drawing/2014/main" id="{98AF20A7-21EF-D346-6E40-95D6A4EF3CF9}"/>
              </a:ext>
            </a:extLst>
          </p:cNvPr>
          <p:cNvSpPr/>
          <p:nvPr/>
        </p:nvSpPr>
        <p:spPr>
          <a:xfrm>
            <a:off x="122907" y="237325"/>
            <a:ext cx="1674280" cy="105789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Sexual offences</a:t>
            </a:r>
          </a:p>
        </p:txBody>
      </p:sp>
    </p:spTree>
    <p:extLst>
      <p:ext uri="{BB962C8B-B14F-4D97-AF65-F5344CB8AC3E}">
        <p14:creationId xmlns:p14="http://schemas.microsoft.com/office/powerpoint/2010/main" val="1362432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5A0F6-88D1-77A1-C305-C7FC01097C9C}"/>
              </a:ext>
            </a:extLst>
          </p:cNvPr>
          <p:cNvSpPr>
            <a:spLocks noGrp="1"/>
          </p:cNvSpPr>
          <p:nvPr>
            <p:ph type="title"/>
          </p:nvPr>
        </p:nvSpPr>
        <p:spPr/>
        <p:txBody>
          <a:bodyPr/>
          <a:lstStyle/>
          <a:p>
            <a:r>
              <a:rPr lang="en-GB" dirty="0"/>
              <a:t>Nature of the offence is significant and likely to affect quality of evidence given</a:t>
            </a:r>
          </a:p>
        </p:txBody>
      </p:sp>
      <p:sp>
        <p:nvSpPr>
          <p:cNvPr id="3" name="Content Placeholder 2">
            <a:extLst>
              <a:ext uri="{FF2B5EF4-FFF2-40B4-BE49-F238E27FC236}">
                <a16:creationId xmlns:a16="http://schemas.microsoft.com/office/drawing/2014/main" id="{3B1EB81C-991A-4F93-5A5C-97B099546DA7}"/>
              </a:ext>
            </a:extLst>
          </p:cNvPr>
          <p:cNvSpPr>
            <a:spLocks noGrp="1"/>
          </p:cNvSpPr>
          <p:nvPr>
            <p:ph idx="1"/>
          </p:nvPr>
        </p:nvSpPr>
        <p:spPr/>
        <p:txBody>
          <a:bodyPr>
            <a:normAutofit fontScale="77500" lnSpcReduction="20000"/>
          </a:bodyPr>
          <a:lstStyle/>
          <a:p>
            <a:r>
              <a:rPr lang="en-GB" dirty="0"/>
              <a:t>Age – for example child aged under 18 years of age.</a:t>
            </a:r>
          </a:p>
          <a:p>
            <a:r>
              <a:rPr lang="en-GB" dirty="0"/>
              <a:t>Domestic violence / controlling coercive behaviour </a:t>
            </a:r>
            <a:r>
              <a:rPr lang="en-GB"/>
              <a:t>– long standing </a:t>
            </a:r>
            <a:r>
              <a:rPr lang="en-GB" dirty="0"/>
              <a:t>ongoing offence.</a:t>
            </a:r>
          </a:p>
          <a:p>
            <a:r>
              <a:rPr lang="en-GB" dirty="0"/>
              <a:t>Sexual offences – serious sexual offences.</a:t>
            </a:r>
          </a:p>
          <a:p>
            <a:r>
              <a:rPr lang="en-GB" dirty="0"/>
              <a:t>Employment – undercover police officer working on a county line or terrorism operation.</a:t>
            </a:r>
          </a:p>
          <a:p>
            <a:r>
              <a:rPr lang="en-GB" dirty="0"/>
              <a:t>Religious belief – religiously motivated crime</a:t>
            </a:r>
          </a:p>
          <a:p>
            <a:r>
              <a:rPr lang="en-GB" dirty="0"/>
              <a:t>Social or cultural background – views, values, opinions family and peers might have an impact on the ability of the witness to give evidence – for example former member of a cult giving evidence against a member of that cult organisation</a:t>
            </a:r>
          </a:p>
          <a:p>
            <a:r>
              <a:rPr lang="en-GB" dirty="0"/>
              <a:t>Ethnic origins – background and ethnicity may impede evidence being given without SM.</a:t>
            </a:r>
          </a:p>
          <a:p>
            <a:r>
              <a:rPr lang="en-GB" dirty="0"/>
              <a:t>Political opinion – supporter of or member of political organisation / party whose evidence may be affected by non-special measures – for example witnesses to significant incident at party offices (e.g. fatality).</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133642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7060-8DB4-ED74-809C-E63E26A65B27}"/>
              </a:ext>
            </a:extLst>
          </p:cNvPr>
          <p:cNvSpPr>
            <a:spLocks noGrp="1"/>
          </p:cNvSpPr>
          <p:nvPr>
            <p:ph type="title"/>
          </p:nvPr>
        </p:nvSpPr>
        <p:spPr/>
        <p:txBody>
          <a:bodyPr/>
          <a:lstStyle/>
          <a:p>
            <a:r>
              <a:rPr lang="en-GB" dirty="0"/>
              <a:t>What are the special measures???</a:t>
            </a:r>
          </a:p>
        </p:txBody>
      </p:sp>
      <p:sp>
        <p:nvSpPr>
          <p:cNvPr id="3" name="Content Placeholder 2">
            <a:extLst>
              <a:ext uri="{FF2B5EF4-FFF2-40B4-BE49-F238E27FC236}">
                <a16:creationId xmlns:a16="http://schemas.microsoft.com/office/drawing/2014/main" id="{E21C3E79-2ACB-0E7E-A3C3-CDDC38FE92A5}"/>
              </a:ext>
            </a:extLst>
          </p:cNvPr>
          <p:cNvSpPr>
            <a:spLocks noGrp="1"/>
          </p:cNvSpPr>
          <p:nvPr>
            <p:ph idx="1"/>
          </p:nvPr>
        </p:nvSpPr>
        <p:spPr/>
        <p:txBody>
          <a:bodyPr>
            <a:normAutofit fontScale="47500" lnSpcReduction="20000"/>
          </a:bodyPr>
          <a:lstStyle/>
          <a:p>
            <a:r>
              <a:rPr lang="en-GB" dirty="0"/>
              <a:t>Screens  </a:t>
            </a:r>
          </a:p>
          <a:p>
            <a:r>
              <a:rPr lang="en-GB" sz="1400" dirty="0"/>
              <a:t>http://www.legislation.gov.uk/ukpga/1999/23/section/23</a:t>
            </a:r>
          </a:p>
          <a:p>
            <a:r>
              <a:rPr lang="en-GB" dirty="0"/>
              <a:t>TV link </a:t>
            </a:r>
          </a:p>
          <a:p>
            <a:r>
              <a:rPr lang="en-GB" sz="1400" dirty="0"/>
              <a:t>http://www.legislation.gov.uk/ukpga/1999/23/section/24</a:t>
            </a:r>
          </a:p>
          <a:p>
            <a:r>
              <a:rPr lang="en-GB" dirty="0"/>
              <a:t>Evidence in private </a:t>
            </a:r>
          </a:p>
          <a:p>
            <a:r>
              <a:rPr lang="en-GB" sz="1400" dirty="0"/>
              <a:t>http://www.legislation.gov.uk/ukpga/1999/23/section/25</a:t>
            </a:r>
          </a:p>
          <a:p>
            <a:r>
              <a:rPr lang="en-GB" dirty="0"/>
              <a:t>Removal of wigs and gowns </a:t>
            </a:r>
          </a:p>
          <a:p>
            <a:r>
              <a:rPr lang="en-GB" sz="1400" dirty="0"/>
              <a:t>http://www.legislation.gov.uk/ukpga/1999/23/section/26</a:t>
            </a:r>
          </a:p>
          <a:p>
            <a:r>
              <a:rPr lang="en-GB" dirty="0"/>
              <a:t>Video recorded interviews –evidence in chief  (children)*</a:t>
            </a:r>
          </a:p>
          <a:p>
            <a:r>
              <a:rPr lang="en-GB" sz="1400" dirty="0"/>
              <a:t>http://www.legislation.gov.uk/ukpga/1999/23/section/26</a:t>
            </a:r>
          </a:p>
          <a:p>
            <a:r>
              <a:rPr lang="en-GB" dirty="0"/>
              <a:t>Video recorded cross examinations – Children only except in </a:t>
            </a:r>
          </a:p>
          <a:p>
            <a:r>
              <a:rPr lang="en-GB" sz="1600" dirty="0"/>
              <a:t>http://www.legislation.gov.uk/ukpga/1999/23/section/28</a:t>
            </a:r>
          </a:p>
          <a:p>
            <a:r>
              <a:rPr lang="en-GB" dirty="0"/>
              <a:t>Communication through an intermediary </a:t>
            </a:r>
          </a:p>
          <a:p>
            <a:r>
              <a:rPr lang="en-GB" sz="1400" dirty="0"/>
              <a:t>http://www.legislation.gov.uk/ukpga/1999/23/section/28</a:t>
            </a:r>
          </a:p>
          <a:p>
            <a:r>
              <a:rPr lang="en-GB" dirty="0"/>
              <a:t>Use of communication aids </a:t>
            </a:r>
          </a:p>
          <a:p>
            <a:r>
              <a:rPr lang="en-GB" sz="1600" dirty="0">
                <a:hlinkClick r:id="rId2"/>
              </a:rPr>
              <a:t>http://www.legislation.gov.uk/ukpga/1999/23/section/30</a:t>
            </a:r>
            <a:endParaRPr lang="en-GB" sz="1600" dirty="0"/>
          </a:p>
          <a:p>
            <a:endParaRPr lang="en-GB" sz="1600" dirty="0"/>
          </a:p>
          <a:p>
            <a:r>
              <a:rPr lang="en-GB" sz="1100" dirty="0"/>
              <a:t>Also commenced for adult complainants to sexual offences and offences contrary to section 1 or section 2, Modern Slavery Act, 2015 in the crown courts at Durham, Harrow, Isleworth, Kingston-upon-Thames, Leeds, Liverpool and Wood Green, with commencement to all crown courts planned)</a:t>
            </a:r>
            <a:endParaRPr lang="en-GB" sz="1600" dirty="0"/>
          </a:p>
          <a:p>
            <a:endParaRPr lang="en-GB" dirty="0"/>
          </a:p>
        </p:txBody>
      </p:sp>
    </p:spTree>
    <p:extLst>
      <p:ext uri="{BB962C8B-B14F-4D97-AF65-F5344CB8AC3E}">
        <p14:creationId xmlns:p14="http://schemas.microsoft.com/office/powerpoint/2010/main" val="34259918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1194</Words>
  <Application>Microsoft Office PowerPoint</Application>
  <PresentationFormat>Widescreen</PresentationFormat>
  <Paragraphs>163</Paragraphs>
  <Slides>21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Google Sans</vt:lpstr>
      <vt:lpstr>Aptos</vt:lpstr>
      <vt:lpstr>Aptos Display</vt:lpstr>
      <vt:lpstr>Arial</vt:lpstr>
      <vt:lpstr>Helvetica</vt:lpstr>
      <vt:lpstr>Office Theme</vt:lpstr>
      <vt:lpstr>Witness Interviews</vt:lpstr>
      <vt:lpstr>Witnesses to incidents and crimes take many forms…</vt:lpstr>
      <vt:lpstr> In the majority of instances, adult witnesses will provide an MG11 witness statement.    Children are automatically entitled to special measures.  In some instances of low-level crime children / youths may also provide MG11’s at the discretion of the SIO.  Planning and preparation is key.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Complete the MG11</vt:lpstr>
      <vt:lpstr>Keep all notes as unused material</vt:lpstr>
      <vt:lpstr>Achieving Best Evidence in Criminal Proceedings</vt:lpstr>
      <vt:lpstr>Crown Court Visit 29.4.25</vt:lpstr>
      <vt:lpstr>First and foremost..</vt:lpstr>
      <vt:lpstr>So who is eligible to apply for special measures?</vt:lpstr>
      <vt:lpstr>PowerPoint Presentation</vt:lpstr>
      <vt:lpstr>Nature of the offence is significant and likely to affect quality of evidence given</vt:lpstr>
      <vt:lpstr>What are the special measures???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9</cp:revision>
  <dcterms:created xsi:type="dcterms:W3CDTF">2025-04-22T10:49:33Z</dcterms:created>
  <dcterms:modified xsi:type="dcterms:W3CDTF">2025-04-22T15:10:33Z</dcterms:modified>
</cp:coreProperties>
</file>