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840" r:id="rId1"/>
  </p:sldMasterIdLst>
  <p:notesMasterIdLst>
    <p:notesMasterId r:id="rId17"/>
  </p:notesMasterIdLst>
  <p:handoutMasterIdLst>
    <p:handoutMasterId r:id="rId18"/>
  </p:handoutMasterIdLst>
  <p:sldIdLst>
    <p:sldId id="256" r:id="rId2"/>
    <p:sldId id="257" r:id="rId3"/>
    <p:sldId id="258" r:id="rId4"/>
    <p:sldId id="259" r:id="rId5"/>
    <p:sldId id="260" r:id="rId6"/>
    <p:sldId id="261" r:id="rId7"/>
    <p:sldId id="262" r:id="rId8"/>
    <p:sldId id="263" r:id="rId9"/>
    <p:sldId id="264" r:id="rId10"/>
    <p:sldId id="265" r:id="rId11"/>
    <p:sldId id="266" r:id="rId12"/>
    <p:sldId id="270" r:id="rId13"/>
    <p:sldId id="267" r:id="rId14"/>
    <p:sldId id="268" r:id="rId15"/>
    <p:sldId id="269"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DA37D80-6434-44D0-A028-1B22A696006F}">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18603FDC-E32A-4AB5-989C-0864C3EAD2B8}" styleName="Themed Style 2 - Accent 2">
    <a:tblBg>
      <a:fillRef idx="3">
        <a:schemeClr val="accent2"/>
      </a:fillRef>
      <a:effectRef idx="3">
        <a:schemeClr val="accent2"/>
      </a:effectRef>
    </a:tblBg>
    <a:wholeTbl>
      <a:tcTxStyle>
        <a:fontRef idx="minor">
          <a:scrgbClr r="0" g="0" b="0"/>
        </a:fontRef>
        <a:schemeClr val="lt1"/>
      </a:tcTxStyle>
      <a:tcStyle>
        <a:tcBdr>
          <a:left>
            <a:lnRef idx="1">
              <a:schemeClr val="accent2">
                <a:tint val="50000"/>
              </a:schemeClr>
            </a:lnRef>
          </a:left>
          <a:right>
            <a:lnRef idx="1">
              <a:schemeClr val="accent2">
                <a:tint val="50000"/>
              </a:schemeClr>
            </a:lnRef>
          </a:right>
          <a:top>
            <a:lnRef idx="1">
              <a:schemeClr val="accent2">
                <a:tint val="50000"/>
              </a:schemeClr>
            </a:lnRef>
          </a:top>
          <a:bottom>
            <a:lnRef idx="1">
              <a:schemeClr val="accent2">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5DA37D80-6434-44D0-A028-1B22A696006F}" styleName="Light Style 3 - Accent 2">
    <a:wholeTbl>
      <a:tcTxStyle>
        <a:fontRef idx="minor">
          <a:scrgbClr r="0" g="0" b="0"/>
        </a:fontRef>
        <a:schemeClr val="tx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w="12700" cmpd="sng">
              <a:solidFill>
                <a:schemeClr val="accent2"/>
              </a:solidFill>
            </a:ln>
          </a:insideV>
        </a:tcBdr>
        <a:fill>
          <a:noFill/>
        </a:fill>
      </a:tcStyle>
    </a:wholeTbl>
    <a:band1H>
      <a:tcStyle>
        <a:tcBdr/>
        <a:fill>
          <a:solidFill>
            <a:schemeClr val="accent2">
              <a:alpha val="20000"/>
            </a:schemeClr>
          </a:solidFill>
        </a:fill>
      </a:tcStyle>
    </a:band1H>
    <a:band1V>
      <a:tcStyle>
        <a:tcBdr/>
        <a:fill>
          <a:solidFill>
            <a:schemeClr val="accent2">
              <a:alpha val="20000"/>
            </a:schemeClr>
          </a:solidFill>
        </a:fill>
      </a:tcStyle>
    </a:band1V>
    <a:lastCol>
      <a:tcTxStyle b="on"/>
      <a:tcStyle>
        <a:tcBdr/>
      </a:tcStyle>
    </a:lastCol>
    <a:firstCol>
      <a:tcTxStyle b="on"/>
      <a:tcStyle>
        <a:tcBdr/>
      </a:tcStyle>
    </a:firstCol>
    <a:lastRow>
      <a:tcTxStyle b="on"/>
      <a:tcStyle>
        <a:tcBdr>
          <a:top>
            <a:ln w="50800" cmpd="dbl">
              <a:solidFill>
                <a:schemeClr val="accent2"/>
              </a:solidFill>
            </a:ln>
          </a:top>
        </a:tcBdr>
        <a:fill>
          <a:noFill/>
        </a:fill>
      </a:tcStyle>
    </a:lastRow>
    <a:firstRow>
      <a:tcTxStyle b="on"/>
      <a:tcStyle>
        <a:tcBdr>
          <a:bottom>
            <a:ln w="25400" cmpd="sng">
              <a:solidFill>
                <a:schemeClr val="accent2"/>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105" d="100"/>
          <a:sy n="105" d="100"/>
        </p:scale>
        <p:origin x="834" y="96"/>
      </p:cViewPr>
      <p:guideLst>
        <p:guide orient="horz" pos="2160"/>
        <p:guide pos="3840"/>
      </p:guideLst>
    </p:cSldViewPr>
  </p:slideViewPr>
  <p:notesTextViewPr>
    <p:cViewPr>
      <p:scale>
        <a:sx n="1" d="1"/>
        <a:sy n="1" d="1"/>
      </p:scale>
      <p:origin x="0" y="0"/>
    </p:cViewPr>
  </p:notesTextViewPr>
  <p:notesViewPr>
    <p:cSldViewPr snapToGrid="0">
      <p:cViewPr varScale="1">
        <p:scale>
          <a:sx n="63" d="100"/>
          <a:sy n="63" d="100"/>
        </p:scale>
        <p:origin x="1986" y="108"/>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handoutMaster" Target="handoutMasters/handout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DE71268B-8AC2-4239-8FAF-7C144C210720}" type="datetimeFigureOut">
              <a:rPr lang="en-US"/>
              <a:t>1/25/2024</a:t>
            </a:fld>
            <a:endParaRPr/>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402BA2C8-71FC-43D0-BD87-0547616971FA}" type="slidenum">
              <a:rPr/>
              <a:t>‹#›</a:t>
            </a:fld>
            <a:endParaRPr/>
          </a:p>
        </p:txBody>
      </p:sp>
    </p:spTree>
    <p:extLst>
      <p:ext uri="{BB962C8B-B14F-4D97-AF65-F5344CB8AC3E}">
        <p14:creationId xmlns:p14="http://schemas.microsoft.com/office/powerpoint/2010/main" val="3729213634"/>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5AD8362-6D63-40AC-BAA9-90C3AE6D5875}" type="datetimeFigureOut">
              <a:rPr lang="en-US"/>
              <a:t>1/25/2024</a:t>
            </a:fld>
            <a:endParaRPr/>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685800" y="4400550"/>
            <a:ext cx="5486400" cy="3086100"/>
          </a:xfrm>
          <a:prstGeom prst="rect">
            <a:avLst/>
          </a:prstGeom>
        </p:spPr>
        <p:txBody>
          <a:bodyPr vert="horz" lIns="91440" tIns="45720" rIns="91440" bIns="45720" rtlCol="0"/>
          <a:lstStyle/>
          <a:p>
            <a:pPr lvl="0"/>
            <a:r>
              <a:t>Click to edit Master text styles</a:t>
            </a:r>
          </a:p>
          <a:p>
            <a:pPr lvl="1"/>
            <a:r>
              <a:t>Second level</a:t>
            </a:r>
          </a:p>
          <a:p>
            <a:pPr lvl="2"/>
            <a:r>
              <a:t>Third level</a:t>
            </a:r>
          </a:p>
          <a:p>
            <a:pPr lvl="3"/>
            <a:r>
              <a:t>Fourth level</a:t>
            </a:r>
          </a:p>
          <a:p>
            <a:pPr lvl="4"/>
            <a:r>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6539446-6953-447E-A4E3-E7CFBF870046}" type="slidenum">
              <a:rPr/>
              <a:t>‹#›</a:t>
            </a:fld>
            <a:endParaRPr/>
          </a:p>
        </p:txBody>
      </p:sp>
    </p:spTree>
    <p:extLst>
      <p:ext uri="{BB962C8B-B14F-4D97-AF65-F5344CB8AC3E}">
        <p14:creationId xmlns:p14="http://schemas.microsoft.com/office/powerpoint/2010/main" val="142392923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dirty="0">
                <a:effectLst/>
                <a:latin typeface="Times New Roman" panose="02020603050405020304" pitchFamily="18" charset="0"/>
                <a:ea typeface="Arial" panose="020B0604020202020204" pitchFamily="34" charset="0"/>
              </a:rPr>
              <a:t>For the purpose of finding the complexities of the UK retail marketplace, Wilko confronted a mix  of operational problems as well as issues  conditions leading to its decline. The company  struggled to place up-pandemic due to operational disparities, supply chain disruptions from Brexit, and a repairer to conform to converting market dynamics. This study explores key operational problems, their impact, as well as  proposes strategic technological solutions to repair Wilko's operational performance and competitiveness.</a:t>
            </a:r>
            <a:endParaRPr lang="en-IN" sz="1800" dirty="0">
              <a:effectLst/>
              <a:latin typeface="Arial" panose="020B0604020202020204" pitchFamily="34" charset="0"/>
              <a:ea typeface="Arial" panose="020B0604020202020204" pitchFamily="34" charset="0"/>
            </a:endParaRPr>
          </a:p>
          <a:p>
            <a:endParaRPr lang="en-IN" dirty="0"/>
          </a:p>
        </p:txBody>
      </p:sp>
      <p:sp>
        <p:nvSpPr>
          <p:cNvPr id="4" name="Slide Number Placeholder 3"/>
          <p:cNvSpPr>
            <a:spLocks noGrp="1"/>
          </p:cNvSpPr>
          <p:nvPr>
            <p:ph type="sldNum" sz="quarter" idx="5"/>
          </p:nvPr>
        </p:nvSpPr>
        <p:spPr/>
        <p:txBody>
          <a:bodyPr/>
          <a:lstStyle/>
          <a:p>
            <a:fld id="{C6539446-6953-447E-A4E3-E7CFBF870046}" type="slidenum">
              <a:rPr lang="en-IN" smtClean="0"/>
              <a:t>2</a:t>
            </a:fld>
            <a:endParaRPr lang="en-IN"/>
          </a:p>
        </p:txBody>
      </p:sp>
    </p:spTree>
    <p:extLst>
      <p:ext uri="{BB962C8B-B14F-4D97-AF65-F5344CB8AC3E}">
        <p14:creationId xmlns:p14="http://schemas.microsoft.com/office/powerpoint/2010/main" val="428064120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IN" sz="1800" dirty="0">
                <a:effectLst/>
                <a:latin typeface="Times New Roman" panose="02020603050405020304" pitchFamily="18" charset="0"/>
                <a:ea typeface="Arial" panose="020B0604020202020204" pitchFamily="34" charset="0"/>
              </a:rPr>
              <a:t>Wilko encountered various type of operational issues like that of ineffective post pandemic issues and problems, , supply chain challenges as a result of through Brexit, a lack of on line presence, and failure to align with shifting customer alternatives. Workforce control inefficiencies as well as  a technological lag further compounded those problems, resulting in financial struggles, keep closures, and job cuts. Understanding of those demanding situations is important for implementing </a:t>
            </a:r>
            <a:r>
              <a:rPr lang="en-IN" sz="1800" dirty="0" err="1">
                <a:effectLst/>
                <a:latin typeface="Times New Roman" panose="02020603050405020304" pitchFamily="18" charset="0"/>
                <a:ea typeface="Arial" panose="020B0604020202020204" pitchFamily="34" charset="0"/>
              </a:rPr>
              <a:t>centered</a:t>
            </a:r>
            <a:r>
              <a:rPr lang="en-IN" sz="1800" dirty="0">
                <a:effectLst/>
                <a:latin typeface="Times New Roman" panose="02020603050405020304" pitchFamily="18" charset="0"/>
                <a:ea typeface="Arial" panose="020B0604020202020204" pitchFamily="34" charset="0"/>
              </a:rPr>
              <a:t> solutions.</a:t>
            </a:r>
            <a:endParaRPr lang="en-IN" sz="1800" dirty="0">
              <a:effectLst/>
              <a:latin typeface="Arial" panose="020B0604020202020204" pitchFamily="34" charset="0"/>
              <a:ea typeface="Arial" panose="020B0604020202020204" pitchFamily="34" charset="0"/>
            </a:endParaRPr>
          </a:p>
          <a:p>
            <a:pPr algn="just">
              <a:lnSpc>
                <a:spcPct val="150000"/>
              </a:lnSpc>
            </a:pPr>
            <a:r>
              <a:rPr lang="en-IN" sz="1800" dirty="0">
                <a:effectLst/>
                <a:latin typeface="Times New Roman" panose="02020603050405020304" pitchFamily="18" charset="0"/>
                <a:ea typeface="Arial" panose="020B0604020202020204" pitchFamily="34" charset="0"/>
              </a:rPr>
              <a:t> </a:t>
            </a:r>
            <a:endParaRPr lang="en-IN" sz="1800" dirty="0">
              <a:effectLst/>
              <a:latin typeface="Arial" panose="020B0604020202020204" pitchFamily="34" charset="0"/>
              <a:ea typeface="Arial" panose="020B0604020202020204" pitchFamily="34" charset="0"/>
            </a:endParaRPr>
          </a:p>
          <a:p>
            <a:endParaRPr lang="en-IN" dirty="0"/>
          </a:p>
        </p:txBody>
      </p:sp>
      <p:sp>
        <p:nvSpPr>
          <p:cNvPr id="4" name="Slide Number Placeholder 3"/>
          <p:cNvSpPr>
            <a:spLocks noGrp="1"/>
          </p:cNvSpPr>
          <p:nvPr>
            <p:ph type="sldNum" sz="quarter" idx="5"/>
          </p:nvPr>
        </p:nvSpPr>
        <p:spPr/>
        <p:txBody>
          <a:bodyPr/>
          <a:lstStyle/>
          <a:p>
            <a:fld id="{C6539446-6953-447E-A4E3-E7CFBF870046}" type="slidenum">
              <a:rPr lang="en-IN" smtClean="0"/>
              <a:t>3</a:t>
            </a:fld>
            <a:endParaRPr lang="en-IN"/>
          </a:p>
        </p:txBody>
      </p:sp>
    </p:spTree>
    <p:extLst>
      <p:ext uri="{BB962C8B-B14F-4D97-AF65-F5344CB8AC3E}">
        <p14:creationId xmlns:p14="http://schemas.microsoft.com/office/powerpoint/2010/main" val="56127543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dirty="0">
                <a:effectLst/>
                <a:latin typeface="Times New Roman" panose="02020603050405020304" pitchFamily="18" charset="0"/>
                <a:ea typeface="Arial" panose="020B0604020202020204" pitchFamily="34" charset="0"/>
              </a:rPr>
              <a:t>To cope </a:t>
            </a:r>
            <a:r>
              <a:rPr lang="en-IN" sz="1800" dirty="0" err="1">
                <a:effectLst/>
                <a:latin typeface="Times New Roman" panose="02020603050405020304" pitchFamily="18" charset="0"/>
                <a:ea typeface="Arial" panose="020B0604020202020204" pitchFamily="34" charset="0"/>
              </a:rPr>
              <a:t>withteh</a:t>
            </a:r>
            <a:r>
              <a:rPr lang="en-IN" sz="1800" dirty="0">
                <a:effectLst/>
                <a:latin typeface="Times New Roman" panose="02020603050405020304" pitchFamily="18" charset="0"/>
                <a:ea typeface="Arial" panose="020B0604020202020204" pitchFamily="34" charset="0"/>
              </a:rPr>
              <a:t> </a:t>
            </a:r>
            <a:r>
              <a:rPr lang="en-IN" sz="1800" dirty="0" err="1">
                <a:effectLst/>
                <a:latin typeface="Times New Roman" panose="02020603050405020304" pitchFamily="18" charset="0"/>
                <a:ea typeface="Arial" panose="020B0604020202020204" pitchFamily="34" charset="0"/>
              </a:rPr>
              <a:t>catual</a:t>
            </a:r>
            <a:r>
              <a:rPr lang="en-IN" sz="1800" dirty="0">
                <a:effectLst/>
                <a:latin typeface="Times New Roman" panose="02020603050405020304" pitchFamily="18" charset="0"/>
                <a:ea typeface="Arial" panose="020B0604020202020204" pitchFamily="34" charset="0"/>
              </a:rPr>
              <a:t>  deliver chain situations as a result  through Brexit, Wilko can put in force the contemporary supply chain era. This includes the proper  mixing of </a:t>
            </a:r>
            <a:r>
              <a:rPr lang="en-IN" sz="1800" dirty="0" err="1">
                <a:effectLst/>
                <a:latin typeface="Times New Roman" panose="02020603050405020304" pitchFamily="18" charset="0"/>
                <a:ea typeface="Arial" panose="020B0604020202020204" pitchFamily="34" charset="0"/>
              </a:rPr>
              <a:t>differnet</a:t>
            </a:r>
            <a:r>
              <a:rPr lang="en-IN" sz="1800" dirty="0">
                <a:effectLst/>
                <a:latin typeface="Times New Roman" panose="02020603050405020304" pitchFamily="18" charset="0"/>
                <a:ea typeface="Arial" panose="020B0604020202020204" pitchFamily="34" charset="0"/>
              </a:rPr>
              <a:t> types of  advanced systems that enhance performance, reduce prices, and offer actual-time insights. By leveraging technologies such as blockchain for transparency, Wilko cannot simplest conquer operational weaknesses but additionally align with environmental problems. This solution right now addresses diagnosed weaknesses and operational disparities, turning challenges into possibilities.</a:t>
            </a:r>
            <a:endParaRPr lang="en-IN" sz="1800" dirty="0">
              <a:effectLst/>
              <a:latin typeface="Arial" panose="020B0604020202020204" pitchFamily="34" charset="0"/>
              <a:ea typeface="Arial" panose="020B0604020202020204" pitchFamily="34" charset="0"/>
            </a:endParaRPr>
          </a:p>
          <a:p>
            <a:endParaRPr lang="en-IN" dirty="0"/>
          </a:p>
        </p:txBody>
      </p:sp>
      <p:sp>
        <p:nvSpPr>
          <p:cNvPr id="4" name="Slide Number Placeholder 3"/>
          <p:cNvSpPr>
            <a:spLocks noGrp="1"/>
          </p:cNvSpPr>
          <p:nvPr>
            <p:ph type="sldNum" sz="quarter" idx="5"/>
          </p:nvPr>
        </p:nvSpPr>
        <p:spPr/>
        <p:txBody>
          <a:bodyPr/>
          <a:lstStyle/>
          <a:p>
            <a:fld id="{C6539446-6953-447E-A4E3-E7CFBF870046}" type="slidenum">
              <a:rPr lang="en-IN" smtClean="0"/>
              <a:t>4</a:t>
            </a:fld>
            <a:endParaRPr lang="en-IN"/>
          </a:p>
        </p:txBody>
      </p:sp>
    </p:spTree>
    <p:extLst>
      <p:ext uri="{BB962C8B-B14F-4D97-AF65-F5344CB8AC3E}">
        <p14:creationId xmlns:p14="http://schemas.microsoft.com/office/powerpoint/2010/main" val="279556468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IN" sz="1800" dirty="0">
                <a:effectLst/>
                <a:latin typeface="Times New Roman" panose="02020603050405020304" pitchFamily="18" charset="0"/>
                <a:ea typeface="Arial" panose="020B0604020202020204" pitchFamily="34" charset="0"/>
              </a:rPr>
              <a:t>Recognizing the actual  importance of online retail in the field of digital technology, Wilko need to property prioritize the improvement of an integrated online platform. This particular solution objective to properly  beautify the organization's on its actual  line presence, imparting clients with a proper as well as handy and competitive virtual purchasing experience. By the process of embracing e-trade and digital advertising and marketing strategies, Wilko can properly flip its vulnerable factor in on-line presence into a strength. This answer aligns with the recognized opportunity to gain a larger marketplace percent within the virtual technology, fostering growth and competitiveness.</a:t>
            </a:r>
            <a:endParaRPr lang="en-IN" sz="1800" dirty="0">
              <a:effectLst/>
              <a:latin typeface="Arial" panose="020B0604020202020204" pitchFamily="34" charset="0"/>
              <a:ea typeface="Arial" panose="020B0604020202020204" pitchFamily="34" charset="0"/>
            </a:endParaRPr>
          </a:p>
          <a:p>
            <a:pPr algn="just">
              <a:lnSpc>
                <a:spcPct val="150000"/>
              </a:lnSpc>
            </a:pPr>
            <a:r>
              <a:rPr lang="en-IN" sz="1800" dirty="0">
                <a:effectLst/>
                <a:latin typeface="Times New Roman" panose="02020603050405020304" pitchFamily="18" charset="0"/>
                <a:ea typeface="Arial" panose="020B0604020202020204" pitchFamily="34" charset="0"/>
              </a:rPr>
              <a:t> </a:t>
            </a:r>
            <a:endParaRPr lang="en-IN" sz="1800" dirty="0">
              <a:effectLst/>
              <a:latin typeface="Arial" panose="020B0604020202020204" pitchFamily="34" charset="0"/>
              <a:ea typeface="Arial" panose="020B0604020202020204" pitchFamily="34" charset="0"/>
            </a:endParaRPr>
          </a:p>
          <a:p>
            <a:endParaRPr lang="en-IN" dirty="0"/>
          </a:p>
        </p:txBody>
      </p:sp>
      <p:sp>
        <p:nvSpPr>
          <p:cNvPr id="4" name="Slide Number Placeholder 3"/>
          <p:cNvSpPr>
            <a:spLocks noGrp="1"/>
          </p:cNvSpPr>
          <p:nvPr>
            <p:ph type="sldNum" sz="quarter" idx="5"/>
          </p:nvPr>
        </p:nvSpPr>
        <p:spPr/>
        <p:txBody>
          <a:bodyPr/>
          <a:lstStyle/>
          <a:p>
            <a:fld id="{C6539446-6953-447E-A4E3-E7CFBF870046}" type="slidenum">
              <a:rPr lang="en-IN" smtClean="0"/>
              <a:t>5</a:t>
            </a:fld>
            <a:endParaRPr lang="en-IN"/>
          </a:p>
        </p:txBody>
      </p:sp>
    </p:spTree>
    <p:extLst>
      <p:ext uri="{BB962C8B-B14F-4D97-AF65-F5344CB8AC3E}">
        <p14:creationId xmlns:p14="http://schemas.microsoft.com/office/powerpoint/2010/main" val="398980552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dirty="0">
                <a:effectLst/>
                <a:latin typeface="Times New Roman" panose="02020603050405020304" pitchFamily="18" charset="0"/>
                <a:ea typeface="Arial" panose="020B0604020202020204" pitchFamily="34" charset="0"/>
              </a:rPr>
              <a:t>In response to the undertaking of proper as well as adapting to the actual  converting purchaser alternatives, Wilko can put into effect information analytics tools. These technology will allow the companies actual employer to display as well as  take a look at marketplace tendencies efficaciously, allowing for immediate modifications in product services and techniques. By facts purchaser </a:t>
            </a:r>
            <a:r>
              <a:rPr lang="en-IN" sz="1800" dirty="0" err="1">
                <a:effectLst/>
                <a:latin typeface="Times New Roman" panose="02020603050405020304" pitchFamily="18" charset="0"/>
                <a:ea typeface="Arial" panose="020B0604020202020204" pitchFamily="34" charset="0"/>
              </a:rPr>
              <a:t>behavior</a:t>
            </a:r>
            <a:r>
              <a:rPr lang="en-IN" sz="1800" dirty="0">
                <a:effectLst/>
                <a:latin typeface="Times New Roman" panose="02020603050405020304" pitchFamily="18" charset="0"/>
                <a:ea typeface="Arial" panose="020B0604020202020204" pitchFamily="34" charset="0"/>
              </a:rPr>
              <a:t> as well as the different  market dynamics, Wilko can remodel capability threats into its actual possibilities. This particular solution can help them to properly align with the want to recognise social elements affecting patron picks and leverages era to beautify the agency's agility in responding to marketplace trends.</a:t>
            </a:r>
            <a:endParaRPr lang="en-IN" sz="1800" dirty="0">
              <a:effectLst/>
              <a:latin typeface="Arial" panose="020B0604020202020204" pitchFamily="34" charset="0"/>
              <a:ea typeface="Arial" panose="020B0604020202020204" pitchFamily="34" charset="0"/>
            </a:endParaRPr>
          </a:p>
          <a:p>
            <a:endParaRPr lang="en-IN" dirty="0"/>
          </a:p>
        </p:txBody>
      </p:sp>
      <p:sp>
        <p:nvSpPr>
          <p:cNvPr id="4" name="Slide Number Placeholder 3"/>
          <p:cNvSpPr>
            <a:spLocks noGrp="1"/>
          </p:cNvSpPr>
          <p:nvPr>
            <p:ph type="sldNum" sz="quarter" idx="5"/>
          </p:nvPr>
        </p:nvSpPr>
        <p:spPr/>
        <p:txBody>
          <a:bodyPr/>
          <a:lstStyle/>
          <a:p>
            <a:fld id="{C6539446-6953-447E-A4E3-E7CFBF870046}" type="slidenum">
              <a:rPr lang="en-IN" smtClean="0"/>
              <a:t>6</a:t>
            </a:fld>
            <a:endParaRPr lang="en-IN"/>
          </a:p>
        </p:txBody>
      </p:sp>
    </p:spTree>
    <p:extLst>
      <p:ext uri="{BB962C8B-B14F-4D97-AF65-F5344CB8AC3E}">
        <p14:creationId xmlns:p14="http://schemas.microsoft.com/office/powerpoint/2010/main" val="180065906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800" dirty="0">
                <a:effectLst/>
                <a:latin typeface="Times New Roman" panose="02020603050405020304" pitchFamily="18" charset="0"/>
                <a:ea typeface="Arial" panose="020B0604020202020204" pitchFamily="34" charset="0"/>
              </a:rPr>
              <a:t>To conquer team of workers management inefficiencies recognized within  the operational traumatic situations confronted with the useful resource of Wilko, implementing technological answers is paramount. Introducing superior team of workers in order to properly  control technologies, consisting of AI-driven systems, can streamline operations, beautify worker connectivity, and ensure maximum fine placement possibilities. By leveraging era in managing the group of workers extra correctly, Wilko cannot first-class address inner disparities however additionally foster a subculture of innovation and adaptability, aligning with the need for progressed operational control highlighted in the PESTLE evaluation</a:t>
            </a:r>
            <a:endParaRPr lang="en-IN" dirty="0"/>
          </a:p>
        </p:txBody>
      </p:sp>
      <p:sp>
        <p:nvSpPr>
          <p:cNvPr id="4" name="Slide Number Placeholder 3"/>
          <p:cNvSpPr>
            <a:spLocks noGrp="1"/>
          </p:cNvSpPr>
          <p:nvPr>
            <p:ph type="sldNum" sz="quarter" idx="5"/>
          </p:nvPr>
        </p:nvSpPr>
        <p:spPr/>
        <p:txBody>
          <a:bodyPr/>
          <a:lstStyle/>
          <a:p>
            <a:fld id="{C6539446-6953-447E-A4E3-E7CFBF870046}" type="slidenum">
              <a:rPr lang="en-IN" smtClean="0"/>
              <a:t>7</a:t>
            </a:fld>
            <a:endParaRPr lang="en-IN"/>
          </a:p>
        </p:txBody>
      </p:sp>
    </p:spTree>
    <p:extLst>
      <p:ext uri="{BB962C8B-B14F-4D97-AF65-F5344CB8AC3E}">
        <p14:creationId xmlns:p14="http://schemas.microsoft.com/office/powerpoint/2010/main" val="376564355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IN" sz="1800" dirty="0">
                <a:effectLst/>
                <a:latin typeface="Times New Roman" panose="02020603050405020304" pitchFamily="18" charset="0"/>
                <a:ea typeface="Arial" panose="020B0604020202020204" pitchFamily="34" charset="0"/>
              </a:rPr>
              <a:t>Addressing the proper  need for improved online presence, Wilko need to be </a:t>
            </a:r>
            <a:r>
              <a:rPr lang="en-IN" sz="1800" dirty="0" err="1">
                <a:effectLst/>
                <a:latin typeface="Times New Roman" panose="02020603050405020304" pitchFamily="18" charset="0"/>
                <a:ea typeface="Arial" panose="020B0604020202020204" pitchFamily="34" charset="0"/>
              </a:rPr>
              <a:t>effetively</a:t>
            </a:r>
            <a:r>
              <a:rPr lang="en-IN" sz="1800" dirty="0">
                <a:effectLst/>
                <a:latin typeface="Times New Roman" panose="02020603050405020304" pitchFamily="18" charset="0"/>
                <a:ea typeface="Arial" panose="020B0604020202020204" pitchFamily="34" charset="0"/>
              </a:rPr>
              <a:t>  recognizance on robust e-trade and also take up digital marketing strategies. Developing an </a:t>
            </a:r>
            <a:r>
              <a:rPr lang="en-IN" sz="1800" dirty="0" err="1">
                <a:effectLst/>
                <a:latin typeface="Times New Roman" panose="02020603050405020304" pitchFamily="18" charset="0"/>
                <a:ea typeface="Arial" panose="020B0604020202020204" pitchFamily="34" charset="0"/>
              </a:rPr>
              <a:t>intigrated</a:t>
            </a:r>
            <a:r>
              <a:rPr lang="en-IN" sz="1800" dirty="0">
                <a:effectLst/>
                <a:latin typeface="Times New Roman" panose="02020603050405020304" pitchFamily="18" charset="0"/>
                <a:ea typeface="Arial" panose="020B0604020202020204" pitchFamily="34" charset="0"/>
              </a:rPr>
              <a:t> as well as virtual platform and adopting effective on line retail practices will decorate the agency's competitiveness. By capitalizing on seasonal offers and leveraging virtual advertising and marketing equipment, Wilko can properly as well as effectively transform its weak spot in on line presence right into a energy. This  </a:t>
            </a:r>
            <a:r>
              <a:rPr lang="en-IN" sz="1800" dirty="0" err="1">
                <a:effectLst/>
                <a:latin typeface="Times New Roman" panose="02020603050405020304" pitchFamily="18" charset="0"/>
                <a:ea typeface="Arial" panose="020B0604020202020204" pitchFamily="34" charset="0"/>
              </a:rPr>
              <a:t>particul;ar</a:t>
            </a:r>
            <a:r>
              <a:rPr lang="en-IN" sz="1800" dirty="0">
                <a:effectLst/>
                <a:latin typeface="Times New Roman" panose="02020603050405020304" pitchFamily="18" charset="0"/>
                <a:ea typeface="Arial" panose="020B0604020202020204" pitchFamily="34" charset="0"/>
              </a:rPr>
              <a:t> solution aligns with the diagnosed opportunity to benefit a bigger market percentage within the digital generation, making sure Wilko stays relevant and competitive inside the evolving </a:t>
            </a:r>
            <a:r>
              <a:rPr lang="en-IN" sz="1800" dirty="0" err="1">
                <a:effectLst/>
                <a:latin typeface="Times New Roman" panose="02020603050405020304" pitchFamily="18" charset="0"/>
                <a:ea typeface="Arial" panose="020B0604020202020204" pitchFamily="34" charset="0"/>
              </a:rPr>
              <a:t>retal</a:t>
            </a:r>
            <a:r>
              <a:rPr lang="en-IN" sz="1800" dirty="0">
                <a:effectLst/>
                <a:latin typeface="Times New Roman" panose="02020603050405020304" pitchFamily="18" charset="0"/>
                <a:ea typeface="Arial" panose="020B0604020202020204" pitchFamily="34" charset="0"/>
              </a:rPr>
              <a:t> industry.</a:t>
            </a:r>
            <a:endParaRPr lang="en-IN" sz="1800" dirty="0">
              <a:effectLst/>
              <a:latin typeface="Arial" panose="020B0604020202020204" pitchFamily="34" charset="0"/>
              <a:ea typeface="Arial" panose="020B0604020202020204" pitchFamily="34" charset="0"/>
            </a:endParaRPr>
          </a:p>
          <a:p>
            <a:pPr algn="just">
              <a:lnSpc>
                <a:spcPct val="150000"/>
              </a:lnSpc>
            </a:pPr>
            <a:r>
              <a:rPr lang="en-IN" sz="1800" dirty="0">
                <a:effectLst/>
                <a:latin typeface="Times New Roman" panose="02020603050405020304" pitchFamily="18" charset="0"/>
                <a:ea typeface="Arial" panose="020B0604020202020204" pitchFamily="34" charset="0"/>
              </a:rPr>
              <a:t> </a:t>
            </a:r>
            <a:endParaRPr lang="en-IN" sz="1800" dirty="0">
              <a:effectLst/>
              <a:latin typeface="Arial" panose="020B0604020202020204" pitchFamily="34" charset="0"/>
              <a:ea typeface="Arial" panose="020B0604020202020204" pitchFamily="34" charset="0"/>
            </a:endParaRPr>
          </a:p>
          <a:p>
            <a:endParaRPr lang="en-IN" dirty="0"/>
          </a:p>
        </p:txBody>
      </p:sp>
      <p:sp>
        <p:nvSpPr>
          <p:cNvPr id="4" name="Slide Number Placeholder 3"/>
          <p:cNvSpPr>
            <a:spLocks noGrp="1"/>
          </p:cNvSpPr>
          <p:nvPr>
            <p:ph type="sldNum" sz="quarter" idx="5"/>
          </p:nvPr>
        </p:nvSpPr>
        <p:spPr/>
        <p:txBody>
          <a:bodyPr/>
          <a:lstStyle/>
          <a:p>
            <a:fld id="{C6539446-6953-447E-A4E3-E7CFBF870046}" type="slidenum">
              <a:rPr lang="en-IN" smtClean="0"/>
              <a:t>8</a:t>
            </a:fld>
            <a:endParaRPr lang="en-IN"/>
          </a:p>
        </p:txBody>
      </p:sp>
    </p:spTree>
    <p:extLst>
      <p:ext uri="{BB962C8B-B14F-4D97-AF65-F5344CB8AC3E}">
        <p14:creationId xmlns:p14="http://schemas.microsoft.com/office/powerpoint/2010/main" val="374869592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dirty="0">
                <a:effectLst/>
                <a:latin typeface="Times New Roman" panose="02020603050405020304" pitchFamily="18" charset="0"/>
                <a:ea typeface="Arial" panose="020B0604020202020204" pitchFamily="34" charset="0"/>
              </a:rPr>
              <a:t>To properly mitigate operational demanding conditions which are properly related to body of workers connectivity, Wilko should properly  placed into effect digital collaboration equipment. In the era of far flung work as well as a  technological improvements, fostering powerful conversation and collaboration is critical. By the process of introducing collaborative systems, Wilko can beautify worker connectivity, streamline conversation, and make certain seamless collaboration, specially within the path of tough times. This particular type of  solution not simplest addresses team of workers control inefficiencies but can also additionally aligns with the technological advancements emphasized within the  </a:t>
            </a:r>
            <a:r>
              <a:rPr lang="en-IN" sz="1800" dirty="0" err="1">
                <a:effectLst/>
                <a:latin typeface="Times New Roman" panose="02020603050405020304" pitchFamily="18" charset="0"/>
                <a:ea typeface="Arial" panose="020B0604020202020204" pitchFamily="34" charset="0"/>
              </a:rPr>
              <a:t>the</a:t>
            </a:r>
            <a:r>
              <a:rPr lang="en-IN" sz="1800" dirty="0">
                <a:effectLst/>
                <a:latin typeface="Times New Roman" panose="02020603050405020304" pitchFamily="18" charset="0"/>
                <a:ea typeface="Arial" panose="020B0604020202020204" pitchFamily="34" charset="0"/>
              </a:rPr>
              <a:t> PESTLE assessment, selling a extra agile and connected organizational life-style.</a:t>
            </a:r>
            <a:endParaRPr lang="en-IN" sz="1800" dirty="0">
              <a:effectLst/>
              <a:latin typeface="Arial" panose="020B0604020202020204" pitchFamily="34" charset="0"/>
              <a:ea typeface="Arial" panose="020B0604020202020204" pitchFamily="34" charset="0"/>
            </a:endParaRPr>
          </a:p>
          <a:p>
            <a:endParaRPr lang="en-IN" dirty="0"/>
          </a:p>
        </p:txBody>
      </p:sp>
      <p:sp>
        <p:nvSpPr>
          <p:cNvPr id="4" name="Slide Number Placeholder 3"/>
          <p:cNvSpPr>
            <a:spLocks noGrp="1"/>
          </p:cNvSpPr>
          <p:nvPr>
            <p:ph type="sldNum" sz="quarter" idx="5"/>
          </p:nvPr>
        </p:nvSpPr>
        <p:spPr/>
        <p:txBody>
          <a:bodyPr/>
          <a:lstStyle/>
          <a:p>
            <a:fld id="{C6539446-6953-447E-A4E3-E7CFBF870046}" type="slidenum">
              <a:rPr lang="en-IN" smtClean="0"/>
              <a:t>9</a:t>
            </a:fld>
            <a:endParaRPr lang="en-IN"/>
          </a:p>
        </p:txBody>
      </p:sp>
    </p:spTree>
    <p:extLst>
      <p:ext uri="{BB962C8B-B14F-4D97-AF65-F5344CB8AC3E}">
        <p14:creationId xmlns:p14="http://schemas.microsoft.com/office/powerpoint/2010/main" val="176301020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dirty="0">
                <a:effectLst/>
                <a:latin typeface="Times New Roman" panose="02020603050405020304" pitchFamily="18" charset="0"/>
                <a:ea typeface="Arial" panose="020B0604020202020204" pitchFamily="34" charset="0"/>
              </a:rPr>
              <a:t>Continuous monitoring of the different executed answers, which helps in the incorporates superior supply chain technology, a proper </a:t>
            </a:r>
            <a:r>
              <a:rPr lang="en-IN" sz="1800" dirty="0" err="1">
                <a:effectLst/>
                <a:latin typeface="Times New Roman" panose="02020603050405020304" pitchFamily="18" charset="0"/>
                <a:ea typeface="Arial" panose="020B0604020202020204" pitchFamily="34" charset="0"/>
              </a:rPr>
              <a:t>intigated</a:t>
            </a:r>
            <a:r>
              <a:rPr lang="en-IN" sz="1800" dirty="0">
                <a:effectLst/>
                <a:latin typeface="Times New Roman" panose="02020603050405020304" pitchFamily="18" charset="0"/>
                <a:ea typeface="Arial" panose="020B0604020202020204" pitchFamily="34" charset="0"/>
              </a:rPr>
              <a:t>  online retail platform, as well as the  data analytics for market developments, is vital for Wilko's </a:t>
            </a:r>
            <a:r>
              <a:rPr lang="en-IN" sz="1800" dirty="0" err="1">
                <a:effectLst/>
                <a:latin typeface="Times New Roman" panose="02020603050405020304" pitchFamily="18" charset="0"/>
                <a:ea typeface="Arial" panose="020B0604020202020204" pitchFamily="34" charset="0"/>
              </a:rPr>
              <a:t>fulfillment</a:t>
            </a:r>
            <a:r>
              <a:rPr lang="en-IN" sz="1800" dirty="0">
                <a:effectLst/>
                <a:latin typeface="Times New Roman" panose="02020603050405020304" pitchFamily="18" charset="0"/>
                <a:ea typeface="Arial" panose="020B0604020202020204" pitchFamily="34" charset="0"/>
              </a:rPr>
              <a:t>. Regular exams of the </a:t>
            </a:r>
            <a:r>
              <a:rPr lang="en-IN" sz="1800" dirty="0" err="1">
                <a:effectLst/>
                <a:latin typeface="Times New Roman" panose="02020603050405020304" pitchFamily="18" charset="0"/>
                <a:ea typeface="Arial" panose="020B0604020202020204" pitchFamily="34" charset="0"/>
              </a:rPr>
              <a:t>catual</a:t>
            </a:r>
            <a:r>
              <a:rPr lang="en-IN" sz="1800" dirty="0">
                <a:effectLst/>
                <a:latin typeface="Times New Roman" panose="02020603050405020304" pitchFamily="18" charset="0"/>
                <a:ea typeface="Arial" panose="020B0604020202020204" pitchFamily="34" charset="0"/>
              </a:rPr>
              <a:t>  deliver chain efficiency, on line platform normal overall performance, and marketplace trend responsiveness will allow the company to properly  conform swiftly to changing situations. This particular  ongoing tracking guarantees that the main technological answers continue to be very much  effective, aligning with the want for adaptability highlighted in the PESTLE assessment, and permitting Wilko to capitalize on diagnosed possibilities.</a:t>
            </a:r>
            <a:endParaRPr lang="en-IN" sz="1800" dirty="0">
              <a:effectLst/>
              <a:latin typeface="Arial" panose="020B0604020202020204" pitchFamily="34" charset="0"/>
              <a:ea typeface="Arial" panose="020B0604020202020204" pitchFamily="34" charset="0"/>
            </a:endParaRPr>
          </a:p>
          <a:p>
            <a:endParaRPr lang="en-IN" dirty="0"/>
          </a:p>
        </p:txBody>
      </p:sp>
      <p:sp>
        <p:nvSpPr>
          <p:cNvPr id="4" name="Slide Number Placeholder 3"/>
          <p:cNvSpPr>
            <a:spLocks noGrp="1"/>
          </p:cNvSpPr>
          <p:nvPr>
            <p:ph type="sldNum" sz="quarter" idx="5"/>
          </p:nvPr>
        </p:nvSpPr>
        <p:spPr/>
        <p:txBody>
          <a:bodyPr/>
          <a:lstStyle/>
          <a:p>
            <a:fld id="{C6539446-6953-447E-A4E3-E7CFBF870046}" type="slidenum">
              <a:rPr lang="en-IN" smtClean="0"/>
              <a:t>10</a:t>
            </a:fld>
            <a:endParaRPr lang="en-IN"/>
          </a:p>
        </p:txBody>
      </p:sp>
    </p:spTree>
    <p:extLst>
      <p:ext uri="{BB962C8B-B14F-4D97-AF65-F5344CB8AC3E}">
        <p14:creationId xmlns:p14="http://schemas.microsoft.com/office/powerpoint/2010/main" val="401422596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dirty="0">
                <a:effectLst/>
                <a:latin typeface="Times New Roman" panose="02020603050405020304" pitchFamily="18" charset="0"/>
                <a:ea typeface="Arial" panose="020B0604020202020204" pitchFamily="34" charset="0"/>
              </a:rPr>
              <a:t>Effective monitoring of different technological answers for the </a:t>
            </a:r>
            <a:r>
              <a:rPr lang="en-IN" sz="1800" dirty="0" err="1">
                <a:effectLst/>
                <a:latin typeface="Times New Roman" panose="02020603050405020304" pitchFamily="18" charset="0"/>
                <a:ea typeface="Arial" panose="020B0604020202020204" pitchFamily="34" charset="0"/>
              </a:rPr>
              <a:t>diffenret</a:t>
            </a:r>
            <a:r>
              <a:rPr lang="en-IN" sz="1800" dirty="0">
                <a:effectLst/>
                <a:latin typeface="Times New Roman" panose="02020603050405020304" pitchFamily="18" charset="0"/>
                <a:ea typeface="Arial" panose="020B0604020202020204" pitchFamily="34" charset="0"/>
              </a:rPr>
              <a:t>  group of workers manipulate, e-trade, as well as  digital collaboration equipment is very much crucial for sustained </a:t>
            </a:r>
            <a:r>
              <a:rPr lang="en-IN" sz="1800" dirty="0" err="1">
                <a:effectLst/>
                <a:latin typeface="Times New Roman" panose="02020603050405020304" pitchFamily="18" charset="0"/>
                <a:ea typeface="Arial" panose="020B0604020202020204" pitchFamily="34" charset="0"/>
              </a:rPr>
              <a:t>fulfillment</a:t>
            </a:r>
            <a:r>
              <a:rPr lang="en-IN" sz="1800" dirty="0">
                <a:effectLst/>
                <a:latin typeface="Times New Roman" panose="02020603050405020304" pitchFamily="18" charset="0"/>
                <a:ea typeface="Arial" panose="020B0604020202020204" pitchFamily="34" charset="0"/>
              </a:rPr>
              <a:t>. Regular evaluations of various group of workers overall performance, on line presence metrics, as well a s collaboration platform usage will help Wilko can </a:t>
            </a:r>
            <a:r>
              <a:rPr lang="en-IN" sz="1800" dirty="0" err="1">
                <a:effectLst/>
                <a:latin typeface="Times New Roman" panose="02020603050405020304" pitchFamily="18" charset="0"/>
                <a:ea typeface="Arial" panose="020B0604020202020204" pitchFamily="34" charset="0"/>
              </a:rPr>
              <a:t>propelry</a:t>
            </a:r>
            <a:r>
              <a:rPr lang="en-IN" sz="1800" dirty="0">
                <a:effectLst/>
                <a:latin typeface="Times New Roman" panose="02020603050405020304" pitchFamily="18" charset="0"/>
                <a:ea typeface="Arial" panose="020B0604020202020204" pitchFamily="34" charset="0"/>
              </a:rPr>
              <a:t> make the use of  the impact of these solutions. Continuous tracking ensures that body of workers manipulate remains streamlined, the net presence remains competitive, and collaborative tools foster inexperienced conversation. This ongoing assessment aligns with the need for agility and flexibility, as highlighted inside the PESTLE evaluation, making sure Wilko's resilience and competitiveness inside the dynamic retail market.</a:t>
            </a:r>
            <a:endParaRPr lang="en-IN" sz="1800" dirty="0">
              <a:effectLst/>
              <a:latin typeface="Arial" panose="020B0604020202020204" pitchFamily="34" charset="0"/>
              <a:ea typeface="Arial" panose="020B0604020202020204" pitchFamily="34" charset="0"/>
            </a:endParaRPr>
          </a:p>
          <a:p>
            <a:endParaRPr lang="en-IN" dirty="0"/>
          </a:p>
        </p:txBody>
      </p:sp>
      <p:sp>
        <p:nvSpPr>
          <p:cNvPr id="4" name="Slide Number Placeholder 3"/>
          <p:cNvSpPr>
            <a:spLocks noGrp="1"/>
          </p:cNvSpPr>
          <p:nvPr>
            <p:ph type="sldNum" sz="quarter" idx="5"/>
          </p:nvPr>
        </p:nvSpPr>
        <p:spPr/>
        <p:txBody>
          <a:bodyPr/>
          <a:lstStyle/>
          <a:p>
            <a:fld id="{C6539446-6953-447E-A4E3-E7CFBF870046}" type="slidenum">
              <a:rPr lang="en-IN" smtClean="0"/>
              <a:t>11</a:t>
            </a:fld>
            <a:endParaRPr lang="en-IN"/>
          </a:p>
        </p:txBody>
      </p:sp>
    </p:spTree>
    <p:extLst>
      <p:ext uri="{BB962C8B-B14F-4D97-AF65-F5344CB8AC3E}">
        <p14:creationId xmlns:p14="http://schemas.microsoft.com/office/powerpoint/2010/main" val="117088883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800" dirty="0">
                <a:effectLst/>
                <a:latin typeface="Times New Roman" panose="02020603050405020304" pitchFamily="18" charset="0"/>
                <a:ea typeface="Arial" panose="020B0604020202020204" pitchFamily="34" charset="0"/>
              </a:rPr>
              <a:t>Effectively communicating the proposed technological answers to stakeholders, employees, and the wider market is essential for a </a:t>
            </a:r>
            <a:r>
              <a:rPr lang="en-IN" sz="1800" dirty="0" err="1">
                <a:effectLst/>
                <a:latin typeface="Times New Roman" panose="02020603050405020304" pitchFamily="18" charset="0"/>
                <a:ea typeface="Arial" panose="020B0604020202020204" pitchFamily="34" charset="0"/>
              </a:rPr>
              <a:t>fulfillment</a:t>
            </a:r>
            <a:r>
              <a:rPr lang="en-IN" sz="1800" dirty="0">
                <a:effectLst/>
                <a:latin typeface="Times New Roman" panose="02020603050405020304" pitchFamily="18" charset="0"/>
                <a:ea typeface="Arial" panose="020B0604020202020204" pitchFamily="34" charset="0"/>
              </a:rPr>
              <a:t> implementation of these techniques. Wilko have to properly make  a clean and concise message, emphasizing the transformative impact of advanced supply chain technologies, included on-line retail structures, records analytics, and virtual collaboration equipment. This communique have to properly  underscore the agency's dedication to overcoming operational demanding situations and staying in advance in a dynamic retail environment. Demonstrating how the ones solutions can properly  align with market trends, customer alternatives, as well as  the need for agility will foster understanding as well as the  assist. Transparency about the continuing tracking method can properly reassures stakeholders of Wilko's determination to adaptability and resilience. This particular method need to </a:t>
            </a:r>
            <a:r>
              <a:rPr lang="en-IN" sz="1800" dirty="0" err="1">
                <a:effectLst/>
                <a:latin typeface="Times New Roman" panose="02020603050405020304" pitchFamily="18" charset="0"/>
                <a:ea typeface="Arial" panose="020B0604020202020204" pitchFamily="34" charset="0"/>
              </a:rPr>
              <a:t>instill</a:t>
            </a:r>
            <a:r>
              <a:rPr lang="en-IN" sz="1800" dirty="0">
                <a:effectLst/>
                <a:latin typeface="Times New Roman" panose="02020603050405020304" pitchFamily="18" charset="0"/>
                <a:ea typeface="Arial" panose="020B0604020202020204" pitchFamily="34" charset="0"/>
              </a:rPr>
              <a:t> self-notion inside the agency's ability to properly  leverage technology for operational excellence, ultimately revitalizing Wilko's market role and ensuring sustained competitiveness</a:t>
            </a:r>
            <a:endParaRPr lang="en-IN" dirty="0"/>
          </a:p>
        </p:txBody>
      </p:sp>
      <p:sp>
        <p:nvSpPr>
          <p:cNvPr id="4" name="Slide Number Placeholder 3"/>
          <p:cNvSpPr>
            <a:spLocks noGrp="1"/>
          </p:cNvSpPr>
          <p:nvPr>
            <p:ph type="sldNum" sz="quarter" idx="5"/>
          </p:nvPr>
        </p:nvSpPr>
        <p:spPr/>
        <p:txBody>
          <a:bodyPr/>
          <a:lstStyle/>
          <a:p>
            <a:fld id="{C6539446-6953-447E-A4E3-E7CFBF870046}" type="slidenum">
              <a:rPr lang="en-IN" smtClean="0"/>
              <a:t>12</a:t>
            </a:fld>
            <a:endParaRPr lang="en-IN"/>
          </a:p>
        </p:txBody>
      </p:sp>
    </p:spTree>
    <p:extLst>
      <p:ext uri="{BB962C8B-B14F-4D97-AF65-F5344CB8AC3E}">
        <p14:creationId xmlns:p14="http://schemas.microsoft.com/office/powerpoint/2010/main" val="162466196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800" dirty="0">
                <a:effectLst/>
                <a:latin typeface="Times New Roman" panose="02020603050405020304" pitchFamily="18" charset="0"/>
                <a:ea typeface="Arial" panose="020B0604020202020204" pitchFamily="34" charset="0"/>
              </a:rPr>
              <a:t>Therefore, it can be said that  the proposed technological answers offer a strategic roadmap for Wilko to navigate and conquer its operational challenges. By the process of embracing superior deliver chain technology, enhancing the net retail platform, implementing statistics analytics, and adopting digital answers for staff management and collaboration, Wilko can properly address its weaknesses and also can  capitalize on possibilities. Continuous monitoring might be vital to ensure the effectiveness of these solutions, fostering adaptability inside the ever-evolving retail landscape. With a focal point on technological innovation, Wilko can revive its operational efficiency, enhance its market feature, and grow to be a resilient player inside the aggressive UK retail marketplace.</a:t>
            </a:r>
            <a:endParaRPr lang="en-IN" dirty="0"/>
          </a:p>
        </p:txBody>
      </p:sp>
      <p:sp>
        <p:nvSpPr>
          <p:cNvPr id="4" name="Slide Number Placeholder 3"/>
          <p:cNvSpPr>
            <a:spLocks noGrp="1"/>
          </p:cNvSpPr>
          <p:nvPr>
            <p:ph type="sldNum" sz="quarter" idx="5"/>
          </p:nvPr>
        </p:nvSpPr>
        <p:spPr/>
        <p:txBody>
          <a:bodyPr/>
          <a:lstStyle/>
          <a:p>
            <a:fld id="{C6539446-6953-447E-A4E3-E7CFBF870046}" type="slidenum">
              <a:rPr lang="en-IN" smtClean="0"/>
              <a:t>13</a:t>
            </a:fld>
            <a:endParaRPr lang="en-IN"/>
          </a:p>
        </p:txBody>
      </p:sp>
    </p:spTree>
    <p:extLst>
      <p:ext uri="{BB962C8B-B14F-4D97-AF65-F5344CB8AC3E}">
        <p14:creationId xmlns:p14="http://schemas.microsoft.com/office/powerpoint/2010/main" val="1794484752"/>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water3"/>
          <p:cNvSpPr/>
          <p:nvPr/>
        </p:nvSpPr>
        <p:spPr bwMode="gray">
          <a:xfrm>
            <a:off x="2552" y="5243129"/>
            <a:ext cx="12188952" cy="1614871"/>
          </a:xfrm>
          <a:prstGeom prst="rect">
            <a:avLst/>
          </a:prstGeom>
          <a:gradFill>
            <a:gsLst>
              <a:gs pos="833">
                <a:schemeClr val="accent2">
                  <a:lumMod val="60000"/>
                  <a:lumOff val="40000"/>
                  <a:alpha val="38000"/>
                </a:schemeClr>
              </a:gs>
              <a:gs pos="23000">
                <a:schemeClr val="accent2">
                  <a:lumMod val="60000"/>
                  <a:lumOff val="40000"/>
                </a:schemeClr>
              </a:gs>
              <a:gs pos="100000">
                <a:schemeClr val="accent2">
                  <a:lumMod val="20000"/>
                  <a:lumOff val="80000"/>
                  <a:alpha val="89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5" name="sky"/>
          <p:cNvSpPr/>
          <p:nvPr/>
        </p:nvSpPr>
        <p:spPr bwMode="white">
          <a:xfrm>
            <a:off x="2552" y="0"/>
            <a:ext cx="12188952" cy="5334000"/>
          </a:xfrm>
          <a:prstGeom prst="rect">
            <a:avLst/>
          </a:prstGeom>
          <a:gradFill>
            <a:gsLst>
              <a:gs pos="0">
                <a:schemeClr val="accent2">
                  <a:lumMod val="60000"/>
                  <a:lumOff val="40000"/>
                  <a:alpha val="80000"/>
                </a:schemeClr>
              </a:gs>
              <a:gs pos="99000">
                <a:schemeClr val="accent2">
                  <a:lumMod val="20000"/>
                  <a:lumOff val="80000"/>
                  <a:alpha val="65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pic>
        <p:nvPicPr>
          <p:cNvPr id="6" name="water2"/>
          <p:cNvPicPr>
            <a:picLocks noChangeAspect="1"/>
          </p:cNvPicPr>
          <p:nvPr/>
        </p:nvPicPr>
        <p:blipFill rotWithShape="1">
          <a:blip r:embed="rId2" cstate="print">
            <a:extLst>
              <a:ext uri="{28A0092B-C50C-407E-A947-70E740481C1C}">
                <a14:useLocalDpi xmlns:a14="http://schemas.microsoft.com/office/drawing/2010/main" val="0"/>
              </a:ext>
            </a:extLst>
          </a:blip>
          <a:srcRect l="2674" r="9901"/>
          <a:stretch/>
        </p:blipFill>
        <p:spPr bwMode="ltGray">
          <a:xfrm>
            <a:off x="-1425" y="5497897"/>
            <a:ext cx="12188952" cy="463209"/>
          </a:xfrm>
          <a:prstGeom prst="rect">
            <a:avLst/>
          </a:prstGeom>
          <a:noFill/>
          <a:ln>
            <a:noFill/>
          </a:ln>
        </p:spPr>
      </p:pic>
      <p:pic>
        <p:nvPicPr>
          <p:cNvPr id="7" name="water1"/>
          <p:cNvPicPr>
            <a:picLocks noChangeAspect="1"/>
          </p:cNvPicPr>
          <p:nvPr/>
        </p:nvPicPr>
        <p:blipFill rotWithShape="1">
          <a:blip r:embed="rId3" cstate="print">
            <a:duotone>
              <a:schemeClr val="accent2">
                <a:shade val="45000"/>
                <a:satMod val="135000"/>
              </a:schemeClr>
              <a:prstClr val="white"/>
            </a:duotone>
            <a:extLst>
              <a:ext uri="{28A0092B-C50C-407E-A947-70E740481C1C}">
                <a14:useLocalDpi xmlns:a14="http://schemas.microsoft.com/office/drawing/2010/main" val="0"/>
              </a:ext>
            </a:extLst>
          </a:blip>
          <a:srcRect l="6218" r="6356"/>
          <a:stretch/>
        </p:blipFill>
        <p:spPr bwMode="gray">
          <a:xfrm flipH="1">
            <a:off x="-1425" y="5221111"/>
            <a:ext cx="12188952" cy="268288"/>
          </a:xfrm>
          <a:prstGeom prst="rect">
            <a:avLst/>
          </a:prstGeom>
          <a:noFill/>
          <a:ln>
            <a:noFill/>
          </a:ln>
        </p:spPr>
      </p:pic>
      <p:sp>
        <p:nvSpPr>
          <p:cNvPr id="8" name="Rectangle 7"/>
          <p:cNvSpPr/>
          <p:nvPr/>
        </p:nvSpPr>
        <p:spPr>
          <a:xfrm>
            <a:off x="-1425" y="5961106"/>
            <a:ext cx="12188952" cy="896846"/>
          </a:xfrm>
          <a:prstGeom prst="rect">
            <a:avLst/>
          </a:prstGeom>
          <a:gradFill>
            <a:gsLst>
              <a:gs pos="25000">
                <a:schemeClr val="accent6">
                  <a:lumMod val="60000"/>
                  <a:lumOff val="40000"/>
                  <a:alpha val="0"/>
                </a:schemeClr>
              </a:gs>
              <a:gs pos="100000">
                <a:schemeClr val="accent6"/>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2" name="Title 1"/>
          <p:cNvSpPr>
            <a:spLocks noGrp="1"/>
          </p:cNvSpPr>
          <p:nvPr>
            <p:ph type="ctrTitle"/>
          </p:nvPr>
        </p:nvSpPr>
        <p:spPr>
          <a:xfrm>
            <a:off x="1305872" y="1309047"/>
            <a:ext cx="9602789" cy="2667000"/>
          </a:xfrm>
        </p:spPr>
        <p:txBody>
          <a:bodyPr anchor="b">
            <a:noAutofit/>
          </a:bodyPr>
          <a:lstStyle>
            <a:lvl1pPr algn="ctr">
              <a:defRPr sz="6000"/>
            </a:lvl1pPr>
          </a:lstStyle>
          <a:p>
            <a:r>
              <a:rPr lang="en-US"/>
              <a:t>Click to edit Master title style</a:t>
            </a:r>
            <a:endParaRPr/>
          </a:p>
        </p:txBody>
      </p:sp>
      <p:sp>
        <p:nvSpPr>
          <p:cNvPr id="3" name="Subtitle 2"/>
          <p:cNvSpPr>
            <a:spLocks noGrp="1"/>
          </p:cNvSpPr>
          <p:nvPr>
            <p:ph type="subTitle" idx="1"/>
          </p:nvPr>
        </p:nvSpPr>
        <p:spPr>
          <a:xfrm>
            <a:off x="1305872" y="4038600"/>
            <a:ext cx="9601200" cy="990600"/>
          </a:xfrm>
        </p:spPr>
        <p:txBody>
          <a:bodyPr>
            <a:normAutofit/>
          </a:bodyPr>
          <a:lstStyle>
            <a:lvl1pPr marL="0" indent="0" algn="ctr">
              <a:spcBef>
                <a:spcPts val="0"/>
              </a:spcBef>
              <a:buNone/>
              <a:defRPr sz="1800" cap="all" baseline="0">
                <a:solidFill>
                  <a:schemeClr val="accent2">
                    <a:lumMod val="75000"/>
                  </a:schemeClr>
                </a:solidFill>
              </a:defRPr>
            </a:lvl1pPr>
            <a:lvl2pPr marL="457200" indent="0" algn="ctr">
              <a:buNone/>
              <a:defRPr sz="28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a:p>
        </p:txBody>
      </p:sp>
    </p:spTree>
    <p:extLst>
      <p:ext uri="{BB962C8B-B14F-4D97-AF65-F5344CB8AC3E}">
        <p14:creationId xmlns:p14="http://schemas.microsoft.com/office/powerpoint/2010/main" val="294236191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Content Placeholder 2"/>
          <p:cNvSpPr>
            <a:spLocks noGrp="1"/>
          </p:cNvSpPr>
          <p:nvPr>
            <p:ph idx="1"/>
          </p:nvPr>
        </p:nvSpPr>
        <p:spPr/>
        <p:txBody>
          <a:bodyPr/>
          <a:lstStyle>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4"/>
          <p:cNvSpPr>
            <a:spLocks noGrp="1"/>
          </p:cNvSpPr>
          <p:nvPr>
            <p:ph type="ftr" sz="quarter" idx="11"/>
          </p:nvPr>
        </p:nvSpPr>
        <p:spPr/>
        <p:txBody>
          <a:bodyPr/>
          <a:lstStyle/>
          <a:p>
            <a:r>
              <a:rPr lang="en-US" dirty="0"/>
              <a:t>Add a footer</a:t>
            </a:r>
            <a:endParaRPr dirty="0"/>
          </a:p>
        </p:txBody>
      </p:sp>
      <p:sp>
        <p:nvSpPr>
          <p:cNvPr id="4" name="Date Placeholder 3"/>
          <p:cNvSpPr>
            <a:spLocks noGrp="1"/>
          </p:cNvSpPr>
          <p:nvPr>
            <p:ph type="dt" sz="half" idx="10"/>
          </p:nvPr>
        </p:nvSpPr>
        <p:spPr/>
        <p:txBody>
          <a:bodyPr/>
          <a:lstStyle/>
          <a:p>
            <a:fld id="{7B2D3E9E-A95C-48F2-B4BF-A71542E0BE9A}" type="datetime1">
              <a:rPr lang="en-US"/>
              <a:t>1/25/2024</a:t>
            </a:fld>
            <a:endParaRPr/>
          </a:p>
        </p:txBody>
      </p:sp>
      <p:sp>
        <p:nvSpPr>
          <p:cNvPr id="6" name="Slide Number Placeholder 5"/>
          <p:cNvSpPr>
            <a:spLocks noGrp="1"/>
          </p:cNvSpPr>
          <p:nvPr>
            <p:ph type="sldNum" sz="quarter" idx="12"/>
          </p:nvPr>
        </p:nvSpPr>
        <p:spPr/>
        <p:txBody>
          <a:bodyPr/>
          <a:lstStyle/>
          <a:p>
            <a:fld id="{4FAB73BC-B049-4115-A692-8D63A059BFB8}" type="slidenum">
              <a:rPr/>
              <a:t>‹#›</a:t>
            </a:fld>
            <a:endParaRPr/>
          </a:p>
        </p:txBody>
      </p:sp>
    </p:spTree>
    <p:extLst>
      <p:ext uri="{BB962C8B-B14F-4D97-AF65-F5344CB8AC3E}">
        <p14:creationId xmlns:p14="http://schemas.microsoft.com/office/powerpoint/2010/main" val="340508237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sky"/>
          <p:cNvSpPr/>
          <p:nvPr/>
        </p:nvSpPr>
        <p:spPr>
          <a:xfrm>
            <a:off x="2552" y="-1"/>
            <a:ext cx="12188952" cy="6858002"/>
          </a:xfrm>
          <a:prstGeom prst="rect">
            <a:avLst/>
          </a:prstGeom>
          <a:gradFill>
            <a:gsLst>
              <a:gs pos="0">
                <a:schemeClr val="accent2">
                  <a:lumMod val="60000"/>
                  <a:lumOff val="40000"/>
                  <a:alpha val="80000"/>
                </a:schemeClr>
              </a:gs>
              <a:gs pos="99000">
                <a:schemeClr val="accent2">
                  <a:lumMod val="20000"/>
                  <a:lumOff val="80000"/>
                  <a:alpha val="0"/>
                </a:schemeClr>
              </a:gs>
            </a:gsLst>
            <a:lin ang="16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lIns="822960" rtlCol="0" anchor="ctr"/>
          <a:lstStyle/>
          <a:p>
            <a:pPr algn="ctr"/>
            <a:endParaRPr/>
          </a:p>
        </p:txBody>
      </p:sp>
      <p:sp>
        <p:nvSpPr>
          <p:cNvPr id="2" name="Title 1"/>
          <p:cNvSpPr>
            <a:spLocks noGrp="1"/>
          </p:cNvSpPr>
          <p:nvPr>
            <p:ph type="title"/>
          </p:nvPr>
        </p:nvSpPr>
        <p:spPr>
          <a:xfrm>
            <a:off x="1293813" y="1309047"/>
            <a:ext cx="9601252" cy="2667000"/>
          </a:xfrm>
        </p:spPr>
        <p:txBody>
          <a:bodyPr anchor="b">
            <a:normAutofit/>
          </a:bodyPr>
          <a:lstStyle>
            <a:lvl1pPr algn="ctr">
              <a:defRPr sz="6000" b="0"/>
            </a:lvl1pPr>
          </a:lstStyle>
          <a:p>
            <a:r>
              <a:rPr lang="en-US"/>
              <a:t>Click to edit Master title style</a:t>
            </a:r>
            <a:endParaRPr/>
          </a:p>
        </p:txBody>
      </p:sp>
      <p:sp>
        <p:nvSpPr>
          <p:cNvPr id="3" name="Text Placeholder 2"/>
          <p:cNvSpPr>
            <a:spLocks noGrp="1"/>
          </p:cNvSpPr>
          <p:nvPr>
            <p:ph type="body" idx="1"/>
          </p:nvPr>
        </p:nvSpPr>
        <p:spPr>
          <a:xfrm>
            <a:off x="1293813" y="4038600"/>
            <a:ext cx="9601200" cy="1143000"/>
          </a:xfrm>
        </p:spPr>
        <p:txBody>
          <a:bodyPr anchor="t">
            <a:normAutofit/>
          </a:bodyPr>
          <a:lstStyle>
            <a:lvl1pPr marL="0" indent="0" algn="ctr">
              <a:spcBef>
                <a:spcPts val="0"/>
              </a:spcBef>
              <a:buNone/>
              <a:defRPr sz="2000" cap="all" baseline="0">
                <a:solidFill>
                  <a:schemeClr val="accent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5" name="Footer Placeholder 4"/>
          <p:cNvSpPr>
            <a:spLocks noGrp="1"/>
          </p:cNvSpPr>
          <p:nvPr>
            <p:ph type="ftr" sz="quarter" idx="11"/>
          </p:nvPr>
        </p:nvSpPr>
        <p:spPr/>
        <p:txBody>
          <a:bodyPr/>
          <a:lstStyle/>
          <a:p>
            <a:r>
              <a:rPr lang="en-US" dirty="0"/>
              <a:t>Add a footer</a:t>
            </a:r>
            <a:endParaRPr dirty="0"/>
          </a:p>
        </p:txBody>
      </p:sp>
      <p:sp>
        <p:nvSpPr>
          <p:cNvPr id="4" name="Date Placeholder 3"/>
          <p:cNvSpPr>
            <a:spLocks noGrp="1"/>
          </p:cNvSpPr>
          <p:nvPr>
            <p:ph type="dt" sz="half" idx="10"/>
          </p:nvPr>
        </p:nvSpPr>
        <p:spPr/>
        <p:txBody>
          <a:bodyPr/>
          <a:lstStyle/>
          <a:p>
            <a:fld id="{A50F84E2-2D7A-43CF-AC90-352A289A783A}" type="datetime1">
              <a:rPr lang="en-US"/>
              <a:t>1/25/2024</a:t>
            </a:fld>
            <a:endParaRPr/>
          </a:p>
        </p:txBody>
      </p:sp>
      <p:sp>
        <p:nvSpPr>
          <p:cNvPr id="6" name="Slide Number Placeholder 5"/>
          <p:cNvSpPr>
            <a:spLocks noGrp="1"/>
          </p:cNvSpPr>
          <p:nvPr>
            <p:ph type="sldNum" sz="quarter" idx="12"/>
          </p:nvPr>
        </p:nvSpPr>
        <p:spPr/>
        <p:txBody>
          <a:bodyPr/>
          <a:lstStyle/>
          <a:p>
            <a:fld id="{4FAB73BC-B049-4115-A692-8D63A059BFB8}" type="slidenum">
              <a:rPr/>
              <a:t>‹#›</a:t>
            </a:fld>
            <a:endParaRPr/>
          </a:p>
        </p:txBody>
      </p:sp>
    </p:spTree>
    <p:extLst>
      <p:ext uri="{BB962C8B-B14F-4D97-AF65-F5344CB8AC3E}">
        <p14:creationId xmlns:p14="http://schemas.microsoft.com/office/powerpoint/2010/main" val="304355997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4" name="Content Placeholder 3"/>
          <p:cNvSpPr>
            <a:spLocks noGrp="1"/>
          </p:cNvSpPr>
          <p:nvPr>
            <p:ph sz="half" idx="2"/>
          </p:nvPr>
        </p:nvSpPr>
        <p:spPr>
          <a:xfrm>
            <a:off x="6278880" y="1572768"/>
            <a:ext cx="4572000" cy="4142232"/>
          </a:xfrm>
        </p:spPr>
        <p:txBody>
          <a:bodyP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3" name="Content Placeholder 2"/>
          <p:cNvSpPr>
            <a:spLocks noGrp="1"/>
          </p:cNvSpPr>
          <p:nvPr>
            <p:ph sz="half" idx="1"/>
          </p:nvPr>
        </p:nvSpPr>
        <p:spPr>
          <a:xfrm>
            <a:off x="1341120" y="1572768"/>
            <a:ext cx="4572000" cy="4142232"/>
          </a:xfrm>
        </p:spPr>
        <p:txBody>
          <a:bodyP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6" name="Footer Placeholder 5"/>
          <p:cNvSpPr>
            <a:spLocks noGrp="1"/>
          </p:cNvSpPr>
          <p:nvPr>
            <p:ph type="ftr" sz="quarter" idx="11"/>
          </p:nvPr>
        </p:nvSpPr>
        <p:spPr/>
        <p:txBody>
          <a:bodyPr/>
          <a:lstStyle/>
          <a:p>
            <a:r>
              <a:rPr lang="en-US" dirty="0"/>
              <a:t>Add a footer</a:t>
            </a:r>
            <a:endParaRPr dirty="0"/>
          </a:p>
        </p:txBody>
      </p:sp>
      <p:sp>
        <p:nvSpPr>
          <p:cNvPr id="5" name="Date Placeholder 4"/>
          <p:cNvSpPr>
            <a:spLocks noGrp="1"/>
          </p:cNvSpPr>
          <p:nvPr>
            <p:ph type="dt" sz="half" idx="10"/>
          </p:nvPr>
        </p:nvSpPr>
        <p:spPr/>
        <p:txBody>
          <a:bodyPr/>
          <a:lstStyle/>
          <a:p>
            <a:fld id="{F12952B5-7A2F-4CC8-B7CE-9234E21C2837}" type="datetime1">
              <a:rPr lang="en-US"/>
              <a:t>1/25/2024</a:t>
            </a:fld>
            <a:endParaRPr/>
          </a:p>
        </p:txBody>
      </p:sp>
      <p:sp>
        <p:nvSpPr>
          <p:cNvPr id="7" name="Slide Number Placeholder 6"/>
          <p:cNvSpPr>
            <a:spLocks noGrp="1"/>
          </p:cNvSpPr>
          <p:nvPr>
            <p:ph type="sldNum" sz="quarter" idx="12"/>
          </p:nvPr>
        </p:nvSpPr>
        <p:spPr/>
        <p:txBody>
          <a:bodyPr/>
          <a:lstStyle/>
          <a:p>
            <a:fld id="{4FAB73BC-B049-4115-A692-8D63A059BFB8}" type="slidenum">
              <a:rPr/>
              <a:t>‹#›</a:t>
            </a:fld>
            <a:endParaRPr/>
          </a:p>
        </p:txBody>
      </p:sp>
    </p:spTree>
    <p:extLst>
      <p:ext uri="{BB962C8B-B14F-4D97-AF65-F5344CB8AC3E}">
        <p14:creationId xmlns:p14="http://schemas.microsoft.com/office/powerpoint/2010/main" val="424937877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a:p>
        </p:txBody>
      </p:sp>
      <p:sp>
        <p:nvSpPr>
          <p:cNvPr id="3" name="Text Placeholder 2"/>
          <p:cNvSpPr>
            <a:spLocks noGrp="1"/>
          </p:cNvSpPr>
          <p:nvPr>
            <p:ph type="body" idx="1"/>
          </p:nvPr>
        </p:nvSpPr>
        <p:spPr>
          <a:xfrm>
            <a:off x="1341120" y="1572768"/>
            <a:ext cx="4572000" cy="766588"/>
          </a:xfrm>
        </p:spPr>
        <p:txBody>
          <a:bodyPr anchor="ctr">
            <a:normAutofit/>
          </a:bodyPr>
          <a:lstStyle>
            <a:lvl1pPr marL="0" indent="0">
              <a:spcBef>
                <a:spcPts val="0"/>
              </a:spcBef>
              <a:buNone/>
              <a:defRPr sz="20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341120" y="2365861"/>
            <a:ext cx="4572000" cy="3349140"/>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Text Placeholder 4"/>
          <p:cNvSpPr>
            <a:spLocks noGrp="1"/>
          </p:cNvSpPr>
          <p:nvPr>
            <p:ph type="body" sz="quarter" idx="3"/>
          </p:nvPr>
        </p:nvSpPr>
        <p:spPr>
          <a:xfrm>
            <a:off x="6278880" y="1572768"/>
            <a:ext cx="4572000" cy="766588"/>
          </a:xfrm>
        </p:spPr>
        <p:txBody>
          <a:bodyPr anchor="ctr">
            <a:normAutofit/>
          </a:bodyPr>
          <a:lstStyle>
            <a:lvl1pPr marL="0" indent="0">
              <a:spcBef>
                <a:spcPts val="0"/>
              </a:spcBef>
              <a:buNone/>
              <a:defRPr sz="20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78880" y="2365861"/>
            <a:ext cx="4572000" cy="3349140"/>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8" name="Footer Placeholder 7"/>
          <p:cNvSpPr>
            <a:spLocks noGrp="1"/>
          </p:cNvSpPr>
          <p:nvPr>
            <p:ph type="ftr" sz="quarter" idx="11"/>
          </p:nvPr>
        </p:nvSpPr>
        <p:spPr/>
        <p:txBody>
          <a:bodyPr/>
          <a:lstStyle/>
          <a:p>
            <a:r>
              <a:rPr lang="en-US" dirty="0"/>
              <a:t>Add a footer</a:t>
            </a:r>
            <a:endParaRPr dirty="0"/>
          </a:p>
        </p:txBody>
      </p:sp>
      <p:sp>
        <p:nvSpPr>
          <p:cNvPr id="7" name="Date Placeholder 6"/>
          <p:cNvSpPr>
            <a:spLocks noGrp="1"/>
          </p:cNvSpPr>
          <p:nvPr>
            <p:ph type="dt" sz="half" idx="10"/>
          </p:nvPr>
        </p:nvSpPr>
        <p:spPr/>
        <p:txBody>
          <a:bodyPr/>
          <a:lstStyle/>
          <a:p>
            <a:fld id="{CE1DA07A-9201-4B4B-BAF2-015AFA30F520}" type="datetime1">
              <a:rPr lang="en-US"/>
              <a:t>1/25/2024</a:t>
            </a:fld>
            <a:endParaRPr/>
          </a:p>
        </p:txBody>
      </p:sp>
      <p:sp>
        <p:nvSpPr>
          <p:cNvPr id="9" name="Slide Number Placeholder 8"/>
          <p:cNvSpPr>
            <a:spLocks noGrp="1"/>
          </p:cNvSpPr>
          <p:nvPr>
            <p:ph type="sldNum" sz="quarter" idx="12"/>
          </p:nvPr>
        </p:nvSpPr>
        <p:spPr/>
        <p:txBody>
          <a:bodyPr/>
          <a:lstStyle/>
          <a:p>
            <a:fld id="{4FAB73BC-B049-4115-A692-8D63A059BFB8}" type="slidenum">
              <a:rPr/>
              <a:t>‹#›</a:t>
            </a:fld>
            <a:endParaRPr/>
          </a:p>
        </p:txBody>
      </p:sp>
    </p:spTree>
    <p:extLst>
      <p:ext uri="{BB962C8B-B14F-4D97-AF65-F5344CB8AC3E}">
        <p14:creationId xmlns:p14="http://schemas.microsoft.com/office/powerpoint/2010/main" val="107237812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endParaRPr/>
          </a:p>
        </p:txBody>
      </p:sp>
      <p:sp>
        <p:nvSpPr>
          <p:cNvPr id="4" name="Footer Placeholder 3"/>
          <p:cNvSpPr>
            <a:spLocks noGrp="1"/>
          </p:cNvSpPr>
          <p:nvPr>
            <p:ph type="ftr" sz="quarter" idx="11"/>
          </p:nvPr>
        </p:nvSpPr>
        <p:spPr/>
        <p:txBody>
          <a:bodyPr/>
          <a:lstStyle/>
          <a:p>
            <a:r>
              <a:rPr lang="en-US" dirty="0"/>
              <a:t>Add a footer</a:t>
            </a:r>
            <a:endParaRPr dirty="0"/>
          </a:p>
        </p:txBody>
      </p:sp>
      <p:sp>
        <p:nvSpPr>
          <p:cNvPr id="3" name="Date Placeholder 2"/>
          <p:cNvSpPr>
            <a:spLocks noGrp="1"/>
          </p:cNvSpPr>
          <p:nvPr>
            <p:ph type="dt" sz="half" idx="10"/>
          </p:nvPr>
        </p:nvSpPr>
        <p:spPr/>
        <p:txBody>
          <a:bodyPr/>
          <a:lstStyle/>
          <a:p>
            <a:fld id="{73D7E00A-486F-4252-8B1D-E32645521F49}" type="datetime1">
              <a:rPr lang="en-US"/>
              <a:t>1/25/2024</a:t>
            </a:fld>
            <a:endParaRPr/>
          </a:p>
        </p:txBody>
      </p:sp>
      <p:sp>
        <p:nvSpPr>
          <p:cNvPr id="5" name="Slide Number Placeholder 4"/>
          <p:cNvSpPr>
            <a:spLocks noGrp="1"/>
          </p:cNvSpPr>
          <p:nvPr>
            <p:ph type="sldNum" sz="quarter" idx="12"/>
          </p:nvPr>
        </p:nvSpPr>
        <p:spPr/>
        <p:txBody>
          <a:bodyPr/>
          <a:lstStyle/>
          <a:p>
            <a:fld id="{4FAB73BC-B049-4115-A692-8D63A059BFB8}" type="slidenum">
              <a:rPr/>
              <a:t>‹#›</a:t>
            </a:fld>
            <a:endParaRPr/>
          </a:p>
        </p:txBody>
      </p:sp>
    </p:spTree>
    <p:extLst>
      <p:ext uri="{BB962C8B-B14F-4D97-AF65-F5344CB8AC3E}">
        <p14:creationId xmlns:p14="http://schemas.microsoft.com/office/powerpoint/2010/main" val="36818866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sky"/>
          <p:cNvSpPr/>
          <p:nvPr/>
        </p:nvSpPr>
        <p:spPr>
          <a:xfrm>
            <a:off x="2552" y="-1"/>
            <a:ext cx="12188952" cy="6858002"/>
          </a:xfrm>
          <a:prstGeom prst="rect">
            <a:avLst/>
          </a:prstGeom>
          <a:gradFill>
            <a:gsLst>
              <a:gs pos="0">
                <a:schemeClr val="accent2">
                  <a:lumMod val="60000"/>
                  <a:lumOff val="40000"/>
                  <a:alpha val="80000"/>
                </a:schemeClr>
              </a:gs>
              <a:gs pos="99000">
                <a:schemeClr val="accent2">
                  <a:lumMod val="20000"/>
                  <a:lumOff val="80000"/>
                  <a:alpha val="0"/>
                </a:schemeClr>
              </a:gs>
            </a:gsLst>
            <a:lin ang="16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lIns="822960" rtlCol="0" anchor="ctr"/>
          <a:lstStyle/>
          <a:p>
            <a:pPr algn="ctr"/>
            <a:endParaRPr/>
          </a:p>
        </p:txBody>
      </p:sp>
      <p:sp>
        <p:nvSpPr>
          <p:cNvPr id="3" name="Footer Placeholder 2"/>
          <p:cNvSpPr>
            <a:spLocks noGrp="1"/>
          </p:cNvSpPr>
          <p:nvPr>
            <p:ph type="ftr" sz="quarter" idx="11"/>
          </p:nvPr>
        </p:nvSpPr>
        <p:spPr/>
        <p:txBody>
          <a:bodyPr/>
          <a:lstStyle/>
          <a:p>
            <a:r>
              <a:rPr lang="en-US" dirty="0"/>
              <a:t>Add a footer</a:t>
            </a:r>
            <a:endParaRPr dirty="0"/>
          </a:p>
        </p:txBody>
      </p:sp>
      <p:sp>
        <p:nvSpPr>
          <p:cNvPr id="2" name="Date Placeholder 1"/>
          <p:cNvSpPr>
            <a:spLocks noGrp="1"/>
          </p:cNvSpPr>
          <p:nvPr>
            <p:ph type="dt" sz="half" idx="10"/>
          </p:nvPr>
        </p:nvSpPr>
        <p:spPr/>
        <p:txBody>
          <a:bodyPr/>
          <a:lstStyle/>
          <a:p>
            <a:fld id="{8DDF5F92-E675-4B36-9A60-69A962A68675}" type="datetime1">
              <a:rPr lang="en-US"/>
              <a:t>1/25/2024</a:t>
            </a:fld>
            <a:endParaRPr/>
          </a:p>
        </p:txBody>
      </p:sp>
      <p:sp>
        <p:nvSpPr>
          <p:cNvPr id="4" name="Slide Number Placeholder 3"/>
          <p:cNvSpPr>
            <a:spLocks noGrp="1"/>
          </p:cNvSpPr>
          <p:nvPr>
            <p:ph type="sldNum" sz="quarter" idx="12"/>
          </p:nvPr>
        </p:nvSpPr>
        <p:spPr/>
        <p:txBody>
          <a:bodyPr/>
          <a:lstStyle/>
          <a:p>
            <a:fld id="{4FAB73BC-B049-4115-A692-8D63A059BFB8}" type="slidenum">
              <a:rPr/>
              <a:t>‹#›</a:t>
            </a:fld>
            <a:endParaRPr/>
          </a:p>
        </p:txBody>
      </p:sp>
    </p:spTree>
    <p:extLst>
      <p:ext uri="{BB962C8B-B14F-4D97-AF65-F5344CB8AC3E}">
        <p14:creationId xmlns:p14="http://schemas.microsoft.com/office/powerpoint/2010/main" val="49226242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127479" y="762000"/>
            <a:ext cx="3377133" cy="2743200"/>
          </a:xfrm>
        </p:spPr>
        <p:txBody>
          <a:bodyPr anchor="b">
            <a:normAutofit/>
          </a:bodyPr>
          <a:lstStyle>
            <a:lvl1pPr>
              <a:defRPr sz="3200" b="0"/>
            </a:lvl1pPr>
          </a:lstStyle>
          <a:p>
            <a:r>
              <a:rPr lang="en-US"/>
              <a:t>Click to edit Master title style</a:t>
            </a:r>
            <a:endParaRPr/>
          </a:p>
        </p:txBody>
      </p:sp>
      <p:sp>
        <p:nvSpPr>
          <p:cNvPr id="3" name="Content Placeholder 2"/>
          <p:cNvSpPr>
            <a:spLocks noGrp="1"/>
          </p:cNvSpPr>
          <p:nvPr>
            <p:ph idx="1"/>
          </p:nvPr>
        </p:nvSpPr>
        <p:spPr>
          <a:xfrm>
            <a:off x="760413" y="685800"/>
            <a:ext cx="6858000" cy="4572000"/>
          </a:xfrm>
        </p:spPr>
        <p:txBody>
          <a:bodyP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Text Placeholder 3"/>
          <p:cNvSpPr>
            <a:spLocks noGrp="1"/>
          </p:cNvSpPr>
          <p:nvPr>
            <p:ph type="body" sz="half" idx="2"/>
          </p:nvPr>
        </p:nvSpPr>
        <p:spPr>
          <a:xfrm>
            <a:off x="8127479" y="3554104"/>
            <a:ext cx="3377133" cy="1703696"/>
          </a:xfrm>
        </p:spPr>
        <p:txBody>
          <a:bodyPr>
            <a:normAutofit/>
          </a:bodyPr>
          <a:lstStyle>
            <a:lvl1pPr marL="0" indent="0">
              <a:lnSpc>
                <a:spcPct val="90000"/>
              </a:lnSpc>
              <a:spcBef>
                <a:spcPts val="800"/>
              </a:spcBef>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6" name="Footer Placeholder 5"/>
          <p:cNvSpPr>
            <a:spLocks noGrp="1"/>
          </p:cNvSpPr>
          <p:nvPr>
            <p:ph type="ftr" sz="quarter" idx="11"/>
          </p:nvPr>
        </p:nvSpPr>
        <p:spPr/>
        <p:txBody>
          <a:bodyPr/>
          <a:lstStyle/>
          <a:p>
            <a:r>
              <a:rPr lang="en-US" dirty="0"/>
              <a:t>Add a footer</a:t>
            </a:r>
            <a:endParaRPr dirty="0"/>
          </a:p>
        </p:txBody>
      </p:sp>
      <p:sp>
        <p:nvSpPr>
          <p:cNvPr id="5" name="Date Placeholder 4"/>
          <p:cNvSpPr>
            <a:spLocks noGrp="1"/>
          </p:cNvSpPr>
          <p:nvPr>
            <p:ph type="dt" sz="half" idx="10"/>
          </p:nvPr>
        </p:nvSpPr>
        <p:spPr/>
        <p:txBody>
          <a:bodyPr/>
          <a:lstStyle/>
          <a:p>
            <a:fld id="{AF6E2C9B-5FA2-460D-9BE7-B0812FC2A6FF}" type="datetime1">
              <a:rPr lang="en-US"/>
              <a:t>1/25/2024</a:t>
            </a:fld>
            <a:endParaRPr/>
          </a:p>
        </p:txBody>
      </p:sp>
      <p:sp>
        <p:nvSpPr>
          <p:cNvPr id="7" name="Slide Number Placeholder 6"/>
          <p:cNvSpPr>
            <a:spLocks noGrp="1"/>
          </p:cNvSpPr>
          <p:nvPr>
            <p:ph type="sldNum" sz="quarter" idx="12"/>
          </p:nvPr>
        </p:nvSpPr>
        <p:spPr/>
        <p:txBody>
          <a:bodyPr/>
          <a:lstStyle/>
          <a:p>
            <a:fld id="{4FAB73BC-B049-4115-A692-8D63A059BFB8}" type="slidenum">
              <a:rPr/>
              <a:t>‹#›</a:t>
            </a:fld>
            <a:endParaRPr/>
          </a:p>
        </p:txBody>
      </p:sp>
    </p:spTree>
    <p:extLst>
      <p:ext uri="{BB962C8B-B14F-4D97-AF65-F5344CB8AC3E}">
        <p14:creationId xmlns:p14="http://schemas.microsoft.com/office/powerpoint/2010/main" val="148389765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127479" y="762000"/>
            <a:ext cx="3377133" cy="2743200"/>
          </a:xfrm>
        </p:spPr>
        <p:txBody>
          <a:bodyPr anchor="b">
            <a:normAutofit/>
          </a:bodyPr>
          <a:lstStyle>
            <a:lvl1pPr>
              <a:defRPr sz="3400" b="0"/>
            </a:lvl1pPr>
          </a:lstStyle>
          <a:p>
            <a:r>
              <a:rPr lang="en-US"/>
              <a:t>Click to edit Master title style</a:t>
            </a:r>
            <a:endParaRPr/>
          </a:p>
        </p:txBody>
      </p:sp>
      <p:sp>
        <p:nvSpPr>
          <p:cNvPr id="3" name="Picture Placeholder 2" descr="An empty placeholder to add an image. Click on the placeholder and select the image that you wish to add"/>
          <p:cNvSpPr>
            <a:spLocks noGrp="1"/>
          </p:cNvSpPr>
          <p:nvPr>
            <p:ph type="pic" idx="1"/>
          </p:nvPr>
        </p:nvSpPr>
        <p:spPr>
          <a:xfrm>
            <a:off x="760413" y="685800"/>
            <a:ext cx="6858000" cy="4572000"/>
          </a:xfrm>
          <a:solidFill>
            <a:schemeClr val="bg1">
              <a:lumMod val="95000"/>
            </a:schemeClr>
          </a:solidFill>
        </p:spPr>
        <p:txBody>
          <a:bodyPr>
            <a:normAutofit/>
          </a:bodyPr>
          <a:lstStyle>
            <a:lvl1pPr marL="0" indent="0" algn="ctr">
              <a:buNone/>
              <a:defRPr sz="24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a:p>
        </p:txBody>
      </p:sp>
      <p:sp>
        <p:nvSpPr>
          <p:cNvPr id="4" name="Text Placeholder 3"/>
          <p:cNvSpPr>
            <a:spLocks noGrp="1"/>
          </p:cNvSpPr>
          <p:nvPr>
            <p:ph type="body" sz="half" idx="2"/>
          </p:nvPr>
        </p:nvSpPr>
        <p:spPr>
          <a:xfrm>
            <a:off x="8127479" y="3554104"/>
            <a:ext cx="3377133" cy="1703696"/>
          </a:xfrm>
        </p:spPr>
        <p:txBody>
          <a:bodyPr>
            <a:normAutofit/>
          </a:bodyPr>
          <a:lstStyle>
            <a:lvl1pPr marL="0" indent="0">
              <a:lnSpc>
                <a:spcPct val="100000"/>
              </a:lnSpc>
              <a:spcBef>
                <a:spcPts val="800"/>
              </a:spcBef>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6" name="Footer Placeholder 5"/>
          <p:cNvSpPr>
            <a:spLocks noGrp="1"/>
          </p:cNvSpPr>
          <p:nvPr>
            <p:ph type="ftr" sz="quarter" idx="11"/>
          </p:nvPr>
        </p:nvSpPr>
        <p:spPr/>
        <p:txBody>
          <a:bodyPr/>
          <a:lstStyle/>
          <a:p>
            <a:r>
              <a:rPr lang="en-US" dirty="0"/>
              <a:t>Add a footer</a:t>
            </a:r>
            <a:endParaRPr dirty="0"/>
          </a:p>
        </p:txBody>
      </p:sp>
      <p:sp>
        <p:nvSpPr>
          <p:cNvPr id="5" name="Date Placeholder 4"/>
          <p:cNvSpPr>
            <a:spLocks noGrp="1"/>
          </p:cNvSpPr>
          <p:nvPr>
            <p:ph type="dt" sz="half" idx="10"/>
          </p:nvPr>
        </p:nvSpPr>
        <p:spPr/>
        <p:txBody>
          <a:bodyPr/>
          <a:lstStyle/>
          <a:p>
            <a:fld id="{1D374940-A916-4C8B-9648-02A2D3898F9E}" type="datetime1">
              <a:rPr lang="en-US"/>
              <a:t>1/25/2024</a:t>
            </a:fld>
            <a:endParaRPr/>
          </a:p>
        </p:txBody>
      </p:sp>
      <p:sp>
        <p:nvSpPr>
          <p:cNvPr id="7" name="Slide Number Placeholder 6"/>
          <p:cNvSpPr>
            <a:spLocks noGrp="1"/>
          </p:cNvSpPr>
          <p:nvPr>
            <p:ph type="sldNum" sz="quarter" idx="12"/>
          </p:nvPr>
        </p:nvSpPr>
        <p:spPr/>
        <p:txBody>
          <a:bodyPr/>
          <a:lstStyle/>
          <a:p>
            <a:fld id="{4FAB73BC-B049-4115-A692-8D63A059BFB8}" type="slidenum">
              <a:rPr/>
              <a:t>‹#›</a:t>
            </a:fld>
            <a:endParaRPr/>
          </a:p>
        </p:txBody>
      </p:sp>
    </p:spTree>
    <p:extLst>
      <p:ext uri="{BB962C8B-B14F-4D97-AF65-F5344CB8AC3E}">
        <p14:creationId xmlns:p14="http://schemas.microsoft.com/office/powerpoint/2010/main" val="421661512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4"/>
          <p:cNvSpPr>
            <a:spLocks noGrp="1"/>
          </p:cNvSpPr>
          <p:nvPr>
            <p:ph type="ftr" sz="quarter" idx="11"/>
          </p:nvPr>
        </p:nvSpPr>
        <p:spPr/>
        <p:txBody>
          <a:bodyPr/>
          <a:lstStyle/>
          <a:p>
            <a:r>
              <a:rPr lang="en-US" dirty="0"/>
              <a:t>Add a footer</a:t>
            </a:r>
            <a:endParaRPr dirty="0"/>
          </a:p>
        </p:txBody>
      </p:sp>
      <p:sp>
        <p:nvSpPr>
          <p:cNvPr id="4" name="Date Placeholder 3"/>
          <p:cNvSpPr>
            <a:spLocks noGrp="1"/>
          </p:cNvSpPr>
          <p:nvPr>
            <p:ph type="dt" sz="half" idx="10"/>
          </p:nvPr>
        </p:nvSpPr>
        <p:spPr/>
        <p:txBody>
          <a:bodyPr/>
          <a:lstStyle/>
          <a:p>
            <a:fld id="{5F4E5243-F52A-4D37-9694-EB26C6C31910}" type="datetime1">
              <a:rPr lang="en-US"/>
              <a:t>1/25/2024</a:t>
            </a:fld>
            <a:endParaRPr/>
          </a:p>
        </p:txBody>
      </p:sp>
      <p:sp>
        <p:nvSpPr>
          <p:cNvPr id="6" name="Slide Number Placeholder 5"/>
          <p:cNvSpPr>
            <a:spLocks noGrp="1"/>
          </p:cNvSpPr>
          <p:nvPr>
            <p:ph type="sldNum" sz="quarter" idx="12"/>
          </p:nvPr>
        </p:nvSpPr>
        <p:spPr/>
        <p:txBody>
          <a:bodyPr/>
          <a:lstStyle/>
          <a:p>
            <a:fld id="{4FAB73BC-B049-4115-A692-8D63A059BFB8}" type="slidenum">
              <a:rPr/>
              <a:t>‹#›</a:t>
            </a:fld>
            <a:endParaRPr/>
          </a:p>
        </p:txBody>
      </p:sp>
    </p:spTree>
    <p:extLst>
      <p:ext uri="{BB962C8B-B14F-4D97-AF65-F5344CB8AC3E}">
        <p14:creationId xmlns:p14="http://schemas.microsoft.com/office/powerpoint/2010/main" val="353625688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274638"/>
            <a:ext cx="2628900" cy="5440362"/>
          </a:xfrm>
        </p:spPr>
        <p:txBody>
          <a:bodyPr vert="eaVert"/>
          <a:lstStyle/>
          <a:p>
            <a:r>
              <a:rPr lang="en-US"/>
              <a:t>Click to edit Master title style</a:t>
            </a:r>
            <a:endParaRPr/>
          </a:p>
        </p:txBody>
      </p:sp>
      <p:sp>
        <p:nvSpPr>
          <p:cNvPr id="3" name="Vertical Text Placeholder 2"/>
          <p:cNvSpPr>
            <a:spLocks noGrp="1"/>
          </p:cNvSpPr>
          <p:nvPr>
            <p:ph type="body" orient="vert" idx="1"/>
          </p:nvPr>
        </p:nvSpPr>
        <p:spPr>
          <a:xfrm>
            <a:off x="838200" y="274638"/>
            <a:ext cx="7734300" cy="544036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4"/>
          <p:cNvSpPr>
            <a:spLocks noGrp="1"/>
          </p:cNvSpPr>
          <p:nvPr>
            <p:ph type="ftr" sz="quarter" idx="11"/>
          </p:nvPr>
        </p:nvSpPr>
        <p:spPr/>
        <p:txBody>
          <a:bodyPr/>
          <a:lstStyle/>
          <a:p>
            <a:r>
              <a:rPr lang="en-US" dirty="0"/>
              <a:t>Add a footer</a:t>
            </a:r>
            <a:endParaRPr dirty="0"/>
          </a:p>
        </p:txBody>
      </p:sp>
      <p:sp>
        <p:nvSpPr>
          <p:cNvPr id="4" name="Date Placeholder 3"/>
          <p:cNvSpPr>
            <a:spLocks noGrp="1"/>
          </p:cNvSpPr>
          <p:nvPr>
            <p:ph type="dt" sz="half" idx="10"/>
          </p:nvPr>
        </p:nvSpPr>
        <p:spPr/>
        <p:txBody>
          <a:bodyPr/>
          <a:lstStyle/>
          <a:p>
            <a:fld id="{3A77B6E1-634A-48DC-9E8B-D894023267EF}" type="datetime1">
              <a:rPr lang="en-US"/>
              <a:t>1/25/2024</a:t>
            </a:fld>
            <a:endParaRPr/>
          </a:p>
        </p:txBody>
      </p:sp>
      <p:sp>
        <p:nvSpPr>
          <p:cNvPr id="6" name="Slide Number Placeholder 5"/>
          <p:cNvSpPr>
            <a:spLocks noGrp="1"/>
          </p:cNvSpPr>
          <p:nvPr>
            <p:ph type="sldNum" sz="quarter" idx="12"/>
          </p:nvPr>
        </p:nvSpPr>
        <p:spPr/>
        <p:txBody>
          <a:bodyPr/>
          <a:lstStyle/>
          <a:p>
            <a:fld id="{4FAB73BC-B049-4115-A692-8D63A059BFB8}" type="slidenum">
              <a:rPr/>
              <a:t>‹#›</a:t>
            </a:fld>
            <a:endParaRPr/>
          </a:p>
        </p:txBody>
      </p:sp>
    </p:spTree>
    <p:extLst>
      <p:ext uri="{BB962C8B-B14F-4D97-AF65-F5344CB8AC3E}">
        <p14:creationId xmlns:p14="http://schemas.microsoft.com/office/powerpoint/2010/main" val="135865168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2.png"/></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7" name="sky"/>
          <p:cNvSpPr/>
          <p:nvPr/>
        </p:nvSpPr>
        <p:spPr>
          <a:xfrm>
            <a:off x="2552" y="-1"/>
            <a:ext cx="12188952" cy="6858002"/>
          </a:xfrm>
          <a:prstGeom prst="rect">
            <a:avLst/>
          </a:prstGeom>
          <a:gradFill>
            <a:gsLst>
              <a:gs pos="0">
                <a:schemeClr val="accent2">
                  <a:lumMod val="60000"/>
                  <a:lumOff val="40000"/>
                  <a:alpha val="58000"/>
                </a:schemeClr>
              </a:gs>
              <a:gs pos="88000">
                <a:schemeClr val="accent2">
                  <a:lumMod val="20000"/>
                  <a:lumOff val="80000"/>
                  <a:alpha val="65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lIns="822960" rtlCol="0" anchor="ctr"/>
          <a:lstStyle/>
          <a:p>
            <a:pPr algn="ctr"/>
            <a:endParaRPr/>
          </a:p>
        </p:txBody>
      </p:sp>
      <p:sp>
        <p:nvSpPr>
          <p:cNvPr id="8" name="water3"/>
          <p:cNvSpPr/>
          <p:nvPr/>
        </p:nvSpPr>
        <p:spPr bwMode="gray">
          <a:xfrm>
            <a:off x="2552" y="6064101"/>
            <a:ext cx="12188952" cy="793899"/>
          </a:xfrm>
          <a:prstGeom prst="rect">
            <a:avLst/>
          </a:prstGeom>
          <a:gradFill>
            <a:gsLst>
              <a:gs pos="833">
                <a:schemeClr val="accent2">
                  <a:lumMod val="60000"/>
                  <a:lumOff val="40000"/>
                  <a:alpha val="38000"/>
                </a:schemeClr>
              </a:gs>
              <a:gs pos="49000">
                <a:schemeClr val="accent2">
                  <a:lumMod val="60000"/>
                  <a:lumOff val="40000"/>
                </a:schemeClr>
              </a:gs>
              <a:gs pos="100000">
                <a:schemeClr val="accent2">
                  <a:lumMod val="20000"/>
                  <a:lumOff val="80000"/>
                  <a:alpha val="89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pic>
        <p:nvPicPr>
          <p:cNvPr id="9" name="water2"/>
          <p:cNvPicPr>
            <a:picLocks noChangeAspect="1"/>
          </p:cNvPicPr>
          <p:nvPr/>
        </p:nvPicPr>
        <p:blipFill rotWithShape="1">
          <a:blip r:embed="rId13" cstate="print">
            <a:extLst>
              <a:ext uri="{28A0092B-C50C-407E-A947-70E740481C1C}">
                <a14:useLocalDpi xmlns:a14="http://schemas.microsoft.com/office/drawing/2010/main" val="0"/>
              </a:ext>
            </a:extLst>
          </a:blip>
          <a:srcRect l="2674" r="9901"/>
          <a:stretch/>
        </p:blipFill>
        <p:spPr bwMode="white">
          <a:xfrm>
            <a:off x="-1425" y="6256181"/>
            <a:ext cx="12188952" cy="463209"/>
          </a:xfrm>
          <a:prstGeom prst="rect">
            <a:avLst/>
          </a:prstGeom>
          <a:noFill/>
          <a:ln>
            <a:noFill/>
          </a:ln>
        </p:spPr>
      </p:pic>
      <p:pic>
        <p:nvPicPr>
          <p:cNvPr id="10" name="water1"/>
          <p:cNvPicPr>
            <a:picLocks noChangeAspect="1"/>
          </p:cNvPicPr>
          <p:nvPr/>
        </p:nvPicPr>
        <p:blipFill rotWithShape="1">
          <a:blip r:embed="rId14" cstate="print">
            <a:duotone>
              <a:schemeClr val="accent2">
                <a:shade val="45000"/>
                <a:satMod val="135000"/>
              </a:schemeClr>
              <a:prstClr val="white"/>
            </a:duotone>
            <a:extLst>
              <a:ext uri="{28A0092B-C50C-407E-A947-70E740481C1C}">
                <a14:useLocalDpi xmlns:a14="http://schemas.microsoft.com/office/drawing/2010/main" val="0"/>
              </a:ext>
            </a:extLst>
          </a:blip>
          <a:srcRect l="6218" r="6356"/>
          <a:stretch/>
        </p:blipFill>
        <p:spPr bwMode="gray">
          <a:xfrm flipH="1">
            <a:off x="-1425" y="5979395"/>
            <a:ext cx="12188952" cy="268288"/>
          </a:xfrm>
          <a:prstGeom prst="rect">
            <a:avLst/>
          </a:prstGeom>
          <a:noFill/>
          <a:ln>
            <a:noFill/>
          </a:ln>
        </p:spPr>
      </p:pic>
      <p:sp>
        <p:nvSpPr>
          <p:cNvPr id="2" name="Title Placeholder 1"/>
          <p:cNvSpPr>
            <a:spLocks noGrp="1"/>
          </p:cNvSpPr>
          <p:nvPr>
            <p:ph type="title"/>
          </p:nvPr>
        </p:nvSpPr>
        <p:spPr>
          <a:xfrm>
            <a:off x="1341120" y="265176"/>
            <a:ext cx="9509759" cy="1088136"/>
          </a:xfrm>
          <a:prstGeom prst="rect">
            <a:avLst/>
          </a:prstGeom>
        </p:spPr>
        <p:txBody>
          <a:bodyPr vert="horz" lIns="91440" tIns="45720" rIns="91440" bIns="45720" rtlCol="0" anchor="b">
            <a:normAutofit/>
          </a:bodyPr>
          <a:lstStyle/>
          <a:p>
            <a:r>
              <a:rPr lang="en-US"/>
              <a:t>Click to edit Master title style</a:t>
            </a:r>
            <a:endParaRPr/>
          </a:p>
        </p:txBody>
      </p:sp>
      <p:sp>
        <p:nvSpPr>
          <p:cNvPr id="3" name="Text Placeholder 2"/>
          <p:cNvSpPr>
            <a:spLocks noGrp="1"/>
          </p:cNvSpPr>
          <p:nvPr>
            <p:ph type="body" idx="1"/>
          </p:nvPr>
        </p:nvSpPr>
        <p:spPr>
          <a:xfrm>
            <a:off x="1341120" y="1572768"/>
            <a:ext cx="9509760" cy="41422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p:cNvSpPr>
            <a:spLocks noGrp="1"/>
          </p:cNvSpPr>
          <p:nvPr>
            <p:ph type="ftr" sz="quarter" idx="3"/>
          </p:nvPr>
        </p:nvSpPr>
        <p:spPr>
          <a:xfrm>
            <a:off x="1341120" y="6601968"/>
            <a:ext cx="7159752" cy="237744"/>
          </a:xfrm>
          <a:prstGeom prst="rect">
            <a:avLst/>
          </a:prstGeom>
        </p:spPr>
        <p:txBody>
          <a:bodyPr vert="horz" lIns="91440" tIns="45720" rIns="91440" bIns="45720" rtlCol="0" anchor="ctr"/>
          <a:lstStyle>
            <a:lvl1pPr algn="l">
              <a:defRPr sz="1100" cap="all" baseline="0">
                <a:solidFill>
                  <a:schemeClr val="tx1"/>
                </a:solidFill>
              </a:defRPr>
            </a:lvl1pPr>
          </a:lstStyle>
          <a:p>
            <a:r>
              <a:rPr lang="en-US"/>
              <a:t>Add a footer</a:t>
            </a:r>
            <a:endParaRPr lang="en-US" dirty="0"/>
          </a:p>
        </p:txBody>
      </p:sp>
      <p:sp>
        <p:nvSpPr>
          <p:cNvPr id="4" name="Date Placeholder 3"/>
          <p:cNvSpPr>
            <a:spLocks noGrp="1"/>
          </p:cNvSpPr>
          <p:nvPr>
            <p:ph type="dt" sz="half" idx="2"/>
          </p:nvPr>
        </p:nvSpPr>
        <p:spPr>
          <a:xfrm>
            <a:off x="8875776" y="6601968"/>
            <a:ext cx="960120" cy="237744"/>
          </a:xfrm>
          <a:prstGeom prst="rect">
            <a:avLst/>
          </a:prstGeom>
        </p:spPr>
        <p:txBody>
          <a:bodyPr vert="horz" lIns="91440" tIns="45720" rIns="91440" bIns="45720" rtlCol="0" anchor="ctr"/>
          <a:lstStyle>
            <a:lvl1pPr algn="l">
              <a:defRPr sz="1100" cap="all" baseline="0">
                <a:solidFill>
                  <a:schemeClr val="tx1"/>
                </a:solidFill>
              </a:defRPr>
            </a:lvl1pPr>
          </a:lstStyle>
          <a:p>
            <a:fld id="{5586B75A-687E-405C-8A0B-8D00578BA2C3}" type="datetime1">
              <a:rPr lang="en-US" smtClean="0"/>
              <a:pPr/>
              <a:t>1/25/2024</a:t>
            </a:fld>
            <a:endParaRPr lang="en-US"/>
          </a:p>
        </p:txBody>
      </p:sp>
      <p:sp>
        <p:nvSpPr>
          <p:cNvPr id="6" name="Slide Number Placeholder 5"/>
          <p:cNvSpPr>
            <a:spLocks noGrp="1"/>
          </p:cNvSpPr>
          <p:nvPr>
            <p:ph type="sldNum" sz="quarter" idx="4"/>
          </p:nvPr>
        </p:nvSpPr>
        <p:spPr>
          <a:xfrm>
            <a:off x="10210800" y="6601968"/>
            <a:ext cx="640080" cy="237744"/>
          </a:xfrm>
          <a:prstGeom prst="rect">
            <a:avLst/>
          </a:prstGeom>
        </p:spPr>
        <p:txBody>
          <a:bodyPr vert="horz" lIns="91440" tIns="45720" rIns="91440" bIns="45720" rtlCol="0" anchor="ctr"/>
          <a:lstStyle>
            <a:lvl1pPr algn="r">
              <a:defRPr sz="1100" cap="all" baseline="0">
                <a:solidFill>
                  <a:schemeClr val="tx1"/>
                </a:solidFill>
              </a:defRPr>
            </a:lvl1pPr>
          </a:lstStyle>
          <a:p>
            <a:fld id="{4FAB73BC-B049-4115-A692-8D63A059BFB8}" type="slidenum">
              <a:rPr lang="en-US" smtClean="0"/>
              <a:pPr/>
              <a:t>‹#›</a:t>
            </a:fld>
            <a:endParaRPr lang="en-US"/>
          </a:p>
        </p:txBody>
      </p:sp>
    </p:spTree>
    <p:extLst>
      <p:ext uri="{BB962C8B-B14F-4D97-AF65-F5344CB8AC3E}">
        <p14:creationId xmlns:p14="http://schemas.microsoft.com/office/powerpoint/2010/main" val="3877551537"/>
      </p:ext>
    </p:extLst>
  </p:cSld>
  <p:clrMap bg1="lt1" tx1="dk1" bg2="lt2" tx2="dk2" accent1="accent1" accent2="accent2" accent3="accent3" accent4="accent4" accent5="accent5" accent6="accent6" hlink="hlink" folHlink="folHlink"/>
  <p:sldLayoutIdLst>
    <p:sldLayoutId id="2147483841" r:id="rId1"/>
    <p:sldLayoutId id="2147483842" r:id="rId2"/>
    <p:sldLayoutId id="2147483843" r:id="rId3"/>
    <p:sldLayoutId id="2147483844" r:id="rId4"/>
    <p:sldLayoutId id="2147483845" r:id="rId5"/>
    <p:sldLayoutId id="2147483846" r:id="rId6"/>
    <p:sldLayoutId id="2147483847" r:id="rId7"/>
    <p:sldLayoutId id="2147483848" r:id="rId8"/>
    <p:sldLayoutId id="2147483849" r:id="rId9"/>
    <p:sldLayoutId id="2147483850" r:id="rId10"/>
    <p:sldLayoutId id="2147483851"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sldNum="0" hdr="0" ftr="0" dt="0"/>
  <p:txStyles>
    <p:titleStyle>
      <a:lvl1pPr algn="l" defTabSz="914400" rtl="0" eaLnBrk="1" latinLnBrk="0" hangingPunct="1">
        <a:lnSpc>
          <a:spcPct val="90000"/>
        </a:lnSpc>
        <a:spcBef>
          <a:spcPct val="0"/>
        </a:spcBef>
        <a:buNone/>
        <a:defRPr sz="3800" kern="1200">
          <a:solidFill>
            <a:schemeClr val="accent2">
              <a:lumMod val="50000"/>
            </a:schemeClr>
          </a:solidFill>
          <a:latin typeface="+mj-lt"/>
          <a:ea typeface="+mj-ea"/>
          <a:cs typeface="+mj-cs"/>
        </a:defRPr>
      </a:lvl1pPr>
    </p:titleStyle>
    <p:bodyStyle>
      <a:lvl1pPr marL="274320" indent="-228600" algn="l" defTabSz="914400" rtl="0" eaLnBrk="1" latinLnBrk="0" hangingPunct="1">
        <a:lnSpc>
          <a:spcPct val="90000"/>
        </a:lnSpc>
        <a:spcBef>
          <a:spcPts val="1800"/>
        </a:spcBef>
        <a:buSzPct val="100000"/>
        <a:buFont typeface="Arial" pitchFamily="34" charset="0"/>
        <a:buChar char="•"/>
        <a:defRPr sz="2000" kern="1200">
          <a:solidFill>
            <a:schemeClr val="accent2">
              <a:lumMod val="50000"/>
            </a:schemeClr>
          </a:solidFill>
          <a:latin typeface="+mn-lt"/>
          <a:ea typeface="+mn-ea"/>
          <a:cs typeface="+mn-cs"/>
        </a:defRPr>
      </a:lvl1pPr>
      <a:lvl2pPr marL="548640" indent="-228600" algn="l" defTabSz="914400" rtl="0" eaLnBrk="1" latinLnBrk="0" hangingPunct="1">
        <a:lnSpc>
          <a:spcPct val="90000"/>
        </a:lnSpc>
        <a:spcBef>
          <a:spcPts val="1000"/>
        </a:spcBef>
        <a:buSzPct val="100000"/>
        <a:buFont typeface="Arial" pitchFamily="34" charset="0"/>
        <a:buChar char="•"/>
        <a:defRPr sz="1800" kern="1200">
          <a:solidFill>
            <a:schemeClr val="accent2">
              <a:lumMod val="50000"/>
            </a:schemeClr>
          </a:solidFill>
          <a:latin typeface="+mn-lt"/>
          <a:ea typeface="+mn-ea"/>
          <a:cs typeface="+mn-cs"/>
        </a:defRPr>
      </a:lvl2pPr>
      <a:lvl3pPr marL="822960" indent="-228600" algn="l" defTabSz="914400" rtl="0" eaLnBrk="1" latinLnBrk="0" hangingPunct="1">
        <a:lnSpc>
          <a:spcPct val="90000"/>
        </a:lnSpc>
        <a:spcBef>
          <a:spcPts val="800"/>
        </a:spcBef>
        <a:buSzPct val="100000"/>
        <a:buFont typeface="Arial" pitchFamily="34" charset="0"/>
        <a:buChar char="•"/>
        <a:defRPr sz="1600" kern="1200">
          <a:solidFill>
            <a:schemeClr val="accent2">
              <a:lumMod val="50000"/>
            </a:schemeClr>
          </a:solidFill>
          <a:latin typeface="+mn-lt"/>
          <a:ea typeface="+mn-ea"/>
          <a:cs typeface="+mn-cs"/>
        </a:defRPr>
      </a:lvl3pPr>
      <a:lvl4pPr marL="1097280" indent="-228600" algn="l" defTabSz="914400" rtl="0" eaLnBrk="1" latinLnBrk="0" hangingPunct="1">
        <a:lnSpc>
          <a:spcPct val="90000"/>
        </a:lnSpc>
        <a:spcBef>
          <a:spcPts val="800"/>
        </a:spcBef>
        <a:buSzPct val="100000"/>
        <a:buFont typeface="Arial" pitchFamily="34" charset="0"/>
        <a:buChar char="•"/>
        <a:defRPr sz="1400" kern="1200">
          <a:solidFill>
            <a:schemeClr val="accent2">
              <a:lumMod val="50000"/>
            </a:schemeClr>
          </a:solidFill>
          <a:latin typeface="+mn-lt"/>
          <a:ea typeface="+mn-ea"/>
          <a:cs typeface="+mn-cs"/>
        </a:defRPr>
      </a:lvl4pPr>
      <a:lvl5pPr marL="1371600" indent="-228600" algn="l" defTabSz="914400" rtl="0" eaLnBrk="1" latinLnBrk="0" hangingPunct="1">
        <a:lnSpc>
          <a:spcPct val="90000"/>
        </a:lnSpc>
        <a:spcBef>
          <a:spcPts val="800"/>
        </a:spcBef>
        <a:buSzPct val="100000"/>
        <a:buFont typeface="Arial" pitchFamily="34" charset="0"/>
        <a:buChar char="•"/>
        <a:defRPr sz="1400" kern="1200">
          <a:solidFill>
            <a:schemeClr val="accent2">
              <a:lumMod val="50000"/>
            </a:schemeClr>
          </a:solidFill>
          <a:latin typeface="+mn-lt"/>
          <a:ea typeface="+mn-ea"/>
          <a:cs typeface="+mn-cs"/>
        </a:defRPr>
      </a:lvl5pPr>
      <a:lvl6pPr marL="1645920" indent="-228600" algn="l" defTabSz="914400" rtl="0" eaLnBrk="1" latinLnBrk="0" hangingPunct="1">
        <a:lnSpc>
          <a:spcPct val="90000"/>
        </a:lnSpc>
        <a:spcBef>
          <a:spcPts val="800"/>
        </a:spcBef>
        <a:buSzPct val="100000"/>
        <a:buFont typeface="Arial" pitchFamily="34" charset="0"/>
        <a:buChar char="•"/>
        <a:defRPr sz="1400" kern="1200">
          <a:solidFill>
            <a:schemeClr val="accent2">
              <a:lumMod val="50000"/>
            </a:schemeClr>
          </a:solidFill>
          <a:latin typeface="+mn-lt"/>
          <a:ea typeface="+mn-ea"/>
          <a:cs typeface="+mn-cs"/>
        </a:defRPr>
      </a:lvl6pPr>
      <a:lvl7pPr marL="1920240" indent="-228600" algn="l" defTabSz="914400" rtl="0" eaLnBrk="1" latinLnBrk="0" hangingPunct="1">
        <a:lnSpc>
          <a:spcPct val="90000"/>
        </a:lnSpc>
        <a:spcBef>
          <a:spcPts val="800"/>
        </a:spcBef>
        <a:buSzPct val="100000"/>
        <a:buFont typeface="Arial" pitchFamily="34" charset="0"/>
        <a:buChar char="•"/>
        <a:defRPr sz="1400" kern="1200">
          <a:solidFill>
            <a:schemeClr val="accent2">
              <a:lumMod val="50000"/>
            </a:schemeClr>
          </a:solidFill>
          <a:latin typeface="+mn-lt"/>
          <a:ea typeface="+mn-ea"/>
          <a:cs typeface="+mn-cs"/>
        </a:defRPr>
      </a:lvl7pPr>
      <a:lvl8pPr marL="2194560" indent="-228600" algn="l" defTabSz="914400" rtl="0" eaLnBrk="1" latinLnBrk="0" hangingPunct="1">
        <a:lnSpc>
          <a:spcPct val="90000"/>
        </a:lnSpc>
        <a:spcBef>
          <a:spcPts val="800"/>
        </a:spcBef>
        <a:buSzPct val="100000"/>
        <a:buFont typeface="Arial" pitchFamily="34" charset="0"/>
        <a:buChar char="•"/>
        <a:defRPr sz="1400" kern="1200">
          <a:solidFill>
            <a:schemeClr val="accent2">
              <a:lumMod val="50000"/>
            </a:schemeClr>
          </a:solidFill>
          <a:latin typeface="+mn-lt"/>
          <a:ea typeface="+mn-ea"/>
          <a:cs typeface="+mn-cs"/>
        </a:defRPr>
      </a:lvl8pPr>
      <a:lvl9pPr marL="2240280" indent="0" algn="l" defTabSz="914400" rtl="0" eaLnBrk="1" latinLnBrk="0" hangingPunct="1">
        <a:lnSpc>
          <a:spcPct val="90000"/>
        </a:lnSpc>
        <a:spcBef>
          <a:spcPts val="800"/>
        </a:spcBef>
        <a:buSzPct val="100000"/>
        <a:buFont typeface="Arial" pitchFamily="34" charset="0"/>
        <a:buNone/>
        <a:defRPr sz="1400" kern="1200">
          <a:solidFill>
            <a:schemeClr val="accent2">
              <a:lumMod val="50000"/>
            </a:schemeClr>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p15:clr>
            <a:srgbClr val="F26B43"/>
          </p15:clr>
        </p15:guide>
        <p15:guide id="2" pos="3840">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A18352-02F2-58FA-3479-130C6F483437}"/>
              </a:ext>
            </a:extLst>
          </p:cNvPr>
          <p:cNvSpPr>
            <a:spLocks noGrp="1"/>
          </p:cNvSpPr>
          <p:nvPr>
            <p:ph type="ctrTitle"/>
          </p:nvPr>
        </p:nvSpPr>
        <p:spPr>
          <a:xfrm>
            <a:off x="1294605" y="2781231"/>
            <a:ext cx="9602789" cy="2667000"/>
          </a:xfrm>
        </p:spPr>
        <p:txBody>
          <a:bodyPr/>
          <a:lstStyle/>
          <a:p>
            <a:r>
              <a:rPr lang="en-IN" sz="3600" b="1" dirty="0">
                <a:solidFill>
                  <a:schemeClr val="tx1"/>
                </a:solidFill>
                <a:effectLst/>
                <a:latin typeface="Times New Roman" panose="02020603050405020304" pitchFamily="18" charset="0"/>
                <a:ea typeface="Arial" panose="020B0604020202020204" pitchFamily="34" charset="0"/>
              </a:rPr>
              <a:t>POSSIBLE RECOMMENDATIONS FOR THE RETAILER WILKO.</a:t>
            </a:r>
            <a:br>
              <a:rPr lang="en-IN" sz="3600" dirty="0">
                <a:solidFill>
                  <a:schemeClr val="tx1"/>
                </a:solidFill>
                <a:effectLst/>
                <a:latin typeface="Arial" panose="020B0604020202020204" pitchFamily="34" charset="0"/>
                <a:ea typeface="Arial" panose="020B0604020202020204" pitchFamily="34" charset="0"/>
              </a:rPr>
            </a:br>
            <a:endParaRPr lang="en-IN" sz="3600" dirty="0">
              <a:solidFill>
                <a:schemeClr val="tx1"/>
              </a:solidFill>
            </a:endParaRPr>
          </a:p>
        </p:txBody>
      </p:sp>
      <p:pic>
        <p:nvPicPr>
          <p:cNvPr id="1026" name="Picture 2" descr="Wilko - Wikipedia">
            <a:extLst>
              <a:ext uri="{FF2B5EF4-FFF2-40B4-BE49-F238E27FC236}">
                <a16:creationId xmlns:a16="http://schemas.microsoft.com/office/drawing/2014/main" id="{03E24C56-CAB8-42C7-FE37-552BF9B2962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81000" y="817437"/>
            <a:ext cx="11430000" cy="221982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5877667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28416E-DCD9-C2F2-AEEE-93495B30F1D6}"/>
              </a:ext>
            </a:extLst>
          </p:cNvPr>
          <p:cNvSpPr>
            <a:spLocks noGrp="1"/>
          </p:cNvSpPr>
          <p:nvPr>
            <p:ph type="title"/>
          </p:nvPr>
        </p:nvSpPr>
        <p:spPr>
          <a:xfrm>
            <a:off x="797293" y="868984"/>
            <a:ext cx="9509759" cy="1088136"/>
          </a:xfrm>
        </p:spPr>
        <p:txBody>
          <a:bodyPr>
            <a:noAutofit/>
          </a:bodyPr>
          <a:lstStyle/>
          <a:p>
            <a:pPr>
              <a:lnSpc>
                <a:spcPct val="150000"/>
              </a:lnSpc>
            </a:pPr>
            <a:r>
              <a:rPr lang="en-IN" sz="2800" b="1" kern="0" dirty="0">
                <a:solidFill>
                  <a:schemeClr val="tx1"/>
                </a:solidFill>
                <a:effectLst/>
                <a:latin typeface="Times New Roman" panose="02020603050405020304" pitchFamily="18" charset="0"/>
                <a:cs typeface="Times New Roman" panose="02020603050405020304" pitchFamily="18" charset="0"/>
              </a:rPr>
              <a:t>INTRODUCTION</a:t>
            </a:r>
            <a:br>
              <a:rPr lang="en-IN" sz="2800" b="1" kern="0" dirty="0">
                <a:solidFill>
                  <a:schemeClr val="tx1"/>
                </a:solidFill>
                <a:effectLst/>
                <a:latin typeface="Times New Roman" panose="02020603050405020304" pitchFamily="18" charset="0"/>
                <a:cs typeface="Times New Roman" panose="02020603050405020304" pitchFamily="18" charset="0"/>
              </a:rPr>
            </a:br>
            <a:endParaRPr lang="en-IN" sz="2800" dirty="0">
              <a:solidFill>
                <a:schemeClr val="tx1"/>
              </a:solidFill>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27AEB3CC-58C1-16E2-7518-8E85A5CBA823}"/>
              </a:ext>
            </a:extLst>
          </p:cNvPr>
          <p:cNvSpPr>
            <a:spLocks noGrp="1"/>
          </p:cNvSpPr>
          <p:nvPr>
            <p:ph idx="1"/>
          </p:nvPr>
        </p:nvSpPr>
        <p:spPr>
          <a:xfrm>
            <a:off x="729758" y="1687068"/>
            <a:ext cx="6519512" cy="4142232"/>
          </a:xfrm>
        </p:spPr>
        <p:txBody>
          <a:bodyPr>
            <a:normAutofit/>
          </a:bodyPr>
          <a:lstStyle/>
          <a:p>
            <a:pPr marL="342900" lvl="0" indent="-342900" algn="just">
              <a:lnSpc>
                <a:spcPct val="150000"/>
              </a:lnSpc>
              <a:spcBef>
                <a:spcPts val="1200"/>
              </a:spcBef>
              <a:spcAft>
                <a:spcPts val="1200"/>
              </a:spcAft>
              <a:buFont typeface="Symbol" panose="05050102010706020507" pitchFamily="18" charset="2"/>
              <a:buChar char=""/>
            </a:pPr>
            <a:r>
              <a:rPr lang="en-IN" sz="1600" dirty="0">
                <a:solidFill>
                  <a:schemeClr val="tx1"/>
                </a:solidFill>
                <a:effectLst/>
                <a:latin typeface="Times New Roman" panose="02020603050405020304" pitchFamily="18" charset="0"/>
                <a:ea typeface="Arial" panose="020B0604020202020204" pitchFamily="34" charset="0"/>
                <a:cs typeface="Times New Roman" panose="02020603050405020304" pitchFamily="18" charset="0"/>
              </a:rPr>
              <a:t>Wilko faced operational challenges within the UK retail marketplace, leading to its declination </a:t>
            </a:r>
          </a:p>
          <a:p>
            <a:pPr marL="342900" lvl="0" indent="-342900" algn="just">
              <a:lnSpc>
                <a:spcPct val="150000"/>
              </a:lnSpc>
              <a:spcBef>
                <a:spcPts val="1200"/>
              </a:spcBef>
              <a:spcAft>
                <a:spcPts val="1200"/>
              </a:spcAft>
              <a:buFont typeface="Symbol" panose="05050102010706020507" pitchFamily="18" charset="2"/>
              <a:buChar char=""/>
            </a:pPr>
            <a:r>
              <a:rPr lang="en-IN" sz="1600" dirty="0">
                <a:solidFill>
                  <a:schemeClr val="tx1"/>
                </a:solidFill>
                <a:effectLst/>
                <a:latin typeface="Times New Roman" panose="02020603050405020304" pitchFamily="18" charset="0"/>
                <a:ea typeface="Arial" panose="020B0604020202020204" pitchFamily="34" charset="0"/>
                <a:cs typeface="Times New Roman" panose="02020603050405020304" pitchFamily="18" charset="0"/>
              </a:rPr>
              <a:t>This includes the issues after the post-pandemic, supply chain disruptions, as well as  market adaptability troubles (</a:t>
            </a:r>
            <a:r>
              <a:rPr lang="en-IN" sz="1600" dirty="0" err="1">
                <a:solidFill>
                  <a:schemeClr val="tx1"/>
                </a:solidFill>
                <a:effectLst/>
                <a:latin typeface="Times New Roman" panose="02020603050405020304" pitchFamily="18" charset="0"/>
                <a:ea typeface="Arial" panose="020B0604020202020204" pitchFamily="34" charset="0"/>
                <a:cs typeface="Times New Roman" panose="02020603050405020304" pitchFamily="18" charset="0"/>
              </a:rPr>
              <a:t>Sinsel</a:t>
            </a:r>
            <a:r>
              <a:rPr lang="en-IN" sz="1600" dirty="0">
                <a:solidFill>
                  <a:schemeClr val="tx1"/>
                </a:solidFill>
                <a:effectLst/>
                <a:latin typeface="Times New Roman" panose="02020603050405020304" pitchFamily="18" charset="0"/>
                <a:ea typeface="Arial" panose="020B0604020202020204" pitchFamily="34" charset="0"/>
                <a:cs typeface="Times New Roman" panose="02020603050405020304" pitchFamily="18" charset="0"/>
              </a:rPr>
              <a:t>, 2020).</a:t>
            </a:r>
          </a:p>
          <a:p>
            <a:pPr marL="342900" lvl="0" indent="-342900" algn="just">
              <a:lnSpc>
                <a:spcPct val="150000"/>
              </a:lnSpc>
              <a:spcBef>
                <a:spcPts val="1200"/>
              </a:spcBef>
              <a:spcAft>
                <a:spcPts val="1200"/>
              </a:spcAft>
              <a:buFont typeface="Symbol" panose="05050102010706020507" pitchFamily="18" charset="2"/>
              <a:buChar char=""/>
            </a:pPr>
            <a:r>
              <a:rPr lang="en-IN" sz="1600" dirty="0">
                <a:solidFill>
                  <a:schemeClr val="tx1"/>
                </a:solidFill>
                <a:effectLst/>
                <a:latin typeface="Times New Roman" panose="02020603050405020304" pitchFamily="18" charset="0"/>
                <a:ea typeface="Arial" panose="020B0604020202020204" pitchFamily="34" charset="0"/>
                <a:cs typeface="Times New Roman" panose="02020603050405020304" pitchFamily="18" charset="0"/>
              </a:rPr>
              <a:t>This study focuses on key problems and advises technological solutions for its operational performance.</a:t>
            </a:r>
          </a:p>
          <a:p>
            <a:pPr>
              <a:lnSpc>
                <a:spcPct val="150000"/>
              </a:lnSpc>
            </a:pPr>
            <a:endParaRPr lang="en-IN" sz="1600" dirty="0">
              <a:solidFill>
                <a:schemeClr val="tx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E0DA79FF-BAC2-4870-AF4C-3E049F454624}"/>
              </a:ext>
            </a:extLst>
          </p:cNvPr>
          <p:cNvSpPr txBox="1"/>
          <p:nvPr/>
        </p:nvSpPr>
        <p:spPr>
          <a:xfrm>
            <a:off x="8110727" y="4115890"/>
            <a:ext cx="4081273" cy="569771"/>
          </a:xfrm>
          <a:prstGeom prst="rect">
            <a:avLst/>
          </a:prstGeom>
          <a:noFill/>
        </p:spPr>
        <p:txBody>
          <a:bodyPr wrap="square" rtlCol="0">
            <a:spAutoFit/>
          </a:bodyPr>
          <a:lstStyle/>
          <a:p>
            <a:pPr algn="ctr">
              <a:lnSpc>
                <a:spcPct val="150000"/>
              </a:lnSpc>
            </a:pPr>
            <a:r>
              <a:rPr lang="en-US" sz="1100" b="1" dirty="0">
                <a:latin typeface="Times New Roman" panose="02020603050405020304" pitchFamily="18" charset="0"/>
                <a:cs typeface="Times New Roman" panose="02020603050405020304" pitchFamily="18" charset="0"/>
              </a:rPr>
              <a:t>Figure: Key Operational areas sin Wilko</a:t>
            </a:r>
          </a:p>
          <a:p>
            <a:pPr algn="ctr">
              <a:lnSpc>
                <a:spcPct val="150000"/>
              </a:lnSpc>
            </a:pPr>
            <a:r>
              <a:rPr lang="en-US" sz="1100" b="1" dirty="0">
                <a:latin typeface="Times New Roman" panose="02020603050405020304" pitchFamily="18" charset="0"/>
                <a:cs typeface="Times New Roman" panose="02020603050405020304" pitchFamily="18" charset="0"/>
              </a:rPr>
              <a:t>(Source: Gauri </a:t>
            </a:r>
            <a:r>
              <a:rPr lang="en-US" sz="1100" b="1" i="1" dirty="0">
                <a:latin typeface="Times New Roman" panose="02020603050405020304" pitchFamily="18" charset="0"/>
                <a:cs typeface="Times New Roman" panose="02020603050405020304" pitchFamily="18" charset="0"/>
              </a:rPr>
              <a:t>et al.,</a:t>
            </a:r>
            <a:r>
              <a:rPr lang="en-US" sz="1100" b="1" dirty="0">
                <a:latin typeface="Times New Roman" panose="02020603050405020304" pitchFamily="18" charset="0"/>
                <a:cs typeface="Times New Roman" panose="02020603050405020304" pitchFamily="18" charset="0"/>
              </a:rPr>
              <a:t>, 2021)</a:t>
            </a:r>
            <a:endParaRPr lang="en-IN" sz="1100" b="1" dirty="0">
              <a:latin typeface="Times New Roman" panose="02020603050405020304" pitchFamily="18" charset="0"/>
              <a:cs typeface="Times New Roman" panose="02020603050405020304" pitchFamily="18" charset="0"/>
            </a:endParaRPr>
          </a:p>
        </p:txBody>
      </p:sp>
      <p:sp>
        <p:nvSpPr>
          <p:cNvPr id="5" name="AutoShape 6" descr="Conceptual Framework for Retail Formats | Download Scientific Diagram">
            <a:extLst>
              <a:ext uri="{FF2B5EF4-FFF2-40B4-BE49-F238E27FC236}">
                <a16:creationId xmlns:a16="http://schemas.microsoft.com/office/drawing/2014/main" id="{A3465D9B-70F0-3DDD-12C8-84B9848A3565}"/>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IN"/>
          </a:p>
        </p:txBody>
      </p:sp>
      <p:pic>
        <p:nvPicPr>
          <p:cNvPr id="7" name="Picture 6">
            <a:extLst>
              <a:ext uri="{FF2B5EF4-FFF2-40B4-BE49-F238E27FC236}">
                <a16:creationId xmlns:a16="http://schemas.microsoft.com/office/drawing/2014/main" id="{46451E17-026D-99A0-C395-DABD0140F7C9}"/>
              </a:ext>
            </a:extLst>
          </p:cNvPr>
          <p:cNvPicPr>
            <a:picLocks noChangeAspect="1"/>
          </p:cNvPicPr>
          <p:nvPr/>
        </p:nvPicPr>
        <p:blipFill>
          <a:blip r:embed="rId3"/>
          <a:stretch>
            <a:fillRect/>
          </a:stretch>
        </p:blipFill>
        <p:spPr>
          <a:xfrm>
            <a:off x="7971638" y="828087"/>
            <a:ext cx="4077269" cy="3287803"/>
          </a:xfrm>
          <a:prstGeom prst="rect">
            <a:avLst/>
          </a:prstGeom>
        </p:spPr>
      </p:pic>
    </p:spTree>
    <p:extLst>
      <p:ext uri="{BB962C8B-B14F-4D97-AF65-F5344CB8AC3E}">
        <p14:creationId xmlns:p14="http://schemas.microsoft.com/office/powerpoint/2010/main" val="380793392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D41530-E987-ED0C-5DA4-B5953B1B3F31}"/>
              </a:ext>
            </a:extLst>
          </p:cNvPr>
          <p:cNvSpPr>
            <a:spLocks noGrp="1"/>
          </p:cNvSpPr>
          <p:nvPr>
            <p:ph type="title"/>
          </p:nvPr>
        </p:nvSpPr>
        <p:spPr>
          <a:xfrm>
            <a:off x="1369401" y="0"/>
            <a:ext cx="9509759" cy="1088136"/>
          </a:xfrm>
        </p:spPr>
        <p:txBody>
          <a:bodyPr>
            <a:normAutofit/>
          </a:bodyPr>
          <a:lstStyle/>
          <a:p>
            <a:pPr>
              <a:lnSpc>
                <a:spcPct val="150000"/>
              </a:lnSpc>
            </a:pPr>
            <a:r>
              <a:rPr lang="en-IN" sz="2800" b="1" dirty="0">
                <a:solidFill>
                  <a:schemeClr val="tx1"/>
                </a:solidFill>
                <a:effectLst/>
                <a:latin typeface="Times New Roman" panose="02020603050405020304" pitchFamily="18" charset="0"/>
                <a:ea typeface="Arial" panose="020B0604020202020204" pitchFamily="34" charset="0"/>
                <a:cs typeface="Times New Roman" panose="02020603050405020304" pitchFamily="18" charset="0"/>
              </a:rPr>
              <a:t>OPERATIONAL PROBLEMS FACED BY WILKO</a:t>
            </a:r>
            <a:endParaRPr lang="en-IN" sz="2800" b="1" dirty="0">
              <a:solidFill>
                <a:schemeClr val="tx1"/>
              </a:solidFill>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EBD8A110-B61D-6CC2-593C-51F1F0AF8334}"/>
              </a:ext>
            </a:extLst>
          </p:cNvPr>
          <p:cNvSpPr>
            <a:spLocks noGrp="1"/>
          </p:cNvSpPr>
          <p:nvPr>
            <p:ph idx="1"/>
          </p:nvPr>
        </p:nvSpPr>
        <p:spPr>
          <a:xfrm>
            <a:off x="1369401" y="1357884"/>
            <a:ext cx="7209322" cy="4142232"/>
          </a:xfrm>
        </p:spPr>
        <p:txBody>
          <a:bodyPr/>
          <a:lstStyle/>
          <a:p>
            <a:pPr marL="342900" lvl="0" indent="-342900" algn="just">
              <a:lnSpc>
                <a:spcPct val="150000"/>
              </a:lnSpc>
              <a:spcBef>
                <a:spcPts val="1200"/>
              </a:spcBef>
              <a:spcAft>
                <a:spcPts val="1200"/>
              </a:spcAft>
              <a:buFont typeface="Symbol" panose="05050102010706020507" pitchFamily="18" charset="2"/>
              <a:buChar char=""/>
            </a:pPr>
            <a:r>
              <a:rPr lang="en-IN" sz="1800" dirty="0">
                <a:solidFill>
                  <a:schemeClr val="tx1"/>
                </a:solidFill>
                <a:effectLst/>
                <a:latin typeface="Times New Roman" panose="02020603050405020304" pitchFamily="18" charset="0"/>
                <a:ea typeface="Arial" panose="020B0604020202020204" pitchFamily="34" charset="0"/>
                <a:cs typeface="Times New Roman" panose="02020603050405020304" pitchFamily="18" charset="0"/>
              </a:rPr>
              <a:t>Post-pandemic inefficiencies as well as  Brexit-brought about delivery chain challenges, and insufficient on-line presence.</a:t>
            </a:r>
          </a:p>
          <a:p>
            <a:pPr marL="342900" lvl="0" indent="-342900" algn="just">
              <a:lnSpc>
                <a:spcPct val="150000"/>
              </a:lnSpc>
              <a:spcBef>
                <a:spcPts val="1200"/>
              </a:spcBef>
              <a:spcAft>
                <a:spcPts val="1200"/>
              </a:spcAft>
              <a:buFont typeface="Symbol" panose="05050102010706020507" pitchFamily="18" charset="2"/>
              <a:buChar char=""/>
            </a:pPr>
            <a:r>
              <a:rPr lang="en-IN" sz="1800" dirty="0">
                <a:solidFill>
                  <a:schemeClr val="tx1"/>
                </a:solidFill>
                <a:effectLst/>
                <a:latin typeface="Times New Roman" panose="02020603050405020304" pitchFamily="18" charset="0"/>
                <a:ea typeface="Arial" panose="020B0604020202020204" pitchFamily="34" charset="0"/>
                <a:cs typeface="Times New Roman" panose="02020603050405020304" pitchFamily="18" charset="0"/>
              </a:rPr>
              <a:t>This also includes the workforce management issues, and technological issues , which caused monetary struggles and closures within the company (Wamba </a:t>
            </a:r>
            <a:r>
              <a:rPr lang="en-IN" sz="1800" i="1" dirty="0">
                <a:solidFill>
                  <a:schemeClr val="tx1"/>
                </a:solidFill>
                <a:effectLst/>
                <a:latin typeface="Times New Roman" panose="02020603050405020304" pitchFamily="18" charset="0"/>
                <a:ea typeface="Arial" panose="020B0604020202020204" pitchFamily="34" charset="0"/>
                <a:cs typeface="Times New Roman" panose="02020603050405020304" pitchFamily="18" charset="0"/>
              </a:rPr>
              <a:t>et al., </a:t>
            </a:r>
            <a:r>
              <a:rPr lang="en-IN" sz="1800" dirty="0">
                <a:solidFill>
                  <a:schemeClr val="tx1"/>
                </a:solidFill>
                <a:effectLst/>
                <a:latin typeface="Times New Roman" panose="02020603050405020304" pitchFamily="18" charset="0"/>
                <a:ea typeface="Arial" panose="020B0604020202020204" pitchFamily="34" charset="0"/>
                <a:cs typeface="Times New Roman" panose="02020603050405020304" pitchFamily="18" charset="0"/>
              </a:rPr>
              <a:t>2020).</a:t>
            </a:r>
          </a:p>
          <a:p>
            <a:pPr marL="342900" lvl="0" indent="-342900" algn="just">
              <a:lnSpc>
                <a:spcPct val="150000"/>
              </a:lnSpc>
              <a:spcBef>
                <a:spcPts val="1200"/>
              </a:spcBef>
              <a:spcAft>
                <a:spcPts val="1200"/>
              </a:spcAft>
              <a:buFont typeface="Symbol" panose="05050102010706020507" pitchFamily="18" charset="2"/>
              <a:buChar char=""/>
            </a:pPr>
            <a:r>
              <a:rPr lang="en-IN" sz="1800" dirty="0">
                <a:solidFill>
                  <a:schemeClr val="tx1"/>
                </a:solidFill>
                <a:effectLst/>
                <a:latin typeface="Times New Roman" panose="02020603050405020304" pitchFamily="18" charset="0"/>
                <a:ea typeface="Arial" panose="020B0604020202020204" pitchFamily="34" charset="0"/>
                <a:cs typeface="Times New Roman" panose="02020603050405020304" pitchFamily="18" charset="0"/>
              </a:rPr>
              <a:t>Understanding such type of challenges is important for targeted and powerful solution implementation.</a:t>
            </a:r>
          </a:p>
          <a:p>
            <a:pPr>
              <a:lnSpc>
                <a:spcPct val="150000"/>
              </a:lnSpc>
            </a:pPr>
            <a:endParaRPr lang="en-IN" dirty="0">
              <a:solidFill>
                <a:schemeClr val="tx1"/>
              </a:solidFill>
              <a:latin typeface="Times New Roman" panose="02020603050405020304" pitchFamily="18" charset="0"/>
              <a:cs typeface="Times New Roman" panose="02020603050405020304" pitchFamily="18" charset="0"/>
            </a:endParaRPr>
          </a:p>
        </p:txBody>
      </p:sp>
      <p:sp>
        <p:nvSpPr>
          <p:cNvPr id="5" name="TextBox 4">
            <a:extLst>
              <a:ext uri="{FF2B5EF4-FFF2-40B4-BE49-F238E27FC236}">
                <a16:creationId xmlns:a16="http://schemas.microsoft.com/office/drawing/2014/main" id="{C8C3F49E-DBDE-A41B-3029-6FA0413EDFB3}"/>
              </a:ext>
            </a:extLst>
          </p:cNvPr>
          <p:cNvSpPr txBox="1"/>
          <p:nvPr/>
        </p:nvSpPr>
        <p:spPr>
          <a:xfrm>
            <a:off x="7831160" y="4342379"/>
            <a:ext cx="6096000" cy="710451"/>
          </a:xfrm>
          <a:prstGeom prst="rect">
            <a:avLst/>
          </a:prstGeom>
          <a:noFill/>
        </p:spPr>
        <p:txBody>
          <a:bodyPr wrap="square">
            <a:spAutoFit/>
          </a:bodyPr>
          <a:lstStyle/>
          <a:p>
            <a:pPr algn="ctr">
              <a:lnSpc>
                <a:spcPct val="150000"/>
              </a:lnSpc>
            </a:pPr>
            <a:r>
              <a:rPr lang="en-US" sz="1100" b="1" dirty="0">
                <a:latin typeface="Times New Roman" panose="02020603050405020304" pitchFamily="18" charset="0"/>
                <a:cs typeface="Times New Roman" panose="02020603050405020304" pitchFamily="18" charset="0"/>
              </a:rPr>
              <a:t>Figure: Key Operational problems  sin Wilko</a:t>
            </a:r>
          </a:p>
          <a:p>
            <a:pPr algn="ctr">
              <a:lnSpc>
                <a:spcPct val="150000"/>
              </a:lnSpc>
            </a:pPr>
            <a:r>
              <a:rPr lang="en-US" sz="1100" b="1" dirty="0">
                <a:latin typeface="Times New Roman" panose="02020603050405020304" pitchFamily="18" charset="0"/>
                <a:cs typeface="Times New Roman" panose="02020603050405020304" pitchFamily="18" charset="0"/>
              </a:rPr>
              <a:t>(Source: </a:t>
            </a:r>
            <a:r>
              <a:rPr lang="en-IN" sz="1800" dirty="0" err="1">
                <a:solidFill>
                  <a:srgbClr val="222222"/>
                </a:solidFill>
                <a:effectLst/>
                <a:latin typeface="Arial" panose="020B0604020202020204" pitchFamily="34" charset="0"/>
                <a:ea typeface="Arial" panose="020B0604020202020204" pitchFamily="34" charset="0"/>
              </a:rPr>
              <a:t>Kharrati</a:t>
            </a:r>
            <a:r>
              <a:rPr lang="en-IN" sz="1800" dirty="0">
                <a:solidFill>
                  <a:srgbClr val="222222"/>
                </a:solidFill>
                <a:effectLst/>
                <a:latin typeface="Arial" panose="020B0604020202020204" pitchFamily="34" charset="0"/>
                <a:ea typeface="Arial" panose="020B0604020202020204" pitchFamily="34" charset="0"/>
              </a:rPr>
              <a:t>, 2016</a:t>
            </a:r>
            <a:r>
              <a:rPr lang="en-US" sz="1100" b="1" dirty="0">
                <a:latin typeface="Times New Roman" panose="02020603050405020304" pitchFamily="18" charset="0"/>
                <a:cs typeface="Times New Roman" panose="02020603050405020304" pitchFamily="18" charset="0"/>
              </a:rPr>
              <a:t>)</a:t>
            </a:r>
            <a:endParaRPr lang="en-IN" sz="1100" b="1" dirty="0">
              <a:latin typeface="Times New Roman" panose="02020603050405020304" pitchFamily="18" charset="0"/>
              <a:cs typeface="Times New Roman" panose="02020603050405020304" pitchFamily="18" charset="0"/>
            </a:endParaRPr>
          </a:p>
        </p:txBody>
      </p:sp>
      <p:pic>
        <p:nvPicPr>
          <p:cNvPr id="3076" name="Picture 4" descr="Flowchart of solving retailers' equilibrium problem. | Download Scientific  Diagram">
            <a:extLst>
              <a:ext uri="{FF2B5EF4-FFF2-40B4-BE49-F238E27FC236}">
                <a16:creationId xmlns:a16="http://schemas.microsoft.com/office/drawing/2014/main" id="{4FF1F11F-B5DF-7501-C13F-CE08C0CF4D4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358570" y="1441716"/>
            <a:ext cx="2721135" cy="29243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2021523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CF4C21-4EFC-2D58-EF5A-3D015F5826EA}"/>
              </a:ext>
            </a:extLst>
          </p:cNvPr>
          <p:cNvSpPr>
            <a:spLocks noGrp="1"/>
          </p:cNvSpPr>
          <p:nvPr>
            <p:ph type="title"/>
          </p:nvPr>
        </p:nvSpPr>
        <p:spPr>
          <a:xfrm>
            <a:off x="1671059" y="1028700"/>
            <a:ext cx="9509759" cy="1088136"/>
          </a:xfrm>
        </p:spPr>
        <p:txBody>
          <a:bodyPr>
            <a:noAutofit/>
          </a:bodyPr>
          <a:lstStyle/>
          <a:p>
            <a:pPr algn="just">
              <a:lnSpc>
                <a:spcPct val="150000"/>
              </a:lnSpc>
            </a:pPr>
            <a:r>
              <a:rPr lang="en-IN" sz="2800" b="1" kern="0" dirty="0">
                <a:solidFill>
                  <a:schemeClr val="tx1"/>
                </a:solidFill>
                <a:effectLst/>
                <a:latin typeface="Times New Roman" panose="02020603050405020304" pitchFamily="18" charset="0"/>
                <a:cs typeface="Times New Roman" panose="02020603050405020304" pitchFamily="18" charset="0"/>
              </a:rPr>
              <a:t>SOLUTION 1 - ADVANCED SUPPLY CHAIN TECHNOLOGIES</a:t>
            </a:r>
            <a:br>
              <a:rPr lang="en-IN" sz="2800" b="1" kern="0" dirty="0">
                <a:solidFill>
                  <a:schemeClr val="tx1"/>
                </a:solidFill>
                <a:effectLst/>
                <a:latin typeface="Times New Roman" panose="02020603050405020304" pitchFamily="18" charset="0"/>
                <a:cs typeface="Times New Roman" panose="02020603050405020304" pitchFamily="18" charset="0"/>
              </a:rPr>
            </a:br>
            <a:endParaRPr lang="en-IN" sz="2800" dirty="0">
              <a:solidFill>
                <a:schemeClr val="tx1"/>
              </a:solidFill>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31076CA0-CD8A-50B1-5D86-7AB2AE168196}"/>
              </a:ext>
            </a:extLst>
          </p:cNvPr>
          <p:cNvSpPr>
            <a:spLocks noGrp="1"/>
          </p:cNvSpPr>
          <p:nvPr>
            <p:ph idx="1"/>
          </p:nvPr>
        </p:nvSpPr>
        <p:spPr>
          <a:xfrm>
            <a:off x="1557937" y="1580687"/>
            <a:ext cx="5941996" cy="4142232"/>
          </a:xfrm>
        </p:spPr>
        <p:txBody>
          <a:bodyPr/>
          <a:lstStyle/>
          <a:p>
            <a:pPr marL="342900" lvl="0" indent="-342900" algn="just">
              <a:lnSpc>
                <a:spcPct val="150000"/>
              </a:lnSpc>
              <a:spcBef>
                <a:spcPts val="1200"/>
              </a:spcBef>
              <a:spcAft>
                <a:spcPts val="1200"/>
              </a:spcAft>
              <a:buFont typeface="Symbol" panose="05050102010706020507" pitchFamily="18" charset="2"/>
              <a:buChar char=""/>
            </a:pPr>
            <a:r>
              <a:rPr lang="en-IN" sz="1800" dirty="0">
                <a:solidFill>
                  <a:schemeClr val="tx1"/>
                </a:solidFill>
                <a:effectLst/>
                <a:latin typeface="Times New Roman" panose="02020603050405020304" pitchFamily="18" charset="0"/>
                <a:ea typeface="Arial" panose="020B0604020202020204" pitchFamily="34" charset="0"/>
                <a:cs typeface="Times New Roman" panose="02020603050405020304" pitchFamily="18" charset="0"/>
              </a:rPr>
              <a:t>Implementation of the  modern-day supply chain technology for overall performance and reduction of costs </a:t>
            </a:r>
          </a:p>
          <a:p>
            <a:pPr marL="342900" lvl="0" indent="-342900" algn="just">
              <a:lnSpc>
                <a:spcPct val="150000"/>
              </a:lnSpc>
              <a:spcBef>
                <a:spcPts val="1200"/>
              </a:spcBef>
              <a:spcAft>
                <a:spcPts val="1200"/>
              </a:spcAft>
              <a:buFont typeface="Symbol" panose="05050102010706020507" pitchFamily="18" charset="2"/>
              <a:buChar char=""/>
            </a:pPr>
            <a:r>
              <a:rPr lang="en-IN" sz="1800" dirty="0">
                <a:solidFill>
                  <a:schemeClr val="tx1"/>
                </a:solidFill>
                <a:effectLst/>
                <a:latin typeface="Times New Roman" panose="02020603050405020304" pitchFamily="18" charset="0"/>
                <a:ea typeface="Arial" panose="020B0604020202020204" pitchFamily="34" charset="0"/>
                <a:cs typeface="Times New Roman" panose="02020603050405020304" pitchFamily="18" charset="0"/>
              </a:rPr>
              <a:t>Utilize blockchain for transparency, addressing operational weaknesses and environmental issues (Choi </a:t>
            </a:r>
            <a:r>
              <a:rPr lang="en-IN" sz="1800" i="1" dirty="0">
                <a:solidFill>
                  <a:schemeClr val="tx1"/>
                </a:solidFill>
                <a:effectLst/>
                <a:latin typeface="Times New Roman" panose="02020603050405020304" pitchFamily="18" charset="0"/>
                <a:ea typeface="Arial" panose="020B0604020202020204" pitchFamily="34" charset="0"/>
                <a:cs typeface="Times New Roman" panose="02020603050405020304" pitchFamily="18" charset="0"/>
              </a:rPr>
              <a:t>et al., </a:t>
            </a:r>
            <a:r>
              <a:rPr lang="en-IN" sz="1800" dirty="0">
                <a:solidFill>
                  <a:schemeClr val="tx1"/>
                </a:solidFill>
                <a:effectLst/>
                <a:latin typeface="Times New Roman" panose="02020603050405020304" pitchFamily="18" charset="0"/>
                <a:ea typeface="Arial" panose="020B0604020202020204" pitchFamily="34" charset="0"/>
                <a:cs typeface="Times New Roman" panose="02020603050405020304" pitchFamily="18" charset="0"/>
              </a:rPr>
              <a:t>2022).</a:t>
            </a:r>
          </a:p>
          <a:p>
            <a:pPr marL="342900" lvl="0" indent="-342900" algn="just">
              <a:lnSpc>
                <a:spcPct val="150000"/>
              </a:lnSpc>
              <a:buFont typeface="Symbol" panose="05050102010706020507" pitchFamily="18" charset="2"/>
              <a:buChar char=""/>
            </a:pPr>
            <a:r>
              <a:rPr lang="en-IN" sz="1800" dirty="0">
                <a:solidFill>
                  <a:schemeClr val="tx1"/>
                </a:solidFill>
                <a:effectLst/>
                <a:latin typeface="Times New Roman" panose="02020603050405020304" pitchFamily="18" charset="0"/>
                <a:ea typeface="Arial" panose="020B0604020202020204" pitchFamily="34" charset="0"/>
                <a:cs typeface="Times New Roman" panose="02020603050405020304" pitchFamily="18" charset="0"/>
              </a:rPr>
              <a:t>Immediate attention on overcoming identified weaknesses and turning challenges into opportunities</a:t>
            </a:r>
          </a:p>
          <a:p>
            <a:pPr>
              <a:lnSpc>
                <a:spcPct val="150000"/>
              </a:lnSpc>
            </a:pPr>
            <a:endParaRPr lang="en-IN" dirty="0">
              <a:solidFill>
                <a:schemeClr val="tx1"/>
              </a:solidFill>
              <a:latin typeface="Times New Roman" panose="02020603050405020304" pitchFamily="18" charset="0"/>
              <a:cs typeface="Times New Roman" panose="02020603050405020304" pitchFamily="18" charset="0"/>
            </a:endParaRPr>
          </a:p>
        </p:txBody>
      </p:sp>
      <p:sp>
        <p:nvSpPr>
          <p:cNvPr id="5" name="TextBox 4">
            <a:extLst>
              <a:ext uri="{FF2B5EF4-FFF2-40B4-BE49-F238E27FC236}">
                <a16:creationId xmlns:a16="http://schemas.microsoft.com/office/drawing/2014/main" id="{8CDB3ED6-23FA-C7B8-4133-2C9FC0B3DAF2}"/>
              </a:ext>
            </a:extLst>
          </p:cNvPr>
          <p:cNvSpPr txBox="1"/>
          <p:nvPr/>
        </p:nvSpPr>
        <p:spPr>
          <a:xfrm>
            <a:off x="8231749" y="4298622"/>
            <a:ext cx="3806280" cy="569771"/>
          </a:xfrm>
          <a:prstGeom prst="rect">
            <a:avLst/>
          </a:prstGeom>
          <a:noFill/>
        </p:spPr>
        <p:txBody>
          <a:bodyPr wrap="square">
            <a:spAutoFit/>
          </a:bodyPr>
          <a:lstStyle/>
          <a:p>
            <a:pPr algn="ctr">
              <a:lnSpc>
                <a:spcPct val="150000"/>
              </a:lnSpc>
            </a:pPr>
            <a:r>
              <a:rPr lang="en-US" sz="1100" b="1" dirty="0">
                <a:latin typeface="Times New Roman" panose="02020603050405020304" pitchFamily="18" charset="0"/>
                <a:cs typeface="Times New Roman" panose="02020603050405020304" pitchFamily="18" charset="0"/>
              </a:rPr>
              <a:t>Figure: Advanced supply chain technologies in Wilko)</a:t>
            </a:r>
          </a:p>
          <a:p>
            <a:pPr algn="ctr">
              <a:lnSpc>
                <a:spcPct val="150000"/>
              </a:lnSpc>
            </a:pPr>
            <a:r>
              <a:rPr lang="en-US" sz="1100" b="1" dirty="0">
                <a:latin typeface="Times New Roman" panose="02020603050405020304" pitchFamily="18" charset="0"/>
                <a:cs typeface="Times New Roman" panose="02020603050405020304" pitchFamily="18" charset="0"/>
              </a:rPr>
              <a:t>(</a:t>
            </a:r>
            <a:r>
              <a:rPr lang="en-US" sz="1100" b="1" dirty="0" err="1">
                <a:latin typeface="Times New Roman" panose="02020603050405020304" pitchFamily="18" charset="0"/>
                <a:cs typeface="Times New Roman" panose="02020603050405020304" pitchFamily="18" charset="0"/>
              </a:rPr>
              <a:t>Source:Ammar</a:t>
            </a:r>
            <a:r>
              <a:rPr lang="en-US" sz="1100" b="1" dirty="0">
                <a:latin typeface="Times New Roman" panose="02020603050405020304" pitchFamily="18" charset="0"/>
                <a:cs typeface="Times New Roman" panose="02020603050405020304" pitchFamily="18" charset="0"/>
              </a:rPr>
              <a:t>, 2021)</a:t>
            </a:r>
            <a:endParaRPr lang="en-IN" sz="1100" b="1" dirty="0">
              <a:latin typeface="Times New Roman" panose="02020603050405020304" pitchFamily="18" charset="0"/>
              <a:cs typeface="Times New Roman" panose="02020603050405020304" pitchFamily="18" charset="0"/>
            </a:endParaRPr>
          </a:p>
        </p:txBody>
      </p:sp>
      <p:pic>
        <p:nvPicPr>
          <p:cNvPr id="4100" name="Picture 4" descr="Eight benefits of effective management of smart supply chain | Download  Scientific Diagram">
            <a:extLst>
              <a:ext uri="{FF2B5EF4-FFF2-40B4-BE49-F238E27FC236}">
                <a16:creationId xmlns:a16="http://schemas.microsoft.com/office/drawing/2014/main" id="{8769E30E-6021-1E2D-9CAC-1B9E6B94113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231749" y="1354193"/>
            <a:ext cx="3953990" cy="256568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5018954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59CF8C-392B-A49E-ECFE-101EB322DF5C}"/>
              </a:ext>
            </a:extLst>
          </p:cNvPr>
          <p:cNvSpPr>
            <a:spLocks noGrp="1"/>
          </p:cNvSpPr>
          <p:nvPr>
            <p:ph type="title"/>
          </p:nvPr>
        </p:nvSpPr>
        <p:spPr>
          <a:xfrm>
            <a:off x="1265705" y="-149604"/>
            <a:ext cx="9509759" cy="1088136"/>
          </a:xfrm>
        </p:spPr>
        <p:txBody>
          <a:bodyPr>
            <a:normAutofit fontScale="90000"/>
          </a:bodyPr>
          <a:lstStyle/>
          <a:p>
            <a:pPr algn="ctr">
              <a:lnSpc>
                <a:spcPct val="150000"/>
              </a:lnSpc>
            </a:pPr>
            <a:r>
              <a:rPr lang="en-IN" sz="2800" b="1" dirty="0">
                <a:solidFill>
                  <a:schemeClr val="tx1"/>
                </a:solidFill>
                <a:effectLst/>
                <a:latin typeface="Times New Roman" panose="02020603050405020304" pitchFamily="18" charset="0"/>
                <a:ea typeface="Arial" panose="020B0604020202020204" pitchFamily="34" charset="0"/>
                <a:cs typeface="Times New Roman" panose="02020603050405020304" pitchFamily="18" charset="0"/>
              </a:rPr>
              <a:t>SOLUTION 2 - INTEGRATED ONLINE RETAIL PLATFORM</a:t>
            </a:r>
            <a:endParaRPr lang="en-IN" sz="2800" b="1" dirty="0">
              <a:solidFill>
                <a:schemeClr val="tx1"/>
              </a:solidFill>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AF230DF9-F493-71D3-2A9A-17C9EE464269}"/>
              </a:ext>
            </a:extLst>
          </p:cNvPr>
          <p:cNvSpPr>
            <a:spLocks noGrp="1"/>
          </p:cNvSpPr>
          <p:nvPr>
            <p:ph idx="1"/>
          </p:nvPr>
        </p:nvSpPr>
        <p:spPr>
          <a:xfrm>
            <a:off x="1807416" y="1485900"/>
            <a:ext cx="5765533" cy="4142232"/>
          </a:xfrm>
        </p:spPr>
        <p:txBody>
          <a:bodyPr/>
          <a:lstStyle/>
          <a:p>
            <a:pPr marL="342900" lvl="0" indent="-342900" algn="just">
              <a:lnSpc>
                <a:spcPct val="150000"/>
              </a:lnSpc>
              <a:spcBef>
                <a:spcPts val="1200"/>
              </a:spcBef>
              <a:spcAft>
                <a:spcPts val="1200"/>
              </a:spcAft>
              <a:buFont typeface="Symbol" panose="05050102010706020507" pitchFamily="18" charset="2"/>
              <a:buChar char=""/>
            </a:pPr>
            <a:r>
              <a:rPr lang="en-IN" sz="1800" dirty="0">
                <a:solidFill>
                  <a:schemeClr val="tx1"/>
                </a:solidFill>
                <a:effectLst/>
                <a:latin typeface="Times New Roman" panose="02020603050405020304" pitchFamily="18" charset="0"/>
                <a:ea typeface="Arial" panose="020B0604020202020204" pitchFamily="34" charset="0"/>
                <a:cs typeface="Times New Roman" panose="02020603050405020304" pitchFamily="18" charset="0"/>
              </a:rPr>
              <a:t>Prioritize the improvement of as proper integrated online platform for more high-quality presence.</a:t>
            </a:r>
          </a:p>
          <a:p>
            <a:pPr marL="342900" lvl="0" indent="-342900" algn="just">
              <a:lnSpc>
                <a:spcPct val="150000"/>
              </a:lnSpc>
              <a:spcBef>
                <a:spcPts val="1200"/>
              </a:spcBef>
              <a:spcAft>
                <a:spcPts val="1200"/>
              </a:spcAft>
              <a:buFont typeface="Symbol" panose="05050102010706020507" pitchFamily="18" charset="2"/>
              <a:buChar char=""/>
            </a:pPr>
            <a:r>
              <a:rPr lang="en-IN" sz="1800" dirty="0">
                <a:solidFill>
                  <a:schemeClr val="tx1"/>
                </a:solidFill>
                <a:effectLst/>
                <a:latin typeface="Times New Roman" panose="02020603050405020304" pitchFamily="18" charset="0"/>
                <a:ea typeface="Arial" panose="020B0604020202020204" pitchFamily="34" charset="0"/>
                <a:cs typeface="Times New Roman" panose="02020603050405020304" pitchFamily="18" charset="0"/>
              </a:rPr>
              <a:t>Embrace e-trade and digital marketing strategies to show weakness into energy (Xu </a:t>
            </a:r>
            <a:r>
              <a:rPr lang="en-IN" sz="1800" i="1" dirty="0">
                <a:solidFill>
                  <a:schemeClr val="tx1"/>
                </a:solidFill>
                <a:effectLst/>
                <a:latin typeface="Times New Roman" panose="02020603050405020304" pitchFamily="18" charset="0"/>
                <a:ea typeface="Arial" panose="020B0604020202020204" pitchFamily="34" charset="0"/>
                <a:cs typeface="Times New Roman" panose="02020603050405020304" pitchFamily="18" charset="0"/>
              </a:rPr>
              <a:t>et al., </a:t>
            </a:r>
            <a:r>
              <a:rPr lang="en-IN" sz="1800" dirty="0">
                <a:solidFill>
                  <a:schemeClr val="tx1"/>
                </a:solidFill>
                <a:effectLst/>
                <a:latin typeface="Times New Roman" panose="02020603050405020304" pitchFamily="18" charset="0"/>
                <a:ea typeface="Arial" panose="020B0604020202020204" pitchFamily="34" charset="0"/>
                <a:cs typeface="Times New Roman" panose="02020603050405020304" pitchFamily="18" charset="0"/>
              </a:rPr>
              <a:t>2020).</a:t>
            </a:r>
          </a:p>
          <a:p>
            <a:pPr marL="342900" lvl="0" indent="-342900" algn="just">
              <a:lnSpc>
                <a:spcPct val="150000"/>
              </a:lnSpc>
              <a:spcBef>
                <a:spcPts val="1200"/>
              </a:spcBef>
              <a:spcAft>
                <a:spcPts val="1200"/>
              </a:spcAft>
              <a:buFont typeface="Symbol" panose="05050102010706020507" pitchFamily="18" charset="2"/>
              <a:buChar char=""/>
            </a:pPr>
            <a:r>
              <a:rPr lang="en-IN" sz="1800" dirty="0">
                <a:solidFill>
                  <a:schemeClr val="tx1"/>
                </a:solidFill>
                <a:effectLst/>
                <a:latin typeface="Times New Roman" panose="02020603050405020304" pitchFamily="18" charset="0"/>
                <a:ea typeface="Arial" panose="020B0604020202020204" pitchFamily="34" charset="0"/>
                <a:cs typeface="Times New Roman" panose="02020603050405020304" pitchFamily="18" charset="0"/>
              </a:rPr>
              <a:t>Align with the possibility to gain a bigger marketplace share within the digital  world.</a:t>
            </a:r>
          </a:p>
          <a:p>
            <a:pPr>
              <a:lnSpc>
                <a:spcPct val="150000"/>
              </a:lnSpc>
            </a:pPr>
            <a:endParaRPr lang="en-IN" sz="1800" dirty="0">
              <a:solidFill>
                <a:schemeClr val="tx1"/>
              </a:solidFill>
              <a:latin typeface="Times New Roman" panose="02020603050405020304" pitchFamily="18" charset="0"/>
              <a:cs typeface="Times New Roman" panose="02020603050405020304" pitchFamily="18" charset="0"/>
            </a:endParaRPr>
          </a:p>
        </p:txBody>
      </p:sp>
      <p:sp>
        <p:nvSpPr>
          <p:cNvPr id="5" name="TextBox 4">
            <a:extLst>
              <a:ext uri="{FF2B5EF4-FFF2-40B4-BE49-F238E27FC236}">
                <a16:creationId xmlns:a16="http://schemas.microsoft.com/office/drawing/2014/main" id="{341DE7C2-9344-07FA-12AA-ADB574BE8F59}"/>
              </a:ext>
            </a:extLst>
          </p:cNvPr>
          <p:cNvSpPr txBox="1"/>
          <p:nvPr/>
        </p:nvSpPr>
        <p:spPr>
          <a:xfrm>
            <a:off x="7106653" y="4585101"/>
            <a:ext cx="6096000" cy="569771"/>
          </a:xfrm>
          <a:prstGeom prst="rect">
            <a:avLst/>
          </a:prstGeom>
          <a:noFill/>
        </p:spPr>
        <p:txBody>
          <a:bodyPr wrap="square">
            <a:spAutoFit/>
          </a:bodyPr>
          <a:lstStyle/>
          <a:p>
            <a:pPr algn="ctr">
              <a:lnSpc>
                <a:spcPct val="150000"/>
              </a:lnSpc>
            </a:pPr>
            <a:r>
              <a:rPr lang="en-US" sz="1100" b="1" dirty="0">
                <a:latin typeface="Times New Roman" panose="02020603050405020304" pitchFamily="18" charset="0"/>
                <a:cs typeface="Times New Roman" panose="02020603050405020304" pitchFamily="18" charset="0"/>
              </a:rPr>
              <a:t>Figure: </a:t>
            </a:r>
            <a:r>
              <a:rPr lang="en-IN" sz="1100" b="1" dirty="0">
                <a:effectLst/>
                <a:latin typeface="Times New Roman" panose="02020603050405020304" pitchFamily="18" charset="0"/>
                <a:ea typeface="Arial" panose="020B0604020202020204" pitchFamily="34" charset="0"/>
                <a:cs typeface="Times New Roman" panose="02020603050405020304" pitchFamily="18" charset="0"/>
              </a:rPr>
              <a:t>- Integrated online retail platform </a:t>
            </a:r>
            <a:r>
              <a:rPr lang="en-US" sz="1100" b="1" dirty="0">
                <a:latin typeface="Times New Roman" panose="02020603050405020304" pitchFamily="18" charset="0"/>
                <a:cs typeface="Times New Roman" panose="02020603050405020304" pitchFamily="18" charset="0"/>
              </a:rPr>
              <a:t>Wilko)</a:t>
            </a:r>
          </a:p>
          <a:p>
            <a:pPr algn="ctr">
              <a:lnSpc>
                <a:spcPct val="150000"/>
              </a:lnSpc>
            </a:pPr>
            <a:r>
              <a:rPr lang="en-US" sz="1100" b="1" dirty="0">
                <a:latin typeface="Times New Roman" panose="02020603050405020304" pitchFamily="18" charset="0"/>
                <a:cs typeface="Times New Roman" panose="02020603050405020304" pitchFamily="18" charset="0"/>
              </a:rPr>
              <a:t>(</a:t>
            </a:r>
            <a:r>
              <a:rPr lang="en-US" sz="1100" b="1" dirty="0" err="1">
                <a:latin typeface="Times New Roman" panose="02020603050405020304" pitchFamily="18" charset="0"/>
                <a:cs typeface="Times New Roman" panose="02020603050405020304" pitchFamily="18" charset="0"/>
              </a:rPr>
              <a:t>Source:Ismanto</a:t>
            </a:r>
            <a:r>
              <a:rPr lang="en-US" sz="1100" b="1" dirty="0">
                <a:latin typeface="Times New Roman" panose="02020603050405020304" pitchFamily="18" charset="0"/>
                <a:cs typeface="Times New Roman" panose="02020603050405020304" pitchFamily="18" charset="0"/>
              </a:rPr>
              <a:t>, 2015)</a:t>
            </a:r>
            <a:endParaRPr lang="en-IN" sz="1100" b="1" dirty="0">
              <a:latin typeface="Times New Roman" panose="02020603050405020304" pitchFamily="18" charset="0"/>
              <a:cs typeface="Times New Roman" panose="02020603050405020304" pitchFamily="18" charset="0"/>
            </a:endParaRPr>
          </a:p>
        </p:txBody>
      </p:sp>
      <p:pic>
        <p:nvPicPr>
          <p:cNvPr id="5126" name="Picture 6" descr="Blockchain as E-commerce Platform Architecture | Download Scientific Diagram">
            <a:extLst>
              <a:ext uri="{FF2B5EF4-FFF2-40B4-BE49-F238E27FC236}">
                <a16:creationId xmlns:a16="http://schemas.microsoft.com/office/drawing/2014/main" id="{0CA94D06-EC54-1302-7076-3E2A29CB37A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282453" y="1045528"/>
            <a:ext cx="3744400" cy="343257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1780596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3096BA-59FD-9635-8F1C-607E77385AEF}"/>
              </a:ext>
            </a:extLst>
          </p:cNvPr>
          <p:cNvSpPr>
            <a:spLocks noGrp="1"/>
          </p:cNvSpPr>
          <p:nvPr>
            <p:ph type="title"/>
          </p:nvPr>
        </p:nvSpPr>
        <p:spPr>
          <a:xfrm>
            <a:off x="1066800" y="290503"/>
            <a:ext cx="9509759" cy="1088136"/>
          </a:xfrm>
        </p:spPr>
        <p:txBody>
          <a:bodyPr>
            <a:normAutofit/>
          </a:bodyPr>
          <a:lstStyle/>
          <a:p>
            <a:pPr algn="ctr"/>
            <a:r>
              <a:rPr lang="en-IN" sz="2800" b="1" dirty="0">
                <a:solidFill>
                  <a:schemeClr val="tx1"/>
                </a:solidFill>
                <a:effectLst/>
                <a:latin typeface="Times New Roman" panose="02020603050405020304" pitchFamily="18" charset="0"/>
                <a:ea typeface="Arial" panose="020B0604020202020204" pitchFamily="34" charset="0"/>
                <a:cs typeface="Times New Roman" panose="02020603050405020304" pitchFamily="18" charset="0"/>
              </a:rPr>
              <a:t>SOLUTION 3 - DATA ANALYTICS FOR MARKET TRENDS</a:t>
            </a:r>
            <a:endParaRPr lang="en-IN" sz="2800" b="1" dirty="0">
              <a:solidFill>
                <a:schemeClr val="tx1"/>
              </a:solidFill>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9F14655E-1E85-9121-34D2-DF10D0354AA6}"/>
              </a:ext>
            </a:extLst>
          </p:cNvPr>
          <p:cNvSpPr>
            <a:spLocks noGrp="1"/>
          </p:cNvSpPr>
          <p:nvPr>
            <p:ph idx="1"/>
          </p:nvPr>
        </p:nvSpPr>
        <p:spPr>
          <a:xfrm>
            <a:off x="1498092" y="1508729"/>
            <a:ext cx="5300312" cy="4145341"/>
          </a:xfrm>
        </p:spPr>
        <p:txBody>
          <a:bodyPr>
            <a:normAutofit/>
          </a:bodyPr>
          <a:lstStyle/>
          <a:p>
            <a:pPr marL="342900" lvl="0" indent="-342900" algn="just">
              <a:lnSpc>
                <a:spcPct val="150000"/>
              </a:lnSpc>
              <a:spcBef>
                <a:spcPts val="1200"/>
              </a:spcBef>
              <a:spcAft>
                <a:spcPts val="1200"/>
              </a:spcAft>
              <a:buFont typeface="Symbol" panose="05050102010706020507" pitchFamily="18" charset="2"/>
              <a:buChar char=""/>
            </a:pPr>
            <a:r>
              <a:rPr lang="en-IN" sz="1800" dirty="0">
                <a:solidFill>
                  <a:schemeClr val="tx1"/>
                </a:solidFill>
                <a:effectLst/>
                <a:latin typeface="Times New Roman" panose="02020603050405020304" pitchFamily="18" charset="0"/>
                <a:ea typeface="Arial" panose="020B0604020202020204" pitchFamily="34" charset="0"/>
                <a:cs typeface="Times New Roman" panose="02020603050405020304" pitchFamily="18" charset="0"/>
              </a:rPr>
              <a:t>Implementation of proper information analytics tools to screen and adapt to changing marketplace trends.</a:t>
            </a:r>
          </a:p>
          <a:p>
            <a:pPr marL="342900" lvl="0" indent="-342900" algn="just">
              <a:lnSpc>
                <a:spcPct val="150000"/>
              </a:lnSpc>
              <a:spcBef>
                <a:spcPts val="1200"/>
              </a:spcBef>
              <a:spcAft>
                <a:spcPts val="1200"/>
              </a:spcAft>
              <a:buFont typeface="Symbol" panose="05050102010706020507" pitchFamily="18" charset="2"/>
              <a:buChar char=""/>
            </a:pPr>
            <a:r>
              <a:rPr lang="en-IN" sz="1800" dirty="0">
                <a:solidFill>
                  <a:schemeClr val="tx1"/>
                </a:solidFill>
                <a:effectLst/>
                <a:latin typeface="Times New Roman" panose="02020603050405020304" pitchFamily="18" charset="0"/>
                <a:ea typeface="Arial" panose="020B0604020202020204" pitchFamily="34" charset="0"/>
                <a:cs typeface="Times New Roman" panose="02020603050405020304" pitchFamily="18" charset="0"/>
              </a:rPr>
              <a:t>Transform ability threats into good  opportunities which are with the useful resource of information client behaviour (Hannan </a:t>
            </a:r>
            <a:r>
              <a:rPr lang="en-IN" sz="1800" i="1" dirty="0">
                <a:solidFill>
                  <a:schemeClr val="tx1"/>
                </a:solidFill>
                <a:effectLst/>
                <a:latin typeface="Times New Roman" panose="02020603050405020304" pitchFamily="18" charset="0"/>
                <a:ea typeface="Arial" panose="020B0604020202020204" pitchFamily="34" charset="0"/>
                <a:cs typeface="Times New Roman" panose="02020603050405020304" pitchFamily="18" charset="0"/>
              </a:rPr>
              <a:t>et al., </a:t>
            </a:r>
            <a:r>
              <a:rPr lang="en-IN" sz="1800" dirty="0">
                <a:solidFill>
                  <a:schemeClr val="tx1"/>
                </a:solidFill>
                <a:effectLst/>
                <a:latin typeface="Times New Roman" panose="02020603050405020304" pitchFamily="18" charset="0"/>
                <a:ea typeface="Arial" panose="020B0604020202020204" pitchFamily="34" charset="0"/>
                <a:cs typeface="Times New Roman" panose="02020603050405020304" pitchFamily="18" charset="0"/>
              </a:rPr>
              <a:t>2021).</a:t>
            </a:r>
          </a:p>
          <a:p>
            <a:pPr marL="342900" lvl="0" indent="-342900" algn="just">
              <a:lnSpc>
                <a:spcPct val="150000"/>
              </a:lnSpc>
              <a:spcBef>
                <a:spcPts val="1200"/>
              </a:spcBef>
              <a:spcAft>
                <a:spcPts val="1200"/>
              </a:spcAft>
              <a:buFont typeface="Symbol" panose="05050102010706020507" pitchFamily="18" charset="2"/>
              <a:buChar char=""/>
            </a:pPr>
            <a:r>
              <a:rPr lang="en-IN" sz="1800" dirty="0">
                <a:solidFill>
                  <a:schemeClr val="tx1"/>
                </a:solidFill>
                <a:effectLst/>
                <a:latin typeface="Times New Roman" panose="02020603050405020304" pitchFamily="18" charset="0"/>
                <a:ea typeface="Arial" panose="020B0604020202020204" pitchFamily="34" charset="0"/>
                <a:cs typeface="Times New Roman" panose="02020603050405020304" pitchFamily="18" charset="0"/>
              </a:rPr>
              <a:t>Leverage technology for the actual more agility in responding to dynamic market traits.</a:t>
            </a:r>
          </a:p>
          <a:p>
            <a:endParaRPr lang="en-IN" dirty="0">
              <a:solidFill>
                <a:schemeClr val="tx1"/>
              </a:solidFill>
              <a:latin typeface="Times New Roman" panose="02020603050405020304" pitchFamily="18" charset="0"/>
              <a:cs typeface="Times New Roman" panose="02020603050405020304" pitchFamily="18" charset="0"/>
            </a:endParaRPr>
          </a:p>
        </p:txBody>
      </p:sp>
      <p:sp>
        <p:nvSpPr>
          <p:cNvPr id="5" name="TextBox 4">
            <a:extLst>
              <a:ext uri="{FF2B5EF4-FFF2-40B4-BE49-F238E27FC236}">
                <a16:creationId xmlns:a16="http://schemas.microsoft.com/office/drawing/2014/main" id="{7D020DF4-80A6-AF2A-1665-C1C0FC912AB4}"/>
              </a:ext>
            </a:extLst>
          </p:cNvPr>
          <p:cNvSpPr txBox="1"/>
          <p:nvPr/>
        </p:nvSpPr>
        <p:spPr>
          <a:xfrm>
            <a:off x="6742015" y="4937614"/>
            <a:ext cx="6096000" cy="430887"/>
          </a:xfrm>
          <a:prstGeom prst="rect">
            <a:avLst/>
          </a:prstGeom>
          <a:noFill/>
        </p:spPr>
        <p:txBody>
          <a:bodyPr wrap="square">
            <a:spAutoFit/>
          </a:bodyPr>
          <a:lstStyle/>
          <a:p>
            <a:pPr algn="ctr"/>
            <a:r>
              <a:rPr lang="en-US" sz="1100" b="1" dirty="0">
                <a:latin typeface="Times New Roman" panose="02020603050405020304" pitchFamily="18" charset="0"/>
                <a:cs typeface="Times New Roman" panose="02020603050405020304" pitchFamily="18" charset="0"/>
              </a:rPr>
              <a:t>Figure: </a:t>
            </a:r>
            <a:r>
              <a:rPr lang="en-IN" sz="1100" b="1" dirty="0">
                <a:effectLst/>
                <a:latin typeface="Times New Roman" panose="02020603050405020304" pitchFamily="18" charset="0"/>
                <a:ea typeface="Arial" panose="020B0604020202020204" pitchFamily="34" charset="0"/>
                <a:cs typeface="Times New Roman" panose="02020603050405020304" pitchFamily="18" charset="0"/>
              </a:rPr>
              <a:t>- Data analytics for market trends</a:t>
            </a:r>
            <a:r>
              <a:rPr lang="en-US" sz="1100" b="1" dirty="0">
                <a:effectLst/>
                <a:latin typeface="Times New Roman" panose="02020603050405020304" pitchFamily="18" charset="0"/>
                <a:ea typeface="Arial" panose="020B0604020202020204" pitchFamily="34" charset="0"/>
                <a:cs typeface="Times New Roman" panose="02020603050405020304" pitchFamily="18" charset="0"/>
              </a:rPr>
              <a:t>in retail </a:t>
            </a:r>
            <a:endParaRPr lang="en-US" sz="1100" b="1" dirty="0">
              <a:latin typeface="Times New Roman" panose="02020603050405020304" pitchFamily="18" charset="0"/>
              <a:cs typeface="Times New Roman" panose="02020603050405020304" pitchFamily="18" charset="0"/>
            </a:endParaRPr>
          </a:p>
          <a:p>
            <a:pPr algn="ctr"/>
            <a:r>
              <a:rPr lang="en-US" sz="1100" b="1" dirty="0">
                <a:latin typeface="Times New Roman" panose="02020603050405020304" pitchFamily="18" charset="0"/>
                <a:cs typeface="Times New Roman" panose="02020603050405020304" pitchFamily="18" charset="0"/>
              </a:rPr>
              <a:t>(Source: Kuizke </a:t>
            </a:r>
            <a:r>
              <a:rPr lang="en-US" sz="1100" b="1" i="1" dirty="0">
                <a:latin typeface="Times New Roman" panose="02020603050405020304" pitchFamily="18" charset="0"/>
                <a:cs typeface="Times New Roman" panose="02020603050405020304" pitchFamily="18" charset="0"/>
              </a:rPr>
              <a:t>et al </a:t>
            </a:r>
            <a:r>
              <a:rPr lang="en-US" sz="1100" b="1" dirty="0">
                <a:latin typeface="Times New Roman" panose="02020603050405020304" pitchFamily="18" charset="0"/>
                <a:cs typeface="Times New Roman" panose="02020603050405020304" pitchFamily="18" charset="0"/>
              </a:rPr>
              <a:t>2021)</a:t>
            </a:r>
            <a:endParaRPr lang="en-IN" sz="1100" b="1" dirty="0">
              <a:latin typeface="Times New Roman" panose="02020603050405020304" pitchFamily="18" charset="0"/>
              <a:cs typeface="Times New Roman" panose="02020603050405020304" pitchFamily="18" charset="0"/>
            </a:endParaRPr>
          </a:p>
        </p:txBody>
      </p:sp>
      <p:sp>
        <p:nvSpPr>
          <p:cNvPr id="6" name="AutoShape 2" descr="Top 9 Data Analytics Trends for 2023 - Yellow.ai">
            <a:extLst>
              <a:ext uri="{FF2B5EF4-FFF2-40B4-BE49-F238E27FC236}">
                <a16:creationId xmlns:a16="http://schemas.microsoft.com/office/drawing/2014/main" id="{EFFA4A93-7244-750A-F890-C8581D51651E}"/>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IN">
              <a:latin typeface="Times New Roman" panose="02020603050405020304" pitchFamily="18" charset="0"/>
              <a:cs typeface="Times New Roman" panose="02020603050405020304" pitchFamily="18" charset="0"/>
            </a:endParaRPr>
          </a:p>
        </p:txBody>
      </p:sp>
      <p:pic>
        <p:nvPicPr>
          <p:cNvPr id="6148" name="Picture 4" descr="Digital marketing analytics. | Download Scientific Diagram">
            <a:extLst>
              <a:ext uri="{FF2B5EF4-FFF2-40B4-BE49-F238E27FC236}">
                <a16:creationId xmlns:a16="http://schemas.microsoft.com/office/drawing/2014/main" id="{9F7CA152-70E0-9A25-F884-5B5E54BA4E2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681852" y="1586469"/>
            <a:ext cx="4272715" cy="327340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8534917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CF70B4-B458-FD00-4517-9C02043D660B}"/>
              </a:ext>
            </a:extLst>
          </p:cNvPr>
          <p:cNvSpPr>
            <a:spLocks noGrp="1"/>
          </p:cNvSpPr>
          <p:nvPr>
            <p:ph type="title"/>
          </p:nvPr>
        </p:nvSpPr>
        <p:spPr>
          <a:xfrm>
            <a:off x="1856232" y="1325880"/>
            <a:ext cx="9204959" cy="493776"/>
          </a:xfrm>
        </p:spPr>
        <p:txBody>
          <a:bodyPr>
            <a:noAutofit/>
          </a:bodyPr>
          <a:lstStyle/>
          <a:p>
            <a:pPr algn="ctr">
              <a:lnSpc>
                <a:spcPct val="150000"/>
              </a:lnSpc>
            </a:pPr>
            <a:r>
              <a:rPr lang="en-IN" sz="2800" b="1" kern="0" dirty="0">
                <a:solidFill>
                  <a:schemeClr val="tx1"/>
                </a:solidFill>
                <a:effectLst/>
                <a:latin typeface="Times New Roman" panose="02020603050405020304" pitchFamily="18" charset="0"/>
                <a:cs typeface="Times New Roman" panose="02020603050405020304" pitchFamily="18" charset="0"/>
              </a:rPr>
              <a:t>SOLUTION 4 - TECHNOLOGICAL SOLUTIONS FOR WORKFORCE MANAGEMENT</a:t>
            </a:r>
            <a:br>
              <a:rPr lang="en-IN" sz="2800" b="1" kern="0" dirty="0">
                <a:solidFill>
                  <a:schemeClr val="tx1"/>
                </a:solidFill>
                <a:effectLst/>
                <a:latin typeface="Times New Roman" panose="02020603050405020304" pitchFamily="18" charset="0"/>
                <a:cs typeface="Times New Roman" panose="02020603050405020304" pitchFamily="18" charset="0"/>
              </a:rPr>
            </a:br>
            <a:endParaRPr lang="en-IN" sz="2800" dirty="0">
              <a:solidFill>
                <a:schemeClr val="tx1"/>
              </a:solidFill>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C04718FE-5A9E-115C-8E16-0352BCA8AA42}"/>
              </a:ext>
            </a:extLst>
          </p:cNvPr>
          <p:cNvSpPr>
            <a:spLocks noGrp="1"/>
          </p:cNvSpPr>
          <p:nvPr>
            <p:ph idx="1"/>
          </p:nvPr>
        </p:nvSpPr>
        <p:spPr>
          <a:xfrm>
            <a:off x="1597152" y="1572768"/>
            <a:ext cx="5220101" cy="4389120"/>
          </a:xfrm>
        </p:spPr>
        <p:txBody>
          <a:bodyPr/>
          <a:lstStyle/>
          <a:p>
            <a:pPr marL="342900" lvl="0" indent="-342900" algn="just">
              <a:lnSpc>
                <a:spcPct val="150000"/>
              </a:lnSpc>
              <a:buFont typeface="Symbol" panose="05050102010706020507" pitchFamily="18" charset="2"/>
              <a:buChar char=""/>
            </a:pPr>
            <a:r>
              <a:rPr lang="en-IN" sz="1600" dirty="0">
                <a:solidFill>
                  <a:schemeClr val="tx1"/>
                </a:solidFill>
                <a:effectLst/>
                <a:latin typeface="Times New Roman" panose="02020603050405020304" pitchFamily="18" charset="0"/>
                <a:ea typeface="Arial" panose="020B0604020202020204" pitchFamily="34" charset="0"/>
                <a:cs typeface="Times New Roman" panose="02020603050405020304" pitchFamily="18" charset="0"/>
              </a:rPr>
              <a:t>Implementation of the  AI-driven structures for the purpose of  streamlined team of workers management.</a:t>
            </a:r>
          </a:p>
          <a:p>
            <a:pPr marL="342900" lvl="0" indent="-342900" algn="just">
              <a:lnSpc>
                <a:spcPct val="150000"/>
              </a:lnSpc>
              <a:buFont typeface="Symbol" panose="05050102010706020507" pitchFamily="18" charset="2"/>
              <a:buChar char=""/>
            </a:pPr>
            <a:r>
              <a:rPr lang="en-IN" sz="1600" dirty="0">
                <a:solidFill>
                  <a:schemeClr val="tx1"/>
                </a:solidFill>
                <a:effectLst/>
                <a:latin typeface="Times New Roman" panose="02020603050405020304" pitchFamily="18" charset="0"/>
                <a:ea typeface="Arial" panose="020B0604020202020204" pitchFamily="34" charset="0"/>
                <a:cs typeface="Times New Roman" panose="02020603050405020304" pitchFamily="18" charset="0"/>
              </a:rPr>
              <a:t>Enhance employee connectivity as well as  ensure nice placement possibilities (</a:t>
            </a:r>
            <a:r>
              <a:rPr lang="en-IN" sz="1600" dirty="0" err="1">
                <a:solidFill>
                  <a:schemeClr val="tx1"/>
                </a:solidFill>
                <a:effectLst/>
                <a:latin typeface="Times New Roman" panose="02020603050405020304" pitchFamily="18" charset="0"/>
                <a:ea typeface="Arial" panose="020B0604020202020204" pitchFamily="34" charset="0"/>
                <a:cs typeface="Times New Roman" panose="02020603050405020304" pitchFamily="18" charset="0"/>
              </a:rPr>
              <a:t>Muttaqi</a:t>
            </a:r>
            <a:r>
              <a:rPr lang="en-IN" sz="1600" dirty="0">
                <a:solidFill>
                  <a:schemeClr val="tx1"/>
                </a:solidFill>
                <a:effectLst/>
                <a:latin typeface="Times New Roman" panose="02020603050405020304" pitchFamily="18" charset="0"/>
                <a:ea typeface="Arial" panose="020B0604020202020204" pitchFamily="34" charset="0"/>
                <a:cs typeface="Times New Roman" panose="02020603050405020304" pitchFamily="18" charset="0"/>
              </a:rPr>
              <a:t> </a:t>
            </a:r>
            <a:r>
              <a:rPr lang="en-IN" sz="1600" i="1" dirty="0">
                <a:solidFill>
                  <a:schemeClr val="tx1"/>
                </a:solidFill>
                <a:effectLst/>
                <a:latin typeface="Times New Roman" panose="02020603050405020304" pitchFamily="18" charset="0"/>
                <a:ea typeface="Arial" panose="020B0604020202020204" pitchFamily="34" charset="0"/>
                <a:cs typeface="Times New Roman" panose="02020603050405020304" pitchFamily="18" charset="0"/>
              </a:rPr>
              <a:t>et al., </a:t>
            </a:r>
            <a:r>
              <a:rPr lang="en-IN" sz="1600" dirty="0">
                <a:solidFill>
                  <a:schemeClr val="tx1"/>
                </a:solidFill>
                <a:effectLst/>
                <a:latin typeface="Times New Roman" panose="02020603050405020304" pitchFamily="18" charset="0"/>
                <a:ea typeface="Arial" panose="020B0604020202020204" pitchFamily="34" charset="0"/>
                <a:cs typeface="Times New Roman" panose="02020603050405020304" pitchFamily="18" charset="0"/>
              </a:rPr>
              <a:t>2021).</a:t>
            </a:r>
          </a:p>
          <a:p>
            <a:pPr marL="342900" lvl="0" indent="-342900" algn="just">
              <a:lnSpc>
                <a:spcPct val="150000"/>
              </a:lnSpc>
              <a:buFont typeface="Symbol" panose="05050102010706020507" pitchFamily="18" charset="2"/>
              <a:buChar char=""/>
            </a:pPr>
            <a:r>
              <a:rPr lang="en-IN" sz="1600" dirty="0">
                <a:solidFill>
                  <a:schemeClr val="tx1"/>
                </a:solidFill>
                <a:effectLst/>
                <a:latin typeface="Times New Roman" panose="02020603050405020304" pitchFamily="18" charset="0"/>
                <a:ea typeface="Arial" panose="020B0604020202020204" pitchFamily="34" charset="0"/>
                <a:cs typeface="Times New Roman" panose="02020603050405020304" pitchFamily="18" charset="0"/>
              </a:rPr>
              <a:t>Foster a subculture of innovation as well as  adaptability </a:t>
            </a:r>
            <a:r>
              <a:rPr lang="en-IN" sz="1600" dirty="0" err="1">
                <a:solidFill>
                  <a:schemeClr val="tx1"/>
                </a:solidFill>
                <a:effectLst/>
                <a:latin typeface="Times New Roman" panose="02020603050405020304" pitchFamily="18" charset="0"/>
                <a:ea typeface="Arial" panose="020B0604020202020204" pitchFamily="34" charset="0"/>
                <a:cs typeface="Times New Roman" panose="02020603050405020304" pitchFamily="18" charset="0"/>
              </a:rPr>
              <a:t>throgh</a:t>
            </a:r>
            <a:r>
              <a:rPr lang="en-IN" sz="1600" dirty="0">
                <a:solidFill>
                  <a:schemeClr val="tx1"/>
                </a:solidFill>
                <a:effectLst/>
                <a:latin typeface="Times New Roman" panose="02020603050405020304" pitchFamily="18" charset="0"/>
                <a:ea typeface="Arial" panose="020B0604020202020204" pitchFamily="34" charset="0"/>
                <a:cs typeface="Times New Roman" panose="02020603050405020304" pitchFamily="18" charset="0"/>
              </a:rPr>
              <a:t> advanced personnel control generation.</a:t>
            </a:r>
          </a:p>
          <a:p>
            <a:pPr>
              <a:lnSpc>
                <a:spcPct val="150000"/>
              </a:lnSpc>
            </a:pPr>
            <a:endParaRPr lang="en-IN" sz="1600" dirty="0">
              <a:solidFill>
                <a:schemeClr val="tx1"/>
              </a:solidFill>
              <a:latin typeface="Times New Roman" panose="02020603050405020304" pitchFamily="18" charset="0"/>
              <a:cs typeface="Times New Roman" panose="02020603050405020304" pitchFamily="18" charset="0"/>
            </a:endParaRPr>
          </a:p>
        </p:txBody>
      </p:sp>
      <p:sp>
        <p:nvSpPr>
          <p:cNvPr id="7" name="TextBox 6">
            <a:extLst>
              <a:ext uri="{FF2B5EF4-FFF2-40B4-BE49-F238E27FC236}">
                <a16:creationId xmlns:a16="http://schemas.microsoft.com/office/drawing/2014/main" id="{DC98BBE8-3CB6-E5C0-655D-FCD059075A2C}"/>
              </a:ext>
            </a:extLst>
          </p:cNvPr>
          <p:cNvSpPr txBox="1"/>
          <p:nvPr/>
        </p:nvSpPr>
        <p:spPr>
          <a:xfrm>
            <a:off x="6931080" y="4214658"/>
            <a:ext cx="6096000" cy="823687"/>
          </a:xfrm>
          <a:prstGeom prst="rect">
            <a:avLst/>
          </a:prstGeom>
          <a:noFill/>
        </p:spPr>
        <p:txBody>
          <a:bodyPr wrap="square">
            <a:spAutoFit/>
          </a:bodyPr>
          <a:lstStyle/>
          <a:p>
            <a:pPr algn="ctr">
              <a:lnSpc>
                <a:spcPct val="150000"/>
              </a:lnSpc>
            </a:pPr>
            <a:r>
              <a:rPr lang="en-US" sz="1100" b="1" dirty="0">
                <a:latin typeface="Times New Roman" panose="02020603050405020304" pitchFamily="18" charset="0"/>
                <a:cs typeface="Times New Roman" panose="02020603050405020304" pitchFamily="18" charset="0"/>
              </a:rPr>
              <a:t>Figure: </a:t>
            </a:r>
            <a:r>
              <a:rPr lang="en-IN" sz="1100" b="1" dirty="0">
                <a:effectLst/>
                <a:latin typeface="Times New Roman" panose="02020603050405020304" pitchFamily="18" charset="0"/>
                <a:ea typeface="Arial" panose="020B0604020202020204" pitchFamily="34" charset="0"/>
                <a:cs typeface="Times New Roman" panose="02020603050405020304" pitchFamily="18" charset="0"/>
              </a:rPr>
              <a:t>- </a:t>
            </a:r>
            <a:r>
              <a:rPr lang="en-IN" sz="1100" b="1" kern="0" dirty="0">
                <a:effectLst/>
                <a:latin typeface="Times New Roman" panose="02020603050405020304" pitchFamily="18" charset="0"/>
                <a:cs typeface="Times New Roman" panose="02020603050405020304" pitchFamily="18" charset="0"/>
              </a:rPr>
              <a:t>Technological solutions for workforce management</a:t>
            </a:r>
            <a:br>
              <a:rPr lang="en-IN" sz="1100" b="1" kern="0" dirty="0">
                <a:effectLst/>
                <a:latin typeface="Times New Roman" panose="02020603050405020304" pitchFamily="18" charset="0"/>
                <a:cs typeface="Times New Roman" panose="02020603050405020304" pitchFamily="18" charset="0"/>
              </a:rPr>
            </a:br>
            <a:endParaRPr lang="en-US" sz="1100" b="1" dirty="0">
              <a:latin typeface="Times New Roman" panose="02020603050405020304" pitchFamily="18" charset="0"/>
              <a:cs typeface="Times New Roman" panose="02020603050405020304" pitchFamily="18" charset="0"/>
            </a:endParaRPr>
          </a:p>
          <a:p>
            <a:pPr algn="ctr">
              <a:lnSpc>
                <a:spcPct val="150000"/>
              </a:lnSpc>
            </a:pPr>
            <a:r>
              <a:rPr lang="en-US" sz="1100" b="1" dirty="0">
                <a:latin typeface="Times New Roman" panose="02020603050405020304" pitchFamily="18" charset="0"/>
                <a:cs typeface="Times New Roman" panose="02020603050405020304" pitchFamily="18" charset="0"/>
              </a:rPr>
              <a:t>(Source: Umar , 2020)</a:t>
            </a:r>
            <a:endParaRPr lang="en-IN" sz="1100" b="1" dirty="0">
              <a:latin typeface="Times New Roman" panose="02020603050405020304" pitchFamily="18" charset="0"/>
              <a:cs typeface="Times New Roman" panose="02020603050405020304" pitchFamily="18" charset="0"/>
            </a:endParaRPr>
          </a:p>
        </p:txBody>
      </p:sp>
      <p:pic>
        <p:nvPicPr>
          <p:cNvPr id="7174" name="Picture 6" descr="E-HRM Tools E-Employee Profile(7): The E-Employee Profile web... | Download  Scientific Diagram">
            <a:extLst>
              <a:ext uri="{FF2B5EF4-FFF2-40B4-BE49-F238E27FC236}">
                <a16:creationId xmlns:a16="http://schemas.microsoft.com/office/drawing/2014/main" id="{3AA96C6F-0587-F71B-058B-466A0743CAE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669016" y="1700463"/>
            <a:ext cx="4389191" cy="232610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0269730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EF40D5-4239-530F-FF72-BA4A6AFB619B}"/>
              </a:ext>
            </a:extLst>
          </p:cNvPr>
          <p:cNvSpPr>
            <a:spLocks noGrp="1"/>
          </p:cNvSpPr>
          <p:nvPr>
            <p:ph type="title"/>
          </p:nvPr>
        </p:nvSpPr>
        <p:spPr>
          <a:xfrm>
            <a:off x="1505712" y="331470"/>
            <a:ext cx="9509759" cy="1088136"/>
          </a:xfrm>
        </p:spPr>
        <p:txBody>
          <a:bodyPr>
            <a:normAutofit fontScale="90000"/>
          </a:bodyPr>
          <a:lstStyle/>
          <a:p>
            <a:pPr algn="ctr"/>
            <a:r>
              <a:rPr lang="en-IN" sz="2800" b="1" kern="0" dirty="0">
                <a:solidFill>
                  <a:schemeClr val="tx1"/>
                </a:solidFill>
                <a:effectLst/>
                <a:latin typeface="Times New Roman" panose="02020603050405020304" pitchFamily="18" charset="0"/>
                <a:cs typeface="Times New Roman" panose="02020603050405020304" pitchFamily="18" charset="0"/>
              </a:rPr>
              <a:t>SOLUTION 5 - E-EXCHANGE AND DIGITAL MARKETING STRATEGIES</a:t>
            </a:r>
            <a:br>
              <a:rPr lang="en-IN" sz="2800" b="1" kern="0" dirty="0">
                <a:solidFill>
                  <a:schemeClr val="tx1"/>
                </a:solidFill>
                <a:effectLst/>
                <a:latin typeface="Times New Roman" panose="02020603050405020304" pitchFamily="18" charset="0"/>
                <a:cs typeface="Times New Roman" panose="02020603050405020304" pitchFamily="18" charset="0"/>
              </a:rPr>
            </a:br>
            <a:endParaRPr lang="en-IN" sz="2800" dirty="0">
              <a:solidFill>
                <a:schemeClr val="tx1"/>
              </a:solidFill>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65E7134F-1360-AF7C-63BE-A6EB6867CA4E}"/>
              </a:ext>
            </a:extLst>
          </p:cNvPr>
          <p:cNvSpPr>
            <a:spLocks noGrp="1"/>
          </p:cNvSpPr>
          <p:nvPr>
            <p:ph idx="1"/>
          </p:nvPr>
        </p:nvSpPr>
        <p:spPr>
          <a:xfrm>
            <a:off x="1341121" y="1280160"/>
            <a:ext cx="5306568" cy="4434840"/>
          </a:xfrm>
        </p:spPr>
        <p:txBody>
          <a:bodyPr/>
          <a:lstStyle/>
          <a:p>
            <a:pPr marL="342900" lvl="0" indent="-342900" algn="just">
              <a:lnSpc>
                <a:spcPct val="150000"/>
              </a:lnSpc>
              <a:buFont typeface="Symbol" panose="05050102010706020507" pitchFamily="18" charset="2"/>
              <a:buChar char=""/>
            </a:pPr>
            <a:r>
              <a:rPr lang="en-IN" sz="1800" dirty="0">
                <a:solidFill>
                  <a:schemeClr val="tx1"/>
                </a:solidFill>
                <a:effectLst/>
                <a:latin typeface="Times New Roman" panose="02020603050405020304" pitchFamily="18" charset="0"/>
                <a:ea typeface="Arial" panose="020B0604020202020204" pitchFamily="34" charset="0"/>
                <a:cs typeface="Times New Roman" panose="02020603050405020304" pitchFamily="18" charset="0"/>
              </a:rPr>
              <a:t>Prioritization of the  different robust e-commerce techniques for a  more acceptable competitiveness.</a:t>
            </a:r>
          </a:p>
          <a:p>
            <a:pPr marL="342900" lvl="0" indent="-342900" algn="just">
              <a:lnSpc>
                <a:spcPct val="150000"/>
              </a:lnSpc>
              <a:buFont typeface="Symbol" panose="05050102010706020507" pitchFamily="18" charset="2"/>
              <a:buChar char=""/>
            </a:pPr>
            <a:r>
              <a:rPr lang="en-IN" sz="1800" dirty="0">
                <a:solidFill>
                  <a:schemeClr val="tx1"/>
                </a:solidFill>
                <a:effectLst/>
                <a:latin typeface="Times New Roman" panose="02020603050405020304" pitchFamily="18" charset="0"/>
                <a:ea typeface="Arial" panose="020B0604020202020204" pitchFamily="34" charset="0"/>
                <a:cs typeface="Times New Roman" panose="02020603050405020304" pitchFamily="18" charset="0"/>
              </a:rPr>
              <a:t>Develop a proper integrated online platform to convert online presence (Akpan </a:t>
            </a:r>
            <a:r>
              <a:rPr lang="en-IN" sz="1800" i="1" dirty="0">
                <a:solidFill>
                  <a:schemeClr val="tx1"/>
                </a:solidFill>
                <a:effectLst/>
                <a:latin typeface="Times New Roman" panose="02020603050405020304" pitchFamily="18" charset="0"/>
                <a:ea typeface="Arial" panose="020B0604020202020204" pitchFamily="34" charset="0"/>
                <a:cs typeface="Times New Roman" panose="02020603050405020304" pitchFamily="18" charset="0"/>
              </a:rPr>
              <a:t>et al., </a:t>
            </a:r>
            <a:r>
              <a:rPr lang="en-IN" sz="1800" dirty="0">
                <a:solidFill>
                  <a:schemeClr val="tx1"/>
                </a:solidFill>
                <a:effectLst/>
                <a:latin typeface="Times New Roman" panose="02020603050405020304" pitchFamily="18" charset="0"/>
                <a:ea typeface="Arial" panose="020B0604020202020204" pitchFamily="34" charset="0"/>
                <a:cs typeface="Times New Roman" panose="02020603050405020304" pitchFamily="18" charset="0"/>
              </a:rPr>
              <a:t>2022).</a:t>
            </a:r>
          </a:p>
          <a:p>
            <a:pPr marL="342900" lvl="0" indent="-342900" algn="just">
              <a:lnSpc>
                <a:spcPct val="150000"/>
              </a:lnSpc>
              <a:buFont typeface="Symbol" panose="05050102010706020507" pitchFamily="18" charset="2"/>
              <a:buChar char=""/>
            </a:pPr>
            <a:r>
              <a:rPr lang="en-IN" sz="1800" dirty="0">
                <a:solidFill>
                  <a:schemeClr val="tx1"/>
                </a:solidFill>
                <a:effectLst/>
                <a:latin typeface="Times New Roman" panose="02020603050405020304" pitchFamily="18" charset="0"/>
                <a:ea typeface="Arial" panose="020B0604020202020204" pitchFamily="34" charset="0"/>
                <a:cs typeface="Times New Roman" panose="02020603050405020304" pitchFamily="18" charset="0"/>
              </a:rPr>
              <a:t>Leverage digital advertising device for seasonal offers and marketplace percentage increase.</a:t>
            </a:r>
          </a:p>
          <a:p>
            <a:endParaRPr lang="en-IN" dirty="0">
              <a:solidFill>
                <a:schemeClr val="tx1"/>
              </a:solidFill>
              <a:latin typeface="Times New Roman" panose="02020603050405020304" pitchFamily="18" charset="0"/>
              <a:cs typeface="Times New Roman" panose="02020603050405020304" pitchFamily="18" charset="0"/>
            </a:endParaRPr>
          </a:p>
        </p:txBody>
      </p:sp>
      <p:sp>
        <p:nvSpPr>
          <p:cNvPr id="5" name="TextBox 4">
            <a:extLst>
              <a:ext uri="{FF2B5EF4-FFF2-40B4-BE49-F238E27FC236}">
                <a16:creationId xmlns:a16="http://schemas.microsoft.com/office/drawing/2014/main" id="{E9E58CCD-0B35-24D2-897C-13C31CE39529}"/>
              </a:ext>
            </a:extLst>
          </p:cNvPr>
          <p:cNvSpPr txBox="1"/>
          <p:nvPr/>
        </p:nvSpPr>
        <p:spPr>
          <a:xfrm>
            <a:off x="7070878" y="4167378"/>
            <a:ext cx="6096000" cy="600164"/>
          </a:xfrm>
          <a:prstGeom prst="rect">
            <a:avLst/>
          </a:prstGeom>
          <a:noFill/>
        </p:spPr>
        <p:txBody>
          <a:bodyPr wrap="square">
            <a:spAutoFit/>
          </a:bodyPr>
          <a:lstStyle/>
          <a:p>
            <a:pPr algn="ctr"/>
            <a:r>
              <a:rPr lang="en-US" sz="1100" b="1" dirty="0">
                <a:latin typeface="Times New Roman" panose="02020603050405020304" pitchFamily="18" charset="0"/>
                <a:cs typeface="Times New Roman" panose="02020603050405020304" pitchFamily="18" charset="0"/>
              </a:rPr>
              <a:t>Figure: </a:t>
            </a:r>
            <a:r>
              <a:rPr lang="en-IN" sz="1100" b="1" kern="0" dirty="0">
                <a:effectLst/>
                <a:latin typeface="Times New Roman" panose="02020603050405020304" pitchFamily="18" charset="0"/>
                <a:cs typeface="Times New Roman" panose="02020603050405020304" pitchFamily="18" charset="0"/>
              </a:rPr>
              <a:t>E-exchange and digital marketing strategies</a:t>
            </a:r>
            <a:br>
              <a:rPr lang="en-IN" sz="1100" b="1" kern="0" dirty="0">
                <a:effectLst/>
                <a:latin typeface="Times New Roman" panose="02020603050405020304" pitchFamily="18" charset="0"/>
                <a:cs typeface="Times New Roman" panose="02020603050405020304" pitchFamily="18" charset="0"/>
              </a:rPr>
            </a:br>
            <a:r>
              <a:rPr lang="en-US" sz="1100" b="1" dirty="0">
                <a:latin typeface="Times New Roman" panose="02020603050405020304" pitchFamily="18" charset="0"/>
                <a:cs typeface="Times New Roman" panose="02020603050405020304" pitchFamily="18" charset="0"/>
              </a:rPr>
              <a:t>Wilko)</a:t>
            </a:r>
          </a:p>
          <a:p>
            <a:pPr algn="ctr"/>
            <a:r>
              <a:rPr lang="en-US" sz="1100" b="1" dirty="0">
                <a:latin typeface="Times New Roman" panose="02020603050405020304" pitchFamily="18" charset="0"/>
                <a:cs typeface="Times New Roman" panose="02020603050405020304" pitchFamily="18" charset="0"/>
              </a:rPr>
              <a:t>(Source: Bolos </a:t>
            </a:r>
            <a:r>
              <a:rPr lang="en-US" sz="1100" b="1" i="1" dirty="0">
                <a:latin typeface="Times New Roman" panose="02020603050405020304" pitchFamily="18" charset="0"/>
                <a:cs typeface="Times New Roman" panose="02020603050405020304" pitchFamily="18" charset="0"/>
              </a:rPr>
              <a:t>et al</a:t>
            </a:r>
            <a:r>
              <a:rPr lang="en-US" sz="1100" b="1" dirty="0">
                <a:latin typeface="Times New Roman" panose="02020603050405020304" pitchFamily="18" charset="0"/>
                <a:cs typeface="Times New Roman" panose="02020603050405020304" pitchFamily="18" charset="0"/>
              </a:rPr>
              <a:t>, 2019)</a:t>
            </a:r>
            <a:endParaRPr lang="en-IN" sz="1100" b="1" dirty="0">
              <a:latin typeface="Times New Roman" panose="02020603050405020304" pitchFamily="18" charset="0"/>
              <a:cs typeface="Times New Roman" panose="02020603050405020304" pitchFamily="18" charset="0"/>
            </a:endParaRPr>
          </a:p>
        </p:txBody>
      </p:sp>
      <p:sp>
        <p:nvSpPr>
          <p:cNvPr id="6" name="AutoShape 6" descr="The E-Marketing Strategies Framework. | Download Scientific Diagram">
            <a:extLst>
              <a:ext uri="{FF2B5EF4-FFF2-40B4-BE49-F238E27FC236}">
                <a16:creationId xmlns:a16="http://schemas.microsoft.com/office/drawing/2014/main" id="{24182373-85E3-F298-0184-AE1C9FAFDBFB}"/>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IN"/>
          </a:p>
        </p:txBody>
      </p:sp>
      <p:sp>
        <p:nvSpPr>
          <p:cNvPr id="7" name="AutoShape 8" descr="The E-Marketing Strategies Framework. | Download Scientific Diagram">
            <a:extLst>
              <a:ext uri="{FF2B5EF4-FFF2-40B4-BE49-F238E27FC236}">
                <a16:creationId xmlns:a16="http://schemas.microsoft.com/office/drawing/2014/main" id="{74C9B040-D978-2E8B-0B46-E15A4436616B}"/>
              </a:ext>
            </a:extLst>
          </p:cNvPr>
          <p:cNvSpPr>
            <a:spLocks noChangeAspect="1" noChangeArrowheads="1"/>
          </p:cNvSpPr>
          <p:nvPr/>
        </p:nvSpPr>
        <p:spPr bwMode="auto">
          <a:xfrm>
            <a:off x="6096000" y="34290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IN"/>
          </a:p>
        </p:txBody>
      </p:sp>
      <p:pic>
        <p:nvPicPr>
          <p:cNvPr id="9" name="Picture 8">
            <a:extLst>
              <a:ext uri="{FF2B5EF4-FFF2-40B4-BE49-F238E27FC236}">
                <a16:creationId xmlns:a16="http://schemas.microsoft.com/office/drawing/2014/main" id="{5033B057-24EB-5815-F1B9-C8102B3DDD41}"/>
              </a:ext>
            </a:extLst>
          </p:cNvPr>
          <p:cNvPicPr>
            <a:picLocks noChangeAspect="1"/>
          </p:cNvPicPr>
          <p:nvPr/>
        </p:nvPicPr>
        <p:blipFill>
          <a:blip r:embed="rId3"/>
          <a:stretch>
            <a:fillRect/>
          </a:stretch>
        </p:blipFill>
        <p:spPr>
          <a:xfrm>
            <a:off x="7829463" y="1247013"/>
            <a:ext cx="4362537" cy="2887218"/>
          </a:xfrm>
          <a:prstGeom prst="rect">
            <a:avLst/>
          </a:prstGeom>
        </p:spPr>
      </p:pic>
    </p:spTree>
    <p:extLst>
      <p:ext uri="{BB962C8B-B14F-4D97-AF65-F5344CB8AC3E}">
        <p14:creationId xmlns:p14="http://schemas.microsoft.com/office/powerpoint/2010/main" val="200042453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D85098-32E8-78B3-3E89-DA7B0F0B6A54}"/>
              </a:ext>
            </a:extLst>
          </p:cNvPr>
          <p:cNvSpPr>
            <a:spLocks noGrp="1"/>
          </p:cNvSpPr>
          <p:nvPr>
            <p:ph type="title"/>
          </p:nvPr>
        </p:nvSpPr>
        <p:spPr>
          <a:xfrm>
            <a:off x="2301240" y="-63086"/>
            <a:ext cx="9509759" cy="1088136"/>
          </a:xfrm>
        </p:spPr>
        <p:txBody>
          <a:bodyPr>
            <a:normAutofit/>
          </a:bodyPr>
          <a:lstStyle/>
          <a:p>
            <a:pPr>
              <a:lnSpc>
                <a:spcPct val="150000"/>
              </a:lnSpc>
            </a:pPr>
            <a:r>
              <a:rPr lang="en-IN" sz="2800" b="1" dirty="0">
                <a:solidFill>
                  <a:schemeClr val="tx1"/>
                </a:solidFill>
                <a:effectLst/>
                <a:latin typeface="Times New Roman" panose="02020603050405020304" pitchFamily="18" charset="0"/>
                <a:ea typeface="Arial" panose="020B0604020202020204" pitchFamily="34" charset="0"/>
                <a:cs typeface="Times New Roman" panose="02020603050405020304" pitchFamily="18" charset="0"/>
              </a:rPr>
              <a:t>SOLUTION 6 - DIGITAL COLLABORATION TOOLS</a:t>
            </a:r>
            <a:endParaRPr lang="en-IN" sz="2800" b="1" dirty="0">
              <a:solidFill>
                <a:schemeClr val="tx1"/>
              </a:solidFill>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88B1FC53-BC1D-8136-2A64-B72A0C0E313D}"/>
              </a:ext>
            </a:extLst>
          </p:cNvPr>
          <p:cNvSpPr>
            <a:spLocks noGrp="1"/>
          </p:cNvSpPr>
          <p:nvPr>
            <p:ph idx="1"/>
          </p:nvPr>
        </p:nvSpPr>
        <p:spPr>
          <a:xfrm>
            <a:off x="1341120" y="1572768"/>
            <a:ext cx="5873496" cy="4142232"/>
          </a:xfrm>
        </p:spPr>
        <p:txBody>
          <a:bodyPr/>
          <a:lstStyle/>
          <a:p>
            <a:pPr marL="342900" lvl="0" indent="-342900" algn="just">
              <a:lnSpc>
                <a:spcPct val="150000"/>
              </a:lnSpc>
              <a:buFont typeface="Symbol" panose="05050102010706020507" pitchFamily="18" charset="2"/>
              <a:buChar char=""/>
            </a:pPr>
            <a:r>
              <a:rPr lang="en-IN" sz="1800" dirty="0">
                <a:solidFill>
                  <a:schemeClr val="tx1"/>
                </a:solidFill>
                <a:effectLst/>
                <a:latin typeface="Times New Roman" panose="02020603050405020304" pitchFamily="18" charset="0"/>
                <a:ea typeface="Arial" panose="020B0604020202020204" pitchFamily="34" charset="0"/>
                <a:cs typeface="Times New Roman" panose="02020603050405020304" pitchFamily="18" charset="0"/>
              </a:rPr>
              <a:t>Introduction of proper  digital collaboration device for the purpose of powerful verbal exchange and connectivity.</a:t>
            </a:r>
          </a:p>
          <a:p>
            <a:pPr marL="342900" lvl="0" indent="-342900" algn="just">
              <a:lnSpc>
                <a:spcPct val="150000"/>
              </a:lnSpc>
              <a:buFont typeface="Symbol" panose="05050102010706020507" pitchFamily="18" charset="2"/>
              <a:buChar char=""/>
            </a:pPr>
            <a:r>
              <a:rPr lang="en-IN" sz="1800" dirty="0">
                <a:solidFill>
                  <a:schemeClr val="tx1"/>
                </a:solidFill>
                <a:effectLst/>
                <a:latin typeface="Times New Roman" panose="02020603050405020304" pitchFamily="18" charset="0"/>
                <a:ea typeface="Arial" panose="020B0604020202020204" pitchFamily="34" charset="0"/>
                <a:cs typeface="Times New Roman" panose="02020603050405020304" pitchFamily="18" charset="0"/>
              </a:rPr>
              <a:t>Streamline communication and also  make sure seamless collaboration, particularly within the  some point of hard instances.</a:t>
            </a:r>
          </a:p>
          <a:p>
            <a:pPr marL="342900" lvl="0" indent="-342900" algn="just">
              <a:lnSpc>
                <a:spcPct val="150000"/>
              </a:lnSpc>
              <a:buFont typeface="Symbol" panose="05050102010706020507" pitchFamily="18" charset="2"/>
              <a:buChar char=""/>
            </a:pPr>
            <a:r>
              <a:rPr lang="en-IN" sz="1800" dirty="0">
                <a:solidFill>
                  <a:schemeClr val="tx1"/>
                </a:solidFill>
                <a:effectLst/>
                <a:latin typeface="Times New Roman" panose="02020603050405020304" pitchFamily="18" charset="0"/>
                <a:ea typeface="Arial" panose="020B0604020202020204" pitchFamily="34" charset="0"/>
                <a:cs typeface="Times New Roman" panose="02020603050405020304" pitchFamily="18" charset="0"/>
              </a:rPr>
              <a:t>Align with the  different  technological improvements, selling an agile as well as  related organizational lifestyle.</a:t>
            </a:r>
          </a:p>
          <a:p>
            <a:pPr>
              <a:lnSpc>
                <a:spcPct val="150000"/>
              </a:lnSpc>
            </a:pPr>
            <a:endParaRPr lang="en-IN" dirty="0">
              <a:solidFill>
                <a:schemeClr val="tx1"/>
              </a:solidFill>
              <a:latin typeface="Times New Roman" panose="02020603050405020304" pitchFamily="18" charset="0"/>
              <a:cs typeface="Times New Roman" panose="02020603050405020304" pitchFamily="18" charset="0"/>
            </a:endParaRPr>
          </a:p>
        </p:txBody>
      </p:sp>
      <p:sp>
        <p:nvSpPr>
          <p:cNvPr id="5" name="TextBox 4">
            <a:extLst>
              <a:ext uri="{FF2B5EF4-FFF2-40B4-BE49-F238E27FC236}">
                <a16:creationId xmlns:a16="http://schemas.microsoft.com/office/drawing/2014/main" id="{561F1E4D-62F8-5A59-C535-2E4B7369DB2C}"/>
              </a:ext>
            </a:extLst>
          </p:cNvPr>
          <p:cNvSpPr txBox="1"/>
          <p:nvPr/>
        </p:nvSpPr>
        <p:spPr>
          <a:xfrm>
            <a:off x="7056119" y="4715461"/>
            <a:ext cx="6096000" cy="569771"/>
          </a:xfrm>
          <a:prstGeom prst="rect">
            <a:avLst/>
          </a:prstGeom>
          <a:noFill/>
        </p:spPr>
        <p:txBody>
          <a:bodyPr wrap="square">
            <a:spAutoFit/>
          </a:bodyPr>
          <a:lstStyle/>
          <a:p>
            <a:pPr algn="ctr">
              <a:lnSpc>
                <a:spcPct val="150000"/>
              </a:lnSpc>
            </a:pPr>
            <a:r>
              <a:rPr lang="en-US" sz="1100" b="1" dirty="0">
                <a:latin typeface="Times New Roman" panose="02020603050405020304" pitchFamily="18" charset="0"/>
                <a:cs typeface="Times New Roman" panose="02020603050405020304" pitchFamily="18" charset="0"/>
              </a:rPr>
              <a:t>Figure: Best digital collaboration tools in Wilko)</a:t>
            </a:r>
          </a:p>
          <a:p>
            <a:pPr algn="ctr">
              <a:lnSpc>
                <a:spcPct val="150000"/>
              </a:lnSpc>
            </a:pPr>
            <a:r>
              <a:rPr lang="en-US" sz="1100" b="1" dirty="0">
                <a:latin typeface="Times New Roman" panose="02020603050405020304" pitchFamily="18" charset="0"/>
                <a:cs typeface="Times New Roman" panose="02020603050405020304" pitchFamily="18" charset="0"/>
              </a:rPr>
              <a:t>(Source: Cilgin </a:t>
            </a:r>
            <a:r>
              <a:rPr lang="en-US" sz="1100" b="1" i="1" dirty="0">
                <a:latin typeface="Times New Roman" panose="02020603050405020304" pitchFamily="18" charset="0"/>
                <a:cs typeface="Times New Roman" panose="02020603050405020304" pitchFamily="18" charset="0"/>
              </a:rPr>
              <a:t>et al., </a:t>
            </a:r>
            <a:r>
              <a:rPr lang="en-US" sz="1100" b="1" dirty="0">
                <a:latin typeface="Times New Roman" panose="02020603050405020304" pitchFamily="18" charset="0"/>
                <a:cs typeface="Times New Roman" panose="02020603050405020304" pitchFamily="18" charset="0"/>
              </a:rPr>
              <a:t>2018)</a:t>
            </a:r>
            <a:endParaRPr lang="en-IN" sz="1100" b="1" dirty="0">
              <a:latin typeface="Times New Roman" panose="02020603050405020304" pitchFamily="18" charset="0"/>
              <a:cs typeface="Times New Roman" panose="02020603050405020304" pitchFamily="18" charset="0"/>
            </a:endParaRPr>
          </a:p>
        </p:txBody>
      </p:sp>
      <p:sp>
        <p:nvSpPr>
          <p:cNvPr id="6" name="AutoShape 2" descr="15 Online Collaboration Tools zur Effizienzsteigerung deines Projekts - The  Digital Project Manager">
            <a:extLst>
              <a:ext uri="{FF2B5EF4-FFF2-40B4-BE49-F238E27FC236}">
                <a16:creationId xmlns:a16="http://schemas.microsoft.com/office/drawing/2014/main" id="{83D8EBE1-013A-EDBA-8F67-9C2B9D7B21CD}"/>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a:lnSpc>
                <a:spcPct val="150000"/>
              </a:lnSpc>
            </a:pPr>
            <a:endParaRPr lang="en-IN">
              <a:latin typeface="Times New Roman" panose="02020603050405020304" pitchFamily="18" charset="0"/>
              <a:cs typeface="Times New Roman" panose="02020603050405020304" pitchFamily="18" charset="0"/>
            </a:endParaRPr>
          </a:p>
        </p:txBody>
      </p:sp>
      <p:sp>
        <p:nvSpPr>
          <p:cNvPr id="7" name="AutoShape 6" descr="Benefit of collaborative web-based learning. Source: Online... | Download  Scientific Diagram">
            <a:extLst>
              <a:ext uri="{FF2B5EF4-FFF2-40B4-BE49-F238E27FC236}">
                <a16:creationId xmlns:a16="http://schemas.microsoft.com/office/drawing/2014/main" id="{83156751-C66B-676B-DD38-09B59801820B}"/>
              </a:ext>
            </a:extLst>
          </p:cNvPr>
          <p:cNvSpPr>
            <a:spLocks noChangeAspect="1" noChangeArrowheads="1"/>
          </p:cNvSpPr>
          <p:nvPr/>
        </p:nvSpPr>
        <p:spPr bwMode="auto">
          <a:xfrm>
            <a:off x="6096000" y="34290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IN"/>
          </a:p>
        </p:txBody>
      </p:sp>
      <p:sp>
        <p:nvSpPr>
          <p:cNvPr id="8" name="AutoShape 8" descr="Benefit of collaborative web-based learning. Source: Online... | Download  Scientific Diagram">
            <a:extLst>
              <a:ext uri="{FF2B5EF4-FFF2-40B4-BE49-F238E27FC236}">
                <a16:creationId xmlns:a16="http://schemas.microsoft.com/office/drawing/2014/main" id="{0EE792B6-6F0D-BB78-570D-EA586EB8131C}"/>
              </a:ext>
            </a:extLst>
          </p:cNvPr>
          <p:cNvSpPr>
            <a:spLocks noChangeAspect="1" noChangeArrowheads="1"/>
          </p:cNvSpPr>
          <p:nvPr/>
        </p:nvSpPr>
        <p:spPr bwMode="auto">
          <a:xfrm>
            <a:off x="6248400" y="35814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IN"/>
          </a:p>
        </p:txBody>
      </p:sp>
      <p:pic>
        <p:nvPicPr>
          <p:cNvPr id="10" name="Picture 9">
            <a:extLst>
              <a:ext uri="{FF2B5EF4-FFF2-40B4-BE49-F238E27FC236}">
                <a16:creationId xmlns:a16="http://schemas.microsoft.com/office/drawing/2014/main" id="{BFA493F9-F7D2-6939-66F2-5F869E73AC38}"/>
              </a:ext>
            </a:extLst>
          </p:cNvPr>
          <p:cNvPicPr>
            <a:picLocks noChangeAspect="1"/>
          </p:cNvPicPr>
          <p:nvPr/>
        </p:nvPicPr>
        <p:blipFill>
          <a:blip r:embed="rId3"/>
          <a:stretch>
            <a:fillRect/>
          </a:stretch>
        </p:blipFill>
        <p:spPr>
          <a:xfrm>
            <a:off x="7611534" y="1691377"/>
            <a:ext cx="4467849" cy="2905476"/>
          </a:xfrm>
          <a:prstGeom prst="rect">
            <a:avLst/>
          </a:prstGeom>
        </p:spPr>
      </p:pic>
    </p:spTree>
    <p:extLst>
      <p:ext uri="{BB962C8B-B14F-4D97-AF65-F5344CB8AC3E}">
        <p14:creationId xmlns:p14="http://schemas.microsoft.com/office/powerpoint/2010/main" val="155048144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522786-FCAF-29DD-3F93-1AED28B59267}"/>
              </a:ext>
            </a:extLst>
          </p:cNvPr>
          <p:cNvSpPr>
            <a:spLocks noGrp="1"/>
          </p:cNvSpPr>
          <p:nvPr>
            <p:ph type="title"/>
          </p:nvPr>
        </p:nvSpPr>
        <p:spPr>
          <a:xfrm>
            <a:off x="1539083" y="0"/>
            <a:ext cx="9509759" cy="1088136"/>
          </a:xfrm>
        </p:spPr>
        <p:txBody>
          <a:bodyPr>
            <a:normAutofit/>
          </a:bodyPr>
          <a:lstStyle/>
          <a:p>
            <a:pPr algn="ctr">
              <a:lnSpc>
                <a:spcPct val="150000"/>
              </a:lnSpc>
            </a:pPr>
            <a:r>
              <a:rPr lang="en-IN" sz="2800" b="1" dirty="0">
                <a:solidFill>
                  <a:schemeClr val="tx1"/>
                </a:solidFill>
                <a:effectLst/>
                <a:latin typeface="Times New Roman" panose="02020603050405020304" pitchFamily="18" charset="0"/>
                <a:ea typeface="Arial" panose="020B0604020202020204" pitchFamily="34" charset="0"/>
                <a:cs typeface="Times New Roman" panose="02020603050405020304" pitchFamily="18" charset="0"/>
              </a:rPr>
              <a:t>MONITORING OF SOLUTIONS</a:t>
            </a:r>
            <a:endParaRPr lang="en-IN" sz="2800" b="1" dirty="0">
              <a:solidFill>
                <a:schemeClr val="tx1"/>
              </a:solidFill>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5FAF3BB4-E77B-B580-4078-87E11203CC89}"/>
              </a:ext>
            </a:extLst>
          </p:cNvPr>
          <p:cNvSpPr>
            <a:spLocks noGrp="1"/>
          </p:cNvSpPr>
          <p:nvPr>
            <p:ph idx="1"/>
          </p:nvPr>
        </p:nvSpPr>
        <p:spPr>
          <a:xfrm>
            <a:off x="1341120" y="1572768"/>
            <a:ext cx="5260848" cy="4142232"/>
          </a:xfrm>
        </p:spPr>
        <p:txBody>
          <a:bodyPr/>
          <a:lstStyle/>
          <a:p>
            <a:pPr marL="342900" lvl="0" indent="-342900" algn="just">
              <a:lnSpc>
                <a:spcPct val="150000"/>
              </a:lnSpc>
              <a:buFont typeface="Symbol" panose="05050102010706020507" pitchFamily="18" charset="2"/>
              <a:buChar char=""/>
            </a:pPr>
            <a:r>
              <a:rPr lang="en-IN" sz="1600" dirty="0">
                <a:solidFill>
                  <a:schemeClr val="tx1"/>
                </a:solidFill>
                <a:effectLst/>
                <a:latin typeface="Times New Roman" panose="02020603050405020304" pitchFamily="18" charset="0"/>
                <a:ea typeface="Arial" panose="020B0604020202020204" pitchFamily="34" charset="0"/>
                <a:cs typeface="Times New Roman" panose="02020603050405020304" pitchFamily="18" charset="0"/>
              </a:rPr>
              <a:t>Regular tests of the actual deliver chain performance, on line platform as well as the  overall performance, and also the market style responsiveness (Lee </a:t>
            </a:r>
            <a:r>
              <a:rPr lang="en-IN" sz="1600" i="1" dirty="0">
                <a:solidFill>
                  <a:schemeClr val="tx1"/>
                </a:solidFill>
                <a:effectLst/>
                <a:latin typeface="Times New Roman" panose="02020603050405020304" pitchFamily="18" charset="0"/>
                <a:ea typeface="Arial" panose="020B0604020202020204" pitchFamily="34" charset="0"/>
                <a:cs typeface="Times New Roman" panose="02020603050405020304" pitchFamily="18" charset="0"/>
              </a:rPr>
              <a:t>et al., </a:t>
            </a:r>
            <a:r>
              <a:rPr lang="en-IN" sz="1600" dirty="0">
                <a:solidFill>
                  <a:schemeClr val="tx1"/>
                </a:solidFill>
                <a:effectLst/>
                <a:latin typeface="Times New Roman" panose="02020603050405020304" pitchFamily="18" charset="0"/>
                <a:ea typeface="Arial" panose="020B0604020202020204" pitchFamily="34" charset="0"/>
                <a:cs typeface="Times New Roman" panose="02020603050405020304" pitchFamily="18" charset="0"/>
              </a:rPr>
              <a:t>2021).</a:t>
            </a:r>
          </a:p>
          <a:p>
            <a:pPr marL="342900" lvl="0" indent="-342900" algn="just">
              <a:lnSpc>
                <a:spcPct val="150000"/>
              </a:lnSpc>
              <a:buFont typeface="Symbol" panose="05050102010706020507" pitchFamily="18" charset="2"/>
              <a:buChar char=""/>
            </a:pPr>
            <a:r>
              <a:rPr lang="en-IN" sz="1600" dirty="0">
                <a:solidFill>
                  <a:schemeClr val="tx1"/>
                </a:solidFill>
                <a:effectLst/>
                <a:latin typeface="Times New Roman" panose="02020603050405020304" pitchFamily="18" charset="0"/>
                <a:ea typeface="Arial" panose="020B0604020202020204" pitchFamily="34" charset="0"/>
                <a:cs typeface="Times New Roman" panose="02020603050405020304" pitchFamily="18" charset="0"/>
              </a:rPr>
              <a:t>Ensure continuous adaptability to the actual  changing conditions, aligning with the main  want for flexibility.</a:t>
            </a:r>
          </a:p>
          <a:p>
            <a:pPr>
              <a:lnSpc>
                <a:spcPct val="150000"/>
              </a:lnSpc>
            </a:pPr>
            <a:r>
              <a:rPr lang="en-IN" sz="1600" dirty="0">
                <a:solidFill>
                  <a:schemeClr val="tx1"/>
                </a:solidFill>
                <a:effectLst/>
                <a:latin typeface="Times New Roman" panose="02020603050405020304" pitchFamily="18" charset="0"/>
                <a:ea typeface="Arial" panose="020B0604020202020204" pitchFamily="34" charset="0"/>
                <a:cs typeface="Times New Roman" panose="02020603050405020304" pitchFamily="18" charset="0"/>
              </a:rPr>
              <a:t>Capitalize on the different diagnosed possibilities for the purpose of  sustained achievement inside the dynamic retail market</a:t>
            </a:r>
            <a:endParaRPr lang="en-IN" sz="1600" dirty="0">
              <a:solidFill>
                <a:schemeClr val="tx1"/>
              </a:solidFill>
              <a:latin typeface="Times New Roman" panose="02020603050405020304" pitchFamily="18" charset="0"/>
              <a:cs typeface="Times New Roman" panose="02020603050405020304" pitchFamily="18" charset="0"/>
            </a:endParaRPr>
          </a:p>
        </p:txBody>
      </p:sp>
      <p:sp>
        <p:nvSpPr>
          <p:cNvPr id="5" name="TextBox 4">
            <a:extLst>
              <a:ext uri="{FF2B5EF4-FFF2-40B4-BE49-F238E27FC236}">
                <a16:creationId xmlns:a16="http://schemas.microsoft.com/office/drawing/2014/main" id="{BD798046-6D7E-6F08-840E-5828BBE2B580}"/>
              </a:ext>
            </a:extLst>
          </p:cNvPr>
          <p:cNvSpPr txBox="1"/>
          <p:nvPr/>
        </p:nvSpPr>
        <p:spPr>
          <a:xfrm>
            <a:off x="6601968" y="4834048"/>
            <a:ext cx="6096000" cy="569771"/>
          </a:xfrm>
          <a:prstGeom prst="rect">
            <a:avLst/>
          </a:prstGeom>
          <a:noFill/>
        </p:spPr>
        <p:txBody>
          <a:bodyPr wrap="square">
            <a:spAutoFit/>
          </a:bodyPr>
          <a:lstStyle/>
          <a:p>
            <a:pPr algn="ctr">
              <a:lnSpc>
                <a:spcPct val="150000"/>
              </a:lnSpc>
            </a:pPr>
            <a:r>
              <a:rPr lang="en-US" sz="1100" b="1" dirty="0">
                <a:latin typeface="Times New Roman" panose="02020603050405020304" pitchFamily="18" charset="0"/>
                <a:cs typeface="Times New Roman" panose="02020603050405020304" pitchFamily="18" charset="0"/>
              </a:rPr>
              <a:t>Figure: </a:t>
            </a:r>
            <a:r>
              <a:rPr lang="en-IN" sz="1100" b="1" dirty="0">
                <a:effectLst/>
                <a:latin typeface="Times New Roman" panose="02020603050405020304" pitchFamily="18" charset="0"/>
                <a:ea typeface="Arial" panose="020B0604020202020204" pitchFamily="34" charset="0"/>
                <a:cs typeface="Times New Roman" panose="02020603050405020304" pitchFamily="18" charset="0"/>
              </a:rPr>
              <a:t>Monitoring of solutions to the operational problems </a:t>
            </a:r>
          </a:p>
          <a:p>
            <a:pPr algn="ctr">
              <a:lnSpc>
                <a:spcPct val="150000"/>
              </a:lnSpc>
            </a:pPr>
            <a:r>
              <a:rPr lang="en-US" sz="1100" b="1" dirty="0">
                <a:latin typeface="Times New Roman" panose="02020603050405020304" pitchFamily="18" charset="0"/>
                <a:cs typeface="Times New Roman" panose="02020603050405020304" pitchFamily="18" charset="0"/>
              </a:rPr>
              <a:t>(Source: </a:t>
            </a:r>
            <a:r>
              <a:rPr lang="en-US" sz="1100" b="1" dirty="0" err="1">
                <a:latin typeface="Times New Roman" panose="02020603050405020304" pitchFamily="18" charset="0"/>
                <a:cs typeface="Times New Roman" panose="02020603050405020304" pitchFamily="18" charset="0"/>
              </a:rPr>
              <a:t>Maril</a:t>
            </a:r>
            <a:r>
              <a:rPr lang="en-US" sz="1100" b="1" dirty="0">
                <a:latin typeface="Times New Roman" panose="02020603050405020304" pitchFamily="18" charset="0"/>
                <a:cs typeface="Times New Roman" panose="02020603050405020304" pitchFamily="18" charset="0"/>
              </a:rPr>
              <a:t> </a:t>
            </a:r>
            <a:r>
              <a:rPr lang="en-US" sz="1100" b="1" i="1" dirty="0">
                <a:latin typeface="Times New Roman" panose="02020603050405020304" pitchFamily="18" charset="0"/>
                <a:cs typeface="Times New Roman" panose="02020603050405020304" pitchFamily="18" charset="0"/>
              </a:rPr>
              <a:t>et al., </a:t>
            </a:r>
            <a:r>
              <a:rPr lang="en-US" sz="1100" b="1" dirty="0">
                <a:latin typeface="Times New Roman" panose="02020603050405020304" pitchFamily="18" charset="0"/>
                <a:cs typeface="Times New Roman" panose="02020603050405020304" pitchFamily="18" charset="0"/>
              </a:rPr>
              <a:t>2015)</a:t>
            </a:r>
            <a:endParaRPr lang="en-IN" sz="1100" b="1" dirty="0">
              <a:latin typeface="Times New Roman" panose="02020603050405020304" pitchFamily="18" charset="0"/>
              <a:cs typeface="Times New Roman" panose="02020603050405020304" pitchFamily="18" charset="0"/>
            </a:endParaRPr>
          </a:p>
        </p:txBody>
      </p:sp>
      <p:sp>
        <p:nvSpPr>
          <p:cNvPr id="6" name="AutoShape 4" descr="Operational measures are the basis for process control, monitoring and... |  Download Scientific Diagram">
            <a:extLst>
              <a:ext uri="{FF2B5EF4-FFF2-40B4-BE49-F238E27FC236}">
                <a16:creationId xmlns:a16="http://schemas.microsoft.com/office/drawing/2014/main" id="{0BF10A33-0CD6-45F0-049A-7B397C7472BE}"/>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IN"/>
          </a:p>
        </p:txBody>
      </p:sp>
      <p:pic>
        <p:nvPicPr>
          <p:cNvPr id="10248" name="Picture 8" descr="Problems (and agent-based solutions) at one level of industrial... |  Download Scientific Diagram">
            <a:extLst>
              <a:ext uri="{FF2B5EF4-FFF2-40B4-BE49-F238E27FC236}">
                <a16:creationId xmlns:a16="http://schemas.microsoft.com/office/drawing/2014/main" id="{484BC60F-F6B2-C675-07FF-47D2AFBF33B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19544" y="1728359"/>
            <a:ext cx="5044119" cy="295009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6069637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7B9E17-D461-BDEB-0523-9B004ED3C123}"/>
              </a:ext>
            </a:extLst>
          </p:cNvPr>
          <p:cNvSpPr>
            <a:spLocks noGrp="1"/>
          </p:cNvSpPr>
          <p:nvPr>
            <p:ph type="title"/>
          </p:nvPr>
        </p:nvSpPr>
        <p:spPr/>
        <p:txBody>
          <a:bodyPr>
            <a:noAutofit/>
          </a:bodyPr>
          <a:lstStyle/>
          <a:p>
            <a:pPr algn="ctr">
              <a:lnSpc>
                <a:spcPct val="150000"/>
              </a:lnSpc>
            </a:pPr>
            <a:r>
              <a:rPr lang="en-IN" sz="2800" b="1" kern="0" dirty="0">
                <a:solidFill>
                  <a:schemeClr val="tx1"/>
                </a:solidFill>
                <a:latin typeface="Times New Roman" panose="02020603050405020304" pitchFamily="18" charset="0"/>
                <a:cs typeface="Times New Roman" panose="02020603050405020304" pitchFamily="18" charset="0"/>
              </a:rPr>
              <a:t>REVIEWING </a:t>
            </a:r>
            <a:r>
              <a:rPr lang="en-IN" sz="2800" b="1" kern="0" dirty="0">
                <a:solidFill>
                  <a:schemeClr val="tx1"/>
                </a:solidFill>
                <a:effectLst/>
                <a:latin typeface="Times New Roman" panose="02020603050405020304" pitchFamily="18" charset="0"/>
                <a:cs typeface="Times New Roman" panose="02020603050405020304" pitchFamily="18" charset="0"/>
              </a:rPr>
              <a:t> OF SOLUTIONS</a:t>
            </a:r>
            <a:br>
              <a:rPr lang="en-IN" sz="2800" b="1" kern="0" dirty="0">
                <a:solidFill>
                  <a:schemeClr val="tx1"/>
                </a:solidFill>
                <a:effectLst/>
                <a:latin typeface="Times New Roman" panose="02020603050405020304" pitchFamily="18" charset="0"/>
                <a:cs typeface="Times New Roman" panose="02020603050405020304" pitchFamily="18" charset="0"/>
              </a:rPr>
            </a:br>
            <a:endParaRPr lang="en-IN" sz="2800" dirty="0">
              <a:solidFill>
                <a:schemeClr val="tx1"/>
              </a:solidFill>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FDCCE309-B7A5-C703-142F-68C7099E63C4}"/>
              </a:ext>
            </a:extLst>
          </p:cNvPr>
          <p:cNvSpPr>
            <a:spLocks noGrp="1"/>
          </p:cNvSpPr>
          <p:nvPr>
            <p:ph idx="1"/>
          </p:nvPr>
        </p:nvSpPr>
        <p:spPr>
          <a:xfrm>
            <a:off x="1341120" y="1035440"/>
            <a:ext cx="5348438" cy="4142232"/>
          </a:xfrm>
        </p:spPr>
        <p:txBody>
          <a:bodyPr>
            <a:normAutofit fontScale="92500" lnSpcReduction="10000"/>
          </a:bodyPr>
          <a:lstStyle/>
          <a:p>
            <a:pPr marL="342900" lvl="0" indent="-342900" algn="just">
              <a:lnSpc>
                <a:spcPct val="160000"/>
              </a:lnSpc>
              <a:buFont typeface="Symbol" panose="05050102010706020507" pitchFamily="18" charset="2"/>
              <a:buChar char=""/>
            </a:pPr>
            <a:r>
              <a:rPr lang="en-IN" sz="1800" dirty="0">
                <a:solidFill>
                  <a:schemeClr val="tx1"/>
                </a:solidFill>
                <a:latin typeface="Times New Roman" panose="02020603050405020304" pitchFamily="18" charset="0"/>
                <a:ea typeface="Arial" panose="020B0604020202020204" pitchFamily="34" charset="0"/>
                <a:cs typeface="Times New Roman" panose="02020603050405020304" pitchFamily="18" charset="0"/>
              </a:rPr>
              <a:t>Reviewing </a:t>
            </a:r>
            <a:r>
              <a:rPr lang="en-IN" sz="1800" dirty="0">
                <a:solidFill>
                  <a:schemeClr val="tx1"/>
                </a:solidFill>
                <a:effectLst/>
                <a:latin typeface="Times New Roman" panose="02020603050405020304" pitchFamily="18" charset="0"/>
                <a:ea typeface="Arial" panose="020B0604020202020204" pitchFamily="34" charset="0"/>
                <a:cs typeface="Times New Roman" panose="02020603050405020304" pitchFamily="18" charset="0"/>
              </a:rPr>
              <a:t> different group of workers performance, on the actual  line presence metrics, as well as the different  collaboration platform utilization regularly.</a:t>
            </a:r>
          </a:p>
          <a:p>
            <a:pPr marL="342900" lvl="0" indent="-342900" algn="just">
              <a:lnSpc>
                <a:spcPct val="160000"/>
              </a:lnSpc>
              <a:buFont typeface="Symbol" panose="05050102010706020507" pitchFamily="18" charset="2"/>
              <a:buChar char=""/>
            </a:pPr>
            <a:r>
              <a:rPr lang="en-IN" sz="1800" dirty="0" err="1">
                <a:solidFill>
                  <a:schemeClr val="tx1"/>
                </a:solidFill>
                <a:effectLst/>
                <a:latin typeface="Times New Roman" panose="02020603050405020304" pitchFamily="18" charset="0"/>
                <a:ea typeface="Arial" panose="020B0604020202020204" pitchFamily="34" charset="0"/>
                <a:cs typeface="Times New Roman" panose="02020603050405020304" pitchFamily="18" charset="0"/>
              </a:rPr>
              <a:t>Ensureing</a:t>
            </a:r>
            <a:r>
              <a:rPr lang="en-IN" sz="1800" dirty="0">
                <a:solidFill>
                  <a:schemeClr val="tx1"/>
                </a:solidFill>
                <a:effectLst/>
                <a:latin typeface="Times New Roman" panose="02020603050405020304" pitchFamily="18" charset="0"/>
                <a:ea typeface="Arial" panose="020B0604020202020204" pitchFamily="34" charset="0"/>
                <a:cs typeface="Times New Roman" panose="02020603050405020304" pitchFamily="18" charset="0"/>
              </a:rPr>
              <a:t>  ongoing tracking for the actual streamlined staff manipulate and also a proper competitive online presence (Shahbaz </a:t>
            </a:r>
            <a:r>
              <a:rPr lang="en-IN" sz="1800" i="1" dirty="0">
                <a:solidFill>
                  <a:schemeClr val="tx1"/>
                </a:solidFill>
                <a:effectLst/>
                <a:latin typeface="Times New Roman" panose="02020603050405020304" pitchFamily="18" charset="0"/>
                <a:ea typeface="Arial" panose="020B0604020202020204" pitchFamily="34" charset="0"/>
                <a:cs typeface="Times New Roman" panose="02020603050405020304" pitchFamily="18" charset="0"/>
              </a:rPr>
              <a:t>et al., </a:t>
            </a:r>
            <a:r>
              <a:rPr lang="en-IN" sz="1800" dirty="0">
                <a:solidFill>
                  <a:schemeClr val="tx1"/>
                </a:solidFill>
                <a:effectLst/>
                <a:latin typeface="Times New Roman" panose="02020603050405020304" pitchFamily="18" charset="0"/>
                <a:ea typeface="Arial" panose="020B0604020202020204" pitchFamily="34" charset="0"/>
                <a:cs typeface="Times New Roman" panose="02020603050405020304" pitchFamily="18" charset="0"/>
              </a:rPr>
              <a:t>2020).</a:t>
            </a:r>
          </a:p>
          <a:p>
            <a:pPr>
              <a:lnSpc>
                <a:spcPct val="160000"/>
              </a:lnSpc>
            </a:pPr>
            <a:r>
              <a:rPr lang="en-IN" sz="1800" dirty="0">
                <a:solidFill>
                  <a:schemeClr val="tx1"/>
                </a:solidFill>
                <a:effectLst/>
                <a:latin typeface="Times New Roman" panose="02020603050405020304" pitchFamily="18" charset="0"/>
                <a:ea typeface="Arial" panose="020B0604020202020204" pitchFamily="34" charset="0"/>
                <a:cs typeface="Times New Roman" panose="02020603050405020304" pitchFamily="18" charset="0"/>
              </a:rPr>
              <a:t>Fostering  green conversation through the different  collaborative tools as well as  ensuring resilience inside the retail market</a:t>
            </a:r>
            <a:endParaRPr lang="en-IN" dirty="0">
              <a:solidFill>
                <a:schemeClr val="tx1"/>
              </a:solidFill>
              <a:latin typeface="Times New Roman" panose="02020603050405020304" pitchFamily="18" charset="0"/>
              <a:cs typeface="Times New Roman" panose="02020603050405020304" pitchFamily="18" charset="0"/>
            </a:endParaRPr>
          </a:p>
        </p:txBody>
      </p:sp>
      <p:sp>
        <p:nvSpPr>
          <p:cNvPr id="5" name="TextBox 4">
            <a:extLst>
              <a:ext uri="{FF2B5EF4-FFF2-40B4-BE49-F238E27FC236}">
                <a16:creationId xmlns:a16="http://schemas.microsoft.com/office/drawing/2014/main" id="{174DD15A-CB7D-16DA-1A6A-7C610CDBE24F}"/>
              </a:ext>
            </a:extLst>
          </p:cNvPr>
          <p:cNvSpPr txBox="1"/>
          <p:nvPr/>
        </p:nvSpPr>
        <p:spPr>
          <a:xfrm>
            <a:off x="6689558" y="5081598"/>
            <a:ext cx="6096000" cy="569771"/>
          </a:xfrm>
          <a:prstGeom prst="rect">
            <a:avLst/>
          </a:prstGeom>
          <a:noFill/>
        </p:spPr>
        <p:txBody>
          <a:bodyPr wrap="square">
            <a:spAutoFit/>
          </a:bodyPr>
          <a:lstStyle/>
          <a:p>
            <a:pPr algn="ctr">
              <a:lnSpc>
                <a:spcPct val="150000"/>
              </a:lnSpc>
            </a:pPr>
            <a:r>
              <a:rPr lang="en-US" sz="1100" b="1" dirty="0">
                <a:latin typeface="Times New Roman" panose="02020603050405020304" pitchFamily="18" charset="0"/>
                <a:cs typeface="Times New Roman" panose="02020603050405020304" pitchFamily="18" charset="0"/>
              </a:rPr>
              <a:t>Figure: </a:t>
            </a:r>
            <a:r>
              <a:rPr lang="en-IN" sz="1100" b="1" dirty="0">
                <a:effectLst/>
                <a:latin typeface="Times New Roman" panose="02020603050405020304" pitchFamily="18" charset="0"/>
                <a:ea typeface="Arial" panose="020B0604020202020204" pitchFamily="34" charset="0"/>
                <a:cs typeface="Times New Roman" panose="02020603050405020304" pitchFamily="18" charset="0"/>
              </a:rPr>
              <a:t>Monitoring of solutions to the operational problems </a:t>
            </a:r>
            <a:r>
              <a:rPr lang="en-US" sz="1100" b="1" dirty="0">
                <a:latin typeface="Times New Roman" panose="02020603050405020304" pitchFamily="18" charset="0"/>
                <a:cs typeface="Times New Roman" panose="02020603050405020304" pitchFamily="18" charset="0"/>
              </a:rPr>
              <a:t>)</a:t>
            </a:r>
          </a:p>
          <a:p>
            <a:pPr algn="ctr">
              <a:lnSpc>
                <a:spcPct val="150000"/>
              </a:lnSpc>
            </a:pPr>
            <a:r>
              <a:rPr lang="en-US" sz="1100" b="1" dirty="0">
                <a:latin typeface="Times New Roman" panose="02020603050405020304" pitchFamily="18" charset="0"/>
                <a:cs typeface="Times New Roman" panose="02020603050405020304" pitchFamily="18" charset="0"/>
              </a:rPr>
              <a:t>(</a:t>
            </a:r>
            <a:r>
              <a:rPr lang="en-US" sz="1100" b="1" dirty="0" err="1">
                <a:latin typeface="Times New Roman" panose="02020603050405020304" pitchFamily="18" charset="0"/>
                <a:cs typeface="Times New Roman" panose="02020603050405020304" pitchFamily="18" charset="0"/>
              </a:rPr>
              <a:t>Source:Bertrand</a:t>
            </a:r>
            <a:r>
              <a:rPr lang="en-US" sz="1100" b="1" dirty="0">
                <a:latin typeface="Times New Roman" panose="02020603050405020304" pitchFamily="18" charset="0"/>
                <a:cs typeface="Times New Roman" panose="02020603050405020304" pitchFamily="18" charset="0"/>
              </a:rPr>
              <a:t> </a:t>
            </a:r>
            <a:r>
              <a:rPr lang="en-US" sz="1100" b="1" i="1" dirty="0">
                <a:latin typeface="Times New Roman" panose="02020603050405020304" pitchFamily="18" charset="0"/>
                <a:cs typeface="Times New Roman" panose="02020603050405020304" pitchFamily="18" charset="0"/>
              </a:rPr>
              <a:t>et al., </a:t>
            </a:r>
            <a:r>
              <a:rPr lang="en-US" sz="1100" b="1" dirty="0">
                <a:latin typeface="Times New Roman" panose="02020603050405020304" pitchFamily="18" charset="0"/>
                <a:cs typeface="Times New Roman" panose="02020603050405020304" pitchFamily="18" charset="0"/>
              </a:rPr>
              <a:t>2022)</a:t>
            </a:r>
            <a:endParaRPr lang="en-IN" sz="1100" b="1" dirty="0">
              <a:latin typeface="Times New Roman" panose="02020603050405020304" pitchFamily="18" charset="0"/>
              <a:cs typeface="Times New Roman" panose="02020603050405020304" pitchFamily="18" charset="0"/>
            </a:endParaRPr>
          </a:p>
        </p:txBody>
      </p:sp>
      <p:pic>
        <p:nvPicPr>
          <p:cNvPr id="9" name="Picture 8">
            <a:extLst>
              <a:ext uri="{FF2B5EF4-FFF2-40B4-BE49-F238E27FC236}">
                <a16:creationId xmlns:a16="http://schemas.microsoft.com/office/drawing/2014/main" id="{F98D8225-2381-FC13-104E-A64D31804CBC}"/>
              </a:ext>
            </a:extLst>
          </p:cNvPr>
          <p:cNvPicPr>
            <a:picLocks noChangeAspect="1"/>
          </p:cNvPicPr>
          <p:nvPr/>
        </p:nvPicPr>
        <p:blipFill>
          <a:blip r:embed="rId3"/>
          <a:stretch>
            <a:fillRect/>
          </a:stretch>
        </p:blipFill>
        <p:spPr>
          <a:xfrm>
            <a:off x="7112827" y="1206631"/>
            <a:ext cx="4896533" cy="3349327"/>
          </a:xfrm>
          <a:prstGeom prst="rect">
            <a:avLst/>
          </a:prstGeom>
        </p:spPr>
      </p:pic>
    </p:spTree>
    <p:extLst>
      <p:ext uri="{BB962C8B-B14F-4D97-AF65-F5344CB8AC3E}">
        <p14:creationId xmlns:p14="http://schemas.microsoft.com/office/powerpoint/2010/main" val="48880067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C654AF-4BAA-95A2-09C5-A5F2BCD2A219}"/>
              </a:ext>
            </a:extLst>
          </p:cNvPr>
          <p:cNvSpPr>
            <a:spLocks noGrp="1"/>
          </p:cNvSpPr>
          <p:nvPr>
            <p:ph type="title"/>
          </p:nvPr>
        </p:nvSpPr>
        <p:spPr/>
        <p:txBody>
          <a:bodyPr>
            <a:normAutofit/>
          </a:bodyPr>
          <a:lstStyle/>
          <a:p>
            <a:pPr algn="ctr">
              <a:lnSpc>
                <a:spcPct val="150000"/>
              </a:lnSpc>
            </a:pPr>
            <a:r>
              <a:rPr lang="en-IN" sz="2800" b="1" dirty="0">
                <a:solidFill>
                  <a:schemeClr val="tx1"/>
                </a:solidFill>
                <a:effectLst/>
                <a:latin typeface="Times New Roman" panose="02020603050405020304" pitchFamily="18" charset="0"/>
                <a:ea typeface="Arial" panose="020B0604020202020204" pitchFamily="34" charset="0"/>
                <a:cs typeface="Times New Roman" panose="02020603050405020304" pitchFamily="18" charset="0"/>
              </a:rPr>
              <a:t>COMMUNICATION OF THE SOLUTIONS</a:t>
            </a:r>
            <a:endParaRPr lang="en-IN" sz="2800" b="1" dirty="0">
              <a:solidFill>
                <a:schemeClr val="tx1"/>
              </a:solidFill>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FFDE9394-B280-F0F6-62F7-AF428EC6B6D4}"/>
              </a:ext>
            </a:extLst>
          </p:cNvPr>
          <p:cNvSpPr>
            <a:spLocks noGrp="1"/>
          </p:cNvSpPr>
          <p:nvPr>
            <p:ph idx="1"/>
          </p:nvPr>
        </p:nvSpPr>
        <p:spPr>
          <a:xfrm>
            <a:off x="1341120" y="1572768"/>
            <a:ext cx="5544312" cy="4142232"/>
          </a:xfrm>
        </p:spPr>
        <p:txBody>
          <a:bodyPr>
            <a:normAutofit fontScale="85000" lnSpcReduction="10000"/>
          </a:bodyPr>
          <a:lstStyle/>
          <a:p>
            <a:pPr marL="342900" lvl="0" indent="-342900" algn="just">
              <a:lnSpc>
                <a:spcPct val="150000"/>
              </a:lnSpc>
              <a:buFont typeface="Symbol" panose="05050102010706020507" pitchFamily="18" charset="2"/>
              <a:buChar char=""/>
            </a:pPr>
            <a:r>
              <a:rPr lang="en-IN" sz="1800" dirty="0">
                <a:solidFill>
                  <a:schemeClr val="tx1"/>
                </a:solidFill>
                <a:effectLst/>
                <a:latin typeface="Times New Roman" panose="02020603050405020304" pitchFamily="18" charset="0"/>
                <a:ea typeface="Arial" panose="020B0604020202020204" pitchFamily="34" charset="0"/>
                <a:cs typeface="Times New Roman" panose="02020603050405020304" pitchFamily="18" charset="0"/>
              </a:rPr>
              <a:t>The communication  approach mainly  emphasizes the want for a clear as well as  concise message to carry the transformative impact of advanced supply chain generation</a:t>
            </a:r>
          </a:p>
          <a:p>
            <a:pPr marL="342900" lvl="0" indent="-342900" algn="just">
              <a:lnSpc>
                <a:spcPct val="150000"/>
              </a:lnSpc>
              <a:buFont typeface="Symbol" panose="05050102010706020507" pitchFamily="18" charset="2"/>
              <a:buChar char=""/>
            </a:pPr>
            <a:r>
              <a:rPr lang="en-IN" sz="1800" dirty="0">
                <a:solidFill>
                  <a:schemeClr val="tx1"/>
                </a:solidFill>
                <a:effectLst/>
                <a:latin typeface="Times New Roman" panose="02020603050405020304" pitchFamily="18" charset="0"/>
                <a:ea typeface="Arial" panose="020B0604020202020204" pitchFamily="34" charset="0"/>
                <a:cs typeface="Times New Roman" panose="02020603050405020304" pitchFamily="18" charset="0"/>
              </a:rPr>
              <a:t>The communication properly  highlights the importance of demonstrating how the ones technological answers align with modern-day marketplace tendencies and evolving consumer opportunities.</a:t>
            </a:r>
          </a:p>
          <a:p>
            <a:pPr marL="342900" lvl="0" indent="-342900" algn="just">
              <a:lnSpc>
                <a:spcPct val="150000"/>
              </a:lnSpc>
              <a:buFont typeface="Symbol" panose="05050102010706020507" pitchFamily="18" charset="2"/>
              <a:buChar char=""/>
            </a:pPr>
            <a:r>
              <a:rPr lang="en-IN" sz="1800" dirty="0">
                <a:solidFill>
                  <a:schemeClr val="tx1"/>
                </a:solidFill>
                <a:effectLst/>
                <a:latin typeface="Times New Roman" panose="02020603050405020304" pitchFamily="18" charset="0"/>
                <a:ea typeface="Arial" panose="020B0604020202020204" pitchFamily="34" charset="0"/>
                <a:cs typeface="Times New Roman" panose="02020603050405020304" pitchFamily="18" charset="0"/>
              </a:rPr>
              <a:t>Transparency about the continuing tracking way is very much  diagnosed as a key element to properly reassure stakeholders of Wilko's willpower to adaptability and resilience</a:t>
            </a:r>
          </a:p>
          <a:p>
            <a:pPr marL="45720" indent="0" algn="just">
              <a:lnSpc>
                <a:spcPct val="150000"/>
              </a:lnSpc>
              <a:buNone/>
            </a:pPr>
            <a:endParaRPr lang="en-IN" sz="1800" dirty="0">
              <a:solidFill>
                <a:schemeClr val="tx1"/>
              </a:solidFill>
              <a:effectLst/>
              <a:latin typeface="Times New Roman" panose="02020603050405020304" pitchFamily="18" charset="0"/>
              <a:ea typeface="Arial" panose="020B0604020202020204" pitchFamily="34" charset="0"/>
              <a:cs typeface="Times New Roman" panose="02020603050405020304" pitchFamily="18" charset="0"/>
            </a:endParaRPr>
          </a:p>
          <a:p>
            <a:pPr>
              <a:lnSpc>
                <a:spcPct val="150000"/>
              </a:lnSpc>
            </a:pPr>
            <a:endParaRPr lang="en-IN" dirty="0">
              <a:solidFill>
                <a:schemeClr val="tx1"/>
              </a:solidFill>
              <a:latin typeface="Times New Roman" panose="02020603050405020304" pitchFamily="18" charset="0"/>
              <a:cs typeface="Times New Roman" panose="02020603050405020304" pitchFamily="18" charset="0"/>
            </a:endParaRPr>
          </a:p>
        </p:txBody>
      </p:sp>
      <p:sp>
        <p:nvSpPr>
          <p:cNvPr id="5" name="TextBox 4">
            <a:extLst>
              <a:ext uri="{FF2B5EF4-FFF2-40B4-BE49-F238E27FC236}">
                <a16:creationId xmlns:a16="http://schemas.microsoft.com/office/drawing/2014/main" id="{6E2036D8-9D6B-197B-C4E0-943BBA49743B}"/>
              </a:ext>
            </a:extLst>
          </p:cNvPr>
          <p:cNvSpPr txBox="1"/>
          <p:nvPr/>
        </p:nvSpPr>
        <p:spPr>
          <a:xfrm>
            <a:off x="6567678" y="5364685"/>
            <a:ext cx="6094476" cy="569771"/>
          </a:xfrm>
          <a:prstGeom prst="rect">
            <a:avLst/>
          </a:prstGeom>
          <a:noFill/>
        </p:spPr>
        <p:txBody>
          <a:bodyPr wrap="square">
            <a:spAutoFit/>
          </a:bodyPr>
          <a:lstStyle/>
          <a:p>
            <a:pPr algn="ctr">
              <a:lnSpc>
                <a:spcPct val="150000"/>
              </a:lnSpc>
            </a:pPr>
            <a:r>
              <a:rPr lang="en-US" sz="1100" b="1" dirty="0">
                <a:latin typeface="Times New Roman" panose="02020603050405020304" pitchFamily="18" charset="0"/>
                <a:cs typeface="Times New Roman" panose="02020603050405020304" pitchFamily="18" charset="0"/>
              </a:rPr>
              <a:t>Figure: </a:t>
            </a:r>
            <a:r>
              <a:rPr lang="en-IN" sz="1100" b="1" dirty="0">
                <a:latin typeface="Times New Roman" panose="02020603050405020304" pitchFamily="18" charset="0"/>
                <a:cs typeface="Times New Roman" panose="02020603050405020304" pitchFamily="18" charset="0"/>
              </a:rPr>
              <a:t>Communication </a:t>
            </a:r>
            <a:r>
              <a:rPr lang="en-IN" sz="1100" b="1" dirty="0">
                <a:effectLst/>
                <a:latin typeface="Times New Roman" panose="02020603050405020304" pitchFamily="18" charset="0"/>
                <a:ea typeface="Arial" panose="020B0604020202020204" pitchFamily="34" charset="0"/>
                <a:cs typeface="Times New Roman" panose="02020603050405020304" pitchFamily="18" charset="0"/>
              </a:rPr>
              <a:t> of solutions to</a:t>
            </a:r>
            <a:r>
              <a:rPr lang="en-US" sz="1100" b="1" dirty="0">
                <a:latin typeface="Times New Roman" panose="02020603050405020304" pitchFamily="18" charset="0"/>
                <a:cs typeface="Times New Roman" panose="02020603050405020304" pitchFamily="18" charset="0"/>
              </a:rPr>
              <a:t>.,</a:t>
            </a:r>
            <a:r>
              <a:rPr lang="en-IN" sz="1100" b="1" dirty="0">
                <a:effectLst/>
                <a:latin typeface="Times New Roman" panose="02020603050405020304" pitchFamily="18" charset="0"/>
                <a:ea typeface="Arial" panose="020B0604020202020204" pitchFamily="34" charset="0"/>
                <a:cs typeface="Times New Roman" panose="02020603050405020304" pitchFamily="18" charset="0"/>
              </a:rPr>
              <a:t> the operational problems </a:t>
            </a:r>
            <a:endParaRPr lang="en-US" sz="1100" b="1" dirty="0">
              <a:latin typeface="Times New Roman" panose="02020603050405020304" pitchFamily="18" charset="0"/>
              <a:cs typeface="Times New Roman" panose="02020603050405020304" pitchFamily="18" charset="0"/>
            </a:endParaRPr>
          </a:p>
          <a:p>
            <a:pPr algn="ctr">
              <a:lnSpc>
                <a:spcPct val="150000"/>
              </a:lnSpc>
            </a:pPr>
            <a:r>
              <a:rPr lang="en-US" sz="1100" b="1" dirty="0">
                <a:latin typeface="Times New Roman" panose="02020603050405020304" pitchFamily="18" charset="0"/>
                <a:cs typeface="Times New Roman" panose="02020603050405020304" pitchFamily="18" charset="0"/>
              </a:rPr>
              <a:t>(Source: Dad </a:t>
            </a:r>
            <a:r>
              <a:rPr lang="en-US" sz="1100" b="1" i="1" dirty="0">
                <a:latin typeface="Times New Roman" panose="02020603050405020304" pitchFamily="18" charset="0"/>
                <a:cs typeface="Times New Roman" panose="02020603050405020304" pitchFamily="18" charset="0"/>
              </a:rPr>
              <a:t>et al</a:t>
            </a:r>
            <a:r>
              <a:rPr lang="en-US" sz="1100" b="1" dirty="0">
                <a:latin typeface="Times New Roman" panose="02020603050405020304" pitchFamily="18" charset="0"/>
                <a:cs typeface="Times New Roman" panose="02020603050405020304" pitchFamily="18" charset="0"/>
              </a:rPr>
              <a:t> 2022)</a:t>
            </a:r>
            <a:endParaRPr lang="en-IN" sz="1100" b="1" dirty="0">
              <a:latin typeface="Times New Roman" panose="02020603050405020304" pitchFamily="18" charset="0"/>
              <a:cs typeface="Times New Roman" panose="02020603050405020304" pitchFamily="18" charset="0"/>
            </a:endParaRPr>
          </a:p>
        </p:txBody>
      </p:sp>
      <p:pic>
        <p:nvPicPr>
          <p:cNvPr id="13316" name="Picture 4" descr="Traditional communication channels | Download Scientific Diagram">
            <a:extLst>
              <a:ext uri="{FF2B5EF4-FFF2-40B4-BE49-F238E27FC236}">
                <a16:creationId xmlns:a16="http://schemas.microsoft.com/office/drawing/2014/main" id="{AB701219-38A4-1B9B-6409-CDBC8801BA0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39789" y="1572768"/>
            <a:ext cx="4336884" cy="353037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7110672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EFA3B8-1C3C-ADF6-F9CC-8CA9B83F361B}"/>
              </a:ext>
            </a:extLst>
          </p:cNvPr>
          <p:cNvSpPr>
            <a:spLocks noGrp="1"/>
          </p:cNvSpPr>
          <p:nvPr>
            <p:ph type="title"/>
          </p:nvPr>
        </p:nvSpPr>
        <p:spPr>
          <a:xfrm>
            <a:off x="4839972" y="314855"/>
            <a:ext cx="9509759" cy="1088136"/>
          </a:xfrm>
        </p:spPr>
        <p:txBody>
          <a:bodyPr>
            <a:normAutofit/>
          </a:bodyPr>
          <a:lstStyle/>
          <a:p>
            <a:pPr>
              <a:lnSpc>
                <a:spcPct val="150000"/>
              </a:lnSpc>
            </a:pPr>
            <a:r>
              <a:rPr lang="en-IN" sz="2800" b="1" dirty="0">
                <a:solidFill>
                  <a:schemeClr val="tx1"/>
                </a:solidFill>
                <a:effectLst/>
                <a:latin typeface="Times New Roman" panose="02020603050405020304" pitchFamily="18" charset="0"/>
                <a:ea typeface="Arial" panose="020B0604020202020204" pitchFamily="34" charset="0"/>
                <a:cs typeface="Times New Roman" panose="02020603050405020304" pitchFamily="18" charset="0"/>
              </a:rPr>
              <a:t>CONCLUSION</a:t>
            </a:r>
            <a:endParaRPr lang="en-IN" sz="2800" dirty="0">
              <a:solidFill>
                <a:schemeClr val="tx1"/>
              </a:solidFill>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9B22EA26-69E0-5DE2-03B9-83E99FB57967}"/>
              </a:ext>
            </a:extLst>
          </p:cNvPr>
          <p:cNvSpPr>
            <a:spLocks noGrp="1"/>
          </p:cNvSpPr>
          <p:nvPr>
            <p:ph idx="1"/>
          </p:nvPr>
        </p:nvSpPr>
        <p:spPr>
          <a:xfrm>
            <a:off x="2111604" y="1673352"/>
            <a:ext cx="8738647" cy="4142232"/>
          </a:xfrm>
        </p:spPr>
        <p:txBody>
          <a:bodyPr/>
          <a:lstStyle/>
          <a:p>
            <a:pPr marL="342900" lvl="0" indent="-342900" algn="just">
              <a:lnSpc>
                <a:spcPct val="150000"/>
              </a:lnSpc>
              <a:buFont typeface="Symbol" panose="05050102010706020507" pitchFamily="18" charset="2"/>
              <a:buChar char=""/>
            </a:pPr>
            <a:r>
              <a:rPr lang="en-IN" sz="1800" dirty="0">
                <a:solidFill>
                  <a:schemeClr val="tx1"/>
                </a:solidFill>
                <a:effectLst/>
                <a:latin typeface="Times New Roman" panose="02020603050405020304" pitchFamily="18" charset="0"/>
                <a:ea typeface="Arial" panose="020B0604020202020204" pitchFamily="34" charset="0"/>
                <a:cs typeface="Times New Roman" panose="02020603050405020304" pitchFamily="18" charset="0"/>
              </a:rPr>
              <a:t>The proposed technological discusses about the  shape a strategic roadmap for Wilko's operational revival.</a:t>
            </a:r>
          </a:p>
          <a:p>
            <a:pPr marL="342900" lvl="0" indent="-342900" algn="just">
              <a:lnSpc>
                <a:spcPct val="150000"/>
              </a:lnSpc>
              <a:buFont typeface="Symbol" panose="05050102010706020507" pitchFamily="18" charset="2"/>
              <a:buChar char=""/>
            </a:pPr>
            <a:r>
              <a:rPr lang="en-IN" sz="1800" dirty="0">
                <a:solidFill>
                  <a:schemeClr val="tx1"/>
                </a:solidFill>
                <a:effectLst/>
                <a:latin typeface="Times New Roman" panose="02020603050405020304" pitchFamily="18" charset="0"/>
                <a:ea typeface="Arial" panose="020B0604020202020204" pitchFamily="34" charset="0"/>
                <a:cs typeface="Times New Roman" panose="02020603050405020304" pitchFamily="18" charset="0"/>
              </a:rPr>
              <a:t>Embrace superior technology for the actual progressed performance as well as  competitiveness (McKay </a:t>
            </a:r>
            <a:r>
              <a:rPr lang="en-IN" sz="1800" i="1" dirty="0">
                <a:solidFill>
                  <a:schemeClr val="tx1"/>
                </a:solidFill>
                <a:effectLst/>
                <a:latin typeface="Times New Roman" panose="02020603050405020304" pitchFamily="18" charset="0"/>
                <a:ea typeface="Arial" panose="020B0604020202020204" pitchFamily="34" charset="0"/>
                <a:cs typeface="Times New Roman" panose="02020603050405020304" pitchFamily="18" charset="0"/>
              </a:rPr>
              <a:t>et al., </a:t>
            </a:r>
            <a:r>
              <a:rPr lang="en-IN" sz="1800" dirty="0">
                <a:solidFill>
                  <a:schemeClr val="tx1"/>
                </a:solidFill>
                <a:effectLst/>
                <a:latin typeface="Times New Roman" panose="02020603050405020304" pitchFamily="18" charset="0"/>
                <a:ea typeface="Arial" panose="020B0604020202020204" pitchFamily="34" charset="0"/>
                <a:cs typeface="Times New Roman" panose="02020603050405020304" pitchFamily="18" charset="0"/>
              </a:rPr>
              <a:t>2020).</a:t>
            </a:r>
          </a:p>
          <a:p>
            <a:pPr marL="342900" lvl="0" indent="-342900" algn="just">
              <a:lnSpc>
                <a:spcPct val="150000"/>
              </a:lnSpc>
              <a:buFont typeface="Symbol" panose="05050102010706020507" pitchFamily="18" charset="2"/>
              <a:buChar char=""/>
            </a:pPr>
            <a:r>
              <a:rPr lang="en-IN" sz="1800" dirty="0">
                <a:solidFill>
                  <a:schemeClr val="tx1"/>
                </a:solidFill>
                <a:effectLst/>
                <a:latin typeface="Times New Roman" panose="02020603050405020304" pitchFamily="18" charset="0"/>
                <a:ea typeface="Arial" panose="020B0604020202020204" pitchFamily="34" charset="0"/>
                <a:cs typeface="Times New Roman" panose="02020603050405020304" pitchFamily="18" charset="0"/>
              </a:rPr>
              <a:t>Continuous monitoring ensures adaptability and resilience in the dynamic retail panorama.</a:t>
            </a:r>
          </a:p>
          <a:p>
            <a:pPr>
              <a:lnSpc>
                <a:spcPct val="150000"/>
              </a:lnSpc>
            </a:pPr>
            <a:endParaRPr lang="en-IN" dirty="0">
              <a:solidFill>
                <a:schemeClr val="tx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85475921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47E701-5C30-4491-8E57-055116FA2D0D}"/>
              </a:ext>
            </a:extLst>
          </p:cNvPr>
          <p:cNvSpPr>
            <a:spLocks noGrp="1"/>
          </p:cNvSpPr>
          <p:nvPr>
            <p:ph type="title"/>
          </p:nvPr>
        </p:nvSpPr>
        <p:spPr/>
        <p:txBody>
          <a:bodyPr>
            <a:normAutofit/>
          </a:bodyPr>
          <a:lstStyle/>
          <a:p>
            <a:pPr algn="ctr"/>
            <a:r>
              <a:rPr lang="en-IN" sz="2800" b="1" kern="0" dirty="0">
                <a:solidFill>
                  <a:srgbClr val="000000"/>
                </a:solidFill>
                <a:effectLst/>
                <a:latin typeface="Times New Roman" panose="02020603050405020304" pitchFamily="18" charset="0"/>
                <a:cs typeface="Times New Roman" panose="02020603050405020304" pitchFamily="18" charset="0"/>
              </a:rPr>
              <a:t>REFERENCE LIST </a:t>
            </a:r>
            <a:br>
              <a:rPr lang="en-IN" sz="2800" b="1" kern="0" dirty="0">
                <a:solidFill>
                  <a:srgbClr val="000000"/>
                </a:solidFill>
                <a:effectLst/>
                <a:latin typeface="Times New Roman" panose="02020603050405020304" pitchFamily="18" charset="0"/>
                <a:cs typeface="Times New Roman" panose="02020603050405020304" pitchFamily="18" charset="0"/>
              </a:rPr>
            </a:br>
            <a:endParaRPr lang="en-IN" sz="2800"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4ED4E29F-DF6C-F774-D88B-9856043FD7FC}"/>
              </a:ext>
            </a:extLst>
          </p:cNvPr>
          <p:cNvSpPr>
            <a:spLocks noGrp="1"/>
          </p:cNvSpPr>
          <p:nvPr>
            <p:ph idx="1"/>
          </p:nvPr>
        </p:nvSpPr>
        <p:spPr>
          <a:xfrm>
            <a:off x="1487423" y="809244"/>
            <a:ext cx="9055609" cy="4142232"/>
          </a:xfrm>
        </p:spPr>
        <p:txBody>
          <a:bodyPr>
            <a:noAutofit/>
          </a:bodyPr>
          <a:lstStyle/>
          <a:p>
            <a:pPr algn="just">
              <a:lnSpc>
                <a:spcPct val="150000"/>
              </a:lnSpc>
            </a:pPr>
            <a:r>
              <a:rPr lang="en-IN" sz="900" dirty="0" err="1">
                <a:solidFill>
                  <a:schemeClr val="tx1"/>
                </a:solidFill>
                <a:effectLst/>
                <a:latin typeface="Times New Roman" panose="02020603050405020304" pitchFamily="18" charset="0"/>
                <a:ea typeface="Arial" panose="020B0604020202020204" pitchFamily="34" charset="0"/>
                <a:cs typeface="Times New Roman" panose="02020603050405020304" pitchFamily="18" charset="0"/>
              </a:rPr>
              <a:t>Sinsel</a:t>
            </a:r>
            <a:r>
              <a:rPr lang="en-IN" sz="900" dirty="0">
                <a:solidFill>
                  <a:schemeClr val="tx1"/>
                </a:solidFill>
                <a:effectLst/>
                <a:latin typeface="Times New Roman" panose="02020603050405020304" pitchFamily="18" charset="0"/>
                <a:ea typeface="Arial" panose="020B0604020202020204" pitchFamily="34" charset="0"/>
                <a:cs typeface="Times New Roman" panose="02020603050405020304" pitchFamily="18" charset="0"/>
              </a:rPr>
              <a:t>, S.R., </a:t>
            </a:r>
            <a:r>
              <a:rPr lang="en-IN" sz="900" dirty="0" err="1">
                <a:solidFill>
                  <a:schemeClr val="tx1"/>
                </a:solidFill>
                <a:effectLst/>
                <a:latin typeface="Times New Roman" panose="02020603050405020304" pitchFamily="18" charset="0"/>
                <a:ea typeface="Arial" panose="020B0604020202020204" pitchFamily="34" charset="0"/>
                <a:cs typeface="Times New Roman" panose="02020603050405020304" pitchFamily="18" charset="0"/>
              </a:rPr>
              <a:t>Riemke</a:t>
            </a:r>
            <a:r>
              <a:rPr lang="en-IN" sz="900" dirty="0">
                <a:solidFill>
                  <a:schemeClr val="tx1"/>
                </a:solidFill>
                <a:effectLst/>
                <a:latin typeface="Times New Roman" panose="02020603050405020304" pitchFamily="18" charset="0"/>
                <a:ea typeface="Arial" panose="020B0604020202020204" pitchFamily="34" charset="0"/>
                <a:cs typeface="Times New Roman" panose="02020603050405020304" pitchFamily="18" charset="0"/>
              </a:rPr>
              <a:t>, R.L. and Hoffmann, V.H., 2020. Challenges and solution technologies for the integration of variable renewable energy sources—a review. </a:t>
            </a:r>
            <a:r>
              <a:rPr lang="en-IN" sz="900" i="1" dirty="0">
                <a:solidFill>
                  <a:schemeClr val="tx1"/>
                </a:solidFill>
                <a:effectLst/>
                <a:latin typeface="Times New Roman" panose="02020603050405020304" pitchFamily="18" charset="0"/>
                <a:ea typeface="Arial" panose="020B0604020202020204" pitchFamily="34" charset="0"/>
                <a:cs typeface="Times New Roman" panose="02020603050405020304" pitchFamily="18" charset="0"/>
              </a:rPr>
              <a:t>renewable energy</a:t>
            </a:r>
            <a:r>
              <a:rPr lang="en-IN" sz="900" dirty="0">
                <a:solidFill>
                  <a:schemeClr val="tx1"/>
                </a:solidFill>
                <a:effectLst/>
                <a:latin typeface="Times New Roman" panose="02020603050405020304" pitchFamily="18" charset="0"/>
                <a:ea typeface="Arial" panose="020B0604020202020204" pitchFamily="34" charset="0"/>
                <a:cs typeface="Times New Roman" panose="02020603050405020304" pitchFamily="18" charset="0"/>
              </a:rPr>
              <a:t>, </a:t>
            </a:r>
            <a:r>
              <a:rPr lang="en-IN" sz="900" i="1" dirty="0">
                <a:solidFill>
                  <a:schemeClr val="tx1"/>
                </a:solidFill>
                <a:effectLst/>
                <a:latin typeface="Times New Roman" panose="02020603050405020304" pitchFamily="18" charset="0"/>
                <a:ea typeface="Arial" panose="020B0604020202020204" pitchFamily="34" charset="0"/>
                <a:cs typeface="Times New Roman" panose="02020603050405020304" pitchFamily="18" charset="0"/>
              </a:rPr>
              <a:t>145</a:t>
            </a:r>
            <a:r>
              <a:rPr lang="en-IN" sz="900" dirty="0">
                <a:solidFill>
                  <a:schemeClr val="tx1"/>
                </a:solidFill>
                <a:effectLst/>
                <a:latin typeface="Times New Roman" panose="02020603050405020304" pitchFamily="18" charset="0"/>
                <a:ea typeface="Arial" panose="020B0604020202020204" pitchFamily="34" charset="0"/>
                <a:cs typeface="Times New Roman" panose="02020603050405020304" pitchFamily="18" charset="0"/>
              </a:rPr>
              <a:t>, pp.2271-2285.</a:t>
            </a:r>
          </a:p>
          <a:p>
            <a:pPr algn="just">
              <a:lnSpc>
                <a:spcPct val="150000"/>
              </a:lnSpc>
            </a:pPr>
            <a:r>
              <a:rPr lang="en-IN" sz="900" dirty="0">
                <a:solidFill>
                  <a:schemeClr val="tx1"/>
                </a:solidFill>
                <a:effectLst/>
                <a:latin typeface="Times New Roman" panose="02020603050405020304" pitchFamily="18" charset="0"/>
                <a:ea typeface="Arial" panose="020B0604020202020204" pitchFamily="34" charset="0"/>
                <a:cs typeface="Times New Roman" panose="02020603050405020304" pitchFamily="18" charset="0"/>
              </a:rPr>
              <a:t>Wamba, S.F. and Queiroz, M.M., 2020. Blockchain in the operations and supply chain management: Benefits, challenges and future research opportunities. </a:t>
            </a:r>
            <a:r>
              <a:rPr lang="en-IN" sz="900" i="1" dirty="0">
                <a:solidFill>
                  <a:schemeClr val="tx1"/>
                </a:solidFill>
                <a:effectLst/>
                <a:latin typeface="Times New Roman" panose="02020603050405020304" pitchFamily="18" charset="0"/>
                <a:ea typeface="Arial" panose="020B0604020202020204" pitchFamily="34" charset="0"/>
                <a:cs typeface="Times New Roman" panose="02020603050405020304" pitchFamily="18" charset="0"/>
              </a:rPr>
              <a:t>International Journal of Information Management</a:t>
            </a:r>
            <a:r>
              <a:rPr lang="en-IN" sz="900" dirty="0">
                <a:solidFill>
                  <a:schemeClr val="tx1"/>
                </a:solidFill>
                <a:effectLst/>
                <a:latin typeface="Times New Roman" panose="02020603050405020304" pitchFamily="18" charset="0"/>
                <a:ea typeface="Arial" panose="020B0604020202020204" pitchFamily="34" charset="0"/>
                <a:cs typeface="Times New Roman" panose="02020603050405020304" pitchFamily="18" charset="0"/>
              </a:rPr>
              <a:t>, </a:t>
            </a:r>
            <a:r>
              <a:rPr lang="en-IN" sz="900" i="1" dirty="0">
                <a:solidFill>
                  <a:schemeClr val="tx1"/>
                </a:solidFill>
                <a:effectLst/>
                <a:latin typeface="Times New Roman" panose="02020603050405020304" pitchFamily="18" charset="0"/>
                <a:ea typeface="Arial" panose="020B0604020202020204" pitchFamily="34" charset="0"/>
                <a:cs typeface="Times New Roman" panose="02020603050405020304" pitchFamily="18" charset="0"/>
              </a:rPr>
              <a:t>52</a:t>
            </a:r>
            <a:r>
              <a:rPr lang="en-IN" sz="900" dirty="0">
                <a:solidFill>
                  <a:schemeClr val="tx1"/>
                </a:solidFill>
                <a:effectLst/>
                <a:latin typeface="Times New Roman" panose="02020603050405020304" pitchFamily="18" charset="0"/>
                <a:ea typeface="Arial" panose="020B0604020202020204" pitchFamily="34" charset="0"/>
                <a:cs typeface="Times New Roman" panose="02020603050405020304" pitchFamily="18" charset="0"/>
              </a:rPr>
              <a:t>, p.102064.</a:t>
            </a:r>
          </a:p>
          <a:p>
            <a:pPr algn="just">
              <a:lnSpc>
                <a:spcPct val="150000"/>
              </a:lnSpc>
            </a:pPr>
            <a:r>
              <a:rPr lang="en-IN" sz="900" dirty="0">
                <a:solidFill>
                  <a:schemeClr val="tx1"/>
                </a:solidFill>
                <a:effectLst/>
                <a:latin typeface="Times New Roman" panose="02020603050405020304" pitchFamily="18" charset="0"/>
                <a:ea typeface="Arial" panose="020B0604020202020204" pitchFamily="34" charset="0"/>
                <a:cs typeface="Times New Roman" panose="02020603050405020304" pitchFamily="18" charset="0"/>
              </a:rPr>
              <a:t>Choi, T.M., Kumar, S., Yue, X. and Chan, H.L., 2022. Disruptive technologies and operations management in the Industry 4.0 era and beyond. </a:t>
            </a:r>
            <a:r>
              <a:rPr lang="en-IN" sz="900" i="1" dirty="0">
                <a:solidFill>
                  <a:schemeClr val="tx1"/>
                </a:solidFill>
                <a:effectLst/>
                <a:latin typeface="Times New Roman" panose="02020603050405020304" pitchFamily="18" charset="0"/>
                <a:ea typeface="Arial" panose="020B0604020202020204" pitchFamily="34" charset="0"/>
                <a:cs typeface="Times New Roman" panose="02020603050405020304" pitchFamily="18" charset="0"/>
              </a:rPr>
              <a:t>Production and Operations Management</a:t>
            </a:r>
            <a:r>
              <a:rPr lang="en-IN" sz="900" dirty="0">
                <a:solidFill>
                  <a:schemeClr val="tx1"/>
                </a:solidFill>
                <a:effectLst/>
                <a:latin typeface="Times New Roman" panose="02020603050405020304" pitchFamily="18" charset="0"/>
                <a:ea typeface="Arial" panose="020B0604020202020204" pitchFamily="34" charset="0"/>
                <a:cs typeface="Times New Roman" panose="02020603050405020304" pitchFamily="18" charset="0"/>
              </a:rPr>
              <a:t>, </a:t>
            </a:r>
            <a:r>
              <a:rPr lang="en-IN" sz="900" i="1" dirty="0">
                <a:solidFill>
                  <a:schemeClr val="tx1"/>
                </a:solidFill>
                <a:effectLst/>
                <a:latin typeface="Times New Roman" panose="02020603050405020304" pitchFamily="18" charset="0"/>
                <a:ea typeface="Arial" panose="020B0604020202020204" pitchFamily="34" charset="0"/>
                <a:cs typeface="Times New Roman" panose="02020603050405020304" pitchFamily="18" charset="0"/>
              </a:rPr>
              <a:t>31</a:t>
            </a:r>
            <a:r>
              <a:rPr lang="en-IN" sz="900" dirty="0">
                <a:solidFill>
                  <a:schemeClr val="tx1"/>
                </a:solidFill>
                <a:effectLst/>
                <a:latin typeface="Times New Roman" panose="02020603050405020304" pitchFamily="18" charset="0"/>
                <a:ea typeface="Arial" panose="020B0604020202020204" pitchFamily="34" charset="0"/>
                <a:cs typeface="Times New Roman" panose="02020603050405020304" pitchFamily="18" charset="0"/>
              </a:rPr>
              <a:t>(1), pp.9-31.</a:t>
            </a:r>
          </a:p>
          <a:p>
            <a:pPr algn="just">
              <a:lnSpc>
                <a:spcPct val="150000"/>
              </a:lnSpc>
            </a:pPr>
            <a:r>
              <a:rPr lang="en-IN" sz="900" dirty="0">
                <a:solidFill>
                  <a:schemeClr val="tx1"/>
                </a:solidFill>
                <a:effectLst/>
                <a:latin typeface="Times New Roman" panose="02020603050405020304" pitchFamily="18" charset="0"/>
                <a:ea typeface="Arial" panose="020B0604020202020204" pitchFamily="34" charset="0"/>
                <a:cs typeface="Times New Roman" panose="02020603050405020304" pitchFamily="18" charset="0"/>
              </a:rPr>
              <a:t>Xu, Q., </a:t>
            </a:r>
            <a:r>
              <a:rPr lang="en-IN" sz="900" dirty="0" err="1">
                <a:solidFill>
                  <a:schemeClr val="tx1"/>
                </a:solidFill>
                <a:effectLst/>
                <a:latin typeface="Times New Roman" panose="02020603050405020304" pitchFamily="18" charset="0"/>
                <a:ea typeface="Arial" panose="020B0604020202020204" pitchFamily="34" charset="0"/>
                <a:cs typeface="Times New Roman" panose="02020603050405020304" pitchFamily="18" charset="0"/>
              </a:rPr>
              <a:t>Vafamand</a:t>
            </a:r>
            <a:r>
              <a:rPr lang="en-IN" sz="900" dirty="0">
                <a:solidFill>
                  <a:schemeClr val="tx1"/>
                </a:solidFill>
                <a:effectLst/>
                <a:latin typeface="Times New Roman" panose="02020603050405020304" pitchFamily="18" charset="0"/>
                <a:ea typeface="Arial" panose="020B0604020202020204" pitchFamily="34" charset="0"/>
                <a:cs typeface="Times New Roman" panose="02020603050405020304" pitchFamily="18" charset="0"/>
              </a:rPr>
              <a:t>, N., Chen, L., </a:t>
            </a:r>
            <a:r>
              <a:rPr lang="en-IN" sz="900" dirty="0" err="1">
                <a:solidFill>
                  <a:schemeClr val="tx1"/>
                </a:solidFill>
                <a:effectLst/>
                <a:latin typeface="Times New Roman" panose="02020603050405020304" pitchFamily="18" charset="0"/>
                <a:ea typeface="Arial" panose="020B0604020202020204" pitchFamily="34" charset="0"/>
                <a:cs typeface="Times New Roman" panose="02020603050405020304" pitchFamily="18" charset="0"/>
              </a:rPr>
              <a:t>Dragičević</a:t>
            </a:r>
            <a:r>
              <a:rPr lang="en-IN" sz="900" dirty="0">
                <a:solidFill>
                  <a:schemeClr val="tx1"/>
                </a:solidFill>
                <a:effectLst/>
                <a:latin typeface="Times New Roman" panose="02020603050405020304" pitchFamily="18" charset="0"/>
                <a:ea typeface="Arial" panose="020B0604020202020204" pitchFamily="34" charset="0"/>
                <a:cs typeface="Times New Roman" panose="02020603050405020304" pitchFamily="18" charset="0"/>
              </a:rPr>
              <a:t>, T., Xie, L. and </a:t>
            </a:r>
            <a:r>
              <a:rPr lang="en-IN" sz="900" dirty="0" err="1">
                <a:solidFill>
                  <a:schemeClr val="tx1"/>
                </a:solidFill>
                <a:effectLst/>
                <a:latin typeface="Times New Roman" panose="02020603050405020304" pitchFamily="18" charset="0"/>
                <a:ea typeface="Arial" panose="020B0604020202020204" pitchFamily="34" charset="0"/>
                <a:cs typeface="Times New Roman" panose="02020603050405020304" pitchFamily="18" charset="0"/>
              </a:rPr>
              <a:t>Blaabjerg</a:t>
            </a:r>
            <a:r>
              <a:rPr lang="en-IN" sz="900" dirty="0">
                <a:solidFill>
                  <a:schemeClr val="tx1"/>
                </a:solidFill>
                <a:effectLst/>
                <a:latin typeface="Times New Roman" panose="02020603050405020304" pitchFamily="18" charset="0"/>
                <a:ea typeface="Arial" panose="020B0604020202020204" pitchFamily="34" charset="0"/>
                <a:cs typeface="Times New Roman" panose="02020603050405020304" pitchFamily="18" charset="0"/>
              </a:rPr>
              <a:t>, F., 2020. Review on advanced control technologies for bidirectional DC/DC converters in DC microgrids. </a:t>
            </a:r>
            <a:r>
              <a:rPr lang="en-IN" sz="900" i="1" dirty="0">
                <a:solidFill>
                  <a:schemeClr val="tx1"/>
                </a:solidFill>
                <a:effectLst/>
                <a:latin typeface="Times New Roman" panose="02020603050405020304" pitchFamily="18" charset="0"/>
                <a:ea typeface="Arial" panose="020B0604020202020204" pitchFamily="34" charset="0"/>
                <a:cs typeface="Times New Roman" panose="02020603050405020304" pitchFamily="18" charset="0"/>
              </a:rPr>
              <a:t>IEEE Journal of Emerging and Selected Topics in Power Electronics</a:t>
            </a:r>
            <a:r>
              <a:rPr lang="en-IN" sz="900" dirty="0">
                <a:solidFill>
                  <a:schemeClr val="tx1"/>
                </a:solidFill>
                <a:effectLst/>
                <a:latin typeface="Times New Roman" panose="02020603050405020304" pitchFamily="18" charset="0"/>
                <a:ea typeface="Arial" panose="020B0604020202020204" pitchFamily="34" charset="0"/>
                <a:cs typeface="Times New Roman" panose="02020603050405020304" pitchFamily="18" charset="0"/>
              </a:rPr>
              <a:t>, </a:t>
            </a:r>
            <a:r>
              <a:rPr lang="en-IN" sz="900" i="1" dirty="0">
                <a:solidFill>
                  <a:schemeClr val="tx1"/>
                </a:solidFill>
                <a:effectLst/>
                <a:latin typeface="Times New Roman" panose="02020603050405020304" pitchFamily="18" charset="0"/>
                <a:ea typeface="Arial" panose="020B0604020202020204" pitchFamily="34" charset="0"/>
                <a:cs typeface="Times New Roman" panose="02020603050405020304" pitchFamily="18" charset="0"/>
              </a:rPr>
              <a:t>9</a:t>
            </a:r>
            <a:r>
              <a:rPr lang="en-IN" sz="900" dirty="0">
                <a:solidFill>
                  <a:schemeClr val="tx1"/>
                </a:solidFill>
                <a:effectLst/>
                <a:latin typeface="Times New Roman" panose="02020603050405020304" pitchFamily="18" charset="0"/>
                <a:ea typeface="Arial" panose="020B0604020202020204" pitchFamily="34" charset="0"/>
                <a:cs typeface="Times New Roman" panose="02020603050405020304" pitchFamily="18" charset="0"/>
              </a:rPr>
              <a:t>(2), pp.1205-1221.</a:t>
            </a:r>
            <a:endParaRPr lang="en-IN" sz="900" dirty="0">
              <a:solidFill>
                <a:schemeClr val="tx1"/>
              </a:solidFill>
              <a:latin typeface="Times New Roman" panose="02020603050405020304" pitchFamily="18" charset="0"/>
              <a:ea typeface="Arial" panose="020B0604020202020204" pitchFamily="34" charset="0"/>
              <a:cs typeface="Times New Roman" panose="02020603050405020304" pitchFamily="18" charset="0"/>
            </a:endParaRPr>
          </a:p>
          <a:p>
            <a:pPr algn="just">
              <a:lnSpc>
                <a:spcPct val="150000"/>
              </a:lnSpc>
            </a:pPr>
            <a:r>
              <a:rPr lang="en-IN" sz="900" dirty="0">
                <a:solidFill>
                  <a:schemeClr val="tx1"/>
                </a:solidFill>
                <a:effectLst/>
                <a:latin typeface="Times New Roman" panose="02020603050405020304" pitchFamily="18" charset="0"/>
                <a:ea typeface="Arial" panose="020B0604020202020204" pitchFamily="34" charset="0"/>
                <a:cs typeface="Times New Roman" panose="02020603050405020304" pitchFamily="18" charset="0"/>
              </a:rPr>
              <a:t>Hannan, M.A., Wali, S.B., Ker, P.J., Abd Rahman, M.S., </a:t>
            </a:r>
            <a:r>
              <a:rPr lang="en-IN" sz="900" dirty="0" err="1">
                <a:solidFill>
                  <a:schemeClr val="tx1"/>
                </a:solidFill>
                <a:effectLst/>
                <a:latin typeface="Times New Roman" panose="02020603050405020304" pitchFamily="18" charset="0"/>
                <a:ea typeface="Arial" panose="020B0604020202020204" pitchFamily="34" charset="0"/>
                <a:cs typeface="Times New Roman" panose="02020603050405020304" pitchFamily="18" charset="0"/>
              </a:rPr>
              <a:t>Mansor</a:t>
            </a:r>
            <a:r>
              <a:rPr lang="en-IN" sz="900" dirty="0">
                <a:solidFill>
                  <a:schemeClr val="tx1"/>
                </a:solidFill>
                <a:effectLst/>
                <a:latin typeface="Times New Roman" panose="02020603050405020304" pitchFamily="18" charset="0"/>
                <a:ea typeface="Arial" panose="020B0604020202020204" pitchFamily="34" charset="0"/>
                <a:cs typeface="Times New Roman" panose="02020603050405020304" pitchFamily="18" charset="0"/>
              </a:rPr>
              <a:t>, M., </a:t>
            </a:r>
            <a:r>
              <a:rPr lang="en-IN" sz="900" dirty="0" err="1">
                <a:solidFill>
                  <a:schemeClr val="tx1"/>
                </a:solidFill>
                <a:effectLst/>
                <a:latin typeface="Times New Roman" panose="02020603050405020304" pitchFamily="18" charset="0"/>
                <a:ea typeface="Arial" panose="020B0604020202020204" pitchFamily="34" charset="0"/>
                <a:cs typeface="Times New Roman" panose="02020603050405020304" pitchFamily="18" charset="0"/>
              </a:rPr>
              <a:t>Ramachandaramurthy</a:t>
            </a:r>
            <a:r>
              <a:rPr lang="en-IN" sz="900" dirty="0">
                <a:solidFill>
                  <a:schemeClr val="tx1"/>
                </a:solidFill>
                <a:effectLst/>
                <a:latin typeface="Times New Roman" panose="02020603050405020304" pitchFamily="18" charset="0"/>
                <a:ea typeface="Arial" panose="020B0604020202020204" pitchFamily="34" charset="0"/>
                <a:cs typeface="Times New Roman" panose="02020603050405020304" pitchFamily="18" charset="0"/>
              </a:rPr>
              <a:t>, V.K., </a:t>
            </a:r>
            <a:r>
              <a:rPr lang="en-IN" sz="900" dirty="0" err="1">
                <a:solidFill>
                  <a:schemeClr val="tx1"/>
                </a:solidFill>
                <a:effectLst/>
                <a:latin typeface="Times New Roman" panose="02020603050405020304" pitchFamily="18" charset="0"/>
                <a:ea typeface="Arial" panose="020B0604020202020204" pitchFamily="34" charset="0"/>
                <a:cs typeface="Times New Roman" panose="02020603050405020304" pitchFamily="18" charset="0"/>
              </a:rPr>
              <a:t>Muttaqi</a:t>
            </a:r>
            <a:r>
              <a:rPr lang="en-IN" sz="900" dirty="0">
                <a:solidFill>
                  <a:schemeClr val="tx1"/>
                </a:solidFill>
                <a:effectLst/>
                <a:latin typeface="Times New Roman" panose="02020603050405020304" pitchFamily="18" charset="0"/>
                <a:ea typeface="Arial" panose="020B0604020202020204" pitchFamily="34" charset="0"/>
                <a:cs typeface="Times New Roman" panose="02020603050405020304" pitchFamily="18" charset="0"/>
              </a:rPr>
              <a:t>, K.M., </a:t>
            </a:r>
            <a:r>
              <a:rPr lang="en-IN" sz="900" dirty="0" err="1">
                <a:solidFill>
                  <a:schemeClr val="tx1"/>
                </a:solidFill>
                <a:effectLst/>
                <a:latin typeface="Times New Roman" panose="02020603050405020304" pitchFamily="18" charset="0"/>
                <a:ea typeface="Arial" panose="020B0604020202020204" pitchFamily="34" charset="0"/>
                <a:cs typeface="Times New Roman" panose="02020603050405020304" pitchFamily="18" charset="0"/>
              </a:rPr>
              <a:t>Mahlia</a:t>
            </a:r>
            <a:r>
              <a:rPr lang="en-IN" sz="900" dirty="0">
                <a:solidFill>
                  <a:schemeClr val="tx1"/>
                </a:solidFill>
                <a:effectLst/>
                <a:latin typeface="Times New Roman" panose="02020603050405020304" pitchFamily="18" charset="0"/>
                <a:ea typeface="Arial" panose="020B0604020202020204" pitchFamily="34" charset="0"/>
                <a:cs typeface="Times New Roman" panose="02020603050405020304" pitchFamily="18" charset="0"/>
              </a:rPr>
              <a:t>, T.M.I. and Dong, Z.Y., 2021. Battery energy-storage system: A review of technologies, optimization objectives, constraints, approaches, and outstanding issues. </a:t>
            </a:r>
            <a:r>
              <a:rPr lang="en-IN" sz="900" i="1" dirty="0">
                <a:solidFill>
                  <a:schemeClr val="tx1"/>
                </a:solidFill>
                <a:effectLst/>
                <a:latin typeface="Times New Roman" panose="02020603050405020304" pitchFamily="18" charset="0"/>
                <a:ea typeface="Arial" panose="020B0604020202020204" pitchFamily="34" charset="0"/>
                <a:cs typeface="Times New Roman" panose="02020603050405020304" pitchFamily="18" charset="0"/>
              </a:rPr>
              <a:t>Journal of Energy Storage</a:t>
            </a:r>
            <a:r>
              <a:rPr lang="en-IN" sz="900" dirty="0">
                <a:solidFill>
                  <a:schemeClr val="tx1"/>
                </a:solidFill>
                <a:effectLst/>
                <a:latin typeface="Times New Roman" panose="02020603050405020304" pitchFamily="18" charset="0"/>
                <a:ea typeface="Arial" panose="020B0604020202020204" pitchFamily="34" charset="0"/>
                <a:cs typeface="Times New Roman" panose="02020603050405020304" pitchFamily="18" charset="0"/>
              </a:rPr>
              <a:t>, </a:t>
            </a:r>
            <a:r>
              <a:rPr lang="en-IN" sz="900" i="1" dirty="0">
                <a:solidFill>
                  <a:schemeClr val="tx1"/>
                </a:solidFill>
                <a:effectLst/>
                <a:latin typeface="Times New Roman" panose="02020603050405020304" pitchFamily="18" charset="0"/>
                <a:ea typeface="Arial" panose="020B0604020202020204" pitchFamily="34" charset="0"/>
                <a:cs typeface="Times New Roman" panose="02020603050405020304" pitchFamily="18" charset="0"/>
              </a:rPr>
              <a:t>42</a:t>
            </a:r>
            <a:r>
              <a:rPr lang="en-IN" sz="900" dirty="0">
                <a:solidFill>
                  <a:schemeClr val="tx1"/>
                </a:solidFill>
                <a:effectLst/>
                <a:latin typeface="Times New Roman" panose="02020603050405020304" pitchFamily="18" charset="0"/>
                <a:ea typeface="Arial" panose="020B0604020202020204" pitchFamily="34" charset="0"/>
                <a:cs typeface="Times New Roman" panose="02020603050405020304" pitchFamily="18" charset="0"/>
              </a:rPr>
              <a:t>, p.103023.</a:t>
            </a:r>
          </a:p>
          <a:p>
            <a:pPr marL="171450" indent="-171450" algn="just">
              <a:lnSpc>
                <a:spcPct val="150000"/>
              </a:lnSpc>
              <a:spcBef>
                <a:spcPts val="0"/>
              </a:spcBef>
            </a:pPr>
            <a:r>
              <a:rPr lang="en-IN" sz="900" dirty="0" err="1">
                <a:solidFill>
                  <a:srgbClr val="222222"/>
                </a:solidFill>
                <a:effectLst/>
                <a:latin typeface="Times New Roman" panose="02020603050405020304" pitchFamily="18" charset="0"/>
                <a:ea typeface="Arial" panose="020B0604020202020204" pitchFamily="34" charset="0"/>
                <a:cs typeface="Times New Roman" panose="02020603050405020304" pitchFamily="18" charset="0"/>
              </a:rPr>
              <a:t>Ismanto</a:t>
            </a:r>
            <a:r>
              <a:rPr lang="en-IN" sz="900" dirty="0">
                <a:solidFill>
                  <a:srgbClr val="222222"/>
                </a:solidFill>
                <a:effectLst/>
                <a:latin typeface="Times New Roman" panose="02020603050405020304" pitchFamily="18" charset="0"/>
                <a:ea typeface="Arial" panose="020B0604020202020204" pitchFamily="34" charset="0"/>
                <a:cs typeface="Times New Roman" panose="02020603050405020304" pitchFamily="18" charset="0"/>
              </a:rPr>
              <a:t>, L., </a:t>
            </a:r>
            <a:r>
              <a:rPr lang="en-IN" sz="900" dirty="0" err="1">
                <a:solidFill>
                  <a:srgbClr val="222222"/>
                </a:solidFill>
                <a:effectLst/>
                <a:latin typeface="Times New Roman" panose="02020603050405020304" pitchFamily="18" charset="0"/>
                <a:ea typeface="Arial" panose="020B0604020202020204" pitchFamily="34" charset="0"/>
                <a:cs typeface="Times New Roman" panose="02020603050405020304" pitchFamily="18" charset="0"/>
              </a:rPr>
              <a:t>Ar</a:t>
            </a:r>
            <a:r>
              <a:rPr lang="en-IN" sz="900" dirty="0">
                <a:solidFill>
                  <a:srgbClr val="222222"/>
                </a:solidFill>
                <a:effectLst/>
                <a:latin typeface="Times New Roman" panose="02020603050405020304" pitchFamily="18" charset="0"/>
                <a:ea typeface="Arial" panose="020B0604020202020204" pitchFamily="34" charset="0"/>
                <a:cs typeface="Times New Roman" panose="02020603050405020304" pitchFamily="18" charset="0"/>
              </a:rPr>
              <a:t>, H.S., Fajar, A.N. and </a:t>
            </a:r>
            <a:r>
              <a:rPr lang="en-IN" sz="900" dirty="0" err="1">
                <a:solidFill>
                  <a:srgbClr val="222222"/>
                </a:solidFill>
                <a:effectLst/>
                <a:latin typeface="Times New Roman" panose="02020603050405020304" pitchFamily="18" charset="0"/>
                <a:ea typeface="Arial" panose="020B0604020202020204" pitchFamily="34" charset="0"/>
                <a:cs typeface="Times New Roman" panose="02020603050405020304" pitchFamily="18" charset="0"/>
              </a:rPr>
              <a:t>Bachtiar</a:t>
            </a:r>
            <a:r>
              <a:rPr lang="en-IN" sz="900" dirty="0">
                <a:solidFill>
                  <a:srgbClr val="222222"/>
                </a:solidFill>
                <a:effectLst/>
                <a:latin typeface="Times New Roman" panose="02020603050405020304" pitchFamily="18" charset="0"/>
                <a:ea typeface="Arial" panose="020B0604020202020204" pitchFamily="34" charset="0"/>
                <a:cs typeface="Times New Roman" panose="02020603050405020304" pitchFamily="18" charset="0"/>
              </a:rPr>
              <a:t>, S., 2019, July. Blockchain as E-commerce platform in Indonesia. In </a:t>
            </a:r>
            <a:r>
              <a:rPr lang="en-IN" sz="900" i="1" dirty="0">
                <a:solidFill>
                  <a:srgbClr val="222222"/>
                </a:solidFill>
                <a:effectLst/>
                <a:latin typeface="Times New Roman" panose="02020603050405020304" pitchFamily="18" charset="0"/>
                <a:ea typeface="Arial" panose="020B0604020202020204" pitchFamily="34" charset="0"/>
                <a:cs typeface="Times New Roman" panose="02020603050405020304" pitchFamily="18" charset="0"/>
              </a:rPr>
              <a:t>Journal of Physics: Conference Series</a:t>
            </a:r>
            <a:r>
              <a:rPr lang="en-IN" sz="900" dirty="0">
                <a:solidFill>
                  <a:srgbClr val="222222"/>
                </a:solidFill>
                <a:effectLst/>
                <a:latin typeface="Times New Roman" panose="02020603050405020304" pitchFamily="18" charset="0"/>
                <a:ea typeface="Arial" panose="020B0604020202020204" pitchFamily="34" charset="0"/>
                <a:cs typeface="Times New Roman" panose="02020603050405020304" pitchFamily="18" charset="0"/>
              </a:rPr>
              <a:t> (Vol. 1179, No. 1, p. 012114). IOP Publishing.</a:t>
            </a:r>
            <a:endParaRPr lang="en-IN" sz="900" dirty="0">
              <a:effectLst/>
              <a:latin typeface="Times New Roman" panose="02020603050405020304" pitchFamily="18" charset="0"/>
              <a:cs typeface="Times New Roman" panose="02020603050405020304" pitchFamily="18" charset="0"/>
            </a:endParaRPr>
          </a:p>
          <a:p>
            <a:pPr marL="171450" indent="-171450" algn="just">
              <a:lnSpc>
                <a:spcPct val="150000"/>
              </a:lnSpc>
              <a:spcBef>
                <a:spcPts val="0"/>
              </a:spcBef>
            </a:pPr>
            <a:r>
              <a:rPr lang="en-IN" sz="900" dirty="0" err="1">
                <a:solidFill>
                  <a:srgbClr val="222222"/>
                </a:solidFill>
                <a:effectLst/>
                <a:latin typeface="Times New Roman" panose="02020603050405020304" pitchFamily="18" charset="0"/>
                <a:ea typeface="Arial" panose="020B0604020202020204" pitchFamily="34" charset="0"/>
                <a:cs typeface="Times New Roman" panose="02020603050405020304" pitchFamily="18" charset="0"/>
              </a:rPr>
              <a:t>Kurtzke</a:t>
            </a:r>
            <a:r>
              <a:rPr lang="en-IN" sz="900" dirty="0">
                <a:solidFill>
                  <a:srgbClr val="222222"/>
                </a:solidFill>
                <a:effectLst/>
                <a:latin typeface="Times New Roman" panose="02020603050405020304" pitchFamily="18" charset="0"/>
                <a:ea typeface="Arial" panose="020B0604020202020204" pitchFamily="34" charset="0"/>
                <a:cs typeface="Times New Roman" panose="02020603050405020304" pitchFamily="18" charset="0"/>
              </a:rPr>
              <a:t>, S. and </a:t>
            </a:r>
            <a:r>
              <a:rPr lang="en-IN" sz="900" dirty="0" err="1">
                <a:solidFill>
                  <a:srgbClr val="222222"/>
                </a:solidFill>
                <a:effectLst/>
                <a:latin typeface="Times New Roman" panose="02020603050405020304" pitchFamily="18" charset="0"/>
                <a:ea typeface="Arial" panose="020B0604020202020204" pitchFamily="34" charset="0"/>
                <a:cs typeface="Times New Roman" panose="02020603050405020304" pitchFamily="18" charset="0"/>
              </a:rPr>
              <a:t>Setkute</a:t>
            </a:r>
            <a:r>
              <a:rPr lang="en-IN" sz="900" dirty="0">
                <a:solidFill>
                  <a:srgbClr val="222222"/>
                </a:solidFill>
                <a:effectLst/>
                <a:latin typeface="Times New Roman" panose="02020603050405020304" pitchFamily="18" charset="0"/>
                <a:ea typeface="Arial" panose="020B0604020202020204" pitchFamily="34" charset="0"/>
                <a:cs typeface="Times New Roman" panose="02020603050405020304" pitchFamily="18" charset="0"/>
              </a:rPr>
              <a:t>, J., 2021. Analytics capability in marketing education: A practice-informed model. </a:t>
            </a:r>
            <a:r>
              <a:rPr lang="en-IN" sz="900" i="1" dirty="0">
                <a:solidFill>
                  <a:srgbClr val="222222"/>
                </a:solidFill>
                <a:effectLst/>
                <a:latin typeface="Times New Roman" panose="02020603050405020304" pitchFamily="18" charset="0"/>
                <a:ea typeface="Arial" panose="020B0604020202020204" pitchFamily="34" charset="0"/>
                <a:cs typeface="Times New Roman" panose="02020603050405020304" pitchFamily="18" charset="0"/>
              </a:rPr>
              <a:t>Journal of Marketing Education</a:t>
            </a:r>
            <a:r>
              <a:rPr lang="en-IN" sz="900" dirty="0">
                <a:solidFill>
                  <a:srgbClr val="222222"/>
                </a:solidFill>
                <a:effectLst/>
                <a:latin typeface="Times New Roman" panose="02020603050405020304" pitchFamily="18" charset="0"/>
                <a:ea typeface="Arial" panose="020B0604020202020204" pitchFamily="34" charset="0"/>
                <a:cs typeface="Times New Roman" panose="02020603050405020304" pitchFamily="18" charset="0"/>
              </a:rPr>
              <a:t>, </a:t>
            </a:r>
            <a:r>
              <a:rPr lang="en-IN" sz="900" i="1" dirty="0">
                <a:solidFill>
                  <a:srgbClr val="222222"/>
                </a:solidFill>
                <a:effectLst/>
                <a:latin typeface="Times New Roman" panose="02020603050405020304" pitchFamily="18" charset="0"/>
                <a:ea typeface="Arial" panose="020B0604020202020204" pitchFamily="34" charset="0"/>
                <a:cs typeface="Times New Roman" panose="02020603050405020304" pitchFamily="18" charset="0"/>
              </a:rPr>
              <a:t>43</a:t>
            </a:r>
            <a:r>
              <a:rPr lang="en-IN" sz="900" dirty="0">
                <a:solidFill>
                  <a:srgbClr val="222222"/>
                </a:solidFill>
                <a:effectLst/>
                <a:latin typeface="Times New Roman" panose="02020603050405020304" pitchFamily="18" charset="0"/>
                <a:ea typeface="Arial" panose="020B0604020202020204" pitchFamily="34" charset="0"/>
                <a:cs typeface="Times New Roman" panose="02020603050405020304" pitchFamily="18" charset="0"/>
              </a:rPr>
              <a:t>(3), pp.298-316.</a:t>
            </a:r>
            <a:endParaRPr lang="en-IN" sz="900" dirty="0">
              <a:effectLst/>
              <a:latin typeface="Times New Roman" panose="02020603050405020304" pitchFamily="18" charset="0"/>
              <a:cs typeface="Times New Roman" panose="02020603050405020304" pitchFamily="18" charset="0"/>
            </a:endParaRPr>
          </a:p>
          <a:p>
            <a:pPr marL="171450" indent="-171450" algn="just">
              <a:lnSpc>
                <a:spcPct val="150000"/>
              </a:lnSpc>
              <a:spcBef>
                <a:spcPts val="0"/>
              </a:spcBef>
            </a:pPr>
            <a:r>
              <a:rPr lang="en-IN" sz="900" dirty="0">
                <a:solidFill>
                  <a:srgbClr val="222222"/>
                </a:solidFill>
                <a:effectLst/>
                <a:latin typeface="Times New Roman" panose="02020603050405020304" pitchFamily="18" charset="0"/>
                <a:ea typeface="Arial" panose="020B0604020202020204" pitchFamily="34" charset="0"/>
                <a:cs typeface="Times New Roman" panose="02020603050405020304" pitchFamily="18" charset="0"/>
              </a:rPr>
              <a:t>Umar, T.R., </a:t>
            </a:r>
            <a:r>
              <a:rPr lang="en-IN" sz="900" dirty="0" err="1">
                <a:solidFill>
                  <a:srgbClr val="222222"/>
                </a:solidFill>
                <a:effectLst/>
                <a:latin typeface="Times New Roman" panose="02020603050405020304" pitchFamily="18" charset="0"/>
                <a:ea typeface="Arial" panose="020B0604020202020204" pitchFamily="34" charset="0"/>
                <a:cs typeface="Times New Roman" panose="02020603050405020304" pitchFamily="18" charset="0"/>
              </a:rPr>
              <a:t>Yammama</a:t>
            </a:r>
            <a:r>
              <a:rPr lang="en-IN" sz="900" dirty="0">
                <a:solidFill>
                  <a:srgbClr val="222222"/>
                </a:solidFill>
                <a:effectLst/>
                <a:latin typeface="Times New Roman" panose="02020603050405020304" pitchFamily="18" charset="0"/>
                <a:ea typeface="Arial" panose="020B0604020202020204" pitchFamily="34" charset="0"/>
                <a:cs typeface="Times New Roman" panose="02020603050405020304" pitchFamily="18" charset="0"/>
              </a:rPr>
              <a:t>, B.A. and </a:t>
            </a:r>
            <a:r>
              <a:rPr lang="en-IN" sz="900" dirty="0" err="1">
                <a:solidFill>
                  <a:srgbClr val="222222"/>
                </a:solidFill>
                <a:effectLst/>
                <a:latin typeface="Times New Roman" panose="02020603050405020304" pitchFamily="18" charset="0"/>
                <a:ea typeface="Arial" panose="020B0604020202020204" pitchFamily="34" charset="0"/>
                <a:cs typeface="Times New Roman" panose="02020603050405020304" pitchFamily="18" charset="0"/>
              </a:rPr>
              <a:t>Shaibu</a:t>
            </a:r>
            <a:r>
              <a:rPr lang="en-IN" sz="900" dirty="0">
                <a:solidFill>
                  <a:srgbClr val="222222"/>
                </a:solidFill>
                <a:effectLst/>
                <a:latin typeface="Times New Roman" panose="02020603050405020304" pitchFamily="18" charset="0"/>
                <a:ea typeface="Arial" panose="020B0604020202020204" pitchFamily="34" charset="0"/>
                <a:cs typeface="Times New Roman" panose="02020603050405020304" pitchFamily="18" charset="0"/>
              </a:rPr>
              <a:t>, R.O., 2020. The implications of adopting and implementing electronic human resource management practices on job performance. </a:t>
            </a:r>
            <a:r>
              <a:rPr lang="en-IN" sz="900" i="1" dirty="0">
                <a:solidFill>
                  <a:srgbClr val="222222"/>
                </a:solidFill>
                <a:effectLst/>
                <a:latin typeface="Times New Roman" panose="02020603050405020304" pitchFamily="18" charset="0"/>
                <a:ea typeface="Arial" panose="020B0604020202020204" pitchFamily="34" charset="0"/>
                <a:cs typeface="Times New Roman" panose="02020603050405020304" pitchFamily="18" charset="0"/>
              </a:rPr>
              <a:t>Journal of Human Resource Management</a:t>
            </a:r>
            <a:r>
              <a:rPr lang="en-IN" sz="900" dirty="0">
                <a:solidFill>
                  <a:srgbClr val="222222"/>
                </a:solidFill>
                <a:effectLst/>
                <a:latin typeface="Times New Roman" panose="02020603050405020304" pitchFamily="18" charset="0"/>
                <a:ea typeface="Arial" panose="020B0604020202020204" pitchFamily="34" charset="0"/>
                <a:cs typeface="Times New Roman" panose="02020603050405020304" pitchFamily="18" charset="0"/>
              </a:rPr>
              <a:t>, </a:t>
            </a:r>
            <a:r>
              <a:rPr lang="en-IN" sz="900" i="1" dirty="0">
                <a:solidFill>
                  <a:srgbClr val="222222"/>
                </a:solidFill>
                <a:effectLst/>
                <a:latin typeface="Times New Roman" panose="02020603050405020304" pitchFamily="18" charset="0"/>
                <a:ea typeface="Arial" panose="020B0604020202020204" pitchFamily="34" charset="0"/>
                <a:cs typeface="Times New Roman" panose="02020603050405020304" pitchFamily="18" charset="0"/>
              </a:rPr>
              <a:t>8</a:t>
            </a:r>
            <a:r>
              <a:rPr lang="en-IN" sz="900" dirty="0">
                <a:solidFill>
                  <a:srgbClr val="222222"/>
                </a:solidFill>
                <a:effectLst/>
                <a:latin typeface="Times New Roman" panose="02020603050405020304" pitchFamily="18" charset="0"/>
                <a:ea typeface="Arial" panose="020B0604020202020204" pitchFamily="34" charset="0"/>
                <a:cs typeface="Times New Roman" panose="02020603050405020304" pitchFamily="18" charset="0"/>
              </a:rPr>
              <a:t>(2), pp.96-108.</a:t>
            </a:r>
            <a:endParaRPr lang="en-IN" sz="900" dirty="0">
              <a:effectLst/>
              <a:latin typeface="Times New Roman" panose="02020603050405020304" pitchFamily="18" charset="0"/>
              <a:cs typeface="Times New Roman" panose="02020603050405020304" pitchFamily="18" charset="0"/>
            </a:endParaRPr>
          </a:p>
          <a:p>
            <a:pPr marL="171450" indent="-171450" algn="just">
              <a:lnSpc>
                <a:spcPct val="150000"/>
              </a:lnSpc>
              <a:spcBef>
                <a:spcPts val="0"/>
              </a:spcBef>
            </a:pPr>
            <a:r>
              <a:rPr lang="en-IN" sz="900" dirty="0">
                <a:solidFill>
                  <a:srgbClr val="222222"/>
                </a:solidFill>
                <a:effectLst/>
                <a:latin typeface="Times New Roman" panose="02020603050405020304" pitchFamily="18" charset="0"/>
                <a:ea typeface="Arial" panose="020B0604020202020204" pitchFamily="34" charset="0"/>
                <a:cs typeface="Times New Roman" panose="02020603050405020304" pitchFamily="18" charset="0"/>
              </a:rPr>
              <a:t>Bolos, C., </a:t>
            </a:r>
            <a:r>
              <a:rPr lang="en-IN" sz="900" dirty="0" err="1">
                <a:solidFill>
                  <a:srgbClr val="222222"/>
                </a:solidFill>
                <a:effectLst/>
                <a:latin typeface="Times New Roman" panose="02020603050405020304" pitchFamily="18" charset="0"/>
                <a:ea typeface="Arial" panose="020B0604020202020204" pitchFamily="34" charset="0"/>
                <a:cs typeface="Times New Roman" panose="02020603050405020304" pitchFamily="18" charset="0"/>
              </a:rPr>
              <a:t>Idemudia</a:t>
            </a:r>
            <a:r>
              <a:rPr lang="en-IN" sz="900" dirty="0">
                <a:solidFill>
                  <a:srgbClr val="222222"/>
                </a:solidFill>
                <a:effectLst/>
                <a:latin typeface="Times New Roman" panose="02020603050405020304" pitchFamily="18" charset="0"/>
                <a:ea typeface="Arial" panose="020B0604020202020204" pitchFamily="34" charset="0"/>
                <a:cs typeface="Times New Roman" panose="02020603050405020304" pitchFamily="18" charset="0"/>
              </a:rPr>
              <a:t>, E.C., Mai, P., </a:t>
            </a:r>
            <a:r>
              <a:rPr lang="en-IN" sz="900" dirty="0" err="1">
                <a:solidFill>
                  <a:srgbClr val="222222"/>
                </a:solidFill>
                <a:effectLst/>
                <a:latin typeface="Times New Roman" panose="02020603050405020304" pitchFamily="18" charset="0"/>
                <a:ea typeface="Arial" panose="020B0604020202020204" pitchFamily="34" charset="0"/>
                <a:cs typeface="Times New Roman" panose="02020603050405020304" pitchFamily="18" charset="0"/>
              </a:rPr>
              <a:t>Rasinghani</a:t>
            </a:r>
            <a:r>
              <a:rPr lang="en-IN" sz="900" dirty="0">
                <a:solidFill>
                  <a:srgbClr val="222222"/>
                </a:solidFill>
                <a:effectLst/>
                <a:latin typeface="Times New Roman" panose="02020603050405020304" pitchFamily="18" charset="0"/>
                <a:ea typeface="Arial" panose="020B0604020202020204" pitchFamily="34" charset="0"/>
                <a:cs typeface="Times New Roman" panose="02020603050405020304" pitchFamily="18" charset="0"/>
              </a:rPr>
              <a:t>, M. and Smith, S., 2016. Conceptual models on the effectiveness of e-marketing strategies in engaging consumers. </a:t>
            </a:r>
            <a:r>
              <a:rPr lang="en-IN" sz="900" i="1" dirty="0">
                <a:solidFill>
                  <a:srgbClr val="222222"/>
                </a:solidFill>
                <a:effectLst/>
                <a:latin typeface="Times New Roman" panose="02020603050405020304" pitchFamily="18" charset="0"/>
                <a:ea typeface="Arial" panose="020B0604020202020204" pitchFamily="34" charset="0"/>
                <a:cs typeface="Times New Roman" panose="02020603050405020304" pitchFamily="18" charset="0"/>
              </a:rPr>
              <a:t>Journal of International Technology and Information Management</a:t>
            </a:r>
            <a:r>
              <a:rPr lang="en-IN" sz="900" dirty="0">
                <a:solidFill>
                  <a:srgbClr val="222222"/>
                </a:solidFill>
                <a:effectLst/>
                <a:latin typeface="Times New Roman" panose="02020603050405020304" pitchFamily="18" charset="0"/>
                <a:ea typeface="Arial" panose="020B0604020202020204" pitchFamily="34" charset="0"/>
                <a:cs typeface="Times New Roman" panose="02020603050405020304" pitchFamily="18" charset="0"/>
              </a:rPr>
              <a:t>, </a:t>
            </a:r>
            <a:r>
              <a:rPr lang="en-IN" sz="900" i="1" dirty="0">
                <a:solidFill>
                  <a:srgbClr val="222222"/>
                </a:solidFill>
                <a:effectLst/>
                <a:latin typeface="Times New Roman" panose="02020603050405020304" pitchFamily="18" charset="0"/>
                <a:ea typeface="Arial" panose="020B0604020202020204" pitchFamily="34" charset="0"/>
                <a:cs typeface="Times New Roman" panose="02020603050405020304" pitchFamily="18" charset="0"/>
              </a:rPr>
              <a:t>25</a:t>
            </a:r>
            <a:r>
              <a:rPr lang="en-IN" sz="900" dirty="0">
                <a:solidFill>
                  <a:srgbClr val="222222"/>
                </a:solidFill>
                <a:effectLst/>
                <a:latin typeface="Times New Roman" panose="02020603050405020304" pitchFamily="18" charset="0"/>
                <a:ea typeface="Arial" panose="020B0604020202020204" pitchFamily="34" charset="0"/>
                <a:cs typeface="Times New Roman" panose="02020603050405020304" pitchFamily="18" charset="0"/>
              </a:rPr>
              <a:t>(4), p.3.</a:t>
            </a:r>
            <a:endParaRPr lang="en-IN" sz="900" dirty="0">
              <a:effectLst/>
              <a:latin typeface="Times New Roman" panose="02020603050405020304" pitchFamily="18" charset="0"/>
              <a:cs typeface="Times New Roman" panose="02020603050405020304" pitchFamily="18" charset="0"/>
            </a:endParaRPr>
          </a:p>
          <a:p>
            <a:pPr marL="171450" indent="-171450" algn="just">
              <a:lnSpc>
                <a:spcPct val="150000"/>
              </a:lnSpc>
              <a:spcBef>
                <a:spcPts val="0"/>
              </a:spcBef>
            </a:pPr>
            <a:r>
              <a:rPr lang="en-IN" sz="900" dirty="0" err="1">
                <a:solidFill>
                  <a:srgbClr val="222222"/>
                </a:solidFill>
                <a:effectLst/>
                <a:latin typeface="Times New Roman" panose="02020603050405020304" pitchFamily="18" charset="0"/>
                <a:ea typeface="Arial" panose="020B0604020202020204" pitchFamily="34" charset="0"/>
                <a:cs typeface="Times New Roman" panose="02020603050405020304" pitchFamily="18" charset="0"/>
              </a:rPr>
              <a:t>Çilgin</a:t>
            </a:r>
            <a:r>
              <a:rPr lang="en-IN" sz="900" dirty="0">
                <a:solidFill>
                  <a:srgbClr val="222222"/>
                </a:solidFill>
                <a:effectLst/>
                <a:latin typeface="Times New Roman" panose="02020603050405020304" pitchFamily="18" charset="0"/>
                <a:ea typeface="Arial" panose="020B0604020202020204" pitchFamily="34" charset="0"/>
                <a:cs typeface="Times New Roman" panose="02020603050405020304" pitchFamily="18" charset="0"/>
              </a:rPr>
              <a:t>, C. and </a:t>
            </a:r>
            <a:r>
              <a:rPr lang="en-IN" sz="900" dirty="0" err="1">
                <a:solidFill>
                  <a:srgbClr val="222222"/>
                </a:solidFill>
                <a:effectLst/>
                <a:latin typeface="Times New Roman" panose="02020603050405020304" pitchFamily="18" charset="0"/>
                <a:ea typeface="Arial" panose="020B0604020202020204" pitchFamily="34" charset="0"/>
                <a:cs typeface="Times New Roman" panose="02020603050405020304" pitchFamily="18" charset="0"/>
              </a:rPr>
              <a:t>Tecim</a:t>
            </a:r>
            <a:r>
              <a:rPr lang="en-IN" sz="900" dirty="0">
                <a:solidFill>
                  <a:srgbClr val="222222"/>
                </a:solidFill>
                <a:effectLst/>
                <a:latin typeface="Times New Roman" panose="02020603050405020304" pitchFamily="18" charset="0"/>
                <a:ea typeface="Arial" panose="020B0604020202020204" pitchFamily="34" charset="0"/>
                <a:cs typeface="Times New Roman" panose="02020603050405020304" pitchFamily="18" charset="0"/>
              </a:rPr>
              <a:t>, V., 2018. Designing Online Collaboration Tool for Managing Postgraduate Education with New Web Technologies. </a:t>
            </a:r>
            <a:r>
              <a:rPr lang="en-IN" sz="900" i="1" dirty="0" err="1">
                <a:solidFill>
                  <a:srgbClr val="222222"/>
                </a:solidFill>
                <a:effectLst/>
                <a:latin typeface="Times New Roman" panose="02020603050405020304" pitchFamily="18" charset="0"/>
                <a:ea typeface="Arial" panose="020B0604020202020204" pitchFamily="34" charset="0"/>
                <a:cs typeface="Times New Roman" panose="02020603050405020304" pitchFamily="18" charset="0"/>
              </a:rPr>
              <a:t>KnE</a:t>
            </a:r>
            <a:r>
              <a:rPr lang="en-IN" sz="900" i="1" dirty="0">
                <a:solidFill>
                  <a:srgbClr val="222222"/>
                </a:solidFill>
                <a:effectLst/>
                <a:latin typeface="Times New Roman" panose="02020603050405020304" pitchFamily="18" charset="0"/>
                <a:ea typeface="Arial" panose="020B0604020202020204" pitchFamily="34" charset="0"/>
                <a:cs typeface="Times New Roman" panose="02020603050405020304" pitchFamily="18" charset="0"/>
              </a:rPr>
              <a:t> Social Sciences</a:t>
            </a:r>
            <a:r>
              <a:rPr lang="en-IN" sz="900" dirty="0">
                <a:solidFill>
                  <a:srgbClr val="222222"/>
                </a:solidFill>
                <a:effectLst/>
                <a:latin typeface="Times New Roman" panose="02020603050405020304" pitchFamily="18" charset="0"/>
                <a:ea typeface="Arial" panose="020B0604020202020204" pitchFamily="34" charset="0"/>
                <a:cs typeface="Times New Roman" panose="02020603050405020304" pitchFamily="18" charset="0"/>
              </a:rPr>
              <a:t>, pp.280-293.</a:t>
            </a:r>
            <a:endParaRPr lang="en-IN" sz="900" dirty="0">
              <a:effectLst/>
              <a:latin typeface="Times New Roman" panose="02020603050405020304" pitchFamily="18" charset="0"/>
              <a:cs typeface="Times New Roman" panose="02020603050405020304" pitchFamily="18" charset="0"/>
            </a:endParaRPr>
          </a:p>
          <a:p>
            <a:pPr marL="171450" indent="-171450" algn="just">
              <a:lnSpc>
                <a:spcPct val="150000"/>
              </a:lnSpc>
              <a:spcBef>
                <a:spcPts val="0"/>
              </a:spcBef>
            </a:pPr>
            <a:r>
              <a:rPr lang="en-IN" sz="900" dirty="0">
                <a:solidFill>
                  <a:srgbClr val="222222"/>
                </a:solidFill>
                <a:effectLst/>
                <a:latin typeface="Times New Roman" panose="02020603050405020304" pitchFamily="18" charset="0"/>
                <a:ea typeface="Arial" panose="020B0604020202020204" pitchFamily="34" charset="0"/>
                <a:cs typeface="Times New Roman" panose="02020603050405020304" pitchFamily="18" charset="0"/>
              </a:rPr>
              <a:t>Dransfield, S.B., Fisher, N.I. and Vogel, N.J., . Using statistics and statistical thinking to improve organisational performance. </a:t>
            </a:r>
            <a:r>
              <a:rPr lang="en-IN" sz="900" i="1" dirty="0">
                <a:solidFill>
                  <a:srgbClr val="222222"/>
                </a:solidFill>
                <a:effectLst/>
                <a:latin typeface="Times New Roman" panose="02020603050405020304" pitchFamily="18" charset="0"/>
                <a:ea typeface="Arial" panose="020B0604020202020204" pitchFamily="34" charset="0"/>
                <a:cs typeface="Times New Roman" panose="02020603050405020304" pitchFamily="18" charset="0"/>
              </a:rPr>
              <a:t>International Statistical Review</a:t>
            </a:r>
            <a:r>
              <a:rPr lang="en-IN" sz="900" dirty="0">
                <a:solidFill>
                  <a:srgbClr val="222222"/>
                </a:solidFill>
                <a:effectLst/>
                <a:latin typeface="Times New Roman" panose="02020603050405020304" pitchFamily="18" charset="0"/>
                <a:ea typeface="Arial" panose="020B0604020202020204" pitchFamily="34" charset="0"/>
                <a:cs typeface="Times New Roman" panose="02020603050405020304" pitchFamily="18" charset="0"/>
              </a:rPr>
              <a:t>, </a:t>
            </a:r>
            <a:r>
              <a:rPr lang="en-IN" sz="900" i="1" dirty="0">
                <a:solidFill>
                  <a:srgbClr val="222222"/>
                </a:solidFill>
                <a:effectLst/>
                <a:latin typeface="Times New Roman" panose="02020603050405020304" pitchFamily="18" charset="0"/>
                <a:ea typeface="Arial" panose="020B0604020202020204" pitchFamily="34" charset="0"/>
                <a:cs typeface="Times New Roman" panose="02020603050405020304" pitchFamily="18" charset="0"/>
              </a:rPr>
              <a:t>67</a:t>
            </a:r>
            <a:r>
              <a:rPr lang="en-IN" sz="900" dirty="0">
                <a:solidFill>
                  <a:srgbClr val="222222"/>
                </a:solidFill>
                <a:effectLst/>
                <a:latin typeface="Times New Roman" panose="02020603050405020304" pitchFamily="18" charset="0"/>
                <a:ea typeface="Arial" panose="020B0604020202020204" pitchFamily="34" charset="0"/>
                <a:cs typeface="Times New Roman" panose="02020603050405020304" pitchFamily="18" charset="0"/>
              </a:rPr>
              <a:t>(2), pp.99-122.</a:t>
            </a:r>
            <a:endParaRPr lang="en-IN" sz="900" dirty="0">
              <a:effectLst/>
              <a:latin typeface="Times New Roman" panose="02020603050405020304" pitchFamily="18" charset="0"/>
              <a:cs typeface="Times New Roman" panose="02020603050405020304" pitchFamily="18" charset="0"/>
            </a:endParaRPr>
          </a:p>
          <a:p>
            <a:pPr marL="171450" indent="-171450" algn="just">
              <a:lnSpc>
                <a:spcPct val="150000"/>
              </a:lnSpc>
              <a:spcBef>
                <a:spcPts val="0"/>
              </a:spcBef>
            </a:pPr>
            <a:r>
              <a:rPr lang="en-IN" sz="900" dirty="0">
                <a:solidFill>
                  <a:srgbClr val="222222"/>
                </a:solidFill>
                <a:effectLst/>
                <a:latin typeface="Times New Roman" panose="02020603050405020304" pitchFamily="18" charset="0"/>
                <a:ea typeface="Arial" panose="020B0604020202020204" pitchFamily="34" charset="0"/>
                <a:cs typeface="Times New Roman" panose="02020603050405020304" pitchFamily="18" charset="0"/>
              </a:rPr>
              <a:t>Marik, V. and McFarlane, D., 2015. Industrial adoption of agent-based technologies. </a:t>
            </a:r>
            <a:r>
              <a:rPr lang="en-IN" sz="900" i="1" dirty="0">
                <a:solidFill>
                  <a:srgbClr val="222222"/>
                </a:solidFill>
                <a:effectLst/>
                <a:latin typeface="Times New Roman" panose="02020603050405020304" pitchFamily="18" charset="0"/>
                <a:ea typeface="Arial" panose="020B0604020202020204" pitchFamily="34" charset="0"/>
                <a:cs typeface="Times New Roman" panose="02020603050405020304" pitchFamily="18" charset="0"/>
              </a:rPr>
              <a:t>IEEE intelligent systems</a:t>
            </a:r>
            <a:r>
              <a:rPr lang="en-IN" sz="900" dirty="0">
                <a:solidFill>
                  <a:srgbClr val="222222"/>
                </a:solidFill>
                <a:effectLst/>
                <a:latin typeface="Times New Roman" panose="02020603050405020304" pitchFamily="18" charset="0"/>
                <a:ea typeface="Arial" panose="020B0604020202020204" pitchFamily="34" charset="0"/>
                <a:cs typeface="Times New Roman" panose="02020603050405020304" pitchFamily="18" charset="0"/>
              </a:rPr>
              <a:t>, </a:t>
            </a:r>
            <a:r>
              <a:rPr lang="en-IN" sz="900" i="1" dirty="0">
                <a:solidFill>
                  <a:srgbClr val="222222"/>
                </a:solidFill>
                <a:effectLst/>
                <a:latin typeface="Times New Roman" panose="02020603050405020304" pitchFamily="18" charset="0"/>
                <a:ea typeface="Arial" panose="020B0604020202020204" pitchFamily="34" charset="0"/>
                <a:cs typeface="Times New Roman" panose="02020603050405020304" pitchFamily="18" charset="0"/>
              </a:rPr>
              <a:t>20</a:t>
            </a:r>
            <a:r>
              <a:rPr lang="en-IN" sz="900" dirty="0">
                <a:solidFill>
                  <a:srgbClr val="222222"/>
                </a:solidFill>
                <a:effectLst/>
                <a:latin typeface="Times New Roman" panose="02020603050405020304" pitchFamily="18" charset="0"/>
                <a:ea typeface="Arial" panose="020B0604020202020204" pitchFamily="34" charset="0"/>
                <a:cs typeface="Times New Roman" panose="02020603050405020304" pitchFamily="18" charset="0"/>
              </a:rPr>
              <a:t>(1), pp.27-35.</a:t>
            </a:r>
            <a:endParaRPr lang="en-IN" sz="900" dirty="0">
              <a:effectLst/>
              <a:latin typeface="Times New Roman" panose="02020603050405020304" pitchFamily="18" charset="0"/>
              <a:cs typeface="Times New Roman" panose="02020603050405020304" pitchFamily="18" charset="0"/>
            </a:endParaRPr>
          </a:p>
          <a:p>
            <a:pPr marL="171450" indent="-171450" algn="just">
              <a:lnSpc>
                <a:spcPct val="150000"/>
              </a:lnSpc>
              <a:spcBef>
                <a:spcPts val="0"/>
              </a:spcBef>
            </a:pPr>
            <a:r>
              <a:rPr lang="en-IN" sz="900" dirty="0">
                <a:solidFill>
                  <a:srgbClr val="222222"/>
                </a:solidFill>
                <a:effectLst/>
                <a:latin typeface="Times New Roman" panose="02020603050405020304" pitchFamily="18" charset="0"/>
                <a:ea typeface="Arial" panose="020B0604020202020204" pitchFamily="34" charset="0"/>
                <a:cs typeface="Times New Roman" panose="02020603050405020304" pitchFamily="18" charset="0"/>
              </a:rPr>
              <a:t>Bertrand, J.W.M. and </a:t>
            </a:r>
            <a:r>
              <a:rPr lang="en-IN" sz="900" dirty="0" err="1">
                <a:solidFill>
                  <a:srgbClr val="222222"/>
                </a:solidFill>
                <a:effectLst/>
                <a:latin typeface="Times New Roman" panose="02020603050405020304" pitchFamily="18" charset="0"/>
                <a:ea typeface="Arial" panose="020B0604020202020204" pitchFamily="34" charset="0"/>
                <a:cs typeface="Times New Roman" panose="02020603050405020304" pitchFamily="18" charset="0"/>
              </a:rPr>
              <a:t>Fransoo</a:t>
            </a:r>
            <a:r>
              <a:rPr lang="en-IN" sz="900" dirty="0">
                <a:solidFill>
                  <a:srgbClr val="222222"/>
                </a:solidFill>
                <a:effectLst/>
                <a:latin typeface="Times New Roman" panose="02020603050405020304" pitchFamily="18" charset="0"/>
                <a:ea typeface="Arial" panose="020B0604020202020204" pitchFamily="34" charset="0"/>
                <a:cs typeface="Times New Roman" panose="02020603050405020304" pitchFamily="18" charset="0"/>
              </a:rPr>
              <a:t>, J.C., 2022. Operations management research methodologies using quantitative </a:t>
            </a:r>
            <a:r>
              <a:rPr lang="en-IN" sz="900" dirty="0" err="1">
                <a:solidFill>
                  <a:srgbClr val="222222"/>
                </a:solidFill>
                <a:effectLst/>
                <a:latin typeface="Times New Roman" panose="02020603050405020304" pitchFamily="18" charset="0"/>
                <a:ea typeface="Arial" panose="020B0604020202020204" pitchFamily="34" charset="0"/>
                <a:cs typeface="Times New Roman" panose="02020603050405020304" pitchFamily="18" charset="0"/>
              </a:rPr>
              <a:t>modeling</a:t>
            </a:r>
            <a:r>
              <a:rPr lang="en-IN" sz="900" dirty="0">
                <a:solidFill>
                  <a:srgbClr val="222222"/>
                </a:solidFill>
                <a:effectLst/>
                <a:latin typeface="Times New Roman" panose="02020603050405020304" pitchFamily="18" charset="0"/>
                <a:ea typeface="Arial" panose="020B0604020202020204" pitchFamily="34" charset="0"/>
                <a:cs typeface="Times New Roman" panose="02020603050405020304" pitchFamily="18" charset="0"/>
              </a:rPr>
              <a:t>. </a:t>
            </a:r>
            <a:r>
              <a:rPr lang="en-IN" sz="900" i="1" dirty="0">
                <a:solidFill>
                  <a:srgbClr val="222222"/>
                </a:solidFill>
                <a:effectLst/>
                <a:latin typeface="Times New Roman" panose="02020603050405020304" pitchFamily="18" charset="0"/>
                <a:ea typeface="Arial" panose="020B0604020202020204" pitchFamily="34" charset="0"/>
                <a:cs typeface="Times New Roman" panose="02020603050405020304" pitchFamily="18" charset="0"/>
              </a:rPr>
              <a:t>International journal of operations &amp; production management</a:t>
            </a:r>
            <a:r>
              <a:rPr lang="en-IN" sz="900" dirty="0">
                <a:solidFill>
                  <a:srgbClr val="222222"/>
                </a:solidFill>
                <a:effectLst/>
                <a:latin typeface="Times New Roman" panose="02020603050405020304" pitchFamily="18" charset="0"/>
                <a:ea typeface="Arial" panose="020B0604020202020204" pitchFamily="34" charset="0"/>
                <a:cs typeface="Times New Roman" panose="02020603050405020304" pitchFamily="18" charset="0"/>
              </a:rPr>
              <a:t>, </a:t>
            </a:r>
            <a:r>
              <a:rPr lang="en-IN" sz="900" i="1" dirty="0">
                <a:solidFill>
                  <a:srgbClr val="222222"/>
                </a:solidFill>
                <a:effectLst/>
                <a:latin typeface="Times New Roman" panose="02020603050405020304" pitchFamily="18" charset="0"/>
                <a:ea typeface="Arial" panose="020B0604020202020204" pitchFamily="34" charset="0"/>
                <a:cs typeface="Times New Roman" panose="02020603050405020304" pitchFamily="18" charset="0"/>
              </a:rPr>
              <a:t>22</a:t>
            </a:r>
            <a:r>
              <a:rPr lang="en-IN" sz="900" dirty="0">
                <a:solidFill>
                  <a:srgbClr val="222222"/>
                </a:solidFill>
                <a:effectLst/>
                <a:latin typeface="Times New Roman" panose="02020603050405020304" pitchFamily="18" charset="0"/>
                <a:ea typeface="Arial" panose="020B0604020202020204" pitchFamily="34" charset="0"/>
                <a:cs typeface="Times New Roman" panose="02020603050405020304" pitchFamily="18" charset="0"/>
              </a:rPr>
              <a:t>(2), pp.241-264.</a:t>
            </a:r>
            <a:endParaRPr lang="en-IN" sz="900" dirty="0">
              <a:effectLst/>
              <a:latin typeface="Times New Roman" panose="02020603050405020304" pitchFamily="18" charset="0"/>
              <a:cs typeface="Times New Roman" panose="02020603050405020304" pitchFamily="18" charset="0"/>
            </a:endParaRPr>
          </a:p>
          <a:p>
            <a:pPr marL="171450" indent="-171450" algn="just">
              <a:lnSpc>
                <a:spcPct val="150000"/>
              </a:lnSpc>
              <a:spcBef>
                <a:spcPts val="0"/>
              </a:spcBef>
            </a:pPr>
            <a:r>
              <a:rPr lang="en-IN" sz="900" dirty="0">
                <a:solidFill>
                  <a:srgbClr val="222222"/>
                </a:solidFill>
                <a:effectLst/>
                <a:latin typeface="Times New Roman" panose="02020603050405020304" pitchFamily="18" charset="0"/>
                <a:ea typeface="Arial" panose="020B0604020202020204" pitchFamily="34" charset="0"/>
                <a:cs typeface="Times New Roman" panose="02020603050405020304" pitchFamily="18" charset="0"/>
              </a:rPr>
              <a:t>Dad, A.M., 2022. Interactive communication channels and their appropriateness for the FMCG business. </a:t>
            </a:r>
            <a:r>
              <a:rPr lang="en-IN" sz="900" i="1" dirty="0">
                <a:solidFill>
                  <a:srgbClr val="222222"/>
                </a:solidFill>
                <a:effectLst/>
                <a:latin typeface="Times New Roman" panose="02020603050405020304" pitchFamily="18" charset="0"/>
                <a:ea typeface="Arial" panose="020B0604020202020204" pitchFamily="34" charset="0"/>
                <a:cs typeface="Times New Roman" panose="02020603050405020304" pitchFamily="18" charset="0"/>
              </a:rPr>
              <a:t>Int. J. </a:t>
            </a:r>
            <a:r>
              <a:rPr lang="en-IN" sz="900" i="1" dirty="0" err="1">
                <a:solidFill>
                  <a:srgbClr val="222222"/>
                </a:solidFill>
                <a:effectLst/>
                <a:latin typeface="Times New Roman" panose="02020603050405020304" pitchFamily="18" charset="0"/>
                <a:ea typeface="Arial" panose="020B0604020202020204" pitchFamily="34" charset="0"/>
                <a:cs typeface="Times New Roman" panose="02020603050405020304" pitchFamily="18" charset="0"/>
              </a:rPr>
              <a:t>Manag</a:t>
            </a:r>
            <a:r>
              <a:rPr lang="en-IN" sz="900" i="1" dirty="0">
                <a:solidFill>
                  <a:srgbClr val="222222"/>
                </a:solidFill>
                <a:effectLst/>
                <a:latin typeface="Times New Roman" panose="02020603050405020304" pitchFamily="18" charset="0"/>
                <a:ea typeface="Arial" panose="020B0604020202020204" pitchFamily="34" charset="0"/>
                <a:cs typeface="Times New Roman" panose="02020603050405020304" pitchFamily="18" charset="0"/>
              </a:rPr>
              <a:t>. Bus. Res</a:t>
            </a:r>
            <a:r>
              <a:rPr lang="en-IN" sz="900" dirty="0">
                <a:solidFill>
                  <a:srgbClr val="222222"/>
                </a:solidFill>
                <a:effectLst/>
                <a:latin typeface="Times New Roman" panose="02020603050405020304" pitchFamily="18" charset="0"/>
                <a:ea typeface="Arial" panose="020B0604020202020204" pitchFamily="34" charset="0"/>
                <a:cs typeface="Times New Roman" panose="02020603050405020304" pitchFamily="18" charset="0"/>
              </a:rPr>
              <a:t>, </a:t>
            </a:r>
            <a:r>
              <a:rPr lang="en-IN" sz="900" i="1" dirty="0">
                <a:solidFill>
                  <a:srgbClr val="222222"/>
                </a:solidFill>
                <a:effectLst/>
                <a:latin typeface="Times New Roman" panose="02020603050405020304" pitchFamily="18" charset="0"/>
                <a:ea typeface="Arial" panose="020B0604020202020204" pitchFamily="34" charset="0"/>
                <a:cs typeface="Times New Roman" panose="02020603050405020304" pitchFamily="18" charset="0"/>
              </a:rPr>
              <a:t>2</a:t>
            </a:r>
            <a:r>
              <a:rPr lang="en-IN" sz="900" dirty="0">
                <a:solidFill>
                  <a:srgbClr val="222222"/>
                </a:solidFill>
                <a:effectLst/>
                <a:latin typeface="Times New Roman" panose="02020603050405020304" pitchFamily="18" charset="0"/>
                <a:ea typeface="Arial" panose="020B0604020202020204" pitchFamily="34" charset="0"/>
                <a:cs typeface="Times New Roman" panose="02020603050405020304" pitchFamily="18" charset="0"/>
              </a:rPr>
              <a:t>(3), pp.253-269.</a:t>
            </a:r>
            <a:endParaRPr lang="en-IN" sz="900" dirty="0">
              <a:effectLst/>
              <a:latin typeface="Times New Roman" panose="02020603050405020304" pitchFamily="18" charset="0"/>
              <a:cs typeface="Times New Roman" panose="02020603050405020304" pitchFamily="18" charset="0"/>
            </a:endParaRPr>
          </a:p>
          <a:p>
            <a:pPr marL="45720" indent="0" algn="just">
              <a:lnSpc>
                <a:spcPct val="150000"/>
              </a:lnSpc>
              <a:buNone/>
            </a:pPr>
            <a:endParaRPr lang="en-IN" sz="900" dirty="0">
              <a:solidFill>
                <a:schemeClr val="tx1"/>
              </a:solidFill>
              <a:effectLst/>
              <a:latin typeface="Times New Roman" panose="02020603050405020304" pitchFamily="18" charset="0"/>
              <a:ea typeface="Arial" panose="020B0604020202020204" pitchFamily="34" charset="0"/>
              <a:cs typeface="Times New Roman" panose="02020603050405020304" pitchFamily="18" charset="0"/>
            </a:endParaRPr>
          </a:p>
          <a:p>
            <a:pPr algn="just"/>
            <a:endParaRPr lang="en-IN" sz="900" dirty="0">
              <a:solidFill>
                <a:schemeClr val="tx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56666291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F374F9-C353-9DB0-F309-8BC3060C6D74}"/>
              </a:ext>
            </a:extLst>
          </p:cNvPr>
          <p:cNvSpPr>
            <a:spLocks noGrp="1"/>
          </p:cNvSpPr>
          <p:nvPr>
            <p:ph type="title"/>
          </p:nvPr>
        </p:nvSpPr>
        <p:spPr/>
        <p:txBody>
          <a:bodyPr/>
          <a:lstStyle/>
          <a:p>
            <a:endParaRPr lang="en-IN"/>
          </a:p>
        </p:txBody>
      </p:sp>
      <p:sp>
        <p:nvSpPr>
          <p:cNvPr id="3" name="Content Placeholder 2">
            <a:extLst>
              <a:ext uri="{FF2B5EF4-FFF2-40B4-BE49-F238E27FC236}">
                <a16:creationId xmlns:a16="http://schemas.microsoft.com/office/drawing/2014/main" id="{B0137D1E-DDA2-CEA5-EF8B-859D797D0C43}"/>
              </a:ext>
            </a:extLst>
          </p:cNvPr>
          <p:cNvSpPr>
            <a:spLocks noGrp="1"/>
          </p:cNvSpPr>
          <p:nvPr>
            <p:ph idx="1"/>
          </p:nvPr>
        </p:nvSpPr>
        <p:spPr/>
        <p:txBody>
          <a:bodyPr/>
          <a:lstStyle/>
          <a:p>
            <a:endParaRPr lang="en-IN"/>
          </a:p>
        </p:txBody>
      </p:sp>
      <p:pic>
        <p:nvPicPr>
          <p:cNvPr id="12290" name="Picture 2" descr="Thank you Slide|Contact Us|Single">
            <a:extLst>
              <a:ext uri="{FF2B5EF4-FFF2-40B4-BE49-F238E27FC236}">
                <a16:creationId xmlns:a16="http://schemas.microsoft.com/office/drawing/2014/main" id="{6C8C9F7A-4578-6582-068C-5046411FAFC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12192000"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2135863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Ocean 16x9">
  <a:themeElements>
    <a:clrScheme name="Ocean">
      <a:dk1>
        <a:sysClr val="windowText" lastClr="000000"/>
      </a:dk1>
      <a:lt1>
        <a:sysClr val="window" lastClr="FFFFFF"/>
      </a:lt1>
      <a:dk2>
        <a:srgbClr val="323232"/>
      </a:dk2>
      <a:lt2>
        <a:srgbClr val="E3DED1"/>
      </a:lt2>
      <a:accent1>
        <a:srgbClr val="4557A1"/>
      </a:accent1>
      <a:accent2>
        <a:srgbClr val="3691AA"/>
      </a:accent2>
      <a:accent3>
        <a:srgbClr val="893768"/>
      </a:accent3>
      <a:accent4>
        <a:srgbClr val="4E8542"/>
      </a:accent4>
      <a:accent5>
        <a:srgbClr val="A25A12"/>
      </a:accent5>
      <a:accent6>
        <a:srgbClr val="C19859"/>
      </a:accent6>
      <a:hlink>
        <a:srgbClr val="6B9F25"/>
      </a:hlink>
      <a:folHlink>
        <a:srgbClr val="B26B02"/>
      </a:folHlink>
    </a:clrScheme>
    <a:fontScheme name="Georgia">
      <a:majorFont>
        <a:latin typeface="Georgia"/>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eorgia"/>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cean painting presentation (widescreen).potx" id="{7D8F5DB3-F878-46D5-AF2D-2DD5B7369221}" vid="{9251DF30-C224-466C-9BFA-3064FAD55731}"/>
    </a:ext>
  </a:extLst>
</a:theme>
</file>

<file path=ppt/theme/theme2.xml><?xml version="1.0" encoding="utf-8"?>
<a:theme xmlns:a="http://schemas.openxmlformats.org/drawingml/2006/main" name="Office Theme">
  <a:themeElements>
    <a:clrScheme name="Ocean">
      <a:dk1>
        <a:sysClr val="windowText" lastClr="000000"/>
      </a:dk1>
      <a:lt1>
        <a:sysClr val="window" lastClr="FFFFFF"/>
      </a:lt1>
      <a:dk2>
        <a:srgbClr val="323232"/>
      </a:dk2>
      <a:lt2>
        <a:srgbClr val="E3DED1"/>
      </a:lt2>
      <a:accent1>
        <a:srgbClr val="4557A1"/>
      </a:accent1>
      <a:accent2>
        <a:srgbClr val="3691AA"/>
      </a:accent2>
      <a:accent3>
        <a:srgbClr val="893768"/>
      </a:accent3>
      <a:accent4>
        <a:srgbClr val="4E8542"/>
      </a:accent4>
      <a:accent5>
        <a:srgbClr val="A25A12"/>
      </a:accent5>
      <a:accent6>
        <a:srgbClr val="C19859"/>
      </a:accent6>
      <a:hlink>
        <a:srgbClr val="6B9F25"/>
      </a:hlink>
      <a:folHlink>
        <a:srgbClr val="B26B02"/>
      </a:folHlink>
    </a:clrScheme>
    <a:fontScheme name="Georgia">
      <a:majorFont>
        <a:latin typeface="Georgia"/>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eorgia"/>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theme>
</file>

<file path=ppt/theme/theme3.xml><?xml version="1.0" encoding="utf-8"?>
<a:theme xmlns:a="http://schemas.openxmlformats.org/drawingml/2006/main" name="Office Theme">
  <a:themeElements>
    <a:clrScheme name="Ocean">
      <a:dk1>
        <a:sysClr val="windowText" lastClr="000000"/>
      </a:dk1>
      <a:lt1>
        <a:sysClr val="window" lastClr="FFFFFF"/>
      </a:lt1>
      <a:dk2>
        <a:srgbClr val="323232"/>
      </a:dk2>
      <a:lt2>
        <a:srgbClr val="E3DED1"/>
      </a:lt2>
      <a:accent1>
        <a:srgbClr val="4557A1"/>
      </a:accent1>
      <a:accent2>
        <a:srgbClr val="3691AA"/>
      </a:accent2>
      <a:accent3>
        <a:srgbClr val="893768"/>
      </a:accent3>
      <a:accent4>
        <a:srgbClr val="4E8542"/>
      </a:accent4>
      <a:accent5>
        <a:srgbClr val="A25A12"/>
      </a:accent5>
      <a:accent6>
        <a:srgbClr val="C19859"/>
      </a:accent6>
      <a:hlink>
        <a:srgbClr val="6B9F25"/>
      </a:hlink>
      <a:folHlink>
        <a:srgbClr val="B26B02"/>
      </a:folHlink>
    </a:clrScheme>
    <a:fontScheme name="Georgia">
      <a:majorFont>
        <a:latin typeface="Georgia"/>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eorgia"/>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Ocean painting presentation (widescreen)</Template>
  <TotalTime>304</TotalTime>
  <Words>2881</Words>
  <Application>Microsoft Office PowerPoint</Application>
  <PresentationFormat>Widescreen</PresentationFormat>
  <Paragraphs>113</Paragraphs>
  <Slides>15</Slides>
  <Notes>12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15</vt:i4>
      </vt:variant>
    </vt:vector>
  </HeadingPairs>
  <TitlesOfParts>
    <vt:vector size="20" baseType="lpstr">
      <vt:lpstr>Arial</vt:lpstr>
      <vt:lpstr>Georgia</vt:lpstr>
      <vt:lpstr>Symbol</vt:lpstr>
      <vt:lpstr>Times New Roman</vt:lpstr>
      <vt:lpstr>Ocean 16x9</vt:lpstr>
      <vt:lpstr>POSSIBLE RECOMMENDATIONS FOR THE RETAILER WILKO. </vt:lpstr>
      <vt:lpstr>INTRODUCTION </vt:lpstr>
      <vt:lpstr>OPERATIONAL PROBLEMS FACED BY WILKO</vt:lpstr>
      <vt:lpstr>SOLUTION 1 - ADVANCED SUPPLY CHAIN TECHNOLOGIES </vt:lpstr>
      <vt:lpstr>SOLUTION 2 - INTEGRATED ONLINE RETAIL PLATFORM</vt:lpstr>
      <vt:lpstr>SOLUTION 3 - DATA ANALYTICS FOR MARKET TRENDS</vt:lpstr>
      <vt:lpstr>SOLUTION 4 - TECHNOLOGICAL SOLUTIONS FOR WORKFORCE MANAGEMENT </vt:lpstr>
      <vt:lpstr>SOLUTION 5 - E-EXCHANGE AND DIGITAL MARKETING STRATEGIES </vt:lpstr>
      <vt:lpstr>SOLUTION 6 - DIGITAL COLLABORATION TOOLS</vt:lpstr>
      <vt:lpstr>MONITORING OF SOLUTIONS</vt:lpstr>
      <vt:lpstr>REVIEWING  OF SOLUTIONS </vt:lpstr>
      <vt:lpstr>COMMUNICATION OF THE SOLUTIONS</vt:lpstr>
      <vt:lpstr>CONCLUSION</vt:lpstr>
      <vt:lpstr>REFERENCE LIST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POSSIBLE RECOMMENDATIONS FOR THE RETAILER WILKO. </dc:title>
  <cp:revision>6</cp:revision>
  <dcterms:created xsi:type="dcterms:W3CDTF">2024-01-25T07:41:47Z</dcterms:created>
  <dcterms:modified xsi:type="dcterms:W3CDTF">2024-01-25T18:00:56Z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nternalTags">
    <vt:lpwstr/>
  </property>
  <property fmtid="{D5CDD505-2E9C-101B-9397-08002B2CF9AE}" pid="3" name="ContentTypeId">
    <vt:lpwstr>0x010100AA3F7D94069FF64A86F7DFF56D60E3BE</vt:lpwstr>
  </property>
  <property fmtid="{D5CDD505-2E9C-101B-9397-08002B2CF9AE}" pid="4" name="FeatureTags">
    <vt:lpwstr/>
  </property>
  <property fmtid="{D5CDD505-2E9C-101B-9397-08002B2CF9AE}" pid="5" name="LocalizationTags">
    <vt:lpwstr/>
  </property>
  <property fmtid="{D5CDD505-2E9C-101B-9397-08002B2CF9AE}" pid="6" name="ScenarioTags">
    <vt:lpwstr/>
  </property>
  <property fmtid="{D5CDD505-2E9C-101B-9397-08002B2CF9AE}" pid="7" name="CampaignTags">
    <vt:lpwstr/>
  </property>
</Properties>
</file>