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9" r:id="rId3"/>
    <p:sldId id="260" r:id="rId4"/>
    <p:sldId id="267" r:id="rId5"/>
    <p:sldId id="268" r:id="rId6"/>
    <p:sldId id="270" r:id="rId7"/>
    <p:sldId id="275" r:id="rId8"/>
    <p:sldId id="276" r:id="rId9"/>
    <p:sldId id="281" r:id="rId10"/>
    <p:sldId id="284" r:id="rId11"/>
    <p:sldId id="285" r:id="rId12"/>
    <p:sldId id="287" r:id="rId13"/>
    <p:sldId id="289" r:id="rId14"/>
    <p:sldId id="277" r:id="rId15"/>
    <p:sldId id="290" r:id="rId16"/>
    <p:sldId id="278" r:id="rId17"/>
    <p:sldId id="279" r:id="rId18"/>
    <p:sldId id="292" r:id="rId19"/>
    <p:sldId id="293" r:id="rId20"/>
    <p:sldId id="294" r:id="rId21"/>
    <p:sldId id="295" r:id="rId22"/>
    <p:sldId id="296" r:id="rId23"/>
    <p:sldId id="291" r:id="rId24"/>
    <p:sldId id="297" r:id="rId25"/>
    <p:sldId id="298" r:id="rId26"/>
    <p:sldId id="29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A4FBA5-3676-4C0E-AAA8-8A230F3FD92D}"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A787F02-8389-4962-87E2-D847EC2850E5}"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4FBA5-3676-4C0E-AAA8-8A230F3FD92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4A787F02-8389-4962-87E2-D847EC2850E5}" type="datetimeFigureOut">
              <a:rPr lang="en-GB" smtClean="0"/>
              <a:pPr/>
              <a:t>24/04/2018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76A4FBA5-3676-4C0E-AAA8-8A230F3FD92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CLSK4001	</a:t>
            </a:r>
            <a:endParaRPr lang="en-GB" dirty="0"/>
          </a:p>
        </p:txBody>
      </p:sp>
      <p:sp>
        <p:nvSpPr>
          <p:cNvPr id="3" name="Subtitle 2"/>
          <p:cNvSpPr>
            <a:spLocks noGrp="1"/>
          </p:cNvSpPr>
          <p:nvPr>
            <p:ph type="subTitle" idx="1"/>
          </p:nvPr>
        </p:nvSpPr>
        <p:spPr/>
        <p:txBody>
          <a:bodyPr/>
          <a:lstStyle/>
          <a:p>
            <a:r>
              <a:rPr lang="en-GB" dirty="0" smtClean="0"/>
              <a:t>The Oral Presentation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r>
              <a:rPr lang="en-GB" dirty="0" smtClean="0"/>
              <a:t>If you have any medical issues that stop you from presenting in front of a group, you need to tell me immediately (i.e. before the end of this week).</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Marking criteria</a:t>
            </a:r>
            <a:endParaRPr lang="en-GB" dirty="0"/>
          </a:p>
        </p:txBody>
      </p:sp>
      <p:sp>
        <p:nvSpPr>
          <p:cNvPr id="5" name="Text Placeholder 4"/>
          <p:cNvSpPr>
            <a:spLocks noGrp="1"/>
          </p:cNvSpPr>
          <p:nvPr>
            <p:ph type="body" idx="1"/>
          </p:nvPr>
        </p:nvSpPr>
        <p:spPr/>
        <p:txBody>
          <a:bodyPr/>
          <a:lstStyle/>
          <a:p>
            <a:r>
              <a:rPr lang="en-GB" dirty="0" smtClean="0"/>
              <a:t>Oral Presentations: Level 4</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Don’t concentrate only on one aspect</a:t>
            </a:r>
            <a:endParaRPr lang="en-GB" dirty="0"/>
          </a:p>
        </p:txBody>
      </p:sp>
      <p:sp>
        <p:nvSpPr>
          <p:cNvPr id="3" name="Content Placeholder 2"/>
          <p:cNvSpPr>
            <a:spLocks noGrp="1"/>
          </p:cNvSpPr>
          <p:nvPr>
            <p:ph idx="1"/>
          </p:nvPr>
        </p:nvSpPr>
        <p:spPr/>
        <p:txBody>
          <a:bodyPr/>
          <a:lstStyle/>
          <a:p>
            <a:r>
              <a:rPr lang="en-GB" dirty="0" smtClean="0"/>
              <a:t>A perfect presentation with an incomplete argument will not achieve a good mark.</a:t>
            </a:r>
          </a:p>
          <a:p>
            <a:r>
              <a:rPr lang="en-GB" dirty="0" smtClean="0"/>
              <a:t>A perfect argument with bad presentation also will not achieve a good mark.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Presentation marking criteria: Categories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Time management</a:t>
            </a:r>
          </a:p>
          <a:p>
            <a:pPr marL="514350" indent="-514350">
              <a:buFont typeface="+mj-lt"/>
              <a:buAutoNum type="arabicPeriod"/>
            </a:pPr>
            <a:r>
              <a:rPr lang="en-GB" dirty="0" smtClean="0"/>
              <a:t>Presentational aids</a:t>
            </a:r>
          </a:p>
          <a:p>
            <a:pPr marL="514350" indent="-514350">
              <a:buFont typeface="+mj-lt"/>
              <a:buAutoNum type="arabicPeriod"/>
            </a:pPr>
            <a:r>
              <a:rPr lang="en-GB" dirty="0" smtClean="0"/>
              <a:t>Audience engagement</a:t>
            </a:r>
          </a:p>
          <a:p>
            <a:pPr marL="514350" indent="-514350">
              <a:buFont typeface="+mj-lt"/>
              <a:buAutoNum type="arabicPeriod"/>
            </a:pPr>
            <a:r>
              <a:rPr lang="en-GB" dirty="0" smtClean="0"/>
              <a:t>Structure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long is the presentation?</a:t>
            </a:r>
            <a:endParaRPr lang="en-GB" dirty="0"/>
          </a:p>
        </p:txBody>
      </p:sp>
      <p:sp>
        <p:nvSpPr>
          <p:cNvPr id="3" name="Content Placeholder 2"/>
          <p:cNvSpPr>
            <a:spLocks noGrp="1"/>
          </p:cNvSpPr>
          <p:nvPr>
            <p:ph idx="1"/>
          </p:nvPr>
        </p:nvSpPr>
        <p:spPr/>
        <p:txBody>
          <a:bodyPr/>
          <a:lstStyle/>
          <a:p>
            <a:r>
              <a:rPr lang="en-GB" dirty="0" smtClean="0"/>
              <a:t>The presentation is 5minutes long</a:t>
            </a:r>
          </a:p>
          <a:p>
            <a:r>
              <a:rPr lang="en-GB" dirty="0" smtClean="0"/>
              <a:t>You must keep to the time. </a:t>
            </a:r>
          </a:p>
          <a:p>
            <a:r>
              <a:rPr lang="en-GB" dirty="0" smtClean="0"/>
              <a:t>This means that it should be neither too long nor too short</a:t>
            </a:r>
          </a:p>
          <a:p>
            <a:r>
              <a:rPr lang="en-GB" dirty="0" smtClean="0"/>
              <a:t>Too short is a recipe for failure. </a:t>
            </a:r>
          </a:p>
          <a:p>
            <a:r>
              <a:rPr lang="en-GB" dirty="0" smtClean="0"/>
              <a:t>Too long will also affect your mark negatively.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simple calculation</a:t>
            </a:r>
            <a:endParaRPr lang="en-GB" dirty="0"/>
          </a:p>
        </p:txBody>
      </p:sp>
      <p:sp>
        <p:nvSpPr>
          <p:cNvPr id="3" name="Content Placeholder 2"/>
          <p:cNvSpPr>
            <a:spLocks noGrp="1"/>
          </p:cNvSpPr>
          <p:nvPr>
            <p:ph idx="1"/>
          </p:nvPr>
        </p:nvSpPr>
        <p:spPr/>
        <p:txBody>
          <a:bodyPr/>
          <a:lstStyle/>
          <a:p>
            <a:r>
              <a:rPr lang="en-GB" dirty="0" smtClean="0"/>
              <a:t>4’45’’-5’: Excellent. Right on time!</a:t>
            </a:r>
          </a:p>
          <a:p>
            <a:r>
              <a:rPr lang="en-GB" dirty="0" smtClean="0"/>
              <a:t>4’.30’’-5’.30’’: </a:t>
            </a:r>
            <a:r>
              <a:rPr lang="en-GB" b="1" dirty="0" smtClean="0"/>
              <a:t>within the specified time limit</a:t>
            </a:r>
          </a:p>
          <a:p>
            <a:r>
              <a:rPr lang="en-GB" b="1" dirty="0" smtClean="0"/>
              <a:t>4’-6’: deviates slightly from the specified time limit. </a:t>
            </a:r>
          </a:p>
          <a:p>
            <a:r>
              <a:rPr lang="en-GB" b="1" dirty="0" smtClean="0"/>
              <a:t>3’-7’: excessively deviates from the specified time limit.</a:t>
            </a:r>
          </a:p>
          <a:p>
            <a:r>
              <a:rPr lang="en-GB" b="1" dirty="0" smtClean="0"/>
              <a:t>Under 3 min: is too short.</a:t>
            </a:r>
          </a:p>
          <a:p>
            <a:r>
              <a:rPr lang="en-GB" b="1" dirty="0" smtClean="0"/>
              <a:t>At 7 minutes, I will STOP you from going on!</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presentational aids?</a:t>
            </a:r>
            <a:endParaRPr lang="en-GB" dirty="0"/>
          </a:p>
        </p:txBody>
      </p:sp>
      <p:sp>
        <p:nvSpPr>
          <p:cNvPr id="3" name="Content Placeholder 2"/>
          <p:cNvSpPr>
            <a:spLocks noGrp="1"/>
          </p:cNvSpPr>
          <p:nvPr>
            <p:ph idx="1"/>
          </p:nvPr>
        </p:nvSpPr>
        <p:spPr/>
        <p:txBody>
          <a:bodyPr/>
          <a:lstStyle/>
          <a:p>
            <a:r>
              <a:rPr lang="en-GB" dirty="0" smtClean="0"/>
              <a:t>Handout or PowerPoint.</a:t>
            </a:r>
          </a:p>
          <a:p>
            <a:r>
              <a:rPr lang="en-GB" dirty="0" smtClean="0"/>
              <a:t>There can be other presentational aids, such as cut outs, demonstrations, etc.</a:t>
            </a:r>
          </a:p>
          <a:p>
            <a:r>
              <a:rPr lang="en-GB" dirty="0" smtClean="0"/>
              <a:t>No aids = FAIL</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Presentational Aids</a:t>
            </a:r>
            <a:endParaRPr lang="en-GB" dirty="0"/>
          </a:p>
        </p:txBody>
      </p:sp>
      <p:sp>
        <p:nvSpPr>
          <p:cNvPr id="3" name="Content Placeholder 2"/>
          <p:cNvSpPr>
            <a:spLocks noGrp="1"/>
          </p:cNvSpPr>
          <p:nvPr>
            <p:ph idx="1"/>
          </p:nvPr>
        </p:nvSpPr>
        <p:spPr/>
        <p:txBody>
          <a:bodyPr>
            <a:normAutofit/>
          </a:bodyPr>
          <a:lstStyle/>
          <a:p>
            <a:r>
              <a:rPr lang="en-GB" dirty="0" smtClean="0"/>
              <a:t>Poor use: Short or irrelevant material. Aids that are impossible to access (bad colours on the PowerPoint, too small fonts, maps without colour where there should be colour).</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a:bodyPr>
          <a:lstStyle/>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endParaRPr lang="en-GB" dirty="0"/>
          </a:p>
        </p:txBody>
      </p:sp>
      <p:sp>
        <p:nvSpPr>
          <p:cNvPr id="4" name="TextBox 3"/>
          <p:cNvSpPr txBox="1"/>
          <p:nvPr/>
        </p:nvSpPr>
        <p:spPr>
          <a:xfrm>
            <a:off x="1475656" y="3284984"/>
            <a:ext cx="6408712" cy="3154710"/>
          </a:xfrm>
          <a:prstGeom prst="rect">
            <a:avLst/>
          </a:prstGeom>
          <a:noFill/>
        </p:spPr>
        <p:txBody>
          <a:bodyPr wrap="square" rtlCol="0">
            <a:spAutoFit/>
          </a:bodyPr>
          <a:lstStyle/>
          <a:p>
            <a:r>
              <a:rPr lang="en-GB" sz="19900" dirty="0" smtClean="0">
                <a:solidFill>
                  <a:srgbClr val="FF0000"/>
                </a:solidFill>
              </a:rPr>
              <a:t>Poor</a:t>
            </a:r>
            <a:endParaRPr lang="en-GB" dirty="0">
              <a:solidFill>
                <a:srgbClr val="FF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christiancdrom.com/maps/Map%20-%20The%20Ancient%20World%20at%20the%20Time%20of%20the%20Patriarchs.bmp"/>
          <p:cNvPicPr>
            <a:picLocks noChangeAspect="1" noChangeArrowheads="1"/>
          </p:cNvPicPr>
          <p:nvPr/>
        </p:nvPicPr>
        <p:blipFill>
          <a:blip r:embed="rId2" cstate="print"/>
          <a:srcRect/>
          <a:stretch>
            <a:fillRect/>
          </a:stretch>
        </p:blipFill>
        <p:spPr bwMode="auto">
          <a:xfrm>
            <a:off x="0" y="0"/>
            <a:ext cx="9169352" cy="5877272"/>
          </a:xfrm>
          <a:prstGeom prst="rect">
            <a:avLst/>
          </a:prstGeom>
          <a:noFill/>
        </p:spPr>
      </p:pic>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a:bodyPr>
          <a:lstStyle/>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endParaRPr lang="en-GB" dirty="0"/>
          </a:p>
        </p:txBody>
      </p:sp>
      <p:sp>
        <p:nvSpPr>
          <p:cNvPr id="5" name="TextBox 4"/>
          <p:cNvSpPr txBox="1"/>
          <p:nvPr/>
        </p:nvSpPr>
        <p:spPr>
          <a:xfrm>
            <a:off x="1475656" y="3284984"/>
            <a:ext cx="6408712" cy="3154710"/>
          </a:xfrm>
          <a:prstGeom prst="rect">
            <a:avLst/>
          </a:prstGeom>
          <a:noFill/>
        </p:spPr>
        <p:txBody>
          <a:bodyPr wrap="square" rtlCol="0">
            <a:spAutoFit/>
          </a:bodyPr>
          <a:lstStyle/>
          <a:p>
            <a:r>
              <a:rPr lang="en-GB" sz="19900" dirty="0" smtClean="0">
                <a:solidFill>
                  <a:srgbClr val="FF0000"/>
                </a:solidFill>
              </a:rPr>
              <a:t>Poor</a:t>
            </a:r>
            <a:endParaRPr lang="en-GB" dirty="0">
              <a:solidFill>
                <a:srgbClr val="FF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christiancdrom.com/maps/Map%20-%20The%20Ancient%20World%20at%20the%20Time%20of%20the%20Patriarchs.bmp"/>
          <p:cNvPicPr>
            <a:picLocks noChangeAspect="1" noChangeArrowheads="1"/>
          </p:cNvPicPr>
          <p:nvPr/>
        </p:nvPicPr>
        <p:blipFill>
          <a:blip r:embed="rId2" cstate="print"/>
          <a:srcRect/>
          <a:stretch>
            <a:fillRect/>
          </a:stretch>
        </p:blipFill>
        <p:spPr bwMode="auto">
          <a:xfrm>
            <a:off x="0" y="0"/>
            <a:ext cx="9169352" cy="5877272"/>
          </a:xfrm>
          <a:prstGeom prst="rect">
            <a:avLst/>
          </a:prstGeom>
          <a:noFill/>
        </p:spPr>
      </p:pic>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endParaRPr lang="en-GB" dirty="0"/>
          </a:p>
        </p:txBody>
      </p:sp>
      <p:sp>
        <p:nvSpPr>
          <p:cNvPr id="5" name="TextBox 4"/>
          <p:cNvSpPr txBox="1"/>
          <p:nvPr/>
        </p:nvSpPr>
        <p:spPr>
          <a:xfrm>
            <a:off x="1475656" y="3284984"/>
            <a:ext cx="6408712" cy="3154710"/>
          </a:xfrm>
          <a:prstGeom prst="rect">
            <a:avLst/>
          </a:prstGeom>
          <a:noFill/>
        </p:spPr>
        <p:txBody>
          <a:bodyPr wrap="square" rtlCol="0">
            <a:spAutoFit/>
          </a:bodyPr>
          <a:lstStyle/>
          <a:p>
            <a:r>
              <a:rPr lang="en-GB" sz="19900" dirty="0" smtClean="0">
                <a:solidFill>
                  <a:srgbClr val="FF0000"/>
                </a:solidFill>
              </a:rPr>
              <a:t>Poor</a:t>
            </a:r>
            <a:endParaRPr lang="en-GB" dirty="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r>
              <a:rPr lang="en-GB" dirty="0" smtClean="0">
                <a:solidFill>
                  <a:schemeClr val="accent4">
                    <a:lumMod val="50000"/>
                  </a:schemeClr>
                </a:solidFill>
              </a:rPr>
              <a:t>Poor use: Short or irrelevant material. Aids that are impossible to access (bad colours on the PowerPoint, too small fonts, maps without colour where there should be colour).</a:t>
            </a:r>
          </a:p>
          <a:p>
            <a:endParaRPr lang="en-GB" dirty="0" smtClean="0">
              <a:solidFill>
                <a:schemeClr val="accent4">
                  <a:lumMod val="50000"/>
                </a:schemeClr>
              </a:solidFill>
            </a:endParaRPr>
          </a:p>
          <a:p>
            <a:endParaRPr lang="en-GB" dirty="0"/>
          </a:p>
        </p:txBody>
      </p:sp>
      <p:sp>
        <p:nvSpPr>
          <p:cNvPr id="4" name="TextBox 3"/>
          <p:cNvSpPr txBox="1"/>
          <p:nvPr/>
        </p:nvSpPr>
        <p:spPr>
          <a:xfrm>
            <a:off x="1475656" y="3284984"/>
            <a:ext cx="6408712" cy="3154710"/>
          </a:xfrm>
          <a:prstGeom prst="rect">
            <a:avLst/>
          </a:prstGeom>
          <a:noFill/>
        </p:spPr>
        <p:txBody>
          <a:bodyPr wrap="square" rtlCol="0">
            <a:spAutoFit/>
          </a:bodyPr>
          <a:lstStyle/>
          <a:p>
            <a:r>
              <a:rPr lang="en-GB" sz="19900" dirty="0" smtClean="0">
                <a:solidFill>
                  <a:srgbClr val="FF0000"/>
                </a:solidFill>
              </a:rPr>
              <a:t>Poor</a:t>
            </a:r>
            <a:endParaRPr lang="en-GB" dirty="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a:bodyPr>
          <a:lstStyle/>
          <a:p>
            <a:r>
              <a:rPr lang="en-GB" dirty="0" smtClean="0"/>
              <a:t>Some use: Hit and miss. The material is there but is not in the correct order. Not all is relevant. Not all aspects of the argument are covered. Aids that are difficult to access (small font – difficult to read, odd colours in the PowerPoint).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3399FF"/>
            </a:gs>
            <a:gs pos="16000">
              <a:srgbClr val="00CCCC"/>
            </a:gs>
            <a:gs pos="47000">
              <a:srgbClr val="9999FF"/>
            </a:gs>
            <a:gs pos="60001">
              <a:srgbClr val="2E6792"/>
            </a:gs>
            <a:gs pos="71001">
              <a:srgbClr val="3333CC"/>
            </a:gs>
            <a:gs pos="81000">
              <a:srgbClr val="1170FF"/>
            </a:gs>
            <a:gs pos="100000">
              <a:srgbClr val="006699"/>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a:bodyPr>
          <a:lstStyle/>
          <a:p>
            <a:r>
              <a:rPr lang="en-GB" sz="2000" dirty="0" smtClean="0"/>
              <a:t>Some use: Hit and miss. The material is there but is not in the correct order. Not all is relevant. Not all aspects of the argument are covered. Aids that are difficult to access (small font – difficult to read, odd colours in the PowerPoint).</a:t>
            </a:r>
          </a:p>
          <a:p>
            <a:endParaRPr lang="en-GB" dirty="0"/>
          </a:p>
        </p:txBody>
      </p:sp>
      <p:sp>
        <p:nvSpPr>
          <p:cNvPr id="4" name="TextBox 3"/>
          <p:cNvSpPr txBox="1"/>
          <p:nvPr/>
        </p:nvSpPr>
        <p:spPr>
          <a:xfrm>
            <a:off x="1475656" y="3284984"/>
            <a:ext cx="6408712" cy="2646878"/>
          </a:xfrm>
          <a:prstGeom prst="rect">
            <a:avLst/>
          </a:prstGeom>
          <a:noFill/>
        </p:spPr>
        <p:txBody>
          <a:bodyPr wrap="square" rtlCol="0">
            <a:spAutoFit/>
          </a:bodyPr>
          <a:lstStyle/>
          <a:p>
            <a:r>
              <a:rPr lang="en-GB" sz="16600" dirty="0" smtClean="0">
                <a:solidFill>
                  <a:srgbClr val="FF0000"/>
                </a:solidFill>
              </a:rPr>
              <a:t>Some</a:t>
            </a:r>
            <a:endParaRPr lang="en-GB" sz="1600" dirty="0">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Presentational Aids</a:t>
            </a:r>
            <a:endParaRPr lang="en-GB" dirty="0"/>
          </a:p>
        </p:txBody>
      </p:sp>
      <p:sp>
        <p:nvSpPr>
          <p:cNvPr id="3" name="Content Placeholder 2"/>
          <p:cNvSpPr>
            <a:spLocks noGrp="1"/>
          </p:cNvSpPr>
          <p:nvPr>
            <p:ph idx="1"/>
          </p:nvPr>
        </p:nvSpPr>
        <p:spPr/>
        <p:txBody>
          <a:bodyPr>
            <a:normAutofit/>
          </a:bodyPr>
          <a:lstStyle/>
          <a:p>
            <a:r>
              <a:rPr lang="en-GB" dirty="0" smtClean="0"/>
              <a:t>Good and interactive: The audience can interact with the material (connected with audience engagement). Everything is covered. No irrelevant or missing material. Aids are easy to see and understand.</a:t>
            </a:r>
          </a:p>
          <a:p>
            <a:r>
              <a:rPr lang="en-GB" dirty="0" smtClean="0"/>
              <a:t>Excellent and interactive: The audience can interact with the material (connected with audience engagement). Everything is covered. No irrelevant or missing material. Aids are easy to see and understand. User-Friendliness is excellent (connected with structure).</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audience engagement?</a:t>
            </a:r>
            <a:endParaRPr lang="en-GB" dirty="0"/>
          </a:p>
        </p:txBody>
      </p:sp>
      <p:sp>
        <p:nvSpPr>
          <p:cNvPr id="3" name="Content Placeholder 2"/>
          <p:cNvSpPr>
            <a:spLocks noGrp="1"/>
          </p:cNvSpPr>
          <p:nvPr>
            <p:ph idx="1"/>
          </p:nvPr>
        </p:nvSpPr>
        <p:spPr/>
        <p:txBody>
          <a:bodyPr/>
          <a:lstStyle/>
          <a:p>
            <a:r>
              <a:rPr lang="en-GB" dirty="0" smtClean="0"/>
              <a:t>The engagement of the speaker with the audience.</a:t>
            </a:r>
          </a:p>
          <a:p>
            <a:r>
              <a:rPr lang="en-GB" dirty="0" smtClean="0"/>
              <a:t>The audience should be concentrated on you and your argument. So your presentation needs to hold their attention.</a:t>
            </a:r>
          </a:p>
          <a:p>
            <a:r>
              <a:rPr lang="en-GB" dirty="0" smtClean="0"/>
              <a:t>EYES on the audience. Modulation of VOICE. BODY language (you are inviting the audience to share, not excluding them).</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monotone!</a:t>
            </a:r>
            <a:endParaRPr lang="en-GB" dirty="0"/>
          </a:p>
        </p:txBody>
      </p:sp>
      <p:sp>
        <p:nvSpPr>
          <p:cNvPr id="3" name="Content Placeholder 2"/>
          <p:cNvSpPr>
            <a:spLocks noGrp="1"/>
          </p:cNvSpPr>
          <p:nvPr>
            <p:ph idx="1"/>
          </p:nvPr>
        </p:nvSpPr>
        <p:spPr/>
        <p:txBody>
          <a:bodyPr/>
          <a:lstStyle/>
          <a:p>
            <a:r>
              <a:rPr lang="en-GB" dirty="0" smtClean="0"/>
              <a:t>Do not present in a monotone.</a:t>
            </a:r>
          </a:p>
          <a:p>
            <a:r>
              <a:rPr lang="en-GB" dirty="0" smtClean="0"/>
              <a:t>Your audience will fall asleep.</a:t>
            </a:r>
          </a:p>
          <a:p>
            <a:r>
              <a:rPr lang="en-GB" dirty="0" smtClean="0"/>
              <a:t>Modulate your voice according to what you are saying.</a:t>
            </a:r>
          </a:p>
          <a:p>
            <a:r>
              <a:rPr lang="en-GB" dirty="0" smtClean="0"/>
              <a:t>Practice modulating your voice, so that it is done automatically.</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 contact</a:t>
            </a:r>
            <a:endParaRPr lang="en-GB" dirty="0"/>
          </a:p>
        </p:txBody>
      </p:sp>
      <p:sp>
        <p:nvSpPr>
          <p:cNvPr id="5" name="Content Placeholder 4"/>
          <p:cNvSpPr>
            <a:spLocks noGrp="1"/>
          </p:cNvSpPr>
          <p:nvPr>
            <p:ph idx="1"/>
          </p:nvPr>
        </p:nvSpPr>
        <p:spPr/>
        <p:txBody>
          <a:bodyPr/>
          <a:lstStyle/>
          <a:p>
            <a:r>
              <a:rPr lang="en-GB" dirty="0" smtClean="0"/>
              <a:t>You need to be able to look at your audience.</a:t>
            </a:r>
          </a:p>
          <a:p>
            <a:r>
              <a:rPr lang="en-GB" dirty="0" smtClean="0"/>
              <a:t>Practice on moving from script/notes to audience and back (without losing your place!)</a:t>
            </a:r>
          </a:p>
          <a:p>
            <a:r>
              <a:rPr lang="en-GB" dirty="0" smtClean="0"/>
              <a:t>Eye-contact is a big part of good presenting!</a:t>
            </a:r>
          </a:p>
          <a:p>
            <a:r>
              <a:rPr lang="en-GB" dirty="0" smtClean="0"/>
              <a:t>Eye-contact keeps your audience connected to you!</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on the PowerPoint </a:t>
            </a:r>
            <a:endParaRPr lang="en-GB" dirty="0"/>
          </a:p>
        </p:txBody>
      </p:sp>
      <p:sp>
        <p:nvSpPr>
          <p:cNvPr id="3" name="Content Placeholder 2"/>
          <p:cNvSpPr>
            <a:spLocks noGrp="1"/>
          </p:cNvSpPr>
          <p:nvPr>
            <p:ph idx="1"/>
          </p:nvPr>
        </p:nvSpPr>
        <p:spPr/>
        <p:txBody>
          <a:bodyPr/>
          <a:lstStyle/>
          <a:p>
            <a:r>
              <a:rPr lang="en-GB" dirty="0" smtClean="0"/>
              <a:t>Do not look at your PowerPoint the whole time.</a:t>
            </a:r>
          </a:p>
          <a:p>
            <a:r>
              <a:rPr lang="en-GB" dirty="0" smtClean="0"/>
              <a:t>The PowerPoint is there for your audience, not for you!</a:t>
            </a:r>
          </a:p>
          <a:p>
            <a:r>
              <a:rPr lang="en-GB" dirty="0" smtClean="0"/>
              <a:t>The only reason for you to check the PowerPoint is to check if the slide has changed.</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Stand or sit?</a:t>
            </a:r>
            <a:endParaRPr lang="en-GB" dirty="0"/>
          </a:p>
        </p:txBody>
      </p:sp>
      <p:sp>
        <p:nvSpPr>
          <p:cNvPr id="5" name="Content Placeholder 4"/>
          <p:cNvSpPr>
            <a:spLocks noGrp="1"/>
          </p:cNvSpPr>
          <p:nvPr>
            <p:ph idx="1"/>
          </p:nvPr>
        </p:nvSpPr>
        <p:spPr/>
        <p:txBody>
          <a:bodyPr/>
          <a:lstStyle/>
          <a:p>
            <a:r>
              <a:rPr lang="en-GB" dirty="0" smtClean="0"/>
              <a:t>Better to stand than to sit but you can sit if you prefer.</a:t>
            </a:r>
          </a:p>
          <a:p>
            <a:r>
              <a:rPr lang="en-GB" dirty="0" smtClean="0"/>
              <a:t>If you are sitting, make sure that you are presenting yourself to the audience clearly. I.e. do not hunch over your papers trying to hide.</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a:t>
            </a:r>
            <a:endParaRPr lang="en-GB" dirty="0"/>
          </a:p>
        </p:txBody>
      </p:sp>
      <p:sp>
        <p:nvSpPr>
          <p:cNvPr id="3" name="Content Placeholder 2"/>
          <p:cNvSpPr>
            <a:spLocks noGrp="1"/>
          </p:cNvSpPr>
          <p:nvPr>
            <p:ph idx="1"/>
          </p:nvPr>
        </p:nvSpPr>
        <p:spPr/>
        <p:txBody>
          <a:bodyPr/>
          <a:lstStyle/>
          <a:p>
            <a:r>
              <a:rPr lang="en-GB" dirty="0" smtClean="0"/>
              <a:t>If you stand, then do not move around or move in place.</a:t>
            </a:r>
          </a:p>
          <a:p>
            <a:r>
              <a:rPr lang="en-GB" dirty="0" smtClean="0"/>
              <a:t>It is distracting.</a:t>
            </a:r>
          </a:p>
          <a:p>
            <a:r>
              <a:rPr lang="en-GB" dirty="0" smtClean="0"/>
              <a:t>Stand on your own two feet and present clearly.</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Preparation and timing</a:t>
            </a:r>
            <a:endParaRPr lang="en-GB" dirty="0"/>
          </a:p>
        </p:txBody>
      </p:sp>
      <p:sp>
        <p:nvSpPr>
          <p:cNvPr id="5" name="Content Placeholder 4"/>
          <p:cNvSpPr>
            <a:spLocks noGrp="1"/>
          </p:cNvSpPr>
          <p:nvPr>
            <p:ph idx="1"/>
          </p:nvPr>
        </p:nvSpPr>
        <p:spPr/>
        <p:txBody>
          <a:bodyPr/>
          <a:lstStyle/>
          <a:p>
            <a:r>
              <a:rPr lang="en-GB" dirty="0" smtClean="0"/>
              <a:t>You need to have mock presented your presentation several times</a:t>
            </a:r>
          </a:p>
          <a:p>
            <a:pPr lvl="1"/>
            <a:r>
              <a:rPr lang="en-GB" dirty="0" smtClean="0"/>
              <a:t>To time it. One iteration does not provide you with correct timing of the content</a:t>
            </a:r>
          </a:p>
          <a:p>
            <a:pPr lvl="1"/>
            <a:r>
              <a:rPr lang="en-GB" dirty="0" smtClean="0"/>
              <a:t>To know it as well as possible. you should not learn it by heart but you should not be surprised by it</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Tips and tricks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If you cannot look at others…</a:t>
            </a:r>
            <a:endParaRPr lang="en-GB" dirty="0"/>
          </a:p>
        </p:txBody>
      </p:sp>
      <p:sp>
        <p:nvSpPr>
          <p:cNvPr id="5" name="Content Placeholder 4"/>
          <p:cNvSpPr>
            <a:spLocks noGrp="1"/>
          </p:cNvSpPr>
          <p:nvPr>
            <p:ph idx="1"/>
          </p:nvPr>
        </p:nvSpPr>
        <p:spPr/>
        <p:txBody>
          <a:bodyPr/>
          <a:lstStyle/>
          <a:p>
            <a:r>
              <a:rPr lang="en-GB" dirty="0" smtClean="0"/>
              <a:t>If looking at others while you are presenting makes you nervous then:</a:t>
            </a:r>
          </a:p>
          <a:p>
            <a:pPr lvl="1"/>
            <a:r>
              <a:rPr lang="en-GB" dirty="0" smtClean="0"/>
              <a:t>Look at a point immediately over their heads (not too high or it will be noticed).</a:t>
            </a:r>
          </a:p>
          <a:p>
            <a:pPr lvl="1"/>
            <a:r>
              <a:rPr lang="en-GB" dirty="0" smtClean="0"/>
              <a:t>It is the eyes that usually make you nervous, so looking at people’s heads makes them feel you are looking at them but you are not really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get confused</a:t>
            </a:r>
            <a:endParaRPr lang="en-GB" dirty="0"/>
          </a:p>
        </p:txBody>
      </p:sp>
      <p:sp>
        <p:nvSpPr>
          <p:cNvPr id="3" name="Content Placeholder 2"/>
          <p:cNvSpPr>
            <a:spLocks noGrp="1"/>
          </p:cNvSpPr>
          <p:nvPr>
            <p:ph idx="1"/>
          </p:nvPr>
        </p:nvSpPr>
        <p:spPr/>
        <p:txBody>
          <a:bodyPr/>
          <a:lstStyle/>
          <a:p>
            <a:r>
              <a:rPr lang="en-GB" dirty="0" smtClean="0"/>
              <a:t>Stop.</a:t>
            </a:r>
          </a:p>
          <a:p>
            <a:r>
              <a:rPr lang="en-GB" dirty="0" smtClean="0"/>
              <a:t>apologise if the confusion is big.</a:t>
            </a:r>
          </a:p>
          <a:p>
            <a:r>
              <a:rPr lang="en-GB" dirty="0" smtClean="0"/>
              <a:t>Start again from the beginning of the sentence or paragraph.</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149</TotalTime>
  <Words>1972</Words>
  <Application>Microsoft Office PowerPoint</Application>
  <PresentationFormat>On-screen Show (4:3)</PresentationFormat>
  <Paragraphs>119</Paragraphs>
  <Slides>26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26</vt:i4>
      </vt:variant>
    </vt:vector>
  </HeadingPairs>
  <TitlesOfParts>
    <vt:vector size="28" baseType="lpstr">
      <vt:lpstr>Arial</vt:lpstr>
      <vt:lpstr>Clarity</vt:lpstr>
      <vt:lpstr>CLSK4001 </vt:lpstr>
      <vt:lpstr>Remember!!</vt:lpstr>
      <vt:lpstr>Marking criteria</vt:lpstr>
      <vt:lpstr>Don’t concentrate only on one aspect</vt:lpstr>
      <vt:lpstr>Presentation marking criteria: Categories</vt:lpstr>
      <vt:lpstr>How long is the presentation?</vt:lpstr>
      <vt:lpstr>A simple calculation</vt:lpstr>
      <vt:lpstr>What are presentational aids?</vt:lpstr>
      <vt:lpstr>Presentational Aids</vt:lpstr>
      <vt:lpstr>Presentational Aids</vt:lpstr>
      <vt:lpstr>Presentational Aids</vt:lpstr>
      <vt:lpstr>Presentational Aids</vt:lpstr>
      <vt:lpstr>Presentational Aids</vt:lpstr>
      <vt:lpstr>Presentational Aids</vt:lpstr>
      <vt:lpstr>Presentational Aids</vt:lpstr>
      <vt:lpstr>Presentational Aids</vt:lpstr>
      <vt:lpstr>What is audience engagement?</vt:lpstr>
      <vt:lpstr>The monotone!</vt:lpstr>
      <vt:lpstr>Eye contact</vt:lpstr>
      <vt:lpstr>Not on the PowerPoint </vt:lpstr>
      <vt:lpstr>Stand or sit?</vt:lpstr>
      <vt:lpstr>Moving…</vt:lpstr>
      <vt:lpstr>Preparation and timing</vt:lpstr>
      <vt:lpstr>Tips and tricks</vt:lpstr>
      <vt:lpstr>If you cannot look at others…</vt:lpstr>
      <vt:lpstr>If you get confused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CLAH6003</dc:title>
  <dc:creator>Errietta Bissa</dc:creator>
  <cp:lastModifiedBy>Errietta Bissa</cp:lastModifiedBy>
  <cp:revision>62</cp:revision>
  <dcterms:created xsi:type="dcterms:W3CDTF">2012-11-27T08:57:49Z</dcterms:created>
  <dcterms:modified xsi:type="dcterms:W3CDTF">2018-04-24T08:24:41Z</dcterms:modified>
</cp:coreProperties>
</file>