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57"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487D4B-0A99-4F7A-91CC-E686DC6448C9}" v="150" dt="2026-07-28T16:16:18.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8" d="100"/>
          <a:sy n="88" d="100"/>
        </p:scale>
        <p:origin x="26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722AB-6F02-4D8E-A5CD-7C427E889D74}" type="datetimeFigureOut">
              <a:t>8/2/2026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84421-B189-4F6F-99D1-49135FF21052}" type="slidenum">
              <a:t>‹#›</a:t>
            </a:fld>
            <a:endParaRPr lang="en-US"/>
          </a:p>
        </p:txBody>
      </p:sp>
    </p:spTree>
    <p:extLst>
      <p:ext uri="{BB962C8B-B14F-4D97-AF65-F5344CB8AC3E}">
        <p14:creationId xmlns:p14="http://schemas.microsoft.com/office/powerpoint/2010/main" val="1000585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job design and job satisfaction at Tesla are discussed in this presentation. It enjoys a market share in the electric vehicle industry (Lu, 2025). It is a fast-growing company that needs a very flexible workforce due to its innovativeness. Tesla is a very competitive firm in which survival is only possible through constant innovation. This unrelenting drive towards technological innovation influences the way roles are </a:t>
            </a:r>
            <a:r>
              <a:rPr lang="en-US" dirty="0" err="1"/>
              <a:t>organised</a:t>
            </a:r>
            <a:r>
              <a:rPr lang="en-US" dirty="0"/>
              <a:t> throughout the </a:t>
            </a:r>
            <a:r>
              <a:rPr lang="en-US" dirty="0" err="1"/>
              <a:t>organisation</a:t>
            </a:r>
            <a:r>
              <a:rPr lang="en-US" dirty="0"/>
              <a:t>. Workers are under tremendous pressure to achieve results within a short duration of time. This highly competitive market is also important to understand how the company operates in this market in relation to its human resources and the overall effect on employee satisfaction and retention in the long run.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D284421-B189-4F6F-99D1-49135FF21052}" type="slidenum">
              <a:t>2</a:t>
            </a:fld>
            <a:endParaRPr lang="en-US"/>
          </a:p>
        </p:txBody>
      </p:sp>
    </p:spTree>
    <p:extLst>
      <p:ext uri="{BB962C8B-B14F-4D97-AF65-F5344CB8AC3E}">
        <p14:creationId xmlns:p14="http://schemas.microsoft.com/office/powerpoint/2010/main" val="2094578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pays attention to recruiting highly motivated and enthusiastic people who care about sustainable energy. The official careers portal features a workplace that is founded on some of the toughest challenges to solve in the world (Tesla, Inc., 2026). In this case, job design is based more on extreme autonomy and a flat </a:t>
            </a:r>
            <a:r>
              <a:rPr lang="en-US" dirty="0" err="1"/>
              <a:t>organisation</a:t>
            </a:r>
            <a:r>
              <a:rPr lang="en-US" dirty="0"/>
              <a:t> structure. Employees are supposed to own big projects with minimal supervision by the middle management. The practice promotes quick problem-solving, but it is very time-consuming. The corporate culture embraces this direct communication at all levels in order to speed up the production time cycles and ensure that they keep the pace at which they operate their engineering and manufacturing processes.</a:t>
            </a:r>
          </a:p>
        </p:txBody>
      </p:sp>
      <p:sp>
        <p:nvSpPr>
          <p:cNvPr id="4" name="Slide Number Placeholder 3"/>
          <p:cNvSpPr>
            <a:spLocks noGrp="1"/>
          </p:cNvSpPr>
          <p:nvPr>
            <p:ph type="sldNum" sz="quarter" idx="5"/>
          </p:nvPr>
        </p:nvSpPr>
        <p:spPr/>
        <p:txBody>
          <a:bodyPr/>
          <a:lstStyle/>
          <a:p>
            <a:fld id="{9D284421-B189-4F6F-99D1-49135FF21052}" type="slidenum">
              <a:t>3</a:t>
            </a:fld>
            <a:endParaRPr lang="en-US"/>
          </a:p>
        </p:txBody>
      </p:sp>
    </p:spTree>
    <p:extLst>
      <p:ext uri="{BB962C8B-B14F-4D97-AF65-F5344CB8AC3E}">
        <p14:creationId xmlns:p14="http://schemas.microsoft.com/office/powerpoint/2010/main" val="840185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possibilities of improving job satisfaction involve a big opportunity to enjoy the advantages of the advanced technologies that are incorporated in everyday activities. Humanoid robots such as Tesla Optimus can significantly enhance the efficiency of the supply chain and workforce dynamics overall (</a:t>
            </a:r>
            <a:r>
              <a:rPr lang="en-US" dirty="0" err="1"/>
              <a:t>Shamsuddoha</a:t>
            </a:r>
            <a:r>
              <a:rPr lang="en-US" dirty="0"/>
              <a:t> </a:t>
            </a:r>
            <a:r>
              <a:rPr lang="en-US" i="1" dirty="0"/>
              <a:t>et al.,</a:t>
            </a:r>
            <a:r>
              <a:rPr lang="en-US" dirty="0"/>
              <a:t> 2025). The automation of physically demanding and repetitive tasks will enable the company to redesign human jobs to concentrate on their more creative and strategic tasks. The change enables the employees to undertake greater value work, which supports intellectual development. The potential of using automation in this manner is a good chance to lift morale and decrease the physical burden many factory floor employees are facing now.</a:t>
            </a:r>
          </a:p>
        </p:txBody>
      </p:sp>
      <p:sp>
        <p:nvSpPr>
          <p:cNvPr id="4" name="Slide Number Placeholder 3"/>
          <p:cNvSpPr>
            <a:spLocks noGrp="1"/>
          </p:cNvSpPr>
          <p:nvPr>
            <p:ph type="sldNum" sz="quarter" idx="5"/>
          </p:nvPr>
        </p:nvSpPr>
        <p:spPr/>
        <p:txBody>
          <a:bodyPr/>
          <a:lstStyle/>
          <a:p>
            <a:fld id="{9D284421-B189-4F6F-99D1-49135FF21052}" type="slidenum">
              <a:t>4</a:t>
            </a:fld>
            <a:endParaRPr lang="en-US"/>
          </a:p>
        </p:txBody>
      </p:sp>
    </p:spTree>
    <p:extLst>
      <p:ext uri="{BB962C8B-B14F-4D97-AF65-F5344CB8AC3E}">
        <p14:creationId xmlns:p14="http://schemas.microsoft.com/office/powerpoint/2010/main" val="4080664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Despite its huge success, the </a:t>
            </a:r>
            <a:r>
              <a:rPr lang="en-US" dirty="0" err="1"/>
              <a:t>organisation</a:t>
            </a:r>
            <a:r>
              <a:rPr lang="en-US" dirty="0"/>
              <a:t> is facing severe challenges of workforce management and job satisfaction. Recent research shows that high production goals place tremendous pressure on employees (Ma, 2025). Such a stressful work environment often results in burnout and high turnover rates in different departments. Work-life balance is minimal as there is the expectation of continually delivering groundbreaking results. Moreover, abrupt changes in project orientation may bring confusion and frustration to the members of staff. These internal areas of weakness are likely to </a:t>
            </a:r>
            <a:r>
              <a:rPr lang="en-US" dirty="0" err="1"/>
              <a:t>destabilise</a:t>
            </a:r>
            <a:r>
              <a:rPr lang="en-US" dirty="0"/>
              <a:t> the workforce and may even impair the long-term growth and sustainability of the entire manufacturing process.</a:t>
            </a:r>
          </a:p>
        </p:txBody>
      </p:sp>
      <p:sp>
        <p:nvSpPr>
          <p:cNvPr id="4" name="Slide Number Placeholder 3"/>
          <p:cNvSpPr>
            <a:spLocks noGrp="1"/>
          </p:cNvSpPr>
          <p:nvPr>
            <p:ph type="sldNum" sz="quarter" idx="5"/>
          </p:nvPr>
        </p:nvSpPr>
        <p:spPr/>
        <p:txBody>
          <a:bodyPr/>
          <a:lstStyle/>
          <a:p>
            <a:fld id="{9D284421-B189-4F6F-99D1-49135FF21052}" type="slidenum">
              <a:t>5</a:t>
            </a:fld>
            <a:endParaRPr lang="en-US"/>
          </a:p>
        </p:txBody>
      </p:sp>
    </p:spTree>
    <p:extLst>
      <p:ext uri="{BB962C8B-B14F-4D97-AF65-F5344CB8AC3E}">
        <p14:creationId xmlns:p14="http://schemas.microsoft.com/office/powerpoint/2010/main" val="2879124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Underlying these work-related predicaments is the particular leadership style </a:t>
            </a:r>
            <a:r>
              <a:rPr lang="en-US" dirty="0" err="1"/>
              <a:t>utilised</a:t>
            </a:r>
            <a:r>
              <a:rPr lang="en-US" dirty="0"/>
              <a:t> at the high level of management. The demanding and visionary leadership qualities of the chief executive officer are greatly reflected in the management style (Jia, 2024). This style of transformational leadership goes to extremes and does not tend to be understanding of the simple needs of employees. There is a tendency toward rapid decision-making and a very high set of expectations without necessarily giving proper support systems. Such top-down pressure is spread to all management levels and has a direct impact of adversely affecting job design. Thus, job descriptions are bloated, and employees become dispensable in the unrelenting process of achieving corporate goals.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D284421-B189-4F6F-99D1-49135FF21052}" type="slidenum">
              <a:t>6</a:t>
            </a:fld>
            <a:endParaRPr lang="en-US"/>
          </a:p>
        </p:txBody>
      </p:sp>
    </p:spTree>
    <p:extLst>
      <p:ext uri="{BB962C8B-B14F-4D97-AF65-F5344CB8AC3E}">
        <p14:creationId xmlns:p14="http://schemas.microsoft.com/office/powerpoint/2010/main" val="253808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eliminate these chronic problems, the </a:t>
            </a:r>
            <a:r>
              <a:rPr lang="en-US" dirty="0" err="1"/>
              <a:t>organisation</a:t>
            </a:r>
            <a:r>
              <a:rPr lang="en-US" dirty="0"/>
              <a:t> should introduce </a:t>
            </a:r>
            <a:r>
              <a:rPr lang="en-US" dirty="0" err="1"/>
              <a:t>organised</a:t>
            </a:r>
            <a:r>
              <a:rPr lang="en-US" dirty="0"/>
              <a:t> human resource policies that focus on the wellbeing of staff. </a:t>
            </a:r>
            <a:r>
              <a:rPr lang="en-US" dirty="0" err="1"/>
              <a:t>Remodelling</a:t>
            </a:r>
            <a:r>
              <a:rPr lang="en-US" dirty="0"/>
              <a:t> of jobs (establishing more realistic performance goals and production timelines) is recommended (Sathish and </a:t>
            </a:r>
            <a:r>
              <a:rPr lang="en-US" dirty="0" err="1"/>
              <a:t>Weenk</a:t>
            </a:r>
            <a:r>
              <a:rPr lang="en-US" dirty="0"/>
              <a:t>, 2020). The management needs to open up transparent systems of feedback through which employees can express themselves freely. Moreover, the possibility of burnout can be reduced with the introduction of compulsory rest intervals and enhanced mental health assistance. With the move towards a more employee-</a:t>
            </a:r>
            <a:r>
              <a:rPr lang="en-US" dirty="0" err="1"/>
              <a:t>centred</a:t>
            </a:r>
            <a:r>
              <a:rPr lang="en-US" dirty="0"/>
              <a:t> approach than a task-oriented one, the company will be able to keep the best employees and still be able to retain its position in the market.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D284421-B189-4F6F-99D1-49135FF21052}" type="slidenum">
              <a:t>7</a:t>
            </a:fld>
            <a:endParaRPr lang="en-US"/>
          </a:p>
        </p:txBody>
      </p:sp>
    </p:spTree>
    <p:extLst>
      <p:ext uri="{BB962C8B-B14F-4D97-AF65-F5344CB8AC3E}">
        <p14:creationId xmlns:p14="http://schemas.microsoft.com/office/powerpoint/2010/main" val="2912128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Artificial intelligence and advanced robotics will greatly shape the future of job design at this </a:t>
            </a:r>
            <a:r>
              <a:rPr lang="en-US" dirty="0" err="1"/>
              <a:t>organisation</a:t>
            </a:r>
            <a:r>
              <a:rPr lang="en-US" dirty="0"/>
              <a:t>. Intelligent humanoids in manufacturing will eliminate drastic workforce shortages and new skills gaps arising (Malik </a:t>
            </a:r>
            <a:r>
              <a:rPr lang="en-US" i="1" dirty="0"/>
              <a:t>et al</a:t>
            </a:r>
            <a:r>
              <a:rPr lang="en-US" dirty="0"/>
              <a:t>., 2023). In the coming ten years, human workers will no longer be manually employed as manual </a:t>
            </a:r>
            <a:r>
              <a:rPr lang="en-US" dirty="0" err="1"/>
              <a:t>labourers</a:t>
            </a:r>
            <a:r>
              <a:rPr lang="en-US" dirty="0"/>
              <a:t>, but rather oversee automatic systems. This shift will involve high-level investment in human resources in terms of ongoing training and upskilling </a:t>
            </a:r>
            <a:r>
              <a:rPr lang="en-US" dirty="0" err="1"/>
              <a:t>programmes</a:t>
            </a:r>
            <a:r>
              <a:rPr lang="en-US" dirty="0"/>
              <a:t>. Properly handled, this technological change will greatly increase job satisfaction because it will eradicate hazardous activities. The company should, however, take the initiative of addressing technological anxiety so that there is a smooth transition in the entire workforce.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D284421-B189-4F6F-99D1-49135FF21052}" type="slidenum">
              <a:t>8</a:t>
            </a:fld>
            <a:endParaRPr lang="en-US"/>
          </a:p>
        </p:txBody>
      </p:sp>
    </p:spTree>
    <p:extLst>
      <p:ext uri="{BB962C8B-B14F-4D97-AF65-F5344CB8AC3E}">
        <p14:creationId xmlns:p14="http://schemas.microsoft.com/office/powerpoint/2010/main" val="531133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recap it all, the </a:t>
            </a:r>
            <a:r>
              <a:rPr lang="en-GB" dirty="0" err="1"/>
              <a:t>organisation</a:t>
            </a:r>
            <a:r>
              <a:rPr lang="en-GB" dirty="0"/>
              <a:t> has unparalleled innovation prospects but faces a lot of challenges with sustainable job design. The current </a:t>
            </a:r>
            <a:r>
              <a:rPr lang="en-GB" dirty="0" err="1"/>
              <a:t>labour</a:t>
            </a:r>
            <a:r>
              <a:rPr lang="en-GB" dirty="0"/>
              <a:t> statistics suggest the sheer size of the </a:t>
            </a:r>
            <a:r>
              <a:rPr lang="en-GB" dirty="0" err="1"/>
              <a:t>labour</a:t>
            </a:r>
            <a:r>
              <a:rPr lang="en-GB" dirty="0"/>
              <a:t> pool and the variety of positions needed to keep the business going. Although the mission-oriented culture brings on board the best talent, the high-pressure leadership style with high targets poses high chances of retention. Going ahead, there is a critical opportunity to incorporate sophisticated automation in order to redesign the jobs positively. Ultimately, the capacity to strike a balance between technological ambition and the real policies human-oriented will turn into the indicator of long-term </a:t>
            </a:r>
            <a:r>
              <a:rPr lang="en-GB" dirty="0" err="1"/>
              <a:t>labour</a:t>
            </a:r>
            <a:r>
              <a:rPr lang="en-GB" dirty="0"/>
              <a:t> contentment, along with the overall company performance.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9D284421-B189-4F6F-99D1-49135FF21052}" type="slidenum">
              <a:t>9</a:t>
            </a:fld>
            <a:endParaRPr lang="en-US"/>
          </a:p>
        </p:txBody>
      </p:sp>
    </p:spTree>
    <p:extLst>
      <p:ext uri="{BB962C8B-B14F-4D97-AF65-F5344CB8AC3E}">
        <p14:creationId xmlns:p14="http://schemas.microsoft.com/office/powerpoint/2010/main" val="2302623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esla.com/careers" TargetMode="External"/><Relationship Id="rId3" Type="http://schemas.openxmlformats.org/officeDocument/2006/relationships/hyperlink" Target="https://www.atlantis-press.com/article/126013074.pdf" TargetMode="External"/><Relationship Id="rId7" Type="http://schemas.openxmlformats.org/officeDocument/2006/relationships/hyperlink" Target="https://www.mdpi.com/2673-4052/6/1/9" TargetMode="External"/><Relationship Id="rId2" Type="http://schemas.openxmlformats.org/officeDocument/2006/relationships/hyperlink" Target="https://www.atlantis-press.com/article/126004038.pdf" TargetMode="External"/><Relationship Id="rId1" Type="http://schemas.openxmlformats.org/officeDocument/2006/relationships/slideLayout" Target="../slideLayouts/slideLayout2.xml"/><Relationship Id="rId6" Type="http://schemas.openxmlformats.org/officeDocument/2006/relationships/hyperlink" Target="https://www.academia.edu/download/62442488/RSCM__Sachin_Sathish20200322-65808-d7iq5f.pdf" TargetMode="External"/><Relationship Id="rId5" Type="http://schemas.openxmlformats.org/officeDocument/2006/relationships/hyperlink" Target="https://arxiv.org/pdf/2304.04949" TargetMode="External"/><Relationship Id="rId4" Type="http://schemas.openxmlformats.org/officeDocument/2006/relationships/hyperlink" Target="https://www.atlantis-press.com/article/126014965.pdf"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9D32F93-50AC-4C46-A5DB-291C60DDB7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xmlns="" id="{827DC2C4-B485-428A-BF4A-472D2967F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EE04B5EB-F158-4507-90DD-BD23620C7C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621528"/>
            <a:ext cx="5925989" cy="3167510"/>
          </a:xfrm>
        </p:spPr>
        <p:txBody>
          <a:bodyPr anchor="b">
            <a:normAutofit/>
          </a:bodyPr>
          <a:lstStyle/>
          <a:p>
            <a:pPr algn="r"/>
            <a:r>
              <a:rPr lang="en-GB" sz="5300" b="1">
                <a:ea typeface="+mj-lt"/>
                <a:cs typeface="+mj-lt"/>
              </a:rPr>
              <a:t>Master of Business Administration</a:t>
            </a:r>
            <a:r>
              <a:rPr lang="en-GB" sz="5300" b="1" dirty="0">
                <a:ea typeface="+mj-lt"/>
                <a:cs typeface="+mj-lt"/>
              </a:rPr>
              <a:t/>
            </a:r>
            <a:br>
              <a:rPr lang="en-GB" sz="5300" b="1" dirty="0">
                <a:ea typeface="+mj-lt"/>
                <a:cs typeface="+mj-lt"/>
              </a:rPr>
            </a:br>
            <a:endParaRPr lang="en-GB" sz="5300" b="1"/>
          </a:p>
        </p:txBody>
      </p:sp>
      <p:sp>
        <p:nvSpPr>
          <p:cNvPr id="3" name="Subtitle 2"/>
          <p:cNvSpPr>
            <a:spLocks noGrp="1"/>
          </p:cNvSpPr>
          <p:nvPr>
            <p:ph type="subTitle" idx="1"/>
          </p:nvPr>
        </p:nvSpPr>
        <p:spPr>
          <a:xfrm>
            <a:off x="965202" y="3131385"/>
            <a:ext cx="5922587" cy="2450809"/>
          </a:xfrm>
        </p:spPr>
        <p:txBody>
          <a:bodyPr vert="horz" lIns="91440" tIns="45720" rIns="91440" bIns="45720" rtlCol="0" anchor="t">
            <a:normAutofit fontScale="77500" lnSpcReduction="20000"/>
          </a:bodyPr>
          <a:lstStyle/>
          <a:p>
            <a:pPr algn="r"/>
            <a:r>
              <a:rPr lang="en-US" sz="2200" b="1" dirty="0">
                <a:ea typeface="+mn-lt"/>
                <a:cs typeface="+mn-lt"/>
              </a:rPr>
              <a:t>LCMB7023 Human Capital Management</a:t>
            </a:r>
            <a:br>
              <a:rPr lang="en-US" sz="2200" b="1" dirty="0">
                <a:ea typeface="+mn-lt"/>
                <a:cs typeface="+mn-lt"/>
              </a:rPr>
            </a:br>
            <a:r>
              <a:rPr lang="en-US" sz="2200" b="1" dirty="0">
                <a:ea typeface="+mn-lt"/>
                <a:cs typeface="+mn-lt"/>
              </a:rPr>
              <a:t/>
            </a:r>
            <a:br>
              <a:rPr lang="en-US" sz="2200" b="1" dirty="0">
                <a:ea typeface="+mn-lt"/>
                <a:cs typeface="+mn-lt"/>
              </a:rPr>
            </a:br>
            <a:r>
              <a:rPr lang="en-US" sz="2200" b="1" dirty="0">
                <a:ea typeface="+mn-lt"/>
                <a:cs typeface="+mn-lt"/>
              </a:rPr>
              <a:t>Assessment component 2: Group presentation</a:t>
            </a:r>
          </a:p>
          <a:p>
            <a:pPr algn="r"/>
            <a:endParaRPr lang="en-US" sz="2200" b="1" dirty="0">
              <a:ea typeface="+mn-lt"/>
              <a:cs typeface="+mn-lt"/>
            </a:endParaRPr>
          </a:p>
          <a:p>
            <a:pPr algn="r"/>
            <a:r>
              <a:rPr lang="en-US" sz="2200" b="1" dirty="0">
                <a:ea typeface="+mn-lt"/>
                <a:cs typeface="+mn-lt"/>
              </a:rPr>
              <a:t>Student Names and </a:t>
            </a:r>
            <a:r>
              <a:rPr lang="en-US" sz="2200" b="1" dirty="0" smtClean="0">
                <a:ea typeface="+mn-lt"/>
                <a:cs typeface="+mn-lt"/>
              </a:rPr>
              <a:t>IDs:</a:t>
            </a:r>
          </a:p>
          <a:p>
            <a:pPr algn="r"/>
            <a:r>
              <a:rPr lang="en-US" sz="2200" b="1" dirty="0" smtClean="0">
                <a:ea typeface="+mn-lt"/>
                <a:cs typeface="+mn-lt"/>
              </a:rPr>
              <a:t>DIVYANG KAKLOTAR (2536588)</a:t>
            </a:r>
          </a:p>
          <a:p>
            <a:pPr algn="r"/>
            <a:r>
              <a:rPr lang="en-US" sz="2200" b="1" dirty="0" smtClean="0">
                <a:ea typeface="+mn-lt"/>
                <a:cs typeface="+mn-lt"/>
              </a:rPr>
              <a:t>ARSHI PARVEEN (2545115)</a:t>
            </a:r>
          </a:p>
          <a:p>
            <a:pPr algn="r"/>
            <a:r>
              <a:rPr lang="en-US" sz="2200" b="1" dirty="0" smtClean="0">
                <a:ea typeface="+mn-lt"/>
                <a:cs typeface="+mn-lt"/>
              </a:rPr>
              <a:t>TARJAN BHANDARI (2542504)</a:t>
            </a:r>
            <a:endParaRPr lang="en-US" sz="2200" b="1" dirty="0">
              <a:ea typeface="+mn-lt"/>
              <a:cs typeface="+mn-lt"/>
            </a:endParaRPr>
          </a:p>
        </p:txBody>
      </p:sp>
      <p:pic>
        <p:nvPicPr>
          <p:cNvPr id="4" name="Picture 3">
            <a:extLst>
              <a:ext uri="{FF2B5EF4-FFF2-40B4-BE49-F238E27FC236}">
                <a16:creationId xmlns:a16="http://schemas.microsoft.com/office/drawing/2014/main" xmlns="" id="{A6E2271D-6A10-64D8-7589-85629DCC8BAA}"/>
              </a:ext>
            </a:extLst>
          </p:cNvPr>
          <p:cNvPicPr>
            <a:picLocks noChangeAspect="1"/>
          </p:cNvPicPr>
          <p:nvPr/>
        </p:nvPicPr>
        <p:blipFill>
          <a:blip r:embed="rId2"/>
          <a:stretch>
            <a:fillRect/>
          </a:stretch>
        </p:blipFill>
        <p:spPr>
          <a:xfrm>
            <a:off x="7532962" y="2802000"/>
            <a:ext cx="2621772" cy="130436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land a job at Tesla">
            <a:extLst>
              <a:ext uri="{FF2B5EF4-FFF2-40B4-BE49-F238E27FC236}">
                <a16:creationId xmlns:a16="http://schemas.microsoft.com/office/drawing/2014/main" xmlns="" id="{8559EC80-FF69-4656-67B8-E031E5C0A70F}"/>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xmlns=""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C511F22-5E37-BEB6-2067-4E89CDEDC30E}"/>
              </a:ext>
            </a:extLst>
          </p:cNvPr>
          <p:cNvSpPr>
            <a:spLocks noGrp="1"/>
          </p:cNvSpPr>
          <p:nvPr>
            <p:ph type="title"/>
          </p:nvPr>
        </p:nvSpPr>
        <p:spPr>
          <a:xfrm>
            <a:off x="7531610" y="365125"/>
            <a:ext cx="3822189" cy="1899912"/>
          </a:xfrm>
        </p:spPr>
        <p:txBody>
          <a:bodyPr>
            <a:normAutofit/>
          </a:bodyPr>
          <a:lstStyle/>
          <a:p>
            <a:r>
              <a:rPr lang="en-US" sz="4000" b="1">
                <a:latin typeface="Aptos Display"/>
                <a:cs typeface="Times New Roman"/>
              </a:rPr>
              <a:t>Introduction</a:t>
            </a:r>
            <a:endParaRPr lang="en-US" sz="4000" b="1"/>
          </a:p>
        </p:txBody>
      </p:sp>
      <p:sp>
        <p:nvSpPr>
          <p:cNvPr id="3" name="Content Placeholder 2">
            <a:extLst>
              <a:ext uri="{FF2B5EF4-FFF2-40B4-BE49-F238E27FC236}">
                <a16:creationId xmlns:a16="http://schemas.microsoft.com/office/drawing/2014/main" xmlns="" id="{7C718D9D-0A3F-71D1-0B41-6F2B6A1B7259}"/>
              </a:ext>
            </a:extLst>
          </p:cNvPr>
          <p:cNvSpPr>
            <a:spLocks noGrp="1"/>
          </p:cNvSpPr>
          <p:nvPr>
            <p:ph idx="1"/>
          </p:nvPr>
        </p:nvSpPr>
        <p:spPr>
          <a:xfrm>
            <a:off x="7531610" y="2434201"/>
            <a:ext cx="3822189" cy="3742762"/>
          </a:xfrm>
        </p:spPr>
        <p:txBody>
          <a:bodyPr vert="horz" lIns="91440" tIns="45720" rIns="91440" bIns="45720" rtlCol="0" anchor="t">
            <a:normAutofit lnSpcReduction="10000"/>
          </a:bodyPr>
          <a:lstStyle/>
          <a:p>
            <a:r>
              <a:rPr lang="en-GB" sz="1900">
                <a:ea typeface="+mn-lt"/>
                <a:cs typeface="+mn-lt"/>
              </a:rPr>
              <a:t>Tesla dominates the electric vehicle market sector (Lu, 2025).</a:t>
            </a:r>
            <a:endParaRPr lang="en-GB" sz="1900" dirty="0"/>
          </a:p>
          <a:p>
            <a:r>
              <a:rPr lang="en-GB" sz="1900">
                <a:ea typeface="+mn-lt"/>
                <a:cs typeface="+mn-lt"/>
              </a:rPr>
              <a:t>Continuous innovation is essential for corporate survival.</a:t>
            </a:r>
            <a:endParaRPr lang="en-GB" sz="1900" dirty="0"/>
          </a:p>
          <a:p>
            <a:r>
              <a:rPr lang="en-GB" sz="1900">
                <a:ea typeface="+mn-lt"/>
                <a:cs typeface="+mn-lt"/>
              </a:rPr>
              <a:t>Rapid business growth requires a highly adaptable workforce (Lu, 2025).</a:t>
            </a:r>
            <a:endParaRPr lang="en-GB" sz="1900" dirty="0"/>
          </a:p>
          <a:p>
            <a:r>
              <a:rPr lang="en-GB" sz="1900">
                <a:ea typeface="+mn-lt"/>
                <a:cs typeface="+mn-lt"/>
              </a:rPr>
              <a:t>Intense market environment shapes human resources management.</a:t>
            </a:r>
            <a:endParaRPr lang="en-GB" sz="1900" dirty="0"/>
          </a:p>
          <a:p>
            <a:endParaRPr lang="en-GB" sz="1900" dirty="0"/>
          </a:p>
        </p:txBody>
      </p:sp>
    </p:spTree>
    <p:extLst>
      <p:ext uri="{BB962C8B-B14F-4D97-AF65-F5344CB8AC3E}">
        <p14:creationId xmlns:p14="http://schemas.microsoft.com/office/powerpoint/2010/main" val="2777508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BA714D6-18EF-5017-F4FE-1FFB808268F4}"/>
              </a:ext>
            </a:extLst>
          </p:cNvPr>
          <p:cNvSpPr>
            <a:spLocks noGrp="1"/>
          </p:cNvSpPr>
          <p:nvPr>
            <p:ph type="title"/>
          </p:nvPr>
        </p:nvSpPr>
        <p:spPr>
          <a:xfrm>
            <a:off x="640080" y="325369"/>
            <a:ext cx="4368602" cy="1956841"/>
          </a:xfrm>
        </p:spPr>
        <p:txBody>
          <a:bodyPr anchor="b">
            <a:normAutofit fontScale="90000"/>
          </a:bodyPr>
          <a:lstStyle/>
          <a:p>
            <a:r>
              <a:rPr lang="en-US" sz="4600" b="1"/>
              <a:t>Current policies and practices</a:t>
            </a:r>
          </a:p>
        </p:txBody>
      </p:sp>
      <p:sp>
        <p:nvSpPr>
          <p:cNvPr id="11" name="sketchy line">
            <a:extLst>
              <a:ext uri="{FF2B5EF4-FFF2-40B4-BE49-F238E27FC236}">
                <a16:creationId xmlns:a16="http://schemas.microsoft.com/office/drawing/2014/main" xmlns=""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20278B48-690C-4AD0-C573-F49CF3177D9F}"/>
              </a:ext>
            </a:extLst>
          </p:cNvPr>
          <p:cNvSpPr>
            <a:spLocks noGrp="1"/>
          </p:cNvSpPr>
          <p:nvPr>
            <p:ph idx="1"/>
          </p:nvPr>
        </p:nvSpPr>
        <p:spPr>
          <a:xfrm>
            <a:off x="640080" y="2872899"/>
            <a:ext cx="4243589" cy="3320668"/>
          </a:xfrm>
        </p:spPr>
        <p:txBody>
          <a:bodyPr vert="horz" lIns="91440" tIns="45720" rIns="91440" bIns="45720" rtlCol="0" anchor="t">
            <a:normAutofit fontScale="92500" lnSpcReduction="20000"/>
          </a:bodyPr>
          <a:lstStyle/>
          <a:p>
            <a:r>
              <a:rPr lang="en-GB" sz="2000">
                <a:ea typeface="+mn-lt"/>
                <a:cs typeface="+mn-lt"/>
              </a:rPr>
              <a:t>The company hires exceptionally driven and passionate individuals (Tesla, Inc., 2026).</a:t>
            </a:r>
            <a:endParaRPr lang="en-GB" sz="2000"/>
          </a:p>
          <a:p>
            <a:r>
              <a:rPr lang="en-GB" sz="2000">
                <a:ea typeface="+mn-lt"/>
                <a:cs typeface="+mn-lt"/>
              </a:rPr>
              <a:t>Workers solve the hardest global engineering problems.</a:t>
            </a:r>
            <a:endParaRPr lang="en-GB" sz="2000"/>
          </a:p>
          <a:p>
            <a:r>
              <a:rPr lang="en-GB" sz="2000">
                <a:ea typeface="+mn-lt"/>
                <a:cs typeface="+mn-lt"/>
              </a:rPr>
              <a:t>Job design relies on extreme employee autonomy (Tesla, Inc., 2026).</a:t>
            </a:r>
            <a:endParaRPr lang="en-GB" sz="2000"/>
          </a:p>
          <a:p>
            <a:r>
              <a:rPr lang="en-GB" sz="2000">
                <a:ea typeface="+mn-lt"/>
                <a:cs typeface="+mn-lt"/>
              </a:rPr>
              <a:t>Corporate culture values direct communication across levels.</a:t>
            </a:r>
            <a:endParaRPr lang="en-GB" sz="2000"/>
          </a:p>
        </p:txBody>
      </p:sp>
      <p:pic>
        <p:nvPicPr>
          <p:cNvPr id="4" name="Picture 3" descr="Tesla's Workplace Culture: 6 HR Practices Behind the Mission">
            <a:extLst>
              <a:ext uri="{FF2B5EF4-FFF2-40B4-BE49-F238E27FC236}">
                <a16:creationId xmlns:a16="http://schemas.microsoft.com/office/drawing/2014/main" xmlns="" id="{CF6D577C-6BD1-D6C6-9039-A15919A2CE39}"/>
              </a:ext>
            </a:extLst>
          </p:cNvPr>
          <p:cNvPicPr>
            <a:picLocks noChangeAspect="1"/>
          </p:cNvPicPr>
          <p:nvPr/>
        </p:nvPicPr>
        <p:blipFill>
          <a:blip r:embed="rId3"/>
          <a:srcRect l="16670" r="3117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0609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F0834D-08D3-5FB4-1AF2-F878F8B2270E}"/>
              </a:ext>
            </a:extLst>
          </p:cNvPr>
          <p:cNvSpPr>
            <a:spLocks noGrp="1"/>
          </p:cNvSpPr>
          <p:nvPr>
            <p:ph type="title"/>
          </p:nvPr>
        </p:nvSpPr>
        <p:spPr>
          <a:xfrm>
            <a:off x="876693" y="741391"/>
            <a:ext cx="4597747" cy="1616203"/>
          </a:xfrm>
        </p:spPr>
        <p:txBody>
          <a:bodyPr anchor="b">
            <a:normAutofit/>
          </a:bodyPr>
          <a:lstStyle/>
          <a:p>
            <a:r>
              <a:rPr lang="en-GB" sz="3200" b="1"/>
              <a:t>Current Opportunities</a:t>
            </a:r>
            <a:endParaRPr lang="en-US" sz="3200" b="1"/>
          </a:p>
        </p:txBody>
      </p:sp>
      <p:sp>
        <p:nvSpPr>
          <p:cNvPr id="3" name="Content Placeholder 2">
            <a:extLst>
              <a:ext uri="{FF2B5EF4-FFF2-40B4-BE49-F238E27FC236}">
                <a16:creationId xmlns:a16="http://schemas.microsoft.com/office/drawing/2014/main" xmlns="" id="{45353D32-06BF-AC71-00B1-8D77025C9E29}"/>
              </a:ext>
            </a:extLst>
          </p:cNvPr>
          <p:cNvSpPr>
            <a:spLocks noGrp="1"/>
          </p:cNvSpPr>
          <p:nvPr>
            <p:ph idx="1"/>
          </p:nvPr>
        </p:nvSpPr>
        <p:spPr>
          <a:xfrm>
            <a:off x="876693" y="2533476"/>
            <a:ext cx="4597746" cy="3447832"/>
          </a:xfrm>
        </p:spPr>
        <p:txBody>
          <a:bodyPr vert="horz" lIns="91440" tIns="45720" rIns="91440" bIns="45720" rtlCol="0" anchor="t">
            <a:normAutofit fontScale="92500" lnSpcReduction="20000"/>
          </a:bodyPr>
          <a:lstStyle/>
          <a:p>
            <a:r>
              <a:rPr lang="en-GB" sz="2000">
                <a:ea typeface="+mn-lt"/>
                <a:cs typeface="+mn-lt"/>
              </a:rPr>
              <a:t>Advanced technologies can significantly enhance job satisfaction (Shamsuddoha </a:t>
            </a:r>
            <a:r>
              <a:rPr lang="en-GB" sz="2000" i="1">
                <a:ea typeface="+mn-lt"/>
                <a:cs typeface="+mn-lt"/>
              </a:rPr>
              <a:t>et al.,</a:t>
            </a:r>
            <a:r>
              <a:rPr lang="en-GB" sz="2000">
                <a:ea typeface="+mn-lt"/>
                <a:cs typeface="+mn-lt"/>
              </a:rPr>
              <a:t> 2025).</a:t>
            </a:r>
            <a:endParaRPr lang="en-GB" sz="2000"/>
          </a:p>
          <a:p>
            <a:r>
              <a:rPr lang="en-GB" sz="2000">
                <a:ea typeface="+mn-lt"/>
                <a:cs typeface="+mn-lt"/>
              </a:rPr>
              <a:t>Humanoid robots improve supply chain efficiency.</a:t>
            </a:r>
            <a:endParaRPr lang="en-GB" sz="2000"/>
          </a:p>
          <a:p>
            <a:r>
              <a:rPr lang="en-GB" sz="2000">
                <a:ea typeface="+mn-lt"/>
                <a:cs typeface="+mn-lt"/>
              </a:rPr>
              <a:t>Automation takes over physically demanding factory tasks (Shamsuddoha </a:t>
            </a:r>
            <a:r>
              <a:rPr lang="en-GB" sz="2000" i="1">
                <a:ea typeface="+mn-lt"/>
                <a:cs typeface="+mn-lt"/>
              </a:rPr>
              <a:t>et al.,</a:t>
            </a:r>
            <a:r>
              <a:rPr lang="en-GB" sz="2000">
                <a:ea typeface="+mn-lt"/>
                <a:cs typeface="+mn-lt"/>
              </a:rPr>
              <a:t> 2025).</a:t>
            </a:r>
            <a:endParaRPr lang="en-GB" sz="2000"/>
          </a:p>
          <a:p>
            <a:r>
              <a:rPr lang="en-GB" sz="2000">
                <a:ea typeface="+mn-lt"/>
                <a:cs typeface="+mn-lt"/>
              </a:rPr>
              <a:t>Human roles shift to creative and strategic duties.</a:t>
            </a:r>
            <a:endParaRPr lang="en-GB" sz="2000"/>
          </a:p>
          <a:p>
            <a:endParaRPr lang="en-GB" sz="2000"/>
          </a:p>
        </p:txBody>
      </p:sp>
      <p:pic>
        <p:nvPicPr>
          <p:cNvPr id="4" name="Picture 3" descr="Tesla's Exponential Growth: 2.5 Mio Sales in 2025? – The Last Driver  License Holder…">
            <a:extLst>
              <a:ext uri="{FF2B5EF4-FFF2-40B4-BE49-F238E27FC236}">
                <a16:creationId xmlns:a16="http://schemas.microsoft.com/office/drawing/2014/main" xmlns="" id="{0EEB86A2-D47D-757D-3EFC-FE23386636C4}"/>
              </a:ext>
            </a:extLst>
          </p:cNvPr>
          <p:cNvPicPr>
            <a:picLocks noChangeAspect="1"/>
          </p:cNvPicPr>
          <p:nvPr/>
        </p:nvPicPr>
        <p:blipFill>
          <a:blip r:embed="rId3"/>
          <a:stretch>
            <a:fillRect/>
          </a:stretch>
        </p:blipFill>
        <p:spPr>
          <a:xfrm>
            <a:off x="6096001" y="1509842"/>
            <a:ext cx="5319062" cy="3763234"/>
          </a:xfrm>
          <a:prstGeom prst="rect">
            <a:avLst/>
          </a:prstGeom>
        </p:spPr>
      </p:pic>
      <p:grpSp>
        <p:nvGrpSpPr>
          <p:cNvPr id="9" name="Group 8">
            <a:extLst>
              <a:ext uri="{FF2B5EF4-FFF2-40B4-BE49-F238E27FC236}">
                <a16:creationId xmlns:a16="http://schemas.microsoft.com/office/drawing/2014/main" xmlns="" id="{1FD67D68-9B83-C338-8342-3348D8F2234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xmlns="" id="{1E397F34-6B84-0D3B-0F29-B1D134B3B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9BD98075-BFC1-BE9C-7FB7-23FE55E433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68061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60F9F89-0847-A7C8-3583-A043C8F6A201}"/>
              </a:ext>
            </a:extLst>
          </p:cNvPr>
          <p:cNvSpPr>
            <a:spLocks noGrp="1"/>
          </p:cNvSpPr>
          <p:nvPr>
            <p:ph type="title"/>
          </p:nvPr>
        </p:nvSpPr>
        <p:spPr>
          <a:xfrm>
            <a:off x="640080" y="325369"/>
            <a:ext cx="4368602" cy="1956841"/>
          </a:xfrm>
        </p:spPr>
        <p:txBody>
          <a:bodyPr anchor="b">
            <a:normAutofit/>
          </a:bodyPr>
          <a:lstStyle/>
          <a:p>
            <a:r>
              <a:rPr lang="en-US" sz="5400" b="1"/>
              <a:t>Current challenges</a:t>
            </a:r>
          </a:p>
        </p:txBody>
      </p:sp>
      <p:sp>
        <p:nvSpPr>
          <p:cNvPr id="12" name="sketchy line">
            <a:extLst>
              <a:ext uri="{FF2B5EF4-FFF2-40B4-BE49-F238E27FC236}">
                <a16:creationId xmlns:a16="http://schemas.microsoft.com/office/drawing/2014/main" xmlns=""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B72FC75E-25A4-BBA2-A464-D3F5304757A8}"/>
              </a:ext>
            </a:extLst>
          </p:cNvPr>
          <p:cNvSpPr>
            <a:spLocks noGrp="1"/>
          </p:cNvSpPr>
          <p:nvPr>
            <p:ph idx="1"/>
          </p:nvPr>
        </p:nvSpPr>
        <p:spPr>
          <a:xfrm>
            <a:off x="640080" y="2872899"/>
            <a:ext cx="4243589" cy="3320668"/>
          </a:xfrm>
        </p:spPr>
        <p:txBody>
          <a:bodyPr vert="horz" lIns="91440" tIns="45720" rIns="91440" bIns="45720" rtlCol="0">
            <a:normAutofit fontScale="92500" lnSpcReduction="20000"/>
          </a:bodyPr>
          <a:lstStyle/>
          <a:p>
            <a:r>
              <a:rPr lang="en-GB" sz="2200">
                <a:ea typeface="+mn-lt"/>
                <a:cs typeface="+mn-lt"/>
              </a:rPr>
              <a:t>Intense production targets create immense pressure on employees (Ma, 2025).</a:t>
            </a:r>
            <a:endParaRPr lang="en-GB" sz="2200"/>
          </a:p>
          <a:p>
            <a:r>
              <a:rPr lang="en-GB" sz="2200">
                <a:ea typeface="+mn-lt"/>
                <a:cs typeface="+mn-lt"/>
              </a:rPr>
              <a:t>High stress frequently leads to staff burnout.</a:t>
            </a:r>
            <a:endParaRPr lang="en-GB" sz="2200"/>
          </a:p>
          <a:p>
            <a:r>
              <a:rPr lang="en-GB" sz="2200">
                <a:ea typeface="+mn-lt"/>
                <a:cs typeface="+mn-lt"/>
              </a:rPr>
              <a:t>Employees struggle greatly with work-life balance (Ma, 2025).</a:t>
            </a:r>
            <a:endParaRPr lang="en-GB" sz="2200"/>
          </a:p>
          <a:p>
            <a:r>
              <a:rPr lang="en-GB" sz="2200">
                <a:ea typeface="+mn-lt"/>
                <a:cs typeface="+mn-lt"/>
              </a:rPr>
              <a:t>Sudden project shifts cause internal staff frustration.</a:t>
            </a:r>
            <a:endParaRPr lang="en-GB" sz="2200"/>
          </a:p>
          <a:p>
            <a:endParaRPr lang="en-GB" sz="2200"/>
          </a:p>
        </p:txBody>
      </p:sp>
      <p:pic>
        <p:nvPicPr>
          <p:cNvPr id="5" name="Picture 4" descr="Inside Tesla's Model 3 Factory, Where Safety Violations Keep Rising">
            <a:extLst>
              <a:ext uri="{FF2B5EF4-FFF2-40B4-BE49-F238E27FC236}">
                <a16:creationId xmlns:a16="http://schemas.microsoft.com/office/drawing/2014/main" xmlns="" id="{AD80EC85-8206-4CA7-BB45-B01E8C0CCA83}"/>
              </a:ext>
            </a:extLst>
          </p:cNvPr>
          <p:cNvPicPr>
            <a:picLocks noChangeAspect="1"/>
          </p:cNvPicPr>
          <p:nvPr/>
        </p:nvPicPr>
        <p:blipFill>
          <a:blip r:embed="rId3"/>
          <a:srcRect l="32288" r="2057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0923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D21FA07-D590-4B76-BC5B-17CA3A8EBE0A}"/>
              </a:ext>
            </a:extLst>
          </p:cNvPr>
          <p:cNvSpPr>
            <a:spLocks noGrp="1"/>
          </p:cNvSpPr>
          <p:nvPr>
            <p:ph type="title"/>
          </p:nvPr>
        </p:nvSpPr>
        <p:spPr>
          <a:xfrm>
            <a:off x="640080" y="325369"/>
            <a:ext cx="4368602" cy="1956841"/>
          </a:xfrm>
        </p:spPr>
        <p:txBody>
          <a:bodyPr anchor="b">
            <a:normAutofit/>
          </a:bodyPr>
          <a:lstStyle/>
          <a:p>
            <a:r>
              <a:rPr lang="en-GB" sz="5400" b="1"/>
              <a:t>Root-cause analysis</a:t>
            </a:r>
            <a:endParaRPr lang="en-US" sz="5400"/>
          </a:p>
        </p:txBody>
      </p:sp>
      <p:sp>
        <p:nvSpPr>
          <p:cNvPr id="11" name="sketchy line">
            <a:extLst>
              <a:ext uri="{FF2B5EF4-FFF2-40B4-BE49-F238E27FC236}">
                <a16:creationId xmlns:a16="http://schemas.microsoft.com/office/drawing/2014/main" xmlns=""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6E03E3D4-D152-9BED-3756-A3DCA3351869}"/>
              </a:ext>
            </a:extLst>
          </p:cNvPr>
          <p:cNvSpPr>
            <a:spLocks noGrp="1"/>
          </p:cNvSpPr>
          <p:nvPr>
            <p:ph idx="1"/>
          </p:nvPr>
        </p:nvSpPr>
        <p:spPr>
          <a:xfrm>
            <a:off x="640080" y="2872899"/>
            <a:ext cx="4243589" cy="3320668"/>
          </a:xfrm>
        </p:spPr>
        <p:txBody>
          <a:bodyPr vert="horz" lIns="91440" tIns="45720" rIns="91440" bIns="45720" rtlCol="0">
            <a:normAutofit fontScale="92500" lnSpcReduction="10000"/>
          </a:bodyPr>
          <a:lstStyle/>
          <a:p>
            <a:r>
              <a:rPr lang="en-GB" sz="2000">
                <a:ea typeface="+mn-lt"/>
                <a:cs typeface="+mn-lt"/>
              </a:rPr>
              <a:t>Workplace challenges stem from top executive leadership.</a:t>
            </a:r>
            <a:endParaRPr lang="en-GB" sz="2000"/>
          </a:p>
          <a:p>
            <a:r>
              <a:rPr lang="en-GB" sz="2000">
                <a:ea typeface="+mn-lt"/>
                <a:cs typeface="+mn-lt"/>
              </a:rPr>
              <a:t>Management reflects demanding and visionary executive traits.</a:t>
            </a:r>
            <a:endParaRPr lang="en-GB" sz="2000"/>
          </a:p>
          <a:p>
            <a:r>
              <a:rPr lang="en-GB" sz="2000">
                <a:ea typeface="+mn-lt"/>
                <a:cs typeface="+mn-lt"/>
              </a:rPr>
              <a:t>Transformational approach often lacks basic staff empathy (Jia, 2024).</a:t>
            </a:r>
            <a:endParaRPr lang="en-GB" sz="2000"/>
          </a:p>
          <a:p>
            <a:r>
              <a:rPr lang="en-GB" sz="2000">
                <a:ea typeface="+mn-lt"/>
                <a:cs typeface="+mn-lt"/>
              </a:rPr>
              <a:t>Top-down pressure directly negatively influences roles (Jia, 2024).</a:t>
            </a:r>
            <a:endParaRPr lang="en-GB" sz="2000"/>
          </a:p>
          <a:p>
            <a:endParaRPr lang="en-GB" sz="2000"/>
          </a:p>
        </p:txBody>
      </p:sp>
      <p:pic>
        <p:nvPicPr>
          <p:cNvPr id="4" name="Picture 3" descr="Use Root Cause Analysis Methods to Improve Policies and Procedures |  PDCflow Blog">
            <a:extLst>
              <a:ext uri="{FF2B5EF4-FFF2-40B4-BE49-F238E27FC236}">
                <a16:creationId xmlns:a16="http://schemas.microsoft.com/office/drawing/2014/main" xmlns="" id="{C72E281E-BE20-D3CF-BBA4-310CFE3D6722}"/>
              </a:ext>
            </a:extLst>
          </p:cNvPr>
          <p:cNvPicPr>
            <a:picLocks noChangeAspect="1"/>
          </p:cNvPicPr>
          <p:nvPr/>
        </p:nvPicPr>
        <p:blipFill>
          <a:blip r:embed="rId3"/>
          <a:srcRect l="28056" r="1953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5276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32D2137-588C-F71D-B640-233C16A143F2}"/>
              </a:ext>
            </a:extLst>
          </p:cNvPr>
          <p:cNvSpPr>
            <a:spLocks noGrp="1"/>
          </p:cNvSpPr>
          <p:nvPr>
            <p:ph type="title"/>
          </p:nvPr>
        </p:nvSpPr>
        <p:spPr>
          <a:xfrm>
            <a:off x="640080" y="325369"/>
            <a:ext cx="4368602" cy="1956841"/>
          </a:xfrm>
        </p:spPr>
        <p:txBody>
          <a:bodyPr anchor="b">
            <a:normAutofit fontScale="90000"/>
          </a:bodyPr>
          <a:lstStyle/>
          <a:p>
            <a:r>
              <a:rPr lang="en-GB" sz="4200" b="1"/>
              <a:t>Evidence-based recommendations</a:t>
            </a:r>
            <a:endParaRPr lang="en-US" sz="4200"/>
          </a:p>
        </p:txBody>
      </p:sp>
      <p:sp>
        <p:nvSpPr>
          <p:cNvPr id="11" name="sketchy line">
            <a:extLst>
              <a:ext uri="{FF2B5EF4-FFF2-40B4-BE49-F238E27FC236}">
                <a16:creationId xmlns:a16="http://schemas.microsoft.com/office/drawing/2014/main" xmlns=""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6DCB3318-3CED-993F-2A16-0D226AF0A798}"/>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a:ea typeface="+mn-lt"/>
                <a:cs typeface="+mn-lt"/>
              </a:rPr>
              <a:t>Implement strategies prioritising overall staff wellbeing.</a:t>
            </a:r>
            <a:endParaRPr lang="en-GB" sz="1700"/>
          </a:p>
          <a:p>
            <a:r>
              <a:rPr lang="en-GB" sz="1700">
                <a:ea typeface="+mn-lt"/>
                <a:cs typeface="+mn-lt"/>
              </a:rPr>
              <a:t>Redesign jobs with realistic daily performance metrics (Sathish and Weenk, 2020).</a:t>
            </a:r>
            <a:endParaRPr lang="en-GB" sz="1700"/>
          </a:p>
          <a:p>
            <a:r>
              <a:rPr lang="en-GB" sz="1700">
                <a:ea typeface="+mn-lt"/>
                <a:cs typeface="+mn-lt"/>
              </a:rPr>
              <a:t>Establish clear feedback channels for all workers (Sathish and Weenk, 2020).</a:t>
            </a:r>
            <a:endParaRPr lang="en-GB" sz="1700"/>
          </a:p>
          <a:p>
            <a:r>
              <a:rPr lang="en-GB" sz="1700">
                <a:ea typeface="+mn-lt"/>
                <a:cs typeface="+mn-lt"/>
              </a:rPr>
              <a:t>Shift towards a highly employee-centric model (Sathish and Weenk, 2020).</a:t>
            </a:r>
            <a:endParaRPr lang="en-GB" sz="1700"/>
          </a:p>
          <a:p>
            <a:endParaRPr lang="en-GB" sz="1700"/>
          </a:p>
        </p:txBody>
      </p:sp>
      <p:pic>
        <p:nvPicPr>
          <p:cNvPr id="4" name="Picture 3" descr="Tesla Case Study: Complete Assessment of Social/Organizational Culture,  Leadership, Teams, Communication,Talent/Knowledge Management &amp;">
            <a:extLst>
              <a:ext uri="{FF2B5EF4-FFF2-40B4-BE49-F238E27FC236}">
                <a16:creationId xmlns:a16="http://schemas.microsoft.com/office/drawing/2014/main" xmlns="" id="{AD48C190-815C-8070-91D4-87272FE8675E}"/>
              </a:ext>
            </a:extLst>
          </p:cNvPr>
          <p:cNvPicPr>
            <a:picLocks noChangeAspect="1"/>
          </p:cNvPicPr>
          <p:nvPr/>
        </p:nvPicPr>
        <p:blipFill>
          <a:blip r:embed="rId3"/>
          <a:srcRect l="23793" r="1928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0704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94AA2BD-2E3F-4B1D-8127-5744B81153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BC2CC85-3587-B016-32CC-3608D830C41B}"/>
              </a:ext>
            </a:extLst>
          </p:cNvPr>
          <p:cNvSpPr>
            <a:spLocks noGrp="1"/>
          </p:cNvSpPr>
          <p:nvPr>
            <p:ph type="title"/>
          </p:nvPr>
        </p:nvSpPr>
        <p:spPr>
          <a:xfrm>
            <a:off x="411480" y="987552"/>
            <a:ext cx="4485861" cy="1088136"/>
          </a:xfrm>
        </p:spPr>
        <p:txBody>
          <a:bodyPr anchor="b">
            <a:normAutofit/>
          </a:bodyPr>
          <a:lstStyle/>
          <a:p>
            <a:r>
              <a:rPr lang="en-GB" sz="3400" b="1"/>
              <a:t>Future-of-work implication</a:t>
            </a:r>
            <a:endParaRPr lang="en-US" sz="3400" b="1"/>
          </a:p>
          <a:p>
            <a:endParaRPr lang="en-US" sz="3400"/>
          </a:p>
        </p:txBody>
      </p:sp>
      <p:sp>
        <p:nvSpPr>
          <p:cNvPr id="11" name="Rectangle 10">
            <a:extLst>
              <a:ext uri="{FF2B5EF4-FFF2-40B4-BE49-F238E27FC236}">
                <a16:creationId xmlns:a16="http://schemas.microsoft.com/office/drawing/2014/main" xmlns="" id="{4BD02261-2DC8-4AA8-9E16-7751AE892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xmlns="" id="{3D752CF2-2291-40B5-B462-C17B174C10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xmlns="" id="{F164AB34-E3E9-8243-493C-5C6C82BCE77A}"/>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GB" sz="1800">
                <a:ea typeface="+mn-lt"/>
                <a:cs typeface="+mn-lt"/>
              </a:rPr>
              <a:t>Artificial intelligence deeply defines future job design.</a:t>
            </a:r>
            <a:endParaRPr lang="en-GB" sz="1800"/>
          </a:p>
          <a:p>
            <a:r>
              <a:rPr lang="en-GB" sz="1800">
                <a:ea typeface="+mn-lt"/>
                <a:cs typeface="+mn-lt"/>
              </a:rPr>
              <a:t>Intelligent humanoids address severe worker skill gaps.</a:t>
            </a:r>
            <a:endParaRPr lang="en-GB" sz="1800"/>
          </a:p>
          <a:p>
            <a:r>
              <a:rPr lang="en-GB" sz="1800">
                <a:ea typeface="+mn-lt"/>
                <a:cs typeface="+mn-lt"/>
              </a:rPr>
              <a:t>Employees transition to automated system supervisors (Malik </a:t>
            </a:r>
            <a:r>
              <a:rPr lang="en-GB" sz="1800" i="1">
                <a:ea typeface="+mn-lt"/>
                <a:cs typeface="+mn-lt"/>
              </a:rPr>
              <a:t>et al.,</a:t>
            </a:r>
            <a:r>
              <a:rPr lang="en-GB" sz="1800">
                <a:ea typeface="+mn-lt"/>
                <a:cs typeface="+mn-lt"/>
              </a:rPr>
              <a:t> 2023).</a:t>
            </a:r>
            <a:endParaRPr lang="en-GB" sz="1800"/>
          </a:p>
          <a:p>
            <a:r>
              <a:rPr lang="en-GB" sz="1800">
                <a:ea typeface="+mn-lt"/>
                <a:cs typeface="+mn-lt"/>
              </a:rPr>
              <a:t>Continuous staff training programmes are highly necessary.</a:t>
            </a:r>
            <a:endParaRPr lang="en-GB" sz="1800"/>
          </a:p>
          <a:p>
            <a:endParaRPr lang="en-GB" sz="1800"/>
          </a:p>
        </p:txBody>
      </p:sp>
      <p:pic>
        <p:nvPicPr>
          <p:cNvPr id="4" name="Picture 3" descr="Tesla's AI-Driven Innovation – Connex Brothers Consulting Group LLC">
            <a:extLst>
              <a:ext uri="{FF2B5EF4-FFF2-40B4-BE49-F238E27FC236}">
                <a16:creationId xmlns:a16="http://schemas.microsoft.com/office/drawing/2014/main" xmlns="" id="{8364FBC6-7BFB-CEF4-26C3-2CEF156EA089}"/>
              </a:ext>
            </a:extLst>
          </p:cNvPr>
          <p:cNvPicPr>
            <a:picLocks noChangeAspect="1"/>
          </p:cNvPicPr>
          <p:nvPr/>
        </p:nvPicPr>
        <p:blipFill>
          <a:blip r:embed="rId3"/>
          <a:srcRect l="17748" r="24786"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640854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27D73B4-9F5C-4A64-A179-51B9500CB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867CD523-B944-BF5A-35D9-477A87D58BF5}"/>
              </a:ext>
            </a:extLst>
          </p:cNvPr>
          <p:cNvSpPr>
            <a:spLocks noGrp="1"/>
          </p:cNvSpPr>
          <p:nvPr>
            <p:ph type="title"/>
          </p:nvPr>
        </p:nvSpPr>
        <p:spPr>
          <a:xfrm>
            <a:off x="6657715" y="467271"/>
            <a:ext cx="4195674" cy="2052522"/>
          </a:xfrm>
        </p:spPr>
        <p:txBody>
          <a:bodyPr anchor="b">
            <a:normAutofit/>
          </a:bodyPr>
          <a:lstStyle/>
          <a:p>
            <a:r>
              <a:rPr lang="en-GB" sz="5600" b="1"/>
              <a:t>Conclusion</a:t>
            </a:r>
            <a:endParaRPr lang="en-US" sz="5600" b="1"/>
          </a:p>
        </p:txBody>
      </p:sp>
      <p:sp>
        <p:nvSpPr>
          <p:cNvPr id="11" name="Oval 10">
            <a:extLst>
              <a:ext uri="{FF2B5EF4-FFF2-40B4-BE49-F238E27FC236}">
                <a16:creationId xmlns:a16="http://schemas.microsoft.com/office/drawing/2014/main" xmlns="" id="{C1F06963-6374-4B48-844F-071A9BAAAE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sla: Today's Reality or Believe the Optimism?">
            <a:extLst>
              <a:ext uri="{FF2B5EF4-FFF2-40B4-BE49-F238E27FC236}">
                <a16:creationId xmlns:a16="http://schemas.microsoft.com/office/drawing/2014/main" xmlns="" id="{28553C75-98BF-9EF7-AEC7-9D263F5AF63B}"/>
              </a:ext>
            </a:extLst>
          </p:cNvPr>
          <p:cNvPicPr>
            <a:picLocks noChangeAspect="1"/>
          </p:cNvPicPr>
          <p:nvPr/>
        </p:nvPicPr>
        <p:blipFill>
          <a:blip r:embed="rId3"/>
          <a:srcRect l="8232" r="25768"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xmlns="" id="{1453BF6C-B012-48B7-B4E8-6D7AC7C27D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xmlns="" id="{F0991BD2-0100-19DD-3C9C-52B17928C9D9}"/>
              </a:ext>
            </a:extLst>
          </p:cNvPr>
          <p:cNvSpPr>
            <a:spLocks noGrp="1"/>
          </p:cNvSpPr>
          <p:nvPr>
            <p:ph idx="1"/>
          </p:nvPr>
        </p:nvSpPr>
        <p:spPr>
          <a:xfrm>
            <a:off x="6657715" y="2990818"/>
            <a:ext cx="4195673" cy="2913872"/>
          </a:xfrm>
        </p:spPr>
        <p:txBody>
          <a:bodyPr vert="horz" lIns="91440" tIns="45720" rIns="91440" bIns="45720" rtlCol="0" anchor="t">
            <a:normAutofit fontScale="92500" lnSpcReduction="20000"/>
          </a:bodyPr>
          <a:lstStyle/>
          <a:p>
            <a:r>
              <a:rPr lang="en-GB" sz="2000">
                <a:solidFill>
                  <a:schemeClr val="tx1">
                    <a:alpha val="80000"/>
                  </a:schemeClr>
                </a:solidFill>
                <a:ea typeface="+mn-lt"/>
                <a:cs typeface="+mn-lt"/>
              </a:rPr>
              <a:t>Organisation offers unparalleled opportunities for rapid innovation.</a:t>
            </a:r>
            <a:endParaRPr lang="en-GB" sz="2000">
              <a:solidFill>
                <a:schemeClr val="tx1">
                  <a:alpha val="80000"/>
                </a:schemeClr>
              </a:solidFill>
            </a:endParaRPr>
          </a:p>
          <a:p>
            <a:r>
              <a:rPr lang="en-GB" sz="2000">
                <a:solidFill>
                  <a:schemeClr val="tx1">
                    <a:alpha val="80000"/>
                  </a:schemeClr>
                </a:solidFill>
                <a:ea typeface="+mn-lt"/>
                <a:cs typeface="+mn-lt"/>
              </a:rPr>
              <a:t>Workforce data highlights a massive operational scale.</a:t>
            </a:r>
            <a:endParaRPr lang="en-GB" sz="2000">
              <a:solidFill>
                <a:schemeClr val="tx1">
                  <a:alpha val="80000"/>
                </a:schemeClr>
              </a:solidFill>
            </a:endParaRPr>
          </a:p>
          <a:p>
            <a:r>
              <a:rPr lang="en-GB" sz="2000">
                <a:solidFill>
                  <a:schemeClr val="tx1">
                    <a:alpha val="80000"/>
                  </a:schemeClr>
                </a:solidFill>
                <a:ea typeface="+mn-lt"/>
                <a:cs typeface="+mn-lt"/>
              </a:rPr>
              <a:t>Intense leadership style creates substantial retention risks.</a:t>
            </a:r>
            <a:endParaRPr lang="en-GB" sz="2000">
              <a:solidFill>
                <a:schemeClr val="tx1">
                  <a:alpha val="80000"/>
                </a:schemeClr>
              </a:solidFill>
            </a:endParaRPr>
          </a:p>
          <a:p>
            <a:r>
              <a:rPr lang="en-GB" sz="2000">
                <a:solidFill>
                  <a:schemeClr val="tx1">
                    <a:alpha val="80000"/>
                  </a:schemeClr>
                </a:solidFill>
                <a:ea typeface="+mn-lt"/>
                <a:cs typeface="+mn-lt"/>
              </a:rPr>
              <a:t>Human-centric policies define long-term success.</a:t>
            </a:r>
            <a:endParaRPr lang="en-GB" sz="2000">
              <a:solidFill>
                <a:schemeClr val="tx1">
                  <a:alpha val="80000"/>
                </a:schemeClr>
              </a:solidFill>
            </a:endParaRPr>
          </a:p>
          <a:p>
            <a:endParaRPr lang="en-GB" sz="2000">
              <a:solidFill>
                <a:schemeClr val="tx1">
                  <a:alpha val="80000"/>
                </a:schemeClr>
              </a:solidFill>
            </a:endParaRPr>
          </a:p>
        </p:txBody>
      </p:sp>
      <p:sp>
        <p:nvSpPr>
          <p:cNvPr id="17" name="!!dot graphic">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xmlns="" id="{C49DA8F6-BCC1-4447-B54C-57856834B9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035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7FC8A4D-1492-804F-B724-702DD2D915A3}"/>
              </a:ext>
            </a:extLst>
          </p:cNvPr>
          <p:cNvSpPr>
            <a:spLocks noGrp="1"/>
          </p:cNvSpPr>
          <p:nvPr>
            <p:ph type="title"/>
          </p:nvPr>
        </p:nvSpPr>
        <p:spPr>
          <a:xfrm>
            <a:off x="1156851" y="637762"/>
            <a:ext cx="9888496" cy="900131"/>
          </a:xfrm>
        </p:spPr>
        <p:txBody>
          <a:bodyPr anchor="t">
            <a:normAutofit/>
          </a:bodyPr>
          <a:lstStyle/>
          <a:p>
            <a:r>
              <a:rPr lang="en-US" sz="4000" b="1">
                <a:solidFill>
                  <a:schemeClr val="bg1"/>
                </a:solidFill>
              </a:rPr>
              <a:t>References</a:t>
            </a:r>
          </a:p>
        </p:txBody>
      </p:sp>
      <p:sp>
        <p:nvSpPr>
          <p:cNvPr id="10" name="Rectangle 9">
            <a:extLst>
              <a:ext uri="{FF2B5EF4-FFF2-40B4-BE49-F238E27FC236}">
                <a16:creationId xmlns:a16="http://schemas.microsoft.com/office/drawing/2014/main" xmlns=""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FEB146BB-AD9C-C7BE-1C1E-27A40C18B681}"/>
              </a:ext>
            </a:extLst>
          </p:cNvPr>
          <p:cNvSpPr>
            <a:spLocks noGrp="1"/>
          </p:cNvSpPr>
          <p:nvPr>
            <p:ph idx="1"/>
          </p:nvPr>
        </p:nvSpPr>
        <p:spPr>
          <a:xfrm>
            <a:off x="1155548" y="2217343"/>
            <a:ext cx="9880893" cy="3959619"/>
          </a:xfrm>
        </p:spPr>
        <p:txBody>
          <a:bodyPr vert="horz" lIns="91440" tIns="45720" rIns="91440" bIns="45720" rtlCol="0">
            <a:normAutofit lnSpcReduction="10000"/>
          </a:bodyPr>
          <a:lstStyle/>
          <a:p>
            <a:r>
              <a:rPr lang="en-GB" sz="1300">
                <a:ea typeface="+mn-lt"/>
                <a:cs typeface="+mn-lt"/>
              </a:rPr>
              <a:t>Jia, D. (2024) ‘Managing people with leadership theories: a case study of Tesla under Elon Musk’, In </a:t>
            </a:r>
            <a:r>
              <a:rPr lang="en-GB" sz="1300" i="1">
                <a:ea typeface="+mn-lt"/>
                <a:cs typeface="+mn-lt"/>
              </a:rPr>
              <a:t>2024 2nd International Conference on Management Innovation and Economy Development (MIED 2024)</a:t>
            </a:r>
            <a:r>
              <a:rPr lang="en-GB" sz="1300">
                <a:ea typeface="+mn-lt"/>
                <a:cs typeface="+mn-lt"/>
              </a:rPr>
              <a:t> (pp. 573-579). Atlantis Press. </a:t>
            </a:r>
            <a:r>
              <a:rPr lang="en-GB" sz="1300">
                <a:ea typeface="+mn-lt"/>
                <a:cs typeface="+mn-lt"/>
                <a:hlinkClick r:id="rId2"/>
              </a:rPr>
              <a:t>https://www.atlantis-press.com/article/126004038.pdf</a:t>
            </a:r>
            <a:endParaRPr lang="en-US" sz="1300"/>
          </a:p>
          <a:p>
            <a:r>
              <a:rPr lang="en-GB" sz="1300">
                <a:ea typeface="+mn-lt"/>
                <a:cs typeface="+mn-lt"/>
              </a:rPr>
              <a:t>Lu, Z. (2025) An Analysis of Tesla’s Market Position and Future Prospects. In </a:t>
            </a:r>
            <a:r>
              <a:rPr lang="en-GB" sz="1300" i="1">
                <a:ea typeface="+mn-lt"/>
                <a:cs typeface="+mn-lt"/>
              </a:rPr>
              <a:t>2025 International Conference on Financial Risk and Investment Management (ICFRIM 2025)</a:t>
            </a:r>
            <a:r>
              <a:rPr lang="en-GB" sz="1300">
                <a:ea typeface="+mn-lt"/>
                <a:cs typeface="+mn-lt"/>
              </a:rPr>
              <a:t> (pp. 919-928). Atlantis Press. </a:t>
            </a:r>
            <a:r>
              <a:rPr lang="en-GB" sz="1300">
                <a:ea typeface="+mn-lt"/>
                <a:cs typeface="+mn-lt"/>
                <a:hlinkClick r:id="rId3"/>
              </a:rPr>
              <a:t>https://www.atlantis-press.com/article/126013074.pdf</a:t>
            </a:r>
            <a:endParaRPr lang="en-US" sz="1300"/>
          </a:p>
          <a:p>
            <a:r>
              <a:rPr lang="en-GB" sz="1300">
                <a:ea typeface="+mn-lt"/>
                <a:cs typeface="+mn-lt"/>
              </a:rPr>
              <a:t>Ma, Z. (2025) ‘Analysing the Challenges and Opportunities of Tesla: a SWOT Approach’, In </a:t>
            </a:r>
            <a:r>
              <a:rPr lang="en-GB" sz="1300" i="1">
                <a:ea typeface="+mn-lt"/>
                <a:cs typeface="+mn-lt"/>
              </a:rPr>
              <a:t>2025 5th International Conference on Enterprise Management and Economic Development (ICEMED 2025)</a:t>
            </a:r>
            <a:r>
              <a:rPr lang="en-GB" sz="1300">
                <a:ea typeface="+mn-lt"/>
                <a:cs typeface="+mn-lt"/>
              </a:rPr>
              <a:t> (pp. 670-675). Atlantis Press. </a:t>
            </a:r>
            <a:r>
              <a:rPr lang="en-GB" sz="1300">
                <a:ea typeface="+mn-lt"/>
                <a:cs typeface="+mn-lt"/>
                <a:hlinkClick r:id="rId4"/>
              </a:rPr>
              <a:t>https://www.atlantis-press.com/article/126014965.pdf</a:t>
            </a:r>
            <a:endParaRPr lang="en-US" sz="1300"/>
          </a:p>
          <a:p>
            <a:r>
              <a:rPr lang="en-GB" sz="1300">
                <a:ea typeface="+mn-lt"/>
                <a:cs typeface="+mn-lt"/>
              </a:rPr>
              <a:t>Malik, A.A., Masood, T. and Brem, A. (2023) ‘Intelligent humanoids in manufacturing to address worker shortage and skill gaps: Case of Tesla Optimus’, </a:t>
            </a:r>
            <a:r>
              <a:rPr lang="en-GB" sz="1300" i="1">
                <a:ea typeface="+mn-lt"/>
                <a:cs typeface="+mn-lt"/>
              </a:rPr>
              <a:t>arXiv preprint arXiv:2304.04949</a:t>
            </a:r>
            <a:r>
              <a:rPr lang="en-GB" sz="1300">
                <a:ea typeface="+mn-lt"/>
                <a:cs typeface="+mn-lt"/>
              </a:rPr>
              <a:t>. </a:t>
            </a:r>
            <a:r>
              <a:rPr lang="en-GB" sz="1300">
                <a:ea typeface="+mn-lt"/>
                <a:cs typeface="+mn-lt"/>
                <a:hlinkClick r:id="rId5"/>
              </a:rPr>
              <a:t>https://arxiv.org/pdf/2304.04949</a:t>
            </a:r>
            <a:endParaRPr lang="en-US" sz="1300"/>
          </a:p>
          <a:p>
            <a:r>
              <a:rPr lang="en-GB" sz="1300">
                <a:ea typeface="+mn-lt"/>
                <a:cs typeface="+mn-lt"/>
              </a:rPr>
              <a:t>Sathish, S. and Weenk, E. (2020) </a:t>
            </a:r>
            <a:r>
              <a:rPr lang="en-GB" sz="1300" i="1">
                <a:ea typeface="+mn-lt"/>
                <a:cs typeface="+mn-lt"/>
              </a:rPr>
              <a:t>Case Study of Tesla.</a:t>
            </a:r>
            <a:r>
              <a:rPr lang="en-GB" sz="1300">
                <a:ea typeface="+mn-lt"/>
                <a:cs typeface="+mn-lt"/>
              </a:rPr>
              <a:t> </a:t>
            </a:r>
            <a:r>
              <a:rPr lang="en-GB" sz="1300">
                <a:ea typeface="+mn-lt"/>
                <a:cs typeface="+mn-lt"/>
                <a:hlinkClick r:id="rId6"/>
              </a:rPr>
              <a:t>https://www.academia.edu/download/62442488/RSCM__Sachin_Sathish20200322-65808-d7iq5f.pdf</a:t>
            </a:r>
            <a:endParaRPr lang="en-US" sz="1300"/>
          </a:p>
          <a:p>
            <a:r>
              <a:rPr lang="en-GB" sz="1300">
                <a:ea typeface="+mn-lt"/>
                <a:cs typeface="+mn-lt"/>
              </a:rPr>
              <a:t>Shamsuddoha, M., Nasir, T. and Fawaaz, M.S. (2025) ‘Humanoid robots like Tesla Optimus and the future of supply chains: Enhancing efficiency, sustainability, and workforce dynamics’, </a:t>
            </a:r>
            <a:r>
              <a:rPr lang="en-GB" sz="1300" i="1">
                <a:ea typeface="+mn-lt"/>
                <a:cs typeface="+mn-lt"/>
              </a:rPr>
              <a:t>Automation</a:t>
            </a:r>
            <a:r>
              <a:rPr lang="en-GB" sz="1300">
                <a:ea typeface="+mn-lt"/>
                <a:cs typeface="+mn-lt"/>
              </a:rPr>
              <a:t>, </a:t>
            </a:r>
            <a:r>
              <a:rPr lang="en-GB" sz="1300" i="1">
                <a:ea typeface="+mn-lt"/>
                <a:cs typeface="+mn-lt"/>
              </a:rPr>
              <a:t>6</a:t>
            </a:r>
            <a:r>
              <a:rPr lang="en-GB" sz="1300">
                <a:ea typeface="+mn-lt"/>
                <a:cs typeface="+mn-lt"/>
              </a:rPr>
              <a:t>(1), p.9. </a:t>
            </a:r>
            <a:r>
              <a:rPr lang="en-GB" sz="1300">
                <a:ea typeface="+mn-lt"/>
                <a:cs typeface="+mn-lt"/>
                <a:hlinkClick r:id="rId7"/>
              </a:rPr>
              <a:t>https://www.mdpi.com/2673-4052/6/1/9</a:t>
            </a:r>
            <a:endParaRPr lang="en-US" sz="1300"/>
          </a:p>
          <a:p>
            <a:r>
              <a:rPr lang="en-GB" sz="1300">
                <a:ea typeface="+mn-lt"/>
                <a:cs typeface="+mn-lt"/>
              </a:rPr>
              <a:t>Tesla, Inc. (2026) </a:t>
            </a:r>
            <a:r>
              <a:rPr lang="en-GB" sz="1300" i="1">
                <a:ea typeface="+mn-lt"/>
                <a:cs typeface="+mn-lt"/>
              </a:rPr>
              <a:t>Tesla Careers.</a:t>
            </a:r>
            <a:r>
              <a:rPr lang="en-GB" sz="1300">
                <a:ea typeface="+mn-lt"/>
                <a:cs typeface="+mn-lt"/>
              </a:rPr>
              <a:t> Available at: </a:t>
            </a:r>
            <a:r>
              <a:rPr lang="en-GB" sz="1300">
                <a:ea typeface="+mn-lt"/>
                <a:cs typeface="+mn-lt"/>
                <a:hlinkClick r:id="rId8"/>
              </a:rPr>
              <a:t>https://www.tesla.com/careers</a:t>
            </a:r>
            <a:r>
              <a:rPr lang="en-GB" sz="1300">
                <a:ea typeface="+mn-lt"/>
                <a:cs typeface="+mn-lt"/>
              </a:rPr>
              <a:t> [Accessed Date: 28.07.2026].</a:t>
            </a:r>
            <a:endParaRPr lang="en-US" sz="1300"/>
          </a:p>
          <a:p>
            <a:endParaRPr lang="en-US" sz="1300"/>
          </a:p>
        </p:txBody>
      </p:sp>
    </p:spTree>
    <p:extLst>
      <p:ext uri="{BB962C8B-B14F-4D97-AF65-F5344CB8AC3E}">
        <p14:creationId xmlns:p14="http://schemas.microsoft.com/office/powerpoint/2010/main" val="2708721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3896A03-3945-419A-B66B-4EE266EDD1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B34F5AD2-EDBD-4BBD-A55C-EAFFD0C709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sla Marketing Strategy | PPT">
            <a:extLst>
              <a:ext uri="{FF2B5EF4-FFF2-40B4-BE49-F238E27FC236}">
                <a16:creationId xmlns:a16="http://schemas.microsoft.com/office/drawing/2014/main" xmlns="" id="{15412D40-01CE-B491-352E-24B836020D9C}"/>
              </a:ext>
            </a:extLst>
          </p:cNvPr>
          <p:cNvPicPr>
            <a:picLocks noChangeAspect="1"/>
          </p:cNvPicPr>
          <p:nvPr/>
        </p:nvPicPr>
        <p:blipFill>
          <a:blip r:embed="rId2"/>
          <a:srcRect l="247"/>
          <a:stretch>
            <a:fillRect/>
          </a:stretch>
        </p:blipFill>
        <p:spPr>
          <a:xfrm>
            <a:off x="1155547" y="637762"/>
            <a:ext cx="9889808" cy="5576770"/>
          </a:xfrm>
          <a:prstGeom prst="rect">
            <a:avLst/>
          </a:prstGeom>
        </p:spPr>
      </p:pic>
    </p:spTree>
    <p:extLst>
      <p:ext uri="{BB962C8B-B14F-4D97-AF65-F5344CB8AC3E}">
        <p14:creationId xmlns:p14="http://schemas.microsoft.com/office/powerpoint/2010/main" val="21436663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1355</Words>
  <Application>Microsoft Office PowerPoint</Application>
  <PresentationFormat>Widescreen</PresentationFormat>
  <Paragraphs>71</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Master of Business Administration </vt:lpstr>
      <vt:lpstr>Introduction</vt:lpstr>
      <vt:lpstr>Current policies and practices</vt:lpstr>
      <vt:lpstr>Current Opportunities</vt:lpstr>
      <vt:lpstr>Current challenges</vt:lpstr>
      <vt:lpstr>Root-cause analysis</vt:lpstr>
      <vt:lpstr>Evidence-based recommendations</vt:lpstr>
      <vt:lpstr>Future-of-work implication </vt:lpstr>
      <vt:lpstr>Conclusion</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Master of Business Administration </dc:title>
  <dc:creator>divyang kaklotar</dc:creator>
  <cp:lastModifiedBy>Microsoft account</cp:lastModifiedBy>
  <cp:revision>1</cp:revision>
  <dcterms:created xsi:type="dcterms:W3CDTF">2026-07-28T16:01:34Z</dcterms:created>
  <dcterms:modified xsi:type="dcterms:W3CDTF">2026-08-02T08:43:15Z</dcterms:modified>
</cp:coreProperties>
</file>