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sldIdLst>
    <p:sldId id="256" r:id="rId2"/>
    <p:sldId id="257" r:id="rId3"/>
    <p:sldId id="268" r:id="rId4"/>
    <p:sldId id="281" r:id="rId5"/>
    <p:sldId id="282" r:id="rId6"/>
    <p:sldId id="283" r:id="rId7"/>
    <p:sldId id="263" r:id="rId8"/>
    <p:sldId id="264" r:id="rId9"/>
    <p:sldId id="265" r:id="rId10"/>
    <p:sldId id="266" r:id="rId11"/>
    <p:sldId id="258" r:id="rId12"/>
    <p:sldId id="261" r:id="rId13"/>
    <p:sldId id="270" r:id="rId14"/>
    <p:sldId id="275" r:id="rId15"/>
    <p:sldId id="269" r:id="rId16"/>
    <p:sldId id="259" r:id="rId17"/>
    <p:sldId id="262" r:id="rId18"/>
    <p:sldId id="271" r:id="rId19"/>
    <p:sldId id="272" r:id="rId20"/>
    <p:sldId id="273" r:id="rId21"/>
    <p:sldId id="274" r:id="rId22"/>
    <p:sldId id="277" r:id="rId23"/>
    <p:sldId id="278" r:id="rId24"/>
    <p:sldId id="279" r:id="rId25"/>
    <p:sldId id="280" r:id="rId26"/>
    <p:sldId id="267" r:id="rId27"/>
    <p:sldId id="276"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5A5A08-F1BC-4BD6-910E-91972E525286}" v="4" dt="2019-11-22T17:02:03.024"/>
    <p1510:client id="{177D7406-5A85-4BD5-AD10-FDA1FCF9FE06}" v="475" dt="2019-11-22T17:36:03.513"/>
    <p1510:client id="{28D16651-977D-4635-A024-6877AD170B58}" v="270" dt="2019-11-21T16:23:31.037"/>
    <p1510:client id="{3632AE8C-1816-4745-B95C-09A8121A6CF1}" v="9" dt="2019-11-22T18:13:16.247"/>
    <p1510:client id="{3D5E87B4-0BA2-441C-A4B6-BE83D57E8817}" v="1781" dt="2019-11-20T14:28:44.082"/>
    <p1510:client id="{554AC3EF-02AE-40E4-92A1-CFE825E7B3E3}" v="128" dt="2019-11-21T21:25:23.393"/>
    <p1510:client id="{63AA9319-5674-465A-8B64-01628BEDE4B0}" v="328" dt="2019-11-18T22:26:52.086"/>
    <p1510:client id="{A2EFF40F-6991-4198-9A91-F7E4E24E6E0C}" v="2061" dt="2019-11-22T16:01:53.298"/>
    <p1510:client id="{B10EA6F8-9DA5-4823-B27B-77691BF02524}" v="474" dt="2019-11-20T14:59:02.703"/>
    <p1510:client id="{CB24CD7C-BDB1-4B84-952D-055644950FCF}" v="32" dt="2019-11-18T22:04:20.866"/>
    <p1510:client id="{E33386E5-1A62-4F51-9BBE-0FE4E0730ACB}" v="2" dt="2019-11-21T21:23:41.612"/>
    <p1510:client id="{F1C280CB-CF34-464A-871A-EA6C81961612}" v="1910" dt="2019-11-22T12:41:30.150"/>
    <p1510:client id="{FA206402-F20A-4595-9DE4-8C3AD1149DC9}" v="4119" dt="2019-11-22T15:31:46.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microsoft.com/office/2015/10/relationships/revisionInfo" Target="revisionInfo.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presProps" Target="presProps.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ableStyles" Target="tableStyles.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theme" Target="theme/theme1.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viewProps" Target="viewProps.xml" Id="rId30" /><Relationship Type="http://schemas.openxmlformats.org/officeDocument/2006/relationships/slide" Target="slides/slide7.xml" Id="rId8"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2909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3794B-289A-4A80-97D7-111025398D45}" type="datetimeFigureOut">
              <a:rPr lang="en-US" dirty="0"/>
              <a:t>11/22/2019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62905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34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C6A301-0538-44EC-B09D-202E1042A48B}" type="datetimeFigureOut">
              <a:rPr lang="en-US" dirty="0"/>
              <a:t>11/22/2019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63606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789574A-8875-45EF-8EA2-3CAA0F7ABC4C}" type="datetimeFigureOut">
              <a:rPr lang="en-US" dirty="0"/>
              <a:t>11/22/2019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58834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11/22/2019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99929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11/22/2019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3220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11/22/2019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05079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11/22/2019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1653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D73815-2707-4475-8F1A-B873CB631BB4}" type="datetimeFigureOut">
              <a:rPr lang="en-US" dirty="0"/>
              <a:t>11/22/2019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97375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AFB99-0EAB-4182-AFF8-E214C82A68F6}" type="datetimeFigureOut">
              <a:rPr lang="en-US" dirty="0"/>
              <a:t>11/22/2019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467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11/22/2019</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928738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Ja7SS1olx5I?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bulletin.zu.edu.ly/issue_n15_1/Contents/E_06.pdf" TargetMode="External"/><Relationship Id="rId2" Type="http://schemas.openxmlformats.org/officeDocument/2006/relationships/hyperlink" Target="http://www.cardiffsteiner.org.uk/about/what-is-steiner-education/" TargetMode="External"/><Relationship Id="rId1" Type="http://schemas.openxmlformats.org/officeDocument/2006/relationships/slideLayout" Target="../slideLayouts/slideLayout2.xml"/><Relationship Id="rId4" Type="http://schemas.openxmlformats.org/officeDocument/2006/relationships/hyperlink" Target="https://www.steinerwaldorf.org/steiner-education/what-is-steiner-education/"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https://www.researchgate.net/publication/319175326_Paulo_Frei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Philosophy – teaching and the role of the teacher</a:t>
            </a:r>
          </a:p>
        </p:txBody>
      </p:sp>
      <p:sp>
        <p:nvSpPr>
          <p:cNvPr id="3" name="Subtitle 2"/>
          <p:cNvSpPr>
            <a:spLocks noGrp="1"/>
          </p:cNvSpPr>
          <p:nvPr>
            <p:ph type="subTitle" idx="1"/>
          </p:nvPr>
        </p:nvSpPr>
        <p:spPr/>
        <p:txBody>
          <a:bodyPr/>
          <a:lstStyle/>
          <a:p>
            <a:r>
              <a:rPr lang="en-US"/>
              <a:t>Heather Mcinally </a:t>
            </a:r>
          </a:p>
          <a:p>
            <a:r>
              <a:rPr lang="en-US"/>
              <a:t>Josh Light </a:t>
            </a:r>
          </a:p>
          <a:p>
            <a:r>
              <a:rPr lang="en-US"/>
              <a:t>Shannon Cox </a:t>
            </a:r>
          </a:p>
          <a:p>
            <a:r>
              <a:rPr lang="en-US"/>
              <a:t>Will Le Bas </a:t>
            </a:r>
          </a:p>
        </p:txBody>
      </p:sp>
    </p:spTree>
    <p:extLst>
      <p:ext uri="{BB962C8B-B14F-4D97-AF65-F5344CB8AC3E}">
        <p14:creationId xmlns:p14="http://schemas.microsoft.com/office/powerpoint/2010/main" val="690163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2942E-093D-428C-BECA-430434FD55F5}"/>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Introduction</a:t>
            </a:r>
          </a:p>
        </p:txBody>
      </p:sp>
      <p:sp>
        <p:nvSpPr>
          <p:cNvPr id="3" name="Content Placeholder 2">
            <a:extLst>
              <a:ext uri="{FF2B5EF4-FFF2-40B4-BE49-F238E27FC236}">
                <a16:creationId xmlns:a16="http://schemas.microsoft.com/office/drawing/2014/main" id="{DE4910E2-9CF4-4126-BF79-37B323820C7F}"/>
              </a:ext>
            </a:extLst>
          </p:cNvPr>
          <p:cNvSpPr>
            <a:spLocks noGrp="1"/>
          </p:cNvSpPr>
          <p:nvPr>
            <p:ph idx="1"/>
          </p:nvPr>
        </p:nvSpPr>
        <p:spPr>
          <a:xfrm>
            <a:off x="4951048" y="804333"/>
            <a:ext cx="6306003" cy="5249334"/>
          </a:xfrm>
        </p:spPr>
        <p:txBody>
          <a:bodyPr vert="horz" lIns="45720" tIns="45720" rIns="45720" bIns="45720" rtlCol="0" anchor="ctr">
            <a:normAutofit/>
          </a:bodyPr>
          <a:lstStyle/>
          <a:p>
            <a:endParaRPr lang="en-US" sz="2000">
              <a:ea typeface="+mn-lt"/>
              <a:cs typeface="+mn-lt"/>
            </a:endParaRPr>
          </a:p>
          <a:p>
            <a:r>
              <a:rPr lang="en-US" sz="2000">
                <a:ea typeface="+mn-lt"/>
                <a:cs typeface="+mn-lt"/>
              </a:rPr>
              <a:t>The Role of the teacher has been the focus of many philosophers.</a:t>
            </a:r>
            <a:endParaRPr lang="en-US" sz="2000"/>
          </a:p>
          <a:p>
            <a:r>
              <a:rPr lang="en-US" sz="2000">
                <a:ea typeface="+mn-lt"/>
                <a:cs typeface="+mn-lt"/>
              </a:rPr>
              <a:t>Teaching and learning is a process that differs with each generation. The role of the teacher changes with the education system. Teaching involves learning from those around you, planning through their interactions and they lay the foundation for their student to succeed. </a:t>
            </a:r>
          </a:p>
          <a:p>
            <a:r>
              <a:rPr lang="en-US" sz="2000">
                <a:ea typeface="+mn-lt"/>
                <a:cs typeface="+mn-lt"/>
              </a:rPr>
              <a:t>A teacher is an assessor, their role is not just teaching, they need to continuously assess progress. Assessments help teachers plan their future teaching techniques. Furthermore, teaching means managing different schedules, planning in advance and ensuring that they have a successful teacher-learning method in place. Teachers also have the role of evaluator, they are responsible. </a:t>
            </a:r>
            <a:endParaRPr lang="en-US" sz="2000"/>
          </a:p>
          <a:p>
            <a:endParaRPr lang="en-US" sz="2000"/>
          </a:p>
        </p:txBody>
      </p:sp>
    </p:spTree>
    <p:extLst>
      <p:ext uri="{BB962C8B-B14F-4D97-AF65-F5344CB8AC3E}">
        <p14:creationId xmlns:p14="http://schemas.microsoft.com/office/powerpoint/2010/main" val="252415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generated with very high confidence">
            <a:extLst>
              <a:ext uri="{FF2B5EF4-FFF2-40B4-BE49-F238E27FC236}">
                <a16:creationId xmlns:a16="http://schemas.microsoft.com/office/drawing/2014/main" id="{FA30310A-38BC-496D-AAE1-EBFE746E3DCA}"/>
              </a:ext>
            </a:extLst>
          </p:cNvPr>
          <p:cNvPicPr>
            <a:picLocks noChangeAspect="1"/>
          </p:cNvPicPr>
          <p:nvPr/>
        </p:nvPicPr>
        <p:blipFill>
          <a:blip r:embed="rId2"/>
          <a:stretch>
            <a:fillRect/>
          </a:stretch>
        </p:blipFill>
        <p:spPr>
          <a:xfrm>
            <a:off x="9213140" y="1643164"/>
            <a:ext cx="1990117" cy="3814714"/>
          </a:xfrm>
          <a:prstGeom prst="rect">
            <a:avLst/>
          </a:prstGeom>
        </p:spPr>
      </p:pic>
      <p:sp>
        <p:nvSpPr>
          <p:cNvPr id="7" name="TextBox 6">
            <a:extLst>
              <a:ext uri="{FF2B5EF4-FFF2-40B4-BE49-F238E27FC236}">
                <a16:creationId xmlns:a16="http://schemas.microsoft.com/office/drawing/2014/main" id="{4084EEAB-C5C1-4CDF-8BB6-D2EEAFFAFD92}"/>
              </a:ext>
            </a:extLst>
          </p:cNvPr>
          <p:cNvSpPr txBox="1"/>
          <p:nvPr/>
        </p:nvSpPr>
        <p:spPr>
          <a:xfrm>
            <a:off x="9022496" y="5780838"/>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a:ea typeface="+mn-lt"/>
                <a:cs typeface="+mn-lt"/>
              </a:rPr>
              <a:t>Archana &amp; Kumbakonam. 2016. p 2)</a:t>
            </a:r>
            <a:endParaRPr lang="en-GB"/>
          </a:p>
          <a:p>
            <a:pPr algn="l"/>
            <a:endParaRPr lang="en-GB"/>
          </a:p>
        </p:txBody>
      </p:sp>
      <p:sp>
        <p:nvSpPr>
          <p:cNvPr id="8" name="TextBox 7">
            <a:extLst>
              <a:ext uri="{FF2B5EF4-FFF2-40B4-BE49-F238E27FC236}">
                <a16:creationId xmlns:a16="http://schemas.microsoft.com/office/drawing/2014/main" id="{E65A483C-0DB9-42EE-9EB2-6E1350D4CC1E}"/>
              </a:ext>
            </a:extLst>
          </p:cNvPr>
          <p:cNvSpPr txBox="1"/>
          <p:nvPr/>
        </p:nvSpPr>
        <p:spPr>
          <a:xfrm>
            <a:off x="1260454" y="2959978"/>
            <a:ext cx="800311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The role of a teacher is not just teaching, it involves more complex tasks. (Archana &amp; Kumbakonam. 2016. p2-3) This presentation is going to be looking at the work of Steiner, Monessori, Rousseau and Freire. Evaluating and critically analyzing their work and how it relates to education. ​</a:t>
            </a:r>
          </a:p>
        </p:txBody>
      </p:sp>
      <p:sp>
        <p:nvSpPr>
          <p:cNvPr id="11" name="Title 1">
            <a:extLst>
              <a:ext uri="{FF2B5EF4-FFF2-40B4-BE49-F238E27FC236}">
                <a16:creationId xmlns:a16="http://schemas.microsoft.com/office/drawing/2014/main" id="{D1250A20-1AB5-4F59-90DE-6043038C5F92}"/>
              </a:ext>
            </a:extLst>
          </p:cNvPr>
          <p:cNvSpPr>
            <a:spLocks noGrp="1"/>
          </p:cNvSpPr>
          <p:nvPr>
            <p:ph type="title"/>
          </p:nvPr>
        </p:nvSpPr>
        <p:spPr>
          <a:xfrm>
            <a:off x="1024129" y="585216"/>
            <a:ext cx="6305041" cy="1499616"/>
          </a:xfrm>
        </p:spPr>
        <p:txBody>
          <a:bodyPr>
            <a:normAutofit/>
          </a:bodyPr>
          <a:lstStyle/>
          <a:p>
            <a:r>
              <a:rPr lang="en-US"/>
              <a:t>What is the role of the teacher? </a:t>
            </a:r>
          </a:p>
        </p:txBody>
      </p:sp>
    </p:spTree>
    <p:extLst>
      <p:ext uri="{BB962C8B-B14F-4D97-AF65-F5344CB8AC3E}">
        <p14:creationId xmlns:p14="http://schemas.microsoft.com/office/powerpoint/2010/main" val="1885483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9E584-3F75-4DC5-9DEB-63383A880AB7}"/>
              </a:ext>
            </a:extLst>
          </p:cNvPr>
          <p:cNvSpPr>
            <a:spLocks noGrp="1"/>
          </p:cNvSpPr>
          <p:nvPr>
            <p:ph type="title"/>
          </p:nvPr>
        </p:nvSpPr>
        <p:spPr>
          <a:xfrm>
            <a:off x="1024129" y="585216"/>
            <a:ext cx="4431792" cy="1499616"/>
          </a:xfrm>
        </p:spPr>
        <p:txBody>
          <a:bodyPr>
            <a:normAutofit/>
          </a:bodyPr>
          <a:lstStyle/>
          <a:p>
            <a:r>
              <a:rPr lang="en-GB">
                <a:ea typeface="+mj-lt"/>
                <a:cs typeface="+mj-lt"/>
              </a:rPr>
              <a:t>Activity: The power of influence.</a:t>
            </a:r>
            <a:endParaRPr lang="en-US"/>
          </a:p>
        </p:txBody>
      </p:sp>
      <p:sp>
        <p:nvSpPr>
          <p:cNvPr id="3" name="Content Placeholder 2">
            <a:extLst>
              <a:ext uri="{FF2B5EF4-FFF2-40B4-BE49-F238E27FC236}">
                <a16:creationId xmlns:a16="http://schemas.microsoft.com/office/drawing/2014/main" id="{A2DDD2FA-47A9-4A18-A68E-9883C4C28EE6}"/>
              </a:ext>
            </a:extLst>
          </p:cNvPr>
          <p:cNvSpPr>
            <a:spLocks noGrp="1"/>
          </p:cNvSpPr>
          <p:nvPr>
            <p:ph idx="1"/>
          </p:nvPr>
        </p:nvSpPr>
        <p:spPr>
          <a:xfrm>
            <a:off x="1024128" y="2286000"/>
            <a:ext cx="4429615" cy="3931920"/>
          </a:xfrm>
        </p:spPr>
        <p:txBody>
          <a:bodyPr vert="horz" lIns="45720" tIns="45720" rIns="45720" bIns="45720" rtlCol="0">
            <a:normAutofit/>
          </a:bodyPr>
          <a:lstStyle/>
          <a:p>
            <a:pPr marL="264795" lvl="1"/>
            <a:r>
              <a:rPr lang="en-GB">
                <a:ea typeface="+mn-lt"/>
                <a:cs typeface="+mn-lt"/>
              </a:rPr>
              <a:t>Divisive topics often provoke the strongest opinions.</a:t>
            </a:r>
            <a:endParaRPr lang="en-GB"/>
          </a:p>
          <a:p>
            <a:pPr marL="264795" lvl="1"/>
            <a:r>
              <a:rPr lang="en-GB">
                <a:ea typeface="+mn-lt"/>
                <a:cs typeface="+mn-lt"/>
              </a:rPr>
              <a:t>We will present you with topics that you may have strong opinions about.</a:t>
            </a:r>
            <a:endParaRPr lang="en-GB"/>
          </a:p>
          <a:p>
            <a:pPr marL="264795" lvl="1"/>
            <a:r>
              <a:rPr lang="en-GB">
                <a:ea typeface="+mn-lt"/>
                <a:cs typeface="+mn-lt"/>
              </a:rPr>
              <a:t>Split according to whether you have a strong opinion, no matter what that opinion may be.</a:t>
            </a:r>
            <a:endParaRPr lang="en-GB"/>
          </a:p>
          <a:p>
            <a:pPr marL="264795" lvl="1"/>
            <a:r>
              <a:rPr lang="en-GB">
                <a:ea typeface="+mn-lt"/>
                <a:cs typeface="+mn-lt"/>
              </a:rPr>
              <a:t>Split again as to whether you think your opinion is your own, or that it has been influenced by any other factor.</a:t>
            </a:r>
            <a:endParaRPr lang="en-GB"/>
          </a:p>
          <a:p>
            <a:pPr marL="264795" lvl="1"/>
            <a:r>
              <a:rPr lang="en-GB">
                <a:ea typeface="+mn-lt"/>
                <a:cs typeface="+mn-lt"/>
              </a:rPr>
              <a:t>Review.</a:t>
            </a:r>
            <a:endParaRPr lang="en-GB"/>
          </a:p>
        </p:txBody>
      </p:sp>
      <p:pic>
        <p:nvPicPr>
          <p:cNvPr id="4" name="Picture 4" descr="A picture containing kite&#10;&#10;Description generated with very high confidence">
            <a:extLst>
              <a:ext uri="{FF2B5EF4-FFF2-40B4-BE49-F238E27FC236}">
                <a16:creationId xmlns:a16="http://schemas.microsoft.com/office/drawing/2014/main" id="{47131804-9A3F-4796-A8A6-D2C80E11DB38}"/>
              </a:ext>
            </a:extLst>
          </p:cNvPr>
          <p:cNvPicPr>
            <a:picLocks noChangeAspect="1"/>
          </p:cNvPicPr>
          <p:nvPr/>
        </p:nvPicPr>
        <p:blipFill>
          <a:blip r:embed="rId2"/>
          <a:stretch>
            <a:fillRect/>
          </a:stretch>
        </p:blipFill>
        <p:spPr>
          <a:xfrm>
            <a:off x="6096000" y="1560305"/>
            <a:ext cx="5455921" cy="3737389"/>
          </a:xfrm>
          <a:prstGeom prst="rect">
            <a:avLst/>
          </a:prstGeom>
        </p:spPr>
      </p:pic>
    </p:spTree>
    <p:extLst>
      <p:ext uri="{BB962C8B-B14F-4D97-AF65-F5344CB8AC3E}">
        <p14:creationId xmlns:p14="http://schemas.microsoft.com/office/powerpoint/2010/main" val="3293165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7EEA8-6DD6-4E35-BC18-51F230DB7BAF}"/>
              </a:ext>
            </a:extLst>
          </p:cNvPr>
          <p:cNvSpPr>
            <a:spLocks noGrp="1"/>
          </p:cNvSpPr>
          <p:nvPr>
            <p:ph type="title"/>
          </p:nvPr>
        </p:nvSpPr>
        <p:spPr/>
        <p:txBody>
          <a:bodyPr/>
          <a:lstStyle/>
          <a:p>
            <a:endParaRPr lang="en-GB"/>
          </a:p>
        </p:txBody>
      </p:sp>
      <p:pic>
        <p:nvPicPr>
          <p:cNvPr id="4" name="Picture 4" descr="A person wearing a suit and tie&#10;&#10;Description generated with very high confidence">
            <a:extLst>
              <a:ext uri="{FF2B5EF4-FFF2-40B4-BE49-F238E27FC236}">
                <a16:creationId xmlns:a16="http://schemas.microsoft.com/office/drawing/2014/main" id="{E9DD8D9B-9614-472B-B1C6-5212B04ABEF6}"/>
              </a:ext>
            </a:extLst>
          </p:cNvPr>
          <p:cNvPicPr>
            <a:picLocks noGrp="1" noChangeAspect="1"/>
          </p:cNvPicPr>
          <p:nvPr>
            <p:ph idx="1"/>
          </p:nvPr>
        </p:nvPicPr>
        <p:blipFill>
          <a:blip r:embed="rId2"/>
          <a:stretch>
            <a:fillRect/>
          </a:stretch>
        </p:blipFill>
        <p:spPr>
          <a:xfrm>
            <a:off x="1791" y="0"/>
            <a:ext cx="12185850" cy="6860807"/>
          </a:xfrm>
        </p:spPr>
      </p:pic>
    </p:spTree>
    <p:extLst>
      <p:ext uri="{BB962C8B-B14F-4D97-AF65-F5344CB8AC3E}">
        <p14:creationId xmlns:p14="http://schemas.microsoft.com/office/powerpoint/2010/main" val="1547221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lose up of a blackboard&#10;&#10;Description generated with very high confidence">
            <a:extLst>
              <a:ext uri="{FF2B5EF4-FFF2-40B4-BE49-F238E27FC236}">
                <a16:creationId xmlns:a16="http://schemas.microsoft.com/office/drawing/2014/main" id="{1F812DA3-BFCD-4ED3-A9A7-609B4696CE36}"/>
              </a:ext>
            </a:extLst>
          </p:cNvPr>
          <p:cNvPicPr>
            <a:picLocks noGrp="1" noChangeAspect="1"/>
          </p:cNvPicPr>
          <p:nvPr>
            <p:ph idx="1"/>
          </p:nvPr>
        </p:nvPicPr>
        <p:blipFill>
          <a:blip r:embed="rId2"/>
          <a:stretch>
            <a:fillRect/>
          </a:stretch>
        </p:blipFill>
        <p:spPr>
          <a:xfrm>
            <a:off x="1792" y="0"/>
            <a:ext cx="12185850" cy="6860807"/>
          </a:xfrm>
        </p:spPr>
      </p:pic>
    </p:spTree>
    <p:extLst>
      <p:ext uri="{BB962C8B-B14F-4D97-AF65-F5344CB8AC3E}">
        <p14:creationId xmlns:p14="http://schemas.microsoft.com/office/powerpoint/2010/main" val="989759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C0D21-B08C-4795-AEE1-9EAA2ED24C80}"/>
              </a:ext>
            </a:extLst>
          </p:cNvPr>
          <p:cNvSpPr>
            <a:spLocks noGrp="1"/>
          </p:cNvSpPr>
          <p:nvPr>
            <p:ph type="title"/>
          </p:nvPr>
        </p:nvSpPr>
        <p:spPr/>
        <p:txBody>
          <a:bodyPr/>
          <a:lstStyle/>
          <a:p>
            <a:r>
              <a:rPr lang="en-GB">
                <a:ea typeface="+mj-lt"/>
                <a:cs typeface="+mj-lt"/>
              </a:rPr>
              <a:t>Paulo Freire (1921-1997)</a:t>
            </a:r>
            <a:endParaRPr lang="en-US"/>
          </a:p>
        </p:txBody>
      </p:sp>
      <p:sp>
        <p:nvSpPr>
          <p:cNvPr id="3" name="Content Placeholder 2">
            <a:extLst>
              <a:ext uri="{FF2B5EF4-FFF2-40B4-BE49-F238E27FC236}">
                <a16:creationId xmlns:a16="http://schemas.microsoft.com/office/drawing/2014/main" id="{22585419-92CB-4001-9B2A-26DD8934F8B8}"/>
              </a:ext>
            </a:extLst>
          </p:cNvPr>
          <p:cNvSpPr>
            <a:spLocks noGrp="1"/>
          </p:cNvSpPr>
          <p:nvPr>
            <p:ph idx="1"/>
          </p:nvPr>
        </p:nvSpPr>
        <p:spPr/>
        <p:txBody>
          <a:bodyPr vert="horz" lIns="45720" tIns="45720" rIns="45720" bIns="45720" rtlCol="0" anchor="t">
            <a:normAutofit/>
          </a:bodyPr>
          <a:lstStyle/>
          <a:p>
            <a:r>
              <a:rPr lang="en-GB">
                <a:ea typeface="+mn-lt"/>
                <a:cs typeface="+mn-lt"/>
              </a:rPr>
              <a:t>•Freire was born in Brazil in 1921</a:t>
            </a:r>
            <a:endParaRPr lang="en-GB"/>
          </a:p>
          <a:p>
            <a:r>
              <a:rPr lang="en-GB">
                <a:ea typeface="+mn-lt"/>
                <a:cs typeface="+mn-lt"/>
              </a:rPr>
              <a:t>•He learnt an unforgettable lesson of the political nature of education and the role that it plays in oppression</a:t>
            </a:r>
            <a:endParaRPr lang="en-GB"/>
          </a:p>
          <a:p>
            <a:r>
              <a:rPr lang="en-GB">
                <a:ea typeface="+mn-lt"/>
                <a:cs typeface="+mn-lt"/>
              </a:rPr>
              <a:t>•He is one of the most critical educators of the twentieth century </a:t>
            </a:r>
            <a:endParaRPr lang="en-GB"/>
          </a:p>
          <a:p>
            <a:pPr algn="ctr"/>
            <a:r>
              <a:rPr lang="en-GB">
                <a:ea typeface="+mn-lt"/>
                <a:cs typeface="+mn-lt"/>
              </a:rPr>
              <a:t>(Flanagan 2006. p, 184)</a:t>
            </a:r>
            <a:endParaRPr lang="en-GB"/>
          </a:p>
          <a:p>
            <a:r>
              <a:rPr lang="en-GB">
                <a:ea typeface="+mn-lt"/>
                <a:cs typeface="+mn-lt"/>
              </a:rPr>
              <a:t>•His work covers a wide range of educational areas. </a:t>
            </a:r>
            <a:endParaRPr lang="en-GB"/>
          </a:p>
          <a:p>
            <a:r>
              <a:rPr lang="en-GB">
                <a:ea typeface="+mn-lt"/>
                <a:cs typeface="+mn-lt"/>
              </a:rPr>
              <a:t>•Most of his work was to argue liberating educational system in order to develop their ideas. </a:t>
            </a:r>
            <a:endParaRPr lang="en-GB"/>
          </a:p>
          <a:p>
            <a:endParaRPr lang="en-GB"/>
          </a:p>
        </p:txBody>
      </p:sp>
    </p:spTree>
    <p:extLst>
      <p:ext uri="{BB962C8B-B14F-4D97-AF65-F5344CB8AC3E}">
        <p14:creationId xmlns:p14="http://schemas.microsoft.com/office/powerpoint/2010/main" val="4030659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C083-FE83-4CDF-9F62-3931D027F8B1}"/>
              </a:ext>
            </a:extLst>
          </p:cNvPr>
          <p:cNvSpPr>
            <a:spLocks noGrp="1"/>
          </p:cNvSpPr>
          <p:nvPr>
            <p:ph type="title"/>
          </p:nvPr>
        </p:nvSpPr>
        <p:spPr/>
        <p:txBody>
          <a:bodyPr/>
          <a:lstStyle/>
          <a:p>
            <a:r>
              <a:rPr lang="en-GB">
                <a:ea typeface="+mj-lt"/>
                <a:cs typeface="+mj-lt"/>
              </a:rPr>
              <a:t>The ‘banking’ concept of education and oppressive education</a:t>
            </a:r>
            <a:endParaRPr lang="en-US"/>
          </a:p>
        </p:txBody>
      </p:sp>
      <p:sp>
        <p:nvSpPr>
          <p:cNvPr id="3" name="Content Placeholder 2">
            <a:extLst>
              <a:ext uri="{FF2B5EF4-FFF2-40B4-BE49-F238E27FC236}">
                <a16:creationId xmlns:a16="http://schemas.microsoft.com/office/drawing/2014/main" id="{855C0B61-BE94-458C-9AD5-7AB0E014013C}"/>
              </a:ext>
            </a:extLst>
          </p:cNvPr>
          <p:cNvSpPr>
            <a:spLocks noGrp="1"/>
          </p:cNvSpPr>
          <p:nvPr>
            <p:ph sz="half" idx="1"/>
          </p:nvPr>
        </p:nvSpPr>
        <p:spPr/>
        <p:txBody>
          <a:bodyPr vert="horz" lIns="45720" tIns="45720" rIns="45720" bIns="45720" rtlCol="0" anchor="t">
            <a:normAutofit fontScale="92500" lnSpcReduction="10000"/>
          </a:bodyPr>
          <a:lstStyle/>
          <a:p>
            <a:r>
              <a:rPr lang="en-GB">
                <a:ea typeface="+mn-lt"/>
                <a:cs typeface="+mn-lt"/>
              </a:rPr>
              <a:t>•Conventional schooling illustrates the process of oppressive domination</a:t>
            </a:r>
          </a:p>
          <a:p>
            <a:r>
              <a:rPr lang="en-GB">
                <a:ea typeface="+mn-lt"/>
                <a:cs typeface="+mn-lt"/>
              </a:rPr>
              <a:t>•“According to Freire. Education is suffering from ‘Narration Sickness’ the teacher-student relationship is a narrative relationship. The teacher's ‘job’ is to fill the students with information.” (Flanagan 2006. p 186)</a:t>
            </a:r>
          </a:p>
          <a:p>
            <a:r>
              <a:rPr lang="en-GB">
                <a:ea typeface="+mn-lt"/>
                <a:cs typeface="+mn-lt"/>
              </a:rPr>
              <a:t>Students must accept whatever the teacher says. (Yacob. Abraham. 2013 p3)</a:t>
            </a:r>
          </a:p>
          <a:p>
            <a:r>
              <a:rPr lang="en-GB">
                <a:ea typeface="+mn-lt"/>
                <a:cs typeface="+mn-lt"/>
              </a:rPr>
              <a:t>What do you think of this? Is this something that still happens, and do you agree or disagree? </a:t>
            </a:r>
          </a:p>
          <a:p>
            <a:r>
              <a:rPr lang="en-GB">
                <a:ea typeface="+mn-lt"/>
                <a:cs typeface="+mn-lt"/>
              </a:rPr>
              <a:t>What is oppressive education?</a:t>
            </a:r>
          </a:p>
          <a:p>
            <a:endParaRPr lang="en-GB"/>
          </a:p>
        </p:txBody>
      </p:sp>
      <p:sp>
        <p:nvSpPr>
          <p:cNvPr id="4" name="Content Placeholder 3">
            <a:extLst>
              <a:ext uri="{FF2B5EF4-FFF2-40B4-BE49-F238E27FC236}">
                <a16:creationId xmlns:a16="http://schemas.microsoft.com/office/drawing/2014/main" id="{784E4CC3-D757-47BA-8BE9-690C44046D4C}"/>
              </a:ext>
            </a:extLst>
          </p:cNvPr>
          <p:cNvSpPr>
            <a:spLocks noGrp="1"/>
          </p:cNvSpPr>
          <p:nvPr>
            <p:ph sz="half" idx="2"/>
          </p:nvPr>
        </p:nvSpPr>
        <p:spPr/>
        <p:txBody>
          <a:bodyPr vert="horz" lIns="45720" tIns="45720" rIns="45720" bIns="45720" rtlCol="0" anchor="t">
            <a:normAutofit fontScale="92500" lnSpcReduction="10000"/>
          </a:bodyPr>
          <a:lstStyle/>
          <a:p>
            <a:r>
              <a:rPr lang="en-GB">
                <a:ea typeface="+mn-lt"/>
                <a:cs typeface="+mn-lt"/>
              </a:rPr>
              <a:t>•What is oppressive education?</a:t>
            </a:r>
          </a:p>
          <a:p>
            <a:r>
              <a:rPr lang="en-GB">
                <a:ea typeface="+mn-lt"/>
                <a:cs typeface="+mn-lt"/>
              </a:rPr>
              <a:t>•Freire highlights it as one person objectively exploiting another. </a:t>
            </a:r>
          </a:p>
          <a:p>
            <a:r>
              <a:rPr lang="en-GB">
                <a:ea typeface="+mn-lt"/>
                <a:cs typeface="+mn-lt"/>
              </a:rPr>
              <a:t>•Control is required for oppression </a:t>
            </a:r>
          </a:p>
          <a:p>
            <a:r>
              <a:rPr lang="en-GB">
                <a:ea typeface="+mn-lt"/>
                <a:cs typeface="+mn-lt"/>
              </a:rPr>
              <a:t>•‘pedagogy of the oppressed’ is one of his most influential work, it is about a technique to provide student with knowledge and skills to explore the possibilities of critical thinking. (Giroux, H. 2010. p 716)</a:t>
            </a:r>
          </a:p>
          <a:p>
            <a:endParaRPr lang="en-GB"/>
          </a:p>
        </p:txBody>
      </p:sp>
    </p:spTree>
    <p:extLst>
      <p:ext uri="{BB962C8B-B14F-4D97-AF65-F5344CB8AC3E}">
        <p14:creationId xmlns:p14="http://schemas.microsoft.com/office/powerpoint/2010/main" val="3350097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0075E-9210-4017-B431-A2D87EB9A6C2}"/>
              </a:ext>
            </a:extLst>
          </p:cNvPr>
          <p:cNvSpPr>
            <a:spLocks noGrp="1"/>
          </p:cNvSpPr>
          <p:nvPr>
            <p:ph type="title"/>
          </p:nvPr>
        </p:nvSpPr>
        <p:spPr/>
        <p:txBody>
          <a:bodyPr/>
          <a:lstStyle/>
          <a:p>
            <a:r>
              <a:rPr lang="en-GB">
                <a:ea typeface="+mj-lt"/>
                <a:cs typeface="+mj-lt"/>
              </a:rPr>
              <a:t>Freire’s view on education?</a:t>
            </a:r>
            <a:endParaRPr lang="en-US"/>
          </a:p>
          <a:p>
            <a:endParaRPr lang="en-GB"/>
          </a:p>
        </p:txBody>
      </p:sp>
      <p:sp>
        <p:nvSpPr>
          <p:cNvPr id="3" name="Content Placeholder 2">
            <a:extLst>
              <a:ext uri="{FF2B5EF4-FFF2-40B4-BE49-F238E27FC236}">
                <a16:creationId xmlns:a16="http://schemas.microsoft.com/office/drawing/2014/main" id="{0406AB61-3BF0-493D-8BAD-C9C6490630D4}"/>
              </a:ext>
            </a:extLst>
          </p:cNvPr>
          <p:cNvSpPr>
            <a:spLocks noGrp="1"/>
          </p:cNvSpPr>
          <p:nvPr>
            <p:ph idx="1"/>
          </p:nvPr>
        </p:nvSpPr>
        <p:spPr/>
        <p:txBody>
          <a:bodyPr vert="horz" lIns="45720" tIns="45720" rIns="45720" bIns="45720" rtlCol="0" anchor="t">
            <a:normAutofit/>
          </a:bodyPr>
          <a:lstStyle/>
          <a:p>
            <a:r>
              <a:rPr lang="en-GB">
                <a:ea typeface="+mn-lt"/>
                <a:cs typeface="+mn-lt"/>
              </a:rPr>
              <a:t>•A transformative education. Students reflect and find solutions to problems in order to improve their lives. (Lazaro, J,A. 2017. p 4)</a:t>
            </a:r>
            <a:endParaRPr lang="en-GB"/>
          </a:p>
          <a:p>
            <a:r>
              <a:rPr lang="en-GB">
                <a:ea typeface="+mn-lt"/>
                <a:cs typeface="+mn-lt"/>
              </a:rPr>
              <a:t>•Freire believed that traditional curriculum does not help the development of the students. It’s not helping to connect the students with their lives, instead it is focusing on isolating words with little activity. He believed that both students and teachers need mutual participation in the curriculum. (Dr. Salama Embark. Saleh  2013. P, 95)</a:t>
            </a:r>
            <a:endParaRPr lang="en-GB"/>
          </a:p>
          <a:p>
            <a:r>
              <a:rPr lang="en-GB">
                <a:ea typeface="+mn-lt"/>
                <a:cs typeface="+mn-lt"/>
              </a:rPr>
              <a:t>•His basic principle on education was that all members in the learning process should be given equal opportunities. Allowing everyone to participate in the process of learning. </a:t>
            </a:r>
            <a:endParaRPr lang="en-GB"/>
          </a:p>
          <a:p>
            <a:r>
              <a:rPr lang="en-GB">
                <a:ea typeface="+mn-lt"/>
                <a:cs typeface="+mn-lt"/>
              </a:rPr>
              <a:t>•Policy makers and curriculum designers take Freire’s theory into account when making their decisions.</a:t>
            </a:r>
            <a:endParaRPr lang="en-GB"/>
          </a:p>
        </p:txBody>
      </p:sp>
    </p:spTree>
    <p:extLst>
      <p:ext uri="{BB962C8B-B14F-4D97-AF65-F5344CB8AC3E}">
        <p14:creationId xmlns:p14="http://schemas.microsoft.com/office/powerpoint/2010/main" val="2800534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4473E-D08C-4963-8633-953F30F1FDE9}"/>
              </a:ext>
            </a:extLst>
          </p:cNvPr>
          <p:cNvSpPr>
            <a:spLocks noGrp="1"/>
          </p:cNvSpPr>
          <p:nvPr>
            <p:ph type="title"/>
          </p:nvPr>
        </p:nvSpPr>
        <p:spPr/>
        <p:txBody>
          <a:bodyPr/>
          <a:lstStyle/>
          <a:p>
            <a:r>
              <a:rPr lang="en-GB">
                <a:ea typeface="+mj-lt"/>
                <a:cs typeface="+mj-lt"/>
              </a:rPr>
              <a:t>Freire’s methodology of teaching </a:t>
            </a:r>
            <a:endParaRPr lang="en-US"/>
          </a:p>
        </p:txBody>
      </p:sp>
      <p:sp>
        <p:nvSpPr>
          <p:cNvPr id="3" name="Content Placeholder 2">
            <a:extLst>
              <a:ext uri="{FF2B5EF4-FFF2-40B4-BE49-F238E27FC236}">
                <a16:creationId xmlns:a16="http://schemas.microsoft.com/office/drawing/2014/main" id="{371BAA48-7353-4A1D-A428-A4964C70AF35}"/>
              </a:ext>
            </a:extLst>
          </p:cNvPr>
          <p:cNvSpPr>
            <a:spLocks noGrp="1"/>
          </p:cNvSpPr>
          <p:nvPr>
            <p:ph idx="1"/>
          </p:nvPr>
        </p:nvSpPr>
        <p:spPr/>
        <p:txBody>
          <a:bodyPr vert="horz" lIns="45720" tIns="45720" rIns="45720" bIns="45720" rtlCol="0" anchor="t">
            <a:normAutofit fontScale="92500" lnSpcReduction="10000"/>
          </a:bodyPr>
          <a:lstStyle/>
          <a:p>
            <a:r>
              <a:rPr lang="en-GB">
                <a:ea typeface="+mn-lt"/>
                <a:cs typeface="+mn-lt"/>
              </a:rPr>
              <a:t>•The class is a meeting place</a:t>
            </a:r>
            <a:endParaRPr lang="en-GB"/>
          </a:p>
          <a:p>
            <a:r>
              <a:rPr lang="en-GB">
                <a:ea typeface="+mn-lt"/>
                <a:cs typeface="+mn-lt"/>
              </a:rPr>
              <a:t>•Knowledge is sought and not transmitted.</a:t>
            </a:r>
            <a:endParaRPr lang="en-GB"/>
          </a:p>
          <a:p>
            <a:r>
              <a:rPr lang="en-GB">
                <a:ea typeface="+mn-lt"/>
                <a:cs typeface="+mn-lt"/>
              </a:rPr>
              <a:t>•His theory is to use a student's previous knowledge and and experiences to motivate them to construct their own knowledge.</a:t>
            </a:r>
            <a:endParaRPr lang="en-GB"/>
          </a:p>
          <a:p>
            <a:r>
              <a:rPr lang="en-GB">
                <a:ea typeface="+mn-lt"/>
                <a:cs typeface="+mn-lt"/>
              </a:rPr>
              <a:t>•The outcome of this way of teaching is to ensure active participation and give both the student and teach the opportunity to develop a critical way of thinking.</a:t>
            </a:r>
            <a:endParaRPr lang="en-GB"/>
          </a:p>
          <a:p>
            <a:r>
              <a:rPr lang="en-GB">
                <a:ea typeface="+mn-lt"/>
                <a:cs typeface="+mn-lt"/>
              </a:rPr>
              <a:t>•Do you agree with this way of teaching?</a:t>
            </a:r>
            <a:endParaRPr lang="en-GB"/>
          </a:p>
          <a:p>
            <a:r>
              <a:rPr lang="en-GB">
                <a:ea typeface="+mn-lt"/>
                <a:cs typeface="+mn-lt"/>
              </a:rPr>
              <a:t>•He felt that it was wrong to reject banking education which is in a sense known as knowledge is gift bestowed. They reject it through following a preset curriculum. This was one of the main areas in which he criticized.</a:t>
            </a:r>
            <a:endParaRPr lang="en-GB"/>
          </a:p>
          <a:p>
            <a:pPr algn="ctr"/>
            <a:r>
              <a:rPr lang="en-GB">
                <a:ea typeface="+mn-lt"/>
                <a:cs typeface="+mn-lt"/>
              </a:rPr>
              <a:t>(Dr. Salama Embark. Saleh  2013. P, 93)</a:t>
            </a:r>
            <a:endParaRPr lang="en-GB"/>
          </a:p>
          <a:p>
            <a:endParaRPr lang="en-GB"/>
          </a:p>
        </p:txBody>
      </p:sp>
    </p:spTree>
    <p:extLst>
      <p:ext uri="{BB962C8B-B14F-4D97-AF65-F5344CB8AC3E}">
        <p14:creationId xmlns:p14="http://schemas.microsoft.com/office/powerpoint/2010/main" val="1367116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7C49-2018-4339-888E-07631BA1B097}"/>
              </a:ext>
            </a:extLst>
          </p:cNvPr>
          <p:cNvSpPr>
            <a:spLocks noGrp="1"/>
          </p:cNvSpPr>
          <p:nvPr>
            <p:ph type="title"/>
          </p:nvPr>
        </p:nvSpPr>
        <p:spPr>
          <a:xfrm>
            <a:off x="1024129" y="585216"/>
            <a:ext cx="6305041" cy="1499616"/>
          </a:xfrm>
        </p:spPr>
        <p:txBody>
          <a:bodyPr>
            <a:normAutofit/>
          </a:bodyPr>
          <a:lstStyle/>
          <a:p>
            <a:r>
              <a:rPr lang="en-US"/>
              <a:t>Who was Rudolf Steiner?   </a:t>
            </a:r>
          </a:p>
        </p:txBody>
      </p:sp>
      <p:sp>
        <p:nvSpPr>
          <p:cNvPr id="3" name="Content Placeholder 2">
            <a:extLst>
              <a:ext uri="{FF2B5EF4-FFF2-40B4-BE49-F238E27FC236}">
                <a16:creationId xmlns:a16="http://schemas.microsoft.com/office/drawing/2014/main" id="{BDB761EF-EABF-429A-991E-ED461C252CEB}"/>
              </a:ext>
            </a:extLst>
          </p:cNvPr>
          <p:cNvSpPr>
            <a:spLocks noGrp="1"/>
          </p:cNvSpPr>
          <p:nvPr>
            <p:ph idx="1"/>
          </p:nvPr>
        </p:nvSpPr>
        <p:spPr>
          <a:xfrm>
            <a:off x="875961" y="1788583"/>
            <a:ext cx="4429615" cy="3931920"/>
          </a:xfrm>
        </p:spPr>
        <p:txBody>
          <a:bodyPr vert="horz" lIns="45720" tIns="45720" rIns="45720" bIns="45720" rtlCol="0" anchor="t">
            <a:normAutofit/>
          </a:bodyPr>
          <a:lstStyle/>
          <a:p>
            <a:endParaRPr lang="en-US" b="1"/>
          </a:p>
          <a:p>
            <a:endParaRPr lang="en-US"/>
          </a:p>
          <a:p>
            <a:endParaRPr lang="en-US"/>
          </a:p>
          <a:p>
            <a:endParaRPr lang="en-US"/>
          </a:p>
          <a:p>
            <a:endParaRPr lang="en-US"/>
          </a:p>
        </p:txBody>
      </p:sp>
      <p:pic>
        <p:nvPicPr>
          <p:cNvPr id="11" name="Picture 11">
            <a:extLst>
              <a:ext uri="{FF2B5EF4-FFF2-40B4-BE49-F238E27FC236}">
                <a16:creationId xmlns:a16="http://schemas.microsoft.com/office/drawing/2014/main" id="{EC45C48B-33CD-412D-A313-17C6016A904A}"/>
              </a:ext>
            </a:extLst>
          </p:cNvPr>
          <p:cNvPicPr>
            <a:picLocks noChangeAspect="1"/>
          </p:cNvPicPr>
          <p:nvPr/>
        </p:nvPicPr>
        <p:blipFill>
          <a:blip r:embed="rId2"/>
          <a:stretch>
            <a:fillRect/>
          </a:stretch>
        </p:blipFill>
        <p:spPr>
          <a:xfrm>
            <a:off x="6995583" y="1092622"/>
            <a:ext cx="4662171" cy="4662171"/>
          </a:xfrm>
          <a:prstGeom prst="rect">
            <a:avLst/>
          </a:prstGeom>
        </p:spPr>
      </p:pic>
      <p:sp>
        <p:nvSpPr>
          <p:cNvPr id="4" name="TextBox 3">
            <a:extLst>
              <a:ext uri="{FF2B5EF4-FFF2-40B4-BE49-F238E27FC236}">
                <a16:creationId xmlns:a16="http://schemas.microsoft.com/office/drawing/2014/main" id="{261F1DBB-D738-4281-BD2A-BE7F14E6AB13}"/>
              </a:ext>
            </a:extLst>
          </p:cNvPr>
          <p:cNvSpPr txBox="1"/>
          <p:nvPr/>
        </p:nvSpPr>
        <p:spPr>
          <a:xfrm>
            <a:off x="872067" y="1718733"/>
            <a:ext cx="5653616"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pPr marL="285750" indent="-285750">
              <a:buFont typeface="Wingdings"/>
              <a:buChar char="v"/>
            </a:pPr>
            <a:r>
              <a:rPr lang="en-US"/>
              <a:t>Steiner lived from 1861- 1925 – therefore a quite contemporary philosopher (</a:t>
            </a:r>
            <a:r>
              <a:rPr lang="en-US" err="1"/>
              <a:t>StienerWaldof</a:t>
            </a:r>
            <a:r>
              <a:rPr lang="en-US"/>
              <a:t>, 2019)</a:t>
            </a:r>
          </a:p>
          <a:p>
            <a:pPr marL="285750" indent="-285750">
              <a:buFont typeface="Wingdings"/>
              <a:buChar char="v"/>
            </a:pPr>
            <a:endParaRPr lang="en-US"/>
          </a:p>
          <a:p>
            <a:pPr marL="285750" indent="-285750">
              <a:buFont typeface="Wingdings"/>
              <a:buChar char="v"/>
            </a:pPr>
            <a:r>
              <a:rPr lang="en-US"/>
              <a:t>Steiner was a 'philosopher, sociologist, educationist, artist and scientist' (Childs, 1991) - well rounded </a:t>
            </a:r>
          </a:p>
          <a:p>
            <a:pPr marL="285750" indent="-285750">
              <a:buFont typeface="Wingdings"/>
              <a:buChar char="v"/>
            </a:pPr>
            <a:endParaRPr lang="en-US"/>
          </a:p>
          <a:p>
            <a:pPr marL="285750" indent="-285750">
              <a:buFont typeface="Wingdings"/>
              <a:buChar char="v"/>
            </a:pPr>
            <a:r>
              <a:rPr lang="en-US"/>
              <a:t>He had a heavy focus on spiritual worlds which made his approach feel more focused on the modern world; seeing as religion is taking a backseat in many people's lives </a:t>
            </a:r>
          </a:p>
          <a:p>
            <a:pPr marL="285750" indent="-285750">
              <a:buFont typeface="Wingdings"/>
              <a:buChar char="v"/>
            </a:pPr>
            <a:endParaRPr lang="en-US"/>
          </a:p>
          <a:p>
            <a:pPr marL="285750" indent="-285750">
              <a:buFont typeface="Wingdings"/>
              <a:buChar char="v"/>
            </a:pPr>
            <a:endParaRPr lang="en-US"/>
          </a:p>
          <a:p>
            <a:pPr marL="285750" indent="-285750">
              <a:buFont typeface="Wingdings"/>
              <a:buChar char="v"/>
            </a:pPr>
            <a:endParaRPr lang="en-US"/>
          </a:p>
          <a:p>
            <a:pPr marL="285750" indent="-285750">
              <a:buFont typeface="Wingdings"/>
              <a:buChar char="v"/>
            </a:pPr>
            <a:endParaRPr lang="en-US"/>
          </a:p>
          <a:p>
            <a:pPr marL="285750" indent="-285750">
              <a:buFont typeface="Wingdings"/>
              <a:buChar char="v"/>
            </a:pPr>
            <a:endParaRPr lang="en-US"/>
          </a:p>
          <a:p>
            <a:pPr marL="285750" indent="-285750">
              <a:buFont typeface="Wingdings"/>
              <a:buChar char="v"/>
            </a:pPr>
            <a:endParaRPr lang="en-US"/>
          </a:p>
          <a:p>
            <a:pPr marL="285750" indent="-285750">
              <a:buFont typeface="Wingdings"/>
              <a:buChar char="v"/>
            </a:pPr>
            <a:endParaRPr lang="en-US"/>
          </a:p>
          <a:p>
            <a:pPr marL="285750" indent="-285750">
              <a:buFont typeface="Wingdings"/>
              <a:buChar char="v"/>
            </a:pPr>
            <a:endParaRPr lang="en-US"/>
          </a:p>
          <a:p>
            <a:pPr marL="285750" indent="-285750">
              <a:buFont typeface="Wingdings"/>
              <a:buChar char="v"/>
            </a:pPr>
            <a:endParaRPr lang="en-US">
              <a:ea typeface="+mn-lt"/>
              <a:cs typeface="+mn-lt"/>
            </a:endParaRPr>
          </a:p>
          <a:p>
            <a:pPr marL="285750" indent="-285750">
              <a:buFont typeface="Wingdings"/>
              <a:buChar char="v"/>
            </a:pPr>
            <a:endParaRPr lang="en-US">
              <a:ea typeface="+mn-lt"/>
              <a:cs typeface="+mn-lt"/>
            </a:endParaRPr>
          </a:p>
          <a:p>
            <a:r>
              <a:rPr lang="en-US">
                <a:ea typeface="+mn-lt"/>
                <a:cs typeface="+mn-lt"/>
              </a:rPr>
              <a:t>(Childs, 1991) </a:t>
            </a:r>
            <a:endParaRPr lang="en-US"/>
          </a:p>
        </p:txBody>
      </p:sp>
    </p:spTree>
    <p:extLst>
      <p:ext uri="{BB962C8B-B14F-4D97-AF65-F5344CB8AC3E}">
        <p14:creationId xmlns:p14="http://schemas.microsoft.com/office/powerpoint/2010/main" val="856593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D457-6BF7-44C6-9257-CAA414EAFCDD}"/>
              </a:ext>
            </a:extLst>
          </p:cNvPr>
          <p:cNvSpPr>
            <a:spLocks noGrp="1"/>
          </p:cNvSpPr>
          <p:nvPr>
            <p:ph type="title"/>
          </p:nvPr>
        </p:nvSpPr>
        <p:spPr>
          <a:xfrm>
            <a:off x="1024128" y="585216"/>
            <a:ext cx="8018272" cy="1499616"/>
          </a:xfrm>
        </p:spPr>
        <p:txBody>
          <a:bodyPr vert="horz" lIns="91440" tIns="45720" rIns="91440" bIns="45720" rtlCol="0" anchor="ctr">
            <a:normAutofit/>
          </a:bodyPr>
          <a:lstStyle/>
          <a:p>
            <a:r>
              <a:rPr lang="en-US"/>
              <a:t>The rise of the Steiner's teaching style </a:t>
            </a:r>
          </a:p>
        </p:txBody>
      </p:sp>
      <p:sp>
        <p:nvSpPr>
          <p:cNvPr id="5" name="TextBox 4">
            <a:extLst>
              <a:ext uri="{FF2B5EF4-FFF2-40B4-BE49-F238E27FC236}">
                <a16:creationId xmlns:a16="http://schemas.microsoft.com/office/drawing/2014/main" id="{8E07FEFB-1866-4038-BB8C-1D6D3C90AF9F}"/>
              </a:ext>
            </a:extLst>
          </p:cNvPr>
          <p:cNvSpPr txBox="1"/>
          <p:nvPr/>
        </p:nvSpPr>
        <p:spPr>
          <a:xfrm>
            <a:off x="1024128" y="2624666"/>
            <a:ext cx="8018271" cy="4023360"/>
          </a:xfrm>
          <a:prstGeom prst="rect">
            <a:avLst/>
          </a:prstGeom>
        </p:spPr>
        <p:txBody>
          <a:bodyPr rot="0" spcFirstLastPara="0" vertOverflow="overflow" horzOverflow="overflow" vert="horz" lIns="45720" tIns="45720" rIns="45720" bIns="45720" numCol="1" spcCol="0" rtlCol="0" fromWordArt="0" anchor="t" anchorCtr="0" forceAA="0" compatLnSpc="1">
            <a:prstTxWarp prst="textNoShape">
              <a:avLst/>
            </a:prstTxWarp>
            <a:normAutofit/>
          </a:bodyPr>
          <a:lstStyle/>
          <a:p>
            <a:pPr marL="285750" indent="-285750" defTabSz="914400">
              <a:lnSpc>
                <a:spcPct val="90000"/>
              </a:lnSpc>
              <a:spcAft>
                <a:spcPts val="600"/>
              </a:spcAft>
              <a:buClr>
                <a:schemeClr val="accent1"/>
              </a:buClr>
              <a:buFont typeface="Wingdings"/>
              <a:buChar char="v"/>
            </a:pPr>
            <a:r>
              <a:rPr lang="en-US"/>
              <a:t>Does anyone have any preconceived ideas about Steiner schools? </a:t>
            </a:r>
          </a:p>
          <a:p>
            <a:pPr defTabSz="914400">
              <a:lnSpc>
                <a:spcPct val="90000"/>
              </a:lnSpc>
              <a:spcAft>
                <a:spcPts val="600"/>
              </a:spcAft>
              <a:buClr>
                <a:schemeClr val="accent1"/>
              </a:buClr>
            </a:pPr>
            <a:endParaRPr lang="en-US"/>
          </a:p>
          <a:p>
            <a:pPr marL="285750" indent="-285750" defTabSz="914400">
              <a:lnSpc>
                <a:spcPct val="90000"/>
              </a:lnSpc>
              <a:spcAft>
                <a:spcPts val="600"/>
              </a:spcAft>
              <a:buClr>
                <a:schemeClr val="accent1"/>
              </a:buClr>
              <a:buFont typeface="Wingdings"/>
              <a:buChar char="v"/>
            </a:pPr>
            <a:r>
              <a:rPr lang="en-US"/>
              <a:t>Do any words come to mind? </a:t>
            </a:r>
          </a:p>
          <a:p>
            <a:pPr defTabSz="914400">
              <a:lnSpc>
                <a:spcPct val="90000"/>
              </a:lnSpc>
              <a:spcAft>
                <a:spcPts val="600"/>
              </a:spcAft>
              <a:buClr>
                <a:schemeClr val="accent1"/>
              </a:buClr>
            </a:pPr>
            <a:endParaRPr lang="en-US"/>
          </a:p>
          <a:p>
            <a:pPr marL="342900" indent="-342900" defTabSz="914400">
              <a:lnSpc>
                <a:spcPct val="90000"/>
              </a:lnSpc>
              <a:spcAft>
                <a:spcPts val="600"/>
              </a:spcAft>
              <a:buClr>
                <a:schemeClr val="accent1"/>
              </a:buClr>
              <a:buFont typeface="Wingdings"/>
              <a:buChar char="v"/>
            </a:pPr>
            <a:r>
              <a:rPr lang="en-US"/>
              <a:t>People often associate Steiner education with words such as 'hippy' or 'farm' schools due to the nature of the type of education and teaching that takes place</a:t>
            </a:r>
          </a:p>
          <a:p>
            <a:pPr marL="342900" indent="-342900" defTabSz="914400">
              <a:lnSpc>
                <a:spcPct val="90000"/>
              </a:lnSpc>
              <a:spcAft>
                <a:spcPts val="600"/>
              </a:spcAft>
              <a:buClr>
                <a:schemeClr val="accent1"/>
              </a:buClr>
              <a:buFont typeface="Wingdings"/>
              <a:buChar char="v"/>
            </a:pPr>
            <a:endParaRPr lang="en-US"/>
          </a:p>
          <a:p>
            <a:pPr marL="342900" indent="-342900" defTabSz="914400">
              <a:lnSpc>
                <a:spcPct val="90000"/>
              </a:lnSpc>
              <a:spcAft>
                <a:spcPts val="600"/>
              </a:spcAft>
              <a:buClr>
                <a:schemeClr val="accent1"/>
              </a:buClr>
              <a:buFont typeface="Wingdings"/>
              <a:buChar char="v"/>
            </a:pPr>
            <a:r>
              <a:rPr lang="en-US"/>
              <a:t>But many see his schools as progressive and the popularity of them are ever rising </a:t>
            </a:r>
          </a:p>
          <a:p>
            <a:pPr defTabSz="914400">
              <a:lnSpc>
                <a:spcPct val="90000"/>
              </a:lnSpc>
              <a:spcAft>
                <a:spcPts val="600"/>
              </a:spcAft>
              <a:buClr>
                <a:schemeClr val="accent1"/>
              </a:buClr>
            </a:pPr>
            <a:endParaRPr lang="en-US"/>
          </a:p>
          <a:p>
            <a:pPr defTabSz="914400">
              <a:lnSpc>
                <a:spcPct val="90000"/>
              </a:lnSpc>
              <a:spcAft>
                <a:spcPts val="600"/>
              </a:spcAft>
              <a:buClr>
                <a:schemeClr val="accent1"/>
              </a:buClr>
            </a:pPr>
            <a:endParaRPr lang="en-US"/>
          </a:p>
        </p:txBody>
      </p:sp>
      <p:sp>
        <p:nvSpPr>
          <p:cNvPr id="10" name="Rectangle 9">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4014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FCE03-CA31-43AC-A7C1-6065AE65DCA2}"/>
              </a:ext>
            </a:extLst>
          </p:cNvPr>
          <p:cNvSpPr>
            <a:spLocks noGrp="1"/>
          </p:cNvSpPr>
          <p:nvPr>
            <p:ph type="title"/>
          </p:nvPr>
        </p:nvSpPr>
        <p:spPr>
          <a:xfrm>
            <a:off x="1024128" y="585216"/>
            <a:ext cx="8018272" cy="1499616"/>
          </a:xfrm>
        </p:spPr>
        <p:txBody>
          <a:bodyPr>
            <a:normAutofit/>
          </a:bodyPr>
          <a:lstStyle/>
          <a:p>
            <a:r>
              <a:rPr lang="en-US"/>
              <a:t>Key points to Steiner's teaching style </a:t>
            </a:r>
          </a:p>
        </p:txBody>
      </p:sp>
      <p:sp>
        <p:nvSpPr>
          <p:cNvPr id="3" name="Content Placeholder 2">
            <a:extLst>
              <a:ext uri="{FF2B5EF4-FFF2-40B4-BE49-F238E27FC236}">
                <a16:creationId xmlns:a16="http://schemas.microsoft.com/office/drawing/2014/main" id="{A2C7DA5B-0BA5-460C-AA54-6D596E74A75C}"/>
              </a:ext>
            </a:extLst>
          </p:cNvPr>
          <p:cNvSpPr>
            <a:spLocks noGrp="1"/>
          </p:cNvSpPr>
          <p:nvPr>
            <p:ph idx="1"/>
          </p:nvPr>
        </p:nvSpPr>
        <p:spPr>
          <a:xfrm>
            <a:off x="1024128" y="2497666"/>
            <a:ext cx="8018271" cy="4446693"/>
          </a:xfrm>
        </p:spPr>
        <p:txBody>
          <a:bodyPr vert="horz" lIns="45720" tIns="45720" rIns="45720" bIns="45720" rtlCol="0" anchor="t">
            <a:normAutofit/>
          </a:bodyPr>
          <a:lstStyle/>
          <a:p>
            <a:pPr>
              <a:buFont typeface="Wingdings" panose="020B0602020104020603" pitchFamily="34" charset="0"/>
              <a:buChar char="v"/>
            </a:pPr>
            <a:r>
              <a:rPr lang="en-US"/>
              <a:t> </a:t>
            </a:r>
            <a:r>
              <a:rPr lang="en-US" sz="1800"/>
              <a:t>Steiner teachers focus on being wholly in control of the class and ensuring they are hyper aware of how they are dealing with their class and the affect their teaching has upon the child</a:t>
            </a:r>
          </a:p>
          <a:p>
            <a:pPr>
              <a:buFont typeface="Wingdings" panose="020B0602020104020603" pitchFamily="34" charset="0"/>
              <a:buChar char="v"/>
            </a:pPr>
            <a:r>
              <a:rPr lang="en-US" sz="1800"/>
              <a:t>Steiner believed that a classroom is a 'communication unit' and focuses upon interaction between the pupil and the teacher (showing a common respect) </a:t>
            </a:r>
          </a:p>
          <a:p>
            <a:pPr>
              <a:buFont typeface="Wingdings" panose="020B0602020104020603" pitchFamily="34" charset="0"/>
              <a:buChar char="v"/>
            </a:pPr>
            <a:r>
              <a:rPr lang="en-US" sz="1800"/>
              <a:t> The teacher in Steiner schools will stay with the same class for the whole eight years the children are in the school – this creates a sense of community and a close bond between the class and the teacher </a:t>
            </a:r>
          </a:p>
          <a:p>
            <a:pPr marL="0" indent="0">
              <a:buNone/>
            </a:pPr>
            <a:r>
              <a:rPr lang="en-US" sz="1800"/>
              <a:t>(Childs, 1991) </a:t>
            </a:r>
          </a:p>
          <a:p>
            <a:pPr>
              <a:buFont typeface="Wingdings" panose="020B0602020104020603" pitchFamily="34" charset="0"/>
              <a:buChar char="v"/>
            </a:pPr>
            <a:endParaRPr lang="en-US" sz="1800"/>
          </a:p>
          <a:p>
            <a:pPr>
              <a:buFont typeface="Wingdings" panose="020B0602020104020603" pitchFamily="34" charset="0"/>
              <a:buChar char="v"/>
            </a:pPr>
            <a:endParaRPr lang="en-US" sz="1800"/>
          </a:p>
          <a:p>
            <a:pPr>
              <a:buFont typeface="Wingdings" panose="020B0602020104020603" pitchFamily="34" charset="0"/>
              <a:buChar char="v"/>
            </a:pPr>
            <a:endParaRPr lang="en-US"/>
          </a:p>
          <a:p>
            <a:pPr>
              <a:buFont typeface="Wingdings" panose="020B0602020104020603" pitchFamily="34" charset="0"/>
              <a:buChar char="v"/>
            </a:pPr>
            <a:endParaRPr lang="en-US" sz="1800"/>
          </a:p>
          <a:p>
            <a:pPr>
              <a:buFont typeface="Wingdings" panose="020B0602020104020603" pitchFamily="34" charset="0"/>
              <a:buChar char="v"/>
            </a:pPr>
            <a:endParaRPr lang="en-US" sz="180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9120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E1E45-4399-4316-836D-CDD0637F46D7}"/>
              </a:ext>
            </a:extLst>
          </p:cNvPr>
          <p:cNvSpPr>
            <a:spLocks noGrp="1"/>
          </p:cNvSpPr>
          <p:nvPr>
            <p:ph type="title"/>
          </p:nvPr>
        </p:nvSpPr>
        <p:spPr/>
        <p:txBody>
          <a:bodyPr/>
          <a:lstStyle/>
          <a:p>
            <a:r>
              <a:rPr lang="en-GB"/>
              <a:t>Key points continued </a:t>
            </a:r>
          </a:p>
        </p:txBody>
      </p:sp>
      <p:sp>
        <p:nvSpPr>
          <p:cNvPr id="3" name="Content Placeholder 2">
            <a:extLst>
              <a:ext uri="{FF2B5EF4-FFF2-40B4-BE49-F238E27FC236}">
                <a16:creationId xmlns:a16="http://schemas.microsoft.com/office/drawing/2014/main" id="{3625FD77-8E46-4FB3-BCA2-3D59C59ACBDA}"/>
              </a:ext>
            </a:extLst>
          </p:cNvPr>
          <p:cNvSpPr>
            <a:spLocks noGrp="1"/>
          </p:cNvSpPr>
          <p:nvPr>
            <p:ph idx="1"/>
          </p:nvPr>
        </p:nvSpPr>
        <p:spPr>
          <a:xfrm>
            <a:off x="1024128" y="1968500"/>
            <a:ext cx="9720073" cy="4023360"/>
          </a:xfrm>
        </p:spPr>
        <p:txBody>
          <a:bodyPr vert="horz" lIns="45720" tIns="45720" rIns="45720" bIns="45720" rtlCol="0" anchor="t">
            <a:normAutofit fontScale="92500" lnSpcReduction="20000"/>
          </a:bodyPr>
          <a:lstStyle/>
          <a:p>
            <a:pPr>
              <a:buFont typeface="Wingdings,Sans-Serif" panose="020B0602020104020603" pitchFamily="34" charset="0"/>
              <a:buChar char="v"/>
            </a:pPr>
            <a:r>
              <a:rPr lang="en-US" sz="2000">
                <a:ea typeface="+mn-lt"/>
                <a:cs typeface="+mn-lt"/>
              </a:rPr>
              <a:t> A Steiner style of teaching is less focused on academic achievement and more a holistic approach to learning – there are no grades or exams given and a wide curriculum is used </a:t>
            </a:r>
          </a:p>
          <a:p>
            <a:pPr>
              <a:buFont typeface="Wingdings,Sans-Serif" panose="020B0602020104020603" pitchFamily="34" charset="0"/>
              <a:buChar char="v"/>
            </a:pPr>
            <a:r>
              <a:rPr lang="en-US" sz="2000">
                <a:ea typeface="+mn-lt"/>
                <a:cs typeface="+mn-lt"/>
              </a:rPr>
              <a:t>Art and expression is encouraged in within the children which is led by the educator </a:t>
            </a:r>
          </a:p>
          <a:p>
            <a:pPr>
              <a:buFont typeface="Wingdings,Sans-Serif" panose="020B0602020104020603" pitchFamily="34" charset="0"/>
              <a:buChar char="v"/>
            </a:pPr>
            <a:r>
              <a:rPr lang="en-US" sz="2000"/>
              <a:t>The goal is learning because the children want to learn rather than learning for the sake of passing an examination </a:t>
            </a:r>
          </a:p>
          <a:p>
            <a:pPr marL="0" indent="0">
              <a:buNone/>
            </a:pPr>
            <a:r>
              <a:rPr lang="en-US" sz="1800"/>
              <a:t>(Cardiff Steiner 2019) </a:t>
            </a:r>
          </a:p>
          <a:p>
            <a:pPr>
              <a:buFont typeface="Wingdings,Sans-Serif" panose="020B0602020104020603" pitchFamily="34" charset="0"/>
              <a:buChar char="v"/>
            </a:pPr>
            <a:endParaRPr lang="en-US" sz="2000"/>
          </a:p>
          <a:p>
            <a:pPr marL="0" indent="0">
              <a:buNone/>
            </a:pPr>
            <a:r>
              <a:rPr lang="en-US" sz="2000"/>
              <a:t>The Steiner School in Cardiff summarizes a Steiner education as one which: </a:t>
            </a:r>
          </a:p>
          <a:p>
            <a:pPr marL="0" indent="0">
              <a:buNone/>
            </a:pPr>
            <a:r>
              <a:rPr lang="en-US" sz="2000" i="1">
                <a:ea typeface="+mn-lt"/>
                <a:cs typeface="+mn-lt"/>
              </a:rPr>
              <a:t>"allows children to embrace childhood. As an alternative to the state education system, Steiner Schools nurture and encourage creativity and imagination to develop without the pressures of early testing and the competition of others within the classroom"</a:t>
            </a:r>
            <a:endParaRPr lang="en-US" i="1"/>
          </a:p>
          <a:p>
            <a:pPr marL="0" indent="0">
              <a:buNone/>
            </a:pPr>
            <a:r>
              <a:rPr lang="en-GB" sz="1700">
                <a:ea typeface="+mn-lt"/>
                <a:cs typeface="+mn-lt"/>
              </a:rPr>
              <a:t>(Cardiff Steiner 2019) </a:t>
            </a:r>
            <a:endParaRPr lang="en-GB" sz="1700"/>
          </a:p>
        </p:txBody>
      </p:sp>
    </p:spTree>
    <p:extLst>
      <p:ext uri="{BB962C8B-B14F-4D97-AF65-F5344CB8AC3E}">
        <p14:creationId xmlns:p14="http://schemas.microsoft.com/office/powerpoint/2010/main" val="3431145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C6D32B-A09E-4098-82D2-492811C0F5C7}"/>
              </a:ext>
            </a:extLst>
          </p:cNvPr>
          <p:cNvSpPr txBox="1"/>
          <p:nvPr/>
        </p:nvSpPr>
        <p:spPr>
          <a:xfrm>
            <a:off x="899624" y="750658"/>
            <a:ext cx="624688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a:latin typeface="Arial"/>
                <a:cs typeface="Arial"/>
              </a:rPr>
              <a:t>"The system of education that he evolved was right for modern man, pointing out that previous ages of civilization had different educational ideals and practice"</a:t>
            </a:r>
          </a:p>
        </p:txBody>
      </p:sp>
      <p:sp>
        <p:nvSpPr>
          <p:cNvPr id="3" name="TextBox 2">
            <a:extLst>
              <a:ext uri="{FF2B5EF4-FFF2-40B4-BE49-F238E27FC236}">
                <a16:creationId xmlns:a16="http://schemas.microsoft.com/office/drawing/2014/main" id="{D6AD90F6-5736-4B6F-BD09-F576F0847A59}"/>
              </a:ext>
            </a:extLst>
          </p:cNvPr>
          <p:cNvSpPr txBox="1"/>
          <p:nvPr/>
        </p:nvSpPr>
        <p:spPr>
          <a:xfrm>
            <a:off x="10302416" y="63837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(Childs, 1991) </a:t>
            </a:r>
          </a:p>
        </p:txBody>
      </p:sp>
      <p:sp>
        <p:nvSpPr>
          <p:cNvPr id="4" name="TextBox 3">
            <a:extLst>
              <a:ext uri="{FF2B5EF4-FFF2-40B4-BE49-F238E27FC236}">
                <a16:creationId xmlns:a16="http://schemas.microsoft.com/office/drawing/2014/main" id="{04B049D1-1460-4CA3-A116-425F28481A9E}"/>
              </a:ext>
            </a:extLst>
          </p:cNvPr>
          <p:cNvSpPr txBox="1"/>
          <p:nvPr/>
        </p:nvSpPr>
        <p:spPr>
          <a:xfrm>
            <a:off x="5825067" y="2575983"/>
            <a:ext cx="563244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a:latin typeface="Arial"/>
                <a:cs typeface="Arial"/>
              </a:rPr>
              <a:t>"Our one and only help as teachers is that we learn to observe human beings: to observe the bodies of the children, the souls of the children and the spirts of the children"</a:t>
            </a:r>
          </a:p>
        </p:txBody>
      </p:sp>
      <p:sp>
        <p:nvSpPr>
          <p:cNvPr id="5" name="TextBox 4">
            <a:extLst>
              <a:ext uri="{FF2B5EF4-FFF2-40B4-BE49-F238E27FC236}">
                <a16:creationId xmlns:a16="http://schemas.microsoft.com/office/drawing/2014/main" id="{ED4805E6-16BB-4BD3-A6F1-613A902E002F}"/>
              </a:ext>
            </a:extLst>
          </p:cNvPr>
          <p:cNvSpPr txBox="1"/>
          <p:nvPr/>
        </p:nvSpPr>
        <p:spPr>
          <a:xfrm>
            <a:off x="692150" y="4364567"/>
            <a:ext cx="525145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a:solidFill>
                  <a:srgbClr val="181818"/>
                </a:solidFill>
                <a:latin typeface="Arial"/>
                <a:cs typeface="Arial"/>
              </a:rPr>
              <a:t>“Our highest endeavor must be to develop free human beings who are able of themselves to impart purpose and direction to their lives. The need for imagination, a sense of truth, and a feeling of responsibility—these three forces are the very nerve of education.”</a:t>
            </a:r>
            <a:endParaRPr lang="en-US" sz="2000" i="1">
              <a:latin typeface="Arial"/>
              <a:cs typeface="Arial"/>
            </a:endParaRPr>
          </a:p>
        </p:txBody>
      </p:sp>
      <p:pic>
        <p:nvPicPr>
          <p:cNvPr id="6" name="Picture 6" descr="A group of people standing in the grass&#10;&#10;Description generated with very high confidence">
            <a:extLst>
              <a:ext uri="{FF2B5EF4-FFF2-40B4-BE49-F238E27FC236}">
                <a16:creationId xmlns:a16="http://schemas.microsoft.com/office/drawing/2014/main" id="{0B48F542-C3CC-4DFF-89A5-63039E9EA672}"/>
              </a:ext>
            </a:extLst>
          </p:cNvPr>
          <p:cNvPicPr>
            <a:picLocks noChangeAspect="1"/>
          </p:cNvPicPr>
          <p:nvPr/>
        </p:nvPicPr>
        <p:blipFill>
          <a:blip r:embed="rId2"/>
          <a:stretch>
            <a:fillRect/>
          </a:stretch>
        </p:blipFill>
        <p:spPr>
          <a:xfrm>
            <a:off x="6237817" y="4104217"/>
            <a:ext cx="4595283" cy="2163233"/>
          </a:xfrm>
          <a:prstGeom prst="rect">
            <a:avLst/>
          </a:prstGeom>
        </p:spPr>
      </p:pic>
      <p:pic>
        <p:nvPicPr>
          <p:cNvPr id="8" name="Picture 8" descr="A picture containing person, child, table, indoor&#10;&#10;Description generated with very high confidence">
            <a:extLst>
              <a:ext uri="{FF2B5EF4-FFF2-40B4-BE49-F238E27FC236}">
                <a16:creationId xmlns:a16="http://schemas.microsoft.com/office/drawing/2014/main" id="{E0644793-8F01-4131-BC23-FF80B42099B7}"/>
              </a:ext>
            </a:extLst>
          </p:cNvPr>
          <p:cNvPicPr>
            <a:picLocks noChangeAspect="1"/>
          </p:cNvPicPr>
          <p:nvPr/>
        </p:nvPicPr>
        <p:blipFill>
          <a:blip r:embed="rId3"/>
          <a:stretch>
            <a:fillRect/>
          </a:stretch>
        </p:blipFill>
        <p:spPr>
          <a:xfrm>
            <a:off x="2353733" y="2006143"/>
            <a:ext cx="3092450" cy="2062547"/>
          </a:xfrm>
          <a:prstGeom prst="rect">
            <a:avLst/>
          </a:prstGeom>
        </p:spPr>
      </p:pic>
      <p:pic>
        <p:nvPicPr>
          <p:cNvPr id="10" name="Picture 10" descr="A group of people riding on the back of a park&#10;&#10;Description generated with very high confidence">
            <a:extLst>
              <a:ext uri="{FF2B5EF4-FFF2-40B4-BE49-F238E27FC236}">
                <a16:creationId xmlns:a16="http://schemas.microsoft.com/office/drawing/2014/main" id="{07408602-7E84-4F1F-AD6E-17C7AB0444C7}"/>
              </a:ext>
            </a:extLst>
          </p:cNvPr>
          <p:cNvPicPr>
            <a:picLocks noChangeAspect="1"/>
          </p:cNvPicPr>
          <p:nvPr/>
        </p:nvPicPr>
        <p:blipFill>
          <a:blip r:embed="rId4"/>
          <a:stretch>
            <a:fillRect/>
          </a:stretch>
        </p:blipFill>
        <p:spPr>
          <a:xfrm>
            <a:off x="7069859" y="419142"/>
            <a:ext cx="4256616" cy="2035957"/>
          </a:xfrm>
          <a:prstGeom prst="rect">
            <a:avLst/>
          </a:prstGeom>
        </p:spPr>
      </p:pic>
    </p:spTree>
    <p:extLst>
      <p:ext uri="{BB962C8B-B14F-4D97-AF65-F5344CB8AC3E}">
        <p14:creationId xmlns:p14="http://schemas.microsoft.com/office/powerpoint/2010/main" val="3418785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2BA0C-F55A-488E-BD9E-2D080101EAF1}"/>
              </a:ext>
            </a:extLst>
          </p:cNvPr>
          <p:cNvSpPr>
            <a:spLocks noGrp="1"/>
          </p:cNvSpPr>
          <p:nvPr>
            <p:ph type="title"/>
          </p:nvPr>
        </p:nvSpPr>
        <p:spPr/>
        <p:txBody>
          <a:bodyPr/>
          <a:lstStyle/>
          <a:p>
            <a:r>
              <a:rPr lang="en-US"/>
              <a:t>What does a Steiner educator look like? </a:t>
            </a:r>
          </a:p>
        </p:txBody>
      </p:sp>
      <p:pic>
        <p:nvPicPr>
          <p:cNvPr id="4" name="Picture 4">
            <a:hlinkClick r:id="" action="ppaction://media"/>
            <a:extLst>
              <a:ext uri="{FF2B5EF4-FFF2-40B4-BE49-F238E27FC236}">
                <a16:creationId xmlns:a16="http://schemas.microsoft.com/office/drawing/2014/main" id="{3F98E1B5-7AF3-45B8-8E15-E69FAD7EDDE2}"/>
              </a:ext>
            </a:extLst>
          </p:cNvPr>
          <p:cNvPicPr>
            <a:picLocks noGrp="1" noRot="1" noChangeAspect="1"/>
          </p:cNvPicPr>
          <p:nvPr>
            <p:ph idx="1"/>
            <a:videoFile r:link="rId1"/>
          </p:nvPr>
        </p:nvPicPr>
        <p:blipFill>
          <a:blip r:embed="rId3"/>
          <a:stretch>
            <a:fillRect/>
          </a:stretch>
        </p:blipFill>
        <p:spPr>
          <a:xfrm>
            <a:off x="3280569" y="2572278"/>
            <a:ext cx="5196416" cy="3862916"/>
          </a:xfrm>
        </p:spPr>
      </p:pic>
      <p:sp>
        <p:nvSpPr>
          <p:cNvPr id="3" name="TextBox 2">
            <a:extLst>
              <a:ext uri="{FF2B5EF4-FFF2-40B4-BE49-F238E27FC236}">
                <a16:creationId xmlns:a16="http://schemas.microsoft.com/office/drawing/2014/main" id="{1112867D-7947-4233-9D36-F82E4D785992}"/>
              </a:ext>
            </a:extLst>
          </p:cNvPr>
          <p:cNvSpPr txBox="1"/>
          <p:nvPr/>
        </p:nvSpPr>
        <p:spPr>
          <a:xfrm>
            <a:off x="1020233" y="1845733"/>
            <a:ext cx="91355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Before watching the video below I want you to take a moment to reflect on how your teachers were in school and have the thought when you are listening to the Steiner educator </a:t>
            </a:r>
          </a:p>
        </p:txBody>
      </p:sp>
    </p:spTree>
    <p:extLst>
      <p:ext uri="{BB962C8B-B14F-4D97-AF65-F5344CB8AC3E}">
        <p14:creationId xmlns:p14="http://schemas.microsoft.com/office/powerpoint/2010/main" val="3152107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51CA5-F8E6-4D69-93B2-E6C815AE3434}"/>
              </a:ext>
            </a:extLst>
          </p:cNvPr>
          <p:cNvSpPr>
            <a:spLocks noGrp="1"/>
          </p:cNvSpPr>
          <p:nvPr>
            <p:ph type="title"/>
          </p:nvPr>
        </p:nvSpPr>
        <p:spPr>
          <a:xfrm>
            <a:off x="964788" y="804333"/>
            <a:ext cx="3391900" cy="5249334"/>
          </a:xfrm>
        </p:spPr>
        <p:txBody>
          <a:bodyPr>
            <a:normAutofit/>
          </a:bodyPr>
          <a:lstStyle/>
          <a:p>
            <a:pPr algn="r"/>
            <a:r>
              <a:rPr lang="en-US"/>
              <a:t>Differences to your education </a:t>
            </a:r>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454A8C-E9AD-4489-BAD6-755FF1E90E6F}"/>
              </a:ext>
            </a:extLst>
          </p:cNvPr>
          <p:cNvSpPr>
            <a:spLocks noGrp="1"/>
          </p:cNvSpPr>
          <p:nvPr>
            <p:ph idx="1"/>
          </p:nvPr>
        </p:nvSpPr>
        <p:spPr>
          <a:xfrm>
            <a:off x="4999330" y="804333"/>
            <a:ext cx="6257721" cy="5249334"/>
          </a:xfrm>
        </p:spPr>
        <p:txBody>
          <a:bodyPr vert="horz" lIns="45720" tIns="45720" rIns="45720" bIns="45720" rtlCol="0" anchor="ctr">
            <a:normAutofit/>
          </a:bodyPr>
          <a:lstStyle/>
          <a:p>
            <a:r>
              <a:rPr lang="en-US"/>
              <a:t>From what you have been told about Steiner and from the way teaching was portrayed in the video; do you think you would have benefited more from a Steiner teacher or your traditional school teacher?</a:t>
            </a:r>
          </a:p>
        </p:txBody>
      </p:sp>
    </p:spTree>
    <p:extLst>
      <p:ext uri="{BB962C8B-B14F-4D97-AF65-F5344CB8AC3E}">
        <p14:creationId xmlns:p14="http://schemas.microsoft.com/office/powerpoint/2010/main" val="1853129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FC098-BC59-496A-8F1E-094C3A632622}"/>
              </a:ext>
            </a:extLst>
          </p:cNvPr>
          <p:cNvSpPr>
            <a:spLocks noGrp="1"/>
          </p:cNvSpPr>
          <p:nvPr>
            <p:ph type="title"/>
          </p:nvPr>
        </p:nvSpPr>
        <p:spPr/>
        <p:txBody>
          <a:bodyPr/>
          <a:lstStyle/>
          <a:p>
            <a:r>
              <a:rPr lang="en-GB"/>
              <a:t>DR MARIA MONTESSORI (1870-1952)</a:t>
            </a:r>
          </a:p>
        </p:txBody>
      </p:sp>
      <p:sp>
        <p:nvSpPr>
          <p:cNvPr id="3" name="Content Placeholder 2">
            <a:extLst>
              <a:ext uri="{FF2B5EF4-FFF2-40B4-BE49-F238E27FC236}">
                <a16:creationId xmlns:a16="http://schemas.microsoft.com/office/drawing/2014/main" id="{20F47F05-0153-4173-82D0-FB758B68A95E}"/>
              </a:ext>
            </a:extLst>
          </p:cNvPr>
          <p:cNvSpPr>
            <a:spLocks noGrp="1"/>
          </p:cNvSpPr>
          <p:nvPr>
            <p:ph idx="1"/>
          </p:nvPr>
        </p:nvSpPr>
        <p:spPr/>
        <p:txBody>
          <a:bodyPr vert="horz" lIns="45720" tIns="45720" rIns="45720" bIns="45720" rtlCol="0" anchor="t">
            <a:normAutofit/>
          </a:bodyPr>
          <a:lstStyle/>
          <a:p>
            <a:pPr>
              <a:buFont typeface="Arial" panose="020B0602020104020603" pitchFamily="34" charset="0"/>
              <a:buChar char="•"/>
            </a:pPr>
            <a:r>
              <a:rPr lang="en-US"/>
              <a:t>Montessori was born in </a:t>
            </a:r>
            <a:r>
              <a:rPr lang="en-US" err="1"/>
              <a:t>Chiravelle</a:t>
            </a:r>
            <a:r>
              <a:rPr lang="en-US"/>
              <a:t>, Italy.</a:t>
            </a:r>
          </a:p>
          <a:p>
            <a:pPr>
              <a:buFont typeface="Arial" panose="020B0602020104020603" pitchFamily="34" charset="0"/>
              <a:buChar char="•"/>
            </a:pPr>
            <a:r>
              <a:rPr lang="en-US"/>
              <a:t>Her family moved to Rome in 1875.</a:t>
            </a:r>
          </a:p>
          <a:p>
            <a:pPr>
              <a:buFont typeface="Arial" panose="020B0602020104020603" pitchFamily="34" charset="0"/>
              <a:buChar char="•"/>
            </a:pPr>
            <a:r>
              <a:rPr lang="en-US"/>
              <a:t>Originally she wanted to be and engineer.</a:t>
            </a:r>
          </a:p>
          <a:p>
            <a:pPr>
              <a:buFont typeface="Arial" panose="020B0602020104020603" pitchFamily="34" charset="0"/>
              <a:buChar char="•"/>
            </a:pPr>
            <a:r>
              <a:rPr lang="en-US"/>
              <a:t>Was initially refused entry into university to study medicine.</a:t>
            </a:r>
          </a:p>
          <a:p>
            <a:pPr>
              <a:buFont typeface="Arial" panose="020B0602020104020603" pitchFamily="34" charset="0"/>
              <a:buChar char="•"/>
            </a:pPr>
            <a:r>
              <a:rPr lang="en-US"/>
              <a:t>Backing from Pope Leo XIII meant she began study at the University of Rome in 1890.</a:t>
            </a:r>
          </a:p>
          <a:p>
            <a:pPr>
              <a:buFont typeface="Arial" panose="020B0602020104020603" pitchFamily="34" charset="0"/>
              <a:buChar char="•"/>
            </a:pPr>
            <a:r>
              <a:rPr lang="en-US"/>
              <a:t>Initially practiced as a doctor of medicine, before turning her hand to education.</a:t>
            </a:r>
          </a:p>
          <a:p>
            <a:pPr>
              <a:buFont typeface="Arial" panose="020B0602020104020603" pitchFamily="34" charset="0"/>
              <a:buChar char="•"/>
            </a:pPr>
            <a:r>
              <a:rPr lang="en-US"/>
              <a:t>'Her passion, courage and determination allied with her humanity, insight and imagination were to make her a remarkable educator' (Flanagan, 2006, p. 152)</a:t>
            </a:r>
          </a:p>
        </p:txBody>
      </p:sp>
    </p:spTree>
    <p:extLst>
      <p:ext uri="{BB962C8B-B14F-4D97-AF65-F5344CB8AC3E}">
        <p14:creationId xmlns:p14="http://schemas.microsoft.com/office/powerpoint/2010/main" val="3625484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41E40-AE7E-45C4-B1F9-9CFB842DF34A}"/>
              </a:ext>
            </a:extLst>
          </p:cNvPr>
          <p:cNvSpPr>
            <a:spLocks noGrp="1"/>
          </p:cNvSpPr>
          <p:nvPr>
            <p:ph type="title"/>
          </p:nvPr>
        </p:nvSpPr>
        <p:spPr/>
        <p:txBody>
          <a:bodyPr/>
          <a:lstStyle/>
          <a:p>
            <a:r>
              <a:rPr lang="en-GB"/>
              <a:t>Over to you!</a:t>
            </a:r>
          </a:p>
        </p:txBody>
      </p:sp>
      <p:sp>
        <p:nvSpPr>
          <p:cNvPr id="3" name="Content Placeholder 2">
            <a:extLst>
              <a:ext uri="{FF2B5EF4-FFF2-40B4-BE49-F238E27FC236}">
                <a16:creationId xmlns:a16="http://schemas.microsoft.com/office/drawing/2014/main" id="{85019DD9-C87F-47A8-B052-EA3456E2A8DE}"/>
              </a:ext>
            </a:extLst>
          </p:cNvPr>
          <p:cNvSpPr>
            <a:spLocks noGrp="1"/>
          </p:cNvSpPr>
          <p:nvPr>
            <p:ph idx="1"/>
          </p:nvPr>
        </p:nvSpPr>
        <p:spPr/>
        <p:txBody>
          <a:bodyPr vert="horz" lIns="45720" tIns="45720" rIns="45720" bIns="45720" rtlCol="0" anchor="t">
            <a:normAutofit/>
          </a:bodyPr>
          <a:lstStyle/>
          <a:p>
            <a:r>
              <a:rPr lang="en-GB"/>
              <a:t>Montessori schools are still incredibly popular in modern day education.</a:t>
            </a:r>
          </a:p>
          <a:p>
            <a:r>
              <a:rPr lang="en-GB"/>
              <a:t>Do any of you have any knowledge of Montessori schools?</a:t>
            </a:r>
          </a:p>
          <a:p>
            <a:endParaRPr lang="en-GB"/>
          </a:p>
          <a:p>
            <a:endParaRPr lang="en-GB"/>
          </a:p>
          <a:p>
            <a:endParaRPr lang="en-GB"/>
          </a:p>
          <a:p>
            <a:r>
              <a:rPr lang="en-GB"/>
              <a:t>Swansea has a Montessori setting: The Children's Room, located in the Uplands.</a:t>
            </a:r>
          </a:p>
          <a:p>
            <a:r>
              <a:rPr lang="en-GB"/>
              <a:t>It is only a nursery, but with Montessori discovering that smaller, younger children had the capacity for 'intense mental concentration' (Flanagan, 2006, p. 152) it is fair to say that this nursery is and deal setting to follow her principles.</a:t>
            </a:r>
          </a:p>
        </p:txBody>
      </p:sp>
    </p:spTree>
    <p:extLst>
      <p:ext uri="{BB962C8B-B14F-4D97-AF65-F5344CB8AC3E}">
        <p14:creationId xmlns:p14="http://schemas.microsoft.com/office/powerpoint/2010/main" val="211748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F7A6-1536-4C96-A515-C582AB4E3D0B}"/>
              </a:ext>
            </a:extLst>
          </p:cNvPr>
          <p:cNvSpPr>
            <a:spLocks noGrp="1"/>
          </p:cNvSpPr>
          <p:nvPr>
            <p:ph type="title"/>
          </p:nvPr>
        </p:nvSpPr>
        <p:spPr/>
        <p:txBody>
          <a:bodyPr/>
          <a:lstStyle/>
          <a:p>
            <a:r>
              <a:rPr lang="en-GB"/>
              <a:t>A Montessori Education</a:t>
            </a:r>
          </a:p>
        </p:txBody>
      </p:sp>
      <p:sp>
        <p:nvSpPr>
          <p:cNvPr id="3" name="Content Placeholder 2">
            <a:extLst>
              <a:ext uri="{FF2B5EF4-FFF2-40B4-BE49-F238E27FC236}">
                <a16:creationId xmlns:a16="http://schemas.microsoft.com/office/drawing/2014/main" id="{4D0EDB55-0B3E-490D-9A8A-FE39702C7164}"/>
              </a:ext>
            </a:extLst>
          </p:cNvPr>
          <p:cNvSpPr>
            <a:spLocks noGrp="1"/>
          </p:cNvSpPr>
          <p:nvPr>
            <p:ph idx="1"/>
          </p:nvPr>
        </p:nvSpPr>
        <p:spPr/>
        <p:txBody>
          <a:bodyPr vert="horz" lIns="45720" tIns="45720" rIns="45720" bIns="45720" rtlCol="0" anchor="t">
            <a:normAutofit/>
          </a:bodyPr>
          <a:lstStyle/>
          <a:p>
            <a:pPr marL="0" indent="0">
              <a:buNone/>
            </a:pPr>
            <a:r>
              <a:rPr lang="en-GB"/>
              <a:t>So what does a Montessori education include?</a:t>
            </a:r>
          </a:p>
          <a:p>
            <a:pPr>
              <a:buFont typeface="Arial" panose="020B0602020104020603" pitchFamily="34" charset="0"/>
              <a:buChar char="•"/>
            </a:pPr>
            <a:r>
              <a:rPr lang="en-GB"/>
              <a:t>Self-driven learning</a:t>
            </a:r>
          </a:p>
          <a:p>
            <a:pPr>
              <a:buFont typeface="Arial" panose="020B0602020104020603" pitchFamily="34" charset="0"/>
              <a:buChar char="•"/>
            </a:pPr>
            <a:r>
              <a:rPr lang="en-GB"/>
              <a:t>Child sized classrooms</a:t>
            </a:r>
          </a:p>
          <a:p>
            <a:pPr>
              <a:buFont typeface="Arial" panose="020B0602020104020603" pitchFamily="34" charset="0"/>
              <a:buChar char="•"/>
            </a:pPr>
            <a:r>
              <a:rPr lang="en-GB"/>
              <a:t>Directresses</a:t>
            </a:r>
          </a:p>
          <a:p>
            <a:pPr>
              <a:buFont typeface="Arial" panose="020B0602020104020603" pitchFamily="34" charset="0"/>
              <a:buChar char="•"/>
            </a:pPr>
            <a:r>
              <a:rPr lang="en-GB"/>
              <a:t>Some set tasks</a:t>
            </a:r>
          </a:p>
          <a:p>
            <a:pPr marL="0" indent="0">
              <a:buNone/>
            </a:pPr>
            <a:endParaRPr lang="en-GB"/>
          </a:p>
        </p:txBody>
      </p:sp>
    </p:spTree>
    <p:extLst>
      <p:ext uri="{BB962C8B-B14F-4D97-AF65-F5344CB8AC3E}">
        <p14:creationId xmlns:p14="http://schemas.microsoft.com/office/powerpoint/2010/main" val="771669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9EE73-150D-4B90-BA12-3888ECE23983}"/>
              </a:ext>
            </a:extLst>
          </p:cNvPr>
          <p:cNvSpPr>
            <a:spLocks noGrp="1"/>
          </p:cNvSpPr>
          <p:nvPr>
            <p:ph type="title"/>
          </p:nvPr>
        </p:nvSpPr>
        <p:spPr/>
        <p:txBody>
          <a:bodyPr/>
          <a:lstStyle/>
          <a:p>
            <a:r>
              <a:rPr lang="en-GB"/>
              <a:t>A Montessori view on teachers</a:t>
            </a:r>
          </a:p>
        </p:txBody>
      </p:sp>
      <p:sp>
        <p:nvSpPr>
          <p:cNvPr id="3" name="Content Placeholder 2">
            <a:extLst>
              <a:ext uri="{FF2B5EF4-FFF2-40B4-BE49-F238E27FC236}">
                <a16:creationId xmlns:a16="http://schemas.microsoft.com/office/drawing/2014/main" id="{DEA179D5-909D-4D81-A3EB-7F07999FFA94}"/>
              </a:ext>
            </a:extLst>
          </p:cNvPr>
          <p:cNvSpPr>
            <a:spLocks noGrp="1"/>
          </p:cNvSpPr>
          <p:nvPr>
            <p:ph idx="1"/>
          </p:nvPr>
        </p:nvSpPr>
        <p:spPr/>
        <p:txBody>
          <a:bodyPr vert="horz" lIns="45720" tIns="45720" rIns="45720" bIns="45720" rtlCol="0" anchor="t">
            <a:normAutofit/>
          </a:bodyPr>
          <a:lstStyle/>
          <a:p>
            <a:r>
              <a:rPr lang="en-GB"/>
              <a:t>Teachers within Montessori education, are typically called Directresses. This is because it affords a more accurate description of what they do. </a:t>
            </a:r>
            <a:endParaRPr lang="en-US"/>
          </a:p>
          <a:p>
            <a:r>
              <a:rPr lang="en-GB"/>
              <a:t>'The directress understood child development and her fundamental task was to assist each child's natural development' (O'Donnell, 2014, p. 68)</a:t>
            </a:r>
          </a:p>
          <a:p>
            <a:pPr marL="0" indent="0">
              <a:buNone/>
            </a:pPr>
            <a:r>
              <a:rPr lang="en-GB"/>
              <a:t>Without their guidance, the children's leaning would not have a clear path, potentially halting the learning.</a:t>
            </a:r>
          </a:p>
          <a:p>
            <a:pPr marL="0" indent="0">
              <a:buNone/>
            </a:pPr>
            <a:r>
              <a:rPr lang="en-GB"/>
              <a:t>The need for natural development is a key part of the Montessori method.</a:t>
            </a:r>
          </a:p>
        </p:txBody>
      </p:sp>
    </p:spTree>
    <p:extLst>
      <p:ext uri="{BB962C8B-B14F-4D97-AF65-F5344CB8AC3E}">
        <p14:creationId xmlns:p14="http://schemas.microsoft.com/office/powerpoint/2010/main" val="3526336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B909-0ADA-4988-A190-A3C113422FE0}"/>
              </a:ext>
            </a:extLst>
          </p:cNvPr>
          <p:cNvSpPr>
            <a:spLocks noGrp="1"/>
          </p:cNvSpPr>
          <p:nvPr>
            <p:ph type="title"/>
          </p:nvPr>
        </p:nvSpPr>
        <p:spPr>
          <a:xfrm>
            <a:off x="1024128" y="585216"/>
            <a:ext cx="5902061" cy="1499616"/>
          </a:xfrm>
        </p:spPr>
        <p:txBody>
          <a:bodyPr>
            <a:normAutofit/>
          </a:bodyPr>
          <a:lstStyle/>
          <a:p>
            <a:r>
              <a:rPr lang="en-GB">
                <a:ea typeface="+mj-lt"/>
                <a:cs typeface="+mj-lt"/>
              </a:rPr>
              <a:t>Jean-Jacques Rousseau (1712-1778)</a:t>
            </a:r>
            <a:endParaRPr lang="en-US"/>
          </a:p>
        </p:txBody>
      </p:sp>
      <p:sp>
        <p:nvSpPr>
          <p:cNvPr id="3" name="Content Placeholder 2">
            <a:extLst>
              <a:ext uri="{FF2B5EF4-FFF2-40B4-BE49-F238E27FC236}">
                <a16:creationId xmlns:a16="http://schemas.microsoft.com/office/drawing/2014/main" id="{357A31D8-F418-4741-9351-8E13C4ACC544}"/>
              </a:ext>
            </a:extLst>
          </p:cNvPr>
          <p:cNvSpPr>
            <a:spLocks noGrp="1"/>
          </p:cNvSpPr>
          <p:nvPr>
            <p:ph idx="1"/>
          </p:nvPr>
        </p:nvSpPr>
        <p:spPr>
          <a:xfrm>
            <a:off x="623076" y="2286000"/>
            <a:ext cx="6303113" cy="3931920"/>
          </a:xfrm>
        </p:spPr>
        <p:txBody>
          <a:bodyPr vert="horz" lIns="45720" tIns="45720" rIns="45720" bIns="45720" rtlCol="0" anchor="t">
            <a:normAutofit fontScale="92500" lnSpcReduction="10000"/>
          </a:bodyPr>
          <a:lstStyle/>
          <a:p>
            <a:pPr marL="127635" lvl="1" indent="0">
              <a:buNone/>
            </a:pPr>
            <a:r>
              <a:rPr lang="en-GB" sz="2200">
                <a:ea typeface="+mn-lt"/>
                <a:cs typeface="+mn-lt"/>
              </a:rPr>
              <a:t>Credited as “The man who invented childhood as we know it today” (Flanagan, 2006, p. 97). </a:t>
            </a:r>
            <a:endParaRPr lang="en-US" sz="2200"/>
          </a:p>
          <a:p>
            <a:pPr marL="127635" lvl="1" indent="0">
              <a:buNone/>
            </a:pPr>
            <a:r>
              <a:rPr lang="en-GB" sz="2200">
                <a:ea typeface="+mn-lt"/>
                <a:cs typeface="+mn-lt"/>
              </a:rPr>
              <a:t>Abandoned five children to ‘foundling hospitals’, where mortality rates were as high as 75% (Hicks, 2013), and was unashamedly public about doing so. Later writing in a letter that he was so unconcerned that they would be identified that he “did not even keep a record of their dates of birth or of their genders” (Kessen, 1978, p. 155)</a:t>
            </a:r>
          </a:p>
          <a:p>
            <a:pPr indent="0">
              <a:buFont typeface="Tw Cen MT" pitchFamily="18" charset="2"/>
              <a:buChar char=" "/>
            </a:pPr>
            <a:r>
              <a:rPr lang="en-GB" sz="1700">
                <a:ea typeface="+mn-lt"/>
                <a:cs typeface="+mn-lt"/>
              </a:rPr>
              <a:t>A broken man: </a:t>
            </a:r>
          </a:p>
          <a:p>
            <a:pPr marL="264795" lvl="1"/>
            <a:r>
              <a:rPr lang="en-GB" sz="1700">
                <a:ea typeface="+mn-lt"/>
                <a:cs typeface="+mn-lt"/>
              </a:rPr>
              <a:t>Lost his mother, </a:t>
            </a:r>
          </a:p>
          <a:p>
            <a:pPr marL="264795" lvl="1"/>
            <a:r>
              <a:rPr lang="en-GB" sz="1700">
                <a:ea typeface="+mn-lt"/>
                <a:cs typeface="+mn-lt"/>
              </a:rPr>
              <a:t>Chronic bladder issue, </a:t>
            </a:r>
          </a:p>
          <a:p>
            <a:pPr marL="264795" lvl="1"/>
            <a:r>
              <a:rPr lang="en-GB" sz="1700">
                <a:ea typeface="+mn-lt"/>
                <a:cs typeface="+mn-lt"/>
              </a:rPr>
              <a:t>Lived with his partner for 40 years before marrying her, </a:t>
            </a:r>
          </a:p>
          <a:p>
            <a:pPr marL="264795" lvl="1"/>
            <a:r>
              <a:rPr lang="en-GB" sz="1700">
                <a:ea typeface="+mn-lt"/>
                <a:cs typeface="+mn-lt"/>
              </a:rPr>
              <a:t>Was described as being incessantly paranoid.</a:t>
            </a:r>
            <a:endParaRPr lang="en-GB" sz="1700"/>
          </a:p>
          <a:p>
            <a:pPr marL="0" indent="0">
              <a:buNone/>
            </a:pPr>
            <a:endParaRPr lang="en-GB" sz="1700"/>
          </a:p>
        </p:txBody>
      </p:sp>
      <p:pic>
        <p:nvPicPr>
          <p:cNvPr id="4" name="Picture 4" descr="A person looking at the camera&#10;&#10;Description generated with very high confidence">
            <a:extLst>
              <a:ext uri="{FF2B5EF4-FFF2-40B4-BE49-F238E27FC236}">
                <a16:creationId xmlns:a16="http://schemas.microsoft.com/office/drawing/2014/main" id="{234FB2B7-865B-4733-8238-50E84E4E9D1E}"/>
              </a:ext>
            </a:extLst>
          </p:cNvPr>
          <p:cNvPicPr>
            <a:picLocks noChangeAspect="1"/>
          </p:cNvPicPr>
          <p:nvPr/>
        </p:nvPicPr>
        <p:blipFill>
          <a:blip r:embed="rId2"/>
          <a:stretch>
            <a:fillRect/>
          </a:stretch>
        </p:blipFill>
        <p:spPr>
          <a:xfrm>
            <a:off x="7553209" y="640080"/>
            <a:ext cx="3997769" cy="5577840"/>
          </a:xfrm>
          <a:prstGeom prst="rect">
            <a:avLst/>
          </a:prstGeom>
        </p:spPr>
      </p:pic>
    </p:spTree>
    <p:extLst>
      <p:ext uri="{BB962C8B-B14F-4D97-AF65-F5344CB8AC3E}">
        <p14:creationId xmlns:p14="http://schemas.microsoft.com/office/powerpoint/2010/main" val="632368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DACA9-2948-460D-9705-E4F8CFC9FBD7}"/>
              </a:ext>
            </a:extLst>
          </p:cNvPr>
          <p:cNvSpPr>
            <a:spLocks noGrp="1"/>
          </p:cNvSpPr>
          <p:nvPr>
            <p:ph type="title"/>
          </p:nvPr>
        </p:nvSpPr>
        <p:spPr/>
        <p:txBody>
          <a:bodyPr/>
          <a:lstStyle/>
          <a:p>
            <a:r>
              <a:rPr lang="en-GB">
                <a:ea typeface="+mj-lt"/>
                <a:cs typeface="+mj-lt"/>
              </a:rPr>
              <a:t>Rousseau’s views on education</a:t>
            </a:r>
            <a:endParaRPr lang="en-US"/>
          </a:p>
        </p:txBody>
      </p:sp>
      <p:sp>
        <p:nvSpPr>
          <p:cNvPr id="3" name="Content Placeholder 2">
            <a:extLst>
              <a:ext uri="{FF2B5EF4-FFF2-40B4-BE49-F238E27FC236}">
                <a16:creationId xmlns:a16="http://schemas.microsoft.com/office/drawing/2014/main" id="{6E23146B-BEB6-498F-A22E-74FA692005C2}"/>
              </a:ext>
            </a:extLst>
          </p:cNvPr>
          <p:cNvSpPr>
            <a:spLocks noGrp="1"/>
          </p:cNvSpPr>
          <p:nvPr>
            <p:ph idx="1"/>
          </p:nvPr>
        </p:nvSpPr>
        <p:spPr/>
        <p:txBody>
          <a:bodyPr vert="horz" lIns="45720" tIns="45720" rIns="45720" bIns="45720" rtlCol="0" anchor="t">
            <a:noAutofit/>
          </a:bodyPr>
          <a:lstStyle/>
          <a:p>
            <a:r>
              <a:rPr lang="en-GB" sz="2400">
                <a:ea typeface="+mn-lt"/>
                <a:cs typeface="+mn-lt"/>
              </a:rPr>
              <a:t>Rousseau’s idea of education was sent forth in his book ‘Émile’. </a:t>
            </a:r>
            <a:endParaRPr lang="en-US" sz="2400"/>
          </a:p>
          <a:p>
            <a:r>
              <a:rPr lang="en-GB" sz="2400">
                <a:ea typeface="+mn-lt"/>
                <a:cs typeface="+mn-lt"/>
              </a:rPr>
              <a:t>He describes three ‘types’ of education:</a:t>
            </a:r>
            <a:endParaRPr lang="en-GB" sz="2400"/>
          </a:p>
          <a:p>
            <a:pPr marL="264795" lvl="1"/>
            <a:r>
              <a:rPr lang="en-GB" sz="2000">
                <a:ea typeface="+mn-lt"/>
                <a:cs typeface="+mn-lt"/>
              </a:rPr>
              <a:t>Nature:</a:t>
            </a:r>
            <a:endParaRPr lang="en-GB" sz="2000"/>
          </a:p>
          <a:p>
            <a:pPr marL="447675" lvl="2"/>
            <a:r>
              <a:rPr lang="en-GB" sz="1600">
                <a:ea typeface="+mn-lt"/>
                <a:cs typeface="+mn-lt"/>
              </a:rPr>
              <a:t>The act of growing physically and in faculty.</a:t>
            </a:r>
            <a:endParaRPr lang="en-GB" sz="1600"/>
          </a:p>
          <a:p>
            <a:pPr marL="264795" lvl="1"/>
            <a:r>
              <a:rPr lang="en-GB" sz="2000">
                <a:ea typeface="+mn-lt"/>
                <a:cs typeface="+mn-lt"/>
              </a:rPr>
              <a:t>Things:</a:t>
            </a:r>
            <a:endParaRPr lang="en-GB" sz="2000"/>
          </a:p>
          <a:p>
            <a:pPr marL="447675" lvl="2"/>
            <a:r>
              <a:rPr lang="en-GB" sz="1600">
                <a:ea typeface="+mn-lt"/>
                <a:cs typeface="+mn-lt"/>
              </a:rPr>
              <a:t>The education we gain from our physical surroundings.</a:t>
            </a:r>
            <a:endParaRPr lang="en-GB" sz="1600"/>
          </a:p>
          <a:p>
            <a:pPr marL="264795" lvl="1"/>
            <a:r>
              <a:rPr lang="en-GB" sz="2000">
                <a:ea typeface="+mn-lt"/>
                <a:cs typeface="+mn-lt"/>
              </a:rPr>
              <a:t>Man:</a:t>
            </a:r>
            <a:endParaRPr lang="en-GB" sz="2000"/>
          </a:p>
          <a:p>
            <a:pPr marL="447675" lvl="2"/>
            <a:r>
              <a:rPr lang="en-GB" sz="1600">
                <a:ea typeface="+mn-lt"/>
                <a:cs typeface="+mn-lt"/>
              </a:rPr>
              <a:t>How we combine the other forms into meaningful experiences, through the means of culture.</a:t>
            </a:r>
            <a:endParaRPr lang="en-GB" sz="1600"/>
          </a:p>
          <a:p>
            <a:pPr>
              <a:buFont typeface="Tw Cen MT" pitchFamily="18" charset="2"/>
              <a:buChar char=" "/>
            </a:pPr>
            <a:r>
              <a:rPr lang="en-GB" sz="2400">
                <a:ea typeface="+mn-lt"/>
                <a:cs typeface="+mn-lt"/>
              </a:rPr>
              <a:t>Rousseau was very clear to state that the education nature could not be controlled, that the education of things could only be partly controlled, but that the education of man was entirely within the control of those surrounding the child.</a:t>
            </a:r>
            <a:endParaRPr lang="en-GB" sz="2400"/>
          </a:p>
          <a:p>
            <a:endParaRPr lang="en-GB"/>
          </a:p>
        </p:txBody>
      </p:sp>
    </p:spTree>
    <p:extLst>
      <p:ext uri="{BB962C8B-B14F-4D97-AF65-F5344CB8AC3E}">
        <p14:creationId xmlns:p14="http://schemas.microsoft.com/office/powerpoint/2010/main" val="42808473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661EC-53A3-44A6-BF0B-7106FFF49F51}"/>
              </a:ext>
            </a:extLst>
          </p:cNvPr>
          <p:cNvSpPr>
            <a:spLocks noGrp="1"/>
          </p:cNvSpPr>
          <p:nvPr>
            <p:ph type="title"/>
          </p:nvPr>
        </p:nvSpPr>
        <p:spPr>
          <a:xfrm>
            <a:off x="1024128" y="585216"/>
            <a:ext cx="5902061" cy="1499616"/>
          </a:xfrm>
        </p:spPr>
        <p:txBody>
          <a:bodyPr>
            <a:normAutofit/>
          </a:bodyPr>
          <a:lstStyle/>
          <a:p>
            <a:r>
              <a:rPr lang="en-GB">
                <a:ea typeface="+mj-lt"/>
                <a:cs typeface="+mj-lt"/>
              </a:rPr>
              <a:t>The role of the teacher: Rousseau’s ideas</a:t>
            </a:r>
            <a:endParaRPr lang="en-US"/>
          </a:p>
        </p:txBody>
      </p:sp>
      <p:sp>
        <p:nvSpPr>
          <p:cNvPr id="3" name="Content Placeholder 2">
            <a:extLst>
              <a:ext uri="{FF2B5EF4-FFF2-40B4-BE49-F238E27FC236}">
                <a16:creationId xmlns:a16="http://schemas.microsoft.com/office/drawing/2014/main" id="{5FDC5721-4D99-4627-BF11-816EC4EFA2C9}"/>
              </a:ext>
            </a:extLst>
          </p:cNvPr>
          <p:cNvSpPr>
            <a:spLocks noGrp="1"/>
          </p:cNvSpPr>
          <p:nvPr>
            <p:ph idx="1"/>
          </p:nvPr>
        </p:nvSpPr>
        <p:spPr>
          <a:xfrm>
            <a:off x="1024128" y="2286000"/>
            <a:ext cx="5902061" cy="3931920"/>
          </a:xfrm>
        </p:spPr>
        <p:txBody>
          <a:bodyPr vert="horz" lIns="45720" tIns="45720" rIns="45720" bIns="45720" rtlCol="0" anchor="t">
            <a:normAutofit/>
          </a:bodyPr>
          <a:lstStyle/>
          <a:p>
            <a:pPr marL="264795" lvl="1"/>
            <a:r>
              <a:rPr lang="en-GB" sz="2000">
                <a:ea typeface="+mn-lt"/>
                <a:cs typeface="+mn-lt"/>
              </a:rPr>
              <a:t>In ‘Émile’, Rousseau placed himself as Émile’s Governor, and through this outlined his belief that the teacher should take a non-interventionist approach.</a:t>
            </a:r>
            <a:endParaRPr lang="en-GB" sz="2000"/>
          </a:p>
          <a:p>
            <a:pPr marL="264795" lvl="1"/>
            <a:r>
              <a:rPr lang="en-GB" sz="2000">
                <a:ea typeface="+mn-lt"/>
                <a:cs typeface="+mn-lt"/>
              </a:rPr>
              <a:t>He describes the use of experiential learning, as opposed to conventional teaching, stating “Never oppose to his imprudent wishes anything but physical obstacles, or punishments which arise from the actions themselves, and which he will remember when the occasion comes.” (Rousseau, 1889, p. 45). </a:t>
            </a:r>
            <a:endParaRPr lang="en-GB" sz="2000"/>
          </a:p>
          <a:p>
            <a:pPr marL="264795" lvl="1"/>
            <a:r>
              <a:rPr lang="en-GB" sz="2000">
                <a:ea typeface="+mn-lt"/>
                <a:cs typeface="+mn-lt"/>
              </a:rPr>
              <a:t>He states that Émile should be allowed to develop free of scolding and should instead have to face whatever the repercussions of his actions may be.</a:t>
            </a:r>
            <a:endParaRPr lang="en-GB" sz="2000"/>
          </a:p>
          <a:p>
            <a:endParaRPr lang="en-GB" sz="2400"/>
          </a:p>
        </p:txBody>
      </p:sp>
      <p:pic>
        <p:nvPicPr>
          <p:cNvPr id="4" name="Picture 4" descr="A person holding a book&#10;&#10;Description generated with high confidence">
            <a:extLst>
              <a:ext uri="{FF2B5EF4-FFF2-40B4-BE49-F238E27FC236}">
                <a16:creationId xmlns:a16="http://schemas.microsoft.com/office/drawing/2014/main" id="{CA7D6FCD-0151-470F-930E-1A1A16A352D8}"/>
              </a:ext>
            </a:extLst>
          </p:cNvPr>
          <p:cNvPicPr>
            <a:picLocks noChangeAspect="1"/>
          </p:cNvPicPr>
          <p:nvPr/>
        </p:nvPicPr>
        <p:blipFill rotWithShape="1">
          <a:blip r:embed="rId2"/>
          <a:srcRect b="47"/>
          <a:stretch/>
        </p:blipFill>
        <p:spPr>
          <a:xfrm>
            <a:off x="7552267" y="640080"/>
            <a:ext cx="3999654" cy="5577840"/>
          </a:xfrm>
          <a:prstGeom prst="rect">
            <a:avLst/>
          </a:prstGeom>
        </p:spPr>
      </p:pic>
    </p:spTree>
    <p:extLst>
      <p:ext uri="{BB962C8B-B14F-4D97-AF65-F5344CB8AC3E}">
        <p14:creationId xmlns:p14="http://schemas.microsoft.com/office/powerpoint/2010/main" val="1065855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50DA8-0DAD-4022-8906-6E65D218F656}"/>
              </a:ext>
            </a:extLst>
          </p:cNvPr>
          <p:cNvSpPr>
            <a:spLocks noGrp="1"/>
          </p:cNvSpPr>
          <p:nvPr>
            <p:ph type="title"/>
          </p:nvPr>
        </p:nvSpPr>
        <p:spPr>
          <a:xfrm>
            <a:off x="1024128" y="214243"/>
            <a:ext cx="9720072" cy="1499616"/>
          </a:xfrm>
        </p:spPr>
        <p:txBody>
          <a:bodyPr/>
          <a:lstStyle/>
          <a:p>
            <a:r>
              <a:rPr lang="en-GB">
                <a:ea typeface="+mj-lt"/>
                <a:cs typeface="+mj-lt"/>
              </a:rPr>
              <a:t>The role of the teacher: modern ideas</a:t>
            </a:r>
            <a:endParaRPr lang="en-US"/>
          </a:p>
        </p:txBody>
      </p:sp>
      <p:sp>
        <p:nvSpPr>
          <p:cNvPr id="3" name="Content Placeholder 2">
            <a:extLst>
              <a:ext uri="{FF2B5EF4-FFF2-40B4-BE49-F238E27FC236}">
                <a16:creationId xmlns:a16="http://schemas.microsoft.com/office/drawing/2014/main" id="{843B8CF6-79ED-462E-9D87-189EC4B5D176}"/>
              </a:ext>
            </a:extLst>
          </p:cNvPr>
          <p:cNvSpPr>
            <a:spLocks noGrp="1"/>
          </p:cNvSpPr>
          <p:nvPr>
            <p:ph idx="1"/>
          </p:nvPr>
        </p:nvSpPr>
        <p:spPr>
          <a:xfrm>
            <a:off x="1024128" y="1453816"/>
            <a:ext cx="9720073" cy="4334175"/>
          </a:xfrm>
        </p:spPr>
        <p:txBody>
          <a:bodyPr vert="horz" lIns="45720" tIns="45720" rIns="45720" bIns="45720" rtlCol="0" anchor="t">
            <a:noAutofit/>
          </a:bodyPr>
          <a:lstStyle/>
          <a:p>
            <a:pPr marL="0" indent="0">
              <a:buNone/>
            </a:pPr>
            <a:r>
              <a:rPr lang="en-GB" sz="2400">
                <a:ea typeface="+mn-lt"/>
                <a:cs typeface="+mn-lt"/>
              </a:rPr>
              <a:t>Teachers in modern education seem to be taking on more and more roles:</a:t>
            </a:r>
            <a:endParaRPr lang="en-GB" sz="2400"/>
          </a:p>
          <a:p>
            <a:pPr marL="264795" lvl="1"/>
            <a:r>
              <a:rPr lang="en-GB">
                <a:ea typeface="+mn-lt"/>
                <a:cs typeface="+mn-lt"/>
              </a:rPr>
              <a:t>72% of Educational professionals described themselves as stressed,</a:t>
            </a:r>
            <a:endParaRPr lang="en-GB"/>
          </a:p>
          <a:p>
            <a:pPr marL="264795" lvl="1"/>
            <a:r>
              <a:rPr lang="en-GB">
                <a:ea typeface="+mn-lt"/>
                <a:cs typeface="+mn-lt"/>
              </a:rPr>
              <a:t>57% have considered leaving the education sector due to health/wellbeing concerns,</a:t>
            </a:r>
            <a:endParaRPr lang="en-GB"/>
          </a:p>
          <a:p>
            <a:pPr marL="264795" lvl="1"/>
            <a:r>
              <a:rPr lang="en-GB">
                <a:ea typeface="+mn-lt"/>
                <a:cs typeface="+mn-lt"/>
              </a:rPr>
              <a:t>34% have experienced mental health concerns in the past year</a:t>
            </a:r>
            <a:endParaRPr lang="en-GB"/>
          </a:p>
          <a:p>
            <a:pPr marL="264795" lvl="1"/>
            <a:r>
              <a:rPr lang="en-GB">
                <a:ea typeface="+mn-lt"/>
                <a:cs typeface="+mn-lt"/>
              </a:rPr>
              <a:t>49% felt obliged to make it in on time when they were unwell. (Education support, 2019)</a:t>
            </a:r>
            <a:endParaRPr lang="en-GB"/>
          </a:p>
          <a:p>
            <a:pPr marL="0" indent="0">
              <a:buNone/>
            </a:pPr>
            <a:r>
              <a:rPr lang="en-GB" sz="2400">
                <a:ea typeface="+mn-lt"/>
                <a:cs typeface="+mn-lt"/>
              </a:rPr>
              <a:t>Teachers occupy many different roles in the classroom, ranging from:</a:t>
            </a:r>
            <a:endParaRPr lang="en-GB" sz="2400"/>
          </a:p>
          <a:p>
            <a:pPr marL="264795" lvl="1"/>
            <a:r>
              <a:rPr lang="en-GB">
                <a:ea typeface="+mn-lt"/>
                <a:cs typeface="+mn-lt"/>
              </a:rPr>
              <a:t>Teaching</a:t>
            </a:r>
            <a:endParaRPr lang="en-GB"/>
          </a:p>
          <a:p>
            <a:pPr marL="264795" lvl="1"/>
            <a:r>
              <a:rPr lang="en-GB">
                <a:ea typeface="+mn-lt"/>
                <a:cs typeface="+mn-lt"/>
              </a:rPr>
              <a:t>Supporting learners</a:t>
            </a:r>
            <a:endParaRPr lang="en-GB"/>
          </a:p>
          <a:p>
            <a:pPr marL="264795" lvl="1"/>
            <a:r>
              <a:rPr lang="en-GB">
                <a:ea typeface="+mn-lt"/>
                <a:cs typeface="+mn-lt"/>
              </a:rPr>
              <a:t>Judge and Jury</a:t>
            </a:r>
            <a:endParaRPr lang="en-GB"/>
          </a:p>
          <a:p>
            <a:pPr marL="264795" lvl="1"/>
            <a:r>
              <a:rPr lang="en-GB">
                <a:ea typeface="+mn-lt"/>
                <a:cs typeface="+mn-lt"/>
              </a:rPr>
              <a:t>Confidant to students</a:t>
            </a:r>
          </a:p>
          <a:p>
            <a:pPr marL="127635" lvl="1" indent="0">
              <a:buNone/>
            </a:pPr>
            <a:r>
              <a:rPr lang="en-GB" sz="2400">
                <a:ea typeface="+mn-lt"/>
                <a:cs typeface="+mn-lt"/>
              </a:rPr>
              <a:t>These roles are stressful enough on their own, let alone when combined with each other, where they often conflict.</a:t>
            </a:r>
            <a:endParaRPr lang="en-GB" sz="2400"/>
          </a:p>
          <a:p>
            <a:pPr marL="0" indent="0">
              <a:buNone/>
            </a:pPr>
            <a:r>
              <a:rPr lang="en-GB" sz="2400">
                <a:ea typeface="+mn-lt"/>
                <a:cs typeface="+mn-lt"/>
              </a:rPr>
              <a:t>What can be done?</a:t>
            </a:r>
            <a:endParaRPr lang="en-GB" sz="2400"/>
          </a:p>
          <a:p>
            <a:pPr marL="0" indent="0">
              <a:buNone/>
            </a:pPr>
            <a:r>
              <a:rPr lang="en-GB" sz="2400">
                <a:ea typeface="+mn-lt"/>
                <a:cs typeface="+mn-lt"/>
              </a:rPr>
              <a:t>Do you agree with Rousseau’s ideas of a teacher, over the current perception?</a:t>
            </a:r>
            <a:endParaRPr lang="en-GB" sz="2400"/>
          </a:p>
          <a:p>
            <a:endParaRPr lang="en-GB" sz="2000"/>
          </a:p>
        </p:txBody>
      </p:sp>
    </p:spTree>
    <p:extLst>
      <p:ext uri="{BB962C8B-B14F-4D97-AF65-F5344CB8AC3E}">
        <p14:creationId xmlns:p14="http://schemas.microsoft.com/office/powerpoint/2010/main" val="1642904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0332-7853-44AF-A682-B8A48B368163}"/>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4490E0C1-B9A5-42F2-9A5F-87B072585FEE}"/>
              </a:ext>
            </a:extLst>
          </p:cNvPr>
          <p:cNvSpPr>
            <a:spLocks noGrp="1"/>
          </p:cNvSpPr>
          <p:nvPr>
            <p:ph idx="1"/>
          </p:nvPr>
        </p:nvSpPr>
        <p:spPr>
          <a:xfrm>
            <a:off x="1024128" y="2286000"/>
            <a:ext cx="9720073" cy="4023360"/>
          </a:xfrm>
        </p:spPr>
        <p:txBody>
          <a:bodyPr vert="horz" lIns="45720" tIns="45720" rIns="45720" bIns="45720" rtlCol="0" anchor="t">
            <a:normAutofit/>
          </a:bodyPr>
          <a:lstStyle/>
          <a:p>
            <a:r>
              <a:rPr lang="en-GB" sz="1800">
                <a:ea typeface="+mn-lt"/>
                <a:cs typeface="+mn-lt"/>
              </a:rPr>
              <a:t>Archana, S &amp; KUMBAKONAM, USHA. (2016). ROLE OF A TEACHER IN ENGLISH LANGUAGE TEACHING (ELT). International Journal of Educational Science and Research (IJESR). Vol. 7, 1-4. 1-4.</a:t>
            </a:r>
            <a:endParaRPr lang="en-GB" sz="1800"/>
          </a:p>
          <a:p>
            <a:r>
              <a:rPr lang="en-GB" sz="1800">
                <a:ea typeface="+mn-lt"/>
                <a:cs typeface="+mn-lt"/>
              </a:rPr>
              <a:t>Cardiff Steiner (2019) What is Steiner education Available at: </a:t>
            </a:r>
            <a:r>
              <a:rPr lang="en-GB" sz="1800">
                <a:ea typeface="+mn-lt"/>
                <a:cs typeface="+mn-lt"/>
                <a:hlinkClick r:id="rId2"/>
              </a:rPr>
              <a:t>http://www.cardiffsteiner.org.uk/about/what-is-steiner-education/</a:t>
            </a:r>
            <a:r>
              <a:rPr lang="en-GB" sz="1800">
                <a:ea typeface="+mn-lt"/>
                <a:cs typeface="+mn-lt"/>
              </a:rPr>
              <a:t> </a:t>
            </a:r>
            <a:r>
              <a:rPr lang="en-GB" sz="1600">
                <a:ea typeface="+mn-lt"/>
                <a:cs typeface="+mn-lt"/>
              </a:rPr>
              <a:t>(Accessed: 20/11/19)</a:t>
            </a:r>
          </a:p>
          <a:p>
            <a:r>
              <a:rPr lang="en-GB" sz="1800">
                <a:ea typeface="+mn-lt"/>
                <a:cs typeface="+mn-lt"/>
              </a:rPr>
              <a:t>Giroux, Henry. (2010). Rethinking Education as the Practice of Freedom: Paulo Freire and the Promise of Critical Pedagogy. Policy Futures in Education. 8. 715. 10.2304/pfie.2010.8.6.715. </a:t>
            </a:r>
            <a:endParaRPr lang="en-GB" sz="1800"/>
          </a:p>
          <a:p>
            <a:r>
              <a:rPr lang="en-GB" sz="1800">
                <a:ea typeface="+mn-lt"/>
                <a:cs typeface="+mn-lt"/>
              </a:rPr>
              <a:t>Abraham, Getahun </a:t>
            </a:r>
            <a:r>
              <a:rPr lang="en-GB" sz="1800" err="1">
                <a:ea typeface="+mn-lt"/>
                <a:cs typeface="+mn-lt"/>
              </a:rPr>
              <a:t>Yacob</a:t>
            </a:r>
            <a:r>
              <a:rPr lang="en-GB" sz="1800">
                <a:ea typeface="+mn-lt"/>
                <a:cs typeface="+mn-lt"/>
              </a:rPr>
              <a:t> &amp; </a:t>
            </a:r>
            <a:r>
              <a:rPr lang="en-GB" sz="1800" err="1">
                <a:ea typeface="+mn-lt"/>
                <a:cs typeface="+mn-lt"/>
              </a:rPr>
              <a:t>Lektor</a:t>
            </a:r>
            <a:r>
              <a:rPr lang="en-GB" sz="1800">
                <a:ea typeface="+mn-lt"/>
                <a:cs typeface="+mn-lt"/>
              </a:rPr>
              <a:t>, Abraham. (2013). " Re-inventing " Freire for the 21st Century. KAPET. 9.</a:t>
            </a:r>
            <a:endParaRPr lang="en-GB" sz="1800"/>
          </a:p>
          <a:p>
            <a:r>
              <a:rPr lang="en-GB" sz="1800">
                <a:ea typeface="+mn-lt"/>
                <a:cs typeface="+mn-lt"/>
              </a:rPr>
              <a:t>Saleh, S,T. (2013) ‘Paulo Freire’s Philosophy on Contemporary Education’ </a:t>
            </a:r>
            <a:r>
              <a:rPr lang="en-GB" sz="1800" i="1">
                <a:ea typeface="+mn-lt"/>
                <a:cs typeface="+mn-lt"/>
              </a:rPr>
              <a:t>University Bulletin. </a:t>
            </a:r>
            <a:r>
              <a:rPr lang="en-GB" sz="1800">
                <a:ea typeface="+mn-lt"/>
                <a:cs typeface="+mn-lt"/>
              </a:rPr>
              <a:t> Vol 1, 15. P 93-98. (Accessed on: 21/11/19) Available at: </a:t>
            </a:r>
            <a:r>
              <a:rPr lang="en-GB" sz="1800">
                <a:ea typeface="+mn-lt"/>
                <a:cs typeface="+mn-lt"/>
                <a:hlinkClick r:id="rId3"/>
              </a:rPr>
              <a:t>http://bulletin.zu.edu.ly/issue_n15_1/Contents/E_06.pdf</a:t>
            </a:r>
            <a:endParaRPr lang="en-GB" sz="1800"/>
          </a:p>
          <a:p>
            <a:r>
              <a:rPr lang="en-GB" sz="1800">
                <a:ea typeface="+mn-lt"/>
                <a:cs typeface="+mn-lt"/>
              </a:rPr>
              <a:t>Steiner </a:t>
            </a:r>
            <a:r>
              <a:rPr lang="en-GB" sz="1800" err="1">
                <a:ea typeface="+mn-lt"/>
                <a:cs typeface="+mn-lt"/>
              </a:rPr>
              <a:t>Waldolf</a:t>
            </a:r>
            <a:r>
              <a:rPr lang="en-GB" sz="1800">
                <a:ea typeface="+mn-lt"/>
                <a:cs typeface="+mn-lt"/>
              </a:rPr>
              <a:t> Schools (2019) What is Steiner Education? Available at: </a:t>
            </a:r>
            <a:r>
              <a:rPr lang="en-GB" sz="1800">
                <a:ea typeface="+mn-lt"/>
                <a:cs typeface="+mn-lt"/>
                <a:hlinkClick r:id="rId4"/>
              </a:rPr>
              <a:t>https://www.steinerwaldorf.org/steiner-education/what-is-steiner-education/</a:t>
            </a:r>
            <a:r>
              <a:rPr lang="en-GB" sz="1800">
                <a:ea typeface="+mn-lt"/>
                <a:cs typeface="+mn-lt"/>
              </a:rPr>
              <a:t>( Accessed</a:t>
            </a:r>
            <a:r>
              <a:rPr lang="en-GB" sz="1600">
                <a:ea typeface="+mn-lt"/>
                <a:cs typeface="+mn-lt"/>
              </a:rPr>
              <a:t>: 20/11/19) </a:t>
            </a:r>
          </a:p>
          <a:p>
            <a:endParaRPr lang="en-GB" sz="1800"/>
          </a:p>
        </p:txBody>
      </p:sp>
    </p:spTree>
    <p:extLst>
      <p:ext uri="{BB962C8B-B14F-4D97-AF65-F5344CB8AC3E}">
        <p14:creationId xmlns:p14="http://schemas.microsoft.com/office/powerpoint/2010/main" val="33693721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4BB94-9947-431D-B4B8-1EBD84DDD085}"/>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FC331CBB-A812-400B-979F-B7F868015FC0}"/>
              </a:ext>
            </a:extLst>
          </p:cNvPr>
          <p:cNvSpPr>
            <a:spLocks noGrp="1"/>
          </p:cNvSpPr>
          <p:nvPr>
            <p:ph idx="1"/>
          </p:nvPr>
        </p:nvSpPr>
        <p:spPr>
          <a:xfrm>
            <a:off x="1024128" y="1905000"/>
            <a:ext cx="9720073" cy="4023360"/>
          </a:xfrm>
        </p:spPr>
        <p:txBody>
          <a:bodyPr vert="horz" lIns="45720" tIns="45720" rIns="45720" bIns="45720" rtlCol="0" anchor="t">
            <a:normAutofit/>
          </a:bodyPr>
          <a:lstStyle/>
          <a:p>
            <a:r>
              <a:rPr lang="en-GB" sz="1800">
                <a:ea typeface="+mn-lt"/>
                <a:cs typeface="+mn-lt"/>
              </a:rPr>
              <a:t>Flanagan, F, M. (2006) </a:t>
            </a:r>
            <a:r>
              <a:rPr lang="en-GB" sz="1800" i="1">
                <a:ea typeface="+mn-lt"/>
                <a:cs typeface="+mn-lt"/>
              </a:rPr>
              <a:t>the Greatest Educators…Ever! </a:t>
            </a:r>
            <a:r>
              <a:rPr lang="en-GB" sz="1800">
                <a:ea typeface="+mn-lt"/>
                <a:cs typeface="+mn-lt"/>
              </a:rPr>
              <a:t>New York: Continuum International Publishing group.</a:t>
            </a:r>
          </a:p>
          <a:p>
            <a:r>
              <a:rPr lang="en-GB" sz="1800">
                <a:ea typeface="+mn-lt"/>
                <a:cs typeface="+mn-lt"/>
              </a:rPr>
              <a:t>Giroux, Henry. (2010). Rethinking Education as the Practice of Freedom: Paulo Freire and the Promise of Critical Pedagogy. Policy Futures in Education. 8. 715. 10.2304/pfie.2010.8.6.715. </a:t>
            </a:r>
          </a:p>
          <a:p>
            <a:r>
              <a:rPr lang="en-GB" sz="1800">
                <a:ea typeface="+mn-lt"/>
                <a:cs typeface="+mn-lt"/>
              </a:rPr>
              <a:t>Gilbert C (1991) </a:t>
            </a:r>
            <a:r>
              <a:rPr lang="en-GB" sz="1800" i="1">
                <a:ea typeface="+mn-lt"/>
                <a:cs typeface="+mn-lt"/>
              </a:rPr>
              <a:t>Steiner Education in theory and practice</a:t>
            </a:r>
            <a:r>
              <a:rPr lang="en-GB" sz="1800">
                <a:ea typeface="+mn-lt"/>
                <a:cs typeface="+mn-lt"/>
              </a:rPr>
              <a:t> Edinburgh: Floris Books </a:t>
            </a:r>
          </a:p>
          <a:p>
            <a:r>
              <a:rPr lang="en-GB" sz="1800" i="1">
                <a:ea typeface="+mn-lt"/>
                <a:cs typeface="+mn-lt"/>
              </a:rPr>
              <a:t>Lazaro, Joao. (2017). Paulo Freire. 159-169</a:t>
            </a:r>
            <a:r>
              <a:rPr lang="en-GB" sz="1800">
                <a:ea typeface="+mn-lt"/>
                <a:cs typeface="+mn-lt"/>
              </a:rPr>
              <a:t>. Available from: </a:t>
            </a:r>
            <a:r>
              <a:rPr lang="en-GB" sz="1800">
                <a:ea typeface="+mn-lt"/>
                <a:cs typeface="+mn-lt"/>
                <a:hlinkClick r:id="rId2"/>
              </a:rPr>
              <a:t>https://www.researchgate.net/publication/319175326_Paulo_Freire</a:t>
            </a:r>
            <a:r>
              <a:rPr lang="en-GB" sz="1800">
                <a:ea typeface="+mn-lt"/>
                <a:cs typeface="+mn-lt"/>
              </a:rPr>
              <a:t> [accessed Nov 21 2019].</a:t>
            </a:r>
          </a:p>
          <a:p>
            <a:r>
              <a:rPr lang="en-GB" sz="1800">
                <a:ea typeface="+mn-lt"/>
                <a:cs typeface="+mn-lt"/>
              </a:rPr>
              <a:t>O'Donnell, M. (2014). </a:t>
            </a:r>
            <a:r>
              <a:rPr lang="en-GB" sz="1800" i="1">
                <a:ea typeface="+mn-lt"/>
                <a:cs typeface="+mn-lt"/>
              </a:rPr>
              <a:t>Maria Montessori. </a:t>
            </a:r>
            <a:r>
              <a:rPr lang="en-GB" sz="1800">
                <a:ea typeface="+mn-lt"/>
                <a:cs typeface="+mn-lt"/>
              </a:rPr>
              <a:t>London: Bloomsbury Academic.</a:t>
            </a:r>
            <a:endParaRPr lang="en-US" sz="1800">
              <a:ea typeface="+mn-lt"/>
              <a:cs typeface="+mn-lt"/>
            </a:endParaRPr>
          </a:p>
          <a:p>
            <a:endParaRPr lang="en-GB"/>
          </a:p>
        </p:txBody>
      </p:sp>
    </p:spTree>
    <p:extLst>
      <p:ext uri="{BB962C8B-B14F-4D97-AF65-F5344CB8AC3E}">
        <p14:creationId xmlns:p14="http://schemas.microsoft.com/office/powerpoint/2010/main" val="31179455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Integral</vt:lpstr>
      <vt:lpstr>Philosophy – teaching and the role of the teacher</vt:lpstr>
      <vt:lpstr>Introduction</vt:lpstr>
      <vt:lpstr>What is the role of the teacher? </vt:lpstr>
      <vt:lpstr>Activity: The power of influence.</vt:lpstr>
      <vt:lpstr>PowerPoint Presentation</vt:lpstr>
      <vt:lpstr>PowerPoint Presentation</vt:lpstr>
      <vt:lpstr>Paulo Freire (1921-1997)</vt:lpstr>
      <vt:lpstr>The ‘banking’ concept of education and oppressive education</vt:lpstr>
      <vt:lpstr>Freire’s view on education? </vt:lpstr>
      <vt:lpstr>Freire’s methodology of teaching </vt:lpstr>
      <vt:lpstr>Who was Rudolf Steiner?   </vt:lpstr>
      <vt:lpstr>The rise of the Steiner's teaching style </vt:lpstr>
      <vt:lpstr>Key points to Steiner's teaching style </vt:lpstr>
      <vt:lpstr>Key points continued </vt:lpstr>
      <vt:lpstr>PowerPoint Presentation</vt:lpstr>
      <vt:lpstr>What does a Steiner educator look like? </vt:lpstr>
      <vt:lpstr>Differences to your education </vt:lpstr>
      <vt:lpstr>DR MARIA MONTESSORI (1870-1952)</vt:lpstr>
      <vt:lpstr>Over to you!</vt:lpstr>
      <vt:lpstr>A Montessori Education</vt:lpstr>
      <vt:lpstr>A Montessori view on teachers</vt:lpstr>
      <vt:lpstr>Jean-Jacques Rousseau (1712-1778)</vt:lpstr>
      <vt:lpstr>Rousseau’s views on education</vt:lpstr>
      <vt:lpstr>The role of the teacher: Rousseau’s ideas</vt:lpstr>
      <vt:lpstr>The role of the teacher: modern ideas</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2019-11-18T21:49:16Z</dcterms:created>
  <dcterms:modified xsi:type="dcterms:W3CDTF">2019-11-22T18:13:49Z</dcterms:modified>
</cp:coreProperties>
</file>