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2" r:id="rId1"/>
  </p:sldMasterIdLst>
  <p:notesMasterIdLst>
    <p:notesMasterId r:id="rId8"/>
  </p:notesMasterIdLst>
  <p:sldIdLst>
    <p:sldId id="266" r:id="rId2"/>
    <p:sldId id="263" r:id="rId3"/>
    <p:sldId id="258" r:id="rId4"/>
    <p:sldId id="259" r:id="rId5"/>
    <p:sldId id="264"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644A29-6518-4867-A8BD-1A9D1A2DC3F2}" v="418" dt="2025-10-19T21:35:05.0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1272" y="2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day joseph" userId="d263d0630368b862" providerId="LiveId" clId="{33644A29-6518-4867-A8BD-1A9D1A2DC3F2}"/>
    <pc:docChg chg="undo redo custSel addSld delSld modSld">
      <pc:chgData name="sharday joseph" userId="d263d0630368b862" providerId="LiveId" clId="{33644A29-6518-4867-A8BD-1A9D1A2DC3F2}" dt="2025-10-19T21:41:55.059" v="982" actId="2696"/>
      <pc:docMkLst>
        <pc:docMk/>
      </pc:docMkLst>
      <pc:sldChg chg="modSp mod">
        <pc:chgData name="sharday joseph" userId="d263d0630368b862" providerId="LiveId" clId="{33644A29-6518-4867-A8BD-1A9D1A2DC3F2}" dt="2025-10-19T21:35:40.047" v="818" actId="27636"/>
        <pc:sldMkLst>
          <pc:docMk/>
          <pc:sldMk cId="2622993835" sldId="261"/>
        </pc:sldMkLst>
        <pc:spChg chg="mod">
          <ac:chgData name="sharday joseph" userId="d263d0630368b862" providerId="LiveId" clId="{33644A29-6518-4867-A8BD-1A9D1A2DC3F2}" dt="2025-10-19T21:35:40.047" v="818" actId="27636"/>
          <ac:spMkLst>
            <pc:docMk/>
            <pc:sldMk cId="2622993835" sldId="261"/>
            <ac:spMk id="3" creationId="{44796DA6-26BC-B356-3563-7D89FAB9206D}"/>
          </ac:spMkLst>
        </pc:spChg>
      </pc:sldChg>
      <pc:sldChg chg="modSp mod modAnim">
        <pc:chgData name="sharday joseph" userId="d263d0630368b862" providerId="LiveId" clId="{33644A29-6518-4867-A8BD-1A9D1A2DC3F2}" dt="2025-10-19T21:35:05.112" v="808" actId="27636"/>
        <pc:sldMkLst>
          <pc:docMk/>
          <pc:sldMk cId="1432537315" sldId="264"/>
        </pc:sldMkLst>
        <pc:spChg chg="mod">
          <ac:chgData name="sharday joseph" userId="d263d0630368b862" providerId="LiveId" clId="{33644A29-6518-4867-A8BD-1A9D1A2DC3F2}" dt="2025-10-19T21:35:05.112" v="808" actId="27636"/>
          <ac:spMkLst>
            <pc:docMk/>
            <pc:sldMk cId="1432537315" sldId="264"/>
            <ac:spMk id="3" creationId="{72EEF2B9-B728-5573-F120-368593DCB36D}"/>
          </ac:spMkLst>
        </pc:spChg>
      </pc:sldChg>
      <pc:sldChg chg="modSp new del mod">
        <pc:chgData name="sharday joseph" userId="d263d0630368b862" providerId="LiveId" clId="{33644A29-6518-4867-A8BD-1A9D1A2DC3F2}" dt="2025-10-19T21:30:36.371" v="447" actId="2696"/>
        <pc:sldMkLst>
          <pc:docMk/>
          <pc:sldMk cId="66573145" sldId="267"/>
        </pc:sldMkLst>
        <pc:spChg chg="mod">
          <ac:chgData name="sharday joseph" userId="d263d0630368b862" providerId="LiveId" clId="{33644A29-6518-4867-A8BD-1A9D1A2DC3F2}" dt="2025-10-19T21:29:45.916" v="446" actId="20577"/>
          <ac:spMkLst>
            <pc:docMk/>
            <pc:sldMk cId="66573145" sldId="267"/>
            <ac:spMk id="3" creationId="{3C221B61-5B56-D12F-C69A-24AC5845788B}"/>
          </ac:spMkLst>
        </pc:spChg>
      </pc:sldChg>
      <pc:sldChg chg="modSp new del mod">
        <pc:chgData name="sharday joseph" userId="d263d0630368b862" providerId="LiveId" clId="{33644A29-6518-4867-A8BD-1A9D1A2DC3F2}" dt="2025-10-19T21:41:55.059" v="982" actId="2696"/>
        <pc:sldMkLst>
          <pc:docMk/>
          <pc:sldMk cId="4120814176" sldId="267"/>
        </pc:sldMkLst>
        <pc:spChg chg="mod">
          <ac:chgData name="sharday joseph" userId="d263d0630368b862" providerId="LiveId" clId="{33644A29-6518-4867-A8BD-1A9D1A2DC3F2}" dt="2025-10-19T21:39:27.533" v="831" actId="5793"/>
          <ac:spMkLst>
            <pc:docMk/>
            <pc:sldMk cId="4120814176" sldId="267"/>
            <ac:spMk id="2" creationId="{9F4BF19C-7578-0BE2-0085-0D7ED550D48B}"/>
          </ac:spMkLst>
        </pc:spChg>
        <pc:spChg chg="mod">
          <ac:chgData name="sharday joseph" userId="d263d0630368b862" providerId="LiveId" clId="{33644A29-6518-4867-A8BD-1A9D1A2DC3F2}" dt="2025-10-19T21:41:38.281" v="981" actId="20577"/>
          <ac:spMkLst>
            <pc:docMk/>
            <pc:sldMk cId="4120814176" sldId="267"/>
            <ac:spMk id="3" creationId="{FC895ABE-6EDD-196C-3684-6D16CA98BADF}"/>
          </ac:spMkLst>
        </pc:spChg>
      </pc:sldChg>
    </pc:docChg>
  </pc:docChgLst>
  <pc:docChgLst>
    <pc:chgData name="Guest User" providerId="Windows Live" clId="Web-{359058D7-9168-6E1E-FF30-49E5F84271B0}"/>
    <pc:docChg chg="delSld">
      <pc:chgData name="Guest User" userId="" providerId="Windows Live" clId="Web-{359058D7-9168-6E1E-FF30-49E5F84271B0}" dt="2025-02-16T17:32:06.042" v="0"/>
      <pc:docMkLst>
        <pc:docMk/>
      </pc:docMkLst>
      <pc:sldChg chg="del">
        <pc:chgData name="Guest User" userId="" providerId="Windows Live" clId="Web-{359058D7-9168-6E1E-FF30-49E5F84271B0}" dt="2025-02-16T17:32:06.042" v="0"/>
        <pc:sldMkLst>
          <pc:docMk/>
          <pc:sldMk cId="490913971" sldId="265"/>
        </pc:sldMkLst>
      </pc:sldChg>
    </pc:docChg>
  </pc:docChgLst>
  <pc:docChgLst>
    <pc:chgData name="sharday joseph" userId="d263d0630368b862" providerId="LiveId" clId="{CF3F1DB5-20EC-4A74-B87B-0659CEF9745B}"/>
    <pc:docChg chg="undo redo custSel addSld delSld modSld sldOrd modMainMaster">
      <pc:chgData name="sharday joseph" userId="d263d0630368b862" providerId="LiveId" clId="{CF3F1DB5-20EC-4A74-B87B-0659CEF9745B}" dt="2025-02-16T14:26:06.554" v="9381" actId="1076"/>
      <pc:docMkLst>
        <pc:docMk/>
      </pc:docMkLst>
      <pc:sldChg chg="addSp delSp modSp mod modTransition setBg delAnim modAnim">
        <pc:chgData name="sharday joseph" userId="d263d0630368b862" providerId="LiveId" clId="{CF3F1DB5-20EC-4A74-B87B-0659CEF9745B}" dt="2025-02-16T14:26:06.554" v="9381" actId="1076"/>
        <pc:sldMkLst>
          <pc:docMk/>
          <pc:sldMk cId="3490507787" sldId="256"/>
        </pc:sldMkLst>
      </pc:sldChg>
      <pc:sldChg chg="addSp delSp modSp mod ord modTransition setBg modAnim setClrOvrMap delDesignElem">
        <pc:chgData name="sharday joseph" userId="d263d0630368b862" providerId="LiveId" clId="{CF3F1DB5-20EC-4A74-B87B-0659CEF9745B}" dt="2025-02-16T14:21:39.447" v="9356"/>
        <pc:sldMkLst>
          <pc:docMk/>
          <pc:sldMk cId="1983333097" sldId="258"/>
        </pc:sldMkLst>
      </pc:sldChg>
      <pc:sldChg chg="addSp delSp modSp mod modTransition setBg addAnim delAnim modAnim setClrOvrMap">
        <pc:chgData name="sharday joseph" userId="d263d0630368b862" providerId="LiveId" clId="{CF3F1DB5-20EC-4A74-B87B-0659CEF9745B}" dt="2025-02-16T14:21:47.146" v="9357" actId="20577"/>
        <pc:sldMkLst>
          <pc:docMk/>
          <pc:sldMk cId="1399891302" sldId="259"/>
        </pc:sldMkLst>
      </pc:sldChg>
      <pc:sldChg chg="addSp delSp modSp del mod ord modTransition setBg setClrOvrMap">
        <pc:chgData name="sharday joseph" userId="d263d0630368b862" providerId="LiveId" clId="{CF3F1DB5-20EC-4A74-B87B-0659CEF9745B}" dt="2025-02-13T22:47:44.811" v="6409" actId="47"/>
        <pc:sldMkLst>
          <pc:docMk/>
          <pc:sldMk cId="2785317017" sldId="260"/>
        </pc:sldMkLst>
      </pc:sldChg>
      <pc:sldChg chg="modSp new mod ord modTransition">
        <pc:chgData name="sharday joseph" userId="d263d0630368b862" providerId="LiveId" clId="{CF3F1DB5-20EC-4A74-B87B-0659CEF9745B}" dt="2025-02-16T14:21:39.447" v="9356"/>
        <pc:sldMkLst>
          <pc:docMk/>
          <pc:sldMk cId="2622993835" sldId="261"/>
        </pc:sldMkLst>
      </pc:sldChg>
      <pc:sldChg chg="addSp delSp modSp new del mod">
        <pc:chgData name="sharday joseph" userId="d263d0630368b862" providerId="LiveId" clId="{CF3F1DB5-20EC-4A74-B87B-0659CEF9745B}" dt="2025-02-10T15:52:37.293" v="1453" actId="2696"/>
        <pc:sldMkLst>
          <pc:docMk/>
          <pc:sldMk cId="2581864619" sldId="262"/>
        </pc:sldMkLst>
      </pc:sldChg>
      <pc:sldChg chg="addSp delSp modSp new mod modTransition setBg delAnim modAnim">
        <pc:chgData name="sharday joseph" userId="d263d0630368b862" providerId="LiveId" clId="{CF3F1DB5-20EC-4A74-B87B-0659CEF9745B}" dt="2025-02-16T14:21:39.447" v="9356"/>
        <pc:sldMkLst>
          <pc:docMk/>
          <pc:sldMk cId="3276070108" sldId="263"/>
        </pc:sldMkLst>
      </pc:sldChg>
      <pc:sldChg chg="modSp new mod modTransition modAnim">
        <pc:chgData name="sharday joseph" userId="d263d0630368b862" providerId="LiveId" clId="{CF3F1DB5-20EC-4A74-B87B-0659CEF9745B}" dt="2025-02-16T14:21:39.447" v="9356"/>
        <pc:sldMkLst>
          <pc:docMk/>
          <pc:sldMk cId="1432537315" sldId="264"/>
        </pc:sldMkLst>
      </pc:sldChg>
      <pc:sldChg chg="new del">
        <pc:chgData name="sharday joseph" userId="d263d0630368b862" providerId="LiveId" clId="{CF3F1DB5-20EC-4A74-B87B-0659CEF9745B}" dt="2025-02-13T22:48:00.335" v="6411" actId="47"/>
        <pc:sldMkLst>
          <pc:docMk/>
          <pc:sldMk cId="322107598" sldId="265"/>
        </pc:sldMkLst>
      </pc:sldChg>
      <pc:sldChg chg="addSp modSp new mod modTransition setBg modAnim">
        <pc:chgData name="sharday joseph" userId="d263d0630368b862" providerId="LiveId" clId="{CF3F1DB5-20EC-4A74-B87B-0659CEF9745B}" dt="2025-02-16T14:21:39.447" v="9356"/>
        <pc:sldMkLst>
          <pc:docMk/>
          <pc:sldMk cId="490913971" sldId="265"/>
        </pc:sldMkLst>
      </pc:sldChg>
      <pc:sldChg chg="delSp new del mod setBg">
        <pc:chgData name="sharday joseph" userId="d263d0630368b862" providerId="LiveId" clId="{CF3F1DB5-20EC-4A74-B87B-0659CEF9745B}" dt="2025-02-10T21:31:39.265" v="6100" actId="47"/>
        <pc:sldMkLst>
          <pc:docMk/>
          <pc:sldMk cId="2783930285" sldId="265"/>
        </pc:sldMkLst>
      </pc:sldChg>
      <pc:sldChg chg="addSp modSp new mod modTransition setBg modAnim">
        <pc:chgData name="sharday joseph" userId="d263d0630368b862" providerId="LiveId" clId="{CF3F1DB5-20EC-4A74-B87B-0659CEF9745B}" dt="2025-02-16T14:21:39.447" v="9356"/>
        <pc:sldMkLst>
          <pc:docMk/>
          <pc:sldMk cId="308392053" sldId="266"/>
        </pc:sldMkLst>
      </pc:sldChg>
      <pc:sldMasterChg chg="setBg modSldLayout">
        <pc:chgData name="sharday joseph" userId="d263d0630368b862" providerId="LiveId" clId="{CF3F1DB5-20EC-4A74-B87B-0659CEF9745B}" dt="2025-02-03T16:11:24.355" v="11"/>
        <pc:sldMasterMkLst>
          <pc:docMk/>
          <pc:sldMasterMk cId="1539102266" sldId="2147483840"/>
        </pc:sldMasterMkLst>
        <pc:sldLayoutChg chg="setBg">
          <pc:chgData name="sharday joseph" userId="d263d0630368b862" providerId="LiveId" clId="{CF3F1DB5-20EC-4A74-B87B-0659CEF9745B}" dt="2025-02-03T16:11:24.355" v="11"/>
          <pc:sldLayoutMkLst>
            <pc:docMk/>
            <pc:sldMasterMk cId="1539102266" sldId="2147483840"/>
            <pc:sldLayoutMk cId="1513061571" sldId="2147483846"/>
          </pc:sldLayoutMkLst>
        </pc:sldLayoutChg>
      </pc:sldMasterChg>
    </pc:docChg>
  </pc:docChgLst>
  <pc:docChgLst>
    <pc:chgData name="Guest User" providerId="Windows Live" clId="Web-{ED07E058-407F-CD72-DF48-B3979EF51BC0}"/>
    <pc:docChg chg="delSld">
      <pc:chgData name="Guest User" userId="" providerId="Windows Live" clId="Web-{ED07E058-407F-CD72-DF48-B3979EF51BC0}" dt="2025-02-16T17:27:05.155" v="0"/>
      <pc:docMkLst>
        <pc:docMk/>
      </pc:docMkLst>
      <pc:sldChg chg="del">
        <pc:chgData name="Guest User" userId="" providerId="Windows Live" clId="Web-{ED07E058-407F-CD72-DF48-B3979EF51BC0}" dt="2025-02-16T17:27:05.155" v="0"/>
        <pc:sldMkLst>
          <pc:docMk/>
          <pc:sldMk cId="3490507787" sldId="25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E290A8-1E29-4FEB-98AA-F2ECECEE6C51}"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D78EAF80-EEEE-4CC0-98BB-37AD027063C3}">
      <dgm:prSet custT="1"/>
      <dgm:spPr>
        <a:solidFill>
          <a:schemeClr val="tx2">
            <a:lumMod val="50000"/>
          </a:schemeClr>
        </a:solidFill>
      </dgm:spPr>
      <dgm:t>
        <a:bodyPr/>
        <a:lstStyle/>
        <a:p>
          <a:pPr>
            <a:lnSpc>
              <a:spcPct val="100000"/>
            </a:lnSpc>
          </a:pPr>
          <a:r>
            <a:rPr lang="en-US" sz="1600">
              <a:latin typeface="Arial" panose="020B0604020202020204" pitchFamily="34" charset="0"/>
              <a:cs typeface="Arial" panose="020B0604020202020204" pitchFamily="34" charset="0"/>
            </a:rPr>
            <a:t>Microsoft teams is a good form of source permitting NHS staff to deliver care and advice. (NHS website, 2023) Teams gives you the ability to make calls, chat and work together, you can connect with people in different locations </a:t>
          </a:r>
        </a:p>
      </dgm:t>
    </dgm:pt>
    <dgm:pt modelId="{1686CF29-5748-4ABA-81C7-3781BB2E8CC5}" type="parTrans" cxnId="{AFED9BA9-C2D7-44BC-92E5-AB4EBC1E278C}">
      <dgm:prSet/>
      <dgm:spPr/>
      <dgm:t>
        <a:bodyPr/>
        <a:lstStyle/>
        <a:p>
          <a:endParaRPr lang="en-US"/>
        </a:p>
      </dgm:t>
    </dgm:pt>
    <dgm:pt modelId="{91294B0E-CF0D-4A0C-8923-20927A81E844}" type="sibTrans" cxnId="{AFED9BA9-C2D7-44BC-92E5-AB4EBC1E278C}">
      <dgm:prSet/>
      <dgm:spPr/>
      <dgm:t>
        <a:bodyPr/>
        <a:lstStyle/>
        <a:p>
          <a:endParaRPr lang="en-US"/>
        </a:p>
      </dgm:t>
    </dgm:pt>
    <dgm:pt modelId="{84185A70-8528-4DE9-A108-902573A035DF}" type="pres">
      <dgm:prSet presAssocID="{3CE290A8-1E29-4FEB-98AA-F2ECECEE6C51}" presName="linear" presStyleCnt="0">
        <dgm:presLayoutVars>
          <dgm:animLvl val="lvl"/>
          <dgm:resizeHandles val="exact"/>
        </dgm:presLayoutVars>
      </dgm:prSet>
      <dgm:spPr/>
    </dgm:pt>
    <dgm:pt modelId="{3E731E60-86DA-47B3-836B-12F491389D12}" type="pres">
      <dgm:prSet presAssocID="{D78EAF80-EEEE-4CC0-98BB-37AD027063C3}" presName="parentText" presStyleLbl="node1" presStyleIdx="0" presStyleCnt="1" custScaleY="94069" custLinFactY="76835" custLinFactNeighborX="-3628" custLinFactNeighborY="100000">
        <dgm:presLayoutVars>
          <dgm:chMax val="0"/>
          <dgm:bulletEnabled val="1"/>
        </dgm:presLayoutVars>
      </dgm:prSet>
      <dgm:spPr/>
    </dgm:pt>
  </dgm:ptLst>
  <dgm:cxnLst>
    <dgm:cxn modelId="{1F61073F-FC7F-4786-84F8-88527762F751}" type="presOf" srcId="{D78EAF80-EEEE-4CC0-98BB-37AD027063C3}" destId="{3E731E60-86DA-47B3-836B-12F491389D12}" srcOrd="0" destOrd="0" presId="urn:microsoft.com/office/officeart/2005/8/layout/vList2"/>
    <dgm:cxn modelId="{DE4BEF3F-646D-4E9C-82DD-42F94EB0A213}" type="presOf" srcId="{3CE290A8-1E29-4FEB-98AA-F2ECECEE6C51}" destId="{84185A70-8528-4DE9-A108-902573A035DF}" srcOrd="0" destOrd="0" presId="urn:microsoft.com/office/officeart/2005/8/layout/vList2"/>
    <dgm:cxn modelId="{AFED9BA9-C2D7-44BC-92E5-AB4EBC1E278C}" srcId="{3CE290A8-1E29-4FEB-98AA-F2ECECEE6C51}" destId="{D78EAF80-EEEE-4CC0-98BB-37AD027063C3}" srcOrd="0" destOrd="0" parTransId="{1686CF29-5748-4ABA-81C7-3781BB2E8CC5}" sibTransId="{91294B0E-CF0D-4A0C-8923-20927A81E844}"/>
    <dgm:cxn modelId="{4C6471AF-4C84-4A2C-8E83-A0E5AFD793FC}" type="presParOf" srcId="{84185A70-8528-4DE9-A108-902573A035DF}" destId="{3E731E60-86DA-47B3-836B-12F491389D12}"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731E60-86DA-47B3-836B-12F491389D12}">
      <dsp:nvSpPr>
        <dsp:cNvPr id="0" name=""/>
        <dsp:cNvSpPr/>
      </dsp:nvSpPr>
      <dsp:spPr>
        <a:xfrm>
          <a:off x="0" y="3"/>
          <a:ext cx="8402128" cy="1127021"/>
        </a:xfrm>
        <a:prstGeom prst="roundRect">
          <a:avLst/>
        </a:prstGeom>
        <a:solidFill>
          <a:schemeClr val="tx2">
            <a:lumMod val="5000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US" sz="1600" kern="1200">
              <a:latin typeface="Arial" panose="020B0604020202020204" pitchFamily="34" charset="0"/>
              <a:cs typeface="Arial" panose="020B0604020202020204" pitchFamily="34" charset="0"/>
            </a:rPr>
            <a:t>Microsoft teams is a good form of source permitting NHS staff to deliver care and advice. (NHS website, 2023) Teams gives you the ability to make calls, chat and work together, you can connect with people in different locations </a:t>
          </a:r>
        </a:p>
      </dsp:txBody>
      <dsp:txXfrm>
        <a:off x="55017" y="55020"/>
        <a:ext cx="8292094" cy="10169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6EF31F-8208-4313-B8B2-26F1D4B54798}"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31004B-97C5-469C-AA9C-5D0BBB3A646B}" type="slidenum">
              <a:rPr lang="en-GB" smtClean="0"/>
              <a:t>‹#›</a:t>
            </a:fld>
            <a:endParaRPr lang="en-GB"/>
          </a:p>
        </p:txBody>
      </p:sp>
    </p:spTree>
    <p:extLst>
      <p:ext uri="{BB962C8B-B14F-4D97-AF65-F5344CB8AC3E}">
        <p14:creationId xmlns:p14="http://schemas.microsoft.com/office/powerpoint/2010/main" val="716428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631004B-97C5-469C-AA9C-5D0BBB3A646B}" type="slidenum">
              <a:rPr lang="en-GB" smtClean="0"/>
              <a:t>4</a:t>
            </a:fld>
            <a:endParaRPr lang="en-GB"/>
          </a:p>
        </p:txBody>
      </p:sp>
    </p:spTree>
    <p:extLst>
      <p:ext uri="{BB962C8B-B14F-4D97-AF65-F5344CB8AC3E}">
        <p14:creationId xmlns:p14="http://schemas.microsoft.com/office/powerpoint/2010/main" val="34971160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077511" y="5410201"/>
            <a:ext cx="2743200" cy="365125"/>
          </a:xfrm>
        </p:spPr>
        <p:txBody>
          <a:bodyPr/>
          <a:lstStyle/>
          <a:p>
            <a:fld id="{9FB3D936-5B97-464B-BD0C-9F74BC730FD7}" type="datetimeFigureOut">
              <a:rPr lang="en-GB" smtClean="0"/>
              <a:t>17/10/2025</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36449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B3D936-5B97-464B-BD0C-9F74BC730FD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2647428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B3D936-5B97-464B-BD0C-9F74BC730FD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2855744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FB3D936-5B97-464B-BD0C-9F74BC730FD7}"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2203696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9FB3D936-5B97-464B-BD0C-9F74BC730FD7}" type="datetimeFigureOut">
              <a:rPr lang="en-GB" smtClean="0"/>
              <a:t>17/10/2025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011919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9FB3D936-5B97-464B-BD0C-9F74BC730FD7}"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126632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B3D936-5B97-464B-BD0C-9F74BC730FD7}" type="datetimeFigureOut">
              <a:rPr lang="en-GB" smtClean="0"/>
              <a:t>17/10/2025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170110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402701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476450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445114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1073971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7367961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3585538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FB3D936-5B97-464B-BD0C-9F74BC730FD7}"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100087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FB3D936-5B97-464B-BD0C-9F74BC730FD7}"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513748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B3D936-5B97-464B-BD0C-9F74BC730FD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67029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B3D936-5B97-464B-BD0C-9F74BC730FD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947289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FB3D936-5B97-464B-BD0C-9F74BC730FD7}" type="datetimeFigureOut">
              <a:rPr lang="en-GB" smtClean="0"/>
              <a:t>17/10/2025</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4DD5793-B377-4FC3-9932-550265AAED70}" type="slidenum">
              <a:rPr lang="en-GB" smtClean="0"/>
              <a:t>‹#›</a:t>
            </a:fld>
            <a:endParaRPr lang="en-GB"/>
          </a:p>
        </p:txBody>
      </p:sp>
    </p:spTree>
    <p:extLst>
      <p:ext uri="{BB962C8B-B14F-4D97-AF65-F5344CB8AC3E}">
        <p14:creationId xmlns:p14="http://schemas.microsoft.com/office/powerpoint/2010/main" val="1755508117"/>
      </p:ext>
    </p:extLst>
  </p:cSld>
  <p:clrMap bg1="dk1" tx1="lt1" bg2="dk2" tx2="lt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4014" r:id="rId12"/>
    <p:sldLayoutId id="2147484015" r:id="rId13"/>
    <p:sldLayoutId id="2147484016" r:id="rId14"/>
    <p:sldLayoutId id="2147484017" r:id="rId15"/>
    <p:sldLayoutId id="2147484018" r:id="rId16"/>
    <p:sldLayoutId id="214748401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5.xml"/><Relationship Id="rId1" Type="http://schemas.openxmlformats.org/officeDocument/2006/relationships/tags" Target="../tags/tag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notesSlide" Target="../notesSlides/notesSlide1.xml"/><Relationship Id="rId7" Type="http://schemas.openxmlformats.org/officeDocument/2006/relationships/diagramQuickStyle" Target="../diagrams/quickStyle1.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jpeg"/><Relationship Id="rId4" Type="http://schemas.openxmlformats.org/officeDocument/2006/relationships/image" Target="../media/image1.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hyperlink" Target="https://worksighted.com/resources/4-reasons-why-microsoft-teams-is-the-best-collaboration-software-for-businesses/#:~:text=Microsoft%20Teams%20provides%20employees%20with,Improve%20productivity"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 Id="rId4" Type="http://schemas.openxmlformats.org/officeDocument/2006/relationships/hyperlink" Target="https://microsoft.fandom.com/wiki/Microsoft_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057"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B8F97C7-6D77-D31E-D695-33CD9312E484}"/>
              </a:ext>
            </a:extLst>
          </p:cNvPr>
          <p:cNvSpPr>
            <a:spLocks noGrp="1"/>
          </p:cNvSpPr>
          <p:nvPr>
            <p:ph type="title"/>
          </p:nvPr>
        </p:nvSpPr>
        <p:spPr>
          <a:xfrm>
            <a:off x="1141413" y="618518"/>
            <a:ext cx="4459286" cy="1478570"/>
          </a:xfrm>
        </p:spPr>
        <p:txBody>
          <a:bodyPr>
            <a:normAutofit/>
          </a:bodyPr>
          <a:lstStyle/>
          <a:p>
            <a:r>
              <a:rPr lang="en-GB" sz="3200"/>
              <a:t>MICROSOFT TEAMS </a:t>
            </a:r>
          </a:p>
        </p:txBody>
      </p:sp>
      <p:sp>
        <p:nvSpPr>
          <p:cNvPr id="3" name="Content Placeholder 2">
            <a:extLst>
              <a:ext uri="{FF2B5EF4-FFF2-40B4-BE49-F238E27FC236}">
                <a16:creationId xmlns:a16="http://schemas.microsoft.com/office/drawing/2014/main" id="{842EA259-C414-AAD9-DDA2-9062211FE900}"/>
              </a:ext>
            </a:extLst>
          </p:cNvPr>
          <p:cNvSpPr>
            <a:spLocks noGrp="1"/>
          </p:cNvSpPr>
          <p:nvPr>
            <p:ph idx="1"/>
          </p:nvPr>
        </p:nvSpPr>
        <p:spPr>
          <a:xfrm>
            <a:off x="736600" y="2215932"/>
            <a:ext cx="5016499" cy="2840256"/>
          </a:xfrm>
        </p:spPr>
        <p:txBody>
          <a:bodyPr>
            <a:normAutofit fontScale="92500" lnSpcReduction="10000"/>
          </a:bodyPr>
          <a:lstStyle/>
          <a:p>
            <a:pPr marL="0" indent="0">
              <a:buNone/>
            </a:pPr>
            <a:r>
              <a:rPr lang="en-GB" sz="1600">
                <a:latin typeface="Arial" panose="020B0604020202020204" pitchFamily="34" charset="0"/>
                <a:cs typeface="Arial" panose="020B0604020202020204" pitchFamily="34" charset="0"/>
              </a:rPr>
              <a:t>B, Macdonald (2017). ‘Microsoft team came around in 2017 in replacement of Microsoft classroom. MS Teams grasped equal to  20 million users in early 2019 . Connected with outlook you can invite people from your outlook straight to teams  meetings  </a:t>
            </a:r>
          </a:p>
          <a:p>
            <a:pPr marL="0" indent="0">
              <a:buNone/>
            </a:pPr>
            <a:r>
              <a:rPr lang="en-GB" sz="1600">
                <a:latin typeface="Arial" panose="020B0604020202020204" pitchFamily="34" charset="0"/>
                <a:cs typeface="Arial" panose="020B0604020202020204" pitchFamily="34" charset="0"/>
              </a:rPr>
              <a:t>Ms saves more time instead of having  to prepare meetings and gather everyone. This can allow more time to be with patients giving them the support they need. J,Quinn. (2020),’Cost-effective efficiencies to improve care</a:t>
            </a:r>
          </a:p>
          <a:p>
            <a:pPr marL="0" indent="0">
              <a:buNone/>
            </a:pPr>
            <a:endParaRPr lang="en-GB" sz="2000"/>
          </a:p>
        </p:txBody>
      </p:sp>
      <p:pic>
        <p:nvPicPr>
          <p:cNvPr id="2050" name="Picture 2">
            <a:extLst>
              <a:ext uri="{FF2B5EF4-FFF2-40B4-BE49-F238E27FC236}">
                <a16:creationId xmlns:a16="http://schemas.microsoft.com/office/drawing/2014/main" id="{4D5206DE-0D6E-14AA-BF1C-172FEA6D390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096000" y="887435"/>
            <a:ext cx="5456279" cy="5058181"/>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2059" name="Group 2058">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060"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061"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2"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3"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4"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5"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6"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7"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8"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9"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0"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1"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072"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3"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4"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5"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6"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077"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8"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9"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0"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1"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2"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3"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4"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5"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6"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Tree>
    <p:custDataLst>
      <p:tags r:id="rId1"/>
    </p:custDataLst>
    <p:extLst>
      <p:ext uri="{BB962C8B-B14F-4D97-AF65-F5344CB8AC3E}">
        <p14:creationId xmlns:p14="http://schemas.microsoft.com/office/powerpoint/2010/main" val="308392053"/>
      </p:ext>
    </p:extLst>
  </p:cSld>
  <p:clrMapOvr>
    <a:masterClrMapping/>
  </p:clrMapOvr>
  <mc:AlternateContent xmlns:mc="http://schemas.openxmlformats.org/markup-compatibility/2006" xmlns:p14="http://schemas.microsoft.com/office/powerpoint/2010/main">
    <mc:Choice Requires="p14">
      <p:transition spd="slow" p14:dur="2000" advTm="28305"/>
    </mc:Choice>
    <mc:Fallback xmlns="">
      <p:transition spd="slow" advTm="2830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Effect transition="in" filter="fade">
                                      <p:cBhvr>
                                        <p:cTn id="11" dur="500"/>
                                        <p:tgtEl>
                                          <p:spTgt spid="205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6000"/>
            <a:extLst>
              <a:ext uri="{BEBA8EAE-BF5A-486C-A8C5-ECC9F3942E4B}">
                <a14:imgProps xmlns:a14="http://schemas.microsoft.com/office/drawing/2010/main">
                  <a14:imgLayer r:embed="rId4">
                    <a14:imgEffect>
                      <a14:sharpenSoften amount="-50000"/>
                    </a14:imgEffect>
                    <a14:imgEffect>
                      <a14:brightnessContrast bright="-40000" contrast="-40000"/>
                    </a14:imgEffect>
                  </a14:imgLayer>
                </a14:imgProps>
              </a:ext>
            </a:extLst>
          </a:blip>
          <a:srcRect/>
          <a:stretch>
            <a:fillRect t="-10000" b="-10000"/>
          </a:stretch>
        </a:blipFill>
        <a:effectLst/>
      </p:bgPr>
    </p:bg>
    <p:spTree>
      <p:nvGrpSpPr>
        <p:cNvPr id="1" name=""/>
        <p:cNvGrpSpPr/>
        <p:nvPr/>
      </p:nvGrpSpPr>
      <p:grpSpPr>
        <a:xfrm>
          <a:off x="0" y="0"/>
          <a:ext cx="0" cy="0"/>
          <a:chOff x="0" y="0"/>
          <a:chExt cx="0" cy="0"/>
        </a:xfrm>
      </p:grpSpPr>
      <p:sp useBgFill="1">
        <p:nvSpPr>
          <p:cNvPr id="9" name="TextBox 8">
            <a:extLst>
              <a:ext uri="{FF2B5EF4-FFF2-40B4-BE49-F238E27FC236}">
                <a16:creationId xmlns:a16="http://schemas.microsoft.com/office/drawing/2014/main" id="{AE086189-8496-6419-8121-BBB34575AB51}"/>
              </a:ext>
            </a:extLst>
          </p:cNvPr>
          <p:cNvSpPr txBox="1"/>
          <p:nvPr/>
        </p:nvSpPr>
        <p:spPr>
          <a:xfrm>
            <a:off x="324929" y="1863306"/>
            <a:ext cx="11542142" cy="5027017"/>
          </a:xfrm>
          <a:prstGeom prst="rect">
            <a:avLst/>
          </a:prstGeom>
        </p:spPr>
        <p:txBody>
          <a:bodyPr wrap="square" rtlCol="0">
            <a:spAutoFit/>
          </a:bodyPr>
          <a:lstStyle/>
          <a:p>
            <a:pPr>
              <a:lnSpc>
                <a:spcPct val="150000"/>
              </a:lnSpc>
            </a:pP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a:t>
            </a:r>
            <a:r>
              <a:rPr lang="en-US" sz="1800" i="1">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NHS digital</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a:t>
            </a:r>
            <a:r>
              <a:rPr lang="en-US" sz="1800" i="1">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2020</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revealed the impact of MS Teams and how it allowed the facility of hal</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f a million messages to be sent around the hospital setting</a:t>
            </a:r>
            <a:b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b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MS </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T</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eams is a great syste</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m</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of communication across th</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e Hospital settings, this is applicable for</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those who are remotely working, self isolating and many more life difficulties</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or obstacles</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MS Teams came to th</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e hospital environment back in (</a:t>
            </a:r>
            <a:r>
              <a:rPr lang="en-US" i="1">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2020</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from covid having its effect on changing the way people work  due to social distancing</a:t>
            </a:r>
          </a:p>
          <a:p>
            <a:pPr>
              <a:lnSpc>
                <a:spcPct val="150000"/>
              </a:lnSpc>
            </a:pP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This is a restraint allowing staff to be involved in physical learning</a:t>
            </a:r>
          </a:p>
          <a:p>
            <a:pPr>
              <a:lnSpc>
                <a:spcPct val="150000"/>
              </a:lnSpc>
            </a:pP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Teams gives NHS Staff flexible access with a variable selection of locations through digital technology </a:t>
            </a:r>
          </a:p>
          <a:p>
            <a:pPr>
              <a:lnSpc>
                <a:spcPct val="150000"/>
              </a:lnSpc>
            </a:pP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Some NHS staff would prefer to use MS Teams more regularly as it has many benefits to helps them to handle their daily life. For example; those who may have kids or those who are unable to attend in person due to transport issues, health issues, weather conditions and many more obstacles</a:t>
            </a:r>
          </a:p>
          <a:p>
            <a:pPr>
              <a:lnSpc>
                <a:spcPct val="150000"/>
              </a:lnSpc>
            </a:pPr>
            <a:r>
              <a:rPr lang="en-US">
                <a:solidFill>
                  <a:schemeClr val="bg1"/>
                </a:solidFill>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a:t>
            </a:r>
          </a:p>
        </p:txBody>
      </p:sp>
      <p:sp>
        <p:nvSpPr>
          <p:cNvPr id="2" name="TextBox 1">
            <a:extLst>
              <a:ext uri="{FF2B5EF4-FFF2-40B4-BE49-F238E27FC236}">
                <a16:creationId xmlns:a16="http://schemas.microsoft.com/office/drawing/2014/main" id="{127262DF-7C93-EF94-AC77-E5D70E345D0B}"/>
              </a:ext>
            </a:extLst>
          </p:cNvPr>
          <p:cNvSpPr txBox="1"/>
          <p:nvPr/>
        </p:nvSpPr>
        <p:spPr>
          <a:xfrm>
            <a:off x="672860" y="383175"/>
            <a:ext cx="9989388" cy="954107"/>
          </a:xfrm>
          <a:prstGeom prst="rect">
            <a:avLst/>
          </a:prstGeom>
          <a:noFill/>
        </p:spPr>
        <p:txBody>
          <a:bodyPr wrap="square" rtlCol="0">
            <a:spAutoFit/>
          </a:bodyPr>
          <a:lstStyle/>
          <a:p>
            <a:pPr algn="ctr"/>
            <a:r>
              <a:rPr lang="en-US" sz="2800" b="1">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The source I have chose for my assignment is MS Teams in hospitals settings</a:t>
            </a:r>
            <a:endParaRPr lang="en-GB" sz="2800" b="1"/>
          </a:p>
        </p:txBody>
      </p:sp>
    </p:spTree>
    <p:custDataLst>
      <p:tags r:id="rId1"/>
    </p:custDataLst>
    <p:extLst>
      <p:ext uri="{BB962C8B-B14F-4D97-AF65-F5344CB8AC3E}">
        <p14:creationId xmlns:p14="http://schemas.microsoft.com/office/powerpoint/2010/main" val="3276070108"/>
      </p:ext>
    </p:extLst>
  </p:cSld>
  <p:clrMapOvr>
    <a:masterClrMapping/>
  </p:clrMapOvr>
  <mc:AlternateContent xmlns:mc="http://schemas.openxmlformats.org/markup-compatibility/2006" xmlns:p14="http://schemas.microsoft.com/office/powerpoint/2010/main">
    <mc:Choice Requires="p14">
      <p:transition spd="slow" p14:dur="2000" advTm="49032"/>
    </mc:Choice>
    <mc:Fallback xmlns="">
      <p:transition spd="slow" advTm="490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2" end="2"/>
                                            </p:txEl>
                                          </p:spTgt>
                                        </p:tgtEl>
                                        <p:attrNameLst>
                                          <p:attrName>style.visibility</p:attrName>
                                        </p:attrNameLst>
                                      </p:cBhvr>
                                      <p:to>
                                        <p:strVal val="visible"/>
                                      </p:to>
                                    </p:set>
                                    <p:anim calcmode="lin" valueType="num">
                                      <p:cBhvr additive="base">
                                        <p:cTn id="2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 calcmode="lin" valueType="num">
                                      <p:cBhvr additive="base">
                                        <p:cTn id="2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51"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252" name="Group 251">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5" name="Group 14">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7"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8"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9"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1"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2"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4"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16" name="Group 15">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7"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grpSp>
      <p:sp useBgFill="1">
        <p:nvSpPr>
          <p:cNvPr id="253" name="Rectangle 25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54"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useBgFill="1">
        <p:nvSpPr>
          <p:cNvPr id="2" name="Title 1">
            <a:extLst>
              <a:ext uri="{FF2B5EF4-FFF2-40B4-BE49-F238E27FC236}">
                <a16:creationId xmlns:a16="http://schemas.microsoft.com/office/drawing/2014/main" id="{4898CFAA-D449-3945-7E68-1FE4E7E8156D}"/>
              </a:ext>
            </a:extLst>
          </p:cNvPr>
          <p:cNvSpPr>
            <a:spLocks noGrp="1"/>
          </p:cNvSpPr>
          <p:nvPr>
            <p:ph type="title"/>
          </p:nvPr>
        </p:nvSpPr>
        <p:spPr>
          <a:xfrm>
            <a:off x="912813" y="70831"/>
            <a:ext cx="4459286" cy="1478570"/>
          </a:xfrm>
        </p:spPr>
        <p:txBody>
          <a:bodyPr vert="horz" lIns="91440" tIns="45720" rIns="91440" bIns="45720" rtlCol="0" anchor="ctr">
            <a:normAutofit/>
          </a:bodyPr>
          <a:lstStyle/>
          <a:p>
            <a:r>
              <a:rPr lang="en-US" sz="3200"/>
              <a:t>Microsoft teams </a:t>
            </a:r>
          </a:p>
        </p:txBody>
      </p:sp>
      <p:sp>
        <p:nvSpPr>
          <p:cNvPr id="4" name="Content Placeholder 3">
            <a:extLst>
              <a:ext uri="{FF2B5EF4-FFF2-40B4-BE49-F238E27FC236}">
                <a16:creationId xmlns:a16="http://schemas.microsoft.com/office/drawing/2014/main" id="{9A312ADF-4641-8157-BAAC-374F600575D0}"/>
              </a:ext>
            </a:extLst>
          </p:cNvPr>
          <p:cNvSpPr>
            <a:spLocks noGrp="1"/>
          </p:cNvSpPr>
          <p:nvPr>
            <p:ph sz="half" idx="2"/>
          </p:nvPr>
        </p:nvSpPr>
        <p:spPr>
          <a:xfrm>
            <a:off x="1141412" y="2249487"/>
            <a:ext cx="4459287" cy="3965046"/>
          </a:xfrm>
        </p:spPr>
        <p:txBody>
          <a:bodyPr vert="horz" lIns="91440" tIns="45720" rIns="91440" bIns="45720" rtlCol="0">
            <a:normAutofit/>
          </a:bodyPr>
          <a:lstStyle/>
          <a:p>
            <a:pPr marL="0"/>
            <a:endParaRPr lang="en-US" sz="2000"/>
          </a:p>
          <a:p>
            <a:endParaRPr lang="en-US" sz="2000"/>
          </a:p>
        </p:txBody>
      </p:sp>
      <p:grpSp>
        <p:nvGrpSpPr>
          <p:cNvPr id="255" name="Group 254">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0"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61"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8"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9"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0"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1"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72"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3"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4"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5"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6"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7"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8"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0"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3"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4"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5"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aphicFrame>
        <p:nvGraphicFramePr>
          <p:cNvPr id="7" name="Table 6">
            <a:extLst>
              <a:ext uri="{FF2B5EF4-FFF2-40B4-BE49-F238E27FC236}">
                <a16:creationId xmlns:a16="http://schemas.microsoft.com/office/drawing/2014/main" id="{FB6A20B8-B990-0D8D-E9D3-700998736227}"/>
              </a:ext>
            </a:extLst>
          </p:cNvPr>
          <p:cNvGraphicFramePr>
            <a:graphicFrameLocks noGrp="1"/>
          </p:cNvGraphicFramePr>
          <p:nvPr>
            <p:extLst>
              <p:ext uri="{D42A27DB-BD31-4B8C-83A1-F6EECF244321}">
                <p14:modId xmlns:p14="http://schemas.microsoft.com/office/powerpoint/2010/main" val="2057855556"/>
              </p:ext>
            </p:extLst>
          </p:nvPr>
        </p:nvGraphicFramePr>
        <p:xfrm>
          <a:off x="357186" y="1327149"/>
          <a:ext cx="11544302" cy="4876662"/>
        </p:xfrm>
        <a:graphic>
          <a:graphicData uri="http://schemas.openxmlformats.org/drawingml/2006/table">
            <a:tbl>
              <a:tblPr firstRow="1" bandRow="1">
                <a:tableStyleId>{5C22544A-7EE6-4342-B048-85BDC9FD1C3A}</a:tableStyleId>
              </a:tblPr>
              <a:tblGrid>
                <a:gridCol w="5595051">
                  <a:extLst>
                    <a:ext uri="{9D8B030D-6E8A-4147-A177-3AD203B41FA5}">
                      <a16:colId xmlns:a16="http://schemas.microsoft.com/office/drawing/2014/main" val="1287762753"/>
                    </a:ext>
                  </a:extLst>
                </a:gridCol>
                <a:gridCol w="5949251">
                  <a:extLst>
                    <a:ext uri="{9D8B030D-6E8A-4147-A177-3AD203B41FA5}">
                      <a16:colId xmlns:a16="http://schemas.microsoft.com/office/drawing/2014/main" val="3824536372"/>
                    </a:ext>
                  </a:extLst>
                </a:gridCol>
              </a:tblGrid>
              <a:tr h="654854">
                <a:tc>
                  <a:txBody>
                    <a:bodyPr/>
                    <a:lstStyle/>
                    <a:p>
                      <a:r>
                        <a:rPr lang="en-GB" sz="1800" i="1" u="sng">
                          <a:latin typeface="Arial" panose="020B0604020202020204" pitchFamily="34" charset="0"/>
                          <a:cs typeface="Arial" panose="020B0604020202020204" pitchFamily="34" charset="0"/>
                        </a:rPr>
                        <a:t>Advantages</a:t>
                      </a:r>
                      <a:endParaRPr lang="en-GB" sz="1800" i="1"/>
                    </a:p>
                  </a:txBody>
                  <a:tcPr marL="63302" marR="63302" marT="31651" marB="31651">
                    <a:cell3D prstMaterial="dkEdge">
                      <a:bevel prst="cross"/>
                      <a:lightRig rig="flood" dir="t"/>
                    </a:cell3D>
                    <a:solidFill>
                      <a:schemeClr val="tx2">
                        <a:lumMod val="50000"/>
                      </a:schemeClr>
                    </a:solidFill>
                  </a:tcPr>
                </a:tc>
                <a:tc>
                  <a:txBody>
                    <a:bodyPr/>
                    <a:lstStyle/>
                    <a:p>
                      <a:pPr marL="0" marR="0" lvl="0" indent="0" algn="l" defTabSz="457200" rtl="0" eaLnBrk="1" fontAlgn="auto" latinLnBrk="0" hangingPunct="1">
                        <a:lnSpc>
                          <a:spcPct val="100000"/>
                        </a:lnSpc>
                        <a:spcBef>
                          <a:spcPct val="20000"/>
                        </a:spcBef>
                        <a:spcAft>
                          <a:spcPts val="600"/>
                        </a:spcAft>
                        <a:buClr>
                          <a:srgbClr val="F4B54B"/>
                        </a:buClr>
                        <a:buSzPct val="100000"/>
                        <a:buFont typeface="Arial"/>
                        <a:buNone/>
                        <a:tabLst/>
                        <a:defRPr/>
                      </a:pPr>
                      <a:r>
                        <a:rPr kumimoji="0" lang="en-GB" sz="1800" b="1" i="0" u="sng"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Disadvantages </a:t>
                      </a:r>
                      <a:endParaRPr kumimoji="0" lang="en-GB" sz="1800" b="1" i="0" u="sng" strike="noStrike" kern="1200" cap="small" spc="0" normalizeH="0" baseline="0" noProof="0">
                        <a:ln>
                          <a:noFill/>
                        </a:ln>
                        <a:solidFill>
                          <a:prstClr val="white"/>
                        </a:solidFill>
                        <a:effectLst>
                          <a:glow rad="38100">
                            <a:prstClr val="black">
                              <a:lumMod val="50000"/>
                              <a:lumOff val="50000"/>
                              <a:alpha val="20000"/>
                            </a:prstClr>
                          </a:glow>
                        </a:effectLst>
                        <a:uLnTx/>
                        <a:uFillTx/>
                        <a:latin typeface="Arial" panose="020B0604020202020204" pitchFamily="34" charset="0"/>
                        <a:ea typeface="+mn-ea"/>
                        <a:cs typeface="Arial" panose="020B0604020202020204" pitchFamily="34" charset="0"/>
                      </a:endParaRPr>
                    </a:p>
                    <a:p>
                      <a:endParaRPr lang="en-GB" sz="1200"/>
                    </a:p>
                  </a:txBody>
                  <a:tcPr marL="63302" marR="63302" marT="31651" marB="31651">
                    <a:cell3D prstMaterial="dkEdge">
                      <a:bevel prst="cross"/>
                      <a:lightRig rig="flood" dir="t"/>
                    </a:cell3D>
                    <a:solidFill>
                      <a:schemeClr val="bg2">
                        <a:lumMod val="40000"/>
                        <a:lumOff val="60000"/>
                      </a:schemeClr>
                    </a:solidFill>
                  </a:tcPr>
                </a:tc>
                <a:extLst>
                  <a:ext uri="{0D108BD9-81ED-4DB2-BD59-A6C34878D82A}">
                    <a16:rowId xmlns:a16="http://schemas.microsoft.com/office/drawing/2014/main" val="1141949501"/>
                  </a:ext>
                </a:extLst>
              </a:tr>
              <a:tr h="46782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The ability to promptly video call, message.</a:t>
                      </a:r>
                    </a:p>
                  </a:txBody>
                  <a:tcPr marL="63302" marR="63302" marT="31651" marB="31651">
                    <a:cell3D prstMaterial="dkEdge">
                      <a:bevel prst="cross"/>
                      <a:lightRig rig="flood" dir="t"/>
                    </a:cell3D>
                    <a:solidFill>
                      <a:schemeClr val="tx2">
                        <a:lumMod val="5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Less confidentiality of the patient</a:t>
                      </a:r>
                    </a:p>
                  </a:txBody>
                  <a:tcPr marL="63302" marR="63302" marT="31651" marB="31651">
                    <a:cell3D prstMaterial="dkEdge">
                      <a:bevel prst="cross"/>
                      <a:lightRig rig="flood" dir="t"/>
                    </a:cell3D>
                    <a:solidFill>
                      <a:schemeClr val="bg2">
                        <a:lumMod val="40000"/>
                        <a:lumOff val="60000"/>
                      </a:schemeClr>
                    </a:solidFill>
                  </a:tcPr>
                </a:tc>
                <a:extLst>
                  <a:ext uri="{0D108BD9-81ED-4DB2-BD59-A6C34878D82A}">
                    <a16:rowId xmlns:a16="http://schemas.microsoft.com/office/drawing/2014/main" val="1637419031"/>
                  </a:ext>
                </a:extLst>
              </a:tr>
              <a:tr h="55026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Incompetent communication to nurses and specialists</a:t>
                      </a:r>
                    </a:p>
                  </a:txBody>
                  <a:tcPr marL="63302" marR="63302" marT="31651" marB="31651">
                    <a:cell3D prstMaterial="dkEdge">
                      <a:bevel prst="cross"/>
                      <a:lightRig rig="flood" dir="t"/>
                    </a:cell3D>
                    <a:solidFill>
                      <a:schemeClr val="tx2">
                        <a:lumMod val="5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Difficult to handle data backup and remove patient’s information’s	</a:t>
                      </a:r>
                    </a:p>
                  </a:txBody>
                  <a:tcPr marL="63302" marR="63302" marT="31651" marB="31651">
                    <a:cell3D prstMaterial="dkEdge">
                      <a:bevel prst="cross"/>
                      <a:lightRig rig="flood" dir="t"/>
                    </a:cell3D>
                    <a:solidFill>
                      <a:schemeClr val="bg2">
                        <a:lumMod val="40000"/>
                        <a:lumOff val="60000"/>
                      </a:schemeClr>
                    </a:solidFill>
                  </a:tcPr>
                </a:tc>
                <a:extLst>
                  <a:ext uri="{0D108BD9-81ED-4DB2-BD59-A6C34878D82A}">
                    <a16:rowId xmlns:a16="http://schemas.microsoft.com/office/drawing/2014/main" val="647576515"/>
                  </a:ext>
                </a:extLst>
              </a:tr>
              <a:tr h="34159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Up to 250 people can attend </a:t>
                      </a:r>
                    </a:p>
                  </a:txBody>
                  <a:tcPr marL="63302" marR="63302" marT="31651" marB="31651">
                    <a:cell3D prstMaterial="dkEdge">
                      <a:bevel prst="cross"/>
                      <a:lightRig rig="flood" dir="t"/>
                    </a:cell3D>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Restricted data control</a:t>
                      </a:r>
                    </a:p>
                  </a:txBody>
                  <a:tcPr marL="63302" marR="63302" marT="31651" marB="31651">
                    <a:cell3D prstMaterial="dkEdge">
                      <a:bevel prst="cross"/>
                      <a:lightRig rig="flood" dir="t"/>
                    </a:cell3D>
                    <a:solidFill>
                      <a:schemeClr val="bg2">
                        <a:lumMod val="40000"/>
                        <a:lumOff val="60000"/>
                      </a:schemeClr>
                    </a:solidFill>
                  </a:tcPr>
                </a:tc>
                <a:extLst>
                  <a:ext uri="{0D108BD9-81ED-4DB2-BD59-A6C34878D82A}">
                    <a16:rowId xmlns:a16="http://schemas.microsoft.com/office/drawing/2014/main" val="1069331481"/>
                  </a:ext>
                </a:extLst>
              </a:tr>
              <a:tr h="4314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The ability to preschedule</a:t>
                      </a:r>
                      <a:r>
                        <a:rPr lang="en-GB" sz="1600" baseline="0">
                          <a:solidFill>
                            <a:schemeClr val="tx1"/>
                          </a:solidFill>
                          <a:latin typeface="Arial" panose="020B0604020202020204" pitchFamily="34" charset="0"/>
                          <a:cs typeface="Arial" panose="020B0604020202020204" pitchFamily="34" charset="0"/>
                        </a:rPr>
                        <a:t> meeting ahead of time </a:t>
                      </a:r>
                      <a:endParaRPr lang="en-GB" sz="1600">
                        <a:solidFill>
                          <a:schemeClr val="tx1"/>
                        </a:solidFill>
                        <a:latin typeface="Arial" panose="020B0604020202020204" pitchFamily="34" charset="0"/>
                        <a:cs typeface="Arial" panose="020B0604020202020204" pitchFamily="34" charset="0"/>
                      </a:endParaRPr>
                    </a:p>
                    <a:p>
                      <a:endParaRPr lang="en-GB" sz="1600">
                        <a:solidFill>
                          <a:schemeClr val="tx1"/>
                        </a:solidFill>
                      </a:endParaRPr>
                    </a:p>
                  </a:txBody>
                  <a:tcPr marL="63302" marR="63302" marT="31651" marB="31651">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With there being many different channels and conversations, it may be difficult to find applicable information quick </a:t>
                      </a:r>
                    </a:p>
                  </a:txBody>
                  <a:tcPr marL="63302" marR="63302" marT="31651" marB="31651">
                    <a:solidFill>
                      <a:schemeClr val="bg2">
                        <a:lumMod val="40000"/>
                        <a:lumOff val="60000"/>
                      </a:schemeClr>
                    </a:solidFill>
                  </a:tcPr>
                </a:tc>
                <a:extLst>
                  <a:ext uri="{0D108BD9-81ED-4DB2-BD59-A6C34878D82A}">
                    <a16:rowId xmlns:a16="http://schemas.microsoft.com/office/drawing/2014/main" val="1928761690"/>
                  </a:ext>
                </a:extLst>
              </a:tr>
              <a:tr h="657481">
                <a:tc>
                  <a:txBody>
                    <a:bodyPr/>
                    <a:lstStyle/>
                    <a:p>
                      <a:r>
                        <a:rPr lang="en-GB" sz="1600">
                          <a:solidFill>
                            <a:schemeClr val="tx1"/>
                          </a:solidFill>
                          <a:latin typeface="Arial" panose="020B0604020202020204" pitchFamily="34" charset="0"/>
                          <a:cs typeface="Arial" panose="020B0604020202020204" pitchFamily="34" charset="0"/>
                        </a:rPr>
                        <a:t>Useful for people with hearing impairment. It provides the option of captions</a:t>
                      </a:r>
                    </a:p>
                  </a:txBody>
                  <a:tcPr marL="63302" marR="63302" marT="31651" marB="31651">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The internet could play up and lead to disconnection, problem with the wi-fi or your system may be running down</a:t>
                      </a:r>
                    </a:p>
                  </a:txBody>
                  <a:tcPr marL="63302" marR="63302" marT="31651" marB="31651">
                    <a:solidFill>
                      <a:schemeClr val="bg2">
                        <a:lumMod val="40000"/>
                        <a:lumOff val="60000"/>
                      </a:schemeClr>
                    </a:solidFill>
                  </a:tcPr>
                </a:tc>
                <a:extLst>
                  <a:ext uri="{0D108BD9-81ED-4DB2-BD59-A6C34878D82A}">
                    <a16:rowId xmlns:a16="http://schemas.microsoft.com/office/drawing/2014/main" val="3117103917"/>
                  </a:ext>
                </a:extLst>
              </a:tr>
              <a:tr h="306740">
                <a:tc>
                  <a:txBody>
                    <a:bodyPr/>
                    <a:lstStyle/>
                    <a:p>
                      <a:r>
                        <a:rPr lang="en-GB" sz="1600">
                          <a:solidFill>
                            <a:schemeClr val="tx1"/>
                          </a:solidFill>
                          <a:latin typeface="Arial" panose="020B0604020202020204" pitchFamily="34" charset="0"/>
                          <a:cs typeface="Arial" panose="020B0604020202020204" pitchFamily="34" charset="0"/>
                        </a:rPr>
                        <a:t>Free for NHS staff </a:t>
                      </a:r>
                    </a:p>
                  </a:txBody>
                  <a:tcPr marL="63302" marR="63302" marT="31651" marB="31651">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Audio delays, the video may freeze, speech may be delayed </a:t>
                      </a:r>
                    </a:p>
                  </a:txBody>
                  <a:tcPr marL="63302" marR="63302" marT="31651" marB="31651">
                    <a:solidFill>
                      <a:schemeClr val="bg2">
                        <a:lumMod val="40000"/>
                        <a:lumOff val="60000"/>
                      </a:schemeClr>
                    </a:solidFill>
                  </a:tcPr>
                </a:tc>
                <a:extLst>
                  <a:ext uri="{0D108BD9-81ED-4DB2-BD59-A6C34878D82A}">
                    <a16:rowId xmlns:a16="http://schemas.microsoft.com/office/drawing/2014/main" val="1681891840"/>
                  </a:ext>
                </a:extLst>
              </a:tr>
              <a:tr h="67747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If a lock down was to happen, doctors and nurses could attend a group meeting through team’s video call </a:t>
                      </a:r>
                    </a:p>
                    <a:p>
                      <a:endParaRPr lang="en-GB" sz="1600">
                        <a:solidFill>
                          <a:schemeClr val="tx1"/>
                        </a:solidFill>
                        <a:latin typeface="Arial" panose="020B0604020202020204" pitchFamily="34" charset="0"/>
                        <a:cs typeface="Arial" panose="020B0604020202020204" pitchFamily="34" charset="0"/>
                      </a:endParaRPr>
                    </a:p>
                  </a:txBody>
                  <a:tcPr marL="63302" marR="63302" marT="31651" marB="31651">
                    <a:lnB w="12700" cap="flat" cmpd="sng" algn="ctr">
                      <a:solidFill>
                        <a:schemeClr val="tx1"/>
                      </a:solidFill>
                      <a:prstDash val="lgDash"/>
                      <a:round/>
                      <a:headEnd type="none" w="med" len="med"/>
                      <a:tailEnd type="none" w="med" len="med"/>
                    </a:lnB>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Difficult to do physical learning. Due to it being over a online meeting you might not have the facilities like how the hospitals would</a:t>
                      </a:r>
                    </a:p>
                  </a:txBody>
                  <a:tcPr marL="63302" marR="63302" marT="31651" marB="31651">
                    <a:lnB w="12700" cap="flat" cmpd="sng" algn="ctr">
                      <a:solidFill>
                        <a:schemeClr val="tx1"/>
                      </a:solidFill>
                      <a:prstDash val="lgDash"/>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525779344"/>
                  </a:ext>
                </a:extLst>
              </a:tr>
              <a:tr h="469635">
                <a:tc>
                  <a:txBody>
                    <a:bodyPr/>
                    <a:lstStyle/>
                    <a:p>
                      <a:r>
                        <a:rPr lang="en-GB" sz="1600">
                          <a:solidFill>
                            <a:schemeClr val="tx1"/>
                          </a:solidFill>
                          <a:latin typeface="Arial" panose="020B0604020202020204" pitchFamily="34" charset="0"/>
                          <a:cs typeface="Arial" panose="020B0604020202020204" pitchFamily="34" charset="0"/>
                        </a:rPr>
                        <a:t>You can always go back and look back and messages. They don’t disappear </a:t>
                      </a:r>
                    </a:p>
                  </a:txBody>
                  <a:tcPr marL="63302" marR="63302" marT="31651" marB="31651">
                    <a:lnT w="12700" cap="flat" cmpd="sng" algn="ctr">
                      <a:solidFill>
                        <a:schemeClr val="tx1"/>
                      </a:solidFill>
                      <a:prstDash val="lgDash"/>
                      <a:round/>
                      <a:headEnd type="none" w="med" len="med"/>
                      <a:tailEnd type="none" w="med" len="med"/>
                    </a:lnT>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a:t>
                      </a:r>
                      <a:r>
                        <a:rPr lang="en-GB" sz="1600" err="1">
                          <a:solidFill>
                            <a:schemeClr val="tx1"/>
                          </a:solidFill>
                          <a:latin typeface="Arial" panose="020B0604020202020204" pitchFamily="34" charset="0"/>
                          <a:cs typeface="Arial" panose="020B0604020202020204" pitchFamily="34" charset="0"/>
                        </a:rPr>
                        <a:t>Skyskit</a:t>
                      </a:r>
                      <a:r>
                        <a:rPr lang="en-GB" sz="1600">
                          <a:solidFill>
                            <a:schemeClr val="tx1"/>
                          </a:solidFill>
                          <a:latin typeface="Arial" panose="020B0604020202020204" pitchFamily="34" charset="0"/>
                          <a:cs typeface="Arial" panose="020B0604020202020204" pitchFamily="34" charset="0"/>
                        </a:rPr>
                        <a:t> team) (2021) Employees can mistake the sender and  send sensitive or confidential data, to the wrong person </a:t>
                      </a:r>
                    </a:p>
                  </a:txBody>
                  <a:tcPr marL="63302" marR="63302" marT="31651" marB="31651">
                    <a:lnT w="12700" cap="flat" cmpd="sng" algn="ctr">
                      <a:solidFill>
                        <a:schemeClr val="tx1"/>
                      </a:solidFill>
                      <a:prstDash val="lgDash"/>
                      <a:round/>
                      <a:headEnd type="none" w="med" len="med"/>
                      <a:tailEnd type="none" w="med" len="med"/>
                    </a:lnT>
                    <a:solidFill>
                      <a:schemeClr val="bg2">
                        <a:lumMod val="40000"/>
                        <a:lumOff val="60000"/>
                      </a:schemeClr>
                    </a:solidFill>
                  </a:tcPr>
                </a:tc>
                <a:extLst>
                  <a:ext uri="{0D108BD9-81ED-4DB2-BD59-A6C34878D82A}">
                    <a16:rowId xmlns:a16="http://schemas.microsoft.com/office/drawing/2014/main" val="2440845086"/>
                  </a:ext>
                </a:extLst>
              </a:tr>
            </a:tbl>
          </a:graphicData>
        </a:graphic>
      </p:graphicFrame>
    </p:spTree>
    <p:custDataLst>
      <p:tags r:id="rId1"/>
    </p:custDataLst>
    <p:extLst>
      <p:ext uri="{BB962C8B-B14F-4D97-AF65-F5344CB8AC3E}">
        <p14:creationId xmlns:p14="http://schemas.microsoft.com/office/powerpoint/2010/main" val="1983333097"/>
      </p:ext>
    </p:extLst>
  </p:cSld>
  <p:clrMapOvr>
    <a:masterClrMapping/>
  </p:clrMapOvr>
  <mc:AlternateContent xmlns:mc="http://schemas.openxmlformats.org/markup-compatibility/2006" xmlns:p14="http://schemas.microsoft.com/office/powerpoint/2010/main">
    <mc:Choice Requires="p14">
      <p:transition spd="slow" p14:dur="3400" advTm="65851">
        <p14:reveal/>
      </p:transition>
    </mc:Choice>
    <mc:Fallback xmlns="">
      <p:transition spd="slow" advTm="6585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aphicFrame>
        <p:nvGraphicFramePr>
          <p:cNvPr id="1030" name="TextBox 9">
            <a:extLst>
              <a:ext uri="{FF2B5EF4-FFF2-40B4-BE49-F238E27FC236}">
                <a16:creationId xmlns:a16="http://schemas.microsoft.com/office/drawing/2014/main" id="{270C44FD-9355-C4D0-2DB7-033AD416FB40}"/>
              </a:ext>
            </a:extLst>
          </p:cNvPr>
          <p:cNvGraphicFramePr/>
          <p:nvPr>
            <p:extLst>
              <p:ext uri="{D42A27DB-BD31-4B8C-83A1-F6EECF244321}">
                <p14:modId xmlns:p14="http://schemas.microsoft.com/office/powerpoint/2010/main" val="724534597"/>
              </p:ext>
            </p:extLst>
          </p:nvPr>
        </p:nvGraphicFramePr>
        <p:xfrm>
          <a:off x="330200" y="4152900"/>
          <a:ext cx="8402128" cy="112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Image result for nhs microsoft teams">
            <a:extLst>
              <a:ext uri="{FF2B5EF4-FFF2-40B4-BE49-F238E27FC236}">
                <a16:creationId xmlns:a16="http://schemas.microsoft.com/office/drawing/2014/main" id="{129BF90F-CED2-9585-36F0-362FB1C191A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r="754" b="2"/>
          <a:stretch/>
        </p:blipFill>
        <p:spPr bwMode="auto">
          <a:xfrm>
            <a:off x="8712200" y="1578075"/>
            <a:ext cx="3149600" cy="261310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softEdge rad="63500"/>
          </a:effectLst>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B1895F40-F050-5703-E0D9-0C132384D2AE}"/>
              </a:ext>
            </a:extLst>
          </p:cNvPr>
          <p:cNvSpPr/>
          <p:nvPr/>
        </p:nvSpPr>
        <p:spPr>
          <a:xfrm>
            <a:off x="330200" y="611149"/>
            <a:ext cx="8178800" cy="3022600"/>
          </a:xfrm>
          <a:prstGeom prst="roundRect">
            <a:avLst/>
          </a:prstGeom>
          <a:solidFill>
            <a:schemeClr val="bg2">
              <a:lumMod val="60000"/>
              <a:lumOff val="40000"/>
            </a:schemeClr>
          </a:solidFill>
          <a:ln>
            <a:solidFill>
              <a:schemeClr val="bg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nSpc>
                <a:spcPct val="100000"/>
              </a:lnSpc>
            </a:pPr>
            <a:r>
              <a:rPr lang="en-US" sz="1800">
                <a:latin typeface="Arial" panose="020B0604020202020204" pitchFamily="34" charset="0"/>
                <a:cs typeface="Arial" panose="020B0604020202020204" pitchFamily="34" charset="0"/>
              </a:rPr>
              <a:t>Not only can you make video meeting calls NHS staff can send voice notes and share files while you're in a meeting.</a:t>
            </a:r>
          </a:p>
          <a:p>
            <a:pPr lvl="0">
              <a:lnSpc>
                <a:spcPct val="100000"/>
              </a:lnSpc>
            </a:pPr>
            <a:r>
              <a:rPr lang="en-US" sz="1800">
                <a:latin typeface="Arial" panose="020B0604020202020204" pitchFamily="34" charset="0"/>
                <a:cs typeface="Arial" panose="020B0604020202020204" pitchFamily="34" charset="0"/>
              </a:rPr>
              <a:t>Blackstock. S, (2021) ‘How Microsoft teams can support your clinical practice during the pandemic Blackstock states her experience during lockdown and how it had a drastic impact on how she could provide care to patients.  She also expresses how good of a source Microsoft Teams is to encourage collogues knowledge with clinical practices. There was many different benefits to help deliver information with her colleges about patients care and health treatment through MS teams  </a:t>
            </a:r>
          </a:p>
        </p:txBody>
      </p:sp>
    </p:spTree>
    <p:custDataLst>
      <p:tags r:id="rId1"/>
    </p:custDataLst>
    <p:extLst>
      <p:ext uri="{BB962C8B-B14F-4D97-AF65-F5344CB8AC3E}">
        <p14:creationId xmlns:p14="http://schemas.microsoft.com/office/powerpoint/2010/main" val="1399891302"/>
      </p:ext>
    </p:extLst>
  </p:cSld>
  <p:clrMapOvr>
    <a:masterClrMapping/>
  </p:clrMapOvr>
  <mc:AlternateContent xmlns:mc="http://schemas.openxmlformats.org/markup-compatibility/2006" xmlns:p14="http://schemas.microsoft.com/office/powerpoint/2010/main">
    <mc:Choice Requires="p14">
      <p:transition spd="slow" p14:dur="2000" advTm="50237"/>
    </mc:Choice>
    <mc:Fallback xmlns="">
      <p:transition spd="slow" advTm="5023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1030"/>
                                        </p:tgtEl>
                                        <p:attrNameLst>
                                          <p:attrName>style.visibility</p:attrName>
                                        </p:attrNameLst>
                                      </p:cBhvr>
                                      <p:to>
                                        <p:strVal val="visible"/>
                                      </p:to>
                                    </p:set>
                                    <p:anim calcmode="lin" valueType="num">
                                      <p:cBhvr>
                                        <p:cTn id="11" dur="500" fill="hold"/>
                                        <p:tgtEl>
                                          <p:spTgt spid="1030"/>
                                        </p:tgtEl>
                                        <p:attrNameLst>
                                          <p:attrName>ppt_w</p:attrName>
                                        </p:attrNameLst>
                                      </p:cBhvr>
                                      <p:tavLst>
                                        <p:tav tm="0">
                                          <p:val>
                                            <p:fltVal val="0"/>
                                          </p:val>
                                        </p:tav>
                                        <p:tav tm="100000">
                                          <p:val>
                                            <p:strVal val="#ppt_w"/>
                                          </p:val>
                                        </p:tav>
                                      </p:tavLst>
                                    </p:anim>
                                    <p:anim calcmode="lin" valueType="num">
                                      <p:cBhvr>
                                        <p:cTn id="12" dur="500" fill="hold"/>
                                        <p:tgtEl>
                                          <p:spTgt spid="1030"/>
                                        </p:tgtEl>
                                        <p:attrNameLst>
                                          <p:attrName>ppt_h</p:attrName>
                                        </p:attrNameLst>
                                      </p:cBhvr>
                                      <p:tavLst>
                                        <p:tav tm="0">
                                          <p:val>
                                            <p:fltVal val="0"/>
                                          </p:val>
                                        </p:tav>
                                        <p:tav tm="100000">
                                          <p:val>
                                            <p:strVal val="#ppt_h"/>
                                          </p:val>
                                        </p:tav>
                                      </p:tavLst>
                                    </p:anim>
                                    <p:animEffect transition="in" filter="fade">
                                      <p:cBhvr>
                                        <p:cTn id="13" dur="500"/>
                                        <p:tgtEl>
                                          <p:spTgt spid="1030"/>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anim calcmode="lin" valueType="num">
                                      <p:cBhvr>
                                        <p:cTn id="19" dur="1000" fill="hold"/>
                                        <p:tgtEl>
                                          <p:spTgt spid="2"/>
                                        </p:tgtEl>
                                        <p:attrNameLst>
                                          <p:attrName>ppt_x</p:attrName>
                                        </p:attrNameLst>
                                      </p:cBhvr>
                                      <p:tavLst>
                                        <p:tav tm="0">
                                          <p:val>
                                            <p:strVal val="#ppt_x"/>
                                          </p:val>
                                        </p:tav>
                                        <p:tav tm="100000">
                                          <p:val>
                                            <p:strVal val="#ppt_x"/>
                                          </p:val>
                                        </p:tav>
                                      </p:tavLst>
                                    </p:anim>
                                    <p:anim calcmode="lin" valueType="num">
                                      <p:cBhvr>
                                        <p:cTn id="20"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30" grpId="0">
        <p:bldAsOne/>
      </p:bldGraphic>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293F-AA6F-768D-5FB5-5AD3E9BAF014}"/>
              </a:ext>
            </a:extLst>
          </p:cNvPr>
          <p:cNvSpPr>
            <a:spLocks noGrp="1"/>
          </p:cNvSpPr>
          <p:nvPr>
            <p:ph type="title"/>
          </p:nvPr>
        </p:nvSpPr>
        <p:spPr/>
        <p:txBody>
          <a:bodyPr/>
          <a:lstStyle/>
          <a:p>
            <a:r>
              <a:rPr lang="en-GB"/>
              <a:t>Things  to consider whilst working remotely using MS Teams  </a:t>
            </a:r>
          </a:p>
        </p:txBody>
      </p:sp>
      <p:sp>
        <p:nvSpPr>
          <p:cNvPr id="3" name="Content Placeholder 2">
            <a:extLst>
              <a:ext uri="{FF2B5EF4-FFF2-40B4-BE49-F238E27FC236}">
                <a16:creationId xmlns:a16="http://schemas.microsoft.com/office/drawing/2014/main" id="{72EEF2B9-B728-5573-F120-368593DCB36D}"/>
              </a:ext>
            </a:extLst>
          </p:cNvPr>
          <p:cNvSpPr>
            <a:spLocks noGrp="1"/>
          </p:cNvSpPr>
          <p:nvPr>
            <p:ph idx="1"/>
          </p:nvPr>
        </p:nvSpPr>
        <p:spPr/>
        <p:txBody>
          <a:bodyPr>
            <a:normAutofit/>
          </a:bodyPr>
          <a:lstStyle/>
          <a:p>
            <a:pPr marL="0" indent="0">
              <a:lnSpc>
                <a:spcPct val="150000"/>
              </a:lnSpc>
              <a:buNone/>
            </a:pPr>
            <a:r>
              <a:rPr lang="en-GB" sz="1600" dirty="0">
                <a:latin typeface="Arial" panose="020B0604020202020204" pitchFamily="34" charset="0"/>
                <a:cs typeface="Arial" panose="020B0604020202020204" pitchFamily="34" charset="0"/>
              </a:rPr>
              <a:t>Although MS Teams is a great form remote communication employees must still consider the following ; </a:t>
            </a:r>
          </a:p>
          <a:p>
            <a:pPr marL="0" indent="0">
              <a:lnSpc>
                <a:spcPct val="150000"/>
              </a:lnSpc>
              <a:buNone/>
            </a:pPr>
            <a:r>
              <a:rPr lang="en-GB" sz="1600" dirty="0">
                <a:latin typeface="Arial" panose="020B0604020202020204" pitchFamily="34" charset="0"/>
                <a:cs typeface="Arial" panose="020B0604020202020204" pitchFamily="34" charset="0"/>
              </a:rPr>
              <a:t>To keep control of the confidential information,  maintain security of patient's information.</a:t>
            </a:r>
          </a:p>
          <a:p>
            <a:pPr marL="0" indent="0">
              <a:lnSpc>
                <a:spcPct val="150000"/>
              </a:lnSpc>
              <a:buNone/>
            </a:pPr>
            <a:r>
              <a:rPr lang="en-GB" sz="1600" dirty="0">
                <a:latin typeface="Arial" panose="020B0604020202020204" pitchFamily="34" charset="0"/>
                <a:cs typeface="Arial" panose="020B0604020202020204" pitchFamily="34" charset="0"/>
              </a:rPr>
              <a:t>keeping  home life separate from work meetings, and cases that you have been given. Keeping your emotions from home separate to work. </a:t>
            </a:r>
          </a:p>
          <a:p>
            <a:pPr marL="0" indent="0">
              <a:lnSpc>
                <a:spcPct val="150000"/>
              </a:lnSpc>
              <a:buNone/>
            </a:pPr>
            <a:r>
              <a:rPr lang="en-GB" sz="1600" dirty="0">
                <a:latin typeface="Arial" panose="020B0604020202020204" pitchFamily="34" charset="0"/>
                <a:cs typeface="Arial" panose="020B0604020202020204" pitchFamily="34" charset="0"/>
              </a:rPr>
              <a:t>Whether they can be secluded during working hours. Ensuring to have quiet and private space during work hours </a:t>
            </a:r>
          </a:p>
          <a:p>
            <a:pPr marL="0" indent="0">
              <a:lnSpc>
                <a:spcPct val="150000"/>
              </a:lnSpc>
              <a:buNone/>
            </a:pPr>
            <a:r>
              <a:rPr lang="en-GB" sz="1600" dirty="0">
                <a:latin typeface="Arial" panose="020B0604020202020204" pitchFamily="34" charset="0"/>
                <a:cs typeface="Arial" panose="020B0604020202020204" pitchFamily="34" charset="0"/>
              </a:rPr>
              <a:t>Providing the relevant resources, making sure to have access to necessary resources and equipment </a:t>
            </a:r>
          </a:p>
          <a:p>
            <a:pPr marL="0" indent="0">
              <a:lnSpc>
                <a:spcPct val="150000"/>
              </a:lnSpc>
              <a:buNone/>
            </a:pPr>
            <a:endParaRPr lang="en-GB" sz="1700" dirty="0">
              <a:latin typeface="Arial" panose="020B0604020202020204" pitchFamily="34" charset="0"/>
              <a:cs typeface="Arial" panose="020B0604020202020204" pitchFamily="34" charset="0"/>
            </a:endParaRPr>
          </a:p>
          <a:p>
            <a:pPr marL="0" indent="0">
              <a:lnSpc>
                <a:spcPct val="150000"/>
              </a:lnSpc>
              <a:buNone/>
            </a:pPr>
            <a:endParaRPr lang="en-GB" dirty="0"/>
          </a:p>
        </p:txBody>
      </p:sp>
    </p:spTree>
    <p:custDataLst>
      <p:tags r:id="rId1"/>
    </p:custDataLst>
    <p:extLst>
      <p:ext uri="{BB962C8B-B14F-4D97-AF65-F5344CB8AC3E}">
        <p14:creationId xmlns:p14="http://schemas.microsoft.com/office/powerpoint/2010/main" val="1432537315"/>
      </p:ext>
    </p:extLst>
  </p:cSld>
  <p:clrMapOvr>
    <a:masterClrMapping/>
  </p:clrMapOvr>
  <mc:AlternateContent xmlns:mc="http://schemas.openxmlformats.org/markup-compatibility/2006" xmlns:p14="http://schemas.microsoft.com/office/powerpoint/2010/main">
    <mc:Choice Requires="p14">
      <p:transition spd="slow" p14:dur="2000" advTm="17643"/>
    </mc:Choice>
    <mc:Fallback xmlns="">
      <p:transition spd="slow" advTm="1764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circle(in)">
                                      <p:cBhvr>
                                        <p:cTn id="14" dur="2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circle(in)">
                                      <p:cBhvr>
                                        <p:cTn id="19" dur="20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circle(in)">
                                      <p:cBhvr>
                                        <p:cTn id="24" dur="20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circle(in)">
                                      <p:cBhvr>
                                        <p:cTn id="29" dur="20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circle(in)">
                                      <p:cBhvr>
                                        <p:cTn id="3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CBC8-29E0-4DBC-0216-1E5617A9050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4796DA6-26BC-B356-3563-7D89FAB9206D}"/>
              </a:ext>
            </a:extLst>
          </p:cNvPr>
          <p:cNvSpPr>
            <a:spLocks noGrp="1"/>
          </p:cNvSpPr>
          <p:nvPr>
            <p:ph idx="1"/>
          </p:nvPr>
        </p:nvSpPr>
        <p:spPr/>
        <p:txBody>
          <a:bodyPr>
            <a:normAutofit fontScale="92500" lnSpcReduction="20000"/>
          </a:bodyPr>
          <a:lstStyle/>
          <a:p>
            <a:pPr marL="0" indent="0">
              <a:buNone/>
            </a:pPr>
            <a:r>
              <a:rPr lang="en-GB" sz="2100" dirty="0">
                <a:solidFill>
                  <a:schemeClr val="bg1"/>
                </a:solidFill>
                <a:latin typeface="Arial" panose="020B0604020202020204" pitchFamily="34" charset="0"/>
                <a:cs typeface="Arial" panose="020B0604020202020204" pitchFamily="34" charset="0"/>
              </a:rPr>
              <a:t>NHS England. (2025).</a:t>
            </a:r>
            <a:r>
              <a:rPr lang="en-GB" sz="2300" i="1" dirty="0">
                <a:solidFill>
                  <a:srgbClr val="202A30"/>
                </a:solidFill>
                <a:effectLst/>
                <a:latin typeface="Arial" panose="020B0604020202020204" pitchFamily="34" charset="0"/>
                <a:cs typeface="Arial" panose="020B0604020202020204" pitchFamily="34" charset="0"/>
              </a:rPr>
              <a:t>Microsoft Teams and remote working. </a:t>
            </a:r>
            <a:r>
              <a:rPr lang="en-GB" sz="2300" dirty="0">
                <a:solidFill>
                  <a:srgbClr val="202A30"/>
                </a:solidFill>
                <a:effectLst/>
                <a:latin typeface="Arial" panose="020B0604020202020204" pitchFamily="34" charset="0"/>
                <a:cs typeface="Arial" panose="020B0604020202020204" pitchFamily="34" charset="0"/>
              </a:rPr>
              <a:t>Available at: </a:t>
            </a:r>
            <a:r>
              <a:rPr lang="en-GB" sz="2300" dirty="0">
                <a:solidFill>
                  <a:schemeClr val="bg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https://www.england.nhs.uk/long-read/microsoft-teams-and-remote-working</a:t>
            </a:r>
            <a:r>
              <a:rPr lang="en-GB" sz="2300" dirty="0">
                <a:solidFill>
                  <a:srgbClr val="B8FA56"/>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2300" dirty="0">
                <a:solidFill>
                  <a:srgbClr val="202A30"/>
                </a:solidFill>
                <a:effectLst/>
                <a:latin typeface="Arial" panose="020B0604020202020204" pitchFamily="34" charset="0"/>
                <a:cs typeface="Arial" panose="020B0604020202020204" pitchFamily="34" charset="0"/>
              </a:rPr>
              <a:t>. Accessed 17.oct.25</a:t>
            </a:r>
          </a:p>
          <a:p>
            <a:pPr marL="0" indent="0">
              <a:buNone/>
            </a:pPr>
            <a:r>
              <a:rPr lang="en-GB" sz="2100" dirty="0" err="1">
                <a:solidFill>
                  <a:schemeClr val="bg1"/>
                </a:solidFill>
                <a:latin typeface="Arial" panose="020B0604020202020204" pitchFamily="34" charset="0"/>
                <a:cs typeface="Arial" panose="020B0604020202020204" pitchFamily="34" charset="0"/>
              </a:rPr>
              <a:t>Worksighted</a:t>
            </a:r>
            <a:r>
              <a:rPr lang="en-GB" sz="2100" dirty="0">
                <a:solidFill>
                  <a:schemeClr val="bg1"/>
                </a:solidFill>
                <a:latin typeface="Arial" panose="020B0604020202020204" pitchFamily="34" charset="0"/>
                <a:cs typeface="Arial" panose="020B0604020202020204" pitchFamily="34" charset="0"/>
              </a:rPr>
              <a:t>(. 2023).</a:t>
            </a:r>
            <a:r>
              <a:rPr lang="en-GB" sz="2100" i="1" dirty="0">
                <a:solidFill>
                  <a:schemeClr val="bg1"/>
                </a:solidFill>
                <a:latin typeface="Arial" panose="020B0604020202020204" pitchFamily="34" charset="0"/>
                <a:cs typeface="Arial" panose="020B0604020202020204" pitchFamily="34" charset="0"/>
              </a:rPr>
              <a:t> 4 Reasons Why Microsoft Teams Is the Best Collaboration Software for Businesses. Available at : </a:t>
            </a:r>
            <a:r>
              <a:rPr lang="en-GB" sz="21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https://worksighted.com/resources/4-reasons-why-microsoft-teams-is-the-best-collaboration-software-for-businesses/#:~:text=Microsoft%20Teams%20provides%20employees%20with,Improve%20productivity</a:t>
            </a:r>
            <a:endParaRPr lang="en-GB" sz="1600" i="1" dirty="0">
              <a:solidFill>
                <a:schemeClr val="bg1"/>
              </a:solidFill>
              <a:latin typeface="Arial" panose="020B0604020202020204" pitchFamily="34" charset="0"/>
              <a:cs typeface="Arial" panose="020B0604020202020204" pitchFamily="34" charset="0"/>
            </a:endParaRPr>
          </a:p>
          <a:p>
            <a:pPr marL="0" indent="0">
              <a:buNone/>
            </a:pPr>
            <a:r>
              <a:rPr lang="en-GB" sz="2200" dirty="0">
                <a:solidFill>
                  <a:schemeClr val="bg1"/>
                </a:solidFill>
                <a:latin typeface="Arial" panose="020B0604020202020204" pitchFamily="34" charset="0"/>
                <a:cs typeface="Arial" panose="020B0604020202020204" pitchFamily="34" charset="0"/>
              </a:rPr>
              <a:t>Fandom (N.D) . </a:t>
            </a:r>
            <a:r>
              <a:rPr lang="en-GB" sz="1900" i="1" dirty="0">
                <a:solidFill>
                  <a:schemeClr val="bg1"/>
                </a:solidFill>
                <a:latin typeface="Arial" panose="020B0604020202020204" pitchFamily="34" charset="0"/>
                <a:cs typeface="Arial" panose="020B0604020202020204" pitchFamily="34" charset="0"/>
              </a:rPr>
              <a:t>Microsoft Teams. Available at: </a:t>
            </a:r>
            <a:r>
              <a:rPr lang="en-GB" sz="1900" i="1"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https://microsoft.fandom.com/wiki/Microsoft_Teams</a:t>
            </a:r>
            <a:r>
              <a:rPr lang="en-GB" sz="1900" i="1" dirty="0">
                <a:solidFill>
                  <a:schemeClr val="bg1"/>
                </a:solidFill>
                <a:latin typeface="Arial" panose="020B06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2622993835"/>
      </p:ext>
    </p:extLst>
  </p:cSld>
  <p:clrMapOvr>
    <a:masterClrMapping/>
  </p:clrMapOvr>
  <mc:AlternateContent xmlns:mc="http://schemas.openxmlformats.org/markup-compatibility/2006" xmlns:p14="http://schemas.microsoft.com/office/powerpoint/2010/main">
    <mc:Choice Requires="p14">
      <p:transition spd="slow" p14:dur="2000" advTm="3962"/>
    </mc:Choice>
    <mc:Fallback xmlns="">
      <p:transition spd="slow" advTm="3962"/>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1|0.6|0.8|14.8"/>
</p:tagLst>
</file>

<file path=ppt/tags/tag2.xml><?xml version="1.0" encoding="utf-8"?>
<p:tagLst xmlns:a="http://schemas.openxmlformats.org/drawingml/2006/main" xmlns:r="http://schemas.openxmlformats.org/officeDocument/2006/relationships" xmlns:p="http://schemas.openxmlformats.org/presentationml/2006/main">
  <p:tag name="TIMING" val="|0.7|0.8|21.5"/>
</p:tagLst>
</file>

<file path=ppt/tags/tag3.xml><?xml version="1.0" encoding="utf-8"?>
<p:tagLst xmlns:a="http://schemas.openxmlformats.org/drawingml/2006/main" xmlns:r="http://schemas.openxmlformats.org/officeDocument/2006/relationships" xmlns:p="http://schemas.openxmlformats.org/presentationml/2006/main">
  <p:tag name="TIMING" val="|0.5"/>
</p:tagLst>
</file>

<file path=ppt/tags/tag4.xml><?xml version="1.0" encoding="utf-8"?>
<p:tagLst xmlns:a="http://schemas.openxmlformats.org/drawingml/2006/main" xmlns:r="http://schemas.openxmlformats.org/officeDocument/2006/relationships" xmlns:p="http://schemas.openxmlformats.org/presentationml/2006/main">
  <p:tag name="TIMING" val="|0.6|1|1.2"/>
</p:tagLst>
</file>

<file path=ppt/tags/tag5.xml><?xml version="1.0" encoding="utf-8"?>
<p:tagLst xmlns:a="http://schemas.openxmlformats.org/drawingml/2006/main" xmlns:r="http://schemas.openxmlformats.org/officeDocument/2006/relationships" xmlns:p="http://schemas.openxmlformats.org/presentationml/2006/main">
  <p:tag name="TIMING" val="|0.5|0.8|0.7|6.9|1|5.8"/>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0</TotalTime>
  <Words>835</Words>
  <Application>Microsoft Office PowerPoint</Application>
  <PresentationFormat>Widescreen</PresentationFormat>
  <Paragraphs>42</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Arial</vt:lpstr>
      <vt:lpstr>Tw Cen MT</vt:lpstr>
      <vt:lpstr>Circuit</vt:lpstr>
      <vt:lpstr>MICROSOFT TEAMS </vt:lpstr>
      <vt:lpstr>PowerPoint Presentation</vt:lpstr>
      <vt:lpstr>Microsoft teams </vt:lpstr>
      <vt:lpstr>PowerPoint Presentation</vt:lpstr>
      <vt:lpstr>Things  to consider whilst working remotely using MS Teams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sharday joseph</dc:creator>
  <cp:lastModifiedBy>sharday joseph</cp:lastModifiedBy>
  <cp:revision>1</cp:revision>
  <dcterms:created xsi:type="dcterms:W3CDTF">2025-02-03T15:11:29Z</dcterms:created>
  <dcterms:modified xsi:type="dcterms:W3CDTF">2025-10-19T21:41:56Z</dcterms:modified>
</cp:coreProperties>
</file>