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notesMasterIdLst>
    <p:notesMasterId r:id="rId6"/>
  </p:notesMasterIdLst>
  <p:sldIdLst>
    <p:sldId id="259" r:id="rId2"/>
    <p:sldId id="256" r:id="rId3"/>
    <p:sldId id="257" r:id="rId4"/>
    <p:sldId id="258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605"/>
    <a:srgbClr val="E8B4C3"/>
    <a:srgbClr val="FFCFF6"/>
    <a:srgbClr val="941100"/>
    <a:srgbClr val="FECEF6"/>
    <a:srgbClr val="FFD579"/>
    <a:srgbClr val="D6D6D6"/>
    <a:srgbClr val="FFDDA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25ADDA5-7ADD-C248-8866-8592EF5A4CD1}" v="2599" dt="2022-06-16T23:42:21.50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728"/>
    <p:restoredTop sz="94650"/>
  </p:normalViewPr>
  <p:slideViewPr>
    <p:cSldViewPr snapToGrid="0" snapToObjects="1">
      <p:cViewPr varScale="1">
        <p:scale>
          <a:sx n="109" d="100"/>
          <a:sy n="109" d="100"/>
        </p:scale>
        <p:origin x="216" y="4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riyanitha Gayanie Cooray (2118031)" userId="2e5a1606-16ef-4040-a47f-036cee47a7d2" providerId="ADAL" clId="{925ADDA5-7ADD-C248-8866-8592EF5A4CD1}"/>
    <pc:docChg chg="undo custSel addSld modSld sldOrd">
      <pc:chgData name="Priyanitha Gayanie Cooray (2118031)" userId="2e5a1606-16ef-4040-a47f-036cee47a7d2" providerId="ADAL" clId="{925ADDA5-7ADD-C248-8866-8592EF5A4CD1}" dt="2022-06-16T23:50:26.739" v="961" actId="20577"/>
      <pc:docMkLst>
        <pc:docMk/>
      </pc:docMkLst>
      <pc:sldChg chg="modSp mod">
        <pc:chgData name="Priyanitha Gayanie Cooray (2118031)" userId="2e5a1606-16ef-4040-a47f-036cee47a7d2" providerId="ADAL" clId="{925ADDA5-7ADD-C248-8866-8592EF5A4CD1}" dt="2022-06-16T23:50:26.739" v="961" actId="20577"/>
        <pc:sldMkLst>
          <pc:docMk/>
          <pc:sldMk cId="1229541346" sldId="256"/>
        </pc:sldMkLst>
        <pc:spChg chg="mod">
          <ac:chgData name="Priyanitha Gayanie Cooray (2118031)" userId="2e5a1606-16ef-4040-a47f-036cee47a7d2" providerId="ADAL" clId="{925ADDA5-7ADD-C248-8866-8592EF5A4CD1}" dt="2022-06-16T21:54:42.282" v="3" actId="1076"/>
          <ac:spMkLst>
            <pc:docMk/>
            <pc:sldMk cId="1229541346" sldId="256"/>
            <ac:spMk id="9" creationId="{10672147-9630-51B3-7468-ABF2B1B411CA}"/>
          </ac:spMkLst>
        </pc:spChg>
        <pc:spChg chg="mod">
          <ac:chgData name="Priyanitha Gayanie Cooray (2118031)" userId="2e5a1606-16ef-4040-a47f-036cee47a7d2" providerId="ADAL" clId="{925ADDA5-7ADD-C248-8866-8592EF5A4CD1}" dt="2022-06-16T21:54:10.468" v="0" actId="1076"/>
          <ac:spMkLst>
            <pc:docMk/>
            <pc:sldMk cId="1229541346" sldId="256"/>
            <ac:spMk id="10" creationId="{967EF189-111C-BA6A-B130-2F8B5E1E7481}"/>
          </ac:spMkLst>
        </pc:spChg>
        <pc:spChg chg="mod">
          <ac:chgData name="Priyanitha Gayanie Cooray (2118031)" userId="2e5a1606-16ef-4040-a47f-036cee47a7d2" providerId="ADAL" clId="{925ADDA5-7ADD-C248-8866-8592EF5A4CD1}" dt="2022-06-16T21:56:00" v="19" actId="20577"/>
          <ac:spMkLst>
            <pc:docMk/>
            <pc:sldMk cId="1229541346" sldId="256"/>
            <ac:spMk id="30" creationId="{0CD6E095-CEB1-D533-1D24-85DDA2ECFB67}"/>
          </ac:spMkLst>
        </pc:spChg>
        <pc:spChg chg="mod">
          <ac:chgData name="Priyanitha Gayanie Cooray (2118031)" userId="2e5a1606-16ef-4040-a47f-036cee47a7d2" providerId="ADAL" clId="{925ADDA5-7ADD-C248-8866-8592EF5A4CD1}" dt="2022-06-16T22:59:45.249" v="599" actId="1076"/>
          <ac:spMkLst>
            <pc:docMk/>
            <pc:sldMk cId="1229541346" sldId="256"/>
            <ac:spMk id="31" creationId="{549101DC-08E1-E8B1-0224-6D9ED029FBEF}"/>
          </ac:spMkLst>
        </pc:spChg>
        <pc:spChg chg="mod">
          <ac:chgData name="Priyanitha Gayanie Cooray (2118031)" userId="2e5a1606-16ef-4040-a47f-036cee47a7d2" providerId="ADAL" clId="{925ADDA5-7ADD-C248-8866-8592EF5A4CD1}" dt="2022-06-16T23:17:58.296" v="898" actId="20577"/>
          <ac:spMkLst>
            <pc:docMk/>
            <pc:sldMk cId="1229541346" sldId="256"/>
            <ac:spMk id="36" creationId="{AD4BFC99-F9F6-F2DD-98DB-3D678B091788}"/>
          </ac:spMkLst>
        </pc:spChg>
        <pc:spChg chg="mod">
          <ac:chgData name="Priyanitha Gayanie Cooray (2118031)" userId="2e5a1606-16ef-4040-a47f-036cee47a7d2" providerId="ADAL" clId="{925ADDA5-7ADD-C248-8866-8592EF5A4CD1}" dt="2022-06-16T23:03:13.289" v="714" actId="20577"/>
          <ac:spMkLst>
            <pc:docMk/>
            <pc:sldMk cId="1229541346" sldId="256"/>
            <ac:spMk id="41" creationId="{5884C9BD-C30D-EC9D-CCE9-1472BCA0F69D}"/>
          </ac:spMkLst>
        </pc:spChg>
        <pc:spChg chg="mod">
          <ac:chgData name="Priyanitha Gayanie Cooray (2118031)" userId="2e5a1606-16ef-4040-a47f-036cee47a7d2" providerId="ADAL" clId="{925ADDA5-7ADD-C248-8866-8592EF5A4CD1}" dt="2022-06-16T23:02:01.744" v="712" actId="20577"/>
          <ac:spMkLst>
            <pc:docMk/>
            <pc:sldMk cId="1229541346" sldId="256"/>
            <ac:spMk id="42" creationId="{A9F17C4F-24E0-41B6-64CB-CA60B89E6FBF}"/>
          </ac:spMkLst>
        </pc:spChg>
        <pc:spChg chg="mod">
          <ac:chgData name="Priyanitha Gayanie Cooray (2118031)" userId="2e5a1606-16ef-4040-a47f-036cee47a7d2" providerId="ADAL" clId="{925ADDA5-7ADD-C248-8866-8592EF5A4CD1}" dt="2022-06-16T23:50:15.413" v="958" actId="20577"/>
          <ac:spMkLst>
            <pc:docMk/>
            <pc:sldMk cId="1229541346" sldId="256"/>
            <ac:spMk id="50" creationId="{37950C68-15F9-E189-D6AB-AADA87E74A3D}"/>
          </ac:spMkLst>
        </pc:spChg>
        <pc:spChg chg="mod">
          <ac:chgData name="Priyanitha Gayanie Cooray (2118031)" userId="2e5a1606-16ef-4040-a47f-036cee47a7d2" providerId="ADAL" clId="{925ADDA5-7ADD-C248-8866-8592EF5A4CD1}" dt="2022-06-16T23:50:26.739" v="961" actId="20577"/>
          <ac:spMkLst>
            <pc:docMk/>
            <pc:sldMk cId="1229541346" sldId="256"/>
            <ac:spMk id="52" creationId="{80B58E57-4CD4-6D2B-14F6-621E72130BA2}"/>
          </ac:spMkLst>
        </pc:spChg>
        <pc:picChg chg="mod">
          <ac:chgData name="Priyanitha Gayanie Cooray (2118031)" userId="2e5a1606-16ef-4040-a47f-036cee47a7d2" providerId="ADAL" clId="{925ADDA5-7ADD-C248-8866-8592EF5A4CD1}" dt="2022-06-16T21:55:34.268" v="4" actId="1076"/>
          <ac:picMkLst>
            <pc:docMk/>
            <pc:sldMk cId="1229541346" sldId="256"/>
            <ac:picMk id="102" creationId="{5FC3EC8B-47E9-2B48-E2F3-441821AA08F2}"/>
          </ac:picMkLst>
        </pc:picChg>
        <pc:picChg chg="mod">
          <ac:chgData name="Priyanitha Gayanie Cooray (2118031)" userId="2e5a1606-16ef-4040-a47f-036cee47a7d2" providerId="ADAL" clId="{925ADDA5-7ADD-C248-8866-8592EF5A4CD1}" dt="2022-06-16T21:55:37.135" v="5" actId="1076"/>
          <ac:picMkLst>
            <pc:docMk/>
            <pc:sldMk cId="1229541346" sldId="256"/>
            <ac:picMk id="103" creationId="{A4078C4A-1EFD-9ED6-A3B9-46E1C16F2011}"/>
          </ac:picMkLst>
        </pc:picChg>
      </pc:sldChg>
      <pc:sldChg chg="addSp delSp modSp mod">
        <pc:chgData name="Priyanitha Gayanie Cooray (2118031)" userId="2e5a1606-16ef-4040-a47f-036cee47a7d2" providerId="ADAL" clId="{925ADDA5-7ADD-C248-8866-8592EF5A4CD1}" dt="2022-06-16T23:40:54.448" v="954" actId="478"/>
        <pc:sldMkLst>
          <pc:docMk/>
          <pc:sldMk cId="3776501315" sldId="257"/>
        </pc:sldMkLst>
        <pc:spChg chg="mod">
          <ac:chgData name="Priyanitha Gayanie Cooray (2118031)" userId="2e5a1606-16ef-4040-a47f-036cee47a7d2" providerId="ADAL" clId="{925ADDA5-7ADD-C248-8866-8592EF5A4CD1}" dt="2022-06-16T23:29:22.422" v="918" actId="2711"/>
          <ac:spMkLst>
            <pc:docMk/>
            <pc:sldMk cId="3776501315" sldId="257"/>
            <ac:spMk id="2" creationId="{1DF27BB7-DDCC-51D0-2B86-811EA3FB822C}"/>
          </ac:spMkLst>
        </pc:spChg>
        <pc:spChg chg="mod">
          <ac:chgData name="Priyanitha Gayanie Cooray (2118031)" userId="2e5a1606-16ef-4040-a47f-036cee47a7d2" providerId="ADAL" clId="{925ADDA5-7ADD-C248-8866-8592EF5A4CD1}" dt="2022-06-16T23:31:51.010" v="923" actId="114"/>
          <ac:spMkLst>
            <pc:docMk/>
            <pc:sldMk cId="3776501315" sldId="257"/>
            <ac:spMk id="3" creationId="{E5D63467-D092-1A0D-3086-A0F5300E36EF}"/>
          </ac:spMkLst>
        </pc:spChg>
        <pc:spChg chg="add del mod">
          <ac:chgData name="Priyanitha Gayanie Cooray (2118031)" userId="2e5a1606-16ef-4040-a47f-036cee47a7d2" providerId="ADAL" clId="{925ADDA5-7ADD-C248-8866-8592EF5A4CD1}" dt="2022-06-16T23:39:25.086" v="937"/>
          <ac:spMkLst>
            <pc:docMk/>
            <pc:sldMk cId="3776501315" sldId="257"/>
            <ac:spMk id="4" creationId="{6249E480-62CD-8319-BACC-B94C3F750442}"/>
          </ac:spMkLst>
        </pc:spChg>
        <pc:spChg chg="mod">
          <ac:chgData name="Priyanitha Gayanie Cooray (2118031)" userId="2e5a1606-16ef-4040-a47f-036cee47a7d2" providerId="ADAL" clId="{925ADDA5-7ADD-C248-8866-8592EF5A4CD1}" dt="2022-06-16T22:05:47.726" v="68" actId="1076"/>
          <ac:spMkLst>
            <pc:docMk/>
            <pc:sldMk cId="3776501315" sldId="257"/>
            <ac:spMk id="14" creationId="{4F509AAC-C462-855F-66BC-CC74FC86D3FD}"/>
          </ac:spMkLst>
        </pc:spChg>
        <pc:spChg chg="mod">
          <ac:chgData name="Priyanitha Gayanie Cooray (2118031)" userId="2e5a1606-16ef-4040-a47f-036cee47a7d2" providerId="ADAL" clId="{925ADDA5-7ADD-C248-8866-8592EF5A4CD1}" dt="2022-06-16T22:04:00.528" v="53" actId="1076"/>
          <ac:spMkLst>
            <pc:docMk/>
            <pc:sldMk cId="3776501315" sldId="257"/>
            <ac:spMk id="23" creationId="{E86D7289-20CF-B29C-6EA9-BC074CBE689C}"/>
          </ac:spMkLst>
        </pc:spChg>
        <pc:picChg chg="del mod">
          <ac:chgData name="Priyanitha Gayanie Cooray (2118031)" userId="2e5a1606-16ef-4040-a47f-036cee47a7d2" providerId="ADAL" clId="{925ADDA5-7ADD-C248-8866-8592EF5A4CD1}" dt="2022-06-16T23:40:44.913" v="952" actId="478"/>
          <ac:picMkLst>
            <pc:docMk/>
            <pc:sldMk cId="3776501315" sldId="257"/>
            <ac:picMk id="5" creationId="{7DF31197-80C8-9F0A-F41B-47E2981B3177}"/>
          </ac:picMkLst>
        </pc:picChg>
        <pc:picChg chg="del mod">
          <ac:chgData name="Priyanitha Gayanie Cooray (2118031)" userId="2e5a1606-16ef-4040-a47f-036cee47a7d2" providerId="ADAL" clId="{925ADDA5-7ADD-C248-8866-8592EF5A4CD1}" dt="2022-06-16T23:40:51.565" v="953" actId="478"/>
          <ac:picMkLst>
            <pc:docMk/>
            <pc:sldMk cId="3776501315" sldId="257"/>
            <ac:picMk id="9" creationId="{884D4731-C113-5695-DF40-4B9A84641BD0}"/>
          </ac:picMkLst>
        </pc:picChg>
        <pc:picChg chg="del">
          <ac:chgData name="Priyanitha Gayanie Cooray (2118031)" userId="2e5a1606-16ef-4040-a47f-036cee47a7d2" providerId="ADAL" clId="{925ADDA5-7ADD-C248-8866-8592EF5A4CD1}" dt="2022-06-16T23:40:39.866" v="951" actId="478"/>
          <ac:picMkLst>
            <pc:docMk/>
            <pc:sldMk cId="3776501315" sldId="257"/>
            <ac:picMk id="10" creationId="{FC2762E6-27FC-1298-7C92-93D5CD98522F}"/>
          </ac:picMkLst>
        </pc:picChg>
        <pc:picChg chg="del">
          <ac:chgData name="Priyanitha Gayanie Cooray (2118031)" userId="2e5a1606-16ef-4040-a47f-036cee47a7d2" providerId="ADAL" clId="{925ADDA5-7ADD-C248-8866-8592EF5A4CD1}" dt="2022-06-16T23:40:54.448" v="954" actId="478"/>
          <ac:picMkLst>
            <pc:docMk/>
            <pc:sldMk cId="3776501315" sldId="257"/>
            <ac:picMk id="11" creationId="{8764467C-7547-3968-3145-17911EA3AF99}"/>
          </ac:picMkLst>
        </pc:picChg>
        <pc:picChg chg="mod">
          <ac:chgData name="Priyanitha Gayanie Cooray (2118031)" userId="2e5a1606-16ef-4040-a47f-036cee47a7d2" providerId="ADAL" clId="{925ADDA5-7ADD-C248-8866-8592EF5A4CD1}" dt="2022-06-16T23:40:25.859" v="949" actId="1076"/>
          <ac:picMkLst>
            <pc:docMk/>
            <pc:sldMk cId="3776501315" sldId="257"/>
            <ac:picMk id="12" creationId="{9D7C2261-45C9-EE5D-B863-7C8045263D94}"/>
          </ac:picMkLst>
        </pc:picChg>
        <pc:picChg chg="del">
          <ac:chgData name="Priyanitha Gayanie Cooray (2118031)" userId="2e5a1606-16ef-4040-a47f-036cee47a7d2" providerId="ADAL" clId="{925ADDA5-7ADD-C248-8866-8592EF5A4CD1}" dt="2022-06-16T23:38:51.375" v="930" actId="478"/>
          <ac:picMkLst>
            <pc:docMk/>
            <pc:sldMk cId="3776501315" sldId="257"/>
            <ac:picMk id="13" creationId="{D42ED278-09A2-4FA9-39FC-DF82262D2A47}"/>
          </ac:picMkLst>
        </pc:picChg>
        <pc:picChg chg="mod">
          <ac:chgData name="Priyanitha Gayanie Cooray (2118031)" userId="2e5a1606-16ef-4040-a47f-036cee47a7d2" providerId="ADAL" clId="{925ADDA5-7ADD-C248-8866-8592EF5A4CD1}" dt="2022-06-16T22:04:07.044" v="54" actId="1076"/>
          <ac:picMkLst>
            <pc:docMk/>
            <pc:sldMk cId="3776501315" sldId="257"/>
            <ac:picMk id="17" creationId="{D2518B9A-F6FD-CE72-C14E-105498DB24FA}"/>
          </ac:picMkLst>
        </pc:picChg>
        <pc:picChg chg="add mod">
          <ac:chgData name="Priyanitha Gayanie Cooray (2118031)" userId="2e5a1606-16ef-4040-a47f-036cee47a7d2" providerId="ADAL" clId="{925ADDA5-7ADD-C248-8866-8592EF5A4CD1}" dt="2022-06-16T22:05:27.343" v="67" actId="14100"/>
          <ac:picMkLst>
            <pc:docMk/>
            <pc:sldMk cId="3776501315" sldId="257"/>
            <ac:picMk id="27" creationId="{F53E79D7-86F2-0F3F-8B77-60055EF61A8A}"/>
          </ac:picMkLst>
        </pc:picChg>
        <pc:picChg chg="mod">
          <ac:chgData name="Priyanitha Gayanie Cooray (2118031)" userId="2e5a1606-16ef-4040-a47f-036cee47a7d2" providerId="ADAL" clId="{925ADDA5-7ADD-C248-8866-8592EF5A4CD1}" dt="2022-06-16T22:04:26.827" v="56" actId="1076"/>
          <ac:picMkLst>
            <pc:docMk/>
            <pc:sldMk cId="3776501315" sldId="257"/>
            <ac:picMk id="29" creationId="{175CA56F-0FEA-5CDD-3503-92128F9FD2C9}"/>
          </ac:picMkLst>
        </pc:picChg>
        <pc:picChg chg="mod">
          <ac:chgData name="Priyanitha Gayanie Cooray (2118031)" userId="2e5a1606-16ef-4040-a47f-036cee47a7d2" providerId="ADAL" clId="{925ADDA5-7ADD-C248-8866-8592EF5A4CD1}" dt="2022-06-16T22:04:46.326" v="60" actId="14100"/>
          <ac:picMkLst>
            <pc:docMk/>
            <pc:sldMk cId="3776501315" sldId="257"/>
            <ac:picMk id="30" creationId="{D244D3E6-FBF8-564A-E0D5-A34817555FAD}"/>
          </ac:picMkLst>
        </pc:picChg>
        <pc:picChg chg="mod">
          <ac:chgData name="Priyanitha Gayanie Cooray (2118031)" userId="2e5a1606-16ef-4040-a47f-036cee47a7d2" providerId="ADAL" clId="{925ADDA5-7ADD-C248-8866-8592EF5A4CD1}" dt="2022-06-16T22:05:08.628" v="64" actId="1076"/>
          <ac:picMkLst>
            <pc:docMk/>
            <pc:sldMk cId="3776501315" sldId="257"/>
            <ac:picMk id="31" creationId="{CDE2754C-C78E-A7F1-DB5F-4401AE791EBA}"/>
          </ac:picMkLst>
        </pc:picChg>
        <pc:picChg chg="add mod">
          <ac:chgData name="Priyanitha Gayanie Cooray (2118031)" userId="2e5a1606-16ef-4040-a47f-036cee47a7d2" providerId="ADAL" clId="{925ADDA5-7ADD-C248-8866-8592EF5A4CD1}" dt="2022-06-16T23:39:23.726" v="935" actId="1076"/>
          <ac:picMkLst>
            <pc:docMk/>
            <pc:sldMk cId="3776501315" sldId="257"/>
            <ac:picMk id="33" creationId="{D2A864F7-1E5B-0770-D60D-B3ABFC476CE1}"/>
          </ac:picMkLst>
        </pc:picChg>
        <pc:picChg chg="add del mod">
          <ac:chgData name="Priyanitha Gayanie Cooray (2118031)" userId="2e5a1606-16ef-4040-a47f-036cee47a7d2" providerId="ADAL" clId="{925ADDA5-7ADD-C248-8866-8592EF5A4CD1}" dt="2022-06-16T22:02:15.750" v="37"/>
          <ac:picMkLst>
            <pc:docMk/>
            <pc:sldMk cId="3776501315" sldId="257"/>
            <ac:picMk id="1026" creationId="{84B5A7DD-8E39-7846-3B49-361DEBBBC20E}"/>
          </ac:picMkLst>
        </pc:picChg>
      </pc:sldChg>
      <pc:sldChg chg="addSp delSp modSp mod">
        <pc:chgData name="Priyanitha Gayanie Cooray (2118031)" userId="2e5a1606-16ef-4040-a47f-036cee47a7d2" providerId="ADAL" clId="{925ADDA5-7ADD-C248-8866-8592EF5A4CD1}" dt="2022-06-16T23:42:21.502" v="955" actId="478"/>
        <pc:sldMkLst>
          <pc:docMk/>
          <pc:sldMk cId="3067610875" sldId="258"/>
        </pc:sldMkLst>
        <pc:spChg chg="mod">
          <ac:chgData name="Priyanitha Gayanie Cooray (2118031)" userId="2e5a1606-16ef-4040-a47f-036cee47a7d2" providerId="ADAL" clId="{925ADDA5-7ADD-C248-8866-8592EF5A4CD1}" dt="2022-06-16T21:58:15.999" v="23" actId="1076"/>
          <ac:spMkLst>
            <pc:docMk/>
            <pc:sldMk cId="3067610875" sldId="258"/>
            <ac:spMk id="3" creationId="{9CEF7391-FBAB-CCED-0E16-D455254630AC}"/>
          </ac:spMkLst>
        </pc:spChg>
        <pc:spChg chg="mod">
          <ac:chgData name="Priyanitha Gayanie Cooray (2118031)" userId="2e5a1606-16ef-4040-a47f-036cee47a7d2" providerId="ADAL" clId="{925ADDA5-7ADD-C248-8866-8592EF5A4CD1}" dt="2022-06-16T21:57:31.400" v="20" actId="1076"/>
          <ac:spMkLst>
            <pc:docMk/>
            <pc:sldMk cId="3067610875" sldId="258"/>
            <ac:spMk id="5" creationId="{ACED60EB-A506-E5FB-6A41-F53EC9F57E05}"/>
          </ac:spMkLst>
        </pc:spChg>
        <pc:picChg chg="add del mod">
          <ac:chgData name="Priyanitha Gayanie Cooray (2118031)" userId="2e5a1606-16ef-4040-a47f-036cee47a7d2" providerId="ADAL" clId="{925ADDA5-7ADD-C248-8866-8592EF5A4CD1}" dt="2022-06-16T23:42:21.502" v="955" actId="478"/>
          <ac:picMkLst>
            <pc:docMk/>
            <pc:sldMk cId="3067610875" sldId="258"/>
            <ac:picMk id="1026" creationId="{017508A2-9617-60F9-45F6-A507914F5242}"/>
          </ac:picMkLst>
        </pc:picChg>
        <pc:picChg chg="add del mod">
          <ac:chgData name="Priyanitha Gayanie Cooray (2118031)" userId="2e5a1606-16ef-4040-a47f-036cee47a7d2" providerId="ADAL" clId="{925ADDA5-7ADD-C248-8866-8592EF5A4CD1}" dt="2022-06-16T22:09:55.639" v="71" actId="478"/>
          <ac:picMkLst>
            <pc:docMk/>
            <pc:sldMk cId="3067610875" sldId="258"/>
            <ac:picMk id="2050" creationId="{B3AA92DF-7640-83BF-B01A-19C017ED8885}"/>
          </ac:picMkLst>
        </pc:picChg>
      </pc:sldChg>
      <pc:sldChg chg="addSp delSp modSp new mod ord setBg">
        <pc:chgData name="Priyanitha Gayanie Cooray (2118031)" userId="2e5a1606-16ef-4040-a47f-036cee47a7d2" providerId="ADAL" clId="{925ADDA5-7ADD-C248-8866-8592EF5A4CD1}" dt="2022-06-16T23:20:36.740" v="902" actId="1076"/>
        <pc:sldMkLst>
          <pc:docMk/>
          <pc:sldMk cId="3938765646" sldId="259"/>
        </pc:sldMkLst>
        <pc:spChg chg="add mod ord">
          <ac:chgData name="Priyanitha Gayanie Cooray (2118031)" userId="2e5a1606-16ef-4040-a47f-036cee47a7d2" providerId="ADAL" clId="{925ADDA5-7ADD-C248-8866-8592EF5A4CD1}" dt="2022-06-16T23:20:36.740" v="902" actId="1076"/>
          <ac:spMkLst>
            <pc:docMk/>
            <pc:sldMk cId="3938765646" sldId="259"/>
            <ac:spMk id="2" creationId="{E65FADC6-D465-0DA4-C9B7-D8594E81C023}"/>
          </ac:spMkLst>
        </pc:spChg>
        <pc:spChg chg="add mod">
          <ac:chgData name="Priyanitha Gayanie Cooray (2118031)" userId="2e5a1606-16ef-4040-a47f-036cee47a7d2" providerId="ADAL" clId="{925ADDA5-7ADD-C248-8866-8592EF5A4CD1}" dt="2022-06-16T23:20:26.527" v="901" actId="1076"/>
          <ac:spMkLst>
            <pc:docMk/>
            <pc:sldMk cId="3938765646" sldId="259"/>
            <ac:spMk id="3" creationId="{3848ECC2-5A12-EF65-6790-F81BCFDDE244}"/>
          </ac:spMkLst>
        </pc:spChg>
        <pc:spChg chg="add mod">
          <ac:chgData name="Priyanitha Gayanie Cooray (2118031)" userId="2e5a1606-16ef-4040-a47f-036cee47a7d2" providerId="ADAL" clId="{925ADDA5-7ADD-C248-8866-8592EF5A4CD1}" dt="2022-06-16T23:20:12.707" v="899" actId="1076"/>
          <ac:spMkLst>
            <pc:docMk/>
            <pc:sldMk cId="3938765646" sldId="259"/>
            <ac:spMk id="4" creationId="{4B503AFB-7BE9-F931-74C7-90810E308B76}"/>
          </ac:spMkLst>
        </pc:spChg>
        <pc:spChg chg="add mod">
          <ac:chgData name="Priyanitha Gayanie Cooray (2118031)" userId="2e5a1606-16ef-4040-a47f-036cee47a7d2" providerId="ADAL" clId="{925ADDA5-7ADD-C248-8866-8592EF5A4CD1}" dt="2022-06-16T23:20:17.706" v="900" actId="1076"/>
          <ac:spMkLst>
            <pc:docMk/>
            <pc:sldMk cId="3938765646" sldId="259"/>
            <ac:spMk id="5" creationId="{1A84FC6E-BFAD-E74F-BD90-6B40A1D70AB5}"/>
          </ac:spMkLst>
        </pc:spChg>
        <pc:spChg chg="add del">
          <ac:chgData name="Priyanitha Gayanie Cooray (2118031)" userId="2e5a1606-16ef-4040-a47f-036cee47a7d2" providerId="ADAL" clId="{925ADDA5-7ADD-C248-8866-8592EF5A4CD1}" dt="2022-06-16T22:38:41.937" v="183" actId="26606"/>
          <ac:spMkLst>
            <pc:docMk/>
            <pc:sldMk cId="3938765646" sldId="259"/>
            <ac:spMk id="8" creationId="{F13C74B1-5B17-4795-BED0-7140497B445A}"/>
          </ac:spMkLst>
        </pc:spChg>
        <pc:spChg chg="add del">
          <ac:chgData name="Priyanitha Gayanie Cooray (2118031)" userId="2e5a1606-16ef-4040-a47f-036cee47a7d2" providerId="ADAL" clId="{925ADDA5-7ADD-C248-8866-8592EF5A4CD1}" dt="2022-06-16T22:38:41.937" v="183" actId="26606"/>
          <ac:spMkLst>
            <pc:docMk/>
            <pc:sldMk cId="3938765646" sldId="259"/>
            <ac:spMk id="10" creationId="{D4974D33-8DC5-464E-8C6D-BE58F0669C17}"/>
          </ac:spMkLst>
        </pc:spChg>
        <pc:spChg chg="add">
          <ac:chgData name="Priyanitha Gayanie Cooray (2118031)" userId="2e5a1606-16ef-4040-a47f-036cee47a7d2" providerId="ADAL" clId="{925ADDA5-7ADD-C248-8866-8592EF5A4CD1}" dt="2022-06-16T22:38:41.937" v="183" actId="26606"/>
          <ac:spMkLst>
            <pc:docMk/>
            <pc:sldMk cId="3938765646" sldId="259"/>
            <ac:spMk id="15" creationId="{04812C46-200A-4DEB-A05E-3ED6C68C2387}"/>
          </ac:spMkLst>
        </pc:spChg>
        <pc:spChg chg="add">
          <ac:chgData name="Priyanitha Gayanie Cooray (2118031)" userId="2e5a1606-16ef-4040-a47f-036cee47a7d2" providerId="ADAL" clId="{925ADDA5-7ADD-C248-8866-8592EF5A4CD1}" dt="2022-06-16T22:38:41.937" v="183" actId="26606"/>
          <ac:spMkLst>
            <pc:docMk/>
            <pc:sldMk cId="3938765646" sldId="259"/>
            <ac:spMk id="17" creationId="{D1EA859B-E555-4109-94F3-6700E046E008}"/>
          </ac:spMkLst>
        </pc:spChg>
        <pc:picChg chg="add del mod">
          <ac:chgData name="Priyanitha Gayanie Cooray (2118031)" userId="2e5a1606-16ef-4040-a47f-036cee47a7d2" providerId="ADAL" clId="{925ADDA5-7ADD-C248-8866-8592EF5A4CD1}" dt="2022-06-16T22:40:42.415" v="217" actId="478"/>
          <ac:picMkLst>
            <pc:docMk/>
            <pc:sldMk cId="3938765646" sldId="259"/>
            <ac:picMk id="4" creationId="{0D0D1584-C961-A79D-355A-EDCB46FEBE61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29C481-A9D9-6A44-9EBD-679F4C662C59}" type="datetimeFigureOut">
              <a:rPr lang="en-US" smtClean="0"/>
              <a:t>6/17/22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82E8B1-CC45-1049-994D-249BEE20AC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31232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82E8B1-CC45-1049-994D-249BEE20AC39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59510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82E8B1-CC45-1049-994D-249BEE20AC39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30682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97BF9-0F9E-E742-95FB-9A5EBAD7422D}" type="datetimeFigureOut">
              <a:rPr lang="en-US" smtClean="0"/>
              <a:t>6/17/22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2060F-D689-2341-AF9E-453A76204E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42181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97BF9-0F9E-E742-95FB-9A5EBAD7422D}" type="datetimeFigureOut">
              <a:rPr lang="en-US" smtClean="0"/>
              <a:t>6/17/22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2060F-D689-2341-AF9E-453A76204E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51274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97BF9-0F9E-E742-95FB-9A5EBAD7422D}" type="datetimeFigureOut">
              <a:rPr lang="en-US" smtClean="0"/>
              <a:t>6/17/22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2060F-D689-2341-AF9E-453A76204E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38411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97BF9-0F9E-E742-95FB-9A5EBAD7422D}" type="datetimeFigureOut">
              <a:rPr lang="en-US" smtClean="0"/>
              <a:t>6/17/22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2060F-D689-2341-AF9E-453A76204E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86764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97BF9-0F9E-E742-95FB-9A5EBAD7422D}" type="datetimeFigureOut">
              <a:rPr lang="en-US" smtClean="0"/>
              <a:t>6/17/22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2060F-D689-2341-AF9E-453A76204E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12114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97BF9-0F9E-E742-95FB-9A5EBAD7422D}" type="datetimeFigureOut">
              <a:rPr lang="en-US" smtClean="0"/>
              <a:t>6/17/22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2060F-D689-2341-AF9E-453A76204E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4605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97BF9-0F9E-E742-95FB-9A5EBAD7422D}" type="datetimeFigureOut">
              <a:rPr lang="en-US" smtClean="0"/>
              <a:t>6/17/22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2060F-D689-2341-AF9E-453A76204E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62885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97BF9-0F9E-E742-95FB-9A5EBAD7422D}" type="datetimeFigureOut">
              <a:rPr lang="en-US" smtClean="0"/>
              <a:t>6/17/22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2060F-D689-2341-AF9E-453A76204E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35620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97BF9-0F9E-E742-95FB-9A5EBAD7422D}" type="datetimeFigureOut">
              <a:rPr lang="en-US" smtClean="0"/>
              <a:t>6/17/22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2060F-D689-2341-AF9E-453A76204E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75327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97BF9-0F9E-E742-95FB-9A5EBAD7422D}" type="datetimeFigureOut">
              <a:rPr lang="en-US" smtClean="0"/>
              <a:t>6/17/22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2060F-D689-2341-AF9E-453A76204E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60444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97BF9-0F9E-E742-95FB-9A5EBAD7422D}" type="datetimeFigureOut">
              <a:rPr lang="en-US" smtClean="0"/>
              <a:t>6/17/22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2060F-D689-2341-AF9E-453A76204E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72406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2000">
              <a:schemeClr val="bg1"/>
            </a:gs>
            <a:gs pos="74000">
              <a:srgbClr val="FFDDAB"/>
            </a:gs>
            <a:gs pos="83000">
              <a:srgbClr val="FFDDAB"/>
            </a:gs>
            <a:gs pos="100000">
              <a:srgbClr val="FFDDAB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E97BF9-0F9E-E742-95FB-9A5EBAD7422D}" type="datetimeFigureOut">
              <a:rPr lang="en-US" smtClean="0"/>
              <a:t>6/17/22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92060F-D689-2341-AF9E-453A76204E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45148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pixabay.com/en/flourish-vine-floral-green-plant-297123/" TargetMode="External"/><Relationship Id="rId3" Type="http://schemas.openxmlformats.org/officeDocument/2006/relationships/image" Target="../media/image1.png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pixabay.com/photos/rose-translucent-transparent-pink-1017649/" TargetMode="External"/><Relationship Id="rId5" Type="http://schemas.openxmlformats.org/officeDocument/2006/relationships/image" Target="../media/image2.png"/><Relationship Id="rId4" Type="http://schemas.openxmlformats.org/officeDocument/2006/relationships/hyperlink" Target="https://politicalclownparade.blogspot.com/2017/06/wonder-woman-review-sort-of.html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hyperlink" Target="https://pixabay.com/en/visa-brand-payment-electronic-icon-2623015/" TargetMode="External"/><Relationship Id="rId18" Type="http://schemas.openxmlformats.org/officeDocument/2006/relationships/image" Target="../media/image11.png"/><Relationship Id="rId26" Type="http://schemas.openxmlformats.org/officeDocument/2006/relationships/image" Target="../media/image15.jpeg"/><Relationship Id="rId3" Type="http://schemas.openxmlformats.org/officeDocument/2006/relationships/image" Target="../media/image2.png"/><Relationship Id="rId21" Type="http://schemas.openxmlformats.org/officeDocument/2006/relationships/hyperlink" Target="http://www.trinityhotelswansea.ac.uk/" TargetMode="External"/><Relationship Id="rId7" Type="http://schemas.openxmlformats.org/officeDocument/2006/relationships/hyperlink" Target="https://www.privacy-network.it/violazione-dati-facebook-come-proteggersi/" TargetMode="External"/><Relationship Id="rId12" Type="http://schemas.openxmlformats.org/officeDocument/2006/relationships/image" Target="../media/image8.png"/><Relationship Id="rId17" Type="http://schemas.openxmlformats.org/officeDocument/2006/relationships/hyperlink" Target="https://www.innaturale.com/le-migliori-app-gratuite-per-ordinare-cibo-a-domicilio/" TargetMode="External"/><Relationship Id="rId25" Type="http://schemas.openxmlformats.org/officeDocument/2006/relationships/hyperlink" Target="http://www.uscreditcardguide.com/how-to-get-the-best-amex-sign-up-bonuses/" TargetMode="External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10.jpeg"/><Relationship Id="rId20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hyperlink" Target="https://freepngimg.com/png/25750-instagram-transparent" TargetMode="External"/><Relationship Id="rId24" Type="http://schemas.openxmlformats.org/officeDocument/2006/relationships/image" Target="../media/image14.png"/><Relationship Id="rId5" Type="http://schemas.openxmlformats.org/officeDocument/2006/relationships/image" Target="../media/image4.jpeg"/><Relationship Id="rId15" Type="http://schemas.openxmlformats.org/officeDocument/2006/relationships/hyperlink" Target="https://ms.wikipedia.org/wiki/MasterCard" TargetMode="External"/><Relationship Id="rId23" Type="http://schemas.openxmlformats.org/officeDocument/2006/relationships/hyperlink" Target="https://publicdomainpictures.net/view-image.php?image=54875&amp;picture=qr-&amp;large=1" TargetMode="External"/><Relationship Id="rId10" Type="http://schemas.openxmlformats.org/officeDocument/2006/relationships/image" Target="../media/image7.png"/><Relationship Id="rId19" Type="http://schemas.openxmlformats.org/officeDocument/2006/relationships/hyperlink" Target="https://corporatewatch.org/deliveroos-ipo-disclosures-what-weve-learnt/" TargetMode="External"/><Relationship Id="rId4" Type="http://schemas.openxmlformats.org/officeDocument/2006/relationships/hyperlink" Target="https://pixabay.com/photos/rose-translucent-transparent-pink-1017649/" TargetMode="External"/><Relationship Id="rId9" Type="http://schemas.openxmlformats.org/officeDocument/2006/relationships/hyperlink" Target="https://fr.vikidia.org/wiki/Twitter" TargetMode="External"/><Relationship Id="rId14" Type="http://schemas.openxmlformats.org/officeDocument/2006/relationships/image" Target="../media/image9.png"/><Relationship Id="rId22" Type="http://schemas.openxmlformats.org/officeDocument/2006/relationships/image" Target="../media/image13.jpg"/><Relationship Id="rId27" Type="http://schemas.openxmlformats.org/officeDocument/2006/relationships/image" Target="../media/image1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inefolly.com/wine-pairing/getting-started-with-food-and-wine-pairing/" TargetMode="External"/><Relationship Id="rId2" Type="http://schemas.openxmlformats.org/officeDocument/2006/relationships/hyperlink" Target="https://www.vivino.com/GB/en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globalrestaurantconsultant.com/restaurant-blog/the-art-science-of-menu-writin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8000">
              <a:srgbClr val="E8B4C3"/>
            </a:gs>
            <a:gs pos="99000">
              <a:schemeClr val="bg1"/>
            </a:gs>
            <a:gs pos="92000">
              <a:schemeClr val="bg1"/>
            </a:gs>
            <a:gs pos="100000">
              <a:srgbClr val="E8B4C3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65FADC6-D465-0DA4-C9B7-D8594E81C023}"/>
              </a:ext>
            </a:extLst>
          </p:cNvPr>
          <p:cNvSpPr txBox="1"/>
          <p:nvPr/>
        </p:nvSpPr>
        <p:spPr>
          <a:xfrm>
            <a:off x="2939061" y="628939"/>
            <a:ext cx="7952358" cy="3742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4000" dirty="0">
                <a:solidFill>
                  <a:srgbClr val="990605"/>
                </a:solidFill>
              </a:rPr>
              <a:t>Food &amp; Beverage Operations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848ECC2-5A12-EF65-6790-F81BCFDDE244}"/>
              </a:ext>
            </a:extLst>
          </p:cNvPr>
          <p:cNvSpPr txBox="1"/>
          <p:nvPr/>
        </p:nvSpPr>
        <p:spPr>
          <a:xfrm>
            <a:off x="4771544" y="1659191"/>
            <a:ext cx="294627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srgbClr val="990605"/>
                </a:solidFill>
              </a:rPr>
              <a:t>(BMIH4002)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B503AFB-7BE9-F931-74C7-90810E308B76}"/>
              </a:ext>
            </a:extLst>
          </p:cNvPr>
          <p:cNvSpPr txBox="1"/>
          <p:nvPr/>
        </p:nvSpPr>
        <p:spPr>
          <a:xfrm>
            <a:off x="468351" y="4793767"/>
            <a:ext cx="115526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>
                <a:latin typeface="Ayuthaya" pitchFamily="2" charset="-34"/>
                <a:ea typeface="Ayuthaya" pitchFamily="2" charset="-34"/>
                <a:cs typeface="Ayuthaya" pitchFamily="2" charset="-34"/>
              </a:rPr>
              <a:t>Priyanitha</a:t>
            </a:r>
            <a:r>
              <a:rPr lang="en-GB" sz="2800" dirty="0">
                <a:latin typeface="Ayuthaya" pitchFamily="2" charset="-34"/>
                <a:ea typeface="Ayuthaya" pitchFamily="2" charset="-34"/>
                <a:cs typeface="Ayuthaya" pitchFamily="2" charset="-34"/>
              </a:rPr>
              <a:t> Cooray – 2118031 – Lecturer: Steve Jones </a:t>
            </a:r>
            <a:r>
              <a:rPr lang="en-GB" dirty="0">
                <a:solidFill>
                  <a:srgbClr val="0070C0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 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A84FC6E-BFAD-E74F-BD90-6B40A1D70AB5}"/>
              </a:ext>
            </a:extLst>
          </p:cNvPr>
          <p:cNvSpPr txBox="1"/>
          <p:nvPr/>
        </p:nvSpPr>
        <p:spPr>
          <a:xfrm>
            <a:off x="2810107" y="3252754"/>
            <a:ext cx="65784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latin typeface="Ayuthaya" pitchFamily="2" charset="-34"/>
                <a:ea typeface="Ayuthaya" pitchFamily="2" charset="-34"/>
                <a:cs typeface="Ayuthaya" pitchFamily="2" charset="-34"/>
              </a:rPr>
              <a:t>Hotel Trinity Takeaway Menu</a:t>
            </a:r>
          </a:p>
        </p:txBody>
      </p:sp>
    </p:spTree>
    <p:extLst>
      <p:ext uri="{BB962C8B-B14F-4D97-AF65-F5344CB8AC3E}">
        <p14:creationId xmlns:p14="http://schemas.microsoft.com/office/powerpoint/2010/main" val="39387656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100000">
              <a:srgbClr val="E8B4C3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4E554D1-BC2A-A14F-D2C8-4429DB8723D6}"/>
              </a:ext>
            </a:extLst>
          </p:cNvPr>
          <p:cNvSpPr txBox="1"/>
          <p:nvPr/>
        </p:nvSpPr>
        <p:spPr>
          <a:xfrm>
            <a:off x="289733" y="122920"/>
            <a:ext cx="12101986" cy="9850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rgbClr val="990605"/>
                </a:solidFill>
                <a:latin typeface="ACADEMY ENGRAVED LET PLAIN:1.0" panose="02000000000000000000" pitchFamily="2" charset="0"/>
              </a:rPr>
              <a:t>HOTEL TRINITY </a:t>
            </a:r>
          </a:p>
          <a:p>
            <a:r>
              <a:rPr lang="en-US" sz="1200" b="1" i="1" dirty="0">
                <a:latin typeface="Amasis MT Pro Medium" panose="02040504050005020304" pitchFamily="18" charset="77"/>
              </a:rPr>
              <a:t>Singleton Park, Sketty, Swansea SA28PP</a:t>
            </a:r>
          </a:p>
          <a:p>
            <a:r>
              <a:rPr lang="en-US" sz="1200" b="1" dirty="0"/>
              <a:t>Tel: +</a:t>
            </a:r>
            <a:r>
              <a:rPr lang="en-US" sz="1200" b="1" i="1" dirty="0"/>
              <a:t>44 (0) 1782295101</a:t>
            </a:r>
            <a:endParaRPr lang="en-US" sz="1200" b="1" i="1" dirty="0">
              <a:latin typeface="Amasis MT Pro Medium" panose="02040504050005020304" pitchFamily="18" charset="77"/>
            </a:endParaRPr>
          </a:p>
          <a:p>
            <a:endParaRPr lang="en-US" sz="1801" b="1" i="1" dirty="0">
              <a:latin typeface="Amasis MT Pro Medium" panose="02040504050005020304" pitchFamily="18" charset="77"/>
            </a:endParaRPr>
          </a:p>
        </p:txBody>
      </p:sp>
      <p:pic>
        <p:nvPicPr>
          <p:cNvPr id="7" name="Picture 6" descr="A picture containing clipart&#10;&#10;Description automatically generated">
            <a:extLst>
              <a:ext uri="{FF2B5EF4-FFF2-40B4-BE49-F238E27FC236}">
                <a16:creationId xmlns:a16="http://schemas.microsoft.com/office/drawing/2014/main" id="{E6A94A98-43A3-0869-DF3F-5DE8917051D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161425" y="162496"/>
            <a:ext cx="776362" cy="19321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0672147-9630-51B3-7468-ABF2B1B411CA}"/>
              </a:ext>
            </a:extLst>
          </p:cNvPr>
          <p:cNvSpPr txBox="1"/>
          <p:nvPr/>
        </p:nvSpPr>
        <p:spPr>
          <a:xfrm>
            <a:off x="8069876" y="116881"/>
            <a:ext cx="475773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rgbClr val="990605"/>
                </a:solidFill>
                <a:latin typeface="ACADEMY ENGRAVED LET PLAIN:1.0" panose="02000000000000000000" pitchFamily="2" charset="0"/>
              </a:rPr>
              <a:t>DELIVERY AND TAKEAWAY MENU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67EF189-111C-BA6A-B130-2F8B5E1E7481}"/>
              </a:ext>
            </a:extLst>
          </p:cNvPr>
          <p:cNvSpPr txBox="1"/>
          <p:nvPr/>
        </p:nvSpPr>
        <p:spPr>
          <a:xfrm>
            <a:off x="8896683" y="367138"/>
            <a:ext cx="26860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i="1" dirty="0">
                <a:latin typeface="Amasis MT Pro Medium" panose="02040504050005020304" pitchFamily="18" charset="77"/>
              </a:rPr>
              <a:t>Daily | 11 am to 10 pm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095DB04-60AB-F18E-ACCB-A5B397B9F14D}"/>
              </a:ext>
            </a:extLst>
          </p:cNvPr>
          <p:cNvSpPr txBox="1"/>
          <p:nvPr/>
        </p:nvSpPr>
        <p:spPr>
          <a:xfrm>
            <a:off x="2523828" y="661211"/>
            <a:ext cx="101727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>
                <a:solidFill>
                  <a:srgbClr val="990605"/>
                </a:solidFill>
              </a:rPr>
              <a:t>Relish in our signature dishes, freshly made and delivered to your doorstep</a:t>
            </a:r>
            <a:r>
              <a:rPr lang="en-GB" sz="1400" dirty="0">
                <a:solidFill>
                  <a:srgbClr val="990605"/>
                </a:solidFill>
              </a:rPr>
              <a:t> </a:t>
            </a:r>
          </a:p>
          <a:p>
            <a:r>
              <a:rPr lang="en-GB" sz="1000" b="1" dirty="0">
                <a:solidFill>
                  <a:srgbClr val="990605"/>
                </a:solidFill>
              </a:rPr>
              <a:t>             For food allergies information please do not hesitate to contact us before ordering</a:t>
            </a:r>
            <a:endParaRPr lang="en-US" sz="1000" dirty="0">
              <a:solidFill>
                <a:srgbClr val="990605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859F0D9-E486-10B4-3F04-F1B5FBD62EBB}"/>
              </a:ext>
            </a:extLst>
          </p:cNvPr>
          <p:cNvSpPr txBox="1"/>
          <p:nvPr/>
        </p:nvSpPr>
        <p:spPr>
          <a:xfrm>
            <a:off x="196913" y="1100928"/>
            <a:ext cx="100654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rgbClr val="990605"/>
                </a:solidFill>
                <a:latin typeface="ACADEMY ENGRAVED LET PLAIN:1.0" panose="02000000000000000000" pitchFamily="2" charset="0"/>
              </a:rPr>
              <a:t>Starters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5D069DF-81AB-5B79-5C61-F9E532260B9D}"/>
              </a:ext>
            </a:extLst>
          </p:cNvPr>
          <p:cNvSpPr txBox="1"/>
          <p:nvPr/>
        </p:nvSpPr>
        <p:spPr>
          <a:xfrm>
            <a:off x="199480" y="2975586"/>
            <a:ext cx="61101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/>
              <a:t>Orzo and homemade pasta, goat cheese, pickled cucumber lemon &amp; herbs [V,VG</a:t>
            </a:r>
            <a:r>
              <a:rPr lang="en-US" sz="1050" b="1" dirty="0"/>
              <a:t>*]          </a:t>
            </a:r>
            <a:r>
              <a:rPr lang="en-US" sz="800" dirty="0"/>
              <a:t>7.00</a:t>
            </a:r>
            <a:r>
              <a:rPr lang="en-US" sz="1050" dirty="0"/>
              <a:t>             </a:t>
            </a:r>
          </a:p>
          <a:p>
            <a:r>
              <a:rPr lang="en-US" sz="1200" dirty="0">
                <a:solidFill>
                  <a:srgbClr val="990605"/>
                </a:solidFill>
              </a:rPr>
              <a:t>Wine pairing:</a:t>
            </a:r>
            <a:r>
              <a:rPr lang="en-US" sz="1200" dirty="0"/>
              <a:t> Touraine Sauvignon Blanc, Domaine Guenault 2021</a:t>
            </a:r>
            <a:endParaRPr lang="en-US" sz="1050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18D29D44-C078-6AD3-7490-F27D45AC714E}"/>
              </a:ext>
            </a:extLst>
          </p:cNvPr>
          <p:cNvSpPr txBox="1"/>
          <p:nvPr/>
        </p:nvSpPr>
        <p:spPr>
          <a:xfrm>
            <a:off x="199480" y="1928092"/>
            <a:ext cx="61101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/>
              <a:t>Italian style spinach, mozzarella &amp; Ham croquettes </a:t>
            </a:r>
            <a:r>
              <a:rPr lang="en-US" sz="1050" dirty="0"/>
              <a:t>                                                                          </a:t>
            </a:r>
            <a:r>
              <a:rPr lang="en-US" sz="800" dirty="0"/>
              <a:t> 8.00   </a:t>
            </a:r>
          </a:p>
          <a:p>
            <a:r>
              <a:rPr lang="en-US" sz="1200" dirty="0">
                <a:solidFill>
                  <a:srgbClr val="990605"/>
                </a:solidFill>
              </a:rPr>
              <a:t>Wine pairing: </a:t>
            </a:r>
            <a:r>
              <a:rPr lang="en-US" sz="1200" dirty="0"/>
              <a:t>Reserve Marlborough Sauvignon Blanc 2021</a:t>
            </a:r>
            <a:endParaRPr lang="en-US" sz="1001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BB2CCAE8-AAA7-F240-CB7B-F2C09EE14D97}"/>
              </a:ext>
            </a:extLst>
          </p:cNvPr>
          <p:cNvSpPr txBox="1"/>
          <p:nvPr/>
        </p:nvSpPr>
        <p:spPr>
          <a:xfrm>
            <a:off x="196913" y="2455877"/>
            <a:ext cx="63183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/>
              <a:t>Scorched  mackerel with grain mustard potato salad  [GF]</a:t>
            </a:r>
            <a:r>
              <a:rPr lang="en-US" sz="1200" dirty="0"/>
              <a:t>                                                      </a:t>
            </a:r>
            <a:r>
              <a:rPr lang="en-US" sz="800" dirty="0"/>
              <a:t>8.50</a:t>
            </a:r>
            <a:r>
              <a:rPr lang="en-US" sz="1000" dirty="0"/>
              <a:t>  </a:t>
            </a:r>
          </a:p>
          <a:p>
            <a:r>
              <a:rPr lang="en-US" sz="1200" dirty="0">
                <a:solidFill>
                  <a:srgbClr val="990605"/>
                </a:solidFill>
              </a:rPr>
              <a:t>Wine pairing: </a:t>
            </a:r>
            <a:r>
              <a:rPr lang="en-US" sz="1200" dirty="0"/>
              <a:t>Quinta de Porrais Sete Vales, Douro 2020  </a:t>
            </a:r>
          </a:p>
          <a:p>
            <a:r>
              <a:rPr lang="en-US" sz="1200" dirty="0"/>
              <a:t>                                                     </a:t>
            </a:r>
            <a:endParaRPr lang="en-US" sz="1001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0CD6E095-CEB1-D533-1D24-85DDA2ECFB67}"/>
              </a:ext>
            </a:extLst>
          </p:cNvPr>
          <p:cNvSpPr txBox="1"/>
          <p:nvPr/>
        </p:nvSpPr>
        <p:spPr>
          <a:xfrm>
            <a:off x="196913" y="1406704"/>
            <a:ext cx="65151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/>
              <a:t>Deep fried scampi served with homemade garlic mayonnaise [GF]</a:t>
            </a:r>
            <a:r>
              <a:rPr lang="en-US" sz="1200" dirty="0"/>
              <a:t>                                      </a:t>
            </a:r>
            <a:r>
              <a:rPr lang="en-US" sz="800" dirty="0"/>
              <a:t>9.50 </a:t>
            </a:r>
            <a:r>
              <a:rPr lang="en-US" sz="1200" dirty="0"/>
              <a:t> </a:t>
            </a:r>
          </a:p>
          <a:p>
            <a:r>
              <a:rPr lang="en-US" sz="1200" dirty="0">
                <a:solidFill>
                  <a:srgbClr val="990605"/>
                </a:solidFill>
              </a:rPr>
              <a:t>Wine pairing:   </a:t>
            </a:r>
            <a:r>
              <a:rPr lang="en-US" sz="1200" dirty="0"/>
              <a:t>Sauvignon Blanc, Sol de Chile 2015</a:t>
            </a:r>
            <a:r>
              <a:rPr lang="en-US" sz="1200" dirty="0">
                <a:solidFill>
                  <a:srgbClr val="990605"/>
                </a:solidFill>
              </a:rPr>
              <a:t>                                       </a:t>
            </a:r>
            <a:endParaRPr lang="en-US" sz="1001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549101DC-08E1-E8B1-0224-6D9ED029FBEF}"/>
              </a:ext>
            </a:extLst>
          </p:cNvPr>
          <p:cNvSpPr txBox="1"/>
          <p:nvPr/>
        </p:nvSpPr>
        <p:spPr>
          <a:xfrm>
            <a:off x="166658" y="3450152"/>
            <a:ext cx="63183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/>
              <a:t>Fresh Coldwater Prawns served on a bed of lettuce, tomato and cucumber </a:t>
            </a:r>
          </a:p>
          <a:p>
            <a:r>
              <a:rPr lang="en-US" sz="1200" b="1" dirty="0"/>
              <a:t>with Marie Rose Sauce  [GF]                                                                                                           </a:t>
            </a:r>
            <a:r>
              <a:rPr lang="en-US" sz="800" dirty="0"/>
              <a:t>9.00</a:t>
            </a:r>
          </a:p>
          <a:p>
            <a:r>
              <a:rPr lang="en-US" sz="1200" dirty="0">
                <a:solidFill>
                  <a:srgbClr val="990605"/>
                </a:solidFill>
              </a:rPr>
              <a:t>Wine pairing: </a:t>
            </a:r>
            <a:r>
              <a:rPr lang="en-US" sz="1200" dirty="0"/>
              <a:t>Rose’Duo des Plages, Pays d’Oc 2021                                                                                                          </a:t>
            </a:r>
            <a:endParaRPr lang="en-US" sz="1001" dirty="0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C56363C3-7298-E285-97C9-5F54E4B35B1A}"/>
              </a:ext>
            </a:extLst>
          </p:cNvPr>
          <p:cNvSpPr txBox="1"/>
          <p:nvPr/>
        </p:nvSpPr>
        <p:spPr>
          <a:xfrm>
            <a:off x="6160901" y="1100606"/>
            <a:ext cx="166687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rgbClr val="990605"/>
                </a:solidFill>
                <a:latin typeface="ACADEMY ENGRAVED LET PLAIN:1.0" panose="02000000000000000000" pitchFamily="2" charset="0"/>
              </a:rPr>
              <a:t>Main courses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AD4BFC99-F9F6-F2DD-98DB-3D678B091788}"/>
              </a:ext>
            </a:extLst>
          </p:cNvPr>
          <p:cNvSpPr txBox="1"/>
          <p:nvPr/>
        </p:nvSpPr>
        <p:spPr>
          <a:xfrm>
            <a:off x="6039922" y="2095066"/>
            <a:ext cx="61910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 </a:t>
            </a:r>
            <a:r>
              <a:rPr lang="en-US" sz="1200" b="1" dirty="0"/>
              <a:t>Creamy Asparagus Risotto served with parmesan and extra virgin olive oil  [VG]               </a:t>
            </a:r>
            <a:r>
              <a:rPr lang="en-US" sz="800" dirty="0"/>
              <a:t>12.50  </a:t>
            </a:r>
            <a:r>
              <a:rPr lang="en-US" sz="1200" dirty="0"/>
              <a:t>                                               </a:t>
            </a:r>
          </a:p>
          <a:p>
            <a:r>
              <a:rPr lang="en-US" sz="1200" dirty="0">
                <a:solidFill>
                  <a:srgbClr val="990605"/>
                </a:solidFill>
              </a:rPr>
              <a:t> Wine pairing: </a:t>
            </a:r>
            <a:r>
              <a:rPr lang="en-US" sz="1200" dirty="0"/>
              <a:t>Sauvignon Blanc, Sol de Chile 2015</a:t>
            </a:r>
            <a:r>
              <a:rPr lang="en-US" sz="1200" dirty="0">
                <a:solidFill>
                  <a:srgbClr val="990605"/>
                </a:solidFill>
              </a:rPr>
              <a:t> </a:t>
            </a:r>
            <a:endParaRPr lang="en-US" sz="1200" dirty="0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9F1A5402-69CC-530E-4DAC-DDD235AE4201}"/>
              </a:ext>
            </a:extLst>
          </p:cNvPr>
          <p:cNvSpPr txBox="1"/>
          <p:nvPr/>
        </p:nvSpPr>
        <p:spPr>
          <a:xfrm>
            <a:off x="6039922" y="3872558"/>
            <a:ext cx="63517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/>
              <a:t>7oz rib eye steak, hand cut chips and pepper sauce  [GF]</a:t>
            </a:r>
            <a:r>
              <a:rPr lang="en-US" sz="1200" dirty="0"/>
              <a:t>                                                         </a:t>
            </a:r>
            <a:r>
              <a:rPr lang="en-US" sz="800" dirty="0"/>
              <a:t>13.00 </a:t>
            </a:r>
            <a:r>
              <a:rPr lang="en-US" sz="1200" dirty="0"/>
              <a:t>               </a:t>
            </a:r>
          </a:p>
          <a:p>
            <a:r>
              <a:rPr lang="en-US" sz="1200" dirty="0">
                <a:solidFill>
                  <a:srgbClr val="990605"/>
                </a:solidFill>
              </a:rPr>
              <a:t>Wine pairing: </a:t>
            </a:r>
            <a:r>
              <a:rPr lang="en-US" sz="1200" dirty="0"/>
              <a:t>Beringer Main &amp; Vine Cabernet Sauvignon</a:t>
            </a:r>
            <a:r>
              <a:rPr lang="en-US" sz="1200" dirty="0">
                <a:solidFill>
                  <a:srgbClr val="990605"/>
                </a:solidFill>
              </a:rPr>
              <a:t>                                                                           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1C7C5FEF-0EEF-37D5-0C9C-331394F63574}"/>
              </a:ext>
            </a:extLst>
          </p:cNvPr>
          <p:cNvSpPr txBox="1"/>
          <p:nvPr/>
        </p:nvSpPr>
        <p:spPr>
          <a:xfrm>
            <a:off x="6031112" y="2637442"/>
            <a:ext cx="61910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/>
              <a:t>Slow cooked belly pork caramelized shallots with crispy potatoes and cider sauce [GF]    </a:t>
            </a:r>
            <a:r>
              <a:rPr lang="en-US" sz="800" dirty="0"/>
              <a:t>13.50</a:t>
            </a:r>
            <a:r>
              <a:rPr lang="en-US" sz="1000" dirty="0"/>
              <a:t> </a:t>
            </a:r>
            <a:r>
              <a:rPr lang="en-US" sz="1200" dirty="0"/>
              <a:t>      </a:t>
            </a:r>
          </a:p>
          <a:p>
            <a:r>
              <a:rPr lang="en-US" sz="1200" dirty="0">
                <a:solidFill>
                  <a:srgbClr val="C00000"/>
                </a:solidFill>
              </a:rPr>
              <a:t> </a:t>
            </a:r>
            <a:r>
              <a:rPr lang="en-US" sz="1200" dirty="0">
                <a:solidFill>
                  <a:srgbClr val="990605"/>
                </a:solidFill>
              </a:rPr>
              <a:t>Wine pairing</a:t>
            </a:r>
            <a:r>
              <a:rPr lang="en-US" sz="1200" dirty="0">
                <a:solidFill>
                  <a:srgbClr val="C00000"/>
                </a:solidFill>
              </a:rPr>
              <a:t>: </a:t>
            </a:r>
            <a:r>
              <a:rPr lang="en-US" sz="1200" dirty="0"/>
              <a:t>Trio</a:t>
            </a:r>
            <a:r>
              <a:rPr lang="en-US" sz="1200" dirty="0">
                <a:solidFill>
                  <a:srgbClr val="C00000"/>
                </a:solidFill>
              </a:rPr>
              <a:t> </a:t>
            </a:r>
            <a:r>
              <a:rPr lang="en-US" sz="1200" dirty="0"/>
              <a:t>Cabernet Sauvignon - Syrah</a:t>
            </a:r>
            <a:endParaRPr lang="en-US" sz="1001" dirty="0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2D99586A-75B9-0D2B-AEA5-2156603DB2BF}"/>
              </a:ext>
            </a:extLst>
          </p:cNvPr>
          <p:cNvSpPr txBox="1"/>
          <p:nvPr/>
        </p:nvSpPr>
        <p:spPr>
          <a:xfrm>
            <a:off x="6039922" y="3127653"/>
            <a:ext cx="6081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/>
              <a:t>Roast fillet of cod, sauce of caramelized apple, smoked bacon &amp; garlic, freshly toasted bread with tomatoes, olives and basil salad                                                                                            </a:t>
            </a:r>
            <a:r>
              <a:rPr lang="en-US" sz="800" dirty="0"/>
              <a:t>12.00</a:t>
            </a:r>
          </a:p>
          <a:p>
            <a:r>
              <a:rPr lang="en-US" sz="1200" dirty="0">
                <a:solidFill>
                  <a:srgbClr val="990605"/>
                </a:solidFill>
              </a:rPr>
              <a:t>Wine pairing:   </a:t>
            </a:r>
            <a:r>
              <a:rPr lang="en-US" sz="1200" dirty="0"/>
              <a:t>Sauvignon Blanc, Sol de Chile 2015</a:t>
            </a:r>
            <a:r>
              <a:rPr lang="en-US" sz="1200" dirty="0">
                <a:solidFill>
                  <a:srgbClr val="990605"/>
                </a:solidFill>
              </a:rPr>
              <a:t>                                       </a:t>
            </a:r>
            <a:endParaRPr lang="en-US" sz="1001" dirty="0"/>
          </a:p>
          <a:p>
            <a:r>
              <a:rPr lang="en-US" sz="1200" dirty="0"/>
              <a:t>                                                                                              </a:t>
            </a:r>
            <a:endParaRPr lang="en-US" sz="1001" dirty="0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5884C9BD-C30D-EC9D-CCE9-1472BCA0F69D}"/>
              </a:ext>
            </a:extLst>
          </p:cNvPr>
          <p:cNvSpPr txBox="1"/>
          <p:nvPr/>
        </p:nvSpPr>
        <p:spPr>
          <a:xfrm>
            <a:off x="6032009" y="1387960"/>
            <a:ext cx="63493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/>
              <a:t> 16oz mixed grill, 4oz Rump steak, lamb chop, pork steak, sausage  served with </a:t>
            </a:r>
          </a:p>
          <a:p>
            <a:r>
              <a:rPr lang="en-US" sz="1200" b="1" dirty="0"/>
              <a:t> crispy potatoes [GF]                                                                                                                          </a:t>
            </a:r>
            <a:r>
              <a:rPr lang="en-US" sz="800" dirty="0"/>
              <a:t>16.50</a:t>
            </a:r>
          </a:p>
          <a:p>
            <a:r>
              <a:rPr lang="en-US" sz="1200" dirty="0">
                <a:solidFill>
                  <a:srgbClr val="990605"/>
                </a:solidFill>
              </a:rPr>
              <a:t> Wine pairing: </a:t>
            </a:r>
            <a:r>
              <a:rPr lang="en-US" sz="1200" dirty="0"/>
              <a:t>Septima from Mendoza, Gran Reserva 2018                                                                                                                                                                                                                         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A9F17C4F-24E0-41B6-64CB-CA60B89E6FBF}"/>
              </a:ext>
            </a:extLst>
          </p:cNvPr>
          <p:cNvSpPr txBox="1"/>
          <p:nvPr/>
        </p:nvSpPr>
        <p:spPr>
          <a:xfrm>
            <a:off x="166658" y="4117101"/>
            <a:ext cx="59293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/>
              <a:t>Caprese salad with San Marzano tomatoes and bufala mozzarella </a:t>
            </a:r>
          </a:p>
          <a:p>
            <a:r>
              <a:rPr lang="en-US" sz="1200" b="1" dirty="0"/>
              <a:t>with basil &amp; extra virgin olive oil [GF]                                                                                           </a:t>
            </a:r>
            <a:r>
              <a:rPr lang="en-US" sz="800" dirty="0"/>
              <a:t>8.00 </a:t>
            </a:r>
            <a:r>
              <a:rPr lang="en-US" sz="1200" b="1" dirty="0"/>
              <a:t>                                                                                                                                                                                                        </a:t>
            </a:r>
            <a:endParaRPr lang="en-US" sz="800" dirty="0"/>
          </a:p>
          <a:p>
            <a:r>
              <a:rPr lang="en-US" sz="1200" dirty="0">
                <a:solidFill>
                  <a:srgbClr val="990605"/>
                </a:solidFill>
              </a:rPr>
              <a:t>Wine pairing: </a:t>
            </a:r>
            <a:r>
              <a:rPr lang="en-US" sz="1200" dirty="0"/>
              <a:t>Pinot Grigio Trentino DOC</a:t>
            </a:r>
            <a:endParaRPr lang="en-US" sz="1001" dirty="0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F6072AF0-4451-1438-AE18-42F6359DFD36}"/>
              </a:ext>
            </a:extLst>
          </p:cNvPr>
          <p:cNvSpPr txBox="1"/>
          <p:nvPr/>
        </p:nvSpPr>
        <p:spPr>
          <a:xfrm>
            <a:off x="6031112" y="4291413"/>
            <a:ext cx="690350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/>
              <a:t>Golden crispy beer battered calamari served with creamy mash potatoes &amp; peas              </a:t>
            </a:r>
            <a:r>
              <a:rPr lang="en-US" sz="800" dirty="0"/>
              <a:t>13.50</a:t>
            </a:r>
          </a:p>
          <a:p>
            <a:r>
              <a:rPr lang="en-US" sz="1200" dirty="0">
                <a:solidFill>
                  <a:srgbClr val="990605"/>
                </a:solidFill>
              </a:rPr>
              <a:t> Wine pairing: </a:t>
            </a:r>
            <a:r>
              <a:rPr lang="en-US" sz="1200" dirty="0"/>
              <a:t>Rose’Duo des Plages, Pays d’Oc 2021</a:t>
            </a:r>
            <a:endParaRPr lang="en-US" sz="1001" dirty="0"/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48554170-5BC9-4CCE-8057-A89B146736F9}"/>
              </a:ext>
            </a:extLst>
          </p:cNvPr>
          <p:cNvSpPr txBox="1"/>
          <p:nvPr/>
        </p:nvSpPr>
        <p:spPr>
          <a:xfrm>
            <a:off x="2012708" y="5629207"/>
            <a:ext cx="219891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rgbClr val="990605"/>
                </a:solidFill>
                <a:latin typeface="ACADEMY ENGRAVED LET PLAIN:1.0" panose="02000000000000000000" pitchFamily="2" charset="0"/>
              </a:rPr>
              <a:t>Desserts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F82AFC38-331E-3C1A-F3E1-5F896288FE51}"/>
              </a:ext>
            </a:extLst>
          </p:cNvPr>
          <p:cNvSpPr txBox="1"/>
          <p:nvPr/>
        </p:nvSpPr>
        <p:spPr>
          <a:xfrm>
            <a:off x="3238507" y="4989631"/>
            <a:ext cx="5867401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1200" b="1" dirty="0"/>
              <a:t>Baked raspberry cheesecake with homemade whipped cream [V]                              </a:t>
            </a:r>
            <a:r>
              <a:rPr lang="en-US" sz="800" dirty="0"/>
              <a:t>5.50 </a:t>
            </a:r>
          </a:p>
          <a:p>
            <a:r>
              <a:rPr lang="en-US" sz="1200" dirty="0">
                <a:solidFill>
                  <a:srgbClr val="990605"/>
                </a:solidFill>
              </a:rPr>
              <a:t>Wine pairing: </a:t>
            </a:r>
            <a:r>
              <a:rPr lang="en-US" sz="1200" dirty="0"/>
              <a:t>Moscato d’Asti Castello del Poggio ,Italy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FF424BD-2A7B-E575-B4BA-65578F9CCEEA}"/>
              </a:ext>
            </a:extLst>
          </p:cNvPr>
          <p:cNvSpPr txBox="1"/>
          <p:nvPr/>
        </p:nvSpPr>
        <p:spPr>
          <a:xfrm>
            <a:off x="3227545" y="5437643"/>
            <a:ext cx="56127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/>
              <a:t>Sizzling Brownie with homemade mascarpone cream [V]                                              </a:t>
            </a:r>
            <a:r>
              <a:rPr lang="en-US" sz="800" dirty="0"/>
              <a:t>5.00</a:t>
            </a:r>
          </a:p>
          <a:p>
            <a:r>
              <a:rPr lang="en-US" sz="1200" dirty="0"/>
              <a:t> </a:t>
            </a:r>
            <a:r>
              <a:rPr lang="en-US" sz="1200" dirty="0">
                <a:solidFill>
                  <a:srgbClr val="990605"/>
                </a:solidFill>
              </a:rPr>
              <a:t>Wine pairing:</a:t>
            </a:r>
            <a:r>
              <a:rPr lang="en-US" sz="1200" dirty="0"/>
              <a:t> Ferreira , Ruby Port, Portugal</a:t>
            </a:r>
            <a:endParaRPr lang="en-US" sz="1000" dirty="0"/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37950C68-15F9-E189-D6AB-AADA87E74A3D}"/>
              </a:ext>
            </a:extLst>
          </p:cNvPr>
          <p:cNvSpPr txBox="1"/>
          <p:nvPr/>
        </p:nvSpPr>
        <p:spPr>
          <a:xfrm>
            <a:off x="3227545" y="5884346"/>
            <a:ext cx="58991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/>
              <a:t>Dulce de leche Macadamia cheesecake [V]                                                                        </a:t>
            </a:r>
            <a:r>
              <a:rPr lang="en-US" sz="800" dirty="0"/>
              <a:t>5.50</a:t>
            </a:r>
          </a:p>
          <a:p>
            <a:r>
              <a:rPr lang="en-US" sz="1200" dirty="0">
                <a:solidFill>
                  <a:srgbClr val="990605"/>
                </a:solidFill>
              </a:rPr>
              <a:t>Wine pairing: </a:t>
            </a:r>
            <a:r>
              <a:rPr lang="en-US" sz="1200" dirty="0"/>
              <a:t>Santa Chiara, Vin Santo della Valdichiana, Italy                                                               </a:t>
            </a:r>
            <a:endParaRPr lang="en-US" sz="1000" dirty="0"/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80B58E57-4CD4-6D2B-14F6-621E72130BA2}"/>
              </a:ext>
            </a:extLst>
          </p:cNvPr>
          <p:cNvSpPr txBox="1"/>
          <p:nvPr/>
        </p:nvSpPr>
        <p:spPr>
          <a:xfrm>
            <a:off x="3227545" y="6348402"/>
            <a:ext cx="56247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/>
              <a:t>Chocolate coconut cake [V</a:t>
            </a:r>
            <a:r>
              <a:rPr lang="en-US" sz="1200" b="1"/>
              <a:t>]</a:t>
            </a:r>
            <a:r>
              <a:rPr lang="en-US" sz="1200"/>
              <a:t>                                                                                                   </a:t>
            </a:r>
            <a:r>
              <a:rPr lang="en-US" sz="800"/>
              <a:t>4.50</a:t>
            </a:r>
            <a:endParaRPr lang="en-US" sz="800" dirty="0"/>
          </a:p>
          <a:p>
            <a:r>
              <a:rPr lang="en-US" sz="1100" dirty="0">
                <a:solidFill>
                  <a:srgbClr val="990605"/>
                </a:solidFill>
              </a:rPr>
              <a:t>Wine pairing:</a:t>
            </a:r>
            <a:r>
              <a:rPr lang="en-US" sz="1100" dirty="0"/>
              <a:t> Ferreira , Ruby Port, Portugal                                                                                            </a:t>
            </a:r>
          </a:p>
        </p:txBody>
      </p:sp>
      <p:pic>
        <p:nvPicPr>
          <p:cNvPr id="83" name="Picture 82" descr="A close up of a pink rose&#10;&#10;Description automatically generated">
            <a:extLst>
              <a:ext uri="{FF2B5EF4-FFF2-40B4-BE49-F238E27FC236}">
                <a16:creationId xmlns:a16="http://schemas.microsoft.com/office/drawing/2014/main" id="{4DB24CD9-0342-83CA-5AAD-DAC5211054D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9372396" y="4972505"/>
            <a:ext cx="1734624" cy="1576931"/>
          </a:xfrm>
          <a:prstGeom prst="rect">
            <a:avLst/>
          </a:prstGeom>
        </p:spPr>
      </p:pic>
      <p:pic>
        <p:nvPicPr>
          <p:cNvPr id="92" name="Picture 91" descr="Icon&#10;&#10;Description automatically generated">
            <a:extLst>
              <a:ext uri="{FF2B5EF4-FFF2-40B4-BE49-F238E27FC236}">
                <a16:creationId xmlns:a16="http://schemas.microsoft.com/office/drawing/2014/main" id="{387E9BB9-AA13-E607-3598-B47EB8A2825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10905489" y="5270500"/>
            <a:ext cx="1253302" cy="1572086"/>
          </a:xfrm>
          <a:prstGeom prst="rect">
            <a:avLst/>
          </a:prstGeom>
        </p:spPr>
      </p:pic>
      <p:pic>
        <p:nvPicPr>
          <p:cNvPr id="102" name="Picture 101" descr="Icon&#10;&#10;Description automatically generated">
            <a:extLst>
              <a:ext uri="{FF2B5EF4-FFF2-40B4-BE49-F238E27FC236}">
                <a16:creationId xmlns:a16="http://schemas.microsoft.com/office/drawing/2014/main" id="{5FC3EC8B-47E9-2B48-E2F3-441821AA08F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5036300" y="1991728"/>
            <a:ext cx="649566" cy="814786"/>
          </a:xfrm>
          <a:prstGeom prst="rect">
            <a:avLst/>
          </a:prstGeom>
          <a:effectLst>
            <a:glow rad="127000">
              <a:schemeClr val="accent1">
                <a:alpha val="3000"/>
              </a:schemeClr>
            </a:glow>
            <a:outerShdw blurRad="1270000" dist="50800" dir="5400000" algn="ctr" rotWithShape="0">
              <a:srgbClr val="000000">
                <a:alpha val="0"/>
              </a:srgbClr>
            </a:outerShdw>
            <a:reflection blurRad="1270000" stA="45000" endPos="65000" dist="50800" dir="5400000" sy="-100000" algn="bl" rotWithShape="0"/>
          </a:effectLst>
        </p:spPr>
      </p:pic>
      <p:pic>
        <p:nvPicPr>
          <p:cNvPr id="103" name="Picture 102" descr="A close up of a pink rose&#10;&#10;Description automatically generated">
            <a:extLst>
              <a:ext uri="{FF2B5EF4-FFF2-40B4-BE49-F238E27FC236}">
                <a16:creationId xmlns:a16="http://schemas.microsoft.com/office/drawing/2014/main" id="{A4078C4A-1EFD-9ED6-A3B9-46E1C16F201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4157003" y="1741149"/>
            <a:ext cx="1050481" cy="1064680"/>
          </a:xfrm>
          <a:prstGeom prst="rect">
            <a:avLst/>
          </a:prstGeom>
          <a:effectLst>
            <a:glow rad="127000">
              <a:schemeClr val="accent1">
                <a:alpha val="0"/>
              </a:schemeClr>
            </a:glow>
            <a:outerShdw blurRad="1257300" dist="50800" dir="5400000" algn="ctr" rotWithShape="0">
              <a:srgbClr val="000000">
                <a:alpha val="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295413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rgbClr val="E8B4C3"/>
            </a:gs>
            <a:gs pos="0">
              <a:schemeClr val="bg1"/>
            </a:gs>
            <a:gs pos="10000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DF27BB7-DDCC-51D0-2B86-811EA3FB822C}"/>
              </a:ext>
            </a:extLst>
          </p:cNvPr>
          <p:cNvSpPr txBox="1"/>
          <p:nvPr/>
        </p:nvSpPr>
        <p:spPr>
          <a:xfrm>
            <a:off x="340051" y="87617"/>
            <a:ext cx="1139882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rgbClr val="941100"/>
                </a:solidFill>
                <a:latin typeface="ACADEMY ENGRAVED LET PLAIN:1.0" panose="02000000000000000000" pitchFamily="2" charset="0"/>
              </a:rPr>
              <a:t>Drinks Menu &amp; Wine List </a:t>
            </a:r>
            <a:r>
              <a:rPr lang="en-US" sz="1200" dirty="0">
                <a:solidFill>
                  <a:srgbClr val="941100"/>
                </a:solidFill>
                <a:latin typeface="ACADEMY ENGRAVED LET PLAIN:1.0" panose="02000000000000000000" pitchFamily="2" charset="0"/>
              </a:rPr>
              <a:t>We have a full selection of wines available from our cellars, this is just a few, if you would like our full list, please contact us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5D63467-D092-1A0D-3086-A0F5300E36EF}"/>
              </a:ext>
            </a:extLst>
          </p:cNvPr>
          <p:cNvSpPr txBox="1"/>
          <p:nvPr/>
        </p:nvSpPr>
        <p:spPr>
          <a:xfrm>
            <a:off x="200827" y="418638"/>
            <a:ext cx="11095461" cy="51057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dirty="0">
                <a:solidFill>
                  <a:srgbClr val="941100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..</a:t>
            </a:r>
            <a:r>
              <a:rPr lang="en-US" sz="1000" dirty="0">
                <a:solidFill>
                  <a:srgbClr val="941100"/>
                </a:solidFill>
                <a:latin typeface="Amasis MT Pro Medium" panose="02040504050005020304" pitchFamily="18" charset="77"/>
                <a:ea typeface="Ayuthaya" pitchFamily="2" charset="-34"/>
                <a:cs typeface="Ayuthaya" pitchFamily="2" charset="-34"/>
              </a:rPr>
              <a:t>White wine</a:t>
            </a:r>
            <a:r>
              <a:rPr lang="en-US" sz="1000" b="1" dirty="0">
                <a:solidFill>
                  <a:srgbClr val="941100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..</a:t>
            </a:r>
          </a:p>
          <a:p>
            <a:r>
              <a:rPr lang="en-US" sz="1000" dirty="0">
                <a:latin typeface="Amasis MT Pro Medium" panose="02040504050005020304" pitchFamily="18" charset="77"/>
              </a:rPr>
              <a:t>Reserve Marlborough Sauvignon Blanc 2021, Rapaura Springs New Zealand  </a:t>
            </a:r>
            <a:r>
              <a:rPr lang="en-US" sz="1000" i="1" dirty="0">
                <a:latin typeface="Amasis MT Pro" panose="02040504050005020304" pitchFamily="18" charset="77"/>
              </a:rPr>
              <a:t>succulent and crisp aromatic wine with notes of grapefruits and tropical fruits                                </a:t>
            </a:r>
            <a:r>
              <a:rPr lang="en-US" sz="1000" dirty="0"/>
              <a:t>75cl bottle|ABV </a:t>
            </a:r>
            <a:r>
              <a:rPr lang="en-US" sz="800" dirty="0">
                <a:latin typeface="Amasis MT Pro" panose="02040504050005020304" pitchFamily="18" charset="77"/>
              </a:rPr>
              <a:t>13.5%</a:t>
            </a:r>
            <a:r>
              <a:rPr lang="en-US" sz="1000" dirty="0">
                <a:latin typeface="Amasis MT Pro" panose="02040504050005020304" pitchFamily="18" charset="77"/>
              </a:rPr>
              <a:t> </a:t>
            </a:r>
            <a:r>
              <a:rPr lang="en-US" sz="1100" i="1" dirty="0">
                <a:latin typeface="Amasis MT Pro" panose="02040504050005020304" pitchFamily="18" charset="77"/>
              </a:rPr>
              <a:t>    </a:t>
            </a:r>
            <a:r>
              <a:rPr lang="en-US" sz="1100" i="1" dirty="0"/>
              <a:t> </a:t>
            </a:r>
            <a:r>
              <a:rPr lang="en-US" sz="800" dirty="0"/>
              <a:t>25</a:t>
            </a:r>
          </a:p>
          <a:p>
            <a:r>
              <a:rPr lang="en-US" sz="1000" dirty="0">
                <a:latin typeface="Amasis MT Pro Medium" panose="02040504050005020304" pitchFamily="18" charset="77"/>
              </a:rPr>
              <a:t>Sol de Chile, Sauvignon Blanc 2021, Chile  </a:t>
            </a:r>
            <a:r>
              <a:rPr lang="en-US" sz="1000" i="1" dirty="0">
                <a:latin typeface="Amasis MT Pro" panose="02040504050005020304" pitchFamily="18" charset="77"/>
              </a:rPr>
              <a:t>Fresh and dry with gentle citrus aroma and lightly honeyed fruit with balanced acidity</a:t>
            </a:r>
            <a:r>
              <a:rPr lang="en-US" sz="1100" i="1" dirty="0">
                <a:latin typeface="Amasis MT Pro" panose="02040504050005020304" pitchFamily="18" charset="77"/>
              </a:rPr>
              <a:t>                                                                           </a:t>
            </a:r>
            <a:r>
              <a:rPr lang="en-US" sz="1000" dirty="0"/>
              <a:t>75cl bottle|ABV</a:t>
            </a:r>
            <a:r>
              <a:rPr lang="en-US" sz="1000" i="1" dirty="0"/>
              <a:t> </a:t>
            </a:r>
            <a:r>
              <a:rPr lang="en-US" sz="800" dirty="0">
                <a:latin typeface="Amasis MT Pro" panose="02040504050005020304" pitchFamily="18" charset="77"/>
              </a:rPr>
              <a:t>12.5%</a:t>
            </a:r>
            <a:r>
              <a:rPr lang="en-US" sz="1000" i="1" dirty="0">
                <a:latin typeface="Amasis MT Pro" panose="02040504050005020304" pitchFamily="18" charset="77"/>
              </a:rPr>
              <a:t>      </a:t>
            </a:r>
            <a:r>
              <a:rPr lang="en-US" sz="800" dirty="0">
                <a:latin typeface="Amasis MT Pro" panose="02040504050005020304" pitchFamily="18" charset="77"/>
              </a:rPr>
              <a:t>18</a:t>
            </a:r>
            <a:endParaRPr lang="en-US" sz="800" dirty="0"/>
          </a:p>
          <a:p>
            <a:r>
              <a:rPr lang="en-US" sz="1000" dirty="0">
                <a:latin typeface="Amasis MT Pro Medium" panose="02040504050005020304" pitchFamily="18" charset="77"/>
              </a:rPr>
              <a:t>Quinta de Porrais, Branco 2020 Douro Portugal  </a:t>
            </a:r>
            <a:r>
              <a:rPr lang="en-US" sz="1000" i="1" dirty="0">
                <a:latin typeface="Amasis MT Pro" panose="02040504050005020304" pitchFamily="18" charset="77"/>
              </a:rPr>
              <a:t>dry , fruity with citrus notes , medium acidity                                                                                                                                             </a:t>
            </a:r>
            <a:r>
              <a:rPr lang="en-US" sz="1000" dirty="0"/>
              <a:t>75cl bottle|ABV</a:t>
            </a:r>
            <a:r>
              <a:rPr lang="en-US" sz="1000" i="1" dirty="0"/>
              <a:t> </a:t>
            </a:r>
            <a:r>
              <a:rPr lang="en-US" sz="800" dirty="0">
                <a:latin typeface="Amasis MT Pro" panose="02040504050005020304" pitchFamily="18" charset="77"/>
              </a:rPr>
              <a:t>12.5%</a:t>
            </a:r>
            <a:r>
              <a:rPr lang="en-US" sz="1000" i="1" dirty="0">
                <a:latin typeface="Amasis MT Pro" panose="02040504050005020304" pitchFamily="18" charset="77"/>
              </a:rPr>
              <a:t>      </a:t>
            </a:r>
            <a:r>
              <a:rPr lang="en-US" sz="800" dirty="0"/>
              <a:t>16</a:t>
            </a:r>
          </a:p>
          <a:p>
            <a:r>
              <a:rPr lang="en-US" sz="1000" dirty="0">
                <a:latin typeface="Amasis MT Pro Medium" panose="02040504050005020304" pitchFamily="18" charset="77"/>
              </a:rPr>
              <a:t>Sauvignon Touraine  2021, Touraine, Caves de la Tourangelle, France</a:t>
            </a:r>
            <a:r>
              <a:rPr lang="en-US" sz="1000" dirty="0">
                <a:latin typeface="Amasis MT Pro" panose="02040504050005020304" pitchFamily="18" charset="77"/>
              </a:rPr>
              <a:t> </a:t>
            </a:r>
            <a:r>
              <a:rPr lang="en-US" sz="1000" i="1" dirty="0">
                <a:latin typeface="Amasis MT Pro" panose="02040504050005020304" pitchFamily="18" charset="77"/>
              </a:rPr>
              <a:t>bursting with gooseberry, elderflower and lime, crisp and zingy lingering finish                                            </a:t>
            </a:r>
            <a:r>
              <a:rPr lang="en-US" sz="1000" dirty="0"/>
              <a:t>75cl bottle|ABV</a:t>
            </a:r>
            <a:r>
              <a:rPr lang="en-US" sz="1000" i="1" dirty="0"/>
              <a:t> </a:t>
            </a:r>
            <a:r>
              <a:rPr lang="en-US" sz="800" dirty="0">
                <a:latin typeface="Amasis MT Pro" panose="02040504050005020304" pitchFamily="18" charset="77"/>
              </a:rPr>
              <a:t>13%</a:t>
            </a:r>
            <a:r>
              <a:rPr lang="en-US" sz="1000" i="1" dirty="0">
                <a:latin typeface="Amasis MT Pro" panose="02040504050005020304" pitchFamily="18" charset="77"/>
              </a:rPr>
              <a:t>         </a:t>
            </a:r>
            <a:r>
              <a:rPr lang="en-US" sz="800" dirty="0"/>
              <a:t>15</a:t>
            </a:r>
          </a:p>
          <a:p>
            <a:r>
              <a:rPr lang="en-US" sz="1000" dirty="0">
                <a:latin typeface="Amasis MT Pro Medium" panose="02040504050005020304" pitchFamily="18" charset="77"/>
              </a:rPr>
              <a:t>Pinot Grigio Mezzacorona, Terre del Noce, Trentino Ita</a:t>
            </a:r>
            <a:r>
              <a:rPr lang="en-US" sz="1000" dirty="0">
                <a:latin typeface="Amasis MT Pro" panose="02040504050005020304" pitchFamily="18" charset="77"/>
              </a:rPr>
              <a:t>l</a:t>
            </a:r>
            <a:r>
              <a:rPr lang="en-US" sz="1000" dirty="0">
                <a:latin typeface="Amasis MT Pro Medium" panose="02040504050005020304" pitchFamily="18" charset="77"/>
              </a:rPr>
              <a:t>y</a:t>
            </a:r>
            <a:r>
              <a:rPr lang="en-US" sz="1000" b="1" dirty="0">
                <a:latin typeface="Amasis MT Pro" panose="02040504050005020304" pitchFamily="18" charset="77"/>
              </a:rPr>
              <a:t>, </a:t>
            </a:r>
            <a:r>
              <a:rPr lang="en-US" sz="1000" i="1" dirty="0">
                <a:latin typeface="Amasis MT Pro" panose="02040504050005020304" pitchFamily="18" charset="77"/>
              </a:rPr>
              <a:t>a light –bodied, delicate white wine, modern taste fruity, elegant and well-balanced                                                          </a:t>
            </a:r>
            <a:r>
              <a:rPr lang="en-US" sz="1000" dirty="0"/>
              <a:t>75cl bottle|ABV</a:t>
            </a:r>
            <a:r>
              <a:rPr lang="en-US" sz="1000" i="1" dirty="0"/>
              <a:t> </a:t>
            </a:r>
            <a:r>
              <a:rPr lang="en-US" sz="800" dirty="0">
                <a:latin typeface="Amasis MT Pro" panose="02040504050005020304" pitchFamily="18" charset="77"/>
              </a:rPr>
              <a:t>12%</a:t>
            </a:r>
            <a:r>
              <a:rPr lang="en-US" sz="1000" i="1" dirty="0">
                <a:latin typeface="Amasis MT Pro" panose="02040504050005020304" pitchFamily="18" charset="77"/>
              </a:rPr>
              <a:t>         </a:t>
            </a:r>
            <a:r>
              <a:rPr lang="en-US" sz="800" dirty="0"/>
              <a:t>18</a:t>
            </a:r>
            <a:endParaRPr lang="en-US" sz="800" dirty="0">
              <a:latin typeface="Amasis MT Pro" panose="02040504050005020304" pitchFamily="18" charset="77"/>
            </a:endParaRPr>
          </a:p>
          <a:p>
            <a:r>
              <a:rPr lang="en-US" sz="1100" b="1" dirty="0">
                <a:solidFill>
                  <a:srgbClr val="990605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..</a:t>
            </a:r>
            <a:r>
              <a:rPr lang="en-US" sz="1100" dirty="0">
                <a:solidFill>
                  <a:srgbClr val="990605"/>
                </a:solidFill>
                <a:latin typeface="Amasis MT Pro Medium" panose="02040504050005020304" pitchFamily="18" charset="77"/>
                <a:ea typeface="Ayuthaya" pitchFamily="2" charset="-34"/>
                <a:cs typeface="Ayuthaya" pitchFamily="2" charset="-34"/>
              </a:rPr>
              <a:t>Rose’</a:t>
            </a:r>
            <a:r>
              <a:rPr lang="en-US" sz="1100" dirty="0">
                <a:solidFill>
                  <a:srgbClr val="990605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..</a:t>
            </a:r>
          </a:p>
          <a:p>
            <a:r>
              <a:rPr lang="en-US" sz="1000" dirty="0">
                <a:latin typeface="Amasis MT Pro Medium" panose="02040504050005020304" pitchFamily="18" charset="77"/>
              </a:rPr>
              <a:t>Winston Hill Zinfandel Rose’ 2015 California USA</a:t>
            </a:r>
            <a:r>
              <a:rPr lang="en-US" sz="1000" b="1" dirty="0">
                <a:latin typeface="Amasis MT Pro Medium" panose="02040504050005020304" pitchFamily="18" charset="77"/>
              </a:rPr>
              <a:t> </a:t>
            </a:r>
            <a:r>
              <a:rPr lang="en-US" sz="1000" i="1" dirty="0">
                <a:latin typeface="Amasis MT Pro" panose="02040504050005020304" pitchFamily="18" charset="77"/>
              </a:rPr>
              <a:t>easy drinking style of rose with sweet red berry flavours                                                                                                                         </a:t>
            </a:r>
            <a:r>
              <a:rPr lang="en-US" sz="1000" dirty="0"/>
              <a:t>75cl bottle|ABV</a:t>
            </a:r>
            <a:r>
              <a:rPr lang="en-US" sz="1000" i="1" dirty="0"/>
              <a:t> </a:t>
            </a:r>
            <a:r>
              <a:rPr lang="en-US" sz="800" dirty="0">
                <a:latin typeface="Amasis MT Pro" panose="02040504050005020304" pitchFamily="18" charset="77"/>
              </a:rPr>
              <a:t>10%</a:t>
            </a:r>
            <a:r>
              <a:rPr lang="en-US" sz="1000" i="1" dirty="0">
                <a:latin typeface="Amasis MT Pro" panose="02040504050005020304" pitchFamily="18" charset="77"/>
              </a:rPr>
              <a:t>        </a:t>
            </a:r>
            <a:r>
              <a:rPr lang="en-US" sz="800" dirty="0"/>
              <a:t>18</a:t>
            </a:r>
            <a:endParaRPr lang="en-US" sz="800" dirty="0">
              <a:latin typeface="Amasis MT Pro" panose="02040504050005020304" pitchFamily="18" charset="77"/>
            </a:endParaRPr>
          </a:p>
          <a:p>
            <a:r>
              <a:rPr lang="en-US" sz="1000" dirty="0">
                <a:latin typeface="Amasis MT Pro Medium" panose="02040504050005020304" pitchFamily="18" charset="77"/>
              </a:rPr>
              <a:t>Rose’ de Plages Premium 2021, Pays d’Oc, France </a:t>
            </a:r>
            <a:r>
              <a:rPr lang="en-US" sz="1000" i="1" dirty="0">
                <a:latin typeface="Amasis MT Pro" panose="02040504050005020304" pitchFamily="18" charset="77"/>
              </a:rPr>
              <a:t>light and fruity, melon and strawberry notes with a delicate hint of apricot                                                                                         </a:t>
            </a:r>
            <a:r>
              <a:rPr lang="en-US" sz="1000" dirty="0"/>
              <a:t>75cl bottle|ABV</a:t>
            </a:r>
            <a:r>
              <a:rPr lang="en-US" sz="1000" i="1" dirty="0"/>
              <a:t> </a:t>
            </a:r>
            <a:r>
              <a:rPr lang="en-US" sz="800" dirty="0">
                <a:latin typeface="Amasis MT Pro" panose="02040504050005020304" pitchFamily="18" charset="77"/>
              </a:rPr>
              <a:t>12%</a:t>
            </a:r>
            <a:r>
              <a:rPr lang="en-US" sz="1000" i="1" dirty="0">
                <a:latin typeface="Amasis MT Pro" panose="02040504050005020304" pitchFamily="18" charset="77"/>
              </a:rPr>
              <a:t>        </a:t>
            </a:r>
            <a:r>
              <a:rPr lang="en-US" sz="800" dirty="0"/>
              <a:t>18</a:t>
            </a:r>
          </a:p>
          <a:p>
            <a:r>
              <a:rPr lang="en-US" sz="1100" b="1" i="1" dirty="0">
                <a:solidFill>
                  <a:srgbClr val="990605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..</a:t>
            </a:r>
            <a:r>
              <a:rPr lang="en-US" sz="1100" dirty="0">
                <a:solidFill>
                  <a:srgbClr val="990605"/>
                </a:solidFill>
                <a:latin typeface="Amasis MT Pro Medium" panose="02040504050005020304" pitchFamily="18" charset="77"/>
                <a:ea typeface="Ayuthaya" pitchFamily="2" charset="-34"/>
                <a:cs typeface="Ayuthaya" pitchFamily="2" charset="-34"/>
              </a:rPr>
              <a:t>Red wine</a:t>
            </a:r>
            <a:r>
              <a:rPr lang="en-US" sz="1100" dirty="0">
                <a:solidFill>
                  <a:srgbClr val="990605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..</a:t>
            </a:r>
            <a:endParaRPr lang="en-US" sz="1100" dirty="0">
              <a:solidFill>
                <a:srgbClr val="990605"/>
              </a:solidFill>
              <a:latin typeface="Amasis MT Pro Medium" panose="02040504050005020304" pitchFamily="18" charset="77"/>
              <a:ea typeface="Ayuthaya" pitchFamily="2" charset="-34"/>
              <a:cs typeface="Ayuthaya" pitchFamily="2" charset="-34"/>
            </a:endParaRPr>
          </a:p>
          <a:p>
            <a:r>
              <a:rPr lang="en-US" sz="1000" dirty="0">
                <a:latin typeface="Amasis MT Pro Medium" panose="02040504050005020304" pitchFamily="18" charset="77"/>
              </a:rPr>
              <a:t>Septima Gran Reserve 2018, Argentina</a:t>
            </a:r>
            <a:r>
              <a:rPr lang="en-US" sz="1100" dirty="0">
                <a:latin typeface="Amasis MT Pro Medium" panose="02040504050005020304" pitchFamily="18" charset="77"/>
              </a:rPr>
              <a:t> </a:t>
            </a:r>
            <a:r>
              <a:rPr lang="en-US" sz="1000" i="1" dirty="0">
                <a:latin typeface="Amasis MT Pro" panose="02040504050005020304" pitchFamily="18" charset="77"/>
              </a:rPr>
              <a:t>inky purple color, with a core of blackberry and blueberry and black fig; juicy and long with a powerful finish                                                    </a:t>
            </a:r>
            <a:r>
              <a:rPr lang="en-US" sz="1000" dirty="0"/>
              <a:t>75cl bottle|ABV</a:t>
            </a:r>
            <a:r>
              <a:rPr lang="en-US" sz="1000" i="1" dirty="0"/>
              <a:t> </a:t>
            </a:r>
            <a:r>
              <a:rPr lang="en-US" sz="800" dirty="0">
                <a:latin typeface="Amasis MT Pro" panose="02040504050005020304" pitchFamily="18" charset="77"/>
              </a:rPr>
              <a:t>14.5%</a:t>
            </a:r>
            <a:r>
              <a:rPr lang="en-US" sz="1000" i="1" dirty="0">
                <a:latin typeface="Amasis MT Pro" panose="02040504050005020304" pitchFamily="18" charset="77"/>
              </a:rPr>
              <a:t>     </a:t>
            </a:r>
            <a:r>
              <a:rPr lang="en-US" sz="800" dirty="0"/>
              <a:t>25</a:t>
            </a:r>
          </a:p>
          <a:p>
            <a:r>
              <a:rPr lang="en-US" sz="1000" dirty="0">
                <a:latin typeface="Amasis MT Pro Medium" panose="02040504050005020304" pitchFamily="18" charset="77"/>
              </a:rPr>
              <a:t>Rickety Bridge Merlot 2018, South Africa </a:t>
            </a:r>
            <a:r>
              <a:rPr lang="en-US" sz="1000" i="1" dirty="0">
                <a:latin typeface="Amasis MT Pro" panose="02040504050005020304" pitchFamily="18" charset="77"/>
              </a:rPr>
              <a:t>notes of red cherry and ripe plum, hint of dark chocolate, well structured and lengthy finish                                                                              </a:t>
            </a:r>
            <a:r>
              <a:rPr lang="en-US" sz="1000" dirty="0"/>
              <a:t>75cl bottle|ABV</a:t>
            </a:r>
            <a:r>
              <a:rPr lang="en-US" sz="1000" i="1" dirty="0"/>
              <a:t>  </a:t>
            </a:r>
            <a:r>
              <a:rPr lang="en-US" sz="800" dirty="0">
                <a:latin typeface="Amasis MT Pro" panose="02040504050005020304" pitchFamily="18" charset="77"/>
              </a:rPr>
              <a:t>15%</a:t>
            </a:r>
            <a:r>
              <a:rPr lang="en-US" sz="1000" i="1" dirty="0">
                <a:latin typeface="Amasis MT Pro" panose="02040504050005020304" pitchFamily="18" charset="77"/>
              </a:rPr>
              <a:t>       </a:t>
            </a:r>
            <a:r>
              <a:rPr lang="en-US" sz="800" dirty="0">
                <a:latin typeface="Amasis MT Pro" panose="02040504050005020304" pitchFamily="18" charset="77"/>
              </a:rPr>
              <a:t>24</a:t>
            </a:r>
            <a:endParaRPr lang="en-US" sz="800" b="1" dirty="0">
              <a:latin typeface="Amasis MT Pro" panose="02040504050005020304" pitchFamily="18" charset="77"/>
            </a:endParaRPr>
          </a:p>
          <a:p>
            <a:r>
              <a:rPr lang="en-US" sz="1000" dirty="0">
                <a:latin typeface="Amasis MT Pro Medium" panose="02040504050005020304" pitchFamily="18" charset="77"/>
              </a:rPr>
              <a:t>Trio Cabernet Sauvignon Rapel Valley, Chile 2018 </a:t>
            </a:r>
            <a:r>
              <a:rPr lang="en-US" sz="1000" i="1" dirty="0">
                <a:latin typeface="Amasis MT Pro" panose="02040504050005020304" pitchFamily="18" charset="77"/>
              </a:rPr>
              <a:t>Intense aroma of black fruits, concentrated  and velvety. Vital and modern                                                                                        </a:t>
            </a:r>
            <a:r>
              <a:rPr lang="en-US" sz="1000" dirty="0"/>
              <a:t>75cl bottle|ABV</a:t>
            </a:r>
            <a:r>
              <a:rPr lang="en-US" sz="1000" i="1" dirty="0"/>
              <a:t> </a:t>
            </a:r>
            <a:r>
              <a:rPr lang="en-US" sz="800" dirty="0">
                <a:latin typeface="Amasis MT Pro" panose="02040504050005020304" pitchFamily="18" charset="77"/>
              </a:rPr>
              <a:t>14.5%</a:t>
            </a:r>
            <a:r>
              <a:rPr lang="en-US" sz="1000" i="1" dirty="0">
                <a:latin typeface="Amasis MT Pro" panose="02040504050005020304" pitchFamily="18" charset="77"/>
              </a:rPr>
              <a:t>     </a:t>
            </a:r>
            <a:r>
              <a:rPr lang="en-US" sz="800" dirty="0">
                <a:latin typeface="Amasis MT Pro" panose="02040504050005020304" pitchFamily="18" charset="77"/>
              </a:rPr>
              <a:t>20</a:t>
            </a:r>
            <a:endParaRPr lang="en-US" sz="800" b="1" dirty="0">
              <a:latin typeface="Amasis MT Pro" panose="02040504050005020304" pitchFamily="18" charset="77"/>
            </a:endParaRPr>
          </a:p>
          <a:p>
            <a:r>
              <a:rPr lang="en-US" sz="1000" dirty="0">
                <a:latin typeface="Amasis MT Pro Medium" panose="02040504050005020304" pitchFamily="18" charset="77"/>
              </a:rPr>
              <a:t>Trivento Tribu Malbec 2021 </a:t>
            </a:r>
            <a:r>
              <a:rPr lang="en-US" sz="1000" i="1" dirty="0">
                <a:latin typeface="Amasis MT Pro" panose="02040504050005020304" pitchFamily="18" charset="77"/>
              </a:rPr>
              <a:t>violet in color with plum and cherry flavours, light to medium body</a:t>
            </a:r>
            <a:r>
              <a:rPr lang="en-US" sz="1100" i="1" dirty="0">
                <a:latin typeface="Amasis MT Pro" panose="02040504050005020304" pitchFamily="18" charset="77"/>
              </a:rPr>
              <a:t>                                                                                                                                 </a:t>
            </a:r>
            <a:r>
              <a:rPr lang="en-US" sz="1000" dirty="0"/>
              <a:t>75cl bottle|ABV</a:t>
            </a:r>
            <a:r>
              <a:rPr lang="en-US" sz="1000" i="1" dirty="0"/>
              <a:t> </a:t>
            </a:r>
            <a:r>
              <a:rPr lang="en-US" sz="800" dirty="0"/>
              <a:t>12.5%</a:t>
            </a:r>
            <a:r>
              <a:rPr lang="en-US" sz="800" i="1" dirty="0"/>
              <a:t>       </a:t>
            </a:r>
            <a:r>
              <a:rPr lang="en-US" sz="800" dirty="0"/>
              <a:t>18</a:t>
            </a:r>
          </a:p>
          <a:p>
            <a:r>
              <a:rPr lang="en-US" sz="1100" dirty="0">
                <a:solidFill>
                  <a:srgbClr val="990605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..</a:t>
            </a:r>
            <a:r>
              <a:rPr lang="en-US" sz="1100" dirty="0">
                <a:solidFill>
                  <a:srgbClr val="990605"/>
                </a:solidFill>
                <a:latin typeface="Amasis MT Pro Medium" panose="02040504050005020304" pitchFamily="18" charset="77"/>
              </a:rPr>
              <a:t>Dessert wine</a:t>
            </a:r>
            <a:r>
              <a:rPr lang="en-US" sz="1100" dirty="0">
                <a:solidFill>
                  <a:srgbClr val="990605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..</a:t>
            </a:r>
          </a:p>
          <a:p>
            <a:r>
              <a:rPr lang="en-US" sz="1000" dirty="0">
                <a:latin typeface="Amasis MT Pro Medium" panose="02040504050005020304" pitchFamily="18" charset="77"/>
              </a:rPr>
              <a:t>Moscato d’Asti Castello del Poggio ,Italy 2015 </a:t>
            </a:r>
            <a:r>
              <a:rPr lang="en-US" sz="1000" i="1" dirty="0"/>
              <a:t>light and slightly sweet sparkling wine, fragrant aromas of white blossom and ripe peaches                                                                     </a:t>
            </a:r>
            <a:r>
              <a:rPr lang="en-US" sz="1000" dirty="0"/>
              <a:t>75cl bottle|ABV</a:t>
            </a:r>
            <a:r>
              <a:rPr lang="en-US" sz="1000" i="1" dirty="0"/>
              <a:t> </a:t>
            </a:r>
            <a:r>
              <a:rPr lang="en-US" sz="800" i="1" dirty="0"/>
              <a:t>  7</a:t>
            </a:r>
            <a:r>
              <a:rPr lang="en-US" sz="800" dirty="0"/>
              <a:t>%</a:t>
            </a:r>
            <a:r>
              <a:rPr lang="en-US" sz="800" i="1" dirty="0"/>
              <a:t>           </a:t>
            </a:r>
            <a:r>
              <a:rPr lang="en-US" sz="800" dirty="0"/>
              <a:t>18</a:t>
            </a:r>
          </a:p>
          <a:p>
            <a:r>
              <a:rPr lang="en-US" sz="1000" dirty="0">
                <a:latin typeface="Amasis MT Pro Medium" panose="02040504050005020304" pitchFamily="18" charset="77"/>
              </a:rPr>
              <a:t>Ferreira , Ruby Port, Portugal</a:t>
            </a:r>
            <a:r>
              <a:rPr lang="en-US" sz="1000" b="1" dirty="0">
                <a:latin typeface="Amasis MT Pro Medium" panose="02040504050005020304" pitchFamily="18" charset="77"/>
              </a:rPr>
              <a:t> </a:t>
            </a:r>
            <a:r>
              <a:rPr lang="en-US" sz="1000" i="1" dirty="0"/>
              <a:t>intense, full bodied and rich it has a fine balance between its sweetness and its tannin structure                                                                                              </a:t>
            </a:r>
            <a:r>
              <a:rPr lang="en-US" sz="1000" dirty="0"/>
              <a:t>75cl bottle|ABV</a:t>
            </a:r>
            <a:r>
              <a:rPr lang="en-US" sz="1000" i="1" dirty="0"/>
              <a:t>  </a:t>
            </a:r>
            <a:r>
              <a:rPr lang="en-US" sz="800" i="1" dirty="0"/>
              <a:t>19.5</a:t>
            </a:r>
            <a:r>
              <a:rPr lang="en-US" sz="800" dirty="0"/>
              <a:t>%</a:t>
            </a:r>
            <a:r>
              <a:rPr lang="en-US" sz="1000" i="1" dirty="0"/>
              <a:t>     </a:t>
            </a:r>
            <a:r>
              <a:rPr lang="en-US" sz="800" dirty="0"/>
              <a:t>17</a:t>
            </a:r>
          </a:p>
          <a:p>
            <a:r>
              <a:rPr lang="en-US" sz="1000" dirty="0">
                <a:latin typeface="Amasis MT Pro Medium" panose="02040504050005020304" pitchFamily="18" charset="77"/>
              </a:rPr>
              <a:t>Santa Chiara, Vin Santo della Valdichiana,Trebbiano Italy 2017 </a:t>
            </a:r>
            <a:r>
              <a:rPr lang="en-US" sz="1000" i="1" dirty="0"/>
              <a:t>shiny gold color, fruity with cinnamon and vanilla aromas. Almond aftertaste</a:t>
            </a:r>
            <a:r>
              <a:rPr lang="en-US" sz="1000" dirty="0">
                <a:latin typeface="Amasis MT Pro Medium" panose="02040504050005020304" pitchFamily="18" charset="77"/>
              </a:rPr>
              <a:t>                                                 </a:t>
            </a:r>
            <a:r>
              <a:rPr lang="en-US" sz="1000" dirty="0"/>
              <a:t>50cl bottle|ABV</a:t>
            </a:r>
            <a:r>
              <a:rPr lang="en-US" sz="1000" i="1" dirty="0"/>
              <a:t>  </a:t>
            </a:r>
            <a:r>
              <a:rPr lang="en-US" sz="800" i="1" dirty="0"/>
              <a:t>17</a:t>
            </a:r>
            <a:r>
              <a:rPr lang="en-US" sz="800" dirty="0"/>
              <a:t>%</a:t>
            </a:r>
            <a:r>
              <a:rPr lang="en-US" sz="1000" i="1" dirty="0"/>
              <a:t>     </a:t>
            </a:r>
            <a:r>
              <a:rPr lang="en-US" sz="800" i="1" dirty="0"/>
              <a:t>   </a:t>
            </a:r>
            <a:r>
              <a:rPr lang="en-US" sz="800" dirty="0"/>
              <a:t>18</a:t>
            </a:r>
          </a:p>
          <a:p>
            <a:r>
              <a:rPr lang="en-US" sz="1000" dirty="0">
                <a:solidFill>
                  <a:srgbClr val="990605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..</a:t>
            </a:r>
            <a:r>
              <a:rPr lang="en-US" sz="1100" dirty="0">
                <a:solidFill>
                  <a:srgbClr val="990605"/>
                </a:solidFill>
                <a:latin typeface="Amasis MT Pro Medium" panose="02040504050005020304" pitchFamily="18" charset="77"/>
                <a:ea typeface="Ayuthaya" pitchFamily="2" charset="-34"/>
                <a:cs typeface="Ayuthaya" pitchFamily="2" charset="-34"/>
              </a:rPr>
              <a:t>Beers</a:t>
            </a:r>
            <a:r>
              <a:rPr lang="en-US" sz="1000" dirty="0">
                <a:solidFill>
                  <a:srgbClr val="990605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..</a:t>
            </a:r>
            <a:endParaRPr lang="en-US" sz="1000" dirty="0">
              <a:solidFill>
                <a:srgbClr val="990605"/>
              </a:solidFill>
              <a:latin typeface="Amasis MT Pro" panose="02040504050005020304" pitchFamily="18" charset="77"/>
              <a:ea typeface="Ayuthaya" pitchFamily="2" charset="-34"/>
              <a:cs typeface="Ayuthaya" pitchFamily="2" charset="-34"/>
            </a:endParaRPr>
          </a:p>
          <a:p>
            <a:r>
              <a:rPr lang="en-US" sz="1000" dirty="0">
                <a:latin typeface="Amasis MT Pro Medium" panose="02040504050005020304" pitchFamily="18" charset="77"/>
                <a:ea typeface="Ayuthaya" pitchFamily="2" charset="-34"/>
                <a:cs typeface="Ayuthaya" pitchFamily="2" charset="-34"/>
              </a:rPr>
              <a:t>Birra Moretti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r>
              <a:rPr lang="en-US" sz="1000" dirty="0">
                <a:ea typeface="Ayuthaya" pitchFamily="2" charset="-34"/>
                <a:cs typeface="Ayuthaya" pitchFamily="2" charset="-34"/>
              </a:rPr>
              <a:t>330 ml bottle|ABV</a:t>
            </a:r>
            <a:r>
              <a:rPr lang="en-US" sz="1000" i="1" dirty="0">
                <a:ea typeface="Ayuthaya" pitchFamily="2" charset="-34"/>
                <a:cs typeface="Ayuthaya" pitchFamily="2" charset="-34"/>
              </a:rPr>
              <a:t> </a:t>
            </a:r>
            <a:r>
              <a:rPr lang="en-US" sz="800" dirty="0">
                <a:ea typeface="Ayuthaya" pitchFamily="2" charset="-34"/>
                <a:cs typeface="Ayuthaya" pitchFamily="2" charset="-34"/>
              </a:rPr>
              <a:t>4.6%</a:t>
            </a:r>
            <a:r>
              <a:rPr lang="en-US" sz="800" i="1" dirty="0">
                <a:ea typeface="Ayuthaya" pitchFamily="2" charset="-34"/>
                <a:cs typeface="Ayuthaya" pitchFamily="2" charset="-34"/>
              </a:rPr>
              <a:t> </a:t>
            </a:r>
            <a:r>
              <a:rPr lang="en-US" sz="1100" i="1" dirty="0">
                <a:ea typeface="Ayuthaya" pitchFamily="2" charset="-34"/>
                <a:cs typeface="Ayuthaya" pitchFamily="2" charset="-34"/>
              </a:rPr>
              <a:t>      </a:t>
            </a:r>
            <a:r>
              <a:rPr lang="en-US" sz="800" dirty="0">
                <a:ea typeface="Ayuthaya" pitchFamily="2" charset="-34"/>
                <a:cs typeface="Ayuthaya" pitchFamily="2" charset="-34"/>
              </a:rPr>
              <a:t>5.50</a:t>
            </a:r>
          </a:p>
          <a:p>
            <a:r>
              <a:rPr lang="en-US" sz="1000" dirty="0">
                <a:latin typeface="Amasis MT Pro Medium" panose="02040504050005020304" pitchFamily="18" charset="77"/>
              </a:rPr>
              <a:t>Budweiser</a:t>
            </a:r>
            <a:r>
              <a:rPr lang="en-US" sz="1100" b="1" dirty="0">
                <a:latin typeface="Amasis MT Pro" panose="02040504050005020304" pitchFamily="18" charset="77"/>
              </a:rPr>
              <a:t>                                                                                                                                                                                                                        </a:t>
            </a:r>
            <a:r>
              <a:rPr lang="en-US" sz="1000" dirty="0">
                <a:ea typeface="Ayuthaya" pitchFamily="2" charset="-34"/>
                <a:cs typeface="Ayuthaya" pitchFamily="2" charset="-34"/>
              </a:rPr>
              <a:t>330 ml bottle|ABV </a:t>
            </a:r>
            <a:r>
              <a:rPr lang="en-US" sz="800" dirty="0">
                <a:ea typeface="Ayuthaya" pitchFamily="2" charset="-34"/>
                <a:cs typeface="Ayuthaya" pitchFamily="2" charset="-34"/>
              </a:rPr>
              <a:t>4.5%         5.15</a:t>
            </a:r>
          </a:p>
          <a:p>
            <a:r>
              <a:rPr lang="en-US" sz="1000" dirty="0">
                <a:latin typeface="Amasis MT Pro Medium" panose="02040504050005020304" pitchFamily="18" charset="77"/>
                <a:ea typeface="Ayuthaya" pitchFamily="2" charset="-34"/>
                <a:cs typeface="Ayuthaya" pitchFamily="2" charset="-34"/>
              </a:rPr>
              <a:t>Punk IPA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r>
              <a:rPr lang="en-US" sz="1000" dirty="0">
                <a:ea typeface="Ayuthaya" pitchFamily="2" charset="-34"/>
                <a:cs typeface="Ayuthaya" pitchFamily="2" charset="-34"/>
              </a:rPr>
              <a:t>330 ml bottle|ABV </a:t>
            </a:r>
            <a:r>
              <a:rPr lang="en-US" sz="800" dirty="0">
                <a:ea typeface="Ayuthaya" pitchFamily="2" charset="-34"/>
                <a:cs typeface="Ayuthaya" pitchFamily="2" charset="-34"/>
              </a:rPr>
              <a:t>5.6%         5.60</a:t>
            </a:r>
          </a:p>
          <a:p>
            <a:r>
              <a:rPr lang="en-US" sz="1000" dirty="0">
                <a:latin typeface="Amasis MT Pro Medium" panose="02040504050005020304" pitchFamily="18" charset="77"/>
              </a:rPr>
              <a:t>Estrella Daura – Gluten Free </a:t>
            </a:r>
            <a:r>
              <a:rPr lang="en-US" sz="1100" dirty="0">
                <a:latin typeface="Amasis MT Pro Medium" panose="02040504050005020304" pitchFamily="18" charset="77"/>
              </a:rPr>
              <a:t>                                                                                                                                                                                                     </a:t>
            </a:r>
            <a:r>
              <a:rPr lang="en-US" sz="1000" dirty="0">
                <a:ea typeface="Ayuthaya" pitchFamily="2" charset="-34"/>
                <a:cs typeface="Ayuthaya" pitchFamily="2" charset="-34"/>
              </a:rPr>
              <a:t>330 ml bottle|ABV </a:t>
            </a:r>
            <a:r>
              <a:rPr lang="en-US" sz="800" dirty="0">
                <a:ea typeface="Ayuthaya" pitchFamily="2" charset="-34"/>
                <a:cs typeface="Ayuthaya" pitchFamily="2" charset="-34"/>
              </a:rPr>
              <a:t>5.4%         5.50</a:t>
            </a:r>
            <a:endParaRPr lang="en-US" sz="800" b="1" dirty="0"/>
          </a:p>
          <a:p>
            <a:r>
              <a:rPr lang="en-US" sz="1000" dirty="0">
                <a:latin typeface="Amasis MT Pro Medium" panose="02040504050005020304" pitchFamily="18" charset="77"/>
              </a:rPr>
              <a:t>Bavaria Alcohol Free</a:t>
            </a:r>
            <a:r>
              <a:rPr lang="en-US" sz="1100" dirty="0">
                <a:latin typeface="Amasis MT Pro Medium" panose="02040504050005020304" pitchFamily="18" charset="77"/>
              </a:rPr>
              <a:t>                                                                                                                                                                                                                 </a:t>
            </a:r>
            <a:r>
              <a:rPr lang="en-US" sz="1000" dirty="0">
                <a:ea typeface="Ayuthaya" pitchFamily="2" charset="-34"/>
                <a:cs typeface="Ayuthaya" pitchFamily="2" charset="-34"/>
              </a:rPr>
              <a:t>330 ml bottle|ABV </a:t>
            </a:r>
            <a:r>
              <a:rPr lang="en-US" sz="800" dirty="0">
                <a:ea typeface="Ayuthaya" pitchFamily="2" charset="-34"/>
                <a:cs typeface="Ayuthaya" pitchFamily="2" charset="-34"/>
              </a:rPr>
              <a:t>0%             5.50</a:t>
            </a:r>
            <a:r>
              <a:rPr lang="en-US" sz="800" b="1" dirty="0"/>
              <a:t> </a:t>
            </a:r>
          </a:p>
          <a:p>
            <a:r>
              <a:rPr lang="en-US" sz="1100" dirty="0">
                <a:solidFill>
                  <a:srgbClr val="990605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..</a:t>
            </a:r>
            <a:r>
              <a:rPr lang="en-US" sz="1100" dirty="0">
                <a:solidFill>
                  <a:srgbClr val="990605"/>
                </a:solidFill>
                <a:latin typeface="Amasis MT Pro Medium" panose="02040504050005020304" pitchFamily="18" charset="77"/>
                <a:ea typeface="Ayuthaya" pitchFamily="2" charset="-34"/>
                <a:cs typeface="Ayuthaya" pitchFamily="2" charset="-34"/>
              </a:rPr>
              <a:t>Soft Drinks</a:t>
            </a:r>
            <a:r>
              <a:rPr lang="en-US" sz="1100" b="1" dirty="0">
                <a:solidFill>
                  <a:srgbClr val="990605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..</a:t>
            </a:r>
          </a:p>
          <a:p>
            <a:r>
              <a:rPr lang="en-US" sz="1000" dirty="0">
                <a:latin typeface="Amasis MT Pro Medium" panose="02040504050005020304" pitchFamily="18" charset="77"/>
                <a:ea typeface="Ayuthaya" pitchFamily="2" charset="-34"/>
                <a:cs typeface="Ayuthaya" pitchFamily="2" charset="-34"/>
              </a:rPr>
              <a:t>Franklin &amp; Son  </a:t>
            </a:r>
            <a:r>
              <a:rPr lang="en-US" sz="1000" i="1" dirty="0">
                <a:ea typeface="Ayuthaya" pitchFamily="2" charset="-34"/>
                <a:cs typeface="Ayuthaya" pitchFamily="2" charset="-34"/>
              </a:rPr>
              <a:t>Apple &amp; Rhubarb / Dandelion &amp; Burdock / Lemon &amp; Elderflower                                                                                                                                                                                                 </a:t>
            </a:r>
            <a:r>
              <a:rPr lang="en-US" sz="1000" dirty="0">
                <a:ea typeface="Ayuthaya" pitchFamily="2" charset="-34"/>
                <a:cs typeface="Ayuthaya" pitchFamily="2" charset="-34"/>
              </a:rPr>
              <a:t>275ml</a:t>
            </a:r>
            <a:r>
              <a:rPr lang="en-US" sz="1000" i="1" dirty="0">
                <a:ea typeface="Ayuthaya" pitchFamily="2" charset="-34"/>
                <a:cs typeface="Ayuthaya" pitchFamily="2" charset="-34"/>
              </a:rPr>
              <a:t> </a:t>
            </a:r>
            <a:r>
              <a:rPr lang="en-US" sz="1000" dirty="0">
                <a:ea typeface="Ayuthaya" pitchFamily="2" charset="-34"/>
                <a:cs typeface="Ayuthaya" pitchFamily="2" charset="-34"/>
              </a:rPr>
              <a:t>bottle </a:t>
            </a:r>
            <a:r>
              <a:rPr lang="en-US" sz="1100" dirty="0">
                <a:ea typeface="Ayuthaya" pitchFamily="2" charset="-34"/>
                <a:cs typeface="Ayuthaya" pitchFamily="2" charset="-34"/>
              </a:rPr>
              <a:t>     </a:t>
            </a:r>
            <a:r>
              <a:rPr lang="en-US" sz="800" dirty="0">
                <a:ea typeface="Ayuthaya" pitchFamily="2" charset="-34"/>
                <a:cs typeface="Ayuthaya" pitchFamily="2" charset="-34"/>
              </a:rPr>
              <a:t>4.30</a:t>
            </a:r>
          </a:p>
          <a:p>
            <a:r>
              <a:rPr lang="en-US" sz="1000" dirty="0">
                <a:latin typeface="Amasis MT Pro Medium" panose="02040504050005020304" pitchFamily="18" charset="77"/>
                <a:ea typeface="Ayuthaya" pitchFamily="2" charset="-34"/>
                <a:cs typeface="Ayuthaya" pitchFamily="2" charset="-34"/>
              </a:rPr>
              <a:t>Coca Cola / Diet Coke / Lemonade / Sprite/ Fanta</a:t>
            </a:r>
            <a:r>
              <a:rPr lang="en-US" sz="1100" dirty="0">
                <a:latin typeface="Amasis MT Pro Medium" panose="02040504050005020304" pitchFamily="18" charset="77"/>
                <a:ea typeface="Ayuthaya" pitchFamily="2" charset="-34"/>
                <a:cs typeface="Ayuthaya" pitchFamily="2" charset="-34"/>
              </a:rPr>
              <a:t>                                                                                                                                                                                 </a:t>
            </a:r>
            <a:r>
              <a:rPr lang="en-US" sz="1000" dirty="0">
                <a:ea typeface="Ayuthaya" pitchFamily="2" charset="-34"/>
                <a:cs typeface="Ayuthaya" pitchFamily="2" charset="-34"/>
              </a:rPr>
              <a:t>330ml can</a:t>
            </a:r>
            <a:r>
              <a:rPr lang="en-US" sz="1100" dirty="0">
                <a:ea typeface="Ayuthaya" pitchFamily="2" charset="-34"/>
                <a:cs typeface="Ayuthaya" pitchFamily="2" charset="-34"/>
              </a:rPr>
              <a:t>          </a:t>
            </a:r>
            <a:r>
              <a:rPr lang="en-US" sz="800" dirty="0">
                <a:ea typeface="Ayuthaya" pitchFamily="2" charset="-34"/>
                <a:cs typeface="Ayuthaya" pitchFamily="2" charset="-34"/>
              </a:rPr>
              <a:t>3.75</a:t>
            </a:r>
          </a:p>
          <a:p>
            <a:r>
              <a:rPr lang="en-US" sz="1000" dirty="0">
                <a:latin typeface="Amasis MT Pro Medium" panose="02040504050005020304" pitchFamily="18" charset="77"/>
                <a:ea typeface="Ayuthaya" pitchFamily="2" charset="-34"/>
                <a:cs typeface="Ayuthaya" pitchFamily="2" charset="-34"/>
              </a:rPr>
              <a:t>Spring water </a:t>
            </a:r>
            <a:r>
              <a:rPr lang="en-US" sz="1000" i="1" dirty="0">
                <a:ea typeface="Ayuthaya" pitchFamily="2" charset="-34"/>
                <a:cs typeface="Ayuthaya" pitchFamily="2" charset="-34"/>
              </a:rPr>
              <a:t>still or sparkling</a:t>
            </a:r>
            <a:r>
              <a:rPr lang="en-US" sz="1000" b="1" dirty="0">
                <a:solidFill>
                  <a:srgbClr val="990605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                                                                                        </a:t>
            </a:r>
            <a:r>
              <a:rPr lang="en-US" sz="1000" dirty="0">
                <a:ea typeface="Ayuthaya" pitchFamily="2" charset="-34"/>
                <a:cs typeface="Ayuthaya" pitchFamily="2" charset="-34"/>
              </a:rPr>
              <a:t>330ml bottle      </a:t>
            </a:r>
            <a:r>
              <a:rPr lang="en-US" sz="800" dirty="0">
                <a:ea typeface="Ayuthaya" pitchFamily="2" charset="-34"/>
                <a:cs typeface="Ayuthaya" pitchFamily="2" charset="-34"/>
              </a:rPr>
              <a:t>2.75</a:t>
            </a:r>
            <a:r>
              <a:rPr lang="en-US" sz="800" b="1" dirty="0">
                <a:solidFill>
                  <a:srgbClr val="990605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  </a:t>
            </a:r>
            <a:r>
              <a:rPr lang="en-US" sz="800" b="1" dirty="0">
                <a:latin typeface="Ayuthaya" pitchFamily="2" charset="-34"/>
                <a:ea typeface="Ayuthaya" pitchFamily="2" charset="-34"/>
                <a:cs typeface="Ayuthaya" pitchFamily="2" charset="-34"/>
              </a:rPr>
              <a:t>|</a:t>
            </a:r>
            <a:r>
              <a:rPr lang="en-US" sz="800" b="1" dirty="0">
                <a:solidFill>
                  <a:srgbClr val="990605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   </a:t>
            </a:r>
            <a:r>
              <a:rPr lang="en-US" sz="1000" dirty="0">
                <a:ea typeface="Ayuthaya" pitchFamily="2" charset="-34"/>
                <a:cs typeface="Ayuthaya" pitchFamily="2" charset="-34"/>
              </a:rPr>
              <a:t>750ml bottle        </a:t>
            </a:r>
            <a:r>
              <a:rPr lang="en-US" sz="800" dirty="0">
                <a:ea typeface="Ayuthaya" pitchFamily="2" charset="-34"/>
                <a:cs typeface="Ayuthaya" pitchFamily="2" charset="-34"/>
              </a:rPr>
              <a:t>3.50</a:t>
            </a:r>
            <a:r>
              <a:rPr lang="en-US" sz="800" b="1" dirty="0">
                <a:solidFill>
                  <a:srgbClr val="990605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 </a:t>
            </a:r>
          </a:p>
          <a:p>
            <a:r>
              <a:rPr lang="en-US" sz="1100" b="1" dirty="0">
                <a:solidFill>
                  <a:srgbClr val="990605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..</a:t>
            </a:r>
            <a:r>
              <a:rPr lang="en-US" sz="1100" dirty="0">
                <a:solidFill>
                  <a:srgbClr val="990605"/>
                </a:solidFill>
                <a:latin typeface="Amasis MT Pro Medium" panose="02040504050005020304" pitchFamily="18" charset="77"/>
                <a:ea typeface="Ayuthaya" pitchFamily="2" charset="-34"/>
                <a:cs typeface="Ayuthaya" pitchFamily="2" charset="-34"/>
              </a:rPr>
              <a:t>Hot Drinks</a:t>
            </a:r>
            <a:r>
              <a:rPr lang="en-US" sz="1100" b="1" dirty="0">
                <a:solidFill>
                  <a:srgbClr val="990605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..     </a:t>
            </a:r>
          </a:p>
          <a:p>
            <a:r>
              <a:rPr lang="en-US" sz="1000" dirty="0">
                <a:latin typeface="Amasis MT Pro Medium" panose="02040504050005020304" pitchFamily="18" charset="77"/>
                <a:ea typeface="Ayuthaya" pitchFamily="2" charset="-34"/>
                <a:cs typeface="Ayuthaya" pitchFamily="2" charset="-34"/>
              </a:rPr>
              <a:t>Coffee</a:t>
            </a:r>
            <a:r>
              <a:rPr lang="en-US" sz="1000" dirty="0">
                <a:solidFill>
                  <a:srgbClr val="990605"/>
                </a:solidFill>
                <a:latin typeface="Amasis MT Pro Medium" panose="02040504050005020304" pitchFamily="18" charset="77"/>
                <a:ea typeface="Ayuthaya" pitchFamily="2" charset="-34"/>
                <a:cs typeface="Ayuthaya" pitchFamily="2" charset="-34"/>
              </a:rPr>
              <a:t> </a:t>
            </a:r>
            <a:r>
              <a:rPr lang="en-US" sz="1100" b="1" dirty="0">
                <a:solidFill>
                  <a:srgbClr val="990605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          </a:t>
            </a:r>
            <a:r>
              <a:rPr lang="en-US" sz="1000" dirty="0">
                <a:ea typeface="Ayuthaya" pitchFamily="2" charset="-34"/>
                <a:cs typeface="Ayuthaya" pitchFamily="2" charset="-34"/>
              </a:rPr>
              <a:t>Regular</a:t>
            </a:r>
            <a:r>
              <a:rPr lang="en-US" sz="1100" dirty="0">
                <a:ea typeface="Ayuthaya" pitchFamily="2" charset="-34"/>
                <a:cs typeface="Ayuthaya" pitchFamily="2" charset="-34"/>
              </a:rPr>
              <a:t>  </a:t>
            </a:r>
            <a:r>
              <a:rPr lang="en-US" sz="800" dirty="0">
                <a:ea typeface="Ayuthaya" pitchFamily="2" charset="-34"/>
                <a:cs typeface="Ayuthaya" pitchFamily="2" charset="-34"/>
              </a:rPr>
              <a:t>1.60</a:t>
            </a:r>
            <a:r>
              <a:rPr lang="en-US" sz="800" b="1" dirty="0">
                <a:solidFill>
                  <a:srgbClr val="990605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   </a:t>
            </a:r>
            <a:r>
              <a:rPr lang="en-US" sz="1100" b="1" dirty="0">
                <a:solidFill>
                  <a:srgbClr val="990605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     </a:t>
            </a:r>
            <a:r>
              <a:rPr lang="en-US" sz="1000" dirty="0">
                <a:ea typeface="Ayuthaya" pitchFamily="2" charset="-34"/>
                <a:cs typeface="Ayuthaya" pitchFamily="2" charset="-34"/>
              </a:rPr>
              <a:t>Large</a:t>
            </a:r>
            <a:r>
              <a:rPr lang="en-US" sz="1100" dirty="0">
                <a:ea typeface="Ayuthaya" pitchFamily="2" charset="-34"/>
                <a:cs typeface="Ayuthaya" pitchFamily="2" charset="-34"/>
              </a:rPr>
              <a:t> </a:t>
            </a:r>
            <a:r>
              <a:rPr lang="en-US" sz="1100" b="1" dirty="0">
                <a:ea typeface="Ayuthaya" pitchFamily="2" charset="-34"/>
                <a:cs typeface="Ayuthaya" pitchFamily="2" charset="-34"/>
              </a:rPr>
              <a:t> </a:t>
            </a:r>
            <a:r>
              <a:rPr lang="en-US" sz="800" dirty="0">
                <a:ea typeface="Ayuthaya" pitchFamily="2" charset="-34"/>
                <a:cs typeface="Ayuthaya" pitchFamily="2" charset="-34"/>
              </a:rPr>
              <a:t>2.00                                         </a:t>
            </a:r>
            <a:r>
              <a:rPr lang="en-US" sz="1000" dirty="0">
                <a:ea typeface="Ayuthaya" pitchFamily="2" charset="-34"/>
                <a:cs typeface="Ayuthaya" pitchFamily="2" charset="-34"/>
              </a:rPr>
              <a:t>Hot Chocolate                         Regular</a:t>
            </a:r>
            <a:r>
              <a:rPr lang="en-US" sz="1100" dirty="0">
                <a:ea typeface="Ayuthaya" pitchFamily="2" charset="-34"/>
                <a:cs typeface="Ayuthaya" pitchFamily="2" charset="-34"/>
              </a:rPr>
              <a:t>   </a:t>
            </a:r>
            <a:r>
              <a:rPr lang="en-US" sz="800" dirty="0">
                <a:ea typeface="Ayuthaya" pitchFamily="2" charset="-34"/>
                <a:cs typeface="Ayuthaya" pitchFamily="2" charset="-34"/>
              </a:rPr>
              <a:t>1.40               </a:t>
            </a:r>
            <a:r>
              <a:rPr lang="en-US" sz="1000" dirty="0">
                <a:ea typeface="Ayuthaya" pitchFamily="2" charset="-34"/>
                <a:cs typeface="Ayuthaya" pitchFamily="2" charset="-34"/>
              </a:rPr>
              <a:t>Large</a:t>
            </a:r>
            <a:r>
              <a:rPr lang="en-US" sz="1100" dirty="0">
                <a:ea typeface="Ayuthaya" pitchFamily="2" charset="-34"/>
                <a:cs typeface="Ayuthaya" pitchFamily="2" charset="-34"/>
              </a:rPr>
              <a:t>   </a:t>
            </a:r>
            <a:r>
              <a:rPr lang="en-US" sz="800" dirty="0">
                <a:ea typeface="Ayuthaya" pitchFamily="2" charset="-34"/>
                <a:cs typeface="Ayuthaya" pitchFamily="2" charset="-34"/>
              </a:rPr>
              <a:t>1.80                </a:t>
            </a:r>
            <a:r>
              <a:rPr lang="en-US" sz="1000" dirty="0">
                <a:ea typeface="Ayuthaya" pitchFamily="2" charset="-34"/>
                <a:cs typeface="Ayuthaya" pitchFamily="2" charset="-34"/>
              </a:rPr>
              <a:t>Mocha Deluxe          Regular </a:t>
            </a:r>
            <a:r>
              <a:rPr lang="en-US" sz="1100" dirty="0">
                <a:ea typeface="Ayuthaya" pitchFamily="2" charset="-34"/>
                <a:cs typeface="Ayuthaya" pitchFamily="2" charset="-34"/>
              </a:rPr>
              <a:t>  </a:t>
            </a:r>
            <a:r>
              <a:rPr lang="en-US" sz="800" dirty="0">
                <a:ea typeface="Ayuthaya" pitchFamily="2" charset="-34"/>
                <a:cs typeface="Ayuthaya" pitchFamily="2" charset="-34"/>
              </a:rPr>
              <a:t>2.50           </a:t>
            </a:r>
            <a:r>
              <a:rPr lang="en-US" sz="1000" dirty="0">
                <a:ea typeface="Ayuthaya" pitchFamily="2" charset="-34"/>
                <a:cs typeface="Ayuthaya" pitchFamily="2" charset="-34"/>
              </a:rPr>
              <a:t>Large</a:t>
            </a:r>
            <a:r>
              <a:rPr lang="en-US" sz="1100" dirty="0">
                <a:ea typeface="Ayuthaya" pitchFamily="2" charset="-34"/>
                <a:cs typeface="Ayuthaya" pitchFamily="2" charset="-34"/>
              </a:rPr>
              <a:t>   </a:t>
            </a:r>
            <a:r>
              <a:rPr lang="en-US" sz="800" dirty="0">
                <a:ea typeface="Ayuthaya" pitchFamily="2" charset="-34"/>
                <a:cs typeface="Ayuthaya" pitchFamily="2" charset="-34"/>
              </a:rPr>
              <a:t>2.90</a:t>
            </a:r>
          </a:p>
          <a:p>
            <a:r>
              <a:rPr lang="en-US" sz="1000" dirty="0">
                <a:latin typeface="Amasis MT Pro Medium" panose="02040504050005020304" pitchFamily="18" charset="77"/>
                <a:ea typeface="Ayuthaya" pitchFamily="2" charset="-34"/>
                <a:cs typeface="Ayuthaya" pitchFamily="2" charset="-34"/>
              </a:rPr>
              <a:t>English tea</a:t>
            </a:r>
            <a:r>
              <a:rPr lang="en-US" sz="1000" dirty="0">
                <a:solidFill>
                  <a:srgbClr val="990605"/>
                </a:solidFill>
                <a:ea typeface="Ayuthaya" pitchFamily="2" charset="-34"/>
                <a:cs typeface="Ayuthaya" pitchFamily="2" charset="-34"/>
              </a:rPr>
              <a:t>                     </a:t>
            </a:r>
            <a:r>
              <a:rPr lang="en-US" sz="1000" dirty="0">
                <a:ea typeface="Ayuthaya" pitchFamily="2" charset="-34"/>
                <a:cs typeface="Ayuthaya" pitchFamily="2" charset="-34"/>
              </a:rPr>
              <a:t>Regular</a:t>
            </a:r>
            <a:r>
              <a:rPr lang="en-US" sz="1100" dirty="0">
                <a:ea typeface="Ayuthaya" pitchFamily="2" charset="-34"/>
                <a:cs typeface="Ayuthaya" pitchFamily="2" charset="-34"/>
              </a:rPr>
              <a:t>  </a:t>
            </a:r>
            <a:r>
              <a:rPr lang="en-US" sz="800" dirty="0">
                <a:ea typeface="Ayuthaya" pitchFamily="2" charset="-34"/>
                <a:cs typeface="Ayuthaya" pitchFamily="2" charset="-34"/>
              </a:rPr>
              <a:t>1.80                           </a:t>
            </a:r>
            <a:r>
              <a:rPr lang="en-US" sz="1000" dirty="0">
                <a:ea typeface="Ayuthaya" pitchFamily="2" charset="-34"/>
                <a:cs typeface="Ayuthaya" pitchFamily="2" charset="-34"/>
              </a:rPr>
              <a:t>Large</a:t>
            </a:r>
            <a:r>
              <a:rPr lang="en-US" sz="1100" dirty="0">
                <a:ea typeface="Ayuthaya" pitchFamily="2" charset="-34"/>
                <a:cs typeface="Ayuthaya" pitchFamily="2" charset="-34"/>
              </a:rPr>
              <a:t>  </a:t>
            </a:r>
            <a:r>
              <a:rPr lang="en-US" sz="800" dirty="0">
                <a:ea typeface="Ayuthaya" pitchFamily="2" charset="-34"/>
                <a:cs typeface="Ayuthaya" pitchFamily="2" charset="-34"/>
              </a:rPr>
              <a:t>2.20                                         </a:t>
            </a:r>
            <a:r>
              <a:rPr lang="en-US" sz="1000" dirty="0">
                <a:ea typeface="Ayuthaya" pitchFamily="2" charset="-34"/>
                <a:cs typeface="Ayuthaya" pitchFamily="2" charset="-34"/>
              </a:rPr>
              <a:t>Latte </a:t>
            </a:r>
            <a:r>
              <a:rPr lang="en-US" sz="1100" b="1" dirty="0">
                <a:ea typeface="Ayuthaya" pitchFamily="2" charset="-34"/>
                <a:cs typeface="Ayuthaya" pitchFamily="2" charset="-34"/>
              </a:rPr>
              <a:t>                                     </a:t>
            </a:r>
            <a:r>
              <a:rPr lang="en-US" sz="1000" dirty="0">
                <a:ea typeface="Ayuthaya" pitchFamily="2" charset="-34"/>
                <a:cs typeface="Ayuthaya" pitchFamily="2" charset="-34"/>
              </a:rPr>
              <a:t>Regular </a:t>
            </a:r>
            <a:r>
              <a:rPr lang="en-US" sz="1100" dirty="0">
                <a:ea typeface="Ayuthaya" pitchFamily="2" charset="-34"/>
                <a:cs typeface="Ayuthaya" pitchFamily="2" charset="-34"/>
              </a:rPr>
              <a:t>  </a:t>
            </a:r>
            <a:r>
              <a:rPr lang="en-US" sz="800" dirty="0">
                <a:ea typeface="Ayuthaya" pitchFamily="2" charset="-34"/>
                <a:cs typeface="Ayuthaya" pitchFamily="2" charset="-34"/>
              </a:rPr>
              <a:t>2.10</a:t>
            </a:r>
            <a:r>
              <a:rPr lang="en-US" sz="1100" dirty="0">
                <a:ea typeface="Ayuthaya" pitchFamily="2" charset="-34"/>
                <a:cs typeface="Ayuthaya" pitchFamily="2" charset="-34"/>
              </a:rPr>
              <a:t>          </a:t>
            </a:r>
            <a:r>
              <a:rPr lang="en-US" sz="1000" dirty="0">
                <a:ea typeface="Ayuthaya" pitchFamily="2" charset="-34"/>
                <a:cs typeface="Ayuthaya" pitchFamily="2" charset="-34"/>
              </a:rPr>
              <a:t>Large </a:t>
            </a:r>
            <a:r>
              <a:rPr lang="en-US" sz="1100" dirty="0">
                <a:ea typeface="Ayuthaya" pitchFamily="2" charset="-34"/>
                <a:cs typeface="Ayuthaya" pitchFamily="2" charset="-34"/>
              </a:rPr>
              <a:t>  </a:t>
            </a:r>
            <a:r>
              <a:rPr lang="en-US" sz="800" dirty="0">
                <a:ea typeface="Ayuthaya" pitchFamily="2" charset="-34"/>
                <a:cs typeface="Ayuthaya" pitchFamily="2" charset="-34"/>
              </a:rPr>
              <a:t>2.50                </a:t>
            </a:r>
            <a:r>
              <a:rPr lang="en-US" sz="1000" dirty="0">
                <a:ea typeface="Ayuthaya" pitchFamily="2" charset="-34"/>
                <a:cs typeface="Ayuthaya" pitchFamily="2" charset="-34"/>
              </a:rPr>
              <a:t>Cappucino</a:t>
            </a:r>
            <a:r>
              <a:rPr lang="en-US" sz="1000" b="1" dirty="0">
                <a:ea typeface="Ayuthaya" pitchFamily="2" charset="-34"/>
                <a:cs typeface="Ayuthaya" pitchFamily="2" charset="-34"/>
              </a:rPr>
              <a:t> </a:t>
            </a:r>
            <a:r>
              <a:rPr lang="en-US" sz="1100" b="1" dirty="0">
                <a:ea typeface="Ayuthaya" pitchFamily="2" charset="-34"/>
                <a:cs typeface="Ayuthaya" pitchFamily="2" charset="-34"/>
              </a:rPr>
              <a:t>               </a:t>
            </a:r>
            <a:r>
              <a:rPr lang="en-US" sz="1000" dirty="0">
                <a:ea typeface="Ayuthaya" pitchFamily="2" charset="-34"/>
                <a:cs typeface="Ayuthaya" pitchFamily="2" charset="-34"/>
              </a:rPr>
              <a:t>Regular</a:t>
            </a:r>
            <a:r>
              <a:rPr lang="en-US" sz="1100" dirty="0">
                <a:ea typeface="Ayuthaya" pitchFamily="2" charset="-34"/>
                <a:cs typeface="Ayuthaya" pitchFamily="2" charset="-34"/>
              </a:rPr>
              <a:t>  </a:t>
            </a:r>
            <a:r>
              <a:rPr lang="en-US" sz="800" dirty="0">
                <a:ea typeface="Ayuthaya" pitchFamily="2" charset="-34"/>
                <a:cs typeface="Ayuthaya" pitchFamily="2" charset="-34"/>
              </a:rPr>
              <a:t>2.30            </a:t>
            </a:r>
            <a:r>
              <a:rPr lang="en-US" sz="1000" dirty="0">
                <a:ea typeface="Ayuthaya" pitchFamily="2" charset="-34"/>
                <a:cs typeface="Ayuthaya" pitchFamily="2" charset="-34"/>
              </a:rPr>
              <a:t>Large</a:t>
            </a:r>
            <a:r>
              <a:rPr lang="en-US" sz="1100" dirty="0">
                <a:ea typeface="Ayuthaya" pitchFamily="2" charset="-34"/>
                <a:cs typeface="Ayuthaya" pitchFamily="2" charset="-34"/>
              </a:rPr>
              <a:t>   </a:t>
            </a:r>
            <a:r>
              <a:rPr lang="en-US" sz="800" dirty="0">
                <a:ea typeface="Ayuthaya" pitchFamily="2" charset="-34"/>
                <a:cs typeface="Ayuthaya" pitchFamily="2" charset="-34"/>
              </a:rPr>
              <a:t>2.50</a:t>
            </a:r>
            <a:r>
              <a:rPr lang="en-US" sz="800" dirty="0"/>
              <a:t> </a:t>
            </a:r>
            <a:endParaRPr lang="en-US" sz="800" i="1" dirty="0">
              <a:ea typeface="Ayuthaya" pitchFamily="2" charset="-34"/>
              <a:cs typeface="Ayuthaya" pitchFamily="2" charset="-34"/>
            </a:endParaRPr>
          </a:p>
        </p:txBody>
      </p:sp>
      <p:pic>
        <p:nvPicPr>
          <p:cNvPr id="12" name="Picture 11" descr="A close up of a pink rose&#10;&#10;Description automatically generated">
            <a:extLst>
              <a:ext uri="{FF2B5EF4-FFF2-40B4-BE49-F238E27FC236}">
                <a16:creationId xmlns:a16="http://schemas.microsoft.com/office/drawing/2014/main" id="{9D7C2261-45C9-EE5D-B863-7C8045263D9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1245384" y="-40941"/>
            <a:ext cx="941865" cy="91915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4F509AAC-C462-855F-66BC-CC74FC86D3FD}"/>
              </a:ext>
            </a:extLst>
          </p:cNvPr>
          <p:cNvSpPr txBox="1"/>
          <p:nvPr/>
        </p:nvSpPr>
        <p:spPr>
          <a:xfrm>
            <a:off x="200827" y="6536940"/>
            <a:ext cx="1109546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b="1" dirty="0" err="1">
                <a:solidFill>
                  <a:srgbClr val="990605"/>
                </a:solidFill>
                <a:latin typeface="+mj-lt"/>
              </a:rPr>
              <a:t>Ewch</a:t>
            </a:r>
            <a:r>
              <a:rPr lang="en-GB" sz="800" b="1" dirty="0">
                <a:solidFill>
                  <a:srgbClr val="990605"/>
                </a:solidFill>
                <a:latin typeface="+mj-lt"/>
              </a:rPr>
              <a:t> </a:t>
            </a:r>
            <a:r>
              <a:rPr lang="en-GB" sz="800" b="1" dirty="0" err="1">
                <a:solidFill>
                  <a:srgbClr val="990605"/>
                </a:solidFill>
                <a:latin typeface="+mj-lt"/>
              </a:rPr>
              <a:t>i</a:t>
            </a:r>
            <a:r>
              <a:rPr lang="en-GB" sz="800" b="1" dirty="0">
                <a:solidFill>
                  <a:srgbClr val="990605"/>
                </a:solidFill>
                <a:latin typeface="+mj-lt"/>
              </a:rPr>
              <a:t> food.gov.uk/ratings </a:t>
            </a:r>
            <a:r>
              <a:rPr lang="en-GB" sz="800" b="1" dirty="0" err="1">
                <a:solidFill>
                  <a:srgbClr val="990605"/>
                </a:solidFill>
                <a:latin typeface="+mj-lt"/>
              </a:rPr>
              <a:t>i</a:t>
            </a:r>
            <a:r>
              <a:rPr lang="en-GB" sz="800" b="1" dirty="0">
                <a:solidFill>
                  <a:srgbClr val="990605"/>
                </a:solidFill>
                <a:latin typeface="+mj-lt"/>
              </a:rPr>
              <a:t> </a:t>
            </a:r>
            <a:r>
              <a:rPr lang="en-GB" sz="800" b="1" dirty="0" err="1">
                <a:solidFill>
                  <a:srgbClr val="990605"/>
                </a:solidFill>
                <a:latin typeface="+mj-lt"/>
              </a:rPr>
              <a:t>ganfod</a:t>
            </a:r>
            <a:r>
              <a:rPr lang="en-GB" sz="800" b="1" dirty="0">
                <a:solidFill>
                  <a:srgbClr val="990605"/>
                </a:solidFill>
                <a:latin typeface="+mj-lt"/>
              </a:rPr>
              <a:t> </a:t>
            </a:r>
            <a:r>
              <a:rPr lang="en-GB" sz="800" b="1" dirty="0" err="1">
                <a:solidFill>
                  <a:srgbClr val="990605"/>
                </a:solidFill>
                <a:latin typeface="+mj-lt"/>
              </a:rPr>
              <a:t>sgôr</a:t>
            </a:r>
            <a:r>
              <a:rPr lang="en-GB" sz="800" b="1" dirty="0">
                <a:solidFill>
                  <a:srgbClr val="990605"/>
                </a:solidFill>
                <a:latin typeface="+mj-lt"/>
              </a:rPr>
              <a:t> hylendid </a:t>
            </a:r>
            <a:r>
              <a:rPr lang="en-GB" sz="800" b="1" dirty="0" err="1">
                <a:solidFill>
                  <a:srgbClr val="990605"/>
                </a:solidFill>
                <a:latin typeface="+mj-lt"/>
              </a:rPr>
              <a:t>bwyd</a:t>
            </a:r>
            <a:r>
              <a:rPr lang="en-GB" sz="800" b="1" dirty="0">
                <a:solidFill>
                  <a:srgbClr val="990605"/>
                </a:solidFill>
                <a:latin typeface="+mj-lt"/>
              </a:rPr>
              <a:t> </a:t>
            </a:r>
            <a:r>
              <a:rPr lang="en-GB" sz="800" b="1" dirty="0" err="1">
                <a:solidFill>
                  <a:srgbClr val="990605"/>
                </a:solidFill>
                <a:latin typeface="+mj-lt"/>
              </a:rPr>
              <a:t>ein</a:t>
            </a:r>
            <a:r>
              <a:rPr lang="en-GB" sz="800" b="1" dirty="0">
                <a:solidFill>
                  <a:srgbClr val="990605"/>
                </a:solidFill>
                <a:latin typeface="+mj-lt"/>
              </a:rPr>
              <a:t> </a:t>
            </a:r>
            <a:r>
              <a:rPr lang="en-GB" sz="800" b="1" dirty="0" err="1">
                <a:solidFill>
                  <a:srgbClr val="990605"/>
                </a:solidFill>
                <a:latin typeface="+mj-lt"/>
              </a:rPr>
              <a:t>busnes</a:t>
            </a:r>
            <a:r>
              <a:rPr lang="en-GB" sz="800" b="1" dirty="0">
                <a:solidFill>
                  <a:srgbClr val="990605"/>
                </a:solidFill>
                <a:latin typeface="+mj-lt"/>
              </a:rPr>
              <a:t> neu gofynnwch </a:t>
            </a:r>
            <a:r>
              <a:rPr lang="en-GB" sz="800" b="1" dirty="0" err="1">
                <a:solidFill>
                  <a:srgbClr val="990605"/>
                </a:solidFill>
                <a:latin typeface="+mj-lt"/>
              </a:rPr>
              <a:t>inni</a:t>
            </a:r>
            <a:r>
              <a:rPr lang="en-GB" sz="800" b="1" dirty="0">
                <a:solidFill>
                  <a:srgbClr val="990605"/>
                </a:solidFill>
                <a:latin typeface="+mj-lt"/>
              </a:rPr>
              <a:t> </a:t>
            </a:r>
            <a:r>
              <a:rPr lang="en-GB" sz="800" b="1" dirty="0" err="1">
                <a:solidFill>
                  <a:srgbClr val="990605"/>
                </a:solidFill>
                <a:latin typeface="+mj-lt"/>
              </a:rPr>
              <a:t>beth</a:t>
            </a:r>
            <a:r>
              <a:rPr lang="en-GB" sz="800" b="1" dirty="0">
                <a:solidFill>
                  <a:srgbClr val="990605"/>
                </a:solidFill>
                <a:latin typeface="+mj-lt"/>
              </a:rPr>
              <a:t> </a:t>
            </a:r>
            <a:r>
              <a:rPr lang="en-GB" sz="800" b="1" dirty="0" err="1">
                <a:solidFill>
                  <a:srgbClr val="990605"/>
                </a:solidFill>
                <a:latin typeface="+mj-lt"/>
              </a:rPr>
              <a:t>yw</a:t>
            </a:r>
            <a:r>
              <a:rPr lang="en-GB" sz="800" b="1" dirty="0">
                <a:solidFill>
                  <a:srgbClr val="990605"/>
                </a:solidFill>
                <a:latin typeface="+mj-lt"/>
              </a:rPr>
              <a:t> </a:t>
            </a:r>
            <a:r>
              <a:rPr lang="en-GB" sz="800" b="1" dirty="0" err="1">
                <a:solidFill>
                  <a:srgbClr val="990605"/>
                </a:solidFill>
                <a:latin typeface="+mj-lt"/>
              </a:rPr>
              <a:t>ein</a:t>
            </a:r>
            <a:r>
              <a:rPr lang="en-GB" sz="800" b="1" dirty="0">
                <a:solidFill>
                  <a:srgbClr val="990605"/>
                </a:solidFill>
                <a:latin typeface="+mj-lt"/>
              </a:rPr>
              <a:t> </a:t>
            </a:r>
            <a:r>
              <a:rPr lang="en-GB" sz="800" b="1" dirty="0" err="1">
                <a:solidFill>
                  <a:srgbClr val="990605"/>
                </a:solidFill>
                <a:latin typeface="+mj-lt"/>
              </a:rPr>
              <a:t>sgôr</a:t>
            </a:r>
            <a:r>
              <a:rPr lang="en-GB" sz="800" b="1" dirty="0">
                <a:solidFill>
                  <a:srgbClr val="990605"/>
                </a:solidFill>
                <a:latin typeface="+mj-lt"/>
              </a:rPr>
              <a:t> hylendid </a:t>
            </a:r>
            <a:r>
              <a:rPr lang="en-GB" sz="800" b="1" dirty="0" err="1">
                <a:solidFill>
                  <a:srgbClr val="990605"/>
                </a:solidFill>
                <a:latin typeface="+mj-lt"/>
              </a:rPr>
              <a:t>bwyd</a:t>
            </a:r>
            <a:r>
              <a:rPr lang="en-GB" sz="800" b="1" dirty="0">
                <a:solidFill>
                  <a:srgbClr val="990605"/>
                </a:solidFill>
                <a:latin typeface="+mj-lt"/>
              </a:rPr>
              <a:t> </a:t>
            </a:r>
            <a:r>
              <a:rPr lang="en-GB" sz="800" b="1" dirty="0" err="1">
                <a:solidFill>
                  <a:srgbClr val="990605"/>
                </a:solidFill>
                <a:latin typeface="+mj-lt"/>
              </a:rPr>
              <a:t>wrth</a:t>
            </a:r>
            <a:r>
              <a:rPr lang="en-GB" sz="800" b="1" dirty="0">
                <a:solidFill>
                  <a:srgbClr val="990605"/>
                </a:solidFill>
                <a:latin typeface="+mj-lt"/>
              </a:rPr>
              <a:t> </a:t>
            </a:r>
            <a:r>
              <a:rPr lang="en-GB" sz="800" b="1" dirty="0" err="1">
                <a:solidFill>
                  <a:srgbClr val="990605"/>
                </a:solidFill>
                <a:latin typeface="+mj-lt"/>
              </a:rPr>
              <a:t>archebu</a:t>
            </a:r>
            <a:r>
              <a:rPr lang="en-GB" sz="800" b="1" dirty="0">
                <a:solidFill>
                  <a:srgbClr val="990605"/>
                </a:solidFill>
                <a:latin typeface="+mj-lt"/>
              </a:rPr>
              <a:t> / Go to food.gov.uk/ratings to find out the food hygiene rating of our business or ask us for our food hygiene rating when you order.</a:t>
            </a:r>
            <a:endParaRPr lang="en-GB" sz="800" dirty="0">
              <a:solidFill>
                <a:srgbClr val="990605"/>
              </a:solidFill>
              <a:latin typeface="+mj-lt"/>
            </a:endParaRPr>
          </a:p>
          <a:p>
            <a:r>
              <a:rPr lang="en-GB" sz="800" dirty="0">
                <a:solidFill>
                  <a:srgbClr val="990605"/>
                </a:solidFill>
              </a:rPr>
              <a:t> </a:t>
            </a:r>
          </a:p>
        </p:txBody>
      </p:sp>
      <p:pic>
        <p:nvPicPr>
          <p:cNvPr id="17" name="Picture 16" descr="Very good&quot; Food Hygiene Rating – The Courtyard Knutsford">
            <a:extLst>
              <a:ext uri="{FF2B5EF4-FFF2-40B4-BE49-F238E27FC236}">
                <a16:creationId xmlns:a16="http://schemas.microsoft.com/office/drawing/2014/main" id="{D2518B9A-F6FD-CE72-C14E-105498DB24FA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6835" y="5645468"/>
            <a:ext cx="890952" cy="338554"/>
          </a:xfrm>
          <a:prstGeom prst="rect">
            <a:avLst/>
          </a:prstGeom>
          <a:noFill/>
          <a:ln>
            <a:noFill/>
          </a:ln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BB03F523-0DFF-BB4C-568A-76E72F41A18E}"/>
              </a:ext>
            </a:extLst>
          </p:cNvPr>
          <p:cNvSpPr txBox="1"/>
          <p:nvPr/>
        </p:nvSpPr>
        <p:spPr>
          <a:xfrm>
            <a:off x="223426" y="5645468"/>
            <a:ext cx="183995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b="1" dirty="0">
                <a:solidFill>
                  <a:srgbClr val="990605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Follow us on</a:t>
            </a:r>
          </a:p>
          <a:p>
            <a:endParaRPr lang="en-US" sz="1000" dirty="0">
              <a:latin typeface="Ayuthaya" pitchFamily="2" charset="-34"/>
              <a:ea typeface="Ayuthaya" pitchFamily="2" charset="-34"/>
              <a:cs typeface="Ayuthaya" pitchFamily="2" charset="-34"/>
            </a:endParaRPr>
          </a:p>
          <a:p>
            <a:endParaRPr lang="en-US" sz="1000" dirty="0">
              <a:latin typeface="Ayuthaya" pitchFamily="2" charset="-34"/>
              <a:ea typeface="Ayuthaya" pitchFamily="2" charset="-34"/>
              <a:cs typeface="Ayuthaya" pitchFamily="2" charset="-34"/>
            </a:endParaRPr>
          </a:p>
        </p:txBody>
      </p:sp>
      <p:pic>
        <p:nvPicPr>
          <p:cNvPr id="20" name="Picture 19" descr="Violazione dati Facebook, come proteggersi - Privacy Network">
            <a:extLst>
              <a:ext uri="{FF2B5EF4-FFF2-40B4-BE49-F238E27FC236}">
                <a16:creationId xmlns:a16="http://schemas.microsoft.com/office/drawing/2014/main" id="{EF6ED96B-E751-12B5-A5EC-2A8FBE60ECCA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206125" y="5837136"/>
            <a:ext cx="332143" cy="408026"/>
          </a:xfrm>
          <a:prstGeom prst="rect">
            <a:avLst/>
          </a:prstGeom>
        </p:spPr>
      </p:pic>
      <p:pic>
        <p:nvPicPr>
          <p:cNvPr id="21" name="Picture 20" descr="Twitter - Vikidia, l’encyclopédie des 8-13 ans">
            <a:extLst>
              <a:ext uri="{FF2B5EF4-FFF2-40B4-BE49-F238E27FC236}">
                <a16:creationId xmlns:a16="http://schemas.microsoft.com/office/drawing/2014/main" id="{307CE1BB-3B71-02AC-1D51-44C586F6AFCD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543566" y="5942544"/>
            <a:ext cx="332143" cy="239982"/>
          </a:xfrm>
          <a:prstGeom prst="rect">
            <a:avLst/>
          </a:prstGeom>
        </p:spPr>
      </p:pic>
      <p:pic>
        <p:nvPicPr>
          <p:cNvPr id="22" name="Picture 21" descr="Download Instagram Transparent HQ PNG Image | FreePNGImg">
            <a:extLst>
              <a:ext uri="{FF2B5EF4-FFF2-40B4-BE49-F238E27FC236}">
                <a16:creationId xmlns:a16="http://schemas.microsoft.com/office/drawing/2014/main" id="{2CC8EE50-332B-6878-0384-FCA0A3DD58F4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951816" y="5910168"/>
            <a:ext cx="278617" cy="318015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E86D7289-20CF-B29C-6EA9-BC074CBE689C}"/>
              </a:ext>
            </a:extLst>
          </p:cNvPr>
          <p:cNvSpPr txBox="1"/>
          <p:nvPr/>
        </p:nvSpPr>
        <p:spPr>
          <a:xfrm>
            <a:off x="2747416" y="5625652"/>
            <a:ext cx="6143986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dirty="0"/>
              <a:t>                                        To place your order please call: +</a:t>
            </a:r>
            <a:r>
              <a:rPr lang="en-US" sz="1000" b="1" dirty="0">
                <a:solidFill>
                  <a:srgbClr val="990605"/>
                </a:solidFill>
              </a:rPr>
              <a:t>44 (0) 1782295101 </a:t>
            </a:r>
            <a:r>
              <a:rPr lang="en-US" sz="1000" b="1" dirty="0"/>
              <a:t>or order </a:t>
            </a:r>
            <a:r>
              <a:rPr lang="en-US" sz="1000" b="1" dirty="0">
                <a:solidFill>
                  <a:srgbClr val="990605"/>
                </a:solidFill>
              </a:rPr>
              <a:t>online</a:t>
            </a:r>
          </a:p>
          <a:p>
            <a:r>
              <a:rPr lang="en-US" sz="1000" b="1" dirty="0">
                <a:solidFill>
                  <a:srgbClr val="990605"/>
                </a:solidFill>
              </a:rPr>
              <a:t>                                                                                                                 </a:t>
            </a:r>
            <a:endParaRPr lang="en-US" sz="1000" b="1" dirty="0"/>
          </a:p>
          <a:p>
            <a:endParaRPr lang="en-US" sz="800" b="1" dirty="0"/>
          </a:p>
          <a:p>
            <a:r>
              <a:rPr lang="en-US" sz="1000" b="1" dirty="0"/>
              <a:t>                                                </a:t>
            </a:r>
          </a:p>
        </p:txBody>
      </p:sp>
      <p:pic>
        <p:nvPicPr>
          <p:cNvPr id="25" name="Picture 24" descr="Visa Brand Payment · Free image on Pixabay">
            <a:extLst>
              <a:ext uri="{FF2B5EF4-FFF2-40B4-BE49-F238E27FC236}">
                <a16:creationId xmlns:a16="http://schemas.microsoft.com/office/drawing/2014/main" id="{156DEDE6-0BDD-FFAF-A502-A4E1FCF83376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9690207" y="5680242"/>
            <a:ext cx="298168" cy="341074"/>
          </a:xfrm>
          <a:prstGeom prst="rect">
            <a:avLst/>
          </a:prstGeom>
        </p:spPr>
      </p:pic>
      <p:pic>
        <p:nvPicPr>
          <p:cNvPr id="28" name="Picture 27" descr="MasterCard - Wikipedia Bahasa Melayu, ensiklopedia bebas">
            <a:extLst>
              <a:ext uri="{FF2B5EF4-FFF2-40B4-BE49-F238E27FC236}">
                <a16:creationId xmlns:a16="http://schemas.microsoft.com/office/drawing/2014/main" id="{A8815C0B-0FA3-1AA4-817D-481E3078E884}"/>
              </a:ext>
            </a:extLst>
          </p:cNvPr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5"/>
              </a:ext>
            </a:extLst>
          </a:blip>
          <a:stretch>
            <a:fillRect/>
          </a:stretch>
        </p:blipFill>
        <p:spPr>
          <a:xfrm>
            <a:off x="9704653" y="6279106"/>
            <a:ext cx="298168" cy="235470"/>
          </a:xfrm>
          <a:prstGeom prst="rect">
            <a:avLst/>
          </a:prstGeom>
        </p:spPr>
      </p:pic>
      <p:pic>
        <p:nvPicPr>
          <p:cNvPr id="29" name="Picture 28" descr="Le migliori app gratuite per ordinare cibo a domicilio - inNaturale">
            <a:extLst>
              <a:ext uri="{FF2B5EF4-FFF2-40B4-BE49-F238E27FC236}">
                <a16:creationId xmlns:a16="http://schemas.microsoft.com/office/drawing/2014/main" id="{175CA56F-0FEA-5CDD-3503-92128F9FD2C9}"/>
              </a:ext>
            </a:extLst>
          </p:cNvPr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7"/>
              </a:ext>
            </a:extLst>
          </a:blip>
          <a:stretch>
            <a:fillRect/>
          </a:stretch>
        </p:blipFill>
        <p:spPr>
          <a:xfrm>
            <a:off x="4591455" y="5992362"/>
            <a:ext cx="377370" cy="436974"/>
          </a:xfrm>
          <a:prstGeom prst="rect">
            <a:avLst/>
          </a:prstGeom>
        </p:spPr>
      </p:pic>
      <p:pic>
        <p:nvPicPr>
          <p:cNvPr id="30" name="Picture 29" descr="Deliveroo’s IPO disclosures: what we’ve learnt – Corporate Watch">
            <a:extLst>
              <a:ext uri="{FF2B5EF4-FFF2-40B4-BE49-F238E27FC236}">
                <a16:creationId xmlns:a16="http://schemas.microsoft.com/office/drawing/2014/main" id="{D244D3E6-FBF8-564A-E0D5-A34817555FAD}"/>
              </a:ext>
            </a:extLst>
          </p:cNvPr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9"/>
              </a:ext>
            </a:extLst>
          </a:blip>
          <a:stretch>
            <a:fillRect/>
          </a:stretch>
        </p:blipFill>
        <p:spPr>
          <a:xfrm flipH="1">
            <a:off x="5594049" y="6008506"/>
            <a:ext cx="386076" cy="413786"/>
          </a:xfrm>
          <a:prstGeom prst="rect">
            <a:avLst/>
          </a:prstGeom>
        </p:spPr>
      </p:pic>
      <p:pic>
        <p:nvPicPr>
          <p:cNvPr id="31" name="Picture 30" descr="Le migliori app gratuite per ordinare cibo a domicilio - inNaturale">
            <a:extLst>
              <a:ext uri="{FF2B5EF4-FFF2-40B4-BE49-F238E27FC236}">
                <a16:creationId xmlns:a16="http://schemas.microsoft.com/office/drawing/2014/main" id="{CDE2754C-C78E-A7F1-DB5F-4401AE791EBA}"/>
              </a:ext>
            </a:extLst>
          </p:cNvPr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7"/>
              </a:ext>
            </a:extLst>
          </a:blip>
          <a:stretch>
            <a:fillRect/>
          </a:stretch>
        </p:blipFill>
        <p:spPr>
          <a:xfrm>
            <a:off x="6559322" y="5992362"/>
            <a:ext cx="405758" cy="428148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C9893AE-D7BC-C06E-ED5A-8AB07380CE20}"/>
              </a:ext>
            </a:extLst>
          </p:cNvPr>
          <p:cNvSpPr txBox="1"/>
          <p:nvPr/>
        </p:nvSpPr>
        <p:spPr>
          <a:xfrm>
            <a:off x="200827" y="6215728"/>
            <a:ext cx="4736799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b="1" dirty="0"/>
              <a:t>Or visit : </a:t>
            </a:r>
            <a:r>
              <a:rPr lang="en-US" sz="800" b="1" dirty="0">
                <a:solidFill>
                  <a:srgbClr val="990605"/>
                </a:solidFill>
                <a:hlinkClick r:id="rId21"/>
              </a:rPr>
              <a:t>www.trinityhotelswansea.ac.uk</a:t>
            </a:r>
            <a:r>
              <a:rPr lang="en-US" sz="800" b="1" dirty="0">
                <a:solidFill>
                  <a:srgbClr val="990605"/>
                </a:solidFill>
              </a:rPr>
              <a:t>                        </a:t>
            </a:r>
            <a:endParaRPr lang="en-US" sz="800" dirty="0"/>
          </a:p>
        </p:txBody>
      </p:sp>
      <p:pic>
        <p:nvPicPr>
          <p:cNvPr id="34" name="Picture 33" descr="Qr code&#10;&#10;Description automatically generated">
            <a:extLst>
              <a:ext uri="{FF2B5EF4-FFF2-40B4-BE49-F238E27FC236}">
                <a16:creationId xmlns:a16="http://schemas.microsoft.com/office/drawing/2014/main" id="{683CE0B5-D7D8-3ECF-35D6-E7C2E80BCFF8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837473B0-CC2E-450A-ABE3-18F120FF3D39}">
                <a1611:picAttrSrcUrl xmlns:a1611="http://schemas.microsoft.com/office/drawing/2016/11/main" r:id="rId23"/>
              </a:ext>
            </a:extLst>
          </a:blip>
          <a:stretch>
            <a:fillRect/>
          </a:stretch>
        </p:blipFill>
        <p:spPr>
          <a:xfrm>
            <a:off x="2529526" y="5965706"/>
            <a:ext cx="460683" cy="460683"/>
          </a:xfrm>
          <a:prstGeom prst="rect">
            <a:avLst/>
          </a:prstGeom>
        </p:spPr>
      </p:pic>
      <p:sp>
        <p:nvSpPr>
          <p:cNvPr id="35" name="TextBox 34">
            <a:extLst>
              <a:ext uri="{FF2B5EF4-FFF2-40B4-BE49-F238E27FC236}">
                <a16:creationId xmlns:a16="http://schemas.microsoft.com/office/drawing/2014/main" id="{F47360AA-5B91-39DF-1071-7D0268309B0A}"/>
              </a:ext>
            </a:extLst>
          </p:cNvPr>
          <p:cNvSpPr txBox="1"/>
          <p:nvPr/>
        </p:nvSpPr>
        <p:spPr>
          <a:xfrm>
            <a:off x="2139484" y="5652131"/>
            <a:ext cx="204557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dirty="0">
                <a:solidFill>
                  <a:srgbClr val="990605"/>
                </a:solidFill>
              </a:rPr>
              <a:t>Scan for digital menu</a:t>
            </a:r>
          </a:p>
        </p:txBody>
      </p:sp>
      <p:pic>
        <p:nvPicPr>
          <p:cNvPr id="37" name="Picture 36" descr="Text, logo&#10;&#10;Description automatically generated">
            <a:extLst>
              <a:ext uri="{FF2B5EF4-FFF2-40B4-BE49-F238E27FC236}">
                <a16:creationId xmlns:a16="http://schemas.microsoft.com/office/drawing/2014/main" id="{F0F3E03F-2E09-40C7-EC61-2BC9D3B246A2}"/>
              </a:ext>
            </a:extLst>
          </p:cNvPr>
          <p:cNvPicPr>
            <a:picLocks noChangeAspect="1"/>
          </p:cNvPicPr>
          <p:nvPr/>
        </p:nvPicPr>
        <p:blipFill>
          <a:blip r:embed="rId24">
            <a:extLst>
              <a:ext uri="{837473B0-CC2E-450A-ABE3-18F120FF3D39}">
                <a1611:picAttrSrcUrl xmlns:a1611="http://schemas.microsoft.com/office/drawing/2016/11/main" r:id="rId25"/>
              </a:ext>
            </a:extLst>
          </a:blip>
          <a:stretch>
            <a:fillRect/>
          </a:stretch>
        </p:blipFill>
        <p:spPr>
          <a:xfrm>
            <a:off x="9688496" y="5986793"/>
            <a:ext cx="314325" cy="248353"/>
          </a:xfrm>
          <a:prstGeom prst="rect">
            <a:avLst/>
          </a:prstGeom>
        </p:spPr>
      </p:pic>
      <p:pic>
        <p:nvPicPr>
          <p:cNvPr id="27" name="Picture 2" descr="Challenge 25">
            <a:extLst>
              <a:ext uri="{FF2B5EF4-FFF2-40B4-BE49-F238E27FC236}">
                <a16:creationId xmlns:a16="http://schemas.microsoft.com/office/drawing/2014/main" id="{F53E79D7-86F2-0F3F-8B77-60055EF61A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5642" y="6065474"/>
            <a:ext cx="535759" cy="376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2" descr="Restaurant Delivery is in Demand During the COVID-19 Pandemic: Tips for  Safe Food Delivery — The Rail">
            <a:extLst>
              <a:ext uri="{FF2B5EF4-FFF2-40B4-BE49-F238E27FC236}">
                <a16:creationId xmlns:a16="http://schemas.microsoft.com/office/drawing/2014/main" id="{D2A864F7-1E5B-0770-D60D-B3ABFC476C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37055" y="5844707"/>
            <a:ext cx="1045760" cy="588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65013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2000">
              <a:schemeClr val="bg1"/>
            </a:gs>
            <a:gs pos="100000">
              <a:srgbClr val="E8B4C3"/>
            </a:gs>
            <a:gs pos="100000">
              <a:srgbClr val="E8B4C3"/>
            </a:gs>
            <a:gs pos="100000">
              <a:srgbClr val="E8B4C3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9B87F8-DC81-9CC7-85F7-D2BEF62588C1}"/>
              </a:ext>
            </a:extLst>
          </p:cNvPr>
          <p:cNvSpPr txBox="1"/>
          <p:nvPr/>
        </p:nvSpPr>
        <p:spPr>
          <a:xfrm>
            <a:off x="5050973" y="389761"/>
            <a:ext cx="355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990605"/>
                </a:solidFill>
              </a:rPr>
              <a:t>Reference List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CEF7391-FBAB-CCED-0E16-D455254630AC}"/>
              </a:ext>
            </a:extLst>
          </p:cNvPr>
          <p:cNvSpPr txBox="1"/>
          <p:nvPr/>
        </p:nvSpPr>
        <p:spPr>
          <a:xfrm>
            <a:off x="-132636" y="3426181"/>
            <a:ext cx="1261291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       </a:t>
            </a:r>
            <a:r>
              <a:rPr lang="en-US" sz="1400" dirty="0" err="1"/>
              <a:t>Vivino</a:t>
            </a:r>
            <a:r>
              <a:rPr lang="en-US" sz="1400" dirty="0"/>
              <a:t> [online] Available at : </a:t>
            </a:r>
            <a:r>
              <a:rPr lang="en-US" sz="1400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https://www.vivino.com/GB/en/</a:t>
            </a:r>
            <a:r>
              <a:rPr lang="en-US" sz="1400" dirty="0"/>
              <a:t>  Accessed:  09 June 2022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ABF5494-B3F4-B32D-187A-34A719F078F5}"/>
              </a:ext>
            </a:extLst>
          </p:cNvPr>
          <p:cNvSpPr txBox="1"/>
          <p:nvPr/>
        </p:nvSpPr>
        <p:spPr>
          <a:xfrm>
            <a:off x="116344" y="1783108"/>
            <a:ext cx="115373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Food and Wine pairing basics [online] Available at : </a:t>
            </a:r>
            <a:r>
              <a:rPr lang="en-US" sz="14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https://winefolly.com/wine-pairing/getting-started-with-food-and-wine-pairing/</a:t>
            </a:r>
            <a:r>
              <a:rPr lang="en-US" sz="1400" dirty="0"/>
              <a:t> Accessed: 07 June 2022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CED60EB-A506-E5FB-6A41-F53EC9F57E05}"/>
              </a:ext>
            </a:extLst>
          </p:cNvPr>
          <p:cNvSpPr txBox="1"/>
          <p:nvPr/>
        </p:nvSpPr>
        <p:spPr>
          <a:xfrm>
            <a:off x="116344" y="1255935"/>
            <a:ext cx="1132068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 </a:t>
            </a:r>
            <a:r>
              <a:rPr lang="en-US" sz="1400" dirty="0"/>
              <a:t>Eight essential restaurant menu design tips [online] Available at :https://99designs.co.uk/blog/tips/menu-design-roundup-tips/  Accessed : 07 June 2022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35D314C-8092-BC99-42FD-65CCFB662B6D}"/>
              </a:ext>
            </a:extLst>
          </p:cNvPr>
          <p:cNvSpPr txBox="1"/>
          <p:nvPr/>
        </p:nvSpPr>
        <p:spPr>
          <a:xfrm>
            <a:off x="116344" y="2837454"/>
            <a:ext cx="114109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Menu writing explained [online] Available at: </a:t>
            </a:r>
            <a:r>
              <a:rPr lang="en-US" sz="1400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https://www.globalrestaurantconsultant.com/restaurant-blog/the-art-science-of-menu-writing/</a:t>
            </a:r>
            <a:r>
              <a:rPr lang="en-US" sz="1400" dirty="0"/>
              <a:t>  Accessed: 07 June 2022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BA12BAC-40E7-6386-4128-4FF7C106A441}"/>
              </a:ext>
            </a:extLst>
          </p:cNvPr>
          <p:cNvSpPr txBox="1"/>
          <p:nvPr/>
        </p:nvSpPr>
        <p:spPr>
          <a:xfrm>
            <a:off x="116344" y="2310281"/>
            <a:ext cx="115373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How to design a perfect menu [online] Available </a:t>
            </a:r>
            <a:r>
              <a:rPr lang="en-US" sz="1400" dirty="0" err="1"/>
              <a:t>at:https</a:t>
            </a:r>
            <a:r>
              <a:rPr lang="en-US" sz="1400" dirty="0"/>
              <a:t>://</a:t>
            </a:r>
            <a:r>
              <a:rPr lang="en-US" sz="1400" dirty="0" err="1"/>
              <a:t>www.webstaurantstore.com</a:t>
            </a:r>
            <a:r>
              <a:rPr lang="en-US" sz="1400" dirty="0"/>
              <a:t>/article/301/restaurant-menu-</a:t>
            </a:r>
            <a:r>
              <a:rPr lang="en-US" sz="1400" dirty="0" err="1"/>
              <a:t>design.html</a:t>
            </a:r>
            <a:r>
              <a:rPr lang="en-US" sz="1400" dirty="0"/>
              <a:t> Accessed : 08 June 2022</a:t>
            </a:r>
          </a:p>
        </p:txBody>
      </p:sp>
    </p:spTree>
    <p:extLst>
      <p:ext uri="{BB962C8B-B14F-4D97-AF65-F5344CB8AC3E}">
        <p14:creationId xmlns:p14="http://schemas.microsoft.com/office/powerpoint/2010/main" val="30676108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8535</TotalTime>
  <Words>1326</Words>
  <Application>Microsoft Macintosh PowerPoint</Application>
  <PresentationFormat>Widescreen</PresentationFormat>
  <Paragraphs>100</Paragraphs>
  <Slides>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2" baseType="lpstr">
      <vt:lpstr>ACADEMY ENGRAVED LET PLAIN:1.0</vt:lpstr>
      <vt:lpstr>Amasis MT Pro</vt:lpstr>
      <vt:lpstr>Amasis MT Pro Medium</vt:lpstr>
      <vt:lpstr>Arial</vt:lpstr>
      <vt:lpstr>Ayuthaya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Priyanitha Gayanie Cooray (2118031)</dc:creator>
  <cp:lastModifiedBy>Priyanitha Gayanie Cooray (2118031)</cp:lastModifiedBy>
  <cp:revision>4</cp:revision>
  <cp:lastPrinted>2022-06-11T09:12:25Z</cp:lastPrinted>
  <dcterms:created xsi:type="dcterms:W3CDTF">2022-06-10T18:47:26Z</dcterms:created>
  <dcterms:modified xsi:type="dcterms:W3CDTF">2022-06-16T23:50:29Z</dcterms:modified>
</cp:coreProperties>
</file>