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0" r:id="rId1"/>
  </p:sldMasterIdLst>
  <p:notesMasterIdLst>
    <p:notesMasterId r:id="rId17"/>
  </p:notesMasterIdLst>
  <p:sldIdLst>
    <p:sldId id="257" r:id="rId2"/>
    <p:sldId id="270" r:id="rId3"/>
    <p:sldId id="365" r:id="rId4"/>
    <p:sldId id="361" r:id="rId5"/>
    <p:sldId id="362" r:id="rId6"/>
    <p:sldId id="363" r:id="rId7"/>
    <p:sldId id="364" r:id="rId8"/>
    <p:sldId id="366" r:id="rId9"/>
    <p:sldId id="367" r:id="rId10"/>
    <p:sldId id="368" r:id="rId11"/>
    <p:sldId id="369" r:id="rId12"/>
    <p:sldId id="370" r:id="rId13"/>
    <p:sldId id="371" r:id="rId14"/>
    <p:sldId id="360" r:id="rId15"/>
    <p:sldId id="272"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0DCEA03-CC53-49B6-A5FE-D33272BD3EC5}"/>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73B6FDED-37A9-431B-99D2-62672064FE2F}"/>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CCE51292-2AA1-4B4F-A78E-9FFC8FBEBC8C}" type="datetimeFigureOut">
              <a:rPr lang="en-US"/>
              <a:pPr>
                <a:defRPr/>
              </a:pPr>
              <a:t>9/24/2021</a:t>
            </a:fld>
            <a:endParaRPr lang="en-GB"/>
          </a:p>
        </p:txBody>
      </p:sp>
      <p:sp>
        <p:nvSpPr>
          <p:cNvPr id="4" name="Slide Image Placeholder 3">
            <a:extLst>
              <a:ext uri="{FF2B5EF4-FFF2-40B4-BE49-F238E27FC236}">
                <a16:creationId xmlns:a16="http://schemas.microsoft.com/office/drawing/2014/main" id="{4184820C-2074-4443-96CA-9BABC03BCCF8}"/>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C58107A2-00EB-4EA2-B0B4-8228E03D563A}"/>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C976305C-B3C5-444C-98D1-2FE5672A0F28}"/>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D286732C-D21C-482B-B176-3405006C5CF0}"/>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6E89B29B-9721-4F3C-8F16-F83CFE467D80}"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9144677" cy="6858000"/>
            <a:chOff x="0" y="0"/>
            <a:chExt cx="9144677" cy="6858000"/>
          </a:xfrm>
        </p:grpSpPr>
        <p:pic>
          <p:nvPicPr>
            <p:cNvPr id="8" name="Picture 7" descr="S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1" name="Rectangle 10"/>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0" y="3128434"/>
              <a:ext cx="1664208" cy="612648"/>
            </a:xfrm>
            <a:prstGeom prst="rect">
              <a:avLst/>
            </a:prstGeom>
          </p:spPr>
        </p:pic>
        <p:pic>
          <p:nvPicPr>
            <p:cNvPr id="13" name="Picture 12"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7480469" y="3128434"/>
              <a:ext cx="1664208" cy="612648"/>
            </a:xfrm>
            <a:prstGeom prst="rect">
              <a:avLst/>
            </a:prstGeom>
          </p:spPr>
        </p:pic>
      </p:grpSp>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pPr>
              <a:defRPr/>
            </a:pPr>
            <a:fld id="{67C203AB-9CD8-4701-AEB7-30F521585B0F}" type="datetime1">
              <a:rPr lang="en-GB" smtClean="0"/>
              <a:t>24/09/2021</a:t>
            </a:fld>
            <a:endParaRPr lang="en-GB"/>
          </a:p>
        </p:txBody>
      </p:sp>
      <p:sp>
        <p:nvSpPr>
          <p:cNvPr id="5" name="Footer Placeholder 4"/>
          <p:cNvSpPr>
            <a:spLocks noGrp="1"/>
          </p:cNvSpPr>
          <p:nvPr>
            <p:ph type="ftr" sz="quarter" idx="11"/>
          </p:nvPr>
        </p:nvSpPr>
        <p:spPr>
          <a:xfrm>
            <a:off x="1921934" y="5054602"/>
            <a:ext cx="4064860" cy="279400"/>
          </a:xfrm>
        </p:spPr>
        <p:txBody>
          <a:bodyPr/>
          <a:lstStyle/>
          <a:p>
            <a:pPr>
              <a:defRPr/>
            </a:pPr>
            <a:r>
              <a:rPr lang="en-GB"/>
              <a:t>WGPM6002</a:t>
            </a:r>
          </a:p>
        </p:txBody>
      </p:sp>
      <p:sp>
        <p:nvSpPr>
          <p:cNvPr id="6" name="Slide Number Placeholder 5"/>
          <p:cNvSpPr>
            <a:spLocks noGrp="1"/>
          </p:cNvSpPr>
          <p:nvPr>
            <p:ph type="sldNum" sz="quarter" idx="12"/>
          </p:nvPr>
        </p:nvSpPr>
        <p:spPr>
          <a:xfrm>
            <a:off x="6817317" y="5054602"/>
            <a:ext cx="413483" cy="279400"/>
          </a:xfrm>
        </p:spPr>
        <p:txBody>
          <a:bodyPr/>
          <a:lstStyle/>
          <a:p>
            <a:fld id="{6B8BD814-D578-43AD-956D-ECFECC6365FB}" type="slidenum">
              <a:rPr lang="en-GB" altLang="en-US" smtClean="0"/>
              <a:pPr/>
              <a:t>‹#›</a:t>
            </a:fld>
            <a:endParaRPr lang="en-GB" altLang="en-US"/>
          </a:p>
        </p:txBody>
      </p:sp>
      <p:cxnSp>
        <p:nvCxnSpPr>
          <p:cNvPr id="15" name="Straight Connector 14"/>
          <p:cNvCxnSpPr/>
          <p:nvPr/>
        </p:nvCxnSpPr>
        <p:spPr>
          <a:xfrm>
            <a:off x="2019825" y="3471329"/>
            <a:ext cx="511308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13054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F56DA68D-0338-4DD8-A486-0532D41588C4}" type="datetime1">
              <a:rPr lang="en-GB" smtClean="0"/>
              <a:t>24/09/2021</a:t>
            </a:fld>
            <a:endParaRPr lang="en-GB"/>
          </a:p>
        </p:txBody>
      </p:sp>
      <p:sp>
        <p:nvSpPr>
          <p:cNvPr id="5" name="Footer Placeholder 4"/>
          <p:cNvSpPr>
            <a:spLocks noGrp="1"/>
          </p:cNvSpPr>
          <p:nvPr>
            <p:ph type="ftr" sz="quarter" idx="11"/>
          </p:nvPr>
        </p:nvSpPr>
        <p:spPr/>
        <p:txBody>
          <a:bodyPr/>
          <a:lstStyle/>
          <a:p>
            <a:pPr>
              <a:defRPr/>
            </a:pPr>
            <a:r>
              <a:rPr lang="en-GB"/>
              <a:t>WGPM6002</a:t>
            </a:r>
          </a:p>
        </p:txBody>
      </p:sp>
      <p:sp>
        <p:nvSpPr>
          <p:cNvPr id="6" name="Slide Number Placeholder 5"/>
          <p:cNvSpPr>
            <a:spLocks noGrp="1"/>
          </p:cNvSpPr>
          <p:nvPr>
            <p:ph type="sldNum" sz="quarter" idx="12"/>
          </p:nvPr>
        </p:nvSpPr>
        <p:spPr/>
        <p:txBody>
          <a:bodyPr/>
          <a:lstStyle/>
          <a:p>
            <a:fld id="{1D95F28E-C53D-4A70-8F15-2F7EF29A2A59}" type="slidenum">
              <a:rPr lang="en-GB" altLang="en-US" smtClean="0"/>
              <a:pPr/>
              <a:t>‹#›</a:t>
            </a:fld>
            <a:endParaRPr lang="en-GB" altLang="en-US"/>
          </a:p>
        </p:txBody>
      </p:sp>
    </p:spTree>
    <p:extLst>
      <p:ext uri="{BB962C8B-B14F-4D97-AF65-F5344CB8AC3E}">
        <p14:creationId xmlns:p14="http://schemas.microsoft.com/office/powerpoint/2010/main" val="2121919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033E606-A0B3-4995-A349-04E48DFE84F2}" type="datetime1">
              <a:rPr lang="en-GB" smtClean="0"/>
              <a:t>24/09/2021</a:t>
            </a:fld>
            <a:endParaRPr lang="en-GB"/>
          </a:p>
        </p:txBody>
      </p:sp>
      <p:sp>
        <p:nvSpPr>
          <p:cNvPr id="5" name="Footer Placeholder 4"/>
          <p:cNvSpPr>
            <a:spLocks noGrp="1"/>
          </p:cNvSpPr>
          <p:nvPr>
            <p:ph type="ftr" sz="quarter" idx="11"/>
          </p:nvPr>
        </p:nvSpPr>
        <p:spPr/>
        <p:txBody>
          <a:bodyPr/>
          <a:lstStyle/>
          <a:p>
            <a:pPr>
              <a:defRPr/>
            </a:pPr>
            <a:r>
              <a:rPr lang="en-GB"/>
              <a:t>WGPM6002</a:t>
            </a:r>
          </a:p>
        </p:txBody>
      </p:sp>
      <p:sp>
        <p:nvSpPr>
          <p:cNvPr id="6" name="Slide Number Placeholder 5"/>
          <p:cNvSpPr>
            <a:spLocks noGrp="1"/>
          </p:cNvSpPr>
          <p:nvPr>
            <p:ph type="sldNum" sz="quarter" idx="12"/>
          </p:nvPr>
        </p:nvSpPr>
        <p:spPr/>
        <p:txBody>
          <a:bodyPr/>
          <a:lstStyle/>
          <a:p>
            <a:fld id="{7F0D99EA-9A0C-45AD-B0FD-E0DC91482161}" type="slidenum">
              <a:rPr lang="en-GB" altLang="en-US" smtClean="0"/>
              <a:pPr/>
              <a:t>‹#›</a:t>
            </a:fld>
            <a:endParaRPr lang="en-GB" altLang="en-US"/>
          </a:p>
        </p:txBody>
      </p:sp>
      <p:cxnSp>
        <p:nvCxnSpPr>
          <p:cNvPr id="31" name="Straight Connector 30"/>
          <p:cNvCxnSpPr/>
          <p:nvPr/>
        </p:nvCxnSpPr>
        <p:spPr>
          <a:xfrm>
            <a:off x="1278466" y="3599392"/>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36591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76866" y="915337"/>
            <a:ext cx="6798734" cy="130386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76866" y="2487168"/>
            <a:ext cx="3337560" cy="34472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F013FEB7-D517-426A-A1E9-38C36E242F7B}" type="datetime1">
              <a:rPr lang="en-GB" smtClean="0"/>
              <a:t>24/09/2021</a:t>
            </a:fld>
            <a:endParaRPr lang="en-GB"/>
          </a:p>
        </p:txBody>
      </p:sp>
      <p:sp>
        <p:nvSpPr>
          <p:cNvPr id="6" name="Footer Placeholder 5"/>
          <p:cNvSpPr>
            <a:spLocks noGrp="1"/>
          </p:cNvSpPr>
          <p:nvPr>
            <p:ph type="ftr" sz="quarter" idx="11"/>
          </p:nvPr>
        </p:nvSpPr>
        <p:spPr/>
        <p:txBody>
          <a:bodyPr/>
          <a:lstStyle/>
          <a:p>
            <a:pPr>
              <a:defRPr/>
            </a:pPr>
            <a:r>
              <a:rPr lang="en-GB"/>
              <a:t>WGPM6002</a:t>
            </a:r>
          </a:p>
        </p:txBody>
      </p:sp>
      <p:sp>
        <p:nvSpPr>
          <p:cNvPr id="7" name="Slide Number Placeholder 6"/>
          <p:cNvSpPr>
            <a:spLocks noGrp="1"/>
          </p:cNvSpPr>
          <p:nvPr>
            <p:ph type="sldNum" sz="quarter" idx="12"/>
          </p:nvPr>
        </p:nvSpPr>
        <p:spPr/>
        <p:txBody>
          <a:bodyPr/>
          <a:lstStyle/>
          <a:p>
            <a:fld id="{3589D2D7-1BC3-4DAB-A409-76C4FC8D3063}" type="slidenum">
              <a:rPr lang="en-GB" altLang="en-US" smtClean="0"/>
              <a:pPr/>
              <a:t>‹#›</a:t>
            </a:fld>
            <a:endParaRPr lang="en-GB" altLang="en-US"/>
          </a:p>
        </p:txBody>
      </p:sp>
    </p:spTree>
    <p:extLst>
      <p:ext uri="{BB962C8B-B14F-4D97-AF65-F5344CB8AC3E}">
        <p14:creationId xmlns:p14="http://schemas.microsoft.com/office/powerpoint/2010/main" val="1953208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76868" y="3243263"/>
            <a:ext cx="3337560" cy="270662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1832" y="3243263"/>
            <a:ext cx="3337560" cy="270662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91385A26-08B9-4105-B5B7-BF0D2CBD4966}" type="datetime1">
              <a:rPr lang="en-GB" smtClean="0"/>
              <a:t>24/09/2021</a:t>
            </a:fld>
            <a:endParaRPr lang="en-GB"/>
          </a:p>
        </p:txBody>
      </p:sp>
      <p:sp>
        <p:nvSpPr>
          <p:cNvPr id="8" name="Footer Placeholder 7"/>
          <p:cNvSpPr>
            <a:spLocks noGrp="1"/>
          </p:cNvSpPr>
          <p:nvPr>
            <p:ph type="ftr" sz="quarter" idx="11"/>
          </p:nvPr>
        </p:nvSpPr>
        <p:spPr/>
        <p:txBody>
          <a:bodyPr/>
          <a:lstStyle/>
          <a:p>
            <a:pPr>
              <a:defRPr/>
            </a:pPr>
            <a:r>
              <a:rPr lang="en-GB"/>
              <a:t>WGPM6002</a:t>
            </a:r>
          </a:p>
        </p:txBody>
      </p:sp>
      <p:sp>
        <p:nvSpPr>
          <p:cNvPr id="9" name="Slide Number Placeholder 8"/>
          <p:cNvSpPr>
            <a:spLocks noGrp="1"/>
          </p:cNvSpPr>
          <p:nvPr>
            <p:ph type="sldNum" sz="quarter" idx="12"/>
          </p:nvPr>
        </p:nvSpPr>
        <p:spPr/>
        <p:txBody>
          <a:bodyPr/>
          <a:lstStyle/>
          <a:p>
            <a:fld id="{64718800-DD48-47A9-8F4B-D0FC35550CDA}" type="slidenum">
              <a:rPr lang="en-GB" altLang="en-US" smtClean="0"/>
              <a:pPr/>
              <a:t>‹#›</a:t>
            </a:fld>
            <a:endParaRPr lang="en-GB" altLang="en-US"/>
          </a:p>
        </p:txBody>
      </p:sp>
      <p:cxnSp>
        <p:nvCxnSpPr>
          <p:cNvPr id="41" name="Straight Connector 40"/>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350181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68E3D20E-8A8D-48A1-A5B7-608611139FFC}" type="datetime1">
              <a:rPr lang="en-GB" smtClean="0"/>
              <a:t>24/09/2021</a:t>
            </a:fld>
            <a:endParaRPr lang="en-GB"/>
          </a:p>
        </p:txBody>
      </p:sp>
      <p:sp>
        <p:nvSpPr>
          <p:cNvPr id="4" name="Footer Placeholder 3"/>
          <p:cNvSpPr>
            <a:spLocks noGrp="1"/>
          </p:cNvSpPr>
          <p:nvPr>
            <p:ph type="ftr" sz="quarter" idx="11"/>
          </p:nvPr>
        </p:nvSpPr>
        <p:spPr/>
        <p:txBody>
          <a:bodyPr/>
          <a:lstStyle/>
          <a:p>
            <a:pPr>
              <a:defRPr/>
            </a:pPr>
            <a:r>
              <a:rPr lang="en-GB"/>
              <a:t>WGPM6002</a:t>
            </a:r>
          </a:p>
        </p:txBody>
      </p:sp>
      <p:sp>
        <p:nvSpPr>
          <p:cNvPr id="5" name="Slide Number Placeholder 4"/>
          <p:cNvSpPr>
            <a:spLocks noGrp="1"/>
          </p:cNvSpPr>
          <p:nvPr>
            <p:ph type="sldNum" sz="quarter" idx="12"/>
          </p:nvPr>
        </p:nvSpPr>
        <p:spPr/>
        <p:txBody>
          <a:bodyPr/>
          <a:lstStyle/>
          <a:p>
            <a:fld id="{756EED05-20DA-4943-B718-770B7FD44D21}" type="slidenum">
              <a:rPr lang="en-GB" altLang="en-US" smtClean="0"/>
              <a:pPr/>
              <a:t>‹#›</a:t>
            </a:fld>
            <a:endParaRPr lang="en-GB" altLang="en-US"/>
          </a:p>
        </p:txBody>
      </p:sp>
      <p:cxnSp>
        <p:nvCxnSpPr>
          <p:cNvPr id="14" name="Straight Connector 13"/>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80615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C41FE4A1-3B67-4672-8E13-90BB55335411}" type="datetime1">
              <a:rPr lang="en-GB" smtClean="0"/>
              <a:t>24/09/2021</a:t>
            </a:fld>
            <a:endParaRPr lang="en-GB"/>
          </a:p>
        </p:txBody>
      </p:sp>
      <p:sp>
        <p:nvSpPr>
          <p:cNvPr id="3" name="Footer Placeholder 2"/>
          <p:cNvSpPr>
            <a:spLocks noGrp="1"/>
          </p:cNvSpPr>
          <p:nvPr>
            <p:ph type="ftr" sz="quarter" idx="11"/>
          </p:nvPr>
        </p:nvSpPr>
        <p:spPr/>
        <p:txBody>
          <a:bodyPr/>
          <a:lstStyle/>
          <a:p>
            <a:pPr>
              <a:defRPr/>
            </a:pPr>
            <a:r>
              <a:rPr lang="en-GB"/>
              <a:t>WGPM6002</a:t>
            </a:r>
          </a:p>
        </p:txBody>
      </p:sp>
      <p:sp>
        <p:nvSpPr>
          <p:cNvPr id="4" name="Slide Number Placeholder 3"/>
          <p:cNvSpPr>
            <a:spLocks noGrp="1"/>
          </p:cNvSpPr>
          <p:nvPr>
            <p:ph type="sldNum" sz="quarter" idx="12"/>
          </p:nvPr>
        </p:nvSpPr>
        <p:spPr/>
        <p:txBody>
          <a:bodyPr/>
          <a:lstStyle/>
          <a:p>
            <a:fld id="{524F0B0A-B179-4A36-ABFC-19DB7585759F}" type="slidenum">
              <a:rPr lang="en-GB" altLang="en-US" smtClean="0"/>
              <a:pPr/>
              <a:t>‹#›</a:t>
            </a:fld>
            <a:endParaRPr lang="en-GB" altLang="en-US"/>
          </a:p>
        </p:txBody>
      </p:sp>
    </p:spTree>
    <p:extLst>
      <p:ext uri="{BB962C8B-B14F-4D97-AF65-F5344CB8AC3E}">
        <p14:creationId xmlns:p14="http://schemas.microsoft.com/office/powerpoint/2010/main" val="2405567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9C30ECC8-3E58-4607-AE90-1C811FF66FAA}" type="datetime1">
              <a:rPr lang="en-GB" smtClean="0"/>
              <a:t>24/09/2021</a:t>
            </a:fld>
            <a:endParaRPr lang="en-GB"/>
          </a:p>
        </p:txBody>
      </p:sp>
      <p:sp>
        <p:nvSpPr>
          <p:cNvPr id="6" name="Footer Placeholder 5"/>
          <p:cNvSpPr>
            <a:spLocks noGrp="1"/>
          </p:cNvSpPr>
          <p:nvPr>
            <p:ph type="ftr" sz="quarter" idx="11"/>
          </p:nvPr>
        </p:nvSpPr>
        <p:spPr/>
        <p:txBody>
          <a:bodyPr/>
          <a:lstStyle/>
          <a:p>
            <a:pPr>
              <a:defRPr/>
            </a:pPr>
            <a:r>
              <a:rPr lang="en-GB"/>
              <a:t>WGPM6002</a:t>
            </a:r>
          </a:p>
        </p:txBody>
      </p:sp>
      <p:sp>
        <p:nvSpPr>
          <p:cNvPr id="7" name="Slide Number Placeholder 6"/>
          <p:cNvSpPr>
            <a:spLocks noGrp="1"/>
          </p:cNvSpPr>
          <p:nvPr>
            <p:ph type="sldNum" sz="quarter" idx="12"/>
          </p:nvPr>
        </p:nvSpPr>
        <p:spPr/>
        <p:txBody>
          <a:bodyPr/>
          <a:lstStyle/>
          <a:p>
            <a:fld id="{2D32DF70-E5F7-444A-866E-A29D0F5D387D}" type="slidenum">
              <a:rPr lang="en-GB" altLang="en-US" smtClean="0"/>
              <a:pPr/>
              <a:t>‹#›</a:t>
            </a:fld>
            <a:endParaRPr lang="en-GB" altLang="en-US"/>
          </a:p>
        </p:txBody>
      </p:sp>
      <p:cxnSp>
        <p:nvCxnSpPr>
          <p:cNvPr id="16" name="Straight Connector 15"/>
          <p:cNvCxnSpPr/>
          <p:nvPr/>
        </p:nvCxnSpPr>
        <p:spPr>
          <a:xfrm>
            <a:off x="1278466" y="2912533"/>
            <a:ext cx="233359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8582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5183069"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48A5C04E-E2DD-4C1A-A0C4-D6DDD5854C70}" type="datetime1">
              <a:rPr lang="en-GB" smtClean="0"/>
              <a:t>24/09/2021</a:t>
            </a:fld>
            <a:endParaRPr lang="en-GB"/>
          </a:p>
        </p:txBody>
      </p:sp>
      <p:sp>
        <p:nvSpPr>
          <p:cNvPr id="6" name="Footer Placeholder 5"/>
          <p:cNvSpPr>
            <a:spLocks noGrp="1"/>
          </p:cNvSpPr>
          <p:nvPr>
            <p:ph type="ftr" sz="quarter" idx="11"/>
          </p:nvPr>
        </p:nvSpPr>
        <p:spPr/>
        <p:txBody>
          <a:bodyPr/>
          <a:lstStyle/>
          <a:p>
            <a:pPr>
              <a:defRPr/>
            </a:pPr>
            <a:r>
              <a:rPr lang="en-GB"/>
              <a:t>WGPM6002</a:t>
            </a:r>
          </a:p>
        </p:txBody>
      </p:sp>
      <p:sp>
        <p:nvSpPr>
          <p:cNvPr id="7" name="Slide Number Placeholder 6"/>
          <p:cNvSpPr>
            <a:spLocks noGrp="1"/>
          </p:cNvSpPr>
          <p:nvPr>
            <p:ph type="sldNum" sz="quarter" idx="12"/>
          </p:nvPr>
        </p:nvSpPr>
        <p:spPr/>
        <p:txBody>
          <a:bodyPr/>
          <a:lstStyle/>
          <a:p>
            <a:fld id="{4D0B2A64-B03C-4D3F-AA31-4F314ACE8E02}" type="slidenum">
              <a:rPr lang="en-GB" altLang="en-US" smtClean="0"/>
              <a:pPr/>
              <a:t>‹#›</a:t>
            </a:fld>
            <a:endParaRPr lang="en-GB" altLang="en-US"/>
          </a:p>
        </p:txBody>
      </p:sp>
    </p:spTree>
    <p:extLst>
      <p:ext uri="{BB962C8B-B14F-4D97-AF65-F5344CB8AC3E}">
        <p14:creationId xmlns:p14="http://schemas.microsoft.com/office/powerpoint/2010/main" val="38309228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8BF2B1BD-11D3-433A-BD3C-6835523A833E}" type="datetime1">
              <a:rPr lang="en-GB" smtClean="0"/>
              <a:t>24/09/2021</a:t>
            </a:fld>
            <a:endParaRPr lang="en-GB"/>
          </a:p>
        </p:txBody>
      </p:sp>
      <p:sp>
        <p:nvSpPr>
          <p:cNvPr id="6" name="Footer Placeholder 5"/>
          <p:cNvSpPr>
            <a:spLocks noGrp="1"/>
          </p:cNvSpPr>
          <p:nvPr>
            <p:ph type="ftr" sz="quarter" idx="11"/>
          </p:nvPr>
        </p:nvSpPr>
        <p:spPr/>
        <p:txBody>
          <a:bodyPr/>
          <a:lstStyle/>
          <a:p>
            <a:pPr>
              <a:defRPr/>
            </a:pPr>
            <a:r>
              <a:rPr lang="en-GB"/>
              <a:t>WGPM6002</a:t>
            </a:r>
          </a:p>
        </p:txBody>
      </p:sp>
      <p:sp>
        <p:nvSpPr>
          <p:cNvPr id="7" name="Slide Number Placeholder 6"/>
          <p:cNvSpPr>
            <a:spLocks noGrp="1"/>
          </p:cNvSpPr>
          <p:nvPr>
            <p:ph type="sldNum" sz="quarter" idx="12"/>
          </p:nvPr>
        </p:nvSpPr>
        <p:spPr/>
        <p:txBody>
          <a:bodyPr/>
          <a:lstStyle/>
          <a:p>
            <a:fld id="{89BD738F-B339-4982-8125-64D7D15CA140}" type="slidenum">
              <a:rPr lang="en-GB" altLang="en-US" smtClean="0"/>
              <a:pPr/>
              <a:t>‹#›</a:t>
            </a:fld>
            <a:endParaRPr lang="en-GB" altLang="en-US"/>
          </a:p>
        </p:txBody>
      </p:sp>
    </p:spTree>
    <p:extLst>
      <p:ext uri="{BB962C8B-B14F-4D97-AF65-F5344CB8AC3E}">
        <p14:creationId xmlns:p14="http://schemas.microsoft.com/office/powerpoint/2010/main" val="22060334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F80E6BDA-4530-4635-9A61-76DB17687046}" type="datetime1">
              <a:rPr lang="en-GB" smtClean="0"/>
              <a:t>24/09/2021</a:t>
            </a:fld>
            <a:endParaRPr lang="en-GB"/>
          </a:p>
        </p:txBody>
      </p:sp>
      <p:sp>
        <p:nvSpPr>
          <p:cNvPr id="5" name="Footer Placeholder 4"/>
          <p:cNvSpPr>
            <a:spLocks noGrp="1"/>
          </p:cNvSpPr>
          <p:nvPr>
            <p:ph type="ftr" sz="quarter" idx="11"/>
          </p:nvPr>
        </p:nvSpPr>
        <p:spPr/>
        <p:txBody>
          <a:bodyPr/>
          <a:lstStyle/>
          <a:p>
            <a:pPr>
              <a:defRPr/>
            </a:pPr>
            <a:r>
              <a:rPr lang="en-GB"/>
              <a:t>WGPM6002</a:t>
            </a:r>
          </a:p>
        </p:txBody>
      </p:sp>
      <p:sp>
        <p:nvSpPr>
          <p:cNvPr id="6" name="Slide Number Placeholder 5"/>
          <p:cNvSpPr>
            <a:spLocks noGrp="1"/>
          </p:cNvSpPr>
          <p:nvPr>
            <p:ph type="sldNum" sz="quarter" idx="12"/>
          </p:nvPr>
        </p:nvSpPr>
        <p:spPr/>
        <p:txBody>
          <a:bodyPr/>
          <a:lstStyle/>
          <a:p>
            <a:fld id="{89BD738F-B339-4982-8125-64D7D15CA140}" type="slidenum">
              <a:rPr lang="en-GB" altLang="en-US" smtClean="0"/>
              <a:pPr/>
              <a:t>‹#›</a:t>
            </a:fld>
            <a:endParaRPr lang="en-GB" altLang="en-US"/>
          </a:p>
        </p:txBody>
      </p:sp>
      <p:cxnSp>
        <p:nvCxnSpPr>
          <p:cNvPr id="15" name="Straight Connector 14"/>
          <p:cNvCxnSpPr/>
          <p:nvPr/>
        </p:nvCxnSpPr>
        <p:spPr>
          <a:xfrm>
            <a:off x="1278465" y="4140199"/>
            <a:ext cx="660642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772855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4642630A-A0BE-4987-A7E4-C6249C2F3F4C}" type="datetime1">
              <a:rPr lang="en-GB" smtClean="0"/>
              <a:t>24/09/2021</a:t>
            </a:fld>
            <a:endParaRPr lang="en-GB"/>
          </a:p>
        </p:txBody>
      </p:sp>
      <p:sp>
        <p:nvSpPr>
          <p:cNvPr id="5" name="Footer Placeholder 4"/>
          <p:cNvSpPr>
            <a:spLocks noGrp="1"/>
          </p:cNvSpPr>
          <p:nvPr>
            <p:ph type="ftr" sz="quarter" idx="11"/>
          </p:nvPr>
        </p:nvSpPr>
        <p:spPr/>
        <p:txBody>
          <a:bodyPr/>
          <a:lstStyle/>
          <a:p>
            <a:pPr>
              <a:defRPr/>
            </a:pPr>
            <a:r>
              <a:rPr lang="en-GB"/>
              <a:t>WGPM6002</a:t>
            </a:r>
          </a:p>
        </p:txBody>
      </p:sp>
      <p:sp>
        <p:nvSpPr>
          <p:cNvPr id="6" name="Slide Number Placeholder 5"/>
          <p:cNvSpPr>
            <a:spLocks noGrp="1"/>
          </p:cNvSpPr>
          <p:nvPr>
            <p:ph type="sldNum" sz="quarter" idx="12"/>
          </p:nvPr>
        </p:nvSpPr>
        <p:spPr/>
        <p:txBody>
          <a:bodyPr/>
          <a:lstStyle/>
          <a:p>
            <a:fld id="{89BD738F-B339-4982-8125-64D7D15CA140}" type="slidenum">
              <a:rPr lang="en-GB" altLang="en-US" smtClean="0"/>
              <a:pPr/>
              <a:t>‹#›</a:t>
            </a:fld>
            <a:endParaRPr lang="en-GB" altLang="en-US"/>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353832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0F8AABB-7D2E-4449-AA5A-9E74A041DDFD}" type="datetime1">
              <a:rPr lang="en-GB" smtClean="0"/>
              <a:t>24/09/2021</a:t>
            </a:fld>
            <a:endParaRPr lang="en-GB"/>
          </a:p>
        </p:txBody>
      </p:sp>
      <p:sp>
        <p:nvSpPr>
          <p:cNvPr id="5" name="Footer Placeholder 4"/>
          <p:cNvSpPr>
            <a:spLocks noGrp="1"/>
          </p:cNvSpPr>
          <p:nvPr>
            <p:ph type="ftr" sz="quarter" idx="11"/>
          </p:nvPr>
        </p:nvSpPr>
        <p:spPr/>
        <p:txBody>
          <a:bodyPr/>
          <a:lstStyle/>
          <a:p>
            <a:pPr>
              <a:defRPr/>
            </a:pPr>
            <a:r>
              <a:rPr lang="en-GB"/>
              <a:t>WGPM6002</a:t>
            </a:r>
          </a:p>
        </p:txBody>
      </p:sp>
      <p:sp>
        <p:nvSpPr>
          <p:cNvPr id="6" name="Slide Number Placeholder 5"/>
          <p:cNvSpPr>
            <a:spLocks noGrp="1"/>
          </p:cNvSpPr>
          <p:nvPr>
            <p:ph type="sldNum" sz="quarter" idx="12"/>
          </p:nvPr>
        </p:nvSpPr>
        <p:spPr/>
        <p:txBody>
          <a:bodyPr/>
          <a:lstStyle/>
          <a:p>
            <a:fld id="{89BD738F-B339-4982-8125-64D7D15CA140}" type="slidenum">
              <a:rPr lang="en-GB" altLang="en-US" smtClean="0"/>
              <a:pPr/>
              <a:t>‹#›</a:t>
            </a:fld>
            <a:endParaRPr lang="en-GB" altLang="en-US"/>
          </a:p>
        </p:txBody>
      </p:sp>
    </p:spTree>
    <p:extLst>
      <p:ext uri="{BB962C8B-B14F-4D97-AF65-F5344CB8AC3E}">
        <p14:creationId xmlns:p14="http://schemas.microsoft.com/office/powerpoint/2010/main" val="27957367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8"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3BFED177-9FB9-45C4-B42D-71E99BC32954}" type="datetime1">
              <a:rPr lang="en-GB" smtClean="0"/>
              <a:t>24/09/2021</a:t>
            </a:fld>
            <a:endParaRPr lang="en-GB"/>
          </a:p>
        </p:txBody>
      </p:sp>
      <p:sp>
        <p:nvSpPr>
          <p:cNvPr id="5" name="Footer Placeholder 4"/>
          <p:cNvSpPr>
            <a:spLocks noGrp="1"/>
          </p:cNvSpPr>
          <p:nvPr>
            <p:ph type="ftr" sz="quarter" idx="11"/>
          </p:nvPr>
        </p:nvSpPr>
        <p:spPr/>
        <p:txBody>
          <a:bodyPr/>
          <a:lstStyle/>
          <a:p>
            <a:pPr>
              <a:defRPr/>
            </a:pPr>
            <a:r>
              <a:rPr lang="en-GB"/>
              <a:t>WGPM6002</a:t>
            </a:r>
          </a:p>
        </p:txBody>
      </p:sp>
      <p:sp>
        <p:nvSpPr>
          <p:cNvPr id="6" name="Slide Number Placeholder 5"/>
          <p:cNvSpPr>
            <a:spLocks noGrp="1"/>
          </p:cNvSpPr>
          <p:nvPr>
            <p:ph type="sldNum" sz="quarter" idx="12"/>
          </p:nvPr>
        </p:nvSpPr>
        <p:spPr/>
        <p:txBody>
          <a:bodyPr/>
          <a:lstStyle/>
          <a:p>
            <a:fld id="{89BD738F-B339-4982-8125-64D7D15CA140}" type="slidenum">
              <a:rPr lang="en-GB" altLang="en-US" smtClean="0"/>
              <a:pPr/>
              <a:t>‹#›</a:t>
            </a:fld>
            <a:endParaRPr lang="en-GB" altLang="en-US"/>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333067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DF46A8C5-355E-46CD-BBE7-0DE5C22CB876}" type="datetime1">
              <a:rPr lang="en-GB" smtClean="0"/>
              <a:t>24/09/2021</a:t>
            </a:fld>
            <a:endParaRPr lang="en-GB"/>
          </a:p>
        </p:txBody>
      </p:sp>
      <p:sp>
        <p:nvSpPr>
          <p:cNvPr id="5" name="Footer Placeholder 4"/>
          <p:cNvSpPr>
            <a:spLocks noGrp="1"/>
          </p:cNvSpPr>
          <p:nvPr>
            <p:ph type="ftr" sz="quarter" idx="11"/>
          </p:nvPr>
        </p:nvSpPr>
        <p:spPr/>
        <p:txBody>
          <a:bodyPr/>
          <a:lstStyle/>
          <a:p>
            <a:pPr>
              <a:defRPr/>
            </a:pPr>
            <a:r>
              <a:rPr lang="en-GB"/>
              <a:t>WGPM6002</a:t>
            </a:r>
          </a:p>
        </p:txBody>
      </p:sp>
      <p:sp>
        <p:nvSpPr>
          <p:cNvPr id="6" name="Slide Number Placeholder 5"/>
          <p:cNvSpPr>
            <a:spLocks noGrp="1"/>
          </p:cNvSpPr>
          <p:nvPr>
            <p:ph type="sldNum" sz="quarter" idx="12"/>
          </p:nvPr>
        </p:nvSpPr>
        <p:spPr/>
        <p:txBody>
          <a:bodyPr/>
          <a:lstStyle/>
          <a:p>
            <a:fld id="{89BD738F-B339-4982-8125-64D7D15CA140}" type="slidenum">
              <a:rPr lang="en-GB" altLang="en-US" smtClean="0"/>
              <a:pPr/>
              <a:t>‹#›</a:t>
            </a:fld>
            <a:endParaRPr lang="en-GB" altLang="en-US"/>
          </a:p>
        </p:txBody>
      </p:sp>
      <p:cxnSp>
        <p:nvCxnSpPr>
          <p:cNvPr id="15" name="Straight Connector 14"/>
          <p:cNvCxnSpPr/>
          <p:nvPr/>
        </p:nvCxnSpPr>
        <p:spPr>
          <a:xfrm>
            <a:off x="1278469" y="3429000"/>
            <a:ext cx="660642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772325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3EF250B-D9FC-4D5F-BDCE-925BDFE1A6BA}" type="datetime1">
              <a:rPr lang="en-GB" smtClean="0"/>
              <a:t>24/09/2021</a:t>
            </a:fld>
            <a:endParaRPr lang="en-GB"/>
          </a:p>
        </p:txBody>
      </p:sp>
      <p:sp>
        <p:nvSpPr>
          <p:cNvPr id="5" name="Footer Placeholder 4"/>
          <p:cNvSpPr>
            <a:spLocks noGrp="1"/>
          </p:cNvSpPr>
          <p:nvPr>
            <p:ph type="ftr" sz="quarter" idx="11"/>
          </p:nvPr>
        </p:nvSpPr>
        <p:spPr/>
        <p:txBody>
          <a:bodyPr/>
          <a:lstStyle/>
          <a:p>
            <a:pPr>
              <a:defRPr/>
            </a:pPr>
            <a:r>
              <a:rPr lang="en-GB"/>
              <a:t>WGPM6002</a:t>
            </a:r>
          </a:p>
        </p:txBody>
      </p:sp>
      <p:sp>
        <p:nvSpPr>
          <p:cNvPr id="6" name="Slide Number Placeholder 5"/>
          <p:cNvSpPr>
            <a:spLocks noGrp="1"/>
          </p:cNvSpPr>
          <p:nvPr>
            <p:ph type="sldNum" sz="quarter" idx="12"/>
          </p:nvPr>
        </p:nvSpPr>
        <p:spPr/>
        <p:txBody>
          <a:bodyPr/>
          <a:lstStyle/>
          <a:p>
            <a:fld id="{05873F7D-5FCF-49A3-83A6-51AABD295A9C}" type="slidenum">
              <a:rPr lang="en-GB" altLang="en-US" smtClean="0"/>
              <a:pPr/>
              <a:t>‹#›</a:t>
            </a:fld>
            <a:endParaRPr lang="en-GB" altLang="en-US"/>
          </a:p>
        </p:txBody>
      </p:sp>
      <p:cxnSp>
        <p:nvCxnSpPr>
          <p:cNvPr id="14" name="Straight Connector 13"/>
          <p:cNvCxnSpPr/>
          <p:nvPr/>
        </p:nvCxnSpPr>
        <p:spPr>
          <a:xfrm>
            <a:off x="1278466" y="2354670"/>
            <a:ext cx="660642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279393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1FE5F86F-4DD1-42EF-8339-F85C8C977095}" type="datetime1">
              <a:rPr lang="en-GB" smtClean="0"/>
              <a:t>24/09/2021</a:t>
            </a:fld>
            <a:endParaRPr lang="en-GB"/>
          </a:p>
        </p:txBody>
      </p:sp>
      <p:sp>
        <p:nvSpPr>
          <p:cNvPr id="5" name="Footer Placeholder 4"/>
          <p:cNvSpPr>
            <a:spLocks noGrp="1"/>
          </p:cNvSpPr>
          <p:nvPr>
            <p:ph type="ftr" sz="quarter" idx="11"/>
          </p:nvPr>
        </p:nvSpPr>
        <p:spPr/>
        <p:txBody>
          <a:bodyPr/>
          <a:lstStyle/>
          <a:p>
            <a:pPr>
              <a:defRPr/>
            </a:pPr>
            <a:r>
              <a:rPr lang="en-GB"/>
              <a:t>WGPM6002</a:t>
            </a:r>
          </a:p>
        </p:txBody>
      </p:sp>
      <p:sp>
        <p:nvSpPr>
          <p:cNvPr id="6" name="Slide Number Placeholder 5"/>
          <p:cNvSpPr>
            <a:spLocks noGrp="1"/>
          </p:cNvSpPr>
          <p:nvPr>
            <p:ph type="sldNum" sz="quarter" idx="12"/>
          </p:nvPr>
        </p:nvSpPr>
        <p:spPr/>
        <p:txBody>
          <a:bodyPr/>
          <a:lstStyle/>
          <a:p>
            <a:fld id="{413677F5-93FF-4E09-ACE6-6D76CA05466A}" type="slidenum">
              <a:rPr lang="en-GB" altLang="en-US" smtClean="0"/>
              <a:pPr/>
              <a:t>‹#›</a:t>
            </a:fld>
            <a:endParaRPr lang="en-GB" altLang="en-US"/>
          </a:p>
        </p:txBody>
      </p:sp>
      <p:cxnSp>
        <p:nvCxnSpPr>
          <p:cNvPr id="14" name="Straight Connector 13"/>
          <p:cNvCxnSpPr/>
          <p:nvPr/>
        </p:nvCxnSpPr>
        <p:spPr>
          <a:xfrm>
            <a:off x="6245512" y="906873"/>
            <a:ext cx="0" cy="4968993"/>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64574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9152467" cy="6858000"/>
            <a:chOff x="0" y="0"/>
            <a:chExt cx="9152467" cy="6858000"/>
          </a:xfrm>
        </p:grpSpPr>
        <p:pic>
          <p:nvPicPr>
            <p:cNvPr id="8" name="Picture 7" descr="S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9" name="Rectangle 8"/>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0" y="3128434"/>
              <a:ext cx="68580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8466667" y="3128434"/>
              <a:ext cx="685800" cy="606425"/>
            </a:xfrm>
            <a:prstGeom prst="rect">
              <a:avLst/>
            </a:prstGeom>
          </p:spPr>
        </p:pic>
      </p:grpSp>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a:defRPr/>
            </a:pPr>
            <a:fld id="{AC49552E-F73A-48F9-B049-12AC136FC9E8}" type="datetime1">
              <a:rPr lang="en-GB" smtClean="0"/>
              <a:t>24/09/2021</a:t>
            </a:fld>
            <a:endParaRPr lang="en-GB"/>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pPr>
              <a:defRPr/>
            </a:pPr>
            <a:r>
              <a:rPr lang="en-GB"/>
              <a:t>WGPM6002</a:t>
            </a:r>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9BD738F-B339-4982-8125-64D7D15CA140}" type="slidenum">
              <a:rPr lang="en-GB" altLang="en-US" smtClean="0"/>
              <a:pPr/>
              <a:t>‹#›</a:t>
            </a:fld>
            <a:endParaRPr lang="en-GB" altLang="en-US"/>
          </a:p>
        </p:txBody>
      </p:sp>
    </p:spTree>
    <p:extLst>
      <p:ext uri="{BB962C8B-B14F-4D97-AF65-F5344CB8AC3E}">
        <p14:creationId xmlns:p14="http://schemas.microsoft.com/office/powerpoint/2010/main" val="2770947725"/>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 id="2147483752" r:id="rId12"/>
    <p:sldLayoutId id="2147483753" r:id="rId13"/>
    <p:sldLayoutId id="2147483754" r:id="rId14"/>
    <p:sldLayoutId id="2147483755" r:id="rId15"/>
    <p:sldLayoutId id="2147483756" r:id="rId16"/>
    <p:sldLayoutId id="2147483757" r:id="rId17"/>
  </p:sldLayoutIdLst>
  <p:hf sldNum="0" hdr="0" dt="0"/>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s://clipartart.com/categories/victorian-key-clipart.htm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s://torange.biz/bright-background-39921"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grafikdzine.deviantart.com/art/Structure-Poster-110350002"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pxhere.com/en/photo/686174" TargetMode="External"/><Relationship Id="rId3" Type="http://schemas.openxmlformats.org/officeDocument/2006/relationships/image" Target="../media/image12.png"/><Relationship Id="rId7" Type="http://schemas.openxmlformats.org/officeDocument/2006/relationships/image" Target="../media/image15.jp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hyperlink" Target="https://de.wikipedia.org/wiki/Aristarchos_von_Samothrake" TargetMode="External"/><Relationship Id="rId5" Type="http://schemas.openxmlformats.org/officeDocument/2006/relationships/image" Target="../media/image14.JP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s://www.flickr.com/photos/wwworks/9533293701"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s://www.1africa.tv/timing-is-everything/"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s://pxhere.com/en/photo/1541411"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s://nomanssky.gamepedia.com/Tips_and_trick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blog.libero.it/ormeanima/" TargetMode="External"/><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DEDEE-7DC0-4EFB-8C0C-2A221510FA89}"/>
              </a:ext>
            </a:extLst>
          </p:cNvPr>
          <p:cNvSpPr>
            <a:spLocks noGrp="1"/>
          </p:cNvSpPr>
          <p:nvPr>
            <p:ph type="ctrTitle"/>
          </p:nvPr>
        </p:nvSpPr>
        <p:spPr/>
        <p:txBody>
          <a:bodyPr/>
          <a:lstStyle/>
          <a:p>
            <a:pPr eaLnBrk="1" fontAlgn="auto" hangingPunct="1">
              <a:spcAft>
                <a:spcPts val="0"/>
              </a:spcAft>
              <a:defRPr/>
            </a:pPr>
            <a:r>
              <a:rPr lang="en-GB" dirty="0"/>
              <a:t>Designing your Oral Presentation</a:t>
            </a:r>
          </a:p>
        </p:txBody>
      </p:sp>
      <p:sp>
        <p:nvSpPr>
          <p:cNvPr id="6147" name="Subtitle 3">
            <a:extLst>
              <a:ext uri="{FF2B5EF4-FFF2-40B4-BE49-F238E27FC236}">
                <a16:creationId xmlns:a16="http://schemas.microsoft.com/office/drawing/2014/main" id="{BA6EE13B-B3B8-4A56-B716-8AD8C23D71FD}"/>
              </a:ext>
            </a:extLst>
          </p:cNvPr>
          <p:cNvSpPr>
            <a:spLocks noGrp="1"/>
          </p:cNvSpPr>
          <p:nvPr>
            <p:ph type="subTitle" idx="1"/>
          </p:nvPr>
        </p:nvSpPr>
        <p:spPr/>
        <p:txBody>
          <a:bodyPr/>
          <a:lstStyle/>
          <a:p>
            <a:pPr eaLnBrk="1" hangingPunct="1"/>
            <a:r>
              <a:rPr lang="en-GB" altLang="en-US" dirty="0"/>
              <a:t>Week 8</a:t>
            </a:r>
          </a:p>
        </p:txBody>
      </p:sp>
      <p:sp>
        <p:nvSpPr>
          <p:cNvPr id="3" name="Footer Placeholder 2">
            <a:extLst>
              <a:ext uri="{FF2B5EF4-FFF2-40B4-BE49-F238E27FC236}">
                <a16:creationId xmlns:a16="http://schemas.microsoft.com/office/drawing/2014/main" id="{79FFB425-500B-4D43-B273-D635750F936F}"/>
              </a:ext>
            </a:extLst>
          </p:cNvPr>
          <p:cNvSpPr>
            <a:spLocks noGrp="1"/>
          </p:cNvSpPr>
          <p:nvPr>
            <p:ph type="ftr" sz="quarter" idx="11"/>
          </p:nvPr>
        </p:nvSpPr>
        <p:spPr/>
        <p:txBody>
          <a:bodyPr/>
          <a:lstStyle/>
          <a:p>
            <a:pPr>
              <a:defRPr/>
            </a:pPr>
            <a:r>
              <a:rPr lang="en-GB"/>
              <a:t>WGPM6002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8FA5C-4530-4882-BD1E-6FA171C54603}"/>
              </a:ext>
            </a:extLst>
          </p:cNvPr>
          <p:cNvSpPr>
            <a:spLocks noGrp="1"/>
          </p:cNvSpPr>
          <p:nvPr>
            <p:ph type="title"/>
          </p:nvPr>
        </p:nvSpPr>
        <p:spPr/>
        <p:txBody>
          <a:bodyPr>
            <a:normAutofit/>
          </a:bodyPr>
          <a:lstStyle/>
          <a:p>
            <a:r>
              <a:rPr lang="en-GB" dirty="0"/>
              <a:t>The Presentation assessment task </a:t>
            </a:r>
          </a:p>
        </p:txBody>
      </p:sp>
      <p:graphicFrame>
        <p:nvGraphicFramePr>
          <p:cNvPr id="5" name="Content Placeholder 4">
            <a:extLst>
              <a:ext uri="{FF2B5EF4-FFF2-40B4-BE49-F238E27FC236}">
                <a16:creationId xmlns:a16="http://schemas.microsoft.com/office/drawing/2014/main" id="{8883B1A3-B413-45F1-A70C-71642B0F6699}"/>
              </a:ext>
            </a:extLst>
          </p:cNvPr>
          <p:cNvGraphicFramePr>
            <a:graphicFrameLocks noGrp="1"/>
          </p:cNvGraphicFramePr>
          <p:nvPr>
            <p:ph idx="1"/>
            <p:extLst>
              <p:ext uri="{D42A27DB-BD31-4B8C-83A1-F6EECF244321}">
                <p14:modId xmlns:p14="http://schemas.microsoft.com/office/powerpoint/2010/main" val="1024026175"/>
              </p:ext>
            </p:extLst>
          </p:nvPr>
        </p:nvGraphicFramePr>
        <p:xfrm>
          <a:off x="1259632" y="2708920"/>
          <a:ext cx="6552728" cy="2304256"/>
        </p:xfrm>
        <a:graphic>
          <a:graphicData uri="http://schemas.openxmlformats.org/drawingml/2006/table">
            <a:tbl>
              <a:tblPr firstRow="1" firstCol="1" bandRow="1">
                <a:tableStyleId>{5C22544A-7EE6-4342-B048-85BDC9FD1C3A}</a:tableStyleId>
              </a:tblPr>
              <a:tblGrid>
                <a:gridCol w="2427267">
                  <a:extLst>
                    <a:ext uri="{9D8B030D-6E8A-4147-A177-3AD203B41FA5}">
                      <a16:colId xmlns:a16="http://schemas.microsoft.com/office/drawing/2014/main" val="2090788908"/>
                    </a:ext>
                  </a:extLst>
                </a:gridCol>
                <a:gridCol w="2963265">
                  <a:extLst>
                    <a:ext uri="{9D8B030D-6E8A-4147-A177-3AD203B41FA5}">
                      <a16:colId xmlns:a16="http://schemas.microsoft.com/office/drawing/2014/main" val="1875130182"/>
                    </a:ext>
                  </a:extLst>
                </a:gridCol>
                <a:gridCol w="1162196">
                  <a:extLst>
                    <a:ext uri="{9D8B030D-6E8A-4147-A177-3AD203B41FA5}">
                      <a16:colId xmlns:a16="http://schemas.microsoft.com/office/drawing/2014/main" val="2104154750"/>
                    </a:ext>
                  </a:extLst>
                </a:gridCol>
              </a:tblGrid>
              <a:tr h="1152128">
                <a:tc>
                  <a:txBody>
                    <a:bodyPr/>
                    <a:lstStyle/>
                    <a:p>
                      <a:pPr algn="ctr">
                        <a:lnSpc>
                          <a:spcPct val="115000"/>
                        </a:lnSpc>
                        <a:spcAft>
                          <a:spcPts val="1000"/>
                        </a:spcAft>
                      </a:pPr>
                      <a:r>
                        <a:rPr lang="en-GB" sz="1800">
                          <a:effectLst/>
                        </a:rPr>
                        <a:t>Mode of assessment</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800">
                          <a:effectLst/>
                        </a:rPr>
                        <a:t>Volume</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800">
                          <a:effectLst/>
                        </a:rPr>
                        <a:t>Weighting</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646220"/>
                  </a:ext>
                </a:extLst>
              </a:tr>
              <a:tr h="1152128">
                <a:tc>
                  <a:txBody>
                    <a:bodyPr/>
                    <a:lstStyle/>
                    <a:p>
                      <a:pPr algn="ctr">
                        <a:lnSpc>
                          <a:spcPct val="115000"/>
                        </a:lnSpc>
                        <a:spcAft>
                          <a:spcPts val="1000"/>
                        </a:spcAft>
                      </a:pPr>
                      <a:r>
                        <a:rPr lang="en-GB" sz="1800">
                          <a:effectLst/>
                        </a:rPr>
                        <a:t>Presentation </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800">
                          <a:effectLst/>
                        </a:rPr>
                        <a:t>10 minutes</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800" dirty="0">
                          <a:effectLst/>
                        </a:rPr>
                        <a:t>40%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81067760"/>
                  </a:ext>
                </a:extLst>
              </a:tr>
            </a:tbl>
          </a:graphicData>
        </a:graphic>
      </p:graphicFrame>
      <p:sp>
        <p:nvSpPr>
          <p:cNvPr id="3" name="Footer Placeholder 2">
            <a:extLst>
              <a:ext uri="{FF2B5EF4-FFF2-40B4-BE49-F238E27FC236}">
                <a16:creationId xmlns:a16="http://schemas.microsoft.com/office/drawing/2014/main" id="{5964A5CC-F4F1-4C60-AD93-124B376F1EA3}"/>
              </a:ext>
            </a:extLst>
          </p:cNvPr>
          <p:cNvSpPr>
            <a:spLocks noGrp="1"/>
          </p:cNvSpPr>
          <p:nvPr>
            <p:ph type="ftr" sz="quarter" idx="11"/>
          </p:nvPr>
        </p:nvSpPr>
        <p:spPr/>
        <p:txBody>
          <a:bodyPr/>
          <a:lstStyle/>
          <a:p>
            <a:pPr>
              <a:defRPr/>
            </a:pPr>
            <a:r>
              <a:rPr lang="en-GB"/>
              <a:t>WGPM6002</a:t>
            </a:r>
          </a:p>
        </p:txBody>
      </p:sp>
    </p:spTree>
    <p:extLst>
      <p:ext uri="{BB962C8B-B14F-4D97-AF65-F5344CB8AC3E}">
        <p14:creationId xmlns:p14="http://schemas.microsoft.com/office/powerpoint/2010/main" val="38885327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F8724-0988-4012-A9AB-B5A6D0AC51D3}"/>
              </a:ext>
            </a:extLst>
          </p:cNvPr>
          <p:cNvSpPr>
            <a:spLocks noGrp="1"/>
          </p:cNvSpPr>
          <p:nvPr>
            <p:ph type="title"/>
          </p:nvPr>
        </p:nvSpPr>
        <p:spPr/>
        <p:txBody>
          <a:bodyPr>
            <a:normAutofit fontScale="90000"/>
          </a:bodyPr>
          <a:lstStyle/>
          <a:p>
            <a:r>
              <a:rPr lang="en-GB" dirty="0"/>
              <a:t>The goals of your Oral Presentation.</a:t>
            </a:r>
          </a:p>
        </p:txBody>
      </p:sp>
      <p:sp>
        <p:nvSpPr>
          <p:cNvPr id="3" name="Content Placeholder 2">
            <a:extLst>
              <a:ext uri="{FF2B5EF4-FFF2-40B4-BE49-F238E27FC236}">
                <a16:creationId xmlns:a16="http://schemas.microsoft.com/office/drawing/2014/main" id="{EC177061-B2A5-4B2B-9A3D-58CF453A9B5F}"/>
              </a:ext>
            </a:extLst>
          </p:cNvPr>
          <p:cNvSpPr>
            <a:spLocks noGrp="1"/>
          </p:cNvSpPr>
          <p:nvPr>
            <p:ph idx="1"/>
          </p:nvPr>
        </p:nvSpPr>
        <p:spPr/>
        <p:txBody>
          <a:bodyPr>
            <a:normAutofit fontScale="92500" lnSpcReduction="20000"/>
          </a:bodyPr>
          <a:lstStyle/>
          <a:p>
            <a:r>
              <a:rPr lang="en-GB" dirty="0"/>
              <a:t>A visual presentation of your Lit Review research.</a:t>
            </a:r>
          </a:p>
          <a:p>
            <a:r>
              <a:rPr lang="en-GB" dirty="0"/>
              <a:t>Concise and focused (not a long presentation of your life’s work!)</a:t>
            </a:r>
          </a:p>
          <a:p>
            <a:r>
              <a:rPr lang="en-GB" dirty="0"/>
              <a:t>Explains your research using schematics, graphs, and other visual strategies, with a minimum of supporting text.</a:t>
            </a:r>
          </a:p>
          <a:p>
            <a:r>
              <a:rPr lang="en-GB" dirty="0"/>
              <a:t>Uses various strategies to attract viewers and stimulate conversation.</a:t>
            </a:r>
          </a:p>
          <a:p>
            <a:r>
              <a:rPr lang="en-GB" dirty="0"/>
              <a:t>To reflect on your learning in this module. </a:t>
            </a:r>
          </a:p>
          <a:p>
            <a:endParaRPr lang="en-GB" dirty="0"/>
          </a:p>
          <a:p>
            <a:endParaRPr lang="en-GB" dirty="0"/>
          </a:p>
        </p:txBody>
      </p:sp>
      <p:sp>
        <p:nvSpPr>
          <p:cNvPr id="4" name="Footer Placeholder 3">
            <a:extLst>
              <a:ext uri="{FF2B5EF4-FFF2-40B4-BE49-F238E27FC236}">
                <a16:creationId xmlns:a16="http://schemas.microsoft.com/office/drawing/2014/main" id="{CAC56696-8750-4B56-A93F-43C737449EFB}"/>
              </a:ext>
            </a:extLst>
          </p:cNvPr>
          <p:cNvSpPr>
            <a:spLocks noGrp="1"/>
          </p:cNvSpPr>
          <p:nvPr>
            <p:ph type="ftr" sz="quarter" idx="11"/>
          </p:nvPr>
        </p:nvSpPr>
        <p:spPr/>
        <p:txBody>
          <a:bodyPr/>
          <a:lstStyle/>
          <a:p>
            <a:pPr>
              <a:defRPr/>
            </a:pPr>
            <a:r>
              <a:rPr lang="en-GB"/>
              <a:t>WGPM6002</a:t>
            </a:r>
          </a:p>
        </p:txBody>
      </p:sp>
    </p:spTree>
    <p:extLst>
      <p:ext uri="{BB962C8B-B14F-4D97-AF65-F5344CB8AC3E}">
        <p14:creationId xmlns:p14="http://schemas.microsoft.com/office/powerpoint/2010/main" val="7342305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A9FB4-FFEF-43E0-BE8F-2AC7F9F69CF7}"/>
              </a:ext>
            </a:extLst>
          </p:cNvPr>
          <p:cNvSpPr>
            <a:spLocks noGrp="1"/>
          </p:cNvSpPr>
          <p:nvPr>
            <p:ph type="title"/>
          </p:nvPr>
        </p:nvSpPr>
        <p:spPr>
          <a:xfrm>
            <a:off x="1029364" y="404664"/>
            <a:ext cx="6798734" cy="734228"/>
          </a:xfrm>
        </p:spPr>
        <p:txBody>
          <a:bodyPr/>
          <a:lstStyle/>
          <a:p>
            <a:r>
              <a:rPr lang="en-GB" dirty="0"/>
              <a:t>Points to consider </a:t>
            </a:r>
          </a:p>
        </p:txBody>
      </p:sp>
      <p:sp>
        <p:nvSpPr>
          <p:cNvPr id="3" name="Content Placeholder 2">
            <a:extLst>
              <a:ext uri="{FF2B5EF4-FFF2-40B4-BE49-F238E27FC236}">
                <a16:creationId xmlns:a16="http://schemas.microsoft.com/office/drawing/2014/main" id="{72C412AD-309F-4134-BFB2-230088B5A1D8}"/>
              </a:ext>
            </a:extLst>
          </p:cNvPr>
          <p:cNvSpPr>
            <a:spLocks noGrp="1"/>
          </p:cNvSpPr>
          <p:nvPr>
            <p:ph idx="1"/>
          </p:nvPr>
        </p:nvSpPr>
        <p:spPr/>
        <p:txBody>
          <a:bodyPr/>
          <a:lstStyle/>
          <a:p>
            <a:endParaRPr lang="en-GB" dirty="0"/>
          </a:p>
        </p:txBody>
      </p:sp>
      <p:graphicFrame>
        <p:nvGraphicFramePr>
          <p:cNvPr id="4" name="Table 3">
            <a:extLst>
              <a:ext uri="{FF2B5EF4-FFF2-40B4-BE49-F238E27FC236}">
                <a16:creationId xmlns:a16="http://schemas.microsoft.com/office/drawing/2014/main" id="{79303CFC-5B7D-45A9-94F3-A78F38E453AB}"/>
              </a:ext>
            </a:extLst>
          </p:cNvPr>
          <p:cNvGraphicFramePr>
            <a:graphicFrameLocks noGrp="1"/>
          </p:cNvGraphicFramePr>
          <p:nvPr>
            <p:extLst>
              <p:ext uri="{D42A27DB-BD31-4B8C-83A1-F6EECF244321}">
                <p14:modId xmlns:p14="http://schemas.microsoft.com/office/powerpoint/2010/main" val="3232242369"/>
              </p:ext>
            </p:extLst>
          </p:nvPr>
        </p:nvGraphicFramePr>
        <p:xfrm>
          <a:off x="611560" y="1052736"/>
          <a:ext cx="7920880" cy="5135295"/>
        </p:xfrm>
        <a:graphic>
          <a:graphicData uri="http://schemas.openxmlformats.org/drawingml/2006/table">
            <a:tbl>
              <a:tblPr firstRow="1" firstCol="1" bandRow="1">
                <a:tableStyleId>{3C2FFA5D-87B4-456A-9821-1D502468CF0F}</a:tableStyleId>
              </a:tblPr>
              <a:tblGrid>
                <a:gridCol w="7920880">
                  <a:extLst>
                    <a:ext uri="{9D8B030D-6E8A-4147-A177-3AD203B41FA5}">
                      <a16:colId xmlns:a16="http://schemas.microsoft.com/office/drawing/2014/main" val="1238368148"/>
                    </a:ext>
                  </a:extLst>
                </a:gridCol>
              </a:tblGrid>
              <a:tr h="406873">
                <a:tc>
                  <a:txBody>
                    <a:bodyPr/>
                    <a:lstStyle/>
                    <a:p>
                      <a:pPr>
                        <a:lnSpc>
                          <a:spcPct val="107000"/>
                        </a:lnSpc>
                        <a:spcAft>
                          <a:spcPts val="0"/>
                        </a:spcAft>
                      </a:pPr>
                      <a:r>
                        <a:rPr lang="en-GB" sz="1300" kern="1200" dirty="0">
                          <a:solidFill>
                            <a:schemeClr val="tx1"/>
                          </a:solidFill>
                          <a:effectLst/>
                        </a:rPr>
                        <a:t>The presentation should present information concisely, in a way which is easy for a viewer to read and understand quickly.</a:t>
                      </a:r>
                      <a:endParaRPr lang="en-GB" sz="1300" dirty="0">
                        <a:solidFill>
                          <a:schemeClr val="tx1"/>
                        </a:solidFill>
                        <a:effectLst/>
                      </a:endParaRPr>
                    </a:p>
                  </a:txBody>
                  <a:tcPr marL="68580" marR="68580" marT="0" marB="0">
                    <a:cell3D prstMaterial="dkEdge">
                      <a:bevel prst="coolSlant"/>
                      <a:lightRig rig="flood" dir="t"/>
                    </a:cell3D>
                  </a:tcPr>
                </a:tc>
                <a:extLst>
                  <a:ext uri="{0D108BD9-81ED-4DB2-BD59-A6C34878D82A}">
                    <a16:rowId xmlns:a16="http://schemas.microsoft.com/office/drawing/2014/main" val="1506493440"/>
                  </a:ext>
                </a:extLst>
              </a:tr>
              <a:tr h="406254">
                <a:tc>
                  <a:txBody>
                    <a:bodyPr/>
                    <a:lstStyle/>
                    <a:p>
                      <a:pPr>
                        <a:lnSpc>
                          <a:spcPct val="107000"/>
                        </a:lnSpc>
                        <a:spcAft>
                          <a:spcPts val="0"/>
                        </a:spcAft>
                      </a:pPr>
                      <a:r>
                        <a:rPr lang="en-GB" sz="1300" kern="1200" dirty="0">
                          <a:solidFill>
                            <a:schemeClr val="bg1"/>
                          </a:solidFill>
                          <a:effectLst/>
                        </a:rPr>
                        <a:t>The presentation should present key information in graphic form, which is easy for the viewer to understand.</a:t>
                      </a:r>
                      <a:endParaRPr lang="en-GB" sz="1300" dirty="0">
                        <a:solidFill>
                          <a:schemeClr val="bg1"/>
                        </a:solidFill>
                        <a:effectLst/>
                      </a:endParaRPr>
                    </a:p>
                    <a:p>
                      <a:pPr marL="822960">
                        <a:lnSpc>
                          <a:spcPct val="107000"/>
                        </a:lnSpc>
                        <a:spcAft>
                          <a:spcPts val="0"/>
                        </a:spcAft>
                      </a:pPr>
                      <a:r>
                        <a:rPr lang="en-GB" sz="1300" kern="1200" dirty="0">
                          <a:solidFill>
                            <a:schemeClr val="bg1"/>
                          </a:solidFill>
                          <a:effectLst/>
                        </a:rPr>
                        <a:t> </a:t>
                      </a:r>
                      <a:endParaRPr lang="en-GB" sz="1300" dirty="0">
                        <a:solidFill>
                          <a:schemeClr val="bg1"/>
                        </a:solidFill>
                        <a:effectLst/>
                        <a:latin typeface="Calibri" panose="020F0502020204030204" pitchFamily="34" charset="0"/>
                        <a:cs typeface="Times New Roman" panose="02020603050405020304" pitchFamily="18" charset="0"/>
                      </a:endParaRPr>
                    </a:p>
                  </a:txBody>
                  <a:tcPr marL="68580" marR="68580" marT="0" marB="0">
                    <a:cell3D prstMaterial="dkEdge">
                      <a:bevel prst="coolSlant"/>
                      <a:lightRig rig="flood" dir="t"/>
                    </a:cell3D>
                  </a:tcPr>
                </a:tc>
                <a:extLst>
                  <a:ext uri="{0D108BD9-81ED-4DB2-BD59-A6C34878D82A}">
                    <a16:rowId xmlns:a16="http://schemas.microsoft.com/office/drawing/2014/main" val="3914654256"/>
                  </a:ext>
                </a:extLst>
              </a:tr>
              <a:tr h="406254">
                <a:tc>
                  <a:txBody>
                    <a:bodyPr/>
                    <a:lstStyle/>
                    <a:p>
                      <a:pPr>
                        <a:lnSpc>
                          <a:spcPct val="107000"/>
                        </a:lnSpc>
                        <a:spcAft>
                          <a:spcPts val="0"/>
                        </a:spcAft>
                      </a:pPr>
                      <a:r>
                        <a:rPr lang="en-GB" sz="1300" kern="1200" dirty="0">
                          <a:solidFill>
                            <a:schemeClr val="tx1"/>
                          </a:solidFill>
                          <a:effectLst/>
                        </a:rPr>
                        <a:t>Choose a clear, easily readable font (such as Arial).</a:t>
                      </a:r>
                      <a:endParaRPr lang="en-GB" sz="1300" dirty="0">
                        <a:solidFill>
                          <a:schemeClr val="tx1"/>
                        </a:solidFill>
                        <a:effectLst/>
                      </a:endParaRPr>
                    </a:p>
                    <a:p>
                      <a:pPr>
                        <a:lnSpc>
                          <a:spcPct val="107000"/>
                        </a:lnSpc>
                        <a:spcAft>
                          <a:spcPts val="0"/>
                        </a:spcAft>
                      </a:pPr>
                      <a:r>
                        <a:rPr lang="en-GB" sz="1300" dirty="0">
                          <a:solidFill>
                            <a:schemeClr val="tx1"/>
                          </a:solidFill>
                          <a:effectLst/>
                        </a:rPr>
                        <a:t> </a:t>
                      </a:r>
                      <a:endParaRPr lang="en-GB" sz="1300" dirty="0">
                        <a:solidFill>
                          <a:schemeClr val="tx1"/>
                        </a:solidFill>
                        <a:effectLst/>
                        <a:latin typeface="Calibri" panose="020F0502020204030204" pitchFamily="34" charset="0"/>
                        <a:cs typeface="Times New Roman" panose="02020603050405020304" pitchFamily="18" charset="0"/>
                      </a:endParaRPr>
                    </a:p>
                  </a:txBody>
                  <a:tcPr marL="68580" marR="68580" marT="0" marB="0">
                    <a:cell3D prstMaterial="dkEdge">
                      <a:bevel prst="coolSlant"/>
                      <a:lightRig rig="flood" dir="t"/>
                    </a:cell3D>
                  </a:tcPr>
                </a:tc>
                <a:extLst>
                  <a:ext uri="{0D108BD9-81ED-4DB2-BD59-A6C34878D82A}">
                    <a16:rowId xmlns:a16="http://schemas.microsoft.com/office/drawing/2014/main" val="2239698657"/>
                  </a:ext>
                </a:extLst>
              </a:tr>
              <a:tr h="364096">
                <a:tc>
                  <a:txBody>
                    <a:bodyPr/>
                    <a:lstStyle/>
                    <a:p>
                      <a:pPr>
                        <a:lnSpc>
                          <a:spcPct val="107000"/>
                        </a:lnSpc>
                        <a:spcAft>
                          <a:spcPts val="0"/>
                        </a:spcAft>
                      </a:pPr>
                      <a:r>
                        <a:rPr lang="en-GB" sz="1300" kern="1200" dirty="0">
                          <a:solidFill>
                            <a:schemeClr val="bg1"/>
                          </a:solidFill>
                          <a:effectLst/>
                        </a:rPr>
                        <a:t>Colour is also important: if you decide to use a dark background, go for a light font and vice versa.</a:t>
                      </a:r>
                      <a:endParaRPr lang="en-GB" sz="1300" dirty="0">
                        <a:solidFill>
                          <a:schemeClr val="bg1"/>
                        </a:solidFill>
                        <a:effectLst/>
                      </a:endParaRPr>
                    </a:p>
                  </a:txBody>
                  <a:tcPr marL="68580" marR="68580" marT="0" marB="0">
                    <a:cell3D prstMaterial="dkEdge">
                      <a:bevel prst="coolSlant"/>
                      <a:lightRig rig="flood" dir="t"/>
                    </a:cell3D>
                  </a:tcPr>
                </a:tc>
                <a:extLst>
                  <a:ext uri="{0D108BD9-81ED-4DB2-BD59-A6C34878D82A}">
                    <a16:rowId xmlns:a16="http://schemas.microsoft.com/office/drawing/2014/main" val="416386100"/>
                  </a:ext>
                </a:extLst>
              </a:tr>
              <a:tr h="406254">
                <a:tc>
                  <a:txBody>
                    <a:bodyPr/>
                    <a:lstStyle/>
                    <a:p>
                      <a:pPr>
                        <a:lnSpc>
                          <a:spcPct val="107000"/>
                        </a:lnSpc>
                        <a:spcAft>
                          <a:spcPts val="0"/>
                        </a:spcAft>
                      </a:pPr>
                      <a:r>
                        <a:rPr lang="en-GB" sz="1300" kern="1200" dirty="0">
                          <a:solidFill>
                            <a:schemeClr val="tx1"/>
                          </a:solidFill>
                          <a:effectLst/>
                        </a:rPr>
                        <a:t>It is always a good idea to use graphics in presentations to help communicate ideas more quickly and clearly.</a:t>
                      </a:r>
                      <a:endParaRPr lang="en-GB" sz="1300" dirty="0">
                        <a:solidFill>
                          <a:schemeClr val="tx1"/>
                        </a:solidFill>
                        <a:effectLst/>
                      </a:endParaRPr>
                    </a:p>
                    <a:p>
                      <a:pPr>
                        <a:lnSpc>
                          <a:spcPct val="107000"/>
                        </a:lnSpc>
                        <a:spcAft>
                          <a:spcPts val="0"/>
                        </a:spcAft>
                      </a:pPr>
                      <a:r>
                        <a:rPr lang="en-GB" sz="1300" dirty="0">
                          <a:solidFill>
                            <a:schemeClr val="tx1"/>
                          </a:solidFill>
                          <a:effectLst/>
                        </a:rPr>
                        <a:t> </a:t>
                      </a:r>
                      <a:endParaRPr lang="en-GB" sz="1300" dirty="0">
                        <a:solidFill>
                          <a:schemeClr val="tx1"/>
                        </a:solidFill>
                        <a:effectLst/>
                        <a:latin typeface="Calibri" panose="020F0502020204030204" pitchFamily="34" charset="0"/>
                        <a:cs typeface="Times New Roman" panose="02020603050405020304" pitchFamily="18" charset="0"/>
                      </a:endParaRPr>
                    </a:p>
                  </a:txBody>
                  <a:tcPr marL="68580" marR="68580" marT="0" marB="0">
                    <a:cell3D prstMaterial="dkEdge">
                      <a:bevel prst="coolSlant"/>
                      <a:lightRig rig="flood" dir="t"/>
                    </a:cell3D>
                  </a:tcPr>
                </a:tc>
                <a:extLst>
                  <a:ext uri="{0D108BD9-81ED-4DB2-BD59-A6C34878D82A}">
                    <a16:rowId xmlns:a16="http://schemas.microsoft.com/office/drawing/2014/main" val="822465891"/>
                  </a:ext>
                </a:extLst>
              </a:tr>
              <a:tr h="406254">
                <a:tc>
                  <a:txBody>
                    <a:bodyPr/>
                    <a:lstStyle/>
                    <a:p>
                      <a:pPr>
                        <a:lnSpc>
                          <a:spcPct val="107000"/>
                        </a:lnSpc>
                        <a:spcAft>
                          <a:spcPts val="0"/>
                        </a:spcAft>
                      </a:pPr>
                      <a:r>
                        <a:rPr lang="en-GB" sz="1300" kern="1200" dirty="0">
                          <a:solidFill>
                            <a:schemeClr val="bg1"/>
                          </a:solidFill>
                          <a:effectLst/>
                        </a:rPr>
                        <a:t>Make use of SmartArt to help make some text-based findings more easily understandable.</a:t>
                      </a:r>
                      <a:endParaRPr lang="en-GB" sz="1300" dirty="0">
                        <a:solidFill>
                          <a:schemeClr val="bg1"/>
                        </a:solidFill>
                        <a:effectLst/>
                      </a:endParaRPr>
                    </a:p>
                    <a:p>
                      <a:pPr>
                        <a:lnSpc>
                          <a:spcPct val="107000"/>
                        </a:lnSpc>
                        <a:spcAft>
                          <a:spcPts val="0"/>
                        </a:spcAft>
                      </a:pPr>
                      <a:r>
                        <a:rPr lang="en-GB" sz="1300" dirty="0">
                          <a:solidFill>
                            <a:schemeClr val="tx1"/>
                          </a:solidFill>
                          <a:effectLst/>
                        </a:rPr>
                        <a:t> </a:t>
                      </a:r>
                      <a:endParaRPr lang="en-GB" sz="1300" dirty="0">
                        <a:solidFill>
                          <a:schemeClr val="tx1"/>
                        </a:solidFill>
                        <a:effectLst/>
                        <a:latin typeface="Calibri" panose="020F0502020204030204" pitchFamily="34" charset="0"/>
                        <a:cs typeface="Times New Roman" panose="02020603050405020304" pitchFamily="18" charset="0"/>
                      </a:endParaRPr>
                    </a:p>
                  </a:txBody>
                  <a:tcPr marL="68580" marR="68580" marT="0" marB="0">
                    <a:cell3D prstMaterial="dkEdge">
                      <a:bevel prst="coolSlant"/>
                      <a:lightRig rig="flood" dir="t"/>
                    </a:cell3D>
                  </a:tcPr>
                </a:tc>
                <a:extLst>
                  <a:ext uri="{0D108BD9-81ED-4DB2-BD59-A6C34878D82A}">
                    <a16:rowId xmlns:a16="http://schemas.microsoft.com/office/drawing/2014/main" val="1185346197"/>
                  </a:ext>
                </a:extLst>
              </a:tr>
              <a:tr h="612910">
                <a:tc>
                  <a:txBody>
                    <a:bodyPr/>
                    <a:lstStyle/>
                    <a:p>
                      <a:pPr>
                        <a:lnSpc>
                          <a:spcPct val="107000"/>
                        </a:lnSpc>
                        <a:spcAft>
                          <a:spcPts val="0"/>
                        </a:spcAft>
                      </a:pPr>
                      <a:r>
                        <a:rPr lang="en-GB" sz="1300" kern="1200" dirty="0">
                          <a:solidFill>
                            <a:schemeClr val="tx1"/>
                          </a:solidFill>
                          <a:effectLst/>
                        </a:rPr>
                        <a:t>Images can also be useful, but make sure that the quality is maintained when you put them in your presentation. </a:t>
                      </a:r>
                      <a:endParaRPr lang="en-GB" sz="1300" dirty="0">
                        <a:solidFill>
                          <a:schemeClr val="tx1"/>
                        </a:solidFill>
                        <a:effectLst/>
                      </a:endParaRPr>
                    </a:p>
                    <a:p>
                      <a:pPr>
                        <a:lnSpc>
                          <a:spcPct val="107000"/>
                        </a:lnSpc>
                        <a:spcAft>
                          <a:spcPts val="0"/>
                        </a:spcAft>
                      </a:pPr>
                      <a:r>
                        <a:rPr lang="en-GB" sz="1300" dirty="0">
                          <a:solidFill>
                            <a:schemeClr val="tx1"/>
                          </a:solidFill>
                          <a:effectLst/>
                        </a:rPr>
                        <a:t> </a:t>
                      </a:r>
                      <a:endParaRPr lang="en-GB" sz="1300" dirty="0">
                        <a:solidFill>
                          <a:schemeClr val="tx1"/>
                        </a:solidFill>
                        <a:effectLst/>
                        <a:latin typeface="Calibri" panose="020F0502020204030204" pitchFamily="34" charset="0"/>
                        <a:cs typeface="Times New Roman" panose="02020603050405020304" pitchFamily="18" charset="0"/>
                      </a:endParaRPr>
                    </a:p>
                  </a:txBody>
                  <a:tcPr marL="68580" marR="68580" marT="0" marB="0">
                    <a:cell3D prstMaterial="dkEdge">
                      <a:bevel prst="coolSlant"/>
                      <a:lightRig rig="flood" dir="t"/>
                    </a:cell3D>
                  </a:tcPr>
                </a:tc>
                <a:extLst>
                  <a:ext uri="{0D108BD9-81ED-4DB2-BD59-A6C34878D82A}">
                    <a16:rowId xmlns:a16="http://schemas.microsoft.com/office/drawing/2014/main" val="2807518570"/>
                  </a:ext>
                </a:extLst>
              </a:tr>
              <a:tr h="273632">
                <a:tc>
                  <a:txBody>
                    <a:bodyPr/>
                    <a:lstStyle/>
                    <a:p>
                      <a:pPr>
                        <a:lnSpc>
                          <a:spcPct val="107000"/>
                        </a:lnSpc>
                        <a:spcAft>
                          <a:spcPts val="0"/>
                        </a:spcAft>
                      </a:pPr>
                      <a:r>
                        <a:rPr lang="en-GB" sz="1300" kern="1200" dirty="0">
                          <a:solidFill>
                            <a:schemeClr val="bg1"/>
                          </a:solidFill>
                          <a:effectLst/>
                        </a:rPr>
                        <a:t>The sequence of main ideas is clear and follows a logical order.</a:t>
                      </a:r>
                      <a:endParaRPr lang="en-GB" sz="1300" dirty="0">
                        <a:solidFill>
                          <a:schemeClr val="bg1"/>
                        </a:solidFill>
                        <a:effectLst/>
                        <a:latin typeface="Calibri" panose="020F0502020204030204" pitchFamily="34" charset="0"/>
                        <a:cs typeface="Times New Roman" panose="02020603050405020304" pitchFamily="18" charset="0"/>
                      </a:endParaRPr>
                    </a:p>
                  </a:txBody>
                  <a:tcPr marL="68580" marR="68580" marT="0" marB="0">
                    <a:cell3D prstMaterial="dkEdge">
                      <a:bevel prst="coolSlant"/>
                      <a:lightRig rig="flood" dir="t"/>
                    </a:cell3D>
                  </a:tcPr>
                </a:tc>
                <a:extLst>
                  <a:ext uri="{0D108BD9-81ED-4DB2-BD59-A6C34878D82A}">
                    <a16:rowId xmlns:a16="http://schemas.microsoft.com/office/drawing/2014/main" val="3398133149"/>
                  </a:ext>
                </a:extLst>
              </a:tr>
              <a:tr h="406254">
                <a:tc>
                  <a:txBody>
                    <a:bodyPr/>
                    <a:lstStyle/>
                    <a:p>
                      <a:pPr>
                        <a:lnSpc>
                          <a:spcPct val="107000"/>
                        </a:lnSpc>
                        <a:spcAft>
                          <a:spcPts val="0"/>
                        </a:spcAft>
                      </a:pPr>
                      <a:r>
                        <a:rPr lang="en-GB" sz="1300" kern="1200" dirty="0">
                          <a:solidFill>
                            <a:schemeClr val="tx1"/>
                          </a:solidFill>
                          <a:effectLst/>
                        </a:rPr>
                        <a:t>Engagement with research literature, drawing on a broad range of material and/or examining the topic in some detail.</a:t>
                      </a:r>
                      <a:endParaRPr lang="en-GB" sz="1300" dirty="0">
                        <a:solidFill>
                          <a:schemeClr val="tx1"/>
                        </a:solidFill>
                        <a:effectLst/>
                        <a:latin typeface="Calibri" panose="020F0502020204030204" pitchFamily="34" charset="0"/>
                        <a:cs typeface="Times New Roman" panose="02020603050405020304" pitchFamily="18" charset="0"/>
                      </a:endParaRPr>
                    </a:p>
                  </a:txBody>
                  <a:tcPr marL="68580" marR="68580" marT="0" marB="0">
                    <a:cell3D prstMaterial="dkEdge">
                      <a:bevel prst="coolSlant"/>
                      <a:lightRig rig="flood" dir="t"/>
                    </a:cell3D>
                  </a:tcPr>
                </a:tc>
                <a:extLst>
                  <a:ext uri="{0D108BD9-81ED-4DB2-BD59-A6C34878D82A}">
                    <a16:rowId xmlns:a16="http://schemas.microsoft.com/office/drawing/2014/main" val="70185844"/>
                  </a:ext>
                </a:extLst>
              </a:tr>
              <a:tr h="273632">
                <a:tc>
                  <a:txBody>
                    <a:bodyPr/>
                    <a:lstStyle/>
                    <a:p>
                      <a:pPr>
                        <a:lnSpc>
                          <a:spcPct val="107000"/>
                        </a:lnSpc>
                        <a:spcAft>
                          <a:spcPts val="0"/>
                        </a:spcAft>
                      </a:pPr>
                      <a:r>
                        <a:rPr lang="en-GB" sz="1300" kern="1200" dirty="0">
                          <a:solidFill>
                            <a:schemeClr val="bg1"/>
                          </a:solidFill>
                          <a:effectLst/>
                        </a:rPr>
                        <a:t>The limitation of research evidence is acknowledged and explained. </a:t>
                      </a:r>
                      <a:endParaRPr lang="en-GB" sz="1300" dirty="0">
                        <a:solidFill>
                          <a:schemeClr val="bg1"/>
                        </a:solidFill>
                        <a:effectLst/>
                        <a:latin typeface="Calibri" panose="020F0502020204030204" pitchFamily="34" charset="0"/>
                        <a:cs typeface="Times New Roman" panose="02020603050405020304" pitchFamily="18" charset="0"/>
                      </a:endParaRPr>
                    </a:p>
                  </a:txBody>
                  <a:tcPr marL="68580" marR="68580" marT="0" marB="0">
                    <a:cell3D prstMaterial="dkEdge">
                      <a:bevel prst="coolSlant"/>
                      <a:lightRig rig="flood" dir="t"/>
                    </a:cell3D>
                  </a:tcPr>
                </a:tc>
                <a:extLst>
                  <a:ext uri="{0D108BD9-81ED-4DB2-BD59-A6C34878D82A}">
                    <a16:rowId xmlns:a16="http://schemas.microsoft.com/office/drawing/2014/main" val="3806297585"/>
                  </a:ext>
                </a:extLst>
              </a:tr>
              <a:tr h="273632">
                <a:tc>
                  <a:txBody>
                    <a:bodyPr/>
                    <a:lstStyle/>
                    <a:p>
                      <a:pPr>
                        <a:lnSpc>
                          <a:spcPct val="107000"/>
                        </a:lnSpc>
                        <a:spcAft>
                          <a:spcPts val="0"/>
                        </a:spcAft>
                      </a:pPr>
                      <a:r>
                        <a:rPr lang="en-GB" sz="1300" kern="1200" dirty="0">
                          <a:solidFill>
                            <a:schemeClr val="tx1"/>
                          </a:solidFill>
                          <a:effectLst/>
                        </a:rPr>
                        <a:t>There are no errors in spelling, grammar and punctuation.</a:t>
                      </a:r>
                      <a:endParaRPr lang="en-GB" sz="1300" dirty="0">
                        <a:solidFill>
                          <a:schemeClr val="tx1"/>
                        </a:solidFill>
                        <a:effectLst/>
                        <a:latin typeface="Calibri" panose="020F0502020204030204" pitchFamily="34" charset="0"/>
                        <a:cs typeface="Times New Roman" panose="02020603050405020304" pitchFamily="18" charset="0"/>
                      </a:endParaRPr>
                    </a:p>
                  </a:txBody>
                  <a:tcPr marL="68580" marR="68580" marT="0" marB="0">
                    <a:cell3D prstMaterial="dkEdge">
                      <a:bevel prst="coolSlant"/>
                      <a:lightRig rig="flood" dir="t"/>
                    </a:cell3D>
                  </a:tcPr>
                </a:tc>
                <a:extLst>
                  <a:ext uri="{0D108BD9-81ED-4DB2-BD59-A6C34878D82A}">
                    <a16:rowId xmlns:a16="http://schemas.microsoft.com/office/drawing/2014/main" val="1614944532"/>
                  </a:ext>
                </a:extLst>
              </a:tr>
              <a:tr h="273632">
                <a:tc>
                  <a:txBody>
                    <a:bodyPr/>
                    <a:lstStyle/>
                    <a:p>
                      <a:pPr>
                        <a:lnSpc>
                          <a:spcPct val="107000"/>
                        </a:lnSpc>
                        <a:spcAft>
                          <a:spcPts val="0"/>
                        </a:spcAft>
                      </a:pPr>
                      <a:r>
                        <a:rPr lang="en-GB" sz="1300" kern="1200" dirty="0">
                          <a:solidFill>
                            <a:schemeClr val="bg1"/>
                          </a:solidFill>
                          <a:effectLst/>
                        </a:rPr>
                        <a:t>There is a sufficient use of data and examples from academic sources or own practice (if relevant).</a:t>
                      </a:r>
                      <a:endParaRPr lang="en-GB" sz="1300" dirty="0">
                        <a:solidFill>
                          <a:schemeClr val="bg1"/>
                        </a:solidFill>
                        <a:effectLst/>
                        <a:latin typeface="Calibri" panose="020F0502020204030204" pitchFamily="34" charset="0"/>
                        <a:cs typeface="Times New Roman" panose="02020603050405020304" pitchFamily="18" charset="0"/>
                      </a:endParaRPr>
                    </a:p>
                  </a:txBody>
                  <a:tcPr marL="68580" marR="68580" marT="0" marB="0">
                    <a:cell3D prstMaterial="dkEdge">
                      <a:bevel prst="coolSlant"/>
                      <a:lightRig rig="flood" dir="t"/>
                    </a:cell3D>
                  </a:tcPr>
                </a:tc>
                <a:extLst>
                  <a:ext uri="{0D108BD9-81ED-4DB2-BD59-A6C34878D82A}">
                    <a16:rowId xmlns:a16="http://schemas.microsoft.com/office/drawing/2014/main" val="124288493"/>
                  </a:ext>
                </a:extLst>
              </a:tr>
              <a:tr h="273632">
                <a:tc>
                  <a:txBody>
                    <a:bodyPr/>
                    <a:lstStyle/>
                    <a:p>
                      <a:pPr>
                        <a:lnSpc>
                          <a:spcPct val="107000"/>
                        </a:lnSpc>
                        <a:spcAft>
                          <a:spcPts val="0"/>
                        </a:spcAft>
                      </a:pPr>
                      <a:r>
                        <a:rPr lang="en-GB" sz="1300" dirty="0">
                          <a:solidFill>
                            <a:schemeClr val="tx1"/>
                          </a:solidFill>
                          <a:effectLst/>
                        </a:rPr>
                        <a:t>Definitions of principal key terms and explained key concepts are included.</a:t>
                      </a:r>
                      <a:endParaRPr lang="en-GB" sz="1300" dirty="0">
                        <a:solidFill>
                          <a:schemeClr val="tx1"/>
                        </a:solidFill>
                        <a:effectLst/>
                        <a:latin typeface="Calibri" panose="020F0502020204030204" pitchFamily="34" charset="0"/>
                        <a:cs typeface="Times New Roman" panose="02020603050405020304" pitchFamily="18" charset="0"/>
                      </a:endParaRPr>
                    </a:p>
                  </a:txBody>
                  <a:tcPr marL="68580" marR="68580" marT="0" marB="0">
                    <a:cell3D prstMaterial="dkEdge">
                      <a:bevel prst="coolSlant"/>
                      <a:lightRig rig="flood" dir="t"/>
                    </a:cell3D>
                  </a:tcPr>
                </a:tc>
                <a:extLst>
                  <a:ext uri="{0D108BD9-81ED-4DB2-BD59-A6C34878D82A}">
                    <a16:rowId xmlns:a16="http://schemas.microsoft.com/office/drawing/2014/main" val="1211624523"/>
                  </a:ext>
                </a:extLst>
              </a:tr>
              <a:tr h="273632">
                <a:tc>
                  <a:txBody>
                    <a:bodyPr/>
                    <a:lstStyle/>
                    <a:p>
                      <a:pPr>
                        <a:lnSpc>
                          <a:spcPct val="107000"/>
                        </a:lnSpc>
                        <a:spcAft>
                          <a:spcPts val="0"/>
                        </a:spcAft>
                      </a:pPr>
                      <a:r>
                        <a:rPr lang="en-GB" sz="1300" dirty="0">
                          <a:solidFill>
                            <a:schemeClr val="bg1"/>
                          </a:solidFill>
                          <a:effectLst/>
                        </a:rPr>
                        <a:t>The salient features of key management / business theories and how they apply to practice are considered.  </a:t>
                      </a:r>
                      <a:endParaRPr lang="en-GB" sz="1300" dirty="0">
                        <a:solidFill>
                          <a:schemeClr val="bg1"/>
                        </a:solidFill>
                        <a:effectLst/>
                        <a:latin typeface="Calibri" panose="020F0502020204030204" pitchFamily="34" charset="0"/>
                        <a:cs typeface="Times New Roman" panose="02020603050405020304" pitchFamily="18" charset="0"/>
                      </a:endParaRPr>
                    </a:p>
                  </a:txBody>
                  <a:tcPr marL="68580" marR="68580" marT="0" marB="0">
                    <a:cell3D prstMaterial="dkEdge">
                      <a:bevel prst="coolSlant"/>
                      <a:lightRig rig="flood" dir="t"/>
                    </a:cell3D>
                  </a:tcPr>
                </a:tc>
                <a:extLst>
                  <a:ext uri="{0D108BD9-81ED-4DB2-BD59-A6C34878D82A}">
                    <a16:rowId xmlns:a16="http://schemas.microsoft.com/office/drawing/2014/main" val="3042601936"/>
                  </a:ext>
                </a:extLst>
              </a:tr>
            </a:tbl>
          </a:graphicData>
        </a:graphic>
      </p:graphicFrame>
      <p:sp>
        <p:nvSpPr>
          <p:cNvPr id="5" name="Footer Placeholder 4">
            <a:extLst>
              <a:ext uri="{FF2B5EF4-FFF2-40B4-BE49-F238E27FC236}">
                <a16:creationId xmlns:a16="http://schemas.microsoft.com/office/drawing/2014/main" id="{AEEDA8CA-0848-460C-AAA0-97536BB0E003}"/>
              </a:ext>
            </a:extLst>
          </p:cNvPr>
          <p:cNvSpPr>
            <a:spLocks noGrp="1"/>
          </p:cNvSpPr>
          <p:nvPr>
            <p:ph type="ftr" sz="quarter" idx="11"/>
          </p:nvPr>
        </p:nvSpPr>
        <p:spPr/>
        <p:txBody>
          <a:bodyPr/>
          <a:lstStyle/>
          <a:p>
            <a:pPr>
              <a:defRPr/>
            </a:pPr>
            <a:r>
              <a:rPr lang="en-GB"/>
              <a:t>WGPM6002</a:t>
            </a:r>
          </a:p>
        </p:txBody>
      </p:sp>
    </p:spTree>
    <p:extLst>
      <p:ext uri="{BB962C8B-B14F-4D97-AF65-F5344CB8AC3E}">
        <p14:creationId xmlns:p14="http://schemas.microsoft.com/office/powerpoint/2010/main" val="3526026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B4257-BEAB-4550-9622-F218DD926855}"/>
              </a:ext>
            </a:extLst>
          </p:cNvPr>
          <p:cNvSpPr>
            <a:spLocks noGrp="1"/>
          </p:cNvSpPr>
          <p:nvPr>
            <p:ph type="title"/>
          </p:nvPr>
        </p:nvSpPr>
        <p:spPr>
          <a:xfrm>
            <a:off x="971551" y="982132"/>
            <a:ext cx="7200897" cy="1303867"/>
          </a:xfrm>
        </p:spPr>
        <p:txBody>
          <a:bodyPr>
            <a:normAutofit/>
          </a:bodyPr>
          <a:lstStyle/>
          <a:p>
            <a:r>
              <a:rPr lang="en-GB" dirty="0"/>
              <a:t>Key elements to consider </a:t>
            </a:r>
          </a:p>
        </p:txBody>
      </p:sp>
      <p:sp>
        <p:nvSpPr>
          <p:cNvPr id="3" name="Content Placeholder 2">
            <a:extLst>
              <a:ext uri="{FF2B5EF4-FFF2-40B4-BE49-F238E27FC236}">
                <a16:creationId xmlns:a16="http://schemas.microsoft.com/office/drawing/2014/main" id="{A5122DF7-9F2F-4DFB-876A-657151C2FDBD}"/>
              </a:ext>
            </a:extLst>
          </p:cNvPr>
          <p:cNvSpPr>
            <a:spLocks noGrp="1"/>
          </p:cNvSpPr>
          <p:nvPr>
            <p:ph idx="1"/>
          </p:nvPr>
        </p:nvSpPr>
        <p:spPr>
          <a:xfrm>
            <a:off x="971551" y="2556932"/>
            <a:ext cx="4692650" cy="3318936"/>
          </a:xfrm>
        </p:spPr>
        <p:txBody>
          <a:bodyPr>
            <a:normAutofit/>
          </a:bodyPr>
          <a:lstStyle/>
          <a:p>
            <a:pPr>
              <a:lnSpc>
                <a:spcPct val="90000"/>
              </a:lnSpc>
            </a:pPr>
            <a:r>
              <a:rPr lang="en-GB" dirty="0"/>
              <a:t>Background</a:t>
            </a:r>
            <a:endParaRPr lang="en-GB"/>
          </a:p>
          <a:p>
            <a:pPr>
              <a:lnSpc>
                <a:spcPct val="90000"/>
              </a:lnSpc>
            </a:pPr>
            <a:r>
              <a:rPr lang="en-GB" dirty="0"/>
              <a:t>Organisation</a:t>
            </a:r>
            <a:endParaRPr lang="en-GB"/>
          </a:p>
          <a:p>
            <a:pPr>
              <a:lnSpc>
                <a:spcPct val="90000"/>
              </a:lnSpc>
            </a:pPr>
            <a:r>
              <a:rPr lang="en-GB" dirty="0"/>
              <a:t>Text</a:t>
            </a:r>
            <a:endParaRPr lang="en-GB"/>
          </a:p>
          <a:p>
            <a:pPr>
              <a:lnSpc>
                <a:spcPct val="90000"/>
              </a:lnSpc>
            </a:pPr>
            <a:r>
              <a:rPr lang="en-GB" dirty="0"/>
              <a:t>Pictures and graphics</a:t>
            </a:r>
            <a:endParaRPr lang="en-GB"/>
          </a:p>
          <a:p>
            <a:pPr>
              <a:lnSpc>
                <a:spcPct val="90000"/>
              </a:lnSpc>
            </a:pPr>
            <a:r>
              <a:rPr lang="en-GB" dirty="0"/>
              <a:t>Balance</a:t>
            </a:r>
            <a:endParaRPr lang="en-GB"/>
          </a:p>
          <a:p>
            <a:pPr>
              <a:lnSpc>
                <a:spcPct val="90000"/>
              </a:lnSpc>
            </a:pPr>
            <a:r>
              <a:rPr lang="en-GB" dirty="0"/>
              <a:t>Timing</a:t>
            </a:r>
            <a:endParaRPr lang="en-GB"/>
          </a:p>
          <a:p>
            <a:pPr>
              <a:lnSpc>
                <a:spcPct val="90000"/>
              </a:lnSpc>
            </a:pPr>
            <a:r>
              <a:rPr lang="en-GB" dirty="0"/>
              <a:t>Reflection on learning </a:t>
            </a:r>
            <a:endParaRPr lang="en-GB"/>
          </a:p>
        </p:txBody>
      </p:sp>
      <p:pic>
        <p:nvPicPr>
          <p:cNvPr id="5" name="Picture 4" descr="A picture containing black, key&#10;&#10;Description automatically generated">
            <a:extLst>
              <a:ext uri="{FF2B5EF4-FFF2-40B4-BE49-F238E27FC236}">
                <a16:creationId xmlns:a16="http://schemas.microsoft.com/office/drawing/2014/main" id="{16F06F25-1B93-41C8-86CA-D4AD742F07C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 b="8721"/>
          <a:stretch/>
        </p:blipFill>
        <p:spPr>
          <a:xfrm>
            <a:off x="6063769" y="2701180"/>
            <a:ext cx="2054796" cy="2852640"/>
          </a:xfrm>
          <a:prstGeom prst="rect">
            <a:avLst/>
          </a:prstGeom>
          <a:ln w="57150" cmpd="thickThin">
            <a:solidFill>
              <a:schemeClr val="tx1">
                <a:lumMod val="50000"/>
                <a:lumOff val="50000"/>
              </a:schemeClr>
            </a:solidFill>
            <a:miter lim="800000"/>
          </a:ln>
        </p:spPr>
      </p:pic>
      <p:sp>
        <p:nvSpPr>
          <p:cNvPr id="4" name="Footer Placeholder 3">
            <a:extLst>
              <a:ext uri="{FF2B5EF4-FFF2-40B4-BE49-F238E27FC236}">
                <a16:creationId xmlns:a16="http://schemas.microsoft.com/office/drawing/2014/main" id="{5A754880-1918-4CAB-91FA-817A8F3305B3}"/>
              </a:ext>
            </a:extLst>
          </p:cNvPr>
          <p:cNvSpPr>
            <a:spLocks noGrp="1"/>
          </p:cNvSpPr>
          <p:nvPr>
            <p:ph type="ftr" sz="quarter" idx="11"/>
          </p:nvPr>
        </p:nvSpPr>
        <p:spPr/>
        <p:txBody>
          <a:bodyPr/>
          <a:lstStyle/>
          <a:p>
            <a:pPr>
              <a:defRPr/>
            </a:pPr>
            <a:r>
              <a:rPr lang="en-GB"/>
              <a:t>WGPM6002</a:t>
            </a:r>
          </a:p>
        </p:txBody>
      </p:sp>
    </p:spTree>
    <p:extLst>
      <p:ext uri="{BB962C8B-B14F-4D97-AF65-F5344CB8AC3E}">
        <p14:creationId xmlns:p14="http://schemas.microsoft.com/office/powerpoint/2010/main" val="3754998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DA87D-51ED-4721-B878-0B4D8692B908}"/>
              </a:ext>
            </a:extLst>
          </p:cNvPr>
          <p:cNvSpPr>
            <a:spLocks noGrp="1"/>
          </p:cNvSpPr>
          <p:nvPr>
            <p:ph type="title"/>
          </p:nvPr>
        </p:nvSpPr>
        <p:spPr>
          <a:xfrm>
            <a:off x="971551" y="982132"/>
            <a:ext cx="7200897" cy="1303867"/>
          </a:xfrm>
        </p:spPr>
        <p:txBody>
          <a:bodyPr>
            <a:normAutofit/>
          </a:bodyPr>
          <a:lstStyle/>
          <a:p>
            <a:r>
              <a:rPr lang="en-GB" dirty="0"/>
              <a:t>Background </a:t>
            </a:r>
          </a:p>
        </p:txBody>
      </p:sp>
      <p:sp>
        <p:nvSpPr>
          <p:cNvPr id="3" name="Content Placeholder 2">
            <a:extLst>
              <a:ext uri="{FF2B5EF4-FFF2-40B4-BE49-F238E27FC236}">
                <a16:creationId xmlns:a16="http://schemas.microsoft.com/office/drawing/2014/main" id="{AA3686DE-9A96-454F-8660-B3E1B9B35AEA}"/>
              </a:ext>
            </a:extLst>
          </p:cNvPr>
          <p:cNvSpPr>
            <a:spLocks noGrp="1"/>
          </p:cNvSpPr>
          <p:nvPr>
            <p:ph idx="1"/>
          </p:nvPr>
        </p:nvSpPr>
        <p:spPr>
          <a:xfrm>
            <a:off x="971551" y="2556932"/>
            <a:ext cx="4692650" cy="3318936"/>
          </a:xfrm>
        </p:spPr>
        <p:txBody>
          <a:bodyPr>
            <a:normAutofit/>
          </a:bodyPr>
          <a:lstStyle/>
          <a:p>
            <a:pPr>
              <a:lnSpc>
                <a:spcPct val="90000"/>
              </a:lnSpc>
            </a:pPr>
            <a:r>
              <a:rPr lang="en-GB" sz="2000"/>
              <a:t>Photographs used as backgrounds lose resolution.</a:t>
            </a:r>
          </a:p>
          <a:p>
            <a:pPr>
              <a:lnSpc>
                <a:spcPct val="90000"/>
              </a:lnSpc>
            </a:pPr>
            <a:r>
              <a:rPr lang="en-GB" sz="2000"/>
              <a:t>Dark backgrounds are easier on the eye. </a:t>
            </a:r>
          </a:p>
          <a:p>
            <a:pPr>
              <a:lnSpc>
                <a:spcPct val="90000"/>
              </a:lnSpc>
            </a:pPr>
            <a:r>
              <a:rPr lang="en-GB" sz="2000"/>
              <a:t>Colour backgrounds can often break the monotony of a sea of white posters, thus attracting the viewer.</a:t>
            </a:r>
          </a:p>
          <a:p>
            <a:pPr>
              <a:lnSpc>
                <a:spcPct val="90000"/>
              </a:lnSpc>
            </a:pPr>
            <a:r>
              <a:rPr lang="en-GB" sz="2000"/>
              <a:t>Use background/foreground contrasts (think how you use colour combinations).</a:t>
            </a:r>
          </a:p>
          <a:p>
            <a:pPr>
              <a:lnSpc>
                <a:spcPct val="90000"/>
              </a:lnSpc>
            </a:pPr>
            <a:endParaRPr lang="en-GB" sz="2000"/>
          </a:p>
        </p:txBody>
      </p:sp>
      <p:pic>
        <p:nvPicPr>
          <p:cNvPr id="5" name="Picture 4" descr="Background pattern&#10;&#10;Description automatically generated">
            <a:extLst>
              <a:ext uri="{FF2B5EF4-FFF2-40B4-BE49-F238E27FC236}">
                <a16:creationId xmlns:a16="http://schemas.microsoft.com/office/drawing/2014/main" id="{A20F63B8-6667-4654-BC1C-A4A52058C22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232" r="9686" b="6"/>
          <a:stretch/>
        </p:blipFill>
        <p:spPr>
          <a:xfrm>
            <a:off x="6063769" y="2701180"/>
            <a:ext cx="2054796" cy="2852640"/>
          </a:xfrm>
          <a:prstGeom prst="rect">
            <a:avLst/>
          </a:prstGeom>
          <a:ln w="57150" cmpd="thickThin">
            <a:solidFill>
              <a:schemeClr val="tx1">
                <a:lumMod val="50000"/>
                <a:lumOff val="50000"/>
              </a:schemeClr>
            </a:solidFill>
            <a:miter lim="800000"/>
          </a:ln>
        </p:spPr>
      </p:pic>
      <p:sp>
        <p:nvSpPr>
          <p:cNvPr id="4" name="Footer Placeholder 3">
            <a:extLst>
              <a:ext uri="{FF2B5EF4-FFF2-40B4-BE49-F238E27FC236}">
                <a16:creationId xmlns:a16="http://schemas.microsoft.com/office/drawing/2014/main" id="{170023D8-D97B-4D12-AA4D-17A28398CE18}"/>
              </a:ext>
            </a:extLst>
          </p:cNvPr>
          <p:cNvSpPr>
            <a:spLocks noGrp="1"/>
          </p:cNvSpPr>
          <p:nvPr>
            <p:ph type="ftr" sz="quarter" idx="11"/>
          </p:nvPr>
        </p:nvSpPr>
        <p:spPr/>
        <p:txBody>
          <a:bodyPr/>
          <a:lstStyle/>
          <a:p>
            <a:pPr>
              <a:defRPr/>
            </a:pPr>
            <a:r>
              <a:rPr lang="en-GB"/>
              <a:t>WGPM6002</a:t>
            </a:r>
          </a:p>
        </p:txBody>
      </p:sp>
    </p:spTree>
    <p:extLst>
      <p:ext uri="{BB962C8B-B14F-4D97-AF65-F5344CB8AC3E}">
        <p14:creationId xmlns:p14="http://schemas.microsoft.com/office/powerpoint/2010/main" val="1086773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6E1B6-3AE0-4C25-9E6B-C68C5BAFDB1D}"/>
              </a:ext>
            </a:extLst>
          </p:cNvPr>
          <p:cNvSpPr>
            <a:spLocks noGrp="1"/>
          </p:cNvSpPr>
          <p:nvPr>
            <p:ph type="title"/>
          </p:nvPr>
        </p:nvSpPr>
        <p:spPr>
          <a:xfrm>
            <a:off x="3311860" y="562828"/>
            <a:ext cx="3835648" cy="1303867"/>
          </a:xfrm>
        </p:spPr>
        <p:txBody>
          <a:bodyPr/>
          <a:lstStyle/>
          <a:p>
            <a:r>
              <a:rPr lang="en-GB" dirty="0"/>
              <a:t>Organisation </a:t>
            </a:r>
          </a:p>
        </p:txBody>
      </p:sp>
      <p:sp>
        <p:nvSpPr>
          <p:cNvPr id="3" name="Content Placeholder 2">
            <a:extLst>
              <a:ext uri="{FF2B5EF4-FFF2-40B4-BE49-F238E27FC236}">
                <a16:creationId xmlns:a16="http://schemas.microsoft.com/office/drawing/2014/main" id="{A27E4F38-D386-4F09-A295-2CE4471AC010}"/>
              </a:ext>
            </a:extLst>
          </p:cNvPr>
          <p:cNvSpPr>
            <a:spLocks noGrp="1"/>
          </p:cNvSpPr>
          <p:nvPr>
            <p:ph idx="1"/>
          </p:nvPr>
        </p:nvSpPr>
        <p:spPr>
          <a:xfrm>
            <a:off x="2843808" y="1996563"/>
            <a:ext cx="5347817" cy="4298609"/>
          </a:xfrm>
        </p:spPr>
        <p:txBody>
          <a:bodyPr>
            <a:normAutofit fontScale="92500" lnSpcReduction="20000"/>
          </a:bodyPr>
          <a:lstStyle/>
          <a:p>
            <a:r>
              <a:rPr lang="en-GB" dirty="0"/>
              <a:t>Lit Review title </a:t>
            </a:r>
          </a:p>
          <a:p>
            <a:r>
              <a:rPr lang="en-GB" dirty="0"/>
              <a:t>Introduction (RQ, aims, relevant definitions and outline)</a:t>
            </a:r>
          </a:p>
          <a:p>
            <a:r>
              <a:rPr lang="en-GB" dirty="0"/>
              <a:t>Main body (3 themes in bullet points)</a:t>
            </a:r>
          </a:p>
          <a:p>
            <a:r>
              <a:rPr lang="en-GB" dirty="0"/>
              <a:t>Conclusion: Conclude and summarise (main points, logical conclusions)</a:t>
            </a:r>
          </a:p>
          <a:p>
            <a:r>
              <a:rPr lang="en-GB" dirty="0"/>
              <a:t>Citations and References: Do not forget to cite (both on PPT and in presentation) ideas taken from sources, tables, figures  and direct quotes. </a:t>
            </a:r>
          </a:p>
          <a:p>
            <a:r>
              <a:rPr lang="en-GB" dirty="0"/>
              <a:t>Include a Reference List (use UWTSD Harvard Reference Guide).</a:t>
            </a:r>
          </a:p>
          <a:p>
            <a:endParaRPr lang="en-GB" dirty="0"/>
          </a:p>
        </p:txBody>
      </p:sp>
      <p:pic>
        <p:nvPicPr>
          <p:cNvPr id="5" name="Picture 4" descr="A picture containing text&#10;&#10;Description automatically generated">
            <a:extLst>
              <a:ext uri="{FF2B5EF4-FFF2-40B4-BE49-F238E27FC236}">
                <a16:creationId xmlns:a16="http://schemas.microsoft.com/office/drawing/2014/main" id="{14744C7D-BCF3-444C-972E-0E7E461D55B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966" r="11927"/>
          <a:stretch/>
        </p:blipFill>
        <p:spPr>
          <a:xfrm>
            <a:off x="611560" y="620688"/>
            <a:ext cx="1800200" cy="5544616"/>
          </a:xfrm>
          <a:prstGeom prst="rect">
            <a:avLst/>
          </a:prstGeom>
          <a:ln>
            <a:noFill/>
          </a:ln>
          <a:effectLst>
            <a:outerShdw blurRad="190500" algn="tl" rotWithShape="0">
              <a:srgbClr val="000000">
                <a:alpha val="70000"/>
              </a:srgbClr>
            </a:outerShdw>
          </a:effectLst>
        </p:spPr>
      </p:pic>
      <p:sp>
        <p:nvSpPr>
          <p:cNvPr id="4" name="Footer Placeholder 3">
            <a:extLst>
              <a:ext uri="{FF2B5EF4-FFF2-40B4-BE49-F238E27FC236}">
                <a16:creationId xmlns:a16="http://schemas.microsoft.com/office/drawing/2014/main" id="{B5BE22CA-380B-4EC4-B6E2-8A66FB9C7F55}"/>
              </a:ext>
            </a:extLst>
          </p:cNvPr>
          <p:cNvSpPr>
            <a:spLocks noGrp="1"/>
          </p:cNvSpPr>
          <p:nvPr>
            <p:ph type="ftr" sz="quarter" idx="11"/>
          </p:nvPr>
        </p:nvSpPr>
        <p:spPr/>
        <p:txBody>
          <a:bodyPr/>
          <a:lstStyle/>
          <a:p>
            <a:pPr>
              <a:defRPr/>
            </a:pPr>
            <a:r>
              <a:rPr lang="en-GB"/>
              <a:t>WGPM6002</a:t>
            </a:r>
          </a:p>
        </p:txBody>
      </p:sp>
    </p:spTree>
    <p:extLst>
      <p:ext uri="{BB962C8B-B14F-4D97-AF65-F5344CB8AC3E}">
        <p14:creationId xmlns:p14="http://schemas.microsoft.com/office/powerpoint/2010/main" val="30938550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EED7B-5062-42D2-AE6B-5E86D1BD761A}"/>
              </a:ext>
            </a:extLst>
          </p:cNvPr>
          <p:cNvSpPr>
            <a:spLocks noGrp="1"/>
          </p:cNvSpPr>
          <p:nvPr>
            <p:ph type="title"/>
          </p:nvPr>
        </p:nvSpPr>
        <p:spPr>
          <a:xfrm>
            <a:off x="755576" y="922544"/>
            <a:ext cx="1882966" cy="713463"/>
          </a:xfrm>
        </p:spPr>
        <p:txBody>
          <a:bodyPr/>
          <a:lstStyle/>
          <a:p>
            <a:r>
              <a:rPr lang="en-GB" dirty="0"/>
              <a:t>Text </a:t>
            </a:r>
          </a:p>
        </p:txBody>
      </p:sp>
      <p:sp>
        <p:nvSpPr>
          <p:cNvPr id="3" name="Content Placeholder 2">
            <a:extLst>
              <a:ext uri="{FF2B5EF4-FFF2-40B4-BE49-F238E27FC236}">
                <a16:creationId xmlns:a16="http://schemas.microsoft.com/office/drawing/2014/main" id="{89F8F7A9-4DBF-4B42-AEC1-B2B0B3AE42AE}"/>
              </a:ext>
            </a:extLst>
          </p:cNvPr>
          <p:cNvSpPr>
            <a:spLocks noGrp="1"/>
          </p:cNvSpPr>
          <p:nvPr>
            <p:ph idx="1"/>
          </p:nvPr>
        </p:nvSpPr>
        <p:spPr>
          <a:xfrm>
            <a:off x="2918585" y="922544"/>
            <a:ext cx="5337059" cy="5458460"/>
          </a:xfrm>
        </p:spPr>
        <p:txBody>
          <a:bodyPr>
            <a:normAutofit fontScale="92500" lnSpcReduction="10000"/>
          </a:bodyPr>
          <a:lstStyle/>
          <a:p>
            <a:r>
              <a:rPr lang="en-GB" sz="1800" dirty="0"/>
              <a:t>Establish a hierarchy of importance using the font size</a:t>
            </a:r>
          </a:p>
          <a:p>
            <a:r>
              <a:rPr lang="en-GB" sz="1800" dirty="0"/>
              <a:t>Title: the biggest size</a:t>
            </a:r>
          </a:p>
          <a:p>
            <a:r>
              <a:rPr lang="en-GB" sz="1800" dirty="0"/>
              <a:t>Subheadings: smaller than the title</a:t>
            </a:r>
          </a:p>
          <a:p>
            <a:r>
              <a:rPr lang="en-GB" sz="1800" dirty="0"/>
              <a:t>Body text: the smallest </a:t>
            </a:r>
          </a:p>
          <a:p>
            <a:r>
              <a:rPr lang="en-GB" sz="1800" dirty="0"/>
              <a:t>AVOID USING ALL CAPS (has the effect of shouting)</a:t>
            </a:r>
          </a:p>
          <a:p>
            <a:r>
              <a:rPr lang="en-GB" sz="1800" dirty="0"/>
              <a:t>Use note form and bullet points; do not use full sentences and paragraphs.</a:t>
            </a:r>
          </a:p>
          <a:p>
            <a:r>
              <a:rPr lang="en-GB" sz="1800" dirty="0"/>
              <a:t>Use left justification (easier to read).</a:t>
            </a:r>
          </a:p>
          <a:p>
            <a:r>
              <a:rPr lang="en-GB" sz="1800" dirty="0"/>
              <a:t>Use standard academic fonts: Times New Roman and Arial</a:t>
            </a:r>
          </a:p>
          <a:p>
            <a:r>
              <a:rPr lang="en-GB" sz="1800" dirty="0"/>
              <a:t>Be consistent in font type and size</a:t>
            </a:r>
          </a:p>
          <a:p>
            <a:r>
              <a:rPr lang="en-GB" sz="1800" dirty="0"/>
              <a:t>Use bold, italics, or underline to emphasize words.</a:t>
            </a:r>
          </a:p>
          <a:p>
            <a:r>
              <a:rPr lang="en-GB" sz="1800" dirty="0"/>
              <a:t>Do not use all three. </a:t>
            </a:r>
            <a:r>
              <a:rPr lang="en-GB" sz="1800" b="1" i="1" u="sng" dirty="0"/>
              <a:t>Overkill!</a:t>
            </a:r>
          </a:p>
          <a:p>
            <a:r>
              <a:rPr lang="en-GB" sz="1800" dirty="0"/>
              <a:t>Do not change fonts to emphasise a word. </a:t>
            </a:r>
          </a:p>
          <a:p>
            <a:r>
              <a:rPr lang="en-GB" sz="1800" dirty="0"/>
              <a:t>Check your spelling and proofread for typing errors. </a:t>
            </a:r>
          </a:p>
          <a:p>
            <a:endParaRPr lang="en-GB" sz="1800" dirty="0"/>
          </a:p>
        </p:txBody>
      </p:sp>
      <p:pic>
        <p:nvPicPr>
          <p:cNvPr id="4" name="Picture 3">
            <a:extLst>
              <a:ext uri="{FF2B5EF4-FFF2-40B4-BE49-F238E27FC236}">
                <a16:creationId xmlns:a16="http://schemas.microsoft.com/office/drawing/2014/main" id="{58335B79-C1BE-484B-B6C7-BAAA96C1478B}"/>
              </a:ext>
            </a:extLst>
          </p:cNvPr>
          <p:cNvPicPr>
            <a:picLocks noChangeAspect="1"/>
          </p:cNvPicPr>
          <p:nvPr/>
        </p:nvPicPr>
        <p:blipFill>
          <a:blip r:embed="rId2"/>
          <a:stretch>
            <a:fillRect/>
          </a:stretch>
        </p:blipFill>
        <p:spPr>
          <a:xfrm>
            <a:off x="881124" y="1772816"/>
            <a:ext cx="1631870" cy="1155100"/>
          </a:xfrm>
          <a:prstGeom prst="rect">
            <a:avLst/>
          </a:prstGeom>
          <a:ln>
            <a:noFill/>
          </a:ln>
          <a:effectLst>
            <a:outerShdw blurRad="190500" algn="tl" rotWithShape="0">
              <a:srgbClr val="000000">
                <a:alpha val="70000"/>
              </a:srgbClr>
            </a:outerShdw>
          </a:effectLst>
        </p:spPr>
      </p:pic>
      <p:pic>
        <p:nvPicPr>
          <p:cNvPr id="5" name="Picture 4">
            <a:extLst>
              <a:ext uri="{FF2B5EF4-FFF2-40B4-BE49-F238E27FC236}">
                <a16:creationId xmlns:a16="http://schemas.microsoft.com/office/drawing/2014/main" id="{4CCD5A06-6087-4A8D-9E6B-91996C979E99}"/>
              </a:ext>
            </a:extLst>
          </p:cNvPr>
          <p:cNvPicPr>
            <a:picLocks noChangeAspect="1"/>
          </p:cNvPicPr>
          <p:nvPr/>
        </p:nvPicPr>
        <p:blipFill>
          <a:blip r:embed="rId2"/>
          <a:stretch>
            <a:fillRect/>
          </a:stretch>
        </p:blipFill>
        <p:spPr>
          <a:xfrm>
            <a:off x="881124" y="3140968"/>
            <a:ext cx="1631870" cy="1155100"/>
          </a:xfrm>
          <a:prstGeom prst="rect">
            <a:avLst/>
          </a:prstGeom>
          <a:ln>
            <a:noFill/>
          </a:ln>
          <a:effectLst>
            <a:outerShdw blurRad="190500" algn="tl" rotWithShape="0">
              <a:srgbClr val="000000">
                <a:alpha val="70000"/>
              </a:srgbClr>
            </a:outerShdw>
          </a:effectLst>
        </p:spPr>
      </p:pic>
      <p:pic>
        <p:nvPicPr>
          <p:cNvPr id="6" name="Picture 5">
            <a:extLst>
              <a:ext uri="{FF2B5EF4-FFF2-40B4-BE49-F238E27FC236}">
                <a16:creationId xmlns:a16="http://schemas.microsoft.com/office/drawing/2014/main" id="{AA1B3AEB-CD8F-489E-9EBE-90C0A83A6DED}"/>
              </a:ext>
            </a:extLst>
          </p:cNvPr>
          <p:cNvPicPr>
            <a:picLocks noChangeAspect="1"/>
          </p:cNvPicPr>
          <p:nvPr/>
        </p:nvPicPr>
        <p:blipFill>
          <a:blip r:embed="rId2"/>
          <a:stretch>
            <a:fillRect/>
          </a:stretch>
        </p:blipFill>
        <p:spPr>
          <a:xfrm>
            <a:off x="881124" y="4538056"/>
            <a:ext cx="1631870" cy="1155100"/>
          </a:xfrm>
          <a:prstGeom prst="rect">
            <a:avLst/>
          </a:prstGeom>
          <a:ln>
            <a:noFill/>
          </a:ln>
          <a:effectLst>
            <a:outerShdw blurRad="190500" algn="tl" rotWithShape="0">
              <a:srgbClr val="000000">
                <a:alpha val="70000"/>
              </a:srgbClr>
            </a:outerShdw>
          </a:effectLst>
        </p:spPr>
      </p:pic>
      <p:sp>
        <p:nvSpPr>
          <p:cNvPr id="7" name="Footer Placeholder 6">
            <a:extLst>
              <a:ext uri="{FF2B5EF4-FFF2-40B4-BE49-F238E27FC236}">
                <a16:creationId xmlns:a16="http://schemas.microsoft.com/office/drawing/2014/main" id="{F52BB869-ABDC-48D9-AC7B-119F827F8CA2}"/>
              </a:ext>
            </a:extLst>
          </p:cNvPr>
          <p:cNvSpPr>
            <a:spLocks noGrp="1"/>
          </p:cNvSpPr>
          <p:nvPr>
            <p:ph type="ftr" sz="quarter" idx="11"/>
          </p:nvPr>
        </p:nvSpPr>
        <p:spPr/>
        <p:txBody>
          <a:bodyPr/>
          <a:lstStyle/>
          <a:p>
            <a:pPr>
              <a:defRPr/>
            </a:pPr>
            <a:r>
              <a:rPr lang="en-GB"/>
              <a:t>WGPM6002</a:t>
            </a:r>
          </a:p>
        </p:txBody>
      </p:sp>
    </p:spTree>
    <p:extLst>
      <p:ext uri="{BB962C8B-B14F-4D97-AF65-F5344CB8AC3E}">
        <p14:creationId xmlns:p14="http://schemas.microsoft.com/office/powerpoint/2010/main" val="3143817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13EA690-3E46-4734-B577-2ABC2C11BB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1BDD458-A659-4F0A-8038-738C3F39D51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02" y="0"/>
            <a:ext cx="9172471" cy="6856214"/>
            <a:chOff x="-15736" y="0"/>
            <a:chExt cx="12229962" cy="6856214"/>
          </a:xfrm>
        </p:grpSpPr>
        <p:pic>
          <p:nvPicPr>
            <p:cNvPr id="13" name="Picture 12">
              <a:extLst>
                <a:ext uri="{FF2B5EF4-FFF2-40B4-BE49-F238E27FC236}">
                  <a16:creationId xmlns:a16="http://schemas.microsoft.com/office/drawing/2014/main" id="{8F792791-84CE-47AA-BB9B-37B92497AFB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1529672B-07B1-4DA2-BD2A-C421B1FBAE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48E902B0-5E87-4F1F-9249-F11B511EC9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C71F2CD6-3F1D-4272-B95F-DF779709E7D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7D58653C-E2CC-4401-8153-73E5D3696451}"/>
              </a:ext>
            </a:extLst>
          </p:cNvPr>
          <p:cNvSpPr>
            <a:spLocks noGrp="1"/>
          </p:cNvSpPr>
          <p:nvPr>
            <p:ph type="title"/>
          </p:nvPr>
        </p:nvSpPr>
        <p:spPr>
          <a:xfrm>
            <a:off x="3469881" y="982132"/>
            <a:ext cx="4702567" cy="1303867"/>
          </a:xfrm>
        </p:spPr>
        <p:txBody>
          <a:bodyPr>
            <a:normAutofit/>
          </a:bodyPr>
          <a:lstStyle/>
          <a:p>
            <a:pPr>
              <a:lnSpc>
                <a:spcPct val="90000"/>
              </a:lnSpc>
            </a:pPr>
            <a:r>
              <a:rPr lang="en-GB" dirty="0"/>
              <a:t>Using pictures and graphics</a:t>
            </a:r>
            <a:endParaRPr lang="en-GB"/>
          </a:p>
        </p:txBody>
      </p:sp>
      <p:sp>
        <p:nvSpPr>
          <p:cNvPr id="18" name="Rectangle 17">
            <a:extLst>
              <a:ext uri="{FF2B5EF4-FFF2-40B4-BE49-F238E27FC236}">
                <a16:creationId xmlns:a16="http://schemas.microsoft.com/office/drawing/2014/main" id="{302D7A57-9708-42D3-BE0A-D2D5AEBBB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483" y="1092200"/>
            <a:ext cx="2304288" cy="453542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a mans face&#10;&#10;Description automatically generated">
            <a:extLst>
              <a:ext uri="{FF2B5EF4-FFF2-40B4-BE49-F238E27FC236}">
                <a16:creationId xmlns:a16="http://schemas.microsoft.com/office/drawing/2014/main" id="{10BC0F52-AD4F-4E61-A737-4D73A0561FC9}"/>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9825" r="2" b="28041"/>
          <a:stretch/>
        </p:blipFill>
        <p:spPr>
          <a:xfrm>
            <a:off x="942927" y="1255007"/>
            <a:ext cx="2057400" cy="2219714"/>
          </a:xfrm>
          <a:prstGeom prst="rect">
            <a:avLst/>
          </a:prstGeom>
          <a:ln>
            <a:noFill/>
          </a:ln>
          <a:effectLst>
            <a:outerShdw blurRad="190500" algn="tl" rotWithShape="0">
              <a:srgbClr val="000000">
                <a:alpha val="70000"/>
              </a:srgbClr>
            </a:outerShdw>
          </a:effectLst>
        </p:spPr>
      </p:pic>
      <p:cxnSp>
        <p:nvCxnSpPr>
          <p:cNvPr id="20" name="Straight Connector 19">
            <a:extLst>
              <a:ext uri="{FF2B5EF4-FFF2-40B4-BE49-F238E27FC236}">
                <a16:creationId xmlns:a16="http://schemas.microsoft.com/office/drawing/2014/main" id="{375B9B75-E178-411B-BA12-D67B08861B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58024" y="2400639"/>
            <a:ext cx="4526280" cy="0"/>
          </a:xfrm>
          <a:prstGeom prst="line">
            <a:avLst/>
          </a:prstGeom>
        </p:spPr>
        <p:style>
          <a:lnRef idx="2">
            <a:schemeClr val="accent1"/>
          </a:lnRef>
          <a:fillRef idx="0">
            <a:schemeClr val="accent1"/>
          </a:fillRef>
          <a:effectRef idx="1">
            <a:schemeClr val="accent1"/>
          </a:effectRef>
          <a:fontRef idx="minor">
            <a:schemeClr val="tx1"/>
          </a:fontRef>
        </p:style>
      </p:cxnSp>
      <p:pic>
        <p:nvPicPr>
          <p:cNvPr id="5" name="Picture 4" descr="A large crowd of people in a room&#10;&#10;Description automatically generated">
            <a:extLst>
              <a:ext uri="{FF2B5EF4-FFF2-40B4-BE49-F238E27FC236}">
                <a16:creationId xmlns:a16="http://schemas.microsoft.com/office/drawing/2014/main" id="{FBF26B12-B310-4D22-BA50-196E8BADBB02}"/>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l="8280" r="14117" b="4"/>
          <a:stretch/>
        </p:blipFill>
        <p:spPr>
          <a:xfrm>
            <a:off x="942927" y="3474720"/>
            <a:ext cx="2057400" cy="1988311"/>
          </a:xfrm>
          <a:prstGeom prst="rect">
            <a:avLst/>
          </a:prstGeom>
          <a:ln>
            <a:noFill/>
          </a:ln>
          <a:effectLst>
            <a:outerShdw blurRad="190500" algn="tl" rotWithShape="0">
              <a:srgbClr val="000000">
                <a:alpha val="70000"/>
              </a:srgbClr>
            </a:outerShdw>
          </a:effectLst>
        </p:spPr>
      </p:pic>
      <p:sp>
        <p:nvSpPr>
          <p:cNvPr id="3" name="Content Placeholder 2">
            <a:extLst>
              <a:ext uri="{FF2B5EF4-FFF2-40B4-BE49-F238E27FC236}">
                <a16:creationId xmlns:a16="http://schemas.microsoft.com/office/drawing/2014/main" id="{B7E05E96-6BE3-47A5-AE16-EF7B7D0297E0}"/>
              </a:ext>
            </a:extLst>
          </p:cNvPr>
          <p:cNvSpPr>
            <a:spLocks noGrp="1"/>
          </p:cNvSpPr>
          <p:nvPr>
            <p:ph idx="1"/>
          </p:nvPr>
        </p:nvSpPr>
        <p:spPr>
          <a:xfrm>
            <a:off x="3473622" y="2556932"/>
            <a:ext cx="4695085" cy="3318936"/>
          </a:xfrm>
        </p:spPr>
        <p:txBody>
          <a:bodyPr>
            <a:normAutofit/>
          </a:bodyPr>
          <a:lstStyle/>
          <a:p>
            <a:pPr>
              <a:lnSpc>
                <a:spcPct val="90000"/>
              </a:lnSpc>
            </a:pPr>
            <a:r>
              <a:rPr lang="en-GB" sz="1900"/>
              <a:t>JPEG formats is easiest to use.</a:t>
            </a:r>
          </a:p>
          <a:p>
            <a:pPr>
              <a:lnSpc>
                <a:spcPct val="90000"/>
              </a:lnSpc>
            </a:pPr>
            <a:r>
              <a:rPr lang="en-GB" sz="1900"/>
              <a:t>Use light backgrounds with dark photos and vice versa.</a:t>
            </a:r>
          </a:p>
          <a:p>
            <a:pPr>
              <a:lnSpc>
                <a:spcPct val="90000"/>
              </a:lnSpc>
            </a:pPr>
            <a:r>
              <a:rPr lang="en-GB" sz="1900"/>
              <a:t>Neutral/grey backgrounds enhance colour photos while white backgrounds reduce their impact.</a:t>
            </a:r>
          </a:p>
          <a:p>
            <a:pPr>
              <a:lnSpc>
                <a:spcPct val="90000"/>
              </a:lnSpc>
            </a:pPr>
            <a:r>
              <a:rPr lang="en-GB" sz="1900"/>
              <a:t>Fluorescent lighting can change the colour (this will not affect your presentation).</a:t>
            </a:r>
          </a:p>
          <a:p>
            <a:pPr>
              <a:lnSpc>
                <a:spcPct val="90000"/>
              </a:lnSpc>
            </a:pPr>
            <a:r>
              <a:rPr lang="en-GB" sz="1900"/>
              <a:t>Try to make all graphics and figures the same size for consistency.</a:t>
            </a:r>
          </a:p>
          <a:p>
            <a:pPr>
              <a:lnSpc>
                <a:spcPct val="90000"/>
              </a:lnSpc>
            </a:pPr>
            <a:endParaRPr lang="en-GB" sz="1900"/>
          </a:p>
        </p:txBody>
      </p:sp>
      <p:sp>
        <p:nvSpPr>
          <p:cNvPr id="6" name="Footer Placeholder 5">
            <a:extLst>
              <a:ext uri="{FF2B5EF4-FFF2-40B4-BE49-F238E27FC236}">
                <a16:creationId xmlns:a16="http://schemas.microsoft.com/office/drawing/2014/main" id="{3D4791EA-9051-4E02-8536-C6655E979FF2}"/>
              </a:ext>
            </a:extLst>
          </p:cNvPr>
          <p:cNvSpPr>
            <a:spLocks noGrp="1"/>
          </p:cNvSpPr>
          <p:nvPr>
            <p:ph type="ftr" sz="quarter" idx="11"/>
          </p:nvPr>
        </p:nvSpPr>
        <p:spPr/>
        <p:txBody>
          <a:bodyPr/>
          <a:lstStyle/>
          <a:p>
            <a:pPr>
              <a:defRPr/>
            </a:pPr>
            <a:r>
              <a:rPr lang="en-GB"/>
              <a:t>WGPM6002</a:t>
            </a:r>
          </a:p>
        </p:txBody>
      </p:sp>
    </p:spTree>
    <p:extLst>
      <p:ext uri="{BB962C8B-B14F-4D97-AF65-F5344CB8AC3E}">
        <p14:creationId xmlns:p14="http://schemas.microsoft.com/office/powerpoint/2010/main" val="380567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C75F8-9AA1-41F2-9D0B-6A9AEBA5CAA5}"/>
              </a:ext>
            </a:extLst>
          </p:cNvPr>
          <p:cNvSpPr>
            <a:spLocks noGrp="1"/>
          </p:cNvSpPr>
          <p:nvPr>
            <p:ph type="title"/>
          </p:nvPr>
        </p:nvSpPr>
        <p:spPr>
          <a:xfrm>
            <a:off x="971551" y="982132"/>
            <a:ext cx="7200897" cy="1303867"/>
          </a:xfrm>
        </p:spPr>
        <p:txBody>
          <a:bodyPr>
            <a:normAutofit/>
          </a:bodyPr>
          <a:lstStyle/>
          <a:p>
            <a:r>
              <a:rPr lang="en-GB" dirty="0"/>
              <a:t>Balance </a:t>
            </a:r>
          </a:p>
        </p:txBody>
      </p:sp>
      <p:sp>
        <p:nvSpPr>
          <p:cNvPr id="3" name="Content Placeholder 2">
            <a:extLst>
              <a:ext uri="{FF2B5EF4-FFF2-40B4-BE49-F238E27FC236}">
                <a16:creationId xmlns:a16="http://schemas.microsoft.com/office/drawing/2014/main" id="{243669F7-F125-4623-9C9E-FE3D0AA85520}"/>
              </a:ext>
            </a:extLst>
          </p:cNvPr>
          <p:cNvSpPr>
            <a:spLocks noGrp="1"/>
          </p:cNvSpPr>
          <p:nvPr>
            <p:ph idx="1"/>
          </p:nvPr>
        </p:nvSpPr>
        <p:spPr>
          <a:xfrm>
            <a:off x="971551" y="2556932"/>
            <a:ext cx="4692650" cy="3318936"/>
          </a:xfrm>
        </p:spPr>
        <p:txBody>
          <a:bodyPr>
            <a:normAutofit/>
          </a:bodyPr>
          <a:lstStyle/>
          <a:p>
            <a:pPr>
              <a:lnSpc>
                <a:spcPct val="90000"/>
              </a:lnSpc>
            </a:pPr>
            <a:r>
              <a:rPr lang="en-GB" sz="1900"/>
              <a:t>Easiest layout involves boxes in 3-5 columns.</a:t>
            </a:r>
          </a:p>
          <a:p>
            <a:pPr>
              <a:lnSpc>
                <a:spcPct val="90000"/>
              </a:lnSpc>
            </a:pPr>
            <a:r>
              <a:rPr lang="en-GB" sz="1900"/>
              <a:t>Is one side text- or graph-heavy?</a:t>
            </a:r>
          </a:p>
          <a:p>
            <a:pPr>
              <a:lnSpc>
                <a:spcPct val="90000"/>
              </a:lnSpc>
            </a:pPr>
            <a:r>
              <a:rPr lang="en-GB" sz="1900"/>
              <a:t>Use of contrasting or complementary colours.</a:t>
            </a:r>
          </a:p>
          <a:p>
            <a:pPr>
              <a:lnSpc>
                <a:spcPct val="90000"/>
              </a:lnSpc>
            </a:pPr>
            <a:r>
              <a:rPr lang="en-GB" sz="1900"/>
              <a:t>Even margins and spaces between boxes?</a:t>
            </a:r>
          </a:p>
          <a:p>
            <a:pPr>
              <a:lnSpc>
                <a:spcPct val="90000"/>
              </a:lnSpc>
            </a:pPr>
            <a:r>
              <a:rPr lang="en-GB" sz="1900"/>
              <a:t>General rule of thumb: 20% text, 40% graphics, and 40% empty space.</a:t>
            </a:r>
          </a:p>
          <a:p>
            <a:pPr>
              <a:lnSpc>
                <a:spcPct val="90000"/>
              </a:lnSpc>
            </a:pPr>
            <a:r>
              <a:rPr lang="en-GB" sz="1900"/>
              <a:t>Where does the eye go? Does the slides have a flow?</a:t>
            </a:r>
          </a:p>
          <a:p>
            <a:pPr marL="0" indent="0">
              <a:lnSpc>
                <a:spcPct val="90000"/>
              </a:lnSpc>
              <a:buNone/>
            </a:pPr>
            <a:endParaRPr lang="en-GB" sz="1900"/>
          </a:p>
        </p:txBody>
      </p:sp>
      <p:pic>
        <p:nvPicPr>
          <p:cNvPr id="4" name="Picture 3" descr="A picture containing water, sitting, front, man&#10;&#10;Description automatically generated">
            <a:extLst>
              <a:ext uri="{FF2B5EF4-FFF2-40B4-BE49-F238E27FC236}">
                <a16:creationId xmlns:a16="http://schemas.microsoft.com/office/drawing/2014/main" id="{503ABBDD-4315-49A5-8276-D2D7451927E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6084" r="25835"/>
          <a:stretch/>
        </p:blipFill>
        <p:spPr>
          <a:xfrm>
            <a:off x="6063769" y="2701180"/>
            <a:ext cx="2054796" cy="2852640"/>
          </a:xfrm>
          <a:prstGeom prst="rect">
            <a:avLst/>
          </a:prstGeom>
          <a:ln w="57150" cmpd="thickThin">
            <a:solidFill>
              <a:schemeClr val="tx1">
                <a:lumMod val="50000"/>
                <a:lumOff val="50000"/>
              </a:schemeClr>
            </a:solidFill>
            <a:miter lim="800000"/>
          </a:ln>
        </p:spPr>
      </p:pic>
      <p:sp>
        <p:nvSpPr>
          <p:cNvPr id="5" name="Footer Placeholder 4">
            <a:extLst>
              <a:ext uri="{FF2B5EF4-FFF2-40B4-BE49-F238E27FC236}">
                <a16:creationId xmlns:a16="http://schemas.microsoft.com/office/drawing/2014/main" id="{6E6E7AAE-18A1-4EE5-86D9-3F23E0F9F8EF}"/>
              </a:ext>
            </a:extLst>
          </p:cNvPr>
          <p:cNvSpPr>
            <a:spLocks noGrp="1"/>
          </p:cNvSpPr>
          <p:nvPr>
            <p:ph type="ftr" sz="quarter" idx="11"/>
          </p:nvPr>
        </p:nvSpPr>
        <p:spPr/>
        <p:txBody>
          <a:bodyPr/>
          <a:lstStyle/>
          <a:p>
            <a:pPr>
              <a:defRPr/>
            </a:pPr>
            <a:r>
              <a:rPr lang="en-GB"/>
              <a:t>WGPM6002</a:t>
            </a:r>
          </a:p>
        </p:txBody>
      </p:sp>
    </p:spTree>
    <p:extLst>
      <p:ext uri="{BB962C8B-B14F-4D97-AF65-F5344CB8AC3E}">
        <p14:creationId xmlns:p14="http://schemas.microsoft.com/office/powerpoint/2010/main" val="22039565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8B560-4F5F-4C47-B682-2FD3DCF2741A}"/>
              </a:ext>
            </a:extLst>
          </p:cNvPr>
          <p:cNvSpPr>
            <a:spLocks noGrp="1"/>
          </p:cNvSpPr>
          <p:nvPr>
            <p:ph type="title"/>
          </p:nvPr>
        </p:nvSpPr>
        <p:spPr>
          <a:xfrm>
            <a:off x="971551" y="982132"/>
            <a:ext cx="7200897" cy="1303867"/>
          </a:xfrm>
        </p:spPr>
        <p:txBody>
          <a:bodyPr>
            <a:normAutofit/>
          </a:bodyPr>
          <a:lstStyle/>
          <a:p>
            <a:r>
              <a:rPr lang="en-GB" dirty="0"/>
              <a:t>Timing </a:t>
            </a:r>
          </a:p>
        </p:txBody>
      </p:sp>
      <p:sp>
        <p:nvSpPr>
          <p:cNvPr id="3" name="Content Placeholder 2">
            <a:extLst>
              <a:ext uri="{FF2B5EF4-FFF2-40B4-BE49-F238E27FC236}">
                <a16:creationId xmlns:a16="http://schemas.microsoft.com/office/drawing/2014/main" id="{38F2709E-186B-4782-9301-AD93EE20F5AD}"/>
              </a:ext>
            </a:extLst>
          </p:cNvPr>
          <p:cNvSpPr>
            <a:spLocks noGrp="1"/>
          </p:cNvSpPr>
          <p:nvPr>
            <p:ph idx="1"/>
          </p:nvPr>
        </p:nvSpPr>
        <p:spPr>
          <a:xfrm>
            <a:off x="971551" y="2556932"/>
            <a:ext cx="4692650" cy="3318936"/>
          </a:xfrm>
        </p:spPr>
        <p:txBody>
          <a:bodyPr>
            <a:normAutofit/>
          </a:bodyPr>
          <a:lstStyle/>
          <a:p>
            <a:pPr>
              <a:lnSpc>
                <a:spcPct val="90000"/>
              </a:lnSpc>
            </a:pPr>
            <a:r>
              <a:rPr lang="en-GB" sz="2000"/>
              <a:t>No less than 8 mins and no more than 10 mins.</a:t>
            </a:r>
          </a:p>
          <a:p>
            <a:pPr>
              <a:lnSpc>
                <a:spcPct val="90000"/>
              </a:lnSpc>
            </a:pPr>
            <a:r>
              <a:rPr lang="en-GB" sz="2000"/>
              <a:t>Ideally approx. 9-10 mins.</a:t>
            </a:r>
          </a:p>
          <a:p>
            <a:pPr>
              <a:lnSpc>
                <a:spcPct val="90000"/>
              </a:lnSpc>
            </a:pPr>
            <a:r>
              <a:rPr lang="en-GB" sz="2000"/>
              <a:t>This is a live assessment, so you will be presenting on teams via sharing your screen, so make sure you know how to do this.</a:t>
            </a:r>
          </a:p>
          <a:p>
            <a:pPr>
              <a:lnSpc>
                <a:spcPct val="90000"/>
              </a:lnSpc>
            </a:pPr>
            <a:r>
              <a:rPr lang="en-GB" sz="2000"/>
              <a:t>Practice your presentations to ensure flow, fluency and the accurate pronunciation of key terms and concepts. </a:t>
            </a:r>
          </a:p>
        </p:txBody>
      </p:sp>
      <p:pic>
        <p:nvPicPr>
          <p:cNvPr id="5" name="Picture 4" descr="A picture containing clock, watch&#10;&#10;Description automatically generated">
            <a:extLst>
              <a:ext uri="{FF2B5EF4-FFF2-40B4-BE49-F238E27FC236}">
                <a16:creationId xmlns:a16="http://schemas.microsoft.com/office/drawing/2014/main" id="{095457F1-01BF-42B0-9534-D6D840954F2D}"/>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7967" r="6" b="6"/>
          <a:stretch/>
        </p:blipFill>
        <p:spPr>
          <a:xfrm>
            <a:off x="6063769" y="2701180"/>
            <a:ext cx="2054796" cy="2852640"/>
          </a:xfrm>
          <a:prstGeom prst="rect">
            <a:avLst/>
          </a:prstGeom>
          <a:ln w="57150" cmpd="thickThin">
            <a:solidFill>
              <a:schemeClr val="tx1">
                <a:lumMod val="50000"/>
                <a:lumOff val="50000"/>
              </a:schemeClr>
            </a:solidFill>
            <a:miter lim="800000"/>
          </a:ln>
        </p:spPr>
      </p:pic>
      <p:sp>
        <p:nvSpPr>
          <p:cNvPr id="4" name="Footer Placeholder 3">
            <a:extLst>
              <a:ext uri="{FF2B5EF4-FFF2-40B4-BE49-F238E27FC236}">
                <a16:creationId xmlns:a16="http://schemas.microsoft.com/office/drawing/2014/main" id="{BB86B245-F85C-4F1A-B740-A9A095EC1838}"/>
              </a:ext>
            </a:extLst>
          </p:cNvPr>
          <p:cNvSpPr>
            <a:spLocks noGrp="1"/>
          </p:cNvSpPr>
          <p:nvPr>
            <p:ph type="ftr" sz="quarter" idx="11"/>
          </p:nvPr>
        </p:nvSpPr>
        <p:spPr/>
        <p:txBody>
          <a:bodyPr/>
          <a:lstStyle/>
          <a:p>
            <a:pPr>
              <a:defRPr/>
            </a:pPr>
            <a:r>
              <a:rPr lang="en-GB"/>
              <a:t>WGPM6002</a:t>
            </a:r>
          </a:p>
        </p:txBody>
      </p:sp>
    </p:spTree>
    <p:extLst>
      <p:ext uri="{BB962C8B-B14F-4D97-AF65-F5344CB8AC3E}">
        <p14:creationId xmlns:p14="http://schemas.microsoft.com/office/powerpoint/2010/main" val="6337190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0FD3F-9613-4913-AEE1-C731D4927104}"/>
              </a:ext>
            </a:extLst>
          </p:cNvPr>
          <p:cNvSpPr>
            <a:spLocks noGrp="1"/>
          </p:cNvSpPr>
          <p:nvPr>
            <p:ph type="title"/>
          </p:nvPr>
        </p:nvSpPr>
        <p:spPr>
          <a:xfrm>
            <a:off x="971551" y="982132"/>
            <a:ext cx="7200897" cy="1303867"/>
          </a:xfrm>
        </p:spPr>
        <p:txBody>
          <a:bodyPr>
            <a:normAutofit/>
          </a:bodyPr>
          <a:lstStyle/>
          <a:p>
            <a:r>
              <a:rPr lang="en-GB" dirty="0"/>
              <a:t>Reflection on Learning</a:t>
            </a:r>
          </a:p>
        </p:txBody>
      </p:sp>
      <p:sp>
        <p:nvSpPr>
          <p:cNvPr id="3" name="Content Placeholder 2">
            <a:extLst>
              <a:ext uri="{FF2B5EF4-FFF2-40B4-BE49-F238E27FC236}">
                <a16:creationId xmlns:a16="http://schemas.microsoft.com/office/drawing/2014/main" id="{92B8C928-0469-46FC-BC25-721935D523A6}"/>
              </a:ext>
            </a:extLst>
          </p:cNvPr>
          <p:cNvSpPr>
            <a:spLocks noGrp="1"/>
          </p:cNvSpPr>
          <p:nvPr>
            <p:ph idx="1"/>
          </p:nvPr>
        </p:nvSpPr>
        <p:spPr>
          <a:xfrm>
            <a:off x="971551" y="2556932"/>
            <a:ext cx="4692650" cy="3318936"/>
          </a:xfrm>
        </p:spPr>
        <p:txBody>
          <a:bodyPr>
            <a:normAutofit/>
          </a:bodyPr>
          <a:lstStyle/>
          <a:p>
            <a:r>
              <a:rPr lang="en-GB" sz="2200"/>
              <a:t>What did you learn as a result of researching sources in your study field?</a:t>
            </a:r>
          </a:p>
          <a:p>
            <a:r>
              <a:rPr lang="en-GB" sz="2200"/>
              <a:t>What challenges did you face in researching this literature?</a:t>
            </a:r>
          </a:p>
          <a:p>
            <a:r>
              <a:rPr lang="en-GB" sz="2200"/>
              <a:t>What strategies did you use to manage these challenges?</a:t>
            </a:r>
          </a:p>
          <a:p>
            <a:r>
              <a:rPr lang="en-GB" sz="2200"/>
              <a:t>What is the key learning takeaway point after conducting this research?</a:t>
            </a:r>
          </a:p>
          <a:p>
            <a:endParaRPr lang="en-GB" sz="2200"/>
          </a:p>
          <a:p>
            <a:endParaRPr lang="en-GB" sz="2200"/>
          </a:p>
        </p:txBody>
      </p:sp>
      <p:pic>
        <p:nvPicPr>
          <p:cNvPr id="8" name="Picture 7" descr="A picture containing close&#10;&#10;Description automatically generated">
            <a:extLst>
              <a:ext uri="{FF2B5EF4-FFF2-40B4-BE49-F238E27FC236}">
                <a16:creationId xmlns:a16="http://schemas.microsoft.com/office/drawing/2014/main" id="{84C1251F-0602-4C7B-B1F2-6CA3348BA4F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8026" r="1" b="1"/>
          <a:stretch/>
        </p:blipFill>
        <p:spPr>
          <a:xfrm>
            <a:off x="6063769" y="2701180"/>
            <a:ext cx="2054796" cy="2852640"/>
          </a:xfrm>
          <a:prstGeom prst="rect">
            <a:avLst/>
          </a:prstGeom>
          <a:ln w="57150" cmpd="thickThin">
            <a:solidFill>
              <a:schemeClr val="tx1">
                <a:lumMod val="50000"/>
                <a:lumOff val="50000"/>
              </a:schemeClr>
            </a:solidFill>
            <a:miter lim="800000"/>
          </a:ln>
        </p:spPr>
      </p:pic>
      <p:sp>
        <p:nvSpPr>
          <p:cNvPr id="4" name="Footer Placeholder 3">
            <a:extLst>
              <a:ext uri="{FF2B5EF4-FFF2-40B4-BE49-F238E27FC236}">
                <a16:creationId xmlns:a16="http://schemas.microsoft.com/office/drawing/2014/main" id="{C03E41BC-C073-42BE-A991-93AB72558E3D}"/>
              </a:ext>
            </a:extLst>
          </p:cNvPr>
          <p:cNvSpPr>
            <a:spLocks noGrp="1"/>
          </p:cNvSpPr>
          <p:nvPr>
            <p:ph type="ftr" sz="quarter" idx="11"/>
          </p:nvPr>
        </p:nvSpPr>
        <p:spPr/>
        <p:txBody>
          <a:bodyPr/>
          <a:lstStyle/>
          <a:p>
            <a:pPr>
              <a:defRPr/>
            </a:pPr>
            <a:r>
              <a:rPr lang="en-GB"/>
              <a:t>WGPM6002</a:t>
            </a:r>
          </a:p>
        </p:txBody>
      </p:sp>
    </p:spTree>
    <p:extLst>
      <p:ext uri="{BB962C8B-B14F-4D97-AF65-F5344CB8AC3E}">
        <p14:creationId xmlns:p14="http://schemas.microsoft.com/office/powerpoint/2010/main" val="1932303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1A464-9711-42B6-9819-CA438224804D}"/>
              </a:ext>
            </a:extLst>
          </p:cNvPr>
          <p:cNvSpPr>
            <a:spLocks noGrp="1"/>
          </p:cNvSpPr>
          <p:nvPr>
            <p:ph type="title"/>
          </p:nvPr>
        </p:nvSpPr>
        <p:spPr>
          <a:xfrm>
            <a:off x="971551" y="982132"/>
            <a:ext cx="7200897" cy="1303867"/>
          </a:xfrm>
        </p:spPr>
        <p:txBody>
          <a:bodyPr>
            <a:normAutofit/>
          </a:bodyPr>
          <a:lstStyle/>
          <a:p>
            <a:r>
              <a:rPr lang="en-GB"/>
              <a:t>Practical tips</a:t>
            </a:r>
            <a:endParaRPr lang="en-GB" dirty="0"/>
          </a:p>
        </p:txBody>
      </p:sp>
      <p:pic>
        <p:nvPicPr>
          <p:cNvPr id="5" name="Picture 4" descr="A close up of a keyboard&#10;&#10;Description automatically generated with low confidence">
            <a:extLst>
              <a:ext uri="{FF2B5EF4-FFF2-40B4-BE49-F238E27FC236}">
                <a16:creationId xmlns:a16="http://schemas.microsoft.com/office/drawing/2014/main" id="{3EED905D-BF8C-4FDB-82D1-C7053492FDB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9202" r="22896" b="-2"/>
          <a:stretch/>
        </p:blipFill>
        <p:spPr>
          <a:xfrm>
            <a:off x="1075701" y="2701180"/>
            <a:ext cx="2054796" cy="2852640"/>
          </a:xfrm>
          <a:prstGeom prst="rect">
            <a:avLst/>
          </a:prstGeom>
          <a:ln w="57150" cmpd="thickThin">
            <a:solidFill>
              <a:schemeClr val="tx1">
                <a:lumMod val="50000"/>
                <a:lumOff val="50000"/>
              </a:schemeClr>
            </a:solidFill>
            <a:miter lim="800000"/>
          </a:ln>
        </p:spPr>
      </p:pic>
      <p:sp>
        <p:nvSpPr>
          <p:cNvPr id="3" name="Content Placeholder 2">
            <a:extLst>
              <a:ext uri="{FF2B5EF4-FFF2-40B4-BE49-F238E27FC236}">
                <a16:creationId xmlns:a16="http://schemas.microsoft.com/office/drawing/2014/main" id="{F244ABBB-E6D8-43F6-AB23-8839878E87D3}"/>
              </a:ext>
            </a:extLst>
          </p:cNvPr>
          <p:cNvSpPr>
            <a:spLocks noGrp="1"/>
          </p:cNvSpPr>
          <p:nvPr>
            <p:ph idx="1"/>
          </p:nvPr>
        </p:nvSpPr>
        <p:spPr>
          <a:xfrm>
            <a:off x="3479799" y="2420888"/>
            <a:ext cx="4692647" cy="4032448"/>
          </a:xfrm>
        </p:spPr>
        <p:txBody>
          <a:bodyPr>
            <a:normAutofit/>
          </a:bodyPr>
          <a:lstStyle/>
          <a:p>
            <a:pPr>
              <a:lnSpc>
                <a:spcPct val="90000"/>
              </a:lnSpc>
            </a:pPr>
            <a:r>
              <a:rPr lang="en-GB" sz="1600" dirty="0"/>
              <a:t>Think about whether you would prefer to sit or stand at the presentation. The former may be better to foster debate, the latter is likely to give you a sense of ‘control’ (Rawlins 1999). </a:t>
            </a:r>
          </a:p>
          <a:p>
            <a:pPr>
              <a:lnSpc>
                <a:spcPct val="90000"/>
              </a:lnSpc>
            </a:pPr>
            <a:r>
              <a:rPr lang="en-GB" sz="1600" dirty="0"/>
              <a:t>Which one you choose may depend upon the circumstances of the presentation (online), including the approach you wish to adopt, your room layout, the equipment you are using and your preferred style.</a:t>
            </a:r>
          </a:p>
          <a:p>
            <a:pPr>
              <a:lnSpc>
                <a:spcPct val="90000"/>
              </a:lnSpc>
            </a:pPr>
            <a:r>
              <a:rPr lang="en-GB" sz="1600" dirty="0"/>
              <a:t>Consider how you will deal with difficult questions. Rehearse these and your answers in your mind so that you can deal with them confidently during the presentation.</a:t>
            </a:r>
          </a:p>
          <a:p>
            <a:pPr>
              <a:lnSpc>
                <a:spcPct val="90000"/>
              </a:lnSpc>
            </a:pPr>
            <a:r>
              <a:rPr lang="en-GB" sz="1600" dirty="0"/>
              <a:t>Avoid jargon (technical and street) to minimise informality.</a:t>
            </a:r>
          </a:p>
          <a:p>
            <a:pPr>
              <a:lnSpc>
                <a:spcPct val="90000"/>
              </a:lnSpc>
            </a:pPr>
            <a:r>
              <a:rPr lang="en-GB" sz="1600" dirty="0"/>
              <a:t>Adopt an academic tone and register. </a:t>
            </a:r>
          </a:p>
        </p:txBody>
      </p:sp>
      <p:sp>
        <p:nvSpPr>
          <p:cNvPr id="7" name="TextBox 6">
            <a:extLst>
              <a:ext uri="{FF2B5EF4-FFF2-40B4-BE49-F238E27FC236}">
                <a16:creationId xmlns:a16="http://schemas.microsoft.com/office/drawing/2014/main" id="{DB0CDB01-5330-4D18-9BAC-D7D8AC4BB749}"/>
              </a:ext>
            </a:extLst>
          </p:cNvPr>
          <p:cNvSpPr txBox="1"/>
          <p:nvPr/>
        </p:nvSpPr>
        <p:spPr>
          <a:xfrm>
            <a:off x="7236296" y="6453563"/>
            <a:ext cx="1430200" cy="276999"/>
          </a:xfrm>
          <a:prstGeom prst="rect">
            <a:avLst/>
          </a:prstGeom>
          <a:noFill/>
        </p:spPr>
        <p:txBody>
          <a:bodyPr wrap="none" rtlCol="0">
            <a:spAutoFit/>
          </a:bodyPr>
          <a:lstStyle/>
          <a:p>
            <a:r>
              <a:rPr lang="en-GB" sz="1200" dirty="0"/>
              <a:t>Saunders </a:t>
            </a:r>
            <a:r>
              <a:rPr lang="en-GB" sz="1200" i="1" dirty="0"/>
              <a:t>et al. </a:t>
            </a:r>
            <a:r>
              <a:rPr lang="en-GB" sz="1200" dirty="0"/>
              <a:t>(2009)</a:t>
            </a:r>
          </a:p>
        </p:txBody>
      </p:sp>
      <p:sp>
        <p:nvSpPr>
          <p:cNvPr id="4" name="Footer Placeholder 3">
            <a:extLst>
              <a:ext uri="{FF2B5EF4-FFF2-40B4-BE49-F238E27FC236}">
                <a16:creationId xmlns:a16="http://schemas.microsoft.com/office/drawing/2014/main" id="{B795E371-0356-4E18-B8DC-FAF16A8E9832}"/>
              </a:ext>
            </a:extLst>
          </p:cNvPr>
          <p:cNvSpPr>
            <a:spLocks noGrp="1"/>
          </p:cNvSpPr>
          <p:nvPr>
            <p:ph type="ftr" sz="quarter" idx="11"/>
          </p:nvPr>
        </p:nvSpPr>
        <p:spPr/>
        <p:txBody>
          <a:bodyPr/>
          <a:lstStyle/>
          <a:p>
            <a:pPr>
              <a:defRPr/>
            </a:pPr>
            <a:r>
              <a:rPr lang="en-GB"/>
              <a:t>WGPM6002</a:t>
            </a:r>
          </a:p>
        </p:txBody>
      </p:sp>
    </p:spTree>
    <p:extLst>
      <p:ext uri="{BB962C8B-B14F-4D97-AF65-F5344CB8AC3E}">
        <p14:creationId xmlns:p14="http://schemas.microsoft.com/office/powerpoint/2010/main" val="28527245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85D1-BDE4-4451-9720-883FDA031B18}"/>
              </a:ext>
            </a:extLst>
          </p:cNvPr>
          <p:cNvSpPr>
            <a:spLocks noGrp="1"/>
          </p:cNvSpPr>
          <p:nvPr>
            <p:ph type="title"/>
          </p:nvPr>
        </p:nvSpPr>
        <p:spPr/>
        <p:txBody>
          <a:bodyPr/>
          <a:lstStyle/>
          <a:p>
            <a:r>
              <a:rPr lang="en-GB" dirty="0"/>
              <a:t>Thinking time</a:t>
            </a:r>
          </a:p>
        </p:txBody>
      </p:sp>
      <p:pic>
        <p:nvPicPr>
          <p:cNvPr id="5" name="Content Placeholder 4" descr="A picture containing shape&#10;&#10;Description automatically generated">
            <a:extLst>
              <a:ext uri="{FF2B5EF4-FFF2-40B4-BE49-F238E27FC236}">
                <a16:creationId xmlns:a16="http://schemas.microsoft.com/office/drawing/2014/main" id="{3B1F1EDE-E83F-4CA9-84C1-C402C45B14A9}"/>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97178" y="764704"/>
            <a:ext cx="1169956" cy="1008112"/>
          </a:xfrm>
          <a:prstGeom prst="roundRect">
            <a:avLst>
              <a:gd name="adj" fmla="val 8594"/>
            </a:avLst>
          </a:prstGeom>
          <a:solidFill>
            <a:srgbClr val="FFFFFF">
              <a:shade val="85000"/>
            </a:srgbClr>
          </a:solidFill>
          <a:ln w="3175">
            <a:solidFill>
              <a:schemeClr val="tx1"/>
            </a:solid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0FEFA51F-B009-463E-A8DB-C69289021149}"/>
              </a:ext>
            </a:extLst>
          </p:cNvPr>
          <p:cNvSpPr txBox="1"/>
          <p:nvPr/>
        </p:nvSpPr>
        <p:spPr>
          <a:xfrm>
            <a:off x="1176866" y="2636912"/>
            <a:ext cx="7211558" cy="830997"/>
          </a:xfrm>
          <a:prstGeom prst="rect">
            <a:avLst/>
          </a:prstGeom>
          <a:noFill/>
        </p:spPr>
        <p:txBody>
          <a:bodyPr wrap="square" rtlCol="0">
            <a:spAutoFit/>
          </a:bodyPr>
          <a:lstStyle/>
          <a:p>
            <a:pPr marL="285750" indent="-285750">
              <a:buClr>
                <a:srgbClr val="92D050"/>
              </a:buClr>
              <a:buFont typeface="Arial" panose="020B0604020202020204" pitchFamily="34" charset="0"/>
              <a:buChar char="•"/>
            </a:pPr>
            <a:r>
              <a:rPr lang="en-GB" sz="2400" dirty="0"/>
              <a:t>Spend the rest of this session thinking about your presentation design.</a:t>
            </a:r>
          </a:p>
        </p:txBody>
      </p:sp>
      <p:sp>
        <p:nvSpPr>
          <p:cNvPr id="3" name="Footer Placeholder 2">
            <a:extLst>
              <a:ext uri="{FF2B5EF4-FFF2-40B4-BE49-F238E27FC236}">
                <a16:creationId xmlns:a16="http://schemas.microsoft.com/office/drawing/2014/main" id="{401F1985-3437-4774-BF35-03409D773176}"/>
              </a:ext>
            </a:extLst>
          </p:cNvPr>
          <p:cNvSpPr>
            <a:spLocks noGrp="1"/>
          </p:cNvSpPr>
          <p:nvPr>
            <p:ph type="ftr" sz="quarter" idx="11"/>
          </p:nvPr>
        </p:nvSpPr>
        <p:spPr/>
        <p:txBody>
          <a:bodyPr/>
          <a:lstStyle/>
          <a:p>
            <a:pPr>
              <a:defRPr/>
            </a:pPr>
            <a:r>
              <a:rPr lang="en-GB"/>
              <a:t>WGPM6002</a:t>
            </a:r>
          </a:p>
        </p:txBody>
      </p:sp>
    </p:spTree>
    <p:extLst>
      <p:ext uri="{BB962C8B-B14F-4D97-AF65-F5344CB8AC3E}">
        <p14:creationId xmlns:p14="http://schemas.microsoft.com/office/powerpoint/2010/main" val="32767312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F5615-2762-455F-82B3-FB5553E2F3FD}"/>
              </a:ext>
            </a:extLst>
          </p:cNvPr>
          <p:cNvSpPr>
            <a:spLocks noGrp="1"/>
          </p:cNvSpPr>
          <p:nvPr>
            <p:ph type="title"/>
          </p:nvPr>
        </p:nvSpPr>
        <p:spPr/>
        <p:txBody>
          <a:bodyPr/>
          <a:lstStyle/>
          <a:p>
            <a:r>
              <a:rPr lang="en-GB" dirty="0"/>
              <a:t>Week 8 Seminar task</a:t>
            </a:r>
          </a:p>
        </p:txBody>
      </p:sp>
      <p:sp>
        <p:nvSpPr>
          <p:cNvPr id="3" name="Content Placeholder 2">
            <a:extLst>
              <a:ext uri="{FF2B5EF4-FFF2-40B4-BE49-F238E27FC236}">
                <a16:creationId xmlns:a16="http://schemas.microsoft.com/office/drawing/2014/main" id="{FF079256-2376-48E1-A7D5-46C280A171BA}"/>
              </a:ext>
            </a:extLst>
          </p:cNvPr>
          <p:cNvSpPr>
            <a:spLocks noGrp="1"/>
          </p:cNvSpPr>
          <p:nvPr>
            <p:ph idx="1"/>
          </p:nvPr>
        </p:nvSpPr>
        <p:spPr/>
        <p:txBody>
          <a:bodyPr/>
          <a:lstStyle/>
          <a:p>
            <a:r>
              <a:rPr lang="en-GB" dirty="0"/>
              <a:t>Come to the seminar ready to continue working on your design. </a:t>
            </a:r>
          </a:p>
          <a:p>
            <a:r>
              <a:rPr lang="en-GB" dirty="0"/>
              <a:t>Bring along a draft PPT to share with the rest of class.</a:t>
            </a:r>
          </a:p>
        </p:txBody>
      </p:sp>
      <p:sp>
        <p:nvSpPr>
          <p:cNvPr id="4" name="Footer Placeholder 3">
            <a:extLst>
              <a:ext uri="{FF2B5EF4-FFF2-40B4-BE49-F238E27FC236}">
                <a16:creationId xmlns:a16="http://schemas.microsoft.com/office/drawing/2014/main" id="{4B88CB9B-7D20-4B3F-AAB5-615A4314ACF8}"/>
              </a:ext>
            </a:extLst>
          </p:cNvPr>
          <p:cNvSpPr>
            <a:spLocks noGrp="1"/>
          </p:cNvSpPr>
          <p:nvPr>
            <p:ph type="ftr" sz="quarter" idx="11"/>
          </p:nvPr>
        </p:nvSpPr>
        <p:spPr/>
        <p:txBody>
          <a:bodyPr/>
          <a:lstStyle/>
          <a:p>
            <a:pPr>
              <a:defRPr/>
            </a:pPr>
            <a:r>
              <a:rPr lang="en-GB"/>
              <a:t>WGPM6002</a:t>
            </a:r>
          </a:p>
        </p:txBody>
      </p:sp>
    </p:spTree>
    <p:extLst>
      <p:ext uri="{BB962C8B-B14F-4D97-AF65-F5344CB8AC3E}">
        <p14:creationId xmlns:p14="http://schemas.microsoft.com/office/powerpoint/2010/main" val="278456230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Organic</Template>
  <TotalTime>207</TotalTime>
  <Words>1016</Words>
  <Application>Microsoft Office PowerPoint</Application>
  <PresentationFormat>On-screen Show (4:3)</PresentationFormat>
  <Paragraphs>119</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Garamond</vt:lpstr>
      <vt:lpstr>Organic</vt:lpstr>
      <vt:lpstr>Designing your Oral Presentation</vt:lpstr>
      <vt:lpstr>The Presentation assessment task </vt:lpstr>
      <vt:lpstr>The goals of your Oral Presentation.</vt:lpstr>
      <vt:lpstr>Points to consider </vt:lpstr>
      <vt:lpstr>Key elements to consider </vt:lpstr>
      <vt:lpstr>Background </vt:lpstr>
      <vt:lpstr>Organisation </vt:lpstr>
      <vt:lpstr>Text </vt:lpstr>
      <vt:lpstr>Using pictures and graphics</vt:lpstr>
      <vt:lpstr>Balance </vt:lpstr>
      <vt:lpstr>Timing </vt:lpstr>
      <vt:lpstr>Reflection on Learning</vt:lpstr>
      <vt:lpstr>Practical tips</vt:lpstr>
      <vt:lpstr>Thinking time</vt:lpstr>
      <vt:lpstr>Week 8 Seminar task</vt:lpstr>
    </vt:vector>
  </TitlesOfParts>
  <Company>The Financial Training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the literature review</dc:title>
  <dc:creator>LBlaize</dc:creator>
  <cp:lastModifiedBy>Pepa Grundy</cp:lastModifiedBy>
  <cp:revision>46</cp:revision>
  <dcterms:created xsi:type="dcterms:W3CDTF">2009-12-17T15:01:38Z</dcterms:created>
  <dcterms:modified xsi:type="dcterms:W3CDTF">2021-09-24T17:17:33Z</dcterms:modified>
</cp:coreProperties>
</file>