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1"/>
  </p:notesMasterIdLst>
  <p:sldIdLst>
    <p:sldId id="257" r:id="rId5"/>
    <p:sldId id="263" r:id="rId6"/>
    <p:sldId id="769" r:id="rId7"/>
    <p:sldId id="508" r:id="rId8"/>
    <p:sldId id="785" r:id="rId9"/>
    <p:sldId id="786" r:id="rId10"/>
    <p:sldId id="787" r:id="rId11"/>
    <p:sldId id="788" r:id="rId12"/>
    <p:sldId id="801" r:id="rId13"/>
    <p:sldId id="790" r:id="rId14"/>
    <p:sldId id="791" r:id="rId15"/>
    <p:sldId id="792" r:id="rId16"/>
    <p:sldId id="798" r:id="rId17"/>
    <p:sldId id="444" r:id="rId18"/>
    <p:sldId id="445" r:id="rId19"/>
    <p:sldId id="447" r:id="rId20"/>
    <p:sldId id="446" r:id="rId21"/>
    <p:sldId id="797" r:id="rId22"/>
    <p:sldId id="448" r:id="rId23"/>
    <p:sldId id="795" r:id="rId24"/>
    <p:sldId id="796" r:id="rId25"/>
    <p:sldId id="603" r:id="rId26"/>
    <p:sldId id="771" r:id="rId27"/>
    <p:sldId id="793" r:id="rId28"/>
    <p:sldId id="777" r:id="rId29"/>
    <p:sldId id="602" r:id="rId30"/>
    <p:sldId id="803" r:id="rId31"/>
    <p:sldId id="605" r:id="rId32"/>
    <p:sldId id="778" r:id="rId33"/>
    <p:sldId id="775" r:id="rId34"/>
    <p:sldId id="606" r:id="rId35"/>
    <p:sldId id="781" r:id="rId36"/>
    <p:sldId id="784" r:id="rId37"/>
    <p:sldId id="607" r:id="rId38"/>
    <p:sldId id="608" r:id="rId39"/>
    <p:sldId id="800" r:id="rId40"/>
    <p:sldId id="624" r:id="rId41"/>
    <p:sldId id="609" r:id="rId42"/>
    <p:sldId id="776" r:id="rId43"/>
    <p:sldId id="610" r:id="rId44"/>
    <p:sldId id="611" r:id="rId45"/>
    <p:sldId id="614" r:id="rId46"/>
    <p:sldId id="613" r:id="rId47"/>
    <p:sldId id="779" r:id="rId48"/>
    <p:sldId id="805" r:id="rId49"/>
    <p:sldId id="804"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19" autoAdjust="0"/>
  </p:normalViewPr>
  <p:slideViewPr>
    <p:cSldViewPr snapToGrid="0">
      <p:cViewPr varScale="1">
        <p:scale>
          <a:sx n="76" d="100"/>
          <a:sy n="76" d="100"/>
        </p:scale>
        <p:origin x="126"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11/07/2023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7/11/2023</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7/11/2023</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7/11/2023</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7/11/2023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7/11/2023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7/11/2023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7/11/2023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7/11/2023</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7/11/2023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7/11/2023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7/11/2023</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7/11/2023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hyperlink" Target="https://youtu.be/rzbXht7MJVM"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hyperlink" Target="https://youtu.be/tFffkU_DwvI" TargetMode="External"/><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4eIDBV4Mpek"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BMMB7012</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July 2023</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a:solidFill>
                  <a:srgbClr val="FFC000"/>
                </a:solidFill>
              </a:rPr>
              <a:t>Brand Strategy</a:t>
            </a:r>
            <a:endParaRPr lang="en-GB" sz="2800" b="1" dirty="0">
              <a:solidFill>
                <a:srgbClr val="FFC000"/>
              </a:solidFill>
            </a:endParaRP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30" name="Rectangle 2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Brand strategy</a:t>
            </a:r>
          </a:p>
        </p:txBody>
      </p:sp>
      <p:sp>
        <p:nvSpPr>
          <p:cNvPr id="32" name="Rectangle 3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lang="en-US" b="1" dirty="0">
                <a:solidFill>
                  <a:srgbClr val="335B74"/>
                </a:solidFill>
                <a:latin typeface="Franklin Gothic Book" panose="020B0502020104020203"/>
              </a:rPr>
              <a:t>After today’s lecture you will be able to:</a:t>
            </a:r>
            <a:endPar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Define </a:t>
            </a:r>
            <a:r>
              <a:rPr lang="en-US" b="1" dirty="0">
                <a:solidFill>
                  <a:srgbClr val="335B74"/>
                </a:solidFill>
                <a:latin typeface="Franklin Gothic Book" panose="020B0502020104020203"/>
              </a:rPr>
              <a:t>what a b</a:t>
            </a: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rand is </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lang="en-US" b="1" dirty="0">
                <a:solidFill>
                  <a:srgbClr val="335B74"/>
                </a:solidFill>
                <a:latin typeface="Franklin Gothic Book" panose="020B0502020104020203"/>
              </a:rPr>
              <a:t>Identify elements of brand identity and image</a:t>
            </a:r>
            <a:endPar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Evaluate key benefits of a branding strategy</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lang="en-US" b="1" dirty="0">
                <a:solidFill>
                  <a:srgbClr val="335B74"/>
                </a:solidFill>
                <a:latin typeface="Franklin Gothic Book" panose="020B0502020104020203"/>
              </a:rPr>
              <a:t>Define and evaluate b</a:t>
            </a: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rand equity using the Keller model</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335B74"/>
                </a:solidFill>
                <a:effectLst/>
                <a:uLnTx/>
                <a:uFillTx/>
                <a:latin typeface="Franklin Gothic Book" panose="020B0502020104020203"/>
                <a:ea typeface="+mn-ea"/>
                <a:cs typeface="+mn-cs"/>
              </a:rPr>
              <a:t>Explain brand tracking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1E6EE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1E6EEE"/>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1E6EE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B1966D27-9F8E-E2B3-AEB3-DD82920D003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3968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81192" y="702156"/>
            <a:ext cx="11029616" cy="699261"/>
          </a:xfrm>
        </p:spPr>
        <p:txBody>
          <a:bodyPr/>
          <a:lstStyle/>
          <a:p>
            <a:r>
              <a:rPr lang="en-GB" dirty="0"/>
              <a:t>What is a brand?</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81193" y="1784276"/>
            <a:ext cx="11206616" cy="3634486"/>
          </a:xfrm>
        </p:spPr>
        <p:txBody>
          <a:bodyPr>
            <a:normAutofit/>
          </a:bodyPr>
          <a:lstStyle/>
          <a:p>
            <a:r>
              <a:rPr lang="en-GB" sz="2800" dirty="0"/>
              <a:t>How would you define a brand?</a:t>
            </a:r>
          </a:p>
          <a:p>
            <a:endParaRPr lang="en-GB" sz="2800" dirty="0"/>
          </a:p>
          <a:p>
            <a:r>
              <a:rPr lang="en-GB" sz="2800" dirty="0"/>
              <a:t>What are the distinctive features of a brand?</a:t>
            </a:r>
          </a:p>
          <a:p>
            <a:endParaRPr lang="en-GB" sz="2800" dirty="0"/>
          </a:p>
          <a:p>
            <a:r>
              <a:rPr lang="en-GB" sz="2800" dirty="0"/>
              <a:t>Why do organisations develop brands? </a:t>
            </a:r>
          </a:p>
          <a:p>
            <a:pPr marL="0" indent="0">
              <a:buNone/>
            </a:pPr>
            <a:endParaRPr lang="en-GB" sz="1400" dirty="0"/>
          </a:p>
          <a:p>
            <a:pPr marL="0" indent="0">
              <a:buNone/>
            </a:pPr>
            <a:endParaRPr lang="en-GB" sz="1400" dirty="0"/>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198316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What is a brand?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4</a:t>
            </a:fld>
            <a:endParaRPr lang="en-US" dirty="0"/>
          </a:p>
        </p:txBody>
      </p:sp>
      <p:sp>
        <p:nvSpPr>
          <p:cNvPr id="6" name="Speech Bubble: Oval 5">
            <a:extLst>
              <a:ext uri="{FF2B5EF4-FFF2-40B4-BE49-F238E27FC236}">
                <a16:creationId xmlns:a16="http://schemas.microsoft.com/office/drawing/2014/main" id="{22C277C1-A445-81FF-DC29-EDD0DD8427C2}"/>
              </a:ext>
            </a:extLst>
          </p:cNvPr>
          <p:cNvSpPr/>
          <p:nvPr/>
        </p:nvSpPr>
        <p:spPr>
          <a:xfrm>
            <a:off x="309087" y="1293794"/>
            <a:ext cx="5371569" cy="2384126"/>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 brand is a name, term, sign or symbol (or combination of these) that identifies the maker or seller of the product.”</a:t>
            </a:r>
          </a:p>
          <a:p>
            <a:pPr algn="ctr"/>
            <a:endParaRPr lang="en-GB" dirty="0">
              <a:solidFill>
                <a:schemeClr val="tx1"/>
              </a:solidFill>
            </a:endParaRPr>
          </a:p>
          <a:p>
            <a:pPr algn="ctr"/>
            <a:r>
              <a:rPr lang="en-GB" dirty="0">
                <a:solidFill>
                  <a:schemeClr val="tx1"/>
                </a:solidFill>
              </a:rPr>
              <a:t>Kotler et al. 2019</a:t>
            </a:r>
          </a:p>
        </p:txBody>
      </p:sp>
      <p:sp>
        <p:nvSpPr>
          <p:cNvPr id="7" name="Speech Bubble: Rectangle 6">
            <a:extLst>
              <a:ext uri="{FF2B5EF4-FFF2-40B4-BE49-F238E27FC236}">
                <a16:creationId xmlns:a16="http://schemas.microsoft.com/office/drawing/2014/main" id="{93D66D6D-3A2B-541F-E6F1-99C6E51669CC}"/>
              </a:ext>
            </a:extLst>
          </p:cNvPr>
          <p:cNvSpPr/>
          <p:nvPr/>
        </p:nvSpPr>
        <p:spPr>
          <a:xfrm>
            <a:off x="5756856" y="1087120"/>
            <a:ext cx="6053071" cy="1412240"/>
          </a:xfrm>
          <a:prstGeom prst="wedgeRectCallout">
            <a:avLst>
              <a:gd name="adj1" fmla="val -3880"/>
              <a:gd name="adj2" fmla="val 98907"/>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 brand is a name, term, design, symbol, or any other feature that identifies one seller’s good or service as distinct from those of other sellers” </a:t>
            </a:r>
          </a:p>
          <a:p>
            <a:pPr algn="ctr"/>
            <a:r>
              <a:rPr lang="en-GB" dirty="0">
                <a:solidFill>
                  <a:schemeClr val="tx1"/>
                </a:solidFill>
              </a:rPr>
              <a:t>(American Marketing Association 2022).</a:t>
            </a:r>
          </a:p>
        </p:txBody>
      </p:sp>
      <p:sp>
        <p:nvSpPr>
          <p:cNvPr id="8" name="Rounded Rectangular Callout 5">
            <a:extLst>
              <a:ext uri="{FF2B5EF4-FFF2-40B4-BE49-F238E27FC236}">
                <a16:creationId xmlns:a16="http://schemas.microsoft.com/office/drawing/2014/main" id="{86A5BA02-D31F-0846-DCA7-7D850EED2708}"/>
              </a:ext>
            </a:extLst>
          </p:cNvPr>
          <p:cNvSpPr/>
          <p:nvPr/>
        </p:nvSpPr>
        <p:spPr>
          <a:xfrm>
            <a:off x="6362158" y="3473255"/>
            <a:ext cx="5705341" cy="3155323"/>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“A brand is a product or a service that delivers a consistent and distinctive benefit to a customer. It will contain a set of characteristics that it will use to differentiate itself from its competitors and ensure it remains relevant to its customers”.</a:t>
            </a:r>
          </a:p>
          <a:p>
            <a:pPr algn="ctr">
              <a:defRPr/>
            </a:pPr>
            <a:endParaRPr lang="en-GB" sz="2000" i="1" dirty="0">
              <a:solidFill>
                <a:schemeClr val="bg1"/>
              </a:solidFill>
              <a:cs typeface="Calibri" pitchFamily="34" charset="0"/>
            </a:endParaRPr>
          </a:p>
          <a:p>
            <a:pPr algn="ctr">
              <a:defRPr/>
            </a:pPr>
            <a:r>
              <a:rPr lang="en-GB" sz="2000" i="1" dirty="0">
                <a:solidFill>
                  <a:schemeClr val="bg1"/>
                </a:solidFill>
                <a:cs typeface="Calibri" pitchFamily="34" charset="0"/>
              </a:rPr>
              <a:t>The Chartered Institute of Marketing 2021 </a:t>
            </a:r>
          </a:p>
        </p:txBody>
      </p:sp>
      <p:sp>
        <p:nvSpPr>
          <p:cNvPr id="3" name="Speech Bubble: Rectangle 2">
            <a:extLst>
              <a:ext uri="{FF2B5EF4-FFF2-40B4-BE49-F238E27FC236}">
                <a16:creationId xmlns:a16="http://schemas.microsoft.com/office/drawing/2014/main" id="{163177FD-1938-2310-FAC7-C7CDA5E5E890}"/>
              </a:ext>
            </a:extLst>
          </p:cNvPr>
          <p:cNvSpPr/>
          <p:nvPr/>
        </p:nvSpPr>
        <p:spPr>
          <a:xfrm>
            <a:off x="124501" y="3988374"/>
            <a:ext cx="6053071" cy="1914585"/>
          </a:xfrm>
          <a:prstGeom prst="wedgeRectCallout">
            <a:avLst>
              <a:gd name="adj1" fmla="val -3880"/>
              <a:gd name="adj2" fmla="val 98907"/>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Tx/>
              <a:buNone/>
            </a:pPr>
            <a:r>
              <a:rPr lang="en-GB" altLang="en-US" sz="1700" dirty="0">
                <a:solidFill>
                  <a:schemeClr val="tx1"/>
                </a:solidFill>
              </a:rPr>
              <a:t>“A </a:t>
            </a:r>
            <a:r>
              <a:rPr lang="en-GB" altLang="en-US" sz="1700" dirty="0">
                <a:solidFill>
                  <a:schemeClr val="tx1"/>
                </a:solidFill>
                <a:latin typeface="Arial" panose="020B0604020202020204" pitchFamily="34" charset="0"/>
                <a:cs typeface="Arial" panose="020B0604020202020204" pitchFamily="34" charset="0"/>
              </a:rPr>
              <a:t>brand is a complex symbol. It is the intangible sum of a product’s attributes, its name, packaging &amp; price, its history, reputation and the way it’s advertised. </a:t>
            </a:r>
          </a:p>
          <a:p>
            <a:pPr>
              <a:buFontTx/>
              <a:buNone/>
            </a:pPr>
            <a:r>
              <a:rPr lang="en-GB" altLang="en-US" sz="1700" dirty="0">
                <a:solidFill>
                  <a:schemeClr val="tx1"/>
                </a:solidFill>
                <a:latin typeface="Arial" panose="020B0604020202020204" pitchFamily="34" charset="0"/>
                <a:cs typeface="Arial" panose="020B0604020202020204" pitchFamily="34" charset="0"/>
              </a:rPr>
              <a:t>A brand is also defined by a consumer’s impression of people who use it, as well as their own experience”</a:t>
            </a:r>
          </a:p>
          <a:p>
            <a:pPr>
              <a:buFontTx/>
              <a:buNone/>
            </a:pPr>
            <a:endParaRPr lang="en-GB" altLang="en-US" sz="800" dirty="0">
              <a:solidFill>
                <a:schemeClr val="tx1"/>
              </a:solidFill>
              <a:latin typeface="Arial" panose="020B0604020202020204" pitchFamily="34" charset="0"/>
              <a:cs typeface="Arial" panose="020B0604020202020204" pitchFamily="34" charset="0"/>
            </a:endParaRPr>
          </a:p>
          <a:p>
            <a:pPr algn="r">
              <a:buFontTx/>
              <a:buNone/>
            </a:pPr>
            <a:r>
              <a:rPr lang="en-GB" altLang="en-US" sz="1400" dirty="0">
                <a:solidFill>
                  <a:schemeClr val="tx1"/>
                </a:solidFill>
                <a:latin typeface="Arial" panose="020B0604020202020204" pitchFamily="34" charset="0"/>
                <a:cs typeface="Arial" panose="020B0604020202020204" pitchFamily="34" charset="0"/>
              </a:rPr>
              <a:t>David Ogilvy (Ogilvy &amp; Mather)</a:t>
            </a:r>
          </a:p>
        </p:txBody>
      </p:sp>
    </p:spTree>
    <p:extLst>
      <p:ext uri="{BB962C8B-B14F-4D97-AF65-F5344CB8AC3E}">
        <p14:creationId xmlns:p14="http://schemas.microsoft.com/office/powerpoint/2010/main" val="3904001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81192" y="702156"/>
            <a:ext cx="11029616" cy="699261"/>
          </a:xfrm>
        </p:spPr>
        <p:txBody>
          <a:bodyPr/>
          <a:lstStyle/>
          <a:p>
            <a:r>
              <a:rPr lang="en-GB" dirty="0"/>
              <a:t>What is a brand?</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81193" y="1784276"/>
            <a:ext cx="11206616" cy="3634486"/>
          </a:xfrm>
        </p:spPr>
        <p:txBody>
          <a:bodyPr>
            <a:normAutofit/>
          </a:bodyPr>
          <a:lstStyle/>
          <a:p>
            <a:r>
              <a:rPr lang="en-GB" sz="2800" dirty="0"/>
              <a:t>A brand is a name, term, sign, symbol, or design that identifies a product/service - differentiating it from competition</a:t>
            </a:r>
          </a:p>
          <a:p>
            <a:endParaRPr lang="en-GB" sz="1400" dirty="0"/>
          </a:p>
          <a:p>
            <a:r>
              <a:rPr lang="en-GB" sz="2800" dirty="0"/>
              <a:t>Customers attach meanings</a:t>
            </a:r>
          </a:p>
          <a:p>
            <a:endParaRPr lang="en-GB" sz="1400" dirty="0"/>
          </a:p>
          <a:p>
            <a:r>
              <a:rPr lang="en-GB" sz="2800" dirty="0"/>
              <a:t>Customers develop brand relationships</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345538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FFC1-CB35-83AC-A169-EE9FEFF9BE9B}"/>
              </a:ext>
            </a:extLst>
          </p:cNvPr>
          <p:cNvSpPr>
            <a:spLocks noGrp="1"/>
          </p:cNvSpPr>
          <p:nvPr>
            <p:ph type="title"/>
          </p:nvPr>
        </p:nvSpPr>
        <p:spPr>
          <a:xfrm>
            <a:off x="444499" y="702156"/>
            <a:ext cx="11417299" cy="936144"/>
          </a:xfrm>
        </p:spPr>
        <p:txBody>
          <a:bodyPr/>
          <a:lstStyle/>
          <a:p>
            <a:r>
              <a:rPr lang="en-GB" dirty="0"/>
              <a:t>How would you view bottled water without branding?</a:t>
            </a:r>
          </a:p>
        </p:txBody>
      </p:sp>
      <p:pic>
        <p:nvPicPr>
          <p:cNvPr id="7" name="Content Placeholder 6">
            <a:extLst>
              <a:ext uri="{FF2B5EF4-FFF2-40B4-BE49-F238E27FC236}">
                <a16:creationId xmlns:a16="http://schemas.microsoft.com/office/drawing/2014/main" id="{5CA82859-1273-A091-E89D-C0302DC6D260}"/>
              </a:ext>
            </a:extLst>
          </p:cNvPr>
          <p:cNvPicPr>
            <a:picLocks noGrp="1" noChangeAspect="1"/>
          </p:cNvPicPr>
          <p:nvPr>
            <p:ph idx="1"/>
          </p:nvPr>
        </p:nvPicPr>
        <p:blipFill rotWithShape="1">
          <a:blip r:embed="rId2"/>
          <a:srcRect l="3400" t="42235" r="11396" b="24042"/>
          <a:stretch/>
        </p:blipFill>
        <p:spPr>
          <a:xfrm>
            <a:off x="254000" y="2628900"/>
            <a:ext cx="11607799" cy="3314700"/>
          </a:xfrm>
        </p:spPr>
      </p:pic>
      <p:sp>
        <p:nvSpPr>
          <p:cNvPr id="4" name="Footer Placeholder 3">
            <a:extLst>
              <a:ext uri="{FF2B5EF4-FFF2-40B4-BE49-F238E27FC236}">
                <a16:creationId xmlns:a16="http://schemas.microsoft.com/office/drawing/2014/main" id="{F96C0F3D-2AD1-F58A-78D5-3DE2688750A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7DCF860-F81C-79A8-998F-12EC07356C1F}"/>
              </a:ext>
            </a:extLst>
          </p:cNvPr>
          <p:cNvSpPr>
            <a:spLocks noGrp="1"/>
          </p:cNvSpPr>
          <p:nvPr>
            <p:ph type="sldNum" sz="quarter" idx="12"/>
          </p:nvPr>
        </p:nvSpPr>
        <p:spPr/>
        <p:txBody>
          <a:bodyPr/>
          <a:lstStyle/>
          <a:p>
            <a:fld id="{3A98EE3D-8CD1-4C3F-BD1C-C98C9596463C}" type="slidenum">
              <a:rPr lang="en-US" smtClean="0"/>
              <a:t>6</a:t>
            </a:fld>
            <a:endParaRPr lang="en-US" dirty="0"/>
          </a:p>
        </p:txBody>
      </p:sp>
    </p:spTree>
    <p:extLst>
      <p:ext uri="{BB962C8B-B14F-4D97-AF65-F5344CB8AC3E}">
        <p14:creationId xmlns:p14="http://schemas.microsoft.com/office/powerpoint/2010/main" val="1780706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F9667-DCD3-3A77-FC4E-3BC3D18668BD}"/>
              </a:ext>
            </a:extLst>
          </p:cNvPr>
          <p:cNvSpPr>
            <a:spLocks noGrp="1"/>
          </p:cNvSpPr>
          <p:nvPr>
            <p:ph type="title"/>
          </p:nvPr>
        </p:nvSpPr>
        <p:spPr>
          <a:xfrm>
            <a:off x="581192" y="702156"/>
            <a:ext cx="11029616" cy="974244"/>
          </a:xfrm>
        </p:spPr>
        <p:txBody>
          <a:bodyPr/>
          <a:lstStyle/>
          <a:p>
            <a:r>
              <a:rPr lang="en-GB" dirty="0"/>
              <a:t>Branding differentiates the product </a:t>
            </a:r>
          </a:p>
        </p:txBody>
      </p:sp>
      <p:pic>
        <p:nvPicPr>
          <p:cNvPr id="7" name="Content Placeholder 6">
            <a:extLst>
              <a:ext uri="{FF2B5EF4-FFF2-40B4-BE49-F238E27FC236}">
                <a16:creationId xmlns:a16="http://schemas.microsoft.com/office/drawing/2014/main" id="{13E696B1-22DB-7B1B-A72F-B71187FC9FF8}"/>
              </a:ext>
            </a:extLst>
          </p:cNvPr>
          <p:cNvPicPr>
            <a:picLocks noGrp="1" noChangeAspect="1"/>
          </p:cNvPicPr>
          <p:nvPr>
            <p:ph idx="1"/>
          </p:nvPr>
        </p:nvPicPr>
        <p:blipFill rotWithShape="1">
          <a:blip r:embed="rId2"/>
          <a:srcRect l="3297" t="21266" r="6227" b="10658"/>
          <a:stretch/>
        </p:blipFill>
        <p:spPr>
          <a:xfrm>
            <a:off x="1390650" y="2262462"/>
            <a:ext cx="9410700" cy="4161452"/>
          </a:xfrm>
        </p:spPr>
      </p:pic>
      <p:sp>
        <p:nvSpPr>
          <p:cNvPr id="4" name="Footer Placeholder 3">
            <a:extLst>
              <a:ext uri="{FF2B5EF4-FFF2-40B4-BE49-F238E27FC236}">
                <a16:creationId xmlns:a16="http://schemas.microsoft.com/office/drawing/2014/main" id="{25490996-37D5-C3B6-F6AA-48E20D68FF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D607DA-CAAA-4C65-43B1-29DE22D3DAD6}"/>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2823245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81192" y="702156"/>
            <a:ext cx="11029616" cy="699261"/>
          </a:xfrm>
        </p:spPr>
        <p:txBody>
          <a:bodyPr/>
          <a:lstStyle/>
          <a:p>
            <a:r>
              <a:rPr lang="en-GB" dirty="0"/>
              <a:t>What is branding?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81193" y="1784276"/>
            <a:ext cx="11206616" cy="4371568"/>
          </a:xfrm>
        </p:spPr>
        <p:txBody>
          <a:bodyPr>
            <a:normAutofit fontScale="92500"/>
          </a:bodyPr>
          <a:lstStyle/>
          <a:p>
            <a:pPr algn="l"/>
            <a:r>
              <a:rPr lang="en-GB" sz="2800" b="0" i="0" dirty="0">
                <a:solidFill>
                  <a:srgbClr val="000000"/>
                </a:solidFill>
                <a:effectLst/>
                <a:latin typeface="Source Sans Pro" panose="020B0503030403020204" pitchFamily="34" charset="0"/>
              </a:rPr>
              <a:t>Branding is the process of giving a meaning to a specific organisation and its products or services by creating and shaping a brand in consumers’ minds. </a:t>
            </a:r>
          </a:p>
          <a:p>
            <a:pPr algn="l"/>
            <a:endParaRPr lang="en-GB" sz="1100" b="0" i="0" dirty="0">
              <a:solidFill>
                <a:srgbClr val="000000"/>
              </a:solidFill>
              <a:effectLst/>
              <a:latin typeface="Source Sans Pro" panose="020B0503030403020204" pitchFamily="34" charset="0"/>
            </a:endParaRPr>
          </a:p>
          <a:p>
            <a:pPr algn="l"/>
            <a:r>
              <a:rPr lang="en-GB" sz="2800" b="0" i="0" dirty="0">
                <a:solidFill>
                  <a:srgbClr val="000000"/>
                </a:solidFill>
                <a:effectLst/>
                <a:latin typeface="Source Sans Pro" panose="020B0503030403020204" pitchFamily="34" charset="0"/>
              </a:rPr>
              <a:t>It is a strategy designed by organisations to help people to quickly identify and experience their brand and give them a reason to choose their products over the competition’s, by clarifying what this particular brand is.</a:t>
            </a:r>
          </a:p>
          <a:p>
            <a:pPr algn="l"/>
            <a:endParaRPr lang="en-GB" sz="1100" b="0" i="0" dirty="0">
              <a:solidFill>
                <a:srgbClr val="000000"/>
              </a:solidFill>
              <a:effectLst/>
              <a:latin typeface="Source Sans Pro" panose="020B0503030403020204" pitchFamily="34" charset="0"/>
            </a:endParaRPr>
          </a:p>
          <a:p>
            <a:pPr algn="l"/>
            <a:r>
              <a:rPr lang="en-GB" sz="2800" b="0" i="0" dirty="0">
                <a:solidFill>
                  <a:srgbClr val="000000"/>
                </a:solidFill>
                <a:effectLst/>
                <a:latin typeface="Source Sans Pro" panose="020B0503030403020204" pitchFamily="34" charset="0"/>
              </a:rPr>
              <a:t>The objective is to attract and retain loyal customers and other stakeholders by delivering a product that is always aligned with what the brand promises.</a:t>
            </a:r>
          </a:p>
          <a:p>
            <a:pPr marL="0" indent="0">
              <a:buNone/>
            </a:pPr>
            <a:endParaRPr lang="en-GB" sz="1400" dirty="0"/>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24325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E4C8E-F61C-401E-3898-4446455E3FD1}"/>
              </a:ext>
            </a:extLst>
          </p:cNvPr>
          <p:cNvSpPr>
            <a:spLocks noGrp="1"/>
          </p:cNvSpPr>
          <p:nvPr>
            <p:ph type="title"/>
          </p:nvPr>
        </p:nvSpPr>
        <p:spPr>
          <a:xfrm>
            <a:off x="4382724" y="702156"/>
            <a:ext cx="7225075" cy="821844"/>
          </a:xfrm>
        </p:spPr>
        <p:txBody>
          <a:bodyPr>
            <a:normAutofit/>
          </a:bodyPr>
          <a:lstStyle/>
          <a:p>
            <a:r>
              <a:rPr lang="en-GB" dirty="0">
                <a:solidFill>
                  <a:schemeClr val="tx2"/>
                </a:solidFill>
              </a:rPr>
              <a:t>What is Your brand experience?</a:t>
            </a:r>
          </a:p>
        </p:txBody>
      </p:sp>
      <p:sp>
        <p:nvSpPr>
          <p:cNvPr id="12297" name="Rectangle 1229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299" name="Rectangle 1229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2301" name="Rectangle 1230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12290" name="Picture 2" descr="Customer Loyalty vs Brand Loyalty: What's the Difference? | Emarsys">
            <a:extLst>
              <a:ext uri="{FF2B5EF4-FFF2-40B4-BE49-F238E27FC236}">
                <a16:creationId xmlns:a16="http://schemas.microsoft.com/office/drawing/2014/main" id="{2F0608BE-4D33-C5AA-7F62-C728C40C52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462" r="18858"/>
          <a:stretch/>
        </p:blipFill>
        <p:spPr bwMode="auto">
          <a:xfrm>
            <a:off x="446534" y="601201"/>
            <a:ext cx="3703320" cy="5774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5BC084-65C3-BC7A-EE5F-8FC97A564561}"/>
              </a:ext>
            </a:extLst>
          </p:cNvPr>
          <p:cNvSpPr>
            <a:spLocks noGrp="1"/>
          </p:cNvSpPr>
          <p:nvPr>
            <p:ph idx="1"/>
          </p:nvPr>
        </p:nvSpPr>
        <p:spPr>
          <a:xfrm>
            <a:off x="4382726" y="1896533"/>
            <a:ext cx="7362740" cy="3962266"/>
          </a:xfrm>
        </p:spPr>
        <p:txBody>
          <a:bodyPr>
            <a:normAutofit/>
          </a:bodyPr>
          <a:lstStyle/>
          <a:p>
            <a:r>
              <a:rPr lang="en-GB" sz="2800" dirty="0"/>
              <a:t>Is there a brand that you are loyal to?</a:t>
            </a:r>
          </a:p>
          <a:p>
            <a:r>
              <a:rPr lang="en-GB" sz="2800" dirty="0"/>
              <a:t>How do you perceive this brand compared to competitors?</a:t>
            </a:r>
          </a:p>
          <a:p>
            <a:r>
              <a:rPr lang="en-GB" sz="2800" dirty="0"/>
              <a:t>How does this affect your feelings and behaviour towards the brand?</a:t>
            </a:r>
          </a:p>
          <a:p>
            <a:endParaRPr lang="en-GB" dirty="0"/>
          </a:p>
        </p:txBody>
      </p:sp>
      <p:sp>
        <p:nvSpPr>
          <p:cNvPr id="4" name="Footer Placeholder 3">
            <a:extLst>
              <a:ext uri="{FF2B5EF4-FFF2-40B4-BE49-F238E27FC236}">
                <a16:creationId xmlns:a16="http://schemas.microsoft.com/office/drawing/2014/main" id="{C71DA42A-FFA7-EECE-687F-B43AF8EA1B8A}"/>
              </a:ext>
            </a:extLst>
          </p:cNvPr>
          <p:cNvSpPr>
            <a:spLocks noGrp="1"/>
          </p:cNvSpPr>
          <p:nvPr>
            <p:ph type="ftr" sz="quarter" idx="11"/>
          </p:nvPr>
        </p:nvSpPr>
        <p:spPr>
          <a:xfrm>
            <a:off x="4382724" y="5951811"/>
            <a:ext cx="4989875" cy="365125"/>
          </a:xfrm>
        </p:spPr>
        <p:txBody>
          <a:bodyPr>
            <a:normAutofit/>
          </a:bodyPr>
          <a:lstStyle/>
          <a:p>
            <a:endParaRPr lang="en-US">
              <a:solidFill>
                <a:srgbClr val="E9A73C"/>
              </a:solidFill>
            </a:endParaRPr>
          </a:p>
        </p:txBody>
      </p:sp>
      <p:sp>
        <p:nvSpPr>
          <p:cNvPr id="5" name="Slide Number Placeholder 4">
            <a:extLst>
              <a:ext uri="{FF2B5EF4-FFF2-40B4-BE49-F238E27FC236}">
                <a16:creationId xmlns:a16="http://schemas.microsoft.com/office/drawing/2014/main" id="{47214349-3F6D-FE88-E4F2-7A311E30A9A7}"/>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E9A73C"/>
                </a:solidFill>
              </a:rPr>
              <a:pPr>
                <a:spcAft>
                  <a:spcPts val="600"/>
                </a:spcAft>
              </a:pPr>
              <a:t>9</a:t>
            </a:fld>
            <a:endParaRPr lang="en-US">
              <a:solidFill>
                <a:srgbClr val="E9A73C"/>
              </a:solidFill>
            </a:endParaRPr>
          </a:p>
        </p:txBody>
      </p:sp>
    </p:spTree>
    <p:extLst>
      <p:ext uri="{BB962C8B-B14F-4D97-AF65-F5344CB8AC3E}">
        <p14:creationId xmlns:p14="http://schemas.microsoft.com/office/powerpoint/2010/main" val="3524824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70" name="Rectangle 206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7E09FF4-A272-141F-DDF7-147B269146EA}"/>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Stand Alone Brands </a:t>
            </a:r>
            <a:br>
              <a:rPr lang="en-GB" dirty="0">
                <a:solidFill>
                  <a:srgbClr val="FFFFFF"/>
                </a:solidFill>
              </a:rPr>
            </a:br>
            <a:endParaRPr lang="en-GB" dirty="0">
              <a:solidFill>
                <a:srgbClr val="FFFFFF"/>
              </a:solidFill>
            </a:endParaRPr>
          </a:p>
        </p:txBody>
      </p:sp>
      <p:sp>
        <p:nvSpPr>
          <p:cNvPr id="2074" name="Rectangle 207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76" name="Rectangle 207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78" name="Rectangle 207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54" name="Content Placeholder 2053">
            <a:extLst>
              <a:ext uri="{FF2B5EF4-FFF2-40B4-BE49-F238E27FC236}">
                <a16:creationId xmlns:a16="http://schemas.microsoft.com/office/drawing/2014/main" id="{BBF554E1-E369-3A33-C597-B81EFD04C5B7}"/>
              </a:ext>
            </a:extLst>
          </p:cNvPr>
          <p:cNvSpPr>
            <a:spLocks noGrp="1"/>
          </p:cNvSpPr>
          <p:nvPr>
            <p:ph idx="1"/>
          </p:nvPr>
        </p:nvSpPr>
        <p:spPr>
          <a:xfrm>
            <a:off x="671513" y="2536031"/>
            <a:ext cx="3123783" cy="3671936"/>
          </a:xfrm>
        </p:spPr>
        <p:txBody>
          <a:bodyPr anchor="t">
            <a:normAutofit/>
          </a:bodyPr>
          <a:lstStyle/>
          <a:p>
            <a:r>
              <a:rPr lang="en-US" dirty="0">
                <a:solidFill>
                  <a:srgbClr val="FFFFFF"/>
                </a:solidFill>
              </a:rPr>
              <a:t>Different brand names for different products owned by the same company.</a:t>
            </a:r>
          </a:p>
          <a:p>
            <a:endParaRPr lang="en-US" dirty="0">
              <a:solidFill>
                <a:srgbClr val="FFFFFF"/>
              </a:solidFill>
            </a:endParaRPr>
          </a:p>
          <a:p>
            <a:r>
              <a:rPr lang="en-US" dirty="0">
                <a:solidFill>
                  <a:srgbClr val="FFFFFF"/>
                </a:solidFill>
              </a:rPr>
              <a:t>Example Proctor and Gamble</a:t>
            </a:r>
          </a:p>
        </p:txBody>
      </p:sp>
      <p:pic>
        <p:nvPicPr>
          <p:cNvPr id="2050" name="Picture 2" descr="Three brand challenges that await new P&amp;G boss David Taylor">
            <a:extLst>
              <a:ext uri="{FF2B5EF4-FFF2-40B4-BE49-F238E27FC236}">
                <a16:creationId xmlns:a16="http://schemas.microsoft.com/office/drawing/2014/main" id="{DCC5366F-0F80-9DEC-5E55-80A839AF2B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22" r="1349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C0919E8-4199-E6B1-B16A-493F3E97438A}"/>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76FCC51E-C31C-5873-1F65-3442BFE87483}"/>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10</a:t>
            </a:fld>
            <a:endParaRPr lang="en-US">
              <a:solidFill>
                <a:schemeClr val="bg1">
                  <a:lumMod val="75000"/>
                  <a:lumOff val="25000"/>
                </a:schemeClr>
              </a:solidFill>
            </a:endParaRPr>
          </a:p>
        </p:txBody>
      </p:sp>
    </p:spTree>
    <p:extLst>
      <p:ext uri="{BB962C8B-B14F-4D97-AF65-F5344CB8AC3E}">
        <p14:creationId xmlns:p14="http://schemas.microsoft.com/office/powerpoint/2010/main" val="156336522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7E09FF4-A272-141F-DDF7-147B269146EA}"/>
              </a:ext>
            </a:extLst>
          </p:cNvPr>
          <p:cNvSpPr>
            <a:spLocks noGrp="1"/>
          </p:cNvSpPr>
          <p:nvPr>
            <p:ph type="title"/>
          </p:nvPr>
        </p:nvSpPr>
        <p:spPr>
          <a:xfrm>
            <a:off x="672280" y="944752"/>
            <a:ext cx="3259016" cy="1442848"/>
          </a:xfrm>
        </p:spPr>
        <p:txBody>
          <a:bodyPr>
            <a:normAutofit/>
          </a:bodyPr>
          <a:lstStyle/>
          <a:p>
            <a:r>
              <a:rPr lang="en-GB" dirty="0">
                <a:solidFill>
                  <a:srgbClr val="FFFFFF"/>
                </a:solidFill>
              </a:rPr>
              <a:t>Family Brands </a:t>
            </a:r>
            <a:br>
              <a:rPr lang="en-GB" dirty="0">
                <a:solidFill>
                  <a:srgbClr val="FFFFFF"/>
                </a:solidFill>
              </a:rPr>
            </a:br>
            <a:endParaRPr lang="en-GB" dirty="0">
              <a:solidFill>
                <a:srgbClr val="FFFFFF"/>
              </a:solidFill>
            </a:endParaRPr>
          </a:p>
        </p:txBody>
      </p:sp>
      <p:sp>
        <p:nvSpPr>
          <p:cNvPr id="2061" name="Rectangle 206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63" name="Rectangle 206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65" name="Rectangle 206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54" name="Content Placeholder 2053">
            <a:extLst>
              <a:ext uri="{FF2B5EF4-FFF2-40B4-BE49-F238E27FC236}">
                <a16:creationId xmlns:a16="http://schemas.microsoft.com/office/drawing/2014/main" id="{BBF554E1-E369-3A33-C597-B81EFD04C5B7}"/>
              </a:ext>
            </a:extLst>
          </p:cNvPr>
          <p:cNvSpPr>
            <a:spLocks noGrp="1"/>
          </p:cNvSpPr>
          <p:nvPr>
            <p:ph idx="1"/>
          </p:nvPr>
        </p:nvSpPr>
        <p:spPr>
          <a:xfrm>
            <a:off x="671513" y="2590801"/>
            <a:ext cx="3123783" cy="3617166"/>
          </a:xfrm>
        </p:spPr>
        <p:txBody>
          <a:bodyPr anchor="t">
            <a:normAutofit/>
          </a:bodyPr>
          <a:lstStyle/>
          <a:p>
            <a:r>
              <a:rPr lang="en-US" dirty="0">
                <a:solidFill>
                  <a:srgbClr val="FFFFFF"/>
                </a:solidFill>
              </a:rPr>
              <a:t>The same brand name for all products owned by the company.</a:t>
            </a:r>
          </a:p>
          <a:p>
            <a:endParaRPr lang="en-US" dirty="0">
              <a:solidFill>
                <a:srgbClr val="FFFFFF"/>
              </a:solidFill>
            </a:endParaRPr>
          </a:p>
          <a:p>
            <a:r>
              <a:rPr lang="en-US" dirty="0">
                <a:solidFill>
                  <a:srgbClr val="FFFFFF"/>
                </a:solidFill>
              </a:rPr>
              <a:t>Example Heinz</a:t>
            </a:r>
          </a:p>
        </p:txBody>
      </p:sp>
      <p:sp>
        <p:nvSpPr>
          <p:cNvPr id="4" name="Footer Placeholder 3">
            <a:extLst>
              <a:ext uri="{FF2B5EF4-FFF2-40B4-BE49-F238E27FC236}">
                <a16:creationId xmlns:a16="http://schemas.microsoft.com/office/drawing/2014/main" id="{6C0919E8-4199-E6B1-B16A-493F3E97438A}"/>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76FCC51E-C31C-5873-1F65-3442BFE87483}"/>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chemeClr val="bg1">
                    <a:lumMod val="75000"/>
                    <a:lumOff val="25000"/>
                  </a:schemeClr>
                </a:solidFill>
              </a:rPr>
              <a:pPr>
                <a:spcAft>
                  <a:spcPts val="600"/>
                </a:spcAft>
              </a:pPr>
              <a:t>11</a:t>
            </a:fld>
            <a:endParaRPr lang="en-US">
              <a:solidFill>
                <a:schemeClr val="bg1">
                  <a:lumMod val="75000"/>
                  <a:lumOff val="25000"/>
                </a:schemeClr>
              </a:solidFill>
            </a:endParaRPr>
          </a:p>
        </p:txBody>
      </p:sp>
      <p:pic>
        <p:nvPicPr>
          <p:cNvPr id="3074" name="Picture 2" descr="Heinz Distributors — Forrest Fresh Foods Ltd">
            <a:extLst>
              <a:ext uri="{FF2B5EF4-FFF2-40B4-BE49-F238E27FC236}">
                <a16:creationId xmlns:a16="http://schemas.microsoft.com/office/drawing/2014/main" id="{E19207B5-63E3-2B7B-FC49-BF3510D968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8945" y="1664906"/>
            <a:ext cx="7780775" cy="4076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38615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D35F9-F12A-5C77-4B01-F1E41FDD8D35}"/>
              </a:ext>
            </a:extLst>
          </p:cNvPr>
          <p:cNvSpPr>
            <a:spLocks noGrp="1"/>
          </p:cNvSpPr>
          <p:nvPr>
            <p:ph type="title"/>
          </p:nvPr>
        </p:nvSpPr>
        <p:spPr/>
        <p:txBody>
          <a:bodyPr/>
          <a:lstStyle/>
          <a:p>
            <a:r>
              <a:rPr lang="en-GB" dirty="0"/>
              <a:t>What are the advantages and disadvantages of stand-alone vs family brands? </a:t>
            </a:r>
          </a:p>
        </p:txBody>
      </p:sp>
      <p:sp>
        <p:nvSpPr>
          <p:cNvPr id="3" name="Content Placeholder 2">
            <a:extLst>
              <a:ext uri="{FF2B5EF4-FFF2-40B4-BE49-F238E27FC236}">
                <a16:creationId xmlns:a16="http://schemas.microsoft.com/office/drawing/2014/main" id="{456B62F2-7997-EB21-EDA0-6276EAB94393}"/>
              </a:ext>
            </a:extLst>
          </p:cNvPr>
          <p:cNvSpPr>
            <a:spLocks noGrp="1"/>
          </p:cNvSpPr>
          <p:nvPr>
            <p:ph idx="1"/>
          </p:nvPr>
        </p:nvSpPr>
        <p:spPr/>
        <p:txBody>
          <a:bodyPr/>
          <a:lstStyle/>
          <a:p>
            <a:endParaRPr lang="en-GB" dirty="0"/>
          </a:p>
        </p:txBody>
      </p:sp>
      <p:sp>
        <p:nvSpPr>
          <p:cNvPr id="4" name="Footer Placeholder 3">
            <a:extLst>
              <a:ext uri="{FF2B5EF4-FFF2-40B4-BE49-F238E27FC236}">
                <a16:creationId xmlns:a16="http://schemas.microsoft.com/office/drawing/2014/main" id="{4A08FFA9-7602-0397-5658-16246E332F6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742F612-FBC6-9DBE-EEAE-B7CE005856D5}"/>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3720786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273" name="Rectangle 11272">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275" name="Rectangle 11274">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277" name="Rectangle 11276">
            <a:extLst>
              <a:ext uri="{FF2B5EF4-FFF2-40B4-BE49-F238E27FC236}">
                <a16:creationId xmlns:a16="http://schemas.microsoft.com/office/drawing/2014/main" id="{587D26DA-9773-4A0E-B213-DDF20A1F1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Brand Image vs Brand Identity: With Examples &amp; Explanation - Jacob LE">
            <a:extLst>
              <a:ext uri="{FF2B5EF4-FFF2-40B4-BE49-F238E27FC236}">
                <a16:creationId xmlns:a16="http://schemas.microsoft.com/office/drawing/2014/main" id="{07DE0D0C-7DBD-7369-E1D9-6881C26F9E2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381955" y="643466"/>
            <a:ext cx="7428089" cy="5571067"/>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FB76A962-1D5B-E52C-56ED-F8E9B55A11F8}"/>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tx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AEF276A6-6C9A-C5B1-4D7A-6A4577252DB5}"/>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13</a:t>
            </a:fld>
            <a:endParaRPr lang="en-US"/>
          </a:p>
        </p:txBody>
      </p:sp>
    </p:spTree>
    <p:extLst>
      <p:ext uri="{BB962C8B-B14F-4D97-AF65-F5344CB8AC3E}">
        <p14:creationId xmlns:p14="http://schemas.microsoft.com/office/powerpoint/2010/main" val="1385246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7836726A-8F2F-0CDD-9889-E531DE8E6730}"/>
              </a:ext>
            </a:extLst>
          </p:cNvPr>
          <p:cNvSpPr>
            <a:spLocks noGrp="1"/>
          </p:cNvSpPr>
          <p:nvPr>
            <p:ph type="title"/>
          </p:nvPr>
        </p:nvSpPr>
        <p:spPr>
          <a:xfrm>
            <a:off x="792480" y="333376"/>
            <a:ext cx="8953183" cy="936624"/>
          </a:xfrm>
        </p:spPr>
        <p:txBody>
          <a:bodyPr/>
          <a:lstStyle/>
          <a:p>
            <a:r>
              <a:rPr lang="en-GB" altLang="en-US" dirty="0"/>
              <a:t>Brand Identity</a:t>
            </a:r>
          </a:p>
        </p:txBody>
      </p:sp>
      <p:sp>
        <p:nvSpPr>
          <p:cNvPr id="3" name="Content Placeholder 2">
            <a:extLst>
              <a:ext uri="{FF2B5EF4-FFF2-40B4-BE49-F238E27FC236}">
                <a16:creationId xmlns:a16="http://schemas.microsoft.com/office/drawing/2014/main" id="{CB486806-5365-ADF6-2813-5F306560AE65}"/>
              </a:ext>
            </a:extLst>
          </p:cNvPr>
          <p:cNvSpPr>
            <a:spLocks noGrp="1"/>
          </p:cNvSpPr>
          <p:nvPr>
            <p:ph idx="1"/>
          </p:nvPr>
        </p:nvSpPr>
        <p:spPr>
          <a:xfrm>
            <a:off x="690880" y="1696721"/>
            <a:ext cx="10170160" cy="4396104"/>
          </a:xfrm>
        </p:spPr>
        <p:txBody>
          <a:bodyPr>
            <a:normAutofit fontScale="92500" lnSpcReduction="10000"/>
          </a:bodyPr>
          <a:lstStyle/>
          <a:p>
            <a:endParaRPr lang="en-GB" altLang="en-US" sz="2700" dirty="0"/>
          </a:p>
          <a:p>
            <a:r>
              <a:rPr lang="en-GB" altLang="en-US" sz="2700" dirty="0"/>
              <a:t>Brand identity is controlled from within an organisation and should relate to how the company wishes consumers to perceive and engage with the brand</a:t>
            </a:r>
          </a:p>
          <a:p>
            <a:r>
              <a:rPr lang="en-GB" altLang="en-US" sz="2700" dirty="0"/>
              <a:t>Consumers use brands to make statements about themselves and are more likely to connect positively with a brand if they associate closely with its overall identity</a:t>
            </a:r>
          </a:p>
          <a:p>
            <a:r>
              <a:rPr lang="en-GB" altLang="en-US" sz="2700" dirty="0"/>
              <a:t>It is extremely important for an organisation to develop a compelling and engaging identity for its brand</a:t>
            </a:r>
          </a:p>
          <a:p>
            <a:endParaRPr lang="en-GB" altLang="en-US" sz="2700" dirty="0"/>
          </a:p>
          <a:p>
            <a:endParaRPr lang="en-GB" altLang="en-US" sz="2800" dirty="0"/>
          </a:p>
          <a:p>
            <a:endParaRPr lang="en-GB" altLang="en-US" dirty="0"/>
          </a:p>
        </p:txBody>
      </p:sp>
    </p:spTree>
    <p:extLst>
      <p:ext uri="{BB962C8B-B14F-4D97-AF65-F5344CB8AC3E}">
        <p14:creationId xmlns:p14="http://schemas.microsoft.com/office/powerpoint/2010/main" val="2216405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3D6D6E9-22EF-633F-4BD6-BE2E1DBB9D63}"/>
              </a:ext>
            </a:extLst>
          </p:cNvPr>
          <p:cNvSpPr>
            <a:spLocks noGrp="1"/>
          </p:cNvSpPr>
          <p:nvPr>
            <p:ph type="title"/>
          </p:nvPr>
        </p:nvSpPr>
        <p:spPr>
          <a:xfrm>
            <a:off x="944880" y="762000"/>
            <a:ext cx="8800783" cy="568960"/>
          </a:xfrm>
        </p:spPr>
        <p:txBody>
          <a:bodyPr>
            <a:normAutofit/>
          </a:bodyPr>
          <a:lstStyle/>
          <a:p>
            <a:r>
              <a:rPr lang="en-GB" altLang="en-US" dirty="0"/>
              <a:t>Brand Image</a:t>
            </a:r>
          </a:p>
        </p:txBody>
      </p:sp>
      <p:sp>
        <p:nvSpPr>
          <p:cNvPr id="3" name="Content Placeholder 2">
            <a:extLst>
              <a:ext uri="{FF2B5EF4-FFF2-40B4-BE49-F238E27FC236}">
                <a16:creationId xmlns:a16="http://schemas.microsoft.com/office/drawing/2014/main" id="{E2AD6F83-F24A-B3B0-3ECE-50D17D1C8419}"/>
              </a:ext>
            </a:extLst>
          </p:cNvPr>
          <p:cNvSpPr>
            <a:spLocks noGrp="1"/>
          </p:cNvSpPr>
          <p:nvPr>
            <p:ph idx="1"/>
          </p:nvPr>
        </p:nvSpPr>
        <p:spPr>
          <a:xfrm>
            <a:off x="863600" y="1584961"/>
            <a:ext cx="10434320" cy="4291964"/>
          </a:xfrm>
        </p:spPr>
        <p:txBody>
          <a:bodyPr>
            <a:normAutofit fontScale="92500" lnSpcReduction="20000"/>
          </a:bodyPr>
          <a:lstStyle/>
          <a:p>
            <a:endParaRPr lang="en-GB" altLang="en-US" sz="2700" dirty="0"/>
          </a:p>
          <a:p>
            <a:r>
              <a:rPr lang="en-GB" altLang="en-US" sz="2700" dirty="0"/>
              <a:t>The image of the brand as perceived by outsiders and consumers</a:t>
            </a:r>
          </a:p>
          <a:p>
            <a:r>
              <a:rPr lang="en-GB" altLang="en-US" sz="2700" dirty="0"/>
              <a:t>Brand identity and brand image may differ</a:t>
            </a:r>
          </a:p>
          <a:p>
            <a:r>
              <a:rPr lang="en-GB" altLang="en-US" sz="2700" dirty="0"/>
              <a:t>A large gap between identity and image can result in catastrophic problems for a brand</a:t>
            </a:r>
          </a:p>
          <a:p>
            <a:r>
              <a:rPr lang="en-GB" altLang="en-US" sz="2700" dirty="0"/>
              <a:t>This happened to Burberry when consumers it had not intended to attract started purchasing both legitimate Burberry and counterfeit products. </a:t>
            </a:r>
          </a:p>
          <a:p>
            <a:r>
              <a:rPr lang="en-GB" altLang="en-US" sz="2700" dirty="0"/>
              <a:t>The skewed image of the brand was not aligned to the identity and no longer related to the strategic intentions within the company</a:t>
            </a:r>
          </a:p>
          <a:p>
            <a:endParaRPr lang="en-GB" altLang="en-US" dirty="0"/>
          </a:p>
          <a:p>
            <a:endParaRPr lang="en-GB" altLang="en-US" dirty="0"/>
          </a:p>
          <a:p>
            <a:endParaRPr lang="en-GB" altLang="en-US" dirty="0"/>
          </a:p>
        </p:txBody>
      </p:sp>
    </p:spTree>
    <p:extLst>
      <p:ext uri="{BB962C8B-B14F-4D97-AF65-F5344CB8AC3E}">
        <p14:creationId xmlns:p14="http://schemas.microsoft.com/office/powerpoint/2010/main" val="2800451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01F80E4-6A33-88D9-A59B-131185666E9E}"/>
              </a:ext>
            </a:extLst>
          </p:cNvPr>
          <p:cNvSpPr>
            <a:spLocks noGrp="1"/>
          </p:cNvSpPr>
          <p:nvPr>
            <p:ph type="title"/>
          </p:nvPr>
        </p:nvSpPr>
        <p:spPr/>
        <p:txBody>
          <a:bodyPr/>
          <a:lstStyle/>
          <a:p>
            <a:endParaRPr lang="en-GB" altLang="en-US"/>
          </a:p>
        </p:txBody>
      </p:sp>
      <p:pic>
        <p:nvPicPr>
          <p:cNvPr id="18435" name="Content Placeholder 3" descr="Burberry.london.jpg">
            <a:extLst>
              <a:ext uri="{FF2B5EF4-FFF2-40B4-BE49-F238E27FC236}">
                <a16:creationId xmlns:a16="http://schemas.microsoft.com/office/drawing/2014/main" id="{567EEF3C-1795-5A63-B02F-948ED2BF81A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1440" y="121920"/>
            <a:ext cx="11805920" cy="6719858"/>
          </a:xfrm>
        </p:spPr>
      </p:pic>
    </p:spTree>
    <p:extLst>
      <p:ext uri="{BB962C8B-B14F-4D97-AF65-F5344CB8AC3E}">
        <p14:creationId xmlns:p14="http://schemas.microsoft.com/office/powerpoint/2010/main" val="3871646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E504654-CA61-1B4D-96D6-A8CA78146D3D}"/>
              </a:ext>
            </a:extLst>
          </p:cNvPr>
          <p:cNvSpPr>
            <a:spLocks noGrp="1"/>
          </p:cNvSpPr>
          <p:nvPr>
            <p:ph type="title"/>
          </p:nvPr>
        </p:nvSpPr>
        <p:spPr/>
        <p:txBody>
          <a:bodyPr/>
          <a:lstStyle/>
          <a:p>
            <a:endParaRPr lang="en-GB" altLang="en-US"/>
          </a:p>
        </p:txBody>
      </p:sp>
      <p:pic>
        <p:nvPicPr>
          <p:cNvPr id="19459" name="Content Placeholder 3" descr="Burberry.jpg">
            <a:extLst>
              <a:ext uri="{FF2B5EF4-FFF2-40B4-BE49-F238E27FC236}">
                <a16:creationId xmlns:a16="http://schemas.microsoft.com/office/drawing/2014/main" id="{9239935C-F215-0E2C-E103-58583513C8A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1"/>
            <a:ext cx="12049760" cy="6875681"/>
          </a:xfrm>
        </p:spPr>
      </p:pic>
    </p:spTree>
    <p:extLst>
      <p:ext uri="{BB962C8B-B14F-4D97-AF65-F5344CB8AC3E}">
        <p14:creationId xmlns:p14="http://schemas.microsoft.com/office/powerpoint/2010/main" val="5061048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A21C982-E676-EDD1-DD44-3EA0B8F31B77}"/>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2023 Burberry Advert </a:t>
            </a:r>
          </a:p>
        </p:txBody>
      </p:sp>
      <p:sp>
        <p:nvSpPr>
          <p:cNvPr id="5133" name="Rectangle 5132">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135" name="Rectangle 513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137" name="Rectangle 513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5126" name="Content Placeholder 5125">
            <a:extLst>
              <a:ext uri="{FF2B5EF4-FFF2-40B4-BE49-F238E27FC236}">
                <a16:creationId xmlns:a16="http://schemas.microsoft.com/office/drawing/2014/main" id="{91F4747C-D2D5-860A-CED4-5F8E71F0F791}"/>
              </a:ext>
            </a:extLst>
          </p:cNvPr>
          <p:cNvSpPr>
            <a:spLocks noGrp="1"/>
          </p:cNvSpPr>
          <p:nvPr>
            <p:ph idx="1"/>
          </p:nvPr>
        </p:nvSpPr>
        <p:spPr>
          <a:xfrm>
            <a:off x="671513" y="2536031"/>
            <a:ext cx="3123783" cy="3671936"/>
          </a:xfrm>
        </p:spPr>
        <p:txBody>
          <a:bodyPr anchor="t">
            <a:normAutofit/>
          </a:bodyPr>
          <a:lstStyle/>
          <a:p>
            <a:r>
              <a:rPr lang="en-US" dirty="0">
                <a:solidFill>
                  <a:srgbClr val="FFFFFF"/>
                </a:solidFill>
              </a:rPr>
              <a:t>Burberry recovered from the brand image problems with a successful rebranding strategy.</a:t>
            </a:r>
          </a:p>
        </p:txBody>
      </p:sp>
      <p:pic>
        <p:nvPicPr>
          <p:cNvPr id="5122" name="Picture 2" descr="Raheem Sterling and Skepta for Burberry">
            <a:extLst>
              <a:ext uri="{FF2B5EF4-FFF2-40B4-BE49-F238E27FC236}">
                <a16:creationId xmlns:a16="http://schemas.microsoft.com/office/drawing/2014/main" id="{5E93E84A-E3D4-F7A4-CD6E-D1BC2A1A22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24" r="768"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00B418-DB58-855F-B499-068FC82C1AE7}"/>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868F8152-8DD8-D480-A7F3-BF8937E1847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18</a:t>
            </a:fld>
            <a:endParaRPr lang="en-US">
              <a:solidFill>
                <a:schemeClr val="bg1">
                  <a:lumMod val="75000"/>
                  <a:lumOff val="25000"/>
                </a:schemeClr>
              </a:solidFill>
            </a:endParaRPr>
          </a:p>
        </p:txBody>
      </p:sp>
    </p:spTree>
    <p:extLst>
      <p:ext uri="{BB962C8B-B14F-4D97-AF65-F5344CB8AC3E}">
        <p14:creationId xmlns:p14="http://schemas.microsoft.com/office/powerpoint/2010/main" val="296125331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38BCF7C-9ABA-87E0-9EBB-E4758A5C3411}"/>
              </a:ext>
            </a:extLst>
          </p:cNvPr>
          <p:cNvSpPr>
            <a:spLocks noGrp="1"/>
          </p:cNvSpPr>
          <p:nvPr>
            <p:ph type="title"/>
          </p:nvPr>
        </p:nvSpPr>
        <p:spPr>
          <a:xfrm>
            <a:off x="548640" y="751839"/>
            <a:ext cx="9651049" cy="904241"/>
          </a:xfrm>
        </p:spPr>
        <p:txBody>
          <a:bodyPr>
            <a:normAutofit fontScale="90000"/>
          </a:bodyPr>
          <a:lstStyle/>
          <a:p>
            <a:r>
              <a:rPr lang="en-GB" altLang="en-US" dirty="0"/>
              <a:t>Developing and Managing Brand Identit</a:t>
            </a:r>
            <a:r>
              <a:rPr lang="en-GB" altLang="en-US" b="0" dirty="0"/>
              <a:t>y</a:t>
            </a:r>
            <a:br>
              <a:rPr lang="en-GB" altLang="en-US" b="0" dirty="0"/>
            </a:br>
            <a:endParaRPr lang="en-GB" altLang="en-US" dirty="0"/>
          </a:p>
        </p:txBody>
      </p:sp>
      <p:sp>
        <p:nvSpPr>
          <p:cNvPr id="3" name="Content Placeholder 2">
            <a:extLst>
              <a:ext uri="{FF2B5EF4-FFF2-40B4-BE49-F238E27FC236}">
                <a16:creationId xmlns:a16="http://schemas.microsoft.com/office/drawing/2014/main" id="{3C5DF5BC-49A8-F366-B88C-0B80BD739C03}"/>
              </a:ext>
            </a:extLst>
          </p:cNvPr>
          <p:cNvSpPr>
            <a:spLocks noGrp="1"/>
          </p:cNvSpPr>
          <p:nvPr>
            <p:ph idx="1"/>
          </p:nvPr>
        </p:nvSpPr>
        <p:spPr>
          <a:xfrm>
            <a:off x="548640" y="1524000"/>
            <a:ext cx="10942320" cy="4813300"/>
          </a:xfrm>
        </p:spPr>
        <p:txBody>
          <a:bodyPr>
            <a:noAutofit/>
          </a:bodyPr>
          <a:lstStyle/>
          <a:p>
            <a:r>
              <a:rPr lang="en-GB" altLang="en-US" sz="2400" dirty="0"/>
              <a:t>Developing and managing the brand identity is an extremely important aspect of brand management</a:t>
            </a:r>
            <a:endParaRPr lang="en-GB" altLang="en-US" sz="1400" dirty="0"/>
          </a:p>
          <a:p>
            <a:r>
              <a:rPr lang="en-GB" sz="2400" dirty="0"/>
              <a:t>Brand identity refers to the collective effort of all consumer-facing aspect of a brand to shape the customer's perspective. </a:t>
            </a:r>
          </a:p>
          <a:p>
            <a:r>
              <a:rPr lang="en-GB" sz="2400" dirty="0"/>
              <a:t>Everything that makes up a business </a:t>
            </a:r>
            <a:r>
              <a:rPr lang="en-GB" sz="2400" b="1" dirty="0"/>
              <a:t>from the logo to the colours and fonts</a:t>
            </a:r>
            <a:r>
              <a:rPr lang="en-GB" sz="2400" dirty="0"/>
              <a:t> it uses should be </a:t>
            </a:r>
            <a:r>
              <a:rPr lang="en-GB" sz="2400" b="1" dirty="0"/>
              <a:t>purposefully designed</a:t>
            </a:r>
            <a:r>
              <a:rPr lang="en-GB" sz="2400" dirty="0"/>
              <a:t> to give consumers a consistent and meaningful idea of what their product or service entails. </a:t>
            </a:r>
          </a:p>
          <a:p>
            <a:r>
              <a:rPr lang="en-GB" sz="2400" dirty="0"/>
              <a:t>What quality should be expected? How expensive is it? What does it mean to engage with this product or service? Brand identity ensures that all these factors are apparent to potential customers before they ever engage with your offering.</a:t>
            </a:r>
            <a:endParaRPr lang="en-GB" altLang="en-US" sz="2400" dirty="0"/>
          </a:p>
        </p:txBody>
      </p:sp>
    </p:spTree>
    <p:extLst>
      <p:ext uri="{BB962C8B-B14F-4D97-AF65-F5344CB8AC3E}">
        <p14:creationId xmlns:p14="http://schemas.microsoft.com/office/powerpoint/2010/main" val="23764876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E36DD-F677-5839-A45D-1C0984932E76}"/>
              </a:ext>
            </a:extLst>
          </p:cNvPr>
          <p:cNvSpPr>
            <a:spLocks noGrp="1"/>
          </p:cNvSpPr>
          <p:nvPr>
            <p:ph type="title"/>
          </p:nvPr>
        </p:nvSpPr>
        <p:spPr>
          <a:xfrm>
            <a:off x="581192" y="702156"/>
            <a:ext cx="11029616" cy="791364"/>
          </a:xfrm>
        </p:spPr>
        <p:txBody>
          <a:bodyPr/>
          <a:lstStyle/>
          <a:p>
            <a:r>
              <a:rPr lang="en-GB" dirty="0"/>
              <a:t>Establishing a brand identity</a:t>
            </a:r>
          </a:p>
        </p:txBody>
      </p:sp>
      <p:sp>
        <p:nvSpPr>
          <p:cNvPr id="3" name="Content Placeholder 2">
            <a:extLst>
              <a:ext uri="{FF2B5EF4-FFF2-40B4-BE49-F238E27FC236}">
                <a16:creationId xmlns:a16="http://schemas.microsoft.com/office/drawing/2014/main" id="{72F87396-823F-C177-C129-D0360CDC3369}"/>
              </a:ext>
            </a:extLst>
          </p:cNvPr>
          <p:cNvSpPr>
            <a:spLocks noGrp="1"/>
          </p:cNvSpPr>
          <p:nvPr>
            <p:ph idx="1"/>
          </p:nvPr>
        </p:nvSpPr>
        <p:spPr>
          <a:xfrm>
            <a:off x="581192" y="1849120"/>
            <a:ext cx="11029615" cy="4126230"/>
          </a:xfrm>
        </p:spPr>
        <p:txBody>
          <a:bodyPr>
            <a:normAutofit/>
          </a:bodyPr>
          <a:lstStyle/>
          <a:p>
            <a:pPr algn="l"/>
            <a:r>
              <a:rPr lang="en-GB" sz="2800" dirty="0">
                <a:solidFill>
                  <a:srgbClr val="313030"/>
                </a:solidFill>
                <a:latin typeface="Franklin Gothic Book" panose="020B0503020102020204" pitchFamily="34" charset="0"/>
              </a:rPr>
              <a:t>Your brand identity you should clearly aligned with:</a:t>
            </a:r>
          </a:p>
          <a:p>
            <a:pPr lvl="1"/>
            <a:r>
              <a:rPr lang="en-GB" sz="2800" b="0" i="0" dirty="0">
                <a:solidFill>
                  <a:srgbClr val="313030"/>
                </a:solidFill>
                <a:effectLst/>
                <a:latin typeface="Franklin Gothic Book" panose="020B0503020102020204" pitchFamily="34" charset="0"/>
              </a:rPr>
              <a:t>Your company mission </a:t>
            </a:r>
          </a:p>
          <a:p>
            <a:pPr lvl="1"/>
            <a:r>
              <a:rPr lang="en-GB" sz="2800" dirty="0">
                <a:solidFill>
                  <a:srgbClr val="313030"/>
                </a:solidFill>
                <a:latin typeface="Franklin Gothic Book" panose="020B0503020102020204" pitchFamily="34" charset="0"/>
              </a:rPr>
              <a:t>Beliefs and </a:t>
            </a:r>
            <a:r>
              <a:rPr lang="en-GB" sz="2800" b="0" i="0" dirty="0">
                <a:solidFill>
                  <a:srgbClr val="313030"/>
                </a:solidFill>
                <a:effectLst/>
                <a:latin typeface="Franklin Gothic Book" panose="020B0503020102020204" pitchFamily="34" charset="0"/>
              </a:rPr>
              <a:t>values that are important to your company</a:t>
            </a:r>
          </a:p>
          <a:p>
            <a:pPr lvl="1"/>
            <a:r>
              <a:rPr lang="en-GB" sz="2800" dirty="0">
                <a:solidFill>
                  <a:srgbClr val="313030"/>
                </a:solidFill>
                <a:latin typeface="Franklin Gothic Book" panose="020B0503020102020204" pitchFamily="34" charset="0"/>
              </a:rPr>
              <a:t>Your core strengths – what makes you special </a:t>
            </a:r>
            <a:endParaRPr lang="en-GB" sz="2800" b="0" i="0" dirty="0">
              <a:solidFill>
                <a:srgbClr val="313030"/>
              </a:solidFill>
              <a:effectLst/>
              <a:latin typeface="Franklin Gothic Book" panose="020B0503020102020204" pitchFamily="34" charset="0"/>
            </a:endParaRPr>
          </a:p>
          <a:p>
            <a:pPr lvl="1"/>
            <a:r>
              <a:rPr lang="en-GB" sz="2800" b="0" i="0" dirty="0">
                <a:solidFill>
                  <a:srgbClr val="313030"/>
                </a:solidFill>
                <a:effectLst/>
                <a:latin typeface="Franklin Gothic Book" panose="020B0503020102020204" pitchFamily="34" charset="0"/>
              </a:rPr>
              <a:t>Your unique positioning  - how you differentiate yourself from the competition</a:t>
            </a:r>
          </a:p>
          <a:p>
            <a:pPr lvl="1"/>
            <a:r>
              <a:rPr lang="en-GB" sz="2800" dirty="0">
                <a:solidFill>
                  <a:srgbClr val="313030"/>
                </a:solidFill>
                <a:latin typeface="Franklin Gothic Book" panose="020B0503020102020204" pitchFamily="34" charset="0"/>
              </a:rPr>
              <a:t>Your brand personality</a:t>
            </a:r>
            <a:endParaRPr lang="en-GB" sz="2800" b="0" i="0" dirty="0">
              <a:solidFill>
                <a:srgbClr val="313030"/>
              </a:solidFill>
              <a:effectLst/>
              <a:latin typeface="Franklin Gothic Book" panose="020B0503020102020204" pitchFamily="34" charset="0"/>
            </a:endParaRPr>
          </a:p>
          <a:p>
            <a:pPr marL="0" indent="0">
              <a:buNone/>
            </a:pPr>
            <a:endParaRPr lang="en-GB" dirty="0"/>
          </a:p>
        </p:txBody>
      </p:sp>
      <p:sp>
        <p:nvSpPr>
          <p:cNvPr id="4" name="Footer Placeholder 3">
            <a:extLst>
              <a:ext uri="{FF2B5EF4-FFF2-40B4-BE49-F238E27FC236}">
                <a16:creationId xmlns:a16="http://schemas.microsoft.com/office/drawing/2014/main" id="{71753BB4-C690-3A2C-145F-98DE881267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C2066E-1C0A-1650-A5A4-2ECF3801E7A5}"/>
              </a:ext>
            </a:extLst>
          </p:cNvPr>
          <p:cNvSpPr>
            <a:spLocks noGrp="1"/>
          </p:cNvSpPr>
          <p:nvPr>
            <p:ph type="sldNum" sz="quarter" idx="12"/>
          </p:nvPr>
        </p:nvSpPr>
        <p:spPr/>
        <p:txBody>
          <a:bodyPr/>
          <a:lstStyle/>
          <a:p>
            <a:fld id="{3A98EE3D-8CD1-4C3F-BD1C-C98C9596463C}" type="slidenum">
              <a:rPr lang="en-US" smtClean="0"/>
              <a:t>20</a:t>
            </a:fld>
            <a:endParaRPr lang="en-US" dirty="0"/>
          </a:p>
        </p:txBody>
      </p:sp>
    </p:spTree>
    <p:extLst>
      <p:ext uri="{BB962C8B-B14F-4D97-AF65-F5344CB8AC3E}">
        <p14:creationId xmlns:p14="http://schemas.microsoft.com/office/powerpoint/2010/main" val="955254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3AACD-E40B-3E69-69D2-D253795B76C7}"/>
              </a:ext>
            </a:extLst>
          </p:cNvPr>
          <p:cNvSpPr>
            <a:spLocks noGrp="1"/>
          </p:cNvSpPr>
          <p:nvPr>
            <p:ph type="title"/>
          </p:nvPr>
        </p:nvSpPr>
        <p:spPr>
          <a:xfrm>
            <a:off x="581193" y="702156"/>
            <a:ext cx="6309003" cy="653313"/>
          </a:xfrm>
        </p:spPr>
        <p:txBody>
          <a:bodyPr>
            <a:normAutofit/>
          </a:bodyPr>
          <a:lstStyle/>
          <a:p>
            <a:r>
              <a:rPr lang="en-GB" dirty="0">
                <a:solidFill>
                  <a:schemeClr val="tx2"/>
                </a:solidFill>
              </a:rPr>
              <a:t>Elements of Brand Identity</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11FA339-83E0-DB68-67D9-985DABBFD025}"/>
              </a:ext>
            </a:extLst>
          </p:cNvPr>
          <p:cNvSpPr>
            <a:spLocks noGrp="1"/>
          </p:cNvSpPr>
          <p:nvPr>
            <p:ph idx="1"/>
          </p:nvPr>
        </p:nvSpPr>
        <p:spPr>
          <a:xfrm>
            <a:off x="581194" y="1896533"/>
            <a:ext cx="6309003" cy="3962266"/>
          </a:xfrm>
        </p:spPr>
        <p:txBody>
          <a:bodyPr>
            <a:normAutofit/>
          </a:bodyPr>
          <a:lstStyle/>
          <a:p>
            <a:pPr>
              <a:buFont typeface="Arial" panose="020B0604020202020204" pitchFamily="34" charset="0"/>
              <a:buChar char="•"/>
            </a:pPr>
            <a:r>
              <a:rPr lang="en-GB" sz="2400" b="0" i="0" dirty="0">
                <a:solidFill>
                  <a:schemeClr val="tx2"/>
                </a:solidFill>
                <a:effectLst/>
              </a:rPr>
              <a:t>Brand name</a:t>
            </a:r>
          </a:p>
          <a:p>
            <a:pPr>
              <a:buFont typeface="Arial" panose="020B0604020202020204" pitchFamily="34" charset="0"/>
              <a:buChar char="•"/>
            </a:pPr>
            <a:r>
              <a:rPr lang="en-GB" sz="2400" b="0" i="0" dirty="0">
                <a:solidFill>
                  <a:schemeClr val="tx2"/>
                </a:solidFill>
                <a:effectLst/>
              </a:rPr>
              <a:t>Logo design</a:t>
            </a:r>
          </a:p>
          <a:p>
            <a:pPr>
              <a:buFont typeface="Arial" panose="020B0604020202020204" pitchFamily="34" charset="0"/>
              <a:buChar char="•"/>
            </a:pPr>
            <a:r>
              <a:rPr lang="en-GB" sz="2400" b="0" i="0" dirty="0">
                <a:solidFill>
                  <a:schemeClr val="tx2"/>
                </a:solidFill>
                <a:effectLst/>
              </a:rPr>
              <a:t>Graphic design and typography</a:t>
            </a:r>
          </a:p>
          <a:p>
            <a:pPr>
              <a:buFont typeface="Arial" panose="020B0604020202020204" pitchFamily="34" charset="0"/>
              <a:buChar char="•"/>
            </a:pPr>
            <a:r>
              <a:rPr lang="en-GB" sz="2400" b="0" i="0" dirty="0">
                <a:solidFill>
                  <a:schemeClr val="tx2"/>
                </a:solidFill>
                <a:effectLst/>
              </a:rPr>
              <a:t>Colour palette</a:t>
            </a:r>
          </a:p>
          <a:p>
            <a:pPr>
              <a:buFont typeface="Arial" panose="020B0604020202020204" pitchFamily="34" charset="0"/>
              <a:buChar char="•"/>
            </a:pPr>
            <a:r>
              <a:rPr lang="en-GB" sz="2400" b="0" i="0" dirty="0">
                <a:solidFill>
                  <a:schemeClr val="tx2"/>
                </a:solidFill>
                <a:effectLst/>
              </a:rPr>
              <a:t>Brand voice</a:t>
            </a:r>
          </a:p>
          <a:p>
            <a:pPr>
              <a:buFont typeface="Arial" panose="020B0604020202020204" pitchFamily="34" charset="0"/>
              <a:buChar char="•"/>
            </a:pPr>
            <a:r>
              <a:rPr lang="en-GB" sz="2400" b="0" i="0" dirty="0">
                <a:solidFill>
                  <a:schemeClr val="tx2"/>
                </a:solidFill>
                <a:effectLst/>
              </a:rPr>
              <a:t>Tagline or slogan</a:t>
            </a:r>
          </a:p>
          <a:p>
            <a:pPr>
              <a:buFont typeface="Arial" panose="020B0604020202020204" pitchFamily="34" charset="0"/>
              <a:buChar char="•"/>
            </a:pPr>
            <a:r>
              <a:rPr lang="en-GB" sz="2400" b="0" i="0" dirty="0">
                <a:solidFill>
                  <a:schemeClr val="tx2"/>
                </a:solidFill>
                <a:effectLst/>
              </a:rPr>
              <a:t>Product packaging</a:t>
            </a:r>
          </a:p>
          <a:p>
            <a:endParaRPr lang="en-GB" dirty="0">
              <a:solidFill>
                <a:schemeClr val="tx2"/>
              </a:solidFill>
            </a:endParaRPr>
          </a:p>
        </p:txBody>
      </p:sp>
      <p:sp>
        <p:nvSpPr>
          <p:cNvPr id="4" name="Footer Placeholder 3">
            <a:extLst>
              <a:ext uri="{FF2B5EF4-FFF2-40B4-BE49-F238E27FC236}">
                <a16:creationId xmlns:a16="http://schemas.microsoft.com/office/drawing/2014/main" id="{0AF73B1D-0E8B-ADDB-1E94-93F0C3F83338}"/>
              </a:ext>
            </a:extLst>
          </p:cNvPr>
          <p:cNvSpPr>
            <a:spLocks noGrp="1"/>
          </p:cNvSpPr>
          <p:nvPr>
            <p:ph type="ftr" sz="quarter" idx="11"/>
          </p:nvPr>
        </p:nvSpPr>
        <p:spPr>
          <a:xfrm>
            <a:off x="581193" y="5951811"/>
            <a:ext cx="4277410" cy="365125"/>
          </a:xfrm>
        </p:spPr>
        <p:txBody>
          <a:bodyPr>
            <a:normAutofit/>
          </a:bodyPr>
          <a:lstStyle/>
          <a:p>
            <a:endParaRPr lang="en-US">
              <a:solidFill>
                <a:srgbClr val="D7DC58"/>
              </a:solidFill>
            </a:endParaRPr>
          </a:p>
        </p:txBody>
      </p:sp>
      <p:sp>
        <p:nvSpPr>
          <p:cNvPr id="5" name="Slide Number Placeholder 4">
            <a:extLst>
              <a:ext uri="{FF2B5EF4-FFF2-40B4-BE49-F238E27FC236}">
                <a16:creationId xmlns:a16="http://schemas.microsoft.com/office/drawing/2014/main" id="{05D56F4B-999A-F751-BF4C-2920E388BBB0}"/>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7DC58"/>
                </a:solidFill>
              </a:rPr>
              <a:pPr>
                <a:spcAft>
                  <a:spcPts val="600"/>
                </a:spcAft>
              </a:pPr>
              <a:t>21</a:t>
            </a:fld>
            <a:endParaRPr lang="en-US">
              <a:solidFill>
                <a:srgbClr val="D7DC58"/>
              </a:solidFill>
            </a:endParaRPr>
          </a:p>
        </p:txBody>
      </p:sp>
      <p:pic>
        <p:nvPicPr>
          <p:cNvPr id="7" name="Picture 6" descr="Colour chart with labels">
            <a:extLst>
              <a:ext uri="{FF2B5EF4-FFF2-40B4-BE49-F238E27FC236}">
                <a16:creationId xmlns:a16="http://schemas.microsoft.com/office/drawing/2014/main" id="{3764F12F-229A-96A2-45D4-1EC6CF559C07}"/>
              </a:ext>
            </a:extLst>
          </p:cNvPr>
          <p:cNvPicPr>
            <a:picLocks noChangeAspect="1"/>
          </p:cNvPicPr>
          <p:nvPr/>
        </p:nvPicPr>
        <p:blipFill rotWithShape="1">
          <a:blip r:embed="rId2"/>
          <a:srcRect l="32454" r="22084" b="-1"/>
          <a:stretch/>
        </p:blipFill>
        <p:spPr>
          <a:xfrm>
            <a:off x="7521283" y="10"/>
            <a:ext cx="4670717" cy="6857990"/>
          </a:xfrm>
          <a:prstGeom prst="rect">
            <a:avLst/>
          </a:prstGeom>
        </p:spPr>
      </p:pic>
    </p:spTree>
    <p:extLst>
      <p:ext uri="{BB962C8B-B14F-4D97-AF65-F5344CB8AC3E}">
        <p14:creationId xmlns:p14="http://schemas.microsoft.com/office/powerpoint/2010/main" val="3732363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5A6F3-B491-AD51-FA5D-33F35F12837A}"/>
              </a:ext>
            </a:extLst>
          </p:cNvPr>
          <p:cNvSpPr>
            <a:spLocks noGrp="1"/>
          </p:cNvSpPr>
          <p:nvPr>
            <p:ph type="title"/>
          </p:nvPr>
        </p:nvSpPr>
        <p:spPr>
          <a:xfrm>
            <a:off x="581192" y="702156"/>
            <a:ext cx="7225075" cy="913225"/>
          </a:xfrm>
        </p:spPr>
        <p:txBody>
          <a:bodyPr>
            <a:normAutofit/>
          </a:bodyPr>
          <a:lstStyle/>
          <a:p>
            <a:r>
              <a:rPr lang="en-GB" dirty="0"/>
              <a:t>Brand name</a:t>
            </a:r>
          </a:p>
        </p:txBody>
      </p:sp>
      <p:sp>
        <p:nvSpPr>
          <p:cNvPr id="3" name="Content Placeholder 2">
            <a:extLst>
              <a:ext uri="{FF2B5EF4-FFF2-40B4-BE49-F238E27FC236}">
                <a16:creationId xmlns:a16="http://schemas.microsoft.com/office/drawing/2014/main" id="{EF2A065B-8E47-2EF5-064A-D1582D90FB33}"/>
              </a:ext>
            </a:extLst>
          </p:cNvPr>
          <p:cNvSpPr>
            <a:spLocks noGrp="1"/>
          </p:cNvSpPr>
          <p:nvPr>
            <p:ph idx="1"/>
          </p:nvPr>
        </p:nvSpPr>
        <p:spPr>
          <a:xfrm>
            <a:off x="581192" y="2180496"/>
            <a:ext cx="7225075" cy="3678303"/>
          </a:xfrm>
        </p:spPr>
        <p:txBody>
          <a:bodyPr>
            <a:normAutofit lnSpcReduction="10000"/>
          </a:bodyPr>
          <a:lstStyle/>
          <a:p>
            <a:r>
              <a:rPr lang="en-GB" sz="2800" dirty="0"/>
              <a:t>A Brand Name is part of a brand that can be spoken</a:t>
            </a:r>
          </a:p>
          <a:p>
            <a:endParaRPr lang="en-GB" sz="1000" dirty="0"/>
          </a:p>
          <a:p>
            <a:r>
              <a:rPr lang="en-GB" sz="2800" dirty="0"/>
              <a:t>Includes letters or numbers or image / combinations</a:t>
            </a:r>
          </a:p>
          <a:p>
            <a:endParaRPr lang="en-GB" sz="1100" dirty="0"/>
          </a:p>
          <a:p>
            <a:r>
              <a:rPr lang="en-GB" sz="2800" dirty="0"/>
              <a:t>It can be the product’s only distinguishing characteristic</a:t>
            </a:r>
          </a:p>
        </p:txBody>
      </p:sp>
      <p:pic>
        <p:nvPicPr>
          <p:cNvPr id="6" name="Picture 5" descr="A black apple logo&#10;&#10;Description automatically generated with low confidence">
            <a:extLst>
              <a:ext uri="{FF2B5EF4-FFF2-40B4-BE49-F238E27FC236}">
                <a16:creationId xmlns:a16="http://schemas.microsoft.com/office/drawing/2014/main" id="{36C2EBD6-3CA1-27C0-88B1-C1AD7F02C668}"/>
              </a:ext>
            </a:extLst>
          </p:cNvPr>
          <p:cNvPicPr>
            <a:picLocks noChangeAspect="1"/>
          </p:cNvPicPr>
          <p:nvPr/>
        </p:nvPicPr>
        <p:blipFill>
          <a:blip r:embed="rId2"/>
          <a:stretch>
            <a:fillRect/>
          </a:stretch>
        </p:blipFill>
        <p:spPr>
          <a:xfrm>
            <a:off x="8051799" y="1127380"/>
            <a:ext cx="3699935" cy="1651756"/>
          </a:xfrm>
          <a:prstGeom prst="rect">
            <a:avLst/>
          </a:prstGeom>
        </p:spPr>
      </p:pic>
      <p:pic>
        <p:nvPicPr>
          <p:cNvPr id="7" name="Picture 6">
            <a:extLst>
              <a:ext uri="{FF2B5EF4-FFF2-40B4-BE49-F238E27FC236}">
                <a16:creationId xmlns:a16="http://schemas.microsoft.com/office/drawing/2014/main" id="{4DD36A85-1857-5757-C1C9-010710F9A0F3}"/>
              </a:ext>
            </a:extLst>
          </p:cNvPr>
          <p:cNvPicPr>
            <a:picLocks noChangeAspect="1"/>
          </p:cNvPicPr>
          <p:nvPr/>
        </p:nvPicPr>
        <p:blipFill>
          <a:blip r:embed="rId3"/>
          <a:stretch>
            <a:fillRect/>
          </a:stretch>
        </p:blipFill>
        <p:spPr>
          <a:xfrm>
            <a:off x="8051799" y="3945580"/>
            <a:ext cx="3699935" cy="1909261"/>
          </a:xfrm>
          <a:prstGeom prst="rect">
            <a:avLst/>
          </a:prstGeom>
        </p:spPr>
      </p:pic>
      <p:sp>
        <p:nvSpPr>
          <p:cNvPr id="4" name="Footer Placeholder 3">
            <a:extLst>
              <a:ext uri="{FF2B5EF4-FFF2-40B4-BE49-F238E27FC236}">
                <a16:creationId xmlns:a16="http://schemas.microsoft.com/office/drawing/2014/main" id="{96563A13-3536-9DEE-AA07-90D11CA1B6E0}"/>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579273D-B068-7C77-2965-E7FABFEE9C40}"/>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167743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5A6F3-B491-AD51-FA5D-33F35F12837A}"/>
              </a:ext>
            </a:extLst>
          </p:cNvPr>
          <p:cNvSpPr>
            <a:spLocks noGrp="1"/>
          </p:cNvSpPr>
          <p:nvPr>
            <p:ph type="title"/>
          </p:nvPr>
        </p:nvSpPr>
        <p:spPr>
          <a:xfrm>
            <a:off x="584201" y="702156"/>
            <a:ext cx="7011413" cy="913284"/>
          </a:xfrm>
        </p:spPr>
        <p:txBody>
          <a:bodyPr>
            <a:normAutofit/>
          </a:bodyPr>
          <a:lstStyle/>
          <a:p>
            <a:r>
              <a:rPr lang="en-GB" dirty="0">
                <a:solidFill>
                  <a:schemeClr val="tx2"/>
                </a:solidFill>
              </a:rPr>
              <a:t>Naming of a Brand</a:t>
            </a:r>
          </a:p>
        </p:txBody>
      </p:sp>
      <p:sp>
        <p:nvSpPr>
          <p:cNvPr id="14" name="Rectangle 1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F2A065B-8E47-2EF5-064A-D1582D90FB33}"/>
              </a:ext>
            </a:extLst>
          </p:cNvPr>
          <p:cNvSpPr>
            <a:spLocks noGrp="1"/>
          </p:cNvSpPr>
          <p:nvPr>
            <p:ph idx="1"/>
          </p:nvPr>
        </p:nvSpPr>
        <p:spPr>
          <a:xfrm>
            <a:off x="584200" y="1896533"/>
            <a:ext cx="7011413" cy="3962266"/>
          </a:xfrm>
        </p:spPr>
        <p:txBody>
          <a:bodyPr>
            <a:noAutofit/>
          </a:bodyPr>
          <a:lstStyle/>
          <a:p>
            <a:r>
              <a:rPr lang="en-GB" sz="2400" dirty="0"/>
              <a:t>Brand Names are vital to successful branding, and the naming of a brand should be given considerable thought</a:t>
            </a:r>
          </a:p>
          <a:p>
            <a:r>
              <a:rPr lang="en-GB" sz="2400" dirty="0"/>
              <a:t>The name of the brand should:</a:t>
            </a:r>
          </a:p>
          <a:p>
            <a:pPr lvl="1"/>
            <a:r>
              <a:rPr lang="en-GB" sz="2000" dirty="0"/>
              <a:t>Suggest some desirable quality of the product or company</a:t>
            </a:r>
          </a:p>
          <a:p>
            <a:pPr lvl="1"/>
            <a:r>
              <a:rPr lang="en-GB" sz="2000" dirty="0"/>
              <a:t>Be simple to pronounce, recognise and remember</a:t>
            </a:r>
          </a:p>
          <a:p>
            <a:pPr lvl="1"/>
            <a:r>
              <a:rPr lang="en-GB" sz="2000" dirty="0"/>
              <a:t>Be unique and distinctive</a:t>
            </a:r>
          </a:p>
        </p:txBody>
      </p:sp>
      <p:sp>
        <p:nvSpPr>
          <p:cNvPr id="4" name="Footer Placeholder 3">
            <a:extLst>
              <a:ext uri="{FF2B5EF4-FFF2-40B4-BE49-F238E27FC236}">
                <a16:creationId xmlns:a16="http://schemas.microsoft.com/office/drawing/2014/main" id="{96563A13-3536-9DEE-AA07-90D11CA1B6E0}"/>
              </a:ext>
            </a:extLst>
          </p:cNvPr>
          <p:cNvSpPr>
            <a:spLocks noGrp="1"/>
          </p:cNvSpPr>
          <p:nvPr>
            <p:ph type="ftr" sz="quarter" idx="11"/>
          </p:nvPr>
        </p:nvSpPr>
        <p:spPr>
          <a:xfrm>
            <a:off x="584200" y="5951811"/>
            <a:ext cx="4989875"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rgbClr val="F6A72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579273D-B068-7C77-2965-E7FABFEE9C40}"/>
              </a:ext>
            </a:extLst>
          </p:cNvPr>
          <p:cNvSpPr>
            <a:spLocks noGrp="1"/>
          </p:cNvSpPr>
          <p:nvPr>
            <p:ph type="sldNum" sz="quarter" idx="12"/>
          </p:nvPr>
        </p:nvSpPr>
        <p:spPr>
          <a:xfrm>
            <a:off x="726440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F6A72D"/>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solidFill>
                <a:srgbClr val="F6A72D"/>
              </a:solidFill>
              <a:effectLst/>
              <a:uLnTx/>
              <a:uFillTx/>
              <a:latin typeface="Franklin Gothic Book" panose="020B0502020104020203"/>
              <a:ea typeface="+mn-ea"/>
              <a:cs typeface="+mn-cs"/>
            </a:endParaRPr>
          </a:p>
        </p:txBody>
      </p:sp>
      <p:pic>
        <p:nvPicPr>
          <p:cNvPr id="7" name="Picture 6" descr="Yellow and blue symbols">
            <a:extLst>
              <a:ext uri="{FF2B5EF4-FFF2-40B4-BE49-F238E27FC236}">
                <a16:creationId xmlns:a16="http://schemas.microsoft.com/office/drawing/2014/main" id="{E6B7FC30-105C-3DC1-56AB-EF14A3534BF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42147" y="601201"/>
            <a:ext cx="3703320" cy="5774200"/>
          </a:xfrm>
          <a:prstGeom prst="rect">
            <a:avLst/>
          </a:prstGeom>
        </p:spPr>
      </p:pic>
    </p:spTree>
    <p:extLst>
      <p:ext uri="{BB962C8B-B14F-4D97-AF65-F5344CB8AC3E}">
        <p14:creationId xmlns:p14="http://schemas.microsoft.com/office/powerpoint/2010/main" val="29409784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F0F46-32AC-396D-6AD3-6F37539F17FD}"/>
              </a:ext>
            </a:extLst>
          </p:cNvPr>
          <p:cNvSpPr>
            <a:spLocks noGrp="1"/>
          </p:cNvSpPr>
          <p:nvPr>
            <p:ph type="title"/>
          </p:nvPr>
        </p:nvSpPr>
        <p:spPr>
          <a:xfrm>
            <a:off x="581192" y="702156"/>
            <a:ext cx="11029616" cy="898044"/>
          </a:xfrm>
        </p:spPr>
        <p:txBody>
          <a:bodyPr/>
          <a:lstStyle/>
          <a:p>
            <a:r>
              <a:rPr lang="en-GB" dirty="0"/>
              <a:t>What do these brand names mean to you?</a:t>
            </a:r>
          </a:p>
        </p:txBody>
      </p:sp>
      <p:sp>
        <p:nvSpPr>
          <p:cNvPr id="4" name="Footer Placeholder 3">
            <a:extLst>
              <a:ext uri="{FF2B5EF4-FFF2-40B4-BE49-F238E27FC236}">
                <a16:creationId xmlns:a16="http://schemas.microsoft.com/office/drawing/2014/main" id="{4F2ED7A4-3C39-042B-3CFD-3ACB1DCD1A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9DDD3E1-2767-F865-82C1-CA4DDBFD0639}"/>
              </a:ext>
            </a:extLst>
          </p:cNvPr>
          <p:cNvSpPr>
            <a:spLocks noGrp="1"/>
          </p:cNvSpPr>
          <p:nvPr>
            <p:ph type="sldNum" sz="quarter" idx="12"/>
          </p:nvPr>
        </p:nvSpPr>
        <p:spPr/>
        <p:txBody>
          <a:bodyPr/>
          <a:lstStyle/>
          <a:p>
            <a:fld id="{3A98EE3D-8CD1-4C3F-BD1C-C98C9596463C}" type="slidenum">
              <a:rPr lang="en-US" smtClean="0"/>
              <a:t>24</a:t>
            </a:fld>
            <a:endParaRPr lang="en-US" dirty="0"/>
          </a:p>
        </p:txBody>
      </p:sp>
      <p:pic>
        <p:nvPicPr>
          <p:cNvPr id="4098" name="Picture 2">
            <a:extLst>
              <a:ext uri="{FF2B5EF4-FFF2-40B4-BE49-F238E27FC236}">
                <a16:creationId xmlns:a16="http://schemas.microsoft.com/office/drawing/2014/main" id="{A6335254-D866-898F-387D-D15A2306A1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51538" y="2520376"/>
            <a:ext cx="3306762" cy="99445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KFC Kentucky Fried Chicken Logo PNG Transparent &amp; SVG Vector - Freebie  Supply">
            <a:extLst>
              <a:ext uri="{FF2B5EF4-FFF2-40B4-BE49-F238E27FC236}">
                <a16:creationId xmlns:a16="http://schemas.microsoft.com/office/drawing/2014/main" id="{F6646E69-9609-2B76-45A6-CB8F034211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190" y="3871554"/>
            <a:ext cx="3777064" cy="283279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SBC Logo, symbol, meaning, history, PNG, brand">
            <a:extLst>
              <a:ext uri="{FF2B5EF4-FFF2-40B4-BE49-F238E27FC236}">
                <a16:creationId xmlns:a16="http://schemas.microsoft.com/office/drawing/2014/main" id="{2362C4B2-21BA-DBA4-7391-8508699583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250" y="2064090"/>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British Airways | Brands of the World™ | Download vector logos and logotypes">
            <a:extLst>
              <a:ext uri="{FF2B5EF4-FFF2-40B4-BE49-F238E27FC236}">
                <a16:creationId xmlns:a16="http://schemas.microsoft.com/office/drawing/2014/main" id="{D288E33D-E004-F20C-13C4-1D9A66EE0B3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5377" y="1958307"/>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a:extLst>
              <a:ext uri="{FF2B5EF4-FFF2-40B4-BE49-F238E27FC236}">
                <a16:creationId xmlns:a16="http://schemas.microsoft.com/office/drawing/2014/main" id="{50128B13-1587-E58C-84F3-D9DDDBC840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49615" y="4365349"/>
            <a:ext cx="1556523" cy="1556523"/>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Smirnoff Logo, symbol, meaning, history, PNG, brand">
            <a:extLst>
              <a:ext uri="{FF2B5EF4-FFF2-40B4-BE49-F238E27FC236}">
                <a16:creationId xmlns:a16="http://schemas.microsoft.com/office/drawing/2014/main" id="{A0C6F2DC-B4A9-81AD-17FC-EBF32C1823C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64486" y="4168129"/>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707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2B4922-7602-46A0-9EEB-1F737C65F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846519"/>
          </a:xfrm>
        </p:spPr>
        <p:txBody>
          <a:bodyPr>
            <a:normAutofit/>
          </a:bodyPr>
          <a:lstStyle/>
          <a:p>
            <a:r>
              <a:rPr lang="en-GB" dirty="0"/>
              <a:t>How to create a great brand name</a:t>
            </a:r>
          </a:p>
        </p:txBody>
      </p:sp>
      <p:sp>
        <p:nvSpPr>
          <p:cNvPr id="1033" name="Rectangle 1032">
            <a:extLst>
              <a:ext uri="{FF2B5EF4-FFF2-40B4-BE49-F238E27FC236}">
                <a16:creationId xmlns:a16="http://schemas.microsoft.com/office/drawing/2014/main" id="{970450C2-785F-4B9A-ADCF-A3081A1C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1034">
            <a:extLst>
              <a:ext uri="{FF2B5EF4-FFF2-40B4-BE49-F238E27FC236}">
                <a16:creationId xmlns:a16="http://schemas.microsoft.com/office/drawing/2014/main" id="{6616FE08-2FA4-454F-8805-C2B340EE8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1036">
            <a:extLst>
              <a:ext uri="{FF2B5EF4-FFF2-40B4-BE49-F238E27FC236}">
                <a16:creationId xmlns:a16="http://schemas.microsoft.com/office/drawing/2014/main" id="{AD6FD8DB-BEB0-487A-910E-E4D3E89D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1038">
            <a:extLst>
              <a:ext uri="{FF2B5EF4-FFF2-40B4-BE49-F238E27FC236}">
                <a16:creationId xmlns:a16="http://schemas.microsoft.com/office/drawing/2014/main" id="{E7F0B04F-9887-478F-B1F0-5B28D467D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ted talks logo">
            <a:extLst>
              <a:ext uri="{FF2B5EF4-FFF2-40B4-BE49-F238E27FC236}">
                <a16:creationId xmlns:a16="http://schemas.microsoft.com/office/drawing/2014/main" id="{F3529926-F696-DB81-0EFC-BBFB5E334F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6650" y="3366780"/>
            <a:ext cx="3061163" cy="169280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6" y="2180496"/>
            <a:ext cx="6755510" cy="4045683"/>
          </a:xfrm>
        </p:spPr>
        <p:txBody>
          <a:bodyPr>
            <a:normAutofit/>
          </a:bodyPr>
          <a:lstStyle/>
          <a:p>
            <a:r>
              <a:rPr lang="en-GB" sz="2800" dirty="0"/>
              <a:t>How to create a great brand name</a:t>
            </a:r>
          </a:p>
          <a:p>
            <a:r>
              <a:rPr lang="en-GB" sz="2800" dirty="0"/>
              <a:t>Watch this video and take notes</a:t>
            </a:r>
            <a:r>
              <a:rPr lang="en-GB" dirty="0"/>
              <a:t>:</a:t>
            </a:r>
          </a:p>
          <a:p>
            <a:pPr lvl="1"/>
            <a:r>
              <a:rPr lang="en-GB" sz="2000" dirty="0"/>
              <a:t>What are the key messages that you take away from this?</a:t>
            </a:r>
          </a:p>
          <a:p>
            <a:pPr lvl="1"/>
            <a:r>
              <a:rPr lang="en-GB" sz="2000" dirty="0"/>
              <a:t>We will discuss this together after the video.</a:t>
            </a:r>
          </a:p>
          <a:p>
            <a:r>
              <a:rPr lang="en-GB" dirty="0">
                <a:hlinkClick r:id="rId3"/>
              </a:rPr>
              <a:t>https://youtu.be/rzbXht7MJVM</a:t>
            </a:r>
            <a:endParaRPr lang="en-GB" dirty="0"/>
          </a:p>
          <a:p>
            <a:pPr marL="0" indent="0">
              <a:buNone/>
            </a:pP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US" dirty="0">
                <a:solidFill>
                  <a:srgbClr val="ED0301"/>
                </a:solidFill>
                <a:latin typeface="Franklin Gothic Book" panose="020B0502020104020203"/>
              </a:rPr>
              <a:t>5:00</a:t>
            </a:r>
            <a:endParaRPr kumimoji="0" lang="en-US" b="0" i="0" u="none" strike="noStrike" kern="1200" cap="all" spc="0" normalizeH="0" baseline="0" noProof="0" dirty="0">
              <a:ln>
                <a:noFill/>
              </a:ln>
              <a:solidFill>
                <a:srgbClr val="ED030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ED0301"/>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25</a:t>
            </a:fld>
            <a:endParaRPr kumimoji="0" lang="en-US" b="0" i="0" u="none" strike="noStrike" kern="1200" cap="none" spc="0" normalizeH="0" baseline="0" noProof="0">
              <a:ln>
                <a:noFill/>
              </a:ln>
              <a:solidFill>
                <a:srgbClr val="ED0301"/>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21813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601255" y="702155"/>
            <a:ext cx="3409783" cy="1300365"/>
          </a:xfrm>
        </p:spPr>
        <p:txBody>
          <a:bodyPr>
            <a:normAutofit/>
          </a:bodyPr>
          <a:lstStyle/>
          <a:p>
            <a:pPr>
              <a:lnSpc>
                <a:spcPct val="90000"/>
              </a:lnSpc>
            </a:pPr>
            <a:r>
              <a:rPr lang="en-GB" dirty="0">
                <a:solidFill>
                  <a:srgbClr val="FFFFFF"/>
                </a:solidFill>
              </a:rPr>
              <a:t>Brand’s strength</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01255" y="2177142"/>
            <a:ext cx="3409782" cy="3823607"/>
          </a:xfrm>
        </p:spPr>
        <p:txBody>
          <a:bodyPr>
            <a:normAutofit/>
          </a:bodyPr>
          <a:lstStyle/>
          <a:p>
            <a:r>
              <a:rPr lang="en-GB" sz="2200" b="1" dirty="0">
                <a:solidFill>
                  <a:srgbClr val="00B0F0"/>
                </a:solidFill>
              </a:rPr>
              <a:t>Brand Strength </a:t>
            </a:r>
            <a:r>
              <a:rPr lang="en-GB" sz="2200" dirty="0">
                <a:solidFill>
                  <a:srgbClr val="FFFFFF"/>
                </a:solidFill>
              </a:rPr>
              <a:t>is basically what or </a:t>
            </a:r>
            <a:r>
              <a:rPr lang="en-GB" sz="2200" b="1" dirty="0">
                <a:solidFill>
                  <a:srgbClr val="00B0F0"/>
                </a:solidFill>
              </a:rPr>
              <a:t>how much a brand means to a customer</a:t>
            </a:r>
          </a:p>
          <a:p>
            <a:r>
              <a:rPr lang="en-GB" sz="2200" dirty="0">
                <a:solidFill>
                  <a:srgbClr val="FFFFFF"/>
                </a:solidFill>
              </a:rPr>
              <a:t>According to Fahy and Jobber (2019), a Brand’s Strength is built on six elements…</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6AD1ADB2-B72C-3B3A-C849-D28529F2C3D3}"/>
              </a:ext>
            </a:extLst>
          </p:cNvPr>
          <p:cNvGraphicFramePr>
            <a:graphicFrameLocks noGrp="1"/>
          </p:cNvGraphicFramePr>
          <p:nvPr>
            <p:extLst>
              <p:ext uri="{D42A27DB-BD31-4B8C-83A1-F6EECF244321}">
                <p14:modId xmlns:p14="http://schemas.microsoft.com/office/powerpoint/2010/main" val="4024778157"/>
              </p:ext>
            </p:extLst>
          </p:nvPr>
        </p:nvGraphicFramePr>
        <p:xfrm>
          <a:off x="4592231" y="1771741"/>
          <a:ext cx="6831504" cy="4433450"/>
        </p:xfrm>
        <a:graphic>
          <a:graphicData uri="http://schemas.openxmlformats.org/drawingml/2006/table">
            <a:tbl>
              <a:tblPr firstRow="1" bandRow="1">
                <a:tableStyleId>{5C22544A-7EE6-4342-B048-85BDC9FD1C3A}</a:tableStyleId>
              </a:tblPr>
              <a:tblGrid>
                <a:gridCol w="1694543">
                  <a:extLst>
                    <a:ext uri="{9D8B030D-6E8A-4147-A177-3AD203B41FA5}">
                      <a16:colId xmlns:a16="http://schemas.microsoft.com/office/drawing/2014/main" val="599780894"/>
                    </a:ext>
                  </a:extLst>
                </a:gridCol>
                <a:gridCol w="5136961">
                  <a:extLst>
                    <a:ext uri="{9D8B030D-6E8A-4147-A177-3AD203B41FA5}">
                      <a16:colId xmlns:a16="http://schemas.microsoft.com/office/drawing/2014/main" val="3954149047"/>
                    </a:ext>
                  </a:extLst>
                </a:gridCol>
              </a:tblGrid>
              <a:tr h="384000">
                <a:tc>
                  <a:txBody>
                    <a:bodyPr/>
                    <a:lstStyle/>
                    <a:p>
                      <a:pPr algn="l" fontAlgn="b"/>
                      <a:r>
                        <a:rPr lang="en-GB" sz="1700" dirty="0">
                          <a:effectLst/>
                        </a:rPr>
                        <a:t>Brand Element</a:t>
                      </a:r>
                    </a:p>
                  </a:txBody>
                  <a:tcPr marL="87273" marR="87273" marT="43636" marB="43636" anchor="b"/>
                </a:tc>
                <a:tc>
                  <a:txBody>
                    <a:bodyPr/>
                    <a:lstStyle/>
                    <a:p>
                      <a:pPr algn="l" fontAlgn="b"/>
                      <a:r>
                        <a:rPr lang="en-GB" sz="1700">
                          <a:effectLst/>
                        </a:rPr>
                        <a:t>Description</a:t>
                      </a:r>
                    </a:p>
                  </a:txBody>
                  <a:tcPr marL="87273" marR="87273" marT="43636" marB="43636" anchor="b"/>
                </a:tc>
                <a:extLst>
                  <a:ext uri="{0D108BD9-81ED-4DB2-BD59-A6C34878D82A}">
                    <a16:rowId xmlns:a16="http://schemas.microsoft.com/office/drawing/2014/main" val="2047031039"/>
                  </a:ext>
                </a:extLst>
              </a:tr>
              <a:tr h="325818">
                <a:tc>
                  <a:txBody>
                    <a:bodyPr/>
                    <a:lstStyle/>
                    <a:p>
                      <a:pPr algn="ctr" fontAlgn="t"/>
                      <a:r>
                        <a:rPr lang="en-GB" sz="1700" b="1" dirty="0">
                          <a:solidFill>
                            <a:srgbClr val="595959"/>
                          </a:solidFill>
                          <a:effectLst/>
                        </a:rPr>
                        <a:t>Value</a:t>
                      </a:r>
                    </a:p>
                  </a:txBody>
                  <a:tcPr marL="14545" marR="14545" marT="14545" marB="14545"/>
                </a:tc>
                <a:tc>
                  <a:txBody>
                    <a:bodyPr/>
                    <a:lstStyle/>
                    <a:p>
                      <a:pPr fontAlgn="t"/>
                      <a:r>
                        <a:rPr lang="en-GB" sz="1700" dirty="0">
                          <a:solidFill>
                            <a:srgbClr val="595959"/>
                          </a:solidFill>
                          <a:effectLst/>
                        </a:rPr>
                        <a:t>Core characteristics and values of a brand</a:t>
                      </a:r>
                    </a:p>
                  </a:txBody>
                  <a:tcPr marL="14545" marR="14545" marT="14545" marB="14545"/>
                </a:tc>
                <a:extLst>
                  <a:ext uri="{0D108BD9-81ED-4DB2-BD59-A6C34878D82A}">
                    <a16:rowId xmlns:a16="http://schemas.microsoft.com/office/drawing/2014/main" val="2311929794"/>
                  </a:ext>
                </a:extLst>
              </a:tr>
              <a:tr h="325818">
                <a:tc>
                  <a:txBody>
                    <a:bodyPr/>
                    <a:lstStyle/>
                    <a:p>
                      <a:pPr algn="ctr" fontAlgn="t"/>
                      <a:r>
                        <a:rPr lang="en-GB" sz="1700" b="1" dirty="0">
                          <a:solidFill>
                            <a:srgbClr val="595959"/>
                          </a:solidFill>
                          <a:effectLst/>
                        </a:rPr>
                        <a:t>Domain</a:t>
                      </a:r>
                    </a:p>
                  </a:txBody>
                  <a:tcPr marL="14545" marR="14545" marT="14545" marB="14545"/>
                </a:tc>
                <a:tc>
                  <a:txBody>
                    <a:bodyPr/>
                    <a:lstStyle/>
                    <a:p>
                      <a:pPr fontAlgn="t"/>
                      <a:r>
                        <a:rPr lang="en-GB" sz="1700">
                          <a:solidFill>
                            <a:srgbClr val="595959"/>
                          </a:solidFill>
                          <a:effectLst/>
                        </a:rPr>
                        <a:t>Brand’s target market, i.e. where it positions itself</a:t>
                      </a:r>
                    </a:p>
                  </a:txBody>
                  <a:tcPr marL="14545" marR="14545" marT="14545" marB="14545"/>
                </a:tc>
                <a:extLst>
                  <a:ext uri="{0D108BD9-81ED-4DB2-BD59-A6C34878D82A}">
                    <a16:rowId xmlns:a16="http://schemas.microsoft.com/office/drawing/2014/main" val="3164928127"/>
                  </a:ext>
                </a:extLst>
              </a:tr>
              <a:tr h="587636">
                <a:tc>
                  <a:txBody>
                    <a:bodyPr/>
                    <a:lstStyle/>
                    <a:p>
                      <a:pPr algn="ctr" fontAlgn="t"/>
                      <a:r>
                        <a:rPr lang="en-GB" sz="1700" b="1" dirty="0">
                          <a:solidFill>
                            <a:srgbClr val="595959"/>
                          </a:solidFill>
                          <a:effectLst/>
                        </a:rPr>
                        <a:t>Heritage</a:t>
                      </a:r>
                    </a:p>
                  </a:txBody>
                  <a:tcPr marL="14545" marR="14545" marT="14545" marB="14545"/>
                </a:tc>
                <a:tc>
                  <a:txBody>
                    <a:bodyPr/>
                    <a:lstStyle/>
                    <a:p>
                      <a:pPr fontAlgn="t"/>
                      <a:r>
                        <a:rPr lang="en-GB" sz="1700" dirty="0">
                          <a:solidFill>
                            <a:srgbClr val="595959"/>
                          </a:solidFill>
                          <a:effectLst/>
                        </a:rPr>
                        <a:t>Brand’s background and internal culture; how it achieved success/failure over its life</a:t>
                      </a:r>
                    </a:p>
                  </a:txBody>
                  <a:tcPr marL="14545" marR="14545" marT="14545" marB="14545"/>
                </a:tc>
                <a:extLst>
                  <a:ext uri="{0D108BD9-81ED-4DB2-BD59-A6C34878D82A}">
                    <a16:rowId xmlns:a16="http://schemas.microsoft.com/office/drawing/2014/main" val="3420545265"/>
                  </a:ext>
                </a:extLst>
              </a:tr>
              <a:tr h="587636">
                <a:tc>
                  <a:txBody>
                    <a:bodyPr/>
                    <a:lstStyle/>
                    <a:p>
                      <a:pPr algn="ctr" fontAlgn="t"/>
                      <a:r>
                        <a:rPr lang="en-GB" sz="1700" b="1" dirty="0">
                          <a:solidFill>
                            <a:srgbClr val="595959"/>
                          </a:solidFill>
                          <a:effectLst/>
                        </a:rPr>
                        <a:t>Assets</a:t>
                      </a:r>
                    </a:p>
                  </a:txBody>
                  <a:tcPr marL="14545" marR="14545" marT="14545" marB="14545"/>
                </a:tc>
                <a:tc>
                  <a:txBody>
                    <a:bodyPr/>
                    <a:lstStyle/>
                    <a:p>
                      <a:pPr fontAlgn="t"/>
                      <a:r>
                        <a:rPr lang="en-GB" sz="1700">
                          <a:solidFill>
                            <a:srgbClr val="595959"/>
                          </a:solidFill>
                          <a:effectLst/>
                        </a:rPr>
                        <a:t>Brand differentiation: e.g. symbols, features, relationships, images, etc.</a:t>
                      </a:r>
                    </a:p>
                  </a:txBody>
                  <a:tcPr marL="14545" marR="14545" marT="14545" marB="14545"/>
                </a:tc>
                <a:extLst>
                  <a:ext uri="{0D108BD9-81ED-4DB2-BD59-A6C34878D82A}">
                    <a16:rowId xmlns:a16="http://schemas.microsoft.com/office/drawing/2014/main" val="2028551603"/>
                  </a:ext>
                </a:extLst>
              </a:tr>
              <a:tr h="1373089">
                <a:tc>
                  <a:txBody>
                    <a:bodyPr/>
                    <a:lstStyle/>
                    <a:p>
                      <a:pPr algn="ctr" fontAlgn="t"/>
                      <a:r>
                        <a:rPr lang="en-GB" sz="1700" b="1" dirty="0">
                          <a:solidFill>
                            <a:srgbClr val="595959"/>
                          </a:solidFill>
                          <a:effectLst/>
                        </a:rPr>
                        <a:t>Personality</a:t>
                      </a:r>
                    </a:p>
                  </a:txBody>
                  <a:tcPr marL="14545" marR="14545" marT="14545" marB="14545"/>
                </a:tc>
                <a:tc>
                  <a:txBody>
                    <a:bodyPr/>
                    <a:lstStyle/>
                    <a:p>
                      <a:pPr fontAlgn="t"/>
                      <a:r>
                        <a:rPr lang="en-GB" sz="1700" dirty="0">
                          <a:solidFill>
                            <a:srgbClr val="595959"/>
                          </a:solidFill>
                          <a:effectLst/>
                        </a:rPr>
                        <a:t>Brand character as described by other entities, e.g. people or objects.</a:t>
                      </a:r>
                    </a:p>
                    <a:p>
                      <a:pPr fontAlgn="t"/>
                      <a:r>
                        <a:rPr lang="en-GB" sz="1700" dirty="0">
                          <a:solidFill>
                            <a:srgbClr val="595959"/>
                          </a:solidFill>
                          <a:effectLst/>
                        </a:rPr>
                        <a:t>Relates to personality the brand has developed and those of people, animals, or objects associated with the brand (e.g. celebrity endorsements)</a:t>
                      </a:r>
                    </a:p>
                  </a:txBody>
                  <a:tcPr marL="14545" marR="14545" marT="14545" marB="14545"/>
                </a:tc>
                <a:extLst>
                  <a:ext uri="{0D108BD9-81ED-4DB2-BD59-A6C34878D82A}">
                    <a16:rowId xmlns:a16="http://schemas.microsoft.com/office/drawing/2014/main" val="53799018"/>
                  </a:ext>
                </a:extLst>
              </a:tr>
              <a:tr h="849453">
                <a:tc>
                  <a:txBody>
                    <a:bodyPr/>
                    <a:lstStyle/>
                    <a:p>
                      <a:pPr algn="ctr" fontAlgn="t"/>
                      <a:r>
                        <a:rPr lang="en-GB" sz="1700" b="1" dirty="0">
                          <a:solidFill>
                            <a:srgbClr val="595959"/>
                          </a:solidFill>
                          <a:effectLst/>
                        </a:rPr>
                        <a:t>Reflection</a:t>
                      </a:r>
                    </a:p>
                  </a:txBody>
                  <a:tcPr marL="14545" marR="14545" marT="14545" marB="14545"/>
                </a:tc>
                <a:tc>
                  <a:txBody>
                    <a:bodyPr/>
                    <a:lstStyle/>
                    <a:p>
                      <a:pPr fontAlgn="t"/>
                      <a:r>
                        <a:rPr lang="en-GB" sz="1700" dirty="0">
                          <a:solidFill>
                            <a:srgbClr val="595959"/>
                          </a:solidFill>
                          <a:effectLst/>
                        </a:rPr>
                        <a:t>How brand relates to consumers’ self-identity, i.e. how consuming a particular brand impacts consumer’s view of self</a:t>
                      </a:r>
                    </a:p>
                  </a:txBody>
                  <a:tcPr marL="14545" marR="14545" marT="14545" marB="14545"/>
                </a:tc>
                <a:extLst>
                  <a:ext uri="{0D108BD9-81ED-4DB2-BD59-A6C34878D82A}">
                    <a16:rowId xmlns:a16="http://schemas.microsoft.com/office/drawing/2014/main" val="2740814999"/>
                  </a:ext>
                </a:extLst>
              </a:tr>
            </a:tbl>
          </a:graphicData>
        </a:graphic>
      </p:graphicFrame>
      <p:sp>
        <p:nvSpPr>
          <p:cNvPr id="8" name="TextBox 7">
            <a:extLst>
              <a:ext uri="{FF2B5EF4-FFF2-40B4-BE49-F238E27FC236}">
                <a16:creationId xmlns:a16="http://schemas.microsoft.com/office/drawing/2014/main" id="{3CF4FF7E-D2FB-3B02-E60F-61C62DE4AED0}"/>
              </a:ext>
            </a:extLst>
          </p:cNvPr>
          <p:cNvSpPr txBox="1"/>
          <p:nvPr/>
        </p:nvSpPr>
        <p:spPr>
          <a:xfrm>
            <a:off x="4947082" y="917894"/>
            <a:ext cx="6094520" cy="523220"/>
          </a:xfrm>
          <a:prstGeom prst="rect">
            <a:avLst/>
          </a:prstGeom>
          <a:noFill/>
        </p:spPr>
        <p:txBody>
          <a:bodyPr wrap="square">
            <a:spAutoFit/>
          </a:bodyPr>
          <a:lstStyle/>
          <a:p>
            <a:pPr algn="ctr"/>
            <a:r>
              <a:rPr lang="en-GB" sz="2800" b="1" dirty="0">
                <a:solidFill>
                  <a:srgbClr val="0070C0"/>
                </a:solidFill>
              </a:rPr>
              <a:t>Brand Strength is built on six elements</a:t>
            </a:r>
          </a:p>
        </p:txBody>
      </p:sp>
    </p:spTree>
    <p:extLst>
      <p:ext uri="{BB962C8B-B14F-4D97-AF65-F5344CB8AC3E}">
        <p14:creationId xmlns:p14="http://schemas.microsoft.com/office/powerpoint/2010/main" val="425339076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2D12-3C80-73D5-AC0B-82B6204C5157}"/>
              </a:ext>
            </a:extLst>
          </p:cNvPr>
          <p:cNvSpPr>
            <a:spLocks noGrp="1"/>
          </p:cNvSpPr>
          <p:nvPr>
            <p:ph type="title"/>
          </p:nvPr>
        </p:nvSpPr>
        <p:spPr>
          <a:xfrm>
            <a:off x="581192" y="702156"/>
            <a:ext cx="11029616" cy="898044"/>
          </a:xfrm>
        </p:spPr>
        <p:txBody>
          <a:bodyPr/>
          <a:lstStyle/>
          <a:p>
            <a:r>
              <a:rPr lang="en-GB" dirty="0"/>
              <a:t>Class Exercise – 10 mins</a:t>
            </a:r>
          </a:p>
        </p:txBody>
      </p:sp>
      <p:sp>
        <p:nvSpPr>
          <p:cNvPr id="3" name="Content Placeholder 2">
            <a:extLst>
              <a:ext uri="{FF2B5EF4-FFF2-40B4-BE49-F238E27FC236}">
                <a16:creationId xmlns:a16="http://schemas.microsoft.com/office/drawing/2014/main" id="{6A438875-6303-C0A8-D7F3-8B3E92994328}"/>
              </a:ext>
            </a:extLst>
          </p:cNvPr>
          <p:cNvSpPr>
            <a:spLocks noGrp="1"/>
          </p:cNvSpPr>
          <p:nvPr>
            <p:ph idx="1"/>
          </p:nvPr>
        </p:nvSpPr>
        <p:spPr>
          <a:xfrm>
            <a:off x="581192" y="1981200"/>
            <a:ext cx="11029615" cy="3994150"/>
          </a:xfrm>
        </p:spPr>
        <p:txBody>
          <a:bodyPr>
            <a:normAutofit/>
          </a:bodyPr>
          <a:lstStyle/>
          <a:p>
            <a:r>
              <a:rPr lang="en-GB" sz="2800" dirty="0"/>
              <a:t>Discuss in small groups what advantages strong brands offer: </a:t>
            </a:r>
          </a:p>
          <a:p>
            <a:pPr lvl="1"/>
            <a:r>
              <a:rPr lang="en-GB" sz="2800" dirty="0"/>
              <a:t>To consumers</a:t>
            </a:r>
          </a:p>
          <a:p>
            <a:pPr lvl="1"/>
            <a:r>
              <a:rPr lang="en-GB" sz="2800" dirty="0"/>
              <a:t>To the organisations that own the brand </a:t>
            </a:r>
          </a:p>
        </p:txBody>
      </p:sp>
      <p:sp>
        <p:nvSpPr>
          <p:cNvPr id="4" name="Footer Placeholder 3">
            <a:extLst>
              <a:ext uri="{FF2B5EF4-FFF2-40B4-BE49-F238E27FC236}">
                <a16:creationId xmlns:a16="http://schemas.microsoft.com/office/drawing/2014/main" id="{52B37E81-F910-3D58-57DD-AEC25712D2E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09002BE-EAD2-E32E-D03B-F8866CAF2F34}"/>
              </a:ext>
            </a:extLst>
          </p:cNvPr>
          <p:cNvSpPr>
            <a:spLocks noGrp="1"/>
          </p:cNvSpPr>
          <p:nvPr>
            <p:ph type="sldNum" sz="quarter" idx="12"/>
          </p:nvPr>
        </p:nvSpPr>
        <p:spPr/>
        <p:txBody>
          <a:bodyPr/>
          <a:lstStyle/>
          <a:p>
            <a:fld id="{3A98EE3D-8CD1-4C3F-BD1C-C98C9596463C}" type="slidenum">
              <a:rPr lang="en-US" smtClean="0"/>
              <a:t>27</a:t>
            </a:fld>
            <a:endParaRPr lang="en-US" dirty="0"/>
          </a:p>
        </p:txBody>
      </p:sp>
    </p:spTree>
    <p:extLst>
      <p:ext uri="{BB962C8B-B14F-4D97-AF65-F5344CB8AC3E}">
        <p14:creationId xmlns:p14="http://schemas.microsoft.com/office/powerpoint/2010/main" val="2277104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52A7-FD8A-2FAD-E7ED-75296671DDE2}"/>
              </a:ext>
            </a:extLst>
          </p:cNvPr>
          <p:cNvSpPr>
            <a:spLocks noGrp="1"/>
          </p:cNvSpPr>
          <p:nvPr>
            <p:ph type="title"/>
          </p:nvPr>
        </p:nvSpPr>
        <p:spPr>
          <a:xfrm>
            <a:off x="581192" y="702156"/>
            <a:ext cx="11029616" cy="618445"/>
          </a:xfrm>
        </p:spPr>
        <p:txBody>
          <a:bodyPr/>
          <a:lstStyle/>
          <a:p>
            <a:r>
              <a:rPr lang="en-GB" dirty="0"/>
              <a:t>Advantages of a strong brand</a:t>
            </a:r>
          </a:p>
        </p:txBody>
      </p:sp>
      <p:sp>
        <p:nvSpPr>
          <p:cNvPr id="3" name="Content Placeholder 2">
            <a:extLst>
              <a:ext uri="{FF2B5EF4-FFF2-40B4-BE49-F238E27FC236}">
                <a16:creationId xmlns:a16="http://schemas.microsoft.com/office/drawing/2014/main" id="{7044E24D-34F6-5BBD-5EFC-9D1A087AB41C}"/>
              </a:ext>
            </a:extLst>
          </p:cNvPr>
          <p:cNvSpPr>
            <a:spLocks noGrp="1"/>
          </p:cNvSpPr>
          <p:nvPr>
            <p:ph idx="1"/>
          </p:nvPr>
        </p:nvSpPr>
        <p:spPr>
          <a:xfrm>
            <a:off x="497840" y="1320601"/>
            <a:ext cx="11112968" cy="4835243"/>
          </a:xfrm>
        </p:spPr>
        <p:txBody>
          <a:bodyPr>
            <a:noAutofit/>
          </a:bodyPr>
          <a:lstStyle/>
          <a:p>
            <a:r>
              <a:rPr lang="en-GB" sz="2400" dirty="0"/>
              <a:t>Brands can form </a:t>
            </a:r>
            <a:r>
              <a:rPr lang="en-GB" sz="2400" b="1" dirty="0">
                <a:solidFill>
                  <a:srgbClr val="0070C0"/>
                </a:solidFill>
              </a:rPr>
              <a:t>barrier to entry </a:t>
            </a:r>
            <a:r>
              <a:rPr lang="en-GB" sz="2400" dirty="0"/>
              <a:t>for new competitors</a:t>
            </a:r>
          </a:p>
          <a:p>
            <a:r>
              <a:rPr lang="en-GB" sz="2400" dirty="0"/>
              <a:t>A strong brand can be enough to see off even highly legitimate new entrants:</a:t>
            </a:r>
          </a:p>
          <a:p>
            <a:pPr lvl="1"/>
            <a:r>
              <a:rPr lang="en-GB" sz="1800" dirty="0"/>
              <a:t>Virgin Cola failed to make a dent in Coca-Cola’s domination of the market, despite being associated with a strong brand and financial position</a:t>
            </a:r>
          </a:p>
          <a:p>
            <a:pPr lvl="1"/>
            <a:endParaRPr lang="en-GB" sz="1800" dirty="0"/>
          </a:p>
          <a:p>
            <a:endParaRPr lang="en-GB" sz="1800" dirty="0"/>
          </a:p>
          <a:p>
            <a:r>
              <a:rPr lang="en-GB" sz="2400" dirty="0"/>
              <a:t>Strong brand allows companies to </a:t>
            </a:r>
            <a:r>
              <a:rPr lang="en-GB" sz="2400" b="1" dirty="0">
                <a:solidFill>
                  <a:srgbClr val="0070C0"/>
                </a:solidFill>
              </a:rPr>
              <a:t>charge premium prices </a:t>
            </a:r>
            <a:r>
              <a:rPr lang="en-GB" sz="2400" dirty="0"/>
              <a:t>as consumers will pay more for a well-renowned brand</a:t>
            </a:r>
          </a:p>
          <a:p>
            <a:endParaRPr lang="en-GB" sz="1800" dirty="0"/>
          </a:p>
          <a:p>
            <a:r>
              <a:rPr lang="en-GB" sz="2400" dirty="0"/>
              <a:t>Brands can also serve as a </a:t>
            </a:r>
            <a:r>
              <a:rPr lang="en-GB" sz="2400" b="1" dirty="0">
                <a:solidFill>
                  <a:srgbClr val="0070C0"/>
                </a:solidFill>
              </a:rPr>
              <a:t>base for brand extensions</a:t>
            </a:r>
            <a:r>
              <a:rPr lang="en-GB" sz="2400" dirty="0"/>
              <a:t>:</a:t>
            </a:r>
          </a:p>
          <a:p>
            <a:pPr lvl="1"/>
            <a:r>
              <a:rPr lang="en-GB" sz="1800" dirty="0"/>
              <a:t>Companies can leverage their brand when launching new offerings</a:t>
            </a:r>
          </a:p>
        </p:txBody>
      </p:sp>
      <p:sp>
        <p:nvSpPr>
          <p:cNvPr id="4" name="Footer Placeholder 3">
            <a:extLst>
              <a:ext uri="{FF2B5EF4-FFF2-40B4-BE49-F238E27FC236}">
                <a16:creationId xmlns:a16="http://schemas.microsoft.com/office/drawing/2014/main" id="{CDF9011F-E733-22BF-D3A4-7B24FA513B5F}"/>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C0C20A94-A2C7-A46D-30EC-F2FEA9483E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ED12C8CA-71E7-FBBD-772E-C917E2935F80}"/>
              </a:ext>
            </a:extLst>
          </p:cNvPr>
          <p:cNvPicPr>
            <a:picLocks noChangeAspect="1"/>
          </p:cNvPicPr>
          <p:nvPr/>
        </p:nvPicPr>
        <p:blipFill>
          <a:blip r:embed="rId2"/>
          <a:stretch>
            <a:fillRect/>
          </a:stretch>
        </p:blipFill>
        <p:spPr>
          <a:xfrm>
            <a:off x="5898889" y="2804219"/>
            <a:ext cx="2351031" cy="1175475"/>
          </a:xfrm>
          <a:prstGeom prst="rect">
            <a:avLst/>
          </a:prstGeom>
        </p:spPr>
      </p:pic>
      <p:pic>
        <p:nvPicPr>
          <p:cNvPr id="7" name="Picture 6">
            <a:extLst>
              <a:ext uri="{FF2B5EF4-FFF2-40B4-BE49-F238E27FC236}">
                <a16:creationId xmlns:a16="http://schemas.microsoft.com/office/drawing/2014/main" id="{2FD0A84F-6F6C-EFEB-945E-7C97D71BF8E1}"/>
              </a:ext>
            </a:extLst>
          </p:cNvPr>
          <p:cNvPicPr>
            <a:picLocks noChangeAspect="1"/>
          </p:cNvPicPr>
          <p:nvPr/>
        </p:nvPicPr>
        <p:blipFill>
          <a:blip r:embed="rId3"/>
          <a:stretch>
            <a:fillRect/>
          </a:stretch>
        </p:blipFill>
        <p:spPr>
          <a:xfrm>
            <a:off x="8900160" y="2807468"/>
            <a:ext cx="1870766" cy="1172226"/>
          </a:xfrm>
          <a:prstGeom prst="rect">
            <a:avLst/>
          </a:prstGeom>
        </p:spPr>
      </p:pic>
      <p:pic>
        <p:nvPicPr>
          <p:cNvPr id="9" name="Picture 8">
            <a:extLst>
              <a:ext uri="{FF2B5EF4-FFF2-40B4-BE49-F238E27FC236}">
                <a16:creationId xmlns:a16="http://schemas.microsoft.com/office/drawing/2014/main" id="{9F36330E-7111-5CC6-3D37-E63209D02CDA}"/>
              </a:ext>
            </a:extLst>
          </p:cNvPr>
          <p:cNvPicPr>
            <a:picLocks noChangeAspect="1"/>
          </p:cNvPicPr>
          <p:nvPr/>
        </p:nvPicPr>
        <p:blipFill>
          <a:blip r:embed="rId4"/>
          <a:stretch>
            <a:fillRect/>
          </a:stretch>
        </p:blipFill>
        <p:spPr>
          <a:xfrm>
            <a:off x="8082498" y="5288210"/>
            <a:ext cx="1604408" cy="1135704"/>
          </a:xfrm>
          <a:prstGeom prst="rect">
            <a:avLst/>
          </a:prstGeom>
        </p:spPr>
      </p:pic>
    </p:spTree>
    <p:extLst>
      <p:ext uri="{BB962C8B-B14F-4D97-AF65-F5344CB8AC3E}">
        <p14:creationId xmlns:p14="http://schemas.microsoft.com/office/powerpoint/2010/main" val="367043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8D2B4922-7602-46A0-9EEB-1F737C65F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755079"/>
          </a:xfrm>
        </p:spPr>
        <p:txBody>
          <a:bodyPr>
            <a:normAutofit/>
          </a:bodyPr>
          <a:lstStyle/>
          <a:p>
            <a:r>
              <a:rPr lang="en-GB" dirty="0"/>
              <a:t>Brand marketing</a:t>
            </a:r>
          </a:p>
        </p:txBody>
      </p:sp>
      <p:sp>
        <p:nvSpPr>
          <p:cNvPr id="1046" name="Rectangle 1045">
            <a:extLst>
              <a:ext uri="{FF2B5EF4-FFF2-40B4-BE49-F238E27FC236}">
                <a16:creationId xmlns:a16="http://schemas.microsoft.com/office/drawing/2014/main" id="{970450C2-785F-4B9A-ADCF-A3081A1C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48" name="Rectangle 1047">
            <a:extLst>
              <a:ext uri="{FF2B5EF4-FFF2-40B4-BE49-F238E27FC236}">
                <a16:creationId xmlns:a16="http://schemas.microsoft.com/office/drawing/2014/main" id="{6616FE08-2FA4-454F-8805-C2B340EE8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50" name="Rectangle 1049">
            <a:extLst>
              <a:ext uri="{FF2B5EF4-FFF2-40B4-BE49-F238E27FC236}">
                <a16:creationId xmlns:a16="http://schemas.microsoft.com/office/drawing/2014/main" id="{AD6FD8DB-BEB0-487A-910E-E4D3E89D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52" name="Rectangle 1051">
            <a:extLst>
              <a:ext uri="{FF2B5EF4-FFF2-40B4-BE49-F238E27FC236}">
                <a16:creationId xmlns:a16="http://schemas.microsoft.com/office/drawing/2014/main" id="{E7F0B04F-9887-478F-B1F0-5B28D467D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DFBB442C-7085-579B-F54D-A73BAF75D7FD}"/>
              </a:ext>
            </a:extLst>
          </p:cNvPr>
          <p:cNvPicPr>
            <a:picLocks noChangeAspect="1"/>
          </p:cNvPicPr>
          <p:nvPr/>
        </p:nvPicPr>
        <p:blipFill>
          <a:blip r:embed="rId2"/>
          <a:stretch>
            <a:fillRect/>
          </a:stretch>
        </p:blipFill>
        <p:spPr>
          <a:xfrm>
            <a:off x="776650" y="2682603"/>
            <a:ext cx="3061163" cy="306116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6" y="1778000"/>
            <a:ext cx="6755510" cy="4448179"/>
          </a:xfrm>
        </p:spPr>
        <p:txBody>
          <a:bodyPr>
            <a:normAutofit/>
          </a:bodyPr>
          <a:lstStyle/>
          <a:p>
            <a:r>
              <a:rPr lang="en-GB" sz="2400" dirty="0"/>
              <a:t>Apple's Award Winning Strategy for Marketing</a:t>
            </a:r>
          </a:p>
          <a:p>
            <a:r>
              <a:rPr lang="en-GB" sz="2400" dirty="0"/>
              <a:t>By </a:t>
            </a:r>
            <a:r>
              <a:rPr lang="en-GB" sz="2400" dirty="0" err="1"/>
              <a:t>ThoughtCatalyst</a:t>
            </a:r>
            <a:endParaRPr lang="en-GB" sz="2400" dirty="0"/>
          </a:p>
          <a:p>
            <a:r>
              <a:rPr lang="en-GB" sz="2400" dirty="0"/>
              <a:t>Watch this video and take notes:</a:t>
            </a:r>
          </a:p>
          <a:p>
            <a:pPr lvl="1"/>
            <a:r>
              <a:rPr lang="en-GB" sz="2000" dirty="0"/>
              <a:t>What are the key messages that you take away from this?</a:t>
            </a:r>
          </a:p>
          <a:p>
            <a:pPr lvl="1"/>
            <a:r>
              <a:rPr lang="en-GB" sz="2000" dirty="0"/>
              <a:t>We will discuss this together after the video.</a:t>
            </a:r>
          </a:p>
          <a:p>
            <a:r>
              <a:rPr lang="en-GB" dirty="0">
                <a:hlinkClick r:id="rId3"/>
              </a:rPr>
              <a:t>https://youtu.be/tFffkU_DwvI</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FCA71D"/>
                </a:solidFill>
                <a:effectLst/>
                <a:uLnTx/>
                <a:uFillTx/>
                <a:latin typeface="Franklin Gothic Book" panose="020B0502020104020203"/>
                <a:ea typeface="+mn-ea"/>
                <a:cs typeface="+mn-cs"/>
              </a:rPr>
              <a:t>9:02</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CA71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FCA71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23A4812F-CE0A-DDA5-B818-AB33B2515D66}"/>
              </a:ext>
            </a:extLst>
          </p:cNvPr>
          <p:cNvPicPr>
            <a:picLocks noChangeAspect="1"/>
          </p:cNvPicPr>
          <p:nvPr/>
        </p:nvPicPr>
        <p:blipFill>
          <a:blip r:embed="rId4"/>
          <a:stretch>
            <a:fillRect/>
          </a:stretch>
        </p:blipFill>
        <p:spPr>
          <a:xfrm>
            <a:off x="8961120" y="872962"/>
            <a:ext cx="2497539" cy="1556606"/>
          </a:xfrm>
          <a:prstGeom prst="rect">
            <a:avLst/>
          </a:prstGeom>
        </p:spPr>
      </p:pic>
    </p:spTree>
    <p:extLst>
      <p:ext uri="{BB962C8B-B14F-4D97-AF65-F5344CB8AC3E}">
        <p14:creationId xmlns:p14="http://schemas.microsoft.com/office/powerpoint/2010/main" val="3677272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7A91F2-507A-3A7A-76AB-0E2C04B7B847}"/>
              </a:ext>
            </a:extLst>
          </p:cNvPr>
          <p:cNvSpPr>
            <a:spLocks noGrp="1"/>
          </p:cNvSpPr>
          <p:nvPr>
            <p:ph type="title"/>
          </p:nvPr>
        </p:nvSpPr>
        <p:spPr>
          <a:xfrm>
            <a:off x="584201" y="702156"/>
            <a:ext cx="7011413" cy="1013800"/>
          </a:xfrm>
        </p:spPr>
        <p:txBody>
          <a:bodyPr>
            <a:normAutofit/>
          </a:bodyPr>
          <a:lstStyle/>
          <a:p>
            <a:r>
              <a:rPr lang="en-GB" dirty="0">
                <a:solidFill>
                  <a:schemeClr val="tx2"/>
                </a:solidFill>
              </a:rPr>
              <a:t>Brand equity</a:t>
            </a:r>
          </a:p>
        </p:txBody>
      </p:sp>
      <p:sp>
        <p:nvSpPr>
          <p:cNvPr id="14" name="Rectangle 1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FCAE190-98B6-F76E-9CE4-648B9CFC2990}"/>
              </a:ext>
            </a:extLst>
          </p:cNvPr>
          <p:cNvSpPr>
            <a:spLocks noGrp="1"/>
          </p:cNvSpPr>
          <p:nvPr>
            <p:ph idx="1"/>
          </p:nvPr>
        </p:nvSpPr>
        <p:spPr>
          <a:xfrm>
            <a:off x="584200" y="1896533"/>
            <a:ext cx="7011413" cy="3962266"/>
          </a:xfrm>
        </p:spPr>
        <p:txBody>
          <a:bodyPr>
            <a:normAutofit/>
          </a:bodyPr>
          <a:lstStyle/>
          <a:p>
            <a:r>
              <a:rPr lang="en-GB" sz="2800" dirty="0"/>
              <a:t>Is the </a:t>
            </a:r>
            <a:r>
              <a:rPr lang="en-GB" sz="2800" b="1" i="1" dirty="0">
                <a:solidFill>
                  <a:srgbClr val="0070C0"/>
                </a:solidFill>
              </a:rPr>
              <a:t>differential effect </a:t>
            </a:r>
            <a:r>
              <a:rPr lang="en-GB" sz="2800" dirty="0"/>
              <a:t>that the </a:t>
            </a:r>
            <a:r>
              <a:rPr lang="en-GB" sz="2800" b="1" i="1" dirty="0">
                <a:solidFill>
                  <a:srgbClr val="0070C0"/>
                </a:solidFill>
              </a:rPr>
              <a:t>knowledge of a brand name</a:t>
            </a:r>
            <a:r>
              <a:rPr lang="en-GB" sz="2800" dirty="0"/>
              <a:t> has upon </a:t>
            </a:r>
            <a:r>
              <a:rPr lang="en-GB" sz="2800" b="1" i="1" dirty="0">
                <a:solidFill>
                  <a:srgbClr val="0070C0"/>
                </a:solidFill>
              </a:rPr>
              <a:t>consumer behaviour</a:t>
            </a:r>
          </a:p>
          <a:p>
            <a:r>
              <a:rPr lang="en-GB" sz="2800" dirty="0"/>
              <a:t>Is built on name awareness, loyalty, perceived quality and associations</a:t>
            </a:r>
          </a:p>
          <a:p>
            <a:r>
              <a:rPr lang="en-GB" sz="2800" dirty="0"/>
              <a:t>Requires investment of time and resources in development and communication</a:t>
            </a:r>
          </a:p>
          <a:p>
            <a:endParaRPr lang="en-GB" dirty="0"/>
          </a:p>
        </p:txBody>
      </p:sp>
      <p:sp>
        <p:nvSpPr>
          <p:cNvPr id="4" name="Footer Placeholder 3">
            <a:extLst>
              <a:ext uri="{FF2B5EF4-FFF2-40B4-BE49-F238E27FC236}">
                <a16:creationId xmlns:a16="http://schemas.microsoft.com/office/drawing/2014/main" id="{627642F8-FB1A-00FF-36AD-A978C12B726F}"/>
              </a:ext>
            </a:extLst>
          </p:cNvPr>
          <p:cNvSpPr>
            <a:spLocks noGrp="1"/>
          </p:cNvSpPr>
          <p:nvPr>
            <p:ph type="ftr" sz="quarter" idx="11"/>
          </p:nvPr>
        </p:nvSpPr>
        <p:spPr>
          <a:xfrm>
            <a:off x="584200" y="5951811"/>
            <a:ext cx="4989875" cy="365125"/>
          </a:xfrm>
        </p:spPr>
        <p:txBody>
          <a:bodyPr>
            <a:normAutofit/>
          </a:bodyPr>
          <a:lstStyle/>
          <a:p>
            <a:endParaRPr lang="en-US">
              <a:solidFill>
                <a:srgbClr val="6970B3"/>
              </a:solidFill>
            </a:endParaRPr>
          </a:p>
        </p:txBody>
      </p:sp>
      <p:sp>
        <p:nvSpPr>
          <p:cNvPr id="5" name="Slide Number Placeholder 4">
            <a:extLst>
              <a:ext uri="{FF2B5EF4-FFF2-40B4-BE49-F238E27FC236}">
                <a16:creationId xmlns:a16="http://schemas.microsoft.com/office/drawing/2014/main" id="{47D8DE4A-5051-5E4C-F74C-4C07870AC40D}"/>
              </a:ext>
            </a:extLst>
          </p:cNvPr>
          <p:cNvSpPr>
            <a:spLocks noGrp="1"/>
          </p:cNvSpPr>
          <p:nvPr>
            <p:ph type="sldNum" sz="quarter" idx="12"/>
          </p:nvPr>
        </p:nvSpPr>
        <p:spPr>
          <a:xfrm>
            <a:off x="7264400" y="5956137"/>
            <a:ext cx="544874" cy="365125"/>
          </a:xfrm>
        </p:spPr>
        <p:txBody>
          <a:bodyPr>
            <a:normAutofit/>
          </a:bodyPr>
          <a:lstStyle/>
          <a:p>
            <a:pPr>
              <a:spcAft>
                <a:spcPts val="600"/>
              </a:spcAft>
            </a:pPr>
            <a:fld id="{3A98EE3D-8CD1-4C3F-BD1C-C98C9596463C}" type="slidenum">
              <a:rPr lang="en-US" smtClean="0">
                <a:solidFill>
                  <a:srgbClr val="6970B3"/>
                </a:solidFill>
              </a:rPr>
              <a:pPr>
                <a:spcAft>
                  <a:spcPts val="600"/>
                </a:spcAft>
              </a:pPr>
              <a:t>30</a:t>
            </a:fld>
            <a:endParaRPr lang="en-US">
              <a:solidFill>
                <a:srgbClr val="6970B3"/>
              </a:solidFill>
            </a:endParaRPr>
          </a:p>
        </p:txBody>
      </p:sp>
      <p:pic>
        <p:nvPicPr>
          <p:cNvPr id="7" name="Picture 6" descr="Lock with a love heart">
            <a:extLst>
              <a:ext uri="{FF2B5EF4-FFF2-40B4-BE49-F238E27FC236}">
                <a16:creationId xmlns:a16="http://schemas.microsoft.com/office/drawing/2014/main" id="{D26FAB95-897E-E453-BD75-059B2FF7500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042147" y="601201"/>
            <a:ext cx="3703320" cy="5774200"/>
          </a:xfrm>
          <a:prstGeom prst="rect">
            <a:avLst/>
          </a:prstGeom>
        </p:spPr>
      </p:pic>
    </p:spTree>
    <p:extLst>
      <p:ext uri="{BB962C8B-B14F-4D97-AF65-F5344CB8AC3E}">
        <p14:creationId xmlns:p14="http://schemas.microsoft.com/office/powerpoint/2010/main" val="39237307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AD3E38D-BE89-29E9-B247-92CCE43B2D8D}"/>
              </a:ext>
            </a:extLst>
          </p:cNvPr>
          <p:cNvSpPr>
            <a:spLocks noGrp="1"/>
          </p:cNvSpPr>
          <p:nvPr>
            <p:ph type="title"/>
          </p:nvPr>
        </p:nvSpPr>
        <p:spPr>
          <a:xfrm>
            <a:off x="601255" y="702155"/>
            <a:ext cx="3409783" cy="730405"/>
          </a:xfrm>
        </p:spPr>
        <p:txBody>
          <a:bodyPr>
            <a:normAutofit/>
          </a:bodyPr>
          <a:lstStyle/>
          <a:p>
            <a:r>
              <a:rPr lang="en-GB" dirty="0">
                <a:solidFill>
                  <a:srgbClr val="FFFFFF"/>
                </a:solidFill>
              </a:rPr>
              <a:t>Brand equity</a:t>
            </a:r>
          </a:p>
        </p:txBody>
      </p:sp>
      <p:sp>
        <p:nvSpPr>
          <p:cNvPr id="3" name="Content Placeholder 2">
            <a:extLst>
              <a:ext uri="{FF2B5EF4-FFF2-40B4-BE49-F238E27FC236}">
                <a16:creationId xmlns:a16="http://schemas.microsoft.com/office/drawing/2014/main" id="{0E9D7C06-5101-C9FA-F010-6EBFC922EBB3}"/>
              </a:ext>
            </a:extLst>
          </p:cNvPr>
          <p:cNvSpPr>
            <a:spLocks noGrp="1"/>
          </p:cNvSpPr>
          <p:nvPr>
            <p:ph idx="1"/>
          </p:nvPr>
        </p:nvSpPr>
        <p:spPr>
          <a:xfrm>
            <a:off x="601255" y="1607182"/>
            <a:ext cx="3409782" cy="4393568"/>
          </a:xfrm>
        </p:spPr>
        <p:txBody>
          <a:bodyPr>
            <a:noAutofit/>
          </a:bodyPr>
          <a:lstStyle/>
          <a:p>
            <a:r>
              <a:rPr lang="en-GB" sz="2400" dirty="0">
                <a:solidFill>
                  <a:srgbClr val="FFFFFF"/>
                </a:solidFill>
              </a:rPr>
              <a:t>Developing Brand Equity requires:</a:t>
            </a:r>
          </a:p>
          <a:p>
            <a:pPr lvl="1"/>
            <a:r>
              <a:rPr lang="en-GB" sz="2400" dirty="0">
                <a:solidFill>
                  <a:srgbClr val="FFFFFF"/>
                </a:solidFill>
              </a:rPr>
              <a:t>substantial investment in time and resources</a:t>
            </a:r>
          </a:p>
          <a:p>
            <a:pPr lvl="1"/>
            <a:r>
              <a:rPr lang="en-GB" sz="2400" dirty="0">
                <a:solidFill>
                  <a:srgbClr val="FFFFFF"/>
                </a:solidFill>
              </a:rPr>
              <a:t>communicating brand outwardly toward potential customers</a:t>
            </a:r>
          </a:p>
          <a:p>
            <a:r>
              <a:rPr lang="en-GB" sz="2400" dirty="0">
                <a:solidFill>
                  <a:srgbClr val="FFFFFF"/>
                </a:solidFill>
              </a:rPr>
              <a:t>Brand Equity is built on four areas…</a:t>
            </a:r>
          </a:p>
        </p:txBody>
      </p:sp>
      <p:pic>
        <p:nvPicPr>
          <p:cNvPr id="7" name="Picture 6" descr="Diagram&#10;&#10;Description automatically generated">
            <a:extLst>
              <a:ext uri="{FF2B5EF4-FFF2-40B4-BE49-F238E27FC236}">
                <a16:creationId xmlns:a16="http://schemas.microsoft.com/office/drawing/2014/main" id="{19BF27F9-BFF6-749B-AFFE-5947B314729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95520" y="1816732"/>
            <a:ext cx="6795225" cy="4254552"/>
          </a:xfrm>
          <a:prstGeom prst="rect">
            <a:avLst/>
          </a:prstGeom>
        </p:spPr>
      </p:pic>
      <p:sp>
        <p:nvSpPr>
          <p:cNvPr id="4" name="Footer Placeholder 3">
            <a:extLst>
              <a:ext uri="{FF2B5EF4-FFF2-40B4-BE49-F238E27FC236}">
                <a16:creationId xmlns:a16="http://schemas.microsoft.com/office/drawing/2014/main" id="{E934183F-5D75-9470-8B53-84B46A9C175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6B99C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AE86259-BA97-AEB2-8E33-49B83B21DEC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6B99C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srgbClr val="6B99C3"/>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29EC8138-ECF6-C566-2F9D-923E583ECA59}"/>
              </a:ext>
            </a:extLst>
          </p:cNvPr>
          <p:cNvSpPr txBox="1"/>
          <p:nvPr/>
        </p:nvSpPr>
        <p:spPr>
          <a:xfrm>
            <a:off x="5123667" y="1057613"/>
            <a:ext cx="6094520" cy="461665"/>
          </a:xfrm>
          <a:prstGeom prst="rect">
            <a:avLst/>
          </a:prstGeom>
          <a:noFill/>
        </p:spPr>
        <p:txBody>
          <a:bodyPr wrap="square">
            <a:spAutoFit/>
          </a:bodyPr>
          <a:lstStyle/>
          <a:p>
            <a:pPr algn="ctr"/>
            <a:r>
              <a:rPr lang="en-GB" sz="2400" b="1" dirty="0">
                <a:solidFill>
                  <a:srgbClr val="0070C0"/>
                </a:solidFill>
              </a:rPr>
              <a:t>Brand Equity is built on four areas</a:t>
            </a:r>
          </a:p>
        </p:txBody>
      </p:sp>
    </p:spTree>
    <p:extLst>
      <p:ext uri="{BB962C8B-B14F-4D97-AF65-F5344CB8AC3E}">
        <p14:creationId xmlns:p14="http://schemas.microsoft.com/office/powerpoint/2010/main" val="3576333912"/>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BD7354B-E8EE-4F12-F903-0D3E292151F4}"/>
              </a:ext>
            </a:extLst>
          </p:cNvPr>
          <p:cNvSpPr>
            <a:spLocks noGrp="1"/>
          </p:cNvSpPr>
          <p:nvPr>
            <p:ph type="title"/>
          </p:nvPr>
        </p:nvSpPr>
        <p:spPr>
          <a:xfrm>
            <a:off x="672280" y="944752"/>
            <a:ext cx="3259016" cy="2484248"/>
          </a:xfrm>
        </p:spPr>
        <p:txBody>
          <a:bodyPr>
            <a:normAutofit/>
          </a:bodyPr>
          <a:lstStyle/>
          <a:p>
            <a:r>
              <a:rPr lang="en-GB" dirty="0">
                <a:solidFill>
                  <a:srgbClr val="FFFFFF"/>
                </a:solidFill>
              </a:rPr>
              <a:t>Brand Equity Values</a:t>
            </a:r>
            <a:br>
              <a:rPr lang="en-GB" dirty="0">
                <a:solidFill>
                  <a:srgbClr val="FFFFFF"/>
                </a:solidFill>
              </a:rPr>
            </a:br>
            <a:br>
              <a:rPr lang="en-GB" dirty="0">
                <a:solidFill>
                  <a:srgbClr val="FFFFFF"/>
                </a:solidFill>
              </a:rPr>
            </a:br>
            <a:endParaRPr lang="en-GB" dirty="0">
              <a:solidFill>
                <a:srgbClr val="FFFFFF"/>
              </a:solidFill>
            </a:endParaRPr>
          </a:p>
        </p:txBody>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Rectangle 2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93A7CA4-400B-B5CA-3667-9C5A592A54A3}"/>
              </a:ext>
            </a:extLst>
          </p:cNvPr>
          <p:cNvSpPr>
            <a:spLocks noGrp="1"/>
          </p:cNvSpPr>
          <p:nvPr>
            <p:ph idx="1"/>
          </p:nvPr>
        </p:nvSpPr>
        <p:spPr>
          <a:xfrm>
            <a:off x="671513" y="2536031"/>
            <a:ext cx="3123783" cy="3671936"/>
          </a:xfrm>
        </p:spPr>
        <p:txBody>
          <a:bodyPr anchor="t">
            <a:normAutofit/>
          </a:bodyPr>
          <a:lstStyle/>
          <a:p>
            <a:pPr marL="0" indent="0">
              <a:buNone/>
            </a:pPr>
            <a:r>
              <a:rPr lang="en-GB">
                <a:solidFill>
                  <a:srgbClr val="FFFFFF"/>
                </a:solidFill>
              </a:rPr>
              <a:t> </a:t>
            </a:r>
          </a:p>
        </p:txBody>
      </p:sp>
      <p:sp>
        <p:nvSpPr>
          <p:cNvPr id="4" name="Footer Placeholder 3">
            <a:extLst>
              <a:ext uri="{FF2B5EF4-FFF2-40B4-BE49-F238E27FC236}">
                <a16:creationId xmlns:a16="http://schemas.microsoft.com/office/drawing/2014/main" id="{4EF6EB57-3371-CA1A-C475-FEFFFD09407D}"/>
              </a:ext>
            </a:extLst>
          </p:cNvPr>
          <p:cNvSpPr>
            <a:spLocks noGrp="1"/>
          </p:cNvSpPr>
          <p:nvPr>
            <p:ph type="ftr" sz="quarter" idx="11"/>
          </p:nvPr>
        </p:nvSpPr>
        <p:spPr>
          <a:xfrm>
            <a:off x="581192" y="6423914"/>
            <a:ext cx="6917210" cy="365125"/>
          </a:xfrm>
        </p:spPr>
        <p:txBody>
          <a:bodyPr>
            <a:normAutofit/>
          </a:bodyPr>
          <a:lstStyle/>
          <a:p>
            <a:r>
              <a:rPr lang="en-US" dirty="0">
                <a:solidFill>
                  <a:schemeClr val="bg1">
                    <a:lumMod val="75000"/>
                    <a:lumOff val="25000"/>
                  </a:schemeClr>
                </a:solidFill>
              </a:rPr>
              <a:t>Brand Finance Global 500 Report – January 2023</a:t>
            </a:r>
          </a:p>
        </p:txBody>
      </p:sp>
      <p:sp>
        <p:nvSpPr>
          <p:cNvPr id="5" name="Slide Number Placeholder 4">
            <a:extLst>
              <a:ext uri="{FF2B5EF4-FFF2-40B4-BE49-F238E27FC236}">
                <a16:creationId xmlns:a16="http://schemas.microsoft.com/office/drawing/2014/main" id="{EA2C26EB-DA2D-E7CA-46FE-572F8B0380C3}"/>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32</a:t>
            </a:fld>
            <a:endParaRPr lang="en-US">
              <a:solidFill>
                <a:schemeClr val="bg1">
                  <a:lumMod val="75000"/>
                  <a:lumOff val="25000"/>
                </a:schemeClr>
              </a:solidFill>
            </a:endParaRPr>
          </a:p>
        </p:txBody>
      </p:sp>
      <p:pic>
        <p:nvPicPr>
          <p:cNvPr id="11" name="Picture 10">
            <a:extLst>
              <a:ext uri="{FF2B5EF4-FFF2-40B4-BE49-F238E27FC236}">
                <a16:creationId xmlns:a16="http://schemas.microsoft.com/office/drawing/2014/main" id="{05AA556F-1868-2333-2185-70E41BA4C987}"/>
              </a:ext>
            </a:extLst>
          </p:cNvPr>
          <p:cNvPicPr>
            <a:picLocks noChangeAspect="1"/>
          </p:cNvPicPr>
          <p:nvPr/>
        </p:nvPicPr>
        <p:blipFill rotWithShape="1">
          <a:blip r:embed="rId2"/>
          <a:srcRect l="26813" t="14667" r="30494" b="5000"/>
          <a:stretch/>
        </p:blipFill>
        <p:spPr>
          <a:xfrm>
            <a:off x="3505200" y="573249"/>
            <a:ext cx="8240266" cy="5760640"/>
          </a:xfrm>
          <a:prstGeom prst="rect">
            <a:avLst/>
          </a:prstGeom>
        </p:spPr>
      </p:pic>
    </p:spTree>
    <p:extLst>
      <p:ext uri="{BB962C8B-B14F-4D97-AF65-F5344CB8AC3E}">
        <p14:creationId xmlns:p14="http://schemas.microsoft.com/office/powerpoint/2010/main" val="1698277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25D4-C82C-F2D7-74A7-BE7F5D615AA5}"/>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4264BB81-9DD6-0269-79DF-B5FC3ADE6443}"/>
              </a:ext>
            </a:extLst>
          </p:cNvPr>
          <p:cNvPicPr>
            <a:picLocks noGrp="1" noChangeAspect="1"/>
          </p:cNvPicPr>
          <p:nvPr>
            <p:ph idx="1"/>
          </p:nvPr>
        </p:nvPicPr>
        <p:blipFill rotWithShape="1">
          <a:blip r:embed="rId2"/>
          <a:srcRect l="16448" t="29925" r="20176" b="15902"/>
          <a:stretch/>
        </p:blipFill>
        <p:spPr>
          <a:xfrm>
            <a:off x="243600" y="679265"/>
            <a:ext cx="11704800" cy="5927211"/>
          </a:xfrm>
        </p:spPr>
      </p:pic>
      <p:sp>
        <p:nvSpPr>
          <p:cNvPr id="4" name="Footer Placeholder 3">
            <a:extLst>
              <a:ext uri="{FF2B5EF4-FFF2-40B4-BE49-F238E27FC236}">
                <a16:creationId xmlns:a16="http://schemas.microsoft.com/office/drawing/2014/main" id="{98CCCBDA-9624-5CB9-4557-06F4D6ED4FE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213CA26-BB6B-CFA3-4152-3EAE4AD9B9C9}"/>
              </a:ext>
            </a:extLst>
          </p:cNvPr>
          <p:cNvSpPr>
            <a:spLocks noGrp="1"/>
          </p:cNvSpPr>
          <p:nvPr>
            <p:ph type="sldNum" sz="quarter" idx="12"/>
          </p:nvPr>
        </p:nvSpPr>
        <p:spPr/>
        <p:txBody>
          <a:bodyPr/>
          <a:lstStyle/>
          <a:p>
            <a:fld id="{3A98EE3D-8CD1-4C3F-BD1C-C98C9596463C}" type="slidenum">
              <a:rPr lang="en-US" smtClean="0"/>
              <a:t>33</a:t>
            </a:fld>
            <a:endParaRPr lang="en-US" dirty="0"/>
          </a:p>
        </p:txBody>
      </p:sp>
    </p:spTree>
    <p:extLst>
      <p:ext uri="{BB962C8B-B14F-4D97-AF65-F5344CB8AC3E}">
        <p14:creationId xmlns:p14="http://schemas.microsoft.com/office/powerpoint/2010/main" val="16940589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3">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FDBC936-85C1-51FA-671D-D5F974B9AF38}"/>
              </a:ext>
            </a:extLst>
          </p:cNvPr>
          <p:cNvSpPr>
            <a:spLocks noGrp="1"/>
          </p:cNvSpPr>
          <p:nvPr>
            <p:ph type="title"/>
          </p:nvPr>
        </p:nvSpPr>
        <p:spPr>
          <a:xfrm>
            <a:off x="609906" y="702156"/>
            <a:ext cx="3568661" cy="964086"/>
          </a:xfrm>
        </p:spPr>
        <p:txBody>
          <a:bodyPr>
            <a:normAutofit fontScale="90000"/>
          </a:bodyPr>
          <a:lstStyle/>
          <a:p>
            <a:r>
              <a:rPr lang="en-GB" dirty="0"/>
              <a:t>The Customer based brand equity model</a:t>
            </a:r>
          </a:p>
        </p:txBody>
      </p:sp>
      <p:sp>
        <p:nvSpPr>
          <p:cNvPr id="25" name="Rectangle 15">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8EC4646-51F9-7A35-6ED3-FCC92F0BF19F}"/>
              </a:ext>
            </a:extLst>
          </p:cNvPr>
          <p:cNvSpPr>
            <a:spLocks noGrp="1"/>
          </p:cNvSpPr>
          <p:nvPr>
            <p:ph idx="1"/>
          </p:nvPr>
        </p:nvSpPr>
        <p:spPr>
          <a:xfrm>
            <a:off x="284480" y="1819759"/>
            <a:ext cx="4419600" cy="4336085"/>
          </a:xfrm>
        </p:spPr>
        <p:txBody>
          <a:bodyPr>
            <a:normAutofit fontScale="92500" lnSpcReduction="20000"/>
          </a:bodyPr>
          <a:lstStyle/>
          <a:p>
            <a:pPr>
              <a:lnSpc>
                <a:spcPct val="100000"/>
              </a:lnSpc>
            </a:pPr>
            <a:r>
              <a:rPr lang="en-GB" sz="2000" b="0" i="0" dirty="0">
                <a:effectLst/>
                <a:latin typeface="Franklin Gothic Book" panose="020B0503020102020204" pitchFamily="34" charset="0"/>
              </a:rPr>
              <a:t>Many factors influence the strength of a brand. </a:t>
            </a:r>
            <a:r>
              <a:rPr lang="en-GB" sz="2000" dirty="0">
                <a:latin typeface="Franklin Gothic Book" panose="020B0503020102020204" pitchFamily="34" charset="0"/>
              </a:rPr>
              <a:t>U</a:t>
            </a:r>
            <a:r>
              <a:rPr lang="en-GB" sz="2000" b="0" i="0" dirty="0">
                <a:effectLst/>
                <a:latin typeface="Franklin Gothic Book" panose="020B0503020102020204" pitchFamily="34" charset="0"/>
              </a:rPr>
              <a:t>nderstanding these factors, can help you to manage a brand’s market performance. </a:t>
            </a:r>
          </a:p>
          <a:p>
            <a:pPr>
              <a:lnSpc>
                <a:spcPct val="100000"/>
              </a:lnSpc>
            </a:pPr>
            <a:r>
              <a:rPr lang="en-GB" sz="2000" dirty="0"/>
              <a:t>The most common model for customer-based brand equity is by marketing professor Kevin Keller</a:t>
            </a:r>
          </a:p>
          <a:p>
            <a:pPr>
              <a:lnSpc>
                <a:spcPct val="100000"/>
              </a:lnSpc>
            </a:pPr>
            <a:r>
              <a:rPr lang="en-GB" sz="2000" dirty="0"/>
              <a:t>His four-level pyramid depicts how powerful a customer’s attitude toward a brand can be to its success</a:t>
            </a:r>
          </a:p>
          <a:p>
            <a:pPr>
              <a:lnSpc>
                <a:spcPct val="100000"/>
              </a:lnSpc>
            </a:pPr>
            <a:r>
              <a:rPr lang="en-GB" sz="2000" dirty="0"/>
              <a:t>It shows businesses how to:</a:t>
            </a:r>
          </a:p>
          <a:p>
            <a:pPr lvl="1"/>
            <a:r>
              <a:rPr lang="en-GB" sz="1800" dirty="0"/>
              <a:t>lay the foundation that creates a positive attitude toward a brand</a:t>
            </a:r>
          </a:p>
          <a:p>
            <a:pPr lvl="1"/>
            <a:r>
              <a:rPr lang="en-GB" sz="1800" dirty="0"/>
              <a:t>capitalise on attitudes and loyalties of their customers</a:t>
            </a:r>
          </a:p>
        </p:txBody>
      </p:sp>
      <p:pic>
        <p:nvPicPr>
          <p:cNvPr id="9" name="Picture 8" descr="Mountains on book art concept">
            <a:extLst>
              <a:ext uri="{FF2B5EF4-FFF2-40B4-BE49-F238E27FC236}">
                <a16:creationId xmlns:a16="http://schemas.microsoft.com/office/drawing/2014/main" id="{F786F03A-1C89-B215-A1DA-EBDE49E959F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092380" y="702156"/>
            <a:ext cx="5859104" cy="5273194"/>
          </a:xfrm>
          <a:prstGeom prst="rect">
            <a:avLst/>
          </a:prstGeom>
        </p:spPr>
      </p:pic>
      <p:sp>
        <p:nvSpPr>
          <p:cNvPr id="4" name="Footer Placeholder 3">
            <a:extLst>
              <a:ext uri="{FF2B5EF4-FFF2-40B4-BE49-F238E27FC236}">
                <a16:creationId xmlns:a16="http://schemas.microsoft.com/office/drawing/2014/main" id="{4C5E4F14-3AF2-6946-52C1-957B5D28B0D2}"/>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9FC15C2-4A0D-5F1D-FA93-9BD74A055BCD}"/>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219631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C936-85C1-51FA-671D-D5F974B9AF38}"/>
              </a:ext>
            </a:extLst>
          </p:cNvPr>
          <p:cNvSpPr>
            <a:spLocks noGrp="1"/>
          </p:cNvSpPr>
          <p:nvPr>
            <p:ph type="title"/>
          </p:nvPr>
        </p:nvSpPr>
        <p:spPr>
          <a:xfrm>
            <a:off x="581192" y="702156"/>
            <a:ext cx="11029616" cy="550174"/>
          </a:xfrm>
        </p:spPr>
        <p:txBody>
          <a:bodyPr/>
          <a:lstStyle/>
          <a:p>
            <a:r>
              <a:rPr lang="en-GB" dirty="0"/>
              <a:t>Keller’s customer-based brand equity model</a:t>
            </a:r>
          </a:p>
        </p:txBody>
      </p:sp>
      <p:sp>
        <p:nvSpPr>
          <p:cNvPr id="4" name="Footer Placeholder 3">
            <a:extLst>
              <a:ext uri="{FF2B5EF4-FFF2-40B4-BE49-F238E27FC236}">
                <a16:creationId xmlns:a16="http://schemas.microsoft.com/office/drawing/2014/main" id="{4C5E4F14-3AF2-6946-52C1-957B5D28B0D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9FC15C2-4A0D-5F1D-FA93-9BD74A055BC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6926AAF5-74DC-5846-C868-B541D0457C07}"/>
              </a:ext>
            </a:extLst>
          </p:cNvPr>
          <p:cNvPicPr>
            <a:picLocks noChangeAspect="1"/>
          </p:cNvPicPr>
          <p:nvPr/>
        </p:nvPicPr>
        <p:blipFill>
          <a:blip r:embed="rId2"/>
          <a:stretch>
            <a:fillRect/>
          </a:stretch>
        </p:blipFill>
        <p:spPr>
          <a:xfrm>
            <a:off x="63462" y="1570381"/>
            <a:ext cx="9816258" cy="5012557"/>
          </a:xfrm>
          <a:prstGeom prst="rect">
            <a:avLst/>
          </a:prstGeom>
        </p:spPr>
      </p:pic>
      <p:sp>
        <p:nvSpPr>
          <p:cNvPr id="10" name="TextBox 9">
            <a:extLst>
              <a:ext uri="{FF2B5EF4-FFF2-40B4-BE49-F238E27FC236}">
                <a16:creationId xmlns:a16="http://schemas.microsoft.com/office/drawing/2014/main" id="{4CE80F43-A8C3-7E51-44BB-BF89620A1050}"/>
              </a:ext>
            </a:extLst>
          </p:cNvPr>
          <p:cNvSpPr txBox="1"/>
          <p:nvPr/>
        </p:nvSpPr>
        <p:spPr>
          <a:xfrm>
            <a:off x="9857172" y="5254233"/>
            <a:ext cx="2271366" cy="646331"/>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What words do customers associate when they hear a specific brand name.</a:t>
            </a:r>
          </a:p>
        </p:txBody>
      </p:sp>
      <p:sp>
        <p:nvSpPr>
          <p:cNvPr id="11" name="TextBox 10">
            <a:extLst>
              <a:ext uri="{FF2B5EF4-FFF2-40B4-BE49-F238E27FC236}">
                <a16:creationId xmlns:a16="http://schemas.microsoft.com/office/drawing/2014/main" id="{1F8C8FEE-9B3A-11DE-0B0F-600418732B52}"/>
              </a:ext>
            </a:extLst>
          </p:cNvPr>
          <p:cNvSpPr txBox="1"/>
          <p:nvPr/>
        </p:nvSpPr>
        <p:spPr>
          <a:xfrm>
            <a:off x="9857172" y="4266325"/>
            <a:ext cx="2271366" cy="830997"/>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Customer service and product satisfaction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How needs are met both socially and psychologically</a:t>
            </a:r>
          </a:p>
        </p:txBody>
      </p:sp>
      <p:sp>
        <p:nvSpPr>
          <p:cNvPr id="12" name="TextBox 11">
            <a:extLst>
              <a:ext uri="{FF2B5EF4-FFF2-40B4-BE49-F238E27FC236}">
                <a16:creationId xmlns:a16="http://schemas.microsoft.com/office/drawing/2014/main" id="{D40C9095-B378-97DE-3D26-60F98DC08AF9}"/>
              </a:ext>
            </a:extLst>
          </p:cNvPr>
          <p:cNvSpPr txBox="1"/>
          <p:nvPr/>
        </p:nvSpPr>
        <p:spPr>
          <a:xfrm>
            <a:off x="9857172" y="3331031"/>
            <a:ext cx="2271366" cy="830997"/>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How customers think and feel about a brand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Based on actual interaction or perceived reputation</a:t>
            </a:r>
          </a:p>
        </p:txBody>
      </p:sp>
      <p:sp>
        <p:nvSpPr>
          <p:cNvPr id="13" name="TextBox 12">
            <a:extLst>
              <a:ext uri="{FF2B5EF4-FFF2-40B4-BE49-F238E27FC236}">
                <a16:creationId xmlns:a16="http://schemas.microsoft.com/office/drawing/2014/main" id="{C3E86F49-7559-BF69-8581-AECE1CBF08E2}"/>
              </a:ext>
            </a:extLst>
          </p:cNvPr>
          <p:cNvSpPr txBox="1"/>
          <p:nvPr/>
        </p:nvSpPr>
        <p:spPr>
          <a:xfrm>
            <a:off x="9857172" y="2414148"/>
            <a:ext cx="2271366" cy="830997"/>
          </a:xfrm>
          <a:prstGeom prst="rect">
            <a:avLst/>
          </a:prstGeom>
          <a:noFill/>
        </p:spPr>
        <p:txBody>
          <a:bodyPr wrap="square">
            <a:spAutoFit/>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Loyalty: customers assess their relationship with brand to decide that it is superior to other brands</a:t>
            </a:r>
          </a:p>
        </p:txBody>
      </p:sp>
    </p:spTree>
    <p:extLst>
      <p:ext uri="{BB962C8B-B14F-4D97-AF65-F5344CB8AC3E}">
        <p14:creationId xmlns:p14="http://schemas.microsoft.com/office/powerpoint/2010/main" val="2554224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1A994-8872-32AF-9DCD-FE9EEFC39164}"/>
              </a:ext>
            </a:extLst>
          </p:cNvPr>
          <p:cNvSpPr>
            <a:spLocks noGrp="1"/>
          </p:cNvSpPr>
          <p:nvPr>
            <p:ph type="title"/>
          </p:nvPr>
        </p:nvSpPr>
        <p:spPr>
          <a:xfrm>
            <a:off x="581192" y="702156"/>
            <a:ext cx="11029616" cy="832004"/>
          </a:xfrm>
        </p:spPr>
        <p:txBody>
          <a:bodyPr/>
          <a:lstStyle/>
          <a:p>
            <a:r>
              <a:rPr lang="en-GB" dirty="0"/>
              <a:t>Class exercise – 15 minutes</a:t>
            </a:r>
          </a:p>
        </p:txBody>
      </p:sp>
      <p:sp>
        <p:nvSpPr>
          <p:cNvPr id="3" name="Content Placeholder 2">
            <a:extLst>
              <a:ext uri="{FF2B5EF4-FFF2-40B4-BE49-F238E27FC236}">
                <a16:creationId xmlns:a16="http://schemas.microsoft.com/office/drawing/2014/main" id="{66200D2E-21B6-BFDE-20C7-39C7DEEF0570}"/>
              </a:ext>
            </a:extLst>
          </p:cNvPr>
          <p:cNvSpPr>
            <a:spLocks noGrp="1"/>
          </p:cNvSpPr>
          <p:nvPr>
            <p:ph idx="1"/>
          </p:nvPr>
        </p:nvSpPr>
        <p:spPr>
          <a:xfrm>
            <a:off x="581192" y="1950720"/>
            <a:ext cx="11029615" cy="4024630"/>
          </a:xfrm>
        </p:spPr>
        <p:txBody>
          <a:bodyPr/>
          <a:lstStyle/>
          <a:p>
            <a:r>
              <a:rPr lang="en-GB" sz="2400" dirty="0"/>
              <a:t>Work in groups of 4 – 6 students</a:t>
            </a:r>
          </a:p>
          <a:p>
            <a:r>
              <a:rPr lang="en-GB" sz="2400" dirty="0"/>
              <a:t>Choose a brand you are all familiar with</a:t>
            </a:r>
          </a:p>
          <a:p>
            <a:r>
              <a:rPr lang="en-GB" sz="2400" dirty="0"/>
              <a:t>Create a pyramid and identify elements of Customer Based Brand Equity for each level of the pyramid</a:t>
            </a:r>
          </a:p>
          <a:p>
            <a:r>
              <a:rPr lang="en-GB" sz="2400" dirty="0"/>
              <a:t>Critically reflect on the completed pyramid – What does it tell you about the strength of the brand?</a:t>
            </a:r>
          </a:p>
          <a:p>
            <a:endParaRPr lang="en-GB" dirty="0"/>
          </a:p>
        </p:txBody>
      </p:sp>
      <p:sp>
        <p:nvSpPr>
          <p:cNvPr id="4" name="Footer Placeholder 3">
            <a:extLst>
              <a:ext uri="{FF2B5EF4-FFF2-40B4-BE49-F238E27FC236}">
                <a16:creationId xmlns:a16="http://schemas.microsoft.com/office/drawing/2014/main" id="{C25F6EB0-FDB3-B662-45FB-2A0709549AA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4805315-8FBC-A870-F605-4A8129510194}"/>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1144360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821307"/>
          </a:xfrm>
        </p:spPr>
        <p:txBody>
          <a:bodyPr>
            <a:normAutofit/>
          </a:bodyPr>
          <a:lstStyle/>
          <a:p>
            <a:r>
              <a:rPr lang="en-GB" dirty="0"/>
              <a:t>Brand equity – Consumer connection</a:t>
            </a:r>
          </a:p>
        </p:txBody>
      </p:sp>
      <p:pic>
        <p:nvPicPr>
          <p:cNvPr id="7" name="Picture 6" descr="Text&#10;&#10;Description automatically generated with low confidence">
            <a:extLst>
              <a:ext uri="{FF2B5EF4-FFF2-40B4-BE49-F238E27FC236}">
                <a16:creationId xmlns:a16="http://schemas.microsoft.com/office/drawing/2014/main" id="{7D75B973-AE6E-F02C-F7CB-32B02B08EA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4544" y="1974631"/>
            <a:ext cx="3769136" cy="3769136"/>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6" y="1974632"/>
            <a:ext cx="6755510" cy="4251548"/>
          </a:xfrm>
        </p:spPr>
        <p:txBody>
          <a:bodyPr>
            <a:normAutofit/>
          </a:bodyPr>
          <a:lstStyle/>
          <a:p>
            <a:r>
              <a:rPr lang="en-GB" sz="2400" dirty="0"/>
              <a:t>How powerful branding and brand perception influences consumer behaviour</a:t>
            </a:r>
          </a:p>
          <a:p>
            <a:r>
              <a:rPr lang="en-GB" sz="2400" dirty="0"/>
              <a:t>Big Think</a:t>
            </a:r>
          </a:p>
          <a:p>
            <a:r>
              <a:rPr lang="en-GB" sz="2400" dirty="0"/>
              <a:t>Watch this video and take notes:</a:t>
            </a:r>
          </a:p>
          <a:p>
            <a:pPr lvl="1"/>
            <a:r>
              <a:rPr lang="en-GB" sz="2000" dirty="0"/>
              <a:t>What are the key messages that you take away from this?</a:t>
            </a:r>
          </a:p>
          <a:p>
            <a:pPr lvl="1"/>
            <a:r>
              <a:rPr lang="en-GB" sz="2000" dirty="0"/>
              <a:t>We will discuss this together after the video.</a:t>
            </a:r>
          </a:p>
          <a:p>
            <a:r>
              <a:rPr lang="en-GB" dirty="0">
                <a:hlinkClick r:id="rId3"/>
              </a:rPr>
              <a:t>https://youtu.be/4eIDBV4Mpek</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black">
                    <a:lumMod val="75000"/>
                    <a:lumOff val="25000"/>
                  </a:prstClr>
                </a:solidFill>
                <a:latin typeface="Franklin Gothic Book" panose="020B0502020104020203"/>
              </a:rPr>
              <a:t>5:34</a:t>
            </a: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765515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C457-0BBE-23EF-8BA0-D374E48BF6D4}"/>
              </a:ext>
            </a:extLst>
          </p:cNvPr>
          <p:cNvSpPr>
            <a:spLocks noGrp="1"/>
          </p:cNvSpPr>
          <p:nvPr>
            <p:ph type="title"/>
          </p:nvPr>
        </p:nvSpPr>
        <p:spPr>
          <a:xfrm>
            <a:off x="581192" y="702156"/>
            <a:ext cx="11029616" cy="80152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Brand awareness</a:t>
            </a:r>
          </a:p>
        </p:txBody>
      </p:sp>
      <p:sp>
        <p:nvSpPr>
          <p:cNvPr id="14" name="TextBox 13">
            <a:extLst>
              <a:ext uri="{FF2B5EF4-FFF2-40B4-BE49-F238E27FC236}">
                <a16:creationId xmlns:a16="http://schemas.microsoft.com/office/drawing/2014/main" id="{05D5D6D9-894A-40D1-52EF-A841CCD96652}"/>
              </a:ext>
            </a:extLst>
          </p:cNvPr>
          <p:cNvSpPr txBox="1"/>
          <p:nvPr/>
        </p:nvSpPr>
        <p:spPr>
          <a:xfrm>
            <a:off x="581193" y="1808480"/>
            <a:ext cx="7024758" cy="4166870"/>
          </a:xfrm>
          <a:prstGeom prst="rect">
            <a:avLst/>
          </a:prstGeom>
        </p:spPr>
        <p:txBody>
          <a:bodyPr vert="horz" lIns="91440" tIns="45720" rIns="91440" bIns="45720" rtlCol="0" anchor="ctr">
            <a:norm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Brand awareness is </a:t>
            </a:r>
            <a:r>
              <a:rPr kumimoji="0" lang="en-US" sz="2400" b="1" i="1" u="none" strike="noStrike" cap="none" spc="0" normalizeH="0" baseline="0" noProof="0" dirty="0">
                <a:ln>
                  <a:noFill/>
                </a:ln>
                <a:solidFill>
                  <a:srgbClr val="0070C0"/>
                </a:solidFill>
                <a:effectLst/>
                <a:uLnTx/>
                <a:uFillTx/>
              </a:rPr>
              <a:t>moving the brand in the consumer's mind from awareness to ‘top of mind’</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It is a concept in marketing to quantify the levels/trends of consumer knowledge and awareness of a brand</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It refers to the number of consumers who recognise or remember the brand</a:t>
            </a:r>
          </a:p>
        </p:txBody>
      </p:sp>
      <p:pic>
        <p:nvPicPr>
          <p:cNvPr id="13" name="Picture 12" descr="An arrangement of a cookie design collection">
            <a:extLst>
              <a:ext uri="{FF2B5EF4-FFF2-40B4-BE49-F238E27FC236}">
                <a16:creationId xmlns:a16="http://schemas.microsoft.com/office/drawing/2014/main" id="{F12C1988-617F-3D80-2CD4-ECDF24B71F4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2"/>
          <a:stretch/>
        </p:blipFill>
        <p:spPr>
          <a:xfrm>
            <a:off x="8051799" y="2340864"/>
            <a:ext cx="3683001" cy="3634486"/>
          </a:xfrm>
          <a:prstGeom prst="rect">
            <a:avLst/>
          </a:prstGeom>
        </p:spPr>
      </p:pic>
      <p:sp>
        <p:nvSpPr>
          <p:cNvPr id="4" name="Footer Placeholder 3">
            <a:extLst>
              <a:ext uri="{FF2B5EF4-FFF2-40B4-BE49-F238E27FC236}">
                <a16:creationId xmlns:a16="http://schemas.microsoft.com/office/drawing/2014/main" id="{A856C27A-DF07-844C-D4DC-33E3F856B364}"/>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E8AECF04-C144-3E8E-29C8-8C91E5F22496}"/>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38</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6334961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C457-0BBE-23EF-8BA0-D374E48BF6D4}"/>
              </a:ext>
            </a:extLst>
          </p:cNvPr>
          <p:cNvSpPr>
            <a:spLocks noGrp="1"/>
          </p:cNvSpPr>
          <p:nvPr>
            <p:ph type="title"/>
          </p:nvPr>
        </p:nvSpPr>
        <p:spPr>
          <a:xfrm>
            <a:off x="581194" y="68961"/>
            <a:ext cx="11029616" cy="1188720"/>
          </a:xfrm>
        </p:spPr>
        <p:txBody>
          <a:bodyPr/>
          <a:lstStyle/>
          <a:p>
            <a:r>
              <a:rPr lang="en-GB" dirty="0"/>
              <a:t>Creating Brand awareness</a:t>
            </a:r>
          </a:p>
        </p:txBody>
      </p:sp>
      <p:sp>
        <p:nvSpPr>
          <p:cNvPr id="4" name="Footer Placeholder 3">
            <a:extLst>
              <a:ext uri="{FF2B5EF4-FFF2-40B4-BE49-F238E27FC236}">
                <a16:creationId xmlns:a16="http://schemas.microsoft.com/office/drawing/2014/main" id="{A856C27A-DF07-844C-D4DC-33E3F856B36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E8AECF04-C144-3E8E-29C8-8C91E5F2249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Arrow: Pentagon 5">
            <a:extLst>
              <a:ext uri="{FF2B5EF4-FFF2-40B4-BE49-F238E27FC236}">
                <a16:creationId xmlns:a16="http://schemas.microsoft.com/office/drawing/2014/main" id="{28A15119-094B-B14A-EA90-4BCDAD4F4D2B}"/>
              </a:ext>
            </a:extLst>
          </p:cNvPr>
          <p:cNvSpPr/>
          <p:nvPr/>
        </p:nvSpPr>
        <p:spPr>
          <a:xfrm>
            <a:off x="2246050" y="2911880"/>
            <a:ext cx="2803863" cy="63919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10101"/>
                </a:solidFill>
                <a:effectLst/>
                <a:uLnTx/>
                <a:uFillTx/>
                <a:latin typeface="Poppins" panose="00000500000000000000" pitchFamily="2" charset="0"/>
                <a:ea typeface="+mn-ea"/>
                <a:cs typeface="+mn-cs"/>
              </a:rPr>
              <a:t>1. Brand recognition</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7" name="Arrow: Pentagon 6">
            <a:extLst>
              <a:ext uri="{FF2B5EF4-FFF2-40B4-BE49-F238E27FC236}">
                <a16:creationId xmlns:a16="http://schemas.microsoft.com/office/drawing/2014/main" id="{2218313D-0F5F-74E1-100B-3AB946CD22A1}"/>
              </a:ext>
            </a:extLst>
          </p:cNvPr>
          <p:cNvSpPr/>
          <p:nvPr/>
        </p:nvSpPr>
        <p:spPr>
          <a:xfrm>
            <a:off x="5214153" y="2911880"/>
            <a:ext cx="2803863" cy="63919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10101"/>
                </a:solidFill>
                <a:effectLst/>
                <a:uLnTx/>
                <a:uFillTx/>
                <a:latin typeface="Poppins" panose="00000500000000000000" pitchFamily="2" charset="0"/>
                <a:ea typeface="+mn-ea"/>
                <a:cs typeface="+mn-cs"/>
              </a:rPr>
              <a:t>2. Brand recall</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8" name="Arrow: Pentagon 7">
            <a:extLst>
              <a:ext uri="{FF2B5EF4-FFF2-40B4-BE49-F238E27FC236}">
                <a16:creationId xmlns:a16="http://schemas.microsoft.com/office/drawing/2014/main" id="{B44138CA-2118-E3FA-0EF1-2E7B92E814DA}"/>
              </a:ext>
            </a:extLst>
          </p:cNvPr>
          <p:cNvSpPr/>
          <p:nvPr/>
        </p:nvSpPr>
        <p:spPr>
          <a:xfrm>
            <a:off x="8195569" y="2911880"/>
            <a:ext cx="2803863" cy="63919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10101"/>
                </a:solidFill>
                <a:effectLst/>
                <a:uLnTx/>
                <a:uFillTx/>
                <a:latin typeface="Poppins" panose="00000500000000000000" pitchFamily="2" charset="0"/>
                <a:ea typeface="+mn-ea"/>
                <a:cs typeface="+mn-cs"/>
              </a:rPr>
              <a:t>2. Top of mind</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9" name="Arrow: Pentagon 8">
            <a:extLst>
              <a:ext uri="{FF2B5EF4-FFF2-40B4-BE49-F238E27FC236}">
                <a16:creationId xmlns:a16="http://schemas.microsoft.com/office/drawing/2014/main" id="{5E6B865A-59A7-B8E2-76F7-082DD41A3F8C}"/>
              </a:ext>
            </a:extLst>
          </p:cNvPr>
          <p:cNvSpPr/>
          <p:nvPr/>
        </p:nvSpPr>
        <p:spPr>
          <a:xfrm>
            <a:off x="2246051" y="3595456"/>
            <a:ext cx="2803864" cy="2738873"/>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595959"/>
                </a:solidFill>
                <a:effectLst/>
                <a:uLnTx/>
                <a:uFillTx/>
                <a:latin typeface="Poppins" panose="00000500000000000000" pitchFamily="2" charset="0"/>
                <a:ea typeface="+mn-ea"/>
                <a:cs typeface="+mn-cs"/>
              </a:rPr>
              <a:t>Extent to which consumer can correctly identify a particular product or service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595959"/>
                </a:solidFill>
                <a:effectLst/>
                <a:uLnTx/>
                <a:uFillTx/>
                <a:latin typeface="Poppins" panose="00000500000000000000" pitchFamily="2" charset="0"/>
                <a:ea typeface="+mn-ea"/>
                <a:cs typeface="+mn-cs"/>
              </a:rPr>
              <a:t>By viewing the product or service's logo, tag line, packaging or advertising campaign</a:t>
            </a:r>
            <a:endParaRPr kumimoji="0" lang="en-GB"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0" name="Arrow: Pentagon 9">
            <a:extLst>
              <a:ext uri="{FF2B5EF4-FFF2-40B4-BE49-F238E27FC236}">
                <a16:creationId xmlns:a16="http://schemas.microsoft.com/office/drawing/2014/main" id="{ABE9C712-E8CD-C959-DF9A-494F310EBB45}"/>
              </a:ext>
            </a:extLst>
          </p:cNvPr>
          <p:cNvSpPr/>
          <p:nvPr/>
        </p:nvSpPr>
        <p:spPr>
          <a:xfrm>
            <a:off x="5214154" y="3595456"/>
            <a:ext cx="2803864" cy="2738873"/>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595959"/>
                </a:solidFill>
                <a:effectLst/>
                <a:uLnTx/>
                <a:uFillTx/>
                <a:latin typeface="Poppins" panose="00000500000000000000" pitchFamily="2" charset="0"/>
                <a:ea typeface="+mn-ea"/>
                <a:cs typeface="+mn-cs"/>
              </a:rPr>
              <a:t>Extent to which a consumer can recall or recognise a brand.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595959"/>
                </a:solidFill>
                <a:effectLst/>
                <a:uLnTx/>
                <a:uFillTx/>
                <a:latin typeface="Poppins" panose="00000500000000000000" pitchFamily="2" charset="0"/>
                <a:ea typeface="+mn-ea"/>
                <a:cs typeface="+mn-cs"/>
              </a:rPr>
              <a:t>Pure brand recall requires "unaided recall"</a:t>
            </a:r>
            <a:endParaRPr kumimoji="0" lang="en-GB"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1" name="Arrow: Pentagon 10">
            <a:extLst>
              <a:ext uri="{FF2B5EF4-FFF2-40B4-BE49-F238E27FC236}">
                <a16:creationId xmlns:a16="http://schemas.microsoft.com/office/drawing/2014/main" id="{57126E92-2730-0567-BE60-ED41BAEA3EDE}"/>
              </a:ext>
            </a:extLst>
          </p:cNvPr>
          <p:cNvSpPr/>
          <p:nvPr/>
        </p:nvSpPr>
        <p:spPr>
          <a:xfrm>
            <a:off x="8195570" y="3595456"/>
            <a:ext cx="2803864" cy="2738873"/>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srgbClr val="595959"/>
                </a:solidFill>
                <a:effectLst/>
                <a:uLnTx/>
                <a:uFillTx/>
                <a:latin typeface="Poppins" panose="00000500000000000000" pitchFamily="2" charset="0"/>
                <a:ea typeface="+mn-ea"/>
                <a:cs typeface="+mn-cs"/>
              </a:rPr>
              <a:t>The brand is the first brand the consumer thinks about when given a particular product group</a:t>
            </a:r>
            <a:endParaRPr kumimoji="0" lang="en-GB" sz="14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2" name="Arrow: Pentagon 11">
            <a:extLst>
              <a:ext uri="{FF2B5EF4-FFF2-40B4-BE49-F238E27FC236}">
                <a16:creationId xmlns:a16="http://schemas.microsoft.com/office/drawing/2014/main" id="{83776406-D125-4393-10E7-873E2A3B6869}"/>
              </a:ext>
            </a:extLst>
          </p:cNvPr>
          <p:cNvSpPr/>
          <p:nvPr/>
        </p:nvSpPr>
        <p:spPr>
          <a:xfrm>
            <a:off x="427608" y="2911880"/>
            <a:ext cx="1677879" cy="639192"/>
          </a:xfrm>
          <a:prstGeom prst="homePlat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Unaware of Brand</a:t>
            </a:r>
          </a:p>
        </p:txBody>
      </p:sp>
      <p:sp>
        <p:nvSpPr>
          <p:cNvPr id="14" name="TextBox 13">
            <a:extLst>
              <a:ext uri="{FF2B5EF4-FFF2-40B4-BE49-F238E27FC236}">
                <a16:creationId xmlns:a16="http://schemas.microsoft.com/office/drawing/2014/main" id="{05D5D6D9-894A-40D1-52EF-A841CCD96652}"/>
              </a:ext>
            </a:extLst>
          </p:cNvPr>
          <p:cNvSpPr txBox="1"/>
          <p:nvPr/>
        </p:nvSpPr>
        <p:spPr>
          <a:xfrm>
            <a:off x="581192" y="1789703"/>
            <a:ext cx="11217231" cy="369332"/>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There are three main steps to Creating Brand Awareness</a:t>
            </a:r>
          </a:p>
        </p:txBody>
      </p:sp>
    </p:spTree>
    <p:extLst>
      <p:ext uri="{BB962C8B-B14F-4D97-AF65-F5344CB8AC3E}">
        <p14:creationId xmlns:p14="http://schemas.microsoft.com/office/powerpoint/2010/main" val="25585748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376A0-A2F1-B044-2F2B-39EE17E2F601}"/>
              </a:ext>
            </a:extLst>
          </p:cNvPr>
          <p:cNvSpPr>
            <a:spLocks noGrp="1"/>
          </p:cNvSpPr>
          <p:nvPr>
            <p:ph type="title"/>
          </p:nvPr>
        </p:nvSpPr>
        <p:spPr>
          <a:xfrm>
            <a:off x="581192" y="702156"/>
            <a:ext cx="11029616" cy="615400"/>
          </a:xfrm>
        </p:spPr>
        <p:txBody>
          <a:bodyPr/>
          <a:lstStyle/>
          <a:p>
            <a:r>
              <a:rPr lang="en-GB" dirty="0"/>
              <a:t>Measuring a brand – viewpoints from which to measure</a:t>
            </a:r>
          </a:p>
        </p:txBody>
      </p:sp>
      <p:sp>
        <p:nvSpPr>
          <p:cNvPr id="4" name="Footer Placeholder 3">
            <a:extLst>
              <a:ext uri="{FF2B5EF4-FFF2-40B4-BE49-F238E27FC236}">
                <a16:creationId xmlns:a16="http://schemas.microsoft.com/office/drawing/2014/main" id="{B0160CDD-37B8-3D59-BD97-C89CF02C533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4493D6F-790B-3FCD-84F1-F1955A6EE9D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8" name="Table 8">
            <a:extLst>
              <a:ext uri="{FF2B5EF4-FFF2-40B4-BE49-F238E27FC236}">
                <a16:creationId xmlns:a16="http://schemas.microsoft.com/office/drawing/2014/main" id="{0979F307-F695-B323-12BA-7441EC91EBFA}"/>
              </a:ext>
            </a:extLst>
          </p:cNvPr>
          <p:cNvGraphicFramePr>
            <a:graphicFrameLocks noGrp="1"/>
          </p:cNvGraphicFramePr>
          <p:nvPr>
            <p:extLst>
              <p:ext uri="{D42A27DB-BD31-4B8C-83A1-F6EECF244321}">
                <p14:modId xmlns:p14="http://schemas.microsoft.com/office/powerpoint/2010/main" val="3847486096"/>
              </p:ext>
            </p:extLst>
          </p:nvPr>
        </p:nvGraphicFramePr>
        <p:xfrm>
          <a:off x="581192" y="1493520"/>
          <a:ext cx="11133288" cy="3963352"/>
        </p:xfrm>
        <a:graphic>
          <a:graphicData uri="http://schemas.openxmlformats.org/drawingml/2006/table">
            <a:tbl>
              <a:tblPr firstRow="1" bandRow="1">
                <a:tableStyleId>{5C22544A-7EE6-4342-B048-85BDC9FD1C3A}</a:tableStyleId>
              </a:tblPr>
              <a:tblGrid>
                <a:gridCol w="3711096">
                  <a:extLst>
                    <a:ext uri="{9D8B030D-6E8A-4147-A177-3AD203B41FA5}">
                      <a16:colId xmlns:a16="http://schemas.microsoft.com/office/drawing/2014/main" val="3568268436"/>
                    </a:ext>
                  </a:extLst>
                </a:gridCol>
                <a:gridCol w="3711096">
                  <a:extLst>
                    <a:ext uri="{9D8B030D-6E8A-4147-A177-3AD203B41FA5}">
                      <a16:colId xmlns:a16="http://schemas.microsoft.com/office/drawing/2014/main" val="970390879"/>
                    </a:ext>
                  </a:extLst>
                </a:gridCol>
                <a:gridCol w="3711096">
                  <a:extLst>
                    <a:ext uri="{9D8B030D-6E8A-4147-A177-3AD203B41FA5}">
                      <a16:colId xmlns:a16="http://schemas.microsoft.com/office/drawing/2014/main" val="32944904"/>
                    </a:ext>
                  </a:extLst>
                </a:gridCol>
              </a:tblGrid>
              <a:tr h="418704">
                <a:tc>
                  <a:txBody>
                    <a:bodyPr/>
                    <a:lstStyle/>
                    <a:p>
                      <a:pPr algn="l" fontAlgn="b"/>
                      <a:r>
                        <a:rPr lang="en-GB" dirty="0">
                          <a:effectLst/>
                        </a:rPr>
                        <a:t>Firm-level</a:t>
                      </a:r>
                    </a:p>
                  </a:txBody>
                  <a:tcPr anchor="b"/>
                </a:tc>
                <a:tc>
                  <a:txBody>
                    <a:bodyPr/>
                    <a:lstStyle/>
                    <a:p>
                      <a:pPr algn="l" fontAlgn="b"/>
                      <a:r>
                        <a:rPr lang="en-GB">
                          <a:effectLst/>
                        </a:rPr>
                        <a:t>Product-level</a:t>
                      </a:r>
                    </a:p>
                  </a:txBody>
                  <a:tcPr anchor="b"/>
                </a:tc>
                <a:tc>
                  <a:txBody>
                    <a:bodyPr/>
                    <a:lstStyle/>
                    <a:p>
                      <a:pPr algn="l" fontAlgn="b"/>
                      <a:r>
                        <a:rPr lang="en-GB">
                          <a:effectLst/>
                        </a:rPr>
                        <a:t>Consumer-level</a:t>
                      </a:r>
                    </a:p>
                  </a:txBody>
                  <a:tcPr anchor="b"/>
                </a:tc>
                <a:extLst>
                  <a:ext uri="{0D108BD9-81ED-4DB2-BD59-A6C34878D82A}">
                    <a16:rowId xmlns:a16="http://schemas.microsoft.com/office/drawing/2014/main" val="3037141038"/>
                  </a:ext>
                </a:extLst>
              </a:tr>
              <a:tr h="3544648">
                <a:tc>
                  <a:txBody>
                    <a:bodyPr/>
                    <a:lstStyle/>
                    <a:p>
                      <a:pPr marL="285750" indent="-285750" fontAlgn="t">
                        <a:buFont typeface="Arial" panose="020B0604020202020204" pitchFamily="34" charset="0"/>
                        <a:buChar char="•"/>
                      </a:pPr>
                      <a:r>
                        <a:rPr lang="en-GB" dirty="0">
                          <a:solidFill>
                            <a:srgbClr val="595959"/>
                          </a:solidFill>
                          <a:effectLst/>
                        </a:rPr>
                        <a:t>Measure brand purely as a financial asset (as an intangible asset)</a:t>
                      </a:r>
                    </a:p>
                    <a:p>
                      <a:pPr marL="742950" lvl="1" indent="-285750" fontAlgn="t">
                        <a:buFont typeface="Arial" panose="020B0604020202020204" pitchFamily="34" charset="0"/>
                        <a:buChar char="•"/>
                      </a:pPr>
                      <a:r>
                        <a:rPr lang="en-GB" dirty="0">
                          <a:solidFill>
                            <a:srgbClr val="595959"/>
                          </a:solidFill>
                          <a:effectLst/>
                        </a:rPr>
                        <a:t>Take company’s market capitalisation </a:t>
                      </a:r>
                      <a:r>
                        <a:rPr lang="en-GB" sz="1400" dirty="0">
                          <a:solidFill>
                            <a:srgbClr val="595959"/>
                          </a:solidFill>
                          <a:effectLst/>
                        </a:rPr>
                        <a:t>(stock market = total number of shares x present share price)</a:t>
                      </a:r>
                    </a:p>
                    <a:p>
                      <a:pPr marL="742950" lvl="1" indent="-285750" fontAlgn="t">
                        <a:buFont typeface="Arial" panose="020B0604020202020204" pitchFamily="34" charset="0"/>
                        <a:buChar char="•"/>
                      </a:pPr>
                      <a:r>
                        <a:rPr lang="en-GB" dirty="0">
                          <a:solidFill>
                            <a:srgbClr val="595959"/>
                          </a:solidFill>
                          <a:effectLst/>
                        </a:rPr>
                        <a:t>subtract tangible/fixed and “measurable” intangible assets </a:t>
                      </a:r>
                      <a:r>
                        <a:rPr lang="en-GB" sz="1400" dirty="0">
                          <a:solidFill>
                            <a:srgbClr val="595959"/>
                          </a:solidFill>
                          <a:effectLst/>
                        </a:rPr>
                        <a:t>(e.g. copyright / royalty payment),</a:t>
                      </a:r>
                    </a:p>
                    <a:p>
                      <a:pPr marL="742950" lvl="1" indent="-285750" fontAlgn="t">
                        <a:buFont typeface="Arial" panose="020B0604020202020204" pitchFamily="34" charset="0"/>
                        <a:buChar char="•"/>
                      </a:pPr>
                      <a:r>
                        <a:rPr lang="en-GB" dirty="0">
                          <a:solidFill>
                            <a:srgbClr val="595959"/>
                          </a:solidFill>
                          <a:effectLst/>
                        </a:rPr>
                        <a:t>Remainder = Brand Equity</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Entails comparing the list prices of two products of similar quality (e.g. competitor products)</a:t>
                      </a:r>
                    </a:p>
                    <a:p>
                      <a:pPr marL="285750" indent="-285750" fontAlgn="t">
                        <a:buFont typeface="Arial" panose="020B0604020202020204" pitchFamily="34" charset="0"/>
                        <a:buChar char="•"/>
                      </a:pPr>
                      <a:r>
                        <a:rPr lang="en-GB" dirty="0">
                          <a:solidFill>
                            <a:srgbClr val="595959"/>
                          </a:solidFill>
                          <a:effectLst/>
                        </a:rPr>
                        <a:t>Determines the value of brand equity for each product</a:t>
                      </a:r>
                    </a:p>
                  </a:txBody>
                  <a:tcPr marL="15240" marR="15240" marT="15240" marB="15240"/>
                </a:tc>
                <a:tc>
                  <a:txBody>
                    <a:bodyPr/>
                    <a:lstStyle/>
                    <a:p>
                      <a:pPr marL="285750" indent="-285750" fontAlgn="t">
                        <a:buFont typeface="Arial" panose="020B0604020202020204" pitchFamily="34" charset="0"/>
                        <a:buChar char="•"/>
                      </a:pPr>
                      <a:r>
                        <a:rPr lang="en-GB" dirty="0">
                          <a:solidFill>
                            <a:srgbClr val="595959"/>
                          </a:solidFill>
                          <a:effectLst/>
                        </a:rPr>
                        <a:t>Targets individual consumer's mindset to examine what they associate with a given brand</a:t>
                      </a:r>
                    </a:p>
                    <a:p>
                      <a:pPr marL="285750" indent="-285750" fontAlgn="t">
                        <a:buFont typeface="Arial" panose="020B0604020202020204" pitchFamily="34" charset="0"/>
                        <a:buChar char="•"/>
                      </a:pPr>
                      <a:r>
                        <a:rPr lang="en-GB" dirty="0">
                          <a:solidFill>
                            <a:srgbClr val="595959"/>
                          </a:solidFill>
                          <a:effectLst/>
                        </a:rPr>
                        <a:t>Involves getting sample sets of clients to complete free-association exercises (e.g. thoughts, feelings) to get a sense of their brand perspectives</a:t>
                      </a:r>
                    </a:p>
                  </a:txBody>
                  <a:tcPr marL="15240" marR="15240" marT="15240" marB="15240"/>
                </a:tc>
                <a:extLst>
                  <a:ext uri="{0D108BD9-81ED-4DB2-BD59-A6C34878D82A}">
                    <a16:rowId xmlns:a16="http://schemas.microsoft.com/office/drawing/2014/main" val="3921363941"/>
                  </a:ext>
                </a:extLst>
              </a:tr>
            </a:tbl>
          </a:graphicData>
        </a:graphic>
      </p:graphicFrame>
      <p:sp>
        <p:nvSpPr>
          <p:cNvPr id="10" name="TextBox 9">
            <a:extLst>
              <a:ext uri="{FF2B5EF4-FFF2-40B4-BE49-F238E27FC236}">
                <a16:creationId xmlns:a16="http://schemas.microsoft.com/office/drawing/2014/main" id="{E4885210-DE41-2F0B-00B1-305EC9D9667F}"/>
              </a:ext>
            </a:extLst>
          </p:cNvPr>
          <p:cNvSpPr txBox="1"/>
          <p:nvPr/>
        </p:nvSpPr>
        <p:spPr>
          <a:xfrm>
            <a:off x="1114665" y="5707404"/>
            <a:ext cx="9647808" cy="369332"/>
          </a:xfrm>
          <a:prstGeom prst="rect">
            <a:avLst/>
          </a:prstGeom>
          <a:noFill/>
          <a:ln>
            <a:solidFill>
              <a:srgbClr val="0070C0"/>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The best mode for measuring brand equity entails the use of more than one methodology. </a:t>
            </a:r>
          </a:p>
        </p:txBody>
      </p:sp>
    </p:spTree>
    <p:extLst>
      <p:ext uri="{BB962C8B-B14F-4D97-AF65-F5344CB8AC3E}">
        <p14:creationId xmlns:p14="http://schemas.microsoft.com/office/powerpoint/2010/main" val="4751673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F96AA-E1E4-368D-EA81-BEC195D3CAF2}"/>
              </a:ext>
            </a:extLst>
          </p:cNvPr>
          <p:cNvSpPr>
            <a:spLocks noGrp="1"/>
          </p:cNvSpPr>
          <p:nvPr>
            <p:ph type="title"/>
          </p:nvPr>
        </p:nvSpPr>
        <p:spPr>
          <a:xfrm>
            <a:off x="416560" y="702156"/>
            <a:ext cx="11194248" cy="903124"/>
          </a:xfrm>
        </p:spPr>
        <p:txBody>
          <a:bodyPr>
            <a:normAutofit/>
          </a:bodyPr>
          <a:lstStyle/>
          <a:p>
            <a:r>
              <a:rPr lang="en-GB" dirty="0"/>
              <a:t>Brand tracking</a:t>
            </a:r>
          </a:p>
        </p:txBody>
      </p:sp>
      <p:pic>
        <p:nvPicPr>
          <p:cNvPr id="7" name="Picture 6" descr="Close-up of market graph analysis">
            <a:extLst>
              <a:ext uri="{FF2B5EF4-FFF2-40B4-BE49-F238E27FC236}">
                <a16:creationId xmlns:a16="http://schemas.microsoft.com/office/drawing/2014/main" id="{0EEAEBE5-0CBF-299C-DBE2-227FA4583F8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16560" y="2123440"/>
            <a:ext cx="4348481" cy="3663201"/>
          </a:xfrm>
          <a:prstGeom prst="rect">
            <a:avLst/>
          </a:prstGeom>
        </p:spPr>
      </p:pic>
      <p:sp>
        <p:nvSpPr>
          <p:cNvPr id="3" name="Content Placeholder 2">
            <a:extLst>
              <a:ext uri="{FF2B5EF4-FFF2-40B4-BE49-F238E27FC236}">
                <a16:creationId xmlns:a16="http://schemas.microsoft.com/office/drawing/2014/main" id="{84F8617F-DC43-C881-C0B4-9AC4B02926FC}"/>
              </a:ext>
            </a:extLst>
          </p:cNvPr>
          <p:cNvSpPr>
            <a:spLocks noGrp="1"/>
          </p:cNvSpPr>
          <p:nvPr>
            <p:ph idx="1"/>
          </p:nvPr>
        </p:nvSpPr>
        <p:spPr>
          <a:xfrm>
            <a:off x="5090160" y="812800"/>
            <a:ext cx="6917210" cy="5506720"/>
          </a:xfrm>
        </p:spPr>
        <p:txBody>
          <a:bodyPr>
            <a:noAutofit/>
          </a:bodyPr>
          <a:lstStyle/>
          <a:p>
            <a:pPr>
              <a:lnSpc>
                <a:spcPct val="90000"/>
              </a:lnSpc>
            </a:pPr>
            <a:r>
              <a:rPr lang="en-GB" sz="2000" b="1" dirty="0">
                <a:solidFill>
                  <a:srgbClr val="0070C0"/>
                </a:solidFill>
              </a:rPr>
              <a:t>Brand tracking:</a:t>
            </a:r>
            <a:r>
              <a:rPr lang="en-GB" sz="2000" dirty="0"/>
              <a:t> is the process of continuously measuring a brand by looking at six variables:</a:t>
            </a:r>
          </a:p>
          <a:p>
            <a:pPr lvl="1">
              <a:lnSpc>
                <a:spcPct val="90000"/>
              </a:lnSpc>
            </a:pPr>
            <a:r>
              <a:rPr lang="en-GB" sz="1800" dirty="0"/>
              <a:t>Awareness.</a:t>
            </a:r>
          </a:p>
          <a:p>
            <a:pPr lvl="1">
              <a:lnSpc>
                <a:spcPct val="90000"/>
              </a:lnSpc>
            </a:pPr>
            <a:r>
              <a:rPr lang="en-GB" sz="1800" dirty="0"/>
              <a:t>Preference.</a:t>
            </a:r>
          </a:p>
          <a:p>
            <a:pPr lvl="1">
              <a:lnSpc>
                <a:spcPct val="90000"/>
              </a:lnSpc>
            </a:pPr>
            <a:r>
              <a:rPr lang="en-GB" sz="1800" dirty="0"/>
              <a:t>Usage.</a:t>
            </a:r>
          </a:p>
          <a:p>
            <a:pPr lvl="1">
              <a:lnSpc>
                <a:spcPct val="90000"/>
              </a:lnSpc>
            </a:pPr>
            <a:r>
              <a:rPr lang="en-GB" sz="1800" dirty="0"/>
              <a:t>Attitudes.</a:t>
            </a:r>
          </a:p>
          <a:p>
            <a:pPr lvl="1">
              <a:lnSpc>
                <a:spcPct val="90000"/>
              </a:lnSpc>
            </a:pPr>
            <a:r>
              <a:rPr lang="en-GB" sz="1800" dirty="0"/>
              <a:t>Perceptions.</a:t>
            </a:r>
          </a:p>
          <a:p>
            <a:pPr lvl="1">
              <a:lnSpc>
                <a:spcPct val="90000"/>
              </a:lnSpc>
            </a:pPr>
            <a:r>
              <a:rPr lang="en-GB" sz="1800" dirty="0"/>
              <a:t>Judgement. </a:t>
            </a:r>
          </a:p>
          <a:p>
            <a:pPr>
              <a:lnSpc>
                <a:spcPct val="90000"/>
              </a:lnSpc>
            </a:pPr>
            <a:r>
              <a:rPr lang="en-GB" sz="2000" dirty="0"/>
              <a:t>Allows company to track how the brand is going in the marketplace</a:t>
            </a:r>
          </a:p>
          <a:p>
            <a:pPr>
              <a:lnSpc>
                <a:spcPct val="90000"/>
              </a:lnSpc>
            </a:pPr>
            <a:r>
              <a:rPr lang="en-GB" sz="2000" dirty="0"/>
              <a:t>Provides information relating to the product's health or perception by the consumer</a:t>
            </a:r>
          </a:p>
          <a:p>
            <a:pPr>
              <a:lnSpc>
                <a:spcPct val="90000"/>
              </a:lnSpc>
            </a:pPr>
            <a:r>
              <a:rPr lang="en-GB" sz="2000" dirty="0"/>
              <a:t>Assists the marketing team in making appropriate adjustments to their brand strategy</a:t>
            </a:r>
          </a:p>
          <a:p>
            <a:pPr>
              <a:lnSpc>
                <a:spcPct val="90000"/>
              </a:lnSpc>
            </a:pPr>
            <a:r>
              <a:rPr lang="en-GB" sz="2000" dirty="0"/>
              <a:t>Involves quantitative and qualitative methods of data collection - using tools such as questionnaires, surveys, etc.</a:t>
            </a:r>
          </a:p>
        </p:txBody>
      </p:sp>
      <p:sp>
        <p:nvSpPr>
          <p:cNvPr id="4" name="Footer Placeholder 3">
            <a:extLst>
              <a:ext uri="{FF2B5EF4-FFF2-40B4-BE49-F238E27FC236}">
                <a16:creationId xmlns:a16="http://schemas.microsoft.com/office/drawing/2014/main" id="{7B3EB486-A6A5-DF6E-E322-DF71A7B1C7B0}"/>
              </a:ext>
            </a:extLst>
          </p:cNvPr>
          <p:cNvSpPr>
            <a:spLocks noGrp="1"/>
          </p:cNvSpPr>
          <p:nvPr>
            <p:ph type="ftr" sz="quarter" idx="11"/>
          </p:nvPr>
        </p:nvSpPr>
        <p:spPr>
          <a:xfrm>
            <a:off x="581192" y="6400800"/>
            <a:ext cx="6917210" cy="365125"/>
          </a:xfrm>
        </p:spPr>
        <p:txBody>
          <a:bodyPr>
            <a:normAutofit/>
          </a:bodyPr>
          <a:lstStyle/>
          <a:p>
            <a:endParaRPr lang="en-US">
              <a:solidFill>
                <a:srgbClr val="F73504"/>
              </a:solidFill>
            </a:endParaRPr>
          </a:p>
        </p:txBody>
      </p:sp>
      <p:sp>
        <p:nvSpPr>
          <p:cNvPr id="5" name="Slide Number Placeholder 4">
            <a:extLst>
              <a:ext uri="{FF2B5EF4-FFF2-40B4-BE49-F238E27FC236}">
                <a16:creationId xmlns:a16="http://schemas.microsoft.com/office/drawing/2014/main" id="{134A5350-AA87-D438-245F-9EC8C40F0994}"/>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F73504"/>
                </a:solidFill>
              </a:rPr>
              <a:pPr>
                <a:spcAft>
                  <a:spcPts val="600"/>
                </a:spcAft>
              </a:pPr>
              <a:t>41</a:t>
            </a:fld>
            <a:endParaRPr lang="en-US">
              <a:solidFill>
                <a:srgbClr val="F73504"/>
              </a:solidFill>
            </a:endParaRPr>
          </a:p>
        </p:txBody>
      </p:sp>
    </p:spTree>
    <p:extLst>
      <p:ext uri="{BB962C8B-B14F-4D97-AF65-F5344CB8AC3E}">
        <p14:creationId xmlns:p14="http://schemas.microsoft.com/office/powerpoint/2010/main" val="26300268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3C2-E6A5-7EA2-89FD-150528D02FE3}"/>
              </a:ext>
            </a:extLst>
          </p:cNvPr>
          <p:cNvSpPr>
            <a:spLocks noGrp="1"/>
          </p:cNvSpPr>
          <p:nvPr>
            <p:ph type="title"/>
          </p:nvPr>
        </p:nvSpPr>
        <p:spPr>
          <a:xfrm>
            <a:off x="581192" y="702156"/>
            <a:ext cx="11029616" cy="760884"/>
          </a:xfrm>
        </p:spPr>
        <p:txBody>
          <a:bodyPr>
            <a:normAutofit/>
          </a:bodyPr>
          <a:lstStyle/>
          <a:p>
            <a:r>
              <a:rPr lang="en-GB" dirty="0"/>
              <a:t>Brand positioning</a:t>
            </a:r>
          </a:p>
        </p:txBody>
      </p:sp>
      <p:sp>
        <p:nvSpPr>
          <p:cNvPr id="16" name="Rectangle 1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11" name="Picture 10" descr="Person on a cliff">
            <a:extLst>
              <a:ext uri="{FF2B5EF4-FFF2-40B4-BE49-F238E27FC236}">
                <a16:creationId xmlns:a16="http://schemas.microsoft.com/office/drawing/2014/main" id="{62935D2B-C9FB-19BA-0415-80980E911CCA}"/>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11392" y="2336800"/>
            <a:ext cx="5074920" cy="3722769"/>
          </a:xfrm>
          <a:prstGeom prst="rect">
            <a:avLst/>
          </a:prstGeom>
        </p:spPr>
      </p:pic>
      <p:sp>
        <p:nvSpPr>
          <p:cNvPr id="3" name="Content Placeholder 2">
            <a:extLst>
              <a:ext uri="{FF2B5EF4-FFF2-40B4-BE49-F238E27FC236}">
                <a16:creationId xmlns:a16="http://schemas.microsoft.com/office/drawing/2014/main" id="{9F4C02AE-2D3E-CD18-4E87-CB4B2E081556}"/>
              </a:ext>
            </a:extLst>
          </p:cNvPr>
          <p:cNvSpPr>
            <a:spLocks noGrp="1"/>
          </p:cNvSpPr>
          <p:nvPr>
            <p:ph idx="1"/>
          </p:nvPr>
        </p:nvSpPr>
        <p:spPr>
          <a:xfrm>
            <a:off x="5933440" y="1239519"/>
            <a:ext cx="5812027" cy="4986659"/>
          </a:xfrm>
        </p:spPr>
        <p:txBody>
          <a:bodyPr>
            <a:noAutofit/>
          </a:bodyPr>
          <a:lstStyle/>
          <a:p>
            <a:r>
              <a:rPr lang="en-GB" sz="2000" dirty="0"/>
              <a:t>Companies often develop different strategies to segment and satisfy different consumer needs</a:t>
            </a:r>
          </a:p>
          <a:p>
            <a:r>
              <a:rPr lang="en-GB" sz="2000" b="1" i="1" dirty="0">
                <a:solidFill>
                  <a:srgbClr val="0070C0"/>
                </a:solidFill>
              </a:rPr>
              <a:t>Brand Positioning </a:t>
            </a:r>
            <a:r>
              <a:rPr lang="en-GB" sz="2000" dirty="0"/>
              <a:t>refers to the need </a:t>
            </a:r>
            <a:r>
              <a:rPr lang="en-GB" sz="2000" b="1" i="1" dirty="0">
                <a:solidFill>
                  <a:srgbClr val="0070C0"/>
                </a:solidFill>
              </a:rPr>
              <a:t>to position the product clearly within the consumer’s minds</a:t>
            </a:r>
          </a:p>
          <a:p>
            <a:r>
              <a:rPr lang="en-GB" sz="2000" dirty="0"/>
              <a:t>To be considered at three levels:</a:t>
            </a:r>
          </a:p>
          <a:p>
            <a:pPr marL="666900" lvl="1" indent="-342900">
              <a:buFont typeface="+mj-lt"/>
              <a:buAutoNum type="arabicPeriod"/>
            </a:pPr>
            <a:r>
              <a:rPr lang="en-GB" sz="1800" b="1" dirty="0">
                <a:solidFill>
                  <a:srgbClr val="0070C0"/>
                </a:solidFill>
              </a:rPr>
              <a:t>Attributes</a:t>
            </a:r>
            <a:r>
              <a:rPr lang="en-GB" sz="1800" b="1" dirty="0"/>
              <a:t>:</a:t>
            </a:r>
            <a:r>
              <a:rPr lang="en-GB" sz="1800" dirty="0"/>
              <a:t> the lowest positioning level because while easy to articulate, they are also easily copied by competitors</a:t>
            </a:r>
          </a:p>
          <a:p>
            <a:pPr marL="666900" lvl="1" indent="-342900">
              <a:buFont typeface="+mj-lt"/>
              <a:buAutoNum type="arabicPeriod"/>
            </a:pPr>
            <a:r>
              <a:rPr lang="en-GB" sz="1800" b="1" dirty="0">
                <a:solidFill>
                  <a:srgbClr val="0070C0"/>
                </a:solidFill>
              </a:rPr>
              <a:t>Benefits</a:t>
            </a:r>
            <a:r>
              <a:rPr lang="en-GB" sz="1800" b="1" dirty="0"/>
              <a:t>:</a:t>
            </a:r>
            <a:r>
              <a:rPr lang="en-GB" sz="1800" dirty="0"/>
              <a:t> a higher positioning level because it goes beyond attributes to focus upon results (e.g. guaranteed on-time delivery)</a:t>
            </a:r>
          </a:p>
          <a:p>
            <a:pPr marL="666900" lvl="1" indent="-342900">
              <a:buFont typeface="+mj-lt"/>
              <a:buAutoNum type="arabicPeriod"/>
            </a:pPr>
            <a:r>
              <a:rPr lang="en-GB" sz="1800" b="1" dirty="0">
                <a:solidFill>
                  <a:srgbClr val="0070C0"/>
                </a:solidFill>
              </a:rPr>
              <a:t>Beliefs and Values</a:t>
            </a:r>
            <a:r>
              <a:rPr lang="en-GB" sz="1800" b="1" dirty="0"/>
              <a:t>:</a:t>
            </a:r>
            <a:r>
              <a:rPr lang="en-GB" sz="1800" dirty="0"/>
              <a:t> deepest, most desirable branding level because they engage on an emotional level</a:t>
            </a:r>
          </a:p>
        </p:txBody>
      </p:sp>
      <p:sp>
        <p:nvSpPr>
          <p:cNvPr id="4" name="Footer Placeholder 3">
            <a:extLst>
              <a:ext uri="{FF2B5EF4-FFF2-40B4-BE49-F238E27FC236}">
                <a16:creationId xmlns:a16="http://schemas.microsoft.com/office/drawing/2014/main" id="{7FC06EA2-F1CD-3CC2-70A7-2DE5DE70422B}"/>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916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42AF21D-17A6-B7D3-0D12-95B2F42F9C2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09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42</a:t>
            </a:fld>
            <a:endParaRPr kumimoji="0" lang="en-US" sz="900" b="0" i="0" u="none" strike="noStrike" kern="1200" cap="none" spc="0" normalizeH="0" baseline="0" noProof="0">
              <a:ln>
                <a:noFill/>
              </a:ln>
              <a:solidFill>
                <a:srgbClr val="B09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211798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3FCAF-1671-482F-5484-5694260DF035}"/>
              </a:ext>
            </a:extLst>
          </p:cNvPr>
          <p:cNvSpPr>
            <a:spLocks noGrp="1"/>
          </p:cNvSpPr>
          <p:nvPr>
            <p:ph type="title"/>
          </p:nvPr>
        </p:nvSpPr>
        <p:spPr>
          <a:xfrm>
            <a:off x="584201" y="702156"/>
            <a:ext cx="10469879" cy="578004"/>
          </a:xfrm>
        </p:spPr>
        <p:txBody>
          <a:bodyPr>
            <a:normAutofit/>
          </a:bodyPr>
          <a:lstStyle/>
          <a:p>
            <a:r>
              <a:rPr lang="en-GB" dirty="0">
                <a:solidFill>
                  <a:schemeClr val="tx2"/>
                </a:solidFill>
              </a:rPr>
              <a:t>Creating a great positioning statement</a:t>
            </a:r>
          </a:p>
        </p:txBody>
      </p:sp>
      <p:sp>
        <p:nvSpPr>
          <p:cNvPr id="14" name="Rectangle 13">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67CD108-DC94-B855-4341-EE68475FF09F}"/>
              </a:ext>
            </a:extLst>
          </p:cNvPr>
          <p:cNvSpPr>
            <a:spLocks noGrp="1"/>
          </p:cNvSpPr>
          <p:nvPr>
            <p:ph idx="1"/>
          </p:nvPr>
        </p:nvSpPr>
        <p:spPr>
          <a:xfrm>
            <a:off x="446533" y="1430120"/>
            <a:ext cx="11161267" cy="4604920"/>
          </a:xfrm>
        </p:spPr>
        <p:txBody>
          <a:bodyPr>
            <a:noAutofit/>
          </a:bodyPr>
          <a:lstStyle/>
          <a:p>
            <a:r>
              <a:rPr lang="en-GB" sz="2400" dirty="0"/>
              <a:t>Developing a great brand positioning statement depends on consumer characteristics  (their motivation, opportunity, and ability to process messages) and brand strengths</a:t>
            </a:r>
          </a:p>
          <a:p>
            <a:r>
              <a:rPr lang="en-GB" sz="2400" b="1" dirty="0"/>
              <a:t>There are </a:t>
            </a:r>
            <a:r>
              <a:rPr lang="en-GB" sz="2400" b="1" i="1" dirty="0">
                <a:solidFill>
                  <a:srgbClr val="0070C0"/>
                </a:solidFill>
              </a:rPr>
              <a:t>four components of a great positioning statement</a:t>
            </a:r>
            <a:r>
              <a:rPr lang="en-GB" sz="2400" b="1" dirty="0"/>
              <a:t>:</a:t>
            </a:r>
          </a:p>
          <a:p>
            <a:pPr lvl="1"/>
            <a:r>
              <a:rPr lang="en-GB" sz="2400" b="1" i="1" dirty="0"/>
              <a:t>Defines the target audience </a:t>
            </a:r>
            <a:r>
              <a:rPr lang="en-GB" sz="2400" dirty="0"/>
              <a:t>(incl. demographic description of the core group the brand is designed to appeal to)</a:t>
            </a:r>
          </a:p>
          <a:p>
            <a:pPr lvl="1"/>
            <a:r>
              <a:rPr lang="en-GB" sz="2400" b="1" i="1" dirty="0"/>
              <a:t>Provides a clear frame of reference </a:t>
            </a:r>
            <a:r>
              <a:rPr lang="en-GB" sz="2400" dirty="0"/>
              <a:t>/ the category in which the brand competes</a:t>
            </a:r>
          </a:p>
          <a:p>
            <a:pPr lvl="1"/>
            <a:r>
              <a:rPr lang="en-GB" sz="2400" b="1" i="1" dirty="0"/>
              <a:t>Points out the benefit </a:t>
            </a:r>
            <a:r>
              <a:rPr lang="en-GB" sz="2400" dirty="0"/>
              <a:t>of the product</a:t>
            </a:r>
          </a:p>
          <a:p>
            <a:pPr lvl="1"/>
            <a:r>
              <a:rPr lang="en-GB" sz="2400" dirty="0"/>
              <a:t>Gives a </a:t>
            </a:r>
            <a:r>
              <a:rPr lang="en-GB" sz="2400" b="1" i="1" dirty="0"/>
              <a:t>reason to believe the brand will deliver</a:t>
            </a:r>
            <a:r>
              <a:rPr lang="en-GB" sz="2400" dirty="0"/>
              <a:t> on its promise</a:t>
            </a:r>
          </a:p>
        </p:txBody>
      </p:sp>
      <p:sp>
        <p:nvSpPr>
          <p:cNvPr id="4" name="Footer Placeholder 3">
            <a:extLst>
              <a:ext uri="{FF2B5EF4-FFF2-40B4-BE49-F238E27FC236}">
                <a16:creationId xmlns:a16="http://schemas.microsoft.com/office/drawing/2014/main" id="{56D7C384-F80A-C6E2-548D-90E95A59CB26}"/>
              </a:ext>
            </a:extLst>
          </p:cNvPr>
          <p:cNvSpPr>
            <a:spLocks noGrp="1"/>
          </p:cNvSpPr>
          <p:nvPr>
            <p:ph type="ftr" sz="quarter" idx="11"/>
          </p:nvPr>
        </p:nvSpPr>
        <p:spPr>
          <a:xfrm>
            <a:off x="584200" y="5951811"/>
            <a:ext cx="4989875"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rgbClr val="8E6A30"/>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FF813841-F547-39AC-A935-FF5665CF0C91}"/>
              </a:ext>
            </a:extLst>
          </p:cNvPr>
          <p:cNvSpPr>
            <a:spLocks noGrp="1"/>
          </p:cNvSpPr>
          <p:nvPr>
            <p:ph type="sldNum" sz="quarter" idx="12"/>
          </p:nvPr>
        </p:nvSpPr>
        <p:spPr>
          <a:xfrm>
            <a:off x="726440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8E6A30"/>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43</a:t>
            </a:fld>
            <a:endParaRPr kumimoji="0" lang="en-US" b="0" i="0" u="none" strike="noStrike" kern="1200" cap="none" spc="0" normalizeH="0" baseline="0" noProof="0">
              <a:ln>
                <a:noFill/>
              </a:ln>
              <a:solidFill>
                <a:srgbClr val="8E6A3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4751985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33" name="Rectangle 1032">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1034">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1036">
            <a:extLst>
              <a:ext uri="{FF2B5EF4-FFF2-40B4-BE49-F238E27FC236}">
                <a16:creationId xmlns:a16="http://schemas.microsoft.com/office/drawing/2014/main" id="{587D26DA-9773-4A0E-B213-DDF20A1F1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oca-cola positioning statement ">
            <a:extLst>
              <a:ext uri="{FF2B5EF4-FFF2-40B4-BE49-F238E27FC236}">
                <a16:creationId xmlns:a16="http://schemas.microsoft.com/office/drawing/2014/main" id="{BC968A34-E2C2-4B4E-3FD6-2034B918C92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811784"/>
            <a:ext cx="10905066" cy="523443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7823034-EEE4-0F7E-E5B2-8C664EF5B807}"/>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tx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508D6F00-33A8-5578-6B5D-9A50F8CCCEB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44</a:t>
            </a:fld>
            <a:endParaRPr lang="en-US"/>
          </a:p>
        </p:txBody>
      </p:sp>
    </p:spTree>
    <p:extLst>
      <p:ext uri="{BB962C8B-B14F-4D97-AF65-F5344CB8AC3E}">
        <p14:creationId xmlns:p14="http://schemas.microsoft.com/office/powerpoint/2010/main" val="22320587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3B8DB28-FA7D-4C33-BBA2-6D73D0156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6">
            <a:extLst>
              <a:ext uri="{FF2B5EF4-FFF2-40B4-BE49-F238E27FC236}">
                <a16:creationId xmlns:a16="http://schemas.microsoft.com/office/drawing/2014/main" id="{EB62FFF1-2502-D443-B586-77FA4F293800}"/>
              </a:ext>
            </a:extLst>
          </p:cNvPr>
          <p:cNvPicPr>
            <a:picLocks noChangeAspect="1"/>
          </p:cNvPicPr>
          <p:nvPr/>
        </p:nvPicPr>
        <p:blipFill rotWithShape="1">
          <a:blip r:embed="rId2"/>
          <a:srcRect t="4546" r="9091" b="4546"/>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64FF5A0-304A-44DA-A4D4-A1E66D92F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750722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AD43769B-7D6E-4E76-B810-BEC3B774B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597643"/>
            <a:ext cx="7503665" cy="5794689"/>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F9F7775-668A-DF43-773E-3645398A76FD}"/>
              </a:ext>
            </a:extLst>
          </p:cNvPr>
          <p:cNvSpPr>
            <a:spLocks noGrp="1"/>
          </p:cNvSpPr>
          <p:nvPr>
            <p:ph type="title"/>
          </p:nvPr>
        </p:nvSpPr>
        <p:spPr>
          <a:xfrm>
            <a:off x="673856" y="1131195"/>
            <a:ext cx="7034288" cy="1247938"/>
          </a:xfrm>
        </p:spPr>
        <p:txBody>
          <a:bodyPr anchor="ctr">
            <a:normAutofit/>
          </a:bodyPr>
          <a:lstStyle/>
          <a:p>
            <a:r>
              <a:rPr lang="en-GB">
                <a:solidFill>
                  <a:srgbClr val="FFFFFF"/>
                </a:solidFill>
              </a:rPr>
              <a:t>Summary</a:t>
            </a:r>
          </a:p>
        </p:txBody>
      </p:sp>
      <p:sp>
        <p:nvSpPr>
          <p:cNvPr id="5" name="Slide Number Placeholder 4">
            <a:extLst>
              <a:ext uri="{FF2B5EF4-FFF2-40B4-BE49-F238E27FC236}">
                <a16:creationId xmlns:a16="http://schemas.microsoft.com/office/drawing/2014/main" id="{B7BE009E-BE45-6300-753D-E560D5229774}"/>
              </a:ext>
            </a:extLst>
          </p:cNvPr>
          <p:cNvSpPr>
            <a:spLocks noGrp="1"/>
          </p:cNvSpPr>
          <p:nvPr>
            <p:ph type="sldNum" sz="quarter" idx="12"/>
          </p:nvPr>
        </p:nvSpPr>
        <p:spPr>
          <a:xfrm>
            <a:off x="7255934" y="766071"/>
            <a:ext cx="544874" cy="365125"/>
          </a:xfrm>
        </p:spPr>
        <p:txBody>
          <a:bodyPr>
            <a:normAutofit/>
          </a:bodyPr>
          <a:lstStyle/>
          <a:p>
            <a:pPr>
              <a:spcAft>
                <a:spcPts val="600"/>
              </a:spcAft>
            </a:pPr>
            <a:fld id="{3A98EE3D-8CD1-4C3F-BD1C-C98C9596463C}" type="slidenum">
              <a:rPr lang="en-US">
                <a:solidFill>
                  <a:srgbClr val="0E1AFE"/>
                </a:solidFill>
              </a:rPr>
              <a:pPr>
                <a:spcAft>
                  <a:spcPts val="600"/>
                </a:spcAft>
              </a:pPr>
              <a:t>45</a:t>
            </a:fld>
            <a:endParaRPr lang="en-US">
              <a:solidFill>
                <a:srgbClr val="0E1AFE"/>
              </a:solidFill>
            </a:endParaRPr>
          </a:p>
        </p:txBody>
      </p:sp>
      <p:sp>
        <p:nvSpPr>
          <p:cNvPr id="3" name="Content Placeholder 2">
            <a:extLst>
              <a:ext uri="{FF2B5EF4-FFF2-40B4-BE49-F238E27FC236}">
                <a16:creationId xmlns:a16="http://schemas.microsoft.com/office/drawing/2014/main" id="{BDEA22BA-AAE3-9811-E371-4C76E274DBF6}"/>
              </a:ext>
            </a:extLst>
          </p:cNvPr>
          <p:cNvSpPr>
            <a:spLocks noGrp="1"/>
          </p:cNvSpPr>
          <p:nvPr>
            <p:ph idx="1"/>
          </p:nvPr>
        </p:nvSpPr>
        <p:spPr>
          <a:xfrm>
            <a:off x="670885" y="2171699"/>
            <a:ext cx="7037222" cy="3569249"/>
          </a:xfrm>
        </p:spPr>
        <p:txBody>
          <a:bodyPr>
            <a:noAutofit/>
          </a:bodyPr>
          <a:lstStyle/>
          <a:p>
            <a:r>
              <a:rPr lang="en-GB" sz="2400" dirty="0">
                <a:solidFill>
                  <a:srgbClr val="FFFFFF"/>
                </a:solidFill>
              </a:rPr>
              <a:t>Branding is a marketing strategy used to differentiate products in the mind of the consumer.</a:t>
            </a:r>
          </a:p>
          <a:p>
            <a:r>
              <a:rPr lang="en-GB" sz="2400" dirty="0">
                <a:solidFill>
                  <a:srgbClr val="FFFFFF"/>
                </a:solidFill>
              </a:rPr>
              <a:t>Branding allows organisations to match offerings with needs of consumers and build customer loyalty and relationships.</a:t>
            </a:r>
          </a:p>
          <a:p>
            <a:r>
              <a:rPr lang="en-GB" sz="2400" dirty="0">
                <a:solidFill>
                  <a:srgbClr val="FFFFFF"/>
                </a:solidFill>
              </a:rPr>
              <a:t>Strong brands achieve brand equity which gives competitive advantage in the market and financial returns</a:t>
            </a:r>
          </a:p>
        </p:txBody>
      </p:sp>
      <p:sp>
        <p:nvSpPr>
          <p:cNvPr id="4" name="Footer Placeholder 3">
            <a:extLst>
              <a:ext uri="{FF2B5EF4-FFF2-40B4-BE49-F238E27FC236}">
                <a16:creationId xmlns:a16="http://schemas.microsoft.com/office/drawing/2014/main" id="{FC122293-2643-5475-935B-BDA3FF858540}"/>
              </a:ext>
            </a:extLst>
          </p:cNvPr>
          <p:cNvSpPr>
            <a:spLocks noGrp="1"/>
          </p:cNvSpPr>
          <p:nvPr>
            <p:ph type="ftr" sz="quarter" idx="11"/>
          </p:nvPr>
        </p:nvSpPr>
        <p:spPr>
          <a:xfrm>
            <a:off x="650080" y="5884078"/>
            <a:ext cx="7147720" cy="365125"/>
          </a:xfrm>
        </p:spPr>
        <p:txBody>
          <a:bodyPr>
            <a:normAutofit/>
          </a:bodyPr>
          <a:lstStyle/>
          <a:p>
            <a:endParaRPr lang="en-US">
              <a:solidFill>
                <a:srgbClr val="0E1AFE"/>
              </a:solidFill>
            </a:endParaRPr>
          </a:p>
        </p:txBody>
      </p:sp>
    </p:spTree>
    <p:extLst>
      <p:ext uri="{BB962C8B-B14F-4D97-AF65-F5344CB8AC3E}">
        <p14:creationId xmlns:p14="http://schemas.microsoft.com/office/powerpoint/2010/main" val="3587691880"/>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Many question marks on black background">
            <a:extLst>
              <a:ext uri="{FF2B5EF4-FFF2-40B4-BE49-F238E27FC236}">
                <a16:creationId xmlns:a16="http://schemas.microsoft.com/office/drawing/2014/main" id="{6EAA5E30-FEF4-9906-D75A-F439A8656D57}"/>
              </a:ext>
            </a:extLst>
          </p:cNvPr>
          <p:cNvPicPr>
            <a:picLocks noChangeAspect="1"/>
          </p:cNvPicPr>
          <p:nvPr/>
        </p:nvPicPr>
        <p:blipFill rotWithShape="1">
          <a:blip r:embed="rId2"/>
          <a:srcRect t="7786"/>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A2ABA-3595-1819-BB1B-19B272164D97}"/>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4800" dirty="0">
                <a:solidFill>
                  <a:schemeClr val="bg1"/>
                </a:solidFill>
              </a:rPr>
              <a:t>Any Questions?</a:t>
            </a: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31935"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9BF86C64-C356-8A19-9176-079019677D81}"/>
              </a:ext>
            </a:extLst>
          </p:cNvPr>
          <p:cNvSpPr>
            <a:spLocks noGrp="1"/>
          </p:cNvSpPr>
          <p:nvPr>
            <p:ph type="ftr" sz="quarter" idx="11"/>
          </p:nvPr>
        </p:nvSpPr>
        <p:spPr>
          <a:xfrm>
            <a:off x="7525512" y="5849399"/>
            <a:ext cx="2304288" cy="365125"/>
          </a:xfrm>
        </p:spPr>
        <p:txBody>
          <a:bodyPr vert="horz" lIns="91440" tIns="45720" rIns="91440" bIns="45720" rtlCol="0" anchor="b">
            <a:normAutofit/>
          </a:bodyPr>
          <a:lstStyle/>
          <a:p>
            <a:pPr algn="r" defTabSz="457200"/>
            <a:endParaRPr lang="en-US" sz="10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2C1E8C7F-BCD8-BA5A-BE50-4427A1661264}"/>
              </a:ext>
            </a:extLst>
          </p:cNvPr>
          <p:cNvSpPr>
            <a:spLocks noGrp="1"/>
          </p:cNvSpPr>
          <p:nvPr>
            <p:ph type="sldNum" sz="quarter" idx="12"/>
          </p:nvPr>
        </p:nvSpPr>
        <p:spPr>
          <a:xfrm>
            <a:off x="11137392" y="5849399"/>
            <a:ext cx="402336" cy="365125"/>
          </a:xfrm>
        </p:spPr>
        <p:txBody>
          <a:bodyPr vert="horz" lIns="91440" tIns="45720" rIns="91440" bIns="45720" rtlCol="0" anchor="b">
            <a:normAutofit/>
          </a:bodyPr>
          <a:lstStyle/>
          <a:p>
            <a:pPr defTabSz="457200">
              <a:spcAft>
                <a:spcPts val="600"/>
              </a:spcAft>
            </a:pPr>
            <a:fld id="{3A98EE3D-8CD1-4C3F-BD1C-C98C9596463C}" type="slidenum">
              <a:rPr lang="en-US" sz="1000">
                <a:solidFill>
                  <a:schemeClr val="bg1"/>
                </a:solidFill>
              </a:rPr>
              <a:pPr defTabSz="457200">
                <a:spcAft>
                  <a:spcPts val="600"/>
                </a:spcAft>
              </a:pPr>
              <a:t>46</a:t>
            </a:fld>
            <a:endParaRPr lang="en-US" sz="1000">
              <a:solidFill>
                <a:schemeClr val="bg1"/>
              </a:solidFill>
            </a:endParaRPr>
          </a:p>
        </p:txBody>
      </p:sp>
    </p:spTree>
    <p:extLst>
      <p:ext uri="{BB962C8B-B14F-4D97-AF65-F5344CB8AC3E}">
        <p14:creationId xmlns:p14="http://schemas.microsoft.com/office/powerpoint/2010/main" val="423452100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2330</Words>
  <Application>Microsoft Office PowerPoint</Application>
  <PresentationFormat>Widescreen</PresentationFormat>
  <Paragraphs>294</Paragraphs>
  <Slides>46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Franklin Gothic Book</vt:lpstr>
      <vt:lpstr>Franklin Gothic Demi</vt:lpstr>
      <vt:lpstr>Poppins</vt:lpstr>
      <vt:lpstr>Source Sans Pro</vt:lpstr>
      <vt:lpstr>Wingdings 2</vt:lpstr>
      <vt:lpstr>DividendVTI</vt:lpstr>
      <vt:lpstr>MBA Marketing management BMMB7012</vt:lpstr>
      <vt:lpstr>Brand strategy</vt:lpstr>
      <vt:lpstr>What is a brand?</vt:lpstr>
      <vt:lpstr>What is a brand?</vt:lpstr>
      <vt:lpstr>What is a brand?</vt:lpstr>
      <vt:lpstr>How would you view bottled water without branding?</vt:lpstr>
      <vt:lpstr>Branding differentiates the product </vt:lpstr>
      <vt:lpstr>What is branding?</vt:lpstr>
      <vt:lpstr>What is Your brand experience?</vt:lpstr>
      <vt:lpstr>Stand Alone Brands  </vt:lpstr>
      <vt:lpstr>Family Brands  </vt:lpstr>
      <vt:lpstr>What are the advantages and disadvantages of stand-alone vs family brands? </vt:lpstr>
      <vt:lpstr>PowerPoint Presentation</vt:lpstr>
      <vt:lpstr>Brand Identity</vt:lpstr>
      <vt:lpstr>Brand Image</vt:lpstr>
      <vt:lpstr>PowerPoint Presentation</vt:lpstr>
      <vt:lpstr>PowerPoint Presentation</vt:lpstr>
      <vt:lpstr>2023 Burberry Advert </vt:lpstr>
      <vt:lpstr>Developing and Managing Brand Identity </vt:lpstr>
      <vt:lpstr>Establishing a brand identity</vt:lpstr>
      <vt:lpstr>Elements of Brand Identity</vt:lpstr>
      <vt:lpstr>Brand name</vt:lpstr>
      <vt:lpstr>Naming of a Brand</vt:lpstr>
      <vt:lpstr>What do these brand names mean to you?</vt:lpstr>
      <vt:lpstr>How to create a great brand name</vt:lpstr>
      <vt:lpstr>Brand’s strength</vt:lpstr>
      <vt:lpstr>Class Exercise – 10 mins</vt:lpstr>
      <vt:lpstr>Advantages of a strong brand</vt:lpstr>
      <vt:lpstr>Brand marketing</vt:lpstr>
      <vt:lpstr>Brand equity</vt:lpstr>
      <vt:lpstr>Brand equity</vt:lpstr>
      <vt:lpstr>Brand Equity Values  </vt:lpstr>
      <vt:lpstr>PowerPoint Presentation</vt:lpstr>
      <vt:lpstr>The Customer based brand equity model</vt:lpstr>
      <vt:lpstr>Keller’s customer-based brand equity model</vt:lpstr>
      <vt:lpstr>Class exercise – 15 minutes</vt:lpstr>
      <vt:lpstr>Brand equity – Consumer connection</vt:lpstr>
      <vt:lpstr>Brand awareness</vt:lpstr>
      <vt:lpstr>Creating Brand awareness</vt:lpstr>
      <vt:lpstr>Measuring a brand – viewpoints from which to measure</vt:lpstr>
      <vt:lpstr>Brand tracking</vt:lpstr>
      <vt:lpstr>Brand positioning</vt:lpstr>
      <vt:lpstr>Creating a great positioning statement</vt:lpstr>
      <vt:lpstr>PowerPoint Presentation</vt:lpstr>
      <vt:lpstr>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236</cp:revision>
  <dcterms:created xsi:type="dcterms:W3CDTF">2021-11-30T09:35:50Z</dcterms:created>
  <dcterms:modified xsi:type="dcterms:W3CDTF">2023-07-12T08:35:06Z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