
<file path=[Content_Types].xml><?xml version="1.0" encoding="utf-8"?>
<Types xmlns="http://schemas.openxmlformats.org/package/2006/content-types">
  <Default Extension="bmp" ContentType="image/bmp"/>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2" r:id="rId1"/>
  </p:sldMasterIdLst>
  <p:sldIdLst>
    <p:sldId id="256" r:id="rId2"/>
    <p:sldId id="265" r:id="rId3"/>
    <p:sldId id="266" r:id="rId4"/>
    <p:sldId id="267" r:id="rId5"/>
    <p:sldId id="268" r:id="rId6"/>
    <p:sldId id="262" r:id="rId7"/>
    <p:sldId id="263" r:id="rId8"/>
    <p:sldId id="264" r:id="rId9"/>
    <p:sldId id="269" r:id="rId10"/>
    <p:sldId id="270" r:id="rId11"/>
    <p:sldId id="271" r:id="rId12"/>
    <p:sldId id="272" r:id="rId13"/>
    <p:sldId id="273" r:id="rId14"/>
    <p:sldId id="274" r:id="rId15"/>
    <p:sldId id="276" r:id="rId16"/>
    <p:sldId id="277" r:id="rId17"/>
    <p:sldId id="278" r:id="rId18"/>
    <p:sldId id="279" r:id="rId19"/>
    <p:sldId id="275" r:id="rId20"/>
    <p:sldId id="280"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78" autoAdjust="0"/>
    <p:restoredTop sz="91649" autoAdjust="0"/>
  </p:normalViewPr>
  <p:slideViewPr>
    <p:cSldViewPr snapToGrid="0">
      <p:cViewPr varScale="1">
        <p:scale>
          <a:sx n="62" d="100"/>
          <a:sy n="62" d="100"/>
        </p:scale>
        <p:origin x="7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4.xml.rels><?xml version="1.0" encoding="UTF-8" standalone="yes"?>
<Relationships xmlns="http://schemas.openxmlformats.org/package/2006/relationships"><Relationship Id="rId1" Type="http://schemas.openxmlformats.org/officeDocument/2006/relationships/image" Target="../media/image3.png"/></Relationships>
</file>

<file path=ppt/diagrams/_rels/data6.xml.rels><?xml version="1.0" encoding="UTF-8" standalone="yes"?>
<Relationships xmlns="http://schemas.openxmlformats.org/package/2006/relationships"><Relationship Id="rId1" Type="http://schemas.openxmlformats.org/officeDocument/2006/relationships/image" Target="../media/image4.png"/></Relationships>
</file>

<file path=ppt/diagrams/_rels/drawing4.xml.rels><?xml version="1.0" encoding="UTF-8" standalone="yes"?>
<Relationships xmlns="http://schemas.openxmlformats.org/package/2006/relationships"><Relationship Id="rId1" Type="http://schemas.openxmlformats.org/officeDocument/2006/relationships/image" Target="../media/image3.png"/></Relationships>
</file>

<file path=ppt/diagrams/_rels/drawing6.xml.rels><?xml version="1.0" encoding="UTF-8" standalone="yes"?>
<Relationships xmlns="http://schemas.openxmlformats.org/package/2006/relationships"><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076B7-0994-457A-AF97-5BAEE7808455}"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CFEC4740-4785-462C-B858-C8B453733BEC}">
      <dgm:prSet custT="1"/>
      <dgm:spPr/>
      <dgm:t>
        <a:bodyPr/>
        <a:lstStyle/>
        <a:p>
          <a:pPr rtl="0"/>
          <a:r>
            <a:rPr lang="en-GB" sz="1800" dirty="0" err="1" smtClean="0"/>
            <a:t>Peplau</a:t>
          </a:r>
          <a:r>
            <a:rPr lang="en-GB" sz="1800" dirty="0" smtClean="0"/>
            <a:t> and Perlman (1982) defined loneliness…</a:t>
          </a:r>
          <a:endParaRPr lang="en-GB" sz="1800" dirty="0"/>
        </a:p>
      </dgm:t>
    </dgm:pt>
    <dgm:pt modelId="{19CAFFFB-AE26-4F7B-9548-B1CEDF151156}" type="parTrans" cxnId="{5CA3FD7E-0D9F-4594-9C05-646920B36CD4}">
      <dgm:prSet/>
      <dgm:spPr/>
      <dgm:t>
        <a:bodyPr/>
        <a:lstStyle/>
        <a:p>
          <a:endParaRPr lang="en-US"/>
        </a:p>
      </dgm:t>
    </dgm:pt>
    <dgm:pt modelId="{392ACFEA-54B4-4A86-8820-1F13B4DEF1DF}" type="sibTrans" cxnId="{5CA3FD7E-0D9F-4594-9C05-646920B36CD4}">
      <dgm:prSet/>
      <dgm:spPr/>
      <dgm:t>
        <a:bodyPr/>
        <a:lstStyle/>
        <a:p>
          <a:endParaRPr lang="en-US"/>
        </a:p>
      </dgm:t>
    </dgm:pt>
    <dgm:pt modelId="{3A8F0F6B-35FA-4CBF-B577-70379EC36EB5}">
      <dgm:prSet custT="1"/>
      <dgm:spPr/>
      <dgm:t>
        <a:bodyPr/>
        <a:lstStyle/>
        <a:p>
          <a:pPr rtl="0"/>
          <a:r>
            <a:rPr lang="en-GB" sz="1800" dirty="0" smtClean="0"/>
            <a:t>Feeling alone is not synonymous with being alone. The latter represents objective isolation, while the former is more subjective.</a:t>
          </a:r>
          <a:endParaRPr lang="en-GB" sz="1800" dirty="0"/>
        </a:p>
      </dgm:t>
    </dgm:pt>
    <dgm:pt modelId="{67951948-B964-49BA-9FC1-ACAF19EE5CCE}" type="parTrans" cxnId="{53CAB4E5-4A3C-4995-B60E-031F3EA2146E}">
      <dgm:prSet/>
      <dgm:spPr/>
      <dgm:t>
        <a:bodyPr/>
        <a:lstStyle/>
        <a:p>
          <a:endParaRPr lang="en-US"/>
        </a:p>
      </dgm:t>
    </dgm:pt>
    <dgm:pt modelId="{EB10B848-4BF2-41FB-8FD2-76E108A56674}" type="sibTrans" cxnId="{53CAB4E5-4A3C-4995-B60E-031F3EA2146E}">
      <dgm:prSet/>
      <dgm:spPr/>
      <dgm:t>
        <a:bodyPr/>
        <a:lstStyle/>
        <a:p>
          <a:endParaRPr lang="en-US"/>
        </a:p>
      </dgm:t>
    </dgm:pt>
    <dgm:pt modelId="{DF5C3E2D-185D-4149-83A0-28BB4D167348}">
      <dgm:prSet custT="1"/>
      <dgm:spPr/>
      <dgm:t>
        <a:bodyPr/>
        <a:lstStyle/>
        <a:p>
          <a:pPr rtl="0"/>
          <a:r>
            <a:rPr lang="en-GB" sz="1800" smtClean="0"/>
            <a:t>However, loneliness can arise as a consequence of unwanted isolation.</a:t>
          </a:r>
          <a:endParaRPr lang="en-GB" sz="1800"/>
        </a:p>
      </dgm:t>
    </dgm:pt>
    <dgm:pt modelId="{70580E3B-7847-4A8C-92AD-2A89B4FC45EB}" type="parTrans" cxnId="{2E908C04-47A2-4EBE-BCA9-30667B1C5A5D}">
      <dgm:prSet/>
      <dgm:spPr/>
      <dgm:t>
        <a:bodyPr/>
        <a:lstStyle/>
        <a:p>
          <a:endParaRPr lang="en-US"/>
        </a:p>
      </dgm:t>
    </dgm:pt>
    <dgm:pt modelId="{33FD7901-921D-46D2-9F6D-9883E06183AD}" type="sibTrans" cxnId="{2E908C04-47A2-4EBE-BCA9-30667B1C5A5D}">
      <dgm:prSet/>
      <dgm:spPr/>
      <dgm:t>
        <a:bodyPr/>
        <a:lstStyle/>
        <a:p>
          <a:endParaRPr lang="en-US"/>
        </a:p>
      </dgm:t>
    </dgm:pt>
    <dgm:pt modelId="{4284560F-96FB-4D44-889B-B8EA06EAFABF}">
      <dgm:prSet custT="1"/>
      <dgm:spPr/>
      <dgm:t>
        <a:bodyPr/>
        <a:lstStyle/>
        <a:p>
          <a:pPr rtl="0"/>
          <a:r>
            <a:rPr lang="en-GB" sz="1800" dirty="0" smtClean="0"/>
            <a:t>Loneliness is always a psychologically unpleasant and distressing experience for those who experience it and can lead to social exclusion.</a:t>
          </a:r>
          <a:endParaRPr lang="en-GB" sz="1800" dirty="0"/>
        </a:p>
      </dgm:t>
    </dgm:pt>
    <dgm:pt modelId="{69103011-6EA4-47C6-94A8-579295F4443F}" type="parTrans" cxnId="{39CF9F31-2F33-4289-8D76-F0D19C0105EB}">
      <dgm:prSet/>
      <dgm:spPr/>
      <dgm:t>
        <a:bodyPr/>
        <a:lstStyle/>
        <a:p>
          <a:endParaRPr lang="en-US"/>
        </a:p>
      </dgm:t>
    </dgm:pt>
    <dgm:pt modelId="{8A9F7DDE-DC87-4B72-9781-1D120EE3D1A2}" type="sibTrans" cxnId="{39CF9F31-2F33-4289-8D76-F0D19C0105EB}">
      <dgm:prSet/>
      <dgm:spPr/>
      <dgm:t>
        <a:bodyPr/>
        <a:lstStyle/>
        <a:p>
          <a:endParaRPr lang="en-US"/>
        </a:p>
      </dgm:t>
    </dgm:pt>
    <dgm:pt modelId="{24EF82D0-A796-4C58-B3FB-9560EA49944C}" type="pres">
      <dgm:prSet presAssocID="{FF3076B7-0994-457A-AF97-5BAEE7808455}" presName="Name0" presStyleCnt="0">
        <dgm:presLayoutVars>
          <dgm:chMax val="7"/>
          <dgm:dir/>
          <dgm:animLvl val="lvl"/>
          <dgm:resizeHandles val="exact"/>
        </dgm:presLayoutVars>
      </dgm:prSet>
      <dgm:spPr/>
      <dgm:t>
        <a:bodyPr/>
        <a:lstStyle/>
        <a:p>
          <a:endParaRPr lang="en-US"/>
        </a:p>
      </dgm:t>
    </dgm:pt>
    <dgm:pt modelId="{45E627BD-8859-498B-941D-6FED6C1FAF93}" type="pres">
      <dgm:prSet presAssocID="{CFEC4740-4785-462C-B858-C8B453733BEC}" presName="circle1" presStyleLbl="node1" presStyleIdx="0" presStyleCnt="4"/>
      <dgm:spPr/>
    </dgm:pt>
    <dgm:pt modelId="{3F983DCB-75B1-4AB9-8466-9DAF55E15E9A}" type="pres">
      <dgm:prSet presAssocID="{CFEC4740-4785-462C-B858-C8B453733BEC}" presName="space" presStyleCnt="0"/>
      <dgm:spPr/>
    </dgm:pt>
    <dgm:pt modelId="{C78DD516-3EAD-4E23-B2FA-DF011900D63B}" type="pres">
      <dgm:prSet presAssocID="{CFEC4740-4785-462C-B858-C8B453733BEC}" presName="rect1" presStyleLbl="alignAcc1" presStyleIdx="0" presStyleCnt="4"/>
      <dgm:spPr/>
      <dgm:t>
        <a:bodyPr/>
        <a:lstStyle/>
        <a:p>
          <a:endParaRPr lang="en-US"/>
        </a:p>
      </dgm:t>
    </dgm:pt>
    <dgm:pt modelId="{46CB9EDF-7726-4BD8-8F7F-4E5018FB8708}" type="pres">
      <dgm:prSet presAssocID="{3A8F0F6B-35FA-4CBF-B577-70379EC36EB5}" presName="vertSpace2" presStyleLbl="node1" presStyleIdx="0" presStyleCnt="4"/>
      <dgm:spPr/>
    </dgm:pt>
    <dgm:pt modelId="{7648148D-F480-47E2-A862-CA4FFAB565AF}" type="pres">
      <dgm:prSet presAssocID="{3A8F0F6B-35FA-4CBF-B577-70379EC36EB5}" presName="circle2" presStyleLbl="node1" presStyleIdx="1" presStyleCnt="4"/>
      <dgm:spPr/>
    </dgm:pt>
    <dgm:pt modelId="{6FB7C914-7D4C-4FC8-ABF9-AD9F6379F733}" type="pres">
      <dgm:prSet presAssocID="{3A8F0F6B-35FA-4CBF-B577-70379EC36EB5}" presName="rect2" presStyleLbl="alignAcc1" presStyleIdx="1" presStyleCnt="4"/>
      <dgm:spPr/>
      <dgm:t>
        <a:bodyPr/>
        <a:lstStyle/>
        <a:p>
          <a:endParaRPr lang="en-US"/>
        </a:p>
      </dgm:t>
    </dgm:pt>
    <dgm:pt modelId="{0DC7D155-77F5-4474-8BAF-F9A5E8EFBDF2}" type="pres">
      <dgm:prSet presAssocID="{DF5C3E2D-185D-4149-83A0-28BB4D167348}" presName="vertSpace3" presStyleLbl="node1" presStyleIdx="1" presStyleCnt="4"/>
      <dgm:spPr/>
    </dgm:pt>
    <dgm:pt modelId="{84141C31-589F-468D-BFE3-8CE6FC9823C1}" type="pres">
      <dgm:prSet presAssocID="{DF5C3E2D-185D-4149-83A0-28BB4D167348}" presName="circle3" presStyleLbl="node1" presStyleIdx="2" presStyleCnt="4"/>
      <dgm:spPr/>
    </dgm:pt>
    <dgm:pt modelId="{C120E2A6-9018-47FD-A27B-19833EF6FA11}" type="pres">
      <dgm:prSet presAssocID="{DF5C3E2D-185D-4149-83A0-28BB4D167348}" presName="rect3" presStyleLbl="alignAcc1" presStyleIdx="2" presStyleCnt="4"/>
      <dgm:spPr/>
      <dgm:t>
        <a:bodyPr/>
        <a:lstStyle/>
        <a:p>
          <a:endParaRPr lang="en-US"/>
        </a:p>
      </dgm:t>
    </dgm:pt>
    <dgm:pt modelId="{8E4EA8FA-74B1-47D2-A4F9-CBF392543086}" type="pres">
      <dgm:prSet presAssocID="{4284560F-96FB-4D44-889B-B8EA06EAFABF}" presName="vertSpace4" presStyleLbl="node1" presStyleIdx="2" presStyleCnt="4"/>
      <dgm:spPr/>
    </dgm:pt>
    <dgm:pt modelId="{BF41C8EB-C209-4CD4-9FCA-E1BF5E4A9D63}" type="pres">
      <dgm:prSet presAssocID="{4284560F-96FB-4D44-889B-B8EA06EAFABF}" presName="circle4" presStyleLbl="node1" presStyleIdx="3" presStyleCnt="4"/>
      <dgm:spPr/>
    </dgm:pt>
    <dgm:pt modelId="{9770FE45-FF5E-4A65-A308-8CD00E310D1A}" type="pres">
      <dgm:prSet presAssocID="{4284560F-96FB-4D44-889B-B8EA06EAFABF}" presName="rect4" presStyleLbl="alignAcc1" presStyleIdx="3" presStyleCnt="4"/>
      <dgm:spPr/>
      <dgm:t>
        <a:bodyPr/>
        <a:lstStyle/>
        <a:p>
          <a:endParaRPr lang="en-US"/>
        </a:p>
      </dgm:t>
    </dgm:pt>
    <dgm:pt modelId="{8A2A7E1E-23E3-4A5D-8C57-63CD2D4A6CB6}" type="pres">
      <dgm:prSet presAssocID="{CFEC4740-4785-462C-B858-C8B453733BEC}" presName="rect1ParTxNoCh" presStyleLbl="alignAcc1" presStyleIdx="3" presStyleCnt="4">
        <dgm:presLayoutVars>
          <dgm:chMax val="1"/>
          <dgm:bulletEnabled val="1"/>
        </dgm:presLayoutVars>
      </dgm:prSet>
      <dgm:spPr/>
      <dgm:t>
        <a:bodyPr/>
        <a:lstStyle/>
        <a:p>
          <a:endParaRPr lang="en-US"/>
        </a:p>
      </dgm:t>
    </dgm:pt>
    <dgm:pt modelId="{6D933596-E623-4418-9D40-F0F777644063}" type="pres">
      <dgm:prSet presAssocID="{3A8F0F6B-35FA-4CBF-B577-70379EC36EB5}" presName="rect2ParTxNoCh" presStyleLbl="alignAcc1" presStyleIdx="3" presStyleCnt="4">
        <dgm:presLayoutVars>
          <dgm:chMax val="1"/>
          <dgm:bulletEnabled val="1"/>
        </dgm:presLayoutVars>
      </dgm:prSet>
      <dgm:spPr/>
      <dgm:t>
        <a:bodyPr/>
        <a:lstStyle/>
        <a:p>
          <a:endParaRPr lang="en-US"/>
        </a:p>
      </dgm:t>
    </dgm:pt>
    <dgm:pt modelId="{DA683BA6-BEA6-4DD7-AC2E-EF6AA3844837}" type="pres">
      <dgm:prSet presAssocID="{DF5C3E2D-185D-4149-83A0-28BB4D167348}" presName="rect3ParTxNoCh" presStyleLbl="alignAcc1" presStyleIdx="3" presStyleCnt="4">
        <dgm:presLayoutVars>
          <dgm:chMax val="1"/>
          <dgm:bulletEnabled val="1"/>
        </dgm:presLayoutVars>
      </dgm:prSet>
      <dgm:spPr/>
      <dgm:t>
        <a:bodyPr/>
        <a:lstStyle/>
        <a:p>
          <a:endParaRPr lang="en-US"/>
        </a:p>
      </dgm:t>
    </dgm:pt>
    <dgm:pt modelId="{170D2ABC-E6E4-4083-B8E8-7E82DDA6A5C9}" type="pres">
      <dgm:prSet presAssocID="{4284560F-96FB-4D44-889B-B8EA06EAFABF}" presName="rect4ParTxNoCh" presStyleLbl="alignAcc1" presStyleIdx="3" presStyleCnt="4">
        <dgm:presLayoutVars>
          <dgm:chMax val="1"/>
          <dgm:bulletEnabled val="1"/>
        </dgm:presLayoutVars>
      </dgm:prSet>
      <dgm:spPr/>
      <dgm:t>
        <a:bodyPr/>
        <a:lstStyle/>
        <a:p>
          <a:endParaRPr lang="en-US"/>
        </a:p>
      </dgm:t>
    </dgm:pt>
  </dgm:ptLst>
  <dgm:cxnLst>
    <dgm:cxn modelId="{0E9234BF-7B1C-4162-85F3-E45C6A563034}" type="presOf" srcId="{3A8F0F6B-35FA-4CBF-B577-70379EC36EB5}" destId="{6D933596-E623-4418-9D40-F0F777644063}" srcOrd="1" destOrd="0" presId="urn:microsoft.com/office/officeart/2005/8/layout/target3"/>
    <dgm:cxn modelId="{049F7716-6DC3-4624-8792-990195B23874}" type="presOf" srcId="{DF5C3E2D-185D-4149-83A0-28BB4D167348}" destId="{DA683BA6-BEA6-4DD7-AC2E-EF6AA3844837}" srcOrd="1" destOrd="0" presId="urn:microsoft.com/office/officeart/2005/8/layout/target3"/>
    <dgm:cxn modelId="{BC718D09-F948-482F-8F1A-AE22742C2929}" type="presOf" srcId="{4284560F-96FB-4D44-889B-B8EA06EAFABF}" destId="{170D2ABC-E6E4-4083-B8E8-7E82DDA6A5C9}" srcOrd="1" destOrd="0" presId="urn:microsoft.com/office/officeart/2005/8/layout/target3"/>
    <dgm:cxn modelId="{5CA3FD7E-0D9F-4594-9C05-646920B36CD4}" srcId="{FF3076B7-0994-457A-AF97-5BAEE7808455}" destId="{CFEC4740-4785-462C-B858-C8B453733BEC}" srcOrd="0" destOrd="0" parTransId="{19CAFFFB-AE26-4F7B-9548-B1CEDF151156}" sibTransId="{392ACFEA-54B4-4A86-8820-1F13B4DEF1DF}"/>
    <dgm:cxn modelId="{53CAB4E5-4A3C-4995-B60E-031F3EA2146E}" srcId="{FF3076B7-0994-457A-AF97-5BAEE7808455}" destId="{3A8F0F6B-35FA-4CBF-B577-70379EC36EB5}" srcOrd="1" destOrd="0" parTransId="{67951948-B964-49BA-9FC1-ACAF19EE5CCE}" sibTransId="{EB10B848-4BF2-41FB-8FD2-76E108A56674}"/>
    <dgm:cxn modelId="{AC5B14FB-11D7-4BF4-8E4B-083CD82A93E8}" type="presOf" srcId="{CFEC4740-4785-462C-B858-C8B453733BEC}" destId="{C78DD516-3EAD-4E23-B2FA-DF011900D63B}" srcOrd="0" destOrd="0" presId="urn:microsoft.com/office/officeart/2005/8/layout/target3"/>
    <dgm:cxn modelId="{39CF9F31-2F33-4289-8D76-F0D19C0105EB}" srcId="{FF3076B7-0994-457A-AF97-5BAEE7808455}" destId="{4284560F-96FB-4D44-889B-B8EA06EAFABF}" srcOrd="3" destOrd="0" parTransId="{69103011-6EA4-47C6-94A8-579295F4443F}" sibTransId="{8A9F7DDE-DC87-4B72-9781-1D120EE3D1A2}"/>
    <dgm:cxn modelId="{2E908C04-47A2-4EBE-BCA9-30667B1C5A5D}" srcId="{FF3076B7-0994-457A-AF97-5BAEE7808455}" destId="{DF5C3E2D-185D-4149-83A0-28BB4D167348}" srcOrd="2" destOrd="0" parTransId="{70580E3B-7847-4A8C-92AD-2A89B4FC45EB}" sibTransId="{33FD7901-921D-46D2-9F6D-9883E06183AD}"/>
    <dgm:cxn modelId="{F84445C3-845F-4C2A-BA41-0086530CC8ED}" type="presOf" srcId="{CFEC4740-4785-462C-B858-C8B453733BEC}" destId="{8A2A7E1E-23E3-4A5D-8C57-63CD2D4A6CB6}" srcOrd="1" destOrd="0" presId="urn:microsoft.com/office/officeart/2005/8/layout/target3"/>
    <dgm:cxn modelId="{76EEB82A-6553-458C-BA9C-07C2F402E682}" type="presOf" srcId="{FF3076B7-0994-457A-AF97-5BAEE7808455}" destId="{24EF82D0-A796-4C58-B3FB-9560EA49944C}" srcOrd="0" destOrd="0" presId="urn:microsoft.com/office/officeart/2005/8/layout/target3"/>
    <dgm:cxn modelId="{834169A5-B40E-4B0B-BFF5-3D25AFBB75EC}" type="presOf" srcId="{3A8F0F6B-35FA-4CBF-B577-70379EC36EB5}" destId="{6FB7C914-7D4C-4FC8-ABF9-AD9F6379F733}" srcOrd="0" destOrd="0" presId="urn:microsoft.com/office/officeart/2005/8/layout/target3"/>
    <dgm:cxn modelId="{24372BBF-A6BF-4E64-AF31-BC8A5BF6B704}" type="presOf" srcId="{4284560F-96FB-4D44-889B-B8EA06EAFABF}" destId="{9770FE45-FF5E-4A65-A308-8CD00E310D1A}" srcOrd="0" destOrd="0" presId="urn:microsoft.com/office/officeart/2005/8/layout/target3"/>
    <dgm:cxn modelId="{C965E9A2-247E-438E-806A-0C6F88701322}" type="presOf" srcId="{DF5C3E2D-185D-4149-83A0-28BB4D167348}" destId="{C120E2A6-9018-47FD-A27B-19833EF6FA11}" srcOrd="0" destOrd="0" presId="urn:microsoft.com/office/officeart/2005/8/layout/target3"/>
    <dgm:cxn modelId="{B94105E1-DC5F-4487-8499-3F7755896461}" type="presParOf" srcId="{24EF82D0-A796-4C58-B3FB-9560EA49944C}" destId="{45E627BD-8859-498B-941D-6FED6C1FAF93}" srcOrd="0" destOrd="0" presId="urn:microsoft.com/office/officeart/2005/8/layout/target3"/>
    <dgm:cxn modelId="{B20A47FC-C749-4659-B3EF-091DC7C9A889}" type="presParOf" srcId="{24EF82D0-A796-4C58-B3FB-9560EA49944C}" destId="{3F983DCB-75B1-4AB9-8466-9DAF55E15E9A}" srcOrd="1" destOrd="0" presId="urn:microsoft.com/office/officeart/2005/8/layout/target3"/>
    <dgm:cxn modelId="{37AE2D0F-15FD-47EF-B6FA-96AE06DB17DE}" type="presParOf" srcId="{24EF82D0-A796-4C58-B3FB-9560EA49944C}" destId="{C78DD516-3EAD-4E23-B2FA-DF011900D63B}" srcOrd="2" destOrd="0" presId="urn:microsoft.com/office/officeart/2005/8/layout/target3"/>
    <dgm:cxn modelId="{91EB41E8-724B-472A-8A2D-6CB477AA316C}" type="presParOf" srcId="{24EF82D0-A796-4C58-B3FB-9560EA49944C}" destId="{46CB9EDF-7726-4BD8-8F7F-4E5018FB8708}" srcOrd="3" destOrd="0" presId="urn:microsoft.com/office/officeart/2005/8/layout/target3"/>
    <dgm:cxn modelId="{7E9FFCBE-8BD0-41B4-84D7-1577E2BBC76A}" type="presParOf" srcId="{24EF82D0-A796-4C58-B3FB-9560EA49944C}" destId="{7648148D-F480-47E2-A862-CA4FFAB565AF}" srcOrd="4" destOrd="0" presId="urn:microsoft.com/office/officeart/2005/8/layout/target3"/>
    <dgm:cxn modelId="{18EDDB0D-BA34-4CC2-972A-5E896FE7B268}" type="presParOf" srcId="{24EF82D0-A796-4C58-B3FB-9560EA49944C}" destId="{6FB7C914-7D4C-4FC8-ABF9-AD9F6379F733}" srcOrd="5" destOrd="0" presId="urn:microsoft.com/office/officeart/2005/8/layout/target3"/>
    <dgm:cxn modelId="{611AAD5F-798C-48C7-843A-039A2520828A}" type="presParOf" srcId="{24EF82D0-A796-4C58-B3FB-9560EA49944C}" destId="{0DC7D155-77F5-4474-8BAF-F9A5E8EFBDF2}" srcOrd="6" destOrd="0" presId="urn:microsoft.com/office/officeart/2005/8/layout/target3"/>
    <dgm:cxn modelId="{69A79397-C5B7-4274-9D6D-B28632303EFD}" type="presParOf" srcId="{24EF82D0-A796-4C58-B3FB-9560EA49944C}" destId="{84141C31-589F-468D-BFE3-8CE6FC9823C1}" srcOrd="7" destOrd="0" presId="urn:microsoft.com/office/officeart/2005/8/layout/target3"/>
    <dgm:cxn modelId="{A4CD654A-98EB-484A-BFC0-9FA8D164B8A8}" type="presParOf" srcId="{24EF82D0-A796-4C58-B3FB-9560EA49944C}" destId="{C120E2A6-9018-47FD-A27B-19833EF6FA11}" srcOrd="8" destOrd="0" presId="urn:microsoft.com/office/officeart/2005/8/layout/target3"/>
    <dgm:cxn modelId="{82670503-7D3E-4AD4-831A-6C9E57E664DA}" type="presParOf" srcId="{24EF82D0-A796-4C58-B3FB-9560EA49944C}" destId="{8E4EA8FA-74B1-47D2-A4F9-CBF392543086}" srcOrd="9" destOrd="0" presId="urn:microsoft.com/office/officeart/2005/8/layout/target3"/>
    <dgm:cxn modelId="{1DDDCD02-8DE0-44E7-B10D-8C541FDBB176}" type="presParOf" srcId="{24EF82D0-A796-4C58-B3FB-9560EA49944C}" destId="{BF41C8EB-C209-4CD4-9FCA-E1BF5E4A9D63}" srcOrd="10" destOrd="0" presId="urn:microsoft.com/office/officeart/2005/8/layout/target3"/>
    <dgm:cxn modelId="{97BCB591-1C50-4910-B5C8-B4C506CDE315}" type="presParOf" srcId="{24EF82D0-A796-4C58-B3FB-9560EA49944C}" destId="{9770FE45-FF5E-4A65-A308-8CD00E310D1A}" srcOrd="11" destOrd="0" presId="urn:microsoft.com/office/officeart/2005/8/layout/target3"/>
    <dgm:cxn modelId="{2358AEB9-D2CC-4F50-8592-3045A66826AF}" type="presParOf" srcId="{24EF82D0-A796-4C58-B3FB-9560EA49944C}" destId="{8A2A7E1E-23E3-4A5D-8C57-63CD2D4A6CB6}" srcOrd="12" destOrd="0" presId="urn:microsoft.com/office/officeart/2005/8/layout/target3"/>
    <dgm:cxn modelId="{D1B7AC40-5509-4F4F-A767-35999EB35F70}" type="presParOf" srcId="{24EF82D0-A796-4C58-B3FB-9560EA49944C}" destId="{6D933596-E623-4418-9D40-F0F777644063}" srcOrd="13" destOrd="0" presId="urn:microsoft.com/office/officeart/2005/8/layout/target3"/>
    <dgm:cxn modelId="{5A94EE63-7840-4201-921E-E0F38157FA74}" type="presParOf" srcId="{24EF82D0-A796-4C58-B3FB-9560EA49944C}" destId="{DA683BA6-BEA6-4DD7-AC2E-EF6AA3844837}" srcOrd="14" destOrd="0" presId="urn:microsoft.com/office/officeart/2005/8/layout/target3"/>
    <dgm:cxn modelId="{C804CB99-ABE9-4D3D-875D-1771EA274355}" type="presParOf" srcId="{24EF82D0-A796-4C58-B3FB-9560EA49944C}" destId="{170D2ABC-E6E4-4083-B8E8-7E82DDA6A5C9}"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0D91FD-5537-4118-8DF7-36EE3EDF620F}"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9173504F-3269-4B48-B754-5E62945927B3}">
      <dgm:prSet/>
      <dgm:spPr/>
      <dgm:t>
        <a:bodyPr/>
        <a:lstStyle/>
        <a:p>
          <a:pPr rtl="0"/>
          <a:r>
            <a:rPr lang="en-GB" dirty="0" smtClean="0"/>
            <a:t>While isolation is objective, measuring as it does the number of social contacts, loneliness is subjective in that it expresses a person's dissatisfaction with these social contacts. The latter results from the discrepancy between what is expected of a relationship and the reality observed (</a:t>
          </a:r>
          <a:r>
            <a:rPr lang="en-GB" dirty="0" err="1" smtClean="0"/>
            <a:t>Hossen</a:t>
          </a:r>
          <a:r>
            <a:rPr lang="en-GB" dirty="0" smtClean="0"/>
            <a:t>, 2012)</a:t>
          </a:r>
          <a:endParaRPr lang="en-GB" dirty="0"/>
        </a:p>
      </dgm:t>
    </dgm:pt>
    <dgm:pt modelId="{0DA7117A-3733-44D6-87CD-70C71F4E6A9D}" type="parTrans" cxnId="{A3E7782A-59CA-49D1-94A6-CDCDC8FFA63E}">
      <dgm:prSet/>
      <dgm:spPr/>
      <dgm:t>
        <a:bodyPr/>
        <a:lstStyle/>
        <a:p>
          <a:endParaRPr lang="en-US"/>
        </a:p>
      </dgm:t>
    </dgm:pt>
    <dgm:pt modelId="{39666033-591C-48F7-ABB2-7D774BC6884E}" type="sibTrans" cxnId="{A3E7782A-59CA-49D1-94A6-CDCDC8FFA63E}">
      <dgm:prSet/>
      <dgm:spPr/>
      <dgm:t>
        <a:bodyPr/>
        <a:lstStyle/>
        <a:p>
          <a:endParaRPr lang="en-US"/>
        </a:p>
      </dgm:t>
    </dgm:pt>
    <dgm:pt modelId="{A8CDDFBB-A33F-4D75-850E-6F3E4B1471B9}" type="pres">
      <dgm:prSet presAssocID="{580D91FD-5537-4118-8DF7-36EE3EDF620F}" presName="Name0" presStyleCnt="0">
        <dgm:presLayoutVars>
          <dgm:dir/>
          <dgm:resizeHandles val="exact"/>
        </dgm:presLayoutVars>
      </dgm:prSet>
      <dgm:spPr/>
      <dgm:t>
        <a:bodyPr/>
        <a:lstStyle/>
        <a:p>
          <a:endParaRPr lang="en-US"/>
        </a:p>
      </dgm:t>
    </dgm:pt>
    <dgm:pt modelId="{B62F18D6-D93F-462A-8CC0-97A143CC0432}" type="pres">
      <dgm:prSet presAssocID="{9173504F-3269-4B48-B754-5E62945927B3}" presName="node" presStyleLbl="node1" presStyleIdx="0" presStyleCnt="1">
        <dgm:presLayoutVars>
          <dgm:bulletEnabled val="1"/>
        </dgm:presLayoutVars>
      </dgm:prSet>
      <dgm:spPr/>
      <dgm:t>
        <a:bodyPr/>
        <a:lstStyle/>
        <a:p>
          <a:endParaRPr lang="en-US"/>
        </a:p>
      </dgm:t>
    </dgm:pt>
  </dgm:ptLst>
  <dgm:cxnLst>
    <dgm:cxn modelId="{7B12281D-372B-4D53-954A-14FE1B404ECA}" type="presOf" srcId="{9173504F-3269-4B48-B754-5E62945927B3}" destId="{B62F18D6-D93F-462A-8CC0-97A143CC0432}" srcOrd="0" destOrd="0" presId="urn:microsoft.com/office/officeart/2005/8/layout/process1"/>
    <dgm:cxn modelId="{8984EED5-0C1A-40FD-A03F-5A4D8E6325EA}" type="presOf" srcId="{580D91FD-5537-4118-8DF7-36EE3EDF620F}" destId="{A8CDDFBB-A33F-4D75-850E-6F3E4B1471B9}" srcOrd="0" destOrd="0" presId="urn:microsoft.com/office/officeart/2005/8/layout/process1"/>
    <dgm:cxn modelId="{A3E7782A-59CA-49D1-94A6-CDCDC8FFA63E}" srcId="{580D91FD-5537-4118-8DF7-36EE3EDF620F}" destId="{9173504F-3269-4B48-B754-5E62945927B3}" srcOrd="0" destOrd="0" parTransId="{0DA7117A-3733-44D6-87CD-70C71F4E6A9D}" sibTransId="{39666033-591C-48F7-ABB2-7D774BC6884E}"/>
    <dgm:cxn modelId="{747C9126-5CDF-4DE5-87B7-84C0A2717657}" type="presParOf" srcId="{A8CDDFBB-A33F-4D75-850E-6F3E4B1471B9}" destId="{B62F18D6-D93F-462A-8CC0-97A143CC0432}" srcOrd="0"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87E667-1089-493E-84C1-0EAA16DEE75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29327F20-8598-4BBC-B022-D54E6C46A251}">
      <dgm:prSet/>
      <dgm:spPr/>
      <dgm:t>
        <a:bodyPr/>
        <a:lstStyle/>
        <a:p>
          <a:pPr rtl="0"/>
          <a:r>
            <a:rPr lang="en-GB" dirty="0" smtClean="0"/>
            <a:t>Loneliness is an afflictive and distressing feeling that leads to a malaise where individuals feel alone, despite being surrounded by people, and think they lack support, particularly in the form of affection.</a:t>
          </a:r>
          <a:endParaRPr lang="en-GB" dirty="0"/>
        </a:p>
      </dgm:t>
    </dgm:pt>
    <dgm:pt modelId="{CE15EAB7-A220-4C1A-AEC5-135166708B0F}" type="parTrans" cxnId="{56E58375-284C-4601-8728-89F48A8A7079}">
      <dgm:prSet/>
      <dgm:spPr/>
      <dgm:t>
        <a:bodyPr/>
        <a:lstStyle/>
        <a:p>
          <a:endParaRPr lang="en-US"/>
        </a:p>
      </dgm:t>
    </dgm:pt>
    <dgm:pt modelId="{54C4467D-B776-4071-8C10-007D0F00C61F}" type="sibTrans" cxnId="{56E58375-284C-4601-8728-89F48A8A7079}">
      <dgm:prSet/>
      <dgm:spPr/>
      <dgm:t>
        <a:bodyPr/>
        <a:lstStyle/>
        <a:p>
          <a:endParaRPr lang="en-US"/>
        </a:p>
      </dgm:t>
    </dgm:pt>
    <dgm:pt modelId="{853FCDDB-40BA-4F14-A814-A184CB17DCD3}" type="pres">
      <dgm:prSet presAssocID="{9387E667-1089-493E-84C1-0EAA16DEE75E}" presName="cycle" presStyleCnt="0">
        <dgm:presLayoutVars>
          <dgm:dir/>
          <dgm:resizeHandles val="exact"/>
        </dgm:presLayoutVars>
      </dgm:prSet>
      <dgm:spPr/>
      <dgm:t>
        <a:bodyPr/>
        <a:lstStyle/>
        <a:p>
          <a:endParaRPr lang="en-US"/>
        </a:p>
      </dgm:t>
    </dgm:pt>
    <dgm:pt modelId="{254132B9-08E0-4A68-B247-585A62826F89}" type="pres">
      <dgm:prSet presAssocID="{29327F20-8598-4BBC-B022-D54E6C46A251}" presName="node" presStyleLbl="node1" presStyleIdx="0" presStyleCnt="1">
        <dgm:presLayoutVars>
          <dgm:bulletEnabled val="1"/>
        </dgm:presLayoutVars>
      </dgm:prSet>
      <dgm:spPr/>
      <dgm:t>
        <a:bodyPr/>
        <a:lstStyle/>
        <a:p>
          <a:endParaRPr lang="en-US"/>
        </a:p>
      </dgm:t>
    </dgm:pt>
  </dgm:ptLst>
  <dgm:cxnLst>
    <dgm:cxn modelId="{E4F55AB0-5603-4E2B-97B3-46354BDC5DFB}" type="presOf" srcId="{29327F20-8598-4BBC-B022-D54E6C46A251}" destId="{254132B9-08E0-4A68-B247-585A62826F89}" srcOrd="0" destOrd="0" presId="urn:microsoft.com/office/officeart/2005/8/layout/cycle2"/>
    <dgm:cxn modelId="{56E58375-284C-4601-8728-89F48A8A7079}" srcId="{9387E667-1089-493E-84C1-0EAA16DEE75E}" destId="{29327F20-8598-4BBC-B022-D54E6C46A251}" srcOrd="0" destOrd="0" parTransId="{CE15EAB7-A220-4C1A-AEC5-135166708B0F}" sibTransId="{54C4467D-B776-4071-8C10-007D0F00C61F}"/>
    <dgm:cxn modelId="{1B218726-3FAD-45F1-8458-770C16ACAFDB}" type="presOf" srcId="{9387E667-1089-493E-84C1-0EAA16DEE75E}" destId="{853FCDDB-40BA-4F14-A814-A184CB17DCD3}" srcOrd="0" destOrd="0" presId="urn:microsoft.com/office/officeart/2005/8/layout/cycle2"/>
    <dgm:cxn modelId="{32B2AA0C-782F-42D5-BCC1-6D902A2B1B9B}" type="presParOf" srcId="{853FCDDB-40BA-4F14-A814-A184CB17DCD3}" destId="{254132B9-08E0-4A68-B247-585A62826F89}"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ED356A-448E-4048-8D71-53494B9DED49}" type="doc">
      <dgm:prSet loTypeId="urn:microsoft.com/office/officeart/2005/8/layout/vList3" loCatId="list" qsTypeId="urn:microsoft.com/office/officeart/2005/8/quickstyle/simple1" qsCatId="simple" csTypeId="urn:microsoft.com/office/officeart/2005/8/colors/colorful5" csCatId="colorful" phldr="1"/>
      <dgm:spPr/>
      <dgm:t>
        <a:bodyPr/>
        <a:lstStyle/>
        <a:p>
          <a:endParaRPr lang="en-US"/>
        </a:p>
      </dgm:t>
    </dgm:pt>
    <dgm:pt modelId="{2C5A4346-F516-4078-9D25-F21EFBE40F37}">
      <dgm:prSet/>
      <dgm:spPr/>
      <dgm:t>
        <a:bodyPr/>
        <a:lstStyle/>
        <a:p>
          <a:pPr rtl="0"/>
          <a:r>
            <a:rPr lang="en-GB" dirty="0" smtClean="0"/>
            <a:t>Situational factors and those associated with personality, whether combined or not with other factors, can contribute to a person experiencing feelings of loneliness. These feelings transform into a multidimensional problem the </a:t>
          </a:r>
          <a:r>
            <a:rPr lang="en-GB" dirty="0" err="1" smtClean="0"/>
            <a:t>etiology</a:t>
          </a:r>
          <a:r>
            <a:rPr lang="en-GB" dirty="0" smtClean="0"/>
            <a:t> of which may be based on social roles and unrealistic expectations. </a:t>
          </a:r>
          <a:r>
            <a:rPr lang="pt-BR" dirty="0" smtClean="0"/>
            <a:t>Neves, </a:t>
          </a:r>
          <a:r>
            <a:rPr lang="pt-BR" dirty="0" smtClean="0"/>
            <a:t>et al. 2013).</a:t>
          </a:r>
          <a:endParaRPr lang="en-GB" dirty="0"/>
        </a:p>
      </dgm:t>
    </dgm:pt>
    <dgm:pt modelId="{978C3416-A0AA-457F-83C0-1FF1D0A6222C}" type="parTrans" cxnId="{6BBD9358-DE96-4BB1-9A72-3465A086670E}">
      <dgm:prSet/>
      <dgm:spPr/>
      <dgm:t>
        <a:bodyPr/>
        <a:lstStyle/>
        <a:p>
          <a:endParaRPr lang="en-US"/>
        </a:p>
      </dgm:t>
    </dgm:pt>
    <dgm:pt modelId="{8457829E-9D30-45DF-A750-D14B4D49F52D}" type="sibTrans" cxnId="{6BBD9358-DE96-4BB1-9A72-3465A086670E}">
      <dgm:prSet/>
      <dgm:spPr/>
      <dgm:t>
        <a:bodyPr/>
        <a:lstStyle/>
        <a:p>
          <a:endParaRPr lang="en-US"/>
        </a:p>
      </dgm:t>
    </dgm:pt>
    <dgm:pt modelId="{22F2FE6B-55B4-4E7C-8F3E-4896F865712B}" type="pres">
      <dgm:prSet presAssocID="{B3ED356A-448E-4048-8D71-53494B9DED49}" presName="linearFlow" presStyleCnt="0">
        <dgm:presLayoutVars>
          <dgm:dir/>
          <dgm:resizeHandles val="exact"/>
        </dgm:presLayoutVars>
      </dgm:prSet>
      <dgm:spPr/>
      <dgm:t>
        <a:bodyPr/>
        <a:lstStyle/>
        <a:p>
          <a:endParaRPr lang="en-US"/>
        </a:p>
      </dgm:t>
    </dgm:pt>
    <dgm:pt modelId="{AB48175F-FC3F-40C1-8C99-B09C8B58CCA4}" type="pres">
      <dgm:prSet presAssocID="{2C5A4346-F516-4078-9D25-F21EFBE40F37}" presName="composite" presStyleCnt="0"/>
      <dgm:spPr/>
    </dgm:pt>
    <dgm:pt modelId="{4F27D041-A8BC-4487-9AC6-41F4402152FA}" type="pres">
      <dgm:prSet presAssocID="{2C5A4346-F516-4078-9D25-F21EFBE40F37}" presName="imgShp" presStyleLbl="fgImgPlace1" presStyleIdx="0" presStyleCnt="1" custScaleY="106090" custLinFactNeighborX="1122"/>
      <dgm:spPr>
        <a:blipFill rotWithShape="1">
          <a:blip xmlns:r="http://schemas.openxmlformats.org/officeDocument/2006/relationships" r:embed="rId1"/>
          <a:stretch>
            <a:fillRect/>
          </a:stretch>
        </a:blipFill>
      </dgm:spPr>
    </dgm:pt>
    <dgm:pt modelId="{4AEF046E-5881-460D-ACAF-0046976E1C35}" type="pres">
      <dgm:prSet presAssocID="{2C5A4346-F516-4078-9D25-F21EFBE40F37}" presName="txShp" presStyleLbl="node1" presStyleIdx="0" presStyleCnt="1" custScaleX="119959" custScaleY="135185">
        <dgm:presLayoutVars>
          <dgm:bulletEnabled val="1"/>
        </dgm:presLayoutVars>
      </dgm:prSet>
      <dgm:spPr/>
      <dgm:t>
        <a:bodyPr/>
        <a:lstStyle/>
        <a:p>
          <a:endParaRPr lang="en-US"/>
        </a:p>
      </dgm:t>
    </dgm:pt>
  </dgm:ptLst>
  <dgm:cxnLst>
    <dgm:cxn modelId="{A58C4BBD-E93F-4582-9630-B0EF10F4334B}" type="presOf" srcId="{2C5A4346-F516-4078-9D25-F21EFBE40F37}" destId="{4AEF046E-5881-460D-ACAF-0046976E1C35}" srcOrd="0" destOrd="0" presId="urn:microsoft.com/office/officeart/2005/8/layout/vList3"/>
    <dgm:cxn modelId="{6BBD9358-DE96-4BB1-9A72-3465A086670E}" srcId="{B3ED356A-448E-4048-8D71-53494B9DED49}" destId="{2C5A4346-F516-4078-9D25-F21EFBE40F37}" srcOrd="0" destOrd="0" parTransId="{978C3416-A0AA-457F-83C0-1FF1D0A6222C}" sibTransId="{8457829E-9D30-45DF-A750-D14B4D49F52D}"/>
    <dgm:cxn modelId="{C0B447A4-3FA4-429C-9A7A-0460F4136E77}" type="presOf" srcId="{B3ED356A-448E-4048-8D71-53494B9DED49}" destId="{22F2FE6B-55B4-4E7C-8F3E-4896F865712B}" srcOrd="0" destOrd="0" presId="urn:microsoft.com/office/officeart/2005/8/layout/vList3"/>
    <dgm:cxn modelId="{A74912CC-2D89-4BFE-B115-771711EE444C}" type="presParOf" srcId="{22F2FE6B-55B4-4E7C-8F3E-4896F865712B}" destId="{AB48175F-FC3F-40C1-8C99-B09C8B58CCA4}" srcOrd="0" destOrd="0" presId="urn:microsoft.com/office/officeart/2005/8/layout/vList3"/>
    <dgm:cxn modelId="{82986BEA-7570-494D-BBA5-A37F4F82E600}" type="presParOf" srcId="{AB48175F-FC3F-40C1-8C99-B09C8B58CCA4}" destId="{4F27D041-A8BC-4487-9AC6-41F4402152FA}" srcOrd="0" destOrd="0" presId="urn:microsoft.com/office/officeart/2005/8/layout/vList3"/>
    <dgm:cxn modelId="{8E1CEF88-6B32-49E3-97EE-489F8455A665}" type="presParOf" srcId="{AB48175F-FC3F-40C1-8C99-B09C8B58CCA4}" destId="{4AEF046E-5881-460D-ACAF-0046976E1C35}"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32F9D3-F748-49AE-AD3D-E4EB40AEC577}" type="doc">
      <dgm:prSet loTypeId="urn:microsoft.com/office/officeart/2009/3/layout/IncreasingArrowsProcess" loCatId="process" qsTypeId="urn:microsoft.com/office/officeart/2005/8/quickstyle/simple1" qsCatId="simple" csTypeId="urn:microsoft.com/office/officeart/2005/8/colors/accent2_3" csCatId="accent2" phldr="1"/>
      <dgm:spPr/>
      <dgm:t>
        <a:bodyPr/>
        <a:lstStyle/>
        <a:p>
          <a:endParaRPr lang="en-US"/>
        </a:p>
      </dgm:t>
    </dgm:pt>
    <dgm:pt modelId="{D36A6BAB-8620-43AA-8D69-F5DF8D5C0CD2}">
      <dgm:prSet/>
      <dgm:spPr/>
      <dgm:t>
        <a:bodyPr/>
        <a:lstStyle/>
        <a:p>
          <a:pPr rtl="0"/>
          <a:r>
            <a:rPr lang="en-GB" dirty="0" smtClean="0"/>
            <a:t>The bodies of elderly persons, especially those aged over 85, present visible signs of time and aging and may, for some, reflect very significant experiences of loss which  may contribute to isolation and/or loneliness. </a:t>
          </a:r>
          <a:r>
            <a:rPr lang="pt-BR" dirty="0" smtClean="0"/>
            <a:t>Azeredo (2011).</a:t>
          </a:r>
          <a:endParaRPr lang="en-GB" dirty="0"/>
        </a:p>
      </dgm:t>
    </dgm:pt>
    <dgm:pt modelId="{00A3F103-418A-413E-8473-F4EB0744C7EF}" type="parTrans" cxnId="{ED36A161-4095-40D3-AB40-F9C0ECEFAF48}">
      <dgm:prSet/>
      <dgm:spPr/>
      <dgm:t>
        <a:bodyPr/>
        <a:lstStyle/>
        <a:p>
          <a:endParaRPr lang="en-US"/>
        </a:p>
      </dgm:t>
    </dgm:pt>
    <dgm:pt modelId="{975B72A8-8175-4521-AC9D-0E5D5ED8FFB0}" type="sibTrans" cxnId="{ED36A161-4095-40D3-AB40-F9C0ECEFAF48}">
      <dgm:prSet/>
      <dgm:spPr/>
      <dgm:t>
        <a:bodyPr/>
        <a:lstStyle/>
        <a:p>
          <a:endParaRPr lang="en-US"/>
        </a:p>
      </dgm:t>
    </dgm:pt>
    <dgm:pt modelId="{EFB44E66-00D6-4E88-8B82-80D7ECBE35C1}" type="pres">
      <dgm:prSet presAssocID="{6932F9D3-F748-49AE-AD3D-E4EB40AEC577}" presName="Name0" presStyleCnt="0">
        <dgm:presLayoutVars>
          <dgm:chMax val="5"/>
          <dgm:chPref val="5"/>
          <dgm:dir/>
          <dgm:animLvl val="lvl"/>
        </dgm:presLayoutVars>
      </dgm:prSet>
      <dgm:spPr/>
      <dgm:t>
        <a:bodyPr/>
        <a:lstStyle/>
        <a:p>
          <a:endParaRPr lang="en-US"/>
        </a:p>
      </dgm:t>
    </dgm:pt>
    <dgm:pt modelId="{7BA7B9BD-4FEA-4094-947A-F5ACACB4B949}" type="pres">
      <dgm:prSet presAssocID="{D36A6BAB-8620-43AA-8D69-F5DF8D5C0CD2}" presName="parentText1" presStyleLbl="node1" presStyleIdx="0" presStyleCnt="1" custScaleY="194448" custLinFactNeighborX="4882" custLinFactNeighborY="-43050">
        <dgm:presLayoutVars>
          <dgm:chMax/>
          <dgm:chPref val="3"/>
          <dgm:bulletEnabled val="1"/>
        </dgm:presLayoutVars>
      </dgm:prSet>
      <dgm:spPr/>
      <dgm:t>
        <a:bodyPr/>
        <a:lstStyle/>
        <a:p>
          <a:endParaRPr lang="en-US"/>
        </a:p>
      </dgm:t>
    </dgm:pt>
  </dgm:ptLst>
  <dgm:cxnLst>
    <dgm:cxn modelId="{ED36A161-4095-40D3-AB40-F9C0ECEFAF48}" srcId="{6932F9D3-F748-49AE-AD3D-E4EB40AEC577}" destId="{D36A6BAB-8620-43AA-8D69-F5DF8D5C0CD2}" srcOrd="0" destOrd="0" parTransId="{00A3F103-418A-413E-8473-F4EB0744C7EF}" sibTransId="{975B72A8-8175-4521-AC9D-0E5D5ED8FFB0}"/>
    <dgm:cxn modelId="{29C2C11B-E087-414C-B6BE-70C863B5DD3C}" type="presOf" srcId="{D36A6BAB-8620-43AA-8D69-F5DF8D5C0CD2}" destId="{7BA7B9BD-4FEA-4094-947A-F5ACACB4B949}" srcOrd="0" destOrd="0" presId="urn:microsoft.com/office/officeart/2009/3/layout/IncreasingArrowsProcess"/>
    <dgm:cxn modelId="{502391C6-5E7B-4A92-B127-7ECB394EF989}" type="presOf" srcId="{6932F9D3-F748-49AE-AD3D-E4EB40AEC577}" destId="{EFB44E66-00D6-4E88-8B82-80D7ECBE35C1}" srcOrd="0" destOrd="0" presId="urn:microsoft.com/office/officeart/2009/3/layout/IncreasingArrowsProcess"/>
    <dgm:cxn modelId="{B4A9229F-EED7-4316-9331-C066CBAD63BB}" type="presParOf" srcId="{EFB44E66-00D6-4E88-8B82-80D7ECBE35C1}" destId="{7BA7B9BD-4FEA-4094-947A-F5ACACB4B949}" srcOrd="0"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E5D5B1-4EA5-4FF5-B062-612C3911B3F3}" type="doc">
      <dgm:prSet loTypeId="urn:microsoft.com/office/officeart/2008/layout/AscendingPictureAccentProcess" loCatId="process" qsTypeId="urn:microsoft.com/office/officeart/2005/8/quickstyle/simple1" qsCatId="simple" csTypeId="urn:microsoft.com/office/officeart/2005/8/colors/accent1_5" csCatId="accent1" phldr="1"/>
      <dgm:spPr/>
      <dgm:t>
        <a:bodyPr/>
        <a:lstStyle/>
        <a:p>
          <a:endParaRPr lang="en-US"/>
        </a:p>
      </dgm:t>
    </dgm:pt>
    <dgm:pt modelId="{9563D739-D3A2-4223-82B6-07F63E8840FE}">
      <dgm:prSet/>
      <dgm:spPr/>
      <dgm:t>
        <a:bodyPr/>
        <a:lstStyle/>
        <a:p>
          <a:pPr rtl="0"/>
          <a:r>
            <a:rPr lang="en-GB" dirty="0" smtClean="0"/>
            <a:t>The feelings of loneliness that affect the elderly are not only a hallmark of those who are institutionalized (although they appear to be more common in these cases). Prevalence increases, particularly when life events occur that result in loss, or when the ability to adapt is decreased </a:t>
          </a:r>
          <a:r>
            <a:rPr lang="en-GB" dirty="0" err="1" smtClean="0"/>
            <a:t>Vaz</a:t>
          </a:r>
          <a:r>
            <a:rPr lang="en-GB" dirty="0" smtClean="0"/>
            <a:t> &amp; Gaspar (2011).</a:t>
          </a:r>
          <a:endParaRPr lang="en-GB" dirty="0"/>
        </a:p>
      </dgm:t>
    </dgm:pt>
    <dgm:pt modelId="{0028496D-694C-43CA-A861-2A5C1DD47F28}" type="parTrans" cxnId="{4F572D99-9BB7-4F8F-8815-9DA59824AA05}">
      <dgm:prSet/>
      <dgm:spPr/>
      <dgm:t>
        <a:bodyPr/>
        <a:lstStyle/>
        <a:p>
          <a:endParaRPr lang="en-US"/>
        </a:p>
      </dgm:t>
    </dgm:pt>
    <dgm:pt modelId="{E0FB028F-E769-4ECB-B338-D766586261F8}" type="sibTrans" cxnId="{4F572D99-9BB7-4F8F-8815-9DA59824AA05}">
      <dgm:prSet/>
      <dgm:spPr>
        <a:blipFill rotWithShape="1">
          <a:blip xmlns:r="http://schemas.openxmlformats.org/officeDocument/2006/relationships" r:embed="rId1"/>
          <a:stretch>
            <a:fillRect/>
          </a:stretch>
        </a:blipFill>
      </dgm:spPr>
      <dgm:t>
        <a:bodyPr/>
        <a:lstStyle/>
        <a:p>
          <a:endParaRPr lang="en-US"/>
        </a:p>
      </dgm:t>
    </dgm:pt>
    <dgm:pt modelId="{8EB2F03B-2A41-47E7-BE69-66CEE4342989}" type="pres">
      <dgm:prSet presAssocID="{9DE5D5B1-4EA5-4FF5-B062-612C3911B3F3}" presName="Name0" presStyleCnt="0">
        <dgm:presLayoutVars>
          <dgm:chMax val="7"/>
          <dgm:chPref val="7"/>
          <dgm:dir/>
        </dgm:presLayoutVars>
      </dgm:prSet>
      <dgm:spPr/>
      <dgm:t>
        <a:bodyPr/>
        <a:lstStyle/>
        <a:p>
          <a:endParaRPr lang="en-US"/>
        </a:p>
      </dgm:t>
    </dgm:pt>
    <dgm:pt modelId="{FC53132D-CB34-4880-BD51-6FE2D35EA8BA}" type="pres">
      <dgm:prSet presAssocID="{9563D739-D3A2-4223-82B6-07F63E8840FE}" presName="parTx1" presStyleLbl="node1" presStyleIdx="0" presStyleCnt="1" custScaleX="115796" custScaleY="147507" custLinFactNeighborX="10441"/>
      <dgm:spPr/>
      <dgm:t>
        <a:bodyPr/>
        <a:lstStyle/>
        <a:p>
          <a:endParaRPr lang="en-US"/>
        </a:p>
      </dgm:t>
    </dgm:pt>
    <dgm:pt modelId="{667ED700-750F-4A3C-93DE-3C533D15568A}" type="pres">
      <dgm:prSet presAssocID="{E0FB028F-E769-4ECB-B338-D766586261F8}" presName="picture1" presStyleCnt="0"/>
      <dgm:spPr/>
    </dgm:pt>
    <dgm:pt modelId="{D4985B2D-4026-4121-989D-7F6DF3A285EC}" type="pres">
      <dgm:prSet presAssocID="{E0FB028F-E769-4ECB-B338-D766586261F8}" presName="imageRepeatNode" presStyleLbl="fgImgPlace1" presStyleIdx="0" presStyleCnt="1" custLinFactNeighborX="-1527" custLinFactNeighborY="10657"/>
      <dgm:spPr/>
      <dgm:t>
        <a:bodyPr/>
        <a:lstStyle/>
        <a:p>
          <a:endParaRPr lang="en-US"/>
        </a:p>
      </dgm:t>
    </dgm:pt>
  </dgm:ptLst>
  <dgm:cxnLst>
    <dgm:cxn modelId="{848CA6CD-6555-48D5-AC33-E73993577317}" type="presOf" srcId="{9DE5D5B1-4EA5-4FF5-B062-612C3911B3F3}" destId="{8EB2F03B-2A41-47E7-BE69-66CEE4342989}" srcOrd="0" destOrd="0" presId="urn:microsoft.com/office/officeart/2008/layout/AscendingPictureAccentProcess"/>
    <dgm:cxn modelId="{AE097716-F2AD-4608-8ADE-4CD4A767B9DD}" type="presOf" srcId="{9563D739-D3A2-4223-82B6-07F63E8840FE}" destId="{FC53132D-CB34-4880-BD51-6FE2D35EA8BA}" srcOrd="0" destOrd="0" presId="urn:microsoft.com/office/officeart/2008/layout/AscendingPictureAccentProcess"/>
    <dgm:cxn modelId="{4F572D99-9BB7-4F8F-8815-9DA59824AA05}" srcId="{9DE5D5B1-4EA5-4FF5-B062-612C3911B3F3}" destId="{9563D739-D3A2-4223-82B6-07F63E8840FE}" srcOrd="0" destOrd="0" parTransId="{0028496D-694C-43CA-A861-2A5C1DD47F28}" sibTransId="{E0FB028F-E769-4ECB-B338-D766586261F8}"/>
    <dgm:cxn modelId="{5B567D60-FFE0-4AFD-BB4A-EAE86C0A2D38}" type="presOf" srcId="{E0FB028F-E769-4ECB-B338-D766586261F8}" destId="{D4985B2D-4026-4121-989D-7F6DF3A285EC}" srcOrd="0" destOrd="0" presId="urn:microsoft.com/office/officeart/2008/layout/AscendingPictureAccentProcess"/>
    <dgm:cxn modelId="{8E9062C3-58B2-443A-A0CC-49373B9EE0E3}" type="presParOf" srcId="{8EB2F03B-2A41-47E7-BE69-66CEE4342989}" destId="{FC53132D-CB34-4880-BD51-6FE2D35EA8BA}" srcOrd="0" destOrd="0" presId="urn:microsoft.com/office/officeart/2008/layout/AscendingPictureAccentProcess"/>
    <dgm:cxn modelId="{2D6F9B61-B056-497C-A2F2-7178B81B937D}" type="presParOf" srcId="{8EB2F03B-2A41-47E7-BE69-66CEE4342989}" destId="{667ED700-750F-4A3C-93DE-3C533D15568A}" srcOrd="1" destOrd="0" presId="urn:microsoft.com/office/officeart/2008/layout/AscendingPictureAccentProcess"/>
    <dgm:cxn modelId="{E3C04900-7CA9-4DC3-84A6-28DA9194528D}" type="presParOf" srcId="{667ED700-750F-4A3C-93DE-3C533D15568A}" destId="{D4985B2D-4026-4121-989D-7F6DF3A285EC}" srcOrd="0" destOrd="0" presId="urn:microsoft.com/office/officeart/2008/layout/AscendingPictureAccent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5CEA21-DF00-459A-95EB-85308887C0AE}" type="doc">
      <dgm:prSet loTypeId="urn:microsoft.com/office/officeart/2005/8/layout/arrow3" loCatId="relationship" qsTypeId="urn:microsoft.com/office/officeart/2005/8/quickstyle/simple1" qsCatId="simple" csTypeId="urn:microsoft.com/office/officeart/2005/8/colors/accent1_2" csCatId="accent1" phldr="1"/>
      <dgm:spPr/>
      <dgm:t>
        <a:bodyPr/>
        <a:lstStyle/>
        <a:p>
          <a:endParaRPr lang="en-US"/>
        </a:p>
      </dgm:t>
    </dgm:pt>
    <dgm:pt modelId="{7EB3A318-D3B7-4FE5-A7C0-35C827D2DD19}">
      <dgm:prSet/>
      <dgm:spPr/>
      <dgm:t>
        <a:bodyPr/>
        <a:lstStyle/>
        <a:p>
          <a:pPr rtl="0"/>
          <a:r>
            <a:rPr lang="en-GB" dirty="0" smtClean="0"/>
            <a:t>The personality of each elderly person, the social support they receive, how they lived their lives and the way coping strategies are organized to deal with feelings of loneliness can all influence feelings of being alone. Elderly people who cannot overcome the feelings of loneliness are at risk of premature institutionalization or even tend towards accelerated frailty, or even death </a:t>
          </a:r>
          <a:r>
            <a:rPr lang="pt-BR" dirty="0" smtClean="0"/>
            <a:t>Azeredo &amp; Barbeiro, 2015).</a:t>
          </a:r>
          <a:endParaRPr lang="en-GB" dirty="0"/>
        </a:p>
      </dgm:t>
    </dgm:pt>
    <dgm:pt modelId="{520D06E5-70B3-4217-B236-489B0A5AEBEF}" type="parTrans" cxnId="{DD85B828-85E7-4833-9874-B083C7CCC6C6}">
      <dgm:prSet/>
      <dgm:spPr/>
      <dgm:t>
        <a:bodyPr/>
        <a:lstStyle/>
        <a:p>
          <a:endParaRPr lang="en-US"/>
        </a:p>
      </dgm:t>
    </dgm:pt>
    <dgm:pt modelId="{5DCCF217-0DA1-4C13-A4FC-FBC7CBE49AB3}" type="sibTrans" cxnId="{DD85B828-85E7-4833-9874-B083C7CCC6C6}">
      <dgm:prSet/>
      <dgm:spPr/>
      <dgm:t>
        <a:bodyPr/>
        <a:lstStyle/>
        <a:p>
          <a:endParaRPr lang="en-US"/>
        </a:p>
      </dgm:t>
    </dgm:pt>
    <dgm:pt modelId="{E8F57EAD-A921-4154-8025-74735F80C3FE}">
      <dgm:prSet custT="1"/>
      <dgm:spPr/>
      <dgm:t>
        <a:bodyPr/>
        <a:lstStyle/>
        <a:p>
          <a:pPr rtl="0"/>
          <a:r>
            <a:rPr lang="en-GB" sz="1600" dirty="0" smtClean="0"/>
            <a:t>Russel (2004) - “loneliness is one of the most frequent complaints among the elderly”, the cause of which can be: widowhood, children leaving home through work, or retirement. In this situation, loneliness may contribute to premature institutionalization</a:t>
          </a:r>
          <a:endParaRPr lang="en-GB" sz="1600" dirty="0"/>
        </a:p>
      </dgm:t>
    </dgm:pt>
    <dgm:pt modelId="{72B92763-AAE2-45AD-94C3-1AC8EA0B09E5}" type="parTrans" cxnId="{0C28D23D-C514-4BE1-92C2-90013A34F385}">
      <dgm:prSet/>
      <dgm:spPr/>
      <dgm:t>
        <a:bodyPr/>
        <a:lstStyle/>
        <a:p>
          <a:endParaRPr lang="en-US"/>
        </a:p>
      </dgm:t>
    </dgm:pt>
    <dgm:pt modelId="{9FF261E0-3947-4B4E-B4B5-15FBCAE309F2}" type="sibTrans" cxnId="{0C28D23D-C514-4BE1-92C2-90013A34F385}">
      <dgm:prSet/>
      <dgm:spPr/>
      <dgm:t>
        <a:bodyPr/>
        <a:lstStyle/>
        <a:p>
          <a:endParaRPr lang="en-US"/>
        </a:p>
      </dgm:t>
    </dgm:pt>
    <dgm:pt modelId="{5CB22F68-51FB-40EF-B702-632139B629CC}" type="pres">
      <dgm:prSet presAssocID="{555CEA21-DF00-459A-95EB-85308887C0AE}" presName="compositeShape" presStyleCnt="0">
        <dgm:presLayoutVars>
          <dgm:chMax val="2"/>
          <dgm:dir/>
          <dgm:resizeHandles val="exact"/>
        </dgm:presLayoutVars>
      </dgm:prSet>
      <dgm:spPr/>
      <dgm:t>
        <a:bodyPr/>
        <a:lstStyle/>
        <a:p>
          <a:endParaRPr lang="en-US"/>
        </a:p>
      </dgm:t>
    </dgm:pt>
    <dgm:pt modelId="{4D52CEC2-78E5-46D2-B0BD-8E4970EBD1D7}" type="pres">
      <dgm:prSet presAssocID="{555CEA21-DF00-459A-95EB-85308887C0AE}" presName="divider" presStyleLbl="fgShp" presStyleIdx="0" presStyleCnt="1"/>
      <dgm:spPr/>
    </dgm:pt>
    <dgm:pt modelId="{60250044-5128-4F95-AFE5-15167B4CE2DB}" type="pres">
      <dgm:prSet presAssocID="{7EB3A318-D3B7-4FE5-A7C0-35C827D2DD19}" presName="downArrow" presStyleLbl="node1" presStyleIdx="0" presStyleCnt="2"/>
      <dgm:spPr/>
    </dgm:pt>
    <dgm:pt modelId="{0FC23519-6667-43D6-8B8E-D7A6C04B3A94}" type="pres">
      <dgm:prSet presAssocID="{7EB3A318-D3B7-4FE5-A7C0-35C827D2DD19}" presName="downArrowText" presStyleLbl="revTx" presStyleIdx="0" presStyleCnt="2" custScaleX="114672">
        <dgm:presLayoutVars>
          <dgm:bulletEnabled val="1"/>
        </dgm:presLayoutVars>
      </dgm:prSet>
      <dgm:spPr/>
      <dgm:t>
        <a:bodyPr/>
        <a:lstStyle/>
        <a:p>
          <a:endParaRPr lang="en-US"/>
        </a:p>
      </dgm:t>
    </dgm:pt>
    <dgm:pt modelId="{545B6C20-5116-4DEB-927F-5CB3A25A51BE}" type="pres">
      <dgm:prSet presAssocID="{E8F57EAD-A921-4154-8025-74735F80C3FE}" presName="upArrow" presStyleLbl="node1" presStyleIdx="1" presStyleCnt="2"/>
      <dgm:spPr/>
    </dgm:pt>
    <dgm:pt modelId="{AA492107-C2D0-46D8-B7AC-1413F7A7DEF2}" type="pres">
      <dgm:prSet presAssocID="{E8F57EAD-A921-4154-8025-74735F80C3FE}" presName="upArrowText" presStyleLbl="revTx" presStyleIdx="1" presStyleCnt="2" custScaleX="111674">
        <dgm:presLayoutVars>
          <dgm:bulletEnabled val="1"/>
        </dgm:presLayoutVars>
      </dgm:prSet>
      <dgm:spPr/>
      <dgm:t>
        <a:bodyPr/>
        <a:lstStyle/>
        <a:p>
          <a:endParaRPr lang="en-US"/>
        </a:p>
      </dgm:t>
    </dgm:pt>
  </dgm:ptLst>
  <dgm:cxnLst>
    <dgm:cxn modelId="{DD85B828-85E7-4833-9874-B083C7CCC6C6}" srcId="{555CEA21-DF00-459A-95EB-85308887C0AE}" destId="{7EB3A318-D3B7-4FE5-A7C0-35C827D2DD19}" srcOrd="0" destOrd="0" parTransId="{520D06E5-70B3-4217-B236-489B0A5AEBEF}" sibTransId="{5DCCF217-0DA1-4C13-A4FC-FBC7CBE49AB3}"/>
    <dgm:cxn modelId="{EB5B4034-6D7F-4A19-A7E4-EAD9022B0CA8}" type="presOf" srcId="{7EB3A318-D3B7-4FE5-A7C0-35C827D2DD19}" destId="{0FC23519-6667-43D6-8B8E-D7A6C04B3A94}" srcOrd="0" destOrd="0" presId="urn:microsoft.com/office/officeart/2005/8/layout/arrow3"/>
    <dgm:cxn modelId="{5EC6E8E0-B38A-4BE9-940C-8CC37689F4A0}" type="presOf" srcId="{555CEA21-DF00-459A-95EB-85308887C0AE}" destId="{5CB22F68-51FB-40EF-B702-632139B629CC}" srcOrd="0" destOrd="0" presId="urn:microsoft.com/office/officeart/2005/8/layout/arrow3"/>
    <dgm:cxn modelId="{318C277A-F79A-48BA-817D-7733CDDBADD8}" type="presOf" srcId="{E8F57EAD-A921-4154-8025-74735F80C3FE}" destId="{AA492107-C2D0-46D8-B7AC-1413F7A7DEF2}" srcOrd="0" destOrd="0" presId="urn:microsoft.com/office/officeart/2005/8/layout/arrow3"/>
    <dgm:cxn modelId="{0C28D23D-C514-4BE1-92C2-90013A34F385}" srcId="{555CEA21-DF00-459A-95EB-85308887C0AE}" destId="{E8F57EAD-A921-4154-8025-74735F80C3FE}" srcOrd="1" destOrd="0" parTransId="{72B92763-AAE2-45AD-94C3-1AC8EA0B09E5}" sibTransId="{9FF261E0-3947-4B4E-B4B5-15FBCAE309F2}"/>
    <dgm:cxn modelId="{AF8E9E6C-B5EE-4F37-99D0-7184010D5761}" type="presParOf" srcId="{5CB22F68-51FB-40EF-B702-632139B629CC}" destId="{4D52CEC2-78E5-46D2-B0BD-8E4970EBD1D7}" srcOrd="0" destOrd="0" presId="urn:microsoft.com/office/officeart/2005/8/layout/arrow3"/>
    <dgm:cxn modelId="{834B2449-0971-4BA5-89CF-BFEAD605ED78}" type="presParOf" srcId="{5CB22F68-51FB-40EF-B702-632139B629CC}" destId="{60250044-5128-4F95-AFE5-15167B4CE2DB}" srcOrd="1" destOrd="0" presId="urn:microsoft.com/office/officeart/2005/8/layout/arrow3"/>
    <dgm:cxn modelId="{7916F41E-9901-40CF-AD64-073142444048}" type="presParOf" srcId="{5CB22F68-51FB-40EF-B702-632139B629CC}" destId="{0FC23519-6667-43D6-8B8E-D7A6C04B3A94}" srcOrd="2" destOrd="0" presId="urn:microsoft.com/office/officeart/2005/8/layout/arrow3"/>
    <dgm:cxn modelId="{4ADF4459-4DAA-456B-9382-91CF12E79E5C}" type="presParOf" srcId="{5CB22F68-51FB-40EF-B702-632139B629CC}" destId="{545B6C20-5116-4DEB-927F-5CB3A25A51BE}" srcOrd="3" destOrd="0" presId="urn:microsoft.com/office/officeart/2005/8/layout/arrow3"/>
    <dgm:cxn modelId="{548EDF3E-2279-4F49-8C41-854B45E70909}" type="presParOf" srcId="{5CB22F68-51FB-40EF-B702-632139B629CC}" destId="{AA492107-C2D0-46D8-B7AC-1413F7A7DEF2}"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ABA5FD-81C1-4AF3-85D3-6B9A7F635243}"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8ED073B6-0381-447D-8005-7BCA6DE997D6}">
      <dgm:prSet custT="1"/>
      <dgm:spPr/>
      <dgm:t>
        <a:bodyPr/>
        <a:lstStyle/>
        <a:p>
          <a:pPr rtl="0"/>
          <a:r>
            <a:rPr lang="en-GB" sz="1400" dirty="0" smtClean="0"/>
            <a:t>Over 9 million people in the UK – fifth population – say they are always or often lonely, almost two-thirds feel uncomfortable admitting to it  </a:t>
          </a:r>
          <a:r>
            <a:rPr lang="en-GB" sz="1100" dirty="0" smtClean="0"/>
            <a:t>(British Red Cross and Co-Op, 2016)</a:t>
          </a:r>
          <a:endParaRPr lang="en-GB" sz="1100" dirty="0"/>
        </a:p>
      </dgm:t>
    </dgm:pt>
    <dgm:pt modelId="{226B3606-C121-4E0F-82A2-968060FC0720}" type="parTrans" cxnId="{3338C028-1C9F-45B7-9B16-3BC1DD66402D}">
      <dgm:prSet/>
      <dgm:spPr/>
      <dgm:t>
        <a:bodyPr/>
        <a:lstStyle/>
        <a:p>
          <a:endParaRPr lang="en-US" sz="1400"/>
        </a:p>
      </dgm:t>
    </dgm:pt>
    <dgm:pt modelId="{0882692F-3356-4C4E-8A57-D33305ED6E5F}" type="sibTrans" cxnId="{3338C028-1C9F-45B7-9B16-3BC1DD66402D}">
      <dgm:prSet/>
      <dgm:spPr/>
      <dgm:t>
        <a:bodyPr/>
        <a:lstStyle/>
        <a:p>
          <a:endParaRPr lang="en-US" sz="1400"/>
        </a:p>
      </dgm:t>
    </dgm:pt>
    <dgm:pt modelId="{F24DC595-921A-4B13-A880-2F92220605B6}">
      <dgm:prSet custT="1"/>
      <dgm:spPr/>
      <dgm:t>
        <a:bodyPr/>
        <a:lstStyle/>
        <a:p>
          <a:pPr rtl="0"/>
          <a:r>
            <a:rPr lang="en-GB" sz="1400" dirty="0" smtClean="0"/>
            <a:t>Over half (51%) of all people aged 75 and over live alone </a:t>
          </a:r>
          <a:r>
            <a:rPr lang="en-GB" sz="1200" dirty="0" smtClean="0"/>
            <a:t>(ONS, 2010)</a:t>
          </a:r>
          <a:endParaRPr lang="en-GB" sz="1200" dirty="0"/>
        </a:p>
      </dgm:t>
    </dgm:pt>
    <dgm:pt modelId="{8FDA9F6C-E679-4AB8-AD5F-1478790F5039}" type="parTrans" cxnId="{D76C7293-CF15-4042-A73B-CDD7C65F37E8}">
      <dgm:prSet/>
      <dgm:spPr/>
      <dgm:t>
        <a:bodyPr/>
        <a:lstStyle/>
        <a:p>
          <a:endParaRPr lang="en-US" sz="1400"/>
        </a:p>
      </dgm:t>
    </dgm:pt>
    <dgm:pt modelId="{45AD42DC-1916-4D22-9646-7FC53A6E4FB2}" type="sibTrans" cxnId="{D76C7293-CF15-4042-A73B-CDD7C65F37E8}">
      <dgm:prSet/>
      <dgm:spPr/>
      <dgm:t>
        <a:bodyPr/>
        <a:lstStyle/>
        <a:p>
          <a:endParaRPr lang="en-US" sz="1400"/>
        </a:p>
      </dgm:t>
    </dgm:pt>
    <dgm:pt modelId="{E1BE5D3B-7377-49CA-89C3-DC2E83ED65D4}">
      <dgm:prSet custT="1"/>
      <dgm:spPr/>
      <dgm:t>
        <a:bodyPr/>
        <a:lstStyle/>
        <a:p>
          <a:pPr rtl="0"/>
          <a:r>
            <a:rPr lang="en-GB" sz="1400" dirty="0" smtClean="0"/>
            <a:t>Two fifths all older people (about 3.9 million) say the television is their main company </a:t>
          </a:r>
          <a:r>
            <a:rPr lang="en-GB" sz="1200" dirty="0" smtClean="0"/>
            <a:t>(Age UK, 2014)</a:t>
          </a:r>
          <a:endParaRPr lang="en-GB" sz="1200" dirty="0"/>
        </a:p>
      </dgm:t>
    </dgm:pt>
    <dgm:pt modelId="{21F6F476-74E6-41AF-950E-F00861F60EFB}" type="parTrans" cxnId="{70183BC3-F742-49B2-B5D4-ACC158E84BE7}">
      <dgm:prSet/>
      <dgm:spPr/>
      <dgm:t>
        <a:bodyPr/>
        <a:lstStyle/>
        <a:p>
          <a:endParaRPr lang="en-US" sz="1400"/>
        </a:p>
      </dgm:t>
    </dgm:pt>
    <dgm:pt modelId="{DA1314EC-BDC7-4E1E-B58C-0BD1BBB73C89}" type="sibTrans" cxnId="{70183BC3-F742-49B2-B5D4-ACC158E84BE7}">
      <dgm:prSet/>
      <dgm:spPr/>
      <dgm:t>
        <a:bodyPr/>
        <a:lstStyle/>
        <a:p>
          <a:endParaRPr lang="en-US" sz="1400"/>
        </a:p>
      </dgm:t>
    </dgm:pt>
    <dgm:pt modelId="{AFA58127-717C-4B17-B613-56DF08DC135E}">
      <dgm:prSet custT="1"/>
      <dgm:spPr/>
      <dgm:t>
        <a:bodyPr/>
        <a:lstStyle/>
        <a:p>
          <a:pPr rtl="0"/>
          <a:r>
            <a:rPr lang="en-GB" sz="1400" dirty="0" smtClean="0"/>
            <a:t>63% of adults aged 52 or over who have been widowed, and 51% who are separated or divorced report, feeling lonely some of the time or often </a:t>
          </a:r>
          <a:r>
            <a:rPr lang="en-GB" sz="1100" dirty="0" smtClean="0"/>
            <a:t>(Beaumont, 2013)</a:t>
          </a:r>
          <a:endParaRPr lang="en-GB" sz="1100" dirty="0"/>
        </a:p>
      </dgm:t>
    </dgm:pt>
    <dgm:pt modelId="{C23F9084-E4E5-4F89-8939-39FEDCC57662}" type="parTrans" cxnId="{84CE96D9-78F3-4834-8ADC-250FF2CA1FEF}">
      <dgm:prSet/>
      <dgm:spPr/>
      <dgm:t>
        <a:bodyPr/>
        <a:lstStyle/>
        <a:p>
          <a:endParaRPr lang="en-US" sz="1400"/>
        </a:p>
      </dgm:t>
    </dgm:pt>
    <dgm:pt modelId="{470BACAE-0717-45A8-A8B5-F9A0CACC37CB}" type="sibTrans" cxnId="{84CE96D9-78F3-4834-8ADC-250FF2CA1FEF}">
      <dgm:prSet/>
      <dgm:spPr/>
      <dgm:t>
        <a:bodyPr/>
        <a:lstStyle/>
        <a:p>
          <a:endParaRPr lang="en-US" sz="1400"/>
        </a:p>
      </dgm:t>
    </dgm:pt>
    <dgm:pt modelId="{ADC7725B-2265-46CD-9873-BD109715764E}">
      <dgm:prSet custT="1"/>
      <dgm:spPr/>
      <dgm:t>
        <a:bodyPr/>
        <a:lstStyle/>
        <a:p>
          <a:pPr rtl="0"/>
          <a:r>
            <a:rPr lang="en-GB" sz="1400" dirty="0" smtClean="0"/>
            <a:t>59% of adults aged over 52 who report poor health say they feel lonely some of the time or often, compared to 21% who say they are in excellent health </a:t>
          </a:r>
          <a:r>
            <a:rPr lang="en-GB" sz="1200" dirty="0" smtClean="0"/>
            <a:t>(Beaumont, 2013)</a:t>
          </a:r>
          <a:endParaRPr lang="en-GB" sz="1200" dirty="0"/>
        </a:p>
      </dgm:t>
    </dgm:pt>
    <dgm:pt modelId="{3EFF6BBE-70C7-4827-99F3-477268CD29F2}" type="parTrans" cxnId="{4F1D34B8-051E-4F63-AFE7-F406DBCD58AF}">
      <dgm:prSet/>
      <dgm:spPr/>
      <dgm:t>
        <a:bodyPr/>
        <a:lstStyle/>
        <a:p>
          <a:endParaRPr lang="en-US" sz="1400"/>
        </a:p>
      </dgm:t>
    </dgm:pt>
    <dgm:pt modelId="{B2F73F26-A8E6-4D46-84A2-784B4F261DD2}" type="sibTrans" cxnId="{4F1D34B8-051E-4F63-AFE7-F406DBCD58AF}">
      <dgm:prSet/>
      <dgm:spPr/>
      <dgm:t>
        <a:bodyPr/>
        <a:lstStyle/>
        <a:p>
          <a:endParaRPr lang="en-US" sz="1400"/>
        </a:p>
      </dgm:t>
    </dgm:pt>
    <dgm:pt modelId="{1B4DC054-4B73-4950-9556-7DB7EEFBA9E5}">
      <dgm:prSet custT="1"/>
      <dgm:spPr/>
      <dgm:t>
        <a:bodyPr/>
        <a:lstStyle/>
        <a:p>
          <a:pPr rtl="0"/>
          <a:r>
            <a:rPr lang="en-GB" sz="1400" dirty="0" smtClean="0"/>
            <a:t>A higher percentage of women than men report feeling lonely some of the time or often  </a:t>
          </a:r>
          <a:r>
            <a:rPr lang="en-GB" sz="1200" dirty="0" smtClean="0"/>
            <a:t>(Beaumont, 2013)</a:t>
          </a:r>
          <a:endParaRPr lang="en-GB" sz="1200" dirty="0"/>
        </a:p>
      </dgm:t>
    </dgm:pt>
    <dgm:pt modelId="{A595EB9A-AFB0-4387-89DE-4C157B6634A8}" type="parTrans" cxnId="{72B11C7D-6B81-43BC-97E1-893B52968BF8}">
      <dgm:prSet/>
      <dgm:spPr/>
      <dgm:t>
        <a:bodyPr/>
        <a:lstStyle/>
        <a:p>
          <a:endParaRPr lang="en-US" sz="1400"/>
        </a:p>
      </dgm:t>
    </dgm:pt>
    <dgm:pt modelId="{E34F508E-1F8A-45C9-A826-7200CC7C62C0}" type="sibTrans" cxnId="{72B11C7D-6B81-43BC-97E1-893B52968BF8}">
      <dgm:prSet/>
      <dgm:spPr/>
      <dgm:t>
        <a:bodyPr/>
        <a:lstStyle/>
        <a:p>
          <a:endParaRPr lang="en-US" sz="1400"/>
        </a:p>
      </dgm:t>
    </dgm:pt>
    <dgm:pt modelId="{AABA92EB-4056-483E-9660-3BB1E0F3A9CD}">
      <dgm:prSet custT="1"/>
      <dgm:spPr/>
      <dgm:t>
        <a:bodyPr/>
        <a:lstStyle/>
        <a:p>
          <a:pPr rtl="0"/>
          <a:r>
            <a:rPr lang="en-GB" sz="1400" dirty="0" smtClean="0"/>
            <a:t>17% of older people are in contact with family, friends and neighbours less than once a week and 11% are in contact less than once a month </a:t>
          </a:r>
          <a:r>
            <a:rPr lang="en-GB" sz="1200" dirty="0" smtClean="0"/>
            <a:t>(Victor et al, 2003)</a:t>
          </a:r>
          <a:endParaRPr lang="en-GB" sz="1200" dirty="0"/>
        </a:p>
      </dgm:t>
    </dgm:pt>
    <dgm:pt modelId="{6BFC6BBC-3464-47D8-ABD6-F864AA0C61C0}" type="parTrans" cxnId="{EC85F430-3932-489A-B8F5-68CA73F770BE}">
      <dgm:prSet/>
      <dgm:spPr/>
      <dgm:t>
        <a:bodyPr/>
        <a:lstStyle/>
        <a:p>
          <a:endParaRPr lang="en-US" sz="1400"/>
        </a:p>
      </dgm:t>
    </dgm:pt>
    <dgm:pt modelId="{9D606207-00F9-4D8A-B312-13F7A514A2CE}" type="sibTrans" cxnId="{EC85F430-3932-489A-B8F5-68CA73F770BE}">
      <dgm:prSet/>
      <dgm:spPr/>
      <dgm:t>
        <a:bodyPr/>
        <a:lstStyle/>
        <a:p>
          <a:endParaRPr lang="en-US" sz="1400"/>
        </a:p>
      </dgm:t>
    </dgm:pt>
    <dgm:pt modelId="{535B92CD-E5DC-4C9B-A7D4-5B01E8D80087}" type="pres">
      <dgm:prSet presAssocID="{D3ABA5FD-81C1-4AF3-85D3-6B9A7F635243}" presName="diagram" presStyleCnt="0">
        <dgm:presLayoutVars>
          <dgm:dir/>
          <dgm:resizeHandles val="exact"/>
        </dgm:presLayoutVars>
      </dgm:prSet>
      <dgm:spPr/>
      <dgm:t>
        <a:bodyPr/>
        <a:lstStyle/>
        <a:p>
          <a:endParaRPr lang="en-US"/>
        </a:p>
      </dgm:t>
    </dgm:pt>
    <dgm:pt modelId="{E0C40FE5-CE5E-4D1B-81B8-45C246DD5EAA}" type="pres">
      <dgm:prSet presAssocID="{8ED073B6-0381-447D-8005-7BCA6DE997D6}" presName="node" presStyleLbl="node1" presStyleIdx="0" presStyleCnt="7">
        <dgm:presLayoutVars>
          <dgm:bulletEnabled val="1"/>
        </dgm:presLayoutVars>
      </dgm:prSet>
      <dgm:spPr/>
      <dgm:t>
        <a:bodyPr/>
        <a:lstStyle/>
        <a:p>
          <a:endParaRPr lang="en-US"/>
        </a:p>
      </dgm:t>
    </dgm:pt>
    <dgm:pt modelId="{654F28A9-D86D-46FD-B545-BA40E4ADC4E5}" type="pres">
      <dgm:prSet presAssocID="{0882692F-3356-4C4E-8A57-D33305ED6E5F}" presName="sibTrans" presStyleCnt="0"/>
      <dgm:spPr/>
    </dgm:pt>
    <dgm:pt modelId="{AD5C4FEA-EF94-4A9E-A090-71349BC81EFD}" type="pres">
      <dgm:prSet presAssocID="{F24DC595-921A-4B13-A880-2F92220605B6}" presName="node" presStyleLbl="node1" presStyleIdx="1" presStyleCnt="7">
        <dgm:presLayoutVars>
          <dgm:bulletEnabled val="1"/>
        </dgm:presLayoutVars>
      </dgm:prSet>
      <dgm:spPr/>
      <dgm:t>
        <a:bodyPr/>
        <a:lstStyle/>
        <a:p>
          <a:endParaRPr lang="en-US"/>
        </a:p>
      </dgm:t>
    </dgm:pt>
    <dgm:pt modelId="{72646580-BD93-43AB-92E2-9A34ADCEA3E8}" type="pres">
      <dgm:prSet presAssocID="{45AD42DC-1916-4D22-9646-7FC53A6E4FB2}" presName="sibTrans" presStyleCnt="0"/>
      <dgm:spPr/>
    </dgm:pt>
    <dgm:pt modelId="{855AF5D1-8B20-4E87-86CE-C553DF414343}" type="pres">
      <dgm:prSet presAssocID="{E1BE5D3B-7377-49CA-89C3-DC2E83ED65D4}" presName="node" presStyleLbl="node1" presStyleIdx="2" presStyleCnt="7">
        <dgm:presLayoutVars>
          <dgm:bulletEnabled val="1"/>
        </dgm:presLayoutVars>
      </dgm:prSet>
      <dgm:spPr/>
      <dgm:t>
        <a:bodyPr/>
        <a:lstStyle/>
        <a:p>
          <a:endParaRPr lang="en-US"/>
        </a:p>
      </dgm:t>
    </dgm:pt>
    <dgm:pt modelId="{8AE5BF6F-C6ED-4F7C-91DE-BBE0B479827E}" type="pres">
      <dgm:prSet presAssocID="{DA1314EC-BDC7-4E1E-B58C-0BD1BBB73C89}" presName="sibTrans" presStyleCnt="0"/>
      <dgm:spPr/>
    </dgm:pt>
    <dgm:pt modelId="{2D5C5C87-9F50-444D-8A0E-6ECD42DE728E}" type="pres">
      <dgm:prSet presAssocID="{AFA58127-717C-4B17-B613-56DF08DC135E}" presName="node" presStyleLbl="node1" presStyleIdx="3" presStyleCnt="7">
        <dgm:presLayoutVars>
          <dgm:bulletEnabled val="1"/>
        </dgm:presLayoutVars>
      </dgm:prSet>
      <dgm:spPr/>
      <dgm:t>
        <a:bodyPr/>
        <a:lstStyle/>
        <a:p>
          <a:endParaRPr lang="en-US"/>
        </a:p>
      </dgm:t>
    </dgm:pt>
    <dgm:pt modelId="{F16F5C43-3DA5-4D33-A03C-C5359DA41404}" type="pres">
      <dgm:prSet presAssocID="{470BACAE-0717-45A8-A8B5-F9A0CACC37CB}" presName="sibTrans" presStyleCnt="0"/>
      <dgm:spPr/>
    </dgm:pt>
    <dgm:pt modelId="{83DA1B99-C2AC-4447-8A0D-DBEA668E084D}" type="pres">
      <dgm:prSet presAssocID="{ADC7725B-2265-46CD-9873-BD109715764E}" presName="node" presStyleLbl="node1" presStyleIdx="4" presStyleCnt="7">
        <dgm:presLayoutVars>
          <dgm:bulletEnabled val="1"/>
        </dgm:presLayoutVars>
      </dgm:prSet>
      <dgm:spPr/>
      <dgm:t>
        <a:bodyPr/>
        <a:lstStyle/>
        <a:p>
          <a:endParaRPr lang="en-US"/>
        </a:p>
      </dgm:t>
    </dgm:pt>
    <dgm:pt modelId="{EF9501B8-C8FB-4112-94FE-B263E4297930}" type="pres">
      <dgm:prSet presAssocID="{B2F73F26-A8E6-4D46-84A2-784B4F261DD2}" presName="sibTrans" presStyleCnt="0"/>
      <dgm:spPr/>
    </dgm:pt>
    <dgm:pt modelId="{D624634E-B033-41AF-A8DF-37AA64834BDB}" type="pres">
      <dgm:prSet presAssocID="{1B4DC054-4B73-4950-9556-7DB7EEFBA9E5}" presName="node" presStyleLbl="node1" presStyleIdx="5" presStyleCnt="7">
        <dgm:presLayoutVars>
          <dgm:bulletEnabled val="1"/>
        </dgm:presLayoutVars>
      </dgm:prSet>
      <dgm:spPr/>
      <dgm:t>
        <a:bodyPr/>
        <a:lstStyle/>
        <a:p>
          <a:endParaRPr lang="en-US"/>
        </a:p>
      </dgm:t>
    </dgm:pt>
    <dgm:pt modelId="{73E73C26-D5DA-4829-A727-AE7A4E2F4C77}" type="pres">
      <dgm:prSet presAssocID="{E34F508E-1F8A-45C9-A826-7200CC7C62C0}" presName="sibTrans" presStyleCnt="0"/>
      <dgm:spPr/>
    </dgm:pt>
    <dgm:pt modelId="{870EC20C-09A3-4FC1-8D67-51A40652FFD6}" type="pres">
      <dgm:prSet presAssocID="{AABA92EB-4056-483E-9660-3BB1E0F3A9CD}" presName="node" presStyleLbl="node1" presStyleIdx="6" presStyleCnt="7">
        <dgm:presLayoutVars>
          <dgm:bulletEnabled val="1"/>
        </dgm:presLayoutVars>
      </dgm:prSet>
      <dgm:spPr/>
      <dgm:t>
        <a:bodyPr/>
        <a:lstStyle/>
        <a:p>
          <a:endParaRPr lang="en-US"/>
        </a:p>
      </dgm:t>
    </dgm:pt>
  </dgm:ptLst>
  <dgm:cxnLst>
    <dgm:cxn modelId="{D76C7293-CF15-4042-A73B-CDD7C65F37E8}" srcId="{D3ABA5FD-81C1-4AF3-85D3-6B9A7F635243}" destId="{F24DC595-921A-4B13-A880-2F92220605B6}" srcOrd="1" destOrd="0" parTransId="{8FDA9F6C-E679-4AB8-AD5F-1478790F5039}" sibTransId="{45AD42DC-1916-4D22-9646-7FC53A6E4FB2}"/>
    <dgm:cxn modelId="{70183BC3-F742-49B2-B5D4-ACC158E84BE7}" srcId="{D3ABA5FD-81C1-4AF3-85D3-6B9A7F635243}" destId="{E1BE5D3B-7377-49CA-89C3-DC2E83ED65D4}" srcOrd="2" destOrd="0" parTransId="{21F6F476-74E6-41AF-950E-F00861F60EFB}" sibTransId="{DA1314EC-BDC7-4E1E-B58C-0BD1BBB73C89}"/>
    <dgm:cxn modelId="{EC85F430-3932-489A-B8F5-68CA73F770BE}" srcId="{D3ABA5FD-81C1-4AF3-85D3-6B9A7F635243}" destId="{AABA92EB-4056-483E-9660-3BB1E0F3A9CD}" srcOrd="6" destOrd="0" parTransId="{6BFC6BBC-3464-47D8-ABD6-F864AA0C61C0}" sibTransId="{9D606207-00F9-4D8A-B312-13F7A514A2CE}"/>
    <dgm:cxn modelId="{BF3B6CBB-DD33-44D7-9EA3-45502F29E24A}" type="presOf" srcId="{AFA58127-717C-4B17-B613-56DF08DC135E}" destId="{2D5C5C87-9F50-444D-8A0E-6ECD42DE728E}" srcOrd="0" destOrd="0" presId="urn:microsoft.com/office/officeart/2005/8/layout/default"/>
    <dgm:cxn modelId="{2ADE826C-0D56-4BB6-9790-D600DF593774}" type="presOf" srcId="{AABA92EB-4056-483E-9660-3BB1E0F3A9CD}" destId="{870EC20C-09A3-4FC1-8D67-51A40652FFD6}" srcOrd="0" destOrd="0" presId="urn:microsoft.com/office/officeart/2005/8/layout/default"/>
    <dgm:cxn modelId="{FCA586AF-8389-4AB1-BD3F-2073AC00EC0A}" type="presOf" srcId="{ADC7725B-2265-46CD-9873-BD109715764E}" destId="{83DA1B99-C2AC-4447-8A0D-DBEA668E084D}" srcOrd="0" destOrd="0" presId="urn:microsoft.com/office/officeart/2005/8/layout/default"/>
    <dgm:cxn modelId="{462D53E2-908F-4D76-AB4D-FAC40C0CD1F7}" type="presOf" srcId="{8ED073B6-0381-447D-8005-7BCA6DE997D6}" destId="{E0C40FE5-CE5E-4D1B-81B8-45C246DD5EAA}" srcOrd="0" destOrd="0" presId="urn:microsoft.com/office/officeart/2005/8/layout/default"/>
    <dgm:cxn modelId="{B1EFEF6A-04F3-4F22-98BE-F0D9CE8E14C6}" type="presOf" srcId="{D3ABA5FD-81C1-4AF3-85D3-6B9A7F635243}" destId="{535B92CD-E5DC-4C9B-A7D4-5B01E8D80087}" srcOrd="0" destOrd="0" presId="urn:microsoft.com/office/officeart/2005/8/layout/default"/>
    <dgm:cxn modelId="{84CE96D9-78F3-4834-8ADC-250FF2CA1FEF}" srcId="{D3ABA5FD-81C1-4AF3-85D3-6B9A7F635243}" destId="{AFA58127-717C-4B17-B613-56DF08DC135E}" srcOrd="3" destOrd="0" parTransId="{C23F9084-E4E5-4F89-8939-39FEDCC57662}" sibTransId="{470BACAE-0717-45A8-A8B5-F9A0CACC37CB}"/>
    <dgm:cxn modelId="{3338C028-1C9F-45B7-9B16-3BC1DD66402D}" srcId="{D3ABA5FD-81C1-4AF3-85D3-6B9A7F635243}" destId="{8ED073B6-0381-447D-8005-7BCA6DE997D6}" srcOrd="0" destOrd="0" parTransId="{226B3606-C121-4E0F-82A2-968060FC0720}" sibTransId="{0882692F-3356-4C4E-8A57-D33305ED6E5F}"/>
    <dgm:cxn modelId="{35A5B574-EABD-4F45-83FA-4D83C87EDB65}" type="presOf" srcId="{E1BE5D3B-7377-49CA-89C3-DC2E83ED65D4}" destId="{855AF5D1-8B20-4E87-86CE-C553DF414343}" srcOrd="0" destOrd="0" presId="urn:microsoft.com/office/officeart/2005/8/layout/default"/>
    <dgm:cxn modelId="{3475D212-1210-4EE1-84CF-08F371A349C9}" type="presOf" srcId="{1B4DC054-4B73-4950-9556-7DB7EEFBA9E5}" destId="{D624634E-B033-41AF-A8DF-37AA64834BDB}" srcOrd="0" destOrd="0" presId="urn:microsoft.com/office/officeart/2005/8/layout/default"/>
    <dgm:cxn modelId="{4F1D34B8-051E-4F63-AFE7-F406DBCD58AF}" srcId="{D3ABA5FD-81C1-4AF3-85D3-6B9A7F635243}" destId="{ADC7725B-2265-46CD-9873-BD109715764E}" srcOrd="4" destOrd="0" parTransId="{3EFF6BBE-70C7-4827-99F3-477268CD29F2}" sibTransId="{B2F73F26-A8E6-4D46-84A2-784B4F261DD2}"/>
    <dgm:cxn modelId="{72B11C7D-6B81-43BC-97E1-893B52968BF8}" srcId="{D3ABA5FD-81C1-4AF3-85D3-6B9A7F635243}" destId="{1B4DC054-4B73-4950-9556-7DB7EEFBA9E5}" srcOrd="5" destOrd="0" parTransId="{A595EB9A-AFB0-4387-89DE-4C157B6634A8}" sibTransId="{E34F508E-1F8A-45C9-A826-7200CC7C62C0}"/>
    <dgm:cxn modelId="{70C33B10-0A97-4032-8282-479E9BE84A83}" type="presOf" srcId="{F24DC595-921A-4B13-A880-2F92220605B6}" destId="{AD5C4FEA-EF94-4A9E-A090-71349BC81EFD}" srcOrd="0" destOrd="0" presId="urn:microsoft.com/office/officeart/2005/8/layout/default"/>
    <dgm:cxn modelId="{BD4CC1D0-C35C-4395-8CE8-FF97E45F627F}" type="presParOf" srcId="{535B92CD-E5DC-4C9B-A7D4-5B01E8D80087}" destId="{E0C40FE5-CE5E-4D1B-81B8-45C246DD5EAA}" srcOrd="0" destOrd="0" presId="urn:microsoft.com/office/officeart/2005/8/layout/default"/>
    <dgm:cxn modelId="{FA5B0B07-DD4B-4C20-AAB8-98F86E224A68}" type="presParOf" srcId="{535B92CD-E5DC-4C9B-A7D4-5B01E8D80087}" destId="{654F28A9-D86D-46FD-B545-BA40E4ADC4E5}" srcOrd="1" destOrd="0" presId="urn:microsoft.com/office/officeart/2005/8/layout/default"/>
    <dgm:cxn modelId="{D0234E66-3065-4FAD-A2AB-3887FC4D9D80}" type="presParOf" srcId="{535B92CD-E5DC-4C9B-A7D4-5B01E8D80087}" destId="{AD5C4FEA-EF94-4A9E-A090-71349BC81EFD}" srcOrd="2" destOrd="0" presId="urn:microsoft.com/office/officeart/2005/8/layout/default"/>
    <dgm:cxn modelId="{09C28F44-8D16-48AC-8328-C5569C45ED3F}" type="presParOf" srcId="{535B92CD-E5DC-4C9B-A7D4-5B01E8D80087}" destId="{72646580-BD93-43AB-92E2-9A34ADCEA3E8}" srcOrd="3" destOrd="0" presId="urn:microsoft.com/office/officeart/2005/8/layout/default"/>
    <dgm:cxn modelId="{BAA147AC-E269-4DC8-B517-C8A347770EFE}" type="presParOf" srcId="{535B92CD-E5DC-4C9B-A7D4-5B01E8D80087}" destId="{855AF5D1-8B20-4E87-86CE-C553DF414343}" srcOrd="4" destOrd="0" presId="urn:microsoft.com/office/officeart/2005/8/layout/default"/>
    <dgm:cxn modelId="{CED09E47-8668-4EFA-AB6B-80EA7194F578}" type="presParOf" srcId="{535B92CD-E5DC-4C9B-A7D4-5B01E8D80087}" destId="{8AE5BF6F-C6ED-4F7C-91DE-BBE0B479827E}" srcOrd="5" destOrd="0" presId="urn:microsoft.com/office/officeart/2005/8/layout/default"/>
    <dgm:cxn modelId="{90D6E716-696B-4C92-B274-4B32EAEEC1EC}" type="presParOf" srcId="{535B92CD-E5DC-4C9B-A7D4-5B01E8D80087}" destId="{2D5C5C87-9F50-444D-8A0E-6ECD42DE728E}" srcOrd="6" destOrd="0" presId="urn:microsoft.com/office/officeart/2005/8/layout/default"/>
    <dgm:cxn modelId="{7426E1E1-9F79-4912-8A2A-BC10AE9C095C}" type="presParOf" srcId="{535B92CD-E5DC-4C9B-A7D4-5B01E8D80087}" destId="{F16F5C43-3DA5-4D33-A03C-C5359DA41404}" srcOrd="7" destOrd="0" presId="urn:microsoft.com/office/officeart/2005/8/layout/default"/>
    <dgm:cxn modelId="{4CA08882-3167-40A9-9574-CEF6B60C317A}" type="presParOf" srcId="{535B92CD-E5DC-4C9B-A7D4-5B01E8D80087}" destId="{83DA1B99-C2AC-4447-8A0D-DBEA668E084D}" srcOrd="8" destOrd="0" presId="urn:microsoft.com/office/officeart/2005/8/layout/default"/>
    <dgm:cxn modelId="{82DD5237-621E-49D0-A81F-ABE676C8D6E1}" type="presParOf" srcId="{535B92CD-E5DC-4C9B-A7D4-5B01E8D80087}" destId="{EF9501B8-C8FB-4112-94FE-B263E4297930}" srcOrd="9" destOrd="0" presId="urn:microsoft.com/office/officeart/2005/8/layout/default"/>
    <dgm:cxn modelId="{E2E67C17-310D-476F-AFA0-AF84DF7F24B4}" type="presParOf" srcId="{535B92CD-E5DC-4C9B-A7D4-5B01E8D80087}" destId="{D624634E-B033-41AF-A8DF-37AA64834BDB}" srcOrd="10" destOrd="0" presId="urn:microsoft.com/office/officeart/2005/8/layout/default"/>
    <dgm:cxn modelId="{8ADF6018-8892-4204-B8DB-E46AE700B0B9}" type="presParOf" srcId="{535B92CD-E5DC-4C9B-A7D4-5B01E8D80087}" destId="{73E73C26-D5DA-4829-A727-AE7A4E2F4C77}" srcOrd="11" destOrd="0" presId="urn:microsoft.com/office/officeart/2005/8/layout/default"/>
    <dgm:cxn modelId="{9E26CFBD-A943-4B32-B3AC-8C9FC21BD1FB}" type="presParOf" srcId="{535B92CD-E5DC-4C9B-A7D4-5B01E8D80087}" destId="{870EC20C-09A3-4FC1-8D67-51A40652FFD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847231-104A-45F8-856D-51BD4138A45A}"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78E17465-FB7B-4F79-A2BA-83B95EE65192}">
      <dgm:prSet custT="1"/>
      <dgm:spPr/>
      <dgm:t>
        <a:bodyPr/>
        <a:lstStyle/>
        <a:p>
          <a:pPr rtl="0"/>
          <a:r>
            <a:rPr lang="en-GB" sz="1800" dirty="0" smtClean="0"/>
            <a:t>Increases the likelihood of mortality by 26% (Holt-</a:t>
          </a:r>
          <a:r>
            <a:rPr lang="en-GB" sz="1800" dirty="0" err="1" smtClean="0"/>
            <a:t>Lunstad</a:t>
          </a:r>
          <a:r>
            <a:rPr lang="en-GB" sz="1800" dirty="0" smtClean="0"/>
            <a:t>, 2015)</a:t>
          </a:r>
          <a:endParaRPr lang="en-GB" sz="1800" dirty="0"/>
        </a:p>
      </dgm:t>
    </dgm:pt>
    <dgm:pt modelId="{73273451-8A0E-46BC-A139-9BFF45A33802}" type="parTrans" cxnId="{8FBCCBC7-3AC9-4A12-9045-E31A51B82702}">
      <dgm:prSet/>
      <dgm:spPr/>
      <dgm:t>
        <a:bodyPr/>
        <a:lstStyle/>
        <a:p>
          <a:endParaRPr lang="en-US" sz="2000"/>
        </a:p>
      </dgm:t>
    </dgm:pt>
    <dgm:pt modelId="{EDD66952-A210-4828-8622-3B30A5D58EF9}" type="sibTrans" cxnId="{8FBCCBC7-3AC9-4A12-9045-E31A51B82702}">
      <dgm:prSet/>
      <dgm:spPr/>
      <dgm:t>
        <a:bodyPr/>
        <a:lstStyle/>
        <a:p>
          <a:endParaRPr lang="en-US" sz="2000"/>
        </a:p>
      </dgm:t>
    </dgm:pt>
    <dgm:pt modelId="{22D677E0-4A87-4EA7-8EF0-E353B4A51AB2}">
      <dgm:prSet custT="1"/>
      <dgm:spPr/>
      <dgm:t>
        <a:bodyPr/>
        <a:lstStyle/>
        <a:p>
          <a:pPr rtl="0"/>
          <a:r>
            <a:rPr lang="en-GB" sz="1800" dirty="0" smtClean="0"/>
            <a:t>The effect on mortality is comparable to the impact of well-known risk factors such as obesity, and has a similar influence as cigarette smoking (Holt-</a:t>
          </a:r>
          <a:r>
            <a:rPr lang="en-GB" sz="1800" dirty="0" err="1" smtClean="0"/>
            <a:t>Lunstad</a:t>
          </a:r>
          <a:r>
            <a:rPr lang="en-GB" sz="1800" dirty="0" smtClean="0"/>
            <a:t>, 2010)</a:t>
          </a:r>
          <a:endParaRPr lang="en-GB" sz="1800" dirty="0"/>
        </a:p>
      </dgm:t>
    </dgm:pt>
    <dgm:pt modelId="{7898D465-1719-466B-A632-9301F300474A}" type="parTrans" cxnId="{2DCD7092-5E89-4F59-A070-572730B405A3}">
      <dgm:prSet/>
      <dgm:spPr/>
      <dgm:t>
        <a:bodyPr/>
        <a:lstStyle/>
        <a:p>
          <a:endParaRPr lang="en-US" sz="2000"/>
        </a:p>
      </dgm:t>
    </dgm:pt>
    <dgm:pt modelId="{CCA9F4BB-F88B-48B4-B7B9-8EDA36C09A30}" type="sibTrans" cxnId="{2DCD7092-5E89-4F59-A070-572730B405A3}">
      <dgm:prSet/>
      <dgm:spPr/>
      <dgm:t>
        <a:bodyPr/>
        <a:lstStyle/>
        <a:p>
          <a:endParaRPr lang="en-US" sz="2000"/>
        </a:p>
      </dgm:t>
    </dgm:pt>
    <dgm:pt modelId="{639A9F5F-14CE-4794-9C0D-61A85D6D8A82}">
      <dgm:prSet custT="1"/>
      <dgm:spPr/>
      <dgm:t>
        <a:bodyPr/>
        <a:lstStyle/>
        <a:p>
          <a:pPr rtl="0"/>
          <a:r>
            <a:rPr lang="en-GB" sz="1800" dirty="0" smtClean="0"/>
            <a:t>Associated with an increased risk of developing coronary heart disease and stroke (</a:t>
          </a:r>
          <a:r>
            <a:rPr lang="en-GB" sz="1800" dirty="0" err="1" smtClean="0"/>
            <a:t>Valtorta</a:t>
          </a:r>
          <a:r>
            <a:rPr lang="en-GB" sz="1800" dirty="0" smtClean="0"/>
            <a:t> et al, 2016)</a:t>
          </a:r>
          <a:endParaRPr lang="en-GB" sz="1800" dirty="0"/>
        </a:p>
      </dgm:t>
    </dgm:pt>
    <dgm:pt modelId="{135C74B9-FC0F-4A22-8281-2057E1324A57}" type="parTrans" cxnId="{E8FFF64F-13CB-4D22-8A1C-99AD344CE477}">
      <dgm:prSet/>
      <dgm:spPr/>
      <dgm:t>
        <a:bodyPr/>
        <a:lstStyle/>
        <a:p>
          <a:endParaRPr lang="en-US" sz="2000"/>
        </a:p>
      </dgm:t>
    </dgm:pt>
    <dgm:pt modelId="{1FD31DBD-982D-46D2-8D69-7F39384227B6}" type="sibTrans" cxnId="{E8FFF64F-13CB-4D22-8A1C-99AD344CE477}">
      <dgm:prSet/>
      <dgm:spPr/>
      <dgm:t>
        <a:bodyPr/>
        <a:lstStyle/>
        <a:p>
          <a:endParaRPr lang="en-US" sz="2000"/>
        </a:p>
      </dgm:t>
    </dgm:pt>
    <dgm:pt modelId="{63477FF5-BC49-4D05-8E19-4883F8F71BCC}">
      <dgm:prSet custT="1"/>
      <dgm:spPr/>
      <dgm:t>
        <a:bodyPr/>
        <a:lstStyle/>
        <a:p>
          <a:pPr rtl="0"/>
          <a:r>
            <a:rPr lang="en-GB" sz="1800" dirty="0" smtClean="0"/>
            <a:t>Increases the risk of high blood pressure (</a:t>
          </a:r>
          <a:r>
            <a:rPr lang="en-GB" sz="1800" dirty="0" err="1" smtClean="0"/>
            <a:t>Hawkley</a:t>
          </a:r>
          <a:r>
            <a:rPr lang="en-GB" sz="1800" dirty="0" smtClean="0"/>
            <a:t> et al, 2010)</a:t>
          </a:r>
          <a:endParaRPr lang="en-GB" sz="1800" dirty="0"/>
        </a:p>
      </dgm:t>
    </dgm:pt>
    <dgm:pt modelId="{096B6F9A-7679-43B7-9F6A-BEDA9BEA70A3}" type="parTrans" cxnId="{FE1D5AA7-01F3-4AEC-AA7F-9A39A4FC7345}">
      <dgm:prSet/>
      <dgm:spPr/>
      <dgm:t>
        <a:bodyPr/>
        <a:lstStyle/>
        <a:p>
          <a:endParaRPr lang="en-US" sz="2000"/>
        </a:p>
      </dgm:t>
    </dgm:pt>
    <dgm:pt modelId="{112F7CFF-F75F-48A4-9551-0A02E5952175}" type="sibTrans" cxnId="{FE1D5AA7-01F3-4AEC-AA7F-9A39A4FC7345}">
      <dgm:prSet/>
      <dgm:spPr/>
      <dgm:t>
        <a:bodyPr/>
        <a:lstStyle/>
        <a:p>
          <a:endParaRPr lang="en-US" sz="2000"/>
        </a:p>
      </dgm:t>
    </dgm:pt>
    <dgm:pt modelId="{8A1AA795-5049-4FD3-8617-462C274A2E59}">
      <dgm:prSet custT="1"/>
      <dgm:spPr/>
      <dgm:t>
        <a:bodyPr/>
        <a:lstStyle/>
        <a:p>
          <a:pPr rtl="0"/>
          <a:r>
            <a:rPr lang="en-GB" sz="1800" smtClean="0"/>
            <a:t>Lonely individuals are also at higher risk of the onset of disability (Lund et al, 2010)</a:t>
          </a:r>
          <a:endParaRPr lang="en-GB" sz="1800"/>
        </a:p>
      </dgm:t>
    </dgm:pt>
    <dgm:pt modelId="{0CA8EE23-723B-4082-9EF9-1819FCBDE54D}" type="parTrans" cxnId="{7ED87460-0E04-41B8-ADB9-88DDD0241ED0}">
      <dgm:prSet/>
      <dgm:spPr/>
      <dgm:t>
        <a:bodyPr/>
        <a:lstStyle/>
        <a:p>
          <a:endParaRPr lang="en-US" sz="2000"/>
        </a:p>
      </dgm:t>
    </dgm:pt>
    <dgm:pt modelId="{989C5DE5-486C-4871-806B-47293ED6E2A6}" type="sibTrans" cxnId="{7ED87460-0E04-41B8-ADB9-88DDD0241ED0}">
      <dgm:prSet/>
      <dgm:spPr/>
      <dgm:t>
        <a:bodyPr/>
        <a:lstStyle/>
        <a:p>
          <a:endParaRPr lang="en-US" sz="2000"/>
        </a:p>
      </dgm:t>
    </dgm:pt>
    <dgm:pt modelId="{B7E62759-2C93-4106-8DF8-A84D7FABCE0E}" type="pres">
      <dgm:prSet presAssocID="{96847231-104A-45F8-856D-51BD4138A45A}" presName="Name0" presStyleCnt="0">
        <dgm:presLayoutVars>
          <dgm:chMax val="7"/>
          <dgm:chPref val="7"/>
          <dgm:dir/>
        </dgm:presLayoutVars>
      </dgm:prSet>
      <dgm:spPr/>
      <dgm:t>
        <a:bodyPr/>
        <a:lstStyle/>
        <a:p>
          <a:endParaRPr lang="en-US"/>
        </a:p>
      </dgm:t>
    </dgm:pt>
    <dgm:pt modelId="{39783279-7457-4881-BC8D-E35CF39A21E1}" type="pres">
      <dgm:prSet presAssocID="{96847231-104A-45F8-856D-51BD4138A45A}" presName="Name1" presStyleCnt="0"/>
      <dgm:spPr/>
    </dgm:pt>
    <dgm:pt modelId="{9C471BB8-DB79-4AF5-9426-FA9BD3D356EE}" type="pres">
      <dgm:prSet presAssocID="{96847231-104A-45F8-856D-51BD4138A45A}" presName="cycle" presStyleCnt="0"/>
      <dgm:spPr/>
    </dgm:pt>
    <dgm:pt modelId="{763A21D4-5E78-452D-AEAB-BF2F58538FBE}" type="pres">
      <dgm:prSet presAssocID="{96847231-104A-45F8-856D-51BD4138A45A}" presName="srcNode" presStyleLbl="node1" presStyleIdx="0" presStyleCnt="5"/>
      <dgm:spPr/>
    </dgm:pt>
    <dgm:pt modelId="{18CE6C9F-A845-4E73-BCC7-2EBE25DF62D4}" type="pres">
      <dgm:prSet presAssocID="{96847231-104A-45F8-856D-51BD4138A45A}" presName="conn" presStyleLbl="parChTrans1D2" presStyleIdx="0" presStyleCnt="1"/>
      <dgm:spPr/>
      <dgm:t>
        <a:bodyPr/>
        <a:lstStyle/>
        <a:p>
          <a:endParaRPr lang="en-US"/>
        </a:p>
      </dgm:t>
    </dgm:pt>
    <dgm:pt modelId="{87A2AC69-2861-4E51-803F-DD9C76DA3132}" type="pres">
      <dgm:prSet presAssocID="{96847231-104A-45F8-856D-51BD4138A45A}" presName="extraNode" presStyleLbl="node1" presStyleIdx="0" presStyleCnt="5"/>
      <dgm:spPr/>
    </dgm:pt>
    <dgm:pt modelId="{D7A81A89-BE24-4A0D-BDCD-1594E0ABCA3F}" type="pres">
      <dgm:prSet presAssocID="{96847231-104A-45F8-856D-51BD4138A45A}" presName="dstNode" presStyleLbl="node1" presStyleIdx="0" presStyleCnt="5"/>
      <dgm:spPr/>
    </dgm:pt>
    <dgm:pt modelId="{2352C9B4-B662-4430-84C3-D7A5A518A9EC}" type="pres">
      <dgm:prSet presAssocID="{78E17465-FB7B-4F79-A2BA-83B95EE65192}" presName="text_1" presStyleLbl="node1" presStyleIdx="0" presStyleCnt="5">
        <dgm:presLayoutVars>
          <dgm:bulletEnabled val="1"/>
        </dgm:presLayoutVars>
      </dgm:prSet>
      <dgm:spPr/>
      <dgm:t>
        <a:bodyPr/>
        <a:lstStyle/>
        <a:p>
          <a:endParaRPr lang="en-US"/>
        </a:p>
      </dgm:t>
    </dgm:pt>
    <dgm:pt modelId="{A7C82718-12DB-4187-92F7-175F3967CFDB}" type="pres">
      <dgm:prSet presAssocID="{78E17465-FB7B-4F79-A2BA-83B95EE65192}" presName="accent_1" presStyleCnt="0"/>
      <dgm:spPr/>
    </dgm:pt>
    <dgm:pt modelId="{625BA6EE-5896-4BF2-9BF9-EAE7C9BA4844}" type="pres">
      <dgm:prSet presAssocID="{78E17465-FB7B-4F79-A2BA-83B95EE65192}" presName="accentRepeatNode" presStyleLbl="solidFgAcc1" presStyleIdx="0" presStyleCnt="5"/>
      <dgm:spPr/>
    </dgm:pt>
    <dgm:pt modelId="{123455F1-46F3-4C29-8E50-D8FC85D25412}" type="pres">
      <dgm:prSet presAssocID="{22D677E0-4A87-4EA7-8EF0-E353B4A51AB2}" presName="text_2" presStyleLbl="node1" presStyleIdx="1" presStyleCnt="5">
        <dgm:presLayoutVars>
          <dgm:bulletEnabled val="1"/>
        </dgm:presLayoutVars>
      </dgm:prSet>
      <dgm:spPr/>
      <dgm:t>
        <a:bodyPr/>
        <a:lstStyle/>
        <a:p>
          <a:endParaRPr lang="en-US"/>
        </a:p>
      </dgm:t>
    </dgm:pt>
    <dgm:pt modelId="{B26FFF57-5A8B-4C47-BEFA-0174DCD9642F}" type="pres">
      <dgm:prSet presAssocID="{22D677E0-4A87-4EA7-8EF0-E353B4A51AB2}" presName="accent_2" presStyleCnt="0"/>
      <dgm:spPr/>
    </dgm:pt>
    <dgm:pt modelId="{4F646CB6-63FF-4066-8256-385D59334EC3}" type="pres">
      <dgm:prSet presAssocID="{22D677E0-4A87-4EA7-8EF0-E353B4A51AB2}" presName="accentRepeatNode" presStyleLbl="solidFgAcc1" presStyleIdx="1" presStyleCnt="5"/>
      <dgm:spPr/>
    </dgm:pt>
    <dgm:pt modelId="{F096DC91-C267-4DC2-810D-7E21D74379E5}" type="pres">
      <dgm:prSet presAssocID="{639A9F5F-14CE-4794-9C0D-61A85D6D8A82}" presName="text_3" presStyleLbl="node1" presStyleIdx="2" presStyleCnt="5">
        <dgm:presLayoutVars>
          <dgm:bulletEnabled val="1"/>
        </dgm:presLayoutVars>
      </dgm:prSet>
      <dgm:spPr/>
      <dgm:t>
        <a:bodyPr/>
        <a:lstStyle/>
        <a:p>
          <a:endParaRPr lang="en-US"/>
        </a:p>
      </dgm:t>
    </dgm:pt>
    <dgm:pt modelId="{924D075C-6B8A-43C9-B657-D323FD36FC1E}" type="pres">
      <dgm:prSet presAssocID="{639A9F5F-14CE-4794-9C0D-61A85D6D8A82}" presName="accent_3" presStyleCnt="0"/>
      <dgm:spPr/>
    </dgm:pt>
    <dgm:pt modelId="{79041576-C713-4896-AF9C-601A7AD83D71}" type="pres">
      <dgm:prSet presAssocID="{639A9F5F-14CE-4794-9C0D-61A85D6D8A82}" presName="accentRepeatNode" presStyleLbl="solidFgAcc1" presStyleIdx="2" presStyleCnt="5"/>
      <dgm:spPr/>
    </dgm:pt>
    <dgm:pt modelId="{9E20DD8A-BE51-457C-810B-2C5EA77648E7}" type="pres">
      <dgm:prSet presAssocID="{63477FF5-BC49-4D05-8E19-4883F8F71BCC}" presName="text_4" presStyleLbl="node1" presStyleIdx="3" presStyleCnt="5">
        <dgm:presLayoutVars>
          <dgm:bulletEnabled val="1"/>
        </dgm:presLayoutVars>
      </dgm:prSet>
      <dgm:spPr/>
      <dgm:t>
        <a:bodyPr/>
        <a:lstStyle/>
        <a:p>
          <a:endParaRPr lang="en-US"/>
        </a:p>
      </dgm:t>
    </dgm:pt>
    <dgm:pt modelId="{150C1593-34EE-433B-B0CB-326006026D9F}" type="pres">
      <dgm:prSet presAssocID="{63477FF5-BC49-4D05-8E19-4883F8F71BCC}" presName="accent_4" presStyleCnt="0"/>
      <dgm:spPr/>
    </dgm:pt>
    <dgm:pt modelId="{E84A0596-DA03-468F-8DB5-92B44C38F460}" type="pres">
      <dgm:prSet presAssocID="{63477FF5-BC49-4D05-8E19-4883F8F71BCC}" presName="accentRepeatNode" presStyleLbl="solidFgAcc1" presStyleIdx="3" presStyleCnt="5"/>
      <dgm:spPr/>
    </dgm:pt>
    <dgm:pt modelId="{E27FD0E0-3B58-4AA6-B57C-7C7F71F7339B}" type="pres">
      <dgm:prSet presAssocID="{8A1AA795-5049-4FD3-8617-462C274A2E59}" presName="text_5" presStyleLbl="node1" presStyleIdx="4" presStyleCnt="5">
        <dgm:presLayoutVars>
          <dgm:bulletEnabled val="1"/>
        </dgm:presLayoutVars>
      </dgm:prSet>
      <dgm:spPr/>
      <dgm:t>
        <a:bodyPr/>
        <a:lstStyle/>
        <a:p>
          <a:endParaRPr lang="en-US"/>
        </a:p>
      </dgm:t>
    </dgm:pt>
    <dgm:pt modelId="{EE2148D1-2795-46DB-85E6-E9E37A142062}" type="pres">
      <dgm:prSet presAssocID="{8A1AA795-5049-4FD3-8617-462C274A2E59}" presName="accent_5" presStyleCnt="0"/>
      <dgm:spPr/>
    </dgm:pt>
    <dgm:pt modelId="{7A5EB53C-CF1A-4865-982C-6AEB86917649}" type="pres">
      <dgm:prSet presAssocID="{8A1AA795-5049-4FD3-8617-462C274A2E59}" presName="accentRepeatNode" presStyleLbl="solidFgAcc1" presStyleIdx="4" presStyleCnt="5"/>
      <dgm:spPr/>
    </dgm:pt>
  </dgm:ptLst>
  <dgm:cxnLst>
    <dgm:cxn modelId="{B3B6A457-EBEB-4A75-AE82-2A126E7900EB}" type="presOf" srcId="{639A9F5F-14CE-4794-9C0D-61A85D6D8A82}" destId="{F096DC91-C267-4DC2-810D-7E21D74379E5}" srcOrd="0" destOrd="0" presId="urn:microsoft.com/office/officeart/2008/layout/VerticalCurvedList"/>
    <dgm:cxn modelId="{8FBCCBC7-3AC9-4A12-9045-E31A51B82702}" srcId="{96847231-104A-45F8-856D-51BD4138A45A}" destId="{78E17465-FB7B-4F79-A2BA-83B95EE65192}" srcOrd="0" destOrd="0" parTransId="{73273451-8A0E-46BC-A139-9BFF45A33802}" sibTransId="{EDD66952-A210-4828-8622-3B30A5D58EF9}"/>
    <dgm:cxn modelId="{4E2C61D8-6D8B-4BC1-8F66-4D39088DAE9D}" type="presOf" srcId="{22D677E0-4A87-4EA7-8EF0-E353B4A51AB2}" destId="{123455F1-46F3-4C29-8E50-D8FC85D25412}" srcOrd="0" destOrd="0" presId="urn:microsoft.com/office/officeart/2008/layout/VerticalCurvedList"/>
    <dgm:cxn modelId="{1A7BAC17-E206-4B19-9F24-AE15AF1ABDF3}" type="presOf" srcId="{96847231-104A-45F8-856D-51BD4138A45A}" destId="{B7E62759-2C93-4106-8DF8-A84D7FABCE0E}" srcOrd="0" destOrd="0" presId="urn:microsoft.com/office/officeart/2008/layout/VerticalCurvedList"/>
    <dgm:cxn modelId="{FE1D5AA7-01F3-4AEC-AA7F-9A39A4FC7345}" srcId="{96847231-104A-45F8-856D-51BD4138A45A}" destId="{63477FF5-BC49-4D05-8E19-4883F8F71BCC}" srcOrd="3" destOrd="0" parTransId="{096B6F9A-7679-43B7-9F6A-BEDA9BEA70A3}" sibTransId="{112F7CFF-F75F-48A4-9551-0A02E5952175}"/>
    <dgm:cxn modelId="{DAABDC06-2092-417F-813B-998534CD8F5B}" type="presOf" srcId="{8A1AA795-5049-4FD3-8617-462C274A2E59}" destId="{E27FD0E0-3B58-4AA6-B57C-7C7F71F7339B}" srcOrd="0" destOrd="0" presId="urn:microsoft.com/office/officeart/2008/layout/VerticalCurvedList"/>
    <dgm:cxn modelId="{29ADAD51-6518-407F-8A9F-149FF5F7A1B7}" type="presOf" srcId="{78E17465-FB7B-4F79-A2BA-83B95EE65192}" destId="{2352C9B4-B662-4430-84C3-D7A5A518A9EC}" srcOrd="0" destOrd="0" presId="urn:microsoft.com/office/officeart/2008/layout/VerticalCurvedList"/>
    <dgm:cxn modelId="{7ED87460-0E04-41B8-ADB9-88DDD0241ED0}" srcId="{96847231-104A-45F8-856D-51BD4138A45A}" destId="{8A1AA795-5049-4FD3-8617-462C274A2E59}" srcOrd="4" destOrd="0" parTransId="{0CA8EE23-723B-4082-9EF9-1819FCBDE54D}" sibTransId="{989C5DE5-486C-4871-806B-47293ED6E2A6}"/>
    <dgm:cxn modelId="{20FC8539-5BA6-49A7-B2A7-C2AD3A3D98FE}" type="presOf" srcId="{63477FF5-BC49-4D05-8E19-4883F8F71BCC}" destId="{9E20DD8A-BE51-457C-810B-2C5EA77648E7}" srcOrd="0" destOrd="0" presId="urn:microsoft.com/office/officeart/2008/layout/VerticalCurvedList"/>
    <dgm:cxn modelId="{BA237647-785F-43A0-9AC1-D2565D59F8BD}" type="presOf" srcId="{EDD66952-A210-4828-8622-3B30A5D58EF9}" destId="{18CE6C9F-A845-4E73-BCC7-2EBE25DF62D4}" srcOrd="0" destOrd="0" presId="urn:microsoft.com/office/officeart/2008/layout/VerticalCurvedList"/>
    <dgm:cxn modelId="{2DCD7092-5E89-4F59-A070-572730B405A3}" srcId="{96847231-104A-45F8-856D-51BD4138A45A}" destId="{22D677E0-4A87-4EA7-8EF0-E353B4A51AB2}" srcOrd="1" destOrd="0" parTransId="{7898D465-1719-466B-A632-9301F300474A}" sibTransId="{CCA9F4BB-F88B-48B4-B7B9-8EDA36C09A30}"/>
    <dgm:cxn modelId="{E8FFF64F-13CB-4D22-8A1C-99AD344CE477}" srcId="{96847231-104A-45F8-856D-51BD4138A45A}" destId="{639A9F5F-14CE-4794-9C0D-61A85D6D8A82}" srcOrd="2" destOrd="0" parTransId="{135C74B9-FC0F-4A22-8281-2057E1324A57}" sibTransId="{1FD31DBD-982D-46D2-8D69-7F39384227B6}"/>
    <dgm:cxn modelId="{E971B753-F2EF-4EA5-AA47-89BDB29C19B3}" type="presParOf" srcId="{B7E62759-2C93-4106-8DF8-A84D7FABCE0E}" destId="{39783279-7457-4881-BC8D-E35CF39A21E1}" srcOrd="0" destOrd="0" presId="urn:microsoft.com/office/officeart/2008/layout/VerticalCurvedList"/>
    <dgm:cxn modelId="{7C50D532-7B5F-4996-AC71-8610A8B1A56E}" type="presParOf" srcId="{39783279-7457-4881-BC8D-E35CF39A21E1}" destId="{9C471BB8-DB79-4AF5-9426-FA9BD3D356EE}" srcOrd="0" destOrd="0" presId="urn:microsoft.com/office/officeart/2008/layout/VerticalCurvedList"/>
    <dgm:cxn modelId="{E1B2FA41-CD3D-4E60-A500-551542D0F125}" type="presParOf" srcId="{9C471BB8-DB79-4AF5-9426-FA9BD3D356EE}" destId="{763A21D4-5E78-452D-AEAB-BF2F58538FBE}" srcOrd="0" destOrd="0" presId="urn:microsoft.com/office/officeart/2008/layout/VerticalCurvedList"/>
    <dgm:cxn modelId="{0D6C4C00-5C67-4ED5-BB62-B72C0462966C}" type="presParOf" srcId="{9C471BB8-DB79-4AF5-9426-FA9BD3D356EE}" destId="{18CE6C9F-A845-4E73-BCC7-2EBE25DF62D4}" srcOrd="1" destOrd="0" presId="urn:microsoft.com/office/officeart/2008/layout/VerticalCurvedList"/>
    <dgm:cxn modelId="{2E5BF5EA-8BB3-466D-AC76-E485725266E1}" type="presParOf" srcId="{9C471BB8-DB79-4AF5-9426-FA9BD3D356EE}" destId="{87A2AC69-2861-4E51-803F-DD9C76DA3132}" srcOrd="2" destOrd="0" presId="urn:microsoft.com/office/officeart/2008/layout/VerticalCurvedList"/>
    <dgm:cxn modelId="{25C3387E-AB4F-423D-99AE-10758ED15DB0}" type="presParOf" srcId="{9C471BB8-DB79-4AF5-9426-FA9BD3D356EE}" destId="{D7A81A89-BE24-4A0D-BDCD-1594E0ABCA3F}" srcOrd="3" destOrd="0" presId="urn:microsoft.com/office/officeart/2008/layout/VerticalCurvedList"/>
    <dgm:cxn modelId="{5CC55F16-D1EB-44E8-B077-211799596485}" type="presParOf" srcId="{39783279-7457-4881-BC8D-E35CF39A21E1}" destId="{2352C9B4-B662-4430-84C3-D7A5A518A9EC}" srcOrd="1" destOrd="0" presId="urn:microsoft.com/office/officeart/2008/layout/VerticalCurvedList"/>
    <dgm:cxn modelId="{91C7C7DC-5953-4654-A29D-E45276CAA232}" type="presParOf" srcId="{39783279-7457-4881-BC8D-E35CF39A21E1}" destId="{A7C82718-12DB-4187-92F7-175F3967CFDB}" srcOrd="2" destOrd="0" presId="urn:microsoft.com/office/officeart/2008/layout/VerticalCurvedList"/>
    <dgm:cxn modelId="{98627E45-C088-415B-9BE6-55368832CDED}" type="presParOf" srcId="{A7C82718-12DB-4187-92F7-175F3967CFDB}" destId="{625BA6EE-5896-4BF2-9BF9-EAE7C9BA4844}" srcOrd="0" destOrd="0" presId="urn:microsoft.com/office/officeart/2008/layout/VerticalCurvedList"/>
    <dgm:cxn modelId="{D603089F-257E-4089-9D89-AE154B033D8E}" type="presParOf" srcId="{39783279-7457-4881-BC8D-E35CF39A21E1}" destId="{123455F1-46F3-4C29-8E50-D8FC85D25412}" srcOrd="3" destOrd="0" presId="urn:microsoft.com/office/officeart/2008/layout/VerticalCurvedList"/>
    <dgm:cxn modelId="{65D72B61-EF33-4EF4-BC61-61116E92D887}" type="presParOf" srcId="{39783279-7457-4881-BC8D-E35CF39A21E1}" destId="{B26FFF57-5A8B-4C47-BEFA-0174DCD9642F}" srcOrd="4" destOrd="0" presId="urn:microsoft.com/office/officeart/2008/layout/VerticalCurvedList"/>
    <dgm:cxn modelId="{85CECC9D-3513-4655-A89C-CE5C4F393599}" type="presParOf" srcId="{B26FFF57-5A8B-4C47-BEFA-0174DCD9642F}" destId="{4F646CB6-63FF-4066-8256-385D59334EC3}" srcOrd="0" destOrd="0" presId="urn:microsoft.com/office/officeart/2008/layout/VerticalCurvedList"/>
    <dgm:cxn modelId="{DA85750A-C33B-418D-9F06-2DD9FC0CAB38}" type="presParOf" srcId="{39783279-7457-4881-BC8D-E35CF39A21E1}" destId="{F096DC91-C267-4DC2-810D-7E21D74379E5}" srcOrd="5" destOrd="0" presId="urn:microsoft.com/office/officeart/2008/layout/VerticalCurvedList"/>
    <dgm:cxn modelId="{46779991-5936-4879-9507-6ECE93C13B7D}" type="presParOf" srcId="{39783279-7457-4881-BC8D-E35CF39A21E1}" destId="{924D075C-6B8A-43C9-B657-D323FD36FC1E}" srcOrd="6" destOrd="0" presId="urn:microsoft.com/office/officeart/2008/layout/VerticalCurvedList"/>
    <dgm:cxn modelId="{63FD9562-1207-4E77-92EB-24C952C720BE}" type="presParOf" srcId="{924D075C-6B8A-43C9-B657-D323FD36FC1E}" destId="{79041576-C713-4896-AF9C-601A7AD83D71}" srcOrd="0" destOrd="0" presId="urn:microsoft.com/office/officeart/2008/layout/VerticalCurvedList"/>
    <dgm:cxn modelId="{F7DA7375-DA49-4641-BF1E-29444AFEBA65}" type="presParOf" srcId="{39783279-7457-4881-BC8D-E35CF39A21E1}" destId="{9E20DD8A-BE51-457C-810B-2C5EA77648E7}" srcOrd="7" destOrd="0" presId="urn:microsoft.com/office/officeart/2008/layout/VerticalCurvedList"/>
    <dgm:cxn modelId="{381E1903-576C-490F-AE8E-4A7A16EA9905}" type="presParOf" srcId="{39783279-7457-4881-BC8D-E35CF39A21E1}" destId="{150C1593-34EE-433B-B0CB-326006026D9F}" srcOrd="8" destOrd="0" presId="urn:microsoft.com/office/officeart/2008/layout/VerticalCurvedList"/>
    <dgm:cxn modelId="{8C88E2F4-1E92-4EB3-B75A-2454200F8E9F}" type="presParOf" srcId="{150C1593-34EE-433B-B0CB-326006026D9F}" destId="{E84A0596-DA03-468F-8DB5-92B44C38F460}" srcOrd="0" destOrd="0" presId="urn:microsoft.com/office/officeart/2008/layout/VerticalCurvedList"/>
    <dgm:cxn modelId="{6C7DE44D-EFC4-4003-83F7-DC245E5E8357}" type="presParOf" srcId="{39783279-7457-4881-BC8D-E35CF39A21E1}" destId="{E27FD0E0-3B58-4AA6-B57C-7C7F71F7339B}" srcOrd="9" destOrd="0" presId="urn:microsoft.com/office/officeart/2008/layout/VerticalCurvedList"/>
    <dgm:cxn modelId="{F1CFDE62-D3D8-4018-A714-AB8A6F14DFB4}" type="presParOf" srcId="{39783279-7457-4881-BC8D-E35CF39A21E1}" destId="{EE2148D1-2795-46DB-85E6-E9E37A142062}" srcOrd="10" destOrd="0" presId="urn:microsoft.com/office/officeart/2008/layout/VerticalCurvedList"/>
    <dgm:cxn modelId="{F3D12F49-9840-4DED-9E57-277CADD331F5}" type="presParOf" srcId="{EE2148D1-2795-46DB-85E6-E9E37A142062}" destId="{7A5EB53C-CF1A-4865-982C-6AEB8691764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689BF1B-7F08-4DD8-9DD2-073875456E4D}" type="doc">
      <dgm:prSet loTypeId="urn:microsoft.com/office/officeart/2005/8/layout/matrix3" loCatId="matrix" qsTypeId="urn:microsoft.com/office/officeart/2005/8/quickstyle/simple1" qsCatId="simple" csTypeId="urn:microsoft.com/office/officeart/2005/8/colors/colorful3" csCatId="colorful" phldr="1"/>
      <dgm:spPr/>
      <dgm:t>
        <a:bodyPr/>
        <a:lstStyle/>
        <a:p>
          <a:endParaRPr lang="en-US"/>
        </a:p>
      </dgm:t>
    </dgm:pt>
    <dgm:pt modelId="{1D6C4389-CA49-4A0B-AF95-DF329AF05E81}">
      <dgm:prSet/>
      <dgm:spPr/>
      <dgm:t>
        <a:bodyPr/>
        <a:lstStyle/>
        <a:p>
          <a:pPr rtl="0"/>
          <a:r>
            <a:rPr lang="en-GB" smtClean="0"/>
            <a:t>Loneliness puts individuals at greater risk of cognitive decline (James et al, 2011)</a:t>
          </a:r>
          <a:endParaRPr lang="en-GB"/>
        </a:p>
      </dgm:t>
    </dgm:pt>
    <dgm:pt modelId="{BDB191D3-F61F-4027-8C69-9FB765EBFC11}" type="parTrans" cxnId="{F8B03037-760A-4184-A704-1F725B7BEDA6}">
      <dgm:prSet/>
      <dgm:spPr/>
      <dgm:t>
        <a:bodyPr/>
        <a:lstStyle/>
        <a:p>
          <a:endParaRPr lang="en-US"/>
        </a:p>
      </dgm:t>
    </dgm:pt>
    <dgm:pt modelId="{EAF96464-C881-4FD5-A00F-42C1C1C1FD59}" type="sibTrans" cxnId="{F8B03037-760A-4184-A704-1F725B7BEDA6}">
      <dgm:prSet/>
      <dgm:spPr/>
      <dgm:t>
        <a:bodyPr/>
        <a:lstStyle/>
        <a:p>
          <a:endParaRPr lang="en-US"/>
        </a:p>
      </dgm:t>
    </dgm:pt>
    <dgm:pt modelId="{742CBC54-7BBA-4CE3-937C-8AA5D3EA904B}">
      <dgm:prSet/>
      <dgm:spPr/>
      <dgm:t>
        <a:bodyPr/>
        <a:lstStyle/>
        <a:p>
          <a:pPr rtl="0"/>
          <a:r>
            <a:rPr lang="en-GB" dirty="0" smtClean="0"/>
            <a:t>Lonely people have a 64% increased chance of developing clinical dementia (</a:t>
          </a:r>
          <a:r>
            <a:rPr lang="en-GB" dirty="0" err="1" smtClean="0"/>
            <a:t>Holwerda</a:t>
          </a:r>
          <a:r>
            <a:rPr lang="en-GB" dirty="0" smtClean="0"/>
            <a:t> et al, 2012)</a:t>
          </a:r>
          <a:endParaRPr lang="en-GB" dirty="0"/>
        </a:p>
      </dgm:t>
    </dgm:pt>
    <dgm:pt modelId="{4B31DE0C-CED5-4F3D-AA52-44FBFE7F2120}" type="parTrans" cxnId="{056856C9-B0C7-43C2-A360-B956E90C5A8A}">
      <dgm:prSet/>
      <dgm:spPr/>
      <dgm:t>
        <a:bodyPr/>
        <a:lstStyle/>
        <a:p>
          <a:endParaRPr lang="en-US"/>
        </a:p>
      </dgm:t>
    </dgm:pt>
    <dgm:pt modelId="{71BC3B6C-1FC9-4077-B88A-B41BFB38A471}" type="sibTrans" cxnId="{056856C9-B0C7-43C2-A360-B956E90C5A8A}">
      <dgm:prSet/>
      <dgm:spPr/>
      <dgm:t>
        <a:bodyPr/>
        <a:lstStyle/>
        <a:p>
          <a:endParaRPr lang="en-US"/>
        </a:p>
      </dgm:t>
    </dgm:pt>
    <dgm:pt modelId="{28C68AA4-B482-4DEB-8EFB-2F186E26F18F}">
      <dgm:prSet/>
      <dgm:spPr/>
      <dgm:t>
        <a:bodyPr/>
        <a:lstStyle/>
        <a:p>
          <a:pPr rtl="0"/>
          <a:r>
            <a:rPr lang="en-GB" dirty="0" smtClean="0"/>
            <a:t>More prone to depression (</a:t>
          </a:r>
          <a:r>
            <a:rPr lang="en-GB" dirty="0" err="1" smtClean="0"/>
            <a:t>Cacioppo</a:t>
          </a:r>
          <a:r>
            <a:rPr lang="en-GB" dirty="0" smtClean="0"/>
            <a:t> et al, 2006) (Green et al, 1992)</a:t>
          </a:r>
          <a:endParaRPr lang="en-GB" dirty="0"/>
        </a:p>
      </dgm:t>
    </dgm:pt>
    <dgm:pt modelId="{51E47ADE-D1D7-4F9A-BF15-49FF35FBF831}" type="parTrans" cxnId="{E4448201-905D-45D7-9C2A-0BE319E22847}">
      <dgm:prSet/>
      <dgm:spPr/>
      <dgm:t>
        <a:bodyPr/>
        <a:lstStyle/>
        <a:p>
          <a:endParaRPr lang="en-US"/>
        </a:p>
      </dgm:t>
    </dgm:pt>
    <dgm:pt modelId="{7363C404-640B-4560-850B-7001C0EAFC1C}" type="sibTrans" cxnId="{E4448201-905D-45D7-9C2A-0BE319E22847}">
      <dgm:prSet/>
      <dgm:spPr/>
      <dgm:t>
        <a:bodyPr/>
        <a:lstStyle/>
        <a:p>
          <a:endParaRPr lang="en-US"/>
        </a:p>
      </dgm:t>
    </dgm:pt>
    <dgm:pt modelId="{129BF4C0-B7B2-4550-B8D3-9E913F709035}">
      <dgm:prSet/>
      <dgm:spPr/>
      <dgm:t>
        <a:bodyPr/>
        <a:lstStyle/>
        <a:p>
          <a:pPr rtl="0"/>
          <a:r>
            <a:rPr lang="en-GB" smtClean="0"/>
            <a:t>Loneliness and low social interaction are predictive of suicide in older age (O’Connell et al, 2004)</a:t>
          </a:r>
          <a:endParaRPr lang="en-GB"/>
        </a:p>
      </dgm:t>
    </dgm:pt>
    <dgm:pt modelId="{05FE4511-D80A-4E9C-B54F-64138C7C34F3}" type="parTrans" cxnId="{C649772E-4D9E-4180-91EE-DF20860B33A5}">
      <dgm:prSet/>
      <dgm:spPr/>
      <dgm:t>
        <a:bodyPr/>
        <a:lstStyle/>
        <a:p>
          <a:endParaRPr lang="en-US"/>
        </a:p>
      </dgm:t>
    </dgm:pt>
    <dgm:pt modelId="{AA5FD998-1DA4-47A9-85BA-46C0F12B335C}" type="sibTrans" cxnId="{C649772E-4D9E-4180-91EE-DF20860B33A5}">
      <dgm:prSet/>
      <dgm:spPr/>
      <dgm:t>
        <a:bodyPr/>
        <a:lstStyle/>
        <a:p>
          <a:endParaRPr lang="en-US"/>
        </a:p>
      </dgm:t>
    </dgm:pt>
    <dgm:pt modelId="{CC5B1CA9-7786-4C31-A08E-104C2F4121DD}" type="pres">
      <dgm:prSet presAssocID="{9689BF1B-7F08-4DD8-9DD2-073875456E4D}" presName="matrix" presStyleCnt="0">
        <dgm:presLayoutVars>
          <dgm:chMax val="1"/>
          <dgm:dir/>
          <dgm:resizeHandles val="exact"/>
        </dgm:presLayoutVars>
      </dgm:prSet>
      <dgm:spPr/>
      <dgm:t>
        <a:bodyPr/>
        <a:lstStyle/>
        <a:p>
          <a:endParaRPr lang="en-US"/>
        </a:p>
      </dgm:t>
    </dgm:pt>
    <dgm:pt modelId="{4434BE35-A170-4F86-9231-5123FF3F375F}" type="pres">
      <dgm:prSet presAssocID="{9689BF1B-7F08-4DD8-9DD2-073875456E4D}" presName="diamond" presStyleLbl="bgShp" presStyleIdx="0" presStyleCnt="1"/>
      <dgm:spPr/>
    </dgm:pt>
    <dgm:pt modelId="{AF78B676-1D8E-4847-B256-34FEE99C92D9}" type="pres">
      <dgm:prSet presAssocID="{9689BF1B-7F08-4DD8-9DD2-073875456E4D}" presName="quad1" presStyleLbl="node1" presStyleIdx="0" presStyleCnt="4">
        <dgm:presLayoutVars>
          <dgm:chMax val="0"/>
          <dgm:chPref val="0"/>
          <dgm:bulletEnabled val="1"/>
        </dgm:presLayoutVars>
      </dgm:prSet>
      <dgm:spPr/>
      <dgm:t>
        <a:bodyPr/>
        <a:lstStyle/>
        <a:p>
          <a:endParaRPr lang="en-US"/>
        </a:p>
      </dgm:t>
    </dgm:pt>
    <dgm:pt modelId="{F127AED9-A804-40BE-BEEF-4F9C4B44D7A6}" type="pres">
      <dgm:prSet presAssocID="{9689BF1B-7F08-4DD8-9DD2-073875456E4D}" presName="quad2" presStyleLbl="node1" presStyleIdx="1" presStyleCnt="4">
        <dgm:presLayoutVars>
          <dgm:chMax val="0"/>
          <dgm:chPref val="0"/>
          <dgm:bulletEnabled val="1"/>
        </dgm:presLayoutVars>
      </dgm:prSet>
      <dgm:spPr/>
      <dgm:t>
        <a:bodyPr/>
        <a:lstStyle/>
        <a:p>
          <a:endParaRPr lang="en-US"/>
        </a:p>
      </dgm:t>
    </dgm:pt>
    <dgm:pt modelId="{BC9B362F-E683-4417-B98A-2D6672A5770D}" type="pres">
      <dgm:prSet presAssocID="{9689BF1B-7F08-4DD8-9DD2-073875456E4D}" presName="quad3" presStyleLbl="node1" presStyleIdx="2" presStyleCnt="4">
        <dgm:presLayoutVars>
          <dgm:chMax val="0"/>
          <dgm:chPref val="0"/>
          <dgm:bulletEnabled val="1"/>
        </dgm:presLayoutVars>
      </dgm:prSet>
      <dgm:spPr/>
      <dgm:t>
        <a:bodyPr/>
        <a:lstStyle/>
        <a:p>
          <a:endParaRPr lang="en-US"/>
        </a:p>
      </dgm:t>
    </dgm:pt>
    <dgm:pt modelId="{A6E4C438-BC36-4EB1-9FE1-F43A8698BFE2}" type="pres">
      <dgm:prSet presAssocID="{9689BF1B-7F08-4DD8-9DD2-073875456E4D}" presName="quad4" presStyleLbl="node1" presStyleIdx="3" presStyleCnt="4">
        <dgm:presLayoutVars>
          <dgm:chMax val="0"/>
          <dgm:chPref val="0"/>
          <dgm:bulletEnabled val="1"/>
        </dgm:presLayoutVars>
      </dgm:prSet>
      <dgm:spPr/>
      <dgm:t>
        <a:bodyPr/>
        <a:lstStyle/>
        <a:p>
          <a:endParaRPr lang="en-US"/>
        </a:p>
      </dgm:t>
    </dgm:pt>
  </dgm:ptLst>
  <dgm:cxnLst>
    <dgm:cxn modelId="{1EF4094E-BC6D-4A7B-894F-30AF7D7EBAB6}" type="presOf" srcId="{129BF4C0-B7B2-4550-B8D3-9E913F709035}" destId="{A6E4C438-BC36-4EB1-9FE1-F43A8698BFE2}" srcOrd="0" destOrd="0" presId="urn:microsoft.com/office/officeart/2005/8/layout/matrix3"/>
    <dgm:cxn modelId="{056856C9-B0C7-43C2-A360-B956E90C5A8A}" srcId="{9689BF1B-7F08-4DD8-9DD2-073875456E4D}" destId="{742CBC54-7BBA-4CE3-937C-8AA5D3EA904B}" srcOrd="1" destOrd="0" parTransId="{4B31DE0C-CED5-4F3D-AA52-44FBFE7F2120}" sibTransId="{71BC3B6C-1FC9-4077-B88A-B41BFB38A471}"/>
    <dgm:cxn modelId="{223780DA-9891-4D24-99F2-CA757C304065}" type="presOf" srcId="{9689BF1B-7F08-4DD8-9DD2-073875456E4D}" destId="{CC5B1CA9-7786-4C31-A08E-104C2F4121DD}" srcOrd="0" destOrd="0" presId="urn:microsoft.com/office/officeart/2005/8/layout/matrix3"/>
    <dgm:cxn modelId="{F8B03037-760A-4184-A704-1F725B7BEDA6}" srcId="{9689BF1B-7F08-4DD8-9DD2-073875456E4D}" destId="{1D6C4389-CA49-4A0B-AF95-DF329AF05E81}" srcOrd="0" destOrd="0" parTransId="{BDB191D3-F61F-4027-8C69-9FB765EBFC11}" sibTransId="{EAF96464-C881-4FD5-A00F-42C1C1C1FD59}"/>
    <dgm:cxn modelId="{E4448201-905D-45D7-9C2A-0BE319E22847}" srcId="{9689BF1B-7F08-4DD8-9DD2-073875456E4D}" destId="{28C68AA4-B482-4DEB-8EFB-2F186E26F18F}" srcOrd="2" destOrd="0" parTransId="{51E47ADE-D1D7-4F9A-BF15-49FF35FBF831}" sibTransId="{7363C404-640B-4560-850B-7001C0EAFC1C}"/>
    <dgm:cxn modelId="{95059008-D0B0-44D9-A44E-DFDC75098179}" type="presOf" srcId="{28C68AA4-B482-4DEB-8EFB-2F186E26F18F}" destId="{BC9B362F-E683-4417-B98A-2D6672A5770D}" srcOrd="0" destOrd="0" presId="urn:microsoft.com/office/officeart/2005/8/layout/matrix3"/>
    <dgm:cxn modelId="{C649772E-4D9E-4180-91EE-DF20860B33A5}" srcId="{9689BF1B-7F08-4DD8-9DD2-073875456E4D}" destId="{129BF4C0-B7B2-4550-B8D3-9E913F709035}" srcOrd="3" destOrd="0" parTransId="{05FE4511-D80A-4E9C-B54F-64138C7C34F3}" sibTransId="{AA5FD998-1DA4-47A9-85BA-46C0F12B335C}"/>
    <dgm:cxn modelId="{6EEABA92-74FC-40DB-B096-5DDBAE1F1FF3}" type="presOf" srcId="{1D6C4389-CA49-4A0B-AF95-DF329AF05E81}" destId="{AF78B676-1D8E-4847-B256-34FEE99C92D9}" srcOrd="0" destOrd="0" presId="urn:microsoft.com/office/officeart/2005/8/layout/matrix3"/>
    <dgm:cxn modelId="{68C4B5F3-1CB4-4E95-BD01-9916402B91B8}" type="presOf" srcId="{742CBC54-7BBA-4CE3-937C-8AA5D3EA904B}" destId="{F127AED9-A804-40BE-BEEF-4F9C4B44D7A6}" srcOrd="0" destOrd="0" presId="urn:microsoft.com/office/officeart/2005/8/layout/matrix3"/>
    <dgm:cxn modelId="{3C6FE886-BB9B-4A23-9039-0D625DC5329E}" type="presParOf" srcId="{CC5B1CA9-7786-4C31-A08E-104C2F4121DD}" destId="{4434BE35-A170-4F86-9231-5123FF3F375F}" srcOrd="0" destOrd="0" presId="urn:microsoft.com/office/officeart/2005/8/layout/matrix3"/>
    <dgm:cxn modelId="{26CCC994-5F24-47F8-803C-F9D77B141009}" type="presParOf" srcId="{CC5B1CA9-7786-4C31-A08E-104C2F4121DD}" destId="{AF78B676-1D8E-4847-B256-34FEE99C92D9}" srcOrd="1" destOrd="0" presId="urn:microsoft.com/office/officeart/2005/8/layout/matrix3"/>
    <dgm:cxn modelId="{0D480835-664F-4AFD-BDC0-0F5044035420}" type="presParOf" srcId="{CC5B1CA9-7786-4C31-A08E-104C2F4121DD}" destId="{F127AED9-A804-40BE-BEEF-4F9C4B44D7A6}" srcOrd="2" destOrd="0" presId="urn:microsoft.com/office/officeart/2005/8/layout/matrix3"/>
    <dgm:cxn modelId="{7CDEFEFC-BA93-4FFB-854D-161230B000C1}" type="presParOf" srcId="{CC5B1CA9-7786-4C31-A08E-104C2F4121DD}" destId="{BC9B362F-E683-4417-B98A-2D6672A5770D}" srcOrd="3" destOrd="0" presId="urn:microsoft.com/office/officeart/2005/8/layout/matrix3"/>
    <dgm:cxn modelId="{A168D842-70F5-4A40-A4F4-249B824ACA6C}" type="presParOf" srcId="{CC5B1CA9-7786-4C31-A08E-104C2F4121DD}" destId="{A6E4C438-BC36-4EB1-9FE1-F43A8698BFE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9910423-8B16-4080-AA96-ECFF7D37AB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55D1FB7-2AFF-49AC-ACDF-FFE247B4EF8F}">
      <dgm:prSet custT="1"/>
      <dgm:spPr/>
      <dgm:t>
        <a:bodyPr/>
        <a:lstStyle/>
        <a:p>
          <a:pPr rtl="0"/>
          <a:r>
            <a:rPr lang="en-GB" sz="2000" smtClean="0"/>
            <a:t>Loneliness is an exceedingly unpleasant and driving experience</a:t>
          </a:r>
          <a:endParaRPr lang="en-GB" sz="2000"/>
        </a:p>
      </dgm:t>
    </dgm:pt>
    <dgm:pt modelId="{3431D5EE-0307-4FD5-8CEF-580A50951B83}" type="parTrans" cxnId="{9D3D39A7-5ACB-4FA5-B551-F11DF63C17DF}">
      <dgm:prSet/>
      <dgm:spPr/>
      <dgm:t>
        <a:bodyPr/>
        <a:lstStyle/>
        <a:p>
          <a:endParaRPr lang="en-US" sz="2000"/>
        </a:p>
      </dgm:t>
    </dgm:pt>
    <dgm:pt modelId="{7FD45984-213B-4986-A159-CC5028884D89}" type="sibTrans" cxnId="{9D3D39A7-5ACB-4FA5-B551-F11DF63C17DF}">
      <dgm:prSet/>
      <dgm:spPr/>
      <dgm:t>
        <a:bodyPr/>
        <a:lstStyle/>
        <a:p>
          <a:endParaRPr lang="en-US" sz="2000"/>
        </a:p>
      </dgm:t>
    </dgm:pt>
    <dgm:pt modelId="{C8B30E7F-E790-472D-8A83-E27FD0805886}">
      <dgm:prSet custT="1"/>
      <dgm:spPr/>
      <dgm:t>
        <a:bodyPr/>
        <a:lstStyle/>
        <a:p>
          <a:pPr rtl="0"/>
          <a:r>
            <a:rPr lang="en-GB" sz="2000" smtClean="0"/>
            <a:t>Loneliness is an extreme state – nonconstructive which leads to the development of psychotic states.</a:t>
          </a:r>
          <a:endParaRPr lang="en-GB" sz="2000"/>
        </a:p>
      </dgm:t>
    </dgm:pt>
    <dgm:pt modelId="{960A7672-2968-4F15-92B1-C096D1FBD67E}" type="parTrans" cxnId="{FCCC34F5-5060-4447-B005-435FB53AF062}">
      <dgm:prSet/>
      <dgm:spPr/>
      <dgm:t>
        <a:bodyPr/>
        <a:lstStyle/>
        <a:p>
          <a:endParaRPr lang="en-US" sz="2000"/>
        </a:p>
      </dgm:t>
    </dgm:pt>
    <dgm:pt modelId="{07EAB6CC-2A01-4BF1-9A49-CD05CEC51DAF}" type="sibTrans" cxnId="{FCCC34F5-5060-4447-B005-435FB53AF062}">
      <dgm:prSet/>
      <dgm:spPr/>
      <dgm:t>
        <a:bodyPr/>
        <a:lstStyle/>
        <a:p>
          <a:endParaRPr lang="en-US" sz="2000"/>
        </a:p>
      </dgm:t>
    </dgm:pt>
    <dgm:pt modelId="{00E21F5F-8C68-4575-93CB-D5BF56B31867}">
      <dgm:prSet custT="1"/>
      <dgm:spPr/>
      <dgm:t>
        <a:bodyPr/>
        <a:lstStyle/>
        <a:p>
          <a:pPr rtl="0"/>
          <a:r>
            <a:rPr lang="en-GB" sz="2000" smtClean="0"/>
            <a:t>It renders people emotionally paralysed and helpless</a:t>
          </a:r>
          <a:endParaRPr lang="en-GB" sz="2000"/>
        </a:p>
      </dgm:t>
    </dgm:pt>
    <dgm:pt modelId="{27338B9C-DC20-406E-93A6-E21C6842F3B5}" type="parTrans" cxnId="{71A98162-C096-486B-B286-5C8C932571E9}">
      <dgm:prSet/>
      <dgm:spPr/>
      <dgm:t>
        <a:bodyPr/>
        <a:lstStyle/>
        <a:p>
          <a:endParaRPr lang="en-US" sz="2000"/>
        </a:p>
      </dgm:t>
    </dgm:pt>
    <dgm:pt modelId="{80F0275F-F420-4677-92DF-A942DAEE1A13}" type="sibTrans" cxnId="{71A98162-C096-486B-B286-5C8C932571E9}">
      <dgm:prSet/>
      <dgm:spPr/>
      <dgm:t>
        <a:bodyPr/>
        <a:lstStyle/>
        <a:p>
          <a:endParaRPr lang="en-US" sz="2000"/>
        </a:p>
      </dgm:t>
    </dgm:pt>
    <dgm:pt modelId="{960A6029-8672-427A-B0BD-503FFA0FD63D}">
      <dgm:prSet custT="1"/>
      <dgm:spPr/>
      <dgm:t>
        <a:bodyPr/>
        <a:lstStyle/>
        <a:p>
          <a:pPr rtl="0"/>
          <a:r>
            <a:rPr lang="en-GB" sz="2000" smtClean="0"/>
            <a:t>She traces its origins to childhood experiences – harmful consequences of premature weaning from mothering tenderness</a:t>
          </a:r>
          <a:endParaRPr lang="en-GB" sz="2000"/>
        </a:p>
      </dgm:t>
    </dgm:pt>
    <dgm:pt modelId="{AB0A2946-3B7B-4F43-8D5B-326E0DA94F40}" type="parTrans" cxnId="{673FC076-7A44-4476-9F5F-EFE9EBB30790}">
      <dgm:prSet/>
      <dgm:spPr/>
      <dgm:t>
        <a:bodyPr/>
        <a:lstStyle/>
        <a:p>
          <a:endParaRPr lang="en-US" sz="2000"/>
        </a:p>
      </dgm:t>
    </dgm:pt>
    <dgm:pt modelId="{ECC600C8-3199-401B-8E15-59B74939CAB0}" type="sibTrans" cxnId="{673FC076-7A44-4476-9F5F-EFE9EBB30790}">
      <dgm:prSet/>
      <dgm:spPr/>
      <dgm:t>
        <a:bodyPr/>
        <a:lstStyle/>
        <a:p>
          <a:endParaRPr lang="en-US" sz="2000"/>
        </a:p>
      </dgm:t>
    </dgm:pt>
    <dgm:pt modelId="{7C27134E-92F9-4EA7-97CC-54EF32322655}">
      <dgm:prSet custT="1"/>
      <dgm:spPr/>
      <dgm:t>
        <a:bodyPr/>
        <a:lstStyle/>
        <a:p>
          <a:pPr rtl="0"/>
          <a:r>
            <a:rPr lang="en-GB" sz="2000" smtClean="0"/>
            <a:t>Psychodynamic position is based on clinical work settings – thus see loneliness as pathological </a:t>
          </a:r>
          <a:endParaRPr lang="en-GB" sz="2000"/>
        </a:p>
      </dgm:t>
    </dgm:pt>
    <dgm:pt modelId="{F7432D4B-2278-4596-98DF-E53A650E6031}" type="parTrans" cxnId="{D2C8C64A-1E25-4667-81CA-946097656949}">
      <dgm:prSet/>
      <dgm:spPr/>
      <dgm:t>
        <a:bodyPr/>
        <a:lstStyle/>
        <a:p>
          <a:endParaRPr lang="en-US" sz="2000"/>
        </a:p>
      </dgm:t>
    </dgm:pt>
    <dgm:pt modelId="{4E59BF3A-29A3-4E36-AE1D-90A055CF0007}" type="sibTrans" cxnId="{D2C8C64A-1E25-4667-81CA-946097656949}">
      <dgm:prSet/>
      <dgm:spPr/>
      <dgm:t>
        <a:bodyPr/>
        <a:lstStyle/>
        <a:p>
          <a:endParaRPr lang="en-US" sz="2000"/>
        </a:p>
      </dgm:t>
    </dgm:pt>
    <dgm:pt modelId="{0DEC43CC-66CA-4761-B5D8-C6B9FC6C6757}">
      <dgm:prSet custT="1"/>
      <dgm:spPr/>
      <dgm:t>
        <a:bodyPr/>
        <a:lstStyle/>
        <a:p>
          <a:pPr rtl="0"/>
          <a:r>
            <a:rPr lang="en-GB" sz="2000" smtClean="0"/>
            <a:t>Unlike other theories – attribute loneliness to early influences</a:t>
          </a:r>
          <a:endParaRPr lang="en-GB" sz="2000"/>
        </a:p>
      </dgm:t>
    </dgm:pt>
    <dgm:pt modelId="{65510521-EC8A-4151-80EC-6B0C71319C6A}" type="parTrans" cxnId="{C7528D01-93D3-405E-8B7F-EC59A5D670C6}">
      <dgm:prSet/>
      <dgm:spPr/>
      <dgm:t>
        <a:bodyPr/>
        <a:lstStyle/>
        <a:p>
          <a:endParaRPr lang="en-US" sz="2000"/>
        </a:p>
      </dgm:t>
    </dgm:pt>
    <dgm:pt modelId="{75C12E5B-C003-4345-975D-DF4EEBAFF9C5}" type="sibTrans" cxnId="{C7528D01-93D3-405E-8B7F-EC59A5D670C6}">
      <dgm:prSet/>
      <dgm:spPr/>
      <dgm:t>
        <a:bodyPr/>
        <a:lstStyle/>
        <a:p>
          <a:endParaRPr lang="en-US" sz="2000"/>
        </a:p>
      </dgm:t>
    </dgm:pt>
    <dgm:pt modelId="{F049F221-E4B9-47A3-844A-F6D1D1B93A8B}">
      <dgm:prSet custT="1"/>
      <dgm:spPr/>
      <dgm:t>
        <a:bodyPr/>
        <a:lstStyle/>
        <a:p>
          <a:pPr rtl="0"/>
          <a:r>
            <a:rPr lang="en-GB" sz="2000" smtClean="0"/>
            <a:t>While these early experiences may have been interpersonal in nature, the focus is on how factors within the individual (traits, intra-psychic conflicts) leads to loneliness.</a:t>
          </a:r>
          <a:endParaRPr lang="en-GB" sz="2000"/>
        </a:p>
      </dgm:t>
    </dgm:pt>
    <dgm:pt modelId="{12A7ABC1-427F-4D1C-A9FE-37888FC9CBAE}" type="parTrans" cxnId="{390910C0-536B-44DE-9A26-D3F073A8287D}">
      <dgm:prSet/>
      <dgm:spPr/>
      <dgm:t>
        <a:bodyPr/>
        <a:lstStyle/>
        <a:p>
          <a:endParaRPr lang="en-US" sz="2000"/>
        </a:p>
      </dgm:t>
    </dgm:pt>
    <dgm:pt modelId="{EE1B4608-AC90-49F1-874B-87EB83082013}" type="sibTrans" cxnId="{390910C0-536B-44DE-9A26-D3F073A8287D}">
      <dgm:prSet/>
      <dgm:spPr/>
      <dgm:t>
        <a:bodyPr/>
        <a:lstStyle/>
        <a:p>
          <a:endParaRPr lang="en-US" sz="2000"/>
        </a:p>
      </dgm:t>
    </dgm:pt>
    <dgm:pt modelId="{968A773C-86C8-47D4-98B1-FAC624415B38}" type="pres">
      <dgm:prSet presAssocID="{C9910423-8B16-4080-AA96-ECFF7D37AB05}" presName="vert0" presStyleCnt="0">
        <dgm:presLayoutVars>
          <dgm:dir/>
          <dgm:animOne val="branch"/>
          <dgm:animLvl val="lvl"/>
        </dgm:presLayoutVars>
      </dgm:prSet>
      <dgm:spPr/>
      <dgm:t>
        <a:bodyPr/>
        <a:lstStyle/>
        <a:p>
          <a:endParaRPr lang="en-US"/>
        </a:p>
      </dgm:t>
    </dgm:pt>
    <dgm:pt modelId="{7BBADB90-49BB-47BA-A69B-F52A6BE73DF9}" type="pres">
      <dgm:prSet presAssocID="{E55D1FB7-2AFF-49AC-ACDF-FFE247B4EF8F}" presName="thickLine" presStyleLbl="alignNode1" presStyleIdx="0" presStyleCnt="7"/>
      <dgm:spPr/>
    </dgm:pt>
    <dgm:pt modelId="{B6E954C4-7BC3-4767-8015-53AC95863E41}" type="pres">
      <dgm:prSet presAssocID="{E55D1FB7-2AFF-49AC-ACDF-FFE247B4EF8F}" presName="horz1" presStyleCnt="0"/>
      <dgm:spPr/>
    </dgm:pt>
    <dgm:pt modelId="{9D25C4C1-2E38-4353-8EE0-EE09410F3775}" type="pres">
      <dgm:prSet presAssocID="{E55D1FB7-2AFF-49AC-ACDF-FFE247B4EF8F}" presName="tx1" presStyleLbl="revTx" presStyleIdx="0" presStyleCnt="7"/>
      <dgm:spPr/>
      <dgm:t>
        <a:bodyPr/>
        <a:lstStyle/>
        <a:p>
          <a:endParaRPr lang="en-US"/>
        </a:p>
      </dgm:t>
    </dgm:pt>
    <dgm:pt modelId="{4CA2D24E-AA49-48C8-805C-7A88A423F9CC}" type="pres">
      <dgm:prSet presAssocID="{E55D1FB7-2AFF-49AC-ACDF-FFE247B4EF8F}" presName="vert1" presStyleCnt="0"/>
      <dgm:spPr/>
    </dgm:pt>
    <dgm:pt modelId="{E7E00553-6060-4198-ADC2-4E5C6608BA32}" type="pres">
      <dgm:prSet presAssocID="{C8B30E7F-E790-472D-8A83-E27FD0805886}" presName="thickLine" presStyleLbl="alignNode1" presStyleIdx="1" presStyleCnt="7"/>
      <dgm:spPr/>
    </dgm:pt>
    <dgm:pt modelId="{AB62D5ED-275C-45B2-9A27-827BD871E6EA}" type="pres">
      <dgm:prSet presAssocID="{C8B30E7F-E790-472D-8A83-E27FD0805886}" presName="horz1" presStyleCnt="0"/>
      <dgm:spPr/>
    </dgm:pt>
    <dgm:pt modelId="{8F1B4D6A-323C-4429-8E2B-3A120D3C33EE}" type="pres">
      <dgm:prSet presAssocID="{C8B30E7F-E790-472D-8A83-E27FD0805886}" presName="tx1" presStyleLbl="revTx" presStyleIdx="1" presStyleCnt="7"/>
      <dgm:spPr/>
      <dgm:t>
        <a:bodyPr/>
        <a:lstStyle/>
        <a:p>
          <a:endParaRPr lang="en-US"/>
        </a:p>
      </dgm:t>
    </dgm:pt>
    <dgm:pt modelId="{FCAC4ACD-97A2-45EC-83F2-4074F43B7B6E}" type="pres">
      <dgm:prSet presAssocID="{C8B30E7F-E790-472D-8A83-E27FD0805886}" presName="vert1" presStyleCnt="0"/>
      <dgm:spPr/>
    </dgm:pt>
    <dgm:pt modelId="{3D27C0BA-6E7E-49EA-9E20-0BCC0F0A34DC}" type="pres">
      <dgm:prSet presAssocID="{00E21F5F-8C68-4575-93CB-D5BF56B31867}" presName="thickLine" presStyleLbl="alignNode1" presStyleIdx="2" presStyleCnt="7"/>
      <dgm:spPr/>
    </dgm:pt>
    <dgm:pt modelId="{A40512D6-F771-4E69-ABF4-09A588B3AE2D}" type="pres">
      <dgm:prSet presAssocID="{00E21F5F-8C68-4575-93CB-D5BF56B31867}" presName="horz1" presStyleCnt="0"/>
      <dgm:spPr/>
    </dgm:pt>
    <dgm:pt modelId="{A71F512C-E08B-4734-902E-75853E43C6CD}" type="pres">
      <dgm:prSet presAssocID="{00E21F5F-8C68-4575-93CB-D5BF56B31867}" presName="tx1" presStyleLbl="revTx" presStyleIdx="2" presStyleCnt="7"/>
      <dgm:spPr/>
      <dgm:t>
        <a:bodyPr/>
        <a:lstStyle/>
        <a:p>
          <a:endParaRPr lang="en-US"/>
        </a:p>
      </dgm:t>
    </dgm:pt>
    <dgm:pt modelId="{8DA82D4F-4C0E-4845-BF27-883323A3D65D}" type="pres">
      <dgm:prSet presAssocID="{00E21F5F-8C68-4575-93CB-D5BF56B31867}" presName="vert1" presStyleCnt="0"/>
      <dgm:spPr/>
    </dgm:pt>
    <dgm:pt modelId="{0D005825-9513-4640-B3F6-AF3533872BE5}" type="pres">
      <dgm:prSet presAssocID="{960A6029-8672-427A-B0BD-503FFA0FD63D}" presName="thickLine" presStyleLbl="alignNode1" presStyleIdx="3" presStyleCnt="7"/>
      <dgm:spPr/>
    </dgm:pt>
    <dgm:pt modelId="{8B015555-00EF-434C-9470-9C83D3D059FF}" type="pres">
      <dgm:prSet presAssocID="{960A6029-8672-427A-B0BD-503FFA0FD63D}" presName="horz1" presStyleCnt="0"/>
      <dgm:spPr/>
    </dgm:pt>
    <dgm:pt modelId="{EE60B54A-5A98-4F6C-A0E0-8BD2348396B9}" type="pres">
      <dgm:prSet presAssocID="{960A6029-8672-427A-B0BD-503FFA0FD63D}" presName="tx1" presStyleLbl="revTx" presStyleIdx="3" presStyleCnt="7"/>
      <dgm:spPr/>
      <dgm:t>
        <a:bodyPr/>
        <a:lstStyle/>
        <a:p>
          <a:endParaRPr lang="en-US"/>
        </a:p>
      </dgm:t>
    </dgm:pt>
    <dgm:pt modelId="{0F394BB9-A507-48C4-9183-C692C1192DD0}" type="pres">
      <dgm:prSet presAssocID="{960A6029-8672-427A-B0BD-503FFA0FD63D}" presName="vert1" presStyleCnt="0"/>
      <dgm:spPr/>
    </dgm:pt>
    <dgm:pt modelId="{90249716-283C-40E5-97C4-FEEC970C5B4F}" type="pres">
      <dgm:prSet presAssocID="{7C27134E-92F9-4EA7-97CC-54EF32322655}" presName="thickLine" presStyleLbl="alignNode1" presStyleIdx="4" presStyleCnt="7"/>
      <dgm:spPr/>
    </dgm:pt>
    <dgm:pt modelId="{128433B6-42B4-4C7F-8345-91E13CE78CF3}" type="pres">
      <dgm:prSet presAssocID="{7C27134E-92F9-4EA7-97CC-54EF32322655}" presName="horz1" presStyleCnt="0"/>
      <dgm:spPr/>
    </dgm:pt>
    <dgm:pt modelId="{4C7C0BB4-9CA2-4E43-98FD-77F956260F94}" type="pres">
      <dgm:prSet presAssocID="{7C27134E-92F9-4EA7-97CC-54EF32322655}" presName="tx1" presStyleLbl="revTx" presStyleIdx="4" presStyleCnt="7"/>
      <dgm:spPr/>
      <dgm:t>
        <a:bodyPr/>
        <a:lstStyle/>
        <a:p>
          <a:endParaRPr lang="en-US"/>
        </a:p>
      </dgm:t>
    </dgm:pt>
    <dgm:pt modelId="{EF1FC265-3661-4EE0-B3E1-55E8EE9DDF5D}" type="pres">
      <dgm:prSet presAssocID="{7C27134E-92F9-4EA7-97CC-54EF32322655}" presName="vert1" presStyleCnt="0"/>
      <dgm:spPr/>
    </dgm:pt>
    <dgm:pt modelId="{6D129EA3-1F6B-40FA-AD85-F625A4890EE4}" type="pres">
      <dgm:prSet presAssocID="{0DEC43CC-66CA-4761-B5D8-C6B9FC6C6757}" presName="thickLine" presStyleLbl="alignNode1" presStyleIdx="5" presStyleCnt="7"/>
      <dgm:spPr/>
    </dgm:pt>
    <dgm:pt modelId="{3FB6D61A-2230-4AD9-A640-B9AB5483368D}" type="pres">
      <dgm:prSet presAssocID="{0DEC43CC-66CA-4761-B5D8-C6B9FC6C6757}" presName="horz1" presStyleCnt="0"/>
      <dgm:spPr/>
    </dgm:pt>
    <dgm:pt modelId="{664F6201-9D89-47AB-98BB-C528260F8400}" type="pres">
      <dgm:prSet presAssocID="{0DEC43CC-66CA-4761-B5D8-C6B9FC6C6757}" presName="tx1" presStyleLbl="revTx" presStyleIdx="5" presStyleCnt="7"/>
      <dgm:spPr/>
      <dgm:t>
        <a:bodyPr/>
        <a:lstStyle/>
        <a:p>
          <a:endParaRPr lang="en-US"/>
        </a:p>
      </dgm:t>
    </dgm:pt>
    <dgm:pt modelId="{162F52F8-9D37-4FD3-9C40-8EB5DA2EE07C}" type="pres">
      <dgm:prSet presAssocID="{0DEC43CC-66CA-4761-B5D8-C6B9FC6C6757}" presName="vert1" presStyleCnt="0"/>
      <dgm:spPr/>
    </dgm:pt>
    <dgm:pt modelId="{394656A6-1079-458C-A5C6-9BE455A63AD2}" type="pres">
      <dgm:prSet presAssocID="{F049F221-E4B9-47A3-844A-F6D1D1B93A8B}" presName="thickLine" presStyleLbl="alignNode1" presStyleIdx="6" presStyleCnt="7"/>
      <dgm:spPr/>
    </dgm:pt>
    <dgm:pt modelId="{7B2498CD-C02B-4939-B0B3-C359A6505F8A}" type="pres">
      <dgm:prSet presAssocID="{F049F221-E4B9-47A3-844A-F6D1D1B93A8B}" presName="horz1" presStyleCnt="0"/>
      <dgm:spPr/>
    </dgm:pt>
    <dgm:pt modelId="{70543C48-14B1-4970-A810-0576C26322C6}" type="pres">
      <dgm:prSet presAssocID="{F049F221-E4B9-47A3-844A-F6D1D1B93A8B}" presName="tx1" presStyleLbl="revTx" presStyleIdx="6" presStyleCnt="7"/>
      <dgm:spPr/>
      <dgm:t>
        <a:bodyPr/>
        <a:lstStyle/>
        <a:p>
          <a:endParaRPr lang="en-US"/>
        </a:p>
      </dgm:t>
    </dgm:pt>
    <dgm:pt modelId="{B1B5E215-D9D4-49E1-866E-9189D81B42AC}" type="pres">
      <dgm:prSet presAssocID="{F049F221-E4B9-47A3-844A-F6D1D1B93A8B}" presName="vert1" presStyleCnt="0"/>
      <dgm:spPr/>
    </dgm:pt>
  </dgm:ptLst>
  <dgm:cxnLst>
    <dgm:cxn modelId="{0A00BE0E-011E-47C3-B585-4A8A5C010117}" type="presOf" srcId="{960A6029-8672-427A-B0BD-503FFA0FD63D}" destId="{EE60B54A-5A98-4F6C-A0E0-8BD2348396B9}" srcOrd="0" destOrd="0" presId="urn:microsoft.com/office/officeart/2008/layout/LinedList"/>
    <dgm:cxn modelId="{FCCC34F5-5060-4447-B005-435FB53AF062}" srcId="{C9910423-8B16-4080-AA96-ECFF7D37AB05}" destId="{C8B30E7F-E790-472D-8A83-E27FD0805886}" srcOrd="1" destOrd="0" parTransId="{960A7672-2968-4F15-92B1-C096D1FBD67E}" sibTransId="{07EAB6CC-2A01-4BF1-9A49-CD05CEC51DAF}"/>
    <dgm:cxn modelId="{D2C8C64A-1E25-4667-81CA-946097656949}" srcId="{C9910423-8B16-4080-AA96-ECFF7D37AB05}" destId="{7C27134E-92F9-4EA7-97CC-54EF32322655}" srcOrd="4" destOrd="0" parTransId="{F7432D4B-2278-4596-98DF-E53A650E6031}" sibTransId="{4E59BF3A-29A3-4E36-AE1D-90A055CF0007}"/>
    <dgm:cxn modelId="{673FC076-7A44-4476-9F5F-EFE9EBB30790}" srcId="{C9910423-8B16-4080-AA96-ECFF7D37AB05}" destId="{960A6029-8672-427A-B0BD-503FFA0FD63D}" srcOrd="3" destOrd="0" parTransId="{AB0A2946-3B7B-4F43-8D5B-326E0DA94F40}" sibTransId="{ECC600C8-3199-401B-8E15-59B74939CAB0}"/>
    <dgm:cxn modelId="{390910C0-536B-44DE-9A26-D3F073A8287D}" srcId="{C9910423-8B16-4080-AA96-ECFF7D37AB05}" destId="{F049F221-E4B9-47A3-844A-F6D1D1B93A8B}" srcOrd="6" destOrd="0" parTransId="{12A7ABC1-427F-4D1C-A9FE-37888FC9CBAE}" sibTransId="{EE1B4608-AC90-49F1-874B-87EB83082013}"/>
    <dgm:cxn modelId="{C7528D01-93D3-405E-8B7F-EC59A5D670C6}" srcId="{C9910423-8B16-4080-AA96-ECFF7D37AB05}" destId="{0DEC43CC-66CA-4761-B5D8-C6B9FC6C6757}" srcOrd="5" destOrd="0" parTransId="{65510521-EC8A-4151-80EC-6B0C71319C6A}" sibTransId="{75C12E5B-C003-4345-975D-DF4EEBAFF9C5}"/>
    <dgm:cxn modelId="{A41FD52B-AD5B-451A-9D84-4FC8AC9118AD}" type="presOf" srcId="{E55D1FB7-2AFF-49AC-ACDF-FFE247B4EF8F}" destId="{9D25C4C1-2E38-4353-8EE0-EE09410F3775}" srcOrd="0" destOrd="0" presId="urn:microsoft.com/office/officeart/2008/layout/LinedList"/>
    <dgm:cxn modelId="{737F0E06-6E46-484D-97B9-073064C59A1C}" type="presOf" srcId="{0DEC43CC-66CA-4761-B5D8-C6B9FC6C6757}" destId="{664F6201-9D89-47AB-98BB-C528260F8400}" srcOrd="0" destOrd="0" presId="urn:microsoft.com/office/officeart/2008/layout/LinedList"/>
    <dgm:cxn modelId="{8B30E583-A9EA-4441-A24E-AD6532121CE4}" type="presOf" srcId="{C8B30E7F-E790-472D-8A83-E27FD0805886}" destId="{8F1B4D6A-323C-4429-8E2B-3A120D3C33EE}" srcOrd="0" destOrd="0" presId="urn:microsoft.com/office/officeart/2008/layout/LinedList"/>
    <dgm:cxn modelId="{54FAC669-1BC7-4F1D-8B36-0B09A414032D}" type="presOf" srcId="{F049F221-E4B9-47A3-844A-F6D1D1B93A8B}" destId="{70543C48-14B1-4970-A810-0576C26322C6}" srcOrd="0" destOrd="0" presId="urn:microsoft.com/office/officeart/2008/layout/LinedList"/>
    <dgm:cxn modelId="{71A98162-C096-486B-B286-5C8C932571E9}" srcId="{C9910423-8B16-4080-AA96-ECFF7D37AB05}" destId="{00E21F5F-8C68-4575-93CB-D5BF56B31867}" srcOrd="2" destOrd="0" parTransId="{27338B9C-DC20-406E-93A6-E21C6842F3B5}" sibTransId="{80F0275F-F420-4677-92DF-A942DAEE1A13}"/>
    <dgm:cxn modelId="{2A790A41-954A-44FA-A5E9-10786A409148}" type="presOf" srcId="{C9910423-8B16-4080-AA96-ECFF7D37AB05}" destId="{968A773C-86C8-47D4-98B1-FAC624415B38}" srcOrd="0" destOrd="0" presId="urn:microsoft.com/office/officeart/2008/layout/LinedList"/>
    <dgm:cxn modelId="{9D3D39A7-5ACB-4FA5-B551-F11DF63C17DF}" srcId="{C9910423-8B16-4080-AA96-ECFF7D37AB05}" destId="{E55D1FB7-2AFF-49AC-ACDF-FFE247B4EF8F}" srcOrd="0" destOrd="0" parTransId="{3431D5EE-0307-4FD5-8CEF-580A50951B83}" sibTransId="{7FD45984-213B-4986-A159-CC5028884D89}"/>
    <dgm:cxn modelId="{3F8BF366-91F4-44CA-8B52-D07AD56125AD}" type="presOf" srcId="{00E21F5F-8C68-4575-93CB-D5BF56B31867}" destId="{A71F512C-E08B-4734-902E-75853E43C6CD}" srcOrd="0" destOrd="0" presId="urn:microsoft.com/office/officeart/2008/layout/LinedList"/>
    <dgm:cxn modelId="{6AF59F44-C3EC-4DFB-B918-D8734F9B56EB}" type="presOf" srcId="{7C27134E-92F9-4EA7-97CC-54EF32322655}" destId="{4C7C0BB4-9CA2-4E43-98FD-77F956260F94}" srcOrd="0" destOrd="0" presId="urn:microsoft.com/office/officeart/2008/layout/LinedList"/>
    <dgm:cxn modelId="{DE457B12-4C94-4F8F-8BC9-00EE9F348E4B}" type="presParOf" srcId="{968A773C-86C8-47D4-98B1-FAC624415B38}" destId="{7BBADB90-49BB-47BA-A69B-F52A6BE73DF9}" srcOrd="0" destOrd="0" presId="urn:microsoft.com/office/officeart/2008/layout/LinedList"/>
    <dgm:cxn modelId="{29CD9B54-5C23-4C8C-B131-550E54896263}" type="presParOf" srcId="{968A773C-86C8-47D4-98B1-FAC624415B38}" destId="{B6E954C4-7BC3-4767-8015-53AC95863E41}" srcOrd="1" destOrd="0" presId="urn:microsoft.com/office/officeart/2008/layout/LinedList"/>
    <dgm:cxn modelId="{3D396CA1-426B-421E-8DC0-B030F7D1021B}" type="presParOf" srcId="{B6E954C4-7BC3-4767-8015-53AC95863E41}" destId="{9D25C4C1-2E38-4353-8EE0-EE09410F3775}" srcOrd="0" destOrd="0" presId="urn:microsoft.com/office/officeart/2008/layout/LinedList"/>
    <dgm:cxn modelId="{031F5968-47F8-45FA-822C-AB929850C6DC}" type="presParOf" srcId="{B6E954C4-7BC3-4767-8015-53AC95863E41}" destId="{4CA2D24E-AA49-48C8-805C-7A88A423F9CC}" srcOrd="1" destOrd="0" presId="urn:microsoft.com/office/officeart/2008/layout/LinedList"/>
    <dgm:cxn modelId="{3F5E6D29-752F-4585-AE10-BDEA928A1FD7}" type="presParOf" srcId="{968A773C-86C8-47D4-98B1-FAC624415B38}" destId="{E7E00553-6060-4198-ADC2-4E5C6608BA32}" srcOrd="2" destOrd="0" presId="urn:microsoft.com/office/officeart/2008/layout/LinedList"/>
    <dgm:cxn modelId="{9DA0D082-B3F3-45D5-8C97-A1E9F9F9C531}" type="presParOf" srcId="{968A773C-86C8-47D4-98B1-FAC624415B38}" destId="{AB62D5ED-275C-45B2-9A27-827BD871E6EA}" srcOrd="3" destOrd="0" presId="urn:microsoft.com/office/officeart/2008/layout/LinedList"/>
    <dgm:cxn modelId="{96A28A28-3857-451E-AC1D-FFFE5D741E13}" type="presParOf" srcId="{AB62D5ED-275C-45B2-9A27-827BD871E6EA}" destId="{8F1B4D6A-323C-4429-8E2B-3A120D3C33EE}" srcOrd="0" destOrd="0" presId="urn:microsoft.com/office/officeart/2008/layout/LinedList"/>
    <dgm:cxn modelId="{FD242B1A-37D0-4950-B1B1-0CC984E5EBBF}" type="presParOf" srcId="{AB62D5ED-275C-45B2-9A27-827BD871E6EA}" destId="{FCAC4ACD-97A2-45EC-83F2-4074F43B7B6E}" srcOrd="1" destOrd="0" presId="urn:microsoft.com/office/officeart/2008/layout/LinedList"/>
    <dgm:cxn modelId="{4ACD1BD2-3B31-468B-934D-6647AC5818C7}" type="presParOf" srcId="{968A773C-86C8-47D4-98B1-FAC624415B38}" destId="{3D27C0BA-6E7E-49EA-9E20-0BCC0F0A34DC}" srcOrd="4" destOrd="0" presId="urn:microsoft.com/office/officeart/2008/layout/LinedList"/>
    <dgm:cxn modelId="{969FE59E-A224-4E1F-BEFE-6ECA348DDE4E}" type="presParOf" srcId="{968A773C-86C8-47D4-98B1-FAC624415B38}" destId="{A40512D6-F771-4E69-ABF4-09A588B3AE2D}" srcOrd="5" destOrd="0" presId="urn:microsoft.com/office/officeart/2008/layout/LinedList"/>
    <dgm:cxn modelId="{D7C8D058-9C80-41A1-9204-F225497E6B16}" type="presParOf" srcId="{A40512D6-F771-4E69-ABF4-09A588B3AE2D}" destId="{A71F512C-E08B-4734-902E-75853E43C6CD}" srcOrd="0" destOrd="0" presId="urn:microsoft.com/office/officeart/2008/layout/LinedList"/>
    <dgm:cxn modelId="{9519179A-5AD9-4962-A82E-13E6294881F9}" type="presParOf" srcId="{A40512D6-F771-4E69-ABF4-09A588B3AE2D}" destId="{8DA82D4F-4C0E-4845-BF27-883323A3D65D}" srcOrd="1" destOrd="0" presId="urn:microsoft.com/office/officeart/2008/layout/LinedList"/>
    <dgm:cxn modelId="{3255C3AE-4996-4CB0-BE2C-E9B2A7F54781}" type="presParOf" srcId="{968A773C-86C8-47D4-98B1-FAC624415B38}" destId="{0D005825-9513-4640-B3F6-AF3533872BE5}" srcOrd="6" destOrd="0" presId="urn:microsoft.com/office/officeart/2008/layout/LinedList"/>
    <dgm:cxn modelId="{540A4556-C961-4B3E-877B-6AD124CCEC8A}" type="presParOf" srcId="{968A773C-86C8-47D4-98B1-FAC624415B38}" destId="{8B015555-00EF-434C-9470-9C83D3D059FF}" srcOrd="7" destOrd="0" presId="urn:microsoft.com/office/officeart/2008/layout/LinedList"/>
    <dgm:cxn modelId="{43FB2987-1977-4E55-A8E8-1B4491A09D91}" type="presParOf" srcId="{8B015555-00EF-434C-9470-9C83D3D059FF}" destId="{EE60B54A-5A98-4F6C-A0E0-8BD2348396B9}" srcOrd="0" destOrd="0" presId="urn:microsoft.com/office/officeart/2008/layout/LinedList"/>
    <dgm:cxn modelId="{DA48D880-B4A0-4538-87DA-24600A39E849}" type="presParOf" srcId="{8B015555-00EF-434C-9470-9C83D3D059FF}" destId="{0F394BB9-A507-48C4-9183-C692C1192DD0}" srcOrd="1" destOrd="0" presId="urn:microsoft.com/office/officeart/2008/layout/LinedList"/>
    <dgm:cxn modelId="{4273E9D5-5074-465C-8563-044515970F67}" type="presParOf" srcId="{968A773C-86C8-47D4-98B1-FAC624415B38}" destId="{90249716-283C-40E5-97C4-FEEC970C5B4F}" srcOrd="8" destOrd="0" presId="urn:microsoft.com/office/officeart/2008/layout/LinedList"/>
    <dgm:cxn modelId="{34650FB8-9DF3-4CE5-852E-7962B1D7848A}" type="presParOf" srcId="{968A773C-86C8-47D4-98B1-FAC624415B38}" destId="{128433B6-42B4-4C7F-8345-91E13CE78CF3}" srcOrd="9" destOrd="0" presId="urn:microsoft.com/office/officeart/2008/layout/LinedList"/>
    <dgm:cxn modelId="{01198F89-44CD-4286-8CB9-A99D000D1302}" type="presParOf" srcId="{128433B6-42B4-4C7F-8345-91E13CE78CF3}" destId="{4C7C0BB4-9CA2-4E43-98FD-77F956260F94}" srcOrd="0" destOrd="0" presId="urn:microsoft.com/office/officeart/2008/layout/LinedList"/>
    <dgm:cxn modelId="{1BD53C6B-87B3-463D-B1E6-D3F6EF99AE21}" type="presParOf" srcId="{128433B6-42B4-4C7F-8345-91E13CE78CF3}" destId="{EF1FC265-3661-4EE0-B3E1-55E8EE9DDF5D}" srcOrd="1" destOrd="0" presId="urn:microsoft.com/office/officeart/2008/layout/LinedList"/>
    <dgm:cxn modelId="{FF4E8909-92A1-43DA-A263-9DAD085EDF52}" type="presParOf" srcId="{968A773C-86C8-47D4-98B1-FAC624415B38}" destId="{6D129EA3-1F6B-40FA-AD85-F625A4890EE4}" srcOrd="10" destOrd="0" presId="urn:microsoft.com/office/officeart/2008/layout/LinedList"/>
    <dgm:cxn modelId="{023AE8D3-C583-4BC7-BB61-728E7903DE01}" type="presParOf" srcId="{968A773C-86C8-47D4-98B1-FAC624415B38}" destId="{3FB6D61A-2230-4AD9-A640-B9AB5483368D}" srcOrd="11" destOrd="0" presId="urn:microsoft.com/office/officeart/2008/layout/LinedList"/>
    <dgm:cxn modelId="{7C1B25D9-E4D3-43D7-A55C-3D10AF08F9D8}" type="presParOf" srcId="{3FB6D61A-2230-4AD9-A640-B9AB5483368D}" destId="{664F6201-9D89-47AB-98BB-C528260F8400}" srcOrd="0" destOrd="0" presId="urn:microsoft.com/office/officeart/2008/layout/LinedList"/>
    <dgm:cxn modelId="{00EE06DE-6FAC-4AB5-85D3-1CD6E9B2588D}" type="presParOf" srcId="{3FB6D61A-2230-4AD9-A640-B9AB5483368D}" destId="{162F52F8-9D37-4FD3-9C40-8EB5DA2EE07C}" srcOrd="1" destOrd="0" presId="urn:microsoft.com/office/officeart/2008/layout/LinedList"/>
    <dgm:cxn modelId="{1B2F503E-714E-4562-9683-EBED60F1085C}" type="presParOf" srcId="{968A773C-86C8-47D4-98B1-FAC624415B38}" destId="{394656A6-1079-458C-A5C6-9BE455A63AD2}" srcOrd="12" destOrd="0" presId="urn:microsoft.com/office/officeart/2008/layout/LinedList"/>
    <dgm:cxn modelId="{DD4425DC-5103-4987-B31E-CCB86D8F7B40}" type="presParOf" srcId="{968A773C-86C8-47D4-98B1-FAC624415B38}" destId="{7B2498CD-C02B-4939-B0B3-C359A6505F8A}" srcOrd="13" destOrd="0" presId="urn:microsoft.com/office/officeart/2008/layout/LinedList"/>
    <dgm:cxn modelId="{5FE046F6-505C-4CC5-A909-1418725B49E5}" type="presParOf" srcId="{7B2498CD-C02B-4939-B0B3-C359A6505F8A}" destId="{70543C48-14B1-4970-A810-0576C26322C6}" srcOrd="0" destOrd="0" presId="urn:microsoft.com/office/officeart/2008/layout/LinedList"/>
    <dgm:cxn modelId="{EDC1AE8F-C70E-4F1F-8FE0-7AD262ECF609}" type="presParOf" srcId="{7B2498CD-C02B-4939-B0B3-C359A6505F8A}" destId="{B1B5E215-D9D4-49E1-866E-9189D81B42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8CBFF3-CA17-434D-AF5F-80F3C2388597}" type="doc">
      <dgm:prSet loTypeId="urn:microsoft.com/office/officeart/2005/8/layout/vProcess5" loCatId="process" qsTypeId="urn:microsoft.com/office/officeart/2005/8/quickstyle/simple1" qsCatId="simple" csTypeId="urn:microsoft.com/office/officeart/2005/8/colors/colorful4" csCatId="colorful"/>
      <dgm:spPr/>
      <dgm:t>
        <a:bodyPr/>
        <a:lstStyle/>
        <a:p>
          <a:endParaRPr lang="en-US"/>
        </a:p>
      </dgm:t>
    </dgm:pt>
    <dgm:pt modelId="{E20AF415-85EA-4BA4-B40D-E271CF37DBE8}">
      <dgm:prSet/>
      <dgm:spPr/>
      <dgm:t>
        <a:bodyPr/>
        <a:lstStyle/>
        <a:p>
          <a:pPr rtl="0"/>
          <a:r>
            <a:rPr lang="en-GB" smtClean="0"/>
            <a:t>Loneliness reflects his self theory of personality.</a:t>
          </a:r>
          <a:endParaRPr lang="en-GB"/>
        </a:p>
      </dgm:t>
    </dgm:pt>
    <dgm:pt modelId="{35A43AFC-94AF-45DC-A0F7-4A5D2A4567E6}" type="parTrans" cxnId="{F5D051C0-EE3E-4BEF-8433-5F14870D6BA6}">
      <dgm:prSet/>
      <dgm:spPr/>
      <dgm:t>
        <a:bodyPr/>
        <a:lstStyle/>
        <a:p>
          <a:endParaRPr lang="en-US"/>
        </a:p>
      </dgm:t>
    </dgm:pt>
    <dgm:pt modelId="{E308B137-9498-45F0-A0BC-81E6AB71E5AC}" type="sibTrans" cxnId="{F5D051C0-EE3E-4BEF-8433-5F14870D6BA6}">
      <dgm:prSet/>
      <dgm:spPr/>
      <dgm:t>
        <a:bodyPr/>
        <a:lstStyle/>
        <a:p>
          <a:endParaRPr lang="en-US"/>
        </a:p>
      </dgm:t>
    </dgm:pt>
    <dgm:pt modelId="{7427C461-156D-49AC-AC9A-158726DD450E}">
      <dgm:prSet/>
      <dgm:spPr/>
      <dgm:t>
        <a:bodyPr/>
        <a:lstStyle/>
        <a:p>
          <a:pPr rtl="0"/>
          <a:r>
            <a:rPr lang="en-GB" smtClean="0"/>
            <a:t>Society pressures the individual to act in restricted, socially approved ways.</a:t>
          </a:r>
          <a:endParaRPr lang="en-GB"/>
        </a:p>
      </dgm:t>
    </dgm:pt>
    <dgm:pt modelId="{502B1AFD-AA4D-459C-8FE9-A932C83F5D8F}" type="parTrans" cxnId="{5F90C0C7-3260-4879-9346-7861CD0C76B4}">
      <dgm:prSet/>
      <dgm:spPr/>
      <dgm:t>
        <a:bodyPr/>
        <a:lstStyle/>
        <a:p>
          <a:endParaRPr lang="en-US"/>
        </a:p>
      </dgm:t>
    </dgm:pt>
    <dgm:pt modelId="{224EC93A-2843-4C17-96E0-64BCF21A034B}" type="sibTrans" cxnId="{5F90C0C7-3260-4879-9346-7861CD0C76B4}">
      <dgm:prSet/>
      <dgm:spPr/>
      <dgm:t>
        <a:bodyPr/>
        <a:lstStyle/>
        <a:p>
          <a:endParaRPr lang="en-US"/>
        </a:p>
      </dgm:t>
    </dgm:pt>
    <dgm:pt modelId="{D88C096B-06D7-4798-93EA-4A967C2E1498}">
      <dgm:prSet/>
      <dgm:spPr/>
      <dgm:t>
        <a:bodyPr/>
        <a:lstStyle/>
        <a:p>
          <a:pPr rtl="0"/>
          <a:r>
            <a:rPr lang="en-GB" smtClean="0"/>
            <a:t>This leads to a discrepancy between one’s true inner self and the self manifested to others.</a:t>
          </a:r>
          <a:endParaRPr lang="en-GB"/>
        </a:p>
      </dgm:t>
    </dgm:pt>
    <dgm:pt modelId="{9EC9BED9-B845-48B7-B9F7-935FBD4166D3}" type="parTrans" cxnId="{FE76BFD9-92DB-4C7E-8D8D-D8CAC85EBE22}">
      <dgm:prSet/>
      <dgm:spPr/>
      <dgm:t>
        <a:bodyPr/>
        <a:lstStyle/>
        <a:p>
          <a:endParaRPr lang="en-US"/>
        </a:p>
      </dgm:t>
    </dgm:pt>
    <dgm:pt modelId="{007FB04F-1B13-4464-9B7C-6D1DD7C95BD9}" type="sibTrans" cxnId="{FE76BFD9-92DB-4C7E-8D8D-D8CAC85EBE22}">
      <dgm:prSet/>
      <dgm:spPr/>
      <dgm:t>
        <a:bodyPr/>
        <a:lstStyle/>
        <a:p>
          <a:endParaRPr lang="en-US"/>
        </a:p>
      </dgm:t>
    </dgm:pt>
    <dgm:pt modelId="{52C946DE-E360-41C4-A048-FE1A136068B2}">
      <dgm:prSet/>
      <dgm:spPr/>
      <dgm:t>
        <a:bodyPr/>
        <a:lstStyle/>
        <a:p>
          <a:pPr rtl="0"/>
          <a:r>
            <a:rPr lang="en-GB" smtClean="0"/>
            <a:t>Merely performing society’s roles, no matter how adequately done, leads to an empty existence.</a:t>
          </a:r>
          <a:endParaRPr lang="en-GB"/>
        </a:p>
      </dgm:t>
    </dgm:pt>
    <dgm:pt modelId="{02CC5DF9-87D5-4D1E-81E9-F323018DE869}" type="parTrans" cxnId="{5D7E51B1-0009-482A-9C58-7A335E9A079F}">
      <dgm:prSet/>
      <dgm:spPr/>
      <dgm:t>
        <a:bodyPr/>
        <a:lstStyle/>
        <a:p>
          <a:endParaRPr lang="en-US"/>
        </a:p>
      </dgm:t>
    </dgm:pt>
    <dgm:pt modelId="{669EB9F8-97E5-4BE2-BC16-FEAE6EEE7A42}" type="sibTrans" cxnId="{5D7E51B1-0009-482A-9C58-7A335E9A079F}">
      <dgm:prSet/>
      <dgm:spPr/>
      <dgm:t>
        <a:bodyPr/>
        <a:lstStyle/>
        <a:p>
          <a:endParaRPr lang="en-US"/>
        </a:p>
      </dgm:t>
    </dgm:pt>
    <dgm:pt modelId="{D982FD45-5498-43ED-BE9B-34203C3AA364}">
      <dgm:prSet/>
      <dgm:spPr/>
      <dgm:t>
        <a:bodyPr/>
        <a:lstStyle/>
        <a:p>
          <a:pPr rtl="0"/>
          <a:r>
            <a:rPr lang="en-GB" smtClean="0"/>
            <a:t>Loneliness occurs when individuals, having dropped their defences to get in touch with their inner selves, nonetheless expect rejection from others. </a:t>
          </a:r>
          <a:endParaRPr lang="en-GB"/>
        </a:p>
      </dgm:t>
    </dgm:pt>
    <dgm:pt modelId="{D11F6C6F-FBF1-41D4-827C-21B93FB7EEA4}" type="parTrans" cxnId="{66944D22-D917-47DD-B6D7-1EA408CD0ED6}">
      <dgm:prSet/>
      <dgm:spPr/>
      <dgm:t>
        <a:bodyPr/>
        <a:lstStyle/>
        <a:p>
          <a:endParaRPr lang="en-US"/>
        </a:p>
      </dgm:t>
    </dgm:pt>
    <dgm:pt modelId="{512E127E-DCEF-4428-83E7-593C75CE9262}" type="sibTrans" cxnId="{66944D22-D917-47DD-B6D7-1EA408CD0ED6}">
      <dgm:prSet/>
      <dgm:spPr/>
      <dgm:t>
        <a:bodyPr/>
        <a:lstStyle/>
        <a:p>
          <a:endParaRPr lang="en-US"/>
        </a:p>
      </dgm:t>
    </dgm:pt>
    <dgm:pt modelId="{EB84ECC6-7EA8-438D-891C-665D6EB812D4}">
      <dgm:prSet/>
      <dgm:spPr/>
      <dgm:t>
        <a:bodyPr/>
        <a:lstStyle/>
        <a:p>
          <a:endParaRPr lang="en-US"/>
        </a:p>
      </dgm:t>
    </dgm:pt>
    <dgm:pt modelId="{51BC2C84-367F-463B-BA11-F2F330E068DA}" type="parTrans" cxnId="{17E0AB71-913B-4370-BB9B-039B8F1624BF}">
      <dgm:prSet/>
      <dgm:spPr/>
      <dgm:t>
        <a:bodyPr/>
        <a:lstStyle/>
        <a:p>
          <a:endParaRPr lang="en-US"/>
        </a:p>
      </dgm:t>
    </dgm:pt>
    <dgm:pt modelId="{7818F8BB-BD7F-4325-853E-BF95BCE2C3B4}" type="sibTrans" cxnId="{17E0AB71-913B-4370-BB9B-039B8F1624BF}">
      <dgm:prSet/>
      <dgm:spPr/>
      <dgm:t>
        <a:bodyPr/>
        <a:lstStyle/>
        <a:p>
          <a:endParaRPr lang="en-US"/>
        </a:p>
      </dgm:t>
    </dgm:pt>
    <dgm:pt modelId="{29424AA6-192A-45C6-B798-B727BAEFB6A1}">
      <dgm:prSet/>
      <dgm:spPr/>
      <dgm:t>
        <a:bodyPr/>
        <a:lstStyle/>
        <a:p>
          <a:endParaRPr lang="en-US"/>
        </a:p>
      </dgm:t>
    </dgm:pt>
    <dgm:pt modelId="{59F17764-7627-4A8B-9F1B-69FB30EAF5AA}" type="parTrans" cxnId="{6001E757-A872-49B4-BEDB-043E208A4A01}">
      <dgm:prSet/>
      <dgm:spPr/>
      <dgm:t>
        <a:bodyPr/>
        <a:lstStyle/>
        <a:p>
          <a:endParaRPr lang="en-US"/>
        </a:p>
      </dgm:t>
    </dgm:pt>
    <dgm:pt modelId="{E4ACF69E-0D1C-4720-9C45-54043D34A211}" type="sibTrans" cxnId="{6001E757-A872-49B4-BEDB-043E208A4A01}">
      <dgm:prSet/>
      <dgm:spPr/>
      <dgm:t>
        <a:bodyPr/>
        <a:lstStyle/>
        <a:p>
          <a:endParaRPr lang="en-US"/>
        </a:p>
      </dgm:t>
    </dgm:pt>
    <dgm:pt modelId="{3747F5A3-07BD-49AE-BE9B-B428CBAAB59A}">
      <dgm:prSet/>
      <dgm:spPr/>
      <dgm:t>
        <a:bodyPr/>
        <a:lstStyle/>
        <a:p>
          <a:pPr rtl="0"/>
          <a:endParaRPr lang="en-GB"/>
        </a:p>
      </dgm:t>
    </dgm:pt>
    <dgm:pt modelId="{8FD9C0C6-8FDE-458D-98C1-B94B68E9A167}" type="parTrans" cxnId="{A23B1E88-429E-433B-8ACC-D7103C548385}">
      <dgm:prSet/>
      <dgm:spPr/>
      <dgm:t>
        <a:bodyPr/>
        <a:lstStyle/>
        <a:p>
          <a:endParaRPr lang="en-US"/>
        </a:p>
      </dgm:t>
    </dgm:pt>
    <dgm:pt modelId="{C3E4B870-EB03-4A9B-8D7C-09615B9EF7B7}" type="sibTrans" cxnId="{A23B1E88-429E-433B-8ACC-D7103C548385}">
      <dgm:prSet/>
      <dgm:spPr/>
      <dgm:t>
        <a:bodyPr/>
        <a:lstStyle/>
        <a:p>
          <a:endParaRPr lang="en-US"/>
        </a:p>
      </dgm:t>
    </dgm:pt>
    <dgm:pt modelId="{B9A611DA-4DF4-4D0E-A94F-D42DA0E3F439}" type="pres">
      <dgm:prSet presAssocID="{918CBFF3-CA17-434D-AF5F-80F3C2388597}" presName="outerComposite" presStyleCnt="0">
        <dgm:presLayoutVars>
          <dgm:chMax val="5"/>
          <dgm:dir/>
          <dgm:resizeHandles val="exact"/>
        </dgm:presLayoutVars>
      </dgm:prSet>
      <dgm:spPr/>
      <dgm:t>
        <a:bodyPr/>
        <a:lstStyle/>
        <a:p>
          <a:endParaRPr lang="en-US"/>
        </a:p>
      </dgm:t>
    </dgm:pt>
    <dgm:pt modelId="{5DA8F448-4C8B-42E4-AA8F-D26508FACB05}" type="pres">
      <dgm:prSet presAssocID="{918CBFF3-CA17-434D-AF5F-80F3C2388597}" presName="dummyMaxCanvas" presStyleCnt="0">
        <dgm:presLayoutVars/>
      </dgm:prSet>
      <dgm:spPr/>
    </dgm:pt>
    <dgm:pt modelId="{FC68C90A-1627-4A62-A276-E6AFCE0414CA}" type="pres">
      <dgm:prSet presAssocID="{918CBFF3-CA17-434D-AF5F-80F3C2388597}" presName="FiveNodes_1" presStyleLbl="node1" presStyleIdx="0" presStyleCnt="5">
        <dgm:presLayoutVars>
          <dgm:bulletEnabled val="1"/>
        </dgm:presLayoutVars>
      </dgm:prSet>
      <dgm:spPr/>
      <dgm:t>
        <a:bodyPr/>
        <a:lstStyle/>
        <a:p>
          <a:endParaRPr lang="en-US"/>
        </a:p>
      </dgm:t>
    </dgm:pt>
    <dgm:pt modelId="{8E918289-A260-4F5F-A333-268A00CE1FC6}" type="pres">
      <dgm:prSet presAssocID="{918CBFF3-CA17-434D-AF5F-80F3C2388597}" presName="FiveNodes_2" presStyleLbl="node1" presStyleIdx="1" presStyleCnt="5">
        <dgm:presLayoutVars>
          <dgm:bulletEnabled val="1"/>
        </dgm:presLayoutVars>
      </dgm:prSet>
      <dgm:spPr/>
      <dgm:t>
        <a:bodyPr/>
        <a:lstStyle/>
        <a:p>
          <a:endParaRPr lang="en-US"/>
        </a:p>
      </dgm:t>
    </dgm:pt>
    <dgm:pt modelId="{4FCD3FC7-A0D9-45CE-89D8-1689E2C9A4BC}" type="pres">
      <dgm:prSet presAssocID="{918CBFF3-CA17-434D-AF5F-80F3C2388597}" presName="FiveNodes_3" presStyleLbl="node1" presStyleIdx="2" presStyleCnt="5">
        <dgm:presLayoutVars>
          <dgm:bulletEnabled val="1"/>
        </dgm:presLayoutVars>
      </dgm:prSet>
      <dgm:spPr/>
      <dgm:t>
        <a:bodyPr/>
        <a:lstStyle/>
        <a:p>
          <a:endParaRPr lang="en-US"/>
        </a:p>
      </dgm:t>
    </dgm:pt>
    <dgm:pt modelId="{025EE68C-6076-4E5A-837F-5D574DB796FA}" type="pres">
      <dgm:prSet presAssocID="{918CBFF3-CA17-434D-AF5F-80F3C2388597}" presName="FiveNodes_4" presStyleLbl="node1" presStyleIdx="3" presStyleCnt="5">
        <dgm:presLayoutVars>
          <dgm:bulletEnabled val="1"/>
        </dgm:presLayoutVars>
      </dgm:prSet>
      <dgm:spPr/>
      <dgm:t>
        <a:bodyPr/>
        <a:lstStyle/>
        <a:p>
          <a:endParaRPr lang="en-US"/>
        </a:p>
      </dgm:t>
    </dgm:pt>
    <dgm:pt modelId="{6302B00C-284C-43F9-A026-562DC7E6B011}" type="pres">
      <dgm:prSet presAssocID="{918CBFF3-CA17-434D-AF5F-80F3C2388597}" presName="FiveNodes_5" presStyleLbl="node1" presStyleIdx="4" presStyleCnt="5">
        <dgm:presLayoutVars>
          <dgm:bulletEnabled val="1"/>
        </dgm:presLayoutVars>
      </dgm:prSet>
      <dgm:spPr/>
      <dgm:t>
        <a:bodyPr/>
        <a:lstStyle/>
        <a:p>
          <a:endParaRPr lang="en-US"/>
        </a:p>
      </dgm:t>
    </dgm:pt>
    <dgm:pt modelId="{C0EDF4D6-0765-4A49-8AC5-3655D766AF10}" type="pres">
      <dgm:prSet presAssocID="{918CBFF3-CA17-434D-AF5F-80F3C2388597}" presName="FiveConn_1-2" presStyleLbl="fgAccFollowNode1" presStyleIdx="0" presStyleCnt="4">
        <dgm:presLayoutVars>
          <dgm:bulletEnabled val="1"/>
        </dgm:presLayoutVars>
      </dgm:prSet>
      <dgm:spPr/>
      <dgm:t>
        <a:bodyPr/>
        <a:lstStyle/>
        <a:p>
          <a:endParaRPr lang="en-US"/>
        </a:p>
      </dgm:t>
    </dgm:pt>
    <dgm:pt modelId="{7079E0DA-4E4D-4945-BF7B-D19CB26F8C71}" type="pres">
      <dgm:prSet presAssocID="{918CBFF3-CA17-434D-AF5F-80F3C2388597}" presName="FiveConn_2-3" presStyleLbl="fgAccFollowNode1" presStyleIdx="1" presStyleCnt="4">
        <dgm:presLayoutVars>
          <dgm:bulletEnabled val="1"/>
        </dgm:presLayoutVars>
      </dgm:prSet>
      <dgm:spPr/>
      <dgm:t>
        <a:bodyPr/>
        <a:lstStyle/>
        <a:p>
          <a:endParaRPr lang="en-US"/>
        </a:p>
      </dgm:t>
    </dgm:pt>
    <dgm:pt modelId="{573D8B1A-B9AD-4411-A957-E3B853A93BA3}" type="pres">
      <dgm:prSet presAssocID="{918CBFF3-CA17-434D-AF5F-80F3C2388597}" presName="FiveConn_3-4" presStyleLbl="fgAccFollowNode1" presStyleIdx="2" presStyleCnt="4">
        <dgm:presLayoutVars>
          <dgm:bulletEnabled val="1"/>
        </dgm:presLayoutVars>
      </dgm:prSet>
      <dgm:spPr/>
      <dgm:t>
        <a:bodyPr/>
        <a:lstStyle/>
        <a:p>
          <a:endParaRPr lang="en-US"/>
        </a:p>
      </dgm:t>
    </dgm:pt>
    <dgm:pt modelId="{E7D63B2D-9EC7-49C2-840D-5634A640CFD0}" type="pres">
      <dgm:prSet presAssocID="{918CBFF3-CA17-434D-AF5F-80F3C2388597}" presName="FiveConn_4-5" presStyleLbl="fgAccFollowNode1" presStyleIdx="3" presStyleCnt="4">
        <dgm:presLayoutVars>
          <dgm:bulletEnabled val="1"/>
        </dgm:presLayoutVars>
      </dgm:prSet>
      <dgm:spPr/>
      <dgm:t>
        <a:bodyPr/>
        <a:lstStyle/>
        <a:p>
          <a:endParaRPr lang="en-US"/>
        </a:p>
      </dgm:t>
    </dgm:pt>
    <dgm:pt modelId="{AEB2F310-1396-41CB-AB83-BDC9EA341177}" type="pres">
      <dgm:prSet presAssocID="{918CBFF3-CA17-434D-AF5F-80F3C2388597}" presName="FiveNodes_1_text" presStyleLbl="node1" presStyleIdx="4" presStyleCnt="5">
        <dgm:presLayoutVars>
          <dgm:bulletEnabled val="1"/>
        </dgm:presLayoutVars>
      </dgm:prSet>
      <dgm:spPr/>
      <dgm:t>
        <a:bodyPr/>
        <a:lstStyle/>
        <a:p>
          <a:endParaRPr lang="en-US"/>
        </a:p>
      </dgm:t>
    </dgm:pt>
    <dgm:pt modelId="{D96FA88E-BADF-4CBF-893D-A99DD551A55B}" type="pres">
      <dgm:prSet presAssocID="{918CBFF3-CA17-434D-AF5F-80F3C2388597}" presName="FiveNodes_2_text" presStyleLbl="node1" presStyleIdx="4" presStyleCnt="5">
        <dgm:presLayoutVars>
          <dgm:bulletEnabled val="1"/>
        </dgm:presLayoutVars>
      </dgm:prSet>
      <dgm:spPr/>
      <dgm:t>
        <a:bodyPr/>
        <a:lstStyle/>
        <a:p>
          <a:endParaRPr lang="en-US"/>
        </a:p>
      </dgm:t>
    </dgm:pt>
    <dgm:pt modelId="{344252EE-63BE-466B-9E6E-F32848D46E4D}" type="pres">
      <dgm:prSet presAssocID="{918CBFF3-CA17-434D-AF5F-80F3C2388597}" presName="FiveNodes_3_text" presStyleLbl="node1" presStyleIdx="4" presStyleCnt="5">
        <dgm:presLayoutVars>
          <dgm:bulletEnabled val="1"/>
        </dgm:presLayoutVars>
      </dgm:prSet>
      <dgm:spPr/>
      <dgm:t>
        <a:bodyPr/>
        <a:lstStyle/>
        <a:p>
          <a:endParaRPr lang="en-US"/>
        </a:p>
      </dgm:t>
    </dgm:pt>
    <dgm:pt modelId="{D77560B7-0364-46D2-95BF-66EEF4BE8674}" type="pres">
      <dgm:prSet presAssocID="{918CBFF3-CA17-434D-AF5F-80F3C2388597}" presName="FiveNodes_4_text" presStyleLbl="node1" presStyleIdx="4" presStyleCnt="5">
        <dgm:presLayoutVars>
          <dgm:bulletEnabled val="1"/>
        </dgm:presLayoutVars>
      </dgm:prSet>
      <dgm:spPr/>
      <dgm:t>
        <a:bodyPr/>
        <a:lstStyle/>
        <a:p>
          <a:endParaRPr lang="en-US"/>
        </a:p>
      </dgm:t>
    </dgm:pt>
    <dgm:pt modelId="{569C4F17-9BA5-45DC-B73B-3D7C4EF989AE}" type="pres">
      <dgm:prSet presAssocID="{918CBFF3-CA17-434D-AF5F-80F3C2388597}" presName="FiveNodes_5_text" presStyleLbl="node1" presStyleIdx="4" presStyleCnt="5">
        <dgm:presLayoutVars>
          <dgm:bulletEnabled val="1"/>
        </dgm:presLayoutVars>
      </dgm:prSet>
      <dgm:spPr/>
      <dgm:t>
        <a:bodyPr/>
        <a:lstStyle/>
        <a:p>
          <a:endParaRPr lang="en-US"/>
        </a:p>
      </dgm:t>
    </dgm:pt>
  </dgm:ptLst>
  <dgm:cxnLst>
    <dgm:cxn modelId="{816D4A13-5DC7-4BB3-9854-F6E63A8E72D7}" type="presOf" srcId="{52C946DE-E360-41C4-A048-FE1A136068B2}" destId="{D77560B7-0364-46D2-95BF-66EEF4BE8674}" srcOrd="1" destOrd="0" presId="urn:microsoft.com/office/officeart/2005/8/layout/vProcess5"/>
    <dgm:cxn modelId="{0E96E83C-6F42-4F74-BC62-4C55D6DB3A5A}" type="presOf" srcId="{669EB9F8-97E5-4BE2-BC16-FEAE6EEE7A42}" destId="{E7D63B2D-9EC7-49C2-840D-5634A640CFD0}" srcOrd="0" destOrd="0" presId="urn:microsoft.com/office/officeart/2005/8/layout/vProcess5"/>
    <dgm:cxn modelId="{3045F3CE-965B-4049-B726-B4AD2CD78531}" type="presOf" srcId="{E20AF415-85EA-4BA4-B40D-E271CF37DBE8}" destId="{FC68C90A-1627-4A62-A276-E6AFCE0414CA}" srcOrd="0" destOrd="0" presId="urn:microsoft.com/office/officeart/2005/8/layout/vProcess5"/>
    <dgm:cxn modelId="{FE76BFD9-92DB-4C7E-8D8D-D8CAC85EBE22}" srcId="{918CBFF3-CA17-434D-AF5F-80F3C2388597}" destId="{D88C096B-06D7-4798-93EA-4A967C2E1498}" srcOrd="2" destOrd="0" parTransId="{9EC9BED9-B845-48B7-B9F7-935FBD4166D3}" sibTransId="{007FB04F-1B13-4464-9B7C-6D1DD7C95BD9}"/>
    <dgm:cxn modelId="{3A39FD13-46C3-4D56-93D6-3B51170598FA}" type="presOf" srcId="{E308B137-9498-45F0-A0BC-81E6AB71E5AC}" destId="{C0EDF4D6-0765-4A49-8AC5-3655D766AF10}" srcOrd="0" destOrd="0" presId="urn:microsoft.com/office/officeart/2005/8/layout/vProcess5"/>
    <dgm:cxn modelId="{EDD5AB57-6AB5-4A10-8D9A-6F0EE72A5913}" type="presOf" srcId="{007FB04F-1B13-4464-9B7C-6D1DD7C95BD9}" destId="{573D8B1A-B9AD-4411-A957-E3B853A93BA3}" srcOrd="0" destOrd="0" presId="urn:microsoft.com/office/officeart/2005/8/layout/vProcess5"/>
    <dgm:cxn modelId="{17E0AB71-913B-4370-BB9B-039B8F1624BF}" srcId="{918CBFF3-CA17-434D-AF5F-80F3C2388597}" destId="{EB84ECC6-7EA8-438D-891C-665D6EB812D4}" srcOrd="5" destOrd="0" parTransId="{51BC2C84-367F-463B-BA11-F2F330E068DA}" sibTransId="{7818F8BB-BD7F-4325-853E-BF95BCE2C3B4}"/>
    <dgm:cxn modelId="{4F1D25E7-A714-484E-87EF-6552AE34587F}" type="presOf" srcId="{D88C096B-06D7-4798-93EA-4A967C2E1498}" destId="{4FCD3FC7-A0D9-45CE-89D8-1689E2C9A4BC}" srcOrd="0" destOrd="0" presId="urn:microsoft.com/office/officeart/2005/8/layout/vProcess5"/>
    <dgm:cxn modelId="{3AA141CC-0A7B-437B-987D-6CD673CA1409}" type="presOf" srcId="{D982FD45-5498-43ED-BE9B-34203C3AA364}" destId="{569C4F17-9BA5-45DC-B73B-3D7C4EF989AE}" srcOrd="1" destOrd="0" presId="urn:microsoft.com/office/officeart/2005/8/layout/vProcess5"/>
    <dgm:cxn modelId="{13043AC0-BC1A-49C6-9F8A-77877807A4B4}" type="presOf" srcId="{E20AF415-85EA-4BA4-B40D-E271CF37DBE8}" destId="{AEB2F310-1396-41CB-AB83-BDC9EA341177}" srcOrd="1" destOrd="0" presId="urn:microsoft.com/office/officeart/2005/8/layout/vProcess5"/>
    <dgm:cxn modelId="{478BBA49-74F3-40F5-ABAB-73E5BEE55D6E}" type="presOf" srcId="{7427C461-156D-49AC-AC9A-158726DD450E}" destId="{8E918289-A260-4F5F-A333-268A00CE1FC6}" srcOrd="0" destOrd="0" presId="urn:microsoft.com/office/officeart/2005/8/layout/vProcess5"/>
    <dgm:cxn modelId="{6001E757-A872-49B4-BEDB-043E208A4A01}" srcId="{918CBFF3-CA17-434D-AF5F-80F3C2388597}" destId="{29424AA6-192A-45C6-B798-B727BAEFB6A1}" srcOrd="6" destOrd="0" parTransId="{59F17764-7627-4A8B-9F1B-69FB30EAF5AA}" sibTransId="{E4ACF69E-0D1C-4720-9C45-54043D34A211}"/>
    <dgm:cxn modelId="{482459A8-CE91-4780-9E80-59C1F04E2B63}" type="presOf" srcId="{7427C461-156D-49AC-AC9A-158726DD450E}" destId="{D96FA88E-BADF-4CBF-893D-A99DD551A55B}" srcOrd="1" destOrd="0" presId="urn:microsoft.com/office/officeart/2005/8/layout/vProcess5"/>
    <dgm:cxn modelId="{51F7E444-BB8E-4AD5-BDD5-39AF533BFA68}" type="presOf" srcId="{D982FD45-5498-43ED-BE9B-34203C3AA364}" destId="{6302B00C-284C-43F9-A026-562DC7E6B011}" srcOrd="0" destOrd="0" presId="urn:microsoft.com/office/officeart/2005/8/layout/vProcess5"/>
    <dgm:cxn modelId="{38B72538-2064-49C9-92EB-612ABA3A9F16}" type="presOf" srcId="{224EC93A-2843-4C17-96E0-64BCF21A034B}" destId="{7079E0DA-4E4D-4945-BF7B-D19CB26F8C71}" srcOrd="0" destOrd="0" presId="urn:microsoft.com/office/officeart/2005/8/layout/vProcess5"/>
    <dgm:cxn modelId="{66944D22-D917-47DD-B6D7-1EA408CD0ED6}" srcId="{918CBFF3-CA17-434D-AF5F-80F3C2388597}" destId="{D982FD45-5498-43ED-BE9B-34203C3AA364}" srcOrd="4" destOrd="0" parTransId="{D11F6C6F-FBF1-41D4-827C-21B93FB7EEA4}" sibTransId="{512E127E-DCEF-4428-83E7-593C75CE9262}"/>
    <dgm:cxn modelId="{F5D051C0-EE3E-4BEF-8433-5F14870D6BA6}" srcId="{918CBFF3-CA17-434D-AF5F-80F3C2388597}" destId="{E20AF415-85EA-4BA4-B40D-E271CF37DBE8}" srcOrd="0" destOrd="0" parTransId="{35A43AFC-94AF-45DC-A0F7-4A5D2A4567E6}" sibTransId="{E308B137-9498-45F0-A0BC-81E6AB71E5AC}"/>
    <dgm:cxn modelId="{5F90C0C7-3260-4879-9346-7861CD0C76B4}" srcId="{918CBFF3-CA17-434D-AF5F-80F3C2388597}" destId="{7427C461-156D-49AC-AC9A-158726DD450E}" srcOrd="1" destOrd="0" parTransId="{502B1AFD-AA4D-459C-8FE9-A932C83F5D8F}" sibTransId="{224EC93A-2843-4C17-96E0-64BCF21A034B}"/>
    <dgm:cxn modelId="{EF79E270-A475-4DAA-9E72-7DF75EE07B16}" type="presOf" srcId="{52C946DE-E360-41C4-A048-FE1A136068B2}" destId="{025EE68C-6076-4E5A-837F-5D574DB796FA}" srcOrd="0" destOrd="0" presId="urn:microsoft.com/office/officeart/2005/8/layout/vProcess5"/>
    <dgm:cxn modelId="{D937EB88-8254-4686-A30D-3C0A523C2949}" type="presOf" srcId="{D88C096B-06D7-4798-93EA-4A967C2E1498}" destId="{344252EE-63BE-466B-9E6E-F32848D46E4D}" srcOrd="1" destOrd="0" presId="urn:microsoft.com/office/officeart/2005/8/layout/vProcess5"/>
    <dgm:cxn modelId="{5D7E51B1-0009-482A-9C58-7A335E9A079F}" srcId="{918CBFF3-CA17-434D-AF5F-80F3C2388597}" destId="{52C946DE-E360-41C4-A048-FE1A136068B2}" srcOrd="3" destOrd="0" parTransId="{02CC5DF9-87D5-4D1E-81E9-F323018DE869}" sibTransId="{669EB9F8-97E5-4BE2-BC16-FEAE6EEE7A42}"/>
    <dgm:cxn modelId="{4783AC98-F31D-42FE-8868-69FFF2CE33A3}" type="presOf" srcId="{918CBFF3-CA17-434D-AF5F-80F3C2388597}" destId="{B9A611DA-4DF4-4D0E-A94F-D42DA0E3F439}" srcOrd="0" destOrd="0" presId="urn:microsoft.com/office/officeart/2005/8/layout/vProcess5"/>
    <dgm:cxn modelId="{A23B1E88-429E-433B-8ACC-D7103C548385}" srcId="{918CBFF3-CA17-434D-AF5F-80F3C2388597}" destId="{3747F5A3-07BD-49AE-BE9B-B428CBAAB59A}" srcOrd="7" destOrd="0" parTransId="{8FD9C0C6-8FDE-458D-98C1-B94B68E9A167}" sibTransId="{C3E4B870-EB03-4A9B-8D7C-09615B9EF7B7}"/>
    <dgm:cxn modelId="{3E44804C-3FE5-426F-9DFB-3029B5FF4B20}" type="presParOf" srcId="{B9A611DA-4DF4-4D0E-A94F-D42DA0E3F439}" destId="{5DA8F448-4C8B-42E4-AA8F-D26508FACB05}" srcOrd="0" destOrd="0" presId="urn:microsoft.com/office/officeart/2005/8/layout/vProcess5"/>
    <dgm:cxn modelId="{25B04D85-5B45-4ADE-8B63-8CF31E74668D}" type="presParOf" srcId="{B9A611DA-4DF4-4D0E-A94F-D42DA0E3F439}" destId="{FC68C90A-1627-4A62-A276-E6AFCE0414CA}" srcOrd="1" destOrd="0" presId="urn:microsoft.com/office/officeart/2005/8/layout/vProcess5"/>
    <dgm:cxn modelId="{EBDCD019-50EE-449B-9875-E1AF8BF0AC89}" type="presParOf" srcId="{B9A611DA-4DF4-4D0E-A94F-D42DA0E3F439}" destId="{8E918289-A260-4F5F-A333-268A00CE1FC6}" srcOrd="2" destOrd="0" presId="urn:microsoft.com/office/officeart/2005/8/layout/vProcess5"/>
    <dgm:cxn modelId="{F88BE092-5686-4107-BA82-1274B5902769}" type="presParOf" srcId="{B9A611DA-4DF4-4D0E-A94F-D42DA0E3F439}" destId="{4FCD3FC7-A0D9-45CE-89D8-1689E2C9A4BC}" srcOrd="3" destOrd="0" presId="urn:microsoft.com/office/officeart/2005/8/layout/vProcess5"/>
    <dgm:cxn modelId="{ED140D71-3ACE-434A-B418-AAD5AF970794}" type="presParOf" srcId="{B9A611DA-4DF4-4D0E-A94F-D42DA0E3F439}" destId="{025EE68C-6076-4E5A-837F-5D574DB796FA}" srcOrd="4" destOrd="0" presId="urn:microsoft.com/office/officeart/2005/8/layout/vProcess5"/>
    <dgm:cxn modelId="{720ADFFB-606A-4030-9124-7903F1D210F6}" type="presParOf" srcId="{B9A611DA-4DF4-4D0E-A94F-D42DA0E3F439}" destId="{6302B00C-284C-43F9-A026-562DC7E6B011}" srcOrd="5" destOrd="0" presId="urn:microsoft.com/office/officeart/2005/8/layout/vProcess5"/>
    <dgm:cxn modelId="{B1B269BA-C509-480A-8ABE-525849D19EAA}" type="presParOf" srcId="{B9A611DA-4DF4-4D0E-A94F-D42DA0E3F439}" destId="{C0EDF4D6-0765-4A49-8AC5-3655D766AF10}" srcOrd="6" destOrd="0" presId="urn:microsoft.com/office/officeart/2005/8/layout/vProcess5"/>
    <dgm:cxn modelId="{00E10E84-6034-4E04-9FE0-3C72FFF5B8E9}" type="presParOf" srcId="{B9A611DA-4DF4-4D0E-A94F-D42DA0E3F439}" destId="{7079E0DA-4E4D-4945-BF7B-D19CB26F8C71}" srcOrd="7" destOrd="0" presId="urn:microsoft.com/office/officeart/2005/8/layout/vProcess5"/>
    <dgm:cxn modelId="{2E4FB0B3-D4E8-4484-B99F-74BF02B893B1}" type="presParOf" srcId="{B9A611DA-4DF4-4D0E-A94F-D42DA0E3F439}" destId="{573D8B1A-B9AD-4411-A957-E3B853A93BA3}" srcOrd="8" destOrd="0" presId="urn:microsoft.com/office/officeart/2005/8/layout/vProcess5"/>
    <dgm:cxn modelId="{1A3C7F02-73EC-4453-A0B1-446562CBF29C}" type="presParOf" srcId="{B9A611DA-4DF4-4D0E-A94F-D42DA0E3F439}" destId="{E7D63B2D-9EC7-49C2-840D-5634A640CFD0}" srcOrd="9" destOrd="0" presId="urn:microsoft.com/office/officeart/2005/8/layout/vProcess5"/>
    <dgm:cxn modelId="{5078C2B9-4CD7-491F-91B2-9A99BE5563B1}" type="presParOf" srcId="{B9A611DA-4DF4-4D0E-A94F-D42DA0E3F439}" destId="{AEB2F310-1396-41CB-AB83-BDC9EA341177}" srcOrd="10" destOrd="0" presId="urn:microsoft.com/office/officeart/2005/8/layout/vProcess5"/>
    <dgm:cxn modelId="{CBFB6954-4394-4F58-84AB-5B0382E62718}" type="presParOf" srcId="{B9A611DA-4DF4-4D0E-A94F-D42DA0E3F439}" destId="{D96FA88E-BADF-4CBF-893D-A99DD551A55B}" srcOrd="11" destOrd="0" presId="urn:microsoft.com/office/officeart/2005/8/layout/vProcess5"/>
    <dgm:cxn modelId="{165F3047-99FD-4EFB-8C8E-6ED8B208F6E6}" type="presParOf" srcId="{B9A611DA-4DF4-4D0E-A94F-D42DA0E3F439}" destId="{344252EE-63BE-466B-9E6E-F32848D46E4D}" srcOrd="12" destOrd="0" presId="urn:microsoft.com/office/officeart/2005/8/layout/vProcess5"/>
    <dgm:cxn modelId="{C2268DC1-77F4-4F7C-B979-6B6DDF2DBB68}" type="presParOf" srcId="{B9A611DA-4DF4-4D0E-A94F-D42DA0E3F439}" destId="{D77560B7-0364-46D2-95BF-66EEF4BE8674}" srcOrd="13" destOrd="0" presId="urn:microsoft.com/office/officeart/2005/8/layout/vProcess5"/>
    <dgm:cxn modelId="{FE91BDC7-B9D5-4F91-B14D-E7027C067CDE}" type="presParOf" srcId="{B9A611DA-4DF4-4D0E-A94F-D42DA0E3F439}" destId="{569C4F17-9BA5-45DC-B73B-3D7C4EF989A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455B49-0AE6-418C-8606-2811B26F4BD3}" type="doc">
      <dgm:prSet loTypeId="urn:microsoft.com/office/officeart/2005/8/layout/cycle3" loCatId="cycle" qsTypeId="urn:microsoft.com/office/officeart/2005/8/quickstyle/simple1" qsCatId="simple" csTypeId="urn:microsoft.com/office/officeart/2005/8/colors/accent4_4" csCatId="accent4"/>
      <dgm:spPr/>
      <dgm:t>
        <a:bodyPr/>
        <a:lstStyle/>
        <a:p>
          <a:endParaRPr lang="en-US"/>
        </a:p>
      </dgm:t>
    </dgm:pt>
    <dgm:pt modelId="{BFB5E561-94B6-4570-81F6-61840AED6A2E}">
      <dgm:prSet/>
      <dgm:spPr/>
      <dgm:t>
        <a:bodyPr/>
        <a:lstStyle/>
        <a:p>
          <a:pPr rtl="0"/>
          <a:r>
            <a:rPr lang="en-GB" dirty="0" smtClean="0"/>
            <a:t>A discrepancy between one’s actual and idealised self should result in loneliness (Moore, 1976).</a:t>
          </a:r>
          <a:endParaRPr lang="en-GB" dirty="0"/>
        </a:p>
      </dgm:t>
    </dgm:pt>
    <dgm:pt modelId="{BAF1B7E1-7FB0-4D58-950A-6E1913BFDAE6}" type="parTrans" cxnId="{89D783DD-AEEA-4BF5-BC81-34839E222169}">
      <dgm:prSet/>
      <dgm:spPr/>
      <dgm:t>
        <a:bodyPr/>
        <a:lstStyle/>
        <a:p>
          <a:endParaRPr lang="en-US"/>
        </a:p>
      </dgm:t>
    </dgm:pt>
    <dgm:pt modelId="{68D63886-DD82-47CC-90A5-E445D6AC72D9}" type="sibTrans" cxnId="{89D783DD-AEEA-4BF5-BC81-34839E222169}">
      <dgm:prSet/>
      <dgm:spPr/>
      <dgm:t>
        <a:bodyPr/>
        <a:lstStyle/>
        <a:p>
          <a:endParaRPr lang="en-US"/>
        </a:p>
      </dgm:t>
    </dgm:pt>
    <dgm:pt modelId="{F5E391DF-F1C8-4C7C-8DDB-75154632E761}">
      <dgm:prSet/>
      <dgm:spPr/>
      <dgm:t>
        <a:bodyPr/>
        <a:lstStyle/>
        <a:p>
          <a:pPr rtl="0"/>
          <a:r>
            <a:rPr lang="en-GB" smtClean="0"/>
            <a:t>Roger’s analysis (based on clinical clients) views loneliness as a manifestation of poor adjustment.</a:t>
          </a:r>
          <a:endParaRPr lang="en-GB"/>
        </a:p>
      </dgm:t>
    </dgm:pt>
    <dgm:pt modelId="{412B0866-0404-4003-BDB9-90F476FADF7B}" type="parTrans" cxnId="{C6BA0E18-B815-4E5B-9E7F-051C552DBEBB}">
      <dgm:prSet/>
      <dgm:spPr/>
      <dgm:t>
        <a:bodyPr/>
        <a:lstStyle/>
        <a:p>
          <a:endParaRPr lang="en-US"/>
        </a:p>
      </dgm:t>
    </dgm:pt>
    <dgm:pt modelId="{A423590F-4911-41ED-9B6C-DED1EC22E05E}" type="sibTrans" cxnId="{C6BA0E18-B815-4E5B-9E7F-051C552DBEBB}">
      <dgm:prSet/>
      <dgm:spPr/>
      <dgm:t>
        <a:bodyPr/>
        <a:lstStyle/>
        <a:p>
          <a:endParaRPr lang="en-US"/>
        </a:p>
      </dgm:t>
    </dgm:pt>
    <dgm:pt modelId="{72DF1B9A-47AA-4647-9B17-5E4B08477987}">
      <dgm:prSet/>
      <dgm:spPr/>
      <dgm:t>
        <a:bodyPr/>
        <a:lstStyle/>
        <a:p>
          <a:pPr rtl="0"/>
          <a:r>
            <a:rPr lang="en-GB" smtClean="0"/>
            <a:t>For him, the cause of loneliness lies within the individual, in a phenomenological discrepancy in one’s self-concept.</a:t>
          </a:r>
          <a:endParaRPr lang="en-GB"/>
        </a:p>
      </dgm:t>
    </dgm:pt>
    <dgm:pt modelId="{0ACEB6F1-EFA8-4CAD-9CBD-EEC2DB1AFF7D}" type="parTrans" cxnId="{439C75E4-BB17-4779-9B97-339395BF79EA}">
      <dgm:prSet/>
      <dgm:spPr/>
      <dgm:t>
        <a:bodyPr/>
        <a:lstStyle/>
        <a:p>
          <a:endParaRPr lang="en-US"/>
        </a:p>
      </dgm:t>
    </dgm:pt>
    <dgm:pt modelId="{B2913EAC-6E67-4B94-A0F4-A359940AAB12}" type="sibTrans" cxnId="{439C75E4-BB17-4779-9B97-339395BF79EA}">
      <dgm:prSet/>
      <dgm:spPr/>
      <dgm:t>
        <a:bodyPr/>
        <a:lstStyle/>
        <a:p>
          <a:endParaRPr lang="en-US"/>
        </a:p>
      </dgm:t>
    </dgm:pt>
    <dgm:pt modelId="{F2619336-7122-4F4C-9E44-56384CC62C40}">
      <dgm:prSet/>
      <dgm:spPr/>
      <dgm:t>
        <a:bodyPr/>
        <a:lstStyle/>
        <a:p>
          <a:pPr rtl="0"/>
          <a:r>
            <a:rPr lang="en-GB" dirty="0" smtClean="0"/>
            <a:t>He differs from psychodynamic theorists in that he does not give much credence to childhood influences</a:t>
          </a:r>
          <a:endParaRPr lang="en-GB" dirty="0"/>
        </a:p>
      </dgm:t>
    </dgm:pt>
    <dgm:pt modelId="{DC5EAEBA-DBC0-4FBE-BD26-33DAFBED0CB5}" type="parTrans" cxnId="{1B732B6F-DF51-4250-9D0C-45E54A457C7B}">
      <dgm:prSet/>
      <dgm:spPr/>
      <dgm:t>
        <a:bodyPr/>
        <a:lstStyle/>
        <a:p>
          <a:endParaRPr lang="en-US"/>
        </a:p>
      </dgm:t>
    </dgm:pt>
    <dgm:pt modelId="{7140F219-22AB-479F-9E55-FBFB693E7C24}" type="sibTrans" cxnId="{1B732B6F-DF51-4250-9D0C-45E54A457C7B}">
      <dgm:prSet/>
      <dgm:spPr/>
      <dgm:t>
        <a:bodyPr/>
        <a:lstStyle/>
        <a:p>
          <a:endParaRPr lang="en-US"/>
        </a:p>
      </dgm:t>
    </dgm:pt>
    <dgm:pt modelId="{B2B587CB-C43B-4909-BB9F-5CDC2C998CB5}">
      <dgm:prSet/>
      <dgm:spPr/>
      <dgm:t>
        <a:bodyPr/>
        <a:lstStyle/>
        <a:p>
          <a:pPr rtl="0"/>
          <a:r>
            <a:rPr lang="en-GB" smtClean="0"/>
            <a:t>Instead, current forces produce the experience. </a:t>
          </a:r>
          <a:endParaRPr lang="en-GB"/>
        </a:p>
      </dgm:t>
    </dgm:pt>
    <dgm:pt modelId="{AC63D733-237C-4497-A828-D002022FB251}" type="parTrans" cxnId="{DB9017FA-A996-4F0B-B985-9FDD99BA601E}">
      <dgm:prSet/>
      <dgm:spPr/>
      <dgm:t>
        <a:bodyPr/>
        <a:lstStyle/>
        <a:p>
          <a:endParaRPr lang="en-US"/>
        </a:p>
      </dgm:t>
    </dgm:pt>
    <dgm:pt modelId="{D6BCE5C9-56A2-4748-97A7-E1F06094C836}" type="sibTrans" cxnId="{DB9017FA-A996-4F0B-B985-9FDD99BA601E}">
      <dgm:prSet/>
      <dgm:spPr/>
      <dgm:t>
        <a:bodyPr/>
        <a:lstStyle/>
        <a:p>
          <a:endParaRPr lang="en-US"/>
        </a:p>
      </dgm:t>
    </dgm:pt>
    <dgm:pt modelId="{9FCC93B2-B0E2-41D1-A82C-ACADA7F2559E}" type="pres">
      <dgm:prSet presAssocID="{CC455B49-0AE6-418C-8606-2811B26F4BD3}" presName="Name0" presStyleCnt="0">
        <dgm:presLayoutVars>
          <dgm:dir/>
          <dgm:resizeHandles val="exact"/>
        </dgm:presLayoutVars>
      </dgm:prSet>
      <dgm:spPr/>
      <dgm:t>
        <a:bodyPr/>
        <a:lstStyle/>
        <a:p>
          <a:endParaRPr lang="en-US"/>
        </a:p>
      </dgm:t>
    </dgm:pt>
    <dgm:pt modelId="{1D72D721-5938-4E30-80B9-06DC3EDCFCB7}" type="pres">
      <dgm:prSet presAssocID="{CC455B49-0AE6-418C-8606-2811B26F4BD3}" presName="cycle" presStyleCnt="0"/>
      <dgm:spPr/>
    </dgm:pt>
    <dgm:pt modelId="{A5E0D7D7-1E1C-4D94-B0B6-78230BA53E5F}" type="pres">
      <dgm:prSet presAssocID="{BFB5E561-94B6-4570-81F6-61840AED6A2E}" presName="nodeFirstNode" presStyleLbl="node1" presStyleIdx="0" presStyleCnt="5">
        <dgm:presLayoutVars>
          <dgm:bulletEnabled val="1"/>
        </dgm:presLayoutVars>
      </dgm:prSet>
      <dgm:spPr/>
      <dgm:t>
        <a:bodyPr/>
        <a:lstStyle/>
        <a:p>
          <a:endParaRPr lang="en-US"/>
        </a:p>
      </dgm:t>
    </dgm:pt>
    <dgm:pt modelId="{36ADC60C-8AB1-47A8-8199-38266CA982B9}" type="pres">
      <dgm:prSet presAssocID="{68D63886-DD82-47CC-90A5-E445D6AC72D9}" presName="sibTransFirstNode" presStyleLbl="bgShp" presStyleIdx="0" presStyleCnt="1"/>
      <dgm:spPr/>
      <dgm:t>
        <a:bodyPr/>
        <a:lstStyle/>
        <a:p>
          <a:endParaRPr lang="en-US"/>
        </a:p>
      </dgm:t>
    </dgm:pt>
    <dgm:pt modelId="{C4FF95B8-61FA-49C8-A8BE-0A0094CF149C}" type="pres">
      <dgm:prSet presAssocID="{F5E391DF-F1C8-4C7C-8DDB-75154632E761}" presName="nodeFollowingNodes" presStyleLbl="node1" presStyleIdx="1" presStyleCnt="5">
        <dgm:presLayoutVars>
          <dgm:bulletEnabled val="1"/>
        </dgm:presLayoutVars>
      </dgm:prSet>
      <dgm:spPr/>
      <dgm:t>
        <a:bodyPr/>
        <a:lstStyle/>
        <a:p>
          <a:endParaRPr lang="en-US"/>
        </a:p>
      </dgm:t>
    </dgm:pt>
    <dgm:pt modelId="{E60FF6A3-E39F-4AA8-B301-0D9A3B3E464C}" type="pres">
      <dgm:prSet presAssocID="{72DF1B9A-47AA-4647-9B17-5E4B08477987}" presName="nodeFollowingNodes" presStyleLbl="node1" presStyleIdx="2" presStyleCnt="5">
        <dgm:presLayoutVars>
          <dgm:bulletEnabled val="1"/>
        </dgm:presLayoutVars>
      </dgm:prSet>
      <dgm:spPr/>
      <dgm:t>
        <a:bodyPr/>
        <a:lstStyle/>
        <a:p>
          <a:endParaRPr lang="en-US"/>
        </a:p>
      </dgm:t>
    </dgm:pt>
    <dgm:pt modelId="{1017D99D-C514-405A-8496-4B82E319A1B9}" type="pres">
      <dgm:prSet presAssocID="{F2619336-7122-4F4C-9E44-56384CC62C40}" presName="nodeFollowingNodes" presStyleLbl="node1" presStyleIdx="3" presStyleCnt="5">
        <dgm:presLayoutVars>
          <dgm:bulletEnabled val="1"/>
        </dgm:presLayoutVars>
      </dgm:prSet>
      <dgm:spPr/>
      <dgm:t>
        <a:bodyPr/>
        <a:lstStyle/>
        <a:p>
          <a:endParaRPr lang="en-US"/>
        </a:p>
      </dgm:t>
    </dgm:pt>
    <dgm:pt modelId="{A06D7DB3-B314-4F5C-B975-D52C8A2EC3A8}" type="pres">
      <dgm:prSet presAssocID="{B2B587CB-C43B-4909-BB9F-5CDC2C998CB5}" presName="nodeFollowingNodes" presStyleLbl="node1" presStyleIdx="4" presStyleCnt="5">
        <dgm:presLayoutVars>
          <dgm:bulletEnabled val="1"/>
        </dgm:presLayoutVars>
      </dgm:prSet>
      <dgm:spPr/>
      <dgm:t>
        <a:bodyPr/>
        <a:lstStyle/>
        <a:p>
          <a:endParaRPr lang="en-US"/>
        </a:p>
      </dgm:t>
    </dgm:pt>
  </dgm:ptLst>
  <dgm:cxnLst>
    <dgm:cxn modelId="{049B5553-F983-48EB-B932-9E69EDFB1825}" type="presOf" srcId="{B2B587CB-C43B-4909-BB9F-5CDC2C998CB5}" destId="{A06D7DB3-B314-4F5C-B975-D52C8A2EC3A8}" srcOrd="0" destOrd="0" presId="urn:microsoft.com/office/officeart/2005/8/layout/cycle3"/>
    <dgm:cxn modelId="{89AAA51C-036F-4166-B7E5-679CD8C6392E}" type="presOf" srcId="{F2619336-7122-4F4C-9E44-56384CC62C40}" destId="{1017D99D-C514-405A-8496-4B82E319A1B9}" srcOrd="0" destOrd="0" presId="urn:microsoft.com/office/officeart/2005/8/layout/cycle3"/>
    <dgm:cxn modelId="{8CBA5E83-A884-4098-AFDF-8CFC47F09B0F}" type="presOf" srcId="{F5E391DF-F1C8-4C7C-8DDB-75154632E761}" destId="{C4FF95B8-61FA-49C8-A8BE-0A0094CF149C}" srcOrd="0" destOrd="0" presId="urn:microsoft.com/office/officeart/2005/8/layout/cycle3"/>
    <dgm:cxn modelId="{C6BA0E18-B815-4E5B-9E7F-051C552DBEBB}" srcId="{CC455B49-0AE6-418C-8606-2811B26F4BD3}" destId="{F5E391DF-F1C8-4C7C-8DDB-75154632E761}" srcOrd="1" destOrd="0" parTransId="{412B0866-0404-4003-BDB9-90F476FADF7B}" sibTransId="{A423590F-4911-41ED-9B6C-DED1EC22E05E}"/>
    <dgm:cxn modelId="{1B732B6F-DF51-4250-9D0C-45E54A457C7B}" srcId="{CC455B49-0AE6-418C-8606-2811B26F4BD3}" destId="{F2619336-7122-4F4C-9E44-56384CC62C40}" srcOrd="3" destOrd="0" parTransId="{DC5EAEBA-DBC0-4FBE-BD26-33DAFBED0CB5}" sibTransId="{7140F219-22AB-479F-9E55-FBFB693E7C24}"/>
    <dgm:cxn modelId="{DB9017FA-A996-4F0B-B985-9FDD99BA601E}" srcId="{CC455B49-0AE6-418C-8606-2811B26F4BD3}" destId="{B2B587CB-C43B-4909-BB9F-5CDC2C998CB5}" srcOrd="4" destOrd="0" parTransId="{AC63D733-237C-4497-A828-D002022FB251}" sibTransId="{D6BCE5C9-56A2-4748-97A7-E1F06094C836}"/>
    <dgm:cxn modelId="{2BB76363-6A6D-4A49-AFAE-8C34C50F2F41}" type="presOf" srcId="{CC455B49-0AE6-418C-8606-2811B26F4BD3}" destId="{9FCC93B2-B0E2-41D1-A82C-ACADA7F2559E}" srcOrd="0" destOrd="0" presId="urn:microsoft.com/office/officeart/2005/8/layout/cycle3"/>
    <dgm:cxn modelId="{FFFCAC19-EDE3-49C3-8276-1E775E24BB7E}" type="presOf" srcId="{BFB5E561-94B6-4570-81F6-61840AED6A2E}" destId="{A5E0D7D7-1E1C-4D94-B0B6-78230BA53E5F}" srcOrd="0" destOrd="0" presId="urn:microsoft.com/office/officeart/2005/8/layout/cycle3"/>
    <dgm:cxn modelId="{C17A62D9-C0DF-4D7D-9F34-6CA054E5CA38}" type="presOf" srcId="{72DF1B9A-47AA-4647-9B17-5E4B08477987}" destId="{E60FF6A3-E39F-4AA8-B301-0D9A3B3E464C}" srcOrd="0" destOrd="0" presId="urn:microsoft.com/office/officeart/2005/8/layout/cycle3"/>
    <dgm:cxn modelId="{89D783DD-AEEA-4BF5-BC81-34839E222169}" srcId="{CC455B49-0AE6-418C-8606-2811B26F4BD3}" destId="{BFB5E561-94B6-4570-81F6-61840AED6A2E}" srcOrd="0" destOrd="0" parTransId="{BAF1B7E1-7FB0-4D58-950A-6E1913BFDAE6}" sibTransId="{68D63886-DD82-47CC-90A5-E445D6AC72D9}"/>
    <dgm:cxn modelId="{F435DA31-31A4-41D3-86DA-B2675CF034E0}" type="presOf" srcId="{68D63886-DD82-47CC-90A5-E445D6AC72D9}" destId="{36ADC60C-8AB1-47A8-8199-38266CA982B9}" srcOrd="0" destOrd="0" presId="urn:microsoft.com/office/officeart/2005/8/layout/cycle3"/>
    <dgm:cxn modelId="{439C75E4-BB17-4779-9B97-339395BF79EA}" srcId="{CC455B49-0AE6-418C-8606-2811B26F4BD3}" destId="{72DF1B9A-47AA-4647-9B17-5E4B08477987}" srcOrd="2" destOrd="0" parTransId="{0ACEB6F1-EFA8-4CAD-9CBD-EEC2DB1AFF7D}" sibTransId="{B2913EAC-6E67-4B94-A0F4-A359940AAB12}"/>
    <dgm:cxn modelId="{108D30C8-DE7F-4570-A358-79C4FC9FBA04}" type="presParOf" srcId="{9FCC93B2-B0E2-41D1-A82C-ACADA7F2559E}" destId="{1D72D721-5938-4E30-80B9-06DC3EDCFCB7}" srcOrd="0" destOrd="0" presId="urn:microsoft.com/office/officeart/2005/8/layout/cycle3"/>
    <dgm:cxn modelId="{D7FA36F2-84E3-4B33-B307-21E2C064C30C}" type="presParOf" srcId="{1D72D721-5938-4E30-80B9-06DC3EDCFCB7}" destId="{A5E0D7D7-1E1C-4D94-B0B6-78230BA53E5F}" srcOrd="0" destOrd="0" presId="urn:microsoft.com/office/officeart/2005/8/layout/cycle3"/>
    <dgm:cxn modelId="{E20A22E7-DAA8-43B6-8F5B-1C1129C490CB}" type="presParOf" srcId="{1D72D721-5938-4E30-80B9-06DC3EDCFCB7}" destId="{36ADC60C-8AB1-47A8-8199-38266CA982B9}" srcOrd="1" destOrd="0" presId="urn:microsoft.com/office/officeart/2005/8/layout/cycle3"/>
    <dgm:cxn modelId="{4232D088-E9F6-46E1-BED3-C8E165567152}" type="presParOf" srcId="{1D72D721-5938-4E30-80B9-06DC3EDCFCB7}" destId="{C4FF95B8-61FA-49C8-A8BE-0A0094CF149C}" srcOrd="2" destOrd="0" presId="urn:microsoft.com/office/officeart/2005/8/layout/cycle3"/>
    <dgm:cxn modelId="{6B0FFB56-753E-4A92-A2BB-407DB82D1612}" type="presParOf" srcId="{1D72D721-5938-4E30-80B9-06DC3EDCFCB7}" destId="{E60FF6A3-E39F-4AA8-B301-0D9A3B3E464C}" srcOrd="3" destOrd="0" presId="urn:microsoft.com/office/officeart/2005/8/layout/cycle3"/>
    <dgm:cxn modelId="{80A7934D-643E-493D-AD5A-25ABFC05C679}" type="presParOf" srcId="{1D72D721-5938-4E30-80B9-06DC3EDCFCB7}" destId="{1017D99D-C514-405A-8496-4B82E319A1B9}" srcOrd="4" destOrd="0" presId="urn:microsoft.com/office/officeart/2005/8/layout/cycle3"/>
    <dgm:cxn modelId="{01AA1621-DD46-4EA1-9100-86C685E4E88B}" type="presParOf" srcId="{1D72D721-5938-4E30-80B9-06DC3EDCFCB7}" destId="{A06D7DB3-B314-4F5C-B975-D52C8A2EC3A8}"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6FC0F9-9708-44F5-8E95-36F3BBD7A454}"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8F21951F-5D2D-4A29-9F94-210FFE1599E3}">
      <dgm:prSet/>
      <dgm:spPr/>
      <dgm:t>
        <a:bodyPr/>
        <a:lstStyle/>
        <a:p>
          <a:pPr rtl="0"/>
          <a:r>
            <a:rPr lang="en-GB" smtClean="0"/>
            <a:t>They take as their staring point the fact that humans are ultimately alone.</a:t>
          </a:r>
          <a:endParaRPr lang="en-GB"/>
        </a:p>
      </dgm:t>
    </dgm:pt>
    <dgm:pt modelId="{5C3AA045-5C8E-4D10-9592-8F76DB21BF28}" type="parTrans" cxnId="{FD477899-E538-4EF4-9B47-191B0AB7F031}">
      <dgm:prSet/>
      <dgm:spPr/>
      <dgm:t>
        <a:bodyPr/>
        <a:lstStyle/>
        <a:p>
          <a:endParaRPr lang="en-US"/>
        </a:p>
      </dgm:t>
    </dgm:pt>
    <dgm:pt modelId="{9C20A631-A352-4D8F-97EE-C182C7A1D45B}" type="sibTrans" cxnId="{FD477899-E538-4EF4-9B47-191B0AB7F031}">
      <dgm:prSet/>
      <dgm:spPr/>
      <dgm:t>
        <a:bodyPr/>
        <a:lstStyle/>
        <a:p>
          <a:endParaRPr lang="en-US"/>
        </a:p>
      </dgm:t>
    </dgm:pt>
    <dgm:pt modelId="{A6F57C9E-F41A-4E57-B42E-1C1A3ADD3DA4}">
      <dgm:prSet/>
      <dgm:spPr/>
      <dgm:t>
        <a:bodyPr/>
        <a:lstStyle/>
        <a:p>
          <a:pPr rtl="0"/>
          <a:r>
            <a:rPr lang="en-GB" smtClean="0"/>
            <a:t>No one else can experience our thoughts and feelings; separateness is an essential condition of our existence.</a:t>
          </a:r>
          <a:endParaRPr lang="en-GB"/>
        </a:p>
      </dgm:t>
    </dgm:pt>
    <dgm:pt modelId="{FE22C3D7-0426-4672-AB28-B76AED81130A}" type="parTrans" cxnId="{2949AD3C-B22F-41DA-9F0B-B3B9AA1C3095}">
      <dgm:prSet/>
      <dgm:spPr/>
      <dgm:t>
        <a:bodyPr/>
        <a:lstStyle/>
        <a:p>
          <a:endParaRPr lang="en-US"/>
        </a:p>
      </dgm:t>
    </dgm:pt>
    <dgm:pt modelId="{69A9AC99-5B10-47B1-9158-15BC0D0D9188}" type="sibTrans" cxnId="{2949AD3C-B22F-41DA-9F0B-B3B9AA1C3095}">
      <dgm:prSet/>
      <dgm:spPr/>
      <dgm:t>
        <a:bodyPr/>
        <a:lstStyle/>
        <a:p>
          <a:endParaRPr lang="en-US"/>
        </a:p>
      </dgm:t>
    </dgm:pt>
    <dgm:pt modelId="{CD014F0C-FEB3-4250-89BF-25A06F507645}">
      <dgm:prSet/>
      <dgm:spPr/>
      <dgm:t>
        <a:bodyPr/>
        <a:lstStyle/>
        <a:p>
          <a:pPr rtl="0"/>
          <a:r>
            <a:rPr lang="en-GB" smtClean="0"/>
            <a:t>Those who accept this view often focus on the question of how people can live with their loneliness.</a:t>
          </a:r>
          <a:endParaRPr lang="en-GB"/>
        </a:p>
      </dgm:t>
    </dgm:pt>
    <dgm:pt modelId="{71F841FC-7172-4078-8BD1-941BECDAF9BF}" type="parTrans" cxnId="{20231B55-E241-4FF0-95E2-239427385B37}">
      <dgm:prSet/>
      <dgm:spPr/>
      <dgm:t>
        <a:bodyPr/>
        <a:lstStyle/>
        <a:p>
          <a:endParaRPr lang="en-US"/>
        </a:p>
      </dgm:t>
    </dgm:pt>
    <dgm:pt modelId="{1591E2A8-F583-4F4A-99BF-3EBFDC6F9882}" type="sibTrans" cxnId="{20231B55-E241-4FF0-95E2-239427385B37}">
      <dgm:prSet/>
      <dgm:spPr/>
      <dgm:t>
        <a:bodyPr/>
        <a:lstStyle/>
        <a:p>
          <a:endParaRPr lang="en-US"/>
        </a:p>
      </dgm:t>
    </dgm:pt>
    <dgm:pt modelId="{BF7CB664-F265-41B1-87DD-B6970FBECCD2}">
      <dgm:prSet/>
      <dgm:spPr/>
      <dgm:t>
        <a:bodyPr/>
        <a:lstStyle/>
        <a:p>
          <a:pPr rtl="0"/>
          <a:r>
            <a:rPr lang="en-GB" smtClean="0"/>
            <a:t>Emphasises the importance of distinguishing between loneliness anxiety and true loneliness. </a:t>
          </a:r>
          <a:endParaRPr lang="en-GB"/>
        </a:p>
      </dgm:t>
    </dgm:pt>
    <dgm:pt modelId="{93E7C2A1-ECA6-4141-91A9-8F94432842F3}" type="parTrans" cxnId="{161A3EC0-3D0D-4DB2-8967-C8FCB4FFAEDF}">
      <dgm:prSet/>
      <dgm:spPr/>
      <dgm:t>
        <a:bodyPr/>
        <a:lstStyle/>
        <a:p>
          <a:endParaRPr lang="en-US"/>
        </a:p>
      </dgm:t>
    </dgm:pt>
    <dgm:pt modelId="{3A7E4DF4-23E6-4B15-A971-C3F7FBB95034}" type="sibTrans" cxnId="{161A3EC0-3D0D-4DB2-8967-C8FCB4FFAEDF}">
      <dgm:prSet/>
      <dgm:spPr/>
      <dgm:t>
        <a:bodyPr/>
        <a:lstStyle/>
        <a:p>
          <a:endParaRPr lang="en-US"/>
        </a:p>
      </dgm:t>
    </dgm:pt>
    <dgm:pt modelId="{359846A1-1770-452E-BBA2-61FCA0ADAA7A}" type="pres">
      <dgm:prSet presAssocID="{B56FC0F9-9708-44F5-8E95-36F3BBD7A454}" presName="CompostProcess" presStyleCnt="0">
        <dgm:presLayoutVars>
          <dgm:dir/>
          <dgm:resizeHandles val="exact"/>
        </dgm:presLayoutVars>
      </dgm:prSet>
      <dgm:spPr/>
      <dgm:t>
        <a:bodyPr/>
        <a:lstStyle/>
        <a:p>
          <a:endParaRPr lang="en-US"/>
        </a:p>
      </dgm:t>
    </dgm:pt>
    <dgm:pt modelId="{4FC77B01-EC6C-4D80-9D9B-6A6AE7113B52}" type="pres">
      <dgm:prSet presAssocID="{B56FC0F9-9708-44F5-8E95-36F3BBD7A454}" presName="arrow" presStyleLbl="bgShp" presStyleIdx="0" presStyleCnt="1"/>
      <dgm:spPr/>
    </dgm:pt>
    <dgm:pt modelId="{C6313486-736D-4F87-B7E1-7F689C29F6F0}" type="pres">
      <dgm:prSet presAssocID="{B56FC0F9-9708-44F5-8E95-36F3BBD7A454}" presName="linearProcess" presStyleCnt="0"/>
      <dgm:spPr/>
    </dgm:pt>
    <dgm:pt modelId="{17B04854-53D4-458A-8247-B94DDE3E8BD8}" type="pres">
      <dgm:prSet presAssocID="{8F21951F-5D2D-4A29-9F94-210FFE1599E3}" presName="textNode" presStyleLbl="node1" presStyleIdx="0" presStyleCnt="4">
        <dgm:presLayoutVars>
          <dgm:bulletEnabled val="1"/>
        </dgm:presLayoutVars>
      </dgm:prSet>
      <dgm:spPr/>
      <dgm:t>
        <a:bodyPr/>
        <a:lstStyle/>
        <a:p>
          <a:endParaRPr lang="en-US"/>
        </a:p>
      </dgm:t>
    </dgm:pt>
    <dgm:pt modelId="{744EF6E4-88F9-4732-9F85-9D557B7DB231}" type="pres">
      <dgm:prSet presAssocID="{9C20A631-A352-4D8F-97EE-C182C7A1D45B}" presName="sibTrans" presStyleCnt="0"/>
      <dgm:spPr/>
    </dgm:pt>
    <dgm:pt modelId="{52CB57B5-6D04-4E91-B2FF-4E2E7E21A834}" type="pres">
      <dgm:prSet presAssocID="{A6F57C9E-F41A-4E57-B42E-1C1A3ADD3DA4}" presName="textNode" presStyleLbl="node1" presStyleIdx="1" presStyleCnt="4">
        <dgm:presLayoutVars>
          <dgm:bulletEnabled val="1"/>
        </dgm:presLayoutVars>
      </dgm:prSet>
      <dgm:spPr/>
      <dgm:t>
        <a:bodyPr/>
        <a:lstStyle/>
        <a:p>
          <a:endParaRPr lang="en-US"/>
        </a:p>
      </dgm:t>
    </dgm:pt>
    <dgm:pt modelId="{48CE307B-D262-4B4F-ABA7-6B1873E118A1}" type="pres">
      <dgm:prSet presAssocID="{69A9AC99-5B10-47B1-9158-15BC0D0D9188}" presName="sibTrans" presStyleCnt="0"/>
      <dgm:spPr/>
    </dgm:pt>
    <dgm:pt modelId="{AB170736-99F5-438D-9908-5D320AF92971}" type="pres">
      <dgm:prSet presAssocID="{CD014F0C-FEB3-4250-89BF-25A06F507645}" presName="textNode" presStyleLbl="node1" presStyleIdx="2" presStyleCnt="4">
        <dgm:presLayoutVars>
          <dgm:bulletEnabled val="1"/>
        </dgm:presLayoutVars>
      </dgm:prSet>
      <dgm:spPr/>
      <dgm:t>
        <a:bodyPr/>
        <a:lstStyle/>
        <a:p>
          <a:endParaRPr lang="en-US"/>
        </a:p>
      </dgm:t>
    </dgm:pt>
    <dgm:pt modelId="{B2905560-69E3-40A7-B849-F0D3FD98D3F2}" type="pres">
      <dgm:prSet presAssocID="{1591E2A8-F583-4F4A-99BF-3EBFDC6F9882}" presName="sibTrans" presStyleCnt="0"/>
      <dgm:spPr/>
    </dgm:pt>
    <dgm:pt modelId="{53036C05-ED60-4749-AC26-0AD082724551}" type="pres">
      <dgm:prSet presAssocID="{BF7CB664-F265-41B1-87DD-B6970FBECCD2}" presName="textNode" presStyleLbl="node1" presStyleIdx="3" presStyleCnt="4">
        <dgm:presLayoutVars>
          <dgm:bulletEnabled val="1"/>
        </dgm:presLayoutVars>
      </dgm:prSet>
      <dgm:spPr/>
      <dgm:t>
        <a:bodyPr/>
        <a:lstStyle/>
        <a:p>
          <a:endParaRPr lang="en-US"/>
        </a:p>
      </dgm:t>
    </dgm:pt>
  </dgm:ptLst>
  <dgm:cxnLst>
    <dgm:cxn modelId="{20231B55-E241-4FF0-95E2-239427385B37}" srcId="{B56FC0F9-9708-44F5-8E95-36F3BBD7A454}" destId="{CD014F0C-FEB3-4250-89BF-25A06F507645}" srcOrd="2" destOrd="0" parTransId="{71F841FC-7172-4078-8BD1-941BECDAF9BF}" sibTransId="{1591E2A8-F583-4F4A-99BF-3EBFDC6F9882}"/>
    <dgm:cxn modelId="{029F8C90-66F9-495B-9AB6-5F94BFC568C4}" type="presOf" srcId="{8F21951F-5D2D-4A29-9F94-210FFE1599E3}" destId="{17B04854-53D4-458A-8247-B94DDE3E8BD8}" srcOrd="0" destOrd="0" presId="urn:microsoft.com/office/officeart/2005/8/layout/hProcess9"/>
    <dgm:cxn modelId="{CE05EC05-0C04-4936-B9CF-ED0CF440FA45}" type="presOf" srcId="{BF7CB664-F265-41B1-87DD-B6970FBECCD2}" destId="{53036C05-ED60-4749-AC26-0AD082724551}" srcOrd="0" destOrd="0" presId="urn:microsoft.com/office/officeart/2005/8/layout/hProcess9"/>
    <dgm:cxn modelId="{FD477899-E538-4EF4-9B47-191B0AB7F031}" srcId="{B56FC0F9-9708-44F5-8E95-36F3BBD7A454}" destId="{8F21951F-5D2D-4A29-9F94-210FFE1599E3}" srcOrd="0" destOrd="0" parTransId="{5C3AA045-5C8E-4D10-9592-8F76DB21BF28}" sibTransId="{9C20A631-A352-4D8F-97EE-C182C7A1D45B}"/>
    <dgm:cxn modelId="{2949AD3C-B22F-41DA-9F0B-B3B9AA1C3095}" srcId="{B56FC0F9-9708-44F5-8E95-36F3BBD7A454}" destId="{A6F57C9E-F41A-4E57-B42E-1C1A3ADD3DA4}" srcOrd="1" destOrd="0" parTransId="{FE22C3D7-0426-4672-AB28-B76AED81130A}" sibTransId="{69A9AC99-5B10-47B1-9158-15BC0D0D9188}"/>
    <dgm:cxn modelId="{34D88314-E960-44D1-A7A2-FBE425A80A07}" type="presOf" srcId="{B56FC0F9-9708-44F5-8E95-36F3BBD7A454}" destId="{359846A1-1770-452E-BBA2-61FCA0ADAA7A}" srcOrd="0" destOrd="0" presId="urn:microsoft.com/office/officeart/2005/8/layout/hProcess9"/>
    <dgm:cxn modelId="{59124A0A-8CE2-44B0-8A7D-02B1CD39A988}" type="presOf" srcId="{A6F57C9E-F41A-4E57-B42E-1C1A3ADD3DA4}" destId="{52CB57B5-6D04-4E91-B2FF-4E2E7E21A834}" srcOrd="0" destOrd="0" presId="urn:microsoft.com/office/officeart/2005/8/layout/hProcess9"/>
    <dgm:cxn modelId="{161A3EC0-3D0D-4DB2-8967-C8FCB4FFAEDF}" srcId="{B56FC0F9-9708-44F5-8E95-36F3BBD7A454}" destId="{BF7CB664-F265-41B1-87DD-B6970FBECCD2}" srcOrd="3" destOrd="0" parTransId="{93E7C2A1-ECA6-4141-91A9-8F94432842F3}" sibTransId="{3A7E4DF4-23E6-4B15-A971-C3F7FBB95034}"/>
    <dgm:cxn modelId="{437F0D33-A8EF-480C-B9D9-8AD79C46E3DA}" type="presOf" srcId="{CD014F0C-FEB3-4250-89BF-25A06F507645}" destId="{AB170736-99F5-438D-9908-5D320AF92971}" srcOrd="0" destOrd="0" presId="urn:microsoft.com/office/officeart/2005/8/layout/hProcess9"/>
    <dgm:cxn modelId="{EA74A989-1525-4701-BBD4-D445993EB23B}" type="presParOf" srcId="{359846A1-1770-452E-BBA2-61FCA0ADAA7A}" destId="{4FC77B01-EC6C-4D80-9D9B-6A6AE7113B52}" srcOrd="0" destOrd="0" presId="urn:microsoft.com/office/officeart/2005/8/layout/hProcess9"/>
    <dgm:cxn modelId="{A9014804-5211-466B-A5AB-C43C1201AF19}" type="presParOf" srcId="{359846A1-1770-452E-BBA2-61FCA0ADAA7A}" destId="{C6313486-736D-4F87-B7E1-7F689C29F6F0}" srcOrd="1" destOrd="0" presId="urn:microsoft.com/office/officeart/2005/8/layout/hProcess9"/>
    <dgm:cxn modelId="{F134D182-55E7-41CA-8B64-9F2E8204CB16}" type="presParOf" srcId="{C6313486-736D-4F87-B7E1-7F689C29F6F0}" destId="{17B04854-53D4-458A-8247-B94DDE3E8BD8}" srcOrd="0" destOrd="0" presId="urn:microsoft.com/office/officeart/2005/8/layout/hProcess9"/>
    <dgm:cxn modelId="{FEF3EC6E-F54C-4A4B-B8AB-293F3D30C011}" type="presParOf" srcId="{C6313486-736D-4F87-B7E1-7F689C29F6F0}" destId="{744EF6E4-88F9-4732-9F85-9D557B7DB231}" srcOrd="1" destOrd="0" presId="urn:microsoft.com/office/officeart/2005/8/layout/hProcess9"/>
    <dgm:cxn modelId="{C01CC4B4-D575-4FAE-B659-E9EDCCEC883D}" type="presParOf" srcId="{C6313486-736D-4F87-B7E1-7F689C29F6F0}" destId="{52CB57B5-6D04-4E91-B2FF-4E2E7E21A834}" srcOrd="2" destOrd="0" presId="urn:microsoft.com/office/officeart/2005/8/layout/hProcess9"/>
    <dgm:cxn modelId="{849C306F-D101-48B0-8A8F-6D6B0D518791}" type="presParOf" srcId="{C6313486-736D-4F87-B7E1-7F689C29F6F0}" destId="{48CE307B-D262-4B4F-ABA7-6B1873E118A1}" srcOrd="3" destOrd="0" presId="urn:microsoft.com/office/officeart/2005/8/layout/hProcess9"/>
    <dgm:cxn modelId="{DE69B961-C717-41B5-B80A-80B8EC082844}" type="presParOf" srcId="{C6313486-736D-4F87-B7E1-7F689C29F6F0}" destId="{AB170736-99F5-438D-9908-5D320AF92971}" srcOrd="4" destOrd="0" presId="urn:microsoft.com/office/officeart/2005/8/layout/hProcess9"/>
    <dgm:cxn modelId="{4B8CE95C-8D80-4613-9FD7-27B971F6EB6E}" type="presParOf" srcId="{C6313486-736D-4F87-B7E1-7F689C29F6F0}" destId="{B2905560-69E3-40A7-B849-F0D3FD98D3F2}" srcOrd="5" destOrd="0" presId="urn:microsoft.com/office/officeart/2005/8/layout/hProcess9"/>
    <dgm:cxn modelId="{C1A6D66F-42AC-4037-A710-9E0A3E66F041}" type="presParOf" srcId="{C6313486-736D-4F87-B7E1-7F689C29F6F0}" destId="{53036C05-ED60-4749-AC26-0AD08272455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BCF9004-01D2-4C33-8BCB-7E8E326864C8}" type="doc">
      <dgm:prSet loTypeId="urn:microsoft.com/office/officeart/2005/8/layout/hierarchy3" loCatId="hierarchy" qsTypeId="urn:microsoft.com/office/officeart/2005/8/quickstyle/simple1" qsCatId="simple" csTypeId="urn:microsoft.com/office/officeart/2005/8/colors/colorful4" csCatId="colorful" phldr="1"/>
      <dgm:spPr/>
      <dgm:t>
        <a:bodyPr/>
        <a:lstStyle/>
        <a:p>
          <a:endParaRPr lang="en-US"/>
        </a:p>
      </dgm:t>
    </dgm:pt>
    <dgm:pt modelId="{E04576B0-CAEA-4DBF-B489-B2D390F4BD31}">
      <dgm:prSet/>
      <dgm:spPr/>
      <dgm:t>
        <a:bodyPr/>
        <a:lstStyle/>
        <a:p>
          <a:pPr rtl="0"/>
          <a:r>
            <a:rPr lang="en-GB" i="1" baseline="0" dirty="0" smtClean="0"/>
            <a:t>Loneliness anxiety </a:t>
          </a:r>
          <a:r>
            <a:rPr lang="en-GB" baseline="0" dirty="0" smtClean="0"/>
            <a:t>is aversive and results from "a basic alienation between man and man“</a:t>
          </a:r>
          <a:br>
            <a:rPr lang="en-GB" baseline="0" dirty="0" smtClean="0"/>
          </a:br>
          <a:r>
            <a:rPr lang="en-GB" baseline="0" dirty="0" smtClean="0"/>
            <a:t/>
          </a:r>
          <a:br>
            <a:rPr lang="en-GB" baseline="0" dirty="0" smtClean="0"/>
          </a:br>
          <a:r>
            <a:rPr lang="en-GB" baseline="0" dirty="0" smtClean="0"/>
            <a:t>E</a:t>
          </a:r>
          <a:r>
            <a:rPr lang="en-GB" i="1" baseline="0" dirty="0" smtClean="0"/>
            <a:t>xistential loneliness </a:t>
          </a:r>
          <a:r>
            <a:rPr lang="en-GB" baseline="0" dirty="0" smtClean="0"/>
            <a:t>is an inevitable part of the human experience, involving periods of self-confrontation and providing an avenue for self-growth. </a:t>
          </a:r>
          <a:br>
            <a:rPr lang="en-GB" baseline="0" dirty="0" smtClean="0"/>
          </a:br>
          <a:r>
            <a:rPr lang="en-GB" baseline="0" dirty="0" smtClean="0"/>
            <a:t/>
          </a:r>
          <a:br>
            <a:rPr lang="en-GB" baseline="0" dirty="0" smtClean="0"/>
          </a:br>
          <a:r>
            <a:rPr lang="en-GB" baseline="0" dirty="0" smtClean="0"/>
            <a:t>While it can be painful, it can also lead to "triumphant creation". </a:t>
          </a:r>
          <a:endParaRPr lang="en-GB" dirty="0"/>
        </a:p>
      </dgm:t>
    </dgm:pt>
    <dgm:pt modelId="{37E6ABF4-59BB-4086-9B22-B03BD803AA5E}" type="parTrans" cxnId="{7E9BECA2-2783-4DCA-B473-4118B205B198}">
      <dgm:prSet/>
      <dgm:spPr/>
      <dgm:t>
        <a:bodyPr/>
        <a:lstStyle/>
        <a:p>
          <a:endParaRPr lang="en-US"/>
        </a:p>
      </dgm:t>
    </dgm:pt>
    <dgm:pt modelId="{51625BFF-7805-4C8C-8CD2-13DBEDEF49D3}" type="sibTrans" cxnId="{7E9BECA2-2783-4DCA-B473-4118B205B198}">
      <dgm:prSet/>
      <dgm:spPr/>
      <dgm:t>
        <a:bodyPr/>
        <a:lstStyle/>
        <a:p>
          <a:endParaRPr lang="en-US"/>
        </a:p>
      </dgm:t>
    </dgm:pt>
    <dgm:pt modelId="{A2842008-0BBB-43C4-856A-6D1164303AE9}" type="pres">
      <dgm:prSet presAssocID="{8BCF9004-01D2-4C33-8BCB-7E8E326864C8}" presName="diagram" presStyleCnt="0">
        <dgm:presLayoutVars>
          <dgm:chPref val="1"/>
          <dgm:dir/>
          <dgm:animOne val="branch"/>
          <dgm:animLvl val="lvl"/>
          <dgm:resizeHandles/>
        </dgm:presLayoutVars>
      </dgm:prSet>
      <dgm:spPr/>
      <dgm:t>
        <a:bodyPr/>
        <a:lstStyle/>
        <a:p>
          <a:endParaRPr lang="en-US"/>
        </a:p>
      </dgm:t>
    </dgm:pt>
    <dgm:pt modelId="{38DFE383-D291-44A9-BEEE-13F0451E671B}" type="pres">
      <dgm:prSet presAssocID="{E04576B0-CAEA-4DBF-B489-B2D390F4BD31}" presName="root" presStyleCnt="0"/>
      <dgm:spPr/>
    </dgm:pt>
    <dgm:pt modelId="{19ED24F4-6D18-459B-9632-BF694509DAAC}" type="pres">
      <dgm:prSet presAssocID="{E04576B0-CAEA-4DBF-B489-B2D390F4BD31}" presName="rootComposite" presStyleCnt="0"/>
      <dgm:spPr/>
    </dgm:pt>
    <dgm:pt modelId="{69A103B2-E952-4F2B-990D-5BCF5D7DE5D9}" type="pres">
      <dgm:prSet presAssocID="{E04576B0-CAEA-4DBF-B489-B2D390F4BD31}" presName="rootText" presStyleLbl="node1" presStyleIdx="0" presStyleCnt="1" custScaleY="157994" custLinFactNeighborX="282" custLinFactNeighborY="-13539"/>
      <dgm:spPr/>
      <dgm:t>
        <a:bodyPr/>
        <a:lstStyle/>
        <a:p>
          <a:endParaRPr lang="en-US"/>
        </a:p>
      </dgm:t>
    </dgm:pt>
    <dgm:pt modelId="{4FC69928-8A89-4D91-BFAB-D92D99AB1151}" type="pres">
      <dgm:prSet presAssocID="{E04576B0-CAEA-4DBF-B489-B2D390F4BD31}" presName="rootConnector" presStyleLbl="node1" presStyleIdx="0" presStyleCnt="1"/>
      <dgm:spPr/>
      <dgm:t>
        <a:bodyPr/>
        <a:lstStyle/>
        <a:p>
          <a:endParaRPr lang="en-US"/>
        </a:p>
      </dgm:t>
    </dgm:pt>
    <dgm:pt modelId="{6535917E-5A93-4B27-B20E-661A515B20B7}" type="pres">
      <dgm:prSet presAssocID="{E04576B0-CAEA-4DBF-B489-B2D390F4BD31}" presName="childShape" presStyleCnt="0"/>
      <dgm:spPr/>
    </dgm:pt>
  </dgm:ptLst>
  <dgm:cxnLst>
    <dgm:cxn modelId="{6F28EC6F-849F-4F70-B6BF-68C30337F545}" type="presOf" srcId="{8BCF9004-01D2-4C33-8BCB-7E8E326864C8}" destId="{A2842008-0BBB-43C4-856A-6D1164303AE9}" srcOrd="0" destOrd="0" presId="urn:microsoft.com/office/officeart/2005/8/layout/hierarchy3"/>
    <dgm:cxn modelId="{30220512-13AC-4297-8DFE-0D449E0050A6}" type="presOf" srcId="{E04576B0-CAEA-4DBF-B489-B2D390F4BD31}" destId="{4FC69928-8A89-4D91-BFAB-D92D99AB1151}" srcOrd="1" destOrd="0" presId="urn:microsoft.com/office/officeart/2005/8/layout/hierarchy3"/>
    <dgm:cxn modelId="{7E9BECA2-2783-4DCA-B473-4118B205B198}" srcId="{8BCF9004-01D2-4C33-8BCB-7E8E326864C8}" destId="{E04576B0-CAEA-4DBF-B489-B2D390F4BD31}" srcOrd="0" destOrd="0" parTransId="{37E6ABF4-59BB-4086-9B22-B03BD803AA5E}" sibTransId="{51625BFF-7805-4C8C-8CD2-13DBEDEF49D3}"/>
    <dgm:cxn modelId="{4D966514-F687-4BD7-85D3-F82C71E7E109}" type="presOf" srcId="{E04576B0-CAEA-4DBF-B489-B2D390F4BD31}" destId="{69A103B2-E952-4F2B-990D-5BCF5D7DE5D9}" srcOrd="0" destOrd="0" presId="urn:microsoft.com/office/officeart/2005/8/layout/hierarchy3"/>
    <dgm:cxn modelId="{FD6F3847-9608-4D69-96CB-85E87F79F2C2}" type="presParOf" srcId="{A2842008-0BBB-43C4-856A-6D1164303AE9}" destId="{38DFE383-D291-44A9-BEEE-13F0451E671B}" srcOrd="0" destOrd="0" presId="urn:microsoft.com/office/officeart/2005/8/layout/hierarchy3"/>
    <dgm:cxn modelId="{E7499786-CD17-4EC8-B046-2645C22E6D32}" type="presParOf" srcId="{38DFE383-D291-44A9-BEEE-13F0451E671B}" destId="{19ED24F4-6D18-459B-9632-BF694509DAAC}" srcOrd="0" destOrd="0" presId="urn:microsoft.com/office/officeart/2005/8/layout/hierarchy3"/>
    <dgm:cxn modelId="{864F97E7-2855-4516-8471-D5E8CE09058B}" type="presParOf" srcId="{19ED24F4-6D18-459B-9632-BF694509DAAC}" destId="{69A103B2-E952-4F2B-990D-5BCF5D7DE5D9}" srcOrd="0" destOrd="0" presId="urn:microsoft.com/office/officeart/2005/8/layout/hierarchy3"/>
    <dgm:cxn modelId="{4DEAE848-A405-4151-B747-F442D8576A65}" type="presParOf" srcId="{19ED24F4-6D18-459B-9632-BF694509DAAC}" destId="{4FC69928-8A89-4D91-BFAB-D92D99AB1151}" srcOrd="1" destOrd="0" presId="urn:microsoft.com/office/officeart/2005/8/layout/hierarchy3"/>
    <dgm:cxn modelId="{C7F96730-8485-4EFB-B4BE-7CFEF41998F1}" type="presParOf" srcId="{38DFE383-D291-44A9-BEEE-13F0451E671B}" destId="{6535917E-5A93-4B27-B20E-661A515B20B7}"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2D3740B-5121-403D-BC17-35C0D3367C07}" type="doc">
      <dgm:prSet loTypeId="urn:microsoft.com/office/officeart/2005/8/layout/arrow5" loCatId="process" qsTypeId="urn:microsoft.com/office/officeart/2005/8/quickstyle/simple1" qsCatId="simple" csTypeId="urn:microsoft.com/office/officeart/2005/8/colors/colorful2" csCatId="colorful"/>
      <dgm:spPr/>
      <dgm:t>
        <a:bodyPr/>
        <a:lstStyle/>
        <a:p>
          <a:endParaRPr lang="en-US"/>
        </a:p>
      </dgm:t>
    </dgm:pt>
    <dgm:pt modelId="{C0A7A333-0278-4DAC-AA81-A7E741C7AC2F}">
      <dgm:prSet/>
      <dgm:spPr/>
      <dgm:t>
        <a:bodyPr/>
        <a:lstStyle/>
        <a:p>
          <a:pPr rtl="0"/>
          <a:r>
            <a:rPr lang="en-GB" i="1" smtClean="0"/>
            <a:t>Loneliness anxiety </a:t>
          </a:r>
          <a:r>
            <a:rPr lang="en-GB" smtClean="0"/>
            <a:t>is the negative form</a:t>
          </a:r>
          <a:endParaRPr lang="en-GB"/>
        </a:p>
      </dgm:t>
    </dgm:pt>
    <dgm:pt modelId="{CD52E50C-51B4-4AF6-9A80-B468EC85D9CB}" type="parTrans" cxnId="{6826CD54-D364-4B3D-9507-141DA81CA45C}">
      <dgm:prSet/>
      <dgm:spPr/>
      <dgm:t>
        <a:bodyPr/>
        <a:lstStyle/>
        <a:p>
          <a:endParaRPr lang="en-US"/>
        </a:p>
      </dgm:t>
    </dgm:pt>
    <dgm:pt modelId="{02CCA1DD-1531-4B09-87CD-7CBD33BD75A5}" type="sibTrans" cxnId="{6826CD54-D364-4B3D-9507-141DA81CA45C}">
      <dgm:prSet/>
      <dgm:spPr/>
      <dgm:t>
        <a:bodyPr/>
        <a:lstStyle/>
        <a:p>
          <a:endParaRPr lang="en-US"/>
        </a:p>
      </dgm:t>
    </dgm:pt>
    <dgm:pt modelId="{F0B55019-D7F3-4FAB-818C-B0A9A116F973}">
      <dgm:prSet/>
      <dgm:spPr/>
      <dgm:t>
        <a:bodyPr/>
        <a:lstStyle/>
        <a:p>
          <a:pPr rtl="0"/>
          <a:r>
            <a:rPr lang="en-GB" i="1" smtClean="0"/>
            <a:t>Existential loneliness </a:t>
          </a:r>
          <a:r>
            <a:rPr lang="en-GB" smtClean="0"/>
            <a:t>is the positive form. </a:t>
          </a:r>
          <a:endParaRPr lang="en-GB"/>
        </a:p>
      </dgm:t>
    </dgm:pt>
    <dgm:pt modelId="{C265C43E-9F2D-45AF-9AE8-B7498763B41E}" type="parTrans" cxnId="{8712D01B-E4D1-452C-B902-173E7223D8A2}">
      <dgm:prSet/>
      <dgm:spPr/>
      <dgm:t>
        <a:bodyPr/>
        <a:lstStyle/>
        <a:p>
          <a:endParaRPr lang="en-US"/>
        </a:p>
      </dgm:t>
    </dgm:pt>
    <dgm:pt modelId="{4ECCBA9F-00C0-4937-8362-B65F01486A6A}" type="sibTrans" cxnId="{8712D01B-E4D1-452C-B902-173E7223D8A2}">
      <dgm:prSet/>
      <dgm:spPr/>
      <dgm:t>
        <a:bodyPr/>
        <a:lstStyle/>
        <a:p>
          <a:endParaRPr lang="en-US"/>
        </a:p>
      </dgm:t>
    </dgm:pt>
    <dgm:pt modelId="{F1FD8372-24C2-4BEB-8803-7DEC6AA33929}" type="pres">
      <dgm:prSet presAssocID="{B2D3740B-5121-403D-BC17-35C0D3367C07}" presName="diagram" presStyleCnt="0">
        <dgm:presLayoutVars>
          <dgm:dir/>
          <dgm:resizeHandles val="exact"/>
        </dgm:presLayoutVars>
      </dgm:prSet>
      <dgm:spPr/>
      <dgm:t>
        <a:bodyPr/>
        <a:lstStyle/>
        <a:p>
          <a:endParaRPr lang="en-US"/>
        </a:p>
      </dgm:t>
    </dgm:pt>
    <dgm:pt modelId="{0BDABC87-0E20-43D0-A203-14DF658CAE0B}" type="pres">
      <dgm:prSet presAssocID="{C0A7A333-0278-4DAC-AA81-A7E741C7AC2F}" presName="arrow" presStyleLbl="node1" presStyleIdx="0" presStyleCnt="2">
        <dgm:presLayoutVars>
          <dgm:bulletEnabled val="1"/>
        </dgm:presLayoutVars>
      </dgm:prSet>
      <dgm:spPr/>
      <dgm:t>
        <a:bodyPr/>
        <a:lstStyle/>
        <a:p>
          <a:endParaRPr lang="en-US"/>
        </a:p>
      </dgm:t>
    </dgm:pt>
    <dgm:pt modelId="{CDFE74E8-A4CA-4EC3-B418-607C53FFC1E1}" type="pres">
      <dgm:prSet presAssocID="{F0B55019-D7F3-4FAB-818C-B0A9A116F973}" presName="arrow" presStyleLbl="node1" presStyleIdx="1" presStyleCnt="2">
        <dgm:presLayoutVars>
          <dgm:bulletEnabled val="1"/>
        </dgm:presLayoutVars>
      </dgm:prSet>
      <dgm:spPr/>
      <dgm:t>
        <a:bodyPr/>
        <a:lstStyle/>
        <a:p>
          <a:endParaRPr lang="en-US"/>
        </a:p>
      </dgm:t>
    </dgm:pt>
  </dgm:ptLst>
  <dgm:cxnLst>
    <dgm:cxn modelId="{E4F53AA3-B4B4-49D6-B690-658D333F377C}" type="presOf" srcId="{F0B55019-D7F3-4FAB-818C-B0A9A116F973}" destId="{CDFE74E8-A4CA-4EC3-B418-607C53FFC1E1}" srcOrd="0" destOrd="0" presId="urn:microsoft.com/office/officeart/2005/8/layout/arrow5"/>
    <dgm:cxn modelId="{8712D01B-E4D1-452C-B902-173E7223D8A2}" srcId="{B2D3740B-5121-403D-BC17-35C0D3367C07}" destId="{F0B55019-D7F3-4FAB-818C-B0A9A116F973}" srcOrd="1" destOrd="0" parTransId="{C265C43E-9F2D-45AF-9AE8-B7498763B41E}" sibTransId="{4ECCBA9F-00C0-4937-8362-B65F01486A6A}"/>
    <dgm:cxn modelId="{753BA87B-69B6-45B4-B80C-385434D60EAC}" type="presOf" srcId="{B2D3740B-5121-403D-BC17-35C0D3367C07}" destId="{F1FD8372-24C2-4BEB-8803-7DEC6AA33929}" srcOrd="0" destOrd="0" presId="urn:microsoft.com/office/officeart/2005/8/layout/arrow5"/>
    <dgm:cxn modelId="{4030991D-BFFF-4697-AE29-F0A6A99B55F3}" type="presOf" srcId="{C0A7A333-0278-4DAC-AA81-A7E741C7AC2F}" destId="{0BDABC87-0E20-43D0-A203-14DF658CAE0B}" srcOrd="0" destOrd="0" presId="urn:microsoft.com/office/officeart/2005/8/layout/arrow5"/>
    <dgm:cxn modelId="{6826CD54-D364-4B3D-9507-141DA81CA45C}" srcId="{B2D3740B-5121-403D-BC17-35C0D3367C07}" destId="{C0A7A333-0278-4DAC-AA81-A7E741C7AC2F}" srcOrd="0" destOrd="0" parTransId="{CD52E50C-51B4-4AF6-9A80-B468EC85D9CB}" sibTransId="{02CCA1DD-1531-4B09-87CD-7CBD33BD75A5}"/>
    <dgm:cxn modelId="{0E28A12F-E81C-48AD-8B45-4B6C3C3A629C}" type="presParOf" srcId="{F1FD8372-24C2-4BEB-8803-7DEC6AA33929}" destId="{0BDABC87-0E20-43D0-A203-14DF658CAE0B}" srcOrd="0" destOrd="0" presId="urn:microsoft.com/office/officeart/2005/8/layout/arrow5"/>
    <dgm:cxn modelId="{FF2B61E8-5BD0-43B0-9FBF-93494373E04F}" type="presParOf" srcId="{F1FD8372-24C2-4BEB-8803-7DEC6AA33929}" destId="{CDFE74E8-A4CA-4EC3-B418-607C53FFC1E1}"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7F1BE99-8D78-41F9-8654-5C749196F1D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6DDBDC5-E708-4CFA-B29F-397F1FBFD4B9}">
      <dgm:prSet/>
      <dgm:spPr/>
      <dgm:t>
        <a:bodyPr/>
        <a:lstStyle/>
        <a:p>
          <a:pPr rtl="0"/>
          <a:r>
            <a:rPr lang="en-GB" dirty="0" smtClean="0"/>
            <a:t>A positive-negative dimension running through loneliness experiences. </a:t>
          </a:r>
          <a:endParaRPr lang="en-GB" dirty="0"/>
        </a:p>
      </dgm:t>
    </dgm:pt>
    <dgm:pt modelId="{CEA79310-4CE2-4489-A8AA-492A2F670090}" type="parTrans" cxnId="{DF0633F1-5BA2-46D8-A8C5-3D8699C36521}">
      <dgm:prSet/>
      <dgm:spPr/>
      <dgm:t>
        <a:bodyPr/>
        <a:lstStyle/>
        <a:p>
          <a:endParaRPr lang="en-US"/>
        </a:p>
      </dgm:t>
    </dgm:pt>
    <dgm:pt modelId="{D9697703-89E6-43F9-BC2E-58093C341C54}" type="sibTrans" cxnId="{DF0633F1-5BA2-46D8-A8C5-3D8699C36521}">
      <dgm:prSet/>
      <dgm:spPr/>
      <dgm:t>
        <a:bodyPr/>
        <a:lstStyle/>
        <a:p>
          <a:endParaRPr lang="en-US"/>
        </a:p>
      </dgm:t>
    </dgm:pt>
    <dgm:pt modelId="{6571A523-2E61-4253-B587-22FA3C1181B0}" type="pres">
      <dgm:prSet presAssocID="{97F1BE99-8D78-41F9-8654-5C749196F1DF}" presName="vert0" presStyleCnt="0">
        <dgm:presLayoutVars>
          <dgm:dir/>
          <dgm:animOne val="branch"/>
          <dgm:animLvl val="lvl"/>
        </dgm:presLayoutVars>
      </dgm:prSet>
      <dgm:spPr/>
      <dgm:t>
        <a:bodyPr/>
        <a:lstStyle/>
        <a:p>
          <a:endParaRPr lang="en-US"/>
        </a:p>
      </dgm:t>
    </dgm:pt>
    <dgm:pt modelId="{F3314BE6-53F1-46D7-A40A-574F1E1D75C5}" type="pres">
      <dgm:prSet presAssocID="{A6DDBDC5-E708-4CFA-B29F-397F1FBFD4B9}" presName="thickLine" presStyleLbl="alignNode1" presStyleIdx="0" presStyleCnt="1"/>
      <dgm:spPr/>
    </dgm:pt>
    <dgm:pt modelId="{6449B785-4056-424D-8B8A-94496D7D167B}" type="pres">
      <dgm:prSet presAssocID="{A6DDBDC5-E708-4CFA-B29F-397F1FBFD4B9}" presName="horz1" presStyleCnt="0"/>
      <dgm:spPr/>
    </dgm:pt>
    <dgm:pt modelId="{02BB7784-403B-491F-A873-486780E9F9E5}" type="pres">
      <dgm:prSet presAssocID="{A6DDBDC5-E708-4CFA-B29F-397F1FBFD4B9}" presName="tx1" presStyleLbl="revTx" presStyleIdx="0" presStyleCnt="1"/>
      <dgm:spPr/>
      <dgm:t>
        <a:bodyPr/>
        <a:lstStyle/>
        <a:p>
          <a:endParaRPr lang="en-US"/>
        </a:p>
      </dgm:t>
    </dgm:pt>
    <dgm:pt modelId="{6A96953A-2B29-4E91-92D6-3EF990AA8B11}" type="pres">
      <dgm:prSet presAssocID="{A6DDBDC5-E708-4CFA-B29F-397F1FBFD4B9}" presName="vert1" presStyleCnt="0"/>
      <dgm:spPr/>
    </dgm:pt>
  </dgm:ptLst>
  <dgm:cxnLst>
    <dgm:cxn modelId="{DF0633F1-5BA2-46D8-A8C5-3D8699C36521}" srcId="{97F1BE99-8D78-41F9-8654-5C749196F1DF}" destId="{A6DDBDC5-E708-4CFA-B29F-397F1FBFD4B9}" srcOrd="0" destOrd="0" parTransId="{CEA79310-4CE2-4489-A8AA-492A2F670090}" sibTransId="{D9697703-89E6-43F9-BC2E-58093C341C54}"/>
    <dgm:cxn modelId="{D4AF327C-1E24-473E-8031-12185FDF555A}" type="presOf" srcId="{A6DDBDC5-E708-4CFA-B29F-397F1FBFD4B9}" destId="{02BB7784-403B-491F-A873-486780E9F9E5}" srcOrd="0" destOrd="0" presId="urn:microsoft.com/office/officeart/2008/layout/LinedList"/>
    <dgm:cxn modelId="{5548F85E-C6C5-4979-9FFA-4A219FD87DA4}" type="presOf" srcId="{97F1BE99-8D78-41F9-8654-5C749196F1DF}" destId="{6571A523-2E61-4253-B587-22FA3C1181B0}" srcOrd="0" destOrd="0" presId="urn:microsoft.com/office/officeart/2008/layout/LinedList"/>
    <dgm:cxn modelId="{59E03C02-AD80-48C5-AED5-6E48C5F4C7AF}" type="presParOf" srcId="{6571A523-2E61-4253-B587-22FA3C1181B0}" destId="{F3314BE6-53F1-46D7-A40A-574F1E1D75C5}" srcOrd="0" destOrd="0" presId="urn:microsoft.com/office/officeart/2008/layout/LinedList"/>
    <dgm:cxn modelId="{04F7FE20-3872-4127-939C-6F59F1D093FE}" type="presParOf" srcId="{6571A523-2E61-4253-B587-22FA3C1181B0}" destId="{6449B785-4056-424D-8B8A-94496D7D167B}" srcOrd="1" destOrd="0" presId="urn:microsoft.com/office/officeart/2008/layout/LinedList"/>
    <dgm:cxn modelId="{A1AC134C-E740-4462-AC02-D8DE5BB8F84C}" type="presParOf" srcId="{6449B785-4056-424D-8B8A-94496D7D167B}" destId="{02BB7784-403B-491F-A873-486780E9F9E5}" srcOrd="0" destOrd="0" presId="urn:microsoft.com/office/officeart/2008/layout/LinedList"/>
    <dgm:cxn modelId="{E620C96E-D6CA-4053-9377-10A13CF147E4}" type="presParOf" srcId="{6449B785-4056-424D-8B8A-94496D7D167B}" destId="{6A96953A-2B29-4E91-92D6-3EF990AA8B11}"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27C5DE7-B850-4E5E-9849-81BE7DB4E8FF}" type="doc">
      <dgm:prSet loTypeId="urn:microsoft.com/office/officeart/2005/8/layout/process4" loCatId="process" qsTypeId="urn:microsoft.com/office/officeart/2005/8/quickstyle/simple1" qsCatId="simple" csTypeId="urn:microsoft.com/office/officeart/2005/8/colors/colorful3" csCatId="colorful" phldr="1"/>
      <dgm:spPr/>
      <dgm:t>
        <a:bodyPr/>
        <a:lstStyle/>
        <a:p>
          <a:endParaRPr lang="en-US"/>
        </a:p>
      </dgm:t>
    </dgm:pt>
    <dgm:pt modelId="{5089193B-93D0-427A-9407-68A66BC44253}">
      <dgm:prSet custT="1"/>
      <dgm:spPr/>
      <dgm:t>
        <a:bodyPr/>
        <a:lstStyle/>
        <a:p>
          <a:pPr rtl="0"/>
          <a:r>
            <a:rPr lang="en-GB" sz="2400" smtClean="0"/>
            <a:t>Existentialists encourage people to overcome their fear of loneliness and learn to use it positively</a:t>
          </a:r>
          <a:endParaRPr lang="en-GB" sz="2400"/>
        </a:p>
      </dgm:t>
    </dgm:pt>
    <dgm:pt modelId="{C33B36B7-0B75-4A94-A7E2-E0986B881F96}" type="parTrans" cxnId="{B2ED226D-A218-4938-96EB-C0172B16E368}">
      <dgm:prSet/>
      <dgm:spPr/>
      <dgm:t>
        <a:bodyPr/>
        <a:lstStyle/>
        <a:p>
          <a:endParaRPr lang="en-US" sz="2800"/>
        </a:p>
      </dgm:t>
    </dgm:pt>
    <dgm:pt modelId="{008BED86-EF59-489A-B885-122B08DEED8F}" type="sibTrans" cxnId="{B2ED226D-A218-4938-96EB-C0172B16E368}">
      <dgm:prSet/>
      <dgm:spPr/>
      <dgm:t>
        <a:bodyPr/>
        <a:lstStyle/>
        <a:p>
          <a:endParaRPr lang="en-US" sz="2800"/>
        </a:p>
      </dgm:t>
    </dgm:pt>
    <dgm:pt modelId="{41CCD371-8898-493A-AEC0-0B4DF13F4542}">
      <dgm:prSet custT="1"/>
      <dgm:spPr/>
      <dgm:t>
        <a:bodyPr/>
        <a:lstStyle/>
        <a:p>
          <a:pPr rtl="0"/>
          <a:r>
            <a:rPr lang="en-GB" sz="2400" smtClean="0"/>
            <a:t>Unlike others, Moustakas has a positive view of loneliness.</a:t>
          </a:r>
          <a:endParaRPr lang="en-GB" sz="2400"/>
        </a:p>
      </dgm:t>
    </dgm:pt>
    <dgm:pt modelId="{D2AB2DE8-4614-4D3C-8F3E-11734F04A5C0}" type="parTrans" cxnId="{7A8F4EB9-3636-40F0-86CA-8F4CCCA7A7CD}">
      <dgm:prSet/>
      <dgm:spPr/>
      <dgm:t>
        <a:bodyPr/>
        <a:lstStyle/>
        <a:p>
          <a:endParaRPr lang="en-US" sz="2800"/>
        </a:p>
      </dgm:t>
    </dgm:pt>
    <dgm:pt modelId="{EDE2DC36-CF9E-41F6-AA82-C2C2AB1B184C}" type="sibTrans" cxnId="{7A8F4EB9-3636-40F0-86CA-8F4CCCA7A7CD}">
      <dgm:prSet/>
      <dgm:spPr/>
      <dgm:t>
        <a:bodyPr/>
        <a:lstStyle/>
        <a:p>
          <a:endParaRPr lang="en-US" sz="2800"/>
        </a:p>
      </dgm:t>
    </dgm:pt>
    <dgm:pt modelId="{4EA27CCD-A7E3-45FD-B24D-123523389CAC}">
      <dgm:prSet custT="1"/>
      <dgm:spPr/>
      <dgm:t>
        <a:bodyPr/>
        <a:lstStyle/>
        <a:p>
          <a:pPr rtl="0"/>
          <a:r>
            <a:rPr lang="en-GB" sz="2400" smtClean="0"/>
            <a:t>Although he doesn’t deny that it can be painful, he sees it as as productive, creative condition</a:t>
          </a:r>
          <a:endParaRPr lang="en-GB" sz="2400"/>
        </a:p>
      </dgm:t>
    </dgm:pt>
    <dgm:pt modelId="{9A086226-57CC-48E4-8B5A-F7A3F75F87CB}" type="parTrans" cxnId="{4DE314DA-170A-4ACB-94D3-7E9060C5A6B0}">
      <dgm:prSet/>
      <dgm:spPr/>
      <dgm:t>
        <a:bodyPr/>
        <a:lstStyle/>
        <a:p>
          <a:endParaRPr lang="en-US" sz="2800"/>
        </a:p>
      </dgm:t>
    </dgm:pt>
    <dgm:pt modelId="{A3845DB1-4814-4FAE-9E6C-B40DD634BE78}" type="sibTrans" cxnId="{4DE314DA-170A-4ACB-94D3-7E9060C5A6B0}">
      <dgm:prSet/>
      <dgm:spPr/>
      <dgm:t>
        <a:bodyPr/>
        <a:lstStyle/>
        <a:p>
          <a:endParaRPr lang="en-US" sz="2800"/>
        </a:p>
      </dgm:t>
    </dgm:pt>
    <dgm:pt modelId="{84407E1D-93CB-43F5-A06F-7622D13A5BD9}">
      <dgm:prSet custT="1"/>
      <dgm:spPr/>
      <dgm:t>
        <a:bodyPr/>
        <a:lstStyle/>
        <a:p>
          <a:pPr rtl="0"/>
          <a:r>
            <a:rPr lang="en-GB" sz="2000" dirty="0" smtClean="0"/>
            <a:t>They do not seek the causal roots of loneliness in the usual sense – not interested in the factors that increase or decrease the likelihood of loneliness; for then it is a given in human existence</a:t>
          </a:r>
          <a:endParaRPr lang="en-GB" sz="2000" dirty="0"/>
        </a:p>
      </dgm:t>
    </dgm:pt>
    <dgm:pt modelId="{9AF665AB-C0A3-4DEF-BF3B-54218244AC48}" type="parTrans" cxnId="{7D71EDA4-1F1B-490E-8409-E4A34F0DF5EB}">
      <dgm:prSet/>
      <dgm:spPr/>
      <dgm:t>
        <a:bodyPr/>
        <a:lstStyle/>
        <a:p>
          <a:endParaRPr lang="en-US" sz="2800"/>
        </a:p>
      </dgm:t>
    </dgm:pt>
    <dgm:pt modelId="{825DF76A-9910-4955-AF45-439AA485CDC3}" type="sibTrans" cxnId="{7D71EDA4-1F1B-490E-8409-E4A34F0DF5EB}">
      <dgm:prSet/>
      <dgm:spPr/>
      <dgm:t>
        <a:bodyPr/>
        <a:lstStyle/>
        <a:p>
          <a:endParaRPr lang="en-US" sz="2800"/>
        </a:p>
      </dgm:t>
    </dgm:pt>
    <dgm:pt modelId="{30C40B48-5422-4C94-806D-2424372A6B42}" type="pres">
      <dgm:prSet presAssocID="{027C5DE7-B850-4E5E-9849-81BE7DB4E8FF}" presName="Name0" presStyleCnt="0">
        <dgm:presLayoutVars>
          <dgm:dir/>
          <dgm:animLvl val="lvl"/>
          <dgm:resizeHandles val="exact"/>
        </dgm:presLayoutVars>
      </dgm:prSet>
      <dgm:spPr/>
      <dgm:t>
        <a:bodyPr/>
        <a:lstStyle/>
        <a:p>
          <a:endParaRPr lang="en-US"/>
        </a:p>
      </dgm:t>
    </dgm:pt>
    <dgm:pt modelId="{7E036270-5866-4CF6-B9C9-6A84C7AA97D2}" type="pres">
      <dgm:prSet presAssocID="{84407E1D-93CB-43F5-A06F-7622D13A5BD9}" presName="boxAndChildren" presStyleCnt="0"/>
      <dgm:spPr/>
    </dgm:pt>
    <dgm:pt modelId="{2A10D89C-933B-4AF4-9214-07FAA7A5B98C}" type="pres">
      <dgm:prSet presAssocID="{84407E1D-93CB-43F5-A06F-7622D13A5BD9}" presName="parentTextBox" presStyleLbl="node1" presStyleIdx="0" presStyleCnt="4"/>
      <dgm:spPr/>
      <dgm:t>
        <a:bodyPr/>
        <a:lstStyle/>
        <a:p>
          <a:endParaRPr lang="en-US"/>
        </a:p>
      </dgm:t>
    </dgm:pt>
    <dgm:pt modelId="{10E08A76-F692-4E4A-A182-8E08E98D34B5}" type="pres">
      <dgm:prSet presAssocID="{A3845DB1-4814-4FAE-9E6C-B40DD634BE78}" presName="sp" presStyleCnt="0"/>
      <dgm:spPr/>
    </dgm:pt>
    <dgm:pt modelId="{C84DC268-AD8D-4F65-BADB-D52FBF868BD7}" type="pres">
      <dgm:prSet presAssocID="{4EA27CCD-A7E3-45FD-B24D-123523389CAC}" presName="arrowAndChildren" presStyleCnt="0"/>
      <dgm:spPr/>
    </dgm:pt>
    <dgm:pt modelId="{FAD014D1-61ED-4FF5-A103-AFC1058D0381}" type="pres">
      <dgm:prSet presAssocID="{4EA27CCD-A7E3-45FD-B24D-123523389CAC}" presName="parentTextArrow" presStyleLbl="node1" presStyleIdx="1" presStyleCnt="4"/>
      <dgm:spPr/>
      <dgm:t>
        <a:bodyPr/>
        <a:lstStyle/>
        <a:p>
          <a:endParaRPr lang="en-US"/>
        </a:p>
      </dgm:t>
    </dgm:pt>
    <dgm:pt modelId="{84EF588B-DDC5-457C-BC02-7FD4364614BB}" type="pres">
      <dgm:prSet presAssocID="{EDE2DC36-CF9E-41F6-AA82-C2C2AB1B184C}" presName="sp" presStyleCnt="0"/>
      <dgm:spPr/>
    </dgm:pt>
    <dgm:pt modelId="{FFB006AD-2134-4DC5-A45A-FAD67663D4EA}" type="pres">
      <dgm:prSet presAssocID="{41CCD371-8898-493A-AEC0-0B4DF13F4542}" presName="arrowAndChildren" presStyleCnt="0"/>
      <dgm:spPr/>
    </dgm:pt>
    <dgm:pt modelId="{11686BAD-FA55-4024-8E71-A52D95230900}" type="pres">
      <dgm:prSet presAssocID="{41CCD371-8898-493A-AEC0-0B4DF13F4542}" presName="parentTextArrow" presStyleLbl="node1" presStyleIdx="2" presStyleCnt="4"/>
      <dgm:spPr/>
      <dgm:t>
        <a:bodyPr/>
        <a:lstStyle/>
        <a:p>
          <a:endParaRPr lang="en-US"/>
        </a:p>
      </dgm:t>
    </dgm:pt>
    <dgm:pt modelId="{3FCD42B2-4CAE-444B-A01D-C5CB2851B066}" type="pres">
      <dgm:prSet presAssocID="{008BED86-EF59-489A-B885-122B08DEED8F}" presName="sp" presStyleCnt="0"/>
      <dgm:spPr/>
    </dgm:pt>
    <dgm:pt modelId="{2074101E-9042-4B91-B35A-16D667CDD598}" type="pres">
      <dgm:prSet presAssocID="{5089193B-93D0-427A-9407-68A66BC44253}" presName="arrowAndChildren" presStyleCnt="0"/>
      <dgm:spPr/>
    </dgm:pt>
    <dgm:pt modelId="{9B214FE0-FF58-41ED-AB8F-207A8B0E22C0}" type="pres">
      <dgm:prSet presAssocID="{5089193B-93D0-427A-9407-68A66BC44253}" presName="parentTextArrow" presStyleLbl="node1" presStyleIdx="3" presStyleCnt="4"/>
      <dgm:spPr/>
      <dgm:t>
        <a:bodyPr/>
        <a:lstStyle/>
        <a:p>
          <a:endParaRPr lang="en-US"/>
        </a:p>
      </dgm:t>
    </dgm:pt>
  </dgm:ptLst>
  <dgm:cxnLst>
    <dgm:cxn modelId="{4FDC0D90-B076-40BD-8403-9AB17478AF55}" type="presOf" srcId="{84407E1D-93CB-43F5-A06F-7622D13A5BD9}" destId="{2A10D89C-933B-4AF4-9214-07FAA7A5B98C}" srcOrd="0" destOrd="0" presId="urn:microsoft.com/office/officeart/2005/8/layout/process4"/>
    <dgm:cxn modelId="{B2ED226D-A218-4938-96EB-C0172B16E368}" srcId="{027C5DE7-B850-4E5E-9849-81BE7DB4E8FF}" destId="{5089193B-93D0-427A-9407-68A66BC44253}" srcOrd="0" destOrd="0" parTransId="{C33B36B7-0B75-4A94-A7E2-E0986B881F96}" sibTransId="{008BED86-EF59-489A-B885-122B08DEED8F}"/>
    <dgm:cxn modelId="{7D71EDA4-1F1B-490E-8409-E4A34F0DF5EB}" srcId="{027C5DE7-B850-4E5E-9849-81BE7DB4E8FF}" destId="{84407E1D-93CB-43F5-A06F-7622D13A5BD9}" srcOrd="3" destOrd="0" parTransId="{9AF665AB-C0A3-4DEF-BF3B-54218244AC48}" sibTransId="{825DF76A-9910-4955-AF45-439AA485CDC3}"/>
    <dgm:cxn modelId="{E952C6B6-4B23-4C7C-BCFC-6A7D6FE11620}" type="presOf" srcId="{5089193B-93D0-427A-9407-68A66BC44253}" destId="{9B214FE0-FF58-41ED-AB8F-207A8B0E22C0}" srcOrd="0" destOrd="0" presId="urn:microsoft.com/office/officeart/2005/8/layout/process4"/>
    <dgm:cxn modelId="{9F291A70-82F0-4EFD-B293-3FE8D57C0AC3}" type="presOf" srcId="{027C5DE7-B850-4E5E-9849-81BE7DB4E8FF}" destId="{30C40B48-5422-4C94-806D-2424372A6B42}" srcOrd="0" destOrd="0" presId="urn:microsoft.com/office/officeart/2005/8/layout/process4"/>
    <dgm:cxn modelId="{4DE314DA-170A-4ACB-94D3-7E9060C5A6B0}" srcId="{027C5DE7-B850-4E5E-9849-81BE7DB4E8FF}" destId="{4EA27CCD-A7E3-45FD-B24D-123523389CAC}" srcOrd="2" destOrd="0" parTransId="{9A086226-57CC-48E4-8B5A-F7A3F75F87CB}" sibTransId="{A3845DB1-4814-4FAE-9E6C-B40DD634BE78}"/>
    <dgm:cxn modelId="{7A8F4EB9-3636-40F0-86CA-8F4CCCA7A7CD}" srcId="{027C5DE7-B850-4E5E-9849-81BE7DB4E8FF}" destId="{41CCD371-8898-493A-AEC0-0B4DF13F4542}" srcOrd="1" destOrd="0" parTransId="{D2AB2DE8-4614-4D3C-8F3E-11734F04A5C0}" sibTransId="{EDE2DC36-CF9E-41F6-AA82-C2C2AB1B184C}"/>
    <dgm:cxn modelId="{C1033FBF-B114-4D97-9158-71310AA773B9}" type="presOf" srcId="{4EA27CCD-A7E3-45FD-B24D-123523389CAC}" destId="{FAD014D1-61ED-4FF5-A103-AFC1058D0381}" srcOrd="0" destOrd="0" presId="urn:microsoft.com/office/officeart/2005/8/layout/process4"/>
    <dgm:cxn modelId="{30619045-B795-467A-89E4-03B94AD52AD1}" type="presOf" srcId="{41CCD371-8898-493A-AEC0-0B4DF13F4542}" destId="{11686BAD-FA55-4024-8E71-A52D95230900}" srcOrd="0" destOrd="0" presId="urn:microsoft.com/office/officeart/2005/8/layout/process4"/>
    <dgm:cxn modelId="{CA59364C-8D1E-4C4E-A8DB-B7B5B2D80BE5}" type="presParOf" srcId="{30C40B48-5422-4C94-806D-2424372A6B42}" destId="{7E036270-5866-4CF6-B9C9-6A84C7AA97D2}" srcOrd="0" destOrd="0" presId="urn:microsoft.com/office/officeart/2005/8/layout/process4"/>
    <dgm:cxn modelId="{3DD5DDF7-2A85-4B7E-A5E2-078AFEC3DA38}" type="presParOf" srcId="{7E036270-5866-4CF6-B9C9-6A84C7AA97D2}" destId="{2A10D89C-933B-4AF4-9214-07FAA7A5B98C}" srcOrd="0" destOrd="0" presId="urn:microsoft.com/office/officeart/2005/8/layout/process4"/>
    <dgm:cxn modelId="{E09145C4-C096-491F-BE87-8277862CA2AF}" type="presParOf" srcId="{30C40B48-5422-4C94-806D-2424372A6B42}" destId="{10E08A76-F692-4E4A-A182-8E08E98D34B5}" srcOrd="1" destOrd="0" presId="urn:microsoft.com/office/officeart/2005/8/layout/process4"/>
    <dgm:cxn modelId="{ED78C3BF-4085-4D1A-89C1-5EE1EF99F38A}" type="presParOf" srcId="{30C40B48-5422-4C94-806D-2424372A6B42}" destId="{C84DC268-AD8D-4F65-BADB-D52FBF868BD7}" srcOrd="2" destOrd="0" presId="urn:microsoft.com/office/officeart/2005/8/layout/process4"/>
    <dgm:cxn modelId="{1F97A441-CE05-49FA-B410-C3E896F27FEF}" type="presParOf" srcId="{C84DC268-AD8D-4F65-BADB-D52FBF868BD7}" destId="{FAD014D1-61ED-4FF5-A103-AFC1058D0381}" srcOrd="0" destOrd="0" presId="urn:microsoft.com/office/officeart/2005/8/layout/process4"/>
    <dgm:cxn modelId="{D51E298A-DCFB-4EA3-97DE-9EE611B62361}" type="presParOf" srcId="{30C40B48-5422-4C94-806D-2424372A6B42}" destId="{84EF588B-DDC5-457C-BC02-7FD4364614BB}" srcOrd="3" destOrd="0" presId="urn:microsoft.com/office/officeart/2005/8/layout/process4"/>
    <dgm:cxn modelId="{88E84E01-075D-4D6E-A187-A9C0C2E588AB}" type="presParOf" srcId="{30C40B48-5422-4C94-806D-2424372A6B42}" destId="{FFB006AD-2134-4DC5-A45A-FAD67663D4EA}" srcOrd="4" destOrd="0" presId="urn:microsoft.com/office/officeart/2005/8/layout/process4"/>
    <dgm:cxn modelId="{0ED1D513-E72D-46D5-B9AC-5F7B32B20A68}" type="presParOf" srcId="{FFB006AD-2134-4DC5-A45A-FAD67663D4EA}" destId="{11686BAD-FA55-4024-8E71-A52D95230900}" srcOrd="0" destOrd="0" presId="urn:microsoft.com/office/officeart/2005/8/layout/process4"/>
    <dgm:cxn modelId="{B3098A4B-A71D-4182-B099-2B1CA0D0D585}" type="presParOf" srcId="{30C40B48-5422-4C94-806D-2424372A6B42}" destId="{3FCD42B2-4CAE-444B-A01D-C5CB2851B066}" srcOrd="5" destOrd="0" presId="urn:microsoft.com/office/officeart/2005/8/layout/process4"/>
    <dgm:cxn modelId="{795E0FD6-3617-4528-8A5A-24E2E27DC443}" type="presParOf" srcId="{30C40B48-5422-4C94-806D-2424372A6B42}" destId="{2074101E-9042-4B91-B35A-16D667CDD598}" srcOrd="6" destOrd="0" presId="urn:microsoft.com/office/officeart/2005/8/layout/process4"/>
    <dgm:cxn modelId="{357E3689-9D9F-4627-960C-55017EC78BCF}" type="presParOf" srcId="{2074101E-9042-4B91-B35A-16D667CDD598}" destId="{9B214FE0-FF58-41ED-AB8F-207A8B0E22C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15F3DA6-8C1E-4BE3-B2B5-6891136F3324}" type="doc">
      <dgm:prSet loTypeId="urn:microsoft.com/office/officeart/2005/8/layout/chevronAccent+Icon" loCatId="process" qsTypeId="urn:microsoft.com/office/officeart/2005/8/quickstyle/simple1" qsCatId="simple" csTypeId="urn:microsoft.com/office/officeart/2005/8/colors/colorful3" csCatId="colorful"/>
      <dgm:spPr/>
      <dgm:t>
        <a:bodyPr/>
        <a:lstStyle/>
        <a:p>
          <a:endParaRPr lang="en-US"/>
        </a:p>
      </dgm:t>
    </dgm:pt>
    <dgm:pt modelId="{6671121C-4B25-4B95-8F2C-37907AF2A766}">
      <dgm:prSet/>
      <dgm:spPr/>
      <dgm:t>
        <a:bodyPr/>
        <a:lstStyle/>
        <a:p>
          <a:pPr rtl="0"/>
          <a:r>
            <a:rPr lang="en-GB" dirty="0" smtClean="0"/>
            <a:t>Loneliness is a subjective, unpleasant, and distressing phenomenon stemming from a discrepancy between individuals’ desired and achieved levels of social relations. </a:t>
          </a:r>
          <a:endParaRPr lang="en-GB" dirty="0"/>
        </a:p>
      </dgm:t>
    </dgm:pt>
    <dgm:pt modelId="{93A09EE5-8F79-483A-9C22-9509AB1F2AD5}" type="parTrans" cxnId="{860A31A2-8B09-4D0B-A6A0-C0EB2D1C4E5D}">
      <dgm:prSet/>
      <dgm:spPr/>
      <dgm:t>
        <a:bodyPr/>
        <a:lstStyle/>
        <a:p>
          <a:endParaRPr lang="en-US"/>
        </a:p>
      </dgm:t>
    </dgm:pt>
    <dgm:pt modelId="{2334750A-5CFF-4B95-931F-2AA70927C289}" type="sibTrans" cxnId="{860A31A2-8B09-4D0B-A6A0-C0EB2D1C4E5D}">
      <dgm:prSet/>
      <dgm:spPr/>
      <dgm:t>
        <a:bodyPr/>
        <a:lstStyle/>
        <a:p>
          <a:endParaRPr lang="en-US"/>
        </a:p>
      </dgm:t>
    </dgm:pt>
    <dgm:pt modelId="{EE9839EC-C604-4E25-8C03-077D6C96CE8E}">
      <dgm:prSet/>
      <dgm:spPr/>
      <dgm:t>
        <a:bodyPr/>
        <a:lstStyle/>
        <a:p>
          <a:pPr rtl="0"/>
          <a:r>
            <a:rPr lang="en-GB" smtClean="0"/>
            <a:t>Mismatch is associated with specific circumstances and life events, including migration, widowhood, or the onset disability. </a:t>
          </a:r>
          <a:endParaRPr lang="en-GB"/>
        </a:p>
      </dgm:t>
    </dgm:pt>
    <dgm:pt modelId="{532FF0C8-A0DC-4E14-9E0F-98B95B2CD0ED}" type="parTrans" cxnId="{C8EA44B1-9004-4834-9773-96F27EB67E12}">
      <dgm:prSet/>
      <dgm:spPr/>
      <dgm:t>
        <a:bodyPr/>
        <a:lstStyle/>
        <a:p>
          <a:endParaRPr lang="en-US"/>
        </a:p>
      </dgm:t>
    </dgm:pt>
    <dgm:pt modelId="{EE81740E-46C6-4E30-934D-15B4B0692918}" type="sibTrans" cxnId="{C8EA44B1-9004-4834-9773-96F27EB67E12}">
      <dgm:prSet/>
      <dgm:spPr/>
      <dgm:t>
        <a:bodyPr/>
        <a:lstStyle/>
        <a:p>
          <a:endParaRPr lang="en-US"/>
        </a:p>
      </dgm:t>
    </dgm:pt>
    <dgm:pt modelId="{1B5C4C65-3B25-4B78-B891-EA3D98227BD1}">
      <dgm:prSet/>
      <dgm:spPr/>
      <dgm:t>
        <a:bodyPr/>
        <a:lstStyle/>
        <a:p>
          <a:pPr rtl="0"/>
          <a:r>
            <a:rPr lang="en-GB" smtClean="0"/>
            <a:t>For example, poor health impacts on individuals’ ability to maintain customary levels of social interaction (Burholt &amp; Scharf, 2014). </a:t>
          </a:r>
          <a:endParaRPr lang="en-GB"/>
        </a:p>
      </dgm:t>
    </dgm:pt>
    <dgm:pt modelId="{E4EEA8BF-A5B3-407F-BBFE-94C7D7319D0F}" type="parTrans" cxnId="{EEA442AB-A539-4296-BD7E-8FFECD2CD0AC}">
      <dgm:prSet/>
      <dgm:spPr/>
      <dgm:t>
        <a:bodyPr/>
        <a:lstStyle/>
        <a:p>
          <a:endParaRPr lang="en-US"/>
        </a:p>
      </dgm:t>
    </dgm:pt>
    <dgm:pt modelId="{4EEC856D-E8FE-4EC1-9183-5A90FED98C26}" type="sibTrans" cxnId="{EEA442AB-A539-4296-BD7E-8FFECD2CD0AC}">
      <dgm:prSet/>
      <dgm:spPr/>
      <dgm:t>
        <a:bodyPr/>
        <a:lstStyle/>
        <a:p>
          <a:endParaRPr lang="en-US"/>
        </a:p>
      </dgm:t>
    </dgm:pt>
    <dgm:pt modelId="{62AA9910-A741-4201-9B58-9EC5A241BF9E}" type="pres">
      <dgm:prSet presAssocID="{615F3DA6-8C1E-4BE3-B2B5-6891136F3324}" presName="Name0" presStyleCnt="0">
        <dgm:presLayoutVars>
          <dgm:dir/>
          <dgm:resizeHandles val="exact"/>
        </dgm:presLayoutVars>
      </dgm:prSet>
      <dgm:spPr/>
      <dgm:t>
        <a:bodyPr/>
        <a:lstStyle/>
        <a:p>
          <a:endParaRPr lang="en-US"/>
        </a:p>
      </dgm:t>
    </dgm:pt>
    <dgm:pt modelId="{FB1C41C6-879E-4201-9A73-A2E75BC5891B}" type="pres">
      <dgm:prSet presAssocID="{6671121C-4B25-4B95-8F2C-37907AF2A766}" presName="composite" presStyleCnt="0"/>
      <dgm:spPr/>
    </dgm:pt>
    <dgm:pt modelId="{72AD8AE6-4EBA-47F0-9DF3-50629B600275}" type="pres">
      <dgm:prSet presAssocID="{6671121C-4B25-4B95-8F2C-37907AF2A766}" presName="bgChev" presStyleLbl="node1" presStyleIdx="0" presStyleCnt="2"/>
      <dgm:spPr/>
    </dgm:pt>
    <dgm:pt modelId="{F2837B39-CABA-4331-ADFE-CCC7EDB210F1}" type="pres">
      <dgm:prSet presAssocID="{6671121C-4B25-4B95-8F2C-37907AF2A766}" presName="txNode" presStyleLbl="fgAcc1" presStyleIdx="0" presStyleCnt="2">
        <dgm:presLayoutVars>
          <dgm:bulletEnabled val="1"/>
        </dgm:presLayoutVars>
      </dgm:prSet>
      <dgm:spPr/>
      <dgm:t>
        <a:bodyPr/>
        <a:lstStyle/>
        <a:p>
          <a:endParaRPr lang="en-US"/>
        </a:p>
      </dgm:t>
    </dgm:pt>
    <dgm:pt modelId="{5D3655C2-8F54-402C-94FE-7CBFC3F2E7FD}" type="pres">
      <dgm:prSet presAssocID="{2334750A-5CFF-4B95-931F-2AA70927C289}" presName="compositeSpace" presStyleCnt="0"/>
      <dgm:spPr/>
    </dgm:pt>
    <dgm:pt modelId="{6FD8DBA1-5993-48A5-AB49-AE2EAC2C7A13}" type="pres">
      <dgm:prSet presAssocID="{EE9839EC-C604-4E25-8C03-077D6C96CE8E}" presName="composite" presStyleCnt="0"/>
      <dgm:spPr/>
    </dgm:pt>
    <dgm:pt modelId="{8C2E66C3-EF38-45E4-98D5-09C64AA40628}" type="pres">
      <dgm:prSet presAssocID="{EE9839EC-C604-4E25-8C03-077D6C96CE8E}" presName="bgChev" presStyleLbl="node1" presStyleIdx="1" presStyleCnt="2"/>
      <dgm:spPr/>
    </dgm:pt>
    <dgm:pt modelId="{37BC57CF-0C37-42C6-8083-C3BC4139EEF1}" type="pres">
      <dgm:prSet presAssocID="{EE9839EC-C604-4E25-8C03-077D6C96CE8E}" presName="txNode" presStyleLbl="fgAcc1" presStyleIdx="1" presStyleCnt="2">
        <dgm:presLayoutVars>
          <dgm:bulletEnabled val="1"/>
        </dgm:presLayoutVars>
      </dgm:prSet>
      <dgm:spPr/>
      <dgm:t>
        <a:bodyPr/>
        <a:lstStyle/>
        <a:p>
          <a:endParaRPr lang="en-US"/>
        </a:p>
      </dgm:t>
    </dgm:pt>
  </dgm:ptLst>
  <dgm:cxnLst>
    <dgm:cxn modelId="{4FE570F4-60DE-4417-8342-98ED551C0619}" type="presOf" srcId="{1B5C4C65-3B25-4B78-B891-EA3D98227BD1}" destId="{37BC57CF-0C37-42C6-8083-C3BC4139EEF1}" srcOrd="0" destOrd="1" presId="urn:microsoft.com/office/officeart/2005/8/layout/chevronAccent+Icon"/>
    <dgm:cxn modelId="{B66B8D67-4793-43DB-BE46-AF99E8DB0DD0}" type="presOf" srcId="{615F3DA6-8C1E-4BE3-B2B5-6891136F3324}" destId="{62AA9910-A741-4201-9B58-9EC5A241BF9E}" srcOrd="0" destOrd="0" presId="urn:microsoft.com/office/officeart/2005/8/layout/chevronAccent+Icon"/>
    <dgm:cxn modelId="{EEA442AB-A539-4296-BD7E-8FFECD2CD0AC}" srcId="{EE9839EC-C604-4E25-8C03-077D6C96CE8E}" destId="{1B5C4C65-3B25-4B78-B891-EA3D98227BD1}" srcOrd="0" destOrd="0" parTransId="{E4EEA8BF-A5B3-407F-BBFE-94C7D7319D0F}" sibTransId="{4EEC856D-E8FE-4EC1-9183-5A90FED98C26}"/>
    <dgm:cxn modelId="{C8EA44B1-9004-4834-9773-96F27EB67E12}" srcId="{615F3DA6-8C1E-4BE3-B2B5-6891136F3324}" destId="{EE9839EC-C604-4E25-8C03-077D6C96CE8E}" srcOrd="1" destOrd="0" parTransId="{532FF0C8-A0DC-4E14-9E0F-98B95B2CD0ED}" sibTransId="{EE81740E-46C6-4E30-934D-15B4B0692918}"/>
    <dgm:cxn modelId="{860A31A2-8B09-4D0B-A6A0-C0EB2D1C4E5D}" srcId="{615F3DA6-8C1E-4BE3-B2B5-6891136F3324}" destId="{6671121C-4B25-4B95-8F2C-37907AF2A766}" srcOrd="0" destOrd="0" parTransId="{93A09EE5-8F79-483A-9C22-9509AB1F2AD5}" sibTransId="{2334750A-5CFF-4B95-931F-2AA70927C289}"/>
    <dgm:cxn modelId="{6263009F-5D1C-4CAA-B516-E48DADAE4F59}" type="presOf" srcId="{6671121C-4B25-4B95-8F2C-37907AF2A766}" destId="{F2837B39-CABA-4331-ADFE-CCC7EDB210F1}" srcOrd="0" destOrd="0" presId="urn:microsoft.com/office/officeart/2005/8/layout/chevronAccent+Icon"/>
    <dgm:cxn modelId="{1AC576CC-4D21-4D2B-BF11-C631105BE613}" type="presOf" srcId="{EE9839EC-C604-4E25-8C03-077D6C96CE8E}" destId="{37BC57CF-0C37-42C6-8083-C3BC4139EEF1}" srcOrd="0" destOrd="0" presId="urn:microsoft.com/office/officeart/2005/8/layout/chevronAccent+Icon"/>
    <dgm:cxn modelId="{CFFB082E-901C-48D8-9F27-DC3ED57089D6}" type="presParOf" srcId="{62AA9910-A741-4201-9B58-9EC5A241BF9E}" destId="{FB1C41C6-879E-4201-9A73-A2E75BC5891B}" srcOrd="0" destOrd="0" presId="urn:microsoft.com/office/officeart/2005/8/layout/chevronAccent+Icon"/>
    <dgm:cxn modelId="{53DFB030-7B3E-43E8-BCB4-78F99F5A46C0}" type="presParOf" srcId="{FB1C41C6-879E-4201-9A73-A2E75BC5891B}" destId="{72AD8AE6-4EBA-47F0-9DF3-50629B600275}" srcOrd="0" destOrd="0" presId="urn:microsoft.com/office/officeart/2005/8/layout/chevronAccent+Icon"/>
    <dgm:cxn modelId="{9D88ACA7-5FFE-49DD-BA06-6B96E2C0D64F}" type="presParOf" srcId="{FB1C41C6-879E-4201-9A73-A2E75BC5891B}" destId="{F2837B39-CABA-4331-ADFE-CCC7EDB210F1}" srcOrd="1" destOrd="0" presId="urn:microsoft.com/office/officeart/2005/8/layout/chevronAccent+Icon"/>
    <dgm:cxn modelId="{09F1C540-7AE9-4F2A-A49F-95854640DA11}" type="presParOf" srcId="{62AA9910-A741-4201-9B58-9EC5A241BF9E}" destId="{5D3655C2-8F54-402C-94FE-7CBFC3F2E7FD}" srcOrd="1" destOrd="0" presId="urn:microsoft.com/office/officeart/2005/8/layout/chevronAccent+Icon"/>
    <dgm:cxn modelId="{1E5E652C-D962-4210-8E18-606D6BF976EF}" type="presParOf" srcId="{62AA9910-A741-4201-9B58-9EC5A241BF9E}" destId="{6FD8DBA1-5993-48A5-AB49-AE2EAC2C7A13}" srcOrd="2" destOrd="0" presId="urn:microsoft.com/office/officeart/2005/8/layout/chevronAccent+Icon"/>
    <dgm:cxn modelId="{3A464A1E-D70C-4F53-B534-FE04A8539563}" type="presParOf" srcId="{6FD8DBA1-5993-48A5-AB49-AE2EAC2C7A13}" destId="{8C2E66C3-EF38-45E4-98D5-09C64AA40628}" srcOrd="0" destOrd="0" presId="urn:microsoft.com/office/officeart/2005/8/layout/chevronAccent+Icon"/>
    <dgm:cxn modelId="{E4AB4799-C977-4570-8EEC-6C28CF2E7A17}" type="presParOf" srcId="{6FD8DBA1-5993-48A5-AB49-AE2EAC2C7A13}" destId="{37BC57CF-0C37-42C6-8083-C3BC4139EEF1}"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B5FDF41-5F13-4242-ADFD-24604291D2F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6364EBCA-B46A-47C4-A436-EC5B9E95C059}">
      <dgm:prSet/>
      <dgm:spPr/>
      <dgm:t>
        <a:bodyPr/>
        <a:lstStyle/>
        <a:p>
          <a:pPr rtl="0"/>
          <a:r>
            <a:rPr lang="en-GB" dirty="0" smtClean="0"/>
            <a:t>Avoiding loneliness entails addressing the mismatch, by adjusting either </a:t>
          </a:r>
          <a:r>
            <a:rPr lang="en-GB" i="1" dirty="0" smtClean="0"/>
            <a:t>expectations </a:t>
          </a:r>
          <a:r>
            <a:rPr lang="en-GB" dirty="0" smtClean="0"/>
            <a:t>regarding the quality and frequency of social interaction or </a:t>
          </a:r>
          <a:r>
            <a:rPr lang="en-GB" i="1" dirty="0" smtClean="0"/>
            <a:t>achieved</a:t>
          </a:r>
          <a:r>
            <a:rPr lang="en-GB" dirty="0" smtClean="0"/>
            <a:t> quality and frequency of social interaction to balance both elements. </a:t>
          </a:r>
          <a:endParaRPr lang="en-GB" dirty="0"/>
        </a:p>
      </dgm:t>
    </dgm:pt>
    <dgm:pt modelId="{B6F3347B-CAF2-40CB-9CDB-3AD06EE865F4}" type="parTrans" cxnId="{B600D7C1-8BCD-4002-AC2A-8183667F9F45}">
      <dgm:prSet/>
      <dgm:spPr/>
      <dgm:t>
        <a:bodyPr/>
        <a:lstStyle/>
        <a:p>
          <a:endParaRPr lang="en-US"/>
        </a:p>
      </dgm:t>
    </dgm:pt>
    <dgm:pt modelId="{CF865ED6-1509-4202-BFD6-E099D974C931}" type="sibTrans" cxnId="{B600D7C1-8BCD-4002-AC2A-8183667F9F45}">
      <dgm:prSet/>
      <dgm:spPr/>
      <dgm:t>
        <a:bodyPr/>
        <a:lstStyle/>
        <a:p>
          <a:endParaRPr lang="en-US"/>
        </a:p>
      </dgm:t>
    </dgm:pt>
    <dgm:pt modelId="{B6823580-1439-4577-9EB9-78B757E4CD1A}">
      <dgm:prSet/>
      <dgm:spPr/>
      <dgm:t>
        <a:bodyPr/>
        <a:lstStyle/>
        <a:p>
          <a:pPr rtl="0"/>
          <a:r>
            <a:rPr lang="en-GB" dirty="0" smtClean="0"/>
            <a:t>Any discrepancy between desired and achieved social relations may be labelled by an individual as loneliness. However, this does not lead directly (or inevitably) to loneliness</a:t>
          </a:r>
          <a:endParaRPr lang="en-GB" dirty="0"/>
        </a:p>
      </dgm:t>
    </dgm:pt>
    <dgm:pt modelId="{9E8D38B7-1918-4B75-AA6D-68102904578B}" type="parTrans" cxnId="{0C05AE39-F197-4AAA-8763-CF0C2EBAEBB5}">
      <dgm:prSet/>
      <dgm:spPr/>
      <dgm:t>
        <a:bodyPr/>
        <a:lstStyle/>
        <a:p>
          <a:endParaRPr lang="en-US"/>
        </a:p>
      </dgm:t>
    </dgm:pt>
    <dgm:pt modelId="{12AB6150-C7BC-41D1-BA2E-78DD27B8FFBC}" type="sibTrans" cxnId="{0C05AE39-F197-4AAA-8763-CF0C2EBAEBB5}">
      <dgm:prSet/>
      <dgm:spPr/>
      <dgm:t>
        <a:bodyPr/>
        <a:lstStyle/>
        <a:p>
          <a:endParaRPr lang="en-US"/>
        </a:p>
      </dgm:t>
    </dgm:pt>
    <dgm:pt modelId="{8F99E45B-9535-413E-A622-BC523CF0D0DB}">
      <dgm:prSet/>
      <dgm:spPr/>
      <dgm:t>
        <a:bodyPr/>
        <a:lstStyle/>
        <a:p>
          <a:pPr rtl="0"/>
          <a:r>
            <a:rPr lang="en-GB" smtClean="0"/>
            <a:t>Perlman and Peplau (1998) note that loneliness may be modified by the person’s reaction to the situation and suggest that cognitive processes may modulate the experience. </a:t>
          </a:r>
          <a:endParaRPr lang="en-GB"/>
        </a:p>
      </dgm:t>
    </dgm:pt>
    <dgm:pt modelId="{71173A00-A670-4EE3-A3E9-7B431D8DBCCE}" type="parTrans" cxnId="{82D158AB-29EC-490B-A990-76470B0E3FA3}">
      <dgm:prSet/>
      <dgm:spPr/>
      <dgm:t>
        <a:bodyPr/>
        <a:lstStyle/>
        <a:p>
          <a:endParaRPr lang="en-US"/>
        </a:p>
      </dgm:t>
    </dgm:pt>
    <dgm:pt modelId="{4670A8B2-D381-4782-A0C9-1BD8E186554C}" type="sibTrans" cxnId="{82D158AB-29EC-490B-A990-76470B0E3FA3}">
      <dgm:prSet/>
      <dgm:spPr/>
      <dgm:t>
        <a:bodyPr/>
        <a:lstStyle/>
        <a:p>
          <a:endParaRPr lang="en-US"/>
        </a:p>
      </dgm:t>
    </dgm:pt>
    <dgm:pt modelId="{C5855D89-39C9-4C49-B1D0-5D68065DEC1B}" type="pres">
      <dgm:prSet presAssocID="{AB5FDF41-5F13-4242-ADFD-24604291D2F0}" presName="Name0" presStyleCnt="0">
        <dgm:presLayoutVars>
          <dgm:dir/>
          <dgm:animLvl val="lvl"/>
          <dgm:resizeHandles val="exact"/>
        </dgm:presLayoutVars>
      </dgm:prSet>
      <dgm:spPr/>
      <dgm:t>
        <a:bodyPr/>
        <a:lstStyle/>
        <a:p>
          <a:endParaRPr lang="en-US"/>
        </a:p>
      </dgm:t>
    </dgm:pt>
    <dgm:pt modelId="{B04621D3-04F0-4F03-9405-28D94A7478B6}" type="pres">
      <dgm:prSet presAssocID="{8F99E45B-9535-413E-A622-BC523CF0D0DB}" presName="boxAndChildren" presStyleCnt="0"/>
      <dgm:spPr/>
    </dgm:pt>
    <dgm:pt modelId="{AEF30837-DA77-432C-B050-1CFDC3FB6EFC}" type="pres">
      <dgm:prSet presAssocID="{8F99E45B-9535-413E-A622-BC523CF0D0DB}" presName="parentTextBox" presStyleLbl="node1" presStyleIdx="0" presStyleCnt="3"/>
      <dgm:spPr/>
      <dgm:t>
        <a:bodyPr/>
        <a:lstStyle/>
        <a:p>
          <a:endParaRPr lang="en-US"/>
        </a:p>
      </dgm:t>
    </dgm:pt>
    <dgm:pt modelId="{79E1DB98-0BA3-4C31-9351-905073EBEAEE}" type="pres">
      <dgm:prSet presAssocID="{12AB6150-C7BC-41D1-BA2E-78DD27B8FFBC}" presName="sp" presStyleCnt="0"/>
      <dgm:spPr/>
    </dgm:pt>
    <dgm:pt modelId="{3D28E45C-7D09-43BE-A2C3-75303BBD39A3}" type="pres">
      <dgm:prSet presAssocID="{B6823580-1439-4577-9EB9-78B757E4CD1A}" presName="arrowAndChildren" presStyleCnt="0"/>
      <dgm:spPr/>
    </dgm:pt>
    <dgm:pt modelId="{BA28836C-54F0-4393-A5B5-4A0CEBB08092}" type="pres">
      <dgm:prSet presAssocID="{B6823580-1439-4577-9EB9-78B757E4CD1A}" presName="parentTextArrow" presStyleLbl="node1" presStyleIdx="1" presStyleCnt="3"/>
      <dgm:spPr/>
      <dgm:t>
        <a:bodyPr/>
        <a:lstStyle/>
        <a:p>
          <a:endParaRPr lang="en-US"/>
        </a:p>
      </dgm:t>
    </dgm:pt>
    <dgm:pt modelId="{9EDAEFB4-97DA-4A47-B0CA-4CDFFAB46F93}" type="pres">
      <dgm:prSet presAssocID="{CF865ED6-1509-4202-BFD6-E099D974C931}" presName="sp" presStyleCnt="0"/>
      <dgm:spPr/>
    </dgm:pt>
    <dgm:pt modelId="{CF4DDC92-A2B1-4774-863C-B0ABDFF1DFE6}" type="pres">
      <dgm:prSet presAssocID="{6364EBCA-B46A-47C4-A436-EC5B9E95C059}" presName="arrowAndChildren" presStyleCnt="0"/>
      <dgm:spPr/>
    </dgm:pt>
    <dgm:pt modelId="{C4F91C59-62A3-4C4C-A9EB-01A0569C9548}" type="pres">
      <dgm:prSet presAssocID="{6364EBCA-B46A-47C4-A436-EC5B9E95C059}" presName="parentTextArrow" presStyleLbl="node1" presStyleIdx="2" presStyleCnt="3"/>
      <dgm:spPr/>
      <dgm:t>
        <a:bodyPr/>
        <a:lstStyle/>
        <a:p>
          <a:endParaRPr lang="en-US"/>
        </a:p>
      </dgm:t>
    </dgm:pt>
  </dgm:ptLst>
  <dgm:cxnLst>
    <dgm:cxn modelId="{B600D7C1-8BCD-4002-AC2A-8183667F9F45}" srcId="{AB5FDF41-5F13-4242-ADFD-24604291D2F0}" destId="{6364EBCA-B46A-47C4-A436-EC5B9E95C059}" srcOrd="0" destOrd="0" parTransId="{B6F3347B-CAF2-40CB-9CDB-3AD06EE865F4}" sibTransId="{CF865ED6-1509-4202-BFD6-E099D974C931}"/>
    <dgm:cxn modelId="{5D9D52AA-FEDF-45B1-B30D-55C25A225141}" type="presOf" srcId="{AB5FDF41-5F13-4242-ADFD-24604291D2F0}" destId="{C5855D89-39C9-4C49-B1D0-5D68065DEC1B}" srcOrd="0" destOrd="0" presId="urn:microsoft.com/office/officeart/2005/8/layout/process4"/>
    <dgm:cxn modelId="{932E94A6-7E19-4EFD-B622-9D0CB74E952F}" type="presOf" srcId="{8F99E45B-9535-413E-A622-BC523CF0D0DB}" destId="{AEF30837-DA77-432C-B050-1CFDC3FB6EFC}" srcOrd="0" destOrd="0" presId="urn:microsoft.com/office/officeart/2005/8/layout/process4"/>
    <dgm:cxn modelId="{7E9AD116-4DD3-4D6A-A0A7-C5649B7B12AA}" type="presOf" srcId="{6364EBCA-B46A-47C4-A436-EC5B9E95C059}" destId="{C4F91C59-62A3-4C4C-A9EB-01A0569C9548}" srcOrd="0" destOrd="0" presId="urn:microsoft.com/office/officeart/2005/8/layout/process4"/>
    <dgm:cxn modelId="{82D158AB-29EC-490B-A990-76470B0E3FA3}" srcId="{AB5FDF41-5F13-4242-ADFD-24604291D2F0}" destId="{8F99E45B-9535-413E-A622-BC523CF0D0DB}" srcOrd="2" destOrd="0" parTransId="{71173A00-A670-4EE3-A3E9-7B431D8DBCCE}" sibTransId="{4670A8B2-D381-4782-A0C9-1BD8E186554C}"/>
    <dgm:cxn modelId="{0C05AE39-F197-4AAA-8763-CF0C2EBAEBB5}" srcId="{AB5FDF41-5F13-4242-ADFD-24604291D2F0}" destId="{B6823580-1439-4577-9EB9-78B757E4CD1A}" srcOrd="1" destOrd="0" parTransId="{9E8D38B7-1918-4B75-AA6D-68102904578B}" sibTransId="{12AB6150-C7BC-41D1-BA2E-78DD27B8FFBC}"/>
    <dgm:cxn modelId="{4BB99C25-C6CF-4BD6-A245-9EEFC84B2072}" type="presOf" srcId="{B6823580-1439-4577-9EB9-78B757E4CD1A}" destId="{BA28836C-54F0-4393-A5B5-4A0CEBB08092}" srcOrd="0" destOrd="0" presId="urn:microsoft.com/office/officeart/2005/8/layout/process4"/>
    <dgm:cxn modelId="{88EE4514-0C62-4A12-8808-D95E4705A13F}" type="presParOf" srcId="{C5855D89-39C9-4C49-B1D0-5D68065DEC1B}" destId="{B04621D3-04F0-4F03-9405-28D94A7478B6}" srcOrd="0" destOrd="0" presId="urn:microsoft.com/office/officeart/2005/8/layout/process4"/>
    <dgm:cxn modelId="{A0FF2075-6C01-43F6-B51E-BC1B9767A09B}" type="presParOf" srcId="{B04621D3-04F0-4F03-9405-28D94A7478B6}" destId="{AEF30837-DA77-432C-B050-1CFDC3FB6EFC}" srcOrd="0" destOrd="0" presId="urn:microsoft.com/office/officeart/2005/8/layout/process4"/>
    <dgm:cxn modelId="{AE0F4B94-6880-4556-9E99-F15AC28D88F6}" type="presParOf" srcId="{C5855D89-39C9-4C49-B1D0-5D68065DEC1B}" destId="{79E1DB98-0BA3-4C31-9351-905073EBEAEE}" srcOrd="1" destOrd="0" presId="urn:microsoft.com/office/officeart/2005/8/layout/process4"/>
    <dgm:cxn modelId="{F7CD0C83-A5D3-49C8-978C-C40F2EA8157F}" type="presParOf" srcId="{C5855D89-39C9-4C49-B1D0-5D68065DEC1B}" destId="{3D28E45C-7D09-43BE-A2C3-75303BBD39A3}" srcOrd="2" destOrd="0" presId="urn:microsoft.com/office/officeart/2005/8/layout/process4"/>
    <dgm:cxn modelId="{6021A8E9-CBC8-4660-98BB-E2711BCF1EE1}" type="presParOf" srcId="{3D28E45C-7D09-43BE-A2C3-75303BBD39A3}" destId="{BA28836C-54F0-4393-A5B5-4A0CEBB08092}" srcOrd="0" destOrd="0" presId="urn:microsoft.com/office/officeart/2005/8/layout/process4"/>
    <dgm:cxn modelId="{FB2488E3-F3C8-4B9E-8AA2-4905DD72A877}" type="presParOf" srcId="{C5855D89-39C9-4C49-B1D0-5D68065DEC1B}" destId="{9EDAEFB4-97DA-4A47-B0CA-4CDFFAB46F93}" srcOrd="3" destOrd="0" presId="urn:microsoft.com/office/officeart/2005/8/layout/process4"/>
    <dgm:cxn modelId="{66DA715E-AE46-41A1-B996-14FB108A8211}" type="presParOf" srcId="{C5855D89-39C9-4C49-B1D0-5D68065DEC1B}" destId="{CF4DDC92-A2B1-4774-863C-B0ABDFF1DFE6}" srcOrd="4" destOrd="0" presId="urn:microsoft.com/office/officeart/2005/8/layout/process4"/>
    <dgm:cxn modelId="{24EEC7D2-7276-4B6F-BF16-B3ED3811033E}" type="presParOf" srcId="{CF4DDC92-A2B1-4774-863C-B0ABDFF1DFE6}" destId="{C4F91C59-62A3-4C4C-A9EB-01A0569C954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066789B-6396-4449-BB7C-F2A7BE2EE980}" type="doc">
      <dgm:prSet loTypeId="urn:microsoft.com/office/officeart/2005/8/layout/cycle3" loCatId="cycle" qsTypeId="urn:microsoft.com/office/officeart/2005/8/quickstyle/simple1" qsCatId="simple" csTypeId="urn:microsoft.com/office/officeart/2005/8/colors/colorful5" csCatId="colorful" phldr="1"/>
      <dgm:spPr/>
      <dgm:t>
        <a:bodyPr/>
        <a:lstStyle/>
        <a:p>
          <a:endParaRPr lang="en-US"/>
        </a:p>
      </dgm:t>
    </dgm:pt>
    <dgm:pt modelId="{606EF677-F8B8-4B6F-BEE2-CC0DBBBDC6F7}">
      <dgm:prSet custT="1"/>
      <dgm:spPr/>
      <dgm:t>
        <a:bodyPr/>
        <a:lstStyle/>
        <a:p>
          <a:pPr rtl="0"/>
          <a:r>
            <a:rPr lang="en-GB" sz="1800" dirty="0" smtClean="0"/>
            <a:t>Objective: To identify the opinion of elderly persons in relation to feelings of loneliness. </a:t>
          </a:r>
          <a:endParaRPr lang="en-GB" sz="1800" dirty="0"/>
        </a:p>
      </dgm:t>
    </dgm:pt>
    <dgm:pt modelId="{B2BBA926-BA51-4444-9BD4-DE0516E43957}" type="parTrans" cxnId="{F8B50BEB-96F9-4E4F-8758-C8A3577FC7D4}">
      <dgm:prSet/>
      <dgm:spPr/>
      <dgm:t>
        <a:bodyPr/>
        <a:lstStyle/>
        <a:p>
          <a:endParaRPr lang="en-US"/>
        </a:p>
      </dgm:t>
    </dgm:pt>
    <dgm:pt modelId="{BC6B67B3-29D9-47A3-B004-0932E811E136}" type="sibTrans" cxnId="{F8B50BEB-96F9-4E4F-8758-C8A3577FC7D4}">
      <dgm:prSet/>
      <dgm:spPr/>
      <dgm:t>
        <a:bodyPr/>
        <a:lstStyle/>
        <a:p>
          <a:endParaRPr lang="en-US"/>
        </a:p>
      </dgm:t>
    </dgm:pt>
    <dgm:pt modelId="{D5C6A11C-8D48-4171-88E6-89BA42E0519D}">
      <dgm:prSet custT="1"/>
      <dgm:spPr/>
      <dgm:t>
        <a:bodyPr/>
        <a:lstStyle/>
        <a:p>
          <a:pPr rtl="0"/>
          <a:r>
            <a:rPr lang="en-GB" sz="1800" dirty="0" smtClean="0"/>
            <a:t>Methodology: The respondents were 73 elderly men and women living at home but attending day care/social centres.</a:t>
          </a:r>
          <a:endParaRPr lang="en-GB" sz="1800" dirty="0"/>
        </a:p>
      </dgm:t>
    </dgm:pt>
    <dgm:pt modelId="{9FFE4CA6-426F-487A-B956-FDF6C25C10BD}" type="parTrans" cxnId="{7B60ED4E-16B2-49C9-B13C-F3BDC9E8F710}">
      <dgm:prSet/>
      <dgm:spPr/>
      <dgm:t>
        <a:bodyPr/>
        <a:lstStyle/>
        <a:p>
          <a:endParaRPr lang="en-US"/>
        </a:p>
      </dgm:t>
    </dgm:pt>
    <dgm:pt modelId="{493D04F7-F05E-4E50-8D53-4D47779FD5FD}" type="sibTrans" cxnId="{7B60ED4E-16B2-49C9-B13C-F3BDC9E8F710}">
      <dgm:prSet/>
      <dgm:spPr/>
      <dgm:t>
        <a:bodyPr/>
        <a:lstStyle/>
        <a:p>
          <a:endParaRPr lang="en-US"/>
        </a:p>
      </dgm:t>
    </dgm:pt>
    <dgm:pt modelId="{01B1B643-F561-48E4-906B-47F36C51F5C7}">
      <dgm:prSet custT="1"/>
      <dgm:spPr/>
      <dgm:t>
        <a:bodyPr/>
        <a:lstStyle/>
        <a:p>
          <a:pPr rtl="0"/>
          <a:r>
            <a:rPr lang="en-GB" sz="1400" dirty="0" smtClean="0"/>
            <a:t>Results: In 78.1% of respondents, a significant person was a family member who was not a spouse (especially daughters and granddaughters); 79.4% reported feeling sometimes or rarely/never feeling lonely. Widowed or divorced elderly persons were those who most frequently referred to sometimes feeling lonely. To reduce loneliness, they suggested various forms of interaction and activities in which communication predominated. Intergenerational solidarity was also cited. </a:t>
          </a:r>
          <a:endParaRPr lang="en-GB" sz="1400" dirty="0"/>
        </a:p>
      </dgm:t>
    </dgm:pt>
    <dgm:pt modelId="{3BA36ED1-99DD-4D56-A07D-B99BF2C61072}" type="parTrans" cxnId="{98DAB7D9-E365-45F9-9E30-77D10C163008}">
      <dgm:prSet/>
      <dgm:spPr/>
      <dgm:t>
        <a:bodyPr/>
        <a:lstStyle/>
        <a:p>
          <a:endParaRPr lang="en-US"/>
        </a:p>
      </dgm:t>
    </dgm:pt>
    <dgm:pt modelId="{6A1A2035-1E21-4C14-8EA9-D26664466FB7}" type="sibTrans" cxnId="{98DAB7D9-E365-45F9-9E30-77D10C163008}">
      <dgm:prSet/>
      <dgm:spPr/>
      <dgm:t>
        <a:bodyPr/>
        <a:lstStyle/>
        <a:p>
          <a:endParaRPr lang="en-US"/>
        </a:p>
      </dgm:t>
    </dgm:pt>
    <dgm:pt modelId="{7B7C87A2-4D4E-47D1-84EC-B016E11CAA3F}">
      <dgm:prSet/>
      <dgm:spPr/>
      <dgm:t>
        <a:bodyPr/>
        <a:lstStyle/>
        <a:p>
          <a:pPr rtl="0"/>
          <a:r>
            <a:rPr lang="en-GB" dirty="0" smtClean="0"/>
            <a:t>Conclusions: Although loneliness is described as an increasing problem for the elderly, its frequency was not high among those interviewed, perhaps because the respondents engaged in social activities. </a:t>
          </a:r>
          <a:endParaRPr lang="en-GB" dirty="0"/>
        </a:p>
      </dgm:t>
    </dgm:pt>
    <dgm:pt modelId="{2788BED5-0E2A-41A4-AB18-812198C97AF0}" type="parTrans" cxnId="{2A045930-229D-4AD9-9F80-F44E16F513E0}">
      <dgm:prSet/>
      <dgm:spPr/>
      <dgm:t>
        <a:bodyPr/>
        <a:lstStyle/>
        <a:p>
          <a:endParaRPr lang="en-US"/>
        </a:p>
      </dgm:t>
    </dgm:pt>
    <dgm:pt modelId="{9489C481-FA72-475D-B325-E41BFA50A3E0}" type="sibTrans" cxnId="{2A045930-229D-4AD9-9F80-F44E16F513E0}">
      <dgm:prSet/>
      <dgm:spPr/>
      <dgm:t>
        <a:bodyPr/>
        <a:lstStyle/>
        <a:p>
          <a:endParaRPr lang="en-US"/>
        </a:p>
      </dgm:t>
    </dgm:pt>
    <dgm:pt modelId="{CA0B34FA-E9A3-4B75-BE09-730285329928}" type="pres">
      <dgm:prSet presAssocID="{5066789B-6396-4449-BB7C-F2A7BE2EE980}" presName="Name0" presStyleCnt="0">
        <dgm:presLayoutVars>
          <dgm:dir/>
          <dgm:resizeHandles val="exact"/>
        </dgm:presLayoutVars>
      </dgm:prSet>
      <dgm:spPr/>
      <dgm:t>
        <a:bodyPr/>
        <a:lstStyle/>
        <a:p>
          <a:endParaRPr lang="en-US"/>
        </a:p>
      </dgm:t>
    </dgm:pt>
    <dgm:pt modelId="{93BCC557-0B9C-4327-A135-127B0861FB29}" type="pres">
      <dgm:prSet presAssocID="{5066789B-6396-4449-BB7C-F2A7BE2EE980}" presName="cycle" presStyleCnt="0"/>
      <dgm:spPr/>
    </dgm:pt>
    <dgm:pt modelId="{C59A775E-C986-43E4-A52A-DD9EBDD40C54}" type="pres">
      <dgm:prSet presAssocID="{606EF677-F8B8-4B6F-BEE2-CC0DBBBDC6F7}" presName="nodeFirstNode" presStyleLbl="node1" presStyleIdx="0" presStyleCnt="4">
        <dgm:presLayoutVars>
          <dgm:bulletEnabled val="1"/>
        </dgm:presLayoutVars>
      </dgm:prSet>
      <dgm:spPr/>
      <dgm:t>
        <a:bodyPr/>
        <a:lstStyle/>
        <a:p>
          <a:endParaRPr lang="en-US"/>
        </a:p>
      </dgm:t>
    </dgm:pt>
    <dgm:pt modelId="{5BD971F0-F814-483F-8E09-6F0CCCBC2385}" type="pres">
      <dgm:prSet presAssocID="{BC6B67B3-29D9-47A3-B004-0932E811E136}" presName="sibTransFirstNode" presStyleLbl="bgShp" presStyleIdx="0" presStyleCnt="1"/>
      <dgm:spPr/>
      <dgm:t>
        <a:bodyPr/>
        <a:lstStyle/>
        <a:p>
          <a:endParaRPr lang="en-US"/>
        </a:p>
      </dgm:t>
    </dgm:pt>
    <dgm:pt modelId="{0FBBB320-C4FA-4511-9619-EA934C66633B}" type="pres">
      <dgm:prSet presAssocID="{D5C6A11C-8D48-4171-88E6-89BA42E0519D}" presName="nodeFollowingNodes" presStyleLbl="node1" presStyleIdx="1" presStyleCnt="4">
        <dgm:presLayoutVars>
          <dgm:bulletEnabled val="1"/>
        </dgm:presLayoutVars>
      </dgm:prSet>
      <dgm:spPr/>
      <dgm:t>
        <a:bodyPr/>
        <a:lstStyle/>
        <a:p>
          <a:endParaRPr lang="en-US"/>
        </a:p>
      </dgm:t>
    </dgm:pt>
    <dgm:pt modelId="{20102D29-0DD2-41AC-9615-4058D9B7A63A}" type="pres">
      <dgm:prSet presAssocID="{01B1B643-F561-48E4-906B-47F36C51F5C7}" presName="nodeFollowingNodes" presStyleLbl="node1" presStyleIdx="2" presStyleCnt="4" custScaleX="179961" custRadScaleRad="100064" custRadScaleInc="-2851">
        <dgm:presLayoutVars>
          <dgm:bulletEnabled val="1"/>
        </dgm:presLayoutVars>
      </dgm:prSet>
      <dgm:spPr/>
      <dgm:t>
        <a:bodyPr/>
        <a:lstStyle/>
        <a:p>
          <a:endParaRPr lang="en-US"/>
        </a:p>
      </dgm:t>
    </dgm:pt>
    <dgm:pt modelId="{FD1AB2D1-E453-4C51-8B30-93A086C7FDE1}" type="pres">
      <dgm:prSet presAssocID="{7B7C87A2-4D4E-47D1-84EC-B016E11CAA3F}" presName="nodeFollowingNodes" presStyleLbl="node1" presStyleIdx="3" presStyleCnt="4">
        <dgm:presLayoutVars>
          <dgm:bulletEnabled val="1"/>
        </dgm:presLayoutVars>
      </dgm:prSet>
      <dgm:spPr/>
      <dgm:t>
        <a:bodyPr/>
        <a:lstStyle/>
        <a:p>
          <a:endParaRPr lang="en-US"/>
        </a:p>
      </dgm:t>
    </dgm:pt>
  </dgm:ptLst>
  <dgm:cxnLst>
    <dgm:cxn modelId="{3E8C8E95-5473-4BBC-91BE-F9249909BFB4}" type="presOf" srcId="{7B7C87A2-4D4E-47D1-84EC-B016E11CAA3F}" destId="{FD1AB2D1-E453-4C51-8B30-93A086C7FDE1}" srcOrd="0" destOrd="0" presId="urn:microsoft.com/office/officeart/2005/8/layout/cycle3"/>
    <dgm:cxn modelId="{F8B50BEB-96F9-4E4F-8758-C8A3577FC7D4}" srcId="{5066789B-6396-4449-BB7C-F2A7BE2EE980}" destId="{606EF677-F8B8-4B6F-BEE2-CC0DBBBDC6F7}" srcOrd="0" destOrd="0" parTransId="{B2BBA926-BA51-4444-9BD4-DE0516E43957}" sibTransId="{BC6B67B3-29D9-47A3-B004-0932E811E136}"/>
    <dgm:cxn modelId="{5B8EB9CD-CF05-460B-9E48-9FFFE067D4F6}" type="presOf" srcId="{606EF677-F8B8-4B6F-BEE2-CC0DBBBDC6F7}" destId="{C59A775E-C986-43E4-A52A-DD9EBDD40C54}" srcOrd="0" destOrd="0" presId="urn:microsoft.com/office/officeart/2005/8/layout/cycle3"/>
    <dgm:cxn modelId="{7B60ED4E-16B2-49C9-B13C-F3BDC9E8F710}" srcId="{5066789B-6396-4449-BB7C-F2A7BE2EE980}" destId="{D5C6A11C-8D48-4171-88E6-89BA42E0519D}" srcOrd="1" destOrd="0" parTransId="{9FFE4CA6-426F-487A-B956-FDF6C25C10BD}" sibTransId="{493D04F7-F05E-4E50-8D53-4D47779FD5FD}"/>
    <dgm:cxn modelId="{D7EA2A8B-8EB1-42E8-8639-BD0713A8E493}" type="presOf" srcId="{01B1B643-F561-48E4-906B-47F36C51F5C7}" destId="{20102D29-0DD2-41AC-9615-4058D9B7A63A}" srcOrd="0" destOrd="0" presId="urn:microsoft.com/office/officeart/2005/8/layout/cycle3"/>
    <dgm:cxn modelId="{DD1C9EF1-8C65-4090-81E0-C68F90D76272}" type="presOf" srcId="{5066789B-6396-4449-BB7C-F2A7BE2EE980}" destId="{CA0B34FA-E9A3-4B75-BE09-730285329928}" srcOrd="0" destOrd="0" presId="urn:microsoft.com/office/officeart/2005/8/layout/cycle3"/>
    <dgm:cxn modelId="{98DAB7D9-E365-45F9-9E30-77D10C163008}" srcId="{5066789B-6396-4449-BB7C-F2A7BE2EE980}" destId="{01B1B643-F561-48E4-906B-47F36C51F5C7}" srcOrd="2" destOrd="0" parTransId="{3BA36ED1-99DD-4D56-A07D-B99BF2C61072}" sibTransId="{6A1A2035-1E21-4C14-8EA9-D26664466FB7}"/>
    <dgm:cxn modelId="{2A045930-229D-4AD9-9F80-F44E16F513E0}" srcId="{5066789B-6396-4449-BB7C-F2A7BE2EE980}" destId="{7B7C87A2-4D4E-47D1-84EC-B016E11CAA3F}" srcOrd="3" destOrd="0" parTransId="{2788BED5-0E2A-41A4-AB18-812198C97AF0}" sibTransId="{9489C481-FA72-475D-B325-E41BFA50A3E0}"/>
    <dgm:cxn modelId="{A4F0DE40-2E86-4B67-B6C5-D831A33ED2E2}" type="presOf" srcId="{BC6B67B3-29D9-47A3-B004-0932E811E136}" destId="{5BD971F0-F814-483F-8E09-6F0CCCBC2385}" srcOrd="0" destOrd="0" presId="urn:microsoft.com/office/officeart/2005/8/layout/cycle3"/>
    <dgm:cxn modelId="{2ED1A3CF-360B-4CE9-8D95-8993FB11434E}" type="presOf" srcId="{D5C6A11C-8D48-4171-88E6-89BA42E0519D}" destId="{0FBBB320-C4FA-4511-9619-EA934C66633B}" srcOrd="0" destOrd="0" presId="urn:microsoft.com/office/officeart/2005/8/layout/cycle3"/>
    <dgm:cxn modelId="{3D71064C-D690-4977-B6FE-BED56FFFFE5D}" type="presParOf" srcId="{CA0B34FA-E9A3-4B75-BE09-730285329928}" destId="{93BCC557-0B9C-4327-A135-127B0861FB29}" srcOrd="0" destOrd="0" presId="urn:microsoft.com/office/officeart/2005/8/layout/cycle3"/>
    <dgm:cxn modelId="{7817883A-37D4-4361-B42D-7D645C251D79}" type="presParOf" srcId="{93BCC557-0B9C-4327-A135-127B0861FB29}" destId="{C59A775E-C986-43E4-A52A-DD9EBDD40C54}" srcOrd="0" destOrd="0" presId="urn:microsoft.com/office/officeart/2005/8/layout/cycle3"/>
    <dgm:cxn modelId="{2D1EB205-A023-4B8A-ADAD-1AB1EED2F8AD}" type="presParOf" srcId="{93BCC557-0B9C-4327-A135-127B0861FB29}" destId="{5BD971F0-F814-483F-8E09-6F0CCCBC2385}" srcOrd="1" destOrd="0" presId="urn:microsoft.com/office/officeart/2005/8/layout/cycle3"/>
    <dgm:cxn modelId="{04CF7EA2-8787-407D-87FA-995B161AB946}" type="presParOf" srcId="{93BCC557-0B9C-4327-A135-127B0861FB29}" destId="{0FBBB320-C4FA-4511-9619-EA934C66633B}" srcOrd="2" destOrd="0" presId="urn:microsoft.com/office/officeart/2005/8/layout/cycle3"/>
    <dgm:cxn modelId="{198B3889-299E-42EF-BF85-BF2610C55FE8}" type="presParOf" srcId="{93BCC557-0B9C-4327-A135-127B0861FB29}" destId="{20102D29-0DD2-41AC-9615-4058D9B7A63A}" srcOrd="3" destOrd="0" presId="urn:microsoft.com/office/officeart/2005/8/layout/cycle3"/>
    <dgm:cxn modelId="{D2084D45-0216-4944-90F3-EFF5834B4651}" type="presParOf" srcId="{93BCC557-0B9C-4327-A135-127B0861FB29}" destId="{FD1AB2D1-E453-4C51-8B30-93A086C7FDE1}"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669783A-3775-4C04-8DA6-53F50D96163F}"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US"/>
        </a:p>
      </dgm:t>
    </dgm:pt>
    <dgm:pt modelId="{DCB7010A-35C4-468E-82EF-B0E11368C156}">
      <dgm:prSet/>
      <dgm:spPr/>
      <dgm:t>
        <a:bodyPr/>
        <a:lstStyle/>
        <a:p>
          <a:pPr rtl="0"/>
          <a:r>
            <a:rPr lang="en-GB" dirty="0" smtClean="0"/>
            <a:t>A longitudinal study aimed at elderly persons who stayed at home, with a representative sample of the elderly population in a given region, who participated or did not participate in social activities, is recommended to provide a </a:t>
          </a:r>
          <a:r>
            <a:rPr lang="en-GB" dirty="0" err="1" smtClean="0"/>
            <a:t>broaderperspective</a:t>
          </a:r>
          <a:r>
            <a:rPr lang="en-GB" dirty="0" smtClean="0"/>
            <a:t> of the views of the elderly about loneliness.</a:t>
          </a:r>
          <a:endParaRPr lang="en-GB" dirty="0"/>
        </a:p>
      </dgm:t>
    </dgm:pt>
    <dgm:pt modelId="{77133482-30C3-463B-9B92-708FB8943190}" type="parTrans" cxnId="{82F4F1C3-02E2-4C64-9B3D-043BF60ED912}">
      <dgm:prSet/>
      <dgm:spPr/>
      <dgm:t>
        <a:bodyPr/>
        <a:lstStyle/>
        <a:p>
          <a:endParaRPr lang="en-US"/>
        </a:p>
      </dgm:t>
    </dgm:pt>
    <dgm:pt modelId="{280B8B76-7A14-40AE-881A-4A6A6F337EA9}" type="sibTrans" cxnId="{82F4F1C3-02E2-4C64-9B3D-043BF60ED912}">
      <dgm:prSet/>
      <dgm:spPr/>
      <dgm:t>
        <a:bodyPr/>
        <a:lstStyle/>
        <a:p>
          <a:endParaRPr lang="en-US"/>
        </a:p>
      </dgm:t>
    </dgm:pt>
    <dgm:pt modelId="{12857E0C-6D56-400C-B535-B16FB0494F7A}" type="pres">
      <dgm:prSet presAssocID="{7669783A-3775-4C04-8DA6-53F50D96163F}" presName="Name0" presStyleCnt="0">
        <dgm:presLayoutVars>
          <dgm:dir/>
          <dgm:animLvl val="lvl"/>
          <dgm:resizeHandles val="exact"/>
        </dgm:presLayoutVars>
      </dgm:prSet>
      <dgm:spPr/>
      <dgm:t>
        <a:bodyPr/>
        <a:lstStyle/>
        <a:p>
          <a:endParaRPr lang="en-US"/>
        </a:p>
      </dgm:t>
    </dgm:pt>
    <dgm:pt modelId="{AFE36B6A-B9A4-40C3-A656-A937AE24CA3D}" type="pres">
      <dgm:prSet presAssocID="{DCB7010A-35C4-468E-82EF-B0E11368C156}" presName="linNode" presStyleCnt="0"/>
      <dgm:spPr/>
    </dgm:pt>
    <dgm:pt modelId="{BC9FB869-FD6A-437E-8657-BFED663AA907}" type="pres">
      <dgm:prSet presAssocID="{DCB7010A-35C4-468E-82EF-B0E11368C156}" presName="parentText" presStyleLbl="node1" presStyleIdx="0" presStyleCnt="1" custScaleX="117615">
        <dgm:presLayoutVars>
          <dgm:chMax val="1"/>
          <dgm:bulletEnabled val="1"/>
        </dgm:presLayoutVars>
      </dgm:prSet>
      <dgm:spPr/>
      <dgm:t>
        <a:bodyPr/>
        <a:lstStyle/>
        <a:p>
          <a:endParaRPr lang="en-US"/>
        </a:p>
      </dgm:t>
    </dgm:pt>
  </dgm:ptLst>
  <dgm:cxnLst>
    <dgm:cxn modelId="{5302E576-4E16-4EA5-BBA2-161A74C9CB79}" type="presOf" srcId="{7669783A-3775-4C04-8DA6-53F50D96163F}" destId="{12857E0C-6D56-400C-B535-B16FB0494F7A}" srcOrd="0" destOrd="0" presId="urn:microsoft.com/office/officeart/2005/8/layout/vList5"/>
    <dgm:cxn modelId="{D93FD5C0-010B-49F8-85CD-3EBAD071FFFF}" type="presOf" srcId="{DCB7010A-35C4-468E-82EF-B0E11368C156}" destId="{BC9FB869-FD6A-437E-8657-BFED663AA907}" srcOrd="0" destOrd="0" presId="urn:microsoft.com/office/officeart/2005/8/layout/vList5"/>
    <dgm:cxn modelId="{82F4F1C3-02E2-4C64-9B3D-043BF60ED912}" srcId="{7669783A-3775-4C04-8DA6-53F50D96163F}" destId="{DCB7010A-35C4-468E-82EF-B0E11368C156}" srcOrd="0" destOrd="0" parTransId="{77133482-30C3-463B-9B92-708FB8943190}" sibTransId="{280B8B76-7A14-40AE-881A-4A6A6F337EA9}"/>
    <dgm:cxn modelId="{2BFDE9F2-FC72-43EF-BC7F-5FB2EA2E368C}" type="presParOf" srcId="{12857E0C-6D56-400C-B535-B16FB0494F7A}" destId="{AFE36B6A-B9A4-40C3-A656-A937AE24CA3D}" srcOrd="0" destOrd="0" presId="urn:microsoft.com/office/officeart/2005/8/layout/vList5"/>
    <dgm:cxn modelId="{CF7D8CE6-5544-419A-AF0C-81A8A4896D3A}" type="presParOf" srcId="{AFE36B6A-B9A4-40C3-A656-A937AE24CA3D}" destId="{BC9FB869-FD6A-437E-8657-BFED663AA90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6E85800-1494-4350-9443-66AC9FB562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83FFF91-11B6-4AE1-8AB7-4A3AA9FE933E}">
      <dgm:prSet custT="1"/>
      <dgm:spPr/>
      <dgm:t>
        <a:bodyPr/>
        <a:lstStyle/>
        <a:p>
          <a:pPr rtl="0"/>
          <a:r>
            <a:rPr lang="en-GB" sz="1800" dirty="0" smtClean="0"/>
            <a:t>Conclusion: Interventions aimed at increasing relationship quality and strengthening existing social network structures, with a specific focus on reducing feelings of loneliness, may be beneficial in the prevention of depressive symptoms among older adults.</a:t>
          </a:r>
          <a:endParaRPr lang="en-GB" sz="1800" dirty="0"/>
        </a:p>
      </dgm:t>
    </dgm:pt>
    <dgm:pt modelId="{CD116E97-EA4F-4560-8B5C-15BD687A264E}" type="parTrans" cxnId="{96C74092-7154-4800-BCC4-A6DAA7617979}">
      <dgm:prSet/>
      <dgm:spPr/>
      <dgm:t>
        <a:bodyPr/>
        <a:lstStyle/>
        <a:p>
          <a:endParaRPr lang="en-US" sz="1200"/>
        </a:p>
      </dgm:t>
    </dgm:pt>
    <dgm:pt modelId="{65822870-AAD7-409B-AEE2-C4A38D5B14B6}" type="sibTrans" cxnId="{96C74092-7154-4800-BCC4-A6DAA7617979}">
      <dgm:prSet/>
      <dgm:spPr/>
      <dgm:t>
        <a:bodyPr/>
        <a:lstStyle/>
        <a:p>
          <a:endParaRPr lang="en-US" sz="1200"/>
        </a:p>
      </dgm:t>
    </dgm:pt>
    <dgm:pt modelId="{B9F0BECB-D272-49B5-8F4D-7834AA85F001}" type="pres">
      <dgm:prSet presAssocID="{16E85800-1494-4350-9443-66AC9FB562BD}" presName="vert0" presStyleCnt="0">
        <dgm:presLayoutVars>
          <dgm:dir/>
          <dgm:animOne val="branch"/>
          <dgm:animLvl val="lvl"/>
        </dgm:presLayoutVars>
      </dgm:prSet>
      <dgm:spPr/>
      <dgm:t>
        <a:bodyPr/>
        <a:lstStyle/>
        <a:p>
          <a:endParaRPr lang="en-US"/>
        </a:p>
      </dgm:t>
    </dgm:pt>
    <dgm:pt modelId="{FBBD43A0-6145-4EC7-A735-09D132A48308}" type="pres">
      <dgm:prSet presAssocID="{283FFF91-11B6-4AE1-8AB7-4A3AA9FE933E}" presName="thickLine" presStyleLbl="alignNode1" presStyleIdx="0" presStyleCnt="1"/>
      <dgm:spPr/>
    </dgm:pt>
    <dgm:pt modelId="{91F3C3AE-8B2A-41D9-970D-9C4692F63BA2}" type="pres">
      <dgm:prSet presAssocID="{283FFF91-11B6-4AE1-8AB7-4A3AA9FE933E}" presName="horz1" presStyleCnt="0"/>
      <dgm:spPr/>
    </dgm:pt>
    <dgm:pt modelId="{D34DED21-EA5F-434D-8553-1E5A6EB1098B}" type="pres">
      <dgm:prSet presAssocID="{283FFF91-11B6-4AE1-8AB7-4A3AA9FE933E}" presName="tx1" presStyleLbl="revTx" presStyleIdx="0" presStyleCnt="1"/>
      <dgm:spPr/>
      <dgm:t>
        <a:bodyPr/>
        <a:lstStyle/>
        <a:p>
          <a:endParaRPr lang="en-US"/>
        </a:p>
      </dgm:t>
    </dgm:pt>
    <dgm:pt modelId="{54FD3302-CAD5-425B-8F09-277221B7F593}" type="pres">
      <dgm:prSet presAssocID="{283FFF91-11B6-4AE1-8AB7-4A3AA9FE933E}" presName="vert1" presStyleCnt="0"/>
      <dgm:spPr/>
    </dgm:pt>
  </dgm:ptLst>
  <dgm:cxnLst>
    <dgm:cxn modelId="{766BC1B8-6C2D-42F1-89F2-9700D11CC85C}" type="presOf" srcId="{16E85800-1494-4350-9443-66AC9FB562BD}" destId="{B9F0BECB-D272-49B5-8F4D-7834AA85F001}" srcOrd="0" destOrd="0" presId="urn:microsoft.com/office/officeart/2008/layout/LinedList"/>
    <dgm:cxn modelId="{F4A2332C-731C-4061-A884-02A6BC924058}" type="presOf" srcId="{283FFF91-11B6-4AE1-8AB7-4A3AA9FE933E}" destId="{D34DED21-EA5F-434D-8553-1E5A6EB1098B}" srcOrd="0" destOrd="0" presId="urn:microsoft.com/office/officeart/2008/layout/LinedList"/>
    <dgm:cxn modelId="{96C74092-7154-4800-BCC4-A6DAA7617979}" srcId="{16E85800-1494-4350-9443-66AC9FB562BD}" destId="{283FFF91-11B6-4AE1-8AB7-4A3AA9FE933E}" srcOrd="0" destOrd="0" parTransId="{CD116E97-EA4F-4560-8B5C-15BD687A264E}" sibTransId="{65822870-AAD7-409B-AEE2-C4A38D5B14B6}"/>
    <dgm:cxn modelId="{8D32D08E-B1FA-4B78-A9FB-F19A75799491}" type="presParOf" srcId="{B9F0BECB-D272-49B5-8F4D-7834AA85F001}" destId="{FBBD43A0-6145-4EC7-A735-09D132A48308}" srcOrd="0" destOrd="0" presId="urn:microsoft.com/office/officeart/2008/layout/LinedList"/>
    <dgm:cxn modelId="{1A052BC4-2893-44AA-864E-A199CD35E6FF}" type="presParOf" srcId="{B9F0BECB-D272-49B5-8F4D-7834AA85F001}" destId="{91F3C3AE-8B2A-41D9-970D-9C4692F63BA2}" srcOrd="1" destOrd="0" presId="urn:microsoft.com/office/officeart/2008/layout/LinedList"/>
    <dgm:cxn modelId="{0ED212D5-9BB4-4CB0-A6A9-F447E7BA88A3}" type="presParOf" srcId="{91F3C3AE-8B2A-41D9-970D-9C4692F63BA2}" destId="{D34DED21-EA5F-434D-8553-1E5A6EB1098B}" srcOrd="0" destOrd="0" presId="urn:microsoft.com/office/officeart/2008/layout/LinedList"/>
    <dgm:cxn modelId="{2ED71FB8-9C96-4EE2-BAD4-D2ADED8E2222}" type="presParOf" srcId="{91F3C3AE-8B2A-41D9-970D-9C4692F63BA2}" destId="{54FD3302-CAD5-425B-8F09-277221B7F5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10A2F16-5E3C-4087-B494-AFEC47DBEB96}"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US"/>
        </a:p>
      </dgm:t>
    </dgm:pt>
    <dgm:pt modelId="{16025B92-F863-441E-9604-9A5AE42D6C1C}">
      <dgm:prSet/>
      <dgm:spPr/>
      <dgm:t>
        <a:bodyPr/>
        <a:lstStyle/>
        <a:p>
          <a:pPr rtl="0"/>
          <a:r>
            <a:rPr lang="en-GB" smtClean="0"/>
            <a:t>Background: Data is lacking on the association of interpersonal stressors and social isolation with mental disorders and the mediating role of loneliness. Thus, we examined this association prospectively using community-based data. </a:t>
          </a:r>
          <a:endParaRPr lang="en-GB"/>
        </a:p>
      </dgm:t>
    </dgm:pt>
    <dgm:pt modelId="{B888878B-0E53-4B2A-9030-73A8D3196C21}" type="parTrans" cxnId="{BBFDF02A-7F7D-49A0-9E95-048E18F558A6}">
      <dgm:prSet/>
      <dgm:spPr/>
      <dgm:t>
        <a:bodyPr/>
        <a:lstStyle/>
        <a:p>
          <a:endParaRPr lang="en-US"/>
        </a:p>
      </dgm:t>
    </dgm:pt>
    <dgm:pt modelId="{699B2A58-BDD2-499F-B3A4-F498D2BE39CE}" type="sibTrans" cxnId="{BBFDF02A-7F7D-49A0-9E95-048E18F558A6}">
      <dgm:prSet/>
      <dgm:spPr/>
      <dgm:t>
        <a:bodyPr/>
        <a:lstStyle/>
        <a:p>
          <a:endParaRPr lang="en-US"/>
        </a:p>
      </dgm:t>
    </dgm:pt>
    <dgm:pt modelId="{1A1BC855-0177-414C-9EFE-97369AE3C3C9}" type="pres">
      <dgm:prSet presAssocID="{A10A2F16-5E3C-4087-B494-AFEC47DBEB96}" presName="linear" presStyleCnt="0">
        <dgm:presLayoutVars>
          <dgm:animLvl val="lvl"/>
          <dgm:resizeHandles val="exact"/>
        </dgm:presLayoutVars>
      </dgm:prSet>
      <dgm:spPr/>
      <dgm:t>
        <a:bodyPr/>
        <a:lstStyle/>
        <a:p>
          <a:endParaRPr lang="en-US"/>
        </a:p>
      </dgm:t>
    </dgm:pt>
    <dgm:pt modelId="{F2844F8D-ABE7-4272-AB28-B9338A1531A8}" type="pres">
      <dgm:prSet presAssocID="{16025B92-F863-441E-9604-9A5AE42D6C1C}" presName="parentText" presStyleLbl="node1" presStyleIdx="0" presStyleCnt="1">
        <dgm:presLayoutVars>
          <dgm:chMax val="0"/>
          <dgm:bulletEnabled val="1"/>
        </dgm:presLayoutVars>
      </dgm:prSet>
      <dgm:spPr/>
      <dgm:t>
        <a:bodyPr/>
        <a:lstStyle/>
        <a:p>
          <a:endParaRPr lang="en-US"/>
        </a:p>
      </dgm:t>
    </dgm:pt>
  </dgm:ptLst>
  <dgm:cxnLst>
    <dgm:cxn modelId="{BBFDF02A-7F7D-49A0-9E95-048E18F558A6}" srcId="{A10A2F16-5E3C-4087-B494-AFEC47DBEB96}" destId="{16025B92-F863-441E-9604-9A5AE42D6C1C}" srcOrd="0" destOrd="0" parTransId="{B888878B-0E53-4B2A-9030-73A8D3196C21}" sibTransId="{699B2A58-BDD2-499F-B3A4-F498D2BE39CE}"/>
    <dgm:cxn modelId="{4E77BA60-2EB0-4053-B9AE-9526A3E48137}" type="presOf" srcId="{16025B92-F863-441E-9604-9A5AE42D6C1C}" destId="{F2844F8D-ABE7-4272-AB28-B9338A1531A8}" srcOrd="0" destOrd="0" presId="urn:microsoft.com/office/officeart/2005/8/layout/vList2"/>
    <dgm:cxn modelId="{1C0BF356-7EA5-4908-919D-216FAEE673FD}" type="presOf" srcId="{A10A2F16-5E3C-4087-B494-AFEC47DBEB96}" destId="{1A1BC855-0177-414C-9EFE-97369AE3C3C9}" srcOrd="0" destOrd="0" presId="urn:microsoft.com/office/officeart/2005/8/layout/vList2"/>
    <dgm:cxn modelId="{8DAF2A2B-7E93-4816-BA0F-019F544F3AE6}" type="presParOf" srcId="{1A1BC855-0177-414C-9EFE-97369AE3C3C9}" destId="{F2844F8D-ABE7-4272-AB28-B9338A1531A8}"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3A5AB7D-7BFF-4BAB-B9EA-2354210CF49A}" type="doc">
      <dgm:prSet loTypeId="urn:microsoft.com/office/officeart/2005/8/layout/venn1" loCatId="relationship" qsTypeId="urn:microsoft.com/office/officeart/2005/8/quickstyle/simple1" qsCatId="simple" csTypeId="urn:microsoft.com/office/officeart/2005/8/colors/colorful4" csCatId="colorful"/>
      <dgm:spPr/>
      <dgm:t>
        <a:bodyPr/>
        <a:lstStyle/>
        <a:p>
          <a:endParaRPr lang="en-US"/>
        </a:p>
      </dgm:t>
    </dgm:pt>
    <dgm:pt modelId="{D211B0C7-58FC-4C9B-BE52-43A9D1DD970C}">
      <dgm:prSet/>
      <dgm:spPr/>
      <dgm:t>
        <a:bodyPr/>
        <a:lstStyle/>
        <a:p>
          <a:pPr rtl="0"/>
          <a:r>
            <a:rPr lang="en-GB" smtClean="0"/>
            <a:t>Methods: Data on 6105 adults aged 50 years and older from the Irish Longitudinal Study on Ageing (TILDA) was analyzed. Mental health outcomes were assessed 2 years after baseline. Depressive and anxiety symptoms were evaluated with validated scales. </a:t>
          </a:r>
          <a:endParaRPr lang="en-GB"/>
        </a:p>
      </dgm:t>
    </dgm:pt>
    <dgm:pt modelId="{C40FD40B-1ADE-4FA5-83E4-96D588BD81E9}" type="parTrans" cxnId="{AD6001DC-DD73-47E7-8A81-66F5379D9CBC}">
      <dgm:prSet/>
      <dgm:spPr/>
      <dgm:t>
        <a:bodyPr/>
        <a:lstStyle/>
        <a:p>
          <a:endParaRPr lang="en-US"/>
        </a:p>
      </dgm:t>
    </dgm:pt>
    <dgm:pt modelId="{83E58CAA-891F-48A6-ADF2-E41815812D3F}" type="sibTrans" cxnId="{AD6001DC-DD73-47E7-8A81-66F5379D9CBC}">
      <dgm:prSet/>
      <dgm:spPr/>
      <dgm:t>
        <a:bodyPr/>
        <a:lstStyle/>
        <a:p>
          <a:endParaRPr lang="en-US"/>
        </a:p>
      </dgm:t>
    </dgm:pt>
    <dgm:pt modelId="{7B79004D-B050-4BEE-9134-A22ECB744FA1}" type="pres">
      <dgm:prSet presAssocID="{03A5AB7D-7BFF-4BAB-B9EA-2354210CF49A}" presName="compositeShape" presStyleCnt="0">
        <dgm:presLayoutVars>
          <dgm:chMax val="7"/>
          <dgm:dir/>
          <dgm:resizeHandles val="exact"/>
        </dgm:presLayoutVars>
      </dgm:prSet>
      <dgm:spPr/>
      <dgm:t>
        <a:bodyPr/>
        <a:lstStyle/>
        <a:p>
          <a:endParaRPr lang="en-US"/>
        </a:p>
      </dgm:t>
    </dgm:pt>
    <dgm:pt modelId="{9CCED11C-AB07-43B5-8C10-C296BE65BA95}" type="pres">
      <dgm:prSet presAssocID="{D211B0C7-58FC-4C9B-BE52-43A9D1DD970C}" presName="circ1TxSh" presStyleLbl="vennNode1" presStyleIdx="0" presStyleCnt="1"/>
      <dgm:spPr/>
      <dgm:t>
        <a:bodyPr/>
        <a:lstStyle/>
        <a:p>
          <a:endParaRPr lang="en-US"/>
        </a:p>
      </dgm:t>
    </dgm:pt>
  </dgm:ptLst>
  <dgm:cxnLst>
    <dgm:cxn modelId="{AD6001DC-DD73-47E7-8A81-66F5379D9CBC}" srcId="{03A5AB7D-7BFF-4BAB-B9EA-2354210CF49A}" destId="{D211B0C7-58FC-4C9B-BE52-43A9D1DD970C}" srcOrd="0" destOrd="0" parTransId="{C40FD40B-1ADE-4FA5-83E4-96D588BD81E9}" sibTransId="{83E58CAA-891F-48A6-ADF2-E41815812D3F}"/>
    <dgm:cxn modelId="{4B62BAD4-469B-4D5A-911F-0A0BECA45A6B}" type="presOf" srcId="{03A5AB7D-7BFF-4BAB-B9EA-2354210CF49A}" destId="{7B79004D-B050-4BEE-9134-A22ECB744FA1}" srcOrd="0" destOrd="0" presId="urn:microsoft.com/office/officeart/2005/8/layout/venn1"/>
    <dgm:cxn modelId="{3977569D-1366-40B8-9EBC-623A07C9B4E4}" type="presOf" srcId="{D211B0C7-58FC-4C9B-BE52-43A9D1DD970C}" destId="{9CCED11C-AB07-43B5-8C10-C296BE65BA95}" srcOrd="0" destOrd="0" presId="urn:microsoft.com/office/officeart/2005/8/layout/venn1"/>
    <dgm:cxn modelId="{717AC52D-0295-468D-B885-AA20FFFBBF11}" type="presParOf" srcId="{7B79004D-B050-4BEE-9134-A22ECB744FA1}" destId="{9CCED11C-AB07-43B5-8C10-C296BE65BA95}" srcOrd="0" destOrd="0" presId="urn:microsoft.com/office/officeart/2005/8/layout/ven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997BF65B-6BA8-46F1-B2DB-EF49F681C3F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EF569CFB-97EE-4EB5-8EB1-BF4101A2B7C8}">
      <dgm:prSet/>
      <dgm:spPr/>
      <dgm:t>
        <a:bodyPr/>
        <a:lstStyle/>
        <a:p>
          <a:pPr rtl="0"/>
          <a:r>
            <a:rPr lang="en-GB" smtClean="0"/>
            <a:t>Results: Higher levels of spousal support, less strain from spouse and better social network integration were protective against depressive symptoms in men. Social support from friends and children was protective against depressive symptoms in both genders. Higher levels of social strain from children were positively associated with depressive symptoms in women. Loneliness was a significant mediator in the majority of these associations. </a:t>
          </a:r>
          <a:endParaRPr lang="en-GB"/>
        </a:p>
      </dgm:t>
    </dgm:pt>
    <dgm:pt modelId="{D0EACF4F-B264-4C6C-94C1-585695935B3E}" type="parTrans" cxnId="{305F2BD8-3305-4BA7-B863-5DF7A5912626}">
      <dgm:prSet/>
      <dgm:spPr/>
      <dgm:t>
        <a:bodyPr/>
        <a:lstStyle/>
        <a:p>
          <a:endParaRPr lang="en-US"/>
        </a:p>
      </dgm:t>
    </dgm:pt>
    <dgm:pt modelId="{D5C6D800-E222-46BA-B909-3F189106061E}" type="sibTrans" cxnId="{305F2BD8-3305-4BA7-B863-5DF7A5912626}">
      <dgm:prSet/>
      <dgm:spPr/>
      <dgm:t>
        <a:bodyPr/>
        <a:lstStyle/>
        <a:p>
          <a:endParaRPr lang="en-US"/>
        </a:p>
      </dgm:t>
    </dgm:pt>
    <dgm:pt modelId="{3F59F897-00A3-46B5-97EC-0415FAAF9C05}" type="pres">
      <dgm:prSet presAssocID="{997BF65B-6BA8-46F1-B2DB-EF49F681C3F0}" presName="Name0" presStyleCnt="0">
        <dgm:presLayoutVars>
          <dgm:chMax val="7"/>
          <dgm:dir/>
          <dgm:animLvl val="lvl"/>
          <dgm:resizeHandles val="exact"/>
        </dgm:presLayoutVars>
      </dgm:prSet>
      <dgm:spPr/>
      <dgm:t>
        <a:bodyPr/>
        <a:lstStyle/>
        <a:p>
          <a:endParaRPr lang="en-US"/>
        </a:p>
      </dgm:t>
    </dgm:pt>
    <dgm:pt modelId="{A342CC4B-895C-4A6E-AC60-75C6144A0285}" type="pres">
      <dgm:prSet presAssocID="{EF569CFB-97EE-4EB5-8EB1-BF4101A2B7C8}" presName="circle1" presStyleLbl="node1" presStyleIdx="0" presStyleCnt="1"/>
      <dgm:spPr/>
    </dgm:pt>
    <dgm:pt modelId="{C1016BF2-423F-40FB-830D-3683885110F5}" type="pres">
      <dgm:prSet presAssocID="{EF569CFB-97EE-4EB5-8EB1-BF4101A2B7C8}" presName="space" presStyleCnt="0"/>
      <dgm:spPr/>
    </dgm:pt>
    <dgm:pt modelId="{C3F1CF28-C78F-4A2D-9C2D-7897F8925466}" type="pres">
      <dgm:prSet presAssocID="{EF569CFB-97EE-4EB5-8EB1-BF4101A2B7C8}" presName="rect1" presStyleLbl="alignAcc1" presStyleIdx="0" presStyleCnt="1"/>
      <dgm:spPr/>
      <dgm:t>
        <a:bodyPr/>
        <a:lstStyle/>
        <a:p>
          <a:endParaRPr lang="en-US"/>
        </a:p>
      </dgm:t>
    </dgm:pt>
    <dgm:pt modelId="{ED01B18D-FDAD-4A65-A364-7872F0E3999E}" type="pres">
      <dgm:prSet presAssocID="{EF569CFB-97EE-4EB5-8EB1-BF4101A2B7C8}" presName="rect1ParTxNoCh" presStyleLbl="alignAcc1" presStyleIdx="0" presStyleCnt="1">
        <dgm:presLayoutVars>
          <dgm:chMax val="1"/>
          <dgm:bulletEnabled val="1"/>
        </dgm:presLayoutVars>
      </dgm:prSet>
      <dgm:spPr/>
      <dgm:t>
        <a:bodyPr/>
        <a:lstStyle/>
        <a:p>
          <a:endParaRPr lang="en-US"/>
        </a:p>
      </dgm:t>
    </dgm:pt>
  </dgm:ptLst>
  <dgm:cxnLst>
    <dgm:cxn modelId="{30A719B0-1ECF-4DDA-A1A6-310300F31FD2}" type="presOf" srcId="{EF569CFB-97EE-4EB5-8EB1-BF4101A2B7C8}" destId="{C3F1CF28-C78F-4A2D-9C2D-7897F8925466}" srcOrd="0" destOrd="0" presId="urn:microsoft.com/office/officeart/2005/8/layout/target3"/>
    <dgm:cxn modelId="{20DEAE4B-8359-4D45-91FE-E63A94C2F419}" type="presOf" srcId="{EF569CFB-97EE-4EB5-8EB1-BF4101A2B7C8}" destId="{ED01B18D-FDAD-4A65-A364-7872F0E3999E}" srcOrd="1" destOrd="0" presId="urn:microsoft.com/office/officeart/2005/8/layout/target3"/>
    <dgm:cxn modelId="{305F2BD8-3305-4BA7-B863-5DF7A5912626}" srcId="{997BF65B-6BA8-46F1-B2DB-EF49F681C3F0}" destId="{EF569CFB-97EE-4EB5-8EB1-BF4101A2B7C8}" srcOrd="0" destOrd="0" parTransId="{D0EACF4F-B264-4C6C-94C1-585695935B3E}" sibTransId="{D5C6D800-E222-46BA-B909-3F189106061E}"/>
    <dgm:cxn modelId="{8F3DF14D-CBBB-47A9-9F0E-2E853EEC2EB6}" type="presOf" srcId="{997BF65B-6BA8-46F1-B2DB-EF49F681C3F0}" destId="{3F59F897-00A3-46B5-97EC-0415FAAF9C05}" srcOrd="0" destOrd="0" presId="urn:microsoft.com/office/officeart/2005/8/layout/target3"/>
    <dgm:cxn modelId="{AABBC348-3A3F-4522-BDEB-63F520A65790}" type="presParOf" srcId="{3F59F897-00A3-46B5-97EC-0415FAAF9C05}" destId="{A342CC4B-895C-4A6E-AC60-75C6144A0285}" srcOrd="0" destOrd="0" presId="urn:microsoft.com/office/officeart/2005/8/layout/target3"/>
    <dgm:cxn modelId="{27EEA4C8-CE7F-48ED-9193-621DDFF7EC8F}" type="presParOf" srcId="{3F59F897-00A3-46B5-97EC-0415FAAF9C05}" destId="{C1016BF2-423F-40FB-830D-3683885110F5}" srcOrd="1" destOrd="0" presId="urn:microsoft.com/office/officeart/2005/8/layout/target3"/>
    <dgm:cxn modelId="{46245247-3E18-46B6-9864-15D32A3D04F2}" type="presParOf" srcId="{3F59F897-00A3-46B5-97EC-0415FAAF9C05}" destId="{C3F1CF28-C78F-4A2D-9C2D-7897F8925466}" srcOrd="2" destOrd="0" presId="urn:microsoft.com/office/officeart/2005/8/layout/target3"/>
    <dgm:cxn modelId="{438D3F5D-1B0E-490E-821A-2790235C5435}" type="presParOf" srcId="{3F59F897-00A3-46B5-97EC-0415FAAF9C05}" destId="{ED01B18D-FDAD-4A65-A364-7872F0E3999E}" srcOrd="3" destOrd="0" presId="urn:microsoft.com/office/officeart/2005/8/layout/target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372B2E0-002F-49E3-9A80-6F64AD5A04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B1E5A18-B2FF-4819-83BF-ABC1348CC0B1}">
      <dgm:prSet custT="1"/>
      <dgm:spPr/>
      <dgm:t>
        <a:bodyPr/>
        <a:lstStyle/>
        <a:p>
          <a:pPr rtl="0"/>
          <a:r>
            <a:rPr lang="en-GB" sz="1800" dirty="0" smtClean="0"/>
            <a:t>Purpose: Loneliness and depression are associated, in particular in older adults. Less is known about the role of social networks in this relationship. The present study analyses the influence of social networks in the relationship between loneliness and depression</a:t>
          </a:r>
          <a:endParaRPr lang="en-GB" sz="1800" dirty="0"/>
        </a:p>
      </dgm:t>
    </dgm:pt>
    <dgm:pt modelId="{F4195683-59EA-4456-9FB4-EFBA00F19753}" type="parTrans" cxnId="{3C67AC5E-7ACE-4759-9A73-A7E3B5E92BEC}">
      <dgm:prSet/>
      <dgm:spPr/>
      <dgm:t>
        <a:bodyPr/>
        <a:lstStyle/>
        <a:p>
          <a:endParaRPr lang="en-US" sz="2000"/>
        </a:p>
      </dgm:t>
    </dgm:pt>
    <dgm:pt modelId="{ED842D06-85FE-4401-BFEC-FF254CEF816D}" type="sibTrans" cxnId="{3C67AC5E-7ACE-4759-9A73-A7E3B5E92BEC}">
      <dgm:prSet/>
      <dgm:spPr/>
      <dgm:t>
        <a:bodyPr/>
        <a:lstStyle/>
        <a:p>
          <a:endParaRPr lang="en-US" sz="2000"/>
        </a:p>
      </dgm:t>
    </dgm:pt>
    <dgm:pt modelId="{592056EE-5B1A-4D29-A599-99FB2CB5BB62}" type="pres">
      <dgm:prSet presAssocID="{F372B2E0-002F-49E3-9A80-6F64AD5A04DE}" presName="linear" presStyleCnt="0">
        <dgm:presLayoutVars>
          <dgm:animLvl val="lvl"/>
          <dgm:resizeHandles val="exact"/>
        </dgm:presLayoutVars>
      </dgm:prSet>
      <dgm:spPr/>
      <dgm:t>
        <a:bodyPr/>
        <a:lstStyle/>
        <a:p>
          <a:endParaRPr lang="en-US"/>
        </a:p>
      </dgm:t>
    </dgm:pt>
    <dgm:pt modelId="{EE292A2F-9AEC-43AA-AB1A-53EF1DE5911A}" type="pres">
      <dgm:prSet presAssocID="{5B1E5A18-B2FF-4819-83BF-ABC1348CC0B1}" presName="parentText" presStyleLbl="node1" presStyleIdx="0" presStyleCnt="1" custScaleY="1038450">
        <dgm:presLayoutVars>
          <dgm:chMax val="0"/>
          <dgm:bulletEnabled val="1"/>
        </dgm:presLayoutVars>
      </dgm:prSet>
      <dgm:spPr/>
      <dgm:t>
        <a:bodyPr/>
        <a:lstStyle/>
        <a:p>
          <a:endParaRPr lang="en-US"/>
        </a:p>
      </dgm:t>
    </dgm:pt>
  </dgm:ptLst>
  <dgm:cxnLst>
    <dgm:cxn modelId="{B83B7722-45AB-4E8E-9D8A-B2DF8E84D810}" type="presOf" srcId="{5B1E5A18-B2FF-4819-83BF-ABC1348CC0B1}" destId="{EE292A2F-9AEC-43AA-AB1A-53EF1DE5911A}" srcOrd="0" destOrd="0" presId="urn:microsoft.com/office/officeart/2005/8/layout/vList2"/>
    <dgm:cxn modelId="{C5FE4B0B-9B64-4F80-9045-2F443A354263}" type="presOf" srcId="{F372B2E0-002F-49E3-9A80-6F64AD5A04DE}" destId="{592056EE-5B1A-4D29-A599-99FB2CB5BB62}" srcOrd="0" destOrd="0" presId="urn:microsoft.com/office/officeart/2005/8/layout/vList2"/>
    <dgm:cxn modelId="{3C67AC5E-7ACE-4759-9A73-A7E3B5E92BEC}" srcId="{F372B2E0-002F-49E3-9A80-6F64AD5A04DE}" destId="{5B1E5A18-B2FF-4819-83BF-ABC1348CC0B1}" srcOrd="0" destOrd="0" parTransId="{F4195683-59EA-4456-9FB4-EFBA00F19753}" sibTransId="{ED842D06-85FE-4401-BFEC-FF254CEF816D}"/>
    <dgm:cxn modelId="{5EC7E633-EB8A-4ACE-B702-5D2DB05C2D28}" type="presParOf" srcId="{592056EE-5B1A-4D29-A599-99FB2CB5BB62}" destId="{EE292A2F-9AEC-43AA-AB1A-53EF1DE5911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C3C43AD-37D2-49A6-BEE5-EA1A60056C92}"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F646FED6-0997-4CFF-9666-B0A9A32496DE}">
      <dgm:prSet/>
      <dgm:spPr/>
      <dgm:t>
        <a:bodyPr/>
        <a:lstStyle/>
        <a:p>
          <a:pPr rtl="0"/>
          <a:r>
            <a:rPr lang="en-GB" dirty="0" smtClean="0"/>
            <a:t>Methods: A population-representative sample of 3535 adults aged 50 years and over from Spain was </a:t>
          </a:r>
          <a:r>
            <a:rPr lang="en-GB" dirty="0" err="1" smtClean="0"/>
            <a:t>analyzed</a:t>
          </a:r>
          <a:r>
            <a:rPr lang="en-GB" dirty="0" smtClean="0"/>
            <a:t>. UCLA Loneliness Scale. Social network characteristics - measured using the Berkman–</a:t>
          </a:r>
          <a:r>
            <a:rPr lang="en-GB" dirty="0" err="1" smtClean="0"/>
            <a:t>Syme</a:t>
          </a:r>
          <a:r>
            <a:rPr lang="en-GB" dirty="0" smtClean="0"/>
            <a:t> Social Network Index. Major depression in the previous 12 months - assessed with the Composite International Diagnostic Interview (CIDI).</a:t>
          </a:r>
          <a:endParaRPr lang="en-GB" dirty="0"/>
        </a:p>
      </dgm:t>
    </dgm:pt>
    <dgm:pt modelId="{DB7C7AB0-795B-485F-82A4-20365FF0057A}" type="parTrans" cxnId="{B34B2C97-A8DD-4307-8665-15BA2857FE41}">
      <dgm:prSet/>
      <dgm:spPr/>
      <dgm:t>
        <a:bodyPr/>
        <a:lstStyle/>
        <a:p>
          <a:endParaRPr lang="en-US"/>
        </a:p>
      </dgm:t>
    </dgm:pt>
    <dgm:pt modelId="{7A6612E4-FA0B-4FBF-9925-D97BB6D25FA5}" type="sibTrans" cxnId="{B34B2C97-A8DD-4307-8665-15BA2857FE41}">
      <dgm:prSet/>
      <dgm:spPr/>
      <dgm:t>
        <a:bodyPr/>
        <a:lstStyle/>
        <a:p>
          <a:endParaRPr lang="en-US"/>
        </a:p>
      </dgm:t>
    </dgm:pt>
    <dgm:pt modelId="{7421B166-22B4-4A52-8CD3-6C8F2AE89F51}" type="pres">
      <dgm:prSet presAssocID="{9C3C43AD-37D2-49A6-BEE5-EA1A60056C92}" presName="Name0" presStyleCnt="0">
        <dgm:presLayoutVars>
          <dgm:chPref val="3"/>
          <dgm:dir/>
          <dgm:animLvl val="lvl"/>
          <dgm:resizeHandles/>
        </dgm:presLayoutVars>
      </dgm:prSet>
      <dgm:spPr/>
      <dgm:t>
        <a:bodyPr/>
        <a:lstStyle/>
        <a:p>
          <a:endParaRPr lang="en-US"/>
        </a:p>
      </dgm:t>
    </dgm:pt>
    <dgm:pt modelId="{36AFD6D0-B900-40C1-B006-9A6574683BA7}" type="pres">
      <dgm:prSet presAssocID="{F646FED6-0997-4CFF-9666-B0A9A32496DE}" presName="horFlow" presStyleCnt="0"/>
      <dgm:spPr/>
    </dgm:pt>
    <dgm:pt modelId="{C7511EBF-7284-4BFF-BDD1-5B773DACC507}" type="pres">
      <dgm:prSet presAssocID="{F646FED6-0997-4CFF-9666-B0A9A32496DE}" presName="bigChev" presStyleLbl="node1" presStyleIdx="0" presStyleCnt="1" custScaleX="133748" custScaleY="90640"/>
      <dgm:spPr/>
      <dgm:t>
        <a:bodyPr/>
        <a:lstStyle/>
        <a:p>
          <a:endParaRPr lang="en-US"/>
        </a:p>
      </dgm:t>
    </dgm:pt>
  </dgm:ptLst>
  <dgm:cxnLst>
    <dgm:cxn modelId="{07808E21-339B-423E-8CE2-EEEFF2156E17}" type="presOf" srcId="{9C3C43AD-37D2-49A6-BEE5-EA1A60056C92}" destId="{7421B166-22B4-4A52-8CD3-6C8F2AE89F51}" srcOrd="0" destOrd="0" presId="urn:microsoft.com/office/officeart/2005/8/layout/lProcess3"/>
    <dgm:cxn modelId="{EDE2C54A-9183-459A-87C3-37975DA0AB85}" type="presOf" srcId="{F646FED6-0997-4CFF-9666-B0A9A32496DE}" destId="{C7511EBF-7284-4BFF-BDD1-5B773DACC507}" srcOrd="0" destOrd="0" presId="urn:microsoft.com/office/officeart/2005/8/layout/lProcess3"/>
    <dgm:cxn modelId="{B34B2C97-A8DD-4307-8665-15BA2857FE41}" srcId="{9C3C43AD-37D2-49A6-BEE5-EA1A60056C92}" destId="{F646FED6-0997-4CFF-9666-B0A9A32496DE}" srcOrd="0" destOrd="0" parTransId="{DB7C7AB0-795B-485F-82A4-20365FF0057A}" sibTransId="{7A6612E4-FA0B-4FBF-9925-D97BB6D25FA5}"/>
    <dgm:cxn modelId="{A26B5AE8-155A-4F41-8F12-744D3FC2CBAE}" type="presParOf" srcId="{7421B166-22B4-4A52-8CD3-6C8F2AE89F51}" destId="{36AFD6D0-B900-40C1-B006-9A6574683BA7}" srcOrd="0" destOrd="0" presId="urn:microsoft.com/office/officeart/2005/8/layout/lProcess3"/>
    <dgm:cxn modelId="{AE16468F-7C6E-4981-9964-E3F306FFC1C6}" type="presParOf" srcId="{36AFD6D0-B900-40C1-B006-9A6574683BA7}" destId="{C7511EBF-7284-4BFF-BDD1-5B773DACC507}"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2F0A978-B3EF-4C15-854C-49DED8D3511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B0455E43-EC68-4FC6-8BD3-D184703B267A}">
      <dgm:prSet/>
      <dgm:spPr/>
      <dgm:t>
        <a:bodyPr/>
        <a:lstStyle/>
        <a:p>
          <a:pPr rtl="0"/>
          <a:r>
            <a:rPr lang="en-GB" dirty="0" smtClean="0"/>
            <a:t>Conclusion: The type and size of social networks have a role in the relationship between loneliness and depression. Increasing social interaction may be more beneficial than strategies based on improving maladaptive social cognition in loneliness to reduce the prevalence of depression among Spanish older adults. </a:t>
          </a:r>
          <a:endParaRPr lang="en-GB" dirty="0"/>
        </a:p>
      </dgm:t>
    </dgm:pt>
    <dgm:pt modelId="{FB2226C1-FB60-491B-8730-433EE08660EC}" type="parTrans" cxnId="{62E7CF9C-B7D7-40E4-A80C-D8EA1597426A}">
      <dgm:prSet/>
      <dgm:spPr/>
      <dgm:t>
        <a:bodyPr/>
        <a:lstStyle/>
        <a:p>
          <a:endParaRPr lang="en-US"/>
        </a:p>
      </dgm:t>
    </dgm:pt>
    <dgm:pt modelId="{D23C8957-8452-48F9-B043-8384BB960E24}" type="sibTrans" cxnId="{62E7CF9C-B7D7-40E4-A80C-D8EA1597426A}">
      <dgm:prSet/>
      <dgm:spPr/>
      <dgm:t>
        <a:bodyPr/>
        <a:lstStyle/>
        <a:p>
          <a:endParaRPr lang="en-US"/>
        </a:p>
      </dgm:t>
    </dgm:pt>
    <dgm:pt modelId="{C43D6EAC-332A-4C4E-935E-F779D91145AF}" type="pres">
      <dgm:prSet presAssocID="{C2F0A978-B3EF-4C15-854C-49DED8D3511F}" presName="Name0" presStyleCnt="0">
        <dgm:presLayoutVars>
          <dgm:dir/>
          <dgm:animLvl val="lvl"/>
          <dgm:resizeHandles val="exact"/>
        </dgm:presLayoutVars>
      </dgm:prSet>
      <dgm:spPr/>
      <dgm:t>
        <a:bodyPr/>
        <a:lstStyle/>
        <a:p>
          <a:endParaRPr lang="en-US"/>
        </a:p>
      </dgm:t>
    </dgm:pt>
    <dgm:pt modelId="{D73100C8-125A-4544-926C-30D15DAE6A2E}" type="pres">
      <dgm:prSet presAssocID="{B0455E43-EC68-4FC6-8BD3-D184703B267A}" presName="linNode" presStyleCnt="0"/>
      <dgm:spPr/>
    </dgm:pt>
    <dgm:pt modelId="{C9FE6BBD-28DD-4CB6-9D8B-3A042F04B36F}" type="pres">
      <dgm:prSet presAssocID="{B0455E43-EC68-4FC6-8BD3-D184703B267A}" presName="parentText" presStyleLbl="node1" presStyleIdx="0" presStyleCnt="1" custScaleX="151801">
        <dgm:presLayoutVars>
          <dgm:chMax val="1"/>
          <dgm:bulletEnabled val="1"/>
        </dgm:presLayoutVars>
      </dgm:prSet>
      <dgm:spPr/>
      <dgm:t>
        <a:bodyPr/>
        <a:lstStyle/>
        <a:p>
          <a:endParaRPr lang="en-US"/>
        </a:p>
      </dgm:t>
    </dgm:pt>
  </dgm:ptLst>
  <dgm:cxnLst>
    <dgm:cxn modelId="{25E7F3BF-FB69-4E51-9C75-EF571D7ED499}" type="presOf" srcId="{B0455E43-EC68-4FC6-8BD3-D184703B267A}" destId="{C9FE6BBD-28DD-4CB6-9D8B-3A042F04B36F}" srcOrd="0" destOrd="0" presId="urn:microsoft.com/office/officeart/2005/8/layout/vList5"/>
    <dgm:cxn modelId="{62E7CF9C-B7D7-40E4-A80C-D8EA1597426A}" srcId="{C2F0A978-B3EF-4C15-854C-49DED8D3511F}" destId="{B0455E43-EC68-4FC6-8BD3-D184703B267A}" srcOrd="0" destOrd="0" parTransId="{FB2226C1-FB60-491B-8730-433EE08660EC}" sibTransId="{D23C8957-8452-48F9-B043-8384BB960E24}"/>
    <dgm:cxn modelId="{C4BFA2EC-E562-41B1-8610-E74CE0B1BF53}" type="presOf" srcId="{C2F0A978-B3EF-4C15-854C-49DED8D3511F}" destId="{C43D6EAC-332A-4C4E-935E-F779D91145AF}" srcOrd="0" destOrd="0" presId="urn:microsoft.com/office/officeart/2005/8/layout/vList5"/>
    <dgm:cxn modelId="{97116461-7B1C-4B34-B331-DCA994E3B6E7}" type="presParOf" srcId="{C43D6EAC-332A-4C4E-935E-F779D91145AF}" destId="{D73100C8-125A-4544-926C-30D15DAE6A2E}" srcOrd="0" destOrd="0" presId="urn:microsoft.com/office/officeart/2005/8/layout/vList5"/>
    <dgm:cxn modelId="{FDDAEB8B-E085-43E6-8825-38E85A4DB9E0}" type="presParOf" srcId="{D73100C8-125A-4544-926C-30D15DAE6A2E}" destId="{C9FE6BBD-28DD-4CB6-9D8B-3A042F04B36F}"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04A53DA-DF18-4026-978F-C02FCC9DEF58}" type="doc">
      <dgm:prSet loTypeId="urn:microsoft.com/office/officeart/2005/8/layout/vList5" loCatId="list" qsTypeId="urn:microsoft.com/office/officeart/2005/8/quickstyle/simple2" qsCatId="simple" csTypeId="urn:microsoft.com/office/officeart/2005/8/colors/colorful1" csCatId="colorful" phldr="1"/>
      <dgm:spPr/>
      <dgm:t>
        <a:bodyPr/>
        <a:lstStyle/>
        <a:p>
          <a:endParaRPr lang="en-US"/>
        </a:p>
      </dgm:t>
    </dgm:pt>
    <dgm:pt modelId="{3AE36361-936B-416A-BA0E-E1A21903FFF6}">
      <dgm:prSet/>
      <dgm:spPr/>
      <dgm:t>
        <a:bodyPr/>
        <a:lstStyle/>
        <a:p>
          <a:pPr rtl="0"/>
          <a:r>
            <a:rPr lang="en-GB" dirty="0" smtClean="0"/>
            <a:t>Conclusions: Feeling lonely rather than being alone is associated with an increased risk of clinical dementia in later life and can be considered a major risk factor that, independently of vascular disease, depression and other confounding factors, deserves clinical attention. Feelings of loneliness may signal a prodromal stage of dementia. A better understanding of the background of feeling lonely may help us to identify vulnerable persons and develop interventions to improve outcome in older persons at risk of dementia.</a:t>
          </a:r>
          <a:endParaRPr lang="en-GB" dirty="0"/>
        </a:p>
      </dgm:t>
    </dgm:pt>
    <dgm:pt modelId="{2DDF7105-F755-4121-AF37-85735865BADF}" type="parTrans" cxnId="{649528C0-FF23-437B-87A1-E1A10AB7961B}">
      <dgm:prSet/>
      <dgm:spPr/>
      <dgm:t>
        <a:bodyPr/>
        <a:lstStyle/>
        <a:p>
          <a:endParaRPr lang="en-US"/>
        </a:p>
      </dgm:t>
    </dgm:pt>
    <dgm:pt modelId="{07475CA3-EB43-4BBE-9EA1-4249C97E32DA}" type="sibTrans" cxnId="{649528C0-FF23-437B-87A1-E1A10AB7961B}">
      <dgm:prSet/>
      <dgm:spPr/>
      <dgm:t>
        <a:bodyPr/>
        <a:lstStyle/>
        <a:p>
          <a:endParaRPr lang="en-US"/>
        </a:p>
      </dgm:t>
    </dgm:pt>
    <dgm:pt modelId="{CC57566C-4BCE-4150-B5FD-3F510F355F13}" type="pres">
      <dgm:prSet presAssocID="{804A53DA-DF18-4026-978F-C02FCC9DEF58}" presName="Name0" presStyleCnt="0">
        <dgm:presLayoutVars>
          <dgm:dir/>
          <dgm:animLvl val="lvl"/>
          <dgm:resizeHandles val="exact"/>
        </dgm:presLayoutVars>
      </dgm:prSet>
      <dgm:spPr/>
      <dgm:t>
        <a:bodyPr/>
        <a:lstStyle/>
        <a:p>
          <a:endParaRPr lang="en-US"/>
        </a:p>
      </dgm:t>
    </dgm:pt>
    <dgm:pt modelId="{6E0017CA-11D7-4215-86DB-66C5E8D8F1DB}" type="pres">
      <dgm:prSet presAssocID="{3AE36361-936B-416A-BA0E-E1A21903FFF6}" presName="linNode" presStyleCnt="0"/>
      <dgm:spPr/>
    </dgm:pt>
    <dgm:pt modelId="{6A636A4E-D2DE-4E0A-8FDD-A53BD6E3E82C}" type="pres">
      <dgm:prSet presAssocID="{3AE36361-936B-416A-BA0E-E1A21903FFF6}" presName="parentText" presStyleLbl="node1" presStyleIdx="0" presStyleCnt="1" custScaleX="169059">
        <dgm:presLayoutVars>
          <dgm:chMax val="1"/>
          <dgm:bulletEnabled val="1"/>
        </dgm:presLayoutVars>
      </dgm:prSet>
      <dgm:spPr/>
      <dgm:t>
        <a:bodyPr/>
        <a:lstStyle/>
        <a:p>
          <a:endParaRPr lang="en-US"/>
        </a:p>
      </dgm:t>
    </dgm:pt>
  </dgm:ptLst>
  <dgm:cxnLst>
    <dgm:cxn modelId="{649528C0-FF23-437B-87A1-E1A10AB7961B}" srcId="{804A53DA-DF18-4026-978F-C02FCC9DEF58}" destId="{3AE36361-936B-416A-BA0E-E1A21903FFF6}" srcOrd="0" destOrd="0" parTransId="{2DDF7105-F755-4121-AF37-85735865BADF}" sibTransId="{07475CA3-EB43-4BBE-9EA1-4249C97E32DA}"/>
    <dgm:cxn modelId="{A5DB548E-AF92-4E1E-A060-1D8C62274276}" type="presOf" srcId="{804A53DA-DF18-4026-978F-C02FCC9DEF58}" destId="{CC57566C-4BCE-4150-B5FD-3F510F355F13}" srcOrd="0" destOrd="0" presId="urn:microsoft.com/office/officeart/2005/8/layout/vList5"/>
    <dgm:cxn modelId="{E3D293CC-D653-4A9F-A842-706579265C04}" type="presOf" srcId="{3AE36361-936B-416A-BA0E-E1A21903FFF6}" destId="{6A636A4E-D2DE-4E0A-8FDD-A53BD6E3E82C}" srcOrd="0" destOrd="0" presId="urn:microsoft.com/office/officeart/2005/8/layout/vList5"/>
    <dgm:cxn modelId="{893984B7-9AFF-4643-AA0D-25B700DBF116}" type="presParOf" srcId="{CC57566C-4BCE-4150-B5FD-3F510F355F13}" destId="{6E0017CA-11D7-4215-86DB-66C5E8D8F1DB}" srcOrd="0" destOrd="0" presId="urn:microsoft.com/office/officeart/2005/8/layout/vList5"/>
    <dgm:cxn modelId="{1CAB7A70-C56C-4F60-AD44-A4509EB7EB1B}" type="presParOf" srcId="{6E0017CA-11D7-4215-86DB-66C5E8D8F1DB}" destId="{6A636A4E-D2DE-4E0A-8FDD-A53BD6E3E82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86D603C-B748-4679-8645-0EE728E324F5}"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6D321E18-FCEF-40A6-9DBC-43F619B26828}">
      <dgm:prSet/>
      <dgm:spPr/>
      <dgm:t>
        <a:bodyPr/>
        <a:lstStyle/>
        <a:p>
          <a:pPr rtl="0"/>
          <a:r>
            <a:rPr lang="en-GB" smtClean="0"/>
            <a:t>Background:  The role of feelings of loneliness and social isolation in dementia is less well understood, and prospective studies including these risk factors are scarce. </a:t>
          </a:r>
          <a:endParaRPr lang="en-GB"/>
        </a:p>
      </dgm:t>
    </dgm:pt>
    <dgm:pt modelId="{8CDE1B96-B6A1-4BD5-9672-99EC7BADC104}" type="parTrans" cxnId="{09C110DE-C420-44BB-97C1-206C3882C5BC}">
      <dgm:prSet/>
      <dgm:spPr/>
      <dgm:t>
        <a:bodyPr/>
        <a:lstStyle/>
        <a:p>
          <a:endParaRPr lang="en-US"/>
        </a:p>
      </dgm:t>
    </dgm:pt>
    <dgm:pt modelId="{2D79CC94-F15A-4E1C-87BB-44229AB5747B}" type="sibTrans" cxnId="{09C110DE-C420-44BB-97C1-206C3882C5BC}">
      <dgm:prSet/>
      <dgm:spPr/>
      <dgm:t>
        <a:bodyPr/>
        <a:lstStyle/>
        <a:p>
          <a:endParaRPr lang="en-US"/>
        </a:p>
      </dgm:t>
    </dgm:pt>
    <dgm:pt modelId="{4E35CC76-C8E9-4137-B268-A4EC64E99CCB}" type="pres">
      <dgm:prSet presAssocID="{F86D603C-B748-4679-8645-0EE728E324F5}" presName="Name0" presStyleCnt="0">
        <dgm:presLayoutVars>
          <dgm:chMax val="7"/>
          <dgm:dir/>
          <dgm:animLvl val="lvl"/>
          <dgm:resizeHandles val="exact"/>
        </dgm:presLayoutVars>
      </dgm:prSet>
      <dgm:spPr/>
      <dgm:t>
        <a:bodyPr/>
        <a:lstStyle/>
        <a:p>
          <a:endParaRPr lang="en-US"/>
        </a:p>
      </dgm:t>
    </dgm:pt>
    <dgm:pt modelId="{E3B86620-7920-44CB-A423-9B4BEA041962}" type="pres">
      <dgm:prSet presAssocID="{6D321E18-FCEF-40A6-9DBC-43F619B26828}" presName="circle1" presStyleLbl="node1" presStyleIdx="0" presStyleCnt="1"/>
      <dgm:spPr/>
    </dgm:pt>
    <dgm:pt modelId="{A93F9A30-6C05-4ECC-956D-83EED2933C00}" type="pres">
      <dgm:prSet presAssocID="{6D321E18-FCEF-40A6-9DBC-43F619B26828}" presName="space" presStyleCnt="0"/>
      <dgm:spPr/>
    </dgm:pt>
    <dgm:pt modelId="{81F2CB4A-E743-40BA-A284-8DDC58D2562C}" type="pres">
      <dgm:prSet presAssocID="{6D321E18-FCEF-40A6-9DBC-43F619B26828}" presName="rect1" presStyleLbl="alignAcc1" presStyleIdx="0" presStyleCnt="1"/>
      <dgm:spPr/>
      <dgm:t>
        <a:bodyPr/>
        <a:lstStyle/>
        <a:p>
          <a:endParaRPr lang="en-US"/>
        </a:p>
      </dgm:t>
    </dgm:pt>
    <dgm:pt modelId="{027D3FC7-9C60-47FA-A6F5-BA9069E88924}" type="pres">
      <dgm:prSet presAssocID="{6D321E18-FCEF-40A6-9DBC-43F619B26828}" presName="rect1ParTxNoCh" presStyleLbl="alignAcc1" presStyleIdx="0" presStyleCnt="1">
        <dgm:presLayoutVars>
          <dgm:chMax val="1"/>
          <dgm:bulletEnabled val="1"/>
        </dgm:presLayoutVars>
      </dgm:prSet>
      <dgm:spPr/>
      <dgm:t>
        <a:bodyPr/>
        <a:lstStyle/>
        <a:p>
          <a:endParaRPr lang="en-US"/>
        </a:p>
      </dgm:t>
    </dgm:pt>
  </dgm:ptLst>
  <dgm:cxnLst>
    <dgm:cxn modelId="{191C225B-3DDB-4BB3-BA84-6585CC9F0F89}" type="presOf" srcId="{F86D603C-B748-4679-8645-0EE728E324F5}" destId="{4E35CC76-C8E9-4137-B268-A4EC64E99CCB}" srcOrd="0" destOrd="0" presId="urn:microsoft.com/office/officeart/2005/8/layout/target3"/>
    <dgm:cxn modelId="{27D6ED4D-B33A-4AC5-83E1-5A9909C9CFF5}" type="presOf" srcId="{6D321E18-FCEF-40A6-9DBC-43F619B26828}" destId="{027D3FC7-9C60-47FA-A6F5-BA9069E88924}" srcOrd="1" destOrd="0" presId="urn:microsoft.com/office/officeart/2005/8/layout/target3"/>
    <dgm:cxn modelId="{09C110DE-C420-44BB-97C1-206C3882C5BC}" srcId="{F86D603C-B748-4679-8645-0EE728E324F5}" destId="{6D321E18-FCEF-40A6-9DBC-43F619B26828}" srcOrd="0" destOrd="0" parTransId="{8CDE1B96-B6A1-4BD5-9672-99EC7BADC104}" sibTransId="{2D79CC94-F15A-4E1C-87BB-44229AB5747B}"/>
    <dgm:cxn modelId="{10FEED95-3F27-46E1-836E-E5EC6652DE7E}" type="presOf" srcId="{6D321E18-FCEF-40A6-9DBC-43F619B26828}" destId="{81F2CB4A-E743-40BA-A284-8DDC58D2562C}" srcOrd="0" destOrd="0" presId="urn:microsoft.com/office/officeart/2005/8/layout/target3"/>
    <dgm:cxn modelId="{D9F6958A-087D-4A22-8D44-1787B55A9B21}" type="presParOf" srcId="{4E35CC76-C8E9-4137-B268-A4EC64E99CCB}" destId="{E3B86620-7920-44CB-A423-9B4BEA041962}" srcOrd="0" destOrd="0" presId="urn:microsoft.com/office/officeart/2005/8/layout/target3"/>
    <dgm:cxn modelId="{9D7ED994-40A2-4C00-B149-E638D6B785B3}" type="presParOf" srcId="{4E35CC76-C8E9-4137-B268-A4EC64E99CCB}" destId="{A93F9A30-6C05-4ECC-956D-83EED2933C00}" srcOrd="1" destOrd="0" presId="urn:microsoft.com/office/officeart/2005/8/layout/target3"/>
    <dgm:cxn modelId="{D873F8A5-815A-4856-A32B-D7AF95C23E86}" type="presParOf" srcId="{4E35CC76-C8E9-4137-B268-A4EC64E99CCB}" destId="{81F2CB4A-E743-40BA-A284-8DDC58D2562C}" srcOrd="2" destOrd="0" presId="urn:microsoft.com/office/officeart/2005/8/layout/target3"/>
    <dgm:cxn modelId="{8AC68CAB-86C9-4257-BBE9-D33EB67D329C}" type="presParOf" srcId="{4E35CC76-C8E9-4137-B268-A4EC64E99CCB}" destId="{027D3FC7-9C60-47FA-A6F5-BA9069E88924}"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436C590-4397-4345-9928-E1F098EB03C9}"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23D473A2-B649-4CBF-8383-727029090E6E}">
      <dgm:prSet/>
      <dgm:spPr/>
      <dgm:t>
        <a:bodyPr/>
        <a:lstStyle/>
        <a:p>
          <a:pPr rtl="0"/>
          <a:r>
            <a:rPr lang="en-GB" smtClean="0"/>
            <a:t>Methods: We tested the association between social isolation (living alone, unmarried, without social support), feelings of loneliness and incident dementia in a cohort study among 2173 non-demented community-living older persons. Participants were followed for 3 years when a diagnosis of dementia was assessed. </a:t>
          </a:r>
          <a:endParaRPr lang="en-GB"/>
        </a:p>
      </dgm:t>
    </dgm:pt>
    <dgm:pt modelId="{B29DA3E5-1F34-4533-91FF-11F7C2823C1D}" type="parTrans" cxnId="{6F4399F4-EE87-4FAA-89CE-CF6B10E4DB8E}">
      <dgm:prSet/>
      <dgm:spPr/>
      <dgm:t>
        <a:bodyPr/>
        <a:lstStyle/>
        <a:p>
          <a:endParaRPr lang="en-US"/>
        </a:p>
      </dgm:t>
    </dgm:pt>
    <dgm:pt modelId="{F435BFCF-B29B-4F17-A389-A6F673768E1D}" type="sibTrans" cxnId="{6F4399F4-EE87-4FAA-89CE-CF6B10E4DB8E}">
      <dgm:prSet/>
      <dgm:spPr/>
      <dgm:t>
        <a:bodyPr/>
        <a:lstStyle/>
        <a:p>
          <a:endParaRPr lang="en-US"/>
        </a:p>
      </dgm:t>
    </dgm:pt>
    <dgm:pt modelId="{508B5663-941D-4148-B0F0-FB04C9890DD4}" type="pres">
      <dgm:prSet presAssocID="{0436C590-4397-4345-9928-E1F098EB03C9}" presName="Name0" presStyleCnt="0">
        <dgm:presLayoutVars>
          <dgm:chPref val="3"/>
          <dgm:dir/>
          <dgm:animLvl val="lvl"/>
          <dgm:resizeHandles/>
        </dgm:presLayoutVars>
      </dgm:prSet>
      <dgm:spPr/>
      <dgm:t>
        <a:bodyPr/>
        <a:lstStyle/>
        <a:p>
          <a:endParaRPr lang="en-US"/>
        </a:p>
      </dgm:t>
    </dgm:pt>
    <dgm:pt modelId="{768AD103-732F-45CC-808C-D3099C159AA7}" type="pres">
      <dgm:prSet presAssocID="{23D473A2-B649-4CBF-8383-727029090E6E}" presName="horFlow" presStyleCnt="0"/>
      <dgm:spPr/>
    </dgm:pt>
    <dgm:pt modelId="{71B2BA60-3A54-43B5-86C7-412B7BEF0C7C}" type="pres">
      <dgm:prSet presAssocID="{23D473A2-B649-4CBF-8383-727029090E6E}" presName="bigChev" presStyleLbl="node1" presStyleIdx="0" presStyleCnt="1"/>
      <dgm:spPr/>
      <dgm:t>
        <a:bodyPr/>
        <a:lstStyle/>
        <a:p>
          <a:endParaRPr lang="en-US"/>
        </a:p>
      </dgm:t>
    </dgm:pt>
  </dgm:ptLst>
  <dgm:cxnLst>
    <dgm:cxn modelId="{6F4399F4-EE87-4FAA-89CE-CF6B10E4DB8E}" srcId="{0436C590-4397-4345-9928-E1F098EB03C9}" destId="{23D473A2-B649-4CBF-8383-727029090E6E}" srcOrd="0" destOrd="0" parTransId="{B29DA3E5-1F34-4533-91FF-11F7C2823C1D}" sibTransId="{F435BFCF-B29B-4F17-A389-A6F673768E1D}"/>
    <dgm:cxn modelId="{87F4DC7C-8F97-4B03-BA2C-68A618235C4D}" type="presOf" srcId="{23D473A2-B649-4CBF-8383-727029090E6E}" destId="{71B2BA60-3A54-43B5-86C7-412B7BEF0C7C}" srcOrd="0" destOrd="0" presId="urn:microsoft.com/office/officeart/2005/8/layout/lProcess3"/>
    <dgm:cxn modelId="{77E17B61-789A-449D-BEE7-690B78C91195}" type="presOf" srcId="{0436C590-4397-4345-9928-E1F098EB03C9}" destId="{508B5663-941D-4148-B0F0-FB04C9890DD4}" srcOrd="0" destOrd="0" presId="urn:microsoft.com/office/officeart/2005/8/layout/lProcess3"/>
    <dgm:cxn modelId="{0EB1F031-1F10-40FF-B23F-B0F89E02D6BE}" type="presParOf" srcId="{508B5663-941D-4148-B0F0-FB04C9890DD4}" destId="{768AD103-732F-45CC-808C-D3099C159AA7}" srcOrd="0" destOrd="0" presId="urn:microsoft.com/office/officeart/2005/8/layout/lProcess3"/>
    <dgm:cxn modelId="{BEED5467-C1E5-4EAF-848E-F28D12F69A6A}" type="presParOf" srcId="{768AD103-732F-45CC-808C-D3099C159AA7}" destId="{71B2BA60-3A54-43B5-86C7-412B7BEF0C7C}" srcOrd="0" destOrd="0" presId="urn:microsoft.com/office/officeart/2005/8/layout/lProcess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627BD-8859-498B-941D-6FED6C1FAF93}">
      <dsp:nvSpPr>
        <dsp:cNvPr id="0" name=""/>
        <dsp:cNvSpPr/>
      </dsp:nvSpPr>
      <dsp:spPr>
        <a:xfrm>
          <a:off x="0" y="0"/>
          <a:ext cx="2764444" cy="276444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DD516-3EAD-4E23-B2FA-DF011900D63B}">
      <dsp:nvSpPr>
        <dsp:cNvPr id="0" name=""/>
        <dsp:cNvSpPr/>
      </dsp:nvSpPr>
      <dsp:spPr>
        <a:xfrm>
          <a:off x="1382222" y="0"/>
          <a:ext cx="9613668" cy="27644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err="1" smtClean="0"/>
            <a:t>Peplau</a:t>
          </a:r>
          <a:r>
            <a:rPr lang="en-GB" sz="1800" kern="1200" dirty="0" smtClean="0"/>
            <a:t> and Perlman (1982) defined loneliness…</a:t>
          </a:r>
          <a:endParaRPr lang="en-GB" sz="1800" kern="1200" dirty="0"/>
        </a:p>
      </dsp:txBody>
      <dsp:txXfrm>
        <a:off x="1382222" y="0"/>
        <a:ext cx="9613668" cy="587444"/>
      </dsp:txXfrm>
    </dsp:sp>
    <dsp:sp modelId="{7648148D-F480-47E2-A862-CA4FFAB565AF}">
      <dsp:nvSpPr>
        <dsp:cNvPr id="0" name=""/>
        <dsp:cNvSpPr/>
      </dsp:nvSpPr>
      <dsp:spPr>
        <a:xfrm>
          <a:off x="362833" y="587444"/>
          <a:ext cx="2038777" cy="203877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B7C914-7D4C-4FC8-ABF9-AD9F6379F733}">
      <dsp:nvSpPr>
        <dsp:cNvPr id="0" name=""/>
        <dsp:cNvSpPr/>
      </dsp:nvSpPr>
      <dsp:spPr>
        <a:xfrm>
          <a:off x="1382222" y="587444"/>
          <a:ext cx="9613668" cy="203877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Feeling alone is not synonymous with being alone. The latter represents objective isolation, while the former is more subjective.</a:t>
          </a:r>
          <a:endParaRPr lang="en-GB" sz="1800" kern="1200" dirty="0"/>
        </a:p>
      </dsp:txBody>
      <dsp:txXfrm>
        <a:off x="1382222" y="587444"/>
        <a:ext cx="9613668" cy="587444"/>
      </dsp:txXfrm>
    </dsp:sp>
    <dsp:sp modelId="{84141C31-589F-468D-BFE3-8CE6FC9823C1}">
      <dsp:nvSpPr>
        <dsp:cNvPr id="0" name=""/>
        <dsp:cNvSpPr/>
      </dsp:nvSpPr>
      <dsp:spPr>
        <a:xfrm>
          <a:off x="725666" y="1174888"/>
          <a:ext cx="1313110" cy="131311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20E2A6-9018-47FD-A27B-19833EF6FA11}">
      <dsp:nvSpPr>
        <dsp:cNvPr id="0" name=""/>
        <dsp:cNvSpPr/>
      </dsp:nvSpPr>
      <dsp:spPr>
        <a:xfrm>
          <a:off x="1382222" y="1174888"/>
          <a:ext cx="9613668" cy="131311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smtClean="0"/>
            <a:t>However, loneliness can arise as a consequence of unwanted isolation.</a:t>
          </a:r>
          <a:endParaRPr lang="en-GB" sz="1800" kern="1200"/>
        </a:p>
      </dsp:txBody>
      <dsp:txXfrm>
        <a:off x="1382222" y="1174888"/>
        <a:ext cx="9613668" cy="587444"/>
      </dsp:txXfrm>
    </dsp:sp>
    <dsp:sp modelId="{BF41C8EB-C209-4CD4-9FCA-E1BF5E4A9D63}">
      <dsp:nvSpPr>
        <dsp:cNvPr id="0" name=""/>
        <dsp:cNvSpPr/>
      </dsp:nvSpPr>
      <dsp:spPr>
        <a:xfrm>
          <a:off x="1088499" y="1762333"/>
          <a:ext cx="587444" cy="58744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70FE45-FF5E-4A65-A308-8CD00E310D1A}">
      <dsp:nvSpPr>
        <dsp:cNvPr id="0" name=""/>
        <dsp:cNvSpPr/>
      </dsp:nvSpPr>
      <dsp:spPr>
        <a:xfrm>
          <a:off x="1382222" y="1762333"/>
          <a:ext cx="9613668" cy="58744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Loneliness is always a psychologically unpleasant and distressing experience for those who experience it and can lead to social exclusion.</a:t>
          </a:r>
          <a:endParaRPr lang="en-GB" sz="1800" kern="1200" dirty="0"/>
        </a:p>
      </dsp:txBody>
      <dsp:txXfrm>
        <a:off x="1382222" y="1762333"/>
        <a:ext cx="9613668" cy="5874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F18D6-D93F-462A-8CC0-97A143CC0432}">
      <dsp:nvSpPr>
        <dsp:cNvPr id="0" name=""/>
        <dsp:cNvSpPr/>
      </dsp:nvSpPr>
      <dsp:spPr>
        <a:xfrm>
          <a:off x="5330" y="0"/>
          <a:ext cx="10906718" cy="19389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rtl="0">
            <a:lnSpc>
              <a:spcPct val="90000"/>
            </a:lnSpc>
            <a:spcBef>
              <a:spcPct val="0"/>
            </a:spcBef>
            <a:spcAft>
              <a:spcPct val="35000"/>
            </a:spcAft>
          </a:pPr>
          <a:r>
            <a:rPr lang="en-GB" sz="2300" kern="1200" dirty="0" smtClean="0"/>
            <a:t>While isolation is objective, measuring as it does the number of social contacts, loneliness is subjective in that it expresses a person's dissatisfaction with these social contacts. The latter results from the discrepancy between what is expected of a relationship and the reality observed (</a:t>
          </a:r>
          <a:r>
            <a:rPr lang="en-GB" sz="2300" kern="1200" dirty="0" err="1" smtClean="0"/>
            <a:t>Hossen</a:t>
          </a:r>
          <a:r>
            <a:rPr lang="en-GB" sz="2300" kern="1200" dirty="0" smtClean="0"/>
            <a:t>, 2012)</a:t>
          </a:r>
          <a:endParaRPr lang="en-GB" sz="2300" kern="1200" dirty="0"/>
        </a:p>
      </dsp:txBody>
      <dsp:txXfrm>
        <a:off x="62121" y="56791"/>
        <a:ext cx="10793136" cy="1825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132B9-08E0-4A68-B247-585A62826F89}">
      <dsp:nvSpPr>
        <dsp:cNvPr id="0" name=""/>
        <dsp:cNvSpPr/>
      </dsp:nvSpPr>
      <dsp:spPr>
        <a:xfrm>
          <a:off x="2858392" y="1585"/>
          <a:ext cx="4341614" cy="43416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rtl="0">
            <a:lnSpc>
              <a:spcPct val="90000"/>
            </a:lnSpc>
            <a:spcBef>
              <a:spcPct val="0"/>
            </a:spcBef>
            <a:spcAft>
              <a:spcPct val="35000"/>
            </a:spcAft>
          </a:pPr>
          <a:r>
            <a:rPr lang="en-GB" sz="2100" kern="1200" dirty="0" smtClean="0"/>
            <a:t>Loneliness is an afflictive and distressing feeling that leads to a malaise where individuals feel alone, despite being surrounded by people, and think they lack support, particularly in the form of affection.</a:t>
          </a:r>
          <a:endParaRPr lang="en-GB" sz="2100" kern="1200" dirty="0"/>
        </a:p>
      </dsp:txBody>
      <dsp:txXfrm>
        <a:off x="3494207" y="637400"/>
        <a:ext cx="3069984" cy="30699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F046E-5881-460D-ACAF-0046976E1C35}">
      <dsp:nvSpPr>
        <dsp:cNvPr id="0" name=""/>
        <dsp:cNvSpPr/>
      </dsp:nvSpPr>
      <dsp:spPr>
        <a:xfrm rot="10800000">
          <a:off x="1165236" y="1371600"/>
          <a:ext cx="6127311" cy="3478474"/>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4675" tIns="72390" rIns="135128" bIns="72390" numCol="1" spcCol="1270" anchor="ctr" anchorCtr="0">
          <a:noAutofit/>
        </a:bodyPr>
        <a:lstStyle/>
        <a:p>
          <a:pPr lvl="0" algn="ctr" defTabSz="844550" rtl="0">
            <a:lnSpc>
              <a:spcPct val="90000"/>
            </a:lnSpc>
            <a:spcBef>
              <a:spcPct val="0"/>
            </a:spcBef>
            <a:spcAft>
              <a:spcPct val="35000"/>
            </a:spcAft>
          </a:pPr>
          <a:r>
            <a:rPr lang="en-GB" sz="1900" kern="1200" dirty="0" smtClean="0"/>
            <a:t>Situational factors and those associated with personality, whether combined or not with other factors, can contribute to a person experiencing feelings of loneliness. These feelings transform into a multidimensional problem the </a:t>
          </a:r>
          <a:r>
            <a:rPr lang="en-GB" sz="1900" kern="1200" dirty="0" err="1" smtClean="0"/>
            <a:t>etiology</a:t>
          </a:r>
          <a:r>
            <a:rPr lang="en-GB" sz="1900" kern="1200" dirty="0" smtClean="0"/>
            <a:t> of which may be based on social roles and unrealistic expectations. </a:t>
          </a:r>
          <a:r>
            <a:rPr lang="pt-BR" sz="1900" kern="1200" dirty="0" smtClean="0"/>
            <a:t>Neves, </a:t>
          </a:r>
          <a:r>
            <a:rPr lang="pt-BR" sz="1900" kern="1200" dirty="0" smtClean="0"/>
            <a:t>et al. 2013).</a:t>
          </a:r>
          <a:endParaRPr lang="en-GB" sz="1900" kern="1200" dirty="0"/>
        </a:p>
      </dsp:txBody>
      <dsp:txXfrm rot="10800000">
        <a:off x="2034854" y="1371600"/>
        <a:ext cx="5257693" cy="3478474"/>
      </dsp:txXfrm>
    </dsp:sp>
    <dsp:sp modelId="{4F27D041-A8BC-4487-9AC6-41F4402152FA}">
      <dsp:nvSpPr>
        <dsp:cNvPr id="0" name=""/>
        <dsp:cNvSpPr/>
      </dsp:nvSpPr>
      <dsp:spPr>
        <a:xfrm>
          <a:off x="417282" y="1745925"/>
          <a:ext cx="2573121" cy="2729824"/>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7B9BD-4FEA-4094-947A-F5ACACB4B949}">
      <dsp:nvSpPr>
        <dsp:cNvPr id="0" name=""/>
        <dsp:cNvSpPr/>
      </dsp:nvSpPr>
      <dsp:spPr>
        <a:xfrm>
          <a:off x="0" y="61735"/>
          <a:ext cx="10783454" cy="3053830"/>
        </a:xfrm>
        <a:prstGeom prst="rightArrow">
          <a:avLst>
            <a:gd name="adj1" fmla="val 50000"/>
            <a:gd name="adj2" fmla="val 50000"/>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254000" bIns="249319" numCol="1" spcCol="1270" anchor="ctr" anchorCtr="0">
          <a:noAutofit/>
        </a:bodyPr>
        <a:lstStyle/>
        <a:p>
          <a:pPr lvl="0" algn="l" defTabSz="933450" rtl="0">
            <a:lnSpc>
              <a:spcPct val="90000"/>
            </a:lnSpc>
            <a:spcBef>
              <a:spcPct val="0"/>
            </a:spcBef>
            <a:spcAft>
              <a:spcPct val="35000"/>
            </a:spcAft>
          </a:pPr>
          <a:r>
            <a:rPr lang="en-GB" sz="2100" kern="1200" dirty="0" smtClean="0"/>
            <a:t>The bodies of elderly persons, especially those aged over 85, present visible signs of time and aging and may, for some, reflect very significant experiences of loss which  may contribute to isolation and/or loneliness. </a:t>
          </a:r>
          <a:r>
            <a:rPr lang="pt-BR" sz="2100" kern="1200" dirty="0" smtClean="0"/>
            <a:t>Azeredo (2011).</a:t>
          </a:r>
          <a:endParaRPr lang="en-GB" sz="2100" kern="1200" dirty="0"/>
        </a:p>
      </dsp:txBody>
      <dsp:txXfrm>
        <a:off x="0" y="825193"/>
        <a:ext cx="10019997" cy="1526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3132D-CB34-4880-BD51-6FE2D35EA8BA}">
      <dsp:nvSpPr>
        <dsp:cNvPr id="0" name=""/>
        <dsp:cNvSpPr/>
      </dsp:nvSpPr>
      <dsp:spPr>
        <a:xfrm>
          <a:off x="2303292" y="1302349"/>
          <a:ext cx="6043459" cy="2064634"/>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700" tIns="60960" rIns="60960" bIns="60960" numCol="1" spcCol="1270" anchor="ctr" anchorCtr="0">
          <a:noAutofit/>
        </a:bodyPr>
        <a:lstStyle/>
        <a:p>
          <a:pPr lvl="0" algn="l" defTabSz="711200" rtl="0">
            <a:lnSpc>
              <a:spcPct val="90000"/>
            </a:lnSpc>
            <a:spcBef>
              <a:spcPct val="0"/>
            </a:spcBef>
            <a:spcAft>
              <a:spcPct val="35000"/>
            </a:spcAft>
          </a:pPr>
          <a:r>
            <a:rPr lang="en-GB" sz="1600" kern="1200" dirty="0" smtClean="0"/>
            <a:t>The feelings of loneliness that affect the elderly are not only a hallmark of those who are institutionalized (although they appear to be more common in these cases). Prevalence increases, particularly when life events occur that result in loss, or when the ability to adapt is decreased </a:t>
          </a:r>
          <a:r>
            <a:rPr lang="en-GB" sz="1600" kern="1200" dirty="0" err="1" smtClean="0"/>
            <a:t>Vaz</a:t>
          </a:r>
          <a:r>
            <a:rPr lang="en-GB" sz="1600" kern="1200" dirty="0" smtClean="0"/>
            <a:t> &amp; Gaspar (2011).</a:t>
          </a:r>
          <a:endParaRPr lang="en-GB" sz="1600" kern="1200" dirty="0"/>
        </a:p>
      </dsp:txBody>
      <dsp:txXfrm>
        <a:off x="2404079" y="1403136"/>
        <a:ext cx="5841885" cy="1863060"/>
      </dsp:txXfrm>
    </dsp:sp>
    <dsp:sp modelId="{D4985B2D-4026-4121-989D-7F6DF3A285EC}">
      <dsp:nvSpPr>
        <dsp:cNvPr id="0" name=""/>
        <dsp:cNvSpPr/>
      </dsp:nvSpPr>
      <dsp:spPr>
        <a:xfrm>
          <a:off x="686385" y="520811"/>
          <a:ext cx="2419685" cy="2420048"/>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52CEC2-78E5-46D2-B0BD-8E4970EBD1D7}">
      <dsp:nvSpPr>
        <dsp:cNvPr id="0" name=""/>
        <dsp:cNvSpPr/>
      </dsp:nvSpPr>
      <dsp:spPr>
        <a:xfrm rot="21300000">
          <a:off x="34749" y="2405454"/>
          <a:ext cx="11254282" cy="1288785"/>
        </a:xfrm>
        <a:prstGeom prst="mathMinu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250044-5128-4F95-AFE5-15167B4CE2DB}">
      <dsp:nvSpPr>
        <dsp:cNvPr id="0" name=""/>
        <dsp:cNvSpPr/>
      </dsp:nvSpPr>
      <dsp:spPr>
        <a:xfrm>
          <a:off x="1358853" y="304984"/>
          <a:ext cx="3397134" cy="2439878"/>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C23519-6667-43D6-8B8E-D7A6C04B3A94}">
      <dsp:nvSpPr>
        <dsp:cNvPr id="0" name=""/>
        <dsp:cNvSpPr/>
      </dsp:nvSpPr>
      <dsp:spPr>
        <a:xfrm>
          <a:off x="5735776" y="0"/>
          <a:ext cx="4155266" cy="2561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666750" rtl="0">
            <a:lnSpc>
              <a:spcPct val="90000"/>
            </a:lnSpc>
            <a:spcBef>
              <a:spcPct val="0"/>
            </a:spcBef>
            <a:spcAft>
              <a:spcPct val="35000"/>
            </a:spcAft>
          </a:pPr>
          <a:r>
            <a:rPr lang="en-GB" sz="1500" kern="1200" dirty="0" smtClean="0"/>
            <a:t>The personality of each elderly person, the social support they receive, how they lived their lives and the way coping strategies are organized to deal with feelings of loneliness can all influence feelings of being alone. Elderly people who cannot overcome the feelings of loneliness are at risk of premature institutionalization or even tend towards accelerated frailty, or even death </a:t>
          </a:r>
          <a:r>
            <a:rPr lang="pt-BR" sz="1500" kern="1200" dirty="0" smtClean="0"/>
            <a:t>Azeredo &amp; Barbeiro, 2015).</a:t>
          </a:r>
          <a:endParaRPr lang="en-GB" sz="1500" kern="1200" dirty="0"/>
        </a:p>
      </dsp:txBody>
      <dsp:txXfrm>
        <a:off x="5735776" y="0"/>
        <a:ext cx="4155266" cy="2561871"/>
      </dsp:txXfrm>
    </dsp:sp>
    <dsp:sp modelId="{545B6C20-5116-4DEB-927F-5CB3A25A51BE}">
      <dsp:nvSpPr>
        <dsp:cNvPr id="0" name=""/>
        <dsp:cNvSpPr/>
      </dsp:nvSpPr>
      <dsp:spPr>
        <a:xfrm>
          <a:off x="6567793" y="3354832"/>
          <a:ext cx="3397134" cy="2439878"/>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492107-C2D0-46D8-B7AC-1413F7A7DEF2}">
      <dsp:nvSpPr>
        <dsp:cNvPr id="0" name=""/>
        <dsp:cNvSpPr/>
      </dsp:nvSpPr>
      <dsp:spPr>
        <a:xfrm>
          <a:off x="1487057" y="3537823"/>
          <a:ext cx="4046630" cy="2561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GB" sz="1600" kern="1200" dirty="0" smtClean="0"/>
            <a:t>Russel (2004) - “loneliness is one of the most frequent complaints among the elderly”, the cause of which can be: widowhood, children leaving home through work, or retirement. In this situation, loneliness may contribute to premature institutionalization</a:t>
          </a:r>
          <a:endParaRPr lang="en-GB" sz="1600" kern="1200" dirty="0"/>
        </a:p>
      </dsp:txBody>
      <dsp:txXfrm>
        <a:off x="1487057" y="3537823"/>
        <a:ext cx="4046630" cy="25618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40FE5-CE5E-4D1B-81B8-45C246DD5EAA}">
      <dsp:nvSpPr>
        <dsp:cNvPr id="0" name=""/>
        <dsp:cNvSpPr/>
      </dsp:nvSpPr>
      <dsp:spPr>
        <a:xfrm>
          <a:off x="3322" y="823580"/>
          <a:ext cx="2636187" cy="1581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Over 9 million people in the UK – fifth population – say they are always or often lonely, almost two-thirds feel uncomfortable admitting to it  </a:t>
          </a:r>
          <a:r>
            <a:rPr lang="en-GB" sz="1100" kern="1200" dirty="0" smtClean="0"/>
            <a:t>(British Red Cross and Co-Op, 2016)</a:t>
          </a:r>
          <a:endParaRPr lang="en-GB" sz="1100" kern="1200" dirty="0"/>
        </a:p>
      </dsp:txBody>
      <dsp:txXfrm>
        <a:off x="3322" y="823580"/>
        <a:ext cx="2636187" cy="1581712"/>
      </dsp:txXfrm>
    </dsp:sp>
    <dsp:sp modelId="{AD5C4FEA-EF94-4A9E-A090-71349BC81EFD}">
      <dsp:nvSpPr>
        <dsp:cNvPr id="0" name=""/>
        <dsp:cNvSpPr/>
      </dsp:nvSpPr>
      <dsp:spPr>
        <a:xfrm>
          <a:off x="2903129" y="823580"/>
          <a:ext cx="2636187" cy="1581712"/>
        </a:xfrm>
        <a:prstGeom prst="rect">
          <a:avLst/>
        </a:prstGeom>
        <a:solidFill>
          <a:schemeClr val="accent3">
            <a:hueOff val="1009856"/>
            <a:satOff val="6090"/>
            <a:lumOff val="-36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Over half (51%) of all people aged 75 and over live alone </a:t>
          </a:r>
          <a:r>
            <a:rPr lang="en-GB" sz="1200" kern="1200" dirty="0" smtClean="0"/>
            <a:t>(ONS, 2010)</a:t>
          </a:r>
          <a:endParaRPr lang="en-GB" sz="1200" kern="1200" dirty="0"/>
        </a:p>
      </dsp:txBody>
      <dsp:txXfrm>
        <a:off x="2903129" y="823580"/>
        <a:ext cx="2636187" cy="1581712"/>
      </dsp:txXfrm>
    </dsp:sp>
    <dsp:sp modelId="{855AF5D1-8B20-4E87-86CE-C553DF414343}">
      <dsp:nvSpPr>
        <dsp:cNvPr id="0" name=""/>
        <dsp:cNvSpPr/>
      </dsp:nvSpPr>
      <dsp:spPr>
        <a:xfrm>
          <a:off x="5802935" y="823580"/>
          <a:ext cx="2636187" cy="1581712"/>
        </a:xfrm>
        <a:prstGeom prst="rect">
          <a:avLst/>
        </a:prstGeom>
        <a:solidFill>
          <a:schemeClr val="accent3">
            <a:hueOff val="2019711"/>
            <a:satOff val="12180"/>
            <a:lumOff val="-73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Two fifths all older people (about 3.9 million) say the television is their main company </a:t>
          </a:r>
          <a:r>
            <a:rPr lang="en-GB" sz="1200" kern="1200" dirty="0" smtClean="0"/>
            <a:t>(Age UK, 2014)</a:t>
          </a:r>
          <a:endParaRPr lang="en-GB" sz="1200" kern="1200" dirty="0"/>
        </a:p>
      </dsp:txBody>
      <dsp:txXfrm>
        <a:off x="5802935" y="823580"/>
        <a:ext cx="2636187" cy="1581712"/>
      </dsp:txXfrm>
    </dsp:sp>
    <dsp:sp modelId="{2D5C5C87-9F50-444D-8A0E-6ECD42DE728E}">
      <dsp:nvSpPr>
        <dsp:cNvPr id="0" name=""/>
        <dsp:cNvSpPr/>
      </dsp:nvSpPr>
      <dsp:spPr>
        <a:xfrm>
          <a:off x="8702742" y="823580"/>
          <a:ext cx="2636187" cy="1581712"/>
        </a:xfrm>
        <a:prstGeom prst="rect">
          <a:avLst/>
        </a:prstGeom>
        <a:solidFill>
          <a:schemeClr val="accent3">
            <a:hueOff val="3029567"/>
            <a:satOff val="18270"/>
            <a:lumOff val="-1107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63% of adults aged 52 or over who have been widowed, and 51% who are separated or divorced report, feeling lonely some of the time or often </a:t>
          </a:r>
          <a:r>
            <a:rPr lang="en-GB" sz="1100" kern="1200" dirty="0" smtClean="0"/>
            <a:t>(Beaumont, 2013)</a:t>
          </a:r>
          <a:endParaRPr lang="en-GB" sz="1100" kern="1200" dirty="0"/>
        </a:p>
      </dsp:txBody>
      <dsp:txXfrm>
        <a:off x="8702742" y="823580"/>
        <a:ext cx="2636187" cy="1581712"/>
      </dsp:txXfrm>
    </dsp:sp>
    <dsp:sp modelId="{83DA1B99-C2AC-4447-8A0D-DBEA668E084D}">
      <dsp:nvSpPr>
        <dsp:cNvPr id="0" name=""/>
        <dsp:cNvSpPr/>
      </dsp:nvSpPr>
      <dsp:spPr>
        <a:xfrm>
          <a:off x="1453226" y="2668911"/>
          <a:ext cx="2636187" cy="1581712"/>
        </a:xfrm>
        <a:prstGeom prst="rect">
          <a:avLst/>
        </a:prstGeom>
        <a:solidFill>
          <a:schemeClr val="accent3">
            <a:hueOff val="4039423"/>
            <a:satOff val="24360"/>
            <a:lumOff val="-147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59% of adults aged over 52 who report poor health say they feel lonely some of the time or often, compared to 21% who say they are in excellent health </a:t>
          </a:r>
          <a:r>
            <a:rPr lang="en-GB" sz="1200" kern="1200" dirty="0" smtClean="0"/>
            <a:t>(Beaumont, 2013)</a:t>
          </a:r>
          <a:endParaRPr lang="en-GB" sz="1200" kern="1200" dirty="0"/>
        </a:p>
      </dsp:txBody>
      <dsp:txXfrm>
        <a:off x="1453226" y="2668911"/>
        <a:ext cx="2636187" cy="1581712"/>
      </dsp:txXfrm>
    </dsp:sp>
    <dsp:sp modelId="{D624634E-B033-41AF-A8DF-37AA64834BDB}">
      <dsp:nvSpPr>
        <dsp:cNvPr id="0" name=""/>
        <dsp:cNvSpPr/>
      </dsp:nvSpPr>
      <dsp:spPr>
        <a:xfrm>
          <a:off x="4353032" y="2668911"/>
          <a:ext cx="2636187" cy="1581712"/>
        </a:xfrm>
        <a:prstGeom prst="rect">
          <a:avLst/>
        </a:prstGeom>
        <a:solidFill>
          <a:schemeClr val="accent3">
            <a:hueOff val="5049278"/>
            <a:satOff val="30450"/>
            <a:lumOff val="-184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A higher percentage of women than men report feeling lonely some of the time or often  </a:t>
          </a:r>
          <a:r>
            <a:rPr lang="en-GB" sz="1200" kern="1200" dirty="0" smtClean="0"/>
            <a:t>(Beaumont, 2013)</a:t>
          </a:r>
          <a:endParaRPr lang="en-GB" sz="1200" kern="1200" dirty="0"/>
        </a:p>
      </dsp:txBody>
      <dsp:txXfrm>
        <a:off x="4353032" y="2668911"/>
        <a:ext cx="2636187" cy="1581712"/>
      </dsp:txXfrm>
    </dsp:sp>
    <dsp:sp modelId="{870EC20C-09A3-4FC1-8D67-51A40652FFD6}">
      <dsp:nvSpPr>
        <dsp:cNvPr id="0" name=""/>
        <dsp:cNvSpPr/>
      </dsp:nvSpPr>
      <dsp:spPr>
        <a:xfrm>
          <a:off x="7252839" y="2668911"/>
          <a:ext cx="2636187" cy="1581712"/>
        </a:xfrm>
        <a:prstGeom prst="rect">
          <a:avLst/>
        </a:prstGeom>
        <a:solidFill>
          <a:schemeClr val="accent3">
            <a:hueOff val="6059134"/>
            <a:satOff val="36540"/>
            <a:lumOff val="-221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17% of older people are in contact with family, friends and neighbours less than once a week and 11% are in contact less than once a month </a:t>
          </a:r>
          <a:r>
            <a:rPr lang="en-GB" sz="1200" kern="1200" dirty="0" smtClean="0"/>
            <a:t>(Victor et al, 2003)</a:t>
          </a:r>
          <a:endParaRPr lang="en-GB" sz="1200" kern="1200" dirty="0"/>
        </a:p>
      </dsp:txBody>
      <dsp:txXfrm>
        <a:off x="7252839" y="2668911"/>
        <a:ext cx="2636187" cy="15817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E6C9F-A845-4E73-BCC7-2EBE25DF62D4}">
      <dsp:nvSpPr>
        <dsp:cNvPr id="0" name=""/>
        <dsp:cNvSpPr/>
      </dsp:nvSpPr>
      <dsp:spPr>
        <a:xfrm>
          <a:off x="-5137728" y="-787018"/>
          <a:ext cx="6118327" cy="6118327"/>
        </a:xfrm>
        <a:prstGeom prst="blockArc">
          <a:avLst>
            <a:gd name="adj1" fmla="val 18900000"/>
            <a:gd name="adj2" fmla="val 2700000"/>
            <a:gd name="adj3" fmla="val 353"/>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52C9B4-B662-4430-84C3-D7A5A518A9EC}">
      <dsp:nvSpPr>
        <dsp:cNvPr id="0" name=""/>
        <dsp:cNvSpPr/>
      </dsp:nvSpPr>
      <dsp:spPr>
        <a:xfrm>
          <a:off x="428920" y="283927"/>
          <a:ext cx="10702779" cy="568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1023" tIns="45720" rIns="45720" bIns="45720" numCol="1" spcCol="1270" anchor="ctr" anchorCtr="0">
          <a:noAutofit/>
        </a:bodyPr>
        <a:lstStyle/>
        <a:p>
          <a:pPr lvl="0" algn="l" defTabSz="800100" rtl="0">
            <a:lnSpc>
              <a:spcPct val="90000"/>
            </a:lnSpc>
            <a:spcBef>
              <a:spcPct val="0"/>
            </a:spcBef>
            <a:spcAft>
              <a:spcPct val="35000"/>
            </a:spcAft>
          </a:pPr>
          <a:r>
            <a:rPr lang="en-GB" sz="1800" kern="1200" dirty="0" smtClean="0"/>
            <a:t>Increases the likelihood of mortality by 26% (Holt-</a:t>
          </a:r>
          <a:r>
            <a:rPr lang="en-GB" sz="1800" kern="1200" dirty="0" err="1" smtClean="0"/>
            <a:t>Lunstad</a:t>
          </a:r>
          <a:r>
            <a:rPr lang="en-GB" sz="1800" kern="1200" dirty="0" smtClean="0"/>
            <a:t>, 2015)</a:t>
          </a:r>
          <a:endParaRPr lang="en-GB" sz="1800" kern="1200" dirty="0"/>
        </a:p>
      </dsp:txBody>
      <dsp:txXfrm>
        <a:off x="428920" y="283927"/>
        <a:ext cx="10702779" cy="568218"/>
      </dsp:txXfrm>
    </dsp:sp>
    <dsp:sp modelId="{625BA6EE-5896-4BF2-9BF9-EAE7C9BA4844}">
      <dsp:nvSpPr>
        <dsp:cNvPr id="0" name=""/>
        <dsp:cNvSpPr/>
      </dsp:nvSpPr>
      <dsp:spPr>
        <a:xfrm>
          <a:off x="73783" y="212900"/>
          <a:ext cx="710272" cy="71027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3455F1-46F3-4C29-8E50-D8FC85D25412}">
      <dsp:nvSpPr>
        <dsp:cNvPr id="0" name=""/>
        <dsp:cNvSpPr/>
      </dsp:nvSpPr>
      <dsp:spPr>
        <a:xfrm>
          <a:off x="836088" y="1135981"/>
          <a:ext cx="10295611" cy="568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1023" tIns="45720" rIns="45720" bIns="45720" numCol="1" spcCol="1270" anchor="ctr" anchorCtr="0">
          <a:noAutofit/>
        </a:bodyPr>
        <a:lstStyle/>
        <a:p>
          <a:pPr lvl="0" algn="l" defTabSz="800100" rtl="0">
            <a:lnSpc>
              <a:spcPct val="90000"/>
            </a:lnSpc>
            <a:spcBef>
              <a:spcPct val="0"/>
            </a:spcBef>
            <a:spcAft>
              <a:spcPct val="35000"/>
            </a:spcAft>
          </a:pPr>
          <a:r>
            <a:rPr lang="en-GB" sz="1800" kern="1200" dirty="0" smtClean="0"/>
            <a:t>The effect on mortality is comparable to the impact of well-known risk factors such as obesity, and has a similar influence as cigarette smoking (Holt-</a:t>
          </a:r>
          <a:r>
            <a:rPr lang="en-GB" sz="1800" kern="1200" dirty="0" err="1" smtClean="0"/>
            <a:t>Lunstad</a:t>
          </a:r>
          <a:r>
            <a:rPr lang="en-GB" sz="1800" kern="1200" dirty="0" smtClean="0"/>
            <a:t>, 2010)</a:t>
          </a:r>
          <a:endParaRPr lang="en-GB" sz="1800" kern="1200" dirty="0"/>
        </a:p>
      </dsp:txBody>
      <dsp:txXfrm>
        <a:off x="836088" y="1135981"/>
        <a:ext cx="10295611" cy="568218"/>
      </dsp:txXfrm>
    </dsp:sp>
    <dsp:sp modelId="{4F646CB6-63FF-4066-8256-385D59334EC3}">
      <dsp:nvSpPr>
        <dsp:cNvPr id="0" name=""/>
        <dsp:cNvSpPr/>
      </dsp:nvSpPr>
      <dsp:spPr>
        <a:xfrm>
          <a:off x="480952" y="1064954"/>
          <a:ext cx="710272" cy="71027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96DC91-C267-4DC2-810D-7E21D74379E5}">
      <dsp:nvSpPr>
        <dsp:cNvPr id="0" name=""/>
        <dsp:cNvSpPr/>
      </dsp:nvSpPr>
      <dsp:spPr>
        <a:xfrm>
          <a:off x="961056" y="1988036"/>
          <a:ext cx="10170643" cy="568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1023" tIns="45720" rIns="45720" bIns="45720" numCol="1" spcCol="1270" anchor="ctr" anchorCtr="0">
          <a:noAutofit/>
        </a:bodyPr>
        <a:lstStyle/>
        <a:p>
          <a:pPr lvl="0" algn="l" defTabSz="800100" rtl="0">
            <a:lnSpc>
              <a:spcPct val="90000"/>
            </a:lnSpc>
            <a:spcBef>
              <a:spcPct val="0"/>
            </a:spcBef>
            <a:spcAft>
              <a:spcPct val="35000"/>
            </a:spcAft>
          </a:pPr>
          <a:r>
            <a:rPr lang="en-GB" sz="1800" kern="1200" dirty="0" smtClean="0"/>
            <a:t>Associated with an increased risk of developing coronary heart disease and stroke (</a:t>
          </a:r>
          <a:r>
            <a:rPr lang="en-GB" sz="1800" kern="1200" dirty="0" err="1" smtClean="0"/>
            <a:t>Valtorta</a:t>
          </a:r>
          <a:r>
            <a:rPr lang="en-GB" sz="1800" kern="1200" dirty="0" smtClean="0"/>
            <a:t> et al, 2016)</a:t>
          </a:r>
          <a:endParaRPr lang="en-GB" sz="1800" kern="1200" dirty="0"/>
        </a:p>
      </dsp:txBody>
      <dsp:txXfrm>
        <a:off x="961056" y="1988036"/>
        <a:ext cx="10170643" cy="568218"/>
      </dsp:txXfrm>
    </dsp:sp>
    <dsp:sp modelId="{79041576-C713-4896-AF9C-601A7AD83D71}">
      <dsp:nvSpPr>
        <dsp:cNvPr id="0" name=""/>
        <dsp:cNvSpPr/>
      </dsp:nvSpPr>
      <dsp:spPr>
        <a:xfrm>
          <a:off x="605920" y="1917009"/>
          <a:ext cx="710272" cy="71027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E20DD8A-BE51-457C-810B-2C5EA77648E7}">
      <dsp:nvSpPr>
        <dsp:cNvPr id="0" name=""/>
        <dsp:cNvSpPr/>
      </dsp:nvSpPr>
      <dsp:spPr>
        <a:xfrm>
          <a:off x="836088" y="2840090"/>
          <a:ext cx="10295611" cy="568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1023" tIns="45720" rIns="45720" bIns="45720" numCol="1" spcCol="1270" anchor="ctr" anchorCtr="0">
          <a:noAutofit/>
        </a:bodyPr>
        <a:lstStyle/>
        <a:p>
          <a:pPr lvl="0" algn="l" defTabSz="800100" rtl="0">
            <a:lnSpc>
              <a:spcPct val="90000"/>
            </a:lnSpc>
            <a:spcBef>
              <a:spcPct val="0"/>
            </a:spcBef>
            <a:spcAft>
              <a:spcPct val="35000"/>
            </a:spcAft>
          </a:pPr>
          <a:r>
            <a:rPr lang="en-GB" sz="1800" kern="1200" dirty="0" smtClean="0"/>
            <a:t>Increases the risk of high blood pressure (</a:t>
          </a:r>
          <a:r>
            <a:rPr lang="en-GB" sz="1800" kern="1200" dirty="0" err="1" smtClean="0"/>
            <a:t>Hawkley</a:t>
          </a:r>
          <a:r>
            <a:rPr lang="en-GB" sz="1800" kern="1200" dirty="0" smtClean="0"/>
            <a:t> et al, 2010)</a:t>
          </a:r>
          <a:endParaRPr lang="en-GB" sz="1800" kern="1200" dirty="0"/>
        </a:p>
      </dsp:txBody>
      <dsp:txXfrm>
        <a:off x="836088" y="2840090"/>
        <a:ext cx="10295611" cy="568218"/>
      </dsp:txXfrm>
    </dsp:sp>
    <dsp:sp modelId="{E84A0596-DA03-468F-8DB5-92B44C38F460}">
      <dsp:nvSpPr>
        <dsp:cNvPr id="0" name=""/>
        <dsp:cNvSpPr/>
      </dsp:nvSpPr>
      <dsp:spPr>
        <a:xfrm>
          <a:off x="480952" y="2769063"/>
          <a:ext cx="710272" cy="71027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7FD0E0-3B58-4AA6-B57C-7C7F71F7339B}">
      <dsp:nvSpPr>
        <dsp:cNvPr id="0" name=""/>
        <dsp:cNvSpPr/>
      </dsp:nvSpPr>
      <dsp:spPr>
        <a:xfrm>
          <a:off x="428920" y="3692145"/>
          <a:ext cx="10702779" cy="5682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1023" tIns="45720" rIns="45720" bIns="45720" numCol="1" spcCol="1270" anchor="ctr" anchorCtr="0">
          <a:noAutofit/>
        </a:bodyPr>
        <a:lstStyle/>
        <a:p>
          <a:pPr lvl="0" algn="l" defTabSz="800100" rtl="0">
            <a:lnSpc>
              <a:spcPct val="90000"/>
            </a:lnSpc>
            <a:spcBef>
              <a:spcPct val="0"/>
            </a:spcBef>
            <a:spcAft>
              <a:spcPct val="35000"/>
            </a:spcAft>
          </a:pPr>
          <a:r>
            <a:rPr lang="en-GB" sz="1800" kern="1200" smtClean="0"/>
            <a:t>Lonely individuals are also at higher risk of the onset of disability (Lund et al, 2010)</a:t>
          </a:r>
          <a:endParaRPr lang="en-GB" sz="1800" kern="1200"/>
        </a:p>
      </dsp:txBody>
      <dsp:txXfrm>
        <a:off x="428920" y="3692145"/>
        <a:ext cx="10702779" cy="568218"/>
      </dsp:txXfrm>
    </dsp:sp>
    <dsp:sp modelId="{7A5EB53C-CF1A-4865-982C-6AEB86917649}">
      <dsp:nvSpPr>
        <dsp:cNvPr id="0" name=""/>
        <dsp:cNvSpPr/>
      </dsp:nvSpPr>
      <dsp:spPr>
        <a:xfrm>
          <a:off x="73783" y="3621118"/>
          <a:ext cx="710272" cy="71027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BE35-A170-4F86-9231-5123FF3F375F}">
      <dsp:nvSpPr>
        <dsp:cNvPr id="0" name=""/>
        <dsp:cNvSpPr/>
      </dsp:nvSpPr>
      <dsp:spPr>
        <a:xfrm>
          <a:off x="2475807" y="0"/>
          <a:ext cx="5942676" cy="5942676"/>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78B676-1D8E-4847-B256-34FEE99C92D9}">
      <dsp:nvSpPr>
        <dsp:cNvPr id="0" name=""/>
        <dsp:cNvSpPr/>
      </dsp:nvSpPr>
      <dsp:spPr>
        <a:xfrm>
          <a:off x="3040361" y="564554"/>
          <a:ext cx="2317643" cy="231764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Loneliness puts individuals at greater risk of cognitive decline (James et al, 2011)</a:t>
          </a:r>
          <a:endParaRPr lang="en-GB" sz="1700" kern="1200"/>
        </a:p>
      </dsp:txBody>
      <dsp:txXfrm>
        <a:off x="3153499" y="677692"/>
        <a:ext cx="2091367" cy="2091367"/>
      </dsp:txXfrm>
    </dsp:sp>
    <dsp:sp modelId="{F127AED9-A804-40BE-BEEF-4F9C4B44D7A6}">
      <dsp:nvSpPr>
        <dsp:cNvPr id="0" name=""/>
        <dsp:cNvSpPr/>
      </dsp:nvSpPr>
      <dsp:spPr>
        <a:xfrm>
          <a:off x="5536285" y="564554"/>
          <a:ext cx="2317643" cy="2317643"/>
        </a:xfrm>
        <a:prstGeom prst="roundRect">
          <a:avLst/>
        </a:prstGeom>
        <a:solidFill>
          <a:schemeClr val="accent3">
            <a:hueOff val="2019711"/>
            <a:satOff val="12180"/>
            <a:lumOff val="-73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dirty="0" smtClean="0"/>
            <a:t>Lonely people have a 64% increased chance of developing clinical dementia (</a:t>
          </a:r>
          <a:r>
            <a:rPr lang="en-GB" sz="1700" kern="1200" dirty="0" err="1" smtClean="0"/>
            <a:t>Holwerda</a:t>
          </a:r>
          <a:r>
            <a:rPr lang="en-GB" sz="1700" kern="1200" dirty="0" smtClean="0"/>
            <a:t> et al, 2012)</a:t>
          </a:r>
          <a:endParaRPr lang="en-GB" sz="1700" kern="1200" dirty="0"/>
        </a:p>
      </dsp:txBody>
      <dsp:txXfrm>
        <a:off x="5649423" y="677692"/>
        <a:ext cx="2091367" cy="2091367"/>
      </dsp:txXfrm>
    </dsp:sp>
    <dsp:sp modelId="{BC9B362F-E683-4417-B98A-2D6672A5770D}">
      <dsp:nvSpPr>
        <dsp:cNvPr id="0" name=""/>
        <dsp:cNvSpPr/>
      </dsp:nvSpPr>
      <dsp:spPr>
        <a:xfrm>
          <a:off x="3040361" y="3060478"/>
          <a:ext cx="2317643" cy="2317643"/>
        </a:xfrm>
        <a:prstGeom prst="roundRect">
          <a:avLst/>
        </a:prstGeom>
        <a:solidFill>
          <a:schemeClr val="accent3">
            <a:hueOff val="4039423"/>
            <a:satOff val="24360"/>
            <a:lumOff val="-147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dirty="0" smtClean="0"/>
            <a:t>More prone to depression (</a:t>
          </a:r>
          <a:r>
            <a:rPr lang="en-GB" sz="1700" kern="1200" dirty="0" err="1" smtClean="0"/>
            <a:t>Cacioppo</a:t>
          </a:r>
          <a:r>
            <a:rPr lang="en-GB" sz="1700" kern="1200" dirty="0" smtClean="0"/>
            <a:t> et al, 2006) (Green et al, 1992)</a:t>
          </a:r>
          <a:endParaRPr lang="en-GB" sz="1700" kern="1200" dirty="0"/>
        </a:p>
      </dsp:txBody>
      <dsp:txXfrm>
        <a:off x="3153499" y="3173616"/>
        <a:ext cx="2091367" cy="2091367"/>
      </dsp:txXfrm>
    </dsp:sp>
    <dsp:sp modelId="{A6E4C438-BC36-4EB1-9FE1-F43A8698BFE2}">
      <dsp:nvSpPr>
        <dsp:cNvPr id="0" name=""/>
        <dsp:cNvSpPr/>
      </dsp:nvSpPr>
      <dsp:spPr>
        <a:xfrm>
          <a:off x="5536285" y="3060478"/>
          <a:ext cx="2317643" cy="2317643"/>
        </a:xfrm>
        <a:prstGeom prst="roundRect">
          <a:avLst/>
        </a:prstGeom>
        <a:solidFill>
          <a:schemeClr val="accent3">
            <a:hueOff val="6059134"/>
            <a:satOff val="36540"/>
            <a:lumOff val="-221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Loneliness and low social interaction are predictive of suicide in older age (O’Connell et al, 2004)</a:t>
          </a:r>
          <a:endParaRPr lang="en-GB" sz="1700" kern="1200"/>
        </a:p>
      </dsp:txBody>
      <dsp:txXfrm>
        <a:off x="5649423" y="3173616"/>
        <a:ext cx="2091367" cy="209136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ADB90-49BB-47BA-A69B-F52A6BE73DF9}">
      <dsp:nvSpPr>
        <dsp:cNvPr id="0" name=""/>
        <dsp:cNvSpPr/>
      </dsp:nvSpPr>
      <dsp:spPr>
        <a:xfrm>
          <a:off x="0" y="542"/>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25C4C1-2E38-4353-8EE0-EE09410F3775}">
      <dsp:nvSpPr>
        <dsp:cNvPr id="0" name=""/>
        <dsp:cNvSpPr/>
      </dsp:nvSpPr>
      <dsp:spPr>
        <a:xfrm>
          <a:off x="0" y="542"/>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Loneliness is an exceedingly unpleasant and driving experience</a:t>
          </a:r>
          <a:endParaRPr lang="en-GB" sz="2000" kern="1200"/>
        </a:p>
      </dsp:txBody>
      <dsp:txXfrm>
        <a:off x="0" y="542"/>
        <a:ext cx="10876546" cy="635112"/>
      </dsp:txXfrm>
    </dsp:sp>
    <dsp:sp modelId="{E7E00553-6060-4198-ADC2-4E5C6608BA32}">
      <dsp:nvSpPr>
        <dsp:cNvPr id="0" name=""/>
        <dsp:cNvSpPr/>
      </dsp:nvSpPr>
      <dsp:spPr>
        <a:xfrm>
          <a:off x="0" y="635655"/>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1B4D6A-323C-4429-8E2B-3A120D3C33EE}">
      <dsp:nvSpPr>
        <dsp:cNvPr id="0" name=""/>
        <dsp:cNvSpPr/>
      </dsp:nvSpPr>
      <dsp:spPr>
        <a:xfrm>
          <a:off x="0" y="635655"/>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Loneliness is an extreme state – nonconstructive which leads to the development of psychotic states.</a:t>
          </a:r>
          <a:endParaRPr lang="en-GB" sz="2000" kern="1200"/>
        </a:p>
      </dsp:txBody>
      <dsp:txXfrm>
        <a:off x="0" y="635655"/>
        <a:ext cx="10876546" cy="635112"/>
      </dsp:txXfrm>
    </dsp:sp>
    <dsp:sp modelId="{3D27C0BA-6E7E-49EA-9E20-0BCC0F0A34DC}">
      <dsp:nvSpPr>
        <dsp:cNvPr id="0" name=""/>
        <dsp:cNvSpPr/>
      </dsp:nvSpPr>
      <dsp:spPr>
        <a:xfrm>
          <a:off x="0" y="1270767"/>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F512C-E08B-4734-902E-75853E43C6CD}">
      <dsp:nvSpPr>
        <dsp:cNvPr id="0" name=""/>
        <dsp:cNvSpPr/>
      </dsp:nvSpPr>
      <dsp:spPr>
        <a:xfrm>
          <a:off x="0" y="1270767"/>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It renders people emotionally paralysed and helpless</a:t>
          </a:r>
          <a:endParaRPr lang="en-GB" sz="2000" kern="1200"/>
        </a:p>
      </dsp:txBody>
      <dsp:txXfrm>
        <a:off x="0" y="1270767"/>
        <a:ext cx="10876546" cy="635112"/>
      </dsp:txXfrm>
    </dsp:sp>
    <dsp:sp modelId="{0D005825-9513-4640-B3F6-AF3533872BE5}">
      <dsp:nvSpPr>
        <dsp:cNvPr id="0" name=""/>
        <dsp:cNvSpPr/>
      </dsp:nvSpPr>
      <dsp:spPr>
        <a:xfrm>
          <a:off x="0" y="1905879"/>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60B54A-5A98-4F6C-A0E0-8BD2348396B9}">
      <dsp:nvSpPr>
        <dsp:cNvPr id="0" name=""/>
        <dsp:cNvSpPr/>
      </dsp:nvSpPr>
      <dsp:spPr>
        <a:xfrm>
          <a:off x="0" y="1905879"/>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She traces its origins to childhood experiences – harmful consequences of premature weaning from mothering tenderness</a:t>
          </a:r>
          <a:endParaRPr lang="en-GB" sz="2000" kern="1200"/>
        </a:p>
      </dsp:txBody>
      <dsp:txXfrm>
        <a:off x="0" y="1905879"/>
        <a:ext cx="10876546" cy="635112"/>
      </dsp:txXfrm>
    </dsp:sp>
    <dsp:sp modelId="{90249716-283C-40E5-97C4-FEEC970C5B4F}">
      <dsp:nvSpPr>
        <dsp:cNvPr id="0" name=""/>
        <dsp:cNvSpPr/>
      </dsp:nvSpPr>
      <dsp:spPr>
        <a:xfrm>
          <a:off x="0" y="2540992"/>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C0BB4-9CA2-4E43-98FD-77F956260F94}">
      <dsp:nvSpPr>
        <dsp:cNvPr id="0" name=""/>
        <dsp:cNvSpPr/>
      </dsp:nvSpPr>
      <dsp:spPr>
        <a:xfrm>
          <a:off x="0" y="2540992"/>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Psychodynamic position is based on clinical work settings – thus see loneliness as pathological </a:t>
          </a:r>
          <a:endParaRPr lang="en-GB" sz="2000" kern="1200"/>
        </a:p>
      </dsp:txBody>
      <dsp:txXfrm>
        <a:off x="0" y="2540992"/>
        <a:ext cx="10876546" cy="635112"/>
      </dsp:txXfrm>
    </dsp:sp>
    <dsp:sp modelId="{6D129EA3-1F6B-40FA-AD85-F625A4890EE4}">
      <dsp:nvSpPr>
        <dsp:cNvPr id="0" name=""/>
        <dsp:cNvSpPr/>
      </dsp:nvSpPr>
      <dsp:spPr>
        <a:xfrm>
          <a:off x="0" y="3176104"/>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4F6201-9D89-47AB-98BB-C528260F8400}">
      <dsp:nvSpPr>
        <dsp:cNvPr id="0" name=""/>
        <dsp:cNvSpPr/>
      </dsp:nvSpPr>
      <dsp:spPr>
        <a:xfrm>
          <a:off x="0" y="3176104"/>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Unlike other theories – attribute loneliness to early influences</a:t>
          </a:r>
          <a:endParaRPr lang="en-GB" sz="2000" kern="1200"/>
        </a:p>
      </dsp:txBody>
      <dsp:txXfrm>
        <a:off x="0" y="3176104"/>
        <a:ext cx="10876546" cy="635112"/>
      </dsp:txXfrm>
    </dsp:sp>
    <dsp:sp modelId="{394656A6-1079-458C-A5C6-9BE455A63AD2}">
      <dsp:nvSpPr>
        <dsp:cNvPr id="0" name=""/>
        <dsp:cNvSpPr/>
      </dsp:nvSpPr>
      <dsp:spPr>
        <a:xfrm>
          <a:off x="0" y="3811216"/>
          <a:ext cx="108765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543C48-14B1-4970-A810-0576C26322C6}">
      <dsp:nvSpPr>
        <dsp:cNvPr id="0" name=""/>
        <dsp:cNvSpPr/>
      </dsp:nvSpPr>
      <dsp:spPr>
        <a:xfrm>
          <a:off x="0" y="3811216"/>
          <a:ext cx="10876546" cy="6351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GB" sz="2000" kern="1200" smtClean="0"/>
            <a:t>While these early experiences may have been interpersonal in nature, the focus is on how factors within the individual (traits, intra-psychic conflicts) leads to loneliness.</a:t>
          </a:r>
          <a:endParaRPr lang="en-GB" sz="2000" kern="1200"/>
        </a:p>
      </dsp:txBody>
      <dsp:txXfrm>
        <a:off x="0" y="3811216"/>
        <a:ext cx="10876546" cy="6351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8C90A-1627-4A62-A276-E6AFCE0414CA}">
      <dsp:nvSpPr>
        <dsp:cNvPr id="0" name=""/>
        <dsp:cNvSpPr/>
      </dsp:nvSpPr>
      <dsp:spPr>
        <a:xfrm>
          <a:off x="0" y="0"/>
          <a:ext cx="8566404" cy="80407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Loneliness reflects his self theory of personality.</a:t>
          </a:r>
          <a:endParaRPr lang="en-GB" sz="1600" kern="1200"/>
        </a:p>
      </dsp:txBody>
      <dsp:txXfrm>
        <a:off x="23551" y="23551"/>
        <a:ext cx="7604667" cy="756972"/>
      </dsp:txXfrm>
    </dsp:sp>
    <dsp:sp modelId="{8E918289-A260-4F5F-A333-268A00CE1FC6}">
      <dsp:nvSpPr>
        <dsp:cNvPr id="0" name=""/>
        <dsp:cNvSpPr/>
      </dsp:nvSpPr>
      <dsp:spPr>
        <a:xfrm>
          <a:off x="639699" y="915750"/>
          <a:ext cx="8566404" cy="804074"/>
        </a:xfrm>
        <a:prstGeom prst="roundRect">
          <a:avLst>
            <a:gd name="adj" fmla="val 10000"/>
          </a:avLst>
        </a:prstGeom>
        <a:solidFill>
          <a:schemeClr val="accent4">
            <a:hueOff val="305269"/>
            <a:satOff val="-11631"/>
            <a:lumOff val="5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Society pressures the individual to act in restricted, socially approved ways.</a:t>
          </a:r>
          <a:endParaRPr lang="en-GB" sz="1600" kern="1200"/>
        </a:p>
      </dsp:txBody>
      <dsp:txXfrm>
        <a:off x="663250" y="939301"/>
        <a:ext cx="7356954" cy="756972"/>
      </dsp:txXfrm>
    </dsp:sp>
    <dsp:sp modelId="{4FCD3FC7-A0D9-45CE-89D8-1689E2C9A4BC}">
      <dsp:nvSpPr>
        <dsp:cNvPr id="0" name=""/>
        <dsp:cNvSpPr/>
      </dsp:nvSpPr>
      <dsp:spPr>
        <a:xfrm>
          <a:off x="1279397" y="1831501"/>
          <a:ext cx="8566404" cy="804074"/>
        </a:xfrm>
        <a:prstGeom prst="roundRect">
          <a:avLst>
            <a:gd name="adj" fmla="val 10000"/>
          </a:avLst>
        </a:prstGeom>
        <a:solidFill>
          <a:schemeClr val="accent4">
            <a:hueOff val="610539"/>
            <a:satOff val="-23261"/>
            <a:lumOff val="1156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This leads to a discrepancy between one’s true inner self and the self manifested to others.</a:t>
          </a:r>
          <a:endParaRPr lang="en-GB" sz="1600" kern="1200"/>
        </a:p>
      </dsp:txBody>
      <dsp:txXfrm>
        <a:off x="1302948" y="1855052"/>
        <a:ext cx="7356954" cy="756972"/>
      </dsp:txXfrm>
    </dsp:sp>
    <dsp:sp modelId="{025EE68C-6076-4E5A-837F-5D574DB796FA}">
      <dsp:nvSpPr>
        <dsp:cNvPr id="0" name=""/>
        <dsp:cNvSpPr/>
      </dsp:nvSpPr>
      <dsp:spPr>
        <a:xfrm>
          <a:off x="1919097" y="2747252"/>
          <a:ext cx="8566404" cy="804074"/>
        </a:xfrm>
        <a:prstGeom prst="roundRect">
          <a:avLst>
            <a:gd name="adj" fmla="val 10000"/>
          </a:avLst>
        </a:prstGeom>
        <a:solidFill>
          <a:schemeClr val="accent4">
            <a:hueOff val="915808"/>
            <a:satOff val="-34892"/>
            <a:lumOff val="173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Merely performing society’s roles, no matter how adequately done, leads to an empty existence.</a:t>
          </a:r>
          <a:endParaRPr lang="en-GB" sz="1600" kern="1200"/>
        </a:p>
      </dsp:txBody>
      <dsp:txXfrm>
        <a:off x="1942648" y="2770803"/>
        <a:ext cx="7356954" cy="756972"/>
      </dsp:txXfrm>
    </dsp:sp>
    <dsp:sp modelId="{6302B00C-284C-43F9-A026-562DC7E6B011}">
      <dsp:nvSpPr>
        <dsp:cNvPr id="0" name=""/>
        <dsp:cNvSpPr/>
      </dsp:nvSpPr>
      <dsp:spPr>
        <a:xfrm>
          <a:off x="2558795" y="3663003"/>
          <a:ext cx="8566404" cy="804074"/>
        </a:xfrm>
        <a:prstGeom prst="roundRect">
          <a:avLst>
            <a:gd name="adj" fmla="val 10000"/>
          </a:avLst>
        </a:prstGeom>
        <a:solidFill>
          <a:schemeClr val="accent4">
            <a:hueOff val="1221077"/>
            <a:satOff val="-46523"/>
            <a:lumOff val="2313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Loneliness occurs when individuals, having dropped their defences to get in touch with their inner selves, nonetheless expect rejection from others. </a:t>
          </a:r>
          <a:endParaRPr lang="en-GB" sz="1600" kern="1200"/>
        </a:p>
      </dsp:txBody>
      <dsp:txXfrm>
        <a:off x="2582346" y="3686554"/>
        <a:ext cx="7356954" cy="756972"/>
      </dsp:txXfrm>
    </dsp:sp>
    <dsp:sp modelId="{C0EDF4D6-0765-4A49-8AC5-3655D766AF10}">
      <dsp:nvSpPr>
        <dsp:cNvPr id="0" name=""/>
        <dsp:cNvSpPr/>
      </dsp:nvSpPr>
      <dsp:spPr>
        <a:xfrm>
          <a:off x="8043755" y="587420"/>
          <a:ext cx="522648" cy="52264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8161351" y="587420"/>
        <a:ext cx="287456" cy="393293"/>
      </dsp:txXfrm>
    </dsp:sp>
    <dsp:sp modelId="{7079E0DA-4E4D-4945-BF7B-D19CB26F8C71}">
      <dsp:nvSpPr>
        <dsp:cNvPr id="0" name=""/>
        <dsp:cNvSpPr/>
      </dsp:nvSpPr>
      <dsp:spPr>
        <a:xfrm>
          <a:off x="8683454" y="1503171"/>
          <a:ext cx="522648" cy="522648"/>
        </a:xfrm>
        <a:prstGeom prst="downArrow">
          <a:avLst>
            <a:gd name="adj1" fmla="val 55000"/>
            <a:gd name="adj2" fmla="val 45000"/>
          </a:avLst>
        </a:prstGeom>
        <a:solidFill>
          <a:schemeClr val="accent4">
            <a:tint val="40000"/>
            <a:alpha val="90000"/>
            <a:hueOff val="682369"/>
            <a:satOff val="5958"/>
            <a:lumOff val="1107"/>
            <a:alphaOff val="0"/>
          </a:schemeClr>
        </a:solidFill>
        <a:ln w="12700" cap="flat" cmpd="sng" algn="ctr">
          <a:solidFill>
            <a:schemeClr val="accent4">
              <a:tint val="40000"/>
              <a:alpha val="90000"/>
              <a:hueOff val="682369"/>
              <a:satOff val="5958"/>
              <a:lumOff val="110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8801050" y="1503171"/>
        <a:ext cx="287456" cy="393293"/>
      </dsp:txXfrm>
    </dsp:sp>
    <dsp:sp modelId="{573D8B1A-B9AD-4411-A957-E3B853A93BA3}">
      <dsp:nvSpPr>
        <dsp:cNvPr id="0" name=""/>
        <dsp:cNvSpPr/>
      </dsp:nvSpPr>
      <dsp:spPr>
        <a:xfrm>
          <a:off x="9323153" y="2405521"/>
          <a:ext cx="522648" cy="522648"/>
        </a:xfrm>
        <a:prstGeom prst="downArrow">
          <a:avLst>
            <a:gd name="adj1" fmla="val 55000"/>
            <a:gd name="adj2" fmla="val 45000"/>
          </a:avLst>
        </a:prstGeom>
        <a:solidFill>
          <a:schemeClr val="accent4">
            <a:tint val="40000"/>
            <a:alpha val="90000"/>
            <a:hueOff val="1364738"/>
            <a:satOff val="11915"/>
            <a:lumOff val="2215"/>
            <a:alphaOff val="0"/>
          </a:schemeClr>
        </a:solidFill>
        <a:ln w="12700" cap="flat" cmpd="sng" algn="ctr">
          <a:solidFill>
            <a:schemeClr val="accent4">
              <a:tint val="40000"/>
              <a:alpha val="90000"/>
              <a:hueOff val="1364738"/>
              <a:satOff val="11915"/>
              <a:lumOff val="22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9440749" y="2405521"/>
        <a:ext cx="287456" cy="393293"/>
      </dsp:txXfrm>
    </dsp:sp>
    <dsp:sp modelId="{E7D63B2D-9EC7-49C2-840D-5634A640CFD0}">
      <dsp:nvSpPr>
        <dsp:cNvPr id="0" name=""/>
        <dsp:cNvSpPr/>
      </dsp:nvSpPr>
      <dsp:spPr>
        <a:xfrm>
          <a:off x="9962852" y="3330206"/>
          <a:ext cx="522648" cy="522648"/>
        </a:xfrm>
        <a:prstGeom prst="downArrow">
          <a:avLst>
            <a:gd name="adj1" fmla="val 55000"/>
            <a:gd name="adj2" fmla="val 45000"/>
          </a:avLst>
        </a:prstGeom>
        <a:solidFill>
          <a:schemeClr val="accent4">
            <a:tint val="40000"/>
            <a:alpha val="90000"/>
            <a:hueOff val="2047107"/>
            <a:satOff val="17873"/>
            <a:lumOff val="3322"/>
            <a:alphaOff val="0"/>
          </a:schemeClr>
        </a:solidFill>
        <a:ln w="12700" cap="flat" cmpd="sng" algn="ctr">
          <a:solidFill>
            <a:schemeClr val="accent4">
              <a:tint val="40000"/>
              <a:alpha val="90000"/>
              <a:hueOff val="2047107"/>
              <a:satOff val="17873"/>
              <a:lumOff val="33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10080448" y="3330206"/>
        <a:ext cx="287456" cy="3932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DC60C-8AB1-47A8-8199-38266CA982B9}">
      <dsp:nvSpPr>
        <dsp:cNvPr id="0" name=""/>
        <dsp:cNvSpPr/>
      </dsp:nvSpPr>
      <dsp:spPr>
        <a:xfrm>
          <a:off x="2470715" y="-37600"/>
          <a:ext cx="5935116" cy="5935116"/>
        </a:xfrm>
        <a:prstGeom prst="circularArrow">
          <a:avLst>
            <a:gd name="adj1" fmla="val 5544"/>
            <a:gd name="adj2" fmla="val 330680"/>
            <a:gd name="adj3" fmla="val 13732848"/>
            <a:gd name="adj4" fmla="val 17412237"/>
            <a:gd name="adj5" fmla="val 5757"/>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E0D7D7-1E1C-4D94-B0B6-78230BA53E5F}">
      <dsp:nvSpPr>
        <dsp:cNvPr id="0" name=""/>
        <dsp:cNvSpPr/>
      </dsp:nvSpPr>
      <dsp:spPr>
        <a:xfrm>
          <a:off x="4022941" y="2980"/>
          <a:ext cx="2830664" cy="1415332"/>
        </a:xfrm>
        <a:prstGeom prst="roundRect">
          <a:avLst/>
        </a:prstGeom>
        <a:solidFill>
          <a:schemeClr val="accent4">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dirty="0" smtClean="0"/>
            <a:t>A discrepancy between one’s actual and idealised self should result in loneliness (Moore, 1976).</a:t>
          </a:r>
          <a:endParaRPr lang="en-GB" sz="1300" kern="1200" dirty="0"/>
        </a:p>
      </dsp:txBody>
      <dsp:txXfrm>
        <a:off x="4092032" y="72071"/>
        <a:ext cx="2692482" cy="1277150"/>
      </dsp:txXfrm>
    </dsp:sp>
    <dsp:sp modelId="{C4FF95B8-61FA-49C8-A8BE-0A0094CF149C}">
      <dsp:nvSpPr>
        <dsp:cNvPr id="0" name=""/>
        <dsp:cNvSpPr/>
      </dsp:nvSpPr>
      <dsp:spPr>
        <a:xfrm>
          <a:off x="6430034" y="1751835"/>
          <a:ext cx="2830664" cy="1415332"/>
        </a:xfrm>
        <a:prstGeom prst="roundRect">
          <a:avLst/>
        </a:prstGeom>
        <a:solidFill>
          <a:schemeClr val="accent4">
            <a:shade val="50000"/>
            <a:hueOff val="-234338"/>
            <a:satOff val="-30589"/>
            <a:lumOff val="2158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Roger’s analysis (based on clinical clients) views loneliness as a manifestation of poor adjustment.</a:t>
          </a:r>
          <a:endParaRPr lang="en-GB" sz="1300" kern="1200"/>
        </a:p>
      </dsp:txBody>
      <dsp:txXfrm>
        <a:off x="6499125" y="1820926"/>
        <a:ext cx="2692482" cy="1277150"/>
      </dsp:txXfrm>
    </dsp:sp>
    <dsp:sp modelId="{E60FF6A3-E39F-4AA8-B301-0D9A3B3E464C}">
      <dsp:nvSpPr>
        <dsp:cNvPr id="0" name=""/>
        <dsp:cNvSpPr/>
      </dsp:nvSpPr>
      <dsp:spPr>
        <a:xfrm>
          <a:off x="5510606" y="4581542"/>
          <a:ext cx="2830664" cy="1415332"/>
        </a:xfrm>
        <a:prstGeom prst="roundRect">
          <a:avLst/>
        </a:prstGeom>
        <a:solidFill>
          <a:schemeClr val="accent4">
            <a:shade val="50000"/>
            <a:hueOff val="-468677"/>
            <a:satOff val="-61178"/>
            <a:lumOff val="431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For him, the cause of loneliness lies within the individual, in a phenomenological discrepancy in one’s self-concept.</a:t>
          </a:r>
          <a:endParaRPr lang="en-GB" sz="1300" kern="1200"/>
        </a:p>
      </dsp:txBody>
      <dsp:txXfrm>
        <a:off x="5579697" y="4650633"/>
        <a:ext cx="2692482" cy="1277150"/>
      </dsp:txXfrm>
    </dsp:sp>
    <dsp:sp modelId="{1017D99D-C514-405A-8496-4B82E319A1B9}">
      <dsp:nvSpPr>
        <dsp:cNvPr id="0" name=""/>
        <dsp:cNvSpPr/>
      </dsp:nvSpPr>
      <dsp:spPr>
        <a:xfrm>
          <a:off x="2535277" y="4581542"/>
          <a:ext cx="2830664" cy="1415332"/>
        </a:xfrm>
        <a:prstGeom prst="roundRect">
          <a:avLst/>
        </a:prstGeom>
        <a:solidFill>
          <a:schemeClr val="accent4">
            <a:shade val="50000"/>
            <a:hueOff val="-468677"/>
            <a:satOff val="-61178"/>
            <a:lumOff val="431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dirty="0" smtClean="0"/>
            <a:t>He differs from psychodynamic theorists in that he does not give much credence to childhood influences</a:t>
          </a:r>
          <a:endParaRPr lang="en-GB" sz="1300" kern="1200" dirty="0"/>
        </a:p>
      </dsp:txBody>
      <dsp:txXfrm>
        <a:off x="2604368" y="4650633"/>
        <a:ext cx="2692482" cy="1277150"/>
      </dsp:txXfrm>
    </dsp:sp>
    <dsp:sp modelId="{A06D7DB3-B314-4F5C-B975-D52C8A2EC3A8}">
      <dsp:nvSpPr>
        <dsp:cNvPr id="0" name=""/>
        <dsp:cNvSpPr/>
      </dsp:nvSpPr>
      <dsp:spPr>
        <a:xfrm>
          <a:off x="1615849" y="1751835"/>
          <a:ext cx="2830664" cy="1415332"/>
        </a:xfrm>
        <a:prstGeom prst="roundRect">
          <a:avLst/>
        </a:prstGeom>
        <a:solidFill>
          <a:schemeClr val="accent4">
            <a:shade val="50000"/>
            <a:hueOff val="-234338"/>
            <a:satOff val="-30589"/>
            <a:lumOff val="2158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rtl="0">
            <a:lnSpc>
              <a:spcPct val="90000"/>
            </a:lnSpc>
            <a:spcBef>
              <a:spcPct val="0"/>
            </a:spcBef>
            <a:spcAft>
              <a:spcPct val="35000"/>
            </a:spcAft>
          </a:pPr>
          <a:r>
            <a:rPr lang="en-GB" sz="1300" kern="1200" smtClean="0"/>
            <a:t>Instead, current forces produce the experience. </a:t>
          </a:r>
          <a:endParaRPr lang="en-GB" sz="1300" kern="1200"/>
        </a:p>
      </dsp:txBody>
      <dsp:txXfrm>
        <a:off x="1684940" y="1820926"/>
        <a:ext cx="2692482" cy="12771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77B01-EC6C-4D80-9D9B-6A6AE7113B52}">
      <dsp:nvSpPr>
        <dsp:cNvPr id="0" name=""/>
        <dsp:cNvSpPr/>
      </dsp:nvSpPr>
      <dsp:spPr>
        <a:xfrm>
          <a:off x="809123" y="0"/>
          <a:ext cx="9170067" cy="475969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B04854-53D4-458A-8247-B94DDE3E8BD8}">
      <dsp:nvSpPr>
        <dsp:cNvPr id="0" name=""/>
        <dsp:cNvSpPr/>
      </dsp:nvSpPr>
      <dsp:spPr>
        <a:xfrm>
          <a:off x="5399" y="1427907"/>
          <a:ext cx="2596991" cy="1903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They take as their staring point the fact that humans are ultimately alone.</a:t>
          </a:r>
          <a:endParaRPr lang="en-GB" sz="1600" kern="1200"/>
        </a:p>
      </dsp:txBody>
      <dsp:txXfrm>
        <a:off x="98339" y="1520847"/>
        <a:ext cx="2411111" cy="1717997"/>
      </dsp:txXfrm>
    </dsp:sp>
    <dsp:sp modelId="{52CB57B5-6D04-4E91-B2FF-4E2E7E21A834}">
      <dsp:nvSpPr>
        <dsp:cNvPr id="0" name=""/>
        <dsp:cNvSpPr/>
      </dsp:nvSpPr>
      <dsp:spPr>
        <a:xfrm>
          <a:off x="2732240" y="1427907"/>
          <a:ext cx="2596991" cy="1903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No one else can experience our thoughts and feelings; separateness is an essential condition of our existence.</a:t>
          </a:r>
          <a:endParaRPr lang="en-GB" sz="1600" kern="1200"/>
        </a:p>
      </dsp:txBody>
      <dsp:txXfrm>
        <a:off x="2825180" y="1520847"/>
        <a:ext cx="2411111" cy="1717997"/>
      </dsp:txXfrm>
    </dsp:sp>
    <dsp:sp modelId="{AB170736-99F5-438D-9908-5D320AF92971}">
      <dsp:nvSpPr>
        <dsp:cNvPr id="0" name=""/>
        <dsp:cNvSpPr/>
      </dsp:nvSpPr>
      <dsp:spPr>
        <a:xfrm>
          <a:off x="5459082" y="1427907"/>
          <a:ext cx="2596991" cy="1903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Those who accept this view often focus on the question of how people can live with their loneliness.</a:t>
          </a:r>
          <a:endParaRPr lang="en-GB" sz="1600" kern="1200"/>
        </a:p>
      </dsp:txBody>
      <dsp:txXfrm>
        <a:off x="5552022" y="1520847"/>
        <a:ext cx="2411111" cy="1717997"/>
      </dsp:txXfrm>
    </dsp:sp>
    <dsp:sp modelId="{53036C05-ED60-4749-AC26-0AD082724551}">
      <dsp:nvSpPr>
        <dsp:cNvPr id="0" name=""/>
        <dsp:cNvSpPr/>
      </dsp:nvSpPr>
      <dsp:spPr>
        <a:xfrm>
          <a:off x="8185923" y="1427907"/>
          <a:ext cx="2596991" cy="190387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smtClean="0"/>
            <a:t>Emphasises the importance of distinguishing between loneliness anxiety and true loneliness. </a:t>
          </a:r>
          <a:endParaRPr lang="en-GB" sz="1600" kern="1200"/>
        </a:p>
      </dsp:txBody>
      <dsp:txXfrm>
        <a:off x="8278863" y="1520847"/>
        <a:ext cx="2411111" cy="171799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103B2-E952-4F2B-990D-5BCF5D7DE5D9}">
      <dsp:nvSpPr>
        <dsp:cNvPr id="0" name=""/>
        <dsp:cNvSpPr/>
      </dsp:nvSpPr>
      <dsp:spPr>
        <a:xfrm>
          <a:off x="0" y="0"/>
          <a:ext cx="5263192" cy="41577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lvl="0" algn="ctr" defTabSz="977900" rtl="0">
            <a:lnSpc>
              <a:spcPct val="90000"/>
            </a:lnSpc>
            <a:spcBef>
              <a:spcPct val="0"/>
            </a:spcBef>
            <a:spcAft>
              <a:spcPct val="35000"/>
            </a:spcAft>
          </a:pPr>
          <a:r>
            <a:rPr lang="en-GB" sz="2200" i="1" kern="1200" baseline="0" dirty="0" smtClean="0"/>
            <a:t>Loneliness anxiety </a:t>
          </a:r>
          <a:r>
            <a:rPr lang="en-GB" sz="2200" kern="1200" baseline="0" dirty="0" smtClean="0"/>
            <a:t>is aversive and results from "a basic alienation between man and man“</a:t>
          </a:r>
          <a:br>
            <a:rPr lang="en-GB" sz="2200" kern="1200" baseline="0" dirty="0" smtClean="0"/>
          </a:br>
          <a:r>
            <a:rPr lang="en-GB" sz="2200" kern="1200" baseline="0" dirty="0" smtClean="0"/>
            <a:t/>
          </a:r>
          <a:br>
            <a:rPr lang="en-GB" sz="2200" kern="1200" baseline="0" dirty="0" smtClean="0"/>
          </a:br>
          <a:r>
            <a:rPr lang="en-GB" sz="2200" kern="1200" baseline="0" dirty="0" smtClean="0"/>
            <a:t>E</a:t>
          </a:r>
          <a:r>
            <a:rPr lang="en-GB" sz="2200" i="1" kern="1200" baseline="0" dirty="0" smtClean="0"/>
            <a:t>xistential loneliness </a:t>
          </a:r>
          <a:r>
            <a:rPr lang="en-GB" sz="2200" kern="1200" baseline="0" dirty="0" smtClean="0"/>
            <a:t>is an inevitable part of the human experience, involving periods of self-confrontation and providing an avenue for self-growth. </a:t>
          </a:r>
          <a:br>
            <a:rPr lang="en-GB" sz="2200" kern="1200" baseline="0" dirty="0" smtClean="0"/>
          </a:br>
          <a:r>
            <a:rPr lang="en-GB" sz="2200" kern="1200" baseline="0" dirty="0" smtClean="0"/>
            <a:t/>
          </a:r>
          <a:br>
            <a:rPr lang="en-GB" sz="2200" kern="1200" baseline="0" dirty="0" smtClean="0"/>
          </a:br>
          <a:r>
            <a:rPr lang="en-GB" sz="2200" kern="1200" baseline="0" dirty="0" smtClean="0"/>
            <a:t>While it can be painful, it can also lead to "triumphant creation". </a:t>
          </a:r>
          <a:endParaRPr lang="en-GB" sz="2200" kern="1200" dirty="0"/>
        </a:p>
      </dsp:txBody>
      <dsp:txXfrm>
        <a:off x="121777" y="121777"/>
        <a:ext cx="5019638" cy="391421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ABC87-0E20-43D0-A203-14DF658CAE0B}">
      <dsp:nvSpPr>
        <dsp:cNvPr id="0" name=""/>
        <dsp:cNvSpPr/>
      </dsp:nvSpPr>
      <dsp:spPr>
        <a:xfrm rot="16200000">
          <a:off x="335" y="325800"/>
          <a:ext cx="2593390" cy="2593390"/>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i="1" kern="1200" smtClean="0"/>
            <a:t>Loneliness anxiety </a:t>
          </a:r>
          <a:r>
            <a:rPr lang="en-GB" sz="2000" kern="1200" smtClean="0"/>
            <a:t>is the negative form</a:t>
          </a:r>
          <a:endParaRPr lang="en-GB" sz="2000" kern="1200"/>
        </a:p>
      </dsp:txBody>
      <dsp:txXfrm rot="5400000">
        <a:off x="335" y="974147"/>
        <a:ext cx="2139547" cy="1296695"/>
      </dsp:txXfrm>
    </dsp:sp>
    <dsp:sp modelId="{CDFE74E8-A4CA-4EC3-B418-607C53FFC1E1}">
      <dsp:nvSpPr>
        <dsp:cNvPr id="0" name=""/>
        <dsp:cNvSpPr/>
      </dsp:nvSpPr>
      <dsp:spPr>
        <a:xfrm rot="5400000">
          <a:off x="2754978" y="325800"/>
          <a:ext cx="2593390" cy="2593390"/>
        </a:xfrm>
        <a:prstGeom prst="downArrow">
          <a:avLst>
            <a:gd name="adj1" fmla="val 50000"/>
            <a:gd name="adj2" fmla="val 35000"/>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i="1" kern="1200" smtClean="0"/>
            <a:t>Existential loneliness </a:t>
          </a:r>
          <a:r>
            <a:rPr lang="en-GB" sz="2000" kern="1200" smtClean="0"/>
            <a:t>is the positive form. </a:t>
          </a:r>
          <a:endParaRPr lang="en-GB" sz="2000" kern="1200"/>
        </a:p>
      </dsp:txBody>
      <dsp:txXfrm rot="-5400000">
        <a:off x="3208821" y="974148"/>
        <a:ext cx="2139547" cy="129669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14BE6-53F1-46D7-A40A-574F1E1D75C5}">
      <dsp:nvSpPr>
        <dsp:cNvPr id="0" name=""/>
        <dsp:cNvSpPr/>
      </dsp:nvSpPr>
      <dsp:spPr>
        <a:xfrm>
          <a:off x="0" y="0"/>
          <a:ext cx="538023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BB7784-403B-491F-A873-486780E9F9E5}">
      <dsp:nvSpPr>
        <dsp:cNvPr id="0" name=""/>
        <dsp:cNvSpPr/>
      </dsp:nvSpPr>
      <dsp:spPr>
        <a:xfrm>
          <a:off x="0" y="0"/>
          <a:ext cx="5380234" cy="1254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rtl="0">
            <a:lnSpc>
              <a:spcPct val="90000"/>
            </a:lnSpc>
            <a:spcBef>
              <a:spcPct val="0"/>
            </a:spcBef>
            <a:spcAft>
              <a:spcPct val="35000"/>
            </a:spcAft>
          </a:pPr>
          <a:r>
            <a:rPr lang="en-GB" sz="2500" kern="1200" dirty="0" smtClean="0"/>
            <a:t>A positive-negative dimension running through loneliness experiences. </a:t>
          </a:r>
          <a:endParaRPr lang="en-GB" sz="2500" kern="1200" dirty="0"/>
        </a:p>
      </dsp:txBody>
      <dsp:txXfrm>
        <a:off x="0" y="0"/>
        <a:ext cx="5380234" cy="125487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0D89C-933B-4AF4-9214-07FAA7A5B98C}">
      <dsp:nvSpPr>
        <dsp:cNvPr id="0" name=""/>
        <dsp:cNvSpPr/>
      </dsp:nvSpPr>
      <dsp:spPr>
        <a:xfrm>
          <a:off x="0" y="4065822"/>
          <a:ext cx="11526252" cy="88950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dirty="0" smtClean="0"/>
            <a:t>They do not seek the causal roots of loneliness in the usual sense – not interested in the factors that increase or decrease the likelihood of loneliness; for then it is a given in human existence</a:t>
          </a:r>
          <a:endParaRPr lang="en-GB" sz="2000" kern="1200" dirty="0"/>
        </a:p>
      </dsp:txBody>
      <dsp:txXfrm>
        <a:off x="0" y="4065822"/>
        <a:ext cx="11526252" cy="889502"/>
      </dsp:txXfrm>
    </dsp:sp>
    <dsp:sp modelId="{FAD014D1-61ED-4FF5-A103-AFC1058D0381}">
      <dsp:nvSpPr>
        <dsp:cNvPr id="0" name=""/>
        <dsp:cNvSpPr/>
      </dsp:nvSpPr>
      <dsp:spPr>
        <a:xfrm rot="10800000">
          <a:off x="0" y="2711109"/>
          <a:ext cx="11526252" cy="1368054"/>
        </a:xfrm>
        <a:prstGeom prst="upArrowCallout">
          <a:avLst/>
        </a:prstGeom>
        <a:solidFill>
          <a:schemeClr val="accent3">
            <a:hueOff val="2019711"/>
            <a:satOff val="12180"/>
            <a:lumOff val="-73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GB" sz="2400" kern="1200" smtClean="0"/>
            <a:t>Although he doesn’t deny that it can be painful, he sees it as as productive, creative condition</a:t>
          </a:r>
          <a:endParaRPr lang="en-GB" sz="2400" kern="1200"/>
        </a:p>
      </dsp:txBody>
      <dsp:txXfrm rot="10800000">
        <a:off x="0" y="2711109"/>
        <a:ext cx="11526252" cy="888920"/>
      </dsp:txXfrm>
    </dsp:sp>
    <dsp:sp modelId="{11686BAD-FA55-4024-8E71-A52D95230900}">
      <dsp:nvSpPr>
        <dsp:cNvPr id="0" name=""/>
        <dsp:cNvSpPr/>
      </dsp:nvSpPr>
      <dsp:spPr>
        <a:xfrm rot="10800000">
          <a:off x="0" y="1356397"/>
          <a:ext cx="11526252" cy="1368054"/>
        </a:xfrm>
        <a:prstGeom prst="upArrowCallout">
          <a:avLst/>
        </a:prstGeom>
        <a:solidFill>
          <a:schemeClr val="accent3">
            <a:hueOff val="4039423"/>
            <a:satOff val="24360"/>
            <a:lumOff val="-147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GB" sz="2400" kern="1200" smtClean="0"/>
            <a:t>Unlike others, Moustakas has a positive view of loneliness.</a:t>
          </a:r>
          <a:endParaRPr lang="en-GB" sz="2400" kern="1200"/>
        </a:p>
      </dsp:txBody>
      <dsp:txXfrm rot="10800000">
        <a:off x="0" y="1356397"/>
        <a:ext cx="11526252" cy="888920"/>
      </dsp:txXfrm>
    </dsp:sp>
    <dsp:sp modelId="{9B214FE0-FF58-41ED-AB8F-207A8B0E22C0}">
      <dsp:nvSpPr>
        <dsp:cNvPr id="0" name=""/>
        <dsp:cNvSpPr/>
      </dsp:nvSpPr>
      <dsp:spPr>
        <a:xfrm rot="10800000">
          <a:off x="0" y="1685"/>
          <a:ext cx="11526252" cy="1368054"/>
        </a:xfrm>
        <a:prstGeom prst="upArrowCallout">
          <a:avLst/>
        </a:prstGeom>
        <a:solidFill>
          <a:schemeClr val="accent3">
            <a:hueOff val="6059134"/>
            <a:satOff val="36540"/>
            <a:lumOff val="-221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lvl="0" algn="ctr" defTabSz="1066800" rtl="0">
            <a:lnSpc>
              <a:spcPct val="90000"/>
            </a:lnSpc>
            <a:spcBef>
              <a:spcPct val="0"/>
            </a:spcBef>
            <a:spcAft>
              <a:spcPct val="35000"/>
            </a:spcAft>
          </a:pPr>
          <a:r>
            <a:rPr lang="en-GB" sz="2400" kern="1200" smtClean="0"/>
            <a:t>Existentialists encourage people to overcome their fear of loneliness and learn to use it positively</a:t>
          </a:r>
          <a:endParaRPr lang="en-GB" sz="2400" kern="1200"/>
        </a:p>
      </dsp:txBody>
      <dsp:txXfrm rot="10800000">
        <a:off x="0" y="1685"/>
        <a:ext cx="11526252" cy="88892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D8AE6-4EBA-47F0-9DF3-50629B600275}">
      <dsp:nvSpPr>
        <dsp:cNvPr id="0" name=""/>
        <dsp:cNvSpPr/>
      </dsp:nvSpPr>
      <dsp:spPr>
        <a:xfrm>
          <a:off x="4642" y="1220868"/>
          <a:ext cx="4823486" cy="1861865"/>
        </a:xfrm>
        <a:prstGeom prst="chevron">
          <a:avLst>
            <a:gd name="adj" fmla="val 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837B39-CABA-4331-ADFE-CCC7EDB210F1}">
      <dsp:nvSpPr>
        <dsp:cNvPr id="0" name=""/>
        <dsp:cNvSpPr/>
      </dsp:nvSpPr>
      <dsp:spPr>
        <a:xfrm>
          <a:off x="1290905" y="1686335"/>
          <a:ext cx="4073166" cy="186186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GB" sz="1600" kern="1200" dirty="0" smtClean="0"/>
            <a:t>Loneliness is a subjective, unpleasant, and distressing phenomenon stemming from a discrepancy between individuals’ desired and achieved levels of social relations. </a:t>
          </a:r>
          <a:endParaRPr lang="en-GB" sz="1600" kern="1200" dirty="0"/>
        </a:p>
      </dsp:txBody>
      <dsp:txXfrm>
        <a:off x="1345437" y="1740867"/>
        <a:ext cx="3964102" cy="1752801"/>
      </dsp:txXfrm>
    </dsp:sp>
    <dsp:sp modelId="{8C2E66C3-EF38-45E4-98D5-09C64AA40628}">
      <dsp:nvSpPr>
        <dsp:cNvPr id="0" name=""/>
        <dsp:cNvSpPr/>
      </dsp:nvSpPr>
      <dsp:spPr>
        <a:xfrm>
          <a:off x="5514136" y="1220868"/>
          <a:ext cx="4823486" cy="1861865"/>
        </a:xfrm>
        <a:prstGeom prst="chevron">
          <a:avLst>
            <a:gd name="adj" fmla="val 40000"/>
          </a:avLst>
        </a:prstGeom>
        <a:solidFill>
          <a:schemeClr val="accent3">
            <a:hueOff val="6059134"/>
            <a:satOff val="36540"/>
            <a:lumOff val="-221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BC57CF-0C37-42C6-8083-C3BC4139EEF1}">
      <dsp:nvSpPr>
        <dsp:cNvPr id="0" name=""/>
        <dsp:cNvSpPr/>
      </dsp:nvSpPr>
      <dsp:spPr>
        <a:xfrm>
          <a:off x="6800399" y="1686335"/>
          <a:ext cx="4073166" cy="186186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6059134"/>
              <a:satOff val="36540"/>
              <a:lumOff val="-221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lvl="0" algn="l" defTabSz="711200" rtl="0">
            <a:lnSpc>
              <a:spcPct val="90000"/>
            </a:lnSpc>
            <a:spcBef>
              <a:spcPct val="0"/>
            </a:spcBef>
            <a:spcAft>
              <a:spcPct val="35000"/>
            </a:spcAft>
          </a:pPr>
          <a:r>
            <a:rPr lang="en-GB" sz="1600" kern="1200" smtClean="0"/>
            <a:t>Mismatch is associated with specific circumstances and life events, including migration, widowhood, or the onset disability. </a:t>
          </a:r>
          <a:endParaRPr lang="en-GB" sz="1600" kern="1200"/>
        </a:p>
        <a:p>
          <a:pPr marL="114300" lvl="1" indent="-114300" algn="l" defTabSz="533400" rtl="0">
            <a:lnSpc>
              <a:spcPct val="90000"/>
            </a:lnSpc>
            <a:spcBef>
              <a:spcPct val="0"/>
            </a:spcBef>
            <a:spcAft>
              <a:spcPct val="15000"/>
            </a:spcAft>
            <a:buChar char="••"/>
          </a:pPr>
          <a:r>
            <a:rPr lang="en-GB" sz="1200" kern="1200" smtClean="0"/>
            <a:t>For example, poor health impacts on individuals’ ability to maintain customary levels of social interaction (Burholt &amp; Scharf, 2014). </a:t>
          </a:r>
          <a:endParaRPr lang="en-GB" sz="1200" kern="1200"/>
        </a:p>
      </dsp:txBody>
      <dsp:txXfrm>
        <a:off x="6854931" y="1740867"/>
        <a:ext cx="3964102" cy="175280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30837-DA77-432C-B050-1CFDC3FB6EFC}">
      <dsp:nvSpPr>
        <dsp:cNvPr id="0" name=""/>
        <dsp:cNvSpPr/>
      </dsp:nvSpPr>
      <dsp:spPr>
        <a:xfrm>
          <a:off x="0" y="3500923"/>
          <a:ext cx="11166506" cy="11490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smtClean="0"/>
            <a:t>Perlman and Peplau (1998) note that loneliness may be modified by the person’s reaction to the situation and suggest that cognitive processes may modulate the experience. </a:t>
          </a:r>
          <a:endParaRPr lang="en-GB" sz="2000" kern="1200"/>
        </a:p>
      </dsp:txBody>
      <dsp:txXfrm>
        <a:off x="0" y="3500923"/>
        <a:ext cx="11166506" cy="1149081"/>
      </dsp:txXfrm>
    </dsp:sp>
    <dsp:sp modelId="{BA28836C-54F0-4393-A5B5-4A0CEBB08092}">
      <dsp:nvSpPr>
        <dsp:cNvPr id="0" name=""/>
        <dsp:cNvSpPr/>
      </dsp:nvSpPr>
      <dsp:spPr>
        <a:xfrm rot="10800000">
          <a:off x="0" y="1750872"/>
          <a:ext cx="11166506" cy="1767287"/>
        </a:xfrm>
        <a:prstGeom prst="upArrowCallout">
          <a:avLst/>
        </a:prstGeom>
        <a:solidFill>
          <a:schemeClr val="accent2">
            <a:hueOff val="-441348"/>
            <a:satOff val="2109"/>
            <a:lumOff val="2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dirty="0" smtClean="0"/>
            <a:t>Any discrepancy between desired and achieved social relations may be labelled by an individual as loneliness. However, this does not lead directly (or inevitably) to loneliness</a:t>
          </a:r>
          <a:endParaRPr lang="en-GB" sz="2000" kern="1200" dirty="0"/>
        </a:p>
      </dsp:txBody>
      <dsp:txXfrm rot="10800000">
        <a:off x="0" y="1750872"/>
        <a:ext cx="11166506" cy="1148330"/>
      </dsp:txXfrm>
    </dsp:sp>
    <dsp:sp modelId="{C4F91C59-62A3-4C4C-A9EB-01A0569C9548}">
      <dsp:nvSpPr>
        <dsp:cNvPr id="0" name=""/>
        <dsp:cNvSpPr/>
      </dsp:nvSpPr>
      <dsp:spPr>
        <a:xfrm rot="10800000">
          <a:off x="0" y="822"/>
          <a:ext cx="11166506" cy="1767287"/>
        </a:xfrm>
        <a:prstGeom prst="upArrowCallou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rtl="0">
            <a:lnSpc>
              <a:spcPct val="90000"/>
            </a:lnSpc>
            <a:spcBef>
              <a:spcPct val="0"/>
            </a:spcBef>
            <a:spcAft>
              <a:spcPct val="35000"/>
            </a:spcAft>
          </a:pPr>
          <a:r>
            <a:rPr lang="en-GB" sz="2000" kern="1200" dirty="0" smtClean="0"/>
            <a:t>Avoiding loneliness entails addressing the mismatch, by adjusting either </a:t>
          </a:r>
          <a:r>
            <a:rPr lang="en-GB" sz="2000" i="1" kern="1200" dirty="0" smtClean="0"/>
            <a:t>expectations </a:t>
          </a:r>
          <a:r>
            <a:rPr lang="en-GB" sz="2000" kern="1200" dirty="0" smtClean="0"/>
            <a:t>regarding the quality and frequency of social interaction or </a:t>
          </a:r>
          <a:r>
            <a:rPr lang="en-GB" sz="2000" i="1" kern="1200" dirty="0" smtClean="0"/>
            <a:t>achieved</a:t>
          </a:r>
          <a:r>
            <a:rPr lang="en-GB" sz="2000" kern="1200" dirty="0" smtClean="0"/>
            <a:t> quality and frequency of social interaction to balance both elements. </a:t>
          </a:r>
          <a:endParaRPr lang="en-GB" sz="2000" kern="1200" dirty="0"/>
        </a:p>
      </dsp:txBody>
      <dsp:txXfrm rot="10800000">
        <a:off x="0" y="822"/>
        <a:ext cx="11166506" cy="114833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971F0-F814-483F-8E09-6F0CCCBC2385}">
      <dsp:nvSpPr>
        <dsp:cNvPr id="0" name=""/>
        <dsp:cNvSpPr/>
      </dsp:nvSpPr>
      <dsp:spPr>
        <a:xfrm>
          <a:off x="4141607" y="-173861"/>
          <a:ext cx="5556357" cy="5556357"/>
        </a:xfrm>
        <a:prstGeom prst="circularArrow">
          <a:avLst>
            <a:gd name="adj1" fmla="val 4668"/>
            <a:gd name="adj2" fmla="val 272909"/>
            <a:gd name="adj3" fmla="val 12746381"/>
            <a:gd name="adj4" fmla="val 18089245"/>
            <a:gd name="adj5" fmla="val 484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A775E-C986-43E4-A52A-DD9EBDD40C54}">
      <dsp:nvSpPr>
        <dsp:cNvPr id="0" name=""/>
        <dsp:cNvSpPr/>
      </dsp:nvSpPr>
      <dsp:spPr>
        <a:xfrm>
          <a:off x="5031035" y="1040"/>
          <a:ext cx="3777500" cy="1888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Objective: To identify the opinion of elderly persons in relation to feelings of loneliness. </a:t>
          </a:r>
          <a:endParaRPr lang="en-GB" sz="1800" kern="1200" dirty="0"/>
        </a:p>
      </dsp:txBody>
      <dsp:txXfrm>
        <a:off x="5123236" y="93241"/>
        <a:ext cx="3593098" cy="1704348"/>
      </dsp:txXfrm>
    </dsp:sp>
    <dsp:sp modelId="{0FBBB320-C4FA-4511-9619-EA934C66633B}">
      <dsp:nvSpPr>
        <dsp:cNvPr id="0" name=""/>
        <dsp:cNvSpPr/>
      </dsp:nvSpPr>
      <dsp:spPr>
        <a:xfrm>
          <a:off x="7026137" y="1996142"/>
          <a:ext cx="3777500" cy="1888750"/>
        </a:xfrm>
        <a:prstGeom prst="roundRect">
          <a:avLst/>
        </a:prstGeom>
        <a:solidFill>
          <a:schemeClr val="accent5">
            <a:hueOff val="138169"/>
            <a:satOff val="13165"/>
            <a:lumOff val="-5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GB" sz="1800" kern="1200" dirty="0" smtClean="0"/>
            <a:t>Methodology: The respondents were 73 elderly men and women living at home but attending day care/social centres.</a:t>
          </a:r>
          <a:endParaRPr lang="en-GB" sz="1800" kern="1200" dirty="0"/>
        </a:p>
      </dsp:txBody>
      <dsp:txXfrm>
        <a:off x="7118338" y="2088343"/>
        <a:ext cx="3593098" cy="1704348"/>
      </dsp:txXfrm>
    </dsp:sp>
    <dsp:sp modelId="{20102D29-0DD2-41AC-9615-4058D9B7A63A}">
      <dsp:nvSpPr>
        <dsp:cNvPr id="0" name=""/>
        <dsp:cNvSpPr/>
      </dsp:nvSpPr>
      <dsp:spPr>
        <a:xfrm>
          <a:off x="3592280" y="3991239"/>
          <a:ext cx="6798027" cy="1888750"/>
        </a:xfrm>
        <a:prstGeom prst="roundRect">
          <a:avLst/>
        </a:prstGeom>
        <a:solidFill>
          <a:schemeClr val="accent5">
            <a:hueOff val="276338"/>
            <a:satOff val="26330"/>
            <a:lumOff val="-1098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rtl="0">
            <a:lnSpc>
              <a:spcPct val="90000"/>
            </a:lnSpc>
            <a:spcBef>
              <a:spcPct val="0"/>
            </a:spcBef>
            <a:spcAft>
              <a:spcPct val="35000"/>
            </a:spcAft>
          </a:pPr>
          <a:r>
            <a:rPr lang="en-GB" sz="1400" kern="1200" dirty="0" smtClean="0"/>
            <a:t>Results: In 78.1% of respondents, a significant person was a family member who was not a spouse (especially daughters and granddaughters); 79.4% reported feeling sometimes or rarely/never feeling lonely. Widowed or divorced elderly persons were those who most frequently referred to sometimes feeling lonely. To reduce loneliness, they suggested various forms of interaction and activities in which communication predominated. Intergenerational solidarity was also cited. </a:t>
          </a:r>
          <a:endParaRPr lang="en-GB" sz="1400" kern="1200" dirty="0"/>
        </a:p>
      </dsp:txBody>
      <dsp:txXfrm>
        <a:off x="3684481" y="4083440"/>
        <a:ext cx="6613625" cy="1704348"/>
      </dsp:txXfrm>
    </dsp:sp>
    <dsp:sp modelId="{FD1AB2D1-E453-4C51-8B30-93A086C7FDE1}">
      <dsp:nvSpPr>
        <dsp:cNvPr id="0" name=""/>
        <dsp:cNvSpPr/>
      </dsp:nvSpPr>
      <dsp:spPr>
        <a:xfrm>
          <a:off x="3035934" y="1996142"/>
          <a:ext cx="3777500" cy="1888750"/>
        </a:xfrm>
        <a:prstGeom prst="roundRect">
          <a:avLst/>
        </a:prstGeom>
        <a:solidFill>
          <a:schemeClr val="accent5">
            <a:hueOff val="414507"/>
            <a:satOff val="39495"/>
            <a:lumOff val="-1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GB" sz="1600" kern="1200" dirty="0" smtClean="0"/>
            <a:t>Conclusions: Although loneliness is described as an increasing problem for the elderly, its frequency was not high among those interviewed, perhaps because the respondents engaged in social activities. </a:t>
          </a:r>
          <a:endParaRPr lang="en-GB" sz="1600" kern="1200" dirty="0"/>
        </a:p>
      </dsp:txBody>
      <dsp:txXfrm>
        <a:off x="3128135" y="2088343"/>
        <a:ext cx="3593098" cy="170434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FB869-FD6A-437E-8657-BFED663AA907}">
      <dsp:nvSpPr>
        <dsp:cNvPr id="0" name=""/>
        <dsp:cNvSpPr/>
      </dsp:nvSpPr>
      <dsp:spPr>
        <a:xfrm>
          <a:off x="1757434" y="0"/>
          <a:ext cx="2581131" cy="482990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GB" sz="1700" kern="1200" dirty="0" smtClean="0"/>
            <a:t>A longitudinal study aimed at elderly persons who stayed at home, with a representative sample of the elderly population in a given region, who participated or did not participate in social activities, is recommended to provide a </a:t>
          </a:r>
          <a:r>
            <a:rPr lang="en-GB" sz="1700" kern="1200" dirty="0" err="1" smtClean="0"/>
            <a:t>broaderperspective</a:t>
          </a:r>
          <a:r>
            <a:rPr lang="en-GB" sz="1700" kern="1200" dirty="0" smtClean="0"/>
            <a:t> of the views of the elderly about loneliness.</a:t>
          </a:r>
          <a:endParaRPr lang="en-GB" sz="1700" kern="1200" dirty="0"/>
        </a:p>
      </dsp:txBody>
      <dsp:txXfrm>
        <a:off x="1883434" y="126000"/>
        <a:ext cx="2329131" cy="457790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D43A0-6145-4EC7-A735-09D132A48308}">
      <dsp:nvSpPr>
        <dsp:cNvPr id="0" name=""/>
        <dsp:cNvSpPr/>
      </dsp:nvSpPr>
      <dsp:spPr>
        <a:xfrm>
          <a:off x="0" y="0"/>
          <a:ext cx="7620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4DED21-EA5F-434D-8553-1E5A6EB1098B}">
      <dsp:nvSpPr>
        <dsp:cNvPr id="0" name=""/>
        <dsp:cNvSpPr/>
      </dsp:nvSpPr>
      <dsp:spPr>
        <a:xfrm>
          <a:off x="0" y="0"/>
          <a:ext cx="7620000" cy="2397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GB" sz="1800" kern="1200" dirty="0" smtClean="0"/>
            <a:t>Conclusion: Interventions aimed at increasing relationship quality and strengthening existing social network structures, with a specific focus on reducing feelings of loneliness, may be beneficial in the prevention of depressive symptoms among older adults.</a:t>
          </a:r>
          <a:endParaRPr lang="en-GB" sz="1800" kern="1200" dirty="0"/>
        </a:p>
      </dsp:txBody>
      <dsp:txXfrm>
        <a:off x="0" y="0"/>
        <a:ext cx="7620000" cy="239797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44F8D-ABE7-4272-AB28-B9338A1531A8}">
      <dsp:nvSpPr>
        <dsp:cNvPr id="0" name=""/>
        <dsp:cNvSpPr/>
      </dsp:nvSpPr>
      <dsp:spPr>
        <a:xfrm>
          <a:off x="0" y="12384"/>
          <a:ext cx="10338510" cy="89856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GB" sz="1600" kern="1200" smtClean="0"/>
            <a:t>Background: Data is lacking on the association of interpersonal stressors and social isolation with mental disorders and the mediating role of loneliness. Thus, we examined this association prospectively using community-based data. </a:t>
          </a:r>
          <a:endParaRPr lang="en-GB" sz="1600" kern="1200"/>
        </a:p>
      </dsp:txBody>
      <dsp:txXfrm>
        <a:off x="43864" y="56248"/>
        <a:ext cx="10250782" cy="81083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ED11C-AB07-43B5-8C10-C296BE65BA95}">
      <dsp:nvSpPr>
        <dsp:cNvPr id="0" name=""/>
        <dsp:cNvSpPr/>
      </dsp:nvSpPr>
      <dsp:spPr>
        <a:xfrm>
          <a:off x="0" y="359883"/>
          <a:ext cx="3216442" cy="3216442"/>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577850" rtl="0">
            <a:lnSpc>
              <a:spcPct val="90000"/>
            </a:lnSpc>
            <a:spcBef>
              <a:spcPct val="0"/>
            </a:spcBef>
            <a:spcAft>
              <a:spcPct val="35000"/>
            </a:spcAft>
          </a:pPr>
          <a:r>
            <a:rPr lang="en-GB" sz="1300" kern="1200" smtClean="0"/>
            <a:t>Methods: Data on 6105 adults aged 50 years and older from the Irish Longitudinal Study on Ageing (TILDA) was analyzed. Mental health outcomes were assessed 2 years after baseline. Depressive and anxiety symptoms were evaluated with validated scales. </a:t>
          </a:r>
          <a:endParaRPr lang="en-GB" sz="1300" kern="1200"/>
        </a:p>
      </dsp:txBody>
      <dsp:txXfrm>
        <a:off x="471037" y="830920"/>
        <a:ext cx="2274368" cy="227436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2CC4B-895C-4A6E-AC60-75C6144A0285}">
      <dsp:nvSpPr>
        <dsp:cNvPr id="0" name=""/>
        <dsp:cNvSpPr/>
      </dsp:nvSpPr>
      <dsp:spPr>
        <a:xfrm>
          <a:off x="0" y="0"/>
          <a:ext cx="2308324" cy="2308324"/>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F1CF28-C78F-4A2D-9C2D-7897F8925466}">
      <dsp:nvSpPr>
        <dsp:cNvPr id="0" name=""/>
        <dsp:cNvSpPr/>
      </dsp:nvSpPr>
      <dsp:spPr>
        <a:xfrm>
          <a:off x="1154162" y="0"/>
          <a:ext cx="6209791" cy="230832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lvl="0" algn="ctr" defTabSz="755650" rtl="0">
            <a:lnSpc>
              <a:spcPct val="90000"/>
            </a:lnSpc>
            <a:spcBef>
              <a:spcPct val="0"/>
            </a:spcBef>
            <a:spcAft>
              <a:spcPct val="35000"/>
            </a:spcAft>
          </a:pPr>
          <a:r>
            <a:rPr lang="en-GB" sz="1700" kern="1200" smtClean="0"/>
            <a:t>Results: Higher levels of spousal support, less strain from spouse and better social network integration were protective against depressive symptoms in men. Social support from friends and children was protective against depressive symptoms in both genders. Higher levels of social strain from children were positively associated with depressive symptoms in women. Loneliness was a significant mediator in the majority of these associations. </a:t>
          </a:r>
          <a:endParaRPr lang="en-GB" sz="1700" kern="1200"/>
        </a:p>
      </dsp:txBody>
      <dsp:txXfrm>
        <a:off x="1154162" y="0"/>
        <a:ext cx="6209791" cy="230832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92A2F-9AEC-43AA-AB1A-53EF1DE5911A}">
      <dsp:nvSpPr>
        <dsp:cNvPr id="0" name=""/>
        <dsp:cNvSpPr/>
      </dsp:nvSpPr>
      <dsp:spPr>
        <a:xfrm>
          <a:off x="0" y="2370"/>
          <a:ext cx="2558715" cy="48504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en-GB" sz="1800" kern="1200" dirty="0" smtClean="0"/>
            <a:t>Purpose: Loneliness and depression are associated, in particular in older adults. Less is known about the role of social networks in this relationship. The present study analyses the influence of social networks in the relationship between loneliness and depression</a:t>
          </a:r>
          <a:endParaRPr lang="en-GB" sz="1800" kern="1200" dirty="0"/>
        </a:p>
      </dsp:txBody>
      <dsp:txXfrm>
        <a:off x="124906" y="127276"/>
        <a:ext cx="2308903" cy="460064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11EBF-7284-4BFF-BDD1-5B773DACC507}">
      <dsp:nvSpPr>
        <dsp:cNvPr id="0" name=""/>
        <dsp:cNvSpPr/>
      </dsp:nvSpPr>
      <dsp:spPr>
        <a:xfrm>
          <a:off x="1142998" y="99"/>
          <a:ext cx="6023811" cy="1632916"/>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lvl="0" algn="ctr" defTabSz="622300" rtl="0">
            <a:lnSpc>
              <a:spcPct val="90000"/>
            </a:lnSpc>
            <a:spcBef>
              <a:spcPct val="0"/>
            </a:spcBef>
            <a:spcAft>
              <a:spcPct val="35000"/>
            </a:spcAft>
          </a:pPr>
          <a:r>
            <a:rPr lang="en-GB" sz="1400" kern="1200" dirty="0" smtClean="0"/>
            <a:t>Methods: A population-representative sample of 3535 adults aged 50 years and over from Spain was </a:t>
          </a:r>
          <a:r>
            <a:rPr lang="en-GB" sz="1400" kern="1200" dirty="0" err="1" smtClean="0"/>
            <a:t>analyzed</a:t>
          </a:r>
          <a:r>
            <a:rPr lang="en-GB" sz="1400" kern="1200" dirty="0" smtClean="0"/>
            <a:t>. UCLA Loneliness Scale. Social network characteristics - measured using the Berkman–</a:t>
          </a:r>
          <a:r>
            <a:rPr lang="en-GB" sz="1400" kern="1200" dirty="0" err="1" smtClean="0"/>
            <a:t>Syme</a:t>
          </a:r>
          <a:r>
            <a:rPr lang="en-GB" sz="1400" kern="1200" dirty="0" smtClean="0"/>
            <a:t> Social Network Index. Major depression in the previous 12 months - assessed with the Composite International Diagnostic Interview (CIDI).</a:t>
          </a:r>
          <a:endParaRPr lang="en-GB" sz="1400" kern="1200" dirty="0"/>
        </a:p>
      </dsp:txBody>
      <dsp:txXfrm>
        <a:off x="1959456" y="99"/>
        <a:ext cx="4390895" cy="163291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FE6BBD-28DD-4CB6-9D8B-3A042F04B36F}">
      <dsp:nvSpPr>
        <dsp:cNvPr id="0" name=""/>
        <dsp:cNvSpPr/>
      </dsp:nvSpPr>
      <dsp:spPr>
        <a:xfrm>
          <a:off x="1124952" y="0"/>
          <a:ext cx="2711116" cy="4855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lvl="0" algn="ctr" defTabSz="755650" rtl="0">
            <a:lnSpc>
              <a:spcPct val="90000"/>
            </a:lnSpc>
            <a:spcBef>
              <a:spcPct val="0"/>
            </a:spcBef>
            <a:spcAft>
              <a:spcPct val="35000"/>
            </a:spcAft>
          </a:pPr>
          <a:r>
            <a:rPr lang="en-GB" sz="1700" kern="1200" dirty="0" smtClean="0"/>
            <a:t>Conclusion: The type and size of social networks have a role in the relationship between loneliness and depression. Increasing social interaction may be more beneficial than strategies based on improving maladaptive social cognition in loneliness to reduce the prevalence of depression among Spanish older adults. </a:t>
          </a:r>
          <a:endParaRPr lang="en-GB" sz="1700" kern="1200" dirty="0"/>
        </a:p>
      </dsp:txBody>
      <dsp:txXfrm>
        <a:off x="1257298" y="132346"/>
        <a:ext cx="2446424" cy="459050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36A4E-D2DE-4E0A-8FDD-A53BD6E3E82C}">
      <dsp:nvSpPr>
        <dsp:cNvPr id="0" name=""/>
        <dsp:cNvSpPr/>
      </dsp:nvSpPr>
      <dsp:spPr>
        <a:xfrm>
          <a:off x="1604203" y="0"/>
          <a:ext cx="4989109" cy="250128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26670" rIns="53340" bIns="26670" numCol="1" spcCol="1270" anchor="ctr" anchorCtr="0">
          <a:noAutofit/>
        </a:bodyPr>
        <a:lstStyle/>
        <a:p>
          <a:pPr lvl="0" algn="ctr" defTabSz="622300" rtl="0">
            <a:lnSpc>
              <a:spcPct val="90000"/>
            </a:lnSpc>
            <a:spcBef>
              <a:spcPct val="0"/>
            </a:spcBef>
            <a:spcAft>
              <a:spcPct val="35000"/>
            </a:spcAft>
          </a:pPr>
          <a:r>
            <a:rPr lang="en-GB" sz="1400" kern="1200" dirty="0" smtClean="0"/>
            <a:t>Conclusions: Feeling lonely rather than being alone is associated with an increased risk of clinical dementia in later life and can be considered a major risk factor that, independently of vascular disease, depression and other confounding factors, deserves clinical attention. Feelings of loneliness may signal a prodromal stage of dementia. A better understanding of the background of feeling lonely may help us to identify vulnerable persons and develop interventions to improve outcome in older persons at risk of dementia.</a:t>
          </a:r>
          <a:endParaRPr lang="en-GB" sz="1400" kern="1200" dirty="0"/>
        </a:p>
      </dsp:txBody>
      <dsp:txXfrm>
        <a:off x="1726306" y="122103"/>
        <a:ext cx="4744903" cy="225708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86620-7920-44CB-A423-9B4BEA041962}">
      <dsp:nvSpPr>
        <dsp:cNvPr id="0" name=""/>
        <dsp:cNvSpPr/>
      </dsp:nvSpPr>
      <dsp:spPr>
        <a:xfrm>
          <a:off x="0" y="0"/>
          <a:ext cx="826562" cy="82656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F2CB4A-E743-40BA-A284-8DDC58D2562C}">
      <dsp:nvSpPr>
        <dsp:cNvPr id="0" name=""/>
        <dsp:cNvSpPr/>
      </dsp:nvSpPr>
      <dsp:spPr>
        <a:xfrm>
          <a:off x="413281" y="0"/>
          <a:ext cx="10615667" cy="82656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GB" sz="2000" kern="1200" smtClean="0"/>
            <a:t>Background:  The role of feelings of loneliness and social isolation in dementia is less well understood, and prospective studies including these risk factors are scarce. </a:t>
          </a:r>
          <a:endParaRPr lang="en-GB" sz="2000" kern="1200"/>
        </a:p>
      </dsp:txBody>
      <dsp:txXfrm>
        <a:off x="413281" y="0"/>
        <a:ext cx="10615667" cy="82656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2BA60-3A54-43B5-86C7-412B7BEF0C7C}">
      <dsp:nvSpPr>
        <dsp:cNvPr id="0" name=""/>
        <dsp:cNvSpPr/>
      </dsp:nvSpPr>
      <dsp:spPr>
        <a:xfrm>
          <a:off x="1557854" y="1359"/>
          <a:ext cx="6052354" cy="2420941"/>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lvl="0" algn="ctr" defTabSz="711200" rtl="0">
            <a:lnSpc>
              <a:spcPct val="90000"/>
            </a:lnSpc>
            <a:spcBef>
              <a:spcPct val="0"/>
            </a:spcBef>
            <a:spcAft>
              <a:spcPct val="35000"/>
            </a:spcAft>
          </a:pPr>
          <a:r>
            <a:rPr lang="en-GB" sz="1600" kern="1200" smtClean="0"/>
            <a:t>Methods: We tested the association between social isolation (living alone, unmarried, without social support), feelings of loneliness and incident dementia in a cohort study among 2173 non-demented community-living older persons. Participants were followed for 3 years when a diagnosis of dementia was assessed. </a:t>
          </a:r>
          <a:endParaRPr lang="en-GB" sz="1600" kern="1200"/>
        </a:p>
      </dsp:txBody>
      <dsp:txXfrm>
        <a:off x="2768325" y="1359"/>
        <a:ext cx="3631413" cy="242094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1160EA64-D806-43AC-9DF2-F8C432F32B4C}" type="datetimeFigureOut">
              <a:rPr lang="en-US" smtClean="0"/>
              <a:t>9/18/2018</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5096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070A7B3-6521-4DCA-87E5-044747A908C1}" type="datetimeFigureOut">
              <a:rPr lang="en-US" smtClean="0"/>
              <a:t>9/18/2018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204844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1160EA64-D806-43AC-9DF2-F8C432F32B4C}" type="datetimeFigureOut">
              <a:rPr lang="en-US" smtClean="0"/>
              <a:t>9/18/2018</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921699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AB134690-1557-4C89-A502-4959FE7FAD70}" type="datetimeFigureOut">
              <a:rPr lang="en-US" smtClean="0"/>
              <a:t>9/18/2018</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524510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4F7D4976-E339-4826-83B7-FBD03F55ECF8}" type="datetimeFigureOut">
              <a:rPr lang="en-US" smtClean="0"/>
              <a:t>9/18/2018</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713876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E1037C31-9E7A-4F99-8774-A0E530DE1A42}" type="datetimeFigureOut">
              <a:rPr lang="en-US" smtClean="0"/>
              <a:t>9/18/2018</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711209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C278504F-A551-4DE0-9316-4DCD1D8CC752}" type="datetimeFigureOut">
              <a:rPr lang="en-US" smtClean="0"/>
              <a:t>9/18/2018</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95633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D1BE4249-C0D0-4B06-8692-E8BB871AF643}" type="datetimeFigureOut">
              <a:rPr lang="en-US" smtClean="0"/>
              <a:t>9/18/2018</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8A7A6979-0714-4377-B894-6BE4C2D6E202}" type="slidenum">
              <a:rPr lang="en-US" smtClean="0"/>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678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042B0DB6-F5C7-45FB-8CF3-31B45F9C2DAC}" type="datetimeFigureOut">
              <a:rPr lang="en-US" smtClean="0"/>
              <a:t>9/18/2018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166164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9F9C37B-1D36-470B-8223-D6C91242EC14}" type="datetimeFigureOut">
              <a:rPr lang="en-US" smtClean="0"/>
              <a:t>9/18/2018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796662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67C6F52A-A82B-47A2-A83A-8C4C91F2D59F}" type="datetimeFigureOut">
              <a:rPr lang="en-US" smtClean="0"/>
              <a:t>9/18/2018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836140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160EA64-D806-43AC-9DF2-F8C432F32B4C}" type="datetimeFigureOut">
              <a:rPr lang="en-US" smtClean="0"/>
              <a:t>9/18/2018</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486533893"/>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5.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10.xml"/><Relationship Id="rId7" Type="http://schemas.openxmlformats.org/officeDocument/2006/relationships/image" Target="../media/image6.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 Id="rId9"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Layout" Target="../diagrams/layout13.xml"/><Relationship Id="rId7" Type="http://schemas.openxmlformats.org/officeDocument/2006/relationships/image" Target="../media/image9.png"/><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6.xml"/><Relationship Id="rId13" Type="http://schemas.openxmlformats.org/officeDocument/2006/relationships/diagramLayout" Target="../diagrams/layout17.xml"/><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diagramData" Target="../diagrams/data17.xml"/><Relationship Id="rId2" Type="http://schemas.openxmlformats.org/officeDocument/2006/relationships/diagramData" Target="../diagrams/data15.xml"/><Relationship Id="rId16" Type="http://schemas.microsoft.com/office/2007/relationships/diagramDrawing" Target="../diagrams/drawing17.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5" Type="http://schemas.openxmlformats.org/officeDocument/2006/relationships/diagramColors" Target="../diagrams/colors17.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 Id="rId14" Type="http://schemas.openxmlformats.org/officeDocument/2006/relationships/diagramQuickStyle" Target="../diagrams/quickStyle1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image" Target="../media/image11.png"/><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diagramLayout" Target="../diagrams/layout21.xml"/><Relationship Id="rId7" Type="http://schemas.openxmlformats.org/officeDocument/2006/relationships/diagramData" Target="../diagrams/data22.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0" Type="http://schemas.openxmlformats.org/officeDocument/2006/relationships/diagramColors" Target="../diagrams/colors22.xml"/><Relationship Id="rId4" Type="http://schemas.openxmlformats.org/officeDocument/2006/relationships/diagramQuickStyle" Target="../diagrams/quickStyle21.xml"/><Relationship Id="rId9" Type="http://schemas.openxmlformats.org/officeDocument/2006/relationships/diagramQuickStyle" Target="../diagrams/quickStyle2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4.xml"/><Relationship Id="rId13" Type="http://schemas.openxmlformats.org/officeDocument/2006/relationships/diagramLayout" Target="../diagrams/layout25.xml"/><Relationship Id="rId18" Type="http://schemas.openxmlformats.org/officeDocument/2006/relationships/diagramLayout" Target="../diagrams/layout26.xml"/><Relationship Id="rId3" Type="http://schemas.openxmlformats.org/officeDocument/2006/relationships/diagramLayout" Target="../diagrams/layout23.xml"/><Relationship Id="rId21" Type="http://schemas.microsoft.com/office/2007/relationships/diagramDrawing" Target="../diagrams/drawing26.xml"/><Relationship Id="rId7" Type="http://schemas.openxmlformats.org/officeDocument/2006/relationships/diagramData" Target="../diagrams/data24.xml"/><Relationship Id="rId12" Type="http://schemas.openxmlformats.org/officeDocument/2006/relationships/diagramData" Target="../diagrams/data25.xml"/><Relationship Id="rId17" Type="http://schemas.openxmlformats.org/officeDocument/2006/relationships/diagramData" Target="../diagrams/data26.xml"/><Relationship Id="rId2" Type="http://schemas.openxmlformats.org/officeDocument/2006/relationships/diagramData" Target="../diagrams/data23.xml"/><Relationship Id="rId16" Type="http://schemas.microsoft.com/office/2007/relationships/diagramDrawing" Target="../diagrams/drawing25.xml"/><Relationship Id="rId20" Type="http://schemas.openxmlformats.org/officeDocument/2006/relationships/diagramColors" Target="../diagrams/colors26.xml"/><Relationship Id="rId1" Type="http://schemas.openxmlformats.org/officeDocument/2006/relationships/slideLayout" Target="../slideLayouts/slideLayout2.xml"/><Relationship Id="rId6" Type="http://schemas.microsoft.com/office/2007/relationships/diagramDrawing" Target="../diagrams/drawing23.xml"/><Relationship Id="rId11" Type="http://schemas.microsoft.com/office/2007/relationships/diagramDrawing" Target="../diagrams/drawing24.xml"/><Relationship Id="rId5" Type="http://schemas.openxmlformats.org/officeDocument/2006/relationships/diagramColors" Target="../diagrams/colors23.xml"/><Relationship Id="rId15" Type="http://schemas.openxmlformats.org/officeDocument/2006/relationships/diagramColors" Target="../diagrams/colors25.xml"/><Relationship Id="rId10" Type="http://schemas.openxmlformats.org/officeDocument/2006/relationships/diagramColors" Target="../diagrams/colors24.xml"/><Relationship Id="rId19" Type="http://schemas.openxmlformats.org/officeDocument/2006/relationships/diagramQuickStyle" Target="../diagrams/quickStyle26.xml"/><Relationship Id="rId4" Type="http://schemas.openxmlformats.org/officeDocument/2006/relationships/diagramQuickStyle" Target="../diagrams/quickStyle23.xml"/><Relationship Id="rId9" Type="http://schemas.openxmlformats.org/officeDocument/2006/relationships/diagramQuickStyle" Target="../diagrams/quickStyle24.xml"/><Relationship Id="rId14" Type="http://schemas.openxmlformats.org/officeDocument/2006/relationships/diagramQuickStyle" Target="../diagrams/quickStyle25.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28.xml"/><Relationship Id="rId13" Type="http://schemas.openxmlformats.org/officeDocument/2006/relationships/diagramLayout" Target="../diagrams/layout29.xml"/><Relationship Id="rId3" Type="http://schemas.openxmlformats.org/officeDocument/2006/relationships/diagramLayout" Target="../diagrams/layout27.xml"/><Relationship Id="rId7" Type="http://schemas.openxmlformats.org/officeDocument/2006/relationships/diagramData" Target="../diagrams/data28.xml"/><Relationship Id="rId12" Type="http://schemas.openxmlformats.org/officeDocument/2006/relationships/diagramData" Target="../diagrams/data29.xml"/><Relationship Id="rId2" Type="http://schemas.openxmlformats.org/officeDocument/2006/relationships/diagramData" Target="../diagrams/data27.xml"/><Relationship Id="rId16" Type="http://schemas.microsoft.com/office/2007/relationships/diagramDrawing" Target="../diagrams/drawing29.xml"/><Relationship Id="rId1" Type="http://schemas.openxmlformats.org/officeDocument/2006/relationships/slideLayout" Target="../slideLayouts/slideLayout2.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5" Type="http://schemas.openxmlformats.org/officeDocument/2006/relationships/diagramColors" Target="../diagrams/colors29.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 Id="rId14" Type="http://schemas.openxmlformats.org/officeDocument/2006/relationships/diagramQuickStyle" Target="../diagrams/quickStyle29.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31.xml"/><Relationship Id="rId13" Type="http://schemas.openxmlformats.org/officeDocument/2006/relationships/diagramLayout" Target="../diagrams/layout32.xml"/><Relationship Id="rId3" Type="http://schemas.openxmlformats.org/officeDocument/2006/relationships/diagramLayout" Target="../diagrams/layout30.xml"/><Relationship Id="rId7" Type="http://schemas.openxmlformats.org/officeDocument/2006/relationships/diagramData" Target="../diagrams/data31.xml"/><Relationship Id="rId12" Type="http://schemas.openxmlformats.org/officeDocument/2006/relationships/diagramData" Target="../diagrams/data32.xml"/><Relationship Id="rId2" Type="http://schemas.openxmlformats.org/officeDocument/2006/relationships/diagramData" Target="../diagrams/data30.xml"/><Relationship Id="rId16" Type="http://schemas.microsoft.com/office/2007/relationships/diagramDrawing" Target="../diagrams/drawing32.xml"/><Relationship Id="rId1" Type="http://schemas.openxmlformats.org/officeDocument/2006/relationships/slideLayout" Target="../slideLayouts/slideLayout2.xml"/><Relationship Id="rId6" Type="http://schemas.microsoft.com/office/2007/relationships/diagramDrawing" Target="../diagrams/drawing30.xml"/><Relationship Id="rId11" Type="http://schemas.microsoft.com/office/2007/relationships/diagramDrawing" Target="../diagrams/drawing31.xml"/><Relationship Id="rId5" Type="http://schemas.openxmlformats.org/officeDocument/2006/relationships/diagramColors" Target="../diagrams/colors30.xml"/><Relationship Id="rId15" Type="http://schemas.openxmlformats.org/officeDocument/2006/relationships/diagramColors" Target="../diagrams/colors32.xml"/><Relationship Id="rId10" Type="http://schemas.openxmlformats.org/officeDocument/2006/relationships/diagramColors" Target="../diagrams/colors31.xml"/><Relationship Id="rId4" Type="http://schemas.openxmlformats.org/officeDocument/2006/relationships/diagramQuickStyle" Target="../diagrams/quickStyle30.xml"/><Relationship Id="rId9" Type="http://schemas.openxmlformats.org/officeDocument/2006/relationships/diagramQuickStyle" Target="../diagrams/quickStyle31.xml"/><Relationship Id="rId14" Type="http://schemas.openxmlformats.org/officeDocument/2006/relationships/diagramQuickStyle" Target="../diagrams/quickStyle3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Loneliness</a:t>
            </a:r>
            <a:endParaRPr lang="en-GB" dirty="0"/>
          </a:p>
        </p:txBody>
      </p:sp>
      <p:sp>
        <p:nvSpPr>
          <p:cNvPr id="3" name="Subtitle 2"/>
          <p:cNvSpPr>
            <a:spLocks noGrp="1"/>
          </p:cNvSpPr>
          <p:nvPr>
            <p:ph type="subTitle" idx="1"/>
          </p:nvPr>
        </p:nvSpPr>
        <p:spPr/>
        <p:txBody>
          <a:bodyPr/>
          <a:lstStyle/>
          <a:p>
            <a:r>
              <a:rPr lang="en-GB" dirty="0" smtClean="0"/>
              <a:t>Dr Charlotte Greenway </a:t>
            </a:r>
            <a:endParaRPr lang="en-GB" dirty="0"/>
          </a:p>
        </p:txBody>
      </p:sp>
    </p:spTree>
    <p:extLst>
      <p:ext uri="{BB962C8B-B14F-4D97-AF65-F5344CB8AC3E}">
        <p14:creationId xmlns:p14="http://schemas.microsoft.com/office/powerpoint/2010/main" val="966803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908" y="229262"/>
            <a:ext cx="10058400" cy="1371600"/>
          </a:xfrm>
        </p:spPr>
        <p:txBody>
          <a:bodyPr>
            <a:normAutofit/>
          </a:bodyPr>
          <a:lstStyle/>
          <a:p>
            <a:r>
              <a:rPr lang="en-GB" sz="4400" dirty="0"/>
              <a:t>Loneliness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07752814"/>
              </p:ext>
            </p:extLst>
          </p:nvPr>
        </p:nvGraphicFramePr>
        <p:xfrm>
          <a:off x="447963" y="1443844"/>
          <a:ext cx="10995891" cy="2764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668302721"/>
              </p:ext>
            </p:extLst>
          </p:nvPr>
        </p:nvGraphicFramePr>
        <p:xfrm>
          <a:off x="526474" y="4473047"/>
          <a:ext cx="10917380" cy="19389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9696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491" y="448631"/>
            <a:ext cx="10058400" cy="1371600"/>
          </a:xfrm>
        </p:spPr>
        <p:txBody>
          <a:bodyPr>
            <a:normAutofit/>
          </a:bodyPr>
          <a:lstStyle/>
          <a:p>
            <a:r>
              <a:rPr lang="en-GB" sz="4400" dirty="0" smtClean="0"/>
              <a:t>Loneliness</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9437885"/>
              </p:ext>
            </p:extLst>
          </p:nvPr>
        </p:nvGraphicFramePr>
        <p:xfrm>
          <a:off x="-2206373" y="1666227"/>
          <a:ext cx="10058400" cy="4344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30514662"/>
              </p:ext>
            </p:extLst>
          </p:nvPr>
        </p:nvGraphicFramePr>
        <p:xfrm>
          <a:off x="3965608" y="448631"/>
          <a:ext cx="7680960" cy="622167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49026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941300697"/>
              </p:ext>
            </p:extLst>
          </p:nvPr>
        </p:nvGraphicFramePr>
        <p:xfrm>
          <a:off x="882073" y="1191491"/>
          <a:ext cx="10783454" cy="4529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965200" y="402448"/>
            <a:ext cx="10058400" cy="1371600"/>
          </a:xfrm>
        </p:spPr>
        <p:txBody>
          <a:bodyPr>
            <a:normAutofit/>
          </a:bodyPr>
          <a:lstStyle/>
          <a:p>
            <a:r>
              <a:rPr lang="en-GB" sz="4400" dirty="0"/>
              <a:t>Loneliness</a:t>
            </a:r>
          </a:p>
        </p:txBody>
      </p:sp>
      <p:graphicFrame>
        <p:nvGraphicFramePr>
          <p:cNvPr id="7" name="Diagram 6"/>
          <p:cNvGraphicFramePr/>
          <p:nvPr>
            <p:extLst>
              <p:ext uri="{D42A27DB-BD31-4B8C-83A1-F6EECF244321}">
                <p14:modId xmlns:p14="http://schemas.microsoft.com/office/powerpoint/2010/main" val="1142110652"/>
              </p:ext>
            </p:extLst>
          </p:nvPr>
        </p:nvGraphicFramePr>
        <p:xfrm>
          <a:off x="1496291" y="2780144"/>
          <a:ext cx="8525164" cy="36298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28747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691" y="236194"/>
            <a:ext cx="10058400" cy="1371600"/>
          </a:xfrm>
        </p:spPr>
        <p:txBody>
          <a:bodyPr/>
          <a:lstStyle/>
          <a:p>
            <a:r>
              <a:rPr lang="en-GB" sz="4400" dirty="0">
                <a:solidFill>
                  <a:prstClr val="white"/>
                </a:solidFill>
              </a:rPr>
              <a:t>Loneliness</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48492225"/>
              </p:ext>
            </p:extLst>
          </p:nvPr>
        </p:nvGraphicFramePr>
        <p:xfrm>
          <a:off x="1339274" y="461818"/>
          <a:ext cx="11323782" cy="6099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632691" y="3362036"/>
            <a:ext cx="2034447" cy="2812010"/>
          </a:xfrm>
          <a:prstGeom prst="rect">
            <a:avLst/>
          </a:prstGeom>
        </p:spPr>
      </p:pic>
      <p:sp>
        <p:nvSpPr>
          <p:cNvPr id="3" name="Rectangle 2"/>
          <p:cNvSpPr/>
          <p:nvPr/>
        </p:nvSpPr>
        <p:spPr>
          <a:xfrm rot="5400000" flipV="1">
            <a:off x="8551043" y="3082825"/>
            <a:ext cx="6124149" cy="430887"/>
          </a:xfrm>
          <a:prstGeom prst="rect">
            <a:avLst/>
          </a:prstGeom>
        </p:spPr>
        <p:txBody>
          <a:bodyPr wrap="square">
            <a:spAutoFit/>
          </a:bodyPr>
          <a:lstStyle/>
          <a:p>
            <a:r>
              <a:rPr lang="pt-BR" sz="1100" dirty="0">
                <a:latin typeface="Arial" panose="020B0604020202020204" pitchFamily="34" charset="0"/>
              </a:rPr>
              <a:t>Azeredo, Z. D. A. S., &amp; Afonso, M. A. N. (2016). Loneliness from the perspective of the elderly. </a:t>
            </a:r>
            <a:r>
              <a:rPr lang="pt-BR" sz="1100" i="1" dirty="0">
                <a:latin typeface="Arial" panose="020B0604020202020204" pitchFamily="34" charset="0"/>
              </a:rPr>
              <a:t>Revista Brasileira de Geriatria e Gerontologia</a:t>
            </a:r>
            <a:r>
              <a:rPr lang="pt-BR" sz="1100" dirty="0">
                <a:latin typeface="Arial" panose="020B0604020202020204" pitchFamily="34" charset="0"/>
              </a:rPr>
              <a:t>, </a:t>
            </a:r>
            <a:r>
              <a:rPr lang="pt-BR" sz="1100" i="1" dirty="0">
                <a:latin typeface="Arial" panose="020B0604020202020204" pitchFamily="34" charset="0"/>
              </a:rPr>
              <a:t>19</a:t>
            </a:r>
            <a:r>
              <a:rPr lang="pt-BR" sz="1100" dirty="0">
                <a:latin typeface="Arial" panose="020B0604020202020204" pitchFamily="34" charset="0"/>
              </a:rPr>
              <a:t>(2), 313-324.</a:t>
            </a:r>
            <a:endParaRPr lang="en-GB" sz="1100" dirty="0"/>
          </a:p>
        </p:txBody>
      </p:sp>
    </p:spTree>
    <p:extLst>
      <p:ext uri="{BB962C8B-B14F-4D97-AF65-F5344CB8AC3E}">
        <p14:creationId xmlns:p14="http://schemas.microsoft.com/office/powerpoint/2010/main" val="2996592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327" y="355601"/>
            <a:ext cx="10136909" cy="1371600"/>
          </a:xfrm>
        </p:spPr>
        <p:txBody>
          <a:bodyPr>
            <a:normAutofit/>
          </a:bodyPr>
          <a:lstStyle/>
          <a:p>
            <a:r>
              <a:rPr lang="en-GB" sz="3200" dirty="0"/>
              <a:t>Loneliness and social isolation in the United Kingdom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87338126"/>
              </p:ext>
            </p:extLst>
          </p:nvPr>
        </p:nvGraphicFramePr>
        <p:xfrm>
          <a:off x="424873" y="1237672"/>
          <a:ext cx="11342253" cy="5074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612808" y="5850212"/>
            <a:ext cx="10966381" cy="461665"/>
          </a:xfrm>
          <a:prstGeom prst="rect">
            <a:avLst/>
          </a:prstGeom>
        </p:spPr>
        <p:txBody>
          <a:bodyPr wrap="square">
            <a:spAutoFit/>
          </a:bodyPr>
          <a:lstStyle/>
          <a:p>
            <a:r>
              <a:rPr lang="en-GB" sz="1200" dirty="0">
                <a:latin typeface="Arial" panose="020B0604020202020204" pitchFamily="34" charset="0"/>
              </a:rPr>
              <a:t>Lee, M. (2006). </a:t>
            </a:r>
            <a:r>
              <a:rPr lang="en-GB" sz="1200" i="1" dirty="0">
                <a:latin typeface="Arial" panose="020B0604020202020204" pitchFamily="34" charset="0"/>
              </a:rPr>
              <a:t>Promoting mental health and well-being in later life: A first report from the UK Inquiry into Mental Health and Well-Being in Later Life</a:t>
            </a:r>
            <a:r>
              <a:rPr lang="en-GB" sz="1200" dirty="0">
                <a:latin typeface="Arial" panose="020B0604020202020204" pitchFamily="34" charset="0"/>
              </a:rPr>
              <a:t>. Mental Health Foundation.</a:t>
            </a:r>
            <a:endParaRPr lang="en-GB" sz="1200" dirty="0"/>
          </a:p>
        </p:txBody>
      </p:sp>
    </p:spTree>
    <p:extLst>
      <p:ext uri="{BB962C8B-B14F-4D97-AF65-F5344CB8AC3E}">
        <p14:creationId xmlns:p14="http://schemas.microsoft.com/office/powerpoint/2010/main" val="2885646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Loneliness and physical health</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2724106"/>
              </p:ext>
            </p:extLst>
          </p:nvPr>
        </p:nvGraphicFramePr>
        <p:xfrm>
          <a:off x="314036" y="1487055"/>
          <a:ext cx="11194472" cy="4544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612808" y="5850212"/>
            <a:ext cx="10966381" cy="461665"/>
          </a:xfrm>
          <a:prstGeom prst="rect">
            <a:avLst/>
          </a:prstGeom>
        </p:spPr>
        <p:txBody>
          <a:bodyPr wrap="square">
            <a:spAutoFit/>
          </a:bodyPr>
          <a:lstStyle/>
          <a:p>
            <a:r>
              <a:rPr lang="en-GB" sz="1200" dirty="0">
                <a:latin typeface="Arial" panose="020B0604020202020204" pitchFamily="34" charset="0"/>
              </a:rPr>
              <a:t>Lee, M. (2006). </a:t>
            </a:r>
            <a:r>
              <a:rPr lang="en-GB" sz="1200" i="1" dirty="0">
                <a:latin typeface="Arial" panose="020B0604020202020204" pitchFamily="34" charset="0"/>
              </a:rPr>
              <a:t>Promoting mental health and well-being in later life: A first report from the UK Inquiry into Mental Health and Well-Being in Later Life</a:t>
            </a:r>
            <a:r>
              <a:rPr lang="en-GB" sz="1200" dirty="0">
                <a:latin typeface="Arial" panose="020B0604020202020204" pitchFamily="34" charset="0"/>
              </a:rPr>
              <a:t>. Mental Health Foundation.</a:t>
            </a:r>
            <a:endParaRPr lang="en-GB" sz="1200" dirty="0"/>
          </a:p>
        </p:txBody>
      </p:sp>
    </p:spTree>
    <p:extLst>
      <p:ext uri="{BB962C8B-B14F-4D97-AF65-F5344CB8AC3E}">
        <p14:creationId xmlns:p14="http://schemas.microsoft.com/office/powerpoint/2010/main" val="2637648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854" y="969817"/>
            <a:ext cx="2821709" cy="1275285"/>
          </a:xfrm>
        </p:spPr>
        <p:txBody>
          <a:bodyPr>
            <a:noAutofit/>
          </a:bodyPr>
          <a:lstStyle/>
          <a:p>
            <a:r>
              <a:rPr lang="en-GB" sz="3600" dirty="0"/>
              <a:t>Loneliness and mental health</a:t>
            </a:r>
            <a:br>
              <a:rPr lang="en-GB" sz="3600" dirty="0"/>
            </a:b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77682398"/>
              </p:ext>
            </p:extLst>
          </p:nvPr>
        </p:nvGraphicFramePr>
        <p:xfrm>
          <a:off x="521854" y="437372"/>
          <a:ext cx="10894291" cy="59426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9168822" y="502026"/>
            <a:ext cx="2590800" cy="1762125"/>
          </a:xfrm>
          <a:prstGeom prst="rect">
            <a:avLst/>
          </a:prstGeom>
        </p:spPr>
      </p:pic>
      <p:pic>
        <p:nvPicPr>
          <p:cNvPr id="6" name="Picture 5"/>
          <p:cNvPicPr>
            <a:picLocks noChangeAspect="1"/>
          </p:cNvPicPr>
          <p:nvPr/>
        </p:nvPicPr>
        <p:blipFill>
          <a:blip r:embed="rId8"/>
          <a:stretch>
            <a:fillRect/>
          </a:stretch>
        </p:blipFill>
        <p:spPr>
          <a:xfrm>
            <a:off x="9149772" y="2586341"/>
            <a:ext cx="2628900" cy="1743075"/>
          </a:xfrm>
          <a:prstGeom prst="rect">
            <a:avLst/>
          </a:prstGeom>
        </p:spPr>
      </p:pic>
      <p:pic>
        <p:nvPicPr>
          <p:cNvPr id="7" name="Picture 6"/>
          <p:cNvPicPr>
            <a:picLocks noChangeAspect="1"/>
          </p:cNvPicPr>
          <p:nvPr/>
        </p:nvPicPr>
        <p:blipFill>
          <a:blip r:embed="rId9"/>
          <a:stretch>
            <a:fillRect/>
          </a:stretch>
        </p:blipFill>
        <p:spPr>
          <a:xfrm>
            <a:off x="9168822" y="4670656"/>
            <a:ext cx="2628900" cy="1743075"/>
          </a:xfrm>
          <a:prstGeom prst="rect">
            <a:avLst/>
          </a:prstGeom>
        </p:spPr>
      </p:pic>
      <p:sp>
        <p:nvSpPr>
          <p:cNvPr id="8" name="Rectangle 7"/>
          <p:cNvSpPr/>
          <p:nvPr/>
        </p:nvSpPr>
        <p:spPr>
          <a:xfrm>
            <a:off x="659304" y="5179719"/>
            <a:ext cx="2440358" cy="1200329"/>
          </a:xfrm>
          <a:prstGeom prst="rect">
            <a:avLst/>
          </a:prstGeom>
        </p:spPr>
        <p:txBody>
          <a:bodyPr wrap="square">
            <a:spAutoFit/>
          </a:bodyPr>
          <a:lstStyle/>
          <a:p>
            <a:r>
              <a:rPr lang="en-GB" sz="1200" dirty="0">
                <a:latin typeface="Arial" panose="020B0604020202020204" pitchFamily="34" charset="0"/>
              </a:rPr>
              <a:t>Lee, M. (2006). </a:t>
            </a:r>
            <a:r>
              <a:rPr lang="en-GB" sz="1200" i="1" dirty="0">
                <a:latin typeface="Arial" panose="020B0604020202020204" pitchFamily="34" charset="0"/>
              </a:rPr>
              <a:t>Promoting mental health and well-being in later life: A first report from the UK Inquiry into Mental Health and Well-Being in Later Life</a:t>
            </a:r>
            <a:r>
              <a:rPr lang="en-GB" sz="1200" dirty="0">
                <a:latin typeface="Arial" panose="020B0604020202020204" pitchFamily="34" charset="0"/>
              </a:rPr>
              <a:t>. Mental Health Foundation.</a:t>
            </a:r>
            <a:endParaRPr lang="en-GB" sz="1200" dirty="0"/>
          </a:p>
        </p:txBody>
      </p:sp>
    </p:spTree>
    <p:extLst>
      <p:ext uri="{BB962C8B-B14F-4D97-AF65-F5344CB8AC3E}">
        <p14:creationId xmlns:p14="http://schemas.microsoft.com/office/powerpoint/2010/main" val="1582596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Psychodynamic: Fromm-Reichmann (1959)</a:t>
            </a:r>
            <a:r>
              <a:rPr lang="en-GB" dirty="0"/>
              <a:t/>
            </a:r>
            <a:br>
              <a:rPr lang="en-GB" dirty="0"/>
            </a:b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100011283"/>
              </p:ext>
            </p:extLst>
          </p:nvPr>
        </p:nvGraphicFramePr>
        <p:xfrm>
          <a:off x="705854" y="1748590"/>
          <a:ext cx="10876546" cy="4446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612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832" y="184484"/>
            <a:ext cx="10916652" cy="1371600"/>
          </a:xfrm>
        </p:spPr>
        <p:txBody>
          <a:bodyPr>
            <a:normAutofit fontScale="90000"/>
          </a:bodyPr>
          <a:lstStyle/>
          <a:p>
            <a:r>
              <a:rPr lang="en-GB" dirty="0" smtClean="0"/>
              <a:t>Rogers’ Phenomenological Perspective</a:t>
            </a:r>
            <a:endParaRPr lang="en-GB" dirty="0"/>
          </a:p>
        </p:txBody>
      </p:sp>
      <p:graphicFrame>
        <p:nvGraphicFramePr>
          <p:cNvPr id="5" name="Diagram 4"/>
          <p:cNvGraphicFramePr/>
          <p:nvPr>
            <p:extLst>
              <p:ext uri="{D42A27DB-BD31-4B8C-83A1-F6EECF244321}">
                <p14:modId xmlns:p14="http://schemas.microsoft.com/office/powerpoint/2010/main" val="3254904054"/>
              </p:ext>
            </p:extLst>
          </p:nvPr>
        </p:nvGraphicFramePr>
        <p:xfrm>
          <a:off x="593558" y="1700464"/>
          <a:ext cx="11125200" cy="4467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rot="16200000">
            <a:off x="8906093" y="2420068"/>
            <a:ext cx="5048250" cy="577081"/>
          </a:xfrm>
          <a:prstGeom prst="rect">
            <a:avLst/>
          </a:prstGeom>
        </p:spPr>
        <p:txBody>
          <a:bodyPr wrap="square">
            <a:spAutoFit/>
          </a:bodyPr>
          <a:lstStyle/>
          <a:p>
            <a:r>
              <a:rPr lang="en-GB" sz="1050" dirty="0"/>
              <a:t>Perlman, D., &amp; </a:t>
            </a:r>
            <a:r>
              <a:rPr lang="en-GB" sz="1050" dirty="0" err="1"/>
              <a:t>Peplau</a:t>
            </a:r>
            <a:r>
              <a:rPr lang="en-GB" sz="1050" dirty="0"/>
              <a:t>, L. A. (1982). Theoretical approaches to loneliness. Loneliness: A sourcebook of current theory, research and therapy, 123-134.</a:t>
            </a:r>
          </a:p>
        </p:txBody>
      </p:sp>
    </p:spTree>
    <p:extLst>
      <p:ext uri="{BB962C8B-B14F-4D97-AF65-F5344CB8AC3E}">
        <p14:creationId xmlns:p14="http://schemas.microsoft.com/office/powerpoint/2010/main" val="3290332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683" y="517358"/>
            <a:ext cx="4002505" cy="1371600"/>
          </a:xfrm>
        </p:spPr>
        <p:txBody>
          <a:bodyPr>
            <a:noAutofit/>
          </a:bodyPr>
          <a:lstStyle/>
          <a:p>
            <a:r>
              <a:rPr lang="en-GB" sz="3200" dirty="0"/>
              <a:t>Phenomenological </a:t>
            </a:r>
            <a:r>
              <a:rPr lang="en-GB" sz="3200" dirty="0" smtClean="0"/>
              <a:t>Perspective</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610698"/>
              </p:ext>
            </p:extLst>
          </p:nvPr>
        </p:nvGraphicFramePr>
        <p:xfrm>
          <a:off x="2486526" y="368968"/>
          <a:ext cx="10876548" cy="5999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1036470" y="1888958"/>
            <a:ext cx="2857500" cy="2009274"/>
          </a:xfrm>
          <a:prstGeom prst="rect">
            <a:avLst/>
          </a:prstGeom>
        </p:spPr>
      </p:pic>
      <p:sp>
        <p:nvSpPr>
          <p:cNvPr id="6" name="AutoShape 2" descr="Image result for old people lonel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8"/>
          <a:stretch>
            <a:fillRect/>
          </a:stretch>
        </p:blipFill>
        <p:spPr>
          <a:xfrm>
            <a:off x="1036470" y="4106779"/>
            <a:ext cx="2857500" cy="1826848"/>
          </a:xfrm>
          <a:prstGeom prst="rect">
            <a:avLst/>
          </a:prstGeom>
        </p:spPr>
      </p:pic>
      <p:sp>
        <p:nvSpPr>
          <p:cNvPr id="3" name="Rectangle 2"/>
          <p:cNvSpPr/>
          <p:nvPr/>
        </p:nvSpPr>
        <p:spPr>
          <a:xfrm rot="16200000">
            <a:off x="-1750981" y="3610534"/>
            <a:ext cx="4974737" cy="600164"/>
          </a:xfrm>
          <a:prstGeom prst="rect">
            <a:avLst/>
          </a:prstGeom>
        </p:spPr>
        <p:txBody>
          <a:bodyPr wrap="square">
            <a:spAutoFit/>
          </a:bodyPr>
          <a:lstStyle/>
          <a:p>
            <a:pPr>
              <a:spcBef>
                <a:spcPts val="600"/>
              </a:spcBef>
            </a:pPr>
            <a:r>
              <a:rPr lang="en-GB" sz="1100" dirty="0"/>
              <a:t>Perlman, D., &amp; </a:t>
            </a:r>
            <a:r>
              <a:rPr lang="en-GB" sz="1100" dirty="0" err="1"/>
              <a:t>Peplau</a:t>
            </a:r>
            <a:r>
              <a:rPr lang="en-GB" sz="1100" dirty="0"/>
              <a:t>, L. A. (1982). Theoretical approaches to loneliness. </a:t>
            </a:r>
            <a:r>
              <a:rPr lang="en-GB" sz="1100" i="1" dirty="0"/>
              <a:t>Loneliness: A sourcebook of current theory, research and therapy</a:t>
            </a:r>
            <a:r>
              <a:rPr lang="en-GB" sz="1100" dirty="0"/>
              <a:t>, 123-134.</a:t>
            </a:r>
          </a:p>
        </p:txBody>
      </p:sp>
    </p:spTree>
    <p:extLst>
      <p:ext uri="{BB962C8B-B14F-4D97-AF65-F5344CB8AC3E}">
        <p14:creationId xmlns:p14="http://schemas.microsoft.com/office/powerpoint/2010/main" val="4200248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Existential Approach: </a:t>
            </a:r>
            <a:r>
              <a:rPr lang="en-GB" dirty="0" err="1" smtClean="0"/>
              <a:t>Moustakas</a:t>
            </a:r>
            <a:r>
              <a:rPr lang="en-GB" dirty="0" smtClean="0"/>
              <a:t> (1961, 1972)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8475223"/>
              </p:ext>
            </p:extLst>
          </p:nvPr>
        </p:nvGraphicFramePr>
        <p:xfrm>
          <a:off x="858253" y="1660357"/>
          <a:ext cx="10788315" cy="47596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506276" y="5496720"/>
            <a:ext cx="7320367" cy="738664"/>
          </a:xfrm>
          <a:prstGeom prst="rect">
            <a:avLst/>
          </a:prstGeom>
        </p:spPr>
        <p:txBody>
          <a:bodyPr wrap="square">
            <a:spAutoFit/>
          </a:bodyPr>
          <a:lstStyle/>
          <a:p>
            <a:r>
              <a:rPr lang="en-GB" sz="1400" dirty="0"/>
              <a:t>Perlman, D., &amp; </a:t>
            </a:r>
            <a:r>
              <a:rPr lang="en-GB" sz="1400" dirty="0" err="1"/>
              <a:t>Peplau</a:t>
            </a:r>
            <a:r>
              <a:rPr lang="en-GB" sz="1400" dirty="0"/>
              <a:t>, L. A. (1982). Theoretical approaches to loneliness. Loneliness: A sourcebook of current theory, research and therapy, 123-134.</a:t>
            </a:r>
          </a:p>
        </p:txBody>
      </p:sp>
    </p:spTree>
    <p:extLst>
      <p:ext uri="{BB962C8B-B14F-4D97-AF65-F5344CB8AC3E}">
        <p14:creationId xmlns:p14="http://schemas.microsoft.com/office/powerpoint/2010/main" val="3343119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p:cNvGraphicFramePr/>
          <p:nvPr>
            <p:extLst>
              <p:ext uri="{D42A27DB-BD31-4B8C-83A1-F6EECF244321}">
                <p14:modId xmlns:p14="http://schemas.microsoft.com/office/powerpoint/2010/main" val="450538552"/>
              </p:ext>
            </p:extLst>
          </p:nvPr>
        </p:nvGraphicFramePr>
        <p:xfrm>
          <a:off x="601579" y="1852863"/>
          <a:ext cx="5263193" cy="44823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1114646" y="558728"/>
            <a:ext cx="4237057" cy="830997"/>
          </a:xfrm>
          <a:prstGeom prst="rect">
            <a:avLst/>
          </a:prstGeom>
        </p:spPr>
        <p:txBody>
          <a:bodyPr wrap="none">
            <a:spAutoFit/>
          </a:bodyPr>
          <a:lstStyle/>
          <a:p>
            <a:r>
              <a:rPr lang="en-GB" sz="4800" dirty="0" err="1"/>
              <a:t>Moustakas</a:t>
            </a:r>
            <a:r>
              <a:rPr lang="en-GB" sz="2000" dirty="0">
                <a:latin typeface="Times New Roman" panose="02020603050405020304" pitchFamily="18" charset="0"/>
              </a:rPr>
              <a:t> (1961). </a:t>
            </a:r>
            <a:endParaRPr lang="en-GB" sz="2000" dirty="0"/>
          </a:p>
        </p:txBody>
      </p:sp>
      <p:graphicFrame>
        <p:nvGraphicFramePr>
          <p:cNvPr id="13" name="Diagram 12"/>
          <p:cNvGraphicFramePr/>
          <p:nvPr>
            <p:extLst>
              <p:ext uri="{D42A27DB-BD31-4B8C-83A1-F6EECF244321}">
                <p14:modId xmlns:p14="http://schemas.microsoft.com/office/powerpoint/2010/main" val="355609794"/>
              </p:ext>
            </p:extLst>
          </p:nvPr>
        </p:nvGraphicFramePr>
        <p:xfrm>
          <a:off x="6227380" y="3090223"/>
          <a:ext cx="5348704" cy="324499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784087068"/>
              </p:ext>
            </p:extLst>
          </p:nvPr>
        </p:nvGraphicFramePr>
        <p:xfrm>
          <a:off x="6227380" y="1835344"/>
          <a:ext cx="5380234" cy="125487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7580106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90" y="168442"/>
            <a:ext cx="11333747" cy="1371600"/>
          </a:xfrm>
        </p:spPr>
        <p:txBody>
          <a:bodyPr>
            <a:normAutofit/>
          </a:bodyPr>
          <a:lstStyle/>
          <a:p>
            <a:r>
              <a:rPr lang="en-GB" sz="4000" dirty="0"/>
              <a:t>Existential Approach: </a:t>
            </a:r>
            <a:r>
              <a:rPr lang="en-GB" sz="4000" dirty="0" err="1"/>
              <a:t>Moustakas</a:t>
            </a:r>
            <a:r>
              <a:rPr lang="en-GB" sz="4000" dirty="0"/>
              <a:t> (1961, 1972)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40406018"/>
              </p:ext>
            </p:extLst>
          </p:nvPr>
        </p:nvGraphicFramePr>
        <p:xfrm>
          <a:off x="336885" y="1540042"/>
          <a:ext cx="11526252" cy="4957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2350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62151" y="935224"/>
            <a:ext cx="10058400" cy="1371600"/>
          </a:xfrm>
        </p:spPr>
        <p:txBody>
          <a:bodyPr>
            <a:normAutofit fontScale="90000"/>
          </a:bodyPr>
          <a:lstStyle/>
          <a:p>
            <a:pPr lvl="0"/>
            <a:r>
              <a:rPr lang="en-GB" sz="4000" b="1" dirty="0"/>
              <a:t>Cognitive Discrepancy </a:t>
            </a:r>
            <a:r>
              <a:rPr lang="en-GB" sz="4000" b="1" dirty="0" smtClean="0"/>
              <a:t>Theory: </a:t>
            </a:r>
            <a:r>
              <a:rPr lang="en-GB" sz="4000" dirty="0" err="1"/>
              <a:t>Peplau</a:t>
            </a:r>
            <a:r>
              <a:rPr lang="en-GB" sz="4000" dirty="0"/>
              <a:t> and Perlman (1982) </a:t>
            </a:r>
            <a:r>
              <a:rPr lang="en-US" sz="4000" dirty="0"/>
              <a:t/>
            </a:r>
            <a:br>
              <a:rPr lang="en-US" sz="4000" dirty="0"/>
            </a:br>
            <a:r>
              <a:rPr lang="en-GB" sz="4000" b="1" dirty="0"/>
              <a:t/>
            </a:r>
            <a:br>
              <a:rPr lang="en-GB" sz="4000" b="1" dirty="0"/>
            </a:br>
            <a:endParaRPr lang="en-GB" sz="40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23635409"/>
              </p:ext>
            </p:extLst>
          </p:nvPr>
        </p:nvGraphicFramePr>
        <p:xfrm>
          <a:off x="662151" y="677915"/>
          <a:ext cx="10878208" cy="4769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3"/>
          <p:cNvPicPr>
            <a:picLocks noChangeAspect="1"/>
          </p:cNvPicPr>
          <p:nvPr/>
        </p:nvPicPr>
        <p:blipFill>
          <a:blip r:embed="rId7"/>
          <a:stretch>
            <a:fillRect/>
          </a:stretch>
        </p:blipFill>
        <p:spPr>
          <a:xfrm>
            <a:off x="378372" y="4335517"/>
            <a:ext cx="11445766" cy="2222937"/>
          </a:xfrm>
          <a:prstGeom prst="rect">
            <a:avLst/>
          </a:prstGeom>
        </p:spPr>
      </p:pic>
      <p:sp>
        <p:nvSpPr>
          <p:cNvPr id="2" name="Rectangle 1"/>
          <p:cNvSpPr/>
          <p:nvPr/>
        </p:nvSpPr>
        <p:spPr>
          <a:xfrm>
            <a:off x="155072" y="6581001"/>
            <a:ext cx="12036928" cy="276999"/>
          </a:xfrm>
          <a:prstGeom prst="rect">
            <a:avLst/>
          </a:prstGeom>
        </p:spPr>
        <p:txBody>
          <a:bodyPr wrap="square">
            <a:spAutoFit/>
          </a:bodyPr>
          <a:lstStyle/>
          <a:p>
            <a:pPr>
              <a:spcBef>
                <a:spcPts val="600"/>
              </a:spcBef>
            </a:pPr>
            <a:r>
              <a:rPr lang="en-GB" sz="1200" dirty="0">
                <a:solidFill>
                  <a:srgbClr val="222222"/>
                </a:solidFill>
              </a:rPr>
              <a:t>Perlman, D., &amp; </a:t>
            </a:r>
            <a:r>
              <a:rPr lang="en-GB" sz="1200" dirty="0" err="1">
                <a:solidFill>
                  <a:srgbClr val="222222"/>
                </a:solidFill>
              </a:rPr>
              <a:t>Peplau</a:t>
            </a:r>
            <a:r>
              <a:rPr lang="en-GB" sz="1200" dirty="0">
                <a:solidFill>
                  <a:srgbClr val="222222"/>
                </a:solidFill>
              </a:rPr>
              <a:t>, L. A. (1982). Theoretical approaches to loneliness. </a:t>
            </a:r>
            <a:r>
              <a:rPr lang="en-GB" sz="1200" i="1" dirty="0">
                <a:solidFill>
                  <a:srgbClr val="222222"/>
                </a:solidFill>
              </a:rPr>
              <a:t>Loneliness: A sourcebook of current theory, research and therapy</a:t>
            </a:r>
            <a:r>
              <a:rPr lang="en-GB" sz="1200" dirty="0">
                <a:solidFill>
                  <a:srgbClr val="222222"/>
                </a:solidFill>
              </a:rPr>
              <a:t>, 123-134.</a:t>
            </a:r>
          </a:p>
        </p:txBody>
      </p:sp>
    </p:spTree>
    <p:extLst>
      <p:ext uri="{BB962C8B-B14F-4D97-AF65-F5344CB8AC3E}">
        <p14:creationId xmlns:p14="http://schemas.microsoft.com/office/powerpoint/2010/main" val="640730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133600" y="516470"/>
            <a:ext cx="10058400" cy="1371600"/>
          </a:xfrm>
        </p:spPr>
        <p:txBody>
          <a:bodyPr>
            <a:normAutofit fontScale="90000"/>
          </a:bodyPr>
          <a:lstStyle/>
          <a:p>
            <a:r>
              <a:rPr lang="en-GB" b="1" dirty="0"/>
              <a:t>Cognitive Discrepancy Theory</a:t>
            </a:r>
            <a:br>
              <a:rPr lang="en-GB" b="1" dirty="0"/>
            </a:br>
            <a:endParaRPr lang="en-GB" dirty="0"/>
          </a:p>
        </p:txBody>
      </p:sp>
      <p:graphicFrame>
        <p:nvGraphicFramePr>
          <p:cNvPr id="5" name="Content Placeholder 4"/>
          <p:cNvGraphicFramePr>
            <a:graphicFrameLocks noGrp="1"/>
          </p:cNvGraphicFramePr>
          <p:nvPr>
            <p:ph idx="1"/>
            <p:extLst/>
          </p:nvPr>
        </p:nvGraphicFramePr>
        <p:xfrm>
          <a:off x="512747" y="1513490"/>
          <a:ext cx="11166506" cy="46508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p:cNvSpPr/>
          <p:nvPr/>
        </p:nvSpPr>
        <p:spPr>
          <a:xfrm>
            <a:off x="512747" y="6238007"/>
            <a:ext cx="11166506" cy="261610"/>
          </a:xfrm>
          <a:prstGeom prst="rect">
            <a:avLst/>
          </a:prstGeom>
        </p:spPr>
        <p:txBody>
          <a:bodyPr wrap="square">
            <a:spAutoFit/>
          </a:bodyPr>
          <a:lstStyle/>
          <a:p>
            <a:pPr>
              <a:spcBef>
                <a:spcPts val="600"/>
              </a:spcBef>
            </a:pPr>
            <a:r>
              <a:rPr lang="en-GB" sz="1100" dirty="0"/>
              <a:t>Perlman, D., &amp; </a:t>
            </a:r>
            <a:r>
              <a:rPr lang="en-GB" sz="1100" dirty="0" err="1"/>
              <a:t>Peplau</a:t>
            </a:r>
            <a:r>
              <a:rPr lang="en-GB" sz="1100" dirty="0"/>
              <a:t>, L. A. (1982). Theoretical approaches to loneliness. </a:t>
            </a:r>
            <a:r>
              <a:rPr lang="en-GB" sz="1100" i="1" dirty="0"/>
              <a:t>Loneliness: A sourcebook of current theory, research and therapy</a:t>
            </a:r>
            <a:r>
              <a:rPr lang="en-GB" sz="1100" dirty="0"/>
              <a:t>, 123-134.</a:t>
            </a:r>
          </a:p>
        </p:txBody>
      </p:sp>
    </p:spTree>
    <p:extLst>
      <p:ext uri="{BB962C8B-B14F-4D97-AF65-F5344CB8AC3E}">
        <p14:creationId xmlns:p14="http://schemas.microsoft.com/office/powerpoint/2010/main" val="3519192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218" y="332737"/>
            <a:ext cx="10058400" cy="1371600"/>
          </a:xfrm>
        </p:spPr>
        <p:txBody>
          <a:bodyPr>
            <a:noAutofit/>
          </a:bodyPr>
          <a:lstStyle/>
          <a:p>
            <a:r>
              <a:rPr lang="pt-BR" sz="2400" dirty="0" smtClean="0"/>
              <a:t>Azeredo</a:t>
            </a:r>
            <a:r>
              <a:rPr lang="pt-BR" sz="2400" dirty="0"/>
              <a:t> </a:t>
            </a:r>
            <a:r>
              <a:rPr lang="pt-BR" sz="2400" dirty="0" smtClean="0"/>
              <a:t>&amp; Afonso (</a:t>
            </a:r>
            <a:r>
              <a:rPr lang="pt-BR" sz="2400" dirty="0"/>
              <a:t>2016</a:t>
            </a:r>
            <a:r>
              <a:rPr lang="pt-BR" sz="2400" dirty="0" smtClean="0"/>
              <a:t>)</a:t>
            </a:r>
            <a:endParaRPr lang="en-GB" sz="2400" dirty="0"/>
          </a:p>
        </p:txBody>
      </p:sp>
      <p:graphicFrame>
        <p:nvGraphicFramePr>
          <p:cNvPr id="4" name="Content Placeholder 3"/>
          <p:cNvGraphicFramePr>
            <a:graphicFrameLocks noGrp="1"/>
          </p:cNvGraphicFramePr>
          <p:nvPr>
            <p:ph idx="1"/>
            <p:extLst/>
          </p:nvPr>
        </p:nvGraphicFramePr>
        <p:xfrm>
          <a:off x="778845" y="519765"/>
          <a:ext cx="13839572" cy="58810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nvPr>
        </p:nvGraphicFramePr>
        <p:xfrm>
          <a:off x="-1123725" y="1386038"/>
          <a:ext cx="6096000" cy="482990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630230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211" y="498216"/>
            <a:ext cx="10058400" cy="1371600"/>
          </a:xfrm>
        </p:spPr>
        <p:txBody>
          <a:bodyPr>
            <a:normAutofit/>
          </a:bodyPr>
          <a:lstStyle/>
          <a:p>
            <a:r>
              <a:rPr lang="en-GB" sz="3200" dirty="0" smtClean="0"/>
              <a:t>Fiori</a:t>
            </a:r>
            <a:r>
              <a:rPr lang="en-GB" sz="3200" dirty="0"/>
              <a:t>, </a:t>
            </a:r>
            <a:r>
              <a:rPr lang="en-GB" sz="3200" dirty="0" smtClean="0"/>
              <a:t>Feeney</a:t>
            </a:r>
            <a:r>
              <a:rPr lang="en-GB" sz="3200" dirty="0"/>
              <a:t>, </a:t>
            </a:r>
            <a:r>
              <a:rPr lang="en-GB" sz="3200" dirty="0" smtClean="0"/>
              <a:t>Tyrovolas</a:t>
            </a:r>
            <a:r>
              <a:rPr lang="en-GB" sz="3200" dirty="0"/>
              <a:t>, </a:t>
            </a:r>
            <a:r>
              <a:rPr lang="en-GB" sz="3200" dirty="0" err="1" smtClean="0"/>
              <a:t>Haro</a:t>
            </a:r>
            <a:r>
              <a:rPr lang="en-GB" sz="3200" dirty="0"/>
              <a:t>, </a:t>
            </a:r>
            <a:r>
              <a:rPr lang="en-GB" sz="3200" dirty="0" smtClean="0"/>
              <a:t>&amp; </a:t>
            </a:r>
            <a:r>
              <a:rPr lang="en-GB" sz="3200" dirty="0" err="1" smtClean="0"/>
              <a:t>Koyanagi</a:t>
            </a:r>
            <a:r>
              <a:rPr lang="en-GB" sz="3200" dirty="0" smtClean="0"/>
              <a:t> (</a:t>
            </a:r>
            <a:r>
              <a:rPr lang="en-GB" sz="3200" dirty="0"/>
              <a:t>2016).</a:t>
            </a:r>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1902750083"/>
              </p:ext>
            </p:extLst>
          </p:nvPr>
        </p:nvGraphicFramePr>
        <p:xfrm>
          <a:off x="4058653" y="5101389"/>
          <a:ext cx="7620000" cy="2397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434675240"/>
              </p:ext>
            </p:extLst>
          </p:nvPr>
        </p:nvGraphicFramePr>
        <p:xfrm>
          <a:off x="955132" y="1869816"/>
          <a:ext cx="10338510" cy="9233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3688982155"/>
              </p:ext>
            </p:extLst>
          </p:nvPr>
        </p:nvGraphicFramePr>
        <p:xfrm>
          <a:off x="842211" y="2582779"/>
          <a:ext cx="3216442" cy="393620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1926218792"/>
              </p:ext>
            </p:extLst>
          </p:nvPr>
        </p:nvGraphicFramePr>
        <p:xfrm>
          <a:off x="3536658" y="2578575"/>
          <a:ext cx="7363953" cy="230832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77836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4463" y="2855495"/>
            <a:ext cx="5727032" cy="3222083"/>
          </a:xfrm>
          <a:solidFill>
            <a:schemeClr val="accent2">
              <a:lumMod val="60000"/>
              <a:lumOff val="40000"/>
            </a:schemeClr>
          </a:solidFill>
        </p:spPr>
        <p:txBody>
          <a:bodyPr>
            <a:noAutofit/>
          </a:bodyPr>
          <a:lstStyle/>
          <a:p>
            <a:r>
              <a:rPr lang="en-GB" sz="1400" dirty="0" smtClean="0">
                <a:solidFill>
                  <a:schemeClr val="accent1">
                    <a:lumMod val="50000"/>
                  </a:schemeClr>
                </a:solidFill>
              </a:rPr>
              <a:t>Results: </a:t>
            </a:r>
            <a:r>
              <a:rPr lang="en-GB" sz="1400" dirty="0">
                <a:solidFill>
                  <a:schemeClr val="accent1">
                    <a:lumMod val="50000"/>
                  </a:schemeClr>
                </a:solidFill>
              </a:rPr>
              <a:t>Feelings of loneliness were more prevalent in women, those who were younger (50–65), single, separated, divorced or widowed, living in a rural setting, with a lower frequency of social interactions and smaller social network, and with major depression. </a:t>
            </a:r>
            <a:endParaRPr lang="en-GB" sz="1400" dirty="0" smtClean="0">
              <a:solidFill>
                <a:schemeClr val="accent1">
                  <a:lumMod val="50000"/>
                </a:schemeClr>
              </a:solidFill>
            </a:endParaRPr>
          </a:p>
          <a:p>
            <a:r>
              <a:rPr lang="en-GB" sz="1400" dirty="0" smtClean="0">
                <a:solidFill>
                  <a:schemeClr val="accent1">
                    <a:lumMod val="50000"/>
                  </a:schemeClr>
                </a:solidFill>
              </a:rPr>
              <a:t>Among </a:t>
            </a:r>
            <a:r>
              <a:rPr lang="en-GB" sz="1400" dirty="0">
                <a:solidFill>
                  <a:schemeClr val="accent1">
                    <a:lumMod val="50000"/>
                  </a:schemeClr>
                </a:solidFill>
              </a:rPr>
              <a:t>people feeling lonely, those with depression were more frequently married and had a small social network. </a:t>
            </a:r>
            <a:endParaRPr lang="en-GB" sz="1400" dirty="0" smtClean="0">
              <a:solidFill>
                <a:schemeClr val="accent1">
                  <a:lumMod val="50000"/>
                </a:schemeClr>
              </a:solidFill>
            </a:endParaRPr>
          </a:p>
          <a:p>
            <a:r>
              <a:rPr lang="en-GB" sz="1400" dirty="0" smtClean="0">
                <a:solidFill>
                  <a:schemeClr val="accent1">
                    <a:lumMod val="50000"/>
                  </a:schemeClr>
                </a:solidFill>
              </a:rPr>
              <a:t>Among </a:t>
            </a:r>
            <a:r>
              <a:rPr lang="en-GB" sz="1400" dirty="0">
                <a:solidFill>
                  <a:schemeClr val="accent1">
                    <a:lumMod val="50000"/>
                  </a:schemeClr>
                </a:solidFill>
              </a:rPr>
              <a:t>those not feeling lonely, depression was associated with being previously married. </a:t>
            </a:r>
            <a:endParaRPr lang="en-GB" sz="1400" dirty="0" smtClean="0">
              <a:solidFill>
                <a:schemeClr val="accent1">
                  <a:lumMod val="50000"/>
                </a:schemeClr>
              </a:solidFill>
            </a:endParaRPr>
          </a:p>
          <a:p>
            <a:r>
              <a:rPr lang="en-GB" sz="1400" dirty="0" smtClean="0">
                <a:solidFill>
                  <a:schemeClr val="accent1">
                    <a:lumMod val="50000"/>
                  </a:schemeClr>
                </a:solidFill>
              </a:rPr>
              <a:t>In </a:t>
            </a:r>
            <a:r>
              <a:rPr lang="en-GB" sz="1400" dirty="0">
                <a:solidFill>
                  <a:schemeClr val="accent1">
                    <a:lumMod val="50000"/>
                  </a:schemeClr>
                </a:solidFill>
              </a:rPr>
              <a:t>depressed people, feelings of loneliness were associated with having a small social network; while among those without depression, feelings of loneliness were associated with being married.</a:t>
            </a:r>
            <a:endParaRPr lang="en-GB" sz="1400" dirty="0" smtClean="0">
              <a:solidFill>
                <a:schemeClr val="accent1">
                  <a:lumMod val="50000"/>
                </a:schemeClr>
              </a:solidFill>
            </a:endParaRPr>
          </a:p>
        </p:txBody>
      </p:sp>
      <p:sp>
        <p:nvSpPr>
          <p:cNvPr id="4" name="Title 3"/>
          <p:cNvSpPr>
            <a:spLocks noGrp="1"/>
          </p:cNvSpPr>
          <p:nvPr>
            <p:ph type="title"/>
          </p:nvPr>
        </p:nvSpPr>
        <p:spPr>
          <a:xfrm>
            <a:off x="633663" y="0"/>
            <a:ext cx="10058400" cy="1371600"/>
          </a:xfrm>
        </p:spPr>
        <p:txBody>
          <a:bodyPr>
            <a:normAutofit/>
          </a:bodyPr>
          <a:lstStyle/>
          <a:p>
            <a:r>
              <a:rPr lang="en-GB" sz="3200" dirty="0" err="1" smtClean="0"/>
              <a:t>Domènech-Abella</a:t>
            </a:r>
            <a:r>
              <a:rPr lang="en-GB" sz="3200" dirty="0" smtClean="0"/>
              <a:t> et al (2017)</a:t>
            </a:r>
            <a:endParaRPr lang="en-GB" sz="3200" dirty="0"/>
          </a:p>
        </p:txBody>
      </p:sp>
      <p:graphicFrame>
        <p:nvGraphicFramePr>
          <p:cNvPr id="7" name="Diagram 6"/>
          <p:cNvGraphicFramePr/>
          <p:nvPr>
            <p:extLst>
              <p:ext uri="{D42A27DB-BD31-4B8C-83A1-F6EECF244321}">
                <p14:modId xmlns:p14="http://schemas.microsoft.com/office/powerpoint/2010/main" val="1975818773"/>
              </p:ext>
            </p:extLst>
          </p:nvPr>
        </p:nvGraphicFramePr>
        <p:xfrm>
          <a:off x="505327" y="1222379"/>
          <a:ext cx="2558715" cy="4855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13549210"/>
              </p:ext>
            </p:extLst>
          </p:nvPr>
        </p:nvGraphicFramePr>
        <p:xfrm>
          <a:off x="1933074" y="1060295"/>
          <a:ext cx="8309809" cy="16331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 name="Diagram 10"/>
          <p:cNvGraphicFramePr/>
          <p:nvPr>
            <p:extLst>
              <p:ext uri="{D42A27DB-BD31-4B8C-83A1-F6EECF244321}">
                <p14:modId xmlns:p14="http://schemas.microsoft.com/office/powerpoint/2010/main" val="1130439498"/>
              </p:ext>
            </p:extLst>
          </p:nvPr>
        </p:nvGraphicFramePr>
        <p:xfrm>
          <a:off x="7986961" y="1222379"/>
          <a:ext cx="4961021" cy="485519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78871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7621" y="257583"/>
            <a:ext cx="10058400" cy="1371600"/>
          </a:xfrm>
        </p:spPr>
        <p:txBody>
          <a:bodyPr>
            <a:noAutofit/>
          </a:bodyPr>
          <a:lstStyle/>
          <a:p>
            <a:r>
              <a:rPr lang="nl-NL" sz="2800" dirty="0"/>
              <a:t>Holwerda, </a:t>
            </a:r>
            <a:r>
              <a:rPr lang="nl-NL" sz="2800" dirty="0" smtClean="0"/>
              <a:t>Deeg</a:t>
            </a:r>
            <a:r>
              <a:rPr lang="nl-NL" sz="2800" dirty="0"/>
              <a:t>, </a:t>
            </a:r>
            <a:r>
              <a:rPr lang="nl-NL" sz="2800" dirty="0" smtClean="0"/>
              <a:t>Beekman</a:t>
            </a:r>
            <a:r>
              <a:rPr lang="nl-NL" sz="2800" dirty="0"/>
              <a:t>, </a:t>
            </a:r>
            <a:r>
              <a:rPr lang="nl-NL" sz="2800" dirty="0" smtClean="0"/>
              <a:t>van </a:t>
            </a:r>
            <a:r>
              <a:rPr lang="nl-NL" sz="2800" dirty="0"/>
              <a:t>Tilburg, </a:t>
            </a:r>
            <a:r>
              <a:rPr lang="nl-NL" sz="2800" dirty="0" smtClean="0"/>
              <a:t>Stek</a:t>
            </a:r>
            <a:r>
              <a:rPr lang="nl-NL" sz="2800" dirty="0"/>
              <a:t>, </a:t>
            </a:r>
            <a:r>
              <a:rPr lang="nl-NL" sz="2800" dirty="0" smtClean="0"/>
              <a:t>Jonker</a:t>
            </a:r>
            <a:r>
              <a:rPr lang="nl-NL" sz="2800" dirty="0"/>
              <a:t>, </a:t>
            </a:r>
            <a:r>
              <a:rPr lang="nl-NL" sz="2800" dirty="0" smtClean="0"/>
              <a:t>&amp; Schoevers (</a:t>
            </a:r>
            <a:r>
              <a:rPr lang="nl-NL" sz="2800" dirty="0"/>
              <a:t>2012). </a:t>
            </a:r>
            <a:endParaRPr lang="en-GB" sz="2800"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252992103"/>
              </p:ext>
            </p:extLst>
          </p:nvPr>
        </p:nvGraphicFramePr>
        <p:xfrm>
          <a:off x="4924926" y="2485223"/>
          <a:ext cx="8197516" cy="2501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196017483"/>
              </p:ext>
            </p:extLst>
          </p:nvPr>
        </p:nvGraphicFramePr>
        <p:xfrm>
          <a:off x="617620" y="1643922"/>
          <a:ext cx="11028948" cy="8265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3447119133"/>
              </p:ext>
            </p:extLst>
          </p:nvPr>
        </p:nvGraphicFramePr>
        <p:xfrm>
          <a:off x="-914401" y="2470484"/>
          <a:ext cx="9168063" cy="242366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8" name="Rectangle 7"/>
          <p:cNvSpPr/>
          <p:nvPr/>
        </p:nvSpPr>
        <p:spPr>
          <a:xfrm>
            <a:off x="617620" y="5407996"/>
            <a:ext cx="11028948" cy="923330"/>
          </a:xfrm>
          <a:prstGeom prst="rect">
            <a:avLst/>
          </a:prstGeom>
        </p:spPr>
        <p:txBody>
          <a:bodyPr wrap="square">
            <a:spAutoFit/>
          </a:bodyPr>
          <a:lstStyle/>
          <a:p>
            <a:r>
              <a:rPr lang="en-GB" dirty="0" smtClean="0"/>
              <a:t>Results: </a:t>
            </a:r>
            <a:r>
              <a:rPr lang="en-GB" dirty="0"/>
              <a:t>After adjustment for other risk factors, older persons with feelings of loneliness were more likely to develop dementia </a:t>
            </a:r>
            <a:r>
              <a:rPr lang="en-GB" dirty="0" smtClean="0"/>
              <a:t>than </a:t>
            </a:r>
            <a:r>
              <a:rPr lang="en-GB" dirty="0"/>
              <a:t>people without such feelings. Social isolation was not associated with a higher dementia risk in multivariate analysis.</a:t>
            </a:r>
          </a:p>
        </p:txBody>
      </p:sp>
    </p:spTree>
    <p:extLst>
      <p:ext uri="{BB962C8B-B14F-4D97-AF65-F5344CB8AC3E}">
        <p14:creationId xmlns:p14="http://schemas.microsoft.com/office/powerpoint/2010/main" val="2028153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0943" y="901370"/>
            <a:ext cx="11267090" cy="6220101"/>
          </a:xfrm>
          <a:prstGeom prst="rect">
            <a:avLst/>
          </a:prstGeom>
        </p:spPr>
        <p:txBody>
          <a:bodyPr wrap="square">
            <a:spAutoFit/>
          </a:bodyPr>
          <a:lstStyle/>
          <a:p>
            <a:pPr>
              <a:spcBef>
                <a:spcPts val="600"/>
              </a:spcBef>
            </a:pPr>
            <a:r>
              <a:rPr lang="en-GB" sz="1400" b="0" i="0" dirty="0" smtClean="0">
                <a:effectLst/>
              </a:rPr>
              <a:t>Perlman, D., &amp; </a:t>
            </a:r>
            <a:r>
              <a:rPr lang="en-GB" sz="1400" b="0" i="0" dirty="0" err="1" smtClean="0">
                <a:effectLst/>
              </a:rPr>
              <a:t>Peplau</a:t>
            </a:r>
            <a:r>
              <a:rPr lang="en-GB" sz="1400" b="0" i="0" dirty="0" smtClean="0">
                <a:effectLst/>
              </a:rPr>
              <a:t>, L. A. (1982). Theoretical approaches to loneliness. </a:t>
            </a:r>
            <a:r>
              <a:rPr lang="en-GB" sz="1400" b="0" i="1" dirty="0" smtClean="0">
                <a:effectLst/>
              </a:rPr>
              <a:t>Loneliness: A sourcebook of current theory, research and therapy</a:t>
            </a:r>
            <a:r>
              <a:rPr lang="en-GB" sz="1400" b="0" i="0" dirty="0" smtClean="0">
                <a:effectLst/>
              </a:rPr>
              <a:t>, 123-134.</a:t>
            </a:r>
          </a:p>
          <a:p>
            <a:pPr>
              <a:spcBef>
                <a:spcPts val="600"/>
              </a:spcBef>
            </a:pPr>
            <a:r>
              <a:rPr lang="en-GB" sz="1400" b="0" i="0" dirty="0" smtClean="0">
                <a:effectLst/>
              </a:rPr>
              <a:t>Perlman, D. (2004). European and Canadian studies of loneliness among seniors. Canadian Journal on Aging/La Revue </a:t>
            </a:r>
            <a:r>
              <a:rPr lang="en-GB" sz="1400" b="0" i="0" dirty="0" err="1" smtClean="0">
                <a:effectLst/>
              </a:rPr>
              <a:t>canadienne</a:t>
            </a:r>
            <a:r>
              <a:rPr lang="en-GB" sz="1400" b="0" i="0" dirty="0" smtClean="0">
                <a:effectLst/>
              </a:rPr>
              <a:t> du </a:t>
            </a:r>
            <a:r>
              <a:rPr lang="en-GB" sz="1400" b="0" i="0" dirty="0" err="1" smtClean="0">
                <a:effectLst/>
              </a:rPr>
              <a:t>vieillissement</a:t>
            </a:r>
            <a:r>
              <a:rPr lang="en-GB" sz="1400" b="0" i="0" dirty="0" smtClean="0">
                <a:effectLst/>
              </a:rPr>
              <a:t>, 23(2), 181-188.</a:t>
            </a:r>
          </a:p>
          <a:p>
            <a:pPr>
              <a:spcBef>
                <a:spcPts val="600"/>
              </a:spcBef>
            </a:pPr>
            <a:r>
              <a:rPr lang="en-GB" sz="1400" dirty="0"/>
              <a:t>Hossain, M. A., &amp; Ahmed, D. T. (2012). Virtual caregiver: an ambient-aware elderly monitoring system. </a:t>
            </a:r>
            <a:r>
              <a:rPr lang="en-GB" sz="1400" i="1" dirty="0"/>
              <a:t>IEEE Transactions on Information Technology in Biomedicine</a:t>
            </a:r>
            <a:r>
              <a:rPr lang="en-GB" sz="1400" dirty="0"/>
              <a:t>, </a:t>
            </a:r>
            <a:r>
              <a:rPr lang="en-GB" sz="1400" i="1" dirty="0"/>
              <a:t>16</a:t>
            </a:r>
            <a:r>
              <a:rPr lang="en-GB" sz="1400" dirty="0"/>
              <a:t>(6), 1024-1031</a:t>
            </a:r>
            <a:r>
              <a:rPr lang="en-GB" sz="1400" dirty="0" smtClean="0"/>
              <a:t>.</a:t>
            </a:r>
          </a:p>
          <a:p>
            <a:pPr>
              <a:spcBef>
                <a:spcPts val="600"/>
              </a:spcBef>
            </a:pPr>
            <a:r>
              <a:rPr lang="en-GB" sz="1400" dirty="0" err="1" smtClean="0"/>
              <a:t>Neves</a:t>
            </a:r>
            <a:r>
              <a:rPr lang="en-GB" sz="1400" dirty="0" smtClean="0"/>
              <a:t>, B. B., </a:t>
            </a:r>
            <a:r>
              <a:rPr lang="en-GB" sz="1400" dirty="0" err="1" smtClean="0"/>
              <a:t>Amaro</a:t>
            </a:r>
            <a:r>
              <a:rPr lang="en-GB" sz="1400" dirty="0" smtClean="0"/>
              <a:t>, F., &amp; Fonseca, J. R. (2013). Coming of (old) age in the digital age: ICT usage and non-usage among older adults. Sociological Research Online, 18(2), 1-14.</a:t>
            </a:r>
          </a:p>
          <a:p>
            <a:pPr>
              <a:spcBef>
                <a:spcPts val="600"/>
              </a:spcBef>
            </a:pPr>
            <a:r>
              <a:rPr lang="pt-BR" sz="1400" dirty="0" smtClean="0"/>
              <a:t>Azeredo, Z. D. A. S., &amp; Afonso, M. A. N. (2016). Loneliness from the perspective of the elderly. Revista Brasileira de Geriatria e Gerontologia, 19(2), 313-324.</a:t>
            </a:r>
          </a:p>
          <a:p>
            <a:pPr>
              <a:spcBef>
                <a:spcPts val="600"/>
              </a:spcBef>
            </a:pPr>
            <a:r>
              <a:rPr lang="pt-BR" sz="1400" dirty="0" smtClean="0"/>
              <a:t>Vaz, S. F. A., &amp; Gaspar, N. M. S. (2011). Depressão em idosos institucionalizados no distrito de Bragança. Revista de Enfermagem Referência, (4), 49-58.</a:t>
            </a:r>
          </a:p>
          <a:p>
            <a:pPr>
              <a:spcBef>
                <a:spcPts val="600"/>
              </a:spcBef>
            </a:pPr>
            <a:r>
              <a:rPr lang="en-GB" sz="1400" dirty="0" smtClean="0"/>
              <a:t>Lee, M. (2006). Promoting mental health and well-being in later life: A first report from the UK Inquiry into Mental Health and Well-Being in Later Life. Mental Health Foundation.</a:t>
            </a:r>
          </a:p>
          <a:p>
            <a:pPr>
              <a:spcBef>
                <a:spcPts val="600"/>
              </a:spcBef>
            </a:pPr>
            <a:r>
              <a:rPr lang="en-GB" sz="1400" dirty="0" err="1" smtClean="0"/>
              <a:t>Santini</a:t>
            </a:r>
            <a:r>
              <a:rPr lang="en-GB" sz="1400" dirty="0" smtClean="0"/>
              <a:t>, Z., Fiori, K. L., Tyrovolas, S., </a:t>
            </a:r>
            <a:r>
              <a:rPr lang="en-GB" sz="1400" dirty="0" err="1" smtClean="0"/>
              <a:t>Haro</a:t>
            </a:r>
            <a:r>
              <a:rPr lang="en-GB" sz="1400" dirty="0" smtClean="0"/>
              <a:t>, J. M., Feeney, J., &amp; </a:t>
            </a:r>
            <a:r>
              <a:rPr lang="en-GB" sz="1400" dirty="0" err="1" smtClean="0"/>
              <a:t>Koyanagi</a:t>
            </a:r>
            <a:r>
              <a:rPr lang="en-GB" sz="1400" dirty="0" smtClean="0"/>
              <a:t>, A. (2016). Structure and function of social networks, loneliness, and their association with mental disorders among older men and women in Ireland: A prospective community-based study. European Psychiatry, 33, S204-S206.</a:t>
            </a:r>
          </a:p>
          <a:p>
            <a:pPr>
              <a:spcBef>
                <a:spcPts val="600"/>
              </a:spcBef>
            </a:pPr>
            <a:r>
              <a:rPr lang="en-GB" sz="1400" dirty="0" err="1" smtClean="0"/>
              <a:t>Domènech-Abella</a:t>
            </a:r>
            <a:r>
              <a:rPr lang="en-GB" sz="1400" dirty="0" smtClean="0"/>
              <a:t>, J., Lara, E., Rubio-Valera, M., </a:t>
            </a:r>
            <a:r>
              <a:rPr lang="en-GB" sz="1400" dirty="0" err="1" smtClean="0"/>
              <a:t>Olaya</a:t>
            </a:r>
            <a:r>
              <a:rPr lang="en-GB" sz="1400" dirty="0" smtClean="0"/>
              <a:t>, B., Moneta, M. V., Rico-Uribe, L. A., ... &amp; </a:t>
            </a:r>
            <a:r>
              <a:rPr lang="en-GB" sz="1400" dirty="0" err="1" smtClean="0"/>
              <a:t>Haro</a:t>
            </a:r>
            <a:r>
              <a:rPr lang="en-GB" sz="1400" dirty="0" smtClean="0"/>
              <a:t>, J. M. (2017). Loneliness and depression in the elderly: the role of social network. Social psychiatry and psychiatric epidemiology, 52(4), 381-390.</a:t>
            </a:r>
          </a:p>
          <a:p>
            <a:pPr>
              <a:spcBef>
                <a:spcPts val="600"/>
              </a:spcBef>
            </a:pPr>
            <a:r>
              <a:rPr lang="en-GB" sz="1400" b="0" i="0" dirty="0" err="1" smtClean="0">
                <a:effectLst/>
              </a:rPr>
              <a:t>Holwerda</a:t>
            </a:r>
            <a:r>
              <a:rPr lang="en-GB" sz="1400" b="0" i="0" dirty="0" smtClean="0">
                <a:effectLst/>
              </a:rPr>
              <a:t>, T. J., </a:t>
            </a:r>
            <a:r>
              <a:rPr lang="en-GB" sz="1400" b="0" i="0" dirty="0" err="1" smtClean="0">
                <a:effectLst/>
              </a:rPr>
              <a:t>Deeg</a:t>
            </a:r>
            <a:r>
              <a:rPr lang="en-GB" sz="1400" b="0" i="0" dirty="0" smtClean="0">
                <a:effectLst/>
              </a:rPr>
              <a:t>, D. J., </a:t>
            </a:r>
            <a:r>
              <a:rPr lang="en-GB" sz="1400" b="0" i="0" dirty="0" err="1" smtClean="0">
                <a:effectLst/>
              </a:rPr>
              <a:t>Beekman</a:t>
            </a:r>
            <a:r>
              <a:rPr lang="en-GB" sz="1400" b="0" i="0" dirty="0" smtClean="0">
                <a:effectLst/>
              </a:rPr>
              <a:t>, A. T., van Tilburg, T. G., </a:t>
            </a:r>
            <a:r>
              <a:rPr lang="en-GB" sz="1400" b="0" i="0" dirty="0" err="1" smtClean="0">
                <a:effectLst/>
              </a:rPr>
              <a:t>Stek</a:t>
            </a:r>
            <a:r>
              <a:rPr lang="en-GB" sz="1400" b="0" i="0" dirty="0" smtClean="0">
                <a:effectLst/>
              </a:rPr>
              <a:t>, M. L., </a:t>
            </a:r>
            <a:r>
              <a:rPr lang="en-GB" sz="1400" b="0" i="0" dirty="0" err="1" smtClean="0">
                <a:effectLst/>
              </a:rPr>
              <a:t>Jonker</a:t>
            </a:r>
            <a:r>
              <a:rPr lang="en-GB" sz="1400" b="0" i="0" dirty="0" smtClean="0">
                <a:effectLst/>
              </a:rPr>
              <a:t>, C., &amp; </a:t>
            </a:r>
            <a:r>
              <a:rPr lang="en-GB" sz="1400" b="0" i="0" dirty="0" err="1" smtClean="0">
                <a:effectLst/>
              </a:rPr>
              <a:t>Schoevers</a:t>
            </a:r>
            <a:r>
              <a:rPr lang="en-GB" sz="1400" b="0" i="0" dirty="0" smtClean="0">
                <a:effectLst/>
              </a:rPr>
              <a:t>, R. A. (2012). Feelings of loneliness, but not social isolation, predict dementia onset: results from the Amsterdam Study of the Elderly (AMSTEL). J </a:t>
            </a:r>
            <a:r>
              <a:rPr lang="en-GB" sz="1400" b="0" i="0" dirty="0" err="1" smtClean="0">
                <a:effectLst/>
              </a:rPr>
              <a:t>Neurol</a:t>
            </a:r>
            <a:r>
              <a:rPr lang="en-GB" sz="1400" b="0" i="0" dirty="0" smtClean="0">
                <a:effectLst/>
              </a:rPr>
              <a:t> </a:t>
            </a:r>
            <a:r>
              <a:rPr lang="en-GB" sz="1400" b="0" i="0" dirty="0" err="1" smtClean="0">
                <a:effectLst/>
              </a:rPr>
              <a:t>Neurosurg</a:t>
            </a:r>
            <a:r>
              <a:rPr lang="en-GB" sz="1400" b="0" i="0" dirty="0" smtClean="0">
                <a:effectLst/>
              </a:rPr>
              <a:t> Psychiatry, jnnp-2012.</a:t>
            </a:r>
          </a:p>
          <a:p>
            <a:pPr>
              <a:spcBef>
                <a:spcPts val="600"/>
              </a:spcBef>
            </a:pPr>
            <a:endParaRPr lang="en-GB" sz="1400" b="0" i="0" dirty="0" smtClean="0">
              <a:effectLst/>
            </a:endParaRPr>
          </a:p>
          <a:p>
            <a:pPr>
              <a:lnSpc>
                <a:spcPct val="150000"/>
              </a:lnSpc>
            </a:pPr>
            <a:endParaRPr lang="en-GB" dirty="0"/>
          </a:p>
        </p:txBody>
      </p:sp>
      <p:sp>
        <p:nvSpPr>
          <p:cNvPr id="5" name="TextBox 4"/>
          <p:cNvSpPr txBox="1"/>
          <p:nvPr/>
        </p:nvSpPr>
        <p:spPr>
          <a:xfrm>
            <a:off x="570943" y="387458"/>
            <a:ext cx="1447832" cy="369332"/>
          </a:xfrm>
          <a:prstGeom prst="rect">
            <a:avLst/>
          </a:prstGeom>
          <a:noFill/>
        </p:spPr>
        <p:txBody>
          <a:bodyPr wrap="none" rtlCol="0">
            <a:spAutoFit/>
          </a:bodyPr>
          <a:lstStyle/>
          <a:p>
            <a:r>
              <a:rPr lang="en-GB" dirty="0" smtClean="0"/>
              <a:t>References</a:t>
            </a:r>
            <a:endParaRPr lang="en-GB" dirty="0"/>
          </a:p>
        </p:txBody>
      </p:sp>
    </p:spTree>
    <p:extLst>
      <p:ext uri="{BB962C8B-B14F-4D97-AF65-F5344CB8AC3E}">
        <p14:creationId xmlns:p14="http://schemas.microsoft.com/office/powerpoint/2010/main" val="14953946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TM03457510[[fn=Savon]]</Template>
  <TotalTime>5837</TotalTime>
  <Words>2494</Words>
  <Application>Microsoft Office PowerPoint</Application>
  <PresentationFormat>Widescreen</PresentationFormat>
  <Paragraphs>123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Times New Roman</vt:lpstr>
      <vt:lpstr>Savon</vt:lpstr>
      <vt:lpstr>Loneliness</vt:lpstr>
      <vt:lpstr>Loneliness</vt:lpstr>
      <vt:lpstr>Loneliness</vt:lpstr>
      <vt:lpstr>Loneliness</vt:lpstr>
      <vt:lpstr>Loneliness</vt:lpstr>
      <vt:lpstr>Loneliness and social isolation in the United Kingdom</vt:lpstr>
      <vt:lpstr>Loneliness and physical health </vt:lpstr>
      <vt:lpstr>Loneliness and mental health </vt:lpstr>
      <vt:lpstr>Psychodynamic: Fromm-Reichmann (1959) </vt:lpstr>
      <vt:lpstr>Rogers’ Phenomenological Perspective</vt:lpstr>
      <vt:lpstr>Phenomenological Perspective</vt:lpstr>
      <vt:lpstr>Existential Approach: Moustakas (1961, 1972)</vt:lpstr>
      <vt:lpstr>PowerPoint Presentation</vt:lpstr>
      <vt:lpstr>Existential Approach: Moustakas (1961, 1972)</vt:lpstr>
      <vt:lpstr>Cognitive Discrepancy Theory: Peplau and Perlman (1982)   </vt:lpstr>
      <vt:lpstr>Cognitive Discrepancy Theory </vt:lpstr>
      <vt:lpstr>Azeredo &amp; Afonso (2016)</vt:lpstr>
      <vt:lpstr>Fiori, Feeney, Tyrovolas, Haro, &amp; Koyanagi (2016).</vt:lpstr>
      <vt:lpstr>Domènech-Abella et al (2017)</vt:lpstr>
      <vt:lpstr>Holwerda, Deeg, Beekman, van Tilburg, Stek, Jonker, &amp; Schoevers (2012).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Loneliness</dc:title>
  <dc:creator>Charlotte Greenway</dc:creator>
  <cp:lastModifiedBy>Charlotte Greenway</cp:lastModifiedBy>
  <cp:revision>44</cp:revision>
  <dcterms:created xsi:type="dcterms:W3CDTF">2018-09-13T14:25:11Z</dcterms:created>
  <dcterms:modified xsi:type="dcterms:W3CDTF">2018-09-18T12:32:03Z</dcterms:modified>
</cp:coreProperties>
</file>