
<file path=[Content_Types].xml><?xml version="1.0" encoding="utf-8"?>
<Types xmlns="http://schemas.openxmlformats.org/package/2006/content-types">
  <Default Extension="emf" ContentType="image/x-emf"/>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75" r:id="rId1"/>
  </p:sldMasterIdLst>
  <p:notesMasterIdLst>
    <p:notesMasterId r:id="rId41"/>
  </p:notesMasterIdLst>
  <p:sldIdLst>
    <p:sldId id="561" r:id="rId2"/>
    <p:sldId id="485" r:id="rId3"/>
    <p:sldId id="500" r:id="rId4"/>
    <p:sldId id="614" r:id="rId5"/>
    <p:sldId id="553" r:id="rId6"/>
    <p:sldId id="600" r:id="rId7"/>
    <p:sldId id="621" r:id="rId8"/>
    <p:sldId id="601" r:id="rId9"/>
    <p:sldId id="602" r:id="rId10"/>
    <p:sldId id="609" r:id="rId11"/>
    <p:sldId id="615" r:id="rId12"/>
    <p:sldId id="587" r:id="rId13"/>
    <p:sldId id="619" r:id="rId14"/>
    <p:sldId id="610" r:id="rId15"/>
    <p:sldId id="588" r:id="rId16"/>
    <p:sldId id="611" r:id="rId17"/>
    <p:sldId id="617" r:id="rId18"/>
    <p:sldId id="590" r:id="rId19"/>
    <p:sldId id="592" r:id="rId20"/>
    <p:sldId id="612" r:id="rId21"/>
    <p:sldId id="593" r:id="rId22"/>
    <p:sldId id="613" r:id="rId23"/>
    <p:sldId id="591" r:id="rId24"/>
    <p:sldId id="595" r:id="rId25"/>
    <p:sldId id="620" r:id="rId26"/>
    <p:sldId id="603" r:id="rId27"/>
    <p:sldId id="605" r:id="rId28"/>
    <p:sldId id="586" r:id="rId29"/>
    <p:sldId id="622" r:id="rId30"/>
    <p:sldId id="623" r:id="rId31"/>
    <p:sldId id="626" r:id="rId32"/>
    <p:sldId id="624" r:id="rId33"/>
    <p:sldId id="625" r:id="rId34"/>
    <p:sldId id="606" r:id="rId35"/>
    <p:sldId id="607" r:id="rId36"/>
    <p:sldId id="435" r:id="rId37"/>
    <p:sldId id="627" r:id="rId38"/>
    <p:sldId id="414" r:id="rId39"/>
    <p:sldId id="359" r:id="rId4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Higman, Josie" initials="HJ" lastIdx="1" clrIdx="0"/>
</p:cmAuthorLst>
</file>

<file path=ppt/presProps.xml><?xml version="1.0" encoding="utf-8"?>
<p:presentationPr xmlns:a="http://schemas.openxmlformats.org/drawingml/2006/main" xmlns:r="http://schemas.openxmlformats.org/officeDocument/2006/relationships" xmlns:p="http://schemas.openxmlformats.org/presentationml/2006/main">
  <p:showPr loop="1"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66FF"/>
    <a:srgbClr val="007DC3"/>
    <a:srgbClr val="8A8AA3"/>
    <a:srgbClr val="ABE1FF"/>
    <a:srgbClr val="007BC1"/>
    <a:srgbClr val="DA0033"/>
    <a:srgbClr val="FF6600"/>
    <a:srgbClr val="FF9933"/>
    <a:srgbClr val="64AA7A"/>
    <a:srgbClr val="4D4D4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1096954-DE99-4E99-983B-FD206377DB01}" v="7" dt="2025-06-17T08:10:39.444"/>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2623" autoAdjust="0"/>
    <p:restoredTop sz="89601" autoAdjust="0"/>
  </p:normalViewPr>
  <p:slideViewPr>
    <p:cSldViewPr>
      <p:cViewPr>
        <p:scale>
          <a:sx n="70" d="100"/>
          <a:sy n="70" d="100"/>
        </p:scale>
        <p:origin x="1488" y="101"/>
      </p:cViewPr>
      <p:guideLst>
        <p:guide orient="horz" pos="2160"/>
        <p:guide pos="2880"/>
      </p:guideLst>
    </p:cSldViewPr>
  </p:slideViewPr>
  <p:notesTextViewPr>
    <p:cViewPr>
      <p:scale>
        <a:sx n="1" d="1"/>
        <a:sy n="1" d="1"/>
      </p:scale>
      <p:origin x="0" y="0"/>
    </p:cViewPr>
  </p:notesTextViewPr>
  <p:sorterViewPr>
    <p:cViewPr>
      <p:scale>
        <a:sx n="100" d="100"/>
        <a:sy n="100" d="100"/>
      </p:scale>
      <p:origin x="0" y="-629"/>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commentAuthors" Target="commentAuthors.xml"/><Relationship Id="rId47" Type="http://schemas.microsoft.com/office/2016/11/relationships/changesInfo" Target="changesInfos/changesInfo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48" Type="http://schemas.microsoft.com/office/2015/10/relationships/revisionInfo" Target="revisionInfo.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Vasilios Tavlaridis" userId="cf0f3e73-e183-4ecf-9d20-cf90aae84965" providerId="ADAL" clId="{31096954-DE99-4E99-983B-FD206377DB01}"/>
    <pc:docChg chg="delSld modSld">
      <pc:chgData name="Vasilios Tavlaridis" userId="cf0f3e73-e183-4ecf-9d20-cf90aae84965" providerId="ADAL" clId="{31096954-DE99-4E99-983B-FD206377DB01}" dt="2025-06-17T08:10:48.225" v="7" actId="2696"/>
      <pc:docMkLst>
        <pc:docMk/>
      </pc:docMkLst>
      <pc:sldChg chg="modSp">
        <pc:chgData name="Vasilios Tavlaridis" userId="cf0f3e73-e183-4ecf-9d20-cf90aae84965" providerId="ADAL" clId="{31096954-DE99-4E99-983B-FD206377DB01}" dt="2025-06-17T08:10:39.444" v="6" actId="20577"/>
        <pc:sldMkLst>
          <pc:docMk/>
          <pc:sldMk cId="826095882" sldId="485"/>
        </pc:sldMkLst>
        <pc:spChg chg="mod">
          <ac:chgData name="Vasilios Tavlaridis" userId="cf0f3e73-e183-4ecf-9d20-cf90aae84965" providerId="ADAL" clId="{31096954-DE99-4E99-983B-FD206377DB01}" dt="2025-06-17T08:10:39.444" v="6" actId="20577"/>
          <ac:spMkLst>
            <pc:docMk/>
            <pc:sldMk cId="826095882" sldId="485"/>
            <ac:spMk id="3" creationId="{00000000-0000-0000-0000-000000000000}"/>
          </ac:spMkLst>
        </pc:spChg>
      </pc:sldChg>
      <pc:sldChg chg="del">
        <pc:chgData name="Vasilios Tavlaridis" userId="cf0f3e73-e183-4ecf-9d20-cf90aae84965" providerId="ADAL" clId="{31096954-DE99-4E99-983B-FD206377DB01}" dt="2025-06-17T08:10:48.225" v="7" actId="2696"/>
        <pc:sldMkLst>
          <pc:docMk/>
          <pc:sldMk cId="3814572103" sldId="608"/>
        </pc:sldMkLst>
      </pc:sldChg>
    </pc:docChg>
  </pc:docChgLst>
  <pc:docChgLst>
    <pc:chgData name="Fouziya Farheen" userId="e84b126bbe0469e1" providerId="LiveId" clId="{88271BB9-74E3-48A8-97F7-99A8A0EB8D91}"/>
    <pc:docChg chg="modSld">
      <pc:chgData name="Fouziya Farheen" userId="e84b126bbe0469e1" providerId="LiveId" clId="{88271BB9-74E3-48A8-97F7-99A8A0EB8D91}" dt="2025-06-12T10:17:35.593" v="23" actId="6549"/>
      <pc:docMkLst>
        <pc:docMk/>
      </pc:docMkLst>
      <pc:sldChg chg="modSp modAnim">
        <pc:chgData name="Fouziya Farheen" userId="e84b126bbe0469e1" providerId="LiveId" clId="{88271BB9-74E3-48A8-97F7-99A8A0EB8D91}" dt="2025-06-12T10:15:07.713" v="11"/>
        <pc:sldMkLst>
          <pc:docMk/>
          <pc:sldMk cId="826095882" sldId="485"/>
        </pc:sldMkLst>
        <pc:spChg chg="mod">
          <ac:chgData name="Fouziya Farheen" userId="e84b126bbe0469e1" providerId="LiveId" clId="{88271BB9-74E3-48A8-97F7-99A8A0EB8D91}" dt="2025-06-12T10:15:07.713" v="11"/>
          <ac:spMkLst>
            <pc:docMk/>
            <pc:sldMk cId="826095882" sldId="485"/>
            <ac:spMk id="3" creationId="{00000000-0000-0000-0000-000000000000}"/>
          </ac:spMkLst>
        </pc:spChg>
      </pc:sldChg>
      <pc:sldChg chg="modNotesTx">
        <pc:chgData name="Fouziya Farheen" userId="e84b126bbe0469e1" providerId="LiveId" clId="{88271BB9-74E3-48A8-97F7-99A8A0EB8D91}" dt="2025-06-12T10:16:28.427" v="14" actId="6549"/>
        <pc:sldMkLst>
          <pc:docMk/>
          <pc:sldMk cId="3145871322" sldId="587"/>
        </pc:sldMkLst>
      </pc:sldChg>
      <pc:sldChg chg="modNotesTx">
        <pc:chgData name="Fouziya Farheen" userId="e84b126bbe0469e1" providerId="LiveId" clId="{88271BB9-74E3-48A8-97F7-99A8A0EB8D91}" dt="2025-06-12T10:16:37.482" v="16" actId="6549"/>
        <pc:sldMkLst>
          <pc:docMk/>
          <pc:sldMk cId="3162999509" sldId="588"/>
        </pc:sldMkLst>
      </pc:sldChg>
      <pc:sldChg chg="modNotesTx">
        <pc:chgData name="Fouziya Farheen" userId="e84b126bbe0469e1" providerId="LiveId" clId="{88271BB9-74E3-48A8-97F7-99A8A0EB8D91}" dt="2025-06-12T10:17:08.376" v="20" actId="6549"/>
        <pc:sldMkLst>
          <pc:docMk/>
          <pc:sldMk cId="925540936" sldId="591"/>
        </pc:sldMkLst>
      </pc:sldChg>
      <pc:sldChg chg="modNotesTx">
        <pc:chgData name="Fouziya Farheen" userId="e84b126bbe0469e1" providerId="LiveId" clId="{88271BB9-74E3-48A8-97F7-99A8A0EB8D91}" dt="2025-06-12T10:16:55.530" v="18" actId="6549"/>
        <pc:sldMkLst>
          <pc:docMk/>
          <pc:sldMk cId="193511501" sldId="592"/>
        </pc:sldMkLst>
      </pc:sldChg>
      <pc:sldChg chg="modNotesTx">
        <pc:chgData name="Fouziya Farheen" userId="e84b126bbe0469e1" providerId="LiveId" clId="{88271BB9-74E3-48A8-97F7-99A8A0EB8D91}" dt="2025-06-12T10:17:02.300" v="19" actId="6549"/>
        <pc:sldMkLst>
          <pc:docMk/>
          <pc:sldMk cId="3217417805" sldId="593"/>
        </pc:sldMkLst>
      </pc:sldChg>
      <pc:sldChg chg="modNotesTx">
        <pc:chgData name="Fouziya Farheen" userId="e84b126bbe0469e1" providerId="LiveId" clId="{88271BB9-74E3-48A8-97F7-99A8A0EB8D91}" dt="2025-06-12T10:16:20.411" v="13" actId="6549"/>
        <pc:sldMkLst>
          <pc:docMk/>
          <pc:sldMk cId="4142000546" sldId="602"/>
        </pc:sldMkLst>
      </pc:sldChg>
      <pc:sldChg chg="modNotesTx">
        <pc:chgData name="Fouziya Farheen" userId="e84b126bbe0469e1" providerId="LiveId" clId="{88271BB9-74E3-48A8-97F7-99A8A0EB8D91}" dt="2025-06-12T10:16:33.698" v="15" actId="6549"/>
        <pc:sldMkLst>
          <pc:docMk/>
          <pc:sldMk cId="696446433" sldId="610"/>
        </pc:sldMkLst>
      </pc:sldChg>
      <pc:sldChg chg="modNotesTx">
        <pc:chgData name="Fouziya Farheen" userId="e84b126bbe0469e1" providerId="LiveId" clId="{88271BB9-74E3-48A8-97F7-99A8A0EB8D91}" dt="2025-06-12T10:16:42.115" v="17" actId="6549"/>
        <pc:sldMkLst>
          <pc:docMk/>
          <pc:sldMk cId="1253278473" sldId="611"/>
        </pc:sldMkLst>
      </pc:sldChg>
      <pc:sldChg chg="modNotesTx">
        <pc:chgData name="Fouziya Farheen" userId="e84b126bbe0469e1" providerId="LiveId" clId="{88271BB9-74E3-48A8-97F7-99A8A0EB8D91}" dt="2025-06-12T10:16:10.759" v="12" actId="6549"/>
        <pc:sldMkLst>
          <pc:docMk/>
          <pc:sldMk cId="2499111187" sldId="614"/>
        </pc:sldMkLst>
      </pc:sldChg>
      <pc:sldChg chg="modNotesTx">
        <pc:chgData name="Fouziya Farheen" userId="e84b126bbe0469e1" providerId="LiveId" clId="{88271BB9-74E3-48A8-97F7-99A8A0EB8D91}" dt="2025-06-12T10:17:22.099" v="21" actId="6549"/>
        <pc:sldMkLst>
          <pc:docMk/>
          <pc:sldMk cId="1465486840" sldId="623"/>
        </pc:sldMkLst>
      </pc:sldChg>
      <pc:sldChg chg="modNotesTx">
        <pc:chgData name="Fouziya Farheen" userId="e84b126bbe0469e1" providerId="LiveId" clId="{88271BB9-74E3-48A8-97F7-99A8A0EB8D91}" dt="2025-06-12T10:17:35.593" v="23" actId="6549"/>
        <pc:sldMkLst>
          <pc:docMk/>
          <pc:sldMk cId="1588745077" sldId="624"/>
        </pc:sldMkLst>
      </pc:sldChg>
      <pc:sldChg chg="modNotesTx">
        <pc:chgData name="Fouziya Farheen" userId="e84b126bbe0469e1" providerId="LiveId" clId="{88271BB9-74E3-48A8-97F7-99A8A0EB8D91}" dt="2025-06-12T10:17:31.866" v="22" actId="6549"/>
        <pc:sldMkLst>
          <pc:docMk/>
          <pc:sldMk cId="2151869589" sldId="626"/>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7A126F7-C520-466E-8A08-C83A624AAD89}" type="datetimeFigureOut">
              <a:rPr lang="en-GB" smtClean="0"/>
              <a:pPr/>
              <a:t>11/10/2025</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3BD075C-D0CD-4F41-93C9-0B6DF6D55B16}" type="slidenum">
              <a:rPr lang="en-GB" smtClean="0"/>
              <a:pPr/>
              <a:t>‹#›</a:t>
            </a:fld>
            <a:endParaRPr lang="en-GB"/>
          </a:p>
        </p:txBody>
      </p:sp>
    </p:spTree>
    <p:extLst>
      <p:ext uri="{BB962C8B-B14F-4D97-AF65-F5344CB8AC3E}">
        <p14:creationId xmlns:p14="http://schemas.microsoft.com/office/powerpoint/2010/main" val="122008448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3BD075C-D0CD-4F41-93C9-0B6DF6D55B16}" type="slidenum">
              <a:rPr lang="en-GB" smtClean="0"/>
              <a:pPr/>
              <a:t>1</a:t>
            </a:fld>
            <a:endParaRPr lang="en-GB"/>
          </a:p>
        </p:txBody>
      </p:sp>
    </p:spTree>
    <p:extLst>
      <p:ext uri="{BB962C8B-B14F-4D97-AF65-F5344CB8AC3E}">
        <p14:creationId xmlns:p14="http://schemas.microsoft.com/office/powerpoint/2010/main" val="137825903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3BD075C-D0CD-4F41-93C9-0B6DF6D55B16}" type="slidenum">
              <a:rPr lang="en-GB" smtClean="0"/>
              <a:pPr/>
              <a:t>4</a:t>
            </a:fld>
            <a:endParaRPr lang="en-GB"/>
          </a:p>
        </p:txBody>
      </p:sp>
    </p:spTree>
    <p:extLst>
      <p:ext uri="{BB962C8B-B14F-4D97-AF65-F5344CB8AC3E}">
        <p14:creationId xmlns:p14="http://schemas.microsoft.com/office/powerpoint/2010/main" val="138377193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F8DCA3-94D3-B02F-D6C8-5528F5A1AAF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D091402-C9B9-F1EA-E901-B145B8384E5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8297561-1247-70E4-A8A2-231C10DDE32D}"/>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DCF87E60-BFA9-34EA-7BFC-85A0A86D193F}"/>
              </a:ext>
            </a:extLst>
          </p:cNvPr>
          <p:cNvSpPr>
            <a:spLocks noGrp="1"/>
          </p:cNvSpPr>
          <p:nvPr>
            <p:ph type="sldNum" sz="quarter" idx="5"/>
          </p:nvPr>
        </p:nvSpPr>
        <p:spPr/>
        <p:txBody>
          <a:bodyPr/>
          <a:lstStyle/>
          <a:p>
            <a:fld id="{D3BD075C-D0CD-4F41-93C9-0B6DF6D55B16}" type="slidenum">
              <a:rPr lang="en-GB" smtClean="0"/>
              <a:pPr/>
              <a:t>7</a:t>
            </a:fld>
            <a:endParaRPr lang="en-GB"/>
          </a:p>
        </p:txBody>
      </p:sp>
    </p:spTree>
    <p:extLst>
      <p:ext uri="{BB962C8B-B14F-4D97-AF65-F5344CB8AC3E}">
        <p14:creationId xmlns:p14="http://schemas.microsoft.com/office/powerpoint/2010/main" val="172995607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3BD075C-D0CD-4F41-93C9-0B6DF6D55B16}" type="slidenum">
              <a:rPr lang="en-GB" smtClean="0"/>
              <a:pPr/>
              <a:t>8</a:t>
            </a:fld>
            <a:endParaRPr lang="en-GB"/>
          </a:p>
        </p:txBody>
      </p:sp>
    </p:spTree>
    <p:extLst>
      <p:ext uri="{BB962C8B-B14F-4D97-AF65-F5344CB8AC3E}">
        <p14:creationId xmlns:p14="http://schemas.microsoft.com/office/powerpoint/2010/main" val="212993669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3BD075C-D0CD-4F41-93C9-0B6DF6D55B16}" type="slidenum">
              <a:rPr lang="en-GB" smtClean="0"/>
              <a:pPr/>
              <a:t>9</a:t>
            </a:fld>
            <a:endParaRPr lang="en-GB"/>
          </a:p>
        </p:txBody>
      </p:sp>
    </p:spTree>
    <p:extLst>
      <p:ext uri="{BB962C8B-B14F-4D97-AF65-F5344CB8AC3E}">
        <p14:creationId xmlns:p14="http://schemas.microsoft.com/office/powerpoint/2010/main" val="129830615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ED23C4-C848-3092-1B61-63348A6C422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4C50BAE-A530-138B-E750-C24439DF3A7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B90E040-0D85-2740-3578-275F86137B34}"/>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294FBA3A-0A0C-A77F-0AEE-A760D677CCC0}"/>
              </a:ext>
            </a:extLst>
          </p:cNvPr>
          <p:cNvSpPr>
            <a:spLocks noGrp="1"/>
          </p:cNvSpPr>
          <p:nvPr>
            <p:ph type="sldNum" sz="quarter" idx="5"/>
          </p:nvPr>
        </p:nvSpPr>
        <p:spPr/>
        <p:txBody>
          <a:bodyPr/>
          <a:lstStyle/>
          <a:p>
            <a:fld id="{D3BD075C-D0CD-4F41-93C9-0B6DF6D55B16}" type="slidenum">
              <a:rPr lang="en-GB" smtClean="0"/>
              <a:pPr/>
              <a:t>10</a:t>
            </a:fld>
            <a:endParaRPr lang="en-GB"/>
          </a:p>
        </p:txBody>
      </p:sp>
    </p:spTree>
    <p:extLst>
      <p:ext uri="{BB962C8B-B14F-4D97-AF65-F5344CB8AC3E}">
        <p14:creationId xmlns:p14="http://schemas.microsoft.com/office/powerpoint/2010/main" val="242321076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3BD075C-D0CD-4F41-93C9-0B6DF6D55B16}" type="slidenum">
              <a:rPr lang="en-GB" smtClean="0"/>
              <a:pPr/>
              <a:t>11</a:t>
            </a:fld>
            <a:endParaRPr lang="en-GB"/>
          </a:p>
        </p:txBody>
      </p:sp>
    </p:spTree>
    <p:extLst>
      <p:ext uri="{BB962C8B-B14F-4D97-AF65-F5344CB8AC3E}">
        <p14:creationId xmlns:p14="http://schemas.microsoft.com/office/powerpoint/2010/main" val="164729860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3BD075C-D0CD-4F41-93C9-0B6DF6D55B16}" type="slidenum">
              <a:rPr lang="en-GB" smtClean="0"/>
              <a:pPr/>
              <a:t>12</a:t>
            </a:fld>
            <a:endParaRPr lang="en-GB"/>
          </a:p>
        </p:txBody>
      </p:sp>
    </p:spTree>
    <p:extLst>
      <p:ext uri="{BB962C8B-B14F-4D97-AF65-F5344CB8AC3E}">
        <p14:creationId xmlns:p14="http://schemas.microsoft.com/office/powerpoint/2010/main" val="181686519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F6FFFC-165B-C86E-26CB-86A841C45D0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BB3CC99-87DD-83FA-158F-C1D13136A23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88A96C9-A465-B3BD-AED4-5F890BCD10E2}"/>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D8602BEF-2EF9-A726-D4D2-2CF9C168C499}"/>
              </a:ext>
            </a:extLst>
          </p:cNvPr>
          <p:cNvSpPr>
            <a:spLocks noGrp="1"/>
          </p:cNvSpPr>
          <p:nvPr>
            <p:ph type="sldNum" sz="quarter" idx="5"/>
          </p:nvPr>
        </p:nvSpPr>
        <p:spPr/>
        <p:txBody>
          <a:bodyPr/>
          <a:lstStyle/>
          <a:p>
            <a:fld id="{D3BD075C-D0CD-4F41-93C9-0B6DF6D55B16}" type="slidenum">
              <a:rPr lang="en-GB" smtClean="0"/>
              <a:pPr/>
              <a:t>14</a:t>
            </a:fld>
            <a:endParaRPr lang="en-GB"/>
          </a:p>
        </p:txBody>
      </p:sp>
    </p:spTree>
    <p:extLst>
      <p:ext uri="{BB962C8B-B14F-4D97-AF65-F5344CB8AC3E}">
        <p14:creationId xmlns:p14="http://schemas.microsoft.com/office/powerpoint/2010/main" val="170285201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3BD075C-D0CD-4F41-93C9-0B6DF6D55B16}" type="slidenum">
              <a:rPr lang="en-GB" smtClean="0"/>
              <a:pPr/>
              <a:t>15</a:t>
            </a:fld>
            <a:endParaRPr lang="en-GB"/>
          </a:p>
        </p:txBody>
      </p:sp>
    </p:spTree>
    <p:extLst>
      <p:ext uri="{BB962C8B-B14F-4D97-AF65-F5344CB8AC3E}">
        <p14:creationId xmlns:p14="http://schemas.microsoft.com/office/powerpoint/2010/main" val="118049225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891BA3-F7E2-CD0E-E851-0B6582DB210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CE6C526-A520-7340-1C52-8C8A8FDEE71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95AE603-CF72-4CFA-13F9-C4765790AE21}"/>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67BC9BD6-AA45-37D5-75A4-7D061AF089A1}"/>
              </a:ext>
            </a:extLst>
          </p:cNvPr>
          <p:cNvSpPr>
            <a:spLocks noGrp="1"/>
          </p:cNvSpPr>
          <p:nvPr>
            <p:ph type="sldNum" sz="quarter" idx="5"/>
          </p:nvPr>
        </p:nvSpPr>
        <p:spPr/>
        <p:txBody>
          <a:bodyPr/>
          <a:lstStyle/>
          <a:p>
            <a:fld id="{D3BD075C-D0CD-4F41-93C9-0B6DF6D55B16}" type="slidenum">
              <a:rPr lang="en-GB" smtClean="0"/>
              <a:pPr/>
              <a:t>16</a:t>
            </a:fld>
            <a:endParaRPr lang="en-GB"/>
          </a:p>
        </p:txBody>
      </p:sp>
    </p:spTree>
    <p:extLst>
      <p:ext uri="{BB962C8B-B14F-4D97-AF65-F5344CB8AC3E}">
        <p14:creationId xmlns:p14="http://schemas.microsoft.com/office/powerpoint/2010/main" val="295682079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3BD075C-D0CD-4F41-93C9-0B6DF6D55B16}" type="slidenum">
              <a:rPr lang="en-GB" smtClean="0"/>
              <a:pPr/>
              <a:t>19</a:t>
            </a:fld>
            <a:endParaRPr lang="en-GB"/>
          </a:p>
        </p:txBody>
      </p:sp>
    </p:spTree>
    <p:extLst>
      <p:ext uri="{BB962C8B-B14F-4D97-AF65-F5344CB8AC3E}">
        <p14:creationId xmlns:p14="http://schemas.microsoft.com/office/powerpoint/2010/main" val="84738440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3BD075C-D0CD-4F41-93C9-0B6DF6D55B16}" type="slidenum">
              <a:rPr lang="en-GB" smtClean="0"/>
              <a:pPr/>
              <a:t>20</a:t>
            </a:fld>
            <a:endParaRPr lang="en-GB"/>
          </a:p>
        </p:txBody>
      </p:sp>
    </p:spTree>
    <p:extLst>
      <p:ext uri="{BB962C8B-B14F-4D97-AF65-F5344CB8AC3E}">
        <p14:creationId xmlns:p14="http://schemas.microsoft.com/office/powerpoint/2010/main" val="306478462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3BD075C-D0CD-4F41-93C9-0B6DF6D55B16}" type="slidenum">
              <a:rPr lang="en-GB" smtClean="0"/>
              <a:pPr/>
              <a:t>21</a:t>
            </a:fld>
            <a:endParaRPr lang="en-GB"/>
          </a:p>
        </p:txBody>
      </p:sp>
    </p:spTree>
    <p:extLst>
      <p:ext uri="{BB962C8B-B14F-4D97-AF65-F5344CB8AC3E}">
        <p14:creationId xmlns:p14="http://schemas.microsoft.com/office/powerpoint/2010/main" val="49718543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3BD075C-D0CD-4F41-93C9-0B6DF6D55B16}" type="slidenum">
              <a:rPr lang="en-GB" smtClean="0"/>
              <a:pPr/>
              <a:t>23</a:t>
            </a:fld>
            <a:endParaRPr lang="en-GB"/>
          </a:p>
        </p:txBody>
      </p:sp>
    </p:spTree>
    <p:extLst>
      <p:ext uri="{BB962C8B-B14F-4D97-AF65-F5344CB8AC3E}">
        <p14:creationId xmlns:p14="http://schemas.microsoft.com/office/powerpoint/2010/main" val="299618872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0C1C1B-18B5-E57C-391A-5A93D00FFD3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D5B1D19-84A7-D735-AFEB-F25FF3231FA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97DDD3B-A2CB-7E77-363B-5F0752538F0E}"/>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399FC955-0E25-AE4B-A720-C6F4B3B6DE63}"/>
              </a:ext>
            </a:extLst>
          </p:cNvPr>
          <p:cNvSpPr>
            <a:spLocks noGrp="1"/>
          </p:cNvSpPr>
          <p:nvPr>
            <p:ph type="sldNum" sz="quarter" idx="5"/>
          </p:nvPr>
        </p:nvSpPr>
        <p:spPr/>
        <p:txBody>
          <a:bodyPr/>
          <a:lstStyle/>
          <a:p>
            <a:fld id="{D3BD075C-D0CD-4F41-93C9-0B6DF6D55B16}" type="slidenum">
              <a:rPr lang="en-GB" smtClean="0"/>
              <a:pPr/>
              <a:t>29</a:t>
            </a:fld>
            <a:endParaRPr lang="en-GB"/>
          </a:p>
        </p:txBody>
      </p:sp>
    </p:spTree>
    <p:extLst>
      <p:ext uri="{BB962C8B-B14F-4D97-AF65-F5344CB8AC3E}">
        <p14:creationId xmlns:p14="http://schemas.microsoft.com/office/powerpoint/2010/main" val="194881952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3BD075C-D0CD-4F41-93C9-0B6DF6D55B16}" type="slidenum">
              <a:rPr lang="en-GB" smtClean="0"/>
              <a:pPr/>
              <a:t>30</a:t>
            </a:fld>
            <a:endParaRPr lang="en-GB"/>
          </a:p>
        </p:txBody>
      </p:sp>
    </p:spTree>
    <p:extLst>
      <p:ext uri="{BB962C8B-B14F-4D97-AF65-F5344CB8AC3E}">
        <p14:creationId xmlns:p14="http://schemas.microsoft.com/office/powerpoint/2010/main" val="296933013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3BD075C-D0CD-4F41-93C9-0B6DF6D55B16}" type="slidenum">
              <a:rPr lang="en-GB" smtClean="0"/>
              <a:pPr/>
              <a:t>31</a:t>
            </a:fld>
            <a:endParaRPr lang="en-GB"/>
          </a:p>
        </p:txBody>
      </p:sp>
    </p:spTree>
    <p:extLst>
      <p:ext uri="{BB962C8B-B14F-4D97-AF65-F5344CB8AC3E}">
        <p14:creationId xmlns:p14="http://schemas.microsoft.com/office/powerpoint/2010/main" val="250952116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D3BD075C-D0CD-4F41-93C9-0B6DF6D55B16}" type="slidenum">
              <a:rPr lang="en-GB" smtClean="0"/>
              <a:pPr/>
              <a:t>32</a:t>
            </a:fld>
            <a:endParaRPr lang="en-GB"/>
          </a:p>
        </p:txBody>
      </p:sp>
    </p:spTree>
    <p:extLst>
      <p:ext uri="{BB962C8B-B14F-4D97-AF65-F5344CB8AC3E}">
        <p14:creationId xmlns:p14="http://schemas.microsoft.com/office/powerpoint/2010/main" val="278868985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395536" y="6525344"/>
            <a:ext cx="971128" cy="218522"/>
          </a:xfrm>
        </p:spPr>
        <p:txBody>
          <a:bodyPr/>
          <a:lstStyle/>
          <a:p>
            <a:fld id="{74B2F781-B445-4BD2-8B2A-689947A0B480}" type="datetime1">
              <a:rPr lang="en-GB" smtClean="0"/>
              <a:pPr/>
              <a:t>11/10/2025</a:t>
            </a:fld>
            <a:endParaRPr lang="en-GB"/>
          </a:p>
        </p:txBody>
      </p:sp>
      <p:sp>
        <p:nvSpPr>
          <p:cNvPr id="5" name="Footer Placeholder 4"/>
          <p:cNvSpPr>
            <a:spLocks noGrp="1"/>
          </p:cNvSpPr>
          <p:nvPr>
            <p:ph type="ftr" sz="quarter" idx="11"/>
          </p:nvPr>
        </p:nvSpPr>
        <p:spPr>
          <a:xfrm>
            <a:off x="4139952" y="6381328"/>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C3F65BB1-9206-4D7F-97F9-47DCC7DC6334}" type="slidenum">
              <a:rPr lang="en-GB" smtClean="0"/>
              <a:pPr/>
              <a:t>‹#›</a:t>
            </a:fld>
            <a:endParaRPr lang="en-GB" dirty="0"/>
          </a:p>
        </p:txBody>
      </p:sp>
    </p:spTree>
    <p:extLst>
      <p:ext uri="{BB962C8B-B14F-4D97-AF65-F5344CB8AC3E}">
        <p14:creationId xmlns:p14="http://schemas.microsoft.com/office/powerpoint/2010/main" val="838188386"/>
      </p:ext>
    </p:extLst>
  </p:cSld>
  <p:clrMapOvr>
    <a:masterClrMapping/>
  </p:clrMapOvr>
  <p:transition>
    <p:dissolv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D8E32E50-136A-4496-B4FF-7C83C21E682A}" type="datetime1">
              <a:rPr lang="en-GB" smtClean="0"/>
              <a:pPr/>
              <a:t>11/10/2025</a:t>
            </a:fld>
            <a:endParaRPr lang="en-GB"/>
          </a:p>
        </p:txBody>
      </p:sp>
      <p:sp>
        <p:nvSpPr>
          <p:cNvPr id="5" name="Footer Placeholder 4"/>
          <p:cNvSpPr>
            <a:spLocks noGrp="1"/>
          </p:cNvSpPr>
          <p:nvPr>
            <p:ph type="ftr" sz="quarter" idx="11"/>
          </p:nvPr>
        </p:nvSpPr>
        <p:spPr>
          <a:xfrm>
            <a:off x="3131840" y="6461780"/>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C3F65BB1-9206-4D7F-97F9-47DCC7DC6334}" type="slidenum">
              <a:rPr lang="en-GB" smtClean="0"/>
              <a:pPr/>
              <a:t>‹#›</a:t>
            </a:fld>
            <a:endParaRPr lang="en-GB"/>
          </a:p>
        </p:txBody>
      </p:sp>
    </p:spTree>
    <p:extLst>
      <p:ext uri="{BB962C8B-B14F-4D97-AF65-F5344CB8AC3E}">
        <p14:creationId xmlns:p14="http://schemas.microsoft.com/office/powerpoint/2010/main" val="3612720440"/>
      </p:ext>
    </p:extLst>
  </p:cSld>
  <p:clrMapOvr>
    <a:masterClrMapping/>
  </p:clrMapOvr>
  <p:hf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E6D76745-32FB-4C91-A25B-63A85D072CAB}" type="datetime1">
              <a:rPr lang="en-GB" smtClean="0"/>
              <a:pPr/>
              <a:t>11/10/2025</a:t>
            </a:fld>
            <a:endParaRPr lang="en-GB"/>
          </a:p>
        </p:txBody>
      </p:sp>
      <p:sp>
        <p:nvSpPr>
          <p:cNvPr id="6" name="Slide Number Placeholder 5"/>
          <p:cNvSpPr>
            <a:spLocks noGrp="1"/>
          </p:cNvSpPr>
          <p:nvPr>
            <p:ph type="sldNum" sz="quarter" idx="12"/>
          </p:nvPr>
        </p:nvSpPr>
        <p:spPr/>
        <p:txBody>
          <a:bodyPr/>
          <a:lstStyle/>
          <a:p>
            <a:fld id="{C3F65BB1-9206-4D7F-97F9-47DCC7DC6334}" type="slidenum">
              <a:rPr lang="en-GB" smtClean="0"/>
              <a:pPr/>
              <a:t>‹#›</a:t>
            </a:fld>
            <a:endParaRPr lang="en-GB" dirty="0"/>
          </a:p>
        </p:txBody>
      </p:sp>
    </p:spTree>
    <p:extLst>
      <p:ext uri="{BB962C8B-B14F-4D97-AF65-F5344CB8AC3E}">
        <p14:creationId xmlns:p14="http://schemas.microsoft.com/office/powerpoint/2010/main" val="3520448319"/>
      </p:ext>
    </p:extLst>
  </p:cSld>
  <p:clrMapOvr>
    <a:masterClrMapping/>
  </p:clrMapOvr>
  <p:transition>
    <p:dissolv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D8E32E50-136A-4496-B4FF-7C83C21E682A}" type="datetime1">
              <a:rPr lang="en-GB" smtClean="0"/>
              <a:pPr/>
              <a:t>11/10/2025</a:t>
            </a:fld>
            <a:endParaRPr lang="en-GB"/>
          </a:p>
        </p:txBody>
      </p:sp>
      <p:sp>
        <p:nvSpPr>
          <p:cNvPr id="7" name="Slide Number Placeholder 6"/>
          <p:cNvSpPr>
            <a:spLocks noGrp="1"/>
          </p:cNvSpPr>
          <p:nvPr>
            <p:ph type="sldNum" sz="quarter" idx="12"/>
          </p:nvPr>
        </p:nvSpPr>
        <p:spPr/>
        <p:txBody>
          <a:bodyPr/>
          <a:lstStyle/>
          <a:p>
            <a:fld id="{C3F65BB1-9206-4D7F-97F9-47DCC7DC6334}" type="slidenum">
              <a:rPr lang="en-GB" smtClean="0"/>
              <a:pPr/>
              <a:t>‹#›</a:t>
            </a:fld>
            <a:endParaRPr lang="en-GB"/>
          </a:p>
        </p:txBody>
      </p:sp>
    </p:spTree>
    <p:extLst>
      <p:ext uri="{BB962C8B-B14F-4D97-AF65-F5344CB8AC3E}">
        <p14:creationId xmlns:p14="http://schemas.microsoft.com/office/powerpoint/2010/main" val="2438738303"/>
      </p:ext>
    </p:extLst>
  </p:cSld>
  <p:clrMapOvr>
    <a:masterClrMapping/>
  </p:clrMapOvr>
  <p:hf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D8E32E50-136A-4496-B4FF-7C83C21E682A}" type="datetime1">
              <a:rPr lang="en-GB" smtClean="0"/>
              <a:pPr/>
              <a:t>11/10/2025</a:t>
            </a:fld>
            <a:endParaRPr lang="en-GB"/>
          </a:p>
        </p:txBody>
      </p:sp>
      <p:sp>
        <p:nvSpPr>
          <p:cNvPr id="9" name="Slide Number Placeholder 8"/>
          <p:cNvSpPr>
            <a:spLocks noGrp="1"/>
          </p:cNvSpPr>
          <p:nvPr>
            <p:ph type="sldNum" sz="quarter" idx="12"/>
          </p:nvPr>
        </p:nvSpPr>
        <p:spPr/>
        <p:txBody>
          <a:bodyPr/>
          <a:lstStyle/>
          <a:p>
            <a:fld id="{C3F65BB1-9206-4D7F-97F9-47DCC7DC6334}" type="slidenum">
              <a:rPr lang="en-GB" smtClean="0"/>
              <a:pPr/>
              <a:t>‹#›</a:t>
            </a:fld>
            <a:endParaRPr lang="en-GB"/>
          </a:p>
        </p:txBody>
      </p:sp>
    </p:spTree>
    <p:extLst>
      <p:ext uri="{BB962C8B-B14F-4D97-AF65-F5344CB8AC3E}">
        <p14:creationId xmlns:p14="http://schemas.microsoft.com/office/powerpoint/2010/main" val="2736666351"/>
      </p:ext>
    </p:extLst>
  </p:cSld>
  <p:clrMapOvr>
    <a:masterClrMapping/>
  </p:clrMapOvr>
  <p:hf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54F9F918-2B10-433F-BEA4-607AFF3DC02D}" type="datetime1">
              <a:rPr lang="en-GB" smtClean="0"/>
              <a:pPr/>
              <a:t>11/10/2025</a:t>
            </a:fld>
            <a:endParaRPr lang="en-GB"/>
          </a:p>
        </p:txBody>
      </p:sp>
      <p:sp>
        <p:nvSpPr>
          <p:cNvPr id="5" name="Slide Number Placeholder 4"/>
          <p:cNvSpPr>
            <a:spLocks noGrp="1"/>
          </p:cNvSpPr>
          <p:nvPr>
            <p:ph type="sldNum" sz="quarter" idx="12"/>
          </p:nvPr>
        </p:nvSpPr>
        <p:spPr/>
        <p:txBody>
          <a:bodyPr/>
          <a:lstStyle/>
          <a:p>
            <a:fld id="{C3F65BB1-9206-4D7F-97F9-47DCC7DC6334}" type="slidenum">
              <a:rPr lang="en-GB" smtClean="0"/>
              <a:pPr/>
              <a:t>‹#›</a:t>
            </a:fld>
            <a:endParaRPr lang="en-GB" dirty="0"/>
          </a:p>
        </p:txBody>
      </p:sp>
    </p:spTree>
    <p:extLst>
      <p:ext uri="{BB962C8B-B14F-4D97-AF65-F5344CB8AC3E}">
        <p14:creationId xmlns:p14="http://schemas.microsoft.com/office/powerpoint/2010/main" val="873177553"/>
      </p:ext>
    </p:extLst>
  </p:cSld>
  <p:clrMapOvr>
    <a:masterClrMapping/>
  </p:clrMapOvr>
  <p:transition>
    <p:dissolv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F0F9558-83A0-44D4-8BB7-8012104B0C4B}" type="datetime1">
              <a:rPr lang="en-GB" smtClean="0"/>
              <a:pPr/>
              <a:t>11/10/2025</a:t>
            </a:fld>
            <a:endParaRPr lang="en-GB"/>
          </a:p>
        </p:txBody>
      </p:sp>
      <p:sp>
        <p:nvSpPr>
          <p:cNvPr id="4" name="Slide Number Placeholder 3"/>
          <p:cNvSpPr>
            <a:spLocks noGrp="1"/>
          </p:cNvSpPr>
          <p:nvPr>
            <p:ph type="sldNum" sz="quarter" idx="12"/>
          </p:nvPr>
        </p:nvSpPr>
        <p:spPr/>
        <p:txBody>
          <a:bodyPr/>
          <a:lstStyle/>
          <a:p>
            <a:fld id="{C3F65BB1-9206-4D7F-97F9-47DCC7DC6334}" type="slidenum">
              <a:rPr lang="en-GB" smtClean="0"/>
              <a:pPr/>
              <a:t>‹#›</a:t>
            </a:fld>
            <a:endParaRPr lang="en-GB" dirty="0"/>
          </a:p>
        </p:txBody>
      </p:sp>
    </p:spTree>
    <p:extLst>
      <p:ext uri="{BB962C8B-B14F-4D97-AF65-F5344CB8AC3E}">
        <p14:creationId xmlns:p14="http://schemas.microsoft.com/office/powerpoint/2010/main" val="3165703733"/>
      </p:ext>
    </p:extLst>
  </p:cSld>
  <p:clrMapOvr>
    <a:masterClrMapping/>
  </p:clrMapOvr>
  <p:transition>
    <p:dissolv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1F848E86-E565-4C1A-8FF6-FFBF881AFDA2}" type="datetime1">
              <a:rPr lang="en-GB" smtClean="0"/>
              <a:pPr/>
              <a:t>11/10/2025</a:t>
            </a:fld>
            <a:endParaRPr lang="en-GB"/>
          </a:p>
        </p:txBody>
      </p:sp>
      <p:sp>
        <p:nvSpPr>
          <p:cNvPr id="7" name="Slide Number Placeholder 6"/>
          <p:cNvSpPr>
            <a:spLocks noGrp="1"/>
          </p:cNvSpPr>
          <p:nvPr>
            <p:ph type="sldNum" sz="quarter" idx="12"/>
          </p:nvPr>
        </p:nvSpPr>
        <p:spPr/>
        <p:txBody>
          <a:bodyPr/>
          <a:lstStyle/>
          <a:p>
            <a:fld id="{C3F65BB1-9206-4D7F-97F9-47DCC7DC6334}" type="slidenum">
              <a:rPr lang="en-GB" smtClean="0"/>
              <a:pPr/>
              <a:t>‹#›</a:t>
            </a:fld>
            <a:endParaRPr lang="en-GB" dirty="0"/>
          </a:p>
        </p:txBody>
      </p:sp>
    </p:spTree>
    <p:extLst>
      <p:ext uri="{BB962C8B-B14F-4D97-AF65-F5344CB8AC3E}">
        <p14:creationId xmlns:p14="http://schemas.microsoft.com/office/powerpoint/2010/main" val="2091874486"/>
      </p:ext>
    </p:extLst>
  </p:cSld>
  <p:clrMapOvr>
    <a:masterClrMapping/>
  </p:clrMapOvr>
  <p:transition>
    <p:dissolv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A518400C-1BBB-4F63-8D87-0E7EEA0138C9}" type="datetime1">
              <a:rPr lang="en-GB" smtClean="0"/>
              <a:pPr/>
              <a:t>11/10/2025</a:t>
            </a:fld>
            <a:endParaRPr lang="en-GB"/>
          </a:p>
        </p:txBody>
      </p:sp>
      <p:sp>
        <p:nvSpPr>
          <p:cNvPr id="7" name="Slide Number Placeholder 6"/>
          <p:cNvSpPr>
            <a:spLocks noGrp="1"/>
          </p:cNvSpPr>
          <p:nvPr>
            <p:ph type="sldNum" sz="quarter" idx="12"/>
          </p:nvPr>
        </p:nvSpPr>
        <p:spPr/>
        <p:txBody>
          <a:bodyPr/>
          <a:lstStyle/>
          <a:p>
            <a:fld id="{C3F65BB1-9206-4D7F-97F9-47DCC7DC6334}" type="slidenum">
              <a:rPr lang="en-GB" smtClean="0"/>
              <a:pPr/>
              <a:t>‹#›</a:t>
            </a:fld>
            <a:endParaRPr lang="en-GB" dirty="0"/>
          </a:p>
        </p:txBody>
      </p:sp>
    </p:spTree>
    <p:extLst>
      <p:ext uri="{BB962C8B-B14F-4D97-AF65-F5344CB8AC3E}">
        <p14:creationId xmlns:p14="http://schemas.microsoft.com/office/powerpoint/2010/main" val="92637008"/>
      </p:ext>
    </p:extLst>
  </p:cSld>
  <p:clrMapOvr>
    <a:masterClrMapping/>
  </p:clrMapOvr>
  <p:transition>
    <p:dissolv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7CE307F9-FE9E-4ABC-95D4-B51194F73759}" type="datetime1">
              <a:rPr lang="en-GB" smtClean="0"/>
              <a:pPr/>
              <a:t>11/10/2025</a:t>
            </a:fld>
            <a:endParaRPr lang="en-GB"/>
          </a:p>
        </p:txBody>
      </p:sp>
      <p:sp>
        <p:nvSpPr>
          <p:cNvPr id="6" name="Slide Number Placeholder 5"/>
          <p:cNvSpPr>
            <a:spLocks noGrp="1"/>
          </p:cNvSpPr>
          <p:nvPr>
            <p:ph type="sldNum" sz="quarter" idx="12"/>
          </p:nvPr>
        </p:nvSpPr>
        <p:spPr/>
        <p:txBody>
          <a:bodyPr/>
          <a:lstStyle/>
          <a:p>
            <a:fld id="{C3F65BB1-9206-4D7F-97F9-47DCC7DC6334}" type="slidenum">
              <a:rPr lang="en-GB" smtClean="0"/>
              <a:pPr/>
              <a:t>‹#›</a:t>
            </a:fld>
            <a:endParaRPr lang="en-GB" dirty="0"/>
          </a:p>
        </p:txBody>
      </p:sp>
    </p:spTree>
    <p:extLst>
      <p:ext uri="{BB962C8B-B14F-4D97-AF65-F5344CB8AC3E}">
        <p14:creationId xmlns:p14="http://schemas.microsoft.com/office/powerpoint/2010/main" val="1249975525"/>
      </p:ext>
    </p:extLst>
  </p:cSld>
  <p:clrMapOvr>
    <a:masterClrMapping/>
  </p:clrMapOvr>
  <p:transition>
    <p:dissolv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FE25F774-4146-4C45-B3A5-262743FB5673}" type="datetime1">
              <a:rPr lang="en-GB" smtClean="0"/>
              <a:pPr/>
              <a:t>11/10/2025</a:t>
            </a:fld>
            <a:endParaRPr lang="en-GB"/>
          </a:p>
        </p:txBody>
      </p:sp>
      <p:sp>
        <p:nvSpPr>
          <p:cNvPr id="6" name="Slide Number Placeholder 5"/>
          <p:cNvSpPr>
            <a:spLocks noGrp="1"/>
          </p:cNvSpPr>
          <p:nvPr>
            <p:ph type="sldNum" sz="quarter" idx="12"/>
          </p:nvPr>
        </p:nvSpPr>
        <p:spPr/>
        <p:txBody>
          <a:bodyPr/>
          <a:lstStyle/>
          <a:p>
            <a:fld id="{C3F65BB1-9206-4D7F-97F9-47DCC7DC6334}" type="slidenum">
              <a:rPr lang="en-GB" smtClean="0"/>
              <a:pPr/>
              <a:t>‹#›</a:t>
            </a:fld>
            <a:endParaRPr lang="en-GB" dirty="0"/>
          </a:p>
        </p:txBody>
      </p:sp>
    </p:spTree>
    <p:extLst>
      <p:ext uri="{BB962C8B-B14F-4D97-AF65-F5344CB8AC3E}">
        <p14:creationId xmlns:p14="http://schemas.microsoft.com/office/powerpoint/2010/main" val="2153369918"/>
      </p:ext>
    </p:extLst>
  </p:cSld>
  <p:clrMapOvr>
    <a:masterClrMapping/>
  </p:clrMapOvr>
  <p:transition>
    <p:dissolv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4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lvl5pPr>
              <a:defRPr/>
            </a:lvl5pPr>
            <a:lvl6pPr>
              <a:defRPr/>
            </a:lvl6pPr>
            <a:lvl7pPr>
              <a:defRPr/>
            </a:lvl7pPr>
            <a:lvl8pPr>
              <a:defRPr/>
            </a:lvl8pPr>
            <a:lvl9pPr>
              <a:buFont typeface="Arial" pitchFamily="34" charset="0"/>
              <a:buChar char="•"/>
              <a:defRPr/>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05D5B1F-946A-4F5A-8AC8-B2FA636A70F2}" type="datetime1">
              <a:rPr lang="en-GB" smtClean="0"/>
              <a:pPr/>
              <a:t>11/10/2025</a:t>
            </a:fld>
            <a:endParaRPr lang="en-GB"/>
          </a:p>
        </p:txBody>
      </p:sp>
      <p:sp>
        <p:nvSpPr>
          <p:cNvPr id="5" name="Footer Placeholder 4"/>
          <p:cNvSpPr>
            <a:spLocks noGrp="1"/>
          </p:cNvSpPr>
          <p:nvPr>
            <p:ph type="ftr" sz="quarter" idx="11"/>
          </p:nvPr>
        </p:nvSpPr>
        <p:spPr>
          <a:xfrm>
            <a:off x="659165" y="6356350"/>
            <a:ext cx="2847975" cy="365125"/>
          </a:xfrm>
          <a:prstGeom prst="rect">
            <a:avLst/>
          </a:prstGeom>
        </p:spPr>
        <p:txBody>
          <a:bodyPr/>
          <a:lstStyle/>
          <a:p>
            <a:endParaRPr lang="en-GB"/>
          </a:p>
        </p:txBody>
      </p:sp>
      <p:sp>
        <p:nvSpPr>
          <p:cNvPr id="6" name="Slide Number Placeholder 5"/>
          <p:cNvSpPr>
            <a:spLocks noGrp="1"/>
          </p:cNvSpPr>
          <p:nvPr>
            <p:ph type="sldNum" sz="quarter" idx="12"/>
          </p:nvPr>
        </p:nvSpPr>
        <p:spPr>
          <a:xfrm>
            <a:off x="8582025" y="0"/>
            <a:ext cx="561975" cy="365125"/>
          </a:xfrm>
        </p:spPr>
        <p:txBody>
          <a:bodyPr/>
          <a:lstStyle>
            <a:lvl1pPr algn="r">
              <a:defRPr b="1">
                <a:solidFill>
                  <a:schemeClr val="tx2"/>
                </a:solidFill>
                <a:latin typeface="+mj-lt"/>
              </a:defRPr>
            </a:lvl1pPr>
          </a:lstStyle>
          <a:p>
            <a:fld id="{C3F65BB1-9206-4D7F-97F9-47DCC7DC6334}" type="slidenum">
              <a:rPr lang="en-GB" smtClean="0"/>
              <a:pPr/>
              <a:t>‹#›</a:t>
            </a:fld>
            <a:endParaRPr lang="en-GB" dirty="0"/>
          </a:p>
        </p:txBody>
      </p:sp>
      <p:sp>
        <p:nvSpPr>
          <p:cNvPr id="7" name="Title 2"/>
          <p:cNvSpPr txBox="1">
            <a:spLocks/>
          </p:cNvSpPr>
          <p:nvPr userDrawn="1"/>
        </p:nvSpPr>
        <p:spPr>
          <a:xfrm>
            <a:off x="467544" y="152400"/>
            <a:ext cx="8229600" cy="1600200"/>
          </a:xfrm>
          <a:prstGeom prst="rect">
            <a:avLst/>
          </a:prstGeom>
        </p:spPr>
        <p:txBody>
          <a:bodyPr/>
          <a:lstStyle>
            <a:lvl1pPr algn="ctr" defTabSz="914400" rtl="0" eaLnBrk="1" latinLnBrk="0" hangingPunct="1">
              <a:lnSpc>
                <a:spcPts val="5800"/>
              </a:lnSpc>
              <a:spcBef>
                <a:spcPct val="0"/>
              </a:spcBef>
              <a:buNone/>
              <a:defRPr sz="4000" b="1" kern="1200">
                <a:solidFill>
                  <a:schemeClr val="tx2"/>
                </a:solidFill>
                <a:effectLst>
                  <a:outerShdw blurRad="63500" dist="38100" dir="5400000" algn="t" rotWithShape="0">
                    <a:prstClr val="black">
                      <a:alpha val="25000"/>
                    </a:prstClr>
                  </a:outerShdw>
                </a:effectLst>
                <a:latin typeface="+mn-lt"/>
                <a:ea typeface="+mj-ea"/>
                <a:cs typeface="+mj-cs"/>
              </a:defRPr>
            </a:lvl1pPr>
          </a:lstStyle>
          <a:p>
            <a:endParaRPr lang="en-GB" sz="3600" dirty="0"/>
          </a:p>
        </p:txBody>
      </p:sp>
    </p:spTree>
    <p:extLst>
      <p:ext uri="{BB962C8B-B14F-4D97-AF65-F5344CB8AC3E}">
        <p14:creationId xmlns:p14="http://schemas.microsoft.com/office/powerpoint/2010/main" val="1817955075"/>
      </p:ext>
    </p:extLst>
  </p:cSld>
  <p:clrMapOvr>
    <a:masterClrMapping/>
  </p:clrMapOvr>
  <p:transition>
    <p:dissolv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emf"/><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cstate="print">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1"/>
            <a:ext cx="8229600" cy="3917032"/>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251520" y="6525344"/>
            <a:ext cx="971128"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D8E32E50-136A-4496-B4FF-7C83C21E682A}" type="datetime1">
              <a:rPr lang="en-GB" smtClean="0"/>
              <a:pPr/>
              <a:t>11/10/2025</a:t>
            </a:fld>
            <a:endParaRPr lang="en-GB"/>
          </a:p>
        </p:txBody>
      </p:sp>
      <p:sp>
        <p:nvSpPr>
          <p:cNvPr id="6" name="Slide Number Placeholder 5"/>
          <p:cNvSpPr>
            <a:spLocks noGrp="1"/>
          </p:cNvSpPr>
          <p:nvPr>
            <p:ph type="sldNum" sz="quarter" idx="4"/>
          </p:nvPr>
        </p:nvSpPr>
        <p:spPr>
          <a:xfrm>
            <a:off x="7956376" y="6380972"/>
            <a:ext cx="730424"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C3F65BB1-9206-4D7F-97F9-47DCC7DC6334}" type="slidenum">
              <a:rPr lang="en-GB" smtClean="0"/>
              <a:pPr/>
              <a:t>‹#›</a:t>
            </a:fld>
            <a:endParaRPr lang="en-GB"/>
          </a:p>
        </p:txBody>
      </p:sp>
      <p:pic>
        <p:nvPicPr>
          <p:cNvPr id="7" name="Picture 6">
            <a:extLst>
              <a:ext uri="{FF2B5EF4-FFF2-40B4-BE49-F238E27FC236}">
                <a16:creationId xmlns:a16="http://schemas.microsoft.com/office/drawing/2014/main" id="{87736A3C-719A-48E3-9AF6-F6A04F7FDA46}"/>
              </a:ext>
            </a:extLst>
          </p:cNvPr>
          <p:cNvPicPr/>
          <p:nvPr userDrawn="1"/>
        </p:nvPicPr>
        <p:blipFill>
          <a:blip r:embed="rId15" cstate="print">
            <a:extLst>
              <a:ext uri="{28A0092B-C50C-407E-A947-70E740481C1C}">
                <a14:useLocalDpi xmlns:a14="http://schemas.microsoft.com/office/drawing/2010/main" val="0"/>
              </a:ext>
            </a:extLst>
          </a:blip>
          <a:srcRect/>
          <a:stretch>
            <a:fillRect/>
          </a:stretch>
        </p:blipFill>
        <p:spPr bwMode="auto">
          <a:xfrm>
            <a:off x="8388496" y="5913368"/>
            <a:ext cx="648000" cy="82800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990025692"/>
      </p:ext>
    </p:extLst>
  </p:cSld>
  <p:clrMap bg1="lt1" tx1="dk1" bg2="lt2" tx2="dk2" accent1="accent1" accent2="accent2" accent3="accent3" accent4="accent4" accent5="accent5" accent6="accent6" hlink="hlink" folHlink="folHlink"/>
  <p:sldLayoutIdLst>
    <p:sldLayoutId id="2147483676" r:id="rId1"/>
    <p:sldLayoutId id="2147483677" r:id="rId2"/>
    <p:sldLayoutId id="2147483678" r:id="rId3"/>
    <p:sldLayoutId id="2147483679" r:id="rId4"/>
    <p:sldLayoutId id="2147483680" r:id="rId5"/>
    <p:sldLayoutId id="2147483681" r:id="rId6"/>
    <p:sldLayoutId id="2147483682" r:id="rId7"/>
    <p:sldLayoutId id="2147483683" r:id="rId8"/>
    <p:sldLayoutId id="2147483684" r:id="rId9"/>
    <p:sldLayoutId id="2147483685" r:id="rId10"/>
    <p:sldLayoutId id="2147483686" r:id="rId11"/>
    <p:sldLayoutId id="2147483674" r:id="rId12"/>
  </p:sldLayoutIdLst>
  <p:transition>
    <p:dissolve/>
  </p:transition>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https://www.gov.uk/apply-start-up-loan" TargetMode="External"/><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hyperlink" Target="https://www.gov.uk/business-finance-support" TargetMode="Externa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hyperlink" Target="https://crowdforangels.com/" TargetMode="External"/><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hyperlink" Target="https://whydonate.com/blog/crowdfunding-platforms-in-uk/" TargetMode="Externa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hyperlink" Target="https://www.british-business-bank.co.uk/business-guidance/guidance-articles/finance/angel-investment" TargetMode="External"/><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hyperlink" Target="https://www.youtube.com/watch?v=rVudlyWqo8Q&amp;t=29s" TargetMode="External"/><Relationship Id="rId2" Type="http://schemas.openxmlformats.org/officeDocument/2006/relationships/slideLayout" Target="../slideLayouts/slideLayout2.xml"/><Relationship Id="rId1" Type="http://schemas.openxmlformats.org/officeDocument/2006/relationships/video" Target="https://www.youtube.com/embed/rVudlyWqo8Q?start=29&amp;feature=oembed" TargetMode="External"/><Relationship Id="rId4" Type="http://schemas.openxmlformats.org/officeDocument/2006/relationships/image" Target="../media/image4.jpe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hyperlink" Target="https://www.thisismoney.co.uk/money/smallbusiness/article-2809685/Top-25-self-entrepreneurs-started-small-sums-money.html" TargetMode="Externa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hyperlink" Target="https://www.benfrancis.com/business/how-i-started-the-uks-fastest-growing-company/" TargetMode="External"/><Relationship Id="rId2" Type="http://schemas.openxmlformats.org/officeDocument/2006/relationships/hyperlink" Target="https://www.thisisnotfinancialadvice.co.uk/p/from-garage-to-global-the-incredible" TargetMode="Externa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slideLayout" Target="../slideLayouts/slideLayout2.xml"/><Relationship Id="rId1" Type="http://schemas.openxmlformats.org/officeDocument/2006/relationships/video" Target="https://www.youtube.com/embed/XX8jmlSj5D8?start=1&amp;feature=oembed" TargetMode="Externa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2B04BCD5-A62B-4FD2-884E-FF5F62D1504C}"/>
              </a:ext>
            </a:extLst>
          </p:cNvPr>
          <p:cNvSpPr/>
          <p:nvPr/>
        </p:nvSpPr>
        <p:spPr>
          <a:xfrm>
            <a:off x="467544" y="980728"/>
            <a:ext cx="8928992" cy="1077218"/>
          </a:xfrm>
          <a:prstGeom prst="rect">
            <a:avLst/>
          </a:prstGeom>
        </p:spPr>
        <p:txBody>
          <a:bodyPr wrap="square" anchor="t">
            <a:spAutoFit/>
          </a:bodyPr>
          <a:lstStyle/>
          <a:p>
            <a:pPr algn="ctr"/>
            <a:r>
              <a:rPr lang="en-GB" sz="3200" b="1" dirty="0">
                <a:highlight>
                  <a:srgbClr val="FFFF00"/>
                </a:highlight>
              </a:rPr>
              <a:t>LCLM4006: </a:t>
            </a:r>
          </a:p>
          <a:p>
            <a:pPr algn="ctr"/>
            <a:r>
              <a:rPr lang="en-GB" sz="3200" b="1" dirty="0">
                <a:highlight>
                  <a:srgbClr val="FFFF00"/>
                </a:highlight>
              </a:rPr>
              <a:t>Enterprise and Entrepreneurship</a:t>
            </a:r>
            <a:endParaRPr lang="en-US" sz="3200" dirty="0">
              <a:highlight>
                <a:srgbClr val="FFFF00"/>
              </a:highlight>
            </a:endParaRPr>
          </a:p>
        </p:txBody>
      </p:sp>
      <p:sp>
        <p:nvSpPr>
          <p:cNvPr id="3" name="TextBox 2">
            <a:extLst>
              <a:ext uri="{FF2B5EF4-FFF2-40B4-BE49-F238E27FC236}">
                <a16:creationId xmlns:a16="http://schemas.microsoft.com/office/drawing/2014/main" id="{69AA8BA0-5108-9234-90BF-060A90C6B9A3}"/>
              </a:ext>
            </a:extLst>
          </p:cNvPr>
          <p:cNvSpPr txBox="1"/>
          <p:nvPr/>
        </p:nvSpPr>
        <p:spPr>
          <a:xfrm>
            <a:off x="1007096" y="2228870"/>
            <a:ext cx="8136904" cy="584775"/>
          </a:xfrm>
          <a:prstGeom prst="rect">
            <a:avLst/>
          </a:prstGeom>
          <a:noFill/>
        </p:spPr>
        <p:txBody>
          <a:bodyPr wrap="square">
            <a:spAutoFit/>
          </a:bodyPr>
          <a:lstStyle/>
          <a:p>
            <a:pPr algn="ctr"/>
            <a:r>
              <a:rPr lang="en-GB" sz="3200" b="1" i="0" dirty="0">
                <a:solidFill>
                  <a:schemeClr val="bg1"/>
                </a:solidFill>
                <a:effectLst/>
                <a:latin typeface="-apple-system"/>
              </a:rPr>
              <a:t>Raising Finance</a:t>
            </a:r>
            <a:endParaRPr lang="en-US" sz="1400" dirty="0">
              <a:solidFill>
                <a:schemeClr val="bg1"/>
              </a:solidFill>
            </a:endParaRPr>
          </a:p>
        </p:txBody>
      </p:sp>
      <p:sp>
        <p:nvSpPr>
          <p:cNvPr id="2" name="TextBox 1">
            <a:extLst>
              <a:ext uri="{FF2B5EF4-FFF2-40B4-BE49-F238E27FC236}">
                <a16:creationId xmlns:a16="http://schemas.microsoft.com/office/drawing/2014/main" id="{C42D0198-9218-FEC3-3330-414E5E076EFD}"/>
              </a:ext>
            </a:extLst>
          </p:cNvPr>
          <p:cNvSpPr txBox="1"/>
          <p:nvPr/>
        </p:nvSpPr>
        <p:spPr>
          <a:xfrm>
            <a:off x="2717121" y="3284984"/>
            <a:ext cx="4716854" cy="2031325"/>
          </a:xfrm>
          <a:prstGeom prst="rect">
            <a:avLst/>
          </a:prstGeom>
          <a:noFill/>
        </p:spPr>
        <p:txBody>
          <a:bodyPr wrap="square">
            <a:spAutoFit/>
          </a:bodyPr>
          <a:lstStyle/>
          <a:p>
            <a:pPr algn="ctr"/>
            <a:r>
              <a:rPr lang="en-HK" b="1" u="sng" dirty="0">
                <a:solidFill>
                  <a:schemeClr val="bg1"/>
                </a:solidFill>
              </a:rPr>
              <a:t>Teaching Team</a:t>
            </a:r>
          </a:p>
          <a:p>
            <a:pPr algn="ctr"/>
            <a:r>
              <a:rPr lang="en-HK" b="1" dirty="0" err="1">
                <a:solidFill>
                  <a:schemeClr val="bg1"/>
                </a:solidFill>
              </a:rPr>
              <a:t>Fouziya</a:t>
            </a:r>
            <a:r>
              <a:rPr lang="en-HK" b="1" dirty="0">
                <a:solidFill>
                  <a:schemeClr val="bg1"/>
                </a:solidFill>
              </a:rPr>
              <a:t> Farheen</a:t>
            </a:r>
            <a:br>
              <a:rPr lang="en-HK" b="1" dirty="0">
                <a:solidFill>
                  <a:schemeClr val="bg1"/>
                </a:solidFill>
              </a:rPr>
            </a:br>
            <a:r>
              <a:rPr lang="en-HK" b="1" dirty="0">
                <a:solidFill>
                  <a:schemeClr val="bg1"/>
                </a:solidFill>
              </a:rPr>
              <a:t>Trinh Nguyen </a:t>
            </a:r>
            <a:r>
              <a:rPr lang="en-HK" b="1" dirty="0" err="1">
                <a:solidFill>
                  <a:schemeClr val="bg1"/>
                </a:solidFill>
              </a:rPr>
              <a:t>Thi</a:t>
            </a:r>
            <a:r>
              <a:rPr lang="en-HK" b="1" dirty="0">
                <a:solidFill>
                  <a:schemeClr val="bg1"/>
                </a:solidFill>
              </a:rPr>
              <a:t> Ngoc</a:t>
            </a:r>
            <a:br>
              <a:rPr lang="en-HK" b="1" dirty="0">
                <a:solidFill>
                  <a:schemeClr val="bg1"/>
                </a:solidFill>
              </a:rPr>
            </a:br>
            <a:r>
              <a:rPr lang="en-HK" b="1" dirty="0">
                <a:solidFill>
                  <a:schemeClr val="bg1"/>
                </a:solidFill>
              </a:rPr>
              <a:t>Taonga Kaonga </a:t>
            </a:r>
            <a:r>
              <a:rPr lang="en-HK" b="1" dirty="0" err="1">
                <a:solidFill>
                  <a:schemeClr val="bg1"/>
                </a:solidFill>
              </a:rPr>
              <a:t>Sobere-Snithers</a:t>
            </a:r>
            <a:br>
              <a:rPr lang="en-HK" b="1" dirty="0">
                <a:solidFill>
                  <a:schemeClr val="bg1"/>
                </a:solidFill>
              </a:rPr>
            </a:br>
            <a:r>
              <a:rPr lang="en-HK" b="1" dirty="0">
                <a:solidFill>
                  <a:schemeClr val="bg1"/>
                </a:solidFill>
              </a:rPr>
              <a:t>Ejike </a:t>
            </a:r>
            <a:r>
              <a:rPr lang="en-HK" b="1" dirty="0" err="1">
                <a:solidFill>
                  <a:schemeClr val="bg1"/>
                </a:solidFill>
              </a:rPr>
              <a:t>Udeogu</a:t>
            </a:r>
            <a:br>
              <a:rPr lang="en-HK" b="1" dirty="0">
                <a:solidFill>
                  <a:schemeClr val="bg1"/>
                </a:solidFill>
              </a:rPr>
            </a:br>
            <a:r>
              <a:rPr lang="en-HK" b="1" dirty="0">
                <a:solidFill>
                  <a:schemeClr val="bg1"/>
                </a:solidFill>
              </a:rPr>
              <a:t>Chung Lai Johnny Wan</a:t>
            </a:r>
            <a:endParaRPr lang="en-GB" b="1" dirty="0">
              <a:solidFill>
                <a:prstClr val="white"/>
              </a:solidFill>
            </a:endParaRPr>
          </a:p>
          <a:p>
            <a:pPr algn="ctr"/>
            <a:endParaRPr lang="en-GB" dirty="0"/>
          </a:p>
        </p:txBody>
      </p:sp>
    </p:spTree>
    <p:extLst>
      <p:ext uri="{BB962C8B-B14F-4D97-AF65-F5344CB8AC3E}">
        <p14:creationId xmlns:p14="http://schemas.microsoft.com/office/powerpoint/2010/main" val="787300860"/>
      </p:ext>
    </p:extLst>
  </p:cSld>
  <p:clrMapOvr>
    <a:masterClrMapping/>
  </p:clrMapOvr>
  <p:transition>
    <p:dissolv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7504" y="981822"/>
            <a:ext cx="9036496" cy="4391394"/>
          </a:xfrm>
        </p:spPr>
        <p:txBody>
          <a:bodyPr>
            <a:normAutofit/>
          </a:bodyPr>
          <a:lstStyle/>
          <a:p>
            <a:pPr marL="0" indent="0">
              <a:lnSpc>
                <a:spcPct val="90000"/>
              </a:lnSpc>
              <a:buNone/>
            </a:pPr>
            <a:r>
              <a:rPr lang="en-GB" sz="2800" dirty="0"/>
              <a:t>We</a:t>
            </a:r>
          </a:p>
          <a:p>
            <a:pPr marL="0" indent="0">
              <a:lnSpc>
                <a:spcPct val="90000"/>
              </a:lnSpc>
              <a:buNone/>
            </a:pPr>
            <a:endParaRPr lang="en-GB" sz="2800" dirty="0"/>
          </a:p>
          <a:p>
            <a:pPr>
              <a:lnSpc>
                <a:spcPct val="90000"/>
              </a:lnSpc>
              <a:buClr>
                <a:srgbClr val="0070C0"/>
              </a:buClr>
              <a:buFont typeface="Wingdings" panose="05000000000000000000" pitchFamily="2" charset="2"/>
              <a:buChar char="q"/>
            </a:pPr>
            <a:r>
              <a:rPr lang="en-GB" sz="2800" dirty="0"/>
              <a:t>Explored the business environment, industry/sector, and competitors.</a:t>
            </a:r>
          </a:p>
          <a:p>
            <a:pPr>
              <a:lnSpc>
                <a:spcPct val="90000"/>
              </a:lnSpc>
              <a:buClr>
                <a:srgbClr val="0070C0"/>
              </a:buClr>
              <a:buFont typeface="Wingdings" panose="05000000000000000000" pitchFamily="2" charset="2"/>
              <a:buChar char="q"/>
            </a:pPr>
            <a:endParaRPr lang="en-GB" sz="2800" dirty="0"/>
          </a:p>
          <a:p>
            <a:pPr>
              <a:lnSpc>
                <a:spcPct val="90000"/>
              </a:lnSpc>
              <a:buClr>
                <a:srgbClr val="0070C0"/>
              </a:buClr>
              <a:buFont typeface="Wingdings" panose="05000000000000000000" pitchFamily="2" charset="2"/>
              <a:buChar char="q"/>
            </a:pPr>
            <a:r>
              <a:rPr lang="en-GB" sz="2800" dirty="0"/>
              <a:t>Explained and applied the PESTEL analysis</a:t>
            </a:r>
          </a:p>
          <a:p>
            <a:pPr marL="0" indent="0">
              <a:lnSpc>
                <a:spcPct val="90000"/>
              </a:lnSpc>
              <a:buNone/>
            </a:pPr>
            <a:endParaRPr lang="en-GB" sz="2800" dirty="0"/>
          </a:p>
          <a:p>
            <a:pPr marL="0" indent="0">
              <a:lnSpc>
                <a:spcPct val="90000"/>
              </a:lnSpc>
              <a:buNone/>
            </a:pPr>
            <a:endParaRPr lang="en-GB" sz="2800" dirty="0"/>
          </a:p>
          <a:p>
            <a:pPr marL="0" indent="0">
              <a:buClr>
                <a:srgbClr val="0070C0"/>
              </a:buClr>
              <a:buNone/>
            </a:pPr>
            <a:endParaRPr lang="en-GB" sz="3000" dirty="0"/>
          </a:p>
          <a:p>
            <a:pPr>
              <a:buClr>
                <a:srgbClr val="0070C0"/>
              </a:buClr>
              <a:buFont typeface="Wingdings" panose="05000000000000000000" pitchFamily="2" charset="2"/>
              <a:buChar char="q"/>
            </a:pPr>
            <a:endParaRPr lang="en-GB" sz="2800" i="1" dirty="0"/>
          </a:p>
          <a:p>
            <a:pPr marL="0" indent="0">
              <a:buNone/>
            </a:pPr>
            <a:endParaRPr lang="en-GB" dirty="0"/>
          </a:p>
        </p:txBody>
      </p:sp>
      <p:sp>
        <p:nvSpPr>
          <p:cNvPr id="2" name="Title 1">
            <a:extLst>
              <a:ext uri="{FF2B5EF4-FFF2-40B4-BE49-F238E27FC236}">
                <a16:creationId xmlns:a16="http://schemas.microsoft.com/office/drawing/2014/main" id="{56EA19EC-A7ED-32A4-7904-B7D59CDA7DBA}"/>
              </a:ext>
            </a:extLst>
          </p:cNvPr>
          <p:cNvSpPr txBox="1">
            <a:spLocks/>
          </p:cNvSpPr>
          <p:nvPr/>
        </p:nvSpPr>
        <p:spPr>
          <a:xfrm>
            <a:off x="457200" y="10306"/>
            <a:ext cx="8229600" cy="275838"/>
          </a:xfrm>
          <a:prstGeom prst="rect">
            <a:avLst/>
          </a:prstGeom>
        </p:spPr>
        <p:txBody>
          <a:bodyPr vert="horz" lIns="91440" tIns="45720" rIns="91440" bIns="45720" rtlCol="0" anchor="b">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spcBef>
                <a:spcPts val="0"/>
              </a:spcBef>
              <a:defRPr/>
            </a:pPr>
            <a:r>
              <a:rPr lang="en-GB" sz="1400" b="1" dirty="0">
                <a:solidFill>
                  <a:schemeClr val="accent1">
                    <a:lumMod val="50000"/>
                  </a:schemeClr>
                </a:solidFill>
                <a:ea typeface="+mn-ea"/>
                <a:cs typeface="+mn-cs"/>
              </a:rPr>
              <a:t>LCLM4006: Enterprise &amp; Entrepreneurship</a:t>
            </a:r>
            <a:endParaRPr lang="en-GB" sz="1400" dirty="0">
              <a:solidFill>
                <a:schemeClr val="accent1">
                  <a:lumMod val="50000"/>
                </a:schemeClr>
              </a:solidFill>
            </a:endParaRPr>
          </a:p>
        </p:txBody>
      </p:sp>
      <p:sp>
        <p:nvSpPr>
          <p:cNvPr id="4" name="TextBox 3">
            <a:extLst>
              <a:ext uri="{FF2B5EF4-FFF2-40B4-BE49-F238E27FC236}">
                <a16:creationId xmlns:a16="http://schemas.microsoft.com/office/drawing/2014/main" id="{A0B6E651-E7C8-6D20-D087-480AE61A779C}"/>
              </a:ext>
            </a:extLst>
          </p:cNvPr>
          <p:cNvSpPr txBox="1"/>
          <p:nvPr/>
        </p:nvSpPr>
        <p:spPr>
          <a:xfrm>
            <a:off x="0" y="397048"/>
            <a:ext cx="9144000" cy="584775"/>
          </a:xfrm>
          <a:prstGeom prst="rect">
            <a:avLst/>
          </a:prstGeom>
          <a:noFill/>
        </p:spPr>
        <p:txBody>
          <a:bodyPr wrap="square" rtlCol="0">
            <a:spAutoFit/>
          </a:bodyPr>
          <a:lstStyle/>
          <a:p>
            <a:pPr algn="ctr">
              <a:buNone/>
            </a:pPr>
            <a:r>
              <a:rPr lang="en-GB" sz="3200" b="1" dirty="0">
                <a:highlight>
                  <a:srgbClr val="FFFF00"/>
                </a:highlight>
              </a:rPr>
              <a:t>Recap of previous session….</a:t>
            </a:r>
            <a:endParaRPr lang="en-GB" sz="3600" b="1" dirty="0">
              <a:highlight>
                <a:srgbClr val="FFFF00"/>
              </a:highlight>
            </a:endParaRPr>
          </a:p>
        </p:txBody>
      </p:sp>
    </p:spTree>
    <p:extLst>
      <p:ext uri="{BB962C8B-B14F-4D97-AF65-F5344CB8AC3E}">
        <p14:creationId xmlns:p14="http://schemas.microsoft.com/office/powerpoint/2010/main" val="82609588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0" y="981822"/>
            <a:ext cx="9144000" cy="4823442"/>
          </a:xfrm>
        </p:spPr>
        <p:txBody>
          <a:bodyPr>
            <a:normAutofit/>
          </a:bodyPr>
          <a:lstStyle/>
          <a:p>
            <a:pPr marL="0" indent="0">
              <a:lnSpc>
                <a:spcPct val="90000"/>
              </a:lnSpc>
              <a:buNone/>
            </a:pPr>
            <a:r>
              <a:rPr lang="en-GB" sz="2800" dirty="0"/>
              <a:t>We will:</a:t>
            </a:r>
          </a:p>
          <a:p>
            <a:pPr marL="0" indent="0">
              <a:lnSpc>
                <a:spcPct val="90000"/>
              </a:lnSpc>
              <a:buClr>
                <a:srgbClr val="0070C0"/>
              </a:buClr>
              <a:buNone/>
            </a:pPr>
            <a:endParaRPr lang="en-GB" sz="2800" dirty="0"/>
          </a:p>
          <a:p>
            <a:pPr>
              <a:lnSpc>
                <a:spcPct val="90000"/>
              </a:lnSpc>
              <a:buClr>
                <a:srgbClr val="0070C0"/>
              </a:buClr>
              <a:buFont typeface="Wingdings" panose="05000000000000000000" pitchFamily="2" charset="2"/>
              <a:buChar char="q"/>
            </a:pPr>
            <a:r>
              <a:rPr lang="en-GB" sz="2800" dirty="0"/>
              <a:t>Explore the different finance options for SMEs/Startups</a:t>
            </a:r>
          </a:p>
          <a:p>
            <a:pPr marL="0" indent="0">
              <a:lnSpc>
                <a:spcPct val="90000"/>
              </a:lnSpc>
              <a:buClr>
                <a:srgbClr val="0070C0"/>
              </a:buClr>
              <a:buNone/>
            </a:pPr>
            <a:endParaRPr lang="en-GB" sz="2800" dirty="0"/>
          </a:p>
          <a:p>
            <a:pPr>
              <a:lnSpc>
                <a:spcPct val="90000"/>
              </a:lnSpc>
              <a:buClr>
                <a:srgbClr val="0070C0"/>
              </a:buClr>
              <a:buFont typeface="Wingdings" panose="05000000000000000000" pitchFamily="2" charset="2"/>
              <a:buChar char="q"/>
            </a:pPr>
            <a:r>
              <a:rPr lang="en-GB" sz="2800" dirty="0"/>
              <a:t>Apply theory to practice by looking at your funding choices.</a:t>
            </a:r>
          </a:p>
          <a:p>
            <a:pPr>
              <a:lnSpc>
                <a:spcPct val="90000"/>
              </a:lnSpc>
              <a:buClr>
                <a:srgbClr val="0070C0"/>
              </a:buClr>
              <a:buFont typeface="Wingdings" panose="05000000000000000000" pitchFamily="2" charset="2"/>
              <a:buChar char="q"/>
            </a:pPr>
            <a:endParaRPr lang="en-GB" sz="2800" dirty="0"/>
          </a:p>
          <a:p>
            <a:pPr>
              <a:lnSpc>
                <a:spcPct val="90000"/>
              </a:lnSpc>
              <a:buClr>
                <a:srgbClr val="0070C0"/>
              </a:buClr>
              <a:buFont typeface="Wingdings" panose="05000000000000000000" pitchFamily="2" charset="2"/>
              <a:buChar char="q"/>
            </a:pPr>
            <a:r>
              <a:rPr lang="en-GB" sz="2800" dirty="0"/>
              <a:t>Work on your Cash Flow for </a:t>
            </a:r>
            <a:r>
              <a:rPr lang="en-GB" sz="2800"/>
              <a:t>your business idea.</a:t>
            </a:r>
            <a:endParaRPr lang="en-GB" sz="2800" dirty="0"/>
          </a:p>
          <a:p>
            <a:pPr>
              <a:lnSpc>
                <a:spcPct val="90000"/>
              </a:lnSpc>
              <a:buClr>
                <a:srgbClr val="0070C0"/>
              </a:buClr>
              <a:buFont typeface="Wingdings" panose="05000000000000000000" pitchFamily="2" charset="2"/>
              <a:buChar char="q"/>
            </a:pPr>
            <a:endParaRPr lang="en-GB" sz="2800" dirty="0"/>
          </a:p>
          <a:p>
            <a:pPr marL="0" indent="0">
              <a:lnSpc>
                <a:spcPct val="90000"/>
              </a:lnSpc>
              <a:buClr>
                <a:srgbClr val="0070C0"/>
              </a:buClr>
              <a:buNone/>
            </a:pPr>
            <a:endParaRPr lang="en-GB" sz="2800" dirty="0"/>
          </a:p>
          <a:p>
            <a:pPr marL="0" indent="0">
              <a:buClr>
                <a:srgbClr val="0070C0"/>
              </a:buClr>
              <a:buNone/>
            </a:pPr>
            <a:endParaRPr lang="en-GB" sz="2800" dirty="0"/>
          </a:p>
          <a:p>
            <a:pPr marL="0" indent="0">
              <a:buNone/>
            </a:pPr>
            <a:endParaRPr lang="en-GB" dirty="0"/>
          </a:p>
        </p:txBody>
      </p:sp>
      <p:sp>
        <p:nvSpPr>
          <p:cNvPr id="2" name="Title 1">
            <a:extLst>
              <a:ext uri="{FF2B5EF4-FFF2-40B4-BE49-F238E27FC236}">
                <a16:creationId xmlns:a16="http://schemas.microsoft.com/office/drawing/2014/main" id="{56EA19EC-A7ED-32A4-7904-B7D59CDA7DBA}"/>
              </a:ext>
            </a:extLst>
          </p:cNvPr>
          <p:cNvSpPr txBox="1">
            <a:spLocks/>
          </p:cNvSpPr>
          <p:nvPr/>
        </p:nvSpPr>
        <p:spPr>
          <a:xfrm>
            <a:off x="457200" y="10306"/>
            <a:ext cx="8229600" cy="275838"/>
          </a:xfrm>
          <a:prstGeom prst="rect">
            <a:avLst/>
          </a:prstGeom>
        </p:spPr>
        <p:txBody>
          <a:bodyPr vert="horz" lIns="91440" tIns="45720" rIns="91440" bIns="45720" rtlCol="0" anchor="b">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spcBef>
                <a:spcPts val="0"/>
              </a:spcBef>
              <a:defRPr/>
            </a:pPr>
            <a:r>
              <a:rPr lang="en-GB" sz="1400" b="1" dirty="0">
                <a:solidFill>
                  <a:schemeClr val="accent1">
                    <a:lumMod val="50000"/>
                  </a:schemeClr>
                </a:solidFill>
                <a:ea typeface="+mn-ea"/>
                <a:cs typeface="+mn-cs"/>
              </a:rPr>
              <a:t>LCLM4006: Enterprise &amp; Entrepreneurship</a:t>
            </a:r>
            <a:endParaRPr lang="en-GB" sz="1400" dirty="0">
              <a:solidFill>
                <a:schemeClr val="accent1">
                  <a:lumMod val="50000"/>
                </a:schemeClr>
              </a:solidFill>
            </a:endParaRPr>
          </a:p>
        </p:txBody>
      </p:sp>
      <p:sp>
        <p:nvSpPr>
          <p:cNvPr id="4" name="TextBox 3">
            <a:extLst>
              <a:ext uri="{FF2B5EF4-FFF2-40B4-BE49-F238E27FC236}">
                <a16:creationId xmlns:a16="http://schemas.microsoft.com/office/drawing/2014/main" id="{A0B6E651-E7C8-6D20-D087-480AE61A779C}"/>
              </a:ext>
            </a:extLst>
          </p:cNvPr>
          <p:cNvSpPr txBox="1"/>
          <p:nvPr/>
        </p:nvSpPr>
        <p:spPr>
          <a:xfrm>
            <a:off x="0" y="397048"/>
            <a:ext cx="9144000" cy="584775"/>
          </a:xfrm>
          <a:prstGeom prst="rect">
            <a:avLst/>
          </a:prstGeom>
          <a:noFill/>
        </p:spPr>
        <p:txBody>
          <a:bodyPr wrap="square" rtlCol="0">
            <a:spAutoFit/>
          </a:bodyPr>
          <a:lstStyle/>
          <a:p>
            <a:pPr algn="ctr">
              <a:buNone/>
            </a:pPr>
            <a:r>
              <a:rPr lang="en-GB" sz="3200" b="1" dirty="0">
                <a:highlight>
                  <a:srgbClr val="FFFF00"/>
                </a:highlight>
              </a:rPr>
              <a:t>In today’s session….</a:t>
            </a:r>
            <a:endParaRPr lang="en-GB" sz="3600" b="1" dirty="0">
              <a:highlight>
                <a:srgbClr val="FFFF00"/>
              </a:highlight>
            </a:endParaRPr>
          </a:p>
        </p:txBody>
      </p:sp>
    </p:spTree>
    <p:extLst>
      <p:ext uri="{BB962C8B-B14F-4D97-AF65-F5344CB8AC3E}">
        <p14:creationId xmlns:p14="http://schemas.microsoft.com/office/powerpoint/2010/main" val="325940409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D27F15DA-E5F1-253C-08AC-4015D326F045}"/>
              </a:ext>
            </a:extLst>
          </p:cNvPr>
          <p:cNvSpPr>
            <a:spLocks noGrp="1"/>
          </p:cNvSpPr>
          <p:nvPr>
            <p:ph type="title"/>
          </p:nvPr>
        </p:nvSpPr>
        <p:spPr/>
        <p:txBody>
          <a:bodyPr>
            <a:normAutofit/>
          </a:bodyPr>
          <a:lstStyle/>
          <a:p>
            <a:r>
              <a:rPr lang="en-US" sz="2800" b="1" dirty="0">
                <a:highlight>
                  <a:srgbClr val="FFFF00"/>
                </a:highlight>
              </a:rPr>
              <a:t>Share your thoughts</a:t>
            </a:r>
            <a:endParaRPr lang="en-GB" sz="2800" dirty="0">
              <a:highlight>
                <a:srgbClr val="FFFF00"/>
              </a:highlight>
            </a:endParaRPr>
          </a:p>
        </p:txBody>
      </p:sp>
      <p:sp>
        <p:nvSpPr>
          <p:cNvPr id="3" name="Content Placeholder 2">
            <a:extLst>
              <a:ext uri="{FF2B5EF4-FFF2-40B4-BE49-F238E27FC236}">
                <a16:creationId xmlns:a16="http://schemas.microsoft.com/office/drawing/2014/main" id="{B1D0E85C-A8D4-2514-BF90-3420AF2A9CBD}"/>
              </a:ext>
            </a:extLst>
          </p:cNvPr>
          <p:cNvSpPr>
            <a:spLocks noGrp="1"/>
          </p:cNvSpPr>
          <p:nvPr>
            <p:ph idx="1"/>
          </p:nvPr>
        </p:nvSpPr>
        <p:spPr/>
        <p:txBody>
          <a:bodyPr>
            <a:normAutofit/>
          </a:bodyPr>
          <a:lstStyle/>
          <a:p>
            <a:pPr marL="0" indent="0">
              <a:buNone/>
            </a:pPr>
            <a:r>
              <a:rPr lang="en-US" dirty="0"/>
              <a:t>  </a:t>
            </a:r>
          </a:p>
          <a:p>
            <a:pPr marL="0" indent="0">
              <a:buNone/>
            </a:pPr>
            <a:endParaRPr lang="en-US" dirty="0"/>
          </a:p>
          <a:p>
            <a:pPr marL="0" indent="0">
              <a:buNone/>
            </a:pPr>
            <a:r>
              <a:rPr lang="en-US" b="1" dirty="0"/>
              <a:t>What is Funding, and why is it important in business? </a:t>
            </a:r>
            <a:endParaRPr lang="en-GB" b="1" dirty="0"/>
          </a:p>
        </p:txBody>
      </p:sp>
      <p:sp>
        <p:nvSpPr>
          <p:cNvPr id="4" name="Slide Number Placeholder 3">
            <a:extLst>
              <a:ext uri="{FF2B5EF4-FFF2-40B4-BE49-F238E27FC236}">
                <a16:creationId xmlns:a16="http://schemas.microsoft.com/office/drawing/2014/main" id="{69545C10-9595-DA72-13E5-D1B5F802E4DA}"/>
              </a:ext>
            </a:extLst>
          </p:cNvPr>
          <p:cNvSpPr>
            <a:spLocks noGrp="1"/>
          </p:cNvSpPr>
          <p:nvPr>
            <p:ph type="sldNum" sz="quarter" idx="12"/>
          </p:nvPr>
        </p:nvSpPr>
        <p:spPr/>
        <p:txBody>
          <a:bodyPr anchor="ctr">
            <a:normAutofit/>
          </a:bodyPr>
          <a:lstStyle/>
          <a:p>
            <a:pPr>
              <a:spcAft>
                <a:spcPts val="600"/>
              </a:spcAft>
            </a:pPr>
            <a:fld id="{C3F65BB1-9206-4D7F-97F9-47DCC7DC6334}" type="slidenum">
              <a:rPr lang="en-GB" smtClean="0"/>
              <a:pPr>
                <a:spcAft>
                  <a:spcPts val="600"/>
                </a:spcAft>
              </a:pPr>
              <a:t>4</a:t>
            </a:fld>
            <a:endParaRPr lang="en-GB"/>
          </a:p>
        </p:txBody>
      </p:sp>
    </p:spTree>
    <p:extLst>
      <p:ext uri="{BB962C8B-B14F-4D97-AF65-F5344CB8AC3E}">
        <p14:creationId xmlns:p14="http://schemas.microsoft.com/office/powerpoint/2010/main" val="2499111187"/>
      </p:ext>
    </p:extLst>
  </p:cSld>
  <p:clrMapOvr>
    <a:masterClrMapping/>
  </p:clrMapOvr>
  <p:transition>
    <p:dissolv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7504" y="1268760"/>
            <a:ext cx="9036496" cy="4464496"/>
          </a:xfrm>
        </p:spPr>
        <p:txBody>
          <a:bodyPr>
            <a:normAutofit fontScale="70000" lnSpcReduction="20000"/>
          </a:bodyPr>
          <a:lstStyle/>
          <a:p>
            <a:pPr marL="0" indent="0">
              <a:buClr>
                <a:srgbClr val="007DC3"/>
              </a:buClr>
              <a:buNone/>
            </a:pPr>
            <a:endParaRPr lang="en-GB" dirty="0"/>
          </a:p>
          <a:p>
            <a:pPr>
              <a:buClr>
                <a:srgbClr val="007DC3"/>
              </a:buClr>
              <a:buFont typeface="Wingdings" panose="05000000000000000000" pitchFamily="2" charset="2"/>
              <a:buChar char="q"/>
            </a:pPr>
            <a:r>
              <a:rPr lang="en-GB" dirty="0"/>
              <a:t>One of the </a:t>
            </a:r>
            <a:r>
              <a:rPr lang="en-GB" b="1" dirty="0">
                <a:solidFill>
                  <a:srgbClr val="FF0000"/>
                </a:solidFill>
              </a:rPr>
              <a:t>unique talents of entrepreneurs </a:t>
            </a:r>
            <a:r>
              <a:rPr lang="en-GB" dirty="0"/>
              <a:t>is </a:t>
            </a:r>
            <a:r>
              <a:rPr lang="en-GB" b="1" dirty="0">
                <a:solidFill>
                  <a:srgbClr val="FF0000"/>
                </a:solidFill>
              </a:rPr>
              <a:t>finding the resources</a:t>
            </a:r>
            <a:r>
              <a:rPr lang="en-GB" dirty="0"/>
              <a:t> to launch their business ideas.</a:t>
            </a:r>
          </a:p>
          <a:p>
            <a:pPr>
              <a:buClr>
                <a:srgbClr val="007DC3"/>
              </a:buClr>
              <a:buFont typeface="Wingdings" panose="05000000000000000000" pitchFamily="2" charset="2"/>
              <a:buChar char="q"/>
            </a:pPr>
            <a:endParaRPr lang="en-GB" dirty="0"/>
          </a:p>
          <a:p>
            <a:pPr>
              <a:buClr>
                <a:srgbClr val="007DC3"/>
              </a:buClr>
              <a:buFont typeface="Wingdings" panose="05000000000000000000" pitchFamily="2" charset="2"/>
              <a:buChar char="q"/>
            </a:pPr>
            <a:r>
              <a:rPr lang="en-GB" dirty="0"/>
              <a:t>Funding means… MONEY and it is a resource that plays a crucial part in all entrepreneurial journeys.</a:t>
            </a:r>
          </a:p>
          <a:p>
            <a:pPr marL="0" indent="0">
              <a:buClr>
                <a:srgbClr val="007DC3"/>
              </a:buClr>
              <a:buNone/>
            </a:pPr>
            <a:endParaRPr lang="en-GB" dirty="0"/>
          </a:p>
          <a:p>
            <a:pPr>
              <a:buClr>
                <a:srgbClr val="007DC3"/>
              </a:buClr>
              <a:buFont typeface="Wingdings" panose="05000000000000000000" pitchFamily="2" charset="2"/>
              <a:buChar char="q"/>
            </a:pPr>
            <a:r>
              <a:rPr lang="en-GB" dirty="0"/>
              <a:t>Funding refers to the money required to start and run a business. It is a financial investment in a company for product development, manufacturing, expansion, sales and marketing, office spaces, and inventory.</a:t>
            </a:r>
          </a:p>
          <a:p>
            <a:pPr marL="0" indent="0">
              <a:buClr>
                <a:srgbClr val="007DC3"/>
              </a:buClr>
              <a:buNone/>
            </a:pPr>
            <a:endParaRPr lang="en-GB" dirty="0"/>
          </a:p>
          <a:p>
            <a:pPr>
              <a:buClr>
                <a:srgbClr val="007DC3"/>
              </a:buClr>
              <a:buFont typeface="Wingdings" panose="05000000000000000000" pitchFamily="2" charset="2"/>
              <a:buChar char="q"/>
            </a:pPr>
            <a:r>
              <a:rPr lang="en-GB" dirty="0"/>
              <a:t>Anyone might have a great business idea but…..without the necessary funding…it will remain a great idea only…….</a:t>
            </a:r>
          </a:p>
        </p:txBody>
      </p:sp>
      <p:sp>
        <p:nvSpPr>
          <p:cNvPr id="2" name="Title 1">
            <a:extLst>
              <a:ext uri="{FF2B5EF4-FFF2-40B4-BE49-F238E27FC236}">
                <a16:creationId xmlns:a16="http://schemas.microsoft.com/office/drawing/2014/main" id="{56EA19EC-A7ED-32A4-7904-B7D59CDA7DBA}"/>
              </a:ext>
            </a:extLst>
          </p:cNvPr>
          <p:cNvSpPr txBox="1">
            <a:spLocks/>
          </p:cNvSpPr>
          <p:nvPr/>
        </p:nvSpPr>
        <p:spPr>
          <a:xfrm>
            <a:off x="457200" y="10306"/>
            <a:ext cx="8229600" cy="275838"/>
          </a:xfrm>
          <a:prstGeom prst="rect">
            <a:avLst/>
          </a:prstGeom>
        </p:spPr>
        <p:txBody>
          <a:bodyPr vert="horz" lIns="91440" tIns="45720" rIns="91440" bIns="45720" rtlCol="0" anchor="b">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spcBef>
                <a:spcPts val="0"/>
              </a:spcBef>
              <a:defRPr/>
            </a:pPr>
            <a:r>
              <a:rPr lang="en-GB" sz="1400" b="1" dirty="0">
                <a:solidFill>
                  <a:schemeClr val="accent1">
                    <a:lumMod val="50000"/>
                  </a:schemeClr>
                </a:solidFill>
                <a:ea typeface="+mn-ea"/>
                <a:cs typeface="+mn-cs"/>
              </a:rPr>
              <a:t>LCLM4006: Enterprise &amp; Entrepreneurship</a:t>
            </a:r>
            <a:endParaRPr lang="en-GB" sz="1400" dirty="0">
              <a:solidFill>
                <a:schemeClr val="accent1">
                  <a:lumMod val="50000"/>
                </a:schemeClr>
              </a:solidFill>
            </a:endParaRPr>
          </a:p>
        </p:txBody>
      </p:sp>
      <p:sp>
        <p:nvSpPr>
          <p:cNvPr id="4" name="TextBox 3">
            <a:extLst>
              <a:ext uri="{FF2B5EF4-FFF2-40B4-BE49-F238E27FC236}">
                <a16:creationId xmlns:a16="http://schemas.microsoft.com/office/drawing/2014/main" id="{A0B6E651-E7C8-6D20-D087-480AE61A779C}"/>
              </a:ext>
            </a:extLst>
          </p:cNvPr>
          <p:cNvSpPr txBox="1"/>
          <p:nvPr/>
        </p:nvSpPr>
        <p:spPr>
          <a:xfrm>
            <a:off x="0" y="388753"/>
            <a:ext cx="9144000" cy="584775"/>
          </a:xfrm>
          <a:prstGeom prst="rect">
            <a:avLst/>
          </a:prstGeom>
          <a:noFill/>
        </p:spPr>
        <p:txBody>
          <a:bodyPr wrap="square" rtlCol="0">
            <a:spAutoFit/>
          </a:bodyPr>
          <a:lstStyle/>
          <a:p>
            <a:pPr algn="ctr">
              <a:buNone/>
            </a:pPr>
            <a:r>
              <a:rPr lang="en-GB" sz="3200" b="1" dirty="0">
                <a:highlight>
                  <a:srgbClr val="FFFF00"/>
                </a:highlight>
              </a:rPr>
              <a:t>Raising funding</a:t>
            </a:r>
            <a:endParaRPr lang="en-GB" sz="3600" b="1" dirty="0">
              <a:highlight>
                <a:srgbClr val="FFFF00"/>
              </a:highlight>
            </a:endParaRPr>
          </a:p>
        </p:txBody>
      </p:sp>
    </p:spTree>
    <p:extLst>
      <p:ext uri="{BB962C8B-B14F-4D97-AF65-F5344CB8AC3E}">
        <p14:creationId xmlns:p14="http://schemas.microsoft.com/office/powerpoint/2010/main" val="81204608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7504" y="1268760"/>
            <a:ext cx="9036496" cy="4464496"/>
          </a:xfrm>
        </p:spPr>
        <p:txBody>
          <a:bodyPr>
            <a:normAutofit fontScale="85000" lnSpcReduction="20000"/>
          </a:bodyPr>
          <a:lstStyle/>
          <a:p>
            <a:pPr marL="0" indent="0">
              <a:buClr>
                <a:srgbClr val="007DC3"/>
              </a:buClr>
              <a:buNone/>
            </a:pPr>
            <a:endParaRPr lang="en-GB" dirty="0"/>
          </a:p>
          <a:p>
            <a:pPr>
              <a:buClr>
                <a:srgbClr val="007DC3"/>
              </a:buClr>
              <a:buFont typeface="Wingdings" panose="05000000000000000000" pitchFamily="2" charset="2"/>
              <a:buChar char="q"/>
            </a:pPr>
            <a:r>
              <a:rPr lang="en-GB" dirty="0"/>
              <a:t>Whether it is a small bakery or a large tech company, every business needs money at different stages, and how they get that money can impact their success.</a:t>
            </a:r>
          </a:p>
          <a:p>
            <a:pPr>
              <a:buClr>
                <a:srgbClr val="007DC3"/>
              </a:buClr>
              <a:buFont typeface="Wingdings" panose="05000000000000000000" pitchFamily="2" charset="2"/>
              <a:buChar char="q"/>
            </a:pPr>
            <a:endParaRPr lang="en-GB" dirty="0"/>
          </a:p>
          <a:p>
            <a:pPr>
              <a:buClr>
                <a:srgbClr val="007DC3"/>
              </a:buClr>
              <a:buFont typeface="Wingdings" panose="05000000000000000000" pitchFamily="2" charset="2"/>
              <a:buChar char="q"/>
            </a:pPr>
            <a:r>
              <a:rPr lang="en-GB" dirty="0"/>
              <a:t>There are </a:t>
            </a:r>
            <a:r>
              <a:rPr lang="en-GB" b="1" i="1" dirty="0">
                <a:solidFill>
                  <a:srgbClr val="FF0000"/>
                </a:solidFill>
              </a:rPr>
              <a:t>many different types of funding/ finance</a:t>
            </a:r>
            <a:r>
              <a:rPr lang="en-GB" dirty="0"/>
              <a:t> available, especially in the UK.</a:t>
            </a:r>
          </a:p>
          <a:p>
            <a:pPr>
              <a:buClr>
                <a:srgbClr val="007DC3"/>
              </a:buClr>
              <a:buFont typeface="Wingdings" panose="05000000000000000000" pitchFamily="2" charset="2"/>
              <a:buChar char="q"/>
            </a:pPr>
            <a:endParaRPr lang="en-GB" dirty="0"/>
          </a:p>
          <a:p>
            <a:pPr>
              <a:buClr>
                <a:srgbClr val="007DC3"/>
              </a:buClr>
              <a:buFont typeface="Wingdings" panose="05000000000000000000" pitchFamily="2" charset="2"/>
              <a:buChar char="q"/>
            </a:pPr>
            <a:r>
              <a:rPr lang="en-GB" dirty="0"/>
              <a:t>And entrepreneurs can access these funding options both to start their business ideas or to grow their existing companies.</a:t>
            </a:r>
          </a:p>
        </p:txBody>
      </p:sp>
      <p:sp>
        <p:nvSpPr>
          <p:cNvPr id="2" name="Title 1">
            <a:extLst>
              <a:ext uri="{FF2B5EF4-FFF2-40B4-BE49-F238E27FC236}">
                <a16:creationId xmlns:a16="http://schemas.microsoft.com/office/drawing/2014/main" id="{56EA19EC-A7ED-32A4-7904-B7D59CDA7DBA}"/>
              </a:ext>
            </a:extLst>
          </p:cNvPr>
          <p:cNvSpPr txBox="1">
            <a:spLocks/>
          </p:cNvSpPr>
          <p:nvPr/>
        </p:nvSpPr>
        <p:spPr>
          <a:xfrm>
            <a:off x="457200" y="10306"/>
            <a:ext cx="8229600" cy="275838"/>
          </a:xfrm>
          <a:prstGeom prst="rect">
            <a:avLst/>
          </a:prstGeom>
        </p:spPr>
        <p:txBody>
          <a:bodyPr vert="horz" lIns="91440" tIns="45720" rIns="91440" bIns="45720" rtlCol="0" anchor="b">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spcBef>
                <a:spcPts val="0"/>
              </a:spcBef>
              <a:defRPr/>
            </a:pPr>
            <a:r>
              <a:rPr lang="en-GB" sz="1400" b="1" dirty="0">
                <a:solidFill>
                  <a:schemeClr val="accent1">
                    <a:lumMod val="50000"/>
                  </a:schemeClr>
                </a:solidFill>
                <a:ea typeface="+mn-ea"/>
                <a:cs typeface="+mn-cs"/>
              </a:rPr>
              <a:t>LCLM4006: Enterprise &amp; Entrepreneurship</a:t>
            </a:r>
            <a:endParaRPr lang="en-GB" sz="1400" dirty="0">
              <a:solidFill>
                <a:schemeClr val="accent1">
                  <a:lumMod val="50000"/>
                </a:schemeClr>
              </a:solidFill>
            </a:endParaRPr>
          </a:p>
        </p:txBody>
      </p:sp>
      <p:sp>
        <p:nvSpPr>
          <p:cNvPr id="4" name="TextBox 3">
            <a:extLst>
              <a:ext uri="{FF2B5EF4-FFF2-40B4-BE49-F238E27FC236}">
                <a16:creationId xmlns:a16="http://schemas.microsoft.com/office/drawing/2014/main" id="{A0B6E651-E7C8-6D20-D087-480AE61A779C}"/>
              </a:ext>
            </a:extLst>
          </p:cNvPr>
          <p:cNvSpPr txBox="1"/>
          <p:nvPr/>
        </p:nvSpPr>
        <p:spPr>
          <a:xfrm>
            <a:off x="0" y="388753"/>
            <a:ext cx="9144000" cy="584775"/>
          </a:xfrm>
          <a:prstGeom prst="rect">
            <a:avLst/>
          </a:prstGeom>
          <a:noFill/>
        </p:spPr>
        <p:txBody>
          <a:bodyPr wrap="square" rtlCol="0">
            <a:spAutoFit/>
          </a:bodyPr>
          <a:lstStyle/>
          <a:p>
            <a:pPr algn="ctr">
              <a:buNone/>
            </a:pPr>
            <a:r>
              <a:rPr lang="en-GB" sz="3200" b="1" dirty="0">
                <a:highlight>
                  <a:srgbClr val="FFFF00"/>
                </a:highlight>
              </a:rPr>
              <a:t>Raising funding</a:t>
            </a:r>
            <a:endParaRPr lang="en-GB" sz="3600" b="1" dirty="0">
              <a:highlight>
                <a:srgbClr val="FFFF00"/>
              </a:highlight>
            </a:endParaRPr>
          </a:p>
        </p:txBody>
      </p:sp>
    </p:spTree>
    <p:extLst>
      <p:ext uri="{BB962C8B-B14F-4D97-AF65-F5344CB8AC3E}">
        <p14:creationId xmlns:p14="http://schemas.microsoft.com/office/powerpoint/2010/main" val="191692595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79BE72-8475-9B14-0CFA-5DE286EB1453}"/>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2A322304-FE44-A38B-ACCD-E29C393E17B4}"/>
              </a:ext>
            </a:extLst>
          </p:cNvPr>
          <p:cNvSpPr/>
          <p:nvPr/>
        </p:nvSpPr>
        <p:spPr>
          <a:xfrm>
            <a:off x="467544" y="980728"/>
            <a:ext cx="8928992" cy="1077218"/>
          </a:xfrm>
          <a:prstGeom prst="rect">
            <a:avLst/>
          </a:prstGeom>
        </p:spPr>
        <p:txBody>
          <a:bodyPr wrap="square" anchor="t">
            <a:spAutoFit/>
          </a:bodyPr>
          <a:lstStyle/>
          <a:p>
            <a:pPr algn="ctr"/>
            <a:r>
              <a:rPr lang="en-GB" sz="3200" b="1" dirty="0">
                <a:highlight>
                  <a:srgbClr val="FFFF00"/>
                </a:highlight>
              </a:rPr>
              <a:t>LCLM4006: </a:t>
            </a:r>
          </a:p>
          <a:p>
            <a:pPr algn="ctr"/>
            <a:r>
              <a:rPr lang="en-GB" sz="3200" b="1" dirty="0">
                <a:highlight>
                  <a:srgbClr val="FFFF00"/>
                </a:highlight>
              </a:rPr>
              <a:t>Enterprise and Entrepreneurship</a:t>
            </a:r>
            <a:endParaRPr lang="en-US" sz="3200" dirty="0">
              <a:highlight>
                <a:srgbClr val="FFFF00"/>
              </a:highlight>
            </a:endParaRPr>
          </a:p>
        </p:txBody>
      </p:sp>
      <p:sp>
        <p:nvSpPr>
          <p:cNvPr id="3" name="TextBox 2">
            <a:extLst>
              <a:ext uri="{FF2B5EF4-FFF2-40B4-BE49-F238E27FC236}">
                <a16:creationId xmlns:a16="http://schemas.microsoft.com/office/drawing/2014/main" id="{07085807-026D-1AEB-457B-877E62F6E81F}"/>
              </a:ext>
            </a:extLst>
          </p:cNvPr>
          <p:cNvSpPr txBox="1"/>
          <p:nvPr/>
        </p:nvSpPr>
        <p:spPr>
          <a:xfrm>
            <a:off x="1007096" y="2228870"/>
            <a:ext cx="8136904" cy="1938992"/>
          </a:xfrm>
          <a:prstGeom prst="rect">
            <a:avLst/>
          </a:prstGeom>
          <a:noFill/>
        </p:spPr>
        <p:txBody>
          <a:bodyPr wrap="square">
            <a:spAutoFit/>
          </a:bodyPr>
          <a:lstStyle/>
          <a:p>
            <a:pPr algn="ctr"/>
            <a:endParaRPr lang="en-US" sz="3200" b="1" dirty="0">
              <a:solidFill>
                <a:schemeClr val="bg1"/>
              </a:solidFill>
              <a:latin typeface="-apple-system"/>
            </a:endParaRPr>
          </a:p>
          <a:p>
            <a:pPr algn="ctr"/>
            <a:r>
              <a:rPr lang="en-US" sz="4400" b="1" dirty="0">
                <a:solidFill>
                  <a:schemeClr val="bg1"/>
                </a:solidFill>
                <a:latin typeface="-apple-system"/>
              </a:rPr>
              <a:t>Potential Sources of Business Funding</a:t>
            </a:r>
            <a:endParaRPr lang="en-US" sz="4400" dirty="0">
              <a:solidFill>
                <a:schemeClr val="bg1"/>
              </a:solidFill>
            </a:endParaRPr>
          </a:p>
        </p:txBody>
      </p:sp>
    </p:spTree>
    <p:extLst>
      <p:ext uri="{BB962C8B-B14F-4D97-AF65-F5344CB8AC3E}">
        <p14:creationId xmlns:p14="http://schemas.microsoft.com/office/powerpoint/2010/main" val="844487419"/>
      </p:ext>
    </p:extLst>
  </p:cSld>
  <p:clrMapOvr>
    <a:masterClrMapping/>
  </p:clrMapOvr>
  <p:transition>
    <p:dissolv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7504" y="1076137"/>
            <a:ext cx="9036496" cy="4657119"/>
          </a:xfrm>
        </p:spPr>
        <p:txBody>
          <a:bodyPr>
            <a:normAutofit fontScale="85000" lnSpcReduction="10000"/>
          </a:bodyPr>
          <a:lstStyle/>
          <a:p>
            <a:pPr>
              <a:lnSpc>
                <a:spcPct val="107000"/>
              </a:lnSpc>
              <a:spcAft>
                <a:spcPts val="800"/>
              </a:spcAft>
              <a:buClr>
                <a:srgbClr val="0070C0"/>
              </a:buClr>
              <a:buFont typeface="Wingdings" panose="05000000000000000000" pitchFamily="2" charset="2"/>
              <a:buChar char="q"/>
            </a:pPr>
            <a:r>
              <a:rPr lang="en-GB" sz="3200" dirty="0">
                <a:ea typeface="Calibri" panose="020F0502020204030204" pitchFamily="34" charset="0"/>
                <a:cs typeface="Times New Roman" panose="02020603050405020304" pitchFamily="18" charset="0"/>
              </a:rPr>
              <a:t>Government (national/local) backed loans or grants</a:t>
            </a:r>
          </a:p>
          <a:p>
            <a:pPr>
              <a:lnSpc>
                <a:spcPct val="107000"/>
              </a:lnSpc>
              <a:spcAft>
                <a:spcPts val="800"/>
              </a:spcAft>
              <a:buClr>
                <a:srgbClr val="0070C0"/>
              </a:buClr>
              <a:buFont typeface="Wingdings" panose="05000000000000000000" pitchFamily="2" charset="2"/>
              <a:buChar char="q"/>
            </a:pPr>
            <a:r>
              <a:rPr lang="en-GB" sz="3200" dirty="0">
                <a:ea typeface="Calibri" panose="020F0502020204030204" pitchFamily="34" charset="0"/>
                <a:cs typeface="Times New Roman" panose="02020603050405020304" pitchFamily="18" charset="0"/>
              </a:rPr>
              <a:t>Crowdfunding</a:t>
            </a:r>
          </a:p>
          <a:p>
            <a:pPr>
              <a:lnSpc>
                <a:spcPct val="107000"/>
              </a:lnSpc>
              <a:spcAft>
                <a:spcPts val="800"/>
              </a:spcAft>
              <a:buClr>
                <a:srgbClr val="0070C0"/>
              </a:buClr>
              <a:buFont typeface="Wingdings" panose="05000000000000000000" pitchFamily="2" charset="2"/>
              <a:buChar char="q"/>
            </a:pPr>
            <a:r>
              <a:rPr lang="en-GB" sz="3200" dirty="0">
                <a:ea typeface="Calibri" panose="020F0502020204030204" pitchFamily="34" charset="0"/>
                <a:cs typeface="Times New Roman" panose="02020603050405020304" pitchFamily="18" charset="0"/>
              </a:rPr>
              <a:t>Business loans (commercial Banks)</a:t>
            </a:r>
          </a:p>
          <a:p>
            <a:pPr>
              <a:lnSpc>
                <a:spcPct val="107000"/>
              </a:lnSpc>
              <a:spcAft>
                <a:spcPts val="800"/>
              </a:spcAft>
              <a:buClr>
                <a:srgbClr val="0070C0"/>
              </a:buClr>
              <a:buFont typeface="Wingdings" panose="05000000000000000000" pitchFamily="2" charset="2"/>
              <a:buChar char="q"/>
            </a:pPr>
            <a:r>
              <a:rPr lang="en-GB" sz="3200" dirty="0">
                <a:ea typeface="Calibri" panose="020F0502020204030204" pitchFamily="34" charset="0"/>
                <a:cs typeface="Times New Roman" panose="02020603050405020304" pitchFamily="18" charset="0"/>
              </a:rPr>
              <a:t>Family and friends</a:t>
            </a:r>
          </a:p>
          <a:p>
            <a:pPr>
              <a:lnSpc>
                <a:spcPct val="107000"/>
              </a:lnSpc>
              <a:spcAft>
                <a:spcPts val="800"/>
              </a:spcAft>
              <a:buClr>
                <a:srgbClr val="0070C0"/>
              </a:buClr>
              <a:buFont typeface="Wingdings" panose="05000000000000000000" pitchFamily="2" charset="2"/>
              <a:buChar char="q"/>
            </a:pPr>
            <a:r>
              <a:rPr lang="en-GB" sz="3200" dirty="0">
                <a:ea typeface="Calibri" panose="020F0502020204030204" pitchFamily="34" charset="0"/>
                <a:cs typeface="Times New Roman" panose="02020603050405020304" pitchFamily="18" charset="0"/>
              </a:rPr>
              <a:t>Angel investors</a:t>
            </a:r>
          </a:p>
          <a:p>
            <a:pPr>
              <a:lnSpc>
                <a:spcPct val="107000"/>
              </a:lnSpc>
              <a:spcAft>
                <a:spcPts val="800"/>
              </a:spcAft>
              <a:buClr>
                <a:srgbClr val="0070C0"/>
              </a:buClr>
              <a:buFont typeface="Wingdings" panose="05000000000000000000" pitchFamily="2" charset="2"/>
              <a:buChar char="q"/>
            </a:pPr>
            <a:r>
              <a:rPr lang="en-GB" sz="3200" dirty="0">
                <a:ea typeface="Calibri" panose="020F0502020204030204" pitchFamily="34" charset="0"/>
                <a:cs typeface="Times New Roman" panose="02020603050405020304" pitchFamily="18" charset="0"/>
              </a:rPr>
              <a:t>Venture capitalists</a:t>
            </a:r>
          </a:p>
          <a:p>
            <a:pPr>
              <a:lnSpc>
                <a:spcPct val="107000"/>
              </a:lnSpc>
              <a:spcAft>
                <a:spcPts val="800"/>
              </a:spcAft>
              <a:buClr>
                <a:srgbClr val="0070C0"/>
              </a:buClr>
              <a:buFont typeface="Wingdings" panose="05000000000000000000" pitchFamily="2" charset="2"/>
              <a:buChar char="q"/>
            </a:pPr>
            <a:r>
              <a:rPr lang="en-GB" sz="3200" dirty="0">
                <a:ea typeface="Calibri" panose="020F0502020204030204" pitchFamily="34" charset="0"/>
                <a:cs typeface="Times New Roman" panose="02020603050405020304" pitchFamily="18" charset="0"/>
              </a:rPr>
              <a:t>Personal funding</a:t>
            </a:r>
            <a:endParaRPr lang="en-GB" dirty="0">
              <a:ea typeface="Calibri" panose="020F0502020204030204" pitchFamily="34" charset="0"/>
              <a:cs typeface="Times New Roman" panose="02020603050405020304" pitchFamily="18" charset="0"/>
            </a:endParaRPr>
          </a:p>
          <a:p>
            <a:pPr>
              <a:lnSpc>
                <a:spcPct val="107000"/>
              </a:lnSpc>
              <a:spcAft>
                <a:spcPts val="800"/>
              </a:spcAft>
              <a:buClr>
                <a:srgbClr val="0070C0"/>
              </a:buClr>
              <a:buFont typeface="Wingdings" panose="05000000000000000000" pitchFamily="2" charset="2"/>
              <a:buChar char="q"/>
            </a:pPr>
            <a:r>
              <a:rPr lang="en-GB" sz="3200" dirty="0">
                <a:ea typeface="Calibri" panose="020F0502020204030204" pitchFamily="34" charset="0"/>
                <a:cs typeface="Times New Roman" panose="02020603050405020304" pitchFamily="18" charset="0"/>
              </a:rPr>
              <a:t>Bootstrapping</a:t>
            </a:r>
          </a:p>
        </p:txBody>
      </p:sp>
      <p:sp>
        <p:nvSpPr>
          <p:cNvPr id="2" name="Title 1">
            <a:extLst>
              <a:ext uri="{FF2B5EF4-FFF2-40B4-BE49-F238E27FC236}">
                <a16:creationId xmlns:a16="http://schemas.microsoft.com/office/drawing/2014/main" id="{56EA19EC-A7ED-32A4-7904-B7D59CDA7DBA}"/>
              </a:ext>
            </a:extLst>
          </p:cNvPr>
          <p:cNvSpPr txBox="1">
            <a:spLocks/>
          </p:cNvSpPr>
          <p:nvPr/>
        </p:nvSpPr>
        <p:spPr>
          <a:xfrm>
            <a:off x="457200" y="10306"/>
            <a:ext cx="8229600" cy="275838"/>
          </a:xfrm>
          <a:prstGeom prst="rect">
            <a:avLst/>
          </a:prstGeom>
        </p:spPr>
        <p:txBody>
          <a:bodyPr vert="horz" lIns="91440" tIns="45720" rIns="91440" bIns="45720" rtlCol="0" anchor="b">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spcBef>
                <a:spcPts val="0"/>
              </a:spcBef>
              <a:defRPr/>
            </a:pPr>
            <a:r>
              <a:rPr lang="en-GB" sz="1400" b="1" dirty="0">
                <a:solidFill>
                  <a:schemeClr val="accent1">
                    <a:lumMod val="50000"/>
                  </a:schemeClr>
                </a:solidFill>
                <a:ea typeface="+mn-ea"/>
                <a:cs typeface="+mn-cs"/>
              </a:rPr>
              <a:t>LCLM4006: Enterprise &amp; Entrepreneurship</a:t>
            </a:r>
            <a:endParaRPr lang="en-GB" sz="1400" dirty="0">
              <a:solidFill>
                <a:schemeClr val="accent1">
                  <a:lumMod val="50000"/>
                </a:schemeClr>
              </a:solidFill>
            </a:endParaRPr>
          </a:p>
        </p:txBody>
      </p:sp>
      <p:sp>
        <p:nvSpPr>
          <p:cNvPr id="4" name="TextBox 3">
            <a:extLst>
              <a:ext uri="{FF2B5EF4-FFF2-40B4-BE49-F238E27FC236}">
                <a16:creationId xmlns:a16="http://schemas.microsoft.com/office/drawing/2014/main" id="{A0B6E651-E7C8-6D20-D087-480AE61A779C}"/>
              </a:ext>
            </a:extLst>
          </p:cNvPr>
          <p:cNvSpPr txBox="1"/>
          <p:nvPr/>
        </p:nvSpPr>
        <p:spPr>
          <a:xfrm>
            <a:off x="0" y="388753"/>
            <a:ext cx="9144000" cy="584775"/>
          </a:xfrm>
          <a:prstGeom prst="rect">
            <a:avLst/>
          </a:prstGeom>
          <a:noFill/>
        </p:spPr>
        <p:txBody>
          <a:bodyPr wrap="square" rtlCol="0">
            <a:spAutoFit/>
          </a:bodyPr>
          <a:lstStyle/>
          <a:p>
            <a:pPr algn="ctr">
              <a:buNone/>
            </a:pPr>
            <a:r>
              <a:rPr lang="en-GB" sz="3200" b="1" dirty="0">
                <a:highlight>
                  <a:srgbClr val="FFFF00"/>
                </a:highlight>
              </a:rPr>
              <a:t>Raising funding</a:t>
            </a:r>
            <a:endParaRPr lang="en-GB" sz="3600" b="1" dirty="0">
              <a:highlight>
                <a:srgbClr val="FFFF00"/>
              </a:highlight>
            </a:endParaRPr>
          </a:p>
        </p:txBody>
      </p:sp>
    </p:spTree>
    <p:extLst>
      <p:ext uri="{BB962C8B-B14F-4D97-AF65-F5344CB8AC3E}">
        <p14:creationId xmlns:p14="http://schemas.microsoft.com/office/powerpoint/2010/main" val="172241047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nodeType="clickEffect">
                                  <p:stCondLst>
                                    <p:cond delay="0"/>
                                  </p:stCondLst>
                                  <p:childTnLst>
                                    <p:set>
                                      <p:cBhvr>
                                        <p:cTn id="38"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7504" y="1196752"/>
            <a:ext cx="9036496" cy="4536504"/>
          </a:xfrm>
        </p:spPr>
        <p:txBody>
          <a:bodyPr>
            <a:normAutofit fontScale="85000" lnSpcReduction="10000"/>
          </a:bodyPr>
          <a:lstStyle/>
          <a:p>
            <a:pPr>
              <a:lnSpc>
                <a:spcPct val="107000"/>
              </a:lnSpc>
              <a:spcAft>
                <a:spcPts val="800"/>
              </a:spcAft>
              <a:buClr>
                <a:srgbClr val="0070C0"/>
              </a:buClr>
              <a:buFont typeface="Wingdings" panose="05000000000000000000" pitchFamily="2" charset="2"/>
              <a:buChar char="q"/>
            </a:pPr>
            <a:r>
              <a:rPr lang="en-GB" sz="3200" dirty="0">
                <a:ea typeface="Calibri" panose="020F0502020204030204" pitchFamily="34" charset="0"/>
                <a:cs typeface="Times New Roman" panose="02020603050405020304" pitchFamily="18" charset="0"/>
              </a:rPr>
              <a:t>Government (national/local) backed loans or grants</a:t>
            </a:r>
          </a:p>
          <a:p>
            <a:pPr>
              <a:lnSpc>
                <a:spcPct val="107000"/>
              </a:lnSpc>
              <a:spcAft>
                <a:spcPts val="800"/>
              </a:spcAft>
              <a:buClr>
                <a:srgbClr val="0070C0"/>
              </a:buClr>
              <a:buFont typeface="Wingdings" panose="05000000000000000000" pitchFamily="2" charset="2"/>
              <a:buChar char="q"/>
            </a:pPr>
            <a:r>
              <a:rPr lang="en-GB" sz="3200" dirty="0">
                <a:ea typeface="Calibri" panose="020F0502020204030204" pitchFamily="34" charset="0"/>
                <a:cs typeface="Times New Roman" panose="02020603050405020304" pitchFamily="18" charset="0"/>
              </a:rPr>
              <a:t>Governments around the world, nationally or locally through the councils provide finance to startups or existing firms in form of loans or grants.</a:t>
            </a:r>
          </a:p>
          <a:p>
            <a:pPr>
              <a:lnSpc>
                <a:spcPct val="107000"/>
              </a:lnSpc>
              <a:spcAft>
                <a:spcPts val="800"/>
              </a:spcAft>
              <a:buClr>
                <a:srgbClr val="0070C0"/>
              </a:buClr>
              <a:buFont typeface="Wingdings" panose="05000000000000000000" pitchFamily="2" charset="2"/>
              <a:buChar char="q"/>
            </a:pPr>
            <a:r>
              <a:rPr lang="en-GB" sz="3200" dirty="0">
                <a:ea typeface="Calibri" panose="020F0502020204030204" pitchFamily="34" charset="0"/>
                <a:cs typeface="Times New Roman" panose="02020603050405020304" pitchFamily="18" charset="0"/>
              </a:rPr>
              <a:t>Government backed loans usually have </a:t>
            </a:r>
            <a:r>
              <a:rPr lang="en-GB" sz="3200" b="1" i="1" dirty="0">
                <a:solidFill>
                  <a:srgbClr val="FF0000"/>
                </a:solidFill>
                <a:ea typeface="Calibri" panose="020F0502020204030204" pitchFamily="34" charset="0"/>
                <a:cs typeface="Times New Roman" panose="02020603050405020304" pitchFamily="18" charset="0"/>
              </a:rPr>
              <a:t>much lower interest rates </a:t>
            </a:r>
            <a:r>
              <a:rPr lang="en-GB" sz="3200" dirty="0">
                <a:ea typeface="Calibri" panose="020F0502020204030204" pitchFamily="34" charset="0"/>
                <a:cs typeface="Times New Roman" panose="02020603050405020304" pitchFamily="18" charset="0"/>
              </a:rPr>
              <a:t>compare to the loans from commercial banks.</a:t>
            </a:r>
          </a:p>
          <a:p>
            <a:pPr>
              <a:lnSpc>
                <a:spcPct val="107000"/>
              </a:lnSpc>
              <a:spcAft>
                <a:spcPts val="800"/>
              </a:spcAft>
              <a:buClr>
                <a:srgbClr val="0070C0"/>
              </a:buClr>
              <a:buFont typeface="Wingdings" panose="05000000000000000000" pitchFamily="2" charset="2"/>
              <a:buChar char="q"/>
            </a:pPr>
            <a:r>
              <a:rPr lang="en-GB" sz="3200" b="1" i="1" dirty="0">
                <a:ea typeface="Calibri" panose="020F0502020204030204" pitchFamily="34" charset="0"/>
                <a:cs typeface="Times New Roman" panose="02020603050405020304" pitchFamily="18" charset="0"/>
              </a:rPr>
              <a:t>Grants are usually small amounts </a:t>
            </a:r>
            <a:r>
              <a:rPr lang="en-GB" sz="3200" dirty="0">
                <a:ea typeface="Calibri" panose="020F0502020204030204" pitchFamily="34" charset="0"/>
                <a:cs typeface="Times New Roman" panose="02020603050405020304" pitchFamily="18" charset="0"/>
              </a:rPr>
              <a:t>that startups do not need to pay back.</a:t>
            </a:r>
          </a:p>
          <a:p>
            <a:pPr>
              <a:lnSpc>
                <a:spcPct val="107000"/>
              </a:lnSpc>
              <a:spcAft>
                <a:spcPts val="800"/>
              </a:spcAft>
              <a:buClr>
                <a:srgbClr val="0070C0"/>
              </a:buClr>
              <a:buFont typeface="Wingdings" panose="05000000000000000000" pitchFamily="2" charset="2"/>
              <a:buChar char="q"/>
            </a:pPr>
            <a:endParaRPr lang="en-GB" sz="3200" dirty="0">
              <a:ea typeface="Calibri" panose="020F0502020204030204" pitchFamily="34" charset="0"/>
              <a:cs typeface="Times New Roman" panose="02020603050405020304" pitchFamily="18" charset="0"/>
            </a:endParaRPr>
          </a:p>
        </p:txBody>
      </p:sp>
      <p:sp>
        <p:nvSpPr>
          <p:cNvPr id="2" name="Title 1">
            <a:extLst>
              <a:ext uri="{FF2B5EF4-FFF2-40B4-BE49-F238E27FC236}">
                <a16:creationId xmlns:a16="http://schemas.microsoft.com/office/drawing/2014/main" id="{56EA19EC-A7ED-32A4-7904-B7D59CDA7DBA}"/>
              </a:ext>
            </a:extLst>
          </p:cNvPr>
          <p:cNvSpPr txBox="1">
            <a:spLocks/>
          </p:cNvSpPr>
          <p:nvPr/>
        </p:nvSpPr>
        <p:spPr>
          <a:xfrm>
            <a:off x="457200" y="10306"/>
            <a:ext cx="8229600" cy="275838"/>
          </a:xfrm>
          <a:prstGeom prst="rect">
            <a:avLst/>
          </a:prstGeom>
        </p:spPr>
        <p:txBody>
          <a:bodyPr vert="horz" lIns="91440" tIns="45720" rIns="91440" bIns="45720" rtlCol="0" anchor="b">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spcBef>
                <a:spcPts val="0"/>
              </a:spcBef>
              <a:defRPr/>
            </a:pPr>
            <a:r>
              <a:rPr lang="en-GB" sz="1400" b="1" dirty="0">
                <a:solidFill>
                  <a:schemeClr val="accent1">
                    <a:lumMod val="50000"/>
                  </a:schemeClr>
                </a:solidFill>
                <a:ea typeface="+mn-ea"/>
                <a:cs typeface="+mn-cs"/>
              </a:rPr>
              <a:t>LCLM4006: Enterprise &amp; Entrepreneurship</a:t>
            </a:r>
            <a:endParaRPr lang="en-GB" sz="1400" dirty="0">
              <a:solidFill>
                <a:schemeClr val="accent1">
                  <a:lumMod val="50000"/>
                </a:schemeClr>
              </a:solidFill>
            </a:endParaRPr>
          </a:p>
        </p:txBody>
      </p:sp>
      <p:sp>
        <p:nvSpPr>
          <p:cNvPr id="4" name="TextBox 3">
            <a:extLst>
              <a:ext uri="{FF2B5EF4-FFF2-40B4-BE49-F238E27FC236}">
                <a16:creationId xmlns:a16="http://schemas.microsoft.com/office/drawing/2014/main" id="{A0B6E651-E7C8-6D20-D087-480AE61A779C}"/>
              </a:ext>
            </a:extLst>
          </p:cNvPr>
          <p:cNvSpPr txBox="1"/>
          <p:nvPr/>
        </p:nvSpPr>
        <p:spPr>
          <a:xfrm>
            <a:off x="107504" y="449060"/>
            <a:ext cx="8927976" cy="584775"/>
          </a:xfrm>
          <a:prstGeom prst="rect">
            <a:avLst/>
          </a:prstGeom>
          <a:noFill/>
        </p:spPr>
        <p:txBody>
          <a:bodyPr wrap="square" rtlCol="0">
            <a:spAutoFit/>
          </a:bodyPr>
          <a:lstStyle/>
          <a:p>
            <a:pPr algn="ctr">
              <a:buNone/>
            </a:pPr>
            <a:r>
              <a:rPr lang="en-GB" sz="3200" b="1" dirty="0">
                <a:highlight>
                  <a:srgbClr val="FFFF00"/>
                </a:highlight>
              </a:rPr>
              <a:t>Government loan/grants </a:t>
            </a:r>
            <a:endParaRPr lang="en-GB" sz="3600" b="1" dirty="0">
              <a:highlight>
                <a:srgbClr val="FFFF00"/>
              </a:highlight>
            </a:endParaRPr>
          </a:p>
        </p:txBody>
      </p:sp>
    </p:spTree>
    <p:extLst>
      <p:ext uri="{BB962C8B-B14F-4D97-AF65-F5344CB8AC3E}">
        <p14:creationId xmlns:p14="http://schemas.microsoft.com/office/powerpoint/2010/main" val="414200054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2355C6-2C71-AA13-5C85-D0374E4CE0F7}"/>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A785337-37CA-78CE-8625-CFDDB4713E0C}"/>
              </a:ext>
            </a:extLst>
          </p:cNvPr>
          <p:cNvSpPr>
            <a:spLocks noGrp="1"/>
          </p:cNvSpPr>
          <p:nvPr>
            <p:ph idx="1"/>
          </p:nvPr>
        </p:nvSpPr>
        <p:spPr>
          <a:xfrm>
            <a:off x="107504" y="1196752"/>
            <a:ext cx="9036496" cy="4536504"/>
          </a:xfrm>
        </p:spPr>
        <p:txBody>
          <a:bodyPr>
            <a:normAutofit fontScale="77500" lnSpcReduction="20000"/>
          </a:bodyPr>
          <a:lstStyle/>
          <a:p>
            <a:pPr>
              <a:lnSpc>
                <a:spcPct val="107000"/>
              </a:lnSpc>
              <a:spcAft>
                <a:spcPts val="800"/>
              </a:spcAft>
              <a:buClr>
                <a:srgbClr val="0070C0"/>
              </a:buClr>
              <a:buFont typeface="Wingdings" panose="05000000000000000000" pitchFamily="2" charset="2"/>
              <a:buChar char="q"/>
            </a:pPr>
            <a:r>
              <a:rPr lang="en-GB" b="1" dirty="0"/>
              <a:t>Start Up Loans</a:t>
            </a:r>
            <a:r>
              <a:rPr lang="en-GB" dirty="0"/>
              <a:t>: </a:t>
            </a:r>
          </a:p>
          <a:p>
            <a:pPr lvl="1">
              <a:lnSpc>
                <a:spcPct val="107000"/>
              </a:lnSpc>
              <a:spcAft>
                <a:spcPts val="800"/>
              </a:spcAft>
              <a:buClr>
                <a:srgbClr val="0070C0"/>
              </a:buClr>
              <a:buFont typeface="Wingdings" panose="05000000000000000000" pitchFamily="2" charset="2"/>
              <a:buChar char="q"/>
            </a:pPr>
            <a:r>
              <a:rPr lang="en-GB" dirty="0"/>
              <a:t>The UK government offers unsecured personal loans ranging from £500 to £25,000 to start or grow your business. </a:t>
            </a:r>
          </a:p>
          <a:p>
            <a:pPr lvl="1">
              <a:lnSpc>
                <a:spcPct val="107000"/>
              </a:lnSpc>
              <a:spcAft>
                <a:spcPts val="800"/>
              </a:spcAft>
              <a:buClr>
                <a:srgbClr val="0070C0"/>
              </a:buClr>
              <a:buFont typeface="Wingdings" panose="05000000000000000000" pitchFamily="2" charset="2"/>
              <a:buChar char="q"/>
            </a:pPr>
            <a:r>
              <a:rPr lang="en-GB" dirty="0"/>
              <a:t>Successful applicants also receive up to 12 months of free mentoring. </a:t>
            </a:r>
          </a:p>
          <a:p>
            <a:pPr lvl="1">
              <a:lnSpc>
                <a:spcPct val="107000"/>
              </a:lnSpc>
              <a:spcAft>
                <a:spcPts val="800"/>
              </a:spcAft>
              <a:buClr>
                <a:srgbClr val="0070C0"/>
              </a:buClr>
              <a:buFont typeface="Wingdings" panose="05000000000000000000" pitchFamily="2" charset="2"/>
              <a:buChar char="q"/>
            </a:pPr>
            <a:r>
              <a:rPr lang="en-GB" b="1" dirty="0">
                <a:hlinkClick r:id="rId3"/>
              </a:rPr>
              <a:t>Government Loan Application</a:t>
            </a:r>
            <a:endParaRPr lang="en-GB" b="1" dirty="0"/>
          </a:p>
          <a:p>
            <a:pPr>
              <a:lnSpc>
                <a:spcPct val="107000"/>
              </a:lnSpc>
              <a:spcAft>
                <a:spcPts val="800"/>
              </a:spcAft>
              <a:buClr>
                <a:srgbClr val="0070C0"/>
              </a:buClr>
              <a:buFont typeface="Wingdings" panose="05000000000000000000" pitchFamily="2" charset="2"/>
              <a:buChar char="q"/>
            </a:pPr>
            <a:r>
              <a:rPr lang="en-GB" b="1" dirty="0"/>
              <a:t>Finance and Support for Your Business</a:t>
            </a:r>
            <a:r>
              <a:rPr lang="en-GB" dirty="0"/>
              <a:t>: </a:t>
            </a:r>
          </a:p>
          <a:p>
            <a:pPr lvl="1">
              <a:lnSpc>
                <a:spcPct val="107000"/>
              </a:lnSpc>
              <a:spcAft>
                <a:spcPts val="800"/>
              </a:spcAft>
              <a:buClr>
                <a:srgbClr val="0070C0"/>
              </a:buClr>
              <a:buFont typeface="Wingdings" panose="05000000000000000000" pitchFamily="2" charset="2"/>
              <a:buChar char="q"/>
            </a:pPr>
            <a:r>
              <a:rPr lang="en-GB" dirty="0"/>
              <a:t>A comprehensive directory of government-backed financial support, including grants and loans, tailored to various business needs. </a:t>
            </a:r>
          </a:p>
          <a:p>
            <a:pPr lvl="1">
              <a:lnSpc>
                <a:spcPct val="107000"/>
              </a:lnSpc>
              <a:spcAft>
                <a:spcPts val="800"/>
              </a:spcAft>
              <a:buClr>
                <a:srgbClr val="0070C0"/>
              </a:buClr>
              <a:buFont typeface="Wingdings" panose="05000000000000000000" pitchFamily="2" charset="2"/>
              <a:buChar char="q"/>
            </a:pPr>
            <a:r>
              <a:rPr lang="en-GB" b="1" dirty="0">
                <a:hlinkClick r:id="rId4"/>
              </a:rPr>
              <a:t>Finance and Support</a:t>
            </a:r>
            <a:endParaRPr lang="en-GB" b="1" dirty="0"/>
          </a:p>
          <a:p>
            <a:endParaRPr lang="en-GB" dirty="0"/>
          </a:p>
          <a:p>
            <a:pPr>
              <a:lnSpc>
                <a:spcPct val="107000"/>
              </a:lnSpc>
              <a:spcAft>
                <a:spcPts val="800"/>
              </a:spcAft>
              <a:buClr>
                <a:srgbClr val="0070C0"/>
              </a:buClr>
              <a:buFont typeface="Wingdings" panose="05000000000000000000" pitchFamily="2" charset="2"/>
              <a:buChar char="q"/>
            </a:pPr>
            <a:endParaRPr lang="en-GB" sz="3200" dirty="0">
              <a:ea typeface="Calibri" panose="020F0502020204030204" pitchFamily="34" charset="0"/>
              <a:cs typeface="Times New Roman" panose="02020603050405020304" pitchFamily="18" charset="0"/>
            </a:endParaRPr>
          </a:p>
          <a:p>
            <a:pPr>
              <a:lnSpc>
                <a:spcPct val="107000"/>
              </a:lnSpc>
              <a:spcAft>
                <a:spcPts val="800"/>
              </a:spcAft>
              <a:buClr>
                <a:srgbClr val="0070C0"/>
              </a:buClr>
              <a:buFont typeface="Wingdings" panose="05000000000000000000" pitchFamily="2" charset="2"/>
              <a:buChar char="q"/>
            </a:pPr>
            <a:endParaRPr lang="en-GB" sz="3200" dirty="0">
              <a:ea typeface="Calibri" panose="020F0502020204030204" pitchFamily="34" charset="0"/>
              <a:cs typeface="Times New Roman" panose="02020603050405020304" pitchFamily="18" charset="0"/>
            </a:endParaRPr>
          </a:p>
        </p:txBody>
      </p:sp>
      <p:sp>
        <p:nvSpPr>
          <p:cNvPr id="2" name="Title 1">
            <a:extLst>
              <a:ext uri="{FF2B5EF4-FFF2-40B4-BE49-F238E27FC236}">
                <a16:creationId xmlns:a16="http://schemas.microsoft.com/office/drawing/2014/main" id="{B4E6154D-2DAB-12A6-B3D8-163825DC5088}"/>
              </a:ext>
            </a:extLst>
          </p:cNvPr>
          <p:cNvSpPr txBox="1">
            <a:spLocks/>
          </p:cNvSpPr>
          <p:nvPr/>
        </p:nvSpPr>
        <p:spPr>
          <a:xfrm>
            <a:off x="457200" y="10306"/>
            <a:ext cx="8229600" cy="275838"/>
          </a:xfrm>
          <a:prstGeom prst="rect">
            <a:avLst/>
          </a:prstGeom>
        </p:spPr>
        <p:txBody>
          <a:bodyPr vert="horz" lIns="91440" tIns="45720" rIns="91440" bIns="45720" rtlCol="0" anchor="b">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spcBef>
                <a:spcPts val="0"/>
              </a:spcBef>
              <a:defRPr/>
            </a:pPr>
            <a:r>
              <a:rPr lang="en-GB" sz="1400" b="1" dirty="0">
                <a:solidFill>
                  <a:schemeClr val="accent1">
                    <a:lumMod val="50000"/>
                  </a:schemeClr>
                </a:solidFill>
                <a:ea typeface="+mn-ea"/>
                <a:cs typeface="+mn-cs"/>
              </a:rPr>
              <a:t>LCLM4006: Enterprise &amp; Entrepreneurship</a:t>
            </a:r>
            <a:endParaRPr lang="en-GB" sz="1400" dirty="0">
              <a:solidFill>
                <a:schemeClr val="accent1">
                  <a:lumMod val="50000"/>
                </a:schemeClr>
              </a:solidFill>
            </a:endParaRPr>
          </a:p>
        </p:txBody>
      </p:sp>
      <p:sp>
        <p:nvSpPr>
          <p:cNvPr id="4" name="TextBox 3">
            <a:extLst>
              <a:ext uri="{FF2B5EF4-FFF2-40B4-BE49-F238E27FC236}">
                <a16:creationId xmlns:a16="http://schemas.microsoft.com/office/drawing/2014/main" id="{470D70FD-5FDA-5195-F933-353594558BFE}"/>
              </a:ext>
            </a:extLst>
          </p:cNvPr>
          <p:cNvSpPr txBox="1"/>
          <p:nvPr/>
        </p:nvSpPr>
        <p:spPr>
          <a:xfrm>
            <a:off x="107504" y="449060"/>
            <a:ext cx="8927976" cy="584775"/>
          </a:xfrm>
          <a:prstGeom prst="rect">
            <a:avLst/>
          </a:prstGeom>
          <a:noFill/>
        </p:spPr>
        <p:txBody>
          <a:bodyPr wrap="square" rtlCol="0">
            <a:spAutoFit/>
          </a:bodyPr>
          <a:lstStyle/>
          <a:p>
            <a:pPr algn="ctr">
              <a:buNone/>
            </a:pPr>
            <a:r>
              <a:rPr lang="en-GB" sz="3200" b="1" dirty="0">
                <a:highlight>
                  <a:srgbClr val="FFFF00"/>
                </a:highlight>
              </a:rPr>
              <a:t>Government-Backed Loans and Grants </a:t>
            </a:r>
          </a:p>
        </p:txBody>
      </p:sp>
    </p:spTree>
    <p:extLst>
      <p:ext uri="{BB962C8B-B14F-4D97-AF65-F5344CB8AC3E}">
        <p14:creationId xmlns:p14="http://schemas.microsoft.com/office/powerpoint/2010/main" val="41864773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nodeType="clickEffect">
                                  <p:stCondLst>
                                    <p:cond delay="0"/>
                                  </p:stCondLst>
                                  <p:childTnLst>
                                    <p:set>
                                      <p:cBhvr>
                                        <p:cTn id="34"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6ED8C5-0B67-9872-078D-596E17A194B9}"/>
              </a:ext>
            </a:extLst>
          </p:cNvPr>
          <p:cNvSpPr>
            <a:spLocks noGrp="1"/>
          </p:cNvSpPr>
          <p:nvPr>
            <p:ph type="title"/>
          </p:nvPr>
        </p:nvSpPr>
        <p:spPr/>
        <p:txBody>
          <a:bodyPr>
            <a:normAutofit/>
          </a:bodyPr>
          <a:lstStyle/>
          <a:p>
            <a:r>
              <a:rPr lang="en-GB" sz="2800" b="1" dirty="0">
                <a:highlight>
                  <a:srgbClr val="FFFF00"/>
                </a:highlight>
              </a:rPr>
              <a:t>Group Activity</a:t>
            </a:r>
          </a:p>
        </p:txBody>
      </p:sp>
      <p:sp>
        <p:nvSpPr>
          <p:cNvPr id="3" name="Content Placeholder 2">
            <a:extLst>
              <a:ext uri="{FF2B5EF4-FFF2-40B4-BE49-F238E27FC236}">
                <a16:creationId xmlns:a16="http://schemas.microsoft.com/office/drawing/2014/main" id="{2BAD1461-D77E-155E-4597-ACDEFF4BE9B3}"/>
              </a:ext>
            </a:extLst>
          </p:cNvPr>
          <p:cNvSpPr>
            <a:spLocks noGrp="1"/>
          </p:cNvSpPr>
          <p:nvPr>
            <p:ph idx="1"/>
          </p:nvPr>
        </p:nvSpPr>
        <p:spPr/>
        <p:txBody>
          <a:bodyPr/>
          <a:lstStyle/>
          <a:p>
            <a:pPr marL="0" indent="0">
              <a:buNone/>
            </a:pPr>
            <a:endParaRPr lang="en-US" dirty="0"/>
          </a:p>
          <a:p>
            <a:pPr marL="0" indent="0">
              <a:buNone/>
            </a:pPr>
            <a:r>
              <a:rPr lang="en-US" b="1" dirty="0"/>
              <a:t>Split into groups of 3-5, discuss and identify three pros and cons of government loans and grants for SMEs.</a:t>
            </a:r>
          </a:p>
          <a:p>
            <a:pPr marL="0" indent="0">
              <a:buNone/>
            </a:pPr>
            <a:endParaRPr lang="en-US" b="1" dirty="0"/>
          </a:p>
          <a:p>
            <a:pPr marL="0" indent="0">
              <a:buNone/>
            </a:pPr>
            <a:r>
              <a:rPr lang="en-US" dirty="0"/>
              <a:t>Be ready to share your points with the class.</a:t>
            </a:r>
            <a:endParaRPr lang="en-GB" dirty="0"/>
          </a:p>
        </p:txBody>
      </p:sp>
      <p:sp>
        <p:nvSpPr>
          <p:cNvPr id="4" name="Slide Number Placeholder 3">
            <a:extLst>
              <a:ext uri="{FF2B5EF4-FFF2-40B4-BE49-F238E27FC236}">
                <a16:creationId xmlns:a16="http://schemas.microsoft.com/office/drawing/2014/main" id="{88FADA5A-D29C-FC48-660D-6BC718F7CE74}"/>
              </a:ext>
            </a:extLst>
          </p:cNvPr>
          <p:cNvSpPr>
            <a:spLocks noGrp="1"/>
          </p:cNvSpPr>
          <p:nvPr>
            <p:ph type="sldNum" sz="quarter" idx="12"/>
          </p:nvPr>
        </p:nvSpPr>
        <p:spPr/>
        <p:txBody>
          <a:bodyPr/>
          <a:lstStyle/>
          <a:p>
            <a:fld id="{C3F65BB1-9206-4D7F-97F9-47DCC7DC6334}" type="slidenum">
              <a:rPr lang="en-GB" smtClean="0"/>
              <a:pPr/>
              <a:t>11</a:t>
            </a:fld>
            <a:endParaRPr lang="en-GB"/>
          </a:p>
        </p:txBody>
      </p:sp>
    </p:spTree>
    <p:extLst>
      <p:ext uri="{BB962C8B-B14F-4D97-AF65-F5344CB8AC3E}">
        <p14:creationId xmlns:p14="http://schemas.microsoft.com/office/powerpoint/2010/main" val="246670705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30684" y="1011916"/>
            <a:ext cx="9013316" cy="4649332"/>
          </a:xfrm>
        </p:spPr>
        <p:txBody>
          <a:bodyPr>
            <a:normAutofit fontScale="92500"/>
          </a:bodyPr>
          <a:lstStyle/>
          <a:p>
            <a:pPr>
              <a:buClr>
                <a:srgbClr val="007DC3"/>
              </a:buClr>
              <a:buFont typeface="Wingdings" panose="05000000000000000000" pitchFamily="2" charset="2"/>
              <a:buChar char="q"/>
            </a:pPr>
            <a:endParaRPr lang="en-US" sz="2400" dirty="0"/>
          </a:p>
          <a:p>
            <a:pPr>
              <a:lnSpc>
                <a:spcPct val="107000"/>
              </a:lnSpc>
              <a:spcAft>
                <a:spcPts val="800"/>
              </a:spcAft>
              <a:buClr>
                <a:srgbClr val="0070C0"/>
              </a:buClr>
              <a:buFont typeface="Wingdings" panose="05000000000000000000" pitchFamily="2" charset="2"/>
              <a:buChar char="q"/>
            </a:pPr>
            <a:r>
              <a:rPr lang="en-GB" sz="2800" dirty="0">
                <a:ea typeface="Calibri" panose="020F0502020204030204" pitchFamily="34" charset="0"/>
                <a:cs typeface="Times New Roman" panose="02020603050405020304" pitchFamily="18" charset="0"/>
              </a:rPr>
              <a:t>Crowdfunding allows small business owners or startups to sell shares in their companies in exchange for funding.</a:t>
            </a:r>
          </a:p>
          <a:p>
            <a:pPr>
              <a:lnSpc>
                <a:spcPct val="107000"/>
              </a:lnSpc>
              <a:spcAft>
                <a:spcPts val="800"/>
              </a:spcAft>
              <a:buClr>
                <a:srgbClr val="0070C0"/>
              </a:buClr>
              <a:buFont typeface="Wingdings" panose="05000000000000000000" pitchFamily="2" charset="2"/>
              <a:buChar char="q"/>
            </a:pPr>
            <a:r>
              <a:rPr lang="en-GB" sz="2800" dirty="0">
                <a:ea typeface="Calibri" panose="020F0502020204030204" pitchFamily="34" charset="0"/>
                <a:cs typeface="Times New Roman" panose="02020603050405020304" pitchFamily="18" charset="0"/>
              </a:rPr>
              <a:t>Through Crowdfunding anyone can make a micro investment in a new business that interests them.</a:t>
            </a:r>
          </a:p>
          <a:p>
            <a:pPr>
              <a:lnSpc>
                <a:spcPct val="107000"/>
              </a:lnSpc>
              <a:spcAft>
                <a:spcPts val="800"/>
              </a:spcAft>
              <a:buClr>
                <a:srgbClr val="0070C0"/>
              </a:buClr>
              <a:buFont typeface="Wingdings" panose="05000000000000000000" pitchFamily="2" charset="2"/>
              <a:buChar char="q"/>
            </a:pPr>
            <a:r>
              <a:rPr lang="en-GB" sz="2800" dirty="0">
                <a:ea typeface="Calibri" panose="020F0502020204030204" pitchFamily="34" charset="0"/>
                <a:cs typeface="Times New Roman" panose="02020603050405020304" pitchFamily="18" charset="0"/>
              </a:rPr>
              <a:t>Large numbers of people can invest small, affordable amounts into any existing firm or startup &amp; can raise significant amounts.</a:t>
            </a:r>
          </a:p>
          <a:p>
            <a:pPr>
              <a:lnSpc>
                <a:spcPct val="107000"/>
              </a:lnSpc>
              <a:spcAft>
                <a:spcPts val="800"/>
              </a:spcAft>
              <a:buClr>
                <a:srgbClr val="0070C0"/>
              </a:buClr>
              <a:buFont typeface="Wingdings" panose="05000000000000000000" pitchFamily="2" charset="2"/>
              <a:buChar char="q"/>
            </a:pPr>
            <a:r>
              <a:rPr lang="en-GB" sz="2800" dirty="0">
                <a:ea typeface="Calibri" panose="020F0502020204030204" pitchFamily="34" charset="0"/>
                <a:cs typeface="Times New Roman" panose="02020603050405020304" pitchFamily="18" charset="0"/>
              </a:rPr>
              <a:t>Usually through online platforms that charge a fee</a:t>
            </a:r>
          </a:p>
          <a:p>
            <a:pPr marL="0" indent="0">
              <a:buClr>
                <a:srgbClr val="007DC3"/>
              </a:buClr>
              <a:buNone/>
            </a:pPr>
            <a:endParaRPr lang="en-GB" sz="2400" dirty="0"/>
          </a:p>
          <a:p>
            <a:pPr marL="0" indent="0">
              <a:buClr>
                <a:srgbClr val="007DC3"/>
              </a:buClr>
              <a:buNone/>
            </a:pPr>
            <a:endParaRPr lang="en-GB" sz="2400" dirty="0"/>
          </a:p>
          <a:p>
            <a:pPr>
              <a:buClr>
                <a:srgbClr val="007DC3"/>
              </a:buClr>
              <a:buFont typeface="Wingdings" panose="05000000000000000000" pitchFamily="2" charset="2"/>
              <a:buChar char="q"/>
            </a:pPr>
            <a:endParaRPr lang="en-US" sz="2400" dirty="0"/>
          </a:p>
        </p:txBody>
      </p:sp>
      <p:sp>
        <p:nvSpPr>
          <p:cNvPr id="2" name="Title 1">
            <a:extLst>
              <a:ext uri="{FF2B5EF4-FFF2-40B4-BE49-F238E27FC236}">
                <a16:creationId xmlns:a16="http://schemas.microsoft.com/office/drawing/2014/main" id="{904C1368-6C15-9655-93D2-99891827A1B7}"/>
              </a:ext>
            </a:extLst>
          </p:cNvPr>
          <p:cNvSpPr>
            <a:spLocks noGrp="1"/>
          </p:cNvSpPr>
          <p:nvPr>
            <p:ph type="title"/>
          </p:nvPr>
        </p:nvSpPr>
        <p:spPr>
          <a:xfrm>
            <a:off x="522542" y="562670"/>
            <a:ext cx="8229600" cy="634082"/>
          </a:xfrm>
        </p:spPr>
        <p:txBody>
          <a:bodyPr>
            <a:noAutofit/>
          </a:bodyPr>
          <a:lstStyle/>
          <a:p>
            <a:r>
              <a:rPr lang="en-US" sz="3600" dirty="0"/>
              <a:t> </a:t>
            </a:r>
            <a:br>
              <a:rPr lang="en-US" sz="3600" dirty="0"/>
            </a:br>
            <a:r>
              <a:rPr lang="en-GB" sz="3200" b="1" dirty="0">
                <a:highlight>
                  <a:srgbClr val="FFFF00"/>
                </a:highlight>
              </a:rPr>
              <a:t>Crowdfunding</a:t>
            </a:r>
            <a:br>
              <a:rPr lang="en-GB" sz="3200" b="1" dirty="0">
                <a:highlight>
                  <a:srgbClr val="FFFF00"/>
                </a:highlight>
              </a:rPr>
            </a:br>
            <a:endParaRPr lang="en-US" sz="3600" b="1" dirty="0">
              <a:highlight>
                <a:srgbClr val="FFFF00"/>
              </a:highlight>
            </a:endParaRPr>
          </a:p>
        </p:txBody>
      </p:sp>
      <p:sp>
        <p:nvSpPr>
          <p:cNvPr id="4" name="Title 1">
            <a:extLst>
              <a:ext uri="{FF2B5EF4-FFF2-40B4-BE49-F238E27FC236}">
                <a16:creationId xmlns:a16="http://schemas.microsoft.com/office/drawing/2014/main" id="{249D0CD0-0476-38F0-46BD-BFF8B6A409B7}"/>
              </a:ext>
            </a:extLst>
          </p:cNvPr>
          <p:cNvSpPr txBox="1">
            <a:spLocks/>
          </p:cNvSpPr>
          <p:nvPr/>
        </p:nvSpPr>
        <p:spPr>
          <a:xfrm>
            <a:off x="457200" y="10306"/>
            <a:ext cx="8229600" cy="275838"/>
          </a:xfrm>
          <a:prstGeom prst="rect">
            <a:avLst/>
          </a:prstGeom>
        </p:spPr>
        <p:txBody>
          <a:bodyPr vert="horz" lIns="91440" tIns="45720" rIns="91440" bIns="45720" rtlCol="0" anchor="b">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spcBef>
                <a:spcPts val="0"/>
              </a:spcBef>
              <a:defRPr/>
            </a:pPr>
            <a:r>
              <a:rPr lang="en-GB" sz="1400" b="1" dirty="0">
                <a:solidFill>
                  <a:schemeClr val="accent1">
                    <a:lumMod val="50000"/>
                  </a:schemeClr>
                </a:solidFill>
                <a:ea typeface="+mn-ea"/>
                <a:cs typeface="+mn-cs"/>
              </a:rPr>
              <a:t>LCLM4006: Enterprise &amp; Entrepreneurship</a:t>
            </a:r>
            <a:endParaRPr lang="en-GB" sz="1400" dirty="0">
              <a:solidFill>
                <a:schemeClr val="accent1">
                  <a:lumMod val="50000"/>
                </a:schemeClr>
              </a:solidFill>
            </a:endParaRPr>
          </a:p>
        </p:txBody>
      </p:sp>
    </p:spTree>
    <p:extLst>
      <p:ext uri="{BB962C8B-B14F-4D97-AF65-F5344CB8AC3E}">
        <p14:creationId xmlns:p14="http://schemas.microsoft.com/office/powerpoint/2010/main" val="314587132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8"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8"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calcmode="lin" valueType="num">
                                      <p:cBhvr additive="base">
                                        <p:cTn id="17" dur="500" fill="hold"/>
                                        <p:tgtEl>
                                          <p:spTgt spid="3">
                                            <p:txEl>
                                              <p:pRg st="2" end="2"/>
                                            </p:txEl>
                                          </p:spTgt>
                                        </p:tgtEl>
                                        <p:attrNameLst>
                                          <p:attrName>ppt_x</p:attrName>
                                        </p:attrNameLst>
                                      </p:cBhvr>
                                      <p:tavLst>
                                        <p:tav tm="0">
                                          <p:val>
                                            <p:strVal val="0-#ppt_w/2"/>
                                          </p:val>
                                        </p:tav>
                                        <p:tav tm="100000">
                                          <p:val>
                                            <p:strVal val="#ppt_x"/>
                                          </p:val>
                                        </p:tav>
                                      </p:tavLst>
                                    </p:anim>
                                    <p:anim calcmode="lin" valueType="num">
                                      <p:cBhvr additive="base">
                                        <p:cTn id="18" dur="500" fill="hold"/>
                                        <p:tgtEl>
                                          <p:spTgt spid="3">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8" fill="hold"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 calcmode="lin" valueType="num">
                                      <p:cBhvr additive="base">
                                        <p:cTn id="23" dur="500" fill="hold"/>
                                        <p:tgtEl>
                                          <p:spTgt spid="3">
                                            <p:txEl>
                                              <p:pRg st="3" end="3"/>
                                            </p:tx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3">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8" fill="hold" nodeType="clickEffect">
                                  <p:stCondLst>
                                    <p:cond delay="0"/>
                                  </p:stCondLst>
                                  <p:childTnLst>
                                    <p:set>
                                      <p:cBhvr>
                                        <p:cTn id="28" dur="1" fill="hold">
                                          <p:stCondLst>
                                            <p:cond delay="0"/>
                                          </p:stCondLst>
                                        </p:cTn>
                                        <p:tgtEl>
                                          <p:spTgt spid="3">
                                            <p:txEl>
                                              <p:pRg st="4" end="4"/>
                                            </p:txEl>
                                          </p:spTgt>
                                        </p:tgtEl>
                                        <p:attrNameLst>
                                          <p:attrName>style.visibility</p:attrName>
                                        </p:attrNameLst>
                                      </p:cBhvr>
                                      <p:to>
                                        <p:strVal val="visible"/>
                                      </p:to>
                                    </p:set>
                                    <p:anim calcmode="lin" valueType="num">
                                      <p:cBhvr additive="base">
                                        <p:cTn id="29" dur="500" fill="hold"/>
                                        <p:tgtEl>
                                          <p:spTgt spid="3">
                                            <p:txEl>
                                              <p:pRg st="4" end="4"/>
                                            </p:txEl>
                                          </p:spTgt>
                                        </p:tgtEl>
                                        <p:attrNameLst>
                                          <p:attrName>ppt_x</p:attrName>
                                        </p:attrNameLst>
                                      </p:cBhvr>
                                      <p:tavLst>
                                        <p:tav tm="0">
                                          <p:val>
                                            <p:strVal val="0-#ppt_w/2"/>
                                          </p:val>
                                        </p:tav>
                                        <p:tav tm="100000">
                                          <p:val>
                                            <p:strVal val="#ppt_x"/>
                                          </p:val>
                                        </p:tav>
                                      </p:tavLst>
                                    </p:anim>
                                    <p:anim calcmode="lin" valueType="num">
                                      <p:cBhvr additive="base">
                                        <p:cTn id="30" dur="500" fill="hold"/>
                                        <p:tgtEl>
                                          <p:spTgt spid="3">
                                            <p:txEl>
                                              <p:pRg st="4" end="4"/>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47F6C0-69EA-5EE9-D65E-5786E75E42BA}"/>
              </a:ext>
            </a:extLst>
          </p:cNvPr>
          <p:cNvSpPr>
            <a:spLocks noGrp="1"/>
          </p:cNvSpPr>
          <p:nvPr>
            <p:ph type="title"/>
          </p:nvPr>
        </p:nvSpPr>
        <p:spPr/>
        <p:txBody>
          <a:bodyPr>
            <a:normAutofit/>
          </a:bodyPr>
          <a:lstStyle/>
          <a:p>
            <a:r>
              <a:rPr lang="en-US" sz="2800" b="1" dirty="0">
                <a:highlight>
                  <a:srgbClr val="FFFF00"/>
                </a:highlight>
              </a:rPr>
              <a:t>Benefits and Drawbacks of Crowdfunding</a:t>
            </a:r>
            <a:endParaRPr lang="en-GB" sz="2800" b="1" dirty="0">
              <a:highlight>
                <a:srgbClr val="FFFF00"/>
              </a:highlight>
            </a:endParaRPr>
          </a:p>
        </p:txBody>
      </p:sp>
      <p:graphicFrame>
        <p:nvGraphicFramePr>
          <p:cNvPr id="5" name="Content Placeholder 4">
            <a:extLst>
              <a:ext uri="{FF2B5EF4-FFF2-40B4-BE49-F238E27FC236}">
                <a16:creationId xmlns:a16="http://schemas.microsoft.com/office/drawing/2014/main" id="{2BDCF727-7580-8478-3537-B502ACEA0EEC}"/>
              </a:ext>
            </a:extLst>
          </p:cNvPr>
          <p:cNvGraphicFramePr>
            <a:graphicFrameLocks noGrp="1"/>
          </p:cNvGraphicFramePr>
          <p:nvPr>
            <p:ph idx="1"/>
            <p:extLst>
              <p:ext uri="{D42A27DB-BD31-4B8C-83A1-F6EECF244321}">
                <p14:modId xmlns:p14="http://schemas.microsoft.com/office/powerpoint/2010/main" val="2670303735"/>
              </p:ext>
            </p:extLst>
          </p:nvPr>
        </p:nvGraphicFramePr>
        <p:xfrm>
          <a:off x="0" y="1600200"/>
          <a:ext cx="9144000" cy="3989040"/>
        </p:xfrm>
        <a:graphic>
          <a:graphicData uri="http://schemas.openxmlformats.org/drawingml/2006/table">
            <a:tbl>
              <a:tblPr firstRow="1" bandRow="1">
                <a:tableStyleId>{5C22544A-7EE6-4342-B048-85BDC9FD1C3A}</a:tableStyleId>
              </a:tblPr>
              <a:tblGrid>
                <a:gridCol w="4572000">
                  <a:extLst>
                    <a:ext uri="{9D8B030D-6E8A-4147-A177-3AD203B41FA5}">
                      <a16:colId xmlns:a16="http://schemas.microsoft.com/office/drawing/2014/main" val="2506637489"/>
                    </a:ext>
                  </a:extLst>
                </a:gridCol>
                <a:gridCol w="4572000">
                  <a:extLst>
                    <a:ext uri="{9D8B030D-6E8A-4147-A177-3AD203B41FA5}">
                      <a16:colId xmlns:a16="http://schemas.microsoft.com/office/drawing/2014/main" val="2554462911"/>
                    </a:ext>
                  </a:extLst>
                </a:gridCol>
              </a:tblGrid>
              <a:tr h="797808">
                <a:tc>
                  <a:txBody>
                    <a:bodyPr/>
                    <a:lstStyle/>
                    <a:p>
                      <a:r>
                        <a:rPr lang="en-US" dirty="0"/>
                        <a:t>Benefits</a:t>
                      </a:r>
                      <a:endParaRPr lang="en-GB" dirty="0"/>
                    </a:p>
                  </a:txBody>
                  <a:tcPr/>
                </a:tc>
                <a:tc>
                  <a:txBody>
                    <a:bodyPr/>
                    <a:lstStyle/>
                    <a:p>
                      <a:r>
                        <a:rPr lang="en-US" dirty="0"/>
                        <a:t>Drawbacks</a:t>
                      </a:r>
                      <a:endParaRPr lang="en-GB" dirty="0"/>
                    </a:p>
                  </a:txBody>
                  <a:tcPr/>
                </a:tc>
                <a:extLst>
                  <a:ext uri="{0D108BD9-81ED-4DB2-BD59-A6C34878D82A}">
                    <a16:rowId xmlns:a16="http://schemas.microsoft.com/office/drawing/2014/main" val="1010631637"/>
                  </a:ext>
                </a:extLst>
              </a:tr>
              <a:tr h="797808">
                <a:tc>
                  <a:txBody>
                    <a:bodyPr/>
                    <a:lstStyle/>
                    <a:p>
                      <a:r>
                        <a:rPr lang="en-GB" dirty="0"/>
                        <a:t>Access to funding without traditional loans </a:t>
                      </a:r>
                    </a:p>
                  </a:txBody>
                  <a:tcPr/>
                </a:tc>
                <a:tc>
                  <a:txBody>
                    <a:bodyPr/>
                    <a:lstStyle/>
                    <a:p>
                      <a:r>
                        <a:rPr lang="en-GB" dirty="0"/>
                        <a:t>Highly competitive and crowded platforms </a:t>
                      </a:r>
                    </a:p>
                  </a:txBody>
                  <a:tcPr/>
                </a:tc>
                <a:extLst>
                  <a:ext uri="{0D108BD9-81ED-4DB2-BD59-A6C34878D82A}">
                    <a16:rowId xmlns:a16="http://schemas.microsoft.com/office/drawing/2014/main" val="2482158246"/>
                  </a:ext>
                </a:extLst>
              </a:tr>
              <a:tr h="797808">
                <a:tc>
                  <a:txBody>
                    <a:bodyPr/>
                    <a:lstStyle/>
                    <a:p>
                      <a:r>
                        <a:rPr lang="en-GB" dirty="0"/>
                        <a:t>Validates your business through public support </a:t>
                      </a:r>
                    </a:p>
                  </a:txBody>
                  <a:tcPr/>
                </a:tc>
                <a:tc>
                  <a:txBody>
                    <a:bodyPr/>
                    <a:lstStyle/>
                    <a:p>
                      <a:r>
                        <a:rPr lang="en-GB" sz="1800" kern="1200" dirty="0">
                          <a:solidFill>
                            <a:schemeClr val="dk1"/>
                          </a:solidFill>
                          <a:effectLst/>
                          <a:latin typeface="+mn-lt"/>
                          <a:ea typeface="+mn-ea"/>
                          <a:cs typeface="+mn-cs"/>
                        </a:rPr>
                        <a:t>Many platforms operate an all-or-nothing funding model</a:t>
                      </a:r>
                      <a:endParaRPr lang="en-GB" dirty="0"/>
                    </a:p>
                  </a:txBody>
                  <a:tcPr/>
                </a:tc>
                <a:extLst>
                  <a:ext uri="{0D108BD9-81ED-4DB2-BD59-A6C34878D82A}">
                    <a16:rowId xmlns:a16="http://schemas.microsoft.com/office/drawing/2014/main" val="212463845"/>
                  </a:ext>
                </a:extLst>
              </a:tr>
              <a:tr h="797808">
                <a:tc>
                  <a:txBody>
                    <a:bodyPr/>
                    <a:lstStyle/>
                    <a:p>
                      <a:r>
                        <a:rPr lang="en-GB" dirty="0"/>
                        <a:t>Builds a loyal community of supporters </a:t>
                      </a:r>
                    </a:p>
                  </a:txBody>
                  <a:tcPr/>
                </a:tc>
                <a:tc>
                  <a:txBody>
                    <a:bodyPr/>
                    <a:lstStyle/>
                    <a:p>
                      <a:r>
                        <a:rPr lang="en-GB" dirty="0"/>
                        <a:t>Time-consuming to create and manage a campaign </a:t>
                      </a:r>
                    </a:p>
                  </a:txBody>
                  <a:tcPr/>
                </a:tc>
                <a:extLst>
                  <a:ext uri="{0D108BD9-81ED-4DB2-BD59-A6C34878D82A}">
                    <a16:rowId xmlns:a16="http://schemas.microsoft.com/office/drawing/2014/main" val="2663810773"/>
                  </a:ext>
                </a:extLst>
              </a:tr>
              <a:tr h="797808">
                <a:tc>
                  <a:txBody>
                    <a:bodyPr/>
                    <a:lstStyle/>
                    <a:p>
                      <a:r>
                        <a:rPr lang="en-GB" dirty="0"/>
                        <a:t>Increase marketing and brand visibility </a:t>
                      </a:r>
                    </a:p>
                  </a:txBody>
                  <a:tcPr/>
                </a:tc>
                <a:tc>
                  <a:txBody>
                    <a:bodyPr/>
                    <a:lstStyle/>
                    <a:p>
                      <a:r>
                        <a:rPr lang="en-GB" dirty="0"/>
                        <a:t>No guarantee of reaching funding target </a:t>
                      </a:r>
                    </a:p>
                  </a:txBody>
                  <a:tcPr/>
                </a:tc>
                <a:extLst>
                  <a:ext uri="{0D108BD9-81ED-4DB2-BD59-A6C34878D82A}">
                    <a16:rowId xmlns:a16="http://schemas.microsoft.com/office/drawing/2014/main" val="542232973"/>
                  </a:ext>
                </a:extLst>
              </a:tr>
            </a:tbl>
          </a:graphicData>
        </a:graphic>
      </p:graphicFrame>
      <p:sp>
        <p:nvSpPr>
          <p:cNvPr id="4" name="Slide Number Placeholder 3">
            <a:extLst>
              <a:ext uri="{FF2B5EF4-FFF2-40B4-BE49-F238E27FC236}">
                <a16:creationId xmlns:a16="http://schemas.microsoft.com/office/drawing/2014/main" id="{3F7A1D55-F212-AEED-97B6-15411D58C794}"/>
              </a:ext>
            </a:extLst>
          </p:cNvPr>
          <p:cNvSpPr>
            <a:spLocks noGrp="1"/>
          </p:cNvSpPr>
          <p:nvPr>
            <p:ph type="sldNum" sz="quarter" idx="12"/>
          </p:nvPr>
        </p:nvSpPr>
        <p:spPr/>
        <p:txBody>
          <a:bodyPr/>
          <a:lstStyle/>
          <a:p>
            <a:fld id="{C3F65BB1-9206-4D7F-97F9-47DCC7DC6334}" type="slidenum">
              <a:rPr lang="en-GB" smtClean="0"/>
              <a:pPr/>
              <a:t>13</a:t>
            </a:fld>
            <a:endParaRPr lang="en-GB"/>
          </a:p>
        </p:txBody>
      </p:sp>
    </p:spTree>
    <p:extLst>
      <p:ext uri="{BB962C8B-B14F-4D97-AF65-F5344CB8AC3E}">
        <p14:creationId xmlns:p14="http://schemas.microsoft.com/office/powerpoint/2010/main" val="307099481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B9C467-8FC1-A290-1CD0-955CA38865DB}"/>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E25000E-ACE5-83D7-77CD-5482C35E588B}"/>
              </a:ext>
            </a:extLst>
          </p:cNvPr>
          <p:cNvSpPr>
            <a:spLocks noGrp="1"/>
          </p:cNvSpPr>
          <p:nvPr>
            <p:ph idx="1"/>
          </p:nvPr>
        </p:nvSpPr>
        <p:spPr>
          <a:xfrm>
            <a:off x="130684" y="1011916"/>
            <a:ext cx="9013316" cy="4649332"/>
          </a:xfrm>
        </p:spPr>
        <p:txBody>
          <a:bodyPr>
            <a:normAutofit lnSpcReduction="10000"/>
          </a:bodyPr>
          <a:lstStyle/>
          <a:p>
            <a:pPr>
              <a:buClr>
                <a:srgbClr val="007DC3"/>
              </a:buClr>
              <a:buFont typeface="Wingdings" panose="05000000000000000000" pitchFamily="2" charset="2"/>
              <a:buChar char="q"/>
            </a:pPr>
            <a:endParaRPr lang="en-US" sz="2400" dirty="0"/>
          </a:p>
          <a:p>
            <a:pPr>
              <a:lnSpc>
                <a:spcPct val="107000"/>
              </a:lnSpc>
              <a:spcAft>
                <a:spcPts val="800"/>
              </a:spcAft>
              <a:buClr>
                <a:srgbClr val="0070C0"/>
              </a:buClr>
              <a:buFont typeface="Wingdings" panose="05000000000000000000" pitchFamily="2" charset="2"/>
              <a:buChar char="q"/>
            </a:pPr>
            <a:r>
              <a:rPr lang="en-GB" sz="2400" b="1" dirty="0"/>
              <a:t>Crowd for Angels</a:t>
            </a:r>
            <a:r>
              <a:rPr lang="en-GB" sz="2400" dirty="0"/>
              <a:t>: </a:t>
            </a:r>
          </a:p>
          <a:p>
            <a:pPr lvl="1">
              <a:lnSpc>
                <a:spcPct val="107000"/>
              </a:lnSpc>
              <a:spcAft>
                <a:spcPts val="800"/>
              </a:spcAft>
              <a:buClr>
                <a:srgbClr val="0070C0"/>
              </a:buClr>
              <a:buFont typeface="Wingdings" panose="05000000000000000000" pitchFamily="2" charset="2"/>
              <a:buChar char="q"/>
            </a:pPr>
            <a:r>
              <a:rPr lang="en-GB" sz="2000" dirty="0"/>
              <a:t>A UK-based crowdfunding platform authorized by the Financial Conduct Authority (FCA), offering investment opportunities through shares, bonds, or tokens.</a:t>
            </a:r>
          </a:p>
          <a:p>
            <a:pPr lvl="1">
              <a:lnSpc>
                <a:spcPct val="107000"/>
              </a:lnSpc>
              <a:spcAft>
                <a:spcPts val="800"/>
              </a:spcAft>
              <a:buClr>
                <a:srgbClr val="0070C0"/>
              </a:buClr>
              <a:buFont typeface="Wingdings" panose="05000000000000000000" pitchFamily="2" charset="2"/>
              <a:buChar char="q"/>
            </a:pPr>
            <a:r>
              <a:rPr lang="en-GB" sz="2400" b="1" dirty="0">
                <a:hlinkClick r:id="rId3"/>
              </a:rPr>
              <a:t>Crowd-For-Angels</a:t>
            </a:r>
            <a:r>
              <a:rPr lang="en-GB" sz="2400" dirty="0">
                <a:hlinkClick r:id="rId3"/>
              </a:rPr>
              <a:t> </a:t>
            </a:r>
            <a:endParaRPr lang="en-GB" sz="2400" dirty="0"/>
          </a:p>
          <a:p>
            <a:pPr>
              <a:lnSpc>
                <a:spcPct val="107000"/>
              </a:lnSpc>
              <a:spcAft>
                <a:spcPts val="800"/>
              </a:spcAft>
              <a:buClr>
                <a:srgbClr val="0070C0"/>
              </a:buClr>
              <a:buFont typeface="Wingdings" panose="05000000000000000000" pitchFamily="2" charset="2"/>
              <a:buChar char="q"/>
            </a:pPr>
            <a:r>
              <a:rPr lang="en-GB" sz="2400" b="1" dirty="0" err="1"/>
              <a:t>SyndicateRoom</a:t>
            </a:r>
            <a:r>
              <a:rPr lang="en-GB" sz="2400" dirty="0"/>
              <a:t>: </a:t>
            </a:r>
          </a:p>
          <a:p>
            <a:pPr lvl="1">
              <a:lnSpc>
                <a:spcPct val="107000"/>
              </a:lnSpc>
              <a:spcAft>
                <a:spcPts val="800"/>
              </a:spcAft>
              <a:buClr>
                <a:srgbClr val="0070C0"/>
              </a:buClr>
              <a:buFont typeface="Wingdings" panose="05000000000000000000" pitchFamily="2" charset="2"/>
              <a:buChar char="q"/>
            </a:pPr>
            <a:r>
              <a:rPr lang="en-GB" sz="2000" dirty="0"/>
              <a:t>An equity-based crowdfunding site that helps startups raise capital from angel investors and venture capitalists. </a:t>
            </a:r>
          </a:p>
          <a:p>
            <a:pPr>
              <a:lnSpc>
                <a:spcPct val="117000"/>
              </a:lnSpc>
              <a:spcAft>
                <a:spcPts val="800"/>
              </a:spcAft>
              <a:buClr>
                <a:srgbClr val="0070C0"/>
              </a:buClr>
              <a:buFont typeface="Wingdings" panose="05000000000000000000" pitchFamily="2" charset="2"/>
              <a:buChar char="q"/>
            </a:pPr>
            <a:r>
              <a:rPr lang="en-GB" sz="2400" b="1" dirty="0">
                <a:solidFill>
                  <a:srgbClr val="0066FF"/>
                </a:solidFill>
                <a:hlinkClick r:id="rId4">
                  <a:extLst>
                    <a:ext uri="{A12FA001-AC4F-418D-AE19-62706E023703}">
                      <ahyp:hlinkClr xmlns:ahyp="http://schemas.microsoft.com/office/drawing/2018/hyperlinkcolor" val="tx"/>
                    </a:ext>
                  </a:extLst>
                </a:hlinkClick>
              </a:rPr>
              <a:t>Crowdfunding-Site</a:t>
            </a:r>
            <a:endParaRPr lang="en-GB" sz="2400" b="1" dirty="0">
              <a:solidFill>
                <a:srgbClr val="0066FF"/>
              </a:solidFill>
            </a:endParaRPr>
          </a:p>
          <a:p>
            <a:pPr>
              <a:buClr>
                <a:srgbClr val="007DC3"/>
              </a:buClr>
              <a:buFont typeface="Wingdings" panose="05000000000000000000" pitchFamily="2" charset="2"/>
              <a:buChar char="q"/>
            </a:pPr>
            <a:endParaRPr lang="en-US" sz="2400" dirty="0"/>
          </a:p>
        </p:txBody>
      </p:sp>
      <p:sp>
        <p:nvSpPr>
          <p:cNvPr id="2" name="Title 1">
            <a:extLst>
              <a:ext uri="{FF2B5EF4-FFF2-40B4-BE49-F238E27FC236}">
                <a16:creationId xmlns:a16="http://schemas.microsoft.com/office/drawing/2014/main" id="{57E466F5-A2F8-160D-F406-EA800856AB4F}"/>
              </a:ext>
            </a:extLst>
          </p:cNvPr>
          <p:cNvSpPr>
            <a:spLocks noGrp="1"/>
          </p:cNvSpPr>
          <p:nvPr>
            <p:ph type="title"/>
          </p:nvPr>
        </p:nvSpPr>
        <p:spPr>
          <a:xfrm>
            <a:off x="522542" y="562670"/>
            <a:ext cx="8229600" cy="634082"/>
          </a:xfrm>
        </p:spPr>
        <p:txBody>
          <a:bodyPr>
            <a:noAutofit/>
          </a:bodyPr>
          <a:lstStyle/>
          <a:p>
            <a:r>
              <a:rPr lang="en-US" sz="3600" dirty="0"/>
              <a:t> </a:t>
            </a:r>
            <a:br>
              <a:rPr lang="en-US" sz="3600" dirty="0"/>
            </a:br>
            <a:r>
              <a:rPr lang="en-GB" sz="3200" b="1" dirty="0">
                <a:highlight>
                  <a:srgbClr val="FFFF00"/>
                </a:highlight>
              </a:rPr>
              <a:t>Crowdfunding Platforms</a:t>
            </a:r>
            <a:br>
              <a:rPr lang="en-GB" sz="3200" b="1" dirty="0">
                <a:highlight>
                  <a:srgbClr val="FFFF00"/>
                </a:highlight>
              </a:rPr>
            </a:br>
            <a:endParaRPr lang="en-US" sz="3600" b="1" dirty="0">
              <a:highlight>
                <a:srgbClr val="FFFF00"/>
              </a:highlight>
            </a:endParaRPr>
          </a:p>
        </p:txBody>
      </p:sp>
      <p:sp>
        <p:nvSpPr>
          <p:cNvPr id="4" name="Title 1">
            <a:extLst>
              <a:ext uri="{FF2B5EF4-FFF2-40B4-BE49-F238E27FC236}">
                <a16:creationId xmlns:a16="http://schemas.microsoft.com/office/drawing/2014/main" id="{4950D379-CE90-6316-E077-024D12337AEC}"/>
              </a:ext>
            </a:extLst>
          </p:cNvPr>
          <p:cNvSpPr txBox="1">
            <a:spLocks/>
          </p:cNvSpPr>
          <p:nvPr/>
        </p:nvSpPr>
        <p:spPr>
          <a:xfrm>
            <a:off x="457200" y="10306"/>
            <a:ext cx="8229600" cy="275838"/>
          </a:xfrm>
          <a:prstGeom prst="rect">
            <a:avLst/>
          </a:prstGeom>
        </p:spPr>
        <p:txBody>
          <a:bodyPr vert="horz" lIns="91440" tIns="45720" rIns="91440" bIns="45720" rtlCol="0" anchor="b">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spcBef>
                <a:spcPts val="0"/>
              </a:spcBef>
              <a:defRPr/>
            </a:pPr>
            <a:r>
              <a:rPr lang="en-GB" sz="1400" b="1" dirty="0">
                <a:solidFill>
                  <a:schemeClr val="accent1">
                    <a:lumMod val="50000"/>
                  </a:schemeClr>
                </a:solidFill>
                <a:ea typeface="+mn-ea"/>
                <a:cs typeface="+mn-cs"/>
              </a:rPr>
              <a:t>LCLM4006: Enterprise &amp; Entrepreneurship</a:t>
            </a:r>
            <a:endParaRPr lang="en-GB" sz="1400" dirty="0">
              <a:solidFill>
                <a:schemeClr val="accent1">
                  <a:lumMod val="50000"/>
                </a:schemeClr>
              </a:solidFill>
            </a:endParaRPr>
          </a:p>
        </p:txBody>
      </p:sp>
    </p:spTree>
    <p:extLst>
      <p:ext uri="{BB962C8B-B14F-4D97-AF65-F5344CB8AC3E}">
        <p14:creationId xmlns:p14="http://schemas.microsoft.com/office/powerpoint/2010/main" val="69644643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8"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8"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calcmode="lin" valueType="num">
                                      <p:cBhvr additive="base">
                                        <p:cTn id="17" dur="500" fill="hold"/>
                                        <p:tgtEl>
                                          <p:spTgt spid="3">
                                            <p:txEl>
                                              <p:pRg st="2" end="2"/>
                                            </p:txEl>
                                          </p:spTgt>
                                        </p:tgtEl>
                                        <p:attrNameLst>
                                          <p:attrName>ppt_x</p:attrName>
                                        </p:attrNameLst>
                                      </p:cBhvr>
                                      <p:tavLst>
                                        <p:tav tm="0">
                                          <p:val>
                                            <p:strVal val="0-#ppt_w/2"/>
                                          </p:val>
                                        </p:tav>
                                        <p:tav tm="100000">
                                          <p:val>
                                            <p:strVal val="#ppt_x"/>
                                          </p:val>
                                        </p:tav>
                                      </p:tavLst>
                                    </p:anim>
                                    <p:anim calcmode="lin" valueType="num">
                                      <p:cBhvr additive="base">
                                        <p:cTn id="18" dur="500" fill="hold"/>
                                        <p:tgtEl>
                                          <p:spTgt spid="3">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8" fill="hold"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 calcmode="lin" valueType="num">
                                      <p:cBhvr additive="base">
                                        <p:cTn id="23" dur="500" fill="hold"/>
                                        <p:tgtEl>
                                          <p:spTgt spid="3">
                                            <p:txEl>
                                              <p:pRg st="3" end="3"/>
                                            </p:tx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3">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8" fill="hold" nodeType="clickEffect">
                                  <p:stCondLst>
                                    <p:cond delay="0"/>
                                  </p:stCondLst>
                                  <p:childTnLst>
                                    <p:set>
                                      <p:cBhvr>
                                        <p:cTn id="28" dur="1" fill="hold">
                                          <p:stCondLst>
                                            <p:cond delay="0"/>
                                          </p:stCondLst>
                                        </p:cTn>
                                        <p:tgtEl>
                                          <p:spTgt spid="3">
                                            <p:txEl>
                                              <p:pRg st="4" end="4"/>
                                            </p:txEl>
                                          </p:spTgt>
                                        </p:tgtEl>
                                        <p:attrNameLst>
                                          <p:attrName>style.visibility</p:attrName>
                                        </p:attrNameLst>
                                      </p:cBhvr>
                                      <p:to>
                                        <p:strVal val="visible"/>
                                      </p:to>
                                    </p:set>
                                    <p:anim calcmode="lin" valueType="num">
                                      <p:cBhvr additive="base">
                                        <p:cTn id="29" dur="500" fill="hold"/>
                                        <p:tgtEl>
                                          <p:spTgt spid="3">
                                            <p:txEl>
                                              <p:pRg st="4" end="4"/>
                                            </p:txEl>
                                          </p:spTgt>
                                        </p:tgtEl>
                                        <p:attrNameLst>
                                          <p:attrName>ppt_x</p:attrName>
                                        </p:attrNameLst>
                                      </p:cBhvr>
                                      <p:tavLst>
                                        <p:tav tm="0">
                                          <p:val>
                                            <p:strVal val="0-#ppt_w/2"/>
                                          </p:val>
                                        </p:tav>
                                        <p:tav tm="100000">
                                          <p:val>
                                            <p:strVal val="#ppt_x"/>
                                          </p:val>
                                        </p:tav>
                                      </p:tavLst>
                                    </p:anim>
                                    <p:anim calcmode="lin" valueType="num">
                                      <p:cBhvr additive="base">
                                        <p:cTn id="30" dur="500" fill="hold"/>
                                        <p:tgtEl>
                                          <p:spTgt spid="3">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8" fill="hold" nodeType="clickEffect">
                                  <p:stCondLst>
                                    <p:cond delay="0"/>
                                  </p:stCondLst>
                                  <p:childTnLst>
                                    <p:set>
                                      <p:cBhvr>
                                        <p:cTn id="34" dur="1" fill="hold">
                                          <p:stCondLst>
                                            <p:cond delay="0"/>
                                          </p:stCondLst>
                                        </p:cTn>
                                        <p:tgtEl>
                                          <p:spTgt spid="3">
                                            <p:txEl>
                                              <p:pRg st="5" end="5"/>
                                            </p:txEl>
                                          </p:spTgt>
                                        </p:tgtEl>
                                        <p:attrNameLst>
                                          <p:attrName>style.visibility</p:attrName>
                                        </p:attrNameLst>
                                      </p:cBhvr>
                                      <p:to>
                                        <p:strVal val="visible"/>
                                      </p:to>
                                    </p:set>
                                    <p:anim calcmode="lin" valueType="num">
                                      <p:cBhvr additive="base">
                                        <p:cTn id="35" dur="500" fill="hold"/>
                                        <p:tgtEl>
                                          <p:spTgt spid="3">
                                            <p:txEl>
                                              <p:pRg st="5" end="5"/>
                                            </p:txEl>
                                          </p:spTgt>
                                        </p:tgtEl>
                                        <p:attrNameLst>
                                          <p:attrName>ppt_x</p:attrName>
                                        </p:attrNameLst>
                                      </p:cBhvr>
                                      <p:tavLst>
                                        <p:tav tm="0">
                                          <p:val>
                                            <p:strVal val="0-#ppt_w/2"/>
                                          </p:val>
                                        </p:tav>
                                        <p:tav tm="100000">
                                          <p:val>
                                            <p:strVal val="#ppt_x"/>
                                          </p:val>
                                        </p:tav>
                                      </p:tavLst>
                                    </p:anim>
                                    <p:anim calcmode="lin" valueType="num">
                                      <p:cBhvr additive="base">
                                        <p:cTn id="36" dur="500" fill="hold"/>
                                        <p:tgtEl>
                                          <p:spTgt spid="3">
                                            <p:txEl>
                                              <p:pRg st="5" end="5"/>
                                            </p:txEl>
                                          </p:spTgt>
                                        </p:tgtEl>
                                        <p:attrNameLst>
                                          <p:attrName>ppt_y</p:attrName>
                                        </p:attrNameLst>
                                      </p:cBhvr>
                                      <p:tavLst>
                                        <p:tav tm="0">
                                          <p:val>
                                            <p:strVal val="#ppt_y"/>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8" fill="hold" nodeType="clickEffect">
                                  <p:stCondLst>
                                    <p:cond delay="0"/>
                                  </p:stCondLst>
                                  <p:childTnLst>
                                    <p:set>
                                      <p:cBhvr>
                                        <p:cTn id="40" dur="1" fill="hold">
                                          <p:stCondLst>
                                            <p:cond delay="0"/>
                                          </p:stCondLst>
                                        </p:cTn>
                                        <p:tgtEl>
                                          <p:spTgt spid="3">
                                            <p:txEl>
                                              <p:pRg st="6" end="6"/>
                                            </p:txEl>
                                          </p:spTgt>
                                        </p:tgtEl>
                                        <p:attrNameLst>
                                          <p:attrName>style.visibility</p:attrName>
                                        </p:attrNameLst>
                                      </p:cBhvr>
                                      <p:to>
                                        <p:strVal val="visible"/>
                                      </p:to>
                                    </p:set>
                                    <p:anim calcmode="lin" valueType="num">
                                      <p:cBhvr additive="base">
                                        <p:cTn id="41" dur="500" fill="hold"/>
                                        <p:tgtEl>
                                          <p:spTgt spid="3">
                                            <p:txEl>
                                              <p:pRg st="6" end="6"/>
                                            </p:txEl>
                                          </p:spTgt>
                                        </p:tgtEl>
                                        <p:attrNameLst>
                                          <p:attrName>ppt_x</p:attrName>
                                        </p:attrNameLst>
                                      </p:cBhvr>
                                      <p:tavLst>
                                        <p:tav tm="0">
                                          <p:val>
                                            <p:strVal val="0-#ppt_w/2"/>
                                          </p:val>
                                        </p:tav>
                                        <p:tav tm="100000">
                                          <p:val>
                                            <p:strVal val="#ppt_x"/>
                                          </p:val>
                                        </p:tav>
                                      </p:tavLst>
                                    </p:anim>
                                    <p:anim calcmode="lin" valueType="num">
                                      <p:cBhvr additive="base">
                                        <p:cTn id="42" dur="500" fill="hold"/>
                                        <p:tgtEl>
                                          <p:spTgt spid="3">
                                            <p:txEl>
                                              <p:pRg st="6" end="6"/>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30684" y="1011916"/>
            <a:ext cx="9013316" cy="4649332"/>
          </a:xfrm>
        </p:spPr>
        <p:txBody>
          <a:bodyPr>
            <a:normAutofit/>
          </a:bodyPr>
          <a:lstStyle/>
          <a:p>
            <a:pPr>
              <a:buClr>
                <a:srgbClr val="007DC3"/>
              </a:buClr>
              <a:buFont typeface="Wingdings" panose="05000000000000000000" pitchFamily="2" charset="2"/>
              <a:buChar char="q"/>
            </a:pPr>
            <a:endParaRPr lang="en-US" sz="2400" dirty="0"/>
          </a:p>
          <a:p>
            <a:pPr>
              <a:lnSpc>
                <a:spcPct val="107000"/>
              </a:lnSpc>
              <a:spcAft>
                <a:spcPts val="800"/>
              </a:spcAft>
              <a:buClr>
                <a:srgbClr val="0070C0"/>
              </a:buClr>
              <a:buFont typeface="Wingdings" panose="05000000000000000000" pitchFamily="2" charset="2"/>
              <a:buChar char="q"/>
            </a:pPr>
            <a:r>
              <a:rPr lang="en-GB" sz="2800" dirty="0">
                <a:ea typeface="Calibri" panose="020F0502020204030204" pitchFamily="34" charset="0"/>
                <a:cs typeface="Times New Roman" panose="02020603050405020304" pitchFamily="18" charset="0"/>
              </a:rPr>
              <a:t>Business loans from commercial Banks can be a traditional route of entrepreneurial funding- but it is not always easy- a lot of paperwork.</a:t>
            </a:r>
          </a:p>
          <a:p>
            <a:pPr>
              <a:lnSpc>
                <a:spcPct val="107000"/>
              </a:lnSpc>
              <a:spcAft>
                <a:spcPts val="800"/>
              </a:spcAft>
              <a:buClr>
                <a:srgbClr val="0070C0"/>
              </a:buClr>
              <a:buFont typeface="Wingdings" panose="05000000000000000000" pitchFamily="2" charset="2"/>
              <a:buChar char="q"/>
            </a:pPr>
            <a:r>
              <a:rPr lang="en-GB" sz="2800" dirty="0">
                <a:ea typeface="Calibri" panose="020F0502020204030204" pitchFamily="34" charset="0"/>
                <a:cs typeface="Times New Roman" panose="02020603050405020304" pitchFamily="18" charset="0"/>
              </a:rPr>
              <a:t>Can be in a form of </a:t>
            </a:r>
            <a:r>
              <a:rPr lang="en-GB" sz="2800" b="1" dirty="0">
                <a:solidFill>
                  <a:srgbClr val="FF0000"/>
                </a:solidFill>
                <a:ea typeface="Calibri" panose="020F0502020204030204" pitchFamily="34" charset="0"/>
                <a:cs typeface="Times New Roman" panose="02020603050405020304" pitchFamily="18" charset="0"/>
              </a:rPr>
              <a:t>unsecured </a:t>
            </a:r>
            <a:r>
              <a:rPr lang="en-GB" sz="2800" dirty="0">
                <a:ea typeface="Calibri" panose="020F0502020204030204" pitchFamily="34" charset="0"/>
                <a:cs typeface="Times New Roman" panose="02020603050405020304" pitchFamily="18" charset="0"/>
              </a:rPr>
              <a:t>or </a:t>
            </a:r>
            <a:r>
              <a:rPr lang="en-GB" sz="2800" b="1" dirty="0">
                <a:solidFill>
                  <a:srgbClr val="FF0000"/>
                </a:solidFill>
                <a:ea typeface="Calibri" panose="020F0502020204030204" pitchFamily="34" charset="0"/>
                <a:cs typeface="Times New Roman" panose="02020603050405020304" pitchFamily="18" charset="0"/>
              </a:rPr>
              <a:t>secured business loans</a:t>
            </a:r>
          </a:p>
          <a:p>
            <a:pPr>
              <a:lnSpc>
                <a:spcPct val="107000"/>
              </a:lnSpc>
              <a:spcAft>
                <a:spcPts val="800"/>
              </a:spcAft>
              <a:buClr>
                <a:srgbClr val="0070C0"/>
              </a:buClr>
              <a:buFont typeface="Wingdings" panose="05000000000000000000" pitchFamily="2" charset="2"/>
              <a:buChar char="q"/>
            </a:pPr>
            <a:r>
              <a:rPr lang="en-GB" sz="2800" dirty="0">
                <a:ea typeface="Calibri" panose="020F0502020204030204" pitchFamily="34" charset="0"/>
                <a:cs typeface="Times New Roman" panose="02020603050405020304" pitchFamily="18" charset="0"/>
              </a:rPr>
              <a:t>The latter (secure  business loan) will require collateral or a guarantor. </a:t>
            </a:r>
          </a:p>
          <a:p>
            <a:pPr marL="0" indent="0">
              <a:buClr>
                <a:srgbClr val="007DC3"/>
              </a:buClr>
              <a:buNone/>
            </a:pPr>
            <a:endParaRPr lang="en-GB" sz="2400" dirty="0"/>
          </a:p>
          <a:p>
            <a:pPr marL="0" indent="0">
              <a:buClr>
                <a:srgbClr val="007DC3"/>
              </a:buClr>
              <a:buNone/>
            </a:pPr>
            <a:endParaRPr lang="en-GB" sz="2400" dirty="0"/>
          </a:p>
          <a:p>
            <a:pPr>
              <a:buClr>
                <a:srgbClr val="007DC3"/>
              </a:buClr>
              <a:buFont typeface="Wingdings" panose="05000000000000000000" pitchFamily="2" charset="2"/>
              <a:buChar char="q"/>
            </a:pPr>
            <a:endParaRPr lang="en-US" sz="2400" dirty="0"/>
          </a:p>
        </p:txBody>
      </p:sp>
      <p:sp>
        <p:nvSpPr>
          <p:cNvPr id="2" name="Title 1">
            <a:extLst>
              <a:ext uri="{FF2B5EF4-FFF2-40B4-BE49-F238E27FC236}">
                <a16:creationId xmlns:a16="http://schemas.microsoft.com/office/drawing/2014/main" id="{904C1368-6C15-9655-93D2-99891827A1B7}"/>
              </a:ext>
            </a:extLst>
          </p:cNvPr>
          <p:cNvSpPr>
            <a:spLocks noGrp="1"/>
          </p:cNvSpPr>
          <p:nvPr>
            <p:ph type="title"/>
          </p:nvPr>
        </p:nvSpPr>
        <p:spPr>
          <a:xfrm>
            <a:off x="522542" y="562670"/>
            <a:ext cx="8229600" cy="634082"/>
          </a:xfrm>
        </p:spPr>
        <p:txBody>
          <a:bodyPr>
            <a:noAutofit/>
          </a:bodyPr>
          <a:lstStyle/>
          <a:p>
            <a:r>
              <a:rPr lang="en-US" sz="3600" dirty="0"/>
              <a:t> </a:t>
            </a:r>
            <a:br>
              <a:rPr lang="en-US" sz="3600" dirty="0"/>
            </a:br>
            <a:r>
              <a:rPr lang="en-GB" sz="3200" b="1" dirty="0">
                <a:highlight>
                  <a:srgbClr val="FFFF00"/>
                </a:highlight>
              </a:rPr>
              <a:t>Business loans (Banks)</a:t>
            </a:r>
            <a:br>
              <a:rPr lang="en-GB" sz="3200" b="1" dirty="0">
                <a:highlight>
                  <a:srgbClr val="FFFF00"/>
                </a:highlight>
              </a:rPr>
            </a:br>
            <a:endParaRPr lang="en-US" sz="3600" b="1" dirty="0">
              <a:highlight>
                <a:srgbClr val="FFFF00"/>
              </a:highlight>
            </a:endParaRPr>
          </a:p>
        </p:txBody>
      </p:sp>
      <p:sp>
        <p:nvSpPr>
          <p:cNvPr id="4" name="Title 1">
            <a:extLst>
              <a:ext uri="{FF2B5EF4-FFF2-40B4-BE49-F238E27FC236}">
                <a16:creationId xmlns:a16="http://schemas.microsoft.com/office/drawing/2014/main" id="{FABB8FAD-CA80-64D5-0DCC-21D323667266}"/>
              </a:ext>
            </a:extLst>
          </p:cNvPr>
          <p:cNvSpPr txBox="1">
            <a:spLocks/>
          </p:cNvSpPr>
          <p:nvPr/>
        </p:nvSpPr>
        <p:spPr>
          <a:xfrm>
            <a:off x="457200" y="10306"/>
            <a:ext cx="8229600" cy="275838"/>
          </a:xfrm>
          <a:prstGeom prst="rect">
            <a:avLst/>
          </a:prstGeom>
        </p:spPr>
        <p:txBody>
          <a:bodyPr vert="horz" lIns="91440" tIns="45720" rIns="91440" bIns="45720" rtlCol="0" anchor="b">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spcBef>
                <a:spcPts val="0"/>
              </a:spcBef>
              <a:defRPr/>
            </a:pPr>
            <a:r>
              <a:rPr lang="en-GB" sz="1400" b="1" dirty="0">
                <a:solidFill>
                  <a:schemeClr val="accent1">
                    <a:lumMod val="50000"/>
                  </a:schemeClr>
                </a:solidFill>
                <a:ea typeface="+mn-ea"/>
                <a:cs typeface="+mn-cs"/>
              </a:rPr>
              <a:t>LCLM4006: Enterprise &amp; Entrepreneurship</a:t>
            </a:r>
            <a:endParaRPr lang="en-GB" sz="1400" dirty="0">
              <a:solidFill>
                <a:schemeClr val="accent1">
                  <a:lumMod val="50000"/>
                </a:schemeClr>
              </a:solidFill>
            </a:endParaRPr>
          </a:p>
        </p:txBody>
      </p:sp>
    </p:spTree>
    <p:extLst>
      <p:ext uri="{BB962C8B-B14F-4D97-AF65-F5344CB8AC3E}">
        <p14:creationId xmlns:p14="http://schemas.microsoft.com/office/powerpoint/2010/main" val="316299950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8"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8"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calcmode="lin" valueType="num">
                                      <p:cBhvr additive="base">
                                        <p:cTn id="17" dur="500" fill="hold"/>
                                        <p:tgtEl>
                                          <p:spTgt spid="3">
                                            <p:txEl>
                                              <p:pRg st="2" end="2"/>
                                            </p:txEl>
                                          </p:spTgt>
                                        </p:tgtEl>
                                        <p:attrNameLst>
                                          <p:attrName>ppt_x</p:attrName>
                                        </p:attrNameLst>
                                      </p:cBhvr>
                                      <p:tavLst>
                                        <p:tav tm="0">
                                          <p:val>
                                            <p:strVal val="0-#ppt_w/2"/>
                                          </p:val>
                                        </p:tav>
                                        <p:tav tm="100000">
                                          <p:val>
                                            <p:strVal val="#ppt_x"/>
                                          </p:val>
                                        </p:tav>
                                      </p:tavLst>
                                    </p:anim>
                                    <p:anim calcmode="lin" valueType="num">
                                      <p:cBhvr additive="base">
                                        <p:cTn id="18" dur="500" fill="hold"/>
                                        <p:tgtEl>
                                          <p:spTgt spid="3">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8" fill="hold"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 calcmode="lin" valueType="num">
                                      <p:cBhvr additive="base">
                                        <p:cTn id="23" dur="500" fill="hold"/>
                                        <p:tgtEl>
                                          <p:spTgt spid="3">
                                            <p:txEl>
                                              <p:pRg st="3" end="3"/>
                                            </p:tx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3">
                                            <p:txEl>
                                              <p:pRg st="3" end="3"/>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27A3A0-433A-F6B7-4D87-5DFC705C1774}"/>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12B2A5A-9B84-8A37-874F-A883767A0453}"/>
              </a:ext>
            </a:extLst>
          </p:cNvPr>
          <p:cNvSpPr>
            <a:spLocks noGrp="1"/>
          </p:cNvSpPr>
          <p:nvPr>
            <p:ph idx="1"/>
          </p:nvPr>
        </p:nvSpPr>
        <p:spPr>
          <a:xfrm>
            <a:off x="130684" y="1011916"/>
            <a:ext cx="9013316" cy="4649332"/>
          </a:xfrm>
        </p:spPr>
        <p:txBody>
          <a:bodyPr>
            <a:normAutofit/>
          </a:bodyPr>
          <a:lstStyle/>
          <a:p>
            <a:pPr>
              <a:buClr>
                <a:srgbClr val="007DC3"/>
              </a:buClr>
              <a:buFont typeface="Wingdings" panose="05000000000000000000" pitchFamily="2" charset="2"/>
              <a:buChar char="q"/>
            </a:pPr>
            <a:endParaRPr lang="en-US" sz="2400" dirty="0"/>
          </a:p>
          <a:p>
            <a:pPr>
              <a:lnSpc>
                <a:spcPct val="107000"/>
              </a:lnSpc>
              <a:spcAft>
                <a:spcPts val="800"/>
              </a:spcAft>
              <a:buClr>
                <a:srgbClr val="0070C0"/>
              </a:buClr>
              <a:buFont typeface="Wingdings" panose="05000000000000000000" pitchFamily="2" charset="2"/>
              <a:buChar char="q"/>
            </a:pPr>
            <a:r>
              <a:rPr lang="en-GB" sz="2400" b="1" dirty="0"/>
              <a:t>Barclays Business Loans</a:t>
            </a:r>
            <a:r>
              <a:rPr lang="en-GB" sz="2400" dirty="0"/>
              <a:t>: </a:t>
            </a:r>
          </a:p>
          <a:p>
            <a:pPr lvl="1">
              <a:lnSpc>
                <a:spcPct val="107000"/>
              </a:lnSpc>
              <a:spcAft>
                <a:spcPts val="800"/>
              </a:spcAft>
              <a:buClr>
                <a:srgbClr val="0070C0"/>
              </a:buClr>
              <a:buFont typeface="Wingdings" panose="05000000000000000000" pitchFamily="2" charset="2"/>
              <a:buChar char="ü"/>
            </a:pPr>
            <a:r>
              <a:rPr lang="en-GB" sz="2000" dirty="0"/>
              <a:t>Offers various financing options tailored to business needs.</a:t>
            </a:r>
          </a:p>
          <a:p>
            <a:pPr>
              <a:lnSpc>
                <a:spcPct val="107000"/>
              </a:lnSpc>
              <a:spcAft>
                <a:spcPts val="800"/>
              </a:spcAft>
              <a:buClr>
                <a:srgbClr val="0070C0"/>
              </a:buClr>
              <a:buFont typeface="Wingdings" panose="05000000000000000000" pitchFamily="2" charset="2"/>
              <a:buChar char="q"/>
            </a:pPr>
            <a:r>
              <a:rPr lang="en-GB" sz="2400" b="1" dirty="0"/>
              <a:t>Lloyds Bank Business Loans</a:t>
            </a:r>
            <a:r>
              <a:rPr lang="en-GB" sz="2400" dirty="0"/>
              <a:t>: </a:t>
            </a:r>
          </a:p>
          <a:p>
            <a:pPr lvl="1">
              <a:lnSpc>
                <a:spcPct val="107000"/>
              </a:lnSpc>
              <a:spcAft>
                <a:spcPts val="800"/>
              </a:spcAft>
              <a:buClr>
                <a:srgbClr val="0070C0"/>
              </a:buClr>
              <a:buFont typeface="Wingdings" panose="05000000000000000000" pitchFamily="2" charset="2"/>
              <a:buChar char="ü"/>
            </a:pPr>
            <a:r>
              <a:rPr lang="en-GB" sz="2000" dirty="0"/>
              <a:t>Provides a range of business loans with flexible terms.</a:t>
            </a:r>
          </a:p>
          <a:p>
            <a:pPr>
              <a:lnSpc>
                <a:spcPct val="107000"/>
              </a:lnSpc>
              <a:spcAft>
                <a:spcPts val="800"/>
              </a:spcAft>
              <a:buClr>
                <a:srgbClr val="0070C0"/>
              </a:buClr>
              <a:buFont typeface="Wingdings" panose="05000000000000000000" pitchFamily="2" charset="2"/>
              <a:buChar char="q"/>
            </a:pPr>
            <a:r>
              <a:rPr lang="en-GB" sz="2400" b="1" dirty="0"/>
              <a:t>NatWest Business Loans</a:t>
            </a:r>
            <a:r>
              <a:rPr lang="en-GB" sz="2400" dirty="0"/>
              <a:t>: </a:t>
            </a:r>
          </a:p>
          <a:p>
            <a:pPr lvl="1">
              <a:lnSpc>
                <a:spcPct val="107000"/>
              </a:lnSpc>
              <a:spcAft>
                <a:spcPts val="800"/>
              </a:spcAft>
              <a:buClr>
                <a:srgbClr val="0070C0"/>
              </a:buClr>
              <a:buFont typeface="Wingdings" panose="05000000000000000000" pitchFamily="2" charset="2"/>
              <a:buChar char="ü"/>
            </a:pPr>
            <a:r>
              <a:rPr lang="en-GB" sz="2000" dirty="0"/>
              <a:t>Features different loan options to support business growth.</a:t>
            </a:r>
          </a:p>
          <a:p>
            <a:pPr marL="0" indent="0">
              <a:buClr>
                <a:srgbClr val="007DC3"/>
              </a:buClr>
              <a:buNone/>
            </a:pPr>
            <a:endParaRPr lang="en-US" sz="2400" dirty="0"/>
          </a:p>
        </p:txBody>
      </p:sp>
      <p:sp>
        <p:nvSpPr>
          <p:cNvPr id="2" name="Title 1">
            <a:extLst>
              <a:ext uri="{FF2B5EF4-FFF2-40B4-BE49-F238E27FC236}">
                <a16:creationId xmlns:a16="http://schemas.microsoft.com/office/drawing/2014/main" id="{58FE150F-09D3-6006-B8EA-618C0CA3CF34}"/>
              </a:ext>
            </a:extLst>
          </p:cNvPr>
          <p:cNvSpPr>
            <a:spLocks noGrp="1"/>
          </p:cNvSpPr>
          <p:nvPr>
            <p:ph type="title"/>
          </p:nvPr>
        </p:nvSpPr>
        <p:spPr>
          <a:xfrm>
            <a:off x="522542" y="562670"/>
            <a:ext cx="8229600" cy="634082"/>
          </a:xfrm>
        </p:spPr>
        <p:txBody>
          <a:bodyPr>
            <a:normAutofit fontScale="90000"/>
          </a:bodyPr>
          <a:lstStyle/>
          <a:p>
            <a:r>
              <a:rPr lang="en-US" sz="3600" dirty="0"/>
              <a:t> </a:t>
            </a:r>
            <a:br>
              <a:rPr lang="en-US" sz="3600" dirty="0"/>
            </a:br>
            <a:r>
              <a:rPr lang="en-GB" sz="3200" b="1" dirty="0">
                <a:highlight>
                  <a:srgbClr val="FFFF00"/>
                </a:highlight>
              </a:rPr>
              <a:t>Business Loans from Commercial Banks</a:t>
            </a:r>
            <a:br>
              <a:rPr lang="en-GB" sz="3200" b="1" dirty="0">
                <a:highlight>
                  <a:srgbClr val="FFFF00"/>
                </a:highlight>
              </a:rPr>
            </a:br>
            <a:endParaRPr lang="en-US" sz="3600" b="1" dirty="0">
              <a:highlight>
                <a:srgbClr val="FFFF00"/>
              </a:highlight>
            </a:endParaRPr>
          </a:p>
        </p:txBody>
      </p:sp>
      <p:sp>
        <p:nvSpPr>
          <p:cNvPr id="4" name="Title 1">
            <a:extLst>
              <a:ext uri="{FF2B5EF4-FFF2-40B4-BE49-F238E27FC236}">
                <a16:creationId xmlns:a16="http://schemas.microsoft.com/office/drawing/2014/main" id="{A815A2D8-5C0E-6E3A-B034-9A588C9410EA}"/>
              </a:ext>
            </a:extLst>
          </p:cNvPr>
          <p:cNvSpPr txBox="1">
            <a:spLocks/>
          </p:cNvSpPr>
          <p:nvPr/>
        </p:nvSpPr>
        <p:spPr>
          <a:xfrm>
            <a:off x="457200" y="10306"/>
            <a:ext cx="8229600" cy="275838"/>
          </a:xfrm>
          <a:prstGeom prst="rect">
            <a:avLst/>
          </a:prstGeom>
        </p:spPr>
        <p:txBody>
          <a:bodyPr vert="horz" lIns="91440" tIns="45720" rIns="91440" bIns="45720" rtlCol="0" anchor="b">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spcBef>
                <a:spcPts val="0"/>
              </a:spcBef>
              <a:defRPr/>
            </a:pPr>
            <a:r>
              <a:rPr lang="en-GB" sz="1400" b="1" dirty="0">
                <a:solidFill>
                  <a:schemeClr val="accent1">
                    <a:lumMod val="50000"/>
                  </a:schemeClr>
                </a:solidFill>
                <a:ea typeface="+mn-ea"/>
                <a:cs typeface="+mn-cs"/>
              </a:rPr>
              <a:t>LCLM4006: Enterprise &amp; Entrepreneurship</a:t>
            </a:r>
            <a:endParaRPr lang="en-GB" sz="1400" dirty="0">
              <a:solidFill>
                <a:schemeClr val="accent1">
                  <a:lumMod val="50000"/>
                </a:schemeClr>
              </a:solidFill>
            </a:endParaRPr>
          </a:p>
        </p:txBody>
      </p:sp>
    </p:spTree>
    <p:extLst>
      <p:ext uri="{BB962C8B-B14F-4D97-AF65-F5344CB8AC3E}">
        <p14:creationId xmlns:p14="http://schemas.microsoft.com/office/powerpoint/2010/main" val="125327847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8"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8"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calcmode="lin" valueType="num">
                                      <p:cBhvr additive="base">
                                        <p:cTn id="17" dur="500" fill="hold"/>
                                        <p:tgtEl>
                                          <p:spTgt spid="3">
                                            <p:txEl>
                                              <p:pRg st="2" end="2"/>
                                            </p:txEl>
                                          </p:spTgt>
                                        </p:tgtEl>
                                        <p:attrNameLst>
                                          <p:attrName>ppt_x</p:attrName>
                                        </p:attrNameLst>
                                      </p:cBhvr>
                                      <p:tavLst>
                                        <p:tav tm="0">
                                          <p:val>
                                            <p:strVal val="0-#ppt_w/2"/>
                                          </p:val>
                                        </p:tav>
                                        <p:tav tm="100000">
                                          <p:val>
                                            <p:strVal val="#ppt_x"/>
                                          </p:val>
                                        </p:tav>
                                      </p:tavLst>
                                    </p:anim>
                                    <p:anim calcmode="lin" valueType="num">
                                      <p:cBhvr additive="base">
                                        <p:cTn id="18" dur="500" fill="hold"/>
                                        <p:tgtEl>
                                          <p:spTgt spid="3">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8" fill="hold"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 calcmode="lin" valueType="num">
                                      <p:cBhvr additive="base">
                                        <p:cTn id="23" dur="500" fill="hold"/>
                                        <p:tgtEl>
                                          <p:spTgt spid="3">
                                            <p:txEl>
                                              <p:pRg st="3" end="3"/>
                                            </p:tx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3">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8" fill="hold" nodeType="clickEffect">
                                  <p:stCondLst>
                                    <p:cond delay="0"/>
                                  </p:stCondLst>
                                  <p:childTnLst>
                                    <p:set>
                                      <p:cBhvr>
                                        <p:cTn id="28" dur="1" fill="hold">
                                          <p:stCondLst>
                                            <p:cond delay="0"/>
                                          </p:stCondLst>
                                        </p:cTn>
                                        <p:tgtEl>
                                          <p:spTgt spid="3">
                                            <p:txEl>
                                              <p:pRg st="4" end="4"/>
                                            </p:txEl>
                                          </p:spTgt>
                                        </p:tgtEl>
                                        <p:attrNameLst>
                                          <p:attrName>style.visibility</p:attrName>
                                        </p:attrNameLst>
                                      </p:cBhvr>
                                      <p:to>
                                        <p:strVal val="visible"/>
                                      </p:to>
                                    </p:set>
                                    <p:anim calcmode="lin" valueType="num">
                                      <p:cBhvr additive="base">
                                        <p:cTn id="29" dur="500" fill="hold"/>
                                        <p:tgtEl>
                                          <p:spTgt spid="3">
                                            <p:txEl>
                                              <p:pRg st="4" end="4"/>
                                            </p:txEl>
                                          </p:spTgt>
                                        </p:tgtEl>
                                        <p:attrNameLst>
                                          <p:attrName>ppt_x</p:attrName>
                                        </p:attrNameLst>
                                      </p:cBhvr>
                                      <p:tavLst>
                                        <p:tav tm="0">
                                          <p:val>
                                            <p:strVal val="0-#ppt_w/2"/>
                                          </p:val>
                                        </p:tav>
                                        <p:tav tm="100000">
                                          <p:val>
                                            <p:strVal val="#ppt_x"/>
                                          </p:val>
                                        </p:tav>
                                      </p:tavLst>
                                    </p:anim>
                                    <p:anim calcmode="lin" valueType="num">
                                      <p:cBhvr additive="base">
                                        <p:cTn id="30" dur="500" fill="hold"/>
                                        <p:tgtEl>
                                          <p:spTgt spid="3">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8" fill="hold" nodeType="clickEffect">
                                  <p:stCondLst>
                                    <p:cond delay="0"/>
                                  </p:stCondLst>
                                  <p:childTnLst>
                                    <p:set>
                                      <p:cBhvr>
                                        <p:cTn id="34" dur="1" fill="hold">
                                          <p:stCondLst>
                                            <p:cond delay="0"/>
                                          </p:stCondLst>
                                        </p:cTn>
                                        <p:tgtEl>
                                          <p:spTgt spid="3">
                                            <p:txEl>
                                              <p:pRg st="5" end="5"/>
                                            </p:txEl>
                                          </p:spTgt>
                                        </p:tgtEl>
                                        <p:attrNameLst>
                                          <p:attrName>style.visibility</p:attrName>
                                        </p:attrNameLst>
                                      </p:cBhvr>
                                      <p:to>
                                        <p:strVal val="visible"/>
                                      </p:to>
                                    </p:set>
                                    <p:anim calcmode="lin" valueType="num">
                                      <p:cBhvr additive="base">
                                        <p:cTn id="35" dur="500" fill="hold"/>
                                        <p:tgtEl>
                                          <p:spTgt spid="3">
                                            <p:txEl>
                                              <p:pRg st="5" end="5"/>
                                            </p:txEl>
                                          </p:spTgt>
                                        </p:tgtEl>
                                        <p:attrNameLst>
                                          <p:attrName>ppt_x</p:attrName>
                                        </p:attrNameLst>
                                      </p:cBhvr>
                                      <p:tavLst>
                                        <p:tav tm="0">
                                          <p:val>
                                            <p:strVal val="0-#ppt_w/2"/>
                                          </p:val>
                                        </p:tav>
                                        <p:tav tm="100000">
                                          <p:val>
                                            <p:strVal val="#ppt_x"/>
                                          </p:val>
                                        </p:tav>
                                      </p:tavLst>
                                    </p:anim>
                                    <p:anim calcmode="lin" valueType="num">
                                      <p:cBhvr additive="base">
                                        <p:cTn id="36" dur="500" fill="hold"/>
                                        <p:tgtEl>
                                          <p:spTgt spid="3">
                                            <p:txEl>
                                              <p:pRg st="5" end="5"/>
                                            </p:txEl>
                                          </p:spTgt>
                                        </p:tgtEl>
                                        <p:attrNameLst>
                                          <p:attrName>ppt_y</p:attrName>
                                        </p:attrNameLst>
                                      </p:cBhvr>
                                      <p:tavLst>
                                        <p:tav tm="0">
                                          <p:val>
                                            <p:strVal val="#ppt_y"/>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8" fill="hold" nodeType="clickEffect">
                                  <p:stCondLst>
                                    <p:cond delay="0"/>
                                  </p:stCondLst>
                                  <p:childTnLst>
                                    <p:set>
                                      <p:cBhvr>
                                        <p:cTn id="40" dur="1" fill="hold">
                                          <p:stCondLst>
                                            <p:cond delay="0"/>
                                          </p:stCondLst>
                                        </p:cTn>
                                        <p:tgtEl>
                                          <p:spTgt spid="3">
                                            <p:txEl>
                                              <p:pRg st="6" end="6"/>
                                            </p:txEl>
                                          </p:spTgt>
                                        </p:tgtEl>
                                        <p:attrNameLst>
                                          <p:attrName>style.visibility</p:attrName>
                                        </p:attrNameLst>
                                      </p:cBhvr>
                                      <p:to>
                                        <p:strVal val="visible"/>
                                      </p:to>
                                    </p:set>
                                    <p:anim calcmode="lin" valueType="num">
                                      <p:cBhvr additive="base">
                                        <p:cTn id="41" dur="500" fill="hold"/>
                                        <p:tgtEl>
                                          <p:spTgt spid="3">
                                            <p:txEl>
                                              <p:pRg st="6" end="6"/>
                                            </p:txEl>
                                          </p:spTgt>
                                        </p:tgtEl>
                                        <p:attrNameLst>
                                          <p:attrName>ppt_x</p:attrName>
                                        </p:attrNameLst>
                                      </p:cBhvr>
                                      <p:tavLst>
                                        <p:tav tm="0">
                                          <p:val>
                                            <p:strVal val="0-#ppt_w/2"/>
                                          </p:val>
                                        </p:tav>
                                        <p:tav tm="100000">
                                          <p:val>
                                            <p:strVal val="#ppt_x"/>
                                          </p:val>
                                        </p:tav>
                                      </p:tavLst>
                                    </p:anim>
                                    <p:anim calcmode="lin" valueType="num">
                                      <p:cBhvr additive="base">
                                        <p:cTn id="42" dur="500" fill="hold"/>
                                        <p:tgtEl>
                                          <p:spTgt spid="3">
                                            <p:txEl>
                                              <p:pRg st="6" end="6"/>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4C341A-5AC0-5968-9EB5-A934FAEAF35F}"/>
              </a:ext>
            </a:extLst>
          </p:cNvPr>
          <p:cNvSpPr>
            <a:spLocks noGrp="1"/>
          </p:cNvSpPr>
          <p:nvPr>
            <p:ph type="title"/>
          </p:nvPr>
        </p:nvSpPr>
        <p:spPr/>
        <p:txBody>
          <a:bodyPr>
            <a:normAutofit/>
          </a:bodyPr>
          <a:lstStyle/>
          <a:p>
            <a:r>
              <a:rPr lang="en-US" sz="2800" b="1" dirty="0">
                <a:highlight>
                  <a:srgbClr val="FFFF00"/>
                </a:highlight>
              </a:rPr>
              <a:t>Group Activity </a:t>
            </a:r>
            <a:endParaRPr lang="en-GB" sz="2800" b="1" dirty="0">
              <a:highlight>
                <a:srgbClr val="FFFF00"/>
              </a:highlight>
            </a:endParaRPr>
          </a:p>
        </p:txBody>
      </p:sp>
      <p:sp>
        <p:nvSpPr>
          <p:cNvPr id="3" name="Content Placeholder 2">
            <a:extLst>
              <a:ext uri="{FF2B5EF4-FFF2-40B4-BE49-F238E27FC236}">
                <a16:creationId xmlns:a16="http://schemas.microsoft.com/office/drawing/2014/main" id="{A45257A3-4ACF-FAF8-30F5-F666652B4F54}"/>
              </a:ext>
            </a:extLst>
          </p:cNvPr>
          <p:cNvSpPr>
            <a:spLocks noGrp="1"/>
          </p:cNvSpPr>
          <p:nvPr>
            <p:ph idx="1"/>
          </p:nvPr>
        </p:nvSpPr>
        <p:spPr/>
        <p:txBody>
          <a:bodyPr>
            <a:normAutofit lnSpcReduction="10000"/>
          </a:bodyPr>
          <a:lstStyle/>
          <a:p>
            <a:pPr marL="0" indent="0">
              <a:buNone/>
            </a:pPr>
            <a:endParaRPr lang="en-US" b="1" dirty="0"/>
          </a:p>
          <a:p>
            <a:pPr marL="0" indent="0">
              <a:buNone/>
            </a:pPr>
            <a:r>
              <a:rPr lang="en-US" b="1" dirty="0"/>
              <a:t>In groups of 3-5, search online for at least three advantages and three disadvantages of getting a business loan from commercial banks</a:t>
            </a:r>
            <a:r>
              <a:rPr lang="en-US" dirty="0"/>
              <a:t>.</a:t>
            </a:r>
          </a:p>
          <a:p>
            <a:pPr marL="0" indent="0">
              <a:buNone/>
            </a:pPr>
            <a:endParaRPr lang="en-US" dirty="0"/>
          </a:p>
          <a:p>
            <a:pPr marL="0" indent="0">
              <a:buNone/>
            </a:pPr>
            <a:r>
              <a:rPr lang="en-US" sz="2400" dirty="0"/>
              <a:t>One person from your group will present the findings to the class</a:t>
            </a:r>
          </a:p>
          <a:p>
            <a:pPr marL="0" indent="0">
              <a:buNone/>
            </a:pPr>
            <a:endParaRPr lang="en-GB" dirty="0"/>
          </a:p>
        </p:txBody>
      </p:sp>
      <p:sp>
        <p:nvSpPr>
          <p:cNvPr id="4" name="Slide Number Placeholder 3">
            <a:extLst>
              <a:ext uri="{FF2B5EF4-FFF2-40B4-BE49-F238E27FC236}">
                <a16:creationId xmlns:a16="http://schemas.microsoft.com/office/drawing/2014/main" id="{5B6B6F41-2393-BD65-4D17-9893EE589BFA}"/>
              </a:ext>
            </a:extLst>
          </p:cNvPr>
          <p:cNvSpPr>
            <a:spLocks noGrp="1"/>
          </p:cNvSpPr>
          <p:nvPr>
            <p:ph type="sldNum" sz="quarter" idx="12"/>
          </p:nvPr>
        </p:nvSpPr>
        <p:spPr/>
        <p:txBody>
          <a:bodyPr/>
          <a:lstStyle/>
          <a:p>
            <a:fld id="{C3F65BB1-9206-4D7F-97F9-47DCC7DC6334}" type="slidenum">
              <a:rPr lang="en-GB" smtClean="0"/>
              <a:pPr/>
              <a:t>17</a:t>
            </a:fld>
            <a:endParaRPr lang="en-GB"/>
          </a:p>
        </p:txBody>
      </p:sp>
    </p:spTree>
    <p:extLst>
      <p:ext uri="{BB962C8B-B14F-4D97-AF65-F5344CB8AC3E}">
        <p14:creationId xmlns:p14="http://schemas.microsoft.com/office/powerpoint/2010/main" val="113554327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30684" y="1011916"/>
            <a:ext cx="9013316" cy="4649332"/>
          </a:xfrm>
        </p:spPr>
        <p:txBody>
          <a:bodyPr>
            <a:normAutofit lnSpcReduction="10000"/>
          </a:bodyPr>
          <a:lstStyle/>
          <a:p>
            <a:pPr>
              <a:buClr>
                <a:srgbClr val="007DC3"/>
              </a:buClr>
              <a:buFont typeface="Wingdings" panose="05000000000000000000" pitchFamily="2" charset="2"/>
              <a:buChar char="q"/>
            </a:pPr>
            <a:endParaRPr lang="en-US" sz="2400" dirty="0"/>
          </a:p>
          <a:p>
            <a:pPr>
              <a:lnSpc>
                <a:spcPct val="107000"/>
              </a:lnSpc>
              <a:spcAft>
                <a:spcPts val="800"/>
              </a:spcAft>
              <a:buClr>
                <a:srgbClr val="0070C0"/>
              </a:buClr>
              <a:buFont typeface="Wingdings" panose="05000000000000000000" pitchFamily="2" charset="2"/>
              <a:buChar char="q"/>
            </a:pPr>
            <a:r>
              <a:rPr lang="en-GB" sz="2800" dirty="0">
                <a:ea typeface="Calibri" panose="020F0502020204030204" pitchFamily="34" charset="0"/>
                <a:cs typeface="Times New Roman" panose="02020603050405020304" pitchFamily="18" charset="0"/>
              </a:rPr>
              <a:t>Funding through family and friends.</a:t>
            </a:r>
          </a:p>
          <a:p>
            <a:pPr>
              <a:lnSpc>
                <a:spcPct val="107000"/>
              </a:lnSpc>
              <a:spcAft>
                <a:spcPts val="800"/>
              </a:spcAft>
              <a:buClr>
                <a:srgbClr val="0070C0"/>
              </a:buClr>
              <a:buFont typeface="Wingdings" panose="05000000000000000000" pitchFamily="2" charset="2"/>
              <a:buChar char="q"/>
            </a:pPr>
            <a:r>
              <a:rPr lang="en-GB" sz="2800" dirty="0">
                <a:ea typeface="Calibri" panose="020F0502020204030204" pitchFamily="34" charset="0"/>
                <a:cs typeface="Times New Roman" panose="02020603050405020304" pitchFamily="18" charset="0"/>
              </a:rPr>
              <a:t>Very common way of entrepreneurial funding in developing countries.</a:t>
            </a:r>
          </a:p>
          <a:p>
            <a:pPr>
              <a:lnSpc>
                <a:spcPct val="107000"/>
              </a:lnSpc>
              <a:spcAft>
                <a:spcPts val="800"/>
              </a:spcAft>
              <a:buClr>
                <a:srgbClr val="0070C0"/>
              </a:buClr>
              <a:buFont typeface="Wingdings" panose="05000000000000000000" pitchFamily="2" charset="2"/>
              <a:buChar char="q"/>
            </a:pPr>
            <a:r>
              <a:rPr lang="en-GB" sz="2800" dirty="0">
                <a:ea typeface="Calibri" panose="020F0502020204030204" pitchFamily="34" charset="0"/>
                <a:cs typeface="Times New Roman" panose="02020603050405020304" pitchFamily="18" charset="0"/>
              </a:rPr>
              <a:t>Requires strong family connections. It can be difficult to control the family dynamic at a later stage, but is a very straight forward funding option.</a:t>
            </a:r>
          </a:p>
          <a:p>
            <a:pPr>
              <a:lnSpc>
                <a:spcPct val="107000"/>
              </a:lnSpc>
              <a:spcAft>
                <a:spcPts val="800"/>
              </a:spcAft>
              <a:buClr>
                <a:srgbClr val="0070C0"/>
              </a:buClr>
              <a:buFont typeface="Wingdings" panose="05000000000000000000" pitchFamily="2" charset="2"/>
              <a:buChar char="q"/>
            </a:pPr>
            <a:r>
              <a:rPr lang="en-GB" sz="2800" dirty="0">
                <a:ea typeface="Calibri" panose="020F0502020204030204" pitchFamily="34" charset="0"/>
                <a:cs typeface="Times New Roman" panose="02020603050405020304" pitchFamily="18" charset="0"/>
              </a:rPr>
              <a:t>Example- </a:t>
            </a:r>
            <a:r>
              <a:rPr lang="en-GB" sz="2800" dirty="0" err="1">
                <a:ea typeface="Calibri" panose="020F0502020204030204" pitchFamily="34" charset="0"/>
                <a:cs typeface="Times New Roman" panose="02020603050405020304" pitchFamily="18" charset="0"/>
              </a:rPr>
              <a:t>Easyjet</a:t>
            </a:r>
            <a:r>
              <a:rPr lang="en-GB" sz="2800" dirty="0">
                <a:ea typeface="Calibri" panose="020F0502020204030204" pitchFamily="34" charset="0"/>
                <a:cs typeface="Times New Roman" panose="02020603050405020304" pitchFamily="18" charset="0"/>
              </a:rPr>
              <a:t>- Sir Stelios Haji-</a:t>
            </a:r>
            <a:r>
              <a:rPr lang="en-GB" sz="2800" dirty="0" err="1">
                <a:ea typeface="Calibri" panose="020F0502020204030204" pitchFamily="34" charset="0"/>
                <a:cs typeface="Times New Roman" panose="02020603050405020304" pitchFamily="18" charset="0"/>
              </a:rPr>
              <a:t>Ioannou</a:t>
            </a:r>
            <a:r>
              <a:rPr lang="en-GB" sz="2800" dirty="0">
                <a:ea typeface="Calibri" panose="020F0502020204030204" pitchFamily="34" charset="0"/>
                <a:cs typeface="Times New Roman" panose="02020603050405020304" pitchFamily="18" charset="0"/>
              </a:rPr>
              <a:t> secured a £5 million loan from his father.</a:t>
            </a:r>
          </a:p>
          <a:p>
            <a:pPr>
              <a:lnSpc>
                <a:spcPct val="107000"/>
              </a:lnSpc>
              <a:spcAft>
                <a:spcPts val="800"/>
              </a:spcAft>
              <a:buClr>
                <a:srgbClr val="0070C0"/>
              </a:buClr>
              <a:buFont typeface="Wingdings" panose="05000000000000000000" pitchFamily="2" charset="2"/>
              <a:buChar char="q"/>
            </a:pPr>
            <a:endParaRPr lang="en-GB" sz="2800" dirty="0">
              <a:ea typeface="Calibri" panose="020F0502020204030204" pitchFamily="34" charset="0"/>
              <a:cs typeface="Times New Roman" panose="02020603050405020304" pitchFamily="18" charset="0"/>
            </a:endParaRPr>
          </a:p>
          <a:p>
            <a:pPr marL="0" indent="0">
              <a:buClr>
                <a:srgbClr val="007DC3"/>
              </a:buClr>
              <a:buNone/>
            </a:pPr>
            <a:endParaRPr lang="en-GB" sz="2400" dirty="0"/>
          </a:p>
          <a:p>
            <a:pPr marL="0" indent="0">
              <a:buClr>
                <a:srgbClr val="007DC3"/>
              </a:buClr>
              <a:buNone/>
            </a:pPr>
            <a:endParaRPr lang="en-GB" sz="2400" dirty="0"/>
          </a:p>
          <a:p>
            <a:pPr>
              <a:buClr>
                <a:srgbClr val="007DC3"/>
              </a:buClr>
              <a:buFont typeface="Wingdings" panose="05000000000000000000" pitchFamily="2" charset="2"/>
              <a:buChar char="q"/>
            </a:pPr>
            <a:endParaRPr lang="en-US" sz="2400" dirty="0"/>
          </a:p>
        </p:txBody>
      </p:sp>
      <p:sp>
        <p:nvSpPr>
          <p:cNvPr id="2" name="Title 1">
            <a:extLst>
              <a:ext uri="{FF2B5EF4-FFF2-40B4-BE49-F238E27FC236}">
                <a16:creationId xmlns:a16="http://schemas.microsoft.com/office/drawing/2014/main" id="{904C1368-6C15-9655-93D2-99891827A1B7}"/>
              </a:ext>
            </a:extLst>
          </p:cNvPr>
          <p:cNvSpPr>
            <a:spLocks noGrp="1"/>
          </p:cNvSpPr>
          <p:nvPr>
            <p:ph type="title"/>
          </p:nvPr>
        </p:nvSpPr>
        <p:spPr>
          <a:xfrm>
            <a:off x="522542" y="562670"/>
            <a:ext cx="8229600" cy="634082"/>
          </a:xfrm>
        </p:spPr>
        <p:txBody>
          <a:bodyPr>
            <a:noAutofit/>
          </a:bodyPr>
          <a:lstStyle/>
          <a:p>
            <a:r>
              <a:rPr lang="en-US" sz="3600" dirty="0"/>
              <a:t> </a:t>
            </a:r>
            <a:br>
              <a:rPr lang="en-US" sz="3600" dirty="0"/>
            </a:br>
            <a:r>
              <a:rPr lang="en-GB" sz="3200" b="1" dirty="0">
                <a:highlight>
                  <a:srgbClr val="FFFF00"/>
                </a:highlight>
              </a:rPr>
              <a:t>Family &amp; Friends</a:t>
            </a:r>
            <a:br>
              <a:rPr lang="en-GB" sz="3600" b="1" dirty="0">
                <a:solidFill>
                  <a:srgbClr val="0070C0"/>
                </a:solidFill>
                <a:highlight>
                  <a:srgbClr val="FFFF00"/>
                </a:highlight>
              </a:rPr>
            </a:br>
            <a:endParaRPr lang="en-US" sz="3600" b="1" dirty="0">
              <a:solidFill>
                <a:srgbClr val="007DC3"/>
              </a:solidFill>
              <a:highlight>
                <a:srgbClr val="FFFF00"/>
              </a:highlight>
            </a:endParaRPr>
          </a:p>
        </p:txBody>
      </p:sp>
      <p:sp>
        <p:nvSpPr>
          <p:cNvPr id="4" name="Title 1">
            <a:extLst>
              <a:ext uri="{FF2B5EF4-FFF2-40B4-BE49-F238E27FC236}">
                <a16:creationId xmlns:a16="http://schemas.microsoft.com/office/drawing/2014/main" id="{C676A5EF-5AB9-E070-CA7A-6BBD2912486F}"/>
              </a:ext>
            </a:extLst>
          </p:cNvPr>
          <p:cNvSpPr txBox="1">
            <a:spLocks/>
          </p:cNvSpPr>
          <p:nvPr/>
        </p:nvSpPr>
        <p:spPr>
          <a:xfrm>
            <a:off x="457200" y="10306"/>
            <a:ext cx="8229600" cy="275838"/>
          </a:xfrm>
          <a:prstGeom prst="rect">
            <a:avLst/>
          </a:prstGeom>
        </p:spPr>
        <p:txBody>
          <a:bodyPr vert="horz" lIns="91440" tIns="45720" rIns="91440" bIns="45720" rtlCol="0" anchor="b">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spcBef>
                <a:spcPts val="0"/>
              </a:spcBef>
              <a:defRPr/>
            </a:pPr>
            <a:r>
              <a:rPr lang="en-GB" sz="1400" b="1" dirty="0">
                <a:solidFill>
                  <a:schemeClr val="accent1">
                    <a:lumMod val="50000"/>
                  </a:schemeClr>
                </a:solidFill>
                <a:ea typeface="+mn-ea"/>
                <a:cs typeface="+mn-cs"/>
              </a:rPr>
              <a:t>LCLM4006: Enterprise &amp; Entrepreneurship</a:t>
            </a:r>
            <a:endParaRPr lang="en-GB" sz="1400" dirty="0">
              <a:solidFill>
                <a:schemeClr val="accent1">
                  <a:lumMod val="50000"/>
                </a:schemeClr>
              </a:solidFill>
            </a:endParaRPr>
          </a:p>
        </p:txBody>
      </p:sp>
    </p:spTree>
    <p:extLst>
      <p:ext uri="{BB962C8B-B14F-4D97-AF65-F5344CB8AC3E}">
        <p14:creationId xmlns:p14="http://schemas.microsoft.com/office/powerpoint/2010/main" val="326584064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8"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8"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calcmode="lin" valueType="num">
                                      <p:cBhvr additive="base">
                                        <p:cTn id="17" dur="500" fill="hold"/>
                                        <p:tgtEl>
                                          <p:spTgt spid="3">
                                            <p:txEl>
                                              <p:pRg st="2" end="2"/>
                                            </p:txEl>
                                          </p:spTgt>
                                        </p:tgtEl>
                                        <p:attrNameLst>
                                          <p:attrName>ppt_x</p:attrName>
                                        </p:attrNameLst>
                                      </p:cBhvr>
                                      <p:tavLst>
                                        <p:tav tm="0">
                                          <p:val>
                                            <p:strVal val="0-#ppt_w/2"/>
                                          </p:val>
                                        </p:tav>
                                        <p:tav tm="100000">
                                          <p:val>
                                            <p:strVal val="#ppt_x"/>
                                          </p:val>
                                        </p:tav>
                                      </p:tavLst>
                                    </p:anim>
                                    <p:anim calcmode="lin" valueType="num">
                                      <p:cBhvr additive="base">
                                        <p:cTn id="18" dur="500" fill="hold"/>
                                        <p:tgtEl>
                                          <p:spTgt spid="3">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8" fill="hold"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anim calcmode="lin" valueType="num">
                                      <p:cBhvr additive="base">
                                        <p:cTn id="23" dur="500" fill="hold"/>
                                        <p:tgtEl>
                                          <p:spTgt spid="3">
                                            <p:txEl>
                                              <p:pRg st="3" end="3"/>
                                            </p:tx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3">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8" fill="hold" nodeType="clickEffect">
                                  <p:stCondLst>
                                    <p:cond delay="0"/>
                                  </p:stCondLst>
                                  <p:childTnLst>
                                    <p:set>
                                      <p:cBhvr>
                                        <p:cTn id="28" dur="1" fill="hold">
                                          <p:stCondLst>
                                            <p:cond delay="0"/>
                                          </p:stCondLst>
                                        </p:cTn>
                                        <p:tgtEl>
                                          <p:spTgt spid="3">
                                            <p:txEl>
                                              <p:pRg st="4" end="4"/>
                                            </p:txEl>
                                          </p:spTgt>
                                        </p:tgtEl>
                                        <p:attrNameLst>
                                          <p:attrName>style.visibility</p:attrName>
                                        </p:attrNameLst>
                                      </p:cBhvr>
                                      <p:to>
                                        <p:strVal val="visible"/>
                                      </p:to>
                                    </p:set>
                                    <p:anim calcmode="lin" valueType="num">
                                      <p:cBhvr additive="base">
                                        <p:cTn id="29" dur="500" fill="hold"/>
                                        <p:tgtEl>
                                          <p:spTgt spid="3">
                                            <p:txEl>
                                              <p:pRg st="4" end="4"/>
                                            </p:txEl>
                                          </p:spTgt>
                                        </p:tgtEl>
                                        <p:attrNameLst>
                                          <p:attrName>ppt_x</p:attrName>
                                        </p:attrNameLst>
                                      </p:cBhvr>
                                      <p:tavLst>
                                        <p:tav tm="0">
                                          <p:val>
                                            <p:strVal val="0-#ppt_w/2"/>
                                          </p:val>
                                        </p:tav>
                                        <p:tav tm="100000">
                                          <p:val>
                                            <p:strVal val="#ppt_x"/>
                                          </p:val>
                                        </p:tav>
                                      </p:tavLst>
                                    </p:anim>
                                    <p:anim calcmode="lin" valueType="num">
                                      <p:cBhvr additive="base">
                                        <p:cTn id="30" dur="500" fill="hold"/>
                                        <p:tgtEl>
                                          <p:spTgt spid="3">
                                            <p:txEl>
                                              <p:pRg st="4" end="4"/>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342" y="1340768"/>
            <a:ext cx="9013316" cy="4649332"/>
          </a:xfrm>
        </p:spPr>
        <p:txBody>
          <a:bodyPr>
            <a:normAutofit/>
          </a:bodyPr>
          <a:lstStyle/>
          <a:p>
            <a:pPr>
              <a:lnSpc>
                <a:spcPct val="107000"/>
              </a:lnSpc>
              <a:spcAft>
                <a:spcPts val="800"/>
              </a:spcAft>
              <a:buClr>
                <a:srgbClr val="0070C0"/>
              </a:buClr>
              <a:buFont typeface="Wingdings" panose="05000000000000000000" pitchFamily="2" charset="2"/>
              <a:buChar char="q"/>
            </a:pPr>
            <a:r>
              <a:rPr lang="en-GB" sz="2400" dirty="0">
                <a:ea typeface="Calibri" panose="020F0502020204030204" pitchFamily="34" charset="0"/>
                <a:cs typeface="Times New Roman" panose="02020603050405020304" pitchFamily="18" charset="0"/>
              </a:rPr>
              <a:t>Business angels are investors that invests their own money in a small business in exchange for a minority stake (usually between 10% and 25%). </a:t>
            </a:r>
          </a:p>
          <a:p>
            <a:pPr>
              <a:lnSpc>
                <a:spcPct val="107000"/>
              </a:lnSpc>
              <a:spcAft>
                <a:spcPts val="800"/>
              </a:spcAft>
              <a:buClr>
                <a:srgbClr val="0070C0"/>
              </a:buClr>
              <a:buFont typeface="Wingdings" panose="05000000000000000000" pitchFamily="2" charset="2"/>
              <a:buChar char="q"/>
            </a:pPr>
            <a:r>
              <a:rPr lang="en-GB" sz="2400" dirty="0">
                <a:ea typeface="Calibri" panose="020F0502020204030204" pitchFamily="34" charset="0"/>
                <a:cs typeface="Times New Roman" panose="02020603050405020304" pitchFamily="18" charset="0"/>
              </a:rPr>
              <a:t>Business angels will not offer only the investment, but also the mentoring and support to grow the business idea.</a:t>
            </a:r>
          </a:p>
          <a:p>
            <a:pPr>
              <a:lnSpc>
                <a:spcPct val="107000"/>
              </a:lnSpc>
              <a:spcAft>
                <a:spcPts val="800"/>
              </a:spcAft>
              <a:buClr>
                <a:srgbClr val="0070C0"/>
              </a:buClr>
              <a:buFont typeface="Wingdings" panose="05000000000000000000" pitchFamily="2" charset="2"/>
              <a:buChar char="q"/>
            </a:pPr>
            <a:r>
              <a:rPr lang="en-GB" sz="2400" dirty="0">
                <a:ea typeface="Calibri" panose="020F0502020204030204" pitchFamily="34" charset="0"/>
                <a:cs typeface="Times New Roman" panose="02020603050405020304" pitchFamily="18" charset="0"/>
              </a:rPr>
              <a:t>Business angel investors tend to be entrepreneurs or people with extensive experience in the business world.</a:t>
            </a:r>
          </a:p>
          <a:p>
            <a:pPr>
              <a:lnSpc>
                <a:spcPct val="107000"/>
              </a:lnSpc>
              <a:spcAft>
                <a:spcPts val="800"/>
              </a:spcAft>
              <a:buClr>
                <a:srgbClr val="0070C0"/>
              </a:buClr>
              <a:buFont typeface="Wingdings" panose="05000000000000000000" pitchFamily="2" charset="2"/>
              <a:buChar char="q"/>
            </a:pPr>
            <a:r>
              <a:rPr lang="en-GB" sz="2400" dirty="0">
                <a:ea typeface="Calibri" panose="020F0502020204030204" pitchFamily="34" charset="0"/>
                <a:cs typeface="Times New Roman" panose="02020603050405020304" pitchFamily="18" charset="0"/>
              </a:rPr>
              <a:t>Success or growth is not guarantee as a result of the investment offer.</a:t>
            </a:r>
          </a:p>
          <a:p>
            <a:pPr>
              <a:lnSpc>
                <a:spcPct val="107000"/>
              </a:lnSpc>
              <a:spcAft>
                <a:spcPts val="800"/>
              </a:spcAft>
              <a:buClr>
                <a:srgbClr val="0070C0"/>
              </a:buClr>
              <a:buFont typeface="Wingdings" panose="05000000000000000000" pitchFamily="2" charset="2"/>
              <a:buChar char="q"/>
            </a:pPr>
            <a:endParaRPr lang="en-GB" sz="2400" dirty="0">
              <a:ea typeface="Calibri" panose="020F0502020204030204" pitchFamily="34" charset="0"/>
              <a:cs typeface="Times New Roman" panose="02020603050405020304" pitchFamily="18" charset="0"/>
            </a:endParaRPr>
          </a:p>
          <a:p>
            <a:pPr marL="0" indent="0">
              <a:buClr>
                <a:srgbClr val="007DC3"/>
              </a:buClr>
              <a:buNone/>
            </a:pPr>
            <a:endParaRPr lang="en-GB" sz="2400" dirty="0"/>
          </a:p>
          <a:p>
            <a:pPr marL="0" indent="0">
              <a:buClr>
                <a:srgbClr val="007DC3"/>
              </a:buClr>
              <a:buNone/>
            </a:pPr>
            <a:endParaRPr lang="en-GB" sz="2400" dirty="0"/>
          </a:p>
          <a:p>
            <a:pPr>
              <a:buClr>
                <a:srgbClr val="007DC3"/>
              </a:buClr>
              <a:buFont typeface="Wingdings" panose="05000000000000000000" pitchFamily="2" charset="2"/>
              <a:buChar char="q"/>
            </a:pPr>
            <a:endParaRPr lang="en-US" sz="2400" dirty="0"/>
          </a:p>
        </p:txBody>
      </p:sp>
      <p:sp>
        <p:nvSpPr>
          <p:cNvPr id="2" name="Title 1">
            <a:extLst>
              <a:ext uri="{FF2B5EF4-FFF2-40B4-BE49-F238E27FC236}">
                <a16:creationId xmlns:a16="http://schemas.microsoft.com/office/drawing/2014/main" id="{904C1368-6C15-9655-93D2-99891827A1B7}"/>
              </a:ext>
            </a:extLst>
          </p:cNvPr>
          <p:cNvSpPr>
            <a:spLocks noGrp="1"/>
          </p:cNvSpPr>
          <p:nvPr>
            <p:ph type="title"/>
          </p:nvPr>
        </p:nvSpPr>
        <p:spPr>
          <a:xfrm>
            <a:off x="215516" y="549578"/>
            <a:ext cx="8712968" cy="634082"/>
          </a:xfrm>
        </p:spPr>
        <p:txBody>
          <a:bodyPr>
            <a:noAutofit/>
          </a:bodyPr>
          <a:lstStyle/>
          <a:p>
            <a:r>
              <a:rPr lang="en-US" sz="3600" dirty="0"/>
              <a:t> </a:t>
            </a:r>
            <a:br>
              <a:rPr lang="en-US" sz="3600" dirty="0"/>
            </a:br>
            <a:r>
              <a:rPr lang="en-GB" sz="3200" b="1" dirty="0">
                <a:highlight>
                  <a:srgbClr val="FFFF00"/>
                </a:highlight>
              </a:rPr>
              <a:t>Business Angels investors</a:t>
            </a:r>
            <a:br>
              <a:rPr lang="en-GB" sz="3600" b="1" dirty="0">
                <a:solidFill>
                  <a:srgbClr val="0070C0"/>
                </a:solidFill>
              </a:rPr>
            </a:br>
            <a:endParaRPr lang="en-US" sz="3600" b="1" dirty="0">
              <a:solidFill>
                <a:srgbClr val="007DC3"/>
              </a:solidFill>
            </a:endParaRPr>
          </a:p>
        </p:txBody>
      </p:sp>
      <p:sp>
        <p:nvSpPr>
          <p:cNvPr id="4" name="Title 1">
            <a:extLst>
              <a:ext uri="{FF2B5EF4-FFF2-40B4-BE49-F238E27FC236}">
                <a16:creationId xmlns:a16="http://schemas.microsoft.com/office/drawing/2014/main" id="{DB6B9C3C-ABB5-8E07-6296-67BEC0237E9F}"/>
              </a:ext>
            </a:extLst>
          </p:cNvPr>
          <p:cNvSpPr txBox="1">
            <a:spLocks/>
          </p:cNvSpPr>
          <p:nvPr/>
        </p:nvSpPr>
        <p:spPr>
          <a:xfrm>
            <a:off x="457200" y="10306"/>
            <a:ext cx="8229600" cy="275838"/>
          </a:xfrm>
          <a:prstGeom prst="rect">
            <a:avLst/>
          </a:prstGeom>
        </p:spPr>
        <p:txBody>
          <a:bodyPr vert="horz" lIns="91440" tIns="45720" rIns="91440" bIns="45720" rtlCol="0" anchor="b">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spcBef>
                <a:spcPts val="0"/>
              </a:spcBef>
              <a:defRPr/>
            </a:pPr>
            <a:r>
              <a:rPr lang="en-GB" sz="1400" b="1" dirty="0">
                <a:solidFill>
                  <a:schemeClr val="accent1">
                    <a:lumMod val="50000"/>
                  </a:schemeClr>
                </a:solidFill>
                <a:ea typeface="+mn-ea"/>
                <a:cs typeface="+mn-cs"/>
              </a:rPr>
              <a:t>LCLM4006: Enterprise &amp; Entrepreneurship</a:t>
            </a:r>
            <a:endParaRPr lang="en-GB" sz="1400" dirty="0">
              <a:solidFill>
                <a:schemeClr val="accent1">
                  <a:lumMod val="50000"/>
                </a:schemeClr>
              </a:solidFill>
            </a:endParaRPr>
          </a:p>
        </p:txBody>
      </p:sp>
    </p:spTree>
    <p:extLst>
      <p:ext uri="{BB962C8B-B14F-4D97-AF65-F5344CB8AC3E}">
        <p14:creationId xmlns:p14="http://schemas.microsoft.com/office/powerpoint/2010/main" val="19351150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8" fill="hold"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 calcmode="lin" valueType="num">
                                      <p:cBhvr additive="base">
                                        <p:cTn id="11" dur="500" fill="hold"/>
                                        <p:tgtEl>
                                          <p:spTgt spid="3">
                                            <p:txEl>
                                              <p:pRg st="0" end="0"/>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3">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8" fill="hold"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 calcmode="lin" valueType="num">
                                      <p:cBhvr additive="base">
                                        <p:cTn id="17" dur="500" fill="hold"/>
                                        <p:tgtEl>
                                          <p:spTgt spid="3">
                                            <p:txEl>
                                              <p:pRg st="1" end="1"/>
                                            </p:txEl>
                                          </p:spTgt>
                                        </p:tgtEl>
                                        <p:attrNameLst>
                                          <p:attrName>ppt_x</p:attrName>
                                        </p:attrNameLst>
                                      </p:cBhvr>
                                      <p:tavLst>
                                        <p:tav tm="0">
                                          <p:val>
                                            <p:strVal val="0-#ppt_w/2"/>
                                          </p:val>
                                        </p:tav>
                                        <p:tav tm="100000">
                                          <p:val>
                                            <p:strVal val="#ppt_x"/>
                                          </p:val>
                                        </p:tav>
                                      </p:tavLst>
                                    </p:anim>
                                    <p:anim calcmode="lin" valueType="num">
                                      <p:cBhvr additive="base">
                                        <p:cTn id="18" dur="500" fill="hold"/>
                                        <p:tgtEl>
                                          <p:spTgt spid="3">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8" fill="hold" nodeType="click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 calcmode="lin" valueType="num">
                                      <p:cBhvr additive="base">
                                        <p:cTn id="23" dur="500" fill="hold"/>
                                        <p:tgtEl>
                                          <p:spTgt spid="3">
                                            <p:txEl>
                                              <p:pRg st="2" end="2"/>
                                            </p:tx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3">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8" fill="hold" nodeType="clickEffect">
                                  <p:stCondLst>
                                    <p:cond delay="0"/>
                                  </p:stCondLst>
                                  <p:childTnLst>
                                    <p:set>
                                      <p:cBhvr>
                                        <p:cTn id="28" dur="1" fill="hold">
                                          <p:stCondLst>
                                            <p:cond delay="0"/>
                                          </p:stCondLst>
                                        </p:cTn>
                                        <p:tgtEl>
                                          <p:spTgt spid="3">
                                            <p:txEl>
                                              <p:pRg st="3" end="3"/>
                                            </p:txEl>
                                          </p:spTgt>
                                        </p:tgtEl>
                                        <p:attrNameLst>
                                          <p:attrName>style.visibility</p:attrName>
                                        </p:attrNameLst>
                                      </p:cBhvr>
                                      <p:to>
                                        <p:strVal val="visible"/>
                                      </p:to>
                                    </p:set>
                                    <p:anim calcmode="lin" valueType="num">
                                      <p:cBhvr additive="base">
                                        <p:cTn id="29" dur="500" fill="hold"/>
                                        <p:tgtEl>
                                          <p:spTgt spid="3">
                                            <p:txEl>
                                              <p:pRg st="3" end="3"/>
                                            </p:txEl>
                                          </p:spTgt>
                                        </p:tgtEl>
                                        <p:attrNameLst>
                                          <p:attrName>ppt_x</p:attrName>
                                        </p:attrNameLst>
                                      </p:cBhvr>
                                      <p:tavLst>
                                        <p:tav tm="0">
                                          <p:val>
                                            <p:strVal val="0-#ppt_w/2"/>
                                          </p:val>
                                        </p:tav>
                                        <p:tav tm="100000">
                                          <p:val>
                                            <p:strVal val="#ppt_x"/>
                                          </p:val>
                                        </p:tav>
                                      </p:tavLst>
                                    </p:anim>
                                    <p:anim calcmode="lin" valueType="num">
                                      <p:cBhvr additive="base">
                                        <p:cTn id="30" dur="500" fill="hold"/>
                                        <p:tgtEl>
                                          <p:spTgt spid="3">
                                            <p:txEl>
                                              <p:pRg st="3" end="3"/>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F872F9-326F-0A06-1051-0D1E81209D9A}"/>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CAE92D9-68BD-79D0-EF80-19344B60A581}"/>
              </a:ext>
            </a:extLst>
          </p:cNvPr>
          <p:cNvSpPr>
            <a:spLocks noGrp="1"/>
          </p:cNvSpPr>
          <p:nvPr>
            <p:ph idx="1"/>
          </p:nvPr>
        </p:nvSpPr>
        <p:spPr>
          <a:xfrm>
            <a:off x="65342" y="1340768"/>
            <a:ext cx="9013316" cy="4649332"/>
          </a:xfrm>
        </p:spPr>
        <p:txBody>
          <a:bodyPr>
            <a:normAutofit/>
          </a:bodyPr>
          <a:lstStyle/>
          <a:p>
            <a:pPr>
              <a:lnSpc>
                <a:spcPct val="107000"/>
              </a:lnSpc>
              <a:spcAft>
                <a:spcPts val="800"/>
              </a:spcAft>
              <a:buClr>
                <a:srgbClr val="0070C0"/>
              </a:buClr>
              <a:buFont typeface="Wingdings" panose="05000000000000000000" pitchFamily="2" charset="2"/>
              <a:buChar char="q"/>
            </a:pPr>
            <a:r>
              <a:rPr lang="en-GB" sz="2400" dirty="0">
                <a:ea typeface="Calibri" panose="020F0502020204030204" pitchFamily="34" charset="0"/>
                <a:cs typeface="Times New Roman" panose="02020603050405020304" pitchFamily="18" charset="0"/>
              </a:rPr>
              <a:t>Business angels</a:t>
            </a:r>
          </a:p>
          <a:p>
            <a:r>
              <a:rPr lang="en-GB" sz="2400" b="1" dirty="0"/>
              <a:t>UK Business Angels Association (UKBAA)</a:t>
            </a:r>
            <a:r>
              <a:rPr lang="en-GB" sz="2400" dirty="0"/>
              <a:t>: </a:t>
            </a:r>
          </a:p>
          <a:p>
            <a:pPr lvl="1"/>
            <a:r>
              <a:rPr lang="en-GB" sz="2000" dirty="0"/>
              <a:t>The national trade association for angel and early-stage investment, offering resources to connect with potential investors.</a:t>
            </a:r>
          </a:p>
          <a:p>
            <a:r>
              <a:rPr lang="en-GB" sz="2400" b="1" dirty="0"/>
              <a:t>Angels Den</a:t>
            </a:r>
            <a:r>
              <a:rPr lang="en-GB" sz="2400" dirty="0"/>
              <a:t>: </a:t>
            </a:r>
          </a:p>
          <a:p>
            <a:pPr lvl="1"/>
            <a:r>
              <a:rPr lang="en-GB" sz="2000" dirty="0"/>
              <a:t>An online investment platform that connects businesses with angel investors. </a:t>
            </a:r>
          </a:p>
          <a:p>
            <a:pPr lvl="1"/>
            <a:r>
              <a:rPr lang="en-GB" sz="2000" dirty="0">
                <a:hlinkClick r:id="rId3"/>
              </a:rPr>
              <a:t>Angel investors | British Business Bank</a:t>
            </a:r>
            <a:endParaRPr lang="en-GB" sz="2000" dirty="0"/>
          </a:p>
          <a:p>
            <a:pPr marL="0" indent="0">
              <a:lnSpc>
                <a:spcPct val="107000"/>
              </a:lnSpc>
              <a:spcAft>
                <a:spcPts val="800"/>
              </a:spcAft>
              <a:buClr>
                <a:srgbClr val="0070C0"/>
              </a:buClr>
              <a:buNone/>
            </a:pPr>
            <a:endParaRPr lang="en-GB" sz="2400" dirty="0">
              <a:ea typeface="Calibri" panose="020F0502020204030204" pitchFamily="34" charset="0"/>
              <a:cs typeface="Times New Roman" panose="02020603050405020304" pitchFamily="18" charset="0"/>
            </a:endParaRPr>
          </a:p>
          <a:p>
            <a:pPr marL="0" indent="0">
              <a:buClr>
                <a:srgbClr val="007DC3"/>
              </a:buClr>
              <a:buNone/>
            </a:pPr>
            <a:endParaRPr lang="en-GB" sz="2400" dirty="0"/>
          </a:p>
          <a:p>
            <a:pPr marL="0" indent="0">
              <a:buClr>
                <a:srgbClr val="007DC3"/>
              </a:buClr>
              <a:buNone/>
            </a:pPr>
            <a:endParaRPr lang="en-GB" sz="2400" dirty="0"/>
          </a:p>
          <a:p>
            <a:pPr>
              <a:buClr>
                <a:srgbClr val="007DC3"/>
              </a:buClr>
              <a:buFont typeface="Wingdings" panose="05000000000000000000" pitchFamily="2" charset="2"/>
              <a:buChar char="q"/>
            </a:pPr>
            <a:endParaRPr lang="en-US" sz="2400" dirty="0"/>
          </a:p>
        </p:txBody>
      </p:sp>
      <p:sp>
        <p:nvSpPr>
          <p:cNvPr id="2" name="Title 1">
            <a:extLst>
              <a:ext uri="{FF2B5EF4-FFF2-40B4-BE49-F238E27FC236}">
                <a16:creationId xmlns:a16="http://schemas.microsoft.com/office/drawing/2014/main" id="{5E0755C1-5C41-1972-2B00-B6A2AA06CAFF}"/>
              </a:ext>
            </a:extLst>
          </p:cNvPr>
          <p:cNvSpPr>
            <a:spLocks noGrp="1"/>
          </p:cNvSpPr>
          <p:nvPr>
            <p:ph type="title"/>
          </p:nvPr>
        </p:nvSpPr>
        <p:spPr>
          <a:xfrm>
            <a:off x="215516" y="549578"/>
            <a:ext cx="8712968" cy="634082"/>
          </a:xfrm>
        </p:spPr>
        <p:txBody>
          <a:bodyPr>
            <a:noAutofit/>
          </a:bodyPr>
          <a:lstStyle/>
          <a:p>
            <a:r>
              <a:rPr lang="en-US" sz="3600" dirty="0"/>
              <a:t> </a:t>
            </a:r>
            <a:br>
              <a:rPr lang="en-US" sz="3600" dirty="0"/>
            </a:br>
            <a:r>
              <a:rPr lang="en-GB" sz="3200" b="1" dirty="0">
                <a:highlight>
                  <a:srgbClr val="FFFF00"/>
                </a:highlight>
              </a:rPr>
              <a:t>Angels investors Link</a:t>
            </a:r>
            <a:br>
              <a:rPr lang="en-GB" sz="3600" b="1" dirty="0">
                <a:solidFill>
                  <a:srgbClr val="0070C0"/>
                </a:solidFill>
              </a:rPr>
            </a:br>
            <a:endParaRPr lang="en-US" sz="3600" b="1" dirty="0">
              <a:solidFill>
                <a:srgbClr val="007DC3"/>
              </a:solidFill>
            </a:endParaRPr>
          </a:p>
        </p:txBody>
      </p:sp>
      <p:sp>
        <p:nvSpPr>
          <p:cNvPr id="4" name="Title 1">
            <a:extLst>
              <a:ext uri="{FF2B5EF4-FFF2-40B4-BE49-F238E27FC236}">
                <a16:creationId xmlns:a16="http://schemas.microsoft.com/office/drawing/2014/main" id="{70CF61FC-39F3-2C4B-AA63-F08A6AD8E246}"/>
              </a:ext>
            </a:extLst>
          </p:cNvPr>
          <p:cNvSpPr txBox="1">
            <a:spLocks/>
          </p:cNvSpPr>
          <p:nvPr/>
        </p:nvSpPr>
        <p:spPr>
          <a:xfrm>
            <a:off x="457200" y="10306"/>
            <a:ext cx="8229600" cy="275838"/>
          </a:xfrm>
          <a:prstGeom prst="rect">
            <a:avLst/>
          </a:prstGeom>
        </p:spPr>
        <p:txBody>
          <a:bodyPr vert="horz" lIns="91440" tIns="45720" rIns="91440" bIns="45720" rtlCol="0" anchor="b">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spcBef>
                <a:spcPts val="0"/>
              </a:spcBef>
              <a:defRPr/>
            </a:pPr>
            <a:r>
              <a:rPr lang="en-GB" sz="1400" b="1" dirty="0">
                <a:solidFill>
                  <a:schemeClr val="accent1">
                    <a:lumMod val="50000"/>
                  </a:schemeClr>
                </a:solidFill>
                <a:ea typeface="+mn-ea"/>
                <a:cs typeface="+mn-cs"/>
              </a:rPr>
              <a:t>LCLM4006: Enterprise &amp; Entrepreneurship</a:t>
            </a:r>
            <a:endParaRPr lang="en-GB" sz="1400" dirty="0">
              <a:solidFill>
                <a:schemeClr val="accent1">
                  <a:lumMod val="50000"/>
                </a:schemeClr>
              </a:solidFill>
            </a:endParaRPr>
          </a:p>
        </p:txBody>
      </p:sp>
    </p:spTree>
    <p:extLst>
      <p:ext uri="{BB962C8B-B14F-4D97-AF65-F5344CB8AC3E}">
        <p14:creationId xmlns:p14="http://schemas.microsoft.com/office/powerpoint/2010/main" val="291471973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8" fill="hold"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 calcmode="lin" valueType="num">
                                      <p:cBhvr additive="base">
                                        <p:cTn id="11" dur="500" fill="hold"/>
                                        <p:tgtEl>
                                          <p:spTgt spid="3">
                                            <p:txEl>
                                              <p:pRg st="0" end="0"/>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3">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8" fill="hold"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 calcmode="lin" valueType="num">
                                      <p:cBhvr additive="base">
                                        <p:cTn id="17" dur="500" fill="hold"/>
                                        <p:tgtEl>
                                          <p:spTgt spid="3">
                                            <p:txEl>
                                              <p:pRg st="1" end="1"/>
                                            </p:txEl>
                                          </p:spTgt>
                                        </p:tgtEl>
                                        <p:attrNameLst>
                                          <p:attrName>ppt_x</p:attrName>
                                        </p:attrNameLst>
                                      </p:cBhvr>
                                      <p:tavLst>
                                        <p:tav tm="0">
                                          <p:val>
                                            <p:strVal val="0-#ppt_w/2"/>
                                          </p:val>
                                        </p:tav>
                                        <p:tav tm="100000">
                                          <p:val>
                                            <p:strVal val="#ppt_x"/>
                                          </p:val>
                                        </p:tav>
                                      </p:tavLst>
                                    </p:anim>
                                    <p:anim calcmode="lin" valueType="num">
                                      <p:cBhvr additive="base">
                                        <p:cTn id="18" dur="500" fill="hold"/>
                                        <p:tgtEl>
                                          <p:spTgt spid="3">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8" fill="hold" nodeType="click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 calcmode="lin" valueType="num">
                                      <p:cBhvr additive="base">
                                        <p:cTn id="23" dur="500" fill="hold"/>
                                        <p:tgtEl>
                                          <p:spTgt spid="3">
                                            <p:txEl>
                                              <p:pRg st="2" end="2"/>
                                            </p:tx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3">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8" fill="hold" nodeType="clickEffect">
                                  <p:stCondLst>
                                    <p:cond delay="0"/>
                                  </p:stCondLst>
                                  <p:childTnLst>
                                    <p:set>
                                      <p:cBhvr>
                                        <p:cTn id="28" dur="1" fill="hold">
                                          <p:stCondLst>
                                            <p:cond delay="0"/>
                                          </p:stCondLst>
                                        </p:cTn>
                                        <p:tgtEl>
                                          <p:spTgt spid="3">
                                            <p:txEl>
                                              <p:pRg st="3" end="3"/>
                                            </p:txEl>
                                          </p:spTgt>
                                        </p:tgtEl>
                                        <p:attrNameLst>
                                          <p:attrName>style.visibility</p:attrName>
                                        </p:attrNameLst>
                                      </p:cBhvr>
                                      <p:to>
                                        <p:strVal val="visible"/>
                                      </p:to>
                                    </p:set>
                                    <p:anim calcmode="lin" valueType="num">
                                      <p:cBhvr additive="base">
                                        <p:cTn id="29" dur="500" fill="hold"/>
                                        <p:tgtEl>
                                          <p:spTgt spid="3">
                                            <p:txEl>
                                              <p:pRg st="3" end="3"/>
                                            </p:txEl>
                                          </p:spTgt>
                                        </p:tgtEl>
                                        <p:attrNameLst>
                                          <p:attrName>ppt_x</p:attrName>
                                        </p:attrNameLst>
                                      </p:cBhvr>
                                      <p:tavLst>
                                        <p:tav tm="0">
                                          <p:val>
                                            <p:strVal val="0-#ppt_w/2"/>
                                          </p:val>
                                        </p:tav>
                                        <p:tav tm="100000">
                                          <p:val>
                                            <p:strVal val="#ppt_x"/>
                                          </p:val>
                                        </p:tav>
                                      </p:tavLst>
                                    </p:anim>
                                    <p:anim calcmode="lin" valueType="num">
                                      <p:cBhvr additive="base">
                                        <p:cTn id="30" dur="500" fill="hold"/>
                                        <p:tgtEl>
                                          <p:spTgt spid="3">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8" fill="hold"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 calcmode="lin" valueType="num">
                                      <p:cBhvr additive="base">
                                        <p:cTn id="35" dur="500" fill="hold"/>
                                        <p:tgtEl>
                                          <p:spTgt spid="3">
                                            <p:txEl>
                                              <p:pRg st="4" end="4"/>
                                            </p:txEl>
                                          </p:spTgt>
                                        </p:tgtEl>
                                        <p:attrNameLst>
                                          <p:attrName>ppt_x</p:attrName>
                                        </p:attrNameLst>
                                      </p:cBhvr>
                                      <p:tavLst>
                                        <p:tav tm="0">
                                          <p:val>
                                            <p:strVal val="0-#ppt_w/2"/>
                                          </p:val>
                                        </p:tav>
                                        <p:tav tm="100000">
                                          <p:val>
                                            <p:strVal val="#ppt_x"/>
                                          </p:val>
                                        </p:tav>
                                      </p:tavLst>
                                    </p:anim>
                                    <p:anim calcmode="lin" valueType="num">
                                      <p:cBhvr additive="base">
                                        <p:cTn id="36" dur="500" fill="hold"/>
                                        <p:tgtEl>
                                          <p:spTgt spid="3">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8" fill="hold" nodeType="clickEffect">
                                  <p:stCondLst>
                                    <p:cond delay="0"/>
                                  </p:stCondLst>
                                  <p:childTnLst>
                                    <p:set>
                                      <p:cBhvr>
                                        <p:cTn id="40" dur="1" fill="hold">
                                          <p:stCondLst>
                                            <p:cond delay="0"/>
                                          </p:stCondLst>
                                        </p:cTn>
                                        <p:tgtEl>
                                          <p:spTgt spid="3">
                                            <p:txEl>
                                              <p:pRg st="5" end="5"/>
                                            </p:txEl>
                                          </p:spTgt>
                                        </p:tgtEl>
                                        <p:attrNameLst>
                                          <p:attrName>style.visibility</p:attrName>
                                        </p:attrNameLst>
                                      </p:cBhvr>
                                      <p:to>
                                        <p:strVal val="visible"/>
                                      </p:to>
                                    </p:set>
                                    <p:anim calcmode="lin" valueType="num">
                                      <p:cBhvr additive="base">
                                        <p:cTn id="41" dur="500" fill="hold"/>
                                        <p:tgtEl>
                                          <p:spTgt spid="3">
                                            <p:txEl>
                                              <p:pRg st="5" end="5"/>
                                            </p:txEl>
                                          </p:spTgt>
                                        </p:tgtEl>
                                        <p:attrNameLst>
                                          <p:attrName>ppt_x</p:attrName>
                                        </p:attrNameLst>
                                      </p:cBhvr>
                                      <p:tavLst>
                                        <p:tav tm="0">
                                          <p:val>
                                            <p:strVal val="0-#ppt_w/2"/>
                                          </p:val>
                                        </p:tav>
                                        <p:tav tm="100000">
                                          <p:val>
                                            <p:strVal val="#ppt_x"/>
                                          </p:val>
                                        </p:tav>
                                      </p:tavLst>
                                    </p:anim>
                                    <p:anim calcmode="lin" valueType="num">
                                      <p:cBhvr additive="base">
                                        <p:cTn id="42" dur="500" fill="hold"/>
                                        <p:tgtEl>
                                          <p:spTgt spid="3">
                                            <p:txEl>
                                              <p:pRg st="5" end="5"/>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9094" y="1409261"/>
            <a:ext cx="8905812" cy="4523663"/>
          </a:xfrm>
        </p:spPr>
        <p:txBody>
          <a:bodyPr>
            <a:normAutofit/>
          </a:bodyPr>
          <a:lstStyle/>
          <a:p>
            <a:pPr>
              <a:lnSpc>
                <a:spcPct val="107000"/>
              </a:lnSpc>
              <a:spcAft>
                <a:spcPts val="800"/>
              </a:spcAft>
              <a:buClr>
                <a:srgbClr val="0070C0"/>
              </a:buClr>
              <a:buFont typeface="Wingdings" panose="05000000000000000000" pitchFamily="2" charset="2"/>
              <a:buChar char="q"/>
            </a:pPr>
            <a:r>
              <a:rPr lang="en-GB" sz="2400" dirty="0">
                <a:ea typeface="Calibri" panose="020F0502020204030204" pitchFamily="34" charset="0"/>
                <a:cs typeface="Times New Roman" panose="02020603050405020304" pitchFamily="18" charset="0"/>
              </a:rPr>
              <a:t>Venture Capitalists are investors that fund early-stage firms to help them grow.</a:t>
            </a:r>
          </a:p>
          <a:p>
            <a:pPr>
              <a:lnSpc>
                <a:spcPct val="107000"/>
              </a:lnSpc>
              <a:spcAft>
                <a:spcPts val="800"/>
              </a:spcAft>
              <a:buClr>
                <a:srgbClr val="0070C0"/>
              </a:buClr>
              <a:buFont typeface="Wingdings" panose="05000000000000000000" pitchFamily="2" charset="2"/>
              <a:buChar char="q"/>
            </a:pPr>
            <a:r>
              <a:rPr lang="en-GB" sz="2400" dirty="0">
                <a:ea typeface="Calibri" panose="020F0502020204030204" pitchFamily="34" charset="0"/>
                <a:cs typeface="Times New Roman" panose="02020603050405020304" pitchFamily="18" charset="0"/>
              </a:rPr>
              <a:t>Similarly, as the business angels they offer advice and strategic mentorship as well as funding. </a:t>
            </a:r>
          </a:p>
          <a:p>
            <a:pPr>
              <a:lnSpc>
                <a:spcPct val="107000"/>
              </a:lnSpc>
              <a:spcAft>
                <a:spcPts val="800"/>
              </a:spcAft>
              <a:buClr>
                <a:srgbClr val="0070C0"/>
              </a:buClr>
              <a:buFont typeface="Wingdings" panose="05000000000000000000" pitchFamily="2" charset="2"/>
              <a:buChar char="q"/>
            </a:pPr>
            <a:r>
              <a:rPr lang="en-GB" sz="2400" dirty="0">
                <a:ea typeface="Calibri" panose="020F0502020204030204" pitchFamily="34" charset="0"/>
                <a:cs typeface="Times New Roman" panose="02020603050405020304" pitchFamily="18" charset="0"/>
              </a:rPr>
              <a:t>They VC investment is often time limited as they expect the companies they fund to grow significantly and make a significant return on their investment.</a:t>
            </a:r>
          </a:p>
          <a:p>
            <a:pPr>
              <a:lnSpc>
                <a:spcPct val="107000"/>
              </a:lnSpc>
              <a:spcAft>
                <a:spcPts val="800"/>
              </a:spcAft>
              <a:buClr>
                <a:srgbClr val="0070C0"/>
              </a:buClr>
              <a:buFont typeface="Wingdings" panose="05000000000000000000" pitchFamily="2" charset="2"/>
              <a:buChar char="q"/>
            </a:pPr>
            <a:r>
              <a:rPr lang="en-GB" sz="2400" dirty="0">
                <a:ea typeface="Calibri" panose="020F0502020204030204" pitchFamily="34" charset="0"/>
                <a:cs typeface="Times New Roman" panose="02020603050405020304" pitchFamily="18" charset="0"/>
              </a:rPr>
              <a:t>Could raise millions and requires proof of concept.</a:t>
            </a:r>
          </a:p>
          <a:p>
            <a:pPr>
              <a:lnSpc>
                <a:spcPct val="107000"/>
              </a:lnSpc>
              <a:spcAft>
                <a:spcPts val="800"/>
              </a:spcAft>
              <a:buClr>
                <a:srgbClr val="0070C0"/>
              </a:buClr>
              <a:buFont typeface="Wingdings" panose="05000000000000000000" pitchFamily="2" charset="2"/>
              <a:buChar char="q"/>
            </a:pPr>
            <a:endParaRPr lang="en-GB" sz="2400" dirty="0"/>
          </a:p>
          <a:p>
            <a:pPr marL="0" indent="0">
              <a:buClr>
                <a:srgbClr val="007DC3"/>
              </a:buClr>
              <a:buNone/>
            </a:pPr>
            <a:endParaRPr lang="en-GB" sz="2400" dirty="0"/>
          </a:p>
          <a:p>
            <a:pPr>
              <a:buClr>
                <a:srgbClr val="007DC3"/>
              </a:buClr>
              <a:buFont typeface="Wingdings" panose="05000000000000000000" pitchFamily="2" charset="2"/>
              <a:buChar char="q"/>
            </a:pPr>
            <a:endParaRPr lang="en-US" sz="2400" dirty="0"/>
          </a:p>
        </p:txBody>
      </p:sp>
      <p:sp>
        <p:nvSpPr>
          <p:cNvPr id="2" name="Title 1">
            <a:extLst>
              <a:ext uri="{FF2B5EF4-FFF2-40B4-BE49-F238E27FC236}">
                <a16:creationId xmlns:a16="http://schemas.microsoft.com/office/drawing/2014/main" id="{904C1368-6C15-9655-93D2-99891827A1B7}"/>
              </a:ext>
            </a:extLst>
          </p:cNvPr>
          <p:cNvSpPr>
            <a:spLocks noGrp="1"/>
          </p:cNvSpPr>
          <p:nvPr>
            <p:ph type="title"/>
          </p:nvPr>
        </p:nvSpPr>
        <p:spPr>
          <a:xfrm>
            <a:off x="215516" y="476672"/>
            <a:ext cx="8712968" cy="634082"/>
          </a:xfrm>
        </p:spPr>
        <p:txBody>
          <a:bodyPr>
            <a:noAutofit/>
          </a:bodyPr>
          <a:lstStyle/>
          <a:p>
            <a:r>
              <a:rPr lang="en-US" sz="3600" dirty="0"/>
              <a:t> </a:t>
            </a:r>
            <a:br>
              <a:rPr lang="en-US" sz="3600" dirty="0"/>
            </a:br>
            <a:r>
              <a:rPr lang="en-GB" sz="3200" b="1" dirty="0">
                <a:highlight>
                  <a:srgbClr val="FFFF00"/>
                </a:highlight>
              </a:rPr>
              <a:t>Venture capitalists</a:t>
            </a:r>
            <a:br>
              <a:rPr lang="en-GB" sz="3600" b="1" dirty="0">
                <a:solidFill>
                  <a:srgbClr val="0070C0"/>
                </a:solidFill>
              </a:rPr>
            </a:br>
            <a:endParaRPr lang="en-US" sz="3600" b="1" dirty="0">
              <a:solidFill>
                <a:srgbClr val="007DC3"/>
              </a:solidFill>
            </a:endParaRPr>
          </a:p>
        </p:txBody>
      </p:sp>
      <p:sp>
        <p:nvSpPr>
          <p:cNvPr id="4" name="Title 1">
            <a:extLst>
              <a:ext uri="{FF2B5EF4-FFF2-40B4-BE49-F238E27FC236}">
                <a16:creationId xmlns:a16="http://schemas.microsoft.com/office/drawing/2014/main" id="{FC3A4BCE-6195-D9D3-9FCF-A81F335E5A8B}"/>
              </a:ext>
            </a:extLst>
          </p:cNvPr>
          <p:cNvSpPr txBox="1">
            <a:spLocks/>
          </p:cNvSpPr>
          <p:nvPr/>
        </p:nvSpPr>
        <p:spPr>
          <a:xfrm>
            <a:off x="457200" y="10306"/>
            <a:ext cx="8229600" cy="275838"/>
          </a:xfrm>
          <a:prstGeom prst="rect">
            <a:avLst/>
          </a:prstGeom>
        </p:spPr>
        <p:txBody>
          <a:bodyPr vert="horz" lIns="91440" tIns="45720" rIns="91440" bIns="45720" rtlCol="0" anchor="b">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spcBef>
                <a:spcPts val="0"/>
              </a:spcBef>
              <a:defRPr/>
            </a:pPr>
            <a:r>
              <a:rPr lang="en-GB" sz="1400" b="1" dirty="0">
                <a:solidFill>
                  <a:schemeClr val="accent1">
                    <a:lumMod val="50000"/>
                  </a:schemeClr>
                </a:solidFill>
                <a:ea typeface="+mn-ea"/>
                <a:cs typeface="+mn-cs"/>
              </a:rPr>
              <a:t>LCLM4006: Enterprise &amp; Entrepreneurship</a:t>
            </a:r>
            <a:endParaRPr lang="en-GB" sz="1400" dirty="0">
              <a:solidFill>
                <a:schemeClr val="accent1">
                  <a:lumMod val="50000"/>
                </a:schemeClr>
              </a:solidFill>
            </a:endParaRPr>
          </a:p>
        </p:txBody>
      </p:sp>
    </p:spTree>
    <p:extLst>
      <p:ext uri="{BB962C8B-B14F-4D97-AF65-F5344CB8AC3E}">
        <p14:creationId xmlns:p14="http://schemas.microsoft.com/office/powerpoint/2010/main" val="321741780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8" fill="hold"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 calcmode="lin" valueType="num">
                                      <p:cBhvr additive="base">
                                        <p:cTn id="11" dur="500" fill="hold"/>
                                        <p:tgtEl>
                                          <p:spTgt spid="3">
                                            <p:txEl>
                                              <p:pRg st="0" end="0"/>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3">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8" fill="hold"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 calcmode="lin" valueType="num">
                                      <p:cBhvr additive="base">
                                        <p:cTn id="17" dur="500" fill="hold"/>
                                        <p:tgtEl>
                                          <p:spTgt spid="3">
                                            <p:txEl>
                                              <p:pRg st="1" end="1"/>
                                            </p:txEl>
                                          </p:spTgt>
                                        </p:tgtEl>
                                        <p:attrNameLst>
                                          <p:attrName>ppt_x</p:attrName>
                                        </p:attrNameLst>
                                      </p:cBhvr>
                                      <p:tavLst>
                                        <p:tav tm="0">
                                          <p:val>
                                            <p:strVal val="0-#ppt_w/2"/>
                                          </p:val>
                                        </p:tav>
                                        <p:tav tm="100000">
                                          <p:val>
                                            <p:strVal val="#ppt_x"/>
                                          </p:val>
                                        </p:tav>
                                      </p:tavLst>
                                    </p:anim>
                                    <p:anim calcmode="lin" valueType="num">
                                      <p:cBhvr additive="base">
                                        <p:cTn id="18" dur="500" fill="hold"/>
                                        <p:tgtEl>
                                          <p:spTgt spid="3">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8" fill="hold" nodeType="click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 calcmode="lin" valueType="num">
                                      <p:cBhvr additive="base">
                                        <p:cTn id="23" dur="500" fill="hold"/>
                                        <p:tgtEl>
                                          <p:spTgt spid="3">
                                            <p:txEl>
                                              <p:pRg st="2" end="2"/>
                                            </p:tx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3">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8" fill="hold" nodeType="clickEffect">
                                  <p:stCondLst>
                                    <p:cond delay="0"/>
                                  </p:stCondLst>
                                  <p:childTnLst>
                                    <p:set>
                                      <p:cBhvr>
                                        <p:cTn id="28" dur="1" fill="hold">
                                          <p:stCondLst>
                                            <p:cond delay="0"/>
                                          </p:stCondLst>
                                        </p:cTn>
                                        <p:tgtEl>
                                          <p:spTgt spid="3">
                                            <p:txEl>
                                              <p:pRg st="3" end="3"/>
                                            </p:txEl>
                                          </p:spTgt>
                                        </p:tgtEl>
                                        <p:attrNameLst>
                                          <p:attrName>style.visibility</p:attrName>
                                        </p:attrNameLst>
                                      </p:cBhvr>
                                      <p:to>
                                        <p:strVal val="visible"/>
                                      </p:to>
                                    </p:set>
                                    <p:anim calcmode="lin" valueType="num">
                                      <p:cBhvr additive="base">
                                        <p:cTn id="29" dur="500" fill="hold"/>
                                        <p:tgtEl>
                                          <p:spTgt spid="3">
                                            <p:txEl>
                                              <p:pRg st="3" end="3"/>
                                            </p:txEl>
                                          </p:spTgt>
                                        </p:tgtEl>
                                        <p:attrNameLst>
                                          <p:attrName>ppt_x</p:attrName>
                                        </p:attrNameLst>
                                      </p:cBhvr>
                                      <p:tavLst>
                                        <p:tav tm="0">
                                          <p:val>
                                            <p:strVal val="0-#ppt_w/2"/>
                                          </p:val>
                                        </p:tav>
                                        <p:tav tm="100000">
                                          <p:val>
                                            <p:strVal val="#ppt_x"/>
                                          </p:val>
                                        </p:tav>
                                      </p:tavLst>
                                    </p:anim>
                                    <p:anim calcmode="lin" valueType="num">
                                      <p:cBhvr additive="base">
                                        <p:cTn id="30" dur="500" fill="hold"/>
                                        <p:tgtEl>
                                          <p:spTgt spid="3">
                                            <p:txEl>
                                              <p:pRg st="3" end="3"/>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5705C1-2B92-8631-7B4F-ACD94A52BC5D}"/>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824DDD1-6511-C19F-6343-006CA9134362}"/>
              </a:ext>
            </a:extLst>
          </p:cNvPr>
          <p:cNvSpPr>
            <a:spLocks noGrp="1"/>
          </p:cNvSpPr>
          <p:nvPr>
            <p:ph idx="1"/>
          </p:nvPr>
        </p:nvSpPr>
        <p:spPr>
          <a:xfrm>
            <a:off x="119094" y="1409261"/>
            <a:ext cx="8905812" cy="4523663"/>
          </a:xfrm>
        </p:spPr>
        <p:txBody>
          <a:bodyPr>
            <a:normAutofit/>
          </a:bodyPr>
          <a:lstStyle/>
          <a:p>
            <a:endParaRPr lang="en-GB" sz="2400" b="1" dirty="0"/>
          </a:p>
          <a:p>
            <a:endParaRPr lang="en-GB" sz="2400" b="1" dirty="0"/>
          </a:p>
          <a:p>
            <a:pPr>
              <a:lnSpc>
                <a:spcPct val="107000"/>
              </a:lnSpc>
              <a:spcAft>
                <a:spcPts val="800"/>
              </a:spcAft>
              <a:buClr>
                <a:srgbClr val="0070C0"/>
              </a:buClr>
              <a:buFont typeface="Wingdings" panose="05000000000000000000" pitchFamily="2" charset="2"/>
              <a:buChar char="q"/>
            </a:pPr>
            <a:r>
              <a:rPr lang="en-GB" sz="2400" b="1" dirty="0"/>
              <a:t>British Private Equity &amp; Venture Capital Association (BVCA)</a:t>
            </a:r>
            <a:r>
              <a:rPr lang="en-GB" sz="2400" dirty="0"/>
              <a:t>: </a:t>
            </a:r>
          </a:p>
          <a:p>
            <a:pPr lvl="1"/>
            <a:r>
              <a:rPr lang="en-GB" sz="2000" dirty="0"/>
              <a:t>Provides information on venture capital firms operating in the UK.</a:t>
            </a:r>
          </a:p>
          <a:p>
            <a:pPr>
              <a:lnSpc>
                <a:spcPct val="107000"/>
              </a:lnSpc>
              <a:spcAft>
                <a:spcPts val="800"/>
              </a:spcAft>
              <a:buClr>
                <a:srgbClr val="0070C0"/>
              </a:buClr>
              <a:buFont typeface="Wingdings" panose="05000000000000000000" pitchFamily="2" charset="2"/>
              <a:buChar char="q"/>
            </a:pPr>
            <a:endParaRPr lang="en-GB" sz="2400" dirty="0">
              <a:highlight>
                <a:srgbClr val="FFFF00"/>
              </a:highlight>
            </a:endParaRPr>
          </a:p>
          <a:p>
            <a:pPr marL="0" indent="0">
              <a:buClr>
                <a:srgbClr val="007DC3"/>
              </a:buClr>
              <a:buNone/>
            </a:pPr>
            <a:endParaRPr lang="en-GB" sz="2400" dirty="0"/>
          </a:p>
          <a:p>
            <a:pPr>
              <a:buClr>
                <a:srgbClr val="007DC3"/>
              </a:buClr>
              <a:buFont typeface="Wingdings" panose="05000000000000000000" pitchFamily="2" charset="2"/>
              <a:buChar char="q"/>
            </a:pPr>
            <a:endParaRPr lang="en-US" sz="2400" dirty="0"/>
          </a:p>
        </p:txBody>
      </p:sp>
      <p:sp>
        <p:nvSpPr>
          <p:cNvPr id="2" name="Title 1">
            <a:extLst>
              <a:ext uri="{FF2B5EF4-FFF2-40B4-BE49-F238E27FC236}">
                <a16:creationId xmlns:a16="http://schemas.microsoft.com/office/drawing/2014/main" id="{50506E10-18C6-758B-6AF5-3FA8B88C9806}"/>
              </a:ext>
            </a:extLst>
          </p:cNvPr>
          <p:cNvSpPr>
            <a:spLocks noGrp="1"/>
          </p:cNvSpPr>
          <p:nvPr>
            <p:ph type="title"/>
          </p:nvPr>
        </p:nvSpPr>
        <p:spPr>
          <a:xfrm>
            <a:off x="215516" y="476672"/>
            <a:ext cx="8712968" cy="634082"/>
          </a:xfrm>
        </p:spPr>
        <p:txBody>
          <a:bodyPr>
            <a:noAutofit/>
          </a:bodyPr>
          <a:lstStyle/>
          <a:p>
            <a:r>
              <a:rPr lang="en-US" sz="3600" dirty="0"/>
              <a:t> </a:t>
            </a:r>
            <a:br>
              <a:rPr lang="en-US" sz="3600" dirty="0"/>
            </a:br>
            <a:r>
              <a:rPr lang="en-GB" sz="3200" b="1" dirty="0">
                <a:highlight>
                  <a:srgbClr val="FFFF00"/>
                </a:highlight>
              </a:rPr>
              <a:t>Venture capitalists Link</a:t>
            </a:r>
            <a:br>
              <a:rPr lang="en-GB" sz="3600" b="1" dirty="0">
                <a:solidFill>
                  <a:srgbClr val="0070C0"/>
                </a:solidFill>
              </a:rPr>
            </a:br>
            <a:endParaRPr lang="en-US" sz="3600" b="1" dirty="0">
              <a:solidFill>
                <a:srgbClr val="007DC3"/>
              </a:solidFill>
            </a:endParaRPr>
          </a:p>
        </p:txBody>
      </p:sp>
      <p:sp>
        <p:nvSpPr>
          <p:cNvPr id="4" name="Title 1">
            <a:extLst>
              <a:ext uri="{FF2B5EF4-FFF2-40B4-BE49-F238E27FC236}">
                <a16:creationId xmlns:a16="http://schemas.microsoft.com/office/drawing/2014/main" id="{4F69555D-74D1-14B1-3506-2990E7917460}"/>
              </a:ext>
            </a:extLst>
          </p:cNvPr>
          <p:cNvSpPr txBox="1">
            <a:spLocks/>
          </p:cNvSpPr>
          <p:nvPr/>
        </p:nvSpPr>
        <p:spPr>
          <a:xfrm>
            <a:off x="457200" y="10306"/>
            <a:ext cx="8229600" cy="275838"/>
          </a:xfrm>
          <a:prstGeom prst="rect">
            <a:avLst/>
          </a:prstGeom>
        </p:spPr>
        <p:txBody>
          <a:bodyPr vert="horz" lIns="91440" tIns="45720" rIns="91440" bIns="45720" rtlCol="0" anchor="b">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spcBef>
                <a:spcPts val="0"/>
              </a:spcBef>
              <a:defRPr/>
            </a:pPr>
            <a:r>
              <a:rPr lang="en-GB" sz="1400" b="1" dirty="0">
                <a:solidFill>
                  <a:schemeClr val="accent1">
                    <a:lumMod val="50000"/>
                  </a:schemeClr>
                </a:solidFill>
                <a:ea typeface="+mn-ea"/>
                <a:cs typeface="+mn-cs"/>
              </a:rPr>
              <a:t>LCLM4006: Enterprise &amp; Entrepreneurship</a:t>
            </a:r>
            <a:endParaRPr lang="en-GB" sz="1400" dirty="0">
              <a:solidFill>
                <a:schemeClr val="accent1">
                  <a:lumMod val="50000"/>
                </a:schemeClr>
              </a:solidFill>
            </a:endParaRPr>
          </a:p>
        </p:txBody>
      </p:sp>
    </p:spTree>
    <p:extLst>
      <p:ext uri="{BB962C8B-B14F-4D97-AF65-F5344CB8AC3E}">
        <p14:creationId xmlns:p14="http://schemas.microsoft.com/office/powerpoint/2010/main" val="96951848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8"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anim calcmode="lin" valueType="num">
                                      <p:cBhvr additive="base">
                                        <p:cTn id="11" dur="500" fill="hold"/>
                                        <p:tgtEl>
                                          <p:spTgt spid="3">
                                            <p:txEl>
                                              <p:pRg st="2" end="2"/>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3">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8"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 calcmode="lin" valueType="num">
                                      <p:cBhvr additive="base">
                                        <p:cTn id="17" dur="500" fill="hold"/>
                                        <p:tgtEl>
                                          <p:spTgt spid="3">
                                            <p:txEl>
                                              <p:pRg st="3" end="3"/>
                                            </p:txEl>
                                          </p:spTgt>
                                        </p:tgtEl>
                                        <p:attrNameLst>
                                          <p:attrName>ppt_x</p:attrName>
                                        </p:attrNameLst>
                                      </p:cBhvr>
                                      <p:tavLst>
                                        <p:tav tm="0">
                                          <p:val>
                                            <p:strVal val="0-#ppt_w/2"/>
                                          </p:val>
                                        </p:tav>
                                        <p:tav tm="100000">
                                          <p:val>
                                            <p:strVal val="#ppt_x"/>
                                          </p:val>
                                        </p:tav>
                                      </p:tavLst>
                                    </p:anim>
                                    <p:anim calcmode="lin" valueType="num">
                                      <p:cBhvr additive="base">
                                        <p:cTn id="18" dur="500" fill="hold"/>
                                        <p:tgtEl>
                                          <p:spTgt spid="3">
                                            <p:txEl>
                                              <p:pRg st="3" end="3"/>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9420" y="1196752"/>
            <a:ext cx="9013316" cy="4649332"/>
          </a:xfrm>
        </p:spPr>
        <p:txBody>
          <a:bodyPr>
            <a:noAutofit/>
          </a:bodyPr>
          <a:lstStyle/>
          <a:p>
            <a:pPr>
              <a:lnSpc>
                <a:spcPct val="107000"/>
              </a:lnSpc>
              <a:spcAft>
                <a:spcPts val="800"/>
              </a:spcAft>
              <a:buClr>
                <a:srgbClr val="0070C0"/>
              </a:buClr>
              <a:buFont typeface="Wingdings" panose="05000000000000000000" pitchFamily="2" charset="2"/>
              <a:buChar char="q"/>
            </a:pPr>
            <a:r>
              <a:rPr lang="en-GB" sz="2400" dirty="0">
                <a:ea typeface="Calibri" panose="020F0502020204030204" pitchFamily="34" charset="0"/>
                <a:cs typeface="Times New Roman" panose="02020603050405020304" pitchFamily="18" charset="0"/>
              </a:rPr>
              <a:t>Personal funding means funding raised by the individual entrepreneur.</a:t>
            </a:r>
          </a:p>
          <a:p>
            <a:pPr>
              <a:lnSpc>
                <a:spcPct val="107000"/>
              </a:lnSpc>
              <a:spcAft>
                <a:spcPts val="800"/>
              </a:spcAft>
              <a:buClr>
                <a:srgbClr val="0070C0"/>
              </a:buClr>
              <a:buFont typeface="Wingdings" panose="05000000000000000000" pitchFamily="2" charset="2"/>
              <a:buChar char="q"/>
            </a:pPr>
            <a:r>
              <a:rPr lang="en-GB" sz="2400" dirty="0">
                <a:ea typeface="Calibri" panose="020F0502020204030204" pitchFamily="34" charset="0"/>
                <a:cs typeface="Times New Roman" panose="02020603050405020304" pitchFamily="18" charset="0"/>
              </a:rPr>
              <a:t>Someone could have worked for several years and saved up a sum of money that is invested to their business idea.</a:t>
            </a:r>
          </a:p>
          <a:p>
            <a:pPr>
              <a:lnSpc>
                <a:spcPct val="107000"/>
              </a:lnSpc>
              <a:spcAft>
                <a:spcPts val="800"/>
              </a:spcAft>
              <a:buClr>
                <a:srgbClr val="0070C0"/>
              </a:buClr>
              <a:buFont typeface="Wingdings" panose="05000000000000000000" pitchFamily="2" charset="2"/>
              <a:buChar char="q"/>
            </a:pPr>
            <a:r>
              <a:rPr lang="en-GB" sz="2400" dirty="0">
                <a:ea typeface="Calibri" panose="020F0502020204030204" pitchFamily="34" charset="0"/>
                <a:cs typeface="Times New Roman" panose="02020603050405020304" pitchFamily="18" charset="0"/>
              </a:rPr>
              <a:t>Other examples:</a:t>
            </a:r>
          </a:p>
          <a:p>
            <a:pPr>
              <a:lnSpc>
                <a:spcPct val="107000"/>
              </a:lnSpc>
              <a:spcAft>
                <a:spcPts val="800"/>
              </a:spcAft>
              <a:buClr>
                <a:srgbClr val="0070C0"/>
              </a:buClr>
              <a:buFont typeface="Wingdings" panose="05000000000000000000" pitchFamily="2" charset="2"/>
              <a:buChar char="q"/>
            </a:pPr>
            <a:r>
              <a:rPr lang="en-GB" sz="2400" dirty="0">
                <a:ea typeface="Calibri" panose="020F0502020204030204" pitchFamily="34" charset="0"/>
                <a:cs typeface="Times New Roman" panose="02020603050405020304" pitchFamily="18" charset="0"/>
              </a:rPr>
              <a:t>Retired individuals can use their retirement funds to start their business ideas.</a:t>
            </a:r>
          </a:p>
          <a:p>
            <a:pPr>
              <a:lnSpc>
                <a:spcPct val="107000"/>
              </a:lnSpc>
              <a:spcAft>
                <a:spcPts val="800"/>
              </a:spcAft>
              <a:buClr>
                <a:srgbClr val="0070C0"/>
              </a:buClr>
              <a:buFont typeface="Wingdings" panose="05000000000000000000" pitchFamily="2" charset="2"/>
              <a:buChar char="q"/>
            </a:pPr>
            <a:r>
              <a:rPr lang="en-GB" sz="2400" dirty="0">
                <a:ea typeface="Calibri" panose="020F0502020204030204" pitchFamily="34" charset="0"/>
                <a:cs typeface="Times New Roman" panose="02020603050405020304" pitchFamily="18" charset="0"/>
              </a:rPr>
              <a:t>Individuals that been made redundant can use their redundancy pay to start their business ideas.</a:t>
            </a:r>
          </a:p>
          <a:p>
            <a:pPr>
              <a:lnSpc>
                <a:spcPct val="107000"/>
              </a:lnSpc>
              <a:spcAft>
                <a:spcPts val="800"/>
              </a:spcAft>
              <a:buClr>
                <a:srgbClr val="0070C0"/>
              </a:buClr>
              <a:buFont typeface="Wingdings" panose="05000000000000000000" pitchFamily="2" charset="2"/>
              <a:buChar char="q"/>
            </a:pPr>
            <a:endParaRPr lang="en-GB" sz="2800" dirty="0">
              <a:ea typeface="Calibri" panose="020F0502020204030204" pitchFamily="34" charset="0"/>
              <a:cs typeface="Times New Roman" panose="02020603050405020304" pitchFamily="18" charset="0"/>
            </a:endParaRPr>
          </a:p>
          <a:p>
            <a:pPr>
              <a:lnSpc>
                <a:spcPct val="107000"/>
              </a:lnSpc>
              <a:spcAft>
                <a:spcPts val="800"/>
              </a:spcAft>
              <a:buClr>
                <a:srgbClr val="0070C0"/>
              </a:buClr>
              <a:buFont typeface="Wingdings" panose="05000000000000000000" pitchFamily="2" charset="2"/>
              <a:buChar char="q"/>
            </a:pPr>
            <a:endParaRPr lang="en-GB" sz="2800" dirty="0">
              <a:ea typeface="Calibri" panose="020F0502020204030204" pitchFamily="34" charset="0"/>
              <a:cs typeface="Times New Roman" panose="02020603050405020304" pitchFamily="18" charset="0"/>
            </a:endParaRPr>
          </a:p>
          <a:p>
            <a:pPr marL="0" indent="0">
              <a:buClr>
                <a:srgbClr val="007DC3"/>
              </a:buClr>
              <a:buNone/>
            </a:pPr>
            <a:endParaRPr lang="en-GB" sz="2800" dirty="0"/>
          </a:p>
          <a:p>
            <a:pPr marL="0" indent="0">
              <a:buClr>
                <a:srgbClr val="007DC3"/>
              </a:buClr>
              <a:buNone/>
            </a:pPr>
            <a:endParaRPr lang="en-GB" sz="2800" dirty="0"/>
          </a:p>
          <a:p>
            <a:pPr>
              <a:buClr>
                <a:srgbClr val="007DC3"/>
              </a:buClr>
              <a:buFont typeface="Wingdings" panose="05000000000000000000" pitchFamily="2" charset="2"/>
              <a:buChar char="q"/>
            </a:pPr>
            <a:endParaRPr lang="en-US" sz="2800" dirty="0"/>
          </a:p>
        </p:txBody>
      </p:sp>
      <p:sp>
        <p:nvSpPr>
          <p:cNvPr id="2" name="Title 1">
            <a:extLst>
              <a:ext uri="{FF2B5EF4-FFF2-40B4-BE49-F238E27FC236}">
                <a16:creationId xmlns:a16="http://schemas.microsoft.com/office/drawing/2014/main" id="{904C1368-6C15-9655-93D2-99891827A1B7}"/>
              </a:ext>
            </a:extLst>
          </p:cNvPr>
          <p:cNvSpPr>
            <a:spLocks noGrp="1"/>
          </p:cNvSpPr>
          <p:nvPr>
            <p:ph type="title"/>
          </p:nvPr>
        </p:nvSpPr>
        <p:spPr>
          <a:xfrm>
            <a:off x="683568" y="495187"/>
            <a:ext cx="8229600" cy="634082"/>
          </a:xfrm>
        </p:spPr>
        <p:txBody>
          <a:bodyPr>
            <a:noAutofit/>
          </a:bodyPr>
          <a:lstStyle/>
          <a:p>
            <a:r>
              <a:rPr lang="en-US" sz="3600" dirty="0"/>
              <a:t> </a:t>
            </a:r>
            <a:br>
              <a:rPr lang="en-US" sz="3600" dirty="0"/>
            </a:br>
            <a:r>
              <a:rPr lang="en-GB" sz="3200" b="1" dirty="0">
                <a:highlight>
                  <a:srgbClr val="FFFF00"/>
                </a:highlight>
              </a:rPr>
              <a:t>Personal funding</a:t>
            </a:r>
            <a:br>
              <a:rPr lang="en-GB" sz="3600" b="1" dirty="0">
                <a:solidFill>
                  <a:srgbClr val="0070C0"/>
                </a:solidFill>
              </a:rPr>
            </a:br>
            <a:endParaRPr lang="en-US" sz="3600" b="1" dirty="0">
              <a:solidFill>
                <a:srgbClr val="007DC3"/>
              </a:solidFill>
            </a:endParaRPr>
          </a:p>
        </p:txBody>
      </p:sp>
      <p:sp>
        <p:nvSpPr>
          <p:cNvPr id="4" name="Title 1">
            <a:extLst>
              <a:ext uri="{FF2B5EF4-FFF2-40B4-BE49-F238E27FC236}">
                <a16:creationId xmlns:a16="http://schemas.microsoft.com/office/drawing/2014/main" id="{33302012-9873-4ADC-F3ED-5B2149D957AA}"/>
              </a:ext>
            </a:extLst>
          </p:cNvPr>
          <p:cNvSpPr txBox="1">
            <a:spLocks/>
          </p:cNvSpPr>
          <p:nvPr/>
        </p:nvSpPr>
        <p:spPr>
          <a:xfrm>
            <a:off x="457200" y="10306"/>
            <a:ext cx="8229600" cy="275838"/>
          </a:xfrm>
          <a:prstGeom prst="rect">
            <a:avLst/>
          </a:prstGeom>
        </p:spPr>
        <p:txBody>
          <a:bodyPr vert="horz" lIns="91440" tIns="45720" rIns="91440" bIns="45720" rtlCol="0" anchor="b">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spcBef>
                <a:spcPts val="0"/>
              </a:spcBef>
              <a:defRPr/>
            </a:pPr>
            <a:r>
              <a:rPr lang="en-GB" sz="1400" b="1" dirty="0">
                <a:solidFill>
                  <a:schemeClr val="accent1">
                    <a:lumMod val="50000"/>
                  </a:schemeClr>
                </a:solidFill>
                <a:ea typeface="+mn-ea"/>
                <a:cs typeface="+mn-cs"/>
              </a:rPr>
              <a:t>LCLM4006: Enterprise &amp; Entrepreneurship</a:t>
            </a:r>
            <a:endParaRPr lang="en-GB" sz="1400" dirty="0">
              <a:solidFill>
                <a:schemeClr val="accent1">
                  <a:lumMod val="50000"/>
                </a:schemeClr>
              </a:solidFill>
            </a:endParaRPr>
          </a:p>
        </p:txBody>
      </p:sp>
    </p:spTree>
    <p:extLst>
      <p:ext uri="{BB962C8B-B14F-4D97-AF65-F5344CB8AC3E}">
        <p14:creationId xmlns:p14="http://schemas.microsoft.com/office/powerpoint/2010/main" val="92554093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8" fill="hold"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 calcmode="lin" valueType="num">
                                      <p:cBhvr additive="base">
                                        <p:cTn id="11" dur="500" fill="hold"/>
                                        <p:tgtEl>
                                          <p:spTgt spid="3">
                                            <p:txEl>
                                              <p:pRg st="0" end="0"/>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3">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8" fill="hold"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 calcmode="lin" valueType="num">
                                      <p:cBhvr additive="base">
                                        <p:cTn id="17" dur="500" fill="hold"/>
                                        <p:tgtEl>
                                          <p:spTgt spid="3">
                                            <p:txEl>
                                              <p:pRg st="1" end="1"/>
                                            </p:txEl>
                                          </p:spTgt>
                                        </p:tgtEl>
                                        <p:attrNameLst>
                                          <p:attrName>ppt_x</p:attrName>
                                        </p:attrNameLst>
                                      </p:cBhvr>
                                      <p:tavLst>
                                        <p:tav tm="0">
                                          <p:val>
                                            <p:strVal val="0-#ppt_w/2"/>
                                          </p:val>
                                        </p:tav>
                                        <p:tav tm="100000">
                                          <p:val>
                                            <p:strVal val="#ppt_x"/>
                                          </p:val>
                                        </p:tav>
                                      </p:tavLst>
                                    </p:anim>
                                    <p:anim calcmode="lin" valueType="num">
                                      <p:cBhvr additive="base">
                                        <p:cTn id="18" dur="500" fill="hold"/>
                                        <p:tgtEl>
                                          <p:spTgt spid="3">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8" fill="hold" nodeType="click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 calcmode="lin" valueType="num">
                                      <p:cBhvr additive="base">
                                        <p:cTn id="23" dur="500" fill="hold"/>
                                        <p:tgtEl>
                                          <p:spTgt spid="3">
                                            <p:txEl>
                                              <p:pRg st="2" end="2"/>
                                            </p:tx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3">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8" fill="hold" nodeType="clickEffect">
                                  <p:stCondLst>
                                    <p:cond delay="0"/>
                                  </p:stCondLst>
                                  <p:childTnLst>
                                    <p:set>
                                      <p:cBhvr>
                                        <p:cTn id="28" dur="1" fill="hold">
                                          <p:stCondLst>
                                            <p:cond delay="0"/>
                                          </p:stCondLst>
                                        </p:cTn>
                                        <p:tgtEl>
                                          <p:spTgt spid="3">
                                            <p:txEl>
                                              <p:pRg st="3" end="3"/>
                                            </p:txEl>
                                          </p:spTgt>
                                        </p:tgtEl>
                                        <p:attrNameLst>
                                          <p:attrName>style.visibility</p:attrName>
                                        </p:attrNameLst>
                                      </p:cBhvr>
                                      <p:to>
                                        <p:strVal val="visible"/>
                                      </p:to>
                                    </p:set>
                                    <p:anim calcmode="lin" valueType="num">
                                      <p:cBhvr additive="base">
                                        <p:cTn id="29" dur="500" fill="hold"/>
                                        <p:tgtEl>
                                          <p:spTgt spid="3">
                                            <p:txEl>
                                              <p:pRg st="3" end="3"/>
                                            </p:txEl>
                                          </p:spTgt>
                                        </p:tgtEl>
                                        <p:attrNameLst>
                                          <p:attrName>ppt_x</p:attrName>
                                        </p:attrNameLst>
                                      </p:cBhvr>
                                      <p:tavLst>
                                        <p:tav tm="0">
                                          <p:val>
                                            <p:strVal val="0-#ppt_w/2"/>
                                          </p:val>
                                        </p:tav>
                                        <p:tav tm="100000">
                                          <p:val>
                                            <p:strVal val="#ppt_x"/>
                                          </p:val>
                                        </p:tav>
                                      </p:tavLst>
                                    </p:anim>
                                    <p:anim calcmode="lin" valueType="num">
                                      <p:cBhvr additive="base">
                                        <p:cTn id="30" dur="500" fill="hold"/>
                                        <p:tgtEl>
                                          <p:spTgt spid="3">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8" fill="hold"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 calcmode="lin" valueType="num">
                                      <p:cBhvr additive="base">
                                        <p:cTn id="35" dur="500" fill="hold"/>
                                        <p:tgtEl>
                                          <p:spTgt spid="3">
                                            <p:txEl>
                                              <p:pRg st="4" end="4"/>
                                            </p:txEl>
                                          </p:spTgt>
                                        </p:tgtEl>
                                        <p:attrNameLst>
                                          <p:attrName>ppt_x</p:attrName>
                                        </p:attrNameLst>
                                      </p:cBhvr>
                                      <p:tavLst>
                                        <p:tav tm="0">
                                          <p:val>
                                            <p:strVal val="0-#ppt_w/2"/>
                                          </p:val>
                                        </p:tav>
                                        <p:tav tm="100000">
                                          <p:val>
                                            <p:strVal val="#ppt_x"/>
                                          </p:val>
                                        </p:tav>
                                      </p:tavLst>
                                    </p:anim>
                                    <p:anim calcmode="lin" valueType="num">
                                      <p:cBhvr additive="base">
                                        <p:cTn id="36" dur="500" fill="hold"/>
                                        <p:tgtEl>
                                          <p:spTgt spid="3">
                                            <p:txEl>
                                              <p:pRg st="4" end="4"/>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6270" y="1412776"/>
            <a:ext cx="8905812" cy="4608512"/>
          </a:xfrm>
        </p:spPr>
        <p:txBody>
          <a:bodyPr>
            <a:normAutofit lnSpcReduction="10000"/>
          </a:bodyPr>
          <a:lstStyle/>
          <a:p>
            <a:pPr>
              <a:lnSpc>
                <a:spcPct val="107000"/>
              </a:lnSpc>
              <a:spcAft>
                <a:spcPts val="800"/>
              </a:spcAft>
              <a:buClr>
                <a:srgbClr val="0070C0"/>
              </a:buClr>
              <a:buFont typeface="Wingdings" panose="05000000000000000000" pitchFamily="2" charset="2"/>
              <a:buChar char="q"/>
            </a:pPr>
            <a:r>
              <a:rPr lang="en-GB" sz="2400" dirty="0">
                <a:ea typeface="Calibri" panose="020F0502020204030204" pitchFamily="34" charset="0"/>
                <a:cs typeface="Times New Roman" panose="02020603050405020304" pitchFamily="18" charset="0"/>
              </a:rPr>
              <a:t>Bootstrapping in the startup context refers to </a:t>
            </a:r>
          </a:p>
          <a:p>
            <a:pPr lvl="1">
              <a:lnSpc>
                <a:spcPct val="107000"/>
              </a:lnSpc>
              <a:spcAft>
                <a:spcPts val="800"/>
              </a:spcAft>
              <a:buClr>
                <a:srgbClr val="0070C0"/>
              </a:buClr>
              <a:buFont typeface="Wingdings" panose="05000000000000000000" pitchFamily="2" charset="2"/>
              <a:buChar char="q"/>
            </a:pPr>
            <a:r>
              <a:rPr lang="en-GB" sz="2000" dirty="0">
                <a:ea typeface="Calibri" panose="020F0502020204030204" pitchFamily="34" charset="0"/>
                <a:cs typeface="Times New Roman" panose="02020603050405020304" pitchFamily="18" charset="0"/>
              </a:rPr>
              <a:t>the </a:t>
            </a:r>
            <a:r>
              <a:rPr lang="en-GB" sz="2000" b="1" i="1" dirty="0">
                <a:solidFill>
                  <a:srgbClr val="FF0000"/>
                </a:solidFill>
                <a:ea typeface="Calibri" panose="020F0502020204030204" pitchFamily="34" charset="0"/>
                <a:cs typeface="Times New Roman" panose="02020603050405020304" pitchFamily="18" charset="0"/>
              </a:rPr>
              <a:t>process of launching and growing a business without external help or capital.</a:t>
            </a:r>
          </a:p>
          <a:p>
            <a:pPr>
              <a:lnSpc>
                <a:spcPct val="107000"/>
              </a:lnSpc>
              <a:spcAft>
                <a:spcPts val="800"/>
              </a:spcAft>
              <a:buClr>
                <a:srgbClr val="0070C0"/>
              </a:buClr>
              <a:buFont typeface="Wingdings" panose="05000000000000000000" pitchFamily="2" charset="2"/>
              <a:buChar char="q"/>
            </a:pPr>
            <a:r>
              <a:rPr lang="en-GB" sz="2400" dirty="0">
                <a:ea typeface="Calibri" panose="020F0502020204030204" pitchFamily="34" charset="0"/>
                <a:cs typeface="Times New Roman" panose="02020603050405020304" pitchFamily="18" charset="0"/>
              </a:rPr>
              <a:t>Bootstrapping.. means operating a company as economically as possible and cutting all unnecessary expenses.</a:t>
            </a:r>
          </a:p>
          <a:p>
            <a:pPr>
              <a:lnSpc>
                <a:spcPct val="107000"/>
              </a:lnSpc>
              <a:spcAft>
                <a:spcPts val="800"/>
              </a:spcAft>
              <a:buClr>
                <a:srgbClr val="0070C0"/>
              </a:buClr>
              <a:buFont typeface="Wingdings" panose="05000000000000000000" pitchFamily="2" charset="2"/>
              <a:buChar char="q"/>
            </a:pPr>
            <a:r>
              <a:rPr lang="en-GB" sz="2400" dirty="0">
                <a:ea typeface="Calibri" panose="020F0502020204030204" pitchFamily="34" charset="0"/>
                <a:cs typeface="Times New Roman" panose="02020603050405020304" pitchFamily="18" charset="0"/>
              </a:rPr>
              <a:t>Bootstrapping involves: </a:t>
            </a:r>
          </a:p>
          <a:p>
            <a:pPr lvl="1">
              <a:lnSpc>
                <a:spcPct val="107000"/>
              </a:lnSpc>
              <a:spcAft>
                <a:spcPts val="800"/>
              </a:spcAft>
              <a:buClr>
                <a:srgbClr val="0070C0"/>
              </a:buClr>
              <a:buFont typeface="Wingdings" panose="05000000000000000000" pitchFamily="2" charset="2"/>
              <a:buChar char="q"/>
            </a:pPr>
            <a:r>
              <a:rPr lang="en-GB" sz="2000" dirty="0">
                <a:ea typeface="Calibri" panose="020F0502020204030204" pitchFamily="34" charset="0"/>
                <a:cs typeface="Times New Roman" panose="02020603050405020304" pitchFamily="18" charset="0"/>
              </a:rPr>
              <a:t>hiring as few employees as possible</a:t>
            </a:r>
          </a:p>
          <a:p>
            <a:pPr lvl="1">
              <a:lnSpc>
                <a:spcPct val="107000"/>
              </a:lnSpc>
              <a:spcAft>
                <a:spcPts val="800"/>
              </a:spcAft>
              <a:buClr>
                <a:srgbClr val="0070C0"/>
              </a:buClr>
              <a:buFont typeface="Wingdings" panose="05000000000000000000" pitchFamily="2" charset="2"/>
              <a:buChar char="q"/>
            </a:pPr>
            <a:r>
              <a:rPr lang="en-GB" sz="2000" dirty="0">
                <a:ea typeface="Calibri" panose="020F0502020204030204" pitchFamily="34" charset="0"/>
                <a:cs typeface="Times New Roman" panose="02020603050405020304" pitchFamily="18" charset="0"/>
              </a:rPr>
              <a:t>leasing anything you can &amp; being creative </a:t>
            </a:r>
          </a:p>
          <a:p>
            <a:pPr lvl="1">
              <a:lnSpc>
                <a:spcPct val="107000"/>
              </a:lnSpc>
              <a:spcAft>
                <a:spcPts val="800"/>
              </a:spcAft>
              <a:buClr>
                <a:srgbClr val="0070C0"/>
              </a:buClr>
              <a:buFont typeface="Wingdings" panose="05000000000000000000" pitchFamily="2" charset="2"/>
              <a:buChar char="q"/>
            </a:pPr>
            <a:r>
              <a:rPr lang="en-GB" sz="2000" dirty="0">
                <a:ea typeface="Calibri" panose="020F0502020204030204" pitchFamily="34" charset="0"/>
                <a:cs typeface="Times New Roman" panose="02020603050405020304" pitchFamily="18" charset="0"/>
              </a:rPr>
              <a:t>asking suppliers to allow longer payments terms &amp; in some instances ask customers to pay in advance etc.</a:t>
            </a:r>
          </a:p>
          <a:p>
            <a:pPr>
              <a:lnSpc>
                <a:spcPct val="107000"/>
              </a:lnSpc>
              <a:spcAft>
                <a:spcPts val="800"/>
              </a:spcAft>
              <a:buClr>
                <a:srgbClr val="0070C0"/>
              </a:buClr>
              <a:buFont typeface="Wingdings" panose="05000000000000000000" pitchFamily="2" charset="2"/>
              <a:buChar char="q"/>
            </a:pPr>
            <a:endParaRPr lang="en-GB" sz="2400" dirty="0"/>
          </a:p>
          <a:p>
            <a:pPr marL="0" indent="0">
              <a:buClr>
                <a:srgbClr val="007DC3"/>
              </a:buClr>
              <a:buNone/>
            </a:pPr>
            <a:endParaRPr lang="en-GB" sz="2400" dirty="0"/>
          </a:p>
          <a:p>
            <a:pPr>
              <a:buClr>
                <a:srgbClr val="007DC3"/>
              </a:buClr>
              <a:buFont typeface="Wingdings" panose="05000000000000000000" pitchFamily="2" charset="2"/>
              <a:buChar char="q"/>
            </a:pPr>
            <a:endParaRPr lang="en-US" sz="2400" dirty="0"/>
          </a:p>
        </p:txBody>
      </p:sp>
      <p:sp>
        <p:nvSpPr>
          <p:cNvPr id="2" name="Title 1">
            <a:extLst>
              <a:ext uri="{FF2B5EF4-FFF2-40B4-BE49-F238E27FC236}">
                <a16:creationId xmlns:a16="http://schemas.microsoft.com/office/drawing/2014/main" id="{904C1368-6C15-9655-93D2-99891827A1B7}"/>
              </a:ext>
            </a:extLst>
          </p:cNvPr>
          <p:cNvSpPr>
            <a:spLocks noGrp="1"/>
          </p:cNvSpPr>
          <p:nvPr>
            <p:ph type="title"/>
          </p:nvPr>
        </p:nvSpPr>
        <p:spPr>
          <a:xfrm>
            <a:off x="299114" y="519671"/>
            <a:ext cx="8712968" cy="634082"/>
          </a:xfrm>
        </p:spPr>
        <p:txBody>
          <a:bodyPr>
            <a:noAutofit/>
          </a:bodyPr>
          <a:lstStyle/>
          <a:p>
            <a:r>
              <a:rPr lang="en-US" sz="3600" dirty="0"/>
              <a:t> </a:t>
            </a:r>
            <a:br>
              <a:rPr lang="en-US" sz="3600" dirty="0"/>
            </a:br>
            <a:r>
              <a:rPr lang="en-GB" sz="3200" b="1" dirty="0">
                <a:highlight>
                  <a:srgbClr val="FFFF00"/>
                </a:highlight>
              </a:rPr>
              <a:t>Bootstrapping</a:t>
            </a:r>
            <a:br>
              <a:rPr lang="en-GB" sz="3200" b="1" dirty="0">
                <a:highlight>
                  <a:srgbClr val="FFFF00"/>
                </a:highlight>
              </a:rPr>
            </a:br>
            <a:endParaRPr lang="en-US" sz="3600" b="1" dirty="0">
              <a:highlight>
                <a:srgbClr val="FFFF00"/>
              </a:highlight>
            </a:endParaRPr>
          </a:p>
        </p:txBody>
      </p:sp>
      <p:sp>
        <p:nvSpPr>
          <p:cNvPr id="4" name="Title 1">
            <a:extLst>
              <a:ext uri="{FF2B5EF4-FFF2-40B4-BE49-F238E27FC236}">
                <a16:creationId xmlns:a16="http://schemas.microsoft.com/office/drawing/2014/main" id="{437637B9-83A0-361B-D2A4-6A00FEE0870C}"/>
              </a:ext>
            </a:extLst>
          </p:cNvPr>
          <p:cNvSpPr txBox="1">
            <a:spLocks/>
          </p:cNvSpPr>
          <p:nvPr/>
        </p:nvSpPr>
        <p:spPr>
          <a:xfrm>
            <a:off x="457200" y="10306"/>
            <a:ext cx="8229600" cy="275838"/>
          </a:xfrm>
          <a:prstGeom prst="rect">
            <a:avLst/>
          </a:prstGeom>
        </p:spPr>
        <p:txBody>
          <a:bodyPr vert="horz" lIns="91440" tIns="45720" rIns="91440" bIns="45720" rtlCol="0" anchor="b">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spcBef>
                <a:spcPts val="0"/>
              </a:spcBef>
              <a:defRPr/>
            </a:pPr>
            <a:r>
              <a:rPr lang="en-GB" sz="1400" b="1" dirty="0">
                <a:solidFill>
                  <a:schemeClr val="accent1">
                    <a:lumMod val="50000"/>
                  </a:schemeClr>
                </a:solidFill>
                <a:ea typeface="+mn-ea"/>
                <a:cs typeface="+mn-cs"/>
              </a:rPr>
              <a:t>LCLM4006: Enterprise &amp; Entrepreneurship</a:t>
            </a:r>
            <a:endParaRPr lang="en-GB" sz="1400" dirty="0">
              <a:solidFill>
                <a:schemeClr val="accent1">
                  <a:lumMod val="50000"/>
                </a:schemeClr>
              </a:solidFill>
            </a:endParaRPr>
          </a:p>
        </p:txBody>
      </p:sp>
    </p:spTree>
    <p:extLst>
      <p:ext uri="{BB962C8B-B14F-4D97-AF65-F5344CB8AC3E}">
        <p14:creationId xmlns:p14="http://schemas.microsoft.com/office/powerpoint/2010/main" val="381176105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8" fill="hold"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 calcmode="lin" valueType="num">
                                      <p:cBhvr additive="base">
                                        <p:cTn id="11" dur="500" fill="hold"/>
                                        <p:tgtEl>
                                          <p:spTgt spid="3">
                                            <p:txEl>
                                              <p:pRg st="0" end="0"/>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3">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8" fill="hold"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 calcmode="lin" valueType="num">
                                      <p:cBhvr additive="base">
                                        <p:cTn id="17" dur="500" fill="hold"/>
                                        <p:tgtEl>
                                          <p:spTgt spid="3">
                                            <p:txEl>
                                              <p:pRg st="1" end="1"/>
                                            </p:txEl>
                                          </p:spTgt>
                                        </p:tgtEl>
                                        <p:attrNameLst>
                                          <p:attrName>ppt_x</p:attrName>
                                        </p:attrNameLst>
                                      </p:cBhvr>
                                      <p:tavLst>
                                        <p:tav tm="0">
                                          <p:val>
                                            <p:strVal val="0-#ppt_w/2"/>
                                          </p:val>
                                        </p:tav>
                                        <p:tav tm="100000">
                                          <p:val>
                                            <p:strVal val="#ppt_x"/>
                                          </p:val>
                                        </p:tav>
                                      </p:tavLst>
                                    </p:anim>
                                    <p:anim calcmode="lin" valueType="num">
                                      <p:cBhvr additive="base">
                                        <p:cTn id="18" dur="500" fill="hold"/>
                                        <p:tgtEl>
                                          <p:spTgt spid="3">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8" fill="hold" nodeType="click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 calcmode="lin" valueType="num">
                                      <p:cBhvr additive="base">
                                        <p:cTn id="23" dur="500" fill="hold"/>
                                        <p:tgtEl>
                                          <p:spTgt spid="3">
                                            <p:txEl>
                                              <p:pRg st="2" end="2"/>
                                            </p:tx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3">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8" fill="hold" nodeType="clickEffect">
                                  <p:stCondLst>
                                    <p:cond delay="0"/>
                                  </p:stCondLst>
                                  <p:childTnLst>
                                    <p:set>
                                      <p:cBhvr>
                                        <p:cTn id="28" dur="1" fill="hold">
                                          <p:stCondLst>
                                            <p:cond delay="0"/>
                                          </p:stCondLst>
                                        </p:cTn>
                                        <p:tgtEl>
                                          <p:spTgt spid="3">
                                            <p:txEl>
                                              <p:pRg st="3" end="3"/>
                                            </p:txEl>
                                          </p:spTgt>
                                        </p:tgtEl>
                                        <p:attrNameLst>
                                          <p:attrName>style.visibility</p:attrName>
                                        </p:attrNameLst>
                                      </p:cBhvr>
                                      <p:to>
                                        <p:strVal val="visible"/>
                                      </p:to>
                                    </p:set>
                                    <p:anim calcmode="lin" valueType="num">
                                      <p:cBhvr additive="base">
                                        <p:cTn id="29" dur="500" fill="hold"/>
                                        <p:tgtEl>
                                          <p:spTgt spid="3">
                                            <p:txEl>
                                              <p:pRg st="3" end="3"/>
                                            </p:txEl>
                                          </p:spTgt>
                                        </p:tgtEl>
                                        <p:attrNameLst>
                                          <p:attrName>ppt_x</p:attrName>
                                        </p:attrNameLst>
                                      </p:cBhvr>
                                      <p:tavLst>
                                        <p:tav tm="0">
                                          <p:val>
                                            <p:strVal val="0-#ppt_w/2"/>
                                          </p:val>
                                        </p:tav>
                                        <p:tav tm="100000">
                                          <p:val>
                                            <p:strVal val="#ppt_x"/>
                                          </p:val>
                                        </p:tav>
                                      </p:tavLst>
                                    </p:anim>
                                    <p:anim calcmode="lin" valueType="num">
                                      <p:cBhvr additive="base">
                                        <p:cTn id="30" dur="500" fill="hold"/>
                                        <p:tgtEl>
                                          <p:spTgt spid="3">
                                            <p:txEl>
                                              <p:pRg st="3" end="3"/>
                                            </p:txEl>
                                          </p:spTgt>
                                        </p:tgtEl>
                                        <p:attrNameLst>
                                          <p:attrName>ppt_y</p:attrName>
                                        </p:attrNameLst>
                                      </p:cBhvr>
                                      <p:tavLst>
                                        <p:tav tm="0">
                                          <p:val>
                                            <p:strVal val="#ppt_y"/>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8" fill="hold"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 calcmode="lin" valueType="num">
                                      <p:cBhvr additive="base">
                                        <p:cTn id="35" dur="500" fill="hold"/>
                                        <p:tgtEl>
                                          <p:spTgt spid="3">
                                            <p:txEl>
                                              <p:pRg st="4" end="4"/>
                                            </p:txEl>
                                          </p:spTgt>
                                        </p:tgtEl>
                                        <p:attrNameLst>
                                          <p:attrName>ppt_x</p:attrName>
                                        </p:attrNameLst>
                                      </p:cBhvr>
                                      <p:tavLst>
                                        <p:tav tm="0">
                                          <p:val>
                                            <p:strVal val="0-#ppt_w/2"/>
                                          </p:val>
                                        </p:tav>
                                        <p:tav tm="100000">
                                          <p:val>
                                            <p:strVal val="#ppt_x"/>
                                          </p:val>
                                        </p:tav>
                                      </p:tavLst>
                                    </p:anim>
                                    <p:anim calcmode="lin" valueType="num">
                                      <p:cBhvr additive="base">
                                        <p:cTn id="36" dur="500" fill="hold"/>
                                        <p:tgtEl>
                                          <p:spTgt spid="3">
                                            <p:txEl>
                                              <p:pRg st="4" end="4"/>
                                            </p:txEl>
                                          </p:spTgt>
                                        </p:tgtEl>
                                        <p:attrNameLst>
                                          <p:attrName>ppt_y</p:attrName>
                                        </p:attrNameLst>
                                      </p:cBhvr>
                                      <p:tavLst>
                                        <p:tav tm="0">
                                          <p:val>
                                            <p:strVal val="#ppt_y"/>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8" fill="hold" nodeType="clickEffect">
                                  <p:stCondLst>
                                    <p:cond delay="0"/>
                                  </p:stCondLst>
                                  <p:childTnLst>
                                    <p:set>
                                      <p:cBhvr>
                                        <p:cTn id="40" dur="1" fill="hold">
                                          <p:stCondLst>
                                            <p:cond delay="0"/>
                                          </p:stCondLst>
                                        </p:cTn>
                                        <p:tgtEl>
                                          <p:spTgt spid="3">
                                            <p:txEl>
                                              <p:pRg st="5" end="5"/>
                                            </p:txEl>
                                          </p:spTgt>
                                        </p:tgtEl>
                                        <p:attrNameLst>
                                          <p:attrName>style.visibility</p:attrName>
                                        </p:attrNameLst>
                                      </p:cBhvr>
                                      <p:to>
                                        <p:strVal val="visible"/>
                                      </p:to>
                                    </p:set>
                                    <p:anim calcmode="lin" valueType="num">
                                      <p:cBhvr additive="base">
                                        <p:cTn id="41" dur="500" fill="hold"/>
                                        <p:tgtEl>
                                          <p:spTgt spid="3">
                                            <p:txEl>
                                              <p:pRg st="5" end="5"/>
                                            </p:txEl>
                                          </p:spTgt>
                                        </p:tgtEl>
                                        <p:attrNameLst>
                                          <p:attrName>ppt_x</p:attrName>
                                        </p:attrNameLst>
                                      </p:cBhvr>
                                      <p:tavLst>
                                        <p:tav tm="0">
                                          <p:val>
                                            <p:strVal val="0-#ppt_w/2"/>
                                          </p:val>
                                        </p:tav>
                                        <p:tav tm="100000">
                                          <p:val>
                                            <p:strVal val="#ppt_x"/>
                                          </p:val>
                                        </p:tav>
                                      </p:tavLst>
                                    </p:anim>
                                    <p:anim calcmode="lin" valueType="num">
                                      <p:cBhvr additive="base">
                                        <p:cTn id="42" dur="500" fill="hold"/>
                                        <p:tgtEl>
                                          <p:spTgt spid="3">
                                            <p:txEl>
                                              <p:pRg st="5" end="5"/>
                                            </p:txEl>
                                          </p:spTgt>
                                        </p:tgtEl>
                                        <p:attrNameLst>
                                          <p:attrName>ppt_y</p:attrName>
                                        </p:attrNameLst>
                                      </p:cBhvr>
                                      <p:tavLst>
                                        <p:tav tm="0">
                                          <p:val>
                                            <p:strVal val="#ppt_y"/>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8" fill="hold" nodeType="clickEffect">
                                  <p:stCondLst>
                                    <p:cond delay="0"/>
                                  </p:stCondLst>
                                  <p:childTnLst>
                                    <p:set>
                                      <p:cBhvr>
                                        <p:cTn id="46" dur="1" fill="hold">
                                          <p:stCondLst>
                                            <p:cond delay="0"/>
                                          </p:stCondLst>
                                        </p:cTn>
                                        <p:tgtEl>
                                          <p:spTgt spid="3">
                                            <p:txEl>
                                              <p:pRg st="6" end="6"/>
                                            </p:txEl>
                                          </p:spTgt>
                                        </p:tgtEl>
                                        <p:attrNameLst>
                                          <p:attrName>style.visibility</p:attrName>
                                        </p:attrNameLst>
                                      </p:cBhvr>
                                      <p:to>
                                        <p:strVal val="visible"/>
                                      </p:to>
                                    </p:set>
                                    <p:anim calcmode="lin" valueType="num">
                                      <p:cBhvr additive="base">
                                        <p:cTn id="47" dur="500" fill="hold"/>
                                        <p:tgtEl>
                                          <p:spTgt spid="3">
                                            <p:txEl>
                                              <p:pRg st="6" end="6"/>
                                            </p:txEl>
                                          </p:spTgt>
                                        </p:tgtEl>
                                        <p:attrNameLst>
                                          <p:attrName>ppt_x</p:attrName>
                                        </p:attrNameLst>
                                      </p:cBhvr>
                                      <p:tavLst>
                                        <p:tav tm="0">
                                          <p:val>
                                            <p:strVal val="0-#ppt_w/2"/>
                                          </p:val>
                                        </p:tav>
                                        <p:tav tm="100000">
                                          <p:val>
                                            <p:strVal val="#ppt_x"/>
                                          </p:val>
                                        </p:tav>
                                      </p:tavLst>
                                    </p:anim>
                                    <p:anim calcmode="lin" valueType="num">
                                      <p:cBhvr additive="base">
                                        <p:cTn id="48" dur="500" fill="hold"/>
                                        <p:tgtEl>
                                          <p:spTgt spid="3">
                                            <p:txEl>
                                              <p:pRg st="6" end="6"/>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F53181-1D35-5F0C-7DB9-9913F4257141}"/>
              </a:ext>
            </a:extLst>
          </p:cNvPr>
          <p:cNvSpPr>
            <a:spLocks noGrp="1"/>
          </p:cNvSpPr>
          <p:nvPr>
            <p:ph type="title"/>
          </p:nvPr>
        </p:nvSpPr>
        <p:spPr/>
        <p:txBody>
          <a:bodyPr/>
          <a:lstStyle/>
          <a:p>
            <a:r>
              <a:rPr lang="en-US" dirty="0"/>
              <a:t>How to Bootstrap a Business</a:t>
            </a:r>
            <a:endParaRPr lang="en-GB" dirty="0"/>
          </a:p>
        </p:txBody>
      </p:sp>
      <p:sp>
        <p:nvSpPr>
          <p:cNvPr id="3" name="Content Placeholder 2">
            <a:extLst>
              <a:ext uri="{FF2B5EF4-FFF2-40B4-BE49-F238E27FC236}">
                <a16:creationId xmlns:a16="http://schemas.microsoft.com/office/drawing/2014/main" id="{1DD5B6B1-53F8-8D2B-4CCF-2B2D9C2A944E}"/>
              </a:ext>
            </a:extLst>
          </p:cNvPr>
          <p:cNvSpPr>
            <a:spLocks noGrp="1"/>
          </p:cNvSpPr>
          <p:nvPr>
            <p:ph idx="1"/>
          </p:nvPr>
        </p:nvSpPr>
        <p:spPr/>
        <p:txBody>
          <a:bodyPr/>
          <a:lstStyle/>
          <a:p>
            <a:pPr marL="0" indent="0">
              <a:buNone/>
            </a:pPr>
            <a:endParaRPr lang="en-GB" dirty="0">
              <a:hlinkClick r:id="rId3"/>
            </a:endParaRPr>
          </a:p>
          <a:p>
            <a:pPr marL="0" indent="0">
              <a:buNone/>
            </a:pPr>
            <a:endParaRPr lang="en-GB" dirty="0">
              <a:hlinkClick r:id="rId3"/>
            </a:endParaRPr>
          </a:p>
          <a:p>
            <a:endParaRPr lang="en-GB" dirty="0"/>
          </a:p>
        </p:txBody>
      </p:sp>
      <p:sp>
        <p:nvSpPr>
          <p:cNvPr id="4" name="Slide Number Placeholder 3">
            <a:extLst>
              <a:ext uri="{FF2B5EF4-FFF2-40B4-BE49-F238E27FC236}">
                <a16:creationId xmlns:a16="http://schemas.microsoft.com/office/drawing/2014/main" id="{859CE328-4144-7391-F0F7-A56F12A54804}"/>
              </a:ext>
            </a:extLst>
          </p:cNvPr>
          <p:cNvSpPr>
            <a:spLocks noGrp="1"/>
          </p:cNvSpPr>
          <p:nvPr>
            <p:ph type="sldNum" sz="quarter" idx="12"/>
          </p:nvPr>
        </p:nvSpPr>
        <p:spPr/>
        <p:txBody>
          <a:bodyPr/>
          <a:lstStyle/>
          <a:p>
            <a:fld id="{C3F65BB1-9206-4D7F-97F9-47DCC7DC6334}" type="slidenum">
              <a:rPr lang="en-GB" smtClean="0"/>
              <a:pPr/>
              <a:t>25</a:t>
            </a:fld>
            <a:endParaRPr lang="en-GB"/>
          </a:p>
        </p:txBody>
      </p:sp>
      <p:pic>
        <p:nvPicPr>
          <p:cNvPr id="9" name="Online Media 8" title="How to Bootstrap a Business">
            <a:hlinkClick r:id="" action="ppaction://media"/>
            <a:extLst>
              <a:ext uri="{FF2B5EF4-FFF2-40B4-BE49-F238E27FC236}">
                <a16:creationId xmlns:a16="http://schemas.microsoft.com/office/drawing/2014/main" id="{3094AA1B-32C1-1FC7-059B-C3E8C72903EE}"/>
              </a:ext>
            </a:extLst>
          </p:cNvPr>
          <p:cNvPicPr>
            <a:picLocks noRot="1" noChangeAspect="1"/>
          </p:cNvPicPr>
          <p:nvPr>
            <a:videoFile r:link="rId1"/>
          </p:nvPr>
        </p:nvPicPr>
        <p:blipFill>
          <a:blip r:embed="rId4"/>
          <a:stretch>
            <a:fillRect/>
          </a:stretch>
        </p:blipFill>
        <p:spPr>
          <a:xfrm>
            <a:off x="0" y="1124744"/>
            <a:ext cx="9144000" cy="5165725"/>
          </a:xfrm>
          <a:prstGeom prst="rect">
            <a:avLst/>
          </a:prstGeom>
        </p:spPr>
      </p:pic>
    </p:spTree>
    <p:extLst>
      <p:ext uri="{BB962C8B-B14F-4D97-AF65-F5344CB8AC3E}">
        <p14:creationId xmlns:p14="http://schemas.microsoft.com/office/powerpoint/2010/main" val="40616247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9"/>
                </p:tgtEl>
              </p:cMediaNode>
            </p:video>
            <p:seq concurrent="1" nextAc="seek">
              <p:cTn id="8" restart="whenNotActive" fill="hold" evtFilter="cancelBubble" nodeType="interactiveSeq">
                <p:stCondLst>
                  <p:cond evt="onClick" delay="0">
                    <p:tgtEl>
                      <p:spTgt spid="9"/>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9"/>
                                        </p:tgtEl>
                                      </p:cBhvr>
                                    </p:cmd>
                                  </p:childTnLst>
                                </p:cTn>
                              </p:par>
                            </p:childTnLst>
                          </p:cTn>
                        </p:par>
                      </p:childTnLst>
                    </p:cTn>
                  </p:par>
                </p:childTnLst>
              </p:cTn>
              <p:nextCondLst>
                <p:cond evt="onClick" delay="0">
                  <p:tgtEl>
                    <p:spTgt spid="9"/>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30684" y="1268760"/>
            <a:ext cx="9013316" cy="4392488"/>
          </a:xfrm>
        </p:spPr>
        <p:txBody>
          <a:bodyPr>
            <a:normAutofit/>
          </a:bodyPr>
          <a:lstStyle/>
          <a:p>
            <a:pPr marL="0" indent="0" algn="ctr">
              <a:buClr>
                <a:srgbClr val="007DC3"/>
              </a:buClr>
              <a:buNone/>
            </a:pPr>
            <a:endParaRPr lang="en-GB" sz="2800" dirty="0"/>
          </a:p>
          <a:p>
            <a:pPr marL="0" indent="0" algn="ctr">
              <a:buClr>
                <a:srgbClr val="007DC3"/>
              </a:buClr>
              <a:buNone/>
            </a:pPr>
            <a:r>
              <a:rPr lang="en-GB" sz="2800" dirty="0"/>
              <a:t>Classroom discussion:</a:t>
            </a:r>
          </a:p>
          <a:p>
            <a:pPr marL="0" indent="0" algn="ctr">
              <a:buClr>
                <a:srgbClr val="007DC3"/>
              </a:buClr>
              <a:buNone/>
            </a:pPr>
            <a:endParaRPr lang="en-GB" sz="2800" dirty="0"/>
          </a:p>
          <a:p>
            <a:pPr marL="0" indent="0" algn="ctr">
              <a:buClr>
                <a:srgbClr val="007DC3"/>
              </a:buClr>
              <a:buNone/>
            </a:pPr>
            <a:r>
              <a:rPr lang="en-GB" sz="2800" dirty="0"/>
              <a:t>Reflecting on the different funding sources we learned, please choose two funding options that you would use to start your own business idea and tell the class why you selected these two.</a:t>
            </a:r>
          </a:p>
          <a:p>
            <a:pPr marL="0" indent="0" algn="ctr">
              <a:buClr>
                <a:srgbClr val="007DC3"/>
              </a:buClr>
              <a:buNone/>
            </a:pPr>
            <a:endParaRPr lang="en-GB" sz="2800" dirty="0"/>
          </a:p>
          <a:p>
            <a:pPr>
              <a:buClr>
                <a:srgbClr val="007DC3"/>
              </a:buClr>
              <a:buFont typeface="Wingdings" panose="05000000000000000000" pitchFamily="2" charset="2"/>
              <a:buChar char="q"/>
            </a:pPr>
            <a:endParaRPr lang="en-GB" sz="2800" dirty="0"/>
          </a:p>
          <a:p>
            <a:pPr>
              <a:buClr>
                <a:srgbClr val="007DC3"/>
              </a:buClr>
              <a:buFont typeface="Wingdings" panose="05000000000000000000" pitchFamily="2" charset="2"/>
              <a:buChar char="q"/>
            </a:pPr>
            <a:endParaRPr lang="en-GB" sz="2400" dirty="0"/>
          </a:p>
          <a:p>
            <a:pPr marL="0" indent="0">
              <a:buClr>
                <a:srgbClr val="007DC3"/>
              </a:buClr>
              <a:buNone/>
            </a:pPr>
            <a:endParaRPr lang="en-GB" sz="2400" dirty="0"/>
          </a:p>
          <a:p>
            <a:pPr>
              <a:buClr>
                <a:srgbClr val="007DC3"/>
              </a:buClr>
              <a:buFont typeface="Wingdings" panose="05000000000000000000" pitchFamily="2" charset="2"/>
              <a:buChar char="q"/>
            </a:pPr>
            <a:endParaRPr lang="en-US" sz="2400" dirty="0"/>
          </a:p>
        </p:txBody>
      </p:sp>
      <p:sp>
        <p:nvSpPr>
          <p:cNvPr id="2" name="Title 1">
            <a:extLst>
              <a:ext uri="{FF2B5EF4-FFF2-40B4-BE49-F238E27FC236}">
                <a16:creationId xmlns:a16="http://schemas.microsoft.com/office/drawing/2014/main" id="{904C1368-6C15-9655-93D2-99891827A1B7}"/>
              </a:ext>
            </a:extLst>
          </p:cNvPr>
          <p:cNvSpPr>
            <a:spLocks noGrp="1"/>
          </p:cNvSpPr>
          <p:nvPr>
            <p:ph type="title"/>
          </p:nvPr>
        </p:nvSpPr>
        <p:spPr>
          <a:xfrm>
            <a:off x="611560" y="377833"/>
            <a:ext cx="8229600" cy="634082"/>
          </a:xfrm>
        </p:spPr>
        <p:txBody>
          <a:bodyPr>
            <a:noAutofit/>
          </a:bodyPr>
          <a:lstStyle/>
          <a:p>
            <a:r>
              <a:rPr lang="en-US" sz="3600" dirty="0"/>
              <a:t> </a:t>
            </a:r>
            <a:r>
              <a:rPr lang="en-GB" sz="3200" b="1" dirty="0">
                <a:highlight>
                  <a:srgbClr val="FFFF00"/>
                </a:highlight>
              </a:rPr>
              <a:t>Raising Finance</a:t>
            </a:r>
            <a:endParaRPr lang="en-US" sz="3600" b="1" dirty="0">
              <a:highlight>
                <a:srgbClr val="FFFF00"/>
              </a:highlight>
            </a:endParaRPr>
          </a:p>
        </p:txBody>
      </p:sp>
      <p:sp>
        <p:nvSpPr>
          <p:cNvPr id="4" name="Title 1">
            <a:extLst>
              <a:ext uri="{FF2B5EF4-FFF2-40B4-BE49-F238E27FC236}">
                <a16:creationId xmlns:a16="http://schemas.microsoft.com/office/drawing/2014/main" id="{7147658F-DDAA-DAA8-396E-B303E4BEDC39}"/>
              </a:ext>
            </a:extLst>
          </p:cNvPr>
          <p:cNvSpPr txBox="1">
            <a:spLocks/>
          </p:cNvSpPr>
          <p:nvPr/>
        </p:nvSpPr>
        <p:spPr>
          <a:xfrm>
            <a:off x="457200" y="10306"/>
            <a:ext cx="8229600" cy="275838"/>
          </a:xfrm>
          <a:prstGeom prst="rect">
            <a:avLst/>
          </a:prstGeom>
        </p:spPr>
        <p:txBody>
          <a:bodyPr vert="horz" lIns="91440" tIns="45720" rIns="91440" bIns="45720" rtlCol="0" anchor="b">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spcBef>
                <a:spcPts val="0"/>
              </a:spcBef>
              <a:defRPr/>
            </a:pPr>
            <a:r>
              <a:rPr lang="en-GB" sz="1400" b="1" dirty="0">
                <a:solidFill>
                  <a:schemeClr val="accent1">
                    <a:lumMod val="50000"/>
                  </a:schemeClr>
                </a:solidFill>
                <a:ea typeface="+mn-ea"/>
                <a:cs typeface="+mn-cs"/>
              </a:rPr>
              <a:t>LCLM4006: Enterprise &amp; Entrepreneurship</a:t>
            </a:r>
            <a:endParaRPr lang="en-GB" sz="1400" dirty="0">
              <a:solidFill>
                <a:schemeClr val="accent1">
                  <a:lumMod val="50000"/>
                </a:schemeClr>
              </a:solidFill>
            </a:endParaRPr>
          </a:p>
        </p:txBody>
      </p:sp>
    </p:spTree>
    <p:extLst>
      <p:ext uri="{BB962C8B-B14F-4D97-AF65-F5344CB8AC3E}">
        <p14:creationId xmlns:p14="http://schemas.microsoft.com/office/powerpoint/2010/main" val="80099164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8"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8"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 calcmode="lin" valueType="num">
                                      <p:cBhvr additive="base">
                                        <p:cTn id="17" dur="500" fill="hold"/>
                                        <p:tgtEl>
                                          <p:spTgt spid="3">
                                            <p:txEl>
                                              <p:pRg st="3" end="3"/>
                                            </p:txEl>
                                          </p:spTgt>
                                        </p:tgtEl>
                                        <p:attrNameLst>
                                          <p:attrName>ppt_x</p:attrName>
                                        </p:attrNameLst>
                                      </p:cBhvr>
                                      <p:tavLst>
                                        <p:tav tm="0">
                                          <p:val>
                                            <p:strVal val="0-#ppt_w/2"/>
                                          </p:val>
                                        </p:tav>
                                        <p:tav tm="100000">
                                          <p:val>
                                            <p:strVal val="#ppt_x"/>
                                          </p:val>
                                        </p:tav>
                                      </p:tavLst>
                                    </p:anim>
                                    <p:anim calcmode="lin" valueType="num">
                                      <p:cBhvr additive="base">
                                        <p:cTn id="18" dur="500" fill="hold"/>
                                        <p:tgtEl>
                                          <p:spTgt spid="3">
                                            <p:txEl>
                                              <p:pRg st="3" end="3"/>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2"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7F059E-F600-217C-17B4-C75B9CA40587}"/>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B7EAAF4-41A1-78C5-6907-F416F43A1CE0}"/>
              </a:ext>
            </a:extLst>
          </p:cNvPr>
          <p:cNvSpPr>
            <a:spLocks noGrp="1"/>
          </p:cNvSpPr>
          <p:nvPr>
            <p:ph idx="1"/>
          </p:nvPr>
        </p:nvSpPr>
        <p:spPr>
          <a:xfrm>
            <a:off x="130684" y="1268760"/>
            <a:ext cx="9013316" cy="4392488"/>
          </a:xfrm>
        </p:spPr>
        <p:txBody>
          <a:bodyPr>
            <a:normAutofit/>
          </a:bodyPr>
          <a:lstStyle/>
          <a:p>
            <a:pPr marL="0" indent="0" algn="ctr">
              <a:buClr>
                <a:srgbClr val="007DC3"/>
              </a:buClr>
              <a:buNone/>
            </a:pPr>
            <a:endParaRPr lang="en-GB" sz="2800" dirty="0"/>
          </a:p>
          <a:p>
            <a:pPr marL="0" indent="0" algn="ctr">
              <a:buClr>
                <a:srgbClr val="007DC3"/>
              </a:buClr>
              <a:buNone/>
            </a:pPr>
            <a:r>
              <a:rPr lang="en-GB" sz="2800" dirty="0"/>
              <a:t>Let's look at the 25 UK entrepreneurs that started with very little money:</a:t>
            </a:r>
          </a:p>
          <a:p>
            <a:pPr marL="0" indent="0" algn="ctr">
              <a:buClr>
                <a:srgbClr val="007DC3"/>
              </a:buClr>
              <a:buNone/>
            </a:pPr>
            <a:r>
              <a:rPr lang="en-GB" sz="2800" dirty="0">
                <a:hlinkClick r:id="rId2"/>
              </a:rPr>
              <a:t>https://www.thisismoney.co.uk/money/smallbusiness/article-2809685/Top-25-self-entrepreneurs-started-small-sums-money.html</a:t>
            </a:r>
            <a:endParaRPr lang="en-GB" sz="2800" dirty="0"/>
          </a:p>
          <a:p>
            <a:pPr marL="0" indent="0" algn="ctr">
              <a:buClr>
                <a:srgbClr val="007DC3"/>
              </a:buClr>
              <a:buNone/>
            </a:pPr>
            <a:endParaRPr lang="en-GB" sz="2800" dirty="0"/>
          </a:p>
          <a:p>
            <a:pPr marL="0" indent="0" algn="ctr">
              <a:buClr>
                <a:srgbClr val="007DC3"/>
              </a:buClr>
              <a:buNone/>
            </a:pPr>
            <a:r>
              <a:rPr lang="en-GB" sz="2400" dirty="0"/>
              <a:t>Choose any two entrepreneurs who inspire you and explain why you picked them.</a:t>
            </a:r>
          </a:p>
          <a:p>
            <a:pPr marL="0" indent="0" algn="ctr">
              <a:buClr>
                <a:srgbClr val="007DC3"/>
              </a:buClr>
              <a:buNone/>
            </a:pPr>
            <a:endParaRPr lang="en-GB" sz="2400" dirty="0"/>
          </a:p>
          <a:p>
            <a:pPr marL="0" indent="0" algn="ctr">
              <a:buClr>
                <a:srgbClr val="007DC3"/>
              </a:buClr>
              <a:buNone/>
            </a:pPr>
            <a:endParaRPr lang="en-GB" sz="2800" dirty="0"/>
          </a:p>
          <a:p>
            <a:pPr>
              <a:buClr>
                <a:srgbClr val="007DC3"/>
              </a:buClr>
              <a:buFont typeface="Wingdings" panose="05000000000000000000" pitchFamily="2" charset="2"/>
              <a:buChar char="q"/>
            </a:pPr>
            <a:endParaRPr lang="en-GB" sz="2800" dirty="0"/>
          </a:p>
          <a:p>
            <a:pPr>
              <a:buClr>
                <a:srgbClr val="007DC3"/>
              </a:buClr>
              <a:buFont typeface="Wingdings" panose="05000000000000000000" pitchFamily="2" charset="2"/>
              <a:buChar char="q"/>
            </a:pPr>
            <a:endParaRPr lang="en-GB" sz="2400" dirty="0"/>
          </a:p>
          <a:p>
            <a:pPr marL="0" indent="0">
              <a:buClr>
                <a:srgbClr val="007DC3"/>
              </a:buClr>
              <a:buNone/>
            </a:pPr>
            <a:endParaRPr lang="en-GB" sz="2400" dirty="0"/>
          </a:p>
          <a:p>
            <a:pPr>
              <a:buClr>
                <a:srgbClr val="007DC3"/>
              </a:buClr>
              <a:buFont typeface="Wingdings" panose="05000000000000000000" pitchFamily="2" charset="2"/>
              <a:buChar char="q"/>
            </a:pPr>
            <a:endParaRPr lang="en-US" sz="2400" dirty="0"/>
          </a:p>
        </p:txBody>
      </p:sp>
      <p:sp>
        <p:nvSpPr>
          <p:cNvPr id="2" name="Title 1">
            <a:extLst>
              <a:ext uri="{FF2B5EF4-FFF2-40B4-BE49-F238E27FC236}">
                <a16:creationId xmlns:a16="http://schemas.microsoft.com/office/drawing/2014/main" id="{9897DC2F-6106-0BB1-E4D2-19A3486DF1FC}"/>
              </a:ext>
            </a:extLst>
          </p:cNvPr>
          <p:cNvSpPr>
            <a:spLocks noGrp="1"/>
          </p:cNvSpPr>
          <p:nvPr>
            <p:ph type="title"/>
          </p:nvPr>
        </p:nvSpPr>
        <p:spPr>
          <a:xfrm>
            <a:off x="611560" y="377833"/>
            <a:ext cx="8229600" cy="634082"/>
          </a:xfrm>
        </p:spPr>
        <p:txBody>
          <a:bodyPr>
            <a:noAutofit/>
          </a:bodyPr>
          <a:lstStyle/>
          <a:p>
            <a:r>
              <a:rPr lang="en-US" sz="3600" dirty="0"/>
              <a:t> </a:t>
            </a:r>
            <a:r>
              <a:rPr lang="en-GB" sz="3200" b="1" dirty="0">
                <a:highlight>
                  <a:srgbClr val="FFFF00"/>
                </a:highlight>
              </a:rPr>
              <a:t>Is not all about out money!</a:t>
            </a:r>
            <a:endParaRPr lang="en-US" sz="3600" b="1" dirty="0">
              <a:highlight>
                <a:srgbClr val="FFFF00"/>
              </a:highlight>
            </a:endParaRPr>
          </a:p>
        </p:txBody>
      </p:sp>
      <p:sp>
        <p:nvSpPr>
          <p:cNvPr id="4" name="Title 1">
            <a:extLst>
              <a:ext uri="{FF2B5EF4-FFF2-40B4-BE49-F238E27FC236}">
                <a16:creationId xmlns:a16="http://schemas.microsoft.com/office/drawing/2014/main" id="{0E3B9571-D45D-609B-BE09-CE9D34AF1612}"/>
              </a:ext>
            </a:extLst>
          </p:cNvPr>
          <p:cNvSpPr txBox="1">
            <a:spLocks/>
          </p:cNvSpPr>
          <p:nvPr/>
        </p:nvSpPr>
        <p:spPr>
          <a:xfrm>
            <a:off x="457200" y="10306"/>
            <a:ext cx="8229600" cy="275838"/>
          </a:xfrm>
          <a:prstGeom prst="rect">
            <a:avLst/>
          </a:prstGeom>
        </p:spPr>
        <p:txBody>
          <a:bodyPr vert="horz" lIns="91440" tIns="45720" rIns="91440" bIns="45720" rtlCol="0" anchor="b">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spcBef>
                <a:spcPts val="0"/>
              </a:spcBef>
              <a:defRPr/>
            </a:pPr>
            <a:r>
              <a:rPr lang="en-GB" sz="1400" b="1" dirty="0">
                <a:solidFill>
                  <a:schemeClr val="accent1">
                    <a:lumMod val="50000"/>
                  </a:schemeClr>
                </a:solidFill>
                <a:ea typeface="+mn-ea"/>
                <a:cs typeface="+mn-cs"/>
              </a:rPr>
              <a:t>LCLM4006: Enterprise &amp; Entrepreneurship</a:t>
            </a:r>
            <a:endParaRPr lang="en-GB" sz="1400" dirty="0">
              <a:solidFill>
                <a:schemeClr val="accent1">
                  <a:lumMod val="50000"/>
                </a:schemeClr>
              </a:solidFill>
            </a:endParaRPr>
          </a:p>
        </p:txBody>
      </p:sp>
    </p:spTree>
    <p:extLst>
      <p:ext uri="{BB962C8B-B14F-4D97-AF65-F5344CB8AC3E}">
        <p14:creationId xmlns:p14="http://schemas.microsoft.com/office/powerpoint/2010/main" val="86121124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733" y="992428"/>
            <a:ext cx="9144000" cy="4873143"/>
          </a:xfrm>
        </p:spPr>
        <p:txBody>
          <a:bodyPr>
            <a:noAutofit/>
          </a:bodyPr>
          <a:lstStyle/>
          <a:p>
            <a:pPr marL="0" indent="0">
              <a:buClr>
                <a:srgbClr val="007DC3"/>
              </a:buClr>
              <a:buNone/>
            </a:pPr>
            <a:endParaRPr lang="en-GB" sz="2400" dirty="0"/>
          </a:p>
          <a:p>
            <a:pPr marL="0" indent="0" algn="ctr">
              <a:buClr>
                <a:srgbClr val="007DC3"/>
              </a:buClr>
              <a:buNone/>
            </a:pPr>
            <a:r>
              <a:rPr lang="en-GB" sz="2400" dirty="0"/>
              <a:t>   Let's read about high grow company </a:t>
            </a:r>
            <a:r>
              <a:rPr lang="en-GB" sz="2400" dirty="0" err="1"/>
              <a:t>GymShark</a:t>
            </a:r>
            <a:r>
              <a:rPr lang="en-GB" sz="2400" dirty="0"/>
              <a:t>- this Young entrepreneur started from his garage!</a:t>
            </a:r>
          </a:p>
          <a:p>
            <a:pPr marL="0" indent="0">
              <a:buClr>
                <a:srgbClr val="007DC3"/>
              </a:buClr>
              <a:buNone/>
            </a:pPr>
            <a:endParaRPr lang="en-GB" sz="2400" dirty="0"/>
          </a:p>
          <a:p>
            <a:pPr marL="0" indent="0" algn="ctr">
              <a:buClr>
                <a:srgbClr val="007DC3"/>
              </a:buClr>
              <a:buNone/>
            </a:pPr>
            <a:r>
              <a:rPr lang="en-GB" sz="2400" dirty="0">
                <a:hlinkClick r:id="rId2"/>
              </a:rPr>
              <a:t>https://www.thisisnotfinancialadvice.co.uk/p/from-garage-to-global-the-incredible</a:t>
            </a:r>
            <a:endParaRPr lang="en-GB" sz="2400" dirty="0"/>
          </a:p>
          <a:p>
            <a:pPr marL="0" indent="0">
              <a:buClr>
                <a:srgbClr val="007DC3"/>
              </a:buClr>
              <a:buNone/>
            </a:pPr>
            <a:endParaRPr lang="en-GB" sz="2400" dirty="0"/>
          </a:p>
          <a:p>
            <a:pPr marL="0" indent="0" algn="ctr">
              <a:buClr>
                <a:srgbClr val="007DC3"/>
              </a:buClr>
              <a:buNone/>
            </a:pPr>
            <a:r>
              <a:rPr lang="en-GB" sz="2400" dirty="0">
                <a:hlinkClick r:id="rId3"/>
              </a:rPr>
              <a:t>https://www.benfrancis.com/business/how-i-started-the-uks-fastest-growing-company/</a:t>
            </a:r>
            <a:endParaRPr lang="en-GB" sz="2400" dirty="0"/>
          </a:p>
          <a:p>
            <a:pPr marL="0" indent="0" algn="ctr">
              <a:buClr>
                <a:srgbClr val="007DC3"/>
              </a:buClr>
              <a:buNone/>
            </a:pPr>
            <a:endParaRPr lang="en-GB" sz="2400" dirty="0"/>
          </a:p>
          <a:p>
            <a:pPr>
              <a:buClr>
                <a:srgbClr val="007DC3"/>
              </a:buClr>
              <a:buFont typeface="Wingdings" panose="05000000000000000000" pitchFamily="2" charset="2"/>
              <a:buChar char="q"/>
            </a:pPr>
            <a:endParaRPr lang="en-GB" sz="2400" dirty="0"/>
          </a:p>
          <a:p>
            <a:pPr>
              <a:buClr>
                <a:srgbClr val="007DC3"/>
              </a:buClr>
              <a:buFont typeface="Wingdings" panose="05000000000000000000" pitchFamily="2" charset="2"/>
              <a:buChar char="q"/>
            </a:pPr>
            <a:endParaRPr lang="en-GB" sz="2400" dirty="0"/>
          </a:p>
          <a:p>
            <a:pPr>
              <a:buClr>
                <a:srgbClr val="007DC3"/>
              </a:buClr>
              <a:buFont typeface="Wingdings" panose="05000000000000000000" pitchFamily="2" charset="2"/>
              <a:buChar char="q"/>
            </a:pPr>
            <a:endParaRPr lang="en-GB" sz="2400" dirty="0"/>
          </a:p>
        </p:txBody>
      </p:sp>
      <p:sp>
        <p:nvSpPr>
          <p:cNvPr id="2" name="Title 1">
            <a:extLst>
              <a:ext uri="{FF2B5EF4-FFF2-40B4-BE49-F238E27FC236}">
                <a16:creationId xmlns:a16="http://schemas.microsoft.com/office/drawing/2014/main" id="{56EA19EC-A7ED-32A4-7904-B7D59CDA7DBA}"/>
              </a:ext>
            </a:extLst>
          </p:cNvPr>
          <p:cNvSpPr txBox="1">
            <a:spLocks/>
          </p:cNvSpPr>
          <p:nvPr/>
        </p:nvSpPr>
        <p:spPr>
          <a:xfrm>
            <a:off x="457200" y="10306"/>
            <a:ext cx="8229600" cy="275838"/>
          </a:xfrm>
          <a:prstGeom prst="rect">
            <a:avLst/>
          </a:prstGeom>
        </p:spPr>
        <p:txBody>
          <a:bodyPr vert="horz" lIns="91440" tIns="45720" rIns="91440" bIns="45720" rtlCol="0" anchor="b">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spcBef>
                <a:spcPts val="0"/>
              </a:spcBef>
              <a:defRPr/>
            </a:pPr>
            <a:r>
              <a:rPr lang="en-GB" sz="1400" b="1" dirty="0">
                <a:solidFill>
                  <a:schemeClr val="accent1">
                    <a:lumMod val="50000"/>
                  </a:schemeClr>
                </a:solidFill>
                <a:ea typeface="+mn-ea"/>
                <a:cs typeface="+mn-cs"/>
              </a:rPr>
              <a:t>LCLM4006: Enterprise &amp; Entrepreneurship</a:t>
            </a:r>
            <a:endParaRPr lang="en-GB" sz="1400" dirty="0">
              <a:solidFill>
                <a:schemeClr val="accent1">
                  <a:lumMod val="50000"/>
                </a:schemeClr>
              </a:solidFill>
            </a:endParaRPr>
          </a:p>
        </p:txBody>
      </p:sp>
      <p:sp>
        <p:nvSpPr>
          <p:cNvPr id="4" name="TextBox 3">
            <a:extLst>
              <a:ext uri="{FF2B5EF4-FFF2-40B4-BE49-F238E27FC236}">
                <a16:creationId xmlns:a16="http://schemas.microsoft.com/office/drawing/2014/main" id="{A0B6E651-E7C8-6D20-D087-480AE61A779C}"/>
              </a:ext>
            </a:extLst>
          </p:cNvPr>
          <p:cNvSpPr txBox="1"/>
          <p:nvPr/>
        </p:nvSpPr>
        <p:spPr>
          <a:xfrm>
            <a:off x="0" y="388753"/>
            <a:ext cx="9144000" cy="584775"/>
          </a:xfrm>
          <a:prstGeom prst="rect">
            <a:avLst/>
          </a:prstGeom>
          <a:noFill/>
        </p:spPr>
        <p:txBody>
          <a:bodyPr wrap="square" rtlCol="0">
            <a:spAutoFit/>
          </a:bodyPr>
          <a:lstStyle/>
          <a:p>
            <a:pPr algn="ctr">
              <a:buNone/>
            </a:pPr>
            <a:r>
              <a:rPr lang="en-GB" sz="3200" b="1" dirty="0">
                <a:highlight>
                  <a:srgbClr val="FFFF00"/>
                </a:highlight>
              </a:rPr>
              <a:t>Entrepreneur case study- </a:t>
            </a:r>
            <a:r>
              <a:rPr lang="en-GB" sz="3200" b="1" dirty="0" err="1">
                <a:highlight>
                  <a:srgbClr val="FFFF00"/>
                </a:highlight>
              </a:rPr>
              <a:t>GymShark</a:t>
            </a:r>
            <a:endParaRPr lang="en-GB" sz="3600" b="1" dirty="0">
              <a:highlight>
                <a:srgbClr val="FFFF00"/>
              </a:highlight>
            </a:endParaRPr>
          </a:p>
        </p:txBody>
      </p:sp>
    </p:spTree>
    <p:extLst>
      <p:ext uri="{BB962C8B-B14F-4D97-AF65-F5344CB8AC3E}">
        <p14:creationId xmlns:p14="http://schemas.microsoft.com/office/powerpoint/2010/main" val="211266837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67410F-21D1-7F5E-2B46-D7CC79FEB049}"/>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8FCF63AC-18C1-40C7-8A34-99ED9241AD0E}"/>
              </a:ext>
            </a:extLst>
          </p:cNvPr>
          <p:cNvSpPr/>
          <p:nvPr/>
        </p:nvSpPr>
        <p:spPr>
          <a:xfrm>
            <a:off x="467544" y="980728"/>
            <a:ext cx="8928992" cy="1077218"/>
          </a:xfrm>
          <a:prstGeom prst="rect">
            <a:avLst/>
          </a:prstGeom>
        </p:spPr>
        <p:txBody>
          <a:bodyPr wrap="square" anchor="t">
            <a:spAutoFit/>
          </a:bodyPr>
          <a:lstStyle/>
          <a:p>
            <a:pPr algn="ctr"/>
            <a:r>
              <a:rPr lang="en-GB" sz="3200" b="1" dirty="0">
                <a:highlight>
                  <a:srgbClr val="FFFF00"/>
                </a:highlight>
              </a:rPr>
              <a:t>LCLM4006: </a:t>
            </a:r>
          </a:p>
          <a:p>
            <a:pPr algn="ctr"/>
            <a:r>
              <a:rPr lang="en-GB" sz="3200" b="1" dirty="0">
                <a:highlight>
                  <a:srgbClr val="FFFF00"/>
                </a:highlight>
              </a:rPr>
              <a:t>Enterprise and Entrepreneurship</a:t>
            </a:r>
            <a:endParaRPr lang="en-US" sz="3200" dirty="0">
              <a:highlight>
                <a:srgbClr val="FFFF00"/>
              </a:highlight>
            </a:endParaRPr>
          </a:p>
        </p:txBody>
      </p:sp>
      <p:sp>
        <p:nvSpPr>
          <p:cNvPr id="4" name="Rectangle 3">
            <a:extLst>
              <a:ext uri="{FF2B5EF4-FFF2-40B4-BE49-F238E27FC236}">
                <a16:creationId xmlns:a16="http://schemas.microsoft.com/office/drawing/2014/main" id="{4CB8E857-F4BD-A2C9-AA91-91524D00D19B}"/>
              </a:ext>
            </a:extLst>
          </p:cNvPr>
          <p:cNvSpPr/>
          <p:nvPr/>
        </p:nvSpPr>
        <p:spPr>
          <a:xfrm>
            <a:off x="2031667" y="3284984"/>
            <a:ext cx="5080665" cy="707886"/>
          </a:xfrm>
          <a:prstGeom prst="rect">
            <a:avLst/>
          </a:prstGeom>
        </p:spPr>
        <p:txBody>
          <a:bodyPr wrap="square"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kumimoji="0" lang="en-US" sz="4000" b="1" i="0" u="none" strike="noStrike" kern="1200" cap="none" spc="0" normalizeH="0" baseline="0" noProof="0" dirty="0">
                <a:ln>
                  <a:noFill/>
                </a:ln>
                <a:solidFill>
                  <a:prstClr val="white"/>
                </a:solidFill>
                <a:effectLst/>
                <a:uLnTx/>
                <a:uFillTx/>
                <a:latin typeface="Myriad Pro"/>
                <a:ea typeface="+mn-ea"/>
                <a:cs typeface="+mn-cs"/>
              </a:rPr>
              <a:t>Cash Flow</a:t>
            </a:r>
            <a:endParaRPr kumimoji="0" lang="en-GB" sz="4000" b="1" i="0" u="none" strike="noStrike" kern="1200" cap="none" spc="0" normalizeH="0" baseline="0" noProof="0" dirty="0">
              <a:ln>
                <a:noFill/>
              </a:ln>
              <a:solidFill>
                <a:prstClr val="white"/>
              </a:solidFill>
              <a:effectLst/>
              <a:uLnTx/>
              <a:uFillTx/>
              <a:latin typeface="Myriad Pro"/>
              <a:ea typeface="+mn-ea"/>
              <a:cs typeface="+mn-cs"/>
            </a:endParaRPr>
          </a:p>
        </p:txBody>
      </p:sp>
    </p:spTree>
    <p:extLst>
      <p:ext uri="{BB962C8B-B14F-4D97-AF65-F5344CB8AC3E}">
        <p14:creationId xmlns:p14="http://schemas.microsoft.com/office/powerpoint/2010/main" val="3074042500"/>
      </p:ext>
    </p:extLst>
  </p:cSld>
  <p:clrMapOvr>
    <a:masterClrMapping/>
  </p:clrMapOvr>
  <p:transition>
    <p:dissolve/>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519EA5-C755-0FE4-54D7-31AEDFE9EC0D}"/>
              </a:ext>
            </a:extLst>
          </p:cNvPr>
          <p:cNvSpPr>
            <a:spLocks noGrp="1"/>
          </p:cNvSpPr>
          <p:nvPr>
            <p:ph type="title"/>
          </p:nvPr>
        </p:nvSpPr>
        <p:spPr/>
        <p:txBody>
          <a:bodyPr>
            <a:normAutofit/>
          </a:bodyPr>
          <a:lstStyle/>
          <a:p>
            <a:r>
              <a:rPr lang="en-US" sz="2800" b="1" dirty="0">
                <a:highlight>
                  <a:srgbClr val="FFFF00"/>
                </a:highlight>
              </a:rPr>
              <a:t>Cash flow</a:t>
            </a:r>
            <a:endParaRPr lang="en-GB" sz="2800" b="1" dirty="0">
              <a:highlight>
                <a:srgbClr val="FFFF00"/>
              </a:highlight>
            </a:endParaRPr>
          </a:p>
        </p:txBody>
      </p:sp>
      <p:sp>
        <p:nvSpPr>
          <p:cNvPr id="3" name="Content Placeholder 2">
            <a:extLst>
              <a:ext uri="{FF2B5EF4-FFF2-40B4-BE49-F238E27FC236}">
                <a16:creationId xmlns:a16="http://schemas.microsoft.com/office/drawing/2014/main" id="{9D441296-A9BD-EE00-E183-8F9AB992F8C1}"/>
              </a:ext>
            </a:extLst>
          </p:cNvPr>
          <p:cNvSpPr>
            <a:spLocks noGrp="1"/>
          </p:cNvSpPr>
          <p:nvPr>
            <p:ph idx="1"/>
          </p:nvPr>
        </p:nvSpPr>
        <p:spPr/>
        <p:txBody>
          <a:bodyPr>
            <a:normAutofit fontScale="92500" lnSpcReduction="20000"/>
          </a:bodyPr>
          <a:lstStyle/>
          <a:p>
            <a:r>
              <a:rPr lang="en-US" b="1" dirty="0"/>
              <a:t>Cash flow </a:t>
            </a:r>
            <a:r>
              <a:rPr lang="en-US" dirty="0"/>
              <a:t>in business refers to the amount of cash/money that comes into and out of a company over a particular period of time.</a:t>
            </a:r>
          </a:p>
          <a:p>
            <a:r>
              <a:rPr lang="en-US" dirty="0"/>
              <a:t>Cash flow helps you to plan and manage your financial resources.</a:t>
            </a:r>
          </a:p>
          <a:p>
            <a:r>
              <a:rPr lang="en-US" dirty="0"/>
              <a:t>A cash flow forecast gives you insight into the likely future state of your business.</a:t>
            </a:r>
          </a:p>
          <a:p>
            <a:r>
              <a:rPr lang="en-US" dirty="0"/>
              <a:t>You can make decisions before they become critical.</a:t>
            </a:r>
          </a:p>
          <a:p>
            <a:endParaRPr lang="en-US" dirty="0"/>
          </a:p>
          <a:p>
            <a:endParaRPr lang="en-US" dirty="0"/>
          </a:p>
          <a:p>
            <a:pPr marL="0" indent="0">
              <a:buNone/>
            </a:pPr>
            <a:endParaRPr lang="en-US" dirty="0"/>
          </a:p>
          <a:p>
            <a:endParaRPr lang="en-GB" dirty="0"/>
          </a:p>
        </p:txBody>
      </p:sp>
      <p:sp>
        <p:nvSpPr>
          <p:cNvPr id="4" name="Slide Number Placeholder 3">
            <a:extLst>
              <a:ext uri="{FF2B5EF4-FFF2-40B4-BE49-F238E27FC236}">
                <a16:creationId xmlns:a16="http://schemas.microsoft.com/office/drawing/2014/main" id="{B5BF54B1-2BA1-7608-85C2-3DB400738897}"/>
              </a:ext>
            </a:extLst>
          </p:cNvPr>
          <p:cNvSpPr>
            <a:spLocks noGrp="1"/>
          </p:cNvSpPr>
          <p:nvPr>
            <p:ph type="sldNum" sz="quarter" idx="12"/>
          </p:nvPr>
        </p:nvSpPr>
        <p:spPr/>
        <p:txBody>
          <a:bodyPr/>
          <a:lstStyle/>
          <a:p>
            <a:fld id="{C3F65BB1-9206-4D7F-97F9-47DCC7DC6334}" type="slidenum">
              <a:rPr lang="en-GB" smtClean="0"/>
              <a:pPr/>
              <a:t>30</a:t>
            </a:fld>
            <a:endParaRPr lang="en-GB"/>
          </a:p>
        </p:txBody>
      </p:sp>
    </p:spTree>
    <p:extLst>
      <p:ext uri="{BB962C8B-B14F-4D97-AF65-F5344CB8AC3E}">
        <p14:creationId xmlns:p14="http://schemas.microsoft.com/office/powerpoint/2010/main" val="146548684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4441BC-92B1-7A29-932E-E3FDD060DC10}"/>
              </a:ext>
            </a:extLst>
          </p:cNvPr>
          <p:cNvSpPr>
            <a:spLocks noGrp="1"/>
          </p:cNvSpPr>
          <p:nvPr>
            <p:ph type="title"/>
          </p:nvPr>
        </p:nvSpPr>
        <p:spPr/>
        <p:txBody>
          <a:bodyPr>
            <a:normAutofit/>
          </a:bodyPr>
          <a:lstStyle/>
          <a:p>
            <a:r>
              <a:rPr lang="en-US" sz="2800" b="1" dirty="0">
                <a:highlight>
                  <a:srgbClr val="FFFF00"/>
                </a:highlight>
              </a:rPr>
              <a:t>Cash flow</a:t>
            </a:r>
            <a:endParaRPr lang="en-GB" sz="2800" b="1" dirty="0">
              <a:highlight>
                <a:srgbClr val="FFFF00"/>
              </a:highlight>
            </a:endParaRPr>
          </a:p>
        </p:txBody>
      </p:sp>
      <p:sp>
        <p:nvSpPr>
          <p:cNvPr id="3" name="Content Placeholder 2">
            <a:extLst>
              <a:ext uri="{FF2B5EF4-FFF2-40B4-BE49-F238E27FC236}">
                <a16:creationId xmlns:a16="http://schemas.microsoft.com/office/drawing/2014/main" id="{3528718F-3CEA-940B-6103-1F7B12648A79}"/>
              </a:ext>
            </a:extLst>
          </p:cNvPr>
          <p:cNvSpPr>
            <a:spLocks noGrp="1"/>
          </p:cNvSpPr>
          <p:nvPr>
            <p:ph idx="1"/>
          </p:nvPr>
        </p:nvSpPr>
        <p:spPr/>
        <p:txBody>
          <a:bodyPr>
            <a:normAutofit lnSpcReduction="10000"/>
          </a:bodyPr>
          <a:lstStyle/>
          <a:p>
            <a:r>
              <a:rPr lang="en-US" b="1" dirty="0"/>
              <a:t>Cash inflow </a:t>
            </a:r>
            <a:r>
              <a:rPr lang="en-US" dirty="0"/>
              <a:t>is the money that comes into a business. It increases the company’s cash balance and helps cover expenses, invest in growth, or save for the future. Example: Customer payments, loans, sales revenue, etc.</a:t>
            </a:r>
          </a:p>
          <a:p>
            <a:r>
              <a:rPr lang="en-US" dirty="0"/>
              <a:t>A strong cash inflow is essential for a business to survive, grow and succeed.</a:t>
            </a:r>
          </a:p>
          <a:p>
            <a:endParaRPr lang="en-GB" dirty="0"/>
          </a:p>
        </p:txBody>
      </p:sp>
      <p:sp>
        <p:nvSpPr>
          <p:cNvPr id="4" name="Slide Number Placeholder 3">
            <a:extLst>
              <a:ext uri="{FF2B5EF4-FFF2-40B4-BE49-F238E27FC236}">
                <a16:creationId xmlns:a16="http://schemas.microsoft.com/office/drawing/2014/main" id="{B8559064-66A0-241F-F340-D8A38DD2A4D8}"/>
              </a:ext>
            </a:extLst>
          </p:cNvPr>
          <p:cNvSpPr>
            <a:spLocks noGrp="1"/>
          </p:cNvSpPr>
          <p:nvPr>
            <p:ph type="sldNum" sz="quarter" idx="12"/>
          </p:nvPr>
        </p:nvSpPr>
        <p:spPr/>
        <p:txBody>
          <a:bodyPr/>
          <a:lstStyle/>
          <a:p>
            <a:fld id="{C3F65BB1-9206-4D7F-97F9-47DCC7DC6334}" type="slidenum">
              <a:rPr lang="en-GB" smtClean="0"/>
              <a:pPr/>
              <a:t>31</a:t>
            </a:fld>
            <a:endParaRPr lang="en-GB"/>
          </a:p>
        </p:txBody>
      </p:sp>
    </p:spTree>
    <p:extLst>
      <p:ext uri="{BB962C8B-B14F-4D97-AF65-F5344CB8AC3E}">
        <p14:creationId xmlns:p14="http://schemas.microsoft.com/office/powerpoint/2010/main" val="215186958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1994BD-EE94-2C2F-5E00-F3C915DD0C63}"/>
              </a:ext>
            </a:extLst>
          </p:cNvPr>
          <p:cNvSpPr>
            <a:spLocks noGrp="1"/>
          </p:cNvSpPr>
          <p:nvPr>
            <p:ph type="title"/>
          </p:nvPr>
        </p:nvSpPr>
        <p:spPr/>
        <p:txBody>
          <a:bodyPr>
            <a:normAutofit/>
          </a:bodyPr>
          <a:lstStyle/>
          <a:p>
            <a:r>
              <a:rPr lang="en-US" sz="2800" b="1" dirty="0">
                <a:highlight>
                  <a:srgbClr val="FFFF00"/>
                </a:highlight>
              </a:rPr>
              <a:t>Cash flow</a:t>
            </a:r>
            <a:endParaRPr lang="en-GB" sz="2800" b="1" dirty="0">
              <a:highlight>
                <a:srgbClr val="FFFF00"/>
              </a:highlight>
            </a:endParaRPr>
          </a:p>
        </p:txBody>
      </p:sp>
      <p:sp>
        <p:nvSpPr>
          <p:cNvPr id="3" name="Content Placeholder 2">
            <a:extLst>
              <a:ext uri="{FF2B5EF4-FFF2-40B4-BE49-F238E27FC236}">
                <a16:creationId xmlns:a16="http://schemas.microsoft.com/office/drawing/2014/main" id="{1F269DA7-ACBD-03C3-E628-63D764DAAB02}"/>
              </a:ext>
            </a:extLst>
          </p:cNvPr>
          <p:cNvSpPr>
            <a:spLocks noGrp="1"/>
          </p:cNvSpPr>
          <p:nvPr>
            <p:ph idx="1"/>
          </p:nvPr>
        </p:nvSpPr>
        <p:spPr/>
        <p:txBody>
          <a:bodyPr>
            <a:normAutofit fontScale="92500" lnSpcReduction="20000"/>
          </a:bodyPr>
          <a:lstStyle/>
          <a:p>
            <a:r>
              <a:rPr lang="en-US" b="1" dirty="0"/>
              <a:t>Cash outflow </a:t>
            </a:r>
            <a:r>
              <a:rPr lang="en-US" dirty="0"/>
              <a:t>is the money that a business spends. It flows out of the business to pay various costs and expenses.</a:t>
            </a:r>
            <a:r>
              <a:rPr lang="en-GB" dirty="0"/>
              <a:t> </a:t>
            </a:r>
            <a:r>
              <a:rPr lang="en-US" dirty="0"/>
              <a:t>Examples are operating expenses, loan repayment, taxes</a:t>
            </a:r>
            <a:r>
              <a:rPr lang="en-GB" dirty="0"/>
              <a:t> and fees, etc.</a:t>
            </a:r>
          </a:p>
          <a:p>
            <a:r>
              <a:rPr lang="en-GB" dirty="0"/>
              <a:t>It reflects how much the business is spending.</a:t>
            </a:r>
          </a:p>
          <a:p>
            <a:r>
              <a:rPr lang="en-GB" dirty="0"/>
              <a:t>Helps track and control business costs.</a:t>
            </a:r>
          </a:p>
          <a:p>
            <a:r>
              <a:rPr lang="en-GB" dirty="0"/>
              <a:t>Must be balanced with cash inflow to running out of money.</a:t>
            </a:r>
          </a:p>
          <a:p>
            <a:endParaRPr lang="en-GB" dirty="0"/>
          </a:p>
          <a:p>
            <a:endParaRPr lang="en-US" dirty="0"/>
          </a:p>
        </p:txBody>
      </p:sp>
      <p:sp>
        <p:nvSpPr>
          <p:cNvPr id="4" name="Slide Number Placeholder 3">
            <a:extLst>
              <a:ext uri="{FF2B5EF4-FFF2-40B4-BE49-F238E27FC236}">
                <a16:creationId xmlns:a16="http://schemas.microsoft.com/office/drawing/2014/main" id="{D4CA4EBE-D84B-1ED3-3B35-D70F817EF76E}"/>
              </a:ext>
            </a:extLst>
          </p:cNvPr>
          <p:cNvSpPr>
            <a:spLocks noGrp="1"/>
          </p:cNvSpPr>
          <p:nvPr>
            <p:ph type="sldNum" sz="quarter" idx="12"/>
          </p:nvPr>
        </p:nvSpPr>
        <p:spPr/>
        <p:txBody>
          <a:bodyPr/>
          <a:lstStyle/>
          <a:p>
            <a:fld id="{C3F65BB1-9206-4D7F-97F9-47DCC7DC6334}" type="slidenum">
              <a:rPr lang="en-GB" smtClean="0"/>
              <a:pPr/>
              <a:t>32</a:t>
            </a:fld>
            <a:endParaRPr lang="en-GB"/>
          </a:p>
        </p:txBody>
      </p:sp>
    </p:spTree>
    <p:extLst>
      <p:ext uri="{BB962C8B-B14F-4D97-AF65-F5344CB8AC3E}">
        <p14:creationId xmlns:p14="http://schemas.microsoft.com/office/powerpoint/2010/main" val="158874507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28712E-8F4A-D4B0-E820-494287F69884}"/>
              </a:ext>
            </a:extLst>
          </p:cNvPr>
          <p:cNvSpPr>
            <a:spLocks noGrp="1"/>
          </p:cNvSpPr>
          <p:nvPr>
            <p:ph type="title"/>
          </p:nvPr>
        </p:nvSpPr>
        <p:spPr/>
        <p:txBody>
          <a:bodyPr>
            <a:normAutofit/>
          </a:bodyPr>
          <a:lstStyle/>
          <a:p>
            <a:r>
              <a:rPr lang="en-US" sz="2800" b="1" dirty="0">
                <a:highlight>
                  <a:srgbClr val="FFFF00"/>
                </a:highlight>
              </a:rPr>
              <a:t>Cash flow</a:t>
            </a:r>
            <a:endParaRPr lang="en-GB" sz="2800" b="1" dirty="0">
              <a:highlight>
                <a:srgbClr val="FFFF00"/>
              </a:highlight>
            </a:endParaRPr>
          </a:p>
        </p:txBody>
      </p:sp>
      <p:pic>
        <p:nvPicPr>
          <p:cNvPr id="5" name="Online Media 4" title="How to Create a Cash Flow Forecast for 12 months Using excel">
            <a:hlinkClick r:id="" action="ppaction://media"/>
            <a:extLst>
              <a:ext uri="{FF2B5EF4-FFF2-40B4-BE49-F238E27FC236}">
                <a16:creationId xmlns:a16="http://schemas.microsoft.com/office/drawing/2014/main" id="{6B8BD4AE-ADFE-07C8-70FF-ACCF728F7F1D}"/>
              </a:ext>
            </a:extLst>
          </p:cNvPr>
          <p:cNvPicPr>
            <a:picLocks noGrp="1" noRot="1" noChangeAspect="1"/>
          </p:cNvPicPr>
          <p:nvPr>
            <p:ph idx="1"/>
            <a:videoFile r:link="rId1"/>
          </p:nvPr>
        </p:nvPicPr>
        <p:blipFill>
          <a:blip r:embed="rId3"/>
          <a:stretch>
            <a:fillRect/>
          </a:stretch>
        </p:blipFill>
        <p:spPr>
          <a:xfrm>
            <a:off x="1104900" y="1600200"/>
            <a:ext cx="6932613" cy="3916363"/>
          </a:xfrm>
          <a:prstGeom prst="rect">
            <a:avLst/>
          </a:prstGeom>
        </p:spPr>
      </p:pic>
      <p:sp>
        <p:nvSpPr>
          <p:cNvPr id="4" name="Slide Number Placeholder 3">
            <a:extLst>
              <a:ext uri="{FF2B5EF4-FFF2-40B4-BE49-F238E27FC236}">
                <a16:creationId xmlns:a16="http://schemas.microsoft.com/office/drawing/2014/main" id="{914F7D41-8210-ACEE-57DA-B78BF0111825}"/>
              </a:ext>
            </a:extLst>
          </p:cNvPr>
          <p:cNvSpPr>
            <a:spLocks noGrp="1"/>
          </p:cNvSpPr>
          <p:nvPr>
            <p:ph type="sldNum" sz="quarter" idx="12"/>
          </p:nvPr>
        </p:nvSpPr>
        <p:spPr/>
        <p:txBody>
          <a:bodyPr/>
          <a:lstStyle/>
          <a:p>
            <a:fld id="{C3F65BB1-9206-4D7F-97F9-47DCC7DC6334}" type="slidenum">
              <a:rPr lang="en-GB" smtClean="0"/>
              <a:pPr/>
              <a:t>33</a:t>
            </a:fld>
            <a:endParaRPr lang="en-GB"/>
          </a:p>
        </p:txBody>
      </p:sp>
    </p:spTree>
    <p:extLst>
      <p:ext uri="{BB962C8B-B14F-4D97-AF65-F5344CB8AC3E}">
        <p14:creationId xmlns:p14="http://schemas.microsoft.com/office/powerpoint/2010/main" val="31056324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E7AD15-72E1-87BE-9599-BB6BFCD357E7}"/>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8607E06-2EE2-7838-A953-1B2293CD43F4}"/>
              </a:ext>
            </a:extLst>
          </p:cNvPr>
          <p:cNvSpPr>
            <a:spLocks noGrp="1"/>
          </p:cNvSpPr>
          <p:nvPr>
            <p:ph idx="1"/>
          </p:nvPr>
        </p:nvSpPr>
        <p:spPr>
          <a:xfrm>
            <a:off x="130684" y="1268760"/>
            <a:ext cx="9013316" cy="4392488"/>
          </a:xfrm>
        </p:spPr>
        <p:txBody>
          <a:bodyPr>
            <a:normAutofit fontScale="92500"/>
          </a:bodyPr>
          <a:lstStyle/>
          <a:p>
            <a:pPr marL="0" indent="0" algn="ctr">
              <a:buClr>
                <a:srgbClr val="007DC3"/>
              </a:buClr>
              <a:buNone/>
            </a:pPr>
            <a:endParaRPr lang="en-GB" sz="2800" dirty="0"/>
          </a:p>
          <a:p>
            <a:pPr>
              <a:buClr>
                <a:srgbClr val="007DC3"/>
              </a:buClr>
              <a:buFont typeface="Wingdings" panose="05000000000000000000" pitchFamily="2" charset="2"/>
              <a:buChar char="q"/>
            </a:pPr>
            <a:r>
              <a:rPr lang="en-GB" sz="2800" dirty="0"/>
              <a:t>To be successful entrepreneur you need to be able to </a:t>
            </a:r>
            <a:r>
              <a:rPr lang="en-GB" sz="2800" i="1" dirty="0"/>
              <a:t>control the finance of your company</a:t>
            </a:r>
            <a:r>
              <a:rPr lang="en-GB" sz="2800" dirty="0"/>
              <a:t>.</a:t>
            </a:r>
          </a:p>
          <a:p>
            <a:pPr>
              <a:buClr>
                <a:srgbClr val="007DC3"/>
              </a:buClr>
              <a:buFont typeface="Wingdings" panose="05000000000000000000" pitchFamily="2" charset="2"/>
              <a:buChar char="q"/>
            </a:pPr>
            <a:r>
              <a:rPr lang="en-GB" sz="2800" b="1" i="1" dirty="0"/>
              <a:t>You need to </a:t>
            </a:r>
            <a:r>
              <a:rPr lang="en-US" sz="2800" b="1" i="1" dirty="0"/>
              <a:t>specify the amount of funding you are required and specify the funding source/s and why. In addition, outline the main startup expenses expected during the first month of operations.</a:t>
            </a:r>
            <a:endParaRPr lang="en-GB" sz="2800" b="1" i="1" dirty="0"/>
          </a:p>
          <a:p>
            <a:pPr>
              <a:buClr>
                <a:srgbClr val="007DC3"/>
              </a:buClr>
              <a:buFont typeface="Wingdings" panose="05000000000000000000" pitchFamily="2" charset="2"/>
              <a:buChar char="q"/>
            </a:pPr>
            <a:r>
              <a:rPr lang="en-GB" sz="2800" dirty="0"/>
              <a:t>A Cash Flow template is provided, please check in Moodle. </a:t>
            </a:r>
          </a:p>
          <a:p>
            <a:pPr>
              <a:buClr>
                <a:srgbClr val="007DC3"/>
              </a:buClr>
              <a:buFont typeface="Wingdings" panose="05000000000000000000" pitchFamily="2" charset="2"/>
              <a:buChar char="q"/>
            </a:pPr>
            <a:r>
              <a:rPr lang="en-GB" sz="2800" b="1" i="1" dirty="0"/>
              <a:t>Use this template and attach it in your assignments.</a:t>
            </a:r>
          </a:p>
          <a:p>
            <a:pPr>
              <a:buClr>
                <a:srgbClr val="007DC3"/>
              </a:buClr>
              <a:buFont typeface="Wingdings" panose="05000000000000000000" pitchFamily="2" charset="2"/>
              <a:buChar char="q"/>
            </a:pPr>
            <a:endParaRPr lang="en-GB" sz="2800" dirty="0"/>
          </a:p>
          <a:p>
            <a:pPr marL="0" indent="0" algn="ctr">
              <a:buClr>
                <a:srgbClr val="007DC3"/>
              </a:buClr>
              <a:buNone/>
            </a:pPr>
            <a:endParaRPr lang="en-GB" sz="2800" dirty="0"/>
          </a:p>
          <a:p>
            <a:pPr marL="0" indent="0" algn="ctr">
              <a:buClr>
                <a:srgbClr val="007DC3"/>
              </a:buClr>
              <a:buNone/>
            </a:pPr>
            <a:endParaRPr lang="en-GB" sz="2800" dirty="0"/>
          </a:p>
          <a:p>
            <a:pPr>
              <a:buClr>
                <a:srgbClr val="007DC3"/>
              </a:buClr>
              <a:buFont typeface="Wingdings" panose="05000000000000000000" pitchFamily="2" charset="2"/>
              <a:buChar char="q"/>
            </a:pPr>
            <a:endParaRPr lang="en-GB" sz="2800" dirty="0"/>
          </a:p>
          <a:p>
            <a:pPr>
              <a:buClr>
                <a:srgbClr val="007DC3"/>
              </a:buClr>
              <a:buFont typeface="Wingdings" panose="05000000000000000000" pitchFamily="2" charset="2"/>
              <a:buChar char="q"/>
            </a:pPr>
            <a:endParaRPr lang="en-GB" sz="2400" dirty="0"/>
          </a:p>
          <a:p>
            <a:pPr marL="0" indent="0">
              <a:buClr>
                <a:srgbClr val="007DC3"/>
              </a:buClr>
              <a:buNone/>
            </a:pPr>
            <a:endParaRPr lang="en-GB" sz="2400" dirty="0"/>
          </a:p>
          <a:p>
            <a:pPr>
              <a:buClr>
                <a:srgbClr val="007DC3"/>
              </a:buClr>
              <a:buFont typeface="Wingdings" panose="05000000000000000000" pitchFamily="2" charset="2"/>
              <a:buChar char="q"/>
            </a:pPr>
            <a:endParaRPr lang="en-US" sz="2400" dirty="0"/>
          </a:p>
        </p:txBody>
      </p:sp>
      <p:sp>
        <p:nvSpPr>
          <p:cNvPr id="2" name="Title 1">
            <a:extLst>
              <a:ext uri="{FF2B5EF4-FFF2-40B4-BE49-F238E27FC236}">
                <a16:creationId xmlns:a16="http://schemas.microsoft.com/office/drawing/2014/main" id="{ACB65647-2A00-9BFA-5B64-77010B310C55}"/>
              </a:ext>
            </a:extLst>
          </p:cNvPr>
          <p:cNvSpPr>
            <a:spLocks noGrp="1"/>
          </p:cNvSpPr>
          <p:nvPr>
            <p:ph type="title"/>
          </p:nvPr>
        </p:nvSpPr>
        <p:spPr>
          <a:xfrm>
            <a:off x="611560" y="377833"/>
            <a:ext cx="8229600" cy="634082"/>
          </a:xfrm>
        </p:spPr>
        <p:txBody>
          <a:bodyPr>
            <a:noAutofit/>
          </a:bodyPr>
          <a:lstStyle/>
          <a:p>
            <a:r>
              <a:rPr lang="en-US" sz="3600" dirty="0"/>
              <a:t> </a:t>
            </a:r>
            <a:r>
              <a:rPr lang="en-GB" sz="3200" b="1" dirty="0">
                <a:highlight>
                  <a:srgbClr val="FFFF00"/>
                </a:highlight>
              </a:rPr>
              <a:t>Cash flow</a:t>
            </a:r>
            <a:endParaRPr lang="en-US" sz="3600" b="1" dirty="0">
              <a:highlight>
                <a:srgbClr val="FFFF00"/>
              </a:highlight>
            </a:endParaRPr>
          </a:p>
        </p:txBody>
      </p:sp>
      <p:sp>
        <p:nvSpPr>
          <p:cNvPr id="4" name="Title 1">
            <a:extLst>
              <a:ext uri="{FF2B5EF4-FFF2-40B4-BE49-F238E27FC236}">
                <a16:creationId xmlns:a16="http://schemas.microsoft.com/office/drawing/2014/main" id="{7FDFDCAD-528D-20E1-4877-127158DD3AA4}"/>
              </a:ext>
            </a:extLst>
          </p:cNvPr>
          <p:cNvSpPr txBox="1">
            <a:spLocks/>
          </p:cNvSpPr>
          <p:nvPr/>
        </p:nvSpPr>
        <p:spPr>
          <a:xfrm>
            <a:off x="457200" y="10306"/>
            <a:ext cx="8229600" cy="275838"/>
          </a:xfrm>
          <a:prstGeom prst="rect">
            <a:avLst/>
          </a:prstGeom>
        </p:spPr>
        <p:txBody>
          <a:bodyPr vert="horz" lIns="91440" tIns="45720" rIns="91440" bIns="45720" rtlCol="0" anchor="b">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spcBef>
                <a:spcPts val="0"/>
              </a:spcBef>
              <a:defRPr/>
            </a:pPr>
            <a:r>
              <a:rPr lang="en-GB" sz="1400" b="1" dirty="0">
                <a:solidFill>
                  <a:schemeClr val="accent1">
                    <a:lumMod val="50000"/>
                  </a:schemeClr>
                </a:solidFill>
                <a:ea typeface="+mn-ea"/>
                <a:cs typeface="+mn-cs"/>
              </a:rPr>
              <a:t>LCLM4006: Enterprise &amp; Entrepreneurship</a:t>
            </a:r>
            <a:endParaRPr lang="en-GB" sz="1400" dirty="0">
              <a:solidFill>
                <a:schemeClr val="accent1">
                  <a:lumMod val="50000"/>
                </a:schemeClr>
              </a:solidFill>
            </a:endParaRPr>
          </a:p>
        </p:txBody>
      </p:sp>
    </p:spTree>
    <p:extLst>
      <p:ext uri="{BB962C8B-B14F-4D97-AF65-F5344CB8AC3E}">
        <p14:creationId xmlns:p14="http://schemas.microsoft.com/office/powerpoint/2010/main" val="190611655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470C98-C31C-64A5-5159-FC83856F98CC}"/>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C5EA172-229B-95C9-4EFA-DC04D4FD0B33}"/>
              </a:ext>
            </a:extLst>
          </p:cNvPr>
          <p:cNvSpPr>
            <a:spLocks noGrp="1"/>
          </p:cNvSpPr>
          <p:nvPr>
            <p:ph idx="1"/>
          </p:nvPr>
        </p:nvSpPr>
        <p:spPr>
          <a:xfrm>
            <a:off x="130684" y="1268760"/>
            <a:ext cx="9013316" cy="4392488"/>
          </a:xfrm>
        </p:spPr>
        <p:txBody>
          <a:bodyPr>
            <a:normAutofit/>
          </a:bodyPr>
          <a:lstStyle/>
          <a:p>
            <a:pPr marL="0" indent="0" algn="ctr">
              <a:buClr>
                <a:srgbClr val="007DC3"/>
              </a:buClr>
              <a:buNone/>
            </a:pPr>
            <a:endParaRPr lang="en-GB" sz="2800" dirty="0"/>
          </a:p>
          <a:p>
            <a:pPr>
              <a:buClr>
                <a:srgbClr val="007DC3"/>
              </a:buClr>
              <a:buFont typeface="Wingdings" panose="05000000000000000000" pitchFamily="2" charset="2"/>
              <a:buChar char="q"/>
            </a:pPr>
            <a:endParaRPr lang="en-GB" sz="2800" dirty="0"/>
          </a:p>
          <a:p>
            <a:pPr>
              <a:buClr>
                <a:srgbClr val="007DC3"/>
              </a:buClr>
              <a:buFont typeface="Wingdings" panose="05000000000000000000" pitchFamily="2" charset="2"/>
              <a:buChar char="q"/>
            </a:pPr>
            <a:endParaRPr lang="en-GB" sz="2800" dirty="0"/>
          </a:p>
          <a:p>
            <a:pPr>
              <a:buClr>
                <a:srgbClr val="007DC3"/>
              </a:buClr>
              <a:buFont typeface="Wingdings" panose="05000000000000000000" pitchFamily="2" charset="2"/>
              <a:buChar char="q"/>
            </a:pPr>
            <a:r>
              <a:rPr lang="en-GB" sz="2800" dirty="0"/>
              <a:t>Let’s explore the Cash flow template from Moodle and try in the next 30 minutes to fill some of the costs or sales figures.</a:t>
            </a:r>
          </a:p>
          <a:p>
            <a:pPr>
              <a:buClr>
                <a:srgbClr val="007DC3"/>
              </a:buClr>
              <a:buFont typeface="Wingdings" panose="05000000000000000000" pitchFamily="2" charset="2"/>
              <a:buChar char="q"/>
            </a:pPr>
            <a:endParaRPr lang="en-GB" sz="2800" dirty="0"/>
          </a:p>
          <a:p>
            <a:pPr marL="0" indent="0" algn="ctr">
              <a:buClr>
                <a:srgbClr val="007DC3"/>
              </a:buClr>
              <a:buNone/>
            </a:pPr>
            <a:endParaRPr lang="en-GB" sz="2800" dirty="0"/>
          </a:p>
          <a:p>
            <a:pPr marL="0" indent="0" algn="ctr">
              <a:buClr>
                <a:srgbClr val="007DC3"/>
              </a:buClr>
              <a:buNone/>
            </a:pPr>
            <a:endParaRPr lang="en-GB" sz="2800" dirty="0"/>
          </a:p>
          <a:p>
            <a:pPr>
              <a:buClr>
                <a:srgbClr val="007DC3"/>
              </a:buClr>
              <a:buFont typeface="Wingdings" panose="05000000000000000000" pitchFamily="2" charset="2"/>
              <a:buChar char="q"/>
            </a:pPr>
            <a:endParaRPr lang="en-GB" sz="2800" dirty="0"/>
          </a:p>
          <a:p>
            <a:pPr>
              <a:buClr>
                <a:srgbClr val="007DC3"/>
              </a:buClr>
              <a:buFont typeface="Wingdings" panose="05000000000000000000" pitchFamily="2" charset="2"/>
              <a:buChar char="q"/>
            </a:pPr>
            <a:endParaRPr lang="en-GB" sz="2400" dirty="0"/>
          </a:p>
          <a:p>
            <a:pPr marL="0" indent="0">
              <a:buClr>
                <a:srgbClr val="007DC3"/>
              </a:buClr>
              <a:buNone/>
            </a:pPr>
            <a:endParaRPr lang="en-GB" sz="2400" dirty="0"/>
          </a:p>
          <a:p>
            <a:pPr>
              <a:buClr>
                <a:srgbClr val="007DC3"/>
              </a:buClr>
              <a:buFont typeface="Wingdings" panose="05000000000000000000" pitchFamily="2" charset="2"/>
              <a:buChar char="q"/>
            </a:pPr>
            <a:endParaRPr lang="en-US" sz="2400" dirty="0"/>
          </a:p>
        </p:txBody>
      </p:sp>
      <p:sp>
        <p:nvSpPr>
          <p:cNvPr id="2" name="Title 1">
            <a:extLst>
              <a:ext uri="{FF2B5EF4-FFF2-40B4-BE49-F238E27FC236}">
                <a16:creationId xmlns:a16="http://schemas.microsoft.com/office/drawing/2014/main" id="{536398DF-5586-DCFC-58DF-D294A0331962}"/>
              </a:ext>
            </a:extLst>
          </p:cNvPr>
          <p:cNvSpPr>
            <a:spLocks noGrp="1"/>
          </p:cNvSpPr>
          <p:nvPr>
            <p:ph type="title"/>
          </p:nvPr>
        </p:nvSpPr>
        <p:spPr>
          <a:xfrm>
            <a:off x="611560" y="377833"/>
            <a:ext cx="8229600" cy="634082"/>
          </a:xfrm>
        </p:spPr>
        <p:txBody>
          <a:bodyPr>
            <a:noAutofit/>
          </a:bodyPr>
          <a:lstStyle/>
          <a:p>
            <a:r>
              <a:rPr lang="en-US" sz="3600" dirty="0"/>
              <a:t> </a:t>
            </a:r>
            <a:r>
              <a:rPr lang="en-GB" sz="3200" b="1" dirty="0">
                <a:highlight>
                  <a:srgbClr val="FFFF00"/>
                </a:highlight>
              </a:rPr>
              <a:t>Cash flow Practical activity 30 minutes</a:t>
            </a:r>
            <a:endParaRPr lang="en-US" sz="3600" b="1" dirty="0">
              <a:highlight>
                <a:srgbClr val="FFFF00"/>
              </a:highlight>
            </a:endParaRPr>
          </a:p>
        </p:txBody>
      </p:sp>
      <p:sp>
        <p:nvSpPr>
          <p:cNvPr id="4" name="Title 1">
            <a:extLst>
              <a:ext uri="{FF2B5EF4-FFF2-40B4-BE49-F238E27FC236}">
                <a16:creationId xmlns:a16="http://schemas.microsoft.com/office/drawing/2014/main" id="{6E317F80-3C08-C36B-D5DD-E9791DCECEAE}"/>
              </a:ext>
            </a:extLst>
          </p:cNvPr>
          <p:cNvSpPr txBox="1">
            <a:spLocks/>
          </p:cNvSpPr>
          <p:nvPr/>
        </p:nvSpPr>
        <p:spPr>
          <a:xfrm>
            <a:off x="457200" y="10306"/>
            <a:ext cx="8229600" cy="275838"/>
          </a:xfrm>
          <a:prstGeom prst="rect">
            <a:avLst/>
          </a:prstGeom>
        </p:spPr>
        <p:txBody>
          <a:bodyPr vert="horz" lIns="91440" tIns="45720" rIns="91440" bIns="45720" rtlCol="0" anchor="b">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spcBef>
                <a:spcPts val="0"/>
              </a:spcBef>
              <a:defRPr/>
            </a:pPr>
            <a:r>
              <a:rPr lang="en-GB" sz="1400" b="1" dirty="0">
                <a:solidFill>
                  <a:schemeClr val="accent1">
                    <a:lumMod val="50000"/>
                  </a:schemeClr>
                </a:solidFill>
                <a:ea typeface="+mn-ea"/>
                <a:cs typeface="+mn-cs"/>
              </a:rPr>
              <a:t>LCLM4006: Enterprise &amp; Entrepreneurship</a:t>
            </a:r>
            <a:endParaRPr lang="en-GB" sz="1400" dirty="0">
              <a:solidFill>
                <a:schemeClr val="accent1">
                  <a:lumMod val="50000"/>
                </a:schemeClr>
              </a:solidFill>
            </a:endParaRPr>
          </a:p>
        </p:txBody>
      </p:sp>
    </p:spTree>
    <p:extLst>
      <p:ext uri="{BB962C8B-B14F-4D97-AF65-F5344CB8AC3E}">
        <p14:creationId xmlns:p14="http://schemas.microsoft.com/office/powerpoint/2010/main" val="373947158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AA5AA7-ED10-4016-A974-6D5B01978A19}"/>
              </a:ext>
            </a:extLst>
          </p:cNvPr>
          <p:cNvSpPr>
            <a:spLocks noGrp="1"/>
          </p:cNvSpPr>
          <p:nvPr>
            <p:ph type="title"/>
          </p:nvPr>
        </p:nvSpPr>
        <p:spPr>
          <a:xfrm>
            <a:off x="457200" y="548680"/>
            <a:ext cx="8229600" cy="864096"/>
          </a:xfrm>
        </p:spPr>
        <p:txBody>
          <a:bodyPr>
            <a:noAutofit/>
          </a:bodyPr>
          <a:lstStyle/>
          <a:p>
            <a:br>
              <a:rPr lang="en-GB" sz="3200" b="1" dirty="0">
                <a:solidFill>
                  <a:srgbClr val="007DC3"/>
                </a:solidFill>
              </a:rPr>
            </a:br>
            <a:r>
              <a:rPr lang="en-GB" sz="3200" b="1" dirty="0">
                <a:highlight>
                  <a:srgbClr val="FFFF00"/>
                </a:highlight>
              </a:rPr>
              <a:t>Do you have any ……</a:t>
            </a:r>
            <a:br>
              <a:rPr lang="en-GB" sz="3200" b="1" dirty="0">
                <a:highlight>
                  <a:srgbClr val="FFFF00"/>
                </a:highlight>
              </a:rPr>
            </a:br>
            <a:endParaRPr lang="en-GB" sz="3200" b="1" dirty="0">
              <a:highlight>
                <a:srgbClr val="FFFF00"/>
              </a:highlight>
            </a:endParaRPr>
          </a:p>
        </p:txBody>
      </p:sp>
      <p:sp>
        <p:nvSpPr>
          <p:cNvPr id="4" name="Slide Number Placeholder 3">
            <a:extLst>
              <a:ext uri="{FF2B5EF4-FFF2-40B4-BE49-F238E27FC236}">
                <a16:creationId xmlns:a16="http://schemas.microsoft.com/office/drawing/2014/main" id="{AACAEA3B-B65B-4B9F-AB19-73E30DB23DCC}"/>
              </a:ext>
            </a:extLst>
          </p:cNvPr>
          <p:cNvSpPr>
            <a:spLocks noGrp="1"/>
          </p:cNvSpPr>
          <p:nvPr>
            <p:ph type="sldNum" sz="quarter" idx="12"/>
          </p:nvPr>
        </p:nvSpPr>
        <p:spPr/>
        <p:txBody>
          <a:bodyPr/>
          <a:lstStyle/>
          <a:p>
            <a:fld id="{C3F65BB1-9206-4D7F-97F9-47DCC7DC6334}" type="slidenum">
              <a:rPr lang="en-GB" smtClean="0"/>
              <a:pPr/>
              <a:t>36</a:t>
            </a:fld>
            <a:endParaRPr lang="en-GB"/>
          </a:p>
        </p:txBody>
      </p:sp>
      <p:pic>
        <p:nvPicPr>
          <p:cNvPr id="8" name="Picture 7" descr="Icon&#10;&#10;Description automatically generated">
            <a:extLst>
              <a:ext uri="{FF2B5EF4-FFF2-40B4-BE49-F238E27FC236}">
                <a16:creationId xmlns:a16="http://schemas.microsoft.com/office/drawing/2014/main" id="{E1E59119-1ECA-46A5-AC0C-AF5077A2C0C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19672" y="1556792"/>
            <a:ext cx="6120680" cy="3456384"/>
          </a:xfrm>
          <a:prstGeom prst="rect">
            <a:avLst/>
          </a:prstGeom>
        </p:spPr>
      </p:pic>
      <p:sp>
        <p:nvSpPr>
          <p:cNvPr id="3" name="Title 1">
            <a:extLst>
              <a:ext uri="{FF2B5EF4-FFF2-40B4-BE49-F238E27FC236}">
                <a16:creationId xmlns:a16="http://schemas.microsoft.com/office/drawing/2014/main" id="{1BED08EB-31B4-88B6-FAEA-B070171B5D66}"/>
              </a:ext>
            </a:extLst>
          </p:cNvPr>
          <p:cNvSpPr txBox="1">
            <a:spLocks/>
          </p:cNvSpPr>
          <p:nvPr/>
        </p:nvSpPr>
        <p:spPr>
          <a:xfrm>
            <a:off x="457200" y="10306"/>
            <a:ext cx="8229600" cy="275838"/>
          </a:xfrm>
          <a:prstGeom prst="rect">
            <a:avLst/>
          </a:prstGeom>
        </p:spPr>
        <p:txBody>
          <a:bodyPr vert="horz" lIns="91440" tIns="45720" rIns="91440" bIns="45720" rtlCol="0" anchor="b">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spcBef>
                <a:spcPts val="0"/>
              </a:spcBef>
              <a:defRPr/>
            </a:pPr>
            <a:r>
              <a:rPr lang="en-GB" sz="1400" b="1" dirty="0">
                <a:solidFill>
                  <a:schemeClr val="accent1">
                    <a:lumMod val="50000"/>
                  </a:schemeClr>
                </a:solidFill>
                <a:ea typeface="+mn-ea"/>
                <a:cs typeface="+mn-cs"/>
              </a:rPr>
              <a:t>LCLM4006: Enterprise &amp; Entrepreneurship</a:t>
            </a:r>
            <a:endParaRPr lang="en-GB" sz="1400" dirty="0">
              <a:solidFill>
                <a:schemeClr val="accent1">
                  <a:lumMod val="50000"/>
                </a:schemeClr>
              </a:solidFill>
            </a:endParaRPr>
          </a:p>
        </p:txBody>
      </p:sp>
    </p:spTree>
    <p:extLst>
      <p:ext uri="{BB962C8B-B14F-4D97-AF65-F5344CB8AC3E}">
        <p14:creationId xmlns:p14="http://schemas.microsoft.com/office/powerpoint/2010/main" val="221479610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7BE6B4-BE67-E096-8907-8637553C259C}"/>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4DDC41CC-8C24-68CF-3C5E-4ECAF142E789}"/>
              </a:ext>
            </a:extLst>
          </p:cNvPr>
          <p:cNvSpPr>
            <a:spLocks noGrp="1"/>
          </p:cNvSpPr>
          <p:nvPr>
            <p:ph idx="1"/>
          </p:nvPr>
        </p:nvSpPr>
        <p:spPr/>
        <p:txBody>
          <a:bodyPr/>
          <a:lstStyle/>
          <a:p>
            <a:pPr marL="0" indent="0">
              <a:buNone/>
            </a:pPr>
            <a:endParaRPr lang="en-US" dirty="0"/>
          </a:p>
          <a:p>
            <a:pPr marL="0" indent="0">
              <a:buNone/>
            </a:pPr>
            <a:endParaRPr lang="en-US" dirty="0"/>
          </a:p>
          <a:p>
            <a:pPr marL="0" indent="0">
              <a:buNone/>
            </a:pPr>
            <a:r>
              <a:rPr lang="en-US" b="1" dirty="0"/>
              <a:t>                      Thank you</a:t>
            </a:r>
            <a:endParaRPr lang="en-GB" b="1" dirty="0"/>
          </a:p>
        </p:txBody>
      </p:sp>
      <p:sp>
        <p:nvSpPr>
          <p:cNvPr id="4" name="Slide Number Placeholder 3">
            <a:extLst>
              <a:ext uri="{FF2B5EF4-FFF2-40B4-BE49-F238E27FC236}">
                <a16:creationId xmlns:a16="http://schemas.microsoft.com/office/drawing/2014/main" id="{D6A1D422-5042-11BF-2CC9-7C14F0EAAEEC}"/>
              </a:ext>
            </a:extLst>
          </p:cNvPr>
          <p:cNvSpPr>
            <a:spLocks noGrp="1"/>
          </p:cNvSpPr>
          <p:nvPr>
            <p:ph type="sldNum" sz="quarter" idx="12"/>
          </p:nvPr>
        </p:nvSpPr>
        <p:spPr/>
        <p:txBody>
          <a:bodyPr/>
          <a:lstStyle/>
          <a:p>
            <a:fld id="{C3F65BB1-9206-4D7F-97F9-47DCC7DC6334}" type="slidenum">
              <a:rPr lang="en-GB" smtClean="0"/>
              <a:pPr/>
              <a:t>37</a:t>
            </a:fld>
            <a:endParaRPr lang="en-GB"/>
          </a:p>
        </p:txBody>
      </p:sp>
    </p:spTree>
    <p:extLst>
      <p:ext uri="{BB962C8B-B14F-4D97-AF65-F5344CB8AC3E}">
        <p14:creationId xmlns:p14="http://schemas.microsoft.com/office/powerpoint/2010/main" val="366562619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Image result for understanding assessments"/>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880" y="-15316"/>
            <a:ext cx="9144000" cy="569967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874E0CAD-031F-41F6-9066-4BE77380468C}"/>
              </a:ext>
            </a:extLst>
          </p:cNvPr>
          <p:cNvSpPr>
            <a:spLocks noGrp="1"/>
          </p:cNvSpPr>
          <p:nvPr>
            <p:ph type="title"/>
          </p:nvPr>
        </p:nvSpPr>
        <p:spPr/>
        <p:txBody>
          <a:bodyPr/>
          <a:lstStyle/>
          <a:p>
            <a:r>
              <a:rPr lang="en-GB" b="1" dirty="0"/>
              <a:t>Next week…..</a:t>
            </a:r>
          </a:p>
        </p:txBody>
      </p:sp>
      <p:sp>
        <p:nvSpPr>
          <p:cNvPr id="3" name="Content Placeholder 2">
            <a:extLst>
              <a:ext uri="{FF2B5EF4-FFF2-40B4-BE49-F238E27FC236}">
                <a16:creationId xmlns:a16="http://schemas.microsoft.com/office/drawing/2014/main" id="{E8B85099-8DAC-4D3D-B6B9-5D49079273E7}"/>
              </a:ext>
            </a:extLst>
          </p:cNvPr>
          <p:cNvSpPr>
            <a:spLocks noGrp="1"/>
          </p:cNvSpPr>
          <p:nvPr>
            <p:ph idx="1"/>
          </p:nvPr>
        </p:nvSpPr>
        <p:spPr>
          <a:xfrm>
            <a:off x="5428056" y="1848116"/>
            <a:ext cx="3715944" cy="2733012"/>
          </a:xfrm>
          <a:solidFill>
            <a:schemeClr val="bg1">
              <a:lumMod val="85000"/>
              <a:alpha val="59000"/>
            </a:schemeClr>
          </a:solidFill>
          <a:effectLst>
            <a:softEdge rad="127000"/>
          </a:effectLst>
        </p:spPr>
        <p:txBody>
          <a:bodyPr>
            <a:normAutofit/>
          </a:bodyPr>
          <a:lstStyle/>
          <a:p>
            <a:pPr marL="0" indent="0" algn="ctr">
              <a:buNone/>
            </a:pPr>
            <a:r>
              <a:rPr lang="en-GB" b="1" dirty="0"/>
              <a:t>We will learn about</a:t>
            </a:r>
          </a:p>
          <a:p>
            <a:pPr marL="0" indent="0" algn="r">
              <a:buNone/>
            </a:pPr>
            <a:endParaRPr lang="en-GB" sz="2800" b="1" dirty="0"/>
          </a:p>
          <a:p>
            <a:pPr marL="0" indent="0" algn="ctr">
              <a:buNone/>
            </a:pPr>
            <a:r>
              <a:rPr lang="en-GB" sz="2000" b="1" dirty="0">
                <a:latin typeface="+mj-lt"/>
                <a:cs typeface="Calibri" panose="020F0502020204030204" pitchFamily="34" charset="0"/>
              </a:rPr>
              <a:t>Assessment workshop</a:t>
            </a:r>
          </a:p>
        </p:txBody>
      </p:sp>
    </p:spTree>
    <p:extLst>
      <p:ext uri="{BB962C8B-B14F-4D97-AF65-F5344CB8AC3E}">
        <p14:creationId xmlns:p14="http://schemas.microsoft.com/office/powerpoint/2010/main" val="315588285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3"/>
          <p:cNvSpPr txBox="1">
            <a:spLocks noChangeArrowheads="1"/>
          </p:cNvSpPr>
          <p:nvPr/>
        </p:nvSpPr>
        <p:spPr>
          <a:xfrm>
            <a:off x="107505" y="1124743"/>
            <a:ext cx="8784975" cy="4320481"/>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000" b="1" kern="1200">
                <a:solidFill>
                  <a:schemeClr val="tx1">
                    <a:lumMod val="50000"/>
                    <a:lumOff val="50000"/>
                  </a:schemeClr>
                </a:solidFill>
                <a:latin typeface="+mj-lt"/>
                <a:ea typeface="+mn-ea"/>
                <a:cs typeface="+mn-cs"/>
              </a:defRPr>
            </a:lvl1pPr>
            <a:lvl2pPr marL="742950" indent="-285750" algn="l" defTabSz="914400" rtl="0" eaLnBrk="1" latinLnBrk="0" hangingPunct="1">
              <a:spcBef>
                <a:spcPct val="20000"/>
              </a:spcBef>
              <a:buFont typeface="Courier New" pitchFamily="49" charset="0"/>
              <a:buChar char="o"/>
              <a:defRPr sz="2800" b="1" kern="1200">
                <a:solidFill>
                  <a:schemeClr val="tx1">
                    <a:lumMod val="50000"/>
                    <a:lumOff val="50000"/>
                  </a:schemeClr>
                </a:solidFill>
                <a:latin typeface="+mj-lt"/>
                <a:ea typeface="+mn-ea"/>
                <a:cs typeface="+mn-cs"/>
              </a:defRPr>
            </a:lvl2pPr>
            <a:lvl3pPr marL="1143000" indent="-228600" algn="l" defTabSz="914400" rtl="0" eaLnBrk="1" latinLnBrk="0" hangingPunct="1">
              <a:spcBef>
                <a:spcPct val="20000"/>
              </a:spcBef>
              <a:buFont typeface="Arial" pitchFamily="34" charset="0"/>
              <a:buChar char="•"/>
              <a:defRPr sz="2400" b="1" kern="1200">
                <a:solidFill>
                  <a:schemeClr val="tx1">
                    <a:lumMod val="50000"/>
                    <a:lumOff val="50000"/>
                  </a:schemeClr>
                </a:solidFill>
                <a:latin typeface="+mj-lt"/>
                <a:ea typeface="+mn-ea"/>
                <a:cs typeface="+mn-cs"/>
              </a:defRPr>
            </a:lvl3pPr>
            <a:lvl4pPr marL="1600200" indent="-228600" algn="l" defTabSz="914400" rtl="0" eaLnBrk="1" latinLnBrk="0" hangingPunct="1">
              <a:spcBef>
                <a:spcPct val="20000"/>
              </a:spcBef>
              <a:buFont typeface="Courier New" pitchFamily="49" charset="0"/>
              <a:buChar char="o"/>
              <a:defRPr sz="2000" b="1" kern="1200">
                <a:solidFill>
                  <a:schemeClr val="tx1">
                    <a:lumMod val="50000"/>
                    <a:lumOff val="50000"/>
                  </a:schemeClr>
                </a:solidFill>
                <a:latin typeface="+mj-lt"/>
                <a:ea typeface="+mn-ea"/>
                <a:cs typeface="+mn-cs"/>
              </a:defRPr>
            </a:lvl4pPr>
            <a:lvl5pPr marL="2057400" indent="-228600" algn="l" defTabSz="914400" rtl="0" eaLnBrk="1" latinLnBrk="0" hangingPunct="1">
              <a:spcBef>
                <a:spcPct val="20000"/>
              </a:spcBef>
              <a:buFont typeface="Arial" pitchFamily="34" charset="0"/>
              <a:buChar char="•"/>
              <a:defRPr sz="1800" b="1" kern="1200">
                <a:solidFill>
                  <a:schemeClr val="tx1">
                    <a:lumMod val="50000"/>
                    <a:lumOff val="50000"/>
                  </a:schemeClr>
                </a:solidFill>
                <a:latin typeface="+mj-lt"/>
                <a:ea typeface="+mn-ea"/>
                <a:cs typeface="+mn-cs"/>
              </a:defRPr>
            </a:lvl5pPr>
            <a:lvl6pPr marL="25146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6pPr>
            <a:lvl7pPr marL="29718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7pPr>
            <a:lvl8pPr marL="3429000" indent="-228600" algn="l" defTabSz="914400" rtl="0" eaLnBrk="1" latinLnBrk="0" hangingPunct="1">
              <a:spcBef>
                <a:spcPct val="20000"/>
              </a:spcBef>
              <a:buFont typeface="Courier New" pitchFamily="49" charset="0"/>
              <a:buChar char="o"/>
              <a:defRPr sz="1600" kern="1200">
                <a:solidFill>
                  <a:schemeClr val="tx1">
                    <a:lumMod val="50000"/>
                    <a:lumOff val="50000"/>
                  </a:schemeClr>
                </a:solidFill>
                <a:latin typeface="+mj-lt"/>
                <a:ea typeface="+mn-ea"/>
                <a:cs typeface="+mn-cs"/>
              </a:defRPr>
            </a:lvl8pPr>
            <a:lvl9pPr marL="3886200" indent="-228600" algn="l" defTabSz="914400" rtl="0" eaLnBrk="1" latinLnBrk="0" hangingPunct="1">
              <a:spcBef>
                <a:spcPct val="20000"/>
              </a:spcBef>
              <a:buFont typeface="Arial" pitchFamily="34" charset="0"/>
              <a:buChar char="•"/>
              <a:defRPr sz="1600" kern="1200">
                <a:solidFill>
                  <a:schemeClr val="tx1">
                    <a:lumMod val="50000"/>
                    <a:lumOff val="50000"/>
                  </a:schemeClr>
                </a:solidFill>
                <a:latin typeface="+mj-lt"/>
                <a:ea typeface="+mn-ea"/>
                <a:cs typeface="+mn-cs"/>
              </a:defRPr>
            </a:lvl9pPr>
          </a:lstStyle>
          <a:p>
            <a:pPr>
              <a:spcBef>
                <a:spcPts val="0"/>
              </a:spcBef>
              <a:buClr>
                <a:srgbClr val="007DC3"/>
              </a:buClr>
              <a:buFont typeface="Wingdings" panose="05000000000000000000" pitchFamily="2" charset="2"/>
              <a:buChar char="q"/>
              <a:defRPr/>
            </a:pPr>
            <a:r>
              <a:rPr lang="en-GB" sz="2400" b="0" dirty="0">
                <a:solidFill>
                  <a:schemeClr val="tx1"/>
                </a:solidFill>
              </a:rPr>
              <a:t>Barrow, Barrow, P., &amp; Brown, R. (2012). The business plan workbook (7th ed.). Kogan Page.</a:t>
            </a:r>
          </a:p>
          <a:p>
            <a:pPr marL="0" indent="0">
              <a:spcBef>
                <a:spcPts val="0"/>
              </a:spcBef>
              <a:buClr>
                <a:srgbClr val="007DC3"/>
              </a:buClr>
              <a:buNone/>
              <a:defRPr/>
            </a:pPr>
            <a:endParaRPr lang="en-GB" sz="2200" b="0" dirty="0">
              <a:solidFill>
                <a:schemeClr val="tx1"/>
              </a:solidFill>
              <a:effectLst/>
              <a:latin typeface="+mn-lt"/>
              <a:ea typeface="Calibri" panose="020F0502020204030204" pitchFamily="34" charset="0"/>
              <a:cs typeface="Times New Roman" panose="02020603050405020304" pitchFamily="18" charset="0"/>
            </a:endParaRPr>
          </a:p>
          <a:p>
            <a:pPr>
              <a:spcBef>
                <a:spcPts val="0"/>
              </a:spcBef>
              <a:buClr>
                <a:srgbClr val="007DC3"/>
              </a:buClr>
              <a:buFont typeface="Wingdings" panose="05000000000000000000" pitchFamily="2" charset="2"/>
              <a:buChar char="q"/>
              <a:defRPr/>
            </a:pPr>
            <a:r>
              <a:rPr lang="en-US" sz="2200" b="0" dirty="0">
                <a:solidFill>
                  <a:schemeClr val="tx1"/>
                </a:solidFill>
                <a:latin typeface="+mn-lt"/>
              </a:rPr>
              <a:t>Mariotti, S., &amp; Glackin, C., (2017). Entrepreneurship: Starting and Operating A Small Business, 4</a:t>
            </a:r>
            <a:r>
              <a:rPr lang="en-US" sz="2200" b="0" baseline="30000" dirty="0">
                <a:solidFill>
                  <a:schemeClr val="tx1"/>
                </a:solidFill>
                <a:latin typeface="+mn-lt"/>
              </a:rPr>
              <a:t>th</a:t>
            </a:r>
            <a:r>
              <a:rPr lang="en-US" sz="2200" b="0" dirty="0">
                <a:solidFill>
                  <a:schemeClr val="tx1"/>
                </a:solidFill>
                <a:latin typeface="+mn-lt"/>
              </a:rPr>
              <a:t> Edition, Pearson.</a:t>
            </a:r>
            <a:r>
              <a:rPr lang="en-GB" sz="2200" b="0" dirty="0">
                <a:solidFill>
                  <a:schemeClr val="tx1"/>
                </a:solidFill>
                <a:latin typeface="+mn-lt"/>
              </a:rPr>
              <a:t> </a:t>
            </a:r>
          </a:p>
          <a:p>
            <a:pPr marL="0" indent="0">
              <a:spcBef>
                <a:spcPts val="0"/>
              </a:spcBef>
              <a:buClr>
                <a:srgbClr val="007DC3"/>
              </a:buClr>
              <a:buNone/>
              <a:defRPr/>
            </a:pPr>
            <a:endParaRPr lang="en-GB" sz="2200" b="0" dirty="0">
              <a:solidFill>
                <a:schemeClr val="tx1"/>
              </a:solidFill>
              <a:latin typeface="+mn-lt"/>
            </a:endParaRPr>
          </a:p>
          <a:p>
            <a:pPr marL="0" indent="0">
              <a:spcBef>
                <a:spcPts val="0"/>
              </a:spcBef>
              <a:buClr>
                <a:schemeClr val="tx2"/>
              </a:buClr>
              <a:buNone/>
              <a:defRPr/>
            </a:pPr>
            <a:r>
              <a:rPr lang="en-GB" sz="2600" dirty="0">
                <a:solidFill>
                  <a:schemeClr val="bg1">
                    <a:lumMod val="50000"/>
                  </a:schemeClr>
                </a:solidFill>
              </a:rPr>
              <a:t>     </a:t>
            </a:r>
          </a:p>
        </p:txBody>
      </p:sp>
      <p:sp>
        <p:nvSpPr>
          <p:cNvPr id="5" name="Title 2"/>
          <p:cNvSpPr txBox="1">
            <a:spLocks/>
          </p:cNvSpPr>
          <p:nvPr/>
        </p:nvSpPr>
        <p:spPr>
          <a:xfrm>
            <a:off x="0" y="152400"/>
            <a:ext cx="9144000" cy="756320"/>
          </a:xfrm>
          <a:prstGeom prst="rect">
            <a:avLst/>
          </a:prstGeom>
        </p:spPr>
        <p:txBody>
          <a:bodyPr/>
          <a:lstStyle>
            <a:lvl1pPr algn="ctr" defTabSz="914400" rtl="0" eaLnBrk="1" latinLnBrk="0" hangingPunct="1">
              <a:lnSpc>
                <a:spcPts val="5800"/>
              </a:lnSpc>
              <a:spcBef>
                <a:spcPct val="0"/>
              </a:spcBef>
              <a:buNone/>
              <a:defRPr sz="4000" b="1" kern="1200">
                <a:solidFill>
                  <a:schemeClr val="tx2"/>
                </a:solidFill>
                <a:effectLst>
                  <a:outerShdw blurRad="63500" dist="38100" dir="5400000" algn="t" rotWithShape="0">
                    <a:prstClr val="black">
                      <a:alpha val="25000"/>
                    </a:prstClr>
                  </a:outerShdw>
                </a:effectLst>
                <a:latin typeface="+mn-lt"/>
                <a:ea typeface="+mj-ea"/>
                <a:cs typeface="+mj-cs"/>
              </a:defRPr>
            </a:lvl1pPr>
          </a:lstStyle>
          <a:p>
            <a:r>
              <a:rPr lang="en-GB" sz="3600" dirty="0">
                <a:solidFill>
                  <a:schemeClr val="tx1"/>
                </a:solidFill>
                <a:effectLst/>
                <a:highlight>
                  <a:srgbClr val="FFFF00"/>
                </a:highlight>
              </a:rPr>
              <a:t>References</a:t>
            </a:r>
          </a:p>
        </p:txBody>
      </p:sp>
      <p:sp>
        <p:nvSpPr>
          <p:cNvPr id="3" name="Slide Number Placeholder 2"/>
          <p:cNvSpPr>
            <a:spLocks noGrp="1"/>
          </p:cNvSpPr>
          <p:nvPr>
            <p:ph type="sldNum" sz="quarter" idx="12"/>
          </p:nvPr>
        </p:nvSpPr>
        <p:spPr/>
        <p:txBody>
          <a:bodyPr/>
          <a:lstStyle/>
          <a:p>
            <a:fld id="{C3F65BB1-9206-4D7F-97F9-47DCC7DC6334}" type="slidenum">
              <a:rPr lang="en-GB" smtClean="0"/>
              <a:pPr/>
              <a:t>39</a:t>
            </a:fld>
            <a:endParaRPr lang="en-GB"/>
          </a:p>
        </p:txBody>
      </p:sp>
    </p:spTree>
    <p:extLst>
      <p:ext uri="{BB962C8B-B14F-4D97-AF65-F5344CB8AC3E}">
        <p14:creationId xmlns:p14="http://schemas.microsoft.com/office/powerpoint/2010/main" val="388347806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ageCurlDouble"/>
      </p:transition>
    </mc:Choice>
    <mc:Fallback xmlns="">
      <p:transition spd="slow">
        <p:fade/>
      </p:transition>
    </mc:Fallback>
  </mc:AlternateContent>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uwtsd ppt</Template>
  <TotalTime>220</TotalTime>
  <Words>1936</Words>
  <Application>Microsoft Office PowerPoint</Application>
  <PresentationFormat>On-screen Show (4:3)</PresentationFormat>
  <Paragraphs>313</Paragraphs>
  <Slides>39</Slides>
  <Notes>19</Notes>
  <HiddenSlides>0</HiddenSlides>
  <MMClips>2</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39</vt:i4>
      </vt:variant>
    </vt:vector>
  </HeadingPairs>
  <TitlesOfParts>
    <vt:vector size="45" baseType="lpstr">
      <vt:lpstr>-apple-system</vt:lpstr>
      <vt:lpstr>Myriad Pro</vt:lpstr>
      <vt:lpstr>Arial</vt:lpstr>
      <vt:lpstr>Calibri</vt:lpstr>
      <vt:lpstr>Wingdings</vt:lpstr>
      <vt:lpstr>20140311PresentationUWTSDTemplate</vt:lpstr>
      <vt:lpstr>PowerPoint Presentation</vt:lpstr>
      <vt:lpstr>PowerPoint Presentation</vt:lpstr>
      <vt:lpstr>PowerPoint Presentation</vt:lpstr>
      <vt:lpstr>Share your thoughts</vt:lpstr>
      <vt:lpstr>PowerPoint Presentation</vt:lpstr>
      <vt:lpstr>PowerPoint Presentation</vt:lpstr>
      <vt:lpstr>PowerPoint Presentation</vt:lpstr>
      <vt:lpstr>PowerPoint Presentation</vt:lpstr>
      <vt:lpstr>PowerPoint Presentation</vt:lpstr>
      <vt:lpstr>PowerPoint Presentation</vt:lpstr>
      <vt:lpstr>Group Activity</vt:lpstr>
      <vt:lpstr>  Crowdfunding </vt:lpstr>
      <vt:lpstr>Benefits and Drawbacks of Crowdfunding</vt:lpstr>
      <vt:lpstr>  Crowdfunding Platforms </vt:lpstr>
      <vt:lpstr>  Business loans (Banks) </vt:lpstr>
      <vt:lpstr>  Business Loans from Commercial Banks </vt:lpstr>
      <vt:lpstr>Group Activity </vt:lpstr>
      <vt:lpstr>  Family &amp; Friends </vt:lpstr>
      <vt:lpstr>  Business Angels investors </vt:lpstr>
      <vt:lpstr>  Angels investors Link </vt:lpstr>
      <vt:lpstr>  Venture capitalists </vt:lpstr>
      <vt:lpstr>  Venture capitalists Link </vt:lpstr>
      <vt:lpstr>  Personal funding </vt:lpstr>
      <vt:lpstr>  Bootstrapping </vt:lpstr>
      <vt:lpstr>How to Bootstrap a Business</vt:lpstr>
      <vt:lpstr> Raising Finance</vt:lpstr>
      <vt:lpstr> Is not all about out money!</vt:lpstr>
      <vt:lpstr>PowerPoint Presentation</vt:lpstr>
      <vt:lpstr>PowerPoint Presentation</vt:lpstr>
      <vt:lpstr>Cash flow</vt:lpstr>
      <vt:lpstr>Cash flow</vt:lpstr>
      <vt:lpstr>Cash flow</vt:lpstr>
      <vt:lpstr>Cash flow</vt:lpstr>
      <vt:lpstr> Cash flow</vt:lpstr>
      <vt:lpstr> Cash flow Practical activity 30 minutes</vt:lpstr>
      <vt:lpstr> Do you have any …… </vt:lpstr>
      <vt:lpstr>PowerPoint Presentation</vt:lpstr>
      <vt:lpstr>Next week…..</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pburns</dc:creator>
  <cp:lastModifiedBy>Chung Lai Johnny Wan</cp:lastModifiedBy>
  <cp:revision>321</cp:revision>
  <dcterms:created xsi:type="dcterms:W3CDTF">2013-10-11T12:05:37Z</dcterms:created>
  <dcterms:modified xsi:type="dcterms:W3CDTF">2025-10-11T20:09:32Z</dcterms:modified>
</cp:coreProperties>
</file>