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9" r:id="rId4"/>
    <p:sldId id="260" r:id="rId5"/>
    <p:sldId id="273" r:id="rId6"/>
    <p:sldId id="274" r:id="rId7"/>
    <p:sldId id="275" r:id="rId8"/>
    <p:sldId id="276" r:id="rId9"/>
    <p:sldId id="277" r:id="rId10"/>
    <p:sldId id="278" r:id="rId11"/>
    <p:sldId id="272"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0" autoAdjust="0"/>
    <p:restoredTop sz="94660"/>
  </p:normalViewPr>
  <p:slideViewPr>
    <p:cSldViewPr snapToGrid="0">
      <p:cViewPr>
        <p:scale>
          <a:sx n="60" d="100"/>
          <a:sy n="60" d="100"/>
        </p:scale>
        <p:origin x="1320" y="4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na Avramescu" userId="72b9b893bbd17648" providerId="LiveId" clId="{2B83D5EC-D4A1-4438-BED6-0B202D3914DB}"/>
    <pc:docChg chg="custSel modSld">
      <pc:chgData name="Georgiana Avramescu" userId="72b9b893bbd17648" providerId="LiveId" clId="{2B83D5EC-D4A1-4438-BED6-0B202D3914DB}" dt="2026-07-28T13:25:21.556" v="165" actId="20577"/>
      <pc:docMkLst>
        <pc:docMk/>
      </pc:docMkLst>
      <pc:sldChg chg="modSp mod">
        <pc:chgData name="Georgiana Avramescu" userId="72b9b893bbd17648" providerId="LiveId" clId="{2B83D5EC-D4A1-4438-BED6-0B202D3914DB}" dt="2026-07-28T13:25:21.556" v="165" actId="20577"/>
        <pc:sldMkLst>
          <pc:docMk/>
          <pc:sldMk cId="3166635104" sldId="256"/>
        </pc:sldMkLst>
        <pc:spChg chg="mod">
          <ac:chgData name="Georgiana Avramescu" userId="72b9b893bbd17648" providerId="LiveId" clId="{2B83D5EC-D4A1-4438-BED6-0B202D3914DB}" dt="2026-07-28T13:25:21.556" v="165" actId="20577"/>
          <ac:spMkLst>
            <pc:docMk/>
            <pc:sldMk cId="3166635104" sldId="256"/>
            <ac:spMk id="3" creationId="{4B3759D2-DD8D-5B72-130F-4ADCF6DA5E1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5ABFDD-A5E9-42EE-B6E7-9D75BE1141D2}" type="datetimeFigureOut">
              <a:rPr lang="en-US" smtClean="0"/>
              <a:t>7/28/2026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F4562F-A160-4451-A0D7-64EBD3E68401}" type="slidenum">
              <a:rPr lang="en-US" smtClean="0"/>
              <a:t>‹#›</a:t>
            </a:fld>
            <a:endParaRPr lang="en-US"/>
          </a:p>
        </p:txBody>
      </p:sp>
    </p:spTree>
    <p:extLst>
      <p:ext uri="{BB962C8B-B14F-4D97-AF65-F5344CB8AC3E}">
        <p14:creationId xmlns:p14="http://schemas.microsoft.com/office/powerpoint/2010/main" val="1114434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and welcome.</a:t>
            </a:r>
          </a:p>
          <a:p>
            <a:r>
              <a:rPr lang="en-US" sz="1200" kern="1200" dirty="0">
                <a:solidFill>
                  <a:schemeClr val="tx1"/>
                </a:solidFill>
                <a:effectLst/>
                <a:latin typeface="+mn-lt"/>
                <a:ea typeface="+mn-ea"/>
                <a:cs typeface="+mn-cs"/>
              </a:rPr>
              <a:t>Today, I will be sharing my research on Electronic Health Records (EHRs). They are one of the most significant digital innovations to be brought into the UK health and social care system in the past decade. In this presentation I will discuss what EHRs are, why they were created, how they have altered professional practice, and how they have affected patients and communities. I will also critically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advantages and disadvantages before making recommendations and a conclusion. </a:t>
            </a:r>
          </a:p>
          <a:p>
            <a:r>
              <a:rPr lang="en-US" sz="1200" kern="1200" dirty="0">
                <a:solidFill>
                  <a:schemeClr val="tx1"/>
                </a:solidFill>
                <a:effectLst/>
                <a:latin typeface="+mn-lt"/>
                <a:ea typeface="+mn-ea"/>
                <a:cs typeface="+mn-cs"/>
              </a:rPr>
              <a:t>The presentation will highlight the results of my written report and illustrate how digital transformation is continuing to enhance the delivery of healthcare services, but also presents new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and ethical challenges.</a:t>
            </a:r>
          </a:p>
          <a:p>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1</a:t>
            </a:fld>
            <a:endParaRPr lang="en-US"/>
          </a:p>
        </p:txBody>
      </p:sp>
    </p:spTree>
    <p:extLst>
      <p:ext uri="{BB962C8B-B14F-4D97-AF65-F5344CB8AC3E}">
        <p14:creationId xmlns:p14="http://schemas.microsoft.com/office/powerpoint/2010/main" val="78782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Digital transformation is the application of digital technologies to enhance healthcare services, boost efficiency and facilitate improved patient outcomes. </a:t>
            </a:r>
          </a:p>
          <a:p>
            <a:r>
              <a:rPr lang="en-US" sz="1200" kern="1200" dirty="0">
                <a:solidFill>
                  <a:schemeClr val="tx1"/>
                </a:solidFill>
                <a:effectLst/>
                <a:latin typeface="+mn-lt"/>
                <a:ea typeface="+mn-ea"/>
                <a:cs typeface="+mn-cs"/>
              </a:rPr>
              <a:t>One of the most significant examples is the introduction of Electronic Health Records. These systems are designed to replace the use of paper records, and instead store patient information electronically, allowing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healthcare professionals to access it when necessary. The introduction of Electronic Health Records has been a key aspect of the digital transformation in the NHS, as it enhances communication between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facilitates safer, more coordinated care. </a:t>
            </a:r>
          </a:p>
          <a:p>
            <a:r>
              <a:rPr lang="en-US" sz="1200" kern="1200" dirty="0">
                <a:solidFill>
                  <a:schemeClr val="tx1"/>
                </a:solidFill>
                <a:effectLst/>
                <a:latin typeface="+mn-lt"/>
                <a:ea typeface="+mn-ea"/>
                <a:cs typeface="+mn-cs"/>
              </a:rPr>
              <a:t>My presentation will be focused on the impact of EHRs on healthcare professionals, patients, and local communities. I will also explore some of the implementation challenges such as cybersecurity, staff training and digital inequality, before making recommendations for future improvement. </a:t>
            </a:r>
          </a:p>
        </p:txBody>
      </p:sp>
      <p:sp>
        <p:nvSpPr>
          <p:cNvPr id="4" name="Slide Number Placeholder 3"/>
          <p:cNvSpPr>
            <a:spLocks noGrp="1"/>
          </p:cNvSpPr>
          <p:nvPr>
            <p:ph type="sldNum" sz="quarter" idx="5"/>
          </p:nvPr>
        </p:nvSpPr>
        <p:spPr/>
        <p:txBody>
          <a:bodyPr/>
          <a:lstStyle/>
          <a:p>
            <a:fld id="{D67D5A3B-F266-4401-91D3-4473888D0B1B}" type="slidenum">
              <a:rPr lang="en-US" smtClean="0"/>
              <a:t>2</a:t>
            </a:fld>
            <a:endParaRPr lang="en-US"/>
          </a:p>
        </p:txBody>
      </p:sp>
    </p:spTree>
    <p:extLst>
      <p:ext uri="{BB962C8B-B14F-4D97-AF65-F5344CB8AC3E}">
        <p14:creationId xmlns:p14="http://schemas.microsoft.com/office/powerpoint/2010/main" val="307755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Electronic Health Records are safe, electronic health records that keep a patient's health information electronically, rather than on paper. They include important information such as medical history, diagnoses, allergies, medications, laboratory results and treatment plans. EHRs can be updated in real-time and securely shared among authorized healthcare professionals in various settings, unlike traditional paper records. </a:t>
            </a:r>
          </a:p>
          <a:p>
            <a:r>
              <a:rPr lang="en-US" sz="1200" kern="1200" dirty="0">
                <a:solidFill>
                  <a:schemeClr val="tx1"/>
                </a:solidFill>
                <a:effectLst/>
                <a:latin typeface="+mn-lt"/>
                <a:ea typeface="+mn-ea"/>
                <a:cs typeface="+mn-cs"/>
              </a:rPr>
              <a:t>A GP, hospital consultant, community nurse and social worker, for instance, might all have access to relevant information when caring for a patient. This enhances communication and prevents duplication of information. The NHS has put significant resources into EHRs due to their ability to facilitate integrated care and enhance patient safety. They also deliver precise information which aids in making timely and evidence-based clinical decisions. </a:t>
            </a:r>
          </a:p>
        </p:txBody>
      </p:sp>
      <p:sp>
        <p:nvSpPr>
          <p:cNvPr id="4" name="Slide Number Placeholder 3"/>
          <p:cNvSpPr>
            <a:spLocks noGrp="1"/>
          </p:cNvSpPr>
          <p:nvPr>
            <p:ph type="sldNum" sz="quarter" idx="5"/>
          </p:nvPr>
        </p:nvSpPr>
        <p:spPr/>
        <p:txBody>
          <a:bodyPr/>
          <a:lstStyle/>
          <a:p>
            <a:fld id="{D67D5A3B-F266-4401-91D3-4473888D0B1B}" type="slidenum">
              <a:rPr lang="en-US" smtClean="0"/>
              <a:t>3</a:t>
            </a:fld>
            <a:endParaRPr lang="en-US"/>
          </a:p>
        </p:txBody>
      </p:sp>
    </p:spTree>
    <p:extLst>
      <p:ext uri="{BB962C8B-B14F-4D97-AF65-F5344CB8AC3E}">
        <p14:creationId xmlns:p14="http://schemas.microsoft.com/office/powerpoint/2010/main" val="3357233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benefits of Electronic Health Records in healthcare are that patient information is readily available when needed: </a:t>
            </a:r>
          </a:p>
          <a:p>
            <a:r>
              <a:rPr lang="en-US" sz="1200" kern="1200" dirty="0">
                <a:solidFill>
                  <a:schemeClr val="tx1"/>
                </a:solidFill>
                <a:effectLst/>
                <a:latin typeface="+mn-lt"/>
                <a:ea typeface="+mn-ea"/>
                <a:cs typeface="+mn-cs"/>
              </a:rPr>
              <a:t>Healthcare professionals can easily access accurate patient records, rather than waiting for paper files or requesting information from another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This enhances communication between hospitals, GP practices, community healthcare services and social 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Electronic records also eliminate duplicate testing as previous investigations can be seen at a glance. Prescribing systems automatically alert to allergies and possible drug interactions, reducing medication errors. Continuity of care is another significant benefit. Patients' records are transferred between healthcare providers, minimizing delays and enhancing coordination. </a:t>
            </a:r>
          </a:p>
        </p:txBody>
      </p:sp>
      <p:sp>
        <p:nvSpPr>
          <p:cNvPr id="4" name="Slide Number Placeholder 3"/>
          <p:cNvSpPr>
            <a:spLocks noGrp="1"/>
          </p:cNvSpPr>
          <p:nvPr>
            <p:ph type="sldNum" sz="quarter" idx="5"/>
          </p:nvPr>
        </p:nvSpPr>
        <p:spPr/>
        <p:txBody>
          <a:bodyPr/>
          <a:lstStyle/>
          <a:p>
            <a:fld id="{D67D5A3B-F266-4401-91D3-4473888D0B1B}" type="slidenum">
              <a:rPr lang="en-US" smtClean="0"/>
              <a:t>4</a:t>
            </a:fld>
            <a:endParaRPr lang="en-US"/>
          </a:p>
        </p:txBody>
      </p:sp>
    </p:spTree>
    <p:extLst>
      <p:ext uri="{BB962C8B-B14F-4D97-AF65-F5344CB8AC3E}">
        <p14:creationId xmlns:p14="http://schemas.microsoft.com/office/powerpoint/2010/main" val="321986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Electronic Health Records has revolutionized the way health and social care professionals provide care. The benefit is that staff can easily access patient information from various healthcare settings. This helps to minimize delays and accelerate clinical decision making. Interprofessional communication is also enhanced. All doctors, nurses, pharmacists, therapists and social workers have access to the same up-to-date information, so multidisciplinary working is much more effective. This helps to avoid misunderstandings and continuity of care. </a:t>
            </a:r>
          </a:p>
          <a:p>
            <a:r>
              <a:rPr lang="en-US" sz="1200" kern="1200" dirty="0">
                <a:solidFill>
                  <a:schemeClr val="tx1"/>
                </a:solidFill>
                <a:effectLst/>
                <a:latin typeface="+mn-lt"/>
                <a:ea typeface="+mn-ea"/>
                <a:cs typeface="+mn-cs"/>
              </a:rPr>
              <a:t>One of the other advantages is the decrease in paperwork. Healthcare workers save time on manual record keeping and more time on patient care. Electronic prescribing systems also help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medication errors by alerting prescribers to allergies, interactions and incorrect dosages before medicines are dispensed. </a:t>
            </a:r>
          </a:p>
          <a:p>
            <a:r>
              <a:rPr lang="en-US" sz="1200" kern="1200" dirty="0">
                <a:solidFill>
                  <a:schemeClr val="tx1"/>
                </a:solidFill>
                <a:effectLst/>
                <a:latin typeface="+mn-lt"/>
                <a:ea typeface="+mn-ea"/>
                <a:cs typeface="+mn-cs"/>
              </a:rPr>
              <a:t>Digital systems also help with workforce planning as managers are able to track workloads, staffing levels and service performance in real time. Overall, Electronic Health Records improve productivity, patient safety and teamwork while allowing professionals to focus more on delivering high-quality care. </a:t>
            </a:r>
          </a:p>
        </p:txBody>
      </p:sp>
      <p:sp>
        <p:nvSpPr>
          <p:cNvPr id="4" name="Slide Number Placeholder 3"/>
          <p:cNvSpPr>
            <a:spLocks noGrp="1"/>
          </p:cNvSpPr>
          <p:nvPr>
            <p:ph type="sldNum" sz="quarter" idx="5"/>
          </p:nvPr>
        </p:nvSpPr>
        <p:spPr/>
        <p:txBody>
          <a:bodyPr/>
          <a:lstStyle/>
          <a:p>
            <a:fld id="{6AE73A0A-0374-41CC-925A-FE4599DFE56C}" type="slidenum">
              <a:rPr lang="en-US" smtClean="0"/>
              <a:t>5</a:t>
            </a:fld>
            <a:endParaRPr lang="en-US"/>
          </a:p>
        </p:txBody>
      </p:sp>
    </p:spTree>
    <p:extLst>
      <p:ext uri="{BB962C8B-B14F-4D97-AF65-F5344CB8AC3E}">
        <p14:creationId xmlns:p14="http://schemas.microsoft.com/office/powerpoint/2010/main" val="3057287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Electronic Health Records has greatly enhanced the patient experience. Patients receive faster access to healthcare as clinicians can access medical information instantly without having to wait for paper records. The technology also enhances continuity of care. When a patient sees multiple health care providers, their information is shared with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providers, which helps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repeated assessments and duplicated investigations. </a:t>
            </a:r>
          </a:p>
          <a:p>
            <a:r>
              <a:rPr lang="en-US" sz="1200" kern="1200" dirty="0">
                <a:solidFill>
                  <a:schemeClr val="tx1"/>
                </a:solidFill>
                <a:effectLst/>
                <a:latin typeface="+mn-lt"/>
                <a:ea typeface="+mn-ea"/>
                <a:cs typeface="+mn-cs"/>
              </a:rPr>
              <a:t>Long-term conditions patients can benefit from remote monitoring and virtual consultations. This enables individuals to receive continuous care without the need to leave their homes, which enhances independence and minimizes unnecessary hospital visits.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is also facilitated by EHRs, as healthcare providers can access comprehensive medical records, enabling them to make informed decisions about patient care. </a:t>
            </a:r>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6</a:t>
            </a:fld>
            <a:endParaRPr lang="en-US"/>
          </a:p>
        </p:txBody>
      </p:sp>
    </p:spTree>
    <p:extLst>
      <p:ext uri="{BB962C8B-B14F-4D97-AF65-F5344CB8AC3E}">
        <p14:creationId xmlns:p14="http://schemas.microsoft.com/office/powerpoint/2010/main" val="3666671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While EHRs offer numerous benefits, they also come with significant challenges. The first hurdle is the cost. There is a high cost of implementing digital systems, including hardware, software, maintenance and staff training. These costs can be hard for smaller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cope with. Digital technologies are constantly changing, and healthcare professionals need ongoing training as well. </a:t>
            </a:r>
          </a:p>
          <a:p>
            <a:r>
              <a:rPr lang="en-US" sz="1200" kern="1200" dirty="0">
                <a:solidFill>
                  <a:schemeClr val="tx1"/>
                </a:solidFill>
                <a:effectLst/>
                <a:latin typeface="+mn-lt"/>
                <a:ea typeface="+mn-ea"/>
                <a:cs typeface="+mn-cs"/>
              </a:rPr>
              <a:t>Without appropriate education, staff may not use systems effectively, reducing potential benefits. Another significant issue is cybersecurity. Healthcare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becoming a prime target for cyberattacks, and electronic records hold sensitive patient information. Therefore, robust security measures and staff awareness and adherence to UK data protection legislation are essential. Interoperability is another problem. </a:t>
            </a:r>
          </a:p>
          <a:p>
            <a:r>
              <a:rPr lang="en-US" sz="1200" kern="1200" dirty="0">
                <a:solidFill>
                  <a:schemeClr val="tx1"/>
                </a:solidFill>
                <a:effectLst/>
                <a:latin typeface="+mn-lt"/>
                <a:ea typeface="+mn-ea"/>
                <a:cs typeface="+mn-cs"/>
              </a:rPr>
              <a:t>There are digital systems that are not able to communicate effectively with each other, which means that there is no seamless information sharing between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Technology should never be used in place of professional judgement, from a critical perspective. Communication, compassion and clinical expertise remain essential to healthcare. Digital systems should assist, not replace, professionals in making decisions. Effective leadership, investment, evaluation and a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 are therefore essential for successful implementation.</a:t>
            </a:r>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7</a:t>
            </a:fld>
            <a:endParaRPr lang="en-US"/>
          </a:p>
        </p:txBody>
      </p:sp>
    </p:spTree>
    <p:extLst>
      <p:ext uri="{BB962C8B-B14F-4D97-AF65-F5344CB8AC3E}">
        <p14:creationId xmlns:p14="http://schemas.microsoft.com/office/powerpoint/2010/main" val="381179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evidence reviewed indicates that the following recommendations will enhance the long-term success of EHRs. Firstly, further investment is required to </a:t>
            </a:r>
            <a:r>
              <a:rPr lang="en-US" sz="1200" kern="1200" dirty="0" err="1">
                <a:solidFill>
                  <a:schemeClr val="tx1"/>
                </a:solidFill>
                <a:effectLst/>
                <a:latin typeface="+mn-lt"/>
                <a:ea typeface="+mn-ea"/>
                <a:cs typeface="+mn-cs"/>
              </a:rPr>
              <a:t>modernise</a:t>
            </a:r>
            <a:r>
              <a:rPr lang="en-US" sz="1200" kern="1200" dirty="0">
                <a:solidFill>
                  <a:schemeClr val="tx1"/>
                </a:solidFill>
                <a:effectLst/>
                <a:latin typeface="+mn-lt"/>
                <a:ea typeface="+mn-ea"/>
                <a:cs typeface="+mn-cs"/>
              </a:rPr>
              <a:t> digital infrastructure and ensure that all NHS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have reliable systems. Secondly, interoperability should continue to be a national priority to ensure that information can be safely and efficiently shared between hospitals, GP practices, community services and social 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Regular system updates, staff training and effective governance to safeguard confidential patient information should also be enhanced to improve cybersecurity. Digital technologies are constantly evolving, and healthcare professionals need ongoing education. Training should be technical and safe digital practice. </a:t>
            </a:r>
          </a:p>
          <a:p>
            <a:r>
              <a:rPr lang="en-US" sz="1200" kern="1200" dirty="0">
                <a:solidFill>
                  <a:schemeClr val="tx1"/>
                </a:solidFill>
                <a:effectLst/>
                <a:latin typeface="+mn-lt"/>
                <a:ea typeface="+mn-ea"/>
                <a:cs typeface="+mn-cs"/>
              </a:rPr>
              <a:t>Digital inclusion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also crucial. Those with limited digital skills or poor internet access should be supported appropriately to ensure they are not disadvantaged. Lastly, healthcare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should continuously assess digital systems based on patient feedback, clinical outcomes and the experience of the healthcare workforce. Ongoing assessment allows technology to enhance the quality of healthcare and stay patient-centric and equitable. </a:t>
            </a:r>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8</a:t>
            </a:fld>
            <a:endParaRPr lang="en-US"/>
          </a:p>
        </p:txBody>
      </p:sp>
    </p:spTree>
    <p:extLst>
      <p:ext uri="{BB962C8B-B14F-4D97-AF65-F5344CB8AC3E}">
        <p14:creationId xmlns:p14="http://schemas.microsoft.com/office/powerpoint/2010/main" val="2145666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Finally, EHRs are one of the most significant digital advancements in the NHS and health and social care industry. The evidence demonstrates that they enhance communication between professionals, boost efficiency,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medication errors and facilitate continuity of care. Patients enjoy quicker access to services, more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and better co-ordination of services. </a:t>
            </a:r>
          </a:p>
          <a:p>
            <a:r>
              <a:rPr lang="en-US" sz="1200" kern="1200" dirty="0">
                <a:solidFill>
                  <a:schemeClr val="tx1"/>
                </a:solidFill>
                <a:effectLst/>
                <a:latin typeface="+mn-lt"/>
                <a:ea typeface="+mn-ea"/>
                <a:cs typeface="+mn-cs"/>
              </a:rPr>
              <a:t>However, successful digital transformation is not simply about introducing technology. There are also key challenges to be tackled, including cybersecurity, employee training, digital exclusion and interoperability of systems. In general, the advantages are greater than the disadvantages if the implementation is well planned and well led. EHRs have already enhanced healthcare provision in the UK and will remain a key component of the future of digital health services. </a:t>
            </a:r>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9</a:t>
            </a:fld>
            <a:endParaRPr lang="en-US"/>
          </a:p>
        </p:txBody>
      </p:sp>
    </p:spTree>
    <p:extLst>
      <p:ext uri="{BB962C8B-B14F-4D97-AF65-F5344CB8AC3E}">
        <p14:creationId xmlns:p14="http://schemas.microsoft.com/office/powerpoint/2010/main" val="259920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summary, my presentation was about how Electronic Health Records have changed the way healthcare professionals provide services in the NHS. The technology enhances communication, facilitates evidence-based decision making and eliminates many of the inefficiencies of paper records. Patients also benefit from better continuity of care, safer treatment and greater involvement in their own care. </a:t>
            </a:r>
          </a:p>
          <a:p>
            <a:r>
              <a:rPr lang="en-US" sz="1200" kern="1200" dirty="0">
                <a:solidFill>
                  <a:schemeClr val="tx1"/>
                </a:solidFill>
                <a:effectLst/>
                <a:latin typeface="+mn-lt"/>
                <a:ea typeface="+mn-ea"/>
                <a:cs typeface="+mn-cs"/>
              </a:rPr>
              <a:t>However, digital transformation also presents new challenges, such as cybersecurity threats, implementation expenses, and the need to ensure that vulnerable populations are not left behind in the digital healthcare system. Continuous improvement, staff training and the continued focus on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should be the focus of the future of digital healthcare. </a:t>
            </a:r>
          </a:p>
          <a:p>
            <a:r>
              <a:rPr lang="en-US" sz="1200" kern="1200" dirty="0">
                <a:solidFill>
                  <a:schemeClr val="tx1"/>
                </a:solidFill>
                <a:effectLst/>
                <a:latin typeface="+mn-lt"/>
                <a:ea typeface="+mn-ea"/>
                <a:cs typeface="+mn-cs"/>
              </a:rPr>
              <a:t>Thank you for your attention. I will now be happy to answer any questions. </a:t>
            </a:r>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10</a:t>
            </a:fld>
            <a:endParaRPr lang="en-US"/>
          </a:p>
        </p:txBody>
      </p:sp>
    </p:spTree>
    <p:extLst>
      <p:ext uri="{BB962C8B-B14F-4D97-AF65-F5344CB8AC3E}">
        <p14:creationId xmlns:p14="http://schemas.microsoft.com/office/powerpoint/2010/main" val="3512866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E73A0A-0374-41CC-925A-FE4599DFE56C}" type="slidenum">
              <a:rPr lang="en-US" smtClean="0"/>
              <a:t>11</a:t>
            </a:fld>
            <a:endParaRPr lang="en-US"/>
          </a:p>
        </p:txBody>
      </p:sp>
    </p:spTree>
    <p:extLst>
      <p:ext uri="{BB962C8B-B14F-4D97-AF65-F5344CB8AC3E}">
        <p14:creationId xmlns:p14="http://schemas.microsoft.com/office/powerpoint/2010/main" val="3690027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Thank you for listening to my presentation.</a:t>
            </a:r>
          </a:p>
          <a:p>
            <a:r>
              <a:rPr lang="en-US" sz="1200" kern="1200" dirty="0">
                <a:solidFill>
                  <a:schemeClr val="tx1"/>
                </a:solidFill>
                <a:effectLst/>
                <a:latin typeface="+mn-lt"/>
                <a:ea typeface="+mn-ea"/>
                <a:cs typeface="+mn-cs"/>
              </a:rPr>
              <a:t>I welcome any questions regarding my research, the implementation of Electronic Health Records, or the wider impact of digital transformation within health and social care.</a:t>
            </a:r>
          </a:p>
          <a:p>
            <a:endParaRPr lang="en-US" dirty="0"/>
          </a:p>
        </p:txBody>
      </p:sp>
      <p:sp>
        <p:nvSpPr>
          <p:cNvPr id="4" name="Slide Number Placeholder 3"/>
          <p:cNvSpPr>
            <a:spLocks noGrp="1"/>
          </p:cNvSpPr>
          <p:nvPr>
            <p:ph type="sldNum" sz="quarter" idx="5"/>
          </p:nvPr>
        </p:nvSpPr>
        <p:spPr/>
        <p:txBody>
          <a:bodyPr/>
          <a:lstStyle/>
          <a:p>
            <a:fld id="{24F4562F-A160-4451-A0D7-64EBD3E68401}" type="slidenum">
              <a:rPr lang="en-US" smtClean="0"/>
              <a:t>12</a:t>
            </a:fld>
            <a:endParaRPr lang="en-US"/>
          </a:p>
        </p:txBody>
      </p:sp>
    </p:spTree>
    <p:extLst>
      <p:ext uri="{BB962C8B-B14F-4D97-AF65-F5344CB8AC3E}">
        <p14:creationId xmlns:p14="http://schemas.microsoft.com/office/powerpoint/2010/main" val="28374028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79BE142-2A36-42F2-99D9-5DB80F43A782}" type="datetimeFigureOut">
              <a:rPr lang="en-US" smtClean="0"/>
              <a:t>7/28/2026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94631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9BE142-2A36-42F2-99D9-5DB80F43A782}"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1505412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9BE142-2A36-42F2-99D9-5DB80F43A782}"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8589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540465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9BE142-2A36-42F2-99D9-5DB80F43A782}" type="datetimeFigureOut">
              <a:rPr lang="en-US" smtClean="0"/>
              <a:t>7/28/2026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103509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9BE142-2A36-42F2-99D9-5DB80F43A782}" type="datetimeFigureOut">
              <a:rPr lang="en-US" smtClean="0"/>
              <a:t>7/28/2026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345010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9BE142-2A36-42F2-99D9-5DB80F43A782}" type="datetimeFigureOut">
              <a:rPr lang="en-US" smtClean="0"/>
              <a:t>7/28/2026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3403739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399247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1058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53415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690633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30369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9BE142-2A36-42F2-99D9-5DB80F43A782}"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1064192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9BE142-2A36-42F2-99D9-5DB80F43A782}" type="datetimeFigureOut">
              <a:rPr lang="en-US" smtClean="0"/>
              <a:t>7/28/2026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1641277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9BE142-2A36-42F2-99D9-5DB80F43A782}" type="datetimeFigureOut">
              <a:rPr lang="en-US" smtClean="0"/>
              <a:t>7/28/2026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8531054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9BE142-2A36-42F2-99D9-5DB80F43A782}"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3522613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9BE142-2A36-42F2-99D9-5DB80F43A782}"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727818-3187-422A-B399-B839354173C6}" type="slidenum">
              <a:rPr lang="en-US" smtClean="0"/>
              <a:t>‹#›</a:t>
            </a:fld>
            <a:endParaRPr lang="en-US"/>
          </a:p>
        </p:txBody>
      </p:sp>
    </p:spTree>
    <p:extLst>
      <p:ext uri="{BB962C8B-B14F-4D97-AF65-F5344CB8AC3E}">
        <p14:creationId xmlns:p14="http://schemas.microsoft.com/office/powerpoint/2010/main" val="2678457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9BE142-2A36-42F2-99D9-5DB80F43A782}" type="datetimeFigureOut">
              <a:rPr lang="en-US" smtClean="0"/>
              <a:t>7/28/2026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F727818-3187-422A-B399-B839354173C6}" type="slidenum">
              <a:rPr lang="en-US" smtClean="0"/>
              <a:t>‹#›</a:t>
            </a:fld>
            <a:endParaRPr lang="en-US"/>
          </a:p>
        </p:txBody>
      </p:sp>
    </p:spTree>
    <p:extLst>
      <p:ext uri="{BB962C8B-B14F-4D97-AF65-F5344CB8AC3E}">
        <p14:creationId xmlns:p14="http://schemas.microsoft.com/office/powerpoint/2010/main" val="29368983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ransform.england.nhs.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55C76-F28A-AB57-1550-CC3721C554B7}"/>
              </a:ext>
            </a:extLst>
          </p:cNvPr>
          <p:cNvSpPr>
            <a:spLocks noGrp="1"/>
          </p:cNvSpPr>
          <p:nvPr>
            <p:ph type="ctrTitle"/>
          </p:nvPr>
        </p:nvSpPr>
        <p:spPr>
          <a:xfrm>
            <a:off x="2486024" y="1041400"/>
            <a:ext cx="8791575" cy="2387600"/>
          </a:xfrm>
        </p:spPr>
        <p:txBody>
          <a:bodyPr>
            <a:normAutofit fontScale="90000"/>
          </a:bodyPr>
          <a:lstStyle/>
          <a:p>
            <a:pPr algn="ctr"/>
            <a:r>
              <a:rPr lang="en-US" sz="5000" b="1" dirty="0">
                <a:solidFill>
                  <a:schemeClr val="bg1"/>
                </a:solidFill>
                <a:latin typeface="Times New Roman" panose="02020603050405020304" pitchFamily="18" charset="0"/>
                <a:cs typeface="Times New Roman" panose="02020603050405020304" pitchFamily="18" charset="0"/>
              </a:rPr>
              <a:t>Evaluating the Impact of Electronic Health Records (EHRs) in the UK</a:t>
            </a:r>
            <a:br>
              <a:rPr lang="en-US" sz="4400"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B3759D2-DD8D-5B72-130F-4ADCF6DA5E1C}"/>
              </a:ext>
            </a:extLst>
          </p:cNvPr>
          <p:cNvSpPr>
            <a:spLocks noGrp="1"/>
          </p:cNvSpPr>
          <p:nvPr>
            <p:ph type="subTitle" idx="1"/>
          </p:nvPr>
        </p:nvSpPr>
        <p:spPr/>
        <p:txBody>
          <a:bodyPr>
            <a:normAutofit fontScale="32500" lnSpcReduction="20000"/>
          </a:bodyPr>
          <a:lstStyle/>
          <a:p>
            <a:pPr lvl="0" algn="ctr"/>
            <a:r>
              <a:rPr lang="en-US" sz="3800" dirty="0">
                <a:solidFill>
                  <a:schemeClr val="bg1"/>
                </a:solidFill>
                <a:latin typeface="Times New Roman" panose="02020603050405020304" pitchFamily="18" charset="0"/>
                <a:cs typeface="Times New Roman" panose="02020603050405020304" pitchFamily="18" charset="0"/>
              </a:rPr>
              <a:t>Student Name: Georgiana Viorica Avramescu</a:t>
            </a:r>
          </a:p>
          <a:p>
            <a:pPr lvl="0" algn="ctr"/>
            <a:r>
              <a:rPr lang="en-US" sz="3800" dirty="0">
                <a:solidFill>
                  <a:schemeClr val="bg1"/>
                </a:solidFill>
                <a:latin typeface="Times New Roman" panose="02020603050405020304" pitchFamily="18" charset="0"/>
                <a:cs typeface="Times New Roman" panose="02020603050405020304" pitchFamily="18" charset="0"/>
              </a:rPr>
              <a:t>Student Number:233090:</a:t>
            </a:r>
          </a:p>
          <a:p>
            <a:pPr lvl="0" algn="ctr"/>
            <a:r>
              <a:rPr lang="en-US" sz="3800">
                <a:solidFill>
                  <a:schemeClr val="bg1"/>
                </a:solidFill>
                <a:latin typeface="Times New Roman" panose="02020603050405020304" pitchFamily="18" charset="0"/>
                <a:cs typeface="Times New Roman" panose="02020603050405020304" pitchFamily="18" charset="0"/>
              </a:rPr>
              <a:t>module Digital </a:t>
            </a:r>
            <a:r>
              <a:rPr lang="en-US" sz="3800" dirty="0">
                <a:solidFill>
                  <a:schemeClr val="bg1"/>
                </a:solidFill>
                <a:latin typeface="Times New Roman" panose="02020603050405020304" pitchFamily="18" charset="0"/>
                <a:cs typeface="Times New Roman" panose="02020603050405020304" pitchFamily="18" charset="0"/>
              </a:rPr>
              <a:t>transformation in </a:t>
            </a:r>
            <a:r>
              <a:rPr lang="en-US" sz="3800">
                <a:solidFill>
                  <a:schemeClr val="bg1"/>
                </a:solidFill>
                <a:latin typeface="Times New Roman" panose="02020603050405020304" pitchFamily="18" charset="0"/>
                <a:cs typeface="Times New Roman" panose="02020603050405020304" pitchFamily="18" charset="0"/>
              </a:rPr>
              <a:t>the health  </a:t>
            </a:r>
            <a:r>
              <a:rPr lang="en-US" sz="3800" dirty="0">
                <a:solidFill>
                  <a:schemeClr val="bg1"/>
                </a:solidFill>
                <a:latin typeface="Times New Roman" panose="02020603050405020304" pitchFamily="18" charset="0"/>
                <a:cs typeface="Times New Roman" panose="02020603050405020304" pitchFamily="18" charset="0"/>
              </a:rPr>
              <a:t>and care profession </a:t>
            </a:r>
          </a:p>
          <a:p>
            <a:pPr lvl="0" algn="ctr"/>
            <a:endParaRPr lang="en-US" sz="3800" dirty="0">
              <a:solidFill>
                <a:schemeClr val="bg1"/>
              </a:solidFill>
              <a:latin typeface="Times New Roman" panose="02020603050405020304" pitchFamily="18" charset="0"/>
              <a:cs typeface="Times New Roman" panose="02020603050405020304" pitchFamily="18" charset="0"/>
            </a:endParaRPr>
          </a:p>
          <a:p>
            <a:pPr lvl="0" algn="ctr"/>
            <a:r>
              <a:rPr lang="en-US" sz="3800" dirty="0">
                <a:solidFill>
                  <a:schemeClr val="bg1"/>
                </a:solidFill>
                <a:latin typeface="Times New Roman" panose="02020603050405020304" pitchFamily="18" charset="0"/>
                <a:cs typeface="Times New Roman" panose="02020603050405020304" pitchFamily="18" charset="0"/>
              </a:rPr>
              <a:t> </a:t>
            </a:r>
          </a:p>
          <a:p>
            <a:pPr lvl="0" algn="ctr"/>
            <a:endParaRPr lang="en-US" sz="3800" dirty="0">
              <a:solidFill>
                <a:schemeClr val="bg1"/>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6635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4308-74D7-68E9-898D-F826796B9D7C}"/>
              </a:ext>
            </a:extLst>
          </p:cNvPr>
          <p:cNvSpPr>
            <a:spLocks noGrp="1"/>
          </p:cNvSpPr>
          <p:nvPr>
            <p:ph type="title"/>
          </p:nvPr>
        </p:nvSpPr>
        <p:spPr>
          <a:xfrm>
            <a:off x="1291390" y="0"/>
            <a:ext cx="10058400" cy="1450757"/>
          </a:xfrm>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Introduction to Principles of Business</a:t>
            </a:r>
          </a:p>
        </p:txBody>
      </p:sp>
      <p:sp>
        <p:nvSpPr>
          <p:cNvPr id="3" name="Content Placeholder 2">
            <a:extLst>
              <a:ext uri="{FF2B5EF4-FFF2-40B4-BE49-F238E27FC236}">
                <a16:creationId xmlns:a16="http://schemas.microsoft.com/office/drawing/2014/main" id="{A7DAB72F-23DB-2086-B97C-16154AAF2528}"/>
              </a:ext>
            </a:extLst>
          </p:cNvPr>
          <p:cNvSpPr>
            <a:spLocks noGrp="1"/>
          </p:cNvSpPr>
          <p:nvPr>
            <p:ph idx="1"/>
          </p:nvPr>
        </p:nvSpPr>
        <p:spPr>
          <a:xfrm>
            <a:off x="1145852" y="1129915"/>
            <a:ext cx="11046148" cy="4910871"/>
          </a:xfrm>
        </p:spPr>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Introduction</a:t>
            </a:r>
            <a:endParaRPr lang="en-US" dirty="0">
              <a:solidFill>
                <a:schemeClr val="bg1"/>
              </a:solidFill>
              <a:latin typeface="Times New Roman" panose="02020603050405020304" pitchFamily="18" charset="0"/>
              <a:cs typeface="Times New Roman" panose="02020603050405020304" pitchFamily="18" charset="0"/>
            </a:endParaRPr>
          </a:p>
          <a:p>
            <a:r>
              <a:rPr lang="en-US" b="1" dirty="0">
                <a:solidFill>
                  <a:schemeClr val="bg1"/>
                </a:solidFill>
                <a:latin typeface="Times New Roman" panose="02020603050405020304" pitchFamily="18" charset="0"/>
                <a:cs typeface="Times New Roman" panose="02020603050405020304" pitchFamily="18" charset="0"/>
              </a:rPr>
              <a:t>Aim</a:t>
            </a:r>
            <a:endParaRPr lang="en-US" dirty="0">
              <a:solidFill>
                <a:schemeClr val="bg1"/>
              </a:solidFill>
              <a:latin typeface="Times New Roman" panose="02020603050405020304" pitchFamily="18" charset="0"/>
              <a:cs typeface="Times New Roman" panose="02020603050405020304" pitchFamily="18" charset="0"/>
            </a:endParaRPr>
          </a:p>
          <a:p>
            <a:pPr lvl="1"/>
            <a:r>
              <a:rPr lang="en-US" dirty="0">
                <a:solidFill>
                  <a:schemeClr val="bg1"/>
                </a:solidFill>
                <a:latin typeface="Times New Roman" panose="02020603050405020304" pitchFamily="18" charset="0"/>
                <a:cs typeface="Times New Roman" panose="02020603050405020304" pitchFamily="18" charset="0"/>
              </a:rPr>
              <a:t>To evaluate the implementation of </a:t>
            </a:r>
            <a:r>
              <a:rPr lang="en-US" b="1" dirty="0">
                <a:solidFill>
                  <a:schemeClr val="bg1"/>
                </a:solidFill>
                <a:latin typeface="Times New Roman" panose="02020603050405020304" pitchFamily="18" charset="0"/>
                <a:cs typeface="Times New Roman" panose="02020603050405020304" pitchFamily="18" charset="0"/>
              </a:rPr>
              <a:t>Electronic Health Records (EHRs)</a:t>
            </a:r>
            <a:r>
              <a:rPr lang="en-US" dirty="0">
                <a:solidFill>
                  <a:schemeClr val="bg1"/>
                </a:solidFill>
                <a:latin typeface="Times New Roman" panose="02020603050405020304" pitchFamily="18" charset="0"/>
                <a:cs typeface="Times New Roman" panose="02020603050405020304" pitchFamily="18" charset="0"/>
              </a:rPr>
              <a:t> and their impact on health and social care professionals, patients and communities within the UK.</a:t>
            </a:r>
          </a:p>
          <a:p>
            <a:r>
              <a:rPr lang="en-US" b="1" dirty="0">
                <a:solidFill>
                  <a:schemeClr val="bg1"/>
                </a:solidFill>
                <a:latin typeface="Times New Roman" panose="02020603050405020304" pitchFamily="18" charset="0"/>
                <a:cs typeface="Times New Roman" panose="02020603050405020304" pitchFamily="18" charset="0"/>
              </a:rPr>
              <a:t>Objectives</a:t>
            </a:r>
            <a:endParaRPr lang="en-US" dirty="0">
              <a:solidFill>
                <a:schemeClr val="bg1"/>
              </a:solidFill>
              <a:latin typeface="Times New Roman" panose="02020603050405020304" pitchFamily="18" charset="0"/>
              <a:cs typeface="Times New Roman" panose="02020603050405020304" pitchFamily="18" charset="0"/>
            </a:endParaRPr>
          </a:p>
          <a:p>
            <a:pPr lvl="1"/>
            <a:r>
              <a:rPr lang="en-US" dirty="0">
                <a:solidFill>
                  <a:schemeClr val="bg1"/>
                </a:solidFill>
                <a:latin typeface="Times New Roman" panose="02020603050405020304" pitchFamily="18" charset="0"/>
                <a:cs typeface="Times New Roman" panose="02020603050405020304" pitchFamily="18" charset="0"/>
              </a:rPr>
              <a:t>Explain digital transformation. </a:t>
            </a:r>
          </a:p>
          <a:p>
            <a:pPr lvl="1"/>
            <a:r>
              <a:rPr lang="en-US" dirty="0">
                <a:solidFill>
                  <a:schemeClr val="bg1"/>
                </a:solidFill>
                <a:latin typeface="Times New Roman" panose="02020603050405020304" pitchFamily="18" charset="0"/>
                <a:cs typeface="Times New Roman" panose="02020603050405020304" pitchFamily="18" charset="0"/>
              </a:rPr>
              <a:t>Describe Electronic Health Records. </a:t>
            </a:r>
          </a:p>
          <a:p>
            <a:pPr lvl="1"/>
            <a:r>
              <a:rPr lang="en-US" dirty="0">
                <a:solidFill>
                  <a:schemeClr val="bg1"/>
                </a:solidFill>
                <a:latin typeface="Times New Roman" panose="02020603050405020304" pitchFamily="18" charset="0"/>
                <a:cs typeface="Times New Roman" panose="02020603050405020304" pitchFamily="18" charset="0"/>
              </a:rPr>
              <a:t>Evaluate benefits and challenges. </a:t>
            </a:r>
          </a:p>
          <a:p>
            <a:pPr lvl="1"/>
            <a:r>
              <a:rPr lang="en-US" dirty="0">
                <a:solidFill>
                  <a:schemeClr val="bg1"/>
                </a:solidFill>
                <a:latin typeface="Times New Roman" panose="02020603050405020304" pitchFamily="18" charset="0"/>
                <a:cs typeface="Times New Roman" panose="02020603050405020304" pitchFamily="18" charset="0"/>
              </a:rPr>
              <a:t>Assess impacts on service delivery. </a:t>
            </a:r>
          </a:p>
          <a:p>
            <a:pPr lvl="1"/>
            <a:r>
              <a:rPr lang="en-US" dirty="0">
                <a:solidFill>
                  <a:schemeClr val="bg1"/>
                </a:solidFill>
                <a:latin typeface="Times New Roman" panose="02020603050405020304" pitchFamily="18" charset="0"/>
                <a:cs typeface="Times New Roman" panose="02020603050405020304" pitchFamily="18" charset="0"/>
              </a:rPr>
              <a:t>Provide evidence-based recommendations. </a:t>
            </a:r>
          </a:p>
        </p:txBody>
      </p:sp>
    </p:spTree>
    <p:extLst>
      <p:ext uri="{BB962C8B-B14F-4D97-AF65-F5344CB8AC3E}">
        <p14:creationId xmlns:p14="http://schemas.microsoft.com/office/powerpoint/2010/main" val="764739586"/>
      </p:ext>
    </p:extLst>
  </p:cSld>
  <p:clrMapOvr>
    <a:masterClrMapping/>
  </p:clrMapOvr>
  <mc:AlternateContent xmlns:mc="http://schemas.openxmlformats.org/markup-compatibility/2006" xmlns:p14="http://schemas.microsoft.com/office/powerpoint/2010/main">
    <mc:Choice Requires="p14">
      <p:transition spd="slow" p14:dur="2000" advTm="2378"/>
    </mc:Choice>
    <mc:Fallback xmlns="">
      <p:transition spd="slow" advTm="237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59E8-C6A4-D543-FEFC-61ABBCBCEDEF}"/>
              </a:ext>
            </a:extLst>
          </p:cNvPr>
          <p:cNvSpPr>
            <a:spLocks noGrp="1"/>
          </p:cNvSpPr>
          <p:nvPr>
            <p:ph type="title"/>
          </p:nvPr>
        </p:nvSpPr>
        <p:spPr>
          <a:xfrm>
            <a:off x="1430896" y="0"/>
            <a:ext cx="10515600" cy="1325563"/>
          </a:xfrm>
        </p:spPr>
        <p:txBody>
          <a:bodyPr>
            <a:normAutofit/>
          </a:bodyPr>
          <a:lstStyle/>
          <a:p>
            <a:r>
              <a:rPr lang="en-US" b="1" dirty="0">
                <a:solidFill>
                  <a:schemeClr val="bg1"/>
                </a:solidFill>
              </a:rPr>
              <a:t>Background: electronic health records</a:t>
            </a:r>
          </a:p>
        </p:txBody>
      </p:sp>
      <p:sp>
        <p:nvSpPr>
          <p:cNvPr id="3" name="Content Placeholder 2">
            <a:extLst>
              <a:ext uri="{FF2B5EF4-FFF2-40B4-BE49-F238E27FC236}">
                <a16:creationId xmlns:a16="http://schemas.microsoft.com/office/drawing/2014/main" id="{97DAFDD5-4FFB-F1D2-3C98-E0C615722DC1}"/>
              </a:ext>
            </a:extLst>
          </p:cNvPr>
          <p:cNvSpPr>
            <a:spLocks noGrp="1"/>
          </p:cNvSpPr>
          <p:nvPr>
            <p:ph idx="1"/>
          </p:nvPr>
        </p:nvSpPr>
        <p:spPr>
          <a:xfrm>
            <a:off x="1029642" y="1115760"/>
            <a:ext cx="10916854" cy="4351338"/>
          </a:xfrm>
        </p:spPr>
        <p:txBody>
          <a:bodyPr>
            <a:noAutofit/>
          </a:bodyPr>
          <a:lstStyle/>
          <a:p>
            <a:r>
              <a:rPr lang="en-US" sz="1600" b="1" dirty="0">
                <a:solidFill>
                  <a:schemeClr val="bg1"/>
                </a:solidFill>
                <a:latin typeface="Times New Roman" panose="02020603050405020304" pitchFamily="18" charset="0"/>
                <a:cs typeface="Times New Roman" panose="02020603050405020304" pitchFamily="18" charset="0"/>
              </a:rPr>
              <a:t>What are Electronic Health Records?</a:t>
            </a:r>
            <a:endParaRPr lang="en-US" sz="1600" dirty="0">
              <a:solidFill>
                <a:schemeClr val="bg1"/>
              </a:solidFill>
              <a:latin typeface="Times New Roman" panose="02020603050405020304" pitchFamily="18" charset="0"/>
              <a:cs typeface="Times New Roman" panose="02020603050405020304" pitchFamily="18" charset="0"/>
            </a:endParaRPr>
          </a:p>
          <a:p>
            <a:pPr lvl="1"/>
            <a:r>
              <a:rPr lang="en-US" sz="1600" dirty="0">
                <a:solidFill>
                  <a:schemeClr val="bg1"/>
                </a:solidFill>
                <a:latin typeface="Times New Roman" panose="02020603050405020304" pitchFamily="18" charset="0"/>
                <a:cs typeface="Times New Roman" panose="02020603050405020304" pitchFamily="18" charset="0"/>
              </a:rPr>
              <a:t>Digital version of paper medical records </a:t>
            </a:r>
          </a:p>
          <a:p>
            <a:pPr lvl="1"/>
            <a:r>
              <a:rPr lang="en-US" sz="1600" dirty="0">
                <a:solidFill>
                  <a:schemeClr val="bg1"/>
                </a:solidFill>
                <a:latin typeface="Times New Roman" panose="02020603050405020304" pitchFamily="18" charset="0"/>
                <a:cs typeface="Times New Roman" panose="02020603050405020304" pitchFamily="18" charset="0"/>
              </a:rPr>
              <a:t>Securely stores patient information </a:t>
            </a:r>
          </a:p>
          <a:p>
            <a:pPr lvl="1"/>
            <a:r>
              <a:rPr lang="en-US" sz="1600" dirty="0">
                <a:solidFill>
                  <a:schemeClr val="bg1"/>
                </a:solidFill>
                <a:latin typeface="Times New Roman" panose="02020603050405020304" pitchFamily="18" charset="0"/>
                <a:cs typeface="Times New Roman" panose="02020603050405020304" pitchFamily="18" charset="0"/>
              </a:rPr>
              <a:t>Accessible across </a:t>
            </a:r>
            <a:r>
              <a:rPr lang="en-US" sz="1600" dirty="0" err="1">
                <a:solidFill>
                  <a:schemeClr val="bg1"/>
                </a:solidFill>
                <a:latin typeface="Times New Roman" panose="02020603050405020304" pitchFamily="18" charset="0"/>
                <a:cs typeface="Times New Roman" panose="02020603050405020304" pitchFamily="18" charset="0"/>
              </a:rPr>
              <a:t>authorised</a:t>
            </a:r>
            <a:r>
              <a:rPr lang="en-US" sz="1600" dirty="0">
                <a:solidFill>
                  <a:schemeClr val="bg1"/>
                </a:solidFill>
                <a:latin typeface="Times New Roman" panose="02020603050405020304" pitchFamily="18" charset="0"/>
                <a:cs typeface="Times New Roman" panose="02020603050405020304" pitchFamily="18" charset="0"/>
              </a:rPr>
              <a:t> healthcare settings  (Department of Heath and Social care, 2022)</a:t>
            </a:r>
          </a:p>
          <a:p>
            <a:pPr lvl="1"/>
            <a:r>
              <a:rPr lang="en-US" sz="1600" dirty="0">
                <a:solidFill>
                  <a:schemeClr val="bg1"/>
                </a:solidFill>
                <a:latin typeface="Times New Roman" panose="02020603050405020304" pitchFamily="18" charset="0"/>
                <a:cs typeface="Times New Roman" panose="02020603050405020304" pitchFamily="18" charset="0"/>
              </a:rPr>
              <a:t>Supports multidisciplinary working </a:t>
            </a:r>
          </a:p>
          <a:p>
            <a:pPr lvl="1"/>
            <a:r>
              <a:rPr lang="en-US" sz="1600" dirty="0">
                <a:solidFill>
                  <a:schemeClr val="bg1"/>
                </a:solidFill>
                <a:latin typeface="Times New Roman" panose="02020603050405020304" pitchFamily="18" charset="0"/>
                <a:cs typeface="Times New Roman" panose="02020603050405020304" pitchFamily="18" charset="0"/>
              </a:rPr>
              <a:t>Updated in real time </a:t>
            </a:r>
          </a:p>
          <a:p>
            <a:pPr lvl="1"/>
            <a:r>
              <a:rPr lang="en-US" sz="1600" dirty="0">
                <a:solidFill>
                  <a:schemeClr val="bg1"/>
                </a:solidFill>
                <a:latin typeface="Times New Roman" panose="02020603050405020304" pitchFamily="18" charset="0"/>
                <a:cs typeface="Times New Roman" panose="02020603050405020304" pitchFamily="18" charset="0"/>
              </a:rPr>
              <a:t>Central part of NHS digital transformation (NICE, 2022) </a:t>
            </a:r>
          </a:p>
          <a:p>
            <a:r>
              <a:rPr lang="en-US" sz="1600" b="1" dirty="0">
                <a:solidFill>
                  <a:schemeClr val="bg1"/>
                </a:solidFill>
                <a:latin typeface="Times New Roman" panose="02020603050405020304" pitchFamily="18" charset="0"/>
                <a:cs typeface="Times New Roman" panose="02020603050405020304" pitchFamily="18" charset="0"/>
              </a:rPr>
              <a:t>Examples include:</a:t>
            </a:r>
            <a:endParaRPr lang="en-US" sz="1600" dirty="0">
              <a:solidFill>
                <a:schemeClr val="bg1"/>
              </a:solidFill>
              <a:latin typeface="Times New Roman" panose="02020603050405020304" pitchFamily="18" charset="0"/>
              <a:cs typeface="Times New Roman" panose="02020603050405020304" pitchFamily="18" charset="0"/>
            </a:endParaRPr>
          </a:p>
          <a:p>
            <a:pPr lvl="1"/>
            <a:r>
              <a:rPr lang="en-US" sz="1600" dirty="0">
                <a:solidFill>
                  <a:schemeClr val="bg1"/>
                </a:solidFill>
                <a:latin typeface="Times New Roman" panose="02020603050405020304" pitchFamily="18" charset="0"/>
                <a:cs typeface="Times New Roman" panose="02020603050405020304" pitchFamily="18" charset="0"/>
              </a:rPr>
              <a:t>Medical history </a:t>
            </a:r>
          </a:p>
          <a:p>
            <a:pPr lvl="1"/>
            <a:r>
              <a:rPr lang="en-US" sz="1600" dirty="0">
                <a:solidFill>
                  <a:schemeClr val="bg1"/>
                </a:solidFill>
                <a:latin typeface="Times New Roman" panose="02020603050405020304" pitchFamily="18" charset="0"/>
                <a:cs typeface="Times New Roman" panose="02020603050405020304" pitchFamily="18" charset="0"/>
              </a:rPr>
              <a:t>Diagnoses </a:t>
            </a:r>
          </a:p>
          <a:p>
            <a:pPr lvl="1"/>
            <a:r>
              <a:rPr lang="en-US" sz="1600" dirty="0">
                <a:solidFill>
                  <a:schemeClr val="bg1"/>
                </a:solidFill>
                <a:latin typeface="Times New Roman" panose="02020603050405020304" pitchFamily="18" charset="0"/>
                <a:cs typeface="Times New Roman" panose="02020603050405020304" pitchFamily="18" charset="0"/>
              </a:rPr>
              <a:t>Medications </a:t>
            </a:r>
          </a:p>
          <a:p>
            <a:pPr lvl="1"/>
            <a:r>
              <a:rPr lang="en-US" sz="1600" dirty="0">
                <a:solidFill>
                  <a:schemeClr val="bg1"/>
                </a:solidFill>
                <a:latin typeface="Times New Roman" panose="02020603050405020304" pitchFamily="18" charset="0"/>
                <a:cs typeface="Times New Roman" panose="02020603050405020304" pitchFamily="18" charset="0"/>
              </a:rPr>
              <a:t>Allergies </a:t>
            </a:r>
          </a:p>
          <a:p>
            <a:pPr lvl="1"/>
            <a:r>
              <a:rPr lang="en-US" sz="1600" dirty="0">
                <a:solidFill>
                  <a:schemeClr val="bg1"/>
                </a:solidFill>
                <a:latin typeface="Times New Roman" panose="02020603050405020304" pitchFamily="18" charset="0"/>
                <a:cs typeface="Times New Roman" panose="02020603050405020304" pitchFamily="18" charset="0"/>
              </a:rPr>
              <a:t>Test results </a:t>
            </a:r>
          </a:p>
          <a:p>
            <a:pPr lvl="1"/>
            <a:r>
              <a:rPr lang="en-US" sz="1600" dirty="0">
                <a:solidFill>
                  <a:schemeClr val="bg1"/>
                </a:solidFill>
                <a:latin typeface="Times New Roman" panose="02020603050405020304" pitchFamily="18" charset="0"/>
                <a:cs typeface="Times New Roman" panose="02020603050405020304" pitchFamily="18" charset="0"/>
              </a:rPr>
              <a:t>Care plans </a:t>
            </a:r>
          </a:p>
        </p:txBody>
      </p:sp>
    </p:spTree>
    <p:extLst>
      <p:ext uri="{BB962C8B-B14F-4D97-AF65-F5344CB8AC3E}">
        <p14:creationId xmlns:p14="http://schemas.microsoft.com/office/powerpoint/2010/main" val="815333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9E9F7-47F8-AA4D-48EC-7C5EDF62D7AD}"/>
              </a:ext>
            </a:extLst>
          </p:cNvPr>
          <p:cNvSpPr>
            <a:spLocks noGrp="1"/>
          </p:cNvSpPr>
          <p:nvPr>
            <p:ph type="title"/>
          </p:nvPr>
        </p:nvSpPr>
        <p:spPr>
          <a:xfrm>
            <a:off x="1418122" y="0"/>
            <a:ext cx="10058400" cy="1450757"/>
          </a:xfrm>
        </p:spPr>
        <p:txBody>
          <a:bodyPr>
            <a:normAutofit/>
          </a:bodyPr>
          <a:lstStyle/>
          <a:p>
            <a:pPr algn="ctr"/>
            <a:r>
              <a:rPr lang="en-US" b="1" dirty="0">
                <a:solidFill>
                  <a:schemeClr val="bg1"/>
                </a:solidFill>
              </a:rPr>
              <a:t>How Electronic Health Records Improve Healthcare</a:t>
            </a:r>
            <a:endParaRPr lang="en-US" dirty="0">
              <a:solidFill>
                <a:schemeClr val="bg1"/>
              </a:solidFill>
            </a:endParaRPr>
          </a:p>
        </p:txBody>
      </p:sp>
      <p:sp>
        <p:nvSpPr>
          <p:cNvPr id="3" name="Content Placeholder 2">
            <a:extLst>
              <a:ext uri="{FF2B5EF4-FFF2-40B4-BE49-F238E27FC236}">
                <a16:creationId xmlns:a16="http://schemas.microsoft.com/office/drawing/2014/main" id="{AA82E01D-623F-EFEC-27D1-9EF93CCC7B1C}"/>
              </a:ext>
            </a:extLst>
          </p:cNvPr>
          <p:cNvSpPr>
            <a:spLocks noGrp="1"/>
          </p:cNvSpPr>
          <p:nvPr>
            <p:ph idx="1"/>
          </p:nvPr>
        </p:nvSpPr>
        <p:spPr>
          <a:xfrm>
            <a:off x="1123331" y="1290336"/>
            <a:ext cx="11418004" cy="4023360"/>
          </a:xfrm>
        </p:spPr>
        <p:txBody>
          <a:bodyPr>
            <a:noAutofit/>
          </a:bodyPr>
          <a:lstStyle/>
          <a:p>
            <a:r>
              <a:rPr lang="en-US" b="1" dirty="0">
                <a:solidFill>
                  <a:schemeClr val="bg1"/>
                </a:solidFill>
                <a:latin typeface="Times New Roman" panose="02020603050405020304" pitchFamily="18" charset="0"/>
                <a:cs typeface="Times New Roman" panose="02020603050405020304" pitchFamily="18" charset="0"/>
              </a:rPr>
              <a:t>How EHRs Support Care</a:t>
            </a:r>
            <a:endParaRPr lang="en-US" dirty="0">
              <a:solidFill>
                <a:schemeClr val="bg1"/>
              </a:solidFill>
              <a:latin typeface="Times New Roman" panose="02020603050405020304" pitchFamily="18" charset="0"/>
              <a:cs typeface="Times New Roman" panose="02020603050405020304" pitchFamily="18" charset="0"/>
            </a:endParaRPr>
          </a:p>
          <a:p>
            <a:pPr lvl="1"/>
            <a:r>
              <a:rPr lang="en-US" sz="2400" dirty="0">
                <a:solidFill>
                  <a:schemeClr val="bg1"/>
                </a:solidFill>
                <a:latin typeface="Times New Roman" panose="02020603050405020304" pitchFamily="18" charset="0"/>
                <a:cs typeface="Times New Roman" panose="02020603050405020304" pitchFamily="18" charset="0"/>
              </a:rPr>
              <a:t>Faster access to patient information (NHS England, 2024)</a:t>
            </a:r>
          </a:p>
          <a:p>
            <a:pPr lvl="1"/>
            <a:r>
              <a:rPr lang="en-US" sz="2400" dirty="0">
                <a:solidFill>
                  <a:schemeClr val="bg1"/>
                </a:solidFill>
                <a:latin typeface="Times New Roman" panose="02020603050405020304" pitchFamily="18" charset="0"/>
                <a:cs typeface="Times New Roman" panose="02020603050405020304" pitchFamily="18" charset="0"/>
              </a:rPr>
              <a:t>Improved communication </a:t>
            </a:r>
          </a:p>
          <a:p>
            <a:pPr lvl="1"/>
            <a:r>
              <a:rPr lang="en-US" sz="2400" dirty="0">
                <a:solidFill>
                  <a:schemeClr val="bg1"/>
                </a:solidFill>
                <a:latin typeface="Times New Roman" panose="02020603050405020304" pitchFamily="18" charset="0"/>
                <a:cs typeface="Times New Roman" panose="02020603050405020304" pitchFamily="18" charset="0"/>
              </a:rPr>
              <a:t>Better clinical decisions </a:t>
            </a:r>
          </a:p>
          <a:p>
            <a:pPr lvl="1"/>
            <a:r>
              <a:rPr lang="en-US" sz="2400" dirty="0">
                <a:solidFill>
                  <a:schemeClr val="bg1"/>
                </a:solidFill>
                <a:latin typeface="Times New Roman" panose="02020603050405020304" pitchFamily="18" charset="0"/>
                <a:cs typeface="Times New Roman" panose="02020603050405020304" pitchFamily="18" charset="0"/>
              </a:rPr>
              <a:t>Fewer duplicated tests </a:t>
            </a:r>
          </a:p>
          <a:p>
            <a:pPr lvl="1"/>
            <a:r>
              <a:rPr lang="en-US" sz="2400" dirty="0">
                <a:solidFill>
                  <a:schemeClr val="bg1"/>
                </a:solidFill>
                <a:latin typeface="Times New Roman" panose="02020603050405020304" pitchFamily="18" charset="0"/>
                <a:cs typeface="Times New Roman" panose="02020603050405020304" pitchFamily="18" charset="0"/>
              </a:rPr>
              <a:t>Reduced medication errors </a:t>
            </a:r>
          </a:p>
          <a:p>
            <a:pPr lvl="1"/>
            <a:r>
              <a:rPr lang="en-US" sz="2400" dirty="0">
                <a:solidFill>
                  <a:schemeClr val="bg1"/>
                </a:solidFill>
                <a:latin typeface="Times New Roman" panose="02020603050405020304" pitchFamily="18" charset="0"/>
                <a:cs typeface="Times New Roman" panose="02020603050405020304" pitchFamily="18" charset="0"/>
              </a:rPr>
              <a:t>Improved continuity of care </a:t>
            </a:r>
          </a:p>
          <a:p>
            <a:pPr lvl="1"/>
            <a:r>
              <a:rPr lang="en-US" sz="2400" dirty="0">
                <a:solidFill>
                  <a:schemeClr val="bg1"/>
                </a:solidFill>
                <a:latin typeface="Times New Roman" panose="02020603050405020304" pitchFamily="18" charset="0"/>
                <a:cs typeface="Times New Roman" panose="02020603050405020304" pitchFamily="18" charset="0"/>
              </a:rPr>
              <a:t>Supports integrated services </a:t>
            </a:r>
          </a:p>
          <a:p>
            <a:r>
              <a:rPr lang="en-US" b="1" dirty="0">
                <a:solidFill>
                  <a:schemeClr val="bg1"/>
                </a:solidFill>
                <a:latin typeface="Times New Roman" panose="02020603050405020304" pitchFamily="18" charset="0"/>
                <a:cs typeface="Times New Roman" panose="02020603050405020304" pitchFamily="18" charset="0"/>
              </a:rPr>
              <a:t>Overall Outcome</a:t>
            </a:r>
            <a:r>
              <a:rPr lang="en-US" dirty="0">
                <a:solidFill>
                  <a:schemeClr val="bg1"/>
                </a:solidFill>
                <a:latin typeface="Times New Roman" panose="02020603050405020304" pitchFamily="18" charset="0"/>
                <a:cs typeface="Times New Roman" panose="02020603050405020304" pitchFamily="18" charset="0"/>
              </a:rPr>
              <a:t>: </a:t>
            </a:r>
            <a:r>
              <a:rPr lang="en-US" b="1" dirty="0">
                <a:solidFill>
                  <a:schemeClr val="bg1"/>
                </a:solidFill>
                <a:highlight>
                  <a:srgbClr val="00FF00"/>
                </a:highlight>
                <a:latin typeface="Times New Roman" panose="02020603050405020304" pitchFamily="18" charset="0"/>
                <a:cs typeface="Times New Roman" panose="02020603050405020304" pitchFamily="18" charset="0"/>
              </a:rPr>
              <a:t>Safer, faster and more coordinated healthcare</a:t>
            </a:r>
            <a:r>
              <a:rPr lang="en-US" b="1" dirty="0">
                <a:solidFill>
                  <a:schemeClr val="bg1"/>
                </a:solidFill>
                <a:latin typeface="Times New Roman" panose="02020603050405020304" pitchFamily="18" charset="0"/>
                <a:cs typeface="Times New Roman" panose="02020603050405020304" pitchFamily="18" charset="0"/>
              </a:rPr>
              <a:t>.</a:t>
            </a: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292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6AC5E-3C4F-5879-2211-A75243CDBCAC}"/>
              </a:ext>
            </a:extLst>
          </p:cNvPr>
          <p:cNvSpPr>
            <a:spLocks noGrp="1"/>
          </p:cNvSpPr>
          <p:nvPr>
            <p:ph type="title"/>
          </p:nvPr>
        </p:nvSpPr>
        <p:spPr>
          <a:xfrm>
            <a:off x="1106827" y="219810"/>
            <a:ext cx="10587868" cy="706964"/>
          </a:xfrm>
        </p:spPr>
        <p:txBody>
          <a:bodyPr>
            <a:normAutofit fontScale="90000"/>
          </a:bodyPr>
          <a:lstStyle/>
          <a:p>
            <a:r>
              <a:rPr lang="en-US" b="1" dirty="0">
                <a:solidFill>
                  <a:schemeClr val="bg1"/>
                </a:solidFill>
              </a:rPr>
              <a:t>Benefits for the Health and Social Care Workforce</a:t>
            </a:r>
            <a:endParaRPr lang="en-US" dirty="0">
              <a:solidFill>
                <a:schemeClr val="bg1"/>
              </a:solidFill>
            </a:endParaRPr>
          </a:p>
        </p:txBody>
      </p:sp>
      <p:sp>
        <p:nvSpPr>
          <p:cNvPr id="3" name="Content Placeholder 2">
            <a:extLst>
              <a:ext uri="{FF2B5EF4-FFF2-40B4-BE49-F238E27FC236}">
                <a16:creationId xmlns:a16="http://schemas.microsoft.com/office/drawing/2014/main" id="{CE03FD27-8F26-2D19-144E-1D50D3EC817D}"/>
              </a:ext>
            </a:extLst>
          </p:cNvPr>
          <p:cNvSpPr>
            <a:spLocks noGrp="1"/>
          </p:cNvSpPr>
          <p:nvPr>
            <p:ph idx="1"/>
          </p:nvPr>
        </p:nvSpPr>
        <p:spPr>
          <a:xfrm>
            <a:off x="954065" y="928608"/>
            <a:ext cx="11237935" cy="4351338"/>
          </a:xfrm>
        </p:spPr>
        <p:txBody>
          <a:bodyPr>
            <a:noAutofit/>
          </a:bodyPr>
          <a:lstStyle/>
          <a:p>
            <a:r>
              <a:rPr lang="en-US" b="1" dirty="0">
                <a:solidFill>
                  <a:schemeClr val="bg1"/>
                </a:solidFill>
                <a:latin typeface="Times New Roman" panose="02020603050405020304" pitchFamily="18" charset="0"/>
                <a:cs typeface="Times New Roman" panose="02020603050405020304" pitchFamily="18" charset="0"/>
              </a:rPr>
              <a:t>Benefits for Healthcare Professionals</a:t>
            </a:r>
            <a:endParaRPr lang="en-US" dirty="0">
              <a:solidFill>
                <a:schemeClr val="bg1"/>
              </a:solidFill>
              <a:latin typeface="Times New Roman" panose="02020603050405020304" pitchFamily="18" charset="0"/>
              <a:cs typeface="Times New Roman" panose="02020603050405020304" pitchFamily="18" charset="0"/>
            </a:endParaRPr>
          </a:p>
          <a:p>
            <a:pPr lvl="1"/>
            <a:r>
              <a:rPr lang="en-US" sz="2400" dirty="0">
                <a:solidFill>
                  <a:schemeClr val="bg1"/>
                </a:solidFill>
                <a:latin typeface="Times New Roman" panose="02020603050405020304" pitchFamily="18" charset="0"/>
                <a:cs typeface="Times New Roman" panose="02020603050405020304" pitchFamily="18" charset="0"/>
              </a:rPr>
              <a:t>Faster access to patient records </a:t>
            </a:r>
          </a:p>
          <a:p>
            <a:pPr lvl="1"/>
            <a:r>
              <a:rPr lang="en-US" sz="2400" dirty="0">
                <a:solidFill>
                  <a:schemeClr val="bg1"/>
                </a:solidFill>
                <a:latin typeface="Times New Roman" panose="02020603050405020304" pitchFamily="18" charset="0"/>
                <a:cs typeface="Times New Roman" panose="02020603050405020304" pitchFamily="18" charset="0"/>
              </a:rPr>
              <a:t>Better communication between teams </a:t>
            </a:r>
          </a:p>
          <a:p>
            <a:pPr lvl="1"/>
            <a:r>
              <a:rPr lang="en-US" sz="2400" dirty="0">
                <a:solidFill>
                  <a:schemeClr val="bg1"/>
                </a:solidFill>
                <a:latin typeface="Times New Roman" panose="02020603050405020304" pitchFamily="18" charset="0"/>
                <a:cs typeface="Times New Roman" panose="02020603050405020304" pitchFamily="18" charset="0"/>
              </a:rPr>
              <a:t>Reduces paperwork and administration (Topol, 2019) </a:t>
            </a:r>
          </a:p>
          <a:p>
            <a:pPr lvl="1"/>
            <a:r>
              <a:rPr lang="en-US" sz="2400" dirty="0">
                <a:solidFill>
                  <a:schemeClr val="bg1"/>
                </a:solidFill>
                <a:latin typeface="Times New Roman" panose="02020603050405020304" pitchFamily="18" charset="0"/>
                <a:cs typeface="Times New Roman" panose="02020603050405020304" pitchFamily="18" charset="0"/>
              </a:rPr>
              <a:t>Supports evidence-based decisions </a:t>
            </a:r>
          </a:p>
          <a:p>
            <a:pPr lvl="1"/>
            <a:r>
              <a:rPr lang="en-US" sz="2400" dirty="0">
                <a:solidFill>
                  <a:schemeClr val="bg1"/>
                </a:solidFill>
                <a:latin typeface="Times New Roman" panose="02020603050405020304" pitchFamily="18" charset="0"/>
                <a:cs typeface="Times New Roman" panose="02020603050405020304" pitchFamily="18" charset="0"/>
              </a:rPr>
              <a:t>Improves patient safety </a:t>
            </a:r>
          </a:p>
          <a:p>
            <a:pPr lvl="1"/>
            <a:r>
              <a:rPr lang="en-US" sz="2400" dirty="0">
                <a:solidFill>
                  <a:schemeClr val="bg1"/>
                </a:solidFill>
                <a:latin typeface="Times New Roman" panose="02020603050405020304" pitchFamily="18" charset="0"/>
                <a:cs typeface="Times New Roman" panose="02020603050405020304" pitchFamily="18" charset="0"/>
              </a:rPr>
              <a:t>Reduces medication errors </a:t>
            </a:r>
          </a:p>
          <a:p>
            <a:pPr lvl="1"/>
            <a:r>
              <a:rPr lang="en-US" sz="2400" dirty="0">
                <a:solidFill>
                  <a:schemeClr val="bg1"/>
                </a:solidFill>
                <a:latin typeface="Times New Roman" panose="02020603050405020304" pitchFamily="18" charset="0"/>
                <a:cs typeface="Times New Roman" panose="02020603050405020304" pitchFamily="18" charset="0"/>
              </a:rPr>
              <a:t>Enables remote consultations  (CQC, 2024)</a:t>
            </a:r>
          </a:p>
          <a:p>
            <a:pPr lvl="1"/>
            <a:r>
              <a:rPr lang="en-US" sz="2400" dirty="0">
                <a:solidFill>
                  <a:schemeClr val="bg1"/>
                </a:solidFill>
                <a:latin typeface="Times New Roman" panose="02020603050405020304" pitchFamily="18" charset="0"/>
                <a:cs typeface="Times New Roman" panose="02020603050405020304" pitchFamily="18" charset="0"/>
              </a:rPr>
              <a:t>Improves workforce planning </a:t>
            </a:r>
          </a:p>
          <a:p>
            <a:pPr lvl="1"/>
            <a:r>
              <a:rPr lang="en-US" sz="2400" dirty="0">
                <a:solidFill>
                  <a:schemeClr val="bg1"/>
                </a:solidFill>
                <a:latin typeface="Times New Roman" panose="02020603050405020304" pitchFamily="18" charset="0"/>
                <a:cs typeface="Times New Roman" panose="02020603050405020304" pitchFamily="18" charset="0"/>
              </a:rPr>
              <a:t>More time for direct patient care </a:t>
            </a:r>
          </a:p>
          <a:p>
            <a:r>
              <a:rPr lang="en-US" b="1" dirty="0">
                <a:solidFill>
                  <a:schemeClr val="bg1"/>
                </a:solidFill>
                <a:latin typeface="Times New Roman" panose="02020603050405020304" pitchFamily="18" charset="0"/>
                <a:cs typeface="Times New Roman" panose="02020603050405020304" pitchFamily="18" charset="0"/>
              </a:rPr>
              <a:t>Key Message:</a:t>
            </a:r>
            <a:r>
              <a:rPr lang="en-US" dirty="0">
                <a:solidFill>
                  <a:schemeClr val="bg1"/>
                </a:solidFill>
                <a:latin typeface="Times New Roman" panose="02020603050405020304" pitchFamily="18" charset="0"/>
                <a:cs typeface="Times New Roman" panose="02020603050405020304" pitchFamily="18" charset="0"/>
              </a:rPr>
              <a:t> Digital records improve efficiency and support safer clinical practice.</a:t>
            </a:r>
          </a:p>
        </p:txBody>
      </p:sp>
    </p:spTree>
    <p:extLst>
      <p:ext uri="{BB962C8B-B14F-4D97-AF65-F5344CB8AC3E}">
        <p14:creationId xmlns:p14="http://schemas.microsoft.com/office/powerpoint/2010/main" val="6105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612A0ED-0C7D-5E81-8A37-E236D165FBBB}"/>
              </a:ext>
            </a:extLst>
          </p:cNvPr>
          <p:cNvSpPr txBox="1">
            <a:spLocks/>
          </p:cNvSpPr>
          <p:nvPr/>
        </p:nvSpPr>
        <p:spPr>
          <a:xfrm>
            <a:off x="1395585" y="221644"/>
            <a:ext cx="9930141" cy="7069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b="1" dirty="0">
                <a:solidFill>
                  <a:schemeClr val="bg1"/>
                </a:solidFill>
              </a:rPr>
              <a:t>IMPACT ON PATIENTS &amp; COMMUNITIES</a:t>
            </a:r>
            <a:endParaRPr lang="en-US" dirty="0">
              <a:solidFill>
                <a:schemeClr val="bg1"/>
              </a:solidFill>
            </a:endParaRPr>
          </a:p>
        </p:txBody>
      </p:sp>
      <p:sp>
        <p:nvSpPr>
          <p:cNvPr id="7" name="Content Placeholder 2">
            <a:extLst>
              <a:ext uri="{FF2B5EF4-FFF2-40B4-BE49-F238E27FC236}">
                <a16:creationId xmlns:a16="http://schemas.microsoft.com/office/drawing/2014/main" id="{E904014D-3834-5997-B28A-66A8688A4BBC}"/>
              </a:ext>
            </a:extLst>
          </p:cNvPr>
          <p:cNvSpPr>
            <a:spLocks noGrp="1"/>
          </p:cNvSpPr>
          <p:nvPr>
            <p:ph idx="1"/>
          </p:nvPr>
        </p:nvSpPr>
        <p:spPr>
          <a:xfrm>
            <a:off x="954065" y="704019"/>
            <a:ext cx="11237935" cy="4351338"/>
          </a:xfrm>
        </p:spPr>
        <p:txBody>
          <a:bodyPr>
            <a:noAutofit/>
          </a:bodyPr>
          <a:lstStyle/>
          <a:p>
            <a:r>
              <a:rPr lang="en-US" b="1" dirty="0">
                <a:solidFill>
                  <a:schemeClr val="bg1"/>
                </a:solidFill>
                <a:latin typeface="Times New Roman" panose="02020603050405020304" pitchFamily="18" charset="0"/>
                <a:cs typeface="Times New Roman" panose="02020603050405020304" pitchFamily="18" charset="0"/>
              </a:rPr>
              <a:t>Benefits for Patients</a:t>
            </a:r>
            <a:endParaRPr lang="en-US" dirty="0">
              <a:solidFill>
                <a:schemeClr val="bg1"/>
              </a:solidFill>
              <a:latin typeface="Times New Roman" panose="02020603050405020304" pitchFamily="18" charset="0"/>
              <a:cs typeface="Times New Roman" panose="02020603050405020304" pitchFamily="18" charset="0"/>
            </a:endParaRPr>
          </a:p>
          <a:p>
            <a:pPr lvl="1"/>
            <a:r>
              <a:rPr lang="en-US" sz="2400" dirty="0">
                <a:solidFill>
                  <a:schemeClr val="bg1"/>
                </a:solidFill>
                <a:latin typeface="Times New Roman" panose="02020603050405020304" pitchFamily="18" charset="0"/>
                <a:cs typeface="Times New Roman" panose="02020603050405020304" pitchFamily="18" charset="0"/>
              </a:rPr>
              <a:t>Faster access to healthcare services </a:t>
            </a:r>
          </a:p>
          <a:p>
            <a:pPr lvl="1"/>
            <a:r>
              <a:rPr lang="en-US" sz="2400" dirty="0">
                <a:solidFill>
                  <a:schemeClr val="bg1"/>
                </a:solidFill>
                <a:latin typeface="Times New Roman" panose="02020603050405020304" pitchFamily="18" charset="0"/>
                <a:cs typeface="Times New Roman" panose="02020603050405020304" pitchFamily="18" charset="0"/>
              </a:rPr>
              <a:t>Better continuity of care </a:t>
            </a:r>
          </a:p>
          <a:p>
            <a:pPr lvl="1"/>
            <a:r>
              <a:rPr lang="en-US" sz="2400" dirty="0">
                <a:solidFill>
                  <a:schemeClr val="bg1"/>
                </a:solidFill>
                <a:latin typeface="Times New Roman" panose="02020603050405020304" pitchFamily="18" charset="0"/>
                <a:cs typeface="Times New Roman" panose="02020603050405020304" pitchFamily="18" charset="0"/>
              </a:rPr>
              <a:t>More </a:t>
            </a:r>
            <a:r>
              <a:rPr lang="en-US" sz="2400" dirty="0" err="1">
                <a:solidFill>
                  <a:schemeClr val="bg1"/>
                </a:solidFill>
                <a:latin typeface="Times New Roman" panose="02020603050405020304" pitchFamily="18" charset="0"/>
                <a:cs typeface="Times New Roman" panose="02020603050405020304" pitchFamily="18" charset="0"/>
              </a:rPr>
              <a:t>personalised</a:t>
            </a:r>
            <a:r>
              <a:rPr lang="en-US" sz="2400" dirty="0">
                <a:solidFill>
                  <a:schemeClr val="bg1"/>
                </a:solidFill>
                <a:latin typeface="Times New Roman" panose="02020603050405020304" pitchFamily="18" charset="0"/>
                <a:cs typeface="Times New Roman" panose="02020603050405020304" pitchFamily="18" charset="0"/>
              </a:rPr>
              <a:t> treatment </a:t>
            </a:r>
          </a:p>
          <a:p>
            <a:pPr lvl="1"/>
            <a:r>
              <a:rPr lang="en-US" sz="2400" dirty="0">
                <a:solidFill>
                  <a:schemeClr val="bg1"/>
                </a:solidFill>
                <a:latin typeface="Times New Roman" panose="02020603050405020304" pitchFamily="18" charset="0"/>
                <a:cs typeface="Times New Roman" panose="02020603050405020304" pitchFamily="18" charset="0"/>
              </a:rPr>
              <a:t>Remote monitoring for long-term conditions (WHO, 2021)</a:t>
            </a:r>
          </a:p>
          <a:p>
            <a:pPr lvl="1"/>
            <a:r>
              <a:rPr lang="en-US" sz="2400" dirty="0">
                <a:solidFill>
                  <a:schemeClr val="bg1"/>
                </a:solidFill>
                <a:latin typeface="Times New Roman" panose="02020603050405020304" pitchFamily="18" charset="0"/>
                <a:cs typeface="Times New Roman" panose="02020603050405020304" pitchFamily="18" charset="0"/>
              </a:rPr>
              <a:t>Greater patient involvement </a:t>
            </a:r>
          </a:p>
          <a:p>
            <a:pPr lvl="1"/>
            <a:r>
              <a:rPr lang="en-US" sz="2400" dirty="0">
                <a:solidFill>
                  <a:schemeClr val="bg1"/>
                </a:solidFill>
                <a:latin typeface="Times New Roman" panose="02020603050405020304" pitchFamily="18" charset="0"/>
                <a:cs typeface="Times New Roman" panose="02020603050405020304" pitchFamily="18" charset="0"/>
              </a:rPr>
              <a:t>Fewer repeated tests </a:t>
            </a:r>
          </a:p>
          <a:p>
            <a:pPr lvl="1"/>
            <a:r>
              <a:rPr lang="en-US" sz="2400" dirty="0">
                <a:solidFill>
                  <a:schemeClr val="bg1"/>
                </a:solidFill>
                <a:latin typeface="Times New Roman" panose="02020603050405020304" pitchFamily="18" charset="0"/>
                <a:cs typeface="Times New Roman" panose="02020603050405020304" pitchFamily="18" charset="0"/>
              </a:rPr>
              <a:t>Better access for rural communities </a:t>
            </a:r>
          </a:p>
          <a:p>
            <a:r>
              <a:rPr lang="en-US" b="1" dirty="0">
                <a:solidFill>
                  <a:schemeClr val="bg1"/>
                </a:solidFill>
                <a:latin typeface="Times New Roman" panose="02020603050405020304" pitchFamily="18" charset="0"/>
                <a:cs typeface="Times New Roman" panose="02020603050405020304" pitchFamily="18" charset="0"/>
              </a:rPr>
              <a:t>Challenges</a:t>
            </a:r>
            <a:endParaRPr lang="en-US" dirty="0">
              <a:solidFill>
                <a:schemeClr val="bg1"/>
              </a:solidFill>
              <a:latin typeface="Times New Roman" panose="02020603050405020304" pitchFamily="18" charset="0"/>
              <a:cs typeface="Times New Roman" panose="02020603050405020304" pitchFamily="18" charset="0"/>
            </a:endParaRPr>
          </a:p>
          <a:p>
            <a:pPr lvl="1"/>
            <a:r>
              <a:rPr lang="en-US" sz="2400" dirty="0">
                <a:solidFill>
                  <a:schemeClr val="bg1"/>
                </a:solidFill>
                <a:latin typeface="Times New Roman" panose="02020603050405020304" pitchFamily="18" charset="0"/>
                <a:cs typeface="Times New Roman" panose="02020603050405020304" pitchFamily="18" charset="0"/>
              </a:rPr>
              <a:t>Digital exclusion </a:t>
            </a:r>
          </a:p>
          <a:p>
            <a:pPr lvl="1"/>
            <a:r>
              <a:rPr lang="en-US" sz="2400" dirty="0">
                <a:solidFill>
                  <a:schemeClr val="bg1"/>
                </a:solidFill>
                <a:latin typeface="Times New Roman" panose="02020603050405020304" pitchFamily="18" charset="0"/>
                <a:cs typeface="Times New Roman" panose="02020603050405020304" pitchFamily="18" charset="0"/>
              </a:rPr>
              <a:t>Limited digital skills </a:t>
            </a:r>
          </a:p>
          <a:p>
            <a:pPr lvl="1"/>
            <a:r>
              <a:rPr lang="en-US" sz="2400" dirty="0">
                <a:solidFill>
                  <a:schemeClr val="bg1"/>
                </a:solidFill>
                <a:latin typeface="Times New Roman" panose="02020603050405020304" pitchFamily="18" charset="0"/>
                <a:cs typeface="Times New Roman" panose="02020603050405020304" pitchFamily="18" charset="0"/>
              </a:rPr>
              <a:t>Internet access inequalities </a:t>
            </a:r>
          </a:p>
        </p:txBody>
      </p:sp>
    </p:spTree>
    <p:extLst>
      <p:ext uri="{BB962C8B-B14F-4D97-AF65-F5344CB8AC3E}">
        <p14:creationId xmlns:p14="http://schemas.microsoft.com/office/powerpoint/2010/main" val="263049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36859E-6CAA-99E9-6DE4-50BEE0E542AF}"/>
              </a:ext>
            </a:extLst>
          </p:cNvPr>
          <p:cNvSpPr txBox="1"/>
          <p:nvPr/>
        </p:nvSpPr>
        <p:spPr>
          <a:xfrm>
            <a:off x="1544052" y="914400"/>
            <a:ext cx="7247021" cy="5693866"/>
          </a:xfrm>
          <a:prstGeom prst="rect">
            <a:avLst/>
          </a:prstGeom>
          <a:noFill/>
        </p:spPr>
        <p:txBody>
          <a:bodyPr wrap="square">
            <a:spAutoFit/>
          </a:bodyPr>
          <a:lstStyle/>
          <a:p>
            <a:r>
              <a:rPr lang="en-US" sz="2800" b="1" dirty="0">
                <a:solidFill>
                  <a:schemeClr val="bg1"/>
                </a:solidFill>
                <a:latin typeface="Times New Roman" panose="02020603050405020304" pitchFamily="18" charset="0"/>
                <a:cs typeface="Times New Roman" panose="02020603050405020304" pitchFamily="18" charset="0"/>
              </a:rPr>
              <a:t>Challenges</a:t>
            </a:r>
            <a:endParaRPr lang="en-US"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High implementation costs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Continuous staff training required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Cybersecurity and data privacy risks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Technical failures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Poor interoperability between systems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Resistance to </a:t>
            </a:r>
            <a:r>
              <a:rPr lang="en-US" sz="2800" dirty="0" err="1">
                <a:solidFill>
                  <a:schemeClr val="bg1"/>
                </a:solidFill>
                <a:latin typeface="Times New Roman" panose="02020603050405020304" pitchFamily="18" charset="0"/>
                <a:cs typeface="Times New Roman" panose="02020603050405020304" pitchFamily="18" charset="0"/>
              </a:rPr>
              <a:t>organisational</a:t>
            </a:r>
            <a:r>
              <a:rPr lang="en-US" sz="2800" dirty="0">
                <a:solidFill>
                  <a:schemeClr val="bg1"/>
                </a:solidFill>
                <a:latin typeface="Times New Roman" panose="02020603050405020304" pitchFamily="18" charset="0"/>
                <a:cs typeface="Times New Roman" panose="02020603050405020304" pitchFamily="18" charset="0"/>
              </a:rPr>
              <a:t> change </a:t>
            </a:r>
          </a:p>
          <a:p>
            <a:pPr lvl="0"/>
            <a:endParaRPr lang="en-US" sz="2800"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Critical Evaluation</a:t>
            </a:r>
            <a:endParaRPr lang="en-US"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Technology supports clinical judgement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Strong governance is essential </a:t>
            </a:r>
          </a:p>
          <a:p>
            <a:pPr marL="457200" lvl="0" indent="-457200">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Success depends on leadership and investment </a:t>
            </a:r>
          </a:p>
        </p:txBody>
      </p:sp>
      <p:sp>
        <p:nvSpPr>
          <p:cNvPr id="7" name="Title 1">
            <a:extLst>
              <a:ext uri="{FF2B5EF4-FFF2-40B4-BE49-F238E27FC236}">
                <a16:creationId xmlns:a16="http://schemas.microsoft.com/office/drawing/2014/main" id="{0EBF411A-AAB1-072D-D5A4-572A0B3EF330}"/>
              </a:ext>
            </a:extLst>
          </p:cNvPr>
          <p:cNvSpPr txBox="1">
            <a:spLocks/>
          </p:cNvSpPr>
          <p:nvPr/>
        </p:nvSpPr>
        <p:spPr>
          <a:xfrm>
            <a:off x="1395585" y="221644"/>
            <a:ext cx="9930141" cy="7069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lgn="ctr"/>
            <a:r>
              <a:rPr lang="en-US" b="1" dirty="0">
                <a:solidFill>
                  <a:schemeClr val="bg1"/>
                </a:solidFill>
              </a:rPr>
              <a:t>CHALLENGES &amp; CRITICAL ANALYSIS</a:t>
            </a:r>
            <a:endParaRPr lang="en-US" dirty="0">
              <a:solidFill>
                <a:schemeClr val="bg1"/>
              </a:solidFill>
            </a:endParaRPr>
          </a:p>
        </p:txBody>
      </p:sp>
    </p:spTree>
    <p:extLst>
      <p:ext uri="{BB962C8B-B14F-4D97-AF65-F5344CB8AC3E}">
        <p14:creationId xmlns:p14="http://schemas.microsoft.com/office/powerpoint/2010/main" val="504011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B77397-305F-E0F4-60BA-22A17D8F15FB}"/>
              </a:ext>
            </a:extLst>
          </p:cNvPr>
          <p:cNvSpPr txBox="1"/>
          <p:nvPr/>
        </p:nvSpPr>
        <p:spPr>
          <a:xfrm>
            <a:off x="1560094" y="1604210"/>
            <a:ext cx="7247021" cy="4524315"/>
          </a:xfrm>
          <a:prstGeom prst="rect">
            <a:avLst/>
          </a:prstGeom>
          <a:noFill/>
        </p:spPr>
        <p:txBody>
          <a:bodyPr wrap="square">
            <a:spAutoFit/>
          </a:bodyPr>
          <a:lstStyle/>
          <a:p>
            <a:r>
              <a:rPr lang="en-US" sz="2400" b="1" dirty="0">
                <a:solidFill>
                  <a:schemeClr val="bg1"/>
                </a:solidFill>
                <a:latin typeface="Times New Roman" panose="02020603050405020304" pitchFamily="18" charset="0"/>
                <a:cs typeface="Times New Roman" panose="02020603050405020304" pitchFamily="18" charset="0"/>
              </a:rPr>
              <a:t>Recommendations for Future Improvement</a:t>
            </a:r>
          </a:p>
          <a:p>
            <a:endParaRPr lang="en-US" sz="2400" dirty="0">
              <a:solidFill>
                <a:schemeClr val="bg1"/>
              </a:solidFill>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Continue investment in digital infrastructure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Improve interoperability across NHS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Strengthen cybersecurity measures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Provide continuous workforce training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Improve digital inclusion </a:t>
            </a:r>
            <a:r>
              <a:rPr lang="en-US" sz="2400" dirty="0" err="1">
                <a:solidFill>
                  <a:schemeClr val="bg1"/>
                </a:solidFill>
                <a:latin typeface="Times New Roman" panose="02020603050405020304" pitchFamily="18" charset="0"/>
                <a:cs typeface="Times New Roman" panose="02020603050405020304" pitchFamily="18" charset="0"/>
              </a:rPr>
              <a:t>programmes</a:t>
            </a:r>
            <a:r>
              <a:rPr lang="en-US" sz="2400" dirty="0">
                <a:solidFill>
                  <a:schemeClr val="bg1"/>
                </a:solidFill>
                <a:latin typeface="Times New Roman" panose="02020603050405020304" pitchFamily="18" charset="0"/>
                <a:cs typeface="Times New Roman" panose="02020603050405020304" pitchFamily="18" charset="0"/>
              </a:rPr>
              <a:t>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Expand patient education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Monitor system performance regularly </a:t>
            </a:r>
          </a:p>
          <a:p>
            <a:pPr marL="342900" lvl="0" indent="-34290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Maintain patient-</a:t>
            </a:r>
            <a:r>
              <a:rPr lang="en-US" sz="2400" dirty="0" err="1">
                <a:solidFill>
                  <a:schemeClr val="bg1"/>
                </a:solidFill>
                <a:latin typeface="Times New Roman" panose="02020603050405020304" pitchFamily="18" charset="0"/>
                <a:cs typeface="Times New Roman" panose="02020603050405020304" pitchFamily="18" charset="0"/>
              </a:rPr>
              <a:t>centred</a:t>
            </a:r>
            <a:r>
              <a:rPr lang="en-US" sz="2400" dirty="0">
                <a:solidFill>
                  <a:schemeClr val="bg1"/>
                </a:solidFill>
                <a:latin typeface="Times New Roman" panose="02020603050405020304" pitchFamily="18" charset="0"/>
                <a:cs typeface="Times New Roman" panose="02020603050405020304" pitchFamily="18" charset="0"/>
              </a:rPr>
              <a:t> care </a:t>
            </a:r>
          </a:p>
          <a:p>
            <a:pPr marL="342900" lvl="0" indent="-342900">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a:p>
            <a:r>
              <a:rPr lang="en-US" sz="2400" b="1" dirty="0">
                <a:solidFill>
                  <a:schemeClr val="bg1"/>
                </a:solidFill>
                <a:latin typeface="Times New Roman" panose="02020603050405020304" pitchFamily="18" charset="0"/>
                <a:cs typeface="Times New Roman" panose="02020603050405020304" pitchFamily="18" charset="0"/>
              </a:rPr>
              <a:t>Goal:</a:t>
            </a:r>
            <a:r>
              <a:rPr lang="en-US" sz="2400" dirty="0">
                <a:solidFill>
                  <a:schemeClr val="bg1"/>
                </a:solidFill>
                <a:latin typeface="Times New Roman" panose="02020603050405020304" pitchFamily="18" charset="0"/>
                <a:cs typeface="Times New Roman" panose="02020603050405020304" pitchFamily="18" charset="0"/>
              </a:rPr>
              <a:t> Safe, secure and equitable digital healthcare.</a:t>
            </a:r>
          </a:p>
        </p:txBody>
      </p:sp>
      <p:sp>
        <p:nvSpPr>
          <p:cNvPr id="7" name="Title 1">
            <a:extLst>
              <a:ext uri="{FF2B5EF4-FFF2-40B4-BE49-F238E27FC236}">
                <a16:creationId xmlns:a16="http://schemas.microsoft.com/office/drawing/2014/main" id="{32850BFC-BD06-121E-721C-2BC5EA4B62E0}"/>
              </a:ext>
            </a:extLst>
          </p:cNvPr>
          <p:cNvSpPr txBox="1">
            <a:spLocks/>
          </p:cNvSpPr>
          <p:nvPr/>
        </p:nvSpPr>
        <p:spPr>
          <a:xfrm>
            <a:off x="4459627" y="729475"/>
            <a:ext cx="9930141" cy="7069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b="1" dirty="0">
                <a:solidFill>
                  <a:schemeClr val="bg1"/>
                </a:solidFill>
              </a:rPr>
              <a:t>Recommendations</a:t>
            </a:r>
            <a:endParaRPr lang="en-US" dirty="0">
              <a:solidFill>
                <a:schemeClr val="bg1"/>
              </a:solidFill>
            </a:endParaRPr>
          </a:p>
        </p:txBody>
      </p:sp>
    </p:spTree>
    <p:extLst>
      <p:ext uri="{BB962C8B-B14F-4D97-AF65-F5344CB8AC3E}">
        <p14:creationId xmlns:p14="http://schemas.microsoft.com/office/powerpoint/2010/main" val="2237426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6DA019-E945-BE3E-8B40-5A5403801134}"/>
              </a:ext>
            </a:extLst>
          </p:cNvPr>
          <p:cNvSpPr txBox="1"/>
          <p:nvPr/>
        </p:nvSpPr>
        <p:spPr>
          <a:xfrm>
            <a:off x="1592179" y="836446"/>
            <a:ext cx="7247021" cy="5632311"/>
          </a:xfrm>
          <a:prstGeom prst="rect">
            <a:avLst/>
          </a:prstGeom>
          <a:noFill/>
        </p:spPr>
        <p:txBody>
          <a:bodyPr wrap="square">
            <a:spAutoFit/>
          </a:bodyPr>
          <a:lstStyle/>
          <a:p>
            <a:r>
              <a:rPr lang="en-US" sz="2400" b="1" dirty="0">
                <a:solidFill>
                  <a:schemeClr val="bg1"/>
                </a:solidFill>
                <a:latin typeface="Times New Roman" panose="02020603050405020304" pitchFamily="18" charset="0"/>
                <a:cs typeface="Times New Roman" panose="02020603050405020304" pitchFamily="18" charset="0"/>
              </a:rPr>
              <a:t>Key Findings</a:t>
            </a:r>
          </a:p>
          <a:p>
            <a:endParaRPr lang="en-US" sz="24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Electronic Health Records have transformed healthcare delivery in the UK. </a:t>
            </a:r>
          </a:p>
          <a:p>
            <a:pPr marL="285750" lvl="0" indent="-2857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They improve communication, efficiency and patient safety. </a:t>
            </a:r>
          </a:p>
          <a:p>
            <a:pPr marL="285750" lvl="0" indent="-2857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They support integrated and person-</a:t>
            </a:r>
            <a:r>
              <a:rPr lang="en-US" sz="2400" dirty="0" err="1">
                <a:solidFill>
                  <a:schemeClr val="bg1"/>
                </a:solidFill>
                <a:latin typeface="Times New Roman" panose="02020603050405020304" pitchFamily="18" charset="0"/>
                <a:cs typeface="Times New Roman" panose="02020603050405020304" pitchFamily="18" charset="0"/>
              </a:rPr>
              <a:t>centred</a:t>
            </a:r>
            <a:r>
              <a:rPr lang="en-US" sz="2400" dirty="0">
                <a:solidFill>
                  <a:schemeClr val="bg1"/>
                </a:solidFill>
                <a:latin typeface="Times New Roman" panose="02020603050405020304" pitchFamily="18" charset="0"/>
                <a:cs typeface="Times New Roman" panose="02020603050405020304" pitchFamily="18" charset="0"/>
              </a:rPr>
              <a:t> care. </a:t>
            </a:r>
          </a:p>
          <a:p>
            <a:pPr marL="285750" lvl="0" indent="-2857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Challenges remain, including cybersecurity, costs and digital exclusion. </a:t>
            </a:r>
          </a:p>
          <a:p>
            <a:pPr marL="285750" lvl="0" indent="-2857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Long-term success depends on investment, training and effective governance.</a:t>
            </a:r>
          </a:p>
          <a:p>
            <a:pPr lvl="0"/>
            <a:r>
              <a:rPr lang="en-US" sz="2400" dirty="0">
                <a:solidFill>
                  <a:schemeClr val="bg1"/>
                </a:solidFill>
                <a:latin typeface="Times New Roman" panose="02020603050405020304" pitchFamily="18" charset="0"/>
                <a:cs typeface="Times New Roman" panose="02020603050405020304" pitchFamily="18" charset="0"/>
              </a:rPr>
              <a:t> </a:t>
            </a:r>
          </a:p>
          <a:p>
            <a:r>
              <a:rPr lang="en-US" sz="2400" b="1" dirty="0">
                <a:solidFill>
                  <a:schemeClr val="bg1"/>
                </a:solidFill>
                <a:latin typeface="Times New Roman" panose="02020603050405020304" pitchFamily="18" charset="0"/>
                <a:cs typeface="Times New Roman" panose="02020603050405020304" pitchFamily="18" charset="0"/>
              </a:rPr>
              <a:t>Overall Conclusion: Electronic Health Records represent a major step towards safer, more efficient and higher-quality health and social care services.</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12E0D169-8516-9BC0-D652-97EA1CF68E15}"/>
              </a:ext>
            </a:extLst>
          </p:cNvPr>
          <p:cNvSpPr txBox="1">
            <a:spLocks/>
          </p:cNvSpPr>
          <p:nvPr/>
        </p:nvSpPr>
        <p:spPr>
          <a:xfrm>
            <a:off x="3432933" y="144396"/>
            <a:ext cx="9930141" cy="7069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b="1" dirty="0">
                <a:solidFill>
                  <a:schemeClr val="bg1"/>
                </a:solidFill>
              </a:rPr>
              <a:t>Conclusion</a:t>
            </a:r>
            <a:endParaRPr lang="en-US" dirty="0">
              <a:solidFill>
                <a:schemeClr val="bg1"/>
              </a:solidFill>
            </a:endParaRPr>
          </a:p>
        </p:txBody>
      </p:sp>
    </p:spTree>
    <p:extLst>
      <p:ext uri="{BB962C8B-B14F-4D97-AF65-F5344CB8AC3E}">
        <p14:creationId xmlns:p14="http://schemas.microsoft.com/office/powerpoint/2010/main" val="4288456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A354EA2-DB95-064D-5988-14A0FDD66D62}"/>
              </a:ext>
            </a:extLst>
          </p:cNvPr>
          <p:cNvSpPr txBox="1"/>
          <p:nvPr/>
        </p:nvSpPr>
        <p:spPr>
          <a:xfrm>
            <a:off x="1560095" y="841821"/>
            <a:ext cx="8241632" cy="5886868"/>
          </a:xfrm>
          <a:prstGeom prst="rect">
            <a:avLst/>
          </a:prstGeom>
          <a:noFill/>
        </p:spPr>
        <p:txBody>
          <a:bodyPr wrap="square">
            <a:spAutoFit/>
          </a:bodyPr>
          <a:lstStyle/>
          <a:p>
            <a:r>
              <a:rPr lang="en-US" sz="2000" b="1" dirty="0">
                <a:solidFill>
                  <a:schemeClr val="bg1"/>
                </a:solidFill>
                <a:latin typeface="Times New Roman" panose="02020603050405020304" pitchFamily="18" charset="0"/>
                <a:cs typeface="Times New Roman" panose="02020603050405020304" pitchFamily="18" charset="0"/>
              </a:rPr>
              <a:t>Presentation Summary</a:t>
            </a:r>
            <a:endParaRPr lang="en-US" sz="2000" dirty="0">
              <a:solidFill>
                <a:schemeClr val="bg1"/>
              </a:solidFill>
              <a:latin typeface="Times New Roman" panose="02020603050405020304" pitchFamily="18" charset="0"/>
              <a:cs typeface="Times New Roman" panose="02020603050405020304" pitchFamily="18" charset="0"/>
            </a:endParaRPr>
          </a:p>
          <a:p>
            <a:pPr lvl="1"/>
            <a:r>
              <a:rPr lang="en-US" sz="2000" dirty="0">
                <a:solidFill>
                  <a:schemeClr val="bg1"/>
                </a:solidFill>
                <a:latin typeface="Times New Roman" panose="02020603050405020304" pitchFamily="18" charset="0"/>
                <a:cs typeface="Times New Roman" panose="02020603050405020304" pitchFamily="18" charset="0"/>
              </a:rPr>
              <a:t>✓ Electronic Health Records improve healthcare quality.</a:t>
            </a:r>
          </a:p>
          <a:p>
            <a:pPr lvl="1"/>
            <a:r>
              <a:rPr lang="en-US" sz="2000" dirty="0">
                <a:solidFill>
                  <a:schemeClr val="bg1"/>
                </a:solidFill>
                <a:latin typeface="Times New Roman" panose="02020603050405020304" pitchFamily="18" charset="0"/>
                <a:cs typeface="Times New Roman" panose="02020603050405020304" pitchFamily="18" charset="0"/>
              </a:rPr>
              <a:t>✓ Digital systems strengthen multidisciplinary collaboration.</a:t>
            </a:r>
          </a:p>
          <a:p>
            <a:pPr lvl="1"/>
            <a:r>
              <a:rPr lang="en-US" sz="2000" dirty="0">
                <a:solidFill>
                  <a:schemeClr val="bg1"/>
                </a:solidFill>
                <a:latin typeface="Times New Roman" panose="02020603050405020304" pitchFamily="18" charset="0"/>
                <a:cs typeface="Times New Roman" panose="02020603050405020304" pitchFamily="18" charset="0"/>
              </a:rPr>
              <a:t>✓ Patients benefit from safer and more coordinated care.</a:t>
            </a:r>
          </a:p>
          <a:p>
            <a:pPr lvl="1"/>
            <a:r>
              <a:rPr lang="en-US" sz="2000" dirty="0">
                <a:solidFill>
                  <a:schemeClr val="bg1"/>
                </a:solidFill>
                <a:latin typeface="Times New Roman" panose="02020603050405020304" pitchFamily="18" charset="0"/>
                <a:cs typeface="Times New Roman" panose="02020603050405020304" pitchFamily="18" charset="0"/>
              </a:rPr>
              <a:t>✓ Digital transformation also introduces technical, ethical and </a:t>
            </a:r>
            <a:r>
              <a:rPr lang="en-US" sz="2000" dirty="0" err="1">
                <a:solidFill>
                  <a:schemeClr val="bg1"/>
                </a:solidFill>
                <a:latin typeface="Times New Roman" panose="02020603050405020304" pitchFamily="18" charset="0"/>
                <a:cs typeface="Times New Roman" panose="02020603050405020304" pitchFamily="18" charset="0"/>
              </a:rPr>
              <a:t>organisational</a:t>
            </a:r>
            <a:r>
              <a:rPr lang="en-US" sz="2000" dirty="0">
                <a:solidFill>
                  <a:schemeClr val="bg1"/>
                </a:solidFill>
                <a:latin typeface="Times New Roman" panose="02020603050405020304" pitchFamily="18" charset="0"/>
                <a:cs typeface="Times New Roman" panose="02020603050405020304" pitchFamily="18" charset="0"/>
              </a:rPr>
              <a:t> challenges.</a:t>
            </a:r>
          </a:p>
          <a:p>
            <a:pPr lvl="1"/>
            <a:r>
              <a:rPr lang="en-US" sz="2000" dirty="0">
                <a:solidFill>
                  <a:schemeClr val="bg1"/>
                </a:solidFill>
                <a:latin typeface="Times New Roman" panose="02020603050405020304" pitchFamily="18" charset="0"/>
                <a:cs typeface="Times New Roman" panose="02020603050405020304" pitchFamily="18" charset="0"/>
              </a:rPr>
              <a:t>✓ Future success depends on continuous improvement, workforce development and patient-</a:t>
            </a:r>
            <a:r>
              <a:rPr lang="en-US" sz="2000" dirty="0" err="1">
                <a:solidFill>
                  <a:schemeClr val="bg1"/>
                </a:solidFill>
                <a:latin typeface="Times New Roman" panose="02020603050405020304" pitchFamily="18" charset="0"/>
                <a:cs typeface="Times New Roman" panose="02020603050405020304" pitchFamily="18" charset="0"/>
              </a:rPr>
              <a:t>centred</a:t>
            </a:r>
            <a:r>
              <a:rPr lang="en-US" sz="2000" dirty="0">
                <a:solidFill>
                  <a:schemeClr val="bg1"/>
                </a:solidFill>
                <a:latin typeface="Times New Roman" panose="02020603050405020304" pitchFamily="18" charset="0"/>
                <a:cs typeface="Times New Roman" panose="02020603050405020304" pitchFamily="18" charset="0"/>
              </a:rPr>
              <a:t> implementation.</a:t>
            </a:r>
          </a:p>
          <a:p>
            <a:endParaRPr lang="en-US" sz="2000" dirty="0">
              <a:solidFill>
                <a:schemeClr val="bg1"/>
              </a:solidFill>
              <a:latin typeface="Times New Roman" panose="02020603050405020304" pitchFamily="18" charset="0"/>
              <a:cs typeface="Times New Roman" panose="02020603050405020304" pitchFamily="18" charset="0"/>
            </a:endParaRPr>
          </a:p>
          <a:p>
            <a:r>
              <a:rPr lang="en-US" sz="2000" b="1" dirty="0">
                <a:solidFill>
                  <a:schemeClr val="bg1"/>
                </a:solidFill>
                <a:latin typeface="Times New Roman" panose="02020603050405020304" pitchFamily="18" charset="0"/>
                <a:cs typeface="Times New Roman" panose="02020603050405020304" pitchFamily="18" charset="0"/>
              </a:rPr>
              <a:t>Final Comment</a:t>
            </a:r>
            <a:r>
              <a:rPr lang="en-US" sz="2000" dirty="0">
                <a:solidFill>
                  <a:schemeClr val="bg1"/>
                </a:solidFill>
                <a:latin typeface="Times New Roman" panose="02020603050405020304" pitchFamily="18" charset="0"/>
                <a:cs typeface="Times New Roman" panose="02020603050405020304" pitchFamily="18" charset="0"/>
              </a:rPr>
              <a:t>: </a:t>
            </a:r>
            <a:r>
              <a:rPr lang="en-US" sz="2200" b="1" dirty="0">
                <a:solidFill>
                  <a:schemeClr val="bg1"/>
                </a:solidFill>
                <a:highlight>
                  <a:srgbClr val="00FF00"/>
                </a:highlight>
                <a:latin typeface="Times New Roman" panose="02020603050405020304" pitchFamily="18" charset="0"/>
                <a:cs typeface="Times New Roman" panose="02020603050405020304" pitchFamily="18" charset="0"/>
              </a:rPr>
              <a:t>Technology works best when it complements, rather than supplants, healthcare providers and places patients at the heart of care.</a:t>
            </a:r>
            <a:r>
              <a:rPr lang="en-US" sz="2200" dirty="0">
                <a:solidFill>
                  <a:schemeClr val="bg1"/>
                </a:solidFill>
                <a:latin typeface="Times New Roman" panose="02020603050405020304" pitchFamily="18" charset="0"/>
                <a:cs typeface="Times New Roman" panose="02020603050405020304" pitchFamily="18" charset="0"/>
              </a:rPr>
              <a:t>.</a:t>
            </a:r>
          </a:p>
          <a:p>
            <a:endParaRPr lang="en-US"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15000"/>
              </a:lnSpc>
              <a:spcAft>
                <a:spcPts val="800"/>
              </a:spcAft>
              <a:buNone/>
            </a:pPr>
            <a:r>
              <a:rPr lang="en-US" sz="2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Challenges</a:t>
            </a:r>
            <a:endPar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Digital exclusion </a:t>
            </a:r>
            <a:endPar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Limited digital skills </a:t>
            </a:r>
            <a:endPar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Internet access inequalities </a:t>
            </a:r>
            <a:endPar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itle 1">
            <a:extLst>
              <a:ext uri="{FF2B5EF4-FFF2-40B4-BE49-F238E27FC236}">
                <a16:creationId xmlns:a16="http://schemas.microsoft.com/office/drawing/2014/main" id="{8ADD9CD9-2402-7F50-0BF2-D0249A231C50}"/>
              </a:ext>
            </a:extLst>
          </p:cNvPr>
          <p:cNvSpPr txBox="1">
            <a:spLocks/>
          </p:cNvSpPr>
          <p:nvPr/>
        </p:nvSpPr>
        <p:spPr>
          <a:xfrm>
            <a:off x="2823333" y="133023"/>
            <a:ext cx="9930141" cy="7069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b="1" dirty="0">
                <a:solidFill>
                  <a:schemeClr val="bg1"/>
                </a:solidFill>
              </a:rPr>
              <a:t>Key take-aways</a:t>
            </a:r>
            <a:endParaRPr lang="en-US" dirty="0">
              <a:solidFill>
                <a:schemeClr val="bg1"/>
              </a:solidFill>
            </a:endParaRPr>
          </a:p>
        </p:txBody>
      </p:sp>
    </p:spTree>
    <p:extLst>
      <p:ext uri="{BB962C8B-B14F-4D97-AF65-F5344CB8AC3E}">
        <p14:creationId xmlns:p14="http://schemas.microsoft.com/office/powerpoint/2010/main" val="323845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17E7D-50A4-6C47-0881-BEF9AF2D862C}"/>
              </a:ext>
            </a:extLst>
          </p:cNvPr>
          <p:cNvSpPr>
            <a:spLocks noGrp="1"/>
          </p:cNvSpPr>
          <p:nvPr>
            <p:ph type="title"/>
          </p:nvPr>
        </p:nvSpPr>
        <p:spPr>
          <a:xfrm>
            <a:off x="2399589" y="0"/>
            <a:ext cx="10058400" cy="1450757"/>
          </a:xfrm>
        </p:spPr>
        <p:txBody>
          <a:bodyPr/>
          <a:lstStyle/>
          <a:p>
            <a:r>
              <a:rPr lang="en-US" b="1" dirty="0">
                <a:solidFill>
                  <a:schemeClr val="bg1"/>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71A29822-B482-F4D8-36DC-BCC660A0A567}"/>
              </a:ext>
            </a:extLst>
          </p:cNvPr>
          <p:cNvSpPr>
            <a:spLocks noGrp="1"/>
          </p:cNvSpPr>
          <p:nvPr>
            <p:ph idx="1"/>
          </p:nvPr>
        </p:nvSpPr>
        <p:spPr>
          <a:xfrm>
            <a:off x="851504" y="1450757"/>
            <a:ext cx="11133263" cy="4023360"/>
          </a:xfrm>
        </p:spPr>
        <p:txBody>
          <a:bodyPr>
            <a:noAutofit/>
          </a:bodyPr>
          <a:lstStyle/>
          <a:p>
            <a:pPr lvl="0"/>
            <a:r>
              <a:rPr lang="en-US" sz="1800" dirty="0">
                <a:solidFill>
                  <a:schemeClr val="bg1"/>
                </a:solidFill>
                <a:latin typeface="Times New Roman" panose="02020603050405020304" pitchFamily="18" charset="0"/>
                <a:cs typeface="Times New Roman" panose="02020603050405020304" pitchFamily="18" charset="0"/>
              </a:rPr>
              <a:t>Care Quality Commission (2024) </a:t>
            </a:r>
            <a:r>
              <a:rPr lang="en-US" sz="1800" i="1" dirty="0">
                <a:solidFill>
                  <a:schemeClr val="bg1"/>
                </a:solidFill>
                <a:latin typeface="Times New Roman" panose="02020603050405020304" pitchFamily="18" charset="0"/>
                <a:cs typeface="Times New Roman" panose="02020603050405020304" pitchFamily="18" charset="0"/>
              </a:rPr>
              <a:t>The state of health care and adult social care in England 2023/24.</a:t>
            </a:r>
            <a:r>
              <a:rPr lang="en-US" sz="1800" dirty="0">
                <a:solidFill>
                  <a:schemeClr val="bg1"/>
                </a:solidFill>
                <a:latin typeface="Times New Roman" panose="02020603050405020304" pitchFamily="18" charset="0"/>
                <a:cs typeface="Times New Roman" panose="02020603050405020304" pitchFamily="18" charset="0"/>
              </a:rPr>
              <a:t> London: CQC. </a:t>
            </a:r>
          </a:p>
          <a:p>
            <a:pPr lvl="0"/>
            <a:r>
              <a:rPr lang="en-US" sz="1800" dirty="0">
                <a:solidFill>
                  <a:schemeClr val="bg1"/>
                </a:solidFill>
                <a:latin typeface="Times New Roman" panose="02020603050405020304" pitchFamily="18" charset="0"/>
                <a:cs typeface="Times New Roman" panose="02020603050405020304" pitchFamily="18" charset="0"/>
              </a:rPr>
              <a:t>Department of Health and Social Care (2022) </a:t>
            </a:r>
            <a:r>
              <a:rPr lang="en-US" sz="1800" i="1" dirty="0">
                <a:solidFill>
                  <a:schemeClr val="bg1"/>
                </a:solidFill>
                <a:latin typeface="Times New Roman" panose="02020603050405020304" pitchFamily="18" charset="0"/>
                <a:cs typeface="Times New Roman" panose="02020603050405020304" pitchFamily="18" charset="0"/>
              </a:rPr>
              <a:t>A Plan for Digital Health and Social Care.</a:t>
            </a:r>
            <a:r>
              <a:rPr lang="en-US" sz="1800" dirty="0">
                <a:solidFill>
                  <a:schemeClr val="bg1"/>
                </a:solidFill>
                <a:latin typeface="Times New Roman" panose="02020603050405020304" pitchFamily="18" charset="0"/>
                <a:cs typeface="Times New Roman" panose="02020603050405020304" pitchFamily="18" charset="0"/>
              </a:rPr>
              <a:t> London: DHSC. </a:t>
            </a:r>
          </a:p>
          <a:p>
            <a:pPr lvl="0"/>
            <a:r>
              <a:rPr lang="en-US" sz="1800" dirty="0">
                <a:solidFill>
                  <a:schemeClr val="bg1"/>
                </a:solidFill>
                <a:latin typeface="Times New Roman" panose="02020603050405020304" pitchFamily="18" charset="0"/>
                <a:cs typeface="Times New Roman" panose="02020603050405020304" pitchFamily="18" charset="0"/>
              </a:rPr>
              <a:t>NHS England (2024) </a:t>
            </a:r>
            <a:r>
              <a:rPr lang="en-US" sz="1800" i="1" dirty="0">
                <a:solidFill>
                  <a:schemeClr val="bg1"/>
                </a:solidFill>
                <a:latin typeface="Times New Roman" panose="02020603050405020304" pitchFamily="18" charset="0"/>
                <a:cs typeface="Times New Roman" panose="02020603050405020304" pitchFamily="18" charset="0"/>
              </a:rPr>
              <a:t>Transformation Directorate.</a:t>
            </a:r>
            <a:r>
              <a:rPr lang="en-US" sz="1800" dirty="0">
                <a:solidFill>
                  <a:schemeClr val="bg1"/>
                </a:solidFill>
                <a:latin typeface="Times New Roman" panose="02020603050405020304" pitchFamily="18" charset="0"/>
                <a:cs typeface="Times New Roman" panose="02020603050405020304" pitchFamily="18" charset="0"/>
              </a:rPr>
              <a:t> Available at: </a:t>
            </a:r>
            <a:r>
              <a:rPr lang="en-US" sz="1800" u="sng"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https://transform.england.nhs.uk/</a:t>
            </a:r>
            <a:r>
              <a:rPr lang="en-US" sz="1800" dirty="0">
                <a:solidFill>
                  <a:schemeClr val="bg1"/>
                </a:solidFill>
                <a:latin typeface="Times New Roman" panose="02020603050405020304" pitchFamily="18" charset="0"/>
                <a:cs typeface="Times New Roman" panose="02020603050405020304" pitchFamily="18" charset="0"/>
              </a:rPr>
              <a:t> (Accessed: 24 July 2026). </a:t>
            </a:r>
          </a:p>
          <a:p>
            <a:pPr lvl="0"/>
            <a:r>
              <a:rPr lang="en-US" sz="1800" dirty="0">
                <a:solidFill>
                  <a:schemeClr val="bg1"/>
                </a:solidFill>
                <a:latin typeface="Times New Roman" panose="02020603050405020304" pitchFamily="18" charset="0"/>
                <a:cs typeface="Times New Roman" panose="02020603050405020304" pitchFamily="18" charset="0"/>
              </a:rPr>
              <a:t>National Institute for Health and Care Excellence (2022) </a:t>
            </a:r>
            <a:r>
              <a:rPr lang="en-US" sz="1800" i="1" dirty="0">
                <a:solidFill>
                  <a:schemeClr val="bg1"/>
                </a:solidFill>
                <a:latin typeface="Times New Roman" panose="02020603050405020304" pitchFamily="18" charset="0"/>
                <a:cs typeface="Times New Roman" panose="02020603050405020304" pitchFamily="18" charset="0"/>
              </a:rPr>
              <a:t>Evidence standards framework for digital health technologies.</a:t>
            </a:r>
            <a:r>
              <a:rPr lang="en-US" sz="1800" dirty="0">
                <a:solidFill>
                  <a:schemeClr val="bg1"/>
                </a:solidFill>
                <a:latin typeface="Times New Roman" panose="02020603050405020304" pitchFamily="18" charset="0"/>
                <a:cs typeface="Times New Roman" panose="02020603050405020304" pitchFamily="18" charset="0"/>
              </a:rPr>
              <a:t> London: NICE. </a:t>
            </a:r>
          </a:p>
          <a:p>
            <a:pPr lvl="0"/>
            <a:r>
              <a:rPr lang="en-US" sz="1800" dirty="0">
                <a:solidFill>
                  <a:schemeClr val="bg1"/>
                </a:solidFill>
                <a:latin typeface="Times New Roman" panose="02020603050405020304" pitchFamily="18" charset="0"/>
                <a:cs typeface="Times New Roman" panose="02020603050405020304" pitchFamily="18" charset="0"/>
              </a:rPr>
              <a:t>Topol, E. (2019) </a:t>
            </a:r>
            <a:r>
              <a:rPr lang="en-US" sz="1800" i="1" dirty="0">
                <a:solidFill>
                  <a:schemeClr val="bg1"/>
                </a:solidFill>
                <a:latin typeface="Times New Roman" panose="02020603050405020304" pitchFamily="18" charset="0"/>
                <a:cs typeface="Times New Roman" panose="02020603050405020304" pitchFamily="18" charset="0"/>
              </a:rPr>
              <a:t>The Topol Review: Preparing the healthcare workforce to deliver the digital future.</a:t>
            </a:r>
            <a:r>
              <a:rPr lang="en-US" sz="1800" dirty="0">
                <a:solidFill>
                  <a:schemeClr val="bg1"/>
                </a:solidFill>
                <a:latin typeface="Times New Roman" panose="02020603050405020304" pitchFamily="18" charset="0"/>
                <a:cs typeface="Times New Roman" panose="02020603050405020304" pitchFamily="18" charset="0"/>
              </a:rPr>
              <a:t> London: Health Education England. </a:t>
            </a:r>
          </a:p>
          <a:p>
            <a:pPr lvl="0"/>
            <a:r>
              <a:rPr lang="en-US" sz="1800" dirty="0">
                <a:solidFill>
                  <a:schemeClr val="bg1"/>
                </a:solidFill>
                <a:latin typeface="Times New Roman" panose="02020603050405020304" pitchFamily="18" charset="0"/>
                <a:cs typeface="Times New Roman" panose="02020603050405020304" pitchFamily="18" charset="0"/>
              </a:rPr>
              <a:t>World Health Organization (2021) </a:t>
            </a:r>
            <a:r>
              <a:rPr lang="en-US" sz="1800" i="1" dirty="0">
                <a:solidFill>
                  <a:schemeClr val="bg1"/>
                </a:solidFill>
                <a:latin typeface="Times New Roman" panose="02020603050405020304" pitchFamily="18" charset="0"/>
                <a:cs typeface="Times New Roman" panose="02020603050405020304" pitchFamily="18" charset="0"/>
              </a:rPr>
              <a:t>Global Strategy on Digital Health 2020–2025.</a:t>
            </a:r>
            <a:r>
              <a:rPr lang="en-US" sz="1800" dirty="0">
                <a:solidFill>
                  <a:schemeClr val="bg1"/>
                </a:solidFill>
                <a:latin typeface="Times New Roman" panose="02020603050405020304" pitchFamily="18" charset="0"/>
                <a:cs typeface="Times New Roman" panose="02020603050405020304" pitchFamily="18" charset="0"/>
              </a:rPr>
              <a:t> Geneva: WHO.</a:t>
            </a:r>
          </a:p>
        </p:txBody>
      </p:sp>
    </p:spTree>
    <p:extLst>
      <p:ext uri="{BB962C8B-B14F-4D97-AF65-F5344CB8AC3E}">
        <p14:creationId xmlns:p14="http://schemas.microsoft.com/office/powerpoint/2010/main" val="2865490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1EA82-8CA1-BDA2-8F23-0F59B591AE75}"/>
              </a:ext>
            </a:extLst>
          </p:cNvPr>
          <p:cNvSpPr>
            <a:spLocks noGrp="1"/>
          </p:cNvSpPr>
          <p:nvPr>
            <p:ph type="title"/>
          </p:nvPr>
        </p:nvSpPr>
        <p:spPr>
          <a:xfrm>
            <a:off x="3788361" y="233507"/>
            <a:ext cx="9905998" cy="1478570"/>
          </a:xfrm>
        </p:spPr>
        <p:txBody>
          <a:bodyPr/>
          <a:lstStyle/>
          <a:p>
            <a:r>
              <a:rPr lang="en-US" b="1" dirty="0">
                <a:solidFill>
                  <a:schemeClr val="bg1"/>
                </a:solidFill>
              </a:rPr>
              <a:t>QUESTIONS!</a:t>
            </a:r>
          </a:p>
        </p:txBody>
      </p:sp>
      <p:pic>
        <p:nvPicPr>
          <p:cNvPr id="4" name="Content Placeholder 3" descr="Frequently Asked Questions Related to EHR Software | EMRSystems Blog">
            <a:extLst>
              <a:ext uri="{FF2B5EF4-FFF2-40B4-BE49-F238E27FC236}">
                <a16:creationId xmlns:a16="http://schemas.microsoft.com/office/drawing/2014/main" id="{8FF0C4A0-550E-6543-89DD-E15A75DC8EA2}"/>
              </a:ext>
            </a:extLst>
          </p:cNvPr>
          <p:cNvPicPr>
            <a:picLocks noGrp="1" noChangeAspect="1"/>
          </p:cNvPicPr>
          <p:nvPr>
            <p:ph idx="1"/>
          </p:nvPr>
        </p:nvPicPr>
        <p:blipFill>
          <a:blip r:embed="rId3"/>
          <a:stretch>
            <a:fillRect/>
          </a:stretch>
        </p:blipFill>
        <p:spPr>
          <a:xfrm>
            <a:off x="2100430" y="1853429"/>
            <a:ext cx="6950908" cy="4386053"/>
          </a:xfrm>
          <a:prstGeom prst="rect">
            <a:avLst/>
          </a:prstGeom>
        </p:spPr>
      </p:pic>
    </p:spTree>
    <p:extLst>
      <p:ext uri="{BB962C8B-B14F-4D97-AF65-F5344CB8AC3E}">
        <p14:creationId xmlns:p14="http://schemas.microsoft.com/office/powerpoint/2010/main" val="13661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63</TotalTime>
  <Words>2272</Words>
  <Application>Microsoft Office PowerPoint</Application>
  <PresentationFormat>Widescreen</PresentationFormat>
  <Paragraphs>164</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Symbol</vt:lpstr>
      <vt:lpstr>Times New Roman</vt:lpstr>
      <vt:lpstr>Tw Cen MT</vt:lpstr>
      <vt:lpstr>Circuit</vt:lpstr>
      <vt:lpstr>Evaluating the Impact of Electronic Health Records (EHRs) in the UK </vt:lpstr>
      <vt:lpstr>Introduction to Principles of Business</vt:lpstr>
      <vt:lpstr>Background: electronic health records</vt:lpstr>
      <vt:lpstr>How Electronic Health Records Improve Healthcare</vt:lpstr>
      <vt:lpstr>Benefits for the Health and Social Care Workforce</vt:lpstr>
      <vt:lpstr>PowerPoint Presentation</vt:lpstr>
      <vt:lpstr>PowerPoint Presentation</vt:lpstr>
      <vt:lpstr>PowerPoint Presentation</vt:lpstr>
      <vt:lpstr>PowerPoint Presentation</vt:lpstr>
      <vt:lpstr>PowerPoint Presentation</vt:lpstr>
      <vt:lpstr>Reference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INNOCENT</dc:creator>
  <cp:lastModifiedBy>Georgiana Avramescu</cp:lastModifiedBy>
  <cp:revision>2</cp:revision>
  <dcterms:created xsi:type="dcterms:W3CDTF">2026-07-25T16:01:24Z</dcterms:created>
  <dcterms:modified xsi:type="dcterms:W3CDTF">2026-07-28T13:25:30Z</dcterms:modified>
</cp:coreProperties>
</file>