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6" r:id="rId2"/>
    <p:sldId id="258" r:id="rId3"/>
    <p:sldId id="257" r:id="rId4"/>
    <p:sldId id="259" r:id="rId5"/>
    <p:sldId id="260" r:id="rId6"/>
    <p:sldId id="263" r:id="rId7"/>
    <p:sldId id="262" r:id="rId8"/>
    <p:sldId id="261"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30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5922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2384323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1076714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07F842-4770-4648-8CC6-1D72E3926D3D}" type="datetimeFigureOut">
              <a:rPr lang="en-GB" smtClean="0"/>
              <a:t>13/07/2023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3425628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07F842-4770-4648-8CC6-1D72E3926D3D}" type="datetimeFigureOut">
              <a:rPr lang="en-GB" smtClean="0"/>
              <a:t>13/07/2023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3714658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07F842-4770-4648-8CC6-1D72E3926D3D}" type="datetimeFigureOut">
              <a:rPr lang="en-GB" smtClean="0"/>
              <a:t>13/07/2023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2271080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07F842-4770-4648-8CC6-1D72E3926D3D}" type="datetimeFigureOut">
              <a:rPr lang="en-GB" smtClean="0"/>
              <a:t>13/07/2023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3798847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07F842-4770-4648-8CC6-1D72E3926D3D}" type="datetimeFigureOut">
              <a:rPr lang="en-GB" smtClean="0"/>
              <a:t>13/07/2023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1551348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07F842-4770-4648-8CC6-1D72E3926D3D}" type="datetimeFigureOut">
              <a:rPr lang="en-GB" smtClean="0"/>
              <a:t>13/07/2023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594153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5607F842-4770-4648-8CC6-1D72E3926D3D}" type="datetimeFigureOut">
              <a:rPr lang="en-GB" smtClean="0"/>
              <a:t>13/07/2023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3104944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26717060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377559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32618736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4251898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4291678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13064022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07F842-4770-4648-8CC6-1D72E3926D3D}" type="datetimeFigureOut">
              <a:rPr lang="en-GB" smtClean="0"/>
              <a:t>13/07/2023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89E1E0-74DD-4B94-8A1D-0A509801DDBB}" type="slidenum">
              <a:rPr lang="en-GB" smtClean="0"/>
              <a:t>‹#›</a:t>
            </a:fld>
            <a:endParaRPr lang="en-GB"/>
          </a:p>
        </p:txBody>
      </p:sp>
    </p:spTree>
    <p:extLst>
      <p:ext uri="{BB962C8B-B14F-4D97-AF65-F5344CB8AC3E}">
        <p14:creationId xmlns:p14="http://schemas.microsoft.com/office/powerpoint/2010/main" val="1388172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607F842-4770-4648-8CC6-1D72E3926D3D}" type="datetimeFigureOut">
              <a:rPr lang="en-GB" smtClean="0"/>
              <a:t>13/07/2023</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1189E1E0-74DD-4B94-8A1D-0A509801DDBB}" type="slidenum">
              <a:rPr lang="en-GB" smtClean="0"/>
              <a:t>‹#›</a:t>
            </a:fld>
            <a:endParaRPr lang="en-GB"/>
          </a:p>
        </p:txBody>
      </p:sp>
    </p:spTree>
    <p:extLst>
      <p:ext uri="{BB962C8B-B14F-4D97-AF65-F5344CB8AC3E}">
        <p14:creationId xmlns:p14="http://schemas.microsoft.com/office/powerpoint/2010/main" val="1614539366"/>
      </p:ext>
    </p:extLst>
  </p:cSld>
  <p:clrMap bg1="dk1" tx1="lt1" bg2="dk2" tx2="lt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doritozdoss.deviantart.com/art/happy-tomatoo-50485255" TargetMode="External"/><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hyperlink" Target="https://creativecommons.org/licenses/by-nc-nd/3.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pestleanalysis.com/pest-analysis/" TargetMode="External"/><Relationship Id="rId2" Type="http://schemas.openxmlformats.org/officeDocument/2006/relationships/hyperlink" Target="https://www.mdpi.com/2075-4450/12/1/13"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32" name="Rectangle 20">
            <a:extLst>
              <a:ext uri="{FF2B5EF4-FFF2-40B4-BE49-F238E27FC236}">
                <a16:creationId xmlns:a16="http://schemas.microsoft.com/office/drawing/2014/main" id="{762362DE-7747-4D8B-99FA-8E36F0B15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B80662D6-BC5E-F62C-143A-CB9FF9FE1785}"/>
              </a:ext>
            </a:extLst>
          </p:cNvPr>
          <p:cNvSpPr>
            <a:spLocks noGrp="1"/>
          </p:cNvSpPr>
          <p:nvPr>
            <p:ph type="subTitle" idx="1"/>
          </p:nvPr>
        </p:nvSpPr>
        <p:spPr>
          <a:xfrm>
            <a:off x="5232731" y="2504544"/>
            <a:ext cx="6735749" cy="3091922"/>
          </a:xfrm>
        </p:spPr>
        <p:txBody>
          <a:bodyPr>
            <a:normAutofit lnSpcReduction="10000"/>
          </a:bodyPr>
          <a:lstStyle/>
          <a:p>
            <a:pPr>
              <a:lnSpc>
                <a:spcPct val="90000"/>
              </a:lnSpc>
            </a:pPr>
            <a:r>
              <a:rPr lang="en-GB" sz="2800" b="1" kern="1400" spc="-50" dirty="0">
                <a:effectLst/>
                <a:latin typeface="Arial" panose="020B0604020202020204" pitchFamily="34" charset="0"/>
                <a:ea typeface="DengXian Light" panose="02010600030101010101" pitchFamily="2" charset="-122"/>
                <a:cs typeface="Arial" panose="020B0604020202020204" pitchFamily="34" charset="0"/>
              </a:rPr>
              <a:t>Module Code: BMSW5104</a:t>
            </a:r>
            <a:endParaRPr lang="en-GB" sz="2800" kern="1400" spc="-50" dirty="0">
              <a:effectLst/>
              <a:latin typeface="Arial" panose="020B0604020202020204" pitchFamily="34" charset="0"/>
              <a:ea typeface="DengXian Light" panose="02010600030101010101" pitchFamily="2" charset="-122"/>
              <a:cs typeface="Arial" panose="020B0604020202020204" pitchFamily="34" charset="0"/>
            </a:endParaRPr>
          </a:p>
          <a:p>
            <a:pPr>
              <a:lnSpc>
                <a:spcPct val="90000"/>
              </a:lnSpc>
            </a:pPr>
            <a:r>
              <a:rPr lang="en-GB" sz="2800" b="1" kern="1400" spc="-50" dirty="0">
                <a:effectLst/>
                <a:latin typeface="Arial" panose="020B0604020202020204" pitchFamily="34" charset="0"/>
                <a:ea typeface="DengXian Light" panose="02010600030101010101" pitchFamily="2" charset="-122"/>
                <a:cs typeface="Arial" panose="020B0604020202020204" pitchFamily="34" charset="0"/>
              </a:rPr>
              <a:t>Student Name’s: </a:t>
            </a:r>
            <a:endParaRPr lang="en-GB" sz="2800" kern="1400" spc="-50" dirty="0">
              <a:effectLst/>
              <a:latin typeface="Arial" panose="020B0604020202020204" pitchFamily="34" charset="0"/>
              <a:ea typeface="DengXian Light" panose="02010600030101010101" pitchFamily="2" charset="-122"/>
              <a:cs typeface="Arial" panose="020B0604020202020204" pitchFamily="34" charset="0"/>
            </a:endParaRPr>
          </a:p>
          <a:p>
            <a:pPr>
              <a:lnSpc>
                <a:spcPct val="90000"/>
              </a:lnSpc>
            </a:pPr>
            <a:r>
              <a:rPr lang="en-GB" sz="2800" b="1" kern="1400" spc="-50" dirty="0">
                <a:effectLst/>
                <a:latin typeface="Arial" panose="020B0604020202020204" pitchFamily="34" charset="0"/>
                <a:ea typeface="DengXian Light" panose="02010600030101010101" pitchFamily="2" charset="-122"/>
                <a:cs typeface="Arial" panose="020B0604020202020204" pitchFamily="34" charset="0"/>
              </a:rPr>
              <a:t>George Giuliano Mihai - 2027230</a:t>
            </a:r>
            <a:endParaRPr lang="en-GB" sz="2800" kern="1400" spc="-50" dirty="0">
              <a:effectLst/>
              <a:latin typeface="Arial" panose="020B0604020202020204" pitchFamily="34" charset="0"/>
              <a:ea typeface="DengXian Light" panose="02010600030101010101" pitchFamily="2" charset="-122"/>
              <a:cs typeface="Arial" panose="020B0604020202020204" pitchFamily="34" charset="0"/>
            </a:endParaRPr>
          </a:p>
          <a:p>
            <a:pPr>
              <a:lnSpc>
                <a:spcPct val="90000"/>
              </a:lnSpc>
            </a:pPr>
            <a:r>
              <a:rPr lang="en-GB" sz="2800" b="1" kern="1400" spc="-50" dirty="0">
                <a:effectLst/>
                <a:latin typeface="Arial" panose="020B0604020202020204" pitchFamily="34" charset="0"/>
                <a:ea typeface="DengXian Light" panose="02010600030101010101" pitchFamily="2" charset="-122"/>
                <a:cs typeface="Arial" panose="020B0604020202020204" pitchFamily="34" charset="0"/>
              </a:rPr>
              <a:t>Cristian Dumitru -2108821</a:t>
            </a:r>
            <a:endParaRPr lang="en-GB" sz="2800" kern="1400" spc="-50" dirty="0">
              <a:effectLst/>
              <a:latin typeface="Arial" panose="020B0604020202020204" pitchFamily="34" charset="0"/>
              <a:ea typeface="DengXian Light" panose="02010600030101010101" pitchFamily="2" charset="-122"/>
              <a:cs typeface="Arial" panose="020B0604020202020204" pitchFamily="34" charset="0"/>
            </a:endParaRPr>
          </a:p>
          <a:p>
            <a:pPr>
              <a:lnSpc>
                <a:spcPct val="90000"/>
              </a:lnSpc>
            </a:pPr>
            <a:r>
              <a:rPr lang="en-GB" sz="2800" b="1" kern="1400" spc="-50" dirty="0">
                <a:effectLst/>
                <a:latin typeface="Arial" panose="020B0604020202020204" pitchFamily="34" charset="0"/>
                <a:ea typeface="DengXian Light" panose="02010600030101010101" pitchFamily="2" charset="-122"/>
                <a:cs typeface="Arial" panose="020B0604020202020204" pitchFamily="34" charset="0"/>
              </a:rPr>
              <a:t>Dan Dumitru -2025728 </a:t>
            </a:r>
            <a:endParaRPr lang="en-GB" sz="2800" kern="1400" spc="-50" dirty="0">
              <a:effectLst/>
              <a:latin typeface="Arial" panose="020B0604020202020204" pitchFamily="34" charset="0"/>
              <a:ea typeface="DengXian Light" panose="02010600030101010101" pitchFamily="2" charset="-122"/>
              <a:cs typeface="Arial" panose="020B0604020202020204" pitchFamily="34" charset="0"/>
            </a:endParaRPr>
          </a:p>
          <a:p>
            <a:pPr>
              <a:lnSpc>
                <a:spcPct val="90000"/>
              </a:lnSpc>
            </a:pPr>
            <a:r>
              <a:rPr lang="en-GB" sz="2800" b="1" kern="1400" spc="-50" dirty="0">
                <a:effectLst/>
                <a:latin typeface="Arial" panose="020B0604020202020204" pitchFamily="34" charset="0"/>
                <a:ea typeface="DengXian Light" panose="02010600030101010101" pitchFamily="2" charset="-122"/>
                <a:cs typeface="Arial" panose="020B0604020202020204" pitchFamily="34" charset="0"/>
              </a:rPr>
              <a:t>Lecturer: Abel </a:t>
            </a:r>
            <a:r>
              <a:rPr lang="en-GB" sz="2800" b="1" kern="1400" spc="-50" dirty="0" err="1">
                <a:effectLst/>
                <a:latin typeface="Arial" panose="020B0604020202020204" pitchFamily="34" charset="0"/>
                <a:ea typeface="DengXian Light" panose="02010600030101010101" pitchFamily="2" charset="-122"/>
                <a:cs typeface="Arial" panose="020B0604020202020204" pitchFamily="34" charset="0"/>
              </a:rPr>
              <a:t>Agoba</a:t>
            </a:r>
            <a:endParaRPr lang="en-GB" sz="2800" kern="1400" spc="-50" dirty="0">
              <a:effectLst/>
              <a:latin typeface="Arial" panose="020B0604020202020204" pitchFamily="34" charset="0"/>
              <a:ea typeface="DengXian Light" panose="02010600030101010101" pitchFamily="2" charset="-122"/>
              <a:cs typeface="Arial" panose="020B0604020202020204" pitchFamily="34" charset="0"/>
            </a:endParaRPr>
          </a:p>
          <a:p>
            <a:pPr>
              <a:lnSpc>
                <a:spcPct val="90000"/>
              </a:lnSpc>
            </a:pPr>
            <a:endParaRPr lang="en-GB" sz="1000" dirty="0"/>
          </a:p>
        </p:txBody>
      </p:sp>
      <p:grpSp>
        <p:nvGrpSpPr>
          <p:cNvPr id="33" name="Group 22">
            <a:extLst>
              <a:ext uri="{FF2B5EF4-FFF2-40B4-BE49-F238E27FC236}">
                <a16:creationId xmlns:a16="http://schemas.microsoft.com/office/drawing/2014/main" id="{25123E6E-F713-4254-A6BF-358CC8EC6C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4" name="Straight Connector 23">
              <a:extLst>
                <a:ext uri="{FF2B5EF4-FFF2-40B4-BE49-F238E27FC236}">
                  <a16:creationId xmlns:a16="http://schemas.microsoft.com/office/drawing/2014/main" id="{2F690FE0-5412-4598-8AD6-769BB36E2C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 name="Straight Connector 24">
              <a:extLst>
                <a:ext uri="{FF2B5EF4-FFF2-40B4-BE49-F238E27FC236}">
                  <a16:creationId xmlns:a16="http://schemas.microsoft.com/office/drawing/2014/main" id="{B4850BB6-6709-408E-BEFD-24DC5E3C29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4A03B410-983E-40D8-A4EA-2BB747CB00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12B92421-6A58-4A51-AB7D-B97EA85E30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9D092B0B-C6FB-4CDC-ABE8-5C817CAC69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graphicFrame>
        <p:nvGraphicFramePr>
          <p:cNvPr id="4" name="Table 3">
            <a:extLst>
              <a:ext uri="{FF2B5EF4-FFF2-40B4-BE49-F238E27FC236}">
                <a16:creationId xmlns:a16="http://schemas.microsoft.com/office/drawing/2014/main" id="{1E345D70-8FD0-2947-FF9D-93C64AC57434}"/>
              </a:ext>
            </a:extLst>
          </p:cNvPr>
          <p:cNvGraphicFramePr>
            <a:graphicFrameLocks noGrp="1"/>
          </p:cNvGraphicFramePr>
          <p:nvPr>
            <p:extLst>
              <p:ext uri="{D42A27DB-BD31-4B8C-83A1-F6EECF244321}">
                <p14:modId xmlns:p14="http://schemas.microsoft.com/office/powerpoint/2010/main" val="1019233497"/>
              </p:ext>
            </p:extLst>
          </p:nvPr>
        </p:nvGraphicFramePr>
        <p:xfrm>
          <a:off x="646633" y="1079308"/>
          <a:ext cx="4004489" cy="4374707"/>
        </p:xfrm>
        <a:graphic>
          <a:graphicData uri="http://schemas.openxmlformats.org/drawingml/2006/table">
            <a:tbl>
              <a:tblPr>
                <a:noFill/>
                <a:tableStyleId>{5C22544A-7EE6-4342-B048-85BDC9FD1C3A}</a:tableStyleId>
              </a:tblPr>
              <a:tblGrid>
                <a:gridCol w="4004489">
                  <a:extLst>
                    <a:ext uri="{9D8B030D-6E8A-4147-A177-3AD203B41FA5}">
                      <a16:colId xmlns:a16="http://schemas.microsoft.com/office/drawing/2014/main" val="3090232054"/>
                    </a:ext>
                  </a:extLst>
                </a:gridCol>
              </a:tblGrid>
              <a:tr h="3572480">
                <a:tc>
                  <a:txBody>
                    <a:bodyPr/>
                    <a:lstStyle/>
                    <a:p>
                      <a:pPr algn="ctr">
                        <a:spcBef>
                          <a:spcPts val="600"/>
                        </a:spcBef>
                        <a:spcAft>
                          <a:spcPts val="600"/>
                        </a:spcAft>
                      </a:pPr>
                      <a:r>
                        <a:rPr lang="en-GB" sz="2400" b="1" cap="none" spc="0">
                          <a:solidFill>
                            <a:schemeClr val="tx1"/>
                          </a:solidFill>
                          <a:effectLst/>
                          <a:latin typeface="Arial" panose="020B0604020202020204" pitchFamily="34" charset="0"/>
                          <a:ea typeface="Arial" panose="020B0604020202020204" pitchFamily="34" charset="0"/>
                          <a:cs typeface="Arial" panose="020B0604020202020204" pitchFamily="34" charset="0"/>
                        </a:rPr>
                        <a:t>BA (Hons) Leadership and Management Skills in the Workplace </a:t>
                      </a:r>
                    </a:p>
                    <a:p>
                      <a:pPr algn="just">
                        <a:spcBef>
                          <a:spcPts val="600"/>
                        </a:spcBef>
                        <a:spcAft>
                          <a:spcPts val="600"/>
                        </a:spcAft>
                      </a:pPr>
                      <a:endParaRPr lang="en-GB" sz="2400" b="1" cap="none" spc="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1" fontAlgn="auto" latinLnBrk="0" hangingPunct="1">
                        <a:lnSpc>
                          <a:spcPct val="100000"/>
                        </a:lnSpc>
                        <a:spcBef>
                          <a:spcPts val="600"/>
                        </a:spcBef>
                        <a:spcAft>
                          <a:spcPts val="600"/>
                        </a:spcAft>
                        <a:buClrTx/>
                        <a:buSzTx/>
                        <a:buFontTx/>
                        <a:buNone/>
                        <a:tabLst/>
                        <a:defRPr/>
                      </a:pPr>
                      <a:r>
                        <a:rPr lang="en-GB" sz="2400" b="1" cap="none" spc="0">
                          <a:solidFill>
                            <a:schemeClr val="tx1"/>
                          </a:solidFill>
                          <a:effectLst/>
                          <a:latin typeface="Arial" panose="020B0604020202020204" pitchFamily="34" charset="0"/>
                          <a:ea typeface="Arial" panose="020B0604020202020204" pitchFamily="34" charset="0"/>
                          <a:cs typeface="Arial" panose="020B0604020202020204" pitchFamily="34" charset="0"/>
                        </a:rPr>
                        <a:t>Managing Projects in the Workplace </a:t>
                      </a:r>
                      <a:endParaRPr lang="en-GB" sz="2400" cap="none" spc="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lgn="just">
                        <a:spcBef>
                          <a:spcPts val="600"/>
                        </a:spcBef>
                        <a:spcAft>
                          <a:spcPts val="600"/>
                        </a:spcAft>
                      </a:pPr>
                      <a:endParaRPr lang="en-GB" sz="2400" cap="none" spc="0">
                        <a:solidFill>
                          <a:schemeClr val="tx1"/>
                        </a:solidFill>
                        <a:effectLst/>
                        <a:latin typeface="Times New Roman" panose="02020603050405020304" pitchFamily="18" charset="0"/>
                        <a:ea typeface="Times New Roman" panose="02020603050405020304" pitchFamily="18" charset="0"/>
                      </a:endParaRPr>
                    </a:p>
                  </a:txBody>
                  <a:tcPr marL="311580" marR="186948" marT="186948" marB="135061" anchor="ctr">
                    <a:lnL w="12700" cap="flat" cmpd="sng" algn="ctr">
                      <a:solidFill>
                        <a:schemeClr val="tx1"/>
                      </a:solidFill>
                      <a:prstDash val="solid"/>
                    </a:lnL>
                    <a:lnR w="12700" cmpd="sng">
                      <a:noFill/>
                      <a:prstDash val="solid"/>
                    </a:lnR>
                    <a:lnT w="12700" cap="flat" cmpd="sng" algn="ctr">
                      <a:solidFill>
                        <a:schemeClr val="tx1"/>
                      </a:solidFill>
                      <a:prstDash val="solid"/>
                    </a:lnT>
                    <a:lnB w="12700" cmpd="sng">
                      <a:noFill/>
                      <a:prstDash val="solid"/>
                    </a:lnB>
                    <a:noFill/>
                  </a:tcPr>
                </a:tc>
                <a:extLst>
                  <a:ext uri="{0D108BD9-81ED-4DB2-BD59-A6C34878D82A}">
                    <a16:rowId xmlns:a16="http://schemas.microsoft.com/office/drawing/2014/main" val="1916908287"/>
                  </a:ext>
                </a:extLst>
              </a:tr>
              <a:tr h="802227">
                <a:tc>
                  <a:txBody>
                    <a:bodyPr/>
                    <a:lstStyle/>
                    <a:p>
                      <a:pPr algn="just">
                        <a:spcBef>
                          <a:spcPts val="600"/>
                        </a:spcBef>
                        <a:spcAft>
                          <a:spcPts val="600"/>
                        </a:spcAft>
                      </a:pPr>
                      <a:endParaRPr lang="en-GB" sz="2400" cap="none" spc="0">
                        <a:solidFill>
                          <a:schemeClr val="tx1"/>
                        </a:solidFill>
                        <a:effectLst/>
                        <a:latin typeface="Times New Roman" panose="02020603050405020304" pitchFamily="18" charset="0"/>
                        <a:ea typeface="Times New Roman" panose="02020603050405020304" pitchFamily="18" charset="0"/>
                      </a:endParaRPr>
                    </a:p>
                  </a:txBody>
                  <a:tcPr marL="311580" marR="186948" marT="186948" marB="135061" anchor="ctr">
                    <a:lnL w="12700" cap="flat" cmpd="sng" algn="ctr">
                      <a:solidFill>
                        <a:schemeClr val="tx1"/>
                      </a:solid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022085507"/>
                  </a:ext>
                </a:extLst>
              </a:tr>
            </a:tbl>
          </a:graphicData>
        </a:graphic>
      </p:graphicFrame>
    </p:spTree>
    <p:extLst>
      <p:ext uri="{BB962C8B-B14F-4D97-AF65-F5344CB8AC3E}">
        <p14:creationId xmlns:p14="http://schemas.microsoft.com/office/powerpoint/2010/main" val="4284086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FD48FB1-66D8-4676-B0AA-C139A1DB78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F033F5AE-6728-4F19-8DED-658E674B3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82C7D74A-18BA-4709-A808-44E8815C4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B5164A3F-1561-4039-8185-AB0EEB713E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2A35DB53-42BE-460E-9CA1-1294C98463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8" name="Rectangle 17">
            <a:extLst>
              <a:ext uri="{FF2B5EF4-FFF2-40B4-BE49-F238E27FC236}">
                <a16:creationId xmlns:a16="http://schemas.microsoft.com/office/drawing/2014/main" id="{ED2D7C63-562A-41C7-892E-0C73F5D59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07F4A8-F5B8-EDA3-4174-F7130106AAC7}"/>
              </a:ext>
            </a:extLst>
          </p:cNvPr>
          <p:cNvSpPr>
            <a:spLocks noGrp="1"/>
          </p:cNvSpPr>
          <p:nvPr>
            <p:ph type="title"/>
          </p:nvPr>
        </p:nvSpPr>
        <p:spPr>
          <a:xfrm>
            <a:off x="5116738" y="685799"/>
            <a:ext cx="6159273" cy="2971801"/>
          </a:xfrm>
        </p:spPr>
        <p:txBody>
          <a:bodyPr vert="horz" lIns="91440" tIns="45720" rIns="91440" bIns="45720" rtlCol="0" anchor="b">
            <a:normAutofit/>
          </a:bodyPr>
          <a:lstStyle/>
          <a:p>
            <a:r>
              <a:rPr lang="en-US" sz="4800" b="1"/>
              <a:t>Incredible Vegetables </a:t>
            </a:r>
          </a:p>
        </p:txBody>
      </p:sp>
      <p:pic>
        <p:nvPicPr>
          <p:cNvPr id="4" name="Picture 3" descr="A close-up of vegetables&#10;&#10;Description automatically generated">
            <a:extLst>
              <a:ext uri="{FF2B5EF4-FFF2-40B4-BE49-F238E27FC236}">
                <a16:creationId xmlns:a16="http://schemas.microsoft.com/office/drawing/2014/main" id="{54D2F463-639F-54C2-C12D-4E1501EE8E3F}"/>
              </a:ext>
            </a:extLst>
          </p:cNvPr>
          <p:cNvPicPr>
            <a:picLocks noChangeAspect="1"/>
          </p:cNvPicPr>
          <p:nvPr/>
        </p:nvPicPr>
        <p:blipFill rotWithShape="1">
          <a:blip r:embed="rId2"/>
          <a:srcRect l="20835" r="41110"/>
          <a:stretch/>
        </p:blipFill>
        <p:spPr>
          <a:xfrm>
            <a:off x="20" y="10"/>
            <a:ext cx="4639713" cy="6857990"/>
          </a:xfrm>
          <a:prstGeom prst="rect">
            <a:avLst/>
          </a:prstGeom>
          <a:effectLst>
            <a:innerShdw blurRad="57150" dist="38100" dir="14460000">
              <a:prstClr val="black">
                <a:alpha val="70000"/>
              </a:prstClr>
            </a:innerShdw>
          </a:effectLst>
        </p:spPr>
      </p:pic>
      <p:grpSp>
        <p:nvGrpSpPr>
          <p:cNvPr id="20" name="Group 19">
            <a:extLst>
              <a:ext uri="{FF2B5EF4-FFF2-40B4-BE49-F238E27FC236}">
                <a16:creationId xmlns:a16="http://schemas.microsoft.com/office/drawing/2014/main" id="{6DF25E23-BE15-4E36-A700-59F0CE8C54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1" name="Straight Connector 20">
              <a:extLst>
                <a:ext uri="{FF2B5EF4-FFF2-40B4-BE49-F238E27FC236}">
                  <a16:creationId xmlns:a16="http://schemas.microsoft.com/office/drawing/2014/main" id="{2CE9353A-F333-4305-BED0-D126D75F5D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95D1D327-6D34-4AB1-BBCB-FFD18B927BA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C3D4CCB5-F27F-4868-B1D4-55D8654F07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55F00F96-8833-4C32-AD31-05286BC800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C22EE3D4-FE2C-4B01-BC8C-3CE2C6CC11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4090406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51" name="Group 28">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0" name="Straight Connector 29">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52" name="Rectangle 35">
            <a:extLst>
              <a:ext uri="{FF2B5EF4-FFF2-40B4-BE49-F238E27FC236}">
                <a16:creationId xmlns:a16="http://schemas.microsoft.com/office/drawing/2014/main" id="{B9403C7F-76AE-4587-92A2-D4E41EBE68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Hand holding tomatoes">
            <a:extLst>
              <a:ext uri="{FF2B5EF4-FFF2-40B4-BE49-F238E27FC236}">
                <a16:creationId xmlns:a16="http://schemas.microsoft.com/office/drawing/2014/main" id="{CC75EB42-8360-4B9B-1C3B-6399B7349A10}"/>
              </a:ext>
            </a:extLst>
          </p:cNvPr>
          <p:cNvPicPr>
            <a:picLocks noChangeAspect="1"/>
          </p:cNvPicPr>
          <p:nvPr/>
        </p:nvPicPr>
        <p:blipFill rotWithShape="1">
          <a:blip r:embed="rId2"/>
          <a:srcRect l="32988" r="32926" b="-1"/>
          <a:stretch/>
        </p:blipFill>
        <p:spPr>
          <a:xfrm>
            <a:off x="831" y="10"/>
            <a:ext cx="3502025" cy="6857990"/>
          </a:xfrm>
          <a:prstGeom prst="rect">
            <a:avLst/>
          </a:prstGeom>
          <a:effectLst>
            <a:innerShdw blurRad="57150" dist="38100" dir="14460000">
              <a:prstClr val="black">
                <a:alpha val="70000"/>
              </a:prstClr>
            </a:innerShdw>
          </a:effectLst>
        </p:spPr>
      </p:pic>
      <p:sp>
        <p:nvSpPr>
          <p:cNvPr id="4" name="TextBox 3">
            <a:extLst>
              <a:ext uri="{FF2B5EF4-FFF2-40B4-BE49-F238E27FC236}">
                <a16:creationId xmlns:a16="http://schemas.microsoft.com/office/drawing/2014/main" id="{27C23E64-F969-54AF-6290-EDD9C94BC378}"/>
              </a:ext>
            </a:extLst>
          </p:cNvPr>
          <p:cNvSpPr txBox="1"/>
          <p:nvPr/>
        </p:nvSpPr>
        <p:spPr>
          <a:xfrm>
            <a:off x="3502857" y="0"/>
            <a:ext cx="8685968" cy="6786880"/>
          </a:xfrm>
          <a:prstGeom prst="rect">
            <a:avLst/>
          </a:prstGeom>
        </p:spPr>
        <p:txBody>
          <a:bodyPr vert="horz" lIns="91440" tIns="45720" rIns="91440" bIns="45720" rtlCol="0" anchor="ctr">
            <a:normAutofit/>
          </a:bodyPr>
          <a:lstStyle/>
          <a:p>
            <a:pPr>
              <a:lnSpc>
                <a:spcPct val="90000"/>
              </a:lnSpc>
              <a:spcBef>
                <a:spcPct val="20000"/>
              </a:spcBef>
              <a:spcAft>
                <a:spcPts val="600"/>
              </a:spcAft>
              <a:buClr>
                <a:schemeClr val="tx1"/>
              </a:buClr>
              <a:buSzPct val="80000"/>
              <a:buFont typeface="Wingdings 3" panose="05040102010807070707" pitchFamily="18" charset="2"/>
              <a:buChar char=""/>
            </a:pPr>
            <a:r>
              <a:rPr lang="en-US" sz="1600" b="1" dirty="0">
                <a:solidFill>
                  <a:schemeClr val="bg1"/>
                </a:solidFill>
                <a:latin typeface="Arial" panose="020B0604020202020204" pitchFamily="34" charset="0"/>
                <a:cs typeface="Arial" panose="020B0604020202020204" pitchFamily="34" charset="0"/>
              </a:rPr>
              <a:t>Introduction</a:t>
            </a:r>
          </a:p>
          <a:p>
            <a:pPr>
              <a:lnSpc>
                <a:spcPct val="90000"/>
              </a:lnSpc>
              <a:spcBef>
                <a:spcPct val="20000"/>
              </a:spcBef>
              <a:spcAft>
                <a:spcPts val="600"/>
              </a:spcAft>
              <a:buClr>
                <a:schemeClr val="tx1"/>
              </a:buClr>
              <a:buSzPct val="80000"/>
            </a:pPr>
            <a:endParaRPr lang="en-US" sz="1600" b="1" dirty="0">
              <a:solidFill>
                <a:schemeClr val="bg1"/>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1600" dirty="0">
                <a:solidFill>
                  <a:schemeClr val="bg1"/>
                </a:solidFill>
                <a:latin typeface="Arial" panose="020B0604020202020204" pitchFamily="34" charset="0"/>
                <a:cs typeface="Arial" panose="020B0604020202020204" pitchFamily="34" charset="0"/>
              </a:rPr>
              <a:t>Establish a tomato cultivation operation using sustainable and efficient practices.</a:t>
            </a:r>
          </a:p>
          <a:p>
            <a:pPr>
              <a:lnSpc>
                <a:spcPct val="90000"/>
              </a:lnSpc>
              <a:spcBef>
                <a:spcPct val="20000"/>
              </a:spcBef>
              <a:spcAft>
                <a:spcPts val="600"/>
              </a:spcAft>
              <a:buClr>
                <a:schemeClr val="tx1"/>
              </a:buClr>
              <a:buSzPct val="80000"/>
            </a:pPr>
            <a:endParaRPr lang="en-US" sz="1600" dirty="0">
              <a:solidFill>
                <a:schemeClr val="bg1"/>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1600" dirty="0">
                <a:solidFill>
                  <a:schemeClr val="bg1"/>
                </a:solidFill>
                <a:latin typeface="Arial" panose="020B0604020202020204" pitchFamily="34" charset="0"/>
                <a:cs typeface="Arial" panose="020B0604020202020204" pitchFamily="34" charset="0"/>
              </a:rPr>
              <a:t>Maximize yield, quality, and profitability of tomatoes through careful seed selection and propagation.</a:t>
            </a:r>
          </a:p>
          <a:p>
            <a:pPr>
              <a:lnSpc>
                <a:spcPct val="90000"/>
              </a:lnSpc>
              <a:spcBef>
                <a:spcPct val="20000"/>
              </a:spcBef>
              <a:spcAft>
                <a:spcPts val="600"/>
              </a:spcAft>
              <a:buClr>
                <a:schemeClr val="tx1"/>
              </a:buClr>
              <a:buSzPct val="80000"/>
            </a:pPr>
            <a:endParaRPr lang="en-US" sz="1600" dirty="0">
              <a:solidFill>
                <a:schemeClr val="bg1"/>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1600" dirty="0">
                <a:solidFill>
                  <a:schemeClr val="bg1"/>
                </a:solidFill>
                <a:latin typeface="Arial" panose="020B0604020202020204" pitchFamily="34" charset="0"/>
                <a:cs typeface="Arial" panose="020B0604020202020204" pitchFamily="34" charset="0"/>
              </a:rPr>
              <a:t>Focus on growing the most flavorful tomatoes in the UK within the allocated budget and special area.</a:t>
            </a:r>
          </a:p>
          <a:p>
            <a:pPr marL="285750" indent="-285750">
              <a:lnSpc>
                <a:spcPct val="90000"/>
              </a:lnSpc>
              <a:spcBef>
                <a:spcPct val="20000"/>
              </a:spcBef>
              <a:spcAft>
                <a:spcPts val="600"/>
              </a:spcAft>
              <a:buClr>
                <a:schemeClr val="tx1"/>
              </a:buClr>
              <a:buSzPct val="80000"/>
              <a:buFont typeface="Wingdings 3" panose="05040102010807070707" pitchFamily="18" charset="2"/>
              <a:buChar char=""/>
            </a:pPr>
            <a:endParaRPr lang="en-US" sz="1600" dirty="0">
              <a:solidFill>
                <a:schemeClr val="bg1"/>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1600" dirty="0">
                <a:solidFill>
                  <a:schemeClr val="bg1"/>
                </a:solidFill>
                <a:latin typeface="Arial" panose="020B0604020202020204" pitchFamily="34" charset="0"/>
                <a:cs typeface="Arial" panose="020B0604020202020204" pitchFamily="34" charset="0"/>
              </a:rPr>
              <a:t>Challenge norms of vegetable cultivation by sourcing and distributing rare and exotic tomato varieties.</a:t>
            </a:r>
          </a:p>
          <a:p>
            <a:pPr>
              <a:lnSpc>
                <a:spcPct val="90000"/>
              </a:lnSpc>
              <a:spcBef>
                <a:spcPct val="20000"/>
              </a:spcBef>
              <a:spcAft>
                <a:spcPts val="600"/>
              </a:spcAft>
              <a:buClr>
                <a:schemeClr val="tx1"/>
              </a:buClr>
              <a:buSzPct val="80000"/>
            </a:pPr>
            <a:endParaRPr lang="en-US" sz="1600" dirty="0">
              <a:solidFill>
                <a:schemeClr val="bg1"/>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1600" dirty="0">
                <a:solidFill>
                  <a:schemeClr val="bg1"/>
                </a:solidFill>
                <a:latin typeface="Arial" panose="020B0604020202020204" pitchFamily="34" charset="0"/>
                <a:cs typeface="Arial" panose="020B0604020202020204" pitchFamily="34" charset="0"/>
              </a:rPr>
              <a:t>Inspire individuals and communities to explore the world of unusual and fascinating edible plants.</a:t>
            </a:r>
          </a:p>
          <a:p>
            <a:pPr>
              <a:lnSpc>
                <a:spcPct val="90000"/>
              </a:lnSpc>
              <a:spcBef>
                <a:spcPct val="20000"/>
              </a:spcBef>
              <a:spcAft>
                <a:spcPts val="600"/>
              </a:spcAft>
              <a:buClr>
                <a:schemeClr val="tx1"/>
              </a:buClr>
              <a:buSzPct val="80000"/>
            </a:pPr>
            <a:endParaRPr lang="en-US" sz="1600" dirty="0">
              <a:solidFill>
                <a:schemeClr val="bg1"/>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1600" dirty="0">
                <a:solidFill>
                  <a:schemeClr val="bg1"/>
                </a:solidFill>
                <a:latin typeface="Arial" panose="020B0604020202020204" pitchFamily="34" charset="0"/>
                <a:cs typeface="Arial" panose="020B0604020202020204" pitchFamily="34" charset="0"/>
              </a:rPr>
              <a:t>Promote biodiversity and sustainable farming practices in the tomato cultivation process.</a:t>
            </a:r>
          </a:p>
          <a:p>
            <a:pPr>
              <a:lnSpc>
                <a:spcPct val="90000"/>
              </a:lnSpc>
              <a:spcBef>
                <a:spcPct val="20000"/>
              </a:spcBef>
              <a:spcAft>
                <a:spcPts val="600"/>
              </a:spcAft>
              <a:buClr>
                <a:schemeClr val="tx1"/>
              </a:buClr>
              <a:buSzPct val="80000"/>
              <a:buFont typeface="Wingdings 3" panose="05040102010807070707" pitchFamily="18" charset="2"/>
              <a:buChar char=""/>
            </a:pPr>
            <a:endParaRPr lang="en-US" sz="1600" dirty="0">
              <a:solidFill>
                <a:schemeClr val="bg2">
                  <a:lumMod val="75000"/>
                </a:schemeClr>
              </a:solidFill>
            </a:endParaRPr>
          </a:p>
          <a:p>
            <a:pPr>
              <a:lnSpc>
                <a:spcPct val="90000"/>
              </a:lnSpc>
              <a:spcBef>
                <a:spcPct val="20000"/>
              </a:spcBef>
              <a:spcAft>
                <a:spcPts val="600"/>
              </a:spcAft>
              <a:buClr>
                <a:schemeClr val="tx1"/>
              </a:buClr>
              <a:buSzPct val="80000"/>
              <a:buFont typeface="Wingdings 3" panose="05040102010807070707" pitchFamily="18" charset="2"/>
              <a:buChar char=""/>
            </a:pPr>
            <a:endParaRPr lang="en-US" sz="1600" dirty="0">
              <a:solidFill>
                <a:schemeClr val="bg2">
                  <a:lumMod val="75000"/>
                </a:schemeClr>
              </a:solidFill>
            </a:endParaRPr>
          </a:p>
          <a:p>
            <a:pPr>
              <a:lnSpc>
                <a:spcPct val="90000"/>
              </a:lnSpc>
              <a:spcBef>
                <a:spcPct val="20000"/>
              </a:spcBef>
              <a:spcAft>
                <a:spcPts val="600"/>
              </a:spcAft>
              <a:buClr>
                <a:schemeClr val="tx1"/>
              </a:buClr>
              <a:buSzPct val="80000"/>
            </a:pPr>
            <a:endParaRPr lang="en-US" sz="1600" dirty="0">
              <a:solidFill>
                <a:schemeClr val="bg2">
                  <a:lumMod val="75000"/>
                </a:schemeClr>
              </a:solidFill>
            </a:endParaRPr>
          </a:p>
        </p:txBody>
      </p:sp>
      <p:grpSp>
        <p:nvGrpSpPr>
          <p:cNvPr id="38" name="Group 37">
            <a:extLst>
              <a:ext uri="{FF2B5EF4-FFF2-40B4-BE49-F238E27FC236}">
                <a16:creationId xmlns:a16="http://schemas.microsoft.com/office/drawing/2014/main" id="{D6C71778-3DDA-4748-AEBB-2A4B750163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9" name="Straight Connector 38">
              <a:extLst>
                <a:ext uri="{FF2B5EF4-FFF2-40B4-BE49-F238E27FC236}">
                  <a16:creationId xmlns:a16="http://schemas.microsoft.com/office/drawing/2014/main" id="{BA1F5C7D-5183-424E-BD72-BBFC59C5A2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B848F76E-D8DE-4826-901B-4E4090240E5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FAE84420-E672-4A16-8384-42BDDC4A9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044D91EB-FA8D-4FD3-88F8-053F9962B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756B711F-46BD-4789-926C-CF2F01F71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702515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62CE031E-EE35-4AA7-9784-8050933277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0" name="Straight Connector 29">
              <a:extLst>
                <a:ext uri="{FF2B5EF4-FFF2-40B4-BE49-F238E27FC236}">
                  <a16:creationId xmlns:a16="http://schemas.microsoft.com/office/drawing/2014/main" id="{118D62D3-5800-4F4A-95BE-C1A2BB8B23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4C9E4F52-5D94-4242-AC69-EE6A23FAB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322CC7C0-D1D6-4FF0-A60C-1AEB9C8736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99B43E48-8275-4871-8745-F5CB75CFDB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E87ED701-F942-4771-8F92-6EFCC2E8E0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36" name="Rectangle 35">
            <a:extLst>
              <a:ext uri="{FF2B5EF4-FFF2-40B4-BE49-F238E27FC236}">
                <a16:creationId xmlns:a16="http://schemas.microsoft.com/office/drawing/2014/main" id="{9ACA6826-032C-4799-B079-15DB2A6C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1">
            <a:extLst>
              <a:ext uri="{FF2B5EF4-FFF2-40B4-BE49-F238E27FC236}">
                <a16:creationId xmlns:a16="http://schemas.microsoft.com/office/drawing/2014/main" id="{4531D401-18BC-8154-C7B8-13691AAA5219}"/>
              </a:ext>
            </a:extLst>
          </p:cNvPr>
          <p:cNvSpPr txBox="1"/>
          <p:nvPr/>
        </p:nvSpPr>
        <p:spPr>
          <a:xfrm>
            <a:off x="0" y="0"/>
            <a:ext cx="8519581" cy="6776720"/>
          </a:xfrm>
          <a:prstGeom prst="rect">
            <a:avLst/>
          </a:prstGeom>
        </p:spPr>
        <p:txBody>
          <a:bodyPr vert="horz" lIns="91440" tIns="45720" rIns="91440" bIns="45720" rtlCol="0" anchor="ctr">
            <a:normAutofit/>
          </a:bodyPr>
          <a:lstStyle/>
          <a:p>
            <a:pPr>
              <a:lnSpc>
                <a:spcPct val="90000"/>
              </a:lnSpc>
              <a:spcBef>
                <a:spcPct val="20000"/>
              </a:spcBef>
              <a:spcAft>
                <a:spcPts val="600"/>
              </a:spcAft>
              <a:buClr>
                <a:schemeClr val="tx1"/>
              </a:buClr>
              <a:buSzPct val="80000"/>
            </a:pPr>
            <a:r>
              <a:rPr lang="en-US" sz="2000" b="1" dirty="0">
                <a:solidFill>
                  <a:schemeClr val="bg2">
                    <a:lumMod val="75000"/>
                  </a:schemeClr>
                </a:solidFill>
                <a:latin typeface="Arial" panose="020B0604020202020204" pitchFamily="34" charset="0"/>
                <a:cs typeface="Arial" panose="020B0604020202020204" pitchFamily="34" charset="0"/>
              </a:rPr>
              <a:t> Scope of the Project</a:t>
            </a: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2000" dirty="0">
                <a:solidFill>
                  <a:schemeClr val="bg2">
                    <a:lumMod val="75000"/>
                  </a:schemeClr>
                </a:solidFill>
                <a:latin typeface="Arial" panose="020B0604020202020204" pitchFamily="34" charset="0"/>
                <a:cs typeface="Arial" panose="020B0604020202020204" pitchFamily="34" charset="0"/>
              </a:rPr>
              <a:t>Establish and operate a company dedicated to tomato cultivation and production.</a:t>
            </a:r>
          </a:p>
          <a:p>
            <a:pPr marL="285750" indent="-285750">
              <a:lnSpc>
                <a:spcPct val="90000"/>
              </a:lnSpc>
              <a:spcBef>
                <a:spcPct val="20000"/>
              </a:spcBef>
              <a:spcAft>
                <a:spcPts val="600"/>
              </a:spcAft>
              <a:buClr>
                <a:schemeClr val="tx1"/>
              </a:buClr>
              <a:buSzPct val="80000"/>
              <a:buFont typeface="Wingdings 3" panose="05040102010807070707" pitchFamily="18" charset="2"/>
              <a:buChar char=""/>
            </a:pPr>
            <a:endParaRPr lang="en-US" sz="2000"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2000" dirty="0">
                <a:solidFill>
                  <a:schemeClr val="bg2">
                    <a:lumMod val="75000"/>
                  </a:schemeClr>
                </a:solidFill>
                <a:latin typeface="Arial" panose="020B0604020202020204" pitchFamily="34" charset="0"/>
                <a:cs typeface="Arial" panose="020B0604020202020204" pitchFamily="34" charset="0"/>
              </a:rPr>
              <a:t> Select appropriate tomato varieties and implement efficient cultivation practices.</a:t>
            </a:r>
          </a:p>
          <a:p>
            <a:pPr marL="285750" indent="-285750">
              <a:lnSpc>
                <a:spcPct val="90000"/>
              </a:lnSpc>
              <a:spcBef>
                <a:spcPct val="20000"/>
              </a:spcBef>
              <a:spcAft>
                <a:spcPts val="600"/>
              </a:spcAft>
              <a:buClr>
                <a:schemeClr val="tx1"/>
              </a:buClr>
              <a:buSzPct val="80000"/>
              <a:buFont typeface="Wingdings 3" panose="05040102010807070707" pitchFamily="18" charset="2"/>
              <a:buChar char=""/>
            </a:pPr>
            <a:endParaRPr lang="en-US" sz="2000"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2000" dirty="0">
                <a:solidFill>
                  <a:schemeClr val="bg2">
                    <a:lumMod val="75000"/>
                  </a:schemeClr>
                </a:solidFill>
                <a:latin typeface="Arial" panose="020B0604020202020204" pitchFamily="34" charset="0"/>
                <a:cs typeface="Arial" panose="020B0604020202020204" pitchFamily="34" charset="0"/>
              </a:rPr>
              <a:t>Manage irrigation, fertilization, pest, and disease control to ensure optimal growing conditions.</a:t>
            </a:r>
          </a:p>
          <a:p>
            <a:pPr marL="285750" indent="-285750">
              <a:lnSpc>
                <a:spcPct val="90000"/>
              </a:lnSpc>
              <a:spcBef>
                <a:spcPct val="20000"/>
              </a:spcBef>
              <a:spcAft>
                <a:spcPts val="600"/>
              </a:spcAft>
              <a:buClr>
                <a:schemeClr val="tx1"/>
              </a:buClr>
              <a:buSzPct val="80000"/>
              <a:buFont typeface="Wingdings 3" panose="05040102010807070707" pitchFamily="18" charset="2"/>
              <a:buChar char=""/>
            </a:pPr>
            <a:endParaRPr lang="en-US" sz="2000"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2000" dirty="0">
                <a:solidFill>
                  <a:schemeClr val="bg2">
                    <a:lumMod val="75000"/>
                  </a:schemeClr>
                </a:solidFill>
                <a:latin typeface="Arial" panose="020B0604020202020204" pitchFamily="34" charset="0"/>
                <a:cs typeface="Arial" panose="020B0604020202020204" pitchFamily="34" charset="0"/>
              </a:rPr>
              <a:t>Implement post-harvest management practices to preserve the quality of the tomatoes.</a:t>
            </a:r>
          </a:p>
          <a:p>
            <a:pPr marL="285750" indent="-285750">
              <a:lnSpc>
                <a:spcPct val="90000"/>
              </a:lnSpc>
              <a:spcBef>
                <a:spcPct val="20000"/>
              </a:spcBef>
              <a:spcAft>
                <a:spcPts val="600"/>
              </a:spcAft>
              <a:buClr>
                <a:schemeClr val="tx1"/>
              </a:buClr>
              <a:buSzPct val="80000"/>
              <a:buFont typeface="Wingdings 3" panose="05040102010807070707" pitchFamily="18" charset="2"/>
              <a:buChar char=""/>
            </a:pPr>
            <a:endParaRPr lang="en-US" sz="2000"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2000" dirty="0">
                <a:solidFill>
                  <a:schemeClr val="bg2">
                    <a:lumMod val="75000"/>
                  </a:schemeClr>
                </a:solidFill>
                <a:latin typeface="Arial" panose="020B0604020202020204" pitchFamily="34" charset="0"/>
                <a:cs typeface="Arial" panose="020B0604020202020204" pitchFamily="34" charset="0"/>
              </a:rPr>
              <a:t>Develop marketing strategies to effectively promote and sell the tomatoes.</a:t>
            </a:r>
          </a:p>
          <a:p>
            <a:pPr marL="285750" indent="-285750">
              <a:lnSpc>
                <a:spcPct val="90000"/>
              </a:lnSpc>
              <a:spcBef>
                <a:spcPct val="20000"/>
              </a:spcBef>
              <a:spcAft>
                <a:spcPts val="600"/>
              </a:spcAft>
              <a:buClr>
                <a:schemeClr val="tx1"/>
              </a:buClr>
              <a:buSzPct val="80000"/>
              <a:buFont typeface="Wingdings 3" panose="05040102010807070707" pitchFamily="18" charset="2"/>
              <a:buChar char=""/>
            </a:pPr>
            <a:endParaRPr lang="en-US" sz="2000"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sz="2000" dirty="0">
                <a:solidFill>
                  <a:schemeClr val="bg2">
                    <a:lumMod val="75000"/>
                  </a:schemeClr>
                </a:solidFill>
                <a:latin typeface="Arial" panose="020B0604020202020204" pitchFamily="34" charset="0"/>
                <a:cs typeface="Arial" panose="020B0604020202020204" pitchFamily="34" charset="0"/>
              </a:rPr>
              <a:t>Focus on sustainability and profitability in all aspects of the project.</a:t>
            </a:r>
          </a:p>
        </p:txBody>
      </p:sp>
      <p:pic>
        <p:nvPicPr>
          <p:cNvPr id="6" name="Graphic 5" descr="Plant">
            <a:extLst>
              <a:ext uri="{FF2B5EF4-FFF2-40B4-BE49-F238E27FC236}">
                <a16:creationId xmlns:a16="http://schemas.microsoft.com/office/drawing/2014/main" id="{8FEE9AB2-A5C2-2616-B35A-7407C118A73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19504" y="715296"/>
            <a:ext cx="3185108" cy="5427407"/>
          </a:xfrm>
          <a:prstGeom prst="rect">
            <a:avLst/>
          </a:prstGeom>
          <a:effectLst>
            <a:innerShdw blurRad="57150" dist="38100" dir="14460000">
              <a:prstClr val="black">
                <a:alpha val="70000"/>
              </a:prstClr>
            </a:innerShdw>
          </a:effectLst>
        </p:spPr>
      </p:pic>
      <p:grpSp>
        <p:nvGrpSpPr>
          <p:cNvPr id="38" name="Group 37">
            <a:extLst>
              <a:ext uri="{FF2B5EF4-FFF2-40B4-BE49-F238E27FC236}">
                <a16:creationId xmlns:a16="http://schemas.microsoft.com/office/drawing/2014/main" id="{DD58A807-BD0E-4B1D-A523-2F20E7FE26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33837"/>
            <a:ext cx="2981858" cy="3208867"/>
            <a:chOff x="9206969" y="2963333"/>
            <a:chExt cx="2981858" cy="3208867"/>
          </a:xfrm>
        </p:grpSpPr>
        <p:cxnSp>
          <p:nvCxnSpPr>
            <p:cNvPr id="39" name="Straight Connector 38">
              <a:extLst>
                <a:ext uri="{FF2B5EF4-FFF2-40B4-BE49-F238E27FC236}">
                  <a16:creationId xmlns:a16="http://schemas.microsoft.com/office/drawing/2014/main" id="{AC82FD88-0436-4D5C-B5A2-7B90191949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E2706DBD-9DBD-49D6-80EB-C896096D2F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251C7442-3F0F-49E3-9389-D6B4BAE14A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BA614368-43A5-4794-BA71-09F8585F9F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3F42B96B-0C70-40CB-A027-175F2A1657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5016716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2CE031E-EE35-4AA7-9784-8050933277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0" name="Straight Connector 9">
              <a:extLst>
                <a:ext uri="{FF2B5EF4-FFF2-40B4-BE49-F238E27FC236}">
                  <a16:creationId xmlns:a16="http://schemas.microsoft.com/office/drawing/2014/main" id="{118D62D3-5800-4F4A-95BE-C1A2BB8B23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C9E4F52-5D94-4242-AC69-EE6A23FAB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22CC7C0-D1D6-4FF0-A60C-1AEB9C8736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99B43E48-8275-4871-8745-F5CB75CFDB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87ED701-F942-4771-8F92-6EFCC2E8E0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6" name="Rectangle 15">
            <a:extLst>
              <a:ext uri="{FF2B5EF4-FFF2-40B4-BE49-F238E27FC236}">
                <a16:creationId xmlns:a16="http://schemas.microsoft.com/office/drawing/2014/main" id="{9ACA6826-032C-4799-B079-15DB2A6C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A21DDEB-862D-8188-F352-3F7B09D0931E}"/>
              </a:ext>
            </a:extLst>
          </p:cNvPr>
          <p:cNvSpPr txBox="1"/>
          <p:nvPr/>
        </p:nvSpPr>
        <p:spPr>
          <a:xfrm>
            <a:off x="0" y="152400"/>
            <a:ext cx="8168640" cy="6512560"/>
          </a:xfrm>
          <a:prstGeom prst="rect">
            <a:avLst/>
          </a:prstGeom>
        </p:spPr>
        <p:txBody>
          <a:bodyPr vert="horz" lIns="91440" tIns="45720" rIns="91440" bIns="45720" rtlCol="0" anchor="ctr">
            <a:normAutofit/>
          </a:bodyPr>
          <a:lstStyle/>
          <a:p>
            <a:pPr>
              <a:lnSpc>
                <a:spcPct val="90000"/>
              </a:lnSpc>
              <a:spcBef>
                <a:spcPct val="20000"/>
              </a:spcBef>
              <a:spcAft>
                <a:spcPts val="600"/>
              </a:spcAft>
              <a:buClr>
                <a:schemeClr val="tx1"/>
              </a:buClr>
              <a:buSzPct val="80000"/>
              <a:buFont typeface="Wingdings 3" panose="05040102010807070707" pitchFamily="18" charset="2"/>
              <a:buChar char=""/>
            </a:pPr>
            <a:r>
              <a:rPr lang="en-US" b="1" dirty="0">
                <a:solidFill>
                  <a:schemeClr val="bg2">
                    <a:lumMod val="75000"/>
                  </a:schemeClr>
                </a:solidFill>
                <a:latin typeface="Arial" panose="020B0604020202020204" pitchFamily="34" charset="0"/>
                <a:cs typeface="Arial" panose="020B0604020202020204" pitchFamily="34" charset="0"/>
              </a:rPr>
              <a:t>Stakeholders Analysis for a Company Growing Tomatoes</a:t>
            </a:r>
          </a:p>
          <a:p>
            <a:pPr>
              <a:lnSpc>
                <a:spcPct val="90000"/>
              </a:lnSpc>
              <a:spcBef>
                <a:spcPct val="20000"/>
              </a:spcBef>
              <a:spcAft>
                <a:spcPts val="600"/>
              </a:spcAft>
              <a:buClr>
                <a:schemeClr val="tx1"/>
              </a:buClr>
              <a:buSzPct val="80000"/>
              <a:buFont typeface="Wingdings 3" panose="05040102010807070707" pitchFamily="18" charset="2"/>
              <a:buChar char=""/>
            </a:pPr>
            <a:endParaRPr lang="en-US" b="1"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b="1" dirty="0">
                <a:solidFill>
                  <a:schemeClr val="bg2">
                    <a:lumMod val="75000"/>
                  </a:schemeClr>
                </a:solidFill>
                <a:latin typeface="Arial" panose="020B0604020202020204" pitchFamily="34" charset="0"/>
                <a:cs typeface="Arial" panose="020B0604020202020204" pitchFamily="34" charset="0"/>
              </a:rPr>
              <a:t>Farmers and Owners: </a:t>
            </a:r>
            <a:r>
              <a:rPr lang="en-US" dirty="0">
                <a:solidFill>
                  <a:schemeClr val="bg2">
                    <a:lumMod val="75000"/>
                  </a:schemeClr>
                </a:solidFill>
                <a:latin typeface="Arial" panose="020B0604020202020204" pitchFamily="34" charset="0"/>
                <a:cs typeface="Arial" panose="020B0604020202020204" pitchFamily="34" charset="0"/>
              </a:rPr>
              <a:t>Maximize crop yield, quality, and financial sustainability.</a:t>
            </a:r>
          </a:p>
          <a:p>
            <a:pPr>
              <a:lnSpc>
                <a:spcPct val="90000"/>
              </a:lnSpc>
              <a:spcBef>
                <a:spcPct val="20000"/>
              </a:spcBef>
              <a:spcAft>
                <a:spcPts val="600"/>
              </a:spcAft>
              <a:buClr>
                <a:schemeClr val="tx1"/>
              </a:buClr>
              <a:buSzPct val="80000"/>
              <a:buFont typeface="Wingdings 3" panose="05040102010807070707" pitchFamily="18" charset="2"/>
              <a:buChar char=""/>
            </a:pPr>
            <a:endParaRPr lang="en-US"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b="1" dirty="0">
                <a:solidFill>
                  <a:schemeClr val="bg2">
                    <a:lumMod val="75000"/>
                  </a:schemeClr>
                </a:solidFill>
                <a:latin typeface="Arial" panose="020B0604020202020204" pitchFamily="34" charset="0"/>
                <a:cs typeface="Arial" panose="020B0604020202020204" pitchFamily="34" charset="0"/>
              </a:rPr>
              <a:t>Employees and Laborers: </a:t>
            </a:r>
            <a:r>
              <a:rPr lang="en-US" dirty="0">
                <a:solidFill>
                  <a:schemeClr val="bg2">
                    <a:lumMod val="75000"/>
                  </a:schemeClr>
                </a:solidFill>
                <a:latin typeface="Arial" panose="020B0604020202020204" pitchFamily="34" charset="0"/>
                <a:cs typeface="Arial" panose="020B0604020202020204" pitchFamily="34" charset="0"/>
              </a:rPr>
              <a:t>Fair wages, job security, safe working conditions, and growth opportunities.</a:t>
            </a:r>
          </a:p>
          <a:p>
            <a:pPr>
              <a:lnSpc>
                <a:spcPct val="90000"/>
              </a:lnSpc>
              <a:spcBef>
                <a:spcPct val="20000"/>
              </a:spcBef>
              <a:spcAft>
                <a:spcPts val="600"/>
              </a:spcAft>
              <a:buClr>
                <a:schemeClr val="tx1"/>
              </a:buClr>
              <a:buSzPct val="80000"/>
              <a:buFont typeface="Wingdings 3" panose="05040102010807070707" pitchFamily="18" charset="2"/>
              <a:buChar char=""/>
            </a:pPr>
            <a:endParaRPr lang="en-US"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b="1" dirty="0">
                <a:solidFill>
                  <a:schemeClr val="bg2">
                    <a:lumMod val="75000"/>
                  </a:schemeClr>
                </a:solidFill>
                <a:latin typeface="Arial" panose="020B0604020202020204" pitchFamily="34" charset="0"/>
                <a:cs typeface="Arial" panose="020B0604020202020204" pitchFamily="34" charset="0"/>
              </a:rPr>
              <a:t>Suppliers: </a:t>
            </a:r>
            <a:r>
              <a:rPr lang="en-US" dirty="0">
                <a:solidFill>
                  <a:schemeClr val="bg2">
                    <a:lumMod val="75000"/>
                  </a:schemeClr>
                </a:solidFill>
                <a:latin typeface="Arial" panose="020B0604020202020204" pitchFamily="34" charset="0"/>
                <a:cs typeface="Arial" panose="020B0604020202020204" pitchFamily="34" charset="0"/>
              </a:rPr>
              <a:t>Strong business relationships, timely payments, and reliable demand.</a:t>
            </a:r>
          </a:p>
          <a:p>
            <a:pPr>
              <a:lnSpc>
                <a:spcPct val="90000"/>
              </a:lnSpc>
              <a:spcBef>
                <a:spcPct val="20000"/>
              </a:spcBef>
              <a:spcAft>
                <a:spcPts val="600"/>
              </a:spcAft>
              <a:buClr>
                <a:schemeClr val="tx1"/>
              </a:buClr>
              <a:buSzPct val="80000"/>
              <a:buFont typeface="Wingdings 3" panose="05040102010807070707" pitchFamily="18" charset="2"/>
              <a:buChar char=""/>
            </a:pPr>
            <a:endParaRPr lang="en-US"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b="1" dirty="0">
                <a:solidFill>
                  <a:schemeClr val="bg2">
                    <a:lumMod val="75000"/>
                  </a:schemeClr>
                </a:solidFill>
                <a:latin typeface="Arial" panose="020B0604020202020204" pitchFamily="34" charset="0"/>
                <a:cs typeface="Arial" panose="020B0604020202020204" pitchFamily="34" charset="0"/>
              </a:rPr>
              <a:t>Customers: </a:t>
            </a:r>
            <a:r>
              <a:rPr lang="en-US" dirty="0">
                <a:solidFill>
                  <a:schemeClr val="bg2">
                    <a:lumMod val="75000"/>
                  </a:schemeClr>
                </a:solidFill>
                <a:latin typeface="Arial" panose="020B0604020202020204" pitchFamily="34" charset="0"/>
                <a:cs typeface="Arial" panose="020B0604020202020204" pitchFamily="34" charset="0"/>
              </a:rPr>
              <a:t>High-quality tomatoes, timely delivery, competitive pricing, and consistent supply.</a:t>
            </a:r>
          </a:p>
          <a:p>
            <a:pPr>
              <a:lnSpc>
                <a:spcPct val="90000"/>
              </a:lnSpc>
              <a:spcBef>
                <a:spcPct val="20000"/>
              </a:spcBef>
              <a:spcAft>
                <a:spcPts val="600"/>
              </a:spcAft>
              <a:buClr>
                <a:schemeClr val="tx1"/>
              </a:buClr>
              <a:buSzPct val="80000"/>
              <a:buFont typeface="Wingdings 3" panose="05040102010807070707" pitchFamily="18" charset="2"/>
              <a:buChar char=""/>
            </a:pPr>
            <a:endParaRPr lang="en-US"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b="1" dirty="0">
                <a:solidFill>
                  <a:schemeClr val="bg2">
                    <a:lumMod val="75000"/>
                  </a:schemeClr>
                </a:solidFill>
                <a:latin typeface="Arial" panose="020B0604020202020204" pitchFamily="34" charset="0"/>
                <a:cs typeface="Arial" panose="020B0604020202020204" pitchFamily="34" charset="0"/>
              </a:rPr>
              <a:t>Local Community: </a:t>
            </a:r>
            <a:r>
              <a:rPr lang="en-US" dirty="0">
                <a:solidFill>
                  <a:schemeClr val="bg2">
                    <a:lumMod val="75000"/>
                  </a:schemeClr>
                </a:solidFill>
                <a:latin typeface="Arial" panose="020B0604020202020204" pitchFamily="34" charset="0"/>
                <a:cs typeface="Arial" panose="020B0604020202020204" pitchFamily="34" charset="0"/>
              </a:rPr>
              <a:t>Environmental impact, job creation, and contributions to the local economy.</a:t>
            </a:r>
          </a:p>
          <a:p>
            <a:pPr>
              <a:lnSpc>
                <a:spcPct val="90000"/>
              </a:lnSpc>
              <a:spcBef>
                <a:spcPct val="20000"/>
              </a:spcBef>
              <a:spcAft>
                <a:spcPts val="600"/>
              </a:spcAft>
              <a:buClr>
                <a:schemeClr val="tx1"/>
              </a:buClr>
              <a:buSzPct val="80000"/>
              <a:buFont typeface="Wingdings 3" panose="05040102010807070707" pitchFamily="18" charset="2"/>
              <a:buChar char=""/>
            </a:pPr>
            <a:endParaRPr lang="en-US" dirty="0">
              <a:solidFill>
                <a:schemeClr val="bg2">
                  <a:lumMod val="75000"/>
                </a:schemeClr>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chemeClr val="tx1"/>
              </a:buClr>
              <a:buSzPct val="80000"/>
              <a:buFont typeface="Wingdings 3" panose="05040102010807070707" pitchFamily="18" charset="2"/>
              <a:buChar char=""/>
            </a:pPr>
            <a:r>
              <a:rPr lang="en-US" b="1" dirty="0">
                <a:solidFill>
                  <a:schemeClr val="bg2">
                    <a:lumMod val="75000"/>
                  </a:schemeClr>
                </a:solidFill>
                <a:latin typeface="Arial" panose="020B0604020202020204" pitchFamily="34" charset="0"/>
                <a:cs typeface="Arial" panose="020B0604020202020204" pitchFamily="34" charset="0"/>
              </a:rPr>
              <a:t>Regulatory Authorities: </a:t>
            </a:r>
            <a:r>
              <a:rPr lang="en-US" dirty="0">
                <a:solidFill>
                  <a:schemeClr val="bg2">
                    <a:lumMod val="75000"/>
                  </a:schemeClr>
                </a:solidFill>
                <a:latin typeface="Arial" panose="020B0604020202020204" pitchFamily="34" charset="0"/>
                <a:cs typeface="Arial" panose="020B0604020202020204" pitchFamily="34" charset="0"/>
              </a:rPr>
              <a:t>Compliance with regulations, permits, and transparent operations.</a:t>
            </a:r>
          </a:p>
          <a:p>
            <a:pPr>
              <a:lnSpc>
                <a:spcPct val="90000"/>
              </a:lnSpc>
              <a:spcBef>
                <a:spcPct val="20000"/>
              </a:spcBef>
              <a:spcAft>
                <a:spcPts val="600"/>
              </a:spcAft>
              <a:buClr>
                <a:schemeClr val="tx1"/>
              </a:buClr>
              <a:buSzPct val="80000"/>
              <a:buFont typeface="Wingdings 3" panose="05040102010807070707" pitchFamily="18" charset="2"/>
              <a:buChar char=""/>
            </a:pPr>
            <a:endParaRPr lang="en-US" sz="1100" dirty="0">
              <a:solidFill>
                <a:schemeClr val="bg2">
                  <a:lumMod val="75000"/>
                </a:schemeClr>
              </a:solidFill>
            </a:endParaRPr>
          </a:p>
          <a:p>
            <a:pPr>
              <a:lnSpc>
                <a:spcPct val="90000"/>
              </a:lnSpc>
              <a:spcBef>
                <a:spcPct val="20000"/>
              </a:spcBef>
              <a:spcAft>
                <a:spcPts val="600"/>
              </a:spcAft>
              <a:buClr>
                <a:schemeClr val="tx1"/>
              </a:buClr>
              <a:buSzPct val="80000"/>
              <a:buFont typeface="Wingdings 3" panose="05040102010807070707" pitchFamily="18" charset="2"/>
              <a:buChar char=""/>
            </a:pPr>
            <a:endParaRPr lang="en-US" sz="1100" dirty="0">
              <a:solidFill>
                <a:schemeClr val="bg2">
                  <a:lumMod val="75000"/>
                </a:schemeClr>
              </a:solidFill>
            </a:endParaRPr>
          </a:p>
        </p:txBody>
      </p:sp>
      <p:pic>
        <p:nvPicPr>
          <p:cNvPr id="6" name="Graphic 5" descr="Farm scene">
            <a:extLst>
              <a:ext uri="{FF2B5EF4-FFF2-40B4-BE49-F238E27FC236}">
                <a16:creationId xmlns:a16="http://schemas.microsoft.com/office/drawing/2014/main" id="{D16AA45C-69CF-6E81-D1D7-5C52CBC797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39824" y="375920"/>
            <a:ext cx="3185108" cy="5169747"/>
          </a:xfrm>
          <a:prstGeom prst="rect">
            <a:avLst/>
          </a:prstGeom>
          <a:effectLst>
            <a:innerShdw blurRad="57150" dist="38100" dir="14460000">
              <a:prstClr val="black">
                <a:alpha val="70000"/>
              </a:prstClr>
            </a:innerShdw>
          </a:effectLst>
        </p:spPr>
      </p:pic>
      <p:grpSp>
        <p:nvGrpSpPr>
          <p:cNvPr id="18" name="Group 17">
            <a:extLst>
              <a:ext uri="{FF2B5EF4-FFF2-40B4-BE49-F238E27FC236}">
                <a16:creationId xmlns:a16="http://schemas.microsoft.com/office/drawing/2014/main" id="{DD58A807-BD0E-4B1D-A523-2F20E7FE26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33837"/>
            <a:ext cx="2981858" cy="3208867"/>
            <a:chOff x="9206969" y="2963333"/>
            <a:chExt cx="2981858" cy="3208867"/>
          </a:xfrm>
        </p:grpSpPr>
        <p:cxnSp>
          <p:nvCxnSpPr>
            <p:cNvPr id="19" name="Straight Connector 18">
              <a:extLst>
                <a:ext uri="{FF2B5EF4-FFF2-40B4-BE49-F238E27FC236}">
                  <a16:creationId xmlns:a16="http://schemas.microsoft.com/office/drawing/2014/main" id="{AC82FD88-0436-4D5C-B5A2-7B90191949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E2706DBD-9DBD-49D6-80EB-C896096D2F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251C7442-3F0F-49E3-9389-D6B4BAE14A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BA614368-43A5-4794-BA71-09F8585F9F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3F42B96B-0C70-40CB-A027-175F2A1657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794681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5FF651-3967-B9E9-726D-2FA9DA75D132}"/>
              </a:ext>
            </a:extLst>
          </p:cNvPr>
          <p:cNvSpPr txBox="1"/>
          <p:nvPr/>
        </p:nvSpPr>
        <p:spPr>
          <a:xfrm>
            <a:off x="0" y="0"/>
            <a:ext cx="12191999" cy="665695"/>
          </a:xfrm>
          <a:prstGeom prst="rect">
            <a:avLst/>
          </a:prstGeom>
          <a:noFill/>
        </p:spPr>
        <p:txBody>
          <a:bodyPr wrap="square" rtlCol="0">
            <a:spAutoFit/>
          </a:bodyPr>
          <a:lstStyle/>
          <a:p>
            <a:r>
              <a:rPr lang="en-GB" sz="1800" b="1" kern="100" dirty="0">
                <a:solidFill>
                  <a:schemeClr val="bg1"/>
                </a:solidFill>
                <a:effectLst/>
                <a:latin typeface="Calibri Light" panose="020F0302020204030204" pitchFamily="34" charset="0"/>
                <a:ea typeface="DengXian Light" panose="02010600030101010101" pitchFamily="2" charset="-122"/>
                <a:cs typeface="Times New Roman" panose="02020603050405020304" pitchFamily="18" charset="0"/>
              </a:rPr>
              <a:t>PESTLE Analysis</a:t>
            </a:r>
          </a:p>
          <a:p>
            <a:endParaRPr lang="en-GB" dirty="0"/>
          </a:p>
        </p:txBody>
      </p:sp>
      <p:graphicFrame>
        <p:nvGraphicFramePr>
          <p:cNvPr id="4" name="Table 4">
            <a:extLst>
              <a:ext uri="{FF2B5EF4-FFF2-40B4-BE49-F238E27FC236}">
                <a16:creationId xmlns:a16="http://schemas.microsoft.com/office/drawing/2014/main" id="{4681EFA2-D276-6050-C46E-20A014FD8AED}"/>
              </a:ext>
            </a:extLst>
          </p:cNvPr>
          <p:cNvGraphicFramePr>
            <a:graphicFrameLocks noGrp="1"/>
          </p:cNvGraphicFramePr>
          <p:nvPr>
            <p:extLst>
              <p:ext uri="{D42A27DB-BD31-4B8C-83A1-F6EECF244321}">
                <p14:modId xmlns:p14="http://schemas.microsoft.com/office/powerpoint/2010/main" val="3539137524"/>
              </p:ext>
            </p:extLst>
          </p:nvPr>
        </p:nvGraphicFramePr>
        <p:xfrm>
          <a:off x="313267" y="699561"/>
          <a:ext cx="11514666" cy="922867"/>
        </p:xfrm>
        <a:graphic>
          <a:graphicData uri="http://schemas.openxmlformats.org/drawingml/2006/table">
            <a:tbl>
              <a:tblPr firstRow="1" bandRow="1">
                <a:tableStyleId>{AF606853-7671-496A-8E4F-DF71F8EC918B}</a:tableStyleId>
              </a:tblPr>
              <a:tblGrid>
                <a:gridCol w="1769533">
                  <a:extLst>
                    <a:ext uri="{9D8B030D-6E8A-4147-A177-3AD203B41FA5}">
                      <a16:colId xmlns:a16="http://schemas.microsoft.com/office/drawing/2014/main" val="632673585"/>
                    </a:ext>
                  </a:extLst>
                </a:gridCol>
                <a:gridCol w="1837267">
                  <a:extLst>
                    <a:ext uri="{9D8B030D-6E8A-4147-A177-3AD203B41FA5}">
                      <a16:colId xmlns:a16="http://schemas.microsoft.com/office/drawing/2014/main" val="3856571248"/>
                    </a:ext>
                  </a:extLst>
                </a:gridCol>
                <a:gridCol w="1845733">
                  <a:extLst>
                    <a:ext uri="{9D8B030D-6E8A-4147-A177-3AD203B41FA5}">
                      <a16:colId xmlns:a16="http://schemas.microsoft.com/office/drawing/2014/main" val="687363435"/>
                    </a:ext>
                  </a:extLst>
                </a:gridCol>
                <a:gridCol w="1972733">
                  <a:extLst>
                    <a:ext uri="{9D8B030D-6E8A-4147-A177-3AD203B41FA5}">
                      <a16:colId xmlns:a16="http://schemas.microsoft.com/office/drawing/2014/main" val="3657195611"/>
                    </a:ext>
                  </a:extLst>
                </a:gridCol>
                <a:gridCol w="1921934">
                  <a:extLst>
                    <a:ext uri="{9D8B030D-6E8A-4147-A177-3AD203B41FA5}">
                      <a16:colId xmlns:a16="http://schemas.microsoft.com/office/drawing/2014/main" val="1803139184"/>
                    </a:ext>
                  </a:extLst>
                </a:gridCol>
                <a:gridCol w="2167466">
                  <a:extLst>
                    <a:ext uri="{9D8B030D-6E8A-4147-A177-3AD203B41FA5}">
                      <a16:colId xmlns:a16="http://schemas.microsoft.com/office/drawing/2014/main" val="516351791"/>
                    </a:ext>
                  </a:extLst>
                </a:gridCol>
              </a:tblGrid>
              <a:tr h="922867">
                <a:tc>
                  <a:txBody>
                    <a:bodyPr/>
                    <a:lstStyle/>
                    <a:p>
                      <a:r>
                        <a:rPr lang="en-GB" sz="5400" dirty="0">
                          <a:solidFill>
                            <a:srgbClr val="FFC000"/>
                          </a:solidFill>
                        </a:rPr>
                        <a:t>P</a:t>
                      </a:r>
                      <a:r>
                        <a:rPr lang="en-GB" sz="1800" dirty="0">
                          <a:solidFill>
                            <a:srgbClr val="FFC000"/>
                          </a:solidFill>
                        </a:rPr>
                        <a:t>olitical</a:t>
                      </a:r>
                      <a:endParaRPr lang="en-GB" sz="5400" dirty="0">
                        <a:solidFill>
                          <a:srgbClr val="FFC000"/>
                        </a:solidFill>
                      </a:endParaRPr>
                    </a:p>
                  </a:txBody>
                  <a:tcPr/>
                </a:tc>
                <a:tc>
                  <a:txBody>
                    <a:bodyPr/>
                    <a:lstStyle/>
                    <a:p>
                      <a:r>
                        <a:rPr lang="en-GB" sz="5400" dirty="0">
                          <a:solidFill>
                            <a:srgbClr val="00B0F0"/>
                          </a:solidFill>
                        </a:rPr>
                        <a:t>E</a:t>
                      </a:r>
                      <a:r>
                        <a:rPr lang="en-GB" sz="1800" dirty="0">
                          <a:solidFill>
                            <a:srgbClr val="00B0F0"/>
                          </a:solidFill>
                        </a:rPr>
                        <a:t>conomical</a:t>
                      </a:r>
                      <a:endParaRPr lang="en-GB" sz="5400" dirty="0">
                        <a:solidFill>
                          <a:srgbClr val="00B0F0"/>
                        </a:solidFill>
                      </a:endParaRPr>
                    </a:p>
                  </a:txBody>
                  <a:tcPr/>
                </a:tc>
                <a:tc>
                  <a:txBody>
                    <a:bodyPr/>
                    <a:lstStyle/>
                    <a:p>
                      <a:r>
                        <a:rPr lang="en-GB" sz="5400" dirty="0">
                          <a:solidFill>
                            <a:srgbClr val="00B050"/>
                          </a:solidFill>
                        </a:rPr>
                        <a:t>S</a:t>
                      </a:r>
                      <a:r>
                        <a:rPr lang="en-GB" sz="1800" dirty="0">
                          <a:solidFill>
                            <a:srgbClr val="00B050"/>
                          </a:solidFill>
                        </a:rPr>
                        <a:t>ocial</a:t>
                      </a:r>
                      <a:endParaRPr lang="en-GB" sz="5400" dirty="0">
                        <a:solidFill>
                          <a:srgbClr val="00B050"/>
                        </a:solidFill>
                      </a:endParaRPr>
                    </a:p>
                  </a:txBody>
                  <a:tcPr/>
                </a:tc>
                <a:tc>
                  <a:txBody>
                    <a:bodyPr/>
                    <a:lstStyle/>
                    <a:p>
                      <a:r>
                        <a:rPr lang="en-GB" sz="5400" dirty="0">
                          <a:solidFill>
                            <a:schemeClr val="accent5">
                              <a:lumMod val="60000"/>
                              <a:lumOff val="40000"/>
                            </a:schemeClr>
                          </a:solidFill>
                        </a:rPr>
                        <a:t>T</a:t>
                      </a:r>
                      <a:r>
                        <a:rPr lang="en-GB" sz="1800" dirty="0">
                          <a:solidFill>
                            <a:schemeClr val="accent5">
                              <a:lumMod val="60000"/>
                              <a:lumOff val="40000"/>
                            </a:schemeClr>
                          </a:solidFill>
                        </a:rPr>
                        <a:t>echnological</a:t>
                      </a:r>
                      <a:endParaRPr lang="en-GB" sz="5400" dirty="0">
                        <a:solidFill>
                          <a:schemeClr val="accent5">
                            <a:lumMod val="60000"/>
                            <a:lumOff val="40000"/>
                          </a:schemeClr>
                        </a:solidFill>
                      </a:endParaRPr>
                    </a:p>
                  </a:txBody>
                  <a:tcPr/>
                </a:tc>
                <a:tc>
                  <a:txBody>
                    <a:bodyPr/>
                    <a:lstStyle/>
                    <a:p>
                      <a:r>
                        <a:rPr lang="en-GB" sz="5400" dirty="0">
                          <a:solidFill>
                            <a:schemeClr val="accent6"/>
                          </a:solidFill>
                        </a:rPr>
                        <a:t>L</a:t>
                      </a:r>
                      <a:r>
                        <a:rPr lang="en-GB" sz="1800" dirty="0">
                          <a:solidFill>
                            <a:schemeClr val="accent6"/>
                          </a:solidFill>
                        </a:rPr>
                        <a:t>egal</a:t>
                      </a:r>
                      <a:endParaRPr lang="en-GB" sz="5400" dirty="0">
                        <a:solidFill>
                          <a:schemeClr val="accent6"/>
                        </a:solidFill>
                      </a:endParaRPr>
                    </a:p>
                  </a:txBody>
                  <a:tcPr/>
                </a:tc>
                <a:tc>
                  <a:txBody>
                    <a:bodyPr/>
                    <a:lstStyle/>
                    <a:p>
                      <a:r>
                        <a:rPr lang="en-GB" sz="5400" dirty="0">
                          <a:solidFill>
                            <a:schemeClr val="accent2">
                              <a:lumMod val="40000"/>
                              <a:lumOff val="60000"/>
                            </a:schemeClr>
                          </a:solidFill>
                        </a:rPr>
                        <a:t>E</a:t>
                      </a:r>
                      <a:r>
                        <a:rPr lang="en-GB" sz="1800" dirty="0">
                          <a:solidFill>
                            <a:schemeClr val="accent2">
                              <a:lumMod val="40000"/>
                              <a:lumOff val="60000"/>
                            </a:schemeClr>
                          </a:solidFill>
                        </a:rPr>
                        <a:t>nvironmental</a:t>
                      </a:r>
                      <a:endParaRPr lang="en-GB" sz="5400" dirty="0">
                        <a:solidFill>
                          <a:schemeClr val="accent2">
                            <a:lumMod val="40000"/>
                            <a:lumOff val="60000"/>
                          </a:schemeClr>
                        </a:solidFill>
                      </a:endParaRPr>
                    </a:p>
                  </a:txBody>
                  <a:tcPr/>
                </a:tc>
                <a:extLst>
                  <a:ext uri="{0D108BD9-81ED-4DB2-BD59-A6C34878D82A}">
                    <a16:rowId xmlns:a16="http://schemas.microsoft.com/office/drawing/2014/main" val="1867098850"/>
                  </a:ext>
                </a:extLst>
              </a:tr>
            </a:tbl>
          </a:graphicData>
        </a:graphic>
      </p:graphicFrame>
      <p:graphicFrame>
        <p:nvGraphicFramePr>
          <p:cNvPr id="6" name="Table 6">
            <a:extLst>
              <a:ext uri="{FF2B5EF4-FFF2-40B4-BE49-F238E27FC236}">
                <a16:creationId xmlns:a16="http://schemas.microsoft.com/office/drawing/2014/main" id="{2CBC919D-10A5-6532-72B0-ADA71B495809}"/>
              </a:ext>
            </a:extLst>
          </p:cNvPr>
          <p:cNvGraphicFramePr>
            <a:graphicFrameLocks noGrp="1"/>
          </p:cNvGraphicFramePr>
          <p:nvPr>
            <p:extLst>
              <p:ext uri="{D42A27DB-BD31-4B8C-83A1-F6EECF244321}">
                <p14:modId xmlns:p14="http://schemas.microsoft.com/office/powerpoint/2010/main" val="1585050954"/>
              </p:ext>
            </p:extLst>
          </p:nvPr>
        </p:nvGraphicFramePr>
        <p:xfrm>
          <a:off x="313267" y="1684867"/>
          <a:ext cx="1803400" cy="4117967"/>
        </p:xfrm>
        <a:graphic>
          <a:graphicData uri="http://schemas.openxmlformats.org/drawingml/2006/table">
            <a:tbl>
              <a:tblPr firstRow="1" bandRow="1">
                <a:tableStyleId>{5C22544A-7EE6-4342-B048-85BDC9FD1C3A}</a:tableStyleId>
              </a:tblPr>
              <a:tblGrid>
                <a:gridCol w="1803400">
                  <a:extLst>
                    <a:ext uri="{9D8B030D-6E8A-4147-A177-3AD203B41FA5}">
                      <a16:colId xmlns:a16="http://schemas.microsoft.com/office/drawing/2014/main" val="2237358652"/>
                    </a:ext>
                  </a:extLst>
                </a:gridCol>
              </a:tblGrid>
              <a:tr h="4117967">
                <a:tc>
                  <a:txBody>
                    <a:bodyPr/>
                    <a:lstStyle/>
                    <a:p>
                      <a:r>
                        <a:rPr lang="en-GB" sz="2000" b="0" dirty="0">
                          <a:latin typeface="Arial" panose="020B0604020202020204" pitchFamily="34" charset="0"/>
                          <a:cs typeface="Arial" panose="020B0604020202020204" pitchFamily="34" charset="0"/>
                        </a:rPr>
                        <a:t>-Government policies and regulations can impact operations and compliance requirement.</a:t>
                      </a:r>
                    </a:p>
                  </a:txBody>
                  <a:tcPr/>
                </a:tc>
                <a:extLst>
                  <a:ext uri="{0D108BD9-81ED-4DB2-BD59-A6C34878D82A}">
                    <a16:rowId xmlns:a16="http://schemas.microsoft.com/office/drawing/2014/main" val="2441102140"/>
                  </a:ext>
                </a:extLst>
              </a:tr>
            </a:tbl>
          </a:graphicData>
        </a:graphic>
      </p:graphicFrame>
      <p:graphicFrame>
        <p:nvGraphicFramePr>
          <p:cNvPr id="7" name="Table 7">
            <a:extLst>
              <a:ext uri="{FF2B5EF4-FFF2-40B4-BE49-F238E27FC236}">
                <a16:creationId xmlns:a16="http://schemas.microsoft.com/office/drawing/2014/main" id="{3C176430-B6BD-2A1C-B375-70221E96123C}"/>
              </a:ext>
            </a:extLst>
          </p:cNvPr>
          <p:cNvGraphicFramePr>
            <a:graphicFrameLocks noGrp="1"/>
          </p:cNvGraphicFramePr>
          <p:nvPr>
            <p:extLst>
              <p:ext uri="{D42A27DB-BD31-4B8C-83A1-F6EECF244321}">
                <p14:modId xmlns:p14="http://schemas.microsoft.com/office/powerpoint/2010/main" val="972699618"/>
              </p:ext>
            </p:extLst>
          </p:nvPr>
        </p:nvGraphicFramePr>
        <p:xfrm>
          <a:off x="2116668" y="1684866"/>
          <a:ext cx="1794932" cy="4117968"/>
        </p:xfrm>
        <a:graphic>
          <a:graphicData uri="http://schemas.openxmlformats.org/drawingml/2006/table">
            <a:tbl>
              <a:tblPr firstRow="1" bandRow="1">
                <a:tableStyleId>{5C22544A-7EE6-4342-B048-85BDC9FD1C3A}</a:tableStyleId>
              </a:tblPr>
              <a:tblGrid>
                <a:gridCol w="1794932">
                  <a:extLst>
                    <a:ext uri="{9D8B030D-6E8A-4147-A177-3AD203B41FA5}">
                      <a16:colId xmlns:a16="http://schemas.microsoft.com/office/drawing/2014/main" val="1937135347"/>
                    </a:ext>
                  </a:extLst>
                </a:gridCol>
              </a:tblGrid>
              <a:tr h="4117968">
                <a:tc>
                  <a:txBody>
                    <a:bodyPr/>
                    <a:lstStyle/>
                    <a:p>
                      <a:r>
                        <a:rPr lang="en-GB" sz="2000" dirty="0">
                          <a:latin typeface="Arial" panose="020B0604020202020204" pitchFamily="34" charset="0"/>
                          <a:cs typeface="Arial" panose="020B0604020202020204" pitchFamily="34" charset="0"/>
                        </a:rPr>
                        <a:t>- </a:t>
                      </a:r>
                      <a:r>
                        <a:rPr lang="en-GB" sz="2000" b="0" dirty="0">
                          <a:latin typeface="Arial" panose="020B0604020202020204" pitchFamily="34" charset="0"/>
                          <a:cs typeface="Arial" panose="020B0604020202020204" pitchFamily="34" charset="0"/>
                        </a:rPr>
                        <a:t>Economic conditions and trends can affect production costs and consumer purchasing power.</a:t>
                      </a:r>
                    </a:p>
                  </a:txBody>
                  <a:tcPr/>
                </a:tc>
                <a:extLst>
                  <a:ext uri="{0D108BD9-81ED-4DB2-BD59-A6C34878D82A}">
                    <a16:rowId xmlns:a16="http://schemas.microsoft.com/office/drawing/2014/main" val="2657176845"/>
                  </a:ext>
                </a:extLst>
              </a:tr>
            </a:tbl>
          </a:graphicData>
        </a:graphic>
      </p:graphicFrame>
      <p:graphicFrame>
        <p:nvGraphicFramePr>
          <p:cNvPr id="8" name="Table 8">
            <a:extLst>
              <a:ext uri="{FF2B5EF4-FFF2-40B4-BE49-F238E27FC236}">
                <a16:creationId xmlns:a16="http://schemas.microsoft.com/office/drawing/2014/main" id="{D60BA363-2F77-D863-9242-488E89A68AFC}"/>
              </a:ext>
            </a:extLst>
          </p:cNvPr>
          <p:cNvGraphicFramePr>
            <a:graphicFrameLocks noGrp="1"/>
          </p:cNvGraphicFramePr>
          <p:nvPr>
            <p:extLst>
              <p:ext uri="{D42A27DB-BD31-4B8C-83A1-F6EECF244321}">
                <p14:modId xmlns:p14="http://schemas.microsoft.com/office/powerpoint/2010/main" val="144412768"/>
              </p:ext>
            </p:extLst>
          </p:nvPr>
        </p:nvGraphicFramePr>
        <p:xfrm>
          <a:off x="3911600" y="1684866"/>
          <a:ext cx="1854200" cy="4117968"/>
        </p:xfrm>
        <a:graphic>
          <a:graphicData uri="http://schemas.openxmlformats.org/drawingml/2006/table">
            <a:tbl>
              <a:tblPr firstRow="1" bandRow="1">
                <a:tableStyleId>{5C22544A-7EE6-4342-B048-85BDC9FD1C3A}</a:tableStyleId>
              </a:tblPr>
              <a:tblGrid>
                <a:gridCol w="1854200">
                  <a:extLst>
                    <a:ext uri="{9D8B030D-6E8A-4147-A177-3AD203B41FA5}">
                      <a16:colId xmlns:a16="http://schemas.microsoft.com/office/drawing/2014/main" val="369037753"/>
                    </a:ext>
                  </a:extLst>
                </a:gridCol>
              </a:tblGrid>
              <a:tr h="4117968">
                <a:tc>
                  <a:txBody>
                    <a:bodyPr/>
                    <a:lstStyle/>
                    <a:p>
                      <a:r>
                        <a:rPr lang="en-GB" sz="2000" b="0" dirty="0">
                          <a:latin typeface="Arial" panose="020B0604020202020204" pitchFamily="34" charset="0"/>
                          <a:cs typeface="Arial" panose="020B0604020202020204" pitchFamily="34" charset="0"/>
                        </a:rPr>
                        <a:t>- Consumer preferences and cultural practices can impact market demand and product positioning.</a:t>
                      </a:r>
                    </a:p>
                  </a:txBody>
                  <a:tcPr/>
                </a:tc>
                <a:extLst>
                  <a:ext uri="{0D108BD9-81ED-4DB2-BD59-A6C34878D82A}">
                    <a16:rowId xmlns:a16="http://schemas.microsoft.com/office/drawing/2014/main" val="1318800950"/>
                  </a:ext>
                </a:extLst>
              </a:tr>
            </a:tbl>
          </a:graphicData>
        </a:graphic>
      </p:graphicFrame>
      <p:graphicFrame>
        <p:nvGraphicFramePr>
          <p:cNvPr id="9" name="Table 9">
            <a:extLst>
              <a:ext uri="{FF2B5EF4-FFF2-40B4-BE49-F238E27FC236}">
                <a16:creationId xmlns:a16="http://schemas.microsoft.com/office/drawing/2014/main" id="{1ACBE25C-AD54-771F-278E-5030054E1184}"/>
              </a:ext>
            </a:extLst>
          </p:cNvPr>
          <p:cNvGraphicFramePr>
            <a:graphicFrameLocks noGrp="1"/>
          </p:cNvGraphicFramePr>
          <p:nvPr>
            <p:extLst>
              <p:ext uri="{D42A27DB-BD31-4B8C-83A1-F6EECF244321}">
                <p14:modId xmlns:p14="http://schemas.microsoft.com/office/powerpoint/2010/main" val="141639267"/>
              </p:ext>
            </p:extLst>
          </p:nvPr>
        </p:nvGraphicFramePr>
        <p:xfrm>
          <a:off x="5761568" y="1684866"/>
          <a:ext cx="2019297" cy="4117968"/>
        </p:xfrm>
        <a:graphic>
          <a:graphicData uri="http://schemas.openxmlformats.org/drawingml/2006/table">
            <a:tbl>
              <a:tblPr firstRow="1" bandRow="1">
                <a:tableStyleId>{5C22544A-7EE6-4342-B048-85BDC9FD1C3A}</a:tableStyleId>
              </a:tblPr>
              <a:tblGrid>
                <a:gridCol w="2019297">
                  <a:extLst>
                    <a:ext uri="{9D8B030D-6E8A-4147-A177-3AD203B41FA5}">
                      <a16:colId xmlns:a16="http://schemas.microsoft.com/office/drawing/2014/main" val="4164441083"/>
                    </a:ext>
                  </a:extLst>
                </a:gridCol>
              </a:tblGrid>
              <a:tr h="4117968">
                <a:tc>
                  <a:txBody>
                    <a:bodyPr/>
                    <a:lstStyle/>
                    <a:p>
                      <a:r>
                        <a:rPr lang="en-GB" sz="2000" b="0" dirty="0">
                          <a:latin typeface="Arial" panose="020B0604020202020204" pitchFamily="34" charset="0"/>
                          <a:cs typeface="Arial" panose="020B0604020202020204" pitchFamily="34" charset="0"/>
                        </a:rPr>
                        <a:t>- Technological advancements can enhance productivity and efficiency in tomato cultivation.</a:t>
                      </a:r>
                    </a:p>
                  </a:txBody>
                  <a:tcPr/>
                </a:tc>
                <a:extLst>
                  <a:ext uri="{0D108BD9-81ED-4DB2-BD59-A6C34878D82A}">
                    <a16:rowId xmlns:a16="http://schemas.microsoft.com/office/drawing/2014/main" val="1363373597"/>
                  </a:ext>
                </a:extLst>
              </a:tr>
            </a:tbl>
          </a:graphicData>
        </a:graphic>
      </p:graphicFrame>
      <p:graphicFrame>
        <p:nvGraphicFramePr>
          <p:cNvPr id="10" name="Table 10">
            <a:extLst>
              <a:ext uri="{FF2B5EF4-FFF2-40B4-BE49-F238E27FC236}">
                <a16:creationId xmlns:a16="http://schemas.microsoft.com/office/drawing/2014/main" id="{9139E21D-84FF-0DF9-D31F-4BBF66BA670A}"/>
              </a:ext>
            </a:extLst>
          </p:cNvPr>
          <p:cNvGraphicFramePr>
            <a:graphicFrameLocks noGrp="1"/>
          </p:cNvGraphicFramePr>
          <p:nvPr>
            <p:extLst>
              <p:ext uri="{D42A27DB-BD31-4B8C-83A1-F6EECF244321}">
                <p14:modId xmlns:p14="http://schemas.microsoft.com/office/powerpoint/2010/main" val="2878227350"/>
              </p:ext>
            </p:extLst>
          </p:nvPr>
        </p:nvGraphicFramePr>
        <p:xfrm>
          <a:off x="9804399" y="1684866"/>
          <a:ext cx="2023533" cy="4117968"/>
        </p:xfrm>
        <a:graphic>
          <a:graphicData uri="http://schemas.openxmlformats.org/drawingml/2006/table">
            <a:tbl>
              <a:tblPr firstRow="1" bandRow="1">
                <a:tableStyleId>{5C22544A-7EE6-4342-B048-85BDC9FD1C3A}</a:tableStyleId>
              </a:tblPr>
              <a:tblGrid>
                <a:gridCol w="2023533">
                  <a:extLst>
                    <a:ext uri="{9D8B030D-6E8A-4147-A177-3AD203B41FA5}">
                      <a16:colId xmlns:a16="http://schemas.microsoft.com/office/drawing/2014/main" val="4140669971"/>
                    </a:ext>
                  </a:extLst>
                </a:gridCol>
              </a:tblGrid>
              <a:tr h="4117968">
                <a:tc>
                  <a:txBody>
                    <a:bodyPr/>
                    <a:lstStyle/>
                    <a:p>
                      <a:r>
                        <a:rPr lang="en-GB" sz="2000" b="0" dirty="0">
                          <a:latin typeface="Arial" panose="020B0604020202020204" pitchFamily="34" charset="0"/>
                          <a:cs typeface="Arial" panose="020B0604020202020204" pitchFamily="34" charset="0"/>
                        </a:rPr>
                        <a:t>- Compliance with agricultural and food safety regulations is essential for legal operations.</a:t>
                      </a:r>
                    </a:p>
                  </a:txBody>
                  <a:tcPr/>
                </a:tc>
                <a:extLst>
                  <a:ext uri="{0D108BD9-81ED-4DB2-BD59-A6C34878D82A}">
                    <a16:rowId xmlns:a16="http://schemas.microsoft.com/office/drawing/2014/main" val="2532727302"/>
                  </a:ext>
                </a:extLst>
              </a:tr>
            </a:tbl>
          </a:graphicData>
        </a:graphic>
      </p:graphicFrame>
      <p:graphicFrame>
        <p:nvGraphicFramePr>
          <p:cNvPr id="11" name="Table 11">
            <a:extLst>
              <a:ext uri="{FF2B5EF4-FFF2-40B4-BE49-F238E27FC236}">
                <a16:creationId xmlns:a16="http://schemas.microsoft.com/office/drawing/2014/main" id="{8AFE935C-9F75-9901-9ED4-52B44123B2F3}"/>
              </a:ext>
            </a:extLst>
          </p:cNvPr>
          <p:cNvGraphicFramePr>
            <a:graphicFrameLocks noGrp="1"/>
          </p:cNvGraphicFramePr>
          <p:nvPr>
            <p:extLst>
              <p:ext uri="{D42A27DB-BD31-4B8C-83A1-F6EECF244321}">
                <p14:modId xmlns:p14="http://schemas.microsoft.com/office/powerpoint/2010/main" val="792118914"/>
              </p:ext>
            </p:extLst>
          </p:nvPr>
        </p:nvGraphicFramePr>
        <p:xfrm>
          <a:off x="7780866" y="1684866"/>
          <a:ext cx="2023533" cy="4117968"/>
        </p:xfrm>
        <a:graphic>
          <a:graphicData uri="http://schemas.openxmlformats.org/drawingml/2006/table">
            <a:tbl>
              <a:tblPr firstRow="1" bandRow="1">
                <a:tableStyleId>{5C22544A-7EE6-4342-B048-85BDC9FD1C3A}</a:tableStyleId>
              </a:tblPr>
              <a:tblGrid>
                <a:gridCol w="2023533">
                  <a:extLst>
                    <a:ext uri="{9D8B030D-6E8A-4147-A177-3AD203B41FA5}">
                      <a16:colId xmlns:a16="http://schemas.microsoft.com/office/drawing/2014/main" val="2165044400"/>
                    </a:ext>
                  </a:extLst>
                </a:gridCol>
              </a:tblGrid>
              <a:tr h="4117968">
                <a:tc>
                  <a:txBody>
                    <a:bodyPr/>
                    <a:lstStyle/>
                    <a:p>
                      <a:r>
                        <a:rPr lang="en-GB" sz="2000" b="0" dirty="0">
                          <a:latin typeface="Arial" panose="020B0604020202020204" pitchFamily="34" charset="0"/>
                          <a:cs typeface="Arial" panose="020B0604020202020204" pitchFamily="34" charset="0"/>
                        </a:rPr>
                        <a:t>- Climate patterns and environmental regulations can affect crop yields and farming practices.</a:t>
                      </a:r>
                    </a:p>
                  </a:txBody>
                  <a:tcPr/>
                </a:tc>
                <a:extLst>
                  <a:ext uri="{0D108BD9-81ED-4DB2-BD59-A6C34878D82A}">
                    <a16:rowId xmlns:a16="http://schemas.microsoft.com/office/drawing/2014/main" val="2705508111"/>
                  </a:ext>
                </a:extLst>
              </a:tr>
            </a:tbl>
          </a:graphicData>
        </a:graphic>
      </p:graphicFrame>
    </p:spTree>
    <p:extLst>
      <p:ext uri="{BB962C8B-B14F-4D97-AF65-F5344CB8AC3E}">
        <p14:creationId xmlns:p14="http://schemas.microsoft.com/office/powerpoint/2010/main" val="3131882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AD33A0-AAD8-2A7A-15B1-6808C8501D23}"/>
              </a:ext>
            </a:extLst>
          </p:cNvPr>
          <p:cNvSpPr txBox="1"/>
          <p:nvPr/>
        </p:nvSpPr>
        <p:spPr>
          <a:xfrm>
            <a:off x="-20320" y="0"/>
            <a:ext cx="4744720" cy="665695"/>
          </a:xfrm>
          <a:prstGeom prst="rect">
            <a:avLst/>
          </a:prstGeom>
          <a:noFill/>
        </p:spPr>
        <p:txBody>
          <a:bodyPr wrap="square" rtlCol="0">
            <a:spAutoFit/>
          </a:bodyPr>
          <a:lstStyle/>
          <a:p>
            <a:r>
              <a:rPr lang="en-GB" sz="18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Quad Chart</a:t>
            </a:r>
          </a:p>
          <a:p>
            <a:endParaRPr lang="en-GB" dirty="0"/>
          </a:p>
        </p:txBody>
      </p:sp>
      <p:pic>
        <p:nvPicPr>
          <p:cNvPr id="6" name="Picture 5" descr="A diagram of a company&#10;&#10;Description automatically generated">
            <a:extLst>
              <a:ext uri="{FF2B5EF4-FFF2-40B4-BE49-F238E27FC236}">
                <a16:creationId xmlns:a16="http://schemas.microsoft.com/office/drawing/2014/main" id="{72B1C4FB-6FC0-4759-A050-82F2B4A845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332" y="128693"/>
            <a:ext cx="6883399" cy="5662507"/>
          </a:xfrm>
          <a:prstGeom prst="rect">
            <a:avLst/>
          </a:prstGeom>
        </p:spPr>
      </p:pic>
      <p:sp>
        <p:nvSpPr>
          <p:cNvPr id="7" name="TextBox 6">
            <a:extLst>
              <a:ext uri="{FF2B5EF4-FFF2-40B4-BE49-F238E27FC236}">
                <a16:creationId xmlns:a16="http://schemas.microsoft.com/office/drawing/2014/main" id="{5897C3B3-7FB3-3BF1-B968-3EA81F2AA891}"/>
              </a:ext>
            </a:extLst>
          </p:cNvPr>
          <p:cNvSpPr txBox="1"/>
          <p:nvPr/>
        </p:nvSpPr>
        <p:spPr>
          <a:xfrm>
            <a:off x="59267" y="474133"/>
            <a:ext cx="4910665" cy="2831544"/>
          </a:xfrm>
          <a:prstGeom prst="rect">
            <a:avLst/>
          </a:prstGeom>
          <a:noFill/>
        </p:spPr>
        <p:txBody>
          <a:bodyPr wrap="square" rtlCol="0">
            <a:spAutoFit/>
          </a:bodyPr>
          <a:lstStyle/>
          <a:p>
            <a:r>
              <a:rPr lang="en-GB" sz="2000" kern="100" dirty="0">
                <a:effectLst/>
                <a:latin typeface="Arial" panose="020B0604020202020204" pitchFamily="34" charset="0"/>
                <a:ea typeface="DengXian" panose="02010600030101010101" pitchFamily="2" charset="-122"/>
                <a:cs typeface="Arial" panose="020B0604020202020204" pitchFamily="34" charset="0"/>
              </a:rPr>
              <a:t>The Quad chart is a common name for technical documentation that shows the project's goal, target audience, expected outcomes, and success metrics (Kaufman, 2021). However the </a:t>
            </a:r>
            <a:r>
              <a:rPr lang="en-GB" sz="2000" kern="100" dirty="0" err="1">
                <a:effectLst/>
                <a:latin typeface="Arial" panose="020B0604020202020204" pitchFamily="34" charset="0"/>
                <a:ea typeface="DengXian" panose="02010600030101010101" pitchFamily="2" charset="-122"/>
                <a:cs typeface="Arial" panose="020B0604020202020204" pitchFamily="34" charset="0"/>
              </a:rPr>
              <a:t>explaneison</a:t>
            </a:r>
            <a:r>
              <a:rPr lang="en-GB" sz="2000" kern="100" dirty="0">
                <a:effectLst/>
                <a:latin typeface="Arial" panose="020B0604020202020204" pitchFamily="34" charset="0"/>
                <a:ea typeface="DengXian" panose="02010600030101010101" pitchFamily="2" charset="-122"/>
                <a:cs typeface="Arial" panose="020B0604020202020204" pitchFamily="34" charset="0"/>
              </a:rPr>
              <a:t> is can be seen below, has been made based on the Analysis above PESTLE and STAKEHOLDERS.</a:t>
            </a:r>
          </a:p>
          <a:p>
            <a:endParaRPr lang="en-GB" dirty="0"/>
          </a:p>
        </p:txBody>
      </p:sp>
    </p:spTree>
    <p:extLst>
      <p:ext uri="{BB962C8B-B14F-4D97-AF65-F5344CB8AC3E}">
        <p14:creationId xmlns:p14="http://schemas.microsoft.com/office/powerpoint/2010/main" val="4082618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15F876-2132-AA09-1CFC-1C00AA9D6A62}"/>
              </a:ext>
            </a:extLst>
          </p:cNvPr>
          <p:cNvSpPr txBox="1"/>
          <p:nvPr/>
        </p:nvSpPr>
        <p:spPr>
          <a:xfrm>
            <a:off x="0" y="0"/>
            <a:ext cx="12191999" cy="6576352"/>
          </a:xfrm>
          <a:prstGeom prst="rect">
            <a:avLst/>
          </a:prstGeom>
          <a:noFill/>
        </p:spPr>
        <p:txBody>
          <a:bodyPr wrap="square" rtlCol="0">
            <a:spAutoFit/>
          </a:bodyPr>
          <a:lstStyle/>
          <a:p>
            <a:r>
              <a:rPr lang="en-GB" sz="2000" b="1" kern="100" dirty="0">
                <a:solidFill>
                  <a:srgbClr val="000000"/>
                </a:solidFill>
                <a:effectLst/>
                <a:latin typeface="Arial" panose="020B0604020202020204" pitchFamily="34" charset="0"/>
                <a:ea typeface="DengXian Light" panose="02010600030101010101" pitchFamily="2" charset="-122"/>
                <a:cs typeface="Arial" panose="020B0604020202020204" pitchFamily="34" charset="0"/>
              </a:rPr>
              <a:t>Risk Assessment</a:t>
            </a:r>
          </a:p>
          <a:p>
            <a:endParaRPr lang="en-GB" sz="2000" b="1" kern="100" dirty="0">
              <a:solidFill>
                <a:srgbClr val="000000"/>
              </a:solidFill>
              <a:effectLst/>
              <a:latin typeface="Calibri Light" panose="020F0302020204030204" pitchFamily="34" charset="0"/>
              <a:ea typeface="DengXian Light" panose="02010600030101010101" pitchFamily="2" charset="-122"/>
              <a:cs typeface="Times New Roman" panose="02020603050405020304" pitchFamily="18" charset="0"/>
            </a:endParaRPr>
          </a:p>
          <a:p>
            <a:pPr marL="342900" indent="-342900">
              <a:buFont typeface="Wingdings" panose="05000000000000000000" pitchFamily="2" charset="2"/>
              <a:buChar char="Ø"/>
            </a:pPr>
            <a:r>
              <a:rPr lang="en-GB" sz="2000" b="1" kern="100" dirty="0">
                <a:solidFill>
                  <a:schemeClr val="bg1"/>
                </a:solidFill>
                <a:latin typeface="Arial" panose="020B0604020202020204" pitchFamily="34" charset="0"/>
                <a:ea typeface="DengXian Light" panose="02010600030101010101" pitchFamily="2" charset="-122"/>
                <a:cs typeface="Arial" panose="020B0604020202020204" pitchFamily="34" charset="0"/>
              </a:rPr>
              <a:t>Market</a:t>
            </a:r>
            <a:r>
              <a:rPr lang="en-GB" sz="20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 Risk: </a:t>
            </a:r>
            <a:r>
              <a:rPr lang="en-GB" sz="2000"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Fluctuations in tomato prices due to changes in demand, supply, or market conditions.</a:t>
            </a:r>
          </a:p>
          <a:p>
            <a:endParaRPr lang="en-GB" sz="2000"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endParaRPr>
          </a:p>
          <a:p>
            <a:pPr marL="342900" indent="-342900">
              <a:buFont typeface="Wingdings" panose="05000000000000000000" pitchFamily="2" charset="2"/>
              <a:buChar char="Ø"/>
            </a:pPr>
            <a:r>
              <a:rPr lang="en-GB" sz="2000" b="1"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Environmental Risk</a:t>
            </a:r>
            <a:r>
              <a:rPr lang="en-GB" sz="24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 </a:t>
            </a:r>
            <a:r>
              <a:rPr lang="en-GB" sz="2000"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Competition from other tomato growers or substitute products in the market.</a:t>
            </a:r>
          </a:p>
          <a:p>
            <a:endParaRPr lang="en-GB" sz="2000"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endParaRPr>
          </a:p>
          <a:p>
            <a:pPr marL="342900" lvl="0" indent="-342900">
              <a:lnSpc>
                <a:spcPct val="107000"/>
              </a:lnSpc>
              <a:spcAft>
                <a:spcPts val="800"/>
              </a:spcAft>
              <a:buSzPts val="1000"/>
              <a:buFont typeface="Wingdings" panose="05000000000000000000" pitchFamily="2" charset="2"/>
              <a:buChar char="Ø"/>
              <a:tabLst>
                <a:tab pos="457200" algn="l"/>
              </a:tabLst>
            </a:pPr>
            <a:r>
              <a:rPr lang="en-GB" sz="2000" b="1"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Operational</a:t>
            </a:r>
            <a:r>
              <a:rPr lang="en-GB" sz="20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 Risk: </a:t>
            </a:r>
            <a:r>
              <a:rPr lang="en-GB" sz="2000"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Equipment breakdown or failure, leading to disruptions in farming activities.</a:t>
            </a:r>
            <a:endParaRPr lang="en-GB" sz="2000" kern="100" dirty="0">
              <a:solidFill>
                <a:schemeClr val="bg1"/>
              </a:solidFill>
              <a:effectLst/>
              <a:latin typeface="Arial" panose="020B0604020202020204" pitchFamily="34" charset="0"/>
              <a:ea typeface="DengXian" panose="02010600030101010101" pitchFamily="2" charset="-122"/>
              <a:cs typeface="Arial" panose="020B0604020202020204" pitchFamily="34" charset="0"/>
            </a:endParaRPr>
          </a:p>
          <a:p>
            <a:endParaRPr lang="en-GB" sz="2000"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endParaRPr>
          </a:p>
          <a:p>
            <a:pPr marL="342900" lvl="0" indent="-342900">
              <a:lnSpc>
                <a:spcPct val="107000"/>
              </a:lnSpc>
              <a:spcAft>
                <a:spcPts val="800"/>
              </a:spcAft>
              <a:buSzPts val="1000"/>
              <a:buFont typeface="Wingdings" panose="05000000000000000000" pitchFamily="2" charset="2"/>
              <a:buChar char="Ø"/>
              <a:tabLst>
                <a:tab pos="457200" algn="l"/>
              </a:tabLst>
            </a:pPr>
            <a:r>
              <a:rPr lang="en-GB" sz="2000" b="1"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Supply Chain Risk</a:t>
            </a:r>
            <a:r>
              <a:rPr lang="en-GB" sz="20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 </a:t>
            </a:r>
            <a:r>
              <a:rPr lang="en-GB" sz="2000"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Disruptions in the supply of inputs, such as </a:t>
            </a:r>
            <a:r>
              <a:rPr lang="en-GB" sz="24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 </a:t>
            </a:r>
            <a:r>
              <a:rPr lang="en-GB" sz="2000"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seeds, fertilizers, pesticides, or packaging materials.</a:t>
            </a:r>
            <a:endParaRPr lang="en-GB" sz="2000" kern="100" dirty="0">
              <a:solidFill>
                <a:schemeClr val="bg1"/>
              </a:solidFill>
              <a:effectLst/>
              <a:latin typeface="Arial" panose="020B0604020202020204" pitchFamily="34" charset="0"/>
              <a:ea typeface="DengXian" panose="02010600030101010101" pitchFamily="2" charset="-122"/>
              <a:cs typeface="Arial" panose="020B0604020202020204" pitchFamily="34" charset="0"/>
            </a:endParaRPr>
          </a:p>
          <a:p>
            <a:pPr lvl="0">
              <a:lnSpc>
                <a:spcPct val="107000"/>
              </a:lnSpc>
              <a:spcAft>
                <a:spcPts val="800"/>
              </a:spcAft>
              <a:buSzPts val="1000"/>
              <a:tabLst>
                <a:tab pos="457200" algn="l"/>
              </a:tabLst>
            </a:pPr>
            <a:r>
              <a:rPr lang="en-GB" sz="2000"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Issues with transportation, logistics, or delays in delivering tomatoes to customers.</a:t>
            </a:r>
            <a:endParaRPr lang="en-GB" sz="2000" kern="100" dirty="0">
              <a:solidFill>
                <a:schemeClr val="bg1"/>
              </a:solidFill>
              <a:effectLst/>
              <a:latin typeface="Arial" panose="020B0604020202020204" pitchFamily="34" charset="0"/>
              <a:ea typeface="DengXian" panose="02010600030101010101" pitchFamily="2" charset="-122"/>
              <a:cs typeface="Arial" panose="020B0604020202020204" pitchFamily="34" charset="0"/>
            </a:endParaRPr>
          </a:p>
          <a:p>
            <a:endParaRPr lang="en-GB" sz="20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endParaRPr>
          </a:p>
          <a:p>
            <a:endParaRPr lang="en-GB" sz="2000"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endParaRPr>
          </a:p>
          <a:p>
            <a:pPr marL="342900" lvl="0" indent="-342900">
              <a:lnSpc>
                <a:spcPct val="107000"/>
              </a:lnSpc>
              <a:spcAft>
                <a:spcPts val="800"/>
              </a:spcAft>
              <a:buSzPts val="1000"/>
              <a:buFont typeface="Wingdings" panose="05000000000000000000" pitchFamily="2" charset="2"/>
              <a:buChar char="Ø"/>
              <a:tabLst>
                <a:tab pos="457200" algn="l"/>
              </a:tabLst>
            </a:pPr>
            <a:r>
              <a:rPr lang="en-GB" sz="2000" b="1"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Financial</a:t>
            </a:r>
            <a:r>
              <a:rPr lang="en-GB" sz="1800" kern="0" dirty="0">
                <a:solidFill>
                  <a:srgbClr val="374151"/>
                </a:solidFill>
                <a:effectLst/>
                <a:latin typeface="Segoe UI" panose="020B0502040204020203" pitchFamily="34" charset="0"/>
                <a:ea typeface="Times New Roman" panose="02020603050405020304" pitchFamily="18" charset="0"/>
              </a:rPr>
              <a:t> </a:t>
            </a:r>
            <a:r>
              <a:rPr lang="en-GB" sz="20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Risk: </a:t>
            </a:r>
            <a:r>
              <a:rPr lang="en-GB" sz="2000"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Fluctuations in input costs, such as </a:t>
            </a:r>
            <a:r>
              <a:rPr lang="en-GB" sz="2000" kern="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labor</a:t>
            </a:r>
            <a:r>
              <a:rPr lang="en-GB" sz="2000"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fertilizers, or fuel prices, impacting production expenses.</a:t>
            </a:r>
            <a:endParaRPr lang="en-GB" sz="2000" kern="100" dirty="0">
              <a:solidFill>
                <a:schemeClr val="bg1"/>
              </a:solidFill>
              <a:effectLst/>
              <a:latin typeface="Arial" panose="020B0604020202020204" pitchFamily="34" charset="0"/>
              <a:ea typeface="DengXian" panose="02010600030101010101" pitchFamily="2" charset="-122"/>
              <a:cs typeface="Arial" panose="020B0604020202020204" pitchFamily="34" charset="0"/>
            </a:endParaRPr>
          </a:p>
          <a:p>
            <a:endParaRPr lang="en-GB" sz="2000"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endParaRPr>
          </a:p>
          <a:p>
            <a:pPr marL="342900" indent="-342900">
              <a:buFont typeface="Wingdings" panose="05000000000000000000" pitchFamily="2" charset="2"/>
              <a:buChar char="Ø"/>
            </a:pPr>
            <a:r>
              <a:rPr lang="en-GB" sz="20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Reputation Risk: </a:t>
            </a:r>
            <a:r>
              <a:rPr lang="en-GB" sz="2000"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Negative publicity or product recalls due to food safety incidents or quality issues, leading to damage to the company's reputation and customer loyalty.</a:t>
            </a:r>
          </a:p>
          <a:p>
            <a:endParaRPr lang="en-GB" dirty="0"/>
          </a:p>
        </p:txBody>
      </p:sp>
    </p:spTree>
    <p:extLst>
      <p:ext uri="{BB962C8B-B14F-4D97-AF65-F5344CB8AC3E}">
        <p14:creationId xmlns:p14="http://schemas.microsoft.com/office/powerpoint/2010/main" val="544596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Right 1">
            <a:extLst>
              <a:ext uri="{FF2B5EF4-FFF2-40B4-BE49-F238E27FC236}">
                <a16:creationId xmlns:a16="http://schemas.microsoft.com/office/drawing/2014/main" id="{544F04A0-AEAA-94AD-1FEB-F4AADE9E309B}"/>
              </a:ext>
            </a:extLst>
          </p:cNvPr>
          <p:cNvSpPr/>
          <p:nvPr/>
        </p:nvSpPr>
        <p:spPr>
          <a:xfrm>
            <a:off x="1684867" y="2827867"/>
            <a:ext cx="6942666" cy="5164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cxnSp>
        <p:nvCxnSpPr>
          <p:cNvPr id="4" name="Straight Connector 3">
            <a:extLst>
              <a:ext uri="{FF2B5EF4-FFF2-40B4-BE49-F238E27FC236}">
                <a16:creationId xmlns:a16="http://schemas.microsoft.com/office/drawing/2014/main" id="{B6E2EB60-C6B5-0F18-782A-B7ECA8B35AA2}"/>
              </a:ext>
            </a:extLst>
          </p:cNvPr>
          <p:cNvCxnSpPr>
            <a:cxnSpLocks/>
          </p:cNvCxnSpPr>
          <p:nvPr/>
        </p:nvCxnSpPr>
        <p:spPr>
          <a:xfrm flipH="1" flipV="1">
            <a:off x="2159000" y="1388533"/>
            <a:ext cx="1253067" cy="1549400"/>
          </a:xfrm>
          <a:prstGeom prst="line">
            <a:avLst/>
          </a:prstGeom>
        </p:spPr>
        <p:style>
          <a:lnRef idx="3">
            <a:schemeClr val="dk1"/>
          </a:lnRef>
          <a:fillRef idx="0">
            <a:schemeClr val="dk1"/>
          </a:fillRef>
          <a:effectRef idx="2">
            <a:schemeClr val="dk1"/>
          </a:effectRef>
          <a:fontRef idx="minor">
            <a:schemeClr val="tx1"/>
          </a:fontRef>
        </p:style>
      </p:cxnSp>
      <p:cxnSp>
        <p:nvCxnSpPr>
          <p:cNvPr id="6" name="Straight Connector 5">
            <a:extLst>
              <a:ext uri="{FF2B5EF4-FFF2-40B4-BE49-F238E27FC236}">
                <a16:creationId xmlns:a16="http://schemas.microsoft.com/office/drawing/2014/main" id="{05F33B33-05AF-B61B-636C-1484A787B609}"/>
              </a:ext>
            </a:extLst>
          </p:cNvPr>
          <p:cNvCxnSpPr>
            <a:cxnSpLocks/>
          </p:cNvCxnSpPr>
          <p:nvPr/>
        </p:nvCxnSpPr>
        <p:spPr>
          <a:xfrm flipH="1">
            <a:off x="2345267" y="3217333"/>
            <a:ext cx="1066800" cy="1415626"/>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883FE0FD-58D7-AB16-50A0-F883355DA1BC}"/>
              </a:ext>
            </a:extLst>
          </p:cNvPr>
          <p:cNvCxnSpPr>
            <a:cxnSpLocks/>
          </p:cNvCxnSpPr>
          <p:nvPr/>
        </p:nvCxnSpPr>
        <p:spPr>
          <a:xfrm flipH="1" flipV="1">
            <a:off x="4148667" y="1388533"/>
            <a:ext cx="1176866" cy="1549400"/>
          </a:xfrm>
          <a:prstGeom prst="line">
            <a:avLst/>
          </a:prstGeom>
        </p:spPr>
        <p:style>
          <a:lnRef idx="3">
            <a:schemeClr val="dk1"/>
          </a:lnRef>
          <a:fillRef idx="0">
            <a:schemeClr val="dk1"/>
          </a:fillRef>
          <a:effectRef idx="2">
            <a:schemeClr val="dk1"/>
          </a:effectRef>
          <a:fontRef idx="minor">
            <a:schemeClr val="tx1"/>
          </a:fontRef>
        </p:style>
      </p:cxnSp>
      <p:cxnSp>
        <p:nvCxnSpPr>
          <p:cNvPr id="13" name="Straight Connector 12">
            <a:extLst>
              <a:ext uri="{FF2B5EF4-FFF2-40B4-BE49-F238E27FC236}">
                <a16:creationId xmlns:a16="http://schemas.microsoft.com/office/drawing/2014/main" id="{FDF6873F-FE69-A780-1E13-C0295B80990C}"/>
              </a:ext>
            </a:extLst>
          </p:cNvPr>
          <p:cNvCxnSpPr/>
          <p:nvPr/>
        </p:nvCxnSpPr>
        <p:spPr>
          <a:xfrm flipH="1" flipV="1">
            <a:off x="5791200" y="1388533"/>
            <a:ext cx="1278467" cy="1549400"/>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a:extLst>
              <a:ext uri="{FF2B5EF4-FFF2-40B4-BE49-F238E27FC236}">
                <a16:creationId xmlns:a16="http://schemas.microsoft.com/office/drawing/2014/main" id="{01B962D0-9178-CD9F-DCF8-1BF62388B6BF}"/>
              </a:ext>
            </a:extLst>
          </p:cNvPr>
          <p:cNvCxnSpPr>
            <a:cxnSpLocks/>
          </p:cNvCxnSpPr>
          <p:nvPr/>
        </p:nvCxnSpPr>
        <p:spPr>
          <a:xfrm flipH="1">
            <a:off x="4364567" y="3217333"/>
            <a:ext cx="960966" cy="1415626"/>
          </a:xfrm>
          <a:prstGeom prst="line">
            <a:avLst/>
          </a:prstGeom>
        </p:spPr>
        <p:style>
          <a:lnRef idx="3">
            <a:schemeClr val="dk1"/>
          </a:lnRef>
          <a:fillRef idx="0">
            <a:schemeClr val="dk1"/>
          </a:fillRef>
          <a:effectRef idx="2">
            <a:schemeClr val="dk1"/>
          </a:effectRef>
          <a:fontRef idx="minor">
            <a:schemeClr val="tx1"/>
          </a:fontRef>
        </p:style>
      </p:cxnSp>
      <p:cxnSp>
        <p:nvCxnSpPr>
          <p:cNvPr id="17" name="Straight Connector 16">
            <a:extLst>
              <a:ext uri="{FF2B5EF4-FFF2-40B4-BE49-F238E27FC236}">
                <a16:creationId xmlns:a16="http://schemas.microsoft.com/office/drawing/2014/main" id="{4E90B800-BFD3-5D71-5C0C-789A3B67A847}"/>
              </a:ext>
            </a:extLst>
          </p:cNvPr>
          <p:cNvCxnSpPr>
            <a:cxnSpLocks/>
          </p:cNvCxnSpPr>
          <p:nvPr/>
        </p:nvCxnSpPr>
        <p:spPr>
          <a:xfrm flipH="1">
            <a:off x="6316133" y="3217333"/>
            <a:ext cx="753534" cy="1312334"/>
          </a:xfrm>
          <a:prstGeom prst="line">
            <a:avLst/>
          </a:prstGeom>
        </p:spPr>
        <p:style>
          <a:lnRef idx="3">
            <a:schemeClr val="dk1"/>
          </a:lnRef>
          <a:fillRef idx="0">
            <a:schemeClr val="dk1"/>
          </a:fillRef>
          <a:effectRef idx="2">
            <a:schemeClr val="dk1"/>
          </a:effectRef>
          <a:fontRef idx="minor">
            <a:schemeClr val="tx1"/>
          </a:fontRef>
        </p:style>
      </p:cxnSp>
      <p:sp>
        <p:nvSpPr>
          <p:cNvPr id="25" name="TextBox 24">
            <a:extLst>
              <a:ext uri="{FF2B5EF4-FFF2-40B4-BE49-F238E27FC236}">
                <a16:creationId xmlns:a16="http://schemas.microsoft.com/office/drawing/2014/main" id="{7575EA01-F0C5-7F1E-0A18-BC8113ED08FD}"/>
              </a:ext>
            </a:extLst>
          </p:cNvPr>
          <p:cNvSpPr txBox="1"/>
          <p:nvPr/>
        </p:nvSpPr>
        <p:spPr>
          <a:xfrm>
            <a:off x="931333" y="982133"/>
            <a:ext cx="7340599" cy="861774"/>
          </a:xfrm>
          <a:prstGeom prst="rect">
            <a:avLst/>
          </a:prstGeom>
          <a:noFill/>
        </p:spPr>
        <p:txBody>
          <a:bodyPr wrap="square" rtlCol="0">
            <a:spAutoFit/>
          </a:bodyPr>
          <a:lstStyle/>
          <a:p>
            <a:r>
              <a:rPr lang="en-GB" b="1" dirty="0">
                <a:solidFill>
                  <a:schemeClr val="bg1"/>
                </a:solidFill>
                <a:latin typeface="Arial" panose="020B0604020202020204" pitchFamily="34" charset="0"/>
                <a:cs typeface="Arial" panose="020B0604020202020204" pitchFamily="34" charset="0"/>
              </a:rPr>
              <a:t>Market risk              </a:t>
            </a:r>
            <a:r>
              <a:rPr lang="en-GB" b="1"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Environmental Risk           Operational Risk</a:t>
            </a:r>
            <a:endParaRPr lang="en-GB" b="1" kern="100" dirty="0">
              <a:solidFill>
                <a:schemeClr val="bg1"/>
              </a:solidFill>
              <a:effectLst/>
              <a:latin typeface="Arial" panose="020B0604020202020204" pitchFamily="34" charset="0"/>
              <a:ea typeface="DengXian" panose="02010600030101010101" pitchFamily="2" charset="-122"/>
              <a:cs typeface="Arial" panose="020B0604020202020204" pitchFamily="34" charset="0"/>
            </a:endParaRPr>
          </a:p>
          <a:p>
            <a:endParaRPr lang="en-GB" sz="1600" kern="100" dirty="0">
              <a:effectLst/>
              <a:latin typeface="Arial" panose="020B0604020202020204" pitchFamily="34" charset="0"/>
              <a:ea typeface="DengXian" panose="02010600030101010101" pitchFamily="2" charset="-122"/>
              <a:cs typeface="Arial" panose="020B0604020202020204" pitchFamily="34" charset="0"/>
            </a:endParaRPr>
          </a:p>
          <a:p>
            <a:r>
              <a:rPr lang="en-GB" sz="1600" dirty="0">
                <a:latin typeface="Arial" panose="020B0604020202020204" pitchFamily="34" charset="0"/>
                <a:cs typeface="Arial" panose="020B0604020202020204" pitchFamily="34" charset="0"/>
              </a:rPr>
              <a:t>                 </a:t>
            </a:r>
          </a:p>
        </p:txBody>
      </p:sp>
      <p:sp>
        <p:nvSpPr>
          <p:cNvPr id="26" name="TextBox 25">
            <a:extLst>
              <a:ext uri="{FF2B5EF4-FFF2-40B4-BE49-F238E27FC236}">
                <a16:creationId xmlns:a16="http://schemas.microsoft.com/office/drawing/2014/main" id="{12D4CCAF-E753-FB22-94BA-82B9F58AA788}"/>
              </a:ext>
            </a:extLst>
          </p:cNvPr>
          <p:cNvSpPr txBox="1"/>
          <p:nvPr/>
        </p:nvSpPr>
        <p:spPr>
          <a:xfrm>
            <a:off x="931333" y="4632959"/>
            <a:ext cx="7340599" cy="646331"/>
          </a:xfrm>
          <a:prstGeom prst="rect">
            <a:avLst/>
          </a:prstGeom>
          <a:noFill/>
        </p:spPr>
        <p:txBody>
          <a:bodyPr wrap="square" rtlCol="0">
            <a:spAutoFit/>
          </a:bodyPr>
          <a:lstStyle/>
          <a:p>
            <a:r>
              <a:rPr lang="en-GB" sz="1800" b="1"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Supply Chain Risk                 Financial Risk         </a:t>
            </a:r>
            <a:r>
              <a:rPr lang="en-GB" sz="1800" b="1" kern="100" dirty="0">
                <a:solidFill>
                  <a:schemeClr val="bg1"/>
                </a:solidFill>
                <a:effectLst/>
                <a:latin typeface="Arial" panose="020B0604020202020204" pitchFamily="34" charset="0"/>
                <a:ea typeface="DengXian Light" panose="02010600030101010101" pitchFamily="2" charset="-122"/>
                <a:cs typeface="Arial" panose="020B0604020202020204" pitchFamily="34" charset="0"/>
              </a:rPr>
              <a:t>Reputation Risk</a:t>
            </a:r>
            <a:r>
              <a:rPr lang="en-GB" sz="1800" b="1"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800" b="1" kern="100" dirty="0">
              <a:solidFill>
                <a:schemeClr val="bg1"/>
              </a:solidFill>
              <a:effectLst/>
              <a:latin typeface="Arial" panose="020B0604020202020204" pitchFamily="34" charset="0"/>
              <a:ea typeface="DengXian" panose="02010600030101010101" pitchFamily="2" charset="-122"/>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05BC5439-B0DC-9003-443E-4BF7E2A5C320}"/>
              </a:ext>
            </a:extLst>
          </p:cNvPr>
          <p:cNvSpPr txBox="1"/>
          <p:nvPr/>
        </p:nvSpPr>
        <p:spPr>
          <a:xfrm>
            <a:off x="8689341" y="2827867"/>
            <a:ext cx="2687317" cy="369332"/>
          </a:xfrm>
          <a:prstGeom prst="rect">
            <a:avLst/>
          </a:prstGeom>
          <a:noFill/>
        </p:spPr>
        <p:txBody>
          <a:bodyPr wrap="square" rtlCol="0">
            <a:spAutoFit/>
          </a:bodyPr>
          <a:lstStyle/>
          <a:p>
            <a:r>
              <a:rPr lang="en-GB" b="1" dirty="0">
                <a:solidFill>
                  <a:schemeClr val="bg1"/>
                </a:solidFill>
                <a:latin typeface="Arial" panose="020B0604020202020204" pitchFamily="34" charset="0"/>
                <a:cs typeface="Arial" panose="020B0604020202020204" pitchFamily="34" charset="0"/>
              </a:rPr>
              <a:t>Decision making</a:t>
            </a:r>
          </a:p>
        </p:txBody>
      </p:sp>
      <p:sp>
        <p:nvSpPr>
          <p:cNvPr id="28" name="TextBox 27">
            <a:extLst>
              <a:ext uri="{FF2B5EF4-FFF2-40B4-BE49-F238E27FC236}">
                <a16:creationId xmlns:a16="http://schemas.microsoft.com/office/drawing/2014/main" id="{9931BBC8-3BF9-C0FD-36E4-63ADBD1865D8}"/>
              </a:ext>
            </a:extLst>
          </p:cNvPr>
          <p:cNvSpPr txBox="1"/>
          <p:nvPr/>
        </p:nvSpPr>
        <p:spPr>
          <a:xfrm>
            <a:off x="8627533" y="5511800"/>
            <a:ext cx="1905001" cy="646331"/>
          </a:xfrm>
          <a:prstGeom prst="rect">
            <a:avLst/>
          </a:prstGeom>
          <a:noFill/>
        </p:spPr>
        <p:txBody>
          <a:bodyPr wrap="square" rtlCol="0">
            <a:spAutoFit/>
          </a:bodyPr>
          <a:lstStyle/>
          <a:p>
            <a:r>
              <a:rPr lang="en-GB" dirty="0">
                <a:solidFill>
                  <a:schemeClr val="bg1"/>
                </a:solidFill>
              </a:rPr>
              <a:t>Source: (</a:t>
            </a:r>
            <a:r>
              <a:rPr lang="en-GB" dirty="0" err="1">
                <a:solidFill>
                  <a:schemeClr val="bg1"/>
                </a:solidFill>
              </a:rPr>
              <a:t>Zwikael</a:t>
            </a:r>
            <a:r>
              <a:rPr lang="en-GB" dirty="0">
                <a:solidFill>
                  <a:schemeClr val="bg1"/>
                </a:solidFill>
              </a:rPr>
              <a:t>, 2016)</a:t>
            </a:r>
          </a:p>
        </p:txBody>
      </p:sp>
    </p:spTree>
    <p:extLst>
      <p:ext uri="{BB962C8B-B14F-4D97-AF65-F5344CB8AC3E}">
        <p14:creationId xmlns:p14="http://schemas.microsoft.com/office/powerpoint/2010/main" val="41404418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9" name="Straight Connector 8">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5" name="Rectangle 14">
            <a:extLst>
              <a:ext uri="{FF2B5EF4-FFF2-40B4-BE49-F238E27FC236}">
                <a16:creationId xmlns:a16="http://schemas.microsoft.com/office/drawing/2014/main" id="{B9403C7F-76AE-4587-92A2-D4E41EBE68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Fresh Red Tomatoes">
            <a:extLst>
              <a:ext uri="{FF2B5EF4-FFF2-40B4-BE49-F238E27FC236}">
                <a16:creationId xmlns:a16="http://schemas.microsoft.com/office/drawing/2014/main" id="{20BD49B3-D4B4-A582-E86B-6CE5E9F13DC3}"/>
              </a:ext>
            </a:extLst>
          </p:cNvPr>
          <p:cNvPicPr>
            <a:picLocks noChangeAspect="1"/>
          </p:cNvPicPr>
          <p:nvPr/>
        </p:nvPicPr>
        <p:blipFill rotWithShape="1">
          <a:blip r:embed="rId2"/>
          <a:srcRect l="28955" r="36959" b="-1"/>
          <a:stretch/>
        </p:blipFill>
        <p:spPr>
          <a:xfrm>
            <a:off x="831" y="10"/>
            <a:ext cx="3502025" cy="6857990"/>
          </a:xfrm>
          <a:prstGeom prst="rect">
            <a:avLst/>
          </a:prstGeom>
          <a:effectLst>
            <a:innerShdw blurRad="57150" dist="38100" dir="14460000">
              <a:prstClr val="black">
                <a:alpha val="70000"/>
              </a:prstClr>
            </a:innerShdw>
          </a:effectLst>
        </p:spPr>
      </p:pic>
      <p:sp>
        <p:nvSpPr>
          <p:cNvPr id="2" name="TextBox 1">
            <a:extLst>
              <a:ext uri="{FF2B5EF4-FFF2-40B4-BE49-F238E27FC236}">
                <a16:creationId xmlns:a16="http://schemas.microsoft.com/office/drawing/2014/main" id="{B2186C9F-7A18-1B3C-574D-FB31D24DF141}"/>
              </a:ext>
            </a:extLst>
          </p:cNvPr>
          <p:cNvSpPr txBox="1"/>
          <p:nvPr/>
        </p:nvSpPr>
        <p:spPr>
          <a:xfrm>
            <a:off x="3884612" y="685800"/>
            <a:ext cx="6626072" cy="3615267"/>
          </a:xfrm>
          <a:prstGeom prst="rect">
            <a:avLst/>
          </a:prstGeom>
        </p:spPr>
        <p:txBody>
          <a:bodyPr vert="horz" lIns="91440" tIns="45720" rIns="91440" bIns="45720" rtlCol="0" anchor="ctr">
            <a:normAutofit/>
          </a:bodyPr>
          <a:lstStyle/>
          <a:p>
            <a:pPr>
              <a:spcBef>
                <a:spcPct val="20000"/>
              </a:spcBef>
              <a:spcAft>
                <a:spcPts val="600"/>
              </a:spcAft>
              <a:buClr>
                <a:schemeClr val="tx1"/>
              </a:buClr>
              <a:buSzPct val="80000"/>
              <a:buFont typeface="Wingdings 3" panose="05040102010807070707" pitchFamily="18" charset="2"/>
              <a:buChar char=""/>
            </a:pPr>
            <a:r>
              <a:rPr lang="en-US" sz="2400" dirty="0">
                <a:solidFill>
                  <a:schemeClr val="bg1"/>
                </a:solidFill>
                <a:latin typeface="Arial" panose="020B0604020202020204" pitchFamily="34" charset="0"/>
                <a:cs typeface="Arial" panose="020B0604020202020204" pitchFamily="34" charset="0"/>
              </a:rPr>
              <a:t>Overall, the project to grow tomatoes aims to deliver high-quality, sustainable, and profitable tomato production. By considering the insights from the stakeholder analysis, PESTLE analysis, quad chart, and risk assessment, the company can make informed decisions and take proactive steps to overcome challenges and achieve its goals.</a:t>
            </a:r>
          </a:p>
        </p:txBody>
      </p:sp>
      <p:grpSp>
        <p:nvGrpSpPr>
          <p:cNvPr id="17" name="Group 16">
            <a:extLst>
              <a:ext uri="{FF2B5EF4-FFF2-40B4-BE49-F238E27FC236}">
                <a16:creationId xmlns:a16="http://schemas.microsoft.com/office/drawing/2014/main" id="{D6C71778-3DDA-4748-AEBB-2A4B750163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8" name="Straight Connector 17">
              <a:extLst>
                <a:ext uri="{FF2B5EF4-FFF2-40B4-BE49-F238E27FC236}">
                  <a16:creationId xmlns:a16="http://schemas.microsoft.com/office/drawing/2014/main" id="{BA1F5C7D-5183-424E-BD72-BBFC59C5A2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B848F76E-D8DE-4826-901B-4E4090240E5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FAE84420-E672-4A16-8384-42BDDC4A9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044D91EB-FA8D-4FD3-88F8-053F9962B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756B711F-46BD-4789-926C-CF2F01F71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TextBox 2">
            <a:extLst>
              <a:ext uri="{FF2B5EF4-FFF2-40B4-BE49-F238E27FC236}">
                <a16:creationId xmlns:a16="http://schemas.microsoft.com/office/drawing/2014/main" id="{DF450116-F27C-5B69-B4DD-ABF9AC30E39F}"/>
              </a:ext>
            </a:extLst>
          </p:cNvPr>
          <p:cNvSpPr txBox="1"/>
          <p:nvPr/>
        </p:nvSpPr>
        <p:spPr>
          <a:xfrm>
            <a:off x="3884612" y="110067"/>
            <a:ext cx="3082699" cy="400110"/>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Conclusion</a:t>
            </a:r>
          </a:p>
        </p:txBody>
      </p:sp>
    </p:spTree>
    <p:extLst>
      <p:ext uri="{BB962C8B-B14F-4D97-AF65-F5344CB8AC3E}">
        <p14:creationId xmlns:p14="http://schemas.microsoft.com/office/powerpoint/2010/main" val="3621391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7" name="Straight Connector 16">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23" name="Rectangle 22">
            <a:extLst>
              <a:ext uri="{FF2B5EF4-FFF2-40B4-BE49-F238E27FC236}">
                <a16:creationId xmlns:a16="http://schemas.microsoft.com/office/drawing/2014/main" id="{BADDD09E-8094-4188-9090-C1C7840FE7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Snip Diagonal Corner Rectangle 24">
            <a:extLst>
              <a:ext uri="{FF2B5EF4-FFF2-40B4-BE49-F238E27FC236}">
                <a16:creationId xmlns:a16="http://schemas.microsoft.com/office/drawing/2014/main" id="{C58F6CE0-025D-40A5-AEF1-00954E3F98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5136155" cy="5286838"/>
          </a:xfrm>
          <a:prstGeom prst="snip2DiagRect">
            <a:avLst>
              <a:gd name="adj1" fmla="val 9954"/>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tomato with a face and eyes&#10;&#10;Description automatically generated">
            <a:extLst>
              <a:ext uri="{FF2B5EF4-FFF2-40B4-BE49-F238E27FC236}">
                <a16:creationId xmlns:a16="http://schemas.microsoft.com/office/drawing/2014/main" id="{31F537CB-E4A7-136E-A970-B46B729569D0}"/>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5955" b="4656"/>
          <a:stretch/>
        </p:blipFill>
        <p:spPr>
          <a:xfrm>
            <a:off x="797205" y="786117"/>
            <a:ext cx="4809744" cy="4956048"/>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sp>
        <p:nvSpPr>
          <p:cNvPr id="5" name="TextBox 4">
            <a:extLst>
              <a:ext uri="{FF2B5EF4-FFF2-40B4-BE49-F238E27FC236}">
                <a16:creationId xmlns:a16="http://schemas.microsoft.com/office/drawing/2014/main" id="{8809364A-FE39-D4B3-6C16-39F883ACE462}"/>
              </a:ext>
            </a:extLst>
          </p:cNvPr>
          <p:cNvSpPr txBox="1"/>
          <p:nvPr/>
        </p:nvSpPr>
        <p:spPr>
          <a:xfrm>
            <a:off x="6095998" y="685800"/>
            <a:ext cx="4819653" cy="3615267"/>
          </a:xfrm>
          <a:prstGeom prst="rect">
            <a:avLst/>
          </a:prstGeom>
        </p:spPr>
        <p:txBody>
          <a:bodyPr vert="horz" lIns="91440" tIns="45720" rIns="91440" bIns="45720" rtlCol="0" anchor="ctr">
            <a:normAutofit/>
          </a:bodyPr>
          <a:lstStyle/>
          <a:p>
            <a:pPr>
              <a:spcBef>
                <a:spcPct val="20000"/>
              </a:spcBef>
              <a:spcAft>
                <a:spcPts val="600"/>
              </a:spcAft>
              <a:buClr>
                <a:schemeClr val="tx1"/>
              </a:buClr>
              <a:buSzPct val="80000"/>
              <a:buFont typeface="Wingdings 3" panose="05040102010807070707" pitchFamily="18" charset="2"/>
              <a:buChar char=""/>
            </a:pPr>
            <a:r>
              <a:rPr lang="en-US" sz="5400" b="1" dirty="0">
                <a:solidFill>
                  <a:schemeClr val="bg2">
                    <a:lumMod val="75000"/>
                  </a:schemeClr>
                </a:solidFill>
              </a:rPr>
              <a:t>Thank you</a:t>
            </a:r>
          </a:p>
        </p:txBody>
      </p:sp>
      <p:grpSp>
        <p:nvGrpSpPr>
          <p:cNvPr id="27" name="Group 26">
            <a:extLst>
              <a:ext uri="{FF2B5EF4-FFF2-40B4-BE49-F238E27FC236}">
                <a16:creationId xmlns:a16="http://schemas.microsoft.com/office/drawing/2014/main" id="{D8025A22-9C86-4108-A289-BD5650A8E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8" name="Straight Connector 27">
              <a:extLst>
                <a:ext uri="{FF2B5EF4-FFF2-40B4-BE49-F238E27FC236}">
                  <a16:creationId xmlns:a16="http://schemas.microsoft.com/office/drawing/2014/main" id="{59A3623F-EF59-4F0B-9030-79CB7F995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9EBD0F53-A43D-414A-8653-E9F1D36103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908661C0-6128-4F64-8EDF-2D73D5F47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C8AFEF08-AFBA-4125-B170-D3EB3E11DB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AA0E13BF-B4CA-4B20-A5DD-50ABBAEC7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4" name="TextBox 3">
            <a:extLst>
              <a:ext uri="{FF2B5EF4-FFF2-40B4-BE49-F238E27FC236}">
                <a16:creationId xmlns:a16="http://schemas.microsoft.com/office/drawing/2014/main" id="{AD95B677-464F-7E38-95CB-905FF1479566}"/>
              </a:ext>
            </a:extLst>
          </p:cNvPr>
          <p:cNvSpPr txBox="1"/>
          <p:nvPr/>
        </p:nvSpPr>
        <p:spPr>
          <a:xfrm>
            <a:off x="9319099" y="6657945"/>
            <a:ext cx="287290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doritozdoss.deviantart.com/art/happy-tomatoo-50485255">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2225548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270F4E-B2FD-5A94-AAC0-A61E050C7090}"/>
              </a:ext>
            </a:extLst>
          </p:cNvPr>
          <p:cNvSpPr txBox="1"/>
          <p:nvPr/>
        </p:nvSpPr>
        <p:spPr>
          <a:xfrm>
            <a:off x="792480" y="538480"/>
            <a:ext cx="4876800" cy="369332"/>
          </a:xfrm>
          <a:prstGeom prst="rect">
            <a:avLst/>
          </a:prstGeom>
          <a:noFill/>
        </p:spPr>
        <p:txBody>
          <a:bodyPr wrap="square" rtlCol="0">
            <a:spAutoFit/>
          </a:bodyPr>
          <a:lstStyle/>
          <a:p>
            <a:r>
              <a:rPr lang="en-GB" dirty="0">
                <a:solidFill>
                  <a:schemeClr val="bg1"/>
                </a:solidFill>
                <a:latin typeface="Arial" panose="020B0604020202020204" pitchFamily="34" charset="0"/>
                <a:cs typeface="Arial" panose="020B0604020202020204" pitchFamily="34" charset="0"/>
              </a:rPr>
              <a:t>Reference List</a:t>
            </a:r>
          </a:p>
        </p:txBody>
      </p:sp>
      <p:sp>
        <p:nvSpPr>
          <p:cNvPr id="3" name="TextBox 2">
            <a:extLst>
              <a:ext uri="{FF2B5EF4-FFF2-40B4-BE49-F238E27FC236}">
                <a16:creationId xmlns:a16="http://schemas.microsoft.com/office/drawing/2014/main" id="{2F58EF27-4665-5B31-9DBC-9ABB25E012FE}"/>
              </a:ext>
            </a:extLst>
          </p:cNvPr>
          <p:cNvSpPr txBox="1"/>
          <p:nvPr/>
        </p:nvSpPr>
        <p:spPr>
          <a:xfrm>
            <a:off x="0" y="1524000"/>
            <a:ext cx="12191999" cy="5469190"/>
          </a:xfrm>
          <a:prstGeom prst="rect">
            <a:avLst/>
          </a:prstGeom>
          <a:noFill/>
        </p:spPr>
        <p:txBody>
          <a:bodyPr wrap="square" rtlCol="0">
            <a:spAutoFit/>
          </a:bodyPr>
          <a:lstStyle/>
          <a:p>
            <a:r>
              <a:rPr lang="en-GB" dirty="0">
                <a:solidFill>
                  <a:schemeClr val="bg1"/>
                </a:solidFill>
              </a:rPr>
              <a:t>Kaufman, G., 2021. Displaying parenthood, (un)doing gender: parental leave, </a:t>
            </a:r>
            <a:r>
              <a:rPr lang="en-GB" dirty="0" err="1">
                <a:solidFill>
                  <a:schemeClr val="bg1"/>
                </a:solidFill>
              </a:rPr>
              <a:t>daycare</a:t>
            </a:r>
            <a:r>
              <a:rPr lang="en-GB" dirty="0">
                <a:solidFill>
                  <a:schemeClr val="bg1"/>
                </a:solidFill>
              </a:rPr>
              <a:t> and working-time adjustments in Sweden and the UK. Families, Relationships and Societies, 10(2), pp.213-229.</a:t>
            </a:r>
          </a:p>
          <a:p>
            <a:endParaRPr lang="en-GB" dirty="0">
              <a:solidFill>
                <a:schemeClr val="bg1"/>
              </a:solidFill>
            </a:endParaRPr>
          </a:p>
          <a:p>
            <a:r>
              <a:rPr lang="en-GB" dirty="0" err="1">
                <a:solidFill>
                  <a:schemeClr val="bg1"/>
                </a:solidFill>
              </a:rPr>
              <a:t>Zwikael</a:t>
            </a:r>
            <a:r>
              <a:rPr lang="en-GB" dirty="0">
                <a:solidFill>
                  <a:schemeClr val="bg1"/>
                </a:solidFill>
              </a:rPr>
              <a:t>, O., 2016. International journal of project management special issue on “project benefits management”. International Journal of Project Management, 34(4), pp.734-735.</a:t>
            </a:r>
          </a:p>
          <a:p>
            <a:endParaRPr lang="en-GB" dirty="0">
              <a:solidFill>
                <a:schemeClr val="bg1"/>
              </a:solidFill>
            </a:endParaRPr>
          </a:p>
          <a:p>
            <a:pPr>
              <a:lnSpc>
                <a:spcPct val="107000"/>
              </a:lnSpc>
              <a:spcAft>
                <a:spcPts val="800"/>
              </a:spcAft>
            </a:pPr>
            <a: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Torres 4, 2020. </a:t>
            </a:r>
            <a:r>
              <a:rPr lang="en-GB" sz="1800" i="1"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Risk Assessment for Tomato </a:t>
            </a:r>
            <a:r>
              <a:rPr lang="en-GB" sz="1800" i="1" kern="100" dirty="0" err="1">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Fruitworm</a:t>
            </a:r>
            <a:r>
              <a:rPr lang="en-GB" sz="1800" i="1"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 in Processing Tomato Crop-Egg Location and Sequential Sampling. </a:t>
            </a:r>
            <a: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[Online] </a:t>
            </a:r>
            <a:b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br>
            <a: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Available at: </a:t>
            </a:r>
            <a:r>
              <a:rPr lang="en-GB" sz="1800" u="sng"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hlinkClick r:id="rId2"/>
              </a:rPr>
              <a:t>https://www.mdpi.com/2075-4450/12/1/13</a:t>
            </a:r>
            <a:endParaRPr lang="en-GB" sz="1800" u="sng"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FRUE, K., 2020. </a:t>
            </a:r>
            <a:r>
              <a:rPr lang="en-GB" sz="1800" i="1"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PEST Analysis Ultimate Guide: Definition, Template, Examples. </a:t>
            </a:r>
            <a: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[Online] </a:t>
            </a:r>
            <a:b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br>
            <a: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Available at: </a:t>
            </a:r>
            <a:r>
              <a:rPr lang="en-GB" sz="1800" u="sng"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hlinkClick r:id="rId3"/>
              </a:rPr>
              <a:t>https://pestleanalysis.com/pest-analysis/</a:t>
            </a:r>
            <a:endParaRPr lang="en-GB" sz="1800" u="sng"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endPar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George., T., 2023. </a:t>
            </a:r>
            <a:r>
              <a:rPr lang="en-GB" sz="1800" i="1"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What Is a Fishbone Diagram? | Templates &amp; Examples. </a:t>
            </a:r>
            <a: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[Online] </a:t>
            </a:r>
            <a:b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br>
            <a:r>
              <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Available at: </a:t>
            </a:r>
            <a:r>
              <a:rPr lang="en-GB" sz="1800" u="sng"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rPr>
              <a:t>https://www.scribbr.co.uk/the-research-process/fishbone-diagrams/</a:t>
            </a:r>
            <a:endParaRPr lang="en-GB" sz="1800" kern="1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a:p>
            <a:endParaRPr lang="en-GB" dirty="0"/>
          </a:p>
          <a:p>
            <a:endParaRPr lang="en-GB" dirty="0"/>
          </a:p>
        </p:txBody>
      </p:sp>
    </p:spTree>
    <p:extLst>
      <p:ext uri="{BB962C8B-B14F-4D97-AF65-F5344CB8AC3E}">
        <p14:creationId xmlns:p14="http://schemas.microsoft.com/office/powerpoint/2010/main" val="142658923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292</TotalTime>
  <Words>854</Words>
  <Application>Microsoft Office PowerPoint</Application>
  <PresentationFormat>Widescreen</PresentationFormat>
  <Paragraphs>100</Paragraphs>
  <Slides>12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Calibri</vt:lpstr>
      <vt:lpstr>Calibri Light</vt:lpstr>
      <vt:lpstr>Century Gothic</vt:lpstr>
      <vt:lpstr>Segoe UI</vt:lpstr>
      <vt:lpstr>Times New Roman</vt:lpstr>
      <vt:lpstr>Wingdings</vt:lpstr>
      <vt:lpstr>Wingdings 3</vt:lpstr>
      <vt:lpstr>Slice</vt:lpstr>
      <vt:lpstr>PowerPoint Presentation</vt:lpstr>
      <vt:lpstr>Incredible Vegetables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Cristian Dumitru (2108821)</dc:creator>
  <cp:lastModifiedBy>Cristian Dumitru (2108821)</cp:lastModifiedBy>
  <cp:revision>1</cp:revision>
  <dcterms:created xsi:type="dcterms:W3CDTF">2023-07-13T19:48:47Z</dcterms:created>
  <dcterms:modified xsi:type="dcterms:W3CDTF">2023-07-14T00:41:28Z</dcterms:modified>
</cp:coreProperties>
</file>