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7"/>
  </p:notesMasterIdLst>
  <p:handoutMasterIdLst>
    <p:handoutMasterId r:id="rId38"/>
  </p:handoutMasterIdLst>
  <p:sldIdLst>
    <p:sldId id="500" r:id="rId3"/>
    <p:sldId id="864" r:id="rId4"/>
    <p:sldId id="865" r:id="rId5"/>
    <p:sldId id="860" r:id="rId6"/>
    <p:sldId id="835" r:id="rId7"/>
    <p:sldId id="836" r:id="rId8"/>
    <p:sldId id="837" r:id="rId9"/>
    <p:sldId id="838" r:id="rId10"/>
    <p:sldId id="839" r:id="rId11"/>
    <p:sldId id="840" r:id="rId12"/>
    <p:sldId id="841" r:id="rId13"/>
    <p:sldId id="842" r:id="rId14"/>
    <p:sldId id="861" r:id="rId15"/>
    <p:sldId id="843" r:id="rId16"/>
    <p:sldId id="844" r:id="rId17"/>
    <p:sldId id="845" r:id="rId18"/>
    <p:sldId id="846" r:id="rId19"/>
    <p:sldId id="867" r:id="rId20"/>
    <p:sldId id="847" r:id="rId21"/>
    <p:sldId id="849" r:id="rId22"/>
    <p:sldId id="859" r:id="rId23"/>
    <p:sldId id="863" r:id="rId24"/>
    <p:sldId id="850" r:id="rId25"/>
    <p:sldId id="851" r:id="rId26"/>
    <p:sldId id="862" r:id="rId27"/>
    <p:sldId id="852" r:id="rId28"/>
    <p:sldId id="853" r:id="rId29"/>
    <p:sldId id="854" r:id="rId30"/>
    <p:sldId id="855" r:id="rId31"/>
    <p:sldId id="856" r:id="rId32"/>
    <p:sldId id="857" r:id="rId33"/>
    <p:sldId id="866" r:id="rId34"/>
    <p:sldId id="858" r:id="rId35"/>
    <p:sldId id="681" r:id="rId3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2" clrIdx="0"/>
  <p:cmAuthor id="1" name="carykell" initials="c"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1921" autoAdjust="0"/>
  </p:normalViewPr>
  <p:slideViewPr>
    <p:cSldViewPr snapToGrid="0">
      <p:cViewPr varScale="1">
        <p:scale>
          <a:sx n="68" d="100"/>
          <a:sy n="68" d="100"/>
        </p:scale>
        <p:origin x="1692" y="7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ommentAuthors" Target="commentAuthor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126205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Ping – to test connectivity</a:t>
            </a:r>
            <a:r>
              <a:rPr lang="en-GB" baseline="0" dirty="0" smtClean="0"/>
              <a:t> of two host on the network by sending ICMP echo request.  Only need to know the </a:t>
            </a:r>
            <a:r>
              <a:rPr lang="en-GB" baseline="0" dirty="0" err="1" smtClean="0"/>
              <a:t>netbios</a:t>
            </a:r>
            <a:r>
              <a:rPr lang="en-GB" baseline="0" dirty="0" smtClean="0"/>
              <a:t> name, DNS name, or IP address. Syntax: ping &lt;hostname&gt;. You should get some statistic.</a:t>
            </a:r>
          </a:p>
          <a:p>
            <a:r>
              <a:rPr lang="en-GB" baseline="0" dirty="0" err="1" smtClean="0"/>
              <a:t>Tracert</a:t>
            </a:r>
            <a:r>
              <a:rPr lang="en-GB" baseline="0" dirty="0" smtClean="0"/>
              <a:t> and traceroute – check network path between two host.  Name or IP address of a destination host.</a:t>
            </a:r>
          </a:p>
          <a:p>
            <a:r>
              <a:rPr lang="en-GB" baseline="0" dirty="0" smtClean="0"/>
              <a:t>Ipconfig – Windows tool used to display and modify current TCP/IP </a:t>
            </a:r>
            <a:r>
              <a:rPr lang="en-GB" baseline="0" dirty="0" err="1" smtClean="0"/>
              <a:t>config</a:t>
            </a:r>
            <a:r>
              <a:rPr lang="en-GB" baseline="0" dirty="0" smtClean="0"/>
              <a:t> such as </a:t>
            </a:r>
            <a:r>
              <a:rPr lang="en-GB" baseline="0" dirty="0" err="1" smtClean="0"/>
              <a:t>ip</a:t>
            </a:r>
            <a:r>
              <a:rPr lang="en-GB" baseline="0" dirty="0" smtClean="0"/>
              <a:t> address, subnet mask, default gateway, DNS sever address.  Switches can be used to tailor its functionality.</a:t>
            </a:r>
          </a:p>
          <a:p>
            <a:r>
              <a:rPr lang="en-GB" baseline="0" dirty="0" err="1" smtClean="0"/>
              <a:t>Ifconfig</a:t>
            </a:r>
            <a:r>
              <a:rPr lang="en-GB" baseline="0" dirty="0" smtClean="0"/>
              <a:t> – used on Linux systems to view or change your NICs configuration. Route command display default gateway address. </a:t>
            </a:r>
            <a:r>
              <a:rPr lang="en-GB" baseline="0" dirty="0" err="1" smtClean="0"/>
              <a:t>Ifconfig</a:t>
            </a:r>
            <a:r>
              <a:rPr lang="en-GB" baseline="0" dirty="0" smtClean="0"/>
              <a:t> will not display this address.  You may need root </a:t>
            </a:r>
            <a:r>
              <a:rPr lang="en-GB" baseline="0" dirty="0" err="1" smtClean="0"/>
              <a:t>priviledges</a:t>
            </a:r>
            <a:r>
              <a:rPr lang="en-GB" baseline="0" dirty="0" smtClean="0"/>
              <a:t>.</a:t>
            </a:r>
          </a:p>
          <a:p>
            <a:r>
              <a:rPr lang="en-GB" baseline="0" dirty="0" err="1" smtClean="0"/>
              <a:t>Nslookup</a:t>
            </a:r>
            <a:r>
              <a:rPr lang="en-GB" baseline="0" dirty="0" smtClean="0"/>
              <a:t> – use to verify that your computer can communicate with its DNS server(s). Should respond with </a:t>
            </a:r>
            <a:r>
              <a:rPr lang="en-GB" baseline="0" dirty="0" err="1" smtClean="0"/>
              <a:t>ip</a:t>
            </a:r>
            <a:r>
              <a:rPr lang="en-GB" baseline="0" dirty="0" smtClean="0"/>
              <a:t> address pf one or more computers.  Of you see multiple </a:t>
            </a:r>
            <a:r>
              <a:rPr lang="en-GB" baseline="0" dirty="0" err="1" smtClean="0"/>
              <a:t>ip</a:t>
            </a:r>
            <a:r>
              <a:rPr lang="en-GB" baseline="0" dirty="0" smtClean="0"/>
              <a:t> address, means site is configured to host content across multiple web servers.  Syntax: </a:t>
            </a:r>
            <a:r>
              <a:rPr lang="en-GB" baseline="0" dirty="0" err="1" smtClean="0"/>
              <a:t>nslookup</a:t>
            </a:r>
            <a:r>
              <a:rPr lang="en-GB" baseline="0" dirty="0" smtClean="0"/>
              <a:t> host or FQDN (fully qualified domain name)</a:t>
            </a:r>
          </a:p>
          <a:p>
            <a:r>
              <a:rPr lang="en-GB" baseline="0" dirty="0" err="1" smtClean="0"/>
              <a:t>Nbstat</a:t>
            </a:r>
            <a:r>
              <a:rPr lang="en-GB" baseline="0" dirty="0" smtClean="0"/>
              <a:t> – Display </a:t>
            </a:r>
            <a:r>
              <a:rPr lang="en-GB" baseline="0" dirty="0" err="1" smtClean="0"/>
              <a:t>netbios</a:t>
            </a:r>
            <a:r>
              <a:rPr lang="en-GB" baseline="0" dirty="0" smtClean="0"/>
              <a:t> over TCP/IP statistics; include </a:t>
            </a:r>
            <a:r>
              <a:rPr lang="en-GB" baseline="0" dirty="0" err="1" smtClean="0"/>
              <a:t>netbios</a:t>
            </a:r>
            <a:r>
              <a:rPr lang="en-GB" baseline="0" dirty="0" smtClean="0"/>
              <a:t> name tables and cache.  Can be used to remove or correct </a:t>
            </a:r>
            <a:r>
              <a:rPr lang="en-GB" baseline="0" dirty="0" err="1" smtClean="0"/>
              <a:t>netbios</a:t>
            </a:r>
            <a:r>
              <a:rPr lang="en-GB" baseline="0" dirty="0" smtClean="0"/>
              <a:t> name cache entries.</a:t>
            </a:r>
          </a:p>
          <a:p>
            <a:r>
              <a:rPr lang="en-GB" baseline="0" dirty="0" err="1" smtClean="0"/>
              <a:t>Netstat</a:t>
            </a:r>
            <a:r>
              <a:rPr lang="en-GB" baseline="0" dirty="0" smtClean="0"/>
              <a:t> – Display a list of computers </a:t>
            </a:r>
            <a:r>
              <a:rPr lang="en-GB" baseline="0" dirty="0" err="1" smtClean="0"/>
              <a:t>actie</a:t>
            </a:r>
            <a:r>
              <a:rPr lang="en-GB" baseline="0" dirty="0" smtClean="0"/>
              <a:t> incoming and out going TCP/IP connections; available in both windows and Linux.  Output includes local and remote computers’ </a:t>
            </a:r>
            <a:r>
              <a:rPr lang="en-GB" baseline="0" dirty="0" err="1" smtClean="0"/>
              <a:t>ip</a:t>
            </a:r>
            <a:r>
              <a:rPr lang="en-GB" baseline="0" dirty="0" smtClean="0"/>
              <a:t> address, port number associated with each computer and state of connection (established, waiting to close etc.).</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a:t>
            </a:fld>
            <a:endParaRPr lang="en-US" dirty="0"/>
          </a:p>
        </p:txBody>
      </p:sp>
    </p:spTree>
    <p:extLst>
      <p:ext uri="{BB962C8B-B14F-4D97-AF65-F5344CB8AC3E}">
        <p14:creationId xmlns:p14="http://schemas.microsoft.com/office/powerpoint/2010/main" val="2585830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4291728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Syslog is a term used to describe a </a:t>
            </a:r>
            <a:r>
              <a:rPr lang="en-GB" sz="1200" b="1" i="0" kern="1200" dirty="0" smtClean="0">
                <a:solidFill>
                  <a:schemeClr val="tx1"/>
                </a:solidFill>
                <a:effectLst/>
                <a:latin typeface="Arial" charset="0"/>
                <a:ea typeface="+mn-ea"/>
                <a:cs typeface="+mn-cs"/>
              </a:rPr>
              <a:t>standard</a:t>
            </a:r>
            <a:r>
              <a:rPr lang="en-GB" sz="1200" b="0" i="0" kern="1200" dirty="0" smtClean="0">
                <a:solidFill>
                  <a:schemeClr val="tx1"/>
                </a:solidFill>
                <a:effectLst/>
                <a:latin typeface="Arial" charset="0"/>
                <a:ea typeface="+mn-ea"/>
                <a:cs typeface="+mn-cs"/>
              </a:rPr>
              <a:t>. It is also used to describe the protocol developed for that standard. The syslog protocol was developed for </a:t>
            </a:r>
            <a:r>
              <a:rPr lang="en-GB" sz="1200" b="1" i="0" kern="1200" dirty="0" smtClean="0">
                <a:solidFill>
                  <a:schemeClr val="tx1"/>
                </a:solidFill>
                <a:effectLst/>
                <a:latin typeface="Arial" charset="0"/>
                <a:ea typeface="+mn-ea"/>
                <a:cs typeface="+mn-cs"/>
              </a:rPr>
              <a:t>UNIX systems in the 1980s</a:t>
            </a:r>
            <a:r>
              <a:rPr lang="en-GB" sz="1200" b="0" i="0" kern="1200" dirty="0" smtClean="0">
                <a:solidFill>
                  <a:schemeClr val="tx1"/>
                </a:solidFill>
                <a:effectLst/>
                <a:latin typeface="Arial" charset="0"/>
                <a:ea typeface="+mn-ea"/>
                <a:cs typeface="+mn-cs"/>
              </a:rPr>
              <a:t>, but was first documented as </a:t>
            </a:r>
            <a:r>
              <a:rPr lang="en-GB" sz="1200" b="1" i="0" kern="1200" dirty="0" smtClean="0">
                <a:solidFill>
                  <a:schemeClr val="tx1"/>
                </a:solidFill>
                <a:effectLst/>
                <a:latin typeface="Arial" charset="0"/>
                <a:ea typeface="+mn-ea"/>
                <a:cs typeface="+mn-cs"/>
              </a:rPr>
              <a:t>RFC 3164 by IETF in 2001</a:t>
            </a:r>
            <a:r>
              <a:rPr lang="en-GB" sz="1200" b="0" i="0" kern="1200" dirty="0" smtClean="0">
                <a:solidFill>
                  <a:schemeClr val="tx1"/>
                </a:solidFill>
                <a:effectLst/>
                <a:latin typeface="Arial" charset="0"/>
                <a:ea typeface="+mn-ea"/>
                <a:cs typeface="+mn-cs"/>
              </a:rPr>
              <a:t>. Syslog uses UDP port 514 to send event notification messages across IP networks to event message collectors, as illustrated in the figure.</a:t>
            </a:r>
          </a:p>
          <a:p>
            <a:r>
              <a:rPr lang="en-GB" sz="1200" b="0" i="0" kern="1200" dirty="0" smtClean="0">
                <a:solidFill>
                  <a:schemeClr val="tx1"/>
                </a:solidFill>
                <a:effectLst/>
                <a:latin typeface="Arial" charset="0"/>
                <a:ea typeface="+mn-ea"/>
                <a:cs typeface="+mn-cs"/>
              </a:rPr>
              <a:t>The syslog logging service provides three primary functions:</a:t>
            </a:r>
          </a:p>
          <a:p>
            <a:pPr lvl="1"/>
            <a:r>
              <a:rPr lang="en-GB" sz="1200" b="0" i="0" kern="1200" dirty="0" smtClean="0">
                <a:solidFill>
                  <a:schemeClr val="tx1"/>
                </a:solidFill>
                <a:effectLst/>
                <a:latin typeface="Arial" charset="0"/>
                <a:ea typeface="+mn-ea"/>
                <a:cs typeface="+mn-cs"/>
              </a:rPr>
              <a:t>The ability to gather logging information for monitoring and troubleshooting</a:t>
            </a:r>
          </a:p>
          <a:p>
            <a:pPr lvl="1"/>
            <a:r>
              <a:rPr lang="en-GB" sz="1200" b="0" i="0" kern="1200" dirty="0" smtClean="0">
                <a:solidFill>
                  <a:schemeClr val="tx1"/>
                </a:solidFill>
                <a:effectLst/>
                <a:latin typeface="Arial" charset="0"/>
                <a:ea typeface="+mn-ea"/>
                <a:cs typeface="+mn-cs"/>
              </a:rPr>
              <a:t>The ability to select the type of logging information that is captured</a:t>
            </a:r>
          </a:p>
          <a:p>
            <a:pPr lvl="1"/>
            <a:r>
              <a:rPr lang="en-GB" sz="1200" b="0" i="0" kern="1200" dirty="0" smtClean="0">
                <a:solidFill>
                  <a:schemeClr val="tx1"/>
                </a:solidFill>
                <a:effectLst/>
                <a:latin typeface="Arial" charset="0"/>
                <a:ea typeface="+mn-ea"/>
                <a:cs typeface="+mn-cs"/>
              </a:rPr>
              <a:t>The ability to specify the destinations of captured syslog messages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As shown in the figure, popular destinations for syslog messages include:</a:t>
            </a:r>
          </a:p>
          <a:p>
            <a:r>
              <a:rPr lang="en-GB" sz="1200" b="0" i="0" kern="1200" dirty="0" smtClean="0">
                <a:solidFill>
                  <a:schemeClr val="tx1"/>
                </a:solidFill>
                <a:effectLst/>
                <a:latin typeface="Arial" charset="0"/>
                <a:ea typeface="+mn-ea"/>
                <a:cs typeface="+mn-cs"/>
              </a:rPr>
              <a:t>Logging buffer (RAM inside a router or switch)</a:t>
            </a:r>
          </a:p>
          <a:p>
            <a:r>
              <a:rPr lang="en-GB" sz="1200" b="0" i="0" kern="1200" dirty="0" smtClean="0">
                <a:solidFill>
                  <a:schemeClr val="tx1"/>
                </a:solidFill>
                <a:effectLst/>
                <a:latin typeface="Arial" charset="0"/>
                <a:ea typeface="+mn-ea"/>
                <a:cs typeface="+mn-cs"/>
              </a:rPr>
              <a:t>Console line</a:t>
            </a:r>
          </a:p>
          <a:p>
            <a:r>
              <a:rPr lang="en-GB" sz="1200" b="0" i="0" kern="1200" dirty="0" smtClean="0">
                <a:solidFill>
                  <a:schemeClr val="tx1"/>
                </a:solidFill>
                <a:effectLst/>
                <a:latin typeface="Arial" charset="0"/>
                <a:ea typeface="+mn-ea"/>
                <a:cs typeface="+mn-cs"/>
              </a:rPr>
              <a:t>Terminal line</a:t>
            </a:r>
          </a:p>
          <a:p>
            <a:r>
              <a:rPr lang="en-GB" sz="1200" b="0" i="0" kern="1200" dirty="0" smtClean="0">
                <a:solidFill>
                  <a:schemeClr val="tx1"/>
                </a:solidFill>
                <a:effectLst/>
                <a:latin typeface="Arial" charset="0"/>
                <a:ea typeface="+mn-ea"/>
                <a:cs typeface="+mn-cs"/>
              </a:rPr>
              <a:t>Syslog server</a:t>
            </a:r>
          </a:p>
          <a:p>
            <a:r>
              <a:rPr lang="en-GB" sz="1200" b="0" i="0" kern="1200" dirty="0" smtClean="0">
                <a:solidFill>
                  <a:schemeClr val="tx1"/>
                </a:solidFill>
                <a:effectLst/>
                <a:latin typeface="Arial" charset="0"/>
                <a:ea typeface="+mn-ea"/>
                <a:cs typeface="+mn-cs"/>
              </a:rPr>
              <a:t>It is possible to remotely monitor system messages by viewing the logs on a syslog server, or by accessing the device through Telnet, SSH, or through the console port.</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8.1.1.3 Syslog Message Format</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8.1.1.4 Service Timestamp</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8.1.2.1 Syslog Server</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By default, Cisco routers and switches send log messages for all severity levels to the console. On some IOS versions, the device also buffers log messages by default. To enable these two settings, use the</a:t>
            </a:r>
            <a:r>
              <a:rPr lang="en-GB" sz="1200" b="1" i="0" kern="1200" dirty="0" smtClean="0">
                <a:solidFill>
                  <a:schemeClr val="tx1"/>
                </a:solidFill>
                <a:effectLst/>
                <a:latin typeface="Arial" charset="0"/>
                <a:ea typeface="+mn-ea"/>
                <a:cs typeface="+mn-cs"/>
              </a:rPr>
              <a:t> logging console </a:t>
            </a:r>
            <a:r>
              <a:rPr lang="en-GB" sz="1200" b="0" i="0" kern="1200" dirty="0" smtClean="0">
                <a:solidFill>
                  <a:schemeClr val="tx1"/>
                </a:solidFill>
                <a:effectLst/>
                <a:latin typeface="Arial" charset="0"/>
                <a:ea typeface="+mn-ea"/>
                <a:cs typeface="+mn-cs"/>
              </a:rPr>
              <a:t>and</a:t>
            </a:r>
            <a:r>
              <a:rPr lang="en-GB" sz="1200" b="1" i="0" kern="1200" dirty="0" smtClean="0">
                <a:solidFill>
                  <a:schemeClr val="tx1"/>
                </a:solidFill>
                <a:effectLst/>
                <a:latin typeface="Arial" charset="0"/>
                <a:ea typeface="+mn-ea"/>
                <a:cs typeface="+mn-cs"/>
              </a:rPr>
              <a:t> logging buffered </a:t>
            </a:r>
            <a:r>
              <a:rPr lang="en-GB" sz="1200" b="0" i="0" kern="1200" dirty="0" smtClean="0">
                <a:solidFill>
                  <a:schemeClr val="tx1"/>
                </a:solidFill>
                <a:effectLst/>
                <a:latin typeface="Arial" charset="0"/>
                <a:ea typeface="+mn-ea"/>
                <a:cs typeface="+mn-cs"/>
              </a:rPr>
              <a:t>global configuration commands, respectively.</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There are three steps to configuring the router to send system messages to a syslog server where they can be stored, filtered, and </a:t>
            </a:r>
            <a:r>
              <a:rPr lang="en-GB" sz="1200" b="0" i="0" kern="1200" dirty="0" err="1" smtClean="0">
                <a:solidFill>
                  <a:schemeClr val="tx1"/>
                </a:solidFill>
                <a:effectLst/>
                <a:latin typeface="Arial" charset="0"/>
                <a:ea typeface="+mn-ea"/>
                <a:cs typeface="+mn-cs"/>
              </a:rPr>
              <a:t>analyzed</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Configure the destination hostname or IP address of the syslog server in global configuration mode:</a:t>
            </a:r>
          </a:p>
          <a:p>
            <a:r>
              <a:rPr lang="en-GB" sz="1200" b="0" i="0" kern="1200" dirty="0" smtClean="0">
                <a:solidFill>
                  <a:schemeClr val="tx1"/>
                </a:solidFill>
                <a:effectLst/>
                <a:latin typeface="Arial" charset="0"/>
                <a:ea typeface="+mn-ea"/>
                <a:cs typeface="+mn-cs"/>
              </a:rPr>
              <a:t>R1(</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logging 192.168.1.3</a:t>
            </a:r>
            <a:endParaRPr lang="en-GB" sz="1200" b="0" i="0" kern="1200" dirty="0" smtClean="0">
              <a:solidFill>
                <a:schemeClr val="tx1"/>
              </a:solidFill>
              <a:effectLst/>
              <a:latin typeface="Arial" charset="0"/>
              <a:ea typeface="+mn-ea"/>
              <a:cs typeface="+mn-cs"/>
            </a:endParaRPr>
          </a:p>
          <a:p>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Control the messages that will be sent to the syslog server with the </a:t>
            </a:r>
            <a:r>
              <a:rPr lang="en-GB" sz="1200" b="1" i="0" kern="1200" dirty="0" smtClean="0">
                <a:solidFill>
                  <a:schemeClr val="tx1"/>
                </a:solidFill>
                <a:effectLst/>
                <a:latin typeface="Arial" charset="0"/>
                <a:ea typeface="+mn-ea"/>
                <a:cs typeface="+mn-cs"/>
              </a:rPr>
              <a:t>logging trap </a:t>
            </a:r>
            <a:r>
              <a:rPr lang="en-GB" sz="1200" b="0" i="1" kern="1200" dirty="0" smtClean="0">
                <a:solidFill>
                  <a:schemeClr val="tx1"/>
                </a:solidFill>
                <a:effectLst/>
                <a:latin typeface="Arial" charset="0"/>
                <a:ea typeface="+mn-ea"/>
                <a:cs typeface="+mn-cs"/>
              </a:rPr>
              <a:t>level </a:t>
            </a:r>
            <a:r>
              <a:rPr lang="en-GB" sz="1200" b="0" i="0" kern="1200" dirty="0" smtClean="0">
                <a:solidFill>
                  <a:schemeClr val="tx1"/>
                </a:solidFill>
                <a:effectLst/>
                <a:latin typeface="Arial" charset="0"/>
                <a:ea typeface="+mn-ea"/>
                <a:cs typeface="+mn-cs"/>
              </a:rPr>
              <a:t>global configuration mode command. For example, to limit the messages to levels 4 and lower (0 to 4), use one of the two equivalent commands:</a:t>
            </a:r>
          </a:p>
          <a:p>
            <a:r>
              <a:rPr lang="en-GB" sz="1200" b="0" i="0" kern="1200" dirty="0" smtClean="0">
                <a:solidFill>
                  <a:schemeClr val="tx1"/>
                </a:solidFill>
                <a:effectLst/>
                <a:latin typeface="Arial" charset="0"/>
                <a:ea typeface="+mn-ea"/>
                <a:cs typeface="+mn-cs"/>
              </a:rPr>
              <a:t>R1(</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logging trap 4</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R1(</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logging trap warning</a:t>
            </a:r>
            <a:endParaRPr lang="en-GB" sz="1200" b="0" i="0" kern="1200" dirty="0" smtClean="0">
              <a:solidFill>
                <a:schemeClr val="tx1"/>
              </a:solidFill>
              <a:effectLst/>
              <a:latin typeface="Arial" charset="0"/>
              <a:ea typeface="+mn-ea"/>
              <a:cs typeface="+mn-cs"/>
            </a:endParaRPr>
          </a:p>
          <a:p>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Optionally, configure the source interface with the</a:t>
            </a:r>
            <a:r>
              <a:rPr lang="en-GB" sz="1200" b="1" i="0" kern="1200" dirty="0" smtClean="0">
                <a:solidFill>
                  <a:schemeClr val="tx1"/>
                </a:solidFill>
                <a:effectLst/>
                <a:latin typeface="Arial" charset="0"/>
                <a:ea typeface="+mn-ea"/>
                <a:cs typeface="+mn-cs"/>
              </a:rPr>
              <a:t> logging source-interface </a:t>
            </a:r>
            <a:r>
              <a:rPr lang="en-GB" sz="1200" b="0" i="1" kern="1200" dirty="0" smtClean="0">
                <a:solidFill>
                  <a:schemeClr val="tx1"/>
                </a:solidFill>
                <a:effectLst/>
                <a:latin typeface="Arial" charset="0"/>
                <a:ea typeface="+mn-ea"/>
                <a:cs typeface="+mn-cs"/>
              </a:rPr>
              <a:t>interface-type interface number </a:t>
            </a:r>
            <a:r>
              <a:rPr lang="en-GB" sz="1200" b="0" i="0" kern="1200" dirty="0" smtClean="0">
                <a:solidFill>
                  <a:schemeClr val="tx1"/>
                </a:solidFill>
                <a:effectLst/>
                <a:latin typeface="Arial" charset="0"/>
                <a:ea typeface="+mn-ea"/>
                <a:cs typeface="+mn-cs"/>
              </a:rPr>
              <a:t>global configuration mode command. This specifies that syslog packets contain the IPv4 or IPv6 address of a specific interface, regardless of which interface the packet uses to exit the router. For example, to set the source interface to g0/0, use the following command:</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You can use the</a:t>
            </a:r>
            <a:r>
              <a:rPr lang="en-GB" sz="1200" b="1" i="0" kern="1200" dirty="0" smtClean="0">
                <a:solidFill>
                  <a:schemeClr val="tx1"/>
                </a:solidFill>
                <a:effectLst/>
                <a:latin typeface="Arial" charset="0"/>
                <a:ea typeface="+mn-ea"/>
                <a:cs typeface="+mn-cs"/>
              </a:rPr>
              <a:t> show logging </a:t>
            </a:r>
            <a:r>
              <a:rPr lang="en-GB" sz="1200" b="0" i="0" kern="1200" dirty="0" smtClean="0">
                <a:solidFill>
                  <a:schemeClr val="tx1"/>
                </a:solidFill>
                <a:effectLst/>
                <a:latin typeface="Arial" charset="0"/>
                <a:ea typeface="+mn-ea"/>
                <a:cs typeface="+mn-cs"/>
              </a:rPr>
              <a:t>command to view any messages that are logged. When the logging buffer is large, it is helpful to use the pipe option (|) with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logging</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The pipe option allows the administrator to specifically state which messages should be displayed.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832848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SNMP was developed to allow administrators to manage nodes, such as servers, workstations, routers, switches, and security appliances, on an IP network. It enables network administrators to manage network performance, find and solve network problems, and plan for network growth.</a:t>
            </a:r>
          </a:p>
          <a:p>
            <a:r>
              <a:rPr lang="en-GB" sz="1200" b="0" i="0" kern="1200" dirty="0" smtClean="0">
                <a:solidFill>
                  <a:schemeClr val="tx1"/>
                </a:solidFill>
                <a:effectLst/>
                <a:latin typeface="Arial" charset="0"/>
                <a:ea typeface="+mn-ea"/>
                <a:cs typeface="+mn-cs"/>
              </a:rPr>
              <a:t>SNMP is an application layer protocol that provides a message format for communication between managers and agents. The SNMP system consists of three elements:</a:t>
            </a:r>
          </a:p>
          <a:p>
            <a:r>
              <a:rPr lang="en-GB" sz="1200" b="0" i="0" kern="1200" dirty="0" smtClean="0">
                <a:solidFill>
                  <a:schemeClr val="tx1"/>
                </a:solidFill>
                <a:effectLst/>
                <a:latin typeface="Arial" charset="0"/>
                <a:ea typeface="+mn-ea"/>
                <a:cs typeface="+mn-cs"/>
              </a:rPr>
              <a:t>SNMP manager</a:t>
            </a:r>
          </a:p>
          <a:p>
            <a:r>
              <a:rPr lang="en-GB" sz="1200" b="0" i="0" kern="1200" dirty="0" smtClean="0">
                <a:solidFill>
                  <a:schemeClr val="tx1"/>
                </a:solidFill>
                <a:effectLst/>
                <a:latin typeface="Arial" charset="0"/>
                <a:ea typeface="+mn-ea"/>
                <a:cs typeface="+mn-cs"/>
              </a:rPr>
              <a:t>SNMP agents (managed node)</a:t>
            </a:r>
          </a:p>
          <a:p>
            <a:r>
              <a:rPr lang="en-GB" sz="1200" b="0" i="0" kern="1200" dirty="0" smtClean="0">
                <a:solidFill>
                  <a:schemeClr val="tx1"/>
                </a:solidFill>
                <a:effectLst/>
                <a:latin typeface="Arial" charset="0"/>
                <a:ea typeface="+mn-ea"/>
                <a:cs typeface="+mn-cs"/>
              </a:rPr>
              <a:t>Management Information Base (MIB)</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There are two primary SNMP manager requests, get and set. A get request is used by the NMS to query the device for data. A set request is used by the NMS to change configuration variables in the agent device. A set request can also initiate actions within a device. For example, a set can cause a router to reboot, send a configuration file, or receive a configuration file. The SNMP manager uses the get and set actions to perform the operations described in the table in Figure 1.</a:t>
            </a:r>
          </a:p>
          <a:p>
            <a:r>
              <a:rPr lang="en-GB" sz="1200" b="0" i="0" kern="1200" dirty="0" smtClean="0">
                <a:solidFill>
                  <a:schemeClr val="tx1"/>
                </a:solidFill>
                <a:effectLst/>
                <a:latin typeface="Arial" charset="0"/>
                <a:ea typeface="+mn-ea"/>
                <a:cs typeface="+mn-cs"/>
              </a:rPr>
              <a:t>The SNMP agent responds to SNMP manager requests as follows:</a:t>
            </a:r>
          </a:p>
          <a:p>
            <a:r>
              <a:rPr lang="en-GB" sz="1200" b="1" i="0" kern="1200" dirty="0" smtClean="0">
                <a:solidFill>
                  <a:schemeClr val="tx1"/>
                </a:solidFill>
                <a:effectLst/>
                <a:latin typeface="Arial" charset="0"/>
                <a:ea typeface="+mn-ea"/>
                <a:cs typeface="+mn-cs"/>
              </a:rPr>
              <a:t>Get an MIB variable </a:t>
            </a:r>
            <a:r>
              <a:rPr lang="en-GB" sz="1200" b="0" i="0" kern="1200" dirty="0" smtClean="0">
                <a:solidFill>
                  <a:schemeClr val="tx1"/>
                </a:solidFill>
                <a:effectLst/>
                <a:latin typeface="Arial" charset="0"/>
                <a:ea typeface="+mn-ea"/>
                <a:cs typeface="+mn-cs"/>
              </a:rPr>
              <a:t>- The SNMP agent performs this function in response to a </a:t>
            </a:r>
            <a:r>
              <a:rPr lang="en-GB" sz="1200" b="0" i="0" kern="1200" dirty="0" err="1" smtClean="0">
                <a:solidFill>
                  <a:schemeClr val="tx1"/>
                </a:solidFill>
                <a:effectLst/>
                <a:latin typeface="Arial" charset="0"/>
                <a:ea typeface="+mn-ea"/>
                <a:cs typeface="+mn-cs"/>
              </a:rPr>
              <a:t>GetRequest</a:t>
            </a:r>
            <a:r>
              <a:rPr lang="en-GB" sz="1200" b="0" i="0" kern="1200" dirty="0" smtClean="0">
                <a:solidFill>
                  <a:schemeClr val="tx1"/>
                </a:solidFill>
                <a:effectLst/>
                <a:latin typeface="Arial" charset="0"/>
                <a:ea typeface="+mn-ea"/>
                <a:cs typeface="+mn-cs"/>
              </a:rPr>
              <a:t>-PDU from the NMS. The agent retrieves the value of the requested MIB variable and responds to the NMS with that value.</a:t>
            </a:r>
          </a:p>
          <a:p>
            <a:r>
              <a:rPr lang="en-GB" sz="1200" b="1" i="0" kern="1200" dirty="0" smtClean="0">
                <a:solidFill>
                  <a:schemeClr val="tx1"/>
                </a:solidFill>
                <a:effectLst/>
                <a:latin typeface="Arial" charset="0"/>
                <a:ea typeface="+mn-ea"/>
                <a:cs typeface="+mn-cs"/>
              </a:rPr>
              <a:t>Set an MIB variable </a:t>
            </a:r>
            <a:r>
              <a:rPr lang="en-GB" sz="1200" b="0" i="0" kern="1200" dirty="0" smtClean="0">
                <a:solidFill>
                  <a:schemeClr val="tx1"/>
                </a:solidFill>
                <a:effectLst/>
                <a:latin typeface="Arial" charset="0"/>
                <a:ea typeface="+mn-ea"/>
                <a:cs typeface="+mn-cs"/>
              </a:rPr>
              <a:t>- The SNMP agent performs this function in response to a </a:t>
            </a:r>
            <a:r>
              <a:rPr lang="en-GB" sz="1200" b="0" i="0" kern="1200" dirty="0" err="1" smtClean="0">
                <a:solidFill>
                  <a:schemeClr val="tx1"/>
                </a:solidFill>
                <a:effectLst/>
                <a:latin typeface="Arial" charset="0"/>
                <a:ea typeface="+mn-ea"/>
                <a:cs typeface="+mn-cs"/>
              </a:rPr>
              <a:t>SetRequest</a:t>
            </a:r>
            <a:r>
              <a:rPr lang="en-GB" sz="1200" b="0" i="0" kern="1200" dirty="0" smtClean="0">
                <a:solidFill>
                  <a:schemeClr val="tx1"/>
                </a:solidFill>
                <a:effectLst/>
                <a:latin typeface="Arial" charset="0"/>
                <a:ea typeface="+mn-ea"/>
                <a:cs typeface="+mn-cs"/>
              </a:rPr>
              <a:t>-PDU from the NMS. The SNMP agent changes the value of the MIB variable to the value specified by the NMS. An SNMP agent reply to a set request includes the new settings in the device.</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An NMS periodically polls the SNMP agents residing on managed devices, by querying the device for data using the get request. Using this process, a network management application can collect information to monitor traffic loads and to verify device configurations of managed devices. The information can be displayed via GUI on the NMS. Averages, minimums, or maximums can be calculated, the data can be graphed, or thresholds can be set to trigger a notification process when the thresholds are exceeded. For example, an NMS can monitor CPU utilization of a Cisco router. The SNMP manager samples the value periodically and presents this information in a graph for the network administrator to use in creating a baseline.</a:t>
            </a:r>
          </a:p>
          <a:p>
            <a:r>
              <a:rPr lang="en-GB" sz="1200" b="0" i="0" kern="1200" dirty="0" smtClean="0">
                <a:solidFill>
                  <a:schemeClr val="tx1"/>
                </a:solidFill>
                <a:effectLst/>
                <a:latin typeface="Arial" charset="0"/>
                <a:ea typeface="+mn-ea"/>
                <a:cs typeface="+mn-cs"/>
              </a:rPr>
              <a:t>Periodic SNMP polling does have disadvantages. First, there is a delay between the time that an event occurs and the time that it is noticed (via polling) by the NMS. Second, there is a trade-off between polling frequency and bandwidth usage.</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8.2.1.4 SNMP Versions</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The figure identifies the characteristics of the different combinations of security models and levels.</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3686035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8.2.1.5 Community</a:t>
            </a:r>
            <a:r>
              <a:rPr lang="en-US" b="0" baseline="0" dirty="0" smtClean="0"/>
              <a:t> Strings</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8.2.2.1 Steps for Configuring SNMP</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8.2.2.1 Steps for Configuring SNMP (cont.)</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A network administrator can configure SNMPv2 to obtain network information from network devices. As shown in the figure, the basic steps to configuring SNMP are all in global configuration mode.</a:t>
            </a:r>
          </a:p>
          <a:p>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(Required) Configure the community string and access level (read-only or read-write) with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community </a:t>
            </a:r>
            <a:r>
              <a:rPr lang="en-GB" sz="1200" b="0" i="1" kern="1200" dirty="0" smtClean="0">
                <a:solidFill>
                  <a:schemeClr val="tx1"/>
                </a:solidFill>
                <a:effectLst/>
                <a:latin typeface="Arial" charset="0"/>
                <a:ea typeface="+mn-ea"/>
                <a:cs typeface="+mn-cs"/>
              </a:rPr>
              <a:t>string</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ro</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rw</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(Optional) Document the location of the device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location</a:t>
            </a:r>
            <a:r>
              <a:rPr lang="en-GB" sz="1200" b="0" i="1" kern="1200" dirty="0" smtClean="0">
                <a:solidFill>
                  <a:schemeClr val="tx1"/>
                </a:solidFill>
                <a:effectLst/>
                <a:latin typeface="Arial" charset="0"/>
                <a:ea typeface="+mn-ea"/>
                <a:cs typeface="+mn-cs"/>
              </a:rPr>
              <a:t> text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(Optional) Document the system contact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contact</a:t>
            </a:r>
            <a:r>
              <a:rPr lang="en-GB" sz="1200" b="0" i="1" kern="1200" dirty="0" smtClean="0">
                <a:solidFill>
                  <a:schemeClr val="tx1"/>
                </a:solidFill>
                <a:effectLst/>
                <a:latin typeface="Arial" charset="0"/>
                <a:ea typeface="+mn-ea"/>
                <a:cs typeface="+mn-cs"/>
              </a:rPr>
              <a:t> text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4. </a:t>
            </a:r>
            <a:r>
              <a:rPr lang="en-GB" sz="1200" b="0" i="0" kern="1200" dirty="0" smtClean="0">
                <a:solidFill>
                  <a:schemeClr val="tx1"/>
                </a:solidFill>
                <a:effectLst/>
                <a:latin typeface="Arial" charset="0"/>
                <a:ea typeface="+mn-ea"/>
                <a:cs typeface="+mn-cs"/>
              </a:rPr>
              <a:t>(Optional) Restrict SNMP access to NMS hosts (SNMP managers) that are permitted by an ACL: define the ACL and then reference the ACL with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community</a:t>
            </a:r>
            <a:r>
              <a:rPr lang="en-GB" sz="1200" b="0" i="1" kern="1200" dirty="0" smtClean="0">
                <a:solidFill>
                  <a:schemeClr val="tx1"/>
                </a:solidFill>
                <a:effectLst/>
                <a:latin typeface="Arial" charset="0"/>
                <a:ea typeface="+mn-ea"/>
                <a:cs typeface="+mn-cs"/>
              </a:rPr>
              <a:t> string access-list-number-or-name </a:t>
            </a:r>
            <a:r>
              <a:rPr lang="en-GB" sz="1200" b="0" i="0" kern="1200" dirty="0" smtClean="0">
                <a:solidFill>
                  <a:schemeClr val="tx1"/>
                </a:solidFill>
                <a:effectLst/>
                <a:latin typeface="Arial" charset="0"/>
                <a:ea typeface="+mn-ea"/>
                <a:cs typeface="+mn-cs"/>
              </a:rPr>
              <a:t>command. This command can be used both to specify a community string and to restrict SNMP access via ACLs. Step 1 and Step 4 can be combined into one step, if desired; the Cisco networking device combines the two commands into one if they are entered separately.</a:t>
            </a:r>
          </a:p>
          <a:p>
            <a:r>
              <a:rPr lang="en-GB" sz="1200" b="1" i="0" kern="1200" dirty="0" smtClean="0">
                <a:solidFill>
                  <a:schemeClr val="tx1"/>
                </a:solidFill>
                <a:effectLst/>
                <a:latin typeface="Arial" charset="0"/>
                <a:ea typeface="+mn-ea"/>
                <a:cs typeface="+mn-cs"/>
              </a:rPr>
              <a:t>Step 5. </a:t>
            </a:r>
            <a:r>
              <a:rPr lang="en-GB" sz="1200" b="0" i="0" kern="1200" dirty="0" smtClean="0">
                <a:solidFill>
                  <a:schemeClr val="tx1"/>
                </a:solidFill>
                <a:effectLst/>
                <a:latin typeface="Arial" charset="0"/>
                <a:ea typeface="+mn-ea"/>
                <a:cs typeface="+mn-cs"/>
              </a:rPr>
              <a:t>(Optional) Specify the recipient of the SNMP trap operations with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host </a:t>
            </a:r>
            <a:r>
              <a:rPr lang="en-GB" sz="1200" b="0" i="1" kern="1200" dirty="0" smtClean="0">
                <a:solidFill>
                  <a:schemeClr val="tx1"/>
                </a:solidFill>
                <a:effectLst/>
                <a:latin typeface="Arial" charset="0"/>
                <a:ea typeface="+mn-ea"/>
                <a:cs typeface="+mn-cs"/>
              </a:rPr>
              <a:t>host-id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version</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1</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2c</a:t>
            </a:r>
            <a:r>
              <a:rPr lang="en-GB" sz="1200" b="0" i="0" kern="1200" dirty="0" smtClean="0">
                <a:solidFill>
                  <a:schemeClr val="tx1"/>
                </a:solidFill>
                <a:effectLst/>
                <a:latin typeface="Arial" charset="0"/>
                <a:ea typeface="+mn-ea"/>
                <a:cs typeface="+mn-cs"/>
              </a:rPr>
              <a:t> | </a:t>
            </a:r>
            <a:r>
              <a:rPr lang="en-GB" sz="1200" b="1" i="0" kern="1200" dirty="0" smtClean="0">
                <a:solidFill>
                  <a:schemeClr val="tx1"/>
                </a:solidFill>
                <a:effectLst/>
                <a:latin typeface="Arial" charset="0"/>
                <a:ea typeface="+mn-ea"/>
                <a:cs typeface="+mn-cs"/>
              </a:rPr>
              <a:t>3</a:t>
            </a:r>
            <a:r>
              <a:rPr lang="en-GB" sz="1200" b="0"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auth</a:t>
            </a:r>
            <a:r>
              <a:rPr lang="en-GB" sz="1200" b="0" i="0" kern="1200" dirty="0" smtClean="0">
                <a:solidFill>
                  <a:schemeClr val="tx1"/>
                </a:solidFill>
                <a:effectLst/>
                <a:latin typeface="Arial" charset="0"/>
                <a:ea typeface="+mn-ea"/>
                <a:cs typeface="+mn-cs"/>
              </a:rPr>
              <a:t> | </a:t>
            </a:r>
            <a:r>
              <a:rPr lang="en-GB" sz="1200" b="1" i="0" kern="1200" dirty="0" err="1" smtClean="0">
                <a:solidFill>
                  <a:schemeClr val="tx1"/>
                </a:solidFill>
                <a:effectLst/>
                <a:latin typeface="Arial" charset="0"/>
                <a:ea typeface="+mn-ea"/>
                <a:cs typeface="+mn-cs"/>
              </a:rPr>
              <a:t>noauth</a:t>
            </a:r>
            <a:r>
              <a:rPr lang="en-GB" sz="1200" b="0" i="0" kern="1200" dirty="0" smtClean="0">
                <a:solidFill>
                  <a:schemeClr val="tx1"/>
                </a:solidFill>
                <a:effectLst/>
                <a:latin typeface="Arial" charset="0"/>
                <a:ea typeface="+mn-ea"/>
                <a:cs typeface="+mn-cs"/>
              </a:rPr>
              <a:t> | </a:t>
            </a:r>
            <a:r>
              <a:rPr lang="en-GB" sz="1200" b="1" i="0" kern="1200" dirty="0" err="1" smtClean="0">
                <a:solidFill>
                  <a:schemeClr val="tx1"/>
                </a:solidFill>
                <a:effectLst/>
                <a:latin typeface="Arial" charset="0"/>
                <a:ea typeface="+mn-ea"/>
                <a:cs typeface="+mn-cs"/>
              </a:rPr>
              <a:t>priv</a:t>
            </a:r>
            <a:r>
              <a:rPr lang="en-GB" sz="1200" b="0" i="0" kern="1200" dirty="0" smtClean="0">
                <a:solidFill>
                  <a:schemeClr val="tx1"/>
                </a:solidFill>
                <a:effectLst/>
                <a:latin typeface="Arial" charset="0"/>
                <a:ea typeface="+mn-ea"/>
                <a:cs typeface="+mn-cs"/>
              </a:rPr>
              <a:t>]}]</a:t>
            </a:r>
            <a:r>
              <a:rPr lang="en-GB" sz="1200" b="0" i="1" kern="1200" dirty="0" smtClean="0">
                <a:solidFill>
                  <a:schemeClr val="tx1"/>
                </a:solidFill>
                <a:effectLst/>
                <a:latin typeface="Arial" charset="0"/>
                <a:ea typeface="+mn-ea"/>
                <a:cs typeface="+mn-cs"/>
              </a:rPr>
              <a:t>community-string </a:t>
            </a:r>
            <a:r>
              <a:rPr lang="en-GB" sz="1200" b="0" i="0" kern="1200" dirty="0" smtClean="0">
                <a:solidFill>
                  <a:schemeClr val="tx1"/>
                </a:solidFill>
                <a:effectLst/>
                <a:latin typeface="Arial" charset="0"/>
                <a:ea typeface="+mn-ea"/>
                <a:cs typeface="+mn-cs"/>
              </a:rPr>
              <a:t>command. By default, no trap manager is defined.</a:t>
            </a:r>
          </a:p>
          <a:p>
            <a:r>
              <a:rPr lang="en-GB" sz="1200" b="1" i="0" kern="1200" dirty="0" smtClean="0">
                <a:solidFill>
                  <a:schemeClr val="tx1"/>
                </a:solidFill>
                <a:effectLst/>
                <a:latin typeface="Arial" charset="0"/>
                <a:ea typeface="+mn-ea"/>
                <a:cs typeface="+mn-cs"/>
              </a:rPr>
              <a:t>Step 6. </a:t>
            </a:r>
            <a:r>
              <a:rPr lang="en-GB" sz="1200" b="0" i="0" kern="1200" dirty="0" smtClean="0">
                <a:solidFill>
                  <a:schemeClr val="tx1"/>
                </a:solidFill>
                <a:effectLst/>
                <a:latin typeface="Arial" charset="0"/>
                <a:ea typeface="+mn-ea"/>
                <a:cs typeface="+mn-cs"/>
              </a:rPr>
              <a:t>(Optional) Enable traps on an SNMP agent with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enable traps </a:t>
            </a:r>
            <a:r>
              <a:rPr lang="en-GB" sz="1200" b="0" i="1" kern="1200" dirty="0" smtClean="0">
                <a:solidFill>
                  <a:schemeClr val="tx1"/>
                </a:solidFill>
                <a:effectLst/>
                <a:latin typeface="Arial" charset="0"/>
                <a:ea typeface="+mn-ea"/>
                <a:cs typeface="+mn-cs"/>
              </a:rPr>
              <a:t>notification-</a:t>
            </a:r>
            <a:r>
              <a:rPr lang="en-GB" sz="1200" b="0" i="1" kern="1200" dirty="0" err="1" smtClean="0">
                <a:solidFill>
                  <a:schemeClr val="tx1"/>
                </a:solidFill>
                <a:effectLst/>
                <a:latin typeface="Arial" charset="0"/>
                <a:ea typeface="+mn-ea"/>
                <a:cs typeface="+mn-cs"/>
              </a:rPr>
              <a:t>types</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If no trap notification types are specified in this command, then all trap types are sent. Repeated use of this command is required if a particular subset of trap types is desired.</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By default, SNMP does not have any traps set. Without this command, SNMP managers must poll for all relevant information.</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3977895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To verify the SNMP configuration, use any of the variations of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snmp</a:t>
            </a:r>
            <a:r>
              <a:rPr lang="en-GB" sz="1200" b="0" i="0" kern="1200" dirty="0" err="1" smtClean="0">
                <a:solidFill>
                  <a:schemeClr val="tx1"/>
                </a:solidFill>
                <a:effectLst/>
                <a:latin typeface="Arial" charset="0"/>
                <a:ea typeface="+mn-ea"/>
                <a:cs typeface="+mn-cs"/>
              </a:rPr>
              <a:t>privileged</a:t>
            </a:r>
            <a:r>
              <a:rPr lang="en-GB" sz="1200" b="0" i="0" kern="1200" dirty="0" smtClean="0">
                <a:solidFill>
                  <a:schemeClr val="tx1"/>
                </a:solidFill>
                <a:effectLst/>
                <a:latin typeface="Arial" charset="0"/>
                <a:ea typeface="+mn-ea"/>
                <a:cs typeface="+mn-cs"/>
              </a:rPr>
              <a:t> EXEC mode command. The most useful command is simply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snmp</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as it displays the information that is commonly of interest when examining the SNMP configuration. Unless there is an involved SNMPv3 configuration, for the most part the other command options only display selected portions of the output of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 </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Ensure that SNMP messages do not spread beyond the management consoles. ACLs should be used to prevent SNMP messages from going beyond the required devices. ACL should also be used on the monitored devices to limit access for management systems only.</a:t>
            </a:r>
          </a:p>
          <a:p>
            <a:r>
              <a:rPr lang="en-GB" sz="1200" b="0" i="0" kern="1200" dirty="0" smtClean="0">
                <a:solidFill>
                  <a:schemeClr val="tx1"/>
                </a:solidFill>
                <a:effectLst/>
                <a:latin typeface="Arial" charset="0"/>
                <a:ea typeface="+mn-ea"/>
                <a:cs typeface="+mn-cs"/>
              </a:rPr>
              <a:t>SNMPv3 is recommended because it provides security authentication and encryption. </a:t>
            </a: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While </a:t>
            </a:r>
            <a:r>
              <a:rPr lang="en-GB" sz="1200" b="0" i="0" kern="1200" dirty="0" smtClean="0">
                <a:solidFill>
                  <a:schemeClr val="tx1"/>
                </a:solidFill>
                <a:effectLst/>
                <a:latin typeface="Arial" charset="0"/>
                <a:ea typeface="+mn-ea"/>
                <a:cs typeface="+mn-cs"/>
              </a:rPr>
              <a:t>SNMP is very useful for monitoring and troubleshooting, like the one shown in the figure, it can also create security vulnerabilities. For this reason, prior to implementing SNMP, be mindful of security best practices.</a:t>
            </a:r>
          </a:p>
          <a:p>
            <a:r>
              <a:rPr lang="en-GB" sz="1200" b="0" i="0" kern="1200" dirty="0" smtClean="0">
                <a:solidFill>
                  <a:schemeClr val="tx1"/>
                </a:solidFill>
                <a:effectLst/>
                <a:latin typeface="Arial" charset="0"/>
                <a:ea typeface="+mn-ea"/>
                <a:cs typeface="+mn-cs"/>
              </a:rPr>
              <a:t>Both SNMPv1 and SNMPv2c rely on SNMP community strings in plaintext to authenticate access to MIB objects. These community strings, as with all passwords, should be carefully chosen to ensure that they are not too easy to crack. Additionally, community strings should be changed at regular intervals and in accordance with network security policies. For example, the strings should be changed when a network administrator changes roles or leaves the company. If SNMP is used only to monitor devices, use read-only communities.</a:t>
            </a:r>
          </a:p>
          <a:p>
            <a:r>
              <a:rPr lang="en-GB" sz="1200" b="0" i="0" kern="1200" dirty="0" smtClean="0">
                <a:solidFill>
                  <a:schemeClr val="tx1"/>
                </a:solidFill>
                <a:effectLst/>
                <a:latin typeface="Arial" charset="0"/>
                <a:ea typeface="+mn-ea"/>
                <a:cs typeface="+mn-cs"/>
              </a:rPr>
              <a:t>Ensure that SNMP messages do not spread beyond the management consoles. ACLs should be used to prevent SNMP messages from going beyond the required devices. ACL should also be used on the monitored devices to limit access for management systems only.</a:t>
            </a:r>
          </a:p>
          <a:p>
            <a:r>
              <a:rPr lang="en-GB" sz="1200" b="0" i="0" kern="1200" dirty="0" smtClean="0">
                <a:solidFill>
                  <a:schemeClr val="tx1"/>
                </a:solidFill>
                <a:effectLst/>
                <a:latin typeface="Arial" charset="0"/>
                <a:ea typeface="+mn-ea"/>
                <a:cs typeface="+mn-cs"/>
              </a:rPr>
              <a:t>SNMPv3 is recommended because it provides security authentication and encryption. There are a number of other global configuration mode commands that a network administrator can implement to take advantage of the authentication and encryption support in SNMPv3:</a:t>
            </a:r>
          </a:p>
          <a:p>
            <a:r>
              <a:rPr lang="en-GB" sz="1200" b="0" i="0" kern="1200" dirty="0" smtClean="0">
                <a:solidFill>
                  <a:schemeClr val="tx1"/>
                </a:solidFill>
                <a:effectLst/>
                <a:latin typeface="Arial" charset="0"/>
                <a:ea typeface="+mn-ea"/>
                <a:cs typeface="+mn-cs"/>
              </a:rPr>
              <a:t>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a:t>
            </a:r>
            <a:r>
              <a:rPr lang="en-GB" sz="1200" b="1" i="0" kern="1200" dirty="0" err="1" smtClean="0">
                <a:solidFill>
                  <a:schemeClr val="tx1"/>
                </a:solidFill>
                <a:effectLst/>
                <a:latin typeface="Arial" charset="0"/>
                <a:ea typeface="+mn-ea"/>
                <a:cs typeface="+mn-cs"/>
              </a:rPr>
              <a:t>group</a:t>
            </a:r>
            <a:r>
              <a:rPr lang="en-GB" sz="1200" b="0" i="1" kern="1200" dirty="0" err="1" smtClean="0">
                <a:solidFill>
                  <a:schemeClr val="tx1"/>
                </a:solidFill>
                <a:effectLst/>
                <a:latin typeface="Arial" charset="0"/>
                <a:ea typeface="+mn-ea"/>
                <a:cs typeface="+mn-cs"/>
              </a:rPr>
              <a:t>groupname</a:t>
            </a:r>
            <a:r>
              <a:rPr lang="en-GB" sz="1200" b="0" i="1"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v1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 v2c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 v3</a:t>
            </a:r>
            <a:r>
              <a:rPr lang="en-GB" sz="1200" b="0" i="0" kern="1200" dirty="0" smtClean="0">
                <a:solidFill>
                  <a:schemeClr val="tx1"/>
                </a:solidFill>
                <a:effectLst/>
                <a:latin typeface="Arial" charset="0"/>
                <a:ea typeface="+mn-ea"/>
                <a:cs typeface="+mn-cs"/>
              </a:rPr>
              <a:t>{</a:t>
            </a:r>
            <a:r>
              <a:rPr lang="en-GB" sz="1200" b="1" i="0" kern="1200" dirty="0" err="1" smtClean="0">
                <a:solidFill>
                  <a:schemeClr val="tx1"/>
                </a:solidFill>
                <a:effectLst/>
                <a:latin typeface="Arial" charset="0"/>
                <a:ea typeface="+mn-ea"/>
                <a:cs typeface="+mn-cs"/>
              </a:rPr>
              <a:t>auth</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noauth</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priv</a:t>
            </a:r>
            <a:r>
              <a:rPr lang="en-GB" sz="1200" b="0" i="0" kern="1200" dirty="0" smtClean="0">
                <a:solidFill>
                  <a:schemeClr val="tx1"/>
                </a:solidFill>
                <a:effectLst/>
                <a:latin typeface="Arial" charset="0"/>
                <a:ea typeface="+mn-ea"/>
                <a:cs typeface="+mn-cs"/>
              </a:rPr>
              <a:t>}}command creates a new SNMP group on the device.</a:t>
            </a:r>
          </a:p>
          <a:p>
            <a:r>
              <a:rPr lang="en-GB" sz="1200" b="0" i="0" kern="1200" dirty="0" smtClean="0">
                <a:solidFill>
                  <a:schemeClr val="tx1"/>
                </a:solidFill>
                <a:effectLst/>
                <a:latin typeface="Arial" charset="0"/>
                <a:ea typeface="+mn-ea"/>
                <a:cs typeface="+mn-cs"/>
              </a:rPr>
              <a:t>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a:t>
            </a:r>
            <a:r>
              <a:rPr lang="en-GB" sz="1200" b="1" i="0" kern="1200" dirty="0" err="1" smtClean="0">
                <a:solidFill>
                  <a:schemeClr val="tx1"/>
                </a:solidFill>
                <a:effectLst/>
                <a:latin typeface="Arial" charset="0"/>
                <a:ea typeface="+mn-ea"/>
                <a:cs typeface="+mn-cs"/>
              </a:rPr>
              <a:t>user</a:t>
            </a:r>
            <a:r>
              <a:rPr lang="en-GB" sz="1200" b="0" i="1" kern="1200" dirty="0" err="1" smtClean="0">
                <a:solidFill>
                  <a:schemeClr val="tx1"/>
                </a:solidFill>
                <a:effectLst/>
                <a:latin typeface="Arial" charset="0"/>
                <a:ea typeface="+mn-ea"/>
                <a:cs typeface="+mn-cs"/>
              </a:rPr>
              <a:t>username</a:t>
            </a:r>
            <a:r>
              <a:rPr lang="en-GB" sz="1200" b="0" i="1" kern="1200" dirty="0" smtClean="0">
                <a:solidFill>
                  <a:schemeClr val="tx1"/>
                </a:solidFill>
                <a:effectLst/>
                <a:latin typeface="Arial" charset="0"/>
                <a:ea typeface="+mn-ea"/>
                <a:cs typeface="+mn-cs"/>
              </a:rPr>
              <a:t> </a:t>
            </a:r>
            <a:r>
              <a:rPr lang="en-GB" sz="1200" b="0" i="1" kern="1200" dirty="0" err="1" smtClean="0">
                <a:solidFill>
                  <a:schemeClr val="tx1"/>
                </a:solidFill>
                <a:effectLst/>
                <a:latin typeface="Arial" charset="0"/>
                <a:ea typeface="+mn-ea"/>
                <a:cs typeface="+mn-cs"/>
              </a:rPr>
              <a:t>groupname</a:t>
            </a:r>
            <a:r>
              <a:rPr lang="en-GB" sz="1200" b="0" i="1"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v3</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encrypted</a:t>
            </a:r>
            <a:r>
              <a:rPr lang="en-GB" sz="1200" b="0"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auth</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md5</a:t>
            </a:r>
            <a:r>
              <a:rPr lang="en-GB" sz="1200" b="0"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sha</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auth</a:t>
            </a:r>
            <a:r>
              <a:rPr lang="en-GB" sz="1200" b="0" i="0" kern="1200" dirty="0" smtClean="0">
                <a:solidFill>
                  <a:schemeClr val="tx1"/>
                </a:solidFill>
                <a:effectLst/>
                <a:latin typeface="Arial" charset="0"/>
                <a:ea typeface="+mn-ea"/>
                <a:cs typeface="+mn-cs"/>
              </a:rPr>
              <a:t>-password] [</a:t>
            </a:r>
            <a:r>
              <a:rPr lang="en-GB" sz="1200" b="1" i="1" kern="1200" dirty="0" err="1" smtClean="0">
                <a:solidFill>
                  <a:schemeClr val="tx1"/>
                </a:solidFill>
                <a:effectLst/>
                <a:latin typeface="Arial" charset="0"/>
                <a:ea typeface="+mn-ea"/>
                <a:cs typeface="+mn-cs"/>
              </a:rPr>
              <a:t>priv</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des</a:t>
            </a:r>
            <a:r>
              <a:rPr lang="en-GB" sz="1200" b="0" i="0" kern="1200" dirty="0" smtClean="0">
                <a:solidFill>
                  <a:schemeClr val="tx1"/>
                </a:solidFill>
                <a:effectLst/>
                <a:latin typeface="Arial" charset="0"/>
                <a:ea typeface="+mn-ea"/>
                <a:cs typeface="+mn-cs"/>
              </a:rPr>
              <a:t> | </a:t>
            </a:r>
            <a:r>
              <a:rPr lang="en-GB" sz="1200" b="1" i="0" kern="1200" dirty="0" smtClean="0">
                <a:solidFill>
                  <a:schemeClr val="tx1"/>
                </a:solidFill>
                <a:effectLst/>
                <a:latin typeface="Arial" charset="0"/>
                <a:ea typeface="+mn-ea"/>
                <a:cs typeface="+mn-cs"/>
              </a:rPr>
              <a:t>3des</a:t>
            </a:r>
            <a:r>
              <a:rPr lang="en-GB" sz="1200" b="0" i="0" kern="1200" dirty="0" smtClean="0">
                <a:solidFill>
                  <a:schemeClr val="tx1"/>
                </a:solidFill>
                <a:effectLst/>
                <a:latin typeface="Arial" charset="0"/>
                <a:ea typeface="+mn-ea"/>
                <a:cs typeface="+mn-cs"/>
              </a:rPr>
              <a:t> | </a:t>
            </a:r>
            <a:r>
              <a:rPr lang="en-GB" sz="1200" b="1" i="0" kern="1200" dirty="0" err="1" smtClean="0">
                <a:solidFill>
                  <a:schemeClr val="tx1"/>
                </a:solidFill>
                <a:effectLst/>
                <a:latin typeface="Arial" charset="0"/>
                <a:ea typeface="+mn-ea"/>
                <a:cs typeface="+mn-cs"/>
              </a:rPr>
              <a:t>aes</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128</a:t>
            </a:r>
            <a:r>
              <a:rPr lang="en-GB" sz="1200" b="0" i="0" kern="1200" dirty="0" smtClean="0">
                <a:solidFill>
                  <a:schemeClr val="tx1"/>
                </a:solidFill>
                <a:effectLst/>
                <a:latin typeface="Arial" charset="0"/>
                <a:ea typeface="+mn-ea"/>
                <a:cs typeface="+mn-cs"/>
              </a:rPr>
              <a:t> | </a:t>
            </a:r>
            <a:r>
              <a:rPr lang="en-GB" sz="1200" b="1" i="0" kern="1200" dirty="0" smtClean="0">
                <a:solidFill>
                  <a:schemeClr val="tx1"/>
                </a:solidFill>
                <a:effectLst/>
                <a:latin typeface="Arial" charset="0"/>
                <a:ea typeface="+mn-ea"/>
                <a:cs typeface="+mn-cs"/>
              </a:rPr>
              <a:t>192</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256</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priv</a:t>
            </a:r>
            <a:r>
              <a:rPr lang="en-GB" sz="1200" b="0" i="0" kern="1200" dirty="0" smtClean="0">
                <a:solidFill>
                  <a:schemeClr val="tx1"/>
                </a:solidFill>
                <a:effectLst/>
                <a:latin typeface="Arial" charset="0"/>
                <a:ea typeface="+mn-ea"/>
                <a:cs typeface="+mn-cs"/>
              </a:rPr>
              <a:t>-password]command is used to add a new user to the SNMP group specified in </a:t>
            </a:r>
            <a:r>
              <a:rPr lang="en-GB" sz="1200" b="0" i="0" kern="1200" dirty="0" err="1" smtClean="0">
                <a:solidFill>
                  <a:schemeClr val="tx1"/>
                </a:solidFill>
                <a:effectLst/>
                <a:latin typeface="Arial" charset="0"/>
                <a:ea typeface="+mn-ea"/>
                <a:cs typeface="+mn-cs"/>
              </a:rPr>
              <a:t>the</a:t>
            </a:r>
            <a:r>
              <a:rPr lang="en-GB" sz="1200" b="1" i="0" kern="1200" dirty="0" err="1" smtClean="0">
                <a:solidFill>
                  <a:schemeClr val="tx1"/>
                </a:solidFill>
                <a:effectLst/>
                <a:latin typeface="Arial" charset="0"/>
                <a:ea typeface="+mn-ea"/>
                <a:cs typeface="+mn-cs"/>
              </a:rPr>
              <a:t>snmp</a:t>
            </a:r>
            <a:r>
              <a:rPr lang="en-GB" sz="1200" b="1" i="0" kern="1200" dirty="0" smtClean="0">
                <a:solidFill>
                  <a:schemeClr val="tx1"/>
                </a:solidFill>
                <a:effectLst/>
                <a:latin typeface="Arial" charset="0"/>
                <a:ea typeface="+mn-ea"/>
                <a:cs typeface="+mn-cs"/>
              </a:rPr>
              <a:t>-server group </a:t>
            </a:r>
            <a:r>
              <a:rPr lang="en-GB" sz="1200" b="0" i="1" kern="1200" dirty="0" err="1" smtClean="0">
                <a:solidFill>
                  <a:schemeClr val="tx1"/>
                </a:solidFill>
                <a:effectLst/>
                <a:latin typeface="Arial" charset="0"/>
                <a:ea typeface="+mn-ea"/>
                <a:cs typeface="+mn-cs"/>
              </a:rPr>
              <a:t>groupname</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Cisco Networking Academy program</a:t>
            </a:r>
          </a:p>
          <a:p>
            <a:pPr>
              <a:buFontTx/>
              <a:buNone/>
            </a:pPr>
            <a:r>
              <a:rPr lang="en-US" sz="1300" b="0" dirty="0" smtClean="0"/>
              <a:t>Connecting</a:t>
            </a:r>
            <a:r>
              <a:rPr lang="en-US" sz="1300" b="0" baseline="0" dirty="0" smtClean="0"/>
              <a:t> Networks</a:t>
            </a:r>
          </a:p>
          <a:p>
            <a:pPr>
              <a:buFontTx/>
              <a:buNone/>
            </a:pPr>
            <a:r>
              <a:rPr lang="en-US" sz="1300" b="0" dirty="0" smtClean="0"/>
              <a:t>Chapter 8: Monitoring the</a:t>
            </a:r>
            <a:r>
              <a:rPr lang="en-US" sz="1300" b="0" baseline="0" dirty="0" smtClean="0"/>
              <a:t> Network</a:t>
            </a:r>
            <a:endParaRPr lang="en-GB" b="0" dirty="0" smtClean="0"/>
          </a:p>
        </p:txBody>
      </p:sp>
    </p:spTree>
    <p:extLst>
      <p:ext uri="{BB962C8B-B14F-4D97-AF65-F5344CB8AC3E}">
        <p14:creationId xmlns:p14="http://schemas.microsoft.com/office/powerpoint/2010/main" val="1218170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provides data to enable network and security monitoring, network planning, traffic analysis to include identification of network bottlenecks, and IP accounting for billing purposes.</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has become a monitoring standard, and is now widely supported in the networking industry.</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should be completely transparent to the applications and devices in the network.</a:t>
            </a:r>
          </a:p>
          <a:p>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should not have to be supported and running on all devices in the network to function.</a:t>
            </a:r>
          </a:p>
          <a:p>
            <a:r>
              <a:rPr lang="en-GB" sz="1200" b="0" i="0" kern="1200" dirty="0" smtClean="0">
                <a:solidFill>
                  <a:schemeClr val="tx1"/>
                </a:solidFill>
                <a:effectLst/>
                <a:latin typeface="Arial" charset="0"/>
                <a:ea typeface="+mn-ea"/>
                <a:cs typeface="+mn-cs"/>
              </a:rPr>
              <a:t>Achieving these design criteria ensured that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is very easy to implement in the most complex modern networks.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8.3.1.3 Network</a:t>
            </a:r>
            <a:r>
              <a:rPr lang="en-US" b="0" baseline="0" dirty="0" smtClean="0"/>
              <a:t> Flows</a:t>
            </a:r>
            <a:endParaRPr lang="en-US" sz="1200" b="0"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To implement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on a router:</a:t>
            </a:r>
          </a:p>
          <a:p>
            <a:r>
              <a:rPr lang="en-GB" sz="1200" b="1" i="0" kern="1200" dirty="0" smtClean="0">
                <a:solidFill>
                  <a:schemeClr val="tx1"/>
                </a:solidFill>
                <a:effectLst/>
                <a:latin typeface="Arial" charset="0"/>
                <a:ea typeface="+mn-ea"/>
                <a:cs typeface="+mn-cs"/>
              </a:rPr>
              <a:t>Step 1. Configure </a:t>
            </a:r>
            <a:r>
              <a:rPr lang="en-GB" sz="1200" b="1" i="0" kern="1200" dirty="0" err="1" smtClean="0">
                <a:solidFill>
                  <a:schemeClr val="tx1"/>
                </a:solidFill>
                <a:effectLst/>
                <a:latin typeface="Arial" charset="0"/>
                <a:ea typeface="+mn-ea"/>
                <a:cs typeface="+mn-cs"/>
              </a:rPr>
              <a:t>NetFlow</a:t>
            </a:r>
            <a:r>
              <a:rPr lang="en-GB" sz="1200" b="1" i="0" kern="1200" dirty="0" smtClean="0">
                <a:solidFill>
                  <a:schemeClr val="tx1"/>
                </a:solidFill>
                <a:effectLst/>
                <a:latin typeface="Arial" charset="0"/>
                <a:ea typeface="+mn-ea"/>
                <a:cs typeface="+mn-cs"/>
              </a:rPr>
              <a:t> data capture </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captures data from ingress (incoming) and egress (outgoing) packets.</a:t>
            </a:r>
          </a:p>
          <a:p>
            <a:r>
              <a:rPr lang="en-GB" sz="1200" b="1" i="0" kern="1200" dirty="0" smtClean="0">
                <a:solidFill>
                  <a:schemeClr val="tx1"/>
                </a:solidFill>
                <a:effectLst/>
                <a:latin typeface="Arial" charset="0"/>
                <a:ea typeface="+mn-ea"/>
                <a:cs typeface="+mn-cs"/>
              </a:rPr>
              <a:t>Step 2. Configure </a:t>
            </a:r>
            <a:r>
              <a:rPr lang="en-GB" sz="1200" b="1" i="0" kern="1200" dirty="0" err="1" smtClean="0">
                <a:solidFill>
                  <a:schemeClr val="tx1"/>
                </a:solidFill>
                <a:effectLst/>
                <a:latin typeface="Arial" charset="0"/>
                <a:ea typeface="+mn-ea"/>
                <a:cs typeface="+mn-cs"/>
              </a:rPr>
              <a:t>NetFlow</a:t>
            </a:r>
            <a:r>
              <a:rPr lang="en-GB" sz="1200" b="1" i="0" kern="1200" dirty="0" smtClean="0">
                <a:solidFill>
                  <a:schemeClr val="tx1"/>
                </a:solidFill>
                <a:effectLst/>
                <a:latin typeface="Arial" charset="0"/>
                <a:ea typeface="+mn-ea"/>
                <a:cs typeface="+mn-cs"/>
              </a:rPr>
              <a:t> data export </a:t>
            </a:r>
            <a:r>
              <a:rPr lang="en-GB" sz="1200" b="0" i="0" kern="1200" dirty="0" smtClean="0">
                <a:solidFill>
                  <a:schemeClr val="tx1"/>
                </a:solidFill>
                <a:effectLst/>
                <a:latin typeface="Arial" charset="0"/>
                <a:ea typeface="+mn-ea"/>
                <a:cs typeface="+mn-cs"/>
              </a:rPr>
              <a:t>- The IP address or hostname of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must be specified and the UDP port to which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listens.</a:t>
            </a:r>
          </a:p>
          <a:p>
            <a:r>
              <a:rPr lang="en-GB" sz="1200" b="1" i="0" kern="1200" dirty="0" smtClean="0">
                <a:solidFill>
                  <a:schemeClr val="tx1"/>
                </a:solidFill>
                <a:effectLst/>
                <a:latin typeface="Arial" charset="0"/>
                <a:ea typeface="+mn-ea"/>
                <a:cs typeface="+mn-cs"/>
              </a:rPr>
              <a:t>Step 3. Verify </a:t>
            </a:r>
            <a:r>
              <a:rPr lang="en-GB" sz="1200" b="1" i="0" kern="1200" dirty="0" err="1" smtClean="0">
                <a:solidFill>
                  <a:schemeClr val="tx1"/>
                </a:solidFill>
                <a:effectLst/>
                <a:latin typeface="Arial" charset="0"/>
                <a:ea typeface="+mn-ea"/>
                <a:cs typeface="+mn-cs"/>
              </a:rPr>
              <a:t>NetFlow</a:t>
            </a:r>
            <a:r>
              <a:rPr lang="en-GB" sz="1200" b="1" i="0" kern="1200" dirty="0" smtClean="0">
                <a:solidFill>
                  <a:schemeClr val="tx1"/>
                </a:solidFill>
                <a:effectLst/>
                <a:latin typeface="Arial" charset="0"/>
                <a:ea typeface="+mn-ea"/>
                <a:cs typeface="+mn-cs"/>
              </a:rPr>
              <a:t>, its operation and statistics </a:t>
            </a:r>
            <a:r>
              <a:rPr lang="en-GB" sz="1200" b="0" i="0" kern="1200" dirty="0" smtClean="0">
                <a:solidFill>
                  <a:schemeClr val="tx1"/>
                </a:solidFill>
                <a:effectLst/>
                <a:latin typeface="Arial" charset="0"/>
                <a:ea typeface="+mn-ea"/>
                <a:cs typeface="+mn-cs"/>
              </a:rPr>
              <a:t>- After configuring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the exported data can be </a:t>
            </a:r>
            <a:r>
              <a:rPr lang="en-GB" sz="1200" b="0" i="0" kern="1200" dirty="0" err="1" smtClean="0">
                <a:solidFill>
                  <a:schemeClr val="tx1"/>
                </a:solidFill>
                <a:effectLst/>
                <a:latin typeface="Arial" charset="0"/>
                <a:ea typeface="+mn-ea"/>
                <a:cs typeface="+mn-cs"/>
              </a:rPr>
              <a:t>analyzed</a:t>
            </a:r>
            <a:r>
              <a:rPr lang="en-GB" sz="1200" b="0" i="0" kern="1200" dirty="0" smtClean="0">
                <a:solidFill>
                  <a:schemeClr val="tx1"/>
                </a:solidFill>
                <a:effectLst/>
                <a:latin typeface="Arial" charset="0"/>
                <a:ea typeface="+mn-ea"/>
                <a:cs typeface="+mn-cs"/>
              </a:rPr>
              <a:t> on a workstation running an application, such as </a:t>
            </a:r>
            <a:r>
              <a:rPr lang="en-GB" sz="1200" b="0" i="0" kern="1200" dirty="0" err="1" smtClean="0">
                <a:solidFill>
                  <a:schemeClr val="tx1"/>
                </a:solidFill>
                <a:effectLst/>
                <a:latin typeface="Arial" charset="0"/>
                <a:ea typeface="+mn-ea"/>
                <a:cs typeface="+mn-cs"/>
              </a:rPr>
              <a:t>SolarWinds</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Traffic </a:t>
            </a:r>
            <a:r>
              <a:rPr lang="en-GB" sz="1200" b="0" i="0" kern="1200" dirty="0" err="1" smtClean="0">
                <a:solidFill>
                  <a:schemeClr val="tx1"/>
                </a:solidFill>
                <a:effectLst/>
                <a:latin typeface="Arial" charset="0"/>
                <a:ea typeface="+mn-ea"/>
                <a:cs typeface="+mn-cs"/>
              </a:rPr>
              <a:t>Analyzer</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Plixer</a:t>
            </a:r>
            <a:r>
              <a:rPr lang="en-GB" sz="1200" b="0" i="0" kern="1200" dirty="0" smtClean="0">
                <a:solidFill>
                  <a:schemeClr val="tx1"/>
                </a:solidFill>
                <a:effectLst/>
                <a:latin typeface="Arial" charset="0"/>
                <a:ea typeface="+mn-ea"/>
                <a:cs typeface="+mn-cs"/>
              </a:rPr>
              <a:t> Scrutinizer, or Cisco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(NFC). Minimally, one can rely on the output from a number of</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show</a:t>
            </a:r>
            <a:r>
              <a:rPr lang="en-GB" sz="1200" b="0" i="0" kern="1200" dirty="0" err="1" smtClean="0">
                <a:solidFill>
                  <a:schemeClr val="tx1"/>
                </a:solidFill>
                <a:effectLst/>
                <a:latin typeface="Arial" charset="0"/>
                <a:ea typeface="+mn-ea"/>
                <a:cs typeface="+mn-cs"/>
              </a:rPr>
              <a:t>commands</a:t>
            </a:r>
            <a:r>
              <a:rPr lang="en-GB" sz="1200" b="0" i="0" kern="1200" dirty="0" smtClean="0">
                <a:solidFill>
                  <a:schemeClr val="tx1"/>
                </a:solidFill>
                <a:effectLst/>
                <a:latin typeface="Arial" charset="0"/>
                <a:ea typeface="+mn-ea"/>
                <a:cs typeface="+mn-cs"/>
              </a:rPr>
              <a:t> on the router itself.</a:t>
            </a:r>
          </a:p>
          <a:p>
            <a:endParaRPr lang="en-US" dirty="0" smtClean="0"/>
          </a:p>
          <a:p>
            <a:r>
              <a:rPr lang="en-GB" sz="1200" b="0" i="0" kern="1200" dirty="0" smtClean="0">
                <a:solidFill>
                  <a:schemeClr val="tx1"/>
                </a:solidFill>
                <a:effectLst/>
                <a:latin typeface="Arial" charset="0"/>
                <a:ea typeface="+mn-ea"/>
                <a:cs typeface="+mn-cs"/>
              </a:rPr>
              <a:t>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flow is unidirectional. This means that one user connection to an application exists as two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flows, one for each direction. To define the data to be captured for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in interface configuration mode:</a:t>
            </a:r>
          </a:p>
          <a:p>
            <a:r>
              <a:rPr lang="en-GB" sz="1200" b="0" i="0" kern="1200" dirty="0" smtClean="0">
                <a:solidFill>
                  <a:schemeClr val="tx1"/>
                </a:solidFill>
                <a:effectLst/>
                <a:latin typeface="Arial" charset="0"/>
                <a:ea typeface="+mn-ea"/>
                <a:cs typeface="+mn-cs"/>
              </a:rPr>
              <a:t>Capture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for monitoring incoming packets on the interface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flow </a:t>
            </a:r>
            <a:r>
              <a:rPr lang="en-GB" sz="1200" b="1" i="0" kern="1200" dirty="0" err="1" smtClean="0">
                <a:solidFill>
                  <a:schemeClr val="tx1"/>
                </a:solidFill>
                <a:effectLst/>
                <a:latin typeface="Arial" charset="0"/>
                <a:ea typeface="+mn-ea"/>
                <a:cs typeface="+mn-cs"/>
              </a:rPr>
              <a:t>ingress</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Capture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for monitoring outgoing packets on the interface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flow egress </a:t>
            </a:r>
            <a:r>
              <a:rPr lang="en-GB" sz="1200" b="0" i="0" kern="1200" dirty="0" smtClean="0">
                <a:solidFill>
                  <a:schemeClr val="tx1"/>
                </a:solidFill>
                <a:effectLst/>
                <a:latin typeface="Arial" charset="0"/>
                <a:ea typeface="+mn-ea"/>
                <a:cs typeface="+mn-cs"/>
              </a:rPr>
              <a:t>command.</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verification is done by examining the information stored on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At a minimum, check the local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cache on a router to ensure that the router is collecting the data.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 table in the Figure  describes the significant fields shown in the flow switching cache lines of the display.</a:t>
            </a:r>
          </a:p>
          <a:p>
            <a:r>
              <a:rPr lang="en-GB" sz="1200" b="0" i="0" kern="1200" dirty="0" smtClean="0">
                <a:solidFill>
                  <a:schemeClr val="tx1"/>
                </a:solidFill>
                <a:effectLst/>
                <a:latin typeface="Arial" charset="0"/>
                <a:ea typeface="+mn-ea"/>
                <a:cs typeface="+mn-cs"/>
              </a:rPr>
              <a:t>The output at the top of the display confirms that the router is collecting data. The first highlighted entry lists a count of 178,617 packets monitored by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The end of the output shows statistics about three flows, the highlighted one corresponding to an active HTTPS connection between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and R1. It also shows the source port (</a:t>
            </a:r>
            <a:r>
              <a:rPr lang="en-GB" sz="1200" b="0" i="0" kern="1200" dirty="0" err="1" smtClean="0">
                <a:solidFill>
                  <a:schemeClr val="tx1"/>
                </a:solidFill>
                <a:effectLst/>
                <a:latin typeface="Arial" charset="0"/>
                <a:ea typeface="+mn-ea"/>
                <a:cs typeface="+mn-cs"/>
              </a:rPr>
              <a:t>SrcP</a:t>
            </a:r>
            <a:r>
              <a:rPr lang="en-GB" sz="1200" b="0" i="0" kern="1200" dirty="0" smtClean="0">
                <a:solidFill>
                  <a:schemeClr val="tx1"/>
                </a:solidFill>
                <a:effectLst/>
                <a:latin typeface="Arial" charset="0"/>
                <a:ea typeface="+mn-ea"/>
                <a:cs typeface="+mn-cs"/>
              </a:rPr>
              <a:t>) and destination port (</a:t>
            </a:r>
            <a:r>
              <a:rPr lang="en-GB" sz="1200" b="0" i="0" kern="1200" dirty="0" err="1" smtClean="0">
                <a:solidFill>
                  <a:schemeClr val="tx1"/>
                </a:solidFill>
                <a:effectLst/>
                <a:latin typeface="Arial" charset="0"/>
                <a:ea typeface="+mn-ea"/>
                <a:cs typeface="+mn-cs"/>
              </a:rPr>
              <a:t>DstP</a:t>
            </a:r>
            <a:r>
              <a:rPr lang="en-GB" sz="1200" b="0" i="0" kern="1200" dirty="0" smtClean="0">
                <a:solidFill>
                  <a:schemeClr val="tx1"/>
                </a:solidFill>
                <a:effectLst/>
                <a:latin typeface="Arial" charset="0"/>
                <a:ea typeface="+mn-ea"/>
                <a:cs typeface="+mn-cs"/>
              </a:rPr>
              <a:t>) in hexadecimal.</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The last highlighted lines in the Figure  show that 1764 flows have been exported in the form of 532 UDP datagrams to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at 192.168.1.3 via port 2055.</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The Figure illustrates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passively listening for exported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datagrams.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application provides a high-performance, easy-to-use, scalable solution to accommodate consumption of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export data from multiple devices. The intended use by an organization varies, but often the purpose is to support critical flows associated with consumer applications. These include accounting, billing, and network planning and monitoring.</a:t>
            </a: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is a host that is running application software. This software is specialized for handling raw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This collector can be configured to receive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information from many networking devices.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collectors aggregate and organize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as prescribed by the network administrator within the constraints of the software.</a:t>
            </a:r>
          </a:p>
          <a:p>
            <a:r>
              <a:rPr lang="en-GB" sz="1200" b="0" i="0" kern="1200" dirty="0" smtClean="0">
                <a:solidFill>
                  <a:schemeClr val="tx1"/>
                </a:solidFill>
                <a:effectLst/>
                <a:latin typeface="Arial" charset="0"/>
                <a:ea typeface="+mn-ea"/>
                <a:cs typeface="+mn-cs"/>
              </a:rPr>
              <a:t>On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is written to a drive, at specified intervals. The administrator may run multiple collection schemes or threads concurrently. For example, different cuts of data can be stored to support planning versus billing;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can easily produce the appropriate aggregation schemes.</a:t>
            </a:r>
          </a:p>
          <a:p>
            <a:r>
              <a:rPr lang="en-GB" sz="1200" b="0" i="0" kern="1200" dirty="0" smtClean="0">
                <a:solidFill>
                  <a:schemeClr val="tx1"/>
                </a:solidFill>
                <a:effectLst/>
                <a:latin typeface="Arial" charset="0"/>
                <a:ea typeface="+mn-ea"/>
                <a:cs typeface="+mn-cs"/>
              </a:rPr>
              <a:t>The Figure  illustrates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passively listening for exported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datagrams.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application provides a high-performance, easy-to-use, scalable solution to accommodate consumption of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export data from multiple devices. The intended use by an organization varies, but often the purpose is to support critical flows associated with consumer applications. These include accounting, billing, and network planning and monitoring.</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The Figure,  A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displays the kinds of traffic (web, mail, FTP, peer-to-peer, etc.) on the network, as well as the devices that send and receive most of the traffic. Collecting data provides a network administrator with data on top talkers, top hosts, and top listeners. Because data is preserved over time, after-the-fact network traffic analyses can determine network use trends.</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32</a:t>
            </a:fld>
            <a:endParaRPr lang="en-US" dirty="0"/>
          </a:p>
        </p:txBody>
      </p:sp>
    </p:spTree>
    <p:extLst>
      <p:ext uri="{BB962C8B-B14F-4D97-AF65-F5344CB8AC3E}">
        <p14:creationId xmlns:p14="http://schemas.microsoft.com/office/powerpoint/2010/main" val="8894141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The Figure shows the </a:t>
            </a:r>
            <a:r>
              <a:rPr lang="en-GB" sz="1200" b="1" i="0" kern="1200" dirty="0" smtClean="0">
                <a:solidFill>
                  <a:schemeClr val="tx1"/>
                </a:solidFill>
                <a:effectLst/>
                <a:latin typeface="Arial" charset="0"/>
                <a:ea typeface="+mn-ea"/>
                <a:cs typeface="+mn-cs"/>
              </a:rPr>
              <a:t>Dashboard</a:t>
            </a:r>
            <a:r>
              <a:rPr lang="en-GB" sz="1200" b="0" i="0" kern="1200" dirty="0" smtClean="0">
                <a:solidFill>
                  <a:schemeClr val="tx1"/>
                </a:solidFill>
                <a:effectLst/>
                <a:latin typeface="Arial" charset="0"/>
                <a:ea typeface="+mn-ea"/>
                <a:cs typeface="+mn-cs"/>
              </a:rPr>
              <a:t> tab displays actual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data reported for Top Hosts and Top Applications. The Scrutinizer software has dozens of these gadgets available for displaying various categorizations of data. In Figure 5, the top host is R1, with the greatest amount of traffic between R1 and the </a:t>
            </a:r>
            <a:r>
              <a:rPr lang="en-GB" sz="1200" b="0" i="0" kern="1200" dirty="0" err="1" smtClean="0">
                <a:solidFill>
                  <a:schemeClr val="tx1"/>
                </a:solidFill>
                <a:effectLst/>
                <a:latin typeface="Arial" charset="0"/>
                <a:ea typeface="+mn-ea"/>
                <a:cs typeface="+mn-cs"/>
              </a:rPr>
              <a:t>NetFlow</a:t>
            </a:r>
            <a:r>
              <a:rPr lang="en-GB" sz="1200" b="0" i="0" kern="1200" dirty="0" smtClean="0">
                <a:solidFill>
                  <a:schemeClr val="tx1"/>
                </a:solidFill>
                <a:effectLst/>
                <a:latin typeface="Arial" charset="0"/>
                <a:ea typeface="+mn-ea"/>
                <a:cs typeface="+mn-cs"/>
              </a:rPr>
              <a:t> collector. The top application is HTTPS, followed by SNMP, HTTP, SSH, ICMP, and NetBIOS.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480383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25.png"/><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subTitle" idx="1"/>
          </p:nvPr>
        </p:nvSpPr>
        <p:spPr>
          <a:xfrm>
            <a:off x="2220686" y="1478870"/>
            <a:ext cx="4296228" cy="658812"/>
          </a:xfrm>
        </p:spPr>
        <p:txBody>
          <a:bodyPr/>
          <a:lstStyle/>
          <a:p>
            <a:pPr algn="ctr" eaLnBrk="1" hangingPunct="1"/>
            <a:r>
              <a:rPr lang="en-US" sz="2400" dirty="0" smtClean="0"/>
              <a:t>Monitoring the Network</a:t>
            </a:r>
          </a:p>
        </p:txBody>
      </p:sp>
      <p:sp>
        <p:nvSpPr>
          <p:cNvPr id="4" name="TextBox 3"/>
          <p:cNvSpPr txBox="1"/>
          <p:nvPr/>
        </p:nvSpPr>
        <p:spPr>
          <a:xfrm>
            <a:off x="3616067" y="3659964"/>
            <a:ext cx="1468672" cy="424732"/>
          </a:xfrm>
          <a:prstGeom prst="rect">
            <a:avLst/>
          </a:prstGeom>
          <a:noFill/>
        </p:spPr>
        <p:txBody>
          <a:bodyPr wrap="none" rtlCol="0">
            <a:spAutoFit/>
          </a:bodyPr>
          <a:lstStyle/>
          <a:p>
            <a:r>
              <a:rPr lang="en-US" sz="2400" dirty="0" smtClean="0">
                <a:solidFill>
                  <a:srgbClr val="800000"/>
                </a:solidFill>
                <a:latin typeface="Arial"/>
                <a:cs typeface="Arial"/>
              </a:rPr>
              <a:t>Lecture 9</a:t>
            </a:r>
            <a:endParaRPr lang="en-US" sz="2400" dirty="0">
              <a:solidFill>
                <a:srgbClr val="800000"/>
              </a:solidFill>
              <a:latin typeface="Arial"/>
              <a:cs typeface="Arial"/>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511" y="108965"/>
            <a:ext cx="8145462" cy="595573"/>
          </a:xfrm>
        </p:spPr>
        <p:txBody>
          <a:bodyPr/>
          <a:lstStyle/>
          <a:p>
            <a:r>
              <a:rPr lang="en-GB" dirty="0" smtClean="0"/>
              <a:t>Basic Network Troubleshooting Tools</a:t>
            </a:r>
            <a:endParaRPr lang="en-GB" dirty="0"/>
          </a:p>
        </p:txBody>
      </p:sp>
      <p:sp>
        <p:nvSpPr>
          <p:cNvPr id="3" name="Content Placeholder 2"/>
          <p:cNvSpPr>
            <a:spLocks noGrp="1"/>
          </p:cNvSpPr>
          <p:nvPr>
            <p:ph idx="1"/>
          </p:nvPr>
        </p:nvSpPr>
        <p:spPr>
          <a:xfrm>
            <a:off x="985418" y="824459"/>
            <a:ext cx="7940675" cy="4672015"/>
          </a:xfrm>
        </p:spPr>
        <p:txBody>
          <a:bodyPr/>
          <a:lstStyle/>
          <a:p>
            <a:r>
              <a:rPr lang="en-GB" dirty="0" smtClean="0"/>
              <a:t>Packet Internet Groper (PING)</a:t>
            </a:r>
          </a:p>
          <a:p>
            <a:r>
              <a:rPr lang="en-GB" dirty="0" err="1"/>
              <a:t>t</a:t>
            </a:r>
            <a:r>
              <a:rPr lang="en-GB" dirty="0" err="1" smtClean="0"/>
              <a:t>racert</a:t>
            </a:r>
            <a:r>
              <a:rPr lang="en-GB" dirty="0" smtClean="0"/>
              <a:t> and  traceroute</a:t>
            </a:r>
          </a:p>
          <a:p>
            <a:r>
              <a:rPr lang="en-GB" dirty="0"/>
              <a:t>i</a:t>
            </a:r>
            <a:r>
              <a:rPr lang="en-GB" dirty="0" smtClean="0"/>
              <a:t>pconfig </a:t>
            </a:r>
          </a:p>
          <a:p>
            <a:r>
              <a:rPr lang="en-GB" dirty="0" err="1"/>
              <a:t>i</a:t>
            </a:r>
            <a:r>
              <a:rPr lang="en-GB" dirty="0" err="1" smtClean="0"/>
              <a:t>fconfig</a:t>
            </a:r>
            <a:endParaRPr lang="en-GB" dirty="0"/>
          </a:p>
          <a:p>
            <a:r>
              <a:rPr lang="en-GB" dirty="0" err="1"/>
              <a:t>n</a:t>
            </a:r>
            <a:r>
              <a:rPr lang="en-GB" dirty="0" err="1" smtClean="0"/>
              <a:t>slookup</a:t>
            </a:r>
            <a:endParaRPr lang="en-GB" dirty="0" smtClean="0"/>
          </a:p>
          <a:p>
            <a:r>
              <a:rPr lang="en-GB" dirty="0" err="1"/>
              <a:t>n</a:t>
            </a:r>
            <a:r>
              <a:rPr lang="en-GB" dirty="0" err="1" smtClean="0"/>
              <a:t>bstat</a:t>
            </a:r>
            <a:endParaRPr lang="en-GB" dirty="0" smtClean="0"/>
          </a:p>
          <a:p>
            <a:r>
              <a:rPr lang="en-GB" dirty="0" err="1"/>
              <a:t>n</a:t>
            </a:r>
            <a:r>
              <a:rPr lang="en-GB" dirty="0" err="1" smtClean="0"/>
              <a:t>etstat</a:t>
            </a:r>
            <a:endParaRPr lang="en-GB" dirty="0" smtClean="0"/>
          </a:p>
          <a:p>
            <a:r>
              <a:rPr lang="en-GB" dirty="0"/>
              <a:t>n</a:t>
            </a:r>
            <a:r>
              <a:rPr lang="en-GB" dirty="0" smtClean="0"/>
              <a:t>et commands</a:t>
            </a:r>
            <a:endParaRPr lang="en-GB" dirty="0"/>
          </a:p>
        </p:txBody>
      </p:sp>
    </p:spTree>
    <p:extLst>
      <p:ext uri="{BB962C8B-B14F-4D97-AF65-F5344CB8AC3E}">
        <p14:creationId xmlns:p14="http://schemas.microsoft.com/office/powerpoint/2010/main" val="386617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8538" y="0"/>
            <a:ext cx="8145462" cy="597742"/>
          </a:xfrm>
        </p:spPr>
        <p:txBody>
          <a:bodyPr/>
          <a:lstStyle/>
          <a:p>
            <a:r>
              <a:rPr lang="en-GB" dirty="0"/>
              <a:t>Basic Network Troubleshooting Tools</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708672" y="704543"/>
            <a:ext cx="8296275" cy="4775069"/>
          </a:xfrm>
          <a:prstGeom prst="rect">
            <a:avLst/>
          </a:prstGeom>
        </p:spPr>
      </p:pic>
    </p:spTree>
    <p:extLst>
      <p:ext uri="{BB962C8B-B14F-4D97-AF65-F5344CB8AC3E}">
        <p14:creationId xmlns:p14="http://schemas.microsoft.com/office/powerpoint/2010/main" val="12337731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367301" y="2263775"/>
            <a:ext cx="1480456" cy="1481138"/>
          </a:xfrm>
        </p:spPr>
        <p:txBody>
          <a:bodyPr/>
          <a:lstStyle/>
          <a:p>
            <a:pPr eaLnBrk="1" hangingPunct="1"/>
            <a:r>
              <a:rPr lang="en-US" sz="2400" dirty="0" smtClean="0"/>
              <a:t>Syslog</a:t>
            </a:r>
            <a:endParaRPr lang="en-US" sz="2400" dirty="0" smtClean="0">
              <a:solidFill>
                <a:schemeClr val="folHlink"/>
              </a:solidFill>
            </a:endParaRPr>
          </a:p>
        </p:txBody>
      </p:sp>
    </p:spTree>
    <p:extLst>
      <p:ext uri="{BB962C8B-B14F-4D97-AF65-F5344CB8AC3E}">
        <p14:creationId xmlns:p14="http://schemas.microsoft.com/office/powerpoint/2010/main" val="321472325"/>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101841"/>
            <a:ext cx="7451271" cy="449716"/>
          </a:xfrm>
        </p:spPr>
        <p:txBody>
          <a:bodyPr/>
          <a:lstStyle/>
          <a:p>
            <a:r>
              <a:rPr lang="en-US" dirty="0" smtClean="0">
                <a:ea typeface="ＭＳ Ｐゴシック" pitchFamily="34" charset="-128"/>
              </a:rPr>
              <a:t/>
            </a:r>
            <a:br>
              <a:rPr lang="en-US" dirty="0" smtClean="0">
                <a:ea typeface="ＭＳ Ｐゴシック" pitchFamily="34" charset="-128"/>
              </a:rPr>
            </a:br>
            <a:r>
              <a:rPr lang="en-US" dirty="0"/>
              <a:t>Introduction to Syslog</a:t>
            </a:r>
          </a:p>
        </p:txBody>
      </p:sp>
      <p:pic>
        <p:nvPicPr>
          <p:cNvPr id="5" name="Content Placeholder 4"/>
          <p:cNvPicPr>
            <a:picLocks noGrp="1" noChangeAspect="1"/>
          </p:cNvPicPr>
          <p:nvPr>
            <p:ph idx="1"/>
          </p:nvPr>
        </p:nvPicPr>
        <p:blipFill>
          <a:blip r:embed="rId3"/>
          <a:srcRect l="-23523" r="-23523"/>
          <a:stretch>
            <a:fillRect/>
          </a:stretch>
        </p:blipFill>
        <p:spPr>
          <a:xfrm>
            <a:off x="916890" y="1114670"/>
            <a:ext cx="7940675" cy="3571875"/>
          </a:xfrm>
          <a:ln>
            <a:solidFill>
              <a:schemeClr val="tx1"/>
            </a:solidFill>
            <a:bevel/>
          </a:ln>
        </p:spPr>
      </p:pic>
    </p:spTree>
    <p:extLst>
      <p:ext uri="{BB962C8B-B14F-4D97-AF65-F5344CB8AC3E}">
        <p14:creationId xmlns:p14="http://schemas.microsoft.com/office/powerpoint/2010/main" val="14217216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2" y="188925"/>
            <a:ext cx="7335157" cy="464230"/>
          </a:xfrm>
        </p:spPr>
        <p:txBody>
          <a:bodyPr/>
          <a:lstStyle/>
          <a:p>
            <a:r>
              <a:rPr lang="en-US" dirty="0" smtClean="0">
                <a:ea typeface="ＭＳ Ｐゴシック" pitchFamily="34" charset="-128"/>
              </a:rPr>
              <a:t/>
            </a:r>
            <a:br>
              <a:rPr lang="en-US" dirty="0" smtClean="0">
                <a:ea typeface="ＭＳ Ｐゴシック" pitchFamily="34" charset="-128"/>
              </a:rPr>
            </a:br>
            <a:r>
              <a:rPr lang="en-US" dirty="0"/>
              <a:t>Syslog Operation</a:t>
            </a:r>
          </a:p>
        </p:txBody>
      </p:sp>
      <p:pic>
        <p:nvPicPr>
          <p:cNvPr id="4" name="Content Placeholder 3"/>
          <p:cNvPicPr>
            <a:picLocks noGrp="1" noChangeAspect="1"/>
          </p:cNvPicPr>
          <p:nvPr>
            <p:ph idx="1"/>
          </p:nvPr>
        </p:nvPicPr>
        <p:blipFill>
          <a:blip r:embed="rId3"/>
          <a:srcRect l="-44791" r="-44791"/>
          <a:stretch>
            <a:fillRect/>
          </a:stretch>
        </p:blipFill>
        <p:spPr>
          <a:xfrm>
            <a:off x="873348" y="1361408"/>
            <a:ext cx="7940675" cy="3571875"/>
          </a:xfrm>
          <a:ln>
            <a:solidFill>
              <a:schemeClr val="tx1"/>
            </a:solidFill>
            <a:bevel/>
          </a:ln>
        </p:spPr>
      </p:pic>
    </p:spTree>
    <p:extLst>
      <p:ext uri="{BB962C8B-B14F-4D97-AF65-F5344CB8AC3E}">
        <p14:creationId xmlns:p14="http://schemas.microsoft.com/office/powerpoint/2010/main" val="4383058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0762" y="43781"/>
            <a:ext cx="6737576" cy="493258"/>
          </a:xfrm>
        </p:spPr>
        <p:txBody>
          <a:bodyPr/>
          <a:lstStyle/>
          <a:p>
            <a:r>
              <a:rPr lang="en-US" dirty="0" smtClean="0">
                <a:ea typeface="ＭＳ Ｐゴシック" pitchFamily="34" charset="-128"/>
              </a:rPr>
              <a:t/>
            </a:r>
            <a:br>
              <a:rPr lang="en-US" dirty="0" smtClean="0">
                <a:ea typeface="ＭＳ Ｐゴシック" pitchFamily="34" charset="-128"/>
              </a:rPr>
            </a:br>
            <a:r>
              <a:rPr lang="en-US" dirty="0"/>
              <a:t>Syslog Message Format</a:t>
            </a:r>
          </a:p>
        </p:txBody>
      </p:sp>
      <p:pic>
        <p:nvPicPr>
          <p:cNvPr id="5" name="Picture 4"/>
          <p:cNvPicPr>
            <a:picLocks noChangeAspect="1"/>
          </p:cNvPicPr>
          <p:nvPr/>
        </p:nvPicPr>
        <p:blipFill>
          <a:blip r:embed="rId3"/>
          <a:stretch>
            <a:fillRect/>
          </a:stretch>
        </p:blipFill>
        <p:spPr>
          <a:xfrm>
            <a:off x="4213647" y="2439236"/>
            <a:ext cx="4603265" cy="3186445"/>
          </a:xfrm>
          <a:prstGeom prst="rect">
            <a:avLst/>
          </a:prstGeom>
        </p:spPr>
      </p:pic>
      <p:pic>
        <p:nvPicPr>
          <p:cNvPr id="4" name="Content Placeholder 3"/>
          <p:cNvPicPr>
            <a:picLocks noGrp="1" noChangeAspect="1"/>
          </p:cNvPicPr>
          <p:nvPr>
            <p:ph idx="1"/>
          </p:nvPr>
        </p:nvPicPr>
        <p:blipFill>
          <a:blip r:embed="rId4"/>
          <a:srcRect l="-4427" r="-4427"/>
          <a:stretch>
            <a:fillRect/>
          </a:stretch>
        </p:blipFill>
        <p:spPr>
          <a:xfrm>
            <a:off x="520955" y="748714"/>
            <a:ext cx="4693193" cy="2111092"/>
          </a:xfrm>
        </p:spPr>
      </p:pic>
    </p:spTree>
    <p:extLst>
      <p:ext uri="{BB962C8B-B14F-4D97-AF65-F5344CB8AC3E}">
        <p14:creationId xmlns:p14="http://schemas.microsoft.com/office/powerpoint/2010/main" val="83218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0" y="130869"/>
            <a:ext cx="7306129" cy="420687"/>
          </a:xfrm>
        </p:spPr>
        <p:txBody>
          <a:bodyPr/>
          <a:lstStyle/>
          <a:p>
            <a:r>
              <a:rPr lang="en-US" dirty="0" smtClean="0">
                <a:ea typeface="ＭＳ Ｐゴシック" pitchFamily="34" charset="-128"/>
              </a:rPr>
              <a:t/>
            </a:r>
            <a:br>
              <a:rPr lang="en-US" dirty="0" smtClean="0">
                <a:ea typeface="ＭＳ Ｐゴシック" pitchFamily="34" charset="-128"/>
              </a:rPr>
            </a:br>
            <a:r>
              <a:rPr lang="en-US" dirty="0"/>
              <a:t>Service Timestamp</a:t>
            </a:r>
          </a:p>
        </p:txBody>
      </p:sp>
      <p:sp>
        <p:nvSpPr>
          <p:cNvPr id="3" name="Content Placeholder 2"/>
          <p:cNvSpPr>
            <a:spLocks noGrp="1"/>
          </p:cNvSpPr>
          <p:nvPr>
            <p:ph idx="1"/>
          </p:nvPr>
        </p:nvSpPr>
        <p:spPr>
          <a:xfrm>
            <a:off x="902376" y="1139736"/>
            <a:ext cx="7940675" cy="3571875"/>
          </a:xfrm>
        </p:spPr>
        <p:txBody>
          <a:bodyPr/>
          <a:lstStyle/>
          <a:p>
            <a:pPr algn="just"/>
            <a:r>
              <a:rPr lang="en-US" sz="2000" dirty="0"/>
              <a:t>Log messages can be time-stamped and the source address of syslog messages can be set. This enhances real-time debugging and management.</a:t>
            </a:r>
          </a:p>
          <a:p>
            <a:pPr algn="just"/>
            <a:r>
              <a:rPr lang="en-US" sz="2000" dirty="0"/>
              <a:t>T</a:t>
            </a:r>
            <a:r>
              <a:rPr lang="en-US" sz="2000" dirty="0" smtClean="0"/>
              <a:t>he</a:t>
            </a:r>
            <a:r>
              <a:rPr lang="en-US" sz="2000" b="1" dirty="0" smtClean="0"/>
              <a:t> </a:t>
            </a:r>
            <a:r>
              <a:rPr lang="en-US" sz="2000" b="1" dirty="0">
                <a:latin typeface="Courier New" pitchFamily="49" charset="0"/>
                <a:cs typeface="Courier New" pitchFamily="49" charset="0"/>
              </a:rPr>
              <a:t>service timestamps log datetime</a:t>
            </a:r>
            <a:r>
              <a:rPr lang="en-US" sz="2000" b="1" dirty="0"/>
              <a:t> </a:t>
            </a:r>
            <a:r>
              <a:rPr lang="en-US" sz="2000" dirty="0" smtClean="0"/>
              <a:t>command entered in global </a:t>
            </a:r>
            <a:r>
              <a:rPr lang="en-US" sz="2000" dirty="0"/>
              <a:t>configuration mode </a:t>
            </a:r>
            <a:r>
              <a:rPr lang="en-US" sz="2000" dirty="0" smtClean="0"/>
              <a:t>should be </a:t>
            </a:r>
            <a:r>
              <a:rPr lang="en-US" sz="2000" dirty="0"/>
              <a:t>entered on the device. </a:t>
            </a:r>
            <a:r>
              <a:rPr lang="en-US" sz="2000" b="1" dirty="0" smtClean="0"/>
              <a:t> </a:t>
            </a:r>
          </a:p>
          <a:p>
            <a:pPr algn="just"/>
            <a:r>
              <a:rPr lang="en-US" sz="2000" dirty="0" smtClean="0"/>
              <a:t>In the lab, </a:t>
            </a:r>
            <a:r>
              <a:rPr lang="en-US" sz="2000" dirty="0"/>
              <a:t>it is assumed that the clock has been </a:t>
            </a:r>
            <a:r>
              <a:rPr lang="en-US" sz="2000" dirty="0" smtClean="0"/>
              <a:t>set and the </a:t>
            </a:r>
            <a:r>
              <a:rPr lang="en-US" sz="2000" b="1" dirty="0">
                <a:latin typeface="Courier New" pitchFamily="49" charset="0"/>
                <a:cs typeface="Courier New" pitchFamily="49" charset="0"/>
              </a:rPr>
              <a:t>service timestamps log datetime</a:t>
            </a:r>
            <a:r>
              <a:rPr lang="en-US" sz="2000" b="1" dirty="0"/>
              <a:t> </a:t>
            </a:r>
            <a:r>
              <a:rPr lang="en-US" sz="2000" dirty="0"/>
              <a:t>command has been configured on all devices.</a:t>
            </a:r>
          </a:p>
        </p:txBody>
      </p:sp>
    </p:spTree>
    <p:extLst>
      <p:ext uri="{BB962C8B-B14F-4D97-AF65-F5344CB8AC3E}">
        <p14:creationId xmlns:p14="http://schemas.microsoft.com/office/powerpoint/2010/main" val="414433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203439"/>
            <a:ext cx="7523843" cy="522287"/>
          </a:xfrm>
        </p:spPr>
        <p:txBody>
          <a:bodyPr/>
          <a:lstStyle/>
          <a:p>
            <a:r>
              <a:rPr lang="en-US" sz="1800" dirty="0" smtClean="0"/>
              <a:t/>
            </a:r>
            <a:br>
              <a:rPr lang="en-US" sz="1800" dirty="0" smtClean="0"/>
            </a:br>
            <a:r>
              <a:rPr lang="en-US" dirty="0"/>
              <a:t>Syslog Server</a:t>
            </a:r>
          </a:p>
        </p:txBody>
      </p:sp>
      <p:sp>
        <p:nvSpPr>
          <p:cNvPr id="3" name="Content Placeholder 2"/>
          <p:cNvSpPr>
            <a:spLocks noGrp="1"/>
          </p:cNvSpPr>
          <p:nvPr>
            <p:ph idx="1"/>
          </p:nvPr>
        </p:nvSpPr>
        <p:spPr>
          <a:xfrm>
            <a:off x="974946" y="1129184"/>
            <a:ext cx="7940675" cy="3571875"/>
          </a:xfrm>
        </p:spPr>
        <p:txBody>
          <a:bodyPr/>
          <a:lstStyle/>
          <a:p>
            <a:pPr algn="just"/>
            <a:r>
              <a:rPr lang="en-US" sz="2000" dirty="0"/>
              <a:t>The syslog server provides a relatively user-friendly interface for viewing syslog output. </a:t>
            </a:r>
            <a:endParaRPr lang="en-US" sz="2000" dirty="0" smtClean="0"/>
          </a:p>
          <a:p>
            <a:pPr algn="just"/>
            <a:r>
              <a:rPr lang="en-US" sz="2000" dirty="0" smtClean="0"/>
              <a:t>The </a:t>
            </a:r>
            <a:r>
              <a:rPr lang="en-US" sz="2000" dirty="0"/>
              <a:t>server parses the output and places the messages into pre-defined columns for easy interpretation. If timestamps are configured on the networking device sourcing the syslog messages, then the date and time of each message </a:t>
            </a:r>
            <a:r>
              <a:rPr lang="en-US" sz="2000" dirty="0" smtClean="0"/>
              <a:t>displays </a:t>
            </a:r>
            <a:r>
              <a:rPr lang="en-US" sz="2000" dirty="0"/>
              <a:t>in the syslog server </a:t>
            </a:r>
            <a:r>
              <a:rPr lang="en-US" sz="2000" dirty="0" smtClean="0"/>
              <a:t>output.</a:t>
            </a:r>
          </a:p>
          <a:p>
            <a:pPr algn="just"/>
            <a:r>
              <a:rPr lang="en-US" sz="2000" dirty="0"/>
              <a:t>Network administrators can easily navigate the large amount of data compiled on a syslog </a:t>
            </a:r>
            <a:r>
              <a:rPr lang="en-US" sz="2000" dirty="0" smtClean="0"/>
              <a:t>server.</a:t>
            </a:r>
            <a:endParaRPr lang="en-US" sz="2000" dirty="0"/>
          </a:p>
        </p:txBody>
      </p:sp>
    </p:spTree>
    <p:extLst>
      <p:ext uri="{BB962C8B-B14F-4D97-AF65-F5344CB8AC3E}">
        <p14:creationId xmlns:p14="http://schemas.microsoft.com/office/powerpoint/2010/main" val="2583050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6914" y="159897"/>
            <a:ext cx="7364186" cy="493258"/>
          </a:xfrm>
        </p:spPr>
        <p:txBody>
          <a:bodyPr/>
          <a:lstStyle/>
          <a:p>
            <a:r>
              <a:rPr lang="en-US" sz="1800" dirty="0" smtClean="0"/>
              <a:t/>
            </a:r>
            <a:br>
              <a:rPr lang="en-US" sz="1800" dirty="0" smtClean="0"/>
            </a:br>
            <a:r>
              <a:rPr lang="en-US" dirty="0"/>
              <a:t>Default Logging</a:t>
            </a:r>
          </a:p>
        </p:txBody>
      </p:sp>
      <p:pic>
        <p:nvPicPr>
          <p:cNvPr id="4" name="Content Placeholder 3"/>
          <p:cNvPicPr>
            <a:picLocks noGrp="1" noChangeAspect="1"/>
          </p:cNvPicPr>
          <p:nvPr>
            <p:ph idx="1"/>
          </p:nvPr>
        </p:nvPicPr>
        <p:blipFill>
          <a:blip r:embed="rId3"/>
          <a:srcRect l="-35784" r="-35784"/>
          <a:stretch>
            <a:fillRect/>
          </a:stretch>
        </p:blipFill>
        <p:spPr>
          <a:xfrm>
            <a:off x="-369546" y="966891"/>
            <a:ext cx="9513546" cy="4279384"/>
          </a:xfrm>
        </p:spPr>
      </p:pic>
    </p:spTree>
    <p:extLst>
      <p:ext uri="{BB962C8B-B14F-4D97-AF65-F5344CB8AC3E}">
        <p14:creationId xmlns:p14="http://schemas.microsoft.com/office/powerpoint/2010/main" val="38564723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086" y="334065"/>
            <a:ext cx="7939314" cy="435201"/>
          </a:xfrm>
        </p:spPr>
        <p:txBody>
          <a:bodyPr/>
          <a:lstStyle/>
          <a:p>
            <a:r>
              <a:rPr lang="en-US" sz="1800" dirty="0" smtClean="0"/>
              <a:t/>
            </a:r>
            <a:br>
              <a:rPr lang="en-US" sz="1800" dirty="0" smtClean="0"/>
            </a:br>
            <a:r>
              <a:rPr lang="en-US" sz="2600" dirty="0"/>
              <a:t>Router and Switch Commands for Syslog Clients</a:t>
            </a:r>
          </a:p>
        </p:txBody>
      </p:sp>
      <p:pic>
        <p:nvPicPr>
          <p:cNvPr id="4" name="Content Placeholder 3"/>
          <p:cNvPicPr>
            <a:picLocks noGrp="1" noChangeAspect="1"/>
          </p:cNvPicPr>
          <p:nvPr>
            <p:ph idx="1"/>
          </p:nvPr>
        </p:nvPicPr>
        <p:blipFill>
          <a:blip r:embed="rId3"/>
          <a:srcRect l="-39951" r="-39951"/>
          <a:stretch>
            <a:fillRect/>
          </a:stretch>
        </p:blipFill>
        <p:spPr>
          <a:xfrm>
            <a:off x="-249660" y="857374"/>
            <a:ext cx="9724748" cy="4374387"/>
          </a:xfrm>
        </p:spPr>
      </p:pic>
    </p:spTree>
    <p:extLst>
      <p:ext uri="{BB962C8B-B14F-4D97-AF65-F5344CB8AC3E}">
        <p14:creationId xmlns:p14="http://schemas.microsoft.com/office/powerpoint/2010/main" val="19231074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246981"/>
            <a:ext cx="7494814" cy="478744"/>
          </a:xfrm>
        </p:spPr>
        <p:txBody>
          <a:bodyPr/>
          <a:lstStyle/>
          <a:p>
            <a:r>
              <a:rPr lang="en-US" sz="1800" dirty="0" smtClean="0"/>
              <a:t/>
            </a:r>
            <a:br>
              <a:rPr lang="en-US" sz="1800" dirty="0" smtClean="0"/>
            </a:br>
            <a:r>
              <a:rPr lang="en-US" dirty="0"/>
              <a:t>Verifying Syslog</a:t>
            </a:r>
          </a:p>
        </p:txBody>
      </p:sp>
      <p:pic>
        <p:nvPicPr>
          <p:cNvPr id="4" name="Content Placeholder 3"/>
          <p:cNvPicPr>
            <a:picLocks noGrp="1" noChangeAspect="1"/>
          </p:cNvPicPr>
          <p:nvPr>
            <p:ph idx="1"/>
          </p:nvPr>
        </p:nvPicPr>
        <p:blipFill>
          <a:blip r:embed="rId3"/>
          <a:srcRect l="-40687" r="-40687"/>
          <a:stretch>
            <a:fillRect/>
          </a:stretch>
        </p:blipFill>
        <p:spPr>
          <a:xfrm>
            <a:off x="-985960" y="1974300"/>
            <a:ext cx="6986780" cy="3142794"/>
          </a:xfrm>
        </p:spPr>
      </p:pic>
      <p:pic>
        <p:nvPicPr>
          <p:cNvPr id="5" name="Picture 4"/>
          <p:cNvPicPr>
            <a:picLocks noChangeAspect="1"/>
          </p:cNvPicPr>
          <p:nvPr/>
        </p:nvPicPr>
        <p:blipFill>
          <a:blip r:embed="rId4"/>
          <a:stretch>
            <a:fillRect/>
          </a:stretch>
        </p:blipFill>
        <p:spPr>
          <a:xfrm>
            <a:off x="4445731" y="2526218"/>
            <a:ext cx="4367422" cy="2012491"/>
          </a:xfrm>
          <a:prstGeom prst="rect">
            <a:avLst/>
          </a:prstGeom>
        </p:spPr>
      </p:pic>
    </p:spTree>
    <p:extLst>
      <p:ext uri="{BB962C8B-B14F-4D97-AF65-F5344CB8AC3E}">
        <p14:creationId xmlns:p14="http://schemas.microsoft.com/office/powerpoint/2010/main" val="301185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99624" y="2263775"/>
            <a:ext cx="3106057" cy="1089025"/>
          </a:xfrm>
        </p:spPr>
        <p:txBody>
          <a:bodyPr/>
          <a:lstStyle/>
          <a:p>
            <a:pPr algn="ctr" eaLnBrk="1" hangingPunct="1"/>
            <a:r>
              <a:rPr lang="en-US" sz="2400" dirty="0" smtClean="0"/>
              <a:t>SNMP</a:t>
            </a:r>
            <a:endParaRPr lang="en-US" sz="2400" dirty="0" smtClean="0">
              <a:solidFill>
                <a:schemeClr val="folHlink"/>
              </a:solidFill>
            </a:endParaRPr>
          </a:p>
        </p:txBody>
      </p:sp>
    </p:spTree>
    <p:extLst>
      <p:ext uri="{BB962C8B-B14F-4D97-AF65-F5344CB8AC3E}">
        <p14:creationId xmlns:p14="http://schemas.microsoft.com/office/powerpoint/2010/main" val="210065742"/>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2" y="334065"/>
            <a:ext cx="7654471" cy="464230"/>
          </a:xfrm>
        </p:spPr>
        <p:txBody>
          <a:bodyPr/>
          <a:lstStyle/>
          <a:p>
            <a:r>
              <a:rPr lang="en-US" sz="1800" dirty="0" smtClean="0"/>
              <a:t/>
            </a:r>
            <a:br>
              <a:rPr lang="en-US" sz="1800" dirty="0" smtClean="0"/>
            </a:br>
            <a:r>
              <a:rPr lang="en-US" dirty="0"/>
              <a:t>Introduction to SNMP</a:t>
            </a:r>
          </a:p>
        </p:txBody>
      </p:sp>
      <p:pic>
        <p:nvPicPr>
          <p:cNvPr id="4" name="Content Placeholder 3"/>
          <p:cNvPicPr>
            <a:picLocks noGrp="1" noChangeAspect="1"/>
          </p:cNvPicPr>
          <p:nvPr>
            <p:ph idx="1"/>
          </p:nvPr>
        </p:nvPicPr>
        <p:blipFill>
          <a:blip r:embed="rId3"/>
          <a:srcRect l="-40958" r="-40958"/>
          <a:stretch>
            <a:fillRect/>
          </a:stretch>
        </p:blipFill>
        <p:spPr>
          <a:xfrm>
            <a:off x="265380" y="1238703"/>
            <a:ext cx="8615941" cy="3875623"/>
          </a:xfrm>
          <a:ln>
            <a:solidFill>
              <a:schemeClr val="tx1"/>
            </a:solidFill>
            <a:bevel/>
          </a:ln>
        </p:spPr>
      </p:pic>
    </p:spTree>
    <p:extLst>
      <p:ext uri="{BB962C8B-B14F-4D97-AF65-F5344CB8AC3E}">
        <p14:creationId xmlns:p14="http://schemas.microsoft.com/office/powerpoint/2010/main" val="29570735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456" y="159897"/>
            <a:ext cx="7320643" cy="493258"/>
          </a:xfrm>
        </p:spPr>
        <p:txBody>
          <a:bodyPr/>
          <a:lstStyle/>
          <a:p>
            <a:r>
              <a:rPr lang="en-US" sz="1800" dirty="0" smtClean="0"/>
              <a:t/>
            </a:r>
            <a:br>
              <a:rPr lang="en-US" sz="1800" dirty="0" smtClean="0"/>
            </a:br>
            <a:r>
              <a:rPr lang="en-US" dirty="0"/>
              <a:t>SNMP Operation</a:t>
            </a:r>
          </a:p>
        </p:txBody>
      </p:sp>
      <p:pic>
        <p:nvPicPr>
          <p:cNvPr id="8" name="Content Placeholder 7"/>
          <p:cNvPicPr>
            <a:picLocks noGrp="1" noChangeAspect="1"/>
          </p:cNvPicPr>
          <p:nvPr>
            <p:ph idx="1"/>
          </p:nvPr>
        </p:nvPicPr>
        <p:blipFill>
          <a:blip r:embed="rId3"/>
          <a:srcRect t="3328" b="3328"/>
          <a:stretch>
            <a:fillRect/>
          </a:stretch>
        </p:blipFill>
        <p:spPr>
          <a:xfrm>
            <a:off x="1825625" y="2759509"/>
            <a:ext cx="5786438" cy="2602856"/>
          </a:xfrm>
        </p:spPr>
      </p:pic>
      <p:pic>
        <p:nvPicPr>
          <p:cNvPr id="9" name="Picture 8"/>
          <p:cNvPicPr>
            <a:picLocks noChangeAspect="1"/>
          </p:cNvPicPr>
          <p:nvPr/>
        </p:nvPicPr>
        <p:blipFill>
          <a:blip r:embed="rId4"/>
          <a:stretch>
            <a:fillRect/>
          </a:stretch>
        </p:blipFill>
        <p:spPr>
          <a:xfrm>
            <a:off x="2301875" y="928479"/>
            <a:ext cx="4841875" cy="1844524"/>
          </a:xfrm>
          <a:prstGeom prst="rect">
            <a:avLst/>
          </a:prstGeom>
        </p:spPr>
      </p:pic>
    </p:spTree>
    <p:extLst>
      <p:ext uri="{BB962C8B-B14F-4D97-AF65-F5344CB8AC3E}">
        <p14:creationId xmlns:p14="http://schemas.microsoft.com/office/powerpoint/2010/main" val="410105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16355"/>
            <a:ext cx="7581900" cy="536801"/>
          </a:xfrm>
        </p:spPr>
        <p:txBody>
          <a:bodyPr/>
          <a:lstStyle/>
          <a:p>
            <a:r>
              <a:rPr lang="en-US" sz="1800" dirty="0" smtClean="0"/>
              <a:t/>
            </a:r>
            <a:br>
              <a:rPr lang="en-US" sz="1800" dirty="0" smtClean="0"/>
            </a:br>
            <a:r>
              <a:rPr lang="en-US" dirty="0"/>
              <a:t>SNMP Agent Traps</a:t>
            </a:r>
          </a:p>
        </p:txBody>
      </p:sp>
      <p:pic>
        <p:nvPicPr>
          <p:cNvPr id="5" name="Picture 4"/>
          <p:cNvPicPr>
            <a:picLocks noChangeAspect="1"/>
          </p:cNvPicPr>
          <p:nvPr/>
        </p:nvPicPr>
        <p:blipFill>
          <a:blip r:embed="rId3"/>
          <a:stretch>
            <a:fillRect/>
          </a:stretch>
        </p:blipFill>
        <p:spPr>
          <a:xfrm>
            <a:off x="368121" y="1057159"/>
            <a:ext cx="4952025" cy="4312051"/>
          </a:xfrm>
          <a:prstGeom prst="rect">
            <a:avLst/>
          </a:prstGeom>
        </p:spPr>
      </p:pic>
      <p:pic>
        <p:nvPicPr>
          <p:cNvPr id="4" name="Content Placeholder 3"/>
          <p:cNvPicPr>
            <a:picLocks noGrp="1" noChangeAspect="1"/>
          </p:cNvPicPr>
          <p:nvPr>
            <p:ph idx="1"/>
          </p:nvPr>
        </p:nvPicPr>
        <p:blipFill>
          <a:blip r:embed="rId4"/>
          <a:srcRect t="-3375" b="-3375"/>
          <a:stretch>
            <a:fillRect/>
          </a:stretch>
        </p:blipFill>
        <p:spPr>
          <a:xfrm>
            <a:off x="4160436" y="697310"/>
            <a:ext cx="4671270" cy="2101231"/>
          </a:xfrm>
        </p:spPr>
      </p:pic>
    </p:spTree>
    <p:extLst>
      <p:ext uri="{BB962C8B-B14F-4D97-AF65-F5344CB8AC3E}">
        <p14:creationId xmlns:p14="http://schemas.microsoft.com/office/powerpoint/2010/main" val="20273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101841"/>
            <a:ext cx="7494814" cy="493258"/>
          </a:xfrm>
        </p:spPr>
        <p:txBody>
          <a:bodyPr/>
          <a:lstStyle/>
          <a:p>
            <a:r>
              <a:rPr lang="en-US" sz="1800" dirty="0" smtClean="0"/>
              <a:t/>
            </a:r>
            <a:br>
              <a:rPr lang="en-US" sz="1800" dirty="0" smtClean="0"/>
            </a:br>
            <a:r>
              <a:rPr lang="en-US" dirty="0"/>
              <a:t>SNMP Versions</a:t>
            </a:r>
          </a:p>
        </p:txBody>
      </p:sp>
      <p:sp>
        <p:nvSpPr>
          <p:cNvPr id="7" name="Content Placeholder 6"/>
          <p:cNvSpPr>
            <a:spLocks noGrp="1"/>
          </p:cNvSpPr>
          <p:nvPr>
            <p:ph idx="1"/>
          </p:nvPr>
        </p:nvSpPr>
        <p:spPr>
          <a:xfrm>
            <a:off x="931410" y="849087"/>
            <a:ext cx="7940675" cy="4506684"/>
          </a:xfrm>
        </p:spPr>
        <p:txBody>
          <a:bodyPr/>
          <a:lstStyle/>
          <a:p>
            <a:pPr marL="0" indent="0" algn="just">
              <a:buNone/>
            </a:pPr>
            <a:r>
              <a:rPr lang="en-US" sz="2000" dirty="0"/>
              <a:t>There are several versions of SNMP, including</a:t>
            </a:r>
            <a:r>
              <a:rPr lang="en-US" sz="2000" dirty="0" smtClean="0"/>
              <a:t>:</a:t>
            </a:r>
            <a:endParaRPr lang="en-US" sz="2000" dirty="0"/>
          </a:p>
          <a:p>
            <a:pPr algn="just"/>
            <a:r>
              <a:rPr lang="en-US" sz="2000" b="1" dirty="0"/>
              <a:t>SNMPv1</a:t>
            </a:r>
            <a:r>
              <a:rPr lang="en-US" sz="2000" dirty="0"/>
              <a:t> - The Simple Network Management Protocol, a Full Internet Standard, defined in RFC 1157.</a:t>
            </a:r>
          </a:p>
          <a:p>
            <a:pPr algn="just"/>
            <a:r>
              <a:rPr lang="en-US" sz="2000" b="1" dirty="0" smtClean="0"/>
              <a:t>SNMPv2c</a:t>
            </a:r>
            <a:r>
              <a:rPr lang="en-US" sz="2000" dirty="0" smtClean="0"/>
              <a:t> </a:t>
            </a:r>
            <a:r>
              <a:rPr lang="en-US" sz="2000" dirty="0"/>
              <a:t>- Defined in RFCs 1901 to 1908; utilizes community-string-based Administrative Framework.</a:t>
            </a:r>
          </a:p>
          <a:p>
            <a:pPr algn="just"/>
            <a:r>
              <a:rPr lang="en-US" sz="2000" b="1" dirty="0" smtClean="0"/>
              <a:t>SNMPv3</a:t>
            </a:r>
            <a:r>
              <a:rPr lang="en-US" sz="2000" dirty="0" smtClean="0"/>
              <a:t> </a:t>
            </a:r>
            <a:r>
              <a:rPr lang="en-US" sz="2000" dirty="0"/>
              <a:t>- Interoperable standards-based protocol originally defined in RFCs 2273 to 2275; provides secure access to devices by authenticating and encrypting packets over the network. It includes these security features: message integrity to ensure that a packet was not tampered with in transit; authentication to determine that the message is from a valid source, and encryption to prevent the contents of a message from being read by an unauthorized source.</a:t>
            </a:r>
          </a:p>
        </p:txBody>
      </p:sp>
    </p:spTree>
    <p:extLst>
      <p:ext uri="{BB962C8B-B14F-4D97-AF65-F5344CB8AC3E}">
        <p14:creationId xmlns:p14="http://schemas.microsoft.com/office/powerpoint/2010/main" val="1824507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3039" y="207169"/>
            <a:ext cx="7478737" cy="538419"/>
          </a:xfrm>
        </p:spPr>
        <p:txBody>
          <a:bodyPr/>
          <a:lstStyle/>
          <a:p>
            <a:r>
              <a:rPr lang="en-GB" dirty="0" smtClean="0"/>
              <a:t>SNMP Security Models and Levels</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655638" y="890801"/>
            <a:ext cx="8286139" cy="4597136"/>
          </a:xfrm>
          <a:prstGeom prst="rect">
            <a:avLst/>
          </a:prstGeom>
        </p:spPr>
      </p:pic>
    </p:spTree>
    <p:extLst>
      <p:ext uri="{BB962C8B-B14F-4D97-AF65-F5344CB8AC3E}">
        <p14:creationId xmlns:p14="http://schemas.microsoft.com/office/powerpoint/2010/main" val="38060184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348579"/>
            <a:ext cx="7422243" cy="623887"/>
          </a:xfrm>
        </p:spPr>
        <p:txBody>
          <a:bodyPr/>
          <a:lstStyle/>
          <a:p>
            <a:r>
              <a:rPr lang="en-US" sz="1800" dirty="0" smtClean="0"/>
              <a:t/>
            </a:r>
            <a:br>
              <a:rPr lang="en-US" sz="1800" dirty="0" smtClean="0"/>
            </a:br>
            <a:r>
              <a:rPr lang="en-US" dirty="0"/>
              <a:t>Community Strings</a:t>
            </a:r>
          </a:p>
        </p:txBody>
      </p:sp>
      <p:sp>
        <p:nvSpPr>
          <p:cNvPr id="3" name="Content Placeholder 2"/>
          <p:cNvSpPr>
            <a:spLocks noGrp="1"/>
          </p:cNvSpPr>
          <p:nvPr>
            <p:ph idx="1"/>
          </p:nvPr>
        </p:nvSpPr>
        <p:spPr>
          <a:xfrm>
            <a:off x="829806" y="1593632"/>
            <a:ext cx="7940675" cy="3571875"/>
          </a:xfrm>
        </p:spPr>
        <p:txBody>
          <a:bodyPr/>
          <a:lstStyle/>
          <a:p>
            <a:pPr marL="0" indent="0" algn="just">
              <a:buNone/>
            </a:pPr>
            <a:r>
              <a:rPr lang="en-US" sz="2000" dirty="0"/>
              <a:t>There are two types of community strings</a:t>
            </a:r>
            <a:r>
              <a:rPr lang="en-US" sz="2000" dirty="0" smtClean="0"/>
              <a:t>:</a:t>
            </a:r>
            <a:endParaRPr lang="en-US" sz="2000" dirty="0"/>
          </a:p>
          <a:p>
            <a:pPr algn="just"/>
            <a:r>
              <a:rPr lang="en-US" sz="2000" b="1" dirty="0"/>
              <a:t>Read-only (ro) </a:t>
            </a:r>
            <a:r>
              <a:rPr lang="en-US" sz="2000" dirty="0" smtClean="0"/>
              <a:t>– </a:t>
            </a:r>
            <a:r>
              <a:rPr lang="en-US" sz="2000" dirty="0"/>
              <a:t>Provides access to the MIB variables, but does not allow these variables to be changed, only read. Because security is so weak in version 2c, many organizations use SNMPv2c in read-only mode</a:t>
            </a:r>
            <a:r>
              <a:rPr lang="en-US" sz="2000" dirty="0" smtClean="0"/>
              <a:t>.</a:t>
            </a:r>
            <a:endParaRPr lang="en-US" sz="2000" dirty="0"/>
          </a:p>
          <a:p>
            <a:pPr algn="just"/>
            <a:r>
              <a:rPr lang="en-US" sz="2000" b="1" dirty="0"/>
              <a:t>Read-write (rw) </a:t>
            </a:r>
            <a:r>
              <a:rPr lang="en-US" sz="2000" dirty="0" smtClean="0"/>
              <a:t>– </a:t>
            </a:r>
            <a:r>
              <a:rPr lang="en-US" sz="2000" dirty="0"/>
              <a:t>Provides read and write access to all objects in the MIB.</a:t>
            </a:r>
          </a:p>
        </p:txBody>
      </p:sp>
    </p:spTree>
    <p:extLst>
      <p:ext uri="{BB962C8B-B14F-4D97-AF65-F5344CB8AC3E}">
        <p14:creationId xmlns:p14="http://schemas.microsoft.com/office/powerpoint/2010/main" val="218691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1684" y="217954"/>
            <a:ext cx="6978880" cy="565830"/>
          </a:xfrm>
        </p:spPr>
        <p:txBody>
          <a:bodyPr/>
          <a:lstStyle/>
          <a:p>
            <a:r>
              <a:rPr lang="en-US" sz="1800" dirty="0" smtClean="0"/>
              <a:t/>
            </a:r>
            <a:br>
              <a:rPr lang="en-US" sz="1800" dirty="0" smtClean="0"/>
            </a:br>
            <a:r>
              <a:rPr lang="en-US" dirty="0"/>
              <a:t>Steps for Configuring SNMP</a:t>
            </a:r>
          </a:p>
        </p:txBody>
      </p:sp>
      <p:sp>
        <p:nvSpPr>
          <p:cNvPr id="3" name="Content Placeholder 2"/>
          <p:cNvSpPr>
            <a:spLocks noGrp="1"/>
          </p:cNvSpPr>
          <p:nvPr>
            <p:ph idx="1"/>
          </p:nvPr>
        </p:nvSpPr>
        <p:spPr>
          <a:xfrm>
            <a:off x="974946" y="1201754"/>
            <a:ext cx="7940675" cy="3571875"/>
          </a:xfrm>
        </p:spPr>
        <p:txBody>
          <a:bodyPr/>
          <a:lstStyle/>
          <a:p>
            <a:pPr marL="914400" indent="-914400" algn="just">
              <a:buNone/>
            </a:pPr>
            <a:r>
              <a:rPr lang="en-US" sz="2000" dirty="0"/>
              <a:t>Step 1. (Required) Configure the community string and access level (read-only or </a:t>
            </a:r>
            <a:r>
              <a:rPr lang="en-US" sz="2000" dirty="0" smtClean="0"/>
              <a:t>read-write</a:t>
            </a:r>
            <a:r>
              <a:rPr lang="en-US" sz="2000" dirty="0"/>
              <a:t>) with the</a:t>
            </a:r>
            <a:r>
              <a:rPr lang="en-US" sz="2000" b="1" dirty="0"/>
              <a:t> </a:t>
            </a:r>
            <a:r>
              <a:rPr lang="en-US" sz="2000" b="1" dirty="0">
                <a:latin typeface="Courier New" pitchFamily="49" charset="0"/>
                <a:cs typeface="Courier New" pitchFamily="49" charset="0"/>
              </a:rPr>
              <a:t>snmp-server community </a:t>
            </a:r>
            <a:r>
              <a:rPr lang="en-US" sz="2000" i="1" dirty="0">
                <a:latin typeface="Courier New" pitchFamily="49" charset="0"/>
                <a:cs typeface="Courier New" pitchFamily="49" charset="0"/>
              </a:rPr>
              <a:t>string</a:t>
            </a:r>
            <a:r>
              <a:rPr lang="en-US" sz="2000" b="1" dirty="0">
                <a:latin typeface="Courier New" pitchFamily="49" charset="0"/>
                <a:cs typeface="Courier New" pitchFamily="49" charset="0"/>
              </a:rPr>
              <a:t> </a:t>
            </a:r>
            <a:r>
              <a:rPr lang="en-US" sz="2000" b="1" dirty="0" smtClean="0">
                <a:latin typeface="Courier New" pitchFamily="49" charset="0"/>
                <a:cs typeface="Courier New" pitchFamily="49" charset="0"/>
              </a:rPr>
              <a:t>ro | rw</a:t>
            </a:r>
            <a:r>
              <a:rPr lang="en-US" sz="2000" b="1" dirty="0" smtClean="0"/>
              <a:t> </a:t>
            </a:r>
            <a:r>
              <a:rPr lang="en-US" sz="2000" dirty="0"/>
              <a:t>command</a:t>
            </a:r>
            <a:r>
              <a:rPr lang="en-US" sz="2000" dirty="0" smtClean="0"/>
              <a:t>.</a:t>
            </a:r>
            <a:endParaRPr lang="en-US" sz="2000" dirty="0"/>
          </a:p>
          <a:p>
            <a:pPr marL="914400" indent="-914400" algn="just">
              <a:buNone/>
            </a:pPr>
            <a:r>
              <a:rPr lang="en-US" sz="2000" dirty="0"/>
              <a:t>Step 2. (Optional) Document the location of the device using the</a:t>
            </a:r>
            <a:r>
              <a:rPr lang="en-US" sz="2000" b="1" dirty="0"/>
              <a:t> </a:t>
            </a:r>
            <a:r>
              <a:rPr lang="en-US" sz="2000" b="1" dirty="0">
                <a:latin typeface="Courier New" pitchFamily="49" charset="0"/>
                <a:cs typeface="Courier New" pitchFamily="49" charset="0"/>
              </a:rPr>
              <a:t>snmp-server location </a:t>
            </a:r>
            <a:r>
              <a:rPr lang="en-US" sz="2000" i="1" dirty="0" smtClean="0">
                <a:latin typeface="Courier New" pitchFamily="49" charset="0"/>
                <a:cs typeface="Courier New" pitchFamily="49" charset="0"/>
              </a:rPr>
              <a:t>text</a:t>
            </a:r>
            <a:r>
              <a:rPr lang="en-US" sz="2000" i="1" dirty="0" smtClean="0"/>
              <a:t> </a:t>
            </a:r>
            <a:r>
              <a:rPr lang="en-US" sz="2000" dirty="0" smtClean="0"/>
              <a:t>command</a:t>
            </a:r>
            <a:r>
              <a:rPr lang="en-US" sz="2000" dirty="0"/>
              <a:t>.</a:t>
            </a:r>
          </a:p>
          <a:p>
            <a:pPr marL="914400" indent="-914400" algn="just">
              <a:buNone/>
            </a:pPr>
            <a:r>
              <a:rPr lang="en-US" sz="2000" dirty="0" smtClean="0"/>
              <a:t>Step </a:t>
            </a:r>
            <a:r>
              <a:rPr lang="en-US" sz="2000" dirty="0"/>
              <a:t>3. (Optional) Document the system contact using the</a:t>
            </a:r>
            <a:r>
              <a:rPr lang="en-US" sz="2000" b="1" dirty="0"/>
              <a:t> </a:t>
            </a:r>
            <a:r>
              <a:rPr lang="en-US" sz="2000" b="1" dirty="0">
                <a:latin typeface="Courier New" pitchFamily="49" charset="0"/>
                <a:cs typeface="Courier New" pitchFamily="49" charset="0"/>
              </a:rPr>
              <a:t>snmp-server contact </a:t>
            </a:r>
            <a:r>
              <a:rPr lang="en-US" sz="2000" i="1" dirty="0" smtClean="0">
                <a:latin typeface="Courier New" pitchFamily="49" charset="0"/>
                <a:cs typeface="Courier New" pitchFamily="49" charset="0"/>
              </a:rPr>
              <a:t>text</a:t>
            </a:r>
            <a:r>
              <a:rPr lang="en-US" sz="2000" i="1" dirty="0" smtClean="0"/>
              <a:t> </a:t>
            </a:r>
            <a:r>
              <a:rPr lang="en-US" sz="2000" dirty="0" smtClean="0"/>
              <a:t>command.</a:t>
            </a:r>
            <a:endParaRPr lang="en-US" sz="2000" dirty="0"/>
          </a:p>
        </p:txBody>
      </p:sp>
    </p:spTree>
    <p:extLst>
      <p:ext uri="{BB962C8B-B14F-4D97-AF65-F5344CB8AC3E}">
        <p14:creationId xmlns:p14="http://schemas.microsoft.com/office/powerpoint/2010/main" val="3537709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116356"/>
            <a:ext cx="7494813" cy="493258"/>
          </a:xfrm>
        </p:spPr>
        <p:txBody>
          <a:bodyPr/>
          <a:lstStyle/>
          <a:p>
            <a:r>
              <a:rPr lang="en-US" sz="1800" dirty="0" smtClean="0"/>
              <a:t/>
            </a:r>
            <a:br>
              <a:rPr lang="en-US" sz="1800" dirty="0" smtClean="0"/>
            </a:br>
            <a:r>
              <a:rPr lang="en-US" dirty="0"/>
              <a:t>Steps for Configuring </a:t>
            </a:r>
            <a:r>
              <a:rPr lang="en-US" dirty="0" smtClean="0"/>
              <a:t>SNMP (cont.)</a:t>
            </a:r>
            <a:endParaRPr lang="en-US" dirty="0"/>
          </a:p>
        </p:txBody>
      </p:sp>
      <p:sp>
        <p:nvSpPr>
          <p:cNvPr id="3" name="Content Placeholder 2"/>
          <p:cNvSpPr>
            <a:spLocks noGrp="1"/>
          </p:cNvSpPr>
          <p:nvPr>
            <p:ph idx="1"/>
          </p:nvPr>
        </p:nvSpPr>
        <p:spPr>
          <a:xfrm>
            <a:off x="1003982" y="969510"/>
            <a:ext cx="7940675" cy="4139519"/>
          </a:xfrm>
        </p:spPr>
        <p:txBody>
          <a:bodyPr/>
          <a:lstStyle/>
          <a:p>
            <a:pPr marL="914400" indent="-914400" algn="just">
              <a:buNone/>
            </a:pPr>
            <a:r>
              <a:rPr lang="en-US" sz="2000" dirty="0" smtClean="0"/>
              <a:t>Step </a:t>
            </a:r>
            <a:r>
              <a:rPr lang="en-US" sz="2000" dirty="0"/>
              <a:t>4. (Optional) Restrict SNMP access to NMS hosts (SNMP managers) that are permitted by an </a:t>
            </a:r>
            <a:r>
              <a:rPr lang="en-US" sz="2000" dirty="0" smtClean="0"/>
              <a:t>ACL. Define </a:t>
            </a:r>
            <a:r>
              <a:rPr lang="en-US" sz="2000" dirty="0"/>
              <a:t>the ACL and then reference the ACL with the</a:t>
            </a:r>
            <a:r>
              <a:rPr lang="en-US" sz="2000" b="1" dirty="0"/>
              <a:t> </a:t>
            </a:r>
            <a:r>
              <a:rPr lang="en-US" sz="2000" b="1" dirty="0">
                <a:latin typeface="Courier New" pitchFamily="49" charset="0"/>
                <a:cs typeface="Courier New" pitchFamily="49" charset="0"/>
              </a:rPr>
              <a:t>snmp-server community </a:t>
            </a:r>
            <a:r>
              <a:rPr lang="en-US" sz="2000" i="1" dirty="0">
                <a:latin typeface="Courier New" pitchFamily="49" charset="0"/>
                <a:cs typeface="Courier New" pitchFamily="49" charset="0"/>
              </a:rPr>
              <a:t>string access-list-number-or-name</a:t>
            </a:r>
            <a:r>
              <a:rPr lang="en-US" sz="2000" i="1" dirty="0"/>
              <a:t> </a:t>
            </a:r>
            <a:r>
              <a:rPr lang="en-US" sz="2000" dirty="0"/>
              <a:t>command. </a:t>
            </a:r>
          </a:p>
          <a:p>
            <a:pPr marL="914400" indent="-914400" algn="just">
              <a:buNone/>
            </a:pPr>
            <a:r>
              <a:rPr lang="en-US" sz="2000" dirty="0"/>
              <a:t>Step 5. (Optional) Specify the recipient of the SNMP trap operations with the </a:t>
            </a:r>
            <a:r>
              <a:rPr lang="en-US" sz="2000" b="1" dirty="0" smtClean="0">
                <a:latin typeface="Courier New" pitchFamily="49" charset="0"/>
                <a:cs typeface="Courier New" pitchFamily="49" charset="0"/>
              </a:rPr>
              <a:t>snmp-server </a:t>
            </a:r>
            <a:r>
              <a:rPr lang="en-US" sz="2000" b="1" dirty="0">
                <a:latin typeface="Courier New" pitchFamily="49" charset="0"/>
                <a:cs typeface="Courier New" pitchFamily="49" charset="0"/>
              </a:rPr>
              <a:t>host </a:t>
            </a:r>
            <a:r>
              <a:rPr lang="en-US" sz="2000" i="1" dirty="0">
                <a:latin typeface="Courier New" pitchFamily="49" charset="0"/>
                <a:cs typeface="Courier New" pitchFamily="49" charset="0"/>
              </a:rPr>
              <a:t>host-id </a:t>
            </a:r>
            <a:r>
              <a:rPr lang="en-US" sz="2000" dirty="0">
                <a:latin typeface="Courier New" pitchFamily="49" charset="0"/>
                <a:cs typeface="Courier New" pitchFamily="49" charset="0"/>
              </a:rPr>
              <a:t>[</a:t>
            </a:r>
            <a:r>
              <a:rPr lang="en-US" sz="2000" b="1" dirty="0">
                <a:latin typeface="Courier New" pitchFamily="49" charset="0"/>
                <a:cs typeface="Courier New" pitchFamily="49" charset="0"/>
              </a:rPr>
              <a:t>version</a:t>
            </a:r>
            <a:r>
              <a:rPr lang="en-US" sz="2000" dirty="0">
                <a:latin typeface="Courier New" pitchFamily="49" charset="0"/>
                <a:cs typeface="Courier New" pitchFamily="49" charset="0"/>
              </a:rPr>
              <a:t> {</a:t>
            </a:r>
            <a:r>
              <a:rPr lang="en-US" sz="2000" b="1" dirty="0" smtClean="0">
                <a:latin typeface="Courier New" pitchFamily="49" charset="0"/>
                <a:cs typeface="Courier New" pitchFamily="49" charset="0"/>
              </a:rPr>
              <a:t>1 </a:t>
            </a:r>
            <a:r>
              <a:rPr lang="en-US" sz="2000" dirty="0" smtClean="0">
                <a:latin typeface="Courier New" pitchFamily="49" charset="0"/>
                <a:cs typeface="Courier New" pitchFamily="49" charset="0"/>
              </a:rPr>
              <a:t>| </a:t>
            </a:r>
            <a:r>
              <a:rPr lang="en-US" sz="2000" b="1" dirty="0">
                <a:latin typeface="Courier New" pitchFamily="49" charset="0"/>
                <a:cs typeface="Courier New" pitchFamily="49" charset="0"/>
              </a:rPr>
              <a:t>2c</a:t>
            </a:r>
            <a:r>
              <a:rPr lang="en-US" sz="2000" dirty="0">
                <a:latin typeface="Courier New" pitchFamily="49" charset="0"/>
                <a:cs typeface="Courier New" pitchFamily="49" charset="0"/>
              </a:rPr>
              <a:t> | </a:t>
            </a:r>
            <a:r>
              <a:rPr lang="en-US" sz="2000" b="1" dirty="0">
                <a:latin typeface="Courier New" pitchFamily="49" charset="0"/>
                <a:cs typeface="Courier New" pitchFamily="49" charset="0"/>
              </a:rPr>
              <a:t>3</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auth</a:t>
            </a:r>
            <a:r>
              <a:rPr lang="en-US" sz="2000" dirty="0">
                <a:latin typeface="Courier New" pitchFamily="49" charset="0"/>
                <a:cs typeface="Courier New" pitchFamily="49" charset="0"/>
              </a:rPr>
              <a:t> | </a:t>
            </a:r>
            <a:r>
              <a:rPr lang="en-US" sz="2000" b="1" dirty="0">
                <a:latin typeface="Courier New" pitchFamily="49" charset="0"/>
                <a:cs typeface="Courier New" pitchFamily="49" charset="0"/>
              </a:rPr>
              <a:t>noauth</a:t>
            </a:r>
            <a:r>
              <a:rPr lang="en-US" sz="2000" dirty="0">
                <a:latin typeface="Courier New" pitchFamily="49" charset="0"/>
                <a:cs typeface="Courier New" pitchFamily="49" charset="0"/>
              </a:rPr>
              <a:t> | </a:t>
            </a:r>
            <a:r>
              <a:rPr lang="en-US" sz="2000" b="1" dirty="0">
                <a:latin typeface="Courier New" pitchFamily="49" charset="0"/>
                <a:cs typeface="Courier New" pitchFamily="49" charset="0"/>
              </a:rPr>
              <a:t>priv</a:t>
            </a:r>
            <a:r>
              <a:rPr lang="en-US" sz="2000" dirty="0">
                <a:latin typeface="Courier New" pitchFamily="49" charset="0"/>
                <a:cs typeface="Courier New" pitchFamily="49" charset="0"/>
              </a:rPr>
              <a:t>]}] </a:t>
            </a:r>
            <a:r>
              <a:rPr lang="en-US" sz="2000" i="1" dirty="0" smtClean="0">
                <a:latin typeface="Courier New" pitchFamily="49" charset="0"/>
                <a:cs typeface="Courier New" pitchFamily="49" charset="0"/>
              </a:rPr>
              <a:t>community-string</a:t>
            </a:r>
            <a:r>
              <a:rPr lang="en-US" sz="2000" dirty="0" smtClean="0"/>
              <a:t> command. </a:t>
            </a:r>
            <a:r>
              <a:rPr lang="en-US" sz="2000" dirty="0"/>
              <a:t>By default, no trap manager is defined.</a:t>
            </a:r>
          </a:p>
          <a:p>
            <a:pPr marL="914400" indent="-914400" algn="just">
              <a:buNone/>
            </a:pPr>
            <a:r>
              <a:rPr lang="en-US" sz="2000" dirty="0" smtClean="0"/>
              <a:t>Step </a:t>
            </a:r>
            <a:r>
              <a:rPr lang="en-US" sz="2000" dirty="0"/>
              <a:t>6. (Optional) Enable traps on an SNMP agent with the </a:t>
            </a:r>
            <a:r>
              <a:rPr lang="en-US" sz="2000" b="1" dirty="0" smtClean="0">
                <a:latin typeface="Courier New" pitchFamily="49" charset="0"/>
                <a:cs typeface="Courier New" pitchFamily="49" charset="0"/>
              </a:rPr>
              <a:t>snmp-server </a:t>
            </a:r>
            <a:r>
              <a:rPr lang="en-US" sz="2000" b="1" dirty="0">
                <a:latin typeface="Courier New" pitchFamily="49" charset="0"/>
                <a:cs typeface="Courier New" pitchFamily="49" charset="0"/>
              </a:rPr>
              <a:t>enable traps </a:t>
            </a:r>
            <a:r>
              <a:rPr lang="en-US" sz="2000" i="1" dirty="0" smtClean="0">
                <a:latin typeface="Courier New" pitchFamily="49" charset="0"/>
                <a:cs typeface="Courier New" pitchFamily="49" charset="0"/>
              </a:rPr>
              <a:t>notification-types</a:t>
            </a:r>
            <a:r>
              <a:rPr lang="en-US" sz="2000" i="1" dirty="0" smtClean="0"/>
              <a:t> </a:t>
            </a:r>
            <a:r>
              <a:rPr lang="en-US" sz="2000" dirty="0" smtClean="0"/>
              <a:t>command.</a:t>
            </a:r>
            <a:endParaRPr lang="en-US" sz="2000" dirty="0"/>
          </a:p>
        </p:txBody>
      </p:sp>
    </p:spTree>
    <p:extLst>
      <p:ext uri="{BB962C8B-B14F-4D97-AF65-F5344CB8AC3E}">
        <p14:creationId xmlns:p14="http://schemas.microsoft.com/office/powerpoint/2010/main" val="3395810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62253"/>
            <a:ext cx="7352960" cy="460262"/>
          </a:xfrm>
        </p:spPr>
        <p:txBody>
          <a:bodyPr/>
          <a:lstStyle/>
          <a:p>
            <a:r>
              <a:rPr lang="en-GB" dirty="0" smtClean="0"/>
              <a:t>Configuring SNMP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125" y="657121"/>
            <a:ext cx="7905750" cy="4814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39099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16355"/>
            <a:ext cx="7480300" cy="493258"/>
          </a:xfrm>
        </p:spPr>
        <p:txBody>
          <a:bodyPr/>
          <a:lstStyle/>
          <a:p>
            <a:r>
              <a:rPr lang="en-US" sz="1800" dirty="0" smtClean="0"/>
              <a:t/>
            </a:r>
            <a:br>
              <a:rPr lang="en-US" sz="1800" dirty="0" smtClean="0"/>
            </a:br>
            <a:r>
              <a:rPr lang="en-US" dirty="0"/>
              <a:t>Verifying SNMP Configuration</a:t>
            </a:r>
          </a:p>
        </p:txBody>
      </p:sp>
      <p:pic>
        <p:nvPicPr>
          <p:cNvPr id="7" name="Picture 6"/>
          <p:cNvPicPr>
            <a:picLocks noChangeAspect="1"/>
          </p:cNvPicPr>
          <p:nvPr/>
        </p:nvPicPr>
        <p:blipFill>
          <a:blip r:embed="rId3"/>
          <a:stretch>
            <a:fillRect/>
          </a:stretch>
        </p:blipFill>
        <p:spPr>
          <a:xfrm>
            <a:off x="376820" y="1345436"/>
            <a:ext cx="4169897" cy="3390200"/>
          </a:xfrm>
          <a:prstGeom prst="rect">
            <a:avLst/>
          </a:prstGeom>
        </p:spPr>
      </p:pic>
      <p:pic>
        <p:nvPicPr>
          <p:cNvPr id="8" name="Picture 7"/>
          <p:cNvPicPr>
            <a:picLocks noChangeAspect="1"/>
          </p:cNvPicPr>
          <p:nvPr/>
        </p:nvPicPr>
        <p:blipFill>
          <a:blip r:embed="rId4"/>
          <a:stretch>
            <a:fillRect/>
          </a:stretch>
        </p:blipFill>
        <p:spPr>
          <a:xfrm>
            <a:off x="4686911" y="1768350"/>
            <a:ext cx="4227264" cy="2544372"/>
          </a:xfrm>
          <a:prstGeom prst="rect">
            <a:avLst/>
          </a:prstGeom>
        </p:spPr>
      </p:pic>
    </p:spTree>
    <p:extLst>
      <p:ext uri="{BB962C8B-B14F-4D97-AF65-F5344CB8AC3E}">
        <p14:creationId xmlns:p14="http://schemas.microsoft.com/office/powerpoint/2010/main" val="19996447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159897"/>
            <a:ext cx="7422243" cy="449716"/>
          </a:xfrm>
        </p:spPr>
        <p:txBody>
          <a:bodyPr/>
          <a:lstStyle/>
          <a:p>
            <a:r>
              <a:rPr lang="en-US" sz="1800" dirty="0" smtClean="0"/>
              <a:t/>
            </a:r>
            <a:br>
              <a:rPr lang="en-US" sz="1800" dirty="0" smtClean="0"/>
            </a:br>
            <a:r>
              <a:rPr lang="en-US" dirty="0"/>
              <a:t>Security Best Practices</a:t>
            </a:r>
          </a:p>
        </p:txBody>
      </p:sp>
      <p:pic>
        <p:nvPicPr>
          <p:cNvPr id="4" name="Content Placeholder 3"/>
          <p:cNvPicPr>
            <a:picLocks noGrp="1" noChangeAspect="1"/>
          </p:cNvPicPr>
          <p:nvPr>
            <p:ph idx="1"/>
          </p:nvPr>
        </p:nvPicPr>
        <p:blipFill>
          <a:blip r:embed="rId3"/>
          <a:srcRect l="-48032" r="-48032"/>
          <a:stretch>
            <a:fillRect/>
          </a:stretch>
        </p:blipFill>
        <p:spPr>
          <a:xfrm>
            <a:off x="227189" y="1025529"/>
            <a:ext cx="8705592" cy="3915950"/>
          </a:xfrm>
          <a:ln>
            <a:solidFill>
              <a:schemeClr val="tx1"/>
            </a:solidFill>
            <a:bevel/>
          </a:ln>
        </p:spPr>
      </p:pic>
    </p:spTree>
    <p:extLst>
      <p:ext uri="{BB962C8B-B14F-4D97-AF65-F5344CB8AC3E}">
        <p14:creationId xmlns:p14="http://schemas.microsoft.com/office/powerpoint/2010/main" val="18430226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830256" y="2263775"/>
            <a:ext cx="2815771" cy="1481138"/>
          </a:xfrm>
        </p:spPr>
        <p:txBody>
          <a:bodyPr/>
          <a:lstStyle/>
          <a:p>
            <a:pPr algn="ctr" eaLnBrk="1" hangingPunct="1"/>
            <a:r>
              <a:rPr lang="en-US" sz="2400" dirty="0" err="1" smtClean="0"/>
              <a:t>NetFlow</a:t>
            </a:r>
            <a:endParaRPr lang="en-US" sz="2400" dirty="0" smtClean="0">
              <a:solidFill>
                <a:schemeClr val="folHlink"/>
              </a:solidFill>
            </a:endParaRPr>
          </a:p>
        </p:txBody>
      </p:sp>
    </p:spTree>
    <p:extLst>
      <p:ext uri="{BB962C8B-B14F-4D97-AF65-F5344CB8AC3E}">
        <p14:creationId xmlns:p14="http://schemas.microsoft.com/office/powerpoint/2010/main" val="2275749857"/>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0" y="159897"/>
            <a:ext cx="7407729" cy="551316"/>
          </a:xfrm>
        </p:spPr>
        <p:txBody>
          <a:bodyPr/>
          <a:lstStyle/>
          <a:p>
            <a:r>
              <a:rPr lang="en-US" sz="1800" dirty="0" smtClean="0"/>
              <a:t/>
            </a:r>
            <a:br>
              <a:rPr lang="en-US" sz="1800" dirty="0" smtClean="0"/>
            </a:br>
            <a:r>
              <a:rPr lang="en-US" dirty="0"/>
              <a:t>Introduction to NetFlow</a:t>
            </a:r>
          </a:p>
        </p:txBody>
      </p:sp>
      <p:pic>
        <p:nvPicPr>
          <p:cNvPr id="4" name="Content Placeholder 3"/>
          <p:cNvPicPr>
            <a:picLocks noGrp="1" noChangeAspect="1"/>
          </p:cNvPicPr>
          <p:nvPr>
            <p:ph idx="1"/>
          </p:nvPr>
        </p:nvPicPr>
        <p:blipFill>
          <a:blip r:embed="rId3"/>
          <a:srcRect l="-10220" r="-10220"/>
          <a:stretch>
            <a:fillRect/>
          </a:stretch>
        </p:blipFill>
        <p:spPr>
          <a:xfrm>
            <a:off x="1888177" y="2885103"/>
            <a:ext cx="5829362" cy="2622164"/>
          </a:xfrm>
          <a:ln>
            <a:solidFill>
              <a:schemeClr val="tx1"/>
            </a:solidFill>
            <a:bevel/>
          </a:ln>
        </p:spPr>
      </p:pic>
      <p:sp>
        <p:nvSpPr>
          <p:cNvPr id="3" name="Rectangle 2"/>
          <p:cNvSpPr/>
          <p:nvPr/>
        </p:nvSpPr>
        <p:spPr>
          <a:xfrm>
            <a:off x="701299" y="785128"/>
            <a:ext cx="8306790" cy="2086725"/>
          </a:xfrm>
          <a:prstGeom prst="rect">
            <a:avLst/>
          </a:prstGeom>
        </p:spPr>
        <p:txBody>
          <a:bodyPr wrap="square">
            <a:spAutoFit/>
          </a:bodyPr>
          <a:lstStyle/>
          <a:p>
            <a:pPr marL="285750" indent="-285750" algn="l">
              <a:buFont typeface="Arial" pitchFamily="34" charset="0"/>
              <a:buChar char="•"/>
            </a:pPr>
            <a:r>
              <a:rPr lang="en-GB" sz="1800" dirty="0" err="1"/>
              <a:t>NetFlow</a:t>
            </a:r>
            <a:r>
              <a:rPr lang="en-GB" sz="1800" dirty="0"/>
              <a:t> is a Cisco IOS technology that provides statistics on packets flowing through a Cisco router or multilayer switch. </a:t>
            </a:r>
            <a:endParaRPr lang="en-GB" sz="1800" dirty="0" smtClean="0"/>
          </a:p>
          <a:p>
            <a:pPr marL="285750" indent="-285750" algn="l">
              <a:buFont typeface="Arial" pitchFamily="34" charset="0"/>
              <a:buChar char="•"/>
            </a:pPr>
            <a:endParaRPr lang="en-GB" sz="1800" dirty="0" smtClean="0"/>
          </a:p>
          <a:p>
            <a:pPr marL="285750" indent="-285750" algn="l">
              <a:buFont typeface="Arial" pitchFamily="34" charset="0"/>
              <a:buChar char="•"/>
            </a:pPr>
            <a:r>
              <a:rPr lang="en-GB" sz="1800" dirty="0" err="1" smtClean="0"/>
              <a:t>NetFlow</a:t>
            </a:r>
            <a:r>
              <a:rPr lang="en-GB" sz="1800" dirty="0" smtClean="0"/>
              <a:t> </a:t>
            </a:r>
            <a:r>
              <a:rPr lang="en-GB" sz="1800" dirty="0"/>
              <a:t>is the standard for collecting IP operational data from IP networks</a:t>
            </a:r>
            <a:r>
              <a:rPr lang="en-GB" sz="1800" dirty="0" smtClean="0"/>
              <a:t>.</a:t>
            </a:r>
          </a:p>
          <a:p>
            <a:pPr marL="285750" indent="-285750" algn="l">
              <a:buFont typeface="Arial" pitchFamily="34" charset="0"/>
              <a:buChar char="•"/>
            </a:pPr>
            <a:endParaRPr lang="en-GB" sz="1800" dirty="0" smtClean="0"/>
          </a:p>
          <a:p>
            <a:pPr marL="285750" indent="-285750" algn="l">
              <a:buFont typeface="Arial" pitchFamily="34" charset="0"/>
              <a:buChar char="•"/>
            </a:pPr>
            <a:r>
              <a:rPr lang="en-GB" sz="1800" dirty="0" smtClean="0"/>
              <a:t>While </a:t>
            </a:r>
            <a:r>
              <a:rPr lang="en-GB" sz="1800" dirty="0"/>
              <a:t>SNMP attempts to provide a very wide range of network management features and options, </a:t>
            </a:r>
            <a:r>
              <a:rPr lang="en-GB" sz="1800" dirty="0" err="1"/>
              <a:t>NetFlow</a:t>
            </a:r>
            <a:r>
              <a:rPr lang="en-GB" sz="1800" dirty="0"/>
              <a:t> is focused on providing statistics on IP packets flowing through network devices.</a:t>
            </a:r>
            <a:endParaRPr lang="en-US" sz="1800" dirty="0"/>
          </a:p>
        </p:txBody>
      </p:sp>
    </p:spTree>
    <p:extLst>
      <p:ext uri="{BB962C8B-B14F-4D97-AF65-F5344CB8AC3E}">
        <p14:creationId xmlns:p14="http://schemas.microsoft.com/office/powerpoint/2010/main" val="330659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72813"/>
            <a:ext cx="7494814" cy="493258"/>
          </a:xfrm>
        </p:spPr>
        <p:txBody>
          <a:bodyPr/>
          <a:lstStyle/>
          <a:p>
            <a:r>
              <a:rPr lang="en-US" sz="1800" dirty="0" smtClean="0"/>
              <a:t/>
            </a:r>
            <a:br>
              <a:rPr lang="en-US" sz="1800" dirty="0" smtClean="0"/>
            </a:br>
            <a:r>
              <a:rPr lang="en-US" dirty="0"/>
              <a:t>Purpose of NetFlow</a:t>
            </a:r>
          </a:p>
        </p:txBody>
      </p:sp>
      <p:sp>
        <p:nvSpPr>
          <p:cNvPr id="3" name="Content Placeholder 2"/>
          <p:cNvSpPr>
            <a:spLocks noGrp="1"/>
          </p:cNvSpPr>
          <p:nvPr>
            <p:ph idx="1"/>
          </p:nvPr>
        </p:nvSpPr>
        <p:spPr>
          <a:xfrm>
            <a:off x="873348" y="949641"/>
            <a:ext cx="7940675" cy="4181627"/>
          </a:xfrm>
        </p:spPr>
        <p:txBody>
          <a:bodyPr/>
          <a:lstStyle/>
          <a:p>
            <a:pPr marL="0" indent="0" algn="just">
              <a:buNone/>
            </a:pPr>
            <a:r>
              <a:rPr lang="en-US" sz="2000" dirty="0"/>
              <a:t>M</a:t>
            </a:r>
            <a:r>
              <a:rPr lang="en-US" sz="2000" dirty="0" smtClean="0"/>
              <a:t>ost </a:t>
            </a:r>
            <a:r>
              <a:rPr lang="en-US" sz="2000" dirty="0"/>
              <a:t>organizations use NetFlow for some or all of the following key data collection purposes</a:t>
            </a:r>
            <a:r>
              <a:rPr lang="en-US" sz="2000" dirty="0" smtClean="0"/>
              <a:t>:</a:t>
            </a:r>
            <a:endParaRPr lang="en-US" sz="2000" dirty="0"/>
          </a:p>
          <a:p>
            <a:pPr algn="just"/>
            <a:r>
              <a:rPr lang="en-US" sz="2000" dirty="0"/>
              <a:t>Efficiently measuring who is using what network resources for what </a:t>
            </a:r>
            <a:r>
              <a:rPr lang="en-US" sz="2000" dirty="0" smtClean="0"/>
              <a:t>purpose.</a:t>
            </a:r>
            <a:endParaRPr lang="en-US" sz="2000" dirty="0"/>
          </a:p>
          <a:p>
            <a:pPr algn="just"/>
            <a:r>
              <a:rPr lang="en-US" sz="2000" dirty="0"/>
              <a:t>Accounting and charging back according to the resource utilization level</a:t>
            </a:r>
            <a:r>
              <a:rPr lang="en-US" sz="2000" dirty="0" smtClean="0"/>
              <a:t>.</a:t>
            </a:r>
            <a:endParaRPr lang="en-US" sz="2000" dirty="0"/>
          </a:p>
          <a:p>
            <a:pPr algn="just"/>
            <a:r>
              <a:rPr lang="en-US" sz="2000" dirty="0"/>
              <a:t>Using the measured information to do more effective network planning so that resource allocation and deployment is well-aligned with customer requirements</a:t>
            </a:r>
            <a:r>
              <a:rPr lang="en-US" sz="2000" dirty="0" smtClean="0"/>
              <a:t>.</a:t>
            </a:r>
            <a:endParaRPr lang="en-US" sz="2000" dirty="0"/>
          </a:p>
          <a:p>
            <a:pPr algn="just"/>
            <a:r>
              <a:rPr lang="en-US" sz="2000" dirty="0"/>
              <a:t>Using the information to better structure and customize the set of available applications and services to meet user needs and customer service requirements.</a:t>
            </a:r>
          </a:p>
        </p:txBody>
      </p:sp>
    </p:spTree>
    <p:extLst>
      <p:ext uri="{BB962C8B-B14F-4D97-AF65-F5344CB8AC3E}">
        <p14:creationId xmlns:p14="http://schemas.microsoft.com/office/powerpoint/2010/main" val="5531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88925"/>
            <a:ext cx="7480300" cy="435201"/>
          </a:xfrm>
        </p:spPr>
        <p:txBody>
          <a:bodyPr/>
          <a:lstStyle/>
          <a:p>
            <a:r>
              <a:rPr lang="en-US" sz="1800" dirty="0" smtClean="0"/>
              <a:t/>
            </a:r>
            <a:br>
              <a:rPr lang="en-US" sz="1800" dirty="0" smtClean="0"/>
            </a:br>
            <a:r>
              <a:rPr lang="en-US" dirty="0"/>
              <a:t>Network Flows</a:t>
            </a:r>
          </a:p>
        </p:txBody>
      </p:sp>
      <p:sp>
        <p:nvSpPr>
          <p:cNvPr id="3" name="Content Placeholder 2"/>
          <p:cNvSpPr>
            <a:spLocks noGrp="1"/>
          </p:cNvSpPr>
          <p:nvPr>
            <p:ph idx="1"/>
          </p:nvPr>
        </p:nvSpPr>
        <p:spPr>
          <a:xfrm>
            <a:off x="989460" y="973578"/>
            <a:ext cx="7940675" cy="3571875"/>
          </a:xfrm>
        </p:spPr>
        <p:txBody>
          <a:bodyPr/>
          <a:lstStyle/>
          <a:p>
            <a:pPr marL="0" indent="0" algn="just">
              <a:buNone/>
            </a:pPr>
            <a:r>
              <a:rPr lang="en-US" sz="2000" dirty="0"/>
              <a:t>NetFlow technology has seen several generations that provide more sophistication in defining traffic flows, but “original NetFlow” distinguished flows using a combination of seven key </a:t>
            </a:r>
            <a:r>
              <a:rPr lang="en-US" sz="2000" dirty="0" smtClean="0"/>
              <a:t>fields.</a:t>
            </a:r>
            <a:endParaRPr lang="en-US" sz="2000" dirty="0"/>
          </a:p>
          <a:p>
            <a:pPr algn="just"/>
            <a:r>
              <a:rPr lang="en-US" sz="2000" dirty="0"/>
              <a:t>Source </a:t>
            </a:r>
            <a:r>
              <a:rPr lang="en-US" sz="2000" dirty="0" smtClean="0"/>
              <a:t>and </a:t>
            </a:r>
            <a:r>
              <a:rPr lang="en-US" sz="2000" dirty="0"/>
              <a:t>d</a:t>
            </a:r>
            <a:r>
              <a:rPr lang="en-US" sz="2000" dirty="0" smtClean="0"/>
              <a:t>estination IP address</a:t>
            </a:r>
            <a:endParaRPr lang="en-US" sz="2000" dirty="0"/>
          </a:p>
          <a:p>
            <a:pPr algn="just"/>
            <a:r>
              <a:rPr lang="en-US" sz="2000" dirty="0" smtClean="0"/>
              <a:t>Source and </a:t>
            </a:r>
            <a:r>
              <a:rPr lang="en-US" sz="2000" dirty="0"/>
              <a:t>d</a:t>
            </a:r>
            <a:r>
              <a:rPr lang="en-US" sz="2000" dirty="0" smtClean="0"/>
              <a:t>estination port number</a:t>
            </a:r>
            <a:endParaRPr lang="en-US" sz="2000" dirty="0"/>
          </a:p>
          <a:p>
            <a:pPr algn="just"/>
            <a:r>
              <a:rPr lang="en-US" sz="2000" dirty="0" smtClean="0"/>
              <a:t>Layer </a:t>
            </a:r>
            <a:r>
              <a:rPr lang="en-US" sz="2000" dirty="0"/>
              <a:t>3 protocol </a:t>
            </a:r>
            <a:r>
              <a:rPr lang="en-US" sz="2000" dirty="0" smtClean="0"/>
              <a:t>type</a:t>
            </a:r>
            <a:endParaRPr lang="en-US" sz="2000" dirty="0"/>
          </a:p>
          <a:p>
            <a:pPr algn="just"/>
            <a:r>
              <a:rPr lang="en-US" sz="2000" dirty="0"/>
              <a:t>Type of </a:t>
            </a:r>
            <a:r>
              <a:rPr lang="en-US" sz="2000" dirty="0" smtClean="0"/>
              <a:t>service </a:t>
            </a:r>
            <a:r>
              <a:rPr lang="en-US" sz="2000" dirty="0"/>
              <a:t>(ToS) </a:t>
            </a:r>
            <a:r>
              <a:rPr lang="en-US" sz="2000" dirty="0" smtClean="0"/>
              <a:t>marking</a:t>
            </a:r>
            <a:endParaRPr lang="en-US" sz="2000" dirty="0"/>
          </a:p>
          <a:p>
            <a:pPr algn="just"/>
            <a:r>
              <a:rPr lang="en-US" sz="2000" dirty="0"/>
              <a:t>Input logical interface</a:t>
            </a:r>
          </a:p>
        </p:txBody>
      </p:sp>
    </p:spTree>
    <p:extLst>
      <p:ext uri="{BB962C8B-B14F-4D97-AF65-F5344CB8AC3E}">
        <p14:creationId xmlns:p14="http://schemas.microsoft.com/office/powerpoint/2010/main" val="122912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217953"/>
            <a:ext cx="7480300" cy="565830"/>
          </a:xfrm>
        </p:spPr>
        <p:txBody>
          <a:bodyPr/>
          <a:lstStyle/>
          <a:p>
            <a:r>
              <a:rPr lang="en-US" sz="1800" dirty="0" smtClean="0"/>
              <a:t/>
            </a:r>
            <a:br>
              <a:rPr lang="en-US" sz="1800" dirty="0" smtClean="0"/>
            </a:br>
            <a:r>
              <a:rPr lang="en-US" dirty="0"/>
              <a:t>NetFlow Configuration Tasks</a:t>
            </a:r>
          </a:p>
        </p:txBody>
      </p:sp>
      <p:pic>
        <p:nvPicPr>
          <p:cNvPr id="4" name="Content Placeholder 3"/>
          <p:cNvPicPr>
            <a:picLocks noGrp="1" noChangeAspect="1"/>
          </p:cNvPicPr>
          <p:nvPr>
            <p:ph idx="1"/>
          </p:nvPr>
        </p:nvPicPr>
        <p:blipFill>
          <a:blip r:embed="rId3"/>
          <a:srcRect l="-26783" r="-26783"/>
          <a:stretch>
            <a:fillRect/>
          </a:stretch>
        </p:blipFill>
        <p:spPr>
          <a:xfrm>
            <a:off x="636355" y="1320507"/>
            <a:ext cx="8114338" cy="3649992"/>
          </a:xfrm>
          <a:ln>
            <a:solidFill>
              <a:schemeClr val="tx1"/>
            </a:solidFill>
            <a:bevel/>
          </a:ln>
        </p:spPr>
      </p:pic>
    </p:spTree>
    <p:extLst>
      <p:ext uri="{BB962C8B-B14F-4D97-AF65-F5344CB8AC3E}">
        <p14:creationId xmlns:p14="http://schemas.microsoft.com/office/powerpoint/2010/main" val="408595664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16355"/>
            <a:ext cx="7480300" cy="507773"/>
          </a:xfrm>
        </p:spPr>
        <p:txBody>
          <a:bodyPr/>
          <a:lstStyle/>
          <a:p>
            <a:r>
              <a:rPr lang="en-US" sz="1800" dirty="0" smtClean="0"/>
              <a:t/>
            </a:r>
            <a:br>
              <a:rPr lang="en-US" sz="1800" dirty="0" smtClean="0"/>
            </a:br>
            <a:r>
              <a:rPr lang="en-US" dirty="0" smtClean="0"/>
              <a:t>Verifying NetFlow</a:t>
            </a:r>
            <a:endParaRPr lang="en-US" dirty="0"/>
          </a:p>
        </p:txBody>
      </p:sp>
      <p:pic>
        <p:nvPicPr>
          <p:cNvPr id="4" name="Picture 3"/>
          <p:cNvPicPr>
            <a:picLocks noChangeAspect="1"/>
          </p:cNvPicPr>
          <p:nvPr/>
        </p:nvPicPr>
        <p:blipFill>
          <a:blip r:embed="rId3"/>
          <a:stretch>
            <a:fillRect/>
          </a:stretch>
        </p:blipFill>
        <p:spPr>
          <a:xfrm>
            <a:off x="281404" y="807302"/>
            <a:ext cx="4404625" cy="3536405"/>
          </a:xfrm>
          <a:prstGeom prst="rect">
            <a:avLst/>
          </a:prstGeom>
        </p:spPr>
      </p:pic>
      <p:pic>
        <p:nvPicPr>
          <p:cNvPr id="5" name="Picture 4"/>
          <p:cNvPicPr>
            <a:picLocks noChangeAspect="1"/>
          </p:cNvPicPr>
          <p:nvPr/>
        </p:nvPicPr>
        <p:blipFill>
          <a:blip r:embed="rId4"/>
          <a:stretch>
            <a:fillRect/>
          </a:stretch>
        </p:blipFill>
        <p:spPr>
          <a:xfrm>
            <a:off x="291966" y="4186389"/>
            <a:ext cx="4390259" cy="836744"/>
          </a:xfrm>
          <a:prstGeom prst="rect">
            <a:avLst/>
          </a:prstGeom>
        </p:spPr>
      </p:pic>
      <p:pic>
        <p:nvPicPr>
          <p:cNvPr id="6" name="Picture 5"/>
          <p:cNvPicPr>
            <a:picLocks noChangeAspect="1"/>
          </p:cNvPicPr>
          <p:nvPr/>
        </p:nvPicPr>
        <p:blipFill>
          <a:blip r:embed="rId5"/>
          <a:stretch>
            <a:fillRect/>
          </a:stretch>
        </p:blipFill>
        <p:spPr>
          <a:xfrm>
            <a:off x="4773778" y="779703"/>
            <a:ext cx="4176862" cy="3047013"/>
          </a:xfrm>
          <a:prstGeom prst="rect">
            <a:avLst/>
          </a:prstGeom>
        </p:spPr>
      </p:pic>
    </p:spTree>
    <p:extLst>
      <p:ext uri="{BB962C8B-B14F-4D97-AF65-F5344CB8AC3E}">
        <p14:creationId xmlns:p14="http://schemas.microsoft.com/office/powerpoint/2010/main" val="339355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72813"/>
            <a:ext cx="7465786" cy="565830"/>
          </a:xfrm>
        </p:spPr>
        <p:txBody>
          <a:bodyPr/>
          <a:lstStyle/>
          <a:p>
            <a:r>
              <a:rPr lang="en-US" sz="1800" dirty="0" smtClean="0"/>
              <a:t/>
            </a:r>
            <a:br>
              <a:rPr lang="en-US" sz="1800" dirty="0" smtClean="0"/>
            </a:br>
            <a:r>
              <a:rPr lang="en-US" dirty="0" smtClean="0"/>
              <a:t>NetFlow </a:t>
            </a:r>
            <a:r>
              <a:rPr lang="en-US" dirty="0"/>
              <a:t>Collector Functions</a:t>
            </a:r>
          </a:p>
        </p:txBody>
      </p:sp>
      <p:pic>
        <p:nvPicPr>
          <p:cNvPr id="4" name="Content Placeholder 3"/>
          <p:cNvPicPr>
            <a:picLocks noGrp="1" noChangeAspect="1"/>
          </p:cNvPicPr>
          <p:nvPr>
            <p:ph idx="1"/>
          </p:nvPr>
        </p:nvPicPr>
        <p:blipFill>
          <a:blip r:embed="rId3"/>
          <a:srcRect l="-43733" r="-43733"/>
          <a:stretch>
            <a:fillRect/>
          </a:stretch>
        </p:blipFill>
        <p:spPr>
          <a:xfrm>
            <a:off x="261449" y="1013072"/>
            <a:ext cx="8536740" cy="3839997"/>
          </a:xfrm>
          <a:ln>
            <a:solidFill>
              <a:schemeClr val="tx1"/>
            </a:solidFill>
            <a:bevel/>
          </a:ln>
        </p:spPr>
      </p:pic>
    </p:spTree>
    <p:extLst>
      <p:ext uri="{BB962C8B-B14F-4D97-AF65-F5344CB8AC3E}">
        <p14:creationId xmlns:p14="http://schemas.microsoft.com/office/powerpoint/2010/main" val="142178073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7958" y="95128"/>
            <a:ext cx="7886700" cy="734866"/>
          </a:xfrm>
        </p:spPr>
        <p:txBody>
          <a:bodyPr/>
          <a:lstStyle/>
          <a:p>
            <a:r>
              <a:rPr lang="en-GB" dirty="0"/>
              <a:t>Identifying </a:t>
            </a:r>
            <a:r>
              <a:rPr lang="en-GB" dirty="0" err="1"/>
              <a:t>NetFlow</a:t>
            </a:r>
            <a:r>
              <a:rPr lang="en-GB" dirty="0"/>
              <a:t> Collector Functions</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519310" y="928468"/>
            <a:ext cx="6457071" cy="4591269"/>
          </a:xfrm>
          <a:prstGeom prst="rect">
            <a:avLst/>
          </a:prstGeom>
        </p:spPr>
      </p:pic>
    </p:spTree>
    <p:extLst>
      <p:ext uri="{BB962C8B-B14F-4D97-AF65-F5344CB8AC3E}">
        <p14:creationId xmlns:p14="http://schemas.microsoft.com/office/powerpoint/2010/main" val="14806802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046" y="116355"/>
            <a:ext cx="8435340" cy="530759"/>
          </a:xfrm>
        </p:spPr>
        <p:txBody>
          <a:bodyPr/>
          <a:lstStyle/>
          <a:p>
            <a:r>
              <a:rPr lang="en-US" sz="1800" dirty="0" smtClean="0"/>
              <a:t/>
            </a:r>
            <a:br>
              <a:rPr lang="en-US" sz="1800" dirty="0" smtClean="0"/>
            </a:br>
            <a:r>
              <a:rPr lang="en-US" dirty="0"/>
              <a:t>NetFlow Analysis with a NetFlow Collector</a:t>
            </a:r>
          </a:p>
        </p:txBody>
      </p:sp>
      <p:pic>
        <p:nvPicPr>
          <p:cNvPr id="4" name="Content Placeholder 3"/>
          <p:cNvPicPr>
            <a:picLocks noGrp="1" noChangeAspect="1"/>
          </p:cNvPicPr>
          <p:nvPr>
            <p:ph idx="1"/>
          </p:nvPr>
        </p:nvPicPr>
        <p:blipFill rotWithShape="1">
          <a:blip r:embed="rId3"/>
          <a:srcRect l="793" r="-568"/>
          <a:stretch/>
        </p:blipFill>
        <p:spPr>
          <a:xfrm>
            <a:off x="1041009" y="526054"/>
            <a:ext cx="7160165" cy="5058820"/>
          </a:xfrm>
        </p:spPr>
      </p:pic>
    </p:spTree>
    <p:extLst>
      <p:ext uri="{BB962C8B-B14F-4D97-AF65-F5344CB8AC3E}">
        <p14:creationId xmlns:p14="http://schemas.microsoft.com/office/powerpoint/2010/main" val="28395888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554514"/>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000" b="1" dirty="0" smtClean="0"/>
              <a:t>Questions?</a:t>
            </a:r>
            <a:endParaRPr lang="en-US" sz="40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29636</TotalTime>
  <Pages>28</Pages>
  <Words>2276</Words>
  <Application>Microsoft Office PowerPoint</Application>
  <PresentationFormat>On-screen Show (4:3)</PresentationFormat>
  <Paragraphs>210</Paragraphs>
  <Slides>34</Slides>
  <Notes>32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34</vt:i4>
      </vt:variant>
    </vt:vector>
  </HeadingPairs>
  <TitlesOfParts>
    <vt:vector size="40" baseType="lpstr">
      <vt:lpstr>ＭＳ Ｐゴシック</vt:lpstr>
      <vt:lpstr>Arial</vt:lpstr>
      <vt:lpstr>Courier New</vt:lpstr>
      <vt:lpstr>Wingdings</vt:lpstr>
      <vt:lpstr>PPT-TMPLT-WHT_C</vt:lpstr>
      <vt:lpstr>NetAcad-4F_PPT-WHT_060408</vt:lpstr>
      <vt:lpstr>PowerPoint Presentation</vt:lpstr>
      <vt:lpstr>Basic Network Troubleshooting Tools</vt:lpstr>
      <vt:lpstr>Basic Network Troubleshooting Tools</vt:lpstr>
      <vt:lpstr>Syslog</vt:lpstr>
      <vt:lpstr> Introduction to Syslog</vt:lpstr>
      <vt:lpstr> Syslog Operation</vt:lpstr>
      <vt:lpstr> Syslog Message Format</vt:lpstr>
      <vt:lpstr> Service Timestamp</vt:lpstr>
      <vt:lpstr> Syslog Server</vt:lpstr>
      <vt:lpstr> Default Logging</vt:lpstr>
      <vt:lpstr> Router and Switch Commands for Syslog Clients</vt:lpstr>
      <vt:lpstr> Verifying Syslog</vt:lpstr>
      <vt:lpstr>SNMP</vt:lpstr>
      <vt:lpstr> Introduction to SNMP</vt:lpstr>
      <vt:lpstr> SNMP Operation</vt:lpstr>
      <vt:lpstr> SNMP Agent Traps</vt:lpstr>
      <vt:lpstr> SNMP Versions</vt:lpstr>
      <vt:lpstr>SNMP Security Models and Levels</vt:lpstr>
      <vt:lpstr> Community Strings</vt:lpstr>
      <vt:lpstr> Steps for Configuring SNMP</vt:lpstr>
      <vt:lpstr> Steps for Configuring SNMP (cont.)</vt:lpstr>
      <vt:lpstr>Configuring SNMP </vt:lpstr>
      <vt:lpstr> Verifying SNMP Configuration</vt:lpstr>
      <vt:lpstr> Security Best Practices</vt:lpstr>
      <vt:lpstr>NetFlow</vt:lpstr>
      <vt:lpstr> Introduction to NetFlow</vt:lpstr>
      <vt:lpstr> Purpose of NetFlow</vt:lpstr>
      <vt:lpstr> Network Flows</vt:lpstr>
      <vt:lpstr> NetFlow Configuration Tasks</vt:lpstr>
      <vt:lpstr> Verifying NetFlow</vt:lpstr>
      <vt:lpstr> NetFlow Collector Functions</vt:lpstr>
      <vt:lpstr>Identifying NetFlow Collector Functions</vt:lpstr>
      <vt:lpstr> NetFlow Analysis with a NetFlow Collector</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1264</cp:revision>
  <cp:lastPrinted>1999-01-27T00:54:54Z</cp:lastPrinted>
  <dcterms:created xsi:type="dcterms:W3CDTF">2006-10-23T15:07:30Z</dcterms:created>
  <dcterms:modified xsi:type="dcterms:W3CDTF">2016-03-06T17:00:36Z</dcterms:modified>
</cp:coreProperties>
</file>