
<file path=[Content_Types].xml><?xml version="1.0" encoding="utf-8"?>
<Types xmlns="http://schemas.openxmlformats.org/package/2006/content-types">
  <Default Extension="gif&amp;ehk=KQ3" ContentType="image/gi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99"/>
    <a:srgbClr val="CC0066"/>
    <a:srgbClr val="D60093"/>
    <a:srgbClr val="FFC000"/>
    <a:srgbClr val="FF6699"/>
    <a:srgbClr val="99CCFF"/>
    <a:srgbClr val="FCF6F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7" d="100"/>
          <a:sy n="77" d="100"/>
        </p:scale>
        <p:origin x="49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6E7560-6743-4BB1-B6C4-6F12F05AB320}" type="datetimeFigureOut">
              <a:rPr lang="en-GB" smtClean="0"/>
              <a:t>07/01/2018</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FBCC73-3C4A-4815-8911-49DF4DC85E13}" type="slidenum">
              <a:rPr lang="en-GB" smtClean="0"/>
              <a:t>‹#›</a:t>
            </a:fld>
            <a:endParaRPr lang="en-GB" dirty="0"/>
          </a:p>
        </p:txBody>
      </p:sp>
    </p:spTree>
    <p:extLst>
      <p:ext uri="{BB962C8B-B14F-4D97-AF65-F5344CB8AC3E}">
        <p14:creationId xmlns:p14="http://schemas.microsoft.com/office/powerpoint/2010/main" val="20497021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A83DF-4AFC-415C-9303-96D36ACEA08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77954F2-A082-483D-BCBD-AAE04B13FDF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0762D68-1A7D-4B16-BAB9-E5A27368ADAE}"/>
              </a:ext>
            </a:extLst>
          </p:cNvPr>
          <p:cNvSpPr>
            <a:spLocks noGrp="1"/>
          </p:cNvSpPr>
          <p:nvPr>
            <p:ph type="dt" sz="half" idx="10"/>
          </p:nvPr>
        </p:nvSpPr>
        <p:spPr/>
        <p:txBody>
          <a:bodyPr/>
          <a:lstStyle/>
          <a:p>
            <a:fld id="{1CFC8BE8-07C4-4D83-BA8B-3C5984B6835D}" type="datetimeFigureOut">
              <a:rPr lang="en-GB" smtClean="0"/>
              <a:t>07/01/2018</a:t>
            </a:fld>
            <a:endParaRPr lang="en-GB" dirty="0"/>
          </a:p>
        </p:txBody>
      </p:sp>
      <p:sp>
        <p:nvSpPr>
          <p:cNvPr id="5" name="Footer Placeholder 4">
            <a:extLst>
              <a:ext uri="{FF2B5EF4-FFF2-40B4-BE49-F238E27FC236}">
                <a16:creationId xmlns:a16="http://schemas.microsoft.com/office/drawing/2014/main" id="{905AEFD4-AA7A-4E35-B435-37D68C88B51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E098001-2503-4AF9-B309-6EB74115D05D}"/>
              </a:ext>
            </a:extLst>
          </p:cNvPr>
          <p:cNvSpPr>
            <a:spLocks noGrp="1"/>
          </p:cNvSpPr>
          <p:nvPr>
            <p:ph type="sldNum" sz="quarter" idx="12"/>
          </p:nvPr>
        </p:nvSpPr>
        <p:spPr/>
        <p:txBody>
          <a:bodyPr/>
          <a:lstStyle/>
          <a:p>
            <a:fld id="{E391A4BE-6D32-470F-BF77-9E9C6185CFB7}" type="slidenum">
              <a:rPr lang="en-GB" smtClean="0"/>
              <a:t>‹#›</a:t>
            </a:fld>
            <a:endParaRPr lang="en-GB" dirty="0"/>
          </a:p>
        </p:txBody>
      </p:sp>
    </p:spTree>
    <p:extLst>
      <p:ext uri="{BB962C8B-B14F-4D97-AF65-F5344CB8AC3E}">
        <p14:creationId xmlns:p14="http://schemas.microsoft.com/office/powerpoint/2010/main" val="13645057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0625E-DDEE-4A5D-9016-BF94D66109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FFC4CA-CD07-4D58-8CB5-87DE7DA33FE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7DA5D7-54A4-4273-B7C7-2C6B3459D3E9}"/>
              </a:ext>
            </a:extLst>
          </p:cNvPr>
          <p:cNvSpPr>
            <a:spLocks noGrp="1"/>
          </p:cNvSpPr>
          <p:nvPr>
            <p:ph type="dt" sz="half" idx="10"/>
          </p:nvPr>
        </p:nvSpPr>
        <p:spPr/>
        <p:txBody>
          <a:bodyPr/>
          <a:lstStyle/>
          <a:p>
            <a:fld id="{1CFC8BE8-07C4-4D83-BA8B-3C5984B6835D}" type="datetimeFigureOut">
              <a:rPr lang="en-GB" smtClean="0"/>
              <a:t>07/01/2018</a:t>
            </a:fld>
            <a:endParaRPr lang="en-GB" dirty="0"/>
          </a:p>
        </p:txBody>
      </p:sp>
      <p:sp>
        <p:nvSpPr>
          <p:cNvPr id="5" name="Footer Placeholder 4">
            <a:extLst>
              <a:ext uri="{FF2B5EF4-FFF2-40B4-BE49-F238E27FC236}">
                <a16:creationId xmlns:a16="http://schemas.microsoft.com/office/drawing/2014/main" id="{B6F2B22B-CBD0-4EBE-88FD-FFE1EA43F9A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E2B5F44-B286-4AB9-BBE1-6DA7B0CDCFAC}"/>
              </a:ext>
            </a:extLst>
          </p:cNvPr>
          <p:cNvSpPr>
            <a:spLocks noGrp="1"/>
          </p:cNvSpPr>
          <p:nvPr>
            <p:ph type="sldNum" sz="quarter" idx="12"/>
          </p:nvPr>
        </p:nvSpPr>
        <p:spPr/>
        <p:txBody>
          <a:bodyPr/>
          <a:lstStyle/>
          <a:p>
            <a:fld id="{E391A4BE-6D32-470F-BF77-9E9C6185CFB7}" type="slidenum">
              <a:rPr lang="en-GB" smtClean="0"/>
              <a:t>‹#›</a:t>
            </a:fld>
            <a:endParaRPr lang="en-GB" dirty="0"/>
          </a:p>
        </p:txBody>
      </p:sp>
    </p:spTree>
    <p:extLst>
      <p:ext uri="{BB962C8B-B14F-4D97-AF65-F5344CB8AC3E}">
        <p14:creationId xmlns:p14="http://schemas.microsoft.com/office/powerpoint/2010/main" val="24992757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78A0F-8793-421C-9782-776F0E622F6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858C1D9-152F-4F28-B9BB-6A685B5BB25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7F9CE62-3B3D-4E3F-B4F9-1A70F86276F6}"/>
              </a:ext>
            </a:extLst>
          </p:cNvPr>
          <p:cNvSpPr>
            <a:spLocks noGrp="1"/>
          </p:cNvSpPr>
          <p:nvPr>
            <p:ph type="dt" sz="half" idx="10"/>
          </p:nvPr>
        </p:nvSpPr>
        <p:spPr/>
        <p:txBody>
          <a:bodyPr/>
          <a:lstStyle/>
          <a:p>
            <a:fld id="{1CFC8BE8-07C4-4D83-BA8B-3C5984B6835D}" type="datetimeFigureOut">
              <a:rPr lang="en-GB" smtClean="0"/>
              <a:t>07/01/2018</a:t>
            </a:fld>
            <a:endParaRPr lang="en-GB" dirty="0"/>
          </a:p>
        </p:txBody>
      </p:sp>
      <p:sp>
        <p:nvSpPr>
          <p:cNvPr id="5" name="Footer Placeholder 4">
            <a:extLst>
              <a:ext uri="{FF2B5EF4-FFF2-40B4-BE49-F238E27FC236}">
                <a16:creationId xmlns:a16="http://schemas.microsoft.com/office/drawing/2014/main" id="{0FC7F571-4E0C-4679-9ED4-0A684ED1E6E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5100F56-DE69-4906-8312-ADBB79A5BA2B}"/>
              </a:ext>
            </a:extLst>
          </p:cNvPr>
          <p:cNvSpPr>
            <a:spLocks noGrp="1"/>
          </p:cNvSpPr>
          <p:nvPr>
            <p:ph type="sldNum" sz="quarter" idx="12"/>
          </p:nvPr>
        </p:nvSpPr>
        <p:spPr/>
        <p:txBody>
          <a:bodyPr/>
          <a:lstStyle/>
          <a:p>
            <a:fld id="{E391A4BE-6D32-470F-BF77-9E9C6185CFB7}" type="slidenum">
              <a:rPr lang="en-GB" smtClean="0"/>
              <a:t>‹#›</a:t>
            </a:fld>
            <a:endParaRPr lang="en-GB" dirty="0"/>
          </a:p>
        </p:txBody>
      </p:sp>
    </p:spTree>
    <p:extLst>
      <p:ext uri="{BB962C8B-B14F-4D97-AF65-F5344CB8AC3E}">
        <p14:creationId xmlns:p14="http://schemas.microsoft.com/office/powerpoint/2010/main" val="21216716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EAC7A-3A68-441E-BD22-841E2FB489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AEEF62-149D-4EAE-8AE2-F5E96033E78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94B8771-F04C-48E9-9C75-34E5F2AC0F6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1FE3955-D938-4C7D-83A1-000B2BA6DBA1}"/>
              </a:ext>
            </a:extLst>
          </p:cNvPr>
          <p:cNvSpPr>
            <a:spLocks noGrp="1"/>
          </p:cNvSpPr>
          <p:nvPr>
            <p:ph type="dt" sz="half" idx="10"/>
          </p:nvPr>
        </p:nvSpPr>
        <p:spPr/>
        <p:txBody>
          <a:bodyPr/>
          <a:lstStyle/>
          <a:p>
            <a:fld id="{1CFC8BE8-07C4-4D83-BA8B-3C5984B6835D}" type="datetimeFigureOut">
              <a:rPr lang="en-GB" smtClean="0"/>
              <a:t>07/01/2018</a:t>
            </a:fld>
            <a:endParaRPr lang="en-GB" dirty="0"/>
          </a:p>
        </p:txBody>
      </p:sp>
      <p:sp>
        <p:nvSpPr>
          <p:cNvPr id="6" name="Footer Placeholder 5">
            <a:extLst>
              <a:ext uri="{FF2B5EF4-FFF2-40B4-BE49-F238E27FC236}">
                <a16:creationId xmlns:a16="http://schemas.microsoft.com/office/drawing/2014/main" id="{7F30DB68-C524-4B84-B410-9C1D045A6C5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3C55298-2244-4176-9D63-74487697D6BA}"/>
              </a:ext>
            </a:extLst>
          </p:cNvPr>
          <p:cNvSpPr>
            <a:spLocks noGrp="1"/>
          </p:cNvSpPr>
          <p:nvPr>
            <p:ph type="sldNum" sz="quarter" idx="12"/>
          </p:nvPr>
        </p:nvSpPr>
        <p:spPr/>
        <p:txBody>
          <a:bodyPr/>
          <a:lstStyle/>
          <a:p>
            <a:fld id="{E391A4BE-6D32-470F-BF77-9E9C6185CFB7}" type="slidenum">
              <a:rPr lang="en-GB" smtClean="0"/>
              <a:t>‹#›</a:t>
            </a:fld>
            <a:endParaRPr lang="en-GB" dirty="0"/>
          </a:p>
        </p:txBody>
      </p:sp>
    </p:spTree>
    <p:extLst>
      <p:ext uri="{BB962C8B-B14F-4D97-AF65-F5344CB8AC3E}">
        <p14:creationId xmlns:p14="http://schemas.microsoft.com/office/powerpoint/2010/main" val="14492807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BFA91-E1B3-49F4-BFB4-8E53681498D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5A6775-37D1-485D-93FE-7D3581B8D7E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817ADB9-5723-4116-AB98-36BB45DE337B}"/>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C53261E-0313-4ACC-9C5A-7835773782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CF93DEA6-E56A-4573-BD0C-B019CAD11C1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4ECD728-CFDF-49FF-85D1-B618A24F15CA}"/>
              </a:ext>
            </a:extLst>
          </p:cNvPr>
          <p:cNvSpPr>
            <a:spLocks noGrp="1"/>
          </p:cNvSpPr>
          <p:nvPr>
            <p:ph type="dt" sz="half" idx="10"/>
          </p:nvPr>
        </p:nvSpPr>
        <p:spPr/>
        <p:txBody>
          <a:bodyPr/>
          <a:lstStyle/>
          <a:p>
            <a:fld id="{1CFC8BE8-07C4-4D83-BA8B-3C5984B6835D}" type="datetimeFigureOut">
              <a:rPr lang="en-GB" smtClean="0"/>
              <a:t>07/01/2018</a:t>
            </a:fld>
            <a:endParaRPr lang="en-GB" dirty="0"/>
          </a:p>
        </p:txBody>
      </p:sp>
      <p:sp>
        <p:nvSpPr>
          <p:cNvPr id="8" name="Footer Placeholder 7">
            <a:extLst>
              <a:ext uri="{FF2B5EF4-FFF2-40B4-BE49-F238E27FC236}">
                <a16:creationId xmlns:a16="http://schemas.microsoft.com/office/drawing/2014/main" id="{0C1E02AF-1CCF-4B21-8A7F-54229B42881F}"/>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01989960-3426-4EC4-836B-544CB9826AEE}"/>
              </a:ext>
            </a:extLst>
          </p:cNvPr>
          <p:cNvSpPr>
            <a:spLocks noGrp="1"/>
          </p:cNvSpPr>
          <p:nvPr>
            <p:ph type="sldNum" sz="quarter" idx="12"/>
          </p:nvPr>
        </p:nvSpPr>
        <p:spPr/>
        <p:txBody>
          <a:bodyPr/>
          <a:lstStyle/>
          <a:p>
            <a:fld id="{E391A4BE-6D32-470F-BF77-9E9C6185CFB7}" type="slidenum">
              <a:rPr lang="en-GB" smtClean="0"/>
              <a:t>‹#›</a:t>
            </a:fld>
            <a:endParaRPr lang="en-GB" dirty="0"/>
          </a:p>
        </p:txBody>
      </p:sp>
    </p:spTree>
    <p:extLst>
      <p:ext uri="{BB962C8B-B14F-4D97-AF65-F5344CB8AC3E}">
        <p14:creationId xmlns:p14="http://schemas.microsoft.com/office/powerpoint/2010/main" val="1960830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080CD-B4F7-4BA1-BCC2-F6E7DF993BF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73A3547-2ADD-4041-99F0-D3495ABFB8D6}"/>
              </a:ext>
            </a:extLst>
          </p:cNvPr>
          <p:cNvSpPr>
            <a:spLocks noGrp="1"/>
          </p:cNvSpPr>
          <p:nvPr>
            <p:ph type="dt" sz="half" idx="10"/>
          </p:nvPr>
        </p:nvSpPr>
        <p:spPr/>
        <p:txBody>
          <a:bodyPr/>
          <a:lstStyle/>
          <a:p>
            <a:fld id="{1CFC8BE8-07C4-4D83-BA8B-3C5984B6835D}" type="datetimeFigureOut">
              <a:rPr lang="en-GB" smtClean="0"/>
              <a:t>07/01/2018</a:t>
            </a:fld>
            <a:endParaRPr lang="en-GB" dirty="0"/>
          </a:p>
        </p:txBody>
      </p:sp>
      <p:sp>
        <p:nvSpPr>
          <p:cNvPr id="4" name="Footer Placeholder 3">
            <a:extLst>
              <a:ext uri="{FF2B5EF4-FFF2-40B4-BE49-F238E27FC236}">
                <a16:creationId xmlns:a16="http://schemas.microsoft.com/office/drawing/2014/main" id="{987BDFDB-5E5F-4C1B-ABB6-70BEF9A90ACC}"/>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D6658C5C-6F29-4443-BA10-6F346AB9EA82}"/>
              </a:ext>
            </a:extLst>
          </p:cNvPr>
          <p:cNvSpPr>
            <a:spLocks noGrp="1"/>
          </p:cNvSpPr>
          <p:nvPr>
            <p:ph type="sldNum" sz="quarter" idx="12"/>
          </p:nvPr>
        </p:nvSpPr>
        <p:spPr/>
        <p:txBody>
          <a:bodyPr/>
          <a:lstStyle/>
          <a:p>
            <a:fld id="{E391A4BE-6D32-470F-BF77-9E9C6185CFB7}" type="slidenum">
              <a:rPr lang="en-GB" smtClean="0"/>
              <a:t>‹#›</a:t>
            </a:fld>
            <a:endParaRPr lang="en-GB" dirty="0"/>
          </a:p>
        </p:txBody>
      </p:sp>
    </p:spTree>
    <p:extLst>
      <p:ext uri="{BB962C8B-B14F-4D97-AF65-F5344CB8AC3E}">
        <p14:creationId xmlns:p14="http://schemas.microsoft.com/office/powerpoint/2010/main" val="35439036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18846A-89B7-44E5-A8CB-FFFCCA03929B}"/>
              </a:ext>
            </a:extLst>
          </p:cNvPr>
          <p:cNvSpPr>
            <a:spLocks noGrp="1"/>
          </p:cNvSpPr>
          <p:nvPr>
            <p:ph type="dt" sz="half" idx="10"/>
          </p:nvPr>
        </p:nvSpPr>
        <p:spPr/>
        <p:txBody>
          <a:bodyPr/>
          <a:lstStyle/>
          <a:p>
            <a:fld id="{1CFC8BE8-07C4-4D83-BA8B-3C5984B6835D}" type="datetimeFigureOut">
              <a:rPr lang="en-GB" smtClean="0"/>
              <a:t>07/01/2018</a:t>
            </a:fld>
            <a:endParaRPr lang="en-GB" dirty="0"/>
          </a:p>
        </p:txBody>
      </p:sp>
      <p:sp>
        <p:nvSpPr>
          <p:cNvPr id="3" name="Footer Placeholder 2">
            <a:extLst>
              <a:ext uri="{FF2B5EF4-FFF2-40B4-BE49-F238E27FC236}">
                <a16:creationId xmlns:a16="http://schemas.microsoft.com/office/drawing/2014/main" id="{3A1B230B-B128-4FDE-BE84-2153EF3498FF}"/>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739E726E-B676-4AB5-B3AC-2FB6A36B1C27}"/>
              </a:ext>
            </a:extLst>
          </p:cNvPr>
          <p:cNvSpPr>
            <a:spLocks noGrp="1"/>
          </p:cNvSpPr>
          <p:nvPr>
            <p:ph type="sldNum" sz="quarter" idx="12"/>
          </p:nvPr>
        </p:nvSpPr>
        <p:spPr/>
        <p:txBody>
          <a:bodyPr/>
          <a:lstStyle/>
          <a:p>
            <a:fld id="{E391A4BE-6D32-470F-BF77-9E9C6185CFB7}" type="slidenum">
              <a:rPr lang="en-GB" smtClean="0"/>
              <a:t>‹#›</a:t>
            </a:fld>
            <a:endParaRPr lang="en-GB" dirty="0"/>
          </a:p>
        </p:txBody>
      </p:sp>
    </p:spTree>
    <p:extLst>
      <p:ext uri="{BB962C8B-B14F-4D97-AF65-F5344CB8AC3E}">
        <p14:creationId xmlns:p14="http://schemas.microsoft.com/office/powerpoint/2010/main" val="19521476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AC673-45AB-48D8-A451-F7C6CDE997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A98D304-F377-4724-A15B-56B52A5935D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928EDF0-9AC8-4FA7-9B40-DE90D78869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609B0E0-514D-4A35-96B1-2E79C452F2CF}"/>
              </a:ext>
            </a:extLst>
          </p:cNvPr>
          <p:cNvSpPr>
            <a:spLocks noGrp="1"/>
          </p:cNvSpPr>
          <p:nvPr>
            <p:ph type="dt" sz="half" idx="10"/>
          </p:nvPr>
        </p:nvSpPr>
        <p:spPr/>
        <p:txBody>
          <a:bodyPr/>
          <a:lstStyle/>
          <a:p>
            <a:fld id="{1CFC8BE8-07C4-4D83-BA8B-3C5984B6835D}" type="datetimeFigureOut">
              <a:rPr lang="en-GB" smtClean="0"/>
              <a:t>07/01/2018</a:t>
            </a:fld>
            <a:endParaRPr lang="en-GB" dirty="0"/>
          </a:p>
        </p:txBody>
      </p:sp>
      <p:sp>
        <p:nvSpPr>
          <p:cNvPr id="6" name="Footer Placeholder 5">
            <a:extLst>
              <a:ext uri="{FF2B5EF4-FFF2-40B4-BE49-F238E27FC236}">
                <a16:creationId xmlns:a16="http://schemas.microsoft.com/office/drawing/2014/main" id="{A7804640-5041-4571-8EDF-B5B134AB31E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CF3A3B4-C101-4158-A3B8-FA29F4BEDBC2}"/>
              </a:ext>
            </a:extLst>
          </p:cNvPr>
          <p:cNvSpPr>
            <a:spLocks noGrp="1"/>
          </p:cNvSpPr>
          <p:nvPr>
            <p:ph type="sldNum" sz="quarter" idx="12"/>
          </p:nvPr>
        </p:nvSpPr>
        <p:spPr/>
        <p:txBody>
          <a:bodyPr/>
          <a:lstStyle/>
          <a:p>
            <a:fld id="{E391A4BE-6D32-470F-BF77-9E9C6185CFB7}" type="slidenum">
              <a:rPr lang="en-GB" smtClean="0"/>
              <a:t>‹#›</a:t>
            </a:fld>
            <a:endParaRPr lang="en-GB" dirty="0"/>
          </a:p>
        </p:txBody>
      </p:sp>
    </p:spTree>
    <p:extLst>
      <p:ext uri="{BB962C8B-B14F-4D97-AF65-F5344CB8AC3E}">
        <p14:creationId xmlns:p14="http://schemas.microsoft.com/office/powerpoint/2010/main" val="25810305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5956C-1F26-42E0-BAA9-178B7CA71D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4C76F8-4FA7-442D-BB3F-5914F134FB3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FBA7CEF9-0057-460F-92F2-022DE3DE62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D9FAEE6-F0CA-471F-AC3E-BAD60E34E053}"/>
              </a:ext>
            </a:extLst>
          </p:cNvPr>
          <p:cNvSpPr>
            <a:spLocks noGrp="1"/>
          </p:cNvSpPr>
          <p:nvPr>
            <p:ph type="dt" sz="half" idx="10"/>
          </p:nvPr>
        </p:nvSpPr>
        <p:spPr/>
        <p:txBody>
          <a:bodyPr/>
          <a:lstStyle/>
          <a:p>
            <a:fld id="{1CFC8BE8-07C4-4D83-BA8B-3C5984B6835D}" type="datetimeFigureOut">
              <a:rPr lang="en-GB" smtClean="0"/>
              <a:t>07/01/2018</a:t>
            </a:fld>
            <a:endParaRPr lang="en-GB" dirty="0"/>
          </a:p>
        </p:txBody>
      </p:sp>
      <p:sp>
        <p:nvSpPr>
          <p:cNvPr id="6" name="Footer Placeholder 5">
            <a:extLst>
              <a:ext uri="{FF2B5EF4-FFF2-40B4-BE49-F238E27FC236}">
                <a16:creationId xmlns:a16="http://schemas.microsoft.com/office/drawing/2014/main" id="{47436BCD-FC06-4D70-B6CC-1FB8DC54DE4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678B630-811F-4FC2-A2A6-57618F4016E4}"/>
              </a:ext>
            </a:extLst>
          </p:cNvPr>
          <p:cNvSpPr>
            <a:spLocks noGrp="1"/>
          </p:cNvSpPr>
          <p:nvPr>
            <p:ph type="sldNum" sz="quarter" idx="12"/>
          </p:nvPr>
        </p:nvSpPr>
        <p:spPr/>
        <p:txBody>
          <a:bodyPr/>
          <a:lstStyle/>
          <a:p>
            <a:fld id="{E391A4BE-6D32-470F-BF77-9E9C6185CFB7}" type="slidenum">
              <a:rPr lang="en-GB" smtClean="0"/>
              <a:t>‹#›</a:t>
            </a:fld>
            <a:endParaRPr lang="en-GB" dirty="0"/>
          </a:p>
        </p:txBody>
      </p:sp>
    </p:spTree>
    <p:extLst>
      <p:ext uri="{BB962C8B-B14F-4D97-AF65-F5344CB8AC3E}">
        <p14:creationId xmlns:p14="http://schemas.microsoft.com/office/powerpoint/2010/main" val="3210406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2FC0E-64C5-4DA7-A565-E39BF930DE7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991DF5-54E5-4276-9D00-1B3AC12D68B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0DB219-EC84-4383-B42E-F0B4BF02D161}"/>
              </a:ext>
            </a:extLst>
          </p:cNvPr>
          <p:cNvSpPr>
            <a:spLocks noGrp="1"/>
          </p:cNvSpPr>
          <p:nvPr>
            <p:ph type="dt" sz="half" idx="10"/>
          </p:nvPr>
        </p:nvSpPr>
        <p:spPr/>
        <p:txBody>
          <a:bodyPr/>
          <a:lstStyle/>
          <a:p>
            <a:fld id="{1CFC8BE8-07C4-4D83-BA8B-3C5984B6835D}" type="datetimeFigureOut">
              <a:rPr lang="en-GB" smtClean="0"/>
              <a:t>07/01/2018</a:t>
            </a:fld>
            <a:endParaRPr lang="en-GB" dirty="0"/>
          </a:p>
        </p:txBody>
      </p:sp>
      <p:sp>
        <p:nvSpPr>
          <p:cNvPr id="5" name="Footer Placeholder 4">
            <a:extLst>
              <a:ext uri="{FF2B5EF4-FFF2-40B4-BE49-F238E27FC236}">
                <a16:creationId xmlns:a16="http://schemas.microsoft.com/office/drawing/2014/main" id="{E1ECC8E3-9B4C-41BC-A382-B1FDDF4495B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4B52F19-252C-42CE-8DE1-3793C963A1E3}"/>
              </a:ext>
            </a:extLst>
          </p:cNvPr>
          <p:cNvSpPr>
            <a:spLocks noGrp="1"/>
          </p:cNvSpPr>
          <p:nvPr>
            <p:ph type="sldNum" sz="quarter" idx="12"/>
          </p:nvPr>
        </p:nvSpPr>
        <p:spPr/>
        <p:txBody>
          <a:bodyPr/>
          <a:lstStyle/>
          <a:p>
            <a:fld id="{E391A4BE-6D32-470F-BF77-9E9C6185CFB7}" type="slidenum">
              <a:rPr lang="en-GB" smtClean="0"/>
              <a:t>‹#›</a:t>
            </a:fld>
            <a:endParaRPr lang="en-GB" dirty="0"/>
          </a:p>
        </p:txBody>
      </p:sp>
    </p:spTree>
    <p:extLst>
      <p:ext uri="{BB962C8B-B14F-4D97-AF65-F5344CB8AC3E}">
        <p14:creationId xmlns:p14="http://schemas.microsoft.com/office/powerpoint/2010/main" val="2367523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44C20-7B77-4C5D-9813-4105451B9BF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69CD229-9E2E-40A4-8B20-A453D88405EB}"/>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A97CD7-9084-4B83-A29B-354B91299133}"/>
              </a:ext>
            </a:extLst>
          </p:cNvPr>
          <p:cNvSpPr>
            <a:spLocks noGrp="1"/>
          </p:cNvSpPr>
          <p:nvPr>
            <p:ph type="dt" sz="half" idx="10"/>
          </p:nvPr>
        </p:nvSpPr>
        <p:spPr/>
        <p:txBody>
          <a:bodyPr/>
          <a:lstStyle/>
          <a:p>
            <a:fld id="{1CFC8BE8-07C4-4D83-BA8B-3C5984B6835D}" type="datetimeFigureOut">
              <a:rPr lang="en-GB" smtClean="0"/>
              <a:t>07/01/2018</a:t>
            </a:fld>
            <a:endParaRPr lang="en-GB" dirty="0"/>
          </a:p>
        </p:txBody>
      </p:sp>
      <p:sp>
        <p:nvSpPr>
          <p:cNvPr id="5" name="Footer Placeholder 4">
            <a:extLst>
              <a:ext uri="{FF2B5EF4-FFF2-40B4-BE49-F238E27FC236}">
                <a16:creationId xmlns:a16="http://schemas.microsoft.com/office/drawing/2014/main" id="{BA070446-1EF6-4BF7-97AF-6F352A97EBA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0D5100D-8D65-4870-8415-059ECE7E7394}"/>
              </a:ext>
            </a:extLst>
          </p:cNvPr>
          <p:cNvSpPr>
            <a:spLocks noGrp="1"/>
          </p:cNvSpPr>
          <p:nvPr>
            <p:ph type="sldNum" sz="quarter" idx="12"/>
          </p:nvPr>
        </p:nvSpPr>
        <p:spPr/>
        <p:txBody>
          <a:bodyPr/>
          <a:lstStyle/>
          <a:p>
            <a:fld id="{E391A4BE-6D32-470F-BF77-9E9C6185CFB7}" type="slidenum">
              <a:rPr lang="en-GB" smtClean="0"/>
              <a:t>‹#›</a:t>
            </a:fld>
            <a:endParaRPr lang="en-GB" dirty="0"/>
          </a:p>
        </p:txBody>
      </p:sp>
    </p:spTree>
    <p:extLst>
      <p:ext uri="{BB962C8B-B14F-4D97-AF65-F5344CB8AC3E}">
        <p14:creationId xmlns:p14="http://schemas.microsoft.com/office/powerpoint/2010/main" val="3052932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7A425ED-F332-44C0-8BD9-C4E9D704C3A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A2375D6-5552-46A2-8DE3-DC92FAB80EC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FACD6A-43AE-4DFC-B0EC-9C238A70B9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FC8BE8-07C4-4D83-BA8B-3C5984B6835D}" type="datetimeFigureOut">
              <a:rPr lang="en-GB" smtClean="0"/>
              <a:t>07/01/2018</a:t>
            </a:fld>
            <a:endParaRPr lang="en-GB" dirty="0"/>
          </a:p>
        </p:txBody>
      </p:sp>
      <p:sp>
        <p:nvSpPr>
          <p:cNvPr id="5" name="Footer Placeholder 4">
            <a:extLst>
              <a:ext uri="{FF2B5EF4-FFF2-40B4-BE49-F238E27FC236}">
                <a16:creationId xmlns:a16="http://schemas.microsoft.com/office/drawing/2014/main" id="{F8502E3E-DAD5-483C-9439-D0A9F23E3D8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47928ABA-ED97-438C-A6CC-4FCC12DE8B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391A4BE-6D32-470F-BF77-9E9C6185CFB7}" type="slidenum">
              <a:rPr lang="en-GB" smtClean="0"/>
              <a:t>‹#›</a:t>
            </a:fld>
            <a:endParaRPr lang="en-GB" dirty="0"/>
          </a:p>
        </p:txBody>
      </p:sp>
    </p:spTree>
    <p:extLst>
      <p:ext uri="{BB962C8B-B14F-4D97-AF65-F5344CB8AC3E}">
        <p14:creationId xmlns:p14="http://schemas.microsoft.com/office/powerpoint/2010/main" val="33748509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theassailedteacher.com/2012/04/15/the-teacher-reads/" TargetMode="External"/><Relationship Id="rId2" Type="http://schemas.openxmlformats.org/officeDocument/2006/relationships/image" Target="../media/image1.gif"/><Relationship Id="rId1" Type="http://schemas.openxmlformats.org/officeDocument/2006/relationships/slideLayout" Target="../slideLayouts/slideLayout1.xml"/><Relationship Id="rId6" Type="http://schemas.openxmlformats.org/officeDocument/2006/relationships/hyperlink" Target="https://granvillecountycurrinstr.wikispaces.com/" TargetMode="External"/><Relationship Id="rId5" Type="http://schemas.openxmlformats.org/officeDocument/2006/relationships/image" Target="../media/image2.gif&amp;ehk=KQ3"/><Relationship Id="rId4" Type="http://schemas.openxmlformats.org/officeDocument/2006/relationships/hyperlink" Target="https://creativecommons.org/licenses/by/3.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revisesociology.com/2015/01/26/the-functionalist-perspective-on-education/" TargetMode="External"/><Relationship Id="rId2" Type="http://schemas.openxmlformats.org/officeDocument/2006/relationships/hyperlink" Target="http://harvardpress.typepad.com/hup_publicity/2013/03/the-process-of-education-jerome-bruner-1960.html" TargetMode="External"/><Relationship Id="rId1" Type="http://schemas.openxmlformats.org/officeDocument/2006/relationships/slideLayout" Target="../slideLayouts/slideLayout7.xml"/><Relationship Id="rId6" Type="http://schemas.openxmlformats.org/officeDocument/2006/relationships/hyperlink" Target="http://mylocalschool.gov.wales/?lang=en" TargetMode="External"/><Relationship Id="rId5" Type="http://schemas.openxmlformats.org/officeDocument/2006/relationships/hyperlink" Target="http://gov.wales/topics/educationandskills/schoolshome/curriculuminwales/arevisedcurriculumforwales/?lang=en" TargetMode="External"/><Relationship Id="rId4" Type="http://schemas.openxmlformats.org/officeDocument/2006/relationships/hyperlink" Target="https://www.legislation.gov.uk/uksi/1993/2194/ma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71A20601-88E2-44F4-B2CF-5262354EA450}"/>
              </a:ext>
            </a:extLst>
          </p:cNvPr>
          <p:cNvSpPr txBox="1"/>
          <p:nvPr/>
        </p:nvSpPr>
        <p:spPr>
          <a:xfrm>
            <a:off x="4150063" y="5189687"/>
            <a:ext cx="3772228" cy="1615827"/>
          </a:xfrm>
          <a:prstGeom prst="rect">
            <a:avLst/>
          </a:prstGeom>
          <a:solidFill>
            <a:srgbClr val="CC0099">
              <a:alpha val="94000"/>
            </a:srgbClr>
          </a:solidFill>
          <a:ln>
            <a:solidFill>
              <a:srgbClr val="0070C0"/>
            </a:solidFill>
          </a:ln>
        </p:spPr>
        <p:txBody>
          <a:bodyPr wrap="square" rtlCol="0">
            <a:spAutoFit/>
          </a:bodyPr>
          <a:lstStyle/>
          <a:p>
            <a:r>
              <a:rPr lang="en-GB" sz="1100" dirty="0">
                <a:latin typeface="Arial" panose="020B0604020202020204" pitchFamily="34" charset="0"/>
                <a:cs typeface="Arial" panose="020B0604020202020204" pitchFamily="34" charset="0"/>
              </a:rPr>
              <a:t>However, it could be linked to damaging children’s self-esteem, by putting limitations on them reaching                                                          their full potential. A study by the Organisation for Economic Co-operation and Development (OECD, 2011) found ‘UK primary schools are locking their pupils into a cycle of disadvantage by separating them into ability groups’ (OECD </a:t>
            </a:r>
            <a:r>
              <a:rPr lang="en-GB" sz="1100" i="1" dirty="0">
                <a:latin typeface="Arial" panose="020B0604020202020204" pitchFamily="34" charset="0"/>
                <a:cs typeface="Arial" panose="020B0604020202020204" pitchFamily="34" charset="0"/>
              </a:rPr>
              <a:t>cited in </a:t>
            </a:r>
            <a:r>
              <a:rPr lang="en-GB" sz="1100" dirty="0">
                <a:latin typeface="Arial" panose="020B0604020202020204" pitchFamily="34" charset="0"/>
                <a:cs typeface="Arial" panose="020B0604020202020204" pitchFamily="34" charset="0"/>
              </a:rPr>
              <a:t>Shepherd, 2018, no pg. number) and that teachers expectations on lower set pupils were lower, linking to Bowles &amp; Gintis (1976) Marxism theory.  </a:t>
            </a:r>
          </a:p>
        </p:txBody>
      </p:sp>
      <p:pic>
        <p:nvPicPr>
          <p:cNvPr id="11" name="Picture 10" descr="A close up of text on a white background&#10;&#10;Description generated with very high confidence">
            <a:extLst>
              <a:ext uri="{FF2B5EF4-FFF2-40B4-BE49-F238E27FC236}">
                <a16:creationId xmlns:a16="http://schemas.microsoft.com/office/drawing/2014/main" id="{5A3E9022-263C-46F5-94C7-3508AFEA30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05251" y="4275257"/>
            <a:ext cx="1068207" cy="926664"/>
          </a:xfrm>
          <a:prstGeom prst="triangle">
            <a:avLst/>
          </a:prstGeom>
        </p:spPr>
      </p:pic>
      <p:sp>
        <p:nvSpPr>
          <p:cNvPr id="50" name="TextBox 49">
            <a:extLst>
              <a:ext uri="{FF2B5EF4-FFF2-40B4-BE49-F238E27FC236}">
                <a16:creationId xmlns:a16="http://schemas.microsoft.com/office/drawing/2014/main" id="{EB638458-886C-4763-ACEE-8757875D6C46}"/>
              </a:ext>
            </a:extLst>
          </p:cNvPr>
          <p:cNvSpPr txBox="1"/>
          <p:nvPr/>
        </p:nvSpPr>
        <p:spPr>
          <a:xfrm>
            <a:off x="72647" y="1714913"/>
            <a:ext cx="4008558" cy="4991069"/>
          </a:xfrm>
          <a:prstGeom prst="rect">
            <a:avLst/>
          </a:prstGeom>
          <a:gradFill flip="none" rotWithShape="1">
            <a:gsLst>
              <a:gs pos="46000">
                <a:schemeClr val="accent1">
                  <a:lumMod val="40000"/>
                  <a:lumOff val="60000"/>
                </a:schemeClr>
              </a:gs>
              <a:gs pos="78000">
                <a:schemeClr val="accent1">
                  <a:lumMod val="95000"/>
                  <a:lumOff val="5000"/>
                </a:schemeClr>
              </a:gs>
              <a:gs pos="100000">
                <a:schemeClr val="accent1">
                  <a:lumMod val="60000"/>
                </a:schemeClr>
              </a:gs>
            </a:gsLst>
            <a:path path="circle">
              <a:fillToRect l="50000" t="130000" r="50000" b="-30000"/>
            </a:path>
            <a:tileRect/>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effectLst>
            <a:glow rad="63500">
              <a:schemeClr val="accent1">
                <a:alpha val="96000"/>
              </a:schemeClr>
            </a:glow>
          </a:effectLst>
        </p:spPr>
        <p:txBody>
          <a:bodyPr wrap="square" rtlCol="0">
            <a:spAutoFit/>
          </a:bodyPr>
          <a:lstStyle/>
          <a:p>
            <a:r>
              <a:rPr lang="en-GB" sz="1100" dirty="0">
                <a:latin typeface="Arial" panose="020B0604020202020204" pitchFamily="34" charset="0"/>
                <a:cs typeface="Arial" panose="020B0604020202020204" pitchFamily="34" charset="0"/>
              </a:rPr>
              <a:t>                              Within the Welsh education system            </a:t>
            </a:r>
          </a:p>
          <a:p>
            <a:r>
              <a:rPr lang="en-GB" sz="1100" dirty="0">
                <a:latin typeface="Arial" panose="020B0604020202020204" pitchFamily="34" charset="0"/>
                <a:cs typeface="Arial" panose="020B0604020202020204" pitchFamily="34" charset="0"/>
              </a:rPr>
              <a:t>       children in school are continually assessed. Under the Education (School Performance Information) (Wales) Regulations 1993 these results are reported through governor reports and on ‘my local school’; a website where performance data is often used to make comparisons to other schools (Welsh Government, 2017). Within both my settings; results are promoted as the overall reward for hard work and achievement and often linked to social mobility and life chances. The conditioning of children to believe this view links with Skinners theory of operant conditioning (Moore, 2012) and the functionalist view that school creates social solidarity, specialist skills for work, core values and role allocation and meritocracy (revisesociology.com, 2015).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However, in contrast to the positive concepts and theories above is the evidence that assessment causes ‘…unacceptable levels of physical harm to pupils’ including ‘34% of children suffering general stress’ (Meighan, Harber and Contributors, 2007, p.202-203). This would contradict Maslow’s ‘Hierarchy of Needs’ theory that suggests a child's physical needs must be met before they can reach their full potential (Walker, 2011) and also comply with the Marxist view that ‘functionalism ignores the negative sides of school’ (revisesociology.com, 2015). In criticism of assessment, Holt (1969, </a:t>
            </a:r>
            <a:r>
              <a:rPr lang="en-GB" sz="1100" i="1" dirty="0">
                <a:latin typeface="Arial" panose="020B0604020202020204" pitchFamily="34" charset="0"/>
                <a:cs typeface="Arial" panose="020B0604020202020204" pitchFamily="34" charset="0"/>
              </a:rPr>
              <a:t>cited in </a:t>
            </a:r>
            <a:r>
              <a:rPr lang="en-GB" sz="1100" dirty="0">
                <a:latin typeface="Arial" panose="020B0604020202020204" pitchFamily="34" charset="0"/>
                <a:cs typeface="Arial" panose="020B0604020202020204" pitchFamily="34" charset="0"/>
              </a:rPr>
              <a:t>Meighan, Harber and Contributors, 2007, p.83) also argues ‘that teaching for assessment kills creativity’ and children learn to use ‘right answerism’ to ‘…reduce their fear and anxiety of classroom life’.</a:t>
            </a:r>
          </a:p>
        </p:txBody>
      </p:sp>
      <p:sp>
        <p:nvSpPr>
          <p:cNvPr id="6" name="TextBox 5">
            <a:extLst>
              <a:ext uri="{FF2B5EF4-FFF2-40B4-BE49-F238E27FC236}">
                <a16:creationId xmlns:a16="http://schemas.microsoft.com/office/drawing/2014/main" id="{E8C17875-BCB7-4E55-93E4-FFC6EC5D81E4}"/>
              </a:ext>
            </a:extLst>
          </p:cNvPr>
          <p:cNvSpPr txBox="1"/>
          <p:nvPr/>
        </p:nvSpPr>
        <p:spPr>
          <a:xfrm>
            <a:off x="10055251" y="31733"/>
            <a:ext cx="2076694" cy="1590998"/>
          </a:xfrm>
          <a:prstGeom prst="rect">
            <a:avLst/>
          </a:prstGeom>
          <a:gradFill flip="none" rotWithShape="1">
            <a:gsLst>
              <a:gs pos="0">
                <a:schemeClr val="accent6">
                  <a:lumMod val="67000"/>
                </a:schemeClr>
              </a:gs>
              <a:gs pos="48000">
                <a:schemeClr val="accent6">
                  <a:lumMod val="97000"/>
                  <a:lumOff val="3000"/>
                </a:schemeClr>
              </a:gs>
              <a:gs pos="100000">
                <a:schemeClr val="accent6">
                  <a:lumMod val="60000"/>
                  <a:lumOff val="40000"/>
                </a:schemeClr>
              </a:gs>
            </a:gsLst>
            <a:lin ang="16200000" scaled="1"/>
            <a:tileRect/>
          </a:gradFill>
          <a:ln>
            <a:gradFill flip="none" rotWithShape="1">
              <a:gsLst>
                <a:gs pos="0">
                  <a:schemeClr val="accent1">
                    <a:lumMod val="40000"/>
                    <a:lumOff val="60000"/>
                  </a:schemeClr>
                </a:gs>
                <a:gs pos="46000">
                  <a:schemeClr val="accent1">
                    <a:lumMod val="95000"/>
                    <a:lumOff val="5000"/>
                  </a:schemeClr>
                </a:gs>
                <a:gs pos="100000">
                  <a:schemeClr val="accent1">
                    <a:lumMod val="60000"/>
                  </a:schemeClr>
                </a:gs>
              </a:gsLst>
              <a:path path="circle">
                <a:fillToRect l="50000" t="130000" r="50000" b="-30000"/>
              </a:path>
              <a:tileRect/>
            </a:gradFill>
          </a:ln>
        </p:spPr>
        <p:txBody>
          <a:bodyPr wrap="square" rtlCol="0">
            <a:spAutoFit/>
          </a:bodyPr>
          <a:lstStyle/>
          <a:p>
            <a:pPr algn="ctr"/>
            <a:r>
              <a:rPr lang="en-GB" sz="1200" b="1" dirty="0">
                <a:latin typeface="Arial" panose="020B0604020202020204" pitchFamily="34" charset="0"/>
                <a:cs typeface="Arial" panose="020B0604020202020204" pitchFamily="34" charset="0"/>
              </a:rPr>
              <a:t>“Education is what remains when we have forgotten all that we have been taught” </a:t>
            </a:r>
          </a:p>
          <a:p>
            <a:pPr algn="ctr"/>
            <a:endParaRPr lang="en-GB" sz="1200" b="1" dirty="0">
              <a:latin typeface="Arial" panose="020B0604020202020204" pitchFamily="34" charset="0"/>
              <a:cs typeface="Arial" panose="020B0604020202020204" pitchFamily="34" charset="0"/>
            </a:endParaRPr>
          </a:p>
          <a:p>
            <a:pPr algn="ctr"/>
            <a:r>
              <a:rPr lang="en-GB" sz="1200" dirty="0">
                <a:latin typeface="Arial" panose="020B0604020202020204" pitchFamily="34" charset="0"/>
                <a:cs typeface="Arial" panose="020B0604020202020204" pitchFamily="34" charset="0"/>
              </a:rPr>
              <a:t>(</a:t>
            </a:r>
            <a:r>
              <a:rPr lang="en-GB" sz="1100" dirty="0">
                <a:latin typeface="Arial" panose="020B0604020202020204" pitchFamily="34" charset="0"/>
                <a:cs typeface="Arial" panose="020B0604020202020204" pitchFamily="34" charset="0"/>
              </a:rPr>
              <a:t>Halifax, no date, </a:t>
            </a:r>
            <a:r>
              <a:rPr lang="en-GB" sz="1100" i="1" dirty="0">
                <a:latin typeface="Arial" panose="020B0604020202020204" pitchFamily="34" charset="0"/>
                <a:cs typeface="Arial" panose="020B0604020202020204" pitchFamily="34" charset="0"/>
              </a:rPr>
              <a:t>cited in </a:t>
            </a:r>
            <a:r>
              <a:rPr lang="en-GB" sz="1100" dirty="0">
                <a:latin typeface="Arial" panose="020B0604020202020204" pitchFamily="34" charset="0"/>
                <a:cs typeface="Arial" panose="020B0604020202020204" pitchFamily="34" charset="0"/>
              </a:rPr>
              <a:t>Meighan, Harber and Contributors, 2007, p.75).</a:t>
            </a:r>
          </a:p>
        </p:txBody>
      </p:sp>
      <p:sp>
        <p:nvSpPr>
          <p:cNvPr id="10" name="TextBox 9">
            <a:extLst>
              <a:ext uri="{FF2B5EF4-FFF2-40B4-BE49-F238E27FC236}">
                <a16:creationId xmlns:a16="http://schemas.microsoft.com/office/drawing/2014/main" id="{F6FA8D9B-C7A5-4415-B6AD-53B030433AF2}"/>
              </a:ext>
            </a:extLst>
          </p:cNvPr>
          <p:cNvSpPr txBox="1"/>
          <p:nvPr/>
        </p:nvSpPr>
        <p:spPr>
          <a:xfrm>
            <a:off x="3086100" y="31732"/>
            <a:ext cx="6927720" cy="1338828"/>
          </a:xfrm>
          <a:prstGeom prst="rect">
            <a:avLst/>
          </a:prstGeom>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ln>
            <a:solidFill>
              <a:schemeClr val="accent1"/>
            </a:solidFill>
          </a:ln>
        </p:spPr>
        <p:txBody>
          <a:bodyPr wrap="square" rtlCol="0">
            <a:spAutoFit/>
          </a:bodyPr>
          <a:lstStyle/>
          <a:p>
            <a:r>
              <a:rPr lang="en-GB" sz="1100" dirty="0">
                <a:latin typeface="Arial" panose="020B0604020202020204" pitchFamily="34" charset="0"/>
                <a:cs typeface="Arial" panose="020B0604020202020204" pitchFamily="34" charset="0"/>
              </a:rPr>
              <a:t>In Wales the </a:t>
            </a:r>
            <a:r>
              <a:rPr lang="en-GB" sz="1200" b="1" dirty="0">
                <a:latin typeface="Arial" panose="020B0604020202020204" pitchFamily="34" charset="0"/>
                <a:cs typeface="Arial" panose="020B0604020202020204" pitchFamily="34" charset="0"/>
              </a:rPr>
              <a:t>current official curriculum </a:t>
            </a:r>
            <a:r>
              <a:rPr lang="en-GB" sz="1100" dirty="0">
                <a:latin typeface="Arial" panose="020B0604020202020204" pitchFamily="34" charset="0"/>
                <a:cs typeface="Arial" panose="020B0604020202020204" pitchFamily="34" charset="0"/>
              </a:rPr>
              <a:t>consists of; the Foundation Phase, the </a:t>
            </a:r>
          </a:p>
          <a:p>
            <a:r>
              <a:rPr lang="en-GB" sz="1100" dirty="0">
                <a:latin typeface="Arial" panose="020B0604020202020204" pitchFamily="34" charset="0"/>
                <a:cs typeface="Arial" panose="020B0604020202020204" pitchFamily="34" charset="0"/>
              </a:rPr>
              <a:t>National Curriculum, the Literacy and Numeracy Framework, Personal and Social Education, </a:t>
            </a:r>
          </a:p>
          <a:p>
            <a:r>
              <a:rPr lang="en-GB" sz="1100" dirty="0">
                <a:latin typeface="Arial" panose="020B0604020202020204" pitchFamily="34" charset="0"/>
                <a:cs typeface="Arial" panose="020B0604020202020204" pitchFamily="34" charset="0"/>
              </a:rPr>
              <a:t>Sex and Relationships Education, Careers and the World of Work, Religious Education and</a:t>
            </a:r>
          </a:p>
          <a:p>
            <a:r>
              <a:rPr lang="en-GB" sz="1100" dirty="0">
                <a:latin typeface="Arial" panose="020B0604020202020204" pitchFamily="34" charset="0"/>
                <a:cs typeface="Arial" panose="020B0604020202020204" pitchFamily="34" charset="0"/>
              </a:rPr>
              <a:t> the Digital Competency Framework’ (Welsh Government, 2014).</a:t>
            </a:r>
          </a:p>
          <a:p>
            <a:endParaRPr lang="en-GB" sz="12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‘Our national mission is to raise standards, reduce the attainment gap and </a:t>
            </a:r>
            <a:r>
              <a:rPr lang="en-GB" sz="1200" b="1" dirty="0">
                <a:latin typeface="Arial" panose="020B0604020202020204" pitchFamily="34" charset="0"/>
                <a:cs typeface="Arial" panose="020B0604020202020204" pitchFamily="34" charset="0"/>
              </a:rPr>
              <a:t>deliver an education system that is a source of national pride and confidence</a:t>
            </a:r>
            <a:r>
              <a:rPr lang="en-GB" sz="1100" dirty="0">
                <a:latin typeface="Arial" panose="020B0604020202020204" pitchFamily="34" charset="0"/>
                <a:cs typeface="Arial" panose="020B0604020202020204" pitchFamily="34" charset="0"/>
              </a:rPr>
              <a:t>’ (Welsh Assembly Government, 2017). </a:t>
            </a:r>
          </a:p>
        </p:txBody>
      </p:sp>
      <p:sp>
        <p:nvSpPr>
          <p:cNvPr id="12" name="TextBox 11">
            <a:extLst>
              <a:ext uri="{FF2B5EF4-FFF2-40B4-BE49-F238E27FC236}">
                <a16:creationId xmlns:a16="http://schemas.microsoft.com/office/drawing/2014/main" id="{668C624C-18FA-4664-B0D3-5D2AA2E43C9B}"/>
              </a:ext>
            </a:extLst>
          </p:cNvPr>
          <p:cNvSpPr txBox="1"/>
          <p:nvPr/>
        </p:nvSpPr>
        <p:spPr>
          <a:xfrm>
            <a:off x="60055" y="1370560"/>
            <a:ext cx="9953765" cy="261610"/>
          </a:xfrm>
          <a:prstGeom prst="rect">
            <a:avLst/>
          </a:prstGeom>
          <a:gradFill flip="none" rotWithShape="1">
            <a:gsLst>
              <a:gs pos="22000">
                <a:schemeClr val="accent2">
                  <a:lumMod val="40000"/>
                  <a:lumOff val="60000"/>
                </a:schemeClr>
              </a:gs>
              <a:gs pos="70000">
                <a:schemeClr val="accent2">
                  <a:lumMod val="95000"/>
                  <a:lumOff val="5000"/>
                </a:schemeClr>
              </a:gs>
              <a:gs pos="100000">
                <a:schemeClr val="accent2">
                  <a:lumMod val="60000"/>
                </a:schemeClr>
              </a:gs>
            </a:gsLst>
            <a:path path="circle">
              <a:fillToRect l="50000" t="130000" r="50000" b="-30000"/>
            </a:path>
            <a:tileRect/>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effectLst>
            <a:glow rad="50800">
              <a:schemeClr val="accent1">
                <a:alpha val="90000"/>
              </a:schemeClr>
            </a:glow>
          </a:effectLst>
        </p:spPr>
        <p:txBody>
          <a:bodyPr wrap="square" rtlCol="0">
            <a:spAutoFit/>
          </a:bodyPr>
          <a:lstStyle/>
          <a:p>
            <a:pPr algn="ctr"/>
            <a:r>
              <a:rPr lang="en-GB" sz="1100" b="1" dirty="0">
                <a:latin typeface="Arial" panose="020B0604020202020204" pitchFamily="34" charset="0"/>
                <a:cs typeface="Arial" panose="020B0604020202020204" pitchFamily="34" charset="0"/>
              </a:rPr>
              <a:t> …is what children learn (and are taught) in school that is not part the official curriculum.</a:t>
            </a:r>
          </a:p>
        </p:txBody>
      </p:sp>
      <p:sp>
        <p:nvSpPr>
          <p:cNvPr id="35" name="AutoShape 8" descr="Image result for welsh government">
            <a:extLst>
              <a:ext uri="{FF2B5EF4-FFF2-40B4-BE49-F238E27FC236}">
                <a16:creationId xmlns:a16="http://schemas.microsoft.com/office/drawing/2014/main" id="{1FE080B6-DEB0-4165-AC6C-84EDF2903C1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45" name="TextBox 44">
            <a:extLst>
              <a:ext uri="{FF2B5EF4-FFF2-40B4-BE49-F238E27FC236}">
                <a16:creationId xmlns:a16="http://schemas.microsoft.com/office/drawing/2014/main" id="{8CF75442-8840-4698-A897-9FA0FC759165}"/>
              </a:ext>
            </a:extLst>
          </p:cNvPr>
          <p:cNvSpPr txBox="1"/>
          <p:nvPr/>
        </p:nvSpPr>
        <p:spPr>
          <a:xfrm>
            <a:off x="7991149" y="1721387"/>
            <a:ext cx="4128204" cy="5001369"/>
          </a:xfrm>
          <a:prstGeom prst="rect">
            <a:avLst/>
          </a:prstGeom>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tileRect/>
          </a:gradFill>
          <a:ln>
            <a:gradFill>
              <a:gsLst>
                <a:gs pos="0">
                  <a:srgbClr val="FCF6FA"/>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effectLst>
            <a:glow rad="63500">
              <a:schemeClr val="accent1">
                <a:alpha val="96000"/>
              </a:schemeClr>
            </a:glow>
          </a:effectLst>
        </p:spPr>
        <p:txBody>
          <a:bodyPr wrap="square" rtlCol="0">
            <a:spAutoFit/>
          </a:bodyPr>
          <a:lstStyle/>
          <a:p>
            <a:r>
              <a:rPr lang="en-GB" sz="1100" dirty="0">
                <a:latin typeface="Arial" panose="020B0604020202020204" pitchFamily="34" charset="0"/>
                <a:cs typeface="Arial" panose="020B0604020202020204" pitchFamily="34" charset="0"/>
              </a:rPr>
              <a:t>                   In both my settings rewards are used with the </a:t>
            </a:r>
          </a:p>
          <a:p>
            <a:r>
              <a:rPr lang="en-GB" sz="1100" dirty="0">
                <a:latin typeface="Arial" panose="020B0604020202020204" pitchFamily="34" charset="0"/>
                <a:cs typeface="Arial" panose="020B0604020202020204" pitchFamily="34" charset="0"/>
              </a:rPr>
              <a:t>      children to promote effort, attainment, attendance, attitude to work and behaviour. These are in the form of  certificates, stickers, merits and special privileges. This practice complies with Skinners ‘Law of Positive Reinforcement’ where children are rewarded for the ‘right responses’ or ‘responses that show evidence of leading to the right responses’ (Moore, 2012, p. 3). This system of classroom management complies with </a:t>
            </a:r>
          </a:p>
          <a:p>
            <a:r>
              <a:rPr lang="en-GB" sz="1100" dirty="0">
                <a:latin typeface="Arial" panose="020B0604020202020204" pitchFamily="34" charset="0"/>
                <a:cs typeface="Arial" panose="020B0604020202020204" pitchFamily="34" charset="0"/>
              </a:rPr>
              <a:t>Jackson ‘s (1968) use of the three R’s to describe the hidden curriculum; rules, routines and regulations (Meighan and Harber, 2007). However as Meighan and Harber, 2007, p. 83, quote ‘pupils may also learn to cope with the delay, denial and interruptions that accompany learning experiences in schools.’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So this leads us to question what these rewards are really teaching? Are they teaching children to sit quietly and wait, not to ask questions or chat amongst peers? Does this teach children life-skills or  stifle children's natural curiosity and motivation to learn? Jackson argues that the skills and strategies children develop to ‘earn rewards’ for example; waiting, not interrupting, patience and resignation, in fact reduce the time for children to learn from the official curriculum (Meighan and Harber, 2007). The theorist Jerome Bruner believed that being rewarded for the right response was stifling children's curiosity </a:t>
            </a:r>
            <a:r>
              <a:rPr lang="en-GB" altLang="en-US" sz="1100" dirty="0">
                <a:latin typeface="Arial" panose="020B0604020202020204" pitchFamily="34" charset="0"/>
                <a:ea typeface="ＭＳ Ｐゴシック" pitchFamily="34" charset="-128"/>
                <a:cs typeface="Arial" panose="020B0604020202020204" pitchFamily="34" charset="0"/>
              </a:rPr>
              <a:t>‘The shrewd guess, the fertile hypothesis, the courageous leap to a tentative conclusion-these are the most valuable coins of the thinker at work. But in most schools guessing is heavily penalised and is associated somehow with laziness’ </a:t>
            </a:r>
            <a:r>
              <a:rPr lang="en-GB" sz="1100" dirty="0">
                <a:latin typeface="Arial" panose="020B0604020202020204" pitchFamily="34" charset="0"/>
                <a:ea typeface="ＭＳ Ｐゴシック" pitchFamily="34" charset="-128"/>
                <a:cs typeface="Arial" panose="020B0604020202020204" pitchFamily="34" charset="0"/>
              </a:rPr>
              <a:t>(Harvard University Press, 2013, no pg. number). </a:t>
            </a:r>
          </a:p>
        </p:txBody>
      </p:sp>
      <p:sp>
        <p:nvSpPr>
          <p:cNvPr id="4" name="TextBox 3">
            <a:extLst>
              <a:ext uri="{FF2B5EF4-FFF2-40B4-BE49-F238E27FC236}">
                <a16:creationId xmlns:a16="http://schemas.microsoft.com/office/drawing/2014/main" id="{DE49FF06-4A44-428A-A8CD-14C82AFA7FC0}"/>
              </a:ext>
            </a:extLst>
          </p:cNvPr>
          <p:cNvSpPr txBox="1"/>
          <p:nvPr/>
        </p:nvSpPr>
        <p:spPr>
          <a:xfrm>
            <a:off x="116100" y="-1455821"/>
            <a:ext cx="3457767" cy="2831544"/>
          </a:xfrm>
          <a:prstGeom prst="rect">
            <a:avLst/>
          </a:prstGeom>
          <a:noFill/>
        </p:spPr>
        <p:txBody>
          <a:bodyPr wrap="square" rtlCol="0">
            <a:spAutoFit/>
            <a:scene3d>
              <a:camera prst="orthographicFront"/>
              <a:lightRig rig="threePt" dir="t"/>
            </a:scene3d>
            <a:sp3d extrusionH="57150">
              <a:bevelT w="38100" h="38100" prst="relaxedInset"/>
              <a:bevelB w="38100" h="38100" prst="relaxedInset"/>
            </a:sp3d>
          </a:bodyPr>
          <a:lstStyle/>
          <a:p>
            <a:r>
              <a:rPr lang="en-GB" sz="4800" b="1" dirty="0">
                <a:latin typeface="Arial" panose="020B0604020202020204" pitchFamily="34" charset="0"/>
                <a:cs typeface="Arial" panose="020B0604020202020204" pitchFamily="34" charset="0"/>
              </a:rPr>
              <a:t>    </a:t>
            </a:r>
          </a:p>
          <a:p>
            <a:r>
              <a:rPr lang="en-GB" sz="4000" b="1" dirty="0">
                <a:latin typeface="Arial" panose="020B0604020202020204" pitchFamily="34" charset="0"/>
                <a:cs typeface="Arial" panose="020B0604020202020204" pitchFamily="34" charset="0"/>
              </a:rPr>
              <a:t>    </a:t>
            </a:r>
          </a:p>
          <a:p>
            <a:r>
              <a:rPr lang="en-GB" sz="4800" b="1" dirty="0">
                <a:latin typeface="Arial" panose="020B0604020202020204" pitchFamily="34" charset="0"/>
                <a:cs typeface="Arial" panose="020B0604020202020204" pitchFamily="34" charset="0"/>
              </a:rPr>
              <a:t>  ‘</a:t>
            </a:r>
            <a:r>
              <a:rPr lang="en-GB" sz="4800" b="1" dirty="0">
                <a:solidFill>
                  <a:schemeClr val="tx1">
                    <a:alpha val="26000"/>
                  </a:schemeClr>
                </a:solidFill>
                <a:effectLst>
                  <a:glow rad="139700">
                    <a:schemeClr val="accent1">
                      <a:alpha val="74000"/>
                    </a:schemeClr>
                  </a:glow>
                  <a:reflection endPos="0" dist="50800" dir="5400000" sy="-100000" algn="bl" rotWithShape="0"/>
                </a:effectLst>
                <a:latin typeface="Arial" panose="020B0604020202020204" pitchFamily="34" charset="0"/>
                <a:cs typeface="Arial" panose="020B0604020202020204" pitchFamily="34" charset="0"/>
              </a:rPr>
              <a:t>Hidden</a:t>
            </a:r>
            <a:r>
              <a:rPr lang="en-GB" sz="4800" b="1" dirty="0">
                <a:effectLst>
                  <a:glow rad="139700">
                    <a:schemeClr val="accent1">
                      <a:alpha val="0"/>
                    </a:schemeClr>
                  </a:glow>
                  <a:reflection endPos="0" dist="50800" dir="5400000" sy="-100000" algn="bl" rotWithShape="0"/>
                </a:effectLst>
                <a:latin typeface="Arial" panose="020B0604020202020204" pitchFamily="34" charset="0"/>
                <a:cs typeface="Arial" panose="020B0604020202020204" pitchFamily="34" charset="0"/>
              </a:rPr>
              <a:t>’</a:t>
            </a:r>
            <a:r>
              <a:rPr lang="en-GB" sz="4800" b="1" dirty="0">
                <a:effectLst>
                  <a:glow rad="139700">
                    <a:schemeClr val="accent1">
                      <a:alpha val="74000"/>
                    </a:schemeClr>
                  </a:glow>
                </a:effectLst>
                <a:latin typeface="Arial" panose="020B0604020202020204" pitchFamily="34" charset="0"/>
                <a:cs typeface="Arial" panose="020B0604020202020204" pitchFamily="34" charset="0"/>
              </a:rPr>
              <a:t>   </a:t>
            </a:r>
          </a:p>
          <a:p>
            <a:r>
              <a:rPr lang="en-GB" sz="4200" b="1" dirty="0">
                <a:latin typeface="Arial" panose="020B0604020202020204" pitchFamily="34" charset="0"/>
                <a:cs typeface="Arial" panose="020B0604020202020204" pitchFamily="34" charset="0"/>
              </a:rPr>
              <a:t>Curriculum</a:t>
            </a:r>
          </a:p>
        </p:txBody>
      </p:sp>
      <p:sp>
        <p:nvSpPr>
          <p:cNvPr id="40" name="TextBox 39">
            <a:extLst>
              <a:ext uri="{FF2B5EF4-FFF2-40B4-BE49-F238E27FC236}">
                <a16:creationId xmlns:a16="http://schemas.microsoft.com/office/drawing/2014/main" id="{CEA9C957-E827-4D68-B4C3-974991DE3452}"/>
              </a:ext>
            </a:extLst>
          </p:cNvPr>
          <p:cNvSpPr txBox="1"/>
          <p:nvPr/>
        </p:nvSpPr>
        <p:spPr>
          <a:xfrm rot="21381824">
            <a:off x="31979" y="134488"/>
            <a:ext cx="541459" cy="307777"/>
          </a:xfrm>
          <a:prstGeom prst="rect">
            <a:avLst/>
          </a:prstGeom>
          <a:noFill/>
          <a:ln>
            <a:solidFill>
              <a:schemeClr val="accent1"/>
            </a:solidFill>
          </a:ln>
        </p:spPr>
        <p:txBody>
          <a:bodyPr wrap="square" rtlCol="0">
            <a:spAutoFit/>
          </a:bodyPr>
          <a:lstStyle/>
          <a:p>
            <a:r>
              <a:rPr lang="en-GB" sz="1400" b="1" dirty="0">
                <a:latin typeface="Arial" panose="020B0604020202020204" pitchFamily="34" charset="0"/>
                <a:cs typeface="Arial" panose="020B0604020202020204" pitchFamily="34" charset="0"/>
              </a:rPr>
              <a:t>The</a:t>
            </a:r>
          </a:p>
        </p:txBody>
      </p:sp>
      <p:sp>
        <p:nvSpPr>
          <p:cNvPr id="13" name="TextBox 12">
            <a:extLst>
              <a:ext uri="{FF2B5EF4-FFF2-40B4-BE49-F238E27FC236}">
                <a16:creationId xmlns:a16="http://schemas.microsoft.com/office/drawing/2014/main" id="{06425968-85BC-43A5-8130-A98F37537D43}"/>
              </a:ext>
            </a:extLst>
          </p:cNvPr>
          <p:cNvSpPr txBox="1"/>
          <p:nvPr/>
        </p:nvSpPr>
        <p:spPr>
          <a:xfrm>
            <a:off x="1998942" y="10716240"/>
            <a:ext cx="59527" cy="6047809"/>
          </a:xfrm>
          <a:prstGeom prst="rect">
            <a:avLst/>
          </a:prstGeom>
          <a:noFill/>
        </p:spPr>
        <p:txBody>
          <a:bodyPr wrap="square" rtlCol="0">
            <a:spAutoFit/>
          </a:bodyPr>
          <a:lstStyle/>
          <a:p>
            <a:r>
              <a:rPr lang="en-GB" sz="900" dirty="0">
                <a:hlinkClick r:id="rId3" tooltip="http://theassailedteacher.com/2012/04/15/the-teacher-reads/"/>
              </a:rPr>
              <a:t>his Photo</a:t>
            </a:r>
            <a:r>
              <a:rPr lang="en-GB" sz="900" dirty="0"/>
              <a:t> by Unknown Author is licensed under </a:t>
            </a:r>
            <a:r>
              <a:rPr lang="en-GB" sz="900" dirty="0">
                <a:hlinkClick r:id="rId4" tooltip="https://creativecommons.org/licenses/by/3.0/"/>
              </a:rPr>
              <a:t>CC BY</a:t>
            </a:r>
            <a:endParaRPr lang="en-GB" sz="900" dirty="0"/>
          </a:p>
        </p:txBody>
      </p:sp>
      <p:pic>
        <p:nvPicPr>
          <p:cNvPr id="15" name="Picture 14">
            <a:extLst>
              <a:ext uri="{FF2B5EF4-FFF2-40B4-BE49-F238E27FC236}">
                <a16:creationId xmlns:a16="http://schemas.microsoft.com/office/drawing/2014/main" id="{961EBFEA-D628-4207-8B40-60C7D78C49BC}"/>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834034" y="-23723"/>
            <a:ext cx="1336994" cy="1069595"/>
          </a:xfrm>
          <a:prstGeom prst="rect">
            <a:avLst/>
          </a:prstGeom>
        </p:spPr>
      </p:pic>
      <p:sp>
        <p:nvSpPr>
          <p:cNvPr id="20" name="TextBox 19">
            <a:extLst>
              <a:ext uri="{FF2B5EF4-FFF2-40B4-BE49-F238E27FC236}">
                <a16:creationId xmlns:a16="http://schemas.microsoft.com/office/drawing/2014/main" id="{297DF431-6A2E-4124-B570-1EED11C4BAEE}"/>
              </a:ext>
            </a:extLst>
          </p:cNvPr>
          <p:cNvSpPr txBox="1"/>
          <p:nvPr/>
        </p:nvSpPr>
        <p:spPr>
          <a:xfrm rot="20962528">
            <a:off x="44623" y="1607662"/>
            <a:ext cx="1178824" cy="276999"/>
          </a:xfrm>
          <a:prstGeom prst="rect">
            <a:avLst/>
          </a:prstGeom>
          <a:solidFill>
            <a:srgbClr val="CC0099">
              <a:alpha val="84000"/>
            </a:srgbClr>
          </a:solidFill>
          <a:ln>
            <a:solidFill>
              <a:schemeClr val="accent1"/>
            </a:solidFill>
          </a:ln>
        </p:spPr>
        <p:txBody>
          <a:bodyPr wrap="square" rtlCol="0">
            <a:spAutoFit/>
          </a:bodyPr>
          <a:lstStyle/>
          <a:p>
            <a:r>
              <a:rPr lang="en-GB" sz="1200" b="1" dirty="0">
                <a:latin typeface="Arial" panose="020B0604020202020204" pitchFamily="34" charset="0"/>
                <a:cs typeface="Arial" panose="020B0604020202020204" pitchFamily="34" charset="0"/>
              </a:rPr>
              <a:t>Assessment:</a:t>
            </a:r>
            <a:endParaRPr lang="en-GB" sz="1200" dirty="0"/>
          </a:p>
        </p:txBody>
      </p:sp>
      <p:sp>
        <p:nvSpPr>
          <p:cNvPr id="27" name="TextBox 26">
            <a:extLst>
              <a:ext uri="{FF2B5EF4-FFF2-40B4-BE49-F238E27FC236}">
                <a16:creationId xmlns:a16="http://schemas.microsoft.com/office/drawing/2014/main" id="{7498AE5A-25AC-4EE8-B328-FBC848FEA457}"/>
              </a:ext>
            </a:extLst>
          </p:cNvPr>
          <p:cNvSpPr txBox="1"/>
          <p:nvPr/>
        </p:nvSpPr>
        <p:spPr>
          <a:xfrm rot="21093230">
            <a:off x="7951526" y="1552982"/>
            <a:ext cx="904068" cy="284531"/>
          </a:xfrm>
          <a:prstGeom prst="rect">
            <a:avLst/>
          </a:prstGeom>
          <a:solidFill>
            <a:srgbClr val="CC0099">
              <a:alpha val="82000"/>
            </a:srgbClr>
          </a:solidFill>
          <a:ln>
            <a:solidFill>
              <a:schemeClr val="accent1"/>
            </a:solidFill>
          </a:ln>
        </p:spPr>
        <p:txBody>
          <a:bodyPr wrap="square" rtlCol="0">
            <a:spAutoFit/>
          </a:bodyPr>
          <a:lstStyle/>
          <a:p>
            <a:r>
              <a:rPr lang="en-GB" sz="1200" b="1" dirty="0">
                <a:latin typeface="Arial" panose="020B0604020202020204" pitchFamily="34" charset="0"/>
                <a:cs typeface="Arial" panose="020B0604020202020204" pitchFamily="34" charset="0"/>
              </a:rPr>
              <a:t>Rewards:</a:t>
            </a:r>
            <a:endParaRPr lang="en-GB" sz="1200" b="1" u="sng" dirty="0">
              <a:latin typeface="Arial" panose="020B0604020202020204" pitchFamily="34" charset="0"/>
              <a:cs typeface="Arial" panose="020B0604020202020204" pitchFamily="34" charset="0"/>
            </a:endParaRPr>
          </a:p>
        </p:txBody>
      </p:sp>
      <p:sp>
        <p:nvSpPr>
          <p:cNvPr id="51" name="TextBox 50">
            <a:extLst>
              <a:ext uri="{FF2B5EF4-FFF2-40B4-BE49-F238E27FC236}">
                <a16:creationId xmlns:a16="http://schemas.microsoft.com/office/drawing/2014/main" id="{FC8F302F-2BC2-47BB-BD1F-EC136D0CB233}"/>
              </a:ext>
            </a:extLst>
          </p:cNvPr>
          <p:cNvSpPr txBox="1"/>
          <p:nvPr/>
        </p:nvSpPr>
        <p:spPr>
          <a:xfrm>
            <a:off x="4150063" y="1714913"/>
            <a:ext cx="3772228" cy="2477601"/>
          </a:xfrm>
          <a:prstGeom prst="rect">
            <a:avLst/>
          </a:prstGeom>
          <a:gradFill flip="none" rotWithShape="1">
            <a:gsLst>
              <a:gs pos="100000">
                <a:srgbClr val="CC0099">
                  <a:shade val="30000"/>
                  <a:satMod val="115000"/>
                </a:srgbClr>
              </a:gs>
              <a:gs pos="48000">
                <a:srgbClr val="CC0099">
                  <a:shade val="67500"/>
                  <a:satMod val="115000"/>
                </a:srgbClr>
              </a:gs>
              <a:gs pos="70000">
                <a:srgbClr val="CC0099">
                  <a:shade val="100000"/>
                  <a:satMod val="115000"/>
                </a:srgbClr>
              </a:gs>
            </a:gsLst>
            <a:path path="circle">
              <a:fillToRect l="100000" t="100000"/>
            </a:path>
            <a:tileRect r="-100000" b="-100000"/>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effectLst>
            <a:glow rad="63500">
              <a:schemeClr val="accent1">
                <a:alpha val="96000"/>
              </a:schemeClr>
            </a:glow>
          </a:effectLst>
        </p:spPr>
        <p:txBody>
          <a:bodyPr wrap="square" rtlCol="0">
            <a:spAutoFit/>
          </a:bodyPr>
          <a:lstStyle/>
          <a:p>
            <a:r>
              <a:rPr lang="en-GB" sz="12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Grouping is used in both my settings.    </a:t>
            </a:r>
          </a:p>
          <a:p>
            <a:r>
              <a:rPr lang="en-GB" sz="1100" dirty="0">
                <a:latin typeface="Arial" panose="020B0604020202020204" pitchFamily="34" charset="0"/>
                <a:cs typeface="Arial" panose="020B0604020202020204" pitchFamily="34" charset="0"/>
              </a:rPr>
              <a:t>        Children are grouped by age and/or ability and in the high school setting; by subject choice. According to a study in 2011 by the London University’s Institute of Education ‘In the UK 1 in 6 pupils are divided according to their academic ability by the age of seven’ (Shepherd, 2012, no pg. number). Grouping is promoted in schools as providing equal opportunities for all, meaning that children can learn at their own pace; with less abled children gaining confidence and self-esteem without being left behind by more abled pupils. Parents are often in favour of grouping as ‘…the idea of pupils of similar ability being taught at an appropriate level and pace has much to commend it’ (Smith, 2017, no pg. number). </a:t>
            </a:r>
            <a:endParaRPr lang="en-GB" sz="1100" b="1" u="sng"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7E126FEF-10C1-4273-A03D-361A4AC303A2}"/>
              </a:ext>
            </a:extLst>
          </p:cNvPr>
          <p:cNvSpPr txBox="1"/>
          <p:nvPr/>
        </p:nvSpPr>
        <p:spPr>
          <a:xfrm>
            <a:off x="5273458" y="4141087"/>
            <a:ext cx="2648833" cy="1107996"/>
          </a:xfrm>
          <a:prstGeom prst="rect">
            <a:avLst/>
          </a:prstGeom>
          <a:solidFill>
            <a:srgbClr val="CC0099"/>
          </a:solidFill>
          <a:ln>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p:spPr>
        <p:txBody>
          <a:bodyPr wrap="square" rtlCol="0">
            <a:spAutoFit/>
          </a:bodyPr>
          <a:lstStyle/>
          <a:p>
            <a:r>
              <a:rPr lang="en-GB" sz="1100" dirty="0">
                <a:latin typeface="Arial" panose="020B0604020202020204" pitchFamily="34" charset="0"/>
                <a:cs typeface="Arial" panose="020B0604020202020204" pitchFamily="34" charset="0"/>
              </a:rPr>
              <a:t>This confidence and self-esteem could be linked to Maslow’s ‘Hierarchy of Needs’, children need to gain confidence in their ability and learn to be a unique individual so they can reach their full potential (Walker, 2011). </a:t>
            </a:r>
            <a:endParaRPr lang="en-GB" dirty="0"/>
          </a:p>
        </p:txBody>
      </p:sp>
      <p:sp>
        <p:nvSpPr>
          <p:cNvPr id="28" name="TextBox 27">
            <a:extLst>
              <a:ext uri="{FF2B5EF4-FFF2-40B4-BE49-F238E27FC236}">
                <a16:creationId xmlns:a16="http://schemas.microsoft.com/office/drawing/2014/main" id="{EFBBCCE8-C9B9-4C0C-A0A8-604402529DE4}"/>
              </a:ext>
            </a:extLst>
          </p:cNvPr>
          <p:cNvSpPr txBox="1"/>
          <p:nvPr/>
        </p:nvSpPr>
        <p:spPr>
          <a:xfrm rot="21101857">
            <a:off x="4064520" y="1644377"/>
            <a:ext cx="957296" cy="278927"/>
          </a:xfrm>
          <a:prstGeom prst="rect">
            <a:avLst/>
          </a:prstGeom>
          <a:solidFill>
            <a:srgbClr val="0070C0">
              <a:alpha val="84000"/>
            </a:srgbClr>
          </a:solidFill>
          <a:ln>
            <a:solidFill>
              <a:schemeClr val="accent1"/>
            </a:solidFill>
          </a:ln>
        </p:spPr>
        <p:txBody>
          <a:bodyPr wrap="square" rtlCol="0">
            <a:spAutoFit/>
          </a:bodyPr>
          <a:lstStyle/>
          <a:p>
            <a:r>
              <a:rPr lang="en-GB" sz="1200" b="1" dirty="0">
                <a:latin typeface="Arial" panose="020B0604020202020204" pitchFamily="34" charset="0"/>
                <a:cs typeface="Arial" panose="020B0604020202020204" pitchFamily="34" charset="0"/>
              </a:rPr>
              <a:t>Grouping:</a:t>
            </a:r>
            <a:endParaRPr lang="en-GB" sz="1200" dirty="0"/>
          </a:p>
        </p:txBody>
      </p:sp>
    </p:spTree>
    <p:extLst>
      <p:ext uri="{BB962C8B-B14F-4D97-AF65-F5344CB8AC3E}">
        <p14:creationId xmlns:p14="http://schemas.microsoft.com/office/powerpoint/2010/main" val="11289461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64D0FC0-D677-498B-B94E-B501B66A5F3C}"/>
              </a:ext>
            </a:extLst>
          </p:cNvPr>
          <p:cNvSpPr>
            <a:spLocks noChangeArrowheads="1"/>
          </p:cNvSpPr>
          <p:nvPr/>
        </p:nvSpPr>
        <p:spPr bwMode="auto">
          <a:xfrm>
            <a:off x="390569" y="354084"/>
            <a:ext cx="11607800" cy="67403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1pPr>
            <a:lvl2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2pPr>
            <a:lvl3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3pPr>
            <a:lvl4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4pPr>
            <a:lvl5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5pPr>
            <a:lvl6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6pPr>
            <a:lvl7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7pPr>
            <a:lvl8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8pPr>
            <a:lvl9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2865438" algn="ctr"/>
                <a:tab pos="5730875" algn="r"/>
              </a:tabLst>
            </a:pPr>
            <a:r>
              <a:rPr kumimoji="0" lang="en-GB" altLang="en-US" sz="1200" b="0" i="0" u="none" strike="noStrike" cap="none" normalizeH="0" baseline="0" dirty="0">
                <a:ln>
                  <a:noFill/>
                </a:ln>
                <a:solidFill>
                  <a:schemeClr val="bg1">
                    <a:lumMod val="65000"/>
                  </a:schemeClr>
                </a:solidFill>
                <a:effectLst/>
                <a:ea typeface="Times New Roman" panose="02020603050405020304" pitchFamily="18" charset="0"/>
                <a:cs typeface="Arial" panose="020B0604020202020204" pitchFamily="34" charset="0"/>
              </a:rPr>
              <a:t>Tina Samuel                                                                                                          1402951                                                                                                      SJIE 6001</a:t>
            </a:r>
            <a:endParaRPr kumimoji="0" lang="en-GB" altLang="en-US" sz="1200" b="0" i="0" u="none" strike="noStrike" cap="none" normalizeH="0" baseline="0" dirty="0">
              <a:ln>
                <a:noFill/>
              </a:ln>
              <a:solidFill>
                <a:schemeClr val="bg1">
                  <a:lumMod val="65000"/>
                </a:schemeClr>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865438" algn="ctr"/>
                <a:tab pos="5730875" algn="r"/>
              </a:tabLst>
            </a:pPr>
            <a:endParaRPr lang="en-GB" altLang="en-US" sz="1200" dirty="0"/>
          </a:p>
          <a:p>
            <a:pPr marL="0" marR="0" lvl="0" indent="0" algn="l" defTabSz="914400" rtl="0" eaLnBrk="0" fontAlgn="base" latinLnBrk="0" hangingPunct="0">
              <a:lnSpc>
                <a:spcPct val="100000"/>
              </a:lnSpc>
              <a:spcBef>
                <a:spcPct val="0"/>
              </a:spcBef>
              <a:spcAft>
                <a:spcPct val="0"/>
              </a:spcAft>
              <a:buClrTx/>
              <a:buSzTx/>
              <a:buFontTx/>
              <a:buNone/>
              <a:tabLst>
                <a:tab pos="2865438" algn="ctr"/>
                <a:tab pos="5730875" algn="r"/>
              </a:tabLst>
            </a:pPr>
            <a:r>
              <a:rPr lang="en-GB" altLang="en-US" sz="1200" u="sng" dirty="0"/>
              <a:t>Reference List:</a:t>
            </a:r>
          </a:p>
          <a:p>
            <a:pPr marL="0" marR="0" lvl="0" indent="0" algn="l" defTabSz="914400" rtl="0" eaLnBrk="0" fontAlgn="base" latinLnBrk="0" hangingPunct="0">
              <a:lnSpc>
                <a:spcPct val="100000"/>
              </a:lnSpc>
              <a:spcBef>
                <a:spcPct val="0"/>
              </a:spcBef>
              <a:spcAft>
                <a:spcPct val="0"/>
              </a:spcAft>
              <a:buClrTx/>
              <a:buSzTx/>
              <a:buFontTx/>
              <a:buNone/>
              <a:tabLst>
                <a:tab pos="2865438" algn="ctr"/>
                <a:tab pos="5730875" algn="r"/>
              </a:tabLst>
            </a:pPr>
            <a:endParaRPr kumimoji="0" lang="en-GB" altLang="en-US" sz="1200" b="0" i="0" u="sng" strike="noStrike" cap="none" normalizeH="0" baseline="0" dirty="0">
              <a:ln>
                <a:noFill/>
              </a:ln>
              <a:solidFill>
                <a:schemeClr val="tx1"/>
              </a:solidFill>
              <a:effectLst/>
              <a:latin typeface="Arial" panose="020B0604020202020204" pitchFamily="34" charset="0"/>
            </a:endParaRPr>
          </a:p>
          <a:p>
            <a:r>
              <a:rPr lang="en-GB" altLang="en-US" sz="1200" dirty="0">
                <a:ea typeface="ＭＳ Ｐゴシック" pitchFamily="34" charset="-128"/>
              </a:rPr>
              <a:t>Bowles, S. &amp; Gintis, H. (1976) </a:t>
            </a:r>
            <a:r>
              <a:rPr lang="en-GB" altLang="en-US" sz="1200" i="1" dirty="0">
                <a:ea typeface="ＭＳ Ｐゴシック" pitchFamily="34" charset="-128"/>
              </a:rPr>
              <a:t>Schooling in Capitalist America: Educational Reform and the Contradictions of Economic Life.</a:t>
            </a:r>
            <a:r>
              <a:rPr lang="en-GB" altLang="en-US" sz="1200" dirty="0">
                <a:ea typeface="ＭＳ Ｐゴシック" pitchFamily="34" charset="-128"/>
              </a:rPr>
              <a:t>  London: Routledge &amp; Kegan Paul.</a:t>
            </a:r>
          </a:p>
          <a:p>
            <a:pPr marL="0" marR="0" lvl="0" indent="0" algn="l" defTabSz="914400" rtl="0" eaLnBrk="0" fontAlgn="base" latinLnBrk="0" hangingPunct="0">
              <a:lnSpc>
                <a:spcPct val="100000"/>
              </a:lnSpc>
              <a:spcBef>
                <a:spcPct val="0"/>
              </a:spcBef>
              <a:spcAft>
                <a:spcPct val="0"/>
              </a:spcAft>
              <a:buClrTx/>
              <a:buSzTx/>
              <a:buFontTx/>
              <a:buNone/>
              <a:tabLst>
                <a:tab pos="2865438" algn="ctr"/>
                <a:tab pos="5730875" algn="r"/>
              </a:tabLst>
            </a:pPr>
            <a:endParaRPr kumimoji="0" lang="en-GB" altLang="en-US" sz="1200" b="1" i="0" u="sng" strike="noStrike" cap="none" normalizeH="0" baseline="0" dirty="0">
              <a:ln>
                <a:noFill/>
              </a:ln>
              <a:solidFill>
                <a:schemeClr val="tx1"/>
              </a:solidFill>
              <a:effectLst/>
              <a:latin typeface="Arial" panose="020B0604020202020204" pitchFamily="34" charset="0"/>
            </a:endParaRPr>
          </a:p>
          <a:p>
            <a:r>
              <a:rPr lang="en-GB" altLang="en-US" sz="1200" dirty="0"/>
              <a:t>Harvard University Press (2013) </a:t>
            </a:r>
            <a:r>
              <a:rPr lang="en-GB" sz="1200" i="1" dirty="0"/>
              <a:t>The Process of Education, 1960. </a:t>
            </a:r>
            <a:r>
              <a:rPr lang="en-GB" sz="1200" i="1" dirty="0">
                <a:hlinkClick r:id="rId2"/>
              </a:rPr>
              <a:t>http://harvardpress.typepad.com/hup_publicity/2013/03/the-process-of-education-jerome-bruner-1960.html</a:t>
            </a:r>
            <a:r>
              <a:rPr lang="en-GB" sz="1200" i="1" dirty="0"/>
              <a:t>. </a:t>
            </a:r>
            <a:r>
              <a:rPr lang="en-GB" sz="1200" dirty="0"/>
              <a:t>(Accessed: 6 January 2018).</a:t>
            </a:r>
            <a:endParaRPr lang="en-GB" sz="1200" i="1" dirty="0"/>
          </a:p>
          <a:p>
            <a:pPr marL="0" marR="0" lvl="0" indent="0" algn="l" defTabSz="914400" rtl="0" eaLnBrk="0" fontAlgn="base" latinLnBrk="0" hangingPunct="0">
              <a:lnSpc>
                <a:spcPct val="100000"/>
              </a:lnSpc>
              <a:spcBef>
                <a:spcPct val="0"/>
              </a:spcBef>
              <a:spcAft>
                <a:spcPct val="0"/>
              </a:spcAft>
              <a:buClrTx/>
              <a:buSzTx/>
              <a:buFontTx/>
              <a:buNone/>
              <a:tabLst>
                <a:tab pos="2865438" algn="ctr"/>
                <a:tab pos="5730875" algn="r"/>
              </a:tabLst>
            </a:pPr>
            <a:endParaRPr kumimoji="0" lang="en-GB" altLang="en-US" sz="1200" i="0"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2865438" algn="ctr"/>
                <a:tab pos="5730875" algn="r"/>
              </a:tabLst>
            </a:pPr>
            <a:r>
              <a:rPr lang="en-GB" altLang="en-US" sz="1200" dirty="0"/>
              <a:t>Meighan, R., Harber, C. &amp; Contributors. (2007) </a:t>
            </a:r>
            <a:r>
              <a:rPr lang="en-GB" altLang="en-US" sz="1200" i="1" dirty="0"/>
              <a:t>A Sociology of Educating</a:t>
            </a:r>
            <a:r>
              <a:rPr lang="en-GB" altLang="en-US" sz="1200" dirty="0"/>
              <a:t>. London: Bloomsbury Publishing Plc.</a:t>
            </a:r>
          </a:p>
          <a:p>
            <a:pPr marL="0" marR="0" lvl="0" indent="0" algn="l" defTabSz="914400" rtl="0" eaLnBrk="0" fontAlgn="base" latinLnBrk="0" hangingPunct="0">
              <a:lnSpc>
                <a:spcPct val="100000"/>
              </a:lnSpc>
              <a:spcBef>
                <a:spcPct val="0"/>
              </a:spcBef>
              <a:spcAft>
                <a:spcPct val="0"/>
              </a:spcAft>
              <a:buClrTx/>
              <a:buSzTx/>
              <a:buFontTx/>
              <a:buNone/>
              <a:tabLst>
                <a:tab pos="2865438" algn="ctr"/>
                <a:tab pos="5730875" algn="r"/>
              </a:tabLst>
            </a:pPr>
            <a:endParaRPr kumimoji="0" lang="en-GB" altLang="en-US" sz="1200" b="0" i="0"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2865438" algn="ctr"/>
                <a:tab pos="5730875" algn="r"/>
              </a:tabLst>
            </a:pPr>
            <a:r>
              <a:rPr lang="en-GB" altLang="en-US" sz="1200" dirty="0"/>
              <a:t>Moore, A. (2012) </a:t>
            </a:r>
            <a:r>
              <a:rPr lang="en-GB" altLang="en-US" sz="1200" i="1" dirty="0"/>
              <a:t>Teaching and Learning: Pedagogy, Curriculum and Culture</a:t>
            </a:r>
            <a:r>
              <a:rPr lang="en-GB" altLang="en-US" sz="1200" dirty="0"/>
              <a:t>. 2</a:t>
            </a:r>
            <a:r>
              <a:rPr lang="en-GB" altLang="en-US" sz="1200" baseline="30000" dirty="0"/>
              <a:t>nd  </a:t>
            </a:r>
            <a:r>
              <a:rPr lang="en-GB" altLang="en-US" sz="1200" dirty="0"/>
              <a:t>edn. Oxon: Routledge.</a:t>
            </a:r>
          </a:p>
          <a:p>
            <a:pPr marL="0" marR="0" lvl="0" indent="0" algn="l" defTabSz="914400" rtl="0" eaLnBrk="0" fontAlgn="base" latinLnBrk="0" hangingPunct="0">
              <a:lnSpc>
                <a:spcPct val="100000"/>
              </a:lnSpc>
              <a:spcBef>
                <a:spcPct val="0"/>
              </a:spcBef>
              <a:spcAft>
                <a:spcPct val="0"/>
              </a:spcAft>
              <a:buClrTx/>
              <a:buSzTx/>
              <a:buFontTx/>
              <a:buNone/>
              <a:tabLst>
                <a:tab pos="2865438" algn="ctr"/>
                <a:tab pos="5730875" algn="r"/>
              </a:tabLst>
            </a:pPr>
            <a:endParaRPr lang="en-GB" altLang="en-US" sz="1200" dirty="0"/>
          </a:p>
          <a:p>
            <a:pPr lvl="0"/>
            <a:r>
              <a:rPr lang="en-GB" altLang="en-US" sz="1200" dirty="0"/>
              <a:t>Revise Sociology (2015) </a:t>
            </a:r>
            <a:r>
              <a:rPr lang="en-GB" altLang="en-US" sz="1200" i="1" dirty="0"/>
              <a:t>The Functionalist perspective on Education</a:t>
            </a:r>
            <a:r>
              <a:rPr lang="en-GB" altLang="en-US" sz="1200" dirty="0"/>
              <a:t>. </a:t>
            </a:r>
            <a:r>
              <a:rPr lang="en-GB" altLang="en-US" sz="1200" dirty="0">
                <a:hlinkClick r:id="rId3"/>
              </a:rPr>
              <a:t>https://revisesociology.com/2015/01/26/the-functionalist-perspective-on-education/</a:t>
            </a:r>
            <a:r>
              <a:rPr lang="en-GB" altLang="en-US" sz="1200" dirty="0"/>
              <a:t> </a:t>
            </a:r>
            <a:r>
              <a:rPr lang="en-GB" sz="1200" dirty="0"/>
              <a:t>(Accessed: 3 January 2018). </a:t>
            </a:r>
          </a:p>
          <a:p>
            <a:pPr lvl="0"/>
            <a:endParaRPr lang="en-GB" altLang="en-US" sz="1200" dirty="0"/>
          </a:p>
          <a:p>
            <a:r>
              <a:rPr lang="en-GB" altLang="en-US" sz="1200" dirty="0"/>
              <a:t>Shepherd, J. (2012) ‘</a:t>
            </a:r>
            <a:r>
              <a:rPr lang="en-GB" sz="1200" dirty="0"/>
              <a:t>Dividing younger pupils by ability can entrench disadvantage, study finds’, </a:t>
            </a:r>
            <a:r>
              <a:rPr lang="en-GB" sz="1200" i="1" dirty="0"/>
              <a:t>The Guardian, </a:t>
            </a:r>
            <a:r>
              <a:rPr lang="en-GB" sz="1200" dirty="0"/>
              <a:t>9 February</a:t>
            </a:r>
            <a:r>
              <a:rPr lang="en-GB" sz="1200" i="1" dirty="0"/>
              <a:t>.</a:t>
            </a:r>
          </a:p>
          <a:p>
            <a:pPr lvl="0"/>
            <a:endParaRPr lang="en-GB" altLang="en-US" sz="1200" dirty="0"/>
          </a:p>
          <a:p>
            <a:r>
              <a:rPr lang="en-GB" altLang="en-US" sz="1200" dirty="0"/>
              <a:t>Smith, S (2017) ‘</a:t>
            </a:r>
            <a:r>
              <a:rPr lang="en-GB" sz="1200" dirty="0"/>
              <a:t>The Pros and Cons of Setting in Schools’, </a:t>
            </a:r>
            <a:r>
              <a:rPr lang="en-GB" sz="1200" i="1" dirty="0"/>
              <a:t>School House Magazine, </a:t>
            </a:r>
            <a:r>
              <a:rPr lang="en-GB" sz="1200" dirty="0"/>
              <a:t>no date.</a:t>
            </a:r>
            <a:endParaRPr lang="en-GB" altLang="en-US" sz="1200" dirty="0"/>
          </a:p>
          <a:p>
            <a:pPr lvl="0"/>
            <a:endParaRPr lang="en-GB" altLang="en-US" sz="1200" dirty="0"/>
          </a:p>
          <a:p>
            <a:pPr lvl="0"/>
            <a:r>
              <a:rPr lang="en-GB" altLang="en-US" sz="1200" dirty="0"/>
              <a:t>Wales:(1993) Education, England and Wales. </a:t>
            </a:r>
            <a:r>
              <a:rPr lang="en-GB" sz="1200" i="1" dirty="0"/>
              <a:t>The Education (School Performance Information) (Wales) Regulations 1993. </a:t>
            </a:r>
            <a:r>
              <a:rPr lang="en-GB" sz="1200" dirty="0"/>
              <a:t>Wales: OGL. [Online]. Available at: </a:t>
            </a:r>
            <a:r>
              <a:rPr lang="en-GB" sz="1200" dirty="0">
                <a:hlinkClick r:id="rId4"/>
              </a:rPr>
              <a:t>https://www.legislation.gov.uk/uksi/1993/2194/made</a:t>
            </a:r>
            <a:r>
              <a:rPr lang="en-GB" sz="1200" dirty="0"/>
              <a:t> (Accessed: 3 January 2018). </a:t>
            </a:r>
          </a:p>
          <a:p>
            <a:endParaRPr lang="en-GB" sz="1200" dirty="0"/>
          </a:p>
          <a:p>
            <a:r>
              <a:rPr lang="en-GB" sz="1200" dirty="0"/>
              <a:t>Wales: The Education Directorate, (2017) </a:t>
            </a:r>
            <a:r>
              <a:rPr lang="en-GB" sz="1200" i="1" dirty="0"/>
              <a:t>Education in Wales: Our national mission Action plan 2017–21. </a:t>
            </a:r>
            <a:r>
              <a:rPr lang="en-GB" sz="1200" dirty="0"/>
              <a:t>Cardiff: Welsh Government</a:t>
            </a:r>
          </a:p>
          <a:p>
            <a:endParaRPr kumimoji="0" lang="en-GB" altLang="en-US" sz="1200" b="0" strike="noStrike" cap="none" normalizeH="0" baseline="0" dirty="0">
              <a:ln>
                <a:noFill/>
              </a:ln>
              <a:solidFill>
                <a:schemeClr val="tx1"/>
              </a:solidFill>
              <a:effectLst/>
              <a:latin typeface="Arial" panose="020B0604020202020204" pitchFamily="34" charset="0"/>
            </a:endParaRPr>
          </a:p>
          <a:p>
            <a:r>
              <a:rPr lang="en-GB" sz="1200" dirty="0"/>
              <a:t>Walker, M. (2011) Children &amp; Young People's Workforce: Early Learning &amp; Childcare. Cheltenham: Nelson Thornes.</a:t>
            </a:r>
          </a:p>
          <a:p>
            <a:r>
              <a:rPr lang="en-GB" sz="1200" dirty="0"/>
              <a:t> </a:t>
            </a:r>
          </a:p>
          <a:p>
            <a:r>
              <a:rPr lang="en-GB" sz="1200" dirty="0"/>
              <a:t>Welsh Government (2014) </a:t>
            </a:r>
            <a:r>
              <a:rPr lang="en-GB" sz="1200" i="1" dirty="0"/>
              <a:t>Current School Curriculum</a:t>
            </a:r>
            <a:r>
              <a:rPr lang="en-GB" sz="1200" dirty="0"/>
              <a:t>. </a:t>
            </a:r>
            <a:r>
              <a:rPr lang="en-GB" sz="1200" dirty="0">
                <a:hlinkClick r:id="rId5"/>
              </a:rPr>
              <a:t>http://gov.wales/topics/educationandskills/schoolshome/curriculuminwales/arevisedcurriculumforwales/?lang=en</a:t>
            </a:r>
            <a:r>
              <a:rPr lang="en-GB" sz="1200" dirty="0"/>
              <a:t> (Accessed: 3 January 2018). </a:t>
            </a:r>
          </a:p>
          <a:p>
            <a:endParaRPr lang="en-GB" sz="1200" dirty="0"/>
          </a:p>
          <a:p>
            <a:r>
              <a:rPr lang="en-GB" sz="1200" dirty="0"/>
              <a:t>Welsh Government (2017) </a:t>
            </a:r>
            <a:r>
              <a:rPr lang="en-GB" sz="1200" i="1" dirty="0"/>
              <a:t>My Local School: Sharing Information about Local Schools. </a:t>
            </a:r>
            <a:r>
              <a:rPr lang="en-GB" sz="1200" dirty="0">
                <a:hlinkClick r:id="rId6"/>
              </a:rPr>
              <a:t>http://mylocalschool.gov.wales/?lang=en</a:t>
            </a:r>
            <a:r>
              <a:rPr lang="en-GB" sz="1200" dirty="0"/>
              <a:t> (Accessed: 3 January 2018). </a:t>
            </a:r>
            <a:endParaRPr lang="en-GB" sz="1200" i="1" dirty="0"/>
          </a:p>
          <a:p>
            <a:r>
              <a:rPr lang="en-GB" sz="1200" dirty="0"/>
              <a:t> </a:t>
            </a:r>
          </a:p>
          <a:p>
            <a:pPr marL="0" marR="0" lvl="0" indent="0" algn="l" defTabSz="914400" rtl="0" eaLnBrk="0" fontAlgn="base" latinLnBrk="0" hangingPunct="0">
              <a:lnSpc>
                <a:spcPct val="100000"/>
              </a:lnSpc>
              <a:spcBef>
                <a:spcPct val="0"/>
              </a:spcBef>
              <a:spcAft>
                <a:spcPct val="0"/>
              </a:spcAft>
              <a:buClrTx/>
              <a:buSzTx/>
              <a:buFontTx/>
              <a:buNone/>
              <a:tabLst>
                <a:tab pos="2865438" algn="ctr"/>
                <a:tab pos="5730875" algn="r"/>
              </a:tabLst>
            </a:pPr>
            <a:endParaRPr kumimoji="0" lang="en-GB" altLang="en-US" sz="1200" b="0" i="0" u="sng"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2865438" algn="ctr"/>
                <a:tab pos="5730875" algn="r"/>
              </a:tabLst>
            </a:pPr>
            <a:endParaRPr kumimoji="0" lang="en-GB" altLang="en-US" sz="1200" b="0" i="0" u="sng"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2865438" algn="ctr"/>
                <a:tab pos="5730875" algn="r"/>
              </a:tabLst>
            </a:pPr>
            <a:endParaRPr kumimoji="0" lang="en-GB" altLang="en-US" sz="1200" b="0" i="0" u="sng"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8225007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7063</TotalTime>
  <Words>1375</Words>
  <Application>Microsoft Office PowerPoint</Application>
  <PresentationFormat>Widescreen</PresentationFormat>
  <Paragraphs>61</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MS PGothic</vt:lpstr>
      <vt:lpstr>Arial</vt:lpstr>
      <vt:lpstr>Calibri</vt:lpstr>
      <vt:lpstr>Calibri Light</vt:lpstr>
      <vt:lpstr>Times New Roman</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110</cp:revision>
  <dcterms:created xsi:type="dcterms:W3CDTF">2017-12-30T13:07:29Z</dcterms:created>
  <dcterms:modified xsi:type="dcterms:W3CDTF">2018-01-07T14:48:30Z</dcterms:modified>
</cp:coreProperties>
</file>