
<file path=[Content_Types].xml><?xml version="1.0" encoding="utf-8"?>
<Types xmlns="http://schemas.openxmlformats.org/package/2006/content-types">
  <Default Extension="gif" ContentType="image/gif"/>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5"/>
  </p:notesMasterIdLst>
  <p:sldIdLst>
    <p:sldId id="286" r:id="rId3"/>
    <p:sldId id="257" r:id="rId4"/>
    <p:sldId id="287" r:id="rId5"/>
    <p:sldId id="288"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89" r:id="rId21"/>
    <p:sldId id="290" r:id="rId22"/>
    <p:sldId id="291" r:id="rId23"/>
    <p:sldId id="274" r:id="rId24"/>
    <p:sldId id="275" r:id="rId25"/>
    <p:sldId id="276" r:id="rId26"/>
    <p:sldId id="277" r:id="rId27"/>
    <p:sldId id="278" r:id="rId28"/>
    <p:sldId id="279" r:id="rId29"/>
    <p:sldId id="280" r:id="rId30"/>
    <p:sldId id="281" r:id="rId31"/>
    <p:sldId id="282" r:id="rId32"/>
    <p:sldId id="283" r:id="rId33"/>
    <p:sldId id="28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F653FD-75DE-D6DD-29E1-78AD3B05B48A}" v="56" dt="2020-12-22T12:21:44.901"/>
    <p1510:client id="{4C7F3AD7-EE53-E8CC-143F-07A87187725B}" v="491" dt="2020-12-30T12:09:09.462"/>
    <p1510:client id="{6D7B0968-55F1-9103-F079-5B7EB483FFA4}" v="53" dt="2020-12-29T13:35:39.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3899" autoAdjust="0"/>
  </p:normalViewPr>
  <p:slideViewPr>
    <p:cSldViewPr snapToGrid="0">
      <p:cViewPr>
        <p:scale>
          <a:sx n="60" d="100"/>
          <a:sy n="60" d="100"/>
        </p:scale>
        <p:origin x="-60" y="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E68862-9ACD-4E40-936B-E8B9DB3C0C0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F1F01C0-EDC1-4DC2-A5D5-2A857D69869F}">
      <dgm:prSet custT="1"/>
      <dgm:spPr/>
      <dgm:t>
        <a:bodyPr/>
        <a:lstStyle/>
        <a:p>
          <a:pPr rtl="0"/>
          <a:r>
            <a:rPr lang="en-GB" sz="2000" dirty="0"/>
            <a:t>The only research method which directly explores causality</a:t>
          </a:r>
          <a:endParaRPr lang="en-US" sz="2000" dirty="0"/>
        </a:p>
      </dgm:t>
    </dgm:pt>
    <dgm:pt modelId="{F87CCF5E-4B45-40EE-9387-6F4A680A382D}" type="parTrans" cxnId="{8D1F9580-5AE0-4629-B15A-7ED8DAC250AB}">
      <dgm:prSet/>
      <dgm:spPr/>
      <dgm:t>
        <a:bodyPr/>
        <a:lstStyle/>
        <a:p>
          <a:endParaRPr lang="en-US" sz="2000"/>
        </a:p>
      </dgm:t>
    </dgm:pt>
    <dgm:pt modelId="{A72EABD1-C206-4D4F-A2C5-8D5AE96E1BAD}" type="sibTrans" cxnId="{8D1F9580-5AE0-4629-B15A-7ED8DAC250AB}">
      <dgm:prSet/>
      <dgm:spPr/>
      <dgm:t>
        <a:bodyPr/>
        <a:lstStyle/>
        <a:p>
          <a:endParaRPr lang="en-US" sz="2000"/>
        </a:p>
      </dgm:t>
    </dgm:pt>
    <dgm:pt modelId="{77232641-E502-45B9-BAB7-93AA6F2BA56A}">
      <dgm:prSet custT="1"/>
      <dgm:spPr/>
      <dgm:t>
        <a:bodyPr/>
        <a:lstStyle/>
        <a:p>
          <a:pPr rtl="0"/>
          <a:r>
            <a:rPr lang="en-GB" sz="2000"/>
            <a:t>They are designed to test a hypothesis</a:t>
          </a:r>
          <a:endParaRPr lang="en-US" sz="2000"/>
        </a:p>
      </dgm:t>
    </dgm:pt>
    <dgm:pt modelId="{A8F4317B-E849-4767-AF72-9ED3788B34E3}" type="parTrans" cxnId="{4E3CFC51-4EED-414C-B2B8-14693770E967}">
      <dgm:prSet/>
      <dgm:spPr/>
      <dgm:t>
        <a:bodyPr/>
        <a:lstStyle/>
        <a:p>
          <a:endParaRPr lang="en-US" sz="2000"/>
        </a:p>
      </dgm:t>
    </dgm:pt>
    <dgm:pt modelId="{C1D9A2F8-869F-4D72-A3EC-E314A079D2E6}" type="sibTrans" cxnId="{4E3CFC51-4EED-414C-B2B8-14693770E967}">
      <dgm:prSet/>
      <dgm:spPr/>
      <dgm:t>
        <a:bodyPr/>
        <a:lstStyle/>
        <a:p>
          <a:endParaRPr lang="en-US" sz="2000"/>
        </a:p>
      </dgm:t>
    </dgm:pt>
    <dgm:pt modelId="{76FA7541-63A9-44FB-A37B-35E50D09358C}">
      <dgm:prSet custT="1"/>
      <dgm:spPr/>
      <dgm:t>
        <a:bodyPr/>
        <a:lstStyle/>
        <a:p>
          <a:pPr rtl="0"/>
          <a:r>
            <a:rPr lang="en-GB" sz="2000"/>
            <a:t>They aim to test a theory (hypothetico-deductive)</a:t>
          </a:r>
          <a:endParaRPr lang="en-US" sz="2000"/>
        </a:p>
      </dgm:t>
    </dgm:pt>
    <dgm:pt modelId="{B288A13F-DC84-43AE-AA55-D08F8FAE4B0A}" type="parTrans" cxnId="{D9C5798F-6B5E-470D-BD26-7B3CA2C7BE3D}">
      <dgm:prSet/>
      <dgm:spPr/>
      <dgm:t>
        <a:bodyPr/>
        <a:lstStyle/>
        <a:p>
          <a:endParaRPr lang="en-US" sz="2000"/>
        </a:p>
      </dgm:t>
    </dgm:pt>
    <dgm:pt modelId="{C9F6F775-2198-42E9-A7FC-F6286D9841AD}" type="sibTrans" cxnId="{D9C5798F-6B5E-470D-BD26-7B3CA2C7BE3D}">
      <dgm:prSet/>
      <dgm:spPr/>
      <dgm:t>
        <a:bodyPr/>
        <a:lstStyle/>
        <a:p>
          <a:endParaRPr lang="en-US" sz="2000"/>
        </a:p>
      </dgm:t>
    </dgm:pt>
    <dgm:pt modelId="{9C1F20F7-B25E-4D80-A885-C5DC55DF5655}">
      <dgm:prSet custT="1"/>
      <dgm:spPr/>
      <dgm:t>
        <a:bodyPr/>
        <a:lstStyle/>
        <a:p>
          <a:pPr rtl="0"/>
          <a:r>
            <a:rPr lang="en-GB" sz="2000"/>
            <a:t>Theory – some kind of general explanation for why something happens</a:t>
          </a:r>
          <a:endParaRPr lang="en-US" sz="2000"/>
        </a:p>
      </dgm:t>
    </dgm:pt>
    <dgm:pt modelId="{E6BF94D5-4F35-47A7-8F97-E45BB96E61CD}" type="parTrans" cxnId="{90708FDE-121D-4BA3-8D92-424CA03642C5}">
      <dgm:prSet/>
      <dgm:spPr/>
      <dgm:t>
        <a:bodyPr/>
        <a:lstStyle/>
        <a:p>
          <a:endParaRPr lang="en-US" sz="2000"/>
        </a:p>
      </dgm:t>
    </dgm:pt>
    <dgm:pt modelId="{9B56D7B8-C176-4120-B54A-9F265038909B}" type="sibTrans" cxnId="{90708FDE-121D-4BA3-8D92-424CA03642C5}">
      <dgm:prSet/>
      <dgm:spPr/>
      <dgm:t>
        <a:bodyPr/>
        <a:lstStyle/>
        <a:p>
          <a:endParaRPr lang="en-US" sz="2000"/>
        </a:p>
      </dgm:t>
    </dgm:pt>
    <dgm:pt modelId="{D966FA83-5A40-457F-AEE3-C8FD27561413}">
      <dgm:prSet custT="1"/>
      <dgm:spPr/>
      <dgm:t>
        <a:bodyPr/>
        <a:lstStyle/>
        <a:p>
          <a:pPr rtl="0"/>
          <a:r>
            <a:rPr lang="en-GB" sz="2000"/>
            <a:t>The aim of the experiment is to gain evidence which will support that theory, or which will challenge it.</a:t>
          </a:r>
          <a:endParaRPr lang="en-US" sz="2000"/>
        </a:p>
      </dgm:t>
    </dgm:pt>
    <dgm:pt modelId="{5E55836F-E12C-4023-B959-33F28450C99A}" type="parTrans" cxnId="{E025A387-2ED7-44F9-9713-68B775396AB0}">
      <dgm:prSet/>
      <dgm:spPr/>
      <dgm:t>
        <a:bodyPr/>
        <a:lstStyle/>
        <a:p>
          <a:endParaRPr lang="en-US" sz="2000"/>
        </a:p>
      </dgm:t>
    </dgm:pt>
    <dgm:pt modelId="{EA559C1D-BA5D-409F-8317-D987D05222EB}" type="sibTrans" cxnId="{E025A387-2ED7-44F9-9713-68B775396AB0}">
      <dgm:prSet/>
      <dgm:spPr/>
      <dgm:t>
        <a:bodyPr/>
        <a:lstStyle/>
        <a:p>
          <a:endParaRPr lang="en-US" sz="2000"/>
        </a:p>
      </dgm:t>
    </dgm:pt>
    <dgm:pt modelId="{44F97788-C0FB-4B0A-A6E9-6B91EC7C0F64}" type="pres">
      <dgm:prSet presAssocID="{2CE68862-9ACD-4E40-936B-E8B9DB3C0C05}" presName="linear" presStyleCnt="0">
        <dgm:presLayoutVars>
          <dgm:animLvl val="lvl"/>
          <dgm:resizeHandles val="exact"/>
        </dgm:presLayoutVars>
      </dgm:prSet>
      <dgm:spPr/>
    </dgm:pt>
    <dgm:pt modelId="{7CE624E2-977E-4524-9AB3-9FC7F6382854}" type="pres">
      <dgm:prSet presAssocID="{0F1F01C0-EDC1-4DC2-A5D5-2A857D69869F}" presName="parentText" presStyleLbl="node1" presStyleIdx="0" presStyleCnt="5">
        <dgm:presLayoutVars>
          <dgm:chMax val="0"/>
          <dgm:bulletEnabled val="1"/>
        </dgm:presLayoutVars>
      </dgm:prSet>
      <dgm:spPr/>
    </dgm:pt>
    <dgm:pt modelId="{0B521DEE-B3A5-4A90-BA00-3E352557D310}" type="pres">
      <dgm:prSet presAssocID="{A72EABD1-C206-4D4F-A2C5-8D5AE96E1BAD}" presName="spacer" presStyleCnt="0"/>
      <dgm:spPr/>
    </dgm:pt>
    <dgm:pt modelId="{F0F3EE52-E570-42F1-8E34-B9064DF3E5DC}" type="pres">
      <dgm:prSet presAssocID="{77232641-E502-45B9-BAB7-93AA6F2BA56A}" presName="parentText" presStyleLbl="node1" presStyleIdx="1" presStyleCnt="5">
        <dgm:presLayoutVars>
          <dgm:chMax val="0"/>
          <dgm:bulletEnabled val="1"/>
        </dgm:presLayoutVars>
      </dgm:prSet>
      <dgm:spPr/>
    </dgm:pt>
    <dgm:pt modelId="{3EF6533D-8938-4ADF-BB43-41204B636C2C}" type="pres">
      <dgm:prSet presAssocID="{C1D9A2F8-869F-4D72-A3EC-E314A079D2E6}" presName="spacer" presStyleCnt="0"/>
      <dgm:spPr/>
    </dgm:pt>
    <dgm:pt modelId="{F58917DF-720E-44C6-B256-B4A51CE4AB79}" type="pres">
      <dgm:prSet presAssocID="{76FA7541-63A9-44FB-A37B-35E50D09358C}" presName="parentText" presStyleLbl="node1" presStyleIdx="2" presStyleCnt="5">
        <dgm:presLayoutVars>
          <dgm:chMax val="0"/>
          <dgm:bulletEnabled val="1"/>
        </dgm:presLayoutVars>
      </dgm:prSet>
      <dgm:spPr/>
    </dgm:pt>
    <dgm:pt modelId="{5E2B7010-1C05-4CA2-833F-1B71BFD49A67}" type="pres">
      <dgm:prSet presAssocID="{C9F6F775-2198-42E9-A7FC-F6286D9841AD}" presName="spacer" presStyleCnt="0"/>
      <dgm:spPr/>
    </dgm:pt>
    <dgm:pt modelId="{A6619E15-0021-4DB8-9FB6-C74BBEAE5E43}" type="pres">
      <dgm:prSet presAssocID="{9C1F20F7-B25E-4D80-A885-C5DC55DF5655}" presName="parentText" presStyleLbl="node1" presStyleIdx="3" presStyleCnt="5">
        <dgm:presLayoutVars>
          <dgm:chMax val="0"/>
          <dgm:bulletEnabled val="1"/>
        </dgm:presLayoutVars>
      </dgm:prSet>
      <dgm:spPr/>
    </dgm:pt>
    <dgm:pt modelId="{04A694F1-E8B3-4E67-8C8F-C5811B288EE2}" type="pres">
      <dgm:prSet presAssocID="{9B56D7B8-C176-4120-B54A-9F265038909B}" presName="spacer" presStyleCnt="0"/>
      <dgm:spPr/>
    </dgm:pt>
    <dgm:pt modelId="{2B6E0C9E-DF23-42AA-AB09-0E2E03415B29}" type="pres">
      <dgm:prSet presAssocID="{D966FA83-5A40-457F-AEE3-C8FD27561413}" presName="parentText" presStyleLbl="node1" presStyleIdx="4" presStyleCnt="5">
        <dgm:presLayoutVars>
          <dgm:chMax val="0"/>
          <dgm:bulletEnabled val="1"/>
        </dgm:presLayoutVars>
      </dgm:prSet>
      <dgm:spPr/>
    </dgm:pt>
  </dgm:ptLst>
  <dgm:cxnLst>
    <dgm:cxn modelId="{4E3CFC51-4EED-414C-B2B8-14693770E967}" srcId="{2CE68862-9ACD-4E40-936B-E8B9DB3C0C05}" destId="{77232641-E502-45B9-BAB7-93AA6F2BA56A}" srcOrd="1" destOrd="0" parTransId="{A8F4317B-E849-4767-AF72-9ED3788B34E3}" sibTransId="{C1D9A2F8-869F-4D72-A3EC-E314A079D2E6}"/>
    <dgm:cxn modelId="{5D8A2B72-ABB5-494A-ADD0-CAF2BD750DEE}" type="presOf" srcId="{D966FA83-5A40-457F-AEE3-C8FD27561413}" destId="{2B6E0C9E-DF23-42AA-AB09-0E2E03415B29}" srcOrd="0" destOrd="0" presId="urn:microsoft.com/office/officeart/2005/8/layout/vList2"/>
    <dgm:cxn modelId="{8D1F9580-5AE0-4629-B15A-7ED8DAC250AB}" srcId="{2CE68862-9ACD-4E40-936B-E8B9DB3C0C05}" destId="{0F1F01C0-EDC1-4DC2-A5D5-2A857D69869F}" srcOrd="0" destOrd="0" parTransId="{F87CCF5E-4B45-40EE-9387-6F4A680A382D}" sibTransId="{A72EABD1-C206-4D4F-A2C5-8D5AE96E1BAD}"/>
    <dgm:cxn modelId="{E025A387-2ED7-44F9-9713-68B775396AB0}" srcId="{2CE68862-9ACD-4E40-936B-E8B9DB3C0C05}" destId="{D966FA83-5A40-457F-AEE3-C8FD27561413}" srcOrd="4" destOrd="0" parTransId="{5E55836F-E12C-4023-B959-33F28450C99A}" sibTransId="{EA559C1D-BA5D-409F-8317-D987D05222EB}"/>
    <dgm:cxn modelId="{D9C5798F-6B5E-470D-BD26-7B3CA2C7BE3D}" srcId="{2CE68862-9ACD-4E40-936B-E8B9DB3C0C05}" destId="{76FA7541-63A9-44FB-A37B-35E50D09358C}" srcOrd="2" destOrd="0" parTransId="{B288A13F-DC84-43AE-AA55-D08F8FAE4B0A}" sibTransId="{C9F6F775-2198-42E9-A7FC-F6286D9841AD}"/>
    <dgm:cxn modelId="{F458BAAA-8633-473A-921D-9C8431D9FAE2}" type="presOf" srcId="{9C1F20F7-B25E-4D80-A885-C5DC55DF5655}" destId="{A6619E15-0021-4DB8-9FB6-C74BBEAE5E43}" srcOrd="0" destOrd="0" presId="urn:microsoft.com/office/officeart/2005/8/layout/vList2"/>
    <dgm:cxn modelId="{A408BEAD-A66D-49F9-89DC-28CC35820407}" type="presOf" srcId="{2CE68862-9ACD-4E40-936B-E8B9DB3C0C05}" destId="{44F97788-C0FB-4B0A-A6E9-6B91EC7C0F64}" srcOrd="0" destOrd="0" presId="urn:microsoft.com/office/officeart/2005/8/layout/vList2"/>
    <dgm:cxn modelId="{EA690EB1-F722-476C-BE2B-7931789ADF62}" type="presOf" srcId="{77232641-E502-45B9-BAB7-93AA6F2BA56A}" destId="{F0F3EE52-E570-42F1-8E34-B9064DF3E5DC}" srcOrd="0" destOrd="0" presId="urn:microsoft.com/office/officeart/2005/8/layout/vList2"/>
    <dgm:cxn modelId="{C4535ECD-B97D-47ED-8715-F08E6B8FD5B2}" type="presOf" srcId="{76FA7541-63A9-44FB-A37B-35E50D09358C}" destId="{F58917DF-720E-44C6-B256-B4A51CE4AB79}" srcOrd="0" destOrd="0" presId="urn:microsoft.com/office/officeart/2005/8/layout/vList2"/>
    <dgm:cxn modelId="{90708FDE-121D-4BA3-8D92-424CA03642C5}" srcId="{2CE68862-9ACD-4E40-936B-E8B9DB3C0C05}" destId="{9C1F20F7-B25E-4D80-A885-C5DC55DF5655}" srcOrd="3" destOrd="0" parTransId="{E6BF94D5-4F35-47A7-8F97-E45BB96E61CD}" sibTransId="{9B56D7B8-C176-4120-B54A-9F265038909B}"/>
    <dgm:cxn modelId="{95AB83F9-5837-4064-AB3A-A1C53148A977}" type="presOf" srcId="{0F1F01C0-EDC1-4DC2-A5D5-2A857D69869F}" destId="{7CE624E2-977E-4524-9AB3-9FC7F6382854}" srcOrd="0" destOrd="0" presId="urn:microsoft.com/office/officeart/2005/8/layout/vList2"/>
    <dgm:cxn modelId="{2327CF24-4ADD-4935-B51E-210E7D3B087A}" type="presParOf" srcId="{44F97788-C0FB-4B0A-A6E9-6B91EC7C0F64}" destId="{7CE624E2-977E-4524-9AB3-9FC7F6382854}" srcOrd="0" destOrd="0" presId="urn:microsoft.com/office/officeart/2005/8/layout/vList2"/>
    <dgm:cxn modelId="{678E1215-7B56-4688-8702-35A25465C00D}" type="presParOf" srcId="{44F97788-C0FB-4B0A-A6E9-6B91EC7C0F64}" destId="{0B521DEE-B3A5-4A90-BA00-3E352557D310}" srcOrd="1" destOrd="0" presId="urn:microsoft.com/office/officeart/2005/8/layout/vList2"/>
    <dgm:cxn modelId="{AA9B9011-66CB-4F1C-9038-1B886870C73C}" type="presParOf" srcId="{44F97788-C0FB-4B0A-A6E9-6B91EC7C0F64}" destId="{F0F3EE52-E570-42F1-8E34-B9064DF3E5DC}" srcOrd="2" destOrd="0" presId="urn:microsoft.com/office/officeart/2005/8/layout/vList2"/>
    <dgm:cxn modelId="{6B78FCC7-D215-4034-AF36-3D6D48912035}" type="presParOf" srcId="{44F97788-C0FB-4B0A-A6E9-6B91EC7C0F64}" destId="{3EF6533D-8938-4ADF-BB43-41204B636C2C}" srcOrd="3" destOrd="0" presId="urn:microsoft.com/office/officeart/2005/8/layout/vList2"/>
    <dgm:cxn modelId="{B5D26554-4D7E-4C08-B366-920FF0246471}" type="presParOf" srcId="{44F97788-C0FB-4B0A-A6E9-6B91EC7C0F64}" destId="{F58917DF-720E-44C6-B256-B4A51CE4AB79}" srcOrd="4" destOrd="0" presId="urn:microsoft.com/office/officeart/2005/8/layout/vList2"/>
    <dgm:cxn modelId="{FD5B491E-AE93-4688-AC63-DB0DB73DFD5F}" type="presParOf" srcId="{44F97788-C0FB-4B0A-A6E9-6B91EC7C0F64}" destId="{5E2B7010-1C05-4CA2-833F-1B71BFD49A67}" srcOrd="5" destOrd="0" presId="urn:microsoft.com/office/officeart/2005/8/layout/vList2"/>
    <dgm:cxn modelId="{B85B7A80-CA6F-4276-9EF2-0C2E0533B54D}" type="presParOf" srcId="{44F97788-C0FB-4B0A-A6E9-6B91EC7C0F64}" destId="{A6619E15-0021-4DB8-9FB6-C74BBEAE5E43}" srcOrd="6" destOrd="0" presId="urn:microsoft.com/office/officeart/2005/8/layout/vList2"/>
    <dgm:cxn modelId="{07118378-894D-47A4-B418-ED9AA05BFE52}" type="presParOf" srcId="{44F97788-C0FB-4B0A-A6E9-6B91EC7C0F64}" destId="{04A694F1-E8B3-4E67-8C8F-C5811B288EE2}" srcOrd="7" destOrd="0" presId="urn:microsoft.com/office/officeart/2005/8/layout/vList2"/>
    <dgm:cxn modelId="{16451350-0747-4911-9089-C62705E2B7D7}" type="presParOf" srcId="{44F97788-C0FB-4B0A-A6E9-6B91EC7C0F64}" destId="{2B6E0C9E-DF23-42AA-AB09-0E2E03415B2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647E81-9A27-459A-BD5E-E52F8F9F63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B2FD025F-927E-4305-8C4A-7B4F07B357CC}">
      <dgm:prSet/>
      <dgm:spPr/>
      <dgm:t>
        <a:bodyPr/>
        <a:lstStyle/>
        <a:p>
          <a:pPr rtl="0"/>
          <a:r>
            <a:rPr lang="en-GB" dirty="0"/>
            <a:t>It compares different population groups at a single point in time (snapshot)</a:t>
          </a:r>
        </a:p>
      </dgm:t>
    </dgm:pt>
    <dgm:pt modelId="{5F5CC7A3-1F46-4233-92AE-C3647497F0DC}" type="parTrans" cxnId="{F61DAC9E-D260-40D4-A28B-D3802739BCAD}">
      <dgm:prSet/>
      <dgm:spPr/>
      <dgm:t>
        <a:bodyPr/>
        <a:lstStyle/>
        <a:p>
          <a:endParaRPr lang="en-GB"/>
        </a:p>
      </dgm:t>
    </dgm:pt>
    <dgm:pt modelId="{DAD16D73-05D1-47E8-A695-20888560C5E4}" type="sibTrans" cxnId="{F61DAC9E-D260-40D4-A28B-D3802739BCAD}">
      <dgm:prSet/>
      <dgm:spPr/>
      <dgm:t>
        <a:bodyPr/>
        <a:lstStyle/>
        <a:p>
          <a:endParaRPr lang="en-GB"/>
        </a:p>
      </dgm:t>
    </dgm:pt>
    <dgm:pt modelId="{14098766-4158-4BE0-8FB8-52246E59E6F9}">
      <dgm:prSet/>
      <dgm:spPr/>
      <dgm:t>
        <a:bodyPr/>
        <a:lstStyle/>
        <a:p>
          <a:pPr rtl="0"/>
          <a:r>
            <a:rPr lang="en-GB"/>
            <a:t>Findings are drawn from whatever fits into the frame.</a:t>
          </a:r>
        </a:p>
      </dgm:t>
    </dgm:pt>
    <dgm:pt modelId="{1C06E178-065F-44F8-8065-25BCA0D32A9E}" type="parTrans" cxnId="{27519DF5-0873-4ED0-A76E-CA20D12808BD}">
      <dgm:prSet/>
      <dgm:spPr/>
      <dgm:t>
        <a:bodyPr/>
        <a:lstStyle/>
        <a:p>
          <a:endParaRPr lang="en-GB"/>
        </a:p>
      </dgm:t>
    </dgm:pt>
    <dgm:pt modelId="{BE2D5F21-06CC-4B74-8DFF-E6A56961FB56}" type="sibTrans" cxnId="{27519DF5-0873-4ED0-A76E-CA20D12808BD}">
      <dgm:prSet/>
      <dgm:spPr/>
      <dgm:t>
        <a:bodyPr/>
        <a:lstStyle/>
        <a:p>
          <a:endParaRPr lang="en-GB"/>
        </a:p>
      </dgm:t>
    </dgm:pt>
    <dgm:pt modelId="{F37B7B2E-E059-471C-8C6E-05198480BA2E}" type="pres">
      <dgm:prSet presAssocID="{9C647E81-9A27-459A-BD5E-E52F8F9F63F3}" presName="linear" presStyleCnt="0">
        <dgm:presLayoutVars>
          <dgm:animLvl val="lvl"/>
          <dgm:resizeHandles val="exact"/>
        </dgm:presLayoutVars>
      </dgm:prSet>
      <dgm:spPr/>
    </dgm:pt>
    <dgm:pt modelId="{A1A23725-2ED0-4BB9-A9EA-0A46CA3ABBC5}" type="pres">
      <dgm:prSet presAssocID="{B2FD025F-927E-4305-8C4A-7B4F07B357CC}" presName="parentText" presStyleLbl="node1" presStyleIdx="0" presStyleCnt="2" custLinFactY="-8809" custLinFactNeighborX="170" custLinFactNeighborY="-100000">
        <dgm:presLayoutVars>
          <dgm:chMax val="0"/>
          <dgm:bulletEnabled val="1"/>
        </dgm:presLayoutVars>
      </dgm:prSet>
      <dgm:spPr/>
    </dgm:pt>
    <dgm:pt modelId="{D420842C-CDD6-478C-801E-034C32CAB1D6}" type="pres">
      <dgm:prSet presAssocID="{DAD16D73-05D1-47E8-A695-20888560C5E4}" presName="spacer" presStyleCnt="0"/>
      <dgm:spPr/>
    </dgm:pt>
    <dgm:pt modelId="{9E745107-5241-4324-BAAD-F779849C7063}" type="pres">
      <dgm:prSet presAssocID="{14098766-4158-4BE0-8FB8-52246E59E6F9}" presName="parentText" presStyleLbl="node1" presStyleIdx="1" presStyleCnt="2">
        <dgm:presLayoutVars>
          <dgm:chMax val="0"/>
          <dgm:bulletEnabled val="1"/>
        </dgm:presLayoutVars>
      </dgm:prSet>
      <dgm:spPr/>
    </dgm:pt>
  </dgm:ptLst>
  <dgm:cxnLst>
    <dgm:cxn modelId="{85060D26-7B1A-4B5E-A63C-7DC40167B937}" type="presOf" srcId="{9C647E81-9A27-459A-BD5E-E52F8F9F63F3}" destId="{F37B7B2E-E059-471C-8C6E-05198480BA2E}" srcOrd="0" destOrd="0" presId="urn:microsoft.com/office/officeart/2005/8/layout/vList2"/>
    <dgm:cxn modelId="{4AE11D26-2A91-40D6-ABD0-16F21741BA95}" type="presOf" srcId="{14098766-4158-4BE0-8FB8-52246E59E6F9}" destId="{9E745107-5241-4324-BAAD-F779849C7063}" srcOrd="0" destOrd="0" presId="urn:microsoft.com/office/officeart/2005/8/layout/vList2"/>
    <dgm:cxn modelId="{F61DAC9E-D260-40D4-A28B-D3802739BCAD}" srcId="{9C647E81-9A27-459A-BD5E-E52F8F9F63F3}" destId="{B2FD025F-927E-4305-8C4A-7B4F07B357CC}" srcOrd="0" destOrd="0" parTransId="{5F5CC7A3-1F46-4233-92AE-C3647497F0DC}" sibTransId="{DAD16D73-05D1-47E8-A695-20888560C5E4}"/>
    <dgm:cxn modelId="{5D1D53D5-6930-4391-95F2-E53FBE930044}" type="presOf" srcId="{B2FD025F-927E-4305-8C4A-7B4F07B357CC}" destId="{A1A23725-2ED0-4BB9-A9EA-0A46CA3ABBC5}" srcOrd="0" destOrd="0" presId="urn:microsoft.com/office/officeart/2005/8/layout/vList2"/>
    <dgm:cxn modelId="{27519DF5-0873-4ED0-A76E-CA20D12808BD}" srcId="{9C647E81-9A27-459A-BD5E-E52F8F9F63F3}" destId="{14098766-4158-4BE0-8FB8-52246E59E6F9}" srcOrd="1" destOrd="0" parTransId="{1C06E178-065F-44F8-8065-25BCA0D32A9E}" sibTransId="{BE2D5F21-06CC-4B74-8DFF-E6A56961FB56}"/>
    <dgm:cxn modelId="{714CBDE8-ADA8-4BCF-B0E1-7F521C708705}" type="presParOf" srcId="{F37B7B2E-E059-471C-8C6E-05198480BA2E}" destId="{A1A23725-2ED0-4BB9-A9EA-0A46CA3ABBC5}" srcOrd="0" destOrd="0" presId="urn:microsoft.com/office/officeart/2005/8/layout/vList2"/>
    <dgm:cxn modelId="{19C94416-49C0-4665-BD78-A66730A7B353}" type="presParOf" srcId="{F37B7B2E-E059-471C-8C6E-05198480BA2E}" destId="{D420842C-CDD6-478C-801E-034C32CAB1D6}" srcOrd="1" destOrd="0" presId="urn:microsoft.com/office/officeart/2005/8/layout/vList2"/>
    <dgm:cxn modelId="{77073F94-8EAA-435D-AD5E-CB58B157FD6B}" type="presParOf" srcId="{F37B7B2E-E059-471C-8C6E-05198480BA2E}" destId="{9E745107-5241-4324-BAAD-F779849C7063}"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89B633-004B-4317-9480-CC3A384A1A92}" type="doc">
      <dgm:prSet loTypeId="urn:microsoft.com/office/officeart/2005/8/layout/hChevron3" loCatId="process" qsTypeId="urn:microsoft.com/office/officeart/2005/8/quickstyle/simple1" qsCatId="simple" csTypeId="urn:microsoft.com/office/officeart/2005/8/colors/colorful5" csCatId="colorful"/>
      <dgm:spPr/>
      <dgm:t>
        <a:bodyPr/>
        <a:lstStyle/>
        <a:p>
          <a:endParaRPr lang="en-GB"/>
        </a:p>
      </dgm:t>
    </dgm:pt>
    <dgm:pt modelId="{6EEB12B6-FC38-4B91-9A41-7F2EA99358DD}">
      <dgm:prSet/>
      <dgm:spPr/>
      <dgm:t>
        <a:bodyPr/>
        <a:lstStyle/>
        <a:p>
          <a:pPr rtl="0"/>
          <a:r>
            <a:rPr lang="en-GB" dirty="0"/>
            <a:t>E.g., cholesterol levels in daily walkers</a:t>
          </a:r>
          <a:r>
            <a:rPr lang="en-GB" dirty="0">
              <a:latin typeface="Cambria"/>
            </a:rPr>
            <a:t> -</a:t>
          </a:r>
          <a:r>
            <a:rPr lang="en-GB" dirty="0"/>
            <a:t> compare </a:t>
          </a:r>
          <a:r>
            <a:rPr lang="en-GB" dirty="0">
              <a:latin typeface="Cambria"/>
            </a:rPr>
            <a:t>the </a:t>
          </a:r>
          <a:r>
            <a:rPr lang="en-GB" dirty="0"/>
            <a:t>cholesterol levels among non-walkers</a:t>
          </a:r>
          <a:r>
            <a:rPr lang="en-GB" dirty="0">
              <a:latin typeface="Cambria"/>
            </a:rPr>
            <a:t>.</a:t>
          </a:r>
          <a:r>
            <a:rPr lang="en-GB" dirty="0"/>
            <a:t> We might even create subgroups for gender.</a:t>
          </a:r>
          <a:r>
            <a:rPr lang="en-GB" dirty="0">
              <a:latin typeface="Cambria"/>
            </a:rPr>
            <a:t> </a:t>
          </a:r>
          <a:endParaRPr lang="en-GB" dirty="0"/>
        </a:p>
      </dgm:t>
    </dgm:pt>
    <dgm:pt modelId="{D4FD19DB-9AC9-422E-9FB6-0AF96676BF85}" type="parTrans" cxnId="{C5173A20-4C50-4B48-BF63-D72A8003860F}">
      <dgm:prSet/>
      <dgm:spPr/>
      <dgm:t>
        <a:bodyPr/>
        <a:lstStyle/>
        <a:p>
          <a:endParaRPr lang="en-GB"/>
        </a:p>
      </dgm:t>
    </dgm:pt>
    <dgm:pt modelId="{0E4FCE54-8F30-4C0E-A5F4-2BBC1FCABF5D}" type="sibTrans" cxnId="{C5173A20-4C50-4B48-BF63-D72A8003860F}">
      <dgm:prSet/>
      <dgm:spPr/>
      <dgm:t>
        <a:bodyPr/>
        <a:lstStyle/>
        <a:p>
          <a:endParaRPr lang="en-GB"/>
        </a:p>
      </dgm:t>
    </dgm:pt>
    <dgm:pt modelId="{B4B4B062-6821-417B-B172-BB5E62A88028}">
      <dgm:prSet/>
      <dgm:spPr/>
      <dgm:t>
        <a:bodyPr/>
        <a:lstStyle/>
        <a:p>
          <a:pPr rtl="0"/>
          <a:r>
            <a:rPr lang="en-GB" dirty="0"/>
            <a:t>However, we would not consider past or future cholesterol levels, for these would fall outside the frame. We would look only at cholesterol levels at one point in time.</a:t>
          </a:r>
        </a:p>
      </dgm:t>
    </dgm:pt>
    <dgm:pt modelId="{5913E9D3-628D-4548-BC20-D3782DDACA80}" type="parTrans" cxnId="{CB62C6E4-6AD1-4280-8588-1BFE012BD172}">
      <dgm:prSet/>
      <dgm:spPr/>
      <dgm:t>
        <a:bodyPr/>
        <a:lstStyle/>
        <a:p>
          <a:endParaRPr lang="en-GB"/>
        </a:p>
      </dgm:t>
    </dgm:pt>
    <dgm:pt modelId="{5227057B-FFB3-4EB3-8473-0F5AE743375C}" type="sibTrans" cxnId="{CB62C6E4-6AD1-4280-8588-1BFE012BD172}">
      <dgm:prSet/>
      <dgm:spPr/>
      <dgm:t>
        <a:bodyPr/>
        <a:lstStyle/>
        <a:p>
          <a:endParaRPr lang="en-GB"/>
        </a:p>
      </dgm:t>
    </dgm:pt>
    <dgm:pt modelId="{66E9B1B4-24D7-4DBE-9DB2-B7063B285D51}" type="pres">
      <dgm:prSet presAssocID="{A289B633-004B-4317-9480-CC3A384A1A92}" presName="Name0" presStyleCnt="0">
        <dgm:presLayoutVars>
          <dgm:dir/>
          <dgm:resizeHandles val="exact"/>
        </dgm:presLayoutVars>
      </dgm:prSet>
      <dgm:spPr/>
    </dgm:pt>
    <dgm:pt modelId="{12CA1A80-B272-4434-B531-FDE860CF5F6B}" type="pres">
      <dgm:prSet presAssocID="{6EEB12B6-FC38-4B91-9A41-7F2EA99358DD}" presName="parTxOnly" presStyleLbl="node1" presStyleIdx="0" presStyleCnt="2">
        <dgm:presLayoutVars>
          <dgm:bulletEnabled val="1"/>
        </dgm:presLayoutVars>
      </dgm:prSet>
      <dgm:spPr/>
    </dgm:pt>
    <dgm:pt modelId="{6FE6C5DE-44D3-4898-BCC7-AAD14332D6C5}" type="pres">
      <dgm:prSet presAssocID="{0E4FCE54-8F30-4C0E-A5F4-2BBC1FCABF5D}" presName="parSpace" presStyleCnt="0"/>
      <dgm:spPr/>
    </dgm:pt>
    <dgm:pt modelId="{81D06B48-1332-4338-B56A-DF487B3CC353}" type="pres">
      <dgm:prSet presAssocID="{B4B4B062-6821-417B-B172-BB5E62A88028}" presName="parTxOnly" presStyleLbl="node1" presStyleIdx="1" presStyleCnt="2">
        <dgm:presLayoutVars>
          <dgm:bulletEnabled val="1"/>
        </dgm:presLayoutVars>
      </dgm:prSet>
      <dgm:spPr/>
    </dgm:pt>
  </dgm:ptLst>
  <dgm:cxnLst>
    <dgm:cxn modelId="{C5173A20-4C50-4B48-BF63-D72A8003860F}" srcId="{A289B633-004B-4317-9480-CC3A384A1A92}" destId="{6EEB12B6-FC38-4B91-9A41-7F2EA99358DD}" srcOrd="0" destOrd="0" parTransId="{D4FD19DB-9AC9-422E-9FB6-0AF96676BF85}" sibTransId="{0E4FCE54-8F30-4C0E-A5F4-2BBC1FCABF5D}"/>
    <dgm:cxn modelId="{535CD880-22E8-460D-83C6-A6F52F9147E9}" type="presOf" srcId="{B4B4B062-6821-417B-B172-BB5E62A88028}" destId="{81D06B48-1332-4338-B56A-DF487B3CC353}" srcOrd="0" destOrd="0" presId="urn:microsoft.com/office/officeart/2005/8/layout/hChevron3"/>
    <dgm:cxn modelId="{B93B6499-4292-43FC-BECF-3255AEF15B7B}" type="presOf" srcId="{A289B633-004B-4317-9480-CC3A384A1A92}" destId="{66E9B1B4-24D7-4DBE-9DB2-B7063B285D51}" srcOrd="0" destOrd="0" presId="urn:microsoft.com/office/officeart/2005/8/layout/hChevron3"/>
    <dgm:cxn modelId="{B9249899-A75C-4265-9874-B941A24573A6}" type="presOf" srcId="{6EEB12B6-FC38-4B91-9A41-7F2EA99358DD}" destId="{12CA1A80-B272-4434-B531-FDE860CF5F6B}" srcOrd="0" destOrd="0" presId="urn:microsoft.com/office/officeart/2005/8/layout/hChevron3"/>
    <dgm:cxn modelId="{CB62C6E4-6AD1-4280-8588-1BFE012BD172}" srcId="{A289B633-004B-4317-9480-CC3A384A1A92}" destId="{B4B4B062-6821-417B-B172-BB5E62A88028}" srcOrd="1" destOrd="0" parTransId="{5913E9D3-628D-4548-BC20-D3782DDACA80}" sibTransId="{5227057B-FFB3-4EB3-8473-0F5AE743375C}"/>
    <dgm:cxn modelId="{EC86D2F6-C12A-4674-B291-09650F9B5EB7}" type="presParOf" srcId="{66E9B1B4-24D7-4DBE-9DB2-B7063B285D51}" destId="{12CA1A80-B272-4434-B531-FDE860CF5F6B}" srcOrd="0" destOrd="0" presId="urn:microsoft.com/office/officeart/2005/8/layout/hChevron3"/>
    <dgm:cxn modelId="{A3F12DEC-E63A-4DDC-B2F7-6DB3820F53E3}" type="presParOf" srcId="{66E9B1B4-24D7-4DBE-9DB2-B7063B285D51}" destId="{6FE6C5DE-44D3-4898-BCC7-AAD14332D6C5}" srcOrd="1" destOrd="0" presId="urn:microsoft.com/office/officeart/2005/8/layout/hChevron3"/>
    <dgm:cxn modelId="{447A54D9-4F30-4D31-8353-CE9CF14E0933}" type="presParOf" srcId="{66E9B1B4-24D7-4DBE-9DB2-B7063B285D51}" destId="{81D06B48-1332-4338-B56A-DF487B3CC353}" srcOrd="2"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06BEDC-81EA-4898-BB15-2D147DB87128}"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E483652F-60FA-4B64-AD50-0CAD485E925E}">
      <dgm:prSet/>
      <dgm:spPr/>
      <dgm:t>
        <a:bodyPr/>
        <a:lstStyle/>
        <a:p>
          <a:pPr rtl="0"/>
          <a:r>
            <a:rPr lang="en-GB" dirty="0"/>
            <a:t>Allows us to compare many different variables at the same time. </a:t>
          </a:r>
        </a:p>
      </dgm:t>
    </dgm:pt>
    <dgm:pt modelId="{689DD166-C2B2-46DE-8EB2-F55829749E20}" type="parTrans" cxnId="{950F960C-92FC-4730-8186-F5184433BC6F}">
      <dgm:prSet/>
      <dgm:spPr/>
      <dgm:t>
        <a:bodyPr/>
        <a:lstStyle/>
        <a:p>
          <a:endParaRPr lang="en-GB"/>
        </a:p>
      </dgm:t>
    </dgm:pt>
    <dgm:pt modelId="{66126852-6F26-44C0-BDD2-34F53510AA24}" type="sibTrans" cxnId="{950F960C-92FC-4730-8186-F5184433BC6F}">
      <dgm:prSet/>
      <dgm:spPr/>
      <dgm:t>
        <a:bodyPr/>
        <a:lstStyle/>
        <a:p>
          <a:endParaRPr lang="en-GB"/>
        </a:p>
      </dgm:t>
    </dgm:pt>
    <dgm:pt modelId="{EB174700-AFD3-427E-82DA-4E681147F683}" type="pres">
      <dgm:prSet presAssocID="{E406BEDC-81EA-4898-BB15-2D147DB87128}" presName="Name0" presStyleCnt="0">
        <dgm:presLayoutVars>
          <dgm:chMax val="7"/>
          <dgm:dir/>
          <dgm:animLvl val="lvl"/>
          <dgm:resizeHandles val="exact"/>
        </dgm:presLayoutVars>
      </dgm:prSet>
      <dgm:spPr/>
    </dgm:pt>
    <dgm:pt modelId="{C3B0065C-5156-4B36-9077-A037535967D6}" type="pres">
      <dgm:prSet presAssocID="{E483652F-60FA-4B64-AD50-0CAD485E925E}" presName="circle1" presStyleLbl="node1" presStyleIdx="0" presStyleCnt="1"/>
      <dgm:spPr/>
    </dgm:pt>
    <dgm:pt modelId="{97A37C69-EC43-4A4B-8240-6543EF9735F7}" type="pres">
      <dgm:prSet presAssocID="{E483652F-60FA-4B64-AD50-0CAD485E925E}" presName="space" presStyleCnt="0"/>
      <dgm:spPr/>
    </dgm:pt>
    <dgm:pt modelId="{9900CC40-EF18-46A5-9401-6F2FEA53F905}" type="pres">
      <dgm:prSet presAssocID="{E483652F-60FA-4B64-AD50-0CAD485E925E}" presName="rect1" presStyleLbl="alignAcc1" presStyleIdx="0" presStyleCnt="1"/>
      <dgm:spPr/>
    </dgm:pt>
    <dgm:pt modelId="{1C40018C-A353-424A-9439-E41BA578A2F8}" type="pres">
      <dgm:prSet presAssocID="{E483652F-60FA-4B64-AD50-0CAD485E925E}" presName="rect1ParTxNoCh" presStyleLbl="alignAcc1" presStyleIdx="0" presStyleCnt="1">
        <dgm:presLayoutVars>
          <dgm:chMax val="1"/>
          <dgm:bulletEnabled val="1"/>
        </dgm:presLayoutVars>
      </dgm:prSet>
      <dgm:spPr/>
    </dgm:pt>
  </dgm:ptLst>
  <dgm:cxnLst>
    <dgm:cxn modelId="{950F960C-92FC-4730-8186-F5184433BC6F}" srcId="{E406BEDC-81EA-4898-BB15-2D147DB87128}" destId="{E483652F-60FA-4B64-AD50-0CAD485E925E}" srcOrd="0" destOrd="0" parTransId="{689DD166-C2B2-46DE-8EB2-F55829749E20}" sibTransId="{66126852-6F26-44C0-BDD2-34F53510AA24}"/>
    <dgm:cxn modelId="{A5667412-A2D0-4CA0-B9C8-2CC76EF86954}" type="presOf" srcId="{E483652F-60FA-4B64-AD50-0CAD485E925E}" destId="{1C40018C-A353-424A-9439-E41BA578A2F8}" srcOrd="1" destOrd="0" presId="urn:microsoft.com/office/officeart/2005/8/layout/target3"/>
    <dgm:cxn modelId="{6697FECE-F023-45F9-B731-15DBA939BC47}" type="presOf" srcId="{E406BEDC-81EA-4898-BB15-2D147DB87128}" destId="{EB174700-AFD3-427E-82DA-4E681147F683}" srcOrd="0" destOrd="0" presId="urn:microsoft.com/office/officeart/2005/8/layout/target3"/>
    <dgm:cxn modelId="{C0E3BEF0-FB03-4C8F-A619-80A37173D573}" type="presOf" srcId="{E483652F-60FA-4B64-AD50-0CAD485E925E}" destId="{9900CC40-EF18-46A5-9401-6F2FEA53F905}" srcOrd="0" destOrd="0" presId="urn:microsoft.com/office/officeart/2005/8/layout/target3"/>
    <dgm:cxn modelId="{5BA05246-08CF-40B6-B37D-D96EDA9C2E62}" type="presParOf" srcId="{EB174700-AFD3-427E-82DA-4E681147F683}" destId="{C3B0065C-5156-4B36-9077-A037535967D6}" srcOrd="0" destOrd="0" presId="urn:microsoft.com/office/officeart/2005/8/layout/target3"/>
    <dgm:cxn modelId="{149170EB-260A-4A44-A18C-1C1C5D928D2D}" type="presParOf" srcId="{EB174700-AFD3-427E-82DA-4E681147F683}" destId="{97A37C69-EC43-4A4B-8240-6543EF9735F7}" srcOrd="1" destOrd="0" presId="urn:microsoft.com/office/officeart/2005/8/layout/target3"/>
    <dgm:cxn modelId="{91D68F86-2E4F-4F15-889F-DA46307F60FD}" type="presParOf" srcId="{EB174700-AFD3-427E-82DA-4E681147F683}" destId="{9900CC40-EF18-46A5-9401-6F2FEA53F905}" srcOrd="2" destOrd="0" presId="urn:microsoft.com/office/officeart/2005/8/layout/target3"/>
    <dgm:cxn modelId="{4B56EC84-17A5-4728-B172-B9A5739D71E0}" type="presParOf" srcId="{EB174700-AFD3-427E-82DA-4E681147F683}" destId="{1C40018C-A353-424A-9439-E41BA578A2F8}" srcOrd="3" destOrd="0" presId="urn:microsoft.com/office/officeart/2005/8/layout/target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9F033A-E30E-4816-B44C-53B7EC99BAE1}" type="doc">
      <dgm:prSet loTypeId="urn:microsoft.com/office/officeart/2005/8/layout/venn1" loCatId="relationship" qsTypeId="urn:microsoft.com/office/officeart/2005/8/quickstyle/simple1" qsCatId="simple" csTypeId="urn:microsoft.com/office/officeart/2005/8/colors/accent2_3" csCatId="accent2" phldr="1"/>
      <dgm:spPr/>
      <dgm:t>
        <a:bodyPr/>
        <a:lstStyle/>
        <a:p>
          <a:endParaRPr lang="en-GB"/>
        </a:p>
      </dgm:t>
    </dgm:pt>
    <dgm:pt modelId="{79345A54-DFB9-4B76-ADD9-0854A03F5482}">
      <dgm:prSet/>
      <dgm:spPr/>
      <dgm:t>
        <a:bodyPr/>
        <a:lstStyle/>
        <a:p>
          <a:pPr rtl="0"/>
          <a:r>
            <a:rPr lang="en-GB" dirty="0"/>
            <a:t>However, cross-sectional studies may not provide definite information about cause-and-effect relationships – snapshot - do not consider what happens before or after the snapshot is taken. </a:t>
          </a:r>
        </a:p>
      </dgm:t>
    </dgm:pt>
    <dgm:pt modelId="{D08729B3-8842-4784-BAAB-01F1545488D2}" type="parTrans" cxnId="{E4B81E1B-F752-4CE0-8AAC-A1F9B4E7F280}">
      <dgm:prSet/>
      <dgm:spPr/>
      <dgm:t>
        <a:bodyPr/>
        <a:lstStyle/>
        <a:p>
          <a:endParaRPr lang="en-GB"/>
        </a:p>
      </dgm:t>
    </dgm:pt>
    <dgm:pt modelId="{3FFD10D8-5B20-4ED1-BCB9-F2AEF9EAD9D4}" type="sibTrans" cxnId="{E4B81E1B-F752-4CE0-8AAC-A1F9B4E7F280}">
      <dgm:prSet/>
      <dgm:spPr/>
      <dgm:t>
        <a:bodyPr/>
        <a:lstStyle/>
        <a:p>
          <a:endParaRPr lang="en-GB"/>
        </a:p>
      </dgm:t>
    </dgm:pt>
    <dgm:pt modelId="{09C75873-8D9D-4AC4-8249-1CDB3C5485E3}" type="pres">
      <dgm:prSet presAssocID="{AD9F033A-E30E-4816-B44C-53B7EC99BAE1}" presName="compositeShape" presStyleCnt="0">
        <dgm:presLayoutVars>
          <dgm:chMax val="7"/>
          <dgm:dir/>
          <dgm:resizeHandles val="exact"/>
        </dgm:presLayoutVars>
      </dgm:prSet>
      <dgm:spPr/>
    </dgm:pt>
    <dgm:pt modelId="{82239C2E-3470-4360-AE4C-2B3C75F04B21}" type="pres">
      <dgm:prSet presAssocID="{79345A54-DFB9-4B76-ADD9-0854A03F5482}" presName="circ1TxSh" presStyleLbl="vennNode1" presStyleIdx="0" presStyleCnt="1" custScaleX="173287"/>
      <dgm:spPr/>
    </dgm:pt>
  </dgm:ptLst>
  <dgm:cxnLst>
    <dgm:cxn modelId="{E4B81E1B-F752-4CE0-8AAC-A1F9B4E7F280}" srcId="{AD9F033A-E30E-4816-B44C-53B7EC99BAE1}" destId="{79345A54-DFB9-4B76-ADD9-0854A03F5482}" srcOrd="0" destOrd="0" parTransId="{D08729B3-8842-4784-BAAB-01F1545488D2}" sibTransId="{3FFD10D8-5B20-4ED1-BCB9-F2AEF9EAD9D4}"/>
    <dgm:cxn modelId="{AAAA456F-87AA-4328-8C97-77D3E963AEEB}" type="presOf" srcId="{AD9F033A-E30E-4816-B44C-53B7EC99BAE1}" destId="{09C75873-8D9D-4AC4-8249-1CDB3C5485E3}" srcOrd="0" destOrd="0" presId="urn:microsoft.com/office/officeart/2005/8/layout/venn1"/>
    <dgm:cxn modelId="{F3D5DD6F-D720-4AA1-B201-215851B50E21}" type="presOf" srcId="{79345A54-DFB9-4B76-ADD9-0854A03F5482}" destId="{82239C2E-3470-4360-AE4C-2B3C75F04B21}" srcOrd="0" destOrd="0" presId="urn:microsoft.com/office/officeart/2005/8/layout/venn1"/>
    <dgm:cxn modelId="{EDD2492E-7E45-4DEA-8A7A-E6EC7E3D218C}" type="presParOf" srcId="{09C75873-8D9D-4AC4-8249-1CDB3C5485E3}" destId="{82239C2E-3470-4360-AE4C-2B3C75F04B21}" srcOrd="0" destOrd="0" presId="urn:microsoft.com/office/officeart/2005/8/layout/venn1"/>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E2B57F-A7EC-4FDD-8A38-BCD112CC6DA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4BB4B9B-CAFC-49B8-8456-12F3FF856B61}">
      <dgm:prSet/>
      <dgm:spPr/>
      <dgm:t>
        <a:bodyPr/>
        <a:lstStyle/>
        <a:p>
          <a:pPr rtl="0"/>
          <a:r>
            <a:rPr lang="en-GB"/>
            <a:t>Researchers conduct several observations of the same subjects over a period of time, sometimes lasting many years.</a:t>
          </a:r>
        </a:p>
      </dgm:t>
    </dgm:pt>
    <dgm:pt modelId="{24160FBB-F4A9-404D-A981-725D309AAFC4}" type="parTrans" cxnId="{E4523D6E-D1C4-4ABB-9F65-A3AE4CE83B29}">
      <dgm:prSet/>
      <dgm:spPr/>
      <dgm:t>
        <a:bodyPr/>
        <a:lstStyle/>
        <a:p>
          <a:endParaRPr lang="en-GB"/>
        </a:p>
      </dgm:t>
    </dgm:pt>
    <dgm:pt modelId="{23AABD4A-5825-4CC6-90BE-040D105080BE}" type="sibTrans" cxnId="{E4523D6E-D1C4-4ABB-9F65-A3AE4CE83B29}">
      <dgm:prSet/>
      <dgm:spPr/>
      <dgm:t>
        <a:bodyPr/>
        <a:lstStyle/>
        <a:p>
          <a:endParaRPr lang="en-GB"/>
        </a:p>
      </dgm:t>
    </dgm:pt>
    <dgm:pt modelId="{2DE3B4D3-A850-4930-B8E9-5EDEC7AAA77E}" type="pres">
      <dgm:prSet presAssocID="{58E2B57F-A7EC-4FDD-8A38-BCD112CC6DA5}" presName="linear" presStyleCnt="0">
        <dgm:presLayoutVars>
          <dgm:animLvl val="lvl"/>
          <dgm:resizeHandles val="exact"/>
        </dgm:presLayoutVars>
      </dgm:prSet>
      <dgm:spPr/>
    </dgm:pt>
    <dgm:pt modelId="{F8A26BCF-EC09-478F-B427-BF5532E8BD83}" type="pres">
      <dgm:prSet presAssocID="{84BB4B9B-CAFC-49B8-8456-12F3FF856B61}" presName="parentText" presStyleLbl="node1" presStyleIdx="0" presStyleCnt="1">
        <dgm:presLayoutVars>
          <dgm:chMax val="0"/>
          <dgm:bulletEnabled val="1"/>
        </dgm:presLayoutVars>
      </dgm:prSet>
      <dgm:spPr/>
    </dgm:pt>
  </dgm:ptLst>
  <dgm:cxnLst>
    <dgm:cxn modelId="{05265620-01C1-4F61-B33A-F8DF4BA1BC11}" type="presOf" srcId="{84BB4B9B-CAFC-49B8-8456-12F3FF856B61}" destId="{F8A26BCF-EC09-478F-B427-BF5532E8BD83}" srcOrd="0" destOrd="0" presId="urn:microsoft.com/office/officeart/2005/8/layout/vList2"/>
    <dgm:cxn modelId="{7DCACF35-8585-48AE-969E-A6DB639D2592}" type="presOf" srcId="{58E2B57F-A7EC-4FDD-8A38-BCD112CC6DA5}" destId="{2DE3B4D3-A850-4930-B8E9-5EDEC7AAA77E}" srcOrd="0" destOrd="0" presId="urn:microsoft.com/office/officeart/2005/8/layout/vList2"/>
    <dgm:cxn modelId="{E4523D6E-D1C4-4ABB-9F65-A3AE4CE83B29}" srcId="{58E2B57F-A7EC-4FDD-8A38-BCD112CC6DA5}" destId="{84BB4B9B-CAFC-49B8-8456-12F3FF856B61}" srcOrd="0" destOrd="0" parTransId="{24160FBB-F4A9-404D-A981-725D309AAFC4}" sibTransId="{23AABD4A-5825-4CC6-90BE-040D105080BE}"/>
    <dgm:cxn modelId="{1C078894-C46A-451E-915F-57948809ADD9}" type="presParOf" srcId="{2DE3B4D3-A850-4930-B8E9-5EDEC7AAA77E}" destId="{F8A26BCF-EC09-478F-B427-BF5532E8BD83}"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9E81AB-7E43-4E06-9893-4B83BEF89437}"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GB"/>
        </a:p>
      </dgm:t>
    </dgm:pt>
    <dgm:pt modelId="{922FFF33-725D-4561-ADAD-C63394ED38EE}">
      <dgm:prSet/>
      <dgm:spPr/>
      <dgm:t>
        <a:bodyPr/>
        <a:lstStyle/>
        <a:p>
          <a:pPr rtl="0"/>
          <a:r>
            <a:rPr lang="en-GB" dirty="0"/>
            <a:t>Detect developments or changes in the characteristics of the target population at both the group and the individual level  - extend beyond a single moment in time. </a:t>
          </a:r>
        </a:p>
      </dgm:t>
    </dgm:pt>
    <dgm:pt modelId="{DBA919B3-7C27-4F16-9B63-FA53EDC88771}" type="parTrans" cxnId="{2E44FBEF-6BAA-4C68-9DF4-F6A76194A509}">
      <dgm:prSet/>
      <dgm:spPr/>
      <dgm:t>
        <a:bodyPr/>
        <a:lstStyle/>
        <a:p>
          <a:endParaRPr lang="en-GB"/>
        </a:p>
      </dgm:t>
    </dgm:pt>
    <dgm:pt modelId="{DBF0B0F7-9CBE-4211-8357-A0AA794C066B}" type="sibTrans" cxnId="{2E44FBEF-6BAA-4C68-9DF4-F6A76194A509}">
      <dgm:prSet/>
      <dgm:spPr/>
      <dgm:t>
        <a:bodyPr/>
        <a:lstStyle/>
        <a:p>
          <a:endParaRPr lang="en-GB"/>
        </a:p>
      </dgm:t>
    </dgm:pt>
    <dgm:pt modelId="{1C51B90B-9680-4FCA-98EC-FA35E1CBBF8E}" type="pres">
      <dgm:prSet presAssocID="{5E9E81AB-7E43-4E06-9893-4B83BEF89437}" presName="Name0" presStyleCnt="0">
        <dgm:presLayoutVars>
          <dgm:chMax val="7"/>
          <dgm:dir/>
          <dgm:animLvl val="lvl"/>
          <dgm:resizeHandles val="exact"/>
        </dgm:presLayoutVars>
      </dgm:prSet>
      <dgm:spPr/>
    </dgm:pt>
    <dgm:pt modelId="{2CDE156D-979F-4144-88A7-16AD71F77F1E}" type="pres">
      <dgm:prSet presAssocID="{922FFF33-725D-4561-ADAD-C63394ED38EE}" presName="circle1" presStyleLbl="node1" presStyleIdx="0" presStyleCnt="1"/>
      <dgm:spPr/>
    </dgm:pt>
    <dgm:pt modelId="{D7051746-F7E0-4DF0-A34B-184911929915}" type="pres">
      <dgm:prSet presAssocID="{922FFF33-725D-4561-ADAD-C63394ED38EE}" presName="space" presStyleCnt="0"/>
      <dgm:spPr/>
    </dgm:pt>
    <dgm:pt modelId="{45FE5DEC-8C37-4F67-988C-EA6CC333C2ED}" type="pres">
      <dgm:prSet presAssocID="{922FFF33-725D-4561-ADAD-C63394ED38EE}" presName="rect1" presStyleLbl="alignAcc1" presStyleIdx="0" presStyleCnt="1"/>
      <dgm:spPr/>
    </dgm:pt>
    <dgm:pt modelId="{7548EBF9-43CD-4D19-9DF3-4452257C71C7}" type="pres">
      <dgm:prSet presAssocID="{922FFF33-725D-4561-ADAD-C63394ED38EE}" presName="rect1ParTxNoCh" presStyleLbl="alignAcc1" presStyleIdx="0" presStyleCnt="1">
        <dgm:presLayoutVars>
          <dgm:chMax val="1"/>
          <dgm:bulletEnabled val="1"/>
        </dgm:presLayoutVars>
      </dgm:prSet>
      <dgm:spPr/>
    </dgm:pt>
  </dgm:ptLst>
  <dgm:cxnLst>
    <dgm:cxn modelId="{2A2DFB50-231C-4414-8F41-D3924DA11A11}" type="presOf" srcId="{5E9E81AB-7E43-4E06-9893-4B83BEF89437}" destId="{1C51B90B-9680-4FCA-98EC-FA35E1CBBF8E}" srcOrd="0" destOrd="0" presId="urn:microsoft.com/office/officeart/2005/8/layout/target3"/>
    <dgm:cxn modelId="{E4EA5487-5A95-45D3-9221-73EBE01C058B}" type="presOf" srcId="{922FFF33-725D-4561-ADAD-C63394ED38EE}" destId="{45FE5DEC-8C37-4F67-988C-EA6CC333C2ED}" srcOrd="0" destOrd="0" presId="urn:microsoft.com/office/officeart/2005/8/layout/target3"/>
    <dgm:cxn modelId="{BCA51BA1-4F0E-4E0C-9F5B-F797E9BC092A}" type="presOf" srcId="{922FFF33-725D-4561-ADAD-C63394ED38EE}" destId="{7548EBF9-43CD-4D19-9DF3-4452257C71C7}" srcOrd="1" destOrd="0" presId="urn:microsoft.com/office/officeart/2005/8/layout/target3"/>
    <dgm:cxn modelId="{2E44FBEF-6BAA-4C68-9DF4-F6A76194A509}" srcId="{5E9E81AB-7E43-4E06-9893-4B83BEF89437}" destId="{922FFF33-725D-4561-ADAD-C63394ED38EE}" srcOrd="0" destOrd="0" parTransId="{DBA919B3-7C27-4F16-9B63-FA53EDC88771}" sibTransId="{DBF0B0F7-9CBE-4211-8357-A0AA794C066B}"/>
    <dgm:cxn modelId="{A4C1D151-082C-40F0-9CF4-807952BD7394}" type="presParOf" srcId="{1C51B90B-9680-4FCA-98EC-FA35E1CBBF8E}" destId="{2CDE156D-979F-4144-88A7-16AD71F77F1E}" srcOrd="0" destOrd="0" presId="urn:microsoft.com/office/officeart/2005/8/layout/target3"/>
    <dgm:cxn modelId="{0A2AFB45-942B-4217-998D-4587C37D1A22}" type="presParOf" srcId="{1C51B90B-9680-4FCA-98EC-FA35E1CBBF8E}" destId="{D7051746-F7E0-4DF0-A34B-184911929915}" srcOrd="1" destOrd="0" presId="urn:microsoft.com/office/officeart/2005/8/layout/target3"/>
    <dgm:cxn modelId="{533D3441-782C-4752-BCDF-754944A80A2E}" type="presParOf" srcId="{1C51B90B-9680-4FCA-98EC-FA35E1CBBF8E}" destId="{45FE5DEC-8C37-4F67-988C-EA6CC333C2ED}" srcOrd="2" destOrd="0" presId="urn:microsoft.com/office/officeart/2005/8/layout/target3"/>
    <dgm:cxn modelId="{BEB2AF79-4B06-41DB-BD46-269AE5B5C565}" type="presParOf" srcId="{1C51B90B-9680-4FCA-98EC-FA35E1CBBF8E}" destId="{7548EBF9-43CD-4D19-9DF3-4452257C71C7}" srcOrd="3" destOrd="0" presId="urn:microsoft.com/office/officeart/2005/8/layout/targe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50DC4F2-DF53-419B-8528-1BF95ACDFD5A}" type="doc">
      <dgm:prSet loTypeId="urn:microsoft.com/office/officeart/2005/8/layout/process1" loCatId="process" qsTypeId="urn:microsoft.com/office/officeart/2005/8/quickstyle/simple1" qsCatId="simple" csTypeId="urn:microsoft.com/office/officeart/2005/8/colors/colorful3" csCatId="colorful"/>
      <dgm:spPr/>
      <dgm:t>
        <a:bodyPr/>
        <a:lstStyle/>
        <a:p>
          <a:endParaRPr lang="en-GB"/>
        </a:p>
      </dgm:t>
    </dgm:pt>
    <dgm:pt modelId="{77D9E7C5-E879-4D0C-9C75-06AC162023E9}">
      <dgm:prSet/>
      <dgm:spPr/>
      <dgm:t>
        <a:bodyPr/>
        <a:lstStyle/>
        <a:p>
          <a:pPr rtl="0"/>
          <a:r>
            <a:rPr lang="en-GB" dirty="0"/>
            <a:t>E.g., the change in cholesterol levels among women</a:t>
          </a:r>
          <a:r>
            <a:rPr lang="en-GB" dirty="0">
              <a:latin typeface="Cambria"/>
            </a:rPr>
            <a:t> </a:t>
          </a:r>
          <a:r>
            <a:rPr lang="en-GB" dirty="0"/>
            <a:t>who walk daily for a period of 20 years. The longitudinal study design would account for cholesterol levels at the onset of a walking regime and as the walking behaviour continued over time.</a:t>
          </a:r>
        </a:p>
      </dgm:t>
    </dgm:pt>
    <dgm:pt modelId="{597E2D36-1DA2-47E3-9B9C-22D13D67E187}" type="parTrans" cxnId="{A87CFEF0-8D9A-47C3-B13F-A4646C73C72A}">
      <dgm:prSet/>
      <dgm:spPr/>
      <dgm:t>
        <a:bodyPr/>
        <a:lstStyle/>
        <a:p>
          <a:endParaRPr lang="en-GB"/>
        </a:p>
      </dgm:t>
    </dgm:pt>
    <dgm:pt modelId="{56EE74D3-37C4-47E2-B3F0-DAA6D73EEA3B}" type="sibTrans" cxnId="{A87CFEF0-8D9A-47C3-B13F-A4646C73C72A}">
      <dgm:prSet/>
      <dgm:spPr/>
      <dgm:t>
        <a:bodyPr/>
        <a:lstStyle/>
        <a:p>
          <a:endParaRPr lang="en-GB"/>
        </a:p>
      </dgm:t>
    </dgm:pt>
    <dgm:pt modelId="{D3FCC999-CAFB-45E9-A5A2-3E62F1A90CB3}">
      <dgm:prSet/>
      <dgm:spPr/>
      <dgm:t>
        <a:bodyPr/>
        <a:lstStyle/>
        <a:p>
          <a:pPr rtl="0"/>
          <a:r>
            <a:rPr lang="en-GB" dirty="0"/>
            <a:t>More likely to suggest cause-and-effect relationships than a cross-sectional study by virtue of its scope.</a:t>
          </a:r>
        </a:p>
      </dgm:t>
    </dgm:pt>
    <dgm:pt modelId="{64DB4DED-CDA4-4FD0-B52F-D8D647BDFAF6}" type="parTrans" cxnId="{C2F32F27-D3B0-4CA7-810E-FD18FFA9EF0C}">
      <dgm:prSet/>
      <dgm:spPr/>
      <dgm:t>
        <a:bodyPr/>
        <a:lstStyle/>
        <a:p>
          <a:endParaRPr lang="en-GB"/>
        </a:p>
      </dgm:t>
    </dgm:pt>
    <dgm:pt modelId="{9AE6C951-6E03-43A3-836F-262801CA63AD}" type="sibTrans" cxnId="{C2F32F27-D3B0-4CA7-810E-FD18FFA9EF0C}">
      <dgm:prSet/>
      <dgm:spPr/>
      <dgm:t>
        <a:bodyPr/>
        <a:lstStyle/>
        <a:p>
          <a:endParaRPr lang="en-GB"/>
        </a:p>
      </dgm:t>
    </dgm:pt>
    <dgm:pt modelId="{A8251DE2-8D32-4C67-9F53-C5659CEB3313}" type="pres">
      <dgm:prSet presAssocID="{250DC4F2-DF53-419B-8528-1BF95ACDFD5A}" presName="Name0" presStyleCnt="0">
        <dgm:presLayoutVars>
          <dgm:dir/>
          <dgm:resizeHandles val="exact"/>
        </dgm:presLayoutVars>
      </dgm:prSet>
      <dgm:spPr/>
    </dgm:pt>
    <dgm:pt modelId="{BABA726B-829F-4244-BE94-EFB3B23D5B89}" type="pres">
      <dgm:prSet presAssocID="{77D9E7C5-E879-4D0C-9C75-06AC162023E9}" presName="node" presStyleLbl="node1" presStyleIdx="0" presStyleCnt="2">
        <dgm:presLayoutVars>
          <dgm:bulletEnabled val="1"/>
        </dgm:presLayoutVars>
      </dgm:prSet>
      <dgm:spPr/>
    </dgm:pt>
    <dgm:pt modelId="{6D59FB06-E6AE-4CB8-9ADC-5716DDE5EE72}" type="pres">
      <dgm:prSet presAssocID="{56EE74D3-37C4-47E2-B3F0-DAA6D73EEA3B}" presName="sibTrans" presStyleLbl="sibTrans2D1" presStyleIdx="0" presStyleCnt="1"/>
      <dgm:spPr/>
    </dgm:pt>
    <dgm:pt modelId="{D0CB7C1C-935C-4494-84AD-4AA58A9C8028}" type="pres">
      <dgm:prSet presAssocID="{56EE74D3-37C4-47E2-B3F0-DAA6D73EEA3B}" presName="connectorText" presStyleLbl="sibTrans2D1" presStyleIdx="0" presStyleCnt="1"/>
      <dgm:spPr/>
    </dgm:pt>
    <dgm:pt modelId="{E6C2ACD7-CEEE-406E-99C5-EB39CBC0C728}" type="pres">
      <dgm:prSet presAssocID="{D3FCC999-CAFB-45E9-A5A2-3E62F1A90CB3}" presName="node" presStyleLbl="node1" presStyleIdx="1" presStyleCnt="2">
        <dgm:presLayoutVars>
          <dgm:bulletEnabled val="1"/>
        </dgm:presLayoutVars>
      </dgm:prSet>
      <dgm:spPr/>
    </dgm:pt>
  </dgm:ptLst>
  <dgm:cxnLst>
    <dgm:cxn modelId="{790F9D10-39C6-4FE8-9C10-0D7952335E9C}" type="presOf" srcId="{250DC4F2-DF53-419B-8528-1BF95ACDFD5A}" destId="{A8251DE2-8D32-4C67-9F53-C5659CEB3313}" srcOrd="0" destOrd="0" presId="urn:microsoft.com/office/officeart/2005/8/layout/process1"/>
    <dgm:cxn modelId="{C2F32F27-D3B0-4CA7-810E-FD18FFA9EF0C}" srcId="{250DC4F2-DF53-419B-8528-1BF95ACDFD5A}" destId="{D3FCC999-CAFB-45E9-A5A2-3E62F1A90CB3}" srcOrd="1" destOrd="0" parTransId="{64DB4DED-CDA4-4FD0-B52F-D8D647BDFAF6}" sibTransId="{9AE6C951-6E03-43A3-836F-262801CA63AD}"/>
    <dgm:cxn modelId="{38247B2D-01B5-4E61-822C-D30D6FD76159}" type="presOf" srcId="{56EE74D3-37C4-47E2-B3F0-DAA6D73EEA3B}" destId="{6D59FB06-E6AE-4CB8-9ADC-5716DDE5EE72}" srcOrd="0" destOrd="0" presId="urn:microsoft.com/office/officeart/2005/8/layout/process1"/>
    <dgm:cxn modelId="{35DA347A-74BB-4474-AE63-BF06B23083DB}" type="presOf" srcId="{77D9E7C5-E879-4D0C-9C75-06AC162023E9}" destId="{BABA726B-829F-4244-BE94-EFB3B23D5B89}" srcOrd="0" destOrd="0" presId="urn:microsoft.com/office/officeart/2005/8/layout/process1"/>
    <dgm:cxn modelId="{20AFD2C1-6363-4D42-A3F9-7223CCA0C819}" type="presOf" srcId="{D3FCC999-CAFB-45E9-A5A2-3E62F1A90CB3}" destId="{E6C2ACD7-CEEE-406E-99C5-EB39CBC0C728}" srcOrd="0" destOrd="0" presId="urn:microsoft.com/office/officeart/2005/8/layout/process1"/>
    <dgm:cxn modelId="{A87CFEF0-8D9A-47C3-B13F-A4646C73C72A}" srcId="{250DC4F2-DF53-419B-8528-1BF95ACDFD5A}" destId="{77D9E7C5-E879-4D0C-9C75-06AC162023E9}" srcOrd="0" destOrd="0" parTransId="{597E2D36-1DA2-47E3-9B9C-22D13D67E187}" sibTransId="{56EE74D3-37C4-47E2-B3F0-DAA6D73EEA3B}"/>
    <dgm:cxn modelId="{E478FBF8-698A-4647-8B9C-F6C5A15AE093}" type="presOf" srcId="{56EE74D3-37C4-47E2-B3F0-DAA6D73EEA3B}" destId="{D0CB7C1C-935C-4494-84AD-4AA58A9C8028}" srcOrd="1" destOrd="0" presId="urn:microsoft.com/office/officeart/2005/8/layout/process1"/>
    <dgm:cxn modelId="{47D5A011-E75C-4CD1-929C-3AB88DD3478C}" type="presParOf" srcId="{A8251DE2-8D32-4C67-9F53-C5659CEB3313}" destId="{BABA726B-829F-4244-BE94-EFB3B23D5B89}" srcOrd="0" destOrd="0" presId="urn:microsoft.com/office/officeart/2005/8/layout/process1"/>
    <dgm:cxn modelId="{E1BCFF65-4E6E-4FF4-8C56-AB81AC007EE2}" type="presParOf" srcId="{A8251DE2-8D32-4C67-9F53-C5659CEB3313}" destId="{6D59FB06-E6AE-4CB8-9ADC-5716DDE5EE72}" srcOrd="1" destOrd="0" presId="urn:microsoft.com/office/officeart/2005/8/layout/process1"/>
    <dgm:cxn modelId="{E4FB216E-777B-4974-8D10-F75FDF1545DF}" type="presParOf" srcId="{6D59FB06-E6AE-4CB8-9ADC-5716DDE5EE72}" destId="{D0CB7C1C-935C-4494-84AD-4AA58A9C8028}" srcOrd="0" destOrd="0" presId="urn:microsoft.com/office/officeart/2005/8/layout/process1"/>
    <dgm:cxn modelId="{D2EE6B6A-C225-41BB-B23C-25CF66C1D218}" type="presParOf" srcId="{A8251DE2-8D32-4C67-9F53-C5659CEB3313}" destId="{E6C2ACD7-CEEE-406E-99C5-EB39CBC0C728}" srcOrd="2" destOrd="0" presId="urn:microsoft.com/office/officeart/2005/8/layout/process1"/>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F1CD019-1073-464B-81C4-CE3CE4FF4C78}" type="doc">
      <dgm:prSet loTypeId="urn:microsoft.com/office/officeart/2005/8/layout/vList5" loCatId="list" qsTypeId="urn:microsoft.com/office/officeart/2005/8/quickstyle/simple1" qsCatId="simple" csTypeId="urn:microsoft.com/office/officeart/2005/8/colors/accent0_2" csCatId="mainScheme"/>
      <dgm:spPr/>
      <dgm:t>
        <a:bodyPr/>
        <a:lstStyle/>
        <a:p>
          <a:endParaRPr lang="en-GB"/>
        </a:p>
      </dgm:t>
    </dgm:pt>
    <dgm:pt modelId="{78438F2A-ED9E-42B0-AC95-301E53EAA0EC}">
      <dgm:prSet/>
      <dgm:spPr/>
      <dgm:t>
        <a:bodyPr/>
        <a:lstStyle/>
        <a:p>
          <a:pPr rtl="0"/>
          <a:r>
            <a:rPr lang="en-GB"/>
            <a:t>Costly</a:t>
          </a:r>
        </a:p>
      </dgm:t>
    </dgm:pt>
    <dgm:pt modelId="{40FFAF8D-DD4E-4171-91AE-6C7F1F4B7E0D}" type="parTrans" cxnId="{435D5ACA-BC88-4D36-8722-04AC5D6A35FB}">
      <dgm:prSet/>
      <dgm:spPr/>
      <dgm:t>
        <a:bodyPr/>
        <a:lstStyle/>
        <a:p>
          <a:endParaRPr lang="en-GB"/>
        </a:p>
      </dgm:t>
    </dgm:pt>
    <dgm:pt modelId="{1C73DF50-286F-45E2-8E78-423C80AFC158}" type="sibTrans" cxnId="{435D5ACA-BC88-4D36-8722-04AC5D6A35FB}">
      <dgm:prSet/>
      <dgm:spPr/>
      <dgm:t>
        <a:bodyPr/>
        <a:lstStyle/>
        <a:p>
          <a:endParaRPr lang="en-GB"/>
        </a:p>
      </dgm:t>
    </dgm:pt>
    <dgm:pt modelId="{CC44682C-69FA-42AB-B7EC-BAE9CC7E5B13}" type="pres">
      <dgm:prSet presAssocID="{BF1CD019-1073-464B-81C4-CE3CE4FF4C78}" presName="Name0" presStyleCnt="0">
        <dgm:presLayoutVars>
          <dgm:dir/>
          <dgm:animLvl val="lvl"/>
          <dgm:resizeHandles val="exact"/>
        </dgm:presLayoutVars>
      </dgm:prSet>
      <dgm:spPr/>
    </dgm:pt>
    <dgm:pt modelId="{7F4C359F-7ABA-450E-9758-91F443ED62BE}" type="pres">
      <dgm:prSet presAssocID="{78438F2A-ED9E-42B0-AC95-301E53EAA0EC}" presName="linNode" presStyleCnt="0"/>
      <dgm:spPr/>
    </dgm:pt>
    <dgm:pt modelId="{21A773D8-2D69-4968-BE3A-F9F3DE0C58D6}" type="pres">
      <dgm:prSet presAssocID="{78438F2A-ED9E-42B0-AC95-301E53EAA0EC}" presName="parentText" presStyleLbl="node1" presStyleIdx="0" presStyleCnt="1">
        <dgm:presLayoutVars>
          <dgm:chMax val="1"/>
          <dgm:bulletEnabled val="1"/>
        </dgm:presLayoutVars>
      </dgm:prSet>
      <dgm:spPr/>
    </dgm:pt>
  </dgm:ptLst>
  <dgm:cxnLst>
    <dgm:cxn modelId="{248D7686-BC7D-4DF0-A1D9-1942E5D0EA39}" type="presOf" srcId="{78438F2A-ED9E-42B0-AC95-301E53EAA0EC}" destId="{21A773D8-2D69-4968-BE3A-F9F3DE0C58D6}" srcOrd="0" destOrd="0" presId="urn:microsoft.com/office/officeart/2005/8/layout/vList5"/>
    <dgm:cxn modelId="{435D5ACA-BC88-4D36-8722-04AC5D6A35FB}" srcId="{BF1CD019-1073-464B-81C4-CE3CE4FF4C78}" destId="{78438F2A-ED9E-42B0-AC95-301E53EAA0EC}" srcOrd="0" destOrd="0" parTransId="{40FFAF8D-DD4E-4171-91AE-6C7F1F4B7E0D}" sibTransId="{1C73DF50-286F-45E2-8E78-423C80AFC158}"/>
    <dgm:cxn modelId="{4BBAE3E8-BF2D-4A70-B028-7EDF0509AF9F}" type="presOf" srcId="{BF1CD019-1073-464B-81C4-CE3CE4FF4C78}" destId="{CC44682C-69FA-42AB-B7EC-BAE9CC7E5B13}" srcOrd="0" destOrd="0" presId="urn:microsoft.com/office/officeart/2005/8/layout/vList5"/>
    <dgm:cxn modelId="{6F941DD7-92F1-4ED3-8F55-9DFE1A1DBA36}" type="presParOf" srcId="{CC44682C-69FA-42AB-B7EC-BAE9CC7E5B13}" destId="{7F4C359F-7ABA-450E-9758-91F443ED62BE}" srcOrd="0" destOrd="0" presId="urn:microsoft.com/office/officeart/2005/8/layout/vList5"/>
    <dgm:cxn modelId="{2AD4C8B8-90FC-4909-BA67-A14909FEAF11}" type="presParOf" srcId="{7F4C359F-7ABA-450E-9758-91F443ED62BE}" destId="{21A773D8-2D69-4968-BE3A-F9F3DE0C58D6}" srcOrd="0" destOrd="0" presId="urn:microsoft.com/office/officeart/2005/8/layout/vList5"/>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FBD198-C3C1-4739-9F30-F51D0A3FDE62}"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573BF501-7D55-485B-B2EC-C42A6733EE5A}">
      <dgm:prSet custT="1"/>
      <dgm:spPr/>
      <dgm:t>
        <a:bodyPr/>
        <a:lstStyle/>
        <a:p>
          <a:pPr rtl="0"/>
          <a:r>
            <a:rPr lang="en-GB" sz="1800" dirty="0"/>
            <a:t>When a hypothesis predicts the direction in which the results will go it is referred to as a </a:t>
          </a:r>
          <a:r>
            <a:rPr lang="en-GB" sz="1800" b="1" dirty="0"/>
            <a:t>one-tailed (directional) h</a:t>
          </a:r>
          <a:r>
            <a:rPr lang="en-GB" sz="1800" dirty="0"/>
            <a:t>ypothesis.</a:t>
          </a:r>
          <a:br>
            <a:rPr lang="en-GB" sz="1800" dirty="0"/>
          </a:br>
          <a:endParaRPr lang="en-GB" sz="1800" dirty="0"/>
        </a:p>
      </dgm:t>
    </dgm:pt>
    <dgm:pt modelId="{47027D70-9484-4D83-8802-C755F2C78773}" type="parTrans" cxnId="{58D192C4-9A3A-4144-A052-F9DD60E95F33}">
      <dgm:prSet/>
      <dgm:spPr/>
      <dgm:t>
        <a:bodyPr/>
        <a:lstStyle/>
        <a:p>
          <a:endParaRPr lang="en-GB"/>
        </a:p>
      </dgm:t>
    </dgm:pt>
    <dgm:pt modelId="{A3EECD9A-53C8-4C26-8938-A1CD850252A5}" type="sibTrans" cxnId="{58D192C4-9A3A-4144-A052-F9DD60E95F33}">
      <dgm:prSet/>
      <dgm:spPr/>
      <dgm:t>
        <a:bodyPr/>
        <a:lstStyle/>
        <a:p>
          <a:endParaRPr lang="en-GB"/>
        </a:p>
      </dgm:t>
    </dgm:pt>
    <dgm:pt modelId="{D7B599BD-DD60-463B-9D0D-052A276D8444}">
      <dgm:prSet/>
      <dgm:spPr/>
      <dgm:t>
        <a:bodyPr/>
        <a:lstStyle/>
        <a:p>
          <a:pPr rtl="0"/>
          <a:r>
            <a:rPr lang="en-GB"/>
            <a:t>When a hypothesis does not state a direction but simply states that one factor affects another or that there will be a difference between the scores but does not state in which direction the difference will be, it is referred to as a </a:t>
          </a:r>
          <a:r>
            <a:rPr lang="en-GB" b="1"/>
            <a:t>two-tailed (non-directional) </a:t>
          </a:r>
          <a:r>
            <a:rPr lang="en-GB"/>
            <a:t>hypothesis.</a:t>
          </a:r>
        </a:p>
      </dgm:t>
    </dgm:pt>
    <dgm:pt modelId="{D3D1FA32-53D6-4281-8809-3ED29100DD00}" type="parTrans" cxnId="{1A2E6EAE-BC65-446F-9CFB-CD145775B786}">
      <dgm:prSet/>
      <dgm:spPr/>
      <dgm:t>
        <a:bodyPr/>
        <a:lstStyle/>
        <a:p>
          <a:endParaRPr lang="en-GB"/>
        </a:p>
      </dgm:t>
    </dgm:pt>
    <dgm:pt modelId="{9C5EFD38-29D2-4925-84A3-844D22743216}" type="sibTrans" cxnId="{1A2E6EAE-BC65-446F-9CFB-CD145775B786}">
      <dgm:prSet/>
      <dgm:spPr/>
      <dgm:t>
        <a:bodyPr/>
        <a:lstStyle/>
        <a:p>
          <a:endParaRPr lang="en-GB"/>
        </a:p>
      </dgm:t>
    </dgm:pt>
    <dgm:pt modelId="{C3E691C1-719F-4D6C-AC7C-FB5CE69E1D7C}" type="pres">
      <dgm:prSet presAssocID="{78FBD198-C3C1-4739-9F30-F51D0A3FDE62}" presName="Name0" presStyleCnt="0">
        <dgm:presLayoutVars>
          <dgm:chMax val="7"/>
          <dgm:chPref val="7"/>
          <dgm:dir/>
        </dgm:presLayoutVars>
      </dgm:prSet>
      <dgm:spPr/>
    </dgm:pt>
    <dgm:pt modelId="{03A4874F-FBE3-41BA-8274-591CAA15C32D}" type="pres">
      <dgm:prSet presAssocID="{78FBD198-C3C1-4739-9F30-F51D0A3FDE62}" presName="Name1" presStyleCnt="0"/>
      <dgm:spPr/>
    </dgm:pt>
    <dgm:pt modelId="{842D34FA-6AB8-4323-913B-3C2934375E14}" type="pres">
      <dgm:prSet presAssocID="{78FBD198-C3C1-4739-9F30-F51D0A3FDE62}" presName="cycle" presStyleCnt="0"/>
      <dgm:spPr/>
    </dgm:pt>
    <dgm:pt modelId="{E0D3526F-0D42-4DF2-BD61-10C94165E04D}" type="pres">
      <dgm:prSet presAssocID="{78FBD198-C3C1-4739-9F30-F51D0A3FDE62}" presName="srcNode" presStyleLbl="node1" presStyleIdx="0" presStyleCnt="2"/>
      <dgm:spPr/>
    </dgm:pt>
    <dgm:pt modelId="{3A0C8FD9-AC09-4150-9CF6-C0AAAC156357}" type="pres">
      <dgm:prSet presAssocID="{78FBD198-C3C1-4739-9F30-F51D0A3FDE62}" presName="conn" presStyleLbl="parChTrans1D2" presStyleIdx="0" presStyleCnt="1"/>
      <dgm:spPr/>
    </dgm:pt>
    <dgm:pt modelId="{B1A39A67-830C-4033-A1F2-991527FDDE76}" type="pres">
      <dgm:prSet presAssocID="{78FBD198-C3C1-4739-9F30-F51D0A3FDE62}" presName="extraNode" presStyleLbl="node1" presStyleIdx="0" presStyleCnt="2"/>
      <dgm:spPr/>
    </dgm:pt>
    <dgm:pt modelId="{47F7CAFA-1298-470B-BC11-82174F97779E}" type="pres">
      <dgm:prSet presAssocID="{78FBD198-C3C1-4739-9F30-F51D0A3FDE62}" presName="dstNode" presStyleLbl="node1" presStyleIdx="0" presStyleCnt="2"/>
      <dgm:spPr/>
    </dgm:pt>
    <dgm:pt modelId="{16FAE74F-3C0E-4DC8-AEF0-6444F9BEB876}" type="pres">
      <dgm:prSet presAssocID="{573BF501-7D55-485B-B2EC-C42A6733EE5A}" presName="text_1" presStyleLbl="node1" presStyleIdx="0" presStyleCnt="2">
        <dgm:presLayoutVars>
          <dgm:bulletEnabled val="1"/>
        </dgm:presLayoutVars>
      </dgm:prSet>
      <dgm:spPr/>
    </dgm:pt>
    <dgm:pt modelId="{DDCDB66B-D47E-48A2-8A36-2DF2179F497F}" type="pres">
      <dgm:prSet presAssocID="{573BF501-7D55-485B-B2EC-C42A6733EE5A}" presName="accent_1" presStyleCnt="0"/>
      <dgm:spPr/>
    </dgm:pt>
    <dgm:pt modelId="{0E819A06-96AE-42BD-AA60-1C7C00562248}" type="pres">
      <dgm:prSet presAssocID="{573BF501-7D55-485B-B2EC-C42A6733EE5A}" presName="accentRepeatNode" presStyleLbl="solidFgAcc1" presStyleIdx="0" presStyleCnt="2"/>
      <dgm:spPr/>
    </dgm:pt>
    <dgm:pt modelId="{11CF73CA-C471-400D-8B4D-8269547A76E8}" type="pres">
      <dgm:prSet presAssocID="{D7B599BD-DD60-463B-9D0D-052A276D8444}" presName="text_2" presStyleLbl="node1" presStyleIdx="1" presStyleCnt="2" custScaleY="121987">
        <dgm:presLayoutVars>
          <dgm:bulletEnabled val="1"/>
        </dgm:presLayoutVars>
      </dgm:prSet>
      <dgm:spPr/>
    </dgm:pt>
    <dgm:pt modelId="{C8543FDB-C904-4593-9285-F70A04F23668}" type="pres">
      <dgm:prSet presAssocID="{D7B599BD-DD60-463B-9D0D-052A276D8444}" presName="accent_2" presStyleCnt="0"/>
      <dgm:spPr/>
    </dgm:pt>
    <dgm:pt modelId="{1726AC0F-2CD1-4D1E-A2E3-E783289DF79E}" type="pres">
      <dgm:prSet presAssocID="{D7B599BD-DD60-463B-9D0D-052A276D8444}" presName="accentRepeatNode" presStyleLbl="solidFgAcc1" presStyleIdx="1" presStyleCnt="2"/>
      <dgm:spPr/>
    </dgm:pt>
  </dgm:ptLst>
  <dgm:cxnLst>
    <dgm:cxn modelId="{26193131-D129-4E74-8DE6-71E8C5FC29D0}" type="presOf" srcId="{78FBD198-C3C1-4739-9F30-F51D0A3FDE62}" destId="{C3E691C1-719F-4D6C-AC7C-FB5CE69E1D7C}" srcOrd="0" destOrd="0" presId="urn:microsoft.com/office/officeart/2008/layout/VerticalCurvedList"/>
    <dgm:cxn modelId="{51D6F555-3BC5-4F3C-B5E7-B6E09BD0F5DC}" type="presOf" srcId="{A3EECD9A-53C8-4C26-8938-A1CD850252A5}" destId="{3A0C8FD9-AC09-4150-9CF6-C0AAAC156357}" srcOrd="0" destOrd="0" presId="urn:microsoft.com/office/officeart/2008/layout/VerticalCurvedList"/>
    <dgm:cxn modelId="{D66D8BAA-FEBF-49AA-B130-6767BD8CCEEF}" type="presOf" srcId="{D7B599BD-DD60-463B-9D0D-052A276D8444}" destId="{11CF73CA-C471-400D-8B4D-8269547A76E8}" srcOrd="0" destOrd="0" presId="urn:microsoft.com/office/officeart/2008/layout/VerticalCurvedList"/>
    <dgm:cxn modelId="{1A2E6EAE-BC65-446F-9CFB-CD145775B786}" srcId="{78FBD198-C3C1-4739-9F30-F51D0A3FDE62}" destId="{D7B599BD-DD60-463B-9D0D-052A276D8444}" srcOrd="1" destOrd="0" parTransId="{D3D1FA32-53D6-4281-8809-3ED29100DD00}" sibTransId="{9C5EFD38-29D2-4925-84A3-844D22743216}"/>
    <dgm:cxn modelId="{58D192C4-9A3A-4144-A052-F9DD60E95F33}" srcId="{78FBD198-C3C1-4739-9F30-F51D0A3FDE62}" destId="{573BF501-7D55-485B-B2EC-C42A6733EE5A}" srcOrd="0" destOrd="0" parTransId="{47027D70-9484-4D83-8802-C755F2C78773}" sibTransId="{A3EECD9A-53C8-4C26-8938-A1CD850252A5}"/>
    <dgm:cxn modelId="{775FD2FF-94BD-434A-B93A-01736BB27BDC}" type="presOf" srcId="{573BF501-7D55-485B-B2EC-C42A6733EE5A}" destId="{16FAE74F-3C0E-4DC8-AEF0-6444F9BEB876}" srcOrd="0" destOrd="0" presId="urn:microsoft.com/office/officeart/2008/layout/VerticalCurvedList"/>
    <dgm:cxn modelId="{D3B1921F-43E0-491C-A699-B0916DEE6423}" type="presParOf" srcId="{C3E691C1-719F-4D6C-AC7C-FB5CE69E1D7C}" destId="{03A4874F-FBE3-41BA-8274-591CAA15C32D}" srcOrd="0" destOrd="0" presId="urn:microsoft.com/office/officeart/2008/layout/VerticalCurvedList"/>
    <dgm:cxn modelId="{0FC3051E-A385-4FC9-A291-F5D8E2E42A5A}" type="presParOf" srcId="{03A4874F-FBE3-41BA-8274-591CAA15C32D}" destId="{842D34FA-6AB8-4323-913B-3C2934375E14}" srcOrd="0" destOrd="0" presId="urn:microsoft.com/office/officeart/2008/layout/VerticalCurvedList"/>
    <dgm:cxn modelId="{D6FF0011-6D8D-4B8A-8029-8D19D75ECA29}" type="presParOf" srcId="{842D34FA-6AB8-4323-913B-3C2934375E14}" destId="{E0D3526F-0D42-4DF2-BD61-10C94165E04D}" srcOrd="0" destOrd="0" presId="urn:microsoft.com/office/officeart/2008/layout/VerticalCurvedList"/>
    <dgm:cxn modelId="{FDB6A434-6020-48ED-8E4C-C97FED5846E2}" type="presParOf" srcId="{842D34FA-6AB8-4323-913B-3C2934375E14}" destId="{3A0C8FD9-AC09-4150-9CF6-C0AAAC156357}" srcOrd="1" destOrd="0" presId="urn:microsoft.com/office/officeart/2008/layout/VerticalCurvedList"/>
    <dgm:cxn modelId="{DE3613EE-4091-42A4-AB89-4326936805C8}" type="presParOf" srcId="{842D34FA-6AB8-4323-913B-3C2934375E14}" destId="{B1A39A67-830C-4033-A1F2-991527FDDE76}" srcOrd="2" destOrd="0" presId="urn:microsoft.com/office/officeart/2008/layout/VerticalCurvedList"/>
    <dgm:cxn modelId="{7CEE7412-8943-4725-A096-FF48338D5079}" type="presParOf" srcId="{842D34FA-6AB8-4323-913B-3C2934375E14}" destId="{47F7CAFA-1298-470B-BC11-82174F97779E}" srcOrd="3" destOrd="0" presId="urn:microsoft.com/office/officeart/2008/layout/VerticalCurvedList"/>
    <dgm:cxn modelId="{9029A46B-0098-4C9D-A9D6-75B2D4C1B74B}" type="presParOf" srcId="{03A4874F-FBE3-41BA-8274-591CAA15C32D}" destId="{16FAE74F-3C0E-4DC8-AEF0-6444F9BEB876}" srcOrd="1" destOrd="0" presId="urn:microsoft.com/office/officeart/2008/layout/VerticalCurvedList"/>
    <dgm:cxn modelId="{C1F16E1A-9998-4C98-B5A9-FAB51EA1FF42}" type="presParOf" srcId="{03A4874F-FBE3-41BA-8274-591CAA15C32D}" destId="{DDCDB66B-D47E-48A2-8A36-2DF2179F497F}" srcOrd="2" destOrd="0" presId="urn:microsoft.com/office/officeart/2008/layout/VerticalCurvedList"/>
    <dgm:cxn modelId="{40A0A758-9BAB-46D5-824C-67D7D25E61DF}" type="presParOf" srcId="{DDCDB66B-D47E-48A2-8A36-2DF2179F497F}" destId="{0E819A06-96AE-42BD-AA60-1C7C00562248}" srcOrd="0" destOrd="0" presId="urn:microsoft.com/office/officeart/2008/layout/VerticalCurvedList"/>
    <dgm:cxn modelId="{1A2D9A23-F7E7-40D4-8E7E-0EF982940EDA}" type="presParOf" srcId="{03A4874F-FBE3-41BA-8274-591CAA15C32D}" destId="{11CF73CA-C471-400D-8B4D-8269547A76E8}" srcOrd="3" destOrd="0" presId="urn:microsoft.com/office/officeart/2008/layout/VerticalCurvedList"/>
    <dgm:cxn modelId="{46B49DBB-46BA-48AE-A7E3-BCDB49F06196}" type="presParOf" srcId="{03A4874F-FBE3-41BA-8274-591CAA15C32D}" destId="{C8543FDB-C904-4593-9285-F70A04F23668}" srcOrd="4" destOrd="0" presId="urn:microsoft.com/office/officeart/2008/layout/VerticalCurvedList"/>
    <dgm:cxn modelId="{5E135650-5689-42C7-B6FF-223F9B0A4279}" type="presParOf" srcId="{C8543FDB-C904-4593-9285-F70A04F23668}" destId="{1726AC0F-2CD1-4D1E-A2E3-E783289DF79E}"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05FD9F2-4101-45D3-8F6C-EAB4BE05E482}" type="doc">
      <dgm:prSet loTypeId="urn:microsoft.com/office/officeart/2005/8/layout/venn2" loCatId="relationship" qsTypeId="urn:microsoft.com/office/officeart/2005/8/quickstyle/simple1" qsCatId="simple" csTypeId="urn:microsoft.com/office/officeart/2005/8/colors/accent1_5" csCatId="accent1" phldr="1"/>
      <dgm:spPr/>
      <dgm:t>
        <a:bodyPr/>
        <a:lstStyle/>
        <a:p>
          <a:endParaRPr lang="en-GB"/>
        </a:p>
      </dgm:t>
    </dgm:pt>
    <dgm:pt modelId="{B153B78E-A54B-410D-BB81-BB05FE371632}">
      <dgm:prSet custT="1"/>
      <dgm:spPr/>
      <dgm:t>
        <a:bodyPr/>
        <a:lstStyle/>
        <a:p>
          <a:pPr rtl="0"/>
          <a:r>
            <a:rPr lang="en-GB" sz="2400" dirty="0"/>
            <a:t>Sometimes a hypothesis will predict the direction in which the results are expected to go </a:t>
          </a:r>
        </a:p>
      </dgm:t>
    </dgm:pt>
    <dgm:pt modelId="{9BC72086-45A8-461F-AF03-DFF0AA3C32E2}" type="parTrans" cxnId="{9E8BD762-7DE3-46B6-9D11-AD8CA28293ED}">
      <dgm:prSet/>
      <dgm:spPr/>
      <dgm:t>
        <a:bodyPr/>
        <a:lstStyle/>
        <a:p>
          <a:endParaRPr lang="en-GB" sz="2400"/>
        </a:p>
      </dgm:t>
    </dgm:pt>
    <dgm:pt modelId="{E4103AF9-7491-4715-8D09-1D4AB95FFC69}" type="sibTrans" cxnId="{9E8BD762-7DE3-46B6-9D11-AD8CA28293ED}">
      <dgm:prSet/>
      <dgm:spPr/>
      <dgm:t>
        <a:bodyPr/>
        <a:lstStyle/>
        <a:p>
          <a:endParaRPr lang="en-GB" sz="2400"/>
        </a:p>
      </dgm:t>
    </dgm:pt>
    <dgm:pt modelId="{7CAE5101-BB39-43F9-9EB7-7B197C41B844}" type="pres">
      <dgm:prSet presAssocID="{805FD9F2-4101-45D3-8F6C-EAB4BE05E482}" presName="Name0" presStyleCnt="0">
        <dgm:presLayoutVars>
          <dgm:chMax val="7"/>
          <dgm:resizeHandles val="exact"/>
        </dgm:presLayoutVars>
      </dgm:prSet>
      <dgm:spPr/>
    </dgm:pt>
    <dgm:pt modelId="{360918D5-C54E-48A3-91BC-38DA2A40F043}" type="pres">
      <dgm:prSet presAssocID="{805FD9F2-4101-45D3-8F6C-EAB4BE05E482}" presName="comp1" presStyleCnt="0"/>
      <dgm:spPr/>
    </dgm:pt>
    <dgm:pt modelId="{C2F08F70-9CBD-4C85-BE6B-5E25983FBE02}" type="pres">
      <dgm:prSet presAssocID="{805FD9F2-4101-45D3-8F6C-EAB4BE05E482}" presName="circle1" presStyleLbl="node1" presStyleIdx="0" presStyleCnt="1"/>
      <dgm:spPr/>
    </dgm:pt>
    <dgm:pt modelId="{CE60715A-0761-4107-BB0E-3AB389D4C220}" type="pres">
      <dgm:prSet presAssocID="{805FD9F2-4101-45D3-8F6C-EAB4BE05E482}" presName="c1text" presStyleLbl="node1" presStyleIdx="0" presStyleCnt="1">
        <dgm:presLayoutVars>
          <dgm:bulletEnabled val="1"/>
        </dgm:presLayoutVars>
      </dgm:prSet>
      <dgm:spPr/>
    </dgm:pt>
  </dgm:ptLst>
  <dgm:cxnLst>
    <dgm:cxn modelId="{7741DF0E-B0FC-4DD7-B639-D9C85EE957F7}" type="presOf" srcId="{B153B78E-A54B-410D-BB81-BB05FE371632}" destId="{C2F08F70-9CBD-4C85-BE6B-5E25983FBE02}" srcOrd="0" destOrd="0" presId="urn:microsoft.com/office/officeart/2005/8/layout/venn2"/>
    <dgm:cxn modelId="{6BD96318-2367-48CD-B497-4AADACAB2A4B}" type="presOf" srcId="{B153B78E-A54B-410D-BB81-BB05FE371632}" destId="{CE60715A-0761-4107-BB0E-3AB389D4C220}" srcOrd="1" destOrd="0" presId="urn:microsoft.com/office/officeart/2005/8/layout/venn2"/>
    <dgm:cxn modelId="{9E8BD762-7DE3-46B6-9D11-AD8CA28293ED}" srcId="{805FD9F2-4101-45D3-8F6C-EAB4BE05E482}" destId="{B153B78E-A54B-410D-BB81-BB05FE371632}" srcOrd="0" destOrd="0" parTransId="{9BC72086-45A8-461F-AF03-DFF0AA3C32E2}" sibTransId="{E4103AF9-7491-4715-8D09-1D4AB95FFC69}"/>
    <dgm:cxn modelId="{C8555DC8-5473-424F-9EAF-41025D225C01}" type="presOf" srcId="{805FD9F2-4101-45D3-8F6C-EAB4BE05E482}" destId="{7CAE5101-BB39-43F9-9EB7-7B197C41B844}" srcOrd="0" destOrd="0" presId="urn:microsoft.com/office/officeart/2005/8/layout/venn2"/>
    <dgm:cxn modelId="{A6D330F6-71BF-4F0F-9584-B3BABB59178B}" type="presParOf" srcId="{7CAE5101-BB39-43F9-9EB7-7B197C41B844}" destId="{360918D5-C54E-48A3-91BC-38DA2A40F043}" srcOrd="0" destOrd="0" presId="urn:microsoft.com/office/officeart/2005/8/layout/venn2"/>
    <dgm:cxn modelId="{471E6E9A-68AC-4602-AFF0-586754A168A9}" type="presParOf" srcId="{360918D5-C54E-48A3-91BC-38DA2A40F043}" destId="{C2F08F70-9CBD-4C85-BE6B-5E25983FBE02}" srcOrd="0" destOrd="0" presId="urn:microsoft.com/office/officeart/2005/8/layout/venn2"/>
    <dgm:cxn modelId="{C0D70A0E-4701-466B-8C26-171852737E0C}" type="presParOf" srcId="{360918D5-C54E-48A3-91BC-38DA2A40F043}" destId="{CE60715A-0761-4107-BB0E-3AB389D4C220}"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E0A264B-B546-481C-80FC-6D7442C0942D}"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GB"/>
        </a:p>
      </dgm:t>
    </dgm:pt>
    <dgm:pt modelId="{31C5E43C-2DE3-4A19-851B-C39A4DB26216}">
      <dgm:prSet/>
      <dgm:spPr/>
      <dgm:t>
        <a:bodyPr/>
        <a:lstStyle/>
        <a:p>
          <a:pPr rtl="0"/>
          <a:r>
            <a:rPr lang="en-GB" dirty="0"/>
            <a:t>e.g. males are more aggressive than females</a:t>
          </a:r>
        </a:p>
      </dgm:t>
    </dgm:pt>
    <dgm:pt modelId="{73B83E73-1908-415C-AF64-B8D89DF3D27E}" type="parTrans" cxnId="{8F0A7224-5F87-469C-857C-C9E8993F63FF}">
      <dgm:prSet/>
      <dgm:spPr/>
      <dgm:t>
        <a:bodyPr/>
        <a:lstStyle/>
        <a:p>
          <a:endParaRPr lang="en-GB"/>
        </a:p>
      </dgm:t>
    </dgm:pt>
    <dgm:pt modelId="{201E3463-0C4F-4B91-BD0F-9F90BBABFCFD}" type="sibTrans" cxnId="{8F0A7224-5F87-469C-857C-C9E8993F63FF}">
      <dgm:prSet/>
      <dgm:spPr/>
      <dgm:t>
        <a:bodyPr/>
        <a:lstStyle/>
        <a:p>
          <a:endParaRPr lang="en-GB"/>
        </a:p>
      </dgm:t>
    </dgm:pt>
    <dgm:pt modelId="{A76FD0A7-9B18-4952-A0B5-BC5B1578652C}">
      <dgm:prSet/>
      <dgm:spPr/>
      <dgm:t>
        <a:bodyPr/>
        <a:lstStyle/>
        <a:p>
          <a:pPr rtl="0"/>
          <a:r>
            <a:rPr lang="en-GB"/>
            <a:t>e.g. alcohol slows down reaction time</a:t>
          </a:r>
        </a:p>
      </dgm:t>
    </dgm:pt>
    <dgm:pt modelId="{D178F040-976A-47E6-82B3-EACCF85572BC}" type="parTrans" cxnId="{C6DB83A0-5B84-4F5F-877C-7750EA3ED156}">
      <dgm:prSet/>
      <dgm:spPr/>
      <dgm:t>
        <a:bodyPr/>
        <a:lstStyle/>
        <a:p>
          <a:endParaRPr lang="en-GB"/>
        </a:p>
      </dgm:t>
    </dgm:pt>
    <dgm:pt modelId="{F2B11079-9B74-406E-AC57-89BD4346DDFD}" type="sibTrans" cxnId="{C6DB83A0-5B84-4F5F-877C-7750EA3ED156}">
      <dgm:prSet/>
      <dgm:spPr/>
      <dgm:t>
        <a:bodyPr/>
        <a:lstStyle/>
        <a:p>
          <a:endParaRPr lang="en-GB"/>
        </a:p>
      </dgm:t>
    </dgm:pt>
    <dgm:pt modelId="{9B7F751C-67A6-4A24-BAB6-F2CF777D3140}" type="pres">
      <dgm:prSet presAssocID="{FE0A264B-B546-481C-80FC-6D7442C0942D}" presName="Name0" presStyleCnt="0">
        <dgm:presLayoutVars>
          <dgm:dir/>
          <dgm:animLvl val="lvl"/>
          <dgm:resizeHandles val="exact"/>
        </dgm:presLayoutVars>
      </dgm:prSet>
      <dgm:spPr/>
    </dgm:pt>
    <dgm:pt modelId="{90716DAB-FAD2-45AE-A821-1E810D378299}" type="pres">
      <dgm:prSet presAssocID="{31C5E43C-2DE3-4A19-851B-C39A4DB26216}" presName="linNode" presStyleCnt="0"/>
      <dgm:spPr/>
    </dgm:pt>
    <dgm:pt modelId="{3FFE79B2-E391-4D3F-9B0C-B708E968A7EF}" type="pres">
      <dgm:prSet presAssocID="{31C5E43C-2DE3-4A19-851B-C39A4DB26216}" presName="parentText" presStyleLbl="node1" presStyleIdx="0" presStyleCnt="2">
        <dgm:presLayoutVars>
          <dgm:chMax val="1"/>
          <dgm:bulletEnabled val="1"/>
        </dgm:presLayoutVars>
      </dgm:prSet>
      <dgm:spPr/>
    </dgm:pt>
    <dgm:pt modelId="{53B49823-A20D-439C-8B55-440611FF2EA3}" type="pres">
      <dgm:prSet presAssocID="{201E3463-0C4F-4B91-BD0F-9F90BBABFCFD}" presName="sp" presStyleCnt="0"/>
      <dgm:spPr/>
    </dgm:pt>
    <dgm:pt modelId="{375AE756-7C52-4DEE-976D-1452EB2B703E}" type="pres">
      <dgm:prSet presAssocID="{A76FD0A7-9B18-4952-A0B5-BC5B1578652C}" presName="linNode" presStyleCnt="0"/>
      <dgm:spPr/>
    </dgm:pt>
    <dgm:pt modelId="{78C6872F-AA42-41A6-BCDE-CD3A977D57C1}" type="pres">
      <dgm:prSet presAssocID="{A76FD0A7-9B18-4952-A0B5-BC5B1578652C}" presName="parentText" presStyleLbl="node1" presStyleIdx="1" presStyleCnt="2">
        <dgm:presLayoutVars>
          <dgm:chMax val="1"/>
          <dgm:bulletEnabled val="1"/>
        </dgm:presLayoutVars>
      </dgm:prSet>
      <dgm:spPr/>
    </dgm:pt>
  </dgm:ptLst>
  <dgm:cxnLst>
    <dgm:cxn modelId="{8F0A7224-5F87-469C-857C-C9E8993F63FF}" srcId="{FE0A264B-B546-481C-80FC-6D7442C0942D}" destId="{31C5E43C-2DE3-4A19-851B-C39A4DB26216}" srcOrd="0" destOrd="0" parTransId="{73B83E73-1908-415C-AF64-B8D89DF3D27E}" sibTransId="{201E3463-0C4F-4B91-BD0F-9F90BBABFCFD}"/>
    <dgm:cxn modelId="{37DAB663-FEDD-4E4C-AFBE-3F24F19DEDAC}" type="presOf" srcId="{A76FD0A7-9B18-4952-A0B5-BC5B1578652C}" destId="{78C6872F-AA42-41A6-BCDE-CD3A977D57C1}" srcOrd="0" destOrd="0" presId="urn:microsoft.com/office/officeart/2005/8/layout/vList5"/>
    <dgm:cxn modelId="{32506248-94DB-45F1-9065-B1F6DF32923C}" type="presOf" srcId="{31C5E43C-2DE3-4A19-851B-C39A4DB26216}" destId="{3FFE79B2-E391-4D3F-9B0C-B708E968A7EF}" srcOrd="0" destOrd="0" presId="urn:microsoft.com/office/officeart/2005/8/layout/vList5"/>
    <dgm:cxn modelId="{C6DB83A0-5B84-4F5F-877C-7750EA3ED156}" srcId="{FE0A264B-B546-481C-80FC-6D7442C0942D}" destId="{A76FD0A7-9B18-4952-A0B5-BC5B1578652C}" srcOrd="1" destOrd="0" parTransId="{D178F040-976A-47E6-82B3-EACCF85572BC}" sibTransId="{F2B11079-9B74-406E-AC57-89BD4346DDFD}"/>
    <dgm:cxn modelId="{F5AF98E7-8364-475C-91CB-F57E46085157}" type="presOf" srcId="{FE0A264B-B546-481C-80FC-6D7442C0942D}" destId="{9B7F751C-67A6-4A24-BAB6-F2CF777D3140}" srcOrd="0" destOrd="0" presId="urn:microsoft.com/office/officeart/2005/8/layout/vList5"/>
    <dgm:cxn modelId="{8EEE0A7B-B728-48E1-B277-C4E0ED7A8FDE}" type="presParOf" srcId="{9B7F751C-67A6-4A24-BAB6-F2CF777D3140}" destId="{90716DAB-FAD2-45AE-A821-1E810D378299}" srcOrd="0" destOrd="0" presId="urn:microsoft.com/office/officeart/2005/8/layout/vList5"/>
    <dgm:cxn modelId="{EA976716-52C6-4C1B-8FA9-84B4F27791B6}" type="presParOf" srcId="{90716DAB-FAD2-45AE-A821-1E810D378299}" destId="{3FFE79B2-E391-4D3F-9B0C-B708E968A7EF}" srcOrd="0" destOrd="0" presId="urn:microsoft.com/office/officeart/2005/8/layout/vList5"/>
    <dgm:cxn modelId="{E74699C7-4F11-4FD3-A065-E24ECFA2BE0D}" type="presParOf" srcId="{9B7F751C-67A6-4A24-BAB6-F2CF777D3140}" destId="{53B49823-A20D-439C-8B55-440611FF2EA3}" srcOrd="1" destOrd="0" presId="urn:microsoft.com/office/officeart/2005/8/layout/vList5"/>
    <dgm:cxn modelId="{385E5E21-4F58-411E-ACBB-20CF7D0C558F}" type="presParOf" srcId="{9B7F751C-67A6-4A24-BAB6-F2CF777D3140}" destId="{375AE756-7C52-4DEE-976D-1452EB2B703E}" srcOrd="2" destOrd="0" presId="urn:microsoft.com/office/officeart/2005/8/layout/vList5"/>
    <dgm:cxn modelId="{FE626F58-E28C-4176-AE48-2EE23797C05F}" type="presParOf" srcId="{375AE756-7C52-4DEE-976D-1452EB2B703E}" destId="{78C6872F-AA42-41A6-BCDE-CD3A977D57C1}" srcOrd="0" destOrd="0" presId="urn:microsoft.com/office/officeart/2005/8/layout/vList5"/>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120EACC-7DE9-4C4A-BE7C-405BEDBD23A3}"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GB"/>
        </a:p>
      </dgm:t>
    </dgm:pt>
    <dgm:pt modelId="{2D9365CA-5CC7-4637-990A-A486D4E1A5B2}">
      <dgm:prSet/>
      <dgm:spPr/>
      <dgm:t>
        <a:bodyPr/>
        <a:lstStyle/>
        <a:p>
          <a:pPr rtl="0"/>
          <a:r>
            <a:rPr lang="en-GB" dirty="0"/>
            <a:t>In order to test the hypothesis, we have to carry out a number of operations/activities that are </a:t>
          </a:r>
        </a:p>
      </dgm:t>
    </dgm:pt>
    <dgm:pt modelId="{1ED547FC-AA5B-4370-80B0-0B8B7F36A8E1}" type="parTrans" cxnId="{9EE6E6B6-27E9-4695-A0F5-949B54FC076F}">
      <dgm:prSet/>
      <dgm:spPr/>
      <dgm:t>
        <a:bodyPr/>
        <a:lstStyle/>
        <a:p>
          <a:endParaRPr lang="en-GB"/>
        </a:p>
      </dgm:t>
    </dgm:pt>
    <dgm:pt modelId="{AA6B18DD-2AFF-4360-83B2-3CEFB9E78C96}" type="sibTrans" cxnId="{9EE6E6B6-27E9-4695-A0F5-949B54FC076F}">
      <dgm:prSet/>
      <dgm:spPr/>
      <dgm:t>
        <a:bodyPr/>
        <a:lstStyle/>
        <a:p>
          <a:endParaRPr lang="en-GB"/>
        </a:p>
      </dgm:t>
    </dgm:pt>
    <dgm:pt modelId="{3B020565-B809-4499-A272-327408BE55C1}">
      <dgm:prSet/>
      <dgm:spPr/>
      <dgm:t>
        <a:bodyPr/>
        <a:lstStyle/>
        <a:p>
          <a:pPr rtl="0"/>
          <a:r>
            <a:rPr lang="en-GB"/>
            <a:t>observable and </a:t>
          </a:r>
        </a:p>
      </dgm:t>
    </dgm:pt>
    <dgm:pt modelId="{C84DEB96-FE68-44C2-978A-F0429DC3A443}" type="parTrans" cxnId="{BCCD57C8-1B14-4ABF-80B1-9C4C60C25378}">
      <dgm:prSet/>
      <dgm:spPr/>
      <dgm:t>
        <a:bodyPr/>
        <a:lstStyle/>
        <a:p>
          <a:endParaRPr lang="en-GB"/>
        </a:p>
      </dgm:t>
    </dgm:pt>
    <dgm:pt modelId="{82530BC0-1A00-46B6-8024-B6E8F3C93041}" type="sibTrans" cxnId="{BCCD57C8-1B14-4ABF-80B1-9C4C60C25378}">
      <dgm:prSet/>
      <dgm:spPr/>
      <dgm:t>
        <a:bodyPr/>
        <a:lstStyle/>
        <a:p>
          <a:endParaRPr lang="en-GB"/>
        </a:p>
      </dgm:t>
    </dgm:pt>
    <dgm:pt modelId="{4896FF7B-E072-43AD-BAD1-4BDDB50E3076}">
      <dgm:prSet/>
      <dgm:spPr/>
      <dgm:t>
        <a:bodyPr/>
        <a:lstStyle/>
        <a:p>
          <a:pPr rtl="0"/>
          <a:r>
            <a:rPr lang="en-GB"/>
            <a:t>performable – this is termed </a:t>
          </a:r>
          <a:r>
            <a:rPr lang="en-GB" i="1"/>
            <a:t>operationalising.  </a:t>
          </a:r>
          <a:endParaRPr lang="en-GB"/>
        </a:p>
      </dgm:t>
    </dgm:pt>
    <dgm:pt modelId="{9669758E-58BF-41E2-9879-52C4D18AE8E7}" type="parTrans" cxnId="{39587529-AE15-4401-8A4B-C216CE6ABD4D}">
      <dgm:prSet/>
      <dgm:spPr/>
      <dgm:t>
        <a:bodyPr/>
        <a:lstStyle/>
        <a:p>
          <a:endParaRPr lang="en-GB"/>
        </a:p>
      </dgm:t>
    </dgm:pt>
    <dgm:pt modelId="{5FE01A29-C78B-4589-A31C-83A096113228}" type="sibTrans" cxnId="{39587529-AE15-4401-8A4B-C216CE6ABD4D}">
      <dgm:prSet/>
      <dgm:spPr/>
      <dgm:t>
        <a:bodyPr/>
        <a:lstStyle/>
        <a:p>
          <a:endParaRPr lang="en-GB"/>
        </a:p>
      </dgm:t>
    </dgm:pt>
    <dgm:pt modelId="{8ED7DC63-15D6-45FE-9DDA-6776E29CA81E}">
      <dgm:prSet/>
      <dgm:spPr/>
      <dgm:t>
        <a:bodyPr/>
        <a:lstStyle/>
        <a:p>
          <a:pPr rtl="0"/>
          <a:r>
            <a:rPr lang="en-GB"/>
            <a:t>If we cannot do this, then it is not a scientific concept. </a:t>
          </a:r>
        </a:p>
      </dgm:t>
    </dgm:pt>
    <dgm:pt modelId="{2D6B58CD-575C-439B-99AD-70E5E409BCB4}" type="parTrans" cxnId="{FD9592E2-BDBA-4CBA-99ED-B76B6E4DFFC2}">
      <dgm:prSet/>
      <dgm:spPr/>
      <dgm:t>
        <a:bodyPr/>
        <a:lstStyle/>
        <a:p>
          <a:endParaRPr lang="en-GB"/>
        </a:p>
      </dgm:t>
    </dgm:pt>
    <dgm:pt modelId="{847D68E1-7F53-40AE-8E28-59EE53D47956}" type="sibTrans" cxnId="{FD9592E2-BDBA-4CBA-99ED-B76B6E4DFFC2}">
      <dgm:prSet/>
      <dgm:spPr/>
      <dgm:t>
        <a:bodyPr/>
        <a:lstStyle/>
        <a:p>
          <a:endParaRPr lang="en-GB"/>
        </a:p>
      </dgm:t>
    </dgm:pt>
    <dgm:pt modelId="{1041E7CC-5B43-48FD-A57D-52D2D0D10FE7}" type="pres">
      <dgm:prSet presAssocID="{5120EACC-7DE9-4C4A-BE7C-405BEDBD23A3}" presName="Name0" presStyleCnt="0">
        <dgm:presLayoutVars>
          <dgm:dir/>
          <dgm:animLvl val="lvl"/>
          <dgm:resizeHandles val="exact"/>
        </dgm:presLayoutVars>
      </dgm:prSet>
      <dgm:spPr/>
    </dgm:pt>
    <dgm:pt modelId="{EA2FD8DB-A030-4D16-A817-5BF7134AE220}" type="pres">
      <dgm:prSet presAssocID="{2D9365CA-5CC7-4637-990A-A486D4E1A5B2}" presName="linNode" presStyleCnt="0"/>
      <dgm:spPr/>
    </dgm:pt>
    <dgm:pt modelId="{5FD27A88-1651-4FEC-8DA1-0375C29ED487}" type="pres">
      <dgm:prSet presAssocID="{2D9365CA-5CC7-4637-990A-A486D4E1A5B2}" presName="parentText" presStyleLbl="node1" presStyleIdx="0" presStyleCnt="2">
        <dgm:presLayoutVars>
          <dgm:chMax val="1"/>
          <dgm:bulletEnabled val="1"/>
        </dgm:presLayoutVars>
      </dgm:prSet>
      <dgm:spPr/>
    </dgm:pt>
    <dgm:pt modelId="{8BC03C02-1AC8-4BD4-B110-3939FCBD5B8C}" type="pres">
      <dgm:prSet presAssocID="{2D9365CA-5CC7-4637-990A-A486D4E1A5B2}" presName="descendantText" presStyleLbl="alignAccFollowNode1" presStyleIdx="0" presStyleCnt="1">
        <dgm:presLayoutVars>
          <dgm:bulletEnabled val="1"/>
        </dgm:presLayoutVars>
      </dgm:prSet>
      <dgm:spPr/>
    </dgm:pt>
    <dgm:pt modelId="{BADB0858-FE97-48A3-A96A-594003CB638B}" type="pres">
      <dgm:prSet presAssocID="{AA6B18DD-2AFF-4360-83B2-3CEFB9E78C96}" presName="sp" presStyleCnt="0"/>
      <dgm:spPr/>
    </dgm:pt>
    <dgm:pt modelId="{E99CB509-E902-4A8B-8FD9-F752D311C3E6}" type="pres">
      <dgm:prSet presAssocID="{8ED7DC63-15D6-45FE-9DDA-6776E29CA81E}" presName="linNode" presStyleCnt="0"/>
      <dgm:spPr/>
    </dgm:pt>
    <dgm:pt modelId="{2C2A00D6-8AE6-433F-B36B-AC90A9C0B2E8}" type="pres">
      <dgm:prSet presAssocID="{8ED7DC63-15D6-45FE-9DDA-6776E29CA81E}" presName="parentText" presStyleLbl="node1" presStyleIdx="1" presStyleCnt="2">
        <dgm:presLayoutVars>
          <dgm:chMax val="1"/>
          <dgm:bulletEnabled val="1"/>
        </dgm:presLayoutVars>
      </dgm:prSet>
      <dgm:spPr/>
    </dgm:pt>
  </dgm:ptLst>
  <dgm:cxnLst>
    <dgm:cxn modelId="{39587529-AE15-4401-8A4B-C216CE6ABD4D}" srcId="{2D9365CA-5CC7-4637-990A-A486D4E1A5B2}" destId="{4896FF7B-E072-43AD-BAD1-4BDDB50E3076}" srcOrd="1" destOrd="0" parTransId="{9669758E-58BF-41E2-9879-52C4D18AE8E7}" sibTransId="{5FE01A29-C78B-4589-A31C-83A096113228}"/>
    <dgm:cxn modelId="{DA0A7EB4-3C2F-48A2-BF52-7A64809AC272}" type="presOf" srcId="{3B020565-B809-4499-A272-327408BE55C1}" destId="{8BC03C02-1AC8-4BD4-B110-3939FCBD5B8C}" srcOrd="0" destOrd="0" presId="urn:microsoft.com/office/officeart/2005/8/layout/vList5"/>
    <dgm:cxn modelId="{9EE6E6B6-27E9-4695-A0F5-949B54FC076F}" srcId="{5120EACC-7DE9-4C4A-BE7C-405BEDBD23A3}" destId="{2D9365CA-5CC7-4637-990A-A486D4E1A5B2}" srcOrd="0" destOrd="0" parTransId="{1ED547FC-AA5B-4370-80B0-0B8B7F36A8E1}" sibTransId="{AA6B18DD-2AFF-4360-83B2-3CEFB9E78C96}"/>
    <dgm:cxn modelId="{D10140BE-0940-427C-A587-C6752CBB086E}" type="presOf" srcId="{2D9365CA-5CC7-4637-990A-A486D4E1A5B2}" destId="{5FD27A88-1651-4FEC-8DA1-0375C29ED487}" srcOrd="0" destOrd="0" presId="urn:microsoft.com/office/officeart/2005/8/layout/vList5"/>
    <dgm:cxn modelId="{BCCD57C8-1B14-4ABF-80B1-9C4C60C25378}" srcId="{2D9365CA-5CC7-4637-990A-A486D4E1A5B2}" destId="{3B020565-B809-4499-A272-327408BE55C1}" srcOrd="0" destOrd="0" parTransId="{C84DEB96-FE68-44C2-978A-F0429DC3A443}" sibTransId="{82530BC0-1A00-46B6-8024-B6E8F3C93041}"/>
    <dgm:cxn modelId="{FD9592E2-BDBA-4CBA-99ED-B76B6E4DFFC2}" srcId="{5120EACC-7DE9-4C4A-BE7C-405BEDBD23A3}" destId="{8ED7DC63-15D6-45FE-9DDA-6776E29CA81E}" srcOrd="1" destOrd="0" parTransId="{2D6B58CD-575C-439B-99AD-70E5E409BCB4}" sibTransId="{847D68E1-7F53-40AE-8E28-59EE53D47956}"/>
    <dgm:cxn modelId="{4A25E0E6-7BDE-4648-B740-720B5B745503}" type="presOf" srcId="{5120EACC-7DE9-4C4A-BE7C-405BEDBD23A3}" destId="{1041E7CC-5B43-48FD-A57D-52D2D0D10FE7}" srcOrd="0" destOrd="0" presId="urn:microsoft.com/office/officeart/2005/8/layout/vList5"/>
    <dgm:cxn modelId="{B5C5C3ED-8881-469F-B5EE-96397A512B08}" type="presOf" srcId="{4896FF7B-E072-43AD-BAD1-4BDDB50E3076}" destId="{8BC03C02-1AC8-4BD4-B110-3939FCBD5B8C}" srcOrd="0" destOrd="1" presId="urn:microsoft.com/office/officeart/2005/8/layout/vList5"/>
    <dgm:cxn modelId="{0DC023FA-929E-41C9-9674-ACE3E522BDD6}" type="presOf" srcId="{8ED7DC63-15D6-45FE-9DDA-6776E29CA81E}" destId="{2C2A00D6-8AE6-433F-B36B-AC90A9C0B2E8}" srcOrd="0" destOrd="0" presId="urn:microsoft.com/office/officeart/2005/8/layout/vList5"/>
    <dgm:cxn modelId="{89A57DFF-B43A-4DBF-A742-0F8896960F1C}" type="presParOf" srcId="{1041E7CC-5B43-48FD-A57D-52D2D0D10FE7}" destId="{EA2FD8DB-A030-4D16-A817-5BF7134AE220}" srcOrd="0" destOrd="0" presId="urn:microsoft.com/office/officeart/2005/8/layout/vList5"/>
    <dgm:cxn modelId="{D3BF06F4-EF2D-40A8-A1D8-A5FC33B6F294}" type="presParOf" srcId="{EA2FD8DB-A030-4D16-A817-5BF7134AE220}" destId="{5FD27A88-1651-4FEC-8DA1-0375C29ED487}" srcOrd="0" destOrd="0" presId="urn:microsoft.com/office/officeart/2005/8/layout/vList5"/>
    <dgm:cxn modelId="{2C119A56-C99D-4C59-BB9F-6B5717434046}" type="presParOf" srcId="{EA2FD8DB-A030-4D16-A817-5BF7134AE220}" destId="{8BC03C02-1AC8-4BD4-B110-3939FCBD5B8C}" srcOrd="1" destOrd="0" presId="urn:microsoft.com/office/officeart/2005/8/layout/vList5"/>
    <dgm:cxn modelId="{9C3F51F2-9937-4D66-85A1-4EF5C433F2A2}" type="presParOf" srcId="{1041E7CC-5B43-48FD-A57D-52D2D0D10FE7}" destId="{BADB0858-FE97-48A3-A96A-594003CB638B}" srcOrd="1" destOrd="0" presId="urn:microsoft.com/office/officeart/2005/8/layout/vList5"/>
    <dgm:cxn modelId="{44A4FA7F-BA26-4073-BFAC-317DA8927BC1}" type="presParOf" srcId="{1041E7CC-5B43-48FD-A57D-52D2D0D10FE7}" destId="{E99CB509-E902-4A8B-8FD9-F752D311C3E6}" srcOrd="2" destOrd="0" presId="urn:microsoft.com/office/officeart/2005/8/layout/vList5"/>
    <dgm:cxn modelId="{24B3F13A-F37F-4C51-9A01-0B56C8C06BA4}" type="presParOf" srcId="{E99CB509-E902-4A8B-8FD9-F752D311C3E6}" destId="{2C2A00D6-8AE6-433F-B36B-AC90A9C0B2E8}" srcOrd="0"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08034B4-1D68-43DB-8ABC-2952E70009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EDC2CF3D-B2A1-4ED8-A15B-B7D5D58992FE}">
      <dgm:prSet/>
      <dgm:spPr/>
      <dgm:t>
        <a:bodyPr/>
        <a:lstStyle/>
        <a:p>
          <a:pPr rtl="0"/>
          <a:r>
            <a:rPr lang="en-GB" dirty="0"/>
            <a:t>So…once we have our aim, question and hypothesis we set up a practical way of testing our hypothesis.</a:t>
          </a:r>
        </a:p>
      </dgm:t>
    </dgm:pt>
    <dgm:pt modelId="{4F125F41-8273-4CE5-9F78-EE32A8BB421E}" type="parTrans" cxnId="{C7602C70-C723-49D4-945D-AEE3239011B1}">
      <dgm:prSet/>
      <dgm:spPr/>
      <dgm:t>
        <a:bodyPr/>
        <a:lstStyle/>
        <a:p>
          <a:endParaRPr lang="en-GB"/>
        </a:p>
      </dgm:t>
    </dgm:pt>
    <dgm:pt modelId="{77860634-BF32-4966-9793-5A4E662C02C1}" type="sibTrans" cxnId="{C7602C70-C723-49D4-945D-AEE3239011B1}">
      <dgm:prSet/>
      <dgm:spPr/>
      <dgm:t>
        <a:bodyPr/>
        <a:lstStyle/>
        <a:p>
          <a:endParaRPr lang="en-GB"/>
        </a:p>
      </dgm:t>
    </dgm:pt>
    <dgm:pt modelId="{E57D4F7D-5D03-428C-9ECC-DB932D2593F7}" type="pres">
      <dgm:prSet presAssocID="{B08034B4-1D68-43DB-8ABC-2952E700099E}" presName="linear" presStyleCnt="0">
        <dgm:presLayoutVars>
          <dgm:animLvl val="lvl"/>
          <dgm:resizeHandles val="exact"/>
        </dgm:presLayoutVars>
      </dgm:prSet>
      <dgm:spPr/>
    </dgm:pt>
    <dgm:pt modelId="{3E3748EA-B80D-4BB5-A47B-6DD3D34D269E}" type="pres">
      <dgm:prSet presAssocID="{EDC2CF3D-B2A1-4ED8-A15B-B7D5D58992FE}" presName="parentText" presStyleLbl="node1" presStyleIdx="0" presStyleCnt="1">
        <dgm:presLayoutVars>
          <dgm:chMax val="0"/>
          <dgm:bulletEnabled val="1"/>
        </dgm:presLayoutVars>
      </dgm:prSet>
      <dgm:spPr/>
    </dgm:pt>
  </dgm:ptLst>
  <dgm:cxnLst>
    <dgm:cxn modelId="{C5C02B2D-4F12-4887-8245-92DAD2D3CC35}" type="presOf" srcId="{B08034B4-1D68-43DB-8ABC-2952E700099E}" destId="{E57D4F7D-5D03-428C-9ECC-DB932D2593F7}" srcOrd="0" destOrd="0" presId="urn:microsoft.com/office/officeart/2005/8/layout/vList2"/>
    <dgm:cxn modelId="{C7602C70-C723-49D4-945D-AEE3239011B1}" srcId="{B08034B4-1D68-43DB-8ABC-2952E700099E}" destId="{EDC2CF3D-B2A1-4ED8-A15B-B7D5D58992FE}" srcOrd="0" destOrd="0" parTransId="{4F125F41-8273-4CE5-9F78-EE32A8BB421E}" sibTransId="{77860634-BF32-4966-9793-5A4E662C02C1}"/>
    <dgm:cxn modelId="{06531EC0-BF37-43BF-8431-71E43C636F62}" type="presOf" srcId="{EDC2CF3D-B2A1-4ED8-A15B-B7D5D58992FE}" destId="{3E3748EA-B80D-4BB5-A47B-6DD3D34D269E}" srcOrd="0" destOrd="0" presId="urn:microsoft.com/office/officeart/2005/8/layout/vList2"/>
    <dgm:cxn modelId="{43FF23AC-44B9-4208-984E-A7BA81E5BA4C}" type="presParOf" srcId="{E57D4F7D-5D03-428C-9ECC-DB932D2593F7}" destId="{3E3748EA-B80D-4BB5-A47B-6DD3D34D269E}" srcOrd="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5652E87-B382-43A1-AEEB-6EE903B128D1}"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GB"/>
        </a:p>
      </dgm:t>
    </dgm:pt>
    <dgm:pt modelId="{EFE6512D-5F0D-4CCA-AA3D-404FA9B9E98E}">
      <dgm:prSet/>
      <dgm:spPr/>
      <dgm:t>
        <a:bodyPr/>
        <a:lstStyle/>
        <a:p>
          <a:pPr rtl="0"/>
          <a:r>
            <a:rPr lang="en-GB" dirty="0"/>
            <a:t>… how to distribute and use our participant pool</a:t>
          </a:r>
        </a:p>
      </dgm:t>
    </dgm:pt>
    <dgm:pt modelId="{588981B1-B2AA-4501-856B-401132D74C40}" type="parTrans" cxnId="{3F8A37FC-F0BC-4761-A376-F7760835B478}">
      <dgm:prSet/>
      <dgm:spPr/>
      <dgm:t>
        <a:bodyPr/>
        <a:lstStyle/>
        <a:p>
          <a:endParaRPr lang="en-GB"/>
        </a:p>
      </dgm:t>
    </dgm:pt>
    <dgm:pt modelId="{1B9525C6-B6D0-4DB2-9B34-5614D793E26D}" type="sibTrans" cxnId="{3F8A37FC-F0BC-4761-A376-F7760835B478}">
      <dgm:prSet/>
      <dgm:spPr/>
      <dgm:t>
        <a:bodyPr/>
        <a:lstStyle/>
        <a:p>
          <a:endParaRPr lang="en-GB"/>
        </a:p>
      </dgm:t>
    </dgm:pt>
    <dgm:pt modelId="{FFBF2C58-F320-4944-B11D-A46DDA48C0C6}">
      <dgm:prSet/>
      <dgm:spPr/>
      <dgm:t>
        <a:bodyPr/>
        <a:lstStyle/>
        <a:p>
          <a:pPr rtl="0"/>
          <a:r>
            <a:rPr lang="en-GB"/>
            <a:t>All participants doing all conditions?</a:t>
          </a:r>
        </a:p>
      </dgm:t>
    </dgm:pt>
    <dgm:pt modelId="{53F34BF9-2EDD-41B2-8401-57C2D3516616}" type="parTrans" cxnId="{D81AEC63-9789-49C3-BFD7-6360503D4AAC}">
      <dgm:prSet/>
      <dgm:spPr/>
      <dgm:t>
        <a:bodyPr/>
        <a:lstStyle/>
        <a:p>
          <a:endParaRPr lang="en-GB"/>
        </a:p>
      </dgm:t>
    </dgm:pt>
    <dgm:pt modelId="{D8E794DD-5582-4BDC-A69B-65ABF2FECCAA}" type="sibTrans" cxnId="{D81AEC63-9789-49C3-BFD7-6360503D4AAC}">
      <dgm:prSet/>
      <dgm:spPr/>
      <dgm:t>
        <a:bodyPr/>
        <a:lstStyle/>
        <a:p>
          <a:endParaRPr lang="en-GB"/>
        </a:p>
      </dgm:t>
    </dgm:pt>
    <dgm:pt modelId="{849EFE85-2ACB-464F-B671-EEF4A9B441DB}">
      <dgm:prSet/>
      <dgm:spPr/>
      <dgm:t>
        <a:bodyPr/>
        <a:lstStyle/>
        <a:p>
          <a:pPr rtl="0"/>
          <a:r>
            <a:rPr lang="en-GB"/>
            <a:t>Some participants doing specific conditions?</a:t>
          </a:r>
        </a:p>
      </dgm:t>
    </dgm:pt>
    <dgm:pt modelId="{63DC46A1-8F94-4B4E-8640-4625BCA2A5E9}" type="parTrans" cxnId="{011E2DA1-5080-4534-B622-086DA39B42DF}">
      <dgm:prSet/>
      <dgm:spPr/>
      <dgm:t>
        <a:bodyPr/>
        <a:lstStyle/>
        <a:p>
          <a:endParaRPr lang="en-GB"/>
        </a:p>
      </dgm:t>
    </dgm:pt>
    <dgm:pt modelId="{70748C09-D12F-4590-9066-98EB7898377D}" type="sibTrans" cxnId="{011E2DA1-5080-4534-B622-086DA39B42DF}">
      <dgm:prSet/>
      <dgm:spPr/>
      <dgm:t>
        <a:bodyPr/>
        <a:lstStyle/>
        <a:p>
          <a:endParaRPr lang="en-GB"/>
        </a:p>
      </dgm:t>
    </dgm:pt>
    <dgm:pt modelId="{97E7DA6B-07FC-4680-9796-3E539F81E43C}">
      <dgm:prSet/>
      <dgm:spPr/>
      <dgm:t>
        <a:bodyPr/>
        <a:lstStyle/>
        <a:p>
          <a:pPr rtl="0"/>
          <a:r>
            <a:rPr lang="en-GB"/>
            <a:t>Design question that will depend on:</a:t>
          </a:r>
        </a:p>
      </dgm:t>
    </dgm:pt>
    <dgm:pt modelId="{F350F44E-721E-46AB-8DCB-5DF02F2BF5F7}" type="parTrans" cxnId="{AD1128B5-9573-42A6-9404-0916506A7A9F}">
      <dgm:prSet/>
      <dgm:spPr/>
      <dgm:t>
        <a:bodyPr/>
        <a:lstStyle/>
        <a:p>
          <a:endParaRPr lang="en-GB"/>
        </a:p>
      </dgm:t>
    </dgm:pt>
    <dgm:pt modelId="{9E4775B1-3435-4D72-88CC-313ABF1864B4}" type="sibTrans" cxnId="{AD1128B5-9573-42A6-9404-0916506A7A9F}">
      <dgm:prSet/>
      <dgm:spPr/>
      <dgm:t>
        <a:bodyPr/>
        <a:lstStyle/>
        <a:p>
          <a:endParaRPr lang="en-GB"/>
        </a:p>
      </dgm:t>
    </dgm:pt>
    <dgm:pt modelId="{8EF47BDD-6F31-4AE0-99BD-4DD689E21E29}">
      <dgm:prSet/>
      <dgm:spPr/>
      <dgm:t>
        <a:bodyPr/>
        <a:lstStyle/>
        <a:p>
          <a:pPr rtl="0"/>
          <a:r>
            <a:rPr lang="en-GB"/>
            <a:t>The manipulations we are making </a:t>
          </a:r>
        </a:p>
      </dgm:t>
    </dgm:pt>
    <dgm:pt modelId="{5A68C11E-1287-40FE-A5E4-F04BDF050791}" type="parTrans" cxnId="{4140475B-9C15-4402-ABAB-3EE72F153D28}">
      <dgm:prSet/>
      <dgm:spPr/>
      <dgm:t>
        <a:bodyPr/>
        <a:lstStyle/>
        <a:p>
          <a:endParaRPr lang="en-GB"/>
        </a:p>
      </dgm:t>
    </dgm:pt>
    <dgm:pt modelId="{1B0C0AEC-F980-492F-9D55-072C6A123AED}" type="sibTrans" cxnId="{4140475B-9C15-4402-ABAB-3EE72F153D28}">
      <dgm:prSet/>
      <dgm:spPr/>
      <dgm:t>
        <a:bodyPr/>
        <a:lstStyle/>
        <a:p>
          <a:endParaRPr lang="en-GB"/>
        </a:p>
      </dgm:t>
    </dgm:pt>
    <dgm:pt modelId="{947CE354-95E4-47F3-8429-8F657079429F}">
      <dgm:prSet/>
      <dgm:spPr/>
      <dgm:t>
        <a:bodyPr/>
        <a:lstStyle/>
        <a:p>
          <a:pPr rtl="0"/>
          <a:r>
            <a:rPr lang="en-GB"/>
            <a:t>Variables we want to investigate</a:t>
          </a:r>
        </a:p>
      </dgm:t>
    </dgm:pt>
    <dgm:pt modelId="{F8613113-1478-4AF4-A7FB-E8C9D2627ECA}" type="parTrans" cxnId="{712E5002-370B-4B0E-A2AF-3272DCF64FE0}">
      <dgm:prSet/>
      <dgm:spPr/>
      <dgm:t>
        <a:bodyPr/>
        <a:lstStyle/>
        <a:p>
          <a:endParaRPr lang="en-GB"/>
        </a:p>
      </dgm:t>
    </dgm:pt>
    <dgm:pt modelId="{4F813AB9-F6D8-471C-A08A-D9A904869B01}" type="sibTrans" cxnId="{712E5002-370B-4B0E-A2AF-3272DCF64FE0}">
      <dgm:prSet/>
      <dgm:spPr/>
      <dgm:t>
        <a:bodyPr/>
        <a:lstStyle/>
        <a:p>
          <a:endParaRPr lang="en-GB"/>
        </a:p>
      </dgm:t>
    </dgm:pt>
    <dgm:pt modelId="{9BD78A83-F8FD-484E-ACCF-4AC66E7969F5}">
      <dgm:prSet/>
      <dgm:spPr/>
      <dgm:t>
        <a:bodyPr/>
        <a:lstStyle/>
        <a:p>
          <a:pPr rtl="0"/>
          <a:r>
            <a:rPr lang="en-GB"/>
            <a:t>Participants we have available</a:t>
          </a:r>
        </a:p>
      </dgm:t>
    </dgm:pt>
    <dgm:pt modelId="{525BA319-458E-44DD-A12D-CEB9AFAA90EB}" type="parTrans" cxnId="{020D74BA-20E1-4B62-A081-7B532BE536C5}">
      <dgm:prSet/>
      <dgm:spPr/>
      <dgm:t>
        <a:bodyPr/>
        <a:lstStyle/>
        <a:p>
          <a:endParaRPr lang="en-GB"/>
        </a:p>
      </dgm:t>
    </dgm:pt>
    <dgm:pt modelId="{264C0B30-7D55-491D-A489-EAFDD6B5FC74}" type="sibTrans" cxnId="{020D74BA-20E1-4B62-A081-7B532BE536C5}">
      <dgm:prSet/>
      <dgm:spPr/>
      <dgm:t>
        <a:bodyPr/>
        <a:lstStyle/>
        <a:p>
          <a:endParaRPr lang="en-GB"/>
        </a:p>
      </dgm:t>
    </dgm:pt>
    <dgm:pt modelId="{C8F5B79C-CBC1-48C3-9B01-DD590C964303}" type="pres">
      <dgm:prSet presAssocID="{15652E87-B382-43A1-AEEB-6EE903B128D1}" presName="Name0" presStyleCnt="0">
        <dgm:presLayoutVars>
          <dgm:dir/>
          <dgm:animLvl val="lvl"/>
          <dgm:resizeHandles val="exact"/>
        </dgm:presLayoutVars>
      </dgm:prSet>
      <dgm:spPr/>
    </dgm:pt>
    <dgm:pt modelId="{C805B01C-281E-46A8-A7D2-0F725BB7220C}" type="pres">
      <dgm:prSet presAssocID="{EFE6512D-5F0D-4CCA-AA3D-404FA9B9E98E}" presName="composite" presStyleCnt="0"/>
      <dgm:spPr/>
    </dgm:pt>
    <dgm:pt modelId="{488A8BC2-F95B-4926-8EA8-194117618489}" type="pres">
      <dgm:prSet presAssocID="{EFE6512D-5F0D-4CCA-AA3D-404FA9B9E98E}" presName="parTx" presStyleLbl="alignNode1" presStyleIdx="0" presStyleCnt="1">
        <dgm:presLayoutVars>
          <dgm:chMax val="0"/>
          <dgm:chPref val="0"/>
          <dgm:bulletEnabled val="1"/>
        </dgm:presLayoutVars>
      </dgm:prSet>
      <dgm:spPr/>
    </dgm:pt>
    <dgm:pt modelId="{D5F0805B-475C-4726-A085-4FEB357FBAA8}" type="pres">
      <dgm:prSet presAssocID="{EFE6512D-5F0D-4CCA-AA3D-404FA9B9E98E}" presName="desTx" presStyleLbl="alignAccFollowNode1" presStyleIdx="0" presStyleCnt="1">
        <dgm:presLayoutVars>
          <dgm:bulletEnabled val="1"/>
        </dgm:presLayoutVars>
      </dgm:prSet>
      <dgm:spPr/>
    </dgm:pt>
  </dgm:ptLst>
  <dgm:cxnLst>
    <dgm:cxn modelId="{712E5002-370B-4B0E-A2AF-3272DCF64FE0}" srcId="{97E7DA6B-07FC-4680-9796-3E539F81E43C}" destId="{947CE354-95E4-47F3-8429-8F657079429F}" srcOrd="1" destOrd="0" parTransId="{F8613113-1478-4AF4-A7FB-E8C9D2627ECA}" sibTransId="{4F813AB9-F6D8-471C-A08A-D9A904869B01}"/>
    <dgm:cxn modelId="{B7D5D00D-9A39-4D5B-8074-E7E736A11786}" type="presOf" srcId="{947CE354-95E4-47F3-8429-8F657079429F}" destId="{D5F0805B-475C-4726-A085-4FEB357FBAA8}" srcOrd="0" destOrd="4" presId="urn:microsoft.com/office/officeart/2005/8/layout/hList1"/>
    <dgm:cxn modelId="{BEBBA540-281A-4DD1-987C-62C286A65F8C}" type="presOf" srcId="{15652E87-B382-43A1-AEEB-6EE903B128D1}" destId="{C8F5B79C-CBC1-48C3-9B01-DD590C964303}" srcOrd="0" destOrd="0" presId="urn:microsoft.com/office/officeart/2005/8/layout/hList1"/>
    <dgm:cxn modelId="{4140475B-9C15-4402-ABAB-3EE72F153D28}" srcId="{97E7DA6B-07FC-4680-9796-3E539F81E43C}" destId="{8EF47BDD-6F31-4AE0-99BD-4DD689E21E29}" srcOrd="0" destOrd="0" parTransId="{5A68C11E-1287-40FE-A5E4-F04BDF050791}" sibTransId="{1B0C0AEC-F980-492F-9D55-072C6A123AED}"/>
    <dgm:cxn modelId="{D81AEC63-9789-49C3-BFD7-6360503D4AAC}" srcId="{EFE6512D-5F0D-4CCA-AA3D-404FA9B9E98E}" destId="{FFBF2C58-F320-4944-B11D-A46DDA48C0C6}" srcOrd="0" destOrd="0" parTransId="{53F34BF9-2EDD-41B2-8401-57C2D3516616}" sibTransId="{D8E794DD-5582-4BDC-A69B-65ABF2FECCAA}"/>
    <dgm:cxn modelId="{4F1AB74D-D1F6-48CC-8590-BFC12EDAF735}" type="presOf" srcId="{97E7DA6B-07FC-4680-9796-3E539F81E43C}" destId="{D5F0805B-475C-4726-A085-4FEB357FBAA8}" srcOrd="0" destOrd="2" presId="urn:microsoft.com/office/officeart/2005/8/layout/hList1"/>
    <dgm:cxn modelId="{0E5B0C4E-2373-4A29-A127-7D6754B3933C}" type="presOf" srcId="{EFE6512D-5F0D-4CCA-AA3D-404FA9B9E98E}" destId="{488A8BC2-F95B-4926-8EA8-194117618489}" srcOrd="0" destOrd="0" presId="urn:microsoft.com/office/officeart/2005/8/layout/hList1"/>
    <dgm:cxn modelId="{A8AC7093-7F0C-49BE-A597-257F2F91D9F5}" type="presOf" srcId="{8EF47BDD-6F31-4AE0-99BD-4DD689E21E29}" destId="{D5F0805B-475C-4726-A085-4FEB357FBAA8}" srcOrd="0" destOrd="3" presId="urn:microsoft.com/office/officeart/2005/8/layout/hList1"/>
    <dgm:cxn modelId="{011E2DA1-5080-4534-B622-086DA39B42DF}" srcId="{EFE6512D-5F0D-4CCA-AA3D-404FA9B9E98E}" destId="{849EFE85-2ACB-464F-B671-EEF4A9B441DB}" srcOrd="1" destOrd="0" parTransId="{63DC46A1-8F94-4B4E-8640-4625BCA2A5E9}" sibTransId="{70748C09-D12F-4590-9066-98EB7898377D}"/>
    <dgm:cxn modelId="{0A0572A2-10BD-44FA-B4C0-7EC1D82AC705}" type="presOf" srcId="{FFBF2C58-F320-4944-B11D-A46DDA48C0C6}" destId="{D5F0805B-475C-4726-A085-4FEB357FBAA8}" srcOrd="0" destOrd="0" presId="urn:microsoft.com/office/officeart/2005/8/layout/hList1"/>
    <dgm:cxn modelId="{AD1128B5-9573-42A6-9404-0916506A7A9F}" srcId="{EFE6512D-5F0D-4CCA-AA3D-404FA9B9E98E}" destId="{97E7DA6B-07FC-4680-9796-3E539F81E43C}" srcOrd="2" destOrd="0" parTransId="{F350F44E-721E-46AB-8DCB-5DF02F2BF5F7}" sibTransId="{9E4775B1-3435-4D72-88CC-313ABF1864B4}"/>
    <dgm:cxn modelId="{020D74BA-20E1-4B62-A081-7B532BE536C5}" srcId="{97E7DA6B-07FC-4680-9796-3E539F81E43C}" destId="{9BD78A83-F8FD-484E-ACCF-4AC66E7969F5}" srcOrd="2" destOrd="0" parTransId="{525BA319-458E-44DD-A12D-CEB9AFAA90EB}" sibTransId="{264C0B30-7D55-491D-A489-EAFDD6B5FC74}"/>
    <dgm:cxn modelId="{A3BDABBA-8AEA-4386-ABF6-AA1E94716EDF}" type="presOf" srcId="{9BD78A83-F8FD-484E-ACCF-4AC66E7969F5}" destId="{D5F0805B-475C-4726-A085-4FEB357FBAA8}" srcOrd="0" destOrd="5" presId="urn:microsoft.com/office/officeart/2005/8/layout/hList1"/>
    <dgm:cxn modelId="{5C7536BB-B365-4632-938C-DC5F07B12534}" type="presOf" srcId="{849EFE85-2ACB-464F-B671-EEF4A9B441DB}" destId="{D5F0805B-475C-4726-A085-4FEB357FBAA8}" srcOrd="0" destOrd="1" presId="urn:microsoft.com/office/officeart/2005/8/layout/hList1"/>
    <dgm:cxn modelId="{3F8A37FC-F0BC-4761-A376-F7760835B478}" srcId="{15652E87-B382-43A1-AEEB-6EE903B128D1}" destId="{EFE6512D-5F0D-4CCA-AA3D-404FA9B9E98E}" srcOrd="0" destOrd="0" parTransId="{588981B1-B2AA-4501-856B-401132D74C40}" sibTransId="{1B9525C6-B6D0-4DB2-9B34-5614D793E26D}"/>
    <dgm:cxn modelId="{BD5E6EB7-35D0-46B1-BC12-CA8D4A5069B5}" type="presParOf" srcId="{C8F5B79C-CBC1-48C3-9B01-DD590C964303}" destId="{C805B01C-281E-46A8-A7D2-0F725BB7220C}" srcOrd="0" destOrd="0" presId="urn:microsoft.com/office/officeart/2005/8/layout/hList1"/>
    <dgm:cxn modelId="{10AEC6C0-B6FE-487B-BCBA-7B653550634A}" type="presParOf" srcId="{C805B01C-281E-46A8-A7D2-0F725BB7220C}" destId="{488A8BC2-F95B-4926-8EA8-194117618489}" srcOrd="0" destOrd="0" presId="urn:microsoft.com/office/officeart/2005/8/layout/hList1"/>
    <dgm:cxn modelId="{56FE3AC5-E58E-4BFC-BC1D-AD771C4B61D4}" type="presParOf" srcId="{C805B01C-281E-46A8-A7D2-0F725BB7220C}" destId="{D5F0805B-475C-4726-A085-4FEB357FBAA8}"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B19AAFB-1E80-4D5F-892E-6316202367DE}"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GB"/>
        </a:p>
      </dgm:t>
    </dgm:pt>
    <dgm:pt modelId="{1FB29068-BBE1-450C-9589-D8C6D6EB5E7E}">
      <dgm:prSet/>
      <dgm:spPr/>
      <dgm:t>
        <a:bodyPr/>
        <a:lstStyle/>
        <a:p>
          <a:pPr rtl="0"/>
          <a:r>
            <a:rPr lang="en-US" dirty="0"/>
            <a:t>between-subjects design/independent-measures design</a:t>
          </a:r>
          <a:endParaRPr lang="en-GB" dirty="0"/>
        </a:p>
      </dgm:t>
    </dgm:pt>
    <dgm:pt modelId="{F0C5AA07-6A14-4FF1-968B-12DBB0DC933E}" type="parTrans" cxnId="{00B62A91-E929-4F84-A41B-CDC7D3BBDFCD}">
      <dgm:prSet/>
      <dgm:spPr/>
      <dgm:t>
        <a:bodyPr/>
        <a:lstStyle/>
        <a:p>
          <a:endParaRPr lang="en-GB"/>
        </a:p>
      </dgm:t>
    </dgm:pt>
    <dgm:pt modelId="{06E1C4F8-7DAC-4309-B439-C8631BFC5DF7}" type="sibTrans" cxnId="{00B62A91-E929-4F84-A41B-CDC7D3BBDFCD}">
      <dgm:prSet/>
      <dgm:spPr/>
      <dgm:t>
        <a:bodyPr/>
        <a:lstStyle/>
        <a:p>
          <a:endParaRPr lang="en-GB"/>
        </a:p>
      </dgm:t>
    </dgm:pt>
    <dgm:pt modelId="{F0E3932D-4E72-4EEB-8F55-020ED003587A}">
      <dgm:prSet/>
      <dgm:spPr/>
      <dgm:t>
        <a:bodyPr/>
        <a:lstStyle/>
        <a:p>
          <a:pPr rtl="0"/>
          <a:r>
            <a:rPr lang="en-US"/>
            <a:t>we obtain each of the different groups of scores from a separate group of participants</a:t>
          </a:r>
          <a:endParaRPr lang="en-GB"/>
        </a:p>
      </dgm:t>
    </dgm:pt>
    <dgm:pt modelId="{B1AAED3F-350E-4296-89A5-B13CD49EBCE2}" type="parTrans" cxnId="{18843F40-EA20-4CE1-8089-81C91CB93007}">
      <dgm:prSet/>
      <dgm:spPr/>
      <dgm:t>
        <a:bodyPr/>
        <a:lstStyle/>
        <a:p>
          <a:endParaRPr lang="en-GB"/>
        </a:p>
      </dgm:t>
    </dgm:pt>
    <dgm:pt modelId="{67C5305D-8021-409E-ADDE-821E397C0E77}" type="sibTrans" cxnId="{18843F40-EA20-4CE1-8089-81C91CB93007}">
      <dgm:prSet/>
      <dgm:spPr/>
      <dgm:t>
        <a:bodyPr/>
        <a:lstStyle/>
        <a:p>
          <a:endParaRPr lang="en-GB"/>
        </a:p>
      </dgm:t>
    </dgm:pt>
    <dgm:pt modelId="{CF0DC005-2DE0-42D8-8981-87BBB5578B63}">
      <dgm:prSet/>
      <dgm:spPr/>
      <dgm:t>
        <a:bodyPr/>
        <a:lstStyle/>
        <a:p>
          <a:pPr rtl="0"/>
          <a:r>
            <a:rPr lang="en-US"/>
            <a:t>e.g. one group of students is assigned to </a:t>
          </a:r>
          <a:r>
            <a:rPr lang="en-US">
              <a:latin typeface="Cambria"/>
            </a:rPr>
            <a:t>the chocolate condition and </a:t>
          </a:r>
          <a:r>
            <a:rPr lang="en-US"/>
            <a:t>a separate group to </a:t>
          </a:r>
          <a:r>
            <a:rPr lang="en-US">
              <a:latin typeface="Cambria"/>
            </a:rPr>
            <a:t>no chocolate</a:t>
          </a:r>
          <a:endParaRPr lang="en-GB"/>
        </a:p>
      </dgm:t>
    </dgm:pt>
    <dgm:pt modelId="{C337C429-6164-4A78-98AB-8C80521FE4AD}" type="parTrans" cxnId="{003F3EC4-2D94-45C3-97DD-C7C36586F26A}">
      <dgm:prSet/>
      <dgm:spPr/>
      <dgm:t>
        <a:bodyPr/>
        <a:lstStyle/>
        <a:p>
          <a:endParaRPr lang="en-GB"/>
        </a:p>
      </dgm:t>
    </dgm:pt>
    <dgm:pt modelId="{D2EAA7C4-3D64-4E02-B087-E67FD1ADAE56}" type="sibTrans" cxnId="{003F3EC4-2D94-45C3-97DD-C7C36586F26A}">
      <dgm:prSet/>
      <dgm:spPr/>
      <dgm:t>
        <a:bodyPr/>
        <a:lstStyle/>
        <a:p>
          <a:endParaRPr lang="en-GB"/>
        </a:p>
      </dgm:t>
    </dgm:pt>
    <dgm:pt modelId="{FCAB1871-5373-4DCC-9BD4-E0B4DB905B5F}">
      <dgm:prSet/>
      <dgm:spPr/>
      <dgm:t>
        <a:bodyPr/>
        <a:lstStyle/>
        <a:p>
          <a:pPr rtl="0"/>
          <a:r>
            <a:rPr lang="en-US"/>
            <a:t>within-subjects design/repeated-measures design</a:t>
          </a:r>
          <a:endParaRPr lang="en-GB"/>
        </a:p>
      </dgm:t>
    </dgm:pt>
    <dgm:pt modelId="{03D59695-63C4-4A63-A9D4-27CADC9399E5}" type="parTrans" cxnId="{8A9DEA6C-485A-4643-BA4E-B0893E674071}">
      <dgm:prSet/>
      <dgm:spPr/>
      <dgm:t>
        <a:bodyPr/>
        <a:lstStyle/>
        <a:p>
          <a:endParaRPr lang="en-GB"/>
        </a:p>
      </dgm:t>
    </dgm:pt>
    <dgm:pt modelId="{E3DF41B7-7B6E-4204-BC38-164C4589EA32}" type="sibTrans" cxnId="{8A9DEA6C-485A-4643-BA4E-B0893E674071}">
      <dgm:prSet/>
      <dgm:spPr/>
      <dgm:t>
        <a:bodyPr/>
        <a:lstStyle/>
        <a:p>
          <a:endParaRPr lang="en-GB"/>
        </a:p>
      </dgm:t>
    </dgm:pt>
    <dgm:pt modelId="{55EE604C-A9B1-4BFA-9207-F769AF034E0C}">
      <dgm:prSet/>
      <dgm:spPr/>
      <dgm:t>
        <a:bodyPr/>
        <a:lstStyle/>
        <a:p>
          <a:pPr rtl="0"/>
          <a:r>
            <a:rPr lang="en-US"/>
            <a:t>groups of scores are all obtained from the same sample of </a:t>
          </a:r>
          <a:r>
            <a:rPr lang="en-US">
              <a:latin typeface="Cambria"/>
            </a:rPr>
            <a:t>participants</a:t>
          </a:r>
          <a:endParaRPr lang="en-GB"/>
        </a:p>
      </dgm:t>
    </dgm:pt>
    <dgm:pt modelId="{32B62EBD-855B-45D5-93B2-EECF1B9B1613}" type="parTrans" cxnId="{CB8B6B7D-63B4-4B85-A4DD-4D28503C6DF4}">
      <dgm:prSet/>
      <dgm:spPr/>
      <dgm:t>
        <a:bodyPr/>
        <a:lstStyle/>
        <a:p>
          <a:endParaRPr lang="en-GB"/>
        </a:p>
      </dgm:t>
    </dgm:pt>
    <dgm:pt modelId="{EE68EEB1-8101-4E27-85BD-559568FEAFEE}" type="sibTrans" cxnId="{CB8B6B7D-63B4-4B85-A4DD-4D28503C6DF4}">
      <dgm:prSet/>
      <dgm:spPr/>
      <dgm:t>
        <a:bodyPr/>
        <a:lstStyle/>
        <a:p>
          <a:endParaRPr lang="en-GB"/>
        </a:p>
      </dgm:t>
    </dgm:pt>
    <dgm:pt modelId="{96EDD89A-D148-408E-95B3-DD95022264EA}">
      <dgm:prSet/>
      <dgm:spPr/>
      <dgm:t>
        <a:bodyPr/>
        <a:lstStyle/>
        <a:p>
          <a:pPr rtl="0"/>
          <a:r>
            <a:rPr lang="en-US"/>
            <a:t>e.g. one sample of individuals is given</a:t>
          </a:r>
          <a:r>
            <a:rPr lang="en-US">
              <a:latin typeface="Cambria"/>
            </a:rPr>
            <a:t> chocolate on a Monday</a:t>
          </a:r>
          <a:r>
            <a:rPr lang="en-US"/>
            <a:t> </a:t>
          </a:r>
          <a:r>
            <a:rPr lang="en-US">
              <a:latin typeface="Cambria"/>
            </a:rPr>
            <a:t>and the same groups </a:t>
          </a:r>
          <a:r>
            <a:rPr lang="en-US"/>
            <a:t>of individuals is tested again</a:t>
          </a:r>
          <a:r>
            <a:rPr lang="en-US">
              <a:latin typeface="Cambria"/>
            </a:rPr>
            <a:t> on a Tuesday</a:t>
          </a:r>
          <a:endParaRPr lang="en-GB"/>
        </a:p>
      </dgm:t>
    </dgm:pt>
    <dgm:pt modelId="{60B2DEB6-1201-459D-B860-B3D9DD4C2AE1}" type="parTrans" cxnId="{AD681AA7-D033-4432-B3FD-C3A740A8D520}">
      <dgm:prSet/>
      <dgm:spPr/>
      <dgm:t>
        <a:bodyPr/>
        <a:lstStyle/>
        <a:p>
          <a:endParaRPr lang="en-GB"/>
        </a:p>
      </dgm:t>
    </dgm:pt>
    <dgm:pt modelId="{9FB52AC3-A624-4224-B5A4-D25840936E4C}" type="sibTrans" cxnId="{AD681AA7-D033-4432-B3FD-C3A740A8D520}">
      <dgm:prSet/>
      <dgm:spPr/>
      <dgm:t>
        <a:bodyPr/>
        <a:lstStyle/>
        <a:p>
          <a:endParaRPr lang="en-GB"/>
        </a:p>
      </dgm:t>
    </dgm:pt>
    <dgm:pt modelId="{24E035D6-37C3-448B-9C4B-DD73C08BF4A2}" type="pres">
      <dgm:prSet presAssocID="{BB19AAFB-1E80-4D5F-892E-6316202367DE}" presName="Name0" presStyleCnt="0">
        <dgm:presLayoutVars>
          <dgm:dir/>
          <dgm:animLvl val="lvl"/>
          <dgm:resizeHandles val="exact"/>
        </dgm:presLayoutVars>
      </dgm:prSet>
      <dgm:spPr/>
    </dgm:pt>
    <dgm:pt modelId="{348B75EC-6BD6-49F4-A9FE-C5C617EC210C}" type="pres">
      <dgm:prSet presAssocID="{1FB29068-BBE1-450C-9589-D8C6D6EB5E7E}" presName="composite" presStyleCnt="0"/>
      <dgm:spPr/>
    </dgm:pt>
    <dgm:pt modelId="{BAD5B9CB-644F-42EC-B5C6-239D5D6C0DA9}" type="pres">
      <dgm:prSet presAssocID="{1FB29068-BBE1-450C-9589-D8C6D6EB5E7E}" presName="parTx" presStyleLbl="alignNode1" presStyleIdx="0" presStyleCnt="2">
        <dgm:presLayoutVars>
          <dgm:chMax val="0"/>
          <dgm:chPref val="0"/>
          <dgm:bulletEnabled val="1"/>
        </dgm:presLayoutVars>
      </dgm:prSet>
      <dgm:spPr/>
    </dgm:pt>
    <dgm:pt modelId="{775F5A64-DACB-4CD9-975F-801143879E2E}" type="pres">
      <dgm:prSet presAssocID="{1FB29068-BBE1-450C-9589-D8C6D6EB5E7E}" presName="desTx" presStyleLbl="alignAccFollowNode1" presStyleIdx="0" presStyleCnt="2">
        <dgm:presLayoutVars>
          <dgm:bulletEnabled val="1"/>
        </dgm:presLayoutVars>
      </dgm:prSet>
      <dgm:spPr/>
    </dgm:pt>
    <dgm:pt modelId="{8C723A77-E67D-487B-83E6-3D9DFF9A638E}" type="pres">
      <dgm:prSet presAssocID="{06E1C4F8-7DAC-4309-B439-C8631BFC5DF7}" presName="space" presStyleCnt="0"/>
      <dgm:spPr/>
    </dgm:pt>
    <dgm:pt modelId="{6122E498-4F59-4BDD-953E-CEF30A0CF3A8}" type="pres">
      <dgm:prSet presAssocID="{FCAB1871-5373-4DCC-9BD4-E0B4DB905B5F}" presName="composite" presStyleCnt="0"/>
      <dgm:spPr/>
    </dgm:pt>
    <dgm:pt modelId="{B5EF4EE4-4DAB-4D8C-BF0E-E0003BBC48B8}" type="pres">
      <dgm:prSet presAssocID="{FCAB1871-5373-4DCC-9BD4-E0B4DB905B5F}" presName="parTx" presStyleLbl="alignNode1" presStyleIdx="1" presStyleCnt="2">
        <dgm:presLayoutVars>
          <dgm:chMax val="0"/>
          <dgm:chPref val="0"/>
          <dgm:bulletEnabled val="1"/>
        </dgm:presLayoutVars>
      </dgm:prSet>
      <dgm:spPr/>
    </dgm:pt>
    <dgm:pt modelId="{F1FDE338-9BC7-462F-BB31-B33BF9585BE5}" type="pres">
      <dgm:prSet presAssocID="{FCAB1871-5373-4DCC-9BD4-E0B4DB905B5F}" presName="desTx" presStyleLbl="alignAccFollowNode1" presStyleIdx="1" presStyleCnt="2">
        <dgm:presLayoutVars>
          <dgm:bulletEnabled val="1"/>
        </dgm:presLayoutVars>
      </dgm:prSet>
      <dgm:spPr/>
    </dgm:pt>
  </dgm:ptLst>
  <dgm:cxnLst>
    <dgm:cxn modelId="{0048F604-A154-42DE-94E9-3DDC93553DE1}" type="presOf" srcId="{F0E3932D-4E72-4EEB-8F55-020ED003587A}" destId="{775F5A64-DACB-4CD9-975F-801143879E2E}" srcOrd="0" destOrd="0" presId="urn:microsoft.com/office/officeart/2005/8/layout/hList1"/>
    <dgm:cxn modelId="{174D080B-EC04-418C-A90F-E7FC3BD57A25}" type="presOf" srcId="{FCAB1871-5373-4DCC-9BD4-E0B4DB905B5F}" destId="{B5EF4EE4-4DAB-4D8C-BF0E-E0003BBC48B8}" srcOrd="0" destOrd="0" presId="urn:microsoft.com/office/officeart/2005/8/layout/hList1"/>
    <dgm:cxn modelId="{087AFA27-2935-4669-987E-EF43620B56EE}" type="presOf" srcId="{BB19AAFB-1E80-4D5F-892E-6316202367DE}" destId="{24E035D6-37C3-448B-9C4B-DD73C08BF4A2}" srcOrd="0" destOrd="0" presId="urn:microsoft.com/office/officeart/2005/8/layout/hList1"/>
    <dgm:cxn modelId="{18843F40-EA20-4CE1-8089-81C91CB93007}" srcId="{1FB29068-BBE1-450C-9589-D8C6D6EB5E7E}" destId="{F0E3932D-4E72-4EEB-8F55-020ED003587A}" srcOrd="0" destOrd="0" parTransId="{B1AAED3F-350E-4296-89A5-B13CD49EBCE2}" sibTransId="{67C5305D-8021-409E-ADDE-821E397C0E77}"/>
    <dgm:cxn modelId="{94361948-7513-4794-992E-EA8B920D9288}" type="presOf" srcId="{1FB29068-BBE1-450C-9589-D8C6D6EB5E7E}" destId="{BAD5B9CB-644F-42EC-B5C6-239D5D6C0DA9}" srcOrd="0" destOrd="0" presId="urn:microsoft.com/office/officeart/2005/8/layout/hList1"/>
    <dgm:cxn modelId="{8A9DEA6C-485A-4643-BA4E-B0893E674071}" srcId="{BB19AAFB-1E80-4D5F-892E-6316202367DE}" destId="{FCAB1871-5373-4DCC-9BD4-E0B4DB905B5F}" srcOrd="1" destOrd="0" parTransId="{03D59695-63C4-4A63-A9D4-27CADC9399E5}" sibTransId="{E3DF41B7-7B6E-4204-BC38-164C4589EA32}"/>
    <dgm:cxn modelId="{600C5471-7B83-46DD-95E7-87360A6321A6}" type="presOf" srcId="{CF0DC005-2DE0-42D8-8981-87BBB5578B63}" destId="{775F5A64-DACB-4CD9-975F-801143879E2E}" srcOrd="0" destOrd="1" presId="urn:microsoft.com/office/officeart/2005/8/layout/hList1"/>
    <dgm:cxn modelId="{8B13565A-FA04-48B8-B137-70FAE32E33E3}" type="presOf" srcId="{96EDD89A-D148-408E-95B3-DD95022264EA}" destId="{F1FDE338-9BC7-462F-BB31-B33BF9585BE5}" srcOrd="0" destOrd="1" presId="urn:microsoft.com/office/officeart/2005/8/layout/hList1"/>
    <dgm:cxn modelId="{CB8B6B7D-63B4-4B85-A4DD-4D28503C6DF4}" srcId="{FCAB1871-5373-4DCC-9BD4-E0B4DB905B5F}" destId="{55EE604C-A9B1-4BFA-9207-F769AF034E0C}" srcOrd="0" destOrd="0" parTransId="{32B62EBD-855B-45D5-93B2-EECF1B9B1613}" sibTransId="{EE68EEB1-8101-4E27-85BD-559568FEAFEE}"/>
    <dgm:cxn modelId="{00B62A91-E929-4F84-A41B-CDC7D3BBDFCD}" srcId="{BB19AAFB-1E80-4D5F-892E-6316202367DE}" destId="{1FB29068-BBE1-450C-9589-D8C6D6EB5E7E}" srcOrd="0" destOrd="0" parTransId="{F0C5AA07-6A14-4FF1-968B-12DBB0DC933E}" sibTransId="{06E1C4F8-7DAC-4309-B439-C8631BFC5DF7}"/>
    <dgm:cxn modelId="{AD681AA7-D033-4432-B3FD-C3A740A8D520}" srcId="{FCAB1871-5373-4DCC-9BD4-E0B4DB905B5F}" destId="{96EDD89A-D148-408E-95B3-DD95022264EA}" srcOrd="1" destOrd="0" parTransId="{60B2DEB6-1201-459D-B860-B3D9DD4C2AE1}" sibTransId="{9FB52AC3-A624-4224-B5A4-D25840936E4C}"/>
    <dgm:cxn modelId="{003F3EC4-2D94-45C3-97DD-C7C36586F26A}" srcId="{1FB29068-BBE1-450C-9589-D8C6D6EB5E7E}" destId="{CF0DC005-2DE0-42D8-8981-87BBB5578B63}" srcOrd="1" destOrd="0" parTransId="{C337C429-6164-4A78-98AB-8C80521FE4AD}" sibTransId="{D2EAA7C4-3D64-4E02-B087-E67FD1ADAE56}"/>
    <dgm:cxn modelId="{504A97F8-94D9-4CB7-AD39-ED6B678E94E1}" type="presOf" srcId="{55EE604C-A9B1-4BFA-9207-F769AF034E0C}" destId="{F1FDE338-9BC7-462F-BB31-B33BF9585BE5}" srcOrd="0" destOrd="0" presId="urn:microsoft.com/office/officeart/2005/8/layout/hList1"/>
    <dgm:cxn modelId="{AF7305BA-A28D-449A-B621-6FD8DF1F2D73}" type="presParOf" srcId="{24E035D6-37C3-448B-9C4B-DD73C08BF4A2}" destId="{348B75EC-6BD6-49F4-A9FE-C5C617EC210C}" srcOrd="0" destOrd="0" presId="urn:microsoft.com/office/officeart/2005/8/layout/hList1"/>
    <dgm:cxn modelId="{634EAE32-C8B9-4D70-A12B-11D52B3D2D93}" type="presParOf" srcId="{348B75EC-6BD6-49F4-A9FE-C5C617EC210C}" destId="{BAD5B9CB-644F-42EC-B5C6-239D5D6C0DA9}" srcOrd="0" destOrd="0" presId="urn:microsoft.com/office/officeart/2005/8/layout/hList1"/>
    <dgm:cxn modelId="{052EFDE3-F63D-4D63-A9D0-9CC2C7D3CD7A}" type="presParOf" srcId="{348B75EC-6BD6-49F4-A9FE-C5C617EC210C}" destId="{775F5A64-DACB-4CD9-975F-801143879E2E}" srcOrd="1" destOrd="0" presId="urn:microsoft.com/office/officeart/2005/8/layout/hList1"/>
    <dgm:cxn modelId="{921CA71A-F7D0-48E7-A2B7-DC807536822A}" type="presParOf" srcId="{24E035D6-37C3-448B-9C4B-DD73C08BF4A2}" destId="{8C723A77-E67D-487B-83E6-3D9DFF9A638E}" srcOrd="1" destOrd="0" presId="urn:microsoft.com/office/officeart/2005/8/layout/hList1"/>
    <dgm:cxn modelId="{6D11F13D-3DEC-4DB5-B5B1-3D9AD41D06DF}" type="presParOf" srcId="{24E035D6-37C3-448B-9C4B-DD73C08BF4A2}" destId="{6122E498-4F59-4BDD-953E-CEF30A0CF3A8}" srcOrd="2" destOrd="0" presId="urn:microsoft.com/office/officeart/2005/8/layout/hList1"/>
    <dgm:cxn modelId="{079CA855-9422-471B-85E0-6EDB0D339B68}" type="presParOf" srcId="{6122E498-4F59-4BDD-953E-CEF30A0CF3A8}" destId="{B5EF4EE4-4DAB-4D8C-BF0E-E0003BBC48B8}" srcOrd="0" destOrd="0" presId="urn:microsoft.com/office/officeart/2005/8/layout/hList1"/>
    <dgm:cxn modelId="{0405E91D-8A51-4FC7-82D3-C31ECC680677}" type="presParOf" srcId="{6122E498-4F59-4BDD-953E-CEF30A0CF3A8}" destId="{F1FDE338-9BC7-462F-BB31-B33BF9585BE5}"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8440567-921E-4422-B4B2-2856E93694B5}" type="doc">
      <dgm:prSet loTypeId="urn:microsoft.com/office/officeart/2005/8/layout/target3" loCatId="relationship" qsTypeId="urn:microsoft.com/office/officeart/2005/8/quickstyle/simple1" qsCatId="simple" csTypeId="urn:microsoft.com/office/officeart/2005/8/colors/colorful3" csCatId="colorful"/>
      <dgm:spPr/>
      <dgm:t>
        <a:bodyPr/>
        <a:lstStyle/>
        <a:p>
          <a:endParaRPr lang="en-GB"/>
        </a:p>
      </dgm:t>
    </dgm:pt>
    <dgm:pt modelId="{D5ACDEAD-2A03-4318-9DF3-07F7390EBC3A}">
      <dgm:prSet custT="1"/>
      <dgm:spPr/>
      <dgm:t>
        <a:bodyPr/>
        <a:lstStyle/>
        <a:p>
          <a:pPr rtl="0"/>
          <a:r>
            <a:rPr lang="en-US" sz="2800" dirty="0"/>
            <a:t>There are two basic research designs associated with the experimental research strategy</a:t>
          </a:r>
          <a:endParaRPr lang="en-GB" sz="2800" dirty="0"/>
        </a:p>
      </dgm:t>
    </dgm:pt>
    <dgm:pt modelId="{334C97DB-4F13-4319-BE5F-E7D492522B83}" type="parTrans" cxnId="{952F8AFC-9AE6-4CBE-BC7F-19749F3AA3E0}">
      <dgm:prSet/>
      <dgm:spPr/>
      <dgm:t>
        <a:bodyPr/>
        <a:lstStyle/>
        <a:p>
          <a:endParaRPr lang="en-GB" sz="1600"/>
        </a:p>
      </dgm:t>
    </dgm:pt>
    <dgm:pt modelId="{4D4F38F9-B168-46A1-BBA7-3EC147733635}" type="sibTrans" cxnId="{952F8AFC-9AE6-4CBE-BC7F-19749F3AA3E0}">
      <dgm:prSet/>
      <dgm:spPr/>
      <dgm:t>
        <a:bodyPr/>
        <a:lstStyle/>
        <a:p>
          <a:endParaRPr lang="en-GB" sz="1600"/>
        </a:p>
      </dgm:t>
    </dgm:pt>
    <dgm:pt modelId="{22285850-6C79-4851-B939-9F9C10300783}" type="pres">
      <dgm:prSet presAssocID="{A8440567-921E-4422-B4B2-2856E93694B5}" presName="Name0" presStyleCnt="0">
        <dgm:presLayoutVars>
          <dgm:chMax val="7"/>
          <dgm:dir/>
          <dgm:animLvl val="lvl"/>
          <dgm:resizeHandles val="exact"/>
        </dgm:presLayoutVars>
      </dgm:prSet>
      <dgm:spPr/>
    </dgm:pt>
    <dgm:pt modelId="{6711783F-5C5F-439D-ACC7-9F0C9F332DF6}" type="pres">
      <dgm:prSet presAssocID="{D5ACDEAD-2A03-4318-9DF3-07F7390EBC3A}" presName="circle1" presStyleLbl="node1" presStyleIdx="0" presStyleCnt="1"/>
      <dgm:spPr/>
    </dgm:pt>
    <dgm:pt modelId="{9E806D69-733F-4B5D-9F15-B1DB8B61C55F}" type="pres">
      <dgm:prSet presAssocID="{D5ACDEAD-2A03-4318-9DF3-07F7390EBC3A}" presName="space" presStyleCnt="0"/>
      <dgm:spPr/>
    </dgm:pt>
    <dgm:pt modelId="{07ED614E-B6FA-44DE-B66B-879B1CBF2552}" type="pres">
      <dgm:prSet presAssocID="{D5ACDEAD-2A03-4318-9DF3-07F7390EBC3A}" presName="rect1" presStyleLbl="alignAcc1" presStyleIdx="0" presStyleCnt="1"/>
      <dgm:spPr/>
    </dgm:pt>
    <dgm:pt modelId="{19A92772-15AA-4C63-B80F-A21B29C03B47}" type="pres">
      <dgm:prSet presAssocID="{D5ACDEAD-2A03-4318-9DF3-07F7390EBC3A}" presName="rect1ParTxNoCh" presStyleLbl="alignAcc1" presStyleIdx="0" presStyleCnt="1">
        <dgm:presLayoutVars>
          <dgm:chMax val="1"/>
          <dgm:bulletEnabled val="1"/>
        </dgm:presLayoutVars>
      </dgm:prSet>
      <dgm:spPr/>
    </dgm:pt>
  </dgm:ptLst>
  <dgm:cxnLst>
    <dgm:cxn modelId="{E0ABB00A-72E0-4899-AD8F-46EA86EA3513}" type="presOf" srcId="{D5ACDEAD-2A03-4318-9DF3-07F7390EBC3A}" destId="{07ED614E-B6FA-44DE-B66B-879B1CBF2552}" srcOrd="0" destOrd="0" presId="urn:microsoft.com/office/officeart/2005/8/layout/target3"/>
    <dgm:cxn modelId="{F9451D48-090B-409B-8B19-3A2AA703ABCE}" type="presOf" srcId="{A8440567-921E-4422-B4B2-2856E93694B5}" destId="{22285850-6C79-4851-B939-9F9C10300783}" srcOrd="0" destOrd="0" presId="urn:microsoft.com/office/officeart/2005/8/layout/target3"/>
    <dgm:cxn modelId="{E5C28BE9-EC25-4B12-BE22-E50B721E6894}" type="presOf" srcId="{D5ACDEAD-2A03-4318-9DF3-07F7390EBC3A}" destId="{19A92772-15AA-4C63-B80F-A21B29C03B47}" srcOrd="1" destOrd="0" presId="urn:microsoft.com/office/officeart/2005/8/layout/target3"/>
    <dgm:cxn modelId="{952F8AFC-9AE6-4CBE-BC7F-19749F3AA3E0}" srcId="{A8440567-921E-4422-B4B2-2856E93694B5}" destId="{D5ACDEAD-2A03-4318-9DF3-07F7390EBC3A}" srcOrd="0" destOrd="0" parTransId="{334C97DB-4F13-4319-BE5F-E7D492522B83}" sibTransId="{4D4F38F9-B168-46A1-BBA7-3EC147733635}"/>
    <dgm:cxn modelId="{DEEE0C26-1A57-4447-811B-71776E7DBE36}" type="presParOf" srcId="{22285850-6C79-4851-B939-9F9C10300783}" destId="{6711783F-5C5F-439D-ACC7-9F0C9F332DF6}" srcOrd="0" destOrd="0" presId="urn:microsoft.com/office/officeart/2005/8/layout/target3"/>
    <dgm:cxn modelId="{AD29972B-BC16-4A49-9C31-12408AAD5ACB}" type="presParOf" srcId="{22285850-6C79-4851-B939-9F9C10300783}" destId="{9E806D69-733F-4B5D-9F15-B1DB8B61C55F}" srcOrd="1" destOrd="0" presId="urn:microsoft.com/office/officeart/2005/8/layout/target3"/>
    <dgm:cxn modelId="{441D795E-DD06-4DF9-8702-DC7F4B725ACE}" type="presParOf" srcId="{22285850-6C79-4851-B939-9F9C10300783}" destId="{07ED614E-B6FA-44DE-B66B-879B1CBF2552}" srcOrd="2" destOrd="0" presId="urn:microsoft.com/office/officeart/2005/8/layout/target3"/>
    <dgm:cxn modelId="{D661BC7E-95A4-4BDC-9276-F81D7999B544}" type="presParOf" srcId="{22285850-6C79-4851-B939-9F9C10300783}" destId="{19A92772-15AA-4C63-B80F-A21B29C03B47}" srcOrd="3" destOrd="0" presId="urn:microsoft.com/office/officeart/2005/8/layout/target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4E9F197-DFBF-4726-83EE-271BD2DC7FF3}" type="doc">
      <dgm:prSet loTypeId="urn:microsoft.com/office/officeart/2005/8/layout/cycle2" loCatId="cycle" qsTypeId="urn:microsoft.com/office/officeart/2005/8/quickstyle/simple1" qsCatId="simple" csTypeId="urn:microsoft.com/office/officeart/2005/8/colors/colorful3" csCatId="colorful"/>
      <dgm:spPr/>
      <dgm:t>
        <a:bodyPr/>
        <a:lstStyle/>
        <a:p>
          <a:endParaRPr lang="en-GB"/>
        </a:p>
      </dgm:t>
    </dgm:pt>
    <dgm:pt modelId="{920A98AF-6FF2-49F2-93E1-888D9FB7B632}">
      <dgm:prSet/>
      <dgm:spPr/>
      <dgm:t>
        <a:bodyPr/>
        <a:lstStyle/>
        <a:p>
          <a:r>
            <a:rPr lang="en-GB"/>
            <a:t>Counterbalancing – improves likelihood od order effects</a:t>
          </a:r>
        </a:p>
      </dgm:t>
    </dgm:pt>
    <dgm:pt modelId="{613D6699-0580-4BC0-A5A4-3E7E1169213A}" type="parTrans" cxnId="{791BF7C6-4C10-4300-AF51-A57BF46EF294}">
      <dgm:prSet/>
      <dgm:spPr/>
      <dgm:t>
        <a:bodyPr/>
        <a:lstStyle/>
        <a:p>
          <a:endParaRPr lang="en-GB"/>
        </a:p>
      </dgm:t>
    </dgm:pt>
    <dgm:pt modelId="{57ACF571-1A1C-4C06-BE71-75993211AC77}" type="sibTrans" cxnId="{791BF7C6-4C10-4300-AF51-A57BF46EF294}">
      <dgm:prSet/>
      <dgm:spPr/>
      <dgm:t>
        <a:bodyPr/>
        <a:lstStyle/>
        <a:p>
          <a:endParaRPr lang="en-GB"/>
        </a:p>
      </dgm:t>
    </dgm:pt>
    <dgm:pt modelId="{EC45B081-7974-4415-8168-650F574FA899}" type="pres">
      <dgm:prSet presAssocID="{44E9F197-DFBF-4726-83EE-271BD2DC7FF3}" presName="cycle" presStyleCnt="0">
        <dgm:presLayoutVars>
          <dgm:dir/>
          <dgm:resizeHandles val="exact"/>
        </dgm:presLayoutVars>
      </dgm:prSet>
      <dgm:spPr/>
    </dgm:pt>
    <dgm:pt modelId="{C0C0D6C2-176D-418C-A5A0-8C90E891C808}" type="pres">
      <dgm:prSet presAssocID="{920A98AF-6FF2-49F2-93E1-888D9FB7B632}" presName="node" presStyleLbl="node1" presStyleIdx="0" presStyleCnt="1">
        <dgm:presLayoutVars>
          <dgm:bulletEnabled val="1"/>
        </dgm:presLayoutVars>
      </dgm:prSet>
      <dgm:spPr/>
    </dgm:pt>
  </dgm:ptLst>
  <dgm:cxnLst>
    <dgm:cxn modelId="{57756127-C67B-45F3-8451-1A4D1305F9B5}" type="presOf" srcId="{920A98AF-6FF2-49F2-93E1-888D9FB7B632}" destId="{C0C0D6C2-176D-418C-A5A0-8C90E891C808}" srcOrd="0" destOrd="0" presId="urn:microsoft.com/office/officeart/2005/8/layout/cycle2"/>
    <dgm:cxn modelId="{791BF7C6-4C10-4300-AF51-A57BF46EF294}" srcId="{44E9F197-DFBF-4726-83EE-271BD2DC7FF3}" destId="{920A98AF-6FF2-49F2-93E1-888D9FB7B632}" srcOrd="0" destOrd="0" parTransId="{613D6699-0580-4BC0-A5A4-3E7E1169213A}" sibTransId="{57ACF571-1A1C-4C06-BE71-75993211AC77}"/>
    <dgm:cxn modelId="{9C7B57E4-AEBF-40AD-997E-DB6627C33073}" type="presOf" srcId="{44E9F197-DFBF-4726-83EE-271BD2DC7FF3}" destId="{EC45B081-7974-4415-8168-650F574FA899}" srcOrd="0" destOrd="0" presId="urn:microsoft.com/office/officeart/2005/8/layout/cycle2"/>
    <dgm:cxn modelId="{AAE19E59-6765-4836-948B-702DC06B282B}" type="presParOf" srcId="{EC45B081-7974-4415-8168-650F574FA899}" destId="{C0C0D6C2-176D-418C-A5A0-8C90E891C808}" srcOrd="0" destOrd="0" presId="urn:microsoft.com/office/officeart/2005/8/layout/cycle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8D7C268-55AB-40E5-8C94-23D756FE2C7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GB"/>
        </a:p>
      </dgm:t>
    </dgm:pt>
    <dgm:pt modelId="{2958F1EE-04D8-431A-9BE8-CA12A02A3F33}">
      <dgm:prSet custT="1"/>
      <dgm:spPr/>
      <dgm:t>
        <a:bodyPr/>
        <a:lstStyle/>
        <a:p>
          <a:pPr algn="ctr"/>
          <a:r>
            <a:rPr lang="en-GB" sz="2400" dirty="0"/>
            <a:t>Repeated measures</a:t>
          </a:r>
        </a:p>
      </dgm:t>
    </dgm:pt>
    <dgm:pt modelId="{EC6BEFE3-171F-4186-AD2D-3696AEC84963}" type="parTrans" cxnId="{110C3706-7879-4CAA-BC29-F5343C0E87DA}">
      <dgm:prSet/>
      <dgm:spPr/>
      <dgm:t>
        <a:bodyPr/>
        <a:lstStyle/>
        <a:p>
          <a:endParaRPr lang="en-GB" sz="2400"/>
        </a:p>
      </dgm:t>
    </dgm:pt>
    <dgm:pt modelId="{25021770-C7FF-496C-B7EF-DA913C17BED2}" type="sibTrans" cxnId="{110C3706-7879-4CAA-BC29-F5343C0E87DA}">
      <dgm:prSet/>
      <dgm:spPr/>
      <dgm:t>
        <a:bodyPr/>
        <a:lstStyle/>
        <a:p>
          <a:endParaRPr lang="en-GB" sz="2400"/>
        </a:p>
      </dgm:t>
    </dgm:pt>
    <dgm:pt modelId="{785D3B22-EB0E-4A4A-A2AF-16526B861F92}" type="pres">
      <dgm:prSet presAssocID="{E8D7C268-55AB-40E5-8C94-23D756FE2C7C}" presName="linear" presStyleCnt="0">
        <dgm:presLayoutVars>
          <dgm:animLvl val="lvl"/>
          <dgm:resizeHandles val="exact"/>
        </dgm:presLayoutVars>
      </dgm:prSet>
      <dgm:spPr/>
    </dgm:pt>
    <dgm:pt modelId="{3EEC3583-ADEB-47C5-A3D6-39180D0F363E}" type="pres">
      <dgm:prSet presAssocID="{2958F1EE-04D8-431A-9BE8-CA12A02A3F33}" presName="parentText" presStyleLbl="node1" presStyleIdx="0" presStyleCnt="1">
        <dgm:presLayoutVars>
          <dgm:chMax val="0"/>
          <dgm:bulletEnabled val="1"/>
        </dgm:presLayoutVars>
      </dgm:prSet>
      <dgm:spPr/>
    </dgm:pt>
  </dgm:ptLst>
  <dgm:cxnLst>
    <dgm:cxn modelId="{110C3706-7879-4CAA-BC29-F5343C0E87DA}" srcId="{E8D7C268-55AB-40E5-8C94-23D756FE2C7C}" destId="{2958F1EE-04D8-431A-9BE8-CA12A02A3F33}" srcOrd="0" destOrd="0" parTransId="{EC6BEFE3-171F-4186-AD2D-3696AEC84963}" sibTransId="{25021770-C7FF-496C-B7EF-DA913C17BED2}"/>
    <dgm:cxn modelId="{6E71058F-1569-4F9B-B3F9-B061BCEA91A6}" type="presOf" srcId="{2958F1EE-04D8-431A-9BE8-CA12A02A3F33}" destId="{3EEC3583-ADEB-47C5-A3D6-39180D0F363E}" srcOrd="0" destOrd="0" presId="urn:microsoft.com/office/officeart/2005/8/layout/vList2"/>
    <dgm:cxn modelId="{F82F4CCF-AB76-4F89-B2D9-0ADBFFC46A08}" type="presOf" srcId="{E8D7C268-55AB-40E5-8C94-23D756FE2C7C}" destId="{785D3B22-EB0E-4A4A-A2AF-16526B861F92}" srcOrd="0" destOrd="0" presId="urn:microsoft.com/office/officeart/2005/8/layout/vList2"/>
    <dgm:cxn modelId="{57E2F021-2C05-4E59-8BC0-861822C96EA8}" type="presParOf" srcId="{785D3B22-EB0E-4A4A-A2AF-16526B861F92}" destId="{3EEC3583-ADEB-47C5-A3D6-39180D0F363E}" srcOrd="0" destOrd="0" presId="urn:microsoft.com/office/officeart/2005/8/layout/vList2"/>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99C9047-358F-4557-AF37-93269AB9628A}"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8A13D350-F1F6-43A9-ACE0-A6F7F5960637}">
      <dgm:prSet custT="1"/>
      <dgm:spPr/>
      <dgm:t>
        <a:bodyPr/>
        <a:lstStyle/>
        <a:p>
          <a:pPr algn="ctr"/>
          <a:r>
            <a:rPr lang="en-GB" sz="2400" b="0" i="0" dirty="0"/>
            <a:t>Independent measures</a:t>
          </a:r>
          <a:endParaRPr lang="en-GB" sz="2400" dirty="0"/>
        </a:p>
      </dgm:t>
    </dgm:pt>
    <dgm:pt modelId="{ED7E94BD-86CA-41A4-80FD-C19030475453}" type="parTrans" cxnId="{FF532A11-0022-4735-96FF-EF540151E118}">
      <dgm:prSet/>
      <dgm:spPr/>
      <dgm:t>
        <a:bodyPr/>
        <a:lstStyle/>
        <a:p>
          <a:endParaRPr lang="en-GB"/>
        </a:p>
      </dgm:t>
    </dgm:pt>
    <dgm:pt modelId="{ED1E2874-2880-485D-9CE2-A57D58FCE272}" type="sibTrans" cxnId="{FF532A11-0022-4735-96FF-EF540151E118}">
      <dgm:prSet/>
      <dgm:spPr/>
      <dgm:t>
        <a:bodyPr/>
        <a:lstStyle/>
        <a:p>
          <a:endParaRPr lang="en-GB"/>
        </a:p>
      </dgm:t>
    </dgm:pt>
    <dgm:pt modelId="{72F6A2D6-0C91-4D37-AC82-316D5689513B}" type="pres">
      <dgm:prSet presAssocID="{899C9047-358F-4557-AF37-93269AB9628A}" presName="linear" presStyleCnt="0">
        <dgm:presLayoutVars>
          <dgm:animLvl val="lvl"/>
          <dgm:resizeHandles val="exact"/>
        </dgm:presLayoutVars>
      </dgm:prSet>
      <dgm:spPr/>
    </dgm:pt>
    <dgm:pt modelId="{BE89D028-200B-48E2-A4B5-5ACD1B91F037}" type="pres">
      <dgm:prSet presAssocID="{8A13D350-F1F6-43A9-ACE0-A6F7F5960637}" presName="parentText" presStyleLbl="node1" presStyleIdx="0" presStyleCnt="1" custScaleX="46875" custScaleY="125265" custLinFactNeighborX="4039" custLinFactNeighborY="1620">
        <dgm:presLayoutVars>
          <dgm:chMax val="0"/>
          <dgm:bulletEnabled val="1"/>
        </dgm:presLayoutVars>
      </dgm:prSet>
      <dgm:spPr/>
    </dgm:pt>
  </dgm:ptLst>
  <dgm:cxnLst>
    <dgm:cxn modelId="{FF532A11-0022-4735-96FF-EF540151E118}" srcId="{899C9047-358F-4557-AF37-93269AB9628A}" destId="{8A13D350-F1F6-43A9-ACE0-A6F7F5960637}" srcOrd="0" destOrd="0" parTransId="{ED7E94BD-86CA-41A4-80FD-C19030475453}" sibTransId="{ED1E2874-2880-485D-9CE2-A57D58FCE272}"/>
    <dgm:cxn modelId="{E1CC915D-3B0F-43C2-8827-D317E86095AF}" type="presOf" srcId="{8A13D350-F1F6-43A9-ACE0-A6F7F5960637}" destId="{BE89D028-200B-48E2-A4B5-5ACD1B91F037}" srcOrd="0" destOrd="0" presId="urn:microsoft.com/office/officeart/2005/8/layout/vList2"/>
    <dgm:cxn modelId="{0790AEB4-A38A-4EF2-AF4A-7E976A0B62F6}" type="presOf" srcId="{899C9047-358F-4557-AF37-93269AB9628A}" destId="{72F6A2D6-0C91-4D37-AC82-316D5689513B}" srcOrd="0" destOrd="0" presId="urn:microsoft.com/office/officeart/2005/8/layout/vList2"/>
    <dgm:cxn modelId="{A16EB22D-0FD4-49D3-86D3-062A205E3320}" type="presParOf" srcId="{72F6A2D6-0C91-4D37-AC82-316D5689513B}" destId="{BE89D028-200B-48E2-A4B5-5ACD1B91F037}" srcOrd="0" destOrd="0" presId="urn:microsoft.com/office/officeart/2005/8/layout/vList2"/>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10DEAFC-7FD6-4940-9751-FE64893B4D01}" type="doc">
      <dgm:prSet loTypeId="urn:microsoft.com/office/officeart/2005/8/layout/hList1" loCatId="list" qsTypeId="urn:microsoft.com/office/officeart/2005/8/quickstyle/simple1" qsCatId="simple" csTypeId="urn:microsoft.com/office/officeart/2005/8/colors/colorful3" csCatId="colorful"/>
      <dgm:spPr/>
      <dgm:t>
        <a:bodyPr/>
        <a:lstStyle/>
        <a:p>
          <a:endParaRPr lang="en-GB"/>
        </a:p>
      </dgm:t>
    </dgm:pt>
    <dgm:pt modelId="{AEBDCE40-33B1-4E05-BD00-DD6B9154F286}">
      <dgm:prSet/>
      <dgm:spPr/>
      <dgm:t>
        <a:bodyPr/>
        <a:lstStyle/>
        <a:p>
          <a:r>
            <a:rPr lang="en-GB"/>
            <a:t>Ads</a:t>
          </a:r>
        </a:p>
      </dgm:t>
    </dgm:pt>
    <dgm:pt modelId="{4FC54C7D-4EFA-4EED-ABB7-09D9D1EA3C9D}" type="parTrans" cxnId="{2FCEA391-8169-4215-B9BB-AC3B687978D6}">
      <dgm:prSet/>
      <dgm:spPr/>
      <dgm:t>
        <a:bodyPr/>
        <a:lstStyle/>
        <a:p>
          <a:endParaRPr lang="en-GB"/>
        </a:p>
      </dgm:t>
    </dgm:pt>
    <dgm:pt modelId="{EDC0FCAB-196C-45BA-80B0-83E496451EEB}" type="sibTrans" cxnId="{2FCEA391-8169-4215-B9BB-AC3B687978D6}">
      <dgm:prSet/>
      <dgm:spPr/>
      <dgm:t>
        <a:bodyPr/>
        <a:lstStyle/>
        <a:p>
          <a:endParaRPr lang="en-GB"/>
        </a:p>
      </dgm:t>
    </dgm:pt>
    <dgm:pt modelId="{A5D5635B-0564-438D-BE07-6E144327B1D6}">
      <dgm:prSet/>
      <dgm:spPr/>
      <dgm:t>
        <a:bodyPr/>
        <a:lstStyle/>
        <a:p>
          <a:r>
            <a:rPr lang="en-GB"/>
            <a:t>The variable will not effect the results</a:t>
          </a:r>
        </a:p>
      </dgm:t>
    </dgm:pt>
    <dgm:pt modelId="{A0ED3485-72F0-4027-ACA6-D7B0A4B819F4}" type="parTrans" cxnId="{99C02588-8FB2-4994-87FB-5B675AD0733A}">
      <dgm:prSet/>
      <dgm:spPr/>
      <dgm:t>
        <a:bodyPr/>
        <a:lstStyle/>
        <a:p>
          <a:endParaRPr lang="en-GB"/>
        </a:p>
      </dgm:t>
    </dgm:pt>
    <dgm:pt modelId="{FA4929BB-6B08-4F91-8CBD-9BCEA88D7461}" type="sibTrans" cxnId="{99C02588-8FB2-4994-87FB-5B675AD0733A}">
      <dgm:prSet/>
      <dgm:spPr/>
      <dgm:t>
        <a:bodyPr/>
        <a:lstStyle/>
        <a:p>
          <a:endParaRPr lang="en-GB"/>
        </a:p>
      </dgm:t>
    </dgm:pt>
    <dgm:pt modelId="{59DCE0CC-924C-48A8-8904-D906339F7AAB}">
      <dgm:prSet/>
      <dgm:spPr/>
      <dgm:t>
        <a:bodyPr/>
        <a:lstStyle/>
        <a:p>
          <a:r>
            <a:rPr lang="en-GB"/>
            <a:t>Disads</a:t>
          </a:r>
        </a:p>
      </dgm:t>
    </dgm:pt>
    <dgm:pt modelId="{4B849C3C-05AD-4521-8BBC-63BC457B95F9}" type="parTrans" cxnId="{B3E37966-F23F-4138-A1AC-97D04BB9977D}">
      <dgm:prSet/>
      <dgm:spPr/>
      <dgm:t>
        <a:bodyPr/>
        <a:lstStyle/>
        <a:p>
          <a:endParaRPr lang="en-GB"/>
        </a:p>
      </dgm:t>
    </dgm:pt>
    <dgm:pt modelId="{0FE746C3-593D-4067-8F61-2EAD29B78059}" type="sibTrans" cxnId="{B3E37966-F23F-4138-A1AC-97D04BB9977D}">
      <dgm:prSet/>
      <dgm:spPr/>
      <dgm:t>
        <a:bodyPr/>
        <a:lstStyle/>
        <a:p>
          <a:endParaRPr lang="en-GB"/>
        </a:p>
      </dgm:t>
    </dgm:pt>
    <dgm:pt modelId="{2312E26D-950A-4D68-BF16-FE926F403F4F}">
      <dgm:prSet/>
      <dgm:spPr/>
      <dgm:t>
        <a:bodyPr/>
        <a:lstStyle/>
        <a:p>
          <a:r>
            <a:rPr lang="en-GB"/>
            <a:t>Time consuming and expensive</a:t>
          </a:r>
        </a:p>
      </dgm:t>
    </dgm:pt>
    <dgm:pt modelId="{88E529C7-9E18-43CE-B35F-4BA3DFF8F8B4}" type="parTrans" cxnId="{CE7C382C-6896-41D4-870B-F80A36D6F6C4}">
      <dgm:prSet/>
      <dgm:spPr/>
      <dgm:t>
        <a:bodyPr/>
        <a:lstStyle/>
        <a:p>
          <a:endParaRPr lang="en-GB"/>
        </a:p>
      </dgm:t>
    </dgm:pt>
    <dgm:pt modelId="{49E3B91D-F0EF-4D73-9AB6-25E4E17A50AA}" type="sibTrans" cxnId="{CE7C382C-6896-41D4-870B-F80A36D6F6C4}">
      <dgm:prSet/>
      <dgm:spPr/>
      <dgm:t>
        <a:bodyPr/>
        <a:lstStyle/>
        <a:p>
          <a:endParaRPr lang="en-GB"/>
        </a:p>
      </dgm:t>
    </dgm:pt>
    <dgm:pt modelId="{8E04F64E-A3F9-4EA7-8CBC-5416B9E31420}">
      <dgm:prSet/>
      <dgm:spPr/>
      <dgm:t>
        <a:bodyPr/>
        <a:lstStyle/>
        <a:p>
          <a:r>
            <a:rPr lang="en-GB"/>
            <a:t>Dropout of one of te pair = the other must be removed from the study too</a:t>
          </a:r>
        </a:p>
      </dgm:t>
    </dgm:pt>
    <dgm:pt modelId="{15D7C2A2-ABA4-497C-8333-B1CD2AFDEBAA}" type="parTrans" cxnId="{D621F57B-D978-485A-B21E-9FBD079B24CB}">
      <dgm:prSet/>
      <dgm:spPr/>
      <dgm:t>
        <a:bodyPr/>
        <a:lstStyle/>
        <a:p>
          <a:endParaRPr lang="en-GB"/>
        </a:p>
      </dgm:t>
    </dgm:pt>
    <dgm:pt modelId="{BB6EF46A-9C52-48CF-B1B7-E0E749E757C7}" type="sibTrans" cxnId="{D621F57B-D978-485A-B21E-9FBD079B24CB}">
      <dgm:prSet/>
      <dgm:spPr/>
      <dgm:t>
        <a:bodyPr/>
        <a:lstStyle/>
        <a:p>
          <a:endParaRPr lang="en-GB"/>
        </a:p>
      </dgm:t>
    </dgm:pt>
    <dgm:pt modelId="{81970300-5F0C-40AF-880A-39ED1C74C407}" type="pres">
      <dgm:prSet presAssocID="{610DEAFC-7FD6-4940-9751-FE64893B4D01}" presName="Name0" presStyleCnt="0">
        <dgm:presLayoutVars>
          <dgm:dir/>
          <dgm:animLvl val="lvl"/>
          <dgm:resizeHandles val="exact"/>
        </dgm:presLayoutVars>
      </dgm:prSet>
      <dgm:spPr/>
    </dgm:pt>
    <dgm:pt modelId="{4BEBC8C0-6C4D-451E-A9AF-3E49D8AC4601}" type="pres">
      <dgm:prSet presAssocID="{AEBDCE40-33B1-4E05-BD00-DD6B9154F286}" presName="composite" presStyleCnt="0"/>
      <dgm:spPr/>
    </dgm:pt>
    <dgm:pt modelId="{F144FBCB-6415-4D2D-A845-8927D6669C65}" type="pres">
      <dgm:prSet presAssocID="{AEBDCE40-33B1-4E05-BD00-DD6B9154F286}" presName="parTx" presStyleLbl="alignNode1" presStyleIdx="0" presStyleCnt="2">
        <dgm:presLayoutVars>
          <dgm:chMax val="0"/>
          <dgm:chPref val="0"/>
          <dgm:bulletEnabled val="1"/>
        </dgm:presLayoutVars>
      </dgm:prSet>
      <dgm:spPr/>
    </dgm:pt>
    <dgm:pt modelId="{FC2179C7-EE41-4387-8129-45C17AAC1D5F}" type="pres">
      <dgm:prSet presAssocID="{AEBDCE40-33B1-4E05-BD00-DD6B9154F286}" presName="desTx" presStyleLbl="alignAccFollowNode1" presStyleIdx="0" presStyleCnt="2">
        <dgm:presLayoutVars>
          <dgm:bulletEnabled val="1"/>
        </dgm:presLayoutVars>
      </dgm:prSet>
      <dgm:spPr/>
    </dgm:pt>
    <dgm:pt modelId="{C83CCAFB-1476-40FF-B7C1-88CC18972D7A}" type="pres">
      <dgm:prSet presAssocID="{EDC0FCAB-196C-45BA-80B0-83E496451EEB}" presName="space" presStyleCnt="0"/>
      <dgm:spPr/>
    </dgm:pt>
    <dgm:pt modelId="{42EEB83C-768C-4546-A538-2D4AB29FA0A5}" type="pres">
      <dgm:prSet presAssocID="{59DCE0CC-924C-48A8-8904-D906339F7AAB}" presName="composite" presStyleCnt="0"/>
      <dgm:spPr/>
    </dgm:pt>
    <dgm:pt modelId="{2B0B5243-D638-445E-BEA4-8AEC2727F8CF}" type="pres">
      <dgm:prSet presAssocID="{59DCE0CC-924C-48A8-8904-D906339F7AAB}" presName="parTx" presStyleLbl="alignNode1" presStyleIdx="1" presStyleCnt="2">
        <dgm:presLayoutVars>
          <dgm:chMax val="0"/>
          <dgm:chPref val="0"/>
          <dgm:bulletEnabled val="1"/>
        </dgm:presLayoutVars>
      </dgm:prSet>
      <dgm:spPr/>
    </dgm:pt>
    <dgm:pt modelId="{A6ABE7EF-3001-4B9D-ABE2-BAC67F8A8A22}" type="pres">
      <dgm:prSet presAssocID="{59DCE0CC-924C-48A8-8904-D906339F7AAB}" presName="desTx" presStyleLbl="alignAccFollowNode1" presStyleIdx="1" presStyleCnt="2">
        <dgm:presLayoutVars>
          <dgm:bulletEnabled val="1"/>
        </dgm:presLayoutVars>
      </dgm:prSet>
      <dgm:spPr/>
    </dgm:pt>
  </dgm:ptLst>
  <dgm:cxnLst>
    <dgm:cxn modelId="{D540FC16-624C-46EC-A949-897DB5776358}" type="presOf" srcId="{59DCE0CC-924C-48A8-8904-D906339F7AAB}" destId="{2B0B5243-D638-445E-BEA4-8AEC2727F8CF}" srcOrd="0" destOrd="0" presId="urn:microsoft.com/office/officeart/2005/8/layout/hList1"/>
    <dgm:cxn modelId="{CE7C382C-6896-41D4-870B-F80A36D6F6C4}" srcId="{59DCE0CC-924C-48A8-8904-D906339F7AAB}" destId="{2312E26D-950A-4D68-BF16-FE926F403F4F}" srcOrd="0" destOrd="0" parTransId="{88E529C7-9E18-43CE-B35F-4BA3DFF8F8B4}" sibTransId="{49E3B91D-F0EF-4D73-9AB6-25E4E17A50AA}"/>
    <dgm:cxn modelId="{F390BA32-6269-44C7-914D-BE6E6883A444}" type="presOf" srcId="{2312E26D-950A-4D68-BF16-FE926F403F4F}" destId="{A6ABE7EF-3001-4B9D-ABE2-BAC67F8A8A22}" srcOrd="0" destOrd="0" presId="urn:microsoft.com/office/officeart/2005/8/layout/hList1"/>
    <dgm:cxn modelId="{B3E37966-F23F-4138-A1AC-97D04BB9977D}" srcId="{610DEAFC-7FD6-4940-9751-FE64893B4D01}" destId="{59DCE0CC-924C-48A8-8904-D906339F7AAB}" srcOrd="1" destOrd="0" parTransId="{4B849C3C-05AD-4521-8BBC-63BC457B95F9}" sibTransId="{0FE746C3-593D-4067-8F61-2EAD29B78059}"/>
    <dgm:cxn modelId="{D621F57B-D978-485A-B21E-9FBD079B24CB}" srcId="{59DCE0CC-924C-48A8-8904-D906339F7AAB}" destId="{8E04F64E-A3F9-4EA7-8CBC-5416B9E31420}" srcOrd="1" destOrd="0" parTransId="{15D7C2A2-ABA4-497C-8333-B1CD2AFDEBAA}" sibTransId="{BB6EF46A-9C52-48CF-B1B7-E0E749E757C7}"/>
    <dgm:cxn modelId="{99C02588-8FB2-4994-87FB-5B675AD0733A}" srcId="{AEBDCE40-33B1-4E05-BD00-DD6B9154F286}" destId="{A5D5635B-0564-438D-BE07-6E144327B1D6}" srcOrd="0" destOrd="0" parTransId="{A0ED3485-72F0-4027-ACA6-D7B0A4B819F4}" sibTransId="{FA4929BB-6B08-4F91-8CBD-9BCEA88D7461}"/>
    <dgm:cxn modelId="{2FCEA391-8169-4215-B9BB-AC3B687978D6}" srcId="{610DEAFC-7FD6-4940-9751-FE64893B4D01}" destId="{AEBDCE40-33B1-4E05-BD00-DD6B9154F286}" srcOrd="0" destOrd="0" parTransId="{4FC54C7D-4EFA-4EED-ABB7-09D9D1EA3C9D}" sibTransId="{EDC0FCAB-196C-45BA-80B0-83E496451EEB}"/>
    <dgm:cxn modelId="{7A1E5CA9-A17D-482C-8DB1-4AF60F2B85E8}" type="presOf" srcId="{8E04F64E-A3F9-4EA7-8CBC-5416B9E31420}" destId="{A6ABE7EF-3001-4B9D-ABE2-BAC67F8A8A22}" srcOrd="0" destOrd="1" presId="urn:microsoft.com/office/officeart/2005/8/layout/hList1"/>
    <dgm:cxn modelId="{EF289BE7-FDF6-48D9-9F00-E89E0D8512AF}" type="presOf" srcId="{610DEAFC-7FD6-4940-9751-FE64893B4D01}" destId="{81970300-5F0C-40AF-880A-39ED1C74C407}" srcOrd="0" destOrd="0" presId="urn:microsoft.com/office/officeart/2005/8/layout/hList1"/>
    <dgm:cxn modelId="{6DA754F5-B406-4FBE-BA43-3C3895887698}" type="presOf" srcId="{AEBDCE40-33B1-4E05-BD00-DD6B9154F286}" destId="{F144FBCB-6415-4D2D-A845-8927D6669C65}" srcOrd="0" destOrd="0" presId="urn:microsoft.com/office/officeart/2005/8/layout/hList1"/>
    <dgm:cxn modelId="{6810E1FF-8681-4666-A77E-B8CA84982C43}" type="presOf" srcId="{A5D5635B-0564-438D-BE07-6E144327B1D6}" destId="{FC2179C7-EE41-4387-8129-45C17AAC1D5F}" srcOrd="0" destOrd="0" presId="urn:microsoft.com/office/officeart/2005/8/layout/hList1"/>
    <dgm:cxn modelId="{49B8667F-887F-4503-A816-646BC4A0BCE8}" type="presParOf" srcId="{81970300-5F0C-40AF-880A-39ED1C74C407}" destId="{4BEBC8C0-6C4D-451E-A9AF-3E49D8AC4601}" srcOrd="0" destOrd="0" presId="urn:microsoft.com/office/officeart/2005/8/layout/hList1"/>
    <dgm:cxn modelId="{F2635E19-37AE-453B-8FE1-44ED593AFB25}" type="presParOf" srcId="{4BEBC8C0-6C4D-451E-A9AF-3E49D8AC4601}" destId="{F144FBCB-6415-4D2D-A845-8927D6669C65}" srcOrd="0" destOrd="0" presId="urn:microsoft.com/office/officeart/2005/8/layout/hList1"/>
    <dgm:cxn modelId="{647161FB-9B2B-49AB-93B1-887E053ED3AE}" type="presParOf" srcId="{4BEBC8C0-6C4D-451E-A9AF-3E49D8AC4601}" destId="{FC2179C7-EE41-4387-8129-45C17AAC1D5F}" srcOrd="1" destOrd="0" presId="urn:microsoft.com/office/officeart/2005/8/layout/hList1"/>
    <dgm:cxn modelId="{EA6CC3B3-076A-4047-BA07-6869C5917BB5}" type="presParOf" srcId="{81970300-5F0C-40AF-880A-39ED1C74C407}" destId="{C83CCAFB-1476-40FF-B7C1-88CC18972D7A}" srcOrd="1" destOrd="0" presId="urn:microsoft.com/office/officeart/2005/8/layout/hList1"/>
    <dgm:cxn modelId="{68BE348E-6FBA-4C3F-BE5C-D4C2381C6EB4}" type="presParOf" srcId="{81970300-5F0C-40AF-880A-39ED1C74C407}" destId="{42EEB83C-768C-4546-A538-2D4AB29FA0A5}" srcOrd="2" destOrd="0" presId="urn:microsoft.com/office/officeart/2005/8/layout/hList1"/>
    <dgm:cxn modelId="{25EE59ED-CF2F-4735-A89A-F3A9FA6168D3}" type="presParOf" srcId="{42EEB83C-768C-4546-A538-2D4AB29FA0A5}" destId="{2B0B5243-D638-445E-BEA4-8AEC2727F8CF}" srcOrd="0" destOrd="0" presId="urn:microsoft.com/office/officeart/2005/8/layout/hList1"/>
    <dgm:cxn modelId="{1D6A6B33-0D4E-45C6-B2BC-4C503513FF56}" type="presParOf" srcId="{42EEB83C-768C-4546-A538-2D4AB29FA0A5}" destId="{A6ABE7EF-3001-4B9D-ABE2-BAC67F8A8A22}"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5B15EA5-AE4A-436F-8F94-0AAD95AADCC7}" type="doc">
      <dgm:prSet loTypeId="urn:microsoft.com/office/officeart/2009/3/layout/RandomtoResultProcess" loCatId="process" qsTypeId="urn:microsoft.com/office/officeart/2005/8/quickstyle/simple1" qsCatId="simple" csTypeId="urn:microsoft.com/office/officeart/2005/8/colors/colorful3" csCatId="colorful"/>
      <dgm:spPr/>
      <dgm:t>
        <a:bodyPr/>
        <a:lstStyle/>
        <a:p>
          <a:endParaRPr lang="en-GB"/>
        </a:p>
      </dgm:t>
    </dgm:pt>
    <dgm:pt modelId="{67112314-C1E2-43C7-B6C5-C0741B224501}">
      <dgm:prSet/>
      <dgm:spPr/>
      <dgm:t>
        <a:bodyPr/>
        <a:lstStyle/>
        <a:p>
          <a:r>
            <a:rPr lang="en-GB"/>
            <a:t>Eliminates a potential confound </a:t>
          </a:r>
        </a:p>
      </dgm:t>
    </dgm:pt>
    <dgm:pt modelId="{60A00EAE-9C13-4FED-A4E6-1B8E738F56A1}" type="parTrans" cxnId="{F6B4348E-C114-4CB4-AA7C-F63E540604B9}">
      <dgm:prSet/>
      <dgm:spPr/>
      <dgm:t>
        <a:bodyPr/>
        <a:lstStyle/>
        <a:p>
          <a:endParaRPr lang="en-GB"/>
        </a:p>
      </dgm:t>
    </dgm:pt>
    <dgm:pt modelId="{BDE4F0E7-98F4-4B22-9D25-A498F03CB6C2}" type="sibTrans" cxnId="{F6B4348E-C114-4CB4-AA7C-F63E540604B9}">
      <dgm:prSet/>
      <dgm:spPr/>
      <dgm:t>
        <a:bodyPr/>
        <a:lstStyle/>
        <a:p>
          <a:endParaRPr lang="en-GB"/>
        </a:p>
      </dgm:t>
    </dgm:pt>
    <dgm:pt modelId="{4189394E-35DB-4FE8-8461-1B5086ADDE71}">
      <dgm:prSet/>
      <dgm:spPr/>
      <dgm:t>
        <a:bodyPr/>
        <a:lstStyle/>
        <a:p>
          <a:r>
            <a:rPr lang="en-GB" dirty="0"/>
            <a:t>Participants are ranked and allocated to the respective groups/conditions</a:t>
          </a:r>
        </a:p>
      </dgm:t>
    </dgm:pt>
    <dgm:pt modelId="{8005C7CB-FE5B-4E47-A6AB-2007E5608D23}" type="parTrans" cxnId="{CECE4FD7-B30E-45E4-A09A-1AEF6150ABC3}">
      <dgm:prSet/>
      <dgm:spPr/>
      <dgm:t>
        <a:bodyPr/>
        <a:lstStyle/>
        <a:p>
          <a:endParaRPr lang="en-GB"/>
        </a:p>
      </dgm:t>
    </dgm:pt>
    <dgm:pt modelId="{096AE89A-7300-4061-A5CF-C2C03659BBEE}" type="sibTrans" cxnId="{CECE4FD7-B30E-45E4-A09A-1AEF6150ABC3}">
      <dgm:prSet/>
      <dgm:spPr/>
      <dgm:t>
        <a:bodyPr/>
        <a:lstStyle/>
        <a:p>
          <a:endParaRPr lang="en-GB"/>
        </a:p>
      </dgm:t>
    </dgm:pt>
    <dgm:pt modelId="{F429C115-E8A2-4BAA-9069-13160FA6587E}" type="pres">
      <dgm:prSet presAssocID="{D5B15EA5-AE4A-436F-8F94-0AAD95AADCC7}" presName="Name0" presStyleCnt="0">
        <dgm:presLayoutVars>
          <dgm:dir/>
          <dgm:animOne val="branch"/>
          <dgm:animLvl val="lvl"/>
        </dgm:presLayoutVars>
      </dgm:prSet>
      <dgm:spPr/>
    </dgm:pt>
    <dgm:pt modelId="{5D1B2717-D51C-4609-BF8A-49CC324FC1D7}" type="pres">
      <dgm:prSet presAssocID="{67112314-C1E2-43C7-B6C5-C0741B224501}" presName="chaos" presStyleCnt="0"/>
      <dgm:spPr/>
    </dgm:pt>
    <dgm:pt modelId="{D31209F8-A5F6-4E22-BA29-93A751F4623A}" type="pres">
      <dgm:prSet presAssocID="{67112314-C1E2-43C7-B6C5-C0741B224501}" presName="parTx1" presStyleLbl="revTx" presStyleIdx="0" presStyleCnt="1"/>
      <dgm:spPr/>
    </dgm:pt>
    <dgm:pt modelId="{4CC556B5-88A0-45E7-ACB3-9109F7665678}" type="pres">
      <dgm:prSet presAssocID="{67112314-C1E2-43C7-B6C5-C0741B224501}" presName="c1" presStyleLbl="node1" presStyleIdx="0" presStyleCnt="19"/>
      <dgm:spPr/>
    </dgm:pt>
    <dgm:pt modelId="{5A97DD30-13AD-43BE-8FDD-6769D453327F}" type="pres">
      <dgm:prSet presAssocID="{67112314-C1E2-43C7-B6C5-C0741B224501}" presName="c2" presStyleLbl="node1" presStyleIdx="1" presStyleCnt="19"/>
      <dgm:spPr/>
    </dgm:pt>
    <dgm:pt modelId="{D25E231F-6FF8-454C-9ABC-D35DC88ED50C}" type="pres">
      <dgm:prSet presAssocID="{67112314-C1E2-43C7-B6C5-C0741B224501}" presName="c3" presStyleLbl="node1" presStyleIdx="2" presStyleCnt="19"/>
      <dgm:spPr/>
    </dgm:pt>
    <dgm:pt modelId="{7E5EF8C4-FB70-4AB9-B8CD-8F0C0F9D820D}" type="pres">
      <dgm:prSet presAssocID="{67112314-C1E2-43C7-B6C5-C0741B224501}" presName="c4" presStyleLbl="node1" presStyleIdx="3" presStyleCnt="19"/>
      <dgm:spPr/>
    </dgm:pt>
    <dgm:pt modelId="{DDE113D5-A886-4BC4-874B-EB4D2F05D5F3}" type="pres">
      <dgm:prSet presAssocID="{67112314-C1E2-43C7-B6C5-C0741B224501}" presName="c5" presStyleLbl="node1" presStyleIdx="4" presStyleCnt="19"/>
      <dgm:spPr/>
    </dgm:pt>
    <dgm:pt modelId="{D56E8CEF-D8ED-4642-923B-B91B8F7D5F2F}" type="pres">
      <dgm:prSet presAssocID="{67112314-C1E2-43C7-B6C5-C0741B224501}" presName="c6" presStyleLbl="node1" presStyleIdx="5" presStyleCnt="19"/>
      <dgm:spPr/>
    </dgm:pt>
    <dgm:pt modelId="{8FC360FF-F99B-4386-B8CF-023A18B000DD}" type="pres">
      <dgm:prSet presAssocID="{67112314-C1E2-43C7-B6C5-C0741B224501}" presName="c7" presStyleLbl="node1" presStyleIdx="6" presStyleCnt="19"/>
      <dgm:spPr/>
    </dgm:pt>
    <dgm:pt modelId="{305417C0-BDDC-4222-8EA1-34E1CEDABDF8}" type="pres">
      <dgm:prSet presAssocID="{67112314-C1E2-43C7-B6C5-C0741B224501}" presName="c8" presStyleLbl="node1" presStyleIdx="7" presStyleCnt="19"/>
      <dgm:spPr/>
    </dgm:pt>
    <dgm:pt modelId="{D284A237-4200-4B86-9308-B4A8AEEFF0EA}" type="pres">
      <dgm:prSet presAssocID="{67112314-C1E2-43C7-B6C5-C0741B224501}" presName="c9" presStyleLbl="node1" presStyleIdx="8" presStyleCnt="19"/>
      <dgm:spPr/>
    </dgm:pt>
    <dgm:pt modelId="{D174F573-D031-4E12-AAD9-2B3ACC5EED8D}" type="pres">
      <dgm:prSet presAssocID="{67112314-C1E2-43C7-B6C5-C0741B224501}" presName="c10" presStyleLbl="node1" presStyleIdx="9" presStyleCnt="19"/>
      <dgm:spPr/>
    </dgm:pt>
    <dgm:pt modelId="{F52D0A5F-0C05-438E-B350-E6B7E7F5B3DD}" type="pres">
      <dgm:prSet presAssocID="{67112314-C1E2-43C7-B6C5-C0741B224501}" presName="c11" presStyleLbl="node1" presStyleIdx="10" presStyleCnt="19"/>
      <dgm:spPr/>
    </dgm:pt>
    <dgm:pt modelId="{280EA191-E750-41D4-9ADF-4DCE2397FF33}" type="pres">
      <dgm:prSet presAssocID="{67112314-C1E2-43C7-B6C5-C0741B224501}" presName="c12" presStyleLbl="node1" presStyleIdx="11" presStyleCnt="19"/>
      <dgm:spPr/>
    </dgm:pt>
    <dgm:pt modelId="{1756AA30-A307-4A09-8C03-6889E87A7597}" type="pres">
      <dgm:prSet presAssocID="{67112314-C1E2-43C7-B6C5-C0741B224501}" presName="c13" presStyleLbl="node1" presStyleIdx="12" presStyleCnt="19"/>
      <dgm:spPr/>
    </dgm:pt>
    <dgm:pt modelId="{661AB99B-5049-470E-9034-6E5A93D1A6F3}" type="pres">
      <dgm:prSet presAssocID="{67112314-C1E2-43C7-B6C5-C0741B224501}" presName="c14" presStyleLbl="node1" presStyleIdx="13" presStyleCnt="19"/>
      <dgm:spPr/>
    </dgm:pt>
    <dgm:pt modelId="{CBC14A95-9312-413E-ADFD-A4FD16644B14}" type="pres">
      <dgm:prSet presAssocID="{67112314-C1E2-43C7-B6C5-C0741B224501}" presName="c15" presStyleLbl="node1" presStyleIdx="14" presStyleCnt="19"/>
      <dgm:spPr/>
    </dgm:pt>
    <dgm:pt modelId="{AD06E588-233E-4C65-85B7-156CEDF88367}" type="pres">
      <dgm:prSet presAssocID="{67112314-C1E2-43C7-B6C5-C0741B224501}" presName="c16" presStyleLbl="node1" presStyleIdx="15" presStyleCnt="19"/>
      <dgm:spPr/>
    </dgm:pt>
    <dgm:pt modelId="{AA85B6F5-8986-4310-9AA1-3C26F1B0F5FE}" type="pres">
      <dgm:prSet presAssocID="{67112314-C1E2-43C7-B6C5-C0741B224501}" presName="c17" presStyleLbl="node1" presStyleIdx="16" presStyleCnt="19"/>
      <dgm:spPr/>
    </dgm:pt>
    <dgm:pt modelId="{D6187284-E880-4B47-83E9-D713B9276B76}" type="pres">
      <dgm:prSet presAssocID="{67112314-C1E2-43C7-B6C5-C0741B224501}" presName="c18" presStyleLbl="node1" presStyleIdx="17" presStyleCnt="19"/>
      <dgm:spPr/>
    </dgm:pt>
    <dgm:pt modelId="{347BDB9A-02FC-4470-843B-14439F574598}" type="pres">
      <dgm:prSet presAssocID="{BDE4F0E7-98F4-4B22-9D25-A498F03CB6C2}" presName="chevronComposite1" presStyleCnt="0"/>
      <dgm:spPr/>
    </dgm:pt>
    <dgm:pt modelId="{50426D1D-D9A8-4263-953C-18AEABEE0748}" type="pres">
      <dgm:prSet presAssocID="{BDE4F0E7-98F4-4B22-9D25-A498F03CB6C2}" presName="chevron1" presStyleLbl="sibTrans2D1" presStyleIdx="0" presStyleCnt="2"/>
      <dgm:spPr/>
    </dgm:pt>
    <dgm:pt modelId="{EC8D8522-26DA-4976-8AD4-DCFD2AC4EE4D}" type="pres">
      <dgm:prSet presAssocID="{BDE4F0E7-98F4-4B22-9D25-A498F03CB6C2}" presName="spChevron1" presStyleCnt="0"/>
      <dgm:spPr/>
    </dgm:pt>
    <dgm:pt modelId="{914B80A0-41D1-404C-807F-5F0758DBABCA}" type="pres">
      <dgm:prSet presAssocID="{BDE4F0E7-98F4-4B22-9D25-A498F03CB6C2}" presName="overlap" presStyleCnt="0"/>
      <dgm:spPr/>
    </dgm:pt>
    <dgm:pt modelId="{B7DB9216-676E-4180-8E43-817F536E4BA6}" type="pres">
      <dgm:prSet presAssocID="{BDE4F0E7-98F4-4B22-9D25-A498F03CB6C2}" presName="chevronComposite2" presStyleCnt="0"/>
      <dgm:spPr/>
    </dgm:pt>
    <dgm:pt modelId="{1ECEA765-27A7-4D87-9FD7-945628CF7B7F}" type="pres">
      <dgm:prSet presAssocID="{BDE4F0E7-98F4-4B22-9D25-A498F03CB6C2}" presName="chevron2" presStyleLbl="sibTrans2D1" presStyleIdx="1" presStyleCnt="2"/>
      <dgm:spPr/>
    </dgm:pt>
    <dgm:pt modelId="{815A1524-479A-4F0D-BE4A-0E6AF717AAF3}" type="pres">
      <dgm:prSet presAssocID="{BDE4F0E7-98F4-4B22-9D25-A498F03CB6C2}" presName="spChevron2" presStyleCnt="0"/>
      <dgm:spPr/>
    </dgm:pt>
    <dgm:pt modelId="{2906B30F-82B5-4E41-BB11-EFC969E789B4}" type="pres">
      <dgm:prSet presAssocID="{4189394E-35DB-4FE8-8461-1B5086ADDE71}" presName="last" presStyleCnt="0"/>
      <dgm:spPr/>
    </dgm:pt>
    <dgm:pt modelId="{D716AFD0-CF2C-4EF4-9D5A-6060C8DD1C90}" type="pres">
      <dgm:prSet presAssocID="{4189394E-35DB-4FE8-8461-1B5086ADDE71}" presName="circleTx" presStyleLbl="node1" presStyleIdx="18" presStyleCnt="19"/>
      <dgm:spPr/>
    </dgm:pt>
    <dgm:pt modelId="{232A6C1F-A649-4733-9E4A-89BFDF00C3F2}" type="pres">
      <dgm:prSet presAssocID="{4189394E-35DB-4FE8-8461-1B5086ADDE71}" presName="spN" presStyleCnt="0"/>
      <dgm:spPr/>
    </dgm:pt>
  </dgm:ptLst>
  <dgm:cxnLst>
    <dgm:cxn modelId="{A359FB00-CBE6-4AB3-8075-0FDE3F0E9C30}" type="presOf" srcId="{67112314-C1E2-43C7-B6C5-C0741B224501}" destId="{D31209F8-A5F6-4E22-BA29-93A751F4623A}" srcOrd="0" destOrd="0" presId="urn:microsoft.com/office/officeart/2009/3/layout/RandomtoResultProcess"/>
    <dgm:cxn modelId="{D579E589-AD0C-48E7-A35A-5E04A8E92010}" type="presOf" srcId="{D5B15EA5-AE4A-436F-8F94-0AAD95AADCC7}" destId="{F429C115-E8A2-4BAA-9069-13160FA6587E}" srcOrd="0" destOrd="0" presId="urn:microsoft.com/office/officeart/2009/3/layout/RandomtoResultProcess"/>
    <dgm:cxn modelId="{F6B4348E-C114-4CB4-AA7C-F63E540604B9}" srcId="{D5B15EA5-AE4A-436F-8F94-0AAD95AADCC7}" destId="{67112314-C1E2-43C7-B6C5-C0741B224501}" srcOrd="0" destOrd="0" parTransId="{60A00EAE-9C13-4FED-A4E6-1B8E738F56A1}" sibTransId="{BDE4F0E7-98F4-4B22-9D25-A498F03CB6C2}"/>
    <dgm:cxn modelId="{01A524A3-BD3A-4EC9-A885-9F58BFA36ED8}" type="presOf" srcId="{4189394E-35DB-4FE8-8461-1B5086ADDE71}" destId="{D716AFD0-CF2C-4EF4-9D5A-6060C8DD1C90}" srcOrd="0" destOrd="0" presId="urn:microsoft.com/office/officeart/2009/3/layout/RandomtoResultProcess"/>
    <dgm:cxn modelId="{CECE4FD7-B30E-45E4-A09A-1AEF6150ABC3}" srcId="{D5B15EA5-AE4A-436F-8F94-0AAD95AADCC7}" destId="{4189394E-35DB-4FE8-8461-1B5086ADDE71}" srcOrd="1" destOrd="0" parTransId="{8005C7CB-FE5B-4E47-A6AB-2007E5608D23}" sibTransId="{096AE89A-7300-4061-A5CF-C2C03659BBEE}"/>
    <dgm:cxn modelId="{2C0CB7B8-4B86-423C-812B-144B36A07D40}" type="presParOf" srcId="{F429C115-E8A2-4BAA-9069-13160FA6587E}" destId="{5D1B2717-D51C-4609-BF8A-49CC324FC1D7}" srcOrd="0" destOrd="0" presId="urn:microsoft.com/office/officeart/2009/3/layout/RandomtoResultProcess"/>
    <dgm:cxn modelId="{8A0227A5-C108-4E5F-A181-251E38FA2EAA}" type="presParOf" srcId="{5D1B2717-D51C-4609-BF8A-49CC324FC1D7}" destId="{D31209F8-A5F6-4E22-BA29-93A751F4623A}" srcOrd="0" destOrd="0" presId="urn:microsoft.com/office/officeart/2009/3/layout/RandomtoResultProcess"/>
    <dgm:cxn modelId="{7A56FAC7-CBF9-4532-AD6A-663C938CE31B}" type="presParOf" srcId="{5D1B2717-D51C-4609-BF8A-49CC324FC1D7}" destId="{4CC556B5-88A0-45E7-ACB3-9109F7665678}" srcOrd="1" destOrd="0" presId="urn:microsoft.com/office/officeart/2009/3/layout/RandomtoResultProcess"/>
    <dgm:cxn modelId="{BABECD15-4CD0-4399-99F3-6297DCC75BB0}" type="presParOf" srcId="{5D1B2717-D51C-4609-BF8A-49CC324FC1D7}" destId="{5A97DD30-13AD-43BE-8FDD-6769D453327F}" srcOrd="2" destOrd="0" presId="urn:microsoft.com/office/officeart/2009/3/layout/RandomtoResultProcess"/>
    <dgm:cxn modelId="{580801CD-FDF3-4B05-A41C-86589E3A78A1}" type="presParOf" srcId="{5D1B2717-D51C-4609-BF8A-49CC324FC1D7}" destId="{D25E231F-6FF8-454C-9ABC-D35DC88ED50C}" srcOrd="3" destOrd="0" presId="urn:microsoft.com/office/officeart/2009/3/layout/RandomtoResultProcess"/>
    <dgm:cxn modelId="{6C5E3EFB-842A-407C-86A4-66677DF67C2A}" type="presParOf" srcId="{5D1B2717-D51C-4609-BF8A-49CC324FC1D7}" destId="{7E5EF8C4-FB70-4AB9-B8CD-8F0C0F9D820D}" srcOrd="4" destOrd="0" presId="urn:microsoft.com/office/officeart/2009/3/layout/RandomtoResultProcess"/>
    <dgm:cxn modelId="{150DE636-FB5D-4515-A34C-D5D3278EC220}" type="presParOf" srcId="{5D1B2717-D51C-4609-BF8A-49CC324FC1D7}" destId="{DDE113D5-A886-4BC4-874B-EB4D2F05D5F3}" srcOrd="5" destOrd="0" presId="urn:microsoft.com/office/officeart/2009/3/layout/RandomtoResultProcess"/>
    <dgm:cxn modelId="{34B0A7CA-6A63-4595-9AF9-E2DECA501E27}" type="presParOf" srcId="{5D1B2717-D51C-4609-BF8A-49CC324FC1D7}" destId="{D56E8CEF-D8ED-4642-923B-B91B8F7D5F2F}" srcOrd="6" destOrd="0" presId="urn:microsoft.com/office/officeart/2009/3/layout/RandomtoResultProcess"/>
    <dgm:cxn modelId="{5F63EC39-4D57-48DE-AF26-8EF31DE74424}" type="presParOf" srcId="{5D1B2717-D51C-4609-BF8A-49CC324FC1D7}" destId="{8FC360FF-F99B-4386-B8CF-023A18B000DD}" srcOrd="7" destOrd="0" presId="urn:microsoft.com/office/officeart/2009/3/layout/RandomtoResultProcess"/>
    <dgm:cxn modelId="{B8914FCF-7BAB-49FC-916B-599D48E57C41}" type="presParOf" srcId="{5D1B2717-D51C-4609-BF8A-49CC324FC1D7}" destId="{305417C0-BDDC-4222-8EA1-34E1CEDABDF8}" srcOrd="8" destOrd="0" presId="urn:microsoft.com/office/officeart/2009/3/layout/RandomtoResultProcess"/>
    <dgm:cxn modelId="{4962158C-D088-4111-94C3-24F14EA6E678}" type="presParOf" srcId="{5D1B2717-D51C-4609-BF8A-49CC324FC1D7}" destId="{D284A237-4200-4B86-9308-B4A8AEEFF0EA}" srcOrd="9" destOrd="0" presId="urn:microsoft.com/office/officeart/2009/3/layout/RandomtoResultProcess"/>
    <dgm:cxn modelId="{05FFA040-C5DE-4BD4-850E-C31D68C507E7}" type="presParOf" srcId="{5D1B2717-D51C-4609-BF8A-49CC324FC1D7}" destId="{D174F573-D031-4E12-AAD9-2B3ACC5EED8D}" srcOrd="10" destOrd="0" presId="urn:microsoft.com/office/officeart/2009/3/layout/RandomtoResultProcess"/>
    <dgm:cxn modelId="{B39D3099-FE40-4C63-8CA5-CBE2160C6FFF}" type="presParOf" srcId="{5D1B2717-D51C-4609-BF8A-49CC324FC1D7}" destId="{F52D0A5F-0C05-438E-B350-E6B7E7F5B3DD}" srcOrd="11" destOrd="0" presId="urn:microsoft.com/office/officeart/2009/3/layout/RandomtoResultProcess"/>
    <dgm:cxn modelId="{DCF9015D-E700-490B-B14F-19CBB48C7228}" type="presParOf" srcId="{5D1B2717-D51C-4609-BF8A-49CC324FC1D7}" destId="{280EA191-E750-41D4-9ADF-4DCE2397FF33}" srcOrd="12" destOrd="0" presId="urn:microsoft.com/office/officeart/2009/3/layout/RandomtoResultProcess"/>
    <dgm:cxn modelId="{561D2BB0-D971-4347-9891-34DE3B220092}" type="presParOf" srcId="{5D1B2717-D51C-4609-BF8A-49CC324FC1D7}" destId="{1756AA30-A307-4A09-8C03-6889E87A7597}" srcOrd="13" destOrd="0" presId="urn:microsoft.com/office/officeart/2009/3/layout/RandomtoResultProcess"/>
    <dgm:cxn modelId="{EFDCE958-1CE1-4CBA-925D-B4E4982E5BFB}" type="presParOf" srcId="{5D1B2717-D51C-4609-BF8A-49CC324FC1D7}" destId="{661AB99B-5049-470E-9034-6E5A93D1A6F3}" srcOrd="14" destOrd="0" presId="urn:microsoft.com/office/officeart/2009/3/layout/RandomtoResultProcess"/>
    <dgm:cxn modelId="{135A6B59-775D-4F7E-8276-4ADFC7055156}" type="presParOf" srcId="{5D1B2717-D51C-4609-BF8A-49CC324FC1D7}" destId="{CBC14A95-9312-413E-ADFD-A4FD16644B14}" srcOrd="15" destOrd="0" presId="urn:microsoft.com/office/officeart/2009/3/layout/RandomtoResultProcess"/>
    <dgm:cxn modelId="{CE20BBEC-151D-4410-98EE-9CD4372280B5}" type="presParOf" srcId="{5D1B2717-D51C-4609-BF8A-49CC324FC1D7}" destId="{AD06E588-233E-4C65-85B7-156CEDF88367}" srcOrd="16" destOrd="0" presId="urn:microsoft.com/office/officeart/2009/3/layout/RandomtoResultProcess"/>
    <dgm:cxn modelId="{74C03235-C83D-4809-B747-962EB1EF1E40}" type="presParOf" srcId="{5D1B2717-D51C-4609-BF8A-49CC324FC1D7}" destId="{AA85B6F5-8986-4310-9AA1-3C26F1B0F5FE}" srcOrd="17" destOrd="0" presId="urn:microsoft.com/office/officeart/2009/3/layout/RandomtoResultProcess"/>
    <dgm:cxn modelId="{2791BB17-48D5-4692-88BB-79900E14E9E3}" type="presParOf" srcId="{5D1B2717-D51C-4609-BF8A-49CC324FC1D7}" destId="{D6187284-E880-4B47-83E9-D713B9276B76}" srcOrd="18" destOrd="0" presId="urn:microsoft.com/office/officeart/2009/3/layout/RandomtoResultProcess"/>
    <dgm:cxn modelId="{B7721BBE-D627-4469-8225-AC48515A8530}" type="presParOf" srcId="{F429C115-E8A2-4BAA-9069-13160FA6587E}" destId="{347BDB9A-02FC-4470-843B-14439F574598}" srcOrd="1" destOrd="0" presId="urn:microsoft.com/office/officeart/2009/3/layout/RandomtoResultProcess"/>
    <dgm:cxn modelId="{C4EB8EE1-1E5A-4703-95F7-12B6E4A579FD}" type="presParOf" srcId="{347BDB9A-02FC-4470-843B-14439F574598}" destId="{50426D1D-D9A8-4263-953C-18AEABEE0748}" srcOrd="0" destOrd="0" presId="urn:microsoft.com/office/officeart/2009/3/layout/RandomtoResultProcess"/>
    <dgm:cxn modelId="{EBF29DF7-3316-452B-A2D8-338453DCB569}" type="presParOf" srcId="{347BDB9A-02FC-4470-843B-14439F574598}" destId="{EC8D8522-26DA-4976-8AD4-DCFD2AC4EE4D}" srcOrd="1" destOrd="0" presId="urn:microsoft.com/office/officeart/2009/3/layout/RandomtoResultProcess"/>
    <dgm:cxn modelId="{688D053B-1C22-4705-8127-6B3BD8F4CD06}" type="presParOf" srcId="{F429C115-E8A2-4BAA-9069-13160FA6587E}" destId="{914B80A0-41D1-404C-807F-5F0758DBABCA}" srcOrd="2" destOrd="0" presId="urn:microsoft.com/office/officeart/2009/3/layout/RandomtoResultProcess"/>
    <dgm:cxn modelId="{3C3629E9-E58F-4E81-9FF8-ED1B06BCFCE9}" type="presParOf" srcId="{F429C115-E8A2-4BAA-9069-13160FA6587E}" destId="{B7DB9216-676E-4180-8E43-817F536E4BA6}" srcOrd="3" destOrd="0" presId="urn:microsoft.com/office/officeart/2009/3/layout/RandomtoResultProcess"/>
    <dgm:cxn modelId="{FEA3F437-7AF4-4066-B5C8-151BD4F0D7BD}" type="presParOf" srcId="{B7DB9216-676E-4180-8E43-817F536E4BA6}" destId="{1ECEA765-27A7-4D87-9FD7-945628CF7B7F}" srcOrd="0" destOrd="0" presId="urn:microsoft.com/office/officeart/2009/3/layout/RandomtoResultProcess"/>
    <dgm:cxn modelId="{E99CBEBC-E7D9-4B87-9819-08ED89B16F42}" type="presParOf" srcId="{B7DB9216-676E-4180-8E43-817F536E4BA6}" destId="{815A1524-479A-4F0D-BE4A-0E6AF717AAF3}" srcOrd="1" destOrd="0" presId="urn:microsoft.com/office/officeart/2009/3/layout/RandomtoResultProcess"/>
    <dgm:cxn modelId="{1E09AFB0-5CA3-46DD-BFB5-8B7ACBA9CD04}" type="presParOf" srcId="{F429C115-E8A2-4BAA-9069-13160FA6587E}" destId="{2906B30F-82B5-4E41-BB11-EFC969E789B4}" srcOrd="4" destOrd="0" presId="urn:microsoft.com/office/officeart/2009/3/layout/RandomtoResultProcess"/>
    <dgm:cxn modelId="{71F6F4BF-2A22-40F4-81F5-42B54D554138}" type="presParOf" srcId="{2906B30F-82B5-4E41-BB11-EFC969E789B4}" destId="{D716AFD0-CF2C-4EF4-9D5A-6060C8DD1C90}" srcOrd="0" destOrd="0" presId="urn:microsoft.com/office/officeart/2009/3/layout/RandomtoResultProcess"/>
    <dgm:cxn modelId="{594BCA6C-91E4-457F-BEFB-CA5CB8A40FC8}" type="presParOf" srcId="{2906B30F-82B5-4E41-BB11-EFC969E789B4}" destId="{232A6C1F-A649-4733-9E4A-89BFDF00C3F2}" srcOrd="1" destOrd="0" presId="urn:microsoft.com/office/officeart/2009/3/layout/RandomtoResultProces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624E2-977E-4524-9AB3-9FC7F6382854}">
      <dsp:nvSpPr>
        <dsp:cNvPr id="0" name=""/>
        <dsp:cNvSpPr/>
      </dsp:nvSpPr>
      <dsp:spPr>
        <a:xfrm>
          <a:off x="0" y="22656"/>
          <a:ext cx="6522166" cy="97344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The only research method which directly explores causality</a:t>
          </a:r>
          <a:endParaRPr lang="en-US" sz="2000" kern="1200" dirty="0"/>
        </a:p>
      </dsp:txBody>
      <dsp:txXfrm>
        <a:off x="47519" y="70175"/>
        <a:ext cx="6427128" cy="878402"/>
      </dsp:txXfrm>
    </dsp:sp>
    <dsp:sp modelId="{F0F3EE52-E570-42F1-8E34-B9064DF3E5DC}">
      <dsp:nvSpPr>
        <dsp:cNvPr id="0" name=""/>
        <dsp:cNvSpPr/>
      </dsp:nvSpPr>
      <dsp:spPr>
        <a:xfrm>
          <a:off x="0" y="1145856"/>
          <a:ext cx="6522166" cy="973440"/>
        </a:xfrm>
        <a:prstGeom prst="roundRect">
          <a:avLst/>
        </a:prstGeom>
        <a:solidFill>
          <a:schemeClr val="accent2">
            <a:hueOff val="-1835281"/>
            <a:satOff val="8098"/>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They are designed to test a hypothesis</a:t>
          </a:r>
          <a:endParaRPr lang="en-US" sz="2000" kern="1200"/>
        </a:p>
      </dsp:txBody>
      <dsp:txXfrm>
        <a:off x="47519" y="1193375"/>
        <a:ext cx="6427128" cy="878402"/>
      </dsp:txXfrm>
    </dsp:sp>
    <dsp:sp modelId="{F58917DF-720E-44C6-B256-B4A51CE4AB79}">
      <dsp:nvSpPr>
        <dsp:cNvPr id="0" name=""/>
        <dsp:cNvSpPr/>
      </dsp:nvSpPr>
      <dsp:spPr>
        <a:xfrm>
          <a:off x="0" y="2269056"/>
          <a:ext cx="6522166" cy="973440"/>
        </a:xfrm>
        <a:prstGeom prst="roundRect">
          <a:avLst/>
        </a:prstGeom>
        <a:solidFill>
          <a:schemeClr val="accent2">
            <a:hueOff val="-3670562"/>
            <a:satOff val="16196"/>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They aim to test a theory (hypothetico-deductive)</a:t>
          </a:r>
          <a:endParaRPr lang="en-US" sz="2000" kern="1200"/>
        </a:p>
      </dsp:txBody>
      <dsp:txXfrm>
        <a:off x="47519" y="2316575"/>
        <a:ext cx="6427128" cy="878402"/>
      </dsp:txXfrm>
    </dsp:sp>
    <dsp:sp modelId="{A6619E15-0021-4DB8-9FB6-C74BBEAE5E43}">
      <dsp:nvSpPr>
        <dsp:cNvPr id="0" name=""/>
        <dsp:cNvSpPr/>
      </dsp:nvSpPr>
      <dsp:spPr>
        <a:xfrm>
          <a:off x="0" y="3392256"/>
          <a:ext cx="6522166" cy="973440"/>
        </a:xfrm>
        <a:prstGeom prst="roundRect">
          <a:avLst/>
        </a:prstGeom>
        <a:solidFill>
          <a:schemeClr val="accent2">
            <a:hueOff val="-5505844"/>
            <a:satOff val="24295"/>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Theory – some kind of general explanation for why something happens</a:t>
          </a:r>
          <a:endParaRPr lang="en-US" sz="2000" kern="1200"/>
        </a:p>
      </dsp:txBody>
      <dsp:txXfrm>
        <a:off x="47519" y="3439775"/>
        <a:ext cx="6427128" cy="878402"/>
      </dsp:txXfrm>
    </dsp:sp>
    <dsp:sp modelId="{2B6E0C9E-DF23-42AA-AB09-0E2E03415B29}">
      <dsp:nvSpPr>
        <dsp:cNvPr id="0" name=""/>
        <dsp:cNvSpPr/>
      </dsp:nvSpPr>
      <dsp:spPr>
        <a:xfrm>
          <a:off x="0" y="4515456"/>
          <a:ext cx="6522166" cy="973440"/>
        </a:xfrm>
        <a:prstGeom prst="round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The aim of the experiment is to gain evidence which will support that theory, or which will challenge it.</a:t>
          </a:r>
          <a:endParaRPr lang="en-US" sz="2000" kern="1200"/>
        </a:p>
      </dsp:txBody>
      <dsp:txXfrm>
        <a:off x="47519" y="4562975"/>
        <a:ext cx="6427128" cy="878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23725-2ED0-4BB9-A9EA-0A46CA3ABBC5}">
      <dsp:nvSpPr>
        <dsp:cNvPr id="0" name=""/>
        <dsp:cNvSpPr/>
      </dsp:nvSpPr>
      <dsp:spPr>
        <a:xfrm>
          <a:off x="0" y="0"/>
          <a:ext cx="5824015" cy="103428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It compares different population groups at a single point in time (snapshot)</a:t>
          </a:r>
        </a:p>
      </dsp:txBody>
      <dsp:txXfrm>
        <a:off x="50489" y="50489"/>
        <a:ext cx="5723037" cy="933302"/>
      </dsp:txXfrm>
    </dsp:sp>
    <dsp:sp modelId="{9E745107-5241-4324-BAAD-F779849C7063}">
      <dsp:nvSpPr>
        <dsp:cNvPr id="0" name=""/>
        <dsp:cNvSpPr/>
      </dsp:nvSpPr>
      <dsp:spPr>
        <a:xfrm>
          <a:off x="0" y="1188169"/>
          <a:ext cx="5824015" cy="1034280"/>
        </a:xfrm>
        <a:prstGeom prst="round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Findings are drawn from whatever fits into the frame.</a:t>
          </a:r>
        </a:p>
      </dsp:txBody>
      <dsp:txXfrm>
        <a:off x="50489" y="1238658"/>
        <a:ext cx="5723037" cy="9333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A1A80-B272-4434-B531-FDE860CF5F6B}">
      <dsp:nvSpPr>
        <dsp:cNvPr id="0" name=""/>
        <dsp:cNvSpPr/>
      </dsp:nvSpPr>
      <dsp:spPr>
        <a:xfrm>
          <a:off x="9144" y="732035"/>
          <a:ext cx="6492352" cy="2596940"/>
        </a:xfrm>
        <a:prstGeom prst="homePlat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33338" bIns="66675" numCol="1" spcCol="1270" anchor="ctr" anchorCtr="0">
          <a:noAutofit/>
        </a:bodyPr>
        <a:lstStyle/>
        <a:p>
          <a:pPr marL="0" lvl="0" indent="0" algn="ctr" defTabSz="1111250" rtl="0">
            <a:lnSpc>
              <a:spcPct val="90000"/>
            </a:lnSpc>
            <a:spcBef>
              <a:spcPct val="0"/>
            </a:spcBef>
            <a:spcAft>
              <a:spcPct val="35000"/>
            </a:spcAft>
            <a:buNone/>
          </a:pPr>
          <a:r>
            <a:rPr lang="en-GB" sz="2500" kern="1200" dirty="0"/>
            <a:t>E.g., cholesterol levels in daily walkers</a:t>
          </a:r>
          <a:r>
            <a:rPr lang="en-GB" sz="2500" kern="1200" dirty="0">
              <a:latin typeface="Cambria"/>
            </a:rPr>
            <a:t> -</a:t>
          </a:r>
          <a:r>
            <a:rPr lang="en-GB" sz="2500" kern="1200" dirty="0"/>
            <a:t> compare </a:t>
          </a:r>
          <a:r>
            <a:rPr lang="en-GB" sz="2500" kern="1200" dirty="0">
              <a:latin typeface="Cambria"/>
            </a:rPr>
            <a:t>the </a:t>
          </a:r>
          <a:r>
            <a:rPr lang="en-GB" sz="2500" kern="1200" dirty="0"/>
            <a:t>cholesterol levels among non-walkers</a:t>
          </a:r>
          <a:r>
            <a:rPr lang="en-GB" sz="2500" kern="1200" dirty="0">
              <a:latin typeface="Cambria"/>
            </a:rPr>
            <a:t>.</a:t>
          </a:r>
          <a:r>
            <a:rPr lang="en-GB" sz="2500" kern="1200" dirty="0"/>
            <a:t> We might even create subgroups for gender.</a:t>
          </a:r>
          <a:r>
            <a:rPr lang="en-GB" sz="2500" kern="1200" dirty="0">
              <a:latin typeface="Cambria"/>
            </a:rPr>
            <a:t> </a:t>
          </a:r>
          <a:endParaRPr lang="en-GB" sz="2500" kern="1200" dirty="0"/>
        </a:p>
      </dsp:txBody>
      <dsp:txXfrm>
        <a:off x="9144" y="732035"/>
        <a:ext cx="5843117" cy="2596940"/>
      </dsp:txXfrm>
    </dsp:sp>
    <dsp:sp modelId="{81D06B48-1332-4338-B56A-DF487B3CC353}">
      <dsp:nvSpPr>
        <dsp:cNvPr id="0" name=""/>
        <dsp:cNvSpPr/>
      </dsp:nvSpPr>
      <dsp:spPr>
        <a:xfrm>
          <a:off x="5203025" y="732035"/>
          <a:ext cx="6492352" cy="2596940"/>
        </a:xfrm>
        <a:prstGeom prst="chevron">
          <a:avLst/>
        </a:prstGeom>
        <a:solidFill>
          <a:schemeClr val="accent5">
            <a:hueOff val="-150635"/>
            <a:satOff val="-28901"/>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66675" rIns="33338" bIns="66675" numCol="1" spcCol="1270" anchor="ctr" anchorCtr="0">
          <a:noAutofit/>
        </a:bodyPr>
        <a:lstStyle/>
        <a:p>
          <a:pPr marL="0" lvl="0" indent="0" algn="ctr" defTabSz="1111250" rtl="0">
            <a:lnSpc>
              <a:spcPct val="90000"/>
            </a:lnSpc>
            <a:spcBef>
              <a:spcPct val="0"/>
            </a:spcBef>
            <a:spcAft>
              <a:spcPct val="35000"/>
            </a:spcAft>
            <a:buNone/>
          </a:pPr>
          <a:r>
            <a:rPr lang="en-GB" sz="2500" kern="1200" dirty="0"/>
            <a:t>However, we would not consider past or future cholesterol levels, for these would fall outside the frame. We would look only at cholesterol levels at one point in time.</a:t>
          </a:r>
        </a:p>
      </dsp:txBody>
      <dsp:txXfrm>
        <a:off x="6501495" y="732035"/>
        <a:ext cx="3895412" cy="2596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0065C-5156-4B36-9077-A037535967D6}">
      <dsp:nvSpPr>
        <dsp:cNvPr id="0" name=""/>
        <dsp:cNvSpPr/>
      </dsp:nvSpPr>
      <dsp:spPr>
        <a:xfrm>
          <a:off x="0" y="0"/>
          <a:ext cx="646331" cy="64633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00CC40-EF18-46A5-9401-6F2FEA53F905}">
      <dsp:nvSpPr>
        <dsp:cNvPr id="0" name=""/>
        <dsp:cNvSpPr/>
      </dsp:nvSpPr>
      <dsp:spPr>
        <a:xfrm>
          <a:off x="323165" y="0"/>
          <a:ext cx="3537070" cy="64633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Allows us to compare many different variables at the same time. </a:t>
          </a:r>
        </a:p>
      </dsp:txBody>
      <dsp:txXfrm>
        <a:off x="323165" y="0"/>
        <a:ext cx="3537070" cy="646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39C2E-3470-4360-AE4C-2B3C75F04B21}">
      <dsp:nvSpPr>
        <dsp:cNvPr id="0" name=""/>
        <dsp:cNvSpPr/>
      </dsp:nvSpPr>
      <dsp:spPr>
        <a:xfrm>
          <a:off x="71712" y="0"/>
          <a:ext cx="4554081" cy="2628057"/>
        </a:xfrm>
        <a:prstGeom prst="ellipse">
          <a:avLst/>
        </a:prstGeom>
        <a:solidFill>
          <a:schemeClr val="accent2">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rtl="0">
            <a:lnSpc>
              <a:spcPct val="90000"/>
            </a:lnSpc>
            <a:spcBef>
              <a:spcPct val="0"/>
            </a:spcBef>
            <a:spcAft>
              <a:spcPct val="35000"/>
            </a:spcAft>
            <a:buNone/>
          </a:pPr>
          <a:r>
            <a:rPr lang="en-GB" sz="1900" kern="1200" dirty="0"/>
            <a:t>However, cross-sectional studies may not provide definite information about cause-and-effect relationships – snapshot - do not consider what happens before or after the snapshot is taken. </a:t>
          </a:r>
        </a:p>
      </dsp:txBody>
      <dsp:txXfrm>
        <a:off x="738642" y="384870"/>
        <a:ext cx="3220221" cy="18583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26BCF-EC09-478F-B427-BF5532E8BD83}">
      <dsp:nvSpPr>
        <dsp:cNvPr id="0" name=""/>
        <dsp:cNvSpPr/>
      </dsp:nvSpPr>
      <dsp:spPr>
        <a:xfrm>
          <a:off x="0" y="41717"/>
          <a:ext cx="2312894" cy="52416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t>Researchers conduct several observations of the same subjects over a period of time, sometimes lasting many years.</a:t>
          </a:r>
        </a:p>
      </dsp:txBody>
      <dsp:txXfrm>
        <a:off x="112906" y="154623"/>
        <a:ext cx="2087082" cy="50157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E156D-979F-4144-88A7-16AD71F77F1E}">
      <dsp:nvSpPr>
        <dsp:cNvPr id="0" name=""/>
        <dsp:cNvSpPr/>
      </dsp:nvSpPr>
      <dsp:spPr>
        <a:xfrm>
          <a:off x="0" y="0"/>
          <a:ext cx="1233536" cy="1233536"/>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FE5DEC-8C37-4F67-988C-EA6CC333C2ED}">
      <dsp:nvSpPr>
        <dsp:cNvPr id="0" name=""/>
        <dsp:cNvSpPr/>
      </dsp:nvSpPr>
      <dsp:spPr>
        <a:xfrm>
          <a:off x="616768" y="0"/>
          <a:ext cx="7278150" cy="1233536"/>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t>Detect developments or changes in the characteristics of the target population at both the group and the individual level  - extend beyond a single moment in time. </a:t>
          </a:r>
        </a:p>
      </dsp:txBody>
      <dsp:txXfrm>
        <a:off x="616768" y="0"/>
        <a:ext cx="7278150" cy="12335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BA726B-829F-4244-BE94-EFB3B23D5B89}">
      <dsp:nvSpPr>
        <dsp:cNvPr id="0" name=""/>
        <dsp:cNvSpPr/>
      </dsp:nvSpPr>
      <dsp:spPr>
        <a:xfrm>
          <a:off x="1467" y="457423"/>
          <a:ext cx="3128953" cy="2581387"/>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E.g., the change in cholesterol levels among women</a:t>
          </a:r>
          <a:r>
            <a:rPr lang="en-GB" sz="1800" kern="1200" dirty="0">
              <a:latin typeface="Cambria"/>
            </a:rPr>
            <a:t> </a:t>
          </a:r>
          <a:r>
            <a:rPr lang="en-GB" sz="1800" kern="1200" dirty="0"/>
            <a:t>who walk daily for a period of 20 years. The longitudinal study design would account for cholesterol levels at the onset of a walking regime and as the walking behaviour continued over time.</a:t>
          </a:r>
        </a:p>
      </dsp:txBody>
      <dsp:txXfrm>
        <a:off x="77073" y="533029"/>
        <a:ext cx="2977741" cy="2430175"/>
      </dsp:txXfrm>
    </dsp:sp>
    <dsp:sp modelId="{6D59FB06-E6AE-4CB8-9ADC-5716DDE5EE72}">
      <dsp:nvSpPr>
        <dsp:cNvPr id="0" name=""/>
        <dsp:cNvSpPr/>
      </dsp:nvSpPr>
      <dsp:spPr>
        <a:xfrm>
          <a:off x="3443316" y="1360127"/>
          <a:ext cx="663338" cy="77598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443316" y="1515323"/>
        <a:ext cx="464337" cy="465588"/>
      </dsp:txXfrm>
    </dsp:sp>
    <dsp:sp modelId="{E6C2ACD7-CEEE-406E-99C5-EB39CBC0C728}">
      <dsp:nvSpPr>
        <dsp:cNvPr id="0" name=""/>
        <dsp:cNvSpPr/>
      </dsp:nvSpPr>
      <dsp:spPr>
        <a:xfrm>
          <a:off x="4382002" y="457423"/>
          <a:ext cx="3128953" cy="2581387"/>
        </a:xfrm>
        <a:prstGeom prst="roundRect">
          <a:avLst>
            <a:gd name="adj" fmla="val 10000"/>
          </a:avLst>
        </a:prstGeom>
        <a:solidFill>
          <a:schemeClr val="accent3">
            <a:hueOff val="5904187"/>
            <a:satOff val="-46054"/>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More likely to suggest cause-and-effect relationships than a cross-sectional study by virtue of its scope.</a:t>
          </a:r>
        </a:p>
      </dsp:txBody>
      <dsp:txXfrm>
        <a:off x="4457608" y="533029"/>
        <a:ext cx="2977741" cy="24301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A773D8-2D69-4968-BE3A-F9F3DE0C58D6}">
      <dsp:nvSpPr>
        <dsp:cNvPr id="0" name=""/>
        <dsp:cNvSpPr/>
      </dsp:nvSpPr>
      <dsp:spPr>
        <a:xfrm>
          <a:off x="897034" y="0"/>
          <a:ext cx="1009164" cy="636493"/>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Costly</a:t>
          </a:r>
        </a:p>
      </dsp:txBody>
      <dsp:txXfrm>
        <a:off x="928105" y="31071"/>
        <a:ext cx="947022" cy="57435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C8FD9-AC09-4150-9CF6-C0AAAC156357}">
      <dsp:nvSpPr>
        <dsp:cNvPr id="0" name=""/>
        <dsp:cNvSpPr/>
      </dsp:nvSpPr>
      <dsp:spPr>
        <a:xfrm>
          <a:off x="-3996329" y="-617820"/>
          <a:ext cx="4796228" cy="4796228"/>
        </a:xfrm>
        <a:prstGeom prst="blockArc">
          <a:avLst>
            <a:gd name="adj1" fmla="val 18900000"/>
            <a:gd name="adj2" fmla="val 2700000"/>
            <a:gd name="adj3" fmla="val 450"/>
          </a:avLst>
        </a:pr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FAE74F-3C0E-4DC8-AEF0-6444F9BEB876}">
      <dsp:nvSpPr>
        <dsp:cNvPr id="0" name=""/>
        <dsp:cNvSpPr/>
      </dsp:nvSpPr>
      <dsp:spPr>
        <a:xfrm>
          <a:off x="654524" y="508665"/>
          <a:ext cx="8438026" cy="101718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7393" tIns="45720" rIns="45720" bIns="45720" numCol="1" spcCol="1270" anchor="ctr" anchorCtr="0">
          <a:noAutofit/>
        </a:bodyPr>
        <a:lstStyle/>
        <a:p>
          <a:pPr marL="0" lvl="0" indent="0" algn="l" defTabSz="800100" rtl="0">
            <a:lnSpc>
              <a:spcPct val="90000"/>
            </a:lnSpc>
            <a:spcBef>
              <a:spcPct val="0"/>
            </a:spcBef>
            <a:spcAft>
              <a:spcPct val="35000"/>
            </a:spcAft>
            <a:buNone/>
          </a:pPr>
          <a:r>
            <a:rPr lang="en-GB" sz="1800" kern="1200" dirty="0"/>
            <a:t>When a hypothesis predicts the direction in which the results will go it is referred to as a </a:t>
          </a:r>
          <a:r>
            <a:rPr lang="en-GB" sz="1800" b="1" kern="1200" dirty="0"/>
            <a:t>one-tailed (directional) h</a:t>
          </a:r>
          <a:r>
            <a:rPr lang="en-GB" sz="1800" kern="1200" dirty="0"/>
            <a:t>ypothesis.</a:t>
          </a:r>
          <a:br>
            <a:rPr lang="en-GB" sz="1800" kern="1200" dirty="0"/>
          </a:br>
          <a:endParaRPr lang="en-GB" sz="1800" kern="1200" dirty="0"/>
        </a:p>
      </dsp:txBody>
      <dsp:txXfrm>
        <a:off x="654524" y="508665"/>
        <a:ext cx="8438026" cy="1017188"/>
      </dsp:txXfrm>
    </dsp:sp>
    <dsp:sp modelId="{0E819A06-96AE-42BD-AA60-1C7C00562248}">
      <dsp:nvSpPr>
        <dsp:cNvPr id="0" name=""/>
        <dsp:cNvSpPr/>
      </dsp:nvSpPr>
      <dsp:spPr>
        <a:xfrm>
          <a:off x="18782" y="381516"/>
          <a:ext cx="1271485" cy="1271485"/>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1CF73CA-C471-400D-8B4D-8269547A76E8}">
      <dsp:nvSpPr>
        <dsp:cNvPr id="0" name=""/>
        <dsp:cNvSpPr/>
      </dsp:nvSpPr>
      <dsp:spPr>
        <a:xfrm>
          <a:off x="654524" y="1922908"/>
          <a:ext cx="8438026" cy="1240837"/>
        </a:xfrm>
        <a:prstGeom prst="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7393" tIns="50800" rIns="50800" bIns="50800" numCol="1" spcCol="1270" anchor="ctr" anchorCtr="0">
          <a:noAutofit/>
        </a:bodyPr>
        <a:lstStyle/>
        <a:p>
          <a:pPr marL="0" lvl="0" indent="0" algn="l" defTabSz="889000" rtl="0">
            <a:lnSpc>
              <a:spcPct val="90000"/>
            </a:lnSpc>
            <a:spcBef>
              <a:spcPct val="0"/>
            </a:spcBef>
            <a:spcAft>
              <a:spcPct val="35000"/>
            </a:spcAft>
            <a:buNone/>
          </a:pPr>
          <a:r>
            <a:rPr lang="en-GB" sz="2000" kern="1200"/>
            <a:t>When a hypothesis does not state a direction but simply states that one factor affects another or that there will be a difference between the scores but does not state in which direction the difference will be, it is referred to as a </a:t>
          </a:r>
          <a:r>
            <a:rPr lang="en-GB" sz="2000" b="1" kern="1200"/>
            <a:t>two-tailed (non-directional) </a:t>
          </a:r>
          <a:r>
            <a:rPr lang="en-GB" sz="2000" kern="1200"/>
            <a:t>hypothesis.</a:t>
          </a:r>
        </a:p>
      </dsp:txBody>
      <dsp:txXfrm>
        <a:off x="654524" y="1922908"/>
        <a:ext cx="8438026" cy="1240837"/>
      </dsp:txXfrm>
    </dsp:sp>
    <dsp:sp modelId="{1726AC0F-2CD1-4D1E-A2E3-E783289DF79E}">
      <dsp:nvSpPr>
        <dsp:cNvPr id="0" name=""/>
        <dsp:cNvSpPr/>
      </dsp:nvSpPr>
      <dsp:spPr>
        <a:xfrm>
          <a:off x="18782" y="1907584"/>
          <a:ext cx="1271485" cy="1271485"/>
        </a:xfrm>
        <a:prstGeom prst="ellipse">
          <a:avLst/>
        </a:prstGeom>
        <a:solidFill>
          <a:schemeClr val="lt1">
            <a:hueOff val="0"/>
            <a:satOff val="0"/>
            <a:lumOff val="0"/>
            <a:alphaOff val="0"/>
          </a:schemeClr>
        </a:solidFill>
        <a:ln w="25400" cap="flat" cmpd="sng" algn="ctr">
          <a:solidFill>
            <a:schemeClr val="accent2">
              <a:hueOff val="-7341125"/>
              <a:satOff val="32393"/>
              <a:lumOff val="-549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F08F70-9CBD-4C85-BE6B-5E25983FBE02}">
      <dsp:nvSpPr>
        <dsp:cNvPr id="0" name=""/>
        <dsp:cNvSpPr/>
      </dsp:nvSpPr>
      <dsp:spPr>
        <a:xfrm>
          <a:off x="1242884" y="0"/>
          <a:ext cx="3483829" cy="3483829"/>
        </a:xfrm>
        <a:prstGeom prst="ellipse">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dirty="0"/>
            <a:t>Sometimes a hypothesis will predict the direction in which the results are expected to go </a:t>
          </a:r>
        </a:p>
      </dsp:txBody>
      <dsp:txXfrm>
        <a:off x="1753078" y="870957"/>
        <a:ext cx="2463439" cy="17419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E79B2-E391-4D3F-9B0C-B708E968A7EF}">
      <dsp:nvSpPr>
        <dsp:cNvPr id="0" name=""/>
        <dsp:cNvSpPr/>
      </dsp:nvSpPr>
      <dsp:spPr>
        <a:xfrm>
          <a:off x="2189043" y="30"/>
          <a:ext cx="2462673" cy="1224465"/>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dirty="0"/>
            <a:t>e.g. males are more aggressive than females</a:t>
          </a:r>
        </a:p>
      </dsp:txBody>
      <dsp:txXfrm>
        <a:off x="2248816" y="59803"/>
        <a:ext cx="2343127" cy="1104919"/>
      </dsp:txXfrm>
    </dsp:sp>
    <dsp:sp modelId="{78C6872F-AA42-41A6-BCDE-CD3A977D57C1}">
      <dsp:nvSpPr>
        <dsp:cNvPr id="0" name=""/>
        <dsp:cNvSpPr/>
      </dsp:nvSpPr>
      <dsp:spPr>
        <a:xfrm>
          <a:off x="2189043" y="1285719"/>
          <a:ext cx="2462673" cy="1224465"/>
        </a:xfrm>
        <a:prstGeom prst="roundRect">
          <a:avLst/>
        </a:prstGeom>
        <a:solidFill>
          <a:schemeClr val="accent5">
            <a:hueOff val="-150635"/>
            <a:satOff val="-28901"/>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rtl="0">
            <a:lnSpc>
              <a:spcPct val="90000"/>
            </a:lnSpc>
            <a:spcBef>
              <a:spcPct val="0"/>
            </a:spcBef>
            <a:spcAft>
              <a:spcPct val="35000"/>
            </a:spcAft>
            <a:buNone/>
          </a:pPr>
          <a:r>
            <a:rPr lang="en-GB" sz="2400" kern="1200"/>
            <a:t>e.g. alcohol slows down reaction time</a:t>
          </a:r>
        </a:p>
      </dsp:txBody>
      <dsp:txXfrm>
        <a:off x="2248816" y="1345492"/>
        <a:ext cx="2343127" cy="110491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03C02-1AC8-4BD4-B110-3939FCBD5B8C}">
      <dsp:nvSpPr>
        <dsp:cNvPr id="0" name=""/>
        <dsp:cNvSpPr/>
      </dsp:nvSpPr>
      <dsp:spPr>
        <a:xfrm rot="5400000">
          <a:off x="4867486" y="-1746584"/>
          <a:ext cx="1395805" cy="5238012"/>
        </a:xfrm>
        <a:prstGeom prst="round2Same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49530" rIns="99060" bIns="49530" numCol="1" spcCol="1270" anchor="ctr" anchorCtr="0">
          <a:noAutofit/>
        </a:bodyPr>
        <a:lstStyle/>
        <a:p>
          <a:pPr marL="228600" lvl="1" indent="-228600" algn="l" defTabSz="1155700" rtl="0">
            <a:lnSpc>
              <a:spcPct val="90000"/>
            </a:lnSpc>
            <a:spcBef>
              <a:spcPct val="0"/>
            </a:spcBef>
            <a:spcAft>
              <a:spcPct val="15000"/>
            </a:spcAft>
            <a:buChar char="•"/>
          </a:pPr>
          <a:r>
            <a:rPr lang="en-GB" sz="2600" kern="1200"/>
            <a:t>observable and </a:t>
          </a:r>
        </a:p>
        <a:p>
          <a:pPr marL="228600" lvl="1" indent="-228600" algn="l" defTabSz="1155700" rtl="0">
            <a:lnSpc>
              <a:spcPct val="90000"/>
            </a:lnSpc>
            <a:spcBef>
              <a:spcPct val="0"/>
            </a:spcBef>
            <a:spcAft>
              <a:spcPct val="15000"/>
            </a:spcAft>
            <a:buChar char="•"/>
          </a:pPr>
          <a:r>
            <a:rPr lang="en-GB" sz="2600" kern="1200"/>
            <a:t>performable – this is termed </a:t>
          </a:r>
          <a:r>
            <a:rPr lang="en-GB" sz="2600" i="1" kern="1200"/>
            <a:t>operationalising.  </a:t>
          </a:r>
          <a:endParaRPr lang="en-GB" sz="2600" kern="1200"/>
        </a:p>
      </dsp:txBody>
      <dsp:txXfrm rot="-5400000">
        <a:off x="2946383" y="242657"/>
        <a:ext cx="5169874" cy="1259529"/>
      </dsp:txXfrm>
    </dsp:sp>
    <dsp:sp modelId="{5FD27A88-1651-4FEC-8DA1-0375C29ED487}">
      <dsp:nvSpPr>
        <dsp:cNvPr id="0" name=""/>
        <dsp:cNvSpPr/>
      </dsp:nvSpPr>
      <dsp:spPr>
        <a:xfrm>
          <a:off x="0" y="43"/>
          <a:ext cx="2946382" cy="174475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dirty="0"/>
            <a:t>In order to test the hypothesis, we have to carry out a number of operations/activities that are </a:t>
          </a:r>
        </a:p>
      </dsp:txBody>
      <dsp:txXfrm>
        <a:off x="85172" y="85215"/>
        <a:ext cx="2776038" cy="1574412"/>
      </dsp:txXfrm>
    </dsp:sp>
    <dsp:sp modelId="{2C2A00D6-8AE6-433F-B36B-AC90A9C0B2E8}">
      <dsp:nvSpPr>
        <dsp:cNvPr id="0" name=""/>
        <dsp:cNvSpPr/>
      </dsp:nvSpPr>
      <dsp:spPr>
        <a:xfrm>
          <a:off x="0" y="1832037"/>
          <a:ext cx="2946382" cy="1744756"/>
        </a:xfrm>
        <a:prstGeom prst="roundRect">
          <a:avLst/>
        </a:prstGeom>
        <a:solidFill>
          <a:schemeClr val="accent2">
            <a:hueOff val="-7341125"/>
            <a:satOff val="32393"/>
            <a:lumOff val="-549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If we cannot do this, then it is not a scientific concept. </a:t>
          </a:r>
        </a:p>
      </dsp:txBody>
      <dsp:txXfrm>
        <a:off x="85172" y="1917209"/>
        <a:ext cx="2776038" cy="157441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748EA-B80D-4BB5-A47B-6DD3D34D269E}">
      <dsp:nvSpPr>
        <dsp:cNvPr id="0" name=""/>
        <dsp:cNvSpPr/>
      </dsp:nvSpPr>
      <dsp:spPr>
        <a:xfrm>
          <a:off x="0" y="120880"/>
          <a:ext cx="2543200" cy="155843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So…once we have our aim, question and hypothesis we set up a practical way of testing our hypothesis.</a:t>
          </a:r>
        </a:p>
      </dsp:txBody>
      <dsp:txXfrm>
        <a:off x="76077" y="196957"/>
        <a:ext cx="2391046" cy="140628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A8BC2-F95B-4926-8EA8-194117618489}">
      <dsp:nvSpPr>
        <dsp:cNvPr id="0" name=""/>
        <dsp:cNvSpPr/>
      </dsp:nvSpPr>
      <dsp:spPr>
        <a:xfrm>
          <a:off x="0" y="25701"/>
          <a:ext cx="7791450" cy="11707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rtl="0">
            <a:lnSpc>
              <a:spcPct val="90000"/>
            </a:lnSpc>
            <a:spcBef>
              <a:spcPct val="0"/>
            </a:spcBef>
            <a:spcAft>
              <a:spcPct val="35000"/>
            </a:spcAft>
            <a:buNone/>
          </a:pPr>
          <a:r>
            <a:rPr lang="en-GB" sz="3100" kern="1200" dirty="0"/>
            <a:t>… how to distribute and use our participant pool</a:t>
          </a:r>
        </a:p>
      </dsp:txBody>
      <dsp:txXfrm>
        <a:off x="0" y="25701"/>
        <a:ext cx="7791450" cy="1170772"/>
      </dsp:txXfrm>
    </dsp:sp>
    <dsp:sp modelId="{D5F0805B-475C-4726-A085-4FEB357FBAA8}">
      <dsp:nvSpPr>
        <dsp:cNvPr id="0" name=""/>
        <dsp:cNvSpPr/>
      </dsp:nvSpPr>
      <dsp:spPr>
        <a:xfrm>
          <a:off x="0" y="1196473"/>
          <a:ext cx="7791450" cy="3403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rtl="0">
            <a:lnSpc>
              <a:spcPct val="90000"/>
            </a:lnSpc>
            <a:spcBef>
              <a:spcPct val="0"/>
            </a:spcBef>
            <a:spcAft>
              <a:spcPct val="15000"/>
            </a:spcAft>
            <a:buChar char="•"/>
          </a:pPr>
          <a:r>
            <a:rPr lang="en-GB" sz="3100" kern="1200"/>
            <a:t>All participants doing all conditions?</a:t>
          </a:r>
        </a:p>
        <a:p>
          <a:pPr marL="285750" lvl="1" indent="-285750" algn="l" defTabSz="1377950" rtl="0">
            <a:lnSpc>
              <a:spcPct val="90000"/>
            </a:lnSpc>
            <a:spcBef>
              <a:spcPct val="0"/>
            </a:spcBef>
            <a:spcAft>
              <a:spcPct val="15000"/>
            </a:spcAft>
            <a:buChar char="•"/>
          </a:pPr>
          <a:r>
            <a:rPr lang="en-GB" sz="3100" kern="1200"/>
            <a:t>Some participants doing specific conditions?</a:t>
          </a:r>
        </a:p>
        <a:p>
          <a:pPr marL="285750" lvl="1" indent="-285750" algn="l" defTabSz="1377950" rtl="0">
            <a:lnSpc>
              <a:spcPct val="90000"/>
            </a:lnSpc>
            <a:spcBef>
              <a:spcPct val="0"/>
            </a:spcBef>
            <a:spcAft>
              <a:spcPct val="15000"/>
            </a:spcAft>
            <a:buChar char="•"/>
          </a:pPr>
          <a:r>
            <a:rPr lang="en-GB" sz="3100" kern="1200"/>
            <a:t>Design question that will depend on:</a:t>
          </a:r>
        </a:p>
        <a:p>
          <a:pPr marL="571500" lvl="2" indent="-285750" algn="l" defTabSz="1377950" rtl="0">
            <a:lnSpc>
              <a:spcPct val="90000"/>
            </a:lnSpc>
            <a:spcBef>
              <a:spcPct val="0"/>
            </a:spcBef>
            <a:spcAft>
              <a:spcPct val="15000"/>
            </a:spcAft>
            <a:buChar char="•"/>
          </a:pPr>
          <a:r>
            <a:rPr lang="en-GB" sz="3100" kern="1200"/>
            <a:t>The manipulations we are making </a:t>
          </a:r>
        </a:p>
        <a:p>
          <a:pPr marL="571500" lvl="2" indent="-285750" algn="l" defTabSz="1377950" rtl="0">
            <a:lnSpc>
              <a:spcPct val="90000"/>
            </a:lnSpc>
            <a:spcBef>
              <a:spcPct val="0"/>
            </a:spcBef>
            <a:spcAft>
              <a:spcPct val="15000"/>
            </a:spcAft>
            <a:buChar char="•"/>
          </a:pPr>
          <a:r>
            <a:rPr lang="en-GB" sz="3100" kern="1200"/>
            <a:t>Variables we want to investigate</a:t>
          </a:r>
        </a:p>
        <a:p>
          <a:pPr marL="571500" lvl="2" indent="-285750" algn="l" defTabSz="1377950" rtl="0">
            <a:lnSpc>
              <a:spcPct val="90000"/>
            </a:lnSpc>
            <a:spcBef>
              <a:spcPct val="0"/>
            </a:spcBef>
            <a:spcAft>
              <a:spcPct val="15000"/>
            </a:spcAft>
            <a:buChar char="•"/>
          </a:pPr>
          <a:r>
            <a:rPr lang="en-GB" sz="3100" kern="1200"/>
            <a:t>Participants we have available</a:t>
          </a:r>
        </a:p>
      </dsp:txBody>
      <dsp:txXfrm>
        <a:off x="0" y="1196473"/>
        <a:ext cx="7791450" cy="34038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5B9CB-644F-42EC-B5C6-239D5D6C0DA9}">
      <dsp:nvSpPr>
        <dsp:cNvPr id="0" name=""/>
        <dsp:cNvSpPr/>
      </dsp:nvSpPr>
      <dsp:spPr>
        <a:xfrm>
          <a:off x="42" y="36970"/>
          <a:ext cx="4028692" cy="1208855"/>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rtl="0">
            <a:lnSpc>
              <a:spcPct val="90000"/>
            </a:lnSpc>
            <a:spcBef>
              <a:spcPct val="0"/>
            </a:spcBef>
            <a:spcAft>
              <a:spcPct val="35000"/>
            </a:spcAft>
            <a:buNone/>
          </a:pPr>
          <a:r>
            <a:rPr lang="en-US" sz="2400" kern="1200" dirty="0"/>
            <a:t>between-subjects design/independent-measures design</a:t>
          </a:r>
          <a:endParaRPr lang="en-GB" sz="2400" kern="1200" dirty="0"/>
        </a:p>
      </dsp:txBody>
      <dsp:txXfrm>
        <a:off x="42" y="36970"/>
        <a:ext cx="4028692" cy="1208855"/>
      </dsp:txXfrm>
    </dsp:sp>
    <dsp:sp modelId="{775F5A64-DACB-4CD9-975F-801143879E2E}">
      <dsp:nvSpPr>
        <dsp:cNvPr id="0" name=""/>
        <dsp:cNvSpPr/>
      </dsp:nvSpPr>
      <dsp:spPr>
        <a:xfrm>
          <a:off x="42" y="1245825"/>
          <a:ext cx="4028692" cy="3483405"/>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rtl="0">
            <a:lnSpc>
              <a:spcPct val="90000"/>
            </a:lnSpc>
            <a:spcBef>
              <a:spcPct val="0"/>
            </a:spcBef>
            <a:spcAft>
              <a:spcPct val="15000"/>
            </a:spcAft>
            <a:buChar char="•"/>
          </a:pPr>
          <a:r>
            <a:rPr lang="en-US" sz="2400" kern="1200"/>
            <a:t>we obtain each of the different groups of scores from a separate group of participants</a:t>
          </a:r>
          <a:endParaRPr lang="en-GB" sz="2400" kern="1200"/>
        </a:p>
        <a:p>
          <a:pPr marL="228600" lvl="1" indent="-228600" algn="l" defTabSz="1066800" rtl="0">
            <a:lnSpc>
              <a:spcPct val="90000"/>
            </a:lnSpc>
            <a:spcBef>
              <a:spcPct val="0"/>
            </a:spcBef>
            <a:spcAft>
              <a:spcPct val="15000"/>
            </a:spcAft>
            <a:buChar char="•"/>
          </a:pPr>
          <a:r>
            <a:rPr lang="en-US" sz="2400" kern="1200"/>
            <a:t>e.g. one group of students is assigned to </a:t>
          </a:r>
          <a:r>
            <a:rPr lang="en-US" sz="2400" kern="1200">
              <a:latin typeface="Cambria"/>
            </a:rPr>
            <a:t>the chocolate condition and </a:t>
          </a:r>
          <a:r>
            <a:rPr lang="en-US" sz="2400" kern="1200"/>
            <a:t>a separate group to </a:t>
          </a:r>
          <a:r>
            <a:rPr lang="en-US" sz="2400" kern="1200">
              <a:latin typeface="Cambria"/>
            </a:rPr>
            <a:t>no chocolate</a:t>
          </a:r>
          <a:endParaRPr lang="en-GB" sz="2400" kern="1200"/>
        </a:p>
      </dsp:txBody>
      <dsp:txXfrm>
        <a:off x="42" y="1245825"/>
        <a:ext cx="4028692" cy="3483405"/>
      </dsp:txXfrm>
    </dsp:sp>
    <dsp:sp modelId="{B5EF4EE4-4DAB-4D8C-BF0E-E0003BBC48B8}">
      <dsp:nvSpPr>
        <dsp:cNvPr id="0" name=""/>
        <dsp:cNvSpPr/>
      </dsp:nvSpPr>
      <dsp:spPr>
        <a:xfrm>
          <a:off x="4592751" y="36970"/>
          <a:ext cx="4028692" cy="1208855"/>
        </a:xfrm>
        <a:prstGeom prst="rect">
          <a:avLst/>
        </a:prstGeom>
        <a:solidFill>
          <a:schemeClr val="accent4">
            <a:hueOff val="-7036575"/>
            <a:satOff val="42238"/>
            <a:lumOff val="-3725"/>
            <a:alphaOff val="0"/>
          </a:schemeClr>
        </a:solidFill>
        <a:ln w="25400" cap="flat" cmpd="sng" algn="ctr">
          <a:solidFill>
            <a:schemeClr val="accent4">
              <a:hueOff val="-7036575"/>
              <a:satOff val="42238"/>
              <a:lumOff val="-372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rtl="0">
            <a:lnSpc>
              <a:spcPct val="90000"/>
            </a:lnSpc>
            <a:spcBef>
              <a:spcPct val="0"/>
            </a:spcBef>
            <a:spcAft>
              <a:spcPct val="35000"/>
            </a:spcAft>
            <a:buNone/>
          </a:pPr>
          <a:r>
            <a:rPr lang="en-US" sz="2400" kern="1200"/>
            <a:t>within-subjects design/repeated-measures design</a:t>
          </a:r>
          <a:endParaRPr lang="en-GB" sz="2400" kern="1200"/>
        </a:p>
      </dsp:txBody>
      <dsp:txXfrm>
        <a:off x="4592751" y="36970"/>
        <a:ext cx="4028692" cy="1208855"/>
      </dsp:txXfrm>
    </dsp:sp>
    <dsp:sp modelId="{F1FDE338-9BC7-462F-BB31-B33BF9585BE5}">
      <dsp:nvSpPr>
        <dsp:cNvPr id="0" name=""/>
        <dsp:cNvSpPr/>
      </dsp:nvSpPr>
      <dsp:spPr>
        <a:xfrm>
          <a:off x="4592751" y="1245825"/>
          <a:ext cx="4028692" cy="3483405"/>
        </a:xfrm>
        <a:prstGeom prst="rect">
          <a:avLst/>
        </a:prstGeom>
        <a:solidFill>
          <a:schemeClr val="accent4">
            <a:tint val="40000"/>
            <a:alpha val="90000"/>
            <a:hueOff val="-7323457"/>
            <a:satOff val="33215"/>
            <a:lumOff val="33"/>
            <a:alphaOff val="0"/>
          </a:schemeClr>
        </a:solidFill>
        <a:ln w="25400" cap="flat" cmpd="sng" algn="ctr">
          <a:solidFill>
            <a:schemeClr val="accent4">
              <a:tint val="40000"/>
              <a:alpha val="90000"/>
              <a:hueOff val="-7323457"/>
              <a:satOff val="33215"/>
              <a:lumOff val="3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rtl="0">
            <a:lnSpc>
              <a:spcPct val="90000"/>
            </a:lnSpc>
            <a:spcBef>
              <a:spcPct val="0"/>
            </a:spcBef>
            <a:spcAft>
              <a:spcPct val="15000"/>
            </a:spcAft>
            <a:buChar char="•"/>
          </a:pPr>
          <a:r>
            <a:rPr lang="en-US" sz="2400" kern="1200"/>
            <a:t>groups of scores are all obtained from the same sample of </a:t>
          </a:r>
          <a:r>
            <a:rPr lang="en-US" sz="2400" kern="1200">
              <a:latin typeface="Cambria"/>
            </a:rPr>
            <a:t>participants</a:t>
          </a:r>
          <a:endParaRPr lang="en-GB" sz="2400" kern="1200"/>
        </a:p>
        <a:p>
          <a:pPr marL="228600" lvl="1" indent="-228600" algn="l" defTabSz="1066800" rtl="0">
            <a:lnSpc>
              <a:spcPct val="90000"/>
            </a:lnSpc>
            <a:spcBef>
              <a:spcPct val="0"/>
            </a:spcBef>
            <a:spcAft>
              <a:spcPct val="15000"/>
            </a:spcAft>
            <a:buChar char="•"/>
          </a:pPr>
          <a:r>
            <a:rPr lang="en-US" sz="2400" kern="1200"/>
            <a:t>e.g. one sample of individuals is given</a:t>
          </a:r>
          <a:r>
            <a:rPr lang="en-US" sz="2400" kern="1200">
              <a:latin typeface="Cambria"/>
            </a:rPr>
            <a:t> chocolate on a Monday</a:t>
          </a:r>
          <a:r>
            <a:rPr lang="en-US" sz="2400" kern="1200"/>
            <a:t> </a:t>
          </a:r>
          <a:r>
            <a:rPr lang="en-US" sz="2400" kern="1200">
              <a:latin typeface="Cambria"/>
            </a:rPr>
            <a:t>and the same groups </a:t>
          </a:r>
          <a:r>
            <a:rPr lang="en-US" sz="2400" kern="1200"/>
            <a:t>of individuals is tested again</a:t>
          </a:r>
          <a:r>
            <a:rPr lang="en-US" sz="2400" kern="1200">
              <a:latin typeface="Cambria"/>
            </a:rPr>
            <a:t> on a Tuesday</a:t>
          </a:r>
          <a:endParaRPr lang="en-GB" sz="2400" kern="1200"/>
        </a:p>
      </dsp:txBody>
      <dsp:txXfrm>
        <a:off x="4592751" y="1245825"/>
        <a:ext cx="4028692" cy="34834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1783F-5C5F-439D-ACC7-9F0C9F332DF6}">
      <dsp:nvSpPr>
        <dsp:cNvPr id="0" name=""/>
        <dsp:cNvSpPr/>
      </dsp:nvSpPr>
      <dsp:spPr>
        <a:xfrm>
          <a:off x="0" y="0"/>
          <a:ext cx="1258172" cy="1258172"/>
        </a:xfrm>
        <a:prstGeom prst="pie">
          <a:avLst>
            <a:gd name="adj1" fmla="val 5400000"/>
            <a:gd name="adj2" fmla="val 162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ED614E-B6FA-44DE-B66B-879B1CBF2552}">
      <dsp:nvSpPr>
        <dsp:cNvPr id="0" name=""/>
        <dsp:cNvSpPr/>
      </dsp:nvSpPr>
      <dsp:spPr>
        <a:xfrm>
          <a:off x="629086" y="0"/>
          <a:ext cx="7435810" cy="1258172"/>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US" sz="2800" kern="1200" dirty="0"/>
            <a:t>There are two basic research designs associated with the experimental research strategy</a:t>
          </a:r>
          <a:endParaRPr lang="en-GB" sz="2800" kern="1200" dirty="0"/>
        </a:p>
      </dsp:txBody>
      <dsp:txXfrm>
        <a:off x="629086" y="0"/>
        <a:ext cx="7435810" cy="125817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0D6C2-176D-418C-A5A0-8C90E891C808}">
      <dsp:nvSpPr>
        <dsp:cNvPr id="0" name=""/>
        <dsp:cNvSpPr/>
      </dsp:nvSpPr>
      <dsp:spPr>
        <a:xfrm>
          <a:off x="2402644" y="1712"/>
          <a:ext cx="2224162" cy="2224162"/>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Counterbalancing – improves likelihood od order effects</a:t>
          </a:r>
        </a:p>
      </dsp:txBody>
      <dsp:txXfrm>
        <a:off x="2728365" y="327433"/>
        <a:ext cx="1572720" cy="157272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3583-ADEB-47C5-A3D6-39180D0F363E}">
      <dsp:nvSpPr>
        <dsp:cNvPr id="0" name=""/>
        <dsp:cNvSpPr/>
      </dsp:nvSpPr>
      <dsp:spPr>
        <a:xfrm>
          <a:off x="0" y="245"/>
          <a:ext cx="3562350" cy="522729"/>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Repeated measures</a:t>
          </a:r>
        </a:p>
      </dsp:txBody>
      <dsp:txXfrm>
        <a:off x="25518" y="25763"/>
        <a:ext cx="3511314" cy="47169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9D028-200B-48E2-A4B5-5ACD1B91F037}">
      <dsp:nvSpPr>
        <dsp:cNvPr id="0" name=""/>
        <dsp:cNvSpPr/>
      </dsp:nvSpPr>
      <dsp:spPr>
        <a:xfrm>
          <a:off x="2790428" y="56530"/>
          <a:ext cx="4274343" cy="51002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t>Independent measures</a:t>
          </a:r>
          <a:endParaRPr lang="en-GB" sz="2400" kern="1200" dirty="0"/>
        </a:p>
      </dsp:txBody>
      <dsp:txXfrm>
        <a:off x="2815326" y="81428"/>
        <a:ext cx="4224547" cy="46023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44FBCB-6415-4D2D-A845-8927D6669C65}">
      <dsp:nvSpPr>
        <dsp:cNvPr id="0" name=""/>
        <dsp:cNvSpPr/>
      </dsp:nvSpPr>
      <dsp:spPr>
        <a:xfrm>
          <a:off x="47" y="2503"/>
          <a:ext cx="4584417" cy="748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Ads</a:t>
          </a:r>
        </a:p>
      </dsp:txBody>
      <dsp:txXfrm>
        <a:off x="47" y="2503"/>
        <a:ext cx="4584417" cy="748800"/>
      </dsp:txXfrm>
    </dsp:sp>
    <dsp:sp modelId="{FC2179C7-EE41-4387-8129-45C17AAC1D5F}">
      <dsp:nvSpPr>
        <dsp:cNvPr id="0" name=""/>
        <dsp:cNvSpPr/>
      </dsp:nvSpPr>
      <dsp:spPr>
        <a:xfrm>
          <a:off x="47" y="751303"/>
          <a:ext cx="4584417" cy="2248155"/>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The variable will not effect the results</a:t>
          </a:r>
        </a:p>
      </dsp:txBody>
      <dsp:txXfrm>
        <a:off x="47" y="751303"/>
        <a:ext cx="4584417" cy="2248155"/>
      </dsp:txXfrm>
    </dsp:sp>
    <dsp:sp modelId="{2B0B5243-D638-445E-BEA4-8AEC2727F8CF}">
      <dsp:nvSpPr>
        <dsp:cNvPr id="0" name=""/>
        <dsp:cNvSpPr/>
      </dsp:nvSpPr>
      <dsp:spPr>
        <a:xfrm>
          <a:off x="5226284" y="2503"/>
          <a:ext cx="4584417" cy="748800"/>
        </a:xfrm>
        <a:prstGeom prst="rect">
          <a:avLst/>
        </a:prstGeom>
        <a:solidFill>
          <a:schemeClr val="accent3">
            <a:hueOff val="5904187"/>
            <a:satOff val="-46054"/>
            <a:lumOff val="-1177"/>
            <a:alphaOff val="0"/>
          </a:schemeClr>
        </a:solidFill>
        <a:ln w="25400" cap="flat" cmpd="sng" algn="ctr">
          <a:solidFill>
            <a:schemeClr val="accent3">
              <a:hueOff val="5904187"/>
              <a:satOff val="-46054"/>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05664" rIns="184912" bIns="105664" numCol="1" spcCol="1270" anchor="ctr" anchorCtr="0">
          <a:noAutofit/>
        </a:bodyPr>
        <a:lstStyle/>
        <a:p>
          <a:pPr marL="0" lvl="0" indent="0" algn="ctr" defTabSz="1155700">
            <a:lnSpc>
              <a:spcPct val="90000"/>
            </a:lnSpc>
            <a:spcBef>
              <a:spcPct val="0"/>
            </a:spcBef>
            <a:spcAft>
              <a:spcPct val="35000"/>
            </a:spcAft>
            <a:buNone/>
          </a:pPr>
          <a:r>
            <a:rPr lang="en-GB" sz="2600" kern="1200"/>
            <a:t>Disads</a:t>
          </a:r>
        </a:p>
      </dsp:txBody>
      <dsp:txXfrm>
        <a:off x="5226284" y="2503"/>
        <a:ext cx="4584417" cy="748800"/>
      </dsp:txXfrm>
    </dsp:sp>
    <dsp:sp modelId="{A6ABE7EF-3001-4B9D-ABE2-BAC67F8A8A22}">
      <dsp:nvSpPr>
        <dsp:cNvPr id="0" name=""/>
        <dsp:cNvSpPr/>
      </dsp:nvSpPr>
      <dsp:spPr>
        <a:xfrm>
          <a:off x="5226284" y="751303"/>
          <a:ext cx="4584417" cy="2248155"/>
        </a:xfrm>
        <a:prstGeom prst="rect">
          <a:avLst/>
        </a:prstGeom>
        <a:solidFill>
          <a:schemeClr val="accent3">
            <a:tint val="40000"/>
            <a:alpha val="90000"/>
            <a:hueOff val="5936402"/>
            <a:satOff val="-38531"/>
            <a:lumOff val="-1140"/>
            <a:alphaOff val="0"/>
          </a:schemeClr>
        </a:solidFill>
        <a:ln w="25400" cap="flat" cmpd="sng" algn="ctr">
          <a:solidFill>
            <a:schemeClr val="accent3">
              <a:tint val="40000"/>
              <a:alpha val="90000"/>
              <a:hueOff val="5936402"/>
              <a:satOff val="-38531"/>
              <a:lumOff val="-114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GB" sz="2600" kern="1200"/>
            <a:t>Time consuming and expensive</a:t>
          </a:r>
        </a:p>
        <a:p>
          <a:pPr marL="228600" lvl="1" indent="-228600" algn="l" defTabSz="1155700">
            <a:lnSpc>
              <a:spcPct val="90000"/>
            </a:lnSpc>
            <a:spcBef>
              <a:spcPct val="0"/>
            </a:spcBef>
            <a:spcAft>
              <a:spcPct val="15000"/>
            </a:spcAft>
            <a:buChar char="•"/>
          </a:pPr>
          <a:r>
            <a:rPr lang="en-GB" sz="2600" kern="1200"/>
            <a:t>Dropout of one of te pair = the other must be removed from the study too</a:t>
          </a:r>
        </a:p>
      </dsp:txBody>
      <dsp:txXfrm>
        <a:off x="5226284" y="751303"/>
        <a:ext cx="4584417" cy="224815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209F8-A5F6-4E22-BA29-93A751F4623A}">
      <dsp:nvSpPr>
        <dsp:cNvPr id="0" name=""/>
        <dsp:cNvSpPr/>
      </dsp:nvSpPr>
      <dsp:spPr>
        <a:xfrm>
          <a:off x="2364466" y="913543"/>
          <a:ext cx="2495089" cy="8222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Eliminates a potential confound </a:t>
          </a:r>
        </a:p>
      </dsp:txBody>
      <dsp:txXfrm>
        <a:off x="2364466" y="913543"/>
        <a:ext cx="2495089" cy="822245"/>
      </dsp:txXfrm>
    </dsp:sp>
    <dsp:sp modelId="{4CC556B5-88A0-45E7-ACB3-9109F7665678}">
      <dsp:nvSpPr>
        <dsp:cNvPr id="0" name=""/>
        <dsp:cNvSpPr/>
      </dsp:nvSpPr>
      <dsp:spPr>
        <a:xfrm>
          <a:off x="2361631" y="663467"/>
          <a:ext cx="198473" cy="198473"/>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97DD30-13AD-43BE-8FDD-6769D453327F}">
      <dsp:nvSpPr>
        <dsp:cNvPr id="0" name=""/>
        <dsp:cNvSpPr/>
      </dsp:nvSpPr>
      <dsp:spPr>
        <a:xfrm>
          <a:off x="2500562" y="385605"/>
          <a:ext cx="198473" cy="198473"/>
        </a:xfrm>
        <a:prstGeom prst="ellipse">
          <a:avLst/>
        </a:prstGeom>
        <a:solidFill>
          <a:schemeClr val="accent3">
            <a:hueOff val="328010"/>
            <a:satOff val="-2559"/>
            <a:lumOff val="-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5E231F-6FF8-454C-9ABC-D35DC88ED50C}">
      <dsp:nvSpPr>
        <dsp:cNvPr id="0" name=""/>
        <dsp:cNvSpPr/>
      </dsp:nvSpPr>
      <dsp:spPr>
        <a:xfrm>
          <a:off x="2833997" y="441177"/>
          <a:ext cx="311886" cy="311886"/>
        </a:xfrm>
        <a:prstGeom prst="ellipse">
          <a:avLst/>
        </a:prstGeom>
        <a:solidFill>
          <a:schemeClr val="accent3">
            <a:hueOff val="656021"/>
            <a:satOff val="-5117"/>
            <a:lumOff val="-1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5EF8C4-FB70-4AB9-B8CD-8F0C0F9D820D}">
      <dsp:nvSpPr>
        <dsp:cNvPr id="0" name=""/>
        <dsp:cNvSpPr/>
      </dsp:nvSpPr>
      <dsp:spPr>
        <a:xfrm>
          <a:off x="3111859" y="135529"/>
          <a:ext cx="198473" cy="198473"/>
        </a:xfrm>
        <a:prstGeom prst="ellipse">
          <a:avLst/>
        </a:prstGeom>
        <a:solidFill>
          <a:schemeClr val="accent3">
            <a:hueOff val="984031"/>
            <a:satOff val="-7676"/>
            <a:lumOff val="-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113D5-A886-4BC4-874B-EB4D2F05D5F3}">
      <dsp:nvSpPr>
        <dsp:cNvPr id="0" name=""/>
        <dsp:cNvSpPr/>
      </dsp:nvSpPr>
      <dsp:spPr>
        <a:xfrm>
          <a:off x="3473080" y="24384"/>
          <a:ext cx="198473" cy="198473"/>
        </a:xfrm>
        <a:prstGeom prst="ellipse">
          <a:avLst/>
        </a:prstGeom>
        <a:solidFill>
          <a:schemeClr val="accent3">
            <a:hueOff val="1312042"/>
            <a:satOff val="-10234"/>
            <a:lumOff val="-26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6E8CEF-D8ED-4642-923B-B91B8F7D5F2F}">
      <dsp:nvSpPr>
        <dsp:cNvPr id="0" name=""/>
        <dsp:cNvSpPr/>
      </dsp:nvSpPr>
      <dsp:spPr>
        <a:xfrm>
          <a:off x="3917659" y="218887"/>
          <a:ext cx="198473" cy="198473"/>
        </a:xfrm>
        <a:prstGeom prst="ellipse">
          <a:avLst/>
        </a:prstGeom>
        <a:solidFill>
          <a:schemeClr val="accent3">
            <a:hueOff val="1640052"/>
            <a:satOff val="-12793"/>
            <a:lumOff val="-32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C360FF-F99B-4386-B8CF-023A18B000DD}">
      <dsp:nvSpPr>
        <dsp:cNvPr id="0" name=""/>
        <dsp:cNvSpPr/>
      </dsp:nvSpPr>
      <dsp:spPr>
        <a:xfrm>
          <a:off x="4195521" y="357819"/>
          <a:ext cx="311886" cy="311886"/>
        </a:xfrm>
        <a:prstGeom prst="ellipse">
          <a:avLst/>
        </a:prstGeom>
        <a:solidFill>
          <a:schemeClr val="accent3">
            <a:hueOff val="1968062"/>
            <a:satOff val="-1535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5417C0-BDDC-4222-8EA1-34E1CEDABDF8}">
      <dsp:nvSpPr>
        <dsp:cNvPr id="0" name=""/>
        <dsp:cNvSpPr/>
      </dsp:nvSpPr>
      <dsp:spPr>
        <a:xfrm>
          <a:off x="4584528" y="663467"/>
          <a:ext cx="198473" cy="198473"/>
        </a:xfrm>
        <a:prstGeom prst="ellipse">
          <a:avLst/>
        </a:prstGeom>
        <a:solidFill>
          <a:schemeClr val="accent3">
            <a:hueOff val="2296073"/>
            <a:satOff val="-17910"/>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84A237-4200-4B86-9308-B4A8AEEFF0EA}">
      <dsp:nvSpPr>
        <dsp:cNvPr id="0" name=""/>
        <dsp:cNvSpPr/>
      </dsp:nvSpPr>
      <dsp:spPr>
        <a:xfrm>
          <a:off x="4751246" y="969115"/>
          <a:ext cx="198473" cy="198473"/>
        </a:xfrm>
        <a:prstGeom prst="ellipse">
          <a:avLst/>
        </a:prstGeom>
        <a:solidFill>
          <a:schemeClr val="accent3">
            <a:hueOff val="2624083"/>
            <a:satOff val="-20468"/>
            <a:lumOff val="-52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74F573-D031-4E12-AAD9-2B3ACC5EED8D}">
      <dsp:nvSpPr>
        <dsp:cNvPr id="0" name=""/>
        <dsp:cNvSpPr/>
      </dsp:nvSpPr>
      <dsp:spPr>
        <a:xfrm>
          <a:off x="3306362" y="385605"/>
          <a:ext cx="510359" cy="510359"/>
        </a:xfrm>
        <a:prstGeom prst="ellipse">
          <a:avLst/>
        </a:prstGeom>
        <a:solidFill>
          <a:schemeClr val="accent3">
            <a:hueOff val="2952094"/>
            <a:satOff val="-23027"/>
            <a:lumOff val="-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D0A5F-0C05-438E-B350-E6B7E7F5B3DD}">
      <dsp:nvSpPr>
        <dsp:cNvPr id="0" name=""/>
        <dsp:cNvSpPr/>
      </dsp:nvSpPr>
      <dsp:spPr>
        <a:xfrm>
          <a:off x="2222700" y="1441481"/>
          <a:ext cx="198473" cy="198473"/>
        </a:xfrm>
        <a:prstGeom prst="ellipse">
          <a:avLst/>
        </a:prstGeom>
        <a:solidFill>
          <a:schemeClr val="accent3">
            <a:hueOff val="3280104"/>
            <a:satOff val="-25586"/>
            <a:lumOff val="-65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0EA191-E750-41D4-9ADF-4DCE2397FF33}">
      <dsp:nvSpPr>
        <dsp:cNvPr id="0" name=""/>
        <dsp:cNvSpPr/>
      </dsp:nvSpPr>
      <dsp:spPr>
        <a:xfrm>
          <a:off x="2389417" y="1691557"/>
          <a:ext cx="311886" cy="311886"/>
        </a:xfrm>
        <a:prstGeom prst="ellipse">
          <a:avLst/>
        </a:prstGeom>
        <a:solidFill>
          <a:schemeClr val="accent3">
            <a:hueOff val="3608114"/>
            <a:satOff val="-28144"/>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56AA30-A307-4A09-8C03-6889E87A7597}">
      <dsp:nvSpPr>
        <dsp:cNvPr id="0" name=""/>
        <dsp:cNvSpPr/>
      </dsp:nvSpPr>
      <dsp:spPr>
        <a:xfrm>
          <a:off x="2806210" y="1913847"/>
          <a:ext cx="453652" cy="453652"/>
        </a:xfrm>
        <a:prstGeom prst="ellipse">
          <a:avLst/>
        </a:prstGeom>
        <a:solidFill>
          <a:schemeClr val="accent3">
            <a:hueOff val="3936125"/>
            <a:satOff val="-30703"/>
            <a:lumOff val="-7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1AB99B-5049-470E-9034-6E5A93D1A6F3}">
      <dsp:nvSpPr>
        <dsp:cNvPr id="0" name=""/>
        <dsp:cNvSpPr/>
      </dsp:nvSpPr>
      <dsp:spPr>
        <a:xfrm>
          <a:off x="3389721" y="2275068"/>
          <a:ext cx="198473" cy="198473"/>
        </a:xfrm>
        <a:prstGeom prst="ellipse">
          <a:avLst/>
        </a:prstGeom>
        <a:solidFill>
          <a:schemeClr val="accent3">
            <a:hueOff val="4264135"/>
            <a:satOff val="-33261"/>
            <a:lumOff val="-85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C14A95-9312-413E-ADFD-A4FD16644B14}">
      <dsp:nvSpPr>
        <dsp:cNvPr id="0" name=""/>
        <dsp:cNvSpPr/>
      </dsp:nvSpPr>
      <dsp:spPr>
        <a:xfrm>
          <a:off x="3500866" y="1913847"/>
          <a:ext cx="311886" cy="311886"/>
        </a:xfrm>
        <a:prstGeom prst="ellipse">
          <a:avLst/>
        </a:prstGeom>
        <a:solidFill>
          <a:schemeClr val="accent3">
            <a:hueOff val="4592146"/>
            <a:satOff val="-35820"/>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06E588-233E-4C65-85B7-156CEDF88367}">
      <dsp:nvSpPr>
        <dsp:cNvPr id="0" name=""/>
        <dsp:cNvSpPr/>
      </dsp:nvSpPr>
      <dsp:spPr>
        <a:xfrm>
          <a:off x="3778728" y="2302854"/>
          <a:ext cx="198473" cy="198473"/>
        </a:xfrm>
        <a:prstGeom prst="ellipse">
          <a:avLst/>
        </a:prstGeom>
        <a:solidFill>
          <a:schemeClr val="accent3">
            <a:hueOff val="4920156"/>
            <a:satOff val="-38378"/>
            <a:lumOff val="-9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85B6F5-8986-4310-9AA1-3C26F1B0F5FE}">
      <dsp:nvSpPr>
        <dsp:cNvPr id="0" name=""/>
        <dsp:cNvSpPr/>
      </dsp:nvSpPr>
      <dsp:spPr>
        <a:xfrm>
          <a:off x="4028804" y="1858275"/>
          <a:ext cx="453652" cy="453652"/>
        </a:xfrm>
        <a:prstGeom prst="ellipse">
          <a:avLst/>
        </a:prstGeom>
        <a:solidFill>
          <a:schemeClr val="accent3">
            <a:hueOff val="5248167"/>
            <a:satOff val="-40937"/>
            <a:lumOff val="-104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187284-E880-4B47-83E9-D713B9276B76}">
      <dsp:nvSpPr>
        <dsp:cNvPr id="0" name=""/>
        <dsp:cNvSpPr/>
      </dsp:nvSpPr>
      <dsp:spPr>
        <a:xfrm>
          <a:off x="4640101" y="1747130"/>
          <a:ext cx="311886" cy="311886"/>
        </a:xfrm>
        <a:prstGeom prst="ellipse">
          <a:avLst/>
        </a:prstGeom>
        <a:solidFill>
          <a:schemeClr val="accent3">
            <a:hueOff val="5576177"/>
            <a:satOff val="-43495"/>
            <a:lumOff val="-11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426D1D-D9A8-4263-953C-18AEABEE0748}">
      <dsp:nvSpPr>
        <dsp:cNvPr id="0" name=""/>
        <dsp:cNvSpPr/>
      </dsp:nvSpPr>
      <dsp:spPr>
        <a:xfrm>
          <a:off x="4951987" y="440715"/>
          <a:ext cx="915965" cy="1748677"/>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CEA765-27A7-4D87-9FD7-945628CF7B7F}">
      <dsp:nvSpPr>
        <dsp:cNvPr id="0" name=""/>
        <dsp:cNvSpPr/>
      </dsp:nvSpPr>
      <dsp:spPr>
        <a:xfrm>
          <a:off x="5701413" y="440715"/>
          <a:ext cx="915965" cy="1748677"/>
        </a:xfrm>
        <a:prstGeom prst="chevron">
          <a:avLst>
            <a:gd name="adj" fmla="val 62310"/>
          </a:avLst>
        </a:prstGeom>
        <a:solidFill>
          <a:schemeClr val="accent3">
            <a:hueOff val="5904187"/>
            <a:satOff val="-46054"/>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716AFD0-CF2C-4EF4-9D5A-6060C8DD1C90}">
      <dsp:nvSpPr>
        <dsp:cNvPr id="0" name=""/>
        <dsp:cNvSpPr/>
      </dsp:nvSpPr>
      <dsp:spPr>
        <a:xfrm>
          <a:off x="6717302" y="296201"/>
          <a:ext cx="2123373" cy="2123373"/>
        </a:xfrm>
        <a:prstGeom prst="ellipse">
          <a:avLst/>
        </a:prstGeom>
        <a:solidFill>
          <a:schemeClr val="accent3">
            <a:hueOff val="5904187"/>
            <a:satOff val="-46054"/>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Participants are ranked and allocated to the respective groups/conditions</a:t>
          </a:r>
        </a:p>
      </dsp:txBody>
      <dsp:txXfrm>
        <a:off x="7028263" y="607162"/>
        <a:ext cx="1501451" cy="15014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1.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5A69CF-F8F5-4AF9-98B2-BC6A4B6664B2}" type="datetimeFigureOut">
              <a:rPr lang="en-GB" smtClean="0"/>
              <a:t>13/01/2021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B523CB-2F9F-4944-986F-1DC09D3870E6}" type="slidenum">
              <a:rPr lang="en-GB" smtClean="0"/>
              <a:t>‹#›</a:t>
            </a:fld>
            <a:endParaRPr lang="en-GB"/>
          </a:p>
        </p:txBody>
      </p:sp>
    </p:spTree>
    <p:extLst>
      <p:ext uri="{BB962C8B-B14F-4D97-AF65-F5344CB8AC3E}">
        <p14:creationId xmlns:p14="http://schemas.microsoft.com/office/powerpoint/2010/main" val="3071331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C656706-DBF3-4CD4-AED1-B4CAED808C40}" type="slidenum">
              <a:rPr lang="en-GB" altLang="en-US" smtClean="0">
                <a:solidFill>
                  <a:srgbClr val="000000"/>
                </a:solidFill>
              </a:rPr>
              <a:pPr>
                <a:spcBef>
                  <a:spcPct val="0"/>
                </a:spcBef>
              </a:pPr>
              <a:t>10</a:t>
            </a:fld>
            <a:endParaRPr lang="en-GB" altLang="en-US">
              <a:solidFill>
                <a:srgbClr val="000000"/>
              </a:solidFill>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1088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D8970AA-0420-412C-8582-4C2A556B3723}" type="slidenum">
              <a:rPr lang="en-GB" altLang="en-US" smtClean="0">
                <a:solidFill>
                  <a:srgbClr val="000000"/>
                </a:solidFill>
              </a:rPr>
              <a:pPr>
                <a:spcBef>
                  <a:spcPct val="0"/>
                </a:spcBef>
              </a:pPr>
              <a:t>13</a:t>
            </a:fld>
            <a:endParaRPr lang="en-GB" altLang="en-US">
              <a:solidFill>
                <a:srgbClr val="000000"/>
              </a:solidFill>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7856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3E51A99-7CDF-4935-A1FD-34275CD45DF9}" type="slidenum">
              <a:rPr lang="en-GB" altLang="en-US" smtClean="0">
                <a:solidFill>
                  <a:srgbClr val="000000"/>
                </a:solidFill>
              </a:rPr>
              <a:pPr>
                <a:spcBef>
                  <a:spcPct val="0"/>
                </a:spcBef>
              </a:pPr>
              <a:t>16</a:t>
            </a:fld>
            <a:endParaRPr lang="en-GB" altLang="en-US">
              <a:solidFill>
                <a:srgbClr val="000000"/>
              </a:solidFill>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057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AB523CB-2F9F-4944-986F-1DC09D3870E6}" type="slidenum">
              <a:rPr lang="en-GB" smtClean="0"/>
              <a:t>19</a:t>
            </a:fld>
            <a:endParaRPr lang="en-GB"/>
          </a:p>
        </p:txBody>
      </p:sp>
    </p:spTree>
    <p:extLst>
      <p:ext uri="{BB962C8B-B14F-4D97-AF65-F5344CB8AC3E}">
        <p14:creationId xmlns:p14="http://schemas.microsoft.com/office/powerpoint/2010/main" val="3830580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investigated what they called very long term memory (VLTM). Nearly 400 participants aged 17 – 74 were tested.  There were various tests including:  A free recall test, where participants tried to remember names of people in a graduate class. A photo recognition test, consisting of 50 pictures.  A name recognition test for ex-school friends.</a:t>
            </a:r>
          </a:p>
          <a:p>
            <a:endParaRPr lang="en-GB" dirty="0"/>
          </a:p>
          <a:p>
            <a:endParaRPr lang="en-GB" dirty="0"/>
          </a:p>
          <a:p>
            <a:r>
              <a:rPr lang="en-GB" dirty="0"/>
              <a:t>Jill Hodges and Barbara </a:t>
            </a:r>
            <a:r>
              <a:rPr lang="en-GB" dirty="0" err="1"/>
              <a:t>Tizard</a:t>
            </a:r>
            <a:r>
              <a:rPr lang="en-GB" dirty="0"/>
              <a:t> (1989) followed the development of 65 children who had been in residential nurseries from only a few months old. This is known as a longitudinal study. The study was also a field experiment. The independent variable (what happened to the children at age 4) occurred naturally.</a:t>
            </a:r>
          </a:p>
        </p:txBody>
      </p:sp>
      <p:sp>
        <p:nvSpPr>
          <p:cNvPr id="4" name="Slide Number Placeholder 3"/>
          <p:cNvSpPr>
            <a:spLocks noGrp="1"/>
          </p:cNvSpPr>
          <p:nvPr>
            <p:ph type="sldNum" sz="quarter" idx="10"/>
          </p:nvPr>
        </p:nvSpPr>
        <p:spPr/>
        <p:txBody>
          <a:bodyPr/>
          <a:lstStyle/>
          <a:p>
            <a:fld id="{6BEEE528-8D09-4F44-991E-29A3D0159AD5}" type="slidenum">
              <a:rPr lang="en-US" smtClean="0">
                <a:solidFill>
                  <a:srgbClr val="000000"/>
                </a:solidFill>
              </a:rPr>
              <a:pPr/>
              <a:t>30</a:t>
            </a:fld>
            <a:endParaRPr lang="en-US">
              <a:solidFill>
                <a:srgbClr val="000000"/>
              </a:solidFill>
            </a:endParaRPr>
          </a:p>
        </p:txBody>
      </p:sp>
    </p:spTree>
    <p:extLst>
      <p:ext uri="{BB962C8B-B14F-4D97-AF65-F5344CB8AC3E}">
        <p14:creationId xmlns:p14="http://schemas.microsoft.com/office/powerpoint/2010/main" val="3003869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05001"/>
            <a:ext cx="100584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914400" y="4572000"/>
            <a:ext cx="861568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7BC7A220-8956-42B2-8B4E-6D8A751EB468}"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6"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2588358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C24D2C14-B862-4E0C-9EF0-540E85D930E7}"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6"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3491058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5486400"/>
            <a:ext cx="10212916"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963085" y="3852863"/>
            <a:ext cx="8180916"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B88E5DF2-64BC-4466-9102-34D397B9E158}"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6"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1205365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928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E8756E04-BD8D-49A5-BFF1-DBB9FEC06970}"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7"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3496178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928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928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p:cNvSpPr>
            <a:spLocks noGrp="1"/>
          </p:cNvSpPr>
          <p:nvPr>
            <p:ph type="sldNum" sz="quarter" idx="10"/>
          </p:nvPr>
        </p:nvSpPr>
        <p:spPr>
          <a:ln/>
        </p:spPr>
        <p:txBody>
          <a:bodyPr/>
          <a:lstStyle>
            <a:lvl1pPr>
              <a:defRPr/>
            </a:lvl1pPr>
          </a:lstStyle>
          <a:p>
            <a:pPr>
              <a:defRPr/>
            </a:pPr>
            <a:fld id="{17211B45-6610-40C9-A5E3-377390FA82F5}" type="slidenum">
              <a:rPr lang="en-GB" altLang="en-US"/>
              <a:pPr>
                <a:defRPr/>
              </a:pPr>
              <a:t>‹#›</a:t>
            </a:fld>
            <a:endParaRPr lang="en-GB" altLang="en-US"/>
          </a:p>
        </p:txBody>
      </p:sp>
      <p:sp>
        <p:nvSpPr>
          <p:cNvPr id="8"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9"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2617512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5"/>
          <p:cNvSpPr>
            <a:spLocks noGrp="1"/>
          </p:cNvSpPr>
          <p:nvPr>
            <p:ph type="sldNum" sz="quarter" idx="10"/>
          </p:nvPr>
        </p:nvSpPr>
        <p:spPr>
          <a:ln/>
        </p:spPr>
        <p:txBody>
          <a:bodyPr/>
          <a:lstStyle>
            <a:lvl1pPr>
              <a:defRPr/>
            </a:lvl1pPr>
          </a:lstStyle>
          <a:p>
            <a:pPr>
              <a:defRPr/>
            </a:pPr>
            <a:fld id="{42D6D119-5728-4AAA-A940-73CA2664F5DA}" type="slidenum">
              <a:rPr lang="en-GB" altLang="en-US"/>
              <a:pPr>
                <a:defRPr/>
              </a:pPr>
              <a:t>‹#›</a:t>
            </a:fld>
            <a:endParaRPr lang="en-GB" altLang="en-US"/>
          </a:p>
        </p:txBody>
      </p:sp>
      <p:sp>
        <p:nvSpPr>
          <p:cNvPr id="4"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5"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3530453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C4904205-40DA-421E-BF74-A2562756CB2E}" type="slidenum">
              <a:rPr lang="en-GB" altLang="en-US"/>
              <a:pPr>
                <a:defRPr/>
              </a:pPr>
              <a:t>‹#›</a:t>
            </a:fld>
            <a:endParaRPr lang="en-GB" altLang="en-US"/>
          </a:p>
        </p:txBody>
      </p:sp>
      <p:sp>
        <p:nvSpPr>
          <p:cNvPr id="3"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4"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3378221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1" y="5495544"/>
            <a:ext cx="103632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406400" y="6096000"/>
            <a:ext cx="103632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Content Placeholder 8"/>
          <p:cNvSpPr>
            <a:spLocks noGrp="1"/>
          </p:cNvSpPr>
          <p:nvPr>
            <p:ph sz="quarter" idx="13"/>
          </p:nvPr>
        </p:nvSpPr>
        <p:spPr>
          <a:xfrm>
            <a:off x="406400" y="381000"/>
            <a:ext cx="103632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p:cNvSpPr>
            <a:spLocks noGrp="1"/>
          </p:cNvSpPr>
          <p:nvPr>
            <p:ph type="sldNum" sz="quarter" idx="14"/>
          </p:nvPr>
        </p:nvSpPr>
        <p:spPr>
          <a:ln/>
        </p:spPr>
        <p:txBody>
          <a:bodyPr/>
          <a:lstStyle>
            <a:lvl1pPr>
              <a:defRPr/>
            </a:lvl1pPr>
          </a:lstStyle>
          <a:p>
            <a:pPr>
              <a:defRPr/>
            </a:pPr>
            <a:fld id="{DD4A7CD9-15E9-4760-8175-1FC39F5879F9}" type="slidenum">
              <a:rPr lang="en-GB" altLang="en-US"/>
              <a:pPr>
                <a:defRPr/>
              </a:pPr>
              <a:t>‹#›</a:t>
            </a:fld>
            <a:endParaRPr lang="en-GB" altLang="en-US"/>
          </a:p>
        </p:txBody>
      </p:sp>
      <p:sp>
        <p:nvSpPr>
          <p:cNvPr id="6" name="Footer Placeholder 4"/>
          <p:cNvSpPr>
            <a:spLocks noGrp="1"/>
          </p:cNvSpPr>
          <p:nvPr>
            <p:ph type="ftr" sz="quarter" idx="15"/>
          </p:nvPr>
        </p:nvSpPr>
        <p:spPr/>
        <p:txBody>
          <a:bodyPr/>
          <a:lstStyle>
            <a:lvl1pPr>
              <a:defRPr/>
            </a:lvl1pPr>
          </a:lstStyle>
          <a:p>
            <a:pPr>
              <a:defRPr/>
            </a:pPr>
            <a:endParaRPr lang="en-GB">
              <a:solidFill>
                <a:srgbClr val="DFDCB7"/>
              </a:solidFill>
            </a:endParaRPr>
          </a:p>
        </p:txBody>
      </p:sp>
      <p:sp>
        <p:nvSpPr>
          <p:cNvPr id="7" name="Date Placeholder 3"/>
          <p:cNvSpPr>
            <a:spLocks noGrp="1"/>
          </p:cNvSpPr>
          <p:nvPr>
            <p:ph type="dt" sz="half" idx="16"/>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1351323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2336" y="5495278"/>
            <a:ext cx="103632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112776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402336" y="6096000"/>
            <a:ext cx="103632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6BB0BF37-2D91-41AD-AE11-D125872EE9E2}" type="slidenum">
              <a:rPr lang="en-GB" altLang="en-US"/>
              <a:pPr>
                <a:defRPr/>
              </a:pPr>
              <a:t>‹#›</a:t>
            </a:fld>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7"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2392293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495F352D-096D-4BE5-BACA-26F87BD7B61F}"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6"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1518832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3368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p:cNvSpPr>
            <a:spLocks noGrp="1"/>
          </p:cNvSpPr>
          <p:nvPr>
            <p:ph type="sldNum" sz="quarter" idx="10"/>
          </p:nvPr>
        </p:nvSpPr>
        <p:spPr>
          <a:ln/>
        </p:spPr>
        <p:txBody>
          <a:bodyPr/>
          <a:lstStyle>
            <a:lvl1pPr>
              <a:defRPr/>
            </a:lvl1pPr>
          </a:lstStyle>
          <a:p>
            <a:pPr>
              <a:defRPr/>
            </a:pPr>
            <a:fld id="{4A31E8A9-4741-4897-B477-376F334D0A5C}" type="slidenum">
              <a:rPr lang="en-GB" altLang="en-US"/>
              <a:pPr>
                <a:defRPr/>
              </a:pPr>
              <a:t>‹#›</a:t>
            </a:fld>
            <a:endParaRPr lang="en-GB" altLang="en-US"/>
          </a:p>
        </p:txBody>
      </p:sp>
      <p:sp>
        <p:nvSpPr>
          <p:cNvPr id="5" name="Footer Placeholder 4"/>
          <p:cNvSpPr>
            <a:spLocks noGrp="1"/>
          </p:cNvSpPr>
          <p:nvPr>
            <p:ph type="ftr" sz="quarter" idx="11"/>
          </p:nvPr>
        </p:nvSpPr>
        <p:spPr/>
        <p:txBody>
          <a:bodyPr/>
          <a:lstStyle>
            <a:lvl1pPr>
              <a:defRPr/>
            </a:lvl1pPr>
          </a:lstStyle>
          <a:p>
            <a:pPr>
              <a:defRPr/>
            </a:pPr>
            <a:endParaRPr lang="en-GB">
              <a:solidFill>
                <a:srgbClr val="DFDCB7"/>
              </a:solidFill>
            </a:endParaRPr>
          </a:p>
        </p:txBody>
      </p:sp>
      <p:sp>
        <p:nvSpPr>
          <p:cNvPr id="6" name="Date Placeholder 3"/>
          <p:cNvSpPr>
            <a:spLocks noGrp="1"/>
          </p:cNvSpPr>
          <p:nvPr>
            <p:ph type="dt" sz="half" idx="12"/>
          </p:nvPr>
        </p:nvSpPr>
        <p:spPr/>
        <p:txBody>
          <a:bodyPr/>
          <a:lstStyle>
            <a:lvl1pPr>
              <a:defRPr/>
            </a:lvl1pPr>
          </a:lstStyle>
          <a:p>
            <a:pPr>
              <a:defRPr/>
            </a:pPr>
            <a:endParaRPr lang="en-GB">
              <a:solidFill>
                <a:srgbClr val="DFDCB7"/>
              </a:solidFill>
            </a:endParaRPr>
          </a:p>
        </p:txBody>
      </p:sp>
    </p:spTree>
    <p:extLst>
      <p:ext uri="{BB962C8B-B14F-4D97-AF65-F5344CB8AC3E}">
        <p14:creationId xmlns:p14="http://schemas.microsoft.com/office/powerpoint/2010/main" val="2265283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23A271A1-F6D6-438B-A432-4747EE7ECD40}" type="datetimeFigureOut">
              <a:rPr lang="en-US" smtClean="0"/>
              <a:pPr/>
              <a:t>1/13/2021</a:t>
            </a:fld>
            <a:endParaRPr lang="en-US" dirty="0"/>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dirty="0">
              <a:solidFill>
                <a:srgbClr val="EBDDC3"/>
              </a:solidFill>
            </a:endParaRPr>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F0C94032-CD4C-4C25-B0C2-CEC720522D92}" type="slidenum">
              <a:rPr lang="en-US" smtClean="0">
                <a:solidFill>
                  <a:srgbClr val="EBDDC3"/>
                </a:solidFill>
              </a:rPr>
              <a:pPr/>
              <a:t>‹#›</a:t>
            </a:fld>
            <a:endParaRPr lang="en-US" dirty="0">
              <a:solidFill>
                <a:srgbClr val="EBDDC3"/>
              </a:solidFill>
            </a:endParaRPr>
          </a:p>
        </p:txBody>
      </p:sp>
    </p:spTree>
    <p:extLst>
      <p:ext uri="{BB962C8B-B14F-4D97-AF65-F5344CB8AC3E}">
        <p14:creationId xmlns:p14="http://schemas.microsoft.com/office/powerpoint/2010/main" val="303406011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dirty="0">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F0C94032-CD4C-4C25-B0C2-CEC720522D92}" type="slidenum">
              <a:rPr lang="en-US" smtClean="0"/>
              <a:pPr/>
              <a:t>‹#›</a:t>
            </a:fld>
            <a:endParaRPr lang="en-US" dirty="0"/>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561048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a:solidFill>
                <a:srgbClr val="775F55"/>
              </a:solidFill>
            </a:endParaRPr>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F0C94032-CD4C-4C25-B0C2-CEC720522D92}"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a:solidFill>
                <a:srgbClr val="775F55"/>
              </a:solidFill>
            </a:endParaRPr>
          </a:p>
        </p:txBody>
      </p:sp>
    </p:spTree>
    <p:extLst>
      <p:ext uri="{BB962C8B-B14F-4D97-AF65-F5344CB8AC3E}">
        <p14:creationId xmlns:p14="http://schemas.microsoft.com/office/powerpoint/2010/main" val="2181981578"/>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3A271A1-F6D6-438B-A432-4747EE7ECD40}" type="datetimeFigureOut">
              <a:rPr lang="en-US" smtClean="0">
                <a:solidFill>
                  <a:srgbClr val="775F55"/>
                </a:solidFill>
              </a:rPr>
              <a:pPr/>
              <a:t>1/13/2021</a:t>
            </a:fld>
            <a:endParaRPr lang="en-US">
              <a:solidFill>
                <a:srgbClr val="775F55"/>
              </a:solidFill>
            </a:endParaRPr>
          </a:p>
        </p:txBody>
      </p:sp>
      <p:sp>
        <p:nvSpPr>
          <p:cNvPr id="10" name="Slide Number Placeholder 9"/>
          <p:cNvSpPr>
            <a:spLocks noGrp="1"/>
          </p:cNvSpPr>
          <p:nvPr>
            <p:ph type="sldNum" sz="quarter" idx="16"/>
          </p:nvPr>
        </p:nvSpPr>
        <p:spPr/>
        <p:txBody>
          <a:bodyPr rtlCol="0"/>
          <a:lstStyle/>
          <a:p>
            <a:fld id="{F0C94032-CD4C-4C25-B0C2-CEC720522D92}"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solidFill>
                <a:srgbClr val="775F55"/>
              </a:solidFill>
            </a:endParaRPr>
          </a:p>
        </p:txBody>
      </p:sp>
    </p:spTree>
    <p:extLst>
      <p:ext uri="{BB962C8B-B14F-4D97-AF65-F5344CB8AC3E}">
        <p14:creationId xmlns:p14="http://schemas.microsoft.com/office/powerpoint/2010/main" val="2999487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23A271A1-F6D6-438B-A432-4747EE7ECD40}" type="datetimeFigureOut">
              <a:rPr lang="en-US" smtClean="0">
                <a:solidFill>
                  <a:srgbClr val="775F55"/>
                </a:solidFill>
              </a:rPr>
              <a:pPr/>
              <a:t>1/13/2021</a:t>
            </a:fld>
            <a:endParaRPr lang="en-US">
              <a:solidFill>
                <a:srgbClr val="775F55"/>
              </a:solidFill>
            </a:endParaRPr>
          </a:p>
        </p:txBody>
      </p:sp>
      <p:sp>
        <p:nvSpPr>
          <p:cNvPr id="12" name="Slide Number Placeholder 11"/>
          <p:cNvSpPr>
            <a:spLocks noGrp="1"/>
          </p:cNvSpPr>
          <p:nvPr>
            <p:ph type="sldNum" sz="quarter" idx="16"/>
          </p:nvPr>
        </p:nvSpPr>
        <p:spPr/>
        <p:txBody>
          <a:bodyPr rtlCol="0"/>
          <a:lstStyle/>
          <a:p>
            <a:fld id="{F0C94032-CD4C-4C25-B0C2-CEC720522D92}"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solidFill>
                <a:srgbClr val="775F55"/>
              </a:solidFill>
            </a:endParaRPr>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extLst>
      <p:ext uri="{BB962C8B-B14F-4D97-AF65-F5344CB8AC3E}">
        <p14:creationId xmlns:p14="http://schemas.microsoft.com/office/powerpoint/2010/main" val="892840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a:solidFill>
                <a:srgbClr val="775F55"/>
              </a:solidFill>
            </a:endParaRPr>
          </a:p>
        </p:txBody>
      </p:sp>
      <p:sp>
        <p:nvSpPr>
          <p:cNvPr id="4" name="Footer Placeholder 3"/>
          <p:cNvSpPr>
            <a:spLocks noGrp="1"/>
          </p:cNvSpPr>
          <p:nvPr>
            <p:ph type="ftr" sz="quarter" idx="11"/>
          </p:nvPr>
        </p:nvSpPr>
        <p:spPr/>
        <p:txBody>
          <a:bodyPr/>
          <a:lstStyle/>
          <a:p>
            <a:endParaRPr lang="en-US">
              <a:solidFill>
                <a:srgbClr val="775F55"/>
              </a:solidFill>
            </a:endParaRPr>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F0C94032-CD4C-4C25-B0C2-CEC720522D92}" type="slidenum">
              <a:rPr lang="en-US" smtClean="0"/>
              <a:pPr/>
              <a:t>‹#›</a:t>
            </a:fld>
            <a:endParaRPr lang="en-US" dirty="0"/>
          </a:p>
        </p:txBody>
      </p:sp>
    </p:spTree>
    <p:extLst>
      <p:ext uri="{BB962C8B-B14F-4D97-AF65-F5344CB8AC3E}">
        <p14:creationId xmlns:p14="http://schemas.microsoft.com/office/powerpoint/2010/main" val="210891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a:solidFill>
                <a:srgbClr val="775F55"/>
              </a:solidFill>
            </a:endParaRPr>
          </a:p>
        </p:txBody>
      </p:sp>
      <p:sp>
        <p:nvSpPr>
          <p:cNvPr id="3" name="Footer Placeholder 2"/>
          <p:cNvSpPr>
            <a:spLocks noGrp="1"/>
          </p:cNvSpPr>
          <p:nvPr>
            <p:ph type="ftr" sz="quarter" idx="11"/>
          </p:nvPr>
        </p:nvSpPr>
        <p:spPr/>
        <p:txBody>
          <a:bodyPr/>
          <a:lstStyle/>
          <a:p>
            <a:endParaRPr lang="en-US" dirty="0">
              <a:solidFill>
                <a:srgbClr val="775F55"/>
              </a:solidFill>
            </a:endParaRPr>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F0C94032-CD4C-4C25-B0C2-CEC720522D92}" type="slidenum">
              <a:rPr lang="en-US" smtClean="0">
                <a:solidFill>
                  <a:srgbClr val="775F55"/>
                </a:solidFill>
              </a:rPr>
              <a:pPr/>
              <a:t>‹#›</a:t>
            </a:fld>
            <a:endParaRPr lang="en-US" dirty="0">
              <a:solidFill>
                <a:srgbClr val="775F55"/>
              </a:solidFill>
            </a:endParaRPr>
          </a:p>
        </p:txBody>
      </p:sp>
    </p:spTree>
    <p:extLst>
      <p:ext uri="{BB962C8B-B14F-4D97-AF65-F5344CB8AC3E}">
        <p14:creationId xmlns:p14="http://schemas.microsoft.com/office/powerpoint/2010/main" val="1842712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a:solidFill>
                <a:srgbClr val="775F55"/>
              </a:solidFill>
            </a:endParaRPr>
          </a:p>
        </p:txBody>
      </p:sp>
      <p:sp>
        <p:nvSpPr>
          <p:cNvPr id="6" name="Footer Placeholder 5"/>
          <p:cNvSpPr>
            <a:spLocks noGrp="1"/>
          </p:cNvSpPr>
          <p:nvPr>
            <p:ph type="ftr" sz="quarter" idx="11"/>
          </p:nvPr>
        </p:nvSpPr>
        <p:spPr/>
        <p:txBody>
          <a:bodyPr/>
          <a:lstStyle/>
          <a:p>
            <a:endParaRPr lang="en-US">
              <a:solidFill>
                <a:srgbClr val="775F55"/>
              </a:solidFill>
            </a:endParaRPr>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F0C94032-CD4C-4C25-B0C2-CEC720522D92}" type="slidenum">
              <a:rPr lang="en-US" smtClean="0"/>
              <a:pPr/>
              <a:t>‹#›</a:t>
            </a:fld>
            <a:endParaRPr lang="en-US" dirty="0"/>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2871232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2" name="Date Placeholder 11"/>
          <p:cNvSpPr>
            <a:spLocks noGrp="1"/>
          </p:cNvSpPr>
          <p:nvPr>
            <p:ph type="dt" sz="half" idx="10"/>
          </p:nvPr>
        </p:nvSpPr>
        <p:spPr>
          <a:xfrm>
            <a:off x="8331200" y="6248401"/>
            <a:ext cx="3556000" cy="365125"/>
          </a:xfrm>
        </p:spPr>
        <p:txBody>
          <a:bodyPr rtlCol="0"/>
          <a:lstStyle/>
          <a:p>
            <a:fld id="{23A271A1-F6D6-438B-A432-4747EE7ECD40}" type="datetimeFigureOut">
              <a:rPr lang="en-US" smtClean="0">
                <a:solidFill>
                  <a:srgbClr val="775F55"/>
                </a:solidFill>
              </a:rPr>
              <a:pPr/>
              <a:t>1/13/2021</a:t>
            </a:fld>
            <a:endParaRPr lang="en-US">
              <a:solidFill>
                <a:srgbClr val="775F55"/>
              </a:solidFill>
            </a:endParaRPr>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F0C94032-CD4C-4C25-B0C2-CEC720522D92}" type="slidenum">
              <a:rPr lang="en-US" smtClean="0"/>
              <a:pPr/>
              <a:t>‹#›</a:t>
            </a:fld>
            <a:endParaRPr lang="en-US" dirty="0"/>
          </a:p>
        </p:txBody>
      </p:sp>
      <p:sp>
        <p:nvSpPr>
          <p:cNvPr id="14" name="Footer Placeholder 13"/>
          <p:cNvSpPr>
            <a:spLocks noGrp="1"/>
          </p:cNvSpPr>
          <p:nvPr>
            <p:ph type="ftr" sz="quarter" idx="12"/>
          </p:nvPr>
        </p:nvSpPr>
        <p:spPr>
          <a:xfrm>
            <a:off x="2133600" y="6248207"/>
            <a:ext cx="6096000" cy="365125"/>
          </a:xfrm>
        </p:spPr>
        <p:txBody>
          <a:bodyPr rtlCol="0"/>
          <a:lstStyle/>
          <a:p>
            <a:endParaRPr lang="en-US" dirty="0">
              <a:solidFill>
                <a:srgbClr val="775F55"/>
              </a:solidFill>
            </a:endParaRPr>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92828314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3A271A1-F6D6-438B-A432-4747EE7ECD40}" type="datetimeFigureOut">
              <a:rPr lang="en-US" smtClean="0">
                <a:solidFill>
                  <a:srgbClr val="775F55"/>
                </a:solidFill>
              </a:rPr>
              <a:pPr/>
              <a:t>1/13/2021</a:t>
            </a:fld>
            <a:endParaRPr lang="en-US">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p>
            <a:fld id="{F0C94032-CD4C-4C25-B0C2-CEC720522D92}" type="slidenum">
              <a:rPr lang="en-US" smtClean="0"/>
              <a:pPr/>
              <a:t>‹#›</a:t>
            </a:fld>
            <a:endParaRPr lang="en-US"/>
          </a:p>
        </p:txBody>
      </p:sp>
    </p:spTree>
    <p:extLst>
      <p:ext uri="{BB962C8B-B14F-4D97-AF65-F5344CB8AC3E}">
        <p14:creationId xmlns:p14="http://schemas.microsoft.com/office/powerpoint/2010/main" val="30760843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fld id="{23A271A1-F6D6-438B-A432-4747EE7ECD40}" type="datetimeFigureOut">
              <a:rPr lang="en-US" smtClean="0">
                <a:solidFill>
                  <a:srgbClr val="775F55"/>
                </a:solidFill>
              </a:rPr>
              <a:pPr/>
              <a:t>1/13/2021</a:t>
            </a:fld>
            <a:endParaRPr lang="en-US" dirty="0">
              <a:solidFill>
                <a:srgbClr val="775F55"/>
              </a:solidFill>
            </a:endParaRPr>
          </a:p>
        </p:txBody>
      </p:sp>
      <p:sp>
        <p:nvSpPr>
          <p:cNvPr id="5" name="Footer Placeholder 4"/>
          <p:cNvSpPr>
            <a:spLocks noGrp="1"/>
          </p:cNvSpPr>
          <p:nvPr>
            <p:ph type="ftr" sz="quarter" idx="11"/>
          </p:nvPr>
        </p:nvSpPr>
        <p:spPr>
          <a:xfrm>
            <a:off x="609602" y="6248208"/>
            <a:ext cx="7431311" cy="365125"/>
          </a:xfrm>
        </p:spPr>
        <p:txBody>
          <a:bodyPr/>
          <a:lstStyle/>
          <a:p>
            <a:endParaRPr lang="en-US" dirty="0">
              <a:solidFill>
                <a:srgbClr val="775F55"/>
              </a:solidFill>
            </a:endParaRPr>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Slide Number Placeholder 5"/>
          <p:cNvSpPr>
            <a:spLocks noGrp="1"/>
          </p:cNvSpPr>
          <p:nvPr>
            <p:ph type="sldNum" sz="quarter" idx="12"/>
          </p:nvPr>
        </p:nvSpPr>
        <p:spPr>
          <a:xfrm rot="5400000">
            <a:off x="8075084" y="103716"/>
            <a:ext cx="533400" cy="325968"/>
          </a:xfrm>
        </p:spPr>
        <p:txBody>
          <a:bodyPr/>
          <a:lstStyle/>
          <a:p>
            <a:fld id="{F0C94032-CD4C-4C25-B0C2-CEC720522D92}" type="slidenum">
              <a:rPr lang="en-US" smtClean="0"/>
              <a:pPr/>
              <a:t>‹#›</a:t>
            </a:fld>
            <a:endParaRPr lang="en-US" dirty="0"/>
          </a:p>
        </p:txBody>
      </p:sp>
    </p:spTree>
    <p:extLst>
      <p:ext uri="{BB962C8B-B14F-4D97-AF65-F5344CB8AC3E}">
        <p14:creationId xmlns:p14="http://schemas.microsoft.com/office/powerpoint/2010/main" val="290231033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4E0D7">
            <a:alpha val="47842"/>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16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609600" y="1600200"/>
            <a:ext cx="1016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 name="Rectangle 6"/>
          <p:cNvSpPr/>
          <p:nvPr/>
        </p:nvSpPr>
        <p:spPr>
          <a:xfrm>
            <a:off x="1127760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sz="1800">
              <a:solidFill>
                <a:srgbClr val="FFFFFF"/>
              </a:solidFill>
            </a:endParaRPr>
          </a:p>
        </p:txBody>
      </p:sp>
      <p:sp>
        <p:nvSpPr>
          <p:cNvPr id="8" name="Rectangle 7"/>
          <p:cNvSpPr/>
          <p:nvPr/>
        </p:nvSpPr>
        <p:spPr>
          <a:xfrm>
            <a:off x="11277600" y="5486400"/>
            <a:ext cx="9144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US" sz="1800">
              <a:solidFill>
                <a:srgbClr val="FFFFFF"/>
              </a:solidFill>
            </a:endParaRPr>
          </a:p>
        </p:txBody>
      </p:sp>
      <p:sp>
        <p:nvSpPr>
          <p:cNvPr id="6" name="Slide Number Placeholder 5"/>
          <p:cNvSpPr>
            <a:spLocks noGrp="1"/>
          </p:cNvSpPr>
          <p:nvPr>
            <p:ph type="sldNum" sz="quarter" idx="4"/>
          </p:nvPr>
        </p:nvSpPr>
        <p:spPr>
          <a:xfrm>
            <a:off x="11374967" y="5648326"/>
            <a:ext cx="732367"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defRPr>
            </a:lvl1pPr>
          </a:lstStyle>
          <a:p>
            <a:pPr fontAlgn="base">
              <a:spcBef>
                <a:spcPct val="0"/>
              </a:spcBef>
              <a:spcAft>
                <a:spcPct val="0"/>
              </a:spcAft>
              <a:defRPr/>
            </a:pPr>
            <a:fld id="{EB37C8CA-BAB5-4472-803E-8767B10B91CE}" type="slidenum">
              <a:rPr lang="en-GB" altLang="en-US">
                <a:latin typeface="Arial" panose="020B0604020202020204" pitchFamily="34" charset="0"/>
                <a:cs typeface="Arial" panose="020B0604020202020204" pitchFamily="34" charset="0"/>
              </a:rPr>
              <a:pPr fontAlgn="base">
                <a:spcBef>
                  <a:spcPct val="0"/>
                </a:spcBef>
                <a:spcAft>
                  <a:spcPct val="0"/>
                </a:spcAft>
                <a:defRPr/>
              </a:pPr>
              <a:t>‹#›</a:t>
            </a:fld>
            <a:endParaRPr lang="en-GB" altLang="en-US">
              <a:latin typeface="Arial" panose="020B0604020202020204" pitchFamily="34" charset="0"/>
              <a:cs typeface="Arial" panose="020B0604020202020204" pitchFamily="34" charset="0"/>
            </a:endParaRPr>
          </a:p>
        </p:txBody>
      </p:sp>
      <p:sp>
        <p:nvSpPr>
          <p:cNvPr id="5" name="Footer Placeholder 4"/>
          <p:cNvSpPr>
            <a:spLocks noGrp="1"/>
          </p:cNvSpPr>
          <p:nvPr>
            <p:ph type="ftr" sz="quarter" idx="3"/>
          </p:nvPr>
        </p:nvSpPr>
        <p:spPr>
          <a:xfrm rot="16200000">
            <a:off x="10511103" y="3988066"/>
            <a:ext cx="2366963" cy="486833"/>
          </a:xfrm>
          <a:prstGeom prst="rect">
            <a:avLst/>
          </a:prstGeom>
        </p:spPr>
        <p:txBody>
          <a:bodyPr vert="horz" lIns="91440" tIns="45720" rIns="91440" bIns="45720" rtlCol="0" anchor="ctr"/>
          <a:lstStyle>
            <a:lvl1pPr algn="r" eaLnBrk="1" hangingPunct="1">
              <a:defRPr sz="1200">
                <a:solidFill>
                  <a:schemeClr val="bg2"/>
                </a:solidFill>
                <a:latin typeface="Arial" charset="0"/>
                <a:cs typeface="Arial" charset="0"/>
              </a:defRPr>
            </a:lvl1pPr>
          </a:lstStyle>
          <a:p>
            <a:pPr fontAlgn="base">
              <a:spcBef>
                <a:spcPct val="0"/>
              </a:spcBef>
              <a:spcAft>
                <a:spcPct val="0"/>
              </a:spcAft>
              <a:defRPr/>
            </a:pPr>
            <a:endParaRPr lang="en-GB">
              <a:solidFill>
                <a:srgbClr val="DFDCB7"/>
              </a:solidFill>
            </a:endParaRPr>
          </a:p>
        </p:txBody>
      </p:sp>
      <p:sp>
        <p:nvSpPr>
          <p:cNvPr id="4" name="Date Placeholder 3"/>
          <p:cNvSpPr>
            <a:spLocks noGrp="1"/>
          </p:cNvSpPr>
          <p:nvPr>
            <p:ph type="dt" sz="half" idx="2"/>
          </p:nvPr>
        </p:nvSpPr>
        <p:spPr>
          <a:xfrm rot="16200000">
            <a:off x="10475384" y="1585384"/>
            <a:ext cx="2438400" cy="486833"/>
          </a:xfrm>
          <a:prstGeom prst="rect">
            <a:avLst/>
          </a:prstGeom>
        </p:spPr>
        <p:txBody>
          <a:bodyPr vert="horz" lIns="91440" tIns="45720" rIns="91440" bIns="45720" rtlCol="0" anchor="ctr"/>
          <a:lstStyle>
            <a:lvl1pPr algn="l" eaLnBrk="1" hangingPunct="1">
              <a:defRPr sz="1200">
                <a:solidFill>
                  <a:schemeClr val="bg2"/>
                </a:solidFill>
                <a:latin typeface="Arial" charset="0"/>
                <a:cs typeface="Arial" charset="0"/>
              </a:defRPr>
            </a:lvl1pPr>
          </a:lstStyle>
          <a:p>
            <a:pPr fontAlgn="base">
              <a:spcBef>
                <a:spcPct val="0"/>
              </a:spcBef>
              <a:spcAft>
                <a:spcPct val="0"/>
              </a:spcAft>
              <a:defRPr/>
            </a:pPr>
            <a:endParaRPr lang="en-GB">
              <a:solidFill>
                <a:srgbClr val="DFDCB7"/>
              </a:solidFill>
            </a:endParaRPr>
          </a:p>
        </p:txBody>
      </p:sp>
    </p:spTree>
    <p:extLst>
      <p:ext uri="{BB962C8B-B14F-4D97-AF65-F5344CB8AC3E}">
        <p14:creationId xmlns:p14="http://schemas.microsoft.com/office/powerpoint/2010/main" val="5000121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itchFamily="18" charset="0"/>
        </a:defRPr>
      </a:lvl2pPr>
      <a:lvl3pPr algn="l" rtl="0" eaLnBrk="0" fontAlgn="base" hangingPunct="0">
        <a:spcBef>
          <a:spcPct val="0"/>
        </a:spcBef>
        <a:spcAft>
          <a:spcPct val="0"/>
        </a:spcAft>
        <a:defRPr sz="4600">
          <a:solidFill>
            <a:schemeClr val="tx2"/>
          </a:solidFill>
          <a:latin typeface="Cambria" pitchFamily="18" charset="0"/>
        </a:defRPr>
      </a:lvl3pPr>
      <a:lvl4pPr algn="l" rtl="0" eaLnBrk="0" fontAlgn="base" hangingPunct="0">
        <a:spcBef>
          <a:spcPct val="0"/>
        </a:spcBef>
        <a:spcAft>
          <a:spcPct val="0"/>
        </a:spcAft>
        <a:defRPr sz="4600">
          <a:solidFill>
            <a:schemeClr val="tx2"/>
          </a:solidFill>
          <a:latin typeface="Cambria" pitchFamily="18" charset="0"/>
        </a:defRPr>
      </a:lvl4pPr>
      <a:lvl5pPr algn="l" rtl="0" eaLnBrk="0" fontAlgn="base" hangingPunct="0">
        <a:spcBef>
          <a:spcPct val="0"/>
        </a:spcBef>
        <a:spcAft>
          <a:spcPct val="0"/>
        </a:spcAft>
        <a:defRPr sz="4600">
          <a:solidFill>
            <a:schemeClr val="tx2"/>
          </a:solidFill>
          <a:latin typeface="Cambria" pitchFamily="18" charset="0"/>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23A271A1-F6D6-438B-A432-4747EE7ECD40}" type="datetimeFigureOut">
              <a:rPr lang="en-US" smtClean="0">
                <a:solidFill>
                  <a:srgbClr val="775F55"/>
                </a:solidFill>
              </a:rPr>
              <a:pPr/>
              <a:t>1/13/2021</a:t>
            </a:fld>
            <a:endParaRPr lang="en-US" dirty="0">
              <a:solidFill>
                <a:srgbClr val="775F55"/>
              </a:solidFill>
            </a:endParaRPr>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US" dirty="0">
              <a:solidFill>
                <a:srgbClr val="775F55"/>
              </a:solidFill>
            </a:endParaRPr>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F0C94032-CD4C-4C25-B0C2-CEC720522D92}" type="slidenum">
              <a:rPr lang="en-US" smtClean="0"/>
              <a:pPr/>
              <a:t>‹#›</a:t>
            </a:fld>
            <a:endParaRPr lang="en-US" dirty="0"/>
          </a:p>
        </p:txBody>
      </p:sp>
    </p:spTree>
    <p:extLst>
      <p:ext uri="{BB962C8B-B14F-4D97-AF65-F5344CB8AC3E}">
        <p14:creationId xmlns:p14="http://schemas.microsoft.com/office/powerpoint/2010/main" val="27387185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12" Type="http://schemas.openxmlformats.org/officeDocument/2006/relationships/image" Target="../media/image8.png"/><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QuickStyle" Target="../diagrams/quickStyle1.xml"/><Relationship Id="rId11" Type="http://schemas.openxmlformats.org/officeDocument/2006/relationships/image" Target="../media/image11.png"/><Relationship Id="rId5" Type="http://schemas.openxmlformats.org/officeDocument/2006/relationships/diagramLayout" Target="../diagrams/layout1.xml"/><Relationship Id="rId10" Type="http://schemas.openxmlformats.org/officeDocument/2006/relationships/image" Target="../media/image10.png"/><Relationship Id="rId4" Type="http://schemas.openxmlformats.org/officeDocument/2006/relationships/diagramData" Target="../diagrams/data1.xml"/><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18" Type="http://schemas.microsoft.com/office/2007/relationships/diagramDrawing" Target="../diagrams/drawing4.xml"/><Relationship Id="rId3" Type="http://schemas.openxmlformats.org/officeDocument/2006/relationships/slideLayout" Target="../slideLayouts/slideLayout2.xml"/><Relationship Id="rId21" Type="http://schemas.openxmlformats.org/officeDocument/2006/relationships/diagramQuickStyle" Target="../diagrams/quickStyle5.xml"/><Relationship Id="rId7" Type="http://schemas.openxmlformats.org/officeDocument/2006/relationships/diagramColors" Target="../diagrams/colors2.xml"/><Relationship Id="rId12" Type="http://schemas.openxmlformats.org/officeDocument/2006/relationships/diagramColors" Target="../diagrams/colors3.xml"/><Relationship Id="rId17" Type="http://schemas.openxmlformats.org/officeDocument/2006/relationships/diagramColors" Target="../diagrams/colors4.xml"/><Relationship Id="rId2" Type="http://schemas.openxmlformats.org/officeDocument/2006/relationships/audio" Target="../media/media3.mp3"/><Relationship Id="rId16" Type="http://schemas.openxmlformats.org/officeDocument/2006/relationships/diagramQuickStyle" Target="../diagrams/quickStyle4.xml"/><Relationship Id="rId20" Type="http://schemas.openxmlformats.org/officeDocument/2006/relationships/diagramLayout" Target="../diagrams/layout5.xml"/><Relationship Id="rId1" Type="http://schemas.microsoft.com/office/2007/relationships/media" Target="../media/media3.mp3"/><Relationship Id="rId6" Type="http://schemas.openxmlformats.org/officeDocument/2006/relationships/diagramQuickStyle" Target="../diagrams/quickStyle2.xml"/><Relationship Id="rId11" Type="http://schemas.openxmlformats.org/officeDocument/2006/relationships/diagramQuickStyle" Target="../diagrams/quickStyle3.xml"/><Relationship Id="rId24" Type="http://schemas.openxmlformats.org/officeDocument/2006/relationships/image" Target="../media/image8.png"/><Relationship Id="rId5" Type="http://schemas.openxmlformats.org/officeDocument/2006/relationships/diagramLayout" Target="../diagrams/layout2.xml"/><Relationship Id="rId15" Type="http://schemas.openxmlformats.org/officeDocument/2006/relationships/diagramLayout" Target="../diagrams/layout4.xml"/><Relationship Id="rId23" Type="http://schemas.microsoft.com/office/2007/relationships/diagramDrawing" Target="../diagrams/drawing5.xml"/><Relationship Id="rId10" Type="http://schemas.openxmlformats.org/officeDocument/2006/relationships/diagramLayout" Target="../diagrams/layout3.xml"/><Relationship Id="rId19" Type="http://schemas.openxmlformats.org/officeDocument/2006/relationships/diagramData" Target="../diagrams/data5.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diagramData" Target="../diagrams/data4.xml"/><Relationship Id="rId22" Type="http://schemas.openxmlformats.org/officeDocument/2006/relationships/diagramColors" Target="../diagrams/colors5.xml"/></Relationships>
</file>

<file path=ppt/slides/_rels/slide4.xml.rels><?xml version="1.0" encoding="UTF-8" standalone="yes"?>
<Relationships xmlns="http://schemas.openxmlformats.org/package/2006/relationships"><Relationship Id="rId8" Type="http://schemas.microsoft.com/office/2007/relationships/diagramDrawing" Target="../diagrams/drawing6.xml"/><Relationship Id="rId13" Type="http://schemas.microsoft.com/office/2007/relationships/diagramDrawing" Target="../diagrams/drawing7.xml"/><Relationship Id="rId18" Type="http://schemas.microsoft.com/office/2007/relationships/diagramDrawing" Target="../diagrams/drawing8.xml"/><Relationship Id="rId3" Type="http://schemas.openxmlformats.org/officeDocument/2006/relationships/slideLayout" Target="../slideLayouts/slideLayout2.xml"/><Relationship Id="rId21" Type="http://schemas.openxmlformats.org/officeDocument/2006/relationships/diagramQuickStyle" Target="../diagrams/quickStyle9.xml"/><Relationship Id="rId7" Type="http://schemas.openxmlformats.org/officeDocument/2006/relationships/diagramColors" Target="../diagrams/colors6.xml"/><Relationship Id="rId12" Type="http://schemas.openxmlformats.org/officeDocument/2006/relationships/diagramColors" Target="../diagrams/colors7.xml"/><Relationship Id="rId17" Type="http://schemas.openxmlformats.org/officeDocument/2006/relationships/diagramColors" Target="../diagrams/colors8.xml"/><Relationship Id="rId2" Type="http://schemas.openxmlformats.org/officeDocument/2006/relationships/audio" Target="../media/media4.mp3"/><Relationship Id="rId16" Type="http://schemas.openxmlformats.org/officeDocument/2006/relationships/diagramQuickStyle" Target="../diagrams/quickStyle8.xml"/><Relationship Id="rId20" Type="http://schemas.openxmlformats.org/officeDocument/2006/relationships/diagramLayout" Target="../diagrams/layout9.xml"/><Relationship Id="rId1" Type="http://schemas.microsoft.com/office/2007/relationships/media" Target="../media/media4.mp3"/><Relationship Id="rId6" Type="http://schemas.openxmlformats.org/officeDocument/2006/relationships/diagramQuickStyle" Target="../diagrams/quickStyle6.xml"/><Relationship Id="rId11" Type="http://schemas.openxmlformats.org/officeDocument/2006/relationships/diagramQuickStyle" Target="../diagrams/quickStyle7.xml"/><Relationship Id="rId24" Type="http://schemas.openxmlformats.org/officeDocument/2006/relationships/image" Target="../media/image8.png"/><Relationship Id="rId5" Type="http://schemas.openxmlformats.org/officeDocument/2006/relationships/diagramLayout" Target="../diagrams/layout6.xml"/><Relationship Id="rId15" Type="http://schemas.openxmlformats.org/officeDocument/2006/relationships/diagramLayout" Target="../diagrams/layout8.xml"/><Relationship Id="rId23" Type="http://schemas.microsoft.com/office/2007/relationships/diagramDrawing" Target="../diagrams/drawing9.xml"/><Relationship Id="rId10" Type="http://schemas.openxmlformats.org/officeDocument/2006/relationships/diagramLayout" Target="../diagrams/layout7.xml"/><Relationship Id="rId19" Type="http://schemas.openxmlformats.org/officeDocument/2006/relationships/diagramData" Target="../diagrams/data9.xml"/><Relationship Id="rId4" Type="http://schemas.openxmlformats.org/officeDocument/2006/relationships/diagramData" Target="../diagrams/data6.xml"/><Relationship Id="rId9" Type="http://schemas.openxmlformats.org/officeDocument/2006/relationships/diagramData" Target="../diagrams/data7.xml"/><Relationship Id="rId14" Type="http://schemas.openxmlformats.org/officeDocument/2006/relationships/diagramData" Target="../diagrams/data8.xml"/><Relationship Id="rId22" Type="http://schemas.openxmlformats.org/officeDocument/2006/relationships/diagramColors" Target="../diagrams/colors9.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p3"/><Relationship Id="rId1" Type="http://schemas.microsoft.com/office/2007/relationships/media" Target="../media/media5.mp3"/><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p3"/><Relationship Id="rId1" Type="http://schemas.microsoft.com/office/2007/relationships/media" Target="../media/media6.mp3"/><Relationship Id="rId5" Type="http://schemas.openxmlformats.org/officeDocument/2006/relationships/image" Target="../media/image8.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8.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8" Type="http://schemas.microsoft.com/office/2007/relationships/diagramDrawing" Target="../diagrams/drawing10.xml"/><Relationship Id="rId13" Type="http://schemas.microsoft.com/office/2007/relationships/diagramDrawing" Target="../diagrams/drawing11.xml"/><Relationship Id="rId18"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0.xml"/><Relationship Id="rId12" Type="http://schemas.openxmlformats.org/officeDocument/2006/relationships/diagramColors" Target="../diagrams/colors11.xml"/><Relationship Id="rId17" Type="http://schemas.openxmlformats.org/officeDocument/2006/relationships/diagramColors" Target="../diagrams/colors12.xml"/><Relationship Id="rId2" Type="http://schemas.openxmlformats.org/officeDocument/2006/relationships/audio" Target="../media/media9.mp3"/><Relationship Id="rId16" Type="http://schemas.openxmlformats.org/officeDocument/2006/relationships/diagramQuickStyle" Target="../diagrams/quickStyle12.xml"/><Relationship Id="rId20" Type="http://schemas.openxmlformats.org/officeDocument/2006/relationships/image" Target="../media/image8.png"/><Relationship Id="rId1" Type="http://schemas.microsoft.com/office/2007/relationships/media" Target="../media/media9.mp3"/><Relationship Id="rId6" Type="http://schemas.openxmlformats.org/officeDocument/2006/relationships/diagramQuickStyle" Target="../diagrams/quickStyle10.xml"/><Relationship Id="rId11" Type="http://schemas.openxmlformats.org/officeDocument/2006/relationships/diagramQuickStyle" Target="../diagrams/quickStyle11.xml"/><Relationship Id="rId5" Type="http://schemas.openxmlformats.org/officeDocument/2006/relationships/diagramLayout" Target="../diagrams/layout10.xml"/><Relationship Id="rId15" Type="http://schemas.openxmlformats.org/officeDocument/2006/relationships/diagramLayout" Target="../diagrams/layout12.xml"/><Relationship Id="rId10" Type="http://schemas.openxmlformats.org/officeDocument/2006/relationships/diagramLayout" Target="../diagrams/layout11.xml"/><Relationship Id="rId19" Type="http://schemas.openxmlformats.org/officeDocument/2006/relationships/image" Target="../media/image12.png"/><Relationship Id="rId4" Type="http://schemas.openxmlformats.org/officeDocument/2006/relationships/diagramData" Target="../diagrams/data10.xml"/><Relationship Id="rId9" Type="http://schemas.openxmlformats.org/officeDocument/2006/relationships/diagramData" Target="../diagrams/data11.xml"/><Relationship Id="rId14" Type="http://schemas.openxmlformats.org/officeDocument/2006/relationships/diagramData" Target="../diagrams/data12.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slideLayout" Target="../slideLayouts/slideLayout2.xml"/><Relationship Id="rId7" Type="http://schemas.openxmlformats.org/officeDocument/2006/relationships/diagramQuickStyle" Target="../diagrams/quickStyle13.xml"/><Relationship Id="rId12" Type="http://schemas.openxmlformats.org/officeDocument/2006/relationships/image" Target="../media/image8.png"/><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diagramLayout" Target="../diagrams/layout13.xml"/><Relationship Id="rId11" Type="http://schemas.openxmlformats.org/officeDocument/2006/relationships/image" Target="../media/image12.png"/><Relationship Id="rId5" Type="http://schemas.openxmlformats.org/officeDocument/2006/relationships/diagramData" Target="../diagrams/data13.xml"/><Relationship Id="rId10" Type="http://schemas.openxmlformats.org/officeDocument/2006/relationships/image" Target="../media/image14.png"/><Relationship Id="rId4" Type="http://schemas.openxmlformats.org/officeDocument/2006/relationships/notesSlide" Target="../notesSlides/notesSlide1.xml"/><Relationship Id="rId9" Type="http://schemas.microsoft.com/office/2007/relationships/diagramDrawing" Target="../diagrams/drawing13.xml"/></Relationships>
</file>

<file path=ppt/slides/_rels/slide11.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slideLayout" Target="../slideLayouts/slideLayout2.xml"/><Relationship Id="rId7" Type="http://schemas.openxmlformats.org/officeDocument/2006/relationships/diagramColors" Target="../diagrams/colors14.xml"/><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diagramQuickStyle" Target="../diagrams/quickStyle14.xml"/><Relationship Id="rId11" Type="http://schemas.openxmlformats.org/officeDocument/2006/relationships/image" Target="../media/image8.png"/><Relationship Id="rId5" Type="http://schemas.openxmlformats.org/officeDocument/2006/relationships/diagramLayout" Target="../diagrams/layout14.xml"/><Relationship Id="rId10" Type="http://schemas.openxmlformats.org/officeDocument/2006/relationships/image" Target="../media/image12.png"/><Relationship Id="rId4" Type="http://schemas.openxmlformats.org/officeDocument/2006/relationships/diagramData" Target="../diagrams/data14.xml"/><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p3"/><Relationship Id="rId1" Type="http://schemas.microsoft.com/office/2007/relationships/media" Target="../media/media12.mp3"/><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12.png"/><Relationship Id="rId5" Type="http://schemas.openxmlformats.org/officeDocument/2006/relationships/image" Target="../media/image16.gif"/><Relationship Id="rId4" Type="http://schemas.openxmlformats.org/officeDocument/2006/relationships/notesSlide" Target="../notesSlides/notesSlide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p3"/><Relationship Id="rId1" Type="http://schemas.microsoft.com/office/2007/relationships/media" Target="../media/media14.mp3"/><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5.mp3"/><Relationship Id="rId1" Type="http://schemas.microsoft.com/office/2007/relationships/media" Target="../media/media15.mp3"/><Relationship Id="rId6" Type="http://schemas.openxmlformats.org/officeDocument/2006/relationships/image" Target="../media/image12.png"/><Relationship Id="rId5" Type="http://schemas.openxmlformats.org/officeDocument/2006/relationships/image" Target="../media/image17.jpeg"/><Relationship Id="rId4" Type="http://schemas.openxmlformats.org/officeDocument/2006/relationships/notesSlide" Target="../notesSlides/notesSlide3.xml"/></Relationships>
</file>

<file path=ppt/slides/_rels/slide17.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slideLayout" Target="../slideLayouts/slideLayout2.xml"/><Relationship Id="rId7" Type="http://schemas.openxmlformats.org/officeDocument/2006/relationships/diagramColors" Target="../diagrams/colors15.xml"/><Relationship Id="rId2" Type="http://schemas.openxmlformats.org/officeDocument/2006/relationships/audio" Target="../media/media16.mp3"/><Relationship Id="rId1" Type="http://schemas.microsoft.com/office/2007/relationships/media" Target="../media/media16.mp3"/><Relationship Id="rId6" Type="http://schemas.openxmlformats.org/officeDocument/2006/relationships/diagramQuickStyle" Target="../diagrams/quickStyle15.xml"/><Relationship Id="rId5" Type="http://schemas.openxmlformats.org/officeDocument/2006/relationships/diagramLayout" Target="../diagrams/layout15.xml"/><Relationship Id="rId10" Type="http://schemas.openxmlformats.org/officeDocument/2006/relationships/image" Target="../media/image8.png"/><Relationship Id="rId4" Type="http://schemas.openxmlformats.org/officeDocument/2006/relationships/diagramData" Target="../diagrams/data15.xml"/><Relationship Id="rId9" Type="http://schemas.openxmlformats.org/officeDocument/2006/relationships/image" Target="../media/image12.png"/></Relationships>
</file>

<file path=ppt/slides/_rels/slide18.xml.rels><?xml version="1.0" encoding="UTF-8" standalone="yes"?>
<Relationships xmlns="http://schemas.openxmlformats.org/package/2006/relationships"><Relationship Id="rId8" Type="http://schemas.microsoft.com/office/2007/relationships/diagramDrawing" Target="../diagrams/drawing16.xml"/><Relationship Id="rId13" Type="http://schemas.microsoft.com/office/2007/relationships/diagramDrawing" Target="../diagrams/drawing17.xml"/><Relationship Id="rId3" Type="http://schemas.openxmlformats.org/officeDocument/2006/relationships/slideLayout" Target="../slideLayouts/slideLayout2.xml"/><Relationship Id="rId7" Type="http://schemas.openxmlformats.org/officeDocument/2006/relationships/diagramColors" Target="../diagrams/colors16.xml"/><Relationship Id="rId12" Type="http://schemas.openxmlformats.org/officeDocument/2006/relationships/diagramColors" Target="../diagrams/colors17.xml"/><Relationship Id="rId2" Type="http://schemas.openxmlformats.org/officeDocument/2006/relationships/audio" Target="../media/media17.mp3"/><Relationship Id="rId1" Type="http://schemas.microsoft.com/office/2007/relationships/media" Target="../media/media17.mp3"/><Relationship Id="rId6" Type="http://schemas.openxmlformats.org/officeDocument/2006/relationships/diagramQuickStyle" Target="../diagrams/quickStyle16.xml"/><Relationship Id="rId11" Type="http://schemas.openxmlformats.org/officeDocument/2006/relationships/diagramQuickStyle" Target="../diagrams/quickStyle17.xml"/><Relationship Id="rId5" Type="http://schemas.openxmlformats.org/officeDocument/2006/relationships/diagramLayout" Target="../diagrams/layout16.xml"/><Relationship Id="rId15" Type="http://schemas.openxmlformats.org/officeDocument/2006/relationships/image" Target="../media/image8.png"/><Relationship Id="rId10" Type="http://schemas.openxmlformats.org/officeDocument/2006/relationships/diagramLayout" Target="../diagrams/layout17.xml"/><Relationship Id="rId4" Type="http://schemas.openxmlformats.org/officeDocument/2006/relationships/diagramData" Target="../diagrams/data16.xml"/><Relationship Id="rId9" Type="http://schemas.openxmlformats.org/officeDocument/2006/relationships/diagramData" Target="../diagrams/data17.xml"/><Relationship Id="rId14" Type="http://schemas.openxmlformats.org/officeDocument/2006/relationships/image" Target="../media/image12.png"/></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8.xml"/><Relationship Id="rId13" Type="http://schemas.openxmlformats.org/officeDocument/2006/relationships/diagramQuickStyle" Target="../diagrams/quickStyle19.xml"/><Relationship Id="rId18" Type="http://schemas.openxmlformats.org/officeDocument/2006/relationships/diagramQuickStyle" Target="../diagrams/quickStyle20.xml"/><Relationship Id="rId3" Type="http://schemas.openxmlformats.org/officeDocument/2006/relationships/slideLayout" Target="../slideLayouts/slideLayout2.xml"/><Relationship Id="rId7" Type="http://schemas.openxmlformats.org/officeDocument/2006/relationships/diagramLayout" Target="../diagrams/layout18.xml"/><Relationship Id="rId12" Type="http://schemas.openxmlformats.org/officeDocument/2006/relationships/diagramLayout" Target="../diagrams/layout19.xml"/><Relationship Id="rId17" Type="http://schemas.openxmlformats.org/officeDocument/2006/relationships/diagramLayout" Target="../diagrams/layout20.xml"/><Relationship Id="rId2" Type="http://schemas.openxmlformats.org/officeDocument/2006/relationships/audio" Target="../media/media18.mp3"/><Relationship Id="rId16" Type="http://schemas.openxmlformats.org/officeDocument/2006/relationships/diagramData" Target="../diagrams/data20.xml"/><Relationship Id="rId20" Type="http://schemas.microsoft.com/office/2007/relationships/diagramDrawing" Target="../diagrams/drawing20.xml"/><Relationship Id="rId1" Type="http://schemas.microsoft.com/office/2007/relationships/media" Target="../media/media18.mp3"/><Relationship Id="rId6" Type="http://schemas.openxmlformats.org/officeDocument/2006/relationships/diagramData" Target="../diagrams/data18.xml"/><Relationship Id="rId11" Type="http://schemas.openxmlformats.org/officeDocument/2006/relationships/diagramData" Target="../diagrams/data19.xml"/><Relationship Id="rId5" Type="http://schemas.openxmlformats.org/officeDocument/2006/relationships/image" Target="../media/image18.png"/><Relationship Id="rId15" Type="http://schemas.microsoft.com/office/2007/relationships/diagramDrawing" Target="../diagrams/drawing19.xml"/><Relationship Id="rId10" Type="http://schemas.microsoft.com/office/2007/relationships/diagramDrawing" Target="../diagrams/drawing18.xml"/><Relationship Id="rId19" Type="http://schemas.openxmlformats.org/officeDocument/2006/relationships/diagramColors" Target="../diagrams/colors20.xml"/><Relationship Id="rId4" Type="http://schemas.openxmlformats.org/officeDocument/2006/relationships/notesSlide" Target="../notesSlides/notesSlide4.xml"/><Relationship Id="rId9" Type="http://schemas.openxmlformats.org/officeDocument/2006/relationships/diagramColors" Target="../diagrams/colors18.xml"/><Relationship Id="rId14" Type="http://schemas.openxmlformats.org/officeDocument/2006/relationships/diagramColors" Target="../diagrams/colors19.xml"/></Relationships>
</file>

<file path=ppt/slides/_rels/slide20.xml.rels><?xml version="1.0" encoding="UTF-8" standalone="yes"?>
<Relationships xmlns="http://schemas.openxmlformats.org/package/2006/relationships"><Relationship Id="rId8" Type="http://schemas.microsoft.com/office/2007/relationships/diagramDrawing" Target="../diagrams/drawing21.xml"/><Relationship Id="rId13" Type="http://schemas.microsoft.com/office/2007/relationships/diagramDrawing" Target="../diagrams/drawing22.xml"/><Relationship Id="rId3" Type="http://schemas.openxmlformats.org/officeDocument/2006/relationships/slideLayout" Target="../slideLayouts/slideLayout2.xml"/><Relationship Id="rId7" Type="http://schemas.openxmlformats.org/officeDocument/2006/relationships/diagramColors" Target="../diagrams/colors21.xml"/><Relationship Id="rId12" Type="http://schemas.openxmlformats.org/officeDocument/2006/relationships/diagramColors" Target="../diagrams/colors22.xml"/><Relationship Id="rId2" Type="http://schemas.openxmlformats.org/officeDocument/2006/relationships/audio" Target="../media/media19.mp3"/><Relationship Id="rId1" Type="http://schemas.microsoft.com/office/2007/relationships/media" Target="../media/media19.mp3"/><Relationship Id="rId6" Type="http://schemas.openxmlformats.org/officeDocument/2006/relationships/diagramQuickStyle" Target="../diagrams/quickStyle21.xml"/><Relationship Id="rId11" Type="http://schemas.openxmlformats.org/officeDocument/2006/relationships/diagramQuickStyle" Target="../diagrams/quickStyle22.xml"/><Relationship Id="rId5" Type="http://schemas.openxmlformats.org/officeDocument/2006/relationships/diagramLayout" Target="../diagrams/layout21.xml"/><Relationship Id="rId10" Type="http://schemas.openxmlformats.org/officeDocument/2006/relationships/diagramLayout" Target="../diagrams/layout22.xml"/><Relationship Id="rId4" Type="http://schemas.openxmlformats.org/officeDocument/2006/relationships/diagramData" Target="../diagrams/data21.xml"/><Relationship Id="rId9" Type="http://schemas.openxmlformats.org/officeDocument/2006/relationships/diagramData" Target="../diagrams/data22.xml"/><Relationship Id="rId1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p3"/><Relationship Id="rId1" Type="http://schemas.microsoft.com/office/2007/relationships/media" Target="../media/media20.mp3"/><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1.mp3"/><Relationship Id="rId1" Type="http://schemas.microsoft.com/office/2007/relationships/media" Target="../media/media21.mp3"/><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hyperlink" Target="https://www.tutor2u.net/psychology/reference/duration-of-long-term-memory"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20.jpeg"/><Relationship Id="rId5" Type="http://schemas.openxmlformats.org/officeDocument/2006/relationships/hyperlink" Target="https://psychologyrevisionblog.wordpress.com/2011/11/22/charlton-et-al-2000/" TargetMode="External"/><Relationship Id="rId4" Type="http://schemas.openxmlformats.org/officeDocument/2006/relationships/hyperlink" Target="https://www.tutor2u.net/psychology/reference/attachment-privation-institutionalisation"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Lecture 2</a:t>
            </a:r>
          </a:p>
        </p:txBody>
      </p:sp>
      <p:sp>
        <p:nvSpPr>
          <p:cNvPr id="3" name="Subtitle 2"/>
          <p:cNvSpPr>
            <a:spLocks noGrp="1"/>
          </p:cNvSpPr>
          <p:nvPr>
            <p:ph type="subTitle" idx="1"/>
          </p:nvPr>
        </p:nvSpPr>
        <p:spPr/>
        <p:txBody>
          <a:bodyPr/>
          <a:lstStyle/>
          <a:p>
            <a:r>
              <a:rPr lang="en-GB" dirty="0">
                <a:solidFill>
                  <a:schemeClr val="tx2">
                    <a:lumMod val="75000"/>
                  </a:schemeClr>
                </a:solidFill>
              </a:rPr>
              <a:t>Methods: Experiments</a:t>
            </a:r>
          </a:p>
          <a:p>
            <a:endParaRPr lang="en-GB" dirty="0"/>
          </a:p>
        </p:txBody>
      </p:sp>
      <p:pic>
        <p:nvPicPr>
          <p:cNvPr id="4" name="Picture 3"/>
          <p:cNvPicPr>
            <a:picLocks noChangeAspect="1"/>
          </p:cNvPicPr>
          <p:nvPr/>
        </p:nvPicPr>
        <p:blipFill>
          <a:blip r:embed="rId4"/>
          <a:stretch>
            <a:fillRect/>
          </a:stretch>
        </p:blipFill>
        <p:spPr>
          <a:xfrm>
            <a:off x="8548008" y="0"/>
            <a:ext cx="2705100" cy="1685925"/>
          </a:xfrm>
          <a:prstGeom prst="rect">
            <a:avLst/>
          </a:prstGeom>
        </p:spPr>
      </p:pic>
      <p:pic>
        <p:nvPicPr>
          <p:cNvPr id="5" name="Picture 4"/>
          <p:cNvPicPr>
            <a:picLocks noChangeAspect="1"/>
          </p:cNvPicPr>
          <p:nvPr/>
        </p:nvPicPr>
        <p:blipFill>
          <a:blip r:embed="rId5"/>
          <a:stretch>
            <a:fillRect/>
          </a:stretch>
        </p:blipFill>
        <p:spPr>
          <a:xfrm>
            <a:off x="8548008" y="1685925"/>
            <a:ext cx="2705100" cy="1695450"/>
          </a:xfrm>
          <a:prstGeom prst="rect">
            <a:avLst/>
          </a:prstGeom>
        </p:spPr>
      </p:pic>
      <p:pic>
        <p:nvPicPr>
          <p:cNvPr id="6" name="Picture 5"/>
          <p:cNvPicPr>
            <a:picLocks noChangeAspect="1"/>
          </p:cNvPicPr>
          <p:nvPr/>
        </p:nvPicPr>
        <p:blipFill>
          <a:blip r:embed="rId6"/>
          <a:stretch>
            <a:fillRect/>
          </a:stretch>
        </p:blipFill>
        <p:spPr>
          <a:xfrm>
            <a:off x="8548008" y="3381375"/>
            <a:ext cx="2705100" cy="1743075"/>
          </a:xfrm>
          <a:prstGeom prst="rect">
            <a:avLst/>
          </a:prstGeom>
        </p:spPr>
      </p:pic>
      <p:pic>
        <p:nvPicPr>
          <p:cNvPr id="7" name="Picture 6"/>
          <p:cNvPicPr>
            <a:picLocks noChangeAspect="1"/>
          </p:cNvPicPr>
          <p:nvPr/>
        </p:nvPicPr>
        <p:blipFill>
          <a:blip r:embed="rId7"/>
          <a:stretch>
            <a:fillRect/>
          </a:stretch>
        </p:blipFill>
        <p:spPr>
          <a:xfrm>
            <a:off x="8548008" y="5129437"/>
            <a:ext cx="2705100" cy="1690463"/>
          </a:xfrm>
          <a:prstGeom prst="rect">
            <a:avLst/>
          </a:prstGeom>
        </p:spPr>
      </p:pic>
      <p:pic>
        <p:nvPicPr>
          <p:cNvPr id="8" name="1">
            <a:hlinkClick r:id="" action="ppaction://media"/>
            <a:extLst>
              <a:ext uri="{FF2B5EF4-FFF2-40B4-BE49-F238E27FC236}">
                <a16:creationId xmlns:a16="http://schemas.microsoft.com/office/drawing/2014/main" id="{C7E46440-FDB4-4081-A6F9-A3D72BB582C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54420" y="114011"/>
            <a:ext cx="730250" cy="730250"/>
          </a:xfrm>
          <a:prstGeom prst="rect">
            <a:avLst/>
          </a:prstGeom>
        </p:spPr>
      </p:pic>
    </p:spTree>
    <p:extLst>
      <p:ext uri="{BB962C8B-B14F-4D97-AF65-F5344CB8AC3E}">
        <p14:creationId xmlns:p14="http://schemas.microsoft.com/office/powerpoint/2010/main" val="241844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0"/>
            <a:ext cx="7620000" cy="1143000"/>
          </a:xfrm>
        </p:spPr>
        <p:txBody>
          <a:bodyPr/>
          <a:lstStyle/>
          <a:p>
            <a:pPr>
              <a:defRPr/>
            </a:pPr>
            <a:r>
              <a:rPr lang="en-GB" dirty="0"/>
              <a:t>Experiments </a:t>
            </a:r>
            <a:endParaRPr lang="en-US"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803505221"/>
              </p:ext>
            </p:extLst>
          </p:nvPr>
        </p:nvGraphicFramePr>
        <p:xfrm>
          <a:off x="293914" y="1340768"/>
          <a:ext cx="6522166" cy="55115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4580" name="Picture 4"/>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7113012" y="2922156"/>
            <a:ext cx="2619375" cy="174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7038976" y="4868863"/>
            <a:ext cx="26193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6"/>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400926" y="428626"/>
            <a:ext cx="1895475" cy="240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2">
            <a:hlinkClick r:id="" action="ppaction://media"/>
            <a:extLst>
              <a:ext uri="{FF2B5EF4-FFF2-40B4-BE49-F238E27FC236}">
                <a16:creationId xmlns:a16="http://schemas.microsoft.com/office/drawing/2014/main" id="{CEACF1B4-DBB5-47B4-808B-04C604AD4C5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395239" y="165966"/>
            <a:ext cx="730250" cy="730250"/>
          </a:xfrm>
          <a:prstGeom prst="rect">
            <a:avLst/>
          </a:prstGeom>
        </p:spPr>
      </p:pic>
    </p:spTree>
    <p:extLst>
      <p:ext uri="{BB962C8B-B14F-4D97-AF65-F5344CB8AC3E}">
        <p14:creationId xmlns:p14="http://schemas.microsoft.com/office/powerpoint/2010/main" val="169381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1147" y="188125"/>
            <a:ext cx="10160000" cy="1143000"/>
          </a:xfrm>
        </p:spPr>
        <p:txBody>
          <a:bodyPr/>
          <a:lstStyle/>
          <a:p>
            <a:r>
              <a:rPr lang="en-GB" dirty="0">
                <a:solidFill>
                  <a:srgbClr val="000000"/>
                </a:solidFill>
                <a:latin typeface="Rockwell" panose="02060603020205020403" pitchFamily="18" charset="0"/>
              </a:rPr>
              <a:t>Cross-sectional study</a:t>
            </a:r>
            <a:br>
              <a:rPr lang="en-GB" dirty="0">
                <a:solidFill>
                  <a:srgbClr val="000000"/>
                </a:solidFill>
                <a:latin typeface="Rockwell" panose="02060603020205020403" pitchFamily="18" charset="0"/>
              </a:rPr>
            </a:b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81185946"/>
              </p:ext>
            </p:extLst>
          </p:nvPr>
        </p:nvGraphicFramePr>
        <p:xfrm>
          <a:off x="74761" y="1051340"/>
          <a:ext cx="5824015" cy="23014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Diagram 6"/>
          <p:cNvGraphicFramePr/>
          <p:nvPr>
            <p:extLst>
              <p:ext uri="{D42A27DB-BD31-4B8C-83A1-F6EECF244321}">
                <p14:modId xmlns:p14="http://schemas.microsoft.com/office/powerpoint/2010/main" val="3747768511"/>
              </p:ext>
            </p:extLst>
          </p:nvPr>
        </p:nvGraphicFramePr>
        <p:xfrm>
          <a:off x="74761" y="3567952"/>
          <a:ext cx="11704522" cy="406101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Diagram 7"/>
          <p:cNvGraphicFramePr/>
          <p:nvPr>
            <p:extLst>
              <p:ext uri="{D42A27DB-BD31-4B8C-83A1-F6EECF244321}">
                <p14:modId xmlns:p14="http://schemas.microsoft.com/office/powerpoint/2010/main" val="1158547482"/>
              </p:ext>
            </p:extLst>
          </p:nvPr>
        </p:nvGraphicFramePr>
        <p:xfrm>
          <a:off x="6753975" y="859903"/>
          <a:ext cx="3860236" cy="64633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0" name="Diagram 9"/>
          <p:cNvGraphicFramePr/>
          <p:nvPr>
            <p:extLst>
              <p:ext uri="{D42A27DB-BD31-4B8C-83A1-F6EECF244321}">
                <p14:modId xmlns:p14="http://schemas.microsoft.com/office/powerpoint/2010/main" val="112540778"/>
              </p:ext>
            </p:extLst>
          </p:nvPr>
        </p:nvGraphicFramePr>
        <p:xfrm>
          <a:off x="6472517" y="1613811"/>
          <a:ext cx="4697506" cy="2628057"/>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18" name="3">
            <a:hlinkClick r:id="" action="ppaction://media"/>
            <a:extLst>
              <a:ext uri="{FF2B5EF4-FFF2-40B4-BE49-F238E27FC236}">
                <a16:creationId xmlns:a16="http://schemas.microsoft.com/office/drawing/2014/main" id="{F6F8867C-F078-489E-82DD-E5722E0CF6B0}"/>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154420" y="33193"/>
            <a:ext cx="730250" cy="730250"/>
          </a:xfrm>
          <a:prstGeom prst="rect">
            <a:avLst/>
          </a:prstGeom>
        </p:spPr>
      </p:pic>
    </p:spTree>
    <p:extLst>
      <p:ext uri="{BB962C8B-B14F-4D97-AF65-F5344CB8AC3E}">
        <p14:creationId xmlns:p14="http://schemas.microsoft.com/office/powerpoint/2010/main" val="161385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0000"/>
                </a:solidFill>
                <a:latin typeface="Rockwell" panose="02060603020205020403" pitchFamily="18" charset="0"/>
              </a:rPr>
              <a:t>Longitudinal study</a:t>
            </a:r>
            <a:br>
              <a:rPr lang="en-GB" dirty="0">
                <a:solidFill>
                  <a:srgbClr val="000000"/>
                </a:solidFill>
                <a:latin typeface="Rockwell" panose="02060603020205020403" pitchFamily="18" charset="0"/>
              </a:rPr>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01942050"/>
              </p:ext>
            </p:extLst>
          </p:nvPr>
        </p:nvGraphicFramePr>
        <p:xfrm>
          <a:off x="215153" y="1237130"/>
          <a:ext cx="2312894" cy="53250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p:cNvGraphicFramePr/>
          <p:nvPr>
            <p:extLst>
              <p:ext uri="{D42A27DB-BD31-4B8C-83A1-F6EECF244321}">
                <p14:modId xmlns:p14="http://schemas.microsoft.com/office/powerpoint/2010/main" val="3469291920"/>
              </p:ext>
            </p:extLst>
          </p:nvPr>
        </p:nvGraphicFramePr>
        <p:xfrm>
          <a:off x="2922494" y="1237130"/>
          <a:ext cx="7894918" cy="123353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Diagram 7"/>
          <p:cNvGraphicFramePr/>
          <p:nvPr>
            <p:extLst>
              <p:ext uri="{D42A27DB-BD31-4B8C-83A1-F6EECF244321}">
                <p14:modId xmlns:p14="http://schemas.microsoft.com/office/powerpoint/2010/main" val="3015988937"/>
              </p:ext>
            </p:extLst>
          </p:nvPr>
        </p:nvGraphicFramePr>
        <p:xfrm>
          <a:off x="3257176" y="2922493"/>
          <a:ext cx="7512424" cy="3496235"/>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0" name="Diagram 9"/>
          <p:cNvGraphicFramePr/>
          <p:nvPr>
            <p:extLst>
              <p:ext uri="{D42A27DB-BD31-4B8C-83A1-F6EECF244321}">
                <p14:modId xmlns:p14="http://schemas.microsoft.com/office/powerpoint/2010/main" val="638960778"/>
              </p:ext>
            </p:extLst>
          </p:nvPr>
        </p:nvGraphicFramePr>
        <p:xfrm>
          <a:off x="5611771" y="2727392"/>
          <a:ext cx="2803234" cy="636493"/>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18" name="4">
            <a:hlinkClick r:id="" action="ppaction://media"/>
            <a:extLst>
              <a:ext uri="{FF2B5EF4-FFF2-40B4-BE49-F238E27FC236}">
                <a16:creationId xmlns:a16="http://schemas.microsoft.com/office/drawing/2014/main" id="{9CED64E6-C2C2-4820-A2CC-B2AD3C1D40DA}"/>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10233602" y="119784"/>
            <a:ext cx="730250" cy="730250"/>
          </a:xfrm>
          <a:prstGeom prst="rect">
            <a:avLst/>
          </a:prstGeom>
        </p:spPr>
      </p:pic>
    </p:spTree>
    <p:extLst>
      <p:ext uri="{BB962C8B-B14F-4D97-AF65-F5344CB8AC3E}">
        <p14:creationId xmlns:p14="http://schemas.microsoft.com/office/powerpoint/2010/main" val="199613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a:spLocks noGrp="1" noChangeArrowheads="1"/>
          </p:cNvSpPr>
          <p:nvPr>
            <p:ph type="title"/>
          </p:nvPr>
        </p:nvSpPr>
        <p:spPr>
          <a:xfrm>
            <a:off x="1774825" y="0"/>
            <a:ext cx="7620000" cy="1143000"/>
          </a:xfrm>
        </p:spPr>
        <p:txBody>
          <a:bodyPr/>
          <a:lstStyle/>
          <a:p>
            <a:pPr eaLnBrk="1" fontAlgn="auto" hangingPunct="1">
              <a:spcAft>
                <a:spcPts val="0"/>
              </a:spcAft>
              <a:defRPr/>
            </a:pPr>
            <a:r>
              <a:rPr lang="en-US" dirty="0">
                <a:solidFill>
                  <a:schemeClr val="accent1">
                    <a:lumMod val="75000"/>
                  </a:schemeClr>
                </a:solidFill>
              </a:rPr>
              <a:t>Defining the Research Question </a:t>
            </a:r>
            <a:endParaRPr lang="en-CA" dirty="0">
              <a:solidFill>
                <a:schemeClr val="accent1">
                  <a:lumMod val="75000"/>
                </a:schemeClr>
              </a:solidFill>
            </a:endParaRPr>
          </a:p>
        </p:txBody>
      </p:sp>
      <p:sp>
        <p:nvSpPr>
          <p:cNvPr id="18435" name="Rectangle 3"/>
          <p:cNvSpPr>
            <a:spLocks noGrp="1" noChangeArrowheads="1"/>
          </p:cNvSpPr>
          <p:nvPr>
            <p:ph idx="1"/>
          </p:nvPr>
        </p:nvSpPr>
        <p:spPr>
          <a:xfrm>
            <a:off x="734786" y="1471613"/>
            <a:ext cx="10058399" cy="4800600"/>
          </a:xfrm>
          <a:solidFill>
            <a:schemeClr val="accent1">
              <a:lumMod val="20000"/>
              <a:lumOff val="80000"/>
            </a:schemeClr>
          </a:solidFill>
        </p:spPr>
        <p:txBody>
          <a:bodyPr>
            <a:noAutofit/>
          </a:bodyPr>
          <a:lstStyle/>
          <a:p>
            <a:pPr marL="365125" indent="-255588" eaLnBrk="1" hangingPunct="1">
              <a:defRPr/>
            </a:pPr>
            <a:r>
              <a:rPr lang="en-US" sz="2800" dirty="0"/>
              <a:t>Problem should be capable of being stated in a question form.  Examples are:</a:t>
            </a:r>
          </a:p>
          <a:p>
            <a:pPr marL="109537" indent="0" eaLnBrk="1" hangingPunct="1">
              <a:buNone/>
              <a:defRPr/>
            </a:pPr>
            <a:endParaRPr lang="en-US" sz="1800" dirty="0"/>
          </a:p>
          <a:p>
            <a:pPr marL="657225" lvl="1" indent="-246063" eaLnBrk="1" hangingPunct="1">
              <a:defRPr/>
            </a:pPr>
            <a:r>
              <a:rPr lang="en-US" sz="2800" dirty="0"/>
              <a:t>What is the effect of….?</a:t>
            </a:r>
          </a:p>
          <a:p>
            <a:pPr marL="657225" lvl="1" indent="-246063" eaLnBrk="1" hangingPunct="1">
              <a:defRPr/>
            </a:pPr>
            <a:r>
              <a:rPr lang="en-US" sz="2800" dirty="0"/>
              <a:t>Under what conditions do….?</a:t>
            </a:r>
          </a:p>
          <a:p>
            <a:pPr marL="657225" lvl="1" indent="-246063" eaLnBrk="1" hangingPunct="1">
              <a:defRPr/>
            </a:pPr>
            <a:r>
              <a:rPr lang="en-US" sz="2800" dirty="0"/>
              <a:t>Does the effect of….?</a:t>
            </a:r>
          </a:p>
          <a:p>
            <a:pPr marL="657225" lvl="1" indent="-246063" eaLnBrk="1" hangingPunct="1">
              <a:defRPr/>
            </a:pPr>
            <a:endParaRPr lang="en-US" sz="2800" dirty="0"/>
          </a:p>
          <a:p>
            <a:pPr marL="365125" indent="-255588" eaLnBrk="1" hangingPunct="1">
              <a:defRPr/>
            </a:pPr>
            <a:r>
              <a:rPr lang="en-US" sz="3600" dirty="0"/>
              <a:t>A </a:t>
            </a:r>
            <a:r>
              <a:rPr lang="en-US" sz="3600" b="1" dirty="0"/>
              <a:t>research question</a:t>
            </a:r>
            <a:r>
              <a:rPr lang="en-US" sz="3600" dirty="0"/>
              <a:t> defines the area of interest but is not a declarative statement like a </a:t>
            </a:r>
            <a:r>
              <a:rPr lang="en-US" sz="3600" b="1" dirty="0"/>
              <a:t>hypothesis</a:t>
            </a:r>
            <a:r>
              <a:rPr lang="en-US" sz="3600" dirty="0"/>
              <a:t>.</a:t>
            </a:r>
            <a:endParaRPr lang="en-CA" sz="3600" dirty="0"/>
          </a:p>
        </p:txBody>
      </p:sp>
      <p:pic>
        <p:nvPicPr>
          <p:cNvPr id="2" name="5">
            <a:hlinkClick r:id="" action="ppaction://media"/>
            <a:extLst>
              <a:ext uri="{FF2B5EF4-FFF2-40B4-BE49-F238E27FC236}">
                <a16:creationId xmlns:a16="http://schemas.microsoft.com/office/drawing/2014/main" id="{6AF4BF21-BDC1-4E55-B8B9-8FD8F1EE924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95239" y="414193"/>
            <a:ext cx="730250" cy="730250"/>
          </a:xfrm>
          <a:prstGeom prst="rect">
            <a:avLst/>
          </a:prstGeom>
        </p:spPr>
      </p:pic>
    </p:spTree>
    <p:extLst>
      <p:ext uri="{BB962C8B-B14F-4D97-AF65-F5344CB8AC3E}">
        <p14:creationId xmlns:p14="http://schemas.microsoft.com/office/powerpoint/2010/main" val="4040996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Content Placeholder 2"/>
          <p:cNvSpPr>
            <a:spLocks noGrp="1"/>
          </p:cNvSpPr>
          <p:nvPr>
            <p:ph idx="1"/>
          </p:nvPr>
        </p:nvSpPr>
        <p:spPr>
          <a:xfrm>
            <a:off x="2729792" y="1268414"/>
            <a:ext cx="4392612" cy="5400675"/>
          </a:xfrm>
          <a:solidFill>
            <a:schemeClr val="accent3">
              <a:lumMod val="40000"/>
              <a:lumOff val="60000"/>
            </a:schemeClr>
          </a:solidFill>
        </p:spPr>
        <p:txBody>
          <a:bodyPr/>
          <a:lstStyle/>
          <a:p>
            <a:pPr eaLnBrk="1" hangingPunct="1">
              <a:defRPr/>
            </a:pPr>
            <a:r>
              <a:rPr lang="en-GB" sz="2000" dirty="0"/>
              <a:t>A theory is based upon a hypothesis and backed by evidence. </a:t>
            </a:r>
          </a:p>
          <a:p>
            <a:pPr eaLnBrk="1" hangingPunct="1">
              <a:defRPr/>
            </a:pPr>
            <a:endParaRPr lang="en-GB" sz="1400" dirty="0"/>
          </a:p>
          <a:p>
            <a:pPr eaLnBrk="1" hangingPunct="1">
              <a:defRPr/>
            </a:pPr>
            <a:r>
              <a:rPr lang="en-GB" sz="2000" dirty="0"/>
              <a:t>A theory presents a concept or idea that is testable. In science, a theory is not merely a guess. A theory is a fact-based framework for describing a phenomenon. </a:t>
            </a:r>
          </a:p>
          <a:p>
            <a:pPr eaLnBrk="1" hangingPunct="1">
              <a:defRPr/>
            </a:pPr>
            <a:endParaRPr lang="en-GB" sz="1400" dirty="0"/>
          </a:p>
          <a:p>
            <a:pPr eaLnBrk="1" hangingPunct="1">
              <a:defRPr/>
            </a:pPr>
            <a:r>
              <a:rPr lang="en-GB" sz="2000" dirty="0"/>
              <a:t>A psychological theory has two key components: </a:t>
            </a:r>
          </a:p>
          <a:p>
            <a:pPr eaLnBrk="1" hangingPunct="1">
              <a:buFont typeface="Wingdings 2" pitchFamily="18" charset="2"/>
              <a:buNone/>
              <a:defRPr/>
            </a:pPr>
            <a:r>
              <a:rPr lang="en-GB" sz="2000" dirty="0"/>
              <a:t>		(1) it must describe a behaviour</a:t>
            </a:r>
          </a:p>
          <a:p>
            <a:pPr eaLnBrk="1" hangingPunct="1">
              <a:buFont typeface="Wingdings 2" pitchFamily="18" charset="2"/>
              <a:buNone/>
              <a:defRPr/>
            </a:pPr>
            <a:r>
              <a:rPr lang="en-GB" sz="2000" dirty="0"/>
              <a:t>		(2) make predictions about  </a:t>
            </a:r>
          </a:p>
          <a:p>
            <a:pPr eaLnBrk="1" hangingPunct="1">
              <a:buFont typeface="Wingdings 2" pitchFamily="18" charset="2"/>
              <a:buNone/>
              <a:defRPr/>
            </a:pPr>
            <a:r>
              <a:rPr lang="en-GB" sz="2000" dirty="0"/>
              <a:t>                future behaviours.</a:t>
            </a:r>
          </a:p>
          <a:p>
            <a:pPr eaLnBrk="1" hangingPunct="1">
              <a:defRPr/>
            </a:pPr>
            <a:endParaRPr lang="en-GB" sz="2000" dirty="0"/>
          </a:p>
        </p:txBody>
      </p:sp>
      <p:sp>
        <p:nvSpPr>
          <p:cNvPr id="4" name="Rectangle 2"/>
          <p:cNvSpPr>
            <a:spLocks noGrp="1" noChangeArrowheads="1"/>
          </p:cNvSpPr>
          <p:nvPr>
            <p:ph type="title"/>
          </p:nvPr>
        </p:nvSpPr>
        <p:spPr>
          <a:xfrm>
            <a:off x="2895374" y="0"/>
            <a:ext cx="7620000" cy="1143000"/>
          </a:xfrm>
        </p:spPr>
        <p:txBody>
          <a:bodyPr/>
          <a:lstStyle/>
          <a:p>
            <a:pPr eaLnBrk="1" fontAlgn="auto" hangingPunct="1">
              <a:spcAft>
                <a:spcPts val="0"/>
              </a:spcAft>
              <a:defRPr/>
            </a:pPr>
            <a:r>
              <a:rPr lang="en-GB" dirty="0">
                <a:solidFill>
                  <a:schemeClr val="bg2">
                    <a:lumMod val="25000"/>
                  </a:schemeClr>
                </a:solidFill>
              </a:rPr>
              <a:t>What is a theory?</a:t>
            </a:r>
          </a:p>
        </p:txBody>
      </p:sp>
      <p:sp>
        <p:nvSpPr>
          <p:cNvPr id="5" name="Rectangle 2"/>
          <p:cNvSpPr txBox="1">
            <a:spLocks noChangeArrowheads="1"/>
          </p:cNvSpPr>
          <p:nvPr/>
        </p:nvSpPr>
        <p:spPr>
          <a:xfrm>
            <a:off x="7477847" y="795"/>
            <a:ext cx="7620000" cy="1143000"/>
          </a:xfrm>
          <a:prstGeom prst="rect">
            <a:avLst/>
          </a:prstGeom>
        </p:spPr>
        <p:txBody>
          <a:bodyPr anchor="ctr"/>
          <a:lst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itchFamily="18" charset="0"/>
              </a:defRPr>
            </a:lvl2pPr>
            <a:lvl3pPr algn="l" rtl="0" eaLnBrk="0" fontAlgn="base" hangingPunct="0">
              <a:spcBef>
                <a:spcPct val="0"/>
              </a:spcBef>
              <a:spcAft>
                <a:spcPct val="0"/>
              </a:spcAft>
              <a:defRPr sz="4600">
                <a:solidFill>
                  <a:schemeClr val="tx2"/>
                </a:solidFill>
                <a:latin typeface="Cambria" pitchFamily="18" charset="0"/>
              </a:defRPr>
            </a:lvl3pPr>
            <a:lvl4pPr algn="l" rtl="0" eaLnBrk="0" fontAlgn="base" hangingPunct="0">
              <a:spcBef>
                <a:spcPct val="0"/>
              </a:spcBef>
              <a:spcAft>
                <a:spcPct val="0"/>
              </a:spcAft>
              <a:defRPr sz="4600">
                <a:solidFill>
                  <a:schemeClr val="tx2"/>
                </a:solidFill>
                <a:latin typeface="Cambria" pitchFamily="18" charset="0"/>
              </a:defRPr>
            </a:lvl4pPr>
            <a:lvl5pPr algn="l" rtl="0" eaLnBrk="0" fontAlgn="base" hangingPunct="0">
              <a:spcBef>
                <a:spcPct val="0"/>
              </a:spcBef>
              <a:spcAft>
                <a:spcPct val="0"/>
              </a:spcAft>
              <a:defRPr sz="4600">
                <a:solidFill>
                  <a:schemeClr val="tx2"/>
                </a:solidFill>
                <a:latin typeface="Cambria" pitchFamily="18" charset="0"/>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a:lstStyle>
          <a:p>
            <a:pPr eaLnBrk="1" fontAlgn="auto" hangingPunct="1">
              <a:spcAft>
                <a:spcPts val="0"/>
              </a:spcAft>
              <a:defRPr/>
            </a:pPr>
            <a:r>
              <a:rPr lang="en-GB" dirty="0">
                <a:solidFill>
                  <a:srgbClr val="DFDCB7">
                    <a:lumMod val="25000"/>
                  </a:srgbClr>
                </a:solidFill>
              </a:rPr>
              <a:t>Falsifiability….</a:t>
            </a:r>
          </a:p>
        </p:txBody>
      </p:sp>
      <p:sp>
        <p:nvSpPr>
          <p:cNvPr id="6" name="Rectangle 3"/>
          <p:cNvSpPr txBox="1">
            <a:spLocks noChangeArrowheads="1"/>
          </p:cNvSpPr>
          <p:nvPr/>
        </p:nvSpPr>
        <p:spPr bwMode="auto">
          <a:xfrm>
            <a:off x="7133793" y="1271589"/>
            <a:ext cx="4159827" cy="5397500"/>
          </a:xfrm>
          <a:prstGeom prst="rect">
            <a:avLst/>
          </a:prstGeom>
          <a:solidFill>
            <a:schemeClr val="accent1">
              <a:lumMod val="40000"/>
              <a:lumOff val="6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pPr marL="447675" indent="-447675" eaLnBrk="1" fontAlgn="auto" hangingPunct="1">
              <a:lnSpc>
                <a:spcPct val="80000"/>
              </a:lnSpc>
              <a:spcBef>
                <a:spcPts val="0"/>
              </a:spcBef>
              <a:spcAft>
                <a:spcPts val="0"/>
              </a:spcAft>
              <a:buClr>
                <a:srgbClr val="A9A57C"/>
              </a:buClr>
              <a:buNone/>
              <a:defRPr/>
            </a:pPr>
            <a:r>
              <a:rPr lang="en-GB" dirty="0">
                <a:solidFill>
                  <a:srgbClr val="2F2B20"/>
                </a:solidFill>
              </a:rPr>
              <a:t>	Not only must a theory be testable, it must also be capable of being proved wrong.  </a:t>
            </a:r>
          </a:p>
          <a:p>
            <a:pPr marL="447675" indent="-447675" eaLnBrk="1" fontAlgn="auto" hangingPunct="1">
              <a:lnSpc>
                <a:spcPct val="80000"/>
              </a:lnSpc>
              <a:spcBef>
                <a:spcPts val="0"/>
              </a:spcBef>
              <a:spcAft>
                <a:spcPts val="0"/>
              </a:spcAft>
              <a:buClr>
                <a:srgbClr val="A9A57C"/>
              </a:buClr>
              <a:buNone/>
              <a:defRPr/>
            </a:pPr>
            <a:endParaRPr lang="en-GB" dirty="0">
              <a:solidFill>
                <a:srgbClr val="2F2B20"/>
              </a:solidFill>
            </a:endParaRPr>
          </a:p>
          <a:p>
            <a:pPr marL="447675" indent="-447675" eaLnBrk="1" fontAlgn="auto" hangingPunct="1">
              <a:lnSpc>
                <a:spcPct val="80000"/>
              </a:lnSpc>
              <a:spcBef>
                <a:spcPts val="0"/>
              </a:spcBef>
              <a:spcAft>
                <a:spcPts val="0"/>
              </a:spcAft>
              <a:buClr>
                <a:srgbClr val="A9A57C"/>
              </a:buClr>
              <a:buNone/>
              <a:defRPr/>
            </a:pPr>
            <a:r>
              <a:rPr lang="en-GB" dirty="0">
                <a:solidFill>
                  <a:srgbClr val="2F2B20"/>
                </a:solidFill>
              </a:rPr>
              <a:t>	This is known as </a:t>
            </a:r>
            <a:r>
              <a:rPr lang="en-GB" i="1" dirty="0">
                <a:solidFill>
                  <a:srgbClr val="2F2B20"/>
                </a:solidFill>
              </a:rPr>
              <a:t>falsifiability.  </a:t>
            </a:r>
          </a:p>
          <a:p>
            <a:pPr marL="447675" indent="-447675" eaLnBrk="1" fontAlgn="auto" hangingPunct="1">
              <a:lnSpc>
                <a:spcPct val="80000"/>
              </a:lnSpc>
              <a:spcBef>
                <a:spcPts val="0"/>
              </a:spcBef>
              <a:spcAft>
                <a:spcPts val="0"/>
              </a:spcAft>
              <a:buClr>
                <a:srgbClr val="A9A57C"/>
              </a:buClr>
              <a:buNone/>
              <a:defRPr/>
            </a:pPr>
            <a:endParaRPr lang="en-GB" i="1" dirty="0">
              <a:solidFill>
                <a:srgbClr val="2F2B20"/>
              </a:solidFill>
            </a:endParaRPr>
          </a:p>
          <a:p>
            <a:pPr marL="447675" indent="-447675" eaLnBrk="1" fontAlgn="auto" hangingPunct="1">
              <a:lnSpc>
                <a:spcPct val="80000"/>
              </a:lnSpc>
              <a:spcBef>
                <a:spcPts val="0"/>
              </a:spcBef>
              <a:spcAft>
                <a:spcPts val="0"/>
              </a:spcAft>
              <a:buClr>
                <a:srgbClr val="A9A57C"/>
              </a:buClr>
              <a:buNone/>
              <a:defRPr/>
            </a:pPr>
            <a:r>
              <a:rPr lang="en-GB" i="1" dirty="0">
                <a:solidFill>
                  <a:srgbClr val="2F2B20"/>
                </a:solidFill>
              </a:rPr>
              <a:t>	</a:t>
            </a:r>
            <a:r>
              <a:rPr lang="en-GB" dirty="0">
                <a:solidFill>
                  <a:srgbClr val="2F2B20"/>
                </a:solidFill>
              </a:rPr>
              <a:t>Karl Popper argued that no matter how many times a theory predicted result occurs – there might still be another theory that is the true one.  </a:t>
            </a:r>
          </a:p>
          <a:p>
            <a:pPr marL="447675" indent="-447675" eaLnBrk="1" fontAlgn="auto" hangingPunct="1">
              <a:lnSpc>
                <a:spcPct val="80000"/>
              </a:lnSpc>
              <a:spcBef>
                <a:spcPts val="0"/>
              </a:spcBef>
              <a:spcAft>
                <a:spcPts val="0"/>
              </a:spcAft>
              <a:buClr>
                <a:srgbClr val="A9A57C"/>
              </a:buClr>
              <a:buNone/>
              <a:defRPr/>
            </a:pPr>
            <a:endParaRPr lang="en-GB" dirty="0">
              <a:solidFill>
                <a:srgbClr val="2F2B20"/>
              </a:solidFill>
            </a:endParaRPr>
          </a:p>
          <a:p>
            <a:pPr marL="447675" indent="-447675" eaLnBrk="1" fontAlgn="auto" hangingPunct="1">
              <a:lnSpc>
                <a:spcPct val="80000"/>
              </a:lnSpc>
              <a:spcBef>
                <a:spcPts val="0"/>
              </a:spcBef>
              <a:spcAft>
                <a:spcPts val="0"/>
              </a:spcAft>
              <a:buClr>
                <a:srgbClr val="A9A57C"/>
              </a:buClr>
              <a:buNone/>
              <a:defRPr/>
            </a:pPr>
            <a:r>
              <a:rPr lang="en-GB" dirty="0">
                <a:solidFill>
                  <a:srgbClr val="2F2B20"/>
                </a:solidFill>
              </a:rPr>
              <a:t>       Thus we can never </a:t>
            </a:r>
            <a:r>
              <a:rPr lang="en-GB" b="1" dirty="0">
                <a:solidFill>
                  <a:srgbClr val="2F2B20"/>
                </a:solidFill>
              </a:rPr>
              <a:t>prove</a:t>
            </a:r>
            <a:r>
              <a:rPr lang="en-GB" dirty="0">
                <a:solidFill>
                  <a:srgbClr val="2F2B20"/>
                </a:solidFill>
              </a:rPr>
              <a:t> a theory, we can only become ‘more confident’ of its applicability.</a:t>
            </a:r>
          </a:p>
        </p:txBody>
      </p:sp>
      <p:pic>
        <p:nvPicPr>
          <p:cNvPr id="2" name="Picture 1"/>
          <p:cNvPicPr>
            <a:picLocks noChangeAspect="1"/>
          </p:cNvPicPr>
          <p:nvPr/>
        </p:nvPicPr>
        <p:blipFill>
          <a:blip r:embed="rId4"/>
          <a:stretch>
            <a:fillRect/>
          </a:stretch>
        </p:blipFill>
        <p:spPr>
          <a:xfrm>
            <a:off x="0" y="0"/>
            <a:ext cx="2706859" cy="6822015"/>
          </a:xfrm>
          <a:prstGeom prst="rect">
            <a:avLst/>
          </a:prstGeom>
        </p:spPr>
      </p:pic>
      <p:pic>
        <p:nvPicPr>
          <p:cNvPr id="3" name="6">
            <a:hlinkClick r:id="" action="ppaction://media"/>
            <a:extLst>
              <a:ext uri="{FF2B5EF4-FFF2-40B4-BE49-F238E27FC236}">
                <a16:creationId xmlns:a16="http://schemas.microsoft.com/office/drawing/2014/main" id="{4CD67FA5-BC48-4072-BF66-221DC42D25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90011" y="96693"/>
            <a:ext cx="730250" cy="730250"/>
          </a:xfrm>
          <a:prstGeom prst="rect">
            <a:avLst/>
          </a:prstGeom>
        </p:spPr>
      </p:pic>
    </p:spTree>
    <p:extLst>
      <p:ext uri="{BB962C8B-B14F-4D97-AF65-F5344CB8AC3E}">
        <p14:creationId xmlns:p14="http://schemas.microsoft.com/office/powerpoint/2010/main" val="182590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04" y="-32905"/>
            <a:ext cx="7620000" cy="1143000"/>
          </a:xfrm>
        </p:spPr>
        <p:txBody>
          <a:bodyPr/>
          <a:lstStyle/>
          <a:p>
            <a:pPr>
              <a:defRPr/>
            </a:pPr>
            <a:r>
              <a:rPr lang="en-GB" sz="2800" dirty="0"/>
              <a:t>Hypothesis</a:t>
            </a:r>
            <a:endParaRPr lang="en-US" sz="2800" dirty="0"/>
          </a:p>
        </p:txBody>
      </p:sp>
      <p:sp>
        <p:nvSpPr>
          <p:cNvPr id="3" name="Content Placeholder 2"/>
          <p:cNvSpPr>
            <a:spLocks noGrp="1"/>
          </p:cNvSpPr>
          <p:nvPr>
            <p:ph sz="quarter" idx="1"/>
          </p:nvPr>
        </p:nvSpPr>
        <p:spPr>
          <a:xfrm>
            <a:off x="108947" y="1092634"/>
            <a:ext cx="9104312" cy="5401107"/>
          </a:xfrm>
          <a:solidFill>
            <a:schemeClr val="accent1">
              <a:lumMod val="40000"/>
              <a:lumOff val="60000"/>
            </a:schemeClr>
          </a:solidFill>
        </p:spPr>
        <p:txBody>
          <a:bodyPr/>
          <a:lstStyle/>
          <a:p>
            <a:pPr marL="0" indent="0">
              <a:buNone/>
              <a:defRPr/>
            </a:pPr>
            <a:r>
              <a:rPr lang="en-GB" sz="3200" dirty="0">
                <a:ea typeface="+mn-lt"/>
                <a:cs typeface="+mn-lt"/>
              </a:rPr>
              <a:t>A </a:t>
            </a:r>
            <a:r>
              <a:rPr lang="en-GB" sz="3200" b="1" dirty="0">
                <a:ea typeface="+mn-lt"/>
                <a:cs typeface="+mn-lt"/>
              </a:rPr>
              <a:t>hypothesis</a:t>
            </a:r>
            <a:r>
              <a:rPr lang="en-GB" sz="3200" dirty="0">
                <a:ea typeface="+mn-lt"/>
                <a:cs typeface="+mn-lt"/>
              </a:rPr>
              <a:t> (plural </a:t>
            </a:r>
            <a:r>
              <a:rPr lang="en-GB" sz="3200" b="1" dirty="0">
                <a:ea typeface="+mn-lt"/>
                <a:cs typeface="+mn-lt"/>
              </a:rPr>
              <a:t>hypotheses</a:t>
            </a:r>
            <a:r>
              <a:rPr lang="en-GB" sz="3200" dirty="0">
                <a:ea typeface="+mn-lt"/>
                <a:cs typeface="+mn-lt"/>
              </a:rPr>
              <a:t>) is a precise, testable statement of what the </a:t>
            </a:r>
            <a:r>
              <a:rPr lang="en-GB" sz="3200" b="1" dirty="0">
                <a:ea typeface="+mn-lt"/>
                <a:cs typeface="+mn-lt"/>
              </a:rPr>
              <a:t>researchers</a:t>
            </a:r>
            <a:r>
              <a:rPr lang="en-GB" sz="3200" dirty="0">
                <a:ea typeface="+mn-lt"/>
                <a:cs typeface="+mn-lt"/>
              </a:rPr>
              <a:t> predict will be the outcome of the </a:t>
            </a:r>
            <a:r>
              <a:rPr lang="en-GB" sz="3200" b="1" dirty="0">
                <a:ea typeface="+mn-lt"/>
                <a:cs typeface="+mn-lt"/>
              </a:rPr>
              <a:t>study</a:t>
            </a:r>
            <a:r>
              <a:rPr lang="en-GB" sz="3200" dirty="0">
                <a:ea typeface="+mn-lt"/>
                <a:cs typeface="+mn-lt"/>
              </a:rPr>
              <a:t>.</a:t>
            </a:r>
            <a:endParaRPr lang="en-US" sz="3200" dirty="0"/>
          </a:p>
          <a:p>
            <a:pPr marL="0" indent="0">
              <a:buNone/>
              <a:defRPr/>
            </a:pPr>
            <a:endParaRPr lang="en-GB" sz="3200" dirty="0"/>
          </a:p>
          <a:p>
            <a:pPr marL="0" indent="0">
              <a:buNone/>
              <a:defRPr/>
            </a:pPr>
            <a:r>
              <a:rPr lang="en-GB" sz="3200" dirty="0"/>
              <a:t>Takes the form of </a:t>
            </a:r>
            <a:r>
              <a:rPr lang="en-GB" sz="3200" i="1" dirty="0"/>
              <a:t>‘if-then’ </a:t>
            </a:r>
            <a:r>
              <a:rPr lang="en-GB" sz="3200" dirty="0"/>
              <a:t>prediction: ‘if the theory is true, then under these conditions, this will happen’. </a:t>
            </a:r>
            <a:endParaRPr lang="en-US" sz="3200">
              <a:cs typeface="Calibri"/>
            </a:endParaRPr>
          </a:p>
          <a:p>
            <a:pPr marL="0" indent="0">
              <a:buNone/>
              <a:defRPr/>
            </a:pPr>
            <a:endParaRPr lang="en-GB" sz="1600" dirty="0"/>
          </a:p>
          <a:p>
            <a:pPr marL="0" indent="0">
              <a:buNone/>
              <a:defRPr/>
            </a:pPr>
            <a:r>
              <a:rPr lang="en-GB" sz="2400" i="1" dirty="0"/>
              <a:t>e.g., if it is true that overcrowding leads to aggression, then if I ask children to play in a small and crowded room, they should play more aggressively.</a:t>
            </a:r>
          </a:p>
          <a:p>
            <a:pPr marL="0" indent="0">
              <a:buNone/>
              <a:defRPr/>
            </a:pPr>
            <a:r>
              <a:rPr lang="en-GB" sz="2400" i="1" dirty="0"/>
              <a:t>   </a:t>
            </a:r>
            <a:endParaRPr lang="en-US" sz="2400" i="1" dirty="0"/>
          </a:p>
          <a:p>
            <a:pPr marL="0" indent="0">
              <a:buNone/>
              <a:defRPr/>
            </a:pPr>
            <a:endParaRPr lang="en-GB" sz="2800" i="1" dirty="0">
              <a:cs typeface="Calibri"/>
            </a:endParaRPr>
          </a:p>
        </p:txBody>
      </p:sp>
      <p:pic>
        <p:nvPicPr>
          <p:cNvPr id="5" name="Picture 4"/>
          <p:cNvPicPr>
            <a:picLocks noChangeAspect="1"/>
          </p:cNvPicPr>
          <p:nvPr/>
        </p:nvPicPr>
        <p:blipFill>
          <a:blip r:embed="rId4"/>
          <a:stretch>
            <a:fillRect/>
          </a:stretch>
        </p:blipFill>
        <p:spPr>
          <a:xfrm>
            <a:off x="9485141" y="-32657"/>
            <a:ext cx="2706859" cy="6890657"/>
          </a:xfrm>
          <a:prstGeom prst="rect">
            <a:avLst/>
          </a:prstGeom>
        </p:spPr>
      </p:pic>
      <p:pic>
        <p:nvPicPr>
          <p:cNvPr id="4" name="7">
            <a:hlinkClick r:id="" action="ppaction://media"/>
            <a:extLst>
              <a:ext uri="{FF2B5EF4-FFF2-40B4-BE49-F238E27FC236}">
                <a16:creationId xmlns:a16="http://schemas.microsoft.com/office/drawing/2014/main" id="{401414D8-6F0D-45EB-A722-935855E5963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56575" y="92075"/>
            <a:ext cx="730250" cy="730250"/>
          </a:xfrm>
          <a:prstGeom prst="rect">
            <a:avLst/>
          </a:prstGeom>
        </p:spPr>
      </p:pic>
    </p:spTree>
    <p:extLst>
      <p:ext uri="{BB962C8B-B14F-4D97-AF65-F5344CB8AC3E}">
        <p14:creationId xmlns:p14="http://schemas.microsoft.com/office/powerpoint/2010/main" val="1043422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97973" y="1785671"/>
            <a:ext cx="3698875" cy="4907685"/>
          </a:xfrm>
          <a:solidFill>
            <a:schemeClr val="bg2">
              <a:lumMod val="75000"/>
            </a:schemeClr>
          </a:solidFill>
        </p:spPr>
        <p:txBody>
          <a:bodyPr>
            <a:normAutofit/>
          </a:bodyPr>
          <a:lstStyle/>
          <a:p>
            <a:pPr>
              <a:defRPr/>
            </a:pPr>
            <a:r>
              <a:rPr lang="en-US" sz="2800" dirty="0"/>
              <a:t>Null hypothesis (</a:t>
            </a:r>
            <a:r>
              <a:rPr lang="en-GB" sz="2800" dirty="0"/>
              <a:t>H</a:t>
            </a:r>
            <a:r>
              <a:rPr lang="en-GB" sz="2800" baseline="-25000" dirty="0"/>
              <a:t>0</a:t>
            </a:r>
            <a:r>
              <a:rPr lang="en-US" sz="2800" dirty="0"/>
              <a:t>) is a statement of no relationship amongst the variables.</a:t>
            </a:r>
          </a:p>
          <a:p>
            <a:pPr>
              <a:defRPr/>
            </a:pPr>
            <a:endParaRPr lang="en-US" sz="2800" dirty="0"/>
          </a:p>
          <a:p>
            <a:pPr>
              <a:defRPr/>
            </a:pPr>
            <a:r>
              <a:rPr kumimoji="1" lang="en-US" altLang="zh-CN" sz="2800" dirty="0"/>
              <a:t>After we have the null hypothesis, we have to determine whether to reject it or fail to reject it. </a:t>
            </a:r>
          </a:p>
          <a:p>
            <a:pPr>
              <a:defRPr/>
            </a:pPr>
            <a:endParaRPr kumimoji="1" lang="en-US" altLang="zh-CN" sz="2400" dirty="0"/>
          </a:p>
          <a:p>
            <a:pPr>
              <a:defRPr/>
            </a:pPr>
            <a:endParaRPr lang="en-CA" sz="2400" dirty="0"/>
          </a:p>
          <a:p>
            <a:pPr>
              <a:defRPr/>
            </a:pPr>
            <a:endParaRPr lang="en-US" sz="2400" dirty="0"/>
          </a:p>
        </p:txBody>
      </p:sp>
      <p:pic>
        <p:nvPicPr>
          <p:cNvPr id="2" name="Picture 1"/>
          <p:cNvPicPr>
            <a:picLocks noChangeAspect="1"/>
          </p:cNvPicPr>
          <p:nvPr/>
        </p:nvPicPr>
        <p:blipFill>
          <a:blip r:embed="rId4"/>
          <a:stretch>
            <a:fillRect/>
          </a:stretch>
        </p:blipFill>
        <p:spPr>
          <a:xfrm>
            <a:off x="9439331" y="0"/>
            <a:ext cx="2706859" cy="6822015"/>
          </a:xfrm>
          <a:prstGeom prst="rect">
            <a:avLst/>
          </a:prstGeom>
        </p:spPr>
      </p:pic>
      <p:sp>
        <p:nvSpPr>
          <p:cNvPr id="5" name="TextBox 4">
            <a:extLst>
              <a:ext uri="{FF2B5EF4-FFF2-40B4-BE49-F238E27FC236}">
                <a16:creationId xmlns:a16="http://schemas.microsoft.com/office/drawing/2014/main" id="{CF698B06-1ABB-422F-A0E7-2AF44997DBB1}"/>
              </a:ext>
            </a:extLst>
          </p:cNvPr>
          <p:cNvSpPr txBox="1"/>
          <p:nvPr/>
        </p:nvSpPr>
        <p:spPr>
          <a:xfrm>
            <a:off x="99291" y="75045"/>
            <a:ext cx="9091467" cy="1569660"/>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In research, there is a convention that the hypothesis is written in two forms, the null hypothesis, and the alternative hypothesis (called the experimental hypothesis when the method of investigation is an experiment).</a:t>
            </a:r>
          </a:p>
        </p:txBody>
      </p:sp>
      <p:sp>
        <p:nvSpPr>
          <p:cNvPr id="9" name="TextBox 8">
            <a:extLst>
              <a:ext uri="{FF2B5EF4-FFF2-40B4-BE49-F238E27FC236}">
                <a16:creationId xmlns:a16="http://schemas.microsoft.com/office/drawing/2014/main" id="{6DF3531F-958B-4AB8-AC0F-78A241FBA025}"/>
              </a:ext>
            </a:extLst>
          </p:cNvPr>
          <p:cNvSpPr txBox="1"/>
          <p:nvPr/>
        </p:nvSpPr>
        <p:spPr>
          <a:xfrm>
            <a:off x="3916219" y="1787814"/>
            <a:ext cx="5256644" cy="156966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The alternative hypothesis (</a:t>
            </a:r>
            <a:r>
              <a:rPr lang="en-GB" sz="2400">
                <a:ea typeface="+mn-lt"/>
                <a:cs typeface="+mn-lt"/>
              </a:rPr>
              <a:t>H</a:t>
            </a:r>
            <a:r>
              <a:rPr lang="en-GB" sz="2400" baseline="-25000"/>
              <a:t>1</a:t>
            </a:r>
            <a:r>
              <a:rPr lang="en-US" sz="2400"/>
              <a:t>) states that </a:t>
            </a:r>
            <a:r>
              <a:rPr lang="en-US" sz="2400" dirty="0"/>
              <a:t>there is a relationship between the two variables being studied (one variable has an effect on the other).</a:t>
            </a:r>
          </a:p>
        </p:txBody>
      </p:sp>
      <p:pic>
        <p:nvPicPr>
          <p:cNvPr id="10" name="Picture 10" descr="Diagram&#10;&#10;Description automatically generated">
            <a:extLst>
              <a:ext uri="{FF2B5EF4-FFF2-40B4-BE49-F238E27FC236}">
                <a16:creationId xmlns:a16="http://schemas.microsoft.com/office/drawing/2014/main" id="{1837BA74-043A-4D3A-82CD-221D88BCCE9B}"/>
              </a:ext>
            </a:extLst>
          </p:cNvPr>
          <p:cNvPicPr>
            <a:picLocks noChangeAspect="1"/>
          </p:cNvPicPr>
          <p:nvPr/>
        </p:nvPicPr>
        <p:blipFill>
          <a:blip r:embed="rId5"/>
          <a:stretch>
            <a:fillRect/>
          </a:stretch>
        </p:blipFill>
        <p:spPr>
          <a:xfrm>
            <a:off x="3917950" y="3412696"/>
            <a:ext cx="5308600" cy="3321908"/>
          </a:xfrm>
          <a:prstGeom prst="rect">
            <a:avLst/>
          </a:prstGeom>
        </p:spPr>
      </p:pic>
      <p:pic>
        <p:nvPicPr>
          <p:cNvPr id="6" name="8">
            <a:hlinkClick r:id="" action="ppaction://media"/>
            <a:extLst>
              <a:ext uri="{FF2B5EF4-FFF2-40B4-BE49-F238E27FC236}">
                <a16:creationId xmlns:a16="http://schemas.microsoft.com/office/drawing/2014/main" id="{D9A81727-3B21-463F-BE64-99B54C4D86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49830" y="789420"/>
            <a:ext cx="730250" cy="730250"/>
          </a:xfrm>
          <a:prstGeom prst="rect">
            <a:avLst/>
          </a:prstGeom>
        </p:spPr>
      </p:pic>
    </p:spTree>
    <p:extLst>
      <p:ext uri="{BB962C8B-B14F-4D97-AF65-F5344CB8AC3E}">
        <p14:creationId xmlns:p14="http://schemas.microsoft.com/office/powerpoint/2010/main" val="312198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7032626" y="-87313"/>
            <a:ext cx="7445375" cy="785813"/>
          </a:xfrm>
        </p:spPr>
        <p:txBody>
          <a:bodyPr/>
          <a:lstStyle/>
          <a:p>
            <a:pPr eaLnBrk="1" fontAlgn="auto" hangingPunct="1">
              <a:spcAft>
                <a:spcPts val="0"/>
              </a:spcAft>
              <a:defRPr/>
            </a:pPr>
            <a:r>
              <a:rPr lang="en-GB" dirty="0">
                <a:solidFill>
                  <a:schemeClr val="accent1">
                    <a:lumMod val="75000"/>
                  </a:schemeClr>
                </a:solidFill>
              </a:rPr>
              <a:t>Hypotheses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867191076"/>
              </p:ext>
            </p:extLst>
          </p:nvPr>
        </p:nvGraphicFramePr>
        <p:xfrm>
          <a:off x="2913625" y="3411007"/>
          <a:ext cx="9111334" cy="35605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Diagram 3"/>
          <p:cNvGraphicFramePr/>
          <p:nvPr>
            <p:extLst>
              <p:ext uri="{D42A27DB-BD31-4B8C-83A1-F6EECF244321}">
                <p14:modId xmlns:p14="http://schemas.microsoft.com/office/powerpoint/2010/main" val="2600196368"/>
              </p:ext>
            </p:extLst>
          </p:nvPr>
        </p:nvGraphicFramePr>
        <p:xfrm>
          <a:off x="1884944" y="179614"/>
          <a:ext cx="5969597" cy="348382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5" name="Diagram 4"/>
          <p:cNvGraphicFramePr/>
          <p:nvPr>
            <p:extLst>
              <p:ext uri="{D42A27DB-BD31-4B8C-83A1-F6EECF244321}">
                <p14:modId xmlns:p14="http://schemas.microsoft.com/office/powerpoint/2010/main" val="4178974784"/>
              </p:ext>
            </p:extLst>
          </p:nvPr>
        </p:nvGraphicFramePr>
        <p:xfrm>
          <a:off x="5512932" y="957363"/>
          <a:ext cx="6840760" cy="2510216"/>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2" name="Picture 1"/>
          <p:cNvPicPr>
            <a:picLocks noChangeAspect="1"/>
          </p:cNvPicPr>
          <p:nvPr/>
        </p:nvPicPr>
        <p:blipFill>
          <a:blip r:embed="rId19"/>
          <a:stretch>
            <a:fillRect/>
          </a:stretch>
        </p:blipFill>
        <p:spPr>
          <a:xfrm>
            <a:off x="0" y="0"/>
            <a:ext cx="2706859" cy="6822015"/>
          </a:xfrm>
          <a:prstGeom prst="rect">
            <a:avLst/>
          </a:prstGeom>
        </p:spPr>
      </p:pic>
      <p:pic>
        <p:nvPicPr>
          <p:cNvPr id="29" name="9">
            <a:hlinkClick r:id="" action="ppaction://media"/>
            <a:extLst>
              <a:ext uri="{FF2B5EF4-FFF2-40B4-BE49-F238E27FC236}">
                <a16:creationId xmlns:a16="http://schemas.microsoft.com/office/drawing/2014/main" id="{C6069139-9669-4F79-A6CF-EFE9E8B7BC09}"/>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0984057" y="73602"/>
            <a:ext cx="730250" cy="730250"/>
          </a:xfrm>
          <a:prstGeom prst="rect">
            <a:avLst/>
          </a:prstGeom>
        </p:spPr>
      </p:pic>
    </p:spTree>
    <p:extLst>
      <p:ext uri="{BB962C8B-B14F-4D97-AF65-F5344CB8AC3E}">
        <p14:creationId xmlns:p14="http://schemas.microsoft.com/office/powerpoint/2010/main" val="3345923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63286" y="-165100"/>
            <a:ext cx="5200877" cy="1143000"/>
          </a:xfrm>
        </p:spPr>
        <p:txBody>
          <a:bodyPr/>
          <a:lstStyle/>
          <a:p>
            <a:pPr eaLnBrk="1" fontAlgn="auto" hangingPunct="1">
              <a:spcAft>
                <a:spcPts val="0"/>
              </a:spcAft>
              <a:defRPr/>
            </a:pPr>
            <a:r>
              <a:rPr lang="en-GB" sz="3600" dirty="0" err="1">
                <a:solidFill>
                  <a:schemeClr val="bg2">
                    <a:lumMod val="25000"/>
                  </a:schemeClr>
                </a:solidFill>
              </a:rPr>
              <a:t>Operationalising</a:t>
            </a:r>
            <a:endParaRPr lang="en-GB" sz="3600" dirty="0">
              <a:solidFill>
                <a:schemeClr val="bg2">
                  <a:lumMod val="25000"/>
                </a:schemeClr>
              </a:solidFill>
            </a:endParaRPr>
          </a:p>
        </p:txBody>
      </p:sp>
      <p:sp>
        <p:nvSpPr>
          <p:cNvPr id="5" name="Rectangle 2"/>
          <p:cNvSpPr txBox="1">
            <a:spLocks noChangeArrowheads="1"/>
          </p:cNvSpPr>
          <p:nvPr/>
        </p:nvSpPr>
        <p:spPr>
          <a:xfrm>
            <a:off x="232682" y="441240"/>
            <a:ext cx="8343900" cy="1143000"/>
          </a:xfrm>
          <a:prstGeom prst="rect">
            <a:avLst/>
          </a:prstGeom>
        </p:spPr>
        <p:txBody>
          <a:bodyPr anchor="ctr">
            <a:normAutofit/>
          </a:bodyPr>
          <a:lst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itchFamily="18" charset="0"/>
              </a:defRPr>
            </a:lvl2pPr>
            <a:lvl3pPr algn="l" rtl="0" eaLnBrk="0" fontAlgn="base" hangingPunct="0">
              <a:spcBef>
                <a:spcPct val="0"/>
              </a:spcBef>
              <a:spcAft>
                <a:spcPct val="0"/>
              </a:spcAft>
              <a:defRPr sz="4600">
                <a:solidFill>
                  <a:schemeClr val="tx2"/>
                </a:solidFill>
                <a:latin typeface="Cambria" pitchFamily="18" charset="0"/>
              </a:defRPr>
            </a:lvl3pPr>
            <a:lvl4pPr algn="l" rtl="0" eaLnBrk="0" fontAlgn="base" hangingPunct="0">
              <a:spcBef>
                <a:spcPct val="0"/>
              </a:spcBef>
              <a:spcAft>
                <a:spcPct val="0"/>
              </a:spcAft>
              <a:defRPr sz="4600">
                <a:solidFill>
                  <a:schemeClr val="tx2"/>
                </a:solidFill>
                <a:latin typeface="Cambria" pitchFamily="18" charset="0"/>
              </a:defRPr>
            </a:lvl4pPr>
            <a:lvl5pPr algn="l" rtl="0" eaLnBrk="0" fontAlgn="base" hangingPunct="0">
              <a:spcBef>
                <a:spcPct val="0"/>
              </a:spcBef>
              <a:spcAft>
                <a:spcPct val="0"/>
              </a:spcAft>
              <a:defRPr sz="4600">
                <a:solidFill>
                  <a:schemeClr val="tx2"/>
                </a:solidFill>
                <a:latin typeface="Cambria" pitchFamily="18" charset="0"/>
              </a:defRPr>
            </a:lvl5pPr>
            <a:lvl6pPr marL="457200" algn="l" rtl="0" fontAlgn="base">
              <a:spcBef>
                <a:spcPct val="0"/>
              </a:spcBef>
              <a:spcAft>
                <a:spcPct val="0"/>
              </a:spcAft>
              <a:defRPr sz="4600">
                <a:solidFill>
                  <a:schemeClr val="tx2"/>
                </a:solidFill>
                <a:latin typeface="Cambria" pitchFamily="18" charset="0"/>
              </a:defRPr>
            </a:lvl6pPr>
            <a:lvl7pPr marL="914400" algn="l" rtl="0" fontAlgn="base">
              <a:spcBef>
                <a:spcPct val="0"/>
              </a:spcBef>
              <a:spcAft>
                <a:spcPct val="0"/>
              </a:spcAft>
              <a:defRPr sz="4600">
                <a:solidFill>
                  <a:schemeClr val="tx2"/>
                </a:solidFill>
                <a:latin typeface="Cambria" pitchFamily="18" charset="0"/>
              </a:defRPr>
            </a:lvl7pPr>
            <a:lvl8pPr marL="1371600" algn="l" rtl="0" fontAlgn="base">
              <a:spcBef>
                <a:spcPct val="0"/>
              </a:spcBef>
              <a:spcAft>
                <a:spcPct val="0"/>
              </a:spcAft>
              <a:defRPr sz="4600">
                <a:solidFill>
                  <a:schemeClr val="tx2"/>
                </a:solidFill>
                <a:latin typeface="Cambria" pitchFamily="18" charset="0"/>
              </a:defRPr>
            </a:lvl8pPr>
            <a:lvl9pPr marL="1828800" algn="l" rtl="0" fontAlgn="base">
              <a:spcBef>
                <a:spcPct val="0"/>
              </a:spcBef>
              <a:spcAft>
                <a:spcPct val="0"/>
              </a:spcAft>
              <a:defRPr sz="4600">
                <a:solidFill>
                  <a:schemeClr val="tx2"/>
                </a:solidFill>
                <a:latin typeface="Cambria" pitchFamily="18" charset="0"/>
              </a:defRPr>
            </a:lvl9pPr>
          </a:lstStyle>
          <a:p>
            <a:pPr eaLnBrk="1" fontAlgn="auto" hangingPunct="1">
              <a:spcAft>
                <a:spcPts val="0"/>
              </a:spcAft>
              <a:defRPr/>
            </a:pPr>
            <a:r>
              <a:rPr lang="en-GB" sz="2400" dirty="0">
                <a:solidFill>
                  <a:srgbClr val="A9A57C">
                    <a:lumMod val="75000"/>
                  </a:srgbClr>
                </a:solidFill>
              </a:rPr>
              <a:t>Clarifies terms and thus provides objectivity</a:t>
            </a:r>
          </a:p>
        </p:txBody>
      </p:sp>
      <p:sp>
        <p:nvSpPr>
          <p:cNvPr id="2" name="Rectangle 1"/>
          <p:cNvSpPr/>
          <p:nvPr/>
        </p:nvSpPr>
        <p:spPr>
          <a:xfrm>
            <a:off x="3752170" y="3426785"/>
            <a:ext cx="4824412" cy="3170237"/>
          </a:xfrm>
          <a:prstGeom prst="rect">
            <a:avLst/>
          </a:prstGeom>
          <a:solidFill>
            <a:schemeClr val="accent4">
              <a:lumMod val="75000"/>
            </a:schemeClr>
          </a:solidFill>
        </p:spPr>
        <p:txBody>
          <a:bodyPr>
            <a:spAutoFit/>
          </a:bodyPr>
          <a:lstStyle/>
          <a:p>
            <a:pPr fontAlgn="base">
              <a:spcBef>
                <a:spcPct val="0"/>
              </a:spcBef>
              <a:spcAft>
                <a:spcPct val="0"/>
              </a:spcAft>
              <a:buFont typeface="Wingdings" pitchFamily="2" charset="2"/>
              <a:buNone/>
              <a:defRPr/>
            </a:pPr>
            <a:r>
              <a:rPr lang="en-GB" sz="2000" dirty="0">
                <a:solidFill>
                  <a:srgbClr val="FFFFFF"/>
                </a:solidFill>
                <a:latin typeface="Arial" panose="020B0604020202020204" pitchFamily="34" charset="0"/>
                <a:cs typeface="Arial" panose="020B0604020202020204" pitchFamily="34" charset="0"/>
              </a:rPr>
              <a:t>For example, if you were to read a report on the effect of </a:t>
            </a:r>
            <a:r>
              <a:rPr lang="en-GB" sz="2000" i="1" dirty="0">
                <a:solidFill>
                  <a:srgbClr val="FFFFFF"/>
                </a:solidFill>
                <a:latin typeface="Arial" panose="020B0604020202020204" pitchFamily="34" charset="0"/>
                <a:cs typeface="Arial" panose="020B0604020202020204" pitchFamily="34" charset="0"/>
              </a:rPr>
              <a:t>hunger </a:t>
            </a:r>
            <a:r>
              <a:rPr lang="en-GB" sz="2000" dirty="0">
                <a:solidFill>
                  <a:srgbClr val="FFFFFF"/>
                </a:solidFill>
                <a:latin typeface="Arial" panose="020B0604020202020204" pitchFamily="34" charset="0"/>
                <a:cs typeface="Arial" panose="020B0604020202020204" pitchFamily="34" charset="0"/>
              </a:rPr>
              <a:t>on learning in rats – you would want to know what the author of the report defined as ‘hunger’.  </a:t>
            </a:r>
            <a:endParaRPr lang="en-GB" sz="600" dirty="0">
              <a:solidFill>
                <a:srgbClr val="FFFFFF"/>
              </a:solidFill>
              <a:latin typeface="Arial" panose="020B0604020202020204" pitchFamily="34" charset="0"/>
              <a:cs typeface="Arial" panose="020B0604020202020204" pitchFamily="34" charset="0"/>
            </a:endParaRPr>
          </a:p>
          <a:p>
            <a:pPr fontAlgn="base">
              <a:spcBef>
                <a:spcPct val="0"/>
              </a:spcBef>
              <a:spcAft>
                <a:spcPct val="0"/>
              </a:spcAft>
              <a:buFont typeface="Wingdings" pitchFamily="2" charset="2"/>
              <a:buNone/>
              <a:defRPr/>
            </a:pPr>
            <a:endParaRPr lang="en-GB" sz="2000" dirty="0">
              <a:solidFill>
                <a:srgbClr val="FFFFFF"/>
              </a:solidFill>
              <a:latin typeface="Arial" panose="020B0604020202020204" pitchFamily="34" charset="0"/>
              <a:cs typeface="Arial" panose="020B0604020202020204" pitchFamily="34" charset="0"/>
            </a:endParaRPr>
          </a:p>
          <a:p>
            <a:pPr fontAlgn="base">
              <a:spcBef>
                <a:spcPct val="0"/>
              </a:spcBef>
              <a:spcAft>
                <a:spcPct val="0"/>
              </a:spcAft>
              <a:buFont typeface="Wingdings" pitchFamily="2" charset="2"/>
              <a:buNone/>
              <a:defRPr/>
            </a:pPr>
            <a:r>
              <a:rPr lang="en-GB" sz="2000" dirty="0">
                <a:solidFill>
                  <a:srgbClr val="FFFFFF"/>
                </a:solidFill>
                <a:latin typeface="Arial" panose="020B0604020202020204" pitchFamily="34" charset="0"/>
                <a:cs typeface="Arial" panose="020B0604020202020204" pitchFamily="34" charset="0"/>
              </a:rPr>
              <a:t>In the methodological section, you might read that the rat or rats were deprived of food for 24 hours – this then becomes the author’s </a:t>
            </a:r>
            <a:r>
              <a:rPr lang="en-GB" sz="2000" u="sng" dirty="0">
                <a:solidFill>
                  <a:srgbClr val="FFFFFF"/>
                </a:solidFill>
                <a:latin typeface="Arial" panose="020B0604020202020204" pitchFamily="34" charset="0"/>
                <a:cs typeface="Arial" panose="020B0604020202020204" pitchFamily="34" charset="0"/>
              </a:rPr>
              <a:t>operational </a:t>
            </a:r>
            <a:r>
              <a:rPr lang="en-GB" sz="2000" dirty="0">
                <a:solidFill>
                  <a:srgbClr val="FFFFFF"/>
                </a:solidFill>
                <a:latin typeface="Arial" panose="020B0604020202020204" pitchFamily="34" charset="0"/>
                <a:cs typeface="Arial" panose="020B0604020202020204" pitchFamily="34" charset="0"/>
              </a:rPr>
              <a:t>definition of </a:t>
            </a:r>
            <a:r>
              <a:rPr lang="en-GB" sz="2000" i="1" dirty="0">
                <a:solidFill>
                  <a:srgbClr val="FFFFFF"/>
                </a:solidFill>
                <a:latin typeface="Arial" panose="020B0604020202020204" pitchFamily="34" charset="0"/>
                <a:cs typeface="Arial" panose="020B0604020202020204" pitchFamily="34" charset="0"/>
              </a:rPr>
              <a:t>hunger.</a:t>
            </a:r>
          </a:p>
        </p:txBody>
      </p:sp>
      <p:graphicFrame>
        <p:nvGraphicFramePr>
          <p:cNvPr id="6" name="Diagram 5"/>
          <p:cNvGraphicFramePr/>
          <p:nvPr>
            <p:extLst>
              <p:ext uri="{D42A27DB-BD31-4B8C-83A1-F6EECF244321}">
                <p14:modId xmlns:p14="http://schemas.microsoft.com/office/powerpoint/2010/main" val="2238806369"/>
              </p:ext>
            </p:extLst>
          </p:nvPr>
        </p:nvGraphicFramePr>
        <p:xfrm>
          <a:off x="461582" y="1348979"/>
          <a:ext cx="8184395" cy="35768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26" name="Picture 6"/>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0" y="5097990"/>
            <a:ext cx="2305050" cy="1724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11"/>
          <a:stretch>
            <a:fillRect/>
          </a:stretch>
        </p:blipFill>
        <p:spPr>
          <a:xfrm>
            <a:off x="9503029" y="0"/>
            <a:ext cx="2706859" cy="6822015"/>
          </a:xfrm>
          <a:prstGeom prst="rect">
            <a:avLst/>
          </a:prstGeom>
        </p:spPr>
      </p:pic>
      <p:pic>
        <p:nvPicPr>
          <p:cNvPr id="15" name="10">
            <a:hlinkClick r:id="" action="ppaction://media"/>
            <a:extLst>
              <a:ext uri="{FF2B5EF4-FFF2-40B4-BE49-F238E27FC236}">
                <a16:creationId xmlns:a16="http://schemas.microsoft.com/office/drawing/2014/main" id="{5784911F-51E5-45FE-9829-C3A315F814E0}"/>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582602" y="252557"/>
            <a:ext cx="730250" cy="730250"/>
          </a:xfrm>
          <a:prstGeom prst="rect">
            <a:avLst/>
          </a:prstGeom>
        </p:spPr>
      </p:pic>
    </p:spTree>
    <p:extLst>
      <p:ext uri="{BB962C8B-B14F-4D97-AF65-F5344CB8AC3E}">
        <p14:creationId xmlns:p14="http://schemas.microsoft.com/office/powerpoint/2010/main" val="135519540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3650" y="-48191"/>
            <a:ext cx="7620000" cy="1143000"/>
          </a:xfrm>
        </p:spPr>
        <p:txBody>
          <a:bodyPr/>
          <a:lstStyle/>
          <a:p>
            <a:pPr>
              <a:defRPr/>
            </a:pPr>
            <a:r>
              <a:rPr lang="en-GB" sz="4000" dirty="0"/>
              <a:t>Experiment Testing - Conditions</a:t>
            </a:r>
            <a:endParaRPr lang="en-US" sz="4000" dirty="0"/>
          </a:p>
        </p:txBody>
      </p:sp>
      <p:sp>
        <p:nvSpPr>
          <p:cNvPr id="3" name="Content Placeholder 2"/>
          <p:cNvSpPr>
            <a:spLocks noGrp="1"/>
          </p:cNvSpPr>
          <p:nvPr>
            <p:ph sz="quarter" idx="1"/>
          </p:nvPr>
        </p:nvSpPr>
        <p:spPr>
          <a:xfrm>
            <a:off x="2793302" y="3411007"/>
            <a:ext cx="7740650" cy="4648200"/>
          </a:xfrm>
        </p:spPr>
        <p:txBody>
          <a:bodyPr>
            <a:normAutofit/>
          </a:bodyPr>
          <a:lstStyle/>
          <a:p>
            <a:pPr marL="411163" lvl="1" indent="0">
              <a:buNone/>
              <a:defRPr/>
            </a:pPr>
            <a:endParaRPr lang="en-US" dirty="0"/>
          </a:p>
          <a:p>
            <a:pPr marL="0" indent="0">
              <a:buNone/>
              <a:defRPr/>
            </a:pPr>
            <a:r>
              <a:rPr lang="en-GB" sz="2600" dirty="0"/>
              <a:t>E.g. to demonstrate that chocolate is the factor in a child’s diet causing hyperactivity, chocolate might be alternatively given and withheld.</a:t>
            </a:r>
          </a:p>
          <a:p>
            <a:pPr marL="0" indent="0">
              <a:buNone/>
              <a:defRPr/>
            </a:pPr>
            <a:endParaRPr lang="en-GB" sz="1300" dirty="0"/>
          </a:p>
          <a:p>
            <a:pPr marL="0" indent="0">
              <a:buNone/>
              <a:defRPr/>
            </a:pPr>
            <a:r>
              <a:rPr lang="en-GB" sz="2400" dirty="0"/>
              <a:t>condition 1 children eat chocolate</a:t>
            </a:r>
          </a:p>
          <a:p>
            <a:pPr marL="0" indent="0">
              <a:buNone/>
              <a:defRPr/>
            </a:pPr>
            <a:r>
              <a:rPr lang="en-GB" sz="2400" dirty="0"/>
              <a:t>condition 2 children do not eat chocolate</a:t>
            </a:r>
            <a:endParaRPr lang="en-GB" sz="2600" dirty="0"/>
          </a:p>
          <a:p>
            <a:pPr marL="0" indent="0">
              <a:buNone/>
              <a:defRPr/>
            </a:pPr>
            <a:endParaRPr lang="en-GB" sz="2600" dirty="0"/>
          </a:p>
          <a:p>
            <a:pPr marL="0" indent="0">
              <a:buNone/>
              <a:defRPr/>
            </a:pPr>
            <a:endParaRPr lang="en-GB" dirty="0"/>
          </a:p>
          <a:p>
            <a:pPr marL="0" indent="0">
              <a:buNone/>
              <a:defRPr/>
            </a:pPr>
            <a:endParaRPr lang="en-GB" dirty="0"/>
          </a:p>
          <a:p>
            <a:pPr>
              <a:defRPr/>
            </a:pPr>
            <a:endParaRPr lang="en-GB" dirty="0"/>
          </a:p>
          <a:p>
            <a:pPr marL="0" indent="0">
              <a:buNone/>
              <a:defRPr/>
            </a:pPr>
            <a:endParaRPr lang="en-GB" sz="2000" dirty="0"/>
          </a:p>
          <a:p>
            <a:pPr marL="0" indent="0">
              <a:buNone/>
              <a:defRPr/>
            </a:pPr>
            <a:endParaRPr lang="en-GB" i="1" dirty="0"/>
          </a:p>
          <a:p>
            <a:pPr marL="45720" lvl="1" indent="0">
              <a:buNone/>
              <a:defRPr/>
            </a:pPr>
            <a:endParaRPr lang="en-GB" dirty="0"/>
          </a:p>
          <a:p>
            <a:pPr lvl="1">
              <a:defRPr/>
            </a:pPr>
            <a:endParaRPr lang="en-GB" dirty="0"/>
          </a:p>
        </p:txBody>
      </p:sp>
      <p:graphicFrame>
        <p:nvGraphicFramePr>
          <p:cNvPr id="5" name="Diagram 4"/>
          <p:cNvGraphicFramePr/>
          <p:nvPr>
            <p:extLst>
              <p:ext uri="{D42A27DB-BD31-4B8C-83A1-F6EECF244321}">
                <p14:modId xmlns:p14="http://schemas.microsoft.com/office/powerpoint/2010/main" val="2359732520"/>
              </p:ext>
            </p:extLst>
          </p:nvPr>
        </p:nvGraphicFramePr>
        <p:xfrm>
          <a:off x="2973026" y="1267619"/>
          <a:ext cx="2543200" cy="1800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2773" name="Rectangle 5"/>
          <p:cNvSpPr>
            <a:spLocks noChangeArrowheads="1"/>
          </p:cNvSpPr>
          <p:nvPr/>
        </p:nvSpPr>
        <p:spPr bwMode="auto">
          <a:xfrm>
            <a:off x="6030043" y="2384994"/>
            <a:ext cx="5364162"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442913" indent="-257175">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lvl="1" eaLnBrk="0" fontAlgn="base" hangingPunct="0">
              <a:spcBef>
                <a:spcPct val="0"/>
              </a:spcBef>
              <a:spcAft>
                <a:spcPct val="0"/>
              </a:spcAft>
              <a:buClrTx/>
              <a:buFontTx/>
              <a:buNone/>
            </a:pPr>
            <a:endParaRPr lang="en-GB" altLang="en-US" sz="900" dirty="0">
              <a:solidFill>
                <a:srgbClr val="2F2B20"/>
              </a:solidFill>
              <a:latin typeface="Arial" panose="020B0604020202020204" pitchFamily="34" charset="0"/>
              <a:cs typeface="Arial" panose="020B0604020202020204" pitchFamily="34" charset="0"/>
            </a:endParaRPr>
          </a:p>
          <a:p>
            <a:pPr lvl="1" eaLnBrk="0" fontAlgn="base" hangingPunct="0">
              <a:spcBef>
                <a:spcPct val="0"/>
              </a:spcBef>
              <a:spcAft>
                <a:spcPct val="0"/>
              </a:spcAft>
              <a:buClrTx/>
              <a:buFontTx/>
              <a:buNone/>
            </a:pPr>
            <a:r>
              <a:rPr lang="en-GB" altLang="en-US" sz="1800" dirty="0">
                <a:solidFill>
                  <a:srgbClr val="2F2B20"/>
                </a:solidFill>
                <a:latin typeface="Arial" panose="020B0604020202020204" pitchFamily="34" charset="0"/>
                <a:cs typeface="Arial" panose="020B0604020202020204" pitchFamily="34" charset="0"/>
              </a:rPr>
              <a:t>condition 2 - we do nothing (control)</a:t>
            </a:r>
          </a:p>
        </p:txBody>
      </p:sp>
      <p:sp>
        <p:nvSpPr>
          <p:cNvPr id="32774" name="Rectangle 6"/>
          <p:cNvSpPr>
            <a:spLocks noChangeArrowheads="1"/>
          </p:cNvSpPr>
          <p:nvPr/>
        </p:nvSpPr>
        <p:spPr bwMode="auto">
          <a:xfrm>
            <a:off x="6030043" y="1082676"/>
            <a:ext cx="51752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14300">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GB" altLang="en-US" dirty="0">
                <a:solidFill>
                  <a:srgbClr val="2F2B20"/>
                </a:solidFill>
              </a:rPr>
              <a:t>This takes the form of at least 2 </a:t>
            </a:r>
            <a:r>
              <a:rPr lang="en-GB" altLang="en-US" b="1" dirty="0">
                <a:solidFill>
                  <a:srgbClr val="2F2B20"/>
                </a:solidFill>
              </a:rPr>
              <a:t>conditions</a:t>
            </a:r>
          </a:p>
        </p:txBody>
      </p:sp>
      <p:sp>
        <p:nvSpPr>
          <p:cNvPr id="32775" name="Rectangle 7"/>
          <p:cNvSpPr>
            <a:spLocks noChangeArrowheads="1"/>
          </p:cNvSpPr>
          <p:nvPr/>
        </p:nvSpPr>
        <p:spPr bwMode="auto">
          <a:xfrm>
            <a:off x="5782393" y="1671412"/>
            <a:ext cx="54229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442913" indent="-257175">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lvl="1" eaLnBrk="0" fontAlgn="base" hangingPunct="0">
              <a:spcBef>
                <a:spcPct val="0"/>
              </a:spcBef>
              <a:spcAft>
                <a:spcPct val="0"/>
              </a:spcAft>
              <a:buClrTx/>
              <a:buFontTx/>
              <a:buNone/>
            </a:pPr>
            <a:r>
              <a:rPr lang="en-GB" altLang="en-US" sz="1800" dirty="0">
                <a:solidFill>
                  <a:srgbClr val="2F2B20"/>
                </a:solidFill>
                <a:latin typeface="Arial" panose="020B0604020202020204" pitchFamily="34" charset="0"/>
                <a:cs typeface="Arial" panose="020B0604020202020204" pitchFamily="34" charset="0"/>
              </a:rPr>
              <a:t>    condition 1 - we do something that we hope will bring about a cause/change /result</a:t>
            </a:r>
          </a:p>
        </p:txBody>
      </p:sp>
      <p:pic>
        <p:nvPicPr>
          <p:cNvPr id="32776" name="Picture 8"/>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0258425" y="4495800"/>
            <a:ext cx="193357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10"/>
          <a:stretch>
            <a:fillRect/>
          </a:stretch>
        </p:blipFill>
        <p:spPr>
          <a:xfrm>
            <a:off x="0" y="0"/>
            <a:ext cx="2706859" cy="6822015"/>
          </a:xfrm>
          <a:prstGeom prst="rect">
            <a:avLst/>
          </a:prstGeom>
        </p:spPr>
      </p:pic>
      <p:pic>
        <p:nvPicPr>
          <p:cNvPr id="10" name="11">
            <a:hlinkClick r:id="" action="ppaction://media"/>
            <a:extLst>
              <a:ext uri="{FF2B5EF4-FFF2-40B4-BE49-F238E27FC236}">
                <a16:creationId xmlns:a16="http://schemas.microsoft.com/office/drawing/2014/main" id="{F52909EE-EFA8-499E-AAC8-50E2ADBF43E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848148" y="5419148"/>
            <a:ext cx="730250" cy="730250"/>
          </a:xfrm>
          <a:prstGeom prst="rect">
            <a:avLst/>
          </a:prstGeom>
        </p:spPr>
      </p:pic>
    </p:spTree>
    <p:extLst>
      <p:ext uri="{BB962C8B-B14F-4D97-AF65-F5344CB8AC3E}">
        <p14:creationId xmlns:p14="http://schemas.microsoft.com/office/powerpoint/2010/main" val="1472829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781175" y="-242888"/>
            <a:ext cx="7620000" cy="1143001"/>
          </a:xfrm>
        </p:spPr>
        <p:txBody>
          <a:bodyPr/>
          <a:lstStyle/>
          <a:p>
            <a:pPr>
              <a:defRPr/>
            </a:pPr>
            <a:r>
              <a:rPr lang="en-GB" sz="4400" dirty="0"/>
              <a:t>Experiment Testing - Variable</a:t>
            </a:r>
            <a:endParaRPr lang="en-US" sz="4400" dirty="0"/>
          </a:p>
        </p:txBody>
      </p:sp>
      <p:sp>
        <p:nvSpPr>
          <p:cNvPr id="5" name="Rectangle 3"/>
          <p:cNvSpPr>
            <a:spLocks noGrp="1" noChangeArrowheads="1"/>
          </p:cNvSpPr>
          <p:nvPr>
            <p:ph sz="quarter" idx="1"/>
          </p:nvPr>
        </p:nvSpPr>
        <p:spPr>
          <a:xfrm>
            <a:off x="408213" y="692152"/>
            <a:ext cx="5327425" cy="6049961"/>
          </a:xfrm>
          <a:solidFill>
            <a:schemeClr val="accent4">
              <a:lumMod val="75000"/>
            </a:schemeClr>
          </a:solidFill>
        </p:spPr>
        <p:txBody>
          <a:bodyPr rtlCol="0">
            <a:noAutofit/>
          </a:bodyPr>
          <a:lstStyle/>
          <a:p>
            <a:pPr marL="0" indent="0" eaLnBrk="1" fontAlgn="auto" hangingPunct="1">
              <a:spcBef>
                <a:spcPts val="0"/>
              </a:spcBef>
              <a:spcAft>
                <a:spcPts val="0"/>
              </a:spcAft>
              <a:buNone/>
              <a:defRPr/>
            </a:pPr>
            <a:r>
              <a:rPr lang="en-GB" sz="2400" dirty="0">
                <a:solidFill>
                  <a:schemeClr val="bg1"/>
                </a:solidFill>
              </a:rPr>
              <a:t>The experiment is generally assumed to be the most reliable and effective method for demonstrating that one </a:t>
            </a:r>
            <a:r>
              <a:rPr lang="en-GB" sz="2400" i="1" dirty="0">
                <a:solidFill>
                  <a:schemeClr val="bg1"/>
                </a:solidFill>
              </a:rPr>
              <a:t>variable</a:t>
            </a:r>
            <a:r>
              <a:rPr lang="en-GB" sz="2400" dirty="0">
                <a:solidFill>
                  <a:schemeClr val="bg1"/>
                </a:solidFill>
              </a:rPr>
              <a:t> has an effect</a:t>
            </a:r>
            <a:r>
              <a:rPr lang="en-GB" sz="2400" i="1" dirty="0">
                <a:solidFill>
                  <a:schemeClr val="bg1"/>
                </a:solidFill>
              </a:rPr>
              <a:t> </a:t>
            </a:r>
            <a:r>
              <a:rPr lang="en-GB" sz="2400" dirty="0">
                <a:solidFill>
                  <a:schemeClr val="bg1"/>
                </a:solidFill>
              </a:rPr>
              <a:t>on another </a:t>
            </a:r>
            <a:r>
              <a:rPr lang="en-GB" sz="2400" i="1" dirty="0">
                <a:solidFill>
                  <a:schemeClr val="bg1"/>
                </a:solidFill>
              </a:rPr>
              <a:t>variable</a:t>
            </a:r>
            <a:r>
              <a:rPr lang="en-GB" sz="2400" dirty="0">
                <a:solidFill>
                  <a:schemeClr val="bg1"/>
                </a:solidFill>
              </a:rPr>
              <a:t> to change  </a:t>
            </a:r>
          </a:p>
          <a:p>
            <a:pPr marL="0" indent="0" eaLnBrk="1" fontAlgn="auto" hangingPunct="1">
              <a:spcBef>
                <a:spcPts val="0"/>
              </a:spcBef>
              <a:spcAft>
                <a:spcPts val="0"/>
              </a:spcAft>
              <a:buNone/>
              <a:defRPr/>
            </a:pPr>
            <a:endParaRPr lang="en-GB" sz="2400" dirty="0">
              <a:solidFill>
                <a:schemeClr val="bg1"/>
              </a:solidFill>
            </a:endParaRPr>
          </a:p>
          <a:p>
            <a:pPr marL="0" indent="0" eaLnBrk="1" fontAlgn="auto" hangingPunct="1">
              <a:spcBef>
                <a:spcPts val="0"/>
              </a:spcBef>
              <a:spcAft>
                <a:spcPts val="0"/>
              </a:spcAft>
              <a:buNone/>
              <a:defRPr/>
            </a:pPr>
            <a:endParaRPr lang="en-GB" sz="2400" dirty="0">
              <a:solidFill>
                <a:schemeClr val="bg1"/>
              </a:solidFill>
            </a:endParaRPr>
          </a:p>
          <a:p>
            <a:pPr marL="0" indent="0" eaLnBrk="1" fontAlgn="auto" hangingPunct="1">
              <a:spcBef>
                <a:spcPts val="0"/>
              </a:spcBef>
              <a:spcAft>
                <a:spcPts val="0"/>
              </a:spcAft>
              <a:buNone/>
              <a:defRPr/>
            </a:pPr>
            <a:r>
              <a:rPr lang="en-GB" sz="2400" dirty="0">
                <a:solidFill>
                  <a:schemeClr val="bg1"/>
                </a:solidFill>
              </a:rPr>
              <a:t>The term, </a:t>
            </a:r>
            <a:r>
              <a:rPr lang="en-GB" sz="2400" i="1" dirty="0">
                <a:solidFill>
                  <a:schemeClr val="bg1"/>
                </a:solidFill>
              </a:rPr>
              <a:t>variable </a:t>
            </a:r>
            <a:r>
              <a:rPr lang="en-GB" sz="2400" dirty="0">
                <a:solidFill>
                  <a:schemeClr val="bg1"/>
                </a:solidFill>
              </a:rPr>
              <a:t>is used to describe the empirical object or phenomenon that we are observing and it can assume a number of different values</a:t>
            </a:r>
          </a:p>
          <a:p>
            <a:pPr marL="0" indent="0" eaLnBrk="1" fontAlgn="auto" hangingPunct="1">
              <a:spcBef>
                <a:spcPts val="0"/>
              </a:spcBef>
              <a:spcAft>
                <a:spcPts val="0"/>
              </a:spcAft>
              <a:buNone/>
              <a:defRPr/>
            </a:pPr>
            <a:endParaRPr lang="en-GB" sz="2400" dirty="0">
              <a:solidFill>
                <a:schemeClr val="bg1"/>
              </a:solidFill>
            </a:endParaRPr>
          </a:p>
          <a:p>
            <a:pPr marL="0" indent="0">
              <a:spcBef>
                <a:spcPts val="0"/>
              </a:spcBef>
              <a:buNone/>
              <a:defRPr/>
            </a:pPr>
            <a:r>
              <a:rPr lang="en-GB" sz="2400" dirty="0">
                <a:solidFill>
                  <a:schemeClr val="bg1"/>
                </a:solidFill>
              </a:rPr>
              <a:t>In the chocolate example the </a:t>
            </a:r>
            <a:r>
              <a:rPr lang="en-GB" sz="2400" b="1" i="1" dirty="0">
                <a:solidFill>
                  <a:schemeClr val="bg1"/>
                </a:solidFill>
              </a:rPr>
              <a:t>chocolate</a:t>
            </a:r>
            <a:r>
              <a:rPr lang="en-GB" sz="2400" i="1" dirty="0">
                <a:solidFill>
                  <a:schemeClr val="bg1"/>
                </a:solidFill>
              </a:rPr>
              <a:t> </a:t>
            </a:r>
            <a:r>
              <a:rPr lang="en-GB" sz="2400" dirty="0">
                <a:solidFill>
                  <a:schemeClr val="bg1"/>
                </a:solidFill>
              </a:rPr>
              <a:t>is one variable and the </a:t>
            </a:r>
            <a:r>
              <a:rPr lang="en-GB" sz="2400" b="1" dirty="0">
                <a:solidFill>
                  <a:schemeClr val="bg1"/>
                </a:solidFill>
              </a:rPr>
              <a:t>hyperactive behaviour </a:t>
            </a:r>
            <a:r>
              <a:rPr lang="en-GB" sz="2400" dirty="0">
                <a:solidFill>
                  <a:schemeClr val="bg1"/>
                </a:solidFill>
              </a:rPr>
              <a:t>is another variable</a:t>
            </a:r>
          </a:p>
          <a:p>
            <a:pPr marL="0" indent="0" eaLnBrk="1" fontAlgn="auto" hangingPunct="1">
              <a:spcBef>
                <a:spcPts val="0"/>
              </a:spcBef>
              <a:spcAft>
                <a:spcPts val="0"/>
              </a:spcAft>
              <a:buNone/>
              <a:defRPr/>
            </a:pPr>
            <a:endParaRPr lang="en-GB" sz="2400" dirty="0"/>
          </a:p>
        </p:txBody>
      </p:sp>
      <p:sp>
        <p:nvSpPr>
          <p:cNvPr id="6" name="Rectangle 3"/>
          <p:cNvSpPr txBox="1">
            <a:spLocks noChangeArrowheads="1"/>
          </p:cNvSpPr>
          <p:nvPr/>
        </p:nvSpPr>
        <p:spPr bwMode="auto">
          <a:xfrm>
            <a:off x="5735639" y="692151"/>
            <a:ext cx="4752975" cy="3673475"/>
          </a:xfrm>
          <a:prstGeom prst="rect">
            <a:avLst/>
          </a:prstGeom>
          <a:solidFill>
            <a:schemeClr val="accent2">
              <a:lumMod val="75000"/>
            </a:schemeClr>
          </a:solidFill>
          <a:ln>
            <a:noFill/>
          </a:ln>
        </p:spPr>
        <p:txBody>
          <a:bodyPr>
            <a:normAutofit/>
          </a:bodyPr>
          <a:lst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pPr marL="438912" indent="-320040" eaLnBrk="1" fontAlgn="auto" hangingPunct="1">
              <a:lnSpc>
                <a:spcPct val="90000"/>
              </a:lnSpc>
              <a:spcBef>
                <a:spcPts val="0"/>
              </a:spcBef>
              <a:spcAft>
                <a:spcPts val="0"/>
              </a:spcAft>
              <a:buClr>
                <a:srgbClr val="A9A57C"/>
              </a:buClr>
              <a:buFont typeface="Wingdings 2"/>
              <a:buChar char=""/>
              <a:defRPr/>
            </a:pPr>
            <a:r>
              <a:rPr lang="en-GB" b="1" dirty="0">
                <a:solidFill>
                  <a:srgbClr val="FFFFFF"/>
                </a:solidFill>
              </a:rPr>
              <a:t>Independent variables</a:t>
            </a:r>
            <a:r>
              <a:rPr lang="en-GB" dirty="0">
                <a:solidFill>
                  <a:srgbClr val="FFFFFF"/>
                </a:solidFill>
              </a:rPr>
              <a:t> -  these are variables that are being manipulated by the researcher (for example – we give the child chocolate (1) or withhold it (2) </a:t>
            </a:r>
            <a:r>
              <a:rPr lang="en-GB" i="1" dirty="0">
                <a:solidFill>
                  <a:srgbClr val="FFFFFF"/>
                </a:solidFill>
              </a:rPr>
              <a:t>(Cause)</a:t>
            </a:r>
          </a:p>
          <a:p>
            <a:pPr marL="438912" indent="-320040" eaLnBrk="1" fontAlgn="auto" hangingPunct="1">
              <a:lnSpc>
                <a:spcPct val="90000"/>
              </a:lnSpc>
              <a:spcBef>
                <a:spcPts val="0"/>
              </a:spcBef>
              <a:spcAft>
                <a:spcPts val="0"/>
              </a:spcAft>
              <a:buClr>
                <a:srgbClr val="A9A57C"/>
              </a:buClr>
              <a:buFont typeface="Wingdings 2"/>
              <a:buChar char=""/>
              <a:defRPr/>
            </a:pPr>
            <a:endParaRPr lang="en-GB" i="1" dirty="0">
              <a:solidFill>
                <a:srgbClr val="FFFFFF"/>
              </a:solidFill>
            </a:endParaRPr>
          </a:p>
          <a:p>
            <a:pPr marL="438912" indent="-320040" eaLnBrk="1" fontAlgn="auto" hangingPunct="1">
              <a:lnSpc>
                <a:spcPct val="90000"/>
              </a:lnSpc>
              <a:spcBef>
                <a:spcPts val="0"/>
              </a:spcBef>
              <a:spcAft>
                <a:spcPts val="0"/>
              </a:spcAft>
              <a:buClr>
                <a:srgbClr val="A9A57C"/>
              </a:buClr>
              <a:buFont typeface="Wingdings 2"/>
              <a:buChar char=""/>
              <a:defRPr/>
            </a:pPr>
            <a:r>
              <a:rPr lang="en-GB" b="1" dirty="0">
                <a:solidFill>
                  <a:srgbClr val="FFFFFF"/>
                </a:solidFill>
              </a:rPr>
              <a:t>Dependent variables</a:t>
            </a:r>
            <a:r>
              <a:rPr lang="en-GB" dirty="0">
                <a:solidFill>
                  <a:srgbClr val="FFFFFF"/>
                </a:solidFill>
              </a:rPr>
              <a:t> – are the changes measured by the researcher – for example, the level of hyperactivity </a:t>
            </a:r>
            <a:r>
              <a:rPr lang="en-GB" i="1" dirty="0">
                <a:solidFill>
                  <a:srgbClr val="FFFFFF"/>
                </a:solidFill>
              </a:rPr>
              <a:t>(Effect)</a:t>
            </a:r>
          </a:p>
          <a:p>
            <a:pPr marL="438912" indent="-320040" eaLnBrk="1" fontAlgn="auto" hangingPunct="1">
              <a:lnSpc>
                <a:spcPct val="90000"/>
              </a:lnSpc>
              <a:spcBef>
                <a:spcPts val="0"/>
              </a:spcBef>
              <a:spcAft>
                <a:spcPts val="0"/>
              </a:spcAft>
              <a:buClr>
                <a:srgbClr val="A9A57C"/>
              </a:buClr>
              <a:buFont typeface="Wingdings 2"/>
              <a:buChar char=""/>
              <a:defRPr/>
            </a:pPr>
            <a:endParaRPr lang="en-GB" i="1" dirty="0">
              <a:solidFill>
                <a:srgbClr val="FFFFFF"/>
              </a:solidFill>
            </a:endParaRPr>
          </a:p>
        </p:txBody>
      </p:sp>
      <p:sp>
        <p:nvSpPr>
          <p:cNvPr id="2" name="Rectangle 1"/>
          <p:cNvSpPr/>
          <p:nvPr/>
        </p:nvSpPr>
        <p:spPr>
          <a:xfrm>
            <a:off x="5735639" y="4405313"/>
            <a:ext cx="4752975" cy="2336800"/>
          </a:xfrm>
          <a:prstGeom prst="rect">
            <a:avLst/>
          </a:prstGeom>
          <a:solidFill>
            <a:schemeClr val="accent5">
              <a:lumMod val="75000"/>
            </a:schemeClr>
          </a:solidFill>
        </p:spPr>
        <p:txBody>
          <a:bodyPr>
            <a:spAutoFit/>
          </a:bodyPr>
          <a:lstStyle/>
          <a:p>
            <a:pPr marL="438912" indent="-320040">
              <a:lnSpc>
                <a:spcPct val="90000"/>
              </a:lnSpc>
              <a:buFont typeface="Wingdings 2"/>
              <a:buChar char=""/>
              <a:defRPr/>
            </a:pPr>
            <a:r>
              <a:rPr lang="en-GB" b="1" dirty="0">
                <a:solidFill>
                  <a:srgbClr val="FFFFFF"/>
                </a:solidFill>
                <a:latin typeface="Arial" panose="020B0604020202020204" pitchFamily="34" charset="0"/>
                <a:cs typeface="Arial" panose="020B0604020202020204" pitchFamily="34" charset="0"/>
              </a:rPr>
              <a:t>Extraneous variables</a:t>
            </a:r>
            <a:r>
              <a:rPr lang="en-GB" dirty="0">
                <a:solidFill>
                  <a:srgbClr val="FFFFFF"/>
                </a:solidFill>
                <a:latin typeface="Arial" panose="020B0604020202020204" pitchFamily="34" charset="0"/>
                <a:cs typeface="Arial" panose="020B0604020202020204" pitchFamily="34" charset="0"/>
              </a:rPr>
              <a:t> – are other factors which may be affecting the dependent variable (e.g. the child’s intake of sugar……</a:t>
            </a:r>
          </a:p>
          <a:p>
            <a:pPr marL="438912" indent="-320040">
              <a:lnSpc>
                <a:spcPct val="90000"/>
              </a:lnSpc>
              <a:buFont typeface="Wingdings 2"/>
              <a:buChar char=""/>
              <a:defRPr/>
            </a:pPr>
            <a:endParaRPr lang="en-GB" dirty="0">
              <a:solidFill>
                <a:srgbClr val="FFFFFF"/>
              </a:solidFill>
              <a:latin typeface="Arial" panose="020B0604020202020204" pitchFamily="34" charset="0"/>
              <a:cs typeface="Arial" panose="020B0604020202020204" pitchFamily="34" charset="0"/>
            </a:endParaRPr>
          </a:p>
          <a:p>
            <a:pPr marL="438912" indent="-320040">
              <a:lnSpc>
                <a:spcPct val="90000"/>
              </a:lnSpc>
              <a:buFont typeface="Wingdings 2"/>
              <a:buChar char=""/>
              <a:defRPr/>
            </a:pPr>
            <a:r>
              <a:rPr lang="en-GB" b="1" dirty="0">
                <a:solidFill>
                  <a:srgbClr val="FFFFFF"/>
                </a:solidFill>
                <a:latin typeface="Arial" panose="020B0604020202020204" pitchFamily="34" charset="0"/>
                <a:cs typeface="Arial" panose="020B0604020202020204" pitchFamily="34" charset="0"/>
              </a:rPr>
              <a:t>Confounding variable </a:t>
            </a:r>
            <a:r>
              <a:rPr lang="en-GB" dirty="0">
                <a:solidFill>
                  <a:srgbClr val="FFFFFF"/>
                </a:solidFill>
                <a:latin typeface="Arial" panose="020B0604020202020204" pitchFamily="34" charset="0"/>
                <a:cs typeface="Arial" panose="020B0604020202020204" pitchFamily="34" charset="0"/>
              </a:rPr>
              <a:t>-  can produce alternative explanations of change in the dependent variable.</a:t>
            </a:r>
          </a:p>
          <a:p>
            <a:pPr marL="438912" indent="-320040">
              <a:lnSpc>
                <a:spcPct val="90000"/>
              </a:lnSpc>
              <a:buFont typeface="Wingdings 2"/>
              <a:buChar char=""/>
              <a:defRPr/>
            </a:pPr>
            <a:endParaRPr lang="en-GB" dirty="0">
              <a:solidFill>
                <a:srgbClr val="FFFFFF"/>
              </a:solidFill>
              <a:latin typeface="Arial" panose="020B0604020202020204" pitchFamily="34" charset="0"/>
              <a:cs typeface="Arial" panose="020B0604020202020204" pitchFamily="34" charset="0"/>
            </a:endParaRPr>
          </a:p>
        </p:txBody>
      </p:sp>
      <p:pic>
        <p:nvPicPr>
          <p:cNvPr id="3" name="12">
            <a:hlinkClick r:id="" action="ppaction://media"/>
            <a:extLst>
              <a:ext uri="{FF2B5EF4-FFF2-40B4-BE49-F238E27FC236}">
                <a16:creationId xmlns:a16="http://schemas.microsoft.com/office/drawing/2014/main" id="{B55BFA78-AC42-4E03-96CF-B28F239299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84057" y="223693"/>
            <a:ext cx="730250" cy="730250"/>
          </a:xfrm>
          <a:prstGeom prst="rect">
            <a:avLst/>
          </a:prstGeom>
        </p:spPr>
      </p:pic>
    </p:spTree>
    <p:extLst>
      <p:ext uri="{BB962C8B-B14F-4D97-AF65-F5344CB8AC3E}">
        <p14:creationId xmlns:p14="http://schemas.microsoft.com/office/powerpoint/2010/main" val="409847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581174" y="0"/>
            <a:ext cx="7620000" cy="1143001"/>
          </a:xfrm>
        </p:spPr>
        <p:txBody>
          <a:bodyPr/>
          <a:lstStyle/>
          <a:p>
            <a:pPr eaLnBrk="1" fontAlgn="auto" hangingPunct="1">
              <a:spcAft>
                <a:spcPts val="0"/>
              </a:spcAft>
              <a:defRPr/>
            </a:pPr>
            <a:r>
              <a:rPr lang="en-GB" sz="4000" dirty="0">
                <a:solidFill>
                  <a:schemeClr val="accent1">
                    <a:satMod val="150000"/>
                  </a:schemeClr>
                </a:solidFill>
              </a:rPr>
              <a:t>Controlling </a:t>
            </a:r>
            <a:r>
              <a:rPr lang="en-GB" sz="4000" i="1" dirty="0">
                <a:solidFill>
                  <a:schemeClr val="accent1">
                    <a:satMod val="150000"/>
                  </a:schemeClr>
                </a:solidFill>
              </a:rPr>
              <a:t>extraneous </a:t>
            </a:r>
            <a:r>
              <a:rPr lang="en-GB" sz="4000" dirty="0">
                <a:solidFill>
                  <a:schemeClr val="accent1">
                    <a:satMod val="150000"/>
                  </a:schemeClr>
                </a:solidFill>
              </a:rPr>
              <a:t>variables</a:t>
            </a:r>
          </a:p>
        </p:txBody>
      </p:sp>
      <p:pic>
        <p:nvPicPr>
          <p:cNvPr id="34819" name="Picture 4" descr="D:\temp\Temporary Internet Files\Content.IE5\9LJSUUFZ\MM900234700[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9034237" y="4519613"/>
            <a:ext cx="2166937"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Rectangle 4"/>
          <p:cNvSpPr>
            <a:spLocks noChangeArrowheads="1"/>
          </p:cNvSpPr>
          <p:nvPr/>
        </p:nvSpPr>
        <p:spPr bwMode="auto">
          <a:xfrm>
            <a:off x="3186794" y="4278313"/>
            <a:ext cx="5000625" cy="2308225"/>
          </a:xfrm>
          <a:prstGeom prst="rect">
            <a:avLst/>
          </a:prstGeom>
          <a:solidFill>
            <a:schemeClr val="accent2">
              <a:lumMod val="60000"/>
              <a:lumOff val="40000"/>
            </a:schemeClr>
          </a:solidFill>
          <a:ln>
            <a:noFill/>
          </a:ln>
        </p:spPr>
        <p:txBody>
          <a:bodyPr>
            <a:spAutoFit/>
          </a:bodyPr>
          <a:lstStyle/>
          <a:p>
            <a:pPr eaLnBrk="0" fontAlgn="base" hangingPunct="0">
              <a:spcBef>
                <a:spcPct val="0"/>
              </a:spcBef>
              <a:spcAft>
                <a:spcPct val="0"/>
              </a:spcAft>
              <a:defRPr/>
            </a:pPr>
            <a:r>
              <a:rPr lang="en-GB" sz="2400" dirty="0">
                <a:solidFill>
                  <a:srgbClr val="2F2B20"/>
                </a:solidFill>
                <a:latin typeface="Arial" panose="020B0604020202020204" pitchFamily="34" charset="0"/>
                <a:cs typeface="Arial" panose="020B0604020202020204" pitchFamily="34" charset="0"/>
              </a:rPr>
              <a:t>In studies, wherever possible, a </a:t>
            </a:r>
            <a:r>
              <a:rPr lang="en-GB" sz="2400" b="1" i="1" dirty="0">
                <a:solidFill>
                  <a:srgbClr val="2F2B20"/>
                </a:solidFill>
                <a:latin typeface="Arial" panose="020B0604020202020204" pitchFamily="34" charset="0"/>
                <a:cs typeface="Arial" panose="020B0604020202020204" pitchFamily="34" charset="0"/>
              </a:rPr>
              <a:t>standardised</a:t>
            </a:r>
            <a:r>
              <a:rPr lang="en-GB" sz="2400" dirty="0">
                <a:solidFill>
                  <a:srgbClr val="2F2B20"/>
                </a:solidFill>
                <a:latin typeface="Arial" panose="020B0604020202020204" pitchFamily="34" charset="0"/>
                <a:cs typeface="Arial" panose="020B0604020202020204" pitchFamily="34" charset="0"/>
              </a:rPr>
              <a:t> procedure should be used – this is where all participants are tested in the same place, same conditions, and with the same equipment.</a:t>
            </a:r>
          </a:p>
        </p:txBody>
      </p:sp>
      <p:sp>
        <p:nvSpPr>
          <p:cNvPr id="2" name="Content Placeholder 1"/>
          <p:cNvSpPr>
            <a:spLocks noGrp="1"/>
          </p:cNvSpPr>
          <p:nvPr>
            <p:ph sz="quarter" idx="1"/>
          </p:nvPr>
        </p:nvSpPr>
        <p:spPr>
          <a:xfrm>
            <a:off x="3047774" y="1230313"/>
            <a:ext cx="8153400" cy="3048000"/>
          </a:xfrm>
        </p:spPr>
        <p:txBody>
          <a:bodyPr>
            <a:normAutofit/>
          </a:bodyPr>
          <a:lstStyle/>
          <a:p>
            <a:pPr marL="0" indent="0">
              <a:lnSpc>
                <a:spcPct val="90000"/>
              </a:lnSpc>
              <a:spcBef>
                <a:spcPts val="0"/>
              </a:spcBef>
              <a:buNone/>
              <a:defRPr/>
            </a:pPr>
            <a:r>
              <a:rPr lang="en-GB" dirty="0"/>
              <a:t>In some cases, differences found in experiments may be the result of </a:t>
            </a:r>
            <a:r>
              <a:rPr lang="en-GB" i="1" dirty="0"/>
              <a:t>participant variables – </a:t>
            </a:r>
            <a:r>
              <a:rPr lang="en-GB" dirty="0"/>
              <a:t>that are pre-existing factors among people (e.g. </a:t>
            </a:r>
            <a:r>
              <a:rPr lang="en-GB"/>
              <a:t>weight, ampunt of chocolate consumed on a daily basis).</a:t>
            </a:r>
          </a:p>
          <a:p>
            <a:pPr marL="0" indent="0">
              <a:lnSpc>
                <a:spcPct val="90000"/>
              </a:lnSpc>
              <a:spcBef>
                <a:spcPts val="0"/>
              </a:spcBef>
              <a:buNone/>
              <a:defRPr/>
            </a:pPr>
            <a:endParaRPr lang="en-GB" dirty="0"/>
          </a:p>
          <a:p>
            <a:pPr marL="0" indent="0">
              <a:lnSpc>
                <a:spcPct val="90000"/>
              </a:lnSpc>
              <a:spcBef>
                <a:spcPts val="0"/>
              </a:spcBef>
              <a:buNone/>
              <a:defRPr/>
            </a:pPr>
            <a:r>
              <a:rPr lang="en-GB"/>
              <a:t>Thus,</a:t>
            </a:r>
            <a:r>
              <a:rPr lang="en-GB" dirty="0"/>
              <a:t> in experiments, the usual way to control for this is to </a:t>
            </a:r>
            <a:r>
              <a:rPr lang="en-GB" i="1" dirty="0"/>
              <a:t>randomly </a:t>
            </a:r>
            <a:r>
              <a:rPr lang="en-GB" dirty="0"/>
              <a:t>allocate all participants to the various experimental conditions – in this way any such differences would be spread evenly across the conditions of the experiment.</a:t>
            </a:r>
          </a:p>
          <a:p>
            <a:pPr>
              <a:defRPr/>
            </a:pPr>
            <a:endParaRPr lang="en-US" dirty="0"/>
          </a:p>
        </p:txBody>
      </p:sp>
      <p:pic>
        <p:nvPicPr>
          <p:cNvPr id="3" name="Picture 2"/>
          <p:cNvPicPr>
            <a:picLocks noChangeAspect="1"/>
          </p:cNvPicPr>
          <p:nvPr/>
        </p:nvPicPr>
        <p:blipFill>
          <a:blip r:embed="rId6"/>
          <a:stretch>
            <a:fillRect/>
          </a:stretch>
        </p:blipFill>
        <p:spPr>
          <a:xfrm>
            <a:off x="0" y="0"/>
            <a:ext cx="2706859" cy="6822015"/>
          </a:xfrm>
          <a:prstGeom prst="rect">
            <a:avLst/>
          </a:prstGeom>
        </p:spPr>
      </p:pic>
      <p:pic>
        <p:nvPicPr>
          <p:cNvPr id="4" name="13">
            <a:hlinkClick r:id="" action="ppaction://media"/>
            <a:extLst>
              <a:ext uri="{FF2B5EF4-FFF2-40B4-BE49-F238E27FC236}">
                <a16:creationId xmlns:a16="http://schemas.microsoft.com/office/drawing/2014/main" id="{F7C99C55-06DE-4803-B3DB-12261326239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007148" y="241011"/>
            <a:ext cx="730250" cy="730250"/>
          </a:xfrm>
          <a:prstGeom prst="rect">
            <a:avLst/>
          </a:prstGeom>
        </p:spPr>
      </p:pic>
    </p:spTree>
    <p:extLst>
      <p:ext uri="{BB962C8B-B14F-4D97-AF65-F5344CB8AC3E}">
        <p14:creationId xmlns:p14="http://schemas.microsoft.com/office/powerpoint/2010/main" val="149137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2625" y="571500"/>
            <a:ext cx="8229600" cy="1252538"/>
          </a:xfrm>
        </p:spPr>
        <p:txBody>
          <a:bodyPr>
            <a:normAutofit fontScale="90000"/>
          </a:bodyPr>
          <a:lstStyle/>
          <a:p>
            <a:pPr eaLnBrk="1" hangingPunct="1">
              <a:defRPr/>
            </a:pPr>
            <a:r>
              <a:rPr lang="en-GB" dirty="0"/>
              <a:t>What are the IV and DV?</a:t>
            </a:r>
            <a:br>
              <a:rPr lang="en-GB" dirty="0"/>
            </a:br>
            <a:endParaRPr lang="en-GB" dirty="0"/>
          </a:p>
        </p:txBody>
      </p:sp>
      <p:sp>
        <p:nvSpPr>
          <p:cNvPr id="48131" name="Content Placeholder 2"/>
          <p:cNvSpPr>
            <a:spLocks noGrp="1"/>
          </p:cNvSpPr>
          <p:nvPr>
            <p:ph idx="1"/>
          </p:nvPr>
        </p:nvSpPr>
        <p:spPr>
          <a:xfrm>
            <a:off x="1809751" y="1714501"/>
            <a:ext cx="8501063" cy="4625975"/>
          </a:xfrm>
        </p:spPr>
        <p:txBody>
          <a:bodyPr>
            <a:normAutofit lnSpcReduction="10000"/>
          </a:bodyPr>
          <a:lstStyle/>
          <a:p>
            <a:pPr marL="631825" indent="-514350" eaLnBrk="1" hangingPunct="1">
              <a:buFont typeface="Corbel" pitchFamily="34" charset="0"/>
              <a:buAutoNum type="arabicPeriod"/>
              <a:defRPr/>
            </a:pPr>
            <a:r>
              <a:rPr lang="en-GB" sz="2800"/>
              <a:t>Alcohol makes you fall over</a:t>
            </a:r>
          </a:p>
          <a:p>
            <a:pPr marL="631825" indent="-514350" eaLnBrk="1" hangingPunct="1">
              <a:buFont typeface="Corbel" pitchFamily="34" charset="0"/>
              <a:buAutoNum type="arabicPeriod"/>
              <a:defRPr/>
            </a:pPr>
            <a:endParaRPr lang="en-GB" sz="1600"/>
          </a:p>
          <a:p>
            <a:pPr marL="631825" indent="-514350" eaLnBrk="1" hangingPunct="1">
              <a:buFont typeface="Corbel" pitchFamily="34" charset="0"/>
              <a:buAutoNum type="arabicPeriod"/>
              <a:defRPr/>
            </a:pPr>
            <a:r>
              <a:rPr lang="en-GB" sz="2800"/>
              <a:t>Children learn more from interactive CD-ROM teaching tools than from books</a:t>
            </a:r>
          </a:p>
          <a:p>
            <a:pPr marL="631825" indent="-514350" eaLnBrk="1" hangingPunct="1">
              <a:buFont typeface="Corbel" pitchFamily="34" charset="0"/>
              <a:buAutoNum type="arabicPeriod"/>
              <a:defRPr/>
            </a:pPr>
            <a:endParaRPr lang="en-GB" sz="1600"/>
          </a:p>
          <a:p>
            <a:pPr marL="631825" indent="-514350" eaLnBrk="1" hangingPunct="1">
              <a:buFont typeface="Corbel" pitchFamily="34" charset="0"/>
              <a:buAutoNum type="arabicPeriod"/>
              <a:defRPr/>
            </a:pPr>
            <a:r>
              <a:rPr lang="en-GB" sz="2800"/>
              <a:t>Frustration creates aggression</a:t>
            </a:r>
          </a:p>
          <a:p>
            <a:pPr marL="631825" indent="-514350" eaLnBrk="1" hangingPunct="1">
              <a:buFont typeface="Corbel" pitchFamily="34" charset="0"/>
              <a:buAutoNum type="arabicPeriod"/>
              <a:defRPr/>
            </a:pPr>
            <a:endParaRPr lang="en-GB" sz="1600"/>
          </a:p>
          <a:p>
            <a:pPr marL="631825" indent="-514350" eaLnBrk="1" hangingPunct="1">
              <a:buFont typeface="Corbel" pitchFamily="34" charset="0"/>
              <a:buAutoNum type="arabicPeriod"/>
              <a:defRPr/>
            </a:pPr>
            <a:r>
              <a:rPr lang="en-GB" sz="2800"/>
              <a:t>Men and women use different criteria to select a mate</a:t>
            </a:r>
          </a:p>
          <a:p>
            <a:pPr marL="631825" indent="-514350" eaLnBrk="1" hangingPunct="1">
              <a:buFont typeface="Corbel" pitchFamily="34" charset="0"/>
              <a:buAutoNum type="arabicPeriod"/>
              <a:defRPr/>
            </a:pPr>
            <a:endParaRPr lang="en-GB" sz="1600"/>
          </a:p>
          <a:p>
            <a:pPr marL="631825" indent="-514350" eaLnBrk="1" hangingPunct="1">
              <a:buFont typeface="Corbel" pitchFamily="34" charset="0"/>
              <a:buAutoNum type="arabicPeriod"/>
              <a:defRPr/>
            </a:pPr>
            <a:r>
              <a:rPr lang="en-GB" sz="2800"/>
              <a:t>Depressives have difficulty recalling specific memories. </a:t>
            </a:r>
          </a:p>
        </p:txBody>
      </p:sp>
      <p:pic>
        <p:nvPicPr>
          <p:cNvPr id="3" name="14">
            <a:hlinkClick r:id="" action="ppaction://media"/>
            <a:extLst>
              <a:ext uri="{FF2B5EF4-FFF2-40B4-BE49-F238E27FC236}">
                <a16:creationId xmlns:a16="http://schemas.microsoft.com/office/drawing/2014/main" id="{14C60D1B-0F30-4836-9468-CDC3ADA47E0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02511" y="743239"/>
            <a:ext cx="730250" cy="730250"/>
          </a:xfrm>
          <a:prstGeom prst="rect">
            <a:avLst/>
          </a:prstGeom>
        </p:spPr>
      </p:pic>
    </p:spTree>
    <p:extLst>
      <p:ext uri="{BB962C8B-B14F-4D97-AF65-F5344CB8AC3E}">
        <p14:creationId xmlns:p14="http://schemas.microsoft.com/office/powerpoint/2010/main" val="417385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8384" y="201446"/>
            <a:ext cx="10160000" cy="1143000"/>
          </a:xfrm>
        </p:spPr>
        <p:txBody>
          <a:bodyPr/>
          <a:lstStyle/>
          <a:p>
            <a:pPr eaLnBrk="1" hangingPunct="1">
              <a:defRPr/>
            </a:pPr>
            <a:r>
              <a:rPr lang="en-GB" dirty="0"/>
              <a:t>Answers</a:t>
            </a:r>
          </a:p>
        </p:txBody>
      </p:sp>
      <p:sp>
        <p:nvSpPr>
          <p:cNvPr id="37891" name="Text Placeholder 3"/>
          <p:cNvSpPr>
            <a:spLocks noGrp="1"/>
          </p:cNvSpPr>
          <p:nvPr>
            <p:ph type="body" idx="1"/>
          </p:nvPr>
        </p:nvSpPr>
        <p:spPr>
          <a:xfrm>
            <a:off x="1872115" y="1543169"/>
            <a:ext cx="4040188" cy="715962"/>
          </a:xfrm>
        </p:spPr>
        <p:txBody>
          <a:bodyPr/>
          <a:lstStyle/>
          <a:p>
            <a:pPr eaLnBrk="1" hangingPunct="1"/>
            <a:r>
              <a:rPr lang="en-GB" altLang="en-US" dirty="0"/>
              <a:t>IV (Cause)</a:t>
            </a:r>
          </a:p>
        </p:txBody>
      </p:sp>
      <p:sp>
        <p:nvSpPr>
          <p:cNvPr id="37892" name="Content Placeholder 4"/>
          <p:cNvSpPr>
            <a:spLocks noGrp="1"/>
          </p:cNvSpPr>
          <p:nvPr>
            <p:ph sz="half" idx="2"/>
          </p:nvPr>
        </p:nvSpPr>
        <p:spPr>
          <a:xfrm>
            <a:off x="2899541" y="2682007"/>
            <a:ext cx="4040188" cy="3951287"/>
          </a:xfrm>
        </p:spPr>
        <p:txBody>
          <a:bodyPr/>
          <a:lstStyle/>
          <a:p>
            <a:pPr marL="574675" indent="-457200" eaLnBrk="1" hangingPunct="1">
              <a:buFont typeface="Corbel" panose="020B0503020204020204" pitchFamily="34" charset="0"/>
              <a:buAutoNum type="arabicPeriod"/>
            </a:pPr>
            <a:r>
              <a:rPr lang="en-GB" altLang="en-US" sz="2800"/>
              <a:t>Alcohol</a:t>
            </a:r>
          </a:p>
          <a:p>
            <a:pPr marL="574675" indent="-457200" eaLnBrk="1" hangingPunct="1">
              <a:buFont typeface="Corbel" panose="020B0503020204020204" pitchFamily="34" charset="0"/>
              <a:buAutoNum type="arabicPeriod"/>
            </a:pPr>
            <a:r>
              <a:rPr lang="en-GB" altLang="en-US" sz="2800"/>
              <a:t>Type of media (CD or book)</a:t>
            </a:r>
          </a:p>
          <a:p>
            <a:pPr marL="574675" indent="-457200" eaLnBrk="1" hangingPunct="1">
              <a:buFont typeface="Corbel" panose="020B0503020204020204" pitchFamily="34" charset="0"/>
              <a:buAutoNum type="arabicPeriod"/>
            </a:pPr>
            <a:r>
              <a:rPr lang="en-GB" altLang="en-US" sz="2800"/>
              <a:t>Amount of frustration</a:t>
            </a:r>
          </a:p>
          <a:p>
            <a:pPr marL="574675" indent="-457200" eaLnBrk="1" hangingPunct="1">
              <a:buFont typeface="Corbel" panose="020B0503020204020204" pitchFamily="34" charset="0"/>
              <a:buAutoNum type="arabicPeriod"/>
            </a:pPr>
            <a:r>
              <a:rPr lang="en-GB" altLang="en-US" sz="2800"/>
              <a:t>Gender (M or F)</a:t>
            </a:r>
          </a:p>
          <a:p>
            <a:pPr marL="574675" indent="-457200" eaLnBrk="1" hangingPunct="1">
              <a:buFont typeface="Corbel" panose="020B0503020204020204" pitchFamily="34" charset="0"/>
              <a:buAutoNum type="arabicPeriod"/>
            </a:pPr>
            <a:r>
              <a:rPr lang="en-GB" altLang="en-US" sz="2800"/>
              <a:t>Depression (depressive or not)</a:t>
            </a:r>
          </a:p>
        </p:txBody>
      </p:sp>
      <p:sp>
        <p:nvSpPr>
          <p:cNvPr id="37893" name="Text Placeholder 5"/>
          <p:cNvSpPr>
            <a:spLocks noGrp="1"/>
          </p:cNvSpPr>
          <p:nvPr>
            <p:ph type="body" sz="quarter" idx="3"/>
          </p:nvPr>
        </p:nvSpPr>
        <p:spPr>
          <a:xfrm>
            <a:off x="6457497" y="1517691"/>
            <a:ext cx="4041775" cy="715962"/>
          </a:xfrm>
        </p:spPr>
        <p:txBody>
          <a:bodyPr/>
          <a:lstStyle/>
          <a:p>
            <a:pPr eaLnBrk="1" hangingPunct="1"/>
            <a:r>
              <a:rPr lang="en-GB" altLang="en-US" dirty="0"/>
              <a:t>DV (Effect)</a:t>
            </a:r>
          </a:p>
        </p:txBody>
      </p:sp>
      <p:sp>
        <p:nvSpPr>
          <p:cNvPr id="37894" name="Content Placeholder 6"/>
          <p:cNvSpPr>
            <a:spLocks noGrp="1"/>
          </p:cNvSpPr>
          <p:nvPr>
            <p:ph sz="quarter" idx="4"/>
          </p:nvPr>
        </p:nvSpPr>
        <p:spPr>
          <a:xfrm>
            <a:off x="7132412" y="2580143"/>
            <a:ext cx="4041775" cy="3951287"/>
          </a:xfrm>
        </p:spPr>
        <p:txBody>
          <a:bodyPr/>
          <a:lstStyle/>
          <a:p>
            <a:pPr marL="574675" indent="-457200" eaLnBrk="1" hangingPunct="1">
              <a:buFont typeface="Corbel" panose="020B0503020204020204" pitchFamily="34" charset="0"/>
              <a:buAutoNum type="arabicPeriod"/>
            </a:pPr>
            <a:r>
              <a:rPr lang="en-GB" altLang="en-US" sz="2800" dirty="0"/>
              <a:t>Falling over</a:t>
            </a:r>
          </a:p>
          <a:p>
            <a:pPr marL="574675" indent="-457200" eaLnBrk="1" hangingPunct="1">
              <a:buFont typeface="Corbel" panose="020B0503020204020204" pitchFamily="34" charset="0"/>
              <a:buAutoNum type="arabicPeriod"/>
            </a:pPr>
            <a:r>
              <a:rPr lang="en-GB" altLang="en-US" sz="2800" dirty="0"/>
              <a:t>Learning</a:t>
            </a:r>
          </a:p>
          <a:p>
            <a:pPr marL="574675" indent="-457200" eaLnBrk="1" hangingPunct="1">
              <a:buFont typeface="Corbel" panose="020B0503020204020204" pitchFamily="34" charset="0"/>
              <a:buAutoNum type="arabicPeriod"/>
            </a:pPr>
            <a:r>
              <a:rPr lang="en-GB" altLang="en-US" sz="2800" dirty="0"/>
              <a:t>Aggressive behaviour</a:t>
            </a:r>
          </a:p>
          <a:p>
            <a:pPr marL="574675" indent="-457200" eaLnBrk="1" hangingPunct="1">
              <a:buFont typeface="Corbel" panose="020B0503020204020204" pitchFamily="34" charset="0"/>
              <a:buAutoNum type="arabicPeriod"/>
            </a:pPr>
            <a:r>
              <a:rPr lang="en-GB" altLang="en-US" sz="2800" dirty="0"/>
              <a:t>Criteria for mate selection</a:t>
            </a:r>
          </a:p>
          <a:p>
            <a:pPr marL="574675" indent="-457200" eaLnBrk="1" hangingPunct="1">
              <a:buFont typeface="Corbel" panose="020B0503020204020204" pitchFamily="34" charset="0"/>
              <a:buAutoNum type="arabicPeriod"/>
            </a:pPr>
            <a:r>
              <a:rPr lang="en-GB" altLang="en-US" sz="2800" dirty="0"/>
              <a:t>Specificity of memory </a:t>
            </a:r>
          </a:p>
        </p:txBody>
      </p:sp>
      <p:pic>
        <p:nvPicPr>
          <p:cNvPr id="3" name="Picture 2"/>
          <p:cNvPicPr>
            <a:picLocks noChangeAspect="1"/>
          </p:cNvPicPr>
          <p:nvPr/>
        </p:nvPicPr>
        <p:blipFill>
          <a:blip r:embed="rId2"/>
          <a:stretch>
            <a:fillRect/>
          </a:stretch>
        </p:blipFill>
        <p:spPr>
          <a:xfrm>
            <a:off x="0" y="0"/>
            <a:ext cx="2706859" cy="6822015"/>
          </a:xfrm>
          <a:prstGeom prst="rect">
            <a:avLst/>
          </a:prstGeom>
        </p:spPr>
      </p:pic>
    </p:spTree>
    <p:extLst>
      <p:ext uri="{BB962C8B-B14F-4D97-AF65-F5344CB8AC3E}">
        <p14:creationId xmlns:p14="http://schemas.microsoft.com/office/powerpoint/2010/main" val="3410110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371850" y="125944"/>
            <a:ext cx="7620000" cy="1143000"/>
          </a:xfrm>
        </p:spPr>
        <p:txBody>
          <a:bodyPr/>
          <a:lstStyle/>
          <a:p>
            <a:pPr eaLnBrk="1" fontAlgn="auto" hangingPunct="1">
              <a:spcAft>
                <a:spcPts val="0"/>
              </a:spcAft>
              <a:defRPr/>
            </a:pPr>
            <a:r>
              <a:rPr lang="en-GB" dirty="0">
                <a:solidFill>
                  <a:schemeClr val="accent1">
                    <a:satMod val="150000"/>
                  </a:schemeClr>
                </a:solidFill>
              </a:rPr>
              <a:t>Types of groups</a:t>
            </a:r>
          </a:p>
        </p:txBody>
      </p:sp>
      <p:sp>
        <p:nvSpPr>
          <p:cNvPr id="44035" name="Rectangle 3"/>
          <p:cNvSpPr>
            <a:spLocks noGrp="1" noChangeArrowheads="1"/>
          </p:cNvSpPr>
          <p:nvPr>
            <p:ph idx="1"/>
          </p:nvPr>
        </p:nvSpPr>
        <p:spPr>
          <a:xfrm>
            <a:off x="3300413" y="1779587"/>
            <a:ext cx="6491287" cy="3248025"/>
          </a:xfrm>
        </p:spPr>
        <p:txBody>
          <a:bodyPr rtlCol="0">
            <a:normAutofit/>
          </a:bodyPr>
          <a:lstStyle/>
          <a:p>
            <a:pPr marL="118745" indent="0">
              <a:spcBef>
                <a:spcPts val="0"/>
              </a:spcBef>
              <a:buNone/>
              <a:defRPr/>
            </a:pPr>
            <a:r>
              <a:rPr lang="en-GB" sz="2800" dirty="0"/>
              <a:t>Experimental groups – can be one or more – these are the people who will, normally, be the recipients of the independent variable (e.g.</a:t>
            </a:r>
            <a:r>
              <a:rPr lang="en-GB" sz="2800"/>
              <a:t> chocolate, etc)</a:t>
            </a:r>
            <a:endParaRPr lang="en-US"/>
          </a:p>
          <a:p>
            <a:pPr marL="438785" indent="-320040" eaLnBrk="1" fontAlgn="auto" hangingPunct="1">
              <a:spcBef>
                <a:spcPts val="0"/>
              </a:spcBef>
              <a:spcAft>
                <a:spcPts val="0"/>
              </a:spcAft>
              <a:buFont typeface="Wingdings 2"/>
              <a:buChar char=""/>
              <a:defRPr/>
            </a:pPr>
            <a:endParaRPr lang="en-GB" dirty="0">
              <a:cs typeface="Calibri"/>
            </a:endParaRPr>
          </a:p>
          <a:p>
            <a:pPr marL="438785" indent="-320040" eaLnBrk="1" fontAlgn="auto" hangingPunct="1">
              <a:spcBef>
                <a:spcPts val="0"/>
              </a:spcBef>
              <a:spcAft>
                <a:spcPts val="0"/>
              </a:spcAft>
              <a:buFont typeface="Wingdings 2"/>
              <a:buChar char=""/>
              <a:defRPr/>
            </a:pPr>
            <a:endParaRPr lang="en-GB" sz="1000" dirty="0">
              <a:cs typeface="Calibri"/>
            </a:endParaRPr>
          </a:p>
        </p:txBody>
      </p:sp>
      <p:pic>
        <p:nvPicPr>
          <p:cNvPr id="38916" name="Picture 2" descr="http://t3.gstatic.com/images?q=tbn:ANd9GcRbZnVWsuJx3fJXz_uWllJBw_ryQSM2EP_rZ4ONUzwe82WiJE0aZ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91700" y="0"/>
            <a:ext cx="2400300"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7" name="Rectangle 1"/>
          <p:cNvSpPr>
            <a:spLocks noChangeArrowheads="1"/>
          </p:cNvSpPr>
          <p:nvPr/>
        </p:nvSpPr>
        <p:spPr bwMode="auto">
          <a:xfrm>
            <a:off x="3300413" y="4381954"/>
            <a:ext cx="7467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17475">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0" fontAlgn="base" hangingPunct="0">
              <a:spcBef>
                <a:spcPct val="0"/>
              </a:spcBef>
              <a:spcAft>
                <a:spcPct val="0"/>
              </a:spcAft>
            </a:pPr>
            <a:r>
              <a:rPr lang="en-GB" altLang="en-US" sz="2400" dirty="0">
                <a:solidFill>
                  <a:srgbClr val="2F2B20"/>
                </a:solidFill>
              </a:rPr>
              <a:t>Control group – using another group to provide a </a:t>
            </a:r>
            <a:r>
              <a:rPr lang="en-GB" altLang="en-US" sz="2400" i="1" dirty="0">
                <a:solidFill>
                  <a:srgbClr val="2F2B20"/>
                </a:solidFill>
              </a:rPr>
              <a:t>baseline</a:t>
            </a:r>
            <a:r>
              <a:rPr lang="en-GB" altLang="en-US" sz="2400" dirty="0">
                <a:solidFill>
                  <a:srgbClr val="2F2B20"/>
                </a:solidFill>
              </a:rPr>
              <a:t> against which to compare the performance of the experimental groups.  For example, in a medical research programme, this group would not receive the experimental treatment or drug</a:t>
            </a:r>
          </a:p>
        </p:txBody>
      </p:sp>
      <p:pic>
        <p:nvPicPr>
          <p:cNvPr id="2" name="Picture 1"/>
          <p:cNvPicPr>
            <a:picLocks noChangeAspect="1"/>
          </p:cNvPicPr>
          <p:nvPr/>
        </p:nvPicPr>
        <p:blipFill>
          <a:blip r:embed="rId6"/>
          <a:stretch>
            <a:fillRect/>
          </a:stretch>
        </p:blipFill>
        <p:spPr>
          <a:xfrm>
            <a:off x="0" y="-7407"/>
            <a:ext cx="2706859" cy="6822015"/>
          </a:xfrm>
          <a:prstGeom prst="rect">
            <a:avLst/>
          </a:prstGeom>
        </p:spPr>
      </p:pic>
      <p:pic>
        <p:nvPicPr>
          <p:cNvPr id="3" name="16">
            <a:hlinkClick r:id="" action="ppaction://media"/>
            <a:extLst>
              <a:ext uri="{FF2B5EF4-FFF2-40B4-BE49-F238E27FC236}">
                <a16:creationId xmlns:a16="http://schemas.microsoft.com/office/drawing/2014/main" id="{62550AEC-993F-472A-8F82-7657F43BB3C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60602" y="5956011"/>
            <a:ext cx="730250" cy="730250"/>
          </a:xfrm>
          <a:prstGeom prst="rect">
            <a:avLst/>
          </a:prstGeom>
        </p:spPr>
      </p:pic>
    </p:spTree>
    <p:extLst>
      <p:ext uri="{BB962C8B-B14F-4D97-AF65-F5344CB8AC3E}">
        <p14:creationId xmlns:p14="http://schemas.microsoft.com/office/powerpoint/2010/main" val="29185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fontAlgn="auto" hangingPunct="1">
              <a:spcAft>
                <a:spcPts val="0"/>
              </a:spcAft>
              <a:defRPr/>
            </a:pPr>
            <a:r>
              <a:rPr lang="en-GB" dirty="0">
                <a:solidFill>
                  <a:schemeClr val="accent1">
                    <a:lumMod val="75000"/>
                  </a:schemeClr>
                </a:solidFill>
                <a:latin typeface="Times New Roman" pitchFamily="18" charset="0"/>
              </a:rPr>
              <a:t>Participants in designs</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477083174"/>
              </p:ext>
            </p:extLst>
          </p:nvPr>
        </p:nvGraphicFramePr>
        <p:xfrm>
          <a:off x="438151" y="1719301"/>
          <a:ext cx="7791450" cy="46259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p:cNvPicPr>
            <a:picLocks noChangeAspect="1"/>
          </p:cNvPicPr>
          <p:nvPr/>
        </p:nvPicPr>
        <p:blipFill>
          <a:blip r:embed="rId9"/>
          <a:stretch>
            <a:fillRect/>
          </a:stretch>
        </p:blipFill>
        <p:spPr>
          <a:xfrm>
            <a:off x="9485141" y="0"/>
            <a:ext cx="2706859" cy="6822015"/>
          </a:xfrm>
          <a:prstGeom prst="rect">
            <a:avLst/>
          </a:prstGeom>
        </p:spPr>
      </p:pic>
      <p:pic>
        <p:nvPicPr>
          <p:cNvPr id="10" name="17">
            <a:hlinkClick r:id="" action="ppaction://media"/>
            <a:extLst>
              <a:ext uri="{FF2B5EF4-FFF2-40B4-BE49-F238E27FC236}">
                <a16:creationId xmlns:a16="http://schemas.microsoft.com/office/drawing/2014/main" id="{C0A1DD39-3A4E-4753-9F7A-40192E85A16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97875" y="275648"/>
            <a:ext cx="730250" cy="730250"/>
          </a:xfrm>
          <a:prstGeom prst="rect">
            <a:avLst/>
          </a:prstGeom>
        </p:spPr>
      </p:pic>
    </p:spTree>
    <p:extLst>
      <p:ext uri="{BB962C8B-B14F-4D97-AF65-F5344CB8AC3E}">
        <p14:creationId xmlns:p14="http://schemas.microsoft.com/office/powerpoint/2010/main" val="1494456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a:spLocks noGrp="1" noChangeArrowheads="1"/>
          </p:cNvSpPr>
          <p:nvPr>
            <p:ph type="title"/>
          </p:nvPr>
        </p:nvSpPr>
        <p:spPr>
          <a:xfrm>
            <a:off x="457200" y="-230188"/>
            <a:ext cx="9036050" cy="1143001"/>
          </a:xfrm>
        </p:spPr>
        <p:txBody>
          <a:bodyPr/>
          <a:lstStyle/>
          <a:p>
            <a:pPr eaLnBrk="1" fontAlgn="auto" hangingPunct="1">
              <a:spcAft>
                <a:spcPts val="0"/>
              </a:spcAft>
              <a:defRPr/>
            </a:pPr>
            <a:r>
              <a:rPr lang="en-GB" sz="3600" dirty="0">
                <a:solidFill>
                  <a:schemeClr val="accent1">
                    <a:lumMod val="75000"/>
                  </a:schemeClr>
                </a:solidFill>
                <a:latin typeface="Times New Roman" pitchFamily="18" charset="0"/>
              </a:rPr>
              <a:t>Participants in designs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17293604"/>
              </p:ext>
            </p:extLst>
          </p:nvPr>
        </p:nvGraphicFramePr>
        <p:xfrm>
          <a:off x="265821" y="2170985"/>
          <a:ext cx="8621486" cy="47662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3" name="Diagram 2"/>
          <p:cNvGraphicFramePr/>
          <p:nvPr>
            <p:extLst>
              <p:ext uri="{D42A27DB-BD31-4B8C-83A1-F6EECF244321}">
                <p14:modId xmlns:p14="http://schemas.microsoft.com/office/powerpoint/2010/main" val="1885480103"/>
              </p:ext>
            </p:extLst>
          </p:nvPr>
        </p:nvGraphicFramePr>
        <p:xfrm>
          <a:off x="265821" y="747940"/>
          <a:ext cx="8064896" cy="125817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Picture 1"/>
          <p:cNvPicPr>
            <a:picLocks noChangeAspect="1"/>
          </p:cNvPicPr>
          <p:nvPr/>
        </p:nvPicPr>
        <p:blipFill>
          <a:blip r:embed="rId14"/>
          <a:stretch>
            <a:fillRect/>
          </a:stretch>
        </p:blipFill>
        <p:spPr>
          <a:xfrm>
            <a:off x="9485141" y="0"/>
            <a:ext cx="2706859" cy="6822015"/>
          </a:xfrm>
          <a:prstGeom prst="rect">
            <a:avLst/>
          </a:prstGeom>
        </p:spPr>
      </p:pic>
      <p:pic>
        <p:nvPicPr>
          <p:cNvPr id="757" name="18">
            <a:hlinkClick r:id="" action="ppaction://media"/>
            <a:extLst>
              <a:ext uri="{FF2B5EF4-FFF2-40B4-BE49-F238E27FC236}">
                <a16:creationId xmlns:a16="http://schemas.microsoft.com/office/drawing/2014/main" id="{1F938823-E4CC-4074-BEEC-7795AC69010D}"/>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628784" y="21647"/>
            <a:ext cx="730250" cy="730250"/>
          </a:xfrm>
          <a:prstGeom prst="rect">
            <a:avLst/>
          </a:prstGeom>
        </p:spPr>
      </p:pic>
    </p:spTree>
    <p:extLst>
      <p:ext uri="{BB962C8B-B14F-4D97-AF65-F5344CB8AC3E}">
        <p14:creationId xmlns:p14="http://schemas.microsoft.com/office/powerpoint/2010/main" val="2265208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5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5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4663-382F-4F88-96D5-F0BD91C57AFB}"/>
              </a:ext>
            </a:extLst>
          </p:cNvPr>
          <p:cNvSpPr>
            <a:spLocks noGrp="1"/>
          </p:cNvSpPr>
          <p:nvPr>
            <p:ph type="title"/>
          </p:nvPr>
        </p:nvSpPr>
        <p:spPr/>
        <p:txBody>
          <a:bodyPr/>
          <a:lstStyle/>
          <a:p>
            <a:r>
              <a:rPr lang="en-GB" dirty="0"/>
              <a:t>Advantages and disadvantages </a:t>
            </a:r>
          </a:p>
        </p:txBody>
      </p:sp>
      <p:pic>
        <p:nvPicPr>
          <p:cNvPr id="4" name="18a">
            <a:hlinkClick r:id="" action="ppaction://media"/>
            <a:extLst>
              <a:ext uri="{FF2B5EF4-FFF2-40B4-BE49-F238E27FC236}">
                <a16:creationId xmlns:a16="http://schemas.microsoft.com/office/drawing/2014/main" id="{D0D662D4-A877-4E48-90D0-49C29DDE608F}"/>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10866726" y="152400"/>
            <a:ext cx="244475" cy="244475"/>
          </a:xfrm>
        </p:spPr>
      </p:pic>
      <p:sp>
        <p:nvSpPr>
          <p:cNvPr id="5" name="TextBox 4">
            <a:extLst>
              <a:ext uri="{FF2B5EF4-FFF2-40B4-BE49-F238E27FC236}">
                <a16:creationId xmlns:a16="http://schemas.microsoft.com/office/drawing/2014/main" id="{882BE112-0463-4043-8299-82D11C0E4020}"/>
              </a:ext>
            </a:extLst>
          </p:cNvPr>
          <p:cNvSpPr txBox="1"/>
          <p:nvPr/>
        </p:nvSpPr>
        <p:spPr>
          <a:xfrm>
            <a:off x="436625" y="2359273"/>
            <a:ext cx="4535425" cy="3323987"/>
          </a:xfrm>
          <a:prstGeom prst="rect">
            <a:avLst/>
          </a:prstGeom>
          <a:solidFill>
            <a:schemeClr val="tx2">
              <a:lumMod val="40000"/>
              <a:lumOff val="60000"/>
            </a:schemeClr>
          </a:solidFill>
        </p:spPr>
        <p:txBody>
          <a:bodyPr wrap="square" rtlCol="0">
            <a:spAutoFit/>
          </a:bodyPr>
          <a:lstStyle/>
          <a:p>
            <a:r>
              <a:rPr lang="en-GB" sz="2400" dirty="0"/>
              <a:t>Ads</a:t>
            </a:r>
          </a:p>
          <a:p>
            <a:r>
              <a:rPr lang="en-GB" sz="2400" dirty="0"/>
              <a:t>Eliminate participant variables</a:t>
            </a:r>
          </a:p>
          <a:p>
            <a:r>
              <a:rPr lang="en-GB" sz="2400" dirty="0"/>
              <a:t>Need fewer participants </a:t>
            </a:r>
          </a:p>
          <a:p>
            <a:endParaRPr lang="en-GB" sz="2400" dirty="0"/>
          </a:p>
          <a:p>
            <a:r>
              <a:rPr lang="en-GB" sz="2400" dirty="0" err="1"/>
              <a:t>Disads</a:t>
            </a:r>
            <a:endParaRPr lang="en-GB" sz="2400" dirty="0"/>
          </a:p>
          <a:p>
            <a:r>
              <a:rPr lang="en-GB" sz="2400" dirty="0"/>
              <a:t>Time consuming</a:t>
            </a:r>
          </a:p>
          <a:p>
            <a:r>
              <a:rPr lang="en-GB" sz="2400" dirty="0"/>
              <a:t>Higher drop out rates</a:t>
            </a:r>
          </a:p>
          <a:p>
            <a:r>
              <a:rPr lang="en-GB" sz="2400" dirty="0"/>
              <a:t>Order effects (practice effects)</a:t>
            </a:r>
          </a:p>
          <a:p>
            <a:endParaRPr lang="en-GB" dirty="0"/>
          </a:p>
        </p:txBody>
      </p:sp>
      <p:graphicFrame>
        <p:nvGraphicFramePr>
          <p:cNvPr id="16" name="Diagram 15">
            <a:extLst>
              <a:ext uri="{FF2B5EF4-FFF2-40B4-BE49-F238E27FC236}">
                <a16:creationId xmlns:a16="http://schemas.microsoft.com/office/drawing/2014/main" id="{E00761E8-E65F-41A9-AE77-7660E96734FE}"/>
              </a:ext>
            </a:extLst>
          </p:cNvPr>
          <p:cNvGraphicFramePr/>
          <p:nvPr>
            <p:extLst>
              <p:ext uri="{D42A27DB-BD31-4B8C-83A1-F6EECF244321}">
                <p14:modId xmlns:p14="http://schemas.microsoft.com/office/powerpoint/2010/main" val="3424519884"/>
              </p:ext>
            </p:extLst>
          </p:nvPr>
        </p:nvGraphicFramePr>
        <p:xfrm>
          <a:off x="1886062" y="4521200"/>
          <a:ext cx="7029452" cy="22275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a:extLst>
              <a:ext uri="{FF2B5EF4-FFF2-40B4-BE49-F238E27FC236}">
                <a16:creationId xmlns:a16="http://schemas.microsoft.com/office/drawing/2014/main" id="{CE158654-3F4C-4E44-8D53-6C15BBBAB9EB}"/>
              </a:ext>
            </a:extLst>
          </p:cNvPr>
          <p:cNvSpPr txBox="1"/>
          <p:nvPr/>
        </p:nvSpPr>
        <p:spPr>
          <a:xfrm>
            <a:off x="5829525" y="2359273"/>
            <a:ext cx="4781325" cy="2308324"/>
          </a:xfrm>
          <a:prstGeom prst="rect">
            <a:avLst/>
          </a:prstGeom>
          <a:solidFill>
            <a:schemeClr val="tx2">
              <a:lumMod val="60000"/>
              <a:lumOff val="40000"/>
            </a:schemeClr>
          </a:solidFill>
        </p:spPr>
        <p:txBody>
          <a:bodyPr wrap="square">
            <a:spAutoFit/>
          </a:bodyPr>
          <a:lstStyle/>
          <a:p>
            <a:pPr algn="l"/>
            <a:r>
              <a:rPr lang="en-GB" sz="2400" dirty="0">
                <a:solidFill>
                  <a:srgbClr val="222222"/>
                </a:solidFill>
              </a:rPr>
              <a:t>Ads</a:t>
            </a:r>
          </a:p>
          <a:p>
            <a:pPr algn="l"/>
            <a:r>
              <a:rPr lang="en-GB" sz="2400" dirty="0">
                <a:solidFill>
                  <a:srgbClr val="222222"/>
                </a:solidFill>
              </a:rPr>
              <a:t>All participants measured at once</a:t>
            </a:r>
          </a:p>
          <a:p>
            <a:pPr algn="l"/>
            <a:r>
              <a:rPr lang="en-GB" sz="2400" b="0" i="0" dirty="0">
                <a:solidFill>
                  <a:srgbClr val="222222"/>
                </a:solidFill>
                <a:effectLst/>
              </a:rPr>
              <a:t>Lower dropout rates</a:t>
            </a:r>
          </a:p>
          <a:p>
            <a:pPr algn="l"/>
            <a:endParaRPr lang="en-GB" sz="2400" dirty="0">
              <a:solidFill>
                <a:srgbClr val="222222"/>
              </a:solidFill>
            </a:endParaRPr>
          </a:p>
          <a:p>
            <a:pPr algn="l"/>
            <a:r>
              <a:rPr lang="en-GB" sz="2400" b="0" i="0" dirty="0" err="1">
                <a:solidFill>
                  <a:srgbClr val="222222"/>
                </a:solidFill>
                <a:effectLst/>
              </a:rPr>
              <a:t>Disads</a:t>
            </a:r>
            <a:endParaRPr lang="en-GB" sz="2400" b="0" i="0" dirty="0">
              <a:solidFill>
                <a:srgbClr val="222222"/>
              </a:solidFill>
              <a:effectLst/>
            </a:endParaRPr>
          </a:p>
          <a:p>
            <a:pPr algn="l"/>
            <a:r>
              <a:rPr lang="en-GB" sz="2400" dirty="0">
                <a:solidFill>
                  <a:srgbClr val="222222"/>
                </a:solidFill>
              </a:rPr>
              <a:t>Need larger number of participants </a:t>
            </a:r>
            <a:endParaRPr lang="en-GB" sz="2400" b="0" i="0" dirty="0">
              <a:solidFill>
                <a:srgbClr val="222222"/>
              </a:solidFill>
              <a:effectLst/>
            </a:endParaRPr>
          </a:p>
        </p:txBody>
      </p:sp>
      <p:graphicFrame>
        <p:nvGraphicFramePr>
          <p:cNvPr id="12" name="Diagram 11">
            <a:extLst>
              <a:ext uri="{FF2B5EF4-FFF2-40B4-BE49-F238E27FC236}">
                <a16:creationId xmlns:a16="http://schemas.microsoft.com/office/drawing/2014/main" id="{59964D10-8C16-41DE-8A88-52FF0D3FCE12}"/>
              </a:ext>
            </a:extLst>
          </p:cNvPr>
          <p:cNvGraphicFramePr/>
          <p:nvPr>
            <p:extLst>
              <p:ext uri="{D42A27DB-BD31-4B8C-83A1-F6EECF244321}">
                <p14:modId xmlns:p14="http://schemas.microsoft.com/office/powerpoint/2010/main" val="3403829379"/>
              </p:ext>
            </p:extLst>
          </p:nvPr>
        </p:nvGraphicFramePr>
        <p:xfrm>
          <a:off x="831850" y="1629727"/>
          <a:ext cx="3562350" cy="523220"/>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5" name="Diagram 14">
            <a:extLst>
              <a:ext uri="{FF2B5EF4-FFF2-40B4-BE49-F238E27FC236}">
                <a16:creationId xmlns:a16="http://schemas.microsoft.com/office/drawing/2014/main" id="{B153DB5F-1A64-45DE-8B0E-D6FF2B5C3B44}"/>
              </a:ext>
            </a:extLst>
          </p:cNvPr>
          <p:cNvGraphicFramePr/>
          <p:nvPr>
            <p:extLst>
              <p:ext uri="{D42A27DB-BD31-4B8C-83A1-F6EECF244321}">
                <p14:modId xmlns:p14="http://schemas.microsoft.com/office/powerpoint/2010/main" val="2163379360"/>
              </p:ext>
            </p:extLst>
          </p:nvPr>
        </p:nvGraphicFramePr>
        <p:xfrm>
          <a:off x="3378200" y="1586388"/>
          <a:ext cx="9118600" cy="609897"/>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spTree>
    <p:extLst>
      <p:ext uri="{BB962C8B-B14F-4D97-AF65-F5344CB8AC3E}">
        <p14:creationId xmlns:p14="http://schemas.microsoft.com/office/powerpoint/2010/main" val="339623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6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F36EE-386E-4450-91F9-A35CACA5C94A}"/>
              </a:ext>
            </a:extLst>
          </p:cNvPr>
          <p:cNvSpPr>
            <a:spLocks noGrp="1"/>
          </p:cNvSpPr>
          <p:nvPr>
            <p:ph type="title"/>
          </p:nvPr>
        </p:nvSpPr>
        <p:spPr>
          <a:xfrm>
            <a:off x="336550" y="-223836"/>
            <a:ext cx="10160000" cy="1143000"/>
          </a:xfrm>
        </p:spPr>
        <p:txBody>
          <a:bodyPr/>
          <a:lstStyle/>
          <a:p>
            <a:r>
              <a:rPr lang="en-GB" sz="4000" dirty="0"/>
              <a:t>Matched-pairs design </a:t>
            </a:r>
          </a:p>
        </p:txBody>
      </p:sp>
      <p:graphicFrame>
        <p:nvGraphicFramePr>
          <p:cNvPr id="7" name="Content Placeholder 6">
            <a:extLst>
              <a:ext uri="{FF2B5EF4-FFF2-40B4-BE49-F238E27FC236}">
                <a16:creationId xmlns:a16="http://schemas.microsoft.com/office/drawing/2014/main" id="{B7D8913F-CB4F-4ADC-8E6B-DF8BE5150C50}"/>
              </a:ext>
            </a:extLst>
          </p:cNvPr>
          <p:cNvGraphicFramePr>
            <a:graphicFrameLocks noGrp="1"/>
          </p:cNvGraphicFramePr>
          <p:nvPr>
            <p:ph idx="1"/>
            <p:extLst>
              <p:ext uri="{D42A27DB-BD31-4B8C-83A1-F6EECF244321}">
                <p14:modId xmlns:p14="http://schemas.microsoft.com/office/powerpoint/2010/main" val="4128856235"/>
              </p:ext>
            </p:extLst>
          </p:nvPr>
        </p:nvGraphicFramePr>
        <p:xfrm>
          <a:off x="685800" y="3765550"/>
          <a:ext cx="9810750" cy="30019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a:extLst>
              <a:ext uri="{FF2B5EF4-FFF2-40B4-BE49-F238E27FC236}">
                <a16:creationId xmlns:a16="http://schemas.microsoft.com/office/drawing/2014/main" id="{60CB2171-C360-4057-8DE8-BE63AC38299D}"/>
              </a:ext>
            </a:extLst>
          </p:cNvPr>
          <p:cNvGraphicFramePr/>
          <p:nvPr>
            <p:extLst>
              <p:ext uri="{D42A27DB-BD31-4B8C-83A1-F6EECF244321}">
                <p14:modId xmlns:p14="http://schemas.microsoft.com/office/powerpoint/2010/main" val="2053057257"/>
              </p:ext>
            </p:extLst>
          </p:nvPr>
        </p:nvGraphicFramePr>
        <p:xfrm>
          <a:off x="-82550" y="858838"/>
          <a:ext cx="11163300" cy="252571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8" name="18b">
            <a:hlinkClick r:id="" action="ppaction://media"/>
            <a:extLst>
              <a:ext uri="{FF2B5EF4-FFF2-40B4-BE49-F238E27FC236}">
                <a16:creationId xmlns:a16="http://schemas.microsoft.com/office/drawing/2014/main" id="{24FA70E9-31E4-413E-BBEE-E92559AEFE26}"/>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0702925" y="373064"/>
            <a:ext cx="244475" cy="244475"/>
          </a:xfrm>
          <a:prstGeom prst="rect">
            <a:avLst/>
          </a:prstGeom>
        </p:spPr>
      </p:pic>
    </p:spTree>
    <p:extLst>
      <p:ext uri="{BB962C8B-B14F-4D97-AF65-F5344CB8AC3E}">
        <p14:creationId xmlns:p14="http://schemas.microsoft.com/office/powerpoint/2010/main" val="4034691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686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E2BBD-F6A9-46C6-A597-093634F07CBF}"/>
              </a:ext>
            </a:extLst>
          </p:cNvPr>
          <p:cNvSpPr>
            <a:spLocks noGrp="1"/>
          </p:cNvSpPr>
          <p:nvPr>
            <p:ph type="title"/>
          </p:nvPr>
        </p:nvSpPr>
        <p:spPr/>
        <p:txBody>
          <a:bodyPr/>
          <a:lstStyle/>
          <a:p>
            <a:r>
              <a:rPr lang="en-GB" dirty="0"/>
              <a:t>Controlling placebo and experimenter effects</a:t>
            </a:r>
          </a:p>
        </p:txBody>
      </p:sp>
      <p:sp>
        <p:nvSpPr>
          <p:cNvPr id="3" name="Content Placeholder 2">
            <a:extLst>
              <a:ext uri="{FF2B5EF4-FFF2-40B4-BE49-F238E27FC236}">
                <a16:creationId xmlns:a16="http://schemas.microsoft.com/office/drawing/2014/main" id="{4C8CEA77-5CC8-4B8F-BA34-038425EE41D7}"/>
              </a:ext>
            </a:extLst>
          </p:cNvPr>
          <p:cNvSpPr>
            <a:spLocks noGrp="1"/>
          </p:cNvSpPr>
          <p:nvPr>
            <p:ph idx="1"/>
          </p:nvPr>
        </p:nvSpPr>
        <p:spPr>
          <a:xfrm>
            <a:off x="247650" y="1720850"/>
            <a:ext cx="10693400" cy="5003800"/>
          </a:xfrm>
          <a:solidFill>
            <a:schemeClr val="accent3">
              <a:lumMod val="40000"/>
              <a:lumOff val="60000"/>
            </a:schemeClr>
          </a:solidFill>
        </p:spPr>
        <p:txBody>
          <a:bodyPr/>
          <a:lstStyle/>
          <a:p>
            <a:r>
              <a:rPr lang="en-GB" dirty="0"/>
              <a:t>Placebo effect – participant’s behaviour being influenced by their expectations of how they should behave when they believe they may have received treatment.</a:t>
            </a:r>
          </a:p>
          <a:p>
            <a:pPr lvl="1"/>
            <a:r>
              <a:rPr lang="en-GB" sz="2200" dirty="0"/>
              <a:t>Single-blind – participant unaware of which group/condition they are in</a:t>
            </a:r>
          </a:p>
          <a:p>
            <a:r>
              <a:rPr lang="en-GB" dirty="0"/>
              <a:t>Experimenter effect – the outcome of the experiment being unintentionally influenced by the experimenter</a:t>
            </a:r>
          </a:p>
          <a:p>
            <a:pPr lvl="1"/>
            <a:r>
              <a:rPr lang="en-GB" sz="2200" dirty="0"/>
              <a:t>Double-blind – neither the experimenter or participant knows which group/condition they are in </a:t>
            </a:r>
          </a:p>
          <a:p>
            <a:r>
              <a:rPr lang="en-GB" dirty="0"/>
              <a:t>Non-standardised instructions and procedures</a:t>
            </a:r>
          </a:p>
          <a:p>
            <a:pPr lvl="1"/>
            <a:r>
              <a:rPr lang="en-GB" sz="2200" dirty="0"/>
              <a:t>Effect the outcome if researchers do not follow same instructions</a:t>
            </a:r>
          </a:p>
          <a:p>
            <a:r>
              <a:rPr lang="en-GB" dirty="0"/>
              <a:t>Demand characteristics</a:t>
            </a:r>
          </a:p>
          <a:p>
            <a:pPr lvl="1"/>
            <a:r>
              <a:rPr lang="en-GB" dirty="0"/>
              <a:t>Subtle cues that make participants aware of what the experimenter expects to find or how participants are expected to behave.	</a:t>
            </a:r>
          </a:p>
          <a:p>
            <a:pPr lvl="1"/>
            <a:r>
              <a:rPr lang="en-GB" dirty="0"/>
              <a:t>Deception or double-blind procedures to help minimise them 		</a:t>
            </a:r>
          </a:p>
          <a:p>
            <a:endParaRPr lang="en-GB" sz="2400" dirty="0"/>
          </a:p>
        </p:txBody>
      </p:sp>
      <p:pic>
        <p:nvPicPr>
          <p:cNvPr id="5" name="18c">
            <a:hlinkClick r:id="" action="ppaction://media"/>
            <a:extLst>
              <a:ext uri="{FF2B5EF4-FFF2-40B4-BE49-F238E27FC236}">
                <a16:creationId xmlns:a16="http://schemas.microsoft.com/office/drawing/2014/main" id="{B8BB1242-950D-4C23-A888-2B46229A40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79063" y="531813"/>
            <a:ext cx="244475" cy="244475"/>
          </a:xfrm>
          <a:prstGeom prst="rect">
            <a:avLst/>
          </a:prstGeom>
        </p:spPr>
      </p:pic>
    </p:spTree>
    <p:extLst>
      <p:ext uri="{BB962C8B-B14F-4D97-AF65-F5344CB8AC3E}">
        <p14:creationId xmlns:p14="http://schemas.microsoft.com/office/powerpoint/2010/main" val="99377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3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88267" y="2032392"/>
            <a:ext cx="9060494" cy="1323439"/>
          </a:xfrm>
          <a:prstGeom prst="rect">
            <a:avLst/>
          </a:prstGeom>
        </p:spPr>
        <p:txBody>
          <a:bodyPr wrap="none">
            <a:spAutoFit/>
          </a:bodyPr>
          <a:lstStyle/>
          <a:p>
            <a:r>
              <a:rPr lang="en-GB" sz="8000" dirty="0">
                <a:solidFill>
                  <a:prstClr val="white"/>
                </a:solidFill>
              </a:rPr>
              <a:t>Types of Experiments</a:t>
            </a:r>
          </a:p>
        </p:txBody>
      </p:sp>
      <p:sp>
        <p:nvSpPr>
          <p:cNvPr id="2" name="Subtitle 1"/>
          <p:cNvSpPr>
            <a:spLocks noGrp="1"/>
          </p:cNvSpPr>
          <p:nvPr>
            <p:ph type="subTitle" idx="1"/>
          </p:nvPr>
        </p:nvSpPr>
        <p:spPr/>
        <p:txBody>
          <a:bodyPr/>
          <a:lstStyle/>
          <a:p>
            <a:endParaRPr lang="en-GB"/>
          </a:p>
        </p:txBody>
      </p:sp>
      <p:pic>
        <p:nvPicPr>
          <p:cNvPr id="3" name="19">
            <a:hlinkClick r:id="" action="ppaction://media"/>
            <a:extLst>
              <a:ext uri="{FF2B5EF4-FFF2-40B4-BE49-F238E27FC236}">
                <a16:creationId xmlns:a16="http://schemas.microsoft.com/office/drawing/2014/main" id="{AE080443-AE24-47A7-BECC-82207DEB77F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95602" y="396875"/>
            <a:ext cx="730250" cy="730250"/>
          </a:xfrm>
          <a:prstGeom prst="rect">
            <a:avLst/>
          </a:prstGeom>
        </p:spPr>
      </p:pic>
    </p:spTree>
    <p:extLst>
      <p:ext uri="{BB962C8B-B14F-4D97-AF65-F5344CB8AC3E}">
        <p14:creationId xmlns:p14="http://schemas.microsoft.com/office/powerpoint/2010/main" val="1096562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atin typeface="Comic Sans MS" pitchFamily="66" charset="0"/>
              </a:rPr>
              <a:t>Types of Experiment</a:t>
            </a:r>
          </a:p>
        </p:txBody>
      </p:sp>
      <p:sp>
        <p:nvSpPr>
          <p:cNvPr id="8195" name="Rectangle 3"/>
          <p:cNvSpPr>
            <a:spLocks noGrp="1" noChangeArrowheads="1"/>
          </p:cNvSpPr>
          <p:nvPr>
            <p:ph sz="quarter" idx="1"/>
          </p:nvPr>
        </p:nvSpPr>
        <p:spPr>
          <a:xfrm>
            <a:off x="816864" y="1932215"/>
            <a:ext cx="10096500" cy="4495800"/>
          </a:xfrm>
          <a:solidFill>
            <a:schemeClr val="accent1">
              <a:lumMod val="40000"/>
              <a:lumOff val="60000"/>
            </a:schemeClr>
          </a:solidFill>
        </p:spPr>
        <p:txBody>
          <a:bodyPr>
            <a:normAutofit lnSpcReduction="10000"/>
          </a:bodyPr>
          <a:lstStyle/>
          <a:p>
            <a:r>
              <a:rPr lang="en-GB" sz="4000" dirty="0"/>
              <a:t>Laboratory experiments</a:t>
            </a:r>
          </a:p>
          <a:p>
            <a:endParaRPr lang="en-GB" sz="4000" dirty="0"/>
          </a:p>
          <a:p>
            <a:r>
              <a:rPr lang="en-GB" sz="4000" dirty="0"/>
              <a:t>Field Experiments</a:t>
            </a:r>
          </a:p>
          <a:p>
            <a:endParaRPr lang="en-GB" sz="4000" dirty="0"/>
          </a:p>
          <a:p>
            <a:r>
              <a:rPr lang="en-GB" sz="4000" dirty="0"/>
              <a:t>Natural Experiments</a:t>
            </a:r>
          </a:p>
          <a:p>
            <a:endParaRPr lang="en-GB" sz="4000" dirty="0"/>
          </a:p>
          <a:p>
            <a:r>
              <a:rPr lang="en-GB" sz="4000" dirty="0"/>
              <a:t>Quasi-experiments</a:t>
            </a:r>
          </a:p>
        </p:txBody>
      </p:sp>
    </p:spTree>
    <p:extLst>
      <p:ext uri="{BB962C8B-B14F-4D97-AF65-F5344CB8AC3E}">
        <p14:creationId xmlns:p14="http://schemas.microsoft.com/office/powerpoint/2010/main" val="785076606"/>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solidFill>
            <a:schemeClr val="bg1"/>
          </a:solidFill>
        </p:spPr>
        <p:txBody>
          <a:bodyPr/>
          <a:lstStyle/>
          <a:p>
            <a:r>
              <a:rPr lang="en-GB" dirty="0"/>
              <a:t>Laboratory Experiments</a:t>
            </a:r>
          </a:p>
        </p:txBody>
      </p:sp>
      <p:sp>
        <p:nvSpPr>
          <p:cNvPr id="9219" name="Rectangle 3"/>
          <p:cNvSpPr>
            <a:spLocks noGrp="1" noChangeArrowheads="1"/>
          </p:cNvSpPr>
          <p:nvPr>
            <p:ph sz="quarter" idx="1"/>
          </p:nvPr>
        </p:nvSpPr>
        <p:spPr>
          <a:xfrm>
            <a:off x="555171" y="1828800"/>
            <a:ext cx="6607629" cy="4495800"/>
          </a:xfrm>
        </p:spPr>
        <p:txBody>
          <a:bodyPr>
            <a:normAutofit lnSpcReduction="10000"/>
          </a:bodyPr>
          <a:lstStyle/>
          <a:p>
            <a:r>
              <a:rPr lang="en-GB" sz="3200" dirty="0"/>
              <a:t>Conducted in a </a:t>
            </a:r>
            <a:r>
              <a:rPr lang="en-GB" sz="3200" dirty="0">
                <a:solidFill>
                  <a:schemeClr val="hlink"/>
                </a:solidFill>
              </a:rPr>
              <a:t>special environment</a:t>
            </a:r>
            <a:r>
              <a:rPr lang="en-GB" sz="3200" dirty="0"/>
              <a:t> where variables can be </a:t>
            </a:r>
            <a:r>
              <a:rPr lang="en-GB" sz="3200" dirty="0">
                <a:solidFill>
                  <a:schemeClr val="hlink"/>
                </a:solidFill>
              </a:rPr>
              <a:t>carefully controlled.</a:t>
            </a:r>
          </a:p>
          <a:p>
            <a:r>
              <a:rPr lang="en-US" sz="3200" dirty="0"/>
              <a:t>DVs and IVs can be measured with greater precision than in the field</a:t>
            </a:r>
          </a:p>
          <a:p>
            <a:r>
              <a:rPr lang="en-GB" sz="3200" dirty="0"/>
              <a:t>Participants are </a:t>
            </a:r>
            <a:r>
              <a:rPr lang="en-GB" sz="3200" dirty="0">
                <a:solidFill>
                  <a:schemeClr val="hlink"/>
                </a:solidFill>
              </a:rPr>
              <a:t>aware</a:t>
            </a:r>
            <a:r>
              <a:rPr lang="en-GB" sz="3200" dirty="0"/>
              <a:t> that they are taking part in an experiment.</a:t>
            </a:r>
          </a:p>
          <a:p>
            <a:r>
              <a:rPr lang="en-GB" sz="3200" dirty="0"/>
              <a:t>They may or may not know the true aims of the experiment.</a:t>
            </a:r>
          </a:p>
        </p:txBody>
      </p:sp>
      <p:pic>
        <p:nvPicPr>
          <p:cNvPr id="16386" name="Picture 2" descr="http://t0.gstatic.com/images?q=tbn:ANd9GcRN8QDS4qrKQEQ-LpsPK7kvbbo463uEm4FUebvhUlAejZgvMLbtu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614" y="2351315"/>
            <a:ext cx="3261852" cy="3100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469499"/>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sz="3800">
                <a:latin typeface="Comic Sans MS" pitchFamily="66" charset="0"/>
              </a:rPr>
              <a:t>Strengths and weaknesses of Lab Experiments</a:t>
            </a:r>
          </a:p>
        </p:txBody>
      </p:sp>
      <p:sp>
        <p:nvSpPr>
          <p:cNvPr id="11267" name="Rectangle 3"/>
          <p:cNvSpPr>
            <a:spLocks noGrp="1" noChangeArrowheads="1"/>
          </p:cNvSpPr>
          <p:nvPr>
            <p:ph sz="quarter" idx="1"/>
          </p:nvPr>
        </p:nvSpPr>
        <p:spPr>
          <a:xfrm>
            <a:off x="342901" y="1524000"/>
            <a:ext cx="5372100" cy="3048000"/>
          </a:xfrm>
          <a:solidFill>
            <a:schemeClr val="accent1">
              <a:lumMod val="60000"/>
              <a:lumOff val="40000"/>
            </a:schemeClr>
          </a:solidFill>
        </p:spPr>
        <p:txBody>
          <a:bodyPr>
            <a:normAutofit/>
          </a:bodyPr>
          <a:lstStyle/>
          <a:p>
            <a:pPr>
              <a:lnSpc>
                <a:spcPct val="90000"/>
              </a:lnSpc>
              <a:buClr>
                <a:schemeClr val="tx1"/>
              </a:buClr>
              <a:buFont typeface="Wingdings" pitchFamily="2" charset="2"/>
              <a:buChar char="J"/>
            </a:pPr>
            <a:r>
              <a:rPr lang="en-GB" sz="2800" dirty="0"/>
              <a:t>Well controlled.</a:t>
            </a:r>
          </a:p>
          <a:p>
            <a:pPr>
              <a:lnSpc>
                <a:spcPct val="90000"/>
              </a:lnSpc>
              <a:buClr>
                <a:schemeClr val="tx1"/>
              </a:buClr>
              <a:buFont typeface="Wingdings" pitchFamily="2" charset="2"/>
              <a:buChar char="J"/>
            </a:pPr>
            <a:r>
              <a:rPr lang="en-GB" sz="2800" dirty="0"/>
              <a:t>Permits us to study cause and effect.</a:t>
            </a:r>
          </a:p>
          <a:p>
            <a:pPr>
              <a:lnSpc>
                <a:spcPct val="90000"/>
              </a:lnSpc>
              <a:buClr>
                <a:schemeClr val="tx1"/>
              </a:buClr>
              <a:buFont typeface="Wingdings" pitchFamily="2" charset="2"/>
              <a:buChar char="J"/>
            </a:pPr>
            <a:r>
              <a:rPr lang="en-GB" sz="2800" dirty="0"/>
              <a:t>Confounding variables minimised.</a:t>
            </a:r>
          </a:p>
          <a:p>
            <a:pPr>
              <a:lnSpc>
                <a:spcPct val="90000"/>
              </a:lnSpc>
              <a:buClr>
                <a:schemeClr val="tx1"/>
              </a:buClr>
              <a:buFont typeface="Wingdings" pitchFamily="2" charset="2"/>
              <a:buChar char="J"/>
            </a:pPr>
            <a:r>
              <a:rPr lang="en-GB" sz="2800" dirty="0"/>
              <a:t>Can be </a:t>
            </a:r>
            <a:r>
              <a:rPr lang="en-GB" sz="2800" dirty="0">
                <a:solidFill>
                  <a:schemeClr val="accent1">
                    <a:lumMod val="50000"/>
                  </a:schemeClr>
                </a:solidFill>
              </a:rPr>
              <a:t>replicated </a:t>
            </a:r>
            <a:r>
              <a:rPr lang="en-GB" sz="2800" dirty="0"/>
              <a:t>(copied/repeated)</a:t>
            </a:r>
            <a:endParaRPr lang="en-GB" sz="2800" b="1" dirty="0"/>
          </a:p>
          <a:p>
            <a:pPr algn="ctr">
              <a:lnSpc>
                <a:spcPct val="90000"/>
              </a:lnSpc>
              <a:buClr>
                <a:schemeClr val="tx1"/>
              </a:buClr>
              <a:buFont typeface="Wingdings" pitchFamily="2" charset="2"/>
              <a:buNone/>
            </a:pPr>
            <a:endParaRPr lang="en-GB" sz="3200" b="1" dirty="0"/>
          </a:p>
          <a:p>
            <a:pPr algn="ctr">
              <a:lnSpc>
                <a:spcPct val="90000"/>
              </a:lnSpc>
              <a:buClr>
                <a:schemeClr val="tx1"/>
              </a:buClr>
              <a:buFont typeface="Wingdings" pitchFamily="2" charset="2"/>
              <a:buNone/>
            </a:pPr>
            <a:endParaRPr lang="en-GB" sz="2000" b="1" dirty="0"/>
          </a:p>
        </p:txBody>
      </p:sp>
      <p:sp>
        <p:nvSpPr>
          <p:cNvPr id="11268" name="Rectangle 4"/>
          <p:cNvSpPr>
            <a:spLocks noGrp="1" noChangeArrowheads="1"/>
          </p:cNvSpPr>
          <p:nvPr>
            <p:ph sz="quarter" idx="2"/>
          </p:nvPr>
        </p:nvSpPr>
        <p:spPr>
          <a:xfrm>
            <a:off x="5867400" y="1524000"/>
            <a:ext cx="5816600" cy="5118100"/>
          </a:xfrm>
          <a:solidFill>
            <a:schemeClr val="tx2">
              <a:lumMod val="60000"/>
              <a:lumOff val="40000"/>
            </a:schemeClr>
          </a:solidFill>
        </p:spPr>
        <p:txBody>
          <a:bodyPr>
            <a:noAutofit/>
          </a:bodyPr>
          <a:lstStyle/>
          <a:p>
            <a:pPr>
              <a:lnSpc>
                <a:spcPct val="90000"/>
              </a:lnSpc>
              <a:buClr>
                <a:schemeClr val="tx1"/>
              </a:buClr>
              <a:buFont typeface="Wingdings" pitchFamily="2" charset="2"/>
              <a:buChar char="L"/>
            </a:pPr>
            <a:r>
              <a:rPr lang="en-GB" sz="2800" dirty="0"/>
              <a:t>Artificial or contrived.</a:t>
            </a:r>
          </a:p>
          <a:p>
            <a:pPr>
              <a:lnSpc>
                <a:spcPct val="90000"/>
              </a:lnSpc>
              <a:buClr>
                <a:schemeClr val="tx1"/>
              </a:buClr>
              <a:buFont typeface="Wingdings" pitchFamily="2" charset="2"/>
              <a:buChar char="L"/>
            </a:pPr>
            <a:r>
              <a:rPr lang="en-GB" sz="2800" dirty="0"/>
              <a:t>Participants know they are being studied, which is likely to affect their behaviour.</a:t>
            </a:r>
          </a:p>
          <a:p>
            <a:pPr>
              <a:lnSpc>
                <a:spcPct val="90000"/>
              </a:lnSpc>
              <a:buClr>
                <a:schemeClr val="tx1"/>
              </a:buClr>
              <a:buFont typeface="Wingdings" pitchFamily="2" charset="2"/>
              <a:buChar char="L"/>
            </a:pPr>
            <a:r>
              <a:rPr lang="en-GB" sz="2800" dirty="0"/>
              <a:t>Investigator may influence results.</a:t>
            </a:r>
          </a:p>
          <a:p>
            <a:pPr>
              <a:lnSpc>
                <a:spcPct val="90000"/>
              </a:lnSpc>
              <a:buClr>
                <a:schemeClr val="tx1"/>
              </a:buClr>
              <a:buFont typeface="Wingdings" pitchFamily="2" charset="2"/>
              <a:buChar char="L"/>
            </a:pPr>
            <a:r>
              <a:rPr lang="en-GB" sz="2800" dirty="0"/>
              <a:t>The setting is not like real life – low in </a:t>
            </a:r>
            <a:r>
              <a:rPr lang="en-GB" sz="2800" dirty="0">
                <a:solidFill>
                  <a:schemeClr val="accent1">
                    <a:lumMod val="50000"/>
                  </a:schemeClr>
                </a:solidFill>
              </a:rPr>
              <a:t>mundane realism.</a:t>
            </a:r>
          </a:p>
          <a:p>
            <a:pPr>
              <a:lnSpc>
                <a:spcPct val="90000"/>
              </a:lnSpc>
              <a:buClr>
                <a:schemeClr val="tx1"/>
              </a:buClr>
              <a:buFont typeface="Wingdings" pitchFamily="2" charset="2"/>
              <a:buChar char="L"/>
            </a:pPr>
            <a:r>
              <a:rPr lang="en-GB" sz="2800" dirty="0"/>
              <a:t>Because IV and DV have been </a:t>
            </a:r>
            <a:r>
              <a:rPr lang="en-GB" sz="2800" dirty="0" err="1">
                <a:solidFill>
                  <a:schemeClr val="accent1">
                    <a:lumMod val="50000"/>
                  </a:schemeClr>
                </a:solidFill>
              </a:rPr>
              <a:t>operationalised</a:t>
            </a:r>
            <a:r>
              <a:rPr lang="en-GB" sz="2800" dirty="0">
                <a:solidFill>
                  <a:schemeClr val="hlink"/>
                </a:solidFill>
              </a:rPr>
              <a:t> </a:t>
            </a:r>
            <a:r>
              <a:rPr lang="en-GB" sz="2800" dirty="0"/>
              <a:t>it doesn’t represent real-life experiences e.g. trigrams to test memory</a:t>
            </a:r>
          </a:p>
          <a:p>
            <a:pPr>
              <a:lnSpc>
                <a:spcPct val="90000"/>
              </a:lnSpc>
              <a:buClr>
                <a:schemeClr val="tx1"/>
              </a:buClr>
              <a:buFont typeface="Wingdings" pitchFamily="2" charset="2"/>
              <a:buChar char="L"/>
            </a:pPr>
            <a:r>
              <a:rPr lang="en-GB" sz="2800" dirty="0"/>
              <a:t>Low ecological validity</a:t>
            </a:r>
          </a:p>
          <a:p>
            <a:pPr>
              <a:lnSpc>
                <a:spcPct val="90000"/>
              </a:lnSpc>
              <a:buClr>
                <a:schemeClr val="tx1"/>
              </a:buClr>
              <a:buFont typeface="Wingdings" pitchFamily="2" charset="2"/>
              <a:buChar char="L"/>
            </a:pPr>
            <a:endParaRPr lang="en-GB" sz="2800" dirty="0">
              <a:solidFill>
                <a:schemeClr val="hlink"/>
              </a:solidFill>
            </a:endParaRPr>
          </a:p>
        </p:txBody>
      </p:sp>
      <p:sp>
        <p:nvSpPr>
          <p:cNvPr id="11269" name="Text Box 5"/>
          <p:cNvSpPr txBox="1">
            <a:spLocks noChangeArrowheads="1"/>
          </p:cNvSpPr>
          <p:nvPr/>
        </p:nvSpPr>
        <p:spPr bwMode="auto">
          <a:xfrm>
            <a:off x="342901" y="4724400"/>
            <a:ext cx="5372099" cy="1938992"/>
          </a:xfrm>
          <a:prstGeom prst="rect">
            <a:avLst/>
          </a:prstGeom>
          <a:solidFill>
            <a:schemeClr val="accent1">
              <a:lumMod val="75000"/>
            </a:schemeClr>
          </a:solidFill>
          <a:ln>
            <a:noFill/>
          </a:ln>
          <a:effectLst/>
        </p:spPr>
        <p:txBody>
          <a:bodyPr wrap="square">
            <a:spAutoFit/>
          </a:bodyPr>
          <a:lstStyle/>
          <a:p>
            <a:pPr eaLnBrk="0" fontAlgn="base" hangingPunct="0">
              <a:spcBef>
                <a:spcPct val="0"/>
              </a:spcBef>
              <a:spcAft>
                <a:spcPct val="0"/>
              </a:spcAft>
            </a:pPr>
            <a:r>
              <a:rPr lang="en-GB" sz="2400" b="1" dirty="0">
                <a:solidFill>
                  <a:srgbClr val="2F2B20"/>
                </a:solidFill>
                <a:latin typeface="Arial" panose="020B0604020202020204" pitchFamily="34" charset="0"/>
                <a:cs typeface="Arial" panose="020B0604020202020204" pitchFamily="34" charset="0"/>
              </a:rPr>
              <a:t>Ethical Issues</a:t>
            </a:r>
          </a:p>
          <a:p>
            <a:pPr eaLnBrk="0" fontAlgn="base" hangingPunct="0">
              <a:spcBef>
                <a:spcPct val="0"/>
              </a:spcBef>
              <a:spcAft>
                <a:spcPct val="0"/>
              </a:spcAft>
            </a:pPr>
            <a:r>
              <a:rPr lang="en-GB" sz="2400" dirty="0">
                <a:solidFill>
                  <a:srgbClr val="2F2B20"/>
                </a:solidFill>
                <a:latin typeface="Arial" panose="020B0604020202020204" pitchFamily="34" charset="0"/>
                <a:cs typeface="Arial" panose="020B0604020202020204" pitchFamily="34" charset="0"/>
              </a:rPr>
              <a:t>Deception</a:t>
            </a:r>
          </a:p>
          <a:p>
            <a:pPr eaLnBrk="0" fontAlgn="base" hangingPunct="0">
              <a:spcBef>
                <a:spcPct val="0"/>
              </a:spcBef>
              <a:spcAft>
                <a:spcPct val="0"/>
              </a:spcAft>
            </a:pPr>
            <a:r>
              <a:rPr lang="en-GB" sz="2400" dirty="0">
                <a:solidFill>
                  <a:srgbClr val="2F2B20"/>
                </a:solidFill>
                <a:latin typeface="Arial" panose="020B0604020202020204" pitchFamily="34" charset="0"/>
                <a:cs typeface="Arial" panose="020B0604020202020204" pitchFamily="34" charset="0"/>
              </a:rPr>
              <a:t>Informed consent (is it truly voluntary?)</a:t>
            </a:r>
          </a:p>
          <a:p>
            <a:pPr eaLnBrk="0" fontAlgn="base" hangingPunct="0">
              <a:spcBef>
                <a:spcPct val="0"/>
              </a:spcBef>
              <a:spcAft>
                <a:spcPct val="0"/>
              </a:spcAft>
            </a:pPr>
            <a:r>
              <a:rPr lang="en-GB" sz="2400" dirty="0">
                <a:solidFill>
                  <a:srgbClr val="2F2B20"/>
                </a:solidFill>
                <a:latin typeface="Arial" panose="020B0604020202020204" pitchFamily="34" charset="0"/>
                <a:cs typeface="Arial" panose="020B0604020202020204" pitchFamily="34" charset="0"/>
              </a:rPr>
              <a:t>Psychological harm</a:t>
            </a:r>
          </a:p>
        </p:txBody>
      </p:sp>
    </p:spTree>
    <p:extLst>
      <p:ext uri="{BB962C8B-B14F-4D97-AF65-F5344CB8AC3E}">
        <p14:creationId xmlns:p14="http://schemas.microsoft.com/office/powerpoint/2010/main" val="2890419031"/>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solidFill>
            <a:schemeClr val="bg1"/>
          </a:solidFill>
        </p:spPr>
        <p:txBody>
          <a:bodyPr/>
          <a:lstStyle/>
          <a:p>
            <a:r>
              <a:rPr lang="en-GB">
                <a:latin typeface="Comic Sans MS" pitchFamily="66" charset="0"/>
              </a:rPr>
              <a:t>Field Experiments</a:t>
            </a:r>
          </a:p>
        </p:txBody>
      </p:sp>
      <p:sp>
        <p:nvSpPr>
          <p:cNvPr id="12291" name="Rectangle 3"/>
          <p:cNvSpPr>
            <a:spLocks noGrp="1" noChangeArrowheads="1"/>
          </p:cNvSpPr>
          <p:nvPr>
            <p:ph sz="quarter" idx="1"/>
          </p:nvPr>
        </p:nvSpPr>
        <p:spPr>
          <a:xfrm>
            <a:off x="244929" y="1812471"/>
            <a:ext cx="11688064" cy="4653643"/>
          </a:xfrm>
          <a:solidFill>
            <a:schemeClr val="tx2">
              <a:lumMod val="20000"/>
              <a:lumOff val="80000"/>
            </a:schemeClr>
          </a:solidFill>
        </p:spPr>
        <p:txBody>
          <a:bodyPr>
            <a:normAutofit/>
          </a:bodyPr>
          <a:lstStyle/>
          <a:p>
            <a:r>
              <a:rPr lang="en-GB" sz="3600" dirty="0">
                <a:latin typeface="Comic Sans MS" pitchFamily="66" charset="0"/>
              </a:rPr>
              <a:t>Conducted in a more </a:t>
            </a:r>
            <a:r>
              <a:rPr lang="en-GB" sz="3600" dirty="0">
                <a:solidFill>
                  <a:schemeClr val="hlink"/>
                </a:solidFill>
                <a:latin typeface="Comic Sans MS" pitchFamily="66" charset="0"/>
              </a:rPr>
              <a:t>natural environment, </a:t>
            </a:r>
            <a:r>
              <a:rPr lang="en-GB" sz="3600" dirty="0" err="1">
                <a:latin typeface="Comic Sans MS" pitchFamily="66" charset="0"/>
              </a:rPr>
              <a:t>i.e</a:t>
            </a:r>
            <a:r>
              <a:rPr lang="en-GB" sz="3600" dirty="0">
                <a:latin typeface="Comic Sans MS" pitchFamily="66" charset="0"/>
              </a:rPr>
              <a:t> ‘in the field’.</a:t>
            </a:r>
          </a:p>
          <a:p>
            <a:r>
              <a:rPr lang="en-GB" sz="3600" dirty="0">
                <a:latin typeface="Comic Sans MS" pitchFamily="66" charset="0"/>
              </a:rPr>
              <a:t>The Independent variable (IV) is still </a:t>
            </a:r>
            <a:r>
              <a:rPr lang="en-GB" sz="3600" dirty="0">
                <a:solidFill>
                  <a:schemeClr val="hlink"/>
                </a:solidFill>
                <a:latin typeface="Comic Sans MS" pitchFamily="66" charset="0"/>
              </a:rPr>
              <a:t>deliberately manipulated</a:t>
            </a:r>
            <a:r>
              <a:rPr lang="en-GB" sz="3600" dirty="0">
                <a:latin typeface="Comic Sans MS" pitchFamily="66" charset="0"/>
              </a:rPr>
              <a:t> by the researcher.</a:t>
            </a:r>
          </a:p>
          <a:p>
            <a:r>
              <a:rPr lang="en-GB" sz="3600" dirty="0">
                <a:latin typeface="Comic Sans MS" pitchFamily="66" charset="0"/>
              </a:rPr>
              <a:t>Participants are often </a:t>
            </a:r>
            <a:r>
              <a:rPr lang="en-GB" sz="3600" dirty="0">
                <a:solidFill>
                  <a:schemeClr val="hlink"/>
                </a:solidFill>
                <a:latin typeface="Comic Sans MS" pitchFamily="66" charset="0"/>
              </a:rPr>
              <a:t>not aware</a:t>
            </a:r>
            <a:r>
              <a:rPr lang="en-GB" sz="3600" dirty="0">
                <a:latin typeface="Comic Sans MS" pitchFamily="66" charset="0"/>
              </a:rPr>
              <a:t> that they are participating in an experiment.</a:t>
            </a:r>
          </a:p>
          <a:p>
            <a:r>
              <a:rPr lang="en-GB" sz="3600" dirty="0">
                <a:latin typeface="Comic Sans MS" pitchFamily="66" charset="0"/>
              </a:rPr>
              <a:t>Not all </a:t>
            </a:r>
            <a:r>
              <a:rPr lang="en-GB" sz="3600" b="1" dirty="0">
                <a:latin typeface="Comic Sans MS" pitchFamily="66" charset="0"/>
              </a:rPr>
              <a:t>field studies</a:t>
            </a:r>
            <a:r>
              <a:rPr lang="en-GB" sz="3600" dirty="0">
                <a:latin typeface="Comic Sans MS" pitchFamily="66" charset="0"/>
              </a:rPr>
              <a:t> are </a:t>
            </a:r>
            <a:r>
              <a:rPr lang="en-GB" sz="3600" b="1" dirty="0">
                <a:latin typeface="Comic Sans MS" pitchFamily="66" charset="0"/>
              </a:rPr>
              <a:t>experiments.</a:t>
            </a:r>
            <a:endParaRPr lang="en-GB" sz="3600" dirty="0">
              <a:latin typeface="Comic Sans MS" pitchFamily="66" charset="0"/>
            </a:endParaRPr>
          </a:p>
          <a:p>
            <a:endParaRPr lang="en-GB" sz="3600" dirty="0">
              <a:latin typeface="Comic Sans MS" pitchFamily="66" charset="0"/>
            </a:endParaRPr>
          </a:p>
          <a:p>
            <a:endParaRPr lang="en-GB" sz="3200" dirty="0">
              <a:solidFill>
                <a:schemeClr val="hlink"/>
              </a:solidFill>
            </a:endParaRPr>
          </a:p>
        </p:txBody>
      </p:sp>
    </p:spTree>
    <p:extLst>
      <p:ext uri="{BB962C8B-B14F-4D97-AF65-F5344CB8AC3E}">
        <p14:creationId xmlns:p14="http://schemas.microsoft.com/office/powerpoint/2010/main" val="25319780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solidFill>
            <a:schemeClr val="bg1"/>
          </a:solidFill>
        </p:spPr>
        <p:txBody>
          <a:bodyPr>
            <a:normAutofit/>
          </a:bodyPr>
          <a:lstStyle/>
          <a:p>
            <a:r>
              <a:rPr lang="en-GB" dirty="0">
                <a:latin typeface="Comic Sans MS" pitchFamily="66" charset="0"/>
              </a:rPr>
              <a:t>Examples of Field experiments</a:t>
            </a:r>
          </a:p>
        </p:txBody>
      </p:sp>
      <p:sp>
        <p:nvSpPr>
          <p:cNvPr id="13315" name="Rectangle 3"/>
          <p:cNvSpPr>
            <a:spLocks noGrp="1" noChangeArrowheads="1"/>
          </p:cNvSpPr>
          <p:nvPr>
            <p:ph sz="quarter" idx="1"/>
          </p:nvPr>
        </p:nvSpPr>
        <p:spPr>
          <a:xfrm>
            <a:off x="538842" y="1706108"/>
            <a:ext cx="10891157" cy="4906963"/>
          </a:xfrm>
          <a:solidFill>
            <a:schemeClr val="accent5">
              <a:lumMod val="40000"/>
              <a:lumOff val="60000"/>
            </a:schemeClr>
          </a:solidFill>
        </p:spPr>
        <p:txBody>
          <a:bodyPr>
            <a:normAutofit/>
          </a:bodyPr>
          <a:lstStyle/>
          <a:p>
            <a:pPr>
              <a:lnSpc>
                <a:spcPct val="90000"/>
              </a:lnSpc>
              <a:buFont typeface="Wingdings" pitchFamily="2" charset="2"/>
              <a:buNone/>
              <a:tabLst>
                <a:tab pos="358775" algn="l"/>
                <a:tab pos="620713" algn="l"/>
              </a:tabLst>
            </a:pPr>
            <a:r>
              <a:rPr lang="en-GB" sz="3200" b="1" dirty="0" err="1"/>
              <a:t>Bickman’s</a:t>
            </a:r>
            <a:r>
              <a:rPr lang="en-GB" sz="3200" b="1" dirty="0"/>
              <a:t> Study of Obedience (1974)</a:t>
            </a:r>
          </a:p>
          <a:p>
            <a:pPr>
              <a:lnSpc>
                <a:spcPct val="90000"/>
              </a:lnSpc>
              <a:buFont typeface="Wingdings" pitchFamily="2" charset="2"/>
              <a:buNone/>
              <a:tabLst>
                <a:tab pos="358775" algn="l"/>
                <a:tab pos="620713" algn="l"/>
              </a:tabLst>
            </a:pPr>
            <a:r>
              <a:rPr lang="en-GB" b="1" dirty="0"/>
              <a:t>The effects of appearance on behaviour</a:t>
            </a:r>
          </a:p>
          <a:p>
            <a:pPr algn="ctr">
              <a:lnSpc>
                <a:spcPct val="90000"/>
              </a:lnSpc>
              <a:buFont typeface="Wingdings" pitchFamily="2" charset="2"/>
              <a:buNone/>
              <a:tabLst>
                <a:tab pos="358775" algn="l"/>
                <a:tab pos="620713" algn="l"/>
              </a:tabLst>
            </a:pPr>
            <a:endParaRPr lang="en-GB" b="1" dirty="0"/>
          </a:p>
          <a:p>
            <a:pPr>
              <a:lnSpc>
                <a:spcPct val="90000"/>
              </a:lnSpc>
            </a:pPr>
            <a:r>
              <a:rPr lang="en-GB" dirty="0" err="1"/>
              <a:t>Bickman</a:t>
            </a:r>
            <a:r>
              <a:rPr lang="en-GB" dirty="0"/>
              <a:t> found that New York pedestrians were more likely to obey someone dressed as a guard than someone in a milkman uniform or casually dressed.</a:t>
            </a:r>
          </a:p>
          <a:p>
            <a:pPr>
              <a:lnSpc>
                <a:spcPct val="90000"/>
              </a:lnSpc>
            </a:pPr>
            <a:r>
              <a:rPr lang="en-GB" dirty="0"/>
              <a:t>The </a:t>
            </a:r>
            <a:r>
              <a:rPr lang="en-GB" dirty="0">
                <a:solidFill>
                  <a:schemeClr val="hlink"/>
                </a:solidFill>
              </a:rPr>
              <a:t>confederates</a:t>
            </a:r>
            <a:r>
              <a:rPr lang="en-GB" dirty="0"/>
              <a:t> issued orders to passers-by to </a:t>
            </a:r>
            <a:r>
              <a:rPr lang="en-GB" b="1" dirty="0"/>
              <a:t>‘pick up this bag for me’, or ‘this fellow is </a:t>
            </a:r>
            <a:r>
              <a:rPr lang="en-GB" b="1" dirty="0" err="1"/>
              <a:t>overparked</a:t>
            </a:r>
            <a:r>
              <a:rPr lang="en-GB" b="1" dirty="0"/>
              <a:t> at the meter but doesn’t have any change: give him a dime.’</a:t>
            </a:r>
            <a:r>
              <a:rPr lang="en-GB" dirty="0"/>
              <a:t>  The researcher observed and recorded their responses.</a:t>
            </a:r>
          </a:p>
        </p:txBody>
      </p:sp>
    </p:spTree>
    <p:extLst>
      <p:ext uri="{BB962C8B-B14F-4D97-AF65-F5344CB8AC3E}">
        <p14:creationId xmlns:p14="http://schemas.microsoft.com/office/powerpoint/2010/main" val="2930382134"/>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sz="3800">
                <a:latin typeface="Comic Sans MS" pitchFamily="66" charset="0"/>
              </a:rPr>
              <a:t>Strengths and weaknesses of Field Experiments</a:t>
            </a:r>
          </a:p>
        </p:txBody>
      </p:sp>
      <p:sp>
        <p:nvSpPr>
          <p:cNvPr id="14339" name="Rectangle 3"/>
          <p:cNvSpPr>
            <a:spLocks noGrp="1" noChangeArrowheads="1"/>
          </p:cNvSpPr>
          <p:nvPr>
            <p:ph sz="quarter" idx="1"/>
          </p:nvPr>
        </p:nvSpPr>
        <p:spPr>
          <a:xfrm>
            <a:off x="195943" y="1600200"/>
            <a:ext cx="5823857" cy="4876800"/>
          </a:xfrm>
          <a:solidFill>
            <a:schemeClr val="accent1">
              <a:lumMod val="60000"/>
              <a:lumOff val="40000"/>
            </a:schemeClr>
          </a:solidFill>
        </p:spPr>
        <p:txBody>
          <a:bodyPr>
            <a:normAutofit/>
          </a:bodyPr>
          <a:lstStyle/>
          <a:p>
            <a:pPr>
              <a:buClr>
                <a:schemeClr val="tx1"/>
              </a:buClr>
              <a:buFont typeface="Wingdings" pitchFamily="2" charset="2"/>
              <a:buChar char="J"/>
            </a:pPr>
            <a:r>
              <a:rPr lang="en-GB" sz="3200" dirty="0"/>
              <a:t>Permits us to study cause and effect.</a:t>
            </a:r>
          </a:p>
          <a:p>
            <a:pPr>
              <a:buClr>
                <a:schemeClr val="tx1"/>
              </a:buClr>
              <a:buFont typeface="Wingdings" pitchFamily="2" charset="2"/>
              <a:buChar char="J"/>
            </a:pPr>
            <a:r>
              <a:rPr lang="en-GB" sz="3200" dirty="0"/>
              <a:t>Less artificial so have higher </a:t>
            </a:r>
            <a:r>
              <a:rPr lang="en-GB" sz="3200" dirty="0">
                <a:solidFill>
                  <a:schemeClr val="accent1">
                    <a:lumMod val="50000"/>
                  </a:schemeClr>
                </a:solidFill>
              </a:rPr>
              <a:t>ecological validity, </a:t>
            </a:r>
            <a:r>
              <a:rPr lang="en-GB" sz="3200" dirty="0"/>
              <a:t>(</a:t>
            </a:r>
            <a:r>
              <a:rPr lang="en-GB" sz="3200" dirty="0">
                <a:solidFill>
                  <a:srgbClr val="000000"/>
                </a:solidFill>
              </a:rPr>
              <a:t>Easier to </a:t>
            </a:r>
            <a:r>
              <a:rPr lang="en-GB" sz="3200" b="1" dirty="0">
                <a:solidFill>
                  <a:srgbClr val="000000"/>
                </a:solidFill>
              </a:rPr>
              <a:t>generalise</a:t>
            </a:r>
            <a:r>
              <a:rPr lang="en-GB" sz="3200" dirty="0">
                <a:solidFill>
                  <a:srgbClr val="000000"/>
                </a:solidFill>
              </a:rPr>
              <a:t> from results.)</a:t>
            </a:r>
            <a:r>
              <a:rPr lang="en-GB" sz="3200" dirty="0"/>
              <a:t> </a:t>
            </a:r>
            <a:endParaRPr lang="en-GB" sz="3200" dirty="0">
              <a:solidFill>
                <a:schemeClr val="hlink"/>
              </a:solidFill>
            </a:endParaRPr>
          </a:p>
          <a:p>
            <a:pPr>
              <a:buClr>
                <a:schemeClr val="tx1"/>
              </a:buClr>
              <a:buFont typeface="Wingdings" pitchFamily="2" charset="2"/>
              <a:buChar char="J"/>
            </a:pPr>
            <a:r>
              <a:rPr lang="en-GB" sz="3200" dirty="0"/>
              <a:t>Avoids some </a:t>
            </a:r>
            <a:r>
              <a:rPr lang="en-GB" sz="3200" dirty="0">
                <a:solidFill>
                  <a:schemeClr val="accent1">
                    <a:lumMod val="50000"/>
                  </a:schemeClr>
                </a:solidFill>
              </a:rPr>
              <a:t>participant effects</a:t>
            </a:r>
            <a:r>
              <a:rPr lang="en-GB" sz="3200" dirty="0"/>
              <a:t> (when they are unaware of study)</a:t>
            </a:r>
          </a:p>
        </p:txBody>
      </p:sp>
      <p:sp>
        <p:nvSpPr>
          <p:cNvPr id="14340" name="Rectangle 4"/>
          <p:cNvSpPr>
            <a:spLocks noGrp="1" noChangeArrowheads="1"/>
          </p:cNvSpPr>
          <p:nvPr>
            <p:ph sz="quarter" idx="2"/>
          </p:nvPr>
        </p:nvSpPr>
        <p:spPr>
          <a:xfrm>
            <a:off x="6396038" y="1600200"/>
            <a:ext cx="5540148" cy="1830388"/>
          </a:xfrm>
          <a:solidFill>
            <a:schemeClr val="tx2">
              <a:lumMod val="60000"/>
              <a:lumOff val="40000"/>
            </a:schemeClr>
          </a:solidFill>
        </p:spPr>
        <p:txBody>
          <a:bodyPr>
            <a:normAutofit/>
          </a:bodyPr>
          <a:lstStyle/>
          <a:p>
            <a:pPr>
              <a:lnSpc>
                <a:spcPct val="90000"/>
              </a:lnSpc>
              <a:buClr>
                <a:schemeClr val="tx1"/>
              </a:buClr>
              <a:buFont typeface="Wingdings" pitchFamily="2" charset="2"/>
              <a:buChar char="L"/>
            </a:pPr>
            <a:r>
              <a:rPr lang="en-GB" sz="2800" dirty="0"/>
              <a:t>Less control of </a:t>
            </a:r>
            <a:r>
              <a:rPr lang="en-GB" sz="2800" dirty="0">
                <a:solidFill>
                  <a:schemeClr val="accent1">
                    <a:lumMod val="50000"/>
                  </a:schemeClr>
                </a:solidFill>
              </a:rPr>
              <a:t>extraneous variables.</a:t>
            </a:r>
          </a:p>
          <a:p>
            <a:pPr>
              <a:lnSpc>
                <a:spcPct val="90000"/>
              </a:lnSpc>
              <a:buClr>
                <a:schemeClr val="tx1"/>
              </a:buClr>
              <a:buFont typeface="Wingdings" pitchFamily="2" charset="2"/>
              <a:buChar char="L"/>
            </a:pPr>
            <a:r>
              <a:rPr lang="en-GB" sz="2800" dirty="0"/>
              <a:t>More time consuming, so more expensive.</a:t>
            </a:r>
          </a:p>
          <a:p>
            <a:pPr algn="ctr">
              <a:lnSpc>
                <a:spcPct val="90000"/>
              </a:lnSpc>
              <a:buClr>
                <a:schemeClr val="tx1"/>
              </a:buClr>
              <a:buFont typeface="Wingdings" pitchFamily="2" charset="2"/>
              <a:buNone/>
            </a:pPr>
            <a:endParaRPr lang="en-GB" sz="2800" dirty="0"/>
          </a:p>
        </p:txBody>
      </p:sp>
      <p:sp>
        <p:nvSpPr>
          <p:cNvPr id="14341" name="Text Box 5"/>
          <p:cNvSpPr txBox="1">
            <a:spLocks noChangeArrowheads="1"/>
          </p:cNvSpPr>
          <p:nvPr/>
        </p:nvSpPr>
        <p:spPr bwMode="auto">
          <a:xfrm>
            <a:off x="6400800" y="3886201"/>
            <a:ext cx="5535386" cy="2554545"/>
          </a:xfrm>
          <a:prstGeom prst="rect">
            <a:avLst/>
          </a:prstGeom>
          <a:solidFill>
            <a:schemeClr val="accent1">
              <a:lumMod val="75000"/>
            </a:schemeClr>
          </a:solidFill>
          <a:ln>
            <a:noFill/>
          </a:ln>
          <a:effectLst/>
        </p:spPr>
        <p:txBody>
          <a:bodyPr wrap="square">
            <a:spAutoFit/>
          </a:bodyPr>
          <a:lstStyle/>
          <a:p>
            <a:pPr eaLnBrk="0" fontAlgn="base" hangingPunct="0">
              <a:spcBef>
                <a:spcPct val="0"/>
              </a:spcBef>
              <a:spcAft>
                <a:spcPct val="0"/>
              </a:spcAft>
            </a:pPr>
            <a:r>
              <a:rPr lang="en-GB" sz="3200" b="1" dirty="0">
                <a:solidFill>
                  <a:srgbClr val="2F2B20"/>
                </a:solidFill>
                <a:latin typeface="Arial" panose="020B0604020202020204" pitchFamily="34" charset="0"/>
                <a:cs typeface="Arial" panose="020B0604020202020204" pitchFamily="34" charset="0"/>
              </a:rPr>
              <a:t>Ethical Issues</a:t>
            </a:r>
          </a:p>
          <a:p>
            <a:pPr eaLnBrk="0" fontAlgn="base" hangingPunct="0">
              <a:spcBef>
                <a:spcPct val="0"/>
              </a:spcBef>
              <a:spcAft>
                <a:spcPct val="0"/>
              </a:spcAft>
            </a:pPr>
            <a:r>
              <a:rPr lang="en-GB" sz="3200" dirty="0">
                <a:solidFill>
                  <a:srgbClr val="2F2B20"/>
                </a:solidFill>
                <a:latin typeface="Arial" panose="020B0604020202020204" pitchFamily="34" charset="0"/>
                <a:cs typeface="Arial" panose="020B0604020202020204" pitchFamily="34" charset="0"/>
              </a:rPr>
              <a:t>Informed consent</a:t>
            </a:r>
          </a:p>
          <a:p>
            <a:pPr eaLnBrk="0" fontAlgn="base" hangingPunct="0">
              <a:spcBef>
                <a:spcPct val="0"/>
              </a:spcBef>
              <a:spcAft>
                <a:spcPct val="0"/>
              </a:spcAft>
            </a:pPr>
            <a:r>
              <a:rPr lang="en-GB" sz="3200" dirty="0">
                <a:solidFill>
                  <a:srgbClr val="2F2B20"/>
                </a:solidFill>
                <a:latin typeface="Arial" panose="020B0604020202020204" pitchFamily="34" charset="0"/>
                <a:cs typeface="Arial" panose="020B0604020202020204" pitchFamily="34" charset="0"/>
              </a:rPr>
              <a:t>Difficulty debriefing</a:t>
            </a:r>
          </a:p>
          <a:p>
            <a:pPr eaLnBrk="0" fontAlgn="base" hangingPunct="0">
              <a:spcBef>
                <a:spcPct val="0"/>
              </a:spcBef>
              <a:spcAft>
                <a:spcPct val="0"/>
              </a:spcAft>
            </a:pPr>
            <a:r>
              <a:rPr lang="en-GB" sz="3200" dirty="0">
                <a:solidFill>
                  <a:srgbClr val="2F2B20"/>
                </a:solidFill>
                <a:latin typeface="Arial" panose="020B0604020202020204" pitchFamily="34" charset="0"/>
                <a:cs typeface="Arial" panose="020B0604020202020204" pitchFamily="34" charset="0"/>
              </a:rPr>
              <a:t>Privacy</a:t>
            </a:r>
          </a:p>
          <a:p>
            <a:pPr eaLnBrk="0" fontAlgn="base" hangingPunct="0">
              <a:spcBef>
                <a:spcPct val="0"/>
              </a:spcBef>
              <a:spcAft>
                <a:spcPct val="0"/>
              </a:spcAft>
            </a:pPr>
            <a:endParaRPr lang="en-GB" sz="3200" dirty="0">
              <a:solidFill>
                <a:srgbClr val="2F2B2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1759252"/>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solidFill>
            <a:schemeClr val="bg1"/>
          </a:solidFill>
        </p:spPr>
        <p:txBody>
          <a:bodyPr/>
          <a:lstStyle/>
          <a:p>
            <a:r>
              <a:rPr lang="en-GB">
                <a:latin typeface="Comic Sans MS" pitchFamily="66" charset="0"/>
              </a:rPr>
              <a:t>Natural Experiments</a:t>
            </a:r>
          </a:p>
        </p:txBody>
      </p:sp>
      <p:sp>
        <p:nvSpPr>
          <p:cNvPr id="15363" name="Rectangle 3"/>
          <p:cNvSpPr>
            <a:spLocks noGrp="1" noChangeArrowheads="1"/>
          </p:cNvSpPr>
          <p:nvPr>
            <p:ph sz="quarter" idx="1"/>
          </p:nvPr>
        </p:nvSpPr>
        <p:spPr>
          <a:xfrm>
            <a:off x="359229" y="1877786"/>
            <a:ext cx="11462657" cy="4495800"/>
          </a:xfrm>
        </p:spPr>
        <p:txBody>
          <a:bodyPr>
            <a:normAutofit/>
          </a:bodyPr>
          <a:lstStyle/>
          <a:p>
            <a:pPr>
              <a:lnSpc>
                <a:spcPct val="90000"/>
              </a:lnSpc>
            </a:pPr>
            <a:r>
              <a:rPr lang="en-GB" dirty="0">
                <a:latin typeface="Comic Sans MS" pitchFamily="66" charset="0"/>
              </a:rPr>
              <a:t>The IV has not been deliberately manipulated by the experimenter, so the situation is described as ‘natural’.</a:t>
            </a:r>
          </a:p>
          <a:p>
            <a:pPr>
              <a:lnSpc>
                <a:spcPct val="90000"/>
              </a:lnSpc>
            </a:pPr>
            <a:endParaRPr lang="en-GB" dirty="0">
              <a:latin typeface="Comic Sans MS" pitchFamily="66" charset="0"/>
            </a:endParaRPr>
          </a:p>
          <a:p>
            <a:pPr>
              <a:lnSpc>
                <a:spcPct val="90000"/>
              </a:lnSpc>
            </a:pPr>
            <a:r>
              <a:rPr lang="en-GB" dirty="0">
                <a:latin typeface="Comic Sans MS" pitchFamily="66" charset="0"/>
              </a:rPr>
              <a:t>This method used when there are IV’s that cannot be manipulated directly for ethical or practical reasons.</a:t>
            </a:r>
          </a:p>
          <a:p>
            <a:pPr>
              <a:lnSpc>
                <a:spcPct val="90000"/>
              </a:lnSpc>
            </a:pPr>
            <a:endParaRPr lang="en-GB" dirty="0">
              <a:latin typeface="Comic Sans MS" pitchFamily="66" charset="0"/>
            </a:endParaRPr>
          </a:p>
          <a:p>
            <a:pPr>
              <a:lnSpc>
                <a:spcPct val="90000"/>
              </a:lnSpc>
            </a:pPr>
            <a:r>
              <a:rPr lang="en-GB" dirty="0">
                <a:latin typeface="Comic Sans MS" pitchFamily="66" charset="0"/>
              </a:rPr>
              <a:t>Not true experiments – </a:t>
            </a:r>
            <a:r>
              <a:rPr lang="en-GB" dirty="0">
                <a:solidFill>
                  <a:schemeClr val="hlink"/>
                </a:solidFill>
                <a:latin typeface="Comic Sans MS" pitchFamily="66" charset="0"/>
              </a:rPr>
              <a:t>quasi experiments, </a:t>
            </a:r>
            <a:r>
              <a:rPr lang="en-GB" dirty="0">
                <a:latin typeface="Comic Sans MS" pitchFamily="66" charset="0"/>
              </a:rPr>
              <a:t>because IV not changed deliberately to see effect on DV.</a:t>
            </a:r>
          </a:p>
        </p:txBody>
      </p:sp>
    </p:spTree>
    <p:extLst>
      <p:ext uri="{BB962C8B-B14F-4D97-AF65-F5344CB8AC3E}">
        <p14:creationId xmlns:p14="http://schemas.microsoft.com/office/powerpoint/2010/main" val="608073807"/>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solidFill>
            <a:schemeClr val="bg1"/>
          </a:solidFill>
        </p:spPr>
        <p:txBody>
          <a:bodyPr/>
          <a:lstStyle/>
          <a:p>
            <a:r>
              <a:rPr lang="en-GB" sz="3800" dirty="0">
                <a:latin typeface="Comic Sans MS" pitchFamily="66" charset="0"/>
              </a:rPr>
              <a:t>Examples of Natural experiments</a:t>
            </a:r>
          </a:p>
        </p:txBody>
      </p:sp>
      <p:sp>
        <p:nvSpPr>
          <p:cNvPr id="19459" name="Rectangle 3"/>
          <p:cNvSpPr>
            <a:spLocks noGrp="1" noChangeArrowheads="1"/>
          </p:cNvSpPr>
          <p:nvPr>
            <p:ph sz="quarter" idx="1"/>
          </p:nvPr>
        </p:nvSpPr>
        <p:spPr>
          <a:xfrm>
            <a:off x="266041" y="1713346"/>
            <a:ext cx="10972800" cy="5031509"/>
          </a:xfrm>
          <a:solidFill>
            <a:schemeClr val="bg1"/>
          </a:solidFill>
        </p:spPr>
        <p:txBody>
          <a:bodyPr vert="horz" lIns="91440" tIns="45720" rIns="91440" bIns="45720" anchor="t">
            <a:normAutofit fontScale="92500" lnSpcReduction="10000"/>
          </a:bodyPr>
          <a:lstStyle/>
          <a:p>
            <a:pPr>
              <a:lnSpc>
                <a:spcPct val="90000"/>
              </a:lnSpc>
            </a:pPr>
            <a:r>
              <a:rPr lang="en-GB" sz="2800"/>
              <a:t>Bahrick et al (1975) year book study (VLTM) - read a summary here -</a:t>
            </a:r>
            <a:r>
              <a:rPr lang="en-GB" sz="2800" dirty="0">
                <a:ea typeface="+mn-lt"/>
                <a:cs typeface="+mn-lt"/>
                <a:hlinkClick r:id="rId3"/>
              </a:rPr>
              <a:t>https://www.tutor2u.net/psychology/reference/duration-of-long-term-memory</a:t>
            </a:r>
            <a:r>
              <a:rPr lang="en-GB" sz="2800" dirty="0">
                <a:ea typeface="+mn-lt"/>
                <a:cs typeface="+mn-lt"/>
              </a:rPr>
              <a:t> </a:t>
            </a:r>
          </a:p>
          <a:p>
            <a:pPr>
              <a:lnSpc>
                <a:spcPct val="90000"/>
              </a:lnSpc>
            </a:pPr>
            <a:r>
              <a:rPr lang="en-GB" sz="2800" dirty="0"/>
              <a:t>Hodges and </a:t>
            </a:r>
            <a:r>
              <a:rPr lang="en-GB" sz="2800" err="1"/>
              <a:t>Tizard</a:t>
            </a:r>
            <a:r>
              <a:rPr lang="en-GB" sz="2800"/>
              <a:t> study of institutionalisation -</a:t>
            </a:r>
            <a:r>
              <a:rPr lang="en-GB" sz="2800">
                <a:ea typeface="+mn-lt"/>
                <a:cs typeface="+mn-lt"/>
              </a:rPr>
              <a:t> read a summary here</a:t>
            </a:r>
          </a:p>
          <a:p>
            <a:pPr>
              <a:lnSpc>
                <a:spcPct val="90000"/>
              </a:lnSpc>
            </a:pPr>
            <a:r>
              <a:rPr lang="en-GB" sz="2800" dirty="0">
                <a:ea typeface="+mn-lt"/>
                <a:cs typeface="+mn-lt"/>
                <a:hlinkClick r:id="rId4"/>
              </a:rPr>
              <a:t>https://www.tutor2u.net/psychology/reference/attachment-privation-institutionalisation</a:t>
            </a:r>
            <a:r>
              <a:rPr lang="en-GB" sz="2800" dirty="0">
                <a:ea typeface="+mn-lt"/>
                <a:cs typeface="+mn-lt"/>
              </a:rPr>
              <a:t> </a:t>
            </a:r>
            <a:endParaRPr lang="en-GB" sz="2800" dirty="0"/>
          </a:p>
          <a:p>
            <a:pPr>
              <a:lnSpc>
                <a:spcPct val="90000"/>
              </a:lnSpc>
            </a:pPr>
            <a:r>
              <a:rPr lang="en-GB" sz="2800" dirty="0"/>
              <a:t>St Helena – Charlton et al (2000) – Does the introduction of TV produce an increase in anti-social behaviour?  </a:t>
            </a:r>
          </a:p>
          <a:p>
            <a:pPr>
              <a:lnSpc>
                <a:spcPct val="90000"/>
              </a:lnSpc>
              <a:buNone/>
            </a:pPr>
            <a:r>
              <a:rPr lang="en-GB" sz="2800"/>
              <a:t>		- They found that there was no change in anti-social behaviour, in contrast to a study done in Canada in1885 Williams).  Reasons possibly because St Helena has a strong sense of identity and no reason to be aggressive (confounding variable?) </a:t>
            </a:r>
            <a:r>
              <a:rPr lang="en-GB" sz="2800" dirty="0">
                <a:ea typeface="+mn-lt"/>
                <a:cs typeface="+mn-lt"/>
                <a:hlinkClick r:id="rId5"/>
              </a:rPr>
              <a:t>https://psychologyrevisionblog.wordpress.com/2011/11/22/charlton-et-al-2000/</a:t>
            </a:r>
            <a:r>
              <a:rPr lang="en-GB" sz="2800" dirty="0">
                <a:ea typeface="+mn-lt"/>
                <a:cs typeface="+mn-lt"/>
              </a:rPr>
              <a:t> </a:t>
            </a:r>
          </a:p>
        </p:txBody>
      </p:sp>
      <p:pic>
        <p:nvPicPr>
          <p:cNvPr id="19460" name="Picture 4" descr="MPj0422806000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316464" y="5257800"/>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12666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blinds(horizontal)">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9459">
                                            <p:txEl>
                                              <p:pRg st="1" end="1"/>
                                            </p:txEl>
                                          </p:spTgt>
                                        </p:tgtEl>
                                        <p:attrNameLst>
                                          <p:attrName>style.visibility</p:attrName>
                                        </p:attrNameLst>
                                      </p:cBhvr>
                                      <p:to>
                                        <p:strVal val="visible"/>
                                      </p:to>
                                    </p:set>
                                    <p:animEffect transition="in" filter="blinds(horizontal)">
                                      <p:cBhvr>
                                        <p:cTn id="12" dur="500"/>
                                        <p:tgtEl>
                                          <p:spTgt spid="1945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9459">
                                            <p:txEl>
                                              <p:pRg st="2" end="2"/>
                                            </p:txEl>
                                          </p:spTgt>
                                        </p:tgtEl>
                                        <p:attrNameLst>
                                          <p:attrName>style.visibility</p:attrName>
                                        </p:attrNameLst>
                                      </p:cBhvr>
                                      <p:to>
                                        <p:strVal val="visible"/>
                                      </p:to>
                                    </p:set>
                                    <p:animEffect transition="in" filter="blinds(horizontal)">
                                      <p:cBhvr>
                                        <p:cTn id="17" dur="500"/>
                                        <p:tgtEl>
                                          <p:spTgt spid="1945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9459">
                                            <p:txEl>
                                              <p:pRg st="3" end="3"/>
                                            </p:txEl>
                                          </p:spTgt>
                                        </p:tgtEl>
                                        <p:attrNameLst>
                                          <p:attrName>style.visibility</p:attrName>
                                        </p:attrNameLst>
                                      </p:cBhvr>
                                      <p:to>
                                        <p:strVal val="visible"/>
                                      </p:to>
                                    </p:set>
                                    <p:animEffect transition="in" filter="blinds(horizontal)">
                                      <p:cBhvr>
                                        <p:cTn id="22" dur="500"/>
                                        <p:tgtEl>
                                          <p:spTgt spid="1945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nodeType="clickEffect">
                                  <p:stCondLst>
                                    <p:cond delay="0"/>
                                  </p:stCondLst>
                                  <p:childTnLst>
                                    <p:set>
                                      <p:cBhvr>
                                        <p:cTn id="26" dur="1" fill="hold">
                                          <p:stCondLst>
                                            <p:cond delay="0"/>
                                          </p:stCondLst>
                                        </p:cTn>
                                        <p:tgtEl>
                                          <p:spTgt spid="19459">
                                            <p:txEl>
                                              <p:pRg st="4" end="4"/>
                                            </p:txEl>
                                          </p:spTgt>
                                        </p:tgtEl>
                                        <p:attrNameLst>
                                          <p:attrName>style.visibility</p:attrName>
                                        </p:attrNameLst>
                                      </p:cBhvr>
                                      <p:to>
                                        <p:strVal val="visible"/>
                                      </p:to>
                                    </p:set>
                                    <p:animEffect transition="in" filter="checkerboard(across)">
                                      <p:cBhvr>
                                        <p:cTn id="27" dur="500"/>
                                        <p:tgtEl>
                                          <p:spTgt spid="194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GB" sz="3800">
                <a:latin typeface="Comic Sans MS" pitchFamily="66" charset="0"/>
              </a:rPr>
              <a:t>Strengths and weaknesses of Natural Experiments</a:t>
            </a:r>
          </a:p>
        </p:txBody>
      </p:sp>
      <p:sp>
        <p:nvSpPr>
          <p:cNvPr id="20483" name="Rectangle 3"/>
          <p:cNvSpPr>
            <a:spLocks noGrp="1" noChangeArrowheads="1"/>
          </p:cNvSpPr>
          <p:nvPr>
            <p:ph sz="quarter" idx="1"/>
          </p:nvPr>
        </p:nvSpPr>
        <p:spPr>
          <a:xfrm>
            <a:off x="130629" y="1600200"/>
            <a:ext cx="6041571" cy="4953000"/>
          </a:xfrm>
          <a:solidFill>
            <a:schemeClr val="accent1">
              <a:lumMod val="60000"/>
              <a:lumOff val="40000"/>
            </a:schemeClr>
          </a:solidFill>
        </p:spPr>
        <p:txBody>
          <a:bodyPr>
            <a:normAutofit/>
          </a:bodyPr>
          <a:lstStyle/>
          <a:p>
            <a:pPr>
              <a:lnSpc>
                <a:spcPct val="80000"/>
              </a:lnSpc>
              <a:buClr>
                <a:schemeClr val="tx1"/>
              </a:buClr>
              <a:buFont typeface="Wingdings" pitchFamily="2" charset="2"/>
              <a:buChar char="J"/>
            </a:pPr>
            <a:r>
              <a:rPr lang="en-GB" sz="2000" dirty="0"/>
              <a:t> </a:t>
            </a:r>
            <a:r>
              <a:rPr lang="en-GB" sz="2800" dirty="0">
                <a:latin typeface="Comic Sans MS" pitchFamily="66" charset="0"/>
              </a:rPr>
              <a:t>Allows research where IV </a:t>
            </a:r>
            <a:r>
              <a:rPr lang="en-GB" sz="2800" b="1" dirty="0">
                <a:latin typeface="Comic Sans MS" pitchFamily="66" charset="0"/>
              </a:rPr>
              <a:t>cannot be manipulated</a:t>
            </a:r>
            <a:r>
              <a:rPr lang="en-GB" sz="2800" dirty="0">
                <a:latin typeface="Comic Sans MS" pitchFamily="66" charset="0"/>
              </a:rPr>
              <a:t> for ethical or practical reasons e.g. </a:t>
            </a:r>
            <a:r>
              <a:rPr lang="en-GB" sz="2800" b="1" dirty="0">
                <a:latin typeface="Comic Sans MS" pitchFamily="66" charset="0"/>
              </a:rPr>
              <a:t>deprivation studies</a:t>
            </a:r>
          </a:p>
          <a:p>
            <a:pPr>
              <a:lnSpc>
                <a:spcPct val="80000"/>
              </a:lnSpc>
              <a:buClr>
                <a:schemeClr val="tx1"/>
              </a:buClr>
              <a:buFont typeface="Wingdings" pitchFamily="2" charset="2"/>
              <a:buNone/>
            </a:pPr>
            <a:endParaRPr lang="en-GB" sz="2800" dirty="0">
              <a:latin typeface="Comic Sans MS" pitchFamily="66" charset="0"/>
            </a:endParaRPr>
          </a:p>
          <a:p>
            <a:pPr>
              <a:lnSpc>
                <a:spcPct val="80000"/>
              </a:lnSpc>
              <a:buClr>
                <a:schemeClr val="tx1"/>
              </a:buClr>
              <a:buFont typeface="Wingdings" pitchFamily="2" charset="2"/>
              <a:buChar char="J"/>
            </a:pPr>
            <a:r>
              <a:rPr lang="en-GB" sz="2800" dirty="0">
                <a:latin typeface="Comic Sans MS" pitchFamily="66" charset="0"/>
              </a:rPr>
              <a:t>Enables psychologists to study ‘real’ problems </a:t>
            </a:r>
            <a:r>
              <a:rPr lang="en-GB" sz="2800" dirty="0" err="1">
                <a:latin typeface="Comic Sans MS" pitchFamily="66" charset="0"/>
              </a:rPr>
              <a:t>e.g</a:t>
            </a:r>
            <a:r>
              <a:rPr lang="en-GB" sz="2800" dirty="0">
                <a:latin typeface="Comic Sans MS" pitchFamily="66" charset="0"/>
              </a:rPr>
              <a:t> the effects of disaster on health – </a:t>
            </a:r>
            <a:r>
              <a:rPr lang="en-GB" sz="2800" dirty="0">
                <a:solidFill>
                  <a:schemeClr val="accent1">
                    <a:lumMod val="75000"/>
                  </a:schemeClr>
                </a:solidFill>
                <a:latin typeface="Comic Sans MS" pitchFamily="66" charset="0"/>
              </a:rPr>
              <a:t>(</a:t>
            </a:r>
            <a:r>
              <a:rPr lang="en-GB" sz="2800" dirty="0">
                <a:solidFill>
                  <a:schemeClr val="accent1">
                    <a:lumMod val="50000"/>
                  </a:schemeClr>
                </a:solidFill>
                <a:latin typeface="Comic Sans MS" pitchFamily="66" charset="0"/>
              </a:rPr>
              <a:t>increased mundane realism and ecological validity)</a:t>
            </a:r>
          </a:p>
          <a:p>
            <a:pPr>
              <a:lnSpc>
                <a:spcPct val="80000"/>
              </a:lnSpc>
              <a:buClr>
                <a:schemeClr val="tx1"/>
              </a:buClr>
              <a:buFont typeface="Wingdings" pitchFamily="2" charset="2"/>
              <a:buChar char="J"/>
            </a:pPr>
            <a:r>
              <a:rPr lang="en-GB" sz="2800" dirty="0">
                <a:solidFill>
                  <a:schemeClr val="hlink"/>
                </a:solidFill>
              </a:rPr>
              <a:t> </a:t>
            </a:r>
            <a:r>
              <a:rPr lang="en-GB" sz="2800" dirty="0">
                <a:solidFill>
                  <a:srgbClr val="000000"/>
                </a:solidFill>
                <a:latin typeface="Comic Sans MS" pitchFamily="66" charset="0"/>
              </a:rPr>
              <a:t>Less chance of </a:t>
            </a:r>
            <a:r>
              <a:rPr lang="en-GB" sz="2800" b="1" dirty="0">
                <a:solidFill>
                  <a:srgbClr val="000000"/>
                </a:solidFill>
                <a:latin typeface="Comic Sans MS" pitchFamily="66" charset="0"/>
              </a:rPr>
              <a:t>demand characteristics or experimenter bias</a:t>
            </a:r>
            <a:r>
              <a:rPr lang="en-GB" sz="2800" dirty="0">
                <a:solidFill>
                  <a:srgbClr val="000000"/>
                </a:solidFill>
                <a:latin typeface="Comic Sans MS" pitchFamily="66" charset="0"/>
              </a:rPr>
              <a:t> interfering.</a:t>
            </a:r>
          </a:p>
          <a:p>
            <a:pPr>
              <a:lnSpc>
                <a:spcPct val="80000"/>
              </a:lnSpc>
              <a:buClr>
                <a:schemeClr val="tx1"/>
              </a:buClr>
              <a:buFont typeface="Wingdings" pitchFamily="2" charset="2"/>
              <a:buNone/>
            </a:pPr>
            <a:endParaRPr lang="en-GB" sz="2800" dirty="0">
              <a:solidFill>
                <a:schemeClr val="hlink"/>
              </a:solidFill>
              <a:latin typeface="Comic Sans MS" pitchFamily="66" charset="0"/>
            </a:endParaRPr>
          </a:p>
        </p:txBody>
      </p:sp>
      <p:sp>
        <p:nvSpPr>
          <p:cNvPr id="20484" name="Rectangle 4"/>
          <p:cNvSpPr>
            <a:spLocks noGrp="1" noChangeArrowheads="1"/>
          </p:cNvSpPr>
          <p:nvPr>
            <p:ph sz="quarter" idx="2"/>
          </p:nvPr>
        </p:nvSpPr>
        <p:spPr>
          <a:xfrm>
            <a:off x="6645728" y="1600200"/>
            <a:ext cx="5306786" cy="3733800"/>
          </a:xfrm>
          <a:solidFill>
            <a:schemeClr val="accent6">
              <a:lumMod val="60000"/>
              <a:lumOff val="40000"/>
            </a:schemeClr>
          </a:solidFill>
        </p:spPr>
        <p:txBody>
          <a:bodyPr/>
          <a:lstStyle/>
          <a:p>
            <a:pPr>
              <a:buClr>
                <a:schemeClr val="tx1"/>
              </a:buClr>
              <a:buFont typeface="Wingdings" pitchFamily="2" charset="2"/>
              <a:buChar char="L"/>
            </a:pPr>
            <a:r>
              <a:rPr lang="en-GB" sz="2000" dirty="0">
                <a:latin typeface="Comic Sans MS" pitchFamily="66" charset="0"/>
              </a:rPr>
              <a:t>Cannot demonstrate </a:t>
            </a:r>
            <a:r>
              <a:rPr lang="en-GB" sz="2000" b="1" dirty="0">
                <a:latin typeface="Comic Sans MS" pitchFamily="66" charset="0"/>
              </a:rPr>
              <a:t>causal relationships</a:t>
            </a:r>
            <a:r>
              <a:rPr lang="en-GB" sz="2000" dirty="0">
                <a:latin typeface="Comic Sans MS" pitchFamily="66" charset="0"/>
              </a:rPr>
              <a:t> because IV not directly manipulated.</a:t>
            </a:r>
          </a:p>
          <a:p>
            <a:pPr>
              <a:buClr>
                <a:schemeClr val="tx1"/>
              </a:buClr>
              <a:buFont typeface="Wingdings" pitchFamily="2" charset="2"/>
              <a:buChar char="L"/>
            </a:pPr>
            <a:r>
              <a:rPr lang="en-GB" sz="2000" dirty="0">
                <a:latin typeface="Comic Sans MS" pitchFamily="66" charset="0"/>
              </a:rPr>
              <a:t>Many </a:t>
            </a:r>
            <a:r>
              <a:rPr lang="en-GB" sz="2000" dirty="0">
                <a:solidFill>
                  <a:schemeClr val="accent1">
                    <a:lumMod val="50000"/>
                  </a:schemeClr>
                </a:solidFill>
                <a:latin typeface="Comic Sans MS" pitchFamily="66" charset="0"/>
              </a:rPr>
              <a:t>confounding variables </a:t>
            </a:r>
            <a:r>
              <a:rPr lang="en-GB" sz="2000" dirty="0">
                <a:latin typeface="Comic Sans MS" pitchFamily="66" charset="0"/>
              </a:rPr>
              <a:t>(</a:t>
            </a:r>
            <a:r>
              <a:rPr lang="en-GB" sz="2000" dirty="0" err="1">
                <a:latin typeface="Comic Sans MS" pitchFamily="66" charset="0"/>
              </a:rPr>
              <a:t>e.g</a:t>
            </a:r>
            <a:r>
              <a:rPr lang="en-GB" sz="2000" dirty="0">
                <a:latin typeface="Comic Sans MS" pitchFamily="66" charset="0"/>
              </a:rPr>
              <a:t> allocation of participation to groups), threat to </a:t>
            </a:r>
            <a:r>
              <a:rPr lang="en-GB" sz="2000" dirty="0">
                <a:solidFill>
                  <a:schemeClr val="accent1">
                    <a:lumMod val="50000"/>
                  </a:schemeClr>
                </a:solidFill>
                <a:latin typeface="Comic Sans MS" pitchFamily="66" charset="0"/>
              </a:rPr>
              <a:t>internal validity.</a:t>
            </a:r>
          </a:p>
          <a:p>
            <a:pPr>
              <a:buClr>
                <a:schemeClr val="tx1"/>
              </a:buClr>
              <a:buFont typeface="Wingdings" pitchFamily="2" charset="2"/>
              <a:buChar char="L"/>
            </a:pPr>
            <a:r>
              <a:rPr lang="en-GB" sz="2000" dirty="0">
                <a:latin typeface="Comic Sans MS" pitchFamily="66" charset="0"/>
              </a:rPr>
              <a:t>Can only be used where conditions </a:t>
            </a:r>
            <a:r>
              <a:rPr lang="en-GB" sz="2000" b="1" dirty="0">
                <a:latin typeface="Comic Sans MS" pitchFamily="66" charset="0"/>
              </a:rPr>
              <a:t>vary naturally</a:t>
            </a:r>
            <a:r>
              <a:rPr lang="en-GB" sz="2000" dirty="0">
                <a:latin typeface="Comic Sans MS" pitchFamily="66" charset="0"/>
              </a:rPr>
              <a:t>.</a:t>
            </a:r>
          </a:p>
          <a:p>
            <a:pPr>
              <a:buClr>
                <a:schemeClr val="tx1"/>
              </a:buClr>
              <a:buFont typeface="Wingdings" pitchFamily="2" charset="2"/>
              <a:buChar char="L"/>
            </a:pPr>
            <a:r>
              <a:rPr lang="en-GB" sz="2000" dirty="0">
                <a:latin typeface="Comic Sans MS" pitchFamily="66" charset="0"/>
              </a:rPr>
              <a:t>Participants </a:t>
            </a:r>
            <a:r>
              <a:rPr lang="en-GB" sz="2000" b="1" dirty="0">
                <a:latin typeface="Comic Sans MS" pitchFamily="66" charset="0"/>
              </a:rPr>
              <a:t>may be aware</a:t>
            </a:r>
            <a:r>
              <a:rPr lang="en-GB" sz="2000" dirty="0">
                <a:latin typeface="Comic Sans MS" pitchFamily="66" charset="0"/>
              </a:rPr>
              <a:t> of being studied.</a:t>
            </a:r>
          </a:p>
          <a:p>
            <a:pPr algn="ctr">
              <a:buClr>
                <a:schemeClr val="tx1"/>
              </a:buClr>
              <a:buFont typeface="Wingdings" pitchFamily="2" charset="2"/>
              <a:buNone/>
            </a:pPr>
            <a:endParaRPr lang="en-GB" sz="2000" dirty="0">
              <a:latin typeface="Comic Sans MS" pitchFamily="66" charset="0"/>
            </a:endParaRPr>
          </a:p>
        </p:txBody>
      </p:sp>
      <p:sp>
        <p:nvSpPr>
          <p:cNvPr id="20485" name="Text Box 5"/>
          <p:cNvSpPr txBox="1">
            <a:spLocks noChangeArrowheads="1"/>
          </p:cNvSpPr>
          <p:nvPr/>
        </p:nvSpPr>
        <p:spPr bwMode="auto">
          <a:xfrm>
            <a:off x="6645728" y="5358582"/>
            <a:ext cx="5306786" cy="1200329"/>
          </a:xfrm>
          <a:prstGeom prst="rect">
            <a:avLst/>
          </a:prstGeom>
          <a:solidFill>
            <a:schemeClr val="accent1">
              <a:lumMod val="75000"/>
            </a:schemeClr>
          </a:solidFill>
          <a:ln>
            <a:noFill/>
          </a:ln>
          <a:effectLst/>
        </p:spPr>
        <p:txBody>
          <a:bodyPr wrap="square">
            <a:spAutoFit/>
          </a:bodyPr>
          <a:lstStyle/>
          <a:p>
            <a:pPr eaLnBrk="0" fontAlgn="base" hangingPunct="0">
              <a:spcBef>
                <a:spcPct val="0"/>
              </a:spcBef>
              <a:spcAft>
                <a:spcPct val="0"/>
              </a:spcAft>
            </a:pPr>
            <a:r>
              <a:rPr lang="en-GB" sz="2400" b="1" dirty="0">
                <a:solidFill>
                  <a:srgbClr val="2F2B20"/>
                </a:solidFill>
                <a:latin typeface="Arial" panose="020B0604020202020204" pitchFamily="34" charset="0"/>
                <a:cs typeface="Arial" panose="020B0604020202020204" pitchFamily="34" charset="0"/>
              </a:rPr>
              <a:t>Ethical Issues</a:t>
            </a:r>
          </a:p>
          <a:p>
            <a:pPr eaLnBrk="0" fontAlgn="base" hangingPunct="0">
              <a:spcBef>
                <a:spcPct val="0"/>
              </a:spcBef>
              <a:spcAft>
                <a:spcPct val="0"/>
              </a:spcAft>
            </a:pPr>
            <a:r>
              <a:rPr lang="en-GB" sz="2400" dirty="0">
                <a:solidFill>
                  <a:srgbClr val="2F2B20"/>
                </a:solidFill>
                <a:latin typeface="Arial" panose="020B0604020202020204" pitchFamily="34" charset="0"/>
                <a:cs typeface="Arial" panose="020B0604020202020204" pitchFamily="34" charset="0"/>
              </a:rPr>
              <a:t>Informed consent</a:t>
            </a:r>
          </a:p>
          <a:p>
            <a:pPr eaLnBrk="0" fontAlgn="base" hangingPunct="0">
              <a:spcBef>
                <a:spcPct val="0"/>
              </a:spcBef>
              <a:spcAft>
                <a:spcPct val="0"/>
              </a:spcAft>
            </a:pPr>
            <a:r>
              <a:rPr lang="en-GB" sz="2400" dirty="0">
                <a:solidFill>
                  <a:srgbClr val="2F2B20"/>
                </a:solidFill>
                <a:latin typeface="Arial" panose="020B0604020202020204" pitchFamily="34" charset="0"/>
                <a:cs typeface="Arial" panose="020B0604020202020204" pitchFamily="34" charset="0"/>
              </a:rPr>
              <a:t>Confidentiality</a:t>
            </a:r>
          </a:p>
        </p:txBody>
      </p:sp>
    </p:spTree>
    <p:extLst>
      <p:ext uri="{BB962C8B-B14F-4D97-AF65-F5344CB8AC3E}">
        <p14:creationId xmlns:p14="http://schemas.microsoft.com/office/powerpoint/2010/main" val="228007162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sz="2900">
                <a:latin typeface="Comic Sans MS" pitchFamily="66" charset="0"/>
              </a:rPr>
              <a:t>Which of these are lab and which field experiments?</a:t>
            </a:r>
          </a:p>
        </p:txBody>
      </p:sp>
      <p:sp>
        <p:nvSpPr>
          <p:cNvPr id="21507" name="Text Box 3"/>
          <p:cNvSpPr txBox="1">
            <a:spLocks noChangeArrowheads="1"/>
          </p:cNvSpPr>
          <p:nvPr/>
        </p:nvSpPr>
        <p:spPr bwMode="auto">
          <a:xfrm>
            <a:off x="212271" y="1676400"/>
            <a:ext cx="5045529" cy="3139321"/>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fontAlgn="base" hangingPunct="0">
              <a:spcBef>
                <a:spcPct val="50000"/>
              </a:spcBef>
              <a:spcAft>
                <a:spcPct val="0"/>
              </a:spcAft>
            </a:pPr>
            <a:r>
              <a:rPr lang="en-GB" dirty="0">
                <a:solidFill>
                  <a:srgbClr val="2F2B20"/>
                </a:solidFill>
                <a:latin typeface="Arial" panose="020B0604020202020204" pitchFamily="34" charset="0"/>
                <a:cs typeface="Arial" panose="020B0604020202020204" pitchFamily="34" charset="0"/>
              </a:rPr>
              <a:t>A. Helping behaviour was investigated in a study in New York subway.  A confederate collapsed on a subway train and investigators noted whether help was offered.  The confederate was either holding a black cane or a paper bag with a bottle of booze and smelled of alcohol (Thus appearing drunk).  </a:t>
            </a:r>
            <a:r>
              <a:rPr lang="en-GB" dirty="0" err="1">
                <a:solidFill>
                  <a:srgbClr val="2F2B20"/>
                </a:solidFill>
                <a:latin typeface="Arial" panose="020B0604020202020204" pitchFamily="34" charset="0"/>
                <a:cs typeface="Arial" panose="020B0604020202020204" pitchFamily="34" charset="0"/>
              </a:rPr>
              <a:t>Piliavin</a:t>
            </a:r>
            <a:r>
              <a:rPr lang="en-GB" dirty="0">
                <a:solidFill>
                  <a:srgbClr val="2F2B20"/>
                </a:solidFill>
                <a:latin typeface="Arial" panose="020B0604020202020204" pitchFamily="34" charset="0"/>
                <a:cs typeface="Arial" panose="020B0604020202020204" pitchFamily="34" charset="0"/>
              </a:rPr>
              <a:t> et al (1969) found that when the victim carried a cane, 95% bystanders helped within 10 seconds, when ‘drunk’, help came in only 50% of trials.</a:t>
            </a:r>
          </a:p>
        </p:txBody>
      </p:sp>
      <p:sp>
        <p:nvSpPr>
          <p:cNvPr id="21508" name="Text Box 4"/>
          <p:cNvSpPr txBox="1">
            <a:spLocks noChangeArrowheads="1"/>
          </p:cNvSpPr>
          <p:nvPr/>
        </p:nvSpPr>
        <p:spPr bwMode="auto">
          <a:xfrm>
            <a:off x="5486399" y="4064051"/>
            <a:ext cx="6433457" cy="2862322"/>
          </a:xfrm>
          <a:prstGeom prst="rect">
            <a:avLst/>
          </a:prstGeom>
          <a:solidFill>
            <a:srgbClr val="CC99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fontAlgn="base" hangingPunct="0">
              <a:spcBef>
                <a:spcPct val="0"/>
              </a:spcBef>
              <a:spcAft>
                <a:spcPct val="0"/>
              </a:spcAft>
            </a:pPr>
            <a:r>
              <a:rPr lang="en-GB" dirty="0">
                <a:solidFill>
                  <a:srgbClr val="660066"/>
                </a:solidFill>
                <a:latin typeface="Arial" panose="020B0604020202020204" pitchFamily="34" charset="0"/>
                <a:cs typeface="Arial" panose="020B0604020202020204" pitchFamily="34" charset="0"/>
              </a:rPr>
              <a:t>c. The Hawthorne Electric factory in Chicago asked researchers to study what factors led to increased worker productivity.  The study found that increased lighting led to increased productivity – but then also found that decreased lighting led to increase productivity (Roethlisberger and Dickson, 1939).</a:t>
            </a:r>
          </a:p>
          <a:p>
            <a:pPr eaLnBrk="0" fontAlgn="base" hangingPunct="0">
              <a:spcBef>
                <a:spcPct val="0"/>
              </a:spcBef>
              <a:spcAft>
                <a:spcPct val="0"/>
              </a:spcAft>
            </a:pPr>
            <a:r>
              <a:rPr lang="en-GB" dirty="0">
                <a:solidFill>
                  <a:srgbClr val="660066"/>
                </a:solidFill>
                <a:latin typeface="Arial" panose="020B0604020202020204" pitchFamily="34" charset="0"/>
                <a:cs typeface="Arial" panose="020B0604020202020204" pitchFamily="34" charset="0"/>
              </a:rPr>
              <a:t>The conclusion was that the participants knew they were being studied and this interest in their work was what explained the increased output, masking the real IV.  This is called </a:t>
            </a:r>
            <a:r>
              <a:rPr lang="en-GB" b="1" dirty="0">
                <a:solidFill>
                  <a:srgbClr val="660066"/>
                </a:solidFill>
                <a:latin typeface="Arial" panose="020B0604020202020204" pitchFamily="34" charset="0"/>
                <a:cs typeface="Arial" panose="020B0604020202020204" pitchFamily="34" charset="0"/>
              </a:rPr>
              <a:t>the Hawthorne Effect</a:t>
            </a:r>
          </a:p>
        </p:txBody>
      </p:sp>
      <p:sp>
        <p:nvSpPr>
          <p:cNvPr id="21509" name="Rectangle 5"/>
          <p:cNvSpPr>
            <a:spLocks noChangeArrowheads="1"/>
          </p:cNvSpPr>
          <p:nvPr/>
        </p:nvSpPr>
        <p:spPr bwMode="auto">
          <a:xfrm>
            <a:off x="5486399" y="1676400"/>
            <a:ext cx="6433456" cy="2031325"/>
          </a:xfrm>
          <a:prstGeom prst="rect">
            <a:avLst/>
          </a:prstGeom>
          <a:solidFill>
            <a:srgbClr val="CC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eaLnBrk="0" fontAlgn="base" hangingPunct="0">
              <a:spcBef>
                <a:spcPct val="0"/>
              </a:spcBef>
              <a:spcAft>
                <a:spcPct val="0"/>
              </a:spcAft>
            </a:pPr>
            <a:r>
              <a:rPr lang="en-US" dirty="0">
                <a:solidFill>
                  <a:srgbClr val="94B6D2">
                    <a:lumMod val="50000"/>
                  </a:srgbClr>
                </a:solidFill>
                <a:latin typeface="Arial" panose="020B0604020202020204" pitchFamily="34" charset="0"/>
                <a:cs typeface="Arial" panose="020B0604020202020204" pitchFamily="34" charset="0"/>
              </a:rPr>
              <a:t>B. Participants were asked to wait in a room before the experiment began. There was a radio playing either good or bad news and a stranger was present.  When they were asked to rate the stranger, the degree of liking was related to the kind of news they had been listening to, showing that people are attracted to others who are associated with positive experiences (</a:t>
            </a:r>
            <a:r>
              <a:rPr lang="en-US" dirty="0" err="1">
                <a:solidFill>
                  <a:srgbClr val="94B6D2">
                    <a:lumMod val="50000"/>
                  </a:srgbClr>
                </a:solidFill>
                <a:latin typeface="Arial" panose="020B0604020202020204" pitchFamily="34" charset="0"/>
                <a:cs typeface="Arial" panose="020B0604020202020204" pitchFamily="34" charset="0"/>
              </a:rPr>
              <a:t>Veitch</a:t>
            </a:r>
            <a:r>
              <a:rPr lang="en-US" dirty="0">
                <a:solidFill>
                  <a:srgbClr val="94B6D2">
                    <a:lumMod val="50000"/>
                  </a:srgbClr>
                </a:solidFill>
                <a:latin typeface="Arial" panose="020B0604020202020204" pitchFamily="34" charset="0"/>
                <a:cs typeface="Arial" panose="020B0604020202020204" pitchFamily="34" charset="0"/>
              </a:rPr>
              <a:t> and </a:t>
            </a:r>
            <a:r>
              <a:rPr lang="en-US" dirty="0" err="1">
                <a:solidFill>
                  <a:srgbClr val="94B6D2">
                    <a:lumMod val="50000"/>
                  </a:srgbClr>
                </a:solidFill>
                <a:latin typeface="Arial" panose="020B0604020202020204" pitchFamily="34" charset="0"/>
                <a:cs typeface="Arial" panose="020B0604020202020204" pitchFamily="34" charset="0"/>
              </a:rPr>
              <a:t>Griffitt</a:t>
            </a:r>
            <a:r>
              <a:rPr lang="en-US" dirty="0">
                <a:solidFill>
                  <a:srgbClr val="94B6D2">
                    <a:lumMod val="50000"/>
                  </a:srgbClr>
                </a:solidFill>
                <a:latin typeface="Arial" panose="020B0604020202020204" pitchFamily="34" charset="0"/>
                <a:cs typeface="Arial" panose="020B0604020202020204" pitchFamily="34" charset="0"/>
              </a:rPr>
              <a:t>, 1976).</a:t>
            </a:r>
          </a:p>
        </p:txBody>
      </p:sp>
      <p:sp>
        <p:nvSpPr>
          <p:cNvPr id="21510" name="Text Box 6"/>
          <p:cNvSpPr txBox="1">
            <a:spLocks noChangeArrowheads="1"/>
          </p:cNvSpPr>
          <p:nvPr/>
        </p:nvSpPr>
        <p:spPr bwMode="auto">
          <a:xfrm>
            <a:off x="3156857" y="5272921"/>
            <a:ext cx="1828800" cy="1192212"/>
          </a:xfrm>
          <a:prstGeom prst="rect">
            <a:avLst/>
          </a:prstGeom>
          <a:solidFill>
            <a:srgbClr val="FFFF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fontAlgn="base" hangingPunct="0">
              <a:spcBef>
                <a:spcPct val="50000"/>
              </a:spcBef>
              <a:spcAft>
                <a:spcPct val="0"/>
              </a:spcAft>
            </a:pPr>
            <a:r>
              <a:rPr lang="en-GB" dirty="0">
                <a:solidFill>
                  <a:srgbClr val="2F2B20"/>
                </a:solidFill>
                <a:latin typeface="Arial" panose="020B0604020202020204" pitchFamily="34" charset="0"/>
                <a:cs typeface="Arial" panose="020B0604020202020204" pitchFamily="34" charset="0"/>
              </a:rPr>
              <a:t>A = field</a:t>
            </a:r>
          </a:p>
          <a:p>
            <a:pPr eaLnBrk="0" fontAlgn="base" hangingPunct="0">
              <a:spcBef>
                <a:spcPct val="50000"/>
              </a:spcBef>
              <a:spcAft>
                <a:spcPct val="0"/>
              </a:spcAft>
            </a:pPr>
            <a:r>
              <a:rPr lang="en-GB" dirty="0">
                <a:solidFill>
                  <a:srgbClr val="2F2B20"/>
                </a:solidFill>
                <a:latin typeface="Arial" panose="020B0604020202020204" pitchFamily="34" charset="0"/>
                <a:cs typeface="Arial" panose="020B0604020202020204" pitchFamily="34" charset="0"/>
              </a:rPr>
              <a:t>B = Lab</a:t>
            </a:r>
          </a:p>
          <a:p>
            <a:pPr eaLnBrk="0" fontAlgn="base" hangingPunct="0">
              <a:spcBef>
                <a:spcPct val="50000"/>
              </a:spcBef>
              <a:spcAft>
                <a:spcPct val="0"/>
              </a:spcAft>
            </a:pPr>
            <a:r>
              <a:rPr lang="en-GB" dirty="0">
                <a:solidFill>
                  <a:srgbClr val="2F2B20"/>
                </a:solidFill>
                <a:latin typeface="Arial" panose="020B0604020202020204" pitchFamily="34" charset="0"/>
                <a:cs typeface="Arial" panose="020B0604020202020204" pitchFamily="34" charset="0"/>
              </a:rPr>
              <a:t>C = natural</a:t>
            </a:r>
          </a:p>
        </p:txBody>
      </p:sp>
    </p:spTree>
    <p:extLst>
      <p:ext uri="{BB962C8B-B14F-4D97-AF65-F5344CB8AC3E}">
        <p14:creationId xmlns:p14="http://schemas.microsoft.com/office/powerpoint/2010/main" val="17509520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1510"/>
                                        </p:tgtEl>
                                        <p:attrNameLst>
                                          <p:attrName>style.visibility</p:attrName>
                                        </p:attrNameLst>
                                      </p:cBhvr>
                                      <p:to>
                                        <p:strVal val="visible"/>
                                      </p:to>
                                    </p:set>
                                    <p:animEffect transition="in" filter="diamond(in)">
                                      <p:cBhvr>
                                        <p:cTn id="7" dur="2000"/>
                                        <p:tgtEl>
                                          <p:spTgt spid="215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animBg="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2903</Words>
  <Application>Microsoft Office PowerPoint</Application>
  <PresentationFormat>Widescreen</PresentationFormat>
  <Paragraphs>278</Paragraphs>
  <Slides>32</Slides>
  <Notes>5</Notes>
  <HiddenSlides>0</HiddenSlides>
  <MMClips>21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32</vt:i4>
      </vt:variant>
    </vt:vector>
  </HeadingPairs>
  <TitlesOfParts>
    <vt:vector size="44" baseType="lpstr">
      <vt:lpstr>Arial</vt:lpstr>
      <vt:lpstr>Calibri</vt:lpstr>
      <vt:lpstr>Cambria</vt:lpstr>
      <vt:lpstr>Comic Sans MS</vt:lpstr>
      <vt:lpstr>Corbel</vt:lpstr>
      <vt:lpstr>Rockwell</vt:lpstr>
      <vt:lpstr>Times New Roman</vt:lpstr>
      <vt:lpstr>Tw Cen MT</vt:lpstr>
      <vt:lpstr>Wingdings</vt:lpstr>
      <vt:lpstr>Wingdings 2</vt:lpstr>
      <vt:lpstr>Adjacency</vt:lpstr>
      <vt:lpstr>Median</vt:lpstr>
      <vt:lpstr>Lecture 2</vt:lpstr>
      <vt:lpstr>Experiments </vt:lpstr>
      <vt:lpstr>Cross-sectional study </vt:lpstr>
      <vt:lpstr>Longitudinal study </vt:lpstr>
      <vt:lpstr>Defining the Research Question </vt:lpstr>
      <vt:lpstr>What is a theory?</vt:lpstr>
      <vt:lpstr>Hypothesis</vt:lpstr>
      <vt:lpstr>PowerPoint Presentation</vt:lpstr>
      <vt:lpstr>Hypotheses </vt:lpstr>
      <vt:lpstr>Operationalising</vt:lpstr>
      <vt:lpstr>Experiment Testing - Conditions</vt:lpstr>
      <vt:lpstr>Experiment Testing - Variable</vt:lpstr>
      <vt:lpstr>Controlling extraneous variables</vt:lpstr>
      <vt:lpstr>What are the IV and DV? </vt:lpstr>
      <vt:lpstr>Answers</vt:lpstr>
      <vt:lpstr>Types of groups</vt:lpstr>
      <vt:lpstr>Participants in designs</vt:lpstr>
      <vt:lpstr>Participants in designs</vt:lpstr>
      <vt:lpstr>Advantages and disadvantages </vt:lpstr>
      <vt:lpstr>Matched-pairs design </vt:lpstr>
      <vt:lpstr>Controlling placebo and experimenter effects</vt:lpstr>
      <vt:lpstr>PowerPoint Presentation</vt:lpstr>
      <vt:lpstr>Types of Experiment</vt:lpstr>
      <vt:lpstr>Laboratory Experiments</vt:lpstr>
      <vt:lpstr>Strengths and weaknesses of Lab Experiments</vt:lpstr>
      <vt:lpstr>Field Experiments</vt:lpstr>
      <vt:lpstr>Examples of Field experiments</vt:lpstr>
      <vt:lpstr>Strengths and weaknesses of Field Experiments</vt:lpstr>
      <vt:lpstr>Natural Experiments</vt:lpstr>
      <vt:lpstr>Examples of Natural experiments</vt:lpstr>
      <vt:lpstr>Strengths and weaknesses of Natural Experiments</vt:lpstr>
      <vt:lpstr>Which of these are lab and which field experiments?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Charlotte Greenway</cp:lastModifiedBy>
  <cp:revision>174</cp:revision>
  <dcterms:created xsi:type="dcterms:W3CDTF">2018-01-17T15:27:31Z</dcterms:created>
  <dcterms:modified xsi:type="dcterms:W3CDTF">2021-01-13T14:59:34Z</dcterms:modified>
</cp:coreProperties>
</file>