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6" r:id="rId2"/>
    <p:sldId id="270" r:id="rId3"/>
    <p:sldId id="271" r:id="rId4"/>
    <p:sldId id="272" r:id="rId5"/>
    <p:sldId id="273" r:id="rId6"/>
    <p:sldId id="258" r:id="rId7"/>
    <p:sldId id="261" r:id="rId8"/>
    <p:sldId id="266" r:id="rId9"/>
    <p:sldId id="267" r:id="rId10"/>
    <p:sldId id="274" r:id="rId1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p:cViewPr>
        <p:scale>
          <a:sx n="80" d="100"/>
          <a:sy n="80" d="100"/>
        </p:scale>
        <p:origin x="930" y="204"/>
      </p:cViewPr>
      <p:guideLst>
        <p:guide pos="3839"/>
        <p:guide orient="horz" pos="2160"/>
      </p:guideLst>
    </p:cSldViewPr>
  </p:slideViewPr>
  <p:notesTextViewPr>
    <p:cViewPr>
      <p:scale>
        <a:sx n="1" d="1"/>
        <a:sy n="1" d="1"/>
      </p:scale>
      <p:origin x="0" y="0"/>
    </p:cViewPr>
  </p:notesTextViewPr>
  <p:notesViewPr>
    <p:cSldViewPr showGuides="1">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AC8CEC3D-96F7-401F-9673-3EE7F75C9C5B}" type="datetimeFigureOut">
              <a:rPr lang="en-US"/>
              <a:t>3/15/2018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98ED8CD-4E4C-49AC-BDC6-2963BA49E54F}" type="slidenum">
              <a:rPr/>
              <a:t>‹#›</a:t>
            </a:fld>
            <a:endParaRPr/>
          </a:p>
        </p:txBody>
      </p:sp>
    </p:spTree>
    <p:extLst>
      <p:ext uri="{BB962C8B-B14F-4D97-AF65-F5344CB8AC3E}">
        <p14:creationId xmlns:p14="http://schemas.microsoft.com/office/powerpoint/2010/main" val="343417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32BCF4-D26D-4DAF-9F57-FE1E61FE7935}" type="datetimeFigureOut">
              <a:rPr lang="en-US"/>
              <a:t>3/15/2018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FB91549-43BF-425A-AF25-75262019208C}" type="slidenum">
              <a:rPr/>
              <a:t>‹#›</a:t>
            </a:fld>
            <a:endParaRPr/>
          </a:p>
        </p:txBody>
      </p:sp>
    </p:spTree>
    <p:extLst>
      <p:ext uri="{BB962C8B-B14F-4D97-AF65-F5344CB8AC3E}">
        <p14:creationId xmlns:p14="http://schemas.microsoft.com/office/powerpoint/2010/main" val="4239286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 here today to discuss with you the basic definition of BIM and its uses, but mainly considered how BIM is going to particularly affect my career as a building surveyor going forward, and perhaps give you food for thought on how in may affect your future career path.</a:t>
            </a:r>
          </a:p>
        </p:txBody>
      </p:sp>
      <p:sp>
        <p:nvSpPr>
          <p:cNvPr id="4" name="Slide Number Placeholder 3"/>
          <p:cNvSpPr>
            <a:spLocks noGrp="1"/>
          </p:cNvSpPr>
          <p:nvPr>
            <p:ph type="sldNum" sz="quarter" idx="10"/>
          </p:nvPr>
        </p:nvSpPr>
        <p:spPr/>
        <p:txBody>
          <a:bodyPr/>
          <a:lstStyle/>
          <a:p>
            <a:fld id="{5FB91549-43BF-425A-AF25-75262019208C}" type="slidenum">
              <a:rPr lang="en-GB" smtClean="0"/>
              <a:t>1</a:t>
            </a:fld>
            <a:endParaRPr lang="en-GB"/>
          </a:p>
        </p:txBody>
      </p:sp>
    </p:spTree>
    <p:extLst>
      <p:ext uri="{BB962C8B-B14F-4D97-AF65-F5344CB8AC3E}">
        <p14:creationId xmlns:p14="http://schemas.microsoft.com/office/powerpoint/2010/main" val="2917243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BIM Is</a:t>
            </a:r>
            <a:r>
              <a:rPr lang="en-GB" baseline="0" dirty="0"/>
              <a:t> a 3D modelling software that stores all the construction information for a project. The most popular BIM program is AutoCAD's Revit. The construction industry is increasing the use of BIM going forward compared to conventional CAD, and hand drawings, Due to the many advantages it has to offer.</a:t>
            </a:r>
            <a:endParaRPr lang="en-GB" dirty="0"/>
          </a:p>
        </p:txBody>
      </p:sp>
      <p:sp>
        <p:nvSpPr>
          <p:cNvPr id="4" name="Slide Number Placeholder 3"/>
          <p:cNvSpPr>
            <a:spLocks noGrp="1"/>
          </p:cNvSpPr>
          <p:nvPr>
            <p:ph type="sldNum" sz="quarter" idx="10"/>
          </p:nvPr>
        </p:nvSpPr>
        <p:spPr/>
        <p:txBody>
          <a:bodyPr/>
          <a:lstStyle/>
          <a:p>
            <a:fld id="{5FB91549-43BF-425A-AF25-75262019208C}" type="slidenum">
              <a:rPr lang="en-GB" smtClean="0"/>
              <a:t>2</a:t>
            </a:fld>
            <a:endParaRPr lang="en-GB"/>
          </a:p>
        </p:txBody>
      </p:sp>
    </p:spTree>
    <p:extLst>
      <p:ext uri="{BB962C8B-B14F-4D97-AF65-F5344CB8AC3E}">
        <p14:creationId xmlns:p14="http://schemas.microsoft.com/office/powerpoint/2010/main" val="1111490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BIM Is superior to other modelling</a:t>
            </a:r>
            <a:r>
              <a:rPr lang="en-GB" baseline="0" dirty="0"/>
              <a:t> operations such as CAD not only as it is three dimensional but also in how it contains all dimensions, costings and all other documentation regarding individual elements of the building. All information is stored in one place, meaning there is only the one master copy which every construction team member works to, reducing time communication and reducing tolerances. </a:t>
            </a:r>
            <a:endParaRPr lang="en-GB" dirty="0"/>
          </a:p>
        </p:txBody>
      </p:sp>
      <p:sp>
        <p:nvSpPr>
          <p:cNvPr id="4" name="Slide Number Placeholder 3"/>
          <p:cNvSpPr>
            <a:spLocks noGrp="1"/>
          </p:cNvSpPr>
          <p:nvPr>
            <p:ph type="sldNum" sz="quarter" idx="10"/>
          </p:nvPr>
        </p:nvSpPr>
        <p:spPr/>
        <p:txBody>
          <a:bodyPr/>
          <a:lstStyle/>
          <a:p>
            <a:fld id="{5FB91549-43BF-425A-AF25-75262019208C}" type="slidenum">
              <a:rPr lang="en-GB" smtClean="0"/>
              <a:t>3</a:t>
            </a:fld>
            <a:endParaRPr lang="en-GB"/>
          </a:p>
        </p:txBody>
      </p:sp>
    </p:spTree>
    <p:extLst>
      <p:ext uri="{BB962C8B-B14F-4D97-AF65-F5344CB8AC3E}">
        <p14:creationId xmlns:p14="http://schemas.microsoft.com/office/powerpoint/2010/main" val="31630962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issues with paper designs—or even 2D designs—is that they fail to encapsulate the entirety of a project. That is, you can’t always imagine the project in a real-world scenario. It’s for this reason that clients may often find designs underwhelming. BIM, by comparison, allows you to compile every aspect of a project into one complete design, including detailed floor plans and 3D models.</a:t>
            </a:r>
          </a:p>
        </p:txBody>
      </p:sp>
      <p:sp>
        <p:nvSpPr>
          <p:cNvPr id="4" name="Slide Number Placeholder 3"/>
          <p:cNvSpPr>
            <a:spLocks noGrp="1"/>
          </p:cNvSpPr>
          <p:nvPr>
            <p:ph type="sldNum" sz="quarter" idx="10"/>
          </p:nvPr>
        </p:nvSpPr>
        <p:spPr/>
        <p:txBody>
          <a:bodyPr/>
          <a:lstStyle/>
          <a:p>
            <a:fld id="{5FB91549-43BF-425A-AF25-75262019208C}" type="slidenum">
              <a:rPr lang="en-GB" smtClean="0"/>
              <a:t>4</a:t>
            </a:fld>
            <a:endParaRPr lang="en-GB"/>
          </a:p>
        </p:txBody>
      </p:sp>
    </p:spTree>
    <p:extLst>
      <p:ext uri="{BB962C8B-B14F-4D97-AF65-F5344CB8AC3E}">
        <p14:creationId xmlns:p14="http://schemas.microsoft.com/office/powerpoint/2010/main" val="866120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honestly feel that BIM is a program every individual of the construction team and client could benefit from. In terms of the building surveyor role it could provide a means of more concise housing stock management as you would be able to determine product life spans and draw up maintenance schedules accordingly, It would take the personal judgement/estimation as you could work of the correct installation date and product life spans contained in specifications.</a:t>
            </a:r>
          </a:p>
        </p:txBody>
      </p:sp>
      <p:sp>
        <p:nvSpPr>
          <p:cNvPr id="4" name="Slide Number Placeholder 3"/>
          <p:cNvSpPr>
            <a:spLocks noGrp="1"/>
          </p:cNvSpPr>
          <p:nvPr>
            <p:ph type="sldNum" sz="quarter" idx="10"/>
          </p:nvPr>
        </p:nvSpPr>
        <p:spPr/>
        <p:txBody>
          <a:bodyPr/>
          <a:lstStyle/>
          <a:p>
            <a:fld id="{5FB91549-43BF-425A-AF25-75262019208C}" type="slidenum">
              <a:rPr lang="en-GB" smtClean="0"/>
              <a:t>5</a:t>
            </a:fld>
            <a:endParaRPr lang="en-GB"/>
          </a:p>
        </p:txBody>
      </p:sp>
    </p:spTree>
    <p:extLst>
      <p:ext uri="{BB962C8B-B14F-4D97-AF65-F5344CB8AC3E}">
        <p14:creationId xmlns:p14="http://schemas.microsoft.com/office/powerpoint/2010/main" val="2573447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BIM could make information on site a lot more accessible, if a query is brought to your attention you wouldn’t have to rely on plotting drawings back in the office to return to site. All the information can be accessed on a tablet. Not only saving time but paper. Also working in wet weather conditions can leave paper drawings looking rather sorry for themselves this would not be a issue for a protected tablet. </a:t>
            </a:r>
          </a:p>
          <a:p>
            <a:endParaRPr lang="en-GB" dirty="0"/>
          </a:p>
        </p:txBody>
      </p:sp>
      <p:sp>
        <p:nvSpPr>
          <p:cNvPr id="4" name="Slide Number Placeholder 3"/>
          <p:cNvSpPr>
            <a:spLocks noGrp="1"/>
          </p:cNvSpPr>
          <p:nvPr>
            <p:ph type="sldNum" sz="quarter" idx="10"/>
          </p:nvPr>
        </p:nvSpPr>
        <p:spPr/>
        <p:txBody>
          <a:bodyPr/>
          <a:lstStyle/>
          <a:p>
            <a:fld id="{5FB91549-43BF-425A-AF25-75262019208C}" type="slidenum">
              <a:rPr lang="en-GB" smtClean="0"/>
              <a:t>6</a:t>
            </a:fld>
            <a:endParaRPr lang="en-GB"/>
          </a:p>
        </p:txBody>
      </p:sp>
    </p:spTree>
    <p:extLst>
      <p:ext uri="{BB962C8B-B14F-4D97-AF65-F5344CB8AC3E}">
        <p14:creationId xmlns:p14="http://schemas.microsoft.com/office/powerpoint/2010/main" val="2231902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2"/>
                </a:solidFill>
                <a:effectLst/>
                <a:latin typeface="+mn-lt"/>
                <a:ea typeface="+mn-ea"/>
                <a:cs typeface="+mn-cs"/>
              </a:rPr>
              <a:t>BIM can improve space management. BIM can show quickly and visually where space could be used more efficiently and help make it. It is now a legal requirement to provide every tenantable property with a Environmental Performance Certificate, before residents move in. BIM could drastically reduce the time spent surveying each property and a lot of the required data could be sourced directly from it. </a:t>
            </a:r>
            <a:br>
              <a:rPr lang="en-GB" dirty="0"/>
            </a:br>
            <a:endParaRPr lang="en-GB" dirty="0"/>
          </a:p>
        </p:txBody>
      </p:sp>
      <p:sp>
        <p:nvSpPr>
          <p:cNvPr id="4" name="Slide Number Placeholder 3"/>
          <p:cNvSpPr>
            <a:spLocks noGrp="1"/>
          </p:cNvSpPr>
          <p:nvPr>
            <p:ph type="sldNum" sz="quarter" idx="10"/>
          </p:nvPr>
        </p:nvSpPr>
        <p:spPr/>
        <p:txBody>
          <a:bodyPr/>
          <a:lstStyle/>
          <a:p>
            <a:fld id="{5FB91549-43BF-425A-AF25-75262019208C}" type="slidenum">
              <a:rPr lang="en-GB" smtClean="0"/>
              <a:t>7</a:t>
            </a:fld>
            <a:endParaRPr lang="en-GB"/>
          </a:p>
        </p:txBody>
      </p:sp>
    </p:spTree>
    <p:extLst>
      <p:ext uri="{BB962C8B-B14F-4D97-AF65-F5344CB8AC3E}">
        <p14:creationId xmlns:p14="http://schemas.microsoft.com/office/powerpoint/2010/main" val="3876505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BIM does have is disadvantages, the main disadvantage being is the lack of knowledge and skill in the industry, especially from the experienced senior individuals. Also the cost of the software is quite high and only the larger companies would possibly be able to justify it financially, as further training or recruitment could be needed. </a:t>
            </a:r>
          </a:p>
        </p:txBody>
      </p:sp>
      <p:sp>
        <p:nvSpPr>
          <p:cNvPr id="4" name="Slide Number Placeholder 3"/>
          <p:cNvSpPr>
            <a:spLocks noGrp="1"/>
          </p:cNvSpPr>
          <p:nvPr>
            <p:ph type="sldNum" sz="quarter" idx="10"/>
          </p:nvPr>
        </p:nvSpPr>
        <p:spPr/>
        <p:txBody>
          <a:bodyPr/>
          <a:lstStyle/>
          <a:p>
            <a:fld id="{5FB91549-43BF-425A-AF25-75262019208C}" type="slidenum">
              <a:rPr lang="en-GB" smtClean="0"/>
              <a:t>8</a:t>
            </a:fld>
            <a:endParaRPr lang="en-GB"/>
          </a:p>
        </p:txBody>
      </p:sp>
    </p:spTree>
    <p:extLst>
      <p:ext uri="{BB962C8B-B14F-4D97-AF65-F5344CB8AC3E}">
        <p14:creationId xmlns:p14="http://schemas.microsoft.com/office/powerpoint/2010/main" val="38877791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2"/>
                </a:solidFill>
                <a:effectLst/>
                <a:latin typeface="+mn-lt"/>
                <a:ea typeface="+mn-ea"/>
                <a:cs typeface="+mn-cs"/>
              </a:rPr>
              <a:t>The use of BIM radically changes the relationship between the contractor and designer, and potentially increases the legal risk for contractors. In traditional projects the contractor typically has no significant involvement in the design process and must rely on the drawings provided by the designer. Accordingly, legislation permits contractors to sue a designer for professional negligence if there are errors and omissions in the design drawings. </a:t>
            </a:r>
            <a:endParaRPr lang="en-GB" dirty="0"/>
          </a:p>
        </p:txBody>
      </p:sp>
      <p:sp>
        <p:nvSpPr>
          <p:cNvPr id="4" name="Slide Number Placeholder 3"/>
          <p:cNvSpPr>
            <a:spLocks noGrp="1"/>
          </p:cNvSpPr>
          <p:nvPr>
            <p:ph type="sldNum" sz="quarter" idx="10"/>
          </p:nvPr>
        </p:nvSpPr>
        <p:spPr/>
        <p:txBody>
          <a:bodyPr/>
          <a:lstStyle/>
          <a:p>
            <a:fld id="{5FB91549-43BF-425A-AF25-75262019208C}" type="slidenum">
              <a:rPr lang="en-GB" smtClean="0"/>
              <a:t>9</a:t>
            </a:fld>
            <a:endParaRPr lang="en-GB"/>
          </a:p>
        </p:txBody>
      </p:sp>
    </p:spTree>
    <p:extLst>
      <p:ext uri="{BB962C8B-B14F-4D97-AF65-F5344CB8AC3E}">
        <p14:creationId xmlns:p14="http://schemas.microsoft.com/office/powerpoint/2010/main" val="306965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feel that BIM will be the primary design software in years to come, however it needs time for snagging and for the industry to become confident in its application and different uses. There will always be a need for hand drawings and AutoCAD, however I feel BIM is the way forward. Thanks for listening. </a:t>
            </a:r>
          </a:p>
        </p:txBody>
      </p:sp>
      <p:sp>
        <p:nvSpPr>
          <p:cNvPr id="4" name="Slide Number Placeholder 3"/>
          <p:cNvSpPr>
            <a:spLocks noGrp="1"/>
          </p:cNvSpPr>
          <p:nvPr>
            <p:ph type="sldNum" sz="quarter" idx="10"/>
          </p:nvPr>
        </p:nvSpPr>
        <p:spPr/>
        <p:txBody>
          <a:bodyPr/>
          <a:lstStyle/>
          <a:p>
            <a:fld id="{5FB91549-43BF-425A-AF25-75262019208C}" type="slidenum">
              <a:rPr lang="en-GB" smtClean="0"/>
              <a:t>10</a:t>
            </a:fld>
            <a:endParaRPr lang="en-GB"/>
          </a:p>
        </p:txBody>
      </p:sp>
    </p:spTree>
    <p:extLst>
      <p:ext uri="{BB962C8B-B14F-4D97-AF65-F5344CB8AC3E}">
        <p14:creationId xmlns:p14="http://schemas.microsoft.com/office/powerpoint/2010/main" val="3413940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pic>
        <p:nvPicPr>
          <p:cNvPr id="5" name="Picture 4" descr="Looking up to clouds and blue sky surrounded by glass-walled buildings"/>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4873625" y="0"/>
            <a:ext cx="7315200" cy="6858001"/>
          </a:xfrm>
          <a:prstGeom prst="rect">
            <a:avLst/>
          </a:prstGeom>
        </p:spPr>
      </p:pic>
      <p:sp>
        <p:nvSpPr>
          <p:cNvPr id="2" name="Title 1"/>
          <p:cNvSpPr>
            <a:spLocks noGrp="1"/>
          </p:cNvSpPr>
          <p:nvPr>
            <p:ph type="ctrTitle"/>
          </p:nvPr>
        </p:nvSpPr>
        <p:spPr>
          <a:xfrm>
            <a:off x="608013" y="685801"/>
            <a:ext cx="3962400" cy="4724399"/>
          </a:xfrm>
        </p:spPr>
        <p:txBody>
          <a:bodyPr>
            <a:normAutofit/>
          </a:bodyPr>
          <a:lstStyle>
            <a:lvl1pPr>
              <a:defRPr sz="4800"/>
            </a:lvl1pPr>
          </a:lstStyle>
          <a:p>
            <a:r>
              <a:rPr lang="en-US"/>
              <a:t>Click to edit Master title style</a:t>
            </a:r>
            <a:endParaRPr/>
          </a:p>
        </p:txBody>
      </p:sp>
      <p:sp>
        <p:nvSpPr>
          <p:cNvPr id="3" name="Subtitle 2"/>
          <p:cNvSpPr>
            <a:spLocks noGrp="1"/>
          </p:cNvSpPr>
          <p:nvPr>
            <p:ph type="subTitle" idx="1"/>
          </p:nvPr>
        </p:nvSpPr>
        <p:spPr>
          <a:xfrm>
            <a:off x="608013" y="5410200"/>
            <a:ext cx="3962400" cy="7620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8" name="Date Placeholder 7"/>
          <p:cNvSpPr>
            <a:spLocks noGrp="1"/>
          </p:cNvSpPr>
          <p:nvPr>
            <p:ph type="dt" sz="half" idx="10"/>
          </p:nvPr>
        </p:nvSpPr>
        <p:spPr/>
        <p:txBody>
          <a:bodyPr/>
          <a:lstStyle/>
          <a:p>
            <a:fld id="{81C93FC7-9D1A-468B-98DB-D1E8D74418D9}" type="datetimeFigureOut">
              <a:rPr lang="en-US"/>
              <a:pPr/>
              <a:t>3/15/2018</a:t>
            </a:fld>
            <a:endParaRPr/>
          </a:p>
        </p:txBody>
      </p:sp>
      <p:sp>
        <p:nvSpPr>
          <p:cNvPr id="9" name="Footer Placeholder 8"/>
          <p:cNvSpPr>
            <a:spLocks noGrp="1"/>
          </p:cNvSpPr>
          <p:nvPr>
            <p:ph type="ftr" sz="quarter" idx="11"/>
          </p:nvPr>
        </p:nvSpPr>
        <p:spPr/>
        <p:txBody>
          <a:bodyPr/>
          <a:lstStyle/>
          <a:p>
            <a:r>
              <a:rPr lang="en-US" dirty="0"/>
              <a:t>Add a footer</a:t>
            </a:r>
          </a:p>
        </p:txBody>
      </p:sp>
      <p:sp>
        <p:nvSpPr>
          <p:cNvPr id="10" name="Slide Number Placeholder 9"/>
          <p:cNvSpPr>
            <a:spLocks noGrp="1"/>
          </p:cNvSpPr>
          <p:nvPr>
            <p:ph type="sldNum" sz="quarter" idx="12"/>
          </p:nvPr>
        </p:nvSpPr>
        <p:spPr/>
        <p:txBody>
          <a:bodyPr/>
          <a:lstStyle/>
          <a:p>
            <a:fld id="{A3F31473-23EB-4724-8B59-FE6D21D89FA4}" type="slidenum">
              <a:rPr/>
              <a:pPr/>
              <a:t>‹#›</a:t>
            </a:fld>
            <a:endParaRPr/>
          </a:p>
        </p:txBody>
      </p:sp>
    </p:spTree>
    <p:extLst>
      <p:ext uri="{BB962C8B-B14F-4D97-AF65-F5344CB8AC3E}">
        <p14:creationId xmlns:p14="http://schemas.microsoft.com/office/powerpoint/2010/main" val="273483955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1C93FC7-9D1A-468B-98DB-D1E8D74418D9}" type="datetimeFigureOut">
              <a:rPr lang="en-US"/>
              <a:t>3/15/2018</a:t>
            </a:fld>
            <a:endParaRPr/>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137862588"/>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8013" y="2590800"/>
            <a:ext cx="8229599" cy="2819400"/>
          </a:xfrm>
        </p:spPr>
        <p:txBody>
          <a:bodyPr anchor="b">
            <a:normAutofit/>
          </a:bodyPr>
          <a:lstStyle>
            <a:lvl1pPr algn="l">
              <a:defRPr sz="4800" b="0" cap="none" baseline="0"/>
            </a:lvl1pPr>
          </a:lstStyle>
          <a:p>
            <a:r>
              <a:rPr lang="en-US"/>
              <a:t>Click to edit Master title style</a:t>
            </a:r>
            <a:endParaRPr/>
          </a:p>
        </p:txBody>
      </p:sp>
      <p:sp>
        <p:nvSpPr>
          <p:cNvPr id="3" name="Text Placeholder 2"/>
          <p:cNvSpPr>
            <a:spLocks noGrp="1"/>
          </p:cNvSpPr>
          <p:nvPr>
            <p:ph type="body" idx="1"/>
          </p:nvPr>
        </p:nvSpPr>
        <p:spPr>
          <a:xfrm>
            <a:off x="606425" y="5410200"/>
            <a:ext cx="8231187" cy="762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81C93FC7-9D1A-468B-98DB-D1E8D74418D9}" type="datetimeFigureOut">
              <a:rPr lang="en-US"/>
              <a:pPr/>
              <a:t>3/15/2018</a:t>
            </a:fld>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9" name="Slide Number Placeholder 8"/>
          <p:cNvSpPr>
            <a:spLocks noGrp="1"/>
          </p:cNvSpPr>
          <p:nvPr>
            <p:ph type="sldNum" sz="quarter" idx="12"/>
          </p:nvPr>
        </p:nvSpPr>
        <p:spPr/>
        <p:txBody>
          <a:bodyPr/>
          <a:lstStyle/>
          <a:p>
            <a:fld id="{A3F31473-23EB-4724-8B59-FE6D21D89FA4}" type="slidenum">
              <a:rPr/>
              <a:pPr/>
              <a:t>‹#›</a:t>
            </a:fld>
            <a:endParaRPr/>
          </a:p>
        </p:txBody>
      </p:sp>
    </p:spTree>
    <p:extLst>
      <p:ext uri="{BB962C8B-B14F-4D97-AF65-F5344CB8AC3E}">
        <p14:creationId xmlns:p14="http://schemas.microsoft.com/office/powerpoint/2010/main" val="322511355"/>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93813" y="685800"/>
            <a:ext cx="5029200"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51614" y="685800"/>
            <a:ext cx="5029199" cy="4191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81C93FC7-9D1A-468B-98DB-D1E8D74418D9}" type="datetimeFigureOut">
              <a:rPr lang="en-US"/>
              <a:t>3/15/2018</a:t>
            </a:fld>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7" name="Slide Number Placeholder 6"/>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897013534"/>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664"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3664" y="16764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551613" y="685800"/>
            <a:ext cx="5029200" cy="990600"/>
          </a:xfrm>
        </p:spPr>
        <p:txBody>
          <a:bodyPr anchor="ctr">
            <a:normAutofit/>
          </a:bodyPr>
          <a:lstStyle>
            <a:lvl1pPr marL="0" indent="0">
              <a:spcBef>
                <a:spcPts val="0"/>
              </a:spcBef>
              <a:buNone/>
              <a:defRPr sz="3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50025" y="1676400"/>
            <a:ext cx="502920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81C93FC7-9D1A-468B-98DB-D1E8D74418D9}" type="datetimeFigureOut">
              <a:rPr lang="en-US"/>
              <a:t>3/15/2018</a:t>
            </a:fld>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9" name="Slide Number Placeholder 8"/>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513096802"/>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81C93FC7-9D1A-468B-98DB-D1E8D74418D9}" type="datetimeFigureOut">
              <a:rPr lang="en-US"/>
              <a:t>3/15/2018</a:t>
            </a:fld>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5" name="Slide Number Placeholder 4"/>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134428155"/>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C93FC7-9D1A-468B-98DB-D1E8D74418D9}" type="datetimeFigureOut">
              <a:rPr lang="en-US"/>
              <a:t>3/15/2018</a:t>
            </a:fld>
            <a:endParaRPr/>
          </a:p>
        </p:txBody>
      </p:sp>
      <p:sp>
        <p:nvSpPr>
          <p:cNvPr id="3" name="Footer Placeholder 2"/>
          <p:cNvSpPr>
            <a:spLocks noGrp="1"/>
          </p:cNvSpPr>
          <p:nvPr>
            <p:ph type="ftr" sz="quarter" idx="11"/>
          </p:nvPr>
        </p:nvSpPr>
        <p:spPr/>
        <p:txBody>
          <a:bodyPr/>
          <a:lstStyle/>
          <a:p>
            <a:r>
              <a:rPr lang="en-US" dirty="0"/>
              <a:t>Add a footer</a:t>
            </a:r>
            <a:endParaRPr dirty="0"/>
          </a:p>
        </p:txBody>
      </p:sp>
      <p:sp>
        <p:nvSpPr>
          <p:cNvPr id="4" name="Slide Number Placeholder 3"/>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1910311899"/>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724400"/>
          </a:xfrm>
        </p:spPr>
        <p:txBody>
          <a:bodyPr anchor="b">
            <a:noAutofit/>
          </a:bodyPr>
          <a:lstStyle>
            <a:lvl1pPr algn="l">
              <a:defRPr sz="3600" b="0"/>
            </a:lvl1pPr>
          </a:lstStyle>
          <a:p>
            <a:r>
              <a:rPr lang="en-US"/>
              <a:t>Click to edit Master title style</a:t>
            </a:r>
            <a:endParaRPr/>
          </a:p>
        </p:txBody>
      </p:sp>
      <p:sp>
        <p:nvSpPr>
          <p:cNvPr id="3" name="Content Placeholder 2"/>
          <p:cNvSpPr>
            <a:spLocks noGrp="1"/>
          </p:cNvSpPr>
          <p:nvPr>
            <p:ph idx="1"/>
          </p:nvPr>
        </p:nvSpPr>
        <p:spPr>
          <a:xfrm>
            <a:off x="4875212" y="685800"/>
            <a:ext cx="6704171" cy="5486400"/>
          </a:xfrm>
        </p:spPr>
        <p:txBody>
          <a:bodyPr>
            <a:normAutofit/>
          </a:bodyPr>
          <a:lstStyle>
            <a:lvl1pPr>
              <a:defRPr sz="2800"/>
            </a:lvl1pPr>
            <a:lvl2pPr>
              <a:defRPr sz="2400"/>
            </a:lvl2pPr>
            <a:lvl3pPr>
              <a:defRPr sz="2000"/>
            </a:lvl3pPr>
            <a:lvl4pPr>
              <a:defRPr sz="1800"/>
            </a:lvl4pPr>
            <a:lvl5pPr>
              <a:defRPr sz="1800"/>
            </a:lvl5pPr>
            <a:lvl6pPr>
              <a:defRPr sz="1800" baseline="0"/>
            </a:lvl6pPr>
            <a:lvl7pPr>
              <a:defRPr sz="1800" baseline="0"/>
            </a:lvl7pPr>
            <a:lvl8pPr>
              <a:defRPr sz="1800" baseline="0"/>
            </a:lvl8pPr>
            <a:lvl9pPr>
              <a:defRPr sz="18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1C93FC7-9D1A-468B-98DB-D1E8D74418D9}" type="datetimeFigureOut">
              <a:rPr lang="en-US"/>
              <a:t>3/15/2018</a:t>
            </a:fld>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7" name="Slide Number Placeholder 6"/>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2234726258"/>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8014" y="685800"/>
            <a:ext cx="3962400" cy="4724400"/>
          </a:xfrm>
        </p:spPr>
        <p:txBody>
          <a:bodyPr anchor="b">
            <a:normAutofit/>
          </a:bodyPr>
          <a:lstStyle>
            <a:lvl1pPr algn="l">
              <a:defRPr sz="36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4875213" y="685800"/>
            <a:ext cx="6705600" cy="5486400"/>
          </a:xfrm>
          <a:ln w="63500">
            <a:solidFill>
              <a:schemeClr val="bg1"/>
            </a:solidFill>
            <a:miter lim="800000"/>
          </a:ln>
        </p:spPr>
        <p:txBody>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08013" y="5410200"/>
            <a:ext cx="3962400" cy="762000"/>
          </a:xfrm>
        </p:spPr>
        <p:txBody>
          <a:bodyPr>
            <a:normAutofit/>
          </a:bodyPr>
          <a:lstStyle>
            <a:lvl1pPr marL="0" indent="0">
              <a:spcBef>
                <a:spcPts val="0"/>
              </a:spcBef>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1C93FC7-9D1A-468B-98DB-D1E8D74418D9}" type="datetimeFigureOut">
              <a:rPr lang="en-US"/>
              <a:t>3/15/2018</a:t>
            </a:fld>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7" name="Slide Number Placeholder 6"/>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352041433"/>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1C93FC7-9D1A-468B-98DB-D1E8D74418D9}" type="datetimeFigureOut">
              <a:rPr lang="en-US"/>
              <a:t>3/15/2018</a:t>
            </a:fld>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6" name="Slide Number Placeholder 5"/>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2176294681"/>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285412" y="685800"/>
            <a:ext cx="1295401"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608012" y="685800"/>
            <a:ext cx="9474253" cy="5486400"/>
          </a:xfrm>
        </p:spPr>
        <p:txBody>
          <a:bodyPr vert="eaVert"/>
          <a:lstStyle>
            <a:lvl5pPr>
              <a:defRPr/>
            </a:lvl5pPr>
            <a:lvl6pPr>
              <a:defRPr/>
            </a:lvl6pPr>
            <a:lvl7pPr>
              <a:defRPr/>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1C93FC7-9D1A-468B-98DB-D1E8D74418D9}" type="datetimeFigureOut">
              <a:rPr lang="en-US"/>
              <a:t>3/15/2018</a:t>
            </a:fld>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6" name="Slide Number Placeholder 5"/>
          <p:cNvSpPr>
            <a:spLocks noGrp="1"/>
          </p:cNvSpPr>
          <p:nvPr>
            <p:ph type="sldNum" sz="quarter" idx="12"/>
          </p:nvPr>
        </p:nvSpPr>
        <p:spPr/>
        <p:txBody>
          <a:bodyPr/>
          <a:lstStyle/>
          <a:p>
            <a:fld id="{A3F31473-23EB-4724-8B59-FE6D21D89FA4}" type="slidenum">
              <a:rPr/>
              <a:t>‹#›</a:t>
            </a:fld>
            <a:endParaRPr/>
          </a:p>
        </p:txBody>
      </p:sp>
    </p:spTree>
    <p:extLst>
      <p:ext uri="{BB962C8B-B14F-4D97-AF65-F5344CB8AC3E}">
        <p14:creationId xmlns:p14="http://schemas.microsoft.com/office/powerpoint/2010/main" val="3850052452"/>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441" y="5105400"/>
            <a:ext cx="10971372" cy="10668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93813" y="685800"/>
            <a:ext cx="10287000" cy="419099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609441" y="6356351"/>
            <a:ext cx="2844059" cy="365125"/>
          </a:xfrm>
          <a:prstGeom prst="rect">
            <a:avLst/>
          </a:prstGeom>
        </p:spPr>
        <p:txBody>
          <a:bodyPr vert="horz" lIns="91440" tIns="45720" rIns="91440" bIns="45720" rtlCol="0" anchor="ctr"/>
          <a:lstStyle>
            <a:lvl1pPr algn="l">
              <a:defRPr sz="1200">
                <a:solidFill>
                  <a:schemeClr val="tx2">
                    <a:lumMod val="65000"/>
                    <a:lumOff val="35000"/>
                  </a:schemeClr>
                </a:solidFill>
              </a:defRPr>
            </a:lvl1pPr>
          </a:lstStyle>
          <a:p>
            <a:fld id="{81C93FC7-9D1A-468B-98DB-D1E8D74418D9}" type="datetimeFigureOut">
              <a:rPr lang="en-US" smtClean="0"/>
              <a:pPr/>
              <a:t>3/15/2018</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200">
                <a:solidFill>
                  <a:schemeClr val="tx2">
                    <a:lumMod val="65000"/>
                    <a:lumOff val="35000"/>
                  </a:schemeClr>
                </a:solidFill>
              </a:defRPr>
            </a:lvl1pPr>
          </a:lstStyle>
          <a:p>
            <a:r>
              <a:rPr lang="en-US" dirty="0"/>
              <a:t>Add a footer</a:t>
            </a:r>
          </a:p>
        </p:txBody>
      </p:sp>
      <p:sp>
        <p:nvSpPr>
          <p:cNvPr id="6" name="Slide Number Placeholder 5"/>
          <p:cNvSpPr>
            <a:spLocks noGrp="1"/>
          </p:cNvSpPr>
          <p:nvPr>
            <p:ph type="sldNum" sz="quarter" idx="4"/>
          </p:nvPr>
        </p:nvSpPr>
        <p:spPr>
          <a:xfrm>
            <a:off x="8735325" y="6356351"/>
            <a:ext cx="2844059" cy="365125"/>
          </a:xfrm>
          <a:prstGeom prst="rect">
            <a:avLst/>
          </a:prstGeom>
        </p:spPr>
        <p:txBody>
          <a:bodyPr vert="horz" lIns="91440" tIns="45720" rIns="91440" bIns="45720" rtlCol="0" anchor="ctr"/>
          <a:lstStyle>
            <a:lvl1pPr algn="r">
              <a:defRPr sz="1200">
                <a:solidFill>
                  <a:schemeClr val="tx2">
                    <a:lumMod val="65000"/>
                    <a:lumOff val="35000"/>
                  </a:schemeClr>
                </a:solidFill>
              </a:defRPr>
            </a:lvl1pPr>
          </a:lstStyle>
          <a:p>
            <a:fld id="{A3F31473-23EB-4724-8B59-FE6D21D89FA4}" type="slidenum">
              <a:rPr lang="en-US" smtClean="0"/>
              <a:pPr/>
              <a:t>‹#›</a:t>
            </a:fld>
            <a:endParaRPr lang="en-US"/>
          </a:p>
        </p:txBody>
      </p:sp>
    </p:spTree>
    <p:extLst>
      <p:ext uri="{BB962C8B-B14F-4D97-AF65-F5344CB8AC3E}">
        <p14:creationId xmlns:p14="http://schemas.microsoft.com/office/powerpoint/2010/main" val="3449289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txStyles>
    <p:titleStyle>
      <a:lvl1pPr algn="l" defTabSz="914400" rtl="0" eaLnBrk="1" latinLnBrk="0" hangingPunct="1">
        <a:lnSpc>
          <a:spcPct val="80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tx1"/>
        </a:buClr>
        <a:buSzPct val="80000"/>
        <a:buFont typeface="Arial" pitchFamily="34" charset="0"/>
        <a:buChar char="•"/>
        <a:defRPr sz="2800" kern="1200">
          <a:solidFill>
            <a:schemeClr val="tx1"/>
          </a:solidFill>
          <a:latin typeface="+mn-lt"/>
          <a:ea typeface="+mn-ea"/>
          <a:cs typeface="+mn-cs"/>
        </a:defRPr>
      </a:lvl1pPr>
      <a:lvl2pPr marL="615950" indent="-285750" algn="l" defTabSz="914400" rtl="0" eaLnBrk="1" latinLnBrk="0" hangingPunct="1">
        <a:lnSpc>
          <a:spcPct val="90000"/>
        </a:lnSpc>
        <a:spcBef>
          <a:spcPts val="600"/>
        </a:spcBef>
        <a:buSzPct val="80000"/>
        <a:buFont typeface="Corbel" pitchFamily="34" charset="0"/>
        <a:buChar char="–"/>
        <a:defRPr sz="2400" kern="1200">
          <a:solidFill>
            <a:schemeClr val="tx1"/>
          </a:solidFill>
          <a:latin typeface="+mn-lt"/>
          <a:ea typeface="+mn-ea"/>
          <a:cs typeface="+mn-cs"/>
        </a:defRPr>
      </a:lvl2pPr>
      <a:lvl3pPr marL="996696"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3pPr>
      <a:lvl4pPr marL="1380744" indent="-283464" algn="l" defTabSz="914400" rtl="0" eaLnBrk="1" latinLnBrk="0" hangingPunct="1">
        <a:lnSpc>
          <a:spcPct val="90000"/>
        </a:lnSpc>
        <a:spcBef>
          <a:spcPts val="600"/>
        </a:spcBef>
        <a:buFont typeface="Corbel" pitchFamily="34" charset="0"/>
        <a:buChar char="–"/>
        <a:defRPr sz="1800" kern="1200">
          <a:solidFill>
            <a:schemeClr val="tx1"/>
          </a:solidFill>
          <a:latin typeface="+mn-lt"/>
          <a:ea typeface="+mn-ea"/>
          <a:cs typeface="+mn-cs"/>
        </a:defRPr>
      </a:lvl4pPr>
      <a:lvl5pPr marL="1764792"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5pPr>
      <a:lvl6pPr marL="2148840"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6pPr>
      <a:lvl7pPr marL="2532888" indent="-228600" algn="l" defTabSz="914400" rtl="0" eaLnBrk="1" latinLnBrk="0" hangingPunct="1">
        <a:lnSpc>
          <a:spcPct val="90000"/>
        </a:lnSpc>
        <a:spcBef>
          <a:spcPts val="600"/>
        </a:spcBef>
        <a:buSzPct val="80000"/>
        <a:buFont typeface="Arial" pitchFamily="34" charset="0"/>
        <a:buChar char="•"/>
        <a:defRPr sz="1800" kern="1200" baseline="0">
          <a:solidFill>
            <a:schemeClr val="tx1"/>
          </a:solidFill>
          <a:latin typeface="+mn-lt"/>
          <a:ea typeface="+mn-ea"/>
          <a:cs typeface="+mn-cs"/>
        </a:defRPr>
      </a:lvl7pPr>
      <a:lvl8pPr marL="2916936" indent="-283464" algn="l" defTabSz="914400" rtl="0" eaLnBrk="1" latinLnBrk="0" hangingPunct="1">
        <a:lnSpc>
          <a:spcPct val="90000"/>
        </a:lnSpc>
        <a:spcBef>
          <a:spcPts val="600"/>
        </a:spcBef>
        <a:buFont typeface="Corbel" pitchFamily="34" charset="0"/>
        <a:buChar char="–"/>
        <a:defRPr sz="1800" kern="1200" baseline="0">
          <a:solidFill>
            <a:schemeClr val="tx1"/>
          </a:solidFill>
          <a:latin typeface="+mn-lt"/>
          <a:ea typeface="+mn-ea"/>
          <a:cs typeface="+mn-cs"/>
        </a:defRPr>
      </a:lvl8pPr>
      <a:lvl9pPr marL="3300984" indent="-228600" algn="l" defTabSz="914400" rtl="0" eaLnBrk="1" latinLnBrk="0" hangingPunct="1">
        <a:lnSpc>
          <a:spcPct val="90000"/>
        </a:lnSpc>
        <a:spcBef>
          <a:spcPts val="600"/>
        </a:spcBef>
        <a:buSzPct val="80000"/>
        <a:buFont typeface="Arial"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Building Information </a:t>
            </a:r>
            <a:br>
              <a:rPr lang="en-US" dirty="0"/>
            </a:br>
            <a:r>
              <a:rPr lang="en-US" dirty="0"/>
              <a:t>Modeling  </a:t>
            </a:r>
          </a:p>
        </p:txBody>
      </p:sp>
      <p:sp>
        <p:nvSpPr>
          <p:cNvPr id="3" name="Subtitle 2"/>
          <p:cNvSpPr>
            <a:spLocks noGrp="1"/>
          </p:cNvSpPr>
          <p:nvPr>
            <p:ph type="subTitle" idx="1"/>
          </p:nvPr>
        </p:nvSpPr>
        <p:spPr/>
        <p:txBody>
          <a:bodyPr>
            <a:normAutofit/>
          </a:bodyPr>
          <a:lstStyle/>
          <a:p>
            <a:r>
              <a:rPr lang="en-US" dirty="0" err="1"/>
              <a:t>Petcha</a:t>
            </a:r>
            <a:r>
              <a:rPr lang="en-US" dirty="0"/>
              <a:t> Kutcha </a:t>
            </a:r>
          </a:p>
        </p:txBody>
      </p:sp>
    </p:spTree>
    <p:extLst>
      <p:ext uri="{BB962C8B-B14F-4D97-AF65-F5344CB8AC3E}">
        <p14:creationId xmlns:p14="http://schemas.microsoft.com/office/powerpoint/2010/main" val="344080127"/>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41884" y="620688"/>
            <a:ext cx="9838829" cy="5536404"/>
          </a:xfrm>
          <a:prstGeom prst="rect">
            <a:avLst/>
          </a:prstGeom>
          <a:ln>
            <a:noFill/>
          </a:ln>
          <a:effectLst>
            <a:softEdge rad="112500"/>
          </a:effectLst>
        </p:spPr>
      </p:pic>
    </p:spTree>
    <p:extLst>
      <p:ext uri="{BB962C8B-B14F-4D97-AF65-F5344CB8AC3E}">
        <p14:creationId xmlns:p14="http://schemas.microsoft.com/office/powerpoint/2010/main" val="1126723429"/>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5734372" y="3212976"/>
            <a:ext cx="5702824" cy="3207839"/>
          </a:xfrm>
          <a:prstGeom prst="rect">
            <a:avLst/>
          </a:prstGeom>
          <a:ln>
            <a:noFill/>
          </a:ln>
          <a:effectLst>
            <a:softEdge rad="112500"/>
          </a:effectLst>
        </p:spPr>
      </p:pic>
      <p:pic>
        <p:nvPicPr>
          <p:cNvPr id="5" name="Picture 4"/>
          <p:cNvPicPr>
            <a:picLocks noChangeAspect="1"/>
          </p:cNvPicPr>
          <p:nvPr/>
        </p:nvPicPr>
        <p:blipFill>
          <a:blip r:embed="rId4"/>
          <a:stretch>
            <a:fillRect/>
          </a:stretch>
        </p:blipFill>
        <p:spPr>
          <a:xfrm>
            <a:off x="981844" y="404664"/>
            <a:ext cx="5832648" cy="3865135"/>
          </a:xfrm>
          <a:prstGeom prst="rect">
            <a:avLst/>
          </a:prstGeom>
          <a:ln>
            <a:noFill/>
          </a:ln>
          <a:effectLst>
            <a:softEdge rad="112500"/>
          </a:effectLst>
        </p:spPr>
      </p:pic>
    </p:spTree>
    <p:extLst>
      <p:ext uri="{BB962C8B-B14F-4D97-AF65-F5344CB8AC3E}">
        <p14:creationId xmlns:p14="http://schemas.microsoft.com/office/powerpoint/2010/main" val="2655166946"/>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5590356" y="3212976"/>
            <a:ext cx="5868060" cy="3056282"/>
          </a:xfrm>
          <a:prstGeom prst="rect">
            <a:avLst/>
          </a:prstGeom>
          <a:ln>
            <a:noFill/>
          </a:ln>
          <a:effectLst>
            <a:softEdge rad="112500"/>
          </a:effectLst>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3812" y="404664"/>
            <a:ext cx="5998464" cy="3657600"/>
          </a:xfrm>
          <a:prstGeom prst="rect">
            <a:avLst/>
          </a:prstGeom>
          <a:ln>
            <a:noFill/>
          </a:ln>
          <a:effectLst>
            <a:softEdge rad="112500"/>
          </a:effectLst>
        </p:spPr>
      </p:pic>
    </p:spTree>
    <p:extLst>
      <p:ext uri="{BB962C8B-B14F-4D97-AF65-F5344CB8AC3E}">
        <p14:creationId xmlns:p14="http://schemas.microsoft.com/office/powerpoint/2010/main" val="981825283"/>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38283B-A511-4E53-A3C8-D2A01C844062}"/>
              </a:ext>
            </a:extLst>
          </p:cNvPr>
          <p:cNvPicPr>
            <a:picLocks noChangeAspect="1"/>
          </p:cNvPicPr>
          <p:nvPr/>
        </p:nvPicPr>
        <p:blipFill>
          <a:blip r:embed="rId3"/>
          <a:stretch>
            <a:fillRect/>
          </a:stretch>
        </p:blipFill>
        <p:spPr>
          <a:xfrm>
            <a:off x="1125860" y="3463445"/>
            <a:ext cx="4407232" cy="2938155"/>
          </a:xfrm>
          <a:prstGeom prst="rect">
            <a:avLst/>
          </a:prstGeom>
          <a:ln>
            <a:noFill/>
          </a:ln>
          <a:effectLst>
            <a:softEdge rad="112500"/>
          </a:effectLst>
        </p:spPr>
      </p:pic>
      <p:pic>
        <p:nvPicPr>
          <p:cNvPr id="2" name="Picture 1">
            <a:extLst>
              <a:ext uri="{FF2B5EF4-FFF2-40B4-BE49-F238E27FC236}">
                <a16:creationId xmlns:a16="http://schemas.microsoft.com/office/drawing/2014/main" id="{36ED6805-F78E-4D8F-9436-012B42B3F94C}"/>
              </a:ext>
            </a:extLst>
          </p:cNvPr>
          <p:cNvPicPr>
            <a:picLocks noChangeAspect="1"/>
          </p:cNvPicPr>
          <p:nvPr/>
        </p:nvPicPr>
        <p:blipFill>
          <a:blip r:embed="rId4"/>
          <a:stretch>
            <a:fillRect/>
          </a:stretch>
        </p:blipFill>
        <p:spPr>
          <a:xfrm>
            <a:off x="5806380" y="2636912"/>
            <a:ext cx="5328081" cy="2953838"/>
          </a:xfrm>
          <a:prstGeom prst="rect">
            <a:avLst/>
          </a:prstGeom>
          <a:ln>
            <a:noFill/>
          </a:ln>
          <a:effectLst>
            <a:softEdge rad="112500"/>
          </a:effectLst>
        </p:spPr>
      </p:pic>
      <p:sp>
        <p:nvSpPr>
          <p:cNvPr id="5" name="Rectangle 4">
            <a:extLst>
              <a:ext uri="{FF2B5EF4-FFF2-40B4-BE49-F238E27FC236}">
                <a16:creationId xmlns:a16="http://schemas.microsoft.com/office/drawing/2014/main" id="{53ADFFFE-A40D-4B12-9D24-CDC14905D071}"/>
              </a:ext>
            </a:extLst>
          </p:cNvPr>
          <p:cNvSpPr/>
          <p:nvPr/>
        </p:nvSpPr>
        <p:spPr>
          <a:xfrm>
            <a:off x="4365927" y="328588"/>
            <a:ext cx="3456969" cy="2308324"/>
          </a:xfrm>
          <a:prstGeom prst="rect">
            <a:avLst/>
          </a:prstGeom>
          <a:noFill/>
        </p:spPr>
        <p:txBody>
          <a:bodyPr wrap="square" lIns="91440" tIns="45720" rIns="91440" bIns="45720">
            <a:spAutoFit/>
          </a:bodyPr>
          <a:lstStyle/>
          <a:p>
            <a:pPr algn="ctr"/>
            <a:r>
              <a:rPr lang="en-US" sz="4800" b="1" cap="none" spc="0" dirty="0">
                <a:ln w="22225">
                  <a:solidFill>
                    <a:schemeClr val="accent2"/>
                  </a:solidFill>
                  <a:prstDash val="solid"/>
                </a:ln>
                <a:solidFill>
                  <a:schemeClr val="accent2">
                    <a:lumMod val="40000"/>
                    <a:lumOff val="60000"/>
                  </a:schemeClr>
                </a:solidFill>
                <a:effectLst/>
              </a:rPr>
              <a:t>Could BIM aid Building Surveyors? </a:t>
            </a:r>
          </a:p>
        </p:txBody>
      </p:sp>
    </p:spTree>
    <p:extLst>
      <p:ext uri="{BB962C8B-B14F-4D97-AF65-F5344CB8AC3E}">
        <p14:creationId xmlns:p14="http://schemas.microsoft.com/office/powerpoint/2010/main" val="3488869952"/>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918B9FE-4487-48EC-A0E3-BC2ECAB249BF}"/>
              </a:ext>
            </a:extLst>
          </p:cNvPr>
          <p:cNvPicPr>
            <a:picLocks noChangeAspect="1"/>
          </p:cNvPicPr>
          <p:nvPr/>
        </p:nvPicPr>
        <p:blipFill>
          <a:blip r:embed="rId3"/>
          <a:stretch>
            <a:fillRect/>
          </a:stretch>
        </p:blipFill>
        <p:spPr>
          <a:xfrm>
            <a:off x="2374899" y="2420888"/>
            <a:ext cx="7439025" cy="3552825"/>
          </a:xfrm>
          <a:prstGeom prst="rect">
            <a:avLst/>
          </a:prstGeom>
          <a:ln>
            <a:noFill/>
          </a:ln>
          <a:effectLst>
            <a:softEdge rad="112500"/>
          </a:effectLst>
        </p:spPr>
      </p:pic>
      <p:sp>
        <p:nvSpPr>
          <p:cNvPr id="7" name="Rectangle 6">
            <a:extLst>
              <a:ext uri="{FF2B5EF4-FFF2-40B4-BE49-F238E27FC236}">
                <a16:creationId xmlns:a16="http://schemas.microsoft.com/office/drawing/2014/main" id="{9FB47D7B-544B-47C1-8E2A-D339C9590F3E}"/>
              </a:ext>
            </a:extLst>
          </p:cNvPr>
          <p:cNvSpPr/>
          <p:nvPr/>
        </p:nvSpPr>
        <p:spPr>
          <a:xfrm>
            <a:off x="3866524" y="884287"/>
            <a:ext cx="4455775" cy="1077218"/>
          </a:xfrm>
          <a:prstGeom prst="rect">
            <a:avLst/>
          </a:prstGeom>
        </p:spPr>
        <p:txBody>
          <a:bodyPr wrap="square">
            <a:spAutoFit/>
          </a:bodyPr>
          <a:lstStyle/>
          <a:p>
            <a:pPr algn="ctr"/>
            <a:r>
              <a:rPr lang="en-US" sz="3200" b="1" dirty="0">
                <a:ln w="22225">
                  <a:solidFill>
                    <a:schemeClr val="accent2"/>
                  </a:solidFill>
                  <a:prstDash val="solid"/>
                </a:ln>
                <a:solidFill>
                  <a:schemeClr val="accent2">
                    <a:lumMod val="40000"/>
                    <a:lumOff val="60000"/>
                  </a:schemeClr>
                </a:solidFill>
              </a:rPr>
              <a:t>BIM On/Off Site Applications</a:t>
            </a:r>
          </a:p>
        </p:txBody>
      </p:sp>
    </p:spTree>
    <p:extLst>
      <p:ext uri="{BB962C8B-B14F-4D97-AF65-F5344CB8AC3E}">
        <p14:creationId xmlns:p14="http://schemas.microsoft.com/office/powerpoint/2010/main" val="423498839"/>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75A607-D4FB-4EA2-A11D-E8140907B9D3}"/>
              </a:ext>
            </a:extLst>
          </p:cNvPr>
          <p:cNvSpPr/>
          <p:nvPr/>
        </p:nvSpPr>
        <p:spPr>
          <a:xfrm>
            <a:off x="1957710" y="1495251"/>
            <a:ext cx="8273420" cy="584775"/>
          </a:xfrm>
          <a:prstGeom prst="rect">
            <a:avLst/>
          </a:prstGeom>
        </p:spPr>
        <p:txBody>
          <a:bodyPr wrap="none">
            <a:spAutoFit/>
          </a:bodyPr>
          <a:lstStyle/>
          <a:p>
            <a:pPr algn="ctr"/>
            <a:r>
              <a:rPr lang="en-US" sz="3200" b="1" dirty="0">
                <a:ln w="22225">
                  <a:solidFill>
                    <a:schemeClr val="accent2"/>
                  </a:solidFill>
                  <a:prstDash val="solid"/>
                </a:ln>
                <a:solidFill>
                  <a:schemeClr val="accent2">
                    <a:lumMod val="40000"/>
                    <a:lumOff val="60000"/>
                  </a:schemeClr>
                </a:solidFill>
              </a:rPr>
              <a:t>Introduction of BIM into Facility management</a:t>
            </a:r>
          </a:p>
        </p:txBody>
      </p:sp>
      <p:pic>
        <p:nvPicPr>
          <p:cNvPr id="9" name="Picture 8">
            <a:extLst>
              <a:ext uri="{FF2B5EF4-FFF2-40B4-BE49-F238E27FC236}">
                <a16:creationId xmlns:a16="http://schemas.microsoft.com/office/drawing/2014/main" id="{B1B38D94-A8F1-4DF4-85B7-A953C94E6348}"/>
              </a:ext>
            </a:extLst>
          </p:cNvPr>
          <p:cNvPicPr>
            <a:picLocks noChangeAspect="1"/>
          </p:cNvPicPr>
          <p:nvPr/>
        </p:nvPicPr>
        <p:blipFill>
          <a:blip r:embed="rId3"/>
          <a:stretch>
            <a:fillRect/>
          </a:stretch>
        </p:blipFill>
        <p:spPr>
          <a:xfrm>
            <a:off x="2566020" y="2204864"/>
            <a:ext cx="7056784" cy="3745524"/>
          </a:xfrm>
          <a:prstGeom prst="rect">
            <a:avLst/>
          </a:prstGeom>
          <a:ln>
            <a:noFill/>
          </a:ln>
          <a:effectLst>
            <a:softEdge rad="112500"/>
          </a:effectLst>
        </p:spPr>
      </p:pic>
    </p:spTree>
    <p:extLst>
      <p:ext uri="{BB962C8B-B14F-4D97-AF65-F5344CB8AC3E}">
        <p14:creationId xmlns:p14="http://schemas.microsoft.com/office/powerpoint/2010/main" val="2979636628"/>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7C0A1D4-64DF-445B-90AF-8DD63F2363FA}"/>
              </a:ext>
            </a:extLst>
          </p:cNvPr>
          <p:cNvPicPr>
            <a:picLocks noChangeAspect="1"/>
          </p:cNvPicPr>
          <p:nvPr/>
        </p:nvPicPr>
        <p:blipFill>
          <a:blip r:embed="rId3"/>
          <a:stretch>
            <a:fillRect/>
          </a:stretch>
        </p:blipFill>
        <p:spPr>
          <a:xfrm>
            <a:off x="2205980" y="476672"/>
            <a:ext cx="4248472" cy="4248472"/>
          </a:xfrm>
          <a:prstGeom prst="rect">
            <a:avLst/>
          </a:prstGeom>
          <a:ln>
            <a:noFill/>
          </a:ln>
          <a:effectLst>
            <a:softEdge rad="112500"/>
          </a:effectLst>
        </p:spPr>
      </p:pic>
      <p:pic>
        <p:nvPicPr>
          <p:cNvPr id="4" name="Picture 3">
            <a:extLst>
              <a:ext uri="{FF2B5EF4-FFF2-40B4-BE49-F238E27FC236}">
                <a16:creationId xmlns:a16="http://schemas.microsoft.com/office/drawing/2014/main" id="{EC1899E5-FD1A-4E74-AD0E-74D9B2100B84}"/>
              </a:ext>
            </a:extLst>
          </p:cNvPr>
          <p:cNvPicPr>
            <a:picLocks noChangeAspect="1"/>
          </p:cNvPicPr>
          <p:nvPr/>
        </p:nvPicPr>
        <p:blipFill>
          <a:blip r:embed="rId4"/>
          <a:stretch>
            <a:fillRect/>
          </a:stretch>
        </p:blipFill>
        <p:spPr>
          <a:xfrm>
            <a:off x="5878388" y="3568048"/>
            <a:ext cx="3162300" cy="2990850"/>
          </a:xfrm>
          <a:prstGeom prst="rect">
            <a:avLst/>
          </a:prstGeom>
          <a:ln>
            <a:noFill/>
          </a:ln>
          <a:effectLst>
            <a:softEdge rad="112500"/>
          </a:effectLst>
        </p:spPr>
      </p:pic>
    </p:spTree>
    <p:extLst>
      <p:ext uri="{BB962C8B-B14F-4D97-AF65-F5344CB8AC3E}">
        <p14:creationId xmlns:p14="http://schemas.microsoft.com/office/powerpoint/2010/main" val="4244490377"/>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82AD3B8-BE60-4347-AF6B-0FE37A3F7E6A}"/>
              </a:ext>
            </a:extLst>
          </p:cNvPr>
          <p:cNvPicPr>
            <a:picLocks noChangeAspect="1"/>
          </p:cNvPicPr>
          <p:nvPr/>
        </p:nvPicPr>
        <p:blipFill>
          <a:blip r:embed="rId3"/>
          <a:stretch>
            <a:fillRect/>
          </a:stretch>
        </p:blipFill>
        <p:spPr>
          <a:xfrm>
            <a:off x="4294212" y="2466856"/>
            <a:ext cx="5760640" cy="4034062"/>
          </a:xfrm>
          <a:prstGeom prst="rect">
            <a:avLst/>
          </a:prstGeom>
          <a:ln>
            <a:noFill/>
          </a:ln>
          <a:effectLst>
            <a:softEdge rad="112500"/>
          </a:effectLst>
        </p:spPr>
      </p:pic>
      <p:pic>
        <p:nvPicPr>
          <p:cNvPr id="4" name="Picture 3">
            <a:extLst>
              <a:ext uri="{FF2B5EF4-FFF2-40B4-BE49-F238E27FC236}">
                <a16:creationId xmlns:a16="http://schemas.microsoft.com/office/drawing/2014/main" id="{96B7048B-C8C4-4EA9-8AF9-A60381E61B84}"/>
              </a:ext>
            </a:extLst>
          </p:cNvPr>
          <p:cNvPicPr>
            <a:picLocks noChangeAspect="1"/>
          </p:cNvPicPr>
          <p:nvPr/>
        </p:nvPicPr>
        <p:blipFill>
          <a:blip r:embed="rId4"/>
          <a:stretch>
            <a:fillRect/>
          </a:stretch>
        </p:blipFill>
        <p:spPr>
          <a:xfrm>
            <a:off x="1269876" y="332656"/>
            <a:ext cx="4572000" cy="3429000"/>
          </a:xfrm>
          <a:prstGeom prst="rect">
            <a:avLst/>
          </a:prstGeom>
          <a:ln>
            <a:noFill/>
          </a:ln>
          <a:effectLst>
            <a:softEdge rad="112500"/>
          </a:effectLst>
        </p:spPr>
      </p:pic>
    </p:spTree>
    <p:extLst>
      <p:ext uri="{BB962C8B-B14F-4D97-AF65-F5344CB8AC3E}">
        <p14:creationId xmlns:p14="http://schemas.microsoft.com/office/powerpoint/2010/main" val="627050846"/>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684A812-11C9-47BD-B9A2-C06993A9B703}"/>
              </a:ext>
            </a:extLst>
          </p:cNvPr>
          <p:cNvPicPr>
            <a:picLocks noChangeAspect="1"/>
          </p:cNvPicPr>
          <p:nvPr/>
        </p:nvPicPr>
        <p:blipFill>
          <a:blip r:embed="rId3"/>
          <a:stretch>
            <a:fillRect/>
          </a:stretch>
        </p:blipFill>
        <p:spPr>
          <a:xfrm>
            <a:off x="1413892" y="1700808"/>
            <a:ext cx="4463063" cy="3574007"/>
          </a:xfrm>
          <a:prstGeom prst="rect">
            <a:avLst/>
          </a:prstGeom>
          <a:ln>
            <a:noFill/>
          </a:ln>
          <a:effectLst>
            <a:softEdge rad="112500"/>
          </a:effectLst>
        </p:spPr>
      </p:pic>
      <p:sp>
        <p:nvSpPr>
          <p:cNvPr id="9" name="Rectangle 1">
            <a:extLst>
              <a:ext uri="{FF2B5EF4-FFF2-40B4-BE49-F238E27FC236}">
                <a16:creationId xmlns:a16="http://schemas.microsoft.com/office/drawing/2014/main" id="{A4A204A5-D761-4C24-A49F-39987E913FC1}"/>
              </a:ext>
            </a:extLst>
          </p:cNvPr>
          <p:cNvSpPr>
            <a:spLocks noChangeArrowheads="1"/>
          </p:cNvSpPr>
          <p:nvPr/>
        </p:nvSpPr>
        <p:spPr bwMode="auto">
          <a:xfrm>
            <a:off x="7390556" y="1700808"/>
            <a:ext cx="3960439"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Bhushanavsatthi</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(2018, January 22).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should Facility managers use Revit BIM?</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Designing buildings wiki: https://www.designingbuildings.co.uk/wiki/How_should_Facility_managers_use_Revit_BIM%3F</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Carlin, E. M. (2010, October 12).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Legal Risks of Building Information Modeling (BIM)</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www.constructionlawnowblog.com: https://www.constructionlawnowblog.com/design-and-technology/the-legal-risks-of-building-information-modeling-bim/</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Desk, A.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Autodesk BIM</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https://www.autodesk.com/solutions/bim</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Gate, R.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Researchgate.net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Pros and cons of BIM and GIS: https://www.researchgate.net/figure/Pros-and-cons-of-BIM-and-GIS-for-information-management-of-historic-buildings_fig5_274676690</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Mineer</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 (2015, December 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www.constructionmonitor.com/</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Pros &amp; Cons of Using a BIM Model for your Next Project: https://www.constructionmonitor.com/blog/2015/12/03/pros-cons-of-using-a-bim-model-for-your-next-project/</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Teicholz</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E. (2017).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BIM Handbook.</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endParaRPr kumimoji="0" lang="en-GB" altLang="en-US" sz="9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33344039"/>
      </p:ext>
    </p:extLst>
  </p:cSld>
  <p:clrMapOvr>
    <a:masterClrMapping/>
  </p:clrMapOvr>
  <mc:AlternateContent xmlns:mc="http://schemas.openxmlformats.org/markup-compatibility/2006" xmlns:p14="http://schemas.microsoft.com/office/powerpoint/2010/main">
    <mc:Choice Requires="p14">
      <p:transition p14:dur="10" advClick="0" advTm="20000">
        <p:fade/>
      </p:transition>
    </mc:Choice>
    <mc:Fallback xmlns="">
      <p:transition advClick="0" advTm="20000">
        <p:fade/>
      </p:transition>
    </mc:Fallback>
  </mc:AlternateContent>
</p:sld>
</file>

<file path=ppt/theme/theme1.xml><?xml version="1.0" encoding="utf-8"?>
<a:theme xmlns:a="http://schemas.openxmlformats.org/drawingml/2006/main" name="Marketing 16x9">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extLst>
    <a:ext uri="{05A4C25C-085E-4340-85A3-A5531E510DB2}">
      <thm15:themeFamily xmlns:thm15="http://schemas.microsoft.com/office/thememl/2012/main" name="Business marketing glass cube presentation (widescreen).potx" id="{454792B9-F7C6-4CDD-89A0-89451A081408}" vid="{E847D748-0CA0-4BC8-838F-3216ECA80016}"/>
    </a:ext>
  </a:extLst>
</a:theme>
</file>

<file path=ppt/theme/theme2.xml><?xml version="1.0" encoding="utf-8"?>
<a:theme xmlns:a="http://schemas.openxmlformats.org/drawingml/2006/main" name="Office Theme">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theme>
</file>

<file path=ppt/theme/theme3.xml><?xml version="1.0" encoding="utf-8"?>
<a:theme xmlns:a="http://schemas.openxmlformats.org/drawingml/2006/main" name="Office Theme">
  <a:themeElements>
    <a:clrScheme name="Marketing_16x9">
      <a:dk1>
        <a:srgbClr val="404040"/>
      </a:dk1>
      <a:lt1>
        <a:sysClr val="window" lastClr="FFFFFF"/>
      </a:lt1>
      <a:dk2>
        <a:srgbClr val="000000"/>
      </a:dk2>
      <a:lt2>
        <a:srgbClr val="A1C1DE"/>
      </a:lt2>
      <a:accent1>
        <a:srgbClr val="39527B"/>
      </a:accent1>
      <a:accent2>
        <a:srgbClr val="528DC2"/>
      </a:accent2>
      <a:accent3>
        <a:srgbClr val="7EA939"/>
      </a:accent3>
      <a:accent4>
        <a:srgbClr val="30AEAB"/>
      </a:accent4>
      <a:accent5>
        <a:srgbClr val="31A962"/>
      </a:accent5>
      <a:accent6>
        <a:srgbClr val="78648E"/>
      </a:accent6>
      <a:hlink>
        <a:srgbClr val="7EA939"/>
      </a:hlink>
      <a:folHlink>
        <a:srgbClr val="7F7F7F"/>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flip="none" rotWithShape="1">
          <a:gsLst>
            <a:gs pos="0">
              <a:schemeClr val="phClr">
                <a:lumMod val="20000"/>
                <a:lumOff val="80000"/>
              </a:schemeClr>
            </a:gs>
            <a:gs pos="58000">
              <a:schemeClr val="phClr">
                <a:lumMod val="40000"/>
                <a:lumOff val="60000"/>
              </a:schemeClr>
            </a:gs>
            <a:gs pos="100000">
              <a:schemeClr val="phClr"/>
            </a:gs>
          </a:gsLst>
          <a:lin ang="14400000" scaled="0"/>
          <a:tileRect/>
        </a:gradFill>
        <a:gradFill flip="none" rotWithShape="1">
          <a:gsLst>
            <a:gs pos="0">
              <a:schemeClr val="phClr">
                <a:lumMod val="20000"/>
                <a:lumOff val="80000"/>
              </a:schemeClr>
            </a:gs>
            <a:gs pos="58000">
              <a:schemeClr val="phClr">
                <a:lumMod val="40000"/>
                <a:lumOff val="60000"/>
              </a:schemeClr>
            </a:gs>
            <a:gs pos="100000">
              <a:schemeClr val="phClr"/>
            </a:gs>
          </a:gsLst>
          <a:lin ang="17400000" scaled="0"/>
          <a:tileRect/>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marketing glass cube presentation (widescreen)</Template>
  <TotalTime>318</TotalTime>
  <Words>913</Words>
  <Application>Microsoft Office PowerPoint</Application>
  <PresentationFormat>Custom</PresentationFormat>
  <Paragraphs>32</Paragraphs>
  <Slides>10</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Corbel</vt:lpstr>
      <vt:lpstr>Times New Roman</vt:lpstr>
      <vt:lpstr>Marketing 16x9</vt:lpstr>
      <vt:lpstr>Building Information  Modeling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Information  Modeling</dc:title>
  <dc:creator>Rhys Taylor (P150229)</dc:creator>
  <cp:lastModifiedBy>Rhys Taylor (P150229)</cp:lastModifiedBy>
  <cp:revision>24</cp:revision>
  <dcterms:created xsi:type="dcterms:W3CDTF">2018-03-13T12:53:15Z</dcterms:created>
  <dcterms:modified xsi:type="dcterms:W3CDTF">2018-03-15T11:36:03Z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