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F88504-80F4-4C53-A6BF-C9F37CB646A1}" v="2846" dt="2023-04-01T13:17:11.507"/>
    <p1510:client id="{FE0EEBE6-A0AC-43A4-FC45-2987FAB424A4}" v="255" dt="2023-04-02T11:28:01.4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eorgia Harris (2000690)" userId="S::2000690@student.uwtsd.ac.uk::88bf64a7-b7f1-4fcf-bff2-213b035588eb" providerId="AD" clId="Web-{2CF88504-80F4-4C53-A6BF-C9F37CB646A1}"/>
    <pc:docChg chg="addSld modSld">
      <pc:chgData name="Georgia Harris (2000690)" userId="S::2000690@student.uwtsd.ac.uk::88bf64a7-b7f1-4fcf-bff2-213b035588eb" providerId="AD" clId="Web-{2CF88504-80F4-4C53-A6BF-C9F37CB646A1}" dt="2023-04-01T13:17:11.507" v="2919" actId="20577"/>
      <pc:docMkLst>
        <pc:docMk/>
      </pc:docMkLst>
      <pc:sldChg chg="modSp">
        <pc:chgData name="Georgia Harris (2000690)" userId="S::2000690@student.uwtsd.ac.uk::88bf64a7-b7f1-4fcf-bff2-213b035588eb" providerId="AD" clId="Web-{2CF88504-80F4-4C53-A6BF-C9F37CB646A1}" dt="2023-03-27T16:07:56.914" v="12" actId="20577"/>
        <pc:sldMkLst>
          <pc:docMk/>
          <pc:sldMk cId="109857222" sldId="256"/>
        </pc:sldMkLst>
        <pc:spChg chg="mod">
          <ac:chgData name="Georgia Harris (2000690)" userId="S::2000690@student.uwtsd.ac.uk::88bf64a7-b7f1-4fcf-bff2-213b035588eb" providerId="AD" clId="Web-{2CF88504-80F4-4C53-A6BF-C9F37CB646A1}" dt="2023-03-27T16:07:56.914" v="12" actId="20577"/>
          <ac:spMkLst>
            <pc:docMk/>
            <pc:sldMk cId="109857222" sldId="256"/>
            <ac:spMk id="2" creationId="{00000000-0000-0000-0000-000000000000}"/>
          </ac:spMkLst>
        </pc:spChg>
      </pc:sldChg>
      <pc:sldChg chg="delSp modSp new">
        <pc:chgData name="Georgia Harris (2000690)" userId="S::2000690@student.uwtsd.ac.uk::88bf64a7-b7f1-4fcf-bff2-213b035588eb" providerId="AD" clId="Web-{2CF88504-80F4-4C53-A6BF-C9F37CB646A1}" dt="2023-04-01T12:17:00.782" v="2241" actId="20577"/>
        <pc:sldMkLst>
          <pc:docMk/>
          <pc:sldMk cId="399323866" sldId="257"/>
        </pc:sldMkLst>
        <pc:spChg chg="del">
          <ac:chgData name="Georgia Harris (2000690)" userId="S::2000690@student.uwtsd.ac.uk::88bf64a7-b7f1-4fcf-bff2-213b035588eb" providerId="AD" clId="Web-{2CF88504-80F4-4C53-A6BF-C9F37CB646A1}" dt="2023-03-27T16:08:16.836" v="28"/>
          <ac:spMkLst>
            <pc:docMk/>
            <pc:sldMk cId="399323866" sldId="257"/>
            <ac:spMk id="2" creationId="{BA31DD02-115F-D019-B858-CAEC3B879EA4}"/>
          </ac:spMkLst>
        </pc:spChg>
        <pc:spChg chg="mod">
          <ac:chgData name="Georgia Harris (2000690)" userId="S::2000690@student.uwtsd.ac.uk::88bf64a7-b7f1-4fcf-bff2-213b035588eb" providerId="AD" clId="Web-{2CF88504-80F4-4C53-A6BF-C9F37CB646A1}" dt="2023-04-01T12:17:00.782" v="2241" actId="20577"/>
          <ac:spMkLst>
            <pc:docMk/>
            <pc:sldMk cId="399323866" sldId="257"/>
            <ac:spMk id="3" creationId="{0A0BA3EC-7F89-DDA2-0C73-4A8B90F32D63}"/>
          </ac:spMkLst>
        </pc:spChg>
      </pc:sldChg>
      <pc:sldChg chg="modSp new">
        <pc:chgData name="Georgia Harris (2000690)" userId="S::2000690@student.uwtsd.ac.uk::88bf64a7-b7f1-4fcf-bff2-213b035588eb" providerId="AD" clId="Web-{2CF88504-80F4-4C53-A6BF-C9F37CB646A1}" dt="2023-04-01T13:14:02.832" v="2856" actId="20577"/>
        <pc:sldMkLst>
          <pc:docMk/>
          <pc:sldMk cId="4029994639" sldId="258"/>
        </pc:sldMkLst>
        <pc:spChg chg="mod">
          <ac:chgData name="Georgia Harris (2000690)" userId="S::2000690@student.uwtsd.ac.uk::88bf64a7-b7f1-4fcf-bff2-213b035588eb" providerId="AD" clId="Web-{2CF88504-80F4-4C53-A6BF-C9F37CB646A1}" dt="2023-04-01T13:09:49.238" v="2807" actId="20577"/>
          <ac:spMkLst>
            <pc:docMk/>
            <pc:sldMk cId="4029994639" sldId="258"/>
            <ac:spMk id="2" creationId="{97726AB3-5E49-C3CD-38CD-4384B513A577}"/>
          </ac:spMkLst>
        </pc:spChg>
        <pc:spChg chg="mod">
          <ac:chgData name="Georgia Harris (2000690)" userId="S::2000690@student.uwtsd.ac.uk::88bf64a7-b7f1-4fcf-bff2-213b035588eb" providerId="AD" clId="Web-{2CF88504-80F4-4C53-A6BF-C9F37CB646A1}" dt="2023-04-01T13:14:02.832" v="2856" actId="20577"/>
          <ac:spMkLst>
            <pc:docMk/>
            <pc:sldMk cId="4029994639" sldId="258"/>
            <ac:spMk id="3" creationId="{92B41DDA-7BC6-26D4-80B1-2DE33297DA90}"/>
          </ac:spMkLst>
        </pc:spChg>
      </pc:sldChg>
      <pc:sldChg chg="modSp new">
        <pc:chgData name="Georgia Harris (2000690)" userId="S::2000690@student.uwtsd.ac.uk::88bf64a7-b7f1-4fcf-bff2-213b035588eb" providerId="AD" clId="Web-{2CF88504-80F4-4C53-A6BF-C9F37CB646A1}" dt="2023-04-01T12:39:46.177" v="2438" actId="20577"/>
        <pc:sldMkLst>
          <pc:docMk/>
          <pc:sldMk cId="3879673183" sldId="259"/>
        </pc:sldMkLst>
        <pc:spChg chg="mod">
          <ac:chgData name="Georgia Harris (2000690)" userId="S::2000690@student.uwtsd.ac.uk::88bf64a7-b7f1-4fcf-bff2-213b035588eb" providerId="AD" clId="Web-{2CF88504-80F4-4C53-A6BF-C9F37CB646A1}" dt="2023-03-27T17:58:19.715" v="285" actId="20577"/>
          <ac:spMkLst>
            <pc:docMk/>
            <pc:sldMk cId="3879673183" sldId="259"/>
            <ac:spMk id="2" creationId="{F8CCC762-DDC7-5256-7A48-EAEC2C1655E0}"/>
          </ac:spMkLst>
        </pc:spChg>
        <pc:spChg chg="mod">
          <ac:chgData name="Georgia Harris (2000690)" userId="S::2000690@student.uwtsd.ac.uk::88bf64a7-b7f1-4fcf-bff2-213b035588eb" providerId="AD" clId="Web-{2CF88504-80F4-4C53-A6BF-C9F37CB646A1}" dt="2023-04-01T12:39:46.177" v="2438" actId="20577"/>
          <ac:spMkLst>
            <pc:docMk/>
            <pc:sldMk cId="3879673183" sldId="259"/>
            <ac:spMk id="3" creationId="{A2FE2987-BE2D-9231-051C-9FF25FEE9F21}"/>
          </ac:spMkLst>
        </pc:spChg>
      </pc:sldChg>
      <pc:sldChg chg="modSp new">
        <pc:chgData name="Georgia Harris (2000690)" userId="S::2000690@student.uwtsd.ac.uk::88bf64a7-b7f1-4fcf-bff2-213b035588eb" providerId="AD" clId="Web-{2CF88504-80F4-4C53-A6BF-C9F37CB646A1}" dt="2023-04-01T13:17:11.507" v="2919" actId="20577"/>
        <pc:sldMkLst>
          <pc:docMk/>
          <pc:sldMk cId="2567990405" sldId="260"/>
        </pc:sldMkLst>
        <pc:spChg chg="mod">
          <ac:chgData name="Georgia Harris (2000690)" userId="S::2000690@student.uwtsd.ac.uk::88bf64a7-b7f1-4fcf-bff2-213b035588eb" providerId="AD" clId="Web-{2CF88504-80F4-4C53-A6BF-C9F37CB646A1}" dt="2023-04-01T13:15:48.345" v="2858" actId="20577"/>
          <ac:spMkLst>
            <pc:docMk/>
            <pc:sldMk cId="2567990405" sldId="260"/>
            <ac:spMk id="2" creationId="{8A6629E5-7224-CCCB-B134-F0CBC10A9A50}"/>
          </ac:spMkLst>
        </pc:spChg>
        <pc:spChg chg="mod">
          <ac:chgData name="Georgia Harris (2000690)" userId="S::2000690@student.uwtsd.ac.uk::88bf64a7-b7f1-4fcf-bff2-213b035588eb" providerId="AD" clId="Web-{2CF88504-80F4-4C53-A6BF-C9F37CB646A1}" dt="2023-04-01T13:17:11.507" v="2919" actId="20577"/>
          <ac:spMkLst>
            <pc:docMk/>
            <pc:sldMk cId="2567990405" sldId="260"/>
            <ac:spMk id="3" creationId="{18625D53-EAF9-CE4E-7C7D-00D07B6C020A}"/>
          </ac:spMkLst>
        </pc:spChg>
      </pc:sldChg>
      <pc:sldChg chg="modSp new">
        <pc:chgData name="Georgia Harris (2000690)" userId="S::2000690@student.uwtsd.ac.uk::88bf64a7-b7f1-4fcf-bff2-213b035588eb" providerId="AD" clId="Web-{2CF88504-80F4-4C53-A6BF-C9F37CB646A1}" dt="2023-03-30T20:38:26.971" v="308" actId="20577"/>
        <pc:sldMkLst>
          <pc:docMk/>
          <pc:sldMk cId="2466221699" sldId="261"/>
        </pc:sldMkLst>
        <pc:spChg chg="mod">
          <ac:chgData name="Georgia Harris (2000690)" userId="S::2000690@student.uwtsd.ac.uk::88bf64a7-b7f1-4fcf-bff2-213b035588eb" providerId="AD" clId="Web-{2CF88504-80F4-4C53-A6BF-C9F37CB646A1}" dt="2023-03-27T17:58:48.857" v="303" actId="20577"/>
          <ac:spMkLst>
            <pc:docMk/>
            <pc:sldMk cId="2466221699" sldId="261"/>
            <ac:spMk id="2" creationId="{3D33D26B-BD58-0707-33A2-5EB31D246052}"/>
          </ac:spMkLst>
        </pc:spChg>
        <pc:spChg chg="mod">
          <ac:chgData name="Georgia Harris (2000690)" userId="S::2000690@student.uwtsd.ac.uk::88bf64a7-b7f1-4fcf-bff2-213b035588eb" providerId="AD" clId="Web-{2CF88504-80F4-4C53-A6BF-C9F37CB646A1}" dt="2023-03-30T20:38:26.971" v="308" actId="20577"/>
          <ac:spMkLst>
            <pc:docMk/>
            <pc:sldMk cId="2466221699" sldId="261"/>
            <ac:spMk id="3" creationId="{0F3E22C9-F8CC-5EC3-DEF8-0E9196386B6B}"/>
          </ac:spMkLst>
        </pc:spChg>
      </pc:sldChg>
    </pc:docChg>
  </pc:docChgLst>
  <pc:docChgLst>
    <pc:chgData clId="Web-{2CF88504-80F4-4C53-A6BF-C9F37CB646A1}"/>
    <pc:docChg chg="modSld">
      <pc:chgData name="" userId="" providerId="" clId="Web-{2CF88504-80F4-4C53-A6BF-C9F37CB646A1}" dt="2023-03-27T15:59:36.949" v="4" actId="20577"/>
      <pc:docMkLst>
        <pc:docMk/>
      </pc:docMkLst>
      <pc:sldChg chg="modSp">
        <pc:chgData name="" userId="" providerId="" clId="Web-{2CF88504-80F4-4C53-A6BF-C9F37CB646A1}" dt="2023-03-27T15:59:36.949" v="4" actId="20577"/>
        <pc:sldMkLst>
          <pc:docMk/>
          <pc:sldMk cId="109857222" sldId="256"/>
        </pc:sldMkLst>
        <pc:spChg chg="mod">
          <ac:chgData name="" userId="" providerId="" clId="Web-{2CF88504-80F4-4C53-A6BF-C9F37CB646A1}" dt="2023-03-27T15:59:36.949" v="4" actId="20577"/>
          <ac:spMkLst>
            <pc:docMk/>
            <pc:sldMk cId="109857222" sldId="256"/>
            <ac:spMk id="2" creationId="{00000000-0000-0000-0000-000000000000}"/>
          </ac:spMkLst>
        </pc:spChg>
      </pc:sldChg>
    </pc:docChg>
  </pc:docChgLst>
  <pc:docChgLst>
    <pc:chgData name="Georgia Harris (2000690)" userId="S::2000690@student.uwtsd.ac.uk::88bf64a7-b7f1-4fcf-bff2-213b035588eb" providerId="AD" clId="Web-{FE0EEBE6-A0AC-43A4-FC45-2987FAB424A4}"/>
    <pc:docChg chg="modSld">
      <pc:chgData name="Georgia Harris (2000690)" userId="S::2000690@student.uwtsd.ac.uk::88bf64a7-b7f1-4fcf-bff2-213b035588eb" providerId="AD" clId="Web-{FE0EEBE6-A0AC-43A4-FC45-2987FAB424A4}" dt="2023-04-02T11:27:58.913" v="255" actId="20577"/>
      <pc:docMkLst>
        <pc:docMk/>
      </pc:docMkLst>
      <pc:sldChg chg="modSp">
        <pc:chgData name="Georgia Harris (2000690)" userId="S::2000690@student.uwtsd.ac.uk::88bf64a7-b7f1-4fcf-bff2-213b035588eb" providerId="AD" clId="Web-{FE0EEBE6-A0AC-43A4-FC45-2987FAB424A4}" dt="2023-04-02T11:19:47.156" v="78" actId="20577"/>
        <pc:sldMkLst>
          <pc:docMk/>
          <pc:sldMk cId="399323866" sldId="257"/>
        </pc:sldMkLst>
        <pc:spChg chg="mod">
          <ac:chgData name="Georgia Harris (2000690)" userId="S::2000690@student.uwtsd.ac.uk::88bf64a7-b7f1-4fcf-bff2-213b035588eb" providerId="AD" clId="Web-{FE0EEBE6-A0AC-43A4-FC45-2987FAB424A4}" dt="2023-04-02T11:19:47.156" v="78" actId="20577"/>
          <ac:spMkLst>
            <pc:docMk/>
            <pc:sldMk cId="399323866" sldId="257"/>
            <ac:spMk id="3" creationId="{0A0BA3EC-7F89-DDA2-0C73-4A8B90F32D63}"/>
          </ac:spMkLst>
        </pc:spChg>
      </pc:sldChg>
      <pc:sldChg chg="modSp">
        <pc:chgData name="Georgia Harris (2000690)" userId="S::2000690@student.uwtsd.ac.uk::88bf64a7-b7f1-4fcf-bff2-213b035588eb" providerId="AD" clId="Web-{FE0EEBE6-A0AC-43A4-FC45-2987FAB424A4}" dt="2023-04-02T11:27:42.756" v="252" actId="20577"/>
        <pc:sldMkLst>
          <pc:docMk/>
          <pc:sldMk cId="3879673183" sldId="259"/>
        </pc:sldMkLst>
        <pc:spChg chg="mod">
          <ac:chgData name="Georgia Harris (2000690)" userId="S::2000690@student.uwtsd.ac.uk::88bf64a7-b7f1-4fcf-bff2-213b035588eb" providerId="AD" clId="Web-{FE0EEBE6-A0AC-43A4-FC45-2987FAB424A4}" dt="2023-04-02T11:27:42.756" v="252" actId="20577"/>
          <ac:spMkLst>
            <pc:docMk/>
            <pc:sldMk cId="3879673183" sldId="259"/>
            <ac:spMk id="3" creationId="{A2FE2987-BE2D-9231-051C-9FF25FEE9F21}"/>
          </ac:spMkLst>
        </pc:spChg>
      </pc:sldChg>
      <pc:sldChg chg="modSp">
        <pc:chgData name="Georgia Harris (2000690)" userId="S::2000690@student.uwtsd.ac.uk::88bf64a7-b7f1-4fcf-bff2-213b035588eb" providerId="AD" clId="Web-{FE0EEBE6-A0AC-43A4-FC45-2987FAB424A4}" dt="2023-04-02T11:27:58.913" v="255" actId="20577"/>
        <pc:sldMkLst>
          <pc:docMk/>
          <pc:sldMk cId="2567990405" sldId="260"/>
        </pc:sldMkLst>
        <pc:spChg chg="mod">
          <ac:chgData name="Georgia Harris (2000690)" userId="S::2000690@student.uwtsd.ac.uk::88bf64a7-b7f1-4fcf-bff2-213b035588eb" providerId="AD" clId="Web-{FE0EEBE6-A0AC-43A4-FC45-2987FAB424A4}" dt="2023-04-02T11:27:58.913" v="255" actId="20577"/>
          <ac:spMkLst>
            <pc:docMk/>
            <pc:sldMk cId="2567990405" sldId="260"/>
            <ac:spMk id="3" creationId="{18625D53-EAF9-CE4E-7C7D-00D07B6C020A}"/>
          </ac:spMkLst>
        </pc:spChg>
      </pc:sldChg>
      <pc:sldChg chg="modSp">
        <pc:chgData name="Georgia Harris (2000690)" userId="S::2000690@student.uwtsd.ac.uk::88bf64a7-b7f1-4fcf-bff2-213b035588eb" providerId="AD" clId="Web-{FE0EEBE6-A0AC-43A4-FC45-2987FAB424A4}" dt="2023-04-02T11:19:03.388" v="71" actId="20577"/>
        <pc:sldMkLst>
          <pc:docMk/>
          <pc:sldMk cId="2466221699" sldId="261"/>
        </pc:sldMkLst>
        <pc:spChg chg="mod">
          <ac:chgData name="Georgia Harris (2000690)" userId="S::2000690@student.uwtsd.ac.uk::88bf64a7-b7f1-4fcf-bff2-213b035588eb" providerId="AD" clId="Web-{FE0EEBE6-A0AC-43A4-FC45-2987FAB424A4}" dt="2023-04-02T11:19:03.388" v="71" actId="20577"/>
          <ac:spMkLst>
            <pc:docMk/>
            <pc:sldMk cId="2466221699" sldId="261"/>
            <ac:spMk id="3" creationId="{0F3E22C9-F8CC-5EC3-DEF8-0E9196386B6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4/2/2023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4/2/2023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4/2/2023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4/2/2023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4/2/2023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4/2/2023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err="1">
                <a:cs typeface="Calibri Light"/>
              </a:rPr>
              <a:t>Bilingiusm</a:t>
            </a:r>
            <a:r>
              <a:rPr lang="en-US" dirty="0">
                <a:cs typeface="Calibri Light"/>
              </a:rPr>
              <a:t> Presentation</a:t>
            </a:r>
          </a:p>
        </p:txBody>
      </p:sp>
      <p:sp>
        <p:nvSpPr>
          <p:cNvPr id="3" name="Subtitle 2"/>
          <p:cNvSpPr>
            <a:spLocks noGrp="1"/>
          </p:cNvSpPr>
          <p:nvPr>
            <p:ph type="subTitle" idx="1"/>
          </p:nvPr>
        </p:nvSpPr>
        <p:spPr/>
        <p:txBody>
          <a:bodyPr/>
          <a:lstStyle/>
          <a:p>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A0BA3EC-7F89-DDA2-0C73-4A8B90F32D63}"/>
              </a:ext>
            </a:extLst>
          </p:cNvPr>
          <p:cNvSpPr>
            <a:spLocks noGrp="1"/>
          </p:cNvSpPr>
          <p:nvPr>
            <p:ph idx="1"/>
          </p:nvPr>
        </p:nvSpPr>
        <p:spPr>
          <a:xfrm>
            <a:off x="838200" y="227885"/>
            <a:ext cx="10613922" cy="5949078"/>
          </a:xfrm>
        </p:spPr>
        <p:txBody>
          <a:bodyPr vert="horz" lIns="91440" tIns="45720" rIns="91440" bIns="45720" rtlCol="0" anchor="t">
            <a:normAutofit fontScale="70000" lnSpcReduction="20000"/>
          </a:bodyPr>
          <a:lstStyle/>
          <a:p>
            <a:pPr marL="0" indent="0">
              <a:buNone/>
            </a:pPr>
            <a:r>
              <a:rPr lang="en-US" dirty="0">
                <a:cs typeface="Calibri"/>
              </a:rPr>
              <a:t>Hello my name is Georgia, my student number is 2000690. The activity that I chose was aimed at 5 and 6 year olds who would be in a Year 1 class. </a:t>
            </a:r>
            <a:endParaRPr lang="en-US"/>
          </a:p>
          <a:p>
            <a:pPr marL="0" indent="0">
              <a:buNone/>
            </a:pPr>
            <a:r>
              <a:rPr lang="en-US" dirty="0">
                <a:cs typeface="Calibri"/>
              </a:rPr>
              <a:t>During this presentation, I will be investigating the benefits of </a:t>
            </a:r>
            <a:r>
              <a:rPr lang="en-US" dirty="0" err="1">
                <a:cs typeface="Calibri"/>
              </a:rPr>
              <a:t>bilinguism</a:t>
            </a:r>
            <a:r>
              <a:rPr lang="en-US" dirty="0">
                <a:cs typeface="Calibri"/>
              </a:rPr>
              <a:t> and </a:t>
            </a:r>
            <a:r>
              <a:rPr lang="en-US" dirty="0" err="1">
                <a:cs typeface="Calibri"/>
              </a:rPr>
              <a:t>multilinguism</a:t>
            </a:r>
            <a:r>
              <a:rPr lang="en-US" dirty="0">
                <a:cs typeface="Calibri"/>
              </a:rPr>
              <a:t> and </a:t>
            </a:r>
            <a:r>
              <a:rPr lang="en-US" dirty="0" err="1">
                <a:cs typeface="Calibri"/>
              </a:rPr>
              <a:t>welsh</a:t>
            </a:r>
            <a:r>
              <a:rPr lang="en-US" dirty="0">
                <a:cs typeface="Calibri"/>
              </a:rPr>
              <a:t> as an additional language, brain development, divergent thinking as well as links to the Foundation Phase and Curriculum </a:t>
            </a:r>
            <a:r>
              <a:rPr lang="en-US" dirty="0" err="1">
                <a:cs typeface="Calibri"/>
              </a:rPr>
              <a:t>Cymraeg</a:t>
            </a:r>
            <a:r>
              <a:rPr lang="en-US" dirty="0">
                <a:cs typeface="Calibri"/>
              </a:rPr>
              <a:t>.</a:t>
            </a:r>
          </a:p>
          <a:p>
            <a:pPr marL="0" indent="0">
              <a:buNone/>
            </a:pPr>
            <a:r>
              <a:rPr lang="en-US" dirty="0">
                <a:ea typeface="+mn-lt"/>
                <a:cs typeface="+mn-lt"/>
              </a:rPr>
              <a:t>To start off this presentation, I will be diving into welsh culture and welsh initiatives for fluent speakers as well as those who are learning to communicate through the medium of </a:t>
            </a:r>
            <a:r>
              <a:rPr lang="en-US" dirty="0" err="1">
                <a:ea typeface="+mn-lt"/>
                <a:cs typeface="+mn-lt"/>
              </a:rPr>
              <a:t>welsh</a:t>
            </a:r>
            <a:r>
              <a:rPr lang="en-US" dirty="0">
                <a:ea typeface="+mn-lt"/>
                <a:cs typeface="+mn-lt"/>
              </a:rPr>
              <a:t>.</a:t>
            </a:r>
          </a:p>
          <a:p>
            <a:pPr marL="0" indent="0">
              <a:buNone/>
            </a:pPr>
            <a:r>
              <a:rPr lang="en-US" dirty="0">
                <a:ea typeface="+mn-lt"/>
                <a:cs typeface="+mn-lt"/>
              </a:rPr>
              <a:t>Curriculum </a:t>
            </a:r>
            <a:r>
              <a:rPr lang="en-US" dirty="0" err="1">
                <a:ea typeface="+mn-lt"/>
                <a:cs typeface="+mn-lt"/>
              </a:rPr>
              <a:t>cymraeg</a:t>
            </a:r>
            <a:r>
              <a:rPr lang="en-US" dirty="0">
                <a:ea typeface="+mn-lt"/>
                <a:cs typeface="+mn-lt"/>
              </a:rPr>
              <a:t> is a national requirement and framework of the curriculum for </a:t>
            </a:r>
            <a:r>
              <a:rPr lang="en-US" dirty="0" err="1">
                <a:ea typeface="+mn-lt"/>
                <a:cs typeface="+mn-lt"/>
              </a:rPr>
              <a:t>wales</a:t>
            </a:r>
            <a:r>
              <a:rPr lang="en-US" dirty="0">
                <a:ea typeface="+mn-lt"/>
                <a:cs typeface="+mn-lt"/>
              </a:rPr>
              <a:t> and guides pupils to understand and value the unique ways of learning and living in Wales. All schools in Wales will contribute to the Curricuum cymreig which also helps children to find a sense of belonging in wales and own community. Children should be given the opportunity to explore the welsh language and heritage and experience educational activities that will enhance welsh language and cultural skills. (Welsh Government, 2003)</a:t>
            </a:r>
          </a:p>
          <a:p>
            <a:pPr marL="0" indent="0">
              <a:buNone/>
            </a:pPr>
            <a:r>
              <a:rPr lang="en-US" dirty="0">
                <a:ea typeface="+mn-lt"/>
                <a:cs typeface="+mn-lt"/>
              </a:rPr>
              <a:t>Curriculum </a:t>
            </a:r>
            <a:r>
              <a:rPr lang="en-US" dirty="0" err="1">
                <a:ea typeface="+mn-lt"/>
                <a:cs typeface="+mn-lt"/>
              </a:rPr>
              <a:t>Cymraeg</a:t>
            </a:r>
            <a:r>
              <a:rPr lang="en-US" dirty="0">
                <a:ea typeface="+mn-lt"/>
                <a:cs typeface="+mn-lt"/>
              </a:rPr>
              <a:t> states that  ‘Pupils should be given opportunities, where appropriate, to develop and apply knowledge and understanding of the cultural, economic, environmental, historical and linguistic characteristics of Wales.’ This piece of speech is aimed to promote and reflect the diverse culture of Wales in modern day. (Welsh Government 2003)</a:t>
            </a:r>
            <a:endParaRPr lang="en-US" dirty="0"/>
          </a:p>
          <a:p>
            <a:pPr marL="0" indent="0">
              <a:buNone/>
            </a:pPr>
            <a:r>
              <a:rPr lang="en-US" dirty="0">
                <a:ea typeface="+mn-lt"/>
                <a:cs typeface="+mn-lt"/>
              </a:rPr>
              <a:t>Wales has 22 welsh language initiatives at the moment and these will allow people to socialise through learning and speaking the welsh language. These welsh initiatives such as Mudiad Meithrin who provide Ti a fi groups for toddlers, will also organise activities for both welsh language learners and fluent speakers. Mudiad Meithrin is a voluntary organisation which thrives on promoting and celebrating the welsh language and aim to positively influence children with welsh culture and </a:t>
            </a:r>
            <a:r>
              <a:rPr lang="en-US" dirty="0" err="1">
                <a:ea typeface="+mn-lt"/>
                <a:cs typeface="+mn-lt"/>
              </a:rPr>
              <a:t>welsh</a:t>
            </a:r>
            <a:r>
              <a:rPr lang="en-US" dirty="0">
                <a:ea typeface="+mn-lt"/>
                <a:cs typeface="+mn-lt"/>
              </a:rPr>
              <a:t> language by offering a language rich and fun environment for children from birth to around the age of 3 when the child starts school. (</a:t>
            </a:r>
            <a:r>
              <a:rPr lang="en-US" dirty="0" err="1">
                <a:ea typeface="+mn-lt"/>
                <a:cs typeface="+mn-lt"/>
              </a:rPr>
              <a:t>Mudiad</a:t>
            </a:r>
            <a:r>
              <a:rPr lang="en-US" dirty="0">
                <a:ea typeface="+mn-lt"/>
                <a:cs typeface="+mn-lt"/>
              </a:rPr>
              <a:t> </a:t>
            </a:r>
            <a:r>
              <a:rPr lang="en-US" dirty="0" err="1">
                <a:ea typeface="+mn-lt"/>
                <a:cs typeface="+mn-lt"/>
              </a:rPr>
              <a:t>Meuthrin</a:t>
            </a:r>
            <a:r>
              <a:rPr lang="en-US" dirty="0">
                <a:ea typeface="+mn-lt"/>
                <a:cs typeface="+mn-lt"/>
              </a:rPr>
              <a:t>, ND)</a:t>
            </a:r>
          </a:p>
          <a:p>
            <a:pPr marL="0" indent="0">
              <a:buNone/>
            </a:pPr>
            <a:endParaRPr lang="en-US" dirty="0">
              <a:ea typeface="+mn-lt"/>
              <a:cs typeface="+mn-lt"/>
            </a:endParaRPr>
          </a:p>
          <a:p>
            <a:pPr marL="0" indent="0">
              <a:buNone/>
            </a:pPr>
            <a:endParaRPr lang="en-US" dirty="0">
              <a:ea typeface="+mn-lt"/>
              <a:cs typeface="+mn-lt"/>
            </a:endParaRPr>
          </a:p>
          <a:p>
            <a:pPr marL="0" indent="0">
              <a:buNone/>
            </a:pPr>
            <a:endParaRPr lang="en-US" dirty="0">
              <a:cs typeface="Calibri"/>
            </a:endParaRPr>
          </a:p>
          <a:p>
            <a:pPr marL="0" indent="0">
              <a:buNone/>
            </a:pPr>
            <a:endParaRPr lang="en-US" dirty="0">
              <a:cs typeface="Calibri"/>
            </a:endParaRPr>
          </a:p>
          <a:p>
            <a:pPr marL="0" indent="0">
              <a:buNone/>
            </a:pPr>
            <a:endParaRPr lang="en-US" dirty="0">
              <a:cs typeface="Calibri"/>
            </a:endParaRPr>
          </a:p>
          <a:p>
            <a:pPr marL="0" indent="0">
              <a:buNone/>
            </a:pPr>
            <a:endParaRPr lang="en-US" dirty="0">
              <a:cs typeface="Calibri"/>
            </a:endParaRPr>
          </a:p>
          <a:p>
            <a:pPr marL="0" indent="0">
              <a:buNone/>
            </a:pPr>
            <a:endParaRPr lang="en-US" dirty="0">
              <a:cs typeface="Calibri"/>
            </a:endParaRPr>
          </a:p>
          <a:p>
            <a:pPr marL="0" indent="0">
              <a:buNone/>
            </a:pPr>
            <a:endParaRPr lang="en-US" dirty="0">
              <a:cs typeface="Calibri"/>
            </a:endParaRPr>
          </a:p>
        </p:txBody>
      </p:sp>
    </p:spTree>
    <p:extLst>
      <p:ext uri="{BB962C8B-B14F-4D97-AF65-F5344CB8AC3E}">
        <p14:creationId xmlns:p14="http://schemas.microsoft.com/office/powerpoint/2010/main" val="3993238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726AB3-5E49-C3CD-38CD-4384B513A577}"/>
              </a:ext>
            </a:extLst>
          </p:cNvPr>
          <p:cNvSpPr>
            <a:spLocks noGrp="1"/>
          </p:cNvSpPr>
          <p:nvPr>
            <p:ph type="title"/>
          </p:nvPr>
        </p:nvSpPr>
        <p:spPr/>
        <p:txBody>
          <a:bodyPr/>
          <a:lstStyle/>
          <a:p>
            <a:r>
              <a:rPr lang="en-US" dirty="0">
                <a:cs typeface="Calibri Light"/>
              </a:rPr>
              <a:t>The Benefits of </a:t>
            </a:r>
            <a:r>
              <a:rPr lang="en-US">
                <a:cs typeface="Calibri Light"/>
              </a:rPr>
              <a:t>Bilinguism and Multilinguism</a:t>
            </a:r>
            <a:endParaRPr lang="en-US"/>
          </a:p>
        </p:txBody>
      </p:sp>
      <p:sp>
        <p:nvSpPr>
          <p:cNvPr id="3" name="Content Placeholder 2">
            <a:extLst>
              <a:ext uri="{FF2B5EF4-FFF2-40B4-BE49-F238E27FC236}">
                <a16:creationId xmlns:a16="http://schemas.microsoft.com/office/drawing/2014/main" id="{92B41DDA-7BC6-26D4-80B1-2DE33297DA90}"/>
              </a:ext>
            </a:extLst>
          </p:cNvPr>
          <p:cNvSpPr>
            <a:spLocks noGrp="1"/>
          </p:cNvSpPr>
          <p:nvPr>
            <p:ph idx="1"/>
          </p:nvPr>
        </p:nvSpPr>
        <p:spPr/>
        <p:txBody>
          <a:bodyPr vert="horz" lIns="91440" tIns="45720" rIns="91440" bIns="45720" rtlCol="0" anchor="t">
            <a:normAutofit fontScale="55000" lnSpcReduction="20000"/>
          </a:bodyPr>
          <a:lstStyle/>
          <a:p>
            <a:r>
              <a:rPr lang="en-US">
                <a:cs typeface="Calibri"/>
              </a:rPr>
              <a:t>The Oxford learners Dictionary (2023) definition for </a:t>
            </a:r>
            <a:r>
              <a:rPr lang="en-US" err="1">
                <a:cs typeface="Calibri"/>
              </a:rPr>
              <a:t>bilinguism</a:t>
            </a:r>
            <a:r>
              <a:rPr lang="en-US" dirty="0">
                <a:cs typeface="Calibri"/>
              </a:rPr>
              <a:t> is 'a person who can speak two languages equally well'. </a:t>
            </a:r>
          </a:p>
          <a:p>
            <a:r>
              <a:rPr lang="en-US" err="1">
                <a:ea typeface="+mn-lt"/>
                <a:cs typeface="+mn-lt"/>
              </a:rPr>
              <a:t>Bilinguism</a:t>
            </a:r>
            <a:r>
              <a:rPr lang="en-US" dirty="0">
                <a:ea typeface="+mn-lt"/>
                <a:cs typeface="+mn-lt"/>
              </a:rPr>
              <a:t> is distinctive in the research for child development in modern day society and is also acknowledged as being a strong variable in the way that a child will develop own language and knowledge. When a child is brought up in a home with more than one language, it allows for different opportunities to pick up a second language which will enhance child development and educational opportunities. (Bialystock. E, </a:t>
            </a:r>
            <a:r>
              <a:rPr lang="en-US" err="1">
                <a:ea typeface="+mn-lt"/>
                <a:cs typeface="+mn-lt"/>
              </a:rPr>
              <a:t>Werker</a:t>
            </a:r>
            <a:r>
              <a:rPr lang="en-US" dirty="0">
                <a:ea typeface="+mn-lt"/>
                <a:cs typeface="+mn-lt"/>
              </a:rPr>
              <a:t>. JF, 2017) </a:t>
            </a:r>
          </a:p>
          <a:p>
            <a:r>
              <a:rPr lang="en-US" dirty="0">
                <a:ea typeface="+mn-lt"/>
                <a:cs typeface="+mn-lt"/>
              </a:rPr>
              <a:t>Bilingual newborn children </a:t>
            </a:r>
            <a:r>
              <a:rPr lang="en-US">
                <a:ea typeface="+mn-lt"/>
                <a:cs typeface="+mn-lt"/>
              </a:rPr>
              <a:t>are able to recognise the differences between two languages only a few hours after birth. (Kuipers and Thierry, 2015</a:t>
            </a:r>
            <a:r>
              <a:rPr lang="en-US" dirty="0">
                <a:ea typeface="+mn-lt"/>
                <a:cs typeface="+mn-lt"/>
              </a:rPr>
              <a:t>)</a:t>
            </a:r>
          </a:p>
          <a:p>
            <a:r>
              <a:rPr lang="en-US">
                <a:ea typeface="+mn-lt"/>
                <a:cs typeface="+mn-lt"/>
              </a:rPr>
              <a:t>According to Booton et al, 2021, children all around the world will grow up to be bilingual. Bilinguism has been connected to other linguistic and cognitive skills. Creativity is seen as a skill which may be enhanced within bilingual individuals due to many different cultural experiences going on in a child's life. </a:t>
            </a:r>
          </a:p>
          <a:p>
            <a:r>
              <a:rPr lang="en-US">
                <a:ea typeface="+mn-lt"/>
                <a:cs typeface="+mn-lt"/>
              </a:rPr>
              <a:t>According to Baker, 2011, some children may be exposed to simultaneous bilingusim where a person will come across two anguages at that point in life and learn how to understand and communicate in both languages. </a:t>
            </a:r>
          </a:p>
          <a:p>
            <a:r>
              <a:rPr lang="en-US">
                <a:ea typeface="+mn-lt"/>
                <a:cs typeface="+mn-lt"/>
              </a:rPr>
              <a:t>Multilinguism can imply learning many languages and not just two. Multilinguism can enhance creativity and mental flexibility. Children who live and are brought up within an environment that is nurturing and supportive and speaking more than one language from a young age will appear to be more observant and mentally flexible than children who only know one language. (Okal, 2014)</a:t>
            </a:r>
            <a:endParaRPr lang="en-US" dirty="0">
              <a:ea typeface="+mn-lt"/>
              <a:cs typeface="+mn-lt"/>
            </a:endParaRPr>
          </a:p>
          <a:p>
            <a:endParaRPr lang="en-US" dirty="0">
              <a:ea typeface="+mn-lt"/>
              <a:cs typeface="+mn-lt"/>
            </a:endParaRPr>
          </a:p>
        </p:txBody>
      </p:sp>
    </p:spTree>
    <p:extLst>
      <p:ext uri="{BB962C8B-B14F-4D97-AF65-F5344CB8AC3E}">
        <p14:creationId xmlns:p14="http://schemas.microsoft.com/office/powerpoint/2010/main" val="40299946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CC762-DDC7-5256-7A48-EAEC2C1655E0}"/>
              </a:ext>
            </a:extLst>
          </p:cNvPr>
          <p:cNvSpPr>
            <a:spLocks noGrp="1"/>
          </p:cNvSpPr>
          <p:nvPr>
            <p:ph type="title"/>
          </p:nvPr>
        </p:nvSpPr>
        <p:spPr/>
        <p:txBody>
          <a:bodyPr/>
          <a:lstStyle/>
          <a:p>
            <a:r>
              <a:rPr lang="en-US" dirty="0">
                <a:cs typeface="Calibri Light"/>
              </a:rPr>
              <a:t>Brain development</a:t>
            </a:r>
            <a:endParaRPr lang="en-US" dirty="0"/>
          </a:p>
        </p:txBody>
      </p:sp>
      <p:sp>
        <p:nvSpPr>
          <p:cNvPr id="3" name="Content Placeholder 2">
            <a:extLst>
              <a:ext uri="{FF2B5EF4-FFF2-40B4-BE49-F238E27FC236}">
                <a16:creationId xmlns:a16="http://schemas.microsoft.com/office/drawing/2014/main" id="{A2FE2987-BE2D-9231-051C-9FF25FEE9F21}"/>
              </a:ext>
            </a:extLst>
          </p:cNvPr>
          <p:cNvSpPr>
            <a:spLocks noGrp="1"/>
          </p:cNvSpPr>
          <p:nvPr>
            <p:ph idx="1"/>
          </p:nvPr>
        </p:nvSpPr>
        <p:spPr/>
        <p:txBody>
          <a:bodyPr vert="horz" lIns="91440" tIns="45720" rIns="91440" bIns="45720" rtlCol="0" anchor="t">
            <a:normAutofit fontScale="62500" lnSpcReduction="20000"/>
          </a:bodyPr>
          <a:lstStyle/>
          <a:p>
            <a:r>
              <a:rPr lang="en-US" dirty="0">
                <a:ea typeface="+mn-lt"/>
                <a:cs typeface="+mn-lt"/>
              </a:rPr>
              <a:t>The auditory cortex of the brain is where auditory </a:t>
            </a:r>
            <a:r>
              <a:rPr lang="en-US" dirty="0" err="1">
                <a:ea typeface="+mn-lt"/>
                <a:cs typeface="+mn-lt"/>
              </a:rPr>
              <a:t>inormation</a:t>
            </a:r>
            <a:r>
              <a:rPr lang="en-US" dirty="0">
                <a:ea typeface="+mn-lt"/>
                <a:cs typeface="+mn-lt"/>
              </a:rPr>
              <a:t> is processed and also carries messages along to </a:t>
            </a:r>
            <a:r>
              <a:rPr lang="en-US" dirty="0" err="1">
                <a:ea typeface="+mn-lt"/>
                <a:cs typeface="+mn-lt"/>
              </a:rPr>
              <a:t>wernicke's</a:t>
            </a:r>
            <a:r>
              <a:rPr lang="en-US" dirty="0">
                <a:ea typeface="+mn-lt"/>
                <a:cs typeface="+mn-lt"/>
              </a:rPr>
              <a:t> area. Children who are bilingual will have a higher phonological awareness of the world around and will also have an increased ability to learn and develop phonemes that are new.  (Kuipers and Thierry, 2015)</a:t>
            </a:r>
          </a:p>
          <a:p>
            <a:r>
              <a:rPr lang="en-US" dirty="0">
                <a:ea typeface="+mn-lt"/>
                <a:cs typeface="+mn-lt"/>
              </a:rPr>
              <a:t>Wernicke's area is a part of the brain where the production of language and processing occurs. Bilingual people will experience increased connectivity in this area of the brain. (Thomas 2018)</a:t>
            </a:r>
          </a:p>
          <a:p>
            <a:r>
              <a:rPr lang="en-US" dirty="0">
                <a:cs typeface="Calibri" panose="020F0502020204030204"/>
              </a:rPr>
              <a:t>Broca's area includes details and information that is sent from </a:t>
            </a:r>
            <a:r>
              <a:rPr lang="en-US" dirty="0" err="1">
                <a:cs typeface="Calibri" panose="020F0502020204030204"/>
              </a:rPr>
              <a:t>wernickes</a:t>
            </a:r>
            <a:r>
              <a:rPr lang="en-US" dirty="0">
                <a:cs typeface="Calibri" panose="020F0502020204030204"/>
              </a:rPr>
              <a:t> area and helps to improve the muscles of speech and also controls the speech production of the brain. </a:t>
            </a:r>
            <a:r>
              <a:rPr lang="en-US" dirty="0">
                <a:ea typeface="+mn-lt"/>
                <a:cs typeface="+mn-lt"/>
              </a:rPr>
              <a:t>(Hofman,2020) </a:t>
            </a:r>
            <a:endParaRPr lang="en-US" dirty="0">
              <a:cs typeface="Calibri" panose="020F0502020204030204"/>
            </a:endParaRPr>
          </a:p>
          <a:p>
            <a:r>
              <a:rPr lang="en-US" dirty="0">
                <a:ea typeface="+mn-lt"/>
                <a:cs typeface="+mn-lt"/>
              </a:rPr>
              <a:t>Within Broca's area, the ability to create ideas and use words in a precise way during written and </a:t>
            </a:r>
            <a:r>
              <a:rPr lang="en-US" dirty="0" err="1">
                <a:ea typeface="+mn-lt"/>
                <a:cs typeface="+mn-lt"/>
              </a:rPr>
              <a:t>langauge</a:t>
            </a:r>
            <a:r>
              <a:rPr lang="en-US" dirty="0">
                <a:ea typeface="+mn-lt"/>
                <a:cs typeface="+mn-lt"/>
              </a:rPr>
              <a:t> that is spoken has been linked to this vital area of the brain. (University of California San Francisco, 2023)</a:t>
            </a:r>
          </a:p>
          <a:p>
            <a:r>
              <a:rPr lang="en-US" dirty="0">
                <a:ea typeface="+mn-lt"/>
                <a:cs typeface="+mn-lt"/>
              </a:rPr>
              <a:t>The motor cortex area of the brain includes the production of speech as well as speech perception. (</a:t>
            </a:r>
            <a:r>
              <a:rPr lang="en-US" dirty="0" err="1">
                <a:ea typeface="+mn-lt"/>
                <a:cs typeface="+mn-lt"/>
              </a:rPr>
              <a:t>Treutler</a:t>
            </a:r>
            <a:r>
              <a:rPr lang="en-US" dirty="0">
                <a:ea typeface="+mn-lt"/>
                <a:cs typeface="+mn-lt"/>
              </a:rPr>
              <a:t> and Soros, 2021)</a:t>
            </a:r>
          </a:p>
          <a:p>
            <a:r>
              <a:rPr lang="en-US" dirty="0">
                <a:ea typeface="+mn-lt"/>
                <a:cs typeface="+mn-lt"/>
              </a:rPr>
              <a:t>Children who are bilingual will ignore one language to be able to use the other. Children and young people will switch between the two languages that are competing against </a:t>
            </a:r>
            <a:r>
              <a:rPr lang="en-US" dirty="0" err="1">
                <a:ea typeface="+mn-lt"/>
                <a:cs typeface="+mn-lt"/>
              </a:rPr>
              <a:t>eachother</a:t>
            </a:r>
            <a:r>
              <a:rPr lang="en-US" dirty="0">
                <a:ea typeface="+mn-lt"/>
                <a:cs typeface="+mn-lt"/>
              </a:rPr>
              <a:t> in order to balance the two whilst learning and developing own </a:t>
            </a:r>
            <a:r>
              <a:rPr lang="en-US" dirty="0" err="1">
                <a:ea typeface="+mn-lt"/>
                <a:cs typeface="+mn-lt"/>
              </a:rPr>
              <a:t>langauge</a:t>
            </a:r>
            <a:r>
              <a:rPr lang="en-US" dirty="0">
                <a:ea typeface="+mn-lt"/>
                <a:cs typeface="+mn-lt"/>
              </a:rPr>
              <a:t> skills, this will imply that the child's brain is working hard and professionals must take into account the experiences that children have with language which will be individual to others. (Thomas 2018)</a:t>
            </a:r>
          </a:p>
          <a:p>
            <a:pPr marL="0" indent="0">
              <a:buNone/>
            </a:pPr>
            <a:endParaRPr lang="en-US" dirty="0">
              <a:cs typeface="Calibri" panose="020F0502020204030204"/>
            </a:endParaRPr>
          </a:p>
          <a:p>
            <a:endParaRPr lang="en-US" dirty="0">
              <a:cs typeface="Calibri" panose="020F0502020204030204"/>
            </a:endParaRPr>
          </a:p>
          <a:p>
            <a:pPr>
              <a:buNone/>
            </a:pPr>
            <a:endParaRPr lang="en-US" dirty="0">
              <a:ea typeface="+mn-lt"/>
              <a:cs typeface="+mn-lt"/>
            </a:endParaRPr>
          </a:p>
          <a:p>
            <a:pPr marL="0" indent="0">
              <a:buNone/>
            </a:pPr>
            <a:endParaRPr lang="en-US" dirty="0">
              <a:cs typeface="Calibri"/>
            </a:endParaRPr>
          </a:p>
          <a:p>
            <a:endParaRPr lang="en-US">
              <a:cs typeface="Calibri" panose="020F0502020204030204"/>
            </a:endParaRPr>
          </a:p>
        </p:txBody>
      </p:sp>
    </p:spTree>
    <p:extLst>
      <p:ext uri="{BB962C8B-B14F-4D97-AF65-F5344CB8AC3E}">
        <p14:creationId xmlns:p14="http://schemas.microsoft.com/office/powerpoint/2010/main" val="38796731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629E5-7224-CCCB-B134-F0CBC10A9A50}"/>
              </a:ext>
            </a:extLst>
          </p:cNvPr>
          <p:cNvSpPr>
            <a:spLocks noGrp="1"/>
          </p:cNvSpPr>
          <p:nvPr>
            <p:ph type="title"/>
          </p:nvPr>
        </p:nvSpPr>
        <p:spPr/>
        <p:txBody>
          <a:bodyPr/>
          <a:lstStyle/>
          <a:p>
            <a:r>
              <a:rPr lang="en-US">
                <a:cs typeface="Calibri Light"/>
              </a:rPr>
              <a:t>Divergent Thinking</a:t>
            </a:r>
          </a:p>
        </p:txBody>
      </p:sp>
      <p:sp>
        <p:nvSpPr>
          <p:cNvPr id="3" name="Content Placeholder 2">
            <a:extLst>
              <a:ext uri="{FF2B5EF4-FFF2-40B4-BE49-F238E27FC236}">
                <a16:creationId xmlns:a16="http://schemas.microsoft.com/office/drawing/2014/main" id="{18625D53-EAF9-CE4E-7C7D-00D07B6C020A}"/>
              </a:ext>
            </a:extLst>
          </p:cNvPr>
          <p:cNvSpPr>
            <a:spLocks noGrp="1"/>
          </p:cNvSpPr>
          <p:nvPr>
            <p:ph idx="1"/>
          </p:nvPr>
        </p:nvSpPr>
        <p:spPr>
          <a:xfrm>
            <a:off x="838200" y="1511861"/>
            <a:ext cx="10515600" cy="4665102"/>
          </a:xfrm>
        </p:spPr>
        <p:txBody>
          <a:bodyPr vert="horz" lIns="91440" tIns="45720" rIns="91440" bIns="45720" rtlCol="0" anchor="t">
            <a:normAutofit/>
          </a:bodyPr>
          <a:lstStyle/>
          <a:p>
            <a:pPr marL="0" indent="0">
              <a:buNone/>
            </a:pPr>
            <a:r>
              <a:rPr lang="en-US" dirty="0">
                <a:ea typeface="+mn-lt"/>
                <a:cs typeface="+mn-lt"/>
              </a:rPr>
              <a:t>Divergent thinking is a vital component to gain in order to be creative. It allows an individual to see many possible outcomes and answers to a situation or a specific question and to think outside the box. (Robinson, 2016)</a:t>
            </a:r>
          </a:p>
          <a:p>
            <a:pPr marL="0" indent="0">
              <a:buNone/>
            </a:pPr>
            <a:r>
              <a:rPr lang="en-US" dirty="0">
                <a:ea typeface="+mn-lt"/>
                <a:cs typeface="+mn-lt"/>
              </a:rPr>
              <a:t>Children who show and use more of own imagination in pretend play and activities seem to be more strong divergent thinkers according to hoffman and russ, 2012. Play can increase the development of divergent thinking skills by giving children the opportunity to use imagination during activities in settings and at home. When children play, cognitive processes will involve divergent thinking and allow the child to think outside of the box and be more creative in own ways. </a:t>
            </a:r>
          </a:p>
          <a:p>
            <a:pPr marL="0" indent="0">
              <a:buNone/>
            </a:pPr>
            <a:endParaRPr lang="en-US" dirty="0">
              <a:ea typeface="+mn-lt"/>
              <a:cs typeface="+mn-lt"/>
            </a:endParaRPr>
          </a:p>
          <a:p>
            <a:pPr>
              <a:buNone/>
            </a:pPr>
            <a:endParaRPr lang="en-US" dirty="0">
              <a:ea typeface="+mn-lt"/>
              <a:cs typeface="+mn-lt"/>
            </a:endParaRPr>
          </a:p>
          <a:p>
            <a:pPr marL="0" indent="0">
              <a:buNone/>
            </a:pPr>
            <a:endParaRPr lang="en-US" dirty="0">
              <a:cs typeface="Calibri" panose="020F0502020204030204"/>
            </a:endParaRPr>
          </a:p>
          <a:p>
            <a:pPr marL="0" indent="0">
              <a:buNone/>
            </a:pPr>
            <a:endParaRPr lang="en-US" dirty="0">
              <a:cs typeface="Calibri" panose="020F0502020204030204"/>
            </a:endParaRPr>
          </a:p>
          <a:p>
            <a:endParaRPr lang="en-US" dirty="0">
              <a:cs typeface="Calibri" panose="020F0502020204030204"/>
            </a:endParaRPr>
          </a:p>
          <a:p>
            <a:endParaRPr lang="en-US" dirty="0">
              <a:cs typeface="Calibri" panose="020F0502020204030204"/>
            </a:endParaRPr>
          </a:p>
        </p:txBody>
      </p:sp>
    </p:spTree>
    <p:extLst>
      <p:ext uri="{BB962C8B-B14F-4D97-AF65-F5344CB8AC3E}">
        <p14:creationId xmlns:p14="http://schemas.microsoft.com/office/powerpoint/2010/main" val="25679904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33D26B-BD58-0707-33A2-5EB31D246052}"/>
              </a:ext>
            </a:extLst>
          </p:cNvPr>
          <p:cNvSpPr>
            <a:spLocks noGrp="1"/>
          </p:cNvSpPr>
          <p:nvPr>
            <p:ph type="title"/>
          </p:nvPr>
        </p:nvSpPr>
        <p:spPr/>
        <p:txBody>
          <a:bodyPr/>
          <a:lstStyle/>
          <a:p>
            <a:r>
              <a:rPr lang="en-US">
                <a:cs typeface="Calibri Light"/>
              </a:rPr>
              <a:t>Links to the Foundation Phase </a:t>
            </a:r>
            <a:endParaRPr lang="en-US"/>
          </a:p>
        </p:txBody>
      </p:sp>
      <p:sp>
        <p:nvSpPr>
          <p:cNvPr id="3" name="Content Placeholder 2">
            <a:extLst>
              <a:ext uri="{FF2B5EF4-FFF2-40B4-BE49-F238E27FC236}">
                <a16:creationId xmlns:a16="http://schemas.microsoft.com/office/drawing/2014/main" id="{0F3E22C9-F8CC-5EC3-DEF8-0E9196386B6B}"/>
              </a:ext>
            </a:extLst>
          </p:cNvPr>
          <p:cNvSpPr>
            <a:spLocks noGrp="1"/>
          </p:cNvSpPr>
          <p:nvPr>
            <p:ph idx="1"/>
          </p:nvPr>
        </p:nvSpPr>
        <p:spPr/>
        <p:txBody>
          <a:bodyPr vert="horz" lIns="91440" tIns="45720" rIns="91440" bIns="45720" rtlCol="0" anchor="t">
            <a:normAutofit fontScale="77500" lnSpcReduction="20000"/>
          </a:bodyPr>
          <a:lstStyle/>
          <a:p>
            <a:r>
              <a:rPr lang="en-US" dirty="0">
                <a:ea typeface="+mn-lt"/>
                <a:cs typeface="+mn-lt"/>
              </a:rPr>
              <a:t>The Foundation Phase (2022) includes a </a:t>
            </a:r>
            <a:r>
              <a:rPr lang="en-US" dirty="0" err="1">
                <a:ea typeface="+mn-lt"/>
                <a:cs typeface="+mn-lt"/>
              </a:rPr>
              <a:t>welsh</a:t>
            </a:r>
            <a:r>
              <a:rPr lang="en-US" dirty="0">
                <a:ea typeface="+mn-lt"/>
                <a:cs typeface="+mn-lt"/>
              </a:rPr>
              <a:t> language development area which highlights learning </a:t>
            </a:r>
            <a:r>
              <a:rPr lang="en-US" dirty="0" err="1">
                <a:ea typeface="+mn-lt"/>
                <a:cs typeface="+mn-lt"/>
              </a:rPr>
              <a:t>welsh</a:t>
            </a:r>
            <a:r>
              <a:rPr lang="en-US" dirty="0">
                <a:ea typeface="+mn-lt"/>
                <a:cs typeface="+mn-lt"/>
              </a:rPr>
              <a:t> in the foundation phase as being fun and enthusiastic for children and allows for opportunities to improve </a:t>
            </a:r>
            <a:r>
              <a:rPr lang="en-US" dirty="0" err="1">
                <a:ea typeface="+mn-lt"/>
                <a:cs typeface="+mn-lt"/>
              </a:rPr>
              <a:t>welsh</a:t>
            </a:r>
            <a:r>
              <a:rPr lang="en-US" dirty="0">
                <a:ea typeface="+mn-lt"/>
                <a:cs typeface="+mn-lt"/>
              </a:rPr>
              <a:t> as a first or second language. Learning the </a:t>
            </a:r>
            <a:r>
              <a:rPr lang="en-US" dirty="0" err="1">
                <a:ea typeface="+mn-lt"/>
                <a:cs typeface="+mn-lt"/>
              </a:rPr>
              <a:t>welsh</a:t>
            </a:r>
            <a:r>
              <a:rPr lang="en-US" dirty="0">
                <a:ea typeface="+mn-lt"/>
                <a:cs typeface="+mn-lt"/>
              </a:rPr>
              <a:t> language in the foundation phase will also ensure a rich learning environment that is lively and fun for children and young people. Practitioners should also ensure praise for all efforts as learning second languages can be difficult so much encouragement and praise is needed in order to continue these efforts to learn.</a:t>
            </a:r>
          </a:p>
          <a:p>
            <a:r>
              <a:rPr lang="en-US" dirty="0">
                <a:ea typeface="+mn-lt"/>
                <a:cs typeface="+mn-lt"/>
              </a:rPr>
              <a:t>The Foundation Phase (2022) includes efforts linked to Curriculum </a:t>
            </a:r>
            <a:r>
              <a:rPr lang="en-US" dirty="0" err="1">
                <a:ea typeface="+mn-lt"/>
                <a:cs typeface="+mn-lt"/>
              </a:rPr>
              <a:t>Cymreig</a:t>
            </a:r>
            <a:r>
              <a:rPr lang="en-US" dirty="0">
                <a:ea typeface="+mn-lt"/>
                <a:cs typeface="+mn-lt"/>
              </a:rPr>
              <a:t> which allows children to develop a wider understanding of </a:t>
            </a:r>
            <a:r>
              <a:rPr lang="en-US" dirty="0" err="1">
                <a:ea typeface="+mn-lt"/>
                <a:cs typeface="+mn-lt"/>
              </a:rPr>
              <a:t>welsh</a:t>
            </a:r>
            <a:r>
              <a:rPr lang="en-US" dirty="0">
                <a:ea typeface="+mn-lt"/>
                <a:cs typeface="+mn-lt"/>
              </a:rPr>
              <a:t> culture across all learning areas in a combined approach. All children should be given the opportunity to experience all of the different aspects of </a:t>
            </a:r>
            <a:r>
              <a:rPr lang="en-US" dirty="0" err="1">
                <a:ea typeface="+mn-lt"/>
                <a:cs typeface="+mn-lt"/>
              </a:rPr>
              <a:t>welsh</a:t>
            </a:r>
            <a:r>
              <a:rPr lang="en-US" dirty="0">
                <a:ea typeface="+mn-lt"/>
                <a:cs typeface="+mn-lt"/>
              </a:rPr>
              <a:t> heritage, language and different cultures that are all </a:t>
            </a:r>
            <a:r>
              <a:rPr lang="en-US" dirty="0" err="1">
                <a:ea typeface="+mn-lt"/>
                <a:cs typeface="+mn-lt"/>
              </a:rPr>
              <a:t>welsh</a:t>
            </a:r>
            <a:r>
              <a:rPr lang="en-US" dirty="0">
                <a:ea typeface="+mn-lt"/>
                <a:cs typeface="+mn-lt"/>
              </a:rPr>
              <a:t>. The Welsh Government is dedicated to continue different ways of improving and enhancing the use of the </a:t>
            </a:r>
            <a:r>
              <a:rPr lang="en-US" dirty="0" err="1">
                <a:ea typeface="+mn-lt"/>
                <a:cs typeface="+mn-lt"/>
              </a:rPr>
              <a:t>welsh</a:t>
            </a:r>
            <a:r>
              <a:rPr lang="en-US" dirty="0">
                <a:ea typeface="+mn-lt"/>
                <a:cs typeface="+mn-lt"/>
              </a:rPr>
              <a:t> language especially within schools. Schools where English is the central medium of communicating will promote the </a:t>
            </a:r>
            <a:r>
              <a:rPr lang="en-US" dirty="0" err="1">
                <a:ea typeface="+mn-lt"/>
                <a:cs typeface="+mn-lt"/>
              </a:rPr>
              <a:t>welsh</a:t>
            </a:r>
            <a:r>
              <a:rPr lang="en-US" dirty="0">
                <a:ea typeface="+mn-lt"/>
                <a:cs typeface="+mn-lt"/>
              </a:rPr>
              <a:t> development area of learning within the foundation phase to children in order to improve on language skills and promote </a:t>
            </a:r>
            <a:r>
              <a:rPr lang="en-US" dirty="0" err="1">
                <a:ea typeface="+mn-lt"/>
                <a:cs typeface="+mn-lt"/>
              </a:rPr>
              <a:t>welsh</a:t>
            </a:r>
            <a:r>
              <a:rPr lang="en-US" dirty="0">
                <a:ea typeface="+mn-lt"/>
                <a:cs typeface="+mn-lt"/>
              </a:rPr>
              <a:t> culture to children and young people.</a:t>
            </a:r>
          </a:p>
        </p:txBody>
      </p:sp>
    </p:spTree>
    <p:extLst>
      <p:ext uri="{BB962C8B-B14F-4D97-AF65-F5344CB8AC3E}">
        <p14:creationId xmlns:p14="http://schemas.microsoft.com/office/powerpoint/2010/main" val="246622169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Bilingiusm Presentation</vt:lpstr>
      <vt:lpstr>PowerPoint Presentation</vt:lpstr>
      <vt:lpstr>The Benefits of Bilinguism and Multilinguism</vt:lpstr>
      <vt:lpstr>Brain development</vt:lpstr>
      <vt:lpstr>Divergent Thinking</vt:lpstr>
      <vt:lpstr>Links to the Foundation Phase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459</cp:revision>
  <dcterms:created xsi:type="dcterms:W3CDTF">2023-03-27T15:59:30Z</dcterms:created>
  <dcterms:modified xsi:type="dcterms:W3CDTF">2023-04-02T11:28:08Z</dcterms:modified>
</cp:coreProperties>
</file>