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charts/chart11.xml" ContentType="application/vnd.openxmlformats-officedocument.drawingml.chart+xml"/>
  <Override PartName="/ppt/charts/style11.xml" ContentType="application/vnd.ms-office.chartstyle+xml"/>
  <Override PartName="/ppt/charts/colors11.xml" ContentType="application/vnd.ms-office.chartcolorstyle+xml"/>
  <Override PartName="/ppt/charts/chart12.xml" ContentType="application/vnd.openxmlformats-officedocument.drawingml.chart+xml"/>
  <Override PartName="/ppt/charts/style12.xml" ContentType="application/vnd.ms-office.chartstyle+xml"/>
  <Override PartName="/ppt/charts/colors12.xml" ContentType="application/vnd.ms-office.chartcolorstyle+xml"/>
  <Override PartName="/ppt/charts/chart13.xml" ContentType="application/vnd.openxmlformats-officedocument.drawingml.chart+xml"/>
  <Override PartName="/ppt/charts/style13.xml" ContentType="application/vnd.ms-office.chartstyle+xml"/>
  <Override PartName="/ppt/charts/colors13.xml" ContentType="application/vnd.ms-office.chartcolorstyle+xml"/>
  <Override PartName="/ppt/charts/chart14.xml" ContentType="application/vnd.openxmlformats-officedocument.drawingml.chart+xml"/>
  <Override PartName="/ppt/charts/style14.xml" ContentType="application/vnd.ms-office.chartstyle+xml"/>
  <Override PartName="/ppt/charts/colors14.xml" ContentType="application/vnd.ms-office.chartcolorstyle+xml"/>
  <Override PartName="/ppt/charts/chart15.xml" ContentType="application/vnd.openxmlformats-officedocument.drawingml.chart+xml"/>
  <Override PartName="/ppt/charts/style15.xml" ContentType="application/vnd.ms-office.chartstyle+xml"/>
  <Override PartName="/ppt/charts/colors15.xml" ContentType="application/vnd.ms-office.chartcolorstyle+xml"/>
  <Override PartName="/ppt/charts/chart16.xml" ContentType="application/vnd.openxmlformats-officedocument.drawingml.chart+xml"/>
  <Override PartName="/ppt/charts/style16.xml" ContentType="application/vnd.ms-office.chartstyle+xml"/>
  <Override PartName="/ppt/charts/colors16.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7"/>
  </p:notesMasterIdLst>
  <p:sldIdLst>
    <p:sldId id="256" r:id="rId2"/>
    <p:sldId id="271" r:id="rId3"/>
    <p:sldId id="297" r:id="rId4"/>
    <p:sldId id="312" r:id="rId5"/>
    <p:sldId id="272" r:id="rId6"/>
    <p:sldId id="298" r:id="rId7"/>
    <p:sldId id="313" r:id="rId8"/>
    <p:sldId id="299" r:id="rId9"/>
    <p:sldId id="300" r:id="rId10"/>
    <p:sldId id="315" r:id="rId11"/>
    <p:sldId id="322" r:id="rId12"/>
    <p:sldId id="273" r:id="rId13"/>
    <p:sldId id="301" r:id="rId14"/>
    <p:sldId id="274" r:id="rId15"/>
    <p:sldId id="302" r:id="rId16"/>
    <p:sldId id="318" r:id="rId17"/>
    <p:sldId id="275" r:id="rId18"/>
    <p:sldId id="276" r:id="rId19"/>
    <p:sldId id="303" r:id="rId20"/>
    <p:sldId id="317" r:id="rId21"/>
    <p:sldId id="277" r:id="rId22"/>
    <p:sldId id="278" r:id="rId23"/>
    <p:sldId id="279" r:id="rId24"/>
    <p:sldId id="304" r:id="rId25"/>
    <p:sldId id="316" r:id="rId26"/>
    <p:sldId id="280" r:id="rId27"/>
    <p:sldId id="281" r:id="rId28"/>
    <p:sldId id="282" r:id="rId29"/>
    <p:sldId id="283" r:id="rId30"/>
    <p:sldId id="284" r:id="rId31"/>
    <p:sldId id="285" r:id="rId32"/>
    <p:sldId id="286" r:id="rId33"/>
    <p:sldId id="287" r:id="rId34"/>
    <p:sldId id="306" r:id="rId35"/>
    <p:sldId id="288" r:id="rId36"/>
    <p:sldId id="307" r:id="rId37"/>
    <p:sldId id="289" r:id="rId38"/>
    <p:sldId id="305" r:id="rId39"/>
    <p:sldId id="290" r:id="rId40"/>
    <p:sldId id="291" r:id="rId41"/>
    <p:sldId id="308" r:id="rId42"/>
    <p:sldId id="319" r:id="rId43"/>
    <p:sldId id="292" r:id="rId44"/>
    <p:sldId id="309" r:id="rId45"/>
    <p:sldId id="293" r:id="rId46"/>
    <p:sldId id="310" r:id="rId47"/>
    <p:sldId id="320" r:id="rId48"/>
    <p:sldId id="294" r:id="rId49"/>
    <p:sldId id="258" r:id="rId50"/>
    <p:sldId id="295" r:id="rId51"/>
    <p:sldId id="311" r:id="rId52"/>
    <p:sldId id="269" r:id="rId53"/>
    <p:sldId id="321" r:id="rId54"/>
    <p:sldId id="261" r:id="rId55"/>
    <p:sldId id="323" r:id="rId5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B91627-F8FC-4E4F-9168-85BB21E743E7}" v="3376" dt="2021-04-30T09:32:52.9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577" autoAdjust="0"/>
    <p:restoredTop sz="94660"/>
  </p:normalViewPr>
  <p:slideViewPr>
    <p:cSldViewPr snapToGrid="0">
      <p:cViewPr>
        <p:scale>
          <a:sx n="80" d="100"/>
          <a:sy n="80" d="100"/>
        </p:scale>
        <p:origin x="802"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0.xml"/><Relationship Id="rId1" Type="http://schemas.microsoft.com/office/2011/relationships/chartStyle" Target="style10.xml"/></Relationships>
</file>

<file path=ppt/charts/_rels/chart11.xml.rels><?xml version="1.0" encoding="UTF-8" standalone="yes"?>
<Relationships xmlns="http://schemas.openxmlformats.org/package/2006/relationships"><Relationship Id="rId3" Type="http://schemas.openxmlformats.org/officeDocument/2006/relationships/package" Target="../embeddings/Microsoft_Excel_Worksheet10.xlsx"/><Relationship Id="rId2" Type="http://schemas.microsoft.com/office/2011/relationships/chartColorStyle" Target="colors11.xml"/><Relationship Id="rId1" Type="http://schemas.microsoft.com/office/2011/relationships/chartStyle" Target="style11.xml"/></Relationships>
</file>

<file path=ppt/charts/_rels/chart12.xml.rels><?xml version="1.0" encoding="UTF-8" standalone="yes"?>
<Relationships xmlns="http://schemas.openxmlformats.org/package/2006/relationships"><Relationship Id="rId3" Type="http://schemas.openxmlformats.org/officeDocument/2006/relationships/package" Target="../embeddings/Microsoft_Excel_Worksheet11.xlsx"/><Relationship Id="rId2" Type="http://schemas.microsoft.com/office/2011/relationships/chartColorStyle" Target="colors12.xml"/><Relationship Id="rId1" Type="http://schemas.microsoft.com/office/2011/relationships/chartStyle" Target="style12.xml"/></Relationships>
</file>

<file path=ppt/charts/_rels/chart13.xml.rels><?xml version="1.0" encoding="UTF-8" standalone="yes"?>
<Relationships xmlns="http://schemas.openxmlformats.org/package/2006/relationships"><Relationship Id="rId3" Type="http://schemas.openxmlformats.org/officeDocument/2006/relationships/package" Target="../embeddings/Microsoft_Excel_Worksheet12.xlsx"/><Relationship Id="rId2" Type="http://schemas.microsoft.com/office/2011/relationships/chartColorStyle" Target="colors13.xml"/><Relationship Id="rId1" Type="http://schemas.microsoft.com/office/2011/relationships/chartStyle" Target="style13.xml"/></Relationships>
</file>

<file path=ppt/charts/_rels/chart14.xml.rels><?xml version="1.0" encoding="UTF-8" standalone="yes"?>
<Relationships xmlns="http://schemas.openxmlformats.org/package/2006/relationships"><Relationship Id="rId3" Type="http://schemas.openxmlformats.org/officeDocument/2006/relationships/package" Target="../embeddings/Microsoft_Excel_Worksheet13.xlsx"/><Relationship Id="rId2" Type="http://schemas.microsoft.com/office/2011/relationships/chartColorStyle" Target="colors14.xml"/><Relationship Id="rId1" Type="http://schemas.microsoft.com/office/2011/relationships/chartStyle" Target="style14.xml"/></Relationships>
</file>

<file path=ppt/charts/_rels/chart15.xml.rels><?xml version="1.0" encoding="UTF-8" standalone="yes"?>
<Relationships xmlns="http://schemas.openxmlformats.org/package/2006/relationships"><Relationship Id="rId3" Type="http://schemas.openxmlformats.org/officeDocument/2006/relationships/package" Target="../embeddings/Microsoft_Excel_Worksheet14.xlsx"/><Relationship Id="rId2" Type="http://schemas.microsoft.com/office/2011/relationships/chartColorStyle" Target="colors15.xml"/><Relationship Id="rId1" Type="http://schemas.microsoft.com/office/2011/relationships/chartStyle" Target="style15.xml"/></Relationships>
</file>

<file path=ppt/charts/_rels/chart16.xml.rels><?xml version="1.0" encoding="UTF-8" standalone="yes"?>
<Relationships xmlns="http://schemas.openxmlformats.org/package/2006/relationships"><Relationship Id="rId3" Type="http://schemas.openxmlformats.org/officeDocument/2006/relationships/package" Target="../embeddings/Microsoft_Excel_Worksheet15.xlsx"/><Relationship Id="rId2" Type="http://schemas.microsoft.com/office/2011/relationships/chartColorStyle" Target="colors16.xml"/><Relationship Id="rId1" Type="http://schemas.microsoft.com/office/2011/relationships/chartStyle" Target="style16.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3-2F52-43A2-99C1-2AF07BDCA011}"/>
              </c:ext>
            </c:extLst>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cat>
            <c:strRef>
              <c:f>Sheet1!$A$2:$A$12</c:f>
              <c:strCache>
                <c:ptCount val="11"/>
                <c:pt idx="0">
                  <c:v>Happy/Joyful/Uplifted</c:v>
                </c:pt>
                <c:pt idx="1">
                  <c:v>Sad</c:v>
                </c:pt>
                <c:pt idx="2">
                  <c:v>Empowered/Inspired</c:v>
                </c:pt>
                <c:pt idx="3">
                  <c:v>Anxious/Tense</c:v>
                </c:pt>
                <c:pt idx="4">
                  <c:v>Strong/Defiant</c:v>
                </c:pt>
                <c:pt idx="5">
                  <c:v>Energised/Motivated</c:v>
                </c:pt>
                <c:pt idx="6">
                  <c:v>Included/Less Alone</c:v>
                </c:pt>
                <c:pt idx="7">
                  <c:v>Beautiful</c:v>
                </c:pt>
                <c:pt idx="8">
                  <c:v>Calm/Relaxed</c:v>
                </c:pt>
                <c:pt idx="9">
                  <c:v>Euphoric/Truimphant </c:v>
                </c:pt>
                <c:pt idx="10">
                  <c:v>None of the above</c:v>
                </c:pt>
              </c:strCache>
            </c:strRef>
          </c:cat>
          <c:val>
            <c:numRef>
              <c:f>Sheet1!$B$2:$B$12</c:f>
              <c:numCache>
                <c:formatCode>General</c:formatCode>
                <c:ptCount val="11"/>
                <c:pt idx="0">
                  <c:v>20</c:v>
                </c:pt>
                <c:pt idx="1">
                  <c:v>12</c:v>
                </c:pt>
                <c:pt idx="2">
                  <c:v>18</c:v>
                </c:pt>
                <c:pt idx="3">
                  <c:v>1</c:v>
                </c:pt>
                <c:pt idx="4">
                  <c:v>18</c:v>
                </c:pt>
                <c:pt idx="5">
                  <c:v>18</c:v>
                </c:pt>
                <c:pt idx="6">
                  <c:v>16</c:v>
                </c:pt>
                <c:pt idx="7">
                  <c:v>15</c:v>
                </c:pt>
                <c:pt idx="8">
                  <c:v>16</c:v>
                </c:pt>
                <c:pt idx="9">
                  <c:v>13</c:v>
                </c:pt>
              </c:numCache>
            </c:numRef>
          </c:val>
          <c:extLst>
            <c:ext xmlns:c16="http://schemas.microsoft.com/office/drawing/2014/chart" uri="{C3380CC4-5D6E-409C-BE32-E72D297353CC}">
              <c16:uniqueId val="{00000000-2F52-43A2-99C1-2AF07BDCA011}"/>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cat>
            <c:strRef>
              <c:f>Sheet1!$A$2:$A$5</c:f>
              <c:strCache>
                <c:ptCount val="3"/>
                <c:pt idx="0">
                  <c:v>Yes</c:v>
                </c:pt>
                <c:pt idx="1">
                  <c:v>No</c:v>
                </c:pt>
                <c:pt idx="2">
                  <c:v>Other</c:v>
                </c:pt>
              </c:strCache>
            </c:strRef>
          </c:cat>
          <c:val>
            <c:numRef>
              <c:f>Sheet1!$B$2:$B$5</c:f>
              <c:numCache>
                <c:formatCode>General</c:formatCode>
                <c:ptCount val="4"/>
                <c:pt idx="0">
                  <c:v>20</c:v>
                </c:pt>
                <c:pt idx="1">
                  <c:v>0</c:v>
                </c:pt>
                <c:pt idx="2">
                  <c:v>1</c:v>
                </c:pt>
              </c:numCache>
            </c:numRef>
          </c:val>
          <c:extLst>
            <c:ext xmlns:c16="http://schemas.microsoft.com/office/drawing/2014/chart" uri="{C3380CC4-5D6E-409C-BE32-E72D297353CC}">
              <c16:uniqueId val="{00000000-EF7C-48BF-908F-2A0594CECD2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cat>
            <c:strRef>
              <c:f>Sheet1!$A$2:$A$5</c:f>
              <c:strCache>
                <c:ptCount val="3"/>
                <c:pt idx="0">
                  <c:v>Yes</c:v>
                </c:pt>
                <c:pt idx="1">
                  <c:v>No</c:v>
                </c:pt>
                <c:pt idx="2">
                  <c:v>Other</c:v>
                </c:pt>
              </c:strCache>
            </c:strRef>
          </c:cat>
          <c:val>
            <c:numRef>
              <c:f>Sheet1!$B$2:$B$5</c:f>
              <c:numCache>
                <c:formatCode>General</c:formatCode>
                <c:ptCount val="4"/>
                <c:pt idx="0">
                  <c:v>16</c:v>
                </c:pt>
                <c:pt idx="1">
                  <c:v>3.2</c:v>
                </c:pt>
                <c:pt idx="2">
                  <c:v>1</c:v>
                </c:pt>
              </c:numCache>
            </c:numRef>
          </c:val>
          <c:extLst>
            <c:ext xmlns:c16="http://schemas.microsoft.com/office/drawing/2014/chart" uri="{C3380CC4-5D6E-409C-BE32-E72D297353CC}">
              <c16:uniqueId val="{00000000-CCD3-4146-8BCF-3E636C587BC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cat>
            <c:strRef>
              <c:f>Sheet1!$A$2:$A$5</c:f>
              <c:strCache>
                <c:ptCount val="3"/>
                <c:pt idx="0">
                  <c:v>Yes</c:v>
                </c:pt>
                <c:pt idx="1">
                  <c:v>No</c:v>
                </c:pt>
                <c:pt idx="2">
                  <c:v>Other</c:v>
                </c:pt>
              </c:strCache>
            </c:strRef>
          </c:cat>
          <c:val>
            <c:numRef>
              <c:f>Sheet1!$B$2:$B$5</c:f>
              <c:numCache>
                <c:formatCode>General</c:formatCode>
                <c:ptCount val="4"/>
                <c:pt idx="0">
                  <c:v>12</c:v>
                </c:pt>
                <c:pt idx="1">
                  <c:v>4</c:v>
                </c:pt>
                <c:pt idx="2">
                  <c:v>1</c:v>
                </c:pt>
              </c:numCache>
            </c:numRef>
          </c:val>
          <c:extLst>
            <c:ext xmlns:c16="http://schemas.microsoft.com/office/drawing/2014/chart" uri="{C3380CC4-5D6E-409C-BE32-E72D297353CC}">
              <c16:uniqueId val="{00000000-EA36-482B-8A22-3AE12ABC09D2}"/>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dPt>
            <c:idx val="11"/>
            <c:bubble3D val="0"/>
            <c:spPr>
              <a:solidFill>
                <a:schemeClr val="accent6">
                  <a:lumMod val="60000"/>
                </a:schemeClr>
              </a:solidFill>
              <a:ln w="19050">
                <a:solidFill>
                  <a:schemeClr val="lt1"/>
                </a:solidFill>
              </a:ln>
              <a:effectLst/>
            </c:spPr>
          </c:dPt>
          <c:dPt>
            <c:idx val="12"/>
            <c:bubble3D val="0"/>
            <c:spPr>
              <a:solidFill>
                <a:schemeClr val="accent1">
                  <a:lumMod val="80000"/>
                  <a:lumOff val="20000"/>
                </a:schemeClr>
              </a:solidFill>
              <a:ln w="19050">
                <a:solidFill>
                  <a:schemeClr val="lt1"/>
                </a:solidFill>
              </a:ln>
              <a:effectLst/>
            </c:spPr>
          </c:dPt>
          <c:dPt>
            <c:idx val="13"/>
            <c:bubble3D val="0"/>
            <c:spPr>
              <a:solidFill>
                <a:schemeClr val="accent2">
                  <a:lumMod val="80000"/>
                  <a:lumOff val="20000"/>
                </a:schemeClr>
              </a:solidFill>
              <a:ln w="19050">
                <a:solidFill>
                  <a:schemeClr val="lt1"/>
                </a:solidFill>
              </a:ln>
              <a:effectLst/>
            </c:spPr>
          </c:dPt>
          <c:dPt>
            <c:idx val="14"/>
            <c:bubble3D val="0"/>
            <c:spPr>
              <a:solidFill>
                <a:schemeClr val="accent3">
                  <a:lumMod val="80000"/>
                  <a:lumOff val="20000"/>
                </a:schemeClr>
              </a:solidFill>
              <a:ln w="19050">
                <a:solidFill>
                  <a:schemeClr val="lt1"/>
                </a:solidFill>
              </a:ln>
              <a:effectLst/>
            </c:spPr>
          </c:dPt>
          <c:dPt>
            <c:idx val="15"/>
            <c:bubble3D val="0"/>
            <c:spPr>
              <a:solidFill>
                <a:schemeClr val="accent4">
                  <a:lumMod val="80000"/>
                  <a:lumOff val="20000"/>
                </a:schemeClr>
              </a:solidFill>
              <a:ln w="19050">
                <a:solidFill>
                  <a:schemeClr val="lt1"/>
                </a:solidFill>
              </a:ln>
              <a:effectLst/>
            </c:spPr>
          </c:dPt>
          <c:dPt>
            <c:idx val="16"/>
            <c:bubble3D val="0"/>
            <c:spPr>
              <a:solidFill>
                <a:schemeClr val="accent5">
                  <a:lumMod val="80000"/>
                  <a:lumOff val="20000"/>
                </a:schemeClr>
              </a:solidFill>
              <a:ln w="19050">
                <a:solidFill>
                  <a:schemeClr val="lt1"/>
                </a:solidFill>
              </a:ln>
              <a:effectLst/>
            </c:spPr>
          </c:dPt>
          <c:dPt>
            <c:idx val="17"/>
            <c:bubble3D val="0"/>
            <c:spPr>
              <a:solidFill>
                <a:schemeClr val="accent6">
                  <a:lumMod val="80000"/>
                  <a:lumOff val="20000"/>
                </a:schemeClr>
              </a:solidFill>
              <a:ln w="19050">
                <a:solidFill>
                  <a:schemeClr val="lt1"/>
                </a:solidFill>
              </a:ln>
              <a:effectLst/>
            </c:spPr>
          </c:dPt>
          <c:dPt>
            <c:idx val="18"/>
            <c:bubble3D val="0"/>
            <c:spPr>
              <a:solidFill>
                <a:schemeClr val="accent1">
                  <a:lumMod val="80000"/>
                </a:schemeClr>
              </a:solidFill>
              <a:ln w="19050">
                <a:solidFill>
                  <a:schemeClr val="lt1"/>
                </a:solidFill>
              </a:ln>
              <a:effectLst/>
            </c:spPr>
          </c:dPt>
          <c:dPt>
            <c:idx val="19"/>
            <c:bubble3D val="0"/>
            <c:spPr>
              <a:solidFill>
                <a:schemeClr val="accent2">
                  <a:lumMod val="80000"/>
                </a:schemeClr>
              </a:solidFill>
              <a:ln w="19050">
                <a:solidFill>
                  <a:schemeClr val="lt1"/>
                </a:solidFill>
              </a:ln>
              <a:effectLst/>
            </c:spPr>
          </c:dPt>
          <c:dPt>
            <c:idx val="20"/>
            <c:bubble3D val="0"/>
            <c:spPr>
              <a:solidFill>
                <a:schemeClr val="accent3">
                  <a:lumMod val="80000"/>
                </a:schemeClr>
              </a:solidFill>
              <a:ln w="19050">
                <a:solidFill>
                  <a:schemeClr val="lt1"/>
                </a:solidFill>
              </a:ln>
              <a:effectLst/>
            </c:spPr>
          </c:dPt>
          <c:dPt>
            <c:idx val="21"/>
            <c:bubble3D val="0"/>
            <c:spPr>
              <a:solidFill>
                <a:schemeClr val="accent4">
                  <a:lumMod val="80000"/>
                </a:schemeClr>
              </a:solidFill>
              <a:ln w="19050">
                <a:solidFill>
                  <a:schemeClr val="lt1"/>
                </a:solidFill>
              </a:ln>
              <a:effectLst/>
            </c:spPr>
          </c:dPt>
          <c:dPt>
            <c:idx val="22"/>
            <c:bubble3D val="0"/>
            <c:spPr>
              <a:solidFill>
                <a:schemeClr val="accent5">
                  <a:lumMod val="80000"/>
                </a:schemeClr>
              </a:solidFill>
              <a:ln w="19050">
                <a:solidFill>
                  <a:schemeClr val="lt1"/>
                </a:solidFill>
              </a:ln>
              <a:effectLst/>
            </c:spPr>
          </c:dPt>
          <c:dPt>
            <c:idx val="23"/>
            <c:bubble3D val="0"/>
            <c:spPr>
              <a:solidFill>
                <a:schemeClr val="accent6">
                  <a:lumMod val="80000"/>
                </a:schemeClr>
              </a:solidFill>
              <a:ln w="19050">
                <a:solidFill>
                  <a:schemeClr val="lt1"/>
                </a:solidFill>
              </a:ln>
              <a:effectLst/>
            </c:spPr>
          </c:dPt>
          <c:dPt>
            <c:idx val="24"/>
            <c:bubble3D val="0"/>
            <c:spPr>
              <a:solidFill>
                <a:schemeClr val="accent1">
                  <a:lumMod val="60000"/>
                  <a:lumOff val="40000"/>
                </a:schemeClr>
              </a:solidFill>
              <a:ln w="19050">
                <a:solidFill>
                  <a:schemeClr val="lt1"/>
                </a:solidFill>
              </a:ln>
              <a:effectLst/>
            </c:spPr>
          </c:dPt>
          <c:cat>
            <c:strRef>
              <c:f>Sheet1!$A$2:$A$26</c:f>
              <c:strCache>
                <c:ptCount val="25"/>
                <c:pt idx="0">
                  <c:v>Dynamite</c:v>
                </c:pt>
                <c:pt idx="1">
                  <c:v>ON</c:v>
                </c:pt>
                <c:pt idx="2">
                  <c:v>Best Of Me</c:v>
                </c:pt>
                <c:pt idx="3">
                  <c:v>Save Me</c:v>
                </c:pt>
                <c:pt idx="4">
                  <c:v>Make It Right</c:v>
                </c:pt>
                <c:pt idx="5">
                  <c:v>Beautiful</c:v>
                </c:pt>
                <c:pt idx="6">
                  <c:v>Idol</c:v>
                </c:pt>
                <c:pt idx="7">
                  <c:v>Love Myself </c:v>
                </c:pt>
                <c:pt idx="8">
                  <c:v>Magic Shop</c:v>
                </c:pt>
                <c:pt idx="9">
                  <c:v>2!3!</c:v>
                </c:pt>
                <c:pt idx="10">
                  <c:v>So What</c:v>
                </c:pt>
                <c:pt idx="11">
                  <c:v>Anpanman </c:v>
                </c:pt>
                <c:pt idx="12">
                  <c:v>NO</c:v>
                </c:pt>
                <c:pt idx="13">
                  <c:v>Dope</c:v>
                </c:pt>
                <c:pt idx="14">
                  <c:v>Dis-ease</c:v>
                </c:pt>
                <c:pt idx="15">
                  <c:v>DNA</c:v>
                </c:pt>
                <c:pt idx="16">
                  <c:v>Telepathy</c:v>
                </c:pt>
                <c:pt idx="17">
                  <c:v>Spring Day</c:v>
                </c:pt>
                <c:pt idx="18">
                  <c:v>Euphoria</c:v>
                </c:pt>
                <c:pt idx="19">
                  <c:v>You Never Walk Alone</c:v>
                </c:pt>
                <c:pt idx="20">
                  <c:v>Go Go</c:v>
                </c:pt>
                <c:pt idx="21">
                  <c:v>Moon </c:v>
                </c:pt>
                <c:pt idx="22">
                  <c:v>Run</c:v>
                </c:pt>
                <c:pt idx="23">
                  <c:v>Zero o'clock</c:v>
                </c:pt>
                <c:pt idx="24">
                  <c:v>Other</c:v>
                </c:pt>
              </c:strCache>
            </c:strRef>
          </c:cat>
          <c:val>
            <c:numRef>
              <c:f>Sheet1!$B$2:$B$26</c:f>
              <c:numCache>
                <c:formatCode>General</c:formatCode>
                <c:ptCount val="25"/>
                <c:pt idx="0">
                  <c:v>4</c:v>
                </c:pt>
                <c:pt idx="1">
                  <c:v>2</c:v>
                </c:pt>
                <c:pt idx="2">
                  <c:v>1</c:v>
                </c:pt>
                <c:pt idx="3">
                  <c:v>1</c:v>
                </c:pt>
                <c:pt idx="4">
                  <c:v>1</c:v>
                </c:pt>
                <c:pt idx="5">
                  <c:v>1</c:v>
                </c:pt>
                <c:pt idx="6">
                  <c:v>1</c:v>
                </c:pt>
                <c:pt idx="7">
                  <c:v>2</c:v>
                </c:pt>
                <c:pt idx="8">
                  <c:v>3</c:v>
                </c:pt>
                <c:pt idx="9">
                  <c:v>1</c:v>
                </c:pt>
                <c:pt idx="10">
                  <c:v>3</c:v>
                </c:pt>
                <c:pt idx="11">
                  <c:v>3</c:v>
                </c:pt>
                <c:pt idx="12">
                  <c:v>1</c:v>
                </c:pt>
                <c:pt idx="13">
                  <c:v>1</c:v>
                </c:pt>
                <c:pt idx="14">
                  <c:v>1</c:v>
                </c:pt>
                <c:pt idx="15">
                  <c:v>1</c:v>
                </c:pt>
                <c:pt idx="16">
                  <c:v>1</c:v>
                </c:pt>
                <c:pt idx="17">
                  <c:v>1</c:v>
                </c:pt>
                <c:pt idx="18">
                  <c:v>1</c:v>
                </c:pt>
                <c:pt idx="19">
                  <c:v>1</c:v>
                </c:pt>
                <c:pt idx="20">
                  <c:v>1</c:v>
                </c:pt>
                <c:pt idx="21">
                  <c:v>1</c:v>
                </c:pt>
                <c:pt idx="22">
                  <c:v>1</c:v>
                </c:pt>
                <c:pt idx="23">
                  <c:v>2</c:v>
                </c:pt>
              </c:numCache>
            </c:numRef>
          </c:val>
          <c:extLst>
            <c:ext xmlns:c16="http://schemas.microsoft.com/office/drawing/2014/chart" uri="{C3380CC4-5D6E-409C-BE32-E72D297353CC}">
              <c16:uniqueId val="{00000000-0F92-4066-9006-248E498247DE}"/>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dPt>
            <c:idx val="11"/>
            <c:bubble3D val="0"/>
            <c:spPr>
              <a:solidFill>
                <a:schemeClr val="accent6">
                  <a:lumMod val="60000"/>
                </a:schemeClr>
              </a:solidFill>
              <a:ln w="19050">
                <a:solidFill>
                  <a:schemeClr val="lt1"/>
                </a:solidFill>
              </a:ln>
              <a:effectLst/>
            </c:spPr>
          </c:dPt>
          <c:dPt>
            <c:idx val="12"/>
            <c:bubble3D val="0"/>
            <c:spPr>
              <a:solidFill>
                <a:schemeClr val="accent1">
                  <a:lumMod val="80000"/>
                  <a:lumOff val="20000"/>
                </a:schemeClr>
              </a:solidFill>
              <a:ln w="19050">
                <a:solidFill>
                  <a:schemeClr val="lt1"/>
                </a:solidFill>
              </a:ln>
              <a:effectLst/>
            </c:spPr>
          </c:dPt>
          <c:dPt>
            <c:idx val="13"/>
            <c:bubble3D val="0"/>
            <c:spPr>
              <a:solidFill>
                <a:schemeClr val="accent2">
                  <a:lumMod val="80000"/>
                  <a:lumOff val="20000"/>
                </a:schemeClr>
              </a:solidFill>
              <a:ln w="19050">
                <a:solidFill>
                  <a:schemeClr val="lt1"/>
                </a:solidFill>
              </a:ln>
              <a:effectLst/>
            </c:spPr>
          </c:dPt>
          <c:dPt>
            <c:idx val="14"/>
            <c:bubble3D val="0"/>
            <c:spPr>
              <a:solidFill>
                <a:schemeClr val="accent3">
                  <a:lumMod val="80000"/>
                  <a:lumOff val="20000"/>
                </a:schemeClr>
              </a:solidFill>
              <a:ln w="19050">
                <a:solidFill>
                  <a:schemeClr val="lt1"/>
                </a:solidFill>
              </a:ln>
              <a:effectLst/>
            </c:spPr>
          </c:dPt>
          <c:dPt>
            <c:idx val="15"/>
            <c:bubble3D val="0"/>
            <c:spPr>
              <a:solidFill>
                <a:schemeClr val="accent4">
                  <a:lumMod val="80000"/>
                  <a:lumOff val="20000"/>
                </a:schemeClr>
              </a:solidFill>
              <a:ln w="19050">
                <a:solidFill>
                  <a:schemeClr val="lt1"/>
                </a:solidFill>
              </a:ln>
              <a:effectLst/>
            </c:spPr>
          </c:dPt>
          <c:dPt>
            <c:idx val="16"/>
            <c:bubble3D val="0"/>
            <c:spPr>
              <a:solidFill>
                <a:schemeClr val="accent5">
                  <a:lumMod val="80000"/>
                  <a:lumOff val="20000"/>
                </a:schemeClr>
              </a:solidFill>
              <a:ln w="19050">
                <a:solidFill>
                  <a:schemeClr val="lt1"/>
                </a:solidFill>
              </a:ln>
              <a:effectLst/>
            </c:spPr>
          </c:dPt>
          <c:dPt>
            <c:idx val="17"/>
            <c:bubble3D val="0"/>
            <c:spPr>
              <a:solidFill>
                <a:schemeClr val="accent6">
                  <a:lumMod val="80000"/>
                  <a:lumOff val="20000"/>
                </a:schemeClr>
              </a:solidFill>
              <a:ln w="19050">
                <a:solidFill>
                  <a:schemeClr val="lt1"/>
                </a:solidFill>
              </a:ln>
              <a:effectLst/>
            </c:spPr>
          </c:dPt>
          <c:dPt>
            <c:idx val="18"/>
            <c:bubble3D val="0"/>
            <c:spPr>
              <a:solidFill>
                <a:schemeClr val="accent1">
                  <a:lumMod val="80000"/>
                </a:schemeClr>
              </a:solidFill>
              <a:ln w="19050">
                <a:solidFill>
                  <a:schemeClr val="lt1"/>
                </a:solidFill>
              </a:ln>
              <a:effectLst/>
            </c:spPr>
          </c:dPt>
          <c:dPt>
            <c:idx val="19"/>
            <c:bubble3D val="0"/>
            <c:spPr>
              <a:solidFill>
                <a:schemeClr val="accent2">
                  <a:lumMod val="80000"/>
                </a:schemeClr>
              </a:solidFill>
              <a:ln w="19050">
                <a:solidFill>
                  <a:schemeClr val="lt1"/>
                </a:solidFill>
              </a:ln>
              <a:effectLst/>
            </c:spPr>
          </c:dPt>
          <c:dPt>
            <c:idx val="20"/>
            <c:bubble3D val="0"/>
            <c:spPr>
              <a:solidFill>
                <a:schemeClr val="accent3">
                  <a:lumMod val="80000"/>
                </a:schemeClr>
              </a:solidFill>
              <a:ln w="19050">
                <a:solidFill>
                  <a:schemeClr val="lt1"/>
                </a:solidFill>
              </a:ln>
              <a:effectLst/>
            </c:spPr>
          </c:dPt>
          <c:cat>
            <c:strRef>
              <c:f>Sheet1!$A$2:$A$22</c:f>
              <c:strCache>
                <c:ptCount val="21"/>
                <c:pt idx="0">
                  <c:v>Still With You</c:v>
                </c:pt>
                <c:pt idx="1">
                  <c:v>Singularity</c:v>
                </c:pt>
                <c:pt idx="2">
                  <c:v>Silver Spoon</c:v>
                </c:pt>
                <c:pt idx="3">
                  <c:v>Beautiful</c:v>
                </c:pt>
                <c:pt idx="4">
                  <c:v>Promise</c:v>
                </c:pt>
                <c:pt idx="5">
                  <c:v>Winter Bear</c:v>
                </c:pt>
                <c:pt idx="6">
                  <c:v>Moonchild</c:v>
                </c:pt>
                <c:pt idx="7">
                  <c:v>Coffee</c:v>
                </c:pt>
                <c:pt idx="8">
                  <c:v>The Truth Untold</c:v>
                </c:pt>
                <c:pt idx="9">
                  <c:v>Serendipity</c:v>
                </c:pt>
                <c:pt idx="10">
                  <c:v>Zero O'clock</c:v>
                </c:pt>
                <c:pt idx="11">
                  <c:v>Four O'clock </c:v>
                </c:pt>
                <c:pt idx="12">
                  <c:v>Still With You</c:v>
                </c:pt>
                <c:pt idx="13">
                  <c:v>Mono</c:v>
                </c:pt>
                <c:pt idx="14">
                  <c:v>Your Eyes Tell</c:v>
                </c:pt>
                <c:pt idx="15">
                  <c:v>Life Goes On</c:v>
                </c:pt>
                <c:pt idx="16">
                  <c:v>Airplane</c:v>
                </c:pt>
                <c:pt idx="17">
                  <c:v>Blue and Grey</c:v>
                </c:pt>
                <c:pt idx="18">
                  <c:v>Spring Day</c:v>
                </c:pt>
                <c:pt idx="19">
                  <c:v>Mikrokosmos</c:v>
                </c:pt>
                <c:pt idx="20">
                  <c:v>Magic</c:v>
                </c:pt>
              </c:strCache>
            </c:strRef>
          </c:cat>
          <c:val>
            <c:numRef>
              <c:f>Sheet1!$B$2:$B$22</c:f>
              <c:numCache>
                <c:formatCode>General</c:formatCode>
                <c:ptCount val="21"/>
                <c:pt idx="0">
                  <c:v>2</c:v>
                </c:pt>
                <c:pt idx="1">
                  <c:v>3</c:v>
                </c:pt>
                <c:pt idx="2">
                  <c:v>1</c:v>
                </c:pt>
                <c:pt idx="3">
                  <c:v>1</c:v>
                </c:pt>
                <c:pt idx="4">
                  <c:v>2</c:v>
                </c:pt>
                <c:pt idx="5">
                  <c:v>2</c:v>
                </c:pt>
                <c:pt idx="6">
                  <c:v>1</c:v>
                </c:pt>
                <c:pt idx="7">
                  <c:v>2</c:v>
                </c:pt>
                <c:pt idx="8">
                  <c:v>1</c:v>
                </c:pt>
                <c:pt idx="9">
                  <c:v>2</c:v>
                </c:pt>
                <c:pt idx="10">
                  <c:v>1</c:v>
                </c:pt>
                <c:pt idx="11">
                  <c:v>1</c:v>
                </c:pt>
                <c:pt idx="12">
                  <c:v>1</c:v>
                </c:pt>
                <c:pt idx="13">
                  <c:v>1</c:v>
                </c:pt>
                <c:pt idx="14">
                  <c:v>1</c:v>
                </c:pt>
                <c:pt idx="15">
                  <c:v>2</c:v>
                </c:pt>
                <c:pt idx="16">
                  <c:v>1</c:v>
                </c:pt>
                <c:pt idx="17">
                  <c:v>2</c:v>
                </c:pt>
                <c:pt idx="18">
                  <c:v>1</c:v>
                </c:pt>
                <c:pt idx="19">
                  <c:v>1</c:v>
                </c:pt>
                <c:pt idx="20">
                  <c:v>1</c:v>
                </c:pt>
              </c:numCache>
            </c:numRef>
          </c:val>
          <c:extLst>
            <c:ext xmlns:c16="http://schemas.microsoft.com/office/drawing/2014/chart" uri="{C3380CC4-5D6E-409C-BE32-E72D297353CC}">
              <c16:uniqueId val="{00000000-3EA9-4FB2-B518-8B1A56E4A34F}"/>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dPt>
            <c:idx val="11"/>
            <c:bubble3D val="0"/>
            <c:spPr>
              <a:solidFill>
                <a:schemeClr val="accent6">
                  <a:lumMod val="60000"/>
                </a:schemeClr>
              </a:solidFill>
              <a:ln w="19050">
                <a:solidFill>
                  <a:schemeClr val="lt1"/>
                </a:solidFill>
              </a:ln>
              <a:effectLst/>
            </c:spPr>
          </c:dPt>
          <c:dPt>
            <c:idx val="12"/>
            <c:bubble3D val="0"/>
            <c:spPr>
              <a:solidFill>
                <a:schemeClr val="accent1">
                  <a:lumMod val="80000"/>
                  <a:lumOff val="20000"/>
                </a:schemeClr>
              </a:solidFill>
              <a:ln w="19050">
                <a:solidFill>
                  <a:schemeClr val="lt1"/>
                </a:solidFill>
              </a:ln>
              <a:effectLst/>
            </c:spPr>
          </c:dPt>
          <c:dPt>
            <c:idx val="13"/>
            <c:bubble3D val="0"/>
            <c:spPr>
              <a:solidFill>
                <a:schemeClr val="accent2">
                  <a:lumMod val="80000"/>
                  <a:lumOff val="20000"/>
                </a:schemeClr>
              </a:solidFill>
              <a:ln w="19050">
                <a:solidFill>
                  <a:schemeClr val="lt1"/>
                </a:solidFill>
              </a:ln>
              <a:effectLst/>
            </c:spPr>
          </c:dPt>
          <c:dPt>
            <c:idx val="14"/>
            <c:bubble3D val="0"/>
            <c:spPr>
              <a:solidFill>
                <a:schemeClr val="accent3">
                  <a:lumMod val="80000"/>
                  <a:lumOff val="20000"/>
                </a:schemeClr>
              </a:solidFill>
              <a:ln w="19050">
                <a:solidFill>
                  <a:schemeClr val="lt1"/>
                </a:solidFill>
              </a:ln>
              <a:effectLst/>
            </c:spPr>
          </c:dPt>
          <c:dPt>
            <c:idx val="15"/>
            <c:bubble3D val="0"/>
            <c:spPr>
              <a:solidFill>
                <a:schemeClr val="accent4">
                  <a:lumMod val="80000"/>
                  <a:lumOff val="20000"/>
                </a:schemeClr>
              </a:solidFill>
              <a:ln w="19050">
                <a:solidFill>
                  <a:schemeClr val="lt1"/>
                </a:solidFill>
              </a:ln>
              <a:effectLst/>
            </c:spPr>
          </c:dPt>
          <c:dPt>
            <c:idx val="16"/>
            <c:bubble3D val="0"/>
            <c:spPr>
              <a:solidFill>
                <a:schemeClr val="accent5">
                  <a:lumMod val="80000"/>
                  <a:lumOff val="20000"/>
                </a:schemeClr>
              </a:solidFill>
              <a:ln w="19050">
                <a:solidFill>
                  <a:schemeClr val="lt1"/>
                </a:solidFill>
              </a:ln>
              <a:effectLst/>
            </c:spPr>
          </c:dPt>
          <c:dPt>
            <c:idx val="17"/>
            <c:bubble3D val="0"/>
            <c:spPr>
              <a:solidFill>
                <a:schemeClr val="accent6">
                  <a:lumMod val="80000"/>
                  <a:lumOff val="20000"/>
                </a:schemeClr>
              </a:solidFill>
              <a:ln w="19050">
                <a:solidFill>
                  <a:schemeClr val="lt1"/>
                </a:solidFill>
              </a:ln>
              <a:effectLst/>
            </c:spPr>
          </c:dPt>
          <c:dPt>
            <c:idx val="18"/>
            <c:bubble3D val="0"/>
            <c:spPr>
              <a:solidFill>
                <a:schemeClr val="accent1">
                  <a:lumMod val="80000"/>
                </a:schemeClr>
              </a:solidFill>
              <a:ln w="19050">
                <a:solidFill>
                  <a:schemeClr val="lt1"/>
                </a:solidFill>
              </a:ln>
              <a:effectLst/>
            </c:spPr>
          </c:dPt>
          <c:dPt>
            <c:idx val="19"/>
            <c:bubble3D val="0"/>
            <c:spPr>
              <a:solidFill>
                <a:schemeClr val="accent2">
                  <a:lumMod val="80000"/>
                </a:schemeClr>
              </a:solidFill>
              <a:ln w="19050">
                <a:solidFill>
                  <a:schemeClr val="lt1"/>
                </a:solidFill>
              </a:ln>
              <a:effectLst/>
            </c:spPr>
          </c:dPt>
          <c:dPt>
            <c:idx val="20"/>
            <c:bubble3D val="0"/>
            <c:spPr>
              <a:solidFill>
                <a:schemeClr val="accent3">
                  <a:lumMod val="80000"/>
                </a:schemeClr>
              </a:solidFill>
              <a:ln w="19050">
                <a:solidFill>
                  <a:schemeClr val="lt1"/>
                </a:solidFill>
              </a:ln>
              <a:effectLst/>
            </c:spPr>
          </c:dPt>
          <c:dPt>
            <c:idx val="21"/>
            <c:bubble3D val="0"/>
            <c:spPr>
              <a:solidFill>
                <a:schemeClr val="accent4">
                  <a:lumMod val="80000"/>
                </a:schemeClr>
              </a:solidFill>
              <a:ln w="19050">
                <a:solidFill>
                  <a:schemeClr val="lt1"/>
                </a:solidFill>
              </a:ln>
              <a:effectLst/>
            </c:spPr>
          </c:dPt>
          <c:cat>
            <c:strRef>
              <c:f>Sheet1!$A$2:$A$23</c:f>
              <c:strCache>
                <c:ptCount val="22"/>
                <c:pt idx="0">
                  <c:v>Go Go</c:v>
                </c:pt>
                <c:pt idx="1">
                  <c:v>No More Dream</c:v>
                </c:pt>
                <c:pt idx="2">
                  <c:v>We Are Bulletproof. Part 2</c:v>
                </c:pt>
                <c:pt idx="3">
                  <c:v>Mic Drop</c:v>
                </c:pt>
                <c:pt idx="4">
                  <c:v>Not Today</c:v>
                </c:pt>
                <c:pt idx="5">
                  <c:v>Fire</c:v>
                </c:pt>
                <c:pt idx="6">
                  <c:v>So What</c:v>
                </c:pt>
                <c:pt idx="7">
                  <c:v>Respect</c:v>
                </c:pt>
                <c:pt idx="8">
                  <c:v>Attack On Bangtan</c:v>
                </c:pt>
                <c:pt idx="9">
                  <c:v>Ugh</c:v>
                </c:pt>
                <c:pt idx="10">
                  <c:v>Best Of Me</c:v>
                </c:pt>
                <c:pt idx="11">
                  <c:v>Daechwita</c:v>
                </c:pt>
                <c:pt idx="12">
                  <c:v>Make It Right</c:v>
                </c:pt>
                <c:pt idx="13">
                  <c:v>Idol</c:v>
                </c:pt>
                <c:pt idx="14">
                  <c:v>2nd Grade</c:v>
                </c:pt>
                <c:pt idx="15">
                  <c:v>Dope</c:v>
                </c:pt>
                <c:pt idx="16">
                  <c:v>Dionysus </c:v>
                </c:pt>
                <c:pt idx="17">
                  <c:v>Cypher</c:v>
                </c:pt>
                <c:pt idx="18">
                  <c:v>Silver Spoon</c:v>
                </c:pt>
                <c:pt idx="19">
                  <c:v>Inner Child</c:v>
                </c:pt>
                <c:pt idx="20">
                  <c:v>Fake Love</c:v>
                </c:pt>
                <c:pt idx="21">
                  <c:v>ON</c:v>
                </c:pt>
              </c:strCache>
            </c:strRef>
          </c:cat>
          <c:val>
            <c:numRef>
              <c:f>Sheet1!$B$2:$B$23</c:f>
              <c:numCache>
                <c:formatCode>General</c:formatCode>
                <c:ptCount val="22"/>
                <c:pt idx="0">
                  <c:v>3</c:v>
                </c:pt>
                <c:pt idx="1">
                  <c:v>2</c:v>
                </c:pt>
                <c:pt idx="2">
                  <c:v>1</c:v>
                </c:pt>
                <c:pt idx="3">
                  <c:v>3</c:v>
                </c:pt>
                <c:pt idx="4">
                  <c:v>4</c:v>
                </c:pt>
                <c:pt idx="5">
                  <c:v>2</c:v>
                </c:pt>
                <c:pt idx="6">
                  <c:v>1</c:v>
                </c:pt>
                <c:pt idx="7">
                  <c:v>1</c:v>
                </c:pt>
                <c:pt idx="8">
                  <c:v>1</c:v>
                </c:pt>
                <c:pt idx="9">
                  <c:v>2</c:v>
                </c:pt>
                <c:pt idx="10">
                  <c:v>1</c:v>
                </c:pt>
                <c:pt idx="11">
                  <c:v>1</c:v>
                </c:pt>
                <c:pt idx="12">
                  <c:v>1</c:v>
                </c:pt>
                <c:pt idx="13">
                  <c:v>2</c:v>
                </c:pt>
                <c:pt idx="14">
                  <c:v>1</c:v>
                </c:pt>
                <c:pt idx="15">
                  <c:v>1</c:v>
                </c:pt>
                <c:pt idx="16">
                  <c:v>1</c:v>
                </c:pt>
                <c:pt idx="17">
                  <c:v>2</c:v>
                </c:pt>
                <c:pt idx="18">
                  <c:v>2</c:v>
                </c:pt>
                <c:pt idx="19">
                  <c:v>1</c:v>
                </c:pt>
                <c:pt idx="20">
                  <c:v>1</c:v>
                </c:pt>
                <c:pt idx="21">
                  <c:v>1</c:v>
                </c:pt>
              </c:numCache>
            </c:numRef>
          </c:val>
          <c:extLst>
            <c:ext xmlns:c16="http://schemas.microsoft.com/office/drawing/2014/chart" uri="{C3380CC4-5D6E-409C-BE32-E72D297353CC}">
              <c16:uniqueId val="{00000000-8214-42D2-BCD5-235FD28939DC}"/>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dPt>
            <c:idx val="11"/>
            <c:bubble3D val="0"/>
            <c:spPr>
              <a:solidFill>
                <a:schemeClr val="accent6">
                  <a:lumMod val="60000"/>
                </a:schemeClr>
              </a:solidFill>
              <a:ln w="19050">
                <a:solidFill>
                  <a:schemeClr val="lt1"/>
                </a:solidFill>
              </a:ln>
              <a:effectLst/>
            </c:spPr>
          </c:dPt>
          <c:dPt>
            <c:idx val="12"/>
            <c:bubble3D val="0"/>
            <c:spPr>
              <a:solidFill>
                <a:schemeClr val="accent1">
                  <a:lumMod val="80000"/>
                  <a:lumOff val="20000"/>
                </a:schemeClr>
              </a:solidFill>
              <a:ln w="19050">
                <a:solidFill>
                  <a:schemeClr val="lt1"/>
                </a:solidFill>
              </a:ln>
              <a:effectLst/>
            </c:spPr>
          </c:dPt>
          <c:dPt>
            <c:idx val="13"/>
            <c:bubble3D val="0"/>
            <c:spPr>
              <a:solidFill>
                <a:schemeClr val="accent2">
                  <a:lumMod val="80000"/>
                  <a:lumOff val="20000"/>
                </a:schemeClr>
              </a:solidFill>
              <a:ln w="19050">
                <a:solidFill>
                  <a:schemeClr val="lt1"/>
                </a:solidFill>
              </a:ln>
              <a:effectLst/>
            </c:spPr>
          </c:dPt>
          <c:dPt>
            <c:idx val="14"/>
            <c:bubble3D val="0"/>
            <c:spPr>
              <a:solidFill>
                <a:schemeClr val="accent3">
                  <a:lumMod val="80000"/>
                  <a:lumOff val="20000"/>
                </a:schemeClr>
              </a:solidFill>
              <a:ln w="19050">
                <a:solidFill>
                  <a:schemeClr val="lt1"/>
                </a:solidFill>
              </a:ln>
              <a:effectLst/>
            </c:spPr>
          </c:dPt>
          <c:dPt>
            <c:idx val="15"/>
            <c:bubble3D val="0"/>
            <c:spPr>
              <a:solidFill>
                <a:schemeClr val="accent4">
                  <a:lumMod val="80000"/>
                  <a:lumOff val="20000"/>
                </a:schemeClr>
              </a:solidFill>
              <a:ln w="19050">
                <a:solidFill>
                  <a:schemeClr val="lt1"/>
                </a:solidFill>
              </a:ln>
              <a:effectLst/>
            </c:spPr>
          </c:dPt>
          <c:dPt>
            <c:idx val="16"/>
            <c:bubble3D val="0"/>
            <c:spPr>
              <a:solidFill>
                <a:schemeClr val="accent5">
                  <a:lumMod val="80000"/>
                  <a:lumOff val="20000"/>
                </a:schemeClr>
              </a:solidFill>
              <a:ln w="19050">
                <a:solidFill>
                  <a:schemeClr val="lt1"/>
                </a:solidFill>
              </a:ln>
              <a:effectLst/>
            </c:spPr>
          </c:dPt>
          <c:dPt>
            <c:idx val="17"/>
            <c:bubble3D val="0"/>
            <c:spPr>
              <a:solidFill>
                <a:schemeClr val="accent6">
                  <a:lumMod val="80000"/>
                  <a:lumOff val="20000"/>
                </a:schemeClr>
              </a:solidFill>
              <a:ln w="19050">
                <a:solidFill>
                  <a:schemeClr val="lt1"/>
                </a:solidFill>
              </a:ln>
              <a:effectLst/>
            </c:spPr>
          </c:dPt>
          <c:dPt>
            <c:idx val="18"/>
            <c:bubble3D val="0"/>
            <c:spPr>
              <a:solidFill>
                <a:schemeClr val="accent1">
                  <a:lumMod val="80000"/>
                </a:schemeClr>
              </a:solidFill>
              <a:ln w="19050">
                <a:solidFill>
                  <a:schemeClr val="lt1"/>
                </a:solidFill>
              </a:ln>
              <a:effectLst/>
            </c:spPr>
          </c:dPt>
          <c:dPt>
            <c:idx val="19"/>
            <c:bubble3D val="0"/>
            <c:spPr>
              <a:solidFill>
                <a:schemeClr val="accent2">
                  <a:lumMod val="80000"/>
                </a:schemeClr>
              </a:solidFill>
              <a:ln w="19050">
                <a:solidFill>
                  <a:schemeClr val="lt1"/>
                </a:solidFill>
              </a:ln>
              <a:effectLst/>
            </c:spPr>
          </c:dPt>
          <c:dPt>
            <c:idx val="20"/>
            <c:bubble3D val="0"/>
            <c:spPr>
              <a:solidFill>
                <a:schemeClr val="accent3">
                  <a:lumMod val="80000"/>
                </a:schemeClr>
              </a:solidFill>
              <a:ln w="19050">
                <a:solidFill>
                  <a:schemeClr val="lt1"/>
                </a:solidFill>
              </a:ln>
              <a:effectLst/>
            </c:spPr>
          </c:dPt>
          <c:dPt>
            <c:idx val="21"/>
            <c:bubble3D val="0"/>
            <c:spPr>
              <a:solidFill>
                <a:schemeClr val="accent4">
                  <a:lumMod val="80000"/>
                </a:schemeClr>
              </a:solidFill>
              <a:ln w="19050">
                <a:solidFill>
                  <a:schemeClr val="lt1"/>
                </a:solidFill>
              </a:ln>
              <a:effectLst/>
            </c:spPr>
          </c:dPt>
          <c:dPt>
            <c:idx val="22"/>
            <c:bubble3D val="0"/>
            <c:spPr>
              <a:solidFill>
                <a:schemeClr val="accent5">
                  <a:lumMod val="80000"/>
                </a:schemeClr>
              </a:solidFill>
              <a:ln w="19050">
                <a:solidFill>
                  <a:schemeClr val="lt1"/>
                </a:solidFill>
              </a:ln>
              <a:effectLst/>
            </c:spPr>
          </c:dPt>
          <c:cat>
            <c:strRef>
              <c:f>Sheet1!$A$2:$A$24</c:f>
              <c:strCache>
                <c:ptCount val="23"/>
                <c:pt idx="0">
                  <c:v>Tomorrow</c:v>
                </c:pt>
                <c:pt idx="1">
                  <c:v>00 O'Clock</c:v>
                </c:pt>
                <c:pt idx="2">
                  <c:v>Love Myself</c:v>
                </c:pt>
                <c:pt idx="3">
                  <c:v>Moon Child</c:v>
                </c:pt>
                <c:pt idx="4">
                  <c:v>Make it Right</c:v>
                </c:pt>
                <c:pt idx="5">
                  <c:v>Ugh!</c:v>
                </c:pt>
                <c:pt idx="6">
                  <c:v>Cypher</c:v>
                </c:pt>
                <c:pt idx="7">
                  <c:v>Serendipity</c:v>
                </c:pt>
                <c:pt idx="8">
                  <c:v>Epiphany</c:v>
                </c:pt>
                <c:pt idx="9">
                  <c:v>Trivia Love</c:v>
                </c:pt>
                <c:pt idx="10">
                  <c:v>Just Dance</c:v>
                </c:pt>
                <c:pt idx="11">
                  <c:v>Seesaw</c:v>
                </c:pt>
                <c:pt idx="12">
                  <c:v>Do You </c:v>
                </c:pt>
                <c:pt idx="13">
                  <c:v>Not Today</c:v>
                </c:pt>
                <c:pt idx="14">
                  <c:v>Stay Gold</c:v>
                </c:pt>
                <c:pt idx="15">
                  <c:v>Fly to my room</c:v>
                </c:pt>
                <c:pt idx="16">
                  <c:v>Silver Spoon</c:v>
                </c:pt>
                <c:pt idx="17">
                  <c:v>Spinebreaker</c:v>
                </c:pt>
                <c:pt idx="18">
                  <c:v>ON</c:v>
                </c:pt>
                <c:pt idx="19">
                  <c:v>Fake Love </c:v>
                </c:pt>
                <c:pt idx="20">
                  <c:v>Bot With Love</c:v>
                </c:pt>
                <c:pt idx="21">
                  <c:v>Magic Shop</c:v>
                </c:pt>
                <c:pt idx="22">
                  <c:v>2!3!</c:v>
                </c:pt>
              </c:strCache>
            </c:strRef>
          </c:cat>
          <c:val>
            <c:numRef>
              <c:f>Sheet1!$B$2:$B$24</c:f>
              <c:numCache>
                <c:formatCode>General</c:formatCode>
                <c:ptCount val="23"/>
                <c:pt idx="0">
                  <c:v>1</c:v>
                </c:pt>
                <c:pt idx="1">
                  <c:v>1</c:v>
                </c:pt>
                <c:pt idx="2">
                  <c:v>3</c:v>
                </c:pt>
                <c:pt idx="3">
                  <c:v>2</c:v>
                </c:pt>
                <c:pt idx="4">
                  <c:v>1</c:v>
                </c:pt>
                <c:pt idx="5">
                  <c:v>1</c:v>
                </c:pt>
                <c:pt idx="6">
                  <c:v>1</c:v>
                </c:pt>
                <c:pt idx="7">
                  <c:v>1</c:v>
                </c:pt>
                <c:pt idx="8">
                  <c:v>1</c:v>
                </c:pt>
                <c:pt idx="9">
                  <c:v>1</c:v>
                </c:pt>
                <c:pt idx="10">
                  <c:v>1</c:v>
                </c:pt>
                <c:pt idx="11">
                  <c:v>1</c:v>
                </c:pt>
                <c:pt idx="12">
                  <c:v>1</c:v>
                </c:pt>
                <c:pt idx="13">
                  <c:v>2</c:v>
                </c:pt>
                <c:pt idx="14">
                  <c:v>2</c:v>
                </c:pt>
                <c:pt idx="15">
                  <c:v>1</c:v>
                </c:pt>
                <c:pt idx="16">
                  <c:v>1</c:v>
                </c:pt>
                <c:pt idx="17">
                  <c:v>1</c:v>
                </c:pt>
                <c:pt idx="18">
                  <c:v>1</c:v>
                </c:pt>
                <c:pt idx="19">
                  <c:v>1</c:v>
                </c:pt>
                <c:pt idx="20">
                  <c:v>2</c:v>
                </c:pt>
                <c:pt idx="21">
                  <c:v>1</c:v>
                </c:pt>
                <c:pt idx="22">
                  <c:v>1</c:v>
                </c:pt>
              </c:numCache>
            </c:numRef>
          </c:val>
          <c:extLst>
            <c:ext xmlns:c16="http://schemas.microsoft.com/office/drawing/2014/chart" uri="{C3380CC4-5D6E-409C-BE32-E72D297353CC}">
              <c16:uniqueId val="{00000000-6C38-49B6-B547-20C804582F3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dPt>
            <c:idx val="11"/>
            <c:bubble3D val="0"/>
            <c:spPr>
              <a:solidFill>
                <a:schemeClr val="accent6">
                  <a:lumMod val="60000"/>
                </a:schemeClr>
              </a:solidFill>
              <a:ln w="19050">
                <a:solidFill>
                  <a:schemeClr val="lt1"/>
                </a:solidFill>
              </a:ln>
              <a:effectLst/>
            </c:spPr>
          </c:dPt>
          <c:dPt>
            <c:idx val="12"/>
            <c:bubble3D val="0"/>
            <c:spPr>
              <a:solidFill>
                <a:schemeClr val="accent1">
                  <a:lumMod val="80000"/>
                  <a:lumOff val="20000"/>
                </a:schemeClr>
              </a:solidFill>
              <a:ln w="19050">
                <a:solidFill>
                  <a:schemeClr val="lt1"/>
                </a:solidFill>
              </a:ln>
              <a:effectLst/>
            </c:spPr>
          </c:dPt>
          <c:dPt>
            <c:idx val="13"/>
            <c:bubble3D val="0"/>
            <c:spPr>
              <a:solidFill>
                <a:schemeClr val="accent2">
                  <a:lumMod val="80000"/>
                  <a:lumOff val="20000"/>
                </a:schemeClr>
              </a:solidFill>
              <a:ln w="19050">
                <a:solidFill>
                  <a:schemeClr val="lt1"/>
                </a:solidFill>
              </a:ln>
              <a:effectLst/>
            </c:spPr>
          </c:dPt>
          <c:dPt>
            <c:idx val="14"/>
            <c:bubble3D val="0"/>
            <c:spPr>
              <a:solidFill>
                <a:schemeClr val="accent3">
                  <a:lumMod val="80000"/>
                  <a:lumOff val="20000"/>
                </a:schemeClr>
              </a:solidFill>
              <a:ln w="19050">
                <a:solidFill>
                  <a:schemeClr val="lt1"/>
                </a:solidFill>
              </a:ln>
              <a:effectLst/>
            </c:spPr>
          </c:dPt>
          <c:dPt>
            <c:idx val="15"/>
            <c:bubble3D val="0"/>
            <c:spPr>
              <a:solidFill>
                <a:schemeClr val="accent4">
                  <a:lumMod val="80000"/>
                  <a:lumOff val="20000"/>
                </a:schemeClr>
              </a:solidFill>
              <a:ln w="19050">
                <a:solidFill>
                  <a:schemeClr val="lt1"/>
                </a:solidFill>
              </a:ln>
              <a:effectLst/>
            </c:spPr>
          </c:dPt>
          <c:dPt>
            <c:idx val="16"/>
            <c:bubble3D val="0"/>
            <c:spPr>
              <a:solidFill>
                <a:schemeClr val="accent5">
                  <a:lumMod val="80000"/>
                  <a:lumOff val="20000"/>
                </a:schemeClr>
              </a:solidFill>
              <a:ln w="19050">
                <a:solidFill>
                  <a:schemeClr val="lt1"/>
                </a:solidFill>
              </a:ln>
              <a:effectLst/>
            </c:spPr>
          </c:dPt>
          <c:dPt>
            <c:idx val="17"/>
            <c:bubble3D val="0"/>
            <c:spPr>
              <a:solidFill>
                <a:schemeClr val="accent6">
                  <a:lumMod val="80000"/>
                  <a:lumOff val="20000"/>
                </a:schemeClr>
              </a:solidFill>
              <a:ln w="19050">
                <a:solidFill>
                  <a:schemeClr val="lt1"/>
                </a:solidFill>
              </a:ln>
              <a:effectLst/>
            </c:spPr>
          </c:dPt>
          <c:dPt>
            <c:idx val="18"/>
            <c:bubble3D val="0"/>
            <c:spPr>
              <a:solidFill>
                <a:schemeClr val="accent1">
                  <a:lumMod val="80000"/>
                </a:schemeClr>
              </a:solidFill>
              <a:ln w="19050">
                <a:solidFill>
                  <a:schemeClr val="lt1"/>
                </a:solidFill>
              </a:ln>
              <a:effectLst/>
            </c:spPr>
          </c:dPt>
          <c:dPt>
            <c:idx val="19"/>
            <c:bubble3D val="0"/>
            <c:spPr>
              <a:solidFill>
                <a:schemeClr val="accent2">
                  <a:lumMod val="80000"/>
                </a:schemeClr>
              </a:solidFill>
              <a:ln w="19050">
                <a:solidFill>
                  <a:schemeClr val="lt1"/>
                </a:solidFill>
              </a:ln>
              <a:effectLst/>
            </c:spPr>
          </c:dPt>
          <c:dPt>
            <c:idx val="20"/>
            <c:bubble3D val="0"/>
            <c:spPr>
              <a:solidFill>
                <a:schemeClr val="accent3">
                  <a:lumMod val="80000"/>
                </a:schemeClr>
              </a:solidFill>
              <a:ln w="19050">
                <a:solidFill>
                  <a:schemeClr val="lt1"/>
                </a:solidFill>
              </a:ln>
              <a:effectLst/>
            </c:spPr>
          </c:dPt>
          <c:dPt>
            <c:idx val="21"/>
            <c:bubble3D val="0"/>
            <c:spPr>
              <a:solidFill>
                <a:schemeClr val="accent4">
                  <a:lumMod val="80000"/>
                </a:schemeClr>
              </a:solidFill>
              <a:ln w="19050">
                <a:solidFill>
                  <a:schemeClr val="lt1"/>
                </a:solidFill>
              </a:ln>
              <a:effectLst/>
            </c:spPr>
          </c:dPt>
          <c:dPt>
            <c:idx val="22"/>
            <c:bubble3D val="0"/>
            <c:spPr>
              <a:solidFill>
                <a:schemeClr val="accent5">
                  <a:lumMod val="80000"/>
                </a:schemeClr>
              </a:solidFill>
              <a:ln w="19050">
                <a:solidFill>
                  <a:schemeClr val="lt1"/>
                </a:solidFill>
              </a:ln>
              <a:effectLst/>
            </c:spPr>
          </c:dPt>
          <c:dPt>
            <c:idx val="23"/>
            <c:bubble3D val="0"/>
            <c:spPr>
              <a:solidFill>
                <a:schemeClr val="accent6">
                  <a:lumMod val="80000"/>
                </a:schemeClr>
              </a:solidFill>
              <a:ln w="19050">
                <a:solidFill>
                  <a:schemeClr val="lt1"/>
                </a:solidFill>
              </a:ln>
              <a:effectLst/>
            </c:spPr>
          </c:dPt>
          <c:cat>
            <c:strRef>
              <c:f>Sheet1!$A$2:$A$25</c:f>
              <c:strCache>
                <c:ptCount val="24"/>
                <c:pt idx="0">
                  <c:v>Let Go</c:v>
                </c:pt>
                <c:pt idx="1">
                  <c:v>Save me</c:v>
                </c:pt>
                <c:pt idx="2">
                  <c:v>We Are Bulletproof : The Eternal</c:v>
                </c:pt>
                <c:pt idx="3">
                  <c:v>Sweet Night</c:v>
                </c:pt>
                <c:pt idx="4">
                  <c:v>Spring Day</c:v>
                </c:pt>
                <c:pt idx="5">
                  <c:v>So Far Away</c:v>
                </c:pt>
                <c:pt idx="6">
                  <c:v>Butterfly</c:v>
                </c:pt>
                <c:pt idx="7">
                  <c:v>2!3!</c:v>
                </c:pt>
                <c:pt idx="8">
                  <c:v>Young Forever</c:v>
                </c:pt>
                <c:pt idx="9">
                  <c:v>Born Singer</c:v>
                </c:pt>
                <c:pt idx="10">
                  <c:v>Dead leaves</c:v>
                </c:pt>
                <c:pt idx="11">
                  <c:v>Filter</c:v>
                </c:pt>
                <c:pt idx="12">
                  <c:v>Louder Than Bombs</c:v>
                </c:pt>
                <c:pt idx="13">
                  <c:v>Boy In Luv</c:v>
                </c:pt>
                <c:pt idx="14">
                  <c:v>Just One Day</c:v>
                </c:pt>
                <c:pt idx="15">
                  <c:v>Epiphany</c:v>
                </c:pt>
                <c:pt idx="16">
                  <c:v>The Truth Untold</c:v>
                </c:pt>
                <c:pt idx="17">
                  <c:v>Blue and Grey</c:v>
                </c:pt>
                <c:pt idx="18">
                  <c:v>Abyss</c:v>
                </c:pt>
                <c:pt idx="19">
                  <c:v>Still With You</c:v>
                </c:pt>
                <c:pt idx="20">
                  <c:v>No More Dream</c:v>
                </c:pt>
                <c:pt idx="21">
                  <c:v>Life Goes On</c:v>
                </c:pt>
                <c:pt idx="22">
                  <c:v>Awake</c:v>
                </c:pt>
                <c:pt idx="23">
                  <c:v>Ugh!</c:v>
                </c:pt>
              </c:strCache>
            </c:strRef>
          </c:cat>
          <c:val>
            <c:numRef>
              <c:f>Sheet1!$B$2:$B$25</c:f>
              <c:numCache>
                <c:formatCode>General</c:formatCode>
                <c:ptCount val="24"/>
                <c:pt idx="0">
                  <c:v>1</c:v>
                </c:pt>
                <c:pt idx="1">
                  <c:v>2</c:v>
                </c:pt>
                <c:pt idx="2">
                  <c:v>2</c:v>
                </c:pt>
                <c:pt idx="3">
                  <c:v>1</c:v>
                </c:pt>
                <c:pt idx="4">
                  <c:v>2</c:v>
                </c:pt>
                <c:pt idx="5">
                  <c:v>1</c:v>
                </c:pt>
                <c:pt idx="6">
                  <c:v>1</c:v>
                </c:pt>
                <c:pt idx="7">
                  <c:v>1</c:v>
                </c:pt>
                <c:pt idx="8">
                  <c:v>1</c:v>
                </c:pt>
                <c:pt idx="9">
                  <c:v>1</c:v>
                </c:pt>
                <c:pt idx="10">
                  <c:v>1</c:v>
                </c:pt>
                <c:pt idx="11">
                  <c:v>1</c:v>
                </c:pt>
                <c:pt idx="12">
                  <c:v>1</c:v>
                </c:pt>
                <c:pt idx="13">
                  <c:v>1</c:v>
                </c:pt>
                <c:pt idx="14">
                  <c:v>1</c:v>
                </c:pt>
                <c:pt idx="15">
                  <c:v>1</c:v>
                </c:pt>
                <c:pt idx="16">
                  <c:v>2</c:v>
                </c:pt>
                <c:pt idx="17">
                  <c:v>4</c:v>
                </c:pt>
                <c:pt idx="18">
                  <c:v>2</c:v>
                </c:pt>
                <c:pt idx="19">
                  <c:v>1</c:v>
                </c:pt>
                <c:pt idx="20">
                  <c:v>1</c:v>
                </c:pt>
                <c:pt idx="21">
                  <c:v>1</c:v>
                </c:pt>
                <c:pt idx="22">
                  <c:v>1</c:v>
                </c:pt>
              </c:numCache>
            </c:numRef>
          </c:val>
          <c:extLst>
            <c:ext xmlns:c16="http://schemas.microsoft.com/office/drawing/2014/chart" uri="{C3380CC4-5D6E-409C-BE32-E72D297353CC}">
              <c16:uniqueId val="{00000000-C335-449D-B808-E583C69E704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dPt>
            <c:idx val="11"/>
            <c:bubble3D val="0"/>
            <c:spPr>
              <a:solidFill>
                <a:schemeClr val="accent6">
                  <a:lumMod val="60000"/>
                </a:schemeClr>
              </a:solidFill>
              <a:ln w="19050">
                <a:solidFill>
                  <a:schemeClr val="lt1"/>
                </a:solidFill>
              </a:ln>
              <a:effectLst/>
            </c:spPr>
          </c:dPt>
          <c:dPt>
            <c:idx val="12"/>
            <c:bubble3D val="0"/>
            <c:spPr>
              <a:solidFill>
                <a:schemeClr val="accent1">
                  <a:lumMod val="80000"/>
                  <a:lumOff val="20000"/>
                </a:schemeClr>
              </a:solidFill>
              <a:ln w="19050">
                <a:solidFill>
                  <a:schemeClr val="lt1"/>
                </a:solidFill>
              </a:ln>
              <a:effectLst/>
            </c:spPr>
          </c:dPt>
          <c:dPt>
            <c:idx val="13"/>
            <c:bubble3D val="0"/>
            <c:spPr>
              <a:solidFill>
                <a:schemeClr val="accent2">
                  <a:lumMod val="80000"/>
                  <a:lumOff val="20000"/>
                </a:schemeClr>
              </a:solidFill>
              <a:ln w="19050">
                <a:solidFill>
                  <a:schemeClr val="lt1"/>
                </a:solidFill>
              </a:ln>
              <a:effectLst/>
            </c:spPr>
          </c:dPt>
          <c:dPt>
            <c:idx val="14"/>
            <c:bubble3D val="0"/>
            <c:spPr>
              <a:solidFill>
                <a:schemeClr val="accent3">
                  <a:lumMod val="80000"/>
                  <a:lumOff val="20000"/>
                </a:schemeClr>
              </a:solidFill>
              <a:ln w="19050">
                <a:solidFill>
                  <a:schemeClr val="lt1"/>
                </a:solidFill>
              </a:ln>
              <a:effectLst/>
            </c:spPr>
          </c:dPt>
          <c:dPt>
            <c:idx val="15"/>
            <c:bubble3D val="0"/>
            <c:spPr>
              <a:solidFill>
                <a:schemeClr val="accent4">
                  <a:lumMod val="80000"/>
                  <a:lumOff val="20000"/>
                </a:schemeClr>
              </a:solidFill>
              <a:ln w="19050">
                <a:solidFill>
                  <a:schemeClr val="lt1"/>
                </a:solidFill>
              </a:ln>
              <a:effectLst/>
            </c:spPr>
          </c:dPt>
          <c:dPt>
            <c:idx val="16"/>
            <c:bubble3D val="0"/>
            <c:spPr>
              <a:solidFill>
                <a:schemeClr val="accent5">
                  <a:lumMod val="80000"/>
                  <a:lumOff val="20000"/>
                </a:schemeClr>
              </a:solidFill>
              <a:ln w="19050">
                <a:solidFill>
                  <a:schemeClr val="lt1"/>
                </a:solidFill>
              </a:ln>
              <a:effectLst/>
            </c:spPr>
          </c:dPt>
          <c:dPt>
            <c:idx val="17"/>
            <c:bubble3D val="0"/>
            <c:spPr>
              <a:solidFill>
                <a:schemeClr val="accent6">
                  <a:lumMod val="80000"/>
                  <a:lumOff val="20000"/>
                </a:schemeClr>
              </a:solidFill>
              <a:ln w="19050">
                <a:solidFill>
                  <a:schemeClr val="lt1"/>
                </a:solidFill>
              </a:ln>
              <a:effectLst/>
            </c:spPr>
          </c:dPt>
          <c:cat>
            <c:strRef>
              <c:f>Sheet1!$A$2:$A$19</c:f>
              <c:strCache>
                <c:ptCount val="18"/>
                <c:pt idx="0">
                  <c:v>Black Swan</c:v>
                </c:pt>
                <c:pt idx="1">
                  <c:v>So What</c:v>
                </c:pt>
                <c:pt idx="2">
                  <c:v>4 O'Clock</c:v>
                </c:pt>
                <c:pt idx="3">
                  <c:v>You Never Walk Alone</c:v>
                </c:pt>
                <c:pt idx="4">
                  <c:v>The Truth Untold</c:v>
                </c:pt>
                <c:pt idx="5">
                  <c:v>Change</c:v>
                </c:pt>
                <c:pt idx="6">
                  <c:v>Still With You</c:v>
                </c:pt>
                <c:pt idx="7">
                  <c:v>Mono</c:v>
                </c:pt>
                <c:pt idx="8">
                  <c:v>We Are Bulletproof : The Eternal</c:v>
                </c:pt>
                <c:pt idx="9">
                  <c:v>Go Go</c:v>
                </c:pt>
                <c:pt idx="10">
                  <c:v>Dynamite</c:v>
                </c:pt>
                <c:pt idx="11">
                  <c:v>Forever Young</c:v>
                </c:pt>
                <c:pt idx="12">
                  <c:v>Make It Right</c:v>
                </c:pt>
                <c:pt idx="13">
                  <c:v>Reflection</c:v>
                </c:pt>
                <c:pt idx="14">
                  <c:v>Life Goes On</c:v>
                </c:pt>
                <c:pt idx="15">
                  <c:v>Mikrokosmos</c:v>
                </c:pt>
                <c:pt idx="16">
                  <c:v>Film Out</c:v>
                </c:pt>
                <c:pt idx="17">
                  <c:v>Stay</c:v>
                </c:pt>
              </c:strCache>
            </c:strRef>
          </c:cat>
          <c:val>
            <c:numRef>
              <c:f>Sheet1!$B$2:$B$19</c:f>
              <c:numCache>
                <c:formatCode>General</c:formatCode>
                <c:ptCount val="18"/>
                <c:pt idx="0">
                  <c:v>1</c:v>
                </c:pt>
                <c:pt idx="1">
                  <c:v>1</c:v>
                </c:pt>
                <c:pt idx="2">
                  <c:v>1</c:v>
                </c:pt>
                <c:pt idx="3">
                  <c:v>1</c:v>
                </c:pt>
                <c:pt idx="4">
                  <c:v>1</c:v>
                </c:pt>
                <c:pt idx="5">
                  <c:v>1</c:v>
                </c:pt>
                <c:pt idx="6">
                  <c:v>1</c:v>
                </c:pt>
                <c:pt idx="7">
                  <c:v>1</c:v>
                </c:pt>
                <c:pt idx="8">
                  <c:v>1</c:v>
                </c:pt>
                <c:pt idx="9">
                  <c:v>1</c:v>
                </c:pt>
                <c:pt idx="10">
                  <c:v>1</c:v>
                </c:pt>
                <c:pt idx="11">
                  <c:v>1</c:v>
                </c:pt>
                <c:pt idx="12">
                  <c:v>1</c:v>
                </c:pt>
                <c:pt idx="13">
                  <c:v>1</c:v>
                </c:pt>
                <c:pt idx="14">
                  <c:v>1</c:v>
                </c:pt>
                <c:pt idx="15">
                  <c:v>1</c:v>
                </c:pt>
                <c:pt idx="16">
                  <c:v>1</c:v>
                </c:pt>
                <c:pt idx="17">
                  <c:v>1</c:v>
                </c:pt>
              </c:numCache>
            </c:numRef>
          </c:val>
          <c:extLst>
            <c:ext xmlns:c16="http://schemas.microsoft.com/office/drawing/2014/chart" uri="{C3380CC4-5D6E-409C-BE32-E72D297353CC}">
              <c16:uniqueId val="{00000000-68AC-4FA7-923E-72798D434301}"/>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dPt>
            <c:idx val="11"/>
            <c:bubble3D val="0"/>
            <c:spPr>
              <a:solidFill>
                <a:schemeClr val="accent6">
                  <a:lumMod val="60000"/>
                </a:schemeClr>
              </a:solidFill>
              <a:ln w="19050">
                <a:solidFill>
                  <a:schemeClr val="lt1"/>
                </a:solidFill>
              </a:ln>
              <a:effectLst/>
            </c:spPr>
          </c:dPt>
          <c:dPt>
            <c:idx val="12"/>
            <c:bubble3D val="0"/>
            <c:spPr>
              <a:solidFill>
                <a:schemeClr val="accent1">
                  <a:lumMod val="80000"/>
                  <a:lumOff val="20000"/>
                </a:schemeClr>
              </a:solidFill>
              <a:ln w="19050">
                <a:solidFill>
                  <a:schemeClr val="lt1"/>
                </a:solidFill>
              </a:ln>
              <a:effectLst/>
            </c:spPr>
          </c:dPt>
          <c:dPt>
            <c:idx val="13"/>
            <c:bubble3D val="0"/>
            <c:spPr>
              <a:solidFill>
                <a:schemeClr val="accent2">
                  <a:lumMod val="80000"/>
                  <a:lumOff val="20000"/>
                </a:schemeClr>
              </a:solidFill>
              <a:ln w="19050">
                <a:solidFill>
                  <a:schemeClr val="lt1"/>
                </a:solidFill>
              </a:ln>
              <a:effectLst/>
            </c:spPr>
          </c:dPt>
          <c:cat>
            <c:strRef>
              <c:f>Sheet1!$A$2:$A$15</c:f>
              <c:strCache>
                <c:ptCount val="14"/>
                <c:pt idx="0">
                  <c:v>Magic Shop</c:v>
                </c:pt>
                <c:pt idx="1">
                  <c:v>Run</c:v>
                </c:pt>
                <c:pt idx="2">
                  <c:v>Love Myself</c:v>
                </c:pt>
                <c:pt idx="3">
                  <c:v>2!3!</c:v>
                </c:pt>
                <c:pt idx="4">
                  <c:v>Best Of Me</c:v>
                </c:pt>
                <c:pt idx="5">
                  <c:v>We Are Bulletproof: The Eternals</c:v>
                </c:pt>
                <c:pt idx="6">
                  <c:v>Interlude: Shadow</c:v>
                </c:pt>
                <c:pt idx="7">
                  <c:v>Epiphany</c:v>
                </c:pt>
                <c:pt idx="8">
                  <c:v>Spring Day</c:v>
                </c:pt>
                <c:pt idx="9">
                  <c:v>Louder Than Bombs</c:v>
                </c:pt>
                <c:pt idx="10">
                  <c:v>Young Forever</c:v>
                </c:pt>
                <c:pt idx="11">
                  <c:v>Whalien 52</c:v>
                </c:pt>
                <c:pt idx="12">
                  <c:v>I Need You</c:v>
                </c:pt>
                <c:pt idx="13">
                  <c:v>I'm Fine</c:v>
                </c:pt>
              </c:strCache>
            </c:strRef>
          </c:cat>
          <c:val>
            <c:numRef>
              <c:f>Sheet1!$B$2:$B$15</c:f>
              <c:numCache>
                <c:formatCode>General</c:formatCode>
                <c:ptCount val="14"/>
                <c:pt idx="0">
                  <c:v>1</c:v>
                </c:pt>
                <c:pt idx="1">
                  <c:v>1</c:v>
                </c:pt>
                <c:pt idx="2">
                  <c:v>3</c:v>
                </c:pt>
                <c:pt idx="3">
                  <c:v>1</c:v>
                </c:pt>
                <c:pt idx="4">
                  <c:v>1</c:v>
                </c:pt>
                <c:pt idx="5">
                  <c:v>2</c:v>
                </c:pt>
                <c:pt idx="6">
                  <c:v>2</c:v>
                </c:pt>
                <c:pt idx="7">
                  <c:v>3</c:v>
                </c:pt>
                <c:pt idx="8">
                  <c:v>1</c:v>
                </c:pt>
                <c:pt idx="9">
                  <c:v>1</c:v>
                </c:pt>
                <c:pt idx="10">
                  <c:v>1</c:v>
                </c:pt>
                <c:pt idx="11">
                  <c:v>1</c:v>
                </c:pt>
                <c:pt idx="12">
                  <c:v>1</c:v>
                </c:pt>
                <c:pt idx="13">
                  <c:v>1</c:v>
                </c:pt>
              </c:numCache>
            </c:numRef>
          </c:val>
          <c:extLst>
            <c:ext xmlns:c16="http://schemas.microsoft.com/office/drawing/2014/chart" uri="{C3380CC4-5D6E-409C-BE32-E72D297353CC}">
              <c16:uniqueId val="{00000000-104B-4FB4-AA98-C5A32D00850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cat>
            <c:strRef>
              <c:f>Sheet1!$A$2:$A$8</c:f>
              <c:strCache>
                <c:ptCount val="7"/>
                <c:pt idx="0">
                  <c:v>Youtube</c:v>
                </c:pt>
                <c:pt idx="1">
                  <c:v>Social Media</c:v>
                </c:pt>
                <c:pt idx="2">
                  <c:v>Vlive</c:v>
                </c:pt>
                <c:pt idx="3">
                  <c:v>Weverse</c:v>
                </c:pt>
                <c:pt idx="4">
                  <c:v>Spotify</c:v>
                </c:pt>
                <c:pt idx="5">
                  <c:v>Deezer</c:v>
                </c:pt>
                <c:pt idx="6">
                  <c:v>Other</c:v>
                </c:pt>
              </c:strCache>
            </c:strRef>
          </c:cat>
          <c:val>
            <c:numRef>
              <c:f>Sheet1!$B$2:$B$8</c:f>
              <c:numCache>
                <c:formatCode>General</c:formatCode>
                <c:ptCount val="7"/>
                <c:pt idx="0">
                  <c:v>17</c:v>
                </c:pt>
                <c:pt idx="1">
                  <c:v>15</c:v>
                </c:pt>
                <c:pt idx="2">
                  <c:v>15</c:v>
                </c:pt>
                <c:pt idx="3">
                  <c:v>16</c:v>
                </c:pt>
                <c:pt idx="4">
                  <c:v>14</c:v>
                </c:pt>
                <c:pt idx="5">
                  <c:v>1</c:v>
                </c:pt>
                <c:pt idx="6">
                  <c:v>3</c:v>
                </c:pt>
              </c:numCache>
            </c:numRef>
          </c:val>
          <c:extLst>
            <c:ext xmlns:c16="http://schemas.microsoft.com/office/drawing/2014/chart" uri="{C3380CC4-5D6E-409C-BE32-E72D297353CC}">
              <c16:uniqueId val="{00000000-E093-4E16-B94C-D51CF8C72B11}"/>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Column1</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cat>
            <c:strRef>
              <c:f>Sheet1!$A$2:$A$12</c:f>
              <c:strCache>
                <c:ptCount val="11"/>
                <c:pt idx="0">
                  <c:v>Official Youtube videos</c:v>
                </c:pt>
                <c:pt idx="1">
                  <c:v>Charity endeavors/fundraising</c:v>
                </c:pt>
                <c:pt idx="2">
                  <c:v>Games (e.g BTS World, BTS Universe Story, Uno, Rhythm Hive etc)</c:v>
                </c:pt>
                <c:pt idx="3">
                  <c:v>Speeches (e.g UN speeches, concert speeches etc)</c:v>
                </c:pt>
                <c:pt idx="4">
                  <c:v>Travel shows (e.g In the Soop, Bon Voyage)</c:v>
                </c:pt>
                <c:pt idx="5">
                  <c:v>Vlive/Streams/Vlogs</c:v>
                </c:pt>
                <c:pt idx="6">
                  <c:v>Documentary shows (e.g Break the Silence, Burn the Stage etc)</c:v>
                </c:pt>
                <c:pt idx="7">
                  <c:v>Media interviews (e.g Weverse Magazine, TV/radio/Video, Printed interviews or Magazines etc)</c:v>
                </c:pt>
                <c:pt idx="8">
                  <c:v>Social Media (e.g Weverse, Instagram, Twitter, Facebook, TikTok, Youtube etc)</c:v>
                </c:pt>
                <c:pt idx="9">
                  <c:v>Variety Shows (e.g Run BTS, BTS gayo, Rookie King, Guest appearances on talk shows etc)</c:v>
                </c:pt>
                <c:pt idx="10">
                  <c:v>None of the Above</c:v>
                </c:pt>
              </c:strCache>
            </c:strRef>
          </c:cat>
          <c:val>
            <c:numRef>
              <c:f>Sheet1!$B$2:$B$12</c:f>
              <c:numCache>
                <c:formatCode>General</c:formatCode>
                <c:ptCount val="11"/>
                <c:pt idx="0">
                  <c:v>15</c:v>
                </c:pt>
                <c:pt idx="1">
                  <c:v>5</c:v>
                </c:pt>
                <c:pt idx="2">
                  <c:v>9</c:v>
                </c:pt>
                <c:pt idx="3">
                  <c:v>14</c:v>
                </c:pt>
                <c:pt idx="4">
                  <c:v>14</c:v>
                </c:pt>
                <c:pt idx="5">
                  <c:v>17</c:v>
                </c:pt>
                <c:pt idx="6">
                  <c:v>15</c:v>
                </c:pt>
                <c:pt idx="7">
                  <c:v>11</c:v>
                </c:pt>
                <c:pt idx="8">
                  <c:v>18</c:v>
                </c:pt>
                <c:pt idx="9">
                  <c:v>16</c:v>
                </c:pt>
                <c:pt idx="10">
                  <c:v>2</c:v>
                </c:pt>
              </c:numCache>
            </c:numRef>
          </c:val>
          <c:extLst>
            <c:ext xmlns:c16="http://schemas.microsoft.com/office/drawing/2014/chart" uri="{C3380CC4-5D6E-409C-BE32-E72D297353CC}">
              <c16:uniqueId val="{00000000-E5DA-46F3-A9E7-03EBC43D8B7F}"/>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6681815944881887"/>
          <c:y val="5.092968436702236E-2"/>
          <c:w val="0.46792618110236228"/>
          <c:h val="0.70188922847630242"/>
        </c:manualLayout>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cat>
            <c:strRef>
              <c:f>Sheet1!$A$2:$A$10</c:f>
              <c:strCache>
                <c:ptCount val="9"/>
                <c:pt idx="0">
                  <c:v>It helps to manage/change my mood</c:v>
                </c:pt>
                <c:pt idx="1">
                  <c:v>It helps me feel closer to BTS</c:v>
                </c:pt>
                <c:pt idx="2">
                  <c:v>I can relate to them, their songs, messages and feelings</c:v>
                </c:pt>
                <c:pt idx="3">
                  <c:v>It helps me build relationships with other ARMY</c:v>
                </c:pt>
                <c:pt idx="4">
                  <c:v>It helps me learn more about myself</c:v>
                </c:pt>
                <c:pt idx="5">
                  <c:v>Potential connection with BTS (e.g through Weverse)</c:v>
                </c:pt>
                <c:pt idx="6">
                  <c:v>Learn more about BTS</c:v>
                </c:pt>
                <c:pt idx="7">
                  <c:v>I learn about other cultures and viewpoints</c:v>
                </c:pt>
                <c:pt idx="8">
                  <c:v>None of the above</c:v>
                </c:pt>
              </c:strCache>
            </c:strRef>
          </c:cat>
          <c:val>
            <c:numRef>
              <c:f>Sheet1!$B$2:$B$10</c:f>
              <c:numCache>
                <c:formatCode>General</c:formatCode>
                <c:ptCount val="9"/>
                <c:pt idx="0">
                  <c:v>18</c:v>
                </c:pt>
                <c:pt idx="1">
                  <c:v>10</c:v>
                </c:pt>
                <c:pt idx="2">
                  <c:v>17</c:v>
                </c:pt>
                <c:pt idx="3">
                  <c:v>14</c:v>
                </c:pt>
                <c:pt idx="4">
                  <c:v>15</c:v>
                </c:pt>
                <c:pt idx="5">
                  <c:v>6</c:v>
                </c:pt>
                <c:pt idx="6">
                  <c:v>15</c:v>
                </c:pt>
                <c:pt idx="7">
                  <c:v>17</c:v>
                </c:pt>
                <c:pt idx="8">
                  <c:v>0</c:v>
                </c:pt>
              </c:numCache>
            </c:numRef>
          </c:val>
          <c:extLst>
            <c:ext xmlns:c16="http://schemas.microsoft.com/office/drawing/2014/chart" uri="{C3380CC4-5D6E-409C-BE32-E72D297353CC}">
              <c16:uniqueId val="{00000000-2E60-4A1A-A8F5-CC7EC80CDD40}"/>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cat>
            <c:strRef>
              <c:f>Sheet1!$A$2:$A$11</c:f>
              <c:strCache>
                <c:ptCount val="10"/>
                <c:pt idx="0">
                  <c:v>Skin care</c:v>
                </c:pt>
                <c:pt idx="1">
                  <c:v>Walking/cycling/exercising/dancing</c:v>
                </c:pt>
                <c:pt idx="2">
                  <c:v>Painting/drawing/writing</c:v>
                </c:pt>
                <c:pt idx="3">
                  <c:v>Caring for plants</c:v>
                </c:pt>
                <c:pt idx="4">
                  <c:v>Reading more literature</c:v>
                </c:pt>
                <c:pt idx="5">
                  <c:v>Arts and crafts</c:v>
                </c:pt>
                <c:pt idx="6">
                  <c:v>Singing/story-telling</c:v>
                </c:pt>
                <c:pt idx="7">
                  <c:v>Creating content</c:v>
                </c:pt>
                <c:pt idx="8">
                  <c:v>Learning new skills/languages</c:v>
                </c:pt>
                <c:pt idx="9">
                  <c:v>None of the above</c:v>
                </c:pt>
              </c:strCache>
            </c:strRef>
          </c:cat>
          <c:val>
            <c:numRef>
              <c:f>Sheet1!$B$2:$B$11</c:f>
              <c:numCache>
                <c:formatCode>General</c:formatCode>
                <c:ptCount val="10"/>
                <c:pt idx="0">
                  <c:v>11</c:v>
                </c:pt>
                <c:pt idx="1">
                  <c:v>13</c:v>
                </c:pt>
                <c:pt idx="2">
                  <c:v>12</c:v>
                </c:pt>
                <c:pt idx="3">
                  <c:v>5</c:v>
                </c:pt>
                <c:pt idx="4">
                  <c:v>7</c:v>
                </c:pt>
                <c:pt idx="5">
                  <c:v>6</c:v>
                </c:pt>
                <c:pt idx="6">
                  <c:v>6</c:v>
                </c:pt>
                <c:pt idx="7">
                  <c:v>5</c:v>
                </c:pt>
                <c:pt idx="8">
                  <c:v>18</c:v>
                </c:pt>
                <c:pt idx="9">
                  <c:v>1</c:v>
                </c:pt>
              </c:numCache>
            </c:numRef>
          </c:val>
          <c:extLst>
            <c:ext xmlns:c16="http://schemas.microsoft.com/office/drawing/2014/chart" uri="{C3380CC4-5D6E-409C-BE32-E72D297353CC}">
              <c16:uniqueId val="{00000000-9979-417D-94D8-447517D6BFD0}"/>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1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dPt>
            <c:idx val="4"/>
            <c:bubble3D val="0"/>
            <c:spPr>
              <a:solidFill>
                <a:schemeClr val="accent5"/>
              </a:solidFill>
              <a:ln w="19050">
                <a:solidFill>
                  <a:schemeClr val="lt1"/>
                </a:solidFill>
              </a:ln>
              <a:effectLst/>
            </c:spPr>
          </c:dPt>
          <c:dPt>
            <c:idx val="5"/>
            <c:bubble3D val="0"/>
            <c:spPr>
              <a:solidFill>
                <a:schemeClr val="accent6"/>
              </a:solidFill>
              <a:ln w="19050">
                <a:solidFill>
                  <a:schemeClr val="lt1"/>
                </a:solidFill>
              </a:ln>
              <a:effectLst/>
            </c:spPr>
          </c:dPt>
          <c:dPt>
            <c:idx val="6"/>
            <c:bubble3D val="0"/>
            <c:spPr>
              <a:solidFill>
                <a:schemeClr val="accent1">
                  <a:lumMod val="60000"/>
                </a:schemeClr>
              </a:solidFill>
              <a:ln w="19050">
                <a:solidFill>
                  <a:schemeClr val="lt1"/>
                </a:solidFill>
              </a:ln>
              <a:effectLst/>
            </c:spPr>
          </c:dPt>
          <c:dPt>
            <c:idx val="7"/>
            <c:bubble3D val="0"/>
            <c:spPr>
              <a:solidFill>
                <a:schemeClr val="accent2">
                  <a:lumMod val="60000"/>
                </a:schemeClr>
              </a:solidFill>
              <a:ln w="19050">
                <a:solidFill>
                  <a:schemeClr val="lt1"/>
                </a:solidFill>
              </a:ln>
              <a:effectLst/>
            </c:spPr>
          </c:dPt>
          <c:dPt>
            <c:idx val="8"/>
            <c:bubble3D val="0"/>
            <c:spPr>
              <a:solidFill>
                <a:schemeClr val="accent3">
                  <a:lumMod val="60000"/>
                </a:schemeClr>
              </a:solidFill>
              <a:ln w="19050">
                <a:solidFill>
                  <a:schemeClr val="lt1"/>
                </a:solidFill>
              </a:ln>
              <a:effectLst/>
            </c:spPr>
          </c:dPt>
          <c:dPt>
            <c:idx val="9"/>
            <c:bubble3D val="0"/>
            <c:spPr>
              <a:solidFill>
                <a:schemeClr val="accent4">
                  <a:lumMod val="60000"/>
                </a:schemeClr>
              </a:solidFill>
              <a:ln w="19050">
                <a:solidFill>
                  <a:schemeClr val="lt1"/>
                </a:solidFill>
              </a:ln>
              <a:effectLst/>
            </c:spPr>
          </c:dPt>
          <c:dPt>
            <c:idx val="10"/>
            <c:bubble3D val="0"/>
            <c:spPr>
              <a:solidFill>
                <a:schemeClr val="accent5">
                  <a:lumMod val="60000"/>
                </a:schemeClr>
              </a:solidFill>
              <a:ln w="19050">
                <a:solidFill>
                  <a:schemeClr val="lt1"/>
                </a:solidFill>
              </a:ln>
              <a:effectLst/>
            </c:spPr>
          </c:dPt>
          <c:dPt>
            <c:idx val="11"/>
            <c:bubble3D val="0"/>
            <c:spPr>
              <a:solidFill>
                <a:schemeClr val="accent6">
                  <a:lumMod val="60000"/>
                </a:schemeClr>
              </a:solidFill>
              <a:ln w="19050">
                <a:solidFill>
                  <a:schemeClr val="lt1"/>
                </a:solidFill>
              </a:ln>
              <a:effectLst/>
            </c:spPr>
          </c:dPt>
          <c:dPt>
            <c:idx val="12"/>
            <c:bubble3D val="0"/>
            <c:spPr>
              <a:solidFill>
                <a:schemeClr val="accent1">
                  <a:lumMod val="80000"/>
                  <a:lumOff val="20000"/>
                </a:schemeClr>
              </a:solidFill>
              <a:ln w="19050">
                <a:solidFill>
                  <a:schemeClr val="lt1"/>
                </a:solidFill>
              </a:ln>
              <a:effectLst/>
            </c:spPr>
          </c:dPt>
          <c:cat>
            <c:strRef>
              <c:f>Sheet1!$A$2:$A$14</c:f>
              <c:strCache>
                <c:ptCount val="13"/>
                <c:pt idx="0">
                  <c:v>Understanding your emotions</c:v>
                </c:pt>
                <c:pt idx="1">
                  <c:v>Understanding personal and social relationships</c:v>
                </c:pt>
                <c:pt idx="2">
                  <c:v>Understand and accept your identity</c:v>
                </c:pt>
                <c:pt idx="3">
                  <c:v>Find motivation to do something</c:v>
                </c:pt>
                <c:pt idx="4">
                  <c:v>Find a sense of purpose and/or meaning in life</c:v>
                </c:pt>
                <c:pt idx="5">
                  <c:v>Taking control of your life - empowered</c:v>
                </c:pt>
                <c:pt idx="6">
                  <c:v>Feeling accomplishment</c:v>
                </c:pt>
                <c:pt idx="7">
                  <c:v>Finding something that brings you joy and something to look forward to</c:v>
                </c:pt>
                <c:pt idx="8">
                  <c:v>Being focused on the task at hand</c:v>
                </c:pt>
                <c:pt idx="9">
                  <c:v>Accepting the current state of things/situations</c:v>
                </c:pt>
                <c:pt idx="10">
                  <c:v>Work</c:v>
                </c:pt>
                <c:pt idx="11">
                  <c:v>Loving yourself and having more self-confidence</c:v>
                </c:pt>
                <c:pt idx="12">
                  <c:v>None of the above</c:v>
                </c:pt>
              </c:strCache>
            </c:strRef>
          </c:cat>
          <c:val>
            <c:numRef>
              <c:f>Sheet1!$B$2:$B$14</c:f>
              <c:numCache>
                <c:formatCode>General</c:formatCode>
                <c:ptCount val="13"/>
                <c:pt idx="0">
                  <c:v>16</c:v>
                </c:pt>
                <c:pt idx="1">
                  <c:v>14</c:v>
                </c:pt>
                <c:pt idx="2">
                  <c:v>15</c:v>
                </c:pt>
                <c:pt idx="3">
                  <c:v>11</c:v>
                </c:pt>
                <c:pt idx="4">
                  <c:v>13</c:v>
                </c:pt>
                <c:pt idx="5">
                  <c:v>14</c:v>
                </c:pt>
                <c:pt idx="6">
                  <c:v>8</c:v>
                </c:pt>
                <c:pt idx="7">
                  <c:v>14</c:v>
                </c:pt>
                <c:pt idx="8">
                  <c:v>11</c:v>
                </c:pt>
                <c:pt idx="9">
                  <c:v>14</c:v>
                </c:pt>
                <c:pt idx="10">
                  <c:v>7</c:v>
                </c:pt>
                <c:pt idx="11">
                  <c:v>17</c:v>
                </c:pt>
                <c:pt idx="12">
                  <c:v>1</c:v>
                </c:pt>
              </c:numCache>
            </c:numRef>
          </c:val>
          <c:extLst>
            <c:ext xmlns:c16="http://schemas.microsoft.com/office/drawing/2014/chart" uri="{C3380CC4-5D6E-409C-BE32-E72D297353CC}">
              <c16:uniqueId val="{00000000-55FE-4467-B75B-B6B93BED2CBE}"/>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9.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0.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1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CEC2C6-06C3-4C9A-8481-0E8C9E20A86E}" type="datetimeFigureOut">
              <a:rPr lang="en-GB" smtClean="0"/>
              <a:t>26/04/2021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8DB1AA-DB66-40E3-957F-6B1E7BCECD84}" type="slidenum">
              <a:rPr lang="en-GB" smtClean="0"/>
              <a:t>‹#›</a:t>
            </a:fld>
            <a:endParaRPr lang="en-GB"/>
          </a:p>
        </p:txBody>
      </p:sp>
    </p:spTree>
    <p:extLst>
      <p:ext uri="{BB962C8B-B14F-4D97-AF65-F5344CB8AC3E}">
        <p14:creationId xmlns:p14="http://schemas.microsoft.com/office/powerpoint/2010/main" val="2840809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8311C-317C-475E-B245-89E890A7C7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D147673-1AE0-426E-B080-7822BE459D0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C2503D-6E5C-4460-825C-8162993F61AD}"/>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5" name="Footer Placeholder 4">
            <a:extLst>
              <a:ext uri="{FF2B5EF4-FFF2-40B4-BE49-F238E27FC236}">
                <a16:creationId xmlns:a16="http://schemas.microsoft.com/office/drawing/2014/main" id="{03615999-CB1E-4417-AC80-D5578AC81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BB2A0F-43D4-49D1-A4ED-27315B3532CA}"/>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258032133"/>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52CC-4D62-4F24-B3BD-E1EE5D928B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97AECC-CEAB-4746-97A5-BEA0344647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6CE4AF-1BEF-4999-BC57-80B679329AF9}"/>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5" name="Footer Placeholder 4">
            <a:extLst>
              <a:ext uri="{FF2B5EF4-FFF2-40B4-BE49-F238E27FC236}">
                <a16:creationId xmlns:a16="http://schemas.microsoft.com/office/drawing/2014/main" id="{CF4B5BDD-4F4E-4013-B735-B43831276B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3E7C5D-ED1A-4B1F-970F-CCE210A31143}"/>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3377718914"/>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5AB73-9F40-47C5-9223-304F1176F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32A2C35-C72D-48D4-B06D-19175AFF0E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E12BC3-E024-451B-AF74-FA041F6FAC34}"/>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5" name="Footer Placeholder 4">
            <a:extLst>
              <a:ext uri="{FF2B5EF4-FFF2-40B4-BE49-F238E27FC236}">
                <a16:creationId xmlns:a16="http://schemas.microsoft.com/office/drawing/2014/main" id="{0439F2E1-B971-4750-812D-C5B6D16D67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6D5787-ACE3-4C5A-AA39-B1499D8300CA}"/>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4116198182"/>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73A97-8947-4634-A3EA-DDE1910D19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C3DA99-95DD-4DB2-ABE4-05713440EF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F85226-DAFD-4420-9060-5A9F441226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02D858-5B2A-4D1C-B530-4F8F31FE53CD}"/>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6" name="Footer Placeholder 5">
            <a:extLst>
              <a:ext uri="{FF2B5EF4-FFF2-40B4-BE49-F238E27FC236}">
                <a16:creationId xmlns:a16="http://schemas.microsoft.com/office/drawing/2014/main" id="{21DD481E-7230-4707-BFAE-79DF4C8F4A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31C070-C1BE-4C78-ACB4-FC6242038EF5}"/>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3573548290"/>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B81D9-6143-48C0-B5C2-DD3F93E5C9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F21E5F-EB71-493F-BC48-6DCE5BA613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8E6639-FC52-4FE5-8964-4D1C52991A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E4291B-C881-44AC-A164-B144B6B0B6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6EB8BC-13DD-4375-AB9B-62653DB188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C2A296-A669-402C-8646-2BD9B0090AE0}"/>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8" name="Footer Placeholder 7">
            <a:extLst>
              <a:ext uri="{FF2B5EF4-FFF2-40B4-BE49-F238E27FC236}">
                <a16:creationId xmlns:a16="http://schemas.microsoft.com/office/drawing/2014/main" id="{C76BA514-B772-4FC1-A92E-3BFA39E849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405762-DCB4-43BE-991C-593946B6A5C7}"/>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67670996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C399F-36DD-40A4-A051-4D0B591755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BD5003C-5B14-4A53-80CF-F61838E97455}"/>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4" name="Footer Placeholder 3">
            <a:extLst>
              <a:ext uri="{FF2B5EF4-FFF2-40B4-BE49-F238E27FC236}">
                <a16:creationId xmlns:a16="http://schemas.microsoft.com/office/drawing/2014/main" id="{43BBECAB-1023-42FE-97AD-9E47C39254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A23341-DA36-4DC2-BC3D-FC2BBF8ABDEC}"/>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427275133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68AD8E-8A4D-45BD-996A-3B0A6BFFF24C}"/>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3" name="Footer Placeholder 2">
            <a:extLst>
              <a:ext uri="{FF2B5EF4-FFF2-40B4-BE49-F238E27FC236}">
                <a16:creationId xmlns:a16="http://schemas.microsoft.com/office/drawing/2014/main" id="{243398BA-E452-42F9-972B-CB047F66B7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45032FD-29BD-44C9-883B-165411BEBBA0}"/>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72097868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8E260-28D9-4733-AE5E-3B9DE777CF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6598C9-8C3E-4ECE-83B5-A711E089A6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8526A0-1463-44C6-95C6-01ACB16F3E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C1DD00-5711-4C3D-B021-ED4408AE1FBB}"/>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6" name="Footer Placeholder 5">
            <a:extLst>
              <a:ext uri="{FF2B5EF4-FFF2-40B4-BE49-F238E27FC236}">
                <a16:creationId xmlns:a16="http://schemas.microsoft.com/office/drawing/2014/main" id="{7B0FE5F9-EC7A-4EF9-BC62-2EC2FF688C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A8F51A-B7F1-4766-B085-574880F725D1}"/>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8326426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9DB4F-5591-42C2-B548-D12043A2021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16F792B-269A-4F99-A586-630A402602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2FF8ABA-2874-4DA8-9AE6-0608CE3DEA5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461107-157A-419A-9827-9BDD45BD4B2C}"/>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6" name="Footer Placeholder 5">
            <a:extLst>
              <a:ext uri="{FF2B5EF4-FFF2-40B4-BE49-F238E27FC236}">
                <a16:creationId xmlns:a16="http://schemas.microsoft.com/office/drawing/2014/main" id="{D2E9B5A6-E536-40C5-B85A-9BF4955810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DC7268-2345-4456-A129-B86E13AA1C91}"/>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631484524"/>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970E8-9D7C-4D58-B927-0D02EC520C4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579ED0-547E-4900-A6A9-9B20310475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E688AF-BD49-499C-B809-27C6A7A5F6E3}"/>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5" name="Footer Placeholder 4">
            <a:extLst>
              <a:ext uri="{FF2B5EF4-FFF2-40B4-BE49-F238E27FC236}">
                <a16:creationId xmlns:a16="http://schemas.microsoft.com/office/drawing/2014/main" id="{48A1314B-37E9-4CF8-BF58-FEED9D1A63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00E92-9EFE-4A1F-BC5C-18D763D539AB}"/>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789881048"/>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B1DECC-388F-4420-8684-F9467A852C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D9C7A7-8541-44F9-BF7C-4824B98654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30424E-4838-427B-80FB-7BCFDF520DAA}"/>
              </a:ext>
            </a:extLst>
          </p:cNvPr>
          <p:cNvSpPr>
            <a:spLocks noGrp="1"/>
          </p:cNvSpPr>
          <p:nvPr>
            <p:ph type="dt" sz="half" idx="10"/>
          </p:nvPr>
        </p:nvSpPr>
        <p:spPr/>
        <p:txBody>
          <a:bodyPr/>
          <a:lstStyle/>
          <a:p>
            <a:fld id="{43A76FC0-9F32-4591-AE61-1F31CCE13C39}" type="datetimeFigureOut">
              <a:rPr lang="en-GB" smtClean="0"/>
              <a:t>17/04/2021</a:t>
            </a:fld>
            <a:endParaRPr lang="en-GB"/>
          </a:p>
        </p:txBody>
      </p:sp>
      <p:sp>
        <p:nvSpPr>
          <p:cNvPr id="5" name="Footer Placeholder 4">
            <a:extLst>
              <a:ext uri="{FF2B5EF4-FFF2-40B4-BE49-F238E27FC236}">
                <a16:creationId xmlns:a16="http://schemas.microsoft.com/office/drawing/2014/main" id="{0FED839C-326F-4A7A-9A51-AC94A788B8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0D5BE0-784A-47BE-9E27-6F8AFF0EA8A4}"/>
              </a:ext>
            </a:extLst>
          </p:cNvPr>
          <p:cNvSpPr>
            <a:spLocks noGrp="1"/>
          </p:cNvSpPr>
          <p:nvPr>
            <p:ph type="sldNum" sz="quarter" idx="12"/>
          </p:nvPr>
        </p:nvSpPr>
        <p:spPr/>
        <p:txBody>
          <a:bodyPr/>
          <a:lstStyle/>
          <a:p>
            <a:fld id="{D4DADDBF-97D7-46A6-A1F8-6F5773942972}" type="slidenum">
              <a:rPr lang="en-GB" smtClean="0"/>
              <a:t>‹#›</a:t>
            </a:fld>
            <a:endParaRPr lang="en-GB"/>
          </a:p>
        </p:txBody>
      </p:sp>
    </p:spTree>
    <p:extLst>
      <p:ext uri="{BB962C8B-B14F-4D97-AF65-F5344CB8AC3E}">
        <p14:creationId xmlns:p14="http://schemas.microsoft.com/office/powerpoint/2010/main" val="1005219090"/>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CC00CC"/>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C233B7-FC60-40D2-88DC-BE0C6D9AA9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187685-BC51-476E-965B-F8E6887365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FF12BC-E441-4D72-8B37-9ABECDBE87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A76FC0-9F32-4591-AE61-1F31CCE13C39}" type="datetimeFigureOut">
              <a:rPr lang="en-GB" smtClean="0"/>
              <a:t>17/04/2021</a:t>
            </a:fld>
            <a:endParaRPr lang="en-GB"/>
          </a:p>
        </p:txBody>
      </p:sp>
      <p:sp>
        <p:nvSpPr>
          <p:cNvPr id="5" name="Footer Placeholder 4">
            <a:extLst>
              <a:ext uri="{FF2B5EF4-FFF2-40B4-BE49-F238E27FC236}">
                <a16:creationId xmlns:a16="http://schemas.microsoft.com/office/drawing/2014/main" id="{B560EA43-6F98-4044-8490-A060851D8A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3382F2-3DF1-495B-A5BA-3326AFAEFC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DADDBF-97D7-46A6-A1F8-6F5773942972}" type="slidenum">
              <a:rPr lang="en-GB" smtClean="0"/>
              <a:t>‹#›</a:t>
            </a:fld>
            <a:endParaRPr lang="en-GB"/>
          </a:p>
        </p:txBody>
      </p:sp>
    </p:spTree>
    <p:extLst>
      <p:ext uri="{BB962C8B-B14F-4D97-AF65-F5344CB8AC3E}">
        <p14:creationId xmlns:p14="http://schemas.microsoft.com/office/powerpoint/2010/main" val="24788366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image" Target="../media/image5.jpg"/></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eRZs8gmFhT4?start=273&amp;feature=oembe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1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chart" Target="../charts/chart2.xml"/></Relationships>
</file>

<file path=ppt/slides/_rels/slide22.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chart" Target="../charts/chart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chart" Target="../charts/chart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chart" Target="../charts/chart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chart" Target="../charts/chart1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chart" Target="../charts/chart1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chart" Target="../charts/chart12.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chart" Target="../charts/chart13.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chart" Target="../charts/chart14.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7.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s>
</file>

<file path=ppt/slides/_rels/slide48.xml.rels><?xml version="1.0" encoding="UTF-8" standalone="yes"?>
<Relationships xmlns="http://schemas.openxmlformats.org/package/2006/relationships"><Relationship Id="rId2" Type="http://schemas.openxmlformats.org/officeDocument/2006/relationships/chart" Target="../charts/chart15.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3" Type="http://schemas.openxmlformats.org/officeDocument/2006/relationships/image" Target="../media/image23.jpg"/><Relationship Id="rId7" Type="http://schemas.openxmlformats.org/officeDocument/2006/relationships/image" Target="../media/image27.jpg"/><Relationship Id="rId2"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26.jpg"/><Relationship Id="rId5" Type="http://schemas.openxmlformats.org/officeDocument/2006/relationships/image" Target="../media/image25.jpg"/><Relationship Id="rId4" Type="http://schemas.openxmlformats.org/officeDocument/2006/relationships/image" Target="../media/image24.jpg"/></Relationships>
</file>

<file path=ppt/slides/_rels/slide50.xml.rels><?xml version="1.0" encoding="UTF-8" standalone="yes"?>
<Relationships xmlns="http://schemas.openxmlformats.org/package/2006/relationships"><Relationship Id="rId2" Type="http://schemas.openxmlformats.org/officeDocument/2006/relationships/chart" Target="../charts/chart16.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7.xml"/><Relationship Id="rId6" Type="http://schemas.openxmlformats.org/officeDocument/2006/relationships/image" Target="../media/image32.jpg"/><Relationship Id="rId5" Type="http://schemas.openxmlformats.org/officeDocument/2006/relationships/image" Target="../media/image31.jpg"/><Relationship Id="rId4" Type="http://schemas.openxmlformats.org/officeDocument/2006/relationships/image" Target="../media/image30.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tage, night sky&#10;&#10;Description automatically generated">
            <a:extLst>
              <a:ext uri="{FF2B5EF4-FFF2-40B4-BE49-F238E27FC236}">
                <a16:creationId xmlns:a16="http://schemas.microsoft.com/office/drawing/2014/main" id="{F682FC6A-183B-4E50-8CFF-04CC4F8D9C5A}"/>
              </a:ext>
            </a:extLst>
          </p:cNvPr>
          <p:cNvPicPr>
            <a:picLocks noChangeAspect="1"/>
          </p:cNvPicPr>
          <p:nvPr/>
        </p:nvPicPr>
        <p:blipFill rotWithShape="1">
          <a:blip r:embed="rId4">
            <a:alphaModFix amt="50000"/>
            <a:extLst>
              <a:ext uri="{28A0092B-C50C-407E-A947-70E740481C1C}">
                <a14:useLocalDpi xmlns:a14="http://schemas.microsoft.com/office/drawing/2010/main" val="0"/>
              </a:ext>
            </a:extLst>
          </a:blip>
          <a:srcRect t="40881" r="-1" b="10181"/>
          <a:stretch/>
        </p:blipFill>
        <p:spPr>
          <a:xfrm>
            <a:off x="20" y="17757"/>
            <a:ext cx="12191980" cy="6857999"/>
          </a:xfrm>
          <a:prstGeom prst="rect">
            <a:avLst/>
          </a:prstGeom>
        </p:spPr>
      </p:pic>
      <p:sp>
        <p:nvSpPr>
          <p:cNvPr id="2" name="Title 1">
            <a:extLst>
              <a:ext uri="{FF2B5EF4-FFF2-40B4-BE49-F238E27FC236}">
                <a16:creationId xmlns:a16="http://schemas.microsoft.com/office/drawing/2014/main" id="{FAB767E1-1EC7-4F39-B8C5-D678B55AE54F}"/>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Music and Artist for Healing</a:t>
            </a:r>
          </a:p>
        </p:txBody>
      </p:sp>
      <p:sp>
        <p:nvSpPr>
          <p:cNvPr id="3" name="Subtitle 2">
            <a:extLst>
              <a:ext uri="{FF2B5EF4-FFF2-40B4-BE49-F238E27FC236}">
                <a16:creationId xmlns:a16="http://schemas.microsoft.com/office/drawing/2014/main" id="{DD59439D-8E38-4238-9C1E-FAD99242A367}"/>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BTS – Army </a:t>
            </a:r>
          </a:p>
        </p:txBody>
      </p:sp>
      <p:pic>
        <p:nvPicPr>
          <p:cNvPr id="8" name="07 Magic Shop">
            <a:hlinkClick r:id="" action="ppaction://media"/>
            <a:extLst>
              <a:ext uri="{FF2B5EF4-FFF2-40B4-BE49-F238E27FC236}">
                <a16:creationId xmlns:a16="http://schemas.microsoft.com/office/drawing/2014/main" id="{CE061F16-1789-4368-8C52-CB2AC7B2452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7510254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par>
                                <p:cTn id="7" presetID="10" presetClass="entr" presetSubtype="0" fill="hold" grpId="0" nodeType="withEffect">
                                  <p:stCondLst>
                                    <p:cond delay="2000"/>
                                  </p:stCondLst>
                                  <p:iterate type="lt">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400"/>
                                        <p:tgtEl>
                                          <p:spTgt spid="3">
                                            <p:txEl>
                                              <p:pRg st="0" end="0"/>
                                            </p:txEl>
                                          </p:spTgt>
                                        </p:tgtEl>
                                      </p:cBhvr>
                                    </p:animEffect>
                                  </p:childTnLst>
                                </p:cTn>
                              </p:par>
                              <p:par>
                                <p:cTn id="10" presetID="10" presetClass="entr" presetSubtype="0" fill="hold" grpId="0" nodeType="withEffect">
                                  <p:stCondLst>
                                    <p:cond delay="1000"/>
                                  </p:stCondLst>
                                  <p:iterate type="lt">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400"/>
                                        <p:tgtEl>
                                          <p:spTgt spid="2"/>
                                        </p:tgtEl>
                                      </p:cBhvr>
                                    </p:animEffect>
                                  </p:childTnLst>
                                </p:cTn>
                              </p:par>
                              <p:par>
                                <p:cTn id="13" presetID="10" presetClass="entr" presetSubtype="0" fill="hold" nodeType="withEffect">
                                  <p:stCondLst>
                                    <p:cond delay="0"/>
                                  </p:stCondLst>
                                  <p:iterate>
                                    <p:tmPct val="10000"/>
                                  </p:iterate>
                                  <p:childTnLst>
                                    <p:set>
                                      <p:cBhvr>
                                        <p:cTn id="14" dur="1" fill="hold">
                                          <p:stCondLst>
                                            <p:cond delay="0"/>
                                          </p:stCondLst>
                                        </p:cTn>
                                        <p:tgtEl>
                                          <p:spTgt spid="5"/>
                                        </p:tgtEl>
                                        <p:attrNameLst>
                                          <p:attrName>style.visibility</p:attrName>
                                        </p:attrNameLst>
                                      </p:cBhvr>
                                      <p:to>
                                        <p:strVal val="visible"/>
                                      </p:to>
                                    </p:set>
                                    <p:animEffect transition="in" filter="fade">
                                      <p:cBhvr>
                                        <p:cTn id="15"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16" fill="hold" display="0">
                  <p:stCondLst>
                    <p:cond delay="indefinite"/>
                  </p:stCondLst>
                  <p:endCondLst>
                    <p:cond evt="onStopAudio" delay="0">
                      <p:tgtEl>
                        <p:sldTgt/>
                      </p:tgtEl>
                    </p:cond>
                  </p:endCondLst>
                </p:cTn>
                <p:tgtEl>
                  <p:spTgt spid="8"/>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199006" y="208497"/>
            <a:ext cx="11478827" cy="523220"/>
          </a:xfrm>
          <a:prstGeom prst="rect">
            <a:avLst/>
          </a:prstGeom>
          <a:noFill/>
        </p:spPr>
        <p:txBody>
          <a:bodyPr wrap="square" rtlCol="0">
            <a:spAutoFit/>
          </a:bodyPr>
          <a:lstStyle/>
          <a:p>
            <a:pPr algn="ctr"/>
            <a:r>
              <a:rPr lang="en-US" sz="2800" dirty="0"/>
              <a:t>What does BTS mean to you?</a:t>
            </a:r>
            <a:endParaRPr lang="en-GB" sz="2800" dirty="0"/>
          </a:p>
        </p:txBody>
      </p:sp>
      <p:sp>
        <p:nvSpPr>
          <p:cNvPr id="8" name="TextBox 7">
            <a:extLst>
              <a:ext uri="{FF2B5EF4-FFF2-40B4-BE49-F238E27FC236}">
                <a16:creationId xmlns:a16="http://schemas.microsoft.com/office/drawing/2014/main" id="{B24C54F6-B356-44DB-8215-0F1EB52C6695}"/>
              </a:ext>
            </a:extLst>
          </p:cNvPr>
          <p:cNvSpPr txBox="1"/>
          <p:nvPr/>
        </p:nvSpPr>
        <p:spPr>
          <a:xfrm>
            <a:off x="790113" y="435006"/>
            <a:ext cx="4447712" cy="369332"/>
          </a:xfrm>
          <a:prstGeom prst="rect">
            <a:avLst/>
          </a:prstGeom>
          <a:noFill/>
        </p:spPr>
        <p:txBody>
          <a:bodyPr wrap="square" rtlCol="0">
            <a:spAutoFit/>
          </a:bodyPr>
          <a:lstStyle/>
          <a:p>
            <a:r>
              <a:rPr lang="en-GB" b="0" i="0" dirty="0">
                <a:solidFill>
                  <a:srgbClr val="202124"/>
                </a:solidFill>
                <a:effectLst/>
                <a:latin typeface="Roboto"/>
              </a:rPr>
              <a:t>“My comfort zone”</a:t>
            </a:r>
            <a:endParaRPr lang="en-GB" dirty="0"/>
          </a:p>
        </p:txBody>
      </p:sp>
      <p:sp>
        <p:nvSpPr>
          <p:cNvPr id="10" name="TextBox 9">
            <a:extLst>
              <a:ext uri="{FF2B5EF4-FFF2-40B4-BE49-F238E27FC236}">
                <a16:creationId xmlns:a16="http://schemas.microsoft.com/office/drawing/2014/main" id="{A9BD2079-D0D1-4A7D-AC41-56B7A635427A}"/>
              </a:ext>
            </a:extLst>
          </p:cNvPr>
          <p:cNvSpPr txBox="1"/>
          <p:nvPr/>
        </p:nvSpPr>
        <p:spPr>
          <a:xfrm>
            <a:off x="4637105" y="815279"/>
            <a:ext cx="6409678" cy="1766656"/>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Bts</a:t>
            </a:r>
            <a:r>
              <a:rPr lang="en-US" b="0" i="0" dirty="0">
                <a:solidFill>
                  <a:srgbClr val="202124"/>
                </a:solidFill>
                <a:effectLst/>
                <a:latin typeface="Roboto"/>
              </a:rPr>
              <a:t> mean everything to me because </a:t>
            </a:r>
            <a:r>
              <a:rPr lang="en-US" b="0" i="0" dirty="0" err="1">
                <a:solidFill>
                  <a:srgbClr val="202124"/>
                </a:solidFill>
                <a:effectLst/>
                <a:latin typeface="Roboto"/>
              </a:rPr>
              <a:t>i</a:t>
            </a:r>
            <a:r>
              <a:rPr lang="en-US" b="0" i="0" dirty="0">
                <a:solidFill>
                  <a:srgbClr val="202124"/>
                </a:solidFill>
                <a:effectLst/>
                <a:latin typeface="Roboto"/>
              </a:rPr>
              <a:t> found myself into </a:t>
            </a:r>
            <a:r>
              <a:rPr lang="en-US" b="0" i="0" dirty="0" err="1">
                <a:solidFill>
                  <a:srgbClr val="202124"/>
                </a:solidFill>
                <a:effectLst/>
                <a:latin typeface="Roboto"/>
              </a:rPr>
              <a:t>kpop</a:t>
            </a:r>
            <a:r>
              <a:rPr lang="en-US" b="0" i="0" dirty="0">
                <a:solidFill>
                  <a:srgbClr val="202124"/>
                </a:solidFill>
                <a:effectLst/>
                <a:latin typeface="Roboto"/>
              </a:rPr>
              <a:t> and </a:t>
            </a:r>
            <a:r>
              <a:rPr lang="en-US" b="0" i="0" dirty="0" err="1">
                <a:solidFill>
                  <a:srgbClr val="202124"/>
                </a:solidFill>
                <a:effectLst/>
                <a:latin typeface="Roboto"/>
              </a:rPr>
              <a:t>bts</a:t>
            </a:r>
            <a:r>
              <a:rPr lang="en-US" b="0" i="0" dirty="0">
                <a:solidFill>
                  <a:srgbClr val="202124"/>
                </a:solidFill>
                <a:effectLst/>
                <a:latin typeface="Roboto"/>
              </a:rPr>
              <a:t> ,they have a special place in my heart ,they work so hard for as and I'm really happy that </a:t>
            </a:r>
            <a:r>
              <a:rPr lang="en-US" b="0" i="0" dirty="0" err="1">
                <a:solidFill>
                  <a:srgbClr val="202124"/>
                </a:solidFill>
                <a:effectLst/>
                <a:latin typeface="Roboto"/>
              </a:rPr>
              <a:t>i</a:t>
            </a:r>
            <a:r>
              <a:rPr lang="en-US" b="0" i="0" dirty="0">
                <a:solidFill>
                  <a:srgbClr val="202124"/>
                </a:solidFill>
                <a:effectLst/>
                <a:latin typeface="Roboto"/>
              </a:rPr>
              <a:t> </a:t>
            </a:r>
            <a:r>
              <a:rPr lang="en-US" b="0" i="0" dirty="0" err="1">
                <a:solidFill>
                  <a:srgbClr val="202124"/>
                </a:solidFill>
                <a:effectLst/>
                <a:latin typeface="Roboto"/>
              </a:rPr>
              <a:t>listem</a:t>
            </a:r>
            <a:r>
              <a:rPr lang="en-US" b="0" i="0" dirty="0">
                <a:solidFill>
                  <a:srgbClr val="202124"/>
                </a:solidFill>
                <a:effectLst/>
                <a:latin typeface="Roboto"/>
              </a:rPr>
              <a:t> to them but I'm also sad because </a:t>
            </a:r>
            <a:r>
              <a:rPr lang="en-US" b="0" i="0" dirty="0" err="1">
                <a:solidFill>
                  <a:srgbClr val="202124"/>
                </a:solidFill>
                <a:effectLst/>
                <a:latin typeface="Roboto"/>
              </a:rPr>
              <a:t>i</a:t>
            </a:r>
            <a:r>
              <a:rPr lang="en-US" b="0" i="0" dirty="0">
                <a:solidFill>
                  <a:srgbClr val="202124"/>
                </a:solidFill>
                <a:effectLst/>
                <a:latin typeface="Roboto"/>
              </a:rPr>
              <a:t> found them late I love them so </a:t>
            </a:r>
            <a:r>
              <a:rPr lang="en-US" b="0" i="0" dirty="0" err="1">
                <a:solidFill>
                  <a:srgbClr val="202124"/>
                </a:solidFill>
                <a:effectLst/>
                <a:latin typeface="Roboto"/>
              </a:rPr>
              <a:t>much.To</a:t>
            </a:r>
            <a:r>
              <a:rPr lang="en-US" b="0" i="0" dirty="0">
                <a:solidFill>
                  <a:srgbClr val="202124"/>
                </a:solidFill>
                <a:effectLst/>
                <a:latin typeface="Roboto"/>
              </a:rPr>
              <a:t> find who are my real friend and to do the tings </a:t>
            </a:r>
            <a:r>
              <a:rPr lang="en-US" b="0" i="0" dirty="0" err="1">
                <a:solidFill>
                  <a:srgbClr val="202124"/>
                </a:solidFill>
                <a:effectLst/>
                <a:latin typeface="Roboto"/>
              </a:rPr>
              <a:t>Ilike</a:t>
            </a:r>
            <a:r>
              <a:rPr lang="en-US" b="0" i="0" dirty="0">
                <a:solidFill>
                  <a:srgbClr val="202124"/>
                </a:solidFill>
                <a:effectLst/>
                <a:latin typeface="Roboto"/>
              </a:rPr>
              <a:t> to do ,to don't be scared of what people think about me.”</a:t>
            </a:r>
            <a:endParaRPr lang="en-GB" dirty="0"/>
          </a:p>
        </p:txBody>
      </p:sp>
      <p:sp>
        <p:nvSpPr>
          <p:cNvPr id="11" name="TextBox 10">
            <a:extLst>
              <a:ext uri="{FF2B5EF4-FFF2-40B4-BE49-F238E27FC236}">
                <a16:creationId xmlns:a16="http://schemas.microsoft.com/office/drawing/2014/main" id="{629333BD-4CAB-4B32-AA16-ED11E3F15ABC}"/>
              </a:ext>
            </a:extLst>
          </p:cNvPr>
          <p:cNvSpPr txBox="1"/>
          <p:nvPr/>
        </p:nvSpPr>
        <p:spPr>
          <a:xfrm>
            <a:off x="319596" y="843677"/>
            <a:ext cx="4030462" cy="2585323"/>
          </a:xfrm>
          <a:prstGeom prst="rect">
            <a:avLst/>
          </a:prstGeom>
          <a:noFill/>
        </p:spPr>
        <p:txBody>
          <a:bodyPr wrap="square" rtlCol="0">
            <a:spAutoFit/>
          </a:bodyPr>
          <a:lstStyle/>
          <a:p>
            <a:r>
              <a:rPr lang="en-US" b="0" i="0" dirty="0">
                <a:solidFill>
                  <a:srgbClr val="202124"/>
                </a:solidFill>
                <a:effectLst/>
                <a:latin typeface="Roboto"/>
              </a:rPr>
              <a:t>“</a:t>
            </a:r>
            <a:r>
              <a:rPr lang="en-US" b="0" i="0">
                <a:solidFill>
                  <a:srgbClr val="202124"/>
                </a:solidFill>
                <a:effectLst/>
                <a:latin typeface="Roboto"/>
              </a:rPr>
              <a:t>They are </a:t>
            </a:r>
            <a:r>
              <a:rPr lang="en-US" b="0" i="0" dirty="0">
                <a:solidFill>
                  <a:srgbClr val="202124"/>
                </a:solidFill>
                <a:effectLst/>
                <a:latin typeface="Roboto"/>
              </a:rPr>
              <a:t>my comfort place. I can come to them and their music every time I‘m feeling down. They helped me get through difficult phases and were there for me with their comforting words, they distracted me with their content and made me feel save and loved. They mean everything to me.”</a:t>
            </a:r>
            <a:endParaRPr lang="en-GB" dirty="0"/>
          </a:p>
        </p:txBody>
      </p:sp>
      <p:sp>
        <p:nvSpPr>
          <p:cNvPr id="12" name="TextBox 11">
            <a:extLst>
              <a:ext uri="{FF2B5EF4-FFF2-40B4-BE49-F238E27FC236}">
                <a16:creationId xmlns:a16="http://schemas.microsoft.com/office/drawing/2014/main" id="{B5FCCD8D-BFC9-432A-91FC-74E7D57C0EFD}"/>
              </a:ext>
            </a:extLst>
          </p:cNvPr>
          <p:cNvSpPr txBox="1"/>
          <p:nvPr/>
        </p:nvSpPr>
        <p:spPr>
          <a:xfrm>
            <a:off x="7315200" y="2592876"/>
            <a:ext cx="4634143" cy="1477328"/>
          </a:xfrm>
          <a:prstGeom prst="rect">
            <a:avLst/>
          </a:prstGeom>
          <a:noFill/>
        </p:spPr>
        <p:txBody>
          <a:bodyPr wrap="square" rtlCol="0">
            <a:spAutoFit/>
          </a:bodyPr>
          <a:lstStyle/>
          <a:p>
            <a:pPr algn="l"/>
            <a:r>
              <a:rPr lang="en-US" b="0" i="0" dirty="0">
                <a:solidFill>
                  <a:srgbClr val="202124"/>
                </a:solidFill>
                <a:effectLst/>
                <a:latin typeface="Roboto"/>
              </a:rPr>
              <a:t>“they mean the world to me. their messages behind their songs truly stand out and every song they make, is like a masterpiece. they put their heart and souls into it and </a:t>
            </a:r>
            <a:r>
              <a:rPr lang="en-US" b="0" i="0" dirty="0" err="1">
                <a:solidFill>
                  <a:srgbClr val="202124"/>
                </a:solidFill>
                <a:effectLst/>
                <a:latin typeface="Roboto"/>
              </a:rPr>
              <a:t>im</a:t>
            </a:r>
            <a:r>
              <a:rPr lang="en-US" b="0" i="0" dirty="0">
                <a:solidFill>
                  <a:srgbClr val="202124"/>
                </a:solidFill>
                <a:effectLst/>
                <a:latin typeface="Roboto"/>
              </a:rPr>
              <a:t> so thankful for their work and for them”</a:t>
            </a:r>
          </a:p>
        </p:txBody>
      </p:sp>
      <p:sp>
        <p:nvSpPr>
          <p:cNvPr id="13" name="TextBox 12">
            <a:extLst>
              <a:ext uri="{FF2B5EF4-FFF2-40B4-BE49-F238E27FC236}">
                <a16:creationId xmlns:a16="http://schemas.microsoft.com/office/drawing/2014/main" id="{B21034A3-41F0-4CE3-BA5E-F11F885313B4}"/>
              </a:ext>
            </a:extLst>
          </p:cNvPr>
          <p:cNvSpPr txBox="1"/>
          <p:nvPr/>
        </p:nvSpPr>
        <p:spPr>
          <a:xfrm>
            <a:off x="4527612" y="2706405"/>
            <a:ext cx="2530136" cy="3139321"/>
          </a:xfrm>
          <a:prstGeom prst="rect">
            <a:avLst/>
          </a:prstGeom>
          <a:noFill/>
        </p:spPr>
        <p:txBody>
          <a:bodyPr wrap="square" rtlCol="0">
            <a:spAutoFit/>
          </a:bodyPr>
          <a:lstStyle/>
          <a:p>
            <a:r>
              <a:rPr lang="en-US" b="0" i="0" dirty="0">
                <a:solidFill>
                  <a:srgbClr val="202124"/>
                </a:solidFill>
                <a:effectLst/>
                <a:latin typeface="Roboto"/>
              </a:rPr>
              <a:t>“BTS means a lot to me. They make me feel like part of something bigger than myself and their music/content brings me so much joy and comfort. I am very glad to have found them, especially during this pandemic.”</a:t>
            </a:r>
            <a:endParaRPr lang="en-GB" dirty="0"/>
          </a:p>
        </p:txBody>
      </p:sp>
      <p:sp>
        <p:nvSpPr>
          <p:cNvPr id="14" name="TextBox 13">
            <a:extLst>
              <a:ext uri="{FF2B5EF4-FFF2-40B4-BE49-F238E27FC236}">
                <a16:creationId xmlns:a16="http://schemas.microsoft.com/office/drawing/2014/main" id="{D74A7F66-65D7-4E78-BCD9-356FAD9578C5}"/>
              </a:ext>
            </a:extLst>
          </p:cNvPr>
          <p:cNvSpPr txBox="1"/>
          <p:nvPr/>
        </p:nvSpPr>
        <p:spPr>
          <a:xfrm>
            <a:off x="7483876" y="4181383"/>
            <a:ext cx="4376691" cy="1477328"/>
          </a:xfrm>
          <a:prstGeom prst="rect">
            <a:avLst/>
          </a:prstGeom>
          <a:noFill/>
        </p:spPr>
        <p:txBody>
          <a:bodyPr wrap="square" rtlCol="0">
            <a:spAutoFit/>
          </a:bodyPr>
          <a:lstStyle/>
          <a:p>
            <a:r>
              <a:rPr lang="en-US" b="0" i="0" dirty="0">
                <a:solidFill>
                  <a:srgbClr val="202124"/>
                </a:solidFill>
                <a:effectLst/>
                <a:latin typeface="Roboto"/>
              </a:rPr>
              <a:t>“It means someone </a:t>
            </a:r>
            <a:r>
              <a:rPr lang="en-US" b="0" i="0" dirty="0" err="1">
                <a:solidFill>
                  <a:srgbClr val="202124"/>
                </a:solidFill>
                <a:effectLst/>
                <a:latin typeface="Roboto"/>
              </a:rPr>
              <a:t>i</a:t>
            </a:r>
            <a:r>
              <a:rPr lang="en-US" b="0" i="0" dirty="0">
                <a:solidFill>
                  <a:srgbClr val="202124"/>
                </a:solidFill>
                <a:effectLst/>
                <a:latin typeface="Roboto"/>
              </a:rPr>
              <a:t> can count on. For example: </a:t>
            </a:r>
            <a:r>
              <a:rPr lang="en-US" b="0" i="0" dirty="0" err="1">
                <a:solidFill>
                  <a:srgbClr val="202124"/>
                </a:solidFill>
                <a:effectLst/>
                <a:latin typeface="Roboto"/>
              </a:rPr>
              <a:t>i</a:t>
            </a:r>
            <a:r>
              <a:rPr lang="en-US" b="0" i="0" dirty="0">
                <a:solidFill>
                  <a:srgbClr val="202124"/>
                </a:solidFill>
                <a:effectLst/>
                <a:latin typeface="Roboto"/>
              </a:rPr>
              <a:t> can post my feelings on </a:t>
            </a:r>
            <a:r>
              <a:rPr lang="en-US" b="0" i="0" dirty="0" err="1">
                <a:solidFill>
                  <a:srgbClr val="202124"/>
                </a:solidFill>
                <a:effectLst/>
                <a:latin typeface="Roboto"/>
              </a:rPr>
              <a:t>weverse</a:t>
            </a:r>
            <a:r>
              <a:rPr lang="en-US" b="0" i="0" dirty="0">
                <a:solidFill>
                  <a:srgbClr val="202124"/>
                </a:solidFill>
                <a:effectLst/>
                <a:latin typeface="Roboto"/>
              </a:rPr>
              <a:t>, and BTS can see it, and </a:t>
            </a:r>
            <a:r>
              <a:rPr lang="en-US" b="0" i="0" dirty="0" err="1">
                <a:solidFill>
                  <a:srgbClr val="202124"/>
                </a:solidFill>
                <a:effectLst/>
                <a:latin typeface="Roboto"/>
              </a:rPr>
              <a:t>i</a:t>
            </a:r>
            <a:r>
              <a:rPr lang="en-US" b="0" i="0" dirty="0">
                <a:solidFill>
                  <a:srgbClr val="202124"/>
                </a:solidFill>
                <a:effectLst/>
                <a:latin typeface="Roboto"/>
              </a:rPr>
              <a:t> will probably never know, but </a:t>
            </a:r>
            <a:r>
              <a:rPr lang="en-US" b="0" i="0" dirty="0" err="1">
                <a:solidFill>
                  <a:srgbClr val="202124"/>
                </a:solidFill>
                <a:effectLst/>
                <a:latin typeface="Roboto"/>
              </a:rPr>
              <a:t>i</a:t>
            </a:r>
            <a:r>
              <a:rPr lang="en-US" b="0" i="0" dirty="0">
                <a:solidFill>
                  <a:srgbClr val="202124"/>
                </a:solidFill>
                <a:effectLst/>
                <a:latin typeface="Roboto"/>
              </a:rPr>
              <a:t> know that they are there for me :)”</a:t>
            </a:r>
            <a:endParaRPr lang="en-GB" dirty="0"/>
          </a:p>
        </p:txBody>
      </p:sp>
      <p:sp>
        <p:nvSpPr>
          <p:cNvPr id="15" name="TextBox 14">
            <a:extLst>
              <a:ext uri="{FF2B5EF4-FFF2-40B4-BE49-F238E27FC236}">
                <a16:creationId xmlns:a16="http://schemas.microsoft.com/office/drawing/2014/main" id="{B7F7E316-4584-4A7E-A7FD-9A8B36C58443}"/>
              </a:ext>
            </a:extLst>
          </p:cNvPr>
          <p:cNvSpPr txBox="1"/>
          <p:nvPr/>
        </p:nvSpPr>
        <p:spPr>
          <a:xfrm>
            <a:off x="381740" y="3657600"/>
            <a:ext cx="4030462" cy="1477328"/>
          </a:xfrm>
          <a:prstGeom prst="rect">
            <a:avLst/>
          </a:prstGeom>
          <a:noFill/>
        </p:spPr>
        <p:txBody>
          <a:bodyPr wrap="square" rtlCol="0">
            <a:spAutoFit/>
          </a:bodyPr>
          <a:lstStyle/>
          <a:p>
            <a:r>
              <a:rPr lang="en-US" b="0" i="0" dirty="0">
                <a:solidFill>
                  <a:srgbClr val="202124"/>
                </a:solidFill>
                <a:effectLst/>
                <a:latin typeface="Roboto"/>
              </a:rPr>
              <a:t>“To me, BTS means hope and happiness. Them and their music helps so many people and they stand against hate and discrimination which helps their fans feel safe and loved.”</a:t>
            </a:r>
            <a:endParaRPr lang="en-GB" dirty="0"/>
          </a:p>
        </p:txBody>
      </p:sp>
      <p:sp>
        <p:nvSpPr>
          <p:cNvPr id="16" name="TextBox 15">
            <a:extLst>
              <a:ext uri="{FF2B5EF4-FFF2-40B4-BE49-F238E27FC236}">
                <a16:creationId xmlns:a16="http://schemas.microsoft.com/office/drawing/2014/main" id="{8EB5367B-0A99-4C8E-865A-D82E819012FA}"/>
              </a:ext>
            </a:extLst>
          </p:cNvPr>
          <p:cNvSpPr txBox="1"/>
          <p:nvPr/>
        </p:nvSpPr>
        <p:spPr>
          <a:xfrm>
            <a:off x="381740" y="5397623"/>
            <a:ext cx="3826276" cy="1200329"/>
          </a:xfrm>
          <a:prstGeom prst="rect">
            <a:avLst/>
          </a:prstGeom>
          <a:noFill/>
        </p:spPr>
        <p:txBody>
          <a:bodyPr wrap="square" rtlCol="0">
            <a:spAutoFit/>
          </a:bodyPr>
          <a:lstStyle/>
          <a:p>
            <a:r>
              <a:rPr lang="en-US" b="0" i="0" dirty="0">
                <a:solidFill>
                  <a:srgbClr val="202124"/>
                </a:solidFill>
                <a:effectLst/>
                <a:latin typeface="Roboto"/>
              </a:rPr>
              <a:t>“Even though I gave been following them for a very short time, but BTS is a big part of my life, I would say that it helps me to be better”</a:t>
            </a:r>
            <a:endParaRPr lang="en-GB" dirty="0"/>
          </a:p>
        </p:txBody>
      </p:sp>
      <p:sp>
        <p:nvSpPr>
          <p:cNvPr id="17" name="TextBox 16">
            <a:extLst>
              <a:ext uri="{FF2B5EF4-FFF2-40B4-BE49-F238E27FC236}">
                <a16:creationId xmlns:a16="http://schemas.microsoft.com/office/drawing/2014/main" id="{BFD24578-381E-4CA5-B05B-79F81B3E5CB5}"/>
              </a:ext>
            </a:extLst>
          </p:cNvPr>
          <p:cNvSpPr txBox="1"/>
          <p:nvPr/>
        </p:nvSpPr>
        <p:spPr>
          <a:xfrm>
            <a:off x="4350058" y="5819022"/>
            <a:ext cx="3329125" cy="923330"/>
          </a:xfrm>
          <a:prstGeom prst="rect">
            <a:avLst/>
          </a:prstGeom>
          <a:noFill/>
        </p:spPr>
        <p:txBody>
          <a:bodyPr wrap="square" rtlCol="0">
            <a:spAutoFit/>
          </a:bodyPr>
          <a:lstStyle/>
          <a:p>
            <a:r>
              <a:rPr lang="en-US" b="0" i="0" dirty="0">
                <a:solidFill>
                  <a:srgbClr val="202124"/>
                </a:solidFill>
                <a:effectLst/>
                <a:latin typeface="Roboto"/>
              </a:rPr>
              <a:t>“A group that I like to listen too music too and that make me happy”</a:t>
            </a:r>
            <a:endParaRPr lang="en-GB" dirty="0"/>
          </a:p>
        </p:txBody>
      </p:sp>
      <p:sp>
        <p:nvSpPr>
          <p:cNvPr id="18" name="TextBox 17">
            <a:extLst>
              <a:ext uri="{FF2B5EF4-FFF2-40B4-BE49-F238E27FC236}">
                <a16:creationId xmlns:a16="http://schemas.microsoft.com/office/drawing/2014/main" id="{6C544FD6-ADA4-474E-9CC6-284916C61945}"/>
              </a:ext>
            </a:extLst>
          </p:cNvPr>
          <p:cNvSpPr txBox="1"/>
          <p:nvPr/>
        </p:nvSpPr>
        <p:spPr>
          <a:xfrm>
            <a:off x="7679183" y="5912528"/>
            <a:ext cx="4376691" cy="646331"/>
          </a:xfrm>
          <a:prstGeom prst="rect">
            <a:avLst/>
          </a:prstGeom>
          <a:noFill/>
        </p:spPr>
        <p:txBody>
          <a:bodyPr wrap="square" rtlCol="0">
            <a:spAutoFit/>
          </a:bodyPr>
          <a:lstStyle/>
          <a:p>
            <a:r>
              <a:rPr lang="en-US" b="0" i="0" dirty="0">
                <a:solidFill>
                  <a:srgbClr val="202124"/>
                </a:solidFill>
                <a:effectLst/>
                <a:latin typeface="Roboto"/>
              </a:rPr>
              <a:t>“. They mean a lot, like a lot to me.” Everything</a:t>
            </a:r>
            <a:endParaRPr lang="en-GB" dirty="0"/>
          </a:p>
        </p:txBody>
      </p:sp>
    </p:spTree>
    <p:extLst>
      <p:ext uri="{BB962C8B-B14F-4D97-AF65-F5344CB8AC3E}">
        <p14:creationId xmlns:p14="http://schemas.microsoft.com/office/powerpoint/2010/main" val="3573999552"/>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250"/>
                                  </p:stCondLst>
                                  <p:childTnLst>
                                    <p:set>
                                      <p:cBhvr>
                                        <p:cTn id="13" dur="1" fill="hold">
                                          <p:stCondLst>
                                            <p:cond delay="9999"/>
                                          </p:stCondLst>
                                        </p:cTn>
                                        <p:tgtEl>
                                          <p:spTgt spid="11"/>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500"/>
                                  </p:stCondLst>
                                  <p:childTnLst>
                                    <p:set>
                                      <p:cBhvr>
                                        <p:cTn id="17" dur="1" fill="hold">
                                          <p:stCondLst>
                                            <p:cond delay="0"/>
                                          </p:stCondLst>
                                        </p:cTn>
                                        <p:tgtEl>
                                          <p:spTgt spid="10"/>
                                        </p:tgtEl>
                                        <p:attrNameLst>
                                          <p:attrName>style.visibility</p:attrName>
                                        </p:attrNameLst>
                                      </p:cBhvr>
                                      <p:to>
                                        <p:strVal val="visible"/>
                                      </p:to>
                                    </p:set>
                                    <p:animEffect transition="in" filter="circle(in)">
                                      <p:cBhvr>
                                        <p:cTn id="18" dur="100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500"/>
                                  </p:stCondLst>
                                  <p:childTnLst>
                                    <p:set>
                                      <p:cBhvr>
                                        <p:cTn id="22" dur="1" fill="hold">
                                          <p:stCondLst>
                                            <p:cond delay="0"/>
                                          </p:stCondLst>
                                        </p:cTn>
                                        <p:tgtEl>
                                          <p:spTgt spid="13"/>
                                        </p:tgtEl>
                                        <p:attrNameLst>
                                          <p:attrName>style.visibility</p:attrName>
                                        </p:attrNameLst>
                                      </p:cBhvr>
                                      <p:to>
                                        <p:strVal val="visible"/>
                                      </p:to>
                                    </p:set>
                                    <p:animEffect transition="in" filter="wheel(1)">
                                      <p:cBhvr>
                                        <p:cTn id="23" dur="100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500"/>
                                  </p:stCondLst>
                                  <p:childTnLst>
                                    <p:set>
                                      <p:cBhvr>
                                        <p:cTn id="27" dur="1" fill="hold">
                                          <p:stCondLst>
                                            <p:cond delay="0"/>
                                          </p:stCondLst>
                                        </p:cTn>
                                        <p:tgtEl>
                                          <p:spTgt spid="12"/>
                                        </p:tgtEl>
                                        <p:attrNameLst>
                                          <p:attrName>style.visibility</p:attrName>
                                        </p:attrNameLst>
                                      </p:cBhvr>
                                      <p:to>
                                        <p:strVal val="visible"/>
                                      </p:to>
                                    </p:set>
                                    <p:anim calcmode="lin" valueType="num">
                                      <p:cBhvr>
                                        <p:cTn id="28" dur="10000" fill="hold"/>
                                        <p:tgtEl>
                                          <p:spTgt spid="12"/>
                                        </p:tgtEl>
                                        <p:attrNameLst>
                                          <p:attrName>ppt_w</p:attrName>
                                        </p:attrNameLst>
                                      </p:cBhvr>
                                      <p:tavLst>
                                        <p:tav tm="0">
                                          <p:val>
                                            <p:fltVal val="0"/>
                                          </p:val>
                                        </p:tav>
                                        <p:tav tm="100000">
                                          <p:val>
                                            <p:strVal val="#ppt_w"/>
                                          </p:val>
                                        </p:tav>
                                      </p:tavLst>
                                    </p:anim>
                                    <p:anim calcmode="lin" valueType="num">
                                      <p:cBhvr>
                                        <p:cTn id="29" dur="10000" fill="hold"/>
                                        <p:tgtEl>
                                          <p:spTgt spid="12"/>
                                        </p:tgtEl>
                                        <p:attrNameLst>
                                          <p:attrName>ppt_h</p:attrName>
                                        </p:attrNameLst>
                                      </p:cBhvr>
                                      <p:tavLst>
                                        <p:tav tm="0">
                                          <p:val>
                                            <p:fltVal val="0"/>
                                          </p:val>
                                        </p:tav>
                                        <p:tav tm="100000">
                                          <p:val>
                                            <p:strVal val="#ppt_h"/>
                                          </p:val>
                                        </p:tav>
                                      </p:tavLst>
                                    </p:anim>
                                    <p:anim calcmode="lin" valueType="num">
                                      <p:cBhvr>
                                        <p:cTn id="30" dur="10000" fill="hold"/>
                                        <p:tgtEl>
                                          <p:spTgt spid="12"/>
                                        </p:tgtEl>
                                        <p:attrNameLst>
                                          <p:attrName>style.rotation</p:attrName>
                                        </p:attrNameLst>
                                      </p:cBhvr>
                                      <p:tavLst>
                                        <p:tav tm="0">
                                          <p:val>
                                            <p:fltVal val="90"/>
                                          </p:val>
                                        </p:tav>
                                        <p:tav tm="100000">
                                          <p:val>
                                            <p:fltVal val="0"/>
                                          </p:val>
                                        </p:tav>
                                      </p:tavLst>
                                    </p:anim>
                                    <p:animEffect transition="in" filter="fade">
                                      <p:cBhvr>
                                        <p:cTn id="31" dur="100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500"/>
                                  </p:stCondLst>
                                  <p:childTnLst>
                                    <p:set>
                                      <p:cBhvr>
                                        <p:cTn id="35" dur="1" fill="hold">
                                          <p:stCondLst>
                                            <p:cond delay="0"/>
                                          </p:stCondLst>
                                        </p:cTn>
                                        <p:tgtEl>
                                          <p:spTgt spid="15"/>
                                        </p:tgtEl>
                                        <p:attrNameLst>
                                          <p:attrName>style.visibility</p:attrName>
                                        </p:attrNameLst>
                                      </p:cBhvr>
                                      <p:to>
                                        <p:strVal val="visible"/>
                                      </p:to>
                                    </p:set>
                                    <p:anim calcmode="lin" valueType="num">
                                      <p:cBhvr additive="base">
                                        <p:cTn id="36" dur="10000" fill="hold"/>
                                        <p:tgtEl>
                                          <p:spTgt spid="15"/>
                                        </p:tgtEl>
                                        <p:attrNameLst>
                                          <p:attrName>ppt_x</p:attrName>
                                        </p:attrNameLst>
                                      </p:cBhvr>
                                      <p:tavLst>
                                        <p:tav tm="0">
                                          <p:val>
                                            <p:strVal val="#ppt_x"/>
                                          </p:val>
                                        </p:tav>
                                        <p:tav tm="100000">
                                          <p:val>
                                            <p:strVal val="#ppt_x"/>
                                          </p:val>
                                        </p:tav>
                                      </p:tavLst>
                                    </p:anim>
                                    <p:anim calcmode="lin" valueType="num">
                                      <p:cBhvr additive="base">
                                        <p:cTn id="37" dur="100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500"/>
                                  </p:stCondLst>
                                  <p:childTnLst>
                                    <p:set>
                                      <p:cBhvr>
                                        <p:cTn id="41" dur="1" fill="hold">
                                          <p:stCondLst>
                                            <p:cond delay="0"/>
                                          </p:stCondLst>
                                        </p:cTn>
                                        <p:tgtEl>
                                          <p:spTgt spid="14"/>
                                        </p:tgtEl>
                                        <p:attrNameLst>
                                          <p:attrName>style.visibility</p:attrName>
                                        </p:attrNameLst>
                                      </p:cBhvr>
                                      <p:to>
                                        <p:strVal val="visible"/>
                                      </p:to>
                                    </p:set>
                                    <p:animEffect transition="in" filter="circle(in)">
                                      <p:cBhvr>
                                        <p:cTn id="42" dur="100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500"/>
                                  </p:stCondLst>
                                  <p:childTnLst>
                                    <p:set>
                                      <p:cBhvr>
                                        <p:cTn id="46" dur="1" fill="hold">
                                          <p:stCondLst>
                                            <p:cond delay="0"/>
                                          </p:stCondLst>
                                        </p:cTn>
                                        <p:tgtEl>
                                          <p:spTgt spid="16"/>
                                        </p:tgtEl>
                                        <p:attrNameLst>
                                          <p:attrName>style.visibility</p:attrName>
                                        </p:attrNameLst>
                                      </p:cBhvr>
                                      <p:to>
                                        <p:strVal val="visible"/>
                                      </p:to>
                                    </p:set>
                                    <p:animEffect transition="in" filter="fade">
                                      <p:cBhvr>
                                        <p:cTn id="47" dur="10000"/>
                                        <p:tgtEl>
                                          <p:spTgt spid="16"/>
                                        </p:tgtEl>
                                      </p:cBhvr>
                                    </p:animEffect>
                                    <p:anim calcmode="lin" valueType="num">
                                      <p:cBhvr>
                                        <p:cTn id="48" dur="10000" fill="hold"/>
                                        <p:tgtEl>
                                          <p:spTgt spid="16"/>
                                        </p:tgtEl>
                                        <p:attrNameLst>
                                          <p:attrName>ppt_x</p:attrName>
                                        </p:attrNameLst>
                                      </p:cBhvr>
                                      <p:tavLst>
                                        <p:tav tm="0">
                                          <p:val>
                                            <p:strVal val="#ppt_x"/>
                                          </p:val>
                                        </p:tav>
                                        <p:tav tm="100000">
                                          <p:val>
                                            <p:strVal val="#ppt_x"/>
                                          </p:val>
                                        </p:tav>
                                      </p:tavLst>
                                    </p:anim>
                                    <p:anim calcmode="lin" valueType="num">
                                      <p:cBhvr>
                                        <p:cTn id="49" dur="10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1" presetClass="entr" presetSubtype="0" fill="hold" grpId="0" nodeType="clickEffect">
                                  <p:stCondLst>
                                    <p:cond delay="500"/>
                                  </p:stCondLst>
                                  <p:childTnLst>
                                    <p:set>
                                      <p:cBhvr>
                                        <p:cTn id="53" dur="1" fill="hold">
                                          <p:stCondLst>
                                            <p:cond delay="9999"/>
                                          </p:stCondLst>
                                        </p:cTn>
                                        <p:tgtEl>
                                          <p:spTgt spid="17"/>
                                        </p:tgtEl>
                                        <p:attrNameLst>
                                          <p:attrName>style.visibility</p:attrName>
                                        </p:attrNameLst>
                                      </p:cBhvr>
                                      <p:to>
                                        <p:strVal val="visible"/>
                                      </p:to>
                                    </p:set>
                                  </p:childTnLst>
                                </p:cTn>
                              </p:par>
                            </p:childTnLst>
                          </p:cTn>
                        </p:par>
                      </p:childTnLst>
                    </p:cTn>
                  </p:par>
                  <p:par>
                    <p:cTn id="54" fill="hold">
                      <p:stCondLst>
                        <p:cond delay="indefinite"/>
                      </p:stCondLst>
                      <p:childTnLst>
                        <p:par>
                          <p:cTn id="55" fill="hold">
                            <p:stCondLst>
                              <p:cond delay="0"/>
                            </p:stCondLst>
                            <p:childTnLst>
                              <p:par>
                                <p:cTn id="56" presetID="45" presetClass="entr" presetSubtype="0" fill="hold" grpId="0" nodeType="clickEffect">
                                  <p:stCondLst>
                                    <p:cond delay="500"/>
                                  </p:stCondLst>
                                  <p:childTnLst>
                                    <p:set>
                                      <p:cBhvr>
                                        <p:cTn id="57" dur="1" fill="hold">
                                          <p:stCondLst>
                                            <p:cond delay="0"/>
                                          </p:stCondLst>
                                        </p:cTn>
                                        <p:tgtEl>
                                          <p:spTgt spid="18"/>
                                        </p:tgtEl>
                                        <p:attrNameLst>
                                          <p:attrName>style.visibility</p:attrName>
                                        </p:attrNameLst>
                                      </p:cBhvr>
                                      <p:to>
                                        <p:strVal val="visible"/>
                                      </p:to>
                                    </p:set>
                                    <p:animEffect transition="in" filter="fade">
                                      <p:cBhvr>
                                        <p:cTn id="58" dur="1000"/>
                                        <p:tgtEl>
                                          <p:spTgt spid="18"/>
                                        </p:tgtEl>
                                      </p:cBhvr>
                                    </p:animEffect>
                                    <p:anim calcmode="lin" valueType="num">
                                      <p:cBhvr>
                                        <p:cTn id="59" dur="1000" fill="hold"/>
                                        <p:tgtEl>
                                          <p:spTgt spid="18"/>
                                        </p:tgtEl>
                                        <p:attrNameLst>
                                          <p:attrName>ppt_w</p:attrName>
                                        </p:attrNameLst>
                                      </p:cBhvr>
                                      <p:tavLst>
                                        <p:tav tm="0" fmla="#ppt_w*sin(2.5*pi*$)">
                                          <p:val>
                                            <p:fltVal val="0"/>
                                          </p:val>
                                        </p:tav>
                                        <p:tav tm="100000">
                                          <p:val>
                                            <p:fltVal val="1"/>
                                          </p:val>
                                        </p:tav>
                                      </p:tavLst>
                                    </p:anim>
                                    <p:anim calcmode="lin" valueType="num">
                                      <p:cBhvr>
                                        <p:cTn id="60" dur="1000" fill="hold"/>
                                        <p:tgtEl>
                                          <p:spTgt spid="1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1" grpId="0"/>
      <p:bldP spid="12" grpId="0"/>
      <p:bldP spid="13" grpId="0"/>
      <p:bldP spid="14" grpId="0"/>
      <p:bldP spid="15" grpId="0"/>
      <p:bldP spid="16" grpId="0"/>
      <p:bldP spid="17" grpId="0"/>
      <p:bldP spid="1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517443EC-8129-4BEA-9588-98509FD7358A}"/>
              </a:ext>
            </a:extLst>
          </p:cNvPr>
          <p:cNvSpPr txBox="1"/>
          <p:nvPr/>
        </p:nvSpPr>
        <p:spPr>
          <a:xfrm>
            <a:off x="816745" y="503598"/>
            <a:ext cx="4953740" cy="369332"/>
          </a:xfrm>
          <a:prstGeom prst="rect">
            <a:avLst/>
          </a:prstGeom>
          <a:noFill/>
        </p:spPr>
        <p:txBody>
          <a:bodyPr wrap="square" rtlCol="0">
            <a:spAutoFit/>
          </a:bodyPr>
          <a:lstStyle/>
          <a:p>
            <a:r>
              <a:rPr lang="en-US" b="0" i="0" dirty="0">
                <a:solidFill>
                  <a:srgbClr val="202124"/>
                </a:solidFill>
                <a:effectLst/>
                <a:latin typeface="Roboto"/>
              </a:rPr>
              <a:t>“My safe place, my voice, and my happiness.”</a:t>
            </a:r>
            <a:endParaRPr lang="en-GB" dirty="0"/>
          </a:p>
        </p:txBody>
      </p:sp>
      <p:sp>
        <p:nvSpPr>
          <p:cNvPr id="8" name="TextBox 7">
            <a:extLst>
              <a:ext uri="{FF2B5EF4-FFF2-40B4-BE49-F238E27FC236}">
                <a16:creationId xmlns:a16="http://schemas.microsoft.com/office/drawing/2014/main" id="{391DCE95-0772-4281-B6E5-2AC5FA8B2F74}"/>
              </a:ext>
            </a:extLst>
          </p:cNvPr>
          <p:cNvSpPr txBox="1"/>
          <p:nvPr/>
        </p:nvSpPr>
        <p:spPr>
          <a:xfrm>
            <a:off x="7443925" y="618365"/>
            <a:ext cx="5743853" cy="369332"/>
          </a:xfrm>
          <a:prstGeom prst="rect">
            <a:avLst/>
          </a:prstGeom>
          <a:noFill/>
        </p:spPr>
        <p:txBody>
          <a:bodyPr wrap="square" rtlCol="0">
            <a:spAutoFit/>
          </a:bodyPr>
          <a:lstStyle/>
          <a:p>
            <a:r>
              <a:rPr lang="en-US" b="0" i="0" dirty="0">
                <a:solidFill>
                  <a:srgbClr val="202124"/>
                </a:solidFill>
                <a:effectLst/>
                <a:latin typeface="Roboto"/>
              </a:rPr>
              <a:t>“BTS is my comfort and a safe space”</a:t>
            </a:r>
            <a:endParaRPr lang="en-GB" dirty="0"/>
          </a:p>
        </p:txBody>
      </p:sp>
      <p:sp>
        <p:nvSpPr>
          <p:cNvPr id="9" name="TextBox 8">
            <a:extLst>
              <a:ext uri="{FF2B5EF4-FFF2-40B4-BE49-F238E27FC236}">
                <a16:creationId xmlns:a16="http://schemas.microsoft.com/office/drawing/2014/main" id="{576F7686-E9E9-4A19-B551-8BF47BCD74BC}"/>
              </a:ext>
            </a:extLst>
          </p:cNvPr>
          <p:cNvSpPr txBox="1"/>
          <p:nvPr/>
        </p:nvSpPr>
        <p:spPr>
          <a:xfrm>
            <a:off x="816745" y="2272381"/>
            <a:ext cx="4820575" cy="369332"/>
          </a:xfrm>
          <a:prstGeom prst="rect">
            <a:avLst/>
          </a:prstGeom>
          <a:noFill/>
        </p:spPr>
        <p:txBody>
          <a:bodyPr wrap="square" rtlCol="0">
            <a:spAutoFit/>
          </a:bodyPr>
          <a:lstStyle/>
          <a:p>
            <a:r>
              <a:rPr lang="en-US" b="0" i="0" dirty="0">
                <a:solidFill>
                  <a:srgbClr val="202124"/>
                </a:solidFill>
                <a:effectLst/>
                <a:latin typeface="Roboto"/>
              </a:rPr>
              <a:t>“They are my safe place”</a:t>
            </a:r>
            <a:endParaRPr lang="en-GB" dirty="0"/>
          </a:p>
        </p:txBody>
      </p:sp>
      <p:sp>
        <p:nvSpPr>
          <p:cNvPr id="10" name="TextBox 9">
            <a:extLst>
              <a:ext uri="{FF2B5EF4-FFF2-40B4-BE49-F238E27FC236}">
                <a16:creationId xmlns:a16="http://schemas.microsoft.com/office/drawing/2014/main" id="{53B16D06-9B60-4731-AF99-B01CF8BC19BC}"/>
              </a:ext>
            </a:extLst>
          </p:cNvPr>
          <p:cNvSpPr txBox="1"/>
          <p:nvPr/>
        </p:nvSpPr>
        <p:spPr>
          <a:xfrm>
            <a:off x="4882256" y="1543252"/>
            <a:ext cx="4385569" cy="369332"/>
          </a:xfrm>
          <a:prstGeom prst="rect">
            <a:avLst/>
          </a:prstGeom>
          <a:noFill/>
        </p:spPr>
        <p:txBody>
          <a:bodyPr wrap="square" rtlCol="0">
            <a:spAutoFit/>
          </a:bodyPr>
          <a:lstStyle/>
          <a:p>
            <a:r>
              <a:rPr lang="en-GB" b="0" i="0" dirty="0">
                <a:solidFill>
                  <a:srgbClr val="202124"/>
                </a:solidFill>
                <a:effectLst/>
                <a:latin typeface="Roboto"/>
              </a:rPr>
              <a:t>“Reasons, inspiration”</a:t>
            </a:r>
            <a:endParaRPr lang="en-GB" dirty="0"/>
          </a:p>
        </p:txBody>
      </p:sp>
      <p:sp>
        <p:nvSpPr>
          <p:cNvPr id="11" name="TextBox 10">
            <a:extLst>
              <a:ext uri="{FF2B5EF4-FFF2-40B4-BE49-F238E27FC236}">
                <a16:creationId xmlns:a16="http://schemas.microsoft.com/office/drawing/2014/main" id="{76860052-49E9-4069-BABD-D8AD9B758A84}"/>
              </a:ext>
            </a:extLst>
          </p:cNvPr>
          <p:cNvSpPr txBox="1"/>
          <p:nvPr/>
        </p:nvSpPr>
        <p:spPr>
          <a:xfrm>
            <a:off x="4392041" y="3277322"/>
            <a:ext cx="4057095" cy="369332"/>
          </a:xfrm>
          <a:prstGeom prst="rect">
            <a:avLst/>
          </a:prstGeom>
          <a:noFill/>
        </p:spPr>
        <p:txBody>
          <a:bodyPr wrap="square" rtlCol="0">
            <a:spAutoFit/>
          </a:bodyPr>
          <a:lstStyle/>
          <a:p>
            <a:r>
              <a:rPr lang="en-GB" b="0" i="0" dirty="0">
                <a:solidFill>
                  <a:srgbClr val="202124"/>
                </a:solidFill>
                <a:effectLst/>
                <a:latin typeface="Roboto"/>
              </a:rPr>
              <a:t>“Korea's pride”</a:t>
            </a:r>
            <a:endParaRPr lang="en-GB" dirty="0"/>
          </a:p>
        </p:txBody>
      </p:sp>
      <p:sp>
        <p:nvSpPr>
          <p:cNvPr id="12" name="TextBox 11">
            <a:extLst>
              <a:ext uri="{FF2B5EF4-FFF2-40B4-BE49-F238E27FC236}">
                <a16:creationId xmlns:a16="http://schemas.microsoft.com/office/drawing/2014/main" id="{210B2316-48DA-408A-8F1F-89197020502E}"/>
              </a:ext>
            </a:extLst>
          </p:cNvPr>
          <p:cNvSpPr txBox="1"/>
          <p:nvPr/>
        </p:nvSpPr>
        <p:spPr>
          <a:xfrm>
            <a:off x="8509246" y="2846616"/>
            <a:ext cx="3222594" cy="369332"/>
          </a:xfrm>
          <a:prstGeom prst="rect">
            <a:avLst/>
          </a:prstGeom>
          <a:noFill/>
        </p:spPr>
        <p:txBody>
          <a:bodyPr wrap="square" rtlCol="0">
            <a:spAutoFit/>
          </a:bodyPr>
          <a:lstStyle/>
          <a:p>
            <a:r>
              <a:rPr lang="en-GB" b="0" i="0" dirty="0">
                <a:solidFill>
                  <a:srgbClr val="202124"/>
                </a:solidFill>
                <a:effectLst/>
                <a:latin typeface="Roboto"/>
              </a:rPr>
              <a:t>“A safe space”</a:t>
            </a:r>
            <a:endParaRPr lang="en-GB" dirty="0"/>
          </a:p>
        </p:txBody>
      </p:sp>
      <p:sp>
        <p:nvSpPr>
          <p:cNvPr id="13" name="TextBox 12">
            <a:extLst>
              <a:ext uri="{FF2B5EF4-FFF2-40B4-BE49-F238E27FC236}">
                <a16:creationId xmlns:a16="http://schemas.microsoft.com/office/drawing/2014/main" id="{B24D2614-5595-475B-ABCA-B728C904CA63}"/>
              </a:ext>
            </a:extLst>
          </p:cNvPr>
          <p:cNvSpPr txBox="1"/>
          <p:nvPr/>
        </p:nvSpPr>
        <p:spPr>
          <a:xfrm>
            <a:off x="1189607" y="4490361"/>
            <a:ext cx="3338004" cy="369332"/>
          </a:xfrm>
          <a:prstGeom prst="rect">
            <a:avLst/>
          </a:prstGeom>
          <a:noFill/>
        </p:spPr>
        <p:txBody>
          <a:bodyPr wrap="square" rtlCol="0">
            <a:spAutoFit/>
          </a:bodyPr>
          <a:lstStyle/>
          <a:p>
            <a:pPr algn="l"/>
            <a:r>
              <a:rPr lang="en-GB" b="0" i="0" dirty="0">
                <a:solidFill>
                  <a:srgbClr val="202124"/>
                </a:solidFill>
                <a:effectLst/>
                <a:latin typeface="Roboto"/>
              </a:rPr>
              <a:t>“Happiness”</a:t>
            </a:r>
          </a:p>
        </p:txBody>
      </p:sp>
      <p:sp>
        <p:nvSpPr>
          <p:cNvPr id="14" name="TextBox 13">
            <a:extLst>
              <a:ext uri="{FF2B5EF4-FFF2-40B4-BE49-F238E27FC236}">
                <a16:creationId xmlns:a16="http://schemas.microsoft.com/office/drawing/2014/main" id="{9251BB06-D420-40AE-8B88-1ED10CAC8EE9}"/>
              </a:ext>
            </a:extLst>
          </p:cNvPr>
          <p:cNvSpPr txBox="1"/>
          <p:nvPr/>
        </p:nvSpPr>
        <p:spPr>
          <a:xfrm>
            <a:off x="8646850" y="4490361"/>
            <a:ext cx="3338004" cy="369332"/>
          </a:xfrm>
          <a:prstGeom prst="rect">
            <a:avLst/>
          </a:prstGeom>
          <a:noFill/>
        </p:spPr>
        <p:txBody>
          <a:bodyPr wrap="square" rtlCol="0">
            <a:spAutoFit/>
          </a:bodyPr>
          <a:lstStyle/>
          <a:p>
            <a:pPr algn="l"/>
            <a:r>
              <a:rPr lang="en-GB" b="0" i="0" dirty="0">
                <a:solidFill>
                  <a:srgbClr val="202124"/>
                </a:solidFill>
                <a:effectLst/>
                <a:latin typeface="Roboto"/>
              </a:rPr>
              <a:t>“Happiness”</a:t>
            </a:r>
          </a:p>
        </p:txBody>
      </p:sp>
      <p:sp>
        <p:nvSpPr>
          <p:cNvPr id="15" name="TextBox 14">
            <a:extLst>
              <a:ext uri="{FF2B5EF4-FFF2-40B4-BE49-F238E27FC236}">
                <a16:creationId xmlns:a16="http://schemas.microsoft.com/office/drawing/2014/main" id="{256CC91D-54E5-465B-967F-534257387ACB}"/>
              </a:ext>
            </a:extLst>
          </p:cNvPr>
          <p:cNvSpPr txBox="1"/>
          <p:nvPr/>
        </p:nvSpPr>
        <p:spPr>
          <a:xfrm>
            <a:off x="4882256" y="5789956"/>
            <a:ext cx="3338004" cy="369332"/>
          </a:xfrm>
          <a:prstGeom prst="rect">
            <a:avLst/>
          </a:prstGeom>
          <a:noFill/>
        </p:spPr>
        <p:txBody>
          <a:bodyPr wrap="square" rtlCol="0">
            <a:spAutoFit/>
          </a:bodyPr>
          <a:lstStyle/>
          <a:p>
            <a:r>
              <a:rPr lang="en-GB" dirty="0"/>
              <a:t>“Comfort and inspiration”</a:t>
            </a:r>
          </a:p>
        </p:txBody>
      </p:sp>
    </p:spTree>
    <p:extLst>
      <p:ext uri="{BB962C8B-B14F-4D97-AF65-F5344CB8AC3E}">
        <p14:creationId xmlns:p14="http://schemas.microsoft.com/office/powerpoint/2010/main" val="706913308"/>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additive="base">
                                        <p:cTn id="12" dur="2000" fill="hold"/>
                                        <p:tgtEl>
                                          <p:spTgt spid="9"/>
                                        </p:tgtEl>
                                        <p:attrNameLst>
                                          <p:attrName>ppt_x</p:attrName>
                                        </p:attrNameLst>
                                      </p:cBhvr>
                                      <p:tavLst>
                                        <p:tav tm="0">
                                          <p:val>
                                            <p:strVal val="#ppt_x"/>
                                          </p:val>
                                        </p:tav>
                                        <p:tav tm="100000">
                                          <p:val>
                                            <p:strVal val="#ppt_x"/>
                                          </p:val>
                                        </p:tav>
                                      </p:tavLst>
                                    </p:anim>
                                    <p:anim calcmode="lin" valueType="num">
                                      <p:cBhvr additive="base">
                                        <p:cTn id="13" dur="20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20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4"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ipe(down)">
                                      <p:cBhvr>
                                        <p:cTn id="23" dur="20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circle(in)">
                                      <p:cBhvr>
                                        <p:cTn id="28" dur="2000"/>
                                        <p:tgtEl>
                                          <p:spTgt spid="11"/>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randombar(horizontal)">
                                      <p:cBhvr>
                                        <p:cTn id="33" dur="20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3"/>
                                        </p:tgtEl>
                                        <p:attrNameLst>
                                          <p:attrName>style.visibility</p:attrName>
                                        </p:attrNameLst>
                                      </p:cBhvr>
                                      <p:to>
                                        <p:strVal val="visible"/>
                                      </p:to>
                                    </p:set>
                                    <p:anim calcmode="lin" valueType="num">
                                      <p:cBhvr additive="base">
                                        <p:cTn id="38" dur="2000" fill="hold"/>
                                        <p:tgtEl>
                                          <p:spTgt spid="13"/>
                                        </p:tgtEl>
                                        <p:attrNameLst>
                                          <p:attrName>ppt_x</p:attrName>
                                        </p:attrNameLst>
                                      </p:cBhvr>
                                      <p:tavLst>
                                        <p:tav tm="0">
                                          <p:val>
                                            <p:strVal val="#ppt_x"/>
                                          </p:val>
                                        </p:tav>
                                        <p:tav tm="100000">
                                          <p:val>
                                            <p:strVal val="#ppt_x"/>
                                          </p:val>
                                        </p:tav>
                                      </p:tavLst>
                                    </p:anim>
                                    <p:anim calcmode="lin" valueType="num">
                                      <p:cBhvr additive="base">
                                        <p:cTn id="39" dur="20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15"/>
                                        </p:tgtEl>
                                        <p:attrNameLst>
                                          <p:attrName>style.visibility</p:attrName>
                                        </p:attrNameLst>
                                      </p:cBhvr>
                                      <p:to>
                                        <p:strVal val="visible"/>
                                      </p:to>
                                    </p:set>
                                    <p:animEffect transition="in" filter="barn(inVertical)">
                                      <p:cBhvr>
                                        <p:cTn id="44" dur="25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26" presetClass="entr" presetSubtype="0"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wipe(down)">
                                      <p:cBhvr>
                                        <p:cTn id="49" dur="580">
                                          <p:stCondLst>
                                            <p:cond delay="0"/>
                                          </p:stCondLst>
                                        </p:cTn>
                                        <p:tgtEl>
                                          <p:spTgt spid="14"/>
                                        </p:tgtEl>
                                      </p:cBhvr>
                                    </p:animEffect>
                                    <p:anim calcmode="lin" valueType="num">
                                      <p:cBhvr>
                                        <p:cTn id="50" dur="1822"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51" dur="664"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52" dur="664" tmFilter="0, 0; 0.125,0.2665; 0.25,0.4; 0.375,0.465; 0.5,0.5;  0.625,0.535; 0.75,0.6; 0.875,0.7335; 1,1">
                                          <p:stCondLst>
                                            <p:cond delay="664"/>
                                          </p:stCondLst>
                                        </p:cTn>
                                        <p:tgtEl>
                                          <p:spTgt spid="14"/>
                                        </p:tgtEl>
                                        <p:attrNameLst>
                                          <p:attrName>ppt_y</p:attrName>
                                        </p:attrNameLst>
                                      </p:cBhvr>
                                      <p:tavLst>
                                        <p:tav tm="0" fmla="#ppt_y-sin(pi*$)/9">
                                          <p:val>
                                            <p:fltVal val="0"/>
                                          </p:val>
                                        </p:tav>
                                        <p:tav tm="100000">
                                          <p:val>
                                            <p:fltVal val="1"/>
                                          </p:val>
                                        </p:tav>
                                      </p:tavLst>
                                    </p:anim>
                                    <p:anim calcmode="lin" valueType="num">
                                      <p:cBhvr>
                                        <p:cTn id="53" dur="332" tmFilter="0, 0; 0.125,0.2665; 0.25,0.4; 0.375,0.465; 0.5,0.5;  0.625,0.535; 0.75,0.6; 0.875,0.7335; 1,1">
                                          <p:stCondLst>
                                            <p:cond delay="1324"/>
                                          </p:stCondLst>
                                        </p:cTn>
                                        <p:tgtEl>
                                          <p:spTgt spid="14"/>
                                        </p:tgtEl>
                                        <p:attrNameLst>
                                          <p:attrName>ppt_y</p:attrName>
                                        </p:attrNameLst>
                                      </p:cBhvr>
                                      <p:tavLst>
                                        <p:tav tm="0" fmla="#ppt_y-sin(pi*$)/27">
                                          <p:val>
                                            <p:fltVal val="0"/>
                                          </p:val>
                                        </p:tav>
                                        <p:tav tm="100000">
                                          <p:val>
                                            <p:fltVal val="1"/>
                                          </p:val>
                                        </p:tav>
                                      </p:tavLst>
                                    </p:anim>
                                    <p:anim calcmode="lin" valueType="num">
                                      <p:cBhvr>
                                        <p:cTn id="54" dur="164" tmFilter="0, 0; 0.125,0.2665; 0.25,0.4; 0.375,0.465; 0.5,0.5;  0.625,0.535; 0.75,0.6; 0.875,0.7335; 1,1">
                                          <p:stCondLst>
                                            <p:cond delay="1656"/>
                                          </p:stCondLst>
                                        </p:cTn>
                                        <p:tgtEl>
                                          <p:spTgt spid="14"/>
                                        </p:tgtEl>
                                        <p:attrNameLst>
                                          <p:attrName>ppt_y</p:attrName>
                                        </p:attrNameLst>
                                      </p:cBhvr>
                                      <p:tavLst>
                                        <p:tav tm="0" fmla="#ppt_y-sin(pi*$)/81">
                                          <p:val>
                                            <p:fltVal val="0"/>
                                          </p:val>
                                        </p:tav>
                                        <p:tav tm="100000">
                                          <p:val>
                                            <p:fltVal val="1"/>
                                          </p:val>
                                        </p:tav>
                                      </p:tavLst>
                                    </p:anim>
                                    <p:animScale>
                                      <p:cBhvr>
                                        <p:cTn id="55" dur="26">
                                          <p:stCondLst>
                                            <p:cond delay="650"/>
                                          </p:stCondLst>
                                        </p:cTn>
                                        <p:tgtEl>
                                          <p:spTgt spid="14"/>
                                        </p:tgtEl>
                                      </p:cBhvr>
                                      <p:to x="100000" y="60000"/>
                                    </p:animScale>
                                    <p:animScale>
                                      <p:cBhvr>
                                        <p:cTn id="56" dur="166" decel="50000">
                                          <p:stCondLst>
                                            <p:cond delay="676"/>
                                          </p:stCondLst>
                                        </p:cTn>
                                        <p:tgtEl>
                                          <p:spTgt spid="14"/>
                                        </p:tgtEl>
                                      </p:cBhvr>
                                      <p:to x="100000" y="100000"/>
                                    </p:animScale>
                                    <p:animScale>
                                      <p:cBhvr>
                                        <p:cTn id="57" dur="26">
                                          <p:stCondLst>
                                            <p:cond delay="1312"/>
                                          </p:stCondLst>
                                        </p:cTn>
                                        <p:tgtEl>
                                          <p:spTgt spid="14"/>
                                        </p:tgtEl>
                                      </p:cBhvr>
                                      <p:to x="100000" y="80000"/>
                                    </p:animScale>
                                    <p:animScale>
                                      <p:cBhvr>
                                        <p:cTn id="58" dur="166" decel="50000">
                                          <p:stCondLst>
                                            <p:cond delay="1338"/>
                                          </p:stCondLst>
                                        </p:cTn>
                                        <p:tgtEl>
                                          <p:spTgt spid="14"/>
                                        </p:tgtEl>
                                      </p:cBhvr>
                                      <p:to x="100000" y="100000"/>
                                    </p:animScale>
                                    <p:animScale>
                                      <p:cBhvr>
                                        <p:cTn id="59" dur="26">
                                          <p:stCondLst>
                                            <p:cond delay="1642"/>
                                          </p:stCondLst>
                                        </p:cTn>
                                        <p:tgtEl>
                                          <p:spTgt spid="14"/>
                                        </p:tgtEl>
                                      </p:cBhvr>
                                      <p:to x="100000" y="90000"/>
                                    </p:animScale>
                                    <p:animScale>
                                      <p:cBhvr>
                                        <p:cTn id="60" dur="166" decel="50000">
                                          <p:stCondLst>
                                            <p:cond delay="1668"/>
                                          </p:stCondLst>
                                        </p:cTn>
                                        <p:tgtEl>
                                          <p:spTgt spid="14"/>
                                        </p:tgtEl>
                                      </p:cBhvr>
                                      <p:to x="100000" y="100000"/>
                                    </p:animScale>
                                    <p:animScale>
                                      <p:cBhvr>
                                        <p:cTn id="61" dur="26">
                                          <p:stCondLst>
                                            <p:cond delay="1808"/>
                                          </p:stCondLst>
                                        </p:cTn>
                                        <p:tgtEl>
                                          <p:spTgt spid="14"/>
                                        </p:tgtEl>
                                      </p:cBhvr>
                                      <p:to x="100000" y="95000"/>
                                    </p:animScale>
                                    <p:animScale>
                                      <p:cBhvr>
                                        <p:cTn id="62" dur="166" decel="50000">
                                          <p:stCondLst>
                                            <p:cond delay="1834"/>
                                          </p:stCondLst>
                                        </p:cTn>
                                        <p:tgtEl>
                                          <p:spTgt spid="1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04E76C05-775C-4BCB-A945-DA326F92DE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9733" y="0"/>
            <a:ext cx="5392534" cy="6858000"/>
          </a:xfrm>
          <a:prstGeom prst="rect">
            <a:avLst/>
          </a:prstGeom>
        </p:spPr>
      </p:pic>
    </p:spTree>
    <p:extLst>
      <p:ext uri="{BB962C8B-B14F-4D97-AF65-F5344CB8AC3E}">
        <p14:creationId xmlns:p14="http://schemas.microsoft.com/office/powerpoint/2010/main" val="74152907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461665"/>
          </a:xfrm>
          <a:prstGeom prst="rect">
            <a:avLst/>
          </a:prstGeom>
          <a:noFill/>
        </p:spPr>
        <p:txBody>
          <a:bodyPr wrap="square" rtlCol="0">
            <a:spAutoFit/>
          </a:bodyPr>
          <a:lstStyle/>
          <a:p>
            <a:pPr algn="ctr"/>
            <a:r>
              <a:rPr lang="en-US" sz="2400" dirty="0"/>
              <a:t>How do you feel being part of ARMY?</a:t>
            </a:r>
            <a:endParaRPr lang="en-GB" sz="2400" dirty="0"/>
          </a:p>
        </p:txBody>
      </p:sp>
      <p:sp>
        <p:nvSpPr>
          <p:cNvPr id="3" name="TextBox 2">
            <a:extLst>
              <a:ext uri="{FF2B5EF4-FFF2-40B4-BE49-F238E27FC236}">
                <a16:creationId xmlns:a16="http://schemas.microsoft.com/office/drawing/2014/main" id="{9F1CBD58-0F72-4070-9A05-661648177A60}"/>
              </a:ext>
            </a:extLst>
          </p:cNvPr>
          <p:cNvSpPr txBox="1"/>
          <p:nvPr/>
        </p:nvSpPr>
        <p:spPr>
          <a:xfrm>
            <a:off x="612559" y="1154097"/>
            <a:ext cx="3284738" cy="369332"/>
          </a:xfrm>
          <a:prstGeom prst="rect">
            <a:avLst/>
          </a:prstGeom>
          <a:noFill/>
        </p:spPr>
        <p:txBody>
          <a:bodyPr wrap="square" rtlCol="0">
            <a:spAutoFit/>
          </a:bodyPr>
          <a:lstStyle/>
          <a:p>
            <a:r>
              <a:rPr lang="en-GB" b="0" i="0" dirty="0">
                <a:solidFill>
                  <a:srgbClr val="202124"/>
                </a:solidFill>
                <a:effectLst/>
                <a:latin typeface="Roboto"/>
              </a:rPr>
              <a:t>“Totally change my life.” </a:t>
            </a:r>
            <a:endParaRPr lang="en-GB" dirty="0"/>
          </a:p>
        </p:txBody>
      </p:sp>
      <p:sp>
        <p:nvSpPr>
          <p:cNvPr id="5" name="TextBox 4">
            <a:extLst>
              <a:ext uri="{FF2B5EF4-FFF2-40B4-BE49-F238E27FC236}">
                <a16:creationId xmlns:a16="http://schemas.microsoft.com/office/drawing/2014/main" id="{D1D8497B-9271-48F9-8D41-5FAC1300D94E}"/>
              </a:ext>
            </a:extLst>
          </p:cNvPr>
          <p:cNvSpPr txBox="1"/>
          <p:nvPr/>
        </p:nvSpPr>
        <p:spPr>
          <a:xfrm>
            <a:off x="4660777" y="1331650"/>
            <a:ext cx="7022237" cy="2585323"/>
          </a:xfrm>
          <a:prstGeom prst="rect">
            <a:avLst/>
          </a:prstGeom>
          <a:noFill/>
        </p:spPr>
        <p:txBody>
          <a:bodyPr wrap="square" rtlCol="0">
            <a:spAutoFit/>
          </a:bodyPr>
          <a:lstStyle/>
          <a:p>
            <a:r>
              <a:rPr lang="en-US" b="0" i="0" dirty="0">
                <a:solidFill>
                  <a:srgbClr val="202124"/>
                </a:solidFill>
                <a:effectLst/>
                <a:latin typeface="Roboto"/>
              </a:rPr>
              <a:t>“I feel so good because </a:t>
            </a:r>
            <a:r>
              <a:rPr lang="en-US" b="0" i="0" dirty="0" err="1">
                <a:solidFill>
                  <a:srgbClr val="202124"/>
                </a:solidFill>
                <a:effectLst/>
                <a:latin typeface="Roboto"/>
              </a:rPr>
              <a:t>i</a:t>
            </a:r>
            <a:r>
              <a:rPr lang="en-US" b="0" i="0" dirty="0">
                <a:solidFill>
                  <a:srgbClr val="202124"/>
                </a:solidFill>
                <a:effectLst/>
                <a:latin typeface="Roboto"/>
              </a:rPr>
              <a:t> found so many friends online ,</a:t>
            </a:r>
            <a:r>
              <a:rPr lang="en-US" b="0" i="0" dirty="0" err="1">
                <a:solidFill>
                  <a:srgbClr val="202124"/>
                </a:solidFill>
                <a:effectLst/>
                <a:latin typeface="Roboto"/>
              </a:rPr>
              <a:t>i</a:t>
            </a:r>
            <a:r>
              <a:rPr lang="en-US" b="0" i="0" dirty="0">
                <a:solidFill>
                  <a:srgbClr val="202124"/>
                </a:solidFill>
                <a:effectLst/>
                <a:latin typeface="Roboto"/>
              </a:rPr>
              <a:t> have friend who will </a:t>
            </a:r>
            <a:r>
              <a:rPr lang="en-US" b="0" i="0" dirty="0" err="1">
                <a:solidFill>
                  <a:srgbClr val="202124"/>
                </a:solidFill>
                <a:effectLst/>
                <a:latin typeface="Roboto"/>
              </a:rPr>
              <a:t>suport</a:t>
            </a:r>
            <a:r>
              <a:rPr lang="en-US" b="0" i="0" dirty="0">
                <a:solidFill>
                  <a:srgbClr val="202124"/>
                </a:solidFill>
                <a:effectLst/>
                <a:latin typeface="Roboto"/>
              </a:rPr>
              <a:t> me ,I know that the </a:t>
            </a:r>
            <a:r>
              <a:rPr lang="en-US" b="0" i="0" dirty="0" err="1">
                <a:solidFill>
                  <a:srgbClr val="202124"/>
                </a:solidFill>
                <a:effectLst/>
                <a:latin typeface="Roboto"/>
              </a:rPr>
              <a:t>armys</a:t>
            </a:r>
            <a:r>
              <a:rPr lang="en-US" b="0" i="0" dirty="0">
                <a:solidFill>
                  <a:srgbClr val="202124"/>
                </a:solidFill>
                <a:effectLst/>
                <a:latin typeface="Roboto"/>
              </a:rPr>
              <a:t> are here for me even if I don't know every single one but we are one big family we love and </a:t>
            </a:r>
            <a:r>
              <a:rPr lang="en-US" b="0" i="0" dirty="0" err="1">
                <a:solidFill>
                  <a:srgbClr val="202124"/>
                </a:solidFill>
                <a:effectLst/>
                <a:latin typeface="Roboto"/>
              </a:rPr>
              <a:t>suport</a:t>
            </a:r>
            <a:r>
              <a:rPr lang="en-US" b="0" i="0" dirty="0">
                <a:solidFill>
                  <a:srgbClr val="202124"/>
                </a:solidFill>
                <a:effectLst/>
                <a:latin typeface="Roboto"/>
              </a:rPr>
              <a:t> each </a:t>
            </a:r>
            <a:r>
              <a:rPr lang="en-US" b="0" i="0" dirty="0" err="1">
                <a:solidFill>
                  <a:srgbClr val="202124"/>
                </a:solidFill>
                <a:effectLst/>
                <a:latin typeface="Roboto"/>
              </a:rPr>
              <a:t>other.Armys</a:t>
            </a:r>
            <a:r>
              <a:rPr lang="en-US" b="0" i="0" dirty="0">
                <a:solidFill>
                  <a:srgbClr val="202124"/>
                </a:solidFill>
                <a:effectLst/>
                <a:latin typeface="Roboto"/>
              </a:rPr>
              <a:t> makes me happy because </a:t>
            </a:r>
            <a:r>
              <a:rPr lang="en-US" b="0" i="0" dirty="0" err="1">
                <a:solidFill>
                  <a:srgbClr val="202124"/>
                </a:solidFill>
                <a:effectLst/>
                <a:latin typeface="Roboto"/>
              </a:rPr>
              <a:t>i</a:t>
            </a:r>
            <a:r>
              <a:rPr lang="en-US" b="0" i="0" dirty="0">
                <a:solidFill>
                  <a:srgbClr val="202124"/>
                </a:solidFill>
                <a:effectLst/>
                <a:latin typeface="Roboto"/>
              </a:rPr>
              <a:t> know how many friends I can have and </a:t>
            </a:r>
            <a:r>
              <a:rPr lang="en-US" b="0" i="0" dirty="0" err="1">
                <a:solidFill>
                  <a:srgbClr val="202124"/>
                </a:solidFill>
                <a:effectLst/>
                <a:latin typeface="Roboto"/>
              </a:rPr>
              <a:t>everytime</a:t>
            </a:r>
            <a:r>
              <a:rPr lang="en-US" b="0" i="0" dirty="0">
                <a:solidFill>
                  <a:srgbClr val="202124"/>
                </a:solidFill>
                <a:effectLst/>
                <a:latin typeface="Roboto"/>
              </a:rPr>
              <a:t> </a:t>
            </a:r>
            <a:r>
              <a:rPr lang="en-US" b="0" i="0" dirty="0" err="1">
                <a:solidFill>
                  <a:srgbClr val="202124"/>
                </a:solidFill>
                <a:effectLst/>
                <a:latin typeface="Roboto"/>
              </a:rPr>
              <a:t>i</a:t>
            </a:r>
            <a:r>
              <a:rPr lang="en-US" b="0" i="0" dirty="0">
                <a:solidFill>
                  <a:srgbClr val="202124"/>
                </a:solidFill>
                <a:effectLst/>
                <a:latin typeface="Roboto"/>
              </a:rPr>
              <a:t> post something and ask them if they're okay they always tell their </a:t>
            </a:r>
            <a:r>
              <a:rPr lang="en-US" b="0" i="0" dirty="0" err="1">
                <a:solidFill>
                  <a:srgbClr val="202124"/>
                </a:solidFill>
                <a:effectLst/>
                <a:latin typeface="Roboto"/>
              </a:rPr>
              <a:t>fellings</a:t>
            </a:r>
            <a:r>
              <a:rPr lang="en-US" b="0" i="0" dirty="0">
                <a:solidFill>
                  <a:srgbClr val="202124"/>
                </a:solidFill>
                <a:effectLst/>
                <a:latin typeface="Roboto"/>
              </a:rPr>
              <a:t> and I can understand and I want to help them ,to make them happy they do the same if I'm not okay they always cheer me up and make my day </a:t>
            </a:r>
            <a:r>
              <a:rPr lang="en-US" b="0" i="0" dirty="0" err="1">
                <a:solidFill>
                  <a:srgbClr val="202124"/>
                </a:solidFill>
                <a:effectLst/>
                <a:latin typeface="Roboto"/>
              </a:rPr>
              <a:t>beautiful.I</a:t>
            </a:r>
            <a:r>
              <a:rPr lang="en-US" b="0" i="0" dirty="0">
                <a:solidFill>
                  <a:srgbClr val="202124"/>
                </a:solidFill>
                <a:effectLst/>
                <a:latin typeface="Roboto"/>
              </a:rPr>
              <a:t> love being part of army.”		</a:t>
            </a:r>
            <a:endParaRPr lang="en-GB" dirty="0"/>
          </a:p>
        </p:txBody>
      </p:sp>
      <p:sp>
        <p:nvSpPr>
          <p:cNvPr id="6" name="TextBox 5">
            <a:extLst>
              <a:ext uri="{FF2B5EF4-FFF2-40B4-BE49-F238E27FC236}">
                <a16:creationId xmlns:a16="http://schemas.microsoft.com/office/drawing/2014/main" id="{01C5407E-B2BE-494C-ACEF-096758D1E96F}"/>
              </a:ext>
            </a:extLst>
          </p:cNvPr>
          <p:cNvSpPr txBox="1"/>
          <p:nvPr/>
        </p:nvSpPr>
        <p:spPr>
          <a:xfrm>
            <a:off x="612559" y="2024109"/>
            <a:ext cx="3577701" cy="2862322"/>
          </a:xfrm>
          <a:prstGeom prst="rect">
            <a:avLst/>
          </a:prstGeom>
          <a:noFill/>
        </p:spPr>
        <p:txBody>
          <a:bodyPr wrap="square" rtlCol="0">
            <a:spAutoFit/>
          </a:bodyPr>
          <a:lstStyle/>
          <a:p>
            <a:r>
              <a:rPr lang="en-US" b="0" i="0" dirty="0">
                <a:solidFill>
                  <a:srgbClr val="202124"/>
                </a:solidFill>
                <a:effectLst/>
                <a:latin typeface="Roboto"/>
              </a:rPr>
              <a:t>“I like being a part of ARMY. It’s really nice to be part of a larger community that all has the same interests. Sometimes being a part of ARMY can be really frustrating because some members of ARMY are toxic, but I </a:t>
            </a:r>
            <a:r>
              <a:rPr lang="en-US" b="0" i="0" dirty="0" err="1">
                <a:solidFill>
                  <a:srgbClr val="202124"/>
                </a:solidFill>
                <a:effectLst/>
                <a:latin typeface="Roboto"/>
              </a:rPr>
              <a:t>te</a:t>
            </a:r>
            <a:r>
              <a:rPr lang="en-US" b="0" i="0" dirty="0">
                <a:solidFill>
                  <a:srgbClr val="202124"/>
                </a:solidFill>
                <a:effectLst/>
                <a:latin typeface="Roboto"/>
              </a:rPr>
              <a:t> to look past that because those people don’t know what ARMY really stands for.”</a:t>
            </a:r>
            <a:endParaRPr lang="en-GB" dirty="0"/>
          </a:p>
        </p:txBody>
      </p:sp>
      <p:sp>
        <p:nvSpPr>
          <p:cNvPr id="8" name="TextBox 7">
            <a:extLst>
              <a:ext uri="{FF2B5EF4-FFF2-40B4-BE49-F238E27FC236}">
                <a16:creationId xmlns:a16="http://schemas.microsoft.com/office/drawing/2014/main" id="{92419ED0-1700-4E82-8FF4-186CB0473898}"/>
              </a:ext>
            </a:extLst>
          </p:cNvPr>
          <p:cNvSpPr txBox="1"/>
          <p:nvPr/>
        </p:nvSpPr>
        <p:spPr>
          <a:xfrm>
            <a:off x="4829452" y="4145872"/>
            <a:ext cx="5930284" cy="1200329"/>
          </a:xfrm>
          <a:prstGeom prst="rect">
            <a:avLst/>
          </a:prstGeom>
          <a:noFill/>
        </p:spPr>
        <p:txBody>
          <a:bodyPr wrap="square" rtlCol="0">
            <a:spAutoFit/>
          </a:bodyPr>
          <a:lstStyle/>
          <a:p>
            <a:r>
              <a:rPr lang="en-US" b="0" i="0" dirty="0">
                <a:solidFill>
                  <a:srgbClr val="202124"/>
                </a:solidFill>
                <a:effectLst/>
                <a:latin typeface="Roboto"/>
              </a:rPr>
              <a:t>“Very proud, the fandom is really crazy and also so kind at the same time. I get a warm feeling whenever I hear the Army's comments. However some army could be toxic but still love most of the fandom.”</a:t>
            </a:r>
            <a:endParaRPr lang="en-GB" dirty="0"/>
          </a:p>
        </p:txBody>
      </p:sp>
      <p:sp>
        <p:nvSpPr>
          <p:cNvPr id="9" name="TextBox 8">
            <a:extLst>
              <a:ext uri="{FF2B5EF4-FFF2-40B4-BE49-F238E27FC236}">
                <a16:creationId xmlns:a16="http://schemas.microsoft.com/office/drawing/2014/main" id="{786E4846-9858-4747-9E5D-F9BFAE941F3E}"/>
              </a:ext>
            </a:extLst>
          </p:cNvPr>
          <p:cNvSpPr txBox="1"/>
          <p:nvPr/>
        </p:nvSpPr>
        <p:spPr>
          <a:xfrm>
            <a:off x="710214" y="5202315"/>
            <a:ext cx="3808520" cy="1477328"/>
          </a:xfrm>
          <a:prstGeom prst="rect">
            <a:avLst/>
          </a:prstGeom>
          <a:noFill/>
        </p:spPr>
        <p:txBody>
          <a:bodyPr wrap="square" rtlCol="0">
            <a:spAutoFit/>
          </a:bodyPr>
          <a:lstStyle/>
          <a:p>
            <a:r>
              <a:rPr lang="en-US" b="0" i="0" dirty="0">
                <a:solidFill>
                  <a:srgbClr val="202124"/>
                </a:solidFill>
                <a:effectLst/>
                <a:latin typeface="Roboto"/>
              </a:rPr>
              <a:t>“It's nice to be apart of a fandom and there's a lot of support but at the same time there are some people that can make you feel bad.”</a:t>
            </a:r>
            <a:endParaRPr lang="en-GB" dirty="0"/>
          </a:p>
        </p:txBody>
      </p:sp>
    </p:spTree>
    <p:extLst>
      <p:ext uri="{BB962C8B-B14F-4D97-AF65-F5344CB8AC3E}">
        <p14:creationId xmlns:p14="http://schemas.microsoft.com/office/powerpoint/2010/main" val="242147698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arn(inVertical)">
                                      <p:cBhvr>
                                        <p:cTn id="12" dur="6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60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3000"/>
                                        <p:tgtEl>
                                          <p:spTgt spid="8"/>
                                        </p:tgtEl>
                                      </p:cBhvr>
                                    </p:animEffect>
                                    <p:anim calcmode="lin" valueType="num">
                                      <p:cBhvr>
                                        <p:cTn id="23" dur="3000" fill="hold"/>
                                        <p:tgtEl>
                                          <p:spTgt spid="8"/>
                                        </p:tgtEl>
                                        <p:attrNameLst>
                                          <p:attrName>ppt_x</p:attrName>
                                        </p:attrNameLst>
                                      </p:cBhvr>
                                      <p:tavLst>
                                        <p:tav tm="0">
                                          <p:val>
                                            <p:strVal val="#ppt_x"/>
                                          </p:val>
                                        </p:tav>
                                        <p:tav tm="100000">
                                          <p:val>
                                            <p:strVal val="#ppt_x"/>
                                          </p:val>
                                        </p:tav>
                                      </p:tavLst>
                                    </p:anim>
                                    <p:anim calcmode="lin" valueType="num">
                                      <p:cBhvr>
                                        <p:cTn id="24" dur="3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down)">
                                      <p:cBhvr>
                                        <p:cTn id="29" dur="870">
                                          <p:stCondLst>
                                            <p:cond delay="0"/>
                                          </p:stCondLst>
                                        </p:cTn>
                                        <p:tgtEl>
                                          <p:spTgt spid="9"/>
                                        </p:tgtEl>
                                      </p:cBhvr>
                                    </p:animEffect>
                                    <p:anim calcmode="lin" valueType="num">
                                      <p:cBhvr>
                                        <p:cTn id="30" dur="2733"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31" dur="996"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32" dur="996" tmFilter="0, 0; 0.125,0.2665; 0.25,0.4; 0.375,0.465; 0.5,0.5;  0.625,0.535; 0.75,0.6; 0.875,0.7335; 1,1">
                                          <p:stCondLst>
                                            <p:cond delay="996"/>
                                          </p:stCondLst>
                                        </p:cTn>
                                        <p:tgtEl>
                                          <p:spTgt spid="9"/>
                                        </p:tgtEl>
                                        <p:attrNameLst>
                                          <p:attrName>ppt_y</p:attrName>
                                        </p:attrNameLst>
                                      </p:cBhvr>
                                      <p:tavLst>
                                        <p:tav tm="0" fmla="#ppt_y-sin(pi*$)/9">
                                          <p:val>
                                            <p:fltVal val="0"/>
                                          </p:val>
                                        </p:tav>
                                        <p:tav tm="100000">
                                          <p:val>
                                            <p:fltVal val="1"/>
                                          </p:val>
                                        </p:tav>
                                      </p:tavLst>
                                    </p:anim>
                                    <p:anim calcmode="lin" valueType="num">
                                      <p:cBhvr>
                                        <p:cTn id="33" dur="498" tmFilter="0, 0; 0.125,0.2665; 0.25,0.4; 0.375,0.465; 0.5,0.5;  0.625,0.535; 0.75,0.6; 0.875,0.7335; 1,1">
                                          <p:stCondLst>
                                            <p:cond delay="1986"/>
                                          </p:stCondLst>
                                        </p:cTn>
                                        <p:tgtEl>
                                          <p:spTgt spid="9"/>
                                        </p:tgtEl>
                                        <p:attrNameLst>
                                          <p:attrName>ppt_y</p:attrName>
                                        </p:attrNameLst>
                                      </p:cBhvr>
                                      <p:tavLst>
                                        <p:tav tm="0" fmla="#ppt_y-sin(pi*$)/27">
                                          <p:val>
                                            <p:fltVal val="0"/>
                                          </p:val>
                                        </p:tav>
                                        <p:tav tm="100000">
                                          <p:val>
                                            <p:fltVal val="1"/>
                                          </p:val>
                                        </p:tav>
                                      </p:tavLst>
                                    </p:anim>
                                    <p:anim calcmode="lin" valueType="num">
                                      <p:cBhvr>
                                        <p:cTn id="34" dur="246" tmFilter="0, 0; 0.125,0.2665; 0.25,0.4; 0.375,0.465; 0.5,0.5;  0.625,0.535; 0.75,0.6; 0.875,0.7335; 1,1">
                                          <p:stCondLst>
                                            <p:cond delay="2484"/>
                                          </p:stCondLst>
                                        </p:cTn>
                                        <p:tgtEl>
                                          <p:spTgt spid="9"/>
                                        </p:tgtEl>
                                        <p:attrNameLst>
                                          <p:attrName>ppt_y</p:attrName>
                                        </p:attrNameLst>
                                      </p:cBhvr>
                                      <p:tavLst>
                                        <p:tav tm="0" fmla="#ppt_y-sin(pi*$)/81">
                                          <p:val>
                                            <p:fltVal val="0"/>
                                          </p:val>
                                        </p:tav>
                                        <p:tav tm="100000">
                                          <p:val>
                                            <p:fltVal val="1"/>
                                          </p:val>
                                        </p:tav>
                                      </p:tavLst>
                                    </p:anim>
                                    <p:animScale>
                                      <p:cBhvr>
                                        <p:cTn id="35" dur="39">
                                          <p:stCondLst>
                                            <p:cond delay="975"/>
                                          </p:stCondLst>
                                        </p:cTn>
                                        <p:tgtEl>
                                          <p:spTgt spid="9"/>
                                        </p:tgtEl>
                                      </p:cBhvr>
                                      <p:to x="100000" y="60000"/>
                                    </p:animScale>
                                    <p:animScale>
                                      <p:cBhvr>
                                        <p:cTn id="36" dur="249" decel="50000">
                                          <p:stCondLst>
                                            <p:cond delay="1014"/>
                                          </p:stCondLst>
                                        </p:cTn>
                                        <p:tgtEl>
                                          <p:spTgt spid="9"/>
                                        </p:tgtEl>
                                      </p:cBhvr>
                                      <p:to x="100000" y="100000"/>
                                    </p:animScale>
                                    <p:animScale>
                                      <p:cBhvr>
                                        <p:cTn id="37" dur="39">
                                          <p:stCondLst>
                                            <p:cond delay="1968"/>
                                          </p:stCondLst>
                                        </p:cTn>
                                        <p:tgtEl>
                                          <p:spTgt spid="9"/>
                                        </p:tgtEl>
                                      </p:cBhvr>
                                      <p:to x="100000" y="80000"/>
                                    </p:animScale>
                                    <p:animScale>
                                      <p:cBhvr>
                                        <p:cTn id="38" dur="249" decel="50000">
                                          <p:stCondLst>
                                            <p:cond delay="2007"/>
                                          </p:stCondLst>
                                        </p:cTn>
                                        <p:tgtEl>
                                          <p:spTgt spid="9"/>
                                        </p:tgtEl>
                                      </p:cBhvr>
                                      <p:to x="100000" y="100000"/>
                                    </p:animScale>
                                    <p:animScale>
                                      <p:cBhvr>
                                        <p:cTn id="39" dur="39">
                                          <p:stCondLst>
                                            <p:cond delay="2463"/>
                                          </p:stCondLst>
                                        </p:cTn>
                                        <p:tgtEl>
                                          <p:spTgt spid="9"/>
                                        </p:tgtEl>
                                      </p:cBhvr>
                                      <p:to x="100000" y="90000"/>
                                    </p:animScale>
                                    <p:animScale>
                                      <p:cBhvr>
                                        <p:cTn id="40" dur="249" decel="50000">
                                          <p:stCondLst>
                                            <p:cond delay="2502"/>
                                          </p:stCondLst>
                                        </p:cTn>
                                        <p:tgtEl>
                                          <p:spTgt spid="9"/>
                                        </p:tgtEl>
                                      </p:cBhvr>
                                      <p:to x="100000" y="100000"/>
                                    </p:animScale>
                                    <p:animScale>
                                      <p:cBhvr>
                                        <p:cTn id="41" dur="39">
                                          <p:stCondLst>
                                            <p:cond delay="2712"/>
                                          </p:stCondLst>
                                        </p:cTn>
                                        <p:tgtEl>
                                          <p:spTgt spid="9"/>
                                        </p:tgtEl>
                                      </p:cBhvr>
                                      <p:to x="100000" y="95000"/>
                                    </p:animScale>
                                    <p:animScale>
                                      <p:cBhvr>
                                        <p:cTn id="42" dur="249" decel="50000">
                                          <p:stCondLst>
                                            <p:cond delay="2751"/>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586EBC9-4327-4E31-88CC-93AAE0E13E39}"/>
              </a:ext>
            </a:extLst>
          </p:cNvPr>
          <p:cNvSpPr txBox="1"/>
          <p:nvPr/>
        </p:nvSpPr>
        <p:spPr>
          <a:xfrm>
            <a:off x="686170" y="500881"/>
            <a:ext cx="4358936" cy="923330"/>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love it!! army really is the best and strongest fandom and </a:t>
            </a:r>
            <a:r>
              <a:rPr lang="en-US" b="0" i="0" dirty="0" err="1">
                <a:solidFill>
                  <a:srgbClr val="202124"/>
                </a:solidFill>
                <a:effectLst/>
                <a:latin typeface="Roboto"/>
              </a:rPr>
              <a:t>i</a:t>
            </a:r>
            <a:r>
              <a:rPr lang="en-US" b="0" i="0" dirty="0">
                <a:solidFill>
                  <a:srgbClr val="202124"/>
                </a:solidFill>
                <a:effectLst/>
                <a:latin typeface="Roboto"/>
              </a:rPr>
              <a:t> feel so </a:t>
            </a:r>
            <a:r>
              <a:rPr lang="en-US" b="0" i="0" dirty="0" err="1">
                <a:solidFill>
                  <a:srgbClr val="202124"/>
                </a:solidFill>
                <a:effectLst/>
                <a:latin typeface="Roboto"/>
              </a:rPr>
              <a:t>honoured</a:t>
            </a:r>
            <a:r>
              <a:rPr lang="en-US" b="0" i="0" dirty="0">
                <a:solidFill>
                  <a:srgbClr val="202124"/>
                </a:solidFill>
                <a:effectLst/>
                <a:latin typeface="Roboto"/>
              </a:rPr>
              <a:t> to be stanning a group like </a:t>
            </a:r>
            <a:r>
              <a:rPr lang="en-US" b="0" i="0" dirty="0" err="1">
                <a:solidFill>
                  <a:srgbClr val="202124"/>
                </a:solidFill>
                <a:effectLst/>
                <a:latin typeface="Roboto"/>
              </a:rPr>
              <a:t>bts</a:t>
            </a:r>
            <a:r>
              <a:rPr lang="en-US" b="0" i="0" dirty="0">
                <a:solidFill>
                  <a:srgbClr val="202124"/>
                </a:solidFill>
                <a:effectLst/>
                <a:latin typeface="Roboto"/>
              </a:rPr>
              <a:t>!”</a:t>
            </a:r>
            <a:endParaRPr lang="en-GB" dirty="0"/>
          </a:p>
        </p:txBody>
      </p:sp>
      <p:sp>
        <p:nvSpPr>
          <p:cNvPr id="8" name="TextBox 7">
            <a:extLst>
              <a:ext uri="{FF2B5EF4-FFF2-40B4-BE49-F238E27FC236}">
                <a16:creationId xmlns:a16="http://schemas.microsoft.com/office/drawing/2014/main" id="{B90C8C8D-57E2-49E3-981C-34DBC76947FD}"/>
              </a:ext>
            </a:extLst>
          </p:cNvPr>
          <p:cNvSpPr txBox="1"/>
          <p:nvPr/>
        </p:nvSpPr>
        <p:spPr>
          <a:xfrm>
            <a:off x="5283600" y="2842746"/>
            <a:ext cx="6178859" cy="646331"/>
          </a:xfrm>
          <a:prstGeom prst="rect">
            <a:avLst/>
          </a:prstGeom>
          <a:noFill/>
        </p:spPr>
        <p:txBody>
          <a:bodyPr wrap="square" rtlCol="0">
            <a:spAutoFit/>
          </a:bodyPr>
          <a:lstStyle/>
          <a:p>
            <a:r>
              <a:rPr lang="en-US" b="0" i="0" dirty="0">
                <a:solidFill>
                  <a:srgbClr val="202124"/>
                </a:solidFill>
                <a:effectLst/>
                <a:latin typeface="Roboto"/>
              </a:rPr>
              <a:t>“It feels nice to be part of such a big group of people that share the same passion and love for something.”</a:t>
            </a:r>
            <a:endParaRPr lang="en-GB" dirty="0"/>
          </a:p>
        </p:txBody>
      </p:sp>
      <p:sp>
        <p:nvSpPr>
          <p:cNvPr id="9" name="TextBox 8">
            <a:extLst>
              <a:ext uri="{FF2B5EF4-FFF2-40B4-BE49-F238E27FC236}">
                <a16:creationId xmlns:a16="http://schemas.microsoft.com/office/drawing/2014/main" id="{4A1048BD-0BB2-44AA-BAEF-84810B47A6AF}"/>
              </a:ext>
            </a:extLst>
          </p:cNvPr>
          <p:cNvSpPr txBox="1"/>
          <p:nvPr/>
        </p:nvSpPr>
        <p:spPr>
          <a:xfrm>
            <a:off x="540428" y="3853714"/>
            <a:ext cx="4456590" cy="923330"/>
          </a:xfrm>
          <a:prstGeom prst="rect">
            <a:avLst/>
          </a:prstGeom>
          <a:noFill/>
        </p:spPr>
        <p:txBody>
          <a:bodyPr wrap="square" rtlCol="0">
            <a:spAutoFit/>
          </a:bodyPr>
          <a:lstStyle/>
          <a:p>
            <a:r>
              <a:rPr lang="en-US" b="0" i="0" dirty="0">
                <a:solidFill>
                  <a:srgbClr val="202124"/>
                </a:solidFill>
                <a:effectLst/>
                <a:latin typeface="Roboto"/>
              </a:rPr>
              <a:t>“I don't really know, </a:t>
            </a:r>
            <a:r>
              <a:rPr lang="en-US" b="0" i="0" dirty="0" err="1">
                <a:solidFill>
                  <a:srgbClr val="202124"/>
                </a:solidFill>
                <a:effectLst/>
                <a:latin typeface="Roboto"/>
              </a:rPr>
              <a:t>i</a:t>
            </a:r>
            <a:r>
              <a:rPr lang="en-US" b="0" i="0" dirty="0">
                <a:solidFill>
                  <a:srgbClr val="202124"/>
                </a:solidFill>
                <a:effectLst/>
                <a:latin typeface="Roboto"/>
              </a:rPr>
              <a:t> don't communicate with a lot of army's, my social skills are not the best”</a:t>
            </a:r>
            <a:endParaRPr lang="en-GB" dirty="0"/>
          </a:p>
        </p:txBody>
      </p:sp>
      <p:sp>
        <p:nvSpPr>
          <p:cNvPr id="10" name="TextBox 9">
            <a:extLst>
              <a:ext uri="{FF2B5EF4-FFF2-40B4-BE49-F238E27FC236}">
                <a16:creationId xmlns:a16="http://schemas.microsoft.com/office/drawing/2014/main" id="{4517E6FC-76B0-4F4D-BB53-F2568F3773C9}"/>
              </a:ext>
            </a:extLst>
          </p:cNvPr>
          <p:cNvSpPr txBox="1"/>
          <p:nvPr/>
        </p:nvSpPr>
        <p:spPr>
          <a:xfrm>
            <a:off x="2831977" y="1775024"/>
            <a:ext cx="5761608" cy="646331"/>
          </a:xfrm>
          <a:prstGeom prst="rect">
            <a:avLst/>
          </a:prstGeom>
          <a:noFill/>
        </p:spPr>
        <p:txBody>
          <a:bodyPr wrap="square" rtlCol="0">
            <a:spAutoFit/>
          </a:bodyPr>
          <a:lstStyle/>
          <a:p>
            <a:r>
              <a:rPr lang="en-US" b="0" i="0" dirty="0">
                <a:solidFill>
                  <a:srgbClr val="202124"/>
                </a:solidFill>
                <a:effectLst/>
                <a:latin typeface="Roboto"/>
              </a:rPr>
              <a:t>“Being part of ARMY makes me feel like I belong and I really like the sense of community.”</a:t>
            </a:r>
            <a:endParaRPr lang="en-GB" dirty="0"/>
          </a:p>
        </p:txBody>
      </p:sp>
      <p:sp>
        <p:nvSpPr>
          <p:cNvPr id="11" name="TextBox 10">
            <a:extLst>
              <a:ext uri="{FF2B5EF4-FFF2-40B4-BE49-F238E27FC236}">
                <a16:creationId xmlns:a16="http://schemas.microsoft.com/office/drawing/2014/main" id="{207270A7-C327-4DBA-B3B0-3341EEB99FC9}"/>
              </a:ext>
            </a:extLst>
          </p:cNvPr>
          <p:cNvSpPr txBox="1"/>
          <p:nvPr/>
        </p:nvSpPr>
        <p:spPr>
          <a:xfrm>
            <a:off x="4057096" y="4961709"/>
            <a:ext cx="4536489" cy="646331"/>
          </a:xfrm>
          <a:prstGeom prst="rect">
            <a:avLst/>
          </a:prstGeom>
          <a:noFill/>
        </p:spPr>
        <p:txBody>
          <a:bodyPr wrap="square" rtlCol="0">
            <a:spAutoFit/>
          </a:bodyPr>
          <a:lstStyle/>
          <a:p>
            <a:r>
              <a:rPr lang="en-US" b="0" i="0" dirty="0">
                <a:solidFill>
                  <a:srgbClr val="202124"/>
                </a:solidFill>
                <a:effectLst/>
                <a:latin typeface="Roboto"/>
              </a:rPr>
              <a:t>“It's comforting and makes you feel less lonely”</a:t>
            </a:r>
            <a:endParaRPr lang="en-GB" dirty="0"/>
          </a:p>
        </p:txBody>
      </p:sp>
      <p:sp>
        <p:nvSpPr>
          <p:cNvPr id="12" name="TextBox 11">
            <a:extLst>
              <a:ext uri="{FF2B5EF4-FFF2-40B4-BE49-F238E27FC236}">
                <a16:creationId xmlns:a16="http://schemas.microsoft.com/office/drawing/2014/main" id="{F6E35912-38EE-4F3D-B343-F46DF4BD1EB3}"/>
              </a:ext>
            </a:extLst>
          </p:cNvPr>
          <p:cNvSpPr txBox="1"/>
          <p:nvPr/>
        </p:nvSpPr>
        <p:spPr>
          <a:xfrm>
            <a:off x="9515920" y="1479619"/>
            <a:ext cx="2574524" cy="646331"/>
          </a:xfrm>
          <a:prstGeom prst="rect">
            <a:avLst/>
          </a:prstGeom>
          <a:noFill/>
        </p:spPr>
        <p:txBody>
          <a:bodyPr wrap="square" rtlCol="0">
            <a:spAutoFit/>
          </a:bodyPr>
          <a:lstStyle/>
          <a:p>
            <a:r>
              <a:rPr lang="en-US" b="0" i="0" dirty="0">
                <a:solidFill>
                  <a:srgbClr val="202124"/>
                </a:solidFill>
                <a:effectLst/>
                <a:latin typeface="Roboto"/>
              </a:rPr>
              <a:t>“like being part of a family”</a:t>
            </a:r>
            <a:endParaRPr lang="en-GB" dirty="0"/>
          </a:p>
        </p:txBody>
      </p:sp>
      <p:sp>
        <p:nvSpPr>
          <p:cNvPr id="13" name="TextBox 12">
            <a:extLst>
              <a:ext uri="{FF2B5EF4-FFF2-40B4-BE49-F238E27FC236}">
                <a16:creationId xmlns:a16="http://schemas.microsoft.com/office/drawing/2014/main" id="{C11178E0-55AD-4340-A2E5-1C685C8CEA88}"/>
              </a:ext>
            </a:extLst>
          </p:cNvPr>
          <p:cNvSpPr txBox="1"/>
          <p:nvPr/>
        </p:nvSpPr>
        <p:spPr>
          <a:xfrm>
            <a:off x="8088760" y="467565"/>
            <a:ext cx="1784411" cy="646331"/>
          </a:xfrm>
          <a:prstGeom prst="rect">
            <a:avLst/>
          </a:prstGeom>
          <a:noFill/>
        </p:spPr>
        <p:txBody>
          <a:bodyPr wrap="square" rtlCol="0">
            <a:spAutoFit/>
          </a:bodyPr>
          <a:lstStyle/>
          <a:p>
            <a:r>
              <a:rPr lang="en-US" b="0" i="0" dirty="0">
                <a:solidFill>
                  <a:srgbClr val="202124"/>
                </a:solidFill>
                <a:effectLst/>
                <a:latin typeface="Roboto"/>
              </a:rPr>
              <a:t>“I think I feel less alone”</a:t>
            </a:r>
            <a:endParaRPr lang="en-GB" dirty="0"/>
          </a:p>
        </p:txBody>
      </p:sp>
      <p:sp>
        <p:nvSpPr>
          <p:cNvPr id="14" name="TextBox 13">
            <a:extLst>
              <a:ext uri="{FF2B5EF4-FFF2-40B4-BE49-F238E27FC236}">
                <a16:creationId xmlns:a16="http://schemas.microsoft.com/office/drawing/2014/main" id="{51C2124B-E10F-407A-A1E2-F4CE2A939DEE}"/>
              </a:ext>
            </a:extLst>
          </p:cNvPr>
          <p:cNvSpPr txBox="1"/>
          <p:nvPr/>
        </p:nvSpPr>
        <p:spPr>
          <a:xfrm>
            <a:off x="1085758" y="2819620"/>
            <a:ext cx="2246050" cy="369332"/>
          </a:xfrm>
          <a:prstGeom prst="rect">
            <a:avLst/>
          </a:prstGeom>
          <a:noFill/>
        </p:spPr>
        <p:txBody>
          <a:bodyPr wrap="square" rtlCol="0">
            <a:spAutoFit/>
          </a:bodyPr>
          <a:lstStyle/>
          <a:p>
            <a:r>
              <a:rPr lang="en-GB" b="0" i="0" dirty="0">
                <a:solidFill>
                  <a:srgbClr val="202124"/>
                </a:solidFill>
                <a:effectLst/>
                <a:latin typeface="Roboto"/>
              </a:rPr>
              <a:t>“Very blessed”</a:t>
            </a:r>
            <a:endParaRPr lang="en-GB" dirty="0"/>
          </a:p>
        </p:txBody>
      </p:sp>
      <p:sp>
        <p:nvSpPr>
          <p:cNvPr id="15" name="TextBox 14">
            <a:extLst>
              <a:ext uri="{FF2B5EF4-FFF2-40B4-BE49-F238E27FC236}">
                <a16:creationId xmlns:a16="http://schemas.microsoft.com/office/drawing/2014/main" id="{A2058720-C310-4CFA-9650-33231B711B26}"/>
              </a:ext>
            </a:extLst>
          </p:cNvPr>
          <p:cNvSpPr txBox="1"/>
          <p:nvPr/>
        </p:nvSpPr>
        <p:spPr>
          <a:xfrm rot="10800000" flipH="1" flipV="1">
            <a:off x="6096000" y="3965539"/>
            <a:ext cx="2481458" cy="369332"/>
          </a:xfrm>
          <a:prstGeom prst="rect">
            <a:avLst/>
          </a:prstGeom>
          <a:noFill/>
        </p:spPr>
        <p:txBody>
          <a:bodyPr wrap="square" rtlCol="0">
            <a:spAutoFit/>
          </a:bodyPr>
          <a:lstStyle/>
          <a:p>
            <a:r>
              <a:rPr lang="en-GB" b="0" i="0" dirty="0">
                <a:solidFill>
                  <a:srgbClr val="202124"/>
                </a:solidFill>
                <a:effectLst/>
                <a:latin typeface="Roboto"/>
              </a:rPr>
              <a:t>“Very happy”</a:t>
            </a:r>
            <a:endParaRPr lang="en-GB" dirty="0"/>
          </a:p>
        </p:txBody>
      </p:sp>
      <p:sp>
        <p:nvSpPr>
          <p:cNvPr id="16" name="TextBox 15">
            <a:extLst>
              <a:ext uri="{FF2B5EF4-FFF2-40B4-BE49-F238E27FC236}">
                <a16:creationId xmlns:a16="http://schemas.microsoft.com/office/drawing/2014/main" id="{26425642-F518-43B5-8F7E-290B05E9A8DA}"/>
              </a:ext>
            </a:extLst>
          </p:cNvPr>
          <p:cNvSpPr txBox="1"/>
          <p:nvPr/>
        </p:nvSpPr>
        <p:spPr>
          <a:xfrm>
            <a:off x="10250656" y="4315379"/>
            <a:ext cx="3169329" cy="369332"/>
          </a:xfrm>
          <a:prstGeom prst="rect">
            <a:avLst/>
          </a:prstGeom>
          <a:noFill/>
        </p:spPr>
        <p:txBody>
          <a:bodyPr wrap="square" rtlCol="0">
            <a:spAutoFit/>
          </a:bodyPr>
          <a:lstStyle/>
          <a:p>
            <a:r>
              <a:rPr lang="en-GB" b="0" i="0" dirty="0">
                <a:solidFill>
                  <a:srgbClr val="202124"/>
                </a:solidFill>
                <a:effectLst/>
                <a:latin typeface="Roboto"/>
              </a:rPr>
              <a:t>“Family”</a:t>
            </a:r>
            <a:endParaRPr lang="en-GB" dirty="0"/>
          </a:p>
        </p:txBody>
      </p:sp>
      <p:sp>
        <p:nvSpPr>
          <p:cNvPr id="17" name="TextBox 16">
            <a:extLst>
              <a:ext uri="{FF2B5EF4-FFF2-40B4-BE49-F238E27FC236}">
                <a16:creationId xmlns:a16="http://schemas.microsoft.com/office/drawing/2014/main" id="{2965BF25-AAD9-4627-882D-CA0AB181A0C0}"/>
              </a:ext>
            </a:extLst>
          </p:cNvPr>
          <p:cNvSpPr txBox="1"/>
          <p:nvPr/>
        </p:nvSpPr>
        <p:spPr>
          <a:xfrm>
            <a:off x="686170" y="5604431"/>
            <a:ext cx="1651247" cy="369332"/>
          </a:xfrm>
          <a:prstGeom prst="rect">
            <a:avLst/>
          </a:prstGeom>
          <a:noFill/>
        </p:spPr>
        <p:txBody>
          <a:bodyPr wrap="square" rtlCol="0">
            <a:spAutoFit/>
          </a:bodyPr>
          <a:lstStyle/>
          <a:p>
            <a:r>
              <a:rPr lang="en-GB" b="0" i="0" dirty="0">
                <a:solidFill>
                  <a:srgbClr val="202124"/>
                </a:solidFill>
                <a:effectLst/>
                <a:latin typeface="Roboto"/>
              </a:rPr>
              <a:t>“Happy”</a:t>
            </a:r>
            <a:endParaRPr lang="en-GB" dirty="0"/>
          </a:p>
        </p:txBody>
      </p:sp>
      <p:sp>
        <p:nvSpPr>
          <p:cNvPr id="18" name="TextBox 17">
            <a:extLst>
              <a:ext uri="{FF2B5EF4-FFF2-40B4-BE49-F238E27FC236}">
                <a16:creationId xmlns:a16="http://schemas.microsoft.com/office/drawing/2014/main" id="{7F1DDAD3-CA32-488D-BF15-636F2A74783E}"/>
              </a:ext>
            </a:extLst>
          </p:cNvPr>
          <p:cNvSpPr txBox="1"/>
          <p:nvPr/>
        </p:nvSpPr>
        <p:spPr>
          <a:xfrm>
            <a:off x="4889654" y="6159690"/>
            <a:ext cx="1914617" cy="369332"/>
          </a:xfrm>
          <a:prstGeom prst="rect">
            <a:avLst/>
          </a:prstGeom>
          <a:noFill/>
        </p:spPr>
        <p:txBody>
          <a:bodyPr wrap="square" rtlCol="0">
            <a:spAutoFit/>
          </a:bodyPr>
          <a:lstStyle/>
          <a:p>
            <a:r>
              <a:rPr lang="en-GB" b="0" i="0" dirty="0">
                <a:solidFill>
                  <a:srgbClr val="202124"/>
                </a:solidFill>
                <a:effectLst/>
                <a:latin typeface="Roboto"/>
              </a:rPr>
              <a:t>“Proud”</a:t>
            </a:r>
            <a:endParaRPr lang="en-GB" dirty="0"/>
          </a:p>
        </p:txBody>
      </p:sp>
      <p:sp>
        <p:nvSpPr>
          <p:cNvPr id="19" name="TextBox 18">
            <a:extLst>
              <a:ext uri="{FF2B5EF4-FFF2-40B4-BE49-F238E27FC236}">
                <a16:creationId xmlns:a16="http://schemas.microsoft.com/office/drawing/2014/main" id="{7A121690-B958-45A6-AFBF-977027EAB465}"/>
              </a:ext>
            </a:extLst>
          </p:cNvPr>
          <p:cNvSpPr txBox="1"/>
          <p:nvPr/>
        </p:nvSpPr>
        <p:spPr>
          <a:xfrm>
            <a:off x="8373029" y="5972677"/>
            <a:ext cx="3462291" cy="369332"/>
          </a:xfrm>
          <a:prstGeom prst="rect">
            <a:avLst/>
          </a:prstGeom>
          <a:noFill/>
        </p:spPr>
        <p:txBody>
          <a:bodyPr wrap="square" rtlCol="0">
            <a:spAutoFit/>
          </a:bodyPr>
          <a:lstStyle/>
          <a:p>
            <a:r>
              <a:rPr lang="en-GB" dirty="0"/>
              <a:t>“Big family, make friends easily”</a:t>
            </a:r>
          </a:p>
        </p:txBody>
      </p:sp>
    </p:spTree>
    <p:extLst>
      <p:ext uri="{BB962C8B-B14F-4D97-AF65-F5344CB8AC3E}">
        <p14:creationId xmlns:p14="http://schemas.microsoft.com/office/powerpoint/2010/main" val="28120415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2000" fill="hold"/>
                                        <p:tgtEl>
                                          <p:spTgt spid="7"/>
                                        </p:tgtEl>
                                        <p:attrNameLst>
                                          <p:attrName>ppt_x</p:attrName>
                                        </p:attrNameLst>
                                      </p:cBhvr>
                                      <p:tavLst>
                                        <p:tav tm="0">
                                          <p:val>
                                            <p:strVal val="#ppt_x"/>
                                          </p:val>
                                        </p:tav>
                                        <p:tav tm="100000">
                                          <p:val>
                                            <p:strVal val="#ppt_x"/>
                                          </p:val>
                                        </p:tav>
                                      </p:tavLst>
                                    </p:anim>
                                    <p:anim calcmode="lin" valueType="num">
                                      <p:cBhvr additive="base">
                                        <p:cTn id="8" dur="20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mph" presetSubtype="0" fill="hold" grpId="0" nodeType="clickEffect">
                                  <p:stCondLst>
                                    <p:cond delay="0"/>
                                  </p:stCondLst>
                                  <p:childTnLst>
                                    <p:animEffect transition="out" filter="fade">
                                      <p:cBhvr>
                                        <p:cTn id="12" dur="2000" tmFilter="0, 0; .2, .5; .8, .5; 1, 0"/>
                                        <p:tgtEl>
                                          <p:spTgt spid="8"/>
                                        </p:tgtEl>
                                      </p:cBhvr>
                                    </p:animEffect>
                                    <p:animScale>
                                      <p:cBhvr>
                                        <p:cTn id="13" dur="1000" autoRev="1" fill="hold"/>
                                        <p:tgtEl>
                                          <p:spTgt spid="8"/>
                                        </p:tgtEl>
                                      </p:cBhvr>
                                      <p:by x="105000" y="105000"/>
                                    </p:animScale>
                                  </p:childTnLst>
                                </p:cTn>
                              </p:par>
                            </p:childTnLst>
                          </p:cTn>
                        </p:par>
                      </p:childTnLst>
                    </p:cTn>
                  </p:par>
                  <p:par>
                    <p:cTn id="14" fill="hold">
                      <p:stCondLst>
                        <p:cond delay="indefinite"/>
                      </p:stCondLst>
                      <p:childTnLst>
                        <p:par>
                          <p:cTn id="15" fill="hold">
                            <p:stCondLst>
                              <p:cond delay="0"/>
                            </p:stCondLst>
                            <p:childTnLst>
                              <p:par>
                                <p:cTn id="16" presetID="45" presetClass="entr" presetSubtype="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2000"/>
                                        <p:tgtEl>
                                          <p:spTgt spid="9"/>
                                        </p:tgtEl>
                                      </p:cBhvr>
                                    </p:animEffect>
                                    <p:anim calcmode="lin" valueType="num">
                                      <p:cBhvr>
                                        <p:cTn id="19" dur="2000" fill="hold"/>
                                        <p:tgtEl>
                                          <p:spTgt spid="9"/>
                                        </p:tgtEl>
                                        <p:attrNameLst>
                                          <p:attrName>ppt_w</p:attrName>
                                        </p:attrNameLst>
                                      </p:cBhvr>
                                      <p:tavLst>
                                        <p:tav tm="0" fmla="#ppt_w*sin(2.5*pi*$)">
                                          <p:val>
                                            <p:fltVal val="0"/>
                                          </p:val>
                                        </p:tav>
                                        <p:tav tm="100000">
                                          <p:val>
                                            <p:fltVal val="1"/>
                                          </p:val>
                                        </p:tav>
                                      </p:tavLst>
                                    </p:anim>
                                    <p:anim calcmode="lin" valueType="num">
                                      <p:cBhvr>
                                        <p:cTn id="20" dur="2000" fill="hold"/>
                                        <p:tgtEl>
                                          <p:spTgt spid="9"/>
                                        </p:tgtEl>
                                        <p:attrNameLst>
                                          <p:attrName>ppt_h</p:attrName>
                                        </p:attrNameLst>
                                      </p:cBhvr>
                                      <p:tavLst>
                                        <p:tav tm="0">
                                          <p:val>
                                            <p:strVal val="#ppt_h"/>
                                          </p:val>
                                        </p:tav>
                                        <p:tav tm="100000">
                                          <p:val>
                                            <p:strVal val="#ppt_h"/>
                                          </p:val>
                                        </p:tav>
                                      </p:tavLst>
                                    </p:anim>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randombar(horizontal)">
                                      <p:cBhvr>
                                        <p:cTn id="25" dur="20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53" presetClass="entr" presetSubtype="16"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p:cTn id="30" dur="2000" fill="hold"/>
                                        <p:tgtEl>
                                          <p:spTgt spid="12"/>
                                        </p:tgtEl>
                                        <p:attrNameLst>
                                          <p:attrName>ppt_w</p:attrName>
                                        </p:attrNameLst>
                                      </p:cBhvr>
                                      <p:tavLst>
                                        <p:tav tm="0">
                                          <p:val>
                                            <p:fltVal val="0"/>
                                          </p:val>
                                        </p:tav>
                                        <p:tav tm="100000">
                                          <p:val>
                                            <p:strVal val="#ppt_w"/>
                                          </p:val>
                                        </p:tav>
                                      </p:tavLst>
                                    </p:anim>
                                    <p:anim calcmode="lin" valueType="num">
                                      <p:cBhvr>
                                        <p:cTn id="31" dur="2000" fill="hold"/>
                                        <p:tgtEl>
                                          <p:spTgt spid="12"/>
                                        </p:tgtEl>
                                        <p:attrNameLst>
                                          <p:attrName>ppt_h</p:attrName>
                                        </p:attrNameLst>
                                      </p:cBhvr>
                                      <p:tavLst>
                                        <p:tav tm="0">
                                          <p:val>
                                            <p:fltVal val="0"/>
                                          </p:val>
                                        </p:tav>
                                        <p:tav tm="100000">
                                          <p:val>
                                            <p:strVal val="#ppt_h"/>
                                          </p:val>
                                        </p:tav>
                                      </p:tavLst>
                                    </p:anim>
                                    <p:animEffect transition="in" filter="fade">
                                      <p:cBhvr>
                                        <p:cTn id="32" dur="20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26"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wipe(down)">
                                      <p:cBhvr>
                                        <p:cTn id="37" dur="580">
                                          <p:stCondLst>
                                            <p:cond delay="0"/>
                                          </p:stCondLst>
                                        </p:cTn>
                                        <p:tgtEl>
                                          <p:spTgt spid="13"/>
                                        </p:tgtEl>
                                      </p:cBhvr>
                                    </p:animEffect>
                                    <p:anim calcmode="lin" valueType="num">
                                      <p:cBhvr>
                                        <p:cTn id="3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43" dur="26">
                                          <p:stCondLst>
                                            <p:cond delay="650"/>
                                          </p:stCondLst>
                                        </p:cTn>
                                        <p:tgtEl>
                                          <p:spTgt spid="13"/>
                                        </p:tgtEl>
                                      </p:cBhvr>
                                      <p:to x="100000" y="60000"/>
                                    </p:animScale>
                                    <p:animScale>
                                      <p:cBhvr>
                                        <p:cTn id="44" dur="166" decel="50000">
                                          <p:stCondLst>
                                            <p:cond delay="676"/>
                                          </p:stCondLst>
                                        </p:cTn>
                                        <p:tgtEl>
                                          <p:spTgt spid="13"/>
                                        </p:tgtEl>
                                      </p:cBhvr>
                                      <p:to x="100000" y="100000"/>
                                    </p:animScale>
                                    <p:animScale>
                                      <p:cBhvr>
                                        <p:cTn id="45" dur="26">
                                          <p:stCondLst>
                                            <p:cond delay="1312"/>
                                          </p:stCondLst>
                                        </p:cTn>
                                        <p:tgtEl>
                                          <p:spTgt spid="13"/>
                                        </p:tgtEl>
                                      </p:cBhvr>
                                      <p:to x="100000" y="80000"/>
                                    </p:animScale>
                                    <p:animScale>
                                      <p:cBhvr>
                                        <p:cTn id="46" dur="166" decel="50000">
                                          <p:stCondLst>
                                            <p:cond delay="1338"/>
                                          </p:stCondLst>
                                        </p:cTn>
                                        <p:tgtEl>
                                          <p:spTgt spid="13"/>
                                        </p:tgtEl>
                                      </p:cBhvr>
                                      <p:to x="100000" y="100000"/>
                                    </p:animScale>
                                    <p:animScale>
                                      <p:cBhvr>
                                        <p:cTn id="47" dur="26">
                                          <p:stCondLst>
                                            <p:cond delay="1642"/>
                                          </p:stCondLst>
                                        </p:cTn>
                                        <p:tgtEl>
                                          <p:spTgt spid="13"/>
                                        </p:tgtEl>
                                      </p:cBhvr>
                                      <p:to x="100000" y="90000"/>
                                    </p:animScale>
                                    <p:animScale>
                                      <p:cBhvr>
                                        <p:cTn id="48" dur="166" decel="50000">
                                          <p:stCondLst>
                                            <p:cond delay="1668"/>
                                          </p:stCondLst>
                                        </p:cTn>
                                        <p:tgtEl>
                                          <p:spTgt spid="13"/>
                                        </p:tgtEl>
                                      </p:cBhvr>
                                      <p:to x="100000" y="100000"/>
                                    </p:animScale>
                                    <p:animScale>
                                      <p:cBhvr>
                                        <p:cTn id="49" dur="26">
                                          <p:stCondLst>
                                            <p:cond delay="1808"/>
                                          </p:stCondLst>
                                        </p:cTn>
                                        <p:tgtEl>
                                          <p:spTgt spid="13"/>
                                        </p:tgtEl>
                                      </p:cBhvr>
                                      <p:to x="100000" y="95000"/>
                                    </p:animScale>
                                    <p:animScale>
                                      <p:cBhvr>
                                        <p:cTn id="50" dur="166" decel="50000">
                                          <p:stCondLst>
                                            <p:cond delay="1834"/>
                                          </p:stCondLst>
                                        </p:cTn>
                                        <p:tgtEl>
                                          <p:spTgt spid="13"/>
                                        </p:tgtEl>
                                      </p:cBhvr>
                                      <p:to x="100000" y="100000"/>
                                    </p:animScale>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4"/>
                                        </p:tgtEl>
                                        <p:attrNameLst>
                                          <p:attrName>style.visibility</p:attrName>
                                        </p:attrNameLst>
                                      </p:cBhvr>
                                      <p:to>
                                        <p:strVal val="visible"/>
                                      </p:to>
                                    </p:set>
                                    <p:animEffect transition="in" filter="fade">
                                      <p:cBhvr>
                                        <p:cTn id="55" dur="2000"/>
                                        <p:tgtEl>
                                          <p:spTgt spid="14"/>
                                        </p:tgtEl>
                                      </p:cBhvr>
                                    </p:animEffect>
                                  </p:childTnLst>
                                </p:cTn>
                              </p:par>
                            </p:childTnLst>
                          </p:cTn>
                        </p:par>
                      </p:childTnLst>
                    </p:cTn>
                  </p:par>
                  <p:par>
                    <p:cTn id="56" fill="hold">
                      <p:stCondLst>
                        <p:cond delay="indefinite"/>
                      </p:stCondLst>
                      <p:childTnLst>
                        <p:par>
                          <p:cTn id="57" fill="hold">
                            <p:stCondLst>
                              <p:cond delay="0"/>
                            </p:stCondLst>
                            <p:childTnLst>
                              <p:par>
                                <p:cTn id="58" presetID="16" presetClass="entr" presetSubtype="21" fill="hold" grpId="0" nodeType="clickEffect">
                                  <p:stCondLst>
                                    <p:cond delay="0"/>
                                  </p:stCondLst>
                                  <p:childTnLst>
                                    <p:set>
                                      <p:cBhvr>
                                        <p:cTn id="59" dur="1" fill="hold">
                                          <p:stCondLst>
                                            <p:cond delay="0"/>
                                          </p:stCondLst>
                                        </p:cTn>
                                        <p:tgtEl>
                                          <p:spTgt spid="11"/>
                                        </p:tgtEl>
                                        <p:attrNameLst>
                                          <p:attrName>style.visibility</p:attrName>
                                        </p:attrNameLst>
                                      </p:cBhvr>
                                      <p:to>
                                        <p:strVal val="visible"/>
                                      </p:to>
                                    </p:set>
                                    <p:animEffect transition="in" filter="barn(inVertical)">
                                      <p:cBhvr>
                                        <p:cTn id="60" dur="2000"/>
                                        <p:tgtEl>
                                          <p:spTgt spid="11"/>
                                        </p:tgtEl>
                                      </p:cBhvr>
                                    </p:animEffect>
                                  </p:childTnLst>
                                </p:cTn>
                              </p:par>
                            </p:childTnLst>
                          </p:cTn>
                        </p:par>
                      </p:childTnLst>
                    </p:cTn>
                  </p:par>
                  <p:par>
                    <p:cTn id="61" fill="hold">
                      <p:stCondLst>
                        <p:cond delay="indefinite"/>
                      </p:stCondLst>
                      <p:childTnLst>
                        <p:par>
                          <p:cTn id="62" fill="hold">
                            <p:stCondLst>
                              <p:cond delay="0"/>
                            </p:stCondLst>
                            <p:childTnLst>
                              <p:par>
                                <p:cTn id="63" presetID="22" presetClass="entr" presetSubtype="4" fill="hold" grpId="0" nodeType="clickEffect">
                                  <p:stCondLst>
                                    <p:cond delay="0"/>
                                  </p:stCondLst>
                                  <p:childTnLst>
                                    <p:set>
                                      <p:cBhvr>
                                        <p:cTn id="64" dur="1" fill="hold">
                                          <p:stCondLst>
                                            <p:cond delay="0"/>
                                          </p:stCondLst>
                                        </p:cTn>
                                        <p:tgtEl>
                                          <p:spTgt spid="15"/>
                                        </p:tgtEl>
                                        <p:attrNameLst>
                                          <p:attrName>style.visibility</p:attrName>
                                        </p:attrNameLst>
                                      </p:cBhvr>
                                      <p:to>
                                        <p:strVal val="visible"/>
                                      </p:to>
                                    </p:set>
                                    <p:animEffect transition="in" filter="wipe(down)">
                                      <p:cBhvr>
                                        <p:cTn id="65" dur="2000"/>
                                        <p:tgtEl>
                                          <p:spTgt spid="15"/>
                                        </p:tgtEl>
                                      </p:cBhvr>
                                    </p:animEffect>
                                  </p:childTnLst>
                                </p:cTn>
                              </p:par>
                            </p:childTnLst>
                          </p:cTn>
                        </p:par>
                      </p:childTnLst>
                    </p:cTn>
                  </p:par>
                  <p:par>
                    <p:cTn id="66" fill="hold">
                      <p:stCondLst>
                        <p:cond delay="indefinite"/>
                      </p:stCondLst>
                      <p:childTnLst>
                        <p:par>
                          <p:cTn id="67" fill="hold">
                            <p:stCondLst>
                              <p:cond delay="0"/>
                            </p:stCondLst>
                            <p:childTnLst>
                              <p:par>
                                <p:cTn id="68" presetID="21" presetClass="entr" presetSubtype="1" fill="hold" grpId="0" nodeType="clickEffect">
                                  <p:stCondLst>
                                    <p:cond delay="0"/>
                                  </p:stCondLst>
                                  <p:childTnLst>
                                    <p:set>
                                      <p:cBhvr>
                                        <p:cTn id="69" dur="1" fill="hold">
                                          <p:stCondLst>
                                            <p:cond delay="0"/>
                                          </p:stCondLst>
                                        </p:cTn>
                                        <p:tgtEl>
                                          <p:spTgt spid="16"/>
                                        </p:tgtEl>
                                        <p:attrNameLst>
                                          <p:attrName>style.visibility</p:attrName>
                                        </p:attrNameLst>
                                      </p:cBhvr>
                                      <p:to>
                                        <p:strVal val="visible"/>
                                      </p:to>
                                    </p:set>
                                    <p:animEffect transition="in" filter="wheel(1)">
                                      <p:cBhvr>
                                        <p:cTn id="70" dur="2000"/>
                                        <p:tgtEl>
                                          <p:spTgt spid="16"/>
                                        </p:tgtEl>
                                      </p:cBhvr>
                                    </p:animEffect>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19"/>
                                        </p:tgtEl>
                                        <p:attrNameLst>
                                          <p:attrName>style.visibility</p:attrName>
                                        </p:attrNameLst>
                                      </p:cBhvr>
                                      <p:to>
                                        <p:strVal val="visible"/>
                                      </p:to>
                                    </p:set>
                                    <p:anim calcmode="lin" valueType="num">
                                      <p:cBhvr additive="base">
                                        <p:cTn id="75" dur="2000" fill="hold"/>
                                        <p:tgtEl>
                                          <p:spTgt spid="19"/>
                                        </p:tgtEl>
                                        <p:attrNameLst>
                                          <p:attrName>ppt_x</p:attrName>
                                        </p:attrNameLst>
                                      </p:cBhvr>
                                      <p:tavLst>
                                        <p:tav tm="0">
                                          <p:val>
                                            <p:strVal val="#ppt_x"/>
                                          </p:val>
                                        </p:tav>
                                        <p:tav tm="100000">
                                          <p:val>
                                            <p:strVal val="#ppt_x"/>
                                          </p:val>
                                        </p:tav>
                                      </p:tavLst>
                                    </p:anim>
                                    <p:anim calcmode="lin" valueType="num">
                                      <p:cBhvr additive="base">
                                        <p:cTn id="76" dur="20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77" fill="hold">
                      <p:stCondLst>
                        <p:cond delay="indefinite"/>
                      </p:stCondLst>
                      <p:childTnLst>
                        <p:par>
                          <p:cTn id="78" fill="hold">
                            <p:stCondLst>
                              <p:cond delay="0"/>
                            </p:stCondLst>
                            <p:childTnLst>
                              <p:par>
                                <p:cTn id="79" presetID="31" presetClass="entr" presetSubtype="0" fill="hold" grpId="0" nodeType="clickEffect">
                                  <p:stCondLst>
                                    <p:cond delay="0"/>
                                  </p:stCondLst>
                                  <p:childTnLst>
                                    <p:set>
                                      <p:cBhvr>
                                        <p:cTn id="80" dur="1" fill="hold">
                                          <p:stCondLst>
                                            <p:cond delay="0"/>
                                          </p:stCondLst>
                                        </p:cTn>
                                        <p:tgtEl>
                                          <p:spTgt spid="18"/>
                                        </p:tgtEl>
                                        <p:attrNameLst>
                                          <p:attrName>style.visibility</p:attrName>
                                        </p:attrNameLst>
                                      </p:cBhvr>
                                      <p:to>
                                        <p:strVal val="visible"/>
                                      </p:to>
                                    </p:set>
                                    <p:anim calcmode="lin" valueType="num">
                                      <p:cBhvr>
                                        <p:cTn id="81" dur="2000" fill="hold"/>
                                        <p:tgtEl>
                                          <p:spTgt spid="18"/>
                                        </p:tgtEl>
                                        <p:attrNameLst>
                                          <p:attrName>ppt_w</p:attrName>
                                        </p:attrNameLst>
                                      </p:cBhvr>
                                      <p:tavLst>
                                        <p:tav tm="0">
                                          <p:val>
                                            <p:fltVal val="0"/>
                                          </p:val>
                                        </p:tav>
                                        <p:tav tm="100000">
                                          <p:val>
                                            <p:strVal val="#ppt_w"/>
                                          </p:val>
                                        </p:tav>
                                      </p:tavLst>
                                    </p:anim>
                                    <p:anim calcmode="lin" valueType="num">
                                      <p:cBhvr>
                                        <p:cTn id="82" dur="2000" fill="hold"/>
                                        <p:tgtEl>
                                          <p:spTgt spid="18"/>
                                        </p:tgtEl>
                                        <p:attrNameLst>
                                          <p:attrName>ppt_h</p:attrName>
                                        </p:attrNameLst>
                                      </p:cBhvr>
                                      <p:tavLst>
                                        <p:tav tm="0">
                                          <p:val>
                                            <p:fltVal val="0"/>
                                          </p:val>
                                        </p:tav>
                                        <p:tav tm="100000">
                                          <p:val>
                                            <p:strVal val="#ppt_h"/>
                                          </p:val>
                                        </p:tav>
                                      </p:tavLst>
                                    </p:anim>
                                    <p:anim calcmode="lin" valueType="num">
                                      <p:cBhvr>
                                        <p:cTn id="83" dur="2000" fill="hold"/>
                                        <p:tgtEl>
                                          <p:spTgt spid="18"/>
                                        </p:tgtEl>
                                        <p:attrNameLst>
                                          <p:attrName>style.rotation</p:attrName>
                                        </p:attrNameLst>
                                      </p:cBhvr>
                                      <p:tavLst>
                                        <p:tav tm="0">
                                          <p:val>
                                            <p:fltVal val="90"/>
                                          </p:val>
                                        </p:tav>
                                        <p:tav tm="100000">
                                          <p:val>
                                            <p:fltVal val="0"/>
                                          </p:val>
                                        </p:tav>
                                      </p:tavLst>
                                    </p:anim>
                                    <p:animEffect transition="in" filter="fade">
                                      <p:cBhvr>
                                        <p:cTn id="84" dur="2000"/>
                                        <p:tgtEl>
                                          <p:spTgt spid="18"/>
                                        </p:tgtEl>
                                      </p:cBhvr>
                                    </p:animEffect>
                                  </p:childTnLst>
                                </p:cTn>
                              </p:par>
                            </p:childTnLst>
                          </p:cTn>
                        </p:par>
                      </p:childTnLst>
                    </p:cTn>
                  </p:par>
                  <p:par>
                    <p:cTn id="85" fill="hold">
                      <p:stCondLst>
                        <p:cond delay="indefinite"/>
                      </p:stCondLst>
                      <p:childTnLst>
                        <p:par>
                          <p:cTn id="86" fill="hold">
                            <p:stCondLst>
                              <p:cond delay="0"/>
                            </p:stCondLst>
                            <p:childTnLst>
                              <p:par>
                                <p:cTn id="87" presetID="42" presetClass="entr" presetSubtype="0" fill="hold" grpId="0" nodeType="clickEffect">
                                  <p:stCondLst>
                                    <p:cond delay="0"/>
                                  </p:stCondLst>
                                  <p:childTnLst>
                                    <p:set>
                                      <p:cBhvr>
                                        <p:cTn id="88" dur="1" fill="hold">
                                          <p:stCondLst>
                                            <p:cond delay="0"/>
                                          </p:stCondLst>
                                        </p:cTn>
                                        <p:tgtEl>
                                          <p:spTgt spid="17"/>
                                        </p:tgtEl>
                                        <p:attrNameLst>
                                          <p:attrName>style.visibility</p:attrName>
                                        </p:attrNameLst>
                                      </p:cBhvr>
                                      <p:to>
                                        <p:strVal val="visible"/>
                                      </p:to>
                                    </p:set>
                                    <p:animEffect transition="in" filter="fade">
                                      <p:cBhvr>
                                        <p:cTn id="89" dur="2000"/>
                                        <p:tgtEl>
                                          <p:spTgt spid="17"/>
                                        </p:tgtEl>
                                      </p:cBhvr>
                                    </p:animEffect>
                                    <p:anim calcmode="lin" valueType="num">
                                      <p:cBhvr>
                                        <p:cTn id="90" dur="2000" fill="hold"/>
                                        <p:tgtEl>
                                          <p:spTgt spid="17"/>
                                        </p:tgtEl>
                                        <p:attrNameLst>
                                          <p:attrName>ppt_x</p:attrName>
                                        </p:attrNameLst>
                                      </p:cBhvr>
                                      <p:tavLst>
                                        <p:tav tm="0">
                                          <p:val>
                                            <p:strVal val="#ppt_x"/>
                                          </p:val>
                                        </p:tav>
                                        <p:tav tm="100000">
                                          <p:val>
                                            <p:strVal val="#ppt_x"/>
                                          </p:val>
                                        </p:tav>
                                      </p:tavLst>
                                    </p:anim>
                                    <p:anim calcmode="lin" valueType="num">
                                      <p:cBhvr>
                                        <p:cTn id="91" dur="2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P spid="16" grpId="0"/>
      <p:bldP spid="17" grpId="0"/>
      <p:bldP spid="18" grpId="0"/>
      <p:bldP spid="1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4F8C6EAB-FEBC-48E6-8949-2E5BA6F4344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7564" y="0"/>
            <a:ext cx="3856872" cy="6858000"/>
          </a:xfrm>
          <a:prstGeom prst="rect">
            <a:avLst/>
          </a:prstGeom>
        </p:spPr>
      </p:pic>
    </p:spTree>
    <p:extLst>
      <p:ext uri="{BB962C8B-B14F-4D97-AF65-F5344CB8AC3E}">
        <p14:creationId xmlns:p14="http://schemas.microsoft.com/office/powerpoint/2010/main" val="682765946"/>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9B2631F-5E8B-4140-9CDE-32CEFB571BC0}"/>
              </a:ext>
            </a:extLst>
          </p:cNvPr>
          <p:cNvSpPr txBox="1"/>
          <p:nvPr/>
        </p:nvSpPr>
        <p:spPr>
          <a:xfrm>
            <a:off x="2585805" y="373797"/>
            <a:ext cx="6081205" cy="461665"/>
          </a:xfrm>
          <a:prstGeom prst="rect">
            <a:avLst/>
          </a:prstGeom>
          <a:noFill/>
        </p:spPr>
        <p:txBody>
          <a:bodyPr wrap="square" rtlCol="0">
            <a:spAutoFit/>
          </a:bodyPr>
          <a:lstStyle/>
          <a:p>
            <a:pPr algn="ctr"/>
            <a:r>
              <a:rPr lang="en-US" sz="2400" b="0" i="0" dirty="0">
                <a:effectLst/>
                <a:latin typeface="Google Sans"/>
              </a:rPr>
              <a:t>How and when did you become an Army?</a:t>
            </a:r>
            <a:endParaRPr lang="en-GB" dirty="0">
              <a:solidFill>
                <a:srgbClr val="FF0000"/>
              </a:solidFill>
            </a:endParaRPr>
          </a:p>
        </p:txBody>
      </p:sp>
      <p:sp>
        <p:nvSpPr>
          <p:cNvPr id="9" name="TextBox 8">
            <a:extLst>
              <a:ext uri="{FF2B5EF4-FFF2-40B4-BE49-F238E27FC236}">
                <a16:creationId xmlns:a16="http://schemas.microsoft.com/office/drawing/2014/main" id="{0D341DB0-BA41-432C-A92E-D7BD6F915F69}"/>
              </a:ext>
            </a:extLst>
          </p:cNvPr>
          <p:cNvSpPr txBox="1"/>
          <p:nvPr/>
        </p:nvSpPr>
        <p:spPr>
          <a:xfrm>
            <a:off x="719091" y="1189608"/>
            <a:ext cx="3462292" cy="369332"/>
          </a:xfrm>
          <a:prstGeom prst="rect">
            <a:avLst/>
          </a:prstGeom>
          <a:noFill/>
        </p:spPr>
        <p:txBody>
          <a:bodyPr wrap="square" rtlCol="0">
            <a:spAutoFit/>
          </a:bodyPr>
          <a:lstStyle/>
          <a:p>
            <a:r>
              <a:rPr lang="en-US" b="0" i="0" dirty="0">
                <a:solidFill>
                  <a:srgbClr val="202124"/>
                </a:solidFill>
                <a:effectLst/>
                <a:latin typeface="Roboto"/>
              </a:rPr>
              <a:t>“I saw their debut stage.2013”</a:t>
            </a:r>
            <a:endParaRPr lang="en-GB" dirty="0"/>
          </a:p>
        </p:txBody>
      </p:sp>
      <p:sp>
        <p:nvSpPr>
          <p:cNvPr id="12" name="TextBox 11">
            <a:extLst>
              <a:ext uri="{FF2B5EF4-FFF2-40B4-BE49-F238E27FC236}">
                <a16:creationId xmlns:a16="http://schemas.microsoft.com/office/drawing/2014/main" id="{8C0AA131-1DDE-4D0A-82B5-E1441CAFE075}"/>
              </a:ext>
            </a:extLst>
          </p:cNvPr>
          <p:cNvSpPr txBox="1"/>
          <p:nvPr/>
        </p:nvSpPr>
        <p:spPr>
          <a:xfrm>
            <a:off x="5063231" y="1038687"/>
            <a:ext cx="6409678" cy="2031325"/>
          </a:xfrm>
          <a:prstGeom prst="rect">
            <a:avLst/>
          </a:prstGeom>
          <a:noFill/>
        </p:spPr>
        <p:txBody>
          <a:bodyPr wrap="square" rtlCol="0">
            <a:spAutoFit/>
          </a:bodyPr>
          <a:lstStyle/>
          <a:p>
            <a:r>
              <a:rPr lang="en-US" b="0" i="0" dirty="0">
                <a:solidFill>
                  <a:srgbClr val="202124"/>
                </a:solidFill>
                <a:effectLst/>
                <a:latin typeface="Roboto"/>
              </a:rPr>
              <a:t>“I become army when last year on </a:t>
            </a:r>
            <a:r>
              <a:rPr lang="en-US" b="0" i="0" dirty="0" err="1">
                <a:solidFill>
                  <a:srgbClr val="202124"/>
                </a:solidFill>
                <a:effectLst/>
                <a:latin typeface="Roboto"/>
              </a:rPr>
              <a:t>tiktok</a:t>
            </a:r>
            <a:r>
              <a:rPr lang="en-US" b="0" i="0" dirty="0">
                <a:solidFill>
                  <a:srgbClr val="202124"/>
                </a:solidFill>
                <a:effectLst/>
                <a:latin typeface="Roboto"/>
              </a:rPr>
              <a:t> some </a:t>
            </a:r>
            <a:r>
              <a:rPr lang="en-US" b="0" i="0" dirty="0" err="1">
                <a:solidFill>
                  <a:srgbClr val="202124"/>
                </a:solidFill>
                <a:effectLst/>
                <a:latin typeface="Roboto"/>
              </a:rPr>
              <a:t>armys</a:t>
            </a:r>
            <a:r>
              <a:rPr lang="en-US" b="0" i="0" dirty="0">
                <a:solidFill>
                  <a:srgbClr val="202124"/>
                </a:solidFill>
                <a:effectLst/>
                <a:latin typeface="Roboto"/>
              </a:rPr>
              <a:t> post </a:t>
            </a:r>
            <a:r>
              <a:rPr lang="en-US" b="0" i="0" dirty="0" err="1">
                <a:solidFill>
                  <a:srgbClr val="202124"/>
                </a:solidFill>
                <a:effectLst/>
                <a:latin typeface="Roboto"/>
              </a:rPr>
              <a:t>tiktoks</a:t>
            </a:r>
            <a:r>
              <a:rPr lang="en-US" b="0" i="0" dirty="0">
                <a:solidFill>
                  <a:srgbClr val="202124"/>
                </a:solidFill>
                <a:effectLst/>
                <a:latin typeface="Roboto"/>
              </a:rPr>
              <a:t> about </a:t>
            </a:r>
            <a:r>
              <a:rPr lang="en-US" b="0" i="0" dirty="0" err="1">
                <a:solidFill>
                  <a:srgbClr val="202124"/>
                </a:solidFill>
                <a:effectLst/>
                <a:latin typeface="Roboto"/>
              </a:rPr>
              <a:t>bts</a:t>
            </a:r>
            <a:r>
              <a:rPr lang="en-US" b="0" i="0" dirty="0">
                <a:solidFill>
                  <a:srgbClr val="202124"/>
                </a:solidFill>
                <a:effectLst/>
                <a:latin typeface="Roboto"/>
              </a:rPr>
              <a:t> and then I start to watch </a:t>
            </a:r>
            <a:r>
              <a:rPr lang="en-US" b="0" i="0" dirty="0" err="1">
                <a:solidFill>
                  <a:srgbClr val="202124"/>
                </a:solidFill>
                <a:effectLst/>
                <a:latin typeface="Roboto"/>
              </a:rPr>
              <a:t>kdramas</a:t>
            </a:r>
            <a:r>
              <a:rPr lang="en-US" b="0" i="0" dirty="0">
                <a:solidFill>
                  <a:srgbClr val="202124"/>
                </a:solidFill>
                <a:effectLst/>
                <a:latin typeface="Roboto"/>
              </a:rPr>
              <a:t> and other shows then I </a:t>
            </a:r>
            <a:r>
              <a:rPr lang="en-US" b="0" i="0" dirty="0" err="1">
                <a:solidFill>
                  <a:srgbClr val="202124"/>
                </a:solidFill>
                <a:effectLst/>
                <a:latin typeface="Roboto"/>
              </a:rPr>
              <a:t>strat</a:t>
            </a:r>
            <a:r>
              <a:rPr lang="en-US" b="0" i="0" dirty="0">
                <a:solidFill>
                  <a:srgbClr val="202124"/>
                </a:solidFill>
                <a:effectLst/>
                <a:latin typeface="Roboto"/>
              </a:rPr>
              <a:t> watching </a:t>
            </a:r>
            <a:r>
              <a:rPr lang="en-US" b="0" i="0" dirty="0" err="1">
                <a:solidFill>
                  <a:srgbClr val="202124"/>
                </a:solidFill>
                <a:effectLst/>
                <a:latin typeface="Roboto"/>
              </a:rPr>
              <a:t>kpop</a:t>
            </a:r>
            <a:r>
              <a:rPr lang="en-US" b="0" i="0" dirty="0">
                <a:solidFill>
                  <a:srgbClr val="202124"/>
                </a:solidFill>
                <a:effectLst/>
                <a:latin typeface="Roboto"/>
              </a:rPr>
              <a:t> in public some people do covers of </a:t>
            </a:r>
            <a:r>
              <a:rPr lang="en-US" b="0" i="0" dirty="0" err="1">
                <a:solidFill>
                  <a:srgbClr val="202124"/>
                </a:solidFill>
                <a:effectLst/>
                <a:latin typeface="Roboto"/>
              </a:rPr>
              <a:t>bts</a:t>
            </a:r>
            <a:r>
              <a:rPr lang="en-US" b="0" i="0" dirty="0">
                <a:solidFill>
                  <a:srgbClr val="202124"/>
                </a:solidFill>
                <a:effectLst/>
                <a:latin typeface="Roboto"/>
              </a:rPr>
              <a:t> songs and I was interesting about the music then </a:t>
            </a:r>
            <a:r>
              <a:rPr lang="en-US" b="0" i="0" dirty="0" err="1">
                <a:solidFill>
                  <a:srgbClr val="202124"/>
                </a:solidFill>
                <a:effectLst/>
                <a:latin typeface="Roboto"/>
              </a:rPr>
              <a:t>i</a:t>
            </a:r>
            <a:r>
              <a:rPr lang="en-US" b="0" i="0" dirty="0">
                <a:solidFill>
                  <a:srgbClr val="202124"/>
                </a:solidFill>
                <a:effectLst/>
                <a:latin typeface="Roboto"/>
              </a:rPr>
              <a:t> start liking </a:t>
            </a:r>
            <a:r>
              <a:rPr lang="en-US" b="0" i="0" dirty="0" err="1">
                <a:solidFill>
                  <a:srgbClr val="202124"/>
                </a:solidFill>
                <a:effectLst/>
                <a:latin typeface="Roboto"/>
              </a:rPr>
              <a:t>bts</a:t>
            </a:r>
            <a:r>
              <a:rPr lang="en-US" b="0" i="0" dirty="0">
                <a:solidFill>
                  <a:srgbClr val="202124"/>
                </a:solidFill>
                <a:effectLst/>
                <a:latin typeface="Roboto"/>
              </a:rPr>
              <a:t> music and </a:t>
            </a:r>
            <a:r>
              <a:rPr lang="en-US" b="0" i="0" dirty="0" err="1">
                <a:solidFill>
                  <a:srgbClr val="202124"/>
                </a:solidFill>
                <a:effectLst/>
                <a:latin typeface="Roboto"/>
              </a:rPr>
              <a:t>i</a:t>
            </a:r>
            <a:r>
              <a:rPr lang="en-US" b="0" i="0" dirty="0">
                <a:solidFill>
                  <a:srgbClr val="202124"/>
                </a:solidFill>
                <a:effectLst/>
                <a:latin typeface="Roboto"/>
              </a:rPr>
              <a:t> was like this music is fire I start listening to them more often and now I'm obsessed with them. 2020”</a:t>
            </a:r>
            <a:endParaRPr lang="en-GB" dirty="0"/>
          </a:p>
        </p:txBody>
      </p:sp>
      <p:sp>
        <p:nvSpPr>
          <p:cNvPr id="13" name="TextBox 12">
            <a:extLst>
              <a:ext uri="{FF2B5EF4-FFF2-40B4-BE49-F238E27FC236}">
                <a16:creationId xmlns:a16="http://schemas.microsoft.com/office/drawing/2014/main" id="{758B8CCF-53CE-4A8C-BEA9-867A2FD3B245}"/>
              </a:ext>
            </a:extLst>
          </p:cNvPr>
          <p:cNvSpPr txBox="1"/>
          <p:nvPr/>
        </p:nvSpPr>
        <p:spPr>
          <a:xfrm>
            <a:off x="594804" y="1917577"/>
            <a:ext cx="4172505" cy="2031325"/>
          </a:xfrm>
          <a:prstGeom prst="rect">
            <a:avLst/>
          </a:prstGeom>
          <a:noFill/>
        </p:spPr>
        <p:txBody>
          <a:bodyPr wrap="square" rtlCol="0">
            <a:spAutoFit/>
          </a:bodyPr>
          <a:lstStyle/>
          <a:p>
            <a:r>
              <a:rPr lang="en-US" b="0" i="0" dirty="0">
                <a:solidFill>
                  <a:srgbClr val="202124"/>
                </a:solidFill>
                <a:effectLst/>
                <a:latin typeface="Roboto"/>
              </a:rPr>
              <a:t>“Almost by accident. I was watching a Dan and Phil vine compilation and one of the vines had an EXO song in it. I looked up the song and started to listen to EXO. One of the premise playlists on YouTube had a BTS song and I just started to really like BTS. 2015”</a:t>
            </a:r>
            <a:endParaRPr lang="en-GB" dirty="0"/>
          </a:p>
        </p:txBody>
      </p:sp>
      <p:sp>
        <p:nvSpPr>
          <p:cNvPr id="14" name="TextBox 13">
            <a:extLst>
              <a:ext uri="{FF2B5EF4-FFF2-40B4-BE49-F238E27FC236}">
                <a16:creationId xmlns:a16="http://schemas.microsoft.com/office/drawing/2014/main" id="{78E406AC-C151-4D35-AD7C-AB5763398B76}"/>
              </a:ext>
            </a:extLst>
          </p:cNvPr>
          <p:cNvSpPr txBox="1"/>
          <p:nvPr/>
        </p:nvSpPr>
        <p:spPr>
          <a:xfrm>
            <a:off x="5308847" y="3429000"/>
            <a:ext cx="5513033" cy="1477328"/>
          </a:xfrm>
          <a:prstGeom prst="rect">
            <a:avLst/>
          </a:prstGeom>
          <a:noFill/>
        </p:spPr>
        <p:txBody>
          <a:bodyPr wrap="square" rtlCol="0">
            <a:spAutoFit/>
          </a:bodyPr>
          <a:lstStyle/>
          <a:p>
            <a:r>
              <a:rPr lang="en-US" b="0" i="0" dirty="0">
                <a:solidFill>
                  <a:srgbClr val="202124"/>
                </a:solidFill>
                <a:effectLst/>
                <a:latin typeface="Roboto"/>
              </a:rPr>
              <a:t>“Although I had listened to their songs since 2016, I felt like a fully fledged ARMY when Map of the Soul 7/ ON music video came out. I then went and listened to &amp; watched their old music videos. I was hooked! 2020”</a:t>
            </a:r>
            <a:endParaRPr lang="en-GB" dirty="0"/>
          </a:p>
        </p:txBody>
      </p:sp>
      <p:sp>
        <p:nvSpPr>
          <p:cNvPr id="15" name="TextBox 14">
            <a:extLst>
              <a:ext uri="{FF2B5EF4-FFF2-40B4-BE49-F238E27FC236}">
                <a16:creationId xmlns:a16="http://schemas.microsoft.com/office/drawing/2014/main" id="{32AACD6C-ED34-467A-BC76-0DA9F25CA6F4}"/>
              </a:ext>
            </a:extLst>
          </p:cNvPr>
          <p:cNvSpPr txBox="1"/>
          <p:nvPr/>
        </p:nvSpPr>
        <p:spPr>
          <a:xfrm>
            <a:off x="594804" y="4332303"/>
            <a:ext cx="4643021" cy="1477328"/>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heard Dynamite one time on the radio and </a:t>
            </a:r>
            <a:r>
              <a:rPr lang="en-US" b="0" i="0" dirty="0" err="1">
                <a:solidFill>
                  <a:srgbClr val="202124"/>
                </a:solidFill>
                <a:effectLst/>
                <a:latin typeface="Roboto"/>
              </a:rPr>
              <a:t>i</a:t>
            </a:r>
            <a:r>
              <a:rPr lang="en-US" b="0" i="0" dirty="0">
                <a:solidFill>
                  <a:srgbClr val="202124"/>
                </a:solidFill>
                <a:effectLst/>
                <a:latin typeface="Roboto"/>
              </a:rPr>
              <a:t> found out who sang it. after listening to only Dynamite and finding out more about BTS </a:t>
            </a:r>
            <a:r>
              <a:rPr lang="en-US" b="0" i="0" dirty="0" err="1">
                <a:solidFill>
                  <a:srgbClr val="202124"/>
                </a:solidFill>
                <a:effectLst/>
                <a:latin typeface="Roboto"/>
              </a:rPr>
              <a:t>i</a:t>
            </a:r>
            <a:r>
              <a:rPr lang="en-US" b="0" i="0" dirty="0">
                <a:solidFill>
                  <a:srgbClr val="202124"/>
                </a:solidFill>
                <a:effectLst/>
                <a:latin typeface="Roboto"/>
              </a:rPr>
              <a:t> started to listen to all of it and now </a:t>
            </a:r>
            <a:r>
              <a:rPr lang="en-US" b="0" i="0" dirty="0" err="1">
                <a:solidFill>
                  <a:srgbClr val="202124"/>
                </a:solidFill>
                <a:effectLst/>
                <a:latin typeface="Roboto"/>
              </a:rPr>
              <a:t>i</a:t>
            </a:r>
            <a:r>
              <a:rPr lang="en-US" b="0" i="0" dirty="0">
                <a:solidFill>
                  <a:srgbClr val="202124"/>
                </a:solidFill>
                <a:effectLst/>
                <a:latin typeface="Roboto"/>
              </a:rPr>
              <a:t> just love them.2020”</a:t>
            </a:r>
            <a:endParaRPr lang="en-GB" dirty="0"/>
          </a:p>
        </p:txBody>
      </p:sp>
      <p:sp>
        <p:nvSpPr>
          <p:cNvPr id="16" name="TextBox 15">
            <a:extLst>
              <a:ext uri="{FF2B5EF4-FFF2-40B4-BE49-F238E27FC236}">
                <a16:creationId xmlns:a16="http://schemas.microsoft.com/office/drawing/2014/main" id="{9D27DAA5-75DA-49C8-81D4-F9B685854427}"/>
              </a:ext>
            </a:extLst>
          </p:cNvPr>
          <p:cNvSpPr txBox="1"/>
          <p:nvPr/>
        </p:nvSpPr>
        <p:spPr>
          <a:xfrm>
            <a:off x="5308847" y="5149049"/>
            <a:ext cx="6409678" cy="923330"/>
          </a:xfrm>
          <a:prstGeom prst="rect">
            <a:avLst/>
          </a:prstGeom>
          <a:noFill/>
        </p:spPr>
        <p:txBody>
          <a:bodyPr wrap="square" rtlCol="0">
            <a:spAutoFit/>
          </a:bodyPr>
          <a:lstStyle/>
          <a:p>
            <a:r>
              <a:rPr lang="en-US" b="0" i="0" dirty="0">
                <a:solidFill>
                  <a:srgbClr val="202124"/>
                </a:solidFill>
                <a:effectLst/>
                <a:latin typeface="Roboto"/>
              </a:rPr>
              <a:t>“I was just listening « Boy with luv », but a friend made me listen to more of their music and since then I’ve </a:t>
            </a:r>
            <a:r>
              <a:rPr lang="en-US" b="0" i="0" dirty="0" err="1">
                <a:solidFill>
                  <a:srgbClr val="202124"/>
                </a:solidFill>
                <a:effectLst/>
                <a:latin typeface="Roboto"/>
              </a:rPr>
              <a:t>becomd</a:t>
            </a:r>
            <a:r>
              <a:rPr lang="en-US" b="0" i="0" dirty="0">
                <a:solidFill>
                  <a:srgbClr val="202124"/>
                </a:solidFill>
                <a:effectLst/>
                <a:latin typeface="Roboto"/>
              </a:rPr>
              <a:t> very interested in them. 2021”</a:t>
            </a:r>
            <a:endParaRPr lang="en-GB" dirty="0"/>
          </a:p>
        </p:txBody>
      </p:sp>
    </p:spTree>
    <p:extLst>
      <p:ext uri="{BB962C8B-B14F-4D97-AF65-F5344CB8AC3E}">
        <p14:creationId xmlns:p14="http://schemas.microsoft.com/office/powerpoint/2010/main" val="58132553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2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arn(inVertical)">
                                      <p:cBhvr>
                                        <p:cTn id="12" dur="60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wheel(1)">
                                      <p:cBhvr>
                                        <p:cTn id="17" dur="60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 calcmode="lin" valueType="num">
                                      <p:cBhvr additive="base">
                                        <p:cTn id="22" dur="6000" fill="hold"/>
                                        <p:tgtEl>
                                          <p:spTgt spid="14"/>
                                        </p:tgtEl>
                                        <p:attrNameLst>
                                          <p:attrName>ppt_x</p:attrName>
                                        </p:attrNameLst>
                                      </p:cBhvr>
                                      <p:tavLst>
                                        <p:tav tm="0">
                                          <p:val>
                                            <p:strVal val="#ppt_x"/>
                                          </p:val>
                                        </p:tav>
                                        <p:tav tm="100000">
                                          <p:val>
                                            <p:strVal val="#ppt_x"/>
                                          </p:val>
                                        </p:tav>
                                      </p:tavLst>
                                    </p:anim>
                                    <p:anim calcmode="lin" valueType="num">
                                      <p:cBhvr additive="base">
                                        <p:cTn id="23" dur="60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15"/>
                                        </p:tgtEl>
                                        <p:attrNameLst>
                                          <p:attrName>style.visibility</p:attrName>
                                        </p:attrNameLst>
                                      </p:cBhvr>
                                      <p:to>
                                        <p:strVal val="visible"/>
                                      </p:to>
                                    </p:set>
                                    <p:anim calcmode="lin" valueType="num">
                                      <p:cBhvr>
                                        <p:cTn id="28" dur="6000" fill="hold"/>
                                        <p:tgtEl>
                                          <p:spTgt spid="15"/>
                                        </p:tgtEl>
                                        <p:attrNameLst>
                                          <p:attrName>ppt_w</p:attrName>
                                        </p:attrNameLst>
                                      </p:cBhvr>
                                      <p:tavLst>
                                        <p:tav tm="0">
                                          <p:val>
                                            <p:fltVal val="0"/>
                                          </p:val>
                                        </p:tav>
                                        <p:tav tm="100000">
                                          <p:val>
                                            <p:strVal val="#ppt_w"/>
                                          </p:val>
                                        </p:tav>
                                      </p:tavLst>
                                    </p:anim>
                                    <p:anim calcmode="lin" valueType="num">
                                      <p:cBhvr>
                                        <p:cTn id="29" dur="6000" fill="hold"/>
                                        <p:tgtEl>
                                          <p:spTgt spid="15"/>
                                        </p:tgtEl>
                                        <p:attrNameLst>
                                          <p:attrName>ppt_h</p:attrName>
                                        </p:attrNameLst>
                                      </p:cBhvr>
                                      <p:tavLst>
                                        <p:tav tm="0">
                                          <p:val>
                                            <p:fltVal val="0"/>
                                          </p:val>
                                        </p:tav>
                                        <p:tav tm="100000">
                                          <p:val>
                                            <p:strVal val="#ppt_h"/>
                                          </p:val>
                                        </p:tav>
                                      </p:tavLst>
                                    </p:anim>
                                    <p:anim calcmode="lin" valueType="num">
                                      <p:cBhvr>
                                        <p:cTn id="30" dur="6000" fill="hold"/>
                                        <p:tgtEl>
                                          <p:spTgt spid="15"/>
                                        </p:tgtEl>
                                        <p:attrNameLst>
                                          <p:attrName>style.rotation</p:attrName>
                                        </p:attrNameLst>
                                      </p:cBhvr>
                                      <p:tavLst>
                                        <p:tav tm="0">
                                          <p:val>
                                            <p:fltVal val="90"/>
                                          </p:val>
                                        </p:tav>
                                        <p:tav tm="100000">
                                          <p:val>
                                            <p:fltVal val="0"/>
                                          </p:val>
                                        </p:tav>
                                      </p:tavLst>
                                    </p:anim>
                                    <p:animEffect transition="in" filter="fade">
                                      <p:cBhvr>
                                        <p:cTn id="31" dur="60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Effect transition="in" filter="wipe(down)">
                                      <p:cBhvr>
                                        <p:cTn id="36" dur="1740">
                                          <p:stCondLst>
                                            <p:cond delay="0"/>
                                          </p:stCondLst>
                                        </p:cTn>
                                        <p:tgtEl>
                                          <p:spTgt spid="16"/>
                                        </p:tgtEl>
                                      </p:cBhvr>
                                    </p:animEffect>
                                    <p:anim calcmode="lin" valueType="num">
                                      <p:cBhvr>
                                        <p:cTn id="37" dur="5466"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38" dur="1992"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39" dur="1992" tmFilter="0, 0; 0.125,0.2665; 0.25,0.4; 0.375,0.465; 0.5,0.5;  0.625,0.535; 0.75,0.6; 0.875,0.7335; 1,1">
                                          <p:stCondLst>
                                            <p:cond delay="1992"/>
                                          </p:stCondLst>
                                        </p:cTn>
                                        <p:tgtEl>
                                          <p:spTgt spid="16"/>
                                        </p:tgtEl>
                                        <p:attrNameLst>
                                          <p:attrName>ppt_y</p:attrName>
                                        </p:attrNameLst>
                                      </p:cBhvr>
                                      <p:tavLst>
                                        <p:tav tm="0" fmla="#ppt_y-sin(pi*$)/9">
                                          <p:val>
                                            <p:fltVal val="0"/>
                                          </p:val>
                                        </p:tav>
                                        <p:tav tm="100000">
                                          <p:val>
                                            <p:fltVal val="1"/>
                                          </p:val>
                                        </p:tav>
                                      </p:tavLst>
                                    </p:anim>
                                    <p:anim calcmode="lin" valueType="num">
                                      <p:cBhvr>
                                        <p:cTn id="40" dur="996" tmFilter="0, 0; 0.125,0.2665; 0.25,0.4; 0.375,0.465; 0.5,0.5;  0.625,0.535; 0.75,0.6; 0.875,0.7335; 1,1">
                                          <p:stCondLst>
                                            <p:cond delay="3972"/>
                                          </p:stCondLst>
                                        </p:cTn>
                                        <p:tgtEl>
                                          <p:spTgt spid="16"/>
                                        </p:tgtEl>
                                        <p:attrNameLst>
                                          <p:attrName>ppt_y</p:attrName>
                                        </p:attrNameLst>
                                      </p:cBhvr>
                                      <p:tavLst>
                                        <p:tav tm="0" fmla="#ppt_y-sin(pi*$)/27">
                                          <p:val>
                                            <p:fltVal val="0"/>
                                          </p:val>
                                        </p:tav>
                                        <p:tav tm="100000">
                                          <p:val>
                                            <p:fltVal val="1"/>
                                          </p:val>
                                        </p:tav>
                                      </p:tavLst>
                                    </p:anim>
                                    <p:anim calcmode="lin" valueType="num">
                                      <p:cBhvr>
                                        <p:cTn id="41" dur="492" tmFilter="0, 0; 0.125,0.2665; 0.25,0.4; 0.375,0.465; 0.5,0.5;  0.625,0.535; 0.75,0.6; 0.875,0.7335; 1,1">
                                          <p:stCondLst>
                                            <p:cond delay="4968"/>
                                          </p:stCondLst>
                                        </p:cTn>
                                        <p:tgtEl>
                                          <p:spTgt spid="16"/>
                                        </p:tgtEl>
                                        <p:attrNameLst>
                                          <p:attrName>ppt_y</p:attrName>
                                        </p:attrNameLst>
                                      </p:cBhvr>
                                      <p:tavLst>
                                        <p:tav tm="0" fmla="#ppt_y-sin(pi*$)/81">
                                          <p:val>
                                            <p:fltVal val="0"/>
                                          </p:val>
                                        </p:tav>
                                        <p:tav tm="100000">
                                          <p:val>
                                            <p:fltVal val="1"/>
                                          </p:val>
                                        </p:tav>
                                      </p:tavLst>
                                    </p:anim>
                                    <p:animScale>
                                      <p:cBhvr>
                                        <p:cTn id="42" dur="78">
                                          <p:stCondLst>
                                            <p:cond delay="1950"/>
                                          </p:stCondLst>
                                        </p:cTn>
                                        <p:tgtEl>
                                          <p:spTgt spid="16"/>
                                        </p:tgtEl>
                                      </p:cBhvr>
                                      <p:to x="100000" y="60000"/>
                                    </p:animScale>
                                    <p:animScale>
                                      <p:cBhvr>
                                        <p:cTn id="43" dur="498" decel="50000">
                                          <p:stCondLst>
                                            <p:cond delay="2028"/>
                                          </p:stCondLst>
                                        </p:cTn>
                                        <p:tgtEl>
                                          <p:spTgt spid="16"/>
                                        </p:tgtEl>
                                      </p:cBhvr>
                                      <p:to x="100000" y="100000"/>
                                    </p:animScale>
                                    <p:animScale>
                                      <p:cBhvr>
                                        <p:cTn id="44" dur="78">
                                          <p:stCondLst>
                                            <p:cond delay="3936"/>
                                          </p:stCondLst>
                                        </p:cTn>
                                        <p:tgtEl>
                                          <p:spTgt spid="16"/>
                                        </p:tgtEl>
                                      </p:cBhvr>
                                      <p:to x="100000" y="80000"/>
                                    </p:animScale>
                                    <p:animScale>
                                      <p:cBhvr>
                                        <p:cTn id="45" dur="498" decel="50000">
                                          <p:stCondLst>
                                            <p:cond delay="4014"/>
                                          </p:stCondLst>
                                        </p:cTn>
                                        <p:tgtEl>
                                          <p:spTgt spid="16"/>
                                        </p:tgtEl>
                                      </p:cBhvr>
                                      <p:to x="100000" y="100000"/>
                                    </p:animScale>
                                    <p:animScale>
                                      <p:cBhvr>
                                        <p:cTn id="46" dur="78">
                                          <p:stCondLst>
                                            <p:cond delay="4926"/>
                                          </p:stCondLst>
                                        </p:cTn>
                                        <p:tgtEl>
                                          <p:spTgt spid="16"/>
                                        </p:tgtEl>
                                      </p:cBhvr>
                                      <p:to x="100000" y="90000"/>
                                    </p:animScale>
                                    <p:animScale>
                                      <p:cBhvr>
                                        <p:cTn id="47" dur="498" decel="50000">
                                          <p:stCondLst>
                                            <p:cond delay="5004"/>
                                          </p:stCondLst>
                                        </p:cTn>
                                        <p:tgtEl>
                                          <p:spTgt spid="16"/>
                                        </p:tgtEl>
                                      </p:cBhvr>
                                      <p:to x="100000" y="100000"/>
                                    </p:animScale>
                                    <p:animScale>
                                      <p:cBhvr>
                                        <p:cTn id="48" dur="78">
                                          <p:stCondLst>
                                            <p:cond delay="5424"/>
                                          </p:stCondLst>
                                        </p:cTn>
                                        <p:tgtEl>
                                          <p:spTgt spid="16"/>
                                        </p:tgtEl>
                                      </p:cBhvr>
                                      <p:to x="100000" y="95000"/>
                                    </p:animScale>
                                    <p:animScale>
                                      <p:cBhvr>
                                        <p:cTn id="49" dur="498" decel="50000">
                                          <p:stCondLst>
                                            <p:cond delay="5502"/>
                                          </p:stCondLst>
                                        </p:cTn>
                                        <p:tgtEl>
                                          <p:spTgt spid="1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P spid="13" grpId="0"/>
      <p:bldP spid="14" grpId="0"/>
      <p:bldP spid="15" grpId="0"/>
      <p:bldP spid="16"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21B46A-0BC3-4B90-A1FC-4C9520D5C3A4}"/>
              </a:ext>
            </a:extLst>
          </p:cNvPr>
          <p:cNvSpPr txBox="1"/>
          <p:nvPr/>
        </p:nvSpPr>
        <p:spPr>
          <a:xfrm flipH="1">
            <a:off x="3980524" y="296570"/>
            <a:ext cx="3977196" cy="1200329"/>
          </a:xfrm>
          <a:prstGeom prst="rect">
            <a:avLst/>
          </a:prstGeom>
          <a:noFill/>
        </p:spPr>
        <p:txBody>
          <a:bodyPr wrap="square" rtlCol="0">
            <a:spAutoFit/>
          </a:bodyPr>
          <a:lstStyle/>
          <a:p>
            <a:r>
              <a:rPr lang="en-US" b="0" i="0" dirty="0">
                <a:solidFill>
                  <a:srgbClr val="202124"/>
                </a:solidFill>
                <a:effectLst/>
                <a:latin typeface="Roboto"/>
              </a:rPr>
              <a:t>“My friend introduce them to me. She showed me the Halloween </a:t>
            </a:r>
            <a:r>
              <a:rPr lang="en-US" b="0" i="0" dirty="0" err="1">
                <a:solidFill>
                  <a:srgbClr val="202124"/>
                </a:solidFill>
                <a:effectLst/>
                <a:latin typeface="Roboto"/>
              </a:rPr>
              <a:t>gogo</a:t>
            </a:r>
            <a:r>
              <a:rPr lang="en-US" b="0" i="0" dirty="0">
                <a:solidFill>
                  <a:srgbClr val="202124"/>
                </a:solidFill>
                <a:effectLst/>
                <a:latin typeface="Roboto"/>
              </a:rPr>
              <a:t> dance practice, feel in love with them. 2019”</a:t>
            </a:r>
            <a:endParaRPr lang="en-GB" dirty="0"/>
          </a:p>
        </p:txBody>
      </p:sp>
      <p:sp>
        <p:nvSpPr>
          <p:cNvPr id="3" name="TextBox 2">
            <a:extLst>
              <a:ext uri="{FF2B5EF4-FFF2-40B4-BE49-F238E27FC236}">
                <a16:creationId xmlns:a16="http://schemas.microsoft.com/office/drawing/2014/main" id="{9F6DEF83-7184-4B8B-8471-31BE137011EF}"/>
              </a:ext>
            </a:extLst>
          </p:cNvPr>
          <p:cNvSpPr txBox="1"/>
          <p:nvPr/>
        </p:nvSpPr>
        <p:spPr>
          <a:xfrm>
            <a:off x="6436774" y="5833920"/>
            <a:ext cx="5134252" cy="923330"/>
          </a:xfrm>
          <a:prstGeom prst="rect">
            <a:avLst/>
          </a:prstGeom>
          <a:noFill/>
        </p:spPr>
        <p:txBody>
          <a:bodyPr wrap="square" rtlCol="0">
            <a:spAutoFit/>
          </a:bodyPr>
          <a:lstStyle/>
          <a:p>
            <a:r>
              <a:rPr lang="en-US" b="0" i="0" dirty="0">
                <a:solidFill>
                  <a:srgbClr val="202124"/>
                </a:solidFill>
                <a:effectLst/>
                <a:latin typeface="Roboto"/>
              </a:rPr>
              <a:t>“saw a video of them and thought they had nice personalities, found out they have music </a:t>
            </a:r>
            <a:r>
              <a:rPr lang="en-US" b="0" i="0" dirty="0" err="1">
                <a:solidFill>
                  <a:srgbClr val="202124"/>
                </a:solidFill>
                <a:effectLst/>
                <a:latin typeface="Roboto"/>
              </a:rPr>
              <a:t>i</a:t>
            </a:r>
            <a:r>
              <a:rPr lang="en-US" b="0" i="0" dirty="0">
                <a:solidFill>
                  <a:srgbClr val="202124"/>
                </a:solidFill>
                <a:effectLst/>
                <a:latin typeface="Roboto"/>
              </a:rPr>
              <a:t> really like. 2019”</a:t>
            </a:r>
            <a:endParaRPr lang="en-GB" dirty="0"/>
          </a:p>
        </p:txBody>
      </p:sp>
      <p:sp>
        <p:nvSpPr>
          <p:cNvPr id="4" name="TextBox 3">
            <a:extLst>
              <a:ext uri="{FF2B5EF4-FFF2-40B4-BE49-F238E27FC236}">
                <a16:creationId xmlns:a16="http://schemas.microsoft.com/office/drawing/2014/main" id="{0C8F6AA7-B68D-4950-AD15-65A4F688748C}"/>
              </a:ext>
            </a:extLst>
          </p:cNvPr>
          <p:cNvSpPr txBox="1"/>
          <p:nvPr/>
        </p:nvSpPr>
        <p:spPr>
          <a:xfrm>
            <a:off x="363521" y="4218880"/>
            <a:ext cx="4607511" cy="923330"/>
          </a:xfrm>
          <a:prstGeom prst="rect">
            <a:avLst/>
          </a:prstGeom>
          <a:noFill/>
        </p:spPr>
        <p:txBody>
          <a:bodyPr wrap="square" rtlCol="0">
            <a:spAutoFit/>
          </a:bodyPr>
          <a:lstStyle/>
          <a:p>
            <a:r>
              <a:rPr lang="en-US" b="0" i="0" dirty="0">
                <a:solidFill>
                  <a:srgbClr val="202124"/>
                </a:solidFill>
                <a:effectLst/>
                <a:latin typeface="Roboto"/>
              </a:rPr>
              <a:t>“Saw one of </a:t>
            </a:r>
            <a:r>
              <a:rPr lang="en-US" b="0" i="0" dirty="0" err="1">
                <a:solidFill>
                  <a:srgbClr val="202124"/>
                </a:solidFill>
                <a:effectLst/>
                <a:latin typeface="Roboto"/>
              </a:rPr>
              <a:t>bts</a:t>
            </a:r>
            <a:r>
              <a:rPr lang="en-US" b="0" i="0" dirty="0">
                <a:solidFill>
                  <a:srgbClr val="202124"/>
                </a:solidFill>
                <a:effectLst/>
                <a:latin typeface="Roboto"/>
              </a:rPr>
              <a:t> music videos on Instagram, then looked them up and started listening to their music. 2017”</a:t>
            </a:r>
            <a:endParaRPr lang="en-GB" dirty="0"/>
          </a:p>
        </p:txBody>
      </p:sp>
      <p:sp>
        <p:nvSpPr>
          <p:cNvPr id="5" name="TextBox 4">
            <a:extLst>
              <a:ext uri="{FF2B5EF4-FFF2-40B4-BE49-F238E27FC236}">
                <a16:creationId xmlns:a16="http://schemas.microsoft.com/office/drawing/2014/main" id="{B029F136-32C7-4FF1-8DC9-73AC692A56C8}"/>
              </a:ext>
            </a:extLst>
          </p:cNvPr>
          <p:cNvSpPr txBox="1"/>
          <p:nvPr/>
        </p:nvSpPr>
        <p:spPr>
          <a:xfrm>
            <a:off x="3632446" y="1898630"/>
            <a:ext cx="5089864" cy="923330"/>
          </a:xfrm>
          <a:prstGeom prst="rect">
            <a:avLst/>
          </a:prstGeom>
          <a:noFill/>
        </p:spPr>
        <p:txBody>
          <a:bodyPr wrap="square" rtlCol="0">
            <a:spAutoFit/>
          </a:bodyPr>
          <a:lstStyle/>
          <a:p>
            <a:pPr algn="l"/>
            <a:r>
              <a:rPr lang="en-US" b="0" i="0" dirty="0">
                <a:solidFill>
                  <a:srgbClr val="202124"/>
                </a:solidFill>
                <a:effectLst/>
                <a:latin typeface="Roboto"/>
              </a:rPr>
              <a:t>“I have been watching some anime related content on </a:t>
            </a:r>
            <a:r>
              <a:rPr lang="en-US" b="0" i="0" dirty="0" err="1">
                <a:solidFill>
                  <a:srgbClr val="202124"/>
                </a:solidFill>
                <a:effectLst/>
                <a:latin typeface="Roboto"/>
              </a:rPr>
              <a:t>youtube</a:t>
            </a:r>
            <a:r>
              <a:rPr lang="en-US" b="0" i="0" dirty="0">
                <a:solidFill>
                  <a:srgbClr val="202124"/>
                </a:solidFill>
                <a:effectLst/>
                <a:latin typeface="Roboto"/>
              </a:rPr>
              <a:t> and just fell into the </a:t>
            </a:r>
            <a:r>
              <a:rPr lang="en-US" b="0" i="0" dirty="0" err="1">
                <a:solidFill>
                  <a:srgbClr val="202124"/>
                </a:solidFill>
                <a:effectLst/>
                <a:latin typeface="Roboto"/>
              </a:rPr>
              <a:t>kpop</a:t>
            </a:r>
            <a:r>
              <a:rPr lang="en-US" b="0" i="0" dirty="0">
                <a:solidFill>
                  <a:srgbClr val="202124"/>
                </a:solidFill>
                <a:effectLst/>
                <a:latin typeface="Roboto"/>
              </a:rPr>
              <a:t> hole. 2016”</a:t>
            </a:r>
          </a:p>
        </p:txBody>
      </p:sp>
      <p:sp>
        <p:nvSpPr>
          <p:cNvPr id="6" name="TextBox 5">
            <a:extLst>
              <a:ext uri="{FF2B5EF4-FFF2-40B4-BE49-F238E27FC236}">
                <a16:creationId xmlns:a16="http://schemas.microsoft.com/office/drawing/2014/main" id="{22E405CB-4916-4265-94B5-B073224BDADF}"/>
              </a:ext>
            </a:extLst>
          </p:cNvPr>
          <p:cNvSpPr txBox="1"/>
          <p:nvPr/>
        </p:nvSpPr>
        <p:spPr>
          <a:xfrm>
            <a:off x="6828314" y="2974875"/>
            <a:ext cx="5015883" cy="646331"/>
          </a:xfrm>
          <a:prstGeom prst="rect">
            <a:avLst/>
          </a:prstGeom>
          <a:noFill/>
        </p:spPr>
        <p:txBody>
          <a:bodyPr wrap="square" rtlCol="0">
            <a:spAutoFit/>
          </a:bodyPr>
          <a:lstStyle/>
          <a:p>
            <a:r>
              <a:rPr lang="en-US" b="0" i="0" dirty="0">
                <a:solidFill>
                  <a:srgbClr val="202124"/>
                </a:solidFill>
                <a:effectLst/>
                <a:latin typeface="Roboto"/>
              </a:rPr>
              <a:t>“I saw 2 of their </a:t>
            </a:r>
            <a:r>
              <a:rPr lang="en-US" b="0" i="0" dirty="0" err="1">
                <a:solidFill>
                  <a:srgbClr val="202124"/>
                </a:solidFill>
                <a:effectLst/>
                <a:latin typeface="Roboto"/>
              </a:rPr>
              <a:t>mv's</a:t>
            </a:r>
            <a:r>
              <a:rPr lang="en-US" b="0" i="0" dirty="0">
                <a:solidFill>
                  <a:srgbClr val="202124"/>
                </a:solidFill>
                <a:effectLst/>
                <a:latin typeface="Roboto"/>
              </a:rPr>
              <a:t> and later a friend of mine ask me "do u know </a:t>
            </a:r>
            <a:r>
              <a:rPr lang="en-US" b="0" i="0" dirty="0" err="1">
                <a:solidFill>
                  <a:srgbClr val="202124"/>
                </a:solidFill>
                <a:effectLst/>
                <a:latin typeface="Roboto"/>
              </a:rPr>
              <a:t>bts</a:t>
            </a:r>
            <a:r>
              <a:rPr lang="en-US" b="0" i="0" dirty="0">
                <a:solidFill>
                  <a:srgbClr val="202124"/>
                </a:solidFill>
                <a:effectLst/>
                <a:latin typeface="Roboto"/>
              </a:rPr>
              <a:t>?“ 2017”</a:t>
            </a:r>
            <a:endParaRPr lang="en-GB" dirty="0"/>
          </a:p>
        </p:txBody>
      </p:sp>
      <p:sp>
        <p:nvSpPr>
          <p:cNvPr id="8" name="TextBox 7">
            <a:extLst>
              <a:ext uri="{FF2B5EF4-FFF2-40B4-BE49-F238E27FC236}">
                <a16:creationId xmlns:a16="http://schemas.microsoft.com/office/drawing/2014/main" id="{C6FECACF-811F-42ED-9672-BB08EE3134EE}"/>
              </a:ext>
            </a:extLst>
          </p:cNvPr>
          <p:cNvSpPr txBox="1"/>
          <p:nvPr/>
        </p:nvSpPr>
        <p:spPr>
          <a:xfrm>
            <a:off x="1284118" y="3232669"/>
            <a:ext cx="3994951" cy="646331"/>
          </a:xfrm>
          <a:prstGeom prst="rect">
            <a:avLst/>
          </a:prstGeom>
          <a:noFill/>
        </p:spPr>
        <p:txBody>
          <a:bodyPr wrap="square" rtlCol="0">
            <a:spAutoFit/>
          </a:bodyPr>
          <a:lstStyle/>
          <a:p>
            <a:r>
              <a:rPr lang="en-US" b="0" i="0" dirty="0">
                <a:solidFill>
                  <a:srgbClr val="202124"/>
                </a:solidFill>
                <a:effectLst/>
                <a:latin typeface="Roboto"/>
              </a:rPr>
              <a:t>“A friend introduced me to BTS and I just fell down the rabbit hole. 2017”</a:t>
            </a:r>
            <a:endParaRPr lang="en-GB" dirty="0"/>
          </a:p>
        </p:txBody>
      </p:sp>
      <p:sp>
        <p:nvSpPr>
          <p:cNvPr id="10" name="TextBox 9">
            <a:extLst>
              <a:ext uri="{FF2B5EF4-FFF2-40B4-BE49-F238E27FC236}">
                <a16:creationId xmlns:a16="http://schemas.microsoft.com/office/drawing/2014/main" id="{30FDF590-1C18-4CE6-A2CA-960DB7BFE194}"/>
              </a:ext>
            </a:extLst>
          </p:cNvPr>
          <p:cNvSpPr txBox="1"/>
          <p:nvPr/>
        </p:nvSpPr>
        <p:spPr>
          <a:xfrm>
            <a:off x="4372252" y="5044928"/>
            <a:ext cx="4350058" cy="646331"/>
          </a:xfrm>
          <a:prstGeom prst="rect">
            <a:avLst/>
          </a:prstGeom>
          <a:noFill/>
        </p:spPr>
        <p:txBody>
          <a:bodyPr wrap="square" rtlCol="0">
            <a:spAutoFit/>
          </a:bodyPr>
          <a:lstStyle/>
          <a:p>
            <a:r>
              <a:rPr lang="en-US" b="0" i="0" dirty="0">
                <a:solidFill>
                  <a:srgbClr val="202124"/>
                </a:solidFill>
                <a:effectLst/>
                <a:latin typeface="Roboto"/>
              </a:rPr>
              <a:t>“By their music and by their message that they give. 2013”</a:t>
            </a:r>
            <a:endParaRPr lang="en-GB" dirty="0"/>
          </a:p>
        </p:txBody>
      </p:sp>
      <p:sp>
        <p:nvSpPr>
          <p:cNvPr id="11" name="TextBox 10">
            <a:extLst>
              <a:ext uri="{FF2B5EF4-FFF2-40B4-BE49-F238E27FC236}">
                <a16:creationId xmlns:a16="http://schemas.microsoft.com/office/drawing/2014/main" id="{1BC18ED3-239E-4727-8300-BB57EF636E8C}"/>
              </a:ext>
            </a:extLst>
          </p:cNvPr>
          <p:cNvSpPr txBox="1"/>
          <p:nvPr/>
        </p:nvSpPr>
        <p:spPr>
          <a:xfrm>
            <a:off x="417250" y="952220"/>
            <a:ext cx="3595456" cy="646331"/>
          </a:xfrm>
          <a:prstGeom prst="rect">
            <a:avLst/>
          </a:prstGeom>
          <a:noFill/>
        </p:spPr>
        <p:txBody>
          <a:bodyPr wrap="square" rtlCol="0">
            <a:spAutoFit/>
          </a:bodyPr>
          <a:lstStyle/>
          <a:p>
            <a:r>
              <a:rPr lang="en-US" b="0" i="0" dirty="0">
                <a:solidFill>
                  <a:srgbClr val="202124"/>
                </a:solidFill>
                <a:effectLst/>
                <a:latin typeface="Roboto"/>
              </a:rPr>
              <a:t>“Because of their songs and people around me. 2015”</a:t>
            </a:r>
            <a:endParaRPr lang="en-GB" dirty="0"/>
          </a:p>
        </p:txBody>
      </p:sp>
      <p:sp>
        <p:nvSpPr>
          <p:cNvPr id="17" name="TextBox 16">
            <a:extLst>
              <a:ext uri="{FF2B5EF4-FFF2-40B4-BE49-F238E27FC236}">
                <a16:creationId xmlns:a16="http://schemas.microsoft.com/office/drawing/2014/main" id="{2424B85B-94B4-446C-BE03-B5A5D929F5AC}"/>
              </a:ext>
            </a:extLst>
          </p:cNvPr>
          <p:cNvSpPr txBox="1"/>
          <p:nvPr/>
        </p:nvSpPr>
        <p:spPr>
          <a:xfrm>
            <a:off x="900620" y="5649254"/>
            <a:ext cx="3533312" cy="646331"/>
          </a:xfrm>
          <a:prstGeom prst="rect">
            <a:avLst/>
          </a:prstGeom>
          <a:noFill/>
        </p:spPr>
        <p:txBody>
          <a:bodyPr wrap="square" rtlCol="0">
            <a:spAutoFit/>
          </a:bodyPr>
          <a:lstStyle/>
          <a:p>
            <a:r>
              <a:rPr lang="en-US" b="0" i="0" dirty="0">
                <a:solidFill>
                  <a:srgbClr val="202124"/>
                </a:solidFill>
                <a:effectLst/>
                <a:latin typeface="Roboto"/>
              </a:rPr>
              <a:t>“I just wanted to know their names 😂 2020”</a:t>
            </a:r>
            <a:endParaRPr lang="en-GB" dirty="0"/>
          </a:p>
        </p:txBody>
      </p:sp>
      <p:sp>
        <p:nvSpPr>
          <p:cNvPr id="18" name="TextBox 17">
            <a:extLst>
              <a:ext uri="{FF2B5EF4-FFF2-40B4-BE49-F238E27FC236}">
                <a16:creationId xmlns:a16="http://schemas.microsoft.com/office/drawing/2014/main" id="{4F3D9A2A-0A74-44D3-993C-C87B081A098A}"/>
              </a:ext>
            </a:extLst>
          </p:cNvPr>
          <p:cNvSpPr txBox="1"/>
          <p:nvPr/>
        </p:nvSpPr>
        <p:spPr>
          <a:xfrm>
            <a:off x="8617255" y="4199060"/>
            <a:ext cx="3269944" cy="646331"/>
          </a:xfrm>
          <a:prstGeom prst="rect">
            <a:avLst/>
          </a:prstGeom>
          <a:noFill/>
        </p:spPr>
        <p:txBody>
          <a:bodyPr wrap="square" rtlCol="0">
            <a:spAutoFit/>
          </a:bodyPr>
          <a:lstStyle/>
          <a:p>
            <a:r>
              <a:rPr lang="en-US" b="0" i="0" dirty="0">
                <a:solidFill>
                  <a:srgbClr val="202124"/>
                </a:solidFill>
                <a:effectLst/>
                <a:latin typeface="Roboto"/>
              </a:rPr>
              <a:t>“Because of a suggestion on YouTube. 2019”</a:t>
            </a:r>
            <a:endParaRPr lang="en-GB" dirty="0"/>
          </a:p>
        </p:txBody>
      </p:sp>
      <p:sp>
        <p:nvSpPr>
          <p:cNvPr id="19" name="TextBox 18">
            <a:extLst>
              <a:ext uri="{FF2B5EF4-FFF2-40B4-BE49-F238E27FC236}">
                <a16:creationId xmlns:a16="http://schemas.microsoft.com/office/drawing/2014/main" id="{64286489-D21A-4C28-8509-80AFD8CE7BD1}"/>
              </a:ext>
            </a:extLst>
          </p:cNvPr>
          <p:cNvSpPr txBox="1"/>
          <p:nvPr/>
        </p:nvSpPr>
        <p:spPr>
          <a:xfrm>
            <a:off x="782344" y="2064320"/>
            <a:ext cx="2246051" cy="923330"/>
          </a:xfrm>
          <a:prstGeom prst="rect">
            <a:avLst/>
          </a:prstGeom>
          <a:noFill/>
        </p:spPr>
        <p:txBody>
          <a:bodyPr wrap="square" rtlCol="0">
            <a:spAutoFit/>
          </a:bodyPr>
          <a:lstStyle/>
          <a:p>
            <a:r>
              <a:rPr lang="en-US" b="0" i="0" dirty="0">
                <a:solidFill>
                  <a:srgbClr val="202124"/>
                </a:solidFill>
                <a:effectLst/>
                <a:latin typeface="Roboto"/>
              </a:rPr>
              <a:t>“Was told about them by a friend. 2019”</a:t>
            </a:r>
            <a:endParaRPr lang="en-GB" dirty="0"/>
          </a:p>
        </p:txBody>
      </p:sp>
      <p:sp>
        <p:nvSpPr>
          <p:cNvPr id="20" name="TextBox 19">
            <a:extLst>
              <a:ext uri="{FF2B5EF4-FFF2-40B4-BE49-F238E27FC236}">
                <a16:creationId xmlns:a16="http://schemas.microsoft.com/office/drawing/2014/main" id="{75F31C9F-CB0C-41CF-ABAE-12D2B5BDAC12}"/>
              </a:ext>
            </a:extLst>
          </p:cNvPr>
          <p:cNvSpPr txBox="1"/>
          <p:nvPr/>
        </p:nvSpPr>
        <p:spPr>
          <a:xfrm>
            <a:off x="5614015" y="3910361"/>
            <a:ext cx="2343705" cy="369332"/>
          </a:xfrm>
          <a:prstGeom prst="rect">
            <a:avLst/>
          </a:prstGeom>
          <a:noFill/>
        </p:spPr>
        <p:txBody>
          <a:bodyPr wrap="square" rtlCol="0">
            <a:spAutoFit/>
          </a:bodyPr>
          <a:lstStyle/>
          <a:p>
            <a:r>
              <a:rPr lang="en-GB" b="0" i="0" dirty="0">
                <a:solidFill>
                  <a:srgbClr val="202124"/>
                </a:solidFill>
                <a:effectLst/>
                <a:latin typeface="Roboto"/>
              </a:rPr>
              <a:t>“Best Friend.2020”</a:t>
            </a:r>
            <a:endParaRPr lang="en-GB" dirty="0"/>
          </a:p>
        </p:txBody>
      </p:sp>
      <p:sp>
        <p:nvSpPr>
          <p:cNvPr id="21" name="TextBox 20">
            <a:extLst>
              <a:ext uri="{FF2B5EF4-FFF2-40B4-BE49-F238E27FC236}">
                <a16:creationId xmlns:a16="http://schemas.microsoft.com/office/drawing/2014/main" id="{0E643348-39D9-49FA-B370-84797773D166}"/>
              </a:ext>
            </a:extLst>
          </p:cNvPr>
          <p:cNvSpPr txBox="1"/>
          <p:nvPr/>
        </p:nvSpPr>
        <p:spPr>
          <a:xfrm>
            <a:off x="8722310" y="735924"/>
            <a:ext cx="3053918" cy="1200329"/>
          </a:xfrm>
          <a:prstGeom prst="rect">
            <a:avLst/>
          </a:prstGeom>
          <a:noFill/>
        </p:spPr>
        <p:txBody>
          <a:bodyPr wrap="square" rtlCol="0">
            <a:spAutoFit/>
          </a:bodyPr>
          <a:lstStyle/>
          <a:p>
            <a:r>
              <a:rPr lang="en-GB" dirty="0"/>
              <a:t>“Became army through little sister showing RM being done with the members during interviews. 2018”</a:t>
            </a:r>
          </a:p>
        </p:txBody>
      </p:sp>
    </p:spTree>
    <p:extLst>
      <p:ext uri="{BB962C8B-B14F-4D97-AF65-F5344CB8AC3E}">
        <p14:creationId xmlns:p14="http://schemas.microsoft.com/office/powerpoint/2010/main" val="2508349535"/>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3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barn(inVertical)">
                                      <p:cBhvr>
                                        <p:cTn id="12" dur="20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 calcmode="lin" valueType="num">
                                      <p:cBhvr additive="base">
                                        <p:cTn id="17" dur="2000" fill="hold"/>
                                        <p:tgtEl>
                                          <p:spTgt spid="4"/>
                                        </p:tgtEl>
                                        <p:attrNameLst>
                                          <p:attrName>ppt_x</p:attrName>
                                        </p:attrNameLst>
                                      </p:cBhvr>
                                      <p:tavLst>
                                        <p:tav tm="0">
                                          <p:val>
                                            <p:strVal val="#ppt_x"/>
                                          </p:val>
                                        </p:tav>
                                        <p:tav tm="100000">
                                          <p:val>
                                            <p:strVal val="#ppt_x"/>
                                          </p:val>
                                        </p:tav>
                                      </p:tavLst>
                                    </p:anim>
                                    <p:anim calcmode="lin" valueType="num">
                                      <p:cBhvr additive="base">
                                        <p:cTn id="18" dur="2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circle(in)">
                                      <p:cBhvr>
                                        <p:cTn id="23" dur="3000"/>
                                        <p:tgtEl>
                                          <p:spTgt spid="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2000"/>
                                        <p:tgtEl>
                                          <p:spTgt spid="19"/>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randombar(horizontal)">
                                      <p:cBhvr>
                                        <p:cTn id="33" dur="20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2000"/>
                                        <p:tgtEl>
                                          <p:spTgt spid="11"/>
                                        </p:tgtEl>
                                      </p:cBhvr>
                                    </p:animEffect>
                                    <p:anim calcmode="lin" valueType="num">
                                      <p:cBhvr>
                                        <p:cTn id="39" dur="2000" fill="hold"/>
                                        <p:tgtEl>
                                          <p:spTgt spid="11"/>
                                        </p:tgtEl>
                                        <p:attrNameLst>
                                          <p:attrName>ppt_x</p:attrName>
                                        </p:attrNameLst>
                                      </p:cBhvr>
                                      <p:tavLst>
                                        <p:tav tm="0">
                                          <p:val>
                                            <p:strVal val="#ppt_x"/>
                                          </p:val>
                                        </p:tav>
                                        <p:tav tm="100000">
                                          <p:val>
                                            <p:strVal val="#ppt_x"/>
                                          </p:val>
                                        </p:tav>
                                      </p:tavLst>
                                    </p:anim>
                                    <p:anim calcmode="lin" valueType="num">
                                      <p:cBhvr>
                                        <p:cTn id="40" dur="2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6" presetClass="entr" presetSubtype="0" fill="hold" grpId="0" nodeType="click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wipe(down)">
                                      <p:cBhvr>
                                        <p:cTn id="45" dur="580">
                                          <p:stCondLst>
                                            <p:cond delay="0"/>
                                          </p:stCondLst>
                                        </p:cTn>
                                        <p:tgtEl>
                                          <p:spTgt spid="18"/>
                                        </p:tgtEl>
                                      </p:cBhvr>
                                    </p:animEffect>
                                    <p:anim calcmode="lin" valueType="num">
                                      <p:cBhvr>
                                        <p:cTn id="46" dur="1822" tmFilter="0,0; 0.14,0.36; 0.43,0.73; 0.71,0.91; 1.0,1.0">
                                          <p:stCondLst>
                                            <p:cond delay="0"/>
                                          </p:stCondLst>
                                        </p:cTn>
                                        <p:tgtEl>
                                          <p:spTgt spid="18"/>
                                        </p:tgtEl>
                                        <p:attrNameLst>
                                          <p:attrName>ppt_x</p:attrName>
                                        </p:attrNameLst>
                                      </p:cBhvr>
                                      <p:tavLst>
                                        <p:tav tm="0">
                                          <p:val>
                                            <p:strVal val="#ppt_x-0.25"/>
                                          </p:val>
                                        </p:tav>
                                        <p:tav tm="100000">
                                          <p:val>
                                            <p:strVal val="#ppt_x"/>
                                          </p:val>
                                        </p:tav>
                                      </p:tavLst>
                                    </p:anim>
                                    <p:anim calcmode="lin" valueType="num">
                                      <p:cBhvr>
                                        <p:cTn id="47" dur="664" tmFilter="0.0,0.0; 0.25,0.07; 0.50,0.2; 0.75,0.467; 1.0,1.0">
                                          <p:stCondLst>
                                            <p:cond delay="0"/>
                                          </p:stCondLst>
                                        </p:cTn>
                                        <p:tgtEl>
                                          <p:spTgt spid="18"/>
                                        </p:tgtEl>
                                        <p:attrNameLst>
                                          <p:attrName>ppt_y</p:attrName>
                                        </p:attrNameLst>
                                      </p:cBhvr>
                                      <p:tavLst>
                                        <p:tav tm="0" fmla="#ppt_y-sin(pi*$)/3">
                                          <p:val>
                                            <p:fltVal val="0.5"/>
                                          </p:val>
                                        </p:tav>
                                        <p:tav tm="100000">
                                          <p:val>
                                            <p:fltVal val="1"/>
                                          </p:val>
                                        </p:tav>
                                      </p:tavLst>
                                    </p:anim>
                                    <p:anim calcmode="lin" valueType="num">
                                      <p:cBhvr>
                                        <p:cTn id="48" dur="664" tmFilter="0, 0; 0.125,0.2665; 0.25,0.4; 0.375,0.465; 0.5,0.5;  0.625,0.535; 0.75,0.6; 0.875,0.7335; 1,1">
                                          <p:stCondLst>
                                            <p:cond delay="664"/>
                                          </p:stCondLst>
                                        </p:cTn>
                                        <p:tgtEl>
                                          <p:spTgt spid="18"/>
                                        </p:tgtEl>
                                        <p:attrNameLst>
                                          <p:attrName>ppt_y</p:attrName>
                                        </p:attrNameLst>
                                      </p:cBhvr>
                                      <p:tavLst>
                                        <p:tav tm="0" fmla="#ppt_y-sin(pi*$)/9">
                                          <p:val>
                                            <p:fltVal val="0"/>
                                          </p:val>
                                        </p:tav>
                                        <p:tav tm="100000">
                                          <p:val>
                                            <p:fltVal val="1"/>
                                          </p:val>
                                        </p:tav>
                                      </p:tavLst>
                                    </p:anim>
                                    <p:anim calcmode="lin" valueType="num">
                                      <p:cBhvr>
                                        <p:cTn id="49" dur="332" tmFilter="0, 0; 0.125,0.2665; 0.25,0.4; 0.375,0.465; 0.5,0.5;  0.625,0.535; 0.75,0.6; 0.875,0.7335; 1,1">
                                          <p:stCondLst>
                                            <p:cond delay="1324"/>
                                          </p:stCondLst>
                                        </p:cTn>
                                        <p:tgtEl>
                                          <p:spTgt spid="18"/>
                                        </p:tgtEl>
                                        <p:attrNameLst>
                                          <p:attrName>ppt_y</p:attrName>
                                        </p:attrNameLst>
                                      </p:cBhvr>
                                      <p:tavLst>
                                        <p:tav tm="0" fmla="#ppt_y-sin(pi*$)/27">
                                          <p:val>
                                            <p:fltVal val="0"/>
                                          </p:val>
                                        </p:tav>
                                        <p:tav tm="100000">
                                          <p:val>
                                            <p:fltVal val="1"/>
                                          </p:val>
                                        </p:tav>
                                      </p:tavLst>
                                    </p:anim>
                                    <p:anim calcmode="lin" valueType="num">
                                      <p:cBhvr>
                                        <p:cTn id="50" dur="164" tmFilter="0, 0; 0.125,0.2665; 0.25,0.4; 0.375,0.465; 0.5,0.5;  0.625,0.535; 0.75,0.6; 0.875,0.7335; 1,1">
                                          <p:stCondLst>
                                            <p:cond delay="1656"/>
                                          </p:stCondLst>
                                        </p:cTn>
                                        <p:tgtEl>
                                          <p:spTgt spid="18"/>
                                        </p:tgtEl>
                                        <p:attrNameLst>
                                          <p:attrName>ppt_y</p:attrName>
                                        </p:attrNameLst>
                                      </p:cBhvr>
                                      <p:tavLst>
                                        <p:tav tm="0" fmla="#ppt_y-sin(pi*$)/81">
                                          <p:val>
                                            <p:fltVal val="0"/>
                                          </p:val>
                                        </p:tav>
                                        <p:tav tm="100000">
                                          <p:val>
                                            <p:fltVal val="1"/>
                                          </p:val>
                                        </p:tav>
                                      </p:tavLst>
                                    </p:anim>
                                    <p:animScale>
                                      <p:cBhvr>
                                        <p:cTn id="51" dur="26">
                                          <p:stCondLst>
                                            <p:cond delay="650"/>
                                          </p:stCondLst>
                                        </p:cTn>
                                        <p:tgtEl>
                                          <p:spTgt spid="18"/>
                                        </p:tgtEl>
                                      </p:cBhvr>
                                      <p:to x="100000" y="60000"/>
                                    </p:animScale>
                                    <p:animScale>
                                      <p:cBhvr>
                                        <p:cTn id="52" dur="166" decel="50000">
                                          <p:stCondLst>
                                            <p:cond delay="676"/>
                                          </p:stCondLst>
                                        </p:cTn>
                                        <p:tgtEl>
                                          <p:spTgt spid="18"/>
                                        </p:tgtEl>
                                      </p:cBhvr>
                                      <p:to x="100000" y="100000"/>
                                    </p:animScale>
                                    <p:animScale>
                                      <p:cBhvr>
                                        <p:cTn id="53" dur="26">
                                          <p:stCondLst>
                                            <p:cond delay="1312"/>
                                          </p:stCondLst>
                                        </p:cTn>
                                        <p:tgtEl>
                                          <p:spTgt spid="18"/>
                                        </p:tgtEl>
                                      </p:cBhvr>
                                      <p:to x="100000" y="80000"/>
                                    </p:animScale>
                                    <p:animScale>
                                      <p:cBhvr>
                                        <p:cTn id="54" dur="166" decel="50000">
                                          <p:stCondLst>
                                            <p:cond delay="1338"/>
                                          </p:stCondLst>
                                        </p:cTn>
                                        <p:tgtEl>
                                          <p:spTgt spid="18"/>
                                        </p:tgtEl>
                                      </p:cBhvr>
                                      <p:to x="100000" y="100000"/>
                                    </p:animScale>
                                    <p:animScale>
                                      <p:cBhvr>
                                        <p:cTn id="55" dur="26">
                                          <p:stCondLst>
                                            <p:cond delay="1642"/>
                                          </p:stCondLst>
                                        </p:cTn>
                                        <p:tgtEl>
                                          <p:spTgt spid="18"/>
                                        </p:tgtEl>
                                      </p:cBhvr>
                                      <p:to x="100000" y="90000"/>
                                    </p:animScale>
                                    <p:animScale>
                                      <p:cBhvr>
                                        <p:cTn id="56" dur="166" decel="50000">
                                          <p:stCondLst>
                                            <p:cond delay="1668"/>
                                          </p:stCondLst>
                                        </p:cTn>
                                        <p:tgtEl>
                                          <p:spTgt spid="18"/>
                                        </p:tgtEl>
                                      </p:cBhvr>
                                      <p:to x="100000" y="100000"/>
                                    </p:animScale>
                                    <p:animScale>
                                      <p:cBhvr>
                                        <p:cTn id="57" dur="26">
                                          <p:stCondLst>
                                            <p:cond delay="1808"/>
                                          </p:stCondLst>
                                        </p:cTn>
                                        <p:tgtEl>
                                          <p:spTgt spid="18"/>
                                        </p:tgtEl>
                                      </p:cBhvr>
                                      <p:to x="100000" y="95000"/>
                                    </p:animScale>
                                    <p:animScale>
                                      <p:cBhvr>
                                        <p:cTn id="58" dur="166" decel="50000">
                                          <p:stCondLst>
                                            <p:cond delay="1834"/>
                                          </p:stCondLst>
                                        </p:cTn>
                                        <p:tgtEl>
                                          <p:spTgt spid="18"/>
                                        </p:tgtEl>
                                      </p:cBhvr>
                                      <p:to x="100000" y="100000"/>
                                    </p:animScale>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8"/>
                                        </p:tgtEl>
                                        <p:attrNameLst>
                                          <p:attrName>style.visibility</p:attrName>
                                        </p:attrNameLst>
                                      </p:cBhvr>
                                      <p:to>
                                        <p:strVal val="visible"/>
                                      </p:to>
                                    </p:set>
                                    <p:anim calcmode="lin" valueType="num">
                                      <p:cBhvr>
                                        <p:cTn id="63" dur="2000" fill="hold"/>
                                        <p:tgtEl>
                                          <p:spTgt spid="8"/>
                                        </p:tgtEl>
                                        <p:attrNameLst>
                                          <p:attrName>ppt_w</p:attrName>
                                        </p:attrNameLst>
                                      </p:cBhvr>
                                      <p:tavLst>
                                        <p:tav tm="0">
                                          <p:val>
                                            <p:fltVal val="0"/>
                                          </p:val>
                                        </p:tav>
                                        <p:tav tm="100000">
                                          <p:val>
                                            <p:strVal val="#ppt_w"/>
                                          </p:val>
                                        </p:tav>
                                      </p:tavLst>
                                    </p:anim>
                                    <p:anim calcmode="lin" valueType="num">
                                      <p:cBhvr>
                                        <p:cTn id="64" dur="2000" fill="hold"/>
                                        <p:tgtEl>
                                          <p:spTgt spid="8"/>
                                        </p:tgtEl>
                                        <p:attrNameLst>
                                          <p:attrName>ppt_h</p:attrName>
                                        </p:attrNameLst>
                                      </p:cBhvr>
                                      <p:tavLst>
                                        <p:tav tm="0">
                                          <p:val>
                                            <p:fltVal val="0"/>
                                          </p:val>
                                        </p:tav>
                                        <p:tav tm="100000">
                                          <p:val>
                                            <p:strVal val="#ppt_h"/>
                                          </p:val>
                                        </p:tav>
                                      </p:tavLst>
                                    </p:anim>
                                    <p:anim calcmode="lin" valueType="num">
                                      <p:cBhvr>
                                        <p:cTn id="65" dur="2000" fill="hold"/>
                                        <p:tgtEl>
                                          <p:spTgt spid="8"/>
                                        </p:tgtEl>
                                        <p:attrNameLst>
                                          <p:attrName>style.rotation</p:attrName>
                                        </p:attrNameLst>
                                      </p:cBhvr>
                                      <p:tavLst>
                                        <p:tav tm="0">
                                          <p:val>
                                            <p:fltVal val="90"/>
                                          </p:val>
                                        </p:tav>
                                        <p:tav tm="100000">
                                          <p:val>
                                            <p:fltVal val="0"/>
                                          </p:val>
                                        </p:tav>
                                      </p:tavLst>
                                    </p:anim>
                                    <p:animEffect transition="in" filter="fade">
                                      <p:cBhvr>
                                        <p:cTn id="66" dur="2000"/>
                                        <p:tgtEl>
                                          <p:spTgt spid="8"/>
                                        </p:tgtEl>
                                      </p:cBhvr>
                                    </p:animEffect>
                                  </p:childTnLst>
                                </p:cTn>
                              </p:par>
                            </p:childTnLst>
                          </p:cTn>
                        </p:par>
                      </p:childTnLst>
                    </p:cTn>
                  </p:par>
                  <p:par>
                    <p:cTn id="67" fill="hold">
                      <p:stCondLst>
                        <p:cond delay="indefinite"/>
                      </p:stCondLst>
                      <p:childTnLst>
                        <p:par>
                          <p:cTn id="68" fill="hold">
                            <p:stCondLst>
                              <p:cond delay="0"/>
                            </p:stCondLst>
                            <p:childTnLst>
                              <p:par>
                                <p:cTn id="69" presetID="21" presetClass="entr" presetSubtype="1" fill="hold" grpId="0" nodeType="clickEffect">
                                  <p:stCondLst>
                                    <p:cond delay="0"/>
                                  </p:stCondLst>
                                  <p:childTnLst>
                                    <p:set>
                                      <p:cBhvr>
                                        <p:cTn id="70" dur="1" fill="hold">
                                          <p:stCondLst>
                                            <p:cond delay="0"/>
                                          </p:stCondLst>
                                        </p:cTn>
                                        <p:tgtEl>
                                          <p:spTgt spid="10"/>
                                        </p:tgtEl>
                                        <p:attrNameLst>
                                          <p:attrName>style.visibility</p:attrName>
                                        </p:attrNameLst>
                                      </p:cBhvr>
                                      <p:to>
                                        <p:strVal val="visible"/>
                                      </p:to>
                                    </p:set>
                                    <p:animEffect transition="in" filter="wheel(1)">
                                      <p:cBhvr>
                                        <p:cTn id="71" dur="2000"/>
                                        <p:tgtEl>
                                          <p:spTgt spid="10"/>
                                        </p:tgtEl>
                                      </p:cBhvr>
                                    </p:animEffect>
                                  </p:childTnLst>
                                </p:cTn>
                              </p:par>
                            </p:childTnLst>
                          </p:cTn>
                        </p:par>
                      </p:childTnLst>
                    </p:cTn>
                  </p:par>
                  <p:par>
                    <p:cTn id="72" fill="hold">
                      <p:stCondLst>
                        <p:cond delay="indefinite"/>
                      </p:stCondLst>
                      <p:childTnLst>
                        <p:par>
                          <p:cTn id="73" fill="hold">
                            <p:stCondLst>
                              <p:cond delay="0"/>
                            </p:stCondLst>
                            <p:childTnLst>
                              <p:par>
                                <p:cTn id="74" presetID="22" presetClass="entr" presetSubtype="4" fill="hold" grpId="0" nodeType="clickEffect">
                                  <p:stCondLst>
                                    <p:cond delay="0"/>
                                  </p:stCondLst>
                                  <p:childTnLst>
                                    <p:set>
                                      <p:cBhvr>
                                        <p:cTn id="75" dur="1" fill="hold">
                                          <p:stCondLst>
                                            <p:cond delay="0"/>
                                          </p:stCondLst>
                                        </p:cTn>
                                        <p:tgtEl>
                                          <p:spTgt spid="20"/>
                                        </p:tgtEl>
                                        <p:attrNameLst>
                                          <p:attrName>style.visibility</p:attrName>
                                        </p:attrNameLst>
                                      </p:cBhvr>
                                      <p:to>
                                        <p:strVal val="visible"/>
                                      </p:to>
                                    </p:set>
                                    <p:animEffect transition="in" filter="wipe(down)">
                                      <p:cBhvr>
                                        <p:cTn id="76" dur="1000"/>
                                        <p:tgtEl>
                                          <p:spTgt spid="20"/>
                                        </p:tgtEl>
                                      </p:cBhvr>
                                    </p:animEffect>
                                  </p:childTnLst>
                                </p:cTn>
                              </p:par>
                            </p:childTnLst>
                          </p:cTn>
                        </p:par>
                      </p:childTnLst>
                    </p:cTn>
                  </p:par>
                  <p:par>
                    <p:cTn id="77" fill="hold">
                      <p:stCondLst>
                        <p:cond delay="indefinite"/>
                      </p:stCondLst>
                      <p:childTnLst>
                        <p:par>
                          <p:cTn id="78" fill="hold">
                            <p:stCondLst>
                              <p:cond delay="0"/>
                            </p:stCondLst>
                            <p:childTnLst>
                              <p:par>
                                <p:cTn id="79" presetID="53" presetClass="entr" presetSubtype="16" fill="hold" grpId="0" nodeType="clickEffect">
                                  <p:stCondLst>
                                    <p:cond delay="0"/>
                                  </p:stCondLst>
                                  <p:childTnLst>
                                    <p:set>
                                      <p:cBhvr>
                                        <p:cTn id="80" dur="1" fill="hold">
                                          <p:stCondLst>
                                            <p:cond delay="0"/>
                                          </p:stCondLst>
                                        </p:cTn>
                                        <p:tgtEl>
                                          <p:spTgt spid="17"/>
                                        </p:tgtEl>
                                        <p:attrNameLst>
                                          <p:attrName>style.visibility</p:attrName>
                                        </p:attrNameLst>
                                      </p:cBhvr>
                                      <p:to>
                                        <p:strVal val="visible"/>
                                      </p:to>
                                    </p:set>
                                    <p:anim calcmode="lin" valueType="num">
                                      <p:cBhvr>
                                        <p:cTn id="81" dur="2000" fill="hold"/>
                                        <p:tgtEl>
                                          <p:spTgt spid="17"/>
                                        </p:tgtEl>
                                        <p:attrNameLst>
                                          <p:attrName>ppt_w</p:attrName>
                                        </p:attrNameLst>
                                      </p:cBhvr>
                                      <p:tavLst>
                                        <p:tav tm="0">
                                          <p:val>
                                            <p:fltVal val="0"/>
                                          </p:val>
                                        </p:tav>
                                        <p:tav tm="100000">
                                          <p:val>
                                            <p:strVal val="#ppt_w"/>
                                          </p:val>
                                        </p:tav>
                                      </p:tavLst>
                                    </p:anim>
                                    <p:anim calcmode="lin" valueType="num">
                                      <p:cBhvr>
                                        <p:cTn id="82" dur="2000" fill="hold"/>
                                        <p:tgtEl>
                                          <p:spTgt spid="17"/>
                                        </p:tgtEl>
                                        <p:attrNameLst>
                                          <p:attrName>ppt_h</p:attrName>
                                        </p:attrNameLst>
                                      </p:cBhvr>
                                      <p:tavLst>
                                        <p:tav tm="0">
                                          <p:val>
                                            <p:fltVal val="0"/>
                                          </p:val>
                                        </p:tav>
                                        <p:tav tm="100000">
                                          <p:val>
                                            <p:strVal val="#ppt_h"/>
                                          </p:val>
                                        </p:tav>
                                      </p:tavLst>
                                    </p:anim>
                                    <p:animEffect transition="in" filter="fade">
                                      <p:cBhvr>
                                        <p:cTn id="83" dur="2000"/>
                                        <p:tgtEl>
                                          <p:spTgt spid="17"/>
                                        </p:tgtEl>
                                      </p:cBhvr>
                                    </p:animEffect>
                                  </p:childTnLst>
                                </p:cTn>
                              </p:par>
                            </p:childTnLst>
                          </p:cTn>
                        </p:par>
                      </p:childTnLst>
                    </p:cTn>
                  </p:par>
                  <p:par>
                    <p:cTn id="84" fill="hold">
                      <p:stCondLst>
                        <p:cond delay="indefinite"/>
                      </p:stCondLst>
                      <p:childTnLst>
                        <p:par>
                          <p:cTn id="85" fill="hold">
                            <p:stCondLst>
                              <p:cond delay="0"/>
                            </p:stCondLst>
                            <p:childTnLst>
                              <p:par>
                                <p:cTn id="86" presetID="2" presetClass="entr" presetSubtype="4" fill="hold" grpId="0" nodeType="clickEffect">
                                  <p:stCondLst>
                                    <p:cond delay="0"/>
                                  </p:stCondLst>
                                  <p:childTnLst>
                                    <p:set>
                                      <p:cBhvr>
                                        <p:cTn id="87" dur="1" fill="hold">
                                          <p:stCondLst>
                                            <p:cond delay="0"/>
                                          </p:stCondLst>
                                        </p:cTn>
                                        <p:tgtEl>
                                          <p:spTgt spid="5"/>
                                        </p:tgtEl>
                                        <p:attrNameLst>
                                          <p:attrName>style.visibility</p:attrName>
                                        </p:attrNameLst>
                                      </p:cBhvr>
                                      <p:to>
                                        <p:strVal val="visible"/>
                                      </p:to>
                                    </p:set>
                                    <p:anim calcmode="lin" valueType="num">
                                      <p:cBhvr additive="base">
                                        <p:cTn id="88" dur="2000" fill="hold"/>
                                        <p:tgtEl>
                                          <p:spTgt spid="5"/>
                                        </p:tgtEl>
                                        <p:attrNameLst>
                                          <p:attrName>ppt_x</p:attrName>
                                        </p:attrNameLst>
                                      </p:cBhvr>
                                      <p:tavLst>
                                        <p:tav tm="0">
                                          <p:val>
                                            <p:strVal val="#ppt_x"/>
                                          </p:val>
                                        </p:tav>
                                        <p:tav tm="100000">
                                          <p:val>
                                            <p:strVal val="#ppt_x"/>
                                          </p:val>
                                        </p:tav>
                                      </p:tavLst>
                                    </p:anim>
                                    <p:anim calcmode="lin" valueType="num">
                                      <p:cBhvr additive="base">
                                        <p:cTn id="89" dur="2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8" grpId="0"/>
      <p:bldP spid="10" grpId="0"/>
      <p:bldP spid="11" grpId="0"/>
      <p:bldP spid="17" grpId="0"/>
      <p:bldP spid="18" grpId="0"/>
      <p:bldP spid="19" grpId="0"/>
      <p:bldP spid="20" grpId="0"/>
      <p:bldP spid="2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descr="A person in a suit and tie&#10;&#10;Description automatically generated with medium confidence">
            <a:extLst>
              <a:ext uri="{FF2B5EF4-FFF2-40B4-BE49-F238E27FC236}">
                <a16:creationId xmlns:a16="http://schemas.microsoft.com/office/drawing/2014/main" id="{022FD292-3794-4128-BD9C-000509A03B0C}"/>
              </a:ext>
            </a:extLst>
          </p:cNvPr>
          <p:cNvPicPr>
            <a:picLocks noChangeAspect="1"/>
          </p:cNvPicPr>
          <p:nvPr/>
        </p:nvPicPr>
        <p:blipFill rotWithShape="1">
          <a:blip r:embed="rId4">
            <a:extLst>
              <a:ext uri="{28A0092B-C50C-407E-A947-70E740481C1C}">
                <a14:useLocalDpi xmlns:a14="http://schemas.microsoft.com/office/drawing/2010/main" val="0"/>
              </a:ext>
            </a:extLst>
          </a:blip>
          <a:srcRect l="11076" r="11075" b="-2"/>
          <a:stretch/>
        </p:blipFill>
        <p:spPr>
          <a:xfrm>
            <a:off x="20" y="-1"/>
            <a:ext cx="7998205" cy="6858000"/>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82BF2EF9-4871-4107-80A2-918C6B342B68}"/>
              </a:ext>
            </a:extLst>
          </p:cNvPr>
          <p:cNvPicPr>
            <a:picLocks noChangeAspect="1"/>
          </p:cNvPicPr>
          <p:nvPr/>
        </p:nvPicPr>
        <p:blipFill rotWithShape="1">
          <a:blip r:embed="rId5">
            <a:extLst>
              <a:ext uri="{28A0092B-C50C-407E-A947-70E740481C1C}">
                <a14:useLocalDpi xmlns:a14="http://schemas.microsoft.com/office/drawing/2010/main" val="0"/>
              </a:ext>
            </a:extLst>
          </a:blip>
          <a:srcRect t="10709" b="29206"/>
          <a:stretch/>
        </p:blipFill>
        <p:spPr>
          <a:xfrm>
            <a:off x="7998225" y="771526"/>
            <a:ext cx="4193775" cy="5448300"/>
          </a:xfrm>
          <a:prstGeom prst="rect">
            <a:avLst/>
          </a:prstGeom>
        </p:spPr>
      </p:pic>
      <p:pic>
        <p:nvPicPr>
          <p:cNvPr id="11" name="02 7 Reasons (International Version)">
            <a:hlinkClick r:id="" action="ppaction://media"/>
            <a:extLst>
              <a:ext uri="{FF2B5EF4-FFF2-40B4-BE49-F238E27FC236}">
                <a16:creationId xmlns:a16="http://schemas.microsoft.com/office/drawing/2014/main" id="{82E27F6E-47AE-4B3A-8EA4-1ECD13AE58F2}"/>
              </a:ext>
            </a:extLst>
          </p:cNvPr>
          <p:cNvPicPr>
            <a:picLocks noChangeAspect="1"/>
          </p:cNvPicPr>
          <p:nvPr>
            <a:audioFile r:link="rId2"/>
            <p:extLst>
              <p:ext uri="{DAA4B4D4-6D71-4841-9C94-3DE7FCFB9230}">
                <p14:media xmlns:p14="http://schemas.microsoft.com/office/powerpoint/2010/main" r:embed="rId1">
                  <p14:fade out="250"/>
                </p14:media>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8275979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Online Media 6" title="John Cena Gushes About BTS and the BTS ARMY | The Tonight Show">
            <a:hlinkClick r:id="" action="ppaction://media"/>
            <a:extLst>
              <a:ext uri="{FF2B5EF4-FFF2-40B4-BE49-F238E27FC236}">
                <a16:creationId xmlns:a16="http://schemas.microsoft.com/office/drawing/2014/main" id="{D06602C6-A84C-406F-94B1-429E4D16E2E7}"/>
              </a:ext>
            </a:extLst>
          </p:cNvPr>
          <p:cNvPicPr>
            <a:picLocks noRot="1" noChangeAspect="1"/>
          </p:cNvPicPr>
          <p:nvPr>
            <a:videoFile r:link="rId1"/>
          </p:nvPr>
        </p:nvPicPr>
        <p:blipFill>
          <a:blip r:embed="rId3"/>
          <a:stretch>
            <a:fillRect/>
          </a:stretch>
        </p:blipFill>
        <p:spPr>
          <a:xfrm>
            <a:off x="2134274" y="1190625"/>
            <a:ext cx="6743026" cy="3809809"/>
          </a:xfrm>
          <a:prstGeom prst="rect">
            <a:avLst/>
          </a:prstGeom>
        </p:spPr>
      </p:pic>
    </p:spTree>
    <p:extLst>
      <p:ext uri="{BB962C8B-B14F-4D97-AF65-F5344CB8AC3E}">
        <p14:creationId xmlns:p14="http://schemas.microsoft.com/office/powerpoint/2010/main" val="3648414226"/>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56586" y="305436"/>
            <a:ext cx="11478827" cy="830997"/>
          </a:xfrm>
          <a:prstGeom prst="rect">
            <a:avLst/>
          </a:prstGeom>
          <a:noFill/>
        </p:spPr>
        <p:txBody>
          <a:bodyPr wrap="square" rtlCol="0">
            <a:spAutoFit/>
          </a:bodyPr>
          <a:lstStyle/>
          <a:p>
            <a:pPr algn="ctr"/>
            <a:r>
              <a:rPr lang="en-US" sz="2400" dirty="0"/>
              <a:t>Is there a particular member of BTS that supports your mental health and well-being? If so, what member is it and how?</a:t>
            </a:r>
            <a:endParaRPr lang="en-GB" sz="2400" dirty="0"/>
          </a:p>
        </p:txBody>
      </p:sp>
      <p:sp>
        <p:nvSpPr>
          <p:cNvPr id="2" name="TextBox 1">
            <a:extLst>
              <a:ext uri="{FF2B5EF4-FFF2-40B4-BE49-F238E27FC236}">
                <a16:creationId xmlns:a16="http://schemas.microsoft.com/office/drawing/2014/main" id="{067F0C2A-CB08-4728-920B-838B38D702B5}"/>
              </a:ext>
            </a:extLst>
          </p:cNvPr>
          <p:cNvSpPr txBox="1"/>
          <p:nvPr/>
        </p:nvSpPr>
        <p:spPr>
          <a:xfrm>
            <a:off x="497150" y="1127464"/>
            <a:ext cx="2574524" cy="1477328"/>
          </a:xfrm>
          <a:prstGeom prst="rect">
            <a:avLst/>
          </a:prstGeom>
          <a:noFill/>
        </p:spPr>
        <p:txBody>
          <a:bodyPr wrap="square" rtlCol="0">
            <a:spAutoFit/>
          </a:bodyPr>
          <a:lstStyle/>
          <a:p>
            <a:r>
              <a:rPr lang="en-GB" dirty="0"/>
              <a:t>“All of them for different reasons. Yoongi at the moment to manage stress of </a:t>
            </a:r>
            <a:r>
              <a:rPr lang="en-GB" dirty="0" err="1"/>
              <a:t>uni</a:t>
            </a:r>
            <a:r>
              <a:rPr lang="en-GB" dirty="0"/>
              <a:t> and dreams.” </a:t>
            </a:r>
          </a:p>
        </p:txBody>
      </p:sp>
      <p:sp>
        <p:nvSpPr>
          <p:cNvPr id="3" name="TextBox 2">
            <a:extLst>
              <a:ext uri="{FF2B5EF4-FFF2-40B4-BE49-F238E27FC236}">
                <a16:creationId xmlns:a16="http://schemas.microsoft.com/office/drawing/2014/main" id="{90495408-64DA-4750-A5C6-9A54BFF3BDC2}"/>
              </a:ext>
            </a:extLst>
          </p:cNvPr>
          <p:cNvSpPr txBox="1"/>
          <p:nvPr/>
        </p:nvSpPr>
        <p:spPr>
          <a:xfrm>
            <a:off x="3559946" y="1251751"/>
            <a:ext cx="3701988" cy="646331"/>
          </a:xfrm>
          <a:prstGeom prst="rect">
            <a:avLst/>
          </a:prstGeom>
          <a:noFill/>
        </p:spPr>
        <p:txBody>
          <a:bodyPr wrap="square" rtlCol="0">
            <a:spAutoFit/>
          </a:bodyPr>
          <a:lstStyle/>
          <a:p>
            <a:r>
              <a:rPr lang="en-US" b="0" i="0" dirty="0">
                <a:solidFill>
                  <a:srgbClr val="202124"/>
                </a:solidFill>
                <a:effectLst/>
                <a:latin typeface="Roboto"/>
              </a:rPr>
              <a:t>“All of them, every single of them bring comforts to me”</a:t>
            </a:r>
            <a:endParaRPr lang="en-GB" dirty="0"/>
          </a:p>
        </p:txBody>
      </p:sp>
      <p:sp>
        <p:nvSpPr>
          <p:cNvPr id="4" name="TextBox 3">
            <a:extLst>
              <a:ext uri="{FF2B5EF4-FFF2-40B4-BE49-F238E27FC236}">
                <a16:creationId xmlns:a16="http://schemas.microsoft.com/office/drawing/2014/main" id="{5534CE51-4340-4E7D-9F7A-E1C2A61EFD13}"/>
              </a:ext>
            </a:extLst>
          </p:cNvPr>
          <p:cNvSpPr txBox="1"/>
          <p:nvPr/>
        </p:nvSpPr>
        <p:spPr>
          <a:xfrm>
            <a:off x="7332955" y="1251751"/>
            <a:ext cx="3701988" cy="3416320"/>
          </a:xfrm>
          <a:prstGeom prst="rect">
            <a:avLst/>
          </a:prstGeom>
          <a:noFill/>
        </p:spPr>
        <p:txBody>
          <a:bodyPr wrap="square" rtlCol="0">
            <a:spAutoFit/>
          </a:bodyPr>
          <a:lstStyle/>
          <a:p>
            <a:r>
              <a:rPr lang="en-US" b="0" i="0" dirty="0">
                <a:solidFill>
                  <a:srgbClr val="202124"/>
                </a:solidFill>
                <a:effectLst/>
                <a:latin typeface="Roboto"/>
              </a:rPr>
              <a:t>“Honestly all of them support my mental health. All their talks and music helps me </a:t>
            </a:r>
            <a:r>
              <a:rPr lang="en-US" b="0" i="0" dirty="0" err="1">
                <a:solidFill>
                  <a:srgbClr val="202124"/>
                </a:solidFill>
                <a:effectLst/>
                <a:latin typeface="Roboto"/>
              </a:rPr>
              <a:t>alot</a:t>
            </a:r>
            <a:r>
              <a:rPr lang="en-US" b="0" i="0" dirty="0">
                <a:solidFill>
                  <a:srgbClr val="202124"/>
                </a:solidFill>
                <a:effectLst/>
                <a:latin typeface="Roboto"/>
              </a:rPr>
              <a:t>. But I would say right now Taehyung is really supporting me indirectly. His music is just so caring and through his song lyrics I feel like I understand him. It's like I have been feeling that way without knowing that I did. But his songs and messages are really healing me during this time”</a:t>
            </a:r>
            <a:endParaRPr lang="en-GB" dirty="0"/>
          </a:p>
        </p:txBody>
      </p:sp>
      <p:sp>
        <p:nvSpPr>
          <p:cNvPr id="5" name="TextBox 4">
            <a:extLst>
              <a:ext uri="{FF2B5EF4-FFF2-40B4-BE49-F238E27FC236}">
                <a16:creationId xmlns:a16="http://schemas.microsoft.com/office/drawing/2014/main" id="{6FBE5C23-913A-4E06-AABA-5F92613BB315}"/>
              </a:ext>
            </a:extLst>
          </p:cNvPr>
          <p:cNvSpPr txBox="1"/>
          <p:nvPr/>
        </p:nvSpPr>
        <p:spPr>
          <a:xfrm>
            <a:off x="497150" y="2734322"/>
            <a:ext cx="2831976" cy="3416320"/>
          </a:xfrm>
          <a:prstGeom prst="rect">
            <a:avLst/>
          </a:prstGeom>
          <a:noFill/>
        </p:spPr>
        <p:txBody>
          <a:bodyPr wrap="square" rtlCol="0">
            <a:spAutoFit/>
          </a:bodyPr>
          <a:lstStyle/>
          <a:p>
            <a:r>
              <a:rPr lang="en-US" b="0" i="0" dirty="0">
                <a:solidFill>
                  <a:srgbClr val="202124"/>
                </a:solidFill>
                <a:effectLst/>
                <a:latin typeface="Roboto"/>
              </a:rPr>
              <a:t>“For me, I identify the most with Jungkook. I know that sometimes he struggles with people telling him he’s perfect all the time and he has to live up to those expectations and I feel the same in my life. Watching him overcome his struggles with that helps me.”</a:t>
            </a:r>
            <a:endParaRPr lang="en-GB" dirty="0"/>
          </a:p>
        </p:txBody>
      </p:sp>
      <p:sp>
        <p:nvSpPr>
          <p:cNvPr id="6" name="TextBox 5">
            <a:extLst>
              <a:ext uri="{FF2B5EF4-FFF2-40B4-BE49-F238E27FC236}">
                <a16:creationId xmlns:a16="http://schemas.microsoft.com/office/drawing/2014/main" id="{3EA1FE12-5545-4BAE-A260-3750F2DAC513}"/>
              </a:ext>
            </a:extLst>
          </p:cNvPr>
          <p:cNvSpPr txBox="1"/>
          <p:nvPr/>
        </p:nvSpPr>
        <p:spPr>
          <a:xfrm>
            <a:off x="3657600" y="2263806"/>
            <a:ext cx="3542190" cy="2031325"/>
          </a:xfrm>
          <a:prstGeom prst="rect">
            <a:avLst/>
          </a:prstGeom>
          <a:noFill/>
        </p:spPr>
        <p:txBody>
          <a:bodyPr wrap="square" rtlCol="0">
            <a:spAutoFit/>
          </a:bodyPr>
          <a:lstStyle/>
          <a:p>
            <a:r>
              <a:rPr lang="en-US" b="0" i="0" dirty="0">
                <a:solidFill>
                  <a:srgbClr val="202124"/>
                </a:solidFill>
                <a:effectLst/>
                <a:latin typeface="Roboto"/>
              </a:rPr>
              <a:t>“Every member does it in their own way. They all have an individual influence on my well-being. And it’s difficult to explain how they do it, they just do. With comforting words, distracting me from my actual problems...”</a:t>
            </a:r>
            <a:endParaRPr lang="en-GB" dirty="0"/>
          </a:p>
        </p:txBody>
      </p:sp>
      <p:sp>
        <p:nvSpPr>
          <p:cNvPr id="8" name="TextBox 7">
            <a:extLst>
              <a:ext uri="{FF2B5EF4-FFF2-40B4-BE49-F238E27FC236}">
                <a16:creationId xmlns:a16="http://schemas.microsoft.com/office/drawing/2014/main" id="{B8F5824E-DF04-48BB-86EB-7DF6CD534FC9}"/>
              </a:ext>
            </a:extLst>
          </p:cNvPr>
          <p:cNvSpPr txBox="1"/>
          <p:nvPr/>
        </p:nvSpPr>
        <p:spPr>
          <a:xfrm>
            <a:off x="3559946" y="4731798"/>
            <a:ext cx="3773009" cy="1754326"/>
          </a:xfrm>
          <a:prstGeom prst="rect">
            <a:avLst/>
          </a:prstGeom>
          <a:noFill/>
        </p:spPr>
        <p:txBody>
          <a:bodyPr wrap="square" rtlCol="0">
            <a:spAutoFit/>
          </a:bodyPr>
          <a:lstStyle/>
          <a:p>
            <a:r>
              <a:rPr lang="en-US" b="0" i="0" dirty="0">
                <a:solidFill>
                  <a:srgbClr val="202124"/>
                </a:solidFill>
                <a:effectLst/>
                <a:latin typeface="Roboto"/>
              </a:rPr>
              <a:t>“J-hope. He is an optimistic person (unlike me) </a:t>
            </a:r>
            <a:r>
              <a:rPr lang="en-US" b="0" i="0" dirty="0" err="1">
                <a:solidFill>
                  <a:srgbClr val="202124"/>
                </a:solidFill>
                <a:effectLst/>
                <a:latin typeface="Roboto"/>
              </a:rPr>
              <a:t>i</a:t>
            </a:r>
            <a:r>
              <a:rPr lang="en-US" b="0" i="0" dirty="0">
                <a:solidFill>
                  <a:srgbClr val="202124"/>
                </a:solidFill>
                <a:effectLst/>
                <a:latin typeface="Roboto"/>
              </a:rPr>
              <a:t> have low self-esteem, and seeing </a:t>
            </a:r>
            <a:r>
              <a:rPr lang="en-US" b="0" i="0" dirty="0" err="1">
                <a:solidFill>
                  <a:srgbClr val="202124"/>
                </a:solidFill>
                <a:effectLst/>
                <a:latin typeface="Roboto"/>
              </a:rPr>
              <a:t>Hobi</a:t>
            </a:r>
            <a:r>
              <a:rPr lang="en-US" b="0" i="0" dirty="0">
                <a:solidFill>
                  <a:srgbClr val="202124"/>
                </a:solidFill>
                <a:effectLst/>
                <a:latin typeface="Roboto"/>
              </a:rPr>
              <a:t> smiling makes my day, it's like seeing the person u are in love with smiling, but I'm not in love :)”</a:t>
            </a:r>
            <a:endParaRPr lang="en-GB" dirty="0"/>
          </a:p>
        </p:txBody>
      </p:sp>
      <p:sp>
        <p:nvSpPr>
          <p:cNvPr id="9" name="TextBox 8">
            <a:extLst>
              <a:ext uri="{FF2B5EF4-FFF2-40B4-BE49-F238E27FC236}">
                <a16:creationId xmlns:a16="http://schemas.microsoft.com/office/drawing/2014/main" id="{CB168B59-0811-4092-9C3B-7533F6D5EADF}"/>
              </a:ext>
            </a:extLst>
          </p:cNvPr>
          <p:cNvSpPr txBox="1"/>
          <p:nvPr/>
        </p:nvSpPr>
        <p:spPr>
          <a:xfrm>
            <a:off x="7634796" y="4864963"/>
            <a:ext cx="3959441" cy="1464816"/>
          </a:xfrm>
          <a:prstGeom prst="rect">
            <a:avLst/>
          </a:prstGeom>
          <a:noFill/>
        </p:spPr>
        <p:txBody>
          <a:bodyPr wrap="square" rtlCol="0">
            <a:spAutoFit/>
          </a:bodyPr>
          <a:lstStyle/>
          <a:p>
            <a:r>
              <a:rPr lang="en-US" b="0" i="0" dirty="0">
                <a:solidFill>
                  <a:srgbClr val="202124"/>
                </a:solidFill>
                <a:effectLst/>
                <a:latin typeface="Roboto"/>
              </a:rPr>
              <a:t>“All of them supports my mental health but there is a video of </a:t>
            </a:r>
            <a:r>
              <a:rPr lang="en-US" b="0" i="0" dirty="0" err="1">
                <a:solidFill>
                  <a:srgbClr val="202124"/>
                </a:solidFill>
                <a:effectLst/>
                <a:latin typeface="Roboto"/>
              </a:rPr>
              <a:t>Jhope</a:t>
            </a:r>
            <a:r>
              <a:rPr lang="en-US" b="0" i="0" dirty="0">
                <a:solidFill>
                  <a:srgbClr val="202124"/>
                </a:solidFill>
                <a:effectLst/>
                <a:latin typeface="Roboto"/>
              </a:rPr>
              <a:t> </a:t>
            </a:r>
            <a:r>
              <a:rPr lang="en-US" b="0" i="0" dirty="0" err="1">
                <a:solidFill>
                  <a:srgbClr val="202124"/>
                </a:solidFill>
                <a:effectLst/>
                <a:latin typeface="Roboto"/>
              </a:rPr>
              <a:t>wich</a:t>
            </a:r>
            <a:r>
              <a:rPr lang="en-US" b="0" i="0" dirty="0">
                <a:solidFill>
                  <a:srgbClr val="202124"/>
                </a:solidFill>
                <a:effectLst/>
                <a:latin typeface="Roboto"/>
              </a:rPr>
              <a:t> help me a lot. It was at a concert, he told « when I say love yourself, you say love myself »”</a:t>
            </a:r>
            <a:endParaRPr lang="en-GB" dirty="0"/>
          </a:p>
        </p:txBody>
      </p:sp>
    </p:spTree>
    <p:extLst>
      <p:ext uri="{BB962C8B-B14F-4D97-AF65-F5344CB8AC3E}">
        <p14:creationId xmlns:p14="http://schemas.microsoft.com/office/powerpoint/2010/main" val="1975514535"/>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ppt_x</p:attrName>
                                        </p:attrNameLst>
                                      </p:cBhvr>
                                      <p:tavLst>
                                        <p:tav tm="0">
                                          <p:val>
                                            <p:strVal val="#ppt_x"/>
                                          </p:val>
                                        </p:tav>
                                        <p:tav tm="100000">
                                          <p:val>
                                            <p:strVal val="#ppt_x"/>
                                          </p:val>
                                        </p:tav>
                                      </p:tavLst>
                                    </p:anim>
                                    <p:anim calcmode="lin" valueType="num">
                                      <p:cBhvr>
                                        <p:cTn id="9" dur="2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heel(1)">
                                      <p:cBhvr>
                                        <p:cTn id="14" dur="6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6000" fill="hold"/>
                                        <p:tgtEl>
                                          <p:spTgt spid="5"/>
                                        </p:tgtEl>
                                        <p:attrNameLst>
                                          <p:attrName>ppt_x</p:attrName>
                                        </p:attrNameLst>
                                      </p:cBhvr>
                                      <p:tavLst>
                                        <p:tav tm="0">
                                          <p:val>
                                            <p:strVal val="#ppt_x"/>
                                          </p:val>
                                        </p:tav>
                                        <p:tav tm="100000">
                                          <p:val>
                                            <p:strVal val="#ppt_x"/>
                                          </p:val>
                                        </p:tav>
                                      </p:tavLst>
                                    </p:anim>
                                    <p:anim calcmode="lin" valueType="num">
                                      <p:cBhvr additive="base">
                                        <p:cTn id="20" dur="60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wipe(down)">
                                      <p:cBhvr>
                                        <p:cTn id="25" dur="1740">
                                          <p:stCondLst>
                                            <p:cond delay="0"/>
                                          </p:stCondLst>
                                        </p:cTn>
                                        <p:tgtEl>
                                          <p:spTgt spid="8"/>
                                        </p:tgtEl>
                                      </p:cBhvr>
                                    </p:animEffect>
                                    <p:anim calcmode="lin" valueType="num">
                                      <p:cBhvr>
                                        <p:cTn id="26" dur="5466"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7" dur="1992"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8" dur="1992" tmFilter="0, 0; 0.125,0.2665; 0.25,0.4; 0.375,0.465; 0.5,0.5;  0.625,0.535; 0.75,0.6; 0.875,0.7335; 1,1">
                                          <p:stCondLst>
                                            <p:cond delay="1992"/>
                                          </p:stCondLst>
                                        </p:cTn>
                                        <p:tgtEl>
                                          <p:spTgt spid="8"/>
                                        </p:tgtEl>
                                        <p:attrNameLst>
                                          <p:attrName>ppt_y</p:attrName>
                                        </p:attrNameLst>
                                      </p:cBhvr>
                                      <p:tavLst>
                                        <p:tav tm="0" fmla="#ppt_y-sin(pi*$)/9">
                                          <p:val>
                                            <p:fltVal val="0"/>
                                          </p:val>
                                        </p:tav>
                                        <p:tav tm="100000">
                                          <p:val>
                                            <p:fltVal val="1"/>
                                          </p:val>
                                        </p:tav>
                                      </p:tavLst>
                                    </p:anim>
                                    <p:anim calcmode="lin" valueType="num">
                                      <p:cBhvr>
                                        <p:cTn id="29" dur="996" tmFilter="0, 0; 0.125,0.2665; 0.25,0.4; 0.375,0.465; 0.5,0.5;  0.625,0.535; 0.75,0.6; 0.875,0.7335; 1,1">
                                          <p:stCondLst>
                                            <p:cond delay="3972"/>
                                          </p:stCondLst>
                                        </p:cTn>
                                        <p:tgtEl>
                                          <p:spTgt spid="8"/>
                                        </p:tgtEl>
                                        <p:attrNameLst>
                                          <p:attrName>ppt_y</p:attrName>
                                        </p:attrNameLst>
                                      </p:cBhvr>
                                      <p:tavLst>
                                        <p:tav tm="0" fmla="#ppt_y-sin(pi*$)/27">
                                          <p:val>
                                            <p:fltVal val="0"/>
                                          </p:val>
                                        </p:tav>
                                        <p:tav tm="100000">
                                          <p:val>
                                            <p:fltVal val="1"/>
                                          </p:val>
                                        </p:tav>
                                      </p:tavLst>
                                    </p:anim>
                                    <p:anim calcmode="lin" valueType="num">
                                      <p:cBhvr>
                                        <p:cTn id="30" dur="492" tmFilter="0, 0; 0.125,0.2665; 0.25,0.4; 0.375,0.465; 0.5,0.5;  0.625,0.535; 0.75,0.6; 0.875,0.7335; 1,1">
                                          <p:stCondLst>
                                            <p:cond delay="4968"/>
                                          </p:stCondLst>
                                        </p:cTn>
                                        <p:tgtEl>
                                          <p:spTgt spid="8"/>
                                        </p:tgtEl>
                                        <p:attrNameLst>
                                          <p:attrName>ppt_y</p:attrName>
                                        </p:attrNameLst>
                                      </p:cBhvr>
                                      <p:tavLst>
                                        <p:tav tm="0" fmla="#ppt_y-sin(pi*$)/81">
                                          <p:val>
                                            <p:fltVal val="0"/>
                                          </p:val>
                                        </p:tav>
                                        <p:tav tm="100000">
                                          <p:val>
                                            <p:fltVal val="1"/>
                                          </p:val>
                                        </p:tav>
                                      </p:tavLst>
                                    </p:anim>
                                    <p:animScale>
                                      <p:cBhvr>
                                        <p:cTn id="31" dur="78">
                                          <p:stCondLst>
                                            <p:cond delay="1950"/>
                                          </p:stCondLst>
                                        </p:cTn>
                                        <p:tgtEl>
                                          <p:spTgt spid="8"/>
                                        </p:tgtEl>
                                      </p:cBhvr>
                                      <p:to x="100000" y="60000"/>
                                    </p:animScale>
                                    <p:animScale>
                                      <p:cBhvr>
                                        <p:cTn id="32" dur="498" decel="50000">
                                          <p:stCondLst>
                                            <p:cond delay="2028"/>
                                          </p:stCondLst>
                                        </p:cTn>
                                        <p:tgtEl>
                                          <p:spTgt spid="8"/>
                                        </p:tgtEl>
                                      </p:cBhvr>
                                      <p:to x="100000" y="100000"/>
                                    </p:animScale>
                                    <p:animScale>
                                      <p:cBhvr>
                                        <p:cTn id="33" dur="78">
                                          <p:stCondLst>
                                            <p:cond delay="3936"/>
                                          </p:stCondLst>
                                        </p:cTn>
                                        <p:tgtEl>
                                          <p:spTgt spid="8"/>
                                        </p:tgtEl>
                                      </p:cBhvr>
                                      <p:to x="100000" y="80000"/>
                                    </p:animScale>
                                    <p:animScale>
                                      <p:cBhvr>
                                        <p:cTn id="34" dur="498" decel="50000">
                                          <p:stCondLst>
                                            <p:cond delay="4014"/>
                                          </p:stCondLst>
                                        </p:cTn>
                                        <p:tgtEl>
                                          <p:spTgt spid="8"/>
                                        </p:tgtEl>
                                      </p:cBhvr>
                                      <p:to x="100000" y="100000"/>
                                    </p:animScale>
                                    <p:animScale>
                                      <p:cBhvr>
                                        <p:cTn id="35" dur="78">
                                          <p:stCondLst>
                                            <p:cond delay="4926"/>
                                          </p:stCondLst>
                                        </p:cTn>
                                        <p:tgtEl>
                                          <p:spTgt spid="8"/>
                                        </p:tgtEl>
                                      </p:cBhvr>
                                      <p:to x="100000" y="90000"/>
                                    </p:animScale>
                                    <p:animScale>
                                      <p:cBhvr>
                                        <p:cTn id="36" dur="498" decel="50000">
                                          <p:stCondLst>
                                            <p:cond delay="5004"/>
                                          </p:stCondLst>
                                        </p:cTn>
                                        <p:tgtEl>
                                          <p:spTgt spid="8"/>
                                        </p:tgtEl>
                                      </p:cBhvr>
                                      <p:to x="100000" y="100000"/>
                                    </p:animScale>
                                    <p:animScale>
                                      <p:cBhvr>
                                        <p:cTn id="37" dur="78">
                                          <p:stCondLst>
                                            <p:cond delay="5424"/>
                                          </p:stCondLst>
                                        </p:cTn>
                                        <p:tgtEl>
                                          <p:spTgt spid="8"/>
                                        </p:tgtEl>
                                      </p:cBhvr>
                                      <p:to x="100000" y="95000"/>
                                    </p:animScale>
                                    <p:animScale>
                                      <p:cBhvr>
                                        <p:cTn id="38" dur="498" decel="50000">
                                          <p:stCondLst>
                                            <p:cond delay="5502"/>
                                          </p:stCondLst>
                                        </p:cTn>
                                        <p:tgtEl>
                                          <p:spTgt spid="8"/>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53" presetClass="entr" presetSubtype="16"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 calcmode="lin" valueType="num">
                                      <p:cBhvr>
                                        <p:cTn id="43" dur="2000" fill="hold"/>
                                        <p:tgtEl>
                                          <p:spTgt spid="3"/>
                                        </p:tgtEl>
                                        <p:attrNameLst>
                                          <p:attrName>ppt_w</p:attrName>
                                        </p:attrNameLst>
                                      </p:cBhvr>
                                      <p:tavLst>
                                        <p:tav tm="0">
                                          <p:val>
                                            <p:fltVal val="0"/>
                                          </p:val>
                                        </p:tav>
                                        <p:tav tm="100000">
                                          <p:val>
                                            <p:strVal val="#ppt_w"/>
                                          </p:val>
                                        </p:tav>
                                      </p:tavLst>
                                    </p:anim>
                                    <p:anim calcmode="lin" valueType="num">
                                      <p:cBhvr>
                                        <p:cTn id="44" dur="2000" fill="hold"/>
                                        <p:tgtEl>
                                          <p:spTgt spid="3"/>
                                        </p:tgtEl>
                                        <p:attrNameLst>
                                          <p:attrName>ppt_h</p:attrName>
                                        </p:attrNameLst>
                                      </p:cBhvr>
                                      <p:tavLst>
                                        <p:tav tm="0">
                                          <p:val>
                                            <p:fltVal val="0"/>
                                          </p:val>
                                        </p:tav>
                                        <p:tav tm="100000">
                                          <p:val>
                                            <p:strVal val="#ppt_h"/>
                                          </p:val>
                                        </p:tav>
                                      </p:tavLst>
                                    </p:anim>
                                    <p:animEffect transition="in" filter="fade">
                                      <p:cBhvr>
                                        <p:cTn id="45" dur="2000"/>
                                        <p:tgtEl>
                                          <p:spTgt spid="3"/>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circle(in)">
                                      <p:cBhvr>
                                        <p:cTn id="50" dur="60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14" presetClass="entr" presetSubtype="10" fill="hold" grpId="0" nodeType="clickEffect">
                                  <p:stCondLst>
                                    <p:cond delay="0"/>
                                  </p:stCondLst>
                                  <p:childTnLst>
                                    <p:set>
                                      <p:cBhvr>
                                        <p:cTn id="54" dur="1" fill="hold">
                                          <p:stCondLst>
                                            <p:cond delay="0"/>
                                          </p:stCondLst>
                                        </p:cTn>
                                        <p:tgtEl>
                                          <p:spTgt spid="6"/>
                                        </p:tgtEl>
                                        <p:attrNameLst>
                                          <p:attrName>style.visibility</p:attrName>
                                        </p:attrNameLst>
                                      </p:cBhvr>
                                      <p:to>
                                        <p:strVal val="visible"/>
                                      </p:to>
                                    </p:set>
                                    <p:animEffect transition="in" filter="randombar(horizontal)">
                                      <p:cBhvr>
                                        <p:cTn id="55" dur="6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8"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3121B41-EB4B-4124-9F8B-527D677E0B90}"/>
              </a:ext>
            </a:extLst>
          </p:cNvPr>
          <p:cNvSpPr txBox="1"/>
          <p:nvPr/>
        </p:nvSpPr>
        <p:spPr>
          <a:xfrm>
            <a:off x="3988663" y="5264445"/>
            <a:ext cx="4438835" cy="1200329"/>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struggle a bit with self-love, insecure you could say. </a:t>
            </a:r>
            <a:r>
              <a:rPr lang="en-US" b="0" i="0" dirty="0" err="1">
                <a:solidFill>
                  <a:srgbClr val="202124"/>
                </a:solidFill>
                <a:effectLst/>
                <a:latin typeface="Roboto"/>
              </a:rPr>
              <a:t>jin</a:t>
            </a:r>
            <a:r>
              <a:rPr lang="en-US" b="0" i="0" dirty="0">
                <a:solidFill>
                  <a:srgbClr val="202124"/>
                </a:solidFill>
                <a:effectLst/>
                <a:latin typeface="Roboto"/>
              </a:rPr>
              <a:t> is really secure about himself and it makes me wish </a:t>
            </a:r>
            <a:r>
              <a:rPr lang="en-US" b="0" i="0" dirty="0" err="1">
                <a:solidFill>
                  <a:srgbClr val="202124"/>
                </a:solidFill>
                <a:effectLst/>
                <a:latin typeface="Roboto"/>
              </a:rPr>
              <a:t>i</a:t>
            </a:r>
            <a:r>
              <a:rPr lang="en-US" b="0" i="0" dirty="0">
                <a:solidFill>
                  <a:srgbClr val="202124"/>
                </a:solidFill>
                <a:effectLst/>
                <a:latin typeface="Roboto"/>
              </a:rPr>
              <a:t> was that, so </a:t>
            </a:r>
            <a:r>
              <a:rPr lang="en-US" b="0" i="0" dirty="0" err="1">
                <a:solidFill>
                  <a:srgbClr val="202124"/>
                </a:solidFill>
                <a:effectLst/>
                <a:latin typeface="Roboto"/>
              </a:rPr>
              <a:t>im</a:t>
            </a:r>
            <a:r>
              <a:rPr lang="en-US" b="0" i="0" dirty="0">
                <a:solidFill>
                  <a:srgbClr val="202124"/>
                </a:solidFill>
                <a:effectLst/>
                <a:latin typeface="Roboto"/>
              </a:rPr>
              <a:t> </a:t>
            </a:r>
            <a:r>
              <a:rPr lang="en-US" b="0" i="0" dirty="0" err="1">
                <a:solidFill>
                  <a:srgbClr val="202124"/>
                </a:solidFill>
                <a:effectLst/>
                <a:latin typeface="Roboto"/>
              </a:rPr>
              <a:t>trynna</a:t>
            </a:r>
            <a:r>
              <a:rPr lang="en-US" b="0" i="0" dirty="0">
                <a:solidFill>
                  <a:srgbClr val="202124"/>
                </a:solidFill>
                <a:effectLst/>
                <a:latin typeface="Roboto"/>
              </a:rPr>
              <a:t> be as secure as he is”</a:t>
            </a:r>
            <a:endParaRPr lang="en-GB" dirty="0"/>
          </a:p>
        </p:txBody>
      </p:sp>
      <p:sp>
        <p:nvSpPr>
          <p:cNvPr id="8" name="TextBox 7">
            <a:extLst>
              <a:ext uri="{FF2B5EF4-FFF2-40B4-BE49-F238E27FC236}">
                <a16:creationId xmlns:a16="http://schemas.microsoft.com/office/drawing/2014/main" id="{7CF341AF-7D84-4EDB-A2D7-E0EBB9DC5693}"/>
              </a:ext>
            </a:extLst>
          </p:cNvPr>
          <p:cNvSpPr txBox="1"/>
          <p:nvPr/>
        </p:nvSpPr>
        <p:spPr>
          <a:xfrm>
            <a:off x="473476" y="3463952"/>
            <a:ext cx="4367813" cy="1200329"/>
          </a:xfrm>
          <a:prstGeom prst="rect">
            <a:avLst/>
          </a:prstGeom>
          <a:noFill/>
        </p:spPr>
        <p:txBody>
          <a:bodyPr wrap="square" rtlCol="0">
            <a:spAutoFit/>
          </a:bodyPr>
          <a:lstStyle/>
          <a:p>
            <a:r>
              <a:rPr lang="en-US" b="0" i="0" dirty="0">
                <a:solidFill>
                  <a:srgbClr val="202124"/>
                </a:solidFill>
                <a:effectLst/>
                <a:latin typeface="Roboto"/>
              </a:rPr>
              <a:t>“All of the members as a team comfort me </a:t>
            </a:r>
            <a:r>
              <a:rPr lang="en-US" b="0" i="0" dirty="0" err="1">
                <a:solidFill>
                  <a:srgbClr val="202124"/>
                </a:solidFill>
                <a:effectLst/>
                <a:latin typeface="Roboto"/>
              </a:rPr>
              <a:t>alot</a:t>
            </a:r>
            <a:r>
              <a:rPr lang="en-US" b="0" i="0" dirty="0">
                <a:solidFill>
                  <a:srgbClr val="202124"/>
                </a:solidFill>
                <a:effectLst/>
                <a:latin typeface="Roboto"/>
              </a:rPr>
              <a:t>. The way they show their feelings and thoughts in their music is kind of relatable.”</a:t>
            </a:r>
            <a:endParaRPr lang="en-GB" dirty="0"/>
          </a:p>
        </p:txBody>
      </p:sp>
      <p:sp>
        <p:nvSpPr>
          <p:cNvPr id="9" name="TextBox 8">
            <a:extLst>
              <a:ext uri="{FF2B5EF4-FFF2-40B4-BE49-F238E27FC236}">
                <a16:creationId xmlns:a16="http://schemas.microsoft.com/office/drawing/2014/main" id="{DA54A072-6AC9-4B11-95BE-925EA8ED7347}"/>
              </a:ext>
            </a:extLst>
          </p:cNvPr>
          <p:cNvSpPr txBox="1"/>
          <p:nvPr/>
        </p:nvSpPr>
        <p:spPr>
          <a:xfrm>
            <a:off x="1171020" y="1841421"/>
            <a:ext cx="4829453" cy="923330"/>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Jin</a:t>
            </a:r>
            <a:r>
              <a:rPr lang="en-US" b="0" i="0" dirty="0">
                <a:solidFill>
                  <a:srgbClr val="202124"/>
                </a:solidFill>
                <a:effectLst/>
                <a:latin typeface="Roboto"/>
              </a:rPr>
              <a:t> as he's funny and very positive, which helps to make me feel happy and cheers up my day.”</a:t>
            </a:r>
            <a:endParaRPr lang="en-GB" dirty="0"/>
          </a:p>
        </p:txBody>
      </p:sp>
      <p:sp>
        <p:nvSpPr>
          <p:cNvPr id="10" name="TextBox 9">
            <a:extLst>
              <a:ext uri="{FF2B5EF4-FFF2-40B4-BE49-F238E27FC236}">
                <a16:creationId xmlns:a16="http://schemas.microsoft.com/office/drawing/2014/main" id="{50CB1684-5585-47DB-B178-89E5129C66E1}"/>
              </a:ext>
            </a:extLst>
          </p:cNvPr>
          <p:cNvSpPr txBox="1"/>
          <p:nvPr/>
        </p:nvSpPr>
        <p:spPr>
          <a:xfrm>
            <a:off x="473476" y="476839"/>
            <a:ext cx="4971495" cy="646331"/>
          </a:xfrm>
          <a:prstGeom prst="rect">
            <a:avLst/>
          </a:prstGeom>
          <a:noFill/>
        </p:spPr>
        <p:txBody>
          <a:bodyPr wrap="square" rtlCol="0">
            <a:spAutoFit/>
          </a:bodyPr>
          <a:lstStyle/>
          <a:p>
            <a:r>
              <a:rPr lang="en-US" b="0" i="0" dirty="0">
                <a:solidFill>
                  <a:srgbClr val="202124"/>
                </a:solidFill>
                <a:effectLst/>
                <a:latin typeface="Roboto"/>
              </a:rPr>
              <a:t>“All of the members, it's ok to be my self and do my best on everything.”</a:t>
            </a:r>
            <a:endParaRPr lang="en-GB" dirty="0"/>
          </a:p>
        </p:txBody>
      </p:sp>
      <p:sp>
        <p:nvSpPr>
          <p:cNvPr id="11" name="TextBox 10">
            <a:extLst>
              <a:ext uri="{FF2B5EF4-FFF2-40B4-BE49-F238E27FC236}">
                <a16:creationId xmlns:a16="http://schemas.microsoft.com/office/drawing/2014/main" id="{057DFCA9-EB23-4C06-8296-53E5AB488E88}"/>
              </a:ext>
            </a:extLst>
          </p:cNvPr>
          <p:cNvSpPr txBox="1"/>
          <p:nvPr/>
        </p:nvSpPr>
        <p:spPr>
          <a:xfrm>
            <a:off x="7600395" y="2188112"/>
            <a:ext cx="3915053" cy="646331"/>
          </a:xfrm>
          <a:prstGeom prst="rect">
            <a:avLst/>
          </a:prstGeom>
          <a:noFill/>
        </p:spPr>
        <p:txBody>
          <a:bodyPr wrap="square" rtlCol="0">
            <a:spAutoFit/>
          </a:bodyPr>
          <a:lstStyle/>
          <a:p>
            <a:r>
              <a:rPr lang="en-US" b="0" i="0" dirty="0">
                <a:solidFill>
                  <a:srgbClr val="202124"/>
                </a:solidFill>
                <a:effectLst/>
                <a:latin typeface="Roboto"/>
              </a:rPr>
              <a:t>“Namjoon, his words and views on the world really inspire me”</a:t>
            </a:r>
            <a:endParaRPr lang="en-GB" dirty="0"/>
          </a:p>
        </p:txBody>
      </p:sp>
      <p:sp>
        <p:nvSpPr>
          <p:cNvPr id="12" name="TextBox 11">
            <a:extLst>
              <a:ext uri="{FF2B5EF4-FFF2-40B4-BE49-F238E27FC236}">
                <a16:creationId xmlns:a16="http://schemas.microsoft.com/office/drawing/2014/main" id="{F5F4B721-4F0B-418B-BA67-B1C65E569EA8}"/>
              </a:ext>
            </a:extLst>
          </p:cNvPr>
          <p:cNvSpPr txBox="1"/>
          <p:nvPr/>
        </p:nvSpPr>
        <p:spPr>
          <a:xfrm>
            <a:off x="6221026" y="3557265"/>
            <a:ext cx="4607510" cy="646331"/>
          </a:xfrm>
          <a:prstGeom prst="rect">
            <a:avLst/>
          </a:prstGeom>
          <a:noFill/>
        </p:spPr>
        <p:txBody>
          <a:bodyPr wrap="square" rtlCol="0">
            <a:spAutoFit/>
          </a:bodyPr>
          <a:lstStyle/>
          <a:p>
            <a:r>
              <a:rPr lang="en-US" b="0" i="0" dirty="0">
                <a:solidFill>
                  <a:srgbClr val="202124"/>
                </a:solidFill>
                <a:effectLst/>
                <a:latin typeface="Roboto"/>
              </a:rPr>
              <a:t>“RM. The way he encourages people to love ourselves more”</a:t>
            </a:r>
            <a:endParaRPr lang="en-GB" dirty="0"/>
          </a:p>
        </p:txBody>
      </p:sp>
      <p:sp>
        <p:nvSpPr>
          <p:cNvPr id="13" name="TextBox 12">
            <a:extLst>
              <a:ext uri="{FF2B5EF4-FFF2-40B4-BE49-F238E27FC236}">
                <a16:creationId xmlns:a16="http://schemas.microsoft.com/office/drawing/2014/main" id="{BDF89054-9215-4F4D-9289-ED9B1918F1D0}"/>
              </a:ext>
            </a:extLst>
          </p:cNvPr>
          <p:cNvSpPr txBox="1"/>
          <p:nvPr/>
        </p:nvSpPr>
        <p:spPr>
          <a:xfrm>
            <a:off x="6810282" y="938504"/>
            <a:ext cx="5495278" cy="369332"/>
          </a:xfrm>
          <a:prstGeom prst="rect">
            <a:avLst/>
          </a:prstGeom>
          <a:noFill/>
        </p:spPr>
        <p:txBody>
          <a:bodyPr wrap="square" rtlCol="0">
            <a:spAutoFit/>
          </a:bodyPr>
          <a:lstStyle/>
          <a:p>
            <a:r>
              <a:rPr lang="en-US" b="0" i="0" dirty="0">
                <a:solidFill>
                  <a:srgbClr val="202124"/>
                </a:solidFill>
                <a:effectLst/>
                <a:latin typeface="Roboto"/>
              </a:rPr>
              <a:t>“No, they all equally support my mental health”</a:t>
            </a:r>
            <a:endParaRPr lang="en-GB" dirty="0"/>
          </a:p>
        </p:txBody>
      </p:sp>
      <p:sp>
        <p:nvSpPr>
          <p:cNvPr id="14" name="TextBox 13">
            <a:extLst>
              <a:ext uri="{FF2B5EF4-FFF2-40B4-BE49-F238E27FC236}">
                <a16:creationId xmlns:a16="http://schemas.microsoft.com/office/drawing/2014/main" id="{CA2EF61C-BD55-4B8B-A658-2AF9D6955084}"/>
              </a:ext>
            </a:extLst>
          </p:cNvPr>
          <p:cNvSpPr txBox="1"/>
          <p:nvPr/>
        </p:nvSpPr>
        <p:spPr>
          <a:xfrm>
            <a:off x="9557921" y="5125946"/>
            <a:ext cx="4234649" cy="369332"/>
          </a:xfrm>
          <a:prstGeom prst="rect">
            <a:avLst/>
          </a:prstGeom>
          <a:noFill/>
        </p:spPr>
        <p:txBody>
          <a:bodyPr wrap="square" rtlCol="0">
            <a:spAutoFit/>
          </a:bodyPr>
          <a:lstStyle/>
          <a:p>
            <a:r>
              <a:rPr lang="en-GB" b="0" i="0" dirty="0">
                <a:solidFill>
                  <a:srgbClr val="202124"/>
                </a:solidFill>
                <a:effectLst/>
                <a:latin typeface="Roboto"/>
              </a:rPr>
              <a:t>“They all do that”</a:t>
            </a:r>
            <a:endParaRPr lang="en-GB" dirty="0"/>
          </a:p>
        </p:txBody>
      </p:sp>
      <p:sp>
        <p:nvSpPr>
          <p:cNvPr id="15" name="TextBox 14">
            <a:extLst>
              <a:ext uri="{FF2B5EF4-FFF2-40B4-BE49-F238E27FC236}">
                <a16:creationId xmlns:a16="http://schemas.microsoft.com/office/drawing/2014/main" id="{CA1498FA-4B22-400B-85AD-865608BD4D27}"/>
              </a:ext>
            </a:extLst>
          </p:cNvPr>
          <p:cNvSpPr txBox="1"/>
          <p:nvPr/>
        </p:nvSpPr>
        <p:spPr>
          <a:xfrm>
            <a:off x="701336" y="5495278"/>
            <a:ext cx="3915052" cy="369332"/>
          </a:xfrm>
          <a:prstGeom prst="rect">
            <a:avLst/>
          </a:prstGeom>
          <a:noFill/>
        </p:spPr>
        <p:txBody>
          <a:bodyPr wrap="square" rtlCol="0">
            <a:spAutoFit/>
          </a:bodyPr>
          <a:lstStyle/>
          <a:p>
            <a:r>
              <a:rPr lang="en-GB" b="0" i="0" dirty="0">
                <a:solidFill>
                  <a:srgbClr val="202124"/>
                </a:solidFill>
                <a:effectLst/>
                <a:latin typeface="Roboto"/>
              </a:rPr>
              <a:t>“All members”</a:t>
            </a:r>
            <a:endParaRPr lang="en-GB" dirty="0"/>
          </a:p>
        </p:txBody>
      </p:sp>
    </p:spTree>
    <p:extLst>
      <p:ext uri="{BB962C8B-B14F-4D97-AF65-F5344CB8AC3E}">
        <p14:creationId xmlns:p14="http://schemas.microsoft.com/office/powerpoint/2010/main" val="277648524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3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anim calcmode="lin" valueType="num">
                                      <p:cBhvr>
                                        <p:cTn id="13" dur="2000" fill="hold"/>
                                        <p:tgtEl>
                                          <p:spTgt spid="10"/>
                                        </p:tgtEl>
                                        <p:attrNameLst>
                                          <p:attrName>ppt_x</p:attrName>
                                        </p:attrNameLst>
                                      </p:cBhvr>
                                      <p:tavLst>
                                        <p:tav tm="0">
                                          <p:val>
                                            <p:strVal val="#ppt_x"/>
                                          </p:val>
                                        </p:tav>
                                        <p:tav tm="100000">
                                          <p:val>
                                            <p:strVal val="#ppt_x"/>
                                          </p:val>
                                        </p:tav>
                                      </p:tavLst>
                                    </p:anim>
                                    <p:anim calcmode="lin" valueType="num">
                                      <p:cBhvr>
                                        <p:cTn id="14" dur="2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circle(in)">
                                      <p:cBhvr>
                                        <p:cTn id="19" dur="2000"/>
                                        <p:tgtEl>
                                          <p:spTgt spid="11"/>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3000" fill="hold"/>
                                        <p:tgtEl>
                                          <p:spTgt spid="8"/>
                                        </p:tgtEl>
                                        <p:attrNameLst>
                                          <p:attrName>ppt_x</p:attrName>
                                        </p:attrNameLst>
                                      </p:cBhvr>
                                      <p:tavLst>
                                        <p:tav tm="0">
                                          <p:val>
                                            <p:strVal val="#ppt_x"/>
                                          </p:val>
                                        </p:tav>
                                        <p:tav tm="100000">
                                          <p:val>
                                            <p:strVal val="#ppt_x"/>
                                          </p:val>
                                        </p:tav>
                                      </p:tavLst>
                                    </p:anim>
                                    <p:anim calcmode="lin" valueType="num">
                                      <p:cBhvr additive="base">
                                        <p:cTn id="25" dur="30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5"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2000"/>
                                        <p:tgtEl>
                                          <p:spTgt spid="13"/>
                                        </p:tgtEl>
                                      </p:cBhvr>
                                    </p:animEffect>
                                    <p:anim calcmode="lin" valueType="num">
                                      <p:cBhvr>
                                        <p:cTn id="31" dur="2000" fill="hold"/>
                                        <p:tgtEl>
                                          <p:spTgt spid="13"/>
                                        </p:tgtEl>
                                        <p:attrNameLst>
                                          <p:attrName>ppt_w</p:attrName>
                                        </p:attrNameLst>
                                      </p:cBhvr>
                                      <p:tavLst>
                                        <p:tav tm="0" fmla="#ppt_w*sin(2.5*pi*$)">
                                          <p:val>
                                            <p:fltVal val="0"/>
                                          </p:val>
                                        </p:tav>
                                        <p:tav tm="100000">
                                          <p:val>
                                            <p:fltVal val="1"/>
                                          </p:val>
                                        </p:tav>
                                      </p:tavLst>
                                    </p:anim>
                                    <p:anim calcmode="lin" valueType="num">
                                      <p:cBhvr>
                                        <p:cTn id="32"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33" fill="hold">
                      <p:stCondLst>
                        <p:cond delay="indefinite"/>
                      </p:stCondLst>
                      <p:childTnLst>
                        <p:par>
                          <p:cTn id="34" fill="hold">
                            <p:stCondLst>
                              <p:cond delay="0"/>
                            </p:stCondLst>
                            <p:childTnLst>
                              <p:par>
                                <p:cTn id="35" presetID="26" presetClass="emph" presetSubtype="0" fill="hold" grpId="0" nodeType="clickEffect">
                                  <p:stCondLst>
                                    <p:cond delay="0"/>
                                  </p:stCondLst>
                                  <p:childTnLst>
                                    <p:animEffect transition="out" filter="fade">
                                      <p:cBhvr>
                                        <p:cTn id="36" dur="2000" tmFilter="0, 0; .2, .5; .8, .5; 1, 0"/>
                                        <p:tgtEl>
                                          <p:spTgt spid="12"/>
                                        </p:tgtEl>
                                      </p:cBhvr>
                                    </p:animEffect>
                                    <p:animScale>
                                      <p:cBhvr>
                                        <p:cTn id="37" dur="1000" autoRev="1" fill="hold"/>
                                        <p:tgtEl>
                                          <p:spTgt spid="12"/>
                                        </p:tgtEl>
                                      </p:cBhvr>
                                      <p:by x="105000" y="105000"/>
                                    </p:animScale>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wipe(down)">
                                      <p:cBhvr>
                                        <p:cTn id="42" dur="580">
                                          <p:stCondLst>
                                            <p:cond delay="0"/>
                                          </p:stCondLst>
                                        </p:cTn>
                                        <p:tgtEl>
                                          <p:spTgt spid="15"/>
                                        </p:tgtEl>
                                      </p:cBhvr>
                                    </p:animEffect>
                                    <p:anim calcmode="lin" valueType="num">
                                      <p:cBhvr>
                                        <p:cTn id="43"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44"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45"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46"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47"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48" dur="26">
                                          <p:stCondLst>
                                            <p:cond delay="650"/>
                                          </p:stCondLst>
                                        </p:cTn>
                                        <p:tgtEl>
                                          <p:spTgt spid="15"/>
                                        </p:tgtEl>
                                      </p:cBhvr>
                                      <p:to x="100000" y="60000"/>
                                    </p:animScale>
                                    <p:animScale>
                                      <p:cBhvr>
                                        <p:cTn id="49" dur="166" decel="50000">
                                          <p:stCondLst>
                                            <p:cond delay="676"/>
                                          </p:stCondLst>
                                        </p:cTn>
                                        <p:tgtEl>
                                          <p:spTgt spid="15"/>
                                        </p:tgtEl>
                                      </p:cBhvr>
                                      <p:to x="100000" y="100000"/>
                                    </p:animScale>
                                    <p:animScale>
                                      <p:cBhvr>
                                        <p:cTn id="50" dur="26">
                                          <p:stCondLst>
                                            <p:cond delay="1312"/>
                                          </p:stCondLst>
                                        </p:cTn>
                                        <p:tgtEl>
                                          <p:spTgt spid="15"/>
                                        </p:tgtEl>
                                      </p:cBhvr>
                                      <p:to x="100000" y="80000"/>
                                    </p:animScale>
                                    <p:animScale>
                                      <p:cBhvr>
                                        <p:cTn id="51" dur="166" decel="50000">
                                          <p:stCondLst>
                                            <p:cond delay="1338"/>
                                          </p:stCondLst>
                                        </p:cTn>
                                        <p:tgtEl>
                                          <p:spTgt spid="15"/>
                                        </p:tgtEl>
                                      </p:cBhvr>
                                      <p:to x="100000" y="100000"/>
                                    </p:animScale>
                                    <p:animScale>
                                      <p:cBhvr>
                                        <p:cTn id="52" dur="26">
                                          <p:stCondLst>
                                            <p:cond delay="1642"/>
                                          </p:stCondLst>
                                        </p:cTn>
                                        <p:tgtEl>
                                          <p:spTgt spid="15"/>
                                        </p:tgtEl>
                                      </p:cBhvr>
                                      <p:to x="100000" y="90000"/>
                                    </p:animScale>
                                    <p:animScale>
                                      <p:cBhvr>
                                        <p:cTn id="53" dur="166" decel="50000">
                                          <p:stCondLst>
                                            <p:cond delay="1668"/>
                                          </p:stCondLst>
                                        </p:cTn>
                                        <p:tgtEl>
                                          <p:spTgt spid="15"/>
                                        </p:tgtEl>
                                      </p:cBhvr>
                                      <p:to x="100000" y="100000"/>
                                    </p:animScale>
                                    <p:animScale>
                                      <p:cBhvr>
                                        <p:cTn id="54" dur="26">
                                          <p:stCondLst>
                                            <p:cond delay="1808"/>
                                          </p:stCondLst>
                                        </p:cTn>
                                        <p:tgtEl>
                                          <p:spTgt spid="15"/>
                                        </p:tgtEl>
                                      </p:cBhvr>
                                      <p:to x="100000" y="95000"/>
                                    </p:animScale>
                                    <p:animScale>
                                      <p:cBhvr>
                                        <p:cTn id="55" dur="166" decel="50000">
                                          <p:stCondLst>
                                            <p:cond delay="1834"/>
                                          </p:stCondLst>
                                        </p:cTn>
                                        <p:tgtEl>
                                          <p:spTgt spid="15"/>
                                        </p:tgtEl>
                                      </p:cBhvr>
                                      <p:to x="100000" y="100000"/>
                                    </p:animScale>
                                  </p:childTnLst>
                                </p:cTn>
                              </p:par>
                            </p:childTnLst>
                          </p:cTn>
                        </p:par>
                      </p:childTnLst>
                    </p:cTn>
                  </p:par>
                  <p:par>
                    <p:cTn id="56" fill="hold">
                      <p:stCondLst>
                        <p:cond delay="indefinite"/>
                      </p:stCondLst>
                      <p:childTnLst>
                        <p:par>
                          <p:cTn id="57" fill="hold">
                            <p:stCondLst>
                              <p:cond delay="0"/>
                            </p:stCondLst>
                            <p:childTnLst>
                              <p:par>
                                <p:cTn id="58" presetID="32" presetClass="emph" presetSubtype="0" fill="hold" grpId="0" nodeType="clickEffect">
                                  <p:stCondLst>
                                    <p:cond delay="0"/>
                                  </p:stCondLst>
                                  <p:childTnLst>
                                    <p:animRot by="120000">
                                      <p:cBhvr>
                                        <p:cTn id="59" dur="100" fill="hold">
                                          <p:stCondLst>
                                            <p:cond delay="0"/>
                                          </p:stCondLst>
                                        </p:cTn>
                                        <p:tgtEl>
                                          <p:spTgt spid="14"/>
                                        </p:tgtEl>
                                        <p:attrNameLst>
                                          <p:attrName>r</p:attrName>
                                        </p:attrNameLst>
                                      </p:cBhvr>
                                    </p:animRot>
                                    <p:animRot by="-240000">
                                      <p:cBhvr>
                                        <p:cTn id="60" dur="200" fill="hold">
                                          <p:stCondLst>
                                            <p:cond delay="200"/>
                                          </p:stCondLst>
                                        </p:cTn>
                                        <p:tgtEl>
                                          <p:spTgt spid="14"/>
                                        </p:tgtEl>
                                        <p:attrNameLst>
                                          <p:attrName>r</p:attrName>
                                        </p:attrNameLst>
                                      </p:cBhvr>
                                    </p:animRot>
                                    <p:animRot by="240000">
                                      <p:cBhvr>
                                        <p:cTn id="61" dur="200" fill="hold">
                                          <p:stCondLst>
                                            <p:cond delay="400"/>
                                          </p:stCondLst>
                                        </p:cTn>
                                        <p:tgtEl>
                                          <p:spTgt spid="14"/>
                                        </p:tgtEl>
                                        <p:attrNameLst>
                                          <p:attrName>r</p:attrName>
                                        </p:attrNameLst>
                                      </p:cBhvr>
                                    </p:animRot>
                                    <p:animRot by="-240000">
                                      <p:cBhvr>
                                        <p:cTn id="62" dur="200" fill="hold">
                                          <p:stCondLst>
                                            <p:cond delay="600"/>
                                          </p:stCondLst>
                                        </p:cTn>
                                        <p:tgtEl>
                                          <p:spTgt spid="14"/>
                                        </p:tgtEl>
                                        <p:attrNameLst>
                                          <p:attrName>r</p:attrName>
                                        </p:attrNameLst>
                                      </p:cBhvr>
                                    </p:animRot>
                                    <p:animRot by="120000">
                                      <p:cBhvr>
                                        <p:cTn id="63" dur="200" fill="hold">
                                          <p:stCondLst>
                                            <p:cond delay="800"/>
                                          </p:stCondLst>
                                        </p:cTn>
                                        <p:tgtEl>
                                          <p:spTgt spid="14"/>
                                        </p:tgtEl>
                                        <p:attrNameLst>
                                          <p:attrName>r</p:attrName>
                                        </p:attrNameLst>
                                      </p:cBhvr>
                                    </p:animRot>
                                  </p:childTnLst>
                                </p:cTn>
                              </p:par>
                            </p:childTnLst>
                          </p:cTn>
                        </p:par>
                      </p:childTnLst>
                    </p:cTn>
                  </p:par>
                  <p:par>
                    <p:cTn id="64" fill="hold">
                      <p:stCondLst>
                        <p:cond delay="indefinite"/>
                      </p:stCondLst>
                      <p:childTnLst>
                        <p:par>
                          <p:cTn id="65" fill="hold">
                            <p:stCondLst>
                              <p:cond delay="0"/>
                            </p:stCondLst>
                            <p:childTnLst>
                              <p:par>
                                <p:cTn id="66" presetID="22" presetClass="entr" presetSubtype="4" fill="hold" grpId="0" nodeType="clickEffect">
                                  <p:stCondLst>
                                    <p:cond delay="0"/>
                                  </p:stCondLst>
                                  <p:childTnLst>
                                    <p:set>
                                      <p:cBhvr>
                                        <p:cTn id="67" dur="1" fill="hold">
                                          <p:stCondLst>
                                            <p:cond delay="0"/>
                                          </p:stCondLst>
                                        </p:cTn>
                                        <p:tgtEl>
                                          <p:spTgt spid="9"/>
                                        </p:tgtEl>
                                        <p:attrNameLst>
                                          <p:attrName>style.visibility</p:attrName>
                                        </p:attrNameLst>
                                      </p:cBhvr>
                                      <p:to>
                                        <p:strVal val="visible"/>
                                      </p:to>
                                    </p:set>
                                    <p:animEffect transition="in" filter="wipe(down)">
                                      <p:cBhvr>
                                        <p:cTn id="68"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461665"/>
          </a:xfrm>
          <a:prstGeom prst="rect">
            <a:avLst/>
          </a:prstGeom>
          <a:noFill/>
        </p:spPr>
        <p:txBody>
          <a:bodyPr wrap="square" rtlCol="0">
            <a:spAutoFit/>
          </a:bodyPr>
          <a:lstStyle/>
          <a:p>
            <a:pPr algn="ctr"/>
            <a:r>
              <a:rPr lang="en-US" sz="2400" dirty="0"/>
              <a:t>How does BTS' music help support your mental health and well-being?</a:t>
            </a:r>
            <a:endParaRPr lang="en-GB" sz="2400" dirty="0"/>
          </a:p>
        </p:txBody>
      </p:sp>
      <p:sp>
        <p:nvSpPr>
          <p:cNvPr id="2" name="TextBox 1">
            <a:extLst>
              <a:ext uri="{FF2B5EF4-FFF2-40B4-BE49-F238E27FC236}">
                <a16:creationId xmlns:a16="http://schemas.microsoft.com/office/drawing/2014/main" id="{059A5217-B748-4171-8D8A-4A68191C9B9E}"/>
              </a:ext>
            </a:extLst>
          </p:cNvPr>
          <p:cNvSpPr txBox="1"/>
          <p:nvPr/>
        </p:nvSpPr>
        <p:spPr>
          <a:xfrm>
            <a:off x="674702" y="1147069"/>
            <a:ext cx="2263805" cy="923330"/>
          </a:xfrm>
          <a:prstGeom prst="rect">
            <a:avLst/>
          </a:prstGeom>
          <a:noFill/>
        </p:spPr>
        <p:txBody>
          <a:bodyPr wrap="square" rtlCol="0">
            <a:spAutoFit/>
          </a:bodyPr>
          <a:lstStyle/>
          <a:p>
            <a:r>
              <a:rPr lang="en-US" b="0" i="0" dirty="0">
                <a:solidFill>
                  <a:srgbClr val="202124"/>
                </a:solidFill>
                <a:effectLst/>
                <a:latin typeface="Roboto"/>
              </a:rPr>
              <a:t>“The lyrics in it really helps me a lot”</a:t>
            </a:r>
            <a:endParaRPr lang="en-GB" dirty="0"/>
          </a:p>
        </p:txBody>
      </p:sp>
      <p:sp>
        <p:nvSpPr>
          <p:cNvPr id="3" name="TextBox 2">
            <a:extLst>
              <a:ext uri="{FF2B5EF4-FFF2-40B4-BE49-F238E27FC236}">
                <a16:creationId xmlns:a16="http://schemas.microsoft.com/office/drawing/2014/main" id="{145FA744-7A45-4F2D-9D93-CD7BDDD36AB3}"/>
              </a:ext>
            </a:extLst>
          </p:cNvPr>
          <p:cNvSpPr txBox="1"/>
          <p:nvPr/>
        </p:nvSpPr>
        <p:spPr>
          <a:xfrm>
            <a:off x="3542190" y="1367161"/>
            <a:ext cx="4669655" cy="1200329"/>
          </a:xfrm>
          <a:prstGeom prst="rect">
            <a:avLst/>
          </a:prstGeom>
          <a:noFill/>
        </p:spPr>
        <p:txBody>
          <a:bodyPr wrap="square" rtlCol="0">
            <a:spAutoFit/>
          </a:bodyPr>
          <a:lstStyle/>
          <a:p>
            <a:r>
              <a:rPr lang="en-GB" dirty="0"/>
              <a:t>“They are teaching me to love myself, there are certain songs you go to when you feel depressed, lonely or lost. They help you to get onto the right path.”</a:t>
            </a:r>
          </a:p>
        </p:txBody>
      </p:sp>
      <p:sp>
        <p:nvSpPr>
          <p:cNvPr id="4" name="TextBox 3">
            <a:extLst>
              <a:ext uri="{FF2B5EF4-FFF2-40B4-BE49-F238E27FC236}">
                <a16:creationId xmlns:a16="http://schemas.microsoft.com/office/drawing/2014/main" id="{AD54FE64-164F-493B-8697-D0740CA22F30}"/>
              </a:ext>
            </a:extLst>
          </p:cNvPr>
          <p:cNvSpPr txBox="1"/>
          <p:nvPr/>
        </p:nvSpPr>
        <p:spPr>
          <a:xfrm>
            <a:off x="8620217" y="1189608"/>
            <a:ext cx="3240350" cy="3139321"/>
          </a:xfrm>
          <a:prstGeom prst="rect">
            <a:avLst/>
          </a:prstGeom>
          <a:noFill/>
        </p:spPr>
        <p:txBody>
          <a:bodyPr wrap="square" rtlCol="0">
            <a:spAutoFit/>
          </a:bodyPr>
          <a:lstStyle/>
          <a:p>
            <a:r>
              <a:rPr lang="en-US" b="0" i="0" dirty="0">
                <a:solidFill>
                  <a:srgbClr val="202124"/>
                </a:solidFill>
                <a:effectLst/>
                <a:latin typeface="Roboto"/>
              </a:rPr>
              <a:t>“At times I feel sad or feel like giving up they energize me. Like their songs, their smiles and their existence just brings a huge smile on my face. While their lyrics kind of let me know that it is fine to feel sad at times but don't give up. They kind of help me to keep going and be really happy. I love them 💜”</a:t>
            </a:r>
            <a:endParaRPr lang="en-GB" dirty="0"/>
          </a:p>
        </p:txBody>
      </p:sp>
      <p:sp>
        <p:nvSpPr>
          <p:cNvPr id="5" name="TextBox 4">
            <a:extLst>
              <a:ext uri="{FF2B5EF4-FFF2-40B4-BE49-F238E27FC236}">
                <a16:creationId xmlns:a16="http://schemas.microsoft.com/office/drawing/2014/main" id="{7E910625-1AC3-456F-B647-E69DDB787E86}"/>
              </a:ext>
            </a:extLst>
          </p:cNvPr>
          <p:cNvSpPr txBox="1"/>
          <p:nvPr/>
        </p:nvSpPr>
        <p:spPr>
          <a:xfrm>
            <a:off x="363984" y="2136338"/>
            <a:ext cx="2885243" cy="2585323"/>
          </a:xfrm>
          <a:prstGeom prst="rect">
            <a:avLst/>
          </a:prstGeom>
          <a:noFill/>
        </p:spPr>
        <p:txBody>
          <a:bodyPr wrap="square" rtlCol="0">
            <a:spAutoFit/>
          </a:bodyPr>
          <a:lstStyle/>
          <a:p>
            <a:r>
              <a:rPr lang="en-US" b="0" i="0" dirty="0">
                <a:solidFill>
                  <a:srgbClr val="202124"/>
                </a:solidFill>
                <a:effectLst/>
                <a:latin typeface="Roboto"/>
              </a:rPr>
              <a:t>“In terms of mental health, they help to reduce the stress I feel and therefore make me feel better. Also their work and songs about loving oneself has really helped to improve how I see myself and my confidence.”</a:t>
            </a:r>
            <a:endParaRPr lang="en-GB" dirty="0"/>
          </a:p>
        </p:txBody>
      </p:sp>
      <p:sp>
        <p:nvSpPr>
          <p:cNvPr id="6" name="TextBox 5">
            <a:extLst>
              <a:ext uri="{FF2B5EF4-FFF2-40B4-BE49-F238E27FC236}">
                <a16:creationId xmlns:a16="http://schemas.microsoft.com/office/drawing/2014/main" id="{3FF4A9C1-030E-43C8-82BE-1A18757A6291}"/>
              </a:ext>
            </a:extLst>
          </p:cNvPr>
          <p:cNvSpPr txBox="1"/>
          <p:nvPr/>
        </p:nvSpPr>
        <p:spPr>
          <a:xfrm>
            <a:off x="3471169" y="2690336"/>
            <a:ext cx="4669655" cy="1200329"/>
          </a:xfrm>
          <a:prstGeom prst="rect">
            <a:avLst/>
          </a:prstGeom>
          <a:noFill/>
        </p:spPr>
        <p:txBody>
          <a:bodyPr wrap="square" rtlCol="0">
            <a:spAutoFit/>
          </a:bodyPr>
          <a:lstStyle/>
          <a:p>
            <a:r>
              <a:rPr lang="en-US" b="0" i="0" dirty="0">
                <a:solidFill>
                  <a:srgbClr val="202124"/>
                </a:solidFill>
                <a:effectLst/>
                <a:latin typeface="Roboto"/>
              </a:rPr>
              <a:t>“I felt motivated to change the way I think, the way I live. And the way they struggled to be on top right now, from the bottom, made me </a:t>
            </a:r>
            <a:r>
              <a:rPr lang="en-US" b="0" i="0" dirty="0" err="1">
                <a:solidFill>
                  <a:srgbClr val="202124"/>
                </a:solidFill>
                <a:effectLst/>
                <a:latin typeface="Roboto"/>
              </a:rPr>
              <a:t>realised</a:t>
            </a:r>
            <a:r>
              <a:rPr lang="en-US" b="0" i="0" dirty="0">
                <a:solidFill>
                  <a:srgbClr val="202124"/>
                </a:solidFill>
                <a:effectLst/>
                <a:latin typeface="Roboto"/>
              </a:rPr>
              <a:t> that hard work never betray us”</a:t>
            </a:r>
            <a:endParaRPr lang="en-GB" dirty="0"/>
          </a:p>
        </p:txBody>
      </p:sp>
      <p:sp>
        <p:nvSpPr>
          <p:cNvPr id="8" name="TextBox 7">
            <a:extLst>
              <a:ext uri="{FF2B5EF4-FFF2-40B4-BE49-F238E27FC236}">
                <a16:creationId xmlns:a16="http://schemas.microsoft.com/office/drawing/2014/main" id="{1EB39506-E107-467B-AC9A-2EDF78C3113E}"/>
              </a:ext>
            </a:extLst>
          </p:cNvPr>
          <p:cNvSpPr txBox="1"/>
          <p:nvPr/>
        </p:nvSpPr>
        <p:spPr>
          <a:xfrm>
            <a:off x="257452" y="4844507"/>
            <a:ext cx="4785064" cy="1477328"/>
          </a:xfrm>
          <a:prstGeom prst="rect">
            <a:avLst/>
          </a:prstGeom>
          <a:noFill/>
        </p:spPr>
        <p:txBody>
          <a:bodyPr wrap="square" rtlCol="0">
            <a:spAutoFit/>
          </a:bodyPr>
          <a:lstStyle/>
          <a:p>
            <a:r>
              <a:rPr lang="en-US" b="0" i="0" dirty="0">
                <a:solidFill>
                  <a:srgbClr val="202124"/>
                </a:solidFill>
                <a:effectLst/>
                <a:latin typeface="Roboto"/>
              </a:rPr>
              <a:t>“their music has such a beautiful message. </a:t>
            </a:r>
            <a:r>
              <a:rPr lang="en-US" b="0" i="0" dirty="0" err="1">
                <a:solidFill>
                  <a:srgbClr val="202124"/>
                </a:solidFill>
                <a:effectLst/>
                <a:latin typeface="Roboto"/>
              </a:rPr>
              <a:t>literallt</a:t>
            </a:r>
            <a:r>
              <a:rPr lang="en-US" b="0" i="0" dirty="0">
                <a:solidFill>
                  <a:srgbClr val="202124"/>
                </a:solidFill>
                <a:effectLst/>
                <a:latin typeface="Roboto"/>
              </a:rPr>
              <a:t> every song has. some songs just make more secure about me, like "Answer: Love Myself". Also "Euphoria", my euphoria is BTS”</a:t>
            </a:r>
            <a:endParaRPr lang="en-GB" dirty="0"/>
          </a:p>
        </p:txBody>
      </p:sp>
      <p:sp>
        <p:nvSpPr>
          <p:cNvPr id="9" name="TextBox 8">
            <a:extLst>
              <a:ext uri="{FF2B5EF4-FFF2-40B4-BE49-F238E27FC236}">
                <a16:creationId xmlns:a16="http://schemas.microsoft.com/office/drawing/2014/main" id="{2903876F-2358-47A0-B0FF-C4944957D204}"/>
              </a:ext>
            </a:extLst>
          </p:cNvPr>
          <p:cNvSpPr txBox="1"/>
          <p:nvPr/>
        </p:nvSpPr>
        <p:spPr>
          <a:xfrm>
            <a:off x="4798381" y="4080496"/>
            <a:ext cx="3728621" cy="1477328"/>
          </a:xfrm>
          <a:prstGeom prst="rect">
            <a:avLst/>
          </a:prstGeom>
          <a:noFill/>
        </p:spPr>
        <p:txBody>
          <a:bodyPr wrap="square" rtlCol="0">
            <a:spAutoFit/>
          </a:bodyPr>
          <a:lstStyle/>
          <a:p>
            <a:r>
              <a:rPr lang="en-US" b="0" i="0" dirty="0">
                <a:solidFill>
                  <a:srgbClr val="202124"/>
                </a:solidFill>
                <a:effectLst/>
                <a:latin typeface="Roboto"/>
              </a:rPr>
              <a:t>“Listening to music really comforts and puts me at ease. I spend a lot of time alone and a lot of the time listening to music is the happiest time of the day for me”</a:t>
            </a:r>
            <a:endParaRPr lang="en-GB" dirty="0"/>
          </a:p>
        </p:txBody>
      </p:sp>
      <p:sp>
        <p:nvSpPr>
          <p:cNvPr id="10" name="TextBox 9">
            <a:extLst>
              <a:ext uri="{FF2B5EF4-FFF2-40B4-BE49-F238E27FC236}">
                <a16:creationId xmlns:a16="http://schemas.microsoft.com/office/drawing/2014/main" id="{0F6EF1EE-92A0-4FB1-AD87-31BCA8FBBF09}"/>
              </a:ext>
            </a:extLst>
          </p:cNvPr>
          <p:cNvSpPr txBox="1"/>
          <p:nvPr/>
        </p:nvSpPr>
        <p:spPr>
          <a:xfrm>
            <a:off x="8942775" y="4598633"/>
            <a:ext cx="2775749" cy="2031325"/>
          </a:xfrm>
          <a:prstGeom prst="rect">
            <a:avLst/>
          </a:prstGeom>
          <a:noFill/>
        </p:spPr>
        <p:txBody>
          <a:bodyPr wrap="square" rtlCol="0">
            <a:spAutoFit/>
          </a:bodyPr>
          <a:lstStyle/>
          <a:p>
            <a:r>
              <a:rPr lang="en-US" b="0" i="0" dirty="0">
                <a:solidFill>
                  <a:srgbClr val="202124"/>
                </a:solidFill>
                <a:effectLst/>
                <a:latin typeface="Roboto"/>
              </a:rPr>
              <a:t>“Their music helps me feel connected to the world and reminds me that I am not alone. As previously mentioned BTS's music also brings a lot of joy into my life.”</a:t>
            </a:r>
            <a:endParaRPr lang="en-GB" dirty="0"/>
          </a:p>
        </p:txBody>
      </p:sp>
    </p:spTree>
    <p:extLst>
      <p:ext uri="{BB962C8B-B14F-4D97-AF65-F5344CB8AC3E}">
        <p14:creationId xmlns:p14="http://schemas.microsoft.com/office/powerpoint/2010/main" val="46663285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ppt_x</p:attrName>
                                        </p:attrNameLst>
                                      </p:cBhvr>
                                      <p:tavLst>
                                        <p:tav tm="0">
                                          <p:val>
                                            <p:strVal val="#ppt_x"/>
                                          </p:val>
                                        </p:tav>
                                        <p:tav tm="100000">
                                          <p:val>
                                            <p:strVal val="#ppt_x"/>
                                          </p:val>
                                        </p:tav>
                                      </p:tavLst>
                                    </p:anim>
                                    <p:anim calcmode="lin" valueType="num">
                                      <p:cBhvr>
                                        <p:cTn id="9" dur="2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60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circle(in)">
                                      <p:cBhvr>
                                        <p:cTn id="19" dur="60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4"/>
                                        </p:tgtEl>
                                        <p:attrNameLst>
                                          <p:attrName>style.visibility</p:attrName>
                                        </p:attrNameLst>
                                      </p:cBhvr>
                                      <p:to>
                                        <p:strVal val="visible"/>
                                      </p:to>
                                    </p:set>
                                    <p:anim calcmode="lin" valueType="num">
                                      <p:cBhvr additive="base">
                                        <p:cTn id="24" dur="6000" fill="hold"/>
                                        <p:tgtEl>
                                          <p:spTgt spid="4"/>
                                        </p:tgtEl>
                                        <p:attrNameLst>
                                          <p:attrName>ppt_x</p:attrName>
                                        </p:attrNameLst>
                                      </p:cBhvr>
                                      <p:tavLst>
                                        <p:tav tm="0">
                                          <p:val>
                                            <p:strVal val="#ppt_x"/>
                                          </p:val>
                                        </p:tav>
                                        <p:tav tm="100000">
                                          <p:val>
                                            <p:strVal val="#ppt_x"/>
                                          </p:val>
                                        </p:tav>
                                      </p:tavLst>
                                    </p:anim>
                                    <p:anim calcmode="lin" valueType="num">
                                      <p:cBhvr additive="base">
                                        <p:cTn id="25" dur="6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8" presetClass="emph" presetSubtype="0" fill="hold" grpId="0" nodeType="clickEffect">
                                  <p:stCondLst>
                                    <p:cond delay="0"/>
                                  </p:stCondLst>
                                  <p:childTnLst>
                                    <p:animRot by="21600000">
                                      <p:cBhvr>
                                        <p:cTn id="29" dur="6000" fill="hold"/>
                                        <p:tgtEl>
                                          <p:spTgt spid="6"/>
                                        </p:tgtEl>
                                        <p:attrNameLst>
                                          <p:attrName>r</p:attrName>
                                        </p:attrNameLst>
                                      </p:cBhvr>
                                    </p:animRo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6000"/>
                                        <p:tgtEl>
                                          <p:spTgt spid="9"/>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anim calcmode="lin" valueType="num">
                                      <p:cBhvr>
                                        <p:cTn id="39" dur="6000" fill="hold"/>
                                        <p:tgtEl>
                                          <p:spTgt spid="5"/>
                                        </p:tgtEl>
                                        <p:attrNameLst>
                                          <p:attrName>ppt_w</p:attrName>
                                        </p:attrNameLst>
                                      </p:cBhvr>
                                      <p:tavLst>
                                        <p:tav tm="0">
                                          <p:val>
                                            <p:fltVal val="0"/>
                                          </p:val>
                                        </p:tav>
                                        <p:tav tm="100000">
                                          <p:val>
                                            <p:strVal val="#ppt_w"/>
                                          </p:val>
                                        </p:tav>
                                      </p:tavLst>
                                    </p:anim>
                                    <p:anim calcmode="lin" valueType="num">
                                      <p:cBhvr>
                                        <p:cTn id="40" dur="6000" fill="hold"/>
                                        <p:tgtEl>
                                          <p:spTgt spid="5"/>
                                        </p:tgtEl>
                                        <p:attrNameLst>
                                          <p:attrName>ppt_h</p:attrName>
                                        </p:attrNameLst>
                                      </p:cBhvr>
                                      <p:tavLst>
                                        <p:tav tm="0">
                                          <p:val>
                                            <p:fltVal val="0"/>
                                          </p:val>
                                        </p:tav>
                                        <p:tav tm="100000">
                                          <p:val>
                                            <p:strVal val="#ppt_h"/>
                                          </p:val>
                                        </p:tav>
                                      </p:tavLst>
                                    </p:anim>
                                    <p:animEffect transition="in" filter="fade">
                                      <p:cBhvr>
                                        <p:cTn id="41" dur="6000"/>
                                        <p:tgtEl>
                                          <p:spTgt spid="5"/>
                                        </p:tgtEl>
                                      </p:cBhvr>
                                    </p:animEffect>
                                  </p:childTnLst>
                                </p:cTn>
                              </p:par>
                            </p:childTnLst>
                          </p:cTn>
                        </p:par>
                      </p:childTnLst>
                    </p:cTn>
                  </p:par>
                  <p:par>
                    <p:cTn id="42" fill="hold">
                      <p:stCondLst>
                        <p:cond delay="indefinite"/>
                      </p:stCondLst>
                      <p:childTnLst>
                        <p:par>
                          <p:cTn id="43" fill="hold">
                            <p:stCondLst>
                              <p:cond delay="0"/>
                            </p:stCondLst>
                            <p:childTnLst>
                              <p:par>
                                <p:cTn id="44" presetID="31" presetClass="entr" presetSubtype="0" fill="hold" grpId="0" nodeType="clickEffect">
                                  <p:stCondLst>
                                    <p:cond delay="0"/>
                                  </p:stCondLst>
                                  <p:childTnLst>
                                    <p:set>
                                      <p:cBhvr>
                                        <p:cTn id="45" dur="1" fill="hold">
                                          <p:stCondLst>
                                            <p:cond delay="0"/>
                                          </p:stCondLst>
                                        </p:cTn>
                                        <p:tgtEl>
                                          <p:spTgt spid="3"/>
                                        </p:tgtEl>
                                        <p:attrNameLst>
                                          <p:attrName>style.visibility</p:attrName>
                                        </p:attrNameLst>
                                      </p:cBhvr>
                                      <p:to>
                                        <p:strVal val="visible"/>
                                      </p:to>
                                    </p:set>
                                    <p:anim calcmode="lin" valueType="num">
                                      <p:cBhvr>
                                        <p:cTn id="46" dur="6000" fill="hold"/>
                                        <p:tgtEl>
                                          <p:spTgt spid="3"/>
                                        </p:tgtEl>
                                        <p:attrNameLst>
                                          <p:attrName>ppt_w</p:attrName>
                                        </p:attrNameLst>
                                      </p:cBhvr>
                                      <p:tavLst>
                                        <p:tav tm="0">
                                          <p:val>
                                            <p:fltVal val="0"/>
                                          </p:val>
                                        </p:tav>
                                        <p:tav tm="100000">
                                          <p:val>
                                            <p:strVal val="#ppt_w"/>
                                          </p:val>
                                        </p:tav>
                                      </p:tavLst>
                                    </p:anim>
                                    <p:anim calcmode="lin" valueType="num">
                                      <p:cBhvr>
                                        <p:cTn id="47" dur="6000" fill="hold"/>
                                        <p:tgtEl>
                                          <p:spTgt spid="3"/>
                                        </p:tgtEl>
                                        <p:attrNameLst>
                                          <p:attrName>ppt_h</p:attrName>
                                        </p:attrNameLst>
                                      </p:cBhvr>
                                      <p:tavLst>
                                        <p:tav tm="0">
                                          <p:val>
                                            <p:fltVal val="0"/>
                                          </p:val>
                                        </p:tav>
                                        <p:tav tm="100000">
                                          <p:val>
                                            <p:strVal val="#ppt_h"/>
                                          </p:val>
                                        </p:tav>
                                      </p:tavLst>
                                    </p:anim>
                                    <p:anim calcmode="lin" valueType="num">
                                      <p:cBhvr>
                                        <p:cTn id="48" dur="6000" fill="hold"/>
                                        <p:tgtEl>
                                          <p:spTgt spid="3"/>
                                        </p:tgtEl>
                                        <p:attrNameLst>
                                          <p:attrName>style.rotation</p:attrName>
                                        </p:attrNameLst>
                                      </p:cBhvr>
                                      <p:tavLst>
                                        <p:tav tm="0">
                                          <p:val>
                                            <p:fltVal val="90"/>
                                          </p:val>
                                        </p:tav>
                                        <p:tav tm="100000">
                                          <p:val>
                                            <p:fltVal val="0"/>
                                          </p:val>
                                        </p:tav>
                                      </p:tavLst>
                                    </p:anim>
                                    <p:animEffect transition="in" filter="fade">
                                      <p:cBhvr>
                                        <p:cTn id="49" dur="6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43EBA64-0011-43DB-AEBD-76D3FB5148D9}"/>
              </a:ext>
            </a:extLst>
          </p:cNvPr>
          <p:cNvSpPr txBox="1"/>
          <p:nvPr/>
        </p:nvSpPr>
        <p:spPr>
          <a:xfrm>
            <a:off x="7886330" y="975683"/>
            <a:ext cx="4305670" cy="1200329"/>
          </a:xfrm>
          <a:prstGeom prst="rect">
            <a:avLst/>
          </a:prstGeom>
          <a:noFill/>
        </p:spPr>
        <p:txBody>
          <a:bodyPr wrap="square" rtlCol="0">
            <a:spAutoFit/>
          </a:bodyPr>
          <a:lstStyle/>
          <a:p>
            <a:r>
              <a:rPr lang="en-US" b="0" i="0" dirty="0">
                <a:solidFill>
                  <a:srgbClr val="202124"/>
                </a:solidFill>
                <a:effectLst/>
                <a:latin typeface="Roboto"/>
              </a:rPr>
              <a:t>“Their songs are about a lot of the struggles that I face in my life and so I can relate to them. It helps me because it makes me feel like I’m not alone.”</a:t>
            </a:r>
            <a:endParaRPr lang="en-GB" dirty="0"/>
          </a:p>
        </p:txBody>
      </p:sp>
      <p:sp>
        <p:nvSpPr>
          <p:cNvPr id="8" name="TextBox 7">
            <a:extLst>
              <a:ext uri="{FF2B5EF4-FFF2-40B4-BE49-F238E27FC236}">
                <a16:creationId xmlns:a16="http://schemas.microsoft.com/office/drawing/2014/main" id="{12B5B959-1DD6-4FF2-A703-E96E644002EB}"/>
              </a:ext>
            </a:extLst>
          </p:cNvPr>
          <p:cNvSpPr txBox="1"/>
          <p:nvPr/>
        </p:nvSpPr>
        <p:spPr>
          <a:xfrm>
            <a:off x="301748" y="5204991"/>
            <a:ext cx="3586579" cy="1200329"/>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just love </a:t>
            </a:r>
            <a:r>
              <a:rPr lang="en-US" b="0" i="0" dirty="0" err="1">
                <a:solidFill>
                  <a:srgbClr val="202124"/>
                </a:solidFill>
                <a:effectLst/>
                <a:latin typeface="Roboto"/>
              </a:rPr>
              <a:t>seing</a:t>
            </a:r>
            <a:r>
              <a:rPr lang="en-US" b="0" i="0" dirty="0">
                <a:solidFill>
                  <a:srgbClr val="202124"/>
                </a:solidFill>
                <a:effectLst/>
                <a:latin typeface="Roboto"/>
              </a:rPr>
              <a:t> others being happy so when </a:t>
            </a:r>
            <a:r>
              <a:rPr lang="en-US" b="0" i="0" dirty="0" err="1">
                <a:solidFill>
                  <a:srgbClr val="202124"/>
                </a:solidFill>
                <a:effectLst/>
                <a:latin typeface="Roboto"/>
              </a:rPr>
              <a:t>i</a:t>
            </a:r>
            <a:r>
              <a:rPr lang="en-US" b="0" i="0" dirty="0">
                <a:solidFill>
                  <a:srgbClr val="202124"/>
                </a:solidFill>
                <a:effectLst/>
                <a:latin typeface="Roboto"/>
              </a:rPr>
              <a:t> watch videos of them just having fun it makes me happier”</a:t>
            </a:r>
            <a:endParaRPr lang="en-GB" dirty="0"/>
          </a:p>
        </p:txBody>
      </p:sp>
      <p:sp>
        <p:nvSpPr>
          <p:cNvPr id="9" name="TextBox 8">
            <a:extLst>
              <a:ext uri="{FF2B5EF4-FFF2-40B4-BE49-F238E27FC236}">
                <a16:creationId xmlns:a16="http://schemas.microsoft.com/office/drawing/2014/main" id="{6844CA4A-3613-4009-A09F-AB9F3E16207B}"/>
              </a:ext>
            </a:extLst>
          </p:cNvPr>
          <p:cNvSpPr txBox="1"/>
          <p:nvPr/>
        </p:nvSpPr>
        <p:spPr>
          <a:xfrm>
            <a:off x="9179511" y="5133883"/>
            <a:ext cx="2556769" cy="1200329"/>
          </a:xfrm>
          <a:prstGeom prst="rect">
            <a:avLst/>
          </a:prstGeom>
          <a:noFill/>
        </p:spPr>
        <p:txBody>
          <a:bodyPr wrap="square" rtlCol="0">
            <a:spAutoFit/>
          </a:bodyPr>
          <a:lstStyle/>
          <a:p>
            <a:r>
              <a:rPr lang="en-US" b="0" i="0" dirty="0">
                <a:solidFill>
                  <a:srgbClr val="202124"/>
                </a:solidFill>
                <a:effectLst/>
                <a:latin typeface="Roboto"/>
              </a:rPr>
              <a:t>“It's nice to hear that it's fine the way you feel and that you're not alone.”</a:t>
            </a:r>
            <a:endParaRPr lang="en-GB" dirty="0"/>
          </a:p>
        </p:txBody>
      </p:sp>
      <p:sp>
        <p:nvSpPr>
          <p:cNvPr id="10" name="TextBox 9">
            <a:extLst>
              <a:ext uri="{FF2B5EF4-FFF2-40B4-BE49-F238E27FC236}">
                <a16:creationId xmlns:a16="http://schemas.microsoft.com/office/drawing/2014/main" id="{8B47D85F-A734-4EF4-912C-C06FD10C4C7F}"/>
              </a:ext>
            </a:extLst>
          </p:cNvPr>
          <p:cNvSpPr txBox="1"/>
          <p:nvPr/>
        </p:nvSpPr>
        <p:spPr>
          <a:xfrm>
            <a:off x="4532049" y="2782669"/>
            <a:ext cx="3737499" cy="646331"/>
          </a:xfrm>
          <a:prstGeom prst="rect">
            <a:avLst/>
          </a:prstGeom>
          <a:noFill/>
        </p:spPr>
        <p:txBody>
          <a:bodyPr wrap="square" rtlCol="0">
            <a:spAutoFit/>
          </a:bodyPr>
          <a:lstStyle/>
          <a:p>
            <a:r>
              <a:rPr lang="en-US" b="0" i="0" dirty="0">
                <a:solidFill>
                  <a:srgbClr val="202124"/>
                </a:solidFill>
                <a:effectLst/>
                <a:latin typeface="Roboto"/>
              </a:rPr>
              <a:t>“Maybe the lyrics, </a:t>
            </a:r>
            <a:r>
              <a:rPr lang="en-US" b="0" i="0" dirty="0" err="1">
                <a:solidFill>
                  <a:srgbClr val="202124"/>
                </a:solidFill>
                <a:effectLst/>
                <a:latin typeface="Roboto"/>
              </a:rPr>
              <a:t>i</a:t>
            </a:r>
            <a:r>
              <a:rPr lang="en-US" b="0" i="0" dirty="0">
                <a:solidFill>
                  <a:srgbClr val="202124"/>
                </a:solidFill>
                <a:effectLst/>
                <a:latin typeface="Roboto"/>
              </a:rPr>
              <a:t> don’t know how to explain it”</a:t>
            </a:r>
            <a:endParaRPr lang="en-GB" dirty="0"/>
          </a:p>
        </p:txBody>
      </p:sp>
      <p:sp>
        <p:nvSpPr>
          <p:cNvPr id="11" name="TextBox 10">
            <a:extLst>
              <a:ext uri="{FF2B5EF4-FFF2-40B4-BE49-F238E27FC236}">
                <a16:creationId xmlns:a16="http://schemas.microsoft.com/office/drawing/2014/main" id="{C9B781AB-F0AB-410F-AC92-0AC61EF86943}"/>
              </a:ext>
            </a:extLst>
          </p:cNvPr>
          <p:cNvSpPr txBox="1"/>
          <p:nvPr/>
        </p:nvSpPr>
        <p:spPr>
          <a:xfrm>
            <a:off x="521932" y="1823408"/>
            <a:ext cx="3586579" cy="646331"/>
          </a:xfrm>
          <a:prstGeom prst="rect">
            <a:avLst/>
          </a:prstGeom>
          <a:noFill/>
        </p:spPr>
        <p:txBody>
          <a:bodyPr wrap="square" rtlCol="0">
            <a:spAutoFit/>
          </a:bodyPr>
          <a:lstStyle/>
          <a:p>
            <a:r>
              <a:rPr lang="en-US" b="0" i="0" dirty="0">
                <a:solidFill>
                  <a:srgbClr val="202124"/>
                </a:solidFill>
                <a:effectLst/>
                <a:latin typeface="Roboto"/>
              </a:rPr>
              <a:t>“It calms me and provides me so much comfort”</a:t>
            </a:r>
            <a:endParaRPr lang="en-GB" dirty="0"/>
          </a:p>
        </p:txBody>
      </p:sp>
      <p:sp>
        <p:nvSpPr>
          <p:cNvPr id="12" name="TextBox 11">
            <a:extLst>
              <a:ext uri="{FF2B5EF4-FFF2-40B4-BE49-F238E27FC236}">
                <a16:creationId xmlns:a16="http://schemas.microsoft.com/office/drawing/2014/main" id="{0CDB064F-E73E-47A0-820F-ECCB8AB361BB}"/>
              </a:ext>
            </a:extLst>
          </p:cNvPr>
          <p:cNvSpPr txBox="1"/>
          <p:nvPr/>
        </p:nvSpPr>
        <p:spPr>
          <a:xfrm>
            <a:off x="8984202" y="3652699"/>
            <a:ext cx="2752078" cy="646331"/>
          </a:xfrm>
          <a:prstGeom prst="rect">
            <a:avLst/>
          </a:prstGeom>
          <a:noFill/>
        </p:spPr>
        <p:txBody>
          <a:bodyPr wrap="square" rtlCol="0">
            <a:spAutoFit/>
          </a:bodyPr>
          <a:lstStyle/>
          <a:p>
            <a:r>
              <a:rPr lang="en-US" b="0" i="0" dirty="0">
                <a:solidFill>
                  <a:srgbClr val="202124"/>
                </a:solidFill>
                <a:effectLst/>
                <a:latin typeface="Roboto"/>
              </a:rPr>
              <a:t>“Yes, specially the ones with deep meanings”</a:t>
            </a:r>
            <a:endParaRPr lang="en-GB" dirty="0"/>
          </a:p>
        </p:txBody>
      </p:sp>
      <p:sp>
        <p:nvSpPr>
          <p:cNvPr id="13" name="TextBox 12">
            <a:extLst>
              <a:ext uri="{FF2B5EF4-FFF2-40B4-BE49-F238E27FC236}">
                <a16:creationId xmlns:a16="http://schemas.microsoft.com/office/drawing/2014/main" id="{CC928225-3F43-4928-9622-070D63116943}"/>
              </a:ext>
            </a:extLst>
          </p:cNvPr>
          <p:cNvSpPr txBox="1"/>
          <p:nvPr/>
        </p:nvSpPr>
        <p:spPr>
          <a:xfrm>
            <a:off x="455720" y="3652699"/>
            <a:ext cx="4169546" cy="369332"/>
          </a:xfrm>
          <a:prstGeom prst="rect">
            <a:avLst/>
          </a:prstGeom>
          <a:noFill/>
        </p:spPr>
        <p:txBody>
          <a:bodyPr wrap="square" rtlCol="0">
            <a:spAutoFit/>
          </a:bodyPr>
          <a:lstStyle/>
          <a:p>
            <a:r>
              <a:rPr lang="en-US" b="0" i="0" dirty="0">
                <a:solidFill>
                  <a:srgbClr val="202124"/>
                </a:solidFill>
                <a:effectLst/>
                <a:latin typeface="Roboto"/>
              </a:rPr>
              <a:t>“Music, words, they live experience”</a:t>
            </a:r>
            <a:endParaRPr lang="en-GB" dirty="0"/>
          </a:p>
        </p:txBody>
      </p:sp>
      <p:sp>
        <p:nvSpPr>
          <p:cNvPr id="14" name="TextBox 13">
            <a:extLst>
              <a:ext uri="{FF2B5EF4-FFF2-40B4-BE49-F238E27FC236}">
                <a16:creationId xmlns:a16="http://schemas.microsoft.com/office/drawing/2014/main" id="{9A4794F3-9C9D-409D-8AF9-59156E6F040B}"/>
              </a:ext>
            </a:extLst>
          </p:cNvPr>
          <p:cNvSpPr txBox="1"/>
          <p:nvPr/>
        </p:nvSpPr>
        <p:spPr>
          <a:xfrm>
            <a:off x="4891596" y="4949217"/>
            <a:ext cx="3018407" cy="369332"/>
          </a:xfrm>
          <a:prstGeom prst="rect">
            <a:avLst/>
          </a:prstGeom>
          <a:noFill/>
        </p:spPr>
        <p:txBody>
          <a:bodyPr wrap="square" rtlCol="0">
            <a:spAutoFit/>
          </a:bodyPr>
          <a:lstStyle/>
          <a:p>
            <a:r>
              <a:rPr lang="en-US" b="0" i="0" dirty="0">
                <a:solidFill>
                  <a:srgbClr val="202124"/>
                </a:solidFill>
                <a:effectLst/>
                <a:latin typeface="Roboto"/>
              </a:rPr>
              <a:t>“Just </a:t>
            </a:r>
            <a:r>
              <a:rPr lang="en-US" b="0" i="0" dirty="0" err="1">
                <a:solidFill>
                  <a:srgbClr val="202124"/>
                </a:solidFill>
                <a:effectLst/>
                <a:latin typeface="Roboto"/>
              </a:rPr>
              <a:t>i</a:t>
            </a:r>
            <a:r>
              <a:rPr lang="en-US" b="0" i="0" dirty="0">
                <a:solidFill>
                  <a:srgbClr val="202124"/>
                </a:solidFill>
                <a:effectLst/>
                <a:latin typeface="Roboto"/>
              </a:rPr>
              <a:t> like all kind of music”</a:t>
            </a:r>
            <a:endParaRPr lang="en-GB" dirty="0"/>
          </a:p>
        </p:txBody>
      </p:sp>
      <p:sp>
        <p:nvSpPr>
          <p:cNvPr id="15" name="TextBox 14">
            <a:extLst>
              <a:ext uri="{FF2B5EF4-FFF2-40B4-BE49-F238E27FC236}">
                <a16:creationId xmlns:a16="http://schemas.microsoft.com/office/drawing/2014/main" id="{A8718467-8B26-49E5-A9D8-DCFA88F88568}"/>
              </a:ext>
            </a:extLst>
          </p:cNvPr>
          <p:cNvSpPr txBox="1"/>
          <p:nvPr/>
        </p:nvSpPr>
        <p:spPr>
          <a:xfrm>
            <a:off x="4532049" y="791017"/>
            <a:ext cx="3080551" cy="369332"/>
          </a:xfrm>
          <a:prstGeom prst="rect">
            <a:avLst/>
          </a:prstGeom>
          <a:noFill/>
        </p:spPr>
        <p:txBody>
          <a:bodyPr wrap="square" rtlCol="0">
            <a:spAutoFit/>
          </a:bodyPr>
          <a:lstStyle/>
          <a:p>
            <a:r>
              <a:rPr lang="en-US" b="0" i="0" dirty="0">
                <a:solidFill>
                  <a:srgbClr val="202124"/>
                </a:solidFill>
                <a:effectLst/>
                <a:latin typeface="Roboto"/>
              </a:rPr>
              <a:t>“It's relatable to my life.”</a:t>
            </a:r>
            <a:endParaRPr lang="en-GB" dirty="0"/>
          </a:p>
        </p:txBody>
      </p:sp>
    </p:spTree>
    <p:extLst>
      <p:ext uri="{BB962C8B-B14F-4D97-AF65-F5344CB8AC3E}">
        <p14:creationId xmlns:p14="http://schemas.microsoft.com/office/powerpoint/2010/main" val="148225470"/>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3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2000"/>
                                        <p:tgtEl>
                                          <p:spTgt spid="11"/>
                                        </p:tgtEl>
                                      </p:cBhvr>
                                    </p:animEffect>
                                    <p:anim calcmode="lin" valueType="num">
                                      <p:cBhvr>
                                        <p:cTn id="13" dur="2000" fill="hold"/>
                                        <p:tgtEl>
                                          <p:spTgt spid="11"/>
                                        </p:tgtEl>
                                        <p:attrNameLst>
                                          <p:attrName>ppt_x</p:attrName>
                                        </p:attrNameLst>
                                      </p:cBhvr>
                                      <p:tavLst>
                                        <p:tav tm="0">
                                          <p:val>
                                            <p:strVal val="#ppt_x"/>
                                          </p:val>
                                        </p:tav>
                                        <p:tav tm="100000">
                                          <p:val>
                                            <p:strVal val="#ppt_x"/>
                                          </p:val>
                                        </p:tav>
                                      </p:tavLst>
                                    </p:anim>
                                    <p:anim calcmode="lin" valueType="num">
                                      <p:cBhvr>
                                        <p:cTn id="14" dur="2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1000" fill="hold"/>
                                        <p:tgtEl>
                                          <p:spTgt spid="14"/>
                                        </p:tgtEl>
                                        <p:attrNameLst>
                                          <p:attrName>ppt_x</p:attrName>
                                        </p:attrNameLst>
                                      </p:cBhvr>
                                      <p:tavLst>
                                        <p:tav tm="0">
                                          <p:val>
                                            <p:strVal val="#ppt_x"/>
                                          </p:val>
                                        </p:tav>
                                        <p:tav tm="100000">
                                          <p:val>
                                            <p:strVal val="#ppt_x"/>
                                          </p:val>
                                        </p:tav>
                                      </p:tavLst>
                                    </p:anim>
                                    <p:anim calcmode="lin" valueType="num">
                                      <p:cBhvr additive="base">
                                        <p:cTn id="20" dur="10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8" presetClass="emph" presetSubtype="0" fill="hold" grpId="0" nodeType="clickEffect">
                                  <p:stCondLst>
                                    <p:cond delay="0"/>
                                  </p:stCondLst>
                                  <p:childTnLst>
                                    <p:animRot by="21600000">
                                      <p:cBhvr>
                                        <p:cTn id="24" dur="1000" fill="hold"/>
                                        <p:tgtEl>
                                          <p:spTgt spid="15"/>
                                        </p:tgtEl>
                                        <p:attrNameLst>
                                          <p:attrName>r</p:attrName>
                                        </p:attrNameLst>
                                      </p:cBhvr>
                                    </p:animRo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wipe(down)">
                                      <p:cBhvr>
                                        <p:cTn id="29" dur="20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fade">
                                      <p:cBhvr>
                                        <p:cTn id="34" dur="2000"/>
                                        <p:tgtEl>
                                          <p:spTgt spid="1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anim calcmode="lin" valueType="num">
                                      <p:cBhvr>
                                        <p:cTn id="39" dur="2000" fill="hold"/>
                                        <p:tgtEl>
                                          <p:spTgt spid="12"/>
                                        </p:tgtEl>
                                        <p:attrNameLst>
                                          <p:attrName>ppt_w</p:attrName>
                                        </p:attrNameLst>
                                      </p:cBhvr>
                                      <p:tavLst>
                                        <p:tav tm="0">
                                          <p:val>
                                            <p:fltVal val="0"/>
                                          </p:val>
                                        </p:tav>
                                        <p:tav tm="100000">
                                          <p:val>
                                            <p:strVal val="#ppt_w"/>
                                          </p:val>
                                        </p:tav>
                                      </p:tavLst>
                                    </p:anim>
                                    <p:anim calcmode="lin" valueType="num">
                                      <p:cBhvr>
                                        <p:cTn id="40" dur="2000" fill="hold"/>
                                        <p:tgtEl>
                                          <p:spTgt spid="12"/>
                                        </p:tgtEl>
                                        <p:attrNameLst>
                                          <p:attrName>ppt_h</p:attrName>
                                        </p:attrNameLst>
                                      </p:cBhvr>
                                      <p:tavLst>
                                        <p:tav tm="0">
                                          <p:val>
                                            <p:fltVal val="0"/>
                                          </p:val>
                                        </p:tav>
                                        <p:tav tm="100000">
                                          <p:val>
                                            <p:strVal val="#ppt_h"/>
                                          </p:val>
                                        </p:tav>
                                      </p:tavLst>
                                    </p:anim>
                                    <p:animEffect transition="in" filter="fade">
                                      <p:cBhvr>
                                        <p:cTn id="41" dur="2000"/>
                                        <p:tgtEl>
                                          <p:spTgt spid="12"/>
                                        </p:tgtEl>
                                      </p:cBhvr>
                                    </p:animEffect>
                                  </p:childTnLst>
                                </p:cTn>
                              </p:par>
                            </p:childTnLst>
                          </p:cTn>
                        </p:par>
                      </p:childTnLst>
                    </p:cTn>
                  </p:par>
                  <p:par>
                    <p:cTn id="42" fill="hold">
                      <p:stCondLst>
                        <p:cond delay="indefinite"/>
                      </p:stCondLst>
                      <p:childTnLst>
                        <p:par>
                          <p:cTn id="43" fill="hold">
                            <p:stCondLst>
                              <p:cond delay="0"/>
                            </p:stCondLst>
                            <p:childTnLst>
                              <p:par>
                                <p:cTn id="44" presetID="31" presetClass="entr" presetSubtype="0" fill="hold" grpId="0" nodeType="clickEffect">
                                  <p:stCondLst>
                                    <p:cond delay="0"/>
                                  </p:stCondLst>
                                  <p:childTnLst>
                                    <p:set>
                                      <p:cBhvr>
                                        <p:cTn id="45" dur="1" fill="hold">
                                          <p:stCondLst>
                                            <p:cond delay="0"/>
                                          </p:stCondLst>
                                        </p:cTn>
                                        <p:tgtEl>
                                          <p:spTgt spid="8"/>
                                        </p:tgtEl>
                                        <p:attrNameLst>
                                          <p:attrName>style.visibility</p:attrName>
                                        </p:attrNameLst>
                                      </p:cBhvr>
                                      <p:to>
                                        <p:strVal val="visible"/>
                                      </p:to>
                                    </p:set>
                                    <p:anim calcmode="lin" valueType="num">
                                      <p:cBhvr>
                                        <p:cTn id="46" dur="3000" fill="hold"/>
                                        <p:tgtEl>
                                          <p:spTgt spid="8"/>
                                        </p:tgtEl>
                                        <p:attrNameLst>
                                          <p:attrName>ppt_w</p:attrName>
                                        </p:attrNameLst>
                                      </p:cBhvr>
                                      <p:tavLst>
                                        <p:tav tm="0">
                                          <p:val>
                                            <p:fltVal val="0"/>
                                          </p:val>
                                        </p:tav>
                                        <p:tav tm="100000">
                                          <p:val>
                                            <p:strVal val="#ppt_w"/>
                                          </p:val>
                                        </p:tav>
                                      </p:tavLst>
                                    </p:anim>
                                    <p:anim calcmode="lin" valueType="num">
                                      <p:cBhvr>
                                        <p:cTn id="47" dur="3000" fill="hold"/>
                                        <p:tgtEl>
                                          <p:spTgt spid="8"/>
                                        </p:tgtEl>
                                        <p:attrNameLst>
                                          <p:attrName>ppt_h</p:attrName>
                                        </p:attrNameLst>
                                      </p:cBhvr>
                                      <p:tavLst>
                                        <p:tav tm="0">
                                          <p:val>
                                            <p:fltVal val="0"/>
                                          </p:val>
                                        </p:tav>
                                        <p:tav tm="100000">
                                          <p:val>
                                            <p:strVal val="#ppt_h"/>
                                          </p:val>
                                        </p:tav>
                                      </p:tavLst>
                                    </p:anim>
                                    <p:anim calcmode="lin" valueType="num">
                                      <p:cBhvr>
                                        <p:cTn id="48" dur="3000" fill="hold"/>
                                        <p:tgtEl>
                                          <p:spTgt spid="8"/>
                                        </p:tgtEl>
                                        <p:attrNameLst>
                                          <p:attrName>style.rotation</p:attrName>
                                        </p:attrNameLst>
                                      </p:cBhvr>
                                      <p:tavLst>
                                        <p:tav tm="0">
                                          <p:val>
                                            <p:fltVal val="90"/>
                                          </p:val>
                                        </p:tav>
                                        <p:tav tm="100000">
                                          <p:val>
                                            <p:fltVal val="0"/>
                                          </p:val>
                                        </p:tav>
                                      </p:tavLst>
                                    </p:anim>
                                    <p:animEffect transition="in" filter="fade">
                                      <p:cBhvr>
                                        <p:cTn id="49" dur="3000"/>
                                        <p:tgtEl>
                                          <p:spTgt spid="8"/>
                                        </p:tgtEl>
                                      </p:cBhvr>
                                    </p:animEffect>
                                  </p:childTnLst>
                                </p:cTn>
                              </p:par>
                            </p:childTnLst>
                          </p:cTn>
                        </p:par>
                      </p:childTnLst>
                    </p:cTn>
                  </p:par>
                  <p:par>
                    <p:cTn id="50" fill="hold">
                      <p:stCondLst>
                        <p:cond delay="indefinite"/>
                      </p:stCondLst>
                      <p:childTnLst>
                        <p:par>
                          <p:cTn id="51" fill="hold">
                            <p:stCondLst>
                              <p:cond delay="0"/>
                            </p:stCondLst>
                            <p:childTnLst>
                              <p:par>
                                <p:cTn id="52" presetID="6" presetClass="emph" presetSubtype="0" fill="hold" grpId="0" nodeType="clickEffect">
                                  <p:stCondLst>
                                    <p:cond delay="0"/>
                                  </p:stCondLst>
                                  <p:childTnLst>
                                    <p:animScale>
                                      <p:cBhvr>
                                        <p:cTn id="53" dur="2000" fill="hold"/>
                                        <p:tgtEl>
                                          <p:spTgt spid="10"/>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 chat or text message&#10;&#10;Description automatically generated">
            <a:extLst>
              <a:ext uri="{FF2B5EF4-FFF2-40B4-BE49-F238E27FC236}">
                <a16:creationId xmlns:a16="http://schemas.microsoft.com/office/drawing/2014/main" id="{FEFDF476-669A-42DE-B43B-3011DEE4B27C}"/>
              </a:ext>
            </a:extLst>
          </p:cNvPr>
          <p:cNvPicPr>
            <a:picLocks noChangeAspect="1"/>
          </p:cNvPicPr>
          <p:nvPr/>
        </p:nvPicPr>
        <p:blipFill rotWithShape="1">
          <a:blip r:embed="rId2">
            <a:extLst>
              <a:ext uri="{28A0092B-C50C-407E-A947-70E740481C1C}">
                <a14:useLocalDpi xmlns:a14="http://schemas.microsoft.com/office/drawing/2010/main" val="0"/>
              </a:ext>
            </a:extLst>
          </a:blip>
          <a:srcRect t="23473" b="16250"/>
          <a:stretch/>
        </p:blipFill>
        <p:spPr>
          <a:xfrm>
            <a:off x="4513384" y="1066798"/>
            <a:ext cx="3165231" cy="4133851"/>
          </a:xfrm>
          <a:prstGeom prst="rect">
            <a:avLst/>
          </a:prstGeom>
        </p:spPr>
      </p:pic>
      <p:cxnSp>
        <p:nvCxnSpPr>
          <p:cNvPr id="5" name="Straight Connector 4">
            <a:extLst>
              <a:ext uri="{FF2B5EF4-FFF2-40B4-BE49-F238E27FC236}">
                <a16:creationId xmlns:a16="http://schemas.microsoft.com/office/drawing/2014/main" id="{F5D1F863-565F-47C1-ADE8-00C2AACE3C41}"/>
              </a:ext>
            </a:extLst>
          </p:cNvPr>
          <p:cNvCxnSpPr>
            <a:cxnSpLocks/>
          </p:cNvCxnSpPr>
          <p:nvPr/>
        </p:nvCxnSpPr>
        <p:spPr>
          <a:xfrm>
            <a:off x="4973699" y="3665025"/>
            <a:ext cx="2139826" cy="0"/>
          </a:xfrm>
          <a:prstGeom prst="line">
            <a:avLst/>
          </a:prstGeom>
          <a:ln w="76200">
            <a:solidFill>
              <a:schemeClr val="tx1"/>
            </a:solidFill>
          </a:ln>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6ED59760-606F-435B-BE3B-7B0547B88636}"/>
              </a:ext>
            </a:extLst>
          </p:cNvPr>
          <p:cNvCxnSpPr/>
          <p:nvPr/>
        </p:nvCxnSpPr>
        <p:spPr>
          <a:xfrm>
            <a:off x="5210174" y="3838575"/>
            <a:ext cx="2016000" cy="36000"/>
          </a:xfrm>
          <a:prstGeom prst="line">
            <a:avLst/>
          </a:prstGeom>
          <a:ln w="76200">
            <a:solidFill>
              <a:schemeClr val="tx1"/>
            </a:solidFill>
          </a:ln>
        </p:spPr>
        <p:style>
          <a:lnRef idx="2">
            <a:schemeClr val="dk1"/>
          </a:lnRef>
          <a:fillRef idx="0">
            <a:schemeClr val="dk1"/>
          </a:fillRef>
          <a:effectRef idx="1">
            <a:schemeClr val="dk1"/>
          </a:effectRef>
          <a:fontRef idx="minor">
            <a:schemeClr val="tx1"/>
          </a:fontRef>
        </p:style>
      </p:cxnSp>
      <p:pic>
        <p:nvPicPr>
          <p:cNvPr id="8" name="Picture 7" descr="Text&#10;&#10;Description automatically generated">
            <a:extLst>
              <a:ext uri="{FF2B5EF4-FFF2-40B4-BE49-F238E27FC236}">
                <a16:creationId xmlns:a16="http://schemas.microsoft.com/office/drawing/2014/main" id="{98E21FBE-E9E5-4AF3-983F-AFEDB8CA1FB7}"/>
              </a:ext>
            </a:extLst>
          </p:cNvPr>
          <p:cNvPicPr>
            <a:picLocks noChangeAspect="1"/>
          </p:cNvPicPr>
          <p:nvPr/>
        </p:nvPicPr>
        <p:blipFill rotWithShape="1">
          <a:blip r:embed="rId3">
            <a:extLst>
              <a:ext uri="{28A0092B-C50C-407E-A947-70E740481C1C}">
                <a14:useLocalDpi xmlns:a14="http://schemas.microsoft.com/office/drawing/2010/main" val="0"/>
              </a:ext>
            </a:extLst>
          </a:blip>
          <a:srcRect t="19861" b="18611"/>
          <a:stretch/>
        </p:blipFill>
        <p:spPr>
          <a:xfrm>
            <a:off x="455734" y="342899"/>
            <a:ext cx="3165231" cy="4219575"/>
          </a:xfrm>
          <a:prstGeom prst="rect">
            <a:avLst/>
          </a:prstGeom>
        </p:spPr>
      </p:pic>
      <p:pic>
        <p:nvPicPr>
          <p:cNvPr id="10" name="Picture 9" descr="Graphical user interface, application&#10;&#10;Description automatically generated">
            <a:extLst>
              <a:ext uri="{FF2B5EF4-FFF2-40B4-BE49-F238E27FC236}">
                <a16:creationId xmlns:a16="http://schemas.microsoft.com/office/drawing/2014/main" id="{2C6AE86F-BA60-4FBC-A533-844121E2A891}"/>
              </a:ext>
            </a:extLst>
          </p:cNvPr>
          <p:cNvPicPr>
            <a:picLocks noChangeAspect="1"/>
          </p:cNvPicPr>
          <p:nvPr/>
        </p:nvPicPr>
        <p:blipFill rotWithShape="1">
          <a:blip r:embed="rId4">
            <a:extLst>
              <a:ext uri="{28A0092B-C50C-407E-A947-70E740481C1C}">
                <a14:useLocalDpi xmlns:a14="http://schemas.microsoft.com/office/drawing/2010/main" val="0"/>
              </a:ext>
            </a:extLst>
          </a:blip>
          <a:srcRect t="23473" b="48441"/>
          <a:stretch/>
        </p:blipFill>
        <p:spPr>
          <a:xfrm>
            <a:off x="455733" y="4743449"/>
            <a:ext cx="3165231" cy="1926151"/>
          </a:xfrm>
          <a:prstGeom prst="rect">
            <a:avLst/>
          </a:prstGeom>
        </p:spPr>
      </p:pic>
      <p:pic>
        <p:nvPicPr>
          <p:cNvPr id="12" name="Picture 11" descr="Graphical user interface, text, application&#10;&#10;Description automatically generated">
            <a:extLst>
              <a:ext uri="{FF2B5EF4-FFF2-40B4-BE49-F238E27FC236}">
                <a16:creationId xmlns:a16="http://schemas.microsoft.com/office/drawing/2014/main" id="{B97C81E3-8675-498F-A4F9-5EAB37298A3E}"/>
              </a:ext>
            </a:extLst>
          </p:cNvPr>
          <p:cNvPicPr>
            <a:picLocks noChangeAspect="1"/>
          </p:cNvPicPr>
          <p:nvPr/>
        </p:nvPicPr>
        <p:blipFill rotWithShape="1">
          <a:blip r:embed="rId5">
            <a:extLst>
              <a:ext uri="{28A0092B-C50C-407E-A947-70E740481C1C}">
                <a14:useLocalDpi xmlns:a14="http://schemas.microsoft.com/office/drawing/2010/main" val="0"/>
              </a:ext>
            </a:extLst>
          </a:blip>
          <a:srcRect t="30555" b="26250"/>
          <a:stretch/>
        </p:blipFill>
        <p:spPr>
          <a:xfrm>
            <a:off x="8285284" y="171449"/>
            <a:ext cx="3165231" cy="2962275"/>
          </a:xfrm>
          <a:prstGeom prst="rect">
            <a:avLst/>
          </a:prstGeom>
        </p:spPr>
      </p:pic>
      <p:pic>
        <p:nvPicPr>
          <p:cNvPr id="14" name="Picture 13">
            <a:extLst>
              <a:ext uri="{FF2B5EF4-FFF2-40B4-BE49-F238E27FC236}">
                <a16:creationId xmlns:a16="http://schemas.microsoft.com/office/drawing/2014/main" id="{E4AC14E3-9E28-4FB2-900D-D4FCAA1A6986}"/>
              </a:ext>
            </a:extLst>
          </p:cNvPr>
          <p:cNvPicPr>
            <a:picLocks noChangeAspect="1"/>
          </p:cNvPicPr>
          <p:nvPr/>
        </p:nvPicPr>
        <p:blipFill rotWithShape="1">
          <a:blip r:embed="rId6">
            <a:extLst>
              <a:ext uri="{28A0092B-C50C-407E-A947-70E740481C1C}">
                <a14:useLocalDpi xmlns:a14="http://schemas.microsoft.com/office/drawing/2010/main" val="0"/>
              </a:ext>
            </a:extLst>
          </a:blip>
          <a:srcRect t="23472" b="17360"/>
          <a:stretch/>
        </p:blipFill>
        <p:spPr>
          <a:xfrm>
            <a:off x="8657374" y="3362326"/>
            <a:ext cx="2593111" cy="3324225"/>
          </a:xfrm>
          <a:prstGeom prst="rect">
            <a:avLst/>
          </a:prstGeom>
        </p:spPr>
      </p:pic>
    </p:spTree>
    <p:extLst>
      <p:ext uri="{BB962C8B-B14F-4D97-AF65-F5344CB8AC3E}">
        <p14:creationId xmlns:p14="http://schemas.microsoft.com/office/powerpoint/2010/main" val="888130103"/>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3000"/>
                                        <p:tgtEl>
                                          <p:spTgt spid="8"/>
                                        </p:tgtEl>
                                      </p:cBhvr>
                                    </p:animEffect>
                                    <p:anim calcmode="lin" valueType="num">
                                      <p:cBhvr>
                                        <p:cTn id="8" dur="3000" fill="hold"/>
                                        <p:tgtEl>
                                          <p:spTgt spid="8"/>
                                        </p:tgtEl>
                                        <p:attrNameLst>
                                          <p:attrName>ppt_x</p:attrName>
                                        </p:attrNameLst>
                                      </p:cBhvr>
                                      <p:tavLst>
                                        <p:tav tm="0">
                                          <p:val>
                                            <p:strVal val="#ppt_x"/>
                                          </p:val>
                                        </p:tav>
                                        <p:tav tm="100000">
                                          <p:val>
                                            <p:strVal val="#ppt_x"/>
                                          </p:val>
                                        </p:tav>
                                      </p:tavLst>
                                    </p:anim>
                                    <p:anim calcmode="lin" valueType="num">
                                      <p:cBhvr>
                                        <p:cTn id="9" dur="3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2"/>
                                        </p:tgtEl>
                                        <p:attrNameLst>
                                          <p:attrName>style.visibility</p:attrName>
                                        </p:attrNameLst>
                                      </p:cBhvr>
                                      <p:to>
                                        <p:strVal val="visible"/>
                                      </p:to>
                                    </p:set>
                                    <p:animEffect transition="in" filter="fade">
                                      <p:cBhvr>
                                        <p:cTn id="14" dur="3000"/>
                                        <p:tgtEl>
                                          <p:spTgt spid="12"/>
                                        </p:tgtEl>
                                      </p:cBhvr>
                                    </p:animEffect>
                                    <p:anim calcmode="lin" valueType="num">
                                      <p:cBhvr>
                                        <p:cTn id="15" dur="3000" fill="hold"/>
                                        <p:tgtEl>
                                          <p:spTgt spid="12"/>
                                        </p:tgtEl>
                                        <p:attrNameLst>
                                          <p:attrName>ppt_x</p:attrName>
                                        </p:attrNameLst>
                                      </p:cBhvr>
                                      <p:tavLst>
                                        <p:tav tm="0">
                                          <p:val>
                                            <p:strVal val="#ppt_x"/>
                                          </p:val>
                                        </p:tav>
                                        <p:tav tm="100000">
                                          <p:val>
                                            <p:strVal val="#ppt_x"/>
                                          </p:val>
                                        </p:tav>
                                      </p:tavLst>
                                    </p:anim>
                                    <p:anim calcmode="lin" valueType="num">
                                      <p:cBhvr>
                                        <p:cTn id="16" dur="3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3000"/>
                                        <p:tgtEl>
                                          <p:spTgt spid="10"/>
                                        </p:tgtEl>
                                      </p:cBhvr>
                                    </p:animEffect>
                                    <p:anim calcmode="lin" valueType="num">
                                      <p:cBhvr>
                                        <p:cTn id="22" dur="3000" fill="hold"/>
                                        <p:tgtEl>
                                          <p:spTgt spid="10"/>
                                        </p:tgtEl>
                                        <p:attrNameLst>
                                          <p:attrName>ppt_x</p:attrName>
                                        </p:attrNameLst>
                                      </p:cBhvr>
                                      <p:tavLst>
                                        <p:tav tm="0">
                                          <p:val>
                                            <p:strVal val="#ppt_x"/>
                                          </p:val>
                                        </p:tav>
                                        <p:tav tm="100000">
                                          <p:val>
                                            <p:strVal val="#ppt_x"/>
                                          </p:val>
                                        </p:tav>
                                      </p:tavLst>
                                    </p:anim>
                                    <p:anim calcmode="lin" valueType="num">
                                      <p:cBhvr>
                                        <p:cTn id="23" dur="3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3000"/>
                                        <p:tgtEl>
                                          <p:spTgt spid="14"/>
                                        </p:tgtEl>
                                      </p:cBhvr>
                                    </p:animEffect>
                                    <p:anim calcmode="lin" valueType="num">
                                      <p:cBhvr>
                                        <p:cTn id="29" dur="3000" fill="hold"/>
                                        <p:tgtEl>
                                          <p:spTgt spid="14"/>
                                        </p:tgtEl>
                                        <p:attrNameLst>
                                          <p:attrName>ppt_x</p:attrName>
                                        </p:attrNameLst>
                                      </p:cBhvr>
                                      <p:tavLst>
                                        <p:tav tm="0">
                                          <p:val>
                                            <p:strVal val="#ppt_x"/>
                                          </p:val>
                                        </p:tav>
                                        <p:tav tm="100000">
                                          <p:val>
                                            <p:strVal val="#ppt_x"/>
                                          </p:val>
                                        </p:tav>
                                      </p:tavLst>
                                    </p:anim>
                                    <p:anim calcmode="lin" valueType="num">
                                      <p:cBhvr>
                                        <p:cTn id="30" dur="3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458957" y="355682"/>
            <a:ext cx="11478827" cy="461665"/>
          </a:xfrm>
          <a:prstGeom prst="rect">
            <a:avLst/>
          </a:prstGeom>
          <a:noFill/>
        </p:spPr>
        <p:txBody>
          <a:bodyPr wrap="square" rtlCol="0">
            <a:spAutoFit/>
          </a:bodyPr>
          <a:lstStyle/>
          <a:p>
            <a:pPr algn="ctr"/>
            <a:r>
              <a:rPr lang="en-US" sz="2400" dirty="0"/>
              <a:t>What emotions does listening to BTS' music leave you with?</a:t>
            </a:r>
            <a:endParaRPr lang="en-GB" sz="2400" dirty="0"/>
          </a:p>
        </p:txBody>
      </p:sp>
      <p:graphicFrame>
        <p:nvGraphicFramePr>
          <p:cNvPr id="8" name="Chart 7">
            <a:extLst>
              <a:ext uri="{FF2B5EF4-FFF2-40B4-BE49-F238E27FC236}">
                <a16:creationId xmlns:a16="http://schemas.microsoft.com/office/drawing/2014/main" id="{A08B7FFF-DBBC-42D0-A075-5DC569CF0A16}"/>
              </a:ext>
            </a:extLst>
          </p:cNvPr>
          <p:cNvGraphicFramePr/>
          <p:nvPr>
            <p:extLst>
              <p:ext uri="{D42A27DB-BD31-4B8C-83A1-F6EECF244321}">
                <p14:modId xmlns:p14="http://schemas.microsoft.com/office/powerpoint/2010/main" val="503962037"/>
              </p:ext>
            </p:extLst>
          </p:nvPr>
        </p:nvGraphicFramePr>
        <p:xfrm>
          <a:off x="1934346" y="1083651"/>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14905026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1160">
                                          <p:stCondLst>
                                            <p:cond delay="0"/>
                                          </p:stCondLst>
                                        </p:cTn>
                                        <p:tgtEl>
                                          <p:spTgt spid="8"/>
                                        </p:tgtEl>
                                      </p:cBhvr>
                                    </p:animEffect>
                                    <p:anim calcmode="lin" valueType="num">
                                      <p:cBhvr>
                                        <p:cTn id="8" dur="3644"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1328"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1328" tmFilter="0, 0; 0.125,0.2665; 0.25,0.4; 0.375,0.465; 0.5,0.5;  0.625,0.535; 0.75,0.6; 0.875,0.7335; 1,1">
                                          <p:stCondLst>
                                            <p:cond delay="1328"/>
                                          </p:stCondLst>
                                        </p:cTn>
                                        <p:tgtEl>
                                          <p:spTgt spid="8"/>
                                        </p:tgtEl>
                                        <p:attrNameLst>
                                          <p:attrName>ppt_y</p:attrName>
                                        </p:attrNameLst>
                                      </p:cBhvr>
                                      <p:tavLst>
                                        <p:tav tm="0" fmla="#ppt_y-sin(pi*$)/9">
                                          <p:val>
                                            <p:fltVal val="0"/>
                                          </p:val>
                                        </p:tav>
                                        <p:tav tm="100000">
                                          <p:val>
                                            <p:fltVal val="1"/>
                                          </p:val>
                                        </p:tav>
                                      </p:tavLst>
                                    </p:anim>
                                    <p:anim calcmode="lin" valueType="num">
                                      <p:cBhvr>
                                        <p:cTn id="11" dur="664" tmFilter="0, 0; 0.125,0.2665; 0.25,0.4; 0.375,0.465; 0.5,0.5;  0.625,0.535; 0.75,0.6; 0.875,0.7335; 1,1">
                                          <p:stCondLst>
                                            <p:cond delay="2648"/>
                                          </p:stCondLst>
                                        </p:cTn>
                                        <p:tgtEl>
                                          <p:spTgt spid="8"/>
                                        </p:tgtEl>
                                        <p:attrNameLst>
                                          <p:attrName>ppt_y</p:attrName>
                                        </p:attrNameLst>
                                      </p:cBhvr>
                                      <p:tavLst>
                                        <p:tav tm="0" fmla="#ppt_y-sin(pi*$)/27">
                                          <p:val>
                                            <p:fltVal val="0"/>
                                          </p:val>
                                        </p:tav>
                                        <p:tav tm="100000">
                                          <p:val>
                                            <p:fltVal val="1"/>
                                          </p:val>
                                        </p:tav>
                                      </p:tavLst>
                                    </p:anim>
                                    <p:anim calcmode="lin" valueType="num">
                                      <p:cBhvr>
                                        <p:cTn id="12" dur="328" tmFilter="0, 0; 0.125,0.2665; 0.25,0.4; 0.375,0.465; 0.5,0.5;  0.625,0.535; 0.75,0.6; 0.875,0.7335; 1,1">
                                          <p:stCondLst>
                                            <p:cond delay="3312"/>
                                          </p:stCondLst>
                                        </p:cTn>
                                        <p:tgtEl>
                                          <p:spTgt spid="8"/>
                                        </p:tgtEl>
                                        <p:attrNameLst>
                                          <p:attrName>ppt_y</p:attrName>
                                        </p:attrNameLst>
                                      </p:cBhvr>
                                      <p:tavLst>
                                        <p:tav tm="0" fmla="#ppt_y-sin(pi*$)/81">
                                          <p:val>
                                            <p:fltVal val="0"/>
                                          </p:val>
                                        </p:tav>
                                        <p:tav tm="100000">
                                          <p:val>
                                            <p:fltVal val="1"/>
                                          </p:val>
                                        </p:tav>
                                      </p:tavLst>
                                    </p:anim>
                                    <p:animScale>
                                      <p:cBhvr>
                                        <p:cTn id="13" dur="52">
                                          <p:stCondLst>
                                            <p:cond delay="1300"/>
                                          </p:stCondLst>
                                        </p:cTn>
                                        <p:tgtEl>
                                          <p:spTgt spid="8"/>
                                        </p:tgtEl>
                                      </p:cBhvr>
                                      <p:to x="100000" y="60000"/>
                                    </p:animScale>
                                    <p:animScale>
                                      <p:cBhvr>
                                        <p:cTn id="14" dur="332" decel="50000">
                                          <p:stCondLst>
                                            <p:cond delay="1352"/>
                                          </p:stCondLst>
                                        </p:cTn>
                                        <p:tgtEl>
                                          <p:spTgt spid="8"/>
                                        </p:tgtEl>
                                      </p:cBhvr>
                                      <p:to x="100000" y="100000"/>
                                    </p:animScale>
                                    <p:animScale>
                                      <p:cBhvr>
                                        <p:cTn id="15" dur="52">
                                          <p:stCondLst>
                                            <p:cond delay="2624"/>
                                          </p:stCondLst>
                                        </p:cTn>
                                        <p:tgtEl>
                                          <p:spTgt spid="8"/>
                                        </p:tgtEl>
                                      </p:cBhvr>
                                      <p:to x="100000" y="80000"/>
                                    </p:animScale>
                                    <p:animScale>
                                      <p:cBhvr>
                                        <p:cTn id="16" dur="332" decel="50000">
                                          <p:stCondLst>
                                            <p:cond delay="2676"/>
                                          </p:stCondLst>
                                        </p:cTn>
                                        <p:tgtEl>
                                          <p:spTgt spid="8"/>
                                        </p:tgtEl>
                                      </p:cBhvr>
                                      <p:to x="100000" y="100000"/>
                                    </p:animScale>
                                    <p:animScale>
                                      <p:cBhvr>
                                        <p:cTn id="17" dur="52">
                                          <p:stCondLst>
                                            <p:cond delay="3284"/>
                                          </p:stCondLst>
                                        </p:cTn>
                                        <p:tgtEl>
                                          <p:spTgt spid="8"/>
                                        </p:tgtEl>
                                      </p:cBhvr>
                                      <p:to x="100000" y="90000"/>
                                    </p:animScale>
                                    <p:animScale>
                                      <p:cBhvr>
                                        <p:cTn id="18" dur="332" decel="50000">
                                          <p:stCondLst>
                                            <p:cond delay="3336"/>
                                          </p:stCondLst>
                                        </p:cTn>
                                        <p:tgtEl>
                                          <p:spTgt spid="8"/>
                                        </p:tgtEl>
                                      </p:cBhvr>
                                      <p:to x="100000" y="100000"/>
                                    </p:animScale>
                                    <p:animScale>
                                      <p:cBhvr>
                                        <p:cTn id="19" dur="52">
                                          <p:stCondLst>
                                            <p:cond delay="3616"/>
                                          </p:stCondLst>
                                        </p:cTn>
                                        <p:tgtEl>
                                          <p:spTgt spid="8"/>
                                        </p:tgtEl>
                                      </p:cBhvr>
                                      <p:to x="100000" y="95000"/>
                                    </p:animScale>
                                    <p:animScale>
                                      <p:cBhvr>
                                        <p:cTn id="20" dur="332" decel="50000">
                                          <p:stCondLst>
                                            <p:cond delay="3668"/>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56586" y="300026"/>
            <a:ext cx="11478827" cy="830997"/>
          </a:xfrm>
          <a:prstGeom prst="rect">
            <a:avLst/>
          </a:prstGeom>
          <a:noFill/>
        </p:spPr>
        <p:txBody>
          <a:bodyPr wrap="square" rtlCol="0">
            <a:spAutoFit/>
          </a:bodyPr>
          <a:lstStyle/>
          <a:p>
            <a:pPr algn="ctr"/>
            <a:r>
              <a:rPr lang="en-US" sz="2400" dirty="0"/>
              <a:t>Do you feel disconnected or unable to resonate with the music due to a language barrier? Please include your first language below. </a:t>
            </a:r>
            <a:endParaRPr lang="en-GB" dirty="0">
              <a:solidFill>
                <a:srgbClr val="FF0000"/>
              </a:solidFill>
            </a:endParaRPr>
          </a:p>
        </p:txBody>
      </p:sp>
      <p:sp>
        <p:nvSpPr>
          <p:cNvPr id="2" name="TextBox 1">
            <a:extLst>
              <a:ext uri="{FF2B5EF4-FFF2-40B4-BE49-F238E27FC236}">
                <a16:creationId xmlns:a16="http://schemas.microsoft.com/office/drawing/2014/main" id="{FBF06A47-0821-47D1-A999-C1CE93D0C213}"/>
              </a:ext>
            </a:extLst>
          </p:cNvPr>
          <p:cNvSpPr txBox="1"/>
          <p:nvPr/>
        </p:nvSpPr>
        <p:spPr>
          <a:xfrm>
            <a:off x="577049" y="1393794"/>
            <a:ext cx="2476869" cy="923330"/>
          </a:xfrm>
          <a:prstGeom prst="rect">
            <a:avLst/>
          </a:prstGeom>
          <a:noFill/>
        </p:spPr>
        <p:txBody>
          <a:bodyPr wrap="square" rtlCol="0">
            <a:spAutoFit/>
          </a:bodyPr>
          <a:lstStyle/>
          <a:p>
            <a:r>
              <a:rPr lang="en-US" b="0" i="0" dirty="0">
                <a:solidFill>
                  <a:srgbClr val="202124"/>
                </a:solidFill>
                <a:effectLst/>
                <a:latin typeface="Roboto"/>
              </a:rPr>
              <a:t>“Nope. Bahasa Malaysia is my first language”</a:t>
            </a:r>
            <a:endParaRPr lang="en-GB" dirty="0"/>
          </a:p>
        </p:txBody>
      </p:sp>
      <p:sp>
        <p:nvSpPr>
          <p:cNvPr id="3" name="TextBox 2">
            <a:extLst>
              <a:ext uri="{FF2B5EF4-FFF2-40B4-BE49-F238E27FC236}">
                <a16:creationId xmlns:a16="http://schemas.microsoft.com/office/drawing/2014/main" id="{1C49B7A8-008F-4F39-A852-582350FB6EF8}"/>
              </a:ext>
            </a:extLst>
          </p:cNvPr>
          <p:cNvSpPr txBox="1"/>
          <p:nvPr/>
        </p:nvSpPr>
        <p:spPr>
          <a:xfrm>
            <a:off x="3187083" y="1216242"/>
            <a:ext cx="7696939" cy="1754326"/>
          </a:xfrm>
          <a:prstGeom prst="rect">
            <a:avLst/>
          </a:prstGeom>
          <a:noFill/>
        </p:spPr>
        <p:txBody>
          <a:bodyPr wrap="square" rtlCol="0">
            <a:spAutoFit/>
          </a:bodyPr>
          <a:lstStyle/>
          <a:p>
            <a:r>
              <a:rPr lang="en-US" b="0" i="0" dirty="0">
                <a:solidFill>
                  <a:srgbClr val="202124"/>
                </a:solidFill>
                <a:effectLst/>
                <a:latin typeface="Roboto"/>
              </a:rPr>
              <a:t>“My first language is German and </a:t>
            </a:r>
            <a:r>
              <a:rPr lang="en-US" b="0" i="0" dirty="0" err="1">
                <a:solidFill>
                  <a:srgbClr val="202124"/>
                </a:solidFill>
                <a:effectLst/>
                <a:latin typeface="Roboto"/>
              </a:rPr>
              <a:t>i</a:t>
            </a:r>
            <a:r>
              <a:rPr lang="en-US" b="0" i="0" dirty="0">
                <a:solidFill>
                  <a:srgbClr val="202124"/>
                </a:solidFill>
                <a:effectLst/>
                <a:latin typeface="Roboto"/>
              </a:rPr>
              <a:t> was already </a:t>
            </a:r>
            <a:r>
              <a:rPr lang="en-US" b="0" i="0" dirty="0" err="1">
                <a:solidFill>
                  <a:srgbClr val="202124"/>
                </a:solidFill>
                <a:effectLst/>
                <a:latin typeface="Roboto"/>
              </a:rPr>
              <a:t>kinda</a:t>
            </a:r>
            <a:r>
              <a:rPr lang="en-US" b="0" i="0" dirty="0">
                <a:solidFill>
                  <a:srgbClr val="202124"/>
                </a:solidFill>
                <a:effectLst/>
                <a:latin typeface="Roboto"/>
              </a:rPr>
              <a:t> used to not understanding song lyrics as most songs played on German radio are English. But of course learning English in school, I started to understand more and more of the foreign lyrics. And so, when I first got into BTS and K-Pop in general, there was a language barrier but I knew that I could overcome that by studying Korean, looking up the lyrics </a:t>
            </a:r>
            <a:r>
              <a:rPr lang="en-US" b="0" i="0" dirty="0" err="1">
                <a:solidFill>
                  <a:srgbClr val="202124"/>
                </a:solidFill>
                <a:effectLst/>
                <a:latin typeface="Roboto"/>
              </a:rPr>
              <a:t>etc</a:t>
            </a:r>
            <a:r>
              <a:rPr lang="en-US" b="0" i="0" dirty="0">
                <a:solidFill>
                  <a:srgbClr val="202124"/>
                </a:solidFill>
                <a:effectLst/>
                <a:latin typeface="Roboto"/>
              </a:rPr>
              <a:t>”</a:t>
            </a:r>
            <a:endParaRPr lang="en-GB" dirty="0"/>
          </a:p>
        </p:txBody>
      </p:sp>
      <p:sp>
        <p:nvSpPr>
          <p:cNvPr id="4" name="TextBox 3">
            <a:extLst>
              <a:ext uri="{FF2B5EF4-FFF2-40B4-BE49-F238E27FC236}">
                <a16:creationId xmlns:a16="http://schemas.microsoft.com/office/drawing/2014/main" id="{CE52905B-3BB0-43D0-BD02-589F717A8321}"/>
              </a:ext>
            </a:extLst>
          </p:cNvPr>
          <p:cNvSpPr txBox="1"/>
          <p:nvPr/>
        </p:nvSpPr>
        <p:spPr>
          <a:xfrm>
            <a:off x="550416" y="2611825"/>
            <a:ext cx="2476869" cy="3970318"/>
          </a:xfrm>
          <a:prstGeom prst="rect">
            <a:avLst/>
          </a:prstGeom>
          <a:noFill/>
        </p:spPr>
        <p:txBody>
          <a:bodyPr wrap="square" rtlCol="0">
            <a:spAutoFit/>
          </a:bodyPr>
          <a:lstStyle/>
          <a:p>
            <a:r>
              <a:rPr lang="en-US" b="0" i="0" dirty="0">
                <a:solidFill>
                  <a:srgbClr val="202124"/>
                </a:solidFill>
                <a:effectLst/>
                <a:latin typeface="Roboto"/>
              </a:rPr>
              <a:t>“My first language is English, and not really. I tend to focus more on how it sounds as I think that they can convey their message over both the music and the MVs but I guess there is still a same barrier as I can't understand what they are saying when I'm listening to it”</a:t>
            </a:r>
            <a:endParaRPr lang="en-GB" dirty="0"/>
          </a:p>
        </p:txBody>
      </p:sp>
      <p:sp>
        <p:nvSpPr>
          <p:cNvPr id="5" name="TextBox 4">
            <a:extLst>
              <a:ext uri="{FF2B5EF4-FFF2-40B4-BE49-F238E27FC236}">
                <a16:creationId xmlns:a16="http://schemas.microsoft.com/office/drawing/2014/main" id="{861DF375-9A43-4DAA-B89A-FA0A7CE17248}"/>
              </a:ext>
            </a:extLst>
          </p:cNvPr>
          <p:cNvSpPr txBox="1"/>
          <p:nvPr/>
        </p:nvSpPr>
        <p:spPr>
          <a:xfrm>
            <a:off x="3187083" y="3087717"/>
            <a:ext cx="8398276" cy="1200329"/>
          </a:xfrm>
          <a:prstGeom prst="rect">
            <a:avLst/>
          </a:prstGeom>
          <a:noFill/>
        </p:spPr>
        <p:txBody>
          <a:bodyPr wrap="square" rtlCol="0">
            <a:spAutoFit/>
          </a:bodyPr>
          <a:lstStyle/>
          <a:p>
            <a:r>
              <a:rPr lang="en-US" b="0" i="0" dirty="0">
                <a:solidFill>
                  <a:srgbClr val="202124"/>
                </a:solidFill>
                <a:effectLst/>
                <a:latin typeface="Roboto"/>
              </a:rPr>
              <a:t>“My first language is </a:t>
            </a:r>
            <a:r>
              <a:rPr lang="en-US" b="0" i="0" dirty="0" err="1">
                <a:solidFill>
                  <a:srgbClr val="202124"/>
                </a:solidFill>
                <a:effectLst/>
                <a:latin typeface="Roboto"/>
              </a:rPr>
              <a:t>macedonian</a:t>
            </a:r>
            <a:r>
              <a:rPr lang="en-US" b="0" i="0" dirty="0">
                <a:solidFill>
                  <a:srgbClr val="202124"/>
                </a:solidFill>
                <a:effectLst/>
                <a:latin typeface="Roboto"/>
              </a:rPr>
              <a:t> but </a:t>
            </a:r>
            <a:r>
              <a:rPr lang="en-US" b="0" i="0" dirty="0" err="1">
                <a:solidFill>
                  <a:srgbClr val="202124"/>
                </a:solidFill>
                <a:effectLst/>
                <a:latin typeface="Roboto"/>
              </a:rPr>
              <a:t>i</a:t>
            </a:r>
            <a:r>
              <a:rPr lang="en-US" b="0" i="0" dirty="0">
                <a:solidFill>
                  <a:srgbClr val="202124"/>
                </a:solidFill>
                <a:effectLst/>
                <a:latin typeface="Roboto"/>
              </a:rPr>
              <a:t> don't feel disconnected because </a:t>
            </a:r>
            <a:r>
              <a:rPr lang="en-US" b="0" i="0" dirty="0" err="1">
                <a:solidFill>
                  <a:srgbClr val="202124"/>
                </a:solidFill>
                <a:effectLst/>
                <a:latin typeface="Roboto"/>
              </a:rPr>
              <a:t>i</a:t>
            </a:r>
            <a:r>
              <a:rPr lang="en-US" b="0" i="0" dirty="0">
                <a:solidFill>
                  <a:srgbClr val="202124"/>
                </a:solidFill>
                <a:effectLst/>
                <a:latin typeface="Roboto"/>
              </a:rPr>
              <a:t> like to learn </a:t>
            </a:r>
            <a:r>
              <a:rPr lang="en-US" b="0" i="0" dirty="0" err="1">
                <a:solidFill>
                  <a:srgbClr val="202124"/>
                </a:solidFill>
                <a:effectLst/>
                <a:latin typeface="Roboto"/>
              </a:rPr>
              <a:t>korean</a:t>
            </a:r>
            <a:r>
              <a:rPr lang="en-US" b="0" i="0" dirty="0">
                <a:solidFill>
                  <a:srgbClr val="202124"/>
                </a:solidFill>
                <a:effectLst/>
                <a:latin typeface="Roboto"/>
              </a:rPr>
              <a:t> and </a:t>
            </a:r>
            <a:r>
              <a:rPr lang="en-US" b="0" i="0" dirty="0" err="1">
                <a:solidFill>
                  <a:srgbClr val="202124"/>
                </a:solidFill>
                <a:effectLst/>
                <a:latin typeface="Roboto"/>
              </a:rPr>
              <a:t>i</a:t>
            </a:r>
            <a:r>
              <a:rPr lang="en-US" b="0" i="0" dirty="0">
                <a:solidFill>
                  <a:srgbClr val="202124"/>
                </a:solidFill>
                <a:effectLst/>
                <a:latin typeface="Roboto"/>
              </a:rPr>
              <a:t> don't understand what they're singing but that is not a problem that can make me stop listening to them on </a:t>
            </a:r>
            <a:r>
              <a:rPr lang="en-US" b="0" i="0" dirty="0" err="1">
                <a:solidFill>
                  <a:srgbClr val="202124"/>
                </a:solidFill>
                <a:effectLst/>
                <a:latin typeface="Roboto"/>
              </a:rPr>
              <a:t>youtube</a:t>
            </a:r>
            <a:r>
              <a:rPr lang="en-US" b="0" i="0" dirty="0">
                <a:solidFill>
                  <a:srgbClr val="202124"/>
                </a:solidFill>
                <a:effectLst/>
                <a:latin typeface="Roboto"/>
              </a:rPr>
              <a:t> are so many </a:t>
            </a:r>
            <a:r>
              <a:rPr lang="en-US" b="0" i="0" dirty="0" err="1">
                <a:solidFill>
                  <a:srgbClr val="202124"/>
                </a:solidFill>
                <a:effectLst/>
                <a:latin typeface="Roboto"/>
              </a:rPr>
              <a:t>bts</a:t>
            </a:r>
            <a:r>
              <a:rPr lang="en-US" b="0" i="0" dirty="0">
                <a:solidFill>
                  <a:srgbClr val="202124"/>
                </a:solidFill>
                <a:effectLst/>
                <a:latin typeface="Roboto"/>
              </a:rPr>
              <a:t> song </a:t>
            </a:r>
            <a:r>
              <a:rPr lang="en-US" b="0" i="0" dirty="0" err="1">
                <a:solidFill>
                  <a:srgbClr val="202124"/>
                </a:solidFill>
                <a:effectLst/>
                <a:latin typeface="Roboto"/>
              </a:rPr>
              <a:t>translatet</a:t>
            </a:r>
            <a:r>
              <a:rPr lang="en-US" b="0" i="0" dirty="0">
                <a:solidFill>
                  <a:srgbClr val="202124"/>
                </a:solidFill>
                <a:effectLst/>
                <a:latin typeface="Roboto"/>
              </a:rPr>
              <a:t> to </a:t>
            </a:r>
            <a:r>
              <a:rPr lang="en-US" b="0" i="0" dirty="0" err="1">
                <a:solidFill>
                  <a:srgbClr val="202124"/>
                </a:solidFill>
                <a:effectLst/>
                <a:latin typeface="Roboto"/>
              </a:rPr>
              <a:t>english</a:t>
            </a:r>
            <a:r>
              <a:rPr lang="en-US" b="0" i="0" dirty="0">
                <a:solidFill>
                  <a:srgbClr val="202124"/>
                </a:solidFill>
                <a:effectLst/>
                <a:latin typeface="Roboto"/>
              </a:rPr>
              <a:t> .”</a:t>
            </a:r>
            <a:endParaRPr lang="en-GB" dirty="0"/>
          </a:p>
        </p:txBody>
      </p:sp>
      <p:sp>
        <p:nvSpPr>
          <p:cNvPr id="6" name="TextBox 5">
            <a:extLst>
              <a:ext uri="{FF2B5EF4-FFF2-40B4-BE49-F238E27FC236}">
                <a16:creationId xmlns:a16="http://schemas.microsoft.com/office/drawing/2014/main" id="{8654F769-B223-4A77-9545-AF24D93734DD}"/>
              </a:ext>
            </a:extLst>
          </p:cNvPr>
          <p:cNvSpPr txBox="1"/>
          <p:nvPr/>
        </p:nvSpPr>
        <p:spPr>
          <a:xfrm>
            <a:off x="3187083" y="4458484"/>
            <a:ext cx="8575830" cy="923330"/>
          </a:xfrm>
          <a:prstGeom prst="rect">
            <a:avLst/>
          </a:prstGeom>
          <a:noFill/>
        </p:spPr>
        <p:txBody>
          <a:bodyPr wrap="square" rtlCol="0">
            <a:spAutoFit/>
          </a:bodyPr>
          <a:lstStyle/>
          <a:p>
            <a:r>
              <a:rPr lang="en-US" b="0" i="0" dirty="0">
                <a:solidFill>
                  <a:srgbClr val="202124"/>
                </a:solidFill>
                <a:effectLst/>
                <a:latin typeface="Roboto"/>
              </a:rPr>
              <a:t>“Nope, first of all I get the music </a:t>
            </a:r>
            <a:r>
              <a:rPr lang="en-US" b="0" i="0" dirty="0" err="1">
                <a:solidFill>
                  <a:srgbClr val="202124"/>
                </a:solidFill>
                <a:effectLst/>
                <a:latin typeface="Roboto"/>
              </a:rPr>
              <a:t>vive</a:t>
            </a:r>
            <a:r>
              <a:rPr lang="en-US" b="0" i="0" dirty="0">
                <a:solidFill>
                  <a:srgbClr val="202124"/>
                </a:solidFill>
                <a:effectLst/>
                <a:latin typeface="Roboto"/>
              </a:rPr>
              <a:t> just by listening to their voice and watching the mv, they are that strong. The beats and instruments make you feel some way. Also they English translations by fans help </a:t>
            </a:r>
            <a:r>
              <a:rPr lang="en-US" b="0" i="0" dirty="0" err="1">
                <a:solidFill>
                  <a:srgbClr val="202124"/>
                </a:solidFill>
                <a:effectLst/>
                <a:latin typeface="Roboto"/>
              </a:rPr>
              <a:t>alot</a:t>
            </a:r>
            <a:r>
              <a:rPr lang="en-US" b="0" i="0" dirty="0">
                <a:solidFill>
                  <a:srgbClr val="202124"/>
                </a:solidFill>
                <a:effectLst/>
                <a:latin typeface="Roboto"/>
              </a:rPr>
              <a:t> to understand mor.”</a:t>
            </a:r>
            <a:endParaRPr lang="en-GB" dirty="0"/>
          </a:p>
        </p:txBody>
      </p:sp>
      <p:sp>
        <p:nvSpPr>
          <p:cNvPr id="8" name="TextBox 7">
            <a:extLst>
              <a:ext uri="{FF2B5EF4-FFF2-40B4-BE49-F238E27FC236}">
                <a16:creationId xmlns:a16="http://schemas.microsoft.com/office/drawing/2014/main" id="{80B70867-3F55-429F-B72F-0DE2CBFE5D01}"/>
              </a:ext>
            </a:extLst>
          </p:cNvPr>
          <p:cNvSpPr txBox="1"/>
          <p:nvPr/>
        </p:nvSpPr>
        <p:spPr>
          <a:xfrm>
            <a:off x="3187083" y="5578885"/>
            <a:ext cx="8797771" cy="923330"/>
          </a:xfrm>
          <a:prstGeom prst="rect">
            <a:avLst/>
          </a:prstGeom>
          <a:noFill/>
        </p:spPr>
        <p:txBody>
          <a:bodyPr wrap="square" rtlCol="0">
            <a:spAutoFit/>
          </a:bodyPr>
          <a:lstStyle/>
          <a:p>
            <a:r>
              <a:rPr lang="en-US" b="0" i="0" dirty="0">
                <a:solidFill>
                  <a:srgbClr val="202124"/>
                </a:solidFill>
                <a:effectLst/>
                <a:latin typeface="Roboto"/>
              </a:rPr>
              <a:t>“My first language is English. I don’t feel disconnected because I am able to translate the lyrics and know what they mean. For me, it’s more about the vibe of the music anyway so I am able to connect with the vibe on a deeper level.”</a:t>
            </a:r>
            <a:endParaRPr lang="en-GB" dirty="0"/>
          </a:p>
        </p:txBody>
      </p:sp>
    </p:spTree>
    <p:extLst>
      <p:ext uri="{BB962C8B-B14F-4D97-AF65-F5344CB8AC3E}">
        <p14:creationId xmlns:p14="http://schemas.microsoft.com/office/powerpoint/2010/main" val="352167949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6000"/>
                                        <p:tgtEl>
                                          <p:spTgt spid="3"/>
                                        </p:tgtEl>
                                      </p:cBhvr>
                                    </p:animEffect>
                                    <p:anim calcmode="lin" valueType="num">
                                      <p:cBhvr>
                                        <p:cTn id="8" dur="6000" fill="hold"/>
                                        <p:tgtEl>
                                          <p:spTgt spid="3"/>
                                        </p:tgtEl>
                                        <p:attrNameLst>
                                          <p:attrName>ppt_x</p:attrName>
                                        </p:attrNameLst>
                                      </p:cBhvr>
                                      <p:tavLst>
                                        <p:tav tm="0">
                                          <p:val>
                                            <p:strVal val="#ppt_x"/>
                                          </p:val>
                                        </p:tav>
                                        <p:tav tm="100000">
                                          <p:val>
                                            <p:strVal val="#ppt_x"/>
                                          </p:val>
                                        </p:tav>
                                      </p:tavLst>
                                    </p:anim>
                                    <p:anim calcmode="lin" valueType="num">
                                      <p:cBhvr>
                                        <p:cTn id="9" dur="6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randombar(horizontal)">
                                      <p:cBhvr>
                                        <p:cTn id="14" dur="6000"/>
                                        <p:tgtEl>
                                          <p:spTgt spid="4"/>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6000"/>
                                        <p:tgtEl>
                                          <p:spTgt spid="6"/>
                                        </p:tgtEl>
                                      </p:cBhvr>
                                    </p:animEffect>
                                  </p:childTnLst>
                                </p:cTn>
                              </p:par>
                            </p:childTnLst>
                          </p:cTn>
                        </p:par>
                      </p:childTnLst>
                    </p:cTn>
                  </p:par>
                  <p:par>
                    <p:cTn id="20" fill="hold">
                      <p:stCondLst>
                        <p:cond delay="indefinite"/>
                      </p:stCondLst>
                      <p:childTnLst>
                        <p:par>
                          <p:cTn id="21" fill="hold">
                            <p:stCondLst>
                              <p:cond delay="0"/>
                            </p:stCondLst>
                            <p:childTnLst>
                              <p:par>
                                <p:cTn id="22" presetID="32" presetClass="emph" presetSubtype="0" fill="hold" grpId="0" nodeType="clickEffect">
                                  <p:stCondLst>
                                    <p:cond delay="0"/>
                                  </p:stCondLst>
                                  <p:childTnLst>
                                    <p:animRot by="120000">
                                      <p:cBhvr>
                                        <p:cTn id="23" dur="200" fill="hold">
                                          <p:stCondLst>
                                            <p:cond delay="0"/>
                                          </p:stCondLst>
                                        </p:cTn>
                                        <p:tgtEl>
                                          <p:spTgt spid="2"/>
                                        </p:tgtEl>
                                        <p:attrNameLst>
                                          <p:attrName>r</p:attrName>
                                        </p:attrNameLst>
                                      </p:cBhvr>
                                    </p:animRot>
                                    <p:animRot by="-240000">
                                      <p:cBhvr>
                                        <p:cTn id="24" dur="400" fill="hold">
                                          <p:stCondLst>
                                            <p:cond delay="400"/>
                                          </p:stCondLst>
                                        </p:cTn>
                                        <p:tgtEl>
                                          <p:spTgt spid="2"/>
                                        </p:tgtEl>
                                        <p:attrNameLst>
                                          <p:attrName>r</p:attrName>
                                        </p:attrNameLst>
                                      </p:cBhvr>
                                    </p:animRot>
                                    <p:animRot by="240000">
                                      <p:cBhvr>
                                        <p:cTn id="25" dur="400" fill="hold">
                                          <p:stCondLst>
                                            <p:cond delay="800"/>
                                          </p:stCondLst>
                                        </p:cTn>
                                        <p:tgtEl>
                                          <p:spTgt spid="2"/>
                                        </p:tgtEl>
                                        <p:attrNameLst>
                                          <p:attrName>r</p:attrName>
                                        </p:attrNameLst>
                                      </p:cBhvr>
                                    </p:animRot>
                                    <p:animRot by="-240000">
                                      <p:cBhvr>
                                        <p:cTn id="26" dur="400" fill="hold">
                                          <p:stCondLst>
                                            <p:cond delay="1200"/>
                                          </p:stCondLst>
                                        </p:cTn>
                                        <p:tgtEl>
                                          <p:spTgt spid="2"/>
                                        </p:tgtEl>
                                        <p:attrNameLst>
                                          <p:attrName>r</p:attrName>
                                        </p:attrNameLst>
                                      </p:cBhvr>
                                    </p:animRot>
                                    <p:animRot by="120000">
                                      <p:cBhvr>
                                        <p:cTn id="27" dur="400" fill="hold">
                                          <p:stCondLst>
                                            <p:cond delay="1600"/>
                                          </p:stCondLst>
                                        </p:cTn>
                                        <p:tgtEl>
                                          <p:spTgt spid="2"/>
                                        </p:tgtEl>
                                        <p:attrNameLst>
                                          <p:attrName>r</p:attrName>
                                        </p:attrNameLst>
                                      </p:cBhvr>
                                    </p:animRo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heel(1)">
                                      <p:cBhvr>
                                        <p:cTn id="32" dur="6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31"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p:cTn id="37" dur="6000" fill="hold"/>
                                        <p:tgtEl>
                                          <p:spTgt spid="5"/>
                                        </p:tgtEl>
                                        <p:attrNameLst>
                                          <p:attrName>ppt_w</p:attrName>
                                        </p:attrNameLst>
                                      </p:cBhvr>
                                      <p:tavLst>
                                        <p:tav tm="0">
                                          <p:val>
                                            <p:fltVal val="0"/>
                                          </p:val>
                                        </p:tav>
                                        <p:tav tm="100000">
                                          <p:val>
                                            <p:strVal val="#ppt_w"/>
                                          </p:val>
                                        </p:tav>
                                      </p:tavLst>
                                    </p:anim>
                                    <p:anim calcmode="lin" valueType="num">
                                      <p:cBhvr>
                                        <p:cTn id="38" dur="6000" fill="hold"/>
                                        <p:tgtEl>
                                          <p:spTgt spid="5"/>
                                        </p:tgtEl>
                                        <p:attrNameLst>
                                          <p:attrName>ppt_h</p:attrName>
                                        </p:attrNameLst>
                                      </p:cBhvr>
                                      <p:tavLst>
                                        <p:tav tm="0">
                                          <p:val>
                                            <p:fltVal val="0"/>
                                          </p:val>
                                        </p:tav>
                                        <p:tav tm="100000">
                                          <p:val>
                                            <p:strVal val="#ppt_h"/>
                                          </p:val>
                                        </p:tav>
                                      </p:tavLst>
                                    </p:anim>
                                    <p:anim calcmode="lin" valueType="num">
                                      <p:cBhvr>
                                        <p:cTn id="39" dur="6000" fill="hold"/>
                                        <p:tgtEl>
                                          <p:spTgt spid="5"/>
                                        </p:tgtEl>
                                        <p:attrNameLst>
                                          <p:attrName>style.rotation</p:attrName>
                                        </p:attrNameLst>
                                      </p:cBhvr>
                                      <p:tavLst>
                                        <p:tav tm="0">
                                          <p:val>
                                            <p:fltVal val="90"/>
                                          </p:val>
                                        </p:tav>
                                        <p:tav tm="100000">
                                          <p:val>
                                            <p:fltVal val="0"/>
                                          </p:val>
                                        </p:tav>
                                      </p:tavLst>
                                    </p:anim>
                                    <p:animEffect transition="in" filter="fade">
                                      <p:cBhvr>
                                        <p:cTn id="40" dur="6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987A093-8466-4E7D-AF30-895D32DFC61B}"/>
              </a:ext>
            </a:extLst>
          </p:cNvPr>
          <p:cNvSpPr txBox="1"/>
          <p:nvPr/>
        </p:nvSpPr>
        <p:spPr>
          <a:xfrm>
            <a:off x="257452" y="346229"/>
            <a:ext cx="5504156" cy="1477328"/>
          </a:xfrm>
          <a:prstGeom prst="rect">
            <a:avLst/>
          </a:prstGeom>
          <a:noFill/>
        </p:spPr>
        <p:txBody>
          <a:bodyPr wrap="square" rtlCol="0">
            <a:spAutoFit/>
          </a:bodyPr>
          <a:lstStyle/>
          <a:p>
            <a:r>
              <a:rPr lang="en-US" b="0" i="0" dirty="0">
                <a:solidFill>
                  <a:srgbClr val="202124"/>
                </a:solidFill>
                <a:effectLst/>
                <a:latin typeface="Roboto"/>
              </a:rPr>
              <a:t>“Not at all. There is a lot more to music than just words and it's not problem looking up the words. A lot of the time I feel like I understand what they say even without looking at the lyrics. My first languages are German &amp; English”</a:t>
            </a:r>
            <a:endParaRPr lang="en-GB" dirty="0"/>
          </a:p>
        </p:txBody>
      </p:sp>
      <p:sp>
        <p:nvSpPr>
          <p:cNvPr id="8" name="TextBox 7">
            <a:extLst>
              <a:ext uri="{FF2B5EF4-FFF2-40B4-BE49-F238E27FC236}">
                <a16:creationId xmlns:a16="http://schemas.microsoft.com/office/drawing/2014/main" id="{16319D30-5BBE-4EAC-B918-EBBCB91CB248}"/>
              </a:ext>
            </a:extLst>
          </p:cNvPr>
          <p:cNvSpPr txBox="1"/>
          <p:nvPr/>
        </p:nvSpPr>
        <p:spPr>
          <a:xfrm>
            <a:off x="6096000" y="408373"/>
            <a:ext cx="5569258" cy="1477328"/>
          </a:xfrm>
          <a:prstGeom prst="rect">
            <a:avLst/>
          </a:prstGeom>
          <a:noFill/>
        </p:spPr>
        <p:txBody>
          <a:bodyPr wrap="square" rtlCol="0">
            <a:spAutoFit/>
          </a:bodyPr>
          <a:lstStyle/>
          <a:p>
            <a:r>
              <a:rPr lang="en-US" b="0" i="0" dirty="0">
                <a:solidFill>
                  <a:srgbClr val="202124"/>
                </a:solidFill>
                <a:effectLst/>
                <a:latin typeface="Roboto"/>
              </a:rPr>
              <a:t>“I do not. My first language is </a:t>
            </a:r>
            <a:r>
              <a:rPr lang="en-US" b="0" i="0" dirty="0" err="1">
                <a:solidFill>
                  <a:srgbClr val="202124"/>
                </a:solidFill>
                <a:effectLst/>
                <a:latin typeface="Roboto"/>
              </a:rPr>
              <a:t>Rominian</a:t>
            </a:r>
            <a:r>
              <a:rPr lang="en-US" b="0" i="0" dirty="0">
                <a:solidFill>
                  <a:srgbClr val="202124"/>
                </a:solidFill>
                <a:effectLst/>
                <a:latin typeface="Roboto"/>
              </a:rPr>
              <a:t> and Russian, I am </a:t>
            </a:r>
            <a:r>
              <a:rPr lang="en-US" b="0" i="0" dirty="0" err="1">
                <a:solidFill>
                  <a:srgbClr val="202124"/>
                </a:solidFill>
                <a:effectLst/>
                <a:latin typeface="Roboto"/>
              </a:rPr>
              <a:t>Moldovian</a:t>
            </a:r>
            <a:r>
              <a:rPr lang="en-US" b="0" i="0" dirty="0">
                <a:solidFill>
                  <a:srgbClr val="202124"/>
                </a:solidFill>
                <a:effectLst/>
                <a:latin typeface="Roboto"/>
              </a:rPr>
              <a:t> so I know both language since a young age. I know Portuguese fluently, I guess, I moved to Portugal when I was 5, I'm turning 15 this year :)”</a:t>
            </a:r>
            <a:endParaRPr lang="en-GB" dirty="0"/>
          </a:p>
        </p:txBody>
      </p:sp>
      <p:sp>
        <p:nvSpPr>
          <p:cNvPr id="9" name="TextBox 8">
            <a:extLst>
              <a:ext uri="{FF2B5EF4-FFF2-40B4-BE49-F238E27FC236}">
                <a16:creationId xmlns:a16="http://schemas.microsoft.com/office/drawing/2014/main" id="{A4C2C25F-E5B7-4886-83D0-00E5B47654F7}"/>
              </a:ext>
            </a:extLst>
          </p:cNvPr>
          <p:cNvSpPr txBox="1"/>
          <p:nvPr/>
        </p:nvSpPr>
        <p:spPr>
          <a:xfrm>
            <a:off x="250054" y="1846621"/>
            <a:ext cx="5504156" cy="1200329"/>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a:t>
            </a:r>
            <a:r>
              <a:rPr lang="en-US" b="0" i="0" dirty="0" err="1">
                <a:solidFill>
                  <a:srgbClr val="202124"/>
                </a:solidFill>
                <a:effectLst/>
                <a:latin typeface="Roboto"/>
              </a:rPr>
              <a:t>dont</a:t>
            </a:r>
            <a:r>
              <a:rPr lang="en-US" b="0" i="0" dirty="0">
                <a:solidFill>
                  <a:srgbClr val="202124"/>
                </a:solidFill>
                <a:effectLst/>
                <a:latin typeface="Roboto"/>
              </a:rPr>
              <a:t>. </a:t>
            </a:r>
            <a:r>
              <a:rPr lang="en-US" b="0" i="0" dirty="0" err="1">
                <a:solidFill>
                  <a:srgbClr val="202124"/>
                </a:solidFill>
                <a:effectLst/>
                <a:latin typeface="Roboto"/>
              </a:rPr>
              <a:t>i</a:t>
            </a:r>
            <a:r>
              <a:rPr lang="en-US" b="0" i="0" dirty="0">
                <a:solidFill>
                  <a:srgbClr val="202124"/>
                </a:solidFill>
                <a:effectLst/>
                <a:latin typeface="Roboto"/>
              </a:rPr>
              <a:t> just look up the translation of the songs and that way </a:t>
            </a:r>
            <a:r>
              <a:rPr lang="en-US" b="0" i="0" dirty="0" err="1">
                <a:solidFill>
                  <a:srgbClr val="202124"/>
                </a:solidFill>
                <a:effectLst/>
                <a:latin typeface="Roboto"/>
              </a:rPr>
              <a:t>i</a:t>
            </a:r>
            <a:r>
              <a:rPr lang="en-US" b="0" i="0" dirty="0">
                <a:solidFill>
                  <a:srgbClr val="202124"/>
                </a:solidFill>
                <a:effectLst/>
                <a:latin typeface="Roboto"/>
              </a:rPr>
              <a:t> make me feel connected. but </a:t>
            </a:r>
            <a:r>
              <a:rPr lang="en-US" b="0" i="0" dirty="0" err="1">
                <a:solidFill>
                  <a:srgbClr val="202124"/>
                </a:solidFill>
                <a:effectLst/>
                <a:latin typeface="Roboto"/>
              </a:rPr>
              <a:t>i</a:t>
            </a:r>
            <a:r>
              <a:rPr lang="en-US" b="0" i="0" dirty="0">
                <a:solidFill>
                  <a:srgbClr val="202124"/>
                </a:solidFill>
                <a:effectLst/>
                <a:latin typeface="Roboto"/>
              </a:rPr>
              <a:t> also keep in mind that BTS's intention is to include us all so </a:t>
            </a:r>
            <a:r>
              <a:rPr lang="en-US" b="0" i="0" dirty="0" err="1">
                <a:solidFill>
                  <a:srgbClr val="202124"/>
                </a:solidFill>
                <a:effectLst/>
                <a:latin typeface="Roboto"/>
              </a:rPr>
              <a:t>i</a:t>
            </a:r>
            <a:r>
              <a:rPr lang="en-US" b="0" i="0" dirty="0">
                <a:solidFill>
                  <a:srgbClr val="202124"/>
                </a:solidFill>
                <a:effectLst/>
                <a:latin typeface="Roboto"/>
              </a:rPr>
              <a:t> </a:t>
            </a:r>
            <a:r>
              <a:rPr lang="en-US" b="0" i="0" dirty="0" err="1">
                <a:solidFill>
                  <a:srgbClr val="202124"/>
                </a:solidFill>
                <a:effectLst/>
                <a:latin typeface="Roboto"/>
              </a:rPr>
              <a:t>dont</a:t>
            </a:r>
            <a:r>
              <a:rPr lang="en-US" b="0" i="0" dirty="0">
                <a:solidFill>
                  <a:srgbClr val="202124"/>
                </a:solidFill>
                <a:effectLst/>
                <a:latin typeface="Roboto"/>
              </a:rPr>
              <a:t> think language should be an issue at all”</a:t>
            </a:r>
            <a:endParaRPr lang="en-GB" dirty="0"/>
          </a:p>
        </p:txBody>
      </p:sp>
      <p:sp>
        <p:nvSpPr>
          <p:cNvPr id="11" name="TextBox 10">
            <a:extLst>
              <a:ext uri="{FF2B5EF4-FFF2-40B4-BE49-F238E27FC236}">
                <a16:creationId xmlns:a16="http://schemas.microsoft.com/office/drawing/2014/main" id="{6C281CB8-39FD-4148-BAAC-9C446BE97C51}"/>
              </a:ext>
            </a:extLst>
          </p:cNvPr>
          <p:cNvSpPr txBox="1"/>
          <p:nvPr/>
        </p:nvSpPr>
        <p:spPr>
          <a:xfrm>
            <a:off x="5921406" y="2192784"/>
            <a:ext cx="5655076" cy="1200329"/>
          </a:xfrm>
          <a:prstGeom prst="rect">
            <a:avLst/>
          </a:prstGeom>
          <a:noFill/>
        </p:spPr>
        <p:txBody>
          <a:bodyPr wrap="square" rtlCol="0">
            <a:spAutoFit/>
          </a:bodyPr>
          <a:lstStyle/>
          <a:p>
            <a:pPr algn="l"/>
            <a:r>
              <a:rPr lang="en-US" b="0" i="0" dirty="0">
                <a:solidFill>
                  <a:srgbClr val="202124"/>
                </a:solidFill>
                <a:effectLst/>
                <a:latin typeface="Roboto"/>
              </a:rPr>
              <a:t>“I can’t speak </a:t>
            </a:r>
            <a:r>
              <a:rPr lang="en-US" b="0" i="0" dirty="0" err="1">
                <a:solidFill>
                  <a:srgbClr val="202124"/>
                </a:solidFill>
                <a:effectLst/>
                <a:latin typeface="Roboto"/>
              </a:rPr>
              <a:t>korean</a:t>
            </a:r>
            <a:r>
              <a:rPr lang="en-US" b="0" i="0" dirty="0">
                <a:solidFill>
                  <a:srgbClr val="202124"/>
                </a:solidFill>
                <a:effectLst/>
                <a:latin typeface="Roboto"/>
              </a:rPr>
              <a:t> but I always dead the </a:t>
            </a:r>
            <a:r>
              <a:rPr lang="en-US" b="0" i="0" dirty="0" err="1">
                <a:solidFill>
                  <a:srgbClr val="202124"/>
                </a:solidFill>
                <a:effectLst/>
                <a:latin typeface="Roboto"/>
              </a:rPr>
              <a:t>traduction</a:t>
            </a:r>
            <a:r>
              <a:rPr lang="en-US" b="0" i="0" dirty="0">
                <a:solidFill>
                  <a:srgbClr val="202124"/>
                </a:solidFill>
                <a:effectLst/>
                <a:latin typeface="Roboto"/>
              </a:rPr>
              <a:t> so I don’t feel disconnected. I would like understand the </a:t>
            </a:r>
            <a:r>
              <a:rPr lang="en-US" b="0" i="0" dirty="0" err="1">
                <a:solidFill>
                  <a:srgbClr val="202124"/>
                </a:solidFill>
                <a:effectLst/>
                <a:latin typeface="Roboto"/>
              </a:rPr>
              <a:t>korean</a:t>
            </a:r>
            <a:r>
              <a:rPr lang="en-US" b="0" i="0" dirty="0">
                <a:solidFill>
                  <a:srgbClr val="202124"/>
                </a:solidFill>
                <a:effectLst/>
                <a:latin typeface="Roboto"/>
              </a:rPr>
              <a:t> without read the </a:t>
            </a:r>
            <a:r>
              <a:rPr lang="en-US" b="0" i="0" dirty="0" err="1">
                <a:solidFill>
                  <a:srgbClr val="202124"/>
                </a:solidFill>
                <a:effectLst/>
                <a:latin typeface="Roboto"/>
              </a:rPr>
              <a:t>traduction</a:t>
            </a:r>
            <a:r>
              <a:rPr lang="en-US" b="0" i="0" dirty="0">
                <a:solidFill>
                  <a:srgbClr val="202124"/>
                </a:solidFill>
                <a:effectLst/>
                <a:latin typeface="Roboto"/>
              </a:rPr>
              <a:t>. My first language is French”</a:t>
            </a:r>
          </a:p>
        </p:txBody>
      </p:sp>
      <p:sp>
        <p:nvSpPr>
          <p:cNvPr id="12" name="TextBox 11">
            <a:extLst>
              <a:ext uri="{FF2B5EF4-FFF2-40B4-BE49-F238E27FC236}">
                <a16:creationId xmlns:a16="http://schemas.microsoft.com/office/drawing/2014/main" id="{1ADC68A1-85C8-4268-92AE-7B75560ADE19}"/>
              </a:ext>
            </a:extLst>
          </p:cNvPr>
          <p:cNvSpPr txBox="1"/>
          <p:nvPr/>
        </p:nvSpPr>
        <p:spPr>
          <a:xfrm>
            <a:off x="250054" y="3076127"/>
            <a:ext cx="5504156" cy="1200329"/>
          </a:xfrm>
          <a:prstGeom prst="rect">
            <a:avLst/>
          </a:prstGeom>
          <a:noFill/>
        </p:spPr>
        <p:txBody>
          <a:bodyPr wrap="square" rtlCol="0">
            <a:spAutoFit/>
          </a:bodyPr>
          <a:lstStyle/>
          <a:p>
            <a:r>
              <a:rPr lang="en-US" dirty="0">
                <a:solidFill>
                  <a:srgbClr val="202124"/>
                </a:solidFill>
                <a:latin typeface="Roboto"/>
              </a:rPr>
              <a:t>“</a:t>
            </a:r>
            <a:r>
              <a:rPr lang="en-US" b="0" i="0" dirty="0">
                <a:solidFill>
                  <a:srgbClr val="202124"/>
                </a:solidFill>
                <a:effectLst/>
                <a:latin typeface="Roboto"/>
              </a:rPr>
              <a:t>Its 2021 c'mon everything can be translated in seconds. Language isn't a problem anymore. And my </a:t>
            </a:r>
            <a:r>
              <a:rPr lang="en-US" b="0" i="0" dirty="0" err="1">
                <a:solidFill>
                  <a:srgbClr val="202124"/>
                </a:solidFill>
                <a:effectLst/>
                <a:latin typeface="Roboto"/>
              </a:rPr>
              <a:t>forst</a:t>
            </a:r>
            <a:r>
              <a:rPr lang="en-US" b="0" i="0" dirty="0">
                <a:solidFill>
                  <a:srgbClr val="202124"/>
                </a:solidFill>
                <a:effectLst/>
                <a:latin typeface="Roboto"/>
              </a:rPr>
              <a:t> languages are </a:t>
            </a:r>
            <a:r>
              <a:rPr lang="en-US" b="0" i="0" dirty="0" err="1">
                <a:solidFill>
                  <a:srgbClr val="202124"/>
                </a:solidFill>
                <a:effectLst/>
                <a:latin typeface="Roboto"/>
              </a:rPr>
              <a:t>ukrainian</a:t>
            </a:r>
            <a:r>
              <a:rPr lang="en-US" b="0" i="0" dirty="0">
                <a:solidFill>
                  <a:srgbClr val="202124"/>
                </a:solidFill>
                <a:effectLst/>
                <a:latin typeface="Roboto"/>
              </a:rPr>
              <a:t>, </a:t>
            </a:r>
            <a:r>
              <a:rPr lang="en-US" b="0" i="0" dirty="0" err="1">
                <a:solidFill>
                  <a:srgbClr val="202124"/>
                </a:solidFill>
                <a:effectLst/>
                <a:latin typeface="Roboto"/>
              </a:rPr>
              <a:t>russian</a:t>
            </a:r>
            <a:r>
              <a:rPr lang="en-US" b="0" i="0" dirty="0">
                <a:solidFill>
                  <a:srgbClr val="202124"/>
                </a:solidFill>
                <a:effectLst/>
                <a:latin typeface="Roboto"/>
              </a:rPr>
              <a:t> and </a:t>
            </a:r>
            <a:r>
              <a:rPr lang="en-US" b="0" i="0" dirty="0" err="1">
                <a:solidFill>
                  <a:srgbClr val="202124"/>
                </a:solidFill>
                <a:effectLst/>
                <a:latin typeface="Roboto"/>
              </a:rPr>
              <a:t>german</a:t>
            </a:r>
            <a:r>
              <a:rPr lang="en-US" b="0" i="0" dirty="0">
                <a:solidFill>
                  <a:srgbClr val="202124"/>
                </a:solidFill>
                <a:effectLst/>
                <a:latin typeface="Roboto"/>
              </a:rPr>
              <a:t>.”</a:t>
            </a:r>
            <a:endParaRPr lang="en-GB" dirty="0"/>
          </a:p>
        </p:txBody>
      </p:sp>
      <p:sp>
        <p:nvSpPr>
          <p:cNvPr id="13" name="TextBox 12">
            <a:extLst>
              <a:ext uri="{FF2B5EF4-FFF2-40B4-BE49-F238E27FC236}">
                <a16:creationId xmlns:a16="http://schemas.microsoft.com/office/drawing/2014/main" id="{7C335111-5A84-432B-BAA4-462A13439AF6}"/>
              </a:ext>
            </a:extLst>
          </p:cNvPr>
          <p:cNvSpPr txBox="1"/>
          <p:nvPr/>
        </p:nvSpPr>
        <p:spPr>
          <a:xfrm>
            <a:off x="5921406" y="3675355"/>
            <a:ext cx="5504156" cy="923330"/>
          </a:xfrm>
          <a:prstGeom prst="rect">
            <a:avLst/>
          </a:prstGeom>
          <a:noFill/>
        </p:spPr>
        <p:txBody>
          <a:bodyPr wrap="square" rtlCol="0">
            <a:spAutoFit/>
          </a:bodyPr>
          <a:lstStyle/>
          <a:p>
            <a:r>
              <a:rPr lang="en-US" b="0" i="0" dirty="0">
                <a:solidFill>
                  <a:srgbClr val="202124"/>
                </a:solidFill>
                <a:effectLst/>
                <a:latin typeface="Roboto"/>
              </a:rPr>
              <a:t>“My first language is English. No I do not feel disconnected/unable to resonate with the music due to the language barrier.”</a:t>
            </a:r>
            <a:endParaRPr lang="en-GB" dirty="0"/>
          </a:p>
        </p:txBody>
      </p:sp>
      <p:sp>
        <p:nvSpPr>
          <p:cNvPr id="14" name="TextBox 13">
            <a:extLst>
              <a:ext uri="{FF2B5EF4-FFF2-40B4-BE49-F238E27FC236}">
                <a16:creationId xmlns:a16="http://schemas.microsoft.com/office/drawing/2014/main" id="{EA47D559-F4B4-4625-9025-27500149A66A}"/>
              </a:ext>
            </a:extLst>
          </p:cNvPr>
          <p:cNvSpPr txBox="1"/>
          <p:nvPr/>
        </p:nvSpPr>
        <p:spPr>
          <a:xfrm>
            <a:off x="257452" y="4357986"/>
            <a:ext cx="5758649" cy="646331"/>
          </a:xfrm>
          <a:prstGeom prst="rect">
            <a:avLst/>
          </a:prstGeom>
          <a:noFill/>
        </p:spPr>
        <p:txBody>
          <a:bodyPr wrap="square" rtlCol="0">
            <a:spAutoFit/>
          </a:bodyPr>
          <a:lstStyle/>
          <a:p>
            <a:pPr algn="l"/>
            <a:r>
              <a:rPr lang="en-US" b="0" i="0" dirty="0">
                <a:solidFill>
                  <a:srgbClr val="202124"/>
                </a:solidFill>
                <a:effectLst/>
                <a:latin typeface="Roboto"/>
              </a:rPr>
              <a:t>“not at all, my first language is Dutch (but </a:t>
            </a:r>
            <a:r>
              <a:rPr lang="en-US" b="0" i="0" dirty="0" err="1">
                <a:solidFill>
                  <a:srgbClr val="202124"/>
                </a:solidFill>
                <a:effectLst/>
                <a:latin typeface="Roboto"/>
              </a:rPr>
              <a:t>i</a:t>
            </a:r>
            <a:r>
              <a:rPr lang="en-US" b="0" i="0" dirty="0">
                <a:solidFill>
                  <a:srgbClr val="202124"/>
                </a:solidFill>
                <a:effectLst/>
                <a:latin typeface="Roboto"/>
              </a:rPr>
              <a:t> learned English in school since </a:t>
            </a:r>
            <a:r>
              <a:rPr lang="en-US" b="0" i="0" dirty="0" err="1">
                <a:solidFill>
                  <a:srgbClr val="202124"/>
                </a:solidFill>
                <a:effectLst/>
                <a:latin typeface="Roboto"/>
              </a:rPr>
              <a:t>im</a:t>
            </a:r>
            <a:r>
              <a:rPr lang="en-US" b="0" i="0" dirty="0">
                <a:solidFill>
                  <a:srgbClr val="202124"/>
                </a:solidFill>
                <a:effectLst/>
                <a:latin typeface="Roboto"/>
              </a:rPr>
              <a:t> 4)”</a:t>
            </a:r>
          </a:p>
        </p:txBody>
      </p:sp>
      <p:sp>
        <p:nvSpPr>
          <p:cNvPr id="15" name="TextBox 14">
            <a:extLst>
              <a:ext uri="{FF2B5EF4-FFF2-40B4-BE49-F238E27FC236}">
                <a16:creationId xmlns:a16="http://schemas.microsoft.com/office/drawing/2014/main" id="{86ED886F-9527-4258-8D11-48C4107E0E50}"/>
              </a:ext>
            </a:extLst>
          </p:cNvPr>
          <p:cNvSpPr txBox="1"/>
          <p:nvPr/>
        </p:nvSpPr>
        <p:spPr>
          <a:xfrm>
            <a:off x="5992427" y="4845416"/>
            <a:ext cx="5758649" cy="646331"/>
          </a:xfrm>
          <a:prstGeom prst="rect">
            <a:avLst/>
          </a:prstGeom>
          <a:noFill/>
        </p:spPr>
        <p:txBody>
          <a:bodyPr wrap="square" rtlCol="0">
            <a:spAutoFit/>
          </a:bodyPr>
          <a:lstStyle/>
          <a:p>
            <a:r>
              <a:rPr lang="en-US" b="0" i="0" dirty="0">
                <a:solidFill>
                  <a:srgbClr val="202124"/>
                </a:solidFill>
                <a:effectLst/>
                <a:latin typeface="Roboto"/>
              </a:rPr>
              <a:t>“No, music </a:t>
            </a:r>
            <a:r>
              <a:rPr lang="en-US" b="0" i="0" dirty="0" err="1">
                <a:solidFill>
                  <a:srgbClr val="202124"/>
                </a:solidFill>
                <a:effectLst/>
                <a:latin typeface="Roboto"/>
              </a:rPr>
              <a:t>dosent</a:t>
            </a:r>
            <a:r>
              <a:rPr lang="en-US" b="0" i="0" dirty="0">
                <a:solidFill>
                  <a:srgbClr val="202124"/>
                </a:solidFill>
                <a:effectLst/>
                <a:latin typeface="Roboto"/>
              </a:rPr>
              <a:t> have any language and also we have translations so it isn't hard”</a:t>
            </a:r>
            <a:endParaRPr lang="en-GB" dirty="0"/>
          </a:p>
        </p:txBody>
      </p:sp>
      <p:sp>
        <p:nvSpPr>
          <p:cNvPr id="16" name="TextBox 15">
            <a:extLst>
              <a:ext uri="{FF2B5EF4-FFF2-40B4-BE49-F238E27FC236}">
                <a16:creationId xmlns:a16="http://schemas.microsoft.com/office/drawing/2014/main" id="{6954799F-59C2-4C53-9D07-5F3B81A6979D}"/>
              </a:ext>
            </a:extLst>
          </p:cNvPr>
          <p:cNvSpPr txBox="1"/>
          <p:nvPr/>
        </p:nvSpPr>
        <p:spPr>
          <a:xfrm>
            <a:off x="213064" y="5132887"/>
            <a:ext cx="5823752" cy="646331"/>
          </a:xfrm>
          <a:prstGeom prst="rect">
            <a:avLst/>
          </a:prstGeom>
          <a:noFill/>
        </p:spPr>
        <p:txBody>
          <a:bodyPr wrap="square" rtlCol="0">
            <a:spAutoFit/>
          </a:bodyPr>
          <a:lstStyle/>
          <a:p>
            <a:r>
              <a:rPr lang="en-US" b="0" i="0" dirty="0">
                <a:solidFill>
                  <a:srgbClr val="202124"/>
                </a:solidFill>
                <a:effectLst/>
                <a:latin typeface="Roboto"/>
              </a:rPr>
              <a:t>“No you don't need to understand what they are saying. You can feel it. Amharic.”</a:t>
            </a:r>
            <a:endParaRPr lang="en-GB" dirty="0"/>
          </a:p>
        </p:txBody>
      </p:sp>
      <p:sp>
        <p:nvSpPr>
          <p:cNvPr id="17" name="TextBox 16">
            <a:extLst>
              <a:ext uri="{FF2B5EF4-FFF2-40B4-BE49-F238E27FC236}">
                <a16:creationId xmlns:a16="http://schemas.microsoft.com/office/drawing/2014/main" id="{7BF95D71-E948-430A-B9F3-63504173B7B8}"/>
              </a:ext>
            </a:extLst>
          </p:cNvPr>
          <p:cNvSpPr txBox="1"/>
          <p:nvPr/>
        </p:nvSpPr>
        <p:spPr>
          <a:xfrm>
            <a:off x="6587231" y="5738478"/>
            <a:ext cx="4554245" cy="646331"/>
          </a:xfrm>
          <a:prstGeom prst="rect">
            <a:avLst/>
          </a:prstGeom>
          <a:noFill/>
        </p:spPr>
        <p:txBody>
          <a:bodyPr wrap="square" rtlCol="0">
            <a:spAutoFit/>
          </a:bodyPr>
          <a:lstStyle/>
          <a:p>
            <a:r>
              <a:rPr lang="en-US" b="0" i="0" dirty="0">
                <a:solidFill>
                  <a:srgbClr val="202124"/>
                </a:solidFill>
                <a:effectLst/>
                <a:latin typeface="Roboto"/>
              </a:rPr>
              <a:t>“Nope. My first language is Malay (Bahasa </a:t>
            </a:r>
            <a:r>
              <a:rPr lang="en-US" b="0" i="0" dirty="0" err="1">
                <a:solidFill>
                  <a:srgbClr val="202124"/>
                </a:solidFill>
                <a:effectLst/>
                <a:latin typeface="Roboto"/>
              </a:rPr>
              <a:t>Melayu</a:t>
            </a:r>
            <a:r>
              <a:rPr lang="en-US" b="0" i="0" dirty="0">
                <a:solidFill>
                  <a:srgbClr val="202124"/>
                </a:solidFill>
                <a:effectLst/>
                <a:latin typeface="Roboto"/>
              </a:rPr>
              <a:t>)”</a:t>
            </a:r>
            <a:endParaRPr lang="en-GB" dirty="0"/>
          </a:p>
        </p:txBody>
      </p:sp>
      <p:sp>
        <p:nvSpPr>
          <p:cNvPr id="18" name="TextBox 17">
            <a:extLst>
              <a:ext uri="{FF2B5EF4-FFF2-40B4-BE49-F238E27FC236}">
                <a16:creationId xmlns:a16="http://schemas.microsoft.com/office/drawing/2014/main" id="{7E861905-31D0-4345-BE48-C90D11131B14}"/>
              </a:ext>
            </a:extLst>
          </p:cNvPr>
          <p:cNvSpPr txBox="1"/>
          <p:nvPr/>
        </p:nvSpPr>
        <p:spPr>
          <a:xfrm>
            <a:off x="327143" y="6061643"/>
            <a:ext cx="2185238" cy="646331"/>
          </a:xfrm>
          <a:prstGeom prst="rect">
            <a:avLst/>
          </a:prstGeom>
          <a:noFill/>
        </p:spPr>
        <p:txBody>
          <a:bodyPr wrap="square" rtlCol="0">
            <a:spAutoFit/>
          </a:bodyPr>
          <a:lstStyle/>
          <a:p>
            <a:r>
              <a:rPr lang="en-GB" b="0" i="0" dirty="0">
                <a:solidFill>
                  <a:srgbClr val="202124"/>
                </a:solidFill>
                <a:effectLst/>
                <a:latin typeface="Roboto"/>
              </a:rPr>
              <a:t>“No, I speak Portuguese”</a:t>
            </a:r>
            <a:endParaRPr lang="en-GB" dirty="0"/>
          </a:p>
        </p:txBody>
      </p:sp>
      <p:sp>
        <p:nvSpPr>
          <p:cNvPr id="19" name="TextBox 18">
            <a:extLst>
              <a:ext uri="{FF2B5EF4-FFF2-40B4-BE49-F238E27FC236}">
                <a16:creationId xmlns:a16="http://schemas.microsoft.com/office/drawing/2014/main" id="{253BE562-072E-4695-8428-9F53497FDC08}"/>
              </a:ext>
            </a:extLst>
          </p:cNvPr>
          <p:cNvSpPr txBox="1"/>
          <p:nvPr/>
        </p:nvSpPr>
        <p:spPr>
          <a:xfrm>
            <a:off x="4092606" y="5686948"/>
            <a:ext cx="2654423" cy="369332"/>
          </a:xfrm>
          <a:prstGeom prst="rect">
            <a:avLst/>
          </a:prstGeom>
          <a:noFill/>
        </p:spPr>
        <p:txBody>
          <a:bodyPr wrap="square" rtlCol="0">
            <a:spAutoFit/>
          </a:bodyPr>
          <a:lstStyle/>
          <a:p>
            <a:r>
              <a:rPr lang="en-GB" b="0" i="0" dirty="0">
                <a:solidFill>
                  <a:srgbClr val="202124"/>
                </a:solidFill>
                <a:effectLst/>
                <a:latin typeface="Roboto"/>
              </a:rPr>
              <a:t>“No –English”</a:t>
            </a:r>
            <a:endParaRPr lang="en-GB" dirty="0"/>
          </a:p>
        </p:txBody>
      </p:sp>
      <p:sp>
        <p:nvSpPr>
          <p:cNvPr id="20" name="TextBox 19">
            <a:extLst>
              <a:ext uri="{FF2B5EF4-FFF2-40B4-BE49-F238E27FC236}">
                <a16:creationId xmlns:a16="http://schemas.microsoft.com/office/drawing/2014/main" id="{0F7B34D3-0751-4929-8A95-B8673BB345B6}"/>
              </a:ext>
            </a:extLst>
          </p:cNvPr>
          <p:cNvSpPr txBox="1"/>
          <p:nvPr/>
        </p:nvSpPr>
        <p:spPr>
          <a:xfrm>
            <a:off x="2783149" y="6338642"/>
            <a:ext cx="2556769" cy="369332"/>
          </a:xfrm>
          <a:prstGeom prst="rect">
            <a:avLst/>
          </a:prstGeom>
          <a:noFill/>
        </p:spPr>
        <p:txBody>
          <a:bodyPr wrap="square" rtlCol="0">
            <a:spAutoFit/>
          </a:bodyPr>
          <a:lstStyle/>
          <a:p>
            <a:r>
              <a:rPr lang="en-GB" dirty="0">
                <a:solidFill>
                  <a:srgbClr val="202124"/>
                </a:solidFill>
                <a:latin typeface="Roboto"/>
              </a:rPr>
              <a:t>“</a:t>
            </a:r>
            <a:r>
              <a:rPr lang="en-GB" b="0" i="0" dirty="0">
                <a:solidFill>
                  <a:srgbClr val="202124"/>
                </a:solidFill>
                <a:effectLst/>
                <a:latin typeface="Roboto"/>
              </a:rPr>
              <a:t>Korean”</a:t>
            </a:r>
            <a:endParaRPr lang="en-GB" dirty="0"/>
          </a:p>
        </p:txBody>
      </p:sp>
    </p:spTree>
    <p:extLst>
      <p:ext uri="{BB962C8B-B14F-4D97-AF65-F5344CB8AC3E}">
        <p14:creationId xmlns:p14="http://schemas.microsoft.com/office/powerpoint/2010/main" val="355535555"/>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6000"/>
                                        <p:tgtEl>
                                          <p:spTgt spid="7"/>
                                        </p:tgtEl>
                                      </p:cBhvr>
                                    </p:animEffect>
                                    <p:anim calcmode="lin" valueType="num">
                                      <p:cBhvr>
                                        <p:cTn id="8" dur="6000" fill="hold"/>
                                        <p:tgtEl>
                                          <p:spTgt spid="7"/>
                                        </p:tgtEl>
                                        <p:attrNameLst>
                                          <p:attrName>ppt_x</p:attrName>
                                        </p:attrNameLst>
                                      </p:cBhvr>
                                      <p:tavLst>
                                        <p:tav tm="0">
                                          <p:val>
                                            <p:strVal val="#ppt_x"/>
                                          </p:val>
                                        </p:tav>
                                        <p:tav tm="100000">
                                          <p:val>
                                            <p:strVal val="#ppt_x"/>
                                          </p:val>
                                        </p:tav>
                                      </p:tavLst>
                                    </p:anim>
                                    <p:anim calcmode="lin" valueType="num">
                                      <p:cBhvr>
                                        <p:cTn id="9" dur="6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randombar(horizontal)">
                                      <p:cBhvr>
                                        <p:cTn id="14" dur="6000"/>
                                        <p:tgtEl>
                                          <p:spTgt spid="13"/>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wipe(down)">
                                      <p:cBhvr>
                                        <p:cTn id="19" dur="6000"/>
                                        <p:tgtEl>
                                          <p:spTgt spid="9"/>
                                        </p:tgtEl>
                                      </p:cBhvr>
                                    </p:animEffect>
                                  </p:childTnLst>
                                </p:cTn>
                              </p:par>
                            </p:childTnLst>
                          </p:cTn>
                        </p:par>
                      </p:childTnLst>
                    </p:cTn>
                  </p:par>
                  <p:par>
                    <p:cTn id="20" fill="hold">
                      <p:stCondLst>
                        <p:cond delay="indefinite"/>
                      </p:stCondLst>
                      <p:childTnLst>
                        <p:par>
                          <p:cTn id="21" fill="hold">
                            <p:stCondLst>
                              <p:cond delay="0"/>
                            </p:stCondLst>
                            <p:childTnLst>
                              <p:par>
                                <p:cTn id="22" presetID="6" presetClass="emph" presetSubtype="0" fill="hold" grpId="0" nodeType="clickEffect">
                                  <p:stCondLst>
                                    <p:cond delay="0"/>
                                  </p:stCondLst>
                                  <p:childTnLst>
                                    <p:animScale>
                                      <p:cBhvr>
                                        <p:cTn id="23" dur="2000" fill="hold"/>
                                        <p:tgtEl>
                                          <p:spTgt spid="17"/>
                                        </p:tgtEl>
                                      </p:cBhvr>
                                      <p:by x="150000" y="150000"/>
                                    </p:animScale>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6000" fill="hold"/>
                                        <p:tgtEl>
                                          <p:spTgt spid="8"/>
                                        </p:tgtEl>
                                        <p:attrNameLst>
                                          <p:attrName>ppt_x</p:attrName>
                                        </p:attrNameLst>
                                      </p:cBhvr>
                                      <p:tavLst>
                                        <p:tav tm="0">
                                          <p:val>
                                            <p:strVal val="#ppt_x"/>
                                          </p:val>
                                        </p:tav>
                                        <p:tav tm="100000">
                                          <p:val>
                                            <p:strVal val="#ppt_x"/>
                                          </p:val>
                                        </p:tav>
                                      </p:tavLst>
                                    </p:anim>
                                    <p:anim calcmode="lin" valueType="num">
                                      <p:cBhvr additive="base">
                                        <p:cTn id="29" dur="60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26" presetClass="entr" presetSubtype="0" fill="hold" grpId="0" nodeType="click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wipe(down)">
                                      <p:cBhvr>
                                        <p:cTn id="34" dur="870">
                                          <p:stCondLst>
                                            <p:cond delay="0"/>
                                          </p:stCondLst>
                                        </p:cTn>
                                        <p:tgtEl>
                                          <p:spTgt spid="16"/>
                                        </p:tgtEl>
                                      </p:cBhvr>
                                    </p:animEffect>
                                    <p:anim calcmode="lin" valueType="num">
                                      <p:cBhvr>
                                        <p:cTn id="35" dur="2733"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36" dur="996"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37" dur="996" tmFilter="0, 0; 0.125,0.2665; 0.25,0.4; 0.375,0.465; 0.5,0.5;  0.625,0.535; 0.75,0.6; 0.875,0.7335; 1,1">
                                          <p:stCondLst>
                                            <p:cond delay="996"/>
                                          </p:stCondLst>
                                        </p:cTn>
                                        <p:tgtEl>
                                          <p:spTgt spid="16"/>
                                        </p:tgtEl>
                                        <p:attrNameLst>
                                          <p:attrName>ppt_y</p:attrName>
                                        </p:attrNameLst>
                                      </p:cBhvr>
                                      <p:tavLst>
                                        <p:tav tm="0" fmla="#ppt_y-sin(pi*$)/9">
                                          <p:val>
                                            <p:fltVal val="0"/>
                                          </p:val>
                                        </p:tav>
                                        <p:tav tm="100000">
                                          <p:val>
                                            <p:fltVal val="1"/>
                                          </p:val>
                                        </p:tav>
                                      </p:tavLst>
                                    </p:anim>
                                    <p:anim calcmode="lin" valueType="num">
                                      <p:cBhvr>
                                        <p:cTn id="38" dur="498" tmFilter="0, 0; 0.125,0.2665; 0.25,0.4; 0.375,0.465; 0.5,0.5;  0.625,0.535; 0.75,0.6; 0.875,0.7335; 1,1">
                                          <p:stCondLst>
                                            <p:cond delay="1986"/>
                                          </p:stCondLst>
                                        </p:cTn>
                                        <p:tgtEl>
                                          <p:spTgt spid="16"/>
                                        </p:tgtEl>
                                        <p:attrNameLst>
                                          <p:attrName>ppt_y</p:attrName>
                                        </p:attrNameLst>
                                      </p:cBhvr>
                                      <p:tavLst>
                                        <p:tav tm="0" fmla="#ppt_y-sin(pi*$)/27">
                                          <p:val>
                                            <p:fltVal val="0"/>
                                          </p:val>
                                        </p:tav>
                                        <p:tav tm="100000">
                                          <p:val>
                                            <p:fltVal val="1"/>
                                          </p:val>
                                        </p:tav>
                                      </p:tavLst>
                                    </p:anim>
                                    <p:anim calcmode="lin" valueType="num">
                                      <p:cBhvr>
                                        <p:cTn id="39" dur="246" tmFilter="0, 0; 0.125,0.2665; 0.25,0.4; 0.375,0.465; 0.5,0.5;  0.625,0.535; 0.75,0.6; 0.875,0.7335; 1,1">
                                          <p:stCondLst>
                                            <p:cond delay="2484"/>
                                          </p:stCondLst>
                                        </p:cTn>
                                        <p:tgtEl>
                                          <p:spTgt spid="16"/>
                                        </p:tgtEl>
                                        <p:attrNameLst>
                                          <p:attrName>ppt_y</p:attrName>
                                        </p:attrNameLst>
                                      </p:cBhvr>
                                      <p:tavLst>
                                        <p:tav tm="0" fmla="#ppt_y-sin(pi*$)/81">
                                          <p:val>
                                            <p:fltVal val="0"/>
                                          </p:val>
                                        </p:tav>
                                        <p:tav tm="100000">
                                          <p:val>
                                            <p:fltVal val="1"/>
                                          </p:val>
                                        </p:tav>
                                      </p:tavLst>
                                    </p:anim>
                                    <p:animScale>
                                      <p:cBhvr>
                                        <p:cTn id="40" dur="39">
                                          <p:stCondLst>
                                            <p:cond delay="975"/>
                                          </p:stCondLst>
                                        </p:cTn>
                                        <p:tgtEl>
                                          <p:spTgt spid="16"/>
                                        </p:tgtEl>
                                      </p:cBhvr>
                                      <p:to x="100000" y="60000"/>
                                    </p:animScale>
                                    <p:animScale>
                                      <p:cBhvr>
                                        <p:cTn id="41" dur="249" decel="50000">
                                          <p:stCondLst>
                                            <p:cond delay="1014"/>
                                          </p:stCondLst>
                                        </p:cTn>
                                        <p:tgtEl>
                                          <p:spTgt spid="16"/>
                                        </p:tgtEl>
                                      </p:cBhvr>
                                      <p:to x="100000" y="100000"/>
                                    </p:animScale>
                                    <p:animScale>
                                      <p:cBhvr>
                                        <p:cTn id="42" dur="39">
                                          <p:stCondLst>
                                            <p:cond delay="1968"/>
                                          </p:stCondLst>
                                        </p:cTn>
                                        <p:tgtEl>
                                          <p:spTgt spid="16"/>
                                        </p:tgtEl>
                                      </p:cBhvr>
                                      <p:to x="100000" y="80000"/>
                                    </p:animScale>
                                    <p:animScale>
                                      <p:cBhvr>
                                        <p:cTn id="43" dur="249" decel="50000">
                                          <p:stCondLst>
                                            <p:cond delay="2007"/>
                                          </p:stCondLst>
                                        </p:cTn>
                                        <p:tgtEl>
                                          <p:spTgt spid="16"/>
                                        </p:tgtEl>
                                      </p:cBhvr>
                                      <p:to x="100000" y="100000"/>
                                    </p:animScale>
                                    <p:animScale>
                                      <p:cBhvr>
                                        <p:cTn id="44" dur="39">
                                          <p:stCondLst>
                                            <p:cond delay="2463"/>
                                          </p:stCondLst>
                                        </p:cTn>
                                        <p:tgtEl>
                                          <p:spTgt spid="16"/>
                                        </p:tgtEl>
                                      </p:cBhvr>
                                      <p:to x="100000" y="90000"/>
                                    </p:animScale>
                                    <p:animScale>
                                      <p:cBhvr>
                                        <p:cTn id="45" dur="249" decel="50000">
                                          <p:stCondLst>
                                            <p:cond delay="2502"/>
                                          </p:stCondLst>
                                        </p:cTn>
                                        <p:tgtEl>
                                          <p:spTgt spid="16"/>
                                        </p:tgtEl>
                                      </p:cBhvr>
                                      <p:to x="100000" y="100000"/>
                                    </p:animScale>
                                    <p:animScale>
                                      <p:cBhvr>
                                        <p:cTn id="46" dur="39">
                                          <p:stCondLst>
                                            <p:cond delay="2712"/>
                                          </p:stCondLst>
                                        </p:cTn>
                                        <p:tgtEl>
                                          <p:spTgt spid="16"/>
                                        </p:tgtEl>
                                      </p:cBhvr>
                                      <p:to x="100000" y="95000"/>
                                    </p:animScale>
                                    <p:animScale>
                                      <p:cBhvr>
                                        <p:cTn id="47" dur="249" decel="50000">
                                          <p:stCondLst>
                                            <p:cond delay="2751"/>
                                          </p:stCondLst>
                                        </p:cTn>
                                        <p:tgtEl>
                                          <p:spTgt spid="16"/>
                                        </p:tgtEl>
                                      </p:cBhvr>
                                      <p:to x="100000" y="100000"/>
                                    </p:animScale>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fade">
                                      <p:cBhvr>
                                        <p:cTn id="52" dur="6000"/>
                                        <p:tgtEl>
                                          <p:spTgt spid="11"/>
                                        </p:tgtEl>
                                      </p:cBhvr>
                                    </p:animEffect>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20"/>
                                        </p:tgtEl>
                                        <p:attrNameLst>
                                          <p:attrName>style.visibility</p:attrName>
                                        </p:attrNameLst>
                                      </p:cBhvr>
                                      <p:to>
                                        <p:strVal val="visible"/>
                                      </p:to>
                                    </p:set>
                                    <p:anim calcmode="lin" valueType="num">
                                      <p:cBhvr additive="base">
                                        <p:cTn id="57" dur="1000" fill="hold"/>
                                        <p:tgtEl>
                                          <p:spTgt spid="20"/>
                                        </p:tgtEl>
                                        <p:attrNameLst>
                                          <p:attrName>ppt_x</p:attrName>
                                        </p:attrNameLst>
                                      </p:cBhvr>
                                      <p:tavLst>
                                        <p:tav tm="0">
                                          <p:val>
                                            <p:strVal val="#ppt_x"/>
                                          </p:val>
                                        </p:tav>
                                        <p:tav tm="100000">
                                          <p:val>
                                            <p:strVal val="#ppt_x"/>
                                          </p:val>
                                        </p:tav>
                                      </p:tavLst>
                                    </p:anim>
                                    <p:anim calcmode="lin" valueType="num">
                                      <p:cBhvr additive="base">
                                        <p:cTn id="58" dur="10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14" presetClass="entr" presetSubtype="10" fill="hold" grpId="0" nodeType="clickEffect">
                                  <p:stCondLst>
                                    <p:cond delay="0"/>
                                  </p:stCondLst>
                                  <p:childTnLst>
                                    <p:set>
                                      <p:cBhvr>
                                        <p:cTn id="62" dur="1" fill="hold">
                                          <p:stCondLst>
                                            <p:cond delay="0"/>
                                          </p:stCondLst>
                                        </p:cTn>
                                        <p:tgtEl>
                                          <p:spTgt spid="12"/>
                                        </p:tgtEl>
                                        <p:attrNameLst>
                                          <p:attrName>style.visibility</p:attrName>
                                        </p:attrNameLst>
                                      </p:cBhvr>
                                      <p:to>
                                        <p:strVal val="visible"/>
                                      </p:to>
                                    </p:set>
                                    <p:animEffect transition="in" filter="randombar(horizontal)">
                                      <p:cBhvr>
                                        <p:cTn id="63" dur="6000"/>
                                        <p:tgtEl>
                                          <p:spTgt spid="12"/>
                                        </p:tgtEl>
                                      </p:cBhvr>
                                    </p:animEffect>
                                  </p:childTnLst>
                                </p:cTn>
                              </p:par>
                            </p:childTnLst>
                          </p:cTn>
                        </p:par>
                      </p:childTnLst>
                    </p:cTn>
                  </p:par>
                  <p:par>
                    <p:cTn id="64" fill="hold">
                      <p:stCondLst>
                        <p:cond delay="indefinite"/>
                      </p:stCondLst>
                      <p:childTnLst>
                        <p:par>
                          <p:cTn id="65" fill="hold">
                            <p:stCondLst>
                              <p:cond delay="0"/>
                            </p:stCondLst>
                            <p:childTnLst>
                              <p:par>
                                <p:cTn id="66" presetID="31" presetClass="entr" presetSubtype="0" fill="hold" grpId="0" nodeType="clickEffect">
                                  <p:stCondLst>
                                    <p:cond delay="0"/>
                                  </p:stCondLst>
                                  <p:childTnLst>
                                    <p:set>
                                      <p:cBhvr>
                                        <p:cTn id="67" dur="1" fill="hold">
                                          <p:stCondLst>
                                            <p:cond delay="0"/>
                                          </p:stCondLst>
                                        </p:cTn>
                                        <p:tgtEl>
                                          <p:spTgt spid="14"/>
                                        </p:tgtEl>
                                        <p:attrNameLst>
                                          <p:attrName>style.visibility</p:attrName>
                                        </p:attrNameLst>
                                      </p:cBhvr>
                                      <p:to>
                                        <p:strVal val="visible"/>
                                      </p:to>
                                    </p:set>
                                    <p:anim calcmode="lin" valueType="num">
                                      <p:cBhvr>
                                        <p:cTn id="68" dur="3000" fill="hold"/>
                                        <p:tgtEl>
                                          <p:spTgt spid="14"/>
                                        </p:tgtEl>
                                        <p:attrNameLst>
                                          <p:attrName>ppt_w</p:attrName>
                                        </p:attrNameLst>
                                      </p:cBhvr>
                                      <p:tavLst>
                                        <p:tav tm="0">
                                          <p:val>
                                            <p:fltVal val="0"/>
                                          </p:val>
                                        </p:tav>
                                        <p:tav tm="100000">
                                          <p:val>
                                            <p:strVal val="#ppt_w"/>
                                          </p:val>
                                        </p:tav>
                                      </p:tavLst>
                                    </p:anim>
                                    <p:anim calcmode="lin" valueType="num">
                                      <p:cBhvr>
                                        <p:cTn id="69" dur="3000" fill="hold"/>
                                        <p:tgtEl>
                                          <p:spTgt spid="14"/>
                                        </p:tgtEl>
                                        <p:attrNameLst>
                                          <p:attrName>ppt_h</p:attrName>
                                        </p:attrNameLst>
                                      </p:cBhvr>
                                      <p:tavLst>
                                        <p:tav tm="0">
                                          <p:val>
                                            <p:fltVal val="0"/>
                                          </p:val>
                                        </p:tav>
                                        <p:tav tm="100000">
                                          <p:val>
                                            <p:strVal val="#ppt_h"/>
                                          </p:val>
                                        </p:tav>
                                      </p:tavLst>
                                    </p:anim>
                                    <p:anim calcmode="lin" valueType="num">
                                      <p:cBhvr>
                                        <p:cTn id="70" dur="3000" fill="hold"/>
                                        <p:tgtEl>
                                          <p:spTgt spid="14"/>
                                        </p:tgtEl>
                                        <p:attrNameLst>
                                          <p:attrName>style.rotation</p:attrName>
                                        </p:attrNameLst>
                                      </p:cBhvr>
                                      <p:tavLst>
                                        <p:tav tm="0">
                                          <p:val>
                                            <p:fltVal val="90"/>
                                          </p:val>
                                        </p:tav>
                                        <p:tav tm="100000">
                                          <p:val>
                                            <p:fltVal val="0"/>
                                          </p:val>
                                        </p:tav>
                                      </p:tavLst>
                                    </p:anim>
                                    <p:animEffect transition="in" filter="fade">
                                      <p:cBhvr>
                                        <p:cTn id="71" dur="3000"/>
                                        <p:tgtEl>
                                          <p:spTgt spid="14"/>
                                        </p:tgtEl>
                                      </p:cBhvr>
                                    </p:animEffect>
                                  </p:childTnLst>
                                </p:cTn>
                              </p:par>
                            </p:childTnLst>
                          </p:cTn>
                        </p:par>
                      </p:childTnLst>
                    </p:cTn>
                  </p:par>
                  <p:par>
                    <p:cTn id="72" fill="hold">
                      <p:stCondLst>
                        <p:cond delay="indefinite"/>
                      </p:stCondLst>
                      <p:childTnLst>
                        <p:par>
                          <p:cTn id="73" fill="hold">
                            <p:stCondLst>
                              <p:cond delay="0"/>
                            </p:stCondLst>
                            <p:childTnLst>
                              <p:par>
                                <p:cTn id="74" presetID="21" presetClass="entr" presetSubtype="1" fill="hold" grpId="0" nodeType="clickEffect">
                                  <p:stCondLst>
                                    <p:cond delay="0"/>
                                  </p:stCondLst>
                                  <p:childTnLst>
                                    <p:set>
                                      <p:cBhvr>
                                        <p:cTn id="75" dur="1" fill="hold">
                                          <p:stCondLst>
                                            <p:cond delay="0"/>
                                          </p:stCondLst>
                                        </p:cTn>
                                        <p:tgtEl>
                                          <p:spTgt spid="19"/>
                                        </p:tgtEl>
                                        <p:attrNameLst>
                                          <p:attrName>style.visibility</p:attrName>
                                        </p:attrNameLst>
                                      </p:cBhvr>
                                      <p:to>
                                        <p:strVal val="visible"/>
                                      </p:to>
                                    </p:set>
                                    <p:animEffect transition="in" filter="wheel(1)">
                                      <p:cBhvr>
                                        <p:cTn id="76" dur="1000"/>
                                        <p:tgtEl>
                                          <p:spTgt spid="19"/>
                                        </p:tgtEl>
                                      </p:cBhvr>
                                    </p:animEffect>
                                  </p:childTnLst>
                                </p:cTn>
                              </p:par>
                            </p:childTnLst>
                          </p:cTn>
                        </p:par>
                      </p:childTnLst>
                    </p:cTn>
                  </p:par>
                  <p:par>
                    <p:cTn id="77" fill="hold">
                      <p:stCondLst>
                        <p:cond delay="indefinite"/>
                      </p:stCondLst>
                      <p:childTnLst>
                        <p:par>
                          <p:cTn id="78" fill="hold">
                            <p:stCondLst>
                              <p:cond delay="0"/>
                            </p:stCondLst>
                            <p:childTnLst>
                              <p:par>
                                <p:cTn id="79" presetID="2" presetClass="entr" presetSubtype="4" fill="hold" grpId="0" nodeType="clickEffect">
                                  <p:stCondLst>
                                    <p:cond delay="0"/>
                                  </p:stCondLst>
                                  <p:childTnLst>
                                    <p:set>
                                      <p:cBhvr>
                                        <p:cTn id="80" dur="1" fill="hold">
                                          <p:stCondLst>
                                            <p:cond delay="0"/>
                                          </p:stCondLst>
                                        </p:cTn>
                                        <p:tgtEl>
                                          <p:spTgt spid="18"/>
                                        </p:tgtEl>
                                        <p:attrNameLst>
                                          <p:attrName>style.visibility</p:attrName>
                                        </p:attrNameLst>
                                      </p:cBhvr>
                                      <p:to>
                                        <p:strVal val="visible"/>
                                      </p:to>
                                    </p:set>
                                    <p:anim calcmode="lin" valueType="num">
                                      <p:cBhvr additive="base">
                                        <p:cTn id="81" dur="1000" fill="hold"/>
                                        <p:tgtEl>
                                          <p:spTgt spid="18"/>
                                        </p:tgtEl>
                                        <p:attrNameLst>
                                          <p:attrName>ppt_x</p:attrName>
                                        </p:attrNameLst>
                                      </p:cBhvr>
                                      <p:tavLst>
                                        <p:tav tm="0">
                                          <p:val>
                                            <p:strVal val="#ppt_x"/>
                                          </p:val>
                                        </p:tav>
                                        <p:tav tm="100000">
                                          <p:val>
                                            <p:strVal val="#ppt_x"/>
                                          </p:val>
                                        </p:tav>
                                      </p:tavLst>
                                    </p:anim>
                                    <p:anim calcmode="lin" valueType="num">
                                      <p:cBhvr additive="base">
                                        <p:cTn id="82" dur="10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83" fill="hold">
                      <p:stCondLst>
                        <p:cond delay="indefinite"/>
                      </p:stCondLst>
                      <p:childTnLst>
                        <p:par>
                          <p:cTn id="84" fill="hold">
                            <p:stCondLst>
                              <p:cond delay="0"/>
                            </p:stCondLst>
                            <p:childTnLst>
                              <p:par>
                                <p:cTn id="85" presetID="45" presetClass="entr" presetSubtype="0" fill="hold" grpId="0" nodeType="clickEffect">
                                  <p:stCondLst>
                                    <p:cond delay="0"/>
                                  </p:stCondLst>
                                  <p:childTnLst>
                                    <p:set>
                                      <p:cBhvr>
                                        <p:cTn id="86" dur="1" fill="hold">
                                          <p:stCondLst>
                                            <p:cond delay="0"/>
                                          </p:stCondLst>
                                        </p:cTn>
                                        <p:tgtEl>
                                          <p:spTgt spid="15"/>
                                        </p:tgtEl>
                                        <p:attrNameLst>
                                          <p:attrName>style.visibility</p:attrName>
                                        </p:attrNameLst>
                                      </p:cBhvr>
                                      <p:to>
                                        <p:strVal val="visible"/>
                                      </p:to>
                                    </p:set>
                                    <p:animEffect transition="in" filter="fade">
                                      <p:cBhvr>
                                        <p:cTn id="87" dur="3000"/>
                                        <p:tgtEl>
                                          <p:spTgt spid="15"/>
                                        </p:tgtEl>
                                      </p:cBhvr>
                                    </p:animEffect>
                                    <p:anim calcmode="lin" valueType="num">
                                      <p:cBhvr>
                                        <p:cTn id="88" dur="3000" fill="hold"/>
                                        <p:tgtEl>
                                          <p:spTgt spid="15"/>
                                        </p:tgtEl>
                                        <p:attrNameLst>
                                          <p:attrName>ppt_w</p:attrName>
                                        </p:attrNameLst>
                                      </p:cBhvr>
                                      <p:tavLst>
                                        <p:tav tm="0" fmla="#ppt_w*sin(2.5*pi*$)">
                                          <p:val>
                                            <p:fltVal val="0"/>
                                          </p:val>
                                        </p:tav>
                                        <p:tav tm="100000">
                                          <p:val>
                                            <p:fltVal val="1"/>
                                          </p:val>
                                        </p:tav>
                                      </p:tavLst>
                                    </p:anim>
                                    <p:anim calcmode="lin" valueType="num">
                                      <p:cBhvr>
                                        <p:cTn id="89" dur="3000" fill="hold"/>
                                        <p:tgtEl>
                                          <p:spTgt spid="1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1" grpId="0"/>
      <p:bldP spid="12" grpId="0"/>
      <p:bldP spid="13" grpId="0"/>
      <p:bldP spid="14" grpId="0"/>
      <p:bldP spid="15" grpId="0"/>
      <p:bldP spid="16" grpId="0"/>
      <p:bldP spid="17" grpId="0"/>
      <p:bldP spid="18" grpId="0"/>
      <p:bldP spid="19" grpId="0"/>
      <p:bldP spid="2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arge crowd of people at a concert&#10;&#10;Description automatically generated with medium confidence">
            <a:extLst>
              <a:ext uri="{FF2B5EF4-FFF2-40B4-BE49-F238E27FC236}">
                <a16:creationId xmlns:a16="http://schemas.microsoft.com/office/drawing/2014/main" id="{5BE681EC-C1F3-4FDD-AEC2-2D2C744B28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4955039"/>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461665"/>
          </a:xfrm>
          <a:prstGeom prst="rect">
            <a:avLst/>
          </a:prstGeom>
          <a:noFill/>
        </p:spPr>
        <p:txBody>
          <a:bodyPr wrap="square" rtlCol="0">
            <a:spAutoFit/>
          </a:bodyPr>
          <a:lstStyle/>
          <a:p>
            <a:pPr algn="ctr"/>
            <a:r>
              <a:rPr lang="en-US" sz="2400" dirty="0"/>
              <a:t>Has listening to BTS encouraged you to learn about other cultures and languages?</a:t>
            </a:r>
            <a:endParaRPr lang="en-GB" sz="2400" dirty="0"/>
          </a:p>
        </p:txBody>
      </p:sp>
      <p:graphicFrame>
        <p:nvGraphicFramePr>
          <p:cNvPr id="4" name="Chart 3">
            <a:extLst>
              <a:ext uri="{FF2B5EF4-FFF2-40B4-BE49-F238E27FC236}">
                <a16:creationId xmlns:a16="http://schemas.microsoft.com/office/drawing/2014/main" id="{A4DEA356-1DC6-414B-9286-710BB55E3E64}"/>
              </a:ext>
            </a:extLst>
          </p:cNvPr>
          <p:cNvGraphicFramePr/>
          <p:nvPr>
            <p:extLst>
              <p:ext uri="{D42A27DB-BD31-4B8C-83A1-F6EECF244321}">
                <p14:modId xmlns:p14="http://schemas.microsoft.com/office/powerpoint/2010/main" val="3212742288"/>
              </p:ext>
            </p:extLst>
          </p:nvPr>
        </p:nvGraphicFramePr>
        <p:xfrm>
          <a:off x="2057153" y="1004327"/>
          <a:ext cx="8128000" cy="5418667"/>
        </p:xfrm>
        <a:graphic>
          <a:graphicData uri="http://schemas.openxmlformats.org/drawingml/2006/chart">
            <c:chart xmlns:c="http://schemas.openxmlformats.org/drawingml/2006/chart" xmlns:r="http://schemas.openxmlformats.org/officeDocument/2006/relationships" r:id="rId4"/>
          </a:graphicData>
        </a:graphic>
      </p:graphicFrame>
      <p:pic>
        <p:nvPicPr>
          <p:cNvPr id="5" name="1-16 Answer _ Love Myself">
            <a:hlinkClick r:id="" action="ppaction://media"/>
            <a:extLst>
              <a:ext uri="{FF2B5EF4-FFF2-40B4-BE49-F238E27FC236}">
                <a16:creationId xmlns:a16="http://schemas.microsoft.com/office/drawing/2014/main" id="{95E0A6A1-5796-413B-82B6-545413E8F1A9}"/>
              </a:ext>
            </a:extLst>
          </p:cNvPr>
          <p:cNvPicPr>
            <a:picLocks noChangeAspect="1"/>
          </p:cNvPicPr>
          <p:nvPr>
            <a:audioFile r:link="rId2"/>
            <p:extLst>
              <p:ext uri="{DAA4B4D4-6D71-4841-9C94-3DE7FCFB9230}">
                <p14:media xmlns:p14="http://schemas.microsoft.com/office/powerpoint/2010/main" r:embed="rId1">
                  <p14:fade in="250"/>
                </p14:media>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9137942"/>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3000"/>
                                        <p:tgtEl>
                                          <p:spTgt spid="4"/>
                                        </p:tgtEl>
                                      </p:cBhvr>
                                    </p:animEffect>
                                    <p:anim calcmode="lin" valueType="num">
                                      <p:cBhvr>
                                        <p:cTn id="12" dur="3000" fill="hold"/>
                                        <p:tgtEl>
                                          <p:spTgt spid="4"/>
                                        </p:tgtEl>
                                        <p:attrNameLst>
                                          <p:attrName>ppt_x</p:attrName>
                                        </p:attrNameLst>
                                      </p:cBhvr>
                                      <p:tavLst>
                                        <p:tav tm="0">
                                          <p:val>
                                            <p:strVal val="#ppt_x"/>
                                          </p:val>
                                        </p:tav>
                                        <p:tav tm="100000">
                                          <p:val>
                                            <p:strVal val="#ppt_x"/>
                                          </p:val>
                                        </p:tav>
                                      </p:tavLst>
                                    </p:anim>
                                    <p:anim calcmode="lin" valueType="num">
                                      <p:cBhvr>
                                        <p:cTn id="13" dur="3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14" repeatCount="indefinite" fill="hold" display="0">
                  <p:stCondLst>
                    <p:cond delay="indefinite"/>
                  </p:stCondLst>
                  <p:endCondLst>
                    <p:cond evt="onStopAudio" delay="0">
                      <p:tgtEl>
                        <p:sldTgt/>
                      </p:tgtEl>
                    </p:cond>
                  </p:endCondLst>
                </p:cTn>
                <p:tgtEl>
                  <p:spTgt spid="5"/>
                </p:tgtEl>
              </p:cMediaNode>
            </p:audio>
          </p:childTnLst>
        </p:cTn>
      </p:par>
    </p:tnLst>
    <p:bldLst>
      <p:bldGraphic spid="4"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369332"/>
          </a:xfrm>
          <a:prstGeom prst="rect">
            <a:avLst/>
          </a:prstGeom>
          <a:noFill/>
        </p:spPr>
        <p:txBody>
          <a:bodyPr wrap="square" rtlCol="0">
            <a:spAutoFit/>
          </a:bodyPr>
          <a:lstStyle/>
          <a:p>
            <a:pPr algn="ctr"/>
            <a:r>
              <a:rPr lang="en-US" dirty="0"/>
              <a:t>Have you made friends from other cultures/backgrounds as a result of becoming ARMY?</a:t>
            </a:r>
            <a:endParaRPr lang="en-GB" dirty="0"/>
          </a:p>
        </p:txBody>
      </p:sp>
      <p:graphicFrame>
        <p:nvGraphicFramePr>
          <p:cNvPr id="4" name="Chart 3">
            <a:extLst>
              <a:ext uri="{FF2B5EF4-FFF2-40B4-BE49-F238E27FC236}">
                <a16:creationId xmlns:a16="http://schemas.microsoft.com/office/drawing/2014/main" id="{956A9C5C-1A98-4C81-82C6-24418B16E591}"/>
              </a:ext>
            </a:extLst>
          </p:cNvPr>
          <p:cNvGraphicFramePr/>
          <p:nvPr>
            <p:extLst>
              <p:ext uri="{D42A27DB-BD31-4B8C-83A1-F6EECF244321}">
                <p14:modId xmlns:p14="http://schemas.microsoft.com/office/powerpoint/2010/main" val="756008158"/>
              </p:ext>
            </p:extLst>
          </p:nvPr>
        </p:nvGraphicFramePr>
        <p:xfrm>
          <a:off x="2057153" y="1119161"/>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61038740"/>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830997"/>
          </a:xfrm>
          <a:prstGeom prst="rect">
            <a:avLst/>
          </a:prstGeom>
          <a:noFill/>
        </p:spPr>
        <p:txBody>
          <a:bodyPr wrap="square" rtlCol="0">
            <a:spAutoFit/>
          </a:bodyPr>
          <a:lstStyle/>
          <a:p>
            <a:pPr algn="ctr"/>
            <a:r>
              <a:rPr lang="en-US" sz="2400" dirty="0"/>
              <a:t>Does being a part of the BTS ARMY make you feel less isolated and alone? If so, please state how and why.</a:t>
            </a:r>
            <a:endParaRPr lang="en-GB" sz="2400" dirty="0"/>
          </a:p>
        </p:txBody>
      </p:sp>
      <p:graphicFrame>
        <p:nvGraphicFramePr>
          <p:cNvPr id="4" name="Chart 3">
            <a:extLst>
              <a:ext uri="{FF2B5EF4-FFF2-40B4-BE49-F238E27FC236}">
                <a16:creationId xmlns:a16="http://schemas.microsoft.com/office/drawing/2014/main" id="{A5D7C779-F135-47ED-8387-C56824AFB06B}"/>
              </a:ext>
            </a:extLst>
          </p:cNvPr>
          <p:cNvGraphicFramePr/>
          <p:nvPr>
            <p:extLst>
              <p:ext uri="{D42A27DB-BD31-4B8C-83A1-F6EECF244321}">
                <p14:modId xmlns:p14="http://schemas.microsoft.com/office/powerpoint/2010/main" val="4024340192"/>
              </p:ext>
            </p:extLst>
          </p:nvPr>
        </p:nvGraphicFramePr>
        <p:xfrm>
          <a:off x="-711200" y="1004327"/>
          <a:ext cx="8128000" cy="5418667"/>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a:extLst>
              <a:ext uri="{FF2B5EF4-FFF2-40B4-BE49-F238E27FC236}">
                <a16:creationId xmlns:a16="http://schemas.microsoft.com/office/drawing/2014/main" id="{2EB8C022-F66F-4EEB-A26B-DDE331B09F3E}"/>
              </a:ext>
            </a:extLst>
          </p:cNvPr>
          <p:cNvSpPr txBox="1"/>
          <p:nvPr/>
        </p:nvSpPr>
        <p:spPr>
          <a:xfrm>
            <a:off x="8104758" y="3683258"/>
            <a:ext cx="4296792" cy="646331"/>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have online friends apart from my friends </a:t>
            </a:r>
            <a:r>
              <a:rPr lang="en-US" b="0" i="0" dirty="0" err="1">
                <a:solidFill>
                  <a:srgbClr val="202124"/>
                </a:solidFill>
                <a:effectLst/>
                <a:latin typeface="Roboto"/>
              </a:rPr>
              <a:t>irl</a:t>
            </a:r>
            <a:r>
              <a:rPr lang="en-US" b="0" i="0" dirty="0">
                <a:solidFill>
                  <a:srgbClr val="202124"/>
                </a:solidFill>
                <a:effectLst/>
                <a:latin typeface="Roboto"/>
              </a:rPr>
              <a:t>”</a:t>
            </a:r>
            <a:endParaRPr lang="en-GB" dirty="0"/>
          </a:p>
        </p:txBody>
      </p:sp>
      <p:sp>
        <p:nvSpPr>
          <p:cNvPr id="6" name="TextBox 5">
            <a:extLst>
              <a:ext uri="{FF2B5EF4-FFF2-40B4-BE49-F238E27FC236}">
                <a16:creationId xmlns:a16="http://schemas.microsoft.com/office/drawing/2014/main" id="{441D99E0-FEDD-4128-9327-2268012874D9}"/>
              </a:ext>
            </a:extLst>
          </p:cNvPr>
          <p:cNvSpPr txBox="1"/>
          <p:nvPr/>
        </p:nvSpPr>
        <p:spPr>
          <a:xfrm>
            <a:off x="6424968" y="1535154"/>
            <a:ext cx="5317724" cy="1754326"/>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know in my school my friends don't like </a:t>
            </a:r>
            <a:r>
              <a:rPr lang="en-US" b="0" i="0" dirty="0" err="1">
                <a:solidFill>
                  <a:srgbClr val="202124"/>
                </a:solidFill>
                <a:effectLst/>
                <a:latin typeface="Roboto"/>
              </a:rPr>
              <a:t>bts</a:t>
            </a:r>
            <a:r>
              <a:rPr lang="en-US" b="0" i="0" dirty="0">
                <a:solidFill>
                  <a:srgbClr val="202124"/>
                </a:solidFill>
                <a:effectLst/>
                <a:latin typeface="Roboto"/>
              </a:rPr>
              <a:t> and actual </a:t>
            </a:r>
            <a:r>
              <a:rPr lang="en-US" b="0" i="0" dirty="0" err="1">
                <a:solidFill>
                  <a:srgbClr val="202124"/>
                </a:solidFill>
                <a:effectLst/>
                <a:latin typeface="Roboto"/>
              </a:rPr>
              <a:t>kpop</a:t>
            </a:r>
            <a:r>
              <a:rPr lang="en-US" b="0" i="0" dirty="0">
                <a:solidFill>
                  <a:srgbClr val="202124"/>
                </a:solidFill>
                <a:effectLst/>
                <a:latin typeface="Roboto"/>
              </a:rPr>
              <a:t> and they will make fun of me because </a:t>
            </a:r>
            <a:r>
              <a:rPr lang="en-US" b="0" i="0" dirty="0" err="1">
                <a:solidFill>
                  <a:srgbClr val="202124"/>
                </a:solidFill>
                <a:effectLst/>
                <a:latin typeface="Roboto"/>
              </a:rPr>
              <a:t>i</a:t>
            </a:r>
            <a:r>
              <a:rPr lang="en-US" b="0" i="0" dirty="0">
                <a:solidFill>
                  <a:srgbClr val="202124"/>
                </a:solidFill>
                <a:effectLst/>
                <a:latin typeface="Roboto"/>
              </a:rPr>
              <a:t> listen to them but they don't isolated me we're still friends but not like before but with </a:t>
            </a:r>
            <a:r>
              <a:rPr lang="en-US" b="0" i="0" dirty="0" err="1">
                <a:solidFill>
                  <a:srgbClr val="202124"/>
                </a:solidFill>
                <a:effectLst/>
                <a:latin typeface="Roboto"/>
              </a:rPr>
              <a:t>bts</a:t>
            </a:r>
            <a:r>
              <a:rPr lang="en-US" b="0" i="0" dirty="0">
                <a:solidFill>
                  <a:srgbClr val="202124"/>
                </a:solidFill>
                <a:effectLst/>
                <a:latin typeface="Roboto"/>
              </a:rPr>
              <a:t> </a:t>
            </a:r>
            <a:r>
              <a:rPr lang="en-US" b="0" i="0" dirty="0" err="1">
                <a:solidFill>
                  <a:srgbClr val="202124"/>
                </a:solidFill>
                <a:effectLst/>
                <a:latin typeface="Roboto"/>
              </a:rPr>
              <a:t>i</a:t>
            </a:r>
            <a:r>
              <a:rPr lang="en-US" b="0" i="0" dirty="0">
                <a:solidFill>
                  <a:srgbClr val="202124"/>
                </a:solidFill>
                <a:effectLst/>
                <a:latin typeface="Roboto"/>
              </a:rPr>
              <a:t> found so many true friends and good friends and now </a:t>
            </a:r>
            <a:r>
              <a:rPr lang="en-US" b="0" i="0" dirty="0" err="1">
                <a:solidFill>
                  <a:srgbClr val="202124"/>
                </a:solidFill>
                <a:effectLst/>
                <a:latin typeface="Roboto"/>
              </a:rPr>
              <a:t>i</a:t>
            </a:r>
            <a:r>
              <a:rPr lang="en-US" b="0" i="0" dirty="0">
                <a:solidFill>
                  <a:srgbClr val="202124"/>
                </a:solidFill>
                <a:effectLst/>
                <a:latin typeface="Roboto"/>
              </a:rPr>
              <a:t> know I'm not alone”</a:t>
            </a:r>
            <a:endParaRPr lang="en-GB" dirty="0"/>
          </a:p>
        </p:txBody>
      </p:sp>
      <p:sp>
        <p:nvSpPr>
          <p:cNvPr id="8" name="TextBox 7">
            <a:extLst>
              <a:ext uri="{FF2B5EF4-FFF2-40B4-BE49-F238E27FC236}">
                <a16:creationId xmlns:a16="http://schemas.microsoft.com/office/drawing/2014/main" id="{A89B8832-6830-4884-AF31-031EB5C18CD7}"/>
              </a:ext>
            </a:extLst>
          </p:cNvPr>
          <p:cNvSpPr txBox="1"/>
          <p:nvPr/>
        </p:nvSpPr>
        <p:spPr>
          <a:xfrm>
            <a:off x="6513744" y="4708043"/>
            <a:ext cx="5228948" cy="1754326"/>
          </a:xfrm>
          <a:prstGeom prst="rect">
            <a:avLst/>
          </a:prstGeom>
          <a:noFill/>
        </p:spPr>
        <p:txBody>
          <a:bodyPr wrap="square" rtlCol="0">
            <a:spAutoFit/>
          </a:bodyPr>
          <a:lstStyle/>
          <a:p>
            <a:r>
              <a:rPr lang="en-US" b="0" i="0" dirty="0">
                <a:solidFill>
                  <a:srgbClr val="202124"/>
                </a:solidFill>
                <a:effectLst/>
                <a:latin typeface="Roboto"/>
              </a:rPr>
              <a:t>“Like a said before, I don't have a lot of army friends, but between the few I have, one of them is special, it's like my </a:t>
            </a:r>
            <a:r>
              <a:rPr lang="en-US" b="0" i="0" dirty="0" err="1">
                <a:solidFill>
                  <a:srgbClr val="202124"/>
                </a:solidFill>
                <a:effectLst/>
                <a:latin typeface="Roboto"/>
              </a:rPr>
              <a:t>bestfriend</a:t>
            </a:r>
            <a:r>
              <a:rPr lang="en-US" b="0" i="0" dirty="0">
                <a:solidFill>
                  <a:srgbClr val="202124"/>
                </a:solidFill>
                <a:effectLst/>
                <a:latin typeface="Roboto"/>
              </a:rPr>
              <a:t>, or the best of my friends, we understand each other and the only reason we started talking, was because we are both army's :3”</a:t>
            </a:r>
            <a:endParaRPr lang="en-GB" dirty="0"/>
          </a:p>
        </p:txBody>
      </p:sp>
    </p:spTree>
    <p:extLst>
      <p:ext uri="{BB962C8B-B14F-4D97-AF65-F5344CB8AC3E}">
        <p14:creationId xmlns:p14="http://schemas.microsoft.com/office/powerpoint/2010/main" val="158182519"/>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3000" fill="hold"/>
                                        <p:tgtEl>
                                          <p:spTgt spid="4"/>
                                        </p:tgtEl>
                                        <p:attrNameLst>
                                          <p:attrName>ppt_x</p:attrName>
                                        </p:attrNameLst>
                                      </p:cBhvr>
                                      <p:tavLst>
                                        <p:tav tm="0">
                                          <p:val>
                                            <p:strVal val="#ppt_x"/>
                                          </p:val>
                                        </p:tav>
                                        <p:tav tm="100000">
                                          <p:val>
                                            <p:strVal val="#ppt_x"/>
                                          </p:val>
                                        </p:tav>
                                      </p:tavLst>
                                    </p:anim>
                                    <p:anim calcmode="lin" valueType="num">
                                      <p:cBhvr additive="base">
                                        <p:cTn id="8" dur="30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wheel(1)">
                                      <p:cBhvr>
                                        <p:cTn id="13" dur="20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barn(inVertical)">
                                      <p:cBhvr>
                                        <p:cTn id="18" dur="6000"/>
                                        <p:tgtEl>
                                          <p:spTgt spid="6"/>
                                        </p:tgtEl>
                                      </p:cBhvr>
                                    </p:animEffect>
                                  </p:childTnLst>
                                </p:cTn>
                              </p:par>
                            </p:childTnLst>
                          </p:cTn>
                        </p:par>
                      </p:childTnLst>
                    </p:cTn>
                  </p:par>
                  <p:par>
                    <p:cTn id="19" fill="hold">
                      <p:stCondLst>
                        <p:cond delay="indefinite"/>
                      </p:stCondLst>
                      <p:childTnLst>
                        <p:par>
                          <p:cTn id="20" fill="hold">
                            <p:stCondLst>
                              <p:cond delay="0"/>
                            </p:stCondLst>
                            <p:childTnLst>
                              <p:par>
                                <p:cTn id="21" presetID="26"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down)">
                                      <p:cBhvr>
                                        <p:cTn id="23" dur="1740">
                                          <p:stCondLst>
                                            <p:cond delay="0"/>
                                          </p:stCondLst>
                                        </p:cTn>
                                        <p:tgtEl>
                                          <p:spTgt spid="8"/>
                                        </p:tgtEl>
                                      </p:cBhvr>
                                    </p:animEffect>
                                    <p:anim calcmode="lin" valueType="num">
                                      <p:cBhvr>
                                        <p:cTn id="24" dur="5466"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5" dur="1992"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6" dur="1992" tmFilter="0, 0; 0.125,0.2665; 0.25,0.4; 0.375,0.465; 0.5,0.5;  0.625,0.535; 0.75,0.6; 0.875,0.7335; 1,1">
                                          <p:stCondLst>
                                            <p:cond delay="1992"/>
                                          </p:stCondLst>
                                        </p:cTn>
                                        <p:tgtEl>
                                          <p:spTgt spid="8"/>
                                        </p:tgtEl>
                                        <p:attrNameLst>
                                          <p:attrName>ppt_y</p:attrName>
                                        </p:attrNameLst>
                                      </p:cBhvr>
                                      <p:tavLst>
                                        <p:tav tm="0" fmla="#ppt_y-sin(pi*$)/9">
                                          <p:val>
                                            <p:fltVal val="0"/>
                                          </p:val>
                                        </p:tav>
                                        <p:tav tm="100000">
                                          <p:val>
                                            <p:fltVal val="1"/>
                                          </p:val>
                                        </p:tav>
                                      </p:tavLst>
                                    </p:anim>
                                    <p:anim calcmode="lin" valueType="num">
                                      <p:cBhvr>
                                        <p:cTn id="27" dur="996" tmFilter="0, 0; 0.125,0.2665; 0.25,0.4; 0.375,0.465; 0.5,0.5;  0.625,0.535; 0.75,0.6; 0.875,0.7335; 1,1">
                                          <p:stCondLst>
                                            <p:cond delay="3972"/>
                                          </p:stCondLst>
                                        </p:cTn>
                                        <p:tgtEl>
                                          <p:spTgt spid="8"/>
                                        </p:tgtEl>
                                        <p:attrNameLst>
                                          <p:attrName>ppt_y</p:attrName>
                                        </p:attrNameLst>
                                      </p:cBhvr>
                                      <p:tavLst>
                                        <p:tav tm="0" fmla="#ppt_y-sin(pi*$)/27">
                                          <p:val>
                                            <p:fltVal val="0"/>
                                          </p:val>
                                        </p:tav>
                                        <p:tav tm="100000">
                                          <p:val>
                                            <p:fltVal val="1"/>
                                          </p:val>
                                        </p:tav>
                                      </p:tavLst>
                                    </p:anim>
                                    <p:anim calcmode="lin" valueType="num">
                                      <p:cBhvr>
                                        <p:cTn id="28" dur="492" tmFilter="0, 0; 0.125,0.2665; 0.25,0.4; 0.375,0.465; 0.5,0.5;  0.625,0.535; 0.75,0.6; 0.875,0.7335; 1,1">
                                          <p:stCondLst>
                                            <p:cond delay="4968"/>
                                          </p:stCondLst>
                                        </p:cTn>
                                        <p:tgtEl>
                                          <p:spTgt spid="8"/>
                                        </p:tgtEl>
                                        <p:attrNameLst>
                                          <p:attrName>ppt_y</p:attrName>
                                        </p:attrNameLst>
                                      </p:cBhvr>
                                      <p:tavLst>
                                        <p:tav tm="0" fmla="#ppt_y-sin(pi*$)/81">
                                          <p:val>
                                            <p:fltVal val="0"/>
                                          </p:val>
                                        </p:tav>
                                        <p:tav tm="100000">
                                          <p:val>
                                            <p:fltVal val="1"/>
                                          </p:val>
                                        </p:tav>
                                      </p:tavLst>
                                    </p:anim>
                                    <p:animScale>
                                      <p:cBhvr>
                                        <p:cTn id="29" dur="78">
                                          <p:stCondLst>
                                            <p:cond delay="1950"/>
                                          </p:stCondLst>
                                        </p:cTn>
                                        <p:tgtEl>
                                          <p:spTgt spid="8"/>
                                        </p:tgtEl>
                                      </p:cBhvr>
                                      <p:to x="100000" y="60000"/>
                                    </p:animScale>
                                    <p:animScale>
                                      <p:cBhvr>
                                        <p:cTn id="30" dur="498" decel="50000">
                                          <p:stCondLst>
                                            <p:cond delay="2028"/>
                                          </p:stCondLst>
                                        </p:cTn>
                                        <p:tgtEl>
                                          <p:spTgt spid="8"/>
                                        </p:tgtEl>
                                      </p:cBhvr>
                                      <p:to x="100000" y="100000"/>
                                    </p:animScale>
                                    <p:animScale>
                                      <p:cBhvr>
                                        <p:cTn id="31" dur="78">
                                          <p:stCondLst>
                                            <p:cond delay="3936"/>
                                          </p:stCondLst>
                                        </p:cTn>
                                        <p:tgtEl>
                                          <p:spTgt spid="8"/>
                                        </p:tgtEl>
                                      </p:cBhvr>
                                      <p:to x="100000" y="80000"/>
                                    </p:animScale>
                                    <p:animScale>
                                      <p:cBhvr>
                                        <p:cTn id="32" dur="498" decel="50000">
                                          <p:stCondLst>
                                            <p:cond delay="4014"/>
                                          </p:stCondLst>
                                        </p:cTn>
                                        <p:tgtEl>
                                          <p:spTgt spid="8"/>
                                        </p:tgtEl>
                                      </p:cBhvr>
                                      <p:to x="100000" y="100000"/>
                                    </p:animScale>
                                    <p:animScale>
                                      <p:cBhvr>
                                        <p:cTn id="33" dur="78">
                                          <p:stCondLst>
                                            <p:cond delay="4926"/>
                                          </p:stCondLst>
                                        </p:cTn>
                                        <p:tgtEl>
                                          <p:spTgt spid="8"/>
                                        </p:tgtEl>
                                      </p:cBhvr>
                                      <p:to x="100000" y="90000"/>
                                    </p:animScale>
                                    <p:animScale>
                                      <p:cBhvr>
                                        <p:cTn id="34" dur="498" decel="50000">
                                          <p:stCondLst>
                                            <p:cond delay="5004"/>
                                          </p:stCondLst>
                                        </p:cTn>
                                        <p:tgtEl>
                                          <p:spTgt spid="8"/>
                                        </p:tgtEl>
                                      </p:cBhvr>
                                      <p:to x="100000" y="100000"/>
                                    </p:animScale>
                                    <p:animScale>
                                      <p:cBhvr>
                                        <p:cTn id="35" dur="78">
                                          <p:stCondLst>
                                            <p:cond delay="5424"/>
                                          </p:stCondLst>
                                        </p:cTn>
                                        <p:tgtEl>
                                          <p:spTgt spid="8"/>
                                        </p:tgtEl>
                                      </p:cBhvr>
                                      <p:to x="100000" y="95000"/>
                                    </p:animScale>
                                    <p:animScale>
                                      <p:cBhvr>
                                        <p:cTn id="36" dur="498" decel="50000">
                                          <p:stCondLst>
                                            <p:cond delay="5502"/>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P spid="5" grpId="0"/>
      <p:bldP spid="6" grpId="0"/>
      <p:bldP spid="8"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528ED992-15B2-4D14-9C9E-F15009EC70BA}"/>
              </a:ext>
            </a:extLst>
          </p:cNvPr>
          <p:cNvSpPr txBox="1"/>
          <p:nvPr/>
        </p:nvSpPr>
        <p:spPr>
          <a:xfrm>
            <a:off x="6430022" y="205323"/>
            <a:ext cx="5592932" cy="1477328"/>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im</a:t>
            </a:r>
            <a:r>
              <a:rPr lang="en-US" b="0" i="0" dirty="0">
                <a:solidFill>
                  <a:srgbClr val="202124"/>
                </a:solidFill>
                <a:effectLst/>
                <a:latin typeface="Roboto"/>
              </a:rPr>
              <a:t> in a </a:t>
            </a:r>
            <a:r>
              <a:rPr lang="en-US" b="0" i="0" dirty="0" err="1">
                <a:solidFill>
                  <a:srgbClr val="202124"/>
                </a:solidFill>
                <a:effectLst/>
                <a:latin typeface="Roboto"/>
              </a:rPr>
              <a:t>gc</a:t>
            </a:r>
            <a:r>
              <a:rPr lang="en-US" b="0" i="0" dirty="0">
                <a:solidFill>
                  <a:srgbClr val="202124"/>
                </a:solidFill>
                <a:effectLst/>
                <a:latin typeface="Roboto"/>
              </a:rPr>
              <a:t> and even though </a:t>
            </a:r>
            <a:r>
              <a:rPr lang="en-US" b="0" i="0" dirty="0" err="1">
                <a:solidFill>
                  <a:srgbClr val="202124"/>
                </a:solidFill>
                <a:effectLst/>
                <a:latin typeface="Roboto"/>
              </a:rPr>
              <a:t>i</a:t>
            </a:r>
            <a:r>
              <a:rPr lang="en-US" b="0" i="0" dirty="0">
                <a:solidFill>
                  <a:srgbClr val="202124"/>
                </a:solidFill>
                <a:effectLst/>
                <a:latin typeface="Roboto"/>
              </a:rPr>
              <a:t> </a:t>
            </a:r>
            <a:r>
              <a:rPr lang="en-US" b="0" i="0" dirty="0" err="1">
                <a:solidFill>
                  <a:srgbClr val="202124"/>
                </a:solidFill>
                <a:effectLst/>
                <a:latin typeface="Roboto"/>
              </a:rPr>
              <a:t>dont</a:t>
            </a:r>
            <a:r>
              <a:rPr lang="en-US" b="0" i="0" dirty="0">
                <a:solidFill>
                  <a:srgbClr val="202124"/>
                </a:solidFill>
                <a:effectLst/>
                <a:latin typeface="Roboto"/>
              </a:rPr>
              <a:t> know them in real life, </a:t>
            </a:r>
            <a:r>
              <a:rPr lang="en-US" b="0" i="0" dirty="0" err="1">
                <a:solidFill>
                  <a:srgbClr val="202124"/>
                </a:solidFill>
                <a:effectLst/>
                <a:latin typeface="Roboto"/>
              </a:rPr>
              <a:t>i</a:t>
            </a:r>
            <a:r>
              <a:rPr lang="en-US" b="0" i="0" dirty="0">
                <a:solidFill>
                  <a:srgbClr val="202124"/>
                </a:solidFill>
                <a:effectLst/>
                <a:latin typeface="Roboto"/>
              </a:rPr>
              <a:t> do feel like </a:t>
            </a:r>
            <a:r>
              <a:rPr lang="en-US" b="0" i="0" dirty="0" err="1">
                <a:solidFill>
                  <a:srgbClr val="202124"/>
                </a:solidFill>
                <a:effectLst/>
                <a:latin typeface="Roboto"/>
              </a:rPr>
              <a:t>i</a:t>
            </a:r>
            <a:r>
              <a:rPr lang="en-US" b="0" i="0" dirty="0">
                <a:solidFill>
                  <a:srgbClr val="202124"/>
                </a:solidFill>
                <a:effectLst/>
                <a:latin typeface="Roboto"/>
              </a:rPr>
              <a:t> can trust them with my whole life. so if </a:t>
            </a:r>
            <a:r>
              <a:rPr lang="en-US" b="0" i="0" dirty="0" err="1">
                <a:solidFill>
                  <a:srgbClr val="202124"/>
                </a:solidFill>
                <a:effectLst/>
                <a:latin typeface="Roboto"/>
              </a:rPr>
              <a:t>i</a:t>
            </a:r>
            <a:r>
              <a:rPr lang="en-US" b="0" i="0" dirty="0">
                <a:solidFill>
                  <a:srgbClr val="202124"/>
                </a:solidFill>
                <a:effectLst/>
                <a:latin typeface="Roboto"/>
              </a:rPr>
              <a:t> want to talk about </a:t>
            </a:r>
            <a:r>
              <a:rPr lang="en-US" b="0" i="0" dirty="0" err="1">
                <a:solidFill>
                  <a:srgbClr val="202124"/>
                </a:solidFill>
                <a:effectLst/>
                <a:latin typeface="Roboto"/>
              </a:rPr>
              <a:t>somethiny</a:t>
            </a:r>
            <a:r>
              <a:rPr lang="en-US" b="0" i="0" dirty="0">
                <a:solidFill>
                  <a:srgbClr val="202124"/>
                </a:solidFill>
                <a:effectLst/>
                <a:latin typeface="Roboto"/>
              </a:rPr>
              <a:t>, but not with my mom for instance, </a:t>
            </a:r>
            <a:r>
              <a:rPr lang="en-US" b="0" i="0" dirty="0" err="1">
                <a:solidFill>
                  <a:srgbClr val="202124"/>
                </a:solidFill>
                <a:effectLst/>
                <a:latin typeface="Roboto"/>
              </a:rPr>
              <a:t>i</a:t>
            </a:r>
            <a:r>
              <a:rPr lang="en-US" b="0" i="0" dirty="0">
                <a:solidFill>
                  <a:srgbClr val="202124"/>
                </a:solidFill>
                <a:effectLst/>
                <a:latin typeface="Roboto"/>
              </a:rPr>
              <a:t> can come to them and </a:t>
            </a:r>
            <a:r>
              <a:rPr lang="en-US" b="0" i="0" dirty="0" err="1">
                <a:solidFill>
                  <a:srgbClr val="202124"/>
                </a:solidFill>
                <a:effectLst/>
                <a:latin typeface="Roboto"/>
              </a:rPr>
              <a:t>i</a:t>
            </a:r>
            <a:r>
              <a:rPr lang="en-US" b="0" i="0" dirty="0">
                <a:solidFill>
                  <a:srgbClr val="202124"/>
                </a:solidFill>
                <a:effectLst/>
                <a:latin typeface="Roboto"/>
              </a:rPr>
              <a:t> think that is amazing”</a:t>
            </a:r>
            <a:endParaRPr lang="en-GB" dirty="0"/>
          </a:p>
        </p:txBody>
      </p:sp>
      <p:sp>
        <p:nvSpPr>
          <p:cNvPr id="10" name="TextBox 9">
            <a:extLst>
              <a:ext uri="{FF2B5EF4-FFF2-40B4-BE49-F238E27FC236}">
                <a16:creationId xmlns:a16="http://schemas.microsoft.com/office/drawing/2014/main" id="{CBA1E3D6-B924-41FC-934B-1BE0E3C121C5}"/>
              </a:ext>
            </a:extLst>
          </p:cNvPr>
          <p:cNvSpPr txBox="1"/>
          <p:nvPr/>
        </p:nvSpPr>
        <p:spPr>
          <a:xfrm>
            <a:off x="2925747" y="5506090"/>
            <a:ext cx="5442012" cy="1200329"/>
          </a:xfrm>
          <a:prstGeom prst="rect">
            <a:avLst/>
          </a:prstGeom>
          <a:noFill/>
        </p:spPr>
        <p:txBody>
          <a:bodyPr wrap="square" rtlCol="0">
            <a:spAutoFit/>
          </a:bodyPr>
          <a:lstStyle/>
          <a:p>
            <a:r>
              <a:rPr lang="en-US" b="0" i="0" dirty="0">
                <a:solidFill>
                  <a:srgbClr val="202124"/>
                </a:solidFill>
                <a:effectLst/>
                <a:latin typeface="Roboto"/>
              </a:rPr>
              <a:t>“I've met so many great people online and offline thanks to being an army. It's even made existing friendships much stronger and the sense of community is incredible”</a:t>
            </a:r>
            <a:endParaRPr lang="en-GB" dirty="0"/>
          </a:p>
        </p:txBody>
      </p:sp>
      <p:sp>
        <p:nvSpPr>
          <p:cNvPr id="11" name="TextBox 10">
            <a:extLst>
              <a:ext uri="{FF2B5EF4-FFF2-40B4-BE49-F238E27FC236}">
                <a16:creationId xmlns:a16="http://schemas.microsoft.com/office/drawing/2014/main" id="{E29BEC08-C1D8-456B-9325-9C64BCED6887}"/>
              </a:ext>
            </a:extLst>
          </p:cNvPr>
          <p:cNvSpPr txBox="1"/>
          <p:nvPr/>
        </p:nvSpPr>
        <p:spPr>
          <a:xfrm>
            <a:off x="3409025" y="1936274"/>
            <a:ext cx="5592932" cy="923330"/>
          </a:xfrm>
          <a:prstGeom prst="rect">
            <a:avLst/>
          </a:prstGeom>
          <a:noFill/>
        </p:spPr>
        <p:txBody>
          <a:bodyPr wrap="square" rtlCol="0">
            <a:spAutoFit/>
          </a:bodyPr>
          <a:lstStyle/>
          <a:p>
            <a:r>
              <a:rPr lang="en-US" b="0" i="0" dirty="0">
                <a:solidFill>
                  <a:srgbClr val="202124"/>
                </a:solidFill>
                <a:effectLst/>
                <a:latin typeface="Roboto"/>
              </a:rPr>
              <a:t>“it </a:t>
            </a:r>
            <a:r>
              <a:rPr lang="en-US" b="0" i="0" dirty="0" err="1">
                <a:solidFill>
                  <a:srgbClr val="202124"/>
                </a:solidFill>
                <a:effectLst/>
                <a:latin typeface="Roboto"/>
              </a:rPr>
              <a:t>fls</a:t>
            </a:r>
            <a:r>
              <a:rPr lang="en-US" b="0" i="0" dirty="0">
                <a:solidFill>
                  <a:srgbClr val="202124"/>
                </a:solidFill>
                <a:effectLst/>
                <a:latin typeface="Roboto"/>
              </a:rPr>
              <a:t> like I have really huge circle of close friends and know everything about them. I </a:t>
            </a:r>
            <a:r>
              <a:rPr lang="en-US" b="0" i="0" dirty="0" err="1">
                <a:solidFill>
                  <a:srgbClr val="202124"/>
                </a:solidFill>
                <a:effectLst/>
                <a:latin typeface="Roboto"/>
              </a:rPr>
              <a:t>realy</a:t>
            </a:r>
            <a:r>
              <a:rPr lang="en-US" b="0" i="0" dirty="0">
                <a:solidFill>
                  <a:srgbClr val="202124"/>
                </a:solidFill>
                <a:effectLst/>
                <a:latin typeface="Roboto"/>
              </a:rPr>
              <a:t> love social apps for allowing us to communicate with </a:t>
            </a:r>
            <a:r>
              <a:rPr lang="en-US" b="0" i="0" dirty="0" err="1">
                <a:solidFill>
                  <a:srgbClr val="202124"/>
                </a:solidFill>
                <a:effectLst/>
                <a:latin typeface="Roboto"/>
              </a:rPr>
              <a:t>eachother</a:t>
            </a:r>
            <a:r>
              <a:rPr lang="en-US" b="0" i="0" dirty="0">
                <a:solidFill>
                  <a:srgbClr val="202124"/>
                </a:solidFill>
                <a:effectLst/>
                <a:latin typeface="Roboto"/>
              </a:rPr>
              <a:t>”</a:t>
            </a:r>
            <a:endParaRPr lang="en-GB" dirty="0"/>
          </a:p>
        </p:txBody>
      </p:sp>
      <p:sp>
        <p:nvSpPr>
          <p:cNvPr id="12" name="TextBox 11">
            <a:extLst>
              <a:ext uri="{FF2B5EF4-FFF2-40B4-BE49-F238E27FC236}">
                <a16:creationId xmlns:a16="http://schemas.microsoft.com/office/drawing/2014/main" id="{EBA215E5-D425-405E-8D63-EFEE8E9BE87A}"/>
              </a:ext>
            </a:extLst>
          </p:cNvPr>
          <p:cNvSpPr txBox="1"/>
          <p:nvPr/>
        </p:nvSpPr>
        <p:spPr>
          <a:xfrm>
            <a:off x="997628" y="3123479"/>
            <a:ext cx="5015884" cy="1200329"/>
          </a:xfrm>
          <a:prstGeom prst="rect">
            <a:avLst/>
          </a:prstGeom>
          <a:noFill/>
        </p:spPr>
        <p:txBody>
          <a:bodyPr wrap="square" rtlCol="0">
            <a:spAutoFit/>
          </a:bodyPr>
          <a:lstStyle/>
          <a:p>
            <a:r>
              <a:rPr lang="en-US" b="0" i="0" dirty="0">
                <a:solidFill>
                  <a:srgbClr val="202124"/>
                </a:solidFill>
                <a:effectLst/>
                <a:latin typeface="Roboto"/>
              </a:rPr>
              <a:t>“I know there are others out there who share the same love for BTS and I know If </a:t>
            </a:r>
            <a:r>
              <a:rPr lang="en-US" b="0" i="0" dirty="0" err="1">
                <a:solidFill>
                  <a:srgbClr val="202124"/>
                </a:solidFill>
                <a:effectLst/>
                <a:latin typeface="Roboto"/>
              </a:rPr>
              <a:t>i</a:t>
            </a:r>
            <a:r>
              <a:rPr lang="en-US" b="0" i="0" dirty="0">
                <a:solidFill>
                  <a:srgbClr val="202124"/>
                </a:solidFill>
                <a:effectLst/>
                <a:latin typeface="Roboto"/>
              </a:rPr>
              <a:t> wanted to I could talk to them and reach out for friendship/help/advise.”</a:t>
            </a:r>
            <a:endParaRPr lang="en-GB" dirty="0"/>
          </a:p>
        </p:txBody>
      </p:sp>
      <p:sp>
        <p:nvSpPr>
          <p:cNvPr id="13" name="TextBox 12">
            <a:extLst>
              <a:ext uri="{FF2B5EF4-FFF2-40B4-BE49-F238E27FC236}">
                <a16:creationId xmlns:a16="http://schemas.microsoft.com/office/drawing/2014/main" id="{6329C7F0-A238-4C5F-8F51-DF5A01539412}"/>
              </a:ext>
            </a:extLst>
          </p:cNvPr>
          <p:cNvSpPr txBox="1"/>
          <p:nvPr/>
        </p:nvSpPr>
        <p:spPr>
          <a:xfrm>
            <a:off x="7893913" y="3236485"/>
            <a:ext cx="3525730" cy="1200329"/>
          </a:xfrm>
          <a:prstGeom prst="rect">
            <a:avLst/>
          </a:prstGeom>
          <a:noFill/>
        </p:spPr>
        <p:txBody>
          <a:bodyPr wrap="square" rtlCol="0">
            <a:spAutoFit/>
          </a:bodyPr>
          <a:lstStyle/>
          <a:p>
            <a:r>
              <a:rPr lang="en-US" dirty="0">
                <a:solidFill>
                  <a:srgbClr val="202124"/>
                </a:solidFill>
                <a:latin typeface="Roboto"/>
              </a:rPr>
              <a:t>“</a:t>
            </a:r>
            <a:r>
              <a:rPr lang="en-US" b="0" i="0" dirty="0">
                <a:solidFill>
                  <a:srgbClr val="202124"/>
                </a:solidFill>
                <a:effectLst/>
                <a:latin typeface="Roboto"/>
              </a:rPr>
              <a:t>I feel like I have a community of people who have the same interests as me so it’s like I have a ton of friends.”</a:t>
            </a:r>
            <a:endParaRPr lang="en-GB" dirty="0"/>
          </a:p>
        </p:txBody>
      </p:sp>
      <p:sp>
        <p:nvSpPr>
          <p:cNvPr id="14" name="TextBox 13">
            <a:extLst>
              <a:ext uri="{FF2B5EF4-FFF2-40B4-BE49-F238E27FC236}">
                <a16:creationId xmlns:a16="http://schemas.microsoft.com/office/drawing/2014/main" id="{4D2D2A79-C995-41A8-BFFC-D1A27A0A9260}"/>
              </a:ext>
            </a:extLst>
          </p:cNvPr>
          <p:cNvSpPr txBox="1"/>
          <p:nvPr/>
        </p:nvSpPr>
        <p:spPr>
          <a:xfrm>
            <a:off x="426128" y="694701"/>
            <a:ext cx="5442012" cy="646331"/>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feel less alone because ARMY is a big beautiful fandom and lot of people likes what I like.”</a:t>
            </a:r>
            <a:endParaRPr lang="en-GB" dirty="0"/>
          </a:p>
        </p:txBody>
      </p:sp>
      <p:sp>
        <p:nvSpPr>
          <p:cNvPr id="15" name="TextBox 14">
            <a:extLst>
              <a:ext uri="{FF2B5EF4-FFF2-40B4-BE49-F238E27FC236}">
                <a16:creationId xmlns:a16="http://schemas.microsoft.com/office/drawing/2014/main" id="{B401B91A-4B0C-4149-80D8-5AD4CFA9CFBD}"/>
              </a:ext>
            </a:extLst>
          </p:cNvPr>
          <p:cNvSpPr txBox="1"/>
          <p:nvPr/>
        </p:nvSpPr>
        <p:spPr>
          <a:xfrm>
            <a:off x="4437400" y="4277769"/>
            <a:ext cx="3317197" cy="923330"/>
          </a:xfrm>
          <a:prstGeom prst="rect">
            <a:avLst/>
          </a:prstGeom>
          <a:noFill/>
        </p:spPr>
        <p:txBody>
          <a:bodyPr wrap="square" rtlCol="0">
            <a:spAutoFit/>
          </a:bodyPr>
          <a:lstStyle/>
          <a:p>
            <a:r>
              <a:rPr lang="en-US" b="0" i="0" dirty="0">
                <a:solidFill>
                  <a:srgbClr val="202124"/>
                </a:solidFill>
                <a:effectLst/>
                <a:latin typeface="Roboto"/>
              </a:rPr>
              <a:t>“Just seeing people have the same interests as you makes you feel less lonely.”</a:t>
            </a:r>
            <a:endParaRPr lang="en-GB" dirty="0"/>
          </a:p>
        </p:txBody>
      </p:sp>
      <p:sp>
        <p:nvSpPr>
          <p:cNvPr id="16" name="TextBox 15">
            <a:extLst>
              <a:ext uri="{FF2B5EF4-FFF2-40B4-BE49-F238E27FC236}">
                <a16:creationId xmlns:a16="http://schemas.microsoft.com/office/drawing/2014/main" id="{D268C4A6-548E-4985-A6EA-531F8AC3A784}"/>
              </a:ext>
            </a:extLst>
          </p:cNvPr>
          <p:cNvSpPr txBox="1"/>
          <p:nvPr/>
        </p:nvSpPr>
        <p:spPr>
          <a:xfrm>
            <a:off x="8705757" y="5141513"/>
            <a:ext cx="3317197" cy="923330"/>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guess, </a:t>
            </a:r>
            <a:r>
              <a:rPr lang="en-US" b="0" i="0" dirty="0" err="1">
                <a:solidFill>
                  <a:srgbClr val="202124"/>
                </a:solidFill>
                <a:effectLst/>
                <a:latin typeface="Roboto"/>
              </a:rPr>
              <a:t>i</a:t>
            </a:r>
            <a:r>
              <a:rPr lang="en-US" b="0" i="0" dirty="0">
                <a:solidFill>
                  <a:srgbClr val="202124"/>
                </a:solidFill>
                <a:effectLst/>
                <a:latin typeface="Roboto"/>
              </a:rPr>
              <a:t> have friends from all over the world who </a:t>
            </a:r>
            <a:r>
              <a:rPr lang="en-US" b="0" i="0" dirty="0" err="1">
                <a:solidFill>
                  <a:srgbClr val="202124"/>
                </a:solidFill>
                <a:effectLst/>
                <a:latin typeface="Roboto"/>
              </a:rPr>
              <a:t>i</a:t>
            </a:r>
            <a:r>
              <a:rPr lang="en-US" b="0" i="0" dirty="0">
                <a:solidFill>
                  <a:srgbClr val="202124"/>
                </a:solidFill>
                <a:effectLst/>
                <a:latin typeface="Roboto"/>
              </a:rPr>
              <a:t> can tell everything”</a:t>
            </a:r>
            <a:endParaRPr lang="en-GB" dirty="0"/>
          </a:p>
        </p:txBody>
      </p:sp>
      <p:sp>
        <p:nvSpPr>
          <p:cNvPr id="17" name="TextBox 16">
            <a:extLst>
              <a:ext uri="{FF2B5EF4-FFF2-40B4-BE49-F238E27FC236}">
                <a16:creationId xmlns:a16="http://schemas.microsoft.com/office/drawing/2014/main" id="{24A439CC-32D9-4B54-8813-20D035610504}"/>
              </a:ext>
            </a:extLst>
          </p:cNvPr>
          <p:cNvSpPr txBox="1"/>
          <p:nvPr/>
        </p:nvSpPr>
        <p:spPr>
          <a:xfrm>
            <a:off x="542000" y="4679848"/>
            <a:ext cx="2383747" cy="923330"/>
          </a:xfrm>
          <a:prstGeom prst="rect">
            <a:avLst/>
          </a:prstGeom>
          <a:noFill/>
        </p:spPr>
        <p:txBody>
          <a:bodyPr wrap="square" rtlCol="0">
            <a:spAutoFit/>
          </a:bodyPr>
          <a:lstStyle/>
          <a:p>
            <a:r>
              <a:rPr lang="en-US" b="0" i="0" dirty="0">
                <a:solidFill>
                  <a:srgbClr val="202124"/>
                </a:solidFill>
                <a:effectLst/>
                <a:latin typeface="Roboto"/>
              </a:rPr>
              <a:t>“I would say they make you feel more supported”</a:t>
            </a:r>
            <a:endParaRPr lang="en-GB" dirty="0"/>
          </a:p>
        </p:txBody>
      </p:sp>
      <p:sp>
        <p:nvSpPr>
          <p:cNvPr id="18" name="TextBox 17">
            <a:extLst>
              <a:ext uri="{FF2B5EF4-FFF2-40B4-BE49-F238E27FC236}">
                <a16:creationId xmlns:a16="http://schemas.microsoft.com/office/drawing/2014/main" id="{D958CD5D-5281-46AA-9ED2-3947136FB2CE}"/>
              </a:ext>
            </a:extLst>
          </p:cNvPr>
          <p:cNvSpPr txBox="1"/>
          <p:nvPr/>
        </p:nvSpPr>
        <p:spPr>
          <a:xfrm>
            <a:off x="9843024" y="1764080"/>
            <a:ext cx="1834626" cy="923330"/>
          </a:xfrm>
          <a:prstGeom prst="rect">
            <a:avLst/>
          </a:prstGeom>
          <a:noFill/>
        </p:spPr>
        <p:txBody>
          <a:bodyPr wrap="square" rtlCol="0">
            <a:spAutoFit/>
          </a:bodyPr>
          <a:lstStyle/>
          <a:p>
            <a:r>
              <a:rPr lang="en-US" b="0" i="0" dirty="0">
                <a:solidFill>
                  <a:srgbClr val="202124"/>
                </a:solidFill>
                <a:effectLst/>
                <a:latin typeface="Roboto"/>
              </a:rPr>
              <a:t>“we all (fans and </a:t>
            </a:r>
            <a:r>
              <a:rPr lang="en-US" b="0" i="0" dirty="0" err="1">
                <a:solidFill>
                  <a:srgbClr val="202124"/>
                </a:solidFill>
                <a:effectLst/>
                <a:latin typeface="Roboto"/>
              </a:rPr>
              <a:t>and</a:t>
            </a:r>
            <a:r>
              <a:rPr lang="en-US" b="0" i="0" dirty="0">
                <a:solidFill>
                  <a:srgbClr val="202124"/>
                </a:solidFill>
                <a:effectLst/>
                <a:latin typeface="Roboto"/>
              </a:rPr>
              <a:t> </a:t>
            </a:r>
            <a:r>
              <a:rPr lang="en-US" b="0" i="0" dirty="0" err="1">
                <a:solidFill>
                  <a:srgbClr val="202124"/>
                </a:solidFill>
                <a:effectLst/>
                <a:latin typeface="Roboto"/>
              </a:rPr>
              <a:t>bts</a:t>
            </a:r>
            <a:r>
              <a:rPr lang="en-US" b="0" i="0" dirty="0">
                <a:solidFill>
                  <a:srgbClr val="202124"/>
                </a:solidFill>
                <a:effectLst/>
                <a:latin typeface="Roboto"/>
              </a:rPr>
              <a:t> are a family)”</a:t>
            </a:r>
            <a:endParaRPr lang="en-GB" dirty="0"/>
          </a:p>
        </p:txBody>
      </p:sp>
      <p:sp>
        <p:nvSpPr>
          <p:cNvPr id="19" name="TextBox 18">
            <a:extLst>
              <a:ext uri="{FF2B5EF4-FFF2-40B4-BE49-F238E27FC236}">
                <a16:creationId xmlns:a16="http://schemas.microsoft.com/office/drawing/2014/main" id="{5B0D7813-43D3-4A6E-9020-2F967DC0062D}"/>
              </a:ext>
            </a:extLst>
          </p:cNvPr>
          <p:cNvSpPr txBox="1"/>
          <p:nvPr/>
        </p:nvSpPr>
        <p:spPr>
          <a:xfrm>
            <a:off x="695325" y="1536559"/>
            <a:ext cx="1381125" cy="1477328"/>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Kinda</a:t>
            </a:r>
            <a:r>
              <a:rPr lang="en-US" b="0" i="0" dirty="0">
                <a:solidFill>
                  <a:srgbClr val="202124"/>
                </a:solidFill>
                <a:effectLst/>
                <a:latin typeface="Roboto"/>
              </a:rPr>
              <a:t> neutral - not super part of the fandom”</a:t>
            </a:r>
            <a:endParaRPr lang="en-GB" dirty="0"/>
          </a:p>
        </p:txBody>
      </p:sp>
    </p:spTree>
    <p:extLst>
      <p:ext uri="{BB962C8B-B14F-4D97-AF65-F5344CB8AC3E}">
        <p14:creationId xmlns:p14="http://schemas.microsoft.com/office/powerpoint/2010/main" val="4217603372"/>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60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 calcmode="lin" valueType="num">
                                      <p:cBhvr additive="base">
                                        <p:cTn id="12" dur="6000" fill="hold"/>
                                        <p:tgtEl>
                                          <p:spTgt spid="12"/>
                                        </p:tgtEl>
                                        <p:attrNameLst>
                                          <p:attrName>ppt_x</p:attrName>
                                        </p:attrNameLst>
                                      </p:cBhvr>
                                      <p:tavLst>
                                        <p:tav tm="0">
                                          <p:val>
                                            <p:strVal val="#ppt_x"/>
                                          </p:val>
                                        </p:tav>
                                        <p:tav tm="100000">
                                          <p:val>
                                            <p:strVal val="#ppt_x"/>
                                          </p:val>
                                        </p:tav>
                                      </p:tavLst>
                                    </p:anim>
                                    <p:anim calcmode="lin" valueType="num">
                                      <p:cBhvr additive="base">
                                        <p:cTn id="13" dur="60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8" presetClass="emph" presetSubtype="0" fill="hold" grpId="0" nodeType="clickEffect">
                                  <p:stCondLst>
                                    <p:cond delay="0"/>
                                  </p:stCondLst>
                                  <p:childTnLst>
                                    <p:animRot by="21600000">
                                      <p:cBhvr>
                                        <p:cTn id="17" dur="3000" fill="hold"/>
                                        <p:tgtEl>
                                          <p:spTgt spid="16"/>
                                        </p:tgtEl>
                                        <p:attrNameLst>
                                          <p:attrName>r</p:attrName>
                                        </p:attrNameLst>
                                      </p:cBhvr>
                                    </p:animRo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Effect transition="in" filter="wheel(1)">
                                      <p:cBhvr>
                                        <p:cTn id="22" dur="3000"/>
                                        <p:tgtEl>
                                          <p:spTgt spid="14"/>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animEffect transition="in" filter="wipe(down)">
                                      <p:cBhvr>
                                        <p:cTn id="27" dur="580">
                                          <p:stCondLst>
                                            <p:cond delay="0"/>
                                          </p:stCondLst>
                                        </p:cTn>
                                        <p:tgtEl>
                                          <p:spTgt spid="15"/>
                                        </p:tgtEl>
                                      </p:cBhvr>
                                    </p:animEffect>
                                    <p:anim calcmode="lin" valueType="num">
                                      <p:cBhvr>
                                        <p:cTn id="28"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33" dur="26">
                                          <p:stCondLst>
                                            <p:cond delay="650"/>
                                          </p:stCondLst>
                                        </p:cTn>
                                        <p:tgtEl>
                                          <p:spTgt spid="15"/>
                                        </p:tgtEl>
                                      </p:cBhvr>
                                      <p:to x="100000" y="60000"/>
                                    </p:animScale>
                                    <p:animScale>
                                      <p:cBhvr>
                                        <p:cTn id="34" dur="166" decel="50000">
                                          <p:stCondLst>
                                            <p:cond delay="676"/>
                                          </p:stCondLst>
                                        </p:cTn>
                                        <p:tgtEl>
                                          <p:spTgt spid="15"/>
                                        </p:tgtEl>
                                      </p:cBhvr>
                                      <p:to x="100000" y="100000"/>
                                    </p:animScale>
                                    <p:animScale>
                                      <p:cBhvr>
                                        <p:cTn id="35" dur="26">
                                          <p:stCondLst>
                                            <p:cond delay="1312"/>
                                          </p:stCondLst>
                                        </p:cTn>
                                        <p:tgtEl>
                                          <p:spTgt spid="15"/>
                                        </p:tgtEl>
                                      </p:cBhvr>
                                      <p:to x="100000" y="80000"/>
                                    </p:animScale>
                                    <p:animScale>
                                      <p:cBhvr>
                                        <p:cTn id="36" dur="166" decel="50000">
                                          <p:stCondLst>
                                            <p:cond delay="1338"/>
                                          </p:stCondLst>
                                        </p:cTn>
                                        <p:tgtEl>
                                          <p:spTgt spid="15"/>
                                        </p:tgtEl>
                                      </p:cBhvr>
                                      <p:to x="100000" y="100000"/>
                                    </p:animScale>
                                    <p:animScale>
                                      <p:cBhvr>
                                        <p:cTn id="37" dur="26">
                                          <p:stCondLst>
                                            <p:cond delay="1642"/>
                                          </p:stCondLst>
                                        </p:cTn>
                                        <p:tgtEl>
                                          <p:spTgt spid="15"/>
                                        </p:tgtEl>
                                      </p:cBhvr>
                                      <p:to x="100000" y="90000"/>
                                    </p:animScale>
                                    <p:animScale>
                                      <p:cBhvr>
                                        <p:cTn id="38" dur="166" decel="50000">
                                          <p:stCondLst>
                                            <p:cond delay="1668"/>
                                          </p:stCondLst>
                                        </p:cTn>
                                        <p:tgtEl>
                                          <p:spTgt spid="15"/>
                                        </p:tgtEl>
                                      </p:cBhvr>
                                      <p:to x="100000" y="100000"/>
                                    </p:animScale>
                                    <p:animScale>
                                      <p:cBhvr>
                                        <p:cTn id="39" dur="26">
                                          <p:stCondLst>
                                            <p:cond delay="1808"/>
                                          </p:stCondLst>
                                        </p:cTn>
                                        <p:tgtEl>
                                          <p:spTgt spid="15"/>
                                        </p:tgtEl>
                                      </p:cBhvr>
                                      <p:to x="100000" y="95000"/>
                                    </p:animScale>
                                    <p:animScale>
                                      <p:cBhvr>
                                        <p:cTn id="40" dur="166" decel="50000">
                                          <p:stCondLst>
                                            <p:cond delay="1834"/>
                                          </p:stCondLst>
                                        </p:cTn>
                                        <p:tgtEl>
                                          <p:spTgt spid="15"/>
                                        </p:tgtEl>
                                      </p:cBhvr>
                                      <p:to x="100000" y="100000"/>
                                    </p:animScale>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grpId="0" nodeType="clickEffect">
                                  <p:stCondLst>
                                    <p:cond delay="0"/>
                                  </p:stCondLst>
                                  <p:childTnLst>
                                    <p:set>
                                      <p:cBhvr>
                                        <p:cTn id="44" dur="1" fill="hold">
                                          <p:stCondLst>
                                            <p:cond delay="0"/>
                                          </p:stCondLst>
                                        </p:cTn>
                                        <p:tgtEl>
                                          <p:spTgt spid="11"/>
                                        </p:tgtEl>
                                        <p:attrNameLst>
                                          <p:attrName>style.visibility</p:attrName>
                                        </p:attrNameLst>
                                      </p:cBhvr>
                                      <p:to>
                                        <p:strVal val="visible"/>
                                      </p:to>
                                    </p:set>
                                    <p:animEffect transition="in" filter="randombar(horizontal)">
                                      <p:cBhvr>
                                        <p:cTn id="45" dur="6000"/>
                                        <p:tgtEl>
                                          <p:spTgt spid="11"/>
                                        </p:tgtEl>
                                      </p:cBhvr>
                                    </p:animEffect>
                                  </p:childTnLst>
                                </p:cTn>
                              </p:par>
                            </p:childTnLst>
                          </p:cTn>
                        </p:par>
                      </p:childTnLst>
                    </p:cTn>
                  </p:par>
                  <p:par>
                    <p:cTn id="46" fill="hold">
                      <p:stCondLst>
                        <p:cond delay="indefinite"/>
                      </p:stCondLst>
                      <p:childTnLst>
                        <p:par>
                          <p:cTn id="47" fill="hold">
                            <p:stCondLst>
                              <p:cond delay="0"/>
                            </p:stCondLst>
                            <p:childTnLst>
                              <p:par>
                                <p:cTn id="48" presetID="6" presetClass="entr" presetSubtype="16" fill="hold" grpId="0" nodeType="clickEffect">
                                  <p:stCondLst>
                                    <p:cond delay="0"/>
                                  </p:stCondLst>
                                  <p:childTnLst>
                                    <p:set>
                                      <p:cBhvr>
                                        <p:cTn id="49" dur="1" fill="hold">
                                          <p:stCondLst>
                                            <p:cond delay="0"/>
                                          </p:stCondLst>
                                        </p:cTn>
                                        <p:tgtEl>
                                          <p:spTgt spid="10"/>
                                        </p:tgtEl>
                                        <p:attrNameLst>
                                          <p:attrName>style.visibility</p:attrName>
                                        </p:attrNameLst>
                                      </p:cBhvr>
                                      <p:to>
                                        <p:strVal val="visible"/>
                                      </p:to>
                                    </p:set>
                                    <p:animEffect transition="in" filter="circle(in)">
                                      <p:cBhvr>
                                        <p:cTn id="50" dur="6000"/>
                                        <p:tgtEl>
                                          <p:spTgt spid="10"/>
                                        </p:tgtEl>
                                      </p:cBhvr>
                                    </p:animEffect>
                                  </p:childTnLst>
                                </p:cTn>
                              </p:par>
                            </p:childTnLst>
                          </p:cTn>
                        </p:par>
                      </p:childTnLst>
                    </p:cTn>
                  </p:par>
                  <p:par>
                    <p:cTn id="51" fill="hold">
                      <p:stCondLst>
                        <p:cond delay="indefinite"/>
                      </p:stCondLst>
                      <p:childTnLst>
                        <p:par>
                          <p:cTn id="52" fill="hold">
                            <p:stCondLst>
                              <p:cond delay="0"/>
                            </p:stCondLst>
                            <p:childTnLst>
                              <p:par>
                                <p:cTn id="53" presetID="45" presetClass="entr" presetSubtype="0" fill="hold" grpId="0" nodeType="clickEffect">
                                  <p:stCondLst>
                                    <p:cond delay="0"/>
                                  </p:stCondLst>
                                  <p:childTnLst>
                                    <p:set>
                                      <p:cBhvr>
                                        <p:cTn id="54" dur="1" fill="hold">
                                          <p:stCondLst>
                                            <p:cond delay="0"/>
                                          </p:stCondLst>
                                        </p:cTn>
                                        <p:tgtEl>
                                          <p:spTgt spid="13"/>
                                        </p:tgtEl>
                                        <p:attrNameLst>
                                          <p:attrName>style.visibility</p:attrName>
                                        </p:attrNameLst>
                                      </p:cBhvr>
                                      <p:to>
                                        <p:strVal val="visible"/>
                                      </p:to>
                                    </p:set>
                                    <p:animEffect transition="in" filter="fade">
                                      <p:cBhvr>
                                        <p:cTn id="55" dur="6000"/>
                                        <p:tgtEl>
                                          <p:spTgt spid="13"/>
                                        </p:tgtEl>
                                      </p:cBhvr>
                                    </p:animEffect>
                                    <p:anim calcmode="lin" valueType="num">
                                      <p:cBhvr>
                                        <p:cTn id="56" dur="6000" fill="hold"/>
                                        <p:tgtEl>
                                          <p:spTgt spid="13"/>
                                        </p:tgtEl>
                                        <p:attrNameLst>
                                          <p:attrName>ppt_w</p:attrName>
                                        </p:attrNameLst>
                                      </p:cBhvr>
                                      <p:tavLst>
                                        <p:tav tm="0" fmla="#ppt_w*sin(2.5*pi*$)">
                                          <p:val>
                                            <p:fltVal val="0"/>
                                          </p:val>
                                        </p:tav>
                                        <p:tav tm="100000">
                                          <p:val>
                                            <p:fltVal val="1"/>
                                          </p:val>
                                        </p:tav>
                                      </p:tavLst>
                                    </p:anim>
                                    <p:anim calcmode="lin" valueType="num">
                                      <p:cBhvr>
                                        <p:cTn id="57" dur="6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19"/>
                                        </p:tgtEl>
                                        <p:attrNameLst>
                                          <p:attrName>style.visibility</p:attrName>
                                        </p:attrNameLst>
                                      </p:cBhvr>
                                      <p:to>
                                        <p:strVal val="visible"/>
                                      </p:to>
                                    </p:set>
                                    <p:animEffect transition="in" filter="fade">
                                      <p:cBhvr>
                                        <p:cTn id="62" dur="3000"/>
                                        <p:tgtEl>
                                          <p:spTgt spid="19"/>
                                        </p:tgtEl>
                                      </p:cBhvr>
                                    </p:animEffect>
                                    <p:anim calcmode="lin" valueType="num">
                                      <p:cBhvr>
                                        <p:cTn id="63" dur="3000" fill="hold"/>
                                        <p:tgtEl>
                                          <p:spTgt spid="19"/>
                                        </p:tgtEl>
                                        <p:attrNameLst>
                                          <p:attrName>ppt_x</p:attrName>
                                        </p:attrNameLst>
                                      </p:cBhvr>
                                      <p:tavLst>
                                        <p:tav tm="0">
                                          <p:val>
                                            <p:strVal val="#ppt_x"/>
                                          </p:val>
                                        </p:tav>
                                        <p:tav tm="100000">
                                          <p:val>
                                            <p:strVal val="#ppt_x"/>
                                          </p:val>
                                        </p:tav>
                                      </p:tavLst>
                                    </p:anim>
                                    <p:anim calcmode="lin" valueType="num">
                                      <p:cBhvr>
                                        <p:cTn id="64" dur="3000" fill="hold"/>
                                        <p:tgtEl>
                                          <p:spTgt spid="19"/>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14" presetClass="entr" presetSubtype="10" fill="hold" grpId="0" nodeType="clickEffect">
                                  <p:stCondLst>
                                    <p:cond delay="0"/>
                                  </p:stCondLst>
                                  <p:childTnLst>
                                    <p:set>
                                      <p:cBhvr>
                                        <p:cTn id="68" dur="1" fill="hold">
                                          <p:stCondLst>
                                            <p:cond delay="0"/>
                                          </p:stCondLst>
                                        </p:cTn>
                                        <p:tgtEl>
                                          <p:spTgt spid="18"/>
                                        </p:tgtEl>
                                        <p:attrNameLst>
                                          <p:attrName>style.visibility</p:attrName>
                                        </p:attrNameLst>
                                      </p:cBhvr>
                                      <p:to>
                                        <p:strVal val="visible"/>
                                      </p:to>
                                    </p:set>
                                    <p:animEffect transition="in" filter="randombar(horizontal)">
                                      <p:cBhvr>
                                        <p:cTn id="69" dur="3000"/>
                                        <p:tgtEl>
                                          <p:spTgt spid="18"/>
                                        </p:tgtEl>
                                      </p:cBhvr>
                                    </p:animEffect>
                                  </p:childTnLst>
                                </p:cTn>
                              </p:par>
                            </p:childTnLst>
                          </p:cTn>
                        </p:par>
                      </p:childTnLst>
                    </p:cTn>
                  </p:par>
                  <p:par>
                    <p:cTn id="70" fill="hold">
                      <p:stCondLst>
                        <p:cond delay="indefinite"/>
                      </p:stCondLst>
                      <p:childTnLst>
                        <p:par>
                          <p:cTn id="71" fill="hold">
                            <p:stCondLst>
                              <p:cond delay="0"/>
                            </p:stCondLst>
                            <p:childTnLst>
                              <p:par>
                                <p:cTn id="72" presetID="53" presetClass="entr" presetSubtype="16" fill="hold" grpId="0" nodeType="clickEffect">
                                  <p:stCondLst>
                                    <p:cond delay="0"/>
                                  </p:stCondLst>
                                  <p:childTnLst>
                                    <p:set>
                                      <p:cBhvr>
                                        <p:cTn id="73" dur="1" fill="hold">
                                          <p:stCondLst>
                                            <p:cond delay="0"/>
                                          </p:stCondLst>
                                        </p:cTn>
                                        <p:tgtEl>
                                          <p:spTgt spid="17"/>
                                        </p:tgtEl>
                                        <p:attrNameLst>
                                          <p:attrName>style.visibility</p:attrName>
                                        </p:attrNameLst>
                                      </p:cBhvr>
                                      <p:to>
                                        <p:strVal val="visible"/>
                                      </p:to>
                                    </p:set>
                                    <p:anim calcmode="lin" valueType="num">
                                      <p:cBhvr>
                                        <p:cTn id="74" dur="3000" fill="hold"/>
                                        <p:tgtEl>
                                          <p:spTgt spid="17"/>
                                        </p:tgtEl>
                                        <p:attrNameLst>
                                          <p:attrName>ppt_w</p:attrName>
                                        </p:attrNameLst>
                                      </p:cBhvr>
                                      <p:tavLst>
                                        <p:tav tm="0">
                                          <p:val>
                                            <p:fltVal val="0"/>
                                          </p:val>
                                        </p:tav>
                                        <p:tav tm="100000">
                                          <p:val>
                                            <p:strVal val="#ppt_w"/>
                                          </p:val>
                                        </p:tav>
                                      </p:tavLst>
                                    </p:anim>
                                    <p:anim calcmode="lin" valueType="num">
                                      <p:cBhvr>
                                        <p:cTn id="75" dur="3000" fill="hold"/>
                                        <p:tgtEl>
                                          <p:spTgt spid="17"/>
                                        </p:tgtEl>
                                        <p:attrNameLst>
                                          <p:attrName>ppt_h</p:attrName>
                                        </p:attrNameLst>
                                      </p:cBhvr>
                                      <p:tavLst>
                                        <p:tav tm="0">
                                          <p:val>
                                            <p:fltVal val="0"/>
                                          </p:val>
                                        </p:tav>
                                        <p:tav tm="100000">
                                          <p:val>
                                            <p:strVal val="#ppt_h"/>
                                          </p:val>
                                        </p:tav>
                                      </p:tavLst>
                                    </p:anim>
                                    <p:animEffect transition="in" filter="fade">
                                      <p:cBhvr>
                                        <p:cTn id="76" dur="3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3" grpId="0"/>
      <p:bldP spid="14" grpId="0"/>
      <p:bldP spid="15" grpId="0"/>
      <p:bldP spid="16" grpId="0"/>
      <p:bldP spid="17" grpId="0"/>
      <p:bldP spid="18" grpId="0"/>
      <p:bldP spid="19"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wearing a hat&#10;&#10;Description automatically generated with low confidence">
            <a:extLst>
              <a:ext uri="{FF2B5EF4-FFF2-40B4-BE49-F238E27FC236}">
                <a16:creationId xmlns:a16="http://schemas.microsoft.com/office/drawing/2014/main" id="{3D37DFBF-0FCF-4391-B61F-2D91BCEAF2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7187" y="0"/>
            <a:ext cx="3857625" cy="6858000"/>
          </a:xfrm>
          <a:prstGeom prst="rect">
            <a:avLst/>
          </a:prstGeom>
        </p:spPr>
      </p:pic>
    </p:spTree>
    <p:extLst>
      <p:ext uri="{BB962C8B-B14F-4D97-AF65-F5344CB8AC3E}">
        <p14:creationId xmlns:p14="http://schemas.microsoft.com/office/powerpoint/2010/main" val="476131796"/>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461665"/>
          </a:xfrm>
          <a:prstGeom prst="rect">
            <a:avLst/>
          </a:prstGeom>
          <a:noFill/>
        </p:spPr>
        <p:txBody>
          <a:bodyPr wrap="square" rtlCol="0">
            <a:spAutoFit/>
          </a:bodyPr>
          <a:lstStyle/>
          <a:p>
            <a:pPr algn="ctr"/>
            <a:r>
              <a:rPr lang="en-US" sz="2400" dirty="0"/>
              <a:t>When you need uplifting or need to maintain a positive mood, what song do you listen to?</a:t>
            </a:r>
            <a:endParaRPr lang="en-GB" sz="2400" dirty="0"/>
          </a:p>
        </p:txBody>
      </p:sp>
      <p:graphicFrame>
        <p:nvGraphicFramePr>
          <p:cNvPr id="4" name="Chart 3">
            <a:extLst>
              <a:ext uri="{FF2B5EF4-FFF2-40B4-BE49-F238E27FC236}">
                <a16:creationId xmlns:a16="http://schemas.microsoft.com/office/drawing/2014/main" id="{2D079966-461A-4EF4-9F1E-C226EB164E0E}"/>
              </a:ext>
            </a:extLst>
          </p:cNvPr>
          <p:cNvGraphicFramePr/>
          <p:nvPr>
            <p:extLst>
              <p:ext uri="{D42A27DB-BD31-4B8C-83A1-F6EECF244321}">
                <p14:modId xmlns:p14="http://schemas.microsoft.com/office/powerpoint/2010/main" val="2144690324"/>
              </p:ext>
            </p:extLst>
          </p:nvPr>
        </p:nvGraphicFramePr>
        <p:xfrm>
          <a:off x="1854446" y="1092528"/>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867041969"/>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anim calcmode="lin" valueType="num">
                                      <p:cBhvr>
                                        <p:cTn id="8" dur="3000" fill="hold"/>
                                        <p:tgtEl>
                                          <p:spTgt spid="4"/>
                                        </p:tgtEl>
                                        <p:attrNameLst>
                                          <p:attrName>ppt_x</p:attrName>
                                        </p:attrNameLst>
                                      </p:cBhvr>
                                      <p:tavLst>
                                        <p:tav tm="0">
                                          <p:val>
                                            <p:strVal val="#ppt_x"/>
                                          </p:val>
                                        </p:tav>
                                        <p:tav tm="100000">
                                          <p:val>
                                            <p:strVal val="#ppt_x"/>
                                          </p:val>
                                        </p:tav>
                                      </p:tavLst>
                                    </p:anim>
                                    <p:anim calcmode="lin" valueType="num">
                                      <p:cBhvr>
                                        <p:cTn id="9" dur="3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461665"/>
          </a:xfrm>
          <a:prstGeom prst="rect">
            <a:avLst/>
          </a:prstGeom>
          <a:noFill/>
        </p:spPr>
        <p:txBody>
          <a:bodyPr wrap="square" rtlCol="0">
            <a:spAutoFit/>
          </a:bodyPr>
          <a:lstStyle/>
          <a:p>
            <a:pPr algn="ctr"/>
            <a:r>
              <a:rPr lang="en-US" sz="2400" dirty="0"/>
              <a:t>When you need to feel calm and relaxed, what song do you listen to?</a:t>
            </a:r>
            <a:endParaRPr lang="en-GB" sz="2400" dirty="0"/>
          </a:p>
        </p:txBody>
      </p:sp>
      <p:graphicFrame>
        <p:nvGraphicFramePr>
          <p:cNvPr id="8" name="Chart 7">
            <a:extLst>
              <a:ext uri="{FF2B5EF4-FFF2-40B4-BE49-F238E27FC236}">
                <a16:creationId xmlns:a16="http://schemas.microsoft.com/office/drawing/2014/main" id="{0A7DFEDD-08F5-4737-A6C2-ABA3EA750562}"/>
              </a:ext>
            </a:extLst>
          </p:cNvPr>
          <p:cNvGraphicFramePr/>
          <p:nvPr>
            <p:extLst>
              <p:ext uri="{D42A27DB-BD31-4B8C-83A1-F6EECF244321}">
                <p14:modId xmlns:p14="http://schemas.microsoft.com/office/powerpoint/2010/main" val="30194597"/>
              </p:ext>
            </p:extLst>
          </p:nvPr>
        </p:nvGraphicFramePr>
        <p:xfrm>
          <a:off x="2057153" y="1181305"/>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65306083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3000" fill="hold"/>
                                        <p:tgtEl>
                                          <p:spTgt spid="8"/>
                                        </p:tgtEl>
                                        <p:attrNameLst>
                                          <p:attrName>ppt_w</p:attrName>
                                        </p:attrNameLst>
                                      </p:cBhvr>
                                      <p:tavLst>
                                        <p:tav tm="0">
                                          <p:val>
                                            <p:fltVal val="0"/>
                                          </p:val>
                                        </p:tav>
                                        <p:tav tm="100000">
                                          <p:val>
                                            <p:strVal val="#ppt_w"/>
                                          </p:val>
                                        </p:tav>
                                      </p:tavLst>
                                    </p:anim>
                                    <p:anim calcmode="lin" valueType="num">
                                      <p:cBhvr>
                                        <p:cTn id="8" dur="3000" fill="hold"/>
                                        <p:tgtEl>
                                          <p:spTgt spid="8"/>
                                        </p:tgtEl>
                                        <p:attrNameLst>
                                          <p:attrName>ppt_h</p:attrName>
                                        </p:attrNameLst>
                                      </p:cBhvr>
                                      <p:tavLst>
                                        <p:tav tm="0">
                                          <p:val>
                                            <p:fltVal val="0"/>
                                          </p:val>
                                        </p:tav>
                                        <p:tav tm="100000">
                                          <p:val>
                                            <p:strVal val="#ppt_h"/>
                                          </p:val>
                                        </p:tav>
                                      </p:tavLst>
                                    </p:anim>
                                    <p:animEffect transition="in" filter="fade">
                                      <p:cBhvr>
                                        <p:cTn id="9" dur="3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461665"/>
          </a:xfrm>
          <a:prstGeom prst="rect">
            <a:avLst/>
          </a:prstGeom>
          <a:noFill/>
        </p:spPr>
        <p:txBody>
          <a:bodyPr wrap="square" rtlCol="0">
            <a:spAutoFit/>
          </a:bodyPr>
          <a:lstStyle/>
          <a:p>
            <a:pPr algn="ctr"/>
            <a:r>
              <a:rPr lang="en-US" sz="2400" dirty="0"/>
              <a:t>When you need energy and motivation,  what song do you listen to?</a:t>
            </a:r>
            <a:endParaRPr lang="en-GB" sz="2400" dirty="0"/>
          </a:p>
        </p:txBody>
      </p:sp>
      <p:graphicFrame>
        <p:nvGraphicFramePr>
          <p:cNvPr id="4" name="Chart 3">
            <a:extLst>
              <a:ext uri="{FF2B5EF4-FFF2-40B4-BE49-F238E27FC236}">
                <a16:creationId xmlns:a16="http://schemas.microsoft.com/office/drawing/2014/main" id="{1388F03D-9224-430F-B0DF-0019400E7656}"/>
              </a:ext>
            </a:extLst>
          </p:cNvPr>
          <p:cNvGraphicFramePr/>
          <p:nvPr>
            <p:extLst>
              <p:ext uri="{D42A27DB-BD31-4B8C-83A1-F6EECF244321}">
                <p14:modId xmlns:p14="http://schemas.microsoft.com/office/powerpoint/2010/main" val="2487743296"/>
              </p:ext>
            </p:extLst>
          </p:nvPr>
        </p:nvGraphicFramePr>
        <p:xfrm>
          <a:off x="2165350" y="1272116"/>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85161539"/>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461665"/>
          </a:xfrm>
          <a:prstGeom prst="rect">
            <a:avLst/>
          </a:prstGeom>
          <a:noFill/>
        </p:spPr>
        <p:txBody>
          <a:bodyPr wrap="square" rtlCol="0">
            <a:spAutoFit/>
          </a:bodyPr>
          <a:lstStyle/>
          <a:p>
            <a:pPr algn="ctr"/>
            <a:r>
              <a:rPr lang="en-US" sz="2400" dirty="0"/>
              <a:t>When you need to forget a negative mood or emotions,  what song do you listen to?</a:t>
            </a:r>
            <a:endParaRPr lang="en-GB" sz="2400" dirty="0"/>
          </a:p>
        </p:txBody>
      </p:sp>
      <p:graphicFrame>
        <p:nvGraphicFramePr>
          <p:cNvPr id="4" name="Chart 3">
            <a:extLst>
              <a:ext uri="{FF2B5EF4-FFF2-40B4-BE49-F238E27FC236}">
                <a16:creationId xmlns:a16="http://schemas.microsoft.com/office/drawing/2014/main" id="{3F0081A9-80DB-42CC-BF46-E8147A875C69}"/>
              </a:ext>
            </a:extLst>
          </p:cNvPr>
          <p:cNvGraphicFramePr/>
          <p:nvPr>
            <p:extLst>
              <p:ext uri="{D42A27DB-BD31-4B8C-83A1-F6EECF244321}">
                <p14:modId xmlns:p14="http://schemas.microsoft.com/office/powerpoint/2010/main" val="3034350807"/>
              </p:ext>
            </p:extLst>
          </p:nvPr>
        </p:nvGraphicFramePr>
        <p:xfrm>
          <a:off x="2032000" y="1148291"/>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957777966"/>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870">
                                          <p:stCondLst>
                                            <p:cond delay="0"/>
                                          </p:stCondLst>
                                        </p:cTn>
                                        <p:tgtEl>
                                          <p:spTgt spid="4"/>
                                        </p:tgtEl>
                                      </p:cBhvr>
                                    </p:animEffect>
                                    <p:anim calcmode="lin" valueType="num">
                                      <p:cBhvr>
                                        <p:cTn id="8" dur="2733"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996"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996" tmFilter="0, 0; 0.125,0.2665; 0.25,0.4; 0.375,0.465; 0.5,0.5;  0.625,0.535; 0.75,0.6; 0.875,0.7335; 1,1">
                                          <p:stCondLst>
                                            <p:cond delay="996"/>
                                          </p:stCondLst>
                                        </p:cTn>
                                        <p:tgtEl>
                                          <p:spTgt spid="4"/>
                                        </p:tgtEl>
                                        <p:attrNameLst>
                                          <p:attrName>ppt_y</p:attrName>
                                        </p:attrNameLst>
                                      </p:cBhvr>
                                      <p:tavLst>
                                        <p:tav tm="0" fmla="#ppt_y-sin(pi*$)/9">
                                          <p:val>
                                            <p:fltVal val="0"/>
                                          </p:val>
                                        </p:tav>
                                        <p:tav tm="100000">
                                          <p:val>
                                            <p:fltVal val="1"/>
                                          </p:val>
                                        </p:tav>
                                      </p:tavLst>
                                    </p:anim>
                                    <p:anim calcmode="lin" valueType="num">
                                      <p:cBhvr>
                                        <p:cTn id="11" dur="498" tmFilter="0, 0; 0.125,0.2665; 0.25,0.4; 0.375,0.465; 0.5,0.5;  0.625,0.535; 0.75,0.6; 0.875,0.7335; 1,1">
                                          <p:stCondLst>
                                            <p:cond delay="1986"/>
                                          </p:stCondLst>
                                        </p:cTn>
                                        <p:tgtEl>
                                          <p:spTgt spid="4"/>
                                        </p:tgtEl>
                                        <p:attrNameLst>
                                          <p:attrName>ppt_y</p:attrName>
                                        </p:attrNameLst>
                                      </p:cBhvr>
                                      <p:tavLst>
                                        <p:tav tm="0" fmla="#ppt_y-sin(pi*$)/27">
                                          <p:val>
                                            <p:fltVal val="0"/>
                                          </p:val>
                                        </p:tav>
                                        <p:tav tm="100000">
                                          <p:val>
                                            <p:fltVal val="1"/>
                                          </p:val>
                                        </p:tav>
                                      </p:tavLst>
                                    </p:anim>
                                    <p:anim calcmode="lin" valueType="num">
                                      <p:cBhvr>
                                        <p:cTn id="12" dur="246" tmFilter="0, 0; 0.125,0.2665; 0.25,0.4; 0.375,0.465; 0.5,0.5;  0.625,0.535; 0.75,0.6; 0.875,0.7335; 1,1">
                                          <p:stCondLst>
                                            <p:cond delay="2484"/>
                                          </p:stCondLst>
                                        </p:cTn>
                                        <p:tgtEl>
                                          <p:spTgt spid="4"/>
                                        </p:tgtEl>
                                        <p:attrNameLst>
                                          <p:attrName>ppt_y</p:attrName>
                                        </p:attrNameLst>
                                      </p:cBhvr>
                                      <p:tavLst>
                                        <p:tav tm="0" fmla="#ppt_y-sin(pi*$)/81">
                                          <p:val>
                                            <p:fltVal val="0"/>
                                          </p:val>
                                        </p:tav>
                                        <p:tav tm="100000">
                                          <p:val>
                                            <p:fltVal val="1"/>
                                          </p:val>
                                        </p:tav>
                                      </p:tavLst>
                                    </p:anim>
                                    <p:animScale>
                                      <p:cBhvr>
                                        <p:cTn id="13" dur="39">
                                          <p:stCondLst>
                                            <p:cond delay="975"/>
                                          </p:stCondLst>
                                        </p:cTn>
                                        <p:tgtEl>
                                          <p:spTgt spid="4"/>
                                        </p:tgtEl>
                                      </p:cBhvr>
                                      <p:to x="100000" y="60000"/>
                                    </p:animScale>
                                    <p:animScale>
                                      <p:cBhvr>
                                        <p:cTn id="14" dur="249" decel="50000">
                                          <p:stCondLst>
                                            <p:cond delay="1014"/>
                                          </p:stCondLst>
                                        </p:cTn>
                                        <p:tgtEl>
                                          <p:spTgt spid="4"/>
                                        </p:tgtEl>
                                      </p:cBhvr>
                                      <p:to x="100000" y="100000"/>
                                    </p:animScale>
                                    <p:animScale>
                                      <p:cBhvr>
                                        <p:cTn id="15" dur="39">
                                          <p:stCondLst>
                                            <p:cond delay="1968"/>
                                          </p:stCondLst>
                                        </p:cTn>
                                        <p:tgtEl>
                                          <p:spTgt spid="4"/>
                                        </p:tgtEl>
                                      </p:cBhvr>
                                      <p:to x="100000" y="80000"/>
                                    </p:animScale>
                                    <p:animScale>
                                      <p:cBhvr>
                                        <p:cTn id="16" dur="249" decel="50000">
                                          <p:stCondLst>
                                            <p:cond delay="2007"/>
                                          </p:stCondLst>
                                        </p:cTn>
                                        <p:tgtEl>
                                          <p:spTgt spid="4"/>
                                        </p:tgtEl>
                                      </p:cBhvr>
                                      <p:to x="100000" y="100000"/>
                                    </p:animScale>
                                    <p:animScale>
                                      <p:cBhvr>
                                        <p:cTn id="17" dur="39">
                                          <p:stCondLst>
                                            <p:cond delay="2463"/>
                                          </p:stCondLst>
                                        </p:cTn>
                                        <p:tgtEl>
                                          <p:spTgt spid="4"/>
                                        </p:tgtEl>
                                      </p:cBhvr>
                                      <p:to x="100000" y="90000"/>
                                    </p:animScale>
                                    <p:animScale>
                                      <p:cBhvr>
                                        <p:cTn id="18" dur="249" decel="50000">
                                          <p:stCondLst>
                                            <p:cond delay="2502"/>
                                          </p:stCondLst>
                                        </p:cTn>
                                        <p:tgtEl>
                                          <p:spTgt spid="4"/>
                                        </p:tgtEl>
                                      </p:cBhvr>
                                      <p:to x="100000" y="100000"/>
                                    </p:animScale>
                                    <p:animScale>
                                      <p:cBhvr>
                                        <p:cTn id="19" dur="39">
                                          <p:stCondLst>
                                            <p:cond delay="2712"/>
                                          </p:stCondLst>
                                        </p:cTn>
                                        <p:tgtEl>
                                          <p:spTgt spid="4"/>
                                        </p:tgtEl>
                                      </p:cBhvr>
                                      <p:to x="100000" y="95000"/>
                                    </p:animScale>
                                    <p:animScale>
                                      <p:cBhvr>
                                        <p:cTn id="20" dur="249" decel="50000">
                                          <p:stCondLst>
                                            <p:cond delay="2751"/>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461665"/>
          </a:xfrm>
          <a:prstGeom prst="rect">
            <a:avLst/>
          </a:prstGeom>
          <a:noFill/>
        </p:spPr>
        <p:txBody>
          <a:bodyPr wrap="square" rtlCol="0">
            <a:spAutoFit/>
          </a:bodyPr>
          <a:lstStyle/>
          <a:p>
            <a:pPr algn="ctr"/>
            <a:r>
              <a:rPr lang="en-US" sz="2400" dirty="0"/>
              <a:t>When you need to express a negative mood or sadness,  what song do you listen to?</a:t>
            </a:r>
            <a:endParaRPr lang="en-GB" sz="2400" dirty="0"/>
          </a:p>
        </p:txBody>
      </p:sp>
      <p:graphicFrame>
        <p:nvGraphicFramePr>
          <p:cNvPr id="4" name="Chart 3">
            <a:extLst>
              <a:ext uri="{FF2B5EF4-FFF2-40B4-BE49-F238E27FC236}">
                <a16:creationId xmlns:a16="http://schemas.microsoft.com/office/drawing/2014/main" id="{2E931CA9-15FA-4B2F-9D9B-08C2F0F4879E}"/>
              </a:ext>
            </a:extLst>
          </p:cNvPr>
          <p:cNvGraphicFramePr/>
          <p:nvPr>
            <p:extLst>
              <p:ext uri="{D42A27DB-BD31-4B8C-83A1-F6EECF244321}">
                <p14:modId xmlns:p14="http://schemas.microsoft.com/office/powerpoint/2010/main" val="3727045378"/>
              </p:ext>
            </p:extLst>
          </p:nvPr>
        </p:nvGraphicFramePr>
        <p:xfrm>
          <a:off x="2032000" y="1176866"/>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98061265"/>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3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891A8E6-15A9-4BCB-A3D1-9AB454FD2E9C}"/>
              </a:ext>
            </a:extLst>
          </p:cNvPr>
          <p:cNvSpPr txBox="1"/>
          <p:nvPr/>
        </p:nvSpPr>
        <p:spPr>
          <a:xfrm>
            <a:off x="381740" y="435006"/>
            <a:ext cx="11478827" cy="461665"/>
          </a:xfrm>
          <a:prstGeom prst="rect">
            <a:avLst/>
          </a:prstGeom>
          <a:noFill/>
        </p:spPr>
        <p:txBody>
          <a:bodyPr wrap="square" rtlCol="0">
            <a:spAutoFit/>
          </a:bodyPr>
          <a:lstStyle/>
          <a:p>
            <a:pPr algn="ctr"/>
            <a:r>
              <a:rPr lang="en-US" sz="2400" dirty="0"/>
              <a:t>What song do you listen to when you need to reflect or think about something?</a:t>
            </a:r>
            <a:endParaRPr lang="en-GB" sz="2400" dirty="0"/>
          </a:p>
        </p:txBody>
      </p:sp>
      <p:graphicFrame>
        <p:nvGraphicFramePr>
          <p:cNvPr id="4" name="Chart 3">
            <a:extLst>
              <a:ext uri="{FF2B5EF4-FFF2-40B4-BE49-F238E27FC236}">
                <a16:creationId xmlns:a16="http://schemas.microsoft.com/office/drawing/2014/main" id="{C39E4A44-79AE-4C63-9B8E-5D5D9AB3F91A}"/>
              </a:ext>
            </a:extLst>
          </p:cNvPr>
          <p:cNvGraphicFramePr/>
          <p:nvPr>
            <p:extLst>
              <p:ext uri="{D42A27DB-BD31-4B8C-83A1-F6EECF244321}">
                <p14:modId xmlns:p14="http://schemas.microsoft.com/office/powerpoint/2010/main" val="3942693286"/>
              </p:ext>
            </p:extLst>
          </p:nvPr>
        </p:nvGraphicFramePr>
        <p:xfrm>
          <a:off x="2057153" y="1167341"/>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489680208"/>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3000"/>
                                        <p:tgtEl>
                                          <p:spTgt spid="4"/>
                                        </p:tgtEl>
                                      </p:cBhvr>
                                    </p:animEffect>
                                    <p:anim calcmode="lin" valueType="num">
                                      <p:cBhvr>
                                        <p:cTn id="8" dur="3000" fill="hold"/>
                                        <p:tgtEl>
                                          <p:spTgt spid="4"/>
                                        </p:tgtEl>
                                        <p:attrNameLst>
                                          <p:attrName>ppt_x</p:attrName>
                                        </p:attrNameLst>
                                      </p:cBhvr>
                                      <p:tavLst>
                                        <p:tav tm="0">
                                          <p:val>
                                            <p:strVal val="#ppt_x"/>
                                          </p:val>
                                        </p:tav>
                                        <p:tav tm="100000">
                                          <p:val>
                                            <p:strVal val="#ppt_x"/>
                                          </p:val>
                                        </p:tav>
                                      </p:tavLst>
                                    </p:anim>
                                    <p:anim calcmode="lin" valueType="num">
                                      <p:cBhvr>
                                        <p:cTn id="9" dur="3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7867DA-68E5-49EE-874C-6F9D21297D5C}"/>
              </a:ext>
            </a:extLst>
          </p:cNvPr>
          <p:cNvSpPr txBox="1"/>
          <p:nvPr/>
        </p:nvSpPr>
        <p:spPr>
          <a:xfrm>
            <a:off x="602350" y="442554"/>
            <a:ext cx="11240461" cy="461665"/>
          </a:xfrm>
          <a:prstGeom prst="rect">
            <a:avLst/>
          </a:prstGeom>
          <a:noFill/>
        </p:spPr>
        <p:txBody>
          <a:bodyPr wrap="square" rtlCol="0">
            <a:spAutoFit/>
          </a:bodyPr>
          <a:lstStyle/>
          <a:p>
            <a:pPr algn="ctr"/>
            <a:r>
              <a:rPr lang="en-US" sz="2400" dirty="0"/>
              <a:t>What song do you listen to in order to feel understood and comforted?</a:t>
            </a:r>
            <a:endParaRPr lang="en-GB" sz="2400" dirty="0"/>
          </a:p>
        </p:txBody>
      </p:sp>
      <p:graphicFrame>
        <p:nvGraphicFramePr>
          <p:cNvPr id="5" name="Chart 4">
            <a:extLst>
              <a:ext uri="{FF2B5EF4-FFF2-40B4-BE49-F238E27FC236}">
                <a16:creationId xmlns:a16="http://schemas.microsoft.com/office/drawing/2014/main" id="{AC301430-4C46-4104-A041-B5E5A4B4BD6E}"/>
              </a:ext>
            </a:extLst>
          </p:cNvPr>
          <p:cNvGraphicFramePr/>
          <p:nvPr>
            <p:extLst>
              <p:ext uri="{D42A27DB-BD31-4B8C-83A1-F6EECF244321}">
                <p14:modId xmlns:p14="http://schemas.microsoft.com/office/powerpoint/2010/main" val="3206685893"/>
              </p:ext>
            </p:extLst>
          </p:nvPr>
        </p:nvGraphicFramePr>
        <p:xfrm>
          <a:off x="2158580" y="1167341"/>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111561128"/>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3000" fill="hold"/>
                                        <p:tgtEl>
                                          <p:spTgt spid="5"/>
                                        </p:tgtEl>
                                        <p:attrNameLst>
                                          <p:attrName>ppt_w</p:attrName>
                                        </p:attrNameLst>
                                      </p:cBhvr>
                                      <p:tavLst>
                                        <p:tav tm="0">
                                          <p:val>
                                            <p:fltVal val="0"/>
                                          </p:val>
                                        </p:tav>
                                        <p:tav tm="100000">
                                          <p:val>
                                            <p:strVal val="#ppt_w"/>
                                          </p:val>
                                        </p:tav>
                                      </p:tavLst>
                                    </p:anim>
                                    <p:anim calcmode="lin" valueType="num">
                                      <p:cBhvr>
                                        <p:cTn id="8" dur="3000" fill="hold"/>
                                        <p:tgtEl>
                                          <p:spTgt spid="5"/>
                                        </p:tgtEl>
                                        <p:attrNameLst>
                                          <p:attrName>ppt_h</p:attrName>
                                        </p:attrNameLst>
                                      </p:cBhvr>
                                      <p:tavLst>
                                        <p:tav tm="0">
                                          <p:val>
                                            <p:fltVal val="0"/>
                                          </p:val>
                                        </p:tav>
                                        <p:tav tm="100000">
                                          <p:val>
                                            <p:strVal val="#ppt_h"/>
                                          </p:val>
                                        </p:tav>
                                      </p:tavLst>
                                    </p:anim>
                                    <p:animEffect transition="in" filter="fade">
                                      <p:cBhvr>
                                        <p:cTn id="9"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A5EBD-2CE0-4B89-9C61-275E0F38AA0B}"/>
              </a:ext>
            </a:extLst>
          </p:cNvPr>
          <p:cNvSpPr txBox="1"/>
          <p:nvPr/>
        </p:nvSpPr>
        <p:spPr>
          <a:xfrm>
            <a:off x="248575" y="328474"/>
            <a:ext cx="11727402" cy="830997"/>
          </a:xfrm>
          <a:prstGeom prst="rect">
            <a:avLst/>
          </a:prstGeom>
          <a:noFill/>
        </p:spPr>
        <p:txBody>
          <a:bodyPr wrap="square" rtlCol="0">
            <a:spAutoFit/>
          </a:bodyPr>
          <a:lstStyle/>
          <a:p>
            <a:pPr algn="ctr"/>
            <a:r>
              <a:rPr lang="en-US" sz="2400" dirty="0"/>
              <a:t>Do you have a particular lyric that is meaningful to you? Can you tell me what it is, what song it is from, and why?</a:t>
            </a:r>
            <a:endParaRPr lang="en-GB" sz="2400" dirty="0"/>
          </a:p>
        </p:txBody>
      </p:sp>
      <p:sp>
        <p:nvSpPr>
          <p:cNvPr id="4" name="TextBox 3">
            <a:extLst>
              <a:ext uri="{FF2B5EF4-FFF2-40B4-BE49-F238E27FC236}">
                <a16:creationId xmlns:a16="http://schemas.microsoft.com/office/drawing/2014/main" id="{8D2B8D5E-BAD9-41AD-A49E-500DF92A8D09}"/>
              </a:ext>
            </a:extLst>
          </p:cNvPr>
          <p:cNvSpPr txBox="1"/>
          <p:nvPr/>
        </p:nvSpPr>
        <p:spPr>
          <a:xfrm>
            <a:off x="7019925" y="1253966"/>
            <a:ext cx="4810125" cy="2585323"/>
          </a:xfrm>
          <a:prstGeom prst="rect">
            <a:avLst/>
          </a:prstGeom>
          <a:noFill/>
        </p:spPr>
        <p:txBody>
          <a:bodyPr wrap="square" rtlCol="0">
            <a:spAutoFit/>
          </a:bodyPr>
          <a:lstStyle/>
          <a:p>
            <a:r>
              <a:rPr lang="en-US" b="0" i="0" dirty="0">
                <a:solidFill>
                  <a:srgbClr val="202124"/>
                </a:solidFill>
                <a:effectLst/>
                <a:latin typeface="Roboto"/>
              </a:rPr>
              <a:t>“This is from </a:t>
            </a:r>
            <a:r>
              <a:rPr lang="en-US" b="0" i="0" dirty="0" err="1">
                <a:solidFill>
                  <a:srgbClr val="202124"/>
                </a:solidFill>
                <a:effectLst/>
                <a:latin typeface="Roboto"/>
              </a:rPr>
              <a:t>Mikrokosmos</a:t>
            </a:r>
            <a:r>
              <a:rPr lang="en-US" b="0" i="0" dirty="0">
                <a:solidFill>
                  <a:srgbClr val="202124"/>
                </a:solidFill>
                <a:effectLst/>
                <a:latin typeface="Roboto"/>
              </a:rPr>
              <a:t>; "You got me... I got you" BTS says that we, army, have them and they have us. and this </a:t>
            </a:r>
            <a:r>
              <a:rPr lang="en-US" b="0" i="0" dirty="0" err="1">
                <a:solidFill>
                  <a:srgbClr val="202124"/>
                </a:solidFill>
                <a:effectLst/>
                <a:latin typeface="Roboto"/>
              </a:rPr>
              <a:t>couldnt</a:t>
            </a:r>
            <a:r>
              <a:rPr lang="en-US" b="0" i="0" dirty="0">
                <a:solidFill>
                  <a:srgbClr val="202124"/>
                </a:solidFill>
                <a:effectLst/>
                <a:latin typeface="Roboto"/>
              </a:rPr>
              <a:t> be more true. BTS always makes sure to mention army whenever they have the chance and they truly love us so much. as is the other way around; we show so </a:t>
            </a:r>
            <a:r>
              <a:rPr lang="en-US" b="0" i="0" dirty="0" err="1">
                <a:solidFill>
                  <a:srgbClr val="202124"/>
                </a:solidFill>
                <a:effectLst/>
                <a:latin typeface="Roboto"/>
              </a:rPr>
              <a:t>moch</a:t>
            </a:r>
            <a:r>
              <a:rPr lang="en-US" b="0" i="0" dirty="0">
                <a:solidFill>
                  <a:srgbClr val="202124"/>
                </a:solidFill>
                <a:effectLst/>
                <a:latin typeface="Roboto"/>
              </a:rPr>
              <a:t> support and we also express so much love to them and we are just really there for </a:t>
            </a:r>
            <a:r>
              <a:rPr lang="en-US" b="0" i="0" dirty="0" err="1">
                <a:solidFill>
                  <a:srgbClr val="202124"/>
                </a:solidFill>
                <a:effectLst/>
                <a:latin typeface="Roboto"/>
              </a:rPr>
              <a:t>eachother</a:t>
            </a:r>
            <a:r>
              <a:rPr lang="en-US" b="0" i="0" dirty="0">
                <a:solidFill>
                  <a:srgbClr val="202124"/>
                </a:solidFill>
                <a:effectLst/>
                <a:latin typeface="Roboto"/>
              </a:rPr>
              <a:t>”</a:t>
            </a:r>
            <a:endParaRPr lang="en-GB" dirty="0"/>
          </a:p>
        </p:txBody>
      </p:sp>
      <p:sp>
        <p:nvSpPr>
          <p:cNvPr id="5" name="TextBox 4">
            <a:extLst>
              <a:ext uri="{FF2B5EF4-FFF2-40B4-BE49-F238E27FC236}">
                <a16:creationId xmlns:a16="http://schemas.microsoft.com/office/drawing/2014/main" id="{708E618C-C3F2-40BB-9E6C-30B48A193BA0}"/>
              </a:ext>
            </a:extLst>
          </p:cNvPr>
          <p:cNvSpPr txBox="1"/>
          <p:nvPr/>
        </p:nvSpPr>
        <p:spPr>
          <a:xfrm>
            <a:off x="633413" y="3258700"/>
            <a:ext cx="3667125" cy="3488293"/>
          </a:xfrm>
          <a:prstGeom prst="rect">
            <a:avLst/>
          </a:prstGeom>
          <a:noFill/>
        </p:spPr>
        <p:txBody>
          <a:bodyPr wrap="square" rtlCol="0">
            <a:spAutoFit/>
          </a:bodyPr>
          <a:lstStyle/>
          <a:p>
            <a:r>
              <a:rPr lang="en-US" b="0" i="0" dirty="0">
                <a:solidFill>
                  <a:srgbClr val="202124"/>
                </a:solidFill>
                <a:effectLst/>
                <a:latin typeface="Roboto"/>
              </a:rPr>
              <a:t>“Dis-ease - "...no night lasts forever, I've become stronger, The firework sparks, I will never fade away" - To me, this reminds me that everyday I walk on this earth I become stronger and that no dark period lasts forever, the light/happiness always finds a way back into your life. It also reminds me that no matter what the world throws at me I am here to stay.”</a:t>
            </a:r>
            <a:endParaRPr lang="en-GB" dirty="0"/>
          </a:p>
        </p:txBody>
      </p:sp>
      <p:sp>
        <p:nvSpPr>
          <p:cNvPr id="6" name="TextBox 5">
            <a:extLst>
              <a:ext uri="{FF2B5EF4-FFF2-40B4-BE49-F238E27FC236}">
                <a16:creationId xmlns:a16="http://schemas.microsoft.com/office/drawing/2014/main" id="{FB1A4050-D7A4-47C4-97CE-3E9CFA77C12F}"/>
              </a:ext>
            </a:extLst>
          </p:cNvPr>
          <p:cNvSpPr txBox="1"/>
          <p:nvPr/>
        </p:nvSpPr>
        <p:spPr>
          <a:xfrm>
            <a:off x="5400675" y="4533900"/>
            <a:ext cx="5672137" cy="2031325"/>
          </a:xfrm>
          <a:prstGeom prst="rect">
            <a:avLst/>
          </a:prstGeom>
          <a:noFill/>
        </p:spPr>
        <p:txBody>
          <a:bodyPr wrap="square" rtlCol="0">
            <a:spAutoFit/>
          </a:bodyPr>
          <a:lstStyle/>
          <a:p>
            <a:r>
              <a:rPr lang="en-GB" b="0" i="0" dirty="0">
                <a:solidFill>
                  <a:srgbClr val="202124"/>
                </a:solidFill>
                <a:effectLst/>
                <a:latin typeface="Roboto"/>
              </a:rPr>
              <a:t>“ "Loving myself might be harder </a:t>
            </a:r>
            <a:r>
              <a:rPr lang="ko-KR" altLang="en-US" b="0" i="0" dirty="0">
                <a:solidFill>
                  <a:srgbClr val="202124"/>
                </a:solidFill>
                <a:effectLst/>
                <a:latin typeface="Roboto"/>
              </a:rPr>
              <a:t>ㅆ</a:t>
            </a:r>
            <a:r>
              <a:rPr lang="en-GB" b="0" i="0" dirty="0" err="1">
                <a:solidFill>
                  <a:srgbClr val="202124"/>
                </a:solidFill>
                <a:effectLst/>
                <a:latin typeface="Roboto"/>
              </a:rPr>
              <a:t>han</a:t>
            </a:r>
            <a:r>
              <a:rPr lang="en-GB" b="0" i="0" dirty="0">
                <a:solidFill>
                  <a:srgbClr val="202124"/>
                </a:solidFill>
                <a:effectLst/>
                <a:latin typeface="Roboto"/>
              </a:rPr>
              <a:t> loving someone else Let’s admit it The standards I made is more strict for you The thick tree rings in your life It’s part of you, it’s you Now let’s forgive ourselves Our lives are long, trust yourself when in a maze When winter passes, spring always comes" Love yourself : answer lyrics”</a:t>
            </a:r>
            <a:endParaRPr lang="en-GB" dirty="0"/>
          </a:p>
        </p:txBody>
      </p:sp>
      <p:sp>
        <p:nvSpPr>
          <p:cNvPr id="7" name="TextBox 6">
            <a:extLst>
              <a:ext uri="{FF2B5EF4-FFF2-40B4-BE49-F238E27FC236}">
                <a16:creationId xmlns:a16="http://schemas.microsoft.com/office/drawing/2014/main" id="{50E0D8D9-79B2-49BF-B2EF-02F71DF29DE0}"/>
              </a:ext>
            </a:extLst>
          </p:cNvPr>
          <p:cNvSpPr txBox="1"/>
          <p:nvPr/>
        </p:nvSpPr>
        <p:spPr>
          <a:xfrm>
            <a:off x="1133475" y="1323121"/>
            <a:ext cx="5438775" cy="1754326"/>
          </a:xfrm>
          <a:prstGeom prst="rect">
            <a:avLst/>
          </a:prstGeom>
          <a:noFill/>
        </p:spPr>
        <p:txBody>
          <a:bodyPr wrap="square" rtlCol="0">
            <a:spAutoFit/>
          </a:bodyPr>
          <a:lstStyle/>
          <a:p>
            <a:r>
              <a:rPr lang="en-US" b="0" i="0" dirty="0">
                <a:solidFill>
                  <a:srgbClr val="202124"/>
                </a:solidFill>
                <a:effectLst/>
                <a:latin typeface="Roboto"/>
              </a:rPr>
              <a:t>“They all teach you someone and have a special meaning but now days is "so what", the song talks about no need to be perfect and is ok to make mistakes and let the society judge you because they don't know you but want you to be in that way like the title say "so what”.”</a:t>
            </a:r>
            <a:endParaRPr lang="en-GB" dirty="0"/>
          </a:p>
        </p:txBody>
      </p:sp>
    </p:spTree>
    <p:extLst>
      <p:ext uri="{BB962C8B-B14F-4D97-AF65-F5344CB8AC3E}">
        <p14:creationId xmlns:p14="http://schemas.microsoft.com/office/powerpoint/2010/main" val="1673538149"/>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6000"/>
                                        <p:tgtEl>
                                          <p:spTgt spid="4"/>
                                        </p:tgtEl>
                                      </p:cBhvr>
                                    </p:animEffect>
                                    <p:anim calcmode="lin" valueType="num">
                                      <p:cBhvr>
                                        <p:cTn id="8" dur="6000" fill="hold"/>
                                        <p:tgtEl>
                                          <p:spTgt spid="4"/>
                                        </p:tgtEl>
                                        <p:attrNameLst>
                                          <p:attrName>ppt_x</p:attrName>
                                        </p:attrNameLst>
                                      </p:cBhvr>
                                      <p:tavLst>
                                        <p:tav tm="0">
                                          <p:val>
                                            <p:strVal val="#ppt_x"/>
                                          </p:val>
                                        </p:tav>
                                        <p:tav tm="100000">
                                          <p:val>
                                            <p:strVal val="#ppt_x"/>
                                          </p:val>
                                        </p:tav>
                                      </p:tavLst>
                                    </p:anim>
                                    <p:anim calcmode="lin" valueType="num">
                                      <p:cBhvr>
                                        <p:cTn id="9" dur="6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circle(in)">
                                      <p:cBhvr>
                                        <p:cTn id="14" dur="60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60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randombar(horizontal)">
                                      <p:cBhvr>
                                        <p:cTn id="24" dur="6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36582AF-BA82-4EDA-9270-340A5CF23989}"/>
              </a:ext>
            </a:extLst>
          </p:cNvPr>
          <p:cNvSpPr txBox="1"/>
          <p:nvPr/>
        </p:nvSpPr>
        <p:spPr>
          <a:xfrm>
            <a:off x="4167188" y="437992"/>
            <a:ext cx="4810125" cy="369332"/>
          </a:xfrm>
          <a:prstGeom prst="rect">
            <a:avLst/>
          </a:prstGeom>
          <a:noFill/>
        </p:spPr>
        <p:txBody>
          <a:bodyPr wrap="square" rtlCol="0">
            <a:spAutoFit/>
          </a:bodyPr>
          <a:lstStyle/>
          <a:p>
            <a:r>
              <a:rPr lang="en-GB" b="0" i="0" dirty="0">
                <a:solidFill>
                  <a:srgbClr val="202124"/>
                </a:solidFill>
                <a:effectLst/>
                <a:latin typeface="Roboto"/>
              </a:rPr>
              <a:t>“Runs’ lyrics. Encourage me a lot”</a:t>
            </a:r>
            <a:endParaRPr lang="en-GB" dirty="0"/>
          </a:p>
        </p:txBody>
      </p:sp>
      <p:sp>
        <p:nvSpPr>
          <p:cNvPr id="8" name="TextBox 7">
            <a:extLst>
              <a:ext uri="{FF2B5EF4-FFF2-40B4-BE49-F238E27FC236}">
                <a16:creationId xmlns:a16="http://schemas.microsoft.com/office/drawing/2014/main" id="{33DD16A1-D87E-4E57-B14D-638887ED5E55}"/>
              </a:ext>
            </a:extLst>
          </p:cNvPr>
          <p:cNvSpPr txBox="1"/>
          <p:nvPr/>
        </p:nvSpPr>
        <p:spPr>
          <a:xfrm>
            <a:off x="361950" y="400050"/>
            <a:ext cx="3409950" cy="2585323"/>
          </a:xfrm>
          <a:prstGeom prst="rect">
            <a:avLst/>
          </a:prstGeom>
          <a:noFill/>
        </p:spPr>
        <p:txBody>
          <a:bodyPr wrap="square" rtlCol="0">
            <a:spAutoFit/>
          </a:bodyPr>
          <a:lstStyle/>
          <a:p>
            <a:r>
              <a:rPr lang="en-US" b="0" i="0" dirty="0">
                <a:solidFill>
                  <a:srgbClr val="202124"/>
                </a:solidFill>
                <a:effectLst/>
                <a:latin typeface="Roboto"/>
              </a:rPr>
              <a:t>“In My Time, “feels like I became a grown up faster than anybody else.” It’s actually the first line of the song, I relate to it a lot because that’s what happened to me. My family life was not great when I was younger and so I had to grow up really fast.”</a:t>
            </a:r>
            <a:endParaRPr lang="en-GB" dirty="0"/>
          </a:p>
        </p:txBody>
      </p:sp>
      <p:sp>
        <p:nvSpPr>
          <p:cNvPr id="9" name="TextBox 8">
            <a:extLst>
              <a:ext uri="{FF2B5EF4-FFF2-40B4-BE49-F238E27FC236}">
                <a16:creationId xmlns:a16="http://schemas.microsoft.com/office/drawing/2014/main" id="{B9C05078-8F57-4037-A73B-8C4BAD8A2A0C}"/>
              </a:ext>
            </a:extLst>
          </p:cNvPr>
          <p:cNvSpPr txBox="1"/>
          <p:nvPr/>
        </p:nvSpPr>
        <p:spPr>
          <a:xfrm>
            <a:off x="8401050" y="437992"/>
            <a:ext cx="3409950" cy="2585323"/>
          </a:xfrm>
          <a:prstGeom prst="rect">
            <a:avLst/>
          </a:prstGeom>
          <a:noFill/>
        </p:spPr>
        <p:txBody>
          <a:bodyPr wrap="square" rtlCol="0">
            <a:spAutoFit/>
          </a:bodyPr>
          <a:lstStyle/>
          <a:p>
            <a:r>
              <a:rPr lang="en-US" b="0" i="0" dirty="0">
                <a:solidFill>
                  <a:srgbClr val="202124"/>
                </a:solidFill>
                <a:effectLst/>
                <a:latin typeface="Roboto"/>
              </a:rPr>
              <a:t>“Now promise me, oh, oh Several times a day, oh, oh Though you feel alone, oh, oh Don't throw yourself away, oh, oh </a:t>
            </a:r>
            <a:r>
              <a:rPr lang="en-US" b="0" i="0" dirty="0" err="1">
                <a:solidFill>
                  <a:srgbClr val="202124"/>
                </a:solidFill>
                <a:effectLst/>
                <a:latin typeface="Roboto"/>
              </a:rPr>
              <a:t>Oh</a:t>
            </a:r>
            <a:r>
              <a:rPr lang="en-US" b="0" i="0" dirty="0">
                <a:solidFill>
                  <a:srgbClr val="202124"/>
                </a:solidFill>
                <a:effectLst/>
                <a:latin typeface="Roboto"/>
              </a:rPr>
              <a:t>, oh, oh, oh Let's top for a moment Pinkie promise me Just promise me, oh, oh- PROMISE it just gives me a boost of my moods”</a:t>
            </a:r>
            <a:endParaRPr lang="en-GB" dirty="0"/>
          </a:p>
        </p:txBody>
      </p:sp>
      <p:sp>
        <p:nvSpPr>
          <p:cNvPr id="10" name="TextBox 9">
            <a:extLst>
              <a:ext uri="{FF2B5EF4-FFF2-40B4-BE49-F238E27FC236}">
                <a16:creationId xmlns:a16="http://schemas.microsoft.com/office/drawing/2014/main" id="{B5364728-C23B-4E89-B52A-E7A8BE934D58}"/>
              </a:ext>
            </a:extLst>
          </p:cNvPr>
          <p:cNvSpPr txBox="1"/>
          <p:nvPr/>
        </p:nvSpPr>
        <p:spPr>
          <a:xfrm>
            <a:off x="4267200" y="1190625"/>
            <a:ext cx="3533775" cy="2031325"/>
          </a:xfrm>
          <a:prstGeom prst="rect">
            <a:avLst/>
          </a:prstGeom>
          <a:noFill/>
        </p:spPr>
        <p:txBody>
          <a:bodyPr wrap="square" rtlCol="0">
            <a:spAutoFit/>
          </a:bodyPr>
          <a:lstStyle/>
          <a:p>
            <a:r>
              <a:rPr lang="en-US" b="0" i="0" dirty="0">
                <a:solidFill>
                  <a:srgbClr val="202124"/>
                </a:solidFill>
                <a:effectLst/>
                <a:latin typeface="Roboto"/>
              </a:rPr>
              <a:t>“No lyric but I got really attached to the moon as symbol and motif in lyrics and have found it </a:t>
            </a:r>
            <a:r>
              <a:rPr lang="en-US" b="0" i="0" dirty="0" err="1">
                <a:solidFill>
                  <a:srgbClr val="202124"/>
                </a:solidFill>
                <a:effectLst/>
                <a:latin typeface="Roboto"/>
              </a:rPr>
              <a:t>reuccuring</a:t>
            </a:r>
            <a:r>
              <a:rPr lang="en-US" b="0" i="0" dirty="0">
                <a:solidFill>
                  <a:srgbClr val="202124"/>
                </a:solidFill>
                <a:effectLst/>
                <a:latin typeface="Roboto"/>
              </a:rPr>
              <a:t> in various instances in my life, like it being one of the first words I could say etc.. It has become really meaningful to me”</a:t>
            </a:r>
            <a:endParaRPr lang="en-GB" dirty="0"/>
          </a:p>
        </p:txBody>
      </p:sp>
      <p:sp>
        <p:nvSpPr>
          <p:cNvPr id="11" name="TextBox 10">
            <a:extLst>
              <a:ext uri="{FF2B5EF4-FFF2-40B4-BE49-F238E27FC236}">
                <a16:creationId xmlns:a16="http://schemas.microsoft.com/office/drawing/2014/main" id="{366C1A59-C533-4153-A783-B8CC79736611}"/>
              </a:ext>
            </a:extLst>
          </p:cNvPr>
          <p:cNvSpPr txBox="1"/>
          <p:nvPr/>
        </p:nvSpPr>
        <p:spPr>
          <a:xfrm>
            <a:off x="381000" y="3023315"/>
            <a:ext cx="3533775" cy="2308324"/>
          </a:xfrm>
          <a:prstGeom prst="rect">
            <a:avLst/>
          </a:prstGeom>
          <a:noFill/>
        </p:spPr>
        <p:txBody>
          <a:bodyPr wrap="square" rtlCol="0">
            <a:spAutoFit/>
          </a:bodyPr>
          <a:lstStyle/>
          <a:p>
            <a:r>
              <a:rPr lang="en-US" b="0" i="0" dirty="0">
                <a:solidFill>
                  <a:srgbClr val="202124"/>
                </a:solidFill>
                <a:effectLst/>
                <a:latin typeface="Roboto"/>
              </a:rPr>
              <a:t>“The pre-chorus and chorus of magic shop (I would type it in here, but it’s very long and I’m on my phone </a:t>
            </a:r>
            <a:r>
              <a:rPr lang="en-US" b="0" i="0" dirty="0" err="1">
                <a:solidFill>
                  <a:srgbClr val="202124"/>
                </a:solidFill>
                <a:effectLst/>
                <a:latin typeface="Roboto"/>
              </a:rPr>
              <a:t>soooo</a:t>
            </a:r>
            <a:r>
              <a:rPr lang="en-US" b="0" i="0" dirty="0">
                <a:solidFill>
                  <a:srgbClr val="202124"/>
                </a:solidFill>
                <a:effectLst/>
                <a:latin typeface="Roboto"/>
              </a:rPr>
              <a:t>) These words comfort me and tell me that it is okay to feel down at times and that things will get better again.”</a:t>
            </a:r>
            <a:endParaRPr lang="en-GB" dirty="0"/>
          </a:p>
        </p:txBody>
      </p:sp>
      <p:sp>
        <p:nvSpPr>
          <p:cNvPr id="12" name="TextBox 11">
            <a:extLst>
              <a:ext uri="{FF2B5EF4-FFF2-40B4-BE49-F238E27FC236}">
                <a16:creationId xmlns:a16="http://schemas.microsoft.com/office/drawing/2014/main" id="{3877F51D-BC24-4EC3-8577-B395317643D6}"/>
              </a:ext>
            </a:extLst>
          </p:cNvPr>
          <p:cNvSpPr txBox="1"/>
          <p:nvPr/>
        </p:nvSpPr>
        <p:spPr>
          <a:xfrm>
            <a:off x="8543925" y="3429000"/>
            <a:ext cx="3181350" cy="2308324"/>
          </a:xfrm>
          <a:prstGeom prst="rect">
            <a:avLst/>
          </a:prstGeom>
          <a:noFill/>
        </p:spPr>
        <p:txBody>
          <a:bodyPr wrap="square" rtlCol="0">
            <a:spAutoFit/>
          </a:bodyPr>
          <a:lstStyle/>
          <a:p>
            <a:r>
              <a:rPr lang="en-US" b="0" i="0" dirty="0">
                <a:solidFill>
                  <a:srgbClr val="202124"/>
                </a:solidFill>
                <a:effectLst/>
                <a:latin typeface="Roboto"/>
              </a:rPr>
              <a:t>“Yes I have one it's "You can't stop me </a:t>
            </a:r>
            <a:r>
              <a:rPr lang="en-US" b="0" i="0" dirty="0" err="1">
                <a:solidFill>
                  <a:srgbClr val="202124"/>
                </a:solidFill>
                <a:effectLst/>
                <a:latin typeface="Roboto"/>
              </a:rPr>
              <a:t>lovin</a:t>
            </a:r>
            <a:r>
              <a:rPr lang="en-US" b="0" i="0" dirty="0">
                <a:solidFill>
                  <a:srgbClr val="202124"/>
                </a:solidFill>
                <a:effectLst/>
                <a:latin typeface="Roboto"/>
              </a:rPr>
              <a:t>' myself" it's from the song Idol ,meaningful to me is because is telling you to love yourself the way you look and that makes me happy every time when </a:t>
            </a:r>
            <a:r>
              <a:rPr lang="en-US" b="0" i="0" dirty="0" err="1">
                <a:solidFill>
                  <a:srgbClr val="202124"/>
                </a:solidFill>
                <a:effectLst/>
                <a:latin typeface="Roboto"/>
              </a:rPr>
              <a:t>i</a:t>
            </a:r>
            <a:r>
              <a:rPr lang="en-US" b="0" i="0" dirty="0">
                <a:solidFill>
                  <a:srgbClr val="202124"/>
                </a:solidFill>
                <a:effectLst/>
                <a:latin typeface="Roboto"/>
              </a:rPr>
              <a:t> hear and sing that .”</a:t>
            </a:r>
            <a:endParaRPr lang="en-GB" dirty="0"/>
          </a:p>
        </p:txBody>
      </p:sp>
      <p:sp>
        <p:nvSpPr>
          <p:cNvPr id="13" name="TextBox 12">
            <a:extLst>
              <a:ext uri="{FF2B5EF4-FFF2-40B4-BE49-F238E27FC236}">
                <a16:creationId xmlns:a16="http://schemas.microsoft.com/office/drawing/2014/main" id="{5AF0E64D-D7C8-4821-A8D5-A057DEF5401A}"/>
              </a:ext>
            </a:extLst>
          </p:cNvPr>
          <p:cNvSpPr txBox="1"/>
          <p:nvPr/>
        </p:nvSpPr>
        <p:spPr>
          <a:xfrm>
            <a:off x="333375" y="5489674"/>
            <a:ext cx="3914775" cy="1200329"/>
          </a:xfrm>
          <a:prstGeom prst="rect">
            <a:avLst/>
          </a:prstGeom>
          <a:noFill/>
        </p:spPr>
        <p:txBody>
          <a:bodyPr wrap="square" rtlCol="0">
            <a:spAutoFit/>
          </a:bodyPr>
          <a:lstStyle/>
          <a:p>
            <a:r>
              <a:rPr lang="en-US" b="0" i="0" dirty="0">
                <a:solidFill>
                  <a:srgbClr val="202124"/>
                </a:solidFill>
                <a:effectLst/>
                <a:latin typeface="Roboto"/>
              </a:rPr>
              <a:t>“Life goes on -Life goes on, it reminds me that even though things are really bad right now there's still the future”</a:t>
            </a:r>
            <a:endParaRPr lang="en-GB" dirty="0"/>
          </a:p>
        </p:txBody>
      </p:sp>
      <p:sp>
        <p:nvSpPr>
          <p:cNvPr id="14" name="TextBox 13">
            <a:extLst>
              <a:ext uri="{FF2B5EF4-FFF2-40B4-BE49-F238E27FC236}">
                <a16:creationId xmlns:a16="http://schemas.microsoft.com/office/drawing/2014/main" id="{D45B0147-D063-4021-A37B-A677608332EF}"/>
              </a:ext>
            </a:extLst>
          </p:cNvPr>
          <p:cNvSpPr txBox="1"/>
          <p:nvPr/>
        </p:nvSpPr>
        <p:spPr>
          <a:xfrm>
            <a:off x="4905375" y="5972175"/>
            <a:ext cx="6238875" cy="646331"/>
          </a:xfrm>
          <a:prstGeom prst="rect">
            <a:avLst/>
          </a:prstGeom>
          <a:noFill/>
        </p:spPr>
        <p:txBody>
          <a:bodyPr wrap="square" rtlCol="0">
            <a:spAutoFit/>
          </a:bodyPr>
          <a:lstStyle/>
          <a:p>
            <a:r>
              <a:rPr lang="en-US" b="0" i="0" dirty="0">
                <a:solidFill>
                  <a:srgbClr val="202124"/>
                </a:solidFill>
                <a:effectLst/>
                <a:latin typeface="Roboto"/>
              </a:rPr>
              <a:t>“ "I'm the one I should love", Epiphany, as it makes me </a:t>
            </a:r>
            <a:r>
              <a:rPr lang="en-US" b="0" i="0" dirty="0" err="1">
                <a:solidFill>
                  <a:srgbClr val="202124"/>
                </a:solidFill>
                <a:effectLst/>
                <a:latin typeface="Roboto"/>
              </a:rPr>
              <a:t>realise</a:t>
            </a:r>
            <a:r>
              <a:rPr lang="en-US" b="0" i="0" dirty="0">
                <a:solidFill>
                  <a:srgbClr val="202124"/>
                </a:solidFill>
                <a:effectLst/>
                <a:latin typeface="Roboto"/>
              </a:rPr>
              <a:t> that I should focus on loving myself first”</a:t>
            </a:r>
            <a:endParaRPr lang="en-GB" dirty="0"/>
          </a:p>
        </p:txBody>
      </p:sp>
      <p:sp>
        <p:nvSpPr>
          <p:cNvPr id="15" name="TextBox 14">
            <a:extLst>
              <a:ext uri="{FF2B5EF4-FFF2-40B4-BE49-F238E27FC236}">
                <a16:creationId xmlns:a16="http://schemas.microsoft.com/office/drawing/2014/main" id="{F00CA60F-A5AE-464C-91A7-DC8A5B9E2290}"/>
              </a:ext>
            </a:extLst>
          </p:cNvPr>
          <p:cNvSpPr txBox="1"/>
          <p:nvPr/>
        </p:nvSpPr>
        <p:spPr>
          <a:xfrm>
            <a:off x="4167188" y="3781425"/>
            <a:ext cx="3738562" cy="646331"/>
          </a:xfrm>
          <a:prstGeom prst="rect">
            <a:avLst/>
          </a:prstGeom>
          <a:noFill/>
        </p:spPr>
        <p:txBody>
          <a:bodyPr wrap="square" rtlCol="0">
            <a:spAutoFit/>
          </a:bodyPr>
          <a:lstStyle/>
          <a:p>
            <a:pPr algn="l"/>
            <a:r>
              <a:rPr lang="en-US" b="0" i="0" dirty="0">
                <a:solidFill>
                  <a:srgbClr val="202124"/>
                </a:solidFill>
                <a:effectLst/>
                <a:latin typeface="Roboto"/>
              </a:rPr>
              <a:t>“The last by </a:t>
            </a:r>
            <a:r>
              <a:rPr lang="en-US" b="0" i="0" dirty="0" err="1">
                <a:solidFill>
                  <a:srgbClr val="202124"/>
                </a:solidFill>
                <a:effectLst/>
                <a:latin typeface="Roboto"/>
              </a:rPr>
              <a:t>Agust</a:t>
            </a:r>
            <a:r>
              <a:rPr lang="en-US" b="0" i="0" dirty="0">
                <a:solidFill>
                  <a:srgbClr val="202124"/>
                </a:solidFill>
                <a:effectLst/>
                <a:latin typeface="Roboto"/>
              </a:rPr>
              <a:t> D. I don't know why, </a:t>
            </a:r>
            <a:r>
              <a:rPr lang="en-US" b="0" i="0" dirty="0" err="1">
                <a:solidFill>
                  <a:srgbClr val="202124"/>
                </a:solidFill>
                <a:effectLst/>
                <a:latin typeface="Roboto"/>
              </a:rPr>
              <a:t>i</a:t>
            </a:r>
            <a:r>
              <a:rPr lang="en-US" b="0" i="0" dirty="0">
                <a:solidFill>
                  <a:srgbClr val="202124"/>
                </a:solidFill>
                <a:effectLst/>
                <a:latin typeface="Roboto"/>
              </a:rPr>
              <a:t> just relate to it.”</a:t>
            </a:r>
          </a:p>
        </p:txBody>
      </p:sp>
      <p:sp>
        <p:nvSpPr>
          <p:cNvPr id="16" name="TextBox 15">
            <a:extLst>
              <a:ext uri="{FF2B5EF4-FFF2-40B4-BE49-F238E27FC236}">
                <a16:creationId xmlns:a16="http://schemas.microsoft.com/office/drawing/2014/main" id="{B9513781-8DB2-40AC-859A-E4A1BD09AA4A}"/>
              </a:ext>
            </a:extLst>
          </p:cNvPr>
          <p:cNvSpPr txBox="1"/>
          <p:nvPr/>
        </p:nvSpPr>
        <p:spPr>
          <a:xfrm>
            <a:off x="4371975" y="4963298"/>
            <a:ext cx="876300" cy="369332"/>
          </a:xfrm>
          <a:prstGeom prst="rect">
            <a:avLst/>
          </a:prstGeom>
          <a:noFill/>
        </p:spPr>
        <p:txBody>
          <a:bodyPr wrap="square" rtlCol="0">
            <a:spAutoFit/>
          </a:bodyPr>
          <a:lstStyle/>
          <a:p>
            <a:r>
              <a:rPr lang="en-GB" b="0" i="0" dirty="0">
                <a:solidFill>
                  <a:srgbClr val="202124"/>
                </a:solidFill>
                <a:effectLst/>
                <a:latin typeface="Roboto"/>
              </a:rPr>
              <a:t>“Run”</a:t>
            </a:r>
            <a:endParaRPr lang="en-GB" dirty="0"/>
          </a:p>
        </p:txBody>
      </p:sp>
      <p:sp>
        <p:nvSpPr>
          <p:cNvPr id="17" name="TextBox 16">
            <a:extLst>
              <a:ext uri="{FF2B5EF4-FFF2-40B4-BE49-F238E27FC236}">
                <a16:creationId xmlns:a16="http://schemas.microsoft.com/office/drawing/2014/main" id="{69BEB923-97E0-4941-AA01-186A36BED94F}"/>
              </a:ext>
            </a:extLst>
          </p:cNvPr>
          <p:cNvSpPr txBox="1"/>
          <p:nvPr/>
        </p:nvSpPr>
        <p:spPr>
          <a:xfrm>
            <a:off x="6315076" y="4987231"/>
            <a:ext cx="1485899" cy="369332"/>
          </a:xfrm>
          <a:prstGeom prst="rect">
            <a:avLst/>
          </a:prstGeom>
          <a:noFill/>
        </p:spPr>
        <p:txBody>
          <a:bodyPr wrap="square" rtlCol="0">
            <a:spAutoFit/>
          </a:bodyPr>
          <a:lstStyle/>
          <a:p>
            <a:r>
              <a:rPr lang="en-US" b="0" i="0" dirty="0">
                <a:solidFill>
                  <a:srgbClr val="202124"/>
                </a:solidFill>
                <a:effectLst/>
                <a:latin typeface="Roboto"/>
              </a:rPr>
              <a:t>“Epiphany”</a:t>
            </a:r>
            <a:endParaRPr lang="en-GB" dirty="0"/>
          </a:p>
        </p:txBody>
      </p:sp>
      <p:pic>
        <p:nvPicPr>
          <p:cNvPr id="18" name="18 We are Bulletproof _ the Eternal">
            <a:hlinkClick r:id="" action="ppaction://media"/>
            <a:extLst>
              <a:ext uri="{FF2B5EF4-FFF2-40B4-BE49-F238E27FC236}">
                <a16:creationId xmlns:a16="http://schemas.microsoft.com/office/drawing/2014/main" id="{831C3C07-66D7-4462-ABFE-4D272A6DCF56}"/>
              </a:ext>
            </a:extLst>
          </p:cNvPr>
          <p:cNvPicPr>
            <a:picLocks noChangeAspect="1"/>
          </p:cNvPicPr>
          <p:nvPr>
            <a:audioFile r:link="rId2"/>
            <p:extLst>
              <p:ext uri="{DAA4B4D4-6D71-4841-9C94-3DE7FCFB9230}">
                <p14:media xmlns:p14="http://schemas.microsoft.com/office/powerpoint/2010/main" r:embed="rId1">
                  <p14:fade out="500"/>
                </p14:media>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04803119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fade">
                                      <p:cBhvr>
                                        <p:cTn id="11" dur="6000"/>
                                        <p:tgtEl>
                                          <p:spTgt spid="8"/>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10" fill="hold" grpId="0" nodeType="click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randombar(horizontal)">
                                      <p:cBhvr>
                                        <p:cTn id="16" dur="6000"/>
                                        <p:tgtEl>
                                          <p:spTgt spid="9"/>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circle(in)">
                                      <p:cBhvr>
                                        <p:cTn id="21" dur="2000"/>
                                        <p:tgtEl>
                                          <p:spTgt spid="15"/>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wheel(1)">
                                      <p:cBhvr>
                                        <p:cTn id="26" dur="30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26" presetClass="entr" presetSubtype="0" fill="hold" grpId="0" nodeType="click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wipe(down)">
                                      <p:cBhvr>
                                        <p:cTn id="36" dur="1740">
                                          <p:stCondLst>
                                            <p:cond delay="0"/>
                                          </p:stCondLst>
                                        </p:cTn>
                                        <p:tgtEl>
                                          <p:spTgt spid="12"/>
                                        </p:tgtEl>
                                      </p:cBhvr>
                                    </p:animEffect>
                                    <p:anim calcmode="lin" valueType="num">
                                      <p:cBhvr>
                                        <p:cTn id="37" dur="5466"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38" dur="1992"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39" dur="1992" tmFilter="0, 0; 0.125,0.2665; 0.25,0.4; 0.375,0.465; 0.5,0.5;  0.625,0.535; 0.75,0.6; 0.875,0.7335; 1,1">
                                          <p:stCondLst>
                                            <p:cond delay="1992"/>
                                          </p:stCondLst>
                                        </p:cTn>
                                        <p:tgtEl>
                                          <p:spTgt spid="12"/>
                                        </p:tgtEl>
                                        <p:attrNameLst>
                                          <p:attrName>ppt_y</p:attrName>
                                        </p:attrNameLst>
                                      </p:cBhvr>
                                      <p:tavLst>
                                        <p:tav tm="0" fmla="#ppt_y-sin(pi*$)/9">
                                          <p:val>
                                            <p:fltVal val="0"/>
                                          </p:val>
                                        </p:tav>
                                        <p:tav tm="100000">
                                          <p:val>
                                            <p:fltVal val="1"/>
                                          </p:val>
                                        </p:tav>
                                      </p:tavLst>
                                    </p:anim>
                                    <p:anim calcmode="lin" valueType="num">
                                      <p:cBhvr>
                                        <p:cTn id="40" dur="996" tmFilter="0, 0; 0.125,0.2665; 0.25,0.4; 0.375,0.465; 0.5,0.5;  0.625,0.535; 0.75,0.6; 0.875,0.7335; 1,1">
                                          <p:stCondLst>
                                            <p:cond delay="3972"/>
                                          </p:stCondLst>
                                        </p:cTn>
                                        <p:tgtEl>
                                          <p:spTgt spid="12"/>
                                        </p:tgtEl>
                                        <p:attrNameLst>
                                          <p:attrName>ppt_y</p:attrName>
                                        </p:attrNameLst>
                                      </p:cBhvr>
                                      <p:tavLst>
                                        <p:tav tm="0" fmla="#ppt_y-sin(pi*$)/27">
                                          <p:val>
                                            <p:fltVal val="0"/>
                                          </p:val>
                                        </p:tav>
                                        <p:tav tm="100000">
                                          <p:val>
                                            <p:fltVal val="1"/>
                                          </p:val>
                                        </p:tav>
                                      </p:tavLst>
                                    </p:anim>
                                    <p:anim calcmode="lin" valueType="num">
                                      <p:cBhvr>
                                        <p:cTn id="41" dur="492" tmFilter="0, 0; 0.125,0.2665; 0.25,0.4; 0.375,0.465; 0.5,0.5;  0.625,0.535; 0.75,0.6; 0.875,0.7335; 1,1">
                                          <p:stCondLst>
                                            <p:cond delay="4968"/>
                                          </p:stCondLst>
                                        </p:cTn>
                                        <p:tgtEl>
                                          <p:spTgt spid="12"/>
                                        </p:tgtEl>
                                        <p:attrNameLst>
                                          <p:attrName>ppt_y</p:attrName>
                                        </p:attrNameLst>
                                      </p:cBhvr>
                                      <p:tavLst>
                                        <p:tav tm="0" fmla="#ppt_y-sin(pi*$)/81">
                                          <p:val>
                                            <p:fltVal val="0"/>
                                          </p:val>
                                        </p:tav>
                                        <p:tav tm="100000">
                                          <p:val>
                                            <p:fltVal val="1"/>
                                          </p:val>
                                        </p:tav>
                                      </p:tavLst>
                                    </p:anim>
                                    <p:animScale>
                                      <p:cBhvr>
                                        <p:cTn id="42" dur="78">
                                          <p:stCondLst>
                                            <p:cond delay="1950"/>
                                          </p:stCondLst>
                                        </p:cTn>
                                        <p:tgtEl>
                                          <p:spTgt spid="12"/>
                                        </p:tgtEl>
                                      </p:cBhvr>
                                      <p:to x="100000" y="60000"/>
                                    </p:animScale>
                                    <p:animScale>
                                      <p:cBhvr>
                                        <p:cTn id="43" dur="498" decel="50000">
                                          <p:stCondLst>
                                            <p:cond delay="2028"/>
                                          </p:stCondLst>
                                        </p:cTn>
                                        <p:tgtEl>
                                          <p:spTgt spid="12"/>
                                        </p:tgtEl>
                                      </p:cBhvr>
                                      <p:to x="100000" y="100000"/>
                                    </p:animScale>
                                    <p:animScale>
                                      <p:cBhvr>
                                        <p:cTn id="44" dur="78">
                                          <p:stCondLst>
                                            <p:cond delay="3936"/>
                                          </p:stCondLst>
                                        </p:cTn>
                                        <p:tgtEl>
                                          <p:spTgt spid="12"/>
                                        </p:tgtEl>
                                      </p:cBhvr>
                                      <p:to x="100000" y="80000"/>
                                    </p:animScale>
                                    <p:animScale>
                                      <p:cBhvr>
                                        <p:cTn id="45" dur="498" decel="50000">
                                          <p:stCondLst>
                                            <p:cond delay="4014"/>
                                          </p:stCondLst>
                                        </p:cTn>
                                        <p:tgtEl>
                                          <p:spTgt spid="12"/>
                                        </p:tgtEl>
                                      </p:cBhvr>
                                      <p:to x="100000" y="100000"/>
                                    </p:animScale>
                                    <p:animScale>
                                      <p:cBhvr>
                                        <p:cTn id="46" dur="78">
                                          <p:stCondLst>
                                            <p:cond delay="4926"/>
                                          </p:stCondLst>
                                        </p:cTn>
                                        <p:tgtEl>
                                          <p:spTgt spid="12"/>
                                        </p:tgtEl>
                                      </p:cBhvr>
                                      <p:to x="100000" y="90000"/>
                                    </p:animScale>
                                    <p:animScale>
                                      <p:cBhvr>
                                        <p:cTn id="47" dur="498" decel="50000">
                                          <p:stCondLst>
                                            <p:cond delay="5004"/>
                                          </p:stCondLst>
                                        </p:cTn>
                                        <p:tgtEl>
                                          <p:spTgt spid="12"/>
                                        </p:tgtEl>
                                      </p:cBhvr>
                                      <p:to x="100000" y="100000"/>
                                    </p:animScale>
                                    <p:animScale>
                                      <p:cBhvr>
                                        <p:cTn id="48" dur="78">
                                          <p:stCondLst>
                                            <p:cond delay="5424"/>
                                          </p:stCondLst>
                                        </p:cTn>
                                        <p:tgtEl>
                                          <p:spTgt spid="12"/>
                                        </p:tgtEl>
                                      </p:cBhvr>
                                      <p:to x="100000" y="95000"/>
                                    </p:animScale>
                                    <p:animScale>
                                      <p:cBhvr>
                                        <p:cTn id="49" dur="498" decel="50000">
                                          <p:stCondLst>
                                            <p:cond delay="5502"/>
                                          </p:stCondLst>
                                        </p:cTn>
                                        <p:tgtEl>
                                          <p:spTgt spid="12"/>
                                        </p:tgtEl>
                                      </p:cBhvr>
                                      <p:to x="100000" y="100000"/>
                                    </p:animScale>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grpId="0" nodeType="clickEffect">
                                  <p:stCondLst>
                                    <p:cond delay="0"/>
                                  </p:stCondLst>
                                  <p:childTnLst>
                                    <p:set>
                                      <p:cBhvr>
                                        <p:cTn id="53" dur="1" fill="hold">
                                          <p:stCondLst>
                                            <p:cond delay="0"/>
                                          </p:stCondLst>
                                        </p:cTn>
                                        <p:tgtEl>
                                          <p:spTgt spid="11"/>
                                        </p:tgtEl>
                                        <p:attrNameLst>
                                          <p:attrName>style.visibility</p:attrName>
                                        </p:attrNameLst>
                                      </p:cBhvr>
                                      <p:to>
                                        <p:strVal val="visible"/>
                                      </p:to>
                                    </p:set>
                                    <p:anim calcmode="lin" valueType="num">
                                      <p:cBhvr>
                                        <p:cTn id="54" dur="6000" fill="hold"/>
                                        <p:tgtEl>
                                          <p:spTgt spid="11"/>
                                        </p:tgtEl>
                                        <p:attrNameLst>
                                          <p:attrName>ppt_w</p:attrName>
                                        </p:attrNameLst>
                                      </p:cBhvr>
                                      <p:tavLst>
                                        <p:tav tm="0">
                                          <p:val>
                                            <p:fltVal val="0"/>
                                          </p:val>
                                        </p:tav>
                                        <p:tav tm="100000">
                                          <p:val>
                                            <p:strVal val="#ppt_w"/>
                                          </p:val>
                                        </p:tav>
                                      </p:tavLst>
                                    </p:anim>
                                    <p:anim calcmode="lin" valueType="num">
                                      <p:cBhvr>
                                        <p:cTn id="55" dur="6000" fill="hold"/>
                                        <p:tgtEl>
                                          <p:spTgt spid="11"/>
                                        </p:tgtEl>
                                        <p:attrNameLst>
                                          <p:attrName>ppt_h</p:attrName>
                                        </p:attrNameLst>
                                      </p:cBhvr>
                                      <p:tavLst>
                                        <p:tav tm="0">
                                          <p:val>
                                            <p:fltVal val="0"/>
                                          </p:val>
                                        </p:tav>
                                        <p:tav tm="100000">
                                          <p:val>
                                            <p:strVal val="#ppt_h"/>
                                          </p:val>
                                        </p:tav>
                                      </p:tavLst>
                                    </p:anim>
                                    <p:animEffect transition="in" filter="fade">
                                      <p:cBhvr>
                                        <p:cTn id="56" dur="6000"/>
                                        <p:tgtEl>
                                          <p:spTgt spid="11"/>
                                        </p:tgtEl>
                                      </p:cBhvr>
                                    </p:animEffect>
                                  </p:childTnLst>
                                </p:cTn>
                              </p:par>
                            </p:childTnLst>
                          </p:cTn>
                        </p:par>
                      </p:childTnLst>
                    </p:cTn>
                  </p:par>
                  <p:par>
                    <p:cTn id="57" fill="hold">
                      <p:stCondLst>
                        <p:cond delay="indefinite"/>
                      </p:stCondLst>
                      <p:childTnLst>
                        <p:par>
                          <p:cTn id="58" fill="hold">
                            <p:stCondLst>
                              <p:cond delay="0"/>
                            </p:stCondLst>
                            <p:childTnLst>
                              <p:par>
                                <p:cTn id="59" presetID="31" presetClass="entr" presetSubtype="0" fill="hold" grpId="0" nodeType="clickEffect">
                                  <p:stCondLst>
                                    <p:cond delay="0"/>
                                  </p:stCondLst>
                                  <p:childTnLst>
                                    <p:set>
                                      <p:cBhvr>
                                        <p:cTn id="60" dur="1" fill="hold">
                                          <p:stCondLst>
                                            <p:cond delay="0"/>
                                          </p:stCondLst>
                                        </p:cTn>
                                        <p:tgtEl>
                                          <p:spTgt spid="10"/>
                                        </p:tgtEl>
                                        <p:attrNameLst>
                                          <p:attrName>style.visibility</p:attrName>
                                        </p:attrNameLst>
                                      </p:cBhvr>
                                      <p:to>
                                        <p:strVal val="visible"/>
                                      </p:to>
                                    </p:set>
                                    <p:anim calcmode="lin" valueType="num">
                                      <p:cBhvr>
                                        <p:cTn id="61" dur="6000" fill="hold"/>
                                        <p:tgtEl>
                                          <p:spTgt spid="10"/>
                                        </p:tgtEl>
                                        <p:attrNameLst>
                                          <p:attrName>ppt_w</p:attrName>
                                        </p:attrNameLst>
                                      </p:cBhvr>
                                      <p:tavLst>
                                        <p:tav tm="0">
                                          <p:val>
                                            <p:fltVal val="0"/>
                                          </p:val>
                                        </p:tav>
                                        <p:tav tm="100000">
                                          <p:val>
                                            <p:strVal val="#ppt_w"/>
                                          </p:val>
                                        </p:tav>
                                      </p:tavLst>
                                    </p:anim>
                                    <p:anim calcmode="lin" valueType="num">
                                      <p:cBhvr>
                                        <p:cTn id="62" dur="6000" fill="hold"/>
                                        <p:tgtEl>
                                          <p:spTgt spid="10"/>
                                        </p:tgtEl>
                                        <p:attrNameLst>
                                          <p:attrName>ppt_h</p:attrName>
                                        </p:attrNameLst>
                                      </p:cBhvr>
                                      <p:tavLst>
                                        <p:tav tm="0">
                                          <p:val>
                                            <p:fltVal val="0"/>
                                          </p:val>
                                        </p:tav>
                                        <p:tav tm="100000">
                                          <p:val>
                                            <p:strVal val="#ppt_h"/>
                                          </p:val>
                                        </p:tav>
                                      </p:tavLst>
                                    </p:anim>
                                    <p:anim calcmode="lin" valueType="num">
                                      <p:cBhvr>
                                        <p:cTn id="63" dur="6000" fill="hold"/>
                                        <p:tgtEl>
                                          <p:spTgt spid="10"/>
                                        </p:tgtEl>
                                        <p:attrNameLst>
                                          <p:attrName>style.rotation</p:attrName>
                                        </p:attrNameLst>
                                      </p:cBhvr>
                                      <p:tavLst>
                                        <p:tav tm="0">
                                          <p:val>
                                            <p:fltVal val="90"/>
                                          </p:val>
                                        </p:tav>
                                        <p:tav tm="100000">
                                          <p:val>
                                            <p:fltVal val="0"/>
                                          </p:val>
                                        </p:tav>
                                      </p:tavLst>
                                    </p:anim>
                                    <p:animEffect transition="in" filter="fade">
                                      <p:cBhvr>
                                        <p:cTn id="64" dur="6000"/>
                                        <p:tgtEl>
                                          <p:spTgt spid="10"/>
                                        </p:tgtEl>
                                      </p:cBhvr>
                                    </p:animEffect>
                                  </p:childTnLst>
                                </p:cTn>
                              </p:par>
                            </p:childTnLst>
                          </p:cTn>
                        </p:par>
                      </p:childTnLst>
                    </p:cTn>
                  </p:par>
                  <p:par>
                    <p:cTn id="65" fill="hold">
                      <p:stCondLst>
                        <p:cond delay="indefinite"/>
                      </p:stCondLst>
                      <p:childTnLst>
                        <p:par>
                          <p:cTn id="66" fill="hold">
                            <p:stCondLst>
                              <p:cond delay="0"/>
                            </p:stCondLst>
                            <p:childTnLst>
                              <p:par>
                                <p:cTn id="67" presetID="26" presetClass="entr" presetSubtype="0" fill="hold" grpId="0" nodeType="clickEffect">
                                  <p:stCondLst>
                                    <p:cond delay="0"/>
                                  </p:stCondLst>
                                  <p:childTnLst>
                                    <p:set>
                                      <p:cBhvr>
                                        <p:cTn id="68" dur="1" fill="hold">
                                          <p:stCondLst>
                                            <p:cond delay="0"/>
                                          </p:stCondLst>
                                        </p:cTn>
                                        <p:tgtEl>
                                          <p:spTgt spid="14"/>
                                        </p:tgtEl>
                                        <p:attrNameLst>
                                          <p:attrName>style.visibility</p:attrName>
                                        </p:attrNameLst>
                                      </p:cBhvr>
                                      <p:to>
                                        <p:strVal val="visible"/>
                                      </p:to>
                                    </p:set>
                                    <p:animEffect transition="in" filter="wipe(down)">
                                      <p:cBhvr>
                                        <p:cTn id="69" dur="870">
                                          <p:stCondLst>
                                            <p:cond delay="0"/>
                                          </p:stCondLst>
                                        </p:cTn>
                                        <p:tgtEl>
                                          <p:spTgt spid="14"/>
                                        </p:tgtEl>
                                      </p:cBhvr>
                                    </p:animEffect>
                                    <p:anim calcmode="lin" valueType="num">
                                      <p:cBhvr>
                                        <p:cTn id="70" dur="2733" tmFilter="0,0; 0.14,0.36; 0.43,0.73; 0.71,0.91; 1.0,1.0">
                                          <p:stCondLst>
                                            <p:cond delay="0"/>
                                          </p:stCondLst>
                                        </p:cTn>
                                        <p:tgtEl>
                                          <p:spTgt spid="14"/>
                                        </p:tgtEl>
                                        <p:attrNameLst>
                                          <p:attrName>ppt_x</p:attrName>
                                        </p:attrNameLst>
                                      </p:cBhvr>
                                      <p:tavLst>
                                        <p:tav tm="0">
                                          <p:val>
                                            <p:strVal val="#ppt_x-0.25"/>
                                          </p:val>
                                        </p:tav>
                                        <p:tav tm="100000">
                                          <p:val>
                                            <p:strVal val="#ppt_x"/>
                                          </p:val>
                                        </p:tav>
                                      </p:tavLst>
                                    </p:anim>
                                    <p:anim calcmode="lin" valueType="num">
                                      <p:cBhvr>
                                        <p:cTn id="71" dur="996" tmFilter="0.0,0.0; 0.25,0.07; 0.50,0.2; 0.75,0.467; 1.0,1.0">
                                          <p:stCondLst>
                                            <p:cond delay="0"/>
                                          </p:stCondLst>
                                        </p:cTn>
                                        <p:tgtEl>
                                          <p:spTgt spid="14"/>
                                        </p:tgtEl>
                                        <p:attrNameLst>
                                          <p:attrName>ppt_y</p:attrName>
                                        </p:attrNameLst>
                                      </p:cBhvr>
                                      <p:tavLst>
                                        <p:tav tm="0" fmla="#ppt_y-sin(pi*$)/3">
                                          <p:val>
                                            <p:fltVal val="0.5"/>
                                          </p:val>
                                        </p:tav>
                                        <p:tav tm="100000">
                                          <p:val>
                                            <p:fltVal val="1"/>
                                          </p:val>
                                        </p:tav>
                                      </p:tavLst>
                                    </p:anim>
                                    <p:anim calcmode="lin" valueType="num">
                                      <p:cBhvr>
                                        <p:cTn id="72" dur="996" tmFilter="0, 0; 0.125,0.2665; 0.25,0.4; 0.375,0.465; 0.5,0.5;  0.625,0.535; 0.75,0.6; 0.875,0.7335; 1,1">
                                          <p:stCondLst>
                                            <p:cond delay="996"/>
                                          </p:stCondLst>
                                        </p:cTn>
                                        <p:tgtEl>
                                          <p:spTgt spid="14"/>
                                        </p:tgtEl>
                                        <p:attrNameLst>
                                          <p:attrName>ppt_y</p:attrName>
                                        </p:attrNameLst>
                                      </p:cBhvr>
                                      <p:tavLst>
                                        <p:tav tm="0" fmla="#ppt_y-sin(pi*$)/9">
                                          <p:val>
                                            <p:fltVal val="0"/>
                                          </p:val>
                                        </p:tav>
                                        <p:tav tm="100000">
                                          <p:val>
                                            <p:fltVal val="1"/>
                                          </p:val>
                                        </p:tav>
                                      </p:tavLst>
                                    </p:anim>
                                    <p:anim calcmode="lin" valueType="num">
                                      <p:cBhvr>
                                        <p:cTn id="73" dur="498" tmFilter="0, 0; 0.125,0.2665; 0.25,0.4; 0.375,0.465; 0.5,0.5;  0.625,0.535; 0.75,0.6; 0.875,0.7335; 1,1">
                                          <p:stCondLst>
                                            <p:cond delay="1986"/>
                                          </p:stCondLst>
                                        </p:cTn>
                                        <p:tgtEl>
                                          <p:spTgt spid="14"/>
                                        </p:tgtEl>
                                        <p:attrNameLst>
                                          <p:attrName>ppt_y</p:attrName>
                                        </p:attrNameLst>
                                      </p:cBhvr>
                                      <p:tavLst>
                                        <p:tav tm="0" fmla="#ppt_y-sin(pi*$)/27">
                                          <p:val>
                                            <p:fltVal val="0"/>
                                          </p:val>
                                        </p:tav>
                                        <p:tav tm="100000">
                                          <p:val>
                                            <p:fltVal val="1"/>
                                          </p:val>
                                        </p:tav>
                                      </p:tavLst>
                                    </p:anim>
                                    <p:anim calcmode="lin" valueType="num">
                                      <p:cBhvr>
                                        <p:cTn id="74" dur="246" tmFilter="0, 0; 0.125,0.2665; 0.25,0.4; 0.375,0.465; 0.5,0.5;  0.625,0.535; 0.75,0.6; 0.875,0.7335; 1,1">
                                          <p:stCondLst>
                                            <p:cond delay="2484"/>
                                          </p:stCondLst>
                                        </p:cTn>
                                        <p:tgtEl>
                                          <p:spTgt spid="14"/>
                                        </p:tgtEl>
                                        <p:attrNameLst>
                                          <p:attrName>ppt_y</p:attrName>
                                        </p:attrNameLst>
                                      </p:cBhvr>
                                      <p:tavLst>
                                        <p:tav tm="0" fmla="#ppt_y-sin(pi*$)/81">
                                          <p:val>
                                            <p:fltVal val="0"/>
                                          </p:val>
                                        </p:tav>
                                        <p:tav tm="100000">
                                          <p:val>
                                            <p:fltVal val="1"/>
                                          </p:val>
                                        </p:tav>
                                      </p:tavLst>
                                    </p:anim>
                                    <p:animScale>
                                      <p:cBhvr>
                                        <p:cTn id="75" dur="39">
                                          <p:stCondLst>
                                            <p:cond delay="975"/>
                                          </p:stCondLst>
                                        </p:cTn>
                                        <p:tgtEl>
                                          <p:spTgt spid="14"/>
                                        </p:tgtEl>
                                      </p:cBhvr>
                                      <p:to x="100000" y="60000"/>
                                    </p:animScale>
                                    <p:animScale>
                                      <p:cBhvr>
                                        <p:cTn id="76" dur="249" decel="50000">
                                          <p:stCondLst>
                                            <p:cond delay="1014"/>
                                          </p:stCondLst>
                                        </p:cTn>
                                        <p:tgtEl>
                                          <p:spTgt spid="14"/>
                                        </p:tgtEl>
                                      </p:cBhvr>
                                      <p:to x="100000" y="100000"/>
                                    </p:animScale>
                                    <p:animScale>
                                      <p:cBhvr>
                                        <p:cTn id="77" dur="39">
                                          <p:stCondLst>
                                            <p:cond delay="1968"/>
                                          </p:stCondLst>
                                        </p:cTn>
                                        <p:tgtEl>
                                          <p:spTgt spid="14"/>
                                        </p:tgtEl>
                                      </p:cBhvr>
                                      <p:to x="100000" y="80000"/>
                                    </p:animScale>
                                    <p:animScale>
                                      <p:cBhvr>
                                        <p:cTn id="78" dur="249" decel="50000">
                                          <p:stCondLst>
                                            <p:cond delay="2007"/>
                                          </p:stCondLst>
                                        </p:cTn>
                                        <p:tgtEl>
                                          <p:spTgt spid="14"/>
                                        </p:tgtEl>
                                      </p:cBhvr>
                                      <p:to x="100000" y="100000"/>
                                    </p:animScale>
                                    <p:animScale>
                                      <p:cBhvr>
                                        <p:cTn id="79" dur="39">
                                          <p:stCondLst>
                                            <p:cond delay="2463"/>
                                          </p:stCondLst>
                                        </p:cTn>
                                        <p:tgtEl>
                                          <p:spTgt spid="14"/>
                                        </p:tgtEl>
                                      </p:cBhvr>
                                      <p:to x="100000" y="90000"/>
                                    </p:animScale>
                                    <p:animScale>
                                      <p:cBhvr>
                                        <p:cTn id="80" dur="249" decel="50000">
                                          <p:stCondLst>
                                            <p:cond delay="2502"/>
                                          </p:stCondLst>
                                        </p:cTn>
                                        <p:tgtEl>
                                          <p:spTgt spid="14"/>
                                        </p:tgtEl>
                                      </p:cBhvr>
                                      <p:to x="100000" y="100000"/>
                                    </p:animScale>
                                    <p:animScale>
                                      <p:cBhvr>
                                        <p:cTn id="81" dur="39">
                                          <p:stCondLst>
                                            <p:cond delay="2712"/>
                                          </p:stCondLst>
                                        </p:cTn>
                                        <p:tgtEl>
                                          <p:spTgt spid="14"/>
                                        </p:tgtEl>
                                      </p:cBhvr>
                                      <p:to x="100000" y="95000"/>
                                    </p:animScale>
                                    <p:animScale>
                                      <p:cBhvr>
                                        <p:cTn id="82" dur="249" decel="50000">
                                          <p:stCondLst>
                                            <p:cond delay="2751"/>
                                          </p:stCondLst>
                                        </p:cTn>
                                        <p:tgtEl>
                                          <p:spTgt spid="14"/>
                                        </p:tgtEl>
                                      </p:cBhvr>
                                      <p:to x="100000" y="100000"/>
                                    </p:animScale>
                                  </p:childTnLst>
                                </p:cTn>
                              </p:par>
                            </p:childTnLst>
                          </p:cTn>
                        </p:par>
                      </p:childTnLst>
                    </p:cTn>
                  </p:par>
                  <p:par>
                    <p:cTn id="83" fill="hold">
                      <p:stCondLst>
                        <p:cond delay="indefinite"/>
                      </p:stCondLst>
                      <p:childTnLst>
                        <p:par>
                          <p:cTn id="84" fill="hold">
                            <p:stCondLst>
                              <p:cond delay="0"/>
                            </p:stCondLst>
                            <p:childTnLst>
                              <p:par>
                                <p:cTn id="85" presetID="42" presetClass="entr" presetSubtype="0" fill="hold" grpId="0" nodeType="clickEffect">
                                  <p:stCondLst>
                                    <p:cond delay="0"/>
                                  </p:stCondLst>
                                  <p:childTnLst>
                                    <p:set>
                                      <p:cBhvr>
                                        <p:cTn id="86" dur="1" fill="hold">
                                          <p:stCondLst>
                                            <p:cond delay="0"/>
                                          </p:stCondLst>
                                        </p:cTn>
                                        <p:tgtEl>
                                          <p:spTgt spid="16"/>
                                        </p:tgtEl>
                                        <p:attrNameLst>
                                          <p:attrName>style.visibility</p:attrName>
                                        </p:attrNameLst>
                                      </p:cBhvr>
                                      <p:to>
                                        <p:strVal val="visible"/>
                                      </p:to>
                                    </p:set>
                                    <p:animEffect transition="in" filter="fade">
                                      <p:cBhvr>
                                        <p:cTn id="87" dur="1000"/>
                                        <p:tgtEl>
                                          <p:spTgt spid="16"/>
                                        </p:tgtEl>
                                      </p:cBhvr>
                                    </p:animEffect>
                                    <p:anim calcmode="lin" valueType="num">
                                      <p:cBhvr>
                                        <p:cTn id="88" dur="1000" fill="hold"/>
                                        <p:tgtEl>
                                          <p:spTgt spid="16"/>
                                        </p:tgtEl>
                                        <p:attrNameLst>
                                          <p:attrName>ppt_x</p:attrName>
                                        </p:attrNameLst>
                                      </p:cBhvr>
                                      <p:tavLst>
                                        <p:tav tm="0">
                                          <p:val>
                                            <p:strVal val="#ppt_x"/>
                                          </p:val>
                                        </p:tav>
                                        <p:tav tm="100000">
                                          <p:val>
                                            <p:strVal val="#ppt_x"/>
                                          </p:val>
                                        </p:tav>
                                      </p:tavLst>
                                    </p:anim>
                                    <p:anim calcmode="lin" valueType="num">
                                      <p:cBhvr>
                                        <p:cTn id="89"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90" fill="hold">
                      <p:stCondLst>
                        <p:cond delay="indefinite"/>
                      </p:stCondLst>
                      <p:childTnLst>
                        <p:par>
                          <p:cTn id="91" fill="hold">
                            <p:stCondLst>
                              <p:cond delay="0"/>
                            </p:stCondLst>
                            <p:childTnLst>
                              <p:par>
                                <p:cTn id="92" presetID="53" presetClass="entr" presetSubtype="16" fill="hold" grpId="0" nodeType="clickEffect">
                                  <p:stCondLst>
                                    <p:cond delay="0"/>
                                  </p:stCondLst>
                                  <p:childTnLst>
                                    <p:set>
                                      <p:cBhvr>
                                        <p:cTn id="93" dur="1" fill="hold">
                                          <p:stCondLst>
                                            <p:cond delay="0"/>
                                          </p:stCondLst>
                                        </p:cTn>
                                        <p:tgtEl>
                                          <p:spTgt spid="17"/>
                                        </p:tgtEl>
                                        <p:attrNameLst>
                                          <p:attrName>style.visibility</p:attrName>
                                        </p:attrNameLst>
                                      </p:cBhvr>
                                      <p:to>
                                        <p:strVal val="visible"/>
                                      </p:to>
                                    </p:set>
                                    <p:anim calcmode="lin" valueType="num">
                                      <p:cBhvr>
                                        <p:cTn id="94" dur="1000" fill="hold"/>
                                        <p:tgtEl>
                                          <p:spTgt spid="17"/>
                                        </p:tgtEl>
                                        <p:attrNameLst>
                                          <p:attrName>ppt_w</p:attrName>
                                        </p:attrNameLst>
                                      </p:cBhvr>
                                      <p:tavLst>
                                        <p:tav tm="0">
                                          <p:val>
                                            <p:fltVal val="0"/>
                                          </p:val>
                                        </p:tav>
                                        <p:tav tm="100000">
                                          <p:val>
                                            <p:strVal val="#ppt_w"/>
                                          </p:val>
                                        </p:tav>
                                      </p:tavLst>
                                    </p:anim>
                                    <p:anim calcmode="lin" valueType="num">
                                      <p:cBhvr>
                                        <p:cTn id="95" dur="1000" fill="hold"/>
                                        <p:tgtEl>
                                          <p:spTgt spid="17"/>
                                        </p:tgtEl>
                                        <p:attrNameLst>
                                          <p:attrName>ppt_h</p:attrName>
                                        </p:attrNameLst>
                                      </p:cBhvr>
                                      <p:tavLst>
                                        <p:tav tm="0">
                                          <p:val>
                                            <p:fltVal val="0"/>
                                          </p:val>
                                        </p:tav>
                                        <p:tav tm="100000">
                                          <p:val>
                                            <p:strVal val="#ppt_h"/>
                                          </p:val>
                                        </p:tav>
                                      </p:tavLst>
                                    </p:anim>
                                    <p:animEffect transition="in" filter="fade">
                                      <p:cBhvr>
                                        <p:cTn id="96"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97" repeatCount="indefinite" fill="hold" display="0">
                  <p:stCondLst>
                    <p:cond delay="indefinite"/>
                  </p:stCondLst>
                  <p:endCondLst>
                    <p:cond evt="onStopAudio" delay="0">
                      <p:tgtEl>
                        <p:sldTgt/>
                      </p:tgtEl>
                    </p:cond>
                  </p:endCondLst>
                </p:cTn>
                <p:tgtEl>
                  <p:spTgt spid="18"/>
                </p:tgtEl>
              </p:cMediaNode>
            </p:audio>
          </p:childTnLst>
        </p:cTn>
      </p:par>
    </p:tnLst>
    <p:bldLst>
      <p:bldP spid="7" grpId="0"/>
      <p:bldP spid="8" grpId="0"/>
      <p:bldP spid="9" grpId="0"/>
      <p:bldP spid="10" grpId="0"/>
      <p:bldP spid="11" grpId="0"/>
      <p:bldP spid="12" grpId="0"/>
      <p:bldP spid="13" grpId="0"/>
      <p:bldP spid="14" grpId="0"/>
      <p:bldP spid="15" grpId="0"/>
      <p:bldP spid="16" grpId="0"/>
      <p:bldP spid="1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A5EBD-2CE0-4B89-9C61-275E0F38AA0B}"/>
              </a:ext>
            </a:extLst>
          </p:cNvPr>
          <p:cNvSpPr txBox="1"/>
          <p:nvPr/>
        </p:nvSpPr>
        <p:spPr>
          <a:xfrm>
            <a:off x="248575" y="328474"/>
            <a:ext cx="11727402" cy="830997"/>
          </a:xfrm>
          <a:prstGeom prst="rect">
            <a:avLst/>
          </a:prstGeom>
          <a:noFill/>
        </p:spPr>
        <p:txBody>
          <a:bodyPr wrap="square" rtlCol="0">
            <a:spAutoFit/>
          </a:bodyPr>
          <a:lstStyle/>
          <a:p>
            <a:pPr algn="ctr"/>
            <a:r>
              <a:rPr lang="en-US" sz="2400" dirty="0"/>
              <a:t>Do you have a specific song that resonates with you because it was related to a particular event, person, or something else that was happening in your life?</a:t>
            </a:r>
            <a:endParaRPr lang="en-GB" sz="2400" dirty="0"/>
          </a:p>
        </p:txBody>
      </p:sp>
      <p:sp>
        <p:nvSpPr>
          <p:cNvPr id="3" name="TextBox 2">
            <a:extLst>
              <a:ext uri="{FF2B5EF4-FFF2-40B4-BE49-F238E27FC236}">
                <a16:creationId xmlns:a16="http://schemas.microsoft.com/office/drawing/2014/main" id="{4C85FAC8-3D52-4CBE-895E-37B06A548732}"/>
              </a:ext>
            </a:extLst>
          </p:cNvPr>
          <p:cNvSpPr txBox="1"/>
          <p:nvPr/>
        </p:nvSpPr>
        <p:spPr>
          <a:xfrm>
            <a:off x="695325" y="1657350"/>
            <a:ext cx="2828925" cy="923330"/>
          </a:xfrm>
          <a:prstGeom prst="rect">
            <a:avLst/>
          </a:prstGeom>
          <a:noFill/>
        </p:spPr>
        <p:txBody>
          <a:bodyPr wrap="square" rtlCol="0">
            <a:spAutoFit/>
          </a:bodyPr>
          <a:lstStyle/>
          <a:p>
            <a:r>
              <a:rPr lang="en-US" b="0" i="0" dirty="0">
                <a:solidFill>
                  <a:srgbClr val="202124"/>
                </a:solidFill>
                <a:effectLst/>
                <a:latin typeface="Roboto"/>
              </a:rPr>
              <a:t>“Let go. Makes me </a:t>
            </a:r>
            <a:r>
              <a:rPr lang="en-US" b="0" i="0" dirty="0" err="1">
                <a:solidFill>
                  <a:srgbClr val="202124"/>
                </a:solidFill>
                <a:effectLst/>
                <a:latin typeface="Roboto"/>
              </a:rPr>
              <a:t>realise</a:t>
            </a:r>
            <a:r>
              <a:rPr lang="en-US" b="0" i="0" dirty="0">
                <a:solidFill>
                  <a:srgbClr val="202124"/>
                </a:solidFill>
                <a:effectLst/>
                <a:latin typeface="Roboto"/>
              </a:rPr>
              <a:t> that </a:t>
            </a:r>
            <a:r>
              <a:rPr lang="en-US" b="0" i="0" dirty="0" err="1">
                <a:solidFill>
                  <a:srgbClr val="202124"/>
                </a:solidFill>
                <a:effectLst/>
                <a:latin typeface="Roboto"/>
              </a:rPr>
              <a:t>i</a:t>
            </a:r>
            <a:r>
              <a:rPr lang="en-US" b="0" i="0" dirty="0">
                <a:solidFill>
                  <a:srgbClr val="202124"/>
                </a:solidFill>
                <a:effectLst/>
                <a:latin typeface="Roboto"/>
              </a:rPr>
              <a:t> need to let go of that particular person”</a:t>
            </a:r>
            <a:endParaRPr lang="en-GB" dirty="0"/>
          </a:p>
        </p:txBody>
      </p:sp>
      <p:sp>
        <p:nvSpPr>
          <p:cNvPr id="4" name="TextBox 3">
            <a:extLst>
              <a:ext uri="{FF2B5EF4-FFF2-40B4-BE49-F238E27FC236}">
                <a16:creationId xmlns:a16="http://schemas.microsoft.com/office/drawing/2014/main" id="{BDBE2778-1991-48F7-8064-BFDE604F715A}"/>
              </a:ext>
            </a:extLst>
          </p:cNvPr>
          <p:cNvSpPr txBox="1"/>
          <p:nvPr/>
        </p:nvSpPr>
        <p:spPr>
          <a:xfrm>
            <a:off x="7200900" y="1380351"/>
            <a:ext cx="4038600" cy="1754326"/>
          </a:xfrm>
          <a:prstGeom prst="rect">
            <a:avLst/>
          </a:prstGeom>
          <a:noFill/>
        </p:spPr>
        <p:txBody>
          <a:bodyPr wrap="square" rtlCol="0">
            <a:spAutoFit/>
          </a:bodyPr>
          <a:lstStyle/>
          <a:p>
            <a:r>
              <a:rPr lang="en-US" b="0" i="0" dirty="0">
                <a:solidFill>
                  <a:srgbClr val="202124"/>
                </a:solidFill>
                <a:effectLst/>
                <a:latin typeface="Roboto"/>
              </a:rPr>
              <a:t>“Life Goes On. as we all know its covid </a:t>
            </a:r>
            <a:r>
              <a:rPr lang="en-US" b="0" i="0" dirty="0" err="1">
                <a:solidFill>
                  <a:srgbClr val="202124"/>
                </a:solidFill>
                <a:effectLst/>
                <a:latin typeface="Roboto"/>
              </a:rPr>
              <a:t>rn</a:t>
            </a:r>
            <a:r>
              <a:rPr lang="en-US" b="0" i="0" dirty="0">
                <a:solidFill>
                  <a:srgbClr val="202124"/>
                </a:solidFill>
                <a:effectLst/>
                <a:latin typeface="Roboto"/>
              </a:rPr>
              <a:t> and this song is about bringing comfort to us during this period of time. as they mention and as we have to keep in mind; life goes on”</a:t>
            </a:r>
            <a:endParaRPr lang="en-GB" dirty="0"/>
          </a:p>
        </p:txBody>
      </p:sp>
      <p:sp>
        <p:nvSpPr>
          <p:cNvPr id="5" name="TextBox 4">
            <a:extLst>
              <a:ext uri="{FF2B5EF4-FFF2-40B4-BE49-F238E27FC236}">
                <a16:creationId xmlns:a16="http://schemas.microsoft.com/office/drawing/2014/main" id="{314E7111-FF90-49D3-B536-E83DD0B65F03}"/>
              </a:ext>
            </a:extLst>
          </p:cNvPr>
          <p:cNvSpPr txBox="1"/>
          <p:nvPr/>
        </p:nvSpPr>
        <p:spPr>
          <a:xfrm>
            <a:off x="1019175" y="3200400"/>
            <a:ext cx="3724275" cy="1477328"/>
          </a:xfrm>
          <a:prstGeom prst="rect">
            <a:avLst/>
          </a:prstGeom>
          <a:noFill/>
        </p:spPr>
        <p:txBody>
          <a:bodyPr wrap="square" rtlCol="0">
            <a:spAutoFit/>
          </a:bodyPr>
          <a:lstStyle/>
          <a:p>
            <a:r>
              <a:rPr lang="en-US" b="0" i="0" dirty="0">
                <a:solidFill>
                  <a:srgbClr val="202124"/>
                </a:solidFill>
                <a:effectLst/>
                <a:latin typeface="Roboto"/>
              </a:rPr>
              <a:t>“Blood, Sweat &amp; Tears - This came out whilst I was in university &amp; was the first song I listened to by BTS. It brings back memories of this time of my life.”</a:t>
            </a:r>
            <a:endParaRPr lang="en-GB" dirty="0"/>
          </a:p>
        </p:txBody>
      </p:sp>
      <p:sp>
        <p:nvSpPr>
          <p:cNvPr id="6" name="TextBox 5">
            <a:extLst>
              <a:ext uri="{FF2B5EF4-FFF2-40B4-BE49-F238E27FC236}">
                <a16:creationId xmlns:a16="http://schemas.microsoft.com/office/drawing/2014/main" id="{D0E52501-4493-4716-82E9-1BD79AC3955B}"/>
              </a:ext>
            </a:extLst>
          </p:cNvPr>
          <p:cNvSpPr txBox="1"/>
          <p:nvPr/>
        </p:nvSpPr>
        <p:spPr>
          <a:xfrm>
            <a:off x="6810375" y="3429000"/>
            <a:ext cx="4152900" cy="923330"/>
          </a:xfrm>
          <a:prstGeom prst="rect">
            <a:avLst/>
          </a:prstGeom>
          <a:noFill/>
        </p:spPr>
        <p:txBody>
          <a:bodyPr wrap="square" rtlCol="0">
            <a:spAutoFit/>
          </a:bodyPr>
          <a:lstStyle/>
          <a:p>
            <a:r>
              <a:rPr lang="en-US" b="0" i="0" dirty="0">
                <a:solidFill>
                  <a:srgbClr val="202124"/>
                </a:solidFill>
                <a:effectLst/>
                <a:latin typeface="Roboto"/>
              </a:rPr>
              <a:t>“Awake as when I was younger I felt the same as </a:t>
            </a:r>
            <a:r>
              <a:rPr lang="en-US" b="0" i="0" dirty="0" err="1">
                <a:solidFill>
                  <a:srgbClr val="202124"/>
                </a:solidFill>
                <a:effectLst/>
                <a:latin typeface="Roboto"/>
              </a:rPr>
              <a:t>jin</a:t>
            </a:r>
            <a:r>
              <a:rPr lang="en-US" b="0" i="0" dirty="0">
                <a:solidFill>
                  <a:srgbClr val="202124"/>
                </a:solidFill>
                <a:effectLst/>
                <a:latin typeface="Roboto"/>
              </a:rPr>
              <a:t> did in terms of not being good enough as others.”</a:t>
            </a:r>
            <a:endParaRPr lang="en-GB" dirty="0"/>
          </a:p>
        </p:txBody>
      </p:sp>
      <p:sp>
        <p:nvSpPr>
          <p:cNvPr id="7" name="TextBox 6">
            <a:extLst>
              <a:ext uri="{FF2B5EF4-FFF2-40B4-BE49-F238E27FC236}">
                <a16:creationId xmlns:a16="http://schemas.microsoft.com/office/drawing/2014/main" id="{0A5B03CA-3334-4520-9847-F8963F4C564F}"/>
              </a:ext>
            </a:extLst>
          </p:cNvPr>
          <p:cNvSpPr txBox="1"/>
          <p:nvPr/>
        </p:nvSpPr>
        <p:spPr>
          <a:xfrm>
            <a:off x="4000500" y="1483578"/>
            <a:ext cx="2590800" cy="1200329"/>
          </a:xfrm>
          <a:prstGeom prst="rect">
            <a:avLst/>
          </a:prstGeom>
          <a:noFill/>
        </p:spPr>
        <p:txBody>
          <a:bodyPr wrap="square" rtlCol="0">
            <a:spAutoFit/>
          </a:bodyPr>
          <a:lstStyle/>
          <a:p>
            <a:r>
              <a:rPr lang="en-US" b="0" i="0" dirty="0">
                <a:solidFill>
                  <a:srgbClr val="202124"/>
                </a:solidFill>
                <a:effectLst/>
                <a:latin typeface="Roboto"/>
              </a:rPr>
              <a:t>“Epiphany because I think I need to take the time to love </a:t>
            </a:r>
            <a:r>
              <a:rPr lang="en-US" b="0" i="0" dirty="0" err="1">
                <a:solidFill>
                  <a:srgbClr val="202124"/>
                </a:solidFill>
                <a:effectLst/>
                <a:latin typeface="Roboto"/>
              </a:rPr>
              <a:t>mysefl</a:t>
            </a:r>
            <a:r>
              <a:rPr lang="en-US" b="0" i="0" dirty="0">
                <a:solidFill>
                  <a:srgbClr val="202124"/>
                </a:solidFill>
                <a:effectLst/>
                <a:latin typeface="Roboto"/>
              </a:rPr>
              <a:t> even if I am not perfect”</a:t>
            </a:r>
            <a:endParaRPr lang="en-GB" dirty="0"/>
          </a:p>
        </p:txBody>
      </p:sp>
      <p:sp>
        <p:nvSpPr>
          <p:cNvPr id="8" name="TextBox 7">
            <a:extLst>
              <a:ext uri="{FF2B5EF4-FFF2-40B4-BE49-F238E27FC236}">
                <a16:creationId xmlns:a16="http://schemas.microsoft.com/office/drawing/2014/main" id="{873E925A-6040-439E-BACB-FCE1B0ACD135}"/>
              </a:ext>
            </a:extLst>
          </p:cNvPr>
          <p:cNvSpPr txBox="1"/>
          <p:nvPr/>
        </p:nvSpPr>
        <p:spPr>
          <a:xfrm>
            <a:off x="609600" y="5297448"/>
            <a:ext cx="5257800" cy="646331"/>
          </a:xfrm>
          <a:prstGeom prst="rect">
            <a:avLst/>
          </a:prstGeom>
          <a:noFill/>
        </p:spPr>
        <p:txBody>
          <a:bodyPr wrap="square" rtlCol="0">
            <a:spAutoFit/>
          </a:bodyPr>
          <a:lstStyle/>
          <a:p>
            <a:r>
              <a:rPr lang="en-US" b="0" i="0" dirty="0">
                <a:solidFill>
                  <a:srgbClr val="202124"/>
                </a:solidFill>
                <a:effectLst/>
                <a:latin typeface="Roboto"/>
              </a:rPr>
              <a:t>“Run. It was main song when teacher makes me run (but </a:t>
            </a:r>
            <a:r>
              <a:rPr lang="en-US" b="0" i="0" dirty="0" err="1">
                <a:solidFill>
                  <a:srgbClr val="202124"/>
                </a:solidFill>
                <a:effectLst/>
                <a:latin typeface="Roboto"/>
              </a:rPr>
              <a:t>i</a:t>
            </a:r>
            <a:r>
              <a:rPr lang="en-US" b="0" i="0" dirty="0">
                <a:solidFill>
                  <a:srgbClr val="202124"/>
                </a:solidFill>
                <a:effectLst/>
                <a:latin typeface="Roboto"/>
              </a:rPr>
              <a:t> didn't want it.... it's too hard)”</a:t>
            </a:r>
            <a:endParaRPr lang="en-GB" dirty="0"/>
          </a:p>
        </p:txBody>
      </p:sp>
      <p:sp>
        <p:nvSpPr>
          <p:cNvPr id="9" name="TextBox 8">
            <a:extLst>
              <a:ext uri="{FF2B5EF4-FFF2-40B4-BE49-F238E27FC236}">
                <a16:creationId xmlns:a16="http://schemas.microsoft.com/office/drawing/2014/main" id="{479923D9-24AF-43F8-8AF6-BF4C4F268D8F}"/>
              </a:ext>
            </a:extLst>
          </p:cNvPr>
          <p:cNvSpPr txBox="1"/>
          <p:nvPr/>
        </p:nvSpPr>
        <p:spPr>
          <a:xfrm>
            <a:off x="9639300" y="5052198"/>
            <a:ext cx="1866900" cy="1477328"/>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thats</a:t>
            </a:r>
            <a:r>
              <a:rPr lang="en-US" b="0" i="0" dirty="0">
                <a:solidFill>
                  <a:srgbClr val="202124"/>
                </a:solidFill>
                <a:effectLst/>
                <a:latin typeface="Roboto"/>
              </a:rPr>
              <a:t> like 50% of the songs </a:t>
            </a:r>
            <a:r>
              <a:rPr lang="en-US" b="0" i="0" dirty="0" err="1">
                <a:solidFill>
                  <a:srgbClr val="202124"/>
                </a:solidFill>
                <a:effectLst/>
                <a:latin typeface="Roboto"/>
              </a:rPr>
              <a:t>i</a:t>
            </a:r>
            <a:r>
              <a:rPr lang="en-US" b="0" i="0" dirty="0">
                <a:solidFill>
                  <a:srgbClr val="202124"/>
                </a:solidFill>
                <a:effectLst/>
                <a:latin typeface="Roboto"/>
              </a:rPr>
              <a:t> listen to and </a:t>
            </a:r>
            <a:r>
              <a:rPr lang="en-US" b="0" i="0" dirty="0" err="1">
                <a:solidFill>
                  <a:srgbClr val="202124"/>
                </a:solidFill>
                <a:effectLst/>
                <a:latin typeface="Roboto"/>
              </a:rPr>
              <a:t>i</a:t>
            </a:r>
            <a:r>
              <a:rPr lang="en-US" b="0" i="0" dirty="0">
                <a:solidFill>
                  <a:srgbClr val="202124"/>
                </a:solidFill>
                <a:effectLst/>
                <a:latin typeface="Roboto"/>
              </a:rPr>
              <a:t> listen to a lot of music....”</a:t>
            </a:r>
            <a:endParaRPr lang="en-GB" dirty="0"/>
          </a:p>
        </p:txBody>
      </p:sp>
      <p:sp>
        <p:nvSpPr>
          <p:cNvPr id="10" name="TextBox 9">
            <a:extLst>
              <a:ext uri="{FF2B5EF4-FFF2-40B4-BE49-F238E27FC236}">
                <a16:creationId xmlns:a16="http://schemas.microsoft.com/office/drawing/2014/main" id="{D5EC78B7-F025-4E0D-98A9-04084B512F6E}"/>
              </a:ext>
            </a:extLst>
          </p:cNvPr>
          <p:cNvSpPr txBox="1"/>
          <p:nvPr/>
        </p:nvSpPr>
        <p:spPr>
          <a:xfrm>
            <a:off x="6324602" y="5297448"/>
            <a:ext cx="2590800" cy="923330"/>
          </a:xfrm>
          <a:prstGeom prst="rect">
            <a:avLst/>
          </a:prstGeom>
          <a:noFill/>
        </p:spPr>
        <p:txBody>
          <a:bodyPr wrap="square" rtlCol="0">
            <a:spAutoFit/>
          </a:bodyPr>
          <a:lstStyle/>
          <a:p>
            <a:r>
              <a:rPr lang="en-US" b="0" i="0" dirty="0">
                <a:solidFill>
                  <a:srgbClr val="202124"/>
                </a:solidFill>
                <a:effectLst/>
                <a:latin typeface="Roboto"/>
              </a:rPr>
              <a:t>“Yes </a:t>
            </a:r>
            <a:r>
              <a:rPr lang="en-US" b="0" i="0" dirty="0" err="1">
                <a:solidFill>
                  <a:srgbClr val="202124"/>
                </a:solidFill>
                <a:effectLst/>
                <a:latin typeface="Roboto"/>
              </a:rPr>
              <a:t>i</a:t>
            </a:r>
            <a:r>
              <a:rPr lang="en-US" b="0" i="0" dirty="0">
                <a:solidFill>
                  <a:srgbClr val="202124"/>
                </a:solidFill>
                <a:effectLst/>
                <a:latin typeface="Roboto"/>
              </a:rPr>
              <a:t> do. 'Fake love' reminds me of someone.”</a:t>
            </a:r>
            <a:endParaRPr lang="en-GB" dirty="0"/>
          </a:p>
        </p:txBody>
      </p:sp>
    </p:spTree>
    <p:extLst>
      <p:ext uri="{BB962C8B-B14F-4D97-AF65-F5344CB8AC3E}">
        <p14:creationId xmlns:p14="http://schemas.microsoft.com/office/powerpoint/2010/main" val="888911810"/>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3000"/>
                                        <p:tgtEl>
                                          <p:spTgt spid="7"/>
                                        </p:tgtEl>
                                      </p:cBhvr>
                                    </p:animEffect>
                                    <p:anim calcmode="lin" valueType="num">
                                      <p:cBhvr>
                                        <p:cTn id="8" dur="3000" fill="hold"/>
                                        <p:tgtEl>
                                          <p:spTgt spid="7"/>
                                        </p:tgtEl>
                                        <p:attrNameLst>
                                          <p:attrName>ppt_x</p:attrName>
                                        </p:attrNameLst>
                                      </p:cBhvr>
                                      <p:tavLst>
                                        <p:tav tm="0">
                                          <p:val>
                                            <p:strVal val="#ppt_x"/>
                                          </p:val>
                                        </p:tav>
                                        <p:tav tm="100000">
                                          <p:val>
                                            <p:strVal val="#ppt_x"/>
                                          </p:val>
                                        </p:tav>
                                      </p:tavLst>
                                    </p:anim>
                                    <p:anim calcmode="lin" valueType="num">
                                      <p:cBhvr>
                                        <p:cTn id="9" dur="3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wheel(1)">
                                      <p:cBhvr>
                                        <p:cTn id="14" dur="3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down)">
                                      <p:cBhvr>
                                        <p:cTn id="19" dur="20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wipe(down)">
                                      <p:cBhvr>
                                        <p:cTn id="24" dur="3000"/>
                                        <p:tgtEl>
                                          <p:spTgt spid="4">
                                            <p:txEl>
                                              <p:pRg st="0" end="0"/>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additive="base">
                                        <p:cTn id="29" dur="3000" fill="hold"/>
                                        <p:tgtEl>
                                          <p:spTgt spid="3"/>
                                        </p:tgtEl>
                                        <p:attrNameLst>
                                          <p:attrName>ppt_x</p:attrName>
                                        </p:attrNameLst>
                                      </p:cBhvr>
                                      <p:tavLst>
                                        <p:tav tm="0">
                                          <p:val>
                                            <p:strVal val="#ppt_x"/>
                                          </p:val>
                                        </p:tav>
                                        <p:tav tm="100000">
                                          <p:val>
                                            <p:strVal val="#ppt_x"/>
                                          </p:val>
                                        </p:tav>
                                      </p:tavLst>
                                    </p:anim>
                                    <p:anim calcmode="lin" valueType="num">
                                      <p:cBhvr additive="base">
                                        <p:cTn id="30" dur="30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 calcmode="lin" valueType="num">
                                      <p:cBhvr>
                                        <p:cTn id="35" dur="2000" fill="hold"/>
                                        <p:tgtEl>
                                          <p:spTgt spid="9"/>
                                        </p:tgtEl>
                                        <p:attrNameLst>
                                          <p:attrName>ppt_w</p:attrName>
                                        </p:attrNameLst>
                                      </p:cBhvr>
                                      <p:tavLst>
                                        <p:tav tm="0">
                                          <p:val>
                                            <p:fltVal val="0"/>
                                          </p:val>
                                        </p:tav>
                                        <p:tav tm="100000">
                                          <p:val>
                                            <p:strVal val="#ppt_w"/>
                                          </p:val>
                                        </p:tav>
                                      </p:tavLst>
                                    </p:anim>
                                    <p:anim calcmode="lin" valueType="num">
                                      <p:cBhvr>
                                        <p:cTn id="36" dur="2000" fill="hold"/>
                                        <p:tgtEl>
                                          <p:spTgt spid="9"/>
                                        </p:tgtEl>
                                        <p:attrNameLst>
                                          <p:attrName>ppt_h</p:attrName>
                                        </p:attrNameLst>
                                      </p:cBhvr>
                                      <p:tavLst>
                                        <p:tav tm="0">
                                          <p:val>
                                            <p:fltVal val="0"/>
                                          </p:val>
                                        </p:tav>
                                        <p:tav tm="100000">
                                          <p:val>
                                            <p:strVal val="#ppt_h"/>
                                          </p:val>
                                        </p:tav>
                                      </p:tavLst>
                                    </p:anim>
                                    <p:animEffect transition="in" filter="fade">
                                      <p:cBhvr>
                                        <p:cTn id="37" dur="20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26"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wipe(down)">
                                      <p:cBhvr>
                                        <p:cTn id="42" dur="870">
                                          <p:stCondLst>
                                            <p:cond delay="0"/>
                                          </p:stCondLst>
                                        </p:cTn>
                                        <p:tgtEl>
                                          <p:spTgt spid="5"/>
                                        </p:tgtEl>
                                      </p:cBhvr>
                                    </p:animEffect>
                                    <p:anim calcmode="lin" valueType="num">
                                      <p:cBhvr>
                                        <p:cTn id="43" dur="2733"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44" dur="996"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45" dur="996" tmFilter="0, 0; 0.125,0.2665; 0.25,0.4; 0.375,0.465; 0.5,0.5;  0.625,0.535; 0.75,0.6; 0.875,0.7335; 1,1">
                                          <p:stCondLst>
                                            <p:cond delay="996"/>
                                          </p:stCondLst>
                                        </p:cTn>
                                        <p:tgtEl>
                                          <p:spTgt spid="5"/>
                                        </p:tgtEl>
                                        <p:attrNameLst>
                                          <p:attrName>ppt_y</p:attrName>
                                        </p:attrNameLst>
                                      </p:cBhvr>
                                      <p:tavLst>
                                        <p:tav tm="0" fmla="#ppt_y-sin(pi*$)/9">
                                          <p:val>
                                            <p:fltVal val="0"/>
                                          </p:val>
                                        </p:tav>
                                        <p:tav tm="100000">
                                          <p:val>
                                            <p:fltVal val="1"/>
                                          </p:val>
                                        </p:tav>
                                      </p:tavLst>
                                    </p:anim>
                                    <p:anim calcmode="lin" valueType="num">
                                      <p:cBhvr>
                                        <p:cTn id="46" dur="498" tmFilter="0, 0; 0.125,0.2665; 0.25,0.4; 0.375,0.465; 0.5,0.5;  0.625,0.535; 0.75,0.6; 0.875,0.7335; 1,1">
                                          <p:stCondLst>
                                            <p:cond delay="1986"/>
                                          </p:stCondLst>
                                        </p:cTn>
                                        <p:tgtEl>
                                          <p:spTgt spid="5"/>
                                        </p:tgtEl>
                                        <p:attrNameLst>
                                          <p:attrName>ppt_y</p:attrName>
                                        </p:attrNameLst>
                                      </p:cBhvr>
                                      <p:tavLst>
                                        <p:tav tm="0" fmla="#ppt_y-sin(pi*$)/27">
                                          <p:val>
                                            <p:fltVal val="0"/>
                                          </p:val>
                                        </p:tav>
                                        <p:tav tm="100000">
                                          <p:val>
                                            <p:fltVal val="1"/>
                                          </p:val>
                                        </p:tav>
                                      </p:tavLst>
                                    </p:anim>
                                    <p:anim calcmode="lin" valueType="num">
                                      <p:cBhvr>
                                        <p:cTn id="47" dur="246" tmFilter="0, 0; 0.125,0.2665; 0.25,0.4; 0.375,0.465; 0.5,0.5;  0.625,0.535; 0.75,0.6; 0.875,0.7335; 1,1">
                                          <p:stCondLst>
                                            <p:cond delay="2484"/>
                                          </p:stCondLst>
                                        </p:cTn>
                                        <p:tgtEl>
                                          <p:spTgt spid="5"/>
                                        </p:tgtEl>
                                        <p:attrNameLst>
                                          <p:attrName>ppt_y</p:attrName>
                                        </p:attrNameLst>
                                      </p:cBhvr>
                                      <p:tavLst>
                                        <p:tav tm="0" fmla="#ppt_y-sin(pi*$)/81">
                                          <p:val>
                                            <p:fltVal val="0"/>
                                          </p:val>
                                        </p:tav>
                                        <p:tav tm="100000">
                                          <p:val>
                                            <p:fltVal val="1"/>
                                          </p:val>
                                        </p:tav>
                                      </p:tavLst>
                                    </p:anim>
                                    <p:animScale>
                                      <p:cBhvr>
                                        <p:cTn id="48" dur="39">
                                          <p:stCondLst>
                                            <p:cond delay="975"/>
                                          </p:stCondLst>
                                        </p:cTn>
                                        <p:tgtEl>
                                          <p:spTgt spid="5"/>
                                        </p:tgtEl>
                                      </p:cBhvr>
                                      <p:to x="100000" y="60000"/>
                                    </p:animScale>
                                    <p:animScale>
                                      <p:cBhvr>
                                        <p:cTn id="49" dur="249" decel="50000">
                                          <p:stCondLst>
                                            <p:cond delay="1014"/>
                                          </p:stCondLst>
                                        </p:cTn>
                                        <p:tgtEl>
                                          <p:spTgt spid="5"/>
                                        </p:tgtEl>
                                      </p:cBhvr>
                                      <p:to x="100000" y="100000"/>
                                    </p:animScale>
                                    <p:animScale>
                                      <p:cBhvr>
                                        <p:cTn id="50" dur="39">
                                          <p:stCondLst>
                                            <p:cond delay="1968"/>
                                          </p:stCondLst>
                                        </p:cTn>
                                        <p:tgtEl>
                                          <p:spTgt spid="5"/>
                                        </p:tgtEl>
                                      </p:cBhvr>
                                      <p:to x="100000" y="80000"/>
                                    </p:animScale>
                                    <p:animScale>
                                      <p:cBhvr>
                                        <p:cTn id="51" dur="249" decel="50000">
                                          <p:stCondLst>
                                            <p:cond delay="2007"/>
                                          </p:stCondLst>
                                        </p:cTn>
                                        <p:tgtEl>
                                          <p:spTgt spid="5"/>
                                        </p:tgtEl>
                                      </p:cBhvr>
                                      <p:to x="100000" y="100000"/>
                                    </p:animScale>
                                    <p:animScale>
                                      <p:cBhvr>
                                        <p:cTn id="52" dur="39">
                                          <p:stCondLst>
                                            <p:cond delay="2463"/>
                                          </p:stCondLst>
                                        </p:cTn>
                                        <p:tgtEl>
                                          <p:spTgt spid="5"/>
                                        </p:tgtEl>
                                      </p:cBhvr>
                                      <p:to x="100000" y="90000"/>
                                    </p:animScale>
                                    <p:animScale>
                                      <p:cBhvr>
                                        <p:cTn id="53" dur="249" decel="50000">
                                          <p:stCondLst>
                                            <p:cond delay="2502"/>
                                          </p:stCondLst>
                                        </p:cTn>
                                        <p:tgtEl>
                                          <p:spTgt spid="5"/>
                                        </p:tgtEl>
                                      </p:cBhvr>
                                      <p:to x="100000" y="100000"/>
                                    </p:animScale>
                                    <p:animScale>
                                      <p:cBhvr>
                                        <p:cTn id="54" dur="39">
                                          <p:stCondLst>
                                            <p:cond delay="2712"/>
                                          </p:stCondLst>
                                        </p:cTn>
                                        <p:tgtEl>
                                          <p:spTgt spid="5"/>
                                        </p:tgtEl>
                                      </p:cBhvr>
                                      <p:to x="100000" y="95000"/>
                                    </p:animScale>
                                    <p:animScale>
                                      <p:cBhvr>
                                        <p:cTn id="55" dur="249" decel="50000">
                                          <p:stCondLst>
                                            <p:cond delay="2751"/>
                                          </p:stCondLst>
                                        </p:cTn>
                                        <p:tgtEl>
                                          <p:spTgt spid="5"/>
                                        </p:tgtEl>
                                      </p:cBhvr>
                                      <p:to x="100000" y="100000"/>
                                    </p:animScale>
                                  </p:childTnLst>
                                </p:cTn>
                              </p:par>
                            </p:childTnLst>
                          </p:cTn>
                        </p:par>
                      </p:childTnLst>
                    </p:cTn>
                  </p:par>
                  <p:par>
                    <p:cTn id="56" fill="hold">
                      <p:stCondLst>
                        <p:cond delay="indefinite"/>
                      </p:stCondLst>
                      <p:childTnLst>
                        <p:par>
                          <p:cTn id="57" fill="hold">
                            <p:stCondLst>
                              <p:cond delay="0"/>
                            </p:stCondLst>
                            <p:childTnLst>
                              <p:par>
                                <p:cTn id="58" presetID="16" presetClass="entr" presetSubtype="21" fill="hold" grpId="0" nodeType="clickEffect">
                                  <p:stCondLst>
                                    <p:cond delay="0"/>
                                  </p:stCondLst>
                                  <p:childTnLst>
                                    <p:set>
                                      <p:cBhvr>
                                        <p:cTn id="59" dur="1" fill="hold">
                                          <p:stCondLst>
                                            <p:cond delay="0"/>
                                          </p:stCondLst>
                                        </p:cTn>
                                        <p:tgtEl>
                                          <p:spTgt spid="10"/>
                                        </p:tgtEl>
                                        <p:attrNameLst>
                                          <p:attrName>style.visibility</p:attrName>
                                        </p:attrNameLst>
                                      </p:cBhvr>
                                      <p:to>
                                        <p:strVal val="visible"/>
                                      </p:to>
                                    </p:set>
                                    <p:animEffect transition="in" filter="barn(inVertical)">
                                      <p:cBhvr>
                                        <p:cTn id="6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P spid="10"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706CE6C-6F22-4E6B-A962-9C8988336407}"/>
              </a:ext>
            </a:extLst>
          </p:cNvPr>
          <p:cNvSpPr txBox="1"/>
          <p:nvPr/>
        </p:nvSpPr>
        <p:spPr>
          <a:xfrm>
            <a:off x="523876" y="959882"/>
            <a:ext cx="3092310" cy="646331"/>
          </a:xfrm>
          <a:prstGeom prst="rect">
            <a:avLst/>
          </a:prstGeom>
          <a:noFill/>
        </p:spPr>
        <p:txBody>
          <a:bodyPr wrap="square" rtlCol="0">
            <a:spAutoFit/>
          </a:bodyPr>
          <a:lstStyle/>
          <a:p>
            <a:r>
              <a:rPr lang="en-US" b="0" i="0" dirty="0">
                <a:solidFill>
                  <a:srgbClr val="202124"/>
                </a:solidFill>
                <a:effectLst/>
                <a:latin typeface="Roboto"/>
              </a:rPr>
              <a:t>“Lost because I feel that way sometimes”</a:t>
            </a:r>
            <a:endParaRPr lang="en-GB" dirty="0"/>
          </a:p>
        </p:txBody>
      </p:sp>
      <p:sp>
        <p:nvSpPr>
          <p:cNvPr id="8" name="TextBox 7">
            <a:extLst>
              <a:ext uri="{FF2B5EF4-FFF2-40B4-BE49-F238E27FC236}">
                <a16:creationId xmlns:a16="http://schemas.microsoft.com/office/drawing/2014/main" id="{96C4459C-9D12-4012-9D9E-842B406D7D9F}"/>
              </a:ext>
            </a:extLst>
          </p:cNvPr>
          <p:cNvSpPr txBox="1"/>
          <p:nvPr/>
        </p:nvSpPr>
        <p:spPr>
          <a:xfrm>
            <a:off x="7353300" y="695325"/>
            <a:ext cx="3448050" cy="646331"/>
          </a:xfrm>
          <a:prstGeom prst="rect">
            <a:avLst/>
          </a:prstGeom>
          <a:noFill/>
        </p:spPr>
        <p:txBody>
          <a:bodyPr wrap="square" rtlCol="0">
            <a:spAutoFit/>
          </a:bodyPr>
          <a:lstStyle/>
          <a:p>
            <a:r>
              <a:rPr lang="en-US" b="0" i="0" dirty="0">
                <a:solidFill>
                  <a:srgbClr val="202124"/>
                </a:solidFill>
                <a:effectLst/>
                <a:latin typeface="Roboto"/>
              </a:rPr>
              <a:t>“We Are Bulletproof: The Eternal”</a:t>
            </a:r>
            <a:endParaRPr lang="en-GB" dirty="0"/>
          </a:p>
        </p:txBody>
      </p:sp>
      <p:sp>
        <p:nvSpPr>
          <p:cNvPr id="9" name="TextBox 8">
            <a:extLst>
              <a:ext uri="{FF2B5EF4-FFF2-40B4-BE49-F238E27FC236}">
                <a16:creationId xmlns:a16="http://schemas.microsoft.com/office/drawing/2014/main" id="{9F61D816-FA50-4AC9-BF68-723D0BC71566}"/>
              </a:ext>
            </a:extLst>
          </p:cNvPr>
          <p:cNvSpPr txBox="1"/>
          <p:nvPr/>
        </p:nvSpPr>
        <p:spPr>
          <a:xfrm>
            <a:off x="4862512" y="1871811"/>
            <a:ext cx="2781300" cy="646331"/>
          </a:xfrm>
          <a:prstGeom prst="rect">
            <a:avLst/>
          </a:prstGeom>
          <a:noFill/>
        </p:spPr>
        <p:txBody>
          <a:bodyPr wrap="square" rtlCol="0">
            <a:spAutoFit/>
          </a:bodyPr>
          <a:lstStyle/>
          <a:p>
            <a:r>
              <a:rPr lang="en-US" b="0" i="0" dirty="0">
                <a:solidFill>
                  <a:srgbClr val="202124"/>
                </a:solidFill>
                <a:effectLst/>
                <a:latin typeface="Roboto"/>
              </a:rPr>
              <a:t>“Spring day &amp; The truth untold”</a:t>
            </a:r>
            <a:endParaRPr lang="en-GB" dirty="0"/>
          </a:p>
        </p:txBody>
      </p:sp>
      <p:sp>
        <p:nvSpPr>
          <p:cNvPr id="10" name="TextBox 9">
            <a:extLst>
              <a:ext uri="{FF2B5EF4-FFF2-40B4-BE49-F238E27FC236}">
                <a16:creationId xmlns:a16="http://schemas.microsoft.com/office/drawing/2014/main" id="{4470C34B-6BDD-4F0D-A190-003F70E58AD9}"/>
              </a:ext>
            </a:extLst>
          </p:cNvPr>
          <p:cNvSpPr txBox="1"/>
          <p:nvPr/>
        </p:nvSpPr>
        <p:spPr>
          <a:xfrm>
            <a:off x="8667750" y="2192893"/>
            <a:ext cx="2981325" cy="369332"/>
          </a:xfrm>
          <a:prstGeom prst="rect">
            <a:avLst/>
          </a:prstGeom>
          <a:noFill/>
        </p:spPr>
        <p:txBody>
          <a:bodyPr wrap="square" rtlCol="0">
            <a:spAutoFit/>
          </a:bodyPr>
          <a:lstStyle/>
          <a:p>
            <a:r>
              <a:rPr lang="en-GB" b="0" i="0" dirty="0">
                <a:solidFill>
                  <a:srgbClr val="202124"/>
                </a:solidFill>
                <a:effectLst/>
                <a:latin typeface="Roboto"/>
              </a:rPr>
              <a:t>“blue and grey”</a:t>
            </a:r>
            <a:endParaRPr lang="en-GB" dirty="0"/>
          </a:p>
        </p:txBody>
      </p:sp>
      <p:sp>
        <p:nvSpPr>
          <p:cNvPr id="11" name="TextBox 10">
            <a:extLst>
              <a:ext uri="{FF2B5EF4-FFF2-40B4-BE49-F238E27FC236}">
                <a16:creationId xmlns:a16="http://schemas.microsoft.com/office/drawing/2014/main" id="{E9DD6D34-1844-4A02-B18A-7DC37257DDFA}"/>
              </a:ext>
            </a:extLst>
          </p:cNvPr>
          <p:cNvSpPr txBox="1"/>
          <p:nvPr/>
        </p:nvSpPr>
        <p:spPr>
          <a:xfrm>
            <a:off x="2266950" y="3928674"/>
            <a:ext cx="1485900" cy="646331"/>
          </a:xfrm>
          <a:prstGeom prst="rect">
            <a:avLst/>
          </a:prstGeom>
          <a:noFill/>
        </p:spPr>
        <p:txBody>
          <a:bodyPr wrap="square" rtlCol="0">
            <a:spAutoFit/>
          </a:bodyPr>
          <a:lstStyle/>
          <a:p>
            <a:r>
              <a:rPr lang="en-US" b="0" i="0" dirty="0">
                <a:solidFill>
                  <a:srgbClr val="202124"/>
                </a:solidFill>
                <a:effectLst/>
                <a:latin typeface="Roboto"/>
              </a:rPr>
              <a:t>“No I don't have one”</a:t>
            </a:r>
            <a:endParaRPr lang="en-GB" dirty="0"/>
          </a:p>
        </p:txBody>
      </p:sp>
      <p:sp>
        <p:nvSpPr>
          <p:cNvPr id="12" name="TextBox 11">
            <a:extLst>
              <a:ext uri="{FF2B5EF4-FFF2-40B4-BE49-F238E27FC236}">
                <a16:creationId xmlns:a16="http://schemas.microsoft.com/office/drawing/2014/main" id="{B700C0D3-5939-4CE4-B4DD-0F855B1A2420}"/>
              </a:ext>
            </a:extLst>
          </p:cNvPr>
          <p:cNvSpPr txBox="1"/>
          <p:nvPr/>
        </p:nvSpPr>
        <p:spPr>
          <a:xfrm>
            <a:off x="762000" y="5820549"/>
            <a:ext cx="3267075" cy="369332"/>
          </a:xfrm>
          <a:prstGeom prst="rect">
            <a:avLst/>
          </a:prstGeom>
          <a:noFill/>
        </p:spPr>
        <p:txBody>
          <a:bodyPr wrap="square" rtlCol="0">
            <a:spAutoFit/>
          </a:bodyPr>
          <a:lstStyle/>
          <a:p>
            <a:r>
              <a:rPr lang="en-GB" b="0" i="0" dirty="0">
                <a:solidFill>
                  <a:srgbClr val="202124"/>
                </a:solidFill>
                <a:effectLst/>
                <a:latin typeface="Roboto"/>
              </a:rPr>
              <a:t>“blue and grey”</a:t>
            </a:r>
            <a:endParaRPr lang="en-GB" dirty="0"/>
          </a:p>
        </p:txBody>
      </p:sp>
      <p:sp>
        <p:nvSpPr>
          <p:cNvPr id="13" name="TextBox 12">
            <a:extLst>
              <a:ext uri="{FF2B5EF4-FFF2-40B4-BE49-F238E27FC236}">
                <a16:creationId xmlns:a16="http://schemas.microsoft.com/office/drawing/2014/main" id="{E0D4BD7B-2C19-4095-A52C-5A87E118BCD7}"/>
              </a:ext>
            </a:extLst>
          </p:cNvPr>
          <p:cNvSpPr txBox="1"/>
          <p:nvPr/>
        </p:nvSpPr>
        <p:spPr>
          <a:xfrm>
            <a:off x="1457325" y="2817439"/>
            <a:ext cx="3267075" cy="369332"/>
          </a:xfrm>
          <a:prstGeom prst="rect">
            <a:avLst/>
          </a:prstGeom>
          <a:noFill/>
        </p:spPr>
        <p:txBody>
          <a:bodyPr wrap="square" rtlCol="0">
            <a:spAutoFit/>
          </a:bodyPr>
          <a:lstStyle/>
          <a:p>
            <a:r>
              <a:rPr lang="en-GB" b="0" i="0" dirty="0">
                <a:solidFill>
                  <a:srgbClr val="202124"/>
                </a:solidFill>
                <a:effectLst/>
                <a:latin typeface="Roboto"/>
              </a:rPr>
              <a:t>“blue and grey”</a:t>
            </a:r>
            <a:endParaRPr lang="en-GB" dirty="0"/>
          </a:p>
        </p:txBody>
      </p:sp>
      <p:sp>
        <p:nvSpPr>
          <p:cNvPr id="14" name="TextBox 13">
            <a:extLst>
              <a:ext uri="{FF2B5EF4-FFF2-40B4-BE49-F238E27FC236}">
                <a16:creationId xmlns:a16="http://schemas.microsoft.com/office/drawing/2014/main" id="{2406F556-489E-4146-A9F8-286DD56CA87E}"/>
              </a:ext>
            </a:extLst>
          </p:cNvPr>
          <p:cNvSpPr txBox="1"/>
          <p:nvPr/>
        </p:nvSpPr>
        <p:spPr>
          <a:xfrm>
            <a:off x="8667750" y="5635883"/>
            <a:ext cx="1771319" cy="369332"/>
          </a:xfrm>
          <a:prstGeom prst="rect">
            <a:avLst/>
          </a:prstGeom>
          <a:noFill/>
        </p:spPr>
        <p:txBody>
          <a:bodyPr wrap="none" rtlCol="0">
            <a:spAutoFit/>
          </a:bodyPr>
          <a:lstStyle/>
          <a:p>
            <a:r>
              <a:rPr lang="en-GB" b="0" i="0" dirty="0">
                <a:solidFill>
                  <a:srgbClr val="202124"/>
                </a:solidFill>
                <a:effectLst/>
                <a:latin typeface="Roboto"/>
              </a:rPr>
              <a:t>“Young forever”</a:t>
            </a:r>
            <a:endParaRPr lang="en-GB" dirty="0"/>
          </a:p>
        </p:txBody>
      </p:sp>
      <p:sp>
        <p:nvSpPr>
          <p:cNvPr id="15" name="TextBox 14">
            <a:extLst>
              <a:ext uri="{FF2B5EF4-FFF2-40B4-BE49-F238E27FC236}">
                <a16:creationId xmlns:a16="http://schemas.microsoft.com/office/drawing/2014/main" id="{92393115-DCC6-4C3D-8351-A73EA0C0847D}"/>
              </a:ext>
            </a:extLst>
          </p:cNvPr>
          <p:cNvSpPr txBox="1"/>
          <p:nvPr/>
        </p:nvSpPr>
        <p:spPr>
          <a:xfrm>
            <a:off x="5557837" y="4989552"/>
            <a:ext cx="1209675" cy="646331"/>
          </a:xfrm>
          <a:prstGeom prst="rect">
            <a:avLst/>
          </a:prstGeom>
          <a:noFill/>
        </p:spPr>
        <p:txBody>
          <a:bodyPr wrap="square" rtlCol="0">
            <a:spAutoFit/>
          </a:bodyPr>
          <a:lstStyle/>
          <a:p>
            <a:r>
              <a:rPr lang="en-GB" b="0" i="0" dirty="0">
                <a:solidFill>
                  <a:srgbClr val="202124"/>
                </a:solidFill>
                <a:effectLst/>
                <a:latin typeface="Roboto"/>
              </a:rPr>
              <a:t>“Inner child”</a:t>
            </a:r>
            <a:endParaRPr lang="en-GB" dirty="0"/>
          </a:p>
        </p:txBody>
      </p:sp>
      <p:sp>
        <p:nvSpPr>
          <p:cNvPr id="16" name="TextBox 15">
            <a:extLst>
              <a:ext uri="{FF2B5EF4-FFF2-40B4-BE49-F238E27FC236}">
                <a16:creationId xmlns:a16="http://schemas.microsoft.com/office/drawing/2014/main" id="{8E6B4F1D-A8A0-4855-A2D5-D44CF9C61CA9}"/>
              </a:ext>
            </a:extLst>
          </p:cNvPr>
          <p:cNvSpPr txBox="1"/>
          <p:nvPr/>
        </p:nvSpPr>
        <p:spPr>
          <a:xfrm>
            <a:off x="6253162" y="3503652"/>
            <a:ext cx="1876425" cy="369332"/>
          </a:xfrm>
          <a:prstGeom prst="rect">
            <a:avLst/>
          </a:prstGeom>
          <a:noFill/>
        </p:spPr>
        <p:txBody>
          <a:bodyPr wrap="square" rtlCol="0">
            <a:spAutoFit/>
          </a:bodyPr>
          <a:lstStyle/>
          <a:p>
            <a:r>
              <a:rPr lang="en-GB" b="0" i="0" dirty="0">
                <a:solidFill>
                  <a:srgbClr val="202124"/>
                </a:solidFill>
                <a:effectLst/>
                <a:latin typeface="Roboto"/>
              </a:rPr>
              <a:t>“Dynamite”</a:t>
            </a:r>
            <a:endParaRPr lang="en-GB" dirty="0"/>
          </a:p>
        </p:txBody>
      </p:sp>
      <p:sp>
        <p:nvSpPr>
          <p:cNvPr id="17" name="TextBox 16">
            <a:extLst>
              <a:ext uri="{FF2B5EF4-FFF2-40B4-BE49-F238E27FC236}">
                <a16:creationId xmlns:a16="http://schemas.microsoft.com/office/drawing/2014/main" id="{55CAE271-0D74-4AA0-B46D-70B03060A350}"/>
              </a:ext>
            </a:extLst>
          </p:cNvPr>
          <p:cNvSpPr txBox="1"/>
          <p:nvPr/>
        </p:nvSpPr>
        <p:spPr>
          <a:xfrm>
            <a:off x="10201275" y="3688318"/>
            <a:ext cx="1209675" cy="369332"/>
          </a:xfrm>
          <a:prstGeom prst="rect">
            <a:avLst/>
          </a:prstGeom>
          <a:noFill/>
        </p:spPr>
        <p:txBody>
          <a:bodyPr wrap="square" rtlCol="0">
            <a:spAutoFit/>
          </a:bodyPr>
          <a:lstStyle/>
          <a:p>
            <a:r>
              <a:rPr lang="en-GB" b="0" i="0" dirty="0">
                <a:solidFill>
                  <a:srgbClr val="202124"/>
                </a:solidFill>
                <a:effectLst/>
                <a:latin typeface="Roboto"/>
              </a:rPr>
              <a:t>“DNA”</a:t>
            </a:r>
            <a:endParaRPr lang="en-GB" dirty="0"/>
          </a:p>
        </p:txBody>
      </p:sp>
    </p:spTree>
    <p:extLst>
      <p:ext uri="{BB962C8B-B14F-4D97-AF65-F5344CB8AC3E}">
        <p14:creationId xmlns:p14="http://schemas.microsoft.com/office/powerpoint/2010/main" val="676233835"/>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anim calcmode="lin" valueType="num">
                                      <p:cBhvr>
                                        <p:cTn id="8" dur="2000" fill="hold"/>
                                        <p:tgtEl>
                                          <p:spTgt spid="7"/>
                                        </p:tgtEl>
                                        <p:attrNameLst>
                                          <p:attrName>ppt_x</p:attrName>
                                        </p:attrNameLst>
                                      </p:cBhvr>
                                      <p:tavLst>
                                        <p:tav tm="0">
                                          <p:val>
                                            <p:strVal val="#ppt_x"/>
                                          </p:val>
                                        </p:tav>
                                        <p:tav tm="100000">
                                          <p:val>
                                            <p:strVal val="#ppt_x"/>
                                          </p:val>
                                        </p:tav>
                                      </p:tavLst>
                                    </p:anim>
                                    <p:anim calcmode="lin" valueType="num">
                                      <p:cBhvr>
                                        <p:cTn id="9" dur="2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2000"/>
                                        <p:tgtEl>
                                          <p:spTgt spid="10"/>
                                        </p:tgtEl>
                                      </p:cBhvr>
                                    </p:animEffect>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animEffect transition="in" filter="circle(in)">
                                      <p:cBhvr>
                                        <p:cTn id="19" dur="2000"/>
                                        <p:tgtEl>
                                          <p:spTgt spid="13"/>
                                        </p:tgtEl>
                                      </p:cBhvr>
                                    </p:animEffect>
                                  </p:childTnLst>
                                </p:cTn>
                              </p:par>
                            </p:childTnLst>
                          </p:cTn>
                        </p:par>
                      </p:childTnLst>
                    </p:cTn>
                  </p:par>
                  <p:par>
                    <p:cTn id="20" fill="hold">
                      <p:stCondLst>
                        <p:cond delay="indefinite"/>
                      </p:stCondLst>
                      <p:childTnLst>
                        <p:par>
                          <p:cTn id="21" fill="hold">
                            <p:stCondLst>
                              <p:cond delay="0"/>
                            </p:stCondLst>
                            <p:childTnLst>
                              <p:par>
                                <p:cTn id="22" presetID="21" presetClass="entr" presetSubtype="1"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heel(1)">
                                      <p:cBhvr>
                                        <p:cTn id="24" dur="2000"/>
                                        <p:tgtEl>
                                          <p:spTgt spid="8"/>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wipe(down)">
                                      <p:cBhvr>
                                        <p:cTn id="29" dur="2000"/>
                                        <p:tgtEl>
                                          <p:spTgt spid="15"/>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grpId="0" nodeType="click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randombar(horizontal)">
                                      <p:cBhvr>
                                        <p:cTn id="34" dur="2000"/>
                                        <p:tgtEl>
                                          <p:spTgt spid="9"/>
                                        </p:tgtEl>
                                      </p:cBhvr>
                                    </p:animEffect>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14"/>
                                        </p:tgtEl>
                                        <p:attrNameLst>
                                          <p:attrName>style.visibility</p:attrName>
                                        </p:attrNameLst>
                                      </p:cBhvr>
                                      <p:to>
                                        <p:strVal val="visible"/>
                                      </p:to>
                                    </p:set>
                                    <p:animEffect transition="in" filter="circle(in)">
                                      <p:cBhvr>
                                        <p:cTn id="39" dur="2000"/>
                                        <p:tgtEl>
                                          <p:spTgt spid="14"/>
                                        </p:tgtEl>
                                      </p:cBhvr>
                                    </p:animEffect>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11"/>
                                        </p:tgtEl>
                                        <p:attrNameLst>
                                          <p:attrName>style.visibility</p:attrName>
                                        </p:attrNameLst>
                                      </p:cBhvr>
                                      <p:to>
                                        <p:strVal val="visible"/>
                                      </p:to>
                                    </p:set>
                                    <p:anim calcmode="lin" valueType="num">
                                      <p:cBhvr additive="base">
                                        <p:cTn id="44" dur="2000" fill="hold"/>
                                        <p:tgtEl>
                                          <p:spTgt spid="11"/>
                                        </p:tgtEl>
                                        <p:attrNameLst>
                                          <p:attrName>ppt_x</p:attrName>
                                        </p:attrNameLst>
                                      </p:cBhvr>
                                      <p:tavLst>
                                        <p:tav tm="0">
                                          <p:val>
                                            <p:strVal val="#ppt_x"/>
                                          </p:val>
                                        </p:tav>
                                        <p:tav tm="100000">
                                          <p:val>
                                            <p:strVal val="#ppt_x"/>
                                          </p:val>
                                        </p:tav>
                                      </p:tavLst>
                                    </p:anim>
                                    <p:anim calcmode="lin" valueType="num">
                                      <p:cBhvr additive="base">
                                        <p:cTn id="45" dur="20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grpId="0" nodeType="clickEffect">
                                  <p:stCondLst>
                                    <p:cond delay="0"/>
                                  </p:stCondLst>
                                  <p:childTnLst>
                                    <p:set>
                                      <p:cBhvr>
                                        <p:cTn id="49" dur="1" fill="hold">
                                          <p:stCondLst>
                                            <p:cond delay="0"/>
                                          </p:stCondLst>
                                        </p:cTn>
                                        <p:tgtEl>
                                          <p:spTgt spid="17"/>
                                        </p:tgtEl>
                                        <p:attrNameLst>
                                          <p:attrName>style.visibility</p:attrName>
                                        </p:attrNameLst>
                                      </p:cBhvr>
                                      <p:to>
                                        <p:strVal val="visible"/>
                                      </p:to>
                                    </p:set>
                                    <p:animEffect transition="in" filter="wipe(down)">
                                      <p:cBhvr>
                                        <p:cTn id="50" dur="580">
                                          <p:stCondLst>
                                            <p:cond delay="0"/>
                                          </p:stCondLst>
                                        </p:cTn>
                                        <p:tgtEl>
                                          <p:spTgt spid="17"/>
                                        </p:tgtEl>
                                      </p:cBhvr>
                                    </p:animEffect>
                                    <p:anim calcmode="lin" valueType="num">
                                      <p:cBhvr>
                                        <p:cTn id="51"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56" dur="26">
                                          <p:stCondLst>
                                            <p:cond delay="650"/>
                                          </p:stCondLst>
                                        </p:cTn>
                                        <p:tgtEl>
                                          <p:spTgt spid="17"/>
                                        </p:tgtEl>
                                      </p:cBhvr>
                                      <p:to x="100000" y="60000"/>
                                    </p:animScale>
                                    <p:animScale>
                                      <p:cBhvr>
                                        <p:cTn id="57" dur="166" decel="50000">
                                          <p:stCondLst>
                                            <p:cond delay="676"/>
                                          </p:stCondLst>
                                        </p:cTn>
                                        <p:tgtEl>
                                          <p:spTgt spid="17"/>
                                        </p:tgtEl>
                                      </p:cBhvr>
                                      <p:to x="100000" y="100000"/>
                                    </p:animScale>
                                    <p:animScale>
                                      <p:cBhvr>
                                        <p:cTn id="58" dur="26">
                                          <p:stCondLst>
                                            <p:cond delay="1312"/>
                                          </p:stCondLst>
                                        </p:cTn>
                                        <p:tgtEl>
                                          <p:spTgt spid="17"/>
                                        </p:tgtEl>
                                      </p:cBhvr>
                                      <p:to x="100000" y="80000"/>
                                    </p:animScale>
                                    <p:animScale>
                                      <p:cBhvr>
                                        <p:cTn id="59" dur="166" decel="50000">
                                          <p:stCondLst>
                                            <p:cond delay="1338"/>
                                          </p:stCondLst>
                                        </p:cTn>
                                        <p:tgtEl>
                                          <p:spTgt spid="17"/>
                                        </p:tgtEl>
                                      </p:cBhvr>
                                      <p:to x="100000" y="100000"/>
                                    </p:animScale>
                                    <p:animScale>
                                      <p:cBhvr>
                                        <p:cTn id="60" dur="26">
                                          <p:stCondLst>
                                            <p:cond delay="1642"/>
                                          </p:stCondLst>
                                        </p:cTn>
                                        <p:tgtEl>
                                          <p:spTgt spid="17"/>
                                        </p:tgtEl>
                                      </p:cBhvr>
                                      <p:to x="100000" y="90000"/>
                                    </p:animScale>
                                    <p:animScale>
                                      <p:cBhvr>
                                        <p:cTn id="61" dur="166" decel="50000">
                                          <p:stCondLst>
                                            <p:cond delay="1668"/>
                                          </p:stCondLst>
                                        </p:cTn>
                                        <p:tgtEl>
                                          <p:spTgt spid="17"/>
                                        </p:tgtEl>
                                      </p:cBhvr>
                                      <p:to x="100000" y="100000"/>
                                    </p:animScale>
                                    <p:animScale>
                                      <p:cBhvr>
                                        <p:cTn id="62" dur="26">
                                          <p:stCondLst>
                                            <p:cond delay="1808"/>
                                          </p:stCondLst>
                                        </p:cTn>
                                        <p:tgtEl>
                                          <p:spTgt spid="17"/>
                                        </p:tgtEl>
                                      </p:cBhvr>
                                      <p:to x="100000" y="95000"/>
                                    </p:animScale>
                                    <p:animScale>
                                      <p:cBhvr>
                                        <p:cTn id="63" dur="166" decel="50000">
                                          <p:stCondLst>
                                            <p:cond delay="1834"/>
                                          </p:stCondLst>
                                        </p:cTn>
                                        <p:tgtEl>
                                          <p:spTgt spid="17"/>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21" presetClass="entr" presetSubtype="1" fill="hold" grpId="0" nodeType="clickEffect">
                                  <p:stCondLst>
                                    <p:cond delay="0"/>
                                  </p:stCondLst>
                                  <p:childTnLst>
                                    <p:set>
                                      <p:cBhvr>
                                        <p:cTn id="67" dur="1" fill="hold">
                                          <p:stCondLst>
                                            <p:cond delay="0"/>
                                          </p:stCondLst>
                                        </p:cTn>
                                        <p:tgtEl>
                                          <p:spTgt spid="12"/>
                                        </p:tgtEl>
                                        <p:attrNameLst>
                                          <p:attrName>style.visibility</p:attrName>
                                        </p:attrNameLst>
                                      </p:cBhvr>
                                      <p:to>
                                        <p:strVal val="visible"/>
                                      </p:to>
                                    </p:set>
                                    <p:animEffect transition="in" filter="wheel(1)">
                                      <p:cBhvr>
                                        <p:cTn id="68" dur="2000"/>
                                        <p:tgtEl>
                                          <p:spTgt spid="12"/>
                                        </p:tgtEl>
                                      </p:cBhvr>
                                    </p:animEffect>
                                  </p:childTnLst>
                                </p:cTn>
                              </p:par>
                            </p:childTnLst>
                          </p:cTn>
                        </p:par>
                      </p:childTnLst>
                    </p:cTn>
                  </p:par>
                  <p:par>
                    <p:cTn id="69" fill="hold">
                      <p:stCondLst>
                        <p:cond delay="indefinite"/>
                      </p:stCondLst>
                      <p:childTnLst>
                        <p:par>
                          <p:cTn id="70" fill="hold">
                            <p:stCondLst>
                              <p:cond delay="0"/>
                            </p:stCondLst>
                            <p:childTnLst>
                              <p:par>
                                <p:cTn id="71" presetID="42" presetClass="entr" presetSubtype="0" fill="hold" grpId="0" nodeType="clickEffect">
                                  <p:stCondLst>
                                    <p:cond delay="0"/>
                                  </p:stCondLst>
                                  <p:childTnLst>
                                    <p:set>
                                      <p:cBhvr>
                                        <p:cTn id="72" dur="1" fill="hold">
                                          <p:stCondLst>
                                            <p:cond delay="0"/>
                                          </p:stCondLst>
                                        </p:cTn>
                                        <p:tgtEl>
                                          <p:spTgt spid="16"/>
                                        </p:tgtEl>
                                        <p:attrNameLst>
                                          <p:attrName>style.visibility</p:attrName>
                                        </p:attrNameLst>
                                      </p:cBhvr>
                                      <p:to>
                                        <p:strVal val="visible"/>
                                      </p:to>
                                    </p:set>
                                    <p:animEffect transition="in" filter="fade">
                                      <p:cBhvr>
                                        <p:cTn id="73" dur="2000"/>
                                        <p:tgtEl>
                                          <p:spTgt spid="16"/>
                                        </p:tgtEl>
                                      </p:cBhvr>
                                    </p:animEffect>
                                    <p:anim calcmode="lin" valueType="num">
                                      <p:cBhvr>
                                        <p:cTn id="74" dur="2000" fill="hold"/>
                                        <p:tgtEl>
                                          <p:spTgt spid="16"/>
                                        </p:tgtEl>
                                        <p:attrNameLst>
                                          <p:attrName>ppt_x</p:attrName>
                                        </p:attrNameLst>
                                      </p:cBhvr>
                                      <p:tavLst>
                                        <p:tav tm="0">
                                          <p:val>
                                            <p:strVal val="#ppt_x"/>
                                          </p:val>
                                        </p:tav>
                                        <p:tav tm="100000">
                                          <p:val>
                                            <p:strVal val="#ppt_x"/>
                                          </p:val>
                                        </p:tav>
                                      </p:tavLst>
                                    </p:anim>
                                    <p:anim calcmode="lin" valueType="num">
                                      <p:cBhvr>
                                        <p:cTn id="75" dur="2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P spid="16" grpId="0"/>
      <p:bldP spid="1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A5EBD-2CE0-4B89-9C61-275E0F38AA0B}"/>
              </a:ext>
            </a:extLst>
          </p:cNvPr>
          <p:cNvSpPr txBox="1"/>
          <p:nvPr/>
        </p:nvSpPr>
        <p:spPr>
          <a:xfrm>
            <a:off x="248575" y="328474"/>
            <a:ext cx="11727402" cy="461665"/>
          </a:xfrm>
          <a:prstGeom prst="rect">
            <a:avLst/>
          </a:prstGeom>
          <a:noFill/>
        </p:spPr>
        <p:txBody>
          <a:bodyPr wrap="square" rtlCol="0">
            <a:spAutoFit/>
          </a:bodyPr>
          <a:lstStyle/>
          <a:p>
            <a:pPr algn="ctr"/>
            <a:r>
              <a:rPr lang="en-US" sz="2400" dirty="0"/>
              <a:t>How do you connect with BTS content?</a:t>
            </a:r>
            <a:endParaRPr lang="en-GB" sz="2400" dirty="0"/>
          </a:p>
        </p:txBody>
      </p:sp>
      <p:graphicFrame>
        <p:nvGraphicFramePr>
          <p:cNvPr id="5" name="Chart 4">
            <a:extLst>
              <a:ext uri="{FF2B5EF4-FFF2-40B4-BE49-F238E27FC236}">
                <a16:creationId xmlns:a16="http://schemas.microsoft.com/office/drawing/2014/main" id="{05718772-7208-45AA-931D-99488BAA97E0}"/>
              </a:ext>
            </a:extLst>
          </p:cNvPr>
          <p:cNvGraphicFramePr/>
          <p:nvPr>
            <p:extLst>
              <p:ext uri="{D42A27DB-BD31-4B8C-83A1-F6EECF244321}">
                <p14:modId xmlns:p14="http://schemas.microsoft.com/office/powerpoint/2010/main" val="3826663869"/>
              </p:ext>
            </p:extLst>
          </p:nvPr>
        </p:nvGraphicFramePr>
        <p:xfrm>
          <a:off x="2048276" y="1110859"/>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43717555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5F0B707-DB60-4217-B7B8-36A65A87D63F}"/>
              </a:ext>
            </a:extLst>
          </p:cNvPr>
          <p:cNvSpPr txBox="1"/>
          <p:nvPr/>
        </p:nvSpPr>
        <p:spPr>
          <a:xfrm>
            <a:off x="248575" y="328474"/>
            <a:ext cx="11727402" cy="461665"/>
          </a:xfrm>
          <a:prstGeom prst="rect">
            <a:avLst/>
          </a:prstGeom>
          <a:noFill/>
        </p:spPr>
        <p:txBody>
          <a:bodyPr wrap="square" rtlCol="0">
            <a:spAutoFit/>
          </a:bodyPr>
          <a:lstStyle/>
          <a:p>
            <a:pPr algn="ctr"/>
            <a:r>
              <a:rPr lang="en-US" sz="2400" dirty="0"/>
              <a:t>What content do you engage with that isn’t their music?</a:t>
            </a:r>
            <a:endParaRPr lang="en-GB" sz="2400" dirty="0"/>
          </a:p>
        </p:txBody>
      </p:sp>
      <p:graphicFrame>
        <p:nvGraphicFramePr>
          <p:cNvPr id="10" name="Chart 9">
            <a:extLst>
              <a:ext uri="{FF2B5EF4-FFF2-40B4-BE49-F238E27FC236}">
                <a16:creationId xmlns:a16="http://schemas.microsoft.com/office/drawing/2014/main" id="{3F5EF1B6-AD81-4A03-9DB2-6EA8C705A1C7}"/>
              </a:ext>
            </a:extLst>
          </p:cNvPr>
          <p:cNvGraphicFramePr/>
          <p:nvPr>
            <p:extLst>
              <p:ext uri="{D42A27DB-BD31-4B8C-83A1-F6EECF244321}">
                <p14:modId xmlns:p14="http://schemas.microsoft.com/office/powerpoint/2010/main" val="813021166"/>
              </p:ext>
            </p:extLst>
          </p:nvPr>
        </p:nvGraphicFramePr>
        <p:xfrm>
          <a:off x="2146300" y="1205441"/>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51002148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3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A5EBD-2CE0-4B89-9C61-275E0F38AA0B}"/>
              </a:ext>
            </a:extLst>
          </p:cNvPr>
          <p:cNvSpPr txBox="1"/>
          <p:nvPr/>
        </p:nvSpPr>
        <p:spPr>
          <a:xfrm>
            <a:off x="248575" y="328474"/>
            <a:ext cx="11727402" cy="461665"/>
          </a:xfrm>
          <a:prstGeom prst="rect">
            <a:avLst/>
          </a:prstGeom>
          <a:noFill/>
        </p:spPr>
        <p:txBody>
          <a:bodyPr wrap="square" rtlCol="0">
            <a:spAutoFit/>
          </a:bodyPr>
          <a:lstStyle/>
          <a:p>
            <a:pPr algn="ctr"/>
            <a:r>
              <a:rPr lang="en-US" sz="2400" dirty="0"/>
              <a:t>How does engaging in these activities help your mental health and well-being? </a:t>
            </a:r>
            <a:endParaRPr lang="en-GB" sz="2400" dirty="0"/>
          </a:p>
        </p:txBody>
      </p:sp>
      <p:graphicFrame>
        <p:nvGraphicFramePr>
          <p:cNvPr id="5" name="Chart 4">
            <a:extLst>
              <a:ext uri="{FF2B5EF4-FFF2-40B4-BE49-F238E27FC236}">
                <a16:creationId xmlns:a16="http://schemas.microsoft.com/office/drawing/2014/main" id="{A19CF555-0438-4CC6-B9E6-D366475AE499}"/>
              </a:ext>
            </a:extLst>
          </p:cNvPr>
          <p:cNvGraphicFramePr/>
          <p:nvPr>
            <p:extLst>
              <p:ext uri="{D42A27DB-BD31-4B8C-83A1-F6EECF244321}">
                <p14:modId xmlns:p14="http://schemas.microsoft.com/office/powerpoint/2010/main" val="3282425181"/>
              </p:ext>
            </p:extLst>
          </p:nvPr>
        </p:nvGraphicFramePr>
        <p:xfrm>
          <a:off x="2048276" y="1110859"/>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974198480"/>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3000" fill="hold"/>
                                        <p:tgtEl>
                                          <p:spTgt spid="5"/>
                                        </p:tgtEl>
                                        <p:attrNameLst>
                                          <p:attrName>ppt_w</p:attrName>
                                        </p:attrNameLst>
                                      </p:cBhvr>
                                      <p:tavLst>
                                        <p:tav tm="0">
                                          <p:val>
                                            <p:fltVal val="0"/>
                                          </p:val>
                                        </p:tav>
                                        <p:tav tm="100000">
                                          <p:val>
                                            <p:strVal val="#ppt_w"/>
                                          </p:val>
                                        </p:tav>
                                      </p:tavLst>
                                    </p:anim>
                                    <p:anim calcmode="lin" valueType="num">
                                      <p:cBhvr>
                                        <p:cTn id="8" dur="3000" fill="hold"/>
                                        <p:tgtEl>
                                          <p:spTgt spid="5"/>
                                        </p:tgtEl>
                                        <p:attrNameLst>
                                          <p:attrName>ppt_h</p:attrName>
                                        </p:attrNameLst>
                                      </p:cBhvr>
                                      <p:tavLst>
                                        <p:tav tm="0">
                                          <p:val>
                                            <p:fltVal val="0"/>
                                          </p:val>
                                        </p:tav>
                                        <p:tav tm="100000">
                                          <p:val>
                                            <p:strVal val="#ppt_h"/>
                                          </p:val>
                                        </p:tav>
                                      </p:tavLst>
                                    </p:anim>
                                    <p:anim calcmode="lin" valueType="num">
                                      <p:cBhvr>
                                        <p:cTn id="9" dur="3000" fill="hold"/>
                                        <p:tgtEl>
                                          <p:spTgt spid="5"/>
                                        </p:tgtEl>
                                        <p:attrNameLst>
                                          <p:attrName>style.rotation</p:attrName>
                                        </p:attrNameLst>
                                      </p:cBhvr>
                                      <p:tavLst>
                                        <p:tav tm="0">
                                          <p:val>
                                            <p:fltVal val="90"/>
                                          </p:val>
                                        </p:tav>
                                        <p:tav tm="100000">
                                          <p:val>
                                            <p:fltVal val="0"/>
                                          </p:val>
                                        </p:tav>
                                      </p:tavLst>
                                    </p:anim>
                                    <p:animEffect transition="in" filter="fade">
                                      <p:cBhvr>
                                        <p:cTn id="10"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A5EBD-2CE0-4B89-9C61-275E0F38AA0B}"/>
              </a:ext>
            </a:extLst>
          </p:cNvPr>
          <p:cNvSpPr txBox="1"/>
          <p:nvPr/>
        </p:nvSpPr>
        <p:spPr>
          <a:xfrm>
            <a:off x="248575" y="328474"/>
            <a:ext cx="11727402" cy="830997"/>
          </a:xfrm>
          <a:prstGeom prst="rect">
            <a:avLst/>
          </a:prstGeom>
          <a:noFill/>
        </p:spPr>
        <p:txBody>
          <a:bodyPr wrap="square" rtlCol="0">
            <a:spAutoFit/>
          </a:bodyPr>
          <a:lstStyle/>
          <a:p>
            <a:pPr algn="ctr"/>
            <a:r>
              <a:rPr lang="en-US" sz="2400" dirty="0"/>
              <a:t>Have you connected with other ARMY over your mental health and well-being? Can you describe a memorable and positive experience?</a:t>
            </a:r>
            <a:endParaRPr lang="en-GB" sz="2400" dirty="0"/>
          </a:p>
        </p:txBody>
      </p:sp>
      <p:sp>
        <p:nvSpPr>
          <p:cNvPr id="3" name="TextBox 2">
            <a:extLst>
              <a:ext uri="{FF2B5EF4-FFF2-40B4-BE49-F238E27FC236}">
                <a16:creationId xmlns:a16="http://schemas.microsoft.com/office/drawing/2014/main" id="{40662B26-6A19-497D-ADC1-83CBD034C3D3}"/>
              </a:ext>
            </a:extLst>
          </p:cNvPr>
          <p:cNvSpPr txBox="1"/>
          <p:nvPr/>
        </p:nvSpPr>
        <p:spPr>
          <a:xfrm>
            <a:off x="790575" y="1524684"/>
            <a:ext cx="2705100" cy="646331"/>
          </a:xfrm>
          <a:prstGeom prst="rect">
            <a:avLst/>
          </a:prstGeom>
          <a:noFill/>
        </p:spPr>
        <p:txBody>
          <a:bodyPr wrap="square" rtlCol="0">
            <a:spAutoFit/>
          </a:bodyPr>
          <a:lstStyle/>
          <a:p>
            <a:r>
              <a:rPr lang="en-US" b="0" i="0" dirty="0">
                <a:solidFill>
                  <a:srgbClr val="202124"/>
                </a:solidFill>
                <a:effectLst/>
                <a:latin typeface="Roboto"/>
              </a:rPr>
              <a:t>“Yeah, we talk a lot, we comfort each other”</a:t>
            </a:r>
            <a:endParaRPr lang="en-GB" dirty="0"/>
          </a:p>
        </p:txBody>
      </p:sp>
      <p:sp>
        <p:nvSpPr>
          <p:cNvPr id="4" name="TextBox 3">
            <a:extLst>
              <a:ext uri="{FF2B5EF4-FFF2-40B4-BE49-F238E27FC236}">
                <a16:creationId xmlns:a16="http://schemas.microsoft.com/office/drawing/2014/main" id="{AD61AFDC-5656-4623-9EAA-906E60FFCD75}"/>
              </a:ext>
            </a:extLst>
          </p:cNvPr>
          <p:cNvSpPr txBox="1"/>
          <p:nvPr/>
        </p:nvSpPr>
        <p:spPr>
          <a:xfrm>
            <a:off x="9429750" y="5829300"/>
            <a:ext cx="2546227" cy="646331"/>
          </a:xfrm>
          <a:prstGeom prst="rect">
            <a:avLst/>
          </a:prstGeom>
          <a:noFill/>
        </p:spPr>
        <p:txBody>
          <a:bodyPr wrap="square" rtlCol="0">
            <a:spAutoFit/>
          </a:bodyPr>
          <a:lstStyle/>
          <a:p>
            <a:r>
              <a:rPr lang="en-US" b="0" i="0" dirty="0">
                <a:solidFill>
                  <a:srgbClr val="202124"/>
                </a:solidFill>
                <a:effectLst/>
                <a:latin typeface="Roboto"/>
              </a:rPr>
              <a:t>“Yeah, we talk a lot, we comfort each other”</a:t>
            </a:r>
            <a:endParaRPr lang="en-GB" dirty="0"/>
          </a:p>
        </p:txBody>
      </p:sp>
      <p:sp>
        <p:nvSpPr>
          <p:cNvPr id="5" name="TextBox 4">
            <a:extLst>
              <a:ext uri="{FF2B5EF4-FFF2-40B4-BE49-F238E27FC236}">
                <a16:creationId xmlns:a16="http://schemas.microsoft.com/office/drawing/2014/main" id="{85D95D6F-7596-4953-97F4-246ED1E6D7C0}"/>
              </a:ext>
            </a:extLst>
          </p:cNvPr>
          <p:cNvSpPr txBox="1"/>
          <p:nvPr/>
        </p:nvSpPr>
        <p:spPr>
          <a:xfrm>
            <a:off x="7800975" y="1847850"/>
            <a:ext cx="3648075" cy="2308324"/>
          </a:xfrm>
          <a:prstGeom prst="rect">
            <a:avLst/>
          </a:prstGeom>
          <a:noFill/>
        </p:spPr>
        <p:txBody>
          <a:bodyPr wrap="square" rtlCol="0">
            <a:spAutoFit/>
          </a:bodyPr>
          <a:lstStyle/>
          <a:p>
            <a:pPr algn="l"/>
            <a:r>
              <a:rPr lang="en-US" b="0" i="0" dirty="0">
                <a:solidFill>
                  <a:srgbClr val="202124"/>
                </a:solidFill>
                <a:effectLst/>
                <a:latin typeface="Roboto"/>
              </a:rPr>
              <a:t>“I remember like 2 weeks ago </a:t>
            </a:r>
            <a:r>
              <a:rPr lang="en-US" b="0" i="0" dirty="0" err="1">
                <a:solidFill>
                  <a:srgbClr val="202124"/>
                </a:solidFill>
                <a:effectLst/>
                <a:latin typeface="Roboto"/>
              </a:rPr>
              <a:t>i</a:t>
            </a:r>
            <a:r>
              <a:rPr lang="en-US" b="0" i="0" dirty="0">
                <a:solidFill>
                  <a:srgbClr val="202124"/>
                </a:solidFill>
                <a:effectLst/>
                <a:latin typeface="Roboto"/>
              </a:rPr>
              <a:t> was stressed because </a:t>
            </a:r>
            <a:r>
              <a:rPr lang="en-US" b="0" i="0" dirty="0" err="1">
                <a:solidFill>
                  <a:srgbClr val="202124"/>
                </a:solidFill>
                <a:effectLst/>
                <a:latin typeface="Roboto"/>
              </a:rPr>
              <a:t>i</a:t>
            </a:r>
            <a:r>
              <a:rPr lang="en-US" b="0" i="0" dirty="0">
                <a:solidFill>
                  <a:srgbClr val="202124"/>
                </a:solidFill>
                <a:effectLst/>
                <a:latin typeface="Roboto"/>
              </a:rPr>
              <a:t> have so many tests in school then </a:t>
            </a:r>
            <a:r>
              <a:rPr lang="en-US" b="0" i="0" dirty="0" err="1">
                <a:solidFill>
                  <a:srgbClr val="202124"/>
                </a:solidFill>
                <a:effectLst/>
                <a:latin typeface="Roboto"/>
              </a:rPr>
              <a:t>i</a:t>
            </a:r>
            <a:r>
              <a:rPr lang="en-US" b="0" i="0" dirty="0">
                <a:solidFill>
                  <a:srgbClr val="202124"/>
                </a:solidFill>
                <a:effectLst/>
                <a:latin typeface="Roboto"/>
              </a:rPr>
              <a:t> talk with one army and she help me to stay positive and to don't be stressed because everything will pass </a:t>
            </a:r>
            <a:r>
              <a:rPr lang="en-US" b="0" i="0" dirty="0" err="1">
                <a:solidFill>
                  <a:srgbClr val="202124"/>
                </a:solidFill>
                <a:effectLst/>
                <a:latin typeface="Roboto"/>
              </a:rPr>
              <a:t>i</a:t>
            </a:r>
            <a:r>
              <a:rPr lang="en-US" b="0" i="0" dirty="0">
                <a:solidFill>
                  <a:srgbClr val="202124"/>
                </a:solidFill>
                <a:effectLst/>
                <a:latin typeface="Roboto"/>
              </a:rPr>
              <a:t> feel so good after that conversation”</a:t>
            </a:r>
          </a:p>
        </p:txBody>
      </p:sp>
      <p:sp>
        <p:nvSpPr>
          <p:cNvPr id="6" name="TextBox 5">
            <a:extLst>
              <a:ext uri="{FF2B5EF4-FFF2-40B4-BE49-F238E27FC236}">
                <a16:creationId xmlns:a16="http://schemas.microsoft.com/office/drawing/2014/main" id="{C6CB0A6E-BB88-4EE0-A632-582B5E95996E}"/>
              </a:ext>
            </a:extLst>
          </p:cNvPr>
          <p:cNvSpPr txBox="1"/>
          <p:nvPr/>
        </p:nvSpPr>
        <p:spPr>
          <a:xfrm>
            <a:off x="3895725" y="1847850"/>
            <a:ext cx="3105150" cy="2585323"/>
          </a:xfrm>
          <a:prstGeom prst="rect">
            <a:avLst/>
          </a:prstGeom>
          <a:noFill/>
        </p:spPr>
        <p:txBody>
          <a:bodyPr wrap="square" rtlCol="0">
            <a:spAutoFit/>
          </a:bodyPr>
          <a:lstStyle/>
          <a:p>
            <a:r>
              <a:rPr lang="en-US" b="0" i="0" dirty="0">
                <a:solidFill>
                  <a:srgbClr val="202124"/>
                </a:solidFill>
                <a:effectLst/>
                <a:latin typeface="Roboto"/>
              </a:rPr>
              <a:t>“Yes, I was having a bad day and I messaged a chat I am in with a fellow ARMY and just talking to them lifted my mood and reminded me that I am not alone in how I feel. That there is a way out of the dark moods I experience.”</a:t>
            </a:r>
            <a:endParaRPr lang="en-GB" dirty="0"/>
          </a:p>
        </p:txBody>
      </p:sp>
      <p:sp>
        <p:nvSpPr>
          <p:cNvPr id="7" name="TextBox 6">
            <a:extLst>
              <a:ext uri="{FF2B5EF4-FFF2-40B4-BE49-F238E27FC236}">
                <a16:creationId xmlns:a16="http://schemas.microsoft.com/office/drawing/2014/main" id="{03281FEB-5902-4710-A974-980673A2F82A}"/>
              </a:ext>
            </a:extLst>
          </p:cNvPr>
          <p:cNvSpPr txBox="1"/>
          <p:nvPr/>
        </p:nvSpPr>
        <p:spPr>
          <a:xfrm>
            <a:off x="381000" y="2692435"/>
            <a:ext cx="3105150" cy="2031325"/>
          </a:xfrm>
          <a:prstGeom prst="rect">
            <a:avLst/>
          </a:prstGeom>
          <a:noFill/>
        </p:spPr>
        <p:txBody>
          <a:bodyPr wrap="square" rtlCol="0">
            <a:spAutoFit/>
          </a:bodyPr>
          <a:lstStyle/>
          <a:p>
            <a:r>
              <a:rPr lang="en-US" b="0" i="0" dirty="0">
                <a:solidFill>
                  <a:srgbClr val="202124"/>
                </a:solidFill>
                <a:effectLst/>
                <a:latin typeface="Roboto"/>
              </a:rPr>
              <a:t>“they once asked me if </a:t>
            </a:r>
            <a:r>
              <a:rPr lang="en-US" b="0" i="0" dirty="0" err="1">
                <a:solidFill>
                  <a:srgbClr val="202124"/>
                </a:solidFill>
                <a:effectLst/>
                <a:latin typeface="Roboto"/>
              </a:rPr>
              <a:t>i</a:t>
            </a:r>
            <a:r>
              <a:rPr lang="en-US" b="0" i="0" dirty="0">
                <a:solidFill>
                  <a:srgbClr val="202124"/>
                </a:solidFill>
                <a:effectLst/>
                <a:latin typeface="Roboto"/>
              </a:rPr>
              <a:t> was okay as </a:t>
            </a:r>
            <a:r>
              <a:rPr lang="en-US" b="0" i="0" dirty="0" err="1">
                <a:solidFill>
                  <a:srgbClr val="202124"/>
                </a:solidFill>
                <a:effectLst/>
                <a:latin typeface="Roboto"/>
              </a:rPr>
              <a:t>i</a:t>
            </a:r>
            <a:r>
              <a:rPr lang="en-US" b="0" i="0" dirty="0">
                <a:solidFill>
                  <a:srgbClr val="202124"/>
                </a:solidFill>
                <a:effectLst/>
                <a:latin typeface="Roboto"/>
              </a:rPr>
              <a:t> was being a little quiet. they made sure that if there was anything wrong that </a:t>
            </a:r>
            <a:r>
              <a:rPr lang="en-US" b="0" i="0" dirty="0" err="1">
                <a:solidFill>
                  <a:srgbClr val="202124"/>
                </a:solidFill>
                <a:effectLst/>
                <a:latin typeface="Roboto"/>
              </a:rPr>
              <a:t>i</a:t>
            </a:r>
            <a:r>
              <a:rPr lang="en-US" b="0" i="0" dirty="0">
                <a:solidFill>
                  <a:srgbClr val="202124"/>
                </a:solidFill>
                <a:effectLst/>
                <a:latin typeface="Roboto"/>
              </a:rPr>
              <a:t> could talk to them about it which just makes me feel great”</a:t>
            </a:r>
            <a:endParaRPr lang="en-GB" dirty="0"/>
          </a:p>
        </p:txBody>
      </p:sp>
      <p:sp>
        <p:nvSpPr>
          <p:cNvPr id="8" name="TextBox 7">
            <a:extLst>
              <a:ext uri="{FF2B5EF4-FFF2-40B4-BE49-F238E27FC236}">
                <a16:creationId xmlns:a16="http://schemas.microsoft.com/office/drawing/2014/main" id="{2174ABEC-68E4-4AB2-A1DB-E2E799461AD5}"/>
              </a:ext>
            </a:extLst>
          </p:cNvPr>
          <p:cNvSpPr txBox="1"/>
          <p:nvPr/>
        </p:nvSpPr>
        <p:spPr>
          <a:xfrm>
            <a:off x="5915025" y="4471273"/>
            <a:ext cx="3105150" cy="2031325"/>
          </a:xfrm>
          <a:prstGeom prst="rect">
            <a:avLst/>
          </a:prstGeom>
          <a:noFill/>
        </p:spPr>
        <p:txBody>
          <a:bodyPr wrap="square" rtlCol="0">
            <a:spAutoFit/>
          </a:bodyPr>
          <a:lstStyle/>
          <a:p>
            <a:r>
              <a:rPr lang="en-US" b="0" i="0" dirty="0">
                <a:solidFill>
                  <a:srgbClr val="202124"/>
                </a:solidFill>
                <a:effectLst/>
                <a:latin typeface="Roboto"/>
              </a:rPr>
              <a:t>“Yes, I got closer to my friends and we help </a:t>
            </a:r>
            <a:r>
              <a:rPr lang="en-US" b="0" i="0" dirty="0" err="1">
                <a:solidFill>
                  <a:srgbClr val="202124"/>
                </a:solidFill>
                <a:effectLst/>
                <a:latin typeface="Roboto"/>
              </a:rPr>
              <a:t>eachother</a:t>
            </a:r>
            <a:r>
              <a:rPr lang="en-US" b="0" i="0" dirty="0">
                <a:solidFill>
                  <a:srgbClr val="202124"/>
                </a:solidFill>
                <a:effectLst/>
                <a:latin typeface="Roboto"/>
              </a:rPr>
              <a:t> with our mental health to an extent. I have also joined a group chat where we help </a:t>
            </a:r>
            <a:r>
              <a:rPr lang="en-US" b="0" i="0" dirty="0" err="1">
                <a:solidFill>
                  <a:srgbClr val="202124"/>
                </a:solidFill>
                <a:effectLst/>
                <a:latin typeface="Roboto"/>
              </a:rPr>
              <a:t>eachother</a:t>
            </a:r>
            <a:r>
              <a:rPr lang="en-US" b="0" i="0" dirty="0">
                <a:solidFill>
                  <a:srgbClr val="202124"/>
                </a:solidFill>
                <a:effectLst/>
                <a:latin typeface="Roboto"/>
              </a:rPr>
              <a:t> it is really nice.”</a:t>
            </a:r>
            <a:endParaRPr lang="en-GB" dirty="0"/>
          </a:p>
        </p:txBody>
      </p:sp>
      <p:sp>
        <p:nvSpPr>
          <p:cNvPr id="9" name="TextBox 8">
            <a:extLst>
              <a:ext uri="{FF2B5EF4-FFF2-40B4-BE49-F238E27FC236}">
                <a16:creationId xmlns:a16="http://schemas.microsoft.com/office/drawing/2014/main" id="{3DAB6F9E-8BF3-4360-A7A6-AE3340090BDC}"/>
              </a:ext>
            </a:extLst>
          </p:cNvPr>
          <p:cNvSpPr txBox="1"/>
          <p:nvPr/>
        </p:nvSpPr>
        <p:spPr>
          <a:xfrm>
            <a:off x="1933575" y="4952137"/>
            <a:ext cx="3105150" cy="1754326"/>
          </a:xfrm>
          <a:prstGeom prst="rect">
            <a:avLst/>
          </a:prstGeom>
          <a:noFill/>
        </p:spPr>
        <p:txBody>
          <a:bodyPr wrap="square" rtlCol="0">
            <a:spAutoFit/>
          </a:bodyPr>
          <a:lstStyle/>
          <a:p>
            <a:r>
              <a:rPr lang="en-US" b="0" i="0" dirty="0">
                <a:solidFill>
                  <a:srgbClr val="202124"/>
                </a:solidFill>
                <a:effectLst/>
                <a:latin typeface="Roboto"/>
              </a:rPr>
              <a:t>“I'm mostly a listener so I have a lot of people who talk to me about their issues and it really relives them and it makes me happy to have made a difference”</a:t>
            </a:r>
            <a:endParaRPr lang="en-GB" dirty="0"/>
          </a:p>
        </p:txBody>
      </p:sp>
    </p:spTree>
    <p:extLst>
      <p:ext uri="{BB962C8B-B14F-4D97-AF65-F5344CB8AC3E}">
        <p14:creationId xmlns:p14="http://schemas.microsoft.com/office/powerpoint/2010/main" val="1670748557"/>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3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3000" fill="hold"/>
                                        <p:tgtEl>
                                          <p:spTgt spid="5"/>
                                        </p:tgtEl>
                                        <p:attrNameLst>
                                          <p:attrName>ppt_x</p:attrName>
                                        </p:attrNameLst>
                                      </p:cBhvr>
                                      <p:tavLst>
                                        <p:tav tm="0">
                                          <p:val>
                                            <p:strVal val="#ppt_x"/>
                                          </p:val>
                                        </p:tav>
                                        <p:tav tm="100000">
                                          <p:val>
                                            <p:strVal val="#ppt_x"/>
                                          </p:val>
                                        </p:tav>
                                      </p:tavLst>
                                    </p:anim>
                                    <p:anim calcmode="lin" valueType="num">
                                      <p:cBhvr additive="base">
                                        <p:cTn id="18" dur="30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barn(inVertical)">
                                      <p:cBhvr>
                                        <p:cTn id="23" dur="30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randombar(horizontal)">
                                      <p:cBhvr>
                                        <p:cTn id="28" dur="2000"/>
                                        <p:tgtEl>
                                          <p:spTgt spid="4"/>
                                        </p:tgtEl>
                                      </p:cBhvr>
                                    </p:animEffect>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wipe(down)">
                                      <p:cBhvr>
                                        <p:cTn id="33" dur="870">
                                          <p:stCondLst>
                                            <p:cond delay="0"/>
                                          </p:stCondLst>
                                        </p:cTn>
                                        <p:tgtEl>
                                          <p:spTgt spid="6"/>
                                        </p:tgtEl>
                                      </p:cBhvr>
                                    </p:animEffect>
                                    <p:anim calcmode="lin" valueType="num">
                                      <p:cBhvr>
                                        <p:cTn id="34" dur="2733"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35" dur="996"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36" dur="996" tmFilter="0, 0; 0.125,0.2665; 0.25,0.4; 0.375,0.465; 0.5,0.5;  0.625,0.535; 0.75,0.6; 0.875,0.7335; 1,1">
                                          <p:stCondLst>
                                            <p:cond delay="996"/>
                                          </p:stCondLst>
                                        </p:cTn>
                                        <p:tgtEl>
                                          <p:spTgt spid="6"/>
                                        </p:tgtEl>
                                        <p:attrNameLst>
                                          <p:attrName>ppt_y</p:attrName>
                                        </p:attrNameLst>
                                      </p:cBhvr>
                                      <p:tavLst>
                                        <p:tav tm="0" fmla="#ppt_y-sin(pi*$)/9">
                                          <p:val>
                                            <p:fltVal val="0"/>
                                          </p:val>
                                        </p:tav>
                                        <p:tav tm="100000">
                                          <p:val>
                                            <p:fltVal val="1"/>
                                          </p:val>
                                        </p:tav>
                                      </p:tavLst>
                                    </p:anim>
                                    <p:anim calcmode="lin" valueType="num">
                                      <p:cBhvr>
                                        <p:cTn id="37" dur="498" tmFilter="0, 0; 0.125,0.2665; 0.25,0.4; 0.375,0.465; 0.5,0.5;  0.625,0.535; 0.75,0.6; 0.875,0.7335; 1,1">
                                          <p:stCondLst>
                                            <p:cond delay="1986"/>
                                          </p:stCondLst>
                                        </p:cTn>
                                        <p:tgtEl>
                                          <p:spTgt spid="6"/>
                                        </p:tgtEl>
                                        <p:attrNameLst>
                                          <p:attrName>ppt_y</p:attrName>
                                        </p:attrNameLst>
                                      </p:cBhvr>
                                      <p:tavLst>
                                        <p:tav tm="0" fmla="#ppt_y-sin(pi*$)/27">
                                          <p:val>
                                            <p:fltVal val="0"/>
                                          </p:val>
                                        </p:tav>
                                        <p:tav tm="100000">
                                          <p:val>
                                            <p:fltVal val="1"/>
                                          </p:val>
                                        </p:tav>
                                      </p:tavLst>
                                    </p:anim>
                                    <p:anim calcmode="lin" valueType="num">
                                      <p:cBhvr>
                                        <p:cTn id="38" dur="246" tmFilter="0, 0; 0.125,0.2665; 0.25,0.4; 0.375,0.465; 0.5,0.5;  0.625,0.535; 0.75,0.6; 0.875,0.7335; 1,1">
                                          <p:stCondLst>
                                            <p:cond delay="2484"/>
                                          </p:stCondLst>
                                        </p:cTn>
                                        <p:tgtEl>
                                          <p:spTgt spid="6"/>
                                        </p:tgtEl>
                                        <p:attrNameLst>
                                          <p:attrName>ppt_y</p:attrName>
                                        </p:attrNameLst>
                                      </p:cBhvr>
                                      <p:tavLst>
                                        <p:tav tm="0" fmla="#ppt_y-sin(pi*$)/81">
                                          <p:val>
                                            <p:fltVal val="0"/>
                                          </p:val>
                                        </p:tav>
                                        <p:tav tm="100000">
                                          <p:val>
                                            <p:fltVal val="1"/>
                                          </p:val>
                                        </p:tav>
                                      </p:tavLst>
                                    </p:anim>
                                    <p:animScale>
                                      <p:cBhvr>
                                        <p:cTn id="39" dur="39">
                                          <p:stCondLst>
                                            <p:cond delay="975"/>
                                          </p:stCondLst>
                                        </p:cTn>
                                        <p:tgtEl>
                                          <p:spTgt spid="6"/>
                                        </p:tgtEl>
                                      </p:cBhvr>
                                      <p:to x="100000" y="60000"/>
                                    </p:animScale>
                                    <p:animScale>
                                      <p:cBhvr>
                                        <p:cTn id="40" dur="249" decel="50000">
                                          <p:stCondLst>
                                            <p:cond delay="1014"/>
                                          </p:stCondLst>
                                        </p:cTn>
                                        <p:tgtEl>
                                          <p:spTgt spid="6"/>
                                        </p:tgtEl>
                                      </p:cBhvr>
                                      <p:to x="100000" y="100000"/>
                                    </p:animScale>
                                    <p:animScale>
                                      <p:cBhvr>
                                        <p:cTn id="41" dur="39">
                                          <p:stCondLst>
                                            <p:cond delay="1968"/>
                                          </p:stCondLst>
                                        </p:cTn>
                                        <p:tgtEl>
                                          <p:spTgt spid="6"/>
                                        </p:tgtEl>
                                      </p:cBhvr>
                                      <p:to x="100000" y="80000"/>
                                    </p:animScale>
                                    <p:animScale>
                                      <p:cBhvr>
                                        <p:cTn id="42" dur="249" decel="50000">
                                          <p:stCondLst>
                                            <p:cond delay="2007"/>
                                          </p:stCondLst>
                                        </p:cTn>
                                        <p:tgtEl>
                                          <p:spTgt spid="6"/>
                                        </p:tgtEl>
                                      </p:cBhvr>
                                      <p:to x="100000" y="100000"/>
                                    </p:animScale>
                                    <p:animScale>
                                      <p:cBhvr>
                                        <p:cTn id="43" dur="39">
                                          <p:stCondLst>
                                            <p:cond delay="2463"/>
                                          </p:stCondLst>
                                        </p:cTn>
                                        <p:tgtEl>
                                          <p:spTgt spid="6"/>
                                        </p:tgtEl>
                                      </p:cBhvr>
                                      <p:to x="100000" y="90000"/>
                                    </p:animScale>
                                    <p:animScale>
                                      <p:cBhvr>
                                        <p:cTn id="44" dur="249" decel="50000">
                                          <p:stCondLst>
                                            <p:cond delay="2502"/>
                                          </p:stCondLst>
                                        </p:cTn>
                                        <p:tgtEl>
                                          <p:spTgt spid="6"/>
                                        </p:tgtEl>
                                      </p:cBhvr>
                                      <p:to x="100000" y="100000"/>
                                    </p:animScale>
                                    <p:animScale>
                                      <p:cBhvr>
                                        <p:cTn id="45" dur="39">
                                          <p:stCondLst>
                                            <p:cond delay="2712"/>
                                          </p:stCondLst>
                                        </p:cTn>
                                        <p:tgtEl>
                                          <p:spTgt spid="6"/>
                                        </p:tgtEl>
                                      </p:cBhvr>
                                      <p:to x="100000" y="95000"/>
                                    </p:animScale>
                                    <p:animScale>
                                      <p:cBhvr>
                                        <p:cTn id="46" dur="249" decel="50000">
                                          <p:stCondLst>
                                            <p:cond delay="2751"/>
                                          </p:stCondLst>
                                        </p:cTn>
                                        <p:tgtEl>
                                          <p:spTgt spid="6"/>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42" presetClass="entr" presetSubtype="0" fill="hold" grpId="0" nodeType="clickEffect">
                                  <p:stCondLst>
                                    <p:cond delay="0"/>
                                  </p:stCondLst>
                                  <p:childTnLst>
                                    <p:set>
                                      <p:cBhvr>
                                        <p:cTn id="50" dur="1" fill="hold">
                                          <p:stCondLst>
                                            <p:cond delay="0"/>
                                          </p:stCondLst>
                                        </p:cTn>
                                        <p:tgtEl>
                                          <p:spTgt spid="9"/>
                                        </p:tgtEl>
                                        <p:attrNameLst>
                                          <p:attrName>style.visibility</p:attrName>
                                        </p:attrNameLst>
                                      </p:cBhvr>
                                      <p:to>
                                        <p:strVal val="visible"/>
                                      </p:to>
                                    </p:set>
                                    <p:animEffect transition="in" filter="fade">
                                      <p:cBhvr>
                                        <p:cTn id="51" dur="3000"/>
                                        <p:tgtEl>
                                          <p:spTgt spid="9"/>
                                        </p:tgtEl>
                                      </p:cBhvr>
                                    </p:animEffect>
                                    <p:anim calcmode="lin" valueType="num">
                                      <p:cBhvr>
                                        <p:cTn id="52" dur="3000" fill="hold"/>
                                        <p:tgtEl>
                                          <p:spTgt spid="9"/>
                                        </p:tgtEl>
                                        <p:attrNameLst>
                                          <p:attrName>ppt_x</p:attrName>
                                        </p:attrNameLst>
                                      </p:cBhvr>
                                      <p:tavLst>
                                        <p:tav tm="0">
                                          <p:val>
                                            <p:strVal val="#ppt_x"/>
                                          </p:val>
                                        </p:tav>
                                        <p:tav tm="100000">
                                          <p:val>
                                            <p:strVal val="#ppt_x"/>
                                          </p:val>
                                        </p:tav>
                                      </p:tavLst>
                                    </p:anim>
                                    <p:anim calcmode="lin" valueType="num">
                                      <p:cBhvr>
                                        <p:cTn id="53" dur="3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6E1DD806-ACC3-4585-992C-EBB67CD8869D}"/>
              </a:ext>
            </a:extLst>
          </p:cNvPr>
          <p:cNvSpPr txBox="1"/>
          <p:nvPr/>
        </p:nvSpPr>
        <p:spPr>
          <a:xfrm>
            <a:off x="3709987" y="4825484"/>
            <a:ext cx="3457575" cy="1477328"/>
          </a:xfrm>
          <a:prstGeom prst="rect">
            <a:avLst/>
          </a:prstGeom>
          <a:noFill/>
        </p:spPr>
        <p:txBody>
          <a:bodyPr wrap="square" rtlCol="0">
            <a:spAutoFit/>
          </a:bodyPr>
          <a:lstStyle/>
          <a:p>
            <a:r>
              <a:rPr lang="en-US" b="0" i="0" dirty="0">
                <a:solidFill>
                  <a:srgbClr val="202124"/>
                </a:solidFill>
                <a:effectLst/>
                <a:latin typeface="Roboto"/>
              </a:rPr>
              <a:t>“Yes, I did. I had some problems at home, at the next day </a:t>
            </a:r>
            <a:r>
              <a:rPr lang="en-US" b="0" i="0" dirty="0" err="1">
                <a:solidFill>
                  <a:srgbClr val="202124"/>
                </a:solidFill>
                <a:effectLst/>
                <a:latin typeface="Roboto"/>
              </a:rPr>
              <a:t>i</a:t>
            </a:r>
            <a:r>
              <a:rPr lang="en-US" b="0" i="0" dirty="0">
                <a:solidFill>
                  <a:srgbClr val="202124"/>
                </a:solidFill>
                <a:effectLst/>
                <a:latin typeface="Roboto"/>
              </a:rPr>
              <a:t> opened up to my friend, and she totally understood me, and helped me giving me advises.”</a:t>
            </a:r>
            <a:endParaRPr lang="en-GB" dirty="0"/>
          </a:p>
        </p:txBody>
      </p:sp>
      <p:sp>
        <p:nvSpPr>
          <p:cNvPr id="8" name="TextBox 7">
            <a:extLst>
              <a:ext uri="{FF2B5EF4-FFF2-40B4-BE49-F238E27FC236}">
                <a16:creationId xmlns:a16="http://schemas.microsoft.com/office/drawing/2014/main" id="{A80778A3-D425-4294-A0DF-879116FF28E8}"/>
              </a:ext>
            </a:extLst>
          </p:cNvPr>
          <p:cNvSpPr txBox="1"/>
          <p:nvPr/>
        </p:nvSpPr>
        <p:spPr>
          <a:xfrm>
            <a:off x="4914900" y="495300"/>
            <a:ext cx="3457575" cy="1477328"/>
          </a:xfrm>
          <a:prstGeom prst="rect">
            <a:avLst/>
          </a:prstGeom>
          <a:noFill/>
        </p:spPr>
        <p:txBody>
          <a:bodyPr wrap="square" rtlCol="0">
            <a:spAutoFit/>
          </a:bodyPr>
          <a:lstStyle/>
          <a:p>
            <a:r>
              <a:rPr lang="en-US" b="0" i="0" dirty="0">
                <a:solidFill>
                  <a:srgbClr val="202124"/>
                </a:solidFill>
                <a:effectLst/>
                <a:latin typeface="Roboto"/>
              </a:rPr>
              <a:t>“A little bit. I don’t have any specific experiences, but just the general things that are said by the community I can relate to.”</a:t>
            </a:r>
            <a:endParaRPr lang="en-GB" dirty="0"/>
          </a:p>
        </p:txBody>
      </p:sp>
      <p:sp>
        <p:nvSpPr>
          <p:cNvPr id="9" name="TextBox 8">
            <a:extLst>
              <a:ext uri="{FF2B5EF4-FFF2-40B4-BE49-F238E27FC236}">
                <a16:creationId xmlns:a16="http://schemas.microsoft.com/office/drawing/2014/main" id="{19E4208E-8C1A-483B-AE84-4214EF91E26B}"/>
              </a:ext>
            </a:extLst>
          </p:cNvPr>
          <p:cNvSpPr txBox="1"/>
          <p:nvPr/>
        </p:nvSpPr>
        <p:spPr>
          <a:xfrm>
            <a:off x="9124949" y="1228815"/>
            <a:ext cx="2476500" cy="1754326"/>
          </a:xfrm>
          <a:prstGeom prst="rect">
            <a:avLst/>
          </a:prstGeom>
          <a:noFill/>
        </p:spPr>
        <p:txBody>
          <a:bodyPr wrap="square" rtlCol="0">
            <a:spAutoFit/>
          </a:bodyPr>
          <a:lstStyle/>
          <a:p>
            <a:r>
              <a:rPr lang="en-US" b="0" i="0" dirty="0">
                <a:solidFill>
                  <a:srgbClr val="202124"/>
                </a:solidFill>
                <a:effectLst/>
                <a:latin typeface="Roboto"/>
              </a:rPr>
              <a:t>“Yes with my friend but I’m a Notre ARMY for a short time. With my friend we would like to go at a BTS’s concert”</a:t>
            </a:r>
            <a:endParaRPr lang="en-GB" dirty="0"/>
          </a:p>
        </p:txBody>
      </p:sp>
      <p:sp>
        <p:nvSpPr>
          <p:cNvPr id="10" name="TextBox 9">
            <a:extLst>
              <a:ext uri="{FF2B5EF4-FFF2-40B4-BE49-F238E27FC236}">
                <a16:creationId xmlns:a16="http://schemas.microsoft.com/office/drawing/2014/main" id="{39761B50-9164-4434-81BB-9EB2E9A598D4}"/>
              </a:ext>
            </a:extLst>
          </p:cNvPr>
          <p:cNvSpPr txBox="1"/>
          <p:nvPr/>
        </p:nvSpPr>
        <p:spPr>
          <a:xfrm>
            <a:off x="381000" y="2324100"/>
            <a:ext cx="3790950" cy="1200329"/>
          </a:xfrm>
          <a:prstGeom prst="rect">
            <a:avLst/>
          </a:prstGeom>
          <a:noFill/>
        </p:spPr>
        <p:txBody>
          <a:bodyPr wrap="square" rtlCol="0">
            <a:spAutoFit/>
          </a:bodyPr>
          <a:lstStyle/>
          <a:p>
            <a:r>
              <a:rPr lang="en-US" b="0" i="0" dirty="0">
                <a:solidFill>
                  <a:srgbClr val="202124"/>
                </a:solidFill>
                <a:effectLst/>
                <a:latin typeface="Roboto"/>
              </a:rPr>
              <a:t>“talking with them about things </a:t>
            </a:r>
            <a:r>
              <a:rPr lang="en-US" b="0" i="0" dirty="0" err="1">
                <a:solidFill>
                  <a:srgbClr val="202124"/>
                </a:solidFill>
                <a:effectLst/>
                <a:latin typeface="Roboto"/>
              </a:rPr>
              <a:t>i</a:t>
            </a:r>
            <a:r>
              <a:rPr lang="en-US" b="0" i="0" dirty="0">
                <a:solidFill>
                  <a:srgbClr val="202124"/>
                </a:solidFill>
                <a:effectLst/>
                <a:latin typeface="Roboto"/>
              </a:rPr>
              <a:t> </a:t>
            </a:r>
            <a:r>
              <a:rPr lang="en-US" b="0" i="0" dirty="0" err="1">
                <a:solidFill>
                  <a:srgbClr val="202124"/>
                </a:solidFill>
                <a:effectLst/>
                <a:latin typeface="Roboto"/>
              </a:rPr>
              <a:t>dont</a:t>
            </a:r>
            <a:r>
              <a:rPr lang="en-US" b="0" i="0" dirty="0">
                <a:solidFill>
                  <a:srgbClr val="202124"/>
                </a:solidFill>
                <a:effectLst/>
                <a:latin typeface="Roboto"/>
              </a:rPr>
              <a:t> like talking about :) they help me understand the shit </a:t>
            </a:r>
            <a:r>
              <a:rPr lang="en-US" b="0" i="0" dirty="0" err="1">
                <a:solidFill>
                  <a:srgbClr val="202124"/>
                </a:solidFill>
                <a:effectLst/>
                <a:latin typeface="Roboto"/>
              </a:rPr>
              <a:t>im</a:t>
            </a:r>
            <a:r>
              <a:rPr lang="en-US" b="0" i="0" dirty="0">
                <a:solidFill>
                  <a:srgbClr val="202124"/>
                </a:solidFill>
                <a:effectLst/>
                <a:latin typeface="Roboto"/>
              </a:rPr>
              <a:t> going through”</a:t>
            </a:r>
            <a:endParaRPr lang="en-GB" dirty="0"/>
          </a:p>
        </p:txBody>
      </p:sp>
      <p:sp>
        <p:nvSpPr>
          <p:cNvPr id="11" name="TextBox 10">
            <a:extLst>
              <a:ext uri="{FF2B5EF4-FFF2-40B4-BE49-F238E27FC236}">
                <a16:creationId xmlns:a16="http://schemas.microsoft.com/office/drawing/2014/main" id="{14995036-8553-482C-8693-15C8C48D2DAE}"/>
              </a:ext>
            </a:extLst>
          </p:cNvPr>
          <p:cNvSpPr txBox="1"/>
          <p:nvPr/>
        </p:nvSpPr>
        <p:spPr>
          <a:xfrm>
            <a:off x="4752975" y="2390775"/>
            <a:ext cx="3457575" cy="923330"/>
          </a:xfrm>
          <a:prstGeom prst="rect">
            <a:avLst/>
          </a:prstGeom>
          <a:noFill/>
        </p:spPr>
        <p:txBody>
          <a:bodyPr wrap="square" rtlCol="0">
            <a:spAutoFit/>
          </a:bodyPr>
          <a:lstStyle/>
          <a:p>
            <a:r>
              <a:rPr lang="en-US" b="0" i="0" dirty="0">
                <a:solidFill>
                  <a:srgbClr val="202124"/>
                </a:solidFill>
                <a:effectLst/>
                <a:latin typeface="Roboto"/>
              </a:rPr>
              <a:t>“We've talked about certain songs and how they've made us feel in a good way”</a:t>
            </a:r>
            <a:endParaRPr lang="en-GB" dirty="0"/>
          </a:p>
        </p:txBody>
      </p:sp>
      <p:sp>
        <p:nvSpPr>
          <p:cNvPr id="12" name="TextBox 11">
            <a:extLst>
              <a:ext uri="{FF2B5EF4-FFF2-40B4-BE49-F238E27FC236}">
                <a16:creationId xmlns:a16="http://schemas.microsoft.com/office/drawing/2014/main" id="{3570BD8B-C977-4D88-8F47-54A29039749C}"/>
              </a:ext>
            </a:extLst>
          </p:cNvPr>
          <p:cNvSpPr txBox="1"/>
          <p:nvPr/>
        </p:nvSpPr>
        <p:spPr>
          <a:xfrm>
            <a:off x="8863012" y="3314105"/>
            <a:ext cx="3000375" cy="923330"/>
          </a:xfrm>
          <a:prstGeom prst="rect">
            <a:avLst/>
          </a:prstGeom>
          <a:noFill/>
        </p:spPr>
        <p:txBody>
          <a:bodyPr wrap="square" rtlCol="0">
            <a:spAutoFit/>
          </a:bodyPr>
          <a:lstStyle/>
          <a:p>
            <a:r>
              <a:rPr lang="en-US" b="0" i="0" dirty="0">
                <a:solidFill>
                  <a:srgbClr val="202124"/>
                </a:solidFill>
                <a:effectLst/>
                <a:latin typeface="Roboto"/>
              </a:rPr>
              <a:t>“I don’t usually share my problems to other people a lot”</a:t>
            </a:r>
            <a:endParaRPr lang="en-GB" dirty="0"/>
          </a:p>
        </p:txBody>
      </p:sp>
      <p:sp>
        <p:nvSpPr>
          <p:cNvPr id="13" name="TextBox 12">
            <a:extLst>
              <a:ext uri="{FF2B5EF4-FFF2-40B4-BE49-F238E27FC236}">
                <a16:creationId xmlns:a16="http://schemas.microsoft.com/office/drawing/2014/main" id="{7DD78546-89A2-4CCE-B520-5E22002512DE}"/>
              </a:ext>
            </a:extLst>
          </p:cNvPr>
          <p:cNvSpPr txBox="1"/>
          <p:nvPr/>
        </p:nvSpPr>
        <p:spPr>
          <a:xfrm>
            <a:off x="1285874" y="4035981"/>
            <a:ext cx="2476500" cy="923330"/>
          </a:xfrm>
          <a:prstGeom prst="rect">
            <a:avLst/>
          </a:prstGeom>
          <a:noFill/>
        </p:spPr>
        <p:txBody>
          <a:bodyPr wrap="square" rtlCol="0">
            <a:spAutoFit/>
          </a:bodyPr>
          <a:lstStyle/>
          <a:p>
            <a:r>
              <a:rPr lang="en-US" b="0" i="0" dirty="0">
                <a:solidFill>
                  <a:srgbClr val="202124"/>
                </a:solidFill>
                <a:effectLst/>
                <a:latin typeface="Roboto"/>
              </a:rPr>
              <a:t>“Yes, Carissa for example she is like my best friend.”</a:t>
            </a:r>
            <a:endParaRPr lang="en-GB" dirty="0"/>
          </a:p>
        </p:txBody>
      </p:sp>
      <p:sp>
        <p:nvSpPr>
          <p:cNvPr id="14" name="TextBox 13">
            <a:extLst>
              <a:ext uri="{FF2B5EF4-FFF2-40B4-BE49-F238E27FC236}">
                <a16:creationId xmlns:a16="http://schemas.microsoft.com/office/drawing/2014/main" id="{579450E1-E374-4AE0-A498-EF805F7D7C84}"/>
              </a:ext>
            </a:extLst>
          </p:cNvPr>
          <p:cNvSpPr txBox="1"/>
          <p:nvPr/>
        </p:nvSpPr>
        <p:spPr>
          <a:xfrm>
            <a:off x="5438774" y="3780442"/>
            <a:ext cx="2476500" cy="646331"/>
          </a:xfrm>
          <a:prstGeom prst="rect">
            <a:avLst/>
          </a:prstGeom>
          <a:noFill/>
        </p:spPr>
        <p:txBody>
          <a:bodyPr wrap="square" rtlCol="0">
            <a:spAutoFit/>
          </a:bodyPr>
          <a:lstStyle/>
          <a:p>
            <a:r>
              <a:rPr lang="en-US" b="0" i="0" dirty="0">
                <a:solidFill>
                  <a:srgbClr val="202124"/>
                </a:solidFill>
                <a:effectLst/>
                <a:latin typeface="Roboto"/>
              </a:rPr>
              <a:t>“Yes, there is a lot so I can't exactly specify”</a:t>
            </a:r>
            <a:endParaRPr lang="en-GB" dirty="0"/>
          </a:p>
        </p:txBody>
      </p:sp>
      <p:sp>
        <p:nvSpPr>
          <p:cNvPr id="15" name="TextBox 14">
            <a:extLst>
              <a:ext uri="{FF2B5EF4-FFF2-40B4-BE49-F238E27FC236}">
                <a16:creationId xmlns:a16="http://schemas.microsoft.com/office/drawing/2014/main" id="{50E4DF58-C24A-430A-90C4-8786A8708303}"/>
              </a:ext>
            </a:extLst>
          </p:cNvPr>
          <p:cNvSpPr txBox="1"/>
          <p:nvPr/>
        </p:nvSpPr>
        <p:spPr>
          <a:xfrm>
            <a:off x="9763125" y="5564148"/>
            <a:ext cx="1362075" cy="923330"/>
          </a:xfrm>
          <a:prstGeom prst="rect">
            <a:avLst/>
          </a:prstGeom>
          <a:noFill/>
        </p:spPr>
        <p:txBody>
          <a:bodyPr wrap="square" rtlCol="0">
            <a:spAutoFit/>
          </a:bodyPr>
          <a:lstStyle/>
          <a:p>
            <a:r>
              <a:rPr lang="en-US" b="0" i="0" dirty="0">
                <a:solidFill>
                  <a:srgbClr val="202124"/>
                </a:solidFill>
                <a:effectLst/>
                <a:latin typeface="Roboto"/>
              </a:rPr>
              <a:t>“I had one ARMY friend.”</a:t>
            </a:r>
            <a:endParaRPr lang="en-GB" dirty="0"/>
          </a:p>
        </p:txBody>
      </p:sp>
      <p:sp>
        <p:nvSpPr>
          <p:cNvPr id="16" name="TextBox 15">
            <a:extLst>
              <a:ext uri="{FF2B5EF4-FFF2-40B4-BE49-F238E27FC236}">
                <a16:creationId xmlns:a16="http://schemas.microsoft.com/office/drawing/2014/main" id="{74B50323-12A7-4A75-8005-F0FD64256A62}"/>
              </a:ext>
            </a:extLst>
          </p:cNvPr>
          <p:cNvSpPr txBox="1"/>
          <p:nvPr/>
        </p:nvSpPr>
        <p:spPr>
          <a:xfrm>
            <a:off x="1338262" y="859483"/>
            <a:ext cx="2371725" cy="369332"/>
          </a:xfrm>
          <a:prstGeom prst="rect">
            <a:avLst/>
          </a:prstGeom>
          <a:noFill/>
        </p:spPr>
        <p:txBody>
          <a:bodyPr wrap="square" rtlCol="0">
            <a:spAutoFit/>
          </a:bodyPr>
          <a:lstStyle/>
          <a:p>
            <a:r>
              <a:rPr lang="en-GB" b="0" i="0" dirty="0">
                <a:solidFill>
                  <a:srgbClr val="202124"/>
                </a:solidFill>
                <a:effectLst/>
                <a:latin typeface="Roboto"/>
              </a:rPr>
              <a:t>“Unfortunately not :/ ”</a:t>
            </a:r>
            <a:endParaRPr lang="en-GB" dirty="0"/>
          </a:p>
        </p:txBody>
      </p:sp>
      <p:sp>
        <p:nvSpPr>
          <p:cNvPr id="17" name="TextBox 16">
            <a:extLst>
              <a:ext uri="{FF2B5EF4-FFF2-40B4-BE49-F238E27FC236}">
                <a16:creationId xmlns:a16="http://schemas.microsoft.com/office/drawing/2014/main" id="{8826A365-5532-46CA-A77C-4A7115F1594B}"/>
              </a:ext>
            </a:extLst>
          </p:cNvPr>
          <p:cNvSpPr txBox="1"/>
          <p:nvPr/>
        </p:nvSpPr>
        <p:spPr>
          <a:xfrm>
            <a:off x="866775" y="5715000"/>
            <a:ext cx="3438525" cy="369332"/>
          </a:xfrm>
          <a:prstGeom prst="rect">
            <a:avLst/>
          </a:prstGeom>
          <a:noFill/>
        </p:spPr>
        <p:txBody>
          <a:bodyPr wrap="square" rtlCol="0">
            <a:spAutoFit/>
          </a:bodyPr>
          <a:lstStyle/>
          <a:p>
            <a:r>
              <a:rPr lang="en-GB" b="0" i="0" dirty="0">
                <a:solidFill>
                  <a:srgbClr val="202124"/>
                </a:solidFill>
                <a:effectLst/>
                <a:latin typeface="Roboto"/>
              </a:rPr>
              <a:t>“Not really sorry”</a:t>
            </a:r>
            <a:endParaRPr lang="en-GB" dirty="0"/>
          </a:p>
        </p:txBody>
      </p:sp>
      <p:sp>
        <p:nvSpPr>
          <p:cNvPr id="18" name="TextBox 17">
            <a:extLst>
              <a:ext uri="{FF2B5EF4-FFF2-40B4-BE49-F238E27FC236}">
                <a16:creationId xmlns:a16="http://schemas.microsoft.com/office/drawing/2014/main" id="{559A0F78-2349-4CBC-8231-3C3AE7C2CDE1}"/>
              </a:ext>
            </a:extLst>
          </p:cNvPr>
          <p:cNvSpPr txBox="1"/>
          <p:nvPr/>
        </p:nvSpPr>
        <p:spPr>
          <a:xfrm>
            <a:off x="7877175" y="5379482"/>
            <a:ext cx="828675" cy="369332"/>
          </a:xfrm>
          <a:prstGeom prst="rect">
            <a:avLst/>
          </a:prstGeom>
          <a:noFill/>
        </p:spPr>
        <p:txBody>
          <a:bodyPr wrap="square" rtlCol="0">
            <a:spAutoFit/>
          </a:bodyPr>
          <a:lstStyle/>
          <a:p>
            <a:r>
              <a:rPr lang="en-GB" b="0" i="0" dirty="0">
                <a:solidFill>
                  <a:srgbClr val="202124"/>
                </a:solidFill>
                <a:effectLst/>
                <a:latin typeface="Roboto"/>
              </a:rPr>
              <a:t>“No”</a:t>
            </a:r>
            <a:endParaRPr lang="en-GB" dirty="0"/>
          </a:p>
        </p:txBody>
      </p:sp>
    </p:spTree>
    <p:extLst>
      <p:ext uri="{BB962C8B-B14F-4D97-AF65-F5344CB8AC3E}">
        <p14:creationId xmlns:p14="http://schemas.microsoft.com/office/powerpoint/2010/main" val="1826207890"/>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circle(in)">
                                      <p:cBhvr>
                                        <p:cTn id="7" dur="2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heel(1)">
                                      <p:cBhvr>
                                        <p:cTn id="12" dur="30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10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wipe(down)">
                                      <p:cBhvr>
                                        <p:cTn id="22" dur="30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870">
                                          <p:stCondLst>
                                            <p:cond delay="0"/>
                                          </p:stCondLst>
                                        </p:cTn>
                                        <p:tgtEl>
                                          <p:spTgt spid="7"/>
                                        </p:tgtEl>
                                      </p:cBhvr>
                                    </p:animEffect>
                                    <p:anim calcmode="lin" valueType="num">
                                      <p:cBhvr>
                                        <p:cTn id="28" dur="2733"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9" dur="996"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30" dur="996" tmFilter="0, 0; 0.125,0.2665; 0.25,0.4; 0.375,0.465; 0.5,0.5;  0.625,0.535; 0.75,0.6; 0.875,0.7335; 1,1">
                                          <p:stCondLst>
                                            <p:cond delay="996"/>
                                          </p:stCondLst>
                                        </p:cTn>
                                        <p:tgtEl>
                                          <p:spTgt spid="7"/>
                                        </p:tgtEl>
                                        <p:attrNameLst>
                                          <p:attrName>ppt_y</p:attrName>
                                        </p:attrNameLst>
                                      </p:cBhvr>
                                      <p:tavLst>
                                        <p:tav tm="0" fmla="#ppt_y-sin(pi*$)/9">
                                          <p:val>
                                            <p:fltVal val="0"/>
                                          </p:val>
                                        </p:tav>
                                        <p:tav tm="100000">
                                          <p:val>
                                            <p:fltVal val="1"/>
                                          </p:val>
                                        </p:tav>
                                      </p:tavLst>
                                    </p:anim>
                                    <p:anim calcmode="lin" valueType="num">
                                      <p:cBhvr>
                                        <p:cTn id="31" dur="498" tmFilter="0, 0; 0.125,0.2665; 0.25,0.4; 0.375,0.465; 0.5,0.5;  0.625,0.535; 0.75,0.6; 0.875,0.7335; 1,1">
                                          <p:stCondLst>
                                            <p:cond delay="1986"/>
                                          </p:stCondLst>
                                        </p:cTn>
                                        <p:tgtEl>
                                          <p:spTgt spid="7"/>
                                        </p:tgtEl>
                                        <p:attrNameLst>
                                          <p:attrName>ppt_y</p:attrName>
                                        </p:attrNameLst>
                                      </p:cBhvr>
                                      <p:tavLst>
                                        <p:tav tm="0" fmla="#ppt_y-sin(pi*$)/27">
                                          <p:val>
                                            <p:fltVal val="0"/>
                                          </p:val>
                                        </p:tav>
                                        <p:tav tm="100000">
                                          <p:val>
                                            <p:fltVal val="1"/>
                                          </p:val>
                                        </p:tav>
                                      </p:tavLst>
                                    </p:anim>
                                    <p:anim calcmode="lin" valueType="num">
                                      <p:cBhvr>
                                        <p:cTn id="32" dur="246" tmFilter="0, 0; 0.125,0.2665; 0.25,0.4; 0.375,0.465; 0.5,0.5;  0.625,0.535; 0.75,0.6; 0.875,0.7335; 1,1">
                                          <p:stCondLst>
                                            <p:cond delay="2484"/>
                                          </p:stCondLst>
                                        </p:cTn>
                                        <p:tgtEl>
                                          <p:spTgt spid="7"/>
                                        </p:tgtEl>
                                        <p:attrNameLst>
                                          <p:attrName>ppt_y</p:attrName>
                                        </p:attrNameLst>
                                      </p:cBhvr>
                                      <p:tavLst>
                                        <p:tav tm="0" fmla="#ppt_y-sin(pi*$)/81">
                                          <p:val>
                                            <p:fltVal val="0"/>
                                          </p:val>
                                        </p:tav>
                                        <p:tav tm="100000">
                                          <p:val>
                                            <p:fltVal val="1"/>
                                          </p:val>
                                        </p:tav>
                                      </p:tavLst>
                                    </p:anim>
                                    <p:animScale>
                                      <p:cBhvr>
                                        <p:cTn id="33" dur="39">
                                          <p:stCondLst>
                                            <p:cond delay="975"/>
                                          </p:stCondLst>
                                        </p:cTn>
                                        <p:tgtEl>
                                          <p:spTgt spid="7"/>
                                        </p:tgtEl>
                                      </p:cBhvr>
                                      <p:to x="100000" y="60000"/>
                                    </p:animScale>
                                    <p:animScale>
                                      <p:cBhvr>
                                        <p:cTn id="34" dur="249" decel="50000">
                                          <p:stCondLst>
                                            <p:cond delay="1014"/>
                                          </p:stCondLst>
                                        </p:cTn>
                                        <p:tgtEl>
                                          <p:spTgt spid="7"/>
                                        </p:tgtEl>
                                      </p:cBhvr>
                                      <p:to x="100000" y="100000"/>
                                    </p:animScale>
                                    <p:animScale>
                                      <p:cBhvr>
                                        <p:cTn id="35" dur="39">
                                          <p:stCondLst>
                                            <p:cond delay="1968"/>
                                          </p:stCondLst>
                                        </p:cTn>
                                        <p:tgtEl>
                                          <p:spTgt spid="7"/>
                                        </p:tgtEl>
                                      </p:cBhvr>
                                      <p:to x="100000" y="80000"/>
                                    </p:animScale>
                                    <p:animScale>
                                      <p:cBhvr>
                                        <p:cTn id="36" dur="249" decel="50000">
                                          <p:stCondLst>
                                            <p:cond delay="2007"/>
                                          </p:stCondLst>
                                        </p:cTn>
                                        <p:tgtEl>
                                          <p:spTgt spid="7"/>
                                        </p:tgtEl>
                                      </p:cBhvr>
                                      <p:to x="100000" y="100000"/>
                                    </p:animScale>
                                    <p:animScale>
                                      <p:cBhvr>
                                        <p:cTn id="37" dur="39">
                                          <p:stCondLst>
                                            <p:cond delay="2463"/>
                                          </p:stCondLst>
                                        </p:cTn>
                                        <p:tgtEl>
                                          <p:spTgt spid="7"/>
                                        </p:tgtEl>
                                      </p:cBhvr>
                                      <p:to x="100000" y="90000"/>
                                    </p:animScale>
                                    <p:animScale>
                                      <p:cBhvr>
                                        <p:cTn id="38" dur="249" decel="50000">
                                          <p:stCondLst>
                                            <p:cond delay="2502"/>
                                          </p:stCondLst>
                                        </p:cTn>
                                        <p:tgtEl>
                                          <p:spTgt spid="7"/>
                                        </p:tgtEl>
                                      </p:cBhvr>
                                      <p:to x="100000" y="100000"/>
                                    </p:animScale>
                                    <p:animScale>
                                      <p:cBhvr>
                                        <p:cTn id="39" dur="39">
                                          <p:stCondLst>
                                            <p:cond delay="2712"/>
                                          </p:stCondLst>
                                        </p:cTn>
                                        <p:tgtEl>
                                          <p:spTgt spid="7"/>
                                        </p:tgtEl>
                                      </p:cBhvr>
                                      <p:to x="100000" y="95000"/>
                                    </p:animScale>
                                    <p:animScale>
                                      <p:cBhvr>
                                        <p:cTn id="40" dur="249" decel="50000">
                                          <p:stCondLst>
                                            <p:cond delay="2751"/>
                                          </p:stCondLst>
                                        </p:cTn>
                                        <p:tgtEl>
                                          <p:spTgt spid="7"/>
                                        </p:tgtEl>
                                      </p:cBhvr>
                                      <p:to x="100000" y="100000"/>
                                    </p:animScale>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15"/>
                                        </p:tgtEl>
                                        <p:attrNameLst>
                                          <p:attrName>style.visibility</p:attrName>
                                        </p:attrNameLst>
                                      </p:cBhvr>
                                      <p:to>
                                        <p:strVal val="visible"/>
                                      </p:to>
                                    </p:set>
                                    <p:anim calcmode="lin" valueType="num">
                                      <p:cBhvr additive="base">
                                        <p:cTn id="45" dur="1000" fill="hold"/>
                                        <p:tgtEl>
                                          <p:spTgt spid="15"/>
                                        </p:tgtEl>
                                        <p:attrNameLst>
                                          <p:attrName>ppt_x</p:attrName>
                                        </p:attrNameLst>
                                      </p:cBhvr>
                                      <p:tavLst>
                                        <p:tav tm="0">
                                          <p:val>
                                            <p:strVal val="#ppt_x"/>
                                          </p:val>
                                        </p:tav>
                                        <p:tav tm="100000">
                                          <p:val>
                                            <p:strVal val="#ppt_x"/>
                                          </p:val>
                                        </p:tav>
                                      </p:tavLst>
                                    </p:anim>
                                    <p:anim calcmode="lin" valueType="num">
                                      <p:cBhvr additive="base">
                                        <p:cTn id="46" dur="10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53" presetClass="entr" presetSubtype="16"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anim calcmode="lin" valueType="num">
                                      <p:cBhvr>
                                        <p:cTn id="51" dur="1000" fill="hold"/>
                                        <p:tgtEl>
                                          <p:spTgt spid="16"/>
                                        </p:tgtEl>
                                        <p:attrNameLst>
                                          <p:attrName>ppt_w</p:attrName>
                                        </p:attrNameLst>
                                      </p:cBhvr>
                                      <p:tavLst>
                                        <p:tav tm="0">
                                          <p:val>
                                            <p:fltVal val="0"/>
                                          </p:val>
                                        </p:tav>
                                        <p:tav tm="100000">
                                          <p:val>
                                            <p:strVal val="#ppt_w"/>
                                          </p:val>
                                        </p:tav>
                                      </p:tavLst>
                                    </p:anim>
                                    <p:anim calcmode="lin" valueType="num">
                                      <p:cBhvr>
                                        <p:cTn id="52" dur="1000" fill="hold"/>
                                        <p:tgtEl>
                                          <p:spTgt spid="16"/>
                                        </p:tgtEl>
                                        <p:attrNameLst>
                                          <p:attrName>ppt_h</p:attrName>
                                        </p:attrNameLst>
                                      </p:cBhvr>
                                      <p:tavLst>
                                        <p:tav tm="0">
                                          <p:val>
                                            <p:fltVal val="0"/>
                                          </p:val>
                                        </p:tav>
                                        <p:tav tm="100000">
                                          <p:val>
                                            <p:strVal val="#ppt_h"/>
                                          </p:val>
                                        </p:tav>
                                      </p:tavLst>
                                    </p:anim>
                                    <p:animEffect transition="in" filter="fade">
                                      <p:cBhvr>
                                        <p:cTn id="53" dur="1000"/>
                                        <p:tgtEl>
                                          <p:spTgt spid="16"/>
                                        </p:tgtEl>
                                      </p:cBhvr>
                                    </p:animEffect>
                                  </p:childTnLst>
                                </p:cTn>
                              </p:par>
                            </p:childTnLst>
                          </p:cTn>
                        </p:par>
                      </p:childTnLst>
                    </p:cTn>
                  </p:par>
                  <p:par>
                    <p:cTn id="54" fill="hold">
                      <p:stCondLst>
                        <p:cond delay="indefinite"/>
                      </p:stCondLst>
                      <p:childTnLst>
                        <p:par>
                          <p:cTn id="55" fill="hold">
                            <p:stCondLst>
                              <p:cond delay="0"/>
                            </p:stCondLst>
                            <p:childTnLst>
                              <p:par>
                                <p:cTn id="56" presetID="14" presetClass="entr" presetSubtype="10" fill="hold" grpId="0" nodeType="clickEffect">
                                  <p:stCondLst>
                                    <p:cond delay="0"/>
                                  </p:stCondLst>
                                  <p:childTnLst>
                                    <p:set>
                                      <p:cBhvr>
                                        <p:cTn id="57" dur="1" fill="hold">
                                          <p:stCondLst>
                                            <p:cond delay="0"/>
                                          </p:stCondLst>
                                        </p:cTn>
                                        <p:tgtEl>
                                          <p:spTgt spid="12"/>
                                        </p:tgtEl>
                                        <p:attrNameLst>
                                          <p:attrName>style.visibility</p:attrName>
                                        </p:attrNameLst>
                                      </p:cBhvr>
                                      <p:to>
                                        <p:strVal val="visible"/>
                                      </p:to>
                                    </p:set>
                                    <p:animEffect transition="in" filter="randombar(horizontal)">
                                      <p:cBhvr>
                                        <p:cTn id="58" dur="2000"/>
                                        <p:tgtEl>
                                          <p:spTgt spid="12"/>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10"/>
                                        </p:tgtEl>
                                        <p:attrNameLst>
                                          <p:attrName>style.visibility</p:attrName>
                                        </p:attrNameLst>
                                      </p:cBhvr>
                                      <p:to>
                                        <p:strVal val="visible"/>
                                      </p:to>
                                    </p:set>
                                    <p:anim calcmode="lin" valueType="num">
                                      <p:cBhvr>
                                        <p:cTn id="63" dur="3000" fill="hold"/>
                                        <p:tgtEl>
                                          <p:spTgt spid="10"/>
                                        </p:tgtEl>
                                        <p:attrNameLst>
                                          <p:attrName>ppt_w</p:attrName>
                                        </p:attrNameLst>
                                      </p:cBhvr>
                                      <p:tavLst>
                                        <p:tav tm="0">
                                          <p:val>
                                            <p:fltVal val="0"/>
                                          </p:val>
                                        </p:tav>
                                        <p:tav tm="100000">
                                          <p:val>
                                            <p:strVal val="#ppt_w"/>
                                          </p:val>
                                        </p:tav>
                                      </p:tavLst>
                                    </p:anim>
                                    <p:anim calcmode="lin" valueType="num">
                                      <p:cBhvr>
                                        <p:cTn id="64" dur="3000" fill="hold"/>
                                        <p:tgtEl>
                                          <p:spTgt spid="10"/>
                                        </p:tgtEl>
                                        <p:attrNameLst>
                                          <p:attrName>ppt_h</p:attrName>
                                        </p:attrNameLst>
                                      </p:cBhvr>
                                      <p:tavLst>
                                        <p:tav tm="0">
                                          <p:val>
                                            <p:fltVal val="0"/>
                                          </p:val>
                                        </p:tav>
                                        <p:tav tm="100000">
                                          <p:val>
                                            <p:strVal val="#ppt_h"/>
                                          </p:val>
                                        </p:tav>
                                      </p:tavLst>
                                    </p:anim>
                                    <p:anim calcmode="lin" valueType="num">
                                      <p:cBhvr>
                                        <p:cTn id="65" dur="3000" fill="hold"/>
                                        <p:tgtEl>
                                          <p:spTgt spid="10"/>
                                        </p:tgtEl>
                                        <p:attrNameLst>
                                          <p:attrName>style.rotation</p:attrName>
                                        </p:attrNameLst>
                                      </p:cBhvr>
                                      <p:tavLst>
                                        <p:tav tm="0">
                                          <p:val>
                                            <p:fltVal val="90"/>
                                          </p:val>
                                        </p:tav>
                                        <p:tav tm="100000">
                                          <p:val>
                                            <p:fltVal val="0"/>
                                          </p:val>
                                        </p:tav>
                                      </p:tavLst>
                                    </p:anim>
                                    <p:animEffect transition="in" filter="fade">
                                      <p:cBhvr>
                                        <p:cTn id="66" dur="3000"/>
                                        <p:tgtEl>
                                          <p:spTgt spid="10"/>
                                        </p:tgtEl>
                                      </p:cBhvr>
                                    </p:animEffect>
                                  </p:childTnLst>
                                </p:cTn>
                              </p:par>
                            </p:childTnLst>
                          </p:cTn>
                        </p:par>
                      </p:childTnLst>
                    </p:cTn>
                  </p:par>
                  <p:par>
                    <p:cTn id="67" fill="hold">
                      <p:stCondLst>
                        <p:cond delay="indefinite"/>
                      </p:stCondLst>
                      <p:childTnLst>
                        <p:par>
                          <p:cTn id="68" fill="hold">
                            <p:stCondLst>
                              <p:cond delay="0"/>
                            </p:stCondLst>
                            <p:childTnLst>
                              <p:par>
                                <p:cTn id="69" presetID="21" presetClass="entr" presetSubtype="1" fill="hold" grpId="0" nodeType="click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wheel(1)">
                                      <p:cBhvr>
                                        <p:cTn id="71" dur="1000"/>
                                        <p:tgtEl>
                                          <p:spTgt spid="17"/>
                                        </p:tgtEl>
                                      </p:cBhvr>
                                    </p:animEffect>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18"/>
                                        </p:tgtEl>
                                        <p:attrNameLst>
                                          <p:attrName>style.visibility</p:attrName>
                                        </p:attrNameLst>
                                      </p:cBhvr>
                                      <p:to>
                                        <p:strVal val="visible"/>
                                      </p:to>
                                    </p:set>
                                    <p:animEffect transition="in" filter="fade">
                                      <p:cBhvr>
                                        <p:cTn id="76" dur="1000"/>
                                        <p:tgtEl>
                                          <p:spTgt spid="18"/>
                                        </p:tgtEl>
                                      </p:cBhvr>
                                    </p:animEffect>
                                    <p:anim calcmode="lin" valueType="num">
                                      <p:cBhvr>
                                        <p:cTn id="77" dur="1000" fill="hold"/>
                                        <p:tgtEl>
                                          <p:spTgt spid="18"/>
                                        </p:tgtEl>
                                        <p:attrNameLst>
                                          <p:attrName>ppt_x</p:attrName>
                                        </p:attrNameLst>
                                      </p:cBhvr>
                                      <p:tavLst>
                                        <p:tav tm="0">
                                          <p:val>
                                            <p:strVal val="#ppt_x"/>
                                          </p:val>
                                        </p:tav>
                                        <p:tav tm="100000">
                                          <p:val>
                                            <p:strVal val="#ppt_x"/>
                                          </p:val>
                                        </p:tav>
                                      </p:tavLst>
                                    </p:anim>
                                    <p:anim calcmode="lin" valueType="num">
                                      <p:cBhvr>
                                        <p:cTn id="7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8" presetClass="emph" presetSubtype="0" fill="hold" grpId="0" nodeType="clickEffect">
                                  <p:stCondLst>
                                    <p:cond delay="0"/>
                                  </p:stCondLst>
                                  <p:childTnLst>
                                    <p:animRot by="21600000">
                                      <p:cBhvr>
                                        <p:cTn id="82" dur="2000" fill="hold"/>
                                        <p:tgtEl>
                                          <p:spTgt spid="11"/>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P spid="16" grpId="0"/>
      <p:bldP spid="17" grpId="0"/>
      <p:bldP spid="18"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BE3FA7-0D70-4431-814F-D8C40576E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Graphical user interface, text, application, chat or text message&#10;&#10;Description automatically generated">
            <a:extLst>
              <a:ext uri="{FF2B5EF4-FFF2-40B4-BE49-F238E27FC236}">
                <a16:creationId xmlns:a16="http://schemas.microsoft.com/office/drawing/2014/main" id="{33FCDA04-EF4A-42DE-A9EA-66C74EF05213}"/>
              </a:ext>
            </a:extLst>
          </p:cNvPr>
          <p:cNvPicPr>
            <a:picLocks noChangeAspect="1"/>
          </p:cNvPicPr>
          <p:nvPr/>
        </p:nvPicPr>
        <p:blipFill rotWithShape="1">
          <a:blip r:embed="rId2">
            <a:extLst>
              <a:ext uri="{28A0092B-C50C-407E-A947-70E740481C1C}">
                <a14:useLocalDpi xmlns:a14="http://schemas.microsoft.com/office/drawing/2010/main" val="0"/>
              </a:ext>
            </a:extLst>
          </a:blip>
          <a:srcRect t="29555" r="2" b="23584"/>
          <a:stretch/>
        </p:blipFill>
        <p:spPr>
          <a:xfrm>
            <a:off x="321731" y="557189"/>
            <a:ext cx="5668684" cy="5743618"/>
          </a:xfrm>
          <a:prstGeom prst="rect">
            <a:avLst/>
          </a:prstGeom>
        </p:spPr>
      </p:pic>
      <p:pic>
        <p:nvPicPr>
          <p:cNvPr id="5" name="Picture 4" descr="Graphical user interface, text, chat or text message&#10;&#10;Description automatically generated">
            <a:extLst>
              <a:ext uri="{FF2B5EF4-FFF2-40B4-BE49-F238E27FC236}">
                <a16:creationId xmlns:a16="http://schemas.microsoft.com/office/drawing/2014/main" id="{A4DD0F27-F1B0-4611-9EC7-13FB4B41CCD5}"/>
              </a:ext>
            </a:extLst>
          </p:cNvPr>
          <p:cNvPicPr>
            <a:picLocks noChangeAspect="1"/>
          </p:cNvPicPr>
          <p:nvPr/>
        </p:nvPicPr>
        <p:blipFill rotWithShape="1">
          <a:blip r:embed="rId3">
            <a:extLst>
              <a:ext uri="{28A0092B-C50C-407E-A947-70E740481C1C}">
                <a14:useLocalDpi xmlns:a14="http://schemas.microsoft.com/office/drawing/2010/main" val="0"/>
              </a:ext>
            </a:extLst>
          </a:blip>
          <a:srcRect r="1196" b="-1"/>
          <a:stretch/>
        </p:blipFill>
        <p:spPr>
          <a:xfrm>
            <a:off x="6195375" y="557189"/>
            <a:ext cx="5674893" cy="5743618"/>
          </a:xfrm>
          <a:prstGeom prst="rect">
            <a:avLst/>
          </a:prstGeom>
        </p:spPr>
      </p:pic>
    </p:spTree>
    <p:extLst>
      <p:ext uri="{BB962C8B-B14F-4D97-AF65-F5344CB8AC3E}">
        <p14:creationId xmlns:p14="http://schemas.microsoft.com/office/powerpoint/2010/main" val="82493143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3000"/>
                                        <p:tgtEl>
                                          <p:spTgt spid="5"/>
                                        </p:tgtEl>
                                      </p:cBhvr>
                                    </p:animEffect>
                                    <p:anim calcmode="lin" valueType="num">
                                      <p:cBhvr>
                                        <p:cTn id="15" dur="3000" fill="hold"/>
                                        <p:tgtEl>
                                          <p:spTgt spid="5"/>
                                        </p:tgtEl>
                                        <p:attrNameLst>
                                          <p:attrName>ppt_x</p:attrName>
                                        </p:attrNameLst>
                                      </p:cBhvr>
                                      <p:tavLst>
                                        <p:tav tm="0">
                                          <p:val>
                                            <p:strVal val="#ppt_x"/>
                                          </p:val>
                                        </p:tav>
                                        <p:tav tm="100000">
                                          <p:val>
                                            <p:strVal val="#ppt_x"/>
                                          </p:val>
                                        </p:tav>
                                      </p:tavLst>
                                    </p:anim>
                                    <p:anim calcmode="lin" valueType="num">
                                      <p:cBhvr>
                                        <p:cTn id="16" dur="3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A5EBD-2CE0-4B89-9C61-275E0F38AA0B}"/>
              </a:ext>
            </a:extLst>
          </p:cNvPr>
          <p:cNvSpPr txBox="1"/>
          <p:nvPr/>
        </p:nvSpPr>
        <p:spPr>
          <a:xfrm>
            <a:off x="248575" y="328474"/>
            <a:ext cx="11727402" cy="461665"/>
          </a:xfrm>
          <a:prstGeom prst="rect">
            <a:avLst/>
          </a:prstGeom>
          <a:noFill/>
        </p:spPr>
        <p:txBody>
          <a:bodyPr wrap="square" rtlCol="0">
            <a:spAutoFit/>
          </a:bodyPr>
          <a:lstStyle/>
          <a:p>
            <a:pPr algn="ctr"/>
            <a:r>
              <a:rPr lang="en-US" sz="2400" dirty="0"/>
              <a:t>How do you feel when you connect with other ARMY?</a:t>
            </a:r>
            <a:endParaRPr lang="en-GB" sz="2400" dirty="0"/>
          </a:p>
        </p:txBody>
      </p:sp>
      <p:sp>
        <p:nvSpPr>
          <p:cNvPr id="3" name="TextBox 2">
            <a:extLst>
              <a:ext uri="{FF2B5EF4-FFF2-40B4-BE49-F238E27FC236}">
                <a16:creationId xmlns:a16="http://schemas.microsoft.com/office/drawing/2014/main" id="{92A698B8-C765-4A24-952C-9BC6AB4E30ED}"/>
              </a:ext>
            </a:extLst>
          </p:cNvPr>
          <p:cNvSpPr txBox="1"/>
          <p:nvPr/>
        </p:nvSpPr>
        <p:spPr>
          <a:xfrm>
            <a:off x="400050" y="1390660"/>
            <a:ext cx="2838450" cy="369332"/>
          </a:xfrm>
          <a:prstGeom prst="rect">
            <a:avLst/>
          </a:prstGeom>
          <a:noFill/>
        </p:spPr>
        <p:txBody>
          <a:bodyPr wrap="square" rtlCol="0">
            <a:spAutoFit/>
          </a:bodyPr>
          <a:lstStyle/>
          <a:p>
            <a:r>
              <a:rPr lang="en-GB" b="0" i="0" dirty="0">
                <a:solidFill>
                  <a:srgbClr val="202124"/>
                </a:solidFill>
                <a:effectLst/>
                <a:latin typeface="Roboto"/>
              </a:rPr>
              <a:t>“Feel like my family”</a:t>
            </a:r>
            <a:endParaRPr lang="en-GB" dirty="0"/>
          </a:p>
        </p:txBody>
      </p:sp>
      <p:sp>
        <p:nvSpPr>
          <p:cNvPr id="4" name="TextBox 3">
            <a:extLst>
              <a:ext uri="{FF2B5EF4-FFF2-40B4-BE49-F238E27FC236}">
                <a16:creationId xmlns:a16="http://schemas.microsoft.com/office/drawing/2014/main" id="{115A1313-C138-48ED-88EB-042DD1F5D381}"/>
              </a:ext>
            </a:extLst>
          </p:cNvPr>
          <p:cNvSpPr txBox="1"/>
          <p:nvPr/>
        </p:nvSpPr>
        <p:spPr>
          <a:xfrm flipH="1">
            <a:off x="4006637" y="5503078"/>
            <a:ext cx="1405944" cy="646331"/>
          </a:xfrm>
          <a:prstGeom prst="rect">
            <a:avLst/>
          </a:prstGeom>
          <a:noFill/>
        </p:spPr>
        <p:txBody>
          <a:bodyPr wrap="square" rtlCol="0">
            <a:spAutoFit/>
          </a:bodyPr>
          <a:lstStyle/>
          <a:p>
            <a:r>
              <a:rPr lang="en-GB" b="0" i="0" dirty="0">
                <a:solidFill>
                  <a:srgbClr val="202124"/>
                </a:solidFill>
                <a:effectLst/>
                <a:latin typeface="Roboto"/>
              </a:rPr>
              <a:t>“Feel like my family”</a:t>
            </a:r>
            <a:endParaRPr lang="en-GB" dirty="0"/>
          </a:p>
        </p:txBody>
      </p:sp>
      <p:sp>
        <p:nvSpPr>
          <p:cNvPr id="6" name="TextBox 5">
            <a:extLst>
              <a:ext uri="{FF2B5EF4-FFF2-40B4-BE49-F238E27FC236}">
                <a16:creationId xmlns:a16="http://schemas.microsoft.com/office/drawing/2014/main" id="{B2979C5A-72F4-4665-B6A1-399D2B14B15E}"/>
              </a:ext>
            </a:extLst>
          </p:cNvPr>
          <p:cNvSpPr txBox="1"/>
          <p:nvPr/>
        </p:nvSpPr>
        <p:spPr>
          <a:xfrm>
            <a:off x="400050" y="2208431"/>
            <a:ext cx="1609724" cy="3693319"/>
          </a:xfrm>
          <a:prstGeom prst="rect">
            <a:avLst/>
          </a:prstGeom>
          <a:noFill/>
        </p:spPr>
        <p:txBody>
          <a:bodyPr wrap="square" rtlCol="0">
            <a:spAutoFit/>
          </a:bodyPr>
          <a:lstStyle/>
          <a:p>
            <a:r>
              <a:rPr lang="en-US" b="0" i="0" dirty="0">
                <a:solidFill>
                  <a:srgbClr val="202124"/>
                </a:solidFill>
                <a:effectLst/>
                <a:latin typeface="Roboto"/>
              </a:rPr>
              <a:t>“Usually pretty good. ARMYs know what it’s like to feel down and so it’s nice to be able to connect with others who have had similar experiences.”</a:t>
            </a:r>
            <a:endParaRPr lang="en-GB" dirty="0"/>
          </a:p>
        </p:txBody>
      </p:sp>
      <p:sp>
        <p:nvSpPr>
          <p:cNvPr id="8" name="TextBox 7">
            <a:extLst>
              <a:ext uri="{FF2B5EF4-FFF2-40B4-BE49-F238E27FC236}">
                <a16:creationId xmlns:a16="http://schemas.microsoft.com/office/drawing/2014/main" id="{229D0DA7-5501-4933-8630-681310CE6047}"/>
              </a:ext>
            </a:extLst>
          </p:cNvPr>
          <p:cNvSpPr txBox="1"/>
          <p:nvPr/>
        </p:nvSpPr>
        <p:spPr>
          <a:xfrm>
            <a:off x="8804855" y="1088341"/>
            <a:ext cx="2838450" cy="923330"/>
          </a:xfrm>
          <a:prstGeom prst="rect">
            <a:avLst/>
          </a:prstGeom>
          <a:noFill/>
        </p:spPr>
        <p:txBody>
          <a:bodyPr wrap="square" rtlCol="0">
            <a:spAutoFit/>
          </a:bodyPr>
          <a:lstStyle/>
          <a:p>
            <a:r>
              <a:rPr lang="en-US" b="0" i="0" dirty="0">
                <a:solidFill>
                  <a:srgbClr val="202124"/>
                </a:solidFill>
                <a:effectLst/>
                <a:latin typeface="Roboto"/>
              </a:rPr>
              <a:t>“I feel very </a:t>
            </a:r>
            <a:r>
              <a:rPr lang="en-US" b="0" i="0" dirty="0" err="1">
                <a:solidFill>
                  <a:srgbClr val="202124"/>
                </a:solidFill>
                <a:effectLst/>
                <a:latin typeface="Roboto"/>
              </a:rPr>
              <a:t>very</a:t>
            </a:r>
            <a:r>
              <a:rPr lang="en-US" b="0" i="0" dirty="0">
                <a:solidFill>
                  <a:srgbClr val="202124"/>
                </a:solidFill>
                <a:effectLst/>
                <a:latin typeface="Roboto"/>
              </a:rPr>
              <a:t> nice. It feels like I have known them for a long time.”</a:t>
            </a:r>
            <a:endParaRPr lang="en-GB" dirty="0"/>
          </a:p>
        </p:txBody>
      </p:sp>
      <p:sp>
        <p:nvSpPr>
          <p:cNvPr id="9" name="TextBox 8">
            <a:extLst>
              <a:ext uri="{FF2B5EF4-FFF2-40B4-BE49-F238E27FC236}">
                <a16:creationId xmlns:a16="http://schemas.microsoft.com/office/drawing/2014/main" id="{8969A2FA-162B-45B2-9E3A-FB4F89A04A35}"/>
              </a:ext>
            </a:extLst>
          </p:cNvPr>
          <p:cNvSpPr txBox="1"/>
          <p:nvPr/>
        </p:nvSpPr>
        <p:spPr>
          <a:xfrm>
            <a:off x="8067677" y="5041413"/>
            <a:ext cx="2667000" cy="923330"/>
          </a:xfrm>
          <a:prstGeom prst="rect">
            <a:avLst/>
          </a:prstGeom>
          <a:noFill/>
        </p:spPr>
        <p:txBody>
          <a:bodyPr wrap="square" rtlCol="0">
            <a:spAutoFit/>
          </a:bodyPr>
          <a:lstStyle/>
          <a:p>
            <a:r>
              <a:rPr lang="en-US" b="0" i="0" dirty="0">
                <a:solidFill>
                  <a:srgbClr val="202124"/>
                </a:solidFill>
                <a:effectLst/>
                <a:latin typeface="Roboto"/>
              </a:rPr>
              <a:t>“Grateful to have the opportunity to meet so many amazing people”</a:t>
            </a:r>
            <a:endParaRPr lang="en-GB" dirty="0"/>
          </a:p>
        </p:txBody>
      </p:sp>
      <p:sp>
        <p:nvSpPr>
          <p:cNvPr id="10" name="TextBox 9">
            <a:extLst>
              <a:ext uri="{FF2B5EF4-FFF2-40B4-BE49-F238E27FC236}">
                <a16:creationId xmlns:a16="http://schemas.microsoft.com/office/drawing/2014/main" id="{222A1AC2-C682-495E-AEB2-4615FB9DD26E}"/>
              </a:ext>
            </a:extLst>
          </p:cNvPr>
          <p:cNvSpPr txBox="1"/>
          <p:nvPr/>
        </p:nvSpPr>
        <p:spPr>
          <a:xfrm>
            <a:off x="8466717" y="2925073"/>
            <a:ext cx="1476375" cy="1477328"/>
          </a:xfrm>
          <a:prstGeom prst="rect">
            <a:avLst/>
          </a:prstGeom>
          <a:noFill/>
        </p:spPr>
        <p:txBody>
          <a:bodyPr wrap="square" rtlCol="0">
            <a:spAutoFit/>
          </a:bodyPr>
          <a:lstStyle/>
          <a:p>
            <a:r>
              <a:rPr lang="en-US" b="0" i="0" dirty="0">
                <a:solidFill>
                  <a:srgbClr val="202124"/>
                </a:solidFill>
                <a:effectLst/>
                <a:latin typeface="Roboto"/>
              </a:rPr>
              <a:t>“I feel good, </a:t>
            </a:r>
            <a:r>
              <a:rPr lang="en-US" b="0" i="0" dirty="0" err="1">
                <a:solidFill>
                  <a:srgbClr val="202124"/>
                </a:solidFill>
                <a:effectLst/>
                <a:latin typeface="Roboto"/>
              </a:rPr>
              <a:t>i</a:t>
            </a:r>
            <a:r>
              <a:rPr lang="en-US" b="0" i="0" dirty="0">
                <a:solidFill>
                  <a:srgbClr val="202124"/>
                </a:solidFill>
                <a:effectLst/>
                <a:latin typeface="Roboto"/>
              </a:rPr>
              <a:t> feel like someone understands me.”</a:t>
            </a:r>
            <a:endParaRPr lang="en-GB" dirty="0"/>
          </a:p>
        </p:txBody>
      </p:sp>
      <p:sp>
        <p:nvSpPr>
          <p:cNvPr id="11" name="TextBox 10">
            <a:extLst>
              <a:ext uri="{FF2B5EF4-FFF2-40B4-BE49-F238E27FC236}">
                <a16:creationId xmlns:a16="http://schemas.microsoft.com/office/drawing/2014/main" id="{994D61F7-CAF7-4ABD-81D2-BAA07DBECABC}"/>
              </a:ext>
            </a:extLst>
          </p:cNvPr>
          <p:cNvSpPr txBox="1"/>
          <p:nvPr/>
        </p:nvSpPr>
        <p:spPr>
          <a:xfrm>
            <a:off x="3530387" y="3547259"/>
            <a:ext cx="2771775" cy="923330"/>
          </a:xfrm>
          <a:prstGeom prst="rect">
            <a:avLst/>
          </a:prstGeom>
          <a:noFill/>
        </p:spPr>
        <p:txBody>
          <a:bodyPr wrap="square" rtlCol="0">
            <a:spAutoFit/>
          </a:bodyPr>
          <a:lstStyle/>
          <a:p>
            <a:r>
              <a:rPr lang="en-US" b="0" i="0" dirty="0">
                <a:solidFill>
                  <a:srgbClr val="202124"/>
                </a:solidFill>
                <a:effectLst/>
                <a:latin typeface="Roboto"/>
              </a:rPr>
              <a:t>“I feel relieved that I could connect with others”</a:t>
            </a:r>
            <a:endParaRPr lang="en-GB" dirty="0"/>
          </a:p>
        </p:txBody>
      </p:sp>
      <p:sp>
        <p:nvSpPr>
          <p:cNvPr id="12" name="TextBox 11">
            <a:extLst>
              <a:ext uri="{FF2B5EF4-FFF2-40B4-BE49-F238E27FC236}">
                <a16:creationId xmlns:a16="http://schemas.microsoft.com/office/drawing/2014/main" id="{14D72D73-F8C0-49C9-8BEE-4CD52247C01B}"/>
              </a:ext>
            </a:extLst>
          </p:cNvPr>
          <p:cNvSpPr txBox="1"/>
          <p:nvPr/>
        </p:nvSpPr>
        <p:spPr>
          <a:xfrm>
            <a:off x="5963517" y="1637606"/>
            <a:ext cx="1488281" cy="1200329"/>
          </a:xfrm>
          <a:prstGeom prst="rect">
            <a:avLst/>
          </a:prstGeom>
          <a:noFill/>
        </p:spPr>
        <p:txBody>
          <a:bodyPr wrap="square" rtlCol="0">
            <a:spAutoFit/>
          </a:bodyPr>
          <a:lstStyle/>
          <a:p>
            <a:r>
              <a:rPr lang="en-US" b="0" i="0" dirty="0">
                <a:solidFill>
                  <a:srgbClr val="202124"/>
                </a:solidFill>
                <a:effectLst/>
                <a:latin typeface="Roboto"/>
              </a:rPr>
              <a:t>“She(ARMY friend) was my friend. That's all.”</a:t>
            </a:r>
            <a:endParaRPr lang="en-GB" dirty="0"/>
          </a:p>
        </p:txBody>
      </p:sp>
      <p:sp>
        <p:nvSpPr>
          <p:cNvPr id="13" name="TextBox 12">
            <a:extLst>
              <a:ext uri="{FF2B5EF4-FFF2-40B4-BE49-F238E27FC236}">
                <a16:creationId xmlns:a16="http://schemas.microsoft.com/office/drawing/2014/main" id="{6100702C-FD4C-47E4-BF5F-3CBC0DFDCDFC}"/>
              </a:ext>
            </a:extLst>
          </p:cNvPr>
          <p:cNvSpPr txBox="1"/>
          <p:nvPr/>
        </p:nvSpPr>
        <p:spPr>
          <a:xfrm>
            <a:off x="2658343" y="1868795"/>
            <a:ext cx="1609725" cy="1200329"/>
          </a:xfrm>
          <a:prstGeom prst="rect">
            <a:avLst/>
          </a:prstGeom>
          <a:noFill/>
        </p:spPr>
        <p:txBody>
          <a:bodyPr wrap="square" rtlCol="0">
            <a:spAutoFit/>
          </a:bodyPr>
          <a:lstStyle/>
          <a:p>
            <a:r>
              <a:rPr lang="en-US" b="0" i="0" dirty="0">
                <a:solidFill>
                  <a:srgbClr val="202124"/>
                </a:solidFill>
                <a:effectLst/>
                <a:latin typeface="Roboto"/>
              </a:rPr>
              <a:t>“happy, understood, like </a:t>
            </a:r>
            <a:r>
              <a:rPr lang="en-US" b="0" i="0" dirty="0" err="1">
                <a:solidFill>
                  <a:srgbClr val="202124"/>
                </a:solidFill>
                <a:effectLst/>
                <a:latin typeface="Roboto"/>
              </a:rPr>
              <a:t>im</a:t>
            </a:r>
            <a:r>
              <a:rPr lang="en-US" b="0" i="0" dirty="0">
                <a:solidFill>
                  <a:srgbClr val="202124"/>
                </a:solidFill>
                <a:effectLst/>
                <a:latin typeface="Roboto"/>
              </a:rPr>
              <a:t> not alone”</a:t>
            </a:r>
            <a:endParaRPr lang="en-GB" dirty="0"/>
          </a:p>
        </p:txBody>
      </p:sp>
    </p:spTree>
    <p:extLst>
      <p:ext uri="{BB962C8B-B14F-4D97-AF65-F5344CB8AC3E}">
        <p14:creationId xmlns:p14="http://schemas.microsoft.com/office/powerpoint/2010/main" val="238294223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randombar(horizontal)">
                                      <p:cBhvr>
                                        <p:cTn id="12" dur="2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2000"/>
                                        <p:tgtEl>
                                          <p:spTgt spid="11"/>
                                        </p:tgtEl>
                                      </p:cBhvr>
                                    </p:animEffect>
                                    <p:anim calcmode="lin" valueType="num">
                                      <p:cBhvr>
                                        <p:cTn id="18" dur="2000" fill="hold"/>
                                        <p:tgtEl>
                                          <p:spTgt spid="11"/>
                                        </p:tgtEl>
                                        <p:attrNameLst>
                                          <p:attrName>ppt_x</p:attrName>
                                        </p:attrNameLst>
                                      </p:cBhvr>
                                      <p:tavLst>
                                        <p:tav tm="0">
                                          <p:val>
                                            <p:strVal val="#ppt_x"/>
                                          </p:val>
                                        </p:tav>
                                        <p:tav tm="100000">
                                          <p:val>
                                            <p:strVal val="#ppt_x"/>
                                          </p:val>
                                        </p:tav>
                                      </p:tavLst>
                                    </p:anim>
                                    <p:anim calcmode="lin" valueType="num">
                                      <p:cBhvr>
                                        <p:cTn id="19" dur="2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6" presetClass="entr" presetSubtype="16"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circle(in)">
                                      <p:cBhvr>
                                        <p:cTn id="24" dur="20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 calcmode="lin" valueType="num">
                                      <p:cBhvr>
                                        <p:cTn id="29" dur="3000" fill="hold"/>
                                        <p:tgtEl>
                                          <p:spTgt spid="6"/>
                                        </p:tgtEl>
                                        <p:attrNameLst>
                                          <p:attrName>ppt_w</p:attrName>
                                        </p:attrNameLst>
                                      </p:cBhvr>
                                      <p:tavLst>
                                        <p:tav tm="0">
                                          <p:val>
                                            <p:fltVal val="0"/>
                                          </p:val>
                                        </p:tav>
                                        <p:tav tm="100000">
                                          <p:val>
                                            <p:strVal val="#ppt_w"/>
                                          </p:val>
                                        </p:tav>
                                      </p:tavLst>
                                    </p:anim>
                                    <p:anim calcmode="lin" valueType="num">
                                      <p:cBhvr>
                                        <p:cTn id="30" dur="3000" fill="hold"/>
                                        <p:tgtEl>
                                          <p:spTgt spid="6"/>
                                        </p:tgtEl>
                                        <p:attrNameLst>
                                          <p:attrName>ppt_h</p:attrName>
                                        </p:attrNameLst>
                                      </p:cBhvr>
                                      <p:tavLst>
                                        <p:tav tm="0">
                                          <p:val>
                                            <p:fltVal val="0"/>
                                          </p:val>
                                        </p:tav>
                                        <p:tav tm="100000">
                                          <p:val>
                                            <p:strVal val="#ppt_h"/>
                                          </p:val>
                                        </p:tav>
                                      </p:tavLst>
                                    </p:anim>
                                    <p:anim calcmode="lin" valueType="num">
                                      <p:cBhvr>
                                        <p:cTn id="31" dur="3000" fill="hold"/>
                                        <p:tgtEl>
                                          <p:spTgt spid="6"/>
                                        </p:tgtEl>
                                        <p:attrNameLst>
                                          <p:attrName>style.rotation</p:attrName>
                                        </p:attrNameLst>
                                      </p:cBhvr>
                                      <p:tavLst>
                                        <p:tav tm="0">
                                          <p:val>
                                            <p:fltVal val="90"/>
                                          </p:val>
                                        </p:tav>
                                        <p:tav tm="100000">
                                          <p:val>
                                            <p:fltVal val="0"/>
                                          </p:val>
                                        </p:tav>
                                      </p:tavLst>
                                    </p:anim>
                                    <p:animEffect transition="in" filter="fade">
                                      <p:cBhvr>
                                        <p:cTn id="32" dur="30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heel(1)">
                                      <p:cBhvr>
                                        <p:cTn id="37" dur="20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wipe(down)">
                                      <p:cBhvr>
                                        <p:cTn id="42" dur="20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4"/>
                                        </p:tgtEl>
                                        <p:attrNameLst>
                                          <p:attrName>style.visibility</p:attrName>
                                        </p:attrNameLst>
                                      </p:cBhvr>
                                      <p:to>
                                        <p:strVal val="visible"/>
                                      </p:to>
                                    </p:set>
                                    <p:animEffect transition="in" filter="wipe(down)">
                                      <p:cBhvr>
                                        <p:cTn id="47" dur="290">
                                          <p:stCondLst>
                                            <p:cond delay="0"/>
                                          </p:stCondLst>
                                        </p:cTn>
                                        <p:tgtEl>
                                          <p:spTgt spid="4"/>
                                        </p:tgtEl>
                                      </p:cBhvr>
                                    </p:animEffect>
                                    <p:anim calcmode="lin" valueType="num">
                                      <p:cBhvr>
                                        <p:cTn id="48" dur="911"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49" dur="332"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50" dur="332" tmFilter="0, 0; 0.125,0.2665; 0.25,0.4; 0.375,0.465; 0.5,0.5;  0.625,0.535; 0.75,0.6; 0.875,0.7335; 1,1">
                                          <p:stCondLst>
                                            <p:cond delay="332"/>
                                          </p:stCondLst>
                                        </p:cTn>
                                        <p:tgtEl>
                                          <p:spTgt spid="4"/>
                                        </p:tgtEl>
                                        <p:attrNameLst>
                                          <p:attrName>ppt_y</p:attrName>
                                        </p:attrNameLst>
                                      </p:cBhvr>
                                      <p:tavLst>
                                        <p:tav tm="0" fmla="#ppt_y-sin(pi*$)/9">
                                          <p:val>
                                            <p:fltVal val="0"/>
                                          </p:val>
                                        </p:tav>
                                        <p:tav tm="100000">
                                          <p:val>
                                            <p:fltVal val="1"/>
                                          </p:val>
                                        </p:tav>
                                      </p:tavLst>
                                    </p:anim>
                                    <p:anim calcmode="lin" valueType="num">
                                      <p:cBhvr>
                                        <p:cTn id="51" dur="166" tmFilter="0, 0; 0.125,0.2665; 0.25,0.4; 0.375,0.465; 0.5,0.5;  0.625,0.535; 0.75,0.6; 0.875,0.7335; 1,1">
                                          <p:stCondLst>
                                            <p:cond delay="662"/>
                                          </p:stCondLst>
                                        </p:cTn>
                                        <p:tgtEl>
                                          <p:spTgt spid="4"/>
                                        </p:tgtEl>
                                        <p:attrNameLst>
                                          <p:attrName>ppt_y</p:attrName>
                                        </p:attrNameLst>
                                      </p:cBhvr>
                                      <p:tavLst>
                                        <p:tav tm="0" fmla="#ppt_y-sin(pi*$)/27">
                                          <p:val>
                                            <p:fltVal val="0"/>
                                          </p:val>
                                        </p:tav>
                                        <p:tav tm="100000">
                                          <p:val>
                                            <p:fltVal val="1"/>
                                          </p:val>
                                        </p:tav>
                                      </p:tavLst>
                                    </p:anim>
                                    <p:anim calcmode="lin" valueType="num">
                                      <p:cBhvr>
                                        <p:cTn id="52" dur="82" tmFilter="0, 0; 0.125,0.2665; 0.25,0.4; 0.375,0.465; 0.5,0.5;  0.625,0.535; 0.75,0.6; 0.875,0.7335; 1,1">
                                          <p:stCondLst>
                                            <p:cond delay="828"/>
                                          </p:stCondLst>
                                        </p:cTn>
                                        <p:tgtEl>
                                          <p:spTgt spid="4"/>
                                        </p:tgtEl>
                                        <p:attrNameLst>
                                          <p:attrName>ppt_y</p:attrName>
                                        </p:attrNameLst>
                                      </p:cBhvr>
                                      <p:tavLst>
                                        <p:tav tm="0" fmla="#ppt_y-sin(pi*$)/81">
                                          <p:val>
                                            <p:fltVal val="0"/>
                                          </p:val>
                                        </p:tav>
                                        <p:tav tm="100000">
                                          <p:val>
                                            <p:fltVal val="1"/>
                                          </p:val>
                                        </p:tav>
                                      </p:tavLst>
                                    </p:anim>
                                    <p:animScale>
                                      <p:cBhvr>
                                        <p:cTn id="53" dur="13">
                                          <p:stCondLst>
                                            <p:cond delay="325"/>
                                          </p:stCondLst>
                                        </p:cTn>
                                        <p:tgtEl>
                                          <p:spTgt spid="4"/>
                                        </p:tgtEl>
                                      </p:cBhvr>
                                      <p:to x="100000" y="60000"/>
                                    </p:animScale>
                                    <p:animScale>
                                      <p:cBhvr>
                                        <p:cTn id="54" dur="83" decel="50000">
                                          <p:stCondLst>
                                            <p:cond delay="338"/>
                                          </p:stCondLst>
                                        </p:cTn>
                                        <p:tgtEl>
                                          <p:spTgt spid="4"/>
                                        </p:tgtEl>
                                      </p:cBhvr>
                                      <p:to x="100000" y="100000"/>
                                    </p:animScale>
                                    <p:animScale>
                                      <p:cBhvr>
                                        <p:cTn id="55" dur="13">
                                          <p:stCondLst>
                                            <p:cond delay="656"/>
                                          </p:stCondLst>
                                        </p:cTn>
                                        <p:tgtEl>
                                          <p:spTgt spid="4"/>
                                        </p:tgtEl>
                                      </p:cBhvr>
                                      <p:to x="100000" y="80000"/>
                                    </p:animScale>
                                    <p:animScale>
                                      <p:cBhvr>
                                        <p:cTn id="56" dur="83" decel="50000">
                                          <p:stCondLst>
                                            <p:cond delay="669"/>
                                          </p:stCondLst>
                                        </p:cTn>
                                        <p:tgtEl>
                                          <p:spTgt spid="4"/>
                                        </p:tgtEl>
                                      </p:cBhvr>
                                      <p:to x="100000" y="100000"/>
                                    </p:animScale>
                                    <p:animScale>
                                      <p:cBhvr>
                                        <p:cTn id="57" dur="13">
                                          <p:stCondLst>
                                            <p:cond delay="821"/>
                                          </p:stCondLst>
                                        </p:cTn>
                                        <p:tgtEl>
                                          <p:spTgt spid="4"/>
                                        </p:tgtEl>
                                      </p:cBhvr>
                                      <p:to x="100000" y="90000"/>
                                    </p:animScale>
                                    <p:animScale>
                                      <p:cBhvr>
                                        <p:cTn id="58" dur="83" decel="50000">
                                          <p:stCondLst>
                                            <p:cond delay="834"/>
                                          </p:stCondLst>
                                        </p:cTn>
                                        <p:tgtEl>
                                          <p:spTgt spid="4"/>
                                        </p:tgtEl>
                                      </p:cBhvr>
                                      <p:to x="100000" y="100000"/>
                                    </p:animScale>
                                    <p:animScale>
                                      <p:cBhvr>
                                        <p:cTn id="59" dur="13">
                                          <p:stCondLst>
                                            <p:cond delay="904"/>
                                          </p:stCondLst>
                                        </p:cTn>
                                        <p:tgtEl>
                                          <p:spTgt spid="4"/>
                                        </p:tgtEl>
                                      </p:cBhvr>
                                      <p:to x="100000" y="95000"/>
                                    </p:animScale>
                                    <p:animScale>
                                      <p:cBhvr>
                                        <p:cTn id="60" dur="83" decel="50000">
                                          <p:stCondLst>
                                            <p:cond delay="917"/>
                                          </p:stCondLst>
                                        </p:cTn>
                                        <p:tgtEl>
                                          <p:spTgt spid="4"/>
                                        </p:tgtEl>
                                      </p:cBhvr>
                                      <p:to x="100000" y="100000"/>
                                    </p:animScale>
                                  </p:childTnLst>
                                </p:cTn>
                              </p:par>
                            </p:childTnLst>
                          </p:cTn>
                        </p:par>
                      </p:childTnLst>
                    </p:cTn>
                  </p:par>
                  <p:par>
                    <p:cTn id="61" fill="hold">
                      <p:stCondLst>
                        <p:cond delay="indefinite"/>
                      </p:stCondLst>
                      <p:childTnLst>
                        <p:par>
                          <p:cTn id="62" fill="hold">
                            <p:stCondLst>
                              <p:cond delay="0"/>
                            </p:stCondLst>
                            <p:childTnLst>
                              <p:par>
                                <p:cTn id="63" presetID="53" presetClass="entr" presetSubtype="16" fill="hold" grpId="0" nodeType="clickEffect">
                                  <p:stCondLst>
                                    <p:cond delay="0"/>
                                  </p:stCondLst>
                                  <p:childTnLst>
                                    <p:set>
                                      <p:cBhvr>
                                        <p:cTn id="64" dur="1" fill="hold">
                                          <p:stCondLst>
                                            <p:cond delay="0"/>
                                          </p:stCondLst>
                                        </p:cTn>
                                        <p:tgtEl>
                                          <p:spTgt spid="12"/>
                                        </p:tgtEl>
                                        <p:attrNameLst>
                                          <p:attrName>style.visibility</p:attrName>
                                        </p:attrNameLst>
                                      </p:cBhvr>
                                      <p:to>
                                        <p:strVal val="visible"/>
                                      </p:to>
                                    </p:set>
                                    <p:anim calcmode="lin" valueType="num">
                                      <p:cBhvr>
                                        <p:cTn id="65" dur="2000" fill="hold"/>
                                        <p:tgtEl>
                                          <p:spTgt spid="12"/>
                                        </p:tgtEl>
                                        <p:attrNameLst>
                                          <p:attrName>ppt_w</p:attrName>
                                        </p:attrNameLst>
                                      </p:cBhvr>
                                      <p:tavLst>
                                        <p:tav tm="0">
                                          <p:val>
                                            <p:fltVal val="0"/>
                                          </p:val>
                                        </p:tav>
                                        <p:tav tm="100000">
                                          <p:val>
                                            <p:strVal val="#ppt_w"/>
                                          </p:val>
                                        </p:tav>
                                      </p:tavLst>
                                    </p:anim>
                                    <p:anim calcmode="lin" valueType="num">
                                      <p:cBhvr>
                                        <p:cTn id="66" dur="2000" fill="hold"/>
                                        <p:tgtEl>
                                          <p:spTgt spid="12"/>
                                        </p:tgtEl>
                                        <p:attrNameLst>
                                          <p:attrName>ppt_h</p:attrName>
                                        </p:attrNameLst>
                                      </p:cBhvr>
                                      <p:tavLst>
                                        <p:tav tm="0">
                                          <p:val>
                                            <p:fltVal val="0"/>
                                          </p:val>
                                        </p:tav>
                                        <p:tav tm="100000">
                                          <p:val>
                                            <p:strVal val="#ppt_h"/>
                                          </p:val>
                                        </p:tav>
                                      </p:tavLst>
                                    </p:anim>
                                    <p:animEffect transition="in" filter="fade">
                                      <p:cBhvr>
                                        <p:cTn id="67" dur="2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P spid="8" grpId="0"/>
      <p:bldP spid="9" grpId="0"/>
      <p:bldP spid="10" grpId="0"/>
      <p:bldP spid="11" grpId="0"/>
      <p:bldP spid="12" grpId="0"/>
      <p:bldP spid="13"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4196815-287C-494C-A6AC-71132084BB21}"/>
              </a:ext>
            </a:extLst>
          </p:cNvPr>
          <p:cNvSpPr txBox="1"/>
          <p:nvPr/>
        </p:nvSpPr>
        <p:spPr>
          <a:xfrm>
            <a:off x="733425" y="533400"/>
            <a:ext cx="5143500" cy="369332"/>
          </a:xfrm>
          <a:prstGeom prst="rect">
            <a:avLst/>
          </a:prstGeom>
          <a:noFill/>
        </p:spPr>
        <p:txBody>
          <a:bodyPr wrap="square" rtlCol="0">
            <a:spAutoFit/>
          </a:bodyPr>
          <a:lstStyle/>
          <a:p>
            <a:r>
              <a:rPr lang="en-US" b="0" i="0" dirty="0">
                <a:solidFill>
                  <a:srgbClr val="202124"/>
                </a:solidFill>
                <a:effectLst/>
                <a:latin typeface="Roboto"/>
              </a:rPr>
              <a:t>“I feel so good and being loved”</a:t>
            </a:r>
            <a:endParaRPr lang="en-GB" dirty="0"/>
          </a:p>
        </p:txBody>
      </p:sp>
      <p:sp>
        <p:nvSpPr>
          <p:cNvPr id="8" name="TextBox 7">
            <a:extLst>
              <a:ext uri="{FF2B5EF4-FFF2-40B4-BE49-F238E27FC236}">
                <a16:creationId xmlns:a16="http://schemas.microsoft.com/office/drawing/2014/main" id="{D0C9EFAD-117A-41E6-AB0F-B5BD41D868A5}"/>
              </a:ext>
            </a:extLst>
          </p:cNvPr>
          <p:cNvSpPr txBox="1"/>
          <p:nvPr/>
        </p:nvSpPr>
        <p:spPr>
          <a:xfrm>
            <a:off x="6934200" y="609600"/>
            <a:ext cx="4181475" cy="369332"/>
          </a:xfrm>
          <a:prstGeom prst="rect">
            <a:avLst/>
          </a:prstGeom>
          <a:noFill/>
        </p:spPr>
        <p:txBody>
          <a:bodyPr wrap="square" rtlCol="0">
            <a:spAutoFit/>
          </a:bodyPr>
          <a:lstStyle/>
          <a:p>
            <a:r>
              <a:rPr lang="en-GB" b="0" i="0" dirty="0">
                <a:solidFill>
                  <a:srgbClr val="202124"/>
                </a:solidFill>
                <a:effectLst/>
                <a:latin typeface="Roboto"/>
              </a:rPr>
              <a:t>“Like family even more”</a:t>
            </a:r>
            <a:endParaRPr lang="en-GB" dirty="0"/>
          </a:p>
        </p:txBody>
      </p:sp>
      <p:sp>
        <p:nvSpPr>
          <p:cNvPr id="9" name="TextBox 8">
            <a:extLst>
              <a:ext uri="{FF2B5EF4-FFF2-40B4-BE49-F238E27FC236}">
                <a16:creationId xmlns:a16="http://schemas.microsoft.com/office/drawing/2014/main" id="{F6CC6204-0085-422C-97AB-8D0FA00AF476}"/>
              </a:ext>
            </a:extLst>
          </p:cNvPr>
          <p:cNvSpPr txBox="1"/>
          <p:nvPr/>
        </p:nvSpPr>
        <p:spPr>
          <a:xfrm>
            <a:off x="3305175" y="1657350"/>
            <a:ext cx="1828800" cy="369332"/>
          </a:xfrm>
          <a:prstGeom prst="rect">
            <a:avLst/>
          </a:prstGeom>
          <a:noFill/>
        </p:spPr>
        <p:txBody>
          <a:bodyPr wrap="square" rtlCol="0">
            <a:spAutoFit/>
          </a:bodyPr>
          <a:lstStyle/>
          <a:p>
            <a:r>
              <a:rPr lang="en-GB" b="0" i="0" dirty="0">
                <a:solidFill>
                  <a:srgbClr val="202124"/>
                </a:solidFill>
                <a:effectLst/>
                <a:latin typeface="Roboto"/>
              </a:rPr>
              <a:t>“Nothing really”</a:t>
            </a:r>
            <a:endParaRPr lang="en-GB" dirty="0"/>
          </a:p>
        </p:txBody>
      </p:sp>
      <p:sp>
        <p:nvSpPr>
          <p:cNvPr id="10" name="TextBox 9">
            <a:extLst>
              <a:ext uri="{FF2B5EF4-FFF2-40B4-BE49-F238E27FC236}">
                <a16:creationId xmlns:a16="http://schemas.microsoft.com/office/drawing/2014/main" id="{111C8633-08AC-4AF9-A38A-76E11CB9BA14}"/>
              </a:ext>
            </a:extLst>
          </p:cNvPr>
          <p:cNvSpPr txBox="1"/>
          <p:nvPr/>
        </p:nvSpPr>
        <p:spPr>
          <a:xfrm>
            <a:off x="4714875" y="2872859"/>
            <a:ext cx="2466975" cy="369332"/>
          </a:xfrm>
          <a:prstGeom prst="rect">
            <a:avLst/>
          </a:prstGeom>
          <a:noFill/>
        </p:spPr>
        <p:txBody>
          <a:bodyPr wrap="square" rtlCol="0">
            <a:spAutoFit/>
          </a:bodyPr>
          <a:lstStyle/>
          <a:p>
            <a:r>
              <a:rPr lang="en-GB" b="0" i="0" dirty="0">
                <a:solidFill>
                  <a:srgbClr val="202124"/>
                </a:solidFill>
                <a:effectLst/>
                <a:latin typeface="Roboto"/>
              </a:rPr>
              <a:t>“Excited/Happy”</a:t>
            </a:r>
            <a:endParaRPr lang="en-GB" dirty="0"/>
          </a:p>
        </p:txBody>
      </p:sp>
      <p:sp>
        <p:nvSpPr>
          <p:cNvPr id="11" name="TextBox 10">
            <a:extLst>
              <a:ext uri="{FF2B5EF4-FFF2-40B4-BE49-F238E27FC236}">
                <a16:creationId xmlns:a16="http://schemas.microsoft.com/office/drawing/2014/main" id="{3E9627DB-5F06-47D4-94B8-31A8B1AAFFB0}"/>
              </a:ext>
            </a:extLst>
          </p:cNvPr>
          <p:cNvSpPr txBox="1"/>
          <p:nvPr/>
        </p:nvSpPr>
        <p:spPr>
          <a:xfrm>
            <a:off x="1190625" y="2511593"/>
            <a:ext cx="1190625" cy="646331"/>
          </a:xfrm>
          <a:prstGeom prst="rect">
            <a:avLst/>
          </a:prstGeom>
          <a:noFill/>
        </p:spPr>
        <p:txBody>
          <a:bodyPr wrap="square" rtlCol="0">
            <a:spAutoFit/>
          </a:bodyPr>
          <a:lstStyle/>
          <a:p>
            <a:r>
              <a:rPr lang="en-GB" b="0" i="0" dirty="0">
                <a:solidFill>
                  <a:srgbClr val="202124"/>
                </a:solidFill>
                <a:effectLst/>
                <a:latin typeface="Roboto"/>
              </a:rPr>
              <a:t>“Happy &amp; moved”</a:t>
            </a:r>
            <a:endParaRPr lang="en-GB" dirty="0"/>
          </a:p>
        </p:txBody>
      </p:sp>
      <p:sp>
        <p:nvSpPr>
          <p:cNvPr id="12" name="TextBox 11">
            <a:extLst>
              <a:ext uri="{FF2B5EF4-FFF2-40B4-BE49-F238E27FC236}">
                <a16:creationId xmlns:a16="http://schemas.microsoft.com/office/drawing/2014/main" id="{EB0F8556-2E15-4CB9-8460-962A14B4F7CA}"/>
              </a:ext>
            </a:extLst>
          </p:cNvPr>
          <p:cNvSpPr txBox="1"/>
          <p:nvPr/>
        </p:nvSpPr>
        <p:spPr>
          <a:xfrm>
            <a:off x="8534400" y="2257425"/>
            <a:ext cx="3124200" cy="369332"/>
          </a:xfrm>
          <a:prstGeom prst="rect">
            <a:avLst/>
          </a:prstGeom>
          <a:noFill/>
        </p:spPr>
        <p:txBody>
          <a:bodyPr wrap="square" rtlCol="0">
            <a:spAutoFit/>
          </a:bodyPr>
          <a:lstStyle/>
          <a:p>
            <a:r>
              <a:rPr lang="en-GB" b="0" i="0" dirty="0">
                <a:solidFill>
                  <a:srgbClr val="202124"/>
                </a:solidFill>
                <a:effectLst/>
                <a:latin typeface="Roboto"/>
              </a:rPr>
              <a:t>“I feel happy”</a:t>
            </a:r>
            <a:endParaRPr lang="en-GB" dirty="0"/>
          </a:p>
        </p:txBody>
      </p:sp>
      <p:sp>
        <p:nvSpPr>
          <p:cNvPr id="13" name="TextBox 12">
            <a:extLst>
              <a:ext uri="{FF2B5EF4-FFF2-40B4-BE49-F238E27FC236}">
                <a16:creationId xmlns:a16="http://schemas.microsoft.com/office/drawing/2014/main" id="{303A0A33-6C0E-4588-830D-35365DCF418B}"/>
              </a:ext>
            </a:extLst>
          </p:cNvPr>
          <p:cNvSpPr txBox="1"/>
          <p:nvPr/>
        </p:nvSpPr>
        <p:spPr>
          <a:xfrm>
            <a:off x="6096000" y="3857625"/>
            <a:ext cx="3552825" cy="369332"/>
          </a:xfrm>
          <a:prstGeom prst="rect">
            <a:avLst/>
          </a:prstGeom>
          <a:noFill/>
        </p:spPr>
        <p:txBody>
          <a:bodyPr wrap="square" rtlCol="0">
            <a:spAutoFit/>
          </a:bodyPr>
          <a:lstStyle/>
          <a:p>
            <a:r>
              <a:rPr lang="en-GB" b="0" i="0" dirty="0">
                <a:solidFill>
                  <a:srgbClr val="202124"/>
                </a:solidFill>
                <a:effectLst/>
                <a:latin typeface="Roboto"/>
              </a:rPr>
              <a:t>“Happy”</a:t>
            </a:r>
            <a:endParaRPr lang="en-GB" dirty="0"/>
          </a:p>
        </p:txBody>
      </p:sp>
      <p:sp>
        <p:nvSpPr>
          <p:cNvPr id="14" name="TextBox 13">
            <a:extLst>
              <a:ext uri="{FF2B5EF4-FFF2-40B4-BE49-F238E27FC236}">
                <a16:creationId xmlns:a16="http://schemas.microsoft.com/office/drawing/2014/main" id="{DCBF602C-BAAA-45DE-8DA8-CDB0ADA8DC24}"/>
              </a:ext>
            </a:extLst>
          </p:cNvPr>
          <p:cNvSpPr txBox="1"/>
          <p:nvPr/>
        </p:nvSpPr>
        <p:spPr>
          <a:xfrm>
            <a:off x="3609975" y="5381625"/>
            <a:ext cx="2876550" cy="369332"/>
          </a:xfrm>
          <a:prstGeom prst="rect">
            <a:avLst/>
          </a:prstGeom>
          <a:noFill/>
        </p:spPr>
        <p:txBody>
          <a:bodyPr wrap="square" rtlCol="0">
            <a:spAutoFit/>
          </a:bodyPr>
          <a:lstStyle/>
          <a:p>
            <a:r>
              <a:rPr lang="en-GB" b="0" i="0" dirty="0">
                <a:solidFill>
                  <a:srgbClr val="202124"/>
                </a:solidFill>
                <a:effectLst/>
                <a:latin typeface="Roboto"/>
              </a:rPr>
              <a:t>“N/A”</a:t>
            </a:r>
            <a:endParaRPr lang="en-GB" dirty="0"/>
          </a:p>
        </p:txBody>
      </p:sp>
      <p:sp>
        <p:nvSpPr>
          <p:cNvPr id="15" name="TextBox 14">
            <a:extLst>
              <a:ext uri="{FF2B5EF4-FFF2-40B4-BE49-F238E27FC236}">
                <a16:creationId xmlns:a16="http://schemas.microsoft.com/office/drawing/2014/main" id="{2C0DCC12-D3E3-4847-913B-60D6C2C0D462}"/>
              </a:ext>
            </a:extLst>
          </p:cNvPr>
          <p:cNvSpPr txBox="1"/>
          <p:nvPr/>
        </p:nvSpPr>
        <p:spPr>
          <a:xfrm>
            <a:off x="7872412" y="4580662"/>
            <a:ext cx="3076575" cy="1754326"/>
          </a:xfrm>
          <a:prstGeom prst="rect">
            <a:avLst/>
          </a:prstGeom>
          <a:noFill/>
        </p:spPr>
        <p:txBody>
          <a:bodyPr wrap="square" rtlCol="0">
            <a:spAutoFit/>
          </a:bodyPr>
          <a:lstStyle/>
          <a:p>
            <a:r>
              <a:rPr lang="en-US" b="0" i="0" dirty="0">
                <a:solidFill>
                  <a:srgbClr val="202124"/>
                </a:solidFill>
                <a:effectLst/>
                <a:latin typeface="Roboto"/>
              </a:rPr>
              <a:t>“</a:t>
            </a:r>
            <a:r>
              <a:rPr lang="en-US" b="0" i="0" dirty="0" err="1">
                <a:solidFill>
                  <a:srgbClr val="202124"/>
                </a:solidFill>
                <a:effectLst/>
                <a:latin typeface="Roboto"/>
              </a:rPr>
              <a:t>i</a:t>
            </a:r>
            <a:r>
              <a:rPr lang="en-US" b="0" i="0" dirty="0">
                <a:solidFill>
                  <a:srgbClr val="202124"/>
                </a:solidFill>
                <a:effectLst/>
                <a:latin typeface="Roboto"/>
              </a:rPr>
              <a:t> feel great! </a:t>
            </a:r>
            <a:r>
              <a:rPr lang="en-US" b="0" i="0" dirty="0" err="1">
                <a:solidFill>
                  <a:srgbClr val="202124"/>
                </a:solidFill>
                <a:effectLst/>
                <a:latin typeface="Roboto"/>
              </a:rPr>
              <a:t>i</a:t>
            </a:r>
            <a:r>
              <a:rPr lang="en-US" b="0" i="0" dirty="0">
                <a:solidFill>
                  <a:srgbClr val="202124"/>
                </a:solidFill>
                <a:effectLst/>
                <a:latin typeface="Roboto"/>
              </a:rPr>
              <a:t> </a:t>
            </a:r>
            <a:r>
              <a:rPr lang="en-US" b="0" i="0" dirty="0" err="1">
                <a:solidFill>
                  <a:srgbClr val="202124"/>
                </a:solidFill>
                <a:effectLst/>
                <a:latin typeface="Roboto"/>
              </a:rPr>
              <a:t>dont</a:t>
            </a:r>
            <a:r>
              <a:rPr lang="en-US" b="0" i="0" dirty="0">
                <a:solidFill>
                  <a:srgbClr val="202124"/>
                </a:solidFill>
                <a:effectLst/>
                <a:latin typeface="Roboto"/>
              </a:rPr>
              <a:t> have close friends who are </a:t>
            </a:r>
            <a:r>
              <a:rPr lang="en-US" b="0" i="0" dirty="0" err="1">
                <a:solidFill>
                  <a:srgbClr val="202124"/>
                </a:solidFill>
                <a:effectLst/>
                <a:latin typeface="Roboto"/>
              </a:rPr>
              <a:t>armys</a:t>
            </a:r>
            <a:r>
              <a:rPr lang="en-US" b="0" i="0" dirty="0">
                <a:solidFill>
                  <a:srgbClr val="202124"/>
                </a:solidFill>
                <a:effectLst/>
                <a:latin typeface="Roboto"/>
              </a:rPr>
              <a:t> so </a:t>
            </a:r>
            <a:r>
              <a:rPr lang="en-US" b="0" i="0" dirty="0" err="1">
                <a:solidFill>
                  <a:srgbClr val="202124"/>
                </a:solidFill>
                <a:effectLst/>
                <a:latin typeface="Roboto"/>
              </a:rPr>
              <a:t>im</a:t>
            </a:r>
            <a:r>
              <a:rPr lang="en-US" b="0" i="0" dirty="0">
                <a:solidFill>
                  <a:srgbClr val="202124"/>
                </a:solidFill>
                <a:effectLst/>
                <a:latin typeface="Roboto"/>
              </a:rPr>
              <a:t> really glad </a:t>
            </a:r>
            <a:r>
              <a:rPr lang="en-US" b="0" i="0" dirty="0" err="1">
                <a:solidFill>
                  <a:srgbClr val="202124"/>
                </a:solidFill>
                <a:effectLst/>
                <a:latin typeface="Roboto"/>
              </a:rPr>
              <a:t>i</a:t>
            </a:r>
            <a:r>
              <a:rPr lang="en-US" b="0" i="0" dirty="0">
                <a:solidFill>
                  <a:srgbClr val="202124"/>
                </a:solidFill>
                <a:effectLst/>
                <a:latin typeface="Roboto"/>
              </a:rPr>
              <a:t> came to join the </a:t>
            </a:r>
            <a:r>
              <a:rPr lang="en-US" b="0" i="0" dirty="0" err="1">
                <a:solidFill>
                  <a:srgbClr val="202124"/>
                </a:solidFill>
                <a:effectLst/>
                <a:latin typeface="Roboto"/>
              </a:rPr>
              <a:t>gc</a:t>
            </a:r>
            <a:r>
              <a:rPr lang="en-US" b="0" i="0" dirty="0">
                <a:solidFill>
                  <a:srgbClr val="202124"/>
                </a:solidFill>
                <a:effectLst/>
                <a:latin typeface="Roboto"/>
              </a:rPr>
              <a:t>. </a:t>
            </a:r>
            <a:r>
              <a:rPr lang="en-US" b="0" i="0" dirty="0" err="1">
                <a:solidFill>
                  <a:srgbClr val="202124"/>
                </a:solidFill>
                <a:effectLst/>
                <a:latin typeface="Roboto"/>
              </a:rPr>
              <a:t>i</a:t>
            </a:r>
            <a:r>
              <a:rPr lang="en-US" b="0" i="0" dirty="0">
                <a:solidFill>
                  <a:srgbClr val="202124"/>
                </a:solidFill>
                <a:effectLst/>
                <a:latin typeface="Roboto"/>
              </a:rPr>
              <a:t> can now finally talk about BTS and share posts about them”</a:t>
            </a:r>
            <a:endParaRPr lang="en-GB" dirty="0"/>
          </a:p>
        </p:txBody>
      </p:sp>
      <p:sp>
        <p:nvSpPr>
          <p:cNvPr id="16" name="TextBox 15">
            <a:extLst>
              <a:ext uri="{FF2B5EF4-FFF2-40B4-BE49-F238E27FC236}">
                <a16:creationId xmlns:a16="http://schemas.microsoft.com/office/drawing/2014/main" id="{501D388A-261A-45C3-892B-20EAF66A77EB}"/>
              </a:ext>
            </a:extLst>
          </p:cNvPr>
          <p:cNvSpPr txBox="1"/>
          <p:nvPr/>
        </p:nvSpPr>
        <p:spPr>
          <a:xfrm>
            <a:off x="733425" y="4061341"/>
            <a:ext cx="1576387" cy="2585323"/>
          </a:xfrm>
          <a:prstGeom prst="rect">
            <a:avLst/>
          </a:prstGeom>
          <a:noFill/>
        </p:spPr>
        <p:txBody>
          <a:bodyPr wrap="square" rtlCol="0">
            <a:spAutoFit/>
          </a:bodyPr>
          <a:lstStyle/>
          <a:p>
            <a:r>
              <a:rPr lang="en-US" b="0" i="0" dirty="0">
                <a:solidFill>
                  <a:srgbClr val="202124"/>
                </a:solidFill>
                <a:effectLst/>
                <a:latin typeface="Roboto"/>
              </a:rPr>
              <a:t>“Good, its nice to speak to people with the same interest and who understand why you like them.”</a:t>
            </a:r>
            <a:endParaRPr lang="en-GB" dirty="0"/>
          </a:p>
        </p:txBody>
      </p:sp>
    </p:spTree>
    <p:extLst>
      <p:ext uri="{BB962C8B-B14F-4D97-AF65-F5344CB8AC3E}">
        <p14:creationId xmlns:p14="http://schemas.microsoft.com/office/powerpoint/2010/main" val="3825308444"/>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randombar(horizontal)">
                                      <p:cBhvr>
                                        <p:cTn id="7" dur="30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arn(inVertical)">
                                      <p:cBhvr>
                                        <p:cTn id="12" dur="20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2000" fill="hold"/>
                                        <p:tgtEl>
                                          <p:spTgt spid="7"/>
                                        </p:tgtEl>
                                        <p:attrNameLst>
                                          <p:attrName>ppt_x</p:attrName>
                                        </p:attrNameLst>
                                      </p:cBhvr>
                                      <p:tavLst>
                                        <p:tav tm="0">
                                          <p:val>
                                            <p:strVal val="#ppt_x"/>
                                          </p:val>
                                        </p:tav>
                                        <p:tav tm="100000">
                                          <p:val>
                                            <p:strVal val="#ppt_x"/>
                                          </p:val>
                                        </p:tav>
                                      </p:tavLst>
                                    </p:anim>
                                    <p:anim calcmode="lin" valueType="num">
                                      <p:cBhvr additive="base">
                                        <p:cTn id="18" dur="20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wheel(1)">
                                      <p:cBhvr>
                                        <p:cTn id="23" dur="2000"/>
                                        <p:tgtEl>
                                          <p:spTgt spid="10"/>
                                        </p:tgtEl>
                                      </p:cBhvr>
                                    </p:animEffect>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1000"/>
                                        <p:tgtEl>
                                          <p:spTgt spid="14"/>
                                        </p:tgtEl>
                                      </p:cBhvr>
                                    </p:animEffect>
                                    <p:anim calcmode="lin" valueType="num">
                                      <p:cBhvr>
                                        <p:cTn id="29" dur="1000" fill="hold"/>
                                        <p:tgtEl>
                                          <p:spTgt spid="14"/>
                                        </p:tgtEl>
                                        <p:attrNameLst>
                                          <p:attrName>ppt_x</p:attrName>
                                        </p:attrNameLst>
                                      </p:cBhvr>
                                      <p:tavLst>
                                        <p:tav tm="0">
                                          <p:val>
                                            <p:strVal val="#ppt_x"/>
                                          </p:val>
                                        </p:tav>
                                        <p:tav tm="100000">
                                          <p:val>
                                            <p:strVal val="#ppt_x"/>
                                          </p:val>
                                        </p:tav>
                                      </p:tavLst>
                                    </p:anim>
                                    <p:anim calcmode="lin" valueType="num">
                                      <p:cBhvr>
                                        <p:cTn id="30"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6"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wipe(down)">
                                      <p:cBhvr>
                                        <p:cTn id="35" dur="580">
                                          <p:stCondLst>
                                            <p:cond delay="0"/>
                                          </p:stCondLst>
                                        </p:cTn>
                                        <p:tgtEl>
                                          <p:spTgt spid="8"/>
                                        </p:tgtEl>
                                      </p:cBhvr>
                                    </p:animEffect>
                                    <p:anim calcmode="lin" valueType="num">
                                      <p:cBhvr>
                                        <p:cTn id="36"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7"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8"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9"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40"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41" dur="26">
                                          <p:stCondLst>
                                            <p:cond delay="650"/>
                                          </p:stCondLst>
                                        </p:cTn>
                                        <p:tgtEl>
                                          <p:spTgt spid="8"/>
                                        </p:tgtEl>
                                      </p:cBhvr>
                                      <p:to x="100000" y="60000"/>
                                    </p:animScale>
                                    <p:animScale>
                                      <p:cBhvr>
                                        <p:cTn id="42" dur="166" decel="50000">
                                          <p:stCondLst>
                                            <p:cond delay="676"/>
                                          </p:stCondLst>
                                        </p:cTn>
                                        <p:tgtEl>
                                          <p:spTgt spid="8"/>
                                        </p:tgtEl>
                                      </p:cBhvr>
                                      <p:to x="100000" y="100000"/>
                                    </p:animScale>
                                    <p:animScale>
                                      <p:cBhvr>
                                        <p:cTn id="43" dur="26">
                                          <p:stCondLst>
                                            <p:cond delay="1312"/>
                                          </p:stCondLst>
                                        </p:cTn>
                                        <p:tgtEl>
                                          <p:spTgt spid="8"/>
                                        </p:tgtEl>
                                      </p:cBhvr>
                                      <p:to x="100000" y="80000"/>
                                    </p:animScale>
                                    <p:animScale>
                                      <p:cBhvr>
                                        <p:cTn id="44" dur="166" decel="50000">
                                          <p:stCondLst>
                                            <p:cond delay="1338"/>
                                          </p:stCondLst>
                                        </p:cTn>
                                        <p:tgtEl>
                                          <p:spTgt spid="8"/>
                                        </p:tgtEl>
                                      </p:cBhvr>
                                      <p:to x="100000" y="100000"/>
                                    </p:animScale>
                                    <p:animScale>
                                      <p:cBhvr>
                                        <p:cTn id="45" dur="26">
                                          <p:stCondLst>
                                            <p:cond delay="1642"/>
                                          </p:stCondLst>
                                        </p:cTn>
                                        <p:tgtEl>
                                          <p:spTgt spid="8"/>
                                        </p:tgtEl>
                                      </p:cBhvr>
                                      <p:to x="100000" y="90000"/>
                                    </p:animScale>
                                    <p:animScale>
                                      <p:cBhvr>
                                        <p:cTn id="46" dur="166" decel="50000">
                                          <p:stCondLst>
                                            <p:cond delay="1668"/>
                                          </p:stCondLst>
                                        </p:cTn>
                                        <p:tgtEl>
                                          <p:spTgt spid="8"/>
                                        </p:tgtEl>
                                      </p:cBhvr>
                                      <p:to x="100000" y="100000"/>
                                    </p:animScale>
                                    <p:animScale>
                                      <p:cBhvr>
                                        <p:cTn id="47" dur="26">
                                          <p:stCondLst>
                                            <p:cond delay="1808"/>
                                          </p:stCondLst>
                                        </p:cTn>
                                        <p:tgtEl>
                                          <p:spTgt spid="8"/>
                                        </p:tgtEl>
                                      </p:cBhvr>
                                      <p:to x="100000" y="95000"/>
                                    </p:animScale>
                                    <p:animScale>
                                      <p:cBhvr>
                                        <p:cTn id="48" dur="166" decel="50000">
                                          <p:stCondLst>
                                            <p:cond delay="1834"/>
                                          </p:stCondLst>
                                        </p:cTn>
                                        <p:tgtEl>
                                          <p:spTgt spid="8"/>
                                        </p:tgtEl>
                                      </p:cBhvr>
                                      <p:to x="100000" y="100000"/>
                                    </p:animScale>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wipe(down)">
                                      <p:cBhvr>
                                        <p:cTn id="53" dur="2000"/>
                                        <p:tgtEl>
                                          <p:spTgt spid="11"/>
                                        </p:tgtEl>
                                      </p:cBhvr>
                                    </p:animEffect>
                                  </p:childTnLst>
                                </p:cTn>
                              </p:par>
                            </p:childTnLst>
                          </p:cTn>
                        </p:par>
                      </p:childTnLst>
                    </p:cTn>
                  </p:par>
                  <p:par>
                    <p:cTn id="54" fill="hold">
                      <p:stCondLst>
                        <p:cond delay="indefinite"/>
                      </p:stCondLst>
                      <p:childTnLst>
                        <p:par>
                          <p:cTn id="55" fill="hold">
                            <p:stCondLst>
                              <p:cond delay="0"/>
                            </p:stCondLst>
                            <p:childTnLst>
                              <p:par>
                                <p:cTn id="56" presetID="21" presetClass="entr" presetSubtype="1" fill="hold" grpId="0" nodeType="clickEffect">
                                  <p:stCondLst>
                                    <p:cond delay="0"/>
                                  </p:stCondLst>
                                  <p:childTnLst>
                                    <p:set>
                                      <p:cBhvr>
                                        <p:cTn id="57" dur="1" fill="hold">
                                          <p:stCondLst>
                                            <p:cond delay="0"/>
                                          </p:stCondLst>
                                        </p:cTn>
                                        <p:tgtEl>
                                          <p:spTgt spid="13"/>
                                        </p:tgtEl>
                                        <p:attrNameLst>
                                          <p:attrName>style.visibility</p:attrName>
                                        </p:attrNameLst>
                                      </p:cBhvr>
                                      <p:to>
                                        <p:strVal val="visible"/>
                                      </p:to>
                                    </p:set>
                                    <p:animEffect transition="in" filter="wheel(1)">
                                      <p:cBhvr>
                                        <p:cTn id="58" dur="2000"/>
                                        <p:tgtEl>
                                          <p:spTgt spid="13"/>
                                        </p:tgtEl>
                                      </p:cBhvr>
                                    </p:animEffect>
                                  </p:childTnLst>
                                </p:cTn>
                              </p:par>
                            </p:childTnLst>
                          </p:cTn>
                        </p:par>
                      </p:childTnLst>
                    </p:cTn>
                  </p:par>
                  <p:par>
                    <p:cTn id="59" fill="hold">
                      <p:stCondLst>
                        <p:cond delay="indefinite"/>
                      </p:stCondLst>
                      <p:childTnLst>
                        <p:par>
                          <p:cTn id="60" fill="hold">
                            <p:stCondLst>
                              <p:cond delay="0"/>
                            </p:stCondLst>
                            <p:childTnLst>
                              <p:par>
                                <p:cTn id="61" presetID="6" presetClass="entr" presetSubtype="16" fill="hold" grpId="0" nodeType="clickEffect">
                                  <p:stCondLst>
                                    <p:cond delay="0"/>
                                  </p:stCondLst>
                                  <p:childTnLst>
                                    <p:set>
                                      <p:cBhvr>
                                        <p:cTn id="62" dur="1" fill="hold">
                                          <p:stCondLst>
                                            <p:cond delay="0"/>
                                          </p:stCondLst>
                                        </p:cTn>
                                        <p:tgtEl>
                                          <p:spTgt spid="9"/>
                                        </p:tgtEl>
                                        <p:attrNameLst>
                                          <p:attrName>style.visibility</p:attrName>
                                        </p:attrNameLst>
                                      </p:cBhvr>
                                      <p:to>
                                        <p:strVal val="visible"/>
                                      </p:to>
                                    </p:set>
                                    <p:animEffect transition="in" filter="circle(in)">
                                      <p:cBhvr>
                                        <p:cTn id="63" dur="2000"/>
                                        <p:tgtEl>
                                          <p:spTgt spid="9"/>
                                        </p:tgtEl>
                                      </p:cBhvr>
                                    </p:animEffect>
                                  </p:childTnLst>
                                </p:cTn>
                              </p:par>
                            </p:childTnLst>
                          </p:cTn>
                        </p:par>
                      </p:childTnLst>
                    </p:cTn>
                  </p:par>
                  <p:par>
                    <p:cTn id="64" fill="hold">
                      <p:stCondLst>
                        <p:cond delay="indefinite"/>
                      </p:stCondLst>
                      <p:childTnLst>
                        <p:par>
                          <p:cTn id="65" fill="hold">
                            <p:stCondLst>
                              <p:cond delay="0"/>
                            </p:stCondLst>
                            <p:childTnLst>
                              <p:par>
                                <p:cTn id="66" presetID="14" presetClass="entr" presetSubtype="10" fill="hold" grpId="0" nodeType="clickEffect">
                                  <p:stCondLst>
                                    <p:cond delay="0"/>
                                  </p:stCondLst>
                                  <p:childTnLst>
                                    <p:set>
                                      <p:cBhvr>
                                        <p:cTn id="67" dur="1" fill="hold">
                                          <p:stCondLst>
                                            <p:cond delay="0"/>
                                          </p:stCondLst>
                                        </p:cTn>
                                        <p:tgtEl>
                                          <p:spTgt spid="15"/>
                                        </p:tgtEl>
                                        <p:attrNameLst>
                                          <p:attrName>style.visibility</p:attrName>
                                        </p:attrNameLst>
                                      </p:cBhvr>
                                      <p:to>
                                        <p:strVal val="visible"/>
                                      </p:to>
                                    </p:set>
                                    <p:animEffect transition="in" filter="randombar(horizontal)">
                                      <p:cBhvr>
                                        <p:cTn id="68" dur="3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P spid="16"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A5EBD-2CE0-4B89-9C61-275E0F38AA0B}"/>
              </a:ext>
            </a:extLst>
          </p:cNvPr>
          <p:cNvSpPr txBox="1"/>
          <p:nvPr/>
        </p:nvSpPr>
        <p:spPr>
          <a:xfrm>
            <a:off x="248575" y="328474"/>
            <a:ext cx="11727402" cy="830997"/>
          </a:xfrm>
          <a:prstGeom prst="rect">
            <a:avLst/>
          </a:prstGeom>
          <a:noFill/>
        </p:spPr>
        <p:txBody>
          <a:bodyPr wrap="square" rtlCol="0">
            <a:spAutoFit/>
          </a:bodyPr>
          <a:lstStyle/>
          <a:p>
            <a:pPr algn="ctr"/>
            <a:r>
              <a:rPr lang="en-US" sz="2400" dirty="0"/>
              <a:t>Have you identified any changes with how you manage and cope with mental health difficulties since becoming an ARMY? If so, how?</a:t>
            </a:r>
            <a:endParaRPr lang="en-GB" sz="2400" dirty="0"/>
          </a:p>
        </p:txBody>
      </p:sp>
      <p:sp>
        <p:nvSpPr>
          <p:cNvPr id="3" name="TextBox 2">
            <a:extLst>
              <a:ext uri="{FF2B5EF4-FFF2-40B4-BE49-F238E27FC236}">
                <a16:creationId xmlns:a16="http://schemas.microsoft.com/office/drawing/2014/main" id="{37F0B424-6485-4EAC-B861-BFF3424EE602}"/>
              </a:ext>
            </a:extLst>
          </p:cNvPr>
          <p:cNvSpPr txBox="1"/>
          <p:nvPr/>
        </p:nvSpPr>
        <p:spPr>
          <a:xfrm>
            <a:off x="1047750" y="1924050"/>
            <a:ext cx="2733675" cy="646331"/>
          </a:xfrm>
          <a:prstGeom prst="rect">
            <a:avLst/>
          </a:prstGeom>
          <a:noFill/>
        </p:spPr>
        <p:txBody>
          <a:bodyPr wrap="square" rtlCol="0">
            <a:spAutoFit/>
          </a:bodyPr>
          <a:lstStyle/>
          <a:p>
            <a:r>
              <a:rPr lang="en-US" b="0" i="0" dirty="0">
                <a:solidFill>
                  <a:srgbClr val="202124"/>
                </a:solidFill>
                <a:effectLst/>
                <a:latin typeface="Roboto"/>
              </a:rPr>
              <a:t>“Yes. I express myself more than before”</a:t>
            </a:r>
            <a:endParaRPr lang="en-GB" dirty="0"/>
          </a:p>
        </p:txBody>
      </p:sp>
      <p:sp>
        <p:nvSpPr>
          <p:cNvPr id="4" name="TextBox 3">
            <a:extLst>
              <a:ext uri="{FF2B5EF4-FFF2-40B4-BE49-F238E27FC236}">
                <a16:creationId xmlns:a16="http://schemas.microsoft.com/office/drawing/2014/main" id="{4149A9C7-FD51-453F-BA33-25B538D8BE11}"/>
              </a:ext>
            </a:extLst>
          </p:cNvPr>
          <p:cNvSpPr txBox="1"/>
          <p:nvPr/>
        </p:nvSpPr>
        <p:spPr>
          <a:xfrm>
            <a:off x="5600700" y="5629275"/>
            <a:ext cx="2428875" cy="646331"/>
          </a:xfrm>
          <a:prstGeom prst="rect">
            <a:avLst/>
          </a:prstGeom>
          <a:noFill/>
        </p:spPr>
        <p:txBody>
          <a:bodyPr wrap="square" rtlCol="0">
            <a:spAutoFit/>
          </a:bodyPr>
          <a:lstStyle/>
          <a:p>
            <a:r>
              <a:rPr lang="en-US" b="0" i="0" dirty="0">
                <a:solidFill>
                  <a:srgbClr val="202124"/>
                </a:solidFill>
                <a:effectLst/>
                <a:latin typeface="Roboto"/>
              </a:rPr>
              <a:t>“Yes. I express myself more than before”</a:t>
            </a:r>
            <a:endParaRPr lang="en-GB" dirty="0"/>
          </a:p>
        </p:txBody>
      </p:sp>
      <p:sp>
        <p:nvSpPr>
          <p:cNvPr id="5" name="TextBox 4">
            <a:extLst>
              <a:ext uri="{FF2B5EF4-FFF2-40B4-BE49-F238E27FC236}">
                <a16:creationId xmlns:a16="http://schemas.microsoft.com/office/drawing/2014/main" id="{DF469459-B142-41BB-B2BE-602D6861ADFB}"/>
              </a:ext>
            </a:extLst>
          </p:cNvPr>
          <p:cNvSpPr txBox="1"/>
          <p:nvPr/>
        </p:nvSpPr>
        <p:spPr>
          <a:xfrm>
            <a:off x="600075" y="3429000"/>
            <a:ext cx="3990975" cy="3139321"/>
          </a:xfrm>
          <a:prstGeom prst="rect">
            <a:avLst/>
          </a:prstGeom>
          <a:noFill/>
        </p:spPr>
        <p:txBody>
          <a:bodyPr wrap="square" rtlCol="0">
            <a:spAutoFit/>
          </a:bodyPr>
          <a:lstStyle/>
          <a:p>
            <a:r>
              <a:rPr lang="en-US" b="0" i="0" dirty="0">
                <a:solidFill>
                  <a:srgbClr val="202124"/>
                </a:solidFill>
                <a:effectLst/>
                <a:latin typeface="Roboto"/>
              </a:rPr>
              <a:t>“I feel like I can pull myself out of anxious/stressed places better now and being an ARMY has, in part, helped with that. Listening to BTS music and watching their content helps calm me down if I am experiencing anxious thoughts/feelings. Which then allows me to think clearly about why I am feeling the way </a:t>
            </a:r>
            <a:r>
              <a:rPr lang="en-US" b="0" i="0" dirty="0" err="1">
                <a:solidFill>
                  <a:srgbClr val="202124"/>
                </a:solidFill>
                <a:effectLst/>
                <a:latin typeface="Roboto"/>
              </a:rPr>
              <a:t>i</a:t>
            </a:r>
            <a:r>
              <a:rPr lang="en-US" b="0" i="0" dirty="0">
                <a:solidFill>
                  <a:srgbClr val="202124"/>
                </a:solidFill>
                <a:effectLst/>
                <a:latin typeface="Roboto"/>
              </a:rPr>
              <a:t> am and then do something about it.”</a:t>
            </a:r>
            <a:endParaRPr lang="en-GB" dirty="0"/>
          </a:p>
        </p:txBody>
      </p:sp>
      <p:sp>
        <p:nvSpPr>
          <p:cNvPr id="6" name="TextBox 5">
            <a:extLst>
              <a:ext uri="{FF2B5EF4-FFF2-40B4-BE49-F238E27FC236}">
                <a16:creationId xmlns:a16="http://schemas.microsoft.com/office/drawing/2014/main" id="{F9232C23-621D-410F-8AC1-8B669BF80164}"/>
              </a:ext>
            </a:extLst>
          </p:cNvPr>
          <p:cNvSpPr txBox="1"/>
          <p:nvPr/>
        </p:nvSpPr>
        <p:spPr>
          <a:xfrm>
            <a:off x="9496425" y="3667204"/>
            <a:ext cx="1800225" cy="2862322"/>
          </a:xfrm>
          <a:prstGeom prst="rect">
            <a:avLst/>
          </a:prstGeom>
          <a:noFill/>
        </p:spPr>
        <p:txBody>
          <a:bodyPr wrap="square" rtlCol="0">
            <a:spAutoFit/>
          </a:bodyPr>
          <a:lstStyle/>
          <a:p>
            <a:r>
              <a:rPr lang="en-US" b="0" i="0" dirty="0">
                <a:solidFill>
                  <a:srgbClr val="202124"/>
                </a:solidFill>
                <a:effectLst/>
                <a:latin typeface="Roboto"/>
              </a:rPr>
              <a:t>“BTS has made me assure that </a:t>
            </a:r>
            <a:r>
              <a:rPr lang="en-US" b="0" i="0" dirty="0" err="1">
                <a:solidFill>
                  <a:srgbClr val="202124"/>
                </a:solidFill>
                <a:effectLst/>
                <a:latin typeface="Roboto"/>
              </a:rPr>
              <a:t>i</a:t>
            </a:r>
            <a:r>
              <a:rPr lang="en-US" b="0" i="0" dirty="0">
                <a:solidFill>
                  <a:srgbClr val="202124"/>
                </a:solidFill>
                <a:effectLst/>
                <a:latin typeface="Roboto"/>
              </a:rPr>
              <a:t> should love myself the way </a:t>
            </a:r>
            <a:r>
              <a:rPr lang="en-US" b="0" i="0" dirty="0" err="1">
                <a:solidFill>
                  <a:srgbClr val="202124"/>
                </a:solidFill>
                <a:effectLst/>
                <a:latin typeface="Roboto"/>
              </a:rPr>
              <a:t>i</a:t>
            </a:r>
            <a:r>
              <a:rPr lang="en-US" b="0" i="0" dirty="0">
                <a:solidFill>
                  <a:srgbClr val="202124"/>
                </a:solidFill>
                <a:effectLst/>
                <a:latin typeface="Roboto"/>
              </a:rPr>
              <a:t> am and even though </a:t>
            </a:r>
            <a:r>
              <a:rPr lang="en-US" b="0" i="0" dirty="0" err="1">
                <a:solidFill>
                  <a:srgbClr val="202124"/>
                </a:solidFill>
                <a:effectLst/>
                <a:latin typeface="Roboto"/>
              </a:rPr>
              <a:t>im</a:t>
            </a:r>
            <a:r>
              <a:rPr lang="en-US" b="0" i="0" dirty="0">
                <a:solidFill>
                  <a:srgbClr val="202124"/>
                </a:solidFill>
                <a:effectLst/>
                <a:latin typeface="Roboto"/>
              </a:rPr>
              <a:t> not completely doing that, they made me more confident”</a:t>
            </a:r>
            <a:endParaRPr lang="en-GB" dirty="0"/>
          </a:p>
        </p:txBody>
      </p:sp>
      <p:sp>
        <p:nvSpPr>
          <p:cNvPr id="7" name="TextBox 6">
            <a:extLst>
              <a:ext uri="{FF2B5EF4-FFF2-40B4-BE49-F238E27FC236}">
                <a16:creationId xmlns:a16="http://schemas.microsoft.com/office/drawing/2014/main" id="{E4AD4F70-C8B8-4670-965F-E3F1328FE9FD}"/>
              </a:ext>
            </a:extLst>
          </p:cNvPr>
          <p:cNvSpPr txBox="1"/>
          <p:nvPr/>
        </p:nvSpPr>
        <p:spPr>
          <a:xfrm>
            <a:off x="8391525" y="1436470"/>
            <a:ext cx="2905125" cy="1754326"/>
          </a:xfrm>
          <a:prstGeom prst="rect">
            <a:avLst/>
          </a:prstGeom>
          <a:noFill/>
        </p:spPr>
        <p:txBody>
          <a:bodyPr wrap="square" rtlCol="0">
            <a:spAutoFit/>
          </a:bodyPr>
          <a:lstStyle/>
          <a:p>
            <a:r>
              <a:rPr lang="en-US" b="0" i="0" dirty="0">
                <a:solidFill>
                  <a:srgbClr val="202124"/>
                </a:solidFill>
                <a:effectLst/>
                <a:latin typeface="Roboto"/>
              </a:rPr>
              <a:t>“I have become much more aware of my own </a:t>
            </a:r>
            <a:r>
              <a:rPr lang="en-US" b="0" i="0" dirty="0" err="1">
                <a:solidFill>
                  <a:srgbClr val="202124"/>
                </a:solidFill>
                <a:effectLst/>
                <a:latin typeface="Roboto"/>
              </a:rPr>
              <a:t>behaviour</a:t>
            </a:r>
            <a:r>
              <a:rPr lang="en-US" b="0" i="0" dirty="0">
                <a:solidFill>
                  <a:srgbClr val="202124"/>
                </a:solidFill>
                <a:effectLst/>
                <a:latin typeface="Roboto"/>
              </a:rPr>
              <a:t> and I'm happier than ever with how I am handling the big and small challenges of life”</a:t>
            </a:r>
            <a:endParaRPr lang="en-GB" dirty="0"/>
          </a:p>
        </p:txBody>
      </p:sp>
      <p:sp>
        <p:nvSpPr>
          <p:cNvPr id="8" name="TextBox 7">
            <a:extLst>
              <a:ext uri="{FF2B5EF4-FFF2-40B4-BE49-F238E27FC236}">
                <a16:creationId xmlns:a16="http://schemas.microsoft.com/office/drawing/2014/main" id="{C8BAFA8B-F0B3-4A15-8091-0D017BDE6E46}"/>
              </a:ext>
            </a:extLst>
          </p:cNvPr>
          <p:cNvSpPr txBox="1"/>
          <p:nvPr/>
        </p:nvSpPr>
        <p:spPr>
          <a:xfrm>
            <a:off x="5229227" y="3265706"/>
            <a:ext cx="2371725" cy="2031325"/>
          </a:xfrm>
          <a:prstGeom prst="rect">
            <a:avLst/>
          </a:prstGeom>
          <a:noFill/>
        </p:spPr>
        <p:txBody>
          <a:bodyPr wrap="square" rtlCol="0">
            <a:spAutoFit/>
          </a:bodyPr>
          <a:lstStyle/>
          <a:p>
            <a:r>
              <a:rPr lang="en-US" b="0" i="0" dirty="0">
                <a:solidFill>
                  <a:srgbClr val="202124"/>
                </a:solidFill>
                <a:effectLst/>
                <a:latin typeface="Roboto"/>
              </a:rPr>
              <a:t>“I definitely have a lot healthier coping mechanisms and I’m able to recognize negative thoughts more easily and then dismiss them.”</a:t>
            </a:r>
            <a:endParaRPr lang="en-GB" dirty="0"/>
          </a:p>
        </p:txBody>
      </p:sp>
      <p:sp>
        <p:nvSpPr>
          <p:cNvPr id="9" name="TextBox 8">
            <a:extLst>
              <a:ext uri="{FF2B5EF4-FFF2-40B4-BE49-F238E27FC236}">
                <a16:creationId xmlns:a16="http://schemas.microsoft.com/office/drawing/2014/main" id="{A8BD3C68-5DB7-4AED-B6F0-FCCA2035E871}"/>
              </a:ext>
            </a:extLst>
          </p:cNvPr>
          <p:cNvSpPr txBox="1"/>
          <p:nvPr/>
        </p:nvSpPr>
        <p:spPr>
          <a:xfrm>
            <a:off x="4267200" y="1436470"/>
            <a:ext cx="2733675" cy="1754326"/>
          </a:xfrm>
          <a:prstGeom prst="rect">
            <a:avLst/>
          </a:prstGeom>
          <a:noFill/>
        </p:spPr>
        <p:txBody>
          <a:bodyPr wrap="square" rtlCol="0">
            <a:spAutoFit/>
          </a:bodyPr>
          <a:lstStyle/>
          <a:p>
            <a:r>
              <a:rPr lang="en-US" b="0" i="0" dirty="0">
                <a:solidFill>
                  <a:srgbClr val="202124"/>
                </a:solidFill>
                <a:effectLst/>
                <a:latin typeface="Roboto"/>
              </a:rPr>
              <a:t>“If I ever feel sad or upset one day then I'll go and watch some </a:t>
            </a:r>
            <a:r>
              <a:rPr lang="en-US" b="0" i="0" dirty="0" err="1">
                <a:solidFill>
                  <a:srgbClr val="202124"/>
                </a:solidFill>
                <a:effectLst/>
                <a:latin typeface="Roboto"/>
              </a:rPr>
              <a:t>korean</a:t>
            </a:r>
            <a:r>
              <a:rPr lang="en-US" b="0" i="0" dirty="0">
                <a:solidFill>
                  <a:srgbClr val="202124"/>
                </a:solidFill>
                <a:effectLst/>
                <a:latin typeface="Roboto"/>
              </a:rPr>
              <a:t> videos or listen to </a:t>
            </a:r>
            <a:r>
              <a:rPr lang="en-US" b="0" i="0" dirty="0" err="1">
                <a:solidFill>
                  <a:srgbClr val="202124"/>
                </a:solidFill>
                <a:effectLst/>
                <a:latin typeface="Roboto"/>
              </a:rPr>
              <a:t>kpop</a:t>
            </a:r>
            <a:r>
              <a:rPr lang="en-US" b="0" i="0" dirty="0">
                <a:solidFill>
                  <a:srgbClr val="202124"/>
                </a:solidFill>
                <a:effectLst/>
                <a:latin typeface="Roboto"/>
              </a:rPr>
              <a:t> and it'll make me feel better.”</a:t>
            </a:r>
            <a:endParaRPr lang="en-GB" dirty="0"/>
          </a:p>
        </p:txBody>
      </p:sp>
      <p:pic>
        <p:nvPicPr>
          <p:cNvPr id="10" name="03 Mikrokosmos">
            <a:hlinkClick r:id="" action="ppaction://media"/>
            <a:extLst>
              <a:ext uri="{FF2B5EF4-FFF2-40B4-BE49-F238E27FC236}">
                <a16:creationId xmlns:a16="http://schemas.microsoft.com/office/drawing/2014/main" id="{26210E7F-F6F4-4946-B484-F81DC044DA59}"/>
              </a:ext>
            </a:extLst>
          </p:cNvPr>
          <p:cNvPicPr>
            <a:picLocks noChangeAspect="1"/>
          </p:cNvPicPr>
          <p:nvPr>
            <a:audioFile r:link="rId2"/>
            <p:extLst>
              <p:ext uri="{DAA4B4D4-6D71-4841-9C94-3DE7FCFB9230}">
                <p14:media xmlns:p14="http://schemas.microsoft.com/office/powerpoint/2010/main" r:embed="rId1">
                  <p14:fade in="18000" out="250"/>
                </p14:media>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68118830"/>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6000"/>
                                        <p:tgtEl>
                                          <p:spTgt spid="5"/>
                                        </p:tgtEl>
                                      </p:cBhvr>
                                    </p:animEffect>
                                    <p:anim calcmode="lin" valueType="num">
                                      <p:cBhvr>
                                        <p:cTn id="12" dur="6000" fill="hold"/>
                                        <p:tgtEl>
                                          <p:spTgt spid="5"/>
                                        </p:tgtEl>
                                        <p:attrNameLst>
                                          <p:attrName>ppt_x</p:attrName>
                                        </p:attrNameLst>
                                      </p:cBhvr>
                                      <p:tavLst>
                                        <p:tav tm="0">
                                          <p:val>
                                            <p:strVal val="#ppt_x"/>
                                          </p:val>
                                        </p:tav>
                                        <p:tav tm="100000">
                                          <p:val>
                                            <p:strVal val="#ppt_x"/>
                                          </p:val>
                                        </p:tav>
                                      </p:tavLst>
                                    </p:anim>
                                    <p:anim calcmode="lin" valueType="num">
                                      <p:cBhvr>
                                        <p:cTn id="13" dur="6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randombar(horizontal)">
                                      <p:cBhvr>
                                        <p:cTn id="18" dur="30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heel(1)">
                                      <p:cBhvr>
                                        <p:cTn id="23" dur="30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barn(inVertical)">
                                      <p:cBhvr>
                                        <p:cTn id="28" dur="30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wipe(down)">
                                      <p:cBhvr>
                                        <p:cTn id="33" dur="870">
                                          <p:stCondLst>
                                            <p:cond delay="0"/>
                                          </p:stCondLst>
                                        </p:cTn>
                                        <p:tgtEl>
                                          <p:spTgt spid="7"/>
                                        </p:tgtEl>
                                      </p:cBhvr>
                                    </p:animEffect>
                                    <p:anim calcmode="lin" valueType="num">
                                      <p:cBhvr>
                                        <p:cTn id="34" dur="2733"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35" dur="996"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36" dur="996" tmFilter="0, 0; 0.125,0.2665; 0.25,0.4; 0.375,0.465; 0.5,0.5;  0.625,0.535; 0.75,0.6; 0.875,0.7335; 1,1">
                                          <p:stCondLst>
                                            <p:cond delay="996"/>
                                          </p:stCondLst>
                                        </p:cTn>
                                        <p:tgtEl>
                                          <p:spTgt spid="7"/>
                                        </p:tgtEl>
                                        <p:attrNameLst>
                                          <p:attrName>ppt_y</p:attrName>
                                        </p:attrNameLst>
                                      </p:cBhvr>
                                      <p:tavLst>
                                        <p:tav tm="0" fmla="#ppt_y-sin(pi*$)/9">
                                          <p:val>
                                            <p:fltVal val="0"/>
                                          </p:val>
                                        </p:tav>
                                        <p:tav tm="100000">
                                          <p:val>
                                            <p:fltVal val="1"/>
                                          </p:val>
                                        </p:tav>
                                      </p:tavLst>
                                    </p:anim>
                                    <p:anim calcmode="lin" valueType="num">
                                      <p:cBhvr>
                                        <p:cTn id="37" dur="498" tmFilter="0, 0; 0.125,0.2665; 0.25,0.4; 0.375,0.465; 0.5,0.5;  0.625,0.535; 0.75,0.6; 0.875,0.7335; 1,1">
                                          <p:stCondLst>
                                            <p:cond delay="1986"/>
                                          </p:stCondLst>
                                        </p:cTn>
                                        <p:tgtEl>
                                          <p:spTgt spid="7"/>
                                        </p:tgtEl>
                                        <p:attrNameLst>
                                          <p:attrName>ppt_y</p:attrName>
                                        </p:attrNameLst>
                                      </p:cBhvr>
                                      <p:tavLst>
                                        <p:tav tm="0" fmla="#ppt_y-sin(pi*$)/27">
                                          <p:val>
                                            <p:fltVal val="0"/>
                                          </p:val>
                                        </p:tav>
                                        <p:tav tm="100000">
                                          <p:val>
                                            <p:fltVal val="1"/>
                                          </p:val>
                                        </p:tav>
                                      </p:tavLst>
                                    </p:anim>
                                    <p:anim calcmode="lin" valueType="num">
                                      <p:cBhvr>
                                        <p:cTn id="38" dur="246" tmFilter="0, 0; 0.125,0.2665; 0.25,0.4; 0.375,0.465; 0.5,0.5;  0.625,0.535; 0.75,0.6; 0.875,0.7335; 1,1">
                                          <p:stCondLst>
                                            <p:cond delay="2484"/>
                                          </p:stCondLst>
                                        </p:cTn>
                                        <p:tgtEl>
                                          <p:spTgt spid="7"/>
                                        </p:tgtEl>
                                        <p:attrNameLst>
                                          <p:attrName>ppt_y</p:attrName>
                                        </p:attrNameLst>
                                      </p:cBhvr>
                                      <p:tavLst>
                                        <p:tav tm="0" fmla="#ppt_y-sin(pi*$)/81">
                                          <p:val>
                                            <p:fltVal val="0"/>
                                          </p:val>
                                        </p:tav>
                                        <p:tav tm="100000">
                                          <p:val>
                                            <p:fltVal val="1"/>
                                          </p:val>
                                        </p:tav>
                                      </p:tavLst>
                                    </p:anim>
                                    <p:animScale>
                                      <p:cBhvr>
                                        <p:cTn id="39" dur="39">
                                          <p:stCondLst>
                                            <p:cond delay="975"/>
                                          </p:stCondLst>
                                        </p:cTn>
                                        <p:tgtEl>
                                          <p:spTgt spid="7"/>
                                        </p:tgtEl>
                                      </p:cBhvr>
                                      <p:to x="100000" y="60000"/>
                                    </p:animScale>
                                    <p:animScale>
                                      <p:cBhvr>
                                        <p:cTn id="40" dur="249" decel="50000">
                                          <p:stCondLst>
                                            <p:cond delay="1014"/>
                                          </p:stCondLst>
                                        </p:cTn>
                                        <p:tgtEl>
                                          <p:spTgt spid="7"/>
                                        </p:tgtEl>
                                      </p:cBhvr>
                                      <p:to x="100000" y="100000"/>
                                    </p:animScale>
                                    <p:animScale>
                                      <p:cBhvr>
                                        <p:cTn id="41" dur="39">
                                          <p:stCondLst>
                                            <p:cond delay="1968"/>
                                          </p:stCondLst>
                                        </p:cTn>
                                        <p:tgtEl>
                                          <p:spTgt spid="7"/>
                                        </p:tgtEl>
                                      </p:cBhvr>
                                      <p:to x="100000" y="80000"/>
                                    </p:animScale>
                                    <p:animScale>
                                      <p:cBhvr>
                                        <p:cTn id="42" dur="249" decel="50000">
                                          <p:stCondLst>
                                            <p:cond delay="2007"/>
                                          </p:stCondLst>
                                        </p:cTn>
                                        <p:tgtEl>
                                          <p:spTgt spid="7"/>
                                        </p:tgtEl>
                                      </p:cBhvr>
                                      <p:to x="100000" y="100000"/>
                                    </p:animScale>
                                    <p:animScale>
                                      <p:cBhvr>
                                        <p:cTn id="43" dur="39">
                                          <p:stCondLst>
                                            <p:cond delay="2463"/>
                                          </p:stCondLst>
                                        </p:cTn>
                                        <p:tgtEl>
                                          <p:spTgt spid="7"/>
                                        </p:tgtEl>
                                      </p:cBhvr>
                                      <p:to x="100000" y="90000"/>
                                    </p:animScale>
                                    <p:animScale>
                                      <p:cBhvr>
                                        <p:cTn id="44" dur="249" decel="50000">
                                          <p:stCondLst>
                                            <p:cond delay="2502"/>
                                          </p:stCondLst>
                                        </p:cTn>
                                        <p:tgtEl>
                                          <p:spTgt spid="7"/>
                                        </p:tgtEl>
                                      </p:cBhvr>
                                      <p:to x="100000" y="100000"/>
                                    </p:animScale>
                                    <p:animScale>
                                      <p:cBhvr>
                                        <p:cTn id="45" dur="39">
                                          <p:stCondLst>
                                            <p:cond delay="2712"/>
                                          </p:stCondLst>
                                        </p:cTn>
                                        <p:tgtEl>
                                          <p:spTgt spid="7"/>
                                        </p:tgtEl>
                                      </p:cBhvr>
                                      <p:to x="100000" y="95000"/>
                                    </p:animScale>
                                    <p:animScale>
                                      <p:cBhvr>
                                        <p:cTn id="46" dur="249" decel="50000">
                                          <p:stCondLst>
                                            <p:cond delay="2751"/>
                                          </p:stCondLst>
                                        </p:cTn>
                                        <p:tgtEl>
                                          <p:spTgt spid="7"/>
                                        </p:tgtEl>
                                      </p:cBhvr>
                                      <p:to x="100000" y="100000"/>
                                    </p:animScale>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4"/>
                                        </p:tgtEl>
                                        <p:attrNameLst>
                                          <p:attrName>style.visibility</p:attrName>
                                        </p:attrNameLst>
                                      </p:cBhvr>
                                      <p:to>
                                        <p:strVal val="visible"/>
                                      </p:to>
                                    </p:set>
                                    <p:animEffect transition="in" filter="wipe(down)">
                                      <p:cBhvr>
                                        <p:cTn id="51" dur="2000"/>
                                        <p:tgtEl>
                                          <p:spTgt spid="4"/>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grpId="0" nodeType="clickEffect">
                                  <p:stCondLst>
                                    <p:cond delay="0"/>
                                  </p:stCondLst>
                                  <p:childTnLst>
                                    <p:set>
                                      <p:cBhvr>
                                        <p:cTn id="55" dur="1" fill="hold">
                                          <p:stCondLst>
                                            <p:cond delay="0"/>
                                          </p:stCondLst>
                                        </p:cTn>
                                        <p:tgtEl>
                                          <p:spTgt spid="3"/>
                                        </p:tgtEl>
                                        <p:attrNameLst>
                                          <p:attrName>style.visibility</p:attrName>
                                        </p:attrNameLst>
                                      </p:cBhvr>
                                      <p:to>
                                        <p:strVal val="visible"/>
                                      </p:to>
                                    </p:set>
                                    <p:anim calcmode="lin" valueType="num">
                                      <p:cBhvr>
                                        <p:cTn id="56" dur="2000" fill="hold"/>
                                        <p:tgtEl>
                                          <p:spTgt spid="3"/>
                                        </p:tgtEl>
                                        <p:attrNameLst>
                                          <p:attrName>ppt_w</p:attrName>
                                        </p:attrNameLst>
                                      </p:cBhvr>
                                      <p:tavLst>
                                        <p:tav tm="0">
                                          <p:val>
                                            <p:fltVal val="0"/>
                                          </p:val>
                                        </p:tav>
                                        <p:tav tm="100000">
                                          <p:val>
                                            <p:strVal val="#ppt_w"/>
                                          </p:val>
                                        </p:tav>
                                      </p:tavLst>
                                    </p:anim>
                                    <p:anim calcmode="lin" valueType="num">
                                      <p:cBhvr>
                                        <p:cTn id="57" dur="2000" fill="hold"/>
                                        <p:tgtEl>
                                          <p:spTgt spid="3"/>
                                        </p:tgtEl>
                                        <p:attrNameLst>
                                          <p:attrName>ppt_h</p:attrName>
                                        </p:attrNameLst>
                                      </p:cBhvr>
                                      <p:tavLst>
                                        <p:tav tm="0">
                                          <p:val>
                                            <p:fltVal val="0"/>
                                          </p:val>
                                        </p:tav>
                                        <p:tav tm="100000">
                                          <p:val>
                                            <p:strVal val="#ppt_h"/>
                                          </p:val>
                                        </p:tav>
                                      </p:tavLst>
                                    </p:anim>
                                    <p:animEffect transition="in" filter="fade">
                                      <p:cBhvr>
                                        <p:cTn id="58"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59" repeatCount="indefinite" fill="hold" display="0">
                  <p:stCondLst>
                    <p:cond delay="indefinite"/>
                  </p:stCondLst>
                  <p:endCondLst>
                    <p:cond evt="onStopAudio" delay="0">
                      <p:tgtEl>
                        <p:sldTgt/>
                      </p:tgtEl>
                    </p:cond>
                  </p:endCondLst>
                </p:cTn>
                <p:tgtEl>
                  <p:spTgt spid="10"/>
                </p:tgtEl>
              </p:cMediaNode>
            </p:audio>
          </p:childTnLst>
        </p:cTn>
      </p:par>
    </p:tnLst>
    <p:bldLst>
      <p:bldP spid="3" grpId="0"/>
      <p:bldP spid="4" grpId="0"/>
      <p:bldP spid="5" grpId="0"/>
      <p:bldP spid="6" grpId="0"/>
      <p:bldP spid="7" grpId="0"/>
      <p:bldP spid="8" grpId="0"/>
      <p:bldP spid="9"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31667D1-901D-46C2-8169-3AF0B15D09E6}"/>
              </a:ext>
            </a:extLst>
          </p:cNvPr>
          <p:cNvSpPr txBox="1"/>
          <p:nvPr/>
        </p:nvSpPr>
        <p:spPr>
          <a:xfrm>
            <a:off x="876300" y="628650"/>
            <a:ext cx="2000250" cy="2585323"/>
          </a:xfrm>
          <a:prstGeom prst="rect">
            <a:avLst/>
          </a:prstGeom>
          <a:noFill/>
        </p:spPr>
        <p:txBody>
          <a:bodyPr wrap="square" rtlCol="0">
            <a:spAutoFit/>
          </a:bodyPr>
          <a:lstStyle/>
          <a:p>
            <a:r>
              <a:rPr lang="en-US" b="0" i="0" dirty="0">
                <a:solidFill>
                  <a:srgbClr val="202124"/>
                </a:solidFill>
                <a:effectLst/>
                <a:latin typeface="Roboto"/>
              </a:rPr>
              <a:t>“I have found more about myself after becoming an army thus it helped me figure out what I need when I feel a certain way.”</a:t>
            </a:r>
            <a:endParaRPr lang="en-GB" dirty="0"/>
          </a:p>
        </p:txBody>
      </p:sp>
      <p:sp>
        <p:nvSpPr>
          <p:cNvPr id="8" name="TextBox 7">
            <a:extLst>
              <a:ext uri="{FF2B5EF4-FFF2-40B4-BE49-F238E27FC236}">
                <a16:creationId xmlns:a16="http://schemas.microsoft.com/office/drawing/2014/main" id="{4B7F43E0-6725-447B-B762-5294E6D4A636}"/>
              </a:ext>
            </a:extLst>
          </p:cNvPr>
          <p:cNvSpPr txBox="1"/>
          <p:nvPr/>
        </p:nvSpPr>
        <p:spPr>
          <a:xfrm>
            <a:off x="6972300" y="437465"/>
            <a:ext cx="4991100" cy="646331"/>
          </a:xfrm>
          <a:prstGeom prst="rect">
            <a:avLst/>
          </a:prstGeom>
          <a:noFill/>
        </p:spPr>
        <p:txBody>
          <a:bodyPr wrap="square" rtlCol="0">
            <a:spAutoFit/>
          </a:bodyPr>
          <a:lstStyle/>
          <a:p>
            <a:r>
              <a:rPr lang="en-US" b="0" i="0" dirty="0">
                <a:solidFill>
                  <a:srgbClr val="202124"/>
                </a:solidFill>
                <a:effectLst/>
                <a:latin typeface="Roboto"/>
              </a:rPr>
              <a:t>“I did. I just listen to their music and dance. I love dancing. It makes me happier :)”</a:t>
            </a:r>
            <a:endParaRPr lang="en-GB" dirty="0"/>
          </a:p>
        </p:txBody>
      </p:sp>
      <p:sp>
        <p:nvSpPr>
          <p:cNvPr id="9" name="TextBox 8">
            <a:extLst>
              <a:ext uri="{FF2B5EF4-FFF2-40B4-BE49-F238E27FC236}">
                <a16:creationId xmlns:a16="http://schemas.microsoft.com/office/drawing/2014/main" id="{754E6733-B3BD-40C2-8267-007596415504}"/>
              </a:ext>
            </a:extLst>
          </p:cNvPr>
          <p:cNvSpPr txBox="1"/>
          <p:nvPr/>
        </p:nvSpPr>
        <p:spPr>
          <a:xfrm>
            <a:off x="5353050" y="4057650"/>
            <a:ext cx="1390650" cy="2585323"/>
          </a:xfrm>
          <a:prstGeom prst="rect">
            <a:avLst/>
          </a:prstGeom>
          <a:noFill/>
        </p:spPr>
        <p:txBody>
          <a:bodyPr wrap="square" rtlCol="0">
            <a:spAutoFit/>
          </a:bodyPr>
          <a:lstStyle/>
          <a:p>
            <a:r>
              <a:rPr lang="en-US" b="0" i="0" dirty="0">
                <a:solidFill>
                  <a:srgbClr val="202124"/>
                </a:solidFill>
                <a:effectLst/>
                <a:latin typeface="Roboto"/>
              </a:rPr>
              <a:t>“I don't have problem with mental health but </a:t>
            </a:r>
            <a:r>
              <a:rPr lang="en-US" b="0" i="0" dirty="0" err="1">
                <a:solidFill>
                  <a:srgbClr val="202124"/>
                </a:solidFill>
                <a:effectLst/>
                <a:latin typeface="Roboto"/>
              </a:rPr>
              <a:t>i</a:t>
            </a:r>
            <a:r>
              <a:rPr lang="en-US" b="0" i="0" dirty="0">
                <a:solidFill>
                  <a:srgbClr val="202124"/>
                </a:solidFill>
                <a:effectLst/>
                <a:latin typeface="Roboto"/>
              </a:rPr>
              <a:t> feel so good since </a:t>
            </a:r>
            <a:r>
              <a:rPr lang="en-US" b="0" i="0" dirty="0" err="1">
                <a:solidFill>
                  <a:srgbClr val="202124"/>
                </a:solidFill>
                <a:effectLst/>
                <a:latin typeface="Roboto"/>
              </a:rPr>
              <a:t>i</a:t>
            </a:r>
            <a:r>
              <a:rPr lang="en-US" b="0" i="0" dirty="0">
                <a:solidFill>
                  <a:srgbClr val="202124"/>
                </a:solidFill>
                <a:effectLst/>
                <a:latin typeface="Roboto"/>
              </a:rPr>
              <a:t> became army.”</a:t>
            </a:r>
            <a:endParaRPr lang="en-GB" dirty="0"/>
          </a:p>
        </p:txBody>
      </p:sp>
      <p:sp>
        <p:nvSpPr>
          <p:cNvPr id="10" name="TextBox 9">
            <a:extLst>
              <a:ext uri="{FF2B5EF4-FFF2-40B4-BE49-F238E27FC236}">
                <a16:creationId xmlns:a16="http://schemas.microsoft.com/office/drawing/2014/main" id="{9B153765-CECE-467A-ACD9-EF7A1D10F7D4}"/>
              </a:ext>
            </a:extLst>
          </p:cNvPr>
          <p:cNvSpPr txBox="1"/>
          <p:nvPr/>
        </p:nvSpPr>
        <p:spPr>
          <a:xfrm>
            <a:off x="8648700" y="3429000"/>
            <a:ext cx="3019425" cy="646331"/>
          </a:xfrm>
          <a:prstGeom prst="rect">
            <a:avLst/>
          </a:prstGeom>
          <a:noFill/>
        </p:spPr>
        <p:txBody>
          <a:bodyPr wrap="square" rtlCol="0">
            <a:spAutoFit/>
          </a:bodyPr>
          <a:lstStyle/>
          <a:p>
            <a:r>
              <a:rPr lang="en-US" b="0" i="0" dirty="0">
                <a:solidFill>
                  <a:srgbClr val="202124"/>
                </a:solidFill>
                <a:effectLst/>
                <a:latin typeface="Roboto"/>
              </a:rPr>
              <a:t>“By listening to their songs a lot to lift up my mood”</a:t>
            </a:r>
            <a:endParaRPr lang="en-GB" dirty="0"/>
          </a:p>
        </p:txBody>
      </p:sp>
      <p:sp>
        <p:nvSpPr>
          <p:cNvPr id="11" name="TextBox 10">
            <a:extLst>
              <a:ext uri="{FF2B5EF4-FFF2-40B4-BE49-F238E27FC236}">
                <a16:creationId xmlns:a16="http://schemas.microsoft.com/office/drawing/2014/main" id="{57C3E8C3-392B-4AB6-932F-6F732A86BB37}"/>
              </a:ext>
            </a:extLst>
          </p:cNvPr>
          <p:cNvSpPr txBox="1"/>
          <p:nvPr/>
        </p:nvSpPr>
        <p:spPr>
          <a:xfrm>
            <a:off x="4105275" y="1981200"/>
            <a:ext cx="4181475" cy="369332"/>
          </a:xfrm>
          <a:prstGeom prst="rect">
            <a:avLst/>
          </a:prstGeom>
          <a:noFill/>
        </p:spPr>
        <p:txBody>
          <a:bodyPr wrap="square" rtlCol="0">
            <a:spAutoFit/>
          </a:bodyPr>
          <a:lstStyle/>
          <a:p>
            <a:r>
              <a:rPr lang="en-US" b="0" i="0" dirty="0">
                <a:solidFill>
                  <a:srgbClr val="202124"/>
                </a:solidFill>
                <a:effectLst/>
                <a:latin typeface="Roboto"/>
              </a:rPr>
              <a:t>“Yes I am more Happy”</a:t>
            </a:r>
            <a:endParaRPr lang="en-GB" dirty="0"/>
          </a:p>
        </p:txBody>
      </p:sp>
      <p:sp>
        <p:nvSpPr>
          <p:cNvPr id="12" name="TextBox 11">
            <a:extLst>
              <a:ext uri="{FF2B5EF4-FFF2-40B4-BE49-F238E27FC236}">
                <a16:creationId xmlns:a16="http://schemas.microsoft.com/office/drawing/2014/main" id="{08609B0F-23B1-4D36-8B00-9B6E6678F725}"/>
              </a:ext>
            </a:extLst>
          </p:cNvPr>
          <p:cNvSpPr txBox="1"/>
          <p:nvPr/>
        </p:nvSpPr>
        <p:spPr>
          <a:xfrm>
            <a:off x="1219200" y="4075331"/>
            <a:ext cx="1552575" cy="646331"/>
          </a:xfrm>
          <a:prstGeom prst="rect">
            <a:avLst/>
          </a:prstGeom>
          <a:noFill/>
        </p:spPr>
        <p:txBody>
          <a:bodyPr wrap="square" rtlCol="0">
            <a:spAutoFit/>
          </a:bodyPr>
          <a:lstStyle/>
          <a:p>
            <a:r>
              <a:rPr lang="en-GB" b="0" i="0" dirty="0">
                <a:solidFill>
                  <a:srgbClr val="202124"/>
                </a:solidFill>
                <a:effectLst/>
                <a:latin typeface="Roboto"/>
              </a:rPr>
              <a:t>“Maybe, idk exactly”</a:t>
            </a:r>
            <a:endParaRPr lang="en-GB" dirty="0"/>
          </a:p>
        </p:txBody>
      </p:sp>
      <p:sp>
        <p:nvSpPr>
          <p:cNvPr id="13" name="TextBox 12">
            <a:extLst>
              <a:ext uri="{FF2B5EF4-FFF2-40B4-BE49-F238E27FC236}">
                <a16:creationId xmlns:a16="http://schemas.microsoft.com/office/drawing/2014/main" id="{F1F9C629-BD70-4F97-A84B-5966C9411EB5}"/>
              </a:ext>
            </a:extLst>
          </p:cNvPr>
          <p:cNvSpPr txBox="1"/>
          <p:nvPr/>
        </p:nvSpPr>
        <p:spPr>
          <a:xfrm>
            <a:off x="8724900" y="5314950"/>
            <a:ext cx="1619250" cy="369332"/>
          </a:xfrm>
          <a:prstGeom prst="rect">
            <a:avLst/>
          </a:prstGeom>
          <a:noFill/>
        </p:spPr>
        <p:txBody>
          <a:bodyPr wrap="square" rtlCol="0">
            <a:spAutoFit/>
          </a:bodyPr>
          <a:lstStyle/>
          <a:p>
            <a:r>
              <a:rPr lang="en-GB" b="0" i="0" dirty="0">
                <a:solidFill>
                  <a:srgbClr val="202124"/>
                </a:solidFill>
                <a:effectLst/>
                <a:latin typeface="Roboto"/>
              </a:rPr>
              <a:t>“No, sorry”</a:t>
            </a:r>
            <a:endParaRPr lang="en-GB" dirty="0"/>
          </a:p>
        </p:txBody>
      </p:sp>
      <p:sp>
        <p:nvSpPr>
          <p:cNvPr id="14" name="TextBox 13">
            <a:extLst>
              <a:ext uri="{FF2B5EF4-FFF2-40B4-BE49-F238E27FC236}">
                <a16:creationId xmlns:a16="http://schemas.microsoft.com/office/drawing/2014/main" id="{9A2CE2E2-A5E5-4490-AC8A-164B5A4E6AD6}"/>
              </a:ext>
            </a:extLst>
          </p:cNvPr>
          <p:cNvSpPr txBox="1"/>
          <p:nvPr/>
        </p:nvSpPr>
        <p:spPr>
          <a:xfrm>
            <a:off x="2481262" y="5499616"/>
            <a:ext cx="790575" cy="369332"/>
          </a:xfrm>
          <a:prstGeom prst="rect">
            <a:avLst/>
          </a:prstGeom>
          <a:noFill/>
        </p:spPr>
        <p:txBody>
          <a:bodyPr wrap="square" rtlCol="0">
            <a:spAutoFit/>
          </a:bodyPr>
          <a:lstStyle/>
          <a:p>
            <a:r>
              <a:rPr lang="en-GB" b="0" i="0" dirty="0">
                <a:solidFill>
                  <a:srgbClr val="202124"/>
                </a:solidFill>
                <a:effectLst/>
                <a:latin typeface="Roboto"/>
              </a:rPr>
              <a:t>“N/A”</a:t>
            </a:r>
            <a:endParaRPr lang="en-GB" dirty="0"/>
          </a:p>
        </p:txBody>
      </p:sp>
    </p:spTree>
    <p:extLst>
      <p:ext uri="{BB962C8B-B14F-4D97-AF65-F5344CB8AC3E}">
        <p14:creationId xmlns:p14="http://schemas.microsoft.com/office/powerpoint/2010/main" val="1101047624"/>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3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randombar(horizontal)">
                                      <p:cBhvr>
                                        <p:cTn id="12" dur="20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circle(in)">
                                      <p:cBhvr>
                                        <p:cTn id="17" dur="2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14"/>
                                        </p:tgtEl>
                                        <p:attrNameLst>
                                          <p:attrName>style.visibility</p:attrName>
                                        </p:attrNameLst>
                                      </p:cBhvr>
                                      <p:to>
                                        <p:strVal val="visible"/>
                                      </p:to>
                                    </p:set>
                                    <p:anim calcmode="lin" valueType="num">
                                      <p:cBhvr additive="base">
                                        <p:cTn id="22" dur="1000" fill="hold"/>
                                        <p:tgtEl>
                                          <p:spTgt spid="14"/>
                                        </p:tgtEl>
                                        <p:attrNameLst>
                                          <p:attrName>ppt_x</p:attrName>
                                        </p:attrNameLst>
                                      </p:cBhvr>
                                      <p:tavLst>
                                        <p:tav tm="0">
                                          <p:val>
                                            <p:strVal val="#ppt_x"/>
                                          </p:val>
                                        </p:tav>
                                        <p:tav tm="100000">
                                          <p:val>
                                            <p:strVal val="#ppt_x"/>
                                          </p:val>
                                        </p:tav>
                                      </p:tavLst>
                                    </p:anim>
                                    <p:anim calcmode="lin" valueType="num">
                                      <p:cBhvr additive="base">
                                        <p:cTn id="23" dur="10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6" presetClass="entr" presetSubtype="0" fill="hold" grpId="0" nodeType="click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wipe(down)">
                                      <p:cBhvr>
                                        <p:cTn id="28" dur="580">
                                          <p:stCondLst>
                                            <p:cond delay="0"/>
                                          </p:stCondLst>
                                        </p:cTn>
                                        <p:tgtEl>
                                          <p:spTgt spid="11"/>
                                        </p:tgtEl>
                                      </p:cBhvr>
                                    </p:animEffect>
                                    <p:anim calcmode="lin" valueType="num">
                                      <p:cBhvr>
                                        <p:cTn id="29"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30"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31"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32"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33"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34" dur="26">
                                          <p:stCondLst>
                                            <p:cond delay="650"/>
                                          </p:stCondLst>
                                        </p:cTn>
                                        <p:tgtEl>
                                          <p:spTgt spid="11"/>
                                        </p:tgtEl>
                                      </p:cBhvr>
                                      <p:to x="100000" y="60000"/>
                                    </p:animScale>
                                    <p:animScale>
                                      <p:cBhvr>
                                        <p:cTn id="35" dur="166" decel="50000">
                                          <p:stCondLst>
                                            <p:cond delay="676"/>
                                          </p:stCondLst>
                                        </p:cTn>
                                        <p:tgtEl>
                                          <p:spTgt spid="11"/>
                                        </p:tgtEl>
                                      </p:cBhvr>
                                      <p:to x="100000" y="100000"/>
                                    </p:animScale>
                                    <p:animScale>
                                      <p:cBhvr>
                                        <p:cTn id="36" dur="26">
                                          <p:stCondLst>
                                            <p:cond delay="1312"/>
                                          </p:stCondLst>
                                        </p:cTn>
                                        <p:tgtEl>
                                          <p:spTgt spid="11"/>
                                        </p:tgtEl>
                                      </p:cBhvr>
                                      <p:to x="100000" y="80000"/>
                                    </p:animScale>
                                    <p:animScale>
                                      <p:cBhvr>
                                        <p:cTn id="37" dur="166" decel="50000">
                                          <p:stCondLst>
                                            <p:cond delay="1338"/>
                                          </p:stCondLst>
                                        </p:cTn>
                                        <p:tgtEl>
                                          <p:spTgt spid="11"/>
                                        </p:tgtEl>
                                      </p:cBhvr>
                                      <p:to x="100000" y="100000"/>
                                    </p:animScale>
                                    <p:animScale>
                                      <p:cBhvr>
                                        <p:cTn id="38" dur="26">
                                          <p:stCondLst>
                                            <p:cond delay="1642"/>
                                          </p:stCondLst>
                                        </p:cTn>
                                        <p:tgtEl>
                                          <p:spTgt spid="11"/>
                                        </p:tgtEl>
                                      </p:cBhvr>
                                      <p:to x="100000" y="90000"/>
                                    </p:animScale>
                                    <p:animScale>
                                      <p:cBhvr>
                                        <p:cTn id="39" dur="166" decel="50000">
                                          <p:stCondLst>
                                            <p:cond delay="1668"/>
                                          </p:stCondLst>
                                        </p:cTn>
                                        <p:tgtEl>
                                          <p:spTgt spid="11"/>
                                        </p:tgtEl>
                                      </p:cBhvr>
                                      <p:to x="100000" y="100000"/>
                                    </p:animScale>
                                    <p:animScale>
                                      <p:cBhvr>
                                        <p:cTn id="40" dur="26">
                                          <p:stCondLst>
                                            <p:cond delay="1808"/>
                                          </p:stCondLst>
                                        </p:cTn>
                                        <p:tgtEl>
                                          <p:spTgt spid="11"/>
                                        </p:tgtEl>
                                      </p:cBhvr>
                                      <p:to x="100000" y="95000"/>
                                    </p:animScale>
                                    <p:animScale>
                                      <p:cBhvr>
                                        <p:cTn id="41" dur="166" decel="50000">
                                          <p:stCondLst>
                                            <p:cond delay="1834"/>
                                          </p:stCondLst>
                                        </p:cTn>
                                        <p:tgtEl>
                                          <p:spTgt spid="11"/>
                                        </p:tgtEl>
                                      </p:cBhvr>
                                      <p:to x="100000" y="100000"/>
                                    </p:animScale>
                                  </p:childTnLst>
                                </p:cTn>
                              </p:par>
                            </p:childTnLst>
                          </p:cTn>
                        </p:par>
                      </p:childTnLst>
                    </p:cTn>
                  </p:par>
                  <p:par>
                    <p:cTn id="42" fill="hold">
                      <p:stCondLst>
                        <p:cond delay="indefinite"/>
                      </p:stCondLst>
                      <p:childTnLst>
                        <p:par>
                          <p:cTn id="43" fill="hold">
                            <p:stCondLst>
                              <p:cond delay="0"/>
                            </p:stCondLst>
                            <p:childTnLst>
                              <p:par>
                                <p:cTn id="44" presetID="21" presetClass="entr" presetSubtype="1" fill="hold" grpId="0" nodeType="clickEffect">
                                  <p:stCondLst>
                                    <p:cond delay="0"/>
                                  </p:stCondLst>
                                  <p:childTnLst>
                                    <p:set>
                                      <p:cBhvr>
                                        <p:cTn id="45" dur="1" fill="hold">
                                          <p:stCondLst>
                                            <p:cond delay="0"/>
                                          </p:stCondLst>
                                        </p:cTn>
                                        <p:tgtEl>
                                          <p:spTgt spid="9"/>
                                        </p:tgtEl>
                                        <p:attrNameLst>
                                          <p:attrName>style.visibility</p:attrName>
                                        </p:attrNameLst>
                                      </p:cBhvr>
                                      <p:to>
                                        <p:strVal val="visible"/>
                                      </p:to>
                                    </p:set>
                                    <p:animEffect transition="in" filter="wheel(1)">
                                      <p:cBhvr>
                                        <p:cTn id="46" dur="3000"/>
                                        <p:tgtEl>
                                          <p:spTgt spid="9"/>
                                        </p:tgtEl>
                                      </p:cBhvr>
                                    </p:animEffect>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13"/>
                                        </p:tgtEl>
                                        <p:attrNameLst>
                                          <p:attrName>style.visibility</p:attrName>
                                        </p:attrNameLst>
                                      </p:cBhvr>
                                      <p:to>
                                        <p:strVal val="visible"/>
                                      </p:to>
                                    </p:set>
                                    <p:anim calcmode="lin" valueType="num">
                                      <p:cBhvr additive="base">
                                        <p:cTn id="51" dur="1000" fill="hold"/>
                                        <p:tgtEl>
                                          <p:spTgt spid="13"/>
                                        </p:tgtEl>
                                        <p:attrNameLst>
                                          <p:attrName>ppt_x</p:attrName>
                                        </p:attrNameLst>
                                      </p:cBhvr>
                                      <p:tavLst>
                                        <p:tav tm="0">
                                          <p:val>
                                            <p:strVal val="#ppt_x"/>
                                          </p:val>
                                        </p:tav>
                                        <p:tav tm="100000">
                                          <p:val>
                                            <p:strVal val="#ppt_x"/>
                                          </p:val>
                                        </p:tav>
                                      </p:tavLst>
                                    </p:anim>
                                    <p:anim calcmode="lin" valueType="num">
                                      <p:cBhvr additive="base">
                                        <p:cTn id="52" dur="10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31" presetClass="entr" presetSubtype="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 calcmode="lin" valueType="num">
                                      <p:cBhvr>
                                        <p:cTn id="57" dur="1000" fill="hold"/>
                                        <p:tgtEl>
                                          <p:spTgt spid="12"/>
                                        </p:tgtEl>
                                        <p:attrNameLst>
                                          <p:attrName>ppt_w</p:attrName>
                                        </p:attrNameLst>
                                      </p:cBhvr>
                                      <p:tavLst>
                                        <p:tav tm="0">
                                          <p:val>
                                            <p:fltVal val="0"/>
                                          </p:val>
                                        </p:tav>
                                        <p:tav tm="100000">
                                          <p:val>
                                            <p:strVal val="#ppt_w"/>
                                          </p:val>
                                        </p:tav>
                                      </p:tavLst>
                                    </p:anim>
                                    <p:anim calcmode="lin" valueType="num">
                                      <p:cBhvr>
                                        <p:cTn id="58" dur="1000" fill="hold"/>
                                        <p:tgtEl>
                                          <p:spTgt spid="12"/>
                                        </p:tgtEl>
                                        <p:attrNameLst>
                                          <p:attrName>ppt_h</p:attrName>
                                        </p:attrNameLst>
                                      </p:cBhvr>
                                      <p:tavLst>
                                        <p:tav tm="0">
                                          <p:val>
                                            <p:fltVal val="0"/>
                                          </p:val>
                                        </p:tav>
                                        <p:tav tm="100000">
                                          <p:val>
                                            <p:strVal val="#ppt_h"/>
                                          </p:val>
                                        </p:tav>
                                      </p:tavLst>
                                    </p:anim>
                                    <p:anim calcmode="lin" valueType="num">
                                      <p:cBhvr>
                                        <p:cTn id="59" dur="1000" fill="hold"/>
                                        <p:tgtEl>
                                          <p:spTgt spid="12"/>
                                        </p:tgtEl>
                                        <p:attrNameLst>
                                          <p:attrName>style.rotation</p:attrName>
                                        </p:attrNameLst>
                                      </p:cBhvr>
                                      <p:tavLst>
                                        <p:tav tm="0">
                                          <p:val>
                                            <p:fltVal val="90"/>
                                          </p:val>
                                        </p:tav>
                                        <p:tav tm="100000">
                                          <p:val>
                                            <p:fltVal val="0"/>
                                          </p:val>
                                        </p:tav>
                                      </p:tavLst>
                                    </p:anim>
                                    <p:animEffect transition="in" filter="fade">
                                      <p:cBhvr>
                                        <p:cTn id="60"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E5280FD2-EE2D-4ACB-A0B7-0406F05A296A}"/>
              </a:ext>
            </a:extLst>
          </p:cNvPr>
          <p:cNvPicPr>
            <a:picLocks noChangeAspect="1"/>
          </p:cNvPicPr>
          <p:nvPr/>
        </p:nvPicPr>
        <p:blipFill rotWithShape="1">
          <a:blip r:embed="rId2">
            <a:extLst>
              <a:ext uri="{28A0092B-C50C-407E-A947-70E740481C1C}">
                <a14:useLocalDpi xmlns:a14="http://schemas.microsoft.com/office/drawing/2010/main" val="0"/>
              </a:ext>
            </a:extLst>
          </a:blip>
          <a:srcRect t="23056" b="30972"/>
          <a:stretch/>
        </p:blipFill>
        <p:spPr>
          <a:xfrm>
            <a:off x="398585" y="3157537"/>
            <a:ext cx="3165231" cy="3152775"/>
          </a:xfrm>
          <a:prstGeom prst="rect">
            <a:avLst/>
          </a:prstGeom>
        </p:spPr>
      </p:pic>
      <p:pic>
        <p:nvPicPr>
          <p:cNvPr id="5" name="Picture 4" descr="Graphical user interface, text, application&#10;&#10;Description automatically generated">
            <a:extLst>
              <a:ext uri="{FF2B5EF4-FFF2-40B4-BE49-F238E27FC236}">
                <a16:creationId xmlns:a16="http://schemas.microsoft.com/office/drawing/2014/main" id="{C009B917-5978-4952-A718-3E5D39B0983C}"/>
              </a:ext>
            </a:extLst>
          </p:cNvPr>
          <p:cNvPicPr>
            <a:picLocks noChangeAspect="1"/>
          </p:cNvPicPr>
          <p:nvPr/>
        </p:nvPicPr>
        <p:blipFill rotWithShape="1">
          <a:blip r:embed="rId3">
            <a:extLst>
              <a:ext uri="{28A0092B-C50C-407E-A947-70E740481C1C}">
                <a14:useLocalDpi xmlns:a14="http://schemas.microsoft.com/office/drawing/2010/main" val="0"/>
              </a:ext>
            </a:extLst>
          </a:blip>
          <a:srcRect t="19305" b="45417"/>
          <a:stretch/>
        </p:blipFill>
        <p:spPr>
          <a:xfrm>
            <a:off x="398585" y="295275"/>
            <a:ext cx="3165231" cy="2419350"/>
          </a:xfrm>
          <a:prstGeom prst="rect">
            <a:avLst/>
          </a:prstGeom>
        </p:spPr>
      </p:pic>
      <p:pic>
        <p:nvPicPr>
          <p:cNvPr id="7" name="Picture 6" descr="Graphical user interface, application&#10;&#10;Description automatically generated">
            <a:extLst>
              <a:ext uri="{FF2B5EF4-FFF2-40B4-BE49-F238E27FC236}">
                <a16:creationId xmlns:a16="http://schemas.microsoft.com/office/drawing/2014/main" id="{62CB2F64-B2E6-460B-912F-590D8D78075C}"/>
              </a:ext>
            </a:extLst>
          </p:cNvPr>
          <p:cNvPicPr>
            <a:picLocks noChangeAspect="1"/>
          </p:cNvPicPr>
          <p:nvPr/>
        </p:nvPicPr>
        <p:blipFill rotWithShape="1">
          <a:blip r:embed="rId4">
            <a:extLst>
              <a:ext uri="{28A0092B-C50C-407E-A947-70E740481C1C}">
                <a14:useLocalDpi xmlns:a14="http://schemas.microsoft.com/office/drawing/2010/main" val="0"/>
              </a:ext>
            </a:extLst>
          </a:blip>
          <a:srcRect t="18333" b="52222"/>
          <a:stretch/>
        </p:blipFill>
        <p:spPr>
          <a:xfrm>
            <a:off x="8313859" y="495300"/>
            <a:ext cx="3165231" cy="2019300"/>
          </a:xfrm>
          <a:prstGeom prst="rect">
            <a:avLst/>
          </a:prstGeom>
        </p:spPr>
      </p:pic>
      <p:pic>
        <p:nvPicPr>
          <p:cNvPr id="9" name="Picture 8">
            <a:extLst>
              <a:ext uri="{FF2B5EF4-FFF2-40B4-BE49-F238E27FC236}">
                <a16:creationId xmlns:a16="http://schemas.microsoft.com/office/drawing/2014/main" id="{E543056C-34E7-47AD-B940-247E89967569}"/>
              </a:ext>
            </a:extLst>
          </p:cNvPr>
          <p:cNvPicPr>
            <a:picLocks noChangeAspect="1"/>
          </p:cNvPicPr>
          <p:nvPr/>
        </p:nvPicPr>
        <p:blipFill rotWithShape="1">
          <a:blip r:embed="rId5">
            <a:extLst>
              <a:ext uri="{28A0092B-C50C-407E-A947-70E740481C1C}">
                <a14:useLocalDpi xmlns:a14="http://schemas.microsoft.com/office/drawing/2010/main" val="0"/>
              </a:ext>
            </a:extLst>
          </a:blip>
          <a:srcRect t="12917" b="11806"/>
          <a:stretch/>
        </p:blipFill>
        <p:spPr>
          <a:xfrm>
            <a:off x="4394322" y="576262"/>
            <a:ext cx="3165231" cy="5162550"/>
          </a:xfrm>
          <a:prstGeom prst="rect">
            <a:avLst/>
          </a:prstGeom>
        </p:spPr>
      </p:pic>
      <p:pic>
        <p:nvPicPr>
          <p:cNvPr id="11" name="Picture 10">
            <a:extLst>
              <a:ext uri="{FF2B5EF4-FFF2-40B4-BE49-F238E27FC236}">
                <a16:creationId xmlns:a16="http://schemas.microsoft.com/office/drawing/2014/main" id="{7B415C3B-525C-40AC-B12B-EA0941F784A6}"/>
              </a:ext>
            </a:extLst>
          </p:cNvPr>
          <p:cNvPicPr>
            <a:picLocks noChangeAspect="1"/>
          </p:cNvPicPr>
          <p:nvPr/>
        </p:nvPicPr>
        <p:blipFill rotWithShape="1">
          <a:blip r:embed="rId6">
            <a:extLst>
              <a:ext uri="{28A0092B-C50C-407E-A947-70E740481C1C}">
                <a14:useLocalDpi xmlns:a14="http://schemas.microsoft.com/office/drawing/2010/main" val="0"/>
              </a:ext>
            </a:extLst>
          </a:blip>
          <a:srcRect t="23056" b="27083"/>
          <a:stretch/>
        </p:blipFill>
        <p:spPr>
          <a:xfrm>
            <a:off x="8390059" y="3157537"/>
            <a:ext cx="3165231" cy="3419475"/>
          </a:xfrm>
          <a:prstGeom prst="rect">
            <a:avLst/>
          </a:prstGeom>
        </p:spPr>
      </p:pic>
    </p:spTree>
    <p:extLst>
      <p:ext uri="{BB962C8B-B14F-4D97-AF65-F5344CB8AC3E}">
        <p14:creationId xmlns:p14="http://schemas.microsoft.com/office/powerpoint/2010/main" val="2637110079"/>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ppt_x</p:attrName>
                                        </p:attrNameLst>
                                      </p:cBhvr>
                                      <p:tavLst>
                                        <p:tav tm="0">
                                          <p:val>
                                            <p:strVal val="#ppt_x"/>
                                          </p:val>
                                        </p:tav>
                                        <p:tav tm="100000">
                                          <p:val>
                                            <p:strVal val="#ppt_x"/>
                                          </p:val>
                                        </p:tav>
                                      </p:tavLst>
                                    </p:anim>
                                    <p:anim calcmode="lin" valueType="num">
                                      <p:cBhvr>
                                        <p:cTn id="9" dur="2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3000"/>
                                        <p:tgtEl>
                                          <p:spTgt spid="9"/>
                                        </p:tgtEl>
                                      </p:cBhvr>
                                    </p:animEffect>
                                    <p:anim calcmode="lin" valueType="num">
                                      <p:cBhvr>
                                        <p:cTn id="15" dur="3000" fill="hold"/>
                                        <p:tgtEl>
                                          <p:spTgt spid="9"/>
                                        </p:tgtEl>
                                        <p:attrNameLst>
                                          <p:attrName>ppt_x</p:attrName>
                                        </p:attrNameLst>
                                      </p:cBhvr>
                                      <p:tavLst>
                                        <p:tav tm="0">
                                          <p:val>
                                            <p:strVal val="#ppt_x"/>
                                          </p:val>
                                        </p:tav>
                                        <p:tav tm="100000">
                                          <p:val>
                                            <p:strVal val="#ppt_x"/>
                                          </p:val>
                                        </p:tav>
                                      </p:tavLst>
                                    </p:anim>
                                    <p:anim calcmode="lin" valueType="num">
                                      <p:cBhvr>
                                        <p:cTn id="16" dur="3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2000"/>
                                        <p:tgtEl>
                                          <p:spTgt spid="7"/>
                                        </p:tgtEl>
                                      </p:cBhvr>
                                    </p:animEffect>
                                    <p:anim calcmode="lin" valueType="num">
                                      <p:cBhvr>
                                        <p:cTn id="22" dur="2000" fill="hold"/>
                                        <p:tgtEl>
                                          <p:spTgt spid="7"/>
                                        </p:tgtEl>
                                        <p:attrNameLst>
                                          <p:attrName>ppt_x</p:attrName>
                                        </p:attrNameLst>
                                      </p:cBhvr>
                                      <p:tavLst>
                                        <p:tav tm="0">
                                          <p:val>
                                            <p:strVal val="#ppt_x"/>
                                          </p:val>
                                        </p:tav>
                                        <p:tav tm="100000">
                                          <p:val>
                                            <p:strVal val="#ppt_x"/>
                                          </p:val>
                                        </p:tav>
                                      </p:tavLst>
                                    </p:anim>
                                    <p:anim calcmode="lin" valueType="num">
                                      <p:cBhvr>
                                        <p:cTn id="23" dur="2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fade">
                                      <p:cBhvr>
                                        <p:cTn id="28" dur="3000"/>
                                        <p:tgtEl>
                                          <p:spTgt spid="3"/>
                                        </p:tgtEl>
                                      </p:cBhvr>
                                    </p:animEffect>
                                    <p:anim calcmode="lin" valueType="num">
                                      <p:cBhvr>
                                        <p:cTn id="29" dur="3000" fill="hold"/>
                                        <p:tgtEl>
                                          <p:spTgt spid="3"/>
                                        </p:tgtEl>
                                        <p:attrNameLst>
                                          <p:attrName>ppt_x</p:attrName>
                                        </p:attrNameLst>
                                      </p:cBhvr>
                                      <p:tavLst>
                                        <p:tav tm="0">
                                          <p:val>
                                            <p:strVal val="#ppt_x"/>
                                          </p:val>
                                        </p:tav>
                                        <p:tav tm="100000">
                                          <p:val>
                                            <p:strVal val="#ppt_x"/>
                                          </p:val>
                                        </p:tav>
                                      </p:tavLst>
                                    </p:anim>
                                    <p:anim calcmode="lin" valueType="num">
                                      <p:cBhvr>
                                        <p:cTn id="30" dur="3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3000"/>
                                        <p:tgtEl>
                                          <p:spTgt spid="11"/>
                                        </p:tgtEl>
                                      </p:cBhvr>
                                    </p:animEffect>
                                    <p:anim calcmode="lin" valueType="num">
                                      <p:cBhvr>
                                        <p:cTn id="36" dur="3000" fill="hold"/>
                                        <p:tgtEl>
                                          <p:spTgt spid="11"/>
                                        </p:tgtEl>
                                        <p:attrNameLst>
                                          <p:attrName>ppt_x</p:attrName>
                                        </p:attrNameLst>
                                      </p:cBhvr>
                                      <p:tavLst>
                                        <p:tav tm="0">
                                          <p:val>
                                            <p:strVal val="#ppt_x"/>
                                          </p:val>
                                        </p:tav>
                                        <p:tav tm="100000">
                                          <p:val>
                                            <p:strVal val="#ppt_x"/>
                                          </p:val>
                                        </p:tav>
                                      </p:tavLst>
                                    </p:anim>
                                    <p:anim calcmode="lin" valueType="num">
                                      <p:cBhvr>
                                        <p:cTn id="37" dur="3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A5EBD-2CE0-4B89-9C61-275E0F38AA0B}"/>
              </a:ext>
            </a:extLst>
          </p:cNvPr>
          <p:cNvSpPr txBox="1"/>
          <p:nvPr/>
        </p:nvSpPr>
        <p:spPr>
          <a:xfrm>
            <a:off x="248575" y="328474"/>
            <a:ext cx="11727402" cy="461665"/>
          </a:xfrm>
          <a:prstGeom prst="rect">
            <a:avLst/>
          </a:prstGeom>
          <a:noFill/>
        </p:spPr>
        <p:txBody>
          <a:bodyPr wrap="square" rtlCol="0">
            <a:spAutoFit/>
          </a:bodyPr>
          <a:lstStyle/>
          <a:p>
            <a:pPr algn="ctr"/>
            <a:r>
              <a:rPr lang="en-US" sz="2400" dirty="0"/>
              <a:t>Since becoming ARMY have you introduced any self-care into your daily routine?</a:t>
            </a:r>
            <a:endParaRPr lang="en-GB" sz="2400" dirty="0"/>
          </a:p>
        </p:txBody>
      </p:sp>
      <p:graphicFrame>
        <p:nvGraphicFramePr>
          <p:cNvPr id="5" name="Chart 4">
            <a:extLst>
              <a:ext uri="{FF2B5EF4-FFF2-40B4-BE49-F238E27FC236}">
                <a16:creationId xmlns:a16="http://schemas.microsoft.com/office/drawing/2014/main" id="{D2E09531-BA73-4B74-9321-F7C3173D4219}"/>
              </a:ext>
            </a:extLst>
          </p:cNvPr>
          <p:cNvGraphicFramePr/>
          <p:nvPr>
            <p:extLst>
              <p:ext uri="{D42A27DB-BD31-4B8C-83A1-F6EECF244321}">
                <p14:modId xmlns:p14="http://schemas.microsoft.com/office/powerpoint/2010/main" val="590199229"/>
              </p:ext>
            </p:extLst>
          </p:nvPr>
        </p:nvGraphicFramePr>
        <p:xfrm>
          <a:off x="2032000" y="1110859"/>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930641165"/>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0">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14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2">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picture containing porcelain&#10;&#10;Description automatically generated">
            <a:extLst>
              <a:ext uri="{FF2B5EF4-FFF2-40B4-BE49-F238E27FC236}">
                <a16:creationId xmlns:a16="http://schemas.microsoft.com/office/drawing/2014/main" id="{0CCBCB84-8C09-4C4E-82C4-E7CA036DCCE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6445" y="643467"/>
            <a:ext cx="1854350" cy="2475653"/>
          </a:xfrm>
          <a:prstGeom prst="rect">
            <a:avLst/>
          </a:prstGeom>
        </p:spPr>
      </p:pic>
      <p:sp>
        <p:nvSpPr>
          <p:cNvPr id="34" name="Rectangle 24">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text, linedrawing&#10;&#10;Description automatically generated">
            <a:extLst>
              <a:ext uri="{FF2B5EF4-FFF2-40B4-BE49-F238E27FC236}">
                <a16:creationId xmlns:a16="http://schemas.microsoft.com/office/drawing/2014/main" id="{68422D53-0037-458B-AC32-11B6B3DD7D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1003" y="650497"/>
            <a:ext cx="2414248" cy="2468623"/>
          </a:xfrm>
          <a:prstGeom prst="rect">
            <a:avLst/>
          </a:prstGeom>
        </p:spPr>
      </p:pic>
      <p:sp>
        <p:nvSpPr>
          <p:cNvPr id="35" name="Rectangle 26">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group of children posing for a photo&#10;&#10;Description automatically generated">
            <a:extLst>
              <a:ext uri="{FF2B5EF4-FFF2-40B4-BE49-F238E27FC236}">
                <a16:creationId xmlns:a16="http://schemas.microsoft.com/office/drawing/2014/main" id="{03C96B34-1BA0-482A-9D32-AC9EBB4BC0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13518" y="887403"/>
            <a:ext cx="3252903" cy="1994811"/>
          </a:xfrm>
          <a:prstGeom prst="rect">
            <a:avLst/>
          </a:prstGeom>
        </p:spPr>
      </p:pic>
      <p:sp>
        <p:nvSpPr>
          <p:cNvPr id="36" name="Rectangle 28">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10;&#10;Description automatically generated with low confidence">
            <a:extLst>
              <a:ext uri="{FF2B5EF4-FFF2-40B4-BE49-F238E27FC236}">
                <a16:creationId xmlns:a16="http://schemas.microsoft.com/office/drawing/2014/main" id="{567A5C46-FAB7-4C87-8C82-7457A268F8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77527" y="3748194"/>
            <a:ext cx="1794986" cy="2471631"/>
          </a:xfrm>
          <a:prstGeom prst="rect">
            <a:avLst/>
          </a:prstGeom>
        </p:spPr>
      </p:pic>
      <p:sp>
        <p:nvSpPr>
          <p:cNvPr id="37" name="Rectangle 30">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2">
            <a:extLst>
              <a:ext uri="{FF2B5EF4-FFF2-40B4-BE49-F238E27FC236}">
                <a16:creationId xmlns:a16="http://schemas.microsoft.com/office/drawing/2014/main" id="{7F9FE375-3674-4B26-B67B-30AFAF78C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361070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picture containing graphical user interface&#10;&#10;Description automatically generated">
            <a:extLst>
              <a:ext uri="{FF2B5EF4-FFF2-40B4-BE49-F238E27FC236}">
                <a16:creationId xmlns:a16="http://schemas.microsoft.com/office/drawing/2014/main" id="{E2E6623B-2FA0-4AE1-9E13-13ED3A8B8EC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05433" y="4118417"/>
            <a:ext cx="3217333" cy="1801706"/>
          </a:xfrm>
          <a:prstGeom prst="rect">
            <a:avLst/>
          </a:prstGeom>
        </p:spPr>
      </p:pic>
      <p:pic>
        <p:nvPicPr>
          <p:cNvPr id="14" name="Picture 13" descr="A picture containing text&#10;&#10;Description automatically generated">
            <a:extLst>
              <a:ext uri="{FF2B5EF4-FFF2-40B4-BE49-F238E27FC236}">
                <a16:creationId xmlns:a16="http://schemas.microsoft.com/office/drawing/2014/main" id="{4B91C798-2E45-43E5-BC34-8ACFE5E76B2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313518" y="4076712"/>
            <a:ext cx="3252903" cy="1821625"/>
          </a:xfrm>
          <a:prstGeom prst="rect">
            <a:avLst/>
          </a:prstGeom>
        </p:spPr>
      </p:pic>
    </p:spTree>
    <p:extLst>
      <p:ext uri="{BB962C8B-B14F-4D97-AF65-F5344CB8AC3E}">
        <p14:creationId xmlns:p14="http://schemas.microsoft.com/office/powerpoint/2010/main" val="85775547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10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heel(1)">
                                      <p:cBhvr>
                                        <p:cTn id="12" dur="10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circle(in)">
                                      <p:cBhvr>
                                        <p:cTn id="17" dur="1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42" presetClass="entr" presetSubtype="0"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1000"/>
                                        <p:tgtEl>
                                          <p:spTgt spid="16"/>
                                        </p:tgtEl>
                                      </p:cBhvr>
                                    </p:animEffect>
                                    <p:anim calcmode="lin" valueType="num">
                                      <p:cBhvr>
                                        <p:cTn id="23" dur="1000" fill="hold"/>
                                        <p:tgtEl>
                                          <p:spTgt spid="16"/>
                                        </p:tgtEl>
                                        <p:attrNameLst>
                                          <p:attrName>ppt_x</p:attrName>
                                        </p:attrNameLst>
                                      </p:cBhvr>
                                      <p:tavLst>
                                        <p:tav tm="0">
                                          <p:val>
                                            <p:strVal val="#ppt_x"/>
                                          </p:val>
                                        </p:tav>
                                        <p:tav tm="100000">
                                          <p:val>
                                            <p:strVal val="#ppt_x"/>
                                          </p:val>
                                        </p:tav>
                                      </p:tavLst>
                                    </p:anim>
                                    <p:anim calcmode="lin" valueType="num">
                                      <p:cBhvr>
                                        <p:cTn id="2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6" presetClass="entr" presetSubtype="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wipe(down)">
                                      <p:cBhvr>
                                        <p:cTn id="29" dur="290">
                                          <p:stCondLst>
                                            <p:cond delay="0"/>
                                          </p:stCondLst>
                                        </p:cTn>
                                        <p:tgtEl>
                                          <p:spTgt spid="5"/>
                                        </p:tgtEl>
                                      </p:cBhvr>
                                    </p:animEffect>
                                    <p:anim calcmode="lin" valueType="num">
                                      <p:cBhvr>
                                        <p:cTn id="30" dur="911"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31" dur="332"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2" dur="332" tmFilter="0, 0; 0.125,0.2665; 0.25,0.4; 0.375,0.465; 0.5,0.5;  0.625,0.535; 0.75,0.6; 0.875,0.7335; 1,1">
                                          <p:stCondLst>
                                            <p:cond delay="332"/>
                                          </p:stCondLst>
                                        </p:cTn>
                                        <p:tgtEl>
                                          <p:spTgt spid="5"/>
                                        </p:tgtEl>
                                        <p:attrNameLst>
                                          <p:attrName>ppt_y</p:attrName>
                                        </p:attrNameLst>
                                      </p:cBhvr>
                                      <p:tavLst>
                                        <p:tav tm="0" fmla="#ppt_y-sin(pi*$)/9">
                                          <p:val>
                                            <p:fltVal val="0"/>
                                          </p:val>
                                        </p:tav>
                                        <p:tav tm="100000">
                                          <p:val>
                                            <p:fltVal val="1"/>
                                          </p:val>
                                        </p:tav>
                                      </p:tavLst>
                                    </p:anim>
                                    <p:anim calcmode="lin" valueType="num">
                                      <p:cBhvr>
                                        <p:cTn id="33" dur="166" tmFilter="0, 0; 0.125,0.2665; 0.25,0.4; 0.375,0.465; 0.5,0.5;  0.625,0.535; 0.75,0.6; 0.875,0.7335; 1,1">
                                          <p:stCondLst>
                                            <p:cond delay="662"/>
                                          </p:stCondLst>
                                        </p:cTn>
                                        <p:tgtEl>
                                          <p:spTgt spid="5"/>
                                        </p:tgtEl>
                                        <p:attrNameLst>
                                          <p:attrName>ppt_y</p:attrName>
                                        </p:attrNameLst>
                                      </p:cBhvr>
                                      <p:tavLst>
                                        <p:tav tm="0" fmla="#ppt_y-sin(pi*$)/27">
                                          <p:val>
                                            <p:fltVal val="0"/>
                                          </p:val>
                                        </p:tav>
                                        <p:tav tm="100000">
                                          <p:val>
                                            <p:fltVal val="1"/>
                                          </p:val>
                                        </p:tav>
                                      </p:tavLst>
                                    </p:anim>
                                    <p:anim calcmode="lin" valueType="num">
                                      <p:cBhvr>
                                        <p:cTn id="34" dur="82" tmFilter="0, 0; 0.125,0.2665; 0.25,0.4; 0.375,0.465; 0.5,0.5;  0.625,0.535; 0.75,0.6; 0.875,0.7335; 1,1">
                                          <p:stCondLst>
                                            <p:cond delay="828"/>
                                          </p:stCondLst>
                                        </p:cTn>
                                        <p:tgtEl>
                                          <p:spTgt spid="5"/>
                                        </p:tgtEl>
                                        <p:attrNameLst>
                                          <p:attrName>ppt_y</p:attrName>
                                        </p:attrNameLst>
                                      </p:cBhvr>
                                      <p:tavLst>
                                        <p:tav tm="0" fmla="#ppt_y-sin(pi*$)/81">
                                          <p:val>
                                            <p:fltVal val="0"/>
                                          </p:val>
                                        </p:tav>
                                        <p:tav tm="100000">
                                          <p:val>
                                            <p:fltVal val="1"/>
                                          </p:val>
                                        </p:tav>
                                      </p:tavLst>
                                    </p:anim>
                                    <p:animScale>
                                      <p:cBhvr>
                                        <p:cTn id="35" dur="13">
                                          <p:stCondLst>
                                            <p:cond delay="325"/>
                                          </p:stCondLst>
                                        </p:cTn>
                                        <p:tgtEl>
                                          <p:spTgt spid="5"/>
                                        </p:tgtEl>
                                      </p:cBhvr>
                                      <p:to x="100000" y="60000"/>
                                    </p:animScale>
                                    <p:animScale>
                                      <p:cBhvr>
                                        <p:cTn id="36" dur="83" decel="50000">
                                          <p:stCondLst>
                                            <p:cond delay="338"/>
                                          </p:stCondLst>
                                        </p:cTn>
                                        <p:tgtEl>
                                          <p:spTgt spid="5"/>
                                        </p:tgtEl>
                                      </p:cBhvr>
                                      <p:to x="100000" y="100000"/>
                                    </p:animScale>
                                    <p:animScale>
                                      <p:cBhvr>
                                        <p:cTn id="37" dur="13">
                                          <p:stCondLst>
                                            <p:cond delay="656"/>
                                          </p:stCondLst>
                                        </p:cTn>
                                        <p:tgtEl>
                                          <p:spTgt spid="5"/>
                                        </p:tgtEl>
                                      </p:cBhvr>
                                      <p:to x="100000" y="80000"/>
                                    </p:animScale>
                                    <p:animScale>
                                      <p:cBhvr>
                                        <p:cTn id="38" dur="83" decel="50000">
                                          <p:stCondLst>
                                            <p:cond delay="669"/>
                                          </p:stCondLst>
                                        </p:cTn>
                                        <p:tgtEl>
                                          <p:spTgt spid="5"/>
                                        </p:tgtEl>
                                      </p:cBhvr>
                                      <p:to x="100000" y="100000"/>
                                    </p:animScale>
                                    <p:animScale>
                                      <p:cBhvr>
                                        <p:cTn id="39" dur="13">
                                          <p:stCondLst>
                                            <p:cond delay="821"/>
                                          </p:stCondLst>
                                        </p:cTn>
                                        <p:tgtEl>
                                          <p:spTgt spid="5"/>
                                        </p:tgtEl>
                                      </p:cBhvr>
                                      <p:to x="100000" y="90000"/>
                                    </p:animScale>
                                    <p:animScale>
                                      <p:cBhvr>
                                        <p:cTn id="40" dur="83" decel="50000">
                                          <p:stCondLst>
                                            <p:cond delay="834"/>
                                          </p:stCondLst>
                                        </p:cTn>
                                        <p:tgtEl>
                                          <p:spTgt spid="5"/>
                                        </p:tgtEl>
                                      </p:cBhvr>
                                      <p:to x="100000" y="100000"/>
                                    </p:animScale>
                                    <p:animScale>
                                      <p:cBhvr>
                                        <p:cTn id="41" dur="13">
                                          <p:stCondLst>
                                            <p:cond delay="904"/>
                                          </p:stCondLst>
                                        </p:cTn>
                                        <p:tgtEl>
                                          <p:spTgt spid="5"/>
                                        </p:tgtEl>
                                      </p:cBhvr>
                                      <p:to x="100000" y="95000"/>
                                    </p:animScale>
                                    <p:animScale>
                                      <p:cBhvr>
                                        <p:cTn id="42" dur="83" decel="50000">
                                          <p:stCondLst>
                                            <p:cond delay="917"/>
                                          </p:stCondLst>
                                        </p:cTn>
                                        <p:tgtEl>
                                          <p:spTgt spid="5"/>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4"/>
                                        </p:tgtEl>
                                        <p:attrNameLst>
                                          <p:attrName>style.visibility</p:attrName>
                                        </p:attrNameLst>
                                      </p:cBhvr>
                                      <p:to>
                                        <p:strVal val="visible"/>
                                      </p:to>
                                    </p:set>
                                    <p:animEffect transition="in" filter="fade">
                                      <p:cBhvr>
                                        <p:cTn id="47"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7A5EBD-2CE0-4B89-9C61-275E0F38AA0B}"/>
              </a:ext>
            </a:extLst>
          </p:cNvPr>
          <p:cNvSpPr txBox="1"/>
          <p:nvPr/>
        </p:nvSpPr>
        <p:spPr>
          <a:xfrm>
            <a:off x="384699" y="509449"/>
            <a:ext cx="11727402" cy="461665"/>
          </a:xfrm>
          <a:prstGeom prst="rect">
            <a:avLst/>
          </a:prstGeom>
          <a:noFill/>
        </p:spPr>
        <p:txBody>
          <a:bodyPr wrap="square" rtlCol="0">
            <a:spAutoFit/>
          </a:bodyPr>
          <a:lstStyle/>
          <a:p>
            <a:pPr algn="ctr"/>
            <a:r>
              <a:rPr lang="en-US" sz="2400" dirty="0"/>
              <a:t>What feelings have BTS helped you to deal with?</a:t>
            </a:r>
            <a:endParaRPr lang="en-GB" sz="2400" dirty="0"/>
          </a:p>
        </p:txBody>
      </p:sp>
      <p:graphicFrame>
        <p:nvGraphicFramePr>
          <p:cNvPr id="5" name="Chart 4">
            <a:extLst>
              <a:ext uri="{FF2B5EF4-FFF2-40B4-BE49-F238E27FC236}">
                <a16:creationId xmlns:a16="http://schemas.microsoft.com/office/drawing/2014/main" id="{828E7BD6-4409-4A88-937D-96C5C2432777}"/>
              </a:ext>
            </a:extLst>
          </p:cNvPr>
          <p:cNvGraphicFramePr/>
          <p:nvPr>
            <p:extLst>
              <p:ext uri="{D42A27DB-BD31-4B8C-83A1-F6EECF244321}">
                <p14:modId xmlns:p14="http://schemas.microsoft.com/office/powerpoint/2010/main" val="2974153829"/>
              </p:ext>
            </p:extLst>
          </p:nvPr>
        </p:nvGraphicFramePr>
        <p:xfrm>
          <a:off x="2184400" y="1439333"/>
          <a:ext cx="8128000" cy="5418667"/>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266116829"/>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3000" fill="hold"/>
                                        <p:tgtEl>
                                          <p:spTgt spid="5"/>
                                        </p:tgtEl>
                                        <p:attrNameLst>
                                          <p:attrName>ppt_w</p:attrName>
                                        </p:attrNameLst>
                                      </p:cBhvr>
                                      <p:tavLst>
                                        <p:tav tm="0">
                                          <p:val>
                                            <p:fltVal val="0"/>
                                          </p:val>
                                        </p:tav>
                                        <p:tav tm="100000">
                                          <p:val>
                                            <p:strVal val="#ppt_w"/>
                                          </p:val>
                                        </p:tav>
                                      </p:tavLst>
                                    </p:anim>
                                    <p:anim calcmode="lin" valueType="num">
                                      <p:cBhvr>
                                        <p:cTn id="8" dur="3000" fill="hold"/>
                                        <p:tgtEl>
                                          <p:spTgt spid="5"/>
                                        </p:tgtEl>
                                        <p:attrNameLst>
                                          <p:attrName>ppt_h</p:attrName>
                                        </p:attrNameLst>
                                      </p:cBhvr>
                                      <p:tavLst>
                                        <p:tav tm="0">
                                          <p:val>
                                            <p:fltVal val="0"/>
                                          </p:val>
                                        </p:tav>
                                        <p:tav tm="100000">
                                          <p:val>
                                            <p:strVal val="#ppt_h"/>
                                          </p:val>
                                        </p:tav>
                                      </p:tavLst>
                                    </p:anim>
                                    <p:animEffect transition="in" filter="fade">
                                      <p:cBhvr>
                                        <p:cTn id="9" dur="3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ACE9DBC-C93F-4005-8F54-0F5A20E0714E}"/>
              </a:ext>
            </a:extLst>
          </p:cNvPr>
          <p:cNvSpPr txBox="1"/>
          <p:nvPr/>
        </p:nvSpPr>
        <p:spPr>
          <a:xfrm>
            <a:off x="733425" y="243959"/>
            <a:ext cx="10515600" cy="830997"/>
          </a:xfrm>
          <a:prstGeom prst="rect">
            <a:avLst/>
          </a:prstGeom>
          <a:noFill/>
        </p:spPr>
        <p:txBody>
          <a:bodyPr wrap="square" rtlCol="0">
            <a:spAutoFit/>
          </a:bodyPr>
          <a:lstStyle/>
          <a:p>
            <a:pPr algn="ctr"/>
            <a:r>
              <a:rPr lang="en-US" sz="2400" b="0" i="0" dirty="0">
                <a:effectLst/>
                <a:latin typeface="Google Sans"/>
              </a:rPr>
              <a:t>Is there anything else you would like to add about how BTS has supported your mental health?</a:t>
            </a:r>
            <a:endParaRPr lang="en-GB" sz="2400" dirty="0"/>
          </a:p>
        </p:txBody>
      </p:sp>
      <p:sp>
        <p:nvSpPr>
          <p:cNvPr id="8" name="TextBox 7">
            <a:extLst>
              <a:ext uri="{FF2B5EF4-FFF2-40B4-BE49-F238E27FC236}">
                <a16:creationId xmlns:a16="http://schemas.microsoft.com/office/drawing/2014/main" id="{89095074-24D2-4EB3-B294-921F744B7860}"/>
              </a:ext>
            </a:extLst>
          </p:cNvPr>
          <p:cNvSpPr txBox="1"/>
          <p:nvPr/>
        </p:nvSpPr>
        <p:spPr>
          <a:xfrm>
            <a:off x="1000125" y="1562100"/>
            <a:ext cx="2419350" cy="1200329"/>
          </a:xfrm>
          <a:prstGeom prst="rect">
            <a:avLst/>
          </a:prstGeom>
          <a:noFill/>
        </p:spPr>
        <p:txBody>
          <a:bodyPr wrap="square" rtlCol="0">
            <a:spAutoFit/>
          </a:bodyPr>
          <a:lstStyle/>
          <a:p>
            <a:r>
              <a:rPr lang="en-US" b="0" i="0" dirty="0">
                <a:solidFill>
                  <a:srgbClr val="202124"/>
                </a:solidFill>
                <a:effectLst/>
                <a:latin typeface="Roboto"/>
              </a:rPr>
              <a:t>“No, their existence and their </a:t>
            </a:r>
            <a:r>
              <a:rPr lang="en-US" b="0" i="0" dirty="0" err="1">
                <a:solidFill>
                  <a:srgbClr val="202124"/>
                </a:solidFill>
                <a:effectLst/>
                <a:latin typeface="Roboto"/>
              </a:rPr>
              <a:t>musics</a:t>
            </a:r>
            <a:r>
              <a:rPr lang="en-US" b="0" i="0" dirty="0">
                <a:solidFill>
                  <a:srgbClr val="202124"/>
                </a:solidFill>
                <a:effectLst/>
                <a:latin typeface="Roboto"/>
              </a:rPr>
              <a:t> already enough for me”</a:t>
            </a:r>
            <a:endParaRPr lang="en-GB" dirty="0"/>
          </a:p>
        </p:txBody>
      </p:sp>
      <p:sp>
        <p:nvSpPr>
          <p:cNvPr id="9" name="TextBox 8">
            <a:extLst>
              <a:ext uri="{FF2B5EF4-FFF2-40B4-BE49-F238E27FC236}">
                <a16:creationId xmlns:a16="http://schemas.microsoft.com/office/drawing/2014/main" id="{95E9E13A-6088-4C0B-8E44-379AA10E8A95}"/>
              </a:ext>
            </a:extLst>
          </p:cNvPr>
          <p:cNvSpPr txBox="1"/>
          <p:nvPr/>
        </p:nvSpPr>
        <p:spPr>
          <a:xfrm>
            <a:off x="8553450" y="1228725"/>
            <a:ext cx="2419350" cy="3693319"/>
          </a:xfrm>
          <a:prstGeom prst="rect">
            <a:avLst/>
          </a:prstGeom>
          <a:noFill/>
        </p:spPr>
        <p:txBody>
          <a:bodyPr wrap="square" rtlCol="0">
            <a:spAutoFit/>
          </a:bodyPr>
          <a:lstStyle/>
          <a:p>
            <a:r>
              <a:rPr lang="en-US" b="0" i="0" dirty="0">
                <a:solidFill>
                  <a:srgbClr val="202124"/>
                </a:solidFill>
                <a:effectLst/>
                <a:latin typeface="Roboto"/>
              </a:rPr>
              <a:t>“I appreciate not only feeling better (though I wasn't feeling low to begin with) but also being aware of it constantly so I am able to live in a state if constant gratitude even if things are not going my way sometimes I can see how far I've come and I won't loose hope”</a:t>
            </a:r>
            <a:endParaRPr lang="en-GB" dirty="0"/>
          </a:p>
        </p:txBody>
      </p:sp>
      <p:sp>
        <p:nvSpPr>
          <p:cNvPr id="10" name="TextBox 9">
            <a:extLst>
              <a:ext uri="{FF2B5EF4-FFF2-40B4-BE49-F238E27FC236}">
                <a16:creationId xmlns:a16="http://schemas.microsoft.com/office/drawing/2014/main" id="{A92E820A-7393-4BFD-B4D1-B2A59F61F35C}"/>
              </a:ext>
            </a:extLst>
          </p:cNvPr>
          <p:cNvSpPr txBox="1"/>
          <p:nvPr/>
        </p:nvSpPr>
        <p:spPr>
          <a:xfrm>
            <a:off x="1000124" y="4171950"/>
            <a:ext cx="4238625" cy="2031325"/>
          </a:xfrm>
          <a:prstGeom prst="rect">
            <a:avLst/>
          </a:prstGeom>
          <a:noFill/>
        </p:spPr>
        <p:txBody>
          <a:bodyPr wrap="square" rtlCol="0">
            <a:spAutoFit/>
          </a:bodyPr>
          <a:lstStyle/>
          <a:p>
            <a:r>
              <a:rPr lang="en-US" b="0" i="0" dirty="0">
                <a:solidFill>
                  <a:srgbClr val="202124"/>
                </a:solidFill>
                <a:effectLst/>
                <a:latin typeface="Roboto"/>
              </a:rPr>
              <a:t>“To sum up: BTS just makes me realize that we have to appreciate every little thing that comes at our path. they also make me motivated to do my best for whatever it may be. and lastly, they made me realize to love the people </a:t>
            </a:r>
            <a:r>
              <a:rPr lang="en-US" b="0" i="0" dirty="0" err="1">
                <a:solidFill>
                  <a:srgbClr val="202124"/>
                </a:solidFill>
                <a:effectLst/>
                <a:latin typeface="Roboto"/>
              </a:rPr>
              <a:t>i</a:t>
            </a:r>
            <a:r>
              <a:rPr lang="en-US" b="0" i="0" dirty="0">
                <a:solidFill>
                  <a:srgbClr val="202124"/>
                </a:solidFill>
                <a:effectLst/>
                <a:latin typeface="Roboto"/>
              </a:rPr>
              <a:t> have around me and also love myself”</a:t>
            </a:r>
            <a:endParaRPr lang="en-GB" dirty="0"/>
          </a:p>
        </p:txBody>
      </p:sp>
      <p:sp>
        <p:nvSpPr>
          <p:cNvPr id="11" name="TextBox 10">
            <a:extLst>
              <a:ext uri="{FF2B5EF4-FFF2-40B4-BE49-F238E27FC236}">
                <a16:creationId xmlns:a16="http://schemas.microsoft.com/office/drawing/2014/main" id="{C3101DB5-8A24-4CFE-BCBA-26A770A05004}"/>
              </a:ext>
            </a:extLst>
          </p:cNvPr>
          <p:cNvSpPr txBox="1"/>
          <p:nvPr/>
        </p:nvSpPr>
        <p:spPr>
          <a:xfrm>
            <a:off x="8258175" y="5343614"/>
            <a:ext cx="2419350" cy="1200329"/>
          </a:xfrm>
          <a:prstGeom prst="rect">
            <a:avLst/>
          </a:prstGeom>
          <a:noFill/>
        </p:spPr>
        <p:txBody>
          <a:bodyPr wrap="square" rtlCol="0">
            <a:spAutoFit/>
          </a:bodyPr>
          <a:lstStyle/>
          <a:p>
            <a:r>
              <a:rPr lang="en-US" b="0" i="0" dirty="0">
                <a:solidFill>
                  <a:srgbClr val="202124"/>
                </a:solidFill>
                <a:effectLst/>
                <a:latin typeface="Roboto"/>
              </a:rPr>
              <a:t>“BTS in general just inspires me and I look up to them a lot. They are my role models.”</a:t>
            </a:r>
            <a:endParaRPr lang="en-GB" dirty="0"/>
          </a:p>
        </p:txBody>
      </p:sp>
      <p:sp>
        <p:nvSpPr>
          <p:cNvPr id="12" name="TextBox 11">
            <a:extLst>
              <a:ext uri="{FF2B5EF4-FFF2-40B4-BE49-F238E27FC236}">
                <a16:creationId xmlns:a16="http://schemas.microsoft.com/office/drawing/2014/main" id="{E17620C1-6CE4-49EB-A111-DB4A906BE4AB}"/>
              </a:ext>
            </a:extLst>
          </p:cNvPr>
          <p:cNvSpPr txBox="1"/>
          <p:nvPr/>
        </p:nvSpPr>
        <p:spPr>
          <a:xfrm>
            <a:off x="3895724" y="1328648"/>
            <a:ext cx="3000375" cy="923330"/>
          </a:xfrm>
          <a:prstGeom prst="rect">
            <a:avLst/>
          </a:prstGeom>
          <a:noFill/>
        </p:spPr>
        <p:txBody>
          <a:bodyPr wrap="square" rtlCol="0">
            <a:spAutoFit/>
          </a:bodyPr>
          <a:lstStyle/>
          <a:p>
            <a:r>
              <a:rPr lang="en-US" b="0" i="0" dirty="0">
                <a:solidFill>
                  <a:srgbClr val="202124"/>
                </a:solidFill>
                <a:effectLst/>
                <a:latin typeface="Roboto"/>
              </a:rPr>
              <a:t>“BTS's song(especially RUN) give me a power when </a:t>
            </a:r>
            <a:r>
              <a:rPr lang="en-US" b="0" i="0" dirty="0" err="1">
                <a:solidFill>
                  <a:srgbClr val="202124"/>
                </a:solidFill>
                <a:effectLst/>
                <a:latin typeface="Roboto"/>
              </a:rPr>
              <a:t>i</a:t>
            </a:r>
            <a:r>
              <a:rPr lang="en-US" b="0" i="0" dirty="0">
                <a:solidFill>
                  <a:srgbClr val="202124"/>
                </a:solidFill>
                <a:effectLst/>
                <a:latin typeface="Roboto"/>
              </a:rPr>
              <a:t> run”</a:t>
            </a:r>
            <a:endParaRPr lang="en-GB" dirty="0"/>
          </a:p>
        </p:txBody>
      </p:sp>
      <p:sp>
        <p:nvSpPr>
          <p:cNvPr id="13" name="TextBox 12">
            <a:extLst>
              <a:ext uri="{FF2B5EF4-FFF2-40B4-BE49-F238E27FC236}">
                <a16:creationId xmlns:a16="http://schemas.microsoft.com/office/drawing/2014/main" id="{C8860C5A-35C3-4345-AA88-7516314CB675}"/>
              </a:ext>
            </a:extLst>
          </p:cNvPr>
          <p:cNvSpPr txBox="1"/>
          <p:nvPr/>
        </p:nvSpPr>
        <p:spPr>
          <a:xfrm>
            <a:off x="5762624" y="3612594"/>
            <a:ext cx="1647825" cy="923330"/>
          </a:xfrm>
          <a:prstGeom prst="rect">
            <a:avLst/>
          </a:prstGeom>
          <a:noFill/>
        </p:spPr>
        <p:txBody>
          <a:bodyPr wrap="square" rtlCol="0">
            <a:spAutoFit/>
          </a:bodyPr>
          <a:lstStyle/>
          <a:p>
            <a:r>
              <a:rPr lang="en-US" b="0" i="0" dirty="0">
                <a:solidFill>
                  <a:srgbClr val="202124"/>
                </a:solidFill>
                <a:effectLst/>
                <a:latin typeface="Roboto"/>
              </a:rPr>
              <a:t>“No, </a:t>
            </a:r>
            <a:r>
              <a:rPr lang="en-US" b="0" i="0" dirty="0" err="1">
                <a:solidFill>
                  <a:srgbClr val="202124"/>
                </a:solidFill>
                <a:effectLst/>
                <a:latin typeface="Roboto"/>
              </a:rPr>
              <a:t>i</a:t>
            </a:r>
            <a:r>
              <a:rPr lang="en-US" b="0" i="0" dirty="0">
                <a:solidFill>
                  <a:srgbClr val="202124"/>
                </a:solidFill>
                <a:effectLst/>
                <a:latin typeface="Roboto"/>
              </a:rPr>
              <a:t> think that is all, thank u!! :D”</a:t>
            </a:r>
            <a:endParaRPr lang="en-GB" dirty="0"/>
          </a:p>
        </p:txBody>
      </p:sp>
      <p:sp>
        <p:nvSpPr>
          <p:cNvPr id="14" name="TextBox 13">
            <a:extLst>
              <a:ext uri="{FF2B5EF4-FFF2-40B4-BE49-F238E27FC236}">
                <a16:creationId xmlns:a16="http://schemas.microsoft.com/office/drawing/2014/main" id="{7C5E9FCA-8644-4FAF-8791-F03BFBA4ECC5}"/>
              </a:ext>
            </a:extLst>
          </p:cNvPr>
          <p:cNvSpPr txBox="1"/>
          <p:nvPr/>
        </p:nvSpPr>
        <p:spPr>
          <a:xfrm>
            <a:off x="1704975" y="3144024"/>
            <a:ext cx="2286000" cy="646331"/>
          </a:xfrm>
          <a:prstGeom prst="rect">
            <a:avLst/>
          </a:prstGeom>
          <a:noFill/>
        </p:spPr>
        <p:txBody>
          <a:bodyPr wrap="square" rtlCol="0">
            <a:spAutoFit/>
          </a:bodyPr>
          <a:lstStyle/>
          <a:p>
            <a:r>
              <a:rPr lang="en-US" b="0" i="0" dirty="0">
                <a:solidFill>
                  <a:srgbClr val="202124"/>
                </a:solidFill>
                <a:effectLst/>
                <a:latin typeface="Roboto"/>
              </a:rPr>
              <a:t>“I just </a:t>
            </a:r>
            <a:r>
              <a:rPr lang="en-US" b="0" i="0" dirty="0" err="1">
                <a:solidFill>
                  <a:srgbClr val="202124"/>
                </a:solidFill>
                <a:effectLst/>
                <a:latin typeface="Roboto"/>
              </a:rPr>
              <a:t>wanna</a:t>
            </a:r>
            <a:r>
              <a:rPr lang="en-US" b="0" i="0" dirty="0">
                <a:solidFill>
                  <a:srgbClr val="202124"/>
                </a:solidFill>
                <a:effectLst/>
                <a:latin typeface="Roboto"/>
              </a:rPr>
              <a:t> say I love them a lot”</a:t>
            </a:r>
            <a:endParaRPr lang="en-GB" dirty="0"/>
          </a:p>
        </p:txBody>
      </p:sp>
      <p:sp>
        <p:nvSpPr>
          <p:cNvPr id="15" name="TextBox 14">
            <a:extLst>
              <a:ext uri="{FF2B5EF4-FFF2-40B4-BE49-F238E27FC236}">
                <a16:creationId xmlns:a16="http://schemas.microsoft.com/office/drawing/2014/main" id="{1FBF58BC-E995-4BC7-928F-E995ABE5667F}"/>
              </a:ext>
            </a:extLst>
          </p:cNvPr>
          <p:cNvSpPr txBox="1"/>
          <p:nvPr/>
        </p:nvSpPr>
        <p:spPr>
          <a:xfrm>
            <a:off x="5872162" y="5187612"/>
            <a:ext cx="1428750" cy="1200329"/>
          </a:xfrm>
          <a:prstGeom prst="rect">
            <a:avLst/>
          </a:prstGeom>
          <a:noFill/>
        </p:spPr>
        <p:txBody>
          <a:bodyPr wrap="square" rtlCol="0">
            <a:spAutoFit/>
          </a:bodyPr>
          <a:lstStyle/>
          <a:p>
            <a:r>
              <a:rPr lang="en-US" b="0" i="0" dirty="0">
                <a:solidFill>
                  <a:srgbClr val="202124"/>
                </a:solidFill>
                <a:effectLst/>
                <a:latin typeface="Roboto"/>
              </a:rPr>
              <a:t>“Thank you for being there for me.”</a:t>
            </a:r>
            <a:endParaRPr lang="en-GB" dirty="0"/>
          </a:p>
        </p:txBody>
      </p:sp>
      <p:sp>
        <p:nvSpPr>
          <p:cNvPr id="16" name="TextBox 15">
            <a:extLst>
              <a:ext uri="{FF2B5EF4-FFF2-40B4-BE49-F238E27FC236}">
                <a16:creationId xmlns:a16="http://schemas.microsoft.com/office/drawing/2014/main" id="{6A916EEA-2B13-43EE-B5BE-AA5950303D29}"/>
              </a:ext>
            </a:extLst>
          </p:cNvPr>
          <p:cNvSpPr txBox="1"/>
          <p:nvPr/>
        </p:nvSpPr>
        <p:spPr>
          <a:xfrm>
            <a:off x="4600575" y="2747620"/>
            <a:ext cx="3448050" cy="369332"/>
          </a:xfrm>
          <a:prstGeom prst="rect">
            <a:avLst/>
          </a:prstGeom>
          <a:noFill/>
        </p:spPr>
        <p:txBody>
          <a:bodyPr wrap="square" rtlCol="0">
            <a:spAutoFit/>
          </a:bodyPr>
          <a:lstStyle/>
          <a:p>
            <a:r>
              <a:rPr lang="en-US" b="0" i="0" dirty="0">
                <a:solidFill>
                  <a:srgbClr val="202124"/>
                </a:solidFill>
                <a:effectLst/>
                <a:latin typeface="Roboto"/>
              </a:rPr>
              <a:t>“Stan </a:t>
            </a:r>
            <a:r>
              <a:rPr lang="en-US" b="0" i="0" dirty="0" err="1">
                <a:solidFill>
                  <a:srgbClr val="202124"/>
                </a:solidFill>
                <a:effectLst/>
                <a:latin typeface="Roboto"/>
              </a:rPr>
              <a:t>bts</a:t>
            </a:r>
            <a:r>
              <a:rPr lang="en-US" b="0" i="0" dirty="0">
                <a:solidFill>
                  <a:srgbClr val="202124"/>
                </a:solidFill>
                <a:effectLst/>
                <a:latin typeface="Roboto"/>
              </a:rPr>
              <a:t> you won't regret”</a:t>
            </a:r>
            <a:endParaRPr lang="en-GB" dirty="0"/>
          </a:p>
        </p:txBody>
      </p:sp>
    </p:spTree>
    <p:extLst>
      <p:ext uri="{BB962C8B-B14F-4D97-AF65-F5344CB8AC3E}">
        <p14:creationId xmlns:p14="http://schemas.microsoft.com/office/powerpoint/2010/main" val="2277048458"/>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3000"/>
                                        <p:tgtEl>
                                          <p:spTgt spid="8"/>
                                        </p:tgtEl>
                                      </p:cBhvr>
                                    </p:animEffect>
                                    <p:anim calcmode="lin" valueType="num">
                                      <p:cBhvr>
                                        <p:cTn id="8" dur="3000" fill="hold"/>
                                        <p:tgtEl>
                                          <p:spTgt spid="8"/>
                                        </p:tgtEl>
                                        <p:attrNameLst>
                                          <p:attrName>ppt_x</p:attrName>
                                        </p:attrNameLst>
                                      </p:cBhvr>
                                      <p:tavLst>
                                        <p:tav tm="0">
                                          <p:val>
                                            <p:strVal val="#ppt_x"/>
                                          </p:val>
                                        </p:tav>
                                        <p:tav tm="100000">
                                          <p:val>
                                            <p:strVal val="#ppt_x"/>
                                          </p:val>
                                        </p:tav>
                                      </p:tavLst>
                                    </p:anim>
                                    <p:anim calcmode="lin" valueType="num">
                                      <p:cBhvr>
                                        <p:cTn id="9" dur="3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randombar(horizontal)">
                                      <p:cBhvr>
                                        <p:cTn id="14" dur="1000"/>
                                        <p:tgtEl>
                                          <p:spTgt spid="16"/>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barn(inVertical)">
                                      <p:cBhvr>
                                        <p:cTn id="19" dur="3000"/>
                                        <p:tgtEl>
                                          <p:spTgt spid="11"/>
                                        </p:tgtEl>
                                      </p:cBhvr>
                                    </p:animEffect>
                                  </p:childTnLst>
                                </p:cTn>
                              </p:par>
                            </p:childTnLst>
                          </p:cTn>
                        </p:par>
                      </p:childTnLst>
                    </p:cTn>
                  </p:par>
                  <p:par>
                    <p:cTn id="20" fill="hold">
                      <p:stCondLst>
                        <p:cond delay="indefinite"/>
                      </p:stCondLst>
                      <p:childTnLst>
                        <p:par>
                          <p:cTn id="21" fill="hold">
                            <p:stCondLst>
                              <p:cond delay="0"/>
                            </p:stCondLst>
                            <p:childTnLst>
                              <p:par>
                                <p:cTn id="22" presetID="26" presetClass="entr"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visible"/>
                                      </p:to>
                                    </p:set>
                                    <p:animEffect transition="in" filter="wipe(down)">
                                      <p:cBhvr>
                                        <p:cTn id="24" dur="580">
                                          <p:stCondLst>
                                            <p:cond delay="0"/>
                                          </p:stCondLst>
                                        </p:cTn>
                                        <p:tgtEl>
                                          <p:spTgt spid="12"/>
                                        </p:tgtEl>
                                      </p:cBhvr>
                                    </p:animEffect>
                                    <p:anim calcmode="lin" valueType="num">
                                      <p:cBhvr>
                                        <p:cTn id="25"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26"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27"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28"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29"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30" dur="26">
                                          <p:stCondLst>
                                            <p:cond delay="650"/>
                                          </p:stCondLst>
                                        </p:cTn>
                                        <p:tgtEl>
                                          <p:spTgt spid="12"/>
                                        </p:tgtEl>
                                      </p:cBhvr>
                                      <p:to x="100000" y="60000"/>
                                    </p:animScale>
                                    <p:animScale>
                                      <p:cBhvr>
                                        <p:cTn id="31" dur="166" decel="50000">
                                          <p:stCondLst>
                                            <p:cond delay="676"/>
                                          </p:stCondLst>
                                        </p:cTn>
                                        <p:tgtEl>
                                          <p:spTgt spid="12"/>
                                        </p:tgtEl>
                                      </p:cBhvr>
                                      <p:to x="100000" y="100000"/>
                                    </p:animScale>
                                    <p:animScale>
                                      <p:cBhvr>
                                        <p:cTn id="32" dur="26">
                                          <p:stCondLst>
                                            <p:cond delay="1312"/>
                                          </p:stCondLst>
                                        </p:cTn>
                                        <p:tgtEl>
                                          <p:spTgt spid="12"/>
                                        </p:tgtEl>
                                      </p:cBhvr>
                                      <p:to x="100000" y="80000"/>
                                    </p:animScale>
                                    <p:animScale>
                                      <p:cBhvr>
                                        <p:cTn id="33" dur="166" decel="50000">
                                          <p:stCondLst>
                                            <p:cond delay="1338"/>
                                          </p:stCondLst>
                                        </p:cTn>
                                        <p:tgtEl>
                                          <p:spTgt spid="12"/>
                                        </p:tgtEl>
                                      </p:cBhvr>
                                      <p:to x="100000" y="100000"/>
                                    </p:animScale>
                                    <p:animScale>
                                      <p:cBhvr>
                                        <p:cTn id="34" dur="26">
                                          <p:stCondLst>
                                            <p:cond delay="1642"/>
                                          </p:stCondLst>
                                        </p:cTn>
                                        <p:tgtEl>
                                          <p:spTgt spid="12"/>
                                        </p:tgtEl>
                                      </p:cBhvr>
                                      <p:to x="100000" y="90000"/>
                                    </p:animScale>
                                    <p:animScale>
                                      <p:cBhvr>
                                        <p:cTn id="35" dur="166" decel="50000">
                                          <p:stCondLst>
                                            <p:cond delay="1668"/>
                                          </p:stCondLst>
                                        </p:cTn>
                                        <p:tgtEl>
                                          <p:spTgt spid="12"/>
                                        </p:tgtEl>
                                      </p:cBhvr>
                                      <p:to x="100000" y="100000"/>
                                    </p:animScale>
                                    <p:animScale>
                                      <p:cBhvr>
                                        <p:cTn id="36" dur="26">
                                          <p:stCondLst>
                                            <p:cond delay="1808"/>
                                          </p:stCondLst>
                                        </p:cTn>
                                        <p:tgtEl>
                                          <p:spTgt spid="12"/>
                                        </p:tgtEl>
                                      </p:cBhvr>
                                      <p:to x="100000" y="95000"/>
                                    </p:animScale>
                                    <p:animScale>
                                      <p:cBhvr>
                                        <p:cTn id="37" dur="166" decel="50000">
                                          <p:stCondLst>
                                            <p:cond delay="1834"/>
                                          </p:stCondLst>
                                        </p:cTn>
                                        <p:tgtEl>
                                          <p:spTgt spid="12"/>
                                        </p:tgtEl>
                                      </p:cBhvr>
                                      <p:to x="100000" y="100000"/>
                                    </p:animScale>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wheel(1)">
                                      <p:cBhvr>
                                        <p:cTn id="42" dur="6000"/>
                                        <p:tgtEl>
                                          <p:spTgt spid="9"/>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 calcmode="lin" valueType="num">
                                      <p:cBhvr additive="base">
                                        <p:cTn id="47" dur="6000" fill="hold"/>
                                        <p:tgtEl>
                                          <p:spTgt spid="10"/>
                                        </p:tgtEl>
                                        <p:attrNameLst>
                                          <p:attrName>ppt_x</p:attrName>
                                        </p:attrNameLst>
                                      </p:cBhvr>
                                      <p:tavLst>
                                        <p:tav tm="0">
                                          <p:val>
                                            <p:strVal val="#ppt_x"/>
                                          </p:val>
                                        </p:tav>
                                        <p:tav tm="100000">
                                          <p:val>
                                            <p:strVal val="#ppt_x"/>
                                          </p:val>
                                        </p:tav>
                                      </p:tavLst>
                                    </p:anim>
                                    <p:anim calcmode="lin" valueType="num">
                                      <p:cBhvr additive="base">
                                        <p:cTn id="48" dur="60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53" presetClass="entr" presetSubtype="16" fill="hold" grpId="0" nodeType="clickEffect">
                                  <p:stCondLst>
                                    <p:cond delay="0"/>
                                  </p:stCondLst>
                                  <p:childTnLst>
                                    <p:set>
                                      <p:cBhvr>
                                        <p:cTn id="52" dur="1" fill="hold">
                                          <p:stCondLst>
                                            <p:cond delay="0"/>
                                          </p:stCondLst>
                                        </p:cTn>
                                        <p:tgtEl>
                                          <p:spTgt spid="13"/>
                                        </p:tgtEl>
                                        <p:attrNameLst>
                                          <p:attrName>style.visibility</p:attrName>
                                        </p:attrNameLst>
                                      </p:cBhvr>
                                      <p:to>
                                        <p:strVal val="visible"/>
                                      </p:to>
                                    </p:set>
                                    <p:anim calcmode="lin" valueType="num">
                                      <p:cBhvr>
                                        <p:cTn id="53" dur="1000" fill="hold"/>
                                        <p:tgtEl>
                                          <p:spTgt spid="13"/>
                                        </p:tgtEl>
                                        <p:attrNameLst>
                                          <p:attrName>ppt_w</p:attrName>
                                        </p:attrNameLst>
                                      </p:cBhvr>
                                      <p:tavLst>
                                        <p:tav tm="0">
                                          <p:val>
                                            <p:fltVal val="0"/>
                                          </p:val>
                                        </p:tav>
                                        <p:tav tm="100000">
                                          <p:val>
                                            <p:strVal val="#ppt_w"/>
                                          </p:val>
                                        </p:tav>
                                      </p:tavLst>
                                    </p:anim>
                                    <p:anim calcmode="lin" valueType="num">
                                      <p:cBhvr>
                                        <p:cTn id="54" dur="1000" fill="hold"/>
                                        <p:tgtEl>
                                          <p:spTgt spid="13"/>
                                        </p:tgtEl>
                                        <p:attrNameLst>
                                          <p:attrName>ppt_h</p:attrName>
                                        </p:attrNameLst>
                                      </p:cBhvr>
                                      <p:tavLst>
                                        <p:tav tm="0">
                                          <p:val>
                                            <p:fltVal val="0"/>
                                          </p:val>
                                        </p:tav>
                                        <p:tav tm="100000">
                                          <p:val>
                                            <p:strVal val="#ppt_h"/>
                                          </p:val>
                                        </p:tav>
                                      </p:tavLst>
                                    </p:anim>
                                    <p:animEffect transition="in" filter="fade">
                                      <p:cBhvr>
                                        <p:cTn id="55" dur="1000"/>
                                        <p:tgtEl>
                                          <p:spTgt spid="13"/>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4"/>
                                        </p:tgtEl>
                                        <p:attrNameLst>
                                          <p:attrName>style.visibility</p:attrName>
                                        </p:attrNameLst>
                                      </p:cBhvr>
                                      <p:to>
                                        <p:strVal val="visible"/>
                                      </p:to>
                                    </p:set>
                                    <p:animEffect transition="in" filter="fade">
                                      <p:cBhvr>
                                        <p:cTn id="60" dur="2000"/>
                                        <p:tgtEl>
                                          <p:spTgt spid="14"/>
                                        </p:tgtEl>
                                      </p:cBhvr>
                                    </p:animEffect>
                                  </p:childTnLst>
                                </p:cTn>
                              </p:par>
                            </p:childTnLst>
                          </p:cTn>
                        </p:par>
                      </p:childTnLst>
                    </p:cTn>
                  </p:par>
                  <p:par>
                    <p:cTn id="61" fill="hold">
                      <p:stCondLst>
                        <p:cond delay="indefinite"/>
                      </p:stCondLst>
                      <p:childTnLst>
                        <p:par>
                          <p:cTn id="62" fill="hold">
                            <p:stCondLst>
                              <p:cond delay="0"/>
                            </p:stCondLst>
                            <p:childTnLst>
                              <p:par>
                                <p:cTn id="63" presetID="31" presetClass="entr" presetSubtype="0" fill="hold" grpId="0" nodeType="clickEffect">
                                  <p:stCondLst>
                                    <p:cond delay="0"/>
                                  </p:stCondLst>
                                  <p:childTnLst>
                                    <p:set>
                                      <p:cBhvr>
                                        <p:cTn id="64" dur="1" fill="hold">
                                          <p:stCondLst>
                                            <p:cond delay="0"/>
                                          </p:stCondLst>
                                        </p:cTn>
                                        <p:tgtEl>
                                          <p:spTgt spid="15"/>
                                        </p:tgtEl>
                                        <p:attrNameLst>
                                          <p:attrName>style.visibility</p:attrName>
                                        </p:attrNameLst>
                                      </p:cBhvr>
                                      <p:to>
                                        <p:strVal val="visible"/>
                                      </p:to>
                                    </p:set>
                                    <p:anim calcmode="lin" valueType="num">
                                      <p:cBhvr>
                                        <p:cTn id="65" dur="1000" fill="hold"/>
                                        <p:tgtEl>
                                          <p:spTgt spid="15"/>
                                        </p:tgtEl>
                                        <p:attrNameLst>
                                          <p:attrName>ppt_w</p:attrName>
                                        </p:attrNameLst>
                                      </p:cBhvr>
                                      <p:tavLst>
                                        <p:tav tm="0">
                                          <p:val>
                                            <p:fltVal val="0"/>
                                          </p:val>
                                        </p:tav>
                                        <p:tav tm="100000">
                                          <p:val>
                                            <p:strVal val="#ppt_w"/>
                                          </p:val>
                                        </p:tav>
                                      </p:tavLst>
                                    </p:anim>
                                    <p:anim calcmode="lin" valueType="num">
                                      <p:cBhvr>
                                        <p:cTn id="66" dur="1000" fill="hold"/>
                                        <p:tgtEl>
                                          <p:spTgt spid="15"/>
                                        </p:tgtEl>
                                        <p:attrNameLst>
                                          <p:attrName>ppt_h</p:attrName>
                                        </p:attrNameLst>
                                      </p:cBhvr>
                                      <p:tavLst>
                                        <p:tav tm="0">
                                          <p:val>
                                            <p:fltVal val="0"/>
                                          </p:val>
                                        </p:tav>
                                        <p:tav tm="100000">
                                          <p:val>
                                            <p:strVal val="#ppt_h"/>
                                          </p:val>
                                        </p:tav>
                                      </p:tavLst>
                                    </p:anim>
                                    <p:anim calcmode="lin" valueType="num">
                                      <p:cBhvr>
                                        <p:cTn id="67" dur="1000" fill="hold"/>
                                        <p:tgtEl>
                                          <p:spTgt spid="15"/>
                                        </p:tgtEl>
                                        <p:attrNameLst>
                                          <p:attrName>style.rotation</p:attrName>
                                        </p:attrNameLst>
                                      </p:cBhvr>
                                      <p:tavLst>
                                        <p:tav tm="0">
                                          <p:val>
                                            <p:fltVal val="90"/>
                                          </p:val>
                                        </p:tav>
                                        <p:tav tm="100000">
                                          <p:val>
                                            <p:fltVal val="0"/>
                                          </p:val>
                                        </p:tav>
                                      </p:tavLst>
                                    </p:anim>
                                    <p:animEffect transition="in" filter="fade">
                                      <p:cBhvr>
                                        <p:cTn id="68" dur="1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P spid="14" grpId="0"/>
      <p:bldP spid="15" grpId="0"/>
      <p:bldP spid="16"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5168CF-607E-4221-AC1A-F8E3AE9F4665}"/>
              </a:ext>
            </a:extLst>
          </p:cNvPr>
          <p:cNvSpPr>
            <a:spLocks noGrp="1"/>
          </p:cNvSpPr>
          <p:nvPr>
            <p:ph idx="1"/>
          </p:nvPr>
        </p:nvSpPr>
        <p:spPr>
          <a:xfrm>
            <a:off x="479394" y="417250"/>
            <a:ext cx="10874406" cy="5759713"/>
          </a:xfrm>
        </p:spPr>
        <p:txBody>
          <a:bodyPr>
            <a:normAutofit fontScale="55000" lnSpcReduction="20000"/>
          </a:bodyPr>
          <a:lstStyle/>
          <a:p>
            <a:pPr marL="0" indent="0">
              <a:buNone/>
            </a:pPr>
            <a:r>
              <a:rPr lang="en-US" sz="3000" b="0" i="0" dirty="0">
                <a:effectLst/>
              </a:rPr>
              <a:t>“The music helped me sympathize with our young generation and also empathize with them. I’d like to create and write more music that represents them.” – </a:t>
            </a:r>
            <a:r>
              <a:rPr lang="en-US" sz="3000" b="1" i="0" dirty="0">
                <a:effectLst/>
              </a:rPr>
              <a:t>J-Hope</a:t>
            </a:r>
          </a:p>
          <a:p>
            <a:pPr marL="0" indent="0">
              <a:buNone/>
            </a:pPr>
            <a:endParaRPr lang="en-US" sz="3000" b="0" i="0" dirty="0">
              <a:effectLst/>
            </a:endParaRPr>
          </a:p>
          <a:p>
            <a:pPr marL="0" indent="0">
              <a:buNone/>
            </a:pPr>
            <a:r>
              <a:rPr lang="en-US" sz="3000" b="0" i="0" dirty="0">
                <a:effectLst/>
              </a:rPr>
              <a:t>“Your presence can give happiness. I hope you remember that.” </a:t>
            </a:r>
            <a:r>
              <a:rPr lang="en-US" sz="3000" b="1" i="0" dirty="0">
                <a:effectLst/>
              </a:rPr>
              <a:t>– </a:t>
            </a:r>
            <a:r>
              <a:rPr lang="en-US" sz="3000" b="1" i="0" dirty="0" err="1">
                <a:effectLst/>
              </a:rPr>
              <a:t>Jin</a:t>
            </a:r>
            <a:endParaRPr lang="en-US" sz="3000" b="1" i="0" dirty="0">
              <a:effectLst/>
            </a:endParaRPr>
          </a:p>
          <a:p>
            <a:pPr marL="0" indent="0">
              <a:buNone/>
            </a:pPr>
            <a:endParaRPr lang="en-US" sz="3000" b="0" i="0" dirty="0">
              <a:effectLst/>
            </a:endParaRPr>
          </a:p>
          <a:p>
            <a:pPr marL="0" indent="0">
              <a:buNone/>
            </a:pPr>
            <a:r>
              <a:rPr lang="en-US" sz="3000" b="0" i="0" dirty="0">
                <a:effectLst/>
              </a:rPr>
              <a:t> “Life is a sculpture that you cast as you make mistakes and learn from them.” </a:t>
            </a:r>
            <a:r>
              <a:rPr lang="en-US" sz="3000" b="1" i="0" dirty="0">
                <a:effectLst/>
              </a:rPr>
              <a:t>— RM</a:t>
            </a:r>
            <a:endParaRPr lang="en-US" sz="3000" b="0" i="0" dirty="0">
              <a:effectLst/>
            </a:endParaRPr>
          </a:p>
          <a:p>
            <a:pPr marL="0" indent="0" algn="l" fontAlgn="base">
              <a:buNone/>
            </a:pPr>
            <a:endParaRPr lang="en-US" sz="3000" b="0" i="0" dirty="0">
              <a:effectLst/>
            </a:endParaRPr>
          </a:p>
          <a:p>
            <a:pPr marL="0" indent="0" algn="l" fontAlgn="base">
              <a:buNone/>
            </a:pPr>
            <a:r>
              <a:rPr lang="en-US" sz="3000" b="0" i="0" dirty="0">
                <a:effectLst/>
              </a:rPr>
              <a:t>“Once your heart is moved, it will develop to something better and positive.” – </a:t>
            </a:r>
            <a:r>
              <a:rPr lang="en-US" sz="3000" b="1" i="0" dirty="0">
                <a:effectLst/>
              </a:rPr>
              <a:t>Jimin</a:t>
            </a:r>
            <a:endParaRPr lang="en-US" sz="3000" b="0" i="0" dirty="0">
              <a:effectLst/>
            </a:endParaRPr>
          </a:p>
          <a:p>
            <a:pPr marL="0" indent="0" algn="l" fontAlgn="base">
              <a:buNone/>
            </a:pPr>
            <a:endParaRPr lang="en-US" sz="3000" b="0" i="0" dirty="0">
              <a:effectLst/>
            </a:endParaRPr>
          </a:p>
          <a:p>
            <a:pPr marL="0" indent="0" algn="l" fontAlgn="base">
              <a:buNone/>
            </a:pPr>
            <a:r>
              <a:rPr lang="en-US" sz="3000" b="0" i="0" dirty="0">
                <a:effectLst/>
              </a:rPr>
              <a:t>“Purple is the last </a:t>
            </a:r>
            <a:r>
              <a:rPr lang="en-US" sz="3000" b="0" i="0" dirty="0" err="1">
                <a:effectLst/>
              </a:rPr>
              <a:t>colour</a:t>
            </a:r>
            <a:r>
              <a:rPr lang="en-US" sz="3000" b="0" i="0" dirty="0">
                <a:effectLst/>
              </a:rPr>
              <a:t> of the rainbow </a:t>
            </a:r>
            <a:r>
              <a:rPr lang="en-US" sz="3000" b="0" i="0" dirty="0" err="1">
                <a:effectLst/>
              </a:rPr>
              <a:t>colours</a:t>
            </a:r>
            <a:r>
              <a:rPr lang="en-US" sz="3000" b="0" i="0" dirty="0">
                <a:effectLst/>
              </a:rPr>
              <a:t>. So means I will trust and love you for a long time.”― </a:t>
            </a:r>
            <a:r>
              <a:rPr lang="en-US" sz="3000" b="1" i="0" dirty="0">
                <a:effectLst/>
              </a:rPr>
              <a:t>Kim Taehyung</a:t>
            </a:r>
          </a:p>
          <a:p>
            <a:pPr marL="0" indent="0" algn="l" fontAlgn="base">
              <a:buNone/>
            </a:pPr>
            <a:endParaRPr lang="en-US" sz="3000" b="0" i="0" dirty="0">
              <a:effectLst/>
            </a:endParaRPr>
          </a:p>
          <a:p>
            <a:pPr marL="0" indent="0" algn="l" fontAlgn="base">
              <a:buNone/>
            </a:pPr>
            <a:r>
              <a:rPr lang="en-US" sz="3000" b="0" i="0" dirty="0">
                <a:effectLst/>
              </a:rPr>
              <a:t>“If you think you’re going to crash, step on the pedal harder.” </a:t>
            </a:r>
            <a:r>
              <a:rPr lang="en-US" sz="3000" b="1" i="0" dirty="0">
                <a:effectLst/>
              </a:rPr>
              <a:t>– Suga, “Never Mind” </a:t>
            </a:r>
          </a:p>
          <a:p>
            <a:pPr marL="0" indent="0" algn="l">
              <a:buNone/>
            </a:pPr>
            <a:endParaRPr lang="en-US" sz="3000" b="1" i="0" dirty="0">
              <a:effectLst/>
            </a:endParaRPr>
          </a:p>
          <a:p>
            <a:pPr marL="0" indent="0" algn="l">
              <a:buNone/>
            </a:pPr>
            <a:r>
              <a:rPr lang="en-US" sz="3000" b="1" i="0" dirty="0">
                <a:effectLst/>
              </a:rPr>
              <a:t>“</a:t>
            </a:r>
            <a:r>
              <a:rPr lang="en-US" sz="3000" i="0" dirty="0">
                <a:effectLst/>
              </a:rPr>
              <a:t>Regrets… revisiting what you didn’t do well, it won’t help you. The past is the past. Let’s try to be a big person with a big heart.” </a:t>
            </a:r>
            <a:r>
              <a:rPr lang="en-US" sz="3000" b="1" i="0" dirty="0">
                <a:effectLst/>
              </a:rPr>
              <a:t>- Jungkook</a:t>
            </a:r>
            <a:endParaRPr lang="en-US" sz="3000" b="0" i="0" dirty="0">
              <a:effectLst/>
            </a:endParaRPr>
          </a:p>
          <a:p>
            <a:pPr marL="0" indent="0" fontAlgn="base">
              <a:buNone/>
            </a:pPr>
            <a:endParaRPr lang="en-US" sz="3000" b="1" dirty="0"/>
          </a:p>
          <a:p>
            <a:pPr marL="0" indent="0" fontAlgn="base">
              <a:buNone/>
            </a:pPr>
            <a:r>
              <a:rPr lang="en-US" sz="3000" b="1" dirty="0"/>
              <a:t>“</a:t>
            </a:r>
            <a:r>
              <a:rPr lang="en-US" sz="3000" i="0" dirty="0">
                <a:effectLst/>
              </a:rPr>
              <a:t>No matter who you are, where you're from, your skin color, your gender identity, just speak yourself. Find your name and find your voice by speaking yourself.”- </a:t>
            </a:r>
            <a:r>
              <a:rPr lang="en-US" sz="3000" b="1" i="0" dirty="0">
                <a:effectLst/>
              </a:rPr>
              <a:t>BTS</a:t>
            </a:r>
          </a:p>
          <a:p>
            <a:pPr marL="0" indent="0" fontAlgn="base">
              <a:buNone/>
            </a:pPr>
            <a:endParaRPr lang="en-US" b="0" i="0" dirty="0">
              <a:solidFill>
                <a:srgbClr val="000000"/>
              </a:solidFill>
              <a:effectLst/>
              <a:latin typeface="montserrat"/>
            </a:endParaRPr>
          </a:p>
          <a:p>
            <a:pPr marL="0" indent="0" fontAlgn="base">
              <a:buNone/>
            </a:pPr>
            <a:r>
              <a:rPr lang="en-US" b="0" i="0" dirty="0">
                <a:solidFill>
                  <a:srgbClr val="000000"/>
                </a:solidFill>
                <a:effectLst/>
                <a:latin typeface="montserrat"/>
              </a:rPr>
              <a:t>“Music transcends language. BTS communicates with our fans by staying true to ourselves and believing in music every day.” </a:t>
            </a:r>
            <a:r>
              <a:rPr lang="en-US" b="1" i="0" dirty="0">
                <a:solidFill>
                  <a:srgbClr val="000000"/>
                </a:solidFill>
                <a:effectLst/>
                <a:latin typeface="montserrat"/>
              </a:rPr>
              <a:t>– RM</a:t>
            </a:r>
            <a:endParaRPr lang="en-GB" dirty="0"/>
          </a:p>
          <a:p>
            <a:pPr marL="0" indent="0" algn="l" fontAlgn="base">
              <a:buNone/>
            </a:pPr>
            <a:endParaRPr lang="en-US" b="1" dirty="0">
              <a:solidFill>
                <a:srgbClr val="000000"/>
              </a:solidFill>
              <a:latin typeface="montserrat"/>
            </a:endParaRPr>
          </a:p>
          <a:p>
            <a:pPr marL="0" indent="0" algn="l" fontAlgn="base">
              <a:buNone/>
            </a:pPr>
            <a:endParaRPr lang="en-US" b="0" i="0" dirty="0">
              <a:solidFill>
                <a:srgbClr val="000000"/>
              </a:solidFill>
              <a:effectLst/>
              <a:latin typeface="montserrat"/>
            </a:endParaRPr>
          </a:p>
          <a:p>
            <a:pPr marL="0" indent="0" algn="l" fontAlgn="base">
              <a:buNone/>
            </a:pPr>
            <a:endParaRPr lang="en-US" b="0" i="0" dirty="0">
              <a:solidFill>
                <a:srgbClr val="000000"/>
              </a:solidFill>
              <a:effectLst/>
              <a:latin typeface="montserrat"/>
            </a:endParaRPr>
          </a:p>
          <a:p>
            <a:pPr marL="0" indent="0">
              <a:buNone/>
            </a:pPr>
            <a:endParaRPr lang="en-US" b="1" i="0" dirty="0">
              <a:solidFill>
                <a:srgbClr val="000000"/>
              </a:solidFill>
              <a:effectLst/>
              <a:latin typeface="montserrat"/>
            </a:endParaRPr>
          </a:p>
          <a:p>
            <a:pPr marL="0" indent="0">
              <a:buNone/>
            </a:pPr>
            <a:endParaRPr lang="en-US" b="0" i="0" dirty="0">
              <a:solidFill>
                <a:srgbClr val="000000"/>
              </a:solidFill>
              <a:effectLst/>
              <a:latin typeface="montserrat"/>
            </a:endParaRPr>
          </a:p>
          <a:p>
            <a:endParaRPr lang="en-GB" dirty="0"/>
          </a:p>
        </p:txBody>
      </p:sp>
    </p:spTree>
    <p:extLst>
      <p:ext uri="{BB962C8B-B14F-4D97-AF65-F5344CB8AC3E}">
        <p14:creationId xmlns:p14="http://schemas.microsoft.com/office/powerpoint/2010/main" val="1612554753"/>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heel(1)">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heel(1)">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heel(1)">
                                      <p:cBhvr>
                                        <p:cTn id="22" dur="20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wheel(1)">
                                      <p:cBhvr>
                                        <p:cTn id="27" dur="20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wheel(1)">
                                      <p:cBhvr>
                                        <p:cTn id="32" dur="2000"/>
                                        <p:tgtEl>
                                          <p:spTgt spid="3">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Effect transition="in" filter="wheel(1)">
                                      <p:cBhvr>
                                        <p:cTn id="37" dur="2000"/>
                                        <p:tgtEl>
                                          <p:spTgt spid="3">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3">
                                            <p:txEl>
                                              <p:pRg st="14" end="14"/>
                                            </p:txEl>
                                          </p:spTgt>
                                        </p:tgtEl>
                                        <p:attrNameLst>
                                          <p:attrName>style.visibility</p:attrName>
                                        </p:attrNameLst>
                                      </p:cBhvr>
                                      <p:to>
                                        <p:strVal val="visible"/>
                                      </p:to>
                                    </p:set>
                                    <p:animEffect transition="in" filter="wheel(1)">
                                      <p:cBhvr>
                                        <p:cTn id="42" dur="2000"/>
                                        <p:tgtEl>
                                          <p:spTgt spid="3">
                                            <p:txEl>
                                              <p:pRg st="14" end="1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1" presetClass="entr" presetSubtype="1" fill="hold" grpId="0" nodeType="clickEffect">
                                  <p:stCondLst>
                                    <p:cond delay="0"/>
                                  </p:stCondLst>
                                  <p:childTnLst>
                                    <p:set>
                                      <p:cBhvr>
                                        <p:cTn id="46" dur="1" fill="hold">
                                          <p:stCondLst>
                                            <p:cond delay="0"/>
                                          </p:stCondLst>
                                        </p:cTn>
                                        <p:tgtEl>
                                          <p:spTgt spid="3">
                                            <p:txEl>
                                              <p:pRg st="16" end="16"/>
                                            </p:txEl>
                                          </p:spTgt>
                                        </p:tgtEl>
                                        <p:attrNameLst>
                                          <p:attrName>style.visibility</p:attrName>
                                        </p:attrNameLst>
                                      </p:cBhvr>
                                      <p:to>
                                        <p:strVal val="visible"/>
                                      </p:to>
                                    </p:set>
                                    <p:animEffect transition="in" filter="wheel(1)">
                                      <p:cBhvr>
                                        <p:cTn id="47" dur="2000"/>
                                        <p:tgtEl>
                                          <p:spTgt spid="3">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1" name="Picture 10" descr="A group of people posing for a photo&#10;&#10;Description automatically generated with medium confidence">
            <a:extLst>
              <a:ext uri="{FF2B5EF4-FFF2-40B4-BE49-F238E27FC236}">
                <a16:creationId xmlns:a16="http://schemas.microsoft.com/office/drawing/2014/main" id="{307F6591-897D-4769-B761-C21D9CF7CD62}"/>
              </a:ext>
            </a:extLst>
          </p:cNvPr>
          <p:cNvPicPr>
            <a:picLocks noChangeAspect="1"/>
          </p:cNvPicPr>
          <p:nvPr/>
        </p:nvPicPr>
        <p:blipFill rotWithShape="1">
          <a:blip r:embed="rId2">
            <a:extLst>
              <a:ext uri="{28A0092B-C50C-407E-A947-70E740481C1C}">
                <a14:useLocalDpi xmlns:a14="http://schemas.microsoft.com/office/drawing/2010/main" val="0"/>
              </a:ext>
            </a:extLst>
          </a:blip>
          <a:srcRect r="-1" b="3399"/>
          <a:stretch/>
        </p:blipFill>
        <p:spPr>
          <a:xfrm>
            <a:off x="196731" y="170453"/>
            <a:ext cx="3794884" cy="6517096"/>
          </a:xfrm>
          <a:prstGeom prst="rect">
            <a:avLst/>
          </a:prstGeom>
        </p:spPr>
      </p:pic>
      <p:pic>
        <p:nvPicPr>
          <p:cNvPr id="9" name="Picture 8" descr="A picture containing indoor, person&#10;&#10;Description automatically generated">
            <a:extLst>
              <a:ext uri="{FF2B5EF4-FFF2-40B4-BE49-F238E27FC236}">
                <a16:creationId xmlns:a16="http://schemas.microsoft.com/office/drawing/2014/main" id="{CF460C1E-F8AC-486B-9DBC-44EE70DB088F}"/>
              </a:ext>
            </a:extLst>
          </p:cNvPr>
          <p:cNvPicPr>
            <a:picLocks noChangeAspect="1"/>
          </p:cNvPicPr>
          <p:nvPr/>
        </p:nvPicPr>
        <p:blipFill rotWithShape="1">
          <a:blip r:embed="rId3">
            <a:extLst>
              <a:ext uri="{28A0092B-C50C-407E-A947-70E740481C1C}">
                <a14:useLocalDpi xmlns:a14="http://schemas.microsoft.com/office/drawing/2010/main" val="0"/>
              </a:ext>
            </a:extLst>
          </a:blip>
          <a:srcRect l="6560" r="25677"/>
          <a:stretch/>
        </p:blipFill>
        <p:spPr>
          <a:xfrm>
            <a:off x="4184141" y="165371"/>
            <a:ext cx="3826711" cy="3176540"/>
          </a:xfrm>
          <a:prstGeom prst="rect">
            <a:avLst/>
          </a:prstGeom>
        </p:spPr>
      </p:pic>
      <p:pic>
        <p:nvPicPr>
          <p:cNvPr id="13" name="Picture 12">
            <a:extLst>
              <a:ext uri="{FF2B5EF4-FFF2-40B4-BE49-F238E27FC236}">
                <a16:creationId xmlns:a16="http://schemas.microsoft.com/office/drawing/2014/main" id="{1BD8178C-EE73-4159-BF92-CB8D7FE63FF7}"/>
              </a:ext>
            </a:extLst>
          </p:cNvPr>
          <p:cNvPicPr>
            <a:picLocks noChangeAspect="1"/>
          </p:cNvPicPr>
          <p:nvPr/>
        </p:nvPicPr>
        <p:blipFill rotWithShape="1">
          <a:blip r:embed="rId4">
            <a:extLst>
              <a:ext uri="{28A0092B-C50C-407E-A947-70E740481C1C}">
                <a14:useLocalDpi xmlns:a14="http://schemas.microsoft.com/office/drawing/2010/main" val="0"/>
              </a:ext>
            </a:extLst>
          </a:blip>
          <a:srcRect r="14613" b="-1"/>
          <a:stretch/>
        </p:blipFill>
        <p:spPr>
          <a:xfrm>
            <a:off x="8193992" y="159910"/>
            <a:ext cx="3826711" cy="3181966"/>
          </a:xfrm>
          <a:prstGeom prst="rect">
            <a:avLst/>
          </a:prstGeom>
        </p:spPr>
      </p:pic>
      <p:pic>
        <p:nvPicPr>
          <p:cNvPr id="5" name="Picture 4" descr="A group of people posing for a photo&#10;&#10;Description automatically generated with medium confidence">
            <a:extLst>
              <a:ext uri="{FF2B5EF4-FFF2-40B4-BE49-F238E27FC236}">
                <a16:creationId xmlns:a16="http://schemas.microsoft.com/office/drawing/2014/main" id="{4F77E028-2BDD-45D4-8004-3EC4985FB2EA}"/>
              </a:ext>
            </a:extLst>
          </p:cNvPr>
          <p:cNvPicPr>
            <a:picLocks noChangeAspect="1"/>
          </p:cNvPicPr>
          <p:nvPr/>
        </p:nvPicPr>
        <p:blipFill rotWithShape="1">
          <a:blip r:embed="rId5">
            <a:extLst>
              <a:ext uri="{28A0092B-C50C-407E-A947-70E740481C1C}">
                <a14:useLocalDpi xmlns:a14="http://schemas.microsoft.com/office/drawing/2010/main" val="0"/>
              </a:ext>
            </a:extLst>
          </a:blip>
          <a:srcRect l="22863" r="9350" b="3"/>
          <a:stretch/>
        </p:blipFill>
        <p:spPr>
          <a:xfrm>
            <a:off x="4184141" y="3512234"/>
            <a:ext cx="3826711" cy="3175314"/>
          </a:xfrm>
          <a:prstGeom prst="rect">
            <a:avLst/>
          </a:prstGeom>
        </p:spPr>
      </p:pic>
      <p:pic>
        <p:nvPicPr>
          <p:cNvPr id="7" name="Picture 6">
            <a:extLst>
              <a:ext uri="{FF2B5EF4-FFF2-40B4-BE49-F238E27FC236}">
                <a16:creationId xmlns:a16="http://schemas.microsoft.com/office/drawing/2014/main" id="{33206B21-C777-4124-89E2-334A94662A7E}"/>
              </a:ext>
            </a:extLst>
          </p:cNvPr>
          <p:cNvPicPr>
            <a:picLocks noChangeAspect="1"/>
          </p:cNvPicPr>
          <p:nvPr/>
        </p:nvPicPr>
        <p:blipFill rotWithShape="1">
          <a:blip r:embed="rId6">
            <a:extLst>
              <a:ext uri="{28A0092B-C50C-407E-A947-70E740481C1C}">
                <a14:useLocalDpi xmlns:a14="http://schemas.microsoft.com/office/drawing/2010/main" val="0"/>
              </a:ext>
            </a:extLst>
          </a:blip>
          <a:srcRect l="1913" r="18104" b="1"/>
          <a:stretch/>
        </p:blipFill>
        <p:spPr>
          <a:xfrm>
            <a:off x="8193992" y="3505966"/>
            <a:ext cx="3826711" cy="3181582"/>
          </a:xfrm>
          <a:prstGeom prst="rect">
            <a:avLst/>
          </a:prstGeom>
        </p:spPr>
      </p:pic>
    </p:spTree>
    <p:extLst>
      <p:ext uri="{BB962C8B-B14F-4D97-AF65-F5344CB8AC3E}">
        <p14:creationId xmlns:p14="http://schemas.microsoft.com/office/powerpoint/2010/main" val="3829155306"/>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7EAFDA8-21C1-4F2B-ACFE-CB2D66DCBB33}"/>
              </a:ext>
            </a:extLst>
          </p:cNvPr>
          <p:cNvSpPr txBox="1"/>
          <p:nvPr/>
        </p:nvSpPr>
        <p:spPr>
          <a:xfrm>
            <a:off x="401158" y="1045569"/>
            <a:ext cx="11790842" cy="4524315"/>
          </a:xfrm>
          <a:prstGeom prst="rect">
            <a:avLst/>
          </a:prstGeom>
          <a:noFill/>
        </p:spPr>
        <p:txBody>
          <a:bodyPr wrap="square">
            <a:spAutoFit/>
          </a:bodyPr>
          <a:lstStyle/>
          <a:p>
            <a:r>
              <a:rPr lang="en-US" dirty="0"/>
              <a:t>References</a:t>
            </a:r>
          </a:p>
          <a:p>
            <a:endParaRPr lang="en-US" dirty="0"/>
          </a:p>
          <a:p>
            <a:r>
              <a:rPr lang="en-US" dirty="0"/>
              <a:t>Everyday Power. 2021. </a:t>
            </a:r>
            <a:r>
              <a:rPr lang="en-US" i="1" dirty="0"/>
              <a:t>Great BTS Quotes to Inspire Their A.R.M.Y</a:t>
            </a:r>
            <a:r>
              <a:rPr lang="en-US" dirty="0"/>
              <a:t>. [online] Available at: &lt;https://everydaypower.com/bts-quotes/&gt; [Accessed 20 April 2021].</a:t>
            </a:r>
          </a:p>
          <a:p>
            <a:endParaRPr lang="en-US" dirty="0"/>
          </a:p>
          <a:p>
            <a:r>
              <a:rPr lang="en-US" dirty="0"/>
              <a:t>Google Docs. 2021. </a:t>
            </a:r>
            <a:r>
              <a:rPr lang="en-US" i="1" dirty="0"/>
              <a:t>BTS' Music, ARMY and Mental Health</a:t>
            </a:r>
            <a:r>
              <a:rPr lang="en-US" dirty="0"/>
              <a:t>. [online] Available at: &lt;https://docs.google.com/forms/d/e/1FAIpQLSc9mx7EknEZKWFk-plzthwdkCWCE82hXn9xLdBf1bvxgkzKDg/viewform?usp=sf_link&gt; [Accessed 15 April 2021].</a:t>
            </a:r>
          </a:p>
          <a:p>
            <a:endParaRPr lang="en-US" dirty="0"/>
          </a:p>
          <a:p>
            <a:r>
              <a:rPr lang="en-US" dirty="0"/>
              <a:t>Medium. 2021. </a:t>
            </a:r>
            <a:r>
              <a:rPr lang="en-US" i="1" dirty="0"/>
              <a:t>The collective power of BTS and ARMY</a:t>
            </a:r>
            <a:r>
              <a:rPr lang="en-US" dirty="0"/>
              <a:t>. [online] Available at: &lt;https://medium.com/bulletproof/the-collective-power-of-bts-and-army-55ee79b9254b&gt; [Accessed 27 April 2021].</a:t>
            </a:r>
          </a:p>
          <a:p>
            <a:endParaRPr lang="en-US" dirty="0"/>
          </a:p>
          <a:p>
            <a:r>
              <a:rPr lang="en-US" dirty="0"/>
              <a:t>Youtube.com. 2021. </a:t>
            </a:r>
            <a:r>
              <a:rPr lang="en-US" i="1" dirty="0"/>
              <a:t>Before you continue to YouTube</a:t>
            </a:r>
            <a:r>
              <a:rPr lang="en-US" dirty="0"/>
              <a:t>. [online] Available at: &lt;https://www.youtube.com/watch?v=9zvspV-NUlI&gt; [Accessed 24 April 2021].</a:t>
            </a:r>
          </a:p>
          <a:p>
            <a:endParaRPr lang="en-US" dirty="0"/>
          </a:p>
          <a:p>
            <a:endParaRPr lang="en-GB" dirty="0"/>
          </a:p>
        </p:txBody>
      </p:sp>
    </p:spTree>
    <p:extLst>
      <p:ext uri="{BB962C8B-B14F-4D97-AF65-F5344CB8AC3E}">
        <p14:creationId xmlns:p14="http://schemas.microsoft.com/office/powerpoint/2010/main" val="2985610138"/>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172D28E-3ECD-4205-8208-84F291DFD3CB}"/>
              </a:ext>
            </a:extLst>
          </p:cNvPr>
          <p:cNvSpPr txBox="1"/>
          <p:nvPr/>
        </p:nvSpPr>
        <p:spPr>
          <a:xfrm>
            <a:off x="714375" y="828675"/>
            <a:ext cx="10534650" cy="3139321"/>
          </a:xfrm>
          <a:prstGeom prst="rect">
            <a:avLst/>
          </a:prstGeom>
          <a:noFill/>
        </p:spPr>
        <p:txBody>
          <a:bodyPr wrap="square">
            <a:spAutoFit/>
          </a:bodyPr>
          <a:lstStyle/>
          <a:p>
            <a:r>
              <a:rPr lang="en-US" dirty="0"/>
              <a:t>Youtube.com. 2021. </a:t>
            </a:r>
            <a:r>
              <a:rPr lang="en-US" i="1" dirty="0"/>
              <a:t>Before you continue to YouTube</a:t>
            </a:r>
            <a:r>
              <a:rPr lang="en-US" dirty="0"/>
              <a:t>. [online] Available at: &lt;https://www.youtube.com/watch?v=9zvspV-NUlI&gt; [Accessed 19 April 2021].</a:t>
            </a:r>
          </a:p>
          <a:p>
            <a:endParaRPr lang="en-US" dirty="0"/>
          </a:p>
          <a:p>
            <a:r>
              <a:rPr lang="en-US" dirty="0"/>
              <a:t>Youtube.com. 2021. </a:t>
            </a:r>
            <a:r>
              <a:rPr lang="en-US" i="1" dirty="0"/>
              <a:t>Before you continue to YouTube</a:t>
            </a:r>
            <a:r>
              <a:rPr lang="en-US" dirty="0"/>
              <a:t>. [online] Available at: &lt;https://www.youtube.com/watch?v=38k5zr1e0HI&gt; [Accessed 23 April 2021].</a:t>
            </a:r>
          </a:p>
          <a:p>
            <a:endParaRPr lang="en-US" dirty="0"/>
          </a:p>
          <a:p>
            <a:r>
              <a:rPr lang="en-US" dirty="0"/>
              <a:t>Youtube.com. 2021. </a:t>
            </a:r>
            <a:r>
              <a:rPr lang="en-US" i="1" dirty="0"/>
              <a:t>Before you continue to YouTube</a:t>
            </a:r>
            <a:r>
              <a:rPr lang="en-US" dirty="0"/>
              <a:t>. [online] Available at: &lt;https://www.youtube.com/watch?v=Fw7C6IsDYgI&gt; [Accessed 25 April 2021].</a:t>
            </a:r>
          </a:p>
          <a:p>
            <a:endParaRPr lang="en-US" dirty="0"/>
          </a:p>
          <a:p>
            <a:r>
              <a:rPr lang="en-US" dirty="0"/>
              <a:t>Youtube.com. 2021. </a:t>
            </a:r>
            <a:r>
              <a:rPr lang="en-US" i="1" dirty="0"/>
              <a:t>Before you continue to YouTube</a:t>
            </a:r>
            <a:r>
              <a:rPr lang="en-US" dirty="0"/>
              <a:t>. [online] Available at: &lt;https://www.youtube.com/watch?v=9mwRYgMmSGE&gt; [Accessed 28 April 2021].</a:t>
            </a:r>
          </a:p>
        </p:txBody>
      </p:sp>
    </p:spTree>
    <p:extLst>
      <p:ext uri="{BB962C8B-B14F-4D97-AF65-F5344CB8AC3E}">
        <p14:creationId xmlns:p14="http://schemas.microsoft.com/office/powerpoint/2010/main" val="2797761231"/>
      </p:ext>
    </p:extLst>
  </p:cSld>
  <p:clrMapOvr>
    <a:masterClrMapping/>
  </p:clrMapOvr>
  <mc:AlternateContent xmlns:mc="http://schemas.openxmlformats.org/markup-compatibility/2006">
    <mc:Choice xmlns:p14="http://schemas.microsoft.com/office/powerpoint/2010/main" Requires="p14">
      <p:transition spd="slow" p14:dur="5000" advClick="0" advTm="6000">
        <p:split orient="vert"/>
      </p:transition>
    </mc:Choice>
    <mc:Fallback>
      <p:transition spd="slow" advClick="0" advTm="6000">
        <p:split orient="vert"/>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18087</TotalTime>
  <Words>6361</Words>
  <Application>Microsoft Office PowerPoint</Application>
  <PresentationFormat>Widescreen</PresentationFormat>
  <Paragraphs>285</Paragraphs>
  <Slides>55</Slides>
  <Notes>0</Notes>
  <HiddenSlides>0</HiddenSlides>
  <MMClips>6</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Google Sans</vt:lpstr>
      <vt:lpstr>montserrat</vt:lpstr>
      <vt:lpstr>Roboto</vt:lpstr>
      <vt:lpstr>Arial</vt:lpstr>
      <vt:lpstr>Calibri</vt:lpstr>
      <vt:lpstr>Calibri Light</vt:lpstr>
      <vt:lpstr>Office Theme</vt:lpstr>
      <vt:lpstr>Music and Artist for Healing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and Artist for Healing</dc:title>
  <dc:creator>Carissa Verity Ryan (1804656)</dc:creator>
  <cp:lastModifiedBy>Carissa Verity Ryan (1804656)</cp:lastModifiedBy>
  <cp:revision>6</cp:revision>
  <dcterms:created xsi:type="dcterms:W3CDTF">2021-04-17T14:52:06Z</dcterms:created>
  <dcterms:modified xsi:type="dcterms:W3CDTF">2021-04-30T09:33:21Z</dcterms:modified>
</cp:coreProperties>
</file>