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75"/>
    <p:restoredTop sz="87156"/>
  </p:normalViewPr>
  <p:slideViewPr>
    <p:cSldViewPr snapToGrid="0">
      <p:cViewPr varScale="1">
        <p:scale>
          <a:sx n="56" d="100"/>
          <a:sy n="56" d="100"/>
        </p:scale>
        <p:origin x="107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9723E9-7AC0-6741-A2DB-F3F38FCEC66F}" type="datetimeFigureOut">
              <a:rPr lang="en-GB" smtClean="0"/>
              <a:t>19/07/2026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3003DB-9C0B-9348-A7E3-843DD8E1DA7F}" type="slidenum">
              <a:rPr lang="en-GB" smtClean="0"/>
              <a:t>‹#›</a:t>
            </a:fld>
            <a:endParaRPr lang="en-GB"/>
          </a:p>
        </p:txBody>
      </p:sp>
    </p:spTree>
    <p:extLst>
      <p:ext uri="{BB962C8B-B14F-4D97-AF65-F5344CB8AC3E}">
        <p14:creationId xmlns:p14="http://schemas.microsoft.com/office/powerpoint/2010/main" val="1390123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The musculoskeletal system is the structure that enables the body to stand, move, and maintain stability. It consists of bones, joints, muscles, tendons, ligaments, and cartilage, all of which work together to maintain posture and mobility. Bones and joints protect organs and direct movement, whereas muscles pull on bones via tendons. In this talk, I will use the knee joint as a fundamental illustration of osteoarthritis.</a:t>
            </a:r>
            <a:endParaRPr lang="en-GB" dirty="0"/>
          </a:p>
        </p:txBody>
      </p:sp>
      <p:sp>
        <p:nvSpPr>
          <p:cNvPr id="4" name="Slide Number Placeholder 3"/>
          <p:cNvSpPr>
            <a:spLocks noGrp="1"/>
          </p:cNvSpPr>
          <p:nvPr>
            <p:ph type="sldNum" sz="quarter" idx="5"/>
          </p:nvPr>
        </p:nvSpPr>
        <p:spPr/>
        <p:txBody>
          <a:bodyPr/>
          <a:lstStyle/>
          <a:p>
            <a:fld id="{953003DB-9C0B-9348-A7E3-843DD8E1DA7F}" type="slidenum">
              <a:rPr lang="en-GB" smtClean="0"/>
              <a:t>2</a:t>
            </a:fld>
            <a:endParaRPr lang="en-GB"/>
          </a:p>
        </p:txBody>
      </p:sp>
    </p:spTree>
    <p:extLst>
      <p:ext uri="{BB962C8B-B14F-4D97-AF65-F5344CB8AC3E}">
        <p14:creationId xmlns:p14="http://schemas.microsoft.com/office/powerpoint/2010/main" val="242015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The knee joint connects the femur, tibia, and patella, making it a crucial weight-bearing hinge joint. When we straighten our legs, the patella increases the leverage of our thigh muscles. Articular cartilage covers the bone ends, providing for smooth mobility and cushioning impact. Walking, standing, and climbing stairs all require the knee joint to be stabilised by ligaments and muscles.</a:t>
            </a:r>
            <a:endParaRPr lang="en-GB" dirty="0"/>
          </a:p>
        </p:txBody>
      </p:sp>
      <p:sp>
        <p:nvSpPr>
          <p:cNvPr id="4" name="Slide Number Placeholder 3"/>
          <p:cNvSpPr>
            <a:spLocks noGrp="1"/>
          </p:cNvSpPr>
          <p:nvPr>
            <p:ph type="sldNum" sz="quarter" idx="5"/>
          </p:nvPr>
        </p:nvSpPr>
        <p:spPr/>
        <p:txBody>
          <a:bodyPr/>
          <a:lstStyle/>
          <a:p>
            <a:fld id="{953003DB-9C0B-9348-A7E3-843DD8E1DA7F}" type="slidenum">
              <a:rPr lang="en-GB" smtClean="0"/>
              <a:t>3</a:t>
            </a:fld>
            <a:endParaRPr lang="en-GB"/>
          </a:p>
        </p:txBody>
      </p:sp>
    </p:spTree>
    <p:extLst>
      <p:ext uri="{BB962C8B-B14F-4D97-AF65-F5344CB8AC3E}">
        <p14:creationId xmlns:p14="http://schemas.microsoft.com/office/powerpoint/2010/main" val="40508170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In a healthy knee, the joint functions as a hinge. It bends and straightens to enable for activities such as walking, sitting, and ascending stairs. Cartilage and synovial fluid make movement smooth and cushioned, lowering friction and impact. Ligaments and thigh muscles support and govern the knee, allowing it to remain stable when loaded with body weight.</a:t>
            </a:r>
            <a:endParaRPr lang="en-GB" dirty="0"/>
          </a:p>
        </p:txBody>
      </p:sp>
      <p:sp>
        <p:nvSpPr>
          <p:cNvPr id="4" name="Slide Number Placeholder 3"/>
          <p:cNvSpPr>
            <a:spLocks noGrp="1"/>
          </p:cNvSpPr>
          <p:nvPr>
            <p:ph type="sldNum" sz="quarter" idx="5"/>
          </p:nvPr>
        </p:nvSpPr>
        <p:spPr/>
        <p:txBody>
          <a:bodyPr/>
          <a:lstStyle/>
          <a:p>
            <a:fld id="{953003DB-9C0B-9348-A7E3-843DD8E1DA7F}" type="slidenum">
              <a:rPr lang="en-GB" smtClean="0"/>
              <a:t>4</a:t>
            </a:fld>
            <a:endParaRPr lang="en-GB"/>
          </a:p>
        </p:txBody>
      </p:sp>
    </p:spTree>
    <p:extLst>
      <p:ext uri="{BB962C8B-B14F-4D97-AF65-F5344CB8AC3E}">
        <p14:creationId xmlns:p14="http://schemas.microsoft.com/office/powerpoint/2010/main" val="1401043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Knee osteoarthritis is a prevalent degenerative joint disorder. It occurs when the protecting cartilage in the knee is destroyed over time. As a result, movements become less fluid and more uncomfortable. Individuals may endure stiffness, oedema, and trouble walking. The disease might limit freedom and interfere with daily tasks such as climbing stairs, shopping, or working.</a:t>
            </a:r>
            <a:endParaRPr lang="en-GB" dirty="0"/>
          </a:p>
        </p:txBody>
      </p:sp>
      <p:sp>
        <p:nvSpPr>
          <p:cNvPr id="4" name="Slide Number Placeholder 3"/>
          <p:cNvSpPr>
            <a:spLocks noGrp="1"/>
          </p:cNvSpPr>
          <p:nvPr>
            <p:ph type="sldNum" sz="quarter" idx="5"/>
          </p:nvPr>
        </p:nvSpPr>
        <p:spPr/>
        <p:txBody>
          <a:bodyPr/>
          <a:lstStyle/>
          <a:p>
            <a:fld id="{953003DB-9C0B-9348-A7E3-843DD8E1DA7F}" type="slidenum">
              <a:rPr lang="en-GB" smtClean="0"/>
              <a:t>5</a:t>
            </a:fld>
            <a:endParaRPr lang="en-GB"/>
          </a:p>
        </p:txBody>
      </p:sp>
    </p:spTree>
    <p:extLst>
      <p:ext uri="{BB962C8B-B14F-4D97-AF65-F5344CB8AC3E}">
        <p14:creationId xmlns:p14="http://schemas.microsoft.com/office/powerpoint/2010/main" val="38599688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Knee osteoarthritis impairs both physical function and daily living. Pain and stiffness can impair normal mobility, particularly while walking, climbing stairs, or standing. As the symptoms worsen, the person may have difficulty maintaining independence and following daily activities. Reduced mobility can have an impact on emotional well-being, sleep, and productivity, demonstrating that osteoarthritis has both physical and social consequences.</a:t>
            </a:r>
            <a:endParaRPr lang="en-GB" dirty="0"/>
          </a:p>
        </p:txBody>
      </p:sp>
      <p:sp>
        <p:nvSpPr>
          <p:cNvPr id="4" name="Slide Number Placeholder 3"/>
          <p:cNvSpPr>
            <a:spLocks noGrp="1"/>
          </p:cNvSpPr>
          <p:nvPr>
            <p:ph type="sldNum" sz="quarter" idx="5"/>
          </p:nvPr>
        </p:nvSpPr>
        <p:spPr/>
        <p:txBody>
          <a:bodyPr/>
          <a:lstStyle/>
          <a:p>
            <a:fld id="{953003DB-9C0B-9348-A7E3-843DD8E1DA7F}" type="slidenum">
              <a:rPr lang="en-GB" smtClean="0"/>
              <a:t>6</a:t>
            </a:fld>
            <a:endParaRPr lang="en-GB"/>
          </a:p>
        </p:txBody>
      </p:sp>
    </p:spTree>
    <p:extLst>
      <p:ext uri="{BB962C8B-B14F-4D97-AF65-F5344CB8AC3E}">
        <p14:creationId xmlns:p14="http://schemas.microsoft.com/office/powerpoint/2010/main" val="763069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Sarah, a 62-year-old lady, has knee osteoarthritis. Her symptoms include chronic discomfort and stiffness, particularly during weight-bearing tasks like walking and standing. Her age, past knee injury, and extra body weight are all potential risk factors. These challenges are currently impacting her independence, confidence, and quality of life at home and at work.</a:t>
            </a:r>
            <a:endParaRPr lang="en-GB" dirty="0"/>
          </a:p>
        </p:txBody>
      </p:sp>
      <p:sp>
        <p:nvSpPr>
          <p:cNvPr id="4" name="Slide Number Placeholder 3"/>
          <p:cNvSpPr>
            <a:spLocks noGrp="1"/>
          </p:cNvSpPr>
          <p:nvPr>
            <p:ph type="sldNum" sz="quarter" idx="5"/>
          </p:nvPr>
        </p:nvSpPr>
        <p:spPr/>
        <p:txBody>
          <a:bodyPr/>
          <a:lstStyle/>
          <a:p>
            <a:fld id="{953003DB-9C0B-9348-A7E3-843DD8E1DA7F}" type="slidenum">
              <a:rPr lang="en-GB" smtClean="0"/>
              <a:t>7</a:t>
            </a:fld>
            <a:endParaRPr lang="en-GB"/>
          </a:p>
        </p:txBody>
      </p:sp>
    </p:spTree>
    <p:extLst>
      <p:ext uri="{BB962C8B-B14F-4D97-AF65-F5344CB8AC3E}">
        <p14:creationId xmlns:p14="http://schemas.microsoft.com/office/powerpoint/2010/main" val="31875663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Sara's story demonstrates how personal and lifestyle variables contribute to knee osteoarthritis. Her age and previous knee injuries enhance her risk, and extra body weight puts additional strain on the joint. As pain worsens, people tend to become less active, which weakens muscles even worse. This results in a vicious cycle of discomfort, restricted movement, and deteriorating joint function.</a:t>
            </a:r>
            <a:endParaRPr lang="en-GB" dirty="0"/>
          </a:p>
        </p:txBody>
      </p:sp>
      <p:sp>
        <p:nvSpPr>
          <p:cNvPr id="4" name="Slide Number Placeholder 3"/>
          <p:cNvSpPr>
            <a:spLocks noGrp="1"/>
          </p:cNvSpPr>
          <p:nvPr>
            <p:ph type="sldNum" sz="quarter" idx="5"/>
          </p:nvPr>
        </p:nvSpPr>
        <p:spPr/>
        <p:txBody>
          <a:bodyPr/>
          <a:lstStyle/>
          <a:p>
            <a:fld id="{953003DB-9C0B-9348-A7E3-843DD8E1DA7F}" type="slidenum">
              <a:rPr lang="en-GB" smtClean="0"/>
              <a:t>8</a:t>
            </a:fld>
            <a:endParaRPr lang="en-GB"/>
          </a:p>
        </p:txBody>
      </p:sp>
    </p:spTree>
    <p:extLst>
      <p:ext uri="{BB962C8B-B14F-4D97-AF65-F5344CB8AC3E}">
        <p14:creationId xmlns:p14="http://schemas.microsoft.com/office/powerpoint/2010/main" val="2459208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Sara's care plan should be reasonable and based on current guidelines. The primary goals are exercise, weight management, and pain relief. She should also be urged to keep active within her capabilities, since idleness can weaken the muscles around the knee. Regular monitoring is crucial to see if her symptoms, mobility, and everyday functioning improve over time.</a:t>
            </a:r>
            <a:endParaRPr lang="en-GB" dirty="0"/>
          </a:p>
        </p:txBody>
      </p:sp>
      <p:sp>
        <p:nvSpPr>
          <p:cNvPr id="4" name="Slide Number Placeholder 3"/>
          <p:cNvSpPr>
            <a:spLocks noGrp="1"/>
          </p:cNvSpPr>
          <p:nvPr>
            <p:ph type="sldNum" sz="quarter" idx="5"/>
          </p:nvPr>
        </p:nvSpPr>
        <p:spPr/>
        <p:txBody>
          <a:bodyPr/>
          <a:lstStyle/>
          <a:p>
            <a:fld id="{953003DB-9C0B-9348-A7E3-843DD8E1DA7F}" type="slidenum">
              <a:rPr lang="en-GB" smtClean="0"/>
              <a:t>9</a:t>
            </a:fld>
            <a:endParaRPr lang="en-GB"/>
          </a:p>
        </p:txBody>
      </p:sp>
    </p:spTree>
    <p:extLst>
      <p:ext uri="{BB962C8B-B14F-4D97-AF65-F5344CB8AC3E}">
        <p14:creationId xmlns:p14="http://schemas.microsoft.com/office/powerpoint/2010/main" val="24574941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Sara's care plan relies heavily on effective communication. She deserves to be heard and included in choices regarding treatment and support. A multidisciplinary approach can assist her satisfy her many requirements, such as pain relief, mobility, and self-management. Clear information also helps Sara understand her health and feel more confidence in her ability to manage it on a daily basis.</a:t>
            </a:r>
            <a:endParaRPr lang="en-GB" dirty="0"/>
          </a:p>
        </p:txBody>
      </p:sp>
      <p:sp>
        <p:nvSpPr>
          <p:cNvPr id="4" name="Slide Number Placeholder 3"/>
          <p:cNvSpPr>
            <a:spLocks noGrp="1"/>
          </p:cNvSpPr>
          <p:nvPr>
            <p:ph type="sldNum" sz="quarter" idx="5"/>
          </p:nvPr>
        </p:nvSpPr>
        <p:spPr/>
        <p:txBody>
          <a:bodyPr/>
          <a:lstStyle/>
          <a:p>
            <a:fld id="{953003DB-9C0B-9348-A7E3-843DD8E1DA7F}" type="slidenum">
              <a:rPr lang="en-GB" smtClean="0"/>
              <a:t>10</a:t>
            </a:fld>
            <a:endParaRPr lang="en-GB"/>
          </a:p>
        </p:txBody>
      </p:sp>
    </p:spTree>
    <p:extLst>
      <p:ext uri="{BB962C8B-B14F-4D97-AF65-F5344CB8AC3E}">
        <p14:creationId xmlns:p14="http://schemas.microsoft.com/office/powerpoint/2010/main" val="22484529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Ethical care entails treating Sara with dignity and respect throughout the treatment procedure. Her privacy and confidentiality must be preserved, and she should be consulted about her treatment options. Using a person-centred approach ensures that care is based not only on clinical data, but also on what Sara values most as an individual.</a:t>
            </a:r>
            <a:endParaRPr lang="en-GB" dirty="0"/>
          </a:p>
        </p:txBody>
      </p:sp>
      <p:sp>
        <p:nvSpPr>
          <p:cNvPr id="4" name="Slide Number Placeholder 3"/>
          <p:cNvSpPr>
            <a:spLocks noGrp="1"/>
          </p:cNvSpPr>
          <p:nvPr>
            <p:ph type="sldNum" sz="quarter" idx="5"/>
          </p:nvPr>
        </p:nvSpPr>
        <p:spPr/>
        <p:txBody>
          <a:bodyPr/>
          <a:lstStyle/>
          <a:p>
            <a:fld id="{953003DB-9C0B-9348-A7E3-843DD8E1DA7F}" type="slidenum">
              <a:rPr lang="en-GB" smtClean="0"/>
              <a:t>11</a:t>
            </a:fld>
            <a:endParaRPr lang="en-GB"/>
          </a:p>
        </p:txBody>
      </p:sp>
    </p:spTree>
    <p:extLst>
      <p:ext uri="{BB962C8B-B14F-4D97-AF65-F5344CB8AC3E}">
        <p14:creationId xmlns:p14="http://schemas.microsoft.com/office/powerpoint/2010/main" val="41087586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In conclusion, this lecture demonstrated how the musculoskeletal system supports normal mobility and how knee osteoarthritis may impair it. Sara's story emphasises the importance of risk variables including age, injuries, and weight. Overall, an evidence-based, person-centred care plan is necessary to increase mobility, alleviate pain, and enhance quality of life.</a:t>
            </a:r>
            <a:endParaRPr lang="en-GB" dirty="0"/>
          </a:p>
        </p:txBody>
      </p:sp>
      <p:sp>
        <p:nvSpPr>
          <p:cNvPr id="4" name="Slide Number Placeholder 3"/>
          <p:cNvSpPr>
            <a:spLocks noGrp="1"/>
          </p:cNvSpPr>
          <p:nvPr>
            <p:ph type="sldNum" sz="quarter" idx="5"/>
          </p:nvPr>
        </p:nvSpPr>
        <p:spPr/>
        <p:txBody>
          <a:bodyPr/>
          <a:lstStyle/>
          <a:p>
            <a:fld id="{953003DB-9C0B-9348-A7E3-843DD8E1DA7F}" type="slidenum">
              <a:rPr lang="en-GB" smtClean="0"/>
              <a:t>12</a:t>
            </a:fld>
            <a:endParaRPr lang="en-GB"/>
          </a:p>
        </p:txBody>
      </p:sp>
    </p:spTree>
    <p:extLst>
      <p:ext uri="{BB962C8B-B14F-4D97-AF65-F5344CB8AC3E}">
        <p14:creationId xmlns:p14="http://schemas.microsoft.com/office/powerpoint/2010/main" val="4001139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6D7FC-81DC-08AB-8522-9289129F244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28FD889E-AA02-D0B2-F1E8-5AAFFC962A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0890224-53AE-B3D7-FB8A-18F3F82ADED5}"/>
              </a:ext>
            </a:extLst>
          </p:cNvPr>
          <p:cNvSpPr>
            <a:spLocks noGrp="1"/>
          </p:cNvSpPr>
          <p:nvPr>
            <p:ph type="dt" sz="half" idx="10"/>
          </p:nvPr>
        </p:nvSpPr>
        <p:spPr/>
        <p:txBody>
          <a:bodyPr/>
          <a:lstStyle/>
          <a:p>
            <a:fld id="{54F8A025-2E2F-334A-93CB-AFE6EDE7493F}" type="datetimeFigureOut">
              <a:rPr lang="en-GB" smtClean="0"/>
              <a:t>19/07/2026</a:t>
            </a:fld>
            <a:endParaRPr lang="en-GB"/>
          </a:p>
        </p:txBody>
      </p:sp>
      <p:sp>
        <p:nvSpPr>
          <p:cNvPr id="5" name="Footer Placeholder 4">
            <a:extLst>
              <a:ext uri="{FF2B5EF4-FFF2-40B4-BE49-F238E27FC236}">
                <a16:creationId xmlns:a16="http://schemas.microsoft.com/office/drawing/2014/main" id="{CF863985-0018-523F-067F-B5F610A341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85B2C8-E94D-F338-CBF5-03771C11937F}"/>
              </a:ext>
            </a:extLst>
          </p:cNvPr>
          <p:cNvSpPr>
            <a:spLocks noGrp="1"/>
          </p:cNvSpPr>
          <p:nvPr>
            <p:ph type="sldNum" sz="quarter" idx="12"/>
          </p:nvPr>
        </p:nvSpPr>
        <p:spPr/>
        <p:txBody>
          <a:bodyPr/>
          <a:lstStyle/>
          <a:p>
            <a:fld id="{1B8BE231-230F-C740-9D91-85AA0C0795E5}" type="slidenum">
              <a:rPr lang="en-GB" smtClean="0"/>
              <a:t>‹#›</a:t>
            </a:fld>
            <a:endParaRPr lang="en-GB"/>
          </a:p>
        </p:txBody>
      </p:sp>
    </p:spTree>
    <p:extLst>
      <p:ext uri="{BB962C8B-B14F-4D97-AF65-F5344CB8AC3E}">
        <p14:creationId xmlns:p14="http://schemas.microsoft.com/office/powerpoint/2010/main" val="2290036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E8163-42CC-B9CD-7949-D798121AB19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01B25E8-080B-44C6-1BA1-D28E6BAB481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DBD7A75-B54E-EEE2-52C9-261207CDCEDC}"/>
              </a:ext>
            </a:extLst>
          </p:cNvPr>
          <p:cNvSpPr>
            <a:spLocks noGrp="1"/>
          </p:cNvSpPr>
          <p:nvPr>
            <p:ph type="dt" sz="half" idx="10"/>
          </p:nvPr>
        </p:nvSpPr>
        <p:spPr/>
        <p:txBody>
          <a:bodyPr/>
          <a:lstStyle/>
          <a:p>
            <a:fld id="{54F8A025-2E2F-334A-93CB-AFE6EDE7493F}" type="datetimeFigureOut">
              <a:rPr lang="en-GB" smtClean="0"/>
              <a:t>19/07/2026</a:t>
            </a:fld>
            <a:endParaRPr lang="en-GB"/>
          </a:p>
        </p:txBody>
      </p:sp>
      <p:sp>
        <p:nvSpPr>
          <p:cNvPr id="5" name="Footer Placeholder 4">
            <a:extLst>
              <a:ext uri="{FF2B5EF4-FFF2-40B4-BE49-F238E27FC236}">
                <a16:creationId xmlns:a16="http://schemas.microsoft.com/office/drawing/2014/main" id="{EC3A7AD7-C289-E259-3F6B-7D2AC49FE5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DEC79C-5BF7-B062-9270-FD386C29CBDF}"/>
              </a:ext>
            </a:extLst>
          </p:cNvPr>
          <p:cNvSpPr>
            <a:spLocks noGrp="1"/>
          </p:cNvSpPr>
          <p:nvPr>
            <p:ph type="sldNum" sz="quarter" idx="12"/>
          </p:nvPr>
        </p:nvSpPr>
        <p:spPr/>
        <p:txBody>
          <a:bodyPr/>
          <a:lstStyle/>
          <a:p>
            <a:fld id="{1B8BE231-230F-C740-9D91-85AA0C0795E5}" type="slidenum">
              <a:rPr lang="en-GB" smtClean="0"/>
              <a:t>‹#›</a:t>
            </a:fld>
            <a:endParaRPr lang="en-GB"/>
          </a:p>
        </p:txBody>
      </p:sp>
    </p:spTree>
    <p:extLst>
      <p:ext uri="{BB962C8B-B14F-4D97-AF65-F5344CB8AC3E}">
        <p14:creationId xmlns:p14="http://schemas.microsoft.com/office/powerpoint/2010/main" val="2195098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BCA48-B537-B2E0-FAA2-3AE832D974E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FFAFE53-FAC9-1914-F23C-9E64F0761B5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674D61E-FE71-3E4B-F6B0-8C5879470699}"/>
              </a:ext>
            </a:extLst>
          </p:cNvPr>
          <p:cNvSpPr>
            <a:spLocks noGrp="1"/>
          </p:cNvSpPr>
          <p:nvPr>
            <p:ph type="dt" sz="half" idx="10"/>
          </p:nvPr>
        </p:nvSpPr>
        <p:spPr/>
        <p:txBody>
          <a:bodyPr/>
          <a:lstStyle/>
          <a:p>
            <a:fld id="{54F8A025-2E2F-334A-93CB-AFE6EDE7493F}" type="datetimeFigureOut">
              <a:rPr lang="en-GB" smtClean="0"/>
              <a:t>19/07/2026</a:t>
            </a:fld>
            <a:endParaRPr lang="en-GB"/>
          </a:p>
        </p:txBody>
      </p:sp>
      <p:sp>
        <p:nvSpPr>
          <p:cNvPr id="5" name="Footer Placeholder 4">
            <a:extLst>
              <a:ext uri="{FF2B5EF4-FFF2-40B4-BE49-F238E27FC236}">
                <a16:creationId xmlns:a16="http://schemas.microsoft.com/office/drawing/2014/main" id="{26286A9A-2B3F-5A9A-A96D-A8B52B85B5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D2C31F-2424-537A-CA38-D70EDB979F68}"/>
              </a:ext>
            </a:extLst>
          </p:cNvPr>
          <p:cNvSpPr>
            <a:spLocks noGrp="1"/>
          </p:cNvSpPr>
          <p:nvPr>
            <p:ph type="sldNum" sz="quarter" idx="12"/>
          </p:nvPr>
        </p:nvSpPr>
        <p:spPr/>
        <p:txBody>
          <a:bodyPr/>
          <a:lstStyle/>
          <a:p>
            <a:fld id="{1B8BE231-230F-C740-9D91-85AA0C0795E5}" type="slidenum">
              <a:rPr lang="en-GB" smtClean="0"/>
              <a:t>‹#›</a:t>
            </a:fld>
            <a:endParaRPr lang="en-GB"/>
          </a:p>
        </p:txBody>
      </p:sp>
    </p:spTree>
    <p:extLst>
      <p:ext uri="{BB962C8B-B14F-4D97-AF65-F5344CB8AC3E}">
        <p14:creationId xmlns:p14="http://schemas.microsoft.com/office/powerpoint/2010/main" val="808960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0D29C-E401-6864-19B8-F0FF3757D93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7B8A53E-3EA4-D168-C848-886F9BC05ED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ABD48EE-89DD-1DE2-53FC-54757E47245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96F3D261-9C6F-8386-CEA9-56B4E72EDF2F}"/>
              </a:ext>
            </a:extLst>
          </p:cNvPr>
          <p:cNvSpPr>
            <a:spLocks noGrp="1"/>
          </p:cNvSpPr>
          <p:nvPr>
            <p:ph type="dt" sz="half" idx="10"/>
          </p:nvPr>
        </p:nvSpPr>
        <p:spPr/>
        <p:txBody>
          <a:bodyPr/>
          <a:lstStyle/>
          <a:p>
            <a:fld id="{54F8A025-2E2F-334A-93CB-AFE6EDE7493F}" type="datetimeFigureOut">
              <a:rPr lang="en-GB" smtClean="0"/>
              <a:t>19/07/2026</a:t>
            </a:fld>
            <a:endParaRPr lang="en-GB"/>
          </a:p>
        </p:txBody>
      </p:sp>
      <p:sp>
        <p:nvSpPr>
          <p:cNvPr id="6" name="Footer Placeholder 5">
            <a:extLst>
              <a:ext uri="{FF2B5EF4-FFF2-40B4-BE49-F238E27FC236}">
                <a16:creationId xmlns:a16="http://schemas.microsoft.com/office/drawing/2014/main" id="{4E7A1C82-D640-6443-028B-09B6CF3A950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1BD13D-C31B-6CFD-D726-776BA803477D}"/>
              </a:ext>
            </a:extLst>
          </p:cNvPr>
          <p:cNvSpPr>
            <a:spLocks noGrp="1"/>
          </p:cNvSpPr>
          <p:nvPr>
            <p:ph type="sldNum" sz="quarter" idx="12"/>
          </p:nvPr>
        </p:nvSpPr>
        <p:spPr/>
        <p:txBody>
          <a:bodyPr/>
          <a:lstStyle/>
          <a:p>
            <a:fld id="{1B8BE231-230F-C740-9D91-85AA0C0795E5}" type="slidenum">
              <a:rPr lang="en-GB" smtClean="0"/>
              <a:t>‹#›</a:t>
            </a:fld>
            <a:endParaRPr lang="en-GB"/>
          </a:p>
        </p:txBody>
      </p:sp>
    </p:spTree>
    <p:extLst>
      <p:ext uri="{BB962C8B-B14F-4D97-AF65-F5344CB8AC3E}">
        <p14:creationId xmlns:p14="http://schemas.microsoft.com/office/powerpoint/2010/main" val="2316666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7C21A-CBFE-B115-1C8B-B4F2AEDD251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5F09539B-FDBD-D603-4EB1-A4A6782924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BD2E50B-A018-C6E8-4464-AEF56CA0419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8627F6C6-E2C4-F792-E061-611F08842C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745ACD5-F46C-DBB2-72EA-9DADF861B30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E8B36B0-AFDB-06F2-A7AE-83254FE65CF1}"/>
              </a:ext>
            </a:extLst>
          </p:cNvPr>
          <p:cNvSpPr>
            <a:spLocks noGrp="1"/>
          </p:cNvSpPr>
          <p:nvPr>
            <p:ph type="dt" sz="half" idx="10"/>
          </p:nvPr>
        </p:nvSpPr>
        <p:spPr/>
        <p:txBody>
          <a:bodyPr/>
          <a:lstStyle/>
          <a:p>
            <a:fld id="{54F8A025-2E2F-334A-93CB-AFE6EDE7493F}" type="datetimeFigureOut">
              <a:rPr lang="en-GB" smtClean="0"/>
              <a:t>19/07/2026</a:t>
            </a:fld>
            <a:endParaRPr lang="en-GB"/>
          </a:p>
        </p:txBody>
      </p:sp>
      <p:sp>
        <p:nvSpPr>
          <p:cNvPr id="8" name="Footer Placeholder 7">
            <a:extLst>
              <a:ext uri="{FF2B5EF4-FFF2-40B4-BE49-F238E27FC236}">
                <a16:creationId xmlns:a16="http://schemas.microsoft.com/office/drawing/2014/main" id="{1BC1735B-FFBD-5BA8-786F-0BCC360C2ED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ADA1965-F403-844C-E342-E126E00AACE3}"/>
              </a:ext>
            </a:extLst>
          </p:cNvPr>
          <p:cNvSpPr>
            <a:spLocks noGrp="1"/>
          </p:cNvSpPr>
          <p:nvPr>
            <p:ph type="sldNum" sz="quarter" idx="12"/>
          </p:nvPr>
        </p:nvSpPr>
        <p:spPr/>
        <p:txBody>
          <a:bodyPr/>
          <a:lstStyle/>
          <a:p>
            <a:fld id="{1B8BE231-230F-C740-9D91-85AA0C0795E5}" type="slidenum">
              <a:rPr lang="en-GB" smtClean="0"/>
              <a:t>‹#›</a:t>
            </a:fld>
            <a:endParaRPr lang="en-GB"/>
          </a:p>
        </p:txBody>
      </p:sp>
    </p:spTree>
    <p:extLst>
      <p:ext uri="{BB962C8B-B14F-4D97-AF65-F5344CB8AC3E}">
        <p14:creationId xmlns:p14="http://schemas.microsoft.com/office/powerpoint/2010/main" val="1656528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D7312-BB85-6FD2-2AD2-12E606D498D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75841F9-BC2A-21E0-5085-E2C2956D6DAD}"/>
              </a:ext>
            </a:extLst>
          </p:cNvPr>
          <p:cNvSpPr>
            <a:spLocks noGrp="1"/>
          </p:cNvSpPr>
          <p:nvPr>
            <p:ph type="dt" sz="half" idx="10"/>
          </p:nvPr>
        </p:nvSpPr>
        <p:spPr/>
        <p:txBody>
          <a:bodyPr/>
          <a:lstStyle/>
          <a:p>
            <a:fld id="{54F8A025-2E2F-334A-93CB-AFE6EDE7493F}" type="datetimeFigureOut">
              <a:rPr lang="en-GB" smtClean="0"/>
              <a:t>19/07/2026</a:t>
            </a:fld>
            <a:endParaRPr lang="en-GB"/>
          </a:p>
        </p:txBody>
      </p:sp>
      <p:sp>
        <p:nvSpPr>
          <p:cNvPr id="4" name="Footer Placeholder 3">
            <a:extLst>
              <a:ext uri="{FF2B5EF4-FFF2-40B4-BE49-F238E27FC236}">
                <a16:creationId xmlns:a16="http://schemas.microsoft.com/office/drawing/2014/main" id="{F76CBF1A-8838-5DB3-A7DF-EF9CA5E96DD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69503F6-5115-9E7D-C114-15270EE2D8F0}"/>
              </a:ext>
            </a:extLst>
          </p:cNvPr>
          <p:cNvSpPr>
            <a:spLocks noGrp="1"/>
          </p:cNvSpPr>
          <p:nvPr>
            <p:ph type="sldNum" sz="quarter" idx="12"/>
          </p:nvPr>
        </p:nvSpPr>
        <p:spPr/>
        <p:txBody>
          <a:bodyPr/>
          <a:lstStyle/>
          <a:p>
            <a:fld id="{1B8BE231-230F-C740-9D91-85AA0C0795E5}" type="slidenum">
              <a:rPr lang="en-GB" smtClean="0"/>
              <a:t>‹#›</a:t>
            </a:fld>
            <a:endParaRPr lang="en-GB"/>
          </a:p>
        </p:txBody>
      </p:sp>
    </p:spTree>
    <p:extLst>
      <p:ext uri="{BB962C8B-B14F-4D97-AF65-F5344CB8AC3E}">
        <p14:creationId xmlns:p14="http://schemas.microsoft.com/office/powerpoint/2010/main" val="2673587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E28356-61BA-FCCD-8CAD-EAB98EB9F7BD}"/>
              </a:ext>
            </a:extLst>
          </p:cNvPr>
          <p:cNvSpPr>
            <a:spLocks noGrp="1"/>
          </p:cNvSpPr>
          <p:nvPr>
            <p:ph type="dt" sz="half" idx="10"/>
          </p:nvPr>
        </p:nvSpPr>
        <p:spPr/>
        <p:txBody>
          <a:bodyPr/>
          <a:lstStyle/>
          <a:p>
            <a:fld id="{54F8A025-2E2F-334A-93CB-AFE6EDE7493F}" type="datetimeFigureOut">
              <a:rPr lang="en-GB" smtClean="0"/>
              <a:t>19/07/2026</a:t>
            </a:fld>
            <a:endParaRPr lang="en-GB"/>
          </a:p>
        </p:txBody>
      </p:sp>
      <p:sp>
        <p:nvSpPr>
          <p:cNvPr id="3" name="Footer Placeholder 2">
            <a:extLst>
              <a:ext uri="{FF2B5EF4-FFF2-40B4-BE49-F238E27FC236}">
                <a16:creationId xmlns:a16="http://schemas.microsoft.com/office/drawing/2014/main" id="{6940DDEA-36FC-5283-0348-E97011E65E3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45516BD-7078-1859-FB89-D700EAF1FA02}"/>
              </a:ext>
            </a:extLst>
          </p:cNvPr>
          <p:cNvSpPr>
            <a:spLocks noGrp="1"/>
          </p:cNvSpPr>
          <p:nvPr>
            <p:ph type="sldNum" sz="quarter" idx="12"/>
          </p:nvPr>
        </p:nvSpPr>
        <p:spPr/>
        <p:txBody>
          <a:bodyPr/>
          <a:lstStyle/>
          <a:p>
            <a:fld id="{1B8BE231-230F-C740-9D91-85AA0C0795E5}" type="slidenum">
              <a:rPr lang="en-GB" smtClean="0"/>
              <a:t>‹#›</a:t>
            </a:fld>
            <a:endParaRPr lang="en-GB"/>
          </a:p>
        </p:txBody>
      </p:sp>
    </p:spTree>
    <p:extLst>
      <p:ext uri="{BB962C8B-B14F-4D97-AF65-F5344CB8AC3E}">
        <p14:creationId xmlns:p14="http://schemas.microsoft.com/office/powerpoint/2010/main" val="3114087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4B230-E8E7-F537-14D1-B998FBADFDE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9B0A9180-087E-98E5-7EAE-711B694029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E9CDAC5-C19F-EC85-3041-63BA3A7AC4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7FCB9C3-996D-6FB0-5B46-FDA3995BBD2F}"/>
              </a:ext>
            </a:extLst>
          </p:cNvPr>
          <p:cNvSpPr>
            <a:spLocks noGrp="1"/>
          </p:cNvSpPr>
          <p:nvPr>
            <p:ph type="dt" sz="half" idx="10"/>
          </p:nvPr>
        </p:nvSpPr>
        <p:spPr/>
        <p:txBody>
          <a:bodyPr/>
          <a:lstStyle/>
          <a:p>
            <a:fld id="{54F8A025-2E2F-334A-93CB-AFE6EDE7493F}" type="datetimeFigureOut">
              <a:rPr lang="en-GB" smtClean="0"/>
              <a:t>19/07/2026</a:t>
            </a:fld>
            <a:endParaRPr lang="en-GB"/>
          </a:p>
        </p:txBody>
      </p:sp>
      <p:sp>
        <p:nvSpPr>
          <p:cNvPr id="6" name="Footer Placeholder 5">
            <a:extLst>
              <a:ext uri="{FF2B5EF4-FFF2-40B4-BE49-F238E27FC236}">
                <a16:creationId xmlns:a16="http://schemas.microsoft.com/office/drawing/2014/main" id="{2858423F-5F81-3F0C-8E4F-BF7F295272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62AFEA-9C00-72B0-FD9E-6F56CD3F7409}"/>
              </a:ext>
            </a:extLst>
          </p:cNvPr>
          <p:cNvSpPr>
            <a:spLocks noGrp="1"/>
          </p:cNvSpPr>
          <p:nvPr>
            <p:ph type="sldNum" sz="quarter" idx="12"/>
          </p:nvPr>
        </p:nvSpPr>
        <p:spPr/>
        <p:txBody>
          <a:bodyPr/>
          <a:lstStyle/>
          <a:p>
            <a:fld id="{1B8BE231-230F-C740-9D91-85AA0C0795E5}" type="slidenum">
              <a:rPr lang="en-GB" smtClean="0"/>
              <a:t>‹#›</a:t>
            </a:fld>
            <a:endParaRPr lang="en-GB"/>
          </a:p>
        </p:txBody>
      </p:sp>
    </p:spTree>
    <p:extLst>
      <p:ext uri="{BB962C8B-B14F-4D97-AF65-F5344CB8AC3E}">
        <p14:creationId xmlns:p14="http://schemas.microsoft.com/office/powerpoint/2010/main" val="4209777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9D3F2-D26A-2B0D-2C14-6E038CC66DC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E71BC020-0773-7444-4448-067DDF0A5A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0AD3F8C-7D79-AF62-B51D-49D761069E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ED4359D-6565-2D51-7E23-C45685527EEF}"/>
              </a:ext>
            </a:extLst>
          </p:cNvPr>
          <p:cNvSpPr>
            <a:spLocks noGrp="1"/>
          </p:cNvSpPr>
          <p:nvPr>
            <p:ph type="dt" sz="half" idx="10"/>
          </p:nvPr>
        </p:nvSpPr>
        <p:spPr/>
        <p:txBody>
          <a:bodyPr/>
          <a:lstStyle/>
          <a:p>
            <a:fld id="{54F8A025-2E2F-334A-93CB-AFE6EDE7493F}" type="datetimeFigureOut">
              <a:rPr lang="en-GB" smtClean="0"/>
              <a:t>19/07/2026</a:t>
            </a:fld>
            <a:endParaRPr lang="en-GB"/>
          </a:p>
        </p:txBody>
      </p:sp>
      <p:sp>
        <p:nvSpPr>
          <p:cNvPr id="6" name="Footer Placeholder 5">
            <a:extLst>
              <a:ext uri="{FF2B5EF4-FFF2-40B4-BE49-F238E27FC236}">
                <a16:creationId xmlns:a16="http://schemas.microsoft.com/office/drawing/2014/main" id="{2E2B7F1B-BFFC-617A-F236-EE3E3904A5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9E750C-515F-08C2-41F4-FAC9EF3B339B}"/>
              </a:ext>
            </a:extLst>
          </p:cNvPr>
          <p:cNvSpPr>
            <a:spLocks noGrp="1"/>
          </p:cNvSpPr>
          <p:nvPr>
            <p:ph type="sldNum" sz="quarter" idx="12"/>
          </p:nvPr>
        </p:nvSpPr>
        <p:spPr/>
        <p:txBody>
          <a:bodyPr/>
          <a:lstStyle/>
          <a:p>
            <a:fld id="{1B8BE231-230F-C740-9D91-85AA0C0795E5}" type="slidenum">
              <a:rPr lang="en-GB" smtClean="0"/>
              <a:t>‹#›</a:t>
            </a:fld>
            <a:endParaRPr lang="en-GB"/>
          </a:p>
        </p:txBody>
      </p:sp>
    </p:spTree>
    <p:extLst>
      <p:ext uri="{BB962C8B-B14F-4D97-AF65-F5344CB8AC3E}">
        <p14:creationId xmlns:p14="http://schemas.microsoft.com/office/powerpoint/2010/main" val="292054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ACA23-37D8-7AE1-DD8A-06FA0C2A2F4F}"/>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33B8952-BBDC-2050-1A4D-B31A3EAB8D7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1089130-3D38-0355-C366-C600D17ACEC3}"/>
              </a:ext>
            </a:extLst>
          </p:cNvPr>
          <p:cNvSpPr>
            <a:spLocks noGrp="1"/>
          </p:cNvSpPr>
          <p:nvPr>
            <p:ph type="dt" sz="half" idx="10"/>
          </p:nvPr>
        </p:nvSpPr>
        <p:spPr/>
        <p:txBody>
          <a:bodyPr/>
          <a:lstStyle/>
          <a:p>
            <a:fld id="{54F8A025-2E2F-334A-93CB-AFE6EDE7493F}" type="datetimeFigureOut">
              <a:rPr lang="en-GB" smtClean="0"/>
              <a:t>19/07/2026</a:t>
            </a:fld>
            <a:endParaRPr lang="en-GB"/>
          </a:p>
        </p:txBody>
      </p:sp>
      <p:sp>
        <p:nvSpPr>
          <p:cNvPr id="5" name="Footer Placeholder 4">
            <a:extLst>
              <a:ext uri="{FF2B5EF4-FFF2-40B4-BE49-F238E27FC236}">
                <a16:creationId xmlns:a16="http://schemas.microsoft.com/office/drawing/2014/main" id="{D9D761FA-33FA-15C2-2FED-11E53D2B05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425971-675A-A17C-E25A-FCC96AC32A19}"/>
              </a:ext>
            </a:extLst>
          </p:cNvPr>
          <p:cNvSpPr>
            <a:spLocks noGrp="1"/>
          </p:cNvSpPr>
          <p:nvPr>
            <p:ph type="sldNum" sz="quarter" idx="12"/>
          </p:nvPr>
        </p:nvSpPr>
        <p:spPr/>
        <p:txBody>
          <a:bodyPr/>
          <a:lstStyle/>
          <a:p>
            <a:fld id="{1B8BE231-230F-C740-9D91-85AA0C0795E5}" type="slidenum">
              <a:rPr lang="en-GB" smtClean="0"/>
              <a:t>‹#›</a:t>
            </a:fld>
            <a:endParaRPr lang="en-GB"/>
          </a:p>
        </p:txBody>
      </p:sp>
    </p:spTree>
    <p:extLst>
      <p:ext uri="{BB962C8B-B14F-4D97-AF65-F5344CB8AC3E}">
        <p14:creationId xmlns:p14="http://schemas.microsoft.com/office/powerpoint/2010/main" val="3185426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406B20-FD1A-7139-A77F-7594399A01D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05C941C-E4D9-523E-BD05-C9F1E956AA0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E125AC2-8628-95EA-2806-079211D3B62A}"/>
              </a:ext>
            </a:extLst>
          </p:cNvPr>
          <p:cNvSpPr>
            <a:spLocks noGrp="1"/>
          </p:cNvSpPr>
          <p:nvPr>
            <p:ph type="dt" sz="half" idx="10"/>
          </p:nvPr>
        </p:nvSpPr>
        <p:spPr/>
        <p:txBody>
          <a:bodyPr/>
          <a:lstStyle/>
          <a:p>
            <a:fld id="{54F8A025-2E2F-334A-93CB-AFE6EDE7493F}" type="datetimeFigureOut">
              <a:rPr lang="en-GB" smtClean="0"/>
              <a:t>19/07/2026</a:t>
            </a:fld>
            <a:endParaRPr lang="en-GB"/>
          </a:p>
        </p:txBody>
      </p:sp>
      <p:sp>
        <p:nvSpPr>
          <p:cNvPr id="5" name="Footer Placeholder 4">
            <a:extLst>
              <a:ext uri="{FF2B5EF4-FFF2-40B4-BE49-F238E27FC236}">
                <a16:creationId xmlns:a16="http://schemas.microsoft.com/office/drawing/2014/main" id="{A286C6D4-E0FA-0641-62D8-A0AA08C1B4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C4A42E-BEBE-891F-6CA1-42639E3816CD}"/>
              </a:ext>
            </a:extLst>
          </p:cNvPr>
          <p:cNvSpPr>
            <a:spLocks noGrp="1"/>
          </p:cNvSpPr>
          <p:nvPr>
            <p:ph type="sldNum" sz="quarter" idx="12"/>
          </p:nvPr>
        </p:nvSpPr>
        <p:spPr/>
        <p:txBody>
          <a:bodyPr/>
          <a:lstStyle/>
          <a:p>
            <a:fld id="{1B8BE231-230F-C740-9D91-85AA0C0795E5}" type="slidenum">
              <a:rPr lang="en-GB" smtClean="0"/>
              <a:t>‹#›</a:t>
            </a:fld>
            <a:endParaRPr lang="en-GB"/>
          </a:p>
        </p:txBody>
      </p:sp>
    </p:spTree>
    <p:extLst>
      <p:ext uri="{BB962C8B-B14F-4D97-AF65-F5344CB8AC3E}">
        <p14:creationId xmlns:p14="http://schemas.microsoft.com/office/powerpoint/2010/main" val="1693020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095EE01-7F41-BF97-976B-24E7BF1EB1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522027A2-EA38-35E1-7D1B-F19158F08DD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E8D93FA-1AB6-3F03-BE84-825C87396D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4F8A025-2E2F-334A-93CB-AFE6EDE7493F}" type="datetimeFigureOut">
              <a:rPr lang="en-GB" smtClean="0"/>
              <a:t>19/07/2026</a:t>
            </a:fld>
            <a:endParaRPr lang="en-GB"/>
          </a:p>
        </p:txBody>
      </p:sp>
      <p:sp>
        <p:nvSpPr>
          <p:cNvPr id="5" name="Footer Placeholder 4">
            <a:extLst>
              <a:ext uri="{FF2B5EF4-FFF2-40B4-BE49-F238E27FC236}">
                <a16:creationId xmlns:a16="http://schemas.microsoft.com/office/drawing/2014/main" id="{B4034AB8-8626-5EB7-AC5B-4FD56AA0B1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50B7CDA-1E07-3CEF-A65B-A9F4779242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B8BE231-230F-C740-9D91-85AA0C0795E5}" type="slidenum">
              <a:rPr lang="en-GB" smtClean="0"/>
              <a:t>‹#›</a:t>
            </a:fld>
            <a:endParaRPr lang="en-GB"/>
          </a:p>
        </p:txBody>
      </p:sp>
    </p:spTree>
    <p:extLst>
      <p:ext uri="{BB962C8B-B14F-4D97-AF65-F5344CB8AC3E}">
        <p14:creationId xmlns:p14="http://schemas.microsoft.com/office/powerpoint/2010/main" val="22371324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hyperlink" Target="https://scitechdaily.com/new-nonsurgical-knee-treatment-delivers-lasting-pain-relief/" TargetMode="Externa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8" Type="http://schemas.openxmlformats.org/officeDocument/2006/relationships/hyperlink" Target="https://www.england.nhs.uk/elective-care/best-practice-solutions/musculoskeletal/" TargetMode="External"/><Relationship Id="rId3" Type="http://schemas.openxmlformats.org/officeDocument/2006/relationships/hyperlink" Target="https://assets.publishing.service.gov.uk/media/5a7dbf02e5274a5eaea66153/osteoarthritis_knee.pdf" TargetMode="External"/><Relationship Id="rId7" Type="http://schemas.openxmlformats.org/officeDocument/2006/relationships/hyperlink" Target="https://www.nhs.uk/conditions/osteoarthritis/living-with/" TargetMode="External"/><Relationship Id="rId12" Type="http://schemas.openxmlformats.org/officeDocument/2006/relationships/hyperlink" Target="https://teachmeanatomy.info/lower-limb/joints/knee-joint/" TargetMode="External"/><Relationship Id="rId2" Type="http://schemas.openxmlformats.org/officeDocument/2006/relationships/hyperlink" Target="https://my.clevelandclinic.org/health/body/24777-knee-joint" TargetMode="External"/><Relationship Id="rId1" Type="http://schemas.openxmlformats.org/officeDocument/2006/relationships/slideLayout" Target="../slideLayouts/slideLayout2.xml"/><Relationship Id="rId6" Type="http://schemas.openxmlformats.org/officeDocument/2006/relationships/hyperlink" Target="https://www.nhs.uk/conditions/osteoarthritis/" TargetMode="External"/><Relationship Id="rId11" Type="http://schemas.openxmlformats.org/officeDocument/2006/relationships/hyperlink" Target="https://www.nice.org.uk/what-nice-does/our-guidance/about-nice-guidelines/about-shared-decision-making" TargetMode="External"/><Relationship Id="rId5" Type="http://schemas.openxmlformats.org/officeDocument/2006/relationships/hyperlink" Target="https://www.kenhub.com/en/library/anatomy/the-musculoskeletal-system" TargetMode="External"/><Relationship Id="rId10" Type="http://schemas.openxmlformats.org/officeDocument/2006/relationships/hyperlink" Target="https://www.nice.org.uk/guidance/ng226/resources/visual-summary-on-the-management-of-osteoarthritis-pdf-11251842157" TargetMode="External"/><Relationship Id="rId4" Type="http://schemas.openxmlformats.org/officeDocument/2006/relationships/hyperlink" Target="https://www.healthdirect.gov.au/bones-muscles-and-joints" TargetMode="External"/><Relationship Id="rId9" Type="http://schemas.openxmlformats.org/officeDocument/2006/relationships/hyperlink" Target="https://www.nice.org.uk/guidance/ng22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New Nonsurgical Knee Treatment Delivers Lasting Pain Relief">
            <a:extLst>
              <a:ext uri="{FF2B5EF4-FFF2-40B4-BE49-F238E27FC236}">
                <a16:creationId xmlns:a16="http://schemas.microsoft.com/office/drawing/2014/main" id="{CB3A52D2-4295-20E2-9E64-D912C67E2ED3}"/>
              </a:ext>
            </a:extLst>
          </p:cNvPr>
          <p:cNvPicPr>
            <a:picLocks noChangeAspect="1"/>
          </p:cNvPicPr>
          <p:nvPr/>
        </p:nvPicPr>
        <p:blipFill>
          <a:blip r:embed="rId4">
            <a:extLst>
              <a:ext uri="{837473B0-CC2E-450A-ABE3-18F120FF3D39}">
                <a1611:picAttrSrcUrl xmlns:a1611="http://schemas.microsoft.com/office/drawing/2016/11/main" r:id="rId5"/>
              </a:ext>
            </a:extLst>
          </a:blip>
          <a:srcRect l="1308" r="16635" b="2744"/>
          <a:stretch>
            <a:fillRect/>
          </a:stretch>
        </p:blipFill>
        <p:spPr>
          <a:xfrm>
            <a:off x="3613799" y="10"/>
            <a:ext cx="8668512" cy="6857990"/>
          </a:xfrm>
          <a:prstGeom prst="rect">
            <a:avLst/>
          </a:prstGeom>
        </p:spPr>
      </p:pic>
      <p:sp>
        <p:nvSpPr>
          <p:cNvPr id="33" name="Rectangle 3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D5F35EF-2CC1-232C-7448-29E305CF4839}"/>
              </a:ext>
            </a:extLst>
          </p:cNvPr>
          <p:cNvSpPr>
            <a:spLocks noGrp="1"/>
          </p:cNvSpPr>
          <p:nvPr>
            <p:ph type="ctrTitle"/>
          </p:nvPr>
        </p:nvSpPr>
        <p:spPr>
          <a:xfrm>
            <a:off x="543297" y="1274895"/>
            <a:ext cx="5618019" cy="2323132"/>
          </a:xfrm>
        </p:spPr>
        <p:txBody>
          <a:bodyPr anchor="b">
            <a:normAutofit fontScale="90000"/>
          </a:bodyPr>
          <a:lstStyle/>
          <a:p>
            <a:pPr algn="l"/>
            <a:r>
              <a:rPr lang="en-GB" sz="5400" dirty="0">
                <a:solidFill>
                  <a:schemeClr val="bg1"/>
                </a:solidFill>
              </a:rPr>
              <a:t>A Care Plan for a Fictional Patient with Knee Osteoarthritis</a:t>
            </a:r>
          </a:p>
        </p:txBody>
      </p:sp>
      <p:sp>
        <p:nvSpPr>
          <p:cNvPr id="3" name="Subtitle 2">
            <a:extLst>
              <a:ext uri="{FF2B5EF4-FFF2-40B4-BE49-F238E27FC236}">
                <a16:creationId xmlns:a16="http://schemas.microsoft.com/office/drawing/2014/main" id="{28BF9D8B-013F-C822-9F40-8CE6DD13A675}"/>
              </a:ext>
            </a:extLst>
          </p:cNvPr>
          <p:cNvSpPr>
            <a:spLocks noGrp="1"/>
          </p:cNvSpPr>
          <p:nvPr>
            <p:ph type="subTitle" idx="1"/>
          </p:nvPr>
        </p:nvSpPr>
        <p:spPr>
          <a:xfrm>
            <a:off x="481029" y="3932113"/>
            <a:ext cx="4884242" cy="1881597"/>
          </a:xfrm>
        </p:spPr>
        <p:txBody>
          <a:bodyPr>
            <a:normAutofit/>
          </a:bodyPr>
          <a:lstStyle/>
          <a:p>
            <a:pPr algn="l"/>
            <a:r>
              <a:rPr lang="en-GB" sz="1800" b="1" dirty="0">
                <a:solidFill>
                  <a:schemeClr val="bg1"/>
                </a:solidFill>
              </a:rPr>
              <a:t>BMHP5023 COMPONENT 2</a:t>
            </a:r>
            <a:br>
              <a:rPr lang="en-GB" sz="1800" dirty="0">
                <a:solidFill>
                  <a:schemeClr val="bg1"/>
                </a:solidFill>
              </a:rPr>
            </a:br>
            <a:r>
              <a:rPr lang="en-GB" sz="1800" b="1" dirty="0">
                <a:solidFill>
                  <a:schemeClr val="bg1"/>
                </a:solidFill>
              </a:rPr>
              <a:t>Introduction to Physiology</a:t>
            </a:r>
            <a:r>
              <a:rPr lang="en-GB" sz="1800" dirty="0">
                <a:solidFill>
                  <a:schemeClr val="bg1"/>
                </a:solidFill>
                <a:effectLst/>
              </a:rPr>
              <a:t> </a:t>
            </a:r>
            <a:endParaRPr lang="en-GB" sz="1800" dirty="0">
              <a:solidFill>
                <a:schemeClr val="bg1"/>
              </a:solidFill>
            </a:endParaRPr>
          </a:p>
          <a:p>
            <a:pPr algn="l"/>
            <a:r>
              <a:rPr lang="en-GB" sz="1800" dirty="0">
                <a:solidFill>
                  <a:schemeClr val="bg1"/>
                </a:solidFill>
              </a:rPr>
              <a:t> </a:t>
            </a:r>
          </a:p>
          <a:p>
            <a:pPr algn="l"/>
            <a:r>
              <a:rPr lang="en-GB" sz="1800" b="1" dirty="0">
                <a:solidFill>
                  <a:schemeClr val="bg1"/>
                </a:solidFill>
              </a:rPr>
              <a:t>2334944 - Kwadwo Adjei Brempong</a:t>
            </a:r>
            <a:endParaRPr lang="en-GB" sz="1800" dirty="0">
              <a:solidFill>
                <a:schemeClr val="bg1"/>
              </a:solidFill>
            </a:endParaRPr>
          </a:p>
          <a:p>
            <a:pPr algn="l"/>
            <a:endParaRPr lang="en-GB" sz="1800" dirty="0">
              <a:solidFill>
                <a:schemeClr val="bg1"/>
              </a:solidFill>
            </a:endParaRPr>
          </a:p>
        </p:txBody>
      </p:sp>
      <p:sp>
        <p:nvSpPr>
          <p:cNvPr id="35" name="Rectangle 3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7" name="Rectangle 3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1" name="Audio 20">
            <a:hlinkClick r:id="" action="ppaction://media"/>
            <a:extLst>
              <a:ext uri="{FF2B5EF4-FFF2-40B4-BE49-F238E27FC236}">
                <a16:creationId xmlns:a16="http://schemas.microsoft.com/office/drawing/2014/main" id="{57351E08-CAED-7740-902C-BB40074F5AD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459011010"/>
      </p:ext>
    </p:extLst>
  </p:cSld>
  <p:clrMapOvr>
    <a:masterClrMapping/>
  </p:clrMapOvr>
  <mc:AlternateContent xmlns:mc="http://schemas.openxmlformats.org/markup-compatibility/2006">
    <mc:Choice xmlns:p14="http://schemas.microsoft.com/office/powerpoint/2010/main" Requires="p14">
      <p:transition spd="slow" p14:dur="2000" advTm="16017"/>
    </mc:Choice>
    <mc:Fallback>
      <p:transition spd="slow" advTm="160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2172DC-A3BB-092A-27A7-B0CABB93464F}"/>
              </a:ext>
            </a:extLst>
          </p:cNvPr>
          <p:cNvSpPr>
            <a:spLocks noGrp="1"/>
          </p:cNvSpPr>
          <p:nvPr>
            <p:ph type="title"/>
          </p:nvPr>
        </p:nvSpPr>
        <p:spPr>
          <a:xfrm>
            <a:off x="838200" y="365125"/>
            <a:ext cx="10515600" cy="1325563"/>
          </a:xfrm>
        </p:spPr>
        <p:txBody>
          <a:bodyPr>
            <a:normAutofit/>
          </a:bodyPr>
          <a:lstStyle/>
          <a:p>
            <a:r>
              <a:rPr lang="en-GB" sz="5400"/>
              <a:t>The Musculoskeletal System</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3E6976E-234A-61EA-BB8E-84E06F52735F}"/>
              </a:ext>
            </a:extLst>
          </p:cNvPr>
          <p:cNvSpPr>
            <a:spLocks noGrp="1"/>
          </p:cNvSpPr>
          <p:nvPr>
            <p:ph idx="1"/>
          </p:nvPr>
        </p:nvSpPr>
        <p:spPr>
          <a:xfrm>
            <a:off x="838200" y="1929384"/>
            <a:ext cx="10515600" cy="4251960"/>
          </a:xfrm>
        </p:spPr>
        <p:txBody>
          <a:bodyPr>
            <a:normAutofit/>
          </a:bodyPr>
          <a:lstStyle/>
          <a:p>
            <a:r>
              <a:rPr lang="en-GB" sz="2200"/>
              <a:t>The musculoskeletal system provides body structure, support, and mobility.</a:t>
            </a:r>
          </a:p>
          <a:p>
            <a:r>
              <a:rPr lang="en-GB" sz="2200"/>
              <a:t>Kenhub (2015) explains that the human body consists of bones, joints, muscles, tendons, ligaments, and cartilage that function together to allow humans to stand, walk, and perform daily tasks.</a:t>
            </a:r>
          </a:p>
          <a:p>
            <a:r>
              <a:rPr lang="en-GB" sz="2200"/>
              <a:t>These structures provide a framework that protects important organs while also allowing for regulated movement of various bodily parts (Healthdirect, 2026).</a:t>
            </a:r>
          </a:p>
          <a:p>
            <a:r>
              <a:rPr lang="en-GB" sz="2200"/>
              <a:t>This presentation focuses on the knee joint, which is typically afflicted by osteoarthritis (GOV.UK, 2012).</a:t>
            </a:r>
          </a:p>
        </p:txBody>
      </p:sp>
      <p:pic>
        <p:nvPicPr>
          <p:cNvPr id="26" name="Audio 25">
            <a:hlinkClick r:id="" action="ppaction://media"/>
            <a:extLst>
              <a:ext uri="{FF2B5EF4-FFF2-40B4-BE49-F238E27FC236}">
                <a16:creationId xmlns:a16="http://schemas.microsoft.com/office/drawing/2014/main" id="{87878C1B-6B16-5332-4618-46484A70ACE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24869414"/>
      </p:ext>
    </p:extLst>
  </p:cSld>
  <p:clrMapOvr>
    <a:masterClrMapping/>
  </p:clrMapOvr>
  <mc:AlternateContent xmlns:mc="http://schemas.openxmlformats.org/markup-compatibility/2006">
    <mc:Choice xmlns:p14="http://schemas.microsoft.com/office/powerpoint/2010/main" Requires="p14">
      <p:transition spd="slow" p14:dur="2000" advTm="58390"/>
    </mc:Choice>
    <mc:Fallback>
      <p:transition spd="slow" advTm="583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FB862E-5159-2D70-6B02-66F4ACBB4B56}"/>
              </a:ext>
            </a:extLst>
          </p:cNvPr>
          <p:cNvSpPr>
            <a:spLocks noGrp="1"/>
          </p:cNvSpPr>
          <p:nvPr>
            <p:ph type="title"/>
          </p:nvPr>
        </p:nvSpPr>
        <p:spPr>
          <a:xfrm>
            <a:off x="7320466" y="609600"/>
            <a:ext cx="4140014" cy="1330839"/>
          </a:xfrm>
        </p:spPr>
        <p:txBody>
          <a:bodyPr>
            <a:normAutofit/>
          </a:bodyPr>
          <a:lstStyle/>
          <a:p>
            <a:r>
              <a:rPr lang="en-GB" sz="2800" u="sng"/>
              <a:t>Anatomy of the Knee Joint</a:t>
            </a:r>
            <a:br>
              <a:rPr lang="en-GB" sz="2800" u="sng"/>
            </a:br>
            <a:endParaRPr lang="en-GB" sz="2800"/>
          </a:p>
        </p:txBody>
      </p:sp>
      <p:pic>
        <p:nvPicPr>
          <p:cNvPr id="5" name="Picture 4" descr="Sagittal knee MRI image showing the anterior cruciate ligament (ACL) and posterior cruciate ligament (PCL).">
            <a:extLst>
              <a:ext uri="{FF2B5EF4-FFF2-40B4-BE49-F238E27FC236}">
                <a16:creationId xmlns:a16="http://schemas.microsoft.com/office/drawing/2014/main" id="{DB95D18E-99BC-860E-5D63-FD4FC6F8D2B9}"/>
              </a:ext>
            </a:extLst>
          </p:cNvPr>
          <p:cNvPicPr>
            <a:picLocks noChangeAspect="1"/>
          </p:cNvPicPr>
          <p:nvPr/>
        </p:nvPicPr>
        <p:blipFill>
          <a:blip r:embed="rId5"/>
          <a:srcRect r="-2" b="632"/>
          <a:stretch>
            <a:fillRect/>
          </a:stretch>
        </p:blipFill>
        <p:spPr>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3" name="Content Placeholder 2">
            <a:extLst>
              <a:ext uri="{FF2B5EF4-FFF2-40B4-BE49-F238E27FC236}">
                <a16:creationId xmlns:a16="http://schemas.microsoft.com/office/drawing/2014/main" id="{9BE40483-9500-6B5A-7610-D7247986F3A6}"/>
              </a:ext>
            </a:extLst>
          </p:cNvPr>
          <p:cNvSpPr>
            <a:spLocks noGrp="1"/>
          </p:cNvSpPr>
          <p:nvPr>
            <p:ph idx="1"/>
          </p:nvPr>
        </p:nvSpPr>
        <p:spPr>
          <a:xfrm>
            <a:off x="7320465" y="2194102"/>
            <a:ext cx="4140013" cy="3908586"/>
          </a:xfrm>
        </p:spPr>
        <p:txBody>
          <a:bodyPr>
            <a:normAutofit/>
          </a:bodyPr>
          <a:lstStyle/>
          <a:p>
            <a:endParaRPr lang="en-GB" sz="1700"/>
          </a:p>
          <a:p>
            <a:r>
              <a:rPr lang="en-GB" sz="1700"/>
              <a:t>The knee is one of the body's biggest joints, connecting the femur (thigh bone) to the tibia (shin bone).</a:t>
            </a:r>
          </a:p>
          <a:p>
            <a:r>
              <a:rPr lang="en-GB" sz="1700"/>
              <a:t>The kneecap (patella) is a tiny bone that lies in front of the joint and helps the thigh muscles straighten the knee.</a:t>
            </a:r>
          </a:p>
          <a:p>
            <a:r>
              <a:rPr lang="en-GB" sz="1700"/>
              <a:t>Smooth articular cartilage covers the ends of the bones, reducing friction and absorbing stress.</a:t>
            </a:r>
          </a:p>
          <a:p>
            <a:r>
              <a:rPr lang="en-GB" sz="1700"/>
              <a:t>Strong ligaments and surrounding muscles support the knee during weight-bearing exercises (Cleveland Clinic, 2023).</a:t>
            </a:r>
          </a:p>
        </p:txBody>
      </p:sp>
      <p:pic>
        <p:nvPicPr>
          <p:cNvPr id="25" name="Audio 24">
            <a:hlinkClick r:id="" action="ppaction://media"/>
            <a:extLst>
              <a:ext uri="{FF2B5EF4-FFF2-40B4-BE49-F238E27FC236}">
                <a16:creationId xmlns:a16="http://schemas.microsoft.com/office/drawing/2014/main" id="{B70DEE3D-1E57-509F-128E-02B96BA44F5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99524070"/>
      </p:ext>
    </p:extLst>
  </p:cSld>
  <p:clrMapOvr>
    <a:masterClrMapping/>
  </p:clrMapOvr>
  <mc:AlternateContent xmlns:mc="http://schemas.openxmlformats.org/markup-compatibility/2006">
    <mc:Choice xmlns:p14="http://schemas.microsoft.com/office/powerpoint/2010/main" Requires="p14">
      <p:transition spd="slow" p14:dur="2000" advTm="54087"/>
    </mc:Choice>
    <mc:Fallback>
      <p:transition spd="slow" advTm="540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0331E3-8004-F6DD-8D35-9E826C8AE742}"/>
              </a:ext>
            </a:extLst>
          </p:cNvPr>
          <p:cNvSpPr>
            <a:spLocks noGrp="1"/>
          </p:cNvSpPr>
          <p:nvPr>
            <p:ph type="title"/>
          </p:nvPr>
        </p:nvSpPr>
        <p:spPr>
          <a:xfrm>
            <a:off x="838200" y="365125"/>
            <a:ext cx="10515600" cy="1325563"/>
          </a:xfrm>
        </p:spPr>
        <p:txBody>
          <a:bodyPr>
            <a:normAutofit/>
          </a:bodyPr>
          <a:lstStyle/>
          <a:p>
            <a:r>
              <a:rPr lang="en-GB" sz="5400"/>
              <a:t>Normal Function of the Knee Joint</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D900174-7899-E256-803E-7A402900B967}"/>
              </a:ext>
            </a:extLst>
          </p:cNvPr>
          <p:cNvSpPr>
            <a:spLocks noGrp="1"/>
          </p:cNvSpPr>
          <p:nvPr>
            <p:ph idx="1"/>
          </p:nvPr>
        </p:nvSpPr>
        <p:spPr>
          <a:xfrm>
            <a:off x="838200" y="1929384"/>
            <a:ext cx="10515600" cy="4251960"/>
          </a:xfrm>
        </p:spPr>
        <p:txBody>
          <a:bodyPr>
            <a:normAutofit/>
          </a:bodyPr>
          <a:lstStyle/>
          <a:p>
            <a:r>
              <a:rPr lang="en-GB" sz="2200" dirty="0"/>
              <a:t>The knee is primarily a hinge joint that allows for limb flexion and extension (</a:t>
            </a:r>
            <a:r>
              <a:rPr lang="en-GB" sz="2200" dirty="0" err="1"/>
              <a:t>TeachMeAnatomy</a:t>
            </a:r>
            <a:r>
              <a:rPr lang="en-GB" sz="2200" dirty="0"/>
              <a:t>, 2025).</a:t>
            </a:r>
          </a:p>
          <a:p>
            <a:r>
              <a:rPr lang="en-GB" sz="2200" dirty="0"/>
              <a:t>Smooth articular cartilage and synovial fluid reduce friction and absorb stress during walking and standing.</a:t>
            </a:r>
          </a:p>
          <a:p>
            <a:r>
              <a:rPr lang="en-GB" sz="2200" dirty="0"/>
              <a:t>The quadriceps and hamstrings work together to stabilise the knee during weight bearing (</a:t>
            </a:r>
            <a:r>
              <a:rPr lang="en-GB" sz="2200" dirty="0" err="1"/>
              <a:t>TeachMeAnatomy</a:t>
            </a:r>
            <a:r>
              <a:rPr lang="en-GB" sz="2200" dirty="0"/>
              <a:t>, 2025).</a:t>
            </a:r>
          </a:p>
        </p:txBody>
      </p:sp>
      <p:pic>
        <p:nvPicPr>
          <p:cNvPr id="17" name="Audio 16">
            <a:hlinkClick r:id="" action="ppaction://media"/>
            <a:extLst>
              <a:ext uri="{FF2B5EF4-FFF2-40B4-BE49-F238E27FC236}">
                <a16:creationId xmlns:a16="http://schemas.microsoft.com/office/drawing/2014/main" id="{B1CBB2BD-F1B5-91ED-A02B-2CBA706CEF1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703926638"/>
      </p:ext>
    </p:extLst>
  </p:cSld>
  <p:clrMapOvr>
    <a:masterClrMapping/>
  </p:clrMapOvr>
  <mc:AlternateContent xmlns:mc="http://schemas.openxmlformats.org/markup-compatibility/2006">
    <mc:Choice xmlns:p14="http://schemas.microsoft.com/office/powerpoint/2010/main" Requires="p14">
      <p:transition spd="slow" p14:dur="2000" advTm="42228"/>
    </mc:Choice>
    <mc:Fallback>
      <p:transition spd="slow" advTm="42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5FF4750-E230-092C-DF17-E3C05E55FF52}"/>
              </a:ext>
            </a:extLst>
          </p:cNvPr>
          <p:cNvSpPr>
            <a:spLocks noGrp="1"/>
          </p:cNvSpPr>
          <p:nvPr>
            <p:ph type="title"/>
          </p:nvPr>
        </p:nvSpPr>
        <p:spPr>
          <a:xfrm>
            <a:off x="1115568" y="548640"/>
            <a:ext cx="10168128" cy="1179576"/>
          </a:xfrm>
        </p:spPr>
        <p:txBody>
          <a:bodyPr>
            <a:normAutofit/>
          </a:bodyPr>
          <a:lstStyle/>
          <a:p>
            <a:r>
              <a:rPr lang="en-GB" sz="4000"/>
              <a:t>Knee Osteoarthritis</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113B590D-6EF9-2BF6-2112-1F43CB3D5CF0}"/>
              </a:ext>
            </a:extLst>
          </p:cNvPr>
          <p:cNvSpPr>
            <a:spLocks noGrp="1"/>
          </p:cNvSpPr>
          <p:nvPr>
            <p:ph idx="1"/>
          </p:nvPr>
        </p:nvSpPr>
        <p:spPr>
          <a:xfrm>
            <a:off x="1115568" y="2481943"/>
            <a:ext cx="10168128" cy="3695020"/>
          </a:xfrm>
        </p:spPr>
        <p:txBody>
          <a:bodyPr>
            <a:normAutofit/>
          </a:bodyPr>
          <a:lstStyle/>
          <a:p>
            <a:r>
              <a:rPr lang="en-GB" sz="2200"/>
              <a:t>The most prevalent kind of arthritis is osteoarthritis, which causes joint pain and stiffness (NHS, 2017).</a:t>
            </a:r>
          </a:p>
          <a:p>
            <a:r>
              <a:rPr lang="en-GB" sz="2200"/>
              <a:t>Knee osteoarthritis occurs when the protecting cartilage in the joint gradually wears away, causing the bones to move less smoothly than they should.</a:t>
            </a:r>
          </a:p>
          <a:p>
            <a:r>
              <a:rPr lang="en-GB" sz="2200"/>
              <a:t>This can cause discomfort, swelling, stiffness, and trouble moving the joint, particularly while walking or climbing stairs (NHS, 2017).</a:t>
            </a:r>
          </a:p>
          <a:p>
            <a:r>
              <a:rPr lang="en-GB" sz="2200"/>
              <a:t>Symptoms might be slight or severe, affecting a person's everyday activities and quality of life.</a:t>
            </a:r>
          </a:p>
        </p:txBody>
      </p:sp>
      <p:pic>
        <p:nvPicPr>
          <p:cNvPr id="15" name="Audio 14">
            <a:hlinkClick r:id="" action="ppaction://media"/>
            <a:extLst>
              <a:ext uri="{FF2B5EF4-FFF2-40B4-BE49-F238E27FC236}">
                <a16:creationId xmlns:a16="http://schemas.microsoft.com/office/drawing/2014/main" id="{0A212515-1B1A-BCB1-DC14-9759D8DB68D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1932662"/>
      </p:ext>
    </p:extLst>
  </p:cSld>
  <p:clrMapOvr>
    <a:masterClrMapping/>
  </p:clrMapOvr>
  <mc:AlternateContent xmlns:mc="http://schemas.openxmlformats.org/markup-compatibility/2006">
    <mc:Choice xmlns:p14="http://schemas.microsoft.com/office/powerpoint/2010/main" Requires="p14">
      <p:transition spd="slow" p14:dur="2000" advTm="52844"/>
    </mc:Choice>
    <mc:Fallback>
      <p:transition spd="slow" advTm="528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1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1" name="Rectangle 20">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DF2E96-695E-4E00-5D31-241910309CFD}"/>
              </a:ext>
            </a:extLst>
          </p:cNvPr>
          <p:cNvSpPr>
            <a:spLocks noGrp="1"/>
          </p:cNvSpPr>
          <p:nvPr>
            <p:ph type="title"/>
          </p:nvPr>
        </p:nvSpPr>
        <p:spPr>
          <a:xfrm>
            <a:off x="1115568" y="548640"/>
            <a:ext cx="10168128" cy="1179576"/>
          </a:xfrm>
        </p:spPr>
        <p:txBody>
          <a:bodyPr>
            <a:normAutofit/>
          </a:bodyPr>
          <a:lstStyle/>
          <a:p>
            <a:r>
              <a:rPr lang="en-GB" sz="4000"/>
              <a:t>Impact on Body Functioning and Daily Life</a:t>
            </a:r>
          </a:p>
        </p:txBody>
      </p:sp>
      <p:sp>
        <p:nvSpPr>
          <p:cNvPr id="22" name="Rectangle 21">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799CFC26-CC78-B76F-7DD5-E6FFA1A85213}"/>
              </a:ext>
            </a:extLst>
          </p:cNvPr>
          <p:cNvSpPr>
            <a:spLocks noGrp="1"/>
          </p:cNvSpPr>
          <p:nvPr>
            <p:ph idx="1"/>
          </p:nvPr>
        </p:nvSpPr>
        <p:spPr>
          <a:xfrm>
            <a:off x="1115568" y="2481943"/>
            <a:ext cx="10168128" cy="3695020"/>
          </a:xfrm>
        </p:spPr>
        <p:txBody>
          <a:bodyPr>
            <a:normAutofit/>
          </a:bodyPr>
          <a:lstStyle/>
          <a:p>
            <a:r>
              <a:rPr lang="en-GB" sz="2200"/>
              <a:t>Knee osteoarthritis can cause discomfort, stiffness, and limited mobility, making it difficult for the joint to function normally (NHS 2017).</a:t>
            </a:r>
          </a:p>
          <a:p>
            <a:r>
              <a:rPr lang="en-GB" sz="2200"/>
              <a:t>Walking, climbing stairs, standing for long periods of time, and getting in and out of a chair may all be affected by this ailment.</a:t>
            </a:r>
          </a:p>
          <a:p>
            <a:r>
              <a:rPr lang="en-GB" sz="2200"/>
              <a:t>Ongoing symptoms can limit a person's freedom and make daily tasks more challenging.</a:t>
            </a:r>
          </a:p>
          <a:p>
            <a:r>
              <a:rPr lang="en-GB" sz="2200"/>
              <a:t>In certain circumstances, limited movement might impair sleep, emotions, productivity, and general quality of life (NHS, 2018).</a:t>
            </a:r>
          </a:p>
        </p:txBody>
      </p:sp>
      <p:pic>
        <p:nvPicPr>
          <p:cNvPr id="11" name="Audio 10">
            <a:hlinkClick r:id="" action="ppaction://media"/>
            <a:extLst>
              <a:ext uri="{FF2B5EF4-FFF2-40B4-BE49-F238E27FC236}">
                <a16:creationId xmlns:a16="http://schemas.microsoft.com/office/drawing/2014/main" id="{23A1664F-A353-ED08-9726-7862F5D5F52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94583115"/>
      </p:ext>
    </p:extLst>
  </p:cSld>
  <p:clrMapOvr>
    <a:masterClrMapping/>
  </p:clrMapOvr>
  <mc:AlternateContent xmlns:mc="http://schemas.openxmlformats.org/markup-compatibility/2006">
    <mc:Choice xmlns:p14="http://schemas.microsoft.com/office/powerpoint/2010/main" Requires="p14">
      <p:transition spd="slow" p14:dur="2000" advTm="46758"/>
    </mc:Choice>
    <mc:Fallback>
      <p:transition spd="slow" advTm="467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00BDAEF7-FA5B-D028-0CD0-6E5685C49A61}"/>
              </a:ext>
            </a:extLst>
          </p:cNvPr>
          <p:cNvSpPr>
            <a:spLocks noGrp="1"/>
          </p:cNvSpPr>
          <p:nvPr>
            <p:ph type="title"/>
          </p:nvPr>
        </p:nvSpPr>
        <p:spPr>
          <a:xfrm>
            <a:off x="838200" y="401221"/>
            <a:ext cx="10515600" cy="1348065"/>
          </a:xfrm>
        </p:spPr>
        <p:txBody>
          <a:bodyPr>
            <a:normAutofit/>
          </a:bodyPr>
          <a:lstStyle/>
          <a:p>
            <a:r>
              <a:rPr lang="en-GB" sz="5400">
                <a:solidFill>
                  <a:srgbClr val="FFFFFF"/>
                </a:solidFill>
              </a:rPr>
              <a:t>Fictional Patient Case Study</a:t>
            </a:r>
          </a:p>
        </p:txBody>
      </p:sp>
      <p:sp>
        <p:nvSpPr>
          <p:cNvPr id="3" name="Content Placeholder 2">
            <a:extLst>
              <a:ext uri="{FF2B5EF4-FFF2-40B4-BE49-F238E27FC236}">
                <a16:creationId xmlns:a16="http://schemas.microsoft.com/office/drawing/2014/main" id="{A2E0BB94-2B0B-62E4-1BBF-713AD2CFAC32}"/>
              </a:ext>
            </a:extLst>
          </p:cNvPr>
          <p:cNvSpPr>
            <a:spLocks noGrp="1"/>
          </p:cNvSpPr>
          <p:nvPr>
            <p:ph idx="1"/>
          </p:nvPr>
        </p:nvSpPr>
        <p:spPr>
          <a:xfrm>
            <a:off x="838200" y="2586789"/>
            <a:ext cx="10515600" cy="3590174"/>
          </a:xfrm>
        </p:spPr>
        <p:txBody>
          <a:bodyPr>
            <a:normAutofit/>
          </a:bodyPr>
          <a:lstStyle/>
          <a:p>
            <a:r>
              <a:rPr lang="en-GB" sz="2200" dirty="0"/>
              <a:t>Mrs Sarah, 62, lives alone and works part-time as a store assistant.</a:t>
            </a:r>
          </a:p>
          <a:p>
            <a:r>
              <a:rPr lang="en-GB" sz="2200" dirty="0"/>
              <a:t>She has experienced right knee discomfort and stiffness over the past two years, particularly while walking, climbing stairs, and standing for extended durations.</a:t>
            </a:r>
          </a:p>
          <a:p>
            <a:r>
              <a:rPr lang="en-GB" sz="2200" dirty="0"/>
              <a:t>Sarah is overweight and had a knee injury some years ago, which may have raised her risk of osteoarthritis .</a:t>
            </a:r>
          </a:p>
          <a:p>
            <a:r>
              <a:rPr lang="en-GB" sz="2200" dirty="0"/>
              <a:t>She claims that her knee discomfort impairs her movement, confidence, and ability to accomplish everyday tasks independently.</a:t>
            </a:r>
          </a:p>
        </p:txBody>
      </p:sp>
      <p:pic>
        <p:nvPicPr>
          <p:cNvPr id="18" name="Audio 17">
            <a:hlinkClick r:id="" action="ppaction://media"/>
            <a:extLst>
              <a:ext uri="{FF2B5EF4-FFF2-40B4-BE49-F238E27FC236}">
                <a16:creationId xmlns:a16="http://schemas.microsoft.com/office/drawing/2014/main" id="{87FD3443-B5C8-CA53-4490-DF406FD8BA9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40826069"/>
      </p:ext>
    </p:extLst>
  </p:cSld>
  <p:clrMapOvr>
    <a:masterClrMapping/>
  </p:clrMapOvr>
  <mc:AlternateContent xmlns:mc="http://schemas.openxmlformats.org/markup-compatibility/2006">
    <mc:Choice xmlns:p14="http://schemas.microsoft.com/office/powerpoint/2010/main" Requires="p14">
      <p:transition spd="slow" p14:dur="2000" advTm="46580"/>
    </mc:Choice>
    <mc:Fallback>
      <p:transition spd="slow" advTm="465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6E6E6"/>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9665407-C60F-A28A-F3D7-273149473FF0}"/>
              </a:ext>
            </a:extLst>
          </p:cNvPr>
          <p:cNvSpPr>
            <a:spLocks noGrp="1"/>
          </p:cNvSpPr>
          <p:nvPr>
            <p:ph type="title"/>
          </p:nvPr>
        </p:nvSpPr>
        <p:spPr>
          <a:xfrm>
            <a:off x="838200" y="253397"/>
            <a:ext cx="10515600" cy="1273233"/>
          </a:xfrm>
        </p:spPr>
        <p:txBody>
          <a:bodyPr>
            <a:normAutofit/>
          </a:bodyPr>
          <a:lstStyle/>
          <a:p>
            <a:r>
              <a:rPr lang="en-GB" sz="4000"/>
              <a:t>Lifestyle and Risk Factors</a:t>
            </a:r>
          </a:p>
        </p:txBody>
      </p:sp>
      <p:sp>
        <p:nvSpPr>
          <p:cNvPr id="14" name="Rectangle 13">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A5447511-F35C-5654-AE5A-42504B9D9C84}"/>
              </a:ext>
            </a:extLst>
          </p:cNvPr>
          <p:cNvSpPr>
            <a:spLocks noGrp="1"/>
          </p:cNvSpPr>
          <p:nvPr>
            <p:ph idx="1"/>
          </p:nvPr>
        </p:nvSpPr>
        <p:spPr>
          <a:xfrm>
            <a:off x="838200" y="2478024"/>
            <a:ext cx="10515600" cy="3694176"/>
          </a:xfrm>
        </p:spPr>
        <p:txBody>
          <a:bodyPr>
            <a:normAutofit/>
          </a:bodyPr>
          <a:lstStyle/>
          <a:p>
            <a:r>
              <a:rPr lang="en-GB" sz="2200" dirty="0"/>
              <a:t>Sara's age and past knee injury are significant risk factors that may have influenced the development of knee osteoarthritis.</a:t>
            </a:r>
          </a:p>
          <a:p>
            <a:r>
              <a:rPr lang="en-GB" sz="2200" dirty="0"/>
              <a:t>Her increased body weight puts additional strain on the knee joint, potentially increasing discomfort and reducing physical function.</a:t>
            </a:r>
          </a:p>
          <a:p>
            <a:r>
              <a:rPr lang="en-GB" sz="2200" dirty="0"/>
              <a:t>Reduced activity due to discomfort may also weaken the muscles around the knee, providing less support to the joint.</a:t>
            </a:r>
          </a:p>
          <a:p>
            <a:r>
              <a:rPr lang="en-GB" sz="2200" dirty="0"/>
              <a:t>These elements demonstrate how lifestyle influences the maintenance of the musculoskeletal system and the advancement of arthritis.</a:t>
            </a:r>
          </a:p>
        </p:txBody>
      </p:sp>
      <p:pic>
        <p:nvPicPr>
          <p:cNvPr id="21" name="Audio 20">
            <a:hlinkClick r:id="" action="ppaction://media"/>
            <a:extLst>
              <a:ext uri="{FF2B5EF4-FFF2-40B4-BE49-F238E27FC236}">
                <a16:creationId xmlns:a16="http://schemas.microsoft.com/office/drawing/2014/main" id="{E9F8BA3F-9E3F-B38E-1176-ECDFE4C31BD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61809325"/>
      </p:ext>
    </p:extLst>
  </p:cSld>
  <p:clrMapOvr>
    <a:masterClrMapping/>
  </p:clrMapOvr>
  <mc:AlternateContent xmlns:mc="http://schemas.openxmlformats.org/markup-compatibility/2006">
    <mc:Choice xmlns:p14="http://schemas.microsoft.com/office/powerpoint/2010/main" Requires="p14">
      <p:transition spd="slow" p14:dur="2000" advTm="54094"/>
    </mc:Choice>
    <mc:Fallback>
      <p:transition spd="slow" advTm="540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449FAF-ACC1-BA3B-E359-09926108D798}"/>
              </a:ext>
            </a:extLst>
          </p:cNvPr>
          <p:cNvSpPr>
            <a:spLocks noGrp="1"/>
          </p:cNvSpPr>
          <p:nvPr>
            <p:ph type="title"/>
          </p:nvPr>
        </p:nvSpPr>
        <p:spPr>
          <a:xfrm>
            <a:off x="838200" y="365125"/>
            <a:ext cx="10515600" cy="1325563"/>
          </a:xfrm>
        </p:spPr>
        <p:txBody>
          <a:bodyPr>
            <a:normAutofit/>
          </a:bodyPr>
          <a:lstStyle/>
          <a:p>
            <a:r>
              <a:rPr lang="en-GB" sz="4200"/>
              <a:t>Evidence-Based Care Plan: Routine and Monitoring</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3F5BEC8-7D59-6C29-00F4-67B450F60D39}"/>
              </a:ext>
            </a:extLst>
          </p:cNvPr>
          <p:cNvSpPr>
            <a:spLocks noGrp="1"/>
          </p:cNvSpPr>
          <p:nvPr>
            <p:ph idx="1"/>
          </p:nvPr>
        </p:nvSpPr>
        <p:spPr>
          <a:xfrm>
            <a:off x="838200" y="1929384"/>
            <a:ext cx="10515600" cy="4251960"/>
          </a:xfrm>
        </p:spPr>
        <p:txBody>
          <a:bodyPr>
            <a:normAutofit/>
          </a:bodyPr>
          <a:lstStyle/>
          <a:p>
            <a:r>
              <a:rPr lang="en-GB" sz="2200"/>
              <a:t>Sara should get a personalised exercise program to enhance strength, mobility, and knee function (NICE, 2022).</a:t>
            </a:r>
          </a:p>
          <a:p>
            <a:r>
              <a:rPr lang="en-GB" sz="2200"/>
              <a:t>Weight management assistance is recommended to reduce strain on the knee joint (NICE, 2022).</a:t>
            </a:r>
          </a:p>
          <a:p>
            <a:r>
              <a:rPr lang="en-GB" sz="2200"/>
              <a:t>Sara should be encouraged to maintain safe daily mobility rather than becoming less active due to discomfort.</a:t>
            </a:r>
          </a:p>
          <a:p>
            <a:r>
              <a:rPr lang="en-GB" sz="2200"/>
              <a:t>Her development should be tracked based on pain levels, mobility, daily activities, and reaction to medication.</a:t>
            </a:r>
          </a:p>
        </p:txBody>
      </p:sp>
      <p:pic>
        <p:nvPicPr>
          <p:cNvPr id="12" name="Audio 11">
            <a:hlinkClick r:id="" action="ppaction://media"/>
            <a:extLst>
              <a:ext uri="{FF2B5EF4-FFF2-40B4-BE49-F238E27FC236}">
                <a16:creationId xmlns:a16="http://schemas.microsoft.com/office/drawing/2014/main" id="{6BAC2065-3673-3528-044D-65A2CB9C865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43386663"/>
      </p:ext>
    </p:extLst>
  </p:cSld>
  <p:clrMapOvr>
    <a:masterClrMapping/>
  </p:clrMapOvr>
  <mc:AlternateContent xmlns:mc="http://schemas.openxmlformats.org/markup-compatibility/2006">
    <mc:Choice xmlns:p14="http://schemas.microsoft.com/office/powerpoint/2010/main" Requires="p14">
      <p:transition spd="slow" p14:dur="2000" advTm="49490"/>
    </mc:Choice>
    <mc:Fallback>
      <p:transition spd="slow" advTm="494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3F9310-7DEE-94DD-D6B3-A26BD19B1ED0}"/>
              </a:ext>
            </a:extLst>
          </p:cNvPr>
          <p:cNvSpPr>
            <a:spLocks noGrp="1"/>
          </p:cNvSpPr>
          <p:nvPr>
            <p:ph type="title"/>
          </p:nvPr>
        </p:nvSpPr>
        <p:spPr>
          <a:xfrm>
            <a:off x="838200" y="365125"/>
            <a:ext cx="10515600" cy="1325563"/>
          </a:xfrm>
        </p:spPr>
        <p:txBody>
          <a:bodyPr>
            <a:normAutofit/>
          </a:bodyPr>
          <a:lstStyle/>
          <a:p>
            <a:r>
              <a:rPr lang="en-GB" sz="4600"/>
              <a:t>Communication and Multidisciplinary Care</a:t>
            </a:r>
          </a:p>
        </p:txBody>
      </p:sp>
      <p:sp>
        <p:nvSpPr>
          <p:cNvPr id="2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39BB7D0-2436-2921-0077-3EE71A76B71B}"/>
              </a:ext>
            </a:extLst>
          </p:cNvPr>
          <p:cNvSpPr>
            <a:spLocks noGrp="1"/>
          </p:cNvSpPr>
          <p:nvPr>
            <p:ph idx="1"/>
          </p:nvPr>
        </p:nvSpPr>
        <p:spPr>
          <a:xfrm>
            <a:off x="838200" y="1929384"/>
            <a:ext cx="10515600" cy="4251960"/>
          </a:xfrm>
        </p:spPr>
        <p:txBody>
          <a:bodyPr>
            <a:normAutofit/>
          </a:bodyPr>
          <a:lstStyle/>
          <a:p>
            <a:r>
              <a:rPr lang="en-GB" sz="2200" dirty="0"/>
              <a:t>Sara's care should entail open communication and collaborative decision-making with health providers (NICE, 2024).</a:t>
            </a:r>
          </a:p>
          <a:p>
            <a:r>
              <a:rPr lang="en-GB" sz="2200" dirty="0"/>
              <a:t>Her treatment may entail a multidisciplinary team, such as a GP, physiotherapist, and chemist, to manage pain, exercise, and mobility.</a:t>
            </a:r>
          </a:p>
          <a:p>
            <a:r>
              <a:rPr lang="en-GB" sz="2200" dirty="0"/>
              <a:t>Sara should be provided information in an understandable style so that she may manage her health more confidently and participate in her treatment decisions.</a:t>
            </a:r>
          </a:p>
        </p:txBody>
      </p:sp>
      <p:pic>
        <p:nvPicPr>
          <p:cNvPr id="10" name="Audio 9">
            <a:hlinkClick r:id="" action="ppaction://media"/>
            <a:extLst>
              <a:ext uri="{FF2B5EF4-FFF2-40B4-BE49-F238E27FC236}">
                <a16:creationId xmlns:a16="http://schemas.microsoft.com/office/drawing/2014/main" id="{65954F8B-47AF-083D-2183-9B5E8382E76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01478588"/>
      </p:ext>
    </p:extLst>
  </p:cSld>
  <p:clrMapOvr>
    <a:masterClrMapping/>
  </p:clrMapOvr>
  <mc:AlternateContent xmlns:mc="http://schemas.openxmlformats.org/markup-compatibility/2006">
    <mc:Choice xmlns:p14="http://schemas.microsoft.com/office/powerpoint/2010/main" Requires="p14">
      <p:transition spd="slow" p14:dur="2000" advTm="44193"/>
    </mc:Choice>
    <mc:Fallback>
      <p:transition spd="slow" advTm="441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7" name="Rectangle 16">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8BC260B-28D7-ECE1-CAB3-8F5F13EC2419}"/>
              </a:ext>
            </a:extLst>
          </p:cNvPr>
          <p:cNvSpPr>
            <a:spLocks noGrp="1"/>
          </p:cNvSpPr>
          <p:nvPr>
            <p:ph type="title"/>
          </p:nvPr>
        </p:nvSpPr>
        <p:spPr>
          <a:xfrm>
            <a:off x="1115568" y="548640"/>
            <a:ext cx="10168128" cy="1179576"/>
          </a:xfrm>
        </p:spPr>
        <p:txBody>
          <a:bodyPr>
            <a:normAutofit/>
          </a:bodyPr>
          <a:lstStyle/>
          <a:p>
            <a:r>
              <a:rPr lang="en-GB" sz="4000"/>
              <a:t>Ethical and Professional Considerations</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237DEB57-957D-B87B-5879-255AFA7B5727}"/>
              </a:ext>
            </a:extLst>
          </p:cNvPr>
          <p:cNvSpPr>
            <a:spLocks noGrp="1"/>
          </p:cNvSpPr>
          <p:nvPr>
            <p:ph idx="1"/>
          </p:nvPr>
        </p:nvSpPr>
        <p:spPr>
          <a:xfrm>
            <a:off x="1115568" y="2481943"/>
            <a:ext cx="10168128" cy="3695020"/>
          </a:xfrm>
        </p:spPr>
        <p:txBody>
          <a:bodyPr>
            <a:normAutofit/>
          </a:bodyPr>
          <a:lstStyle/>
          <a:p>
            <a:r>
              <a:rPr lang="en-GB" sz="2200"/>
              <a:t>Sara's care should always respect her dignity, privacy, and secrecy.</a:t>
            </a:r>
          </a:p>
          <a:p>
            <a:r>
              <a:rPr lang="en-GB" sz="2200"/>
              <a:t>She should have enough knowledge to make informed decisions regarding her care (NICE, 2024).</a:t>
            </a:r>
          </a:p>
          <a:p>
            <a:r>
              <a:rPr lang="en-GB" sz="2200"/>
              <a:t>Person-centred care prioritises Sara's unique needs, preferences, and aspirations.</a:t>
            </a:r>
          </a:p>
        </p:txBody>
      </p:sp>
      <p:pic>
        <p:nvPicPr>
          <p:cNvPr id="10" name="Audio 9">
            <a:hlinkClick r:id="" action="ppaction://media"/>
            <a:extLst>
              <a:ext uri="{FF2B5EF4-FFF2-40B4-BE49-F238E27FC236}">
                <a16:creationId xmlns:a16="http://schemas.microsoft.com/office/drawing/2014/main" id="{D8CB656D-7305-5839-8EED-A80D17A1421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14416871"/>
      </p:ext>
    </p:extLst>
  </p:cSld>
  <p:clrMapOvr>
    <a:masterClrMapping/>
  </p:clrMapOvr>
  <mc:AlternateContent xmlns:mc="http://schemas.openxmlformats.org/markup-compatibility/2006">
    <mc:Choice xmlns:p14="http://schemas.microsoft.com/office/powerpoint/2010/main" Requires="p14">
      <p:transition spd="slow" p14:dur="2000" advTm="30581"/>
    </mc:Choice>
    <mc:Fallback>
      <p:transition spd="slow" advTm="305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3ECBFA-3F37-7577-BA00-3BAB996DFF41}"/>
              </a:ext>
            </a:extLst>
          </p:cNvPr>
          <p:cNvSpPr>
            <a:spLocks noGrp="1"/>
          </p:cNvSpPr>
          <p:nvPr>
            <p:ph type="title"/>
          </p:nvPr>
        </p:nvSpPr>
        <p:spPr>
          <a:xfrm>
            <a:off x="838200" y="365125"/>
            <a:ext cx="10515600" cy="1325563"/>
          </a:xfrm>
        </p:spPr>
        <p:txBody>
          <a:bodyPr>
            <a:normAutofit/>
          </a:bodyPr>
          <a:lstStyle/>
          <a:p>
            <a:r>
              <a:rPr lang="en-GB" sz="5400"/>
              <a:t>Conclusion</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6014A08-0B30-BCEC-6CE2-52FAC9D89280}"/>
              </a:ext>
            </a:extLst>
          </p:cNvPr>
          <p:cNvSpPr>
            <a:spLocks noGrp="1"/>
          </p:cNvSpPr>
          <p:nvPr>
            <p:ph idx="1"/>
          </p:nvPr>
        </p:nvSpPr>
        <p:spPr>
          <a:xfrm>
            <a:off x="838200" y="1929384"/>
            <a:ext cx="10515600" cy="4251960"/>
          </a:xfrm>
        </p:spPr>
        <p:txBody>
          <a:bodyPr>
            <a:normAutofit/>
          </a:bodyPr>
          <a:lstStyle/>
          <a:p>
            <a:r>
              <a:rPr lang="en-GB" sz="2200"/>
              <a:t>The knee joint plays a crucial role in the musculoskeletal system, which facilitates mobility, stability, and daily functioning.</a:t>
            </a:r>
          </a:p>
          <a:p>
            <a:r>
              <a:rPr lang="en-GB" sz="2200"/>
              <a:t>Knee osteoarthritis impairs normal joint function by producing pain, stiffness, and limited mobility, compromising independence and quality of life.</a:t>
            </a:r>
          </a:p>
          <a:p>
            <a:r>
              <a:rPr lang="en-GB" sz="2200"/>
              <a:t>Sara's story demonstrates how age, prior injury, and extra body weight all raise the risk of osteoarthritis.</a:t>
            </a:r>
          </a:p>
          <a:p>
            <a:r>
              <a:rPr lang="en-GB" sz="2200"/>
              <a:t>An effective treatment plan includes exercise, weight control, symptom monitoring, clear communication, and person-centred support (NICE, 2022).</a:t>
            </a:r>
          </a:p>
        </p:txBody>
      </p:sp>
      <p:pic>
        <p:nvPicPr>
          <p:cNvPr id="13" name="Audio 12">
            <a:hlinkClick r:id="" action="ppaction://media"/>
            <a:extLst>
              <a:ext uri="{FF2B5EF4-FFF2-40B4-BE49-F238E27FC236}">
                <a16:creationId xmlns:a16="http://schemas.microsoft.com/office/drawing/2014/main" id="{092ABC30-AA3E-E609-C9D8-9D40D6EC0EE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20250361"/>
      </p:ext>
    </p:extLst>
  </p:cSld>
  <p:clrMapOvr>
    <a:masterClrMapping/>
  </p:clrMapOvr>
  <mc:AlternateContent xmlns:mc="http://schemas.openxmlformats.org/markup-compatibility/2006">
    <mc:Choice xmlns:p14="http://schemas.microsoft.com/office/powerpoint/2010/main" Requires="p14">
      <p:transition spd="slow" p14:dur="2000" advTm="51231"/>
    </mc:Choice>
    <mc:Fallback>
      <p:transition spd="slow" advTm="512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7B0290-2B6C-A4E7-987F-4A50D9F74772}"/>
              </a:ext>
            </a:extLst>
          </p:cNvPr>
          <p:cNvSpPr>
            <a:spLocks noGrp="1"/>
          </p:cNvSpPr>
          <p:nvPr>
            <p:ph type="title"/>
          </p:nvPr>
        </p:nvSpPr>
        <p:spPr>
          <a:xfrm>
            <a:off x="686834" y="591344"/>
            <a:ext cx="3200400" cy="5585619"/>
          </a:xfrm>
        </p:spPr>
        <p:txBody>
          <a:bodyPr>
            <a:normAutofit/>
          </a:bodyPr>
          <a:lstStyle/>
          <a:p>
            <a:r>
              <a:rPr lang="en-GB">
                <a:solidFill>
                  <a:srgbClr val="FFFFFF"/>
                </a:solidFill>
              </a:rPr>
              <a:t>References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ED159B3-0DD6-7B99-14CA-8EA02A1776F3}"/>
              </a:ext>
            </a:extLst>
          </p:cNvPr>
          <p:cNvSpPr>
            <a:spLocks noGrp="1"/>
          </p:cNvSpPr>
          <p:nvPr>
            <p:ph idx="1"/>
          </p:nvPr>
        </p:nvSpPr>
        <p:spPr>
          <a:xfrm>
            <a:off x="4167268" y="129634"/>
            <a:ext cx="7822762" cy="6598728"/>
          </a:xfrm>
        </p:spPr>
        <p:txBody>
          <a:bodyPr anchor="ctr">
            <a:normAutofit/>
          </a:bodyPr>
          <a:lstStyle/>
          <a:p>
            <a:r>
              <a:rPr lang="en-GB" sz="1400" dirty="0"/>
              <a:t>Cleveland Clinic (2023) </a:t>
            </a:r>
            <a:r>
              <a:rPr lang="en-GB" sz="1400" i="1" dirty="0"/>
              <a:t>Knee joint: Function &amp; anatomy</a:t>
            </a:r>
            <a:r>
              <a:rPr lang="en-GB" sz="1400" dirty="0"/>
              <a:t>. Available at: </a:t>
            </a:r>
            <a:r>
              <a:rPr lang="en-GB" sz="1400" dirty="0">
                <a:hlinkClick r:id="rId2"/>
              </a:rPr>
              <a:t>https://my.clevelandclinic.org/health/body/24777-knee-joint</a:t>
            </a:r>
            <a:r>
              <a:rPr lang="en-GB" sz="1400" dirty="0"/>
              <a:t>  (accessed on 5 July 2026).</a:t>
            </a:r>
          </a:p>
          <a:p>
            <a:r>
              <a:rPr lang="en-GB" sz="1400" dirty="0"/>
              <a:t>GOV.UK (2012) </a:t>
            </a:r>
            <a:r>
              <a:rPr lang="en-GB" sz="1400" i="1" dirty="0"/>
              <a:t>Osteoarthritis of the Knee</a:t>
            </a:r>
            <a:r>
              <a:rPr lang="en-GB" sz="1400" dirty="0"/>
              <a:t>. Available at: </a:t>
            </a:r>
            <a:r>
              <a:rPr lang="en-GB" sz="1400" dirty="0">
                <a:hlinkClick r:id="rId3"/>
              </a:rPr>
              <a:t>https://assets.publishing.service.gov.uk/media/5a7dbf02e5274a5eaea66153/osteoarthritis_knee.pdf</a:t>
            </a:r>
            <a:r>
              <a:rPr lang="en-GB" sz="1400" dirty="0"/>
              <a:t>  (accessed on 5 July 2026).</a:t>
            </a:r>
          </a:p>
          <a:p>
            <a:r>
              <a:rPr lang="en-GB" sz="1400" dirty="0" err="1"/>
              <a:t>Healthdirect</a:t>
            </a:r>
            <a:r>
              <a:rPr lang="en-GB" sz="1400" dirty="0"/>
              <a:t> (2026) </a:t>
            </a:r>
            <a:r>
              <a:rPr lang="en-GB" sz="1400" i="1" dirty="0"/>
              <a:t>Bones, muscles and joints</a:t>
            </a:r>
            <a:r>
              <a:rPr lang="en-GB" sz="1400" dirty="0"/>
              <a:t>. Available at: </a:t>
            </a:r>
            <a:r>
              <a:rPr lang="en-GB" sz="1400" dirty="0">
                <a:hlinkClick r:id="rId4"/>
              </a:rPr>
              <a:t>https://www.healthdirect.gov.au/bones-muscles-and-joints</a:t>
            </a:r>
            <a:r>
              <a:rPr lang="en-GB" sz="1400" dirty="0"/>
              <a:t>  (accessed on 5 July 2026).</a:t>
            </a:r>
          </a:p>
          <a:p>
            <a:r>
              <a:rPr lang="en-GB" sz="1400" dirty="0" err="1"/>
              <a:t>Kenhub</a:t>
            </a:r>
            <a:r>
              <a:rPr lang="en-GB" sz="1400" dirty="0"/>
              <a:t> (2015) </a:t>
            </a:r>
            <a:r>
              <a:rPr lang="en-GB" sz="1400" i="1" dirty="0"/>
              <a:t>Musculoskeletal system: Anatomy and functions</a:t>
            </a:r>
            <a:r>
              <a:rPr lang="en-GB" sz="1400" dirty="0"/>
              <a:t>. Available at: </a:t>
            </a:r>
            <a:r>
              <a:rPr lang="en-GB" sz="1400" dirty="0">
                <a:hlinkClick r:id="rId5"/>
              </a:rPr>
              <a:t>https://www.kenhub.com/en/library/anatomy/the-musculoskeletal-system</a:t>
            </a:r>
            <a:r>
              <a:rPr lang="en-GB" sz="1400" dirty="0"/>
              <a:t>  (accessed on 5 July 2026).</a:t>
            </a:r>
          </a:p>
          <a:p>
            <a:r>
              <a:rPr lang="en-GB" sz="1400" dirty="0"/>
              <a:t>NHS (2017) </a:t>
            </a:r>
            <a:r>
              <a:rPr lang="en-GB" sz="1400" i="1" dirty="0"/>
              <a:t>Osteoarthritis</a:t>
            </a:r>
            <a:r>
              <a:rPr lang="en-GB" sz="1400" dirty="0"/>
              <a:t>. Available at: </a:t>
            </a:r>
            <a:r>
              <a:rPr lang="en-GB" sz="1400" dirty="0">
                <a:hlinkClick r:id="rId6"/>
              </a:rPr>
              <a:t>https://www.nhs.uk/conditions/osteoarthritis/</a:t>
            </a:r>
            <a:r>
              <a:rPr lang="en-GB" sz="1400" dirty="0"/>
              <a:t>  (accessed on 5 July 2026).</a:t>
            </a:r>
          </a:p>
          <a:p>
            <a:r>
              <a:rPr lang="en-GB" sz="1400" dirty="0"/>
              <a:t>NHS (2018) </a:t>
            </a:r>
            <a:r>
              <a:rPr lang="en-GB" sz="1400" i="1" dirty="0"/>
              <a:t>Living with Osteoarthritis</a:t>
            </a:r>
            <a:r>
              <a:rPr lang="en-GB" sz="1400" dirty="0"/>
              <a:t>. Available at: </a:t>
            </a:r>
            <a:r>
              <a:rPr lang="en-GB" sz="1400" dirty="0">
                <a:hlinkClick r:id="rId7"/>
              </a:rPr>
              <a:t>https://www.nhs.uk/conditions/osteoarthritis/living-with/</a:t>
            </a:r>
            <a:r>
              <a:rPr lang="en-GB" sz="1400" dirty="0"/>
              <a:t>  (accessed on 5 July 2026).</a:t>
            </a:r>
          </a:p>
          <a:p>
            <a:r>
              <a:rPr lang="en-GB" sz="1400" dirty="0"/>
              <a:t>NHS England (2024) </a:t>
            </a:r>
            <a:r>
              <a:rPr lang="en-GB" sz="1400" i="1" dirty="0"/>
              <a:t>Musculoskeletal health</a:t>
            </a:r>
            <a:r>
              <a:rPr lang="en-GB" sz="1400" dirty="0"/>
              <a:t>. Available at: </a:t>
            </a:r>
            <a:r>
              <a:rPr lang="en-GB" sz="1400" dirty="0">
                <a:hlinkClick r:id="rId8"/>
              </a:rPr>
              <a:t>https://www.england.nhs.uk/elective-care/best-practice-solutions/musculoskeletal/</a:t>
            </a:r>
            <a:r>
              <a:rPr lang="en-GB" sz="1400" dirty="0"/>
              <a:t>  (accessed on 5 July 2026). </a:t>
            </a:r>
          </a:p>
          <a:p>
            <a:r>
              <a:rPr lang="en-GB" sz="1400" dirty="0"/>
              <a:t>NICE (2022) </a:t>
            </a:r>
            <a:r>
              <a:rPr lang="en-GB" sz="1400" i="1" dirty="0"/>
              <a:t>Osteoarthritis in over 16s: diagnosis and management</a:t>
            </a:r>
            <a:r>
              <a:rPr lang="en-GB" sz="1400" dirty="0"/>
              <a:t>. Available at: </a:t>
            </a:r>
            <a:r>
              <a:rPr lang="en-GB" sz="1400" dirty="0">
                <a:hlinkClick r:id="rId9"/>
              </a:rPr>
              <a:t>https://www.nice.org.uk/guidance/ng226</a:t>
            </a:r>
            <a:r>
              <a:rPr lang="en-GB" sz="1400" dirty="0"/>
              <a:t>  (accessed on 5 July 2026).</a:t>
            </a:r>
          </a:p>
          <a:p>
            <a:r>
              <a:rPr lang="en-GB" sz="1400" dirty="0"/>
              <a:t>NICE (2022) </a:t>
            </a:r>
            <a:r>
              <a:rPr lang="en-GB" sz="1400" i="1" dirty="0"/>
              <a:t>Management of osteoarthritis</a:t>
            </a:r>
            <a:r>
              <a:rPr lang="en-GB" sz="1400" dirty="0"/>
              <a:t>. Available at: </a:t>
            </a:r>
            <a:r>
              <a:rPr lang="en-GB" sz="1400" dirty="0">
                <a:hlinkClick r:id="rId10"/>
              </a:rPr>
              <a:t>https://www.nice.org.uk/guidance/ng226/resources/visual-summary-on-the-management-of-osteoarthritis-pdf-11251842157</a:t>
            </a:r>
            <a:r>
              <a:rPr lang="en-GB" sz="1400" dirty="0"/>
              <a:t>  (accessed on 5 July 2026).</a:t>
            </a:r>
          </a:p>
          <a:p>
            <a:r>
              <a:rPr lang="en-GB" sz="1400" dirty="0"/>
              <a:t>NICE (2024) </a:t>
            </a:r>
            <a:r>
              <a:rPr lang="en-GB" sz="1400" i="1" dirty="0"/>
              <a:t>About shared decision making</a:t>
            </a:r>
            <a:r>
              <a:rPr lang="en-GB" sz="1400" dirty="0"/>
              <a:t>. Available at: </a:t>
            </a:r>
            <a:r>
              <a:rPr lang="en-GB" sz="1400" dirty="0">
                <a:hlinkClick r:id="rId11"/>
              </a:rPr>
              <a:t>https://www.nice.org.uk/what-nice-does/our-guidance/about-nice-guidelines/about-shared-decision-making</a:t>
            </a:r>
            <a:r>
              <a:rPr lang="en-GB" sz="1400" dirty="0"/>
              <a:t>  (accessed on 5 July 2026).</a:t>
            </a:r>
          </a:p>
          <a:p>
            <a:r>
              <a:rPr lang="en-GB" sz="1400" dirty="0" err="1"/>
              <a:t>TeachMeAnatomy</a:t>
            </a:r>
            <a:r>
              <a:rPr lang="en-GB" sz="1400" dirty="0"/>
              <a:t> (2025) </a:t>
            </a:r>
            <a:r>
              <a:rPr lang="en-GB" sz="1400" i="1" dirty="0"/>
              <a:t>The Knee Joint - Articulations - Movements - Injuries</a:t>
            </a:r>
            <a:r>
              <a:rPr lang="en-GB" sz="1400" dirty="0"/>
              <a:t>. Available at: </a:t>
            </a:r>
            <a:r>
              <a:rPr lang="en-GB" sz="1400" dirty="0">
                <a:hlinkClick r:id="rId12"/>
              </a:rPr>
              <a:t>https://teachmeanatomy.info/lower-limb/joints/knee-joint/</a:t>
            </a:r>
            <a:r>
              <a:rPr lang="en-GB" sz="1400" dirty="0"/>
              <a:t>  (accessed on 5 July 2026).</a:t>
            </a:r>
          </a:p>
          <a:p>
            <a:endParaRPr lang="en-GB" sz="1400" dirty="0"/>
          </a:p>
        </p:txBody>
      </p:sp>
    </p:spTree>
    <p:extLst>
      <p:ext uri="{BB962C8B-B14F-4D97-AF65-F5344CB8AC3E}">
        <p14:creationId xmlns:p14="http://schemas.microsoft.com/office/powerpoint/2010/main" val="39511880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2048</Words>
  <Application>Microsoft Office PowerPoint</Application>
  <PresentationFormat>Widescreen</PresentationFormat>
  <Paragraphs>91</Paragraphs>
  <Slides>13</Slides>
  <Notes>11</Notes>
  <HiddenSlides>0</HiddenSlides>
  <MMClips>12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A Care Plan for a Fictional Patient with Knee Osteoarthritis</vt:lpstr>
      <vt:lpstr>The Musculoskeletal System</vt:lpstr>
      <vt:lpstr>Anatomy of the Knee Joint </vt:lpstr>
      <vt:lpstr>Normal Function of the Knee Joint</vt:lpstr>
      <vt:lpstr>Knee Osteoarthritis</vt:lpstr>
      <vt:lpstr>Impact on Body Functioning and Daily Life</vt:lpstr>
      <vt:lpstr>Fictional Patient Case Study</vt:lpstr>
      <vt:lpstr>Lifestyle and Risk Factors</vt:lpstr>
      <vt:lpstr>Evidence-Based Care Plan: Routine and Monitoring</vt:lpstr>
      <vt:lpstr>Communication and Multidisciplinary Care</vt:lpstr>
      <vt:lpstr>Ethical and Professional Considerations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Giuliano Catania (2242264)</dc:creator>
  <cp:lastModifiedBy>Amazing Grace</cp:lastModifiedBy>
  <cp:revision>2</cp:revision>
  <dcterms:created xsi:type="dcterms:W3CDTF">2026-07-05T18:16:38Z</dcterms:created>
  <dcterms:modified xsi:type="dcterms:W3CDTF">2026-07-19T10:30:22Z</dcterms:modified>
</cp:coreProperties>
</file>