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72" r:id="rId2"/>
    <p:sldId id="410" r:id="rId3"/>
    <p:sldId id="390" r:id="rId4"/>
    <p:sldId id="391" r:id="rId5"/>
    <p:sldId id="392" r:id="rId6"/>
    <p:sldId id="407" r:id="rId7"/>
    <p:sldId id="411" r:id="rId8"/>
    <p:sldId id="347" r:id="rId9"/>
    <p:sldId id="403" r:id="rId10"/>
    <p:sldId id="348" r:id="rId11"/>
    <p:sldId id="351" r:id="rId12"/>
    <p:sldId id="349" r:id="rId13"/>
    <p:sldId id="350" r:id="rId14"/>
    <p:sldId id="352" r:id="rId15"/>
    <p:sldId id="353" r:id="rId16"/>
    <p:sldId id="354" r:id="rId17"/>
    <p:sldId id="355" r:id="rId18"/>
    <p:sldId id="356" r:id="rId19"/>
    <p:sldId id="357" r:id="rId20"/>
    <p:sldId id="358" r:id="rId21"/>
    <p:sldId id="404" r:id="rId22"/>
    <p:sldId id="415" r:id="rId23"/>
    <p:sldId id="408" r:id="rId24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Iwan Ellis-Williams" initials="IEW" lastIdx="1" clrIdx="0">
    <p:extLst>
      <p:ext uri="{19B8F6BF-5375-455C-9EA6-DF929625EA0E}">
        <p15:presenceInfo xmlns:p15="http://schemas.microsoft.com/office/powerpoint/2012/main" userId="S::i.ellis-williams@uwtsd.ac.uk::5fc7068b-5d02-42cf-a123-dcfa8ec8ab4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60" d="100"/>
          <a:sy n="60" d="100"/>
        </p:scale>
        <p:origin x="624" y="45"/>
      </p:cViewPr>
      <p:guideLst>
        <p:guide orient="horz" pos="2160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11/1/2021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11/1/2021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-O9T7pcMdw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952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2082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9185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867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2280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286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616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9046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4569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2513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0253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tps://www.youtube.com/watch?v=CNfmij_Cpq8          Flow State – Homecoming - Spotify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6074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0212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Water, the Treasure by Spanish mime actor Carlos Martínez - YouTube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2783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9321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/>
              <a:t>- Discuss different kinds of design in each arts areas </a:t>
            </a:r>
          </a:p>
          <a:p>
            <a:pPr lvl="1"/>
            <a:r>
              <a:rPr lang="en-GB" sz="1400" dirty="0"/>
              <a:t>Composing</a:t>
            </a:r>
          </a:p>
          <a:p>
            <a:pPr lvl="1"/>
            <a:r>
              <a:rPr lang="en-GB" sz="1400" dirty="0"/>
              <a:t>Designing</a:t>
            </a:r>
          </a:p>
          <a:p>
            <a:pPr lvl="1"/>
            <a:r>
              <a:rPr lang="en-GB" sz="1400" dirty="0"/>
              <a:t>Choreography</a:t>
            </a:r>
          </a:p>
          <a:p>
            <a:pPr lvl="1"/>
            <a:r>
              <a:rPr lang="en-GB" sz="1400" dirty="0"/>
              <a:t>Narrative or story telling (film/drama)</a:t>
            </a:r>
          </a:p>
          <a:p>
            <a:endParaRPr lang="en-GB" dirty="0"/>
          </a:p>
          <a:p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lluniau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trefn</a:t>
            </a:r>
            <a:r>
              <a:rPr lang="en-GB" dirty="0"/>
              <a:t> I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?</a:t>
            </a:r>
          </a:p>
          <a:p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swn</a:t>
            </a:r>
            <a:r>
              <a:rPr lang="en-GB" dirty="0"/>
              <a:t> y </a:t>
            </a:r>
            <a:r>
              <a:rPr lang="en-GB" dirty="0" err="1"/>
              <a:t>corff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Strwythr</a:t>
            </a:r>
            <a:r>
              <a:rPr lang="en-GB" dirty="0"/>
              <a:t> (</a:t>
            </a:r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canol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)</a:t>
            </a:r>
          </a:p>
          <a:p>
            <a:r>
              <a:rPr lang="en-GB" dirty="0" err="1"/>
              <a:t>Symbolau</a:t>
            </a:r>
            <a:r>
              <a:rPr lang="en-GB" dirty="0"/>
              <a:t>/ </a:t>
            </a:r>
            <a:r>
              <a:rPr lang="en-GB" dirty="0" err="1"/>
              <a:t>trefn</a:t>
            </a:r>
            <a:r>
              <a:rPr lang="en-GB" dirty="0"/>
              <a:t>/ </a:t>
            </a:r>
            <a:r>
              <a:rPr lang="en-GB" dirty="0" err="1"/>
              <a:t>dynameg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rhwytro</a:t>
            </a:r>
            <a:r>
              <a:rPr lang="en-GB" dirty="0"/>
              <a:t> / </a:t>
            </a:r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credigrwydd</a:t>
            </a:r>
            <a:r>
              <a:rPr lang="en-GB" dirty="0"/>
              <a:t>?</a:t>
            </a:r>
          </a:p>
          <a:p>
            <a:endParaRPr lang="en-GB" dirty="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WMS3 Creating combines </a:t>
            </a:r>
            <a:r>
              <a:rPr lang="en-GB" sz="1200" b="1" dirty="0" err="1"/>
              <a:t>Sk</a:t>
            </a:r>
            <a:r>
              <a:rPr lang="en-GB" sz="1200" b="1" dirty="0"/>
              <a:t> K and draws on senses, imagination and inspiration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dirty="0"/>
              <a:t>PS1 Begin to design own creative work -  PS2  …design own work and with others  PS3 draw on K and make connections – independence – modifying design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6241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2147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9363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018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01/11/2021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y-celfyddydau-mynegiannol/disgrifiadau-dysgu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gov.wales/sites/default/files/publications/2018-02/foundation-phase-framework-revised-2015.pdf" TargetMode="External"/><Relationship Id="rId5" Type="http://schemas.openxmlformats.org/officeDocument/2006/relationships/hyperlink" Target="https://hwb.gov.wales/curriculum-for-wales/expressive-arts/descriptions-of-learning/" TargetMode="External"/><Relationship Id="rId4" Type="http://schemas.openxmlformats.org/officeDocument/2006/relationships/hyperlink" Target="https://hwb.gov.wales/api/storage/4f222e31-85c2-407b-9760-5ed8bd0b9e48/fframwaith-y-cyfnod-sylfaen.pdf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UR5ks-t9TI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djIyTeH72U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--O9T7pcMdw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f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fif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f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jfif"/><Relationship Id="rId5" Type="http://schemas.openxmlformats.org/officeDocument/2006/relationships/image" Target="../media/image16.jfif"/><Relationship Id="rId4" Type="http://schemas.openxmlformats.org/officeDocument/2006/relationships/image" Target="../media/image15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B270761-CC40-4F3F-A916-7E3BC3989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0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20855C-9FA4-417A-BE67-63C022F81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541782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E6A49B-1B06-403E-8CC5-ACB38A6BD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1826" y="891540"/>
            <a:ext cx="8242174" cy="507111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71D101-81D7-4290-919B-6009CA1B1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620" y="1660121"/>
            <a:ext cx="7217553" cy="33054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ECAD6008 </a:t>
            </a:r>
            <a:r>
              <a:rPr lang="en-US" sz="48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Celfyddydau</a:t>
            </a: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8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Mynegiannol</a:t>
            </a: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/ Expressive Arts</a:t>
            </a:r>
            <a:b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Cynnydd</a:t>
            </a: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/ Progression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49FDF-776B-4109-8378-153420950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4619" y="4965614"/>
            <a:ext cx="7217553" cy="834454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Tachwedd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/ November 2021 Iwan Ellis-Williams / Lisa Regan</a:t>
            </a:r>
          </a:p>
        </p:txBody>
      </p:sp>
    </p:spTree>
    <p:extLst>
      <p:ext uri="{BB962C8B-B14F-4D97-AF65-F5344CB8AC3E}">
        <p14:creationId xmlns:p14="http://schemas.microsoft.com/office/powerpoint/2010/main" val="1260712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3315999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74171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412489"/>
            <a:ext cx="2153321" cy="2127124"/>
          </a:xfrm>
        </p:spPr>
        <p:txBody>
          <a:bodyPr anchor="t">
            <a:normAutofit/>
          </a:bodyPr>
          <a:lstStyle/>
          <a:p>
            <a:r>
              <a:rPr lang="en-GB" sz="3100">
                <a:solidFill>
                  <a:schemeClr val="bg1"/>
                </a:solidFill>
              </a:rPr>
              <a:t>Datganiad o’r hyn sy’n bwysig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3684" y="602512"/>
            <a:ext cx="2670120" cy="517382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effectLst/>
              </a:rPr>
              <a:t>Mae </a:t>
            </a:r>
            <a:r>
              <a:rPr lang="en-GB" sz="2000" b="1" dirty="0" err="1">
                <a:effectLst/>
              </a:rPr>
              <a:t>archwilio’r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celfyddydau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mynegiannol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yn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hanfodol</a:t>
            </a:r>
            <a:r>
              <a:rPr lang="en-GB" sz="2000" b="1" dirty="0">
                <a:effectLst/>
              </a:rPr>
              <a:t> er </a:t>
            </a:r>
            <a:r>
              <a:rPr lang="en-GB" sz="2000" b="1" dirty="0" err="1">
                <a:effectLst/>
              </a:rPr>
              <a:t>mwyn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dyfnhau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sgiliau</a:t>
            </a:r>
            <a:r>
              <a:rPr lang="en-GB" sz="2000" b="1" dirty="0">
                <a:effectLst/>
              </a:rPr>
              <a:t> a </a:t>
            </a:r>
            <a:r>
              <a:rPr lang="en-GB" sz="2000" b="1" dirty="0" err="1">
                <a:effectLst/>
              </a:rPr>
              <a:t>gwybodaeth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gelfyddydol</a:t>
            </a:r>
            <a:r>
              <a:rPr lang="en-GB" sz="2000" b="1" dirty="0">
                <a:effectLst/>
              </a:rPr>
              <a:t>, ac </a:t>
            </a:r>
            <a:r>
              <a:rPr lang="en-GB" sz="2000" b="1" dirty="0" err="1">
                <a:effectLst/>
              </a:rPr>
              <a:t>mae’n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galluogi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dysgwyr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i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ddod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yn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unigolion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chwilfrydig</a:t>
            </a:r>
            <a:r>
              <a:rPr lang="en-GB" sz="2000" b="1" dirty="0">
                <a:effectLst/>
              </a:rPr>
              <a:t> a </a:t>
            </a:r>
            <a:r>
              <a:rPr lang="en-GB" sz="2000" b="1" dirty="0" err="1">
                <a:effectLst/>
              </a:rPr>
              <a:t>chreadigol</a:t>
            </a:r>
            <a:r>
              <a:rPr lang="en-GB" sz="2000" b="1" dirty="0">
                <a:effectLst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Mae </a:t>
            </a:r>
            <a:r>
              <a:rPr lang="en-GB" sz="2000" b="1" dirty="0" err="1"/>
              <a:t>creu</a:t>
            </a:r>
            <a:r>
              <a:rPr lang="en-GB" sz="2000" b="1" dirty="0"/>
              <a:t> </a:t>
            </a:r>
            <a:r>
              <a:rPr lang="en-GB" sz="2000" b="1" dirty="0" err="1"/>
              <a:t>yn</a:t>
            </a:r>
            <a:r>
              <a:rPr lang="en-GB" sz="2000" b="1" dirty="0"/>
              <a:t> </a:t>
            </a:r>
            <a:r>
              <a:rPr lang="en-GB" sz="2000" b="1" dirty="0" err="1"/>
              <a:t>cyfuno</a:t>
            </a:r>
            <a:r>
              <a:rPr lang="en-GB" sz="2000" b="1" dirty="0"/>
              <a:t> </a:t>
            </a:r>
            <a:r>
              <a:rPr lang="en-GB" sz="2000" b="1" dirty="0" err="1"/>
              <a:t>sgiliau</a:t>
            </a:r>
            <a:r>
              <a:rPr lang="en-GB" sz="2000" b="1" dirty="0"/>
              <a:t> a </a:t>
            </a:r>
            <a:r>
              <a:rPr lang="en-GB" sz="2000" b="1" dirty="0" err="1"/>
              <a:t>gwybodaeth</a:t>
            </a:r>
            <a:r>
              <a:rPr lang="en-GB" sz="2000" b="1" dirty="0"/>
              <a:t>, </a:t>
            </a:r>
            <a:r>
              <a:rPr lang="en-GB" sz="2000" b="1" dirty="0" err="1"/>
              <a:t>gan</a:t>
            </a:r>
            <a:r>
              <a:rPr lang="en-GB" sz="2000" b="1" dirty="0"/>
              <a:t> </a:t>
            </a:r>
            <a:r>
              <a:rPr lang="en-GB" sz="2000" b="1" dirty="0" err="1"/>
              <a:t>dynnu</a:t>
            </a:r>
            <a:r>
              <a:rPr lang="en-GB" sz="2000" b="1" dirty="0"/>
              <a:t> </a:t>
            </a:r>
            <a:r>
              <a:rPr lang="en-GB" sz="2000" b="1" dirty="0" err="1"/>
              <a:t>ar</a:t>
            </a:r>
            <a:r>
              <a:rPr lang="en-GB" sz="2000" b="1" dirty="0"/>
              <a:t> y </a:t>
            </a:r>
            <a:r>
              <a:rPr lang="en-GB" sz="2000" b="1" dirty="0" err="1"/>
              <a:t>synhwyrau</a:t>
            </a:r>
            <a:r>
              <a:rPr lang="en-GB" sz="2000" b="1" dirty="0"/>
              <a:t>, </a:t>
            </a:r>
            <a:r>
              <a:rPr lang="en-GB" sz="2000" b="1" dirty="0" err="1"/>
              <a:t>ysbrydoliaeth</a:t>
            </a:r>
            <a:r>
              <a:rPr lang="en-GB" sz="2000" b="1" dirty="0"/>
              <a:t> a </a:t>
            </a:r>
            <a:r>
              <a:rPr lang="en-GB" sz="2000" b="1" dirty="0" err="1"/>
              <a:t>dychymyg</a:t>
            </a:r>
            <a:r>
              <a:rPr lang="en-GB" sz="2000" b="1" dirty="0"/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b="1" dirty="0">
              <a:effectLst/>
            </a:endParaRP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7888" y="637954"/>
            <a:ext cx="2489225" cy="4982435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sz="2000" b="1" dirty="0">
                <a:effectLst/>
              </a:rPr>
              <a:t>Mae </a:t>
            </a:r>
            <a:r>
              <a:rPr lang="en-GB" sz="2000" b="1" dirty="0" err="1">
                <a:effectLst/>
              </a:rPr>
              <a:t>ymateb</a:t>
            </a:r>
            <a:r>
              <a:rPr lang="en-GB" sz="2000" b="1" dirty="0">
                <a:effectLst/>
              </a:rPr>
              <a:t> a </a:t>
            </a:r>
            <a:r>
              <a:rPr lang="en-GB" sz="2000" b="1" dirty="0" err="1">
                <a:effectLst/>
              </a:rPr>
              <a:t>myfyrio</a:t>
            </a:r>
            <a:r>
              <a:rPr lang="en-GB" sz="2000" b="1" dirty="0">
                <a:effectLst/>
              </a:rPr>
              <a:t>, </a:t>
            </a:r>
            <a:r>
              <a:rPr lang="en-GB" sz="2000" b="1" dirty="0" err="1">
                <a:effectLst/>
              </a:rPr>
              <a:t>fel</a:t>
            </a:r>
            <a:r>
              <a:rPr lang="en-GB" sz="2000" b="1" dirty="0">
                <a:effectLst/>
              </a:rPr>
              <a:t> artist ac </a:t>
            </a:r>
            <a:r>
              <a:rPr lang="en-GB" sz="2000" b="1" dirty="0" err="1">
                <a:effectLst/>
              </a:rPr>
              <a:t>fel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cynulleidfa</a:t>
            </a:r>
            <a:r>
              <a:rPr lang="en-GB" sz="2000" b="1" dirty="0">
                <a:effectLst/>
              </a:rPr>
              <a:t>, </a:t>
            </a:r>
            <a:r>
              <a:rPr lang="en-GB" sz="2000" b="1" dirty="0" err="1">
                <a:effectLst/>
              </a:rPr>
              <a:t>yn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rhan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hanfodol</a:t>
            </a:r>
            <a:r>
              <a:rPr lang="en-GB" sz="2000" b="1" dirty="0">
                <a:effectLst/>
              </a:rPr>
              <a:t> o </a:t>
            </a:r>
            <a:r>
              <a:rPr lang="en-GB" sz="2000" b="1" dirty="0" err="1">
                <a:effectLst/>
              </a:rPr>
              <a:t>ddysgu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yn</a:t>
            </a:r>
            <a:r>
              <a:rPr lang="en-GB" sz="2000" b="1" dirty="0">
                <a:effectLst/>
              </a:rPr>
              <a:t> y </a:t>
            </a:r>
            <a:r>
              <a:rPr lang="en-GB" sz="2000" b="1" dirty="0" err="1">
                <a:effectLst/>
              </a:rPr>
              <a:t>celfyddydau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mynegiannol</a:t>
            </a:r>
            <a:r>
              <a:rPr lang="en-GB" sz="2000" b="1" dirty="0">
                <a:effectLst/>
              </a:rPr>
              <a:t>.</a:t>
            </a:r>
          </a:p>
          <a:p>
            <a:pPr marL="0" indent="0">
              <a:buNone/>
            </a:pPr>
            <a:br>
              <a:rPr lang="en-GB" sz="1700" dirty="0"/>
            </a:b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81388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3315999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74171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412489"/>
            <a:ext cx="2153321" cy="2127124"/>
          </a:xfrm>
        </p:spPr>
        <p:txBody>
          <a:bodyPr anchor="t">
            <a:normAutofit/>
          </a:bodyPr>
          <a:lstStyle/>
          <a:p>
            <a:r>
              <a:rPr lang="en-GB" sz="3100">
                <a:solidFill>
                  <a:schemeClr val="bg1"/>
                </a:solidFill>
              </a:rPr>
              <a:t>What Matters Statements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99244" y="1412489"/>
            <a:ext cx="2194560" cy="4363844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sz="1700" b="1">
                <a:effectLst/>
              </a:rPr>
              <a:t>Exploring the expressive arts is essential to developing artistic skills and knowledge and it enables learners to become curious and creative individuals.</a:t>
            </a:r>
          </a:p>
          <a:p>
            <a:pPr marL="0" indent="0" fontAlgn="base">
              <a:buNone/>
            </a:pPr>
            <a:endParaRPr lang="en-GB" sz="1700" b="1"/>
          </a:p>
          <a:p>
            <a:pPr marL="0" indent="0" fontAlgn="base">
              <a:buNone/>
            </a:pPr>
            <a:r>
              <a:rPr lang="en-GB" sz="1700" b="1"/>
              <a:t>Creating combines skills and knowledge, drawing on the senses, inspiration and imagination.</a:t>
            </a:r>
          </a:p>
          <a:p>
            <a:pPr marL="0" indent="0" fontAlgn="base">
              <a:buNone/>
            </a:pPr>
            <a:endParaRPr lang="en-GB" sz="1700" b="1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38703" y="1412489"/>
            <a:ext cx="2194560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1">
                <a:effectLst/>
              </a:rPr>
              <a:t>Responding and reflecting, both as artist and audience, is a fundamental part of learning in the expressive arts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406060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74950-4608-4F63-AAC4-92CDCE786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anchor="t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Camau cynnydd / Progression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6F493-4851-4E75-ABB9-BA074104CD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85641" y="1412489"/>
            <a:ext cx="2570462" cy="4363844"/>
          </a:xfrm>
        </p:spPr>
        <p:txBody>
          <a:bodyPr>
            <a:normAutofit/>
          </a:bodyPr>
          <a:lstStyle/>
          <a:p>
            <a:r>
              <a:rPr lang="en-GB" sz="1700">
                <a:hlinkClick r:id="rId3"/>
              </a:rPr>
              <a:t>Disgrifiadau dysgu - Hwb (gov.wales)</a:t>
            </a:r>
            <a:endParaRPr lang="en-GB" sz="1700"/>
          </a:p>
          <a:p>
            <a:endParaRPr lang="en-GB" sz="1700"/>
          </a:p>
          <a:p>
            <a:r>
              <a:rPr lang="en-GB" sz="1700">
                <a:hlinkClick r:id="rId4"/>
              </a:rPr>
              <a:t>fframwaith-y-cyfnod-sylfaen.pdf (gov.wales)</a:t>
            </a:r>
            <a:endParaRPr lang="en-GB" sz="17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6CAC83-AC16-4165-85AB-643366F4BD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398275" cy="4363844"/>
          </a:xfrm>
        </p:spPr>
        <p:txBody>
          <a:bodyPr>
            <a:normAutofit/>
          </a:bodyPr>
          <a:lstStyle/>
          <a:p>
            <a:r>
              <a:rPr lang="en-GB" sz="1700" dirty="0">
                <a:hlinkClick r:id="rId5"/>
              </a:rPr>
              <a:t>Descriptions of learning - Hwb (</a:t>
            </a:r>
            <a:r>
              <a:rPr lang="en-GB" sz="1700" dirty="0" err="1">
                <a:hlinkClick r:id="rId5"/>
              </a:rPr>
              <a:t>gov.wales</a:t>
            </a:r>
            <a:r>
              <a:rPr lang="en-GB" sz="1700" dirty="0">
                <a:hlinkClick r:id="rId5"/>
              </a:rPr>
              <a:t>)</a:t>
            </a:r>
            <a:endParaRPr lang="en-GB" sz="1700" dirty="0"/>
          </a:p>
          <a:p>
            <a:endParaRPr lang="en-GB" sz="1700" dirty="0"/>
          </a:p>
          <a:p>
            <a:r>
              <a:rPr lang="en-GB" sz="1700" dirty="0">
                <a:hlinkClick r:id="rId6"/>
              </a:rPr>
              <a:t>foundation-phase-framework-revised-2015.pdf (</a:t>
            </a:r>
            <a:r>
              <a:rPr lang="en-GB" sz="1700" dirty="0" err="1">
                <a:hlinkClick r:id="rId6"/>
              </a:rPr>
              <a:t>gov.wales</a:t>
            </a:r>
            <a:r>
              <a:rPr lang="en-GB" sz="1700" dirty="0">
                <a:hlinkClick r:id="rId6"/>
              </a:rPr>
              <a:t>)</a:t>
            </a:r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017810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1EC94-5D29-4219-BF5C-24E5EE539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Mynyddoedd ES-FJ/ ES-FJ mountains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105107C-658D-4E85-AE92-A3F4C31A688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2600" y="1745840"/>
            <a:ext cx="8178799" cy="4252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811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7D9AD9-9078-4DF4-9F00-E86F24BA4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anchor="t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Deilliannau /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C417B-24F1-40BA-906D-7BE68348E9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85641" y="1412489"/>
            <a:ext cx="2570462" cy="4363844"/>
          </a:xfrm>
        </p:spPr>
        <p:txBody>
          <a:bodyPr>
            <a:normAutofit/>
          </a:bodyPr>
          <a:lstStyle/>
          <a:p>
            <a:r>
              <a:rPr lang="en-GB" sz="1700"/>
              <a:t>I ddyfnhau meddyliau ar gynnydd yn y Celfyddydau Mynegiannol. </a:t>
            </a:r>
          </a:p>
          <a:p>
            <a:endParaRPr lang="en-GB" sz="1700"/>
          </a:p>
          <a:p>
            <a:r>
              <a:rPr lang="en-GB" sz="1700"/>
              <a:t>I ystyried cynnydd mewn perthynas a phwyntiau allweddol a godir o’r Camau Cynnydd a sut olwg a all fod arnynt yn ein harfer pedagogaidd.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131FCF-3CB1-42E3-9C59-16DBE108AD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398275" cy="4363844"/>
          </a:xfrm>
        </p:spPr>
        <p:txBody>
          <a:bodyPr>
            <a:normAutofit/>
          </a:bodyPr>
          <a:lstStyle/>
          <a:p>
            <a:r>
              <a:rPr lang="en-GB" sz="1700"/>
              <a:t>To deepen thought on progression in the Expressive Arts.</a:t>
            </a:r>
          </a:p>
          <a:p>
            <a:endParaRPr lang="en-GB" sz="1700"/>
          </a:p>
          <a:p>
            <a:r>
              <a:rPr lang="en-GB" sz="1700"/>
              <a:t>To consider progression in relation to key points arising from the Progression Steps and how this might look in pedagogic practice.</a:t>
            </a:r>
          </a:p>
        </p:txBody>
      </p:sp>
    </p:spTree>
    <p:extLst>
      <p:ext uri="{BB962C8B-B14F-4D97-AF65-F5344CB8AC3E}">
        <p14:creationId xmlns:p14="http://schemas.microsoft.com/office/powerpoint/2010/main" val="3376277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2B9FC-6636-4914-9F56-339136E14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anchor="t">
            <a:normAutofit/>
          </a:bodyPr>
          <a:lstStyle/>
          <a:p>
            <a:r>
              <a:rPr lang="en-GB" sz="3500" dirty="0" err="1">
                <a:solidFill>
                  <a:srgbClr val="FFFFFF"/>
                </a:solidFill>
              </a:rPr>
              <a:t>Pum</a:t>
            </a:r>
            <a:r>
              <a:rPr lang="en-GB" sz="3500" dirty="0">
                <a:solidFill>
                  <a:srgbClr val="FFFFFF"/>
                </a:solidFill>
              </a:rPr>
              <a:t> </a:t>
            </a:r>
            <a:r>
              <a:rPr lang="en-GB" sz="3500" dirty="0" err="1">
                <a:solidFill>
                  <a:srgbClr val="FFFFFF"/>
                </a:solidFill>
              </a:rPr>
              <a:t>maes</a:t>
            </a:r>
            <a:r>
              <a:rPr lang="en-GB" sz="3500" dirty="0">
                <a:solidFill>
                  <a:srgbClr val="FFFFFF"/>
                </a:solidFill>
              </a:rPr>
              <a:t> a </a:t>
            </a:r>
            <a:r>
              <a:rPr lang="en-GB" sz="3500" dirty="0" err="1">
                <a:solidFill>
                  <a:srgbClr val="FFFFFF"/>
                </a:solidFill>
              </a:rPr>
              <a:t>phethau</a:t>
            </a:r>
            <a:r>
              <a:rPr lang="en-GB" sz="3500" dirty="0">
                <a:solidFill>
                  <a:srgbClr val="FFFFFF"/>
                </a:solidFill>
              </a:rPr>
              <a:t> </a:t>
            </a:r>
            <a:r>
              <a:rPr lang="en-GB" sz="3500" dirty="0" err="1">
                <a:solidFill>
                  <a:srgbClr val="FFFFFF"/>
                </a:solidFill>
              </a:rPr>
              <a:t>allweddol</a:t>
            </a:r>
            <a:r>
              <a:rPr lang="en-GB" sz="3500" dirty="0">
                <a:solidFill>
                  <a:srgbClr val="FFFFFF"/>
                </a:solidFill>
              </a:rPr>
              <a:t> / Five areas and key things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7F702-3A1A-465A-8D84-D99D096EBA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85641" y="1412489"/>
            <a:ext cx="2570462" cy="4363844"/>
          </a:xfrm>
        </p:spPr>
        <p:txBody>
          <a:bodyPr>
            <a:normAutofit/>
          </a:bodyPr>
          <a:lstStyle/>
          <a:p>
            <a:r>
              <a:rPr lang="en-GB" sz="1700" dirty="0"/>
              <a:t>5 </a:t>
            </a:r>
            <a:r>
              <a:rPr lang="en-GB" sz="1700" dirty="0" err="1"/>
              <a:t>maes</a:t>
            </a:r>
            <a:endParaRPr lang="en-GB" sz="1700" dirty="0"/>
          </a:p>
          <a:p>
            <a:r>
              <a:rPr lang="en-GB" sz="1700" dirty="0"/>
              <a:t>4 </a:t>
            </a:r>
            <a:r>
              <a:rPr lang="en-GB" sz="1700" dirty="0" err="1"/>
              <a:t>diben</a:t>
            </a:r>
            <a:endParaRPr lang="en-GB" sz="1700" dirty="0"/>
          </a:p>
          <a:p>
            <a:r>
              <a:rPr lang="en-GB" sz="1700" dirty="0" err="1"/>
              <a:t>Yr</a:t>
            </a:r>
            <a:r>
              <a:rPr lang="en-GB" sz="1700" dirty="0"/>
              <a:t> </a:t>
            </a:r>
            <a:r>
              <a:rPr lang="en-GB" sz="1700" dirty="0" err="1"/>
              <a:t>hyn</a:t>
            </a:r>
            <a:r>
              <a:rPr lang="en-GB" sz="1700" dirty="0"/>
              <a:t> </a:t>
            </a:r>
            <a:r>
              <a:rPr lang="en-GB" sz="1700" dirty="0" err="1"/>
              <a:t>sy’n</a:t>
            </a:r>
            <a:r>
              <a:rPr lang="en-GB" sz="1700" dirty="0"/>
              <a:t> </a:t>
            </a:r>
            <a:r>
              <a:rPr lang="en-GB" sz="1700" dirty="0" err="1"/>
              <a:t>bwysig</a:t>
            </a:r>
            <a:r>
              <a:rPr lang="en-GB" sz="1700" dirty="0"/>
              <a:t> x3</a:t>
            </a:r>
          </a:p>
          <a:p>
            <a:r>
              <a:rPr lang="en-GB" sz="1700" dirty="0" err="1"/>
              <a:t>Cynnydd</a:t>
            </a:r>
            <a:r>
              <a:rPr lang="en-GB" sz="1700" dirty="0"/>
              <a:t> (</a:t>
            </a:r>
            <a:r>
              <a:rPr lang="en-GB" sz="1700" dirty="0" err="1"/>
              <a:t>ar</a:t>
            </a:r>
            <a:r>
              <a:rPr lang="en-GB" sz="1700" dirty="0"/>
              <a:t> draws 3-19)</a:t>
            </a:r>
          </a:p>
          <a:p>
            <a:pPr lvl="1"/>
            <a:r>
              <a:rPr lang="en-GB" sz="1700" dirty="0"/>
              <a:t>CC1) </a:t>
            </a:r>
            <a:r>
              <a:rPr lang="en-GB" sz="1700" dirty="0" err="1"/>
              <a:t>gyda</a:t>
            </a:r>
            <a:r>
              <a:rPr lang="en-GB" sz="1700" dirty="0"/>
              <a:t> </a:t>
            </a:r>
            <a:r>
              <a:rPr lang="en-GB" sz="1700" dirty="0" err="1"/>
              <a:t>chefnogaeth</a:t>
            </a:r>
            <a:r>
              <a:rPr lang="en-GB" sz="1700" dirty="0"/>
              <a:t> (CS)</a:t>
            </a:r>
          </a:p>
          <a:p>
            <a:pPr lvl="1"/>
            <a:r>
              <a:rPr lang="en-GB" sz="1700" dirty="0"/>
              <a:t>CC2) </a:t>
            </a:r>
            <a:r>
              <a:rPr lang="en-GB" sz="1700" dirty="0" err="1"/>
              <a:t>datblygaid</a:t>
            </a:r>
            <a:r>
              <a:rPr lang="en-GB" sz="1700" dirty="0"/>
              <a:t> </a:t>
            </a:r>
            <a:r>
              <a:rPr lang="en-GB" sz="1700" dirty="0" err="1"/>
              <a:t>gyda</a:t>
            </a:r>
            <a:r>
              <a:rPr lang="en-GB" sz="1700" dirty="0"/>
              <a:t> </a:t>
            </a:r>
            <a:r>
              <a:rPr lang="en-GB" sz="1700" dirty="0" err="1"/>
              <a:t>chymorth</a:t>
            </a:r>
            <a:r>
              <a:rPr lang="en-GB" sz="1700" dirty="0"/>
              <a:t> (CA2)</a:t>
            </a:r>
          </a:p>
          <a:p>
            <a:pPr lvl="1"/>
            <a:r>
              <a:rPr lang="en-GB" sz="1700" dirty="0"/>
              <a:t>CC3) </a:t>
            </a:r>
            <a:r>
              <a:rPr lang="en-GB" sz="1700" dirty="0" err="1"/>
              <a:t>gyda</a:t>
            </a:r>
            <a:r>
              <a:rPr lang="en-GB" sz="1700" dirty="0"/>
              <a:t> </a:t>
            </a:r>
            <a:r>
              <a:rPr lang="en-GB" sz="1700" dirty="0" err="1"/>
              <a:t>chymorth</a:t>
            </a:r>
            <a:r>
              <a:rPr lang="en-GB" sz="1700" dirty="0"/>
              <a:t> a </a:t>
            </a:r>
            <a:r>
              <a:rPr lang="en-GB" sz="1700" dirty="0" err="1"/>
              <a:t>thuag</a:t>
            </a:r>
            <a:r>
              <a:rPr lang="en-GB" sz="1700" dirty="0"/>
              <a:t> at </a:t>
            </a:r>
            <a:r>
              <a:rPr lang="en-GB" sz="1700" dirty="0" err="1"/>
              <a:t>anibynniaeth</a:t>
            </a:r>
            <a:r>
              <a:rPr lang="en-GB" sz="1700" dirty="0"/>
              <a:t> ag </a:t>
            </a:r>
            <a:r>
              <a:rPr lang="en-GB" sz="1700" dirty="0" err="1"/>
              <a:t>ymreolaeth</a:t>
            </a:r>
            <a:r>
              <a:rPr lang="en-GB" sz="1700" dirty="0"/>
              <a:t> </a:t>
            </a:r>
            <a:r>
              <a:rPr lang="en-GB" sz="1700" dirty="0" err="1"/>
              <a:t>celfyddydol</a:t>
            </a:r>
            <a:r>
              <a:rPr lang="en-GB" sz="1700" dirty="0"/>
              <a:t> (CA3)</a:t>
            </a:r>
          </a:p>
          <a:p>
            <a:pPr lvl="1"/>
            <a:endParaRPr lang="en-GB" sz="1700" dirty="0"/>
          </a:p>
          <a:p>
            <a:pPr lvl="1"/>
            <a:endParaRPr lang="en-GB" sz="17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B919DF-C7B7-4251-8D97-46DC718B8C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398275" cy="4363844"/>
          </a:xfrm>
        </p:spPr>
        <p:txBody>
          <a:bodyPr>
            <a:normAutofit/>
          </a:bodyPr>
          <a:lstStyle/>
          <a:p>
            <a:r>
              <a:rPr lang="en-GB" sz="1700" dirty="0"/>
              <a:t>5 areas</a:t>
            </a:r>
          </a:p>
          <a:p>
            <a:r>
              <a:rPr lang="en-GB" sz="1700" dirty="0"/>
              <a:t>4 purposes</a:t>
            </a:r>
          </a:p>
          <a:p>
            <a:r>
              <a:rPr lang="en-GB" sz="1700" dirty="0"/>
              <a:t>What matters x3</a:t>
            </a:r>
          </a:p>
          <a:p>
            <a:r>
              <a:rPr lang="en-GB" sz="1700" dirty="0"/>
              <a:t>Progression (across 3-19)</a:t>
            </a:r>
          </a:p>
          <a:p>
            <a:pPr lvl="1"/>
            <a:r>
              <a:rPr lang="en-GB" sz="1700" dirty="0"/>
              <a:t>PS 1) supported (</a:t>
            </a:r>
            <a:r>
              <a:rPr lang="en-GB" sz="1700" dirty="0" err="1"/>
              <a:t>FPh</a:t>
            </a:r>
            <a:r>
              <a:rPr lang="en-GB" sz="1700" dirty="0"/>
              <a:t>)</a:t>
            </a:r>
          </a:p>
          <a:p>
            <a:pPr lvl="1"/>
            <a:r>
              <a:rPr lang="en-GB" sz="1700" dirty="0"/>
              <a:t>PS 2 developing with support (KS2)</a:t>
            </a:r>
          </a:p>
          <a:p>
            <a:pPr lvl="1"/>
            <a:r>
              <a:rPr lang="en-GB" sz="1700" dirty="0"/>
              <a:t>PS 3) with support towards independence and artistic autonomy (KS3)</a:t>
            </a:r>
          </a:p>
        </p:txBody>
      </p:sp>
    </p:spTree>
    <p:extLst>
      <p:ext uri="{BB962C8B-B14F-4D97-AF65-F5344CB8AC3E}">
        <p14:creationId xmlns:p14="http://schemas.microsoft.com/office/powerpoint/2010/main" val="1222570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9144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640080"/>
            <a:ext cx="8190312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018" y="960109"/>
            <a:ext cx="7708392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AC1A3-381D-4E4C-B167-8A4E6D962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492" y="1189561"/>
            <a:ext cx="7018398" cy="760212"/>
          </a:xfrm>
        </p:spPr>
        <p:txBody>
          <a:bodyPr>
            <a:normAutofit/>
          </a:bodyPr>
          <a:lstStyle/>
          <a:p>
            <a:r>
              <a:rPr lang="en-GB" sz="3500" dirty="0"/>
              <a:t>Proses </a:t>
            </a:r>
            <a:r>
              <a:rPr lang="en-GB" sz="3500" dirty="0" err="1"/>
              <a:t>posib</a:t>
            </a:r>
            <a:r>
              <a:rPr lang="en-GB" sz="3500" dirty="0"/>
              <a:t> / A possible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A440A-94AF-4E84-8B67-34927D864D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5465" y="2214650"/>
            <a:ext cx="3466535" cy="296141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Thema</a:t>
            </a:r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lle</a:t>
            </a:r>
            <a:r>
              <a:rPr lang="en-GB" sz="1400" dirty="0"/>
              <a:t>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dysgwyr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camau</a:t>
            </a:r>
            <a:r>
              <a:rPr lang="en-GB" sz="1400" dirty="0"/>
              <a:t> </a:t>
            </a:r>
            <a:r>
              <a:rPr lang="en-GB" sz="1400" dirty="0" err="1"/>
              <a:t>cynnydd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Edrych</a:t>
            </a:r>
            <a:r>
              <a:rPr lang="en-GB" sz="1400" dirty="0"/>
              <a:t> am </a:t>
            </a:r>
            <a:r>
              <a:rPr lang="en-GB" sz="1400" dirty="0" err="1"/>
              <a:t>syniadau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Dychmygwch</a:t>
            </a:r>
            <a:r>
              <a:rPr lang="en-GB" sz="1400" dirty="0"/>
              <a:t> y </a:t>
            </a:r>
            <a:r>
              <a:rPr lang="en-GB" sz="1400" dirty="0" err="1"/>
              <a:t>cynnyrch</a:t>
            </a:r>
            <a:r>
              <a:rPr lang="en-GB" sz="1400" dirty="0"/>
              <a:t> </a:t>
            </a:r>
            <a:r>
              <a:rPr lang="en-GB" sz="1400" dirty="0" err="1"/>
              <a:t>gorffenedig</a:t>
            </a:r>
            <a:r>
              <a:rPr lang="en-GB" sz="1400" dirty="0"/>
              <a:t> (</a:t>
            </a:r>
            <a:r>
              <a:rPr lang="en-GB" sz="1400" dirty="0" err="1"/>
              <a:t>a’r</a:t>
            </a:r>
            <a:r>
              <a:rPr lang="en-GB" sz="1400" dirty="0"/>
              <a:t> </a:t>
            </a:r>
            <a:r>
              <a:rPr lang="en-GB" sz="1400" dirty="0" err="1"/>
              <a:t>dibenion</a:t>
            </a:r>
            <a:r>
              <a:rPr lang="en-GB" sz="1400" dirty="0"/>
              <a:t>)</a:t>
            </a:r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mynediad</a:t>
            </a:r>
            <a:r>
              <a:rPr lang="en-GB" sz="1400" dirty="0"/>
              <a:t> </a:t>
            </a:r>
            <a:r>
              <a:rPr lang="en-GB" sz="1400" dirty="0" err="1"/>
              <a:t>dysgwyr</a:t>
            </a:r>
            <a:r>
              <a:rPr lang="en-GB" sz="1400" dirty="0"/>
              <a:t> at y </a:t>
            </a:r>
            <a:r>
              <a:rPr lang="en-GB" sz="1400" dirty="0" err="1"/>
              <a:t>dasg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Addasu</a:t>
            </a:r>
            <a:r>
              <a:rPr lang="en-GB" sz="1400" dirty="0"/>
              <a:t> (</a:t>
            </a:r>
            <a:r>
              <a:rPr lang="en-GB" sz="1400" dirty="0" err="1"/>
              <a:t>gwahaniaethu</a:t>
            </a:r>
            <a:r>
              <a:rPr lang="en-GB" sz="1400" dirty="0"/>
              <a:t>)</a:t>
            </a:r>
          </a:p>
          <a:p>
            <a:pPr>
              <a:lnSpc>
                <a:spcPct val="90000"/>
              </a:lnSpc>
            </a:pPr>
            <a:r>
              <a:rPr lang="en-GB" sz="1400" b="1" dirty="0" err="1"/>
              <a:t>Cynllunio’r</a:t>
            </a:r>
            <a:r>
              <a:rPr lang="en-GB" sz="1400" b="1" dirty="0"/>
              <a:t> </a:t>
            </a:r>
            <a:r>
              <a:rPr lang="en-GB" sz="1400" b="1" dirty="0" err="1"/>
              <a:t>hyn</a:t>
            </a:r>
            <a:r>
              <a:rPr lang="en-GB" sz="1400" b="1" dirty="0"/>
              <a:t> </a:t>
            </a:r>
            <a:r>
              <a:rPr lang="en-GB" sz="1400" b="1" dirty="0" err="1"/>
              <a:t>sy</a:t>
            </a:r>
            <a:r>
              <a:rPr lang="en-GB" sz="1400" b="1" dirty="0"/>
              <a:t>’ </a:t>
            </a:r>
            <a:r>
              <a:rPr lang="en-GB" sz="1400" b="1" dirty="0" err="1"/>
              <a:t>ei</a:t>
            </a:r>
            <a:r>
              <a:rPr lang="en-GB" sz="1400" b="1" dirty="0"/>
              <a:t> </a:t>
            </a:r>
            <a:r>
              <a:rPr lang="en-GB" sz="1400" b="1" dirty="0" err="1"/>
              <a:t>angen</a:t>
            </a:r>
            <a:endParaRPr lang="en-GB" sz="1400" b="1" dirty="0"/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Meini</a:t>
            </a:r>
            <a:r>
              <a:rPr lang="en-GB" sz="1400" dirty="0"/>
              <a:t> </a:t>
            </a:r>
            <a:r>
              <a:rPr lang="en-GB" sz="1400" dirty="0" err="1"/>
              <a:t>Prawf</a:t>
            </a:r>
            <a:r>
              <a:rPr lang="en-GB" sz="1400" dirty="0"/>
              <a:t> </a:t>
            </a:r>
            <a:r>
              <a:rPr lang="en-GB" sz="1400" dirty="0" err="1"/>
              <a:t>Llwyddiant</a:t>
            </a:r>
            <a:endParaRPr lang="en-GB" sz="1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D44433-A7D3-46E2-9CC4-8EEF95EFFF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51447" y="2154548"/>
            <a:ext cx="3415875" cy="269996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A theme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where the learners are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progression steps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Search for learning ideas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Envisage end product (and purposes)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accessibility of learners to the task.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Modify (differentiate)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Plan what is needed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your success criteria.</a:t>
            </a:r>
          </a:p>
        </p:txBody>
      </p:sp>
    </p:spTree>
    <p:extLst>
      <p:ext uri="{BB962C8B-B14F-4D97-AF65-F5344CB8AC3E}">
        <p14:creationId xmlns:p14="http://schemas.microsoft.com/office/powerpoint/2010/main" val="3842460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9144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640080"/>
            <a:ext cx="8190312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018" y="960109"/>
            <a:ext cx="7708392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6C3BEF-4836-4C11-9D90-7C07FDFCB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492" y="1444741"/>
            <a:ext cx="7018398" cy="1041901"/>
          </a:xfrm>
        </p:spPr>
        <p:txBody>
          <a:bodyPr>
            <a:normAutofit/>
          </a:bodyPr>
          <a:lstStyle/>
          <a:p>
            <a:r>
              <a:rPr lang="en-GB" sz="3200"/>
              <a:t>Nodweddion pwysig / Important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79E61-048C-4DE1-A3B1-7A9E66F372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9492" y="2701427"/>
            <a:ext cx="3362493" cy="2699968"/>
          </a:xfrm>
        </p:spPr>
        <p:txBody>
          <a:bodyPr>
            <a:normAutofit/>
          </a:bodyPr>
          <a:lstStyle/>
          <a:p>
            <a:r>
              <a:rPr lang="en-GB" sz="1700" dirty="0" err="1"/>
              <a:t>Cymryd</a:t>
            </a:r>
            <a:r>
              <a:rPr lang="en-GB" sz="1700" dirty="0"/>
              <a:t> </a:t>
            </a:r>
            <a:r>
              <a:rPr lang="en-GB" sz="1700" dirty="0" err="1"/>
              <a:t>rhan</a:t>
            </a:r>
            <a:r>
              <a:rPr lang="en-GB" sz="1700" dirty="0"/>
              <a:t> artist a </a:t>
            </a:r>
            <a:r>
              <a:rPr lang="en-GB" sz="1700" dirty="0" err="1"/>
              <a:t>chynulleidfa</a:t>
            </a:r>
            <a:r>
              <a:rPr lang="en-GB" sz="1700" dirty="0"/>
              <a:t> </a:t>
            </a:r>
            <a:r>
              <a:rPr lang="en-GB" sz="1700" dirty="0" err="1"/>
              <a:t>ym</a:t>
            </a:r>
            <a:r>
              <a:rPr lang="en-GB" sz="1700" dirty="0"/>
              <a:t> </a:t>
            </a:r>
            <a:r>
              <a:rPr lang="en-GB" sz="1700" dirty="0" err="1"/>
              <a:t>mhob</a:t>
            </a:r>
            <a:r>
              <a:rPr lang="en-GB" sz="1700" dirty="0"/>
              <a:t> </a:t>
            </a:r>
            <a:r>
              <a:rPr lang="en-GB" sz="1700" dirty="0" err="1"/>
              <a:t>maes</a:t>
            </a:r>
            <a:r>
              <a:rPr lang="en-GB" sz="1700" dirty="0"/>
              <a:t>.</a:t>
            </a:r>
          </a:p>
          <a:p>
            <a:endParaRPr lang="en-GB" sz="1700" dirty="0"/>
          </a:p>
          <a:p>
            <a:r>
              <a:rPr lang="en-GB" sz="1700" dirty="0"/>
              <a:t>Gwaith </a:t>
            </a:r>
            <a:r>
              <a:rPr lang="en-GB" sz="1700" dirty="0" err="1"/>
              <a:t>creadigol</a:t>
            </a:r>
            <a:endParaRPr lang="en-GB" sz="1700" dirty="0"/>
          </a:p>
          <a:p>
            <a:endParaRPr lang="en-GB" sz="1700" dirty="0"/>
          </a:p>
          <a:p>
            <a:r>
              <a:rPr lang="en-GB" sz="1700" dirty="0" err="1"/>
              <a:t>Technegau</a:t>
            </a:r>
            <a:r>
              <a:rPr lang="en-GB" sz="1700" dirty="0"/>
              <a:t> a </a:t>
            </a:r>
            <a:r>
              <a:rPr lang="en-GB" sz="1700" dirty="0" err="1"/>
              <a:t>phrosesau</a:t>
            </a:r>
            <a:r>
              <a:rPr lang="en-GB" sz="1700" dirty="0"/>
              <a:t> (</a:t>
            </a:r>
            <a:r>
              <a:rPr lang="en-GB" sz="1700" dirty="0" err="1"/>
              <a:t>yn</a:t>
            </a:r>
            <a:r>
              <a:rPr lang="en-GB" sz="1700" dirty="0"/>
              <a:t> y 5 </a:t>
            </a:r>
            <a:r>
              <a:rPr lang="en-GB" sz="1700" dirty="0" err="1"/>
              <a:t>maes</a:t>
            </a:r>
            <a:r>
              <a:rPr lang="en-GB" sz="1700" dirty="0"/>
              <a:t>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02A8F9-79ED-4D51-B34F-0912189421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2015" y="2701427"/>
            <a:ext cx="3415875" cy="2699968"/>
          </a:xfrm>
        </p:spPr>
        <p:txBody>
          <a:bodyPr>
            <a:normAutofit/>
          </a:bodyPr>
          <a:lstStyle/>
          <a:p>
            <a:r>
              <a:rPr lang="en-GB" sz="1700"/>
              <a:t>Taking the part of artist and audience in each area</a:t>
            </a:r>
          </a:p>
          <a:p>
            <a:endParaRPr lang="en-GB" sz="1700"/>
          </a:p>
          <a:p>
            <a:r>
              <a:rPr lang="en-GB" sz="1700"/>
              <a:t>Creative work</a:t>
            </a:r>
          </a:p>
          <a:p>
            <a:endParaRPr lang="en-GB" sz="1700"/>
          </a:p>
          <a:p>
            <a:r>
              <a:rPr lang="en-GB" sz="1700"/>
              <a:t>Techniques/processes (in the 5 areas)</a:t>
            </a:r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437839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AEFAA2-E49C-4B2A-A2D5-2609243DF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anchor="t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Pwyntiau allweddol o’r camau cynnydd / Key points from the EA progression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2A6D3-D7D7-4469-9F5A-E48C1FE543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85641" y="1412489"/>
            <a:ext cx="2570462" cy="4363844"/>
          </a:xfrm>
        </p:spPr>
        <p:txBody>
          <a:bodyPr>
            <a:normAutofit/>
          </a:bodyPr>
          <a:lstStyle/>
          <a:p>
            <a:r>
              <a:rPr lang="en-GB" sz="1700"/>
              <a:t>CC1 – cefnogaeth/arweiniad</a:t>
            </a:r>
          </a:p>
          <a:p>
            <a:endParaRPr lang="en-GB" sz="1700"/>
          </a:p>
          <a:p>
            <a:r>
              <a:rPr lang="en-GB" sz="1700"/>
              <a:t>CC2 –  Sgaffaldu’n lleihau</a:t>
            </a:r>
          </a:p>
          <a:p>
            <a:endParaRPr lang="en-GB" sz="1700"/>
          </a:p>
          <a:p>
            <a:r>
              <a:rPr lang="en-GB" sz="1700"/>
              <a:t>CC3 – Tuag at annibynniaeth a gwydnwch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C3BA40-51CA-4115-8F7F-32AF1027B5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398275" cy="4363844"/>
          </a:xfrm>
        </p:spPr>
        <p:txBody>
          <a:bodyPr>
            <a:normAutofit/>
          </a:bodyPr>
          <a:lstStyle/>
          <a:p>
            <a:r>
              <a:rPr lang="en-GB" sz="1700"/>
              <a:t>PS1 – support/guidance</a:t>
            </a:r>
          </a:p>
          <a:p>
            <a:endParaRPr lang="en-GB" sz="1700"/>
          </a:p>
          <a:p>
            <a:r>
              <a:rPr lang="en-GB" sz="1700"/>
              <a:t>PS2 -  diminishing degree of scaffolding</a:t>
            </a:r>
          </a:p>
          <a:p>
            <a:endParaRPr lang="en-GB" sz="1700"/>
          </a:p>
          <a:p>
            <a:r>
              <a:rPr lang="en-GB" sz="1700"/>
              <a:t>PS3 – Towards resilient independence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9F8EF6-519B-4C47-BCFA-0DF80AEB51FC}"/>
              </a:ext>
            </a:extLst>
          </p:cNvPr>
          <p:cNvSpPr txBox="1"/>
          <p:nvPr/>
        </p:nvSpPr>
        <p:spPr>
          <a:xfrm>
            <a:off x="3735572" y="5472223"/>
            <a:ext cx="4579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Sut </a:t>
            </a:r>
            <a:r>
              <a:rPr lang="en-GB" dirty="0" err="1"/>
              <a:t>olwg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 / What will this look like? </a:t>
            </a:r>
          </a:p>
        </p:txBody>
      </p:sp>
    </p:spTree>
    <p:extLst>
      <p:ext uri="{BB962C8B-B14F-4D97-AF65-F5344CB8AC3E}">
        <p14:creationId xmlns:p14="http://schemas.microsoft.com/office/powerpoint/2010/main" val="11609009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C846A-4DCB-438E-AD79-4C73941D9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sz="3500">
                <a:solidFill>
                  <a:srgbClr val="FFFFFF"/>
                </a:solidFill>
              </a:rPr>
              <a:t>Arbrofi ag archwilio / Explore and experiment</a:t>
            </a:r>
            <a:br>
              <a:rPr lang="en-US" sz="3500">
                <a:solidFill>
                  <a:srgbClr val="FFFFFF"/>
                </a:solidFill>
              </a:rPr>
            </a:br>
            <a:endParaRPr lang="en-US" sz="35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41796D-ED4D-4A63-963B-386085862C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36295" y="649480"/>
            <a:ext cx="226897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Julia Griffiths Jones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Sut olwg fydd ar hwn yn y CS/CA2 a thu hwnt?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What will this look like in FPh / KS2 and beyond?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9C9A3BF-0C7F-487A-93CA-20CB8B45950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4627" r="3363"/>
          <a:stretch/>
        </p:blipFill>
        <p:spPr>
          <a:xfrm>
            <a:off x="6082126" y="10"/>
            <a:ext cx="306187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724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94EEE-2ECC-4EF3-A46B-18C2F8294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9740"/>
            <a:ext cx="8229600" cy="886046"/>
          </a:xfrm>
        </p:spPr>
        <p:txBody>
          <a:bodyPr/>
          <a:lstStyle/>
          <a:p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/ Ask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4A516-6A08-4ACB-B956-ED36A782D9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97172"/>
            <a:ext cx="4038600" cy="4828991"/>
          </a:xfrm>
        </p:spPr>
        <p:txBody>
          <a:bodyPr>
            <a:normAutofit/>
          </a:bodyPr>
          <a:lstStyle/>
          <a:p>
            <a:r>
              <a:rPr lang="en-GB" sz="1200" dirty="0">
                <a:hlinkClick r:id="rId3"/>
              </a:rPr>
              <a:t>Father - 1 minute Emotional Award Winning Iranian Short Animation Film Animated </a:t>
            </a:r>
            <a:r>
              <a:rPr lang="hi-IN" sz="1200" dirty="0">
                <a:hlinkClick r:id="rId3"/>
              </a:rPr>
              <a:t>फादर शॉर्ट फिल्म – </a:t>
            </a:r>
            <a:r>
              <a:rPr lang="en-GB" sz="1200" dirty="0">
                <a:hlinkClick r:id="rId3"/>
              </a:rPr>
              <a:t>YouTube</a:t>
            </a:r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r>
              <a:rPr lang="en-GB" dirty="0"/>
              <a:t>Sut </a:t>
            </a:r>
            <a:r>
              <a:rPr lang="en-GB" dirty="0" err="1"/>
              <a:t>olwg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CS/CA2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?</a:t>
            </a:r>
          </a:p>
          <a:p>
            <a:endParaRPr lang="en-GB" sz="1200" dirty="0"/>
          </a:p>
          <a:p>
            <a:r>
              <a:rPr lang="en-GB" dirty="0"/>
              <a:t>What will this look like in </a:t>
            </a:r>
            <a:r>
              <a:rPr lang="en-GB" dirty="0" err="1"/>
              <a:t>FPh</a:t>
            </a:r>
            <a:r>
              <a:rPr lang="en-GB" dirty="0"/>
              <a:t> / KS2 and beyond?</a:t>
            </a:r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5018F0-1997-43C0-9049-E2A23D8F39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69955" y="4518874"/>
            <a:ext cx="4038600" cy="19102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85F28F-BB84-45E0-803E-217B1A392F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00315"/>
            <a:ext cx="3742293" cy="2824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291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B4D77-4623-47B3-A27A-36E27BEC2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Archwilio</a:t>
            </a:r>
            <a:r>
              <a:rPr lang="en-GB" sz="3200" dirty="0"/>
              <a:t>, </a:t>
            </a:r>
            <a:r>
              <a:rPr lang="en-GB" sz="3200" dirty="0" err="1"/>
              <a:t>teimladau</a:t>
            </a:r>
            <a:r>
              <a:rPr lang="en-GB" sz="3200" dirty="0"/>
              <a:t>, </a:t>
            </a:r>
            <a:r>
              <a:rPr lang="en-GB" sz="3200" dirty="0" err="1"/>
              <a:t>syniadau</a:t>
            </a:r>
            <a:r>
              <a:rPr lang="en-GB" sz="3200" dirty="0"/>
              <a:t>, </a:t>
            </a:r>
            <a:r>
              <a:rPr lang="en-GB" sz="3200" dirty="0" err="1"/>
              <a:t>awyrgylch</a:t>
            </a:r>
            <a:r>
              <a:rPr lang="en-GB" sz="3200" dirty="0"/>
              <a:t>, </a:t>
            </a:r>
            <a:r>
              <a:rPr lang="en-GB" sz="3200" dirty="0" err="1"/>
              <a:t>emosiynau</a:t>
            </a:r>
            <a:r>
              <a:rPr lang="en-GB" sz="3200" dirty="0"/>
              <a:t> / Explore feelings, ideas, moods, emotions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3FCD5-400A-4426-B6FD-57C0CE4AC1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4232" y="1731336"/>
            <a:ext cx="4038600" cy="880730"/>
          </a:xfrm>
        </p:spPr>
        <p:txBody>
          <a:bodyPr>
            <a:normAutofit/>
          </a:bodyPr>
          <a:lstStyle/>
          <a:p>
            <a:r>
              <a:rPr lang="en-GB" sz="1600" dirty="0">
                <a:hlinkClick r:id="rId3"/>
              </a:rPr>
              <a:t>Grayson Perry talks on drawing inspiration from his teddy bear Alan Measles | Grayson's Art Club - YouTube</a:t>
            </a:r>
            <a:endParaRPr lang="en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BDE730-E35D-4FE3-B145-B01FE0A156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6520" y="2057399"/>
            <a:ext cx="3030281" cy="4159103"/>
          </a:xfrm>
        </p:spPr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olwg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CS/CA2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What will this look like in </a:t>
            </a:r>
            <a:r>
              <a:rPr lang="en-GB" dirty="0" err="1"/>
              <a:t>FPh</a:t>
            </a:r>
            <a:r>
              <a:rPr lang="en-GB" dirty="0"/>
              <a:t> / KS2 and beyond?</a:t>
            </a:r>
          </a:p>
          <a:p>
            <a:endParaRPr lang="en-GB" dirty="0"/>
          </a:p>
        </p:txBody>
      </p:sp>
      <p:pic>
        <p:nvPicPr>
          <p:cNvPr id="6" name="Picture 5" descr="A picture containing text, person, colorful&#10;&#10;Description automatically generated">
            <a:extLst>
              <a:ext uri="{FF2B5EF4-FFF2-40B4-BE49-F238E27FC236}">
                <a16:creationId xmlns:a16="http://schemas.microsoft.com/office/drawing/2014/main" id="{D0A39F29-5A9D-4F9D-84DD-D9BE62E864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232" y="2925764"/>
            <a:ext cx="5052338" cy="3370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721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794B3F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B5CDE5-A645-4434-8CD7-D3E7C4348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sz="4100">
                <a:solidFill>
                  <a:srgbClr val="FFFFFF"/>
                </a:solidFill>
              </a:rPr>
              <a:t>Gwrando ag ymateb / Listen to and respond</a:t>
            </a:r>
          </a:p>
        </p:txBody>
      </p:sp>
      <p:pic>
        <p:nvPicPr>
          <p:cNvPr id="6" name="Content Placeholder 5" descr="A person with her arms out&#10;&#10;Description automatically generated with low confidence">
            <a:extLst>
              <a:ext uri="{FF2B5EF4-FFF2-40B4-BE49-F238E27FC236}">
                <a16:creationId xmlns:a16="http://schemas.microsoft.com/office/drawing/2014/main" id="{AEEC8A47-D7A1-4E4A-8FBD-A8B035B0C18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12393" r="14144" b="1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29F141-5FA0-42B2-8D57-79A1126A14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21989" y="917725"/>
            <a:ext cx="2568554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FFFFFF"/>
                </a:solidFill>
              </a:rPr>
              <a:t>Sut </a:t>
            </a:r>
            <a:r>
              <a:rPr lang="en-US" sz="1700" dirty="0" err="1">
                <a:solidFill>
                  <a:srgbClr val="FFFFFF"/>
                </a:solidFill>
              </a:rPr>
              <a:t>olwg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fydd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ar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hwn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yn</a:t>
            </a:r>
            <a:r>
              <a:rPr lang="en-US" sz="1700" dirty="0">
                <a:solidFill>
                  <a:srgbClr val="FFFFFF"/>
                </a:solidFill>
              </a:rPr>
              <a:t> y CS/CA2 a </a:t>
            </a:r>
            <a:r>
              <a:rPr lang="en-US" sz="1700" dirty="0" err="1">
                <a:solidFill>
                  <a:srgbClr val="FFFFFF"/>
                </a:solidFill>
              </a:rPr>
              <a:t>thu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r>
              <a:rPr lang="en-US" sz="1700" dirty="0" err="1">
                <a:solidFill>
                  <a:srgbClr val="FFFFFF"/>
                </a:solidFill>
              </a:rPr>
              <a:t>hwnt</a:t>
            </a:r>
            <a:r>
              <a:rPr lang="en-US" sz="1700" dirty="0">
                <a:solidFill>
                  <a:srgbClr val="FFFFFF"/>
                </a:solidFill>
              </a:rPr>
              <a:t>?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FFFFFF"/>
                </a:solidFill>
              </a:rPr>
              <a:t>What will this look like in </a:t>
            </a:r>
            <a:r>
              <a:rPr lang="en-US" sz="1700" dirty="0" err="1">
                <a:solidFill>
                  <a:srgbClr val="FFFFFF"/>
                </a:solidFill>
              </a:rPr>
              <a:t>FPh</a:t>
            </a:r>
            <a:r>
              <a:rPr lang="en-US" sz="1700" dirty="0">
                <a:solidFill>
                  <a:srgbClr val="FFFFFF"/>
                </a:solidFill>
              </a:rPr>
              <a:t> / KS2 and beyond?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535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86453-B94B-43E7-BF60-DED7C9CCE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100"/>
              <a:t>Cymharu Gwaith / Compare work</a:t>
            </a:r>
          </a:p>
        </p:txBody>
      </p:sp>
      <p:pic>
        <p:nvPicPr>
          <p:cNvPr id="10" name="Content Placeholder 9" descr="A drawing of a group of people&#10;&#10;Description automatically generated with medium confidence">
            <a:extLst>
              <a:ext uri="{FF2B5EF4-FFF2-40B4-BE49-F238E27FC236}">
                <a16:creationId xmlns:a16="http://schemas.microsoft.com/office/drawing/2014/main" id="{56371735-344C-499F-88F8-E7446D8A254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18470" b="8414"/>
          <a:stretch/>
        </p:blipFill>
        <p:spPr>
          <a:xfrm>
            <a:off x="241025" y="474930"/>
            <a:ext cx="8902975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CB431F-A0B0-4F83-BF73-B0DCB17891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67986" y="3752850"/>
            <a:ext cx="5614060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/>
              <a:t>Sut olwg bydd ar hwn yn y CS/CA2 a thu hwnt?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/>
              <a:t>What will this look like in FPh / KS2 and beyond?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47585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4D68C-109C-4EE6-9426-F78FABD88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5341" y="365125"/>
            <a:ext cx="3630007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100"/>
              <a:t>Cyfathrebu syniadau / Communicating ideas</a:t>
            </a:r>
          </a:p>
        </p:txBody>
      </p:sp>
      <p:pic>
        <p:nvPicPr>
          <p:cNvPr id="7" name="Content Placeholder 6" descr="A picture containing text, person, dark, male&#10;&#10;Description automatically generated">
            <a:extLst>
              <a:ext uri="{FF2B5EF4-FFF2-40B4-BE49-F238E27FC236}">
                <a16:creationId xmlns:a16="http://schemas.microsoft.com/office/drawing/2014/main" id="{B48ADBE2-09AF-4B13-B5D9-75294088C0F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9364" r="15117" b="2"/>
          <a:stretch/>
        </p:blipFill>
        <p:spPr>
          <a:xfrm>
            <a:off x="20" y="10"/>
            <a:ext cx="458740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AB3D89-C99E-4600-AA59-4C09C46215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85341" y="2333297"/>
            <a:ext cx="3630007" cy="43510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 err="1"/>
              <a:t>Dibenion</a:t>
            </a:r>
            <a:r>
              <a:rPr lang="en-US" sz="1600" dirty="0"/>
              <a:t> </a:t>
            </a:r>
            <a:r>
              <a:rPr lang="en-US" sz="1600" dirty="0" err="1"/>
              <a:t>cynulleidfaoedd</a:t>
            </a:r>
            <a:r>
              <a:rPr lang="en-US" sz="1600" dirty="0"/>
              <a:t>/ Purposes and audiences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/>
          </a:p>
          <a:p>
            <a:pPr lvl="1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 err="1"/>
              <a:t>Pwy</a:t>
            </a:r>
            <a:r>
              <a:rPr lang="en-US" sz="1600" dirty="0"/>
              <a:t> </a:t>
            </a:r>
            <a:r>
              <a:rPr lang="en-US" sz="1600" dirty="0" err="1"/>
              <a:t>yw’r</a:t>
            </a:r>
            <a:r>
              <a:rPr lang="en-US" sz="1600" dirty="0"/>
              <a:t> </a:t>
            </a:r>
            <a:r>
              <a:rPr lang="en-US" sz="1600" dirty="0" err="1"/>
              <a:t>gynulleidfa</a:t>
            </a:r>
            <a:r>
              <a:rPr lang="en-US" sz="1600" dirty="0"/>
              <a:t>/ Who is  the audience?</a:t>
            </a:r>
          </a:p>
          <a:p>
            <a:pPr marL="457200" lvl="1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514350" lvl="1" indent="0" defTabSz="914400">
              <a:lnSpc>
                <a:spcPct val="90000"/>
              </a:lnSpc>
              <a:buNone/>
            </a:pPr>
            <a:endParaRPr lang="en-US" sz="1600" dirty="0"/>
          </a:p>
          <a:p>
            <a:pPr marL="514350" lvl="1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/>
          </a:p>
          <a:p>
            <a:pPr lvl="1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Sut </a:t>
            </a:r>
            <a:r>
              <a:rPr lang="en-US" sz="1600" dirty="0" err="1"/>
              <a:t>olwg</a:t>
            </a:r>
            <a:r>
              <a:rPr lang="en-US" sz="1600" dirty="0"/>
              <a:t> </a:t>
            </a:r>
            <a:r>
              <a:rPr lang="en-US" sz="1600" dirty="0" err="1"/>
              <a:t>fydd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hwn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y CS/CA2 a </a:t>
            </a:r>
            <a:r>
              <a:rPr lang="en-US" sz="1600" dirty="0" err="1"/>
              <a:t>thu</a:t>
            </a:r>
            <a:r>
              <a:rPr lang="en-US" sz="1600" dirty="0"/>
              <a:t> </a:t>
            </a:r>
            <a:r>
              <a:rPr lang="en-US" sz="1600" dirty="0" err="1"/>
              <a:t>hwnt</a:t>
            </a:r>
            <a:r>
              <a:rPr lang="en-US" sz="1600" dirty="0"/>
              <a:t>?</a:t>
            </a:r>
          </a:p>
          <a:p>
            <a:pPr marL="514350" lvl="1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/>
          </a:p>
          <a:p>
            <a:pPr lvl="1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What will this look like in </a:t>
            </a:r>
            <a:r>
              <a:rPr lang="en-US" sz="1600" dirty="0" err="1"/>
              <a:t>FPh</a:t>
            </a:r>
            <a:r>
              <a:rPr lang="en-US" sz="1600" dirty="0"/>
              <a:t> / KS2 and beyond?</a:t>
            </a:r>
          </a:p>
          <a:p>
            <a:pPr marL="514350" lvl="1" indent="0" defTabSz="914400">
              <a:lnSpc>
                <a:spcPct val="90000"/>
              </a:lnSpc>
              <a:buNone/>
            </a:pPr>
            <a:endParaRPr lang="en-US" sz="1600" dirty="0"/>
          </a:p>
          <a:p>
            <a:pPr marL="514350" lvl="1" indent="0" defTabSz="914400">
              <a:lnSpc>
                <a:spcPct val="90000"/>
              </a:lnSpc>
              <a:buNone/>
            </a:pPr>
            <a:r>
              <a:rPr lang="en-GB" sz="1200" dirty="0">
                <a:hlinkClick r:id="rId4"/>
              </a:rPr>
              <a:t>Water, the Treasure by Spanish mime actor Carlos Martínez - YouTube</a:t>
            </a:r>
            <a:endParaRPr lang="en-US" sz="1600" dirty="0"/>
          </a:p>
          <a:p>
            <a:pPr lvl="1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3243076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2B25A-781C-4186-B553-FCEB75A23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3414"/>
            <a:ext cx="8229600" cy="701749"/>
          </a:xfrm>
        </p:spPr>
        <p:txBody>
          <a:bodyPr>
            <a:normAutofit fontScale="90000"/>
          </a:bodyPr>
          <a:lstStyle/>
          <a:p>
            <a:r>
              <a:rPr lang="en-GB" dirty="0"/>
              <a:t>Imitate techniques</a:t>
            </a:r>
          </a:p>
        </p:txBody>
      </p:sp>
      <p:pic>
        <p:nvPicPr>
          <p:cNvPr id="6" name="Content Placeholder 5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E3D4CA2F-9836-40BE-AEFE-BA178467D8E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38445" y="815163"/>
            <a:ext cx="6709146" cy="481654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C7A5B0-2766-4012-9D99-A4EEA20D29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451" y="5631711"/>
            <a:ext cx="8545033" cy="1070345"/>
          </a:xfrm>
        </p:spPr>
        <p:txBody>
          <a:bodyPr>
            <a:normAutofit/>
          </a:bodyPr>
          <a:lstStyle/>
          <a:p>
            <a:r>
              <a:rPr lang="en-US" sz="2800" dirty="0"/>
              <a:t>Sut </a:t>
            </a:r>
            <a:r>
              <a:rPr lang="en-US" sz="2800" dirty="0" err="1"/>
              <a:t>olwg</a:t>
            </a:r>
            <a:r>
              <a:rPr lang="en-US" sz="2800" dirty="0"/>
              <a:t> </a:t>
            </a:r>
            <a:r>
              <a:rPr lang="en-US" sz="2800" dirty="0" err="1"/>
              <a:t>fydd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hwn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CS/CA2 a </a:t>
            </a:r>
            <a:r>
              <a:rPr lang="en-US" sz="2800" dirty="0" err="1"/>
              <a:t>thu</a:t>
            </a:r>
            <a:r>
              <a:rPr lang="en-US" sz="2800" dirty="0"/>
              <a:t> </a:t>
            </a:r>
            <a:r>
              <a:rPr lang="en-US" sz="2800" dirty="0" err="1"/>
              <a:t>hwnt</a:t>
            </a:r>
            <a:r>
              <a:rPr lang="en-US" sz="2800" dirty="0"/>
              <a:t>?</a:t>
            </a:r>
            <a:endParaRPr lang="en-GB" dirty="0"/>
          </a:p>
          <a:p>
            <a:r>
              <a:rPr lang="en-GB" dirty="0"/>
              <a:t>What will this look like in </a:t>
            </a:r>
            <a:r>
              <a:rPr lang="en-GB" dirty="0" err="1"/>
              <a:t>FPh</a:t>
            </a:r>
            <a:r>
              <a:rPr lang="en-GB" dirty="0"/>
              <a:t> / KS2 and beyond?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1544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E03A4-E866-4087-B6D1-2977B7C3D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2547" y="2387010"/>
            <a:ext cx="4814148" cy="1143000"/>
          </a:xfrm>
        </p:spPr>
        <p:txBody>
          <a:bodyPr>
            <a:normAutofit/>
          </a:bodyPr>
          <a:lstStyle/>
          <a:p>
            <a:r>
              <a:rPr lang="en-GB" sz="2800" dirty="0" err="1"/>
              <a:t>Cynllunio</a:t>
            </a:r>
            <a:r>
              <a:rPr lang="en-GB" sz="2800" dirty="0"/>
              <a:t> /Design</a:t>
            </a:r>
          </a:p>
        </p:txBody>
      </p:sp>
      <p:pic>
        <p:nvPicPr>
          <p:cNvPr id="6" name="Content Placeholder 5" descr="A child painting on a table&#10;&#10;Description automatically generated with medium confidence">
            <a:extLst>
              <a:ext uri="{FF2B5EF4-FFF2-40B4-BE49-F238E27FC236}">
                <a16:creationId xmlns:a16="http://schemas.microsoft.com/office/drawing/2014/main" id="{66D0D272-D816-4499-9350-192657E1A1E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9787" y="264733"/>
            <a:ext cx="4245228" cy="246429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60BDE7-90C0-420E-AAF6-8F6E7268D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6056607"/>
            <a:ext cx="8229600" cy="999460"/>
          </a:xfrm>
        </p:spPr>
        <p:txBody>
          <a:bodyPr>
            <a:normAutofit fontScale="47500" lnSpcReduction="20000"/>
          </a:bodyPr>
          <a:lstStyle/>
          <a:p>
            <a:r>
              <a:rPr lang="en-GB" sz="3600" dirty="0"/>
              <a:t>Sut </a:t>
            </a:r>
            <a:r>
              <a:rPr lang="en-GB" sz="3600" dirty="0" err="1"/>
              <a:t>olwg</a:t>
            </a:r>
            <a:r>
              <a:rPr lang="en-GB" sz="3600" dirty="0"/>
              <a:t> </a:t>
            </a:r>
            <a:r>
              <a:rPr lang="en-GB" sz="3600" dirty="0" err="1"/>
              <a:t>fydd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hwn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y CS, CA2 a </a:t>
            </a:r>
            <a:r>
              <a:rPr lang="en-GB" sz="3600" dirty="0" err="1"/>
              <a:t>thu</a:t>
            </a:r>
            <a:r>
              <a:rPr lang="en-GB" sz="3600" dirty="0"/>
              <a:t> </a:t>
            </a:r>
            <a:r>
              <a:rPr lang="en-GB" sz="3600" dirty="0" err="1"/>
              <a:t>hwnt</a:t>
            </a:r>
            <a:r>
              <a:rPr lang="en-GB" sz="3600" dirty="0"/>
              <a:t>?</a:t>
            </a:r>
          </a:p>
          <a:p>
            <a:r>
              <a:rPr lang="en-GB" sz="3600" dirty="0"/>
              <a:t>What will this look like in </a:t>
            </a:r>
            <a:r>
              <a:rPr lang="en-GB" sz="3600" dirty="0" err="1"/>
              <a:t>FPh</a:t>
            </a:r>
            <a:r>
              <a:rPr lang="en-GB" sz="3600" dirty="0"/>
              <a:t> / KS2 and beyond?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endParaRPr lang="en-GB" sz="1400" dirty="0"/>
          </a:p>
        </p:txBody>
      </p:sp>
      <p:pic>
        <p:nvPicPr>
          <p:cNvPr id="8" name="Picture 7" descr="A group of girls in a classroom&#10;&#10;Description automatically generated with medium confidence">
            <a:extLst>
              <a:ext uri="{FF2B5EF4-FFF2-40B4-BE49-F238E27FC236}">
                <a16:creationId xmlns:a16="http://schemas.microsoft.com/office/drawing/2014/main" id="{FFD4F2EE-9B95-4035-9D24-8C77CCBB19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772" y="3530010"/>
            <a:ext cx="4035104" cy="3026328"/>
          </a:xfrm>
          <a:prstGeom prst="rect">
            <a:avLst/>
          </a:prstGeom>
        </p:spPr>
      </p:pic>
      <p:pic>
        <p:nvPicPr>
          <p:cNvPr id="10" name="Picture 9" descr="A group of people exercising&#10;&#10;Description automatically generated with medium confidence">
            <a:extLst>
              <a:ext uri="{FF2B5EF4-FFF2-40B4-BE49-F238E27FC236}">
                <a16:creationId xmlns:a16="http://schemas.microsoft.com/office/drawing/2014/main" id="{EA13D2C2-F318-4C5D-9C0F-9DD97A9077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4124" y="3390973"/>
            <a:ext cx="4572000" cy="2571750"/>
          </a:xfrm>
          <a:prstGeom prst="rect">
            <a:avLst/>
          </a:prstGeom>
        </p:spPr>
      </p:pic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5FB93315-7FAE-46E6-AF84-A8703E5CD5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6834" y="274638"/>
            <a:ext cx="4321621" cy="3349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6856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6">
            <a:extLst>
              <a:ext uri="{FF2B5EF4-FFF2-40B4-BE49-F238E27FC236}">
                <a16:creationId xmlns:a16="http://schemas.microsoft.com/office/drawing/2014/main" id="{A3C210E6-A35A-4F68-8D60-801A019C7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group of children on a stage&#10;&#10;Description automatically generated with low confidence">
            <a:extLst>
              <a:ext uri="{FF2B5EF4-FFF2-40B4-BE49-F238E27FC236}">
                <a16:creationId xmlns:a16="http://schemas.microsoft.com/office/drawing/2014/main" id="{022BE238-DC8A-44E0-A40F-C5469E4BD7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65" r="18352" b="1"/>
          <a:stretch/>
        </p:blipFill>
        <p:spPr>
          <a:xfrm>
            <a:off x="2352291" y="10"/>
            <a:ext cx="3734478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10" name="Picture 9" descr="A group of people in a classroom&#10;&#10;Description automatically generated with medium confidence">
            <a:extLst>
              <a:ext uri="{FF2B5EF4-FFF2-40B4-BE49-F238E27FC236}">
                <a16:creationId xmlns:a16="http://schemas.microsoft.com/office/drawing/2014/main" id="{20F373B1-65F9-444F-9079-67154645EB9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39" r="37901" b="-1"/>
          <a:stretch/>
        </p:blipFill>
        <p:spPr>
          <a:xfrm>
            <a:off x="5536267" y="3456433"/>
            <a:ext cx="3607733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12" name="Picture 11" descr="A group of children in clothing&#10;&#10;Description automatically generated with medium confidence">
            <a:extLst>
              <a:ext uri="{FF2B5EF4-FFF2-40B4-BE49-F238E27FC236}">
                <a16:creationId xmlns:a16="http://schemas.microsoft.com/office/drawing/2014/main" id="{0D015268-FA81-4F3A-AC4F-A717E8FDE33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753" r="26204" b="-2"/>
          <a:stretch/>
        </p:blipFill>
        <p:spPr>
          <a:xfrm>
            <a:off x="2392071" y="3456432"/>
            <a:ext cx="369410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27" name="Freeform: Shape 18">
            <a:extLst>
              <a:ext uri="{FF2B5EF4-FFF2-40B4-BE49-F238E27FC236}">
                <a16:creationId xmlns:a16="http://schemas.microsoft.com/office/drawing/2014/main" id="{AC0D06B0-F19C-459E-B221-A34B506FB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959361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Freeform: Shape 20">
            <a:extLst>
              <a:ext uri="{FF2B5EF4-FFF2-40B4-BE49-F238E27FC236}">
                <a16:creationId xmlns:a16="http://schemas.microsoft.com/office/drawing/2014/main" id="{345B26DA-1C6B-4C66-81C9-9C1877FC2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952502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26D3C-856B-4CC4-B871-F3E31551E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042" y="685800"/>
            <a:ext cx="210540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Rhannu</a:t>
            </a: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/ Share</a:t>
            </a:r>
          </a:p>
        </p:txBody>
      </p:sp>
      <p:sp>
        <p:nvSpPr>
          <p:cNvPr id="29" name="Rectangle 22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5840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089941"/>
            <a:ext cx="21259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E67B94-B951-4BB7-81E2-5CF9B570CC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6042" y="2435423"/>
            <a:ext cx="2105406" cy="374592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buNone/>
            </a:pPr>
            <a:r>
              <a:rPr lang="en-US" sz="1500" dirty="0" err="1"/>
              <a:t>Sawl</a:t>
            </a:r>
            <a:r>
              <a:rPr lang="en-US" sz="1500" dirty="0"/>
              <a:t> </a:t>
            </a:r>
            <a:r>
              <a:rPr lang="en-US" sz="1500" dirty="0" err="1"/>
              <a:t>ddull</a:t>
            </a:r>
            <a:r>
              <a:rPr lang="en-US" sz="1500" dirty="0"/>
              <a:t> o </a:t>
            </a:r>
            <a:r>
              <a:rPr lang="en-US" sz="1500" dirty="0" err="1"/>
              <a:t>rannu</a:t>
            </a:r>
            <a:r>
              <a:rPr lang="en-US" sz="1500" dirty="0"/>
              <a:t> </a:t>
            </a:r>
            <a:r>
              <a:rPr lang="en-US" sz="1500" dirty="0" err="1"/>
              <a:t>gallwch</a:t>
            </a:r>
            <a:r>
              <a:rPr lang="en-US" sz="1500" dirty="0"/>
              <a:t> </a:t>
            </a:r>
            <a:r>
              <a:rPr lang="en-US" sz="1500" dirty="0" err="1"/>
              <a:t>restru</a:t>
            </a:r>
            <a:r>
              <a:rPr lang="en-US" sz="1500" dirty="0"/>
              <a:t>?</a:t>
            </a:r>
          </a:p>
          <a:p>
            <a:pPr marL="0" indent="0" defTabSz="914400">
              <a:lnSpc>
                <a:spcPct val="90000"/>
              </a:lnSpc>
              <a:buNone/>
            </a:pPr>
            <a:endParaRPr lang="en-US" sz="1500" dirty="0"/>
          </a:p>
          <a:p>
            <a:pPr marL="0" indent="0" defTabSz="914400">
              <a:lnSpc>
                <a:spcPct val="90000"/>
              </a:lnSpc>
              <a:buNone/>
            </a:pPr>
            <a:r>
              <a:rPr lang="en-US" sz="1500" dirty="0"/>
              <a:t>How many ways of sharing can you list?</a:t>
            </a:r>
          </a:p>
          <a:p>
            <a:pPr marL="0" indent="0" defTabSz="914400">
              <a:lnSpc>
                <a:spcPct val="90000"/>
              </a:lnSpc>
              <a:buNone/>
            </a:pPr>
            <a:endParaRPr lang="en-US" sz="1500" dirty="0"/>
          </a:p>
          <a:p>
            <a:pPr marL="0" indent="0" defTabSz="914400">
              <a:lnSpc>
                <a:spcPct val="90000"/>
              </a:lnSpc>
              <a:buNone/>
            </a:pPr>
            <a:endParaRPr lang="en-US" sz="1500" dirty="0"/>
          </a:p>
          <a:p>
            <a:pPr marL="0" indent="0" defTabSz="914400">
              <a:lnSpc>
                <a:spcPct val="90000"/>
              </a:lnSpc>
              <a:buNone/>
            </a:pPr>
            <a:endParaRPr lang="en-US" sz="1500" dirty="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Sut </a:t>
            </a:r>
            <a:r>
              <a:rPr lang="en-US" sz="1500" dirty="0" err="1"/>
              <a:t>olwg</a:t>
            </a:r>
            <a:r>
              <a:rPr lang="en-US" sz="1500" dirty="0"/>
              <a:t> </a:t>
            </a:r>
            <a:r>
              <a:rPr lang="en-US" sz="1500" dirty="0" err="1"/>
              <a:t>bydd</a:t>
            </a:r>
            <a:r>
              <a:rPr lang="en-US" sz="1500" dirty="0"/>
              <a:t> </a:t>
            </a:r>
            <a:r>
              <a:rPr lang="en-US" sz="1500" dirty="0" err="1"/>
              <a:t>ar</a:t>
            </a:r>
            <a:r>
              <a:rPr lang="en-US" sz="1500" dirty="0"/>
              <a:t> </a:t>
            </a:r>
            <a:r>
              <a:rPr lang="en-US" sz="1500" dirty="0" err="1"/>
              <a:t>hwn</a:t>
            </a:r>
            <a:r>
              <a:rPr lang="en-US" sz="1500" dirty="0"/>
              <a:t> </a:t>
            </a:r>
            <a:r>
              <a:rPr lang="en-US" sz="1500" dirty="0" err="1"/>
              <a:t>yn</a:t>
            </a:r>
            <a:r>
              <a:rPr lang="en-US" sz="1500" dirty="0"/>
              <a:t> y CS, CA2 a </a:t>
            </a:r>
            <a:r>
              <a:rPr lang="en-US" sz="1500" dirty="0" err="1"/>
              <a:t>thu</a:t>
            </a:r>
            <a:r>
              <a:rPr lang="en-US" sz="1500" dirty="0"/>
              <a:t> </a:t>
            </a:r>
            <a:r>
              <a:rPr lang="en-US" sz="1500" dirty="0" err="1"/>
              <a:t>hwnt</a:t>
            </a:r>
            <a:r>
              <a:rPr lang="en-US" sz="1500" dirty="0"/>
              <a:t>?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How does this look in </a:t>
            </a:r>
            <a:r>
              <a:rPr lang="en-US" sz="1500" dirty="0" err="1"/>
              <a:t>FPh</a:t>
            </a:r>
            <a:r>
              <a:rPr lang="en-US" sz="1500" dirty="0"/>
              <a:t>/Ks2 and beyond?</a:t>
            </a:r>
          </a:p>
        </p:txBody>
      </p:sp>
      <p:pic>
        <p:nvPicPr>
          <p:cNvPr id="6" name="Content Placeholder 5" descr="A picture containing indoor, scene, room, gallery&#10;&#10;Description automatically generated">
            <a:extLst>
              <a:ext uri="{FF2B5EF4-FFF2-40B4-BE49-F238E27FC236}">
                <a16:creationId xmlns:a16="http://schemas.microsoft.com/office/drawing/2014/main" id="{58484D90-7E5E-44A0-B053-6AD451CA69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6"/>
          <a:srcRect l="16046" r="12699" b="-3"/>
          <a:stretch/>
        </p:blipFill>
        <p:spPr>
          <a:xfrm>
            <a:off x="5553279" y="10"/>
            <a:ext cx="3590721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498564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3315999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74171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1F2B5-BB66-4B5E-B0FD-A48DD311B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12489"/>
            <a:ext cx="2153321" cy="2127124"/>
          </a:xfrm>
        </p:spPr>
        <p:txBody>
          <a:bodyPr anchor="t">
            <a:normAutofit/>
          </a:bodyPr>
          <a:lstStyle/>
          <a:p>
            <a:r>
              <a:rPr lang="en-GB" sz="3100" dirty="0" err="1">
                <a:solidFill>
                  <a:schemeClr val="bg1"/>
                </a:solidFill>
              </a:rPr>
              <a:t>Proffiliau’r</a:t>
            </a:r>
            <a:r>
              <a:rPr lang="en-GB" sz="3100" dirty="0">
                <a:solidFill>
                  <a:schemeClr val="bg1"/>
                </a:solidFill>
              </a:rPr>
              <a:t> </a:t>
            </a:r>
            <a:r>
              <a:rPr lang="en-GB" sz="3100" dirty="0" err="1">
                <a:solidFill>
                  <a:schemeClr val="bg1"/>
                </a:solidFill>
              </a:rPr>
              <a:t>dysgwyr</a:t>
            </a:r>
            <a:r>
              <a:rPr lang="en-GB" sz="3100" dirty="0">
                <a:solidFill>
                  <a:schemeClr val="bg1"/>
                </a:solidFill>
              </a:rPr>
              <a:t> /Learner profiles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51C2F-A84E-41A7-A0E1-2EA5C793D3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99244" y="1412489"/>
            <a:ext cx="2194560" cy="4363844"/>
          </a:xfrm>
        </p:spPr>
        <p:txBody>
          <a:bodyPr>
            <a:normAutofit/>
          </a:bodyPr>
          <a:lstStyle/>
          <a:p>
            <a:r>
              <a:rPr lang="en-GB" sz="1700" dirty="0"/>
              <a:t>Y data</a:t>
            </a:r>
          </a:p>
          <a:p>
            <a:pPr lvl="1"/>
            <a:r>
              <a:rPr lang="en-GB" sz="1700" dirty="0"/>
              <a:t>2 </a:t>
            </a:r>
            <a:r>
              <a:rPr lang="en-GB" sz="1700" dirty="0" err="1"/>
              <a:t>trywydd</a:t>
            </a:r>
            <a:r>
              <a:rPr lang="en-GB" sz="1700" dirty="0"/>
              <a:t> </a:t>
            </a:r>
            <a:r>
              <a:rPr lang="en-GB" sz="1700" dirty="0" err="1"/>
              <a:t>disgwyliedig</a:t>
            </a:r>
            <a:endParaRPr lang="en-GB" sz="1700" dirty="0"/>
          </a:p>
          <a:p>
            <a:pPr lvl="1"/>
            <a:r>
              <a:rPr lang="en-GB" sz="1700" dirty="0"/>
              <a:t>2 </a:t>
            </a:r>
            <a:r>
              <a:rPr lang="en-GB" sz="1700" dirty="0" err="1"/>
              <a:t>Cym</a:t>
            </a:r>
            <a:r>
              <a:rPr lang="en-GB" sz="1700" dirty="0"/>
              <a:t>/Saes. </a:t>
            </a:r>
            <a:r>
              <a:rPr lang="en-GB" sz="1700" dirty="0" err="1"/>
              <a:t>Fel</a:t>
            </a:r>
            <a:r>
              <a:rPr lang="en-GB" sz="1700" dirty="0"/>
              <a:t> ail </a:t>
            </a:r>
            <a:r>
              <a:rPr lang="en-GB" sz="1700" dirty="0" err="1"/>
              <a:t>iaith</a:t>
            </a:r>
            <a:endParaRPr lang="en-GB" sz="1700" dirty="0"/>
          </a:p>
          <a:p>
            <a:pPr lvl="1"/>
            <a:r>
              <a:rPr lang="en-GB" sz="1700" dirty="0" err="1"/>
              <a:t>Cyfnod</a:t>
            </a:r>
            <a:r>
              <a:rPr lang="en-GB" sz="1700" dirty="0"/>
              <a:t> </a:t>
            </a:r>
            <a:r>
              <a:rPr lang="en-GB" sz="1700" dirty="0" err="1"/>
              <a:t>nid</a:t>
            </a:r>
            <a:r>
              <a:rPr lang="en-GB" sz="1700" dirty="0"/>
              <a:t> </a:t>
            </a:r>
            <a:r>
              <a:rPr lang="en-GB" sz="1700" dirty="0" err="1"/>
              <a:t>oed</a:t>
            </a:r>
            <a:endParaRPr lang="en-GB" sz="1700" dirty="0"/>
          </a:p>
          <a:p>
            <a:pPr lvl="1"/>
            <a:r>
              <a:rPr lang="en-GB" sz="1700" dirty="0" err="1"/>
              <a:t>Spectrwm</a:t>
            </a:r>
            <a:r>
              <a:rPr lang="en-GB" sz="1700" dirty="0"/>
              <a:t> </a:t>
            </a:r>
            <a:r>
              <a:rPr lang="en-GB" sz="1700" dirty="0" err="1"/>
              <a:t>Awtistig</a:t>
            </a:r>
            <a:endParaRPr lang="en-GB" sz="1700" dirty="0"/>
          </a:p>
          <a:p>
            <a:pPr lvl="1"/>
            <a:r>
              <a:rPr lang="en-GB" sz="1700" dirty="0" err="1"/>
              <a:t>MAaTh</a:t>
            </a:r>
            <a:endParaRPr lang="en-GB" sz="17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0364C-6735-4EC4-9C0C-45199D574D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194560" cy="4363844"/>
          </a:xfrm>
        </p:spPr>
        <p:txBody>
          <a:bodyPr>
            <a:normAutofit/>
          </a:bodyPr>
          <a:lstStyle/>
          <a:p>
            <a:r>
              <a:rPr lang="en-GB" sz="1700"/>
              <a:t> The data</a:t>
            </a:r>
          </a:p>
          <a:p>
            <a:pPr lvl="1"/>
            <a:r>
              <a:rPr lang="en-GB" sz="1700"/>
              <a:t>2 on expected track</a:t>
            </a:r>
          </a:p>
          <a:p>
            <a:pPr lvl="1"/>
            <a:r>
              <a:rPr lang="en-GB" sz="1700"/>
              <a:t>2 Eng/Welsh 2</a:t>
            </a:r>
            <a:r>
              <a:rPr lang="en-GB" sz="1700" baseline="30000"/>
              <a:t>nd</a:t>
            </a:r>
            <a:r>
              <a:rPr lang="en-GB" sz="1700"/>
              <a:t> Lang.</a:t>
            </a:r>
          </a:p>
          <a:p>
            <a:pPr lvl="1"/>
            <a:r>
              <a:rPr lang="en-GB" sz="1700"/>
              <a:t>Stage not age</a:t>
            </a:r>
          </a:p>
          <a:p>
            <a:pPr lvl="1"/>
            <a:r>
              <a:rPr lang="en-GB" sz="1700"/>
              <a:t>Autistic Spectrum</a:t>
            </a:r>
          </a:p>
          <a:p>
            <a:pPr lvl="1"/>
            <a:r>
              <a:rPr lang="en-GB" sz="1700"/>
              <a:t>MAT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1123FD-981A-4AC5-9E72-F579A21F13C8}"/>
              </a:ext>
            </a:extLst>
          </p:cNvPr>
          <p:cNvSpPr txBox="1"/>
          <p:nvPr/>
        </p:nvSpPr>
        <p:spPr>
          <a:xfrm>
            <a:off x="2112334" y="5274378"/>
            <a:ext cx="71025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 err="1"/>
              <a:t>Eich</a:t>
            </a:r>
            <a:r>
              <a:rPr lang="en-GB" sz="2800" dirty="0"/>
              <a:t> </a:t>
            </a:r>
            <a:r>
              <a:rPr lang="en-GB" sz="2800" dirty="0" err="1"/>
              <a:t>tro</a:t>
            </a:r>
            <a:r>
              <a:rPr lang="en-GB" sz="2800" dirty="0"/>
              <a:t> chi I </a:t>
            </a:r>
            <a:r>
              <a:rPr lang="en-GB" sz="2800" dirty="0" err="1"/>
              <a:t>fynd</a:t>
            </a:r>
            <a:r>
              <a:rPr lang="en-GB" sz="2800" dirty="0"/>
              <a:t> </a:t>
            </a:r>
            <a:r>
              <a:rPr lang="en-GB" sz="2800" dirty="0" err="1"/>
              <a:t>ati</a:t>
            </a:r>
            <a:r>
              <a:rPr lang="en-GB" sz="2800" dirty="0"/>
              <a:t>   /  Your turn to have a go</a:t>
            </a:r>
          </a:p>
        </p:txBody>
      </p:sp>
    </p:spTree>
    <p:extLst>
      <p:ext uri="{BB962C8B-B14F-4D97-AF65-F5344CB8AC3E}">
        <p14:creationId xmlns:p14="http://schemas.microsoft.com/office/powerpoint/2010/main" val="3599249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AC1A3-381D-4E4C-B167-8A4E6D962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801" y="558696"/>
            <a:ext cx="7018398" cy="760212"/>
          </a:xfrm>
        </p:spPr>
        <p:txBody>
          <a:bodyPr>
            <a:normAutofit/>
          </a:bodyPr>
          <a:lstStyle/>
          <a:p>
            <a:r>
              <a:rPr lang="en-GB" sz="3500" dirty="0"/>
              <a:t>Proses </a:t>
            </a:r>
            <a:r>
              <a:rPr lang="en-GB" sz="3500" dirty="0" err="1"/>
              <a:t>posib</a:t>
            </a:r>
            <a:r>
              <a:rPr lang="en-GB" sz="3500" dirty="0"/>
              <a:t> / A possible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A440A-94AF-4E84-8B67-34927D864D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9902" y="1739412"/>
            <a:ext cx="3466535" cy="296141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Thema</a:t>
            </a:r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lle</a:t>
            </a:r>
            <a:r>
              <a:rPr lang="en-GB" sz="1400" dirty="0"/>
              <a:t>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dysgwyr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camau</a:t>
            </a:r>
            <a:r>
              <a:rPr lang="en-GB" sz="1400" dirty="0"/>
              <a:t> </a:t>
            </a:r>
            <a:r>
              <a:rPr lang="en-GB" sz="1400" dirty="0" err="1"/>
              <a:t>cynnydd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Edrych</a:t>
            </a:r>
            <a:r>
              <a:rPr lang="en-GB" sz="1400" dirty="0"/>
              <a:t> am </a:t>
            </a:r>
            <a:r>
              <a:rPr lang="en-GB" sz="1400" dirty="0" err="1"/>
              <a:t>syniadau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Dychmygwch</a:t>
            </a:r>
            <a:r>
              <a:rPr lang="en-GB" sz="1400" dirty="0"/>
              <a:t> y </a:t>
            </a:r>
            <a:r>
              <a:rPr lang="en-GB" sz="1400" dirty="0" err="1"/>
              <a:t>cynnyrch</a:t>
            </a:r>
            <a:r>
              <a:rPr lang="en-GB" sz="1400" dirty="0"/>
              <a:t> </a:t>
            </a:r>
            <a:r>
              <a:rPr lang="en-GB" sz="1400" dirty="0" err="1"/>
              <a:t>gorffenedig</a:t>
            </a:r>
            <a:r>
              <a:rPr lang="en-GB" sz="1400" dirty="0"/>
              <a:t> (</a:t>
            </a:r>
            <a:r>
              <a:rPr lang="en-GB" sz="1400" dirty="0" err="1"/>
              <a:t>a’r</a:t>
            </a:r>
            <a:r>
              <a:rPr lang="en-GB" sz="1400" dirty="0"/>
              <a:t> </a:t>
            </a:r>
            <a:r>
              <a:rPr lang="en-GB" sz="1400" dirty="0" err="1"/>
              <a:t>dibenion</a:t>
            </a:r>
            <a:r>
              <a:rPr lang="en-GB" sz="1400" dirty="0"/>
              <a:t>)</a:t>
            </a:r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mynediad</a:t>
            </a:r>
            <a:r>
              <a:rPr lang="en-GB" sz="1400" dirty="0"/>
              <a:t> </a:t>
            </a:r>
            <a:r>
              <a:rPr lang="en-GB" sz="1400" dirty="0" err="1"/>
              <a:t>dysgwyr</a:t>
            </a:r>
            <a:r>
              <a:rPr lang="en-GB" sz="1400" dirty="0"/>
              <a:t> at y </a:t>
            </a:r>
            <a:r>
              <a:rPr lang="en-GB" sz="1400" dirty="0" err="1"/>
              <a:t>dasg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Addasu</a:t>
            </a:r>
            <a:r>
              <a:rPr lang="en-GB" sz="1400" dirty="0"/>
              <a:t> (</a:t>
            </a:r>
            <a:r>
              <a:rPr lang="en-GB" sz="1400" dirty="0" err="1"/>
              <a:t>gwahaniaethu</a:t>
            </a:r>
            <a:r>
              <a:rPr lang="en-GB" sz="1400" dirty="0"/>
              <a:t>)</a:t>
            </a:r>
          </a:p>
          <a:p>
            <a:pPr>
              <a:lnSpc>
                <a:spcPct val="90000"/>
              </a:lnSpc>
            </a:pPr>
            <a:r>
              <a:rPr lang="en-GB" sz="1400" b="1" dirty="0" err="1"/>
              <a:t>Cynllunio’r</a:t>
            </a:r>
            <a:r>
              <a:rPr lang="en-GB" sz="1400" b="1" dirty="0"/>
              <a:t> </a:t>
            </a:r>
            <a:r>
              <a:rPr lang="en-GB" sz="1400" b="1" dirty="0" err="1"/>
              <a:t>hyn</a:t>
            </a:r>
            <a:r>
              <a:rPr lang="en-GB" sz="1400" b="1" dirty="0"/>
              <a:t> </a:t>
            </a:r>
            <a:r>
              <a:rPr lang="en-GB" sz="1400" b="1" dirty="0" err="1"/>
              <a:t>sy</a:t>
            </a:r>
            <a:r>
              <a:rPr lang="en-GB" sz="1400" b="1" dirty="0"/>
              <a:t>’ </a:t>
            </a:r>
            <a:r>
              <a:rPr lang="en-GB" sz="1400" b="1" dirty="0" err="1"/>
              <a:t>ei</a:t>
            </a:r>
            <a:r>
              <a:rPr lang="en-GB" sz="1400" b="1" dirty="0"/>
              <a:t> </a:t>
            </a:r>
            <a:r>
              <a:rPr lang="en-GB" sz="1400" b="1" dirty="0" err="1"/>
              <a:t>angen</a:t>
            </a:r>
            <a:endParaRPr lang="en-GB" sz="1400" b="1" dirty="0"/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Meini</a:t>
            </a:r>
            <a:r>
              <a:rPr lang="en-GB" sz="1400" dirty="0"/>
              <a:t> </a:t>
            </a:r>
            <a:r>
              <a:rPr lang="en-GB" sz="1400" dirty="0" err="1"/>
              <a:t>Prawf</a:t>
            </a:r>
            <a:r>
              <a:rPr lang="en-GB" sz="1400" dirty="0"/>
              <a:t> </a:t>
            </a:r>
            <a:r>
              <a:rPr lang="en-GB" sz="1400" dirty="0" err="1"/>
              <a:t>Llwyddiant</a:t>
            </a:r>
            <a:endParaRPr lang="en-GB" sz="1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D44433-A7D3-46E2-9CC4-8EEF95EFFF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9038" y="1700892"/>
            <a:ext cx="3415875" cy="2757694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A theme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where the learners are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progression steps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Search for learning ideas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Envisage end product (and purposes)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accessibility of learners to the task.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Modify (differentiate)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Plan what is needed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your success criteria.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E9CCC8-89FE-4D6C-886A-69D2D2C4A409}"/>
              </a:ext>
            </a:extLst>
          </p:cNvPr>
          <p:cNvSpPr txBox="1"/>
          <p:nvPr/>
        </p:nvSpPr>
        <p:spPr>
          <a:xfrm>
            <a:off x="5266660" y="4589684"/>
            <a:ext cx="322825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Explore links between arts areas and other </a:t>
            </a:r>
            <a:r>
              <a:rPr lang="en-GB" sz="2800" dirty="0" err="1"/>
              <a:t>AoLE’s</a:t>
            </a:r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5E4695-7B0C-49EA-9D22-5BBBEAA6BFB9}"/>
              </a:ext>
            </a:extLst>
          </p:cNvPr>
          <p:cNvSpPr txBox="1"/>
          <p:nvPr/>
        </p:nvSpPr>
        <p:spPr>
          <a:xfrm>
            <a:off x="836106" y="4555030"/>
            <a:ext cx="337438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Archwilio</a:t>
            </a:r>
            <a:r>
              <a:rPr lang="en-GB" sz="2800" dirty="0"/>
              <a:t> </a:t>
            </a:r>
            <a:r>
              <a:rPr lang="en-GB" sz="2800" dirty="0" err="1"/>
              <a:t>cysylltiadau</a:t>
            </a:r>
            <a:r>
              <a:rPr lang="en-GB" sz="2800" dirty="0"/>
              <a:t> </a:t>
            </a:r>
            <a:r>
              <a:rPr lang="en-GB" sz="2800" dirty="0" err="1"/>
              <a:t>rhwng</a:t>
            </a:r>
            <a:r>
              <a:rPr lang="en-GB" sz="2800" dirty="0"/>
              <a:t> </a:t>
            </a:r>
            <a:r>
              <a:rPr lang="en-GB" sz="2800" dirty="0" err="1"/>
              <a:t>meysydd</a:t>
            </a:r>
            <a:r>
              <a:rPr lang="en-GB" sz="2800" dirty="0"/>
              <a:t> </a:t>
            </a:r>
            <a:r>
              <a:rPr lang="en-GB" sz="2800" dirty="0" err="1"/>
              <a:t>celfyddydol</a:t>
            </a:r>
            <a:r>
              <a:rPr lang="en-GB" sz="2800" dirty="0"/>
              <a:t> a </a:t>
            </a:r>
            <a:r>
              <a:rPr lang="en-GB" sz="2800" dirty="0" err="1"/>
              <a:t>MAaPh</a:t>
            </a:r>
            <a:r>
              <a:rPr lang="en-GB" sz="2800" dirty="0"/>
              <a:t> </a:t>
            </a:r>
            <a:r>
              <a:rPr lang="en-GB" sz="2800" dirty="0" err="1"/>
              <a:t>eraill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127930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3315999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74171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7AFD82-0741-4C84-BB0A-71B1EB183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12489"/>
            <a:ext cx="2153321" cy="212712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>
                <a:solidFill>
                  <a:schemeClr val="bg1"/>
                </a:solidFill>
              </a:rPr>
              <a:t>Pethau eraill i’w hysyried /Other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3D331-69B0-4F60-A668-2879178574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99244" y="1412489"/>
            <a:ext cx="2194560" cy="4363844"/>
          </a:xfrm>
        </p:spPr>
        <p:txBody>
          <a:bodyPr>
            <a:normAutofit/>
          </a:bodyPr>
          <a:lstStyle/>
          <a:p>
            <a:endParaRPr lang="en-GB" sz="1700"/>
          </a:p>
          <a:p>
            <a:r>
              <a:rPr lang="en-GB" sz="1700"/>
              <a:t>Egwyddorion Pedagogaeth</a:t>
            </a:r>
          </a:p>
          <a:p>
            <a:pPr marL="0" indent="0">
              <a:buNone/>
            </a:pPr>
            <a:endParaRPr lang="en-GB" sz="1700"/>
          </a:p>
          <a:p>
            <a:r>
              <a:rPr lang="en-GB" sz="1700"/>
              <a:t>Sut byddwn yn gwybod bod cynnydd wedi bod yn y dysgwyr (AaGD)?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A0352-7147-49F0-A5E4-DE912699DC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194560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Pedagogical principles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How will we know learners have progressed (</a:t>
            </a:r>
            <a:r>
              <a:rPr lang="en-GB" sz="1700" dirty="0" err="1"/>
              <a:t>AfL</a:t>
            </a:r>
            <a:r>
              <a:rPr lang="en-GB" sz="1700" dirty="0"/>
              <a:t>)?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8962038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8655</TotalTime>
  <Words>1273</Words>
  <Application>Microsoft Office PowerPoint</Application>
  <PresentationFormat>On-screen Show (4:3)</PresentationFormat>
  <Paragraphs>237</Paragraphs>
  <Slides>23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PowerPoint Presentation</vt:lpstr>
      <vt:lpstr>ECAD6008 Celfyddydau Mynegiannol / Expressive Arts Cynnydd / Progression</vt:lpstr>
      <vt:lpstr>Datganiad o’r hyn sy’n bwysig</vt:lpstr>
      <vt:lpstr>What Matters Statements</vt:lpstr>
      <vt:lpstr>Camau cynnydd / Progression steps</vt:lpstr>
      <vt:lpstr>Mynyddoedd ES-FJ/ ES-FJ mountains</vt:lpstr>
      <vt:lpstr>Deilliannau / Outcomes</vt:lpstr>
      <vt:lpstr>Pum maes a phethau allweddol / Five areas and key things</vt:lpstr>
      <vt:lpstr>Proses posib / A possible process</vt:lpstr>
      <vt:lpstr>Nodweddion pwysig / Important features</vt:lpstr>
      <vt:lpstr>Pwyntiau allweddol o’r camau cynnydd / Key points from the EA progression steps</vt:lpstr>
      <vt:lpstr>Arbrofi ag archwilio / Explore and experiment </vt:lpstr>
      <vt:lpstr>Gofyn cwestiynau / Ask questions</vt:lpstr>
      <vt:lpstr>Archwilio, teimladau, syniadau, awyrgylch, emosiynau / Explore feelings, ideas, moods, emotions</vt:lpstr>
      <vt:lpstr>Gwrando ag ymateb / Listen to and respond</vt:lpstr>
      <vt:lpstr>Cymharu Gwaith / Compare work</vt:lpstr>
      <vt:lpstr>Cyfathrebu syniadau / Communicating ideas</vt:lpstr>
      <vt:lpstr>Imitate techniques</vt:lpstr>
      <vt:lpstr>Cynllunio /Design</vt:lpstr>
      <vt:lpstr>Rhannu / Share</vt:lpstr>
      <vt:lpstr>Proffiliau’r dysgwyr /Learner profiles</vt:lpstr>
      <vt:lpstr>Proses posib / A possible process</vt:lpstr>
      <vt:lpstr>Pethau eraill i’w hysyried /Other things to consider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268</cp:revision>
  <cp:lastPrinted>2017-08-03T13:56:24Z</cp:lastPrinted>
  <dcterms:created xsi:type="dcterms:W3CDTF">2018-05-24T13:58:06Z</dcterms:created>
  <dcterms:modified xsi:type="dcterms:W3CDTF">2021-11-01T19:15:16Z</dcterms:modified>
</cp:coreProperties>
</file>