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15"/>
  </p:notesMasterIdLst>
  <p:sldIdLst>
    <p:sldId id="257" r:id="rId2"/>
    <p:sldId id="259" r:id="rId3"/>
    <p:sldId id="260" r:id="rId4"/>
    <p:sldId id="261" r:id="rId5"/>
    <p:sldId id="263" r:id="rId6"/>
    <p:sldId id="264" r:id="rId7"/>
    <p:sldId id="265" r:id="rId8"/>
    <p:sldId id="267" r:id="rId9"/>
    <p:sldId id="270" r:id="rId10"/>
    <p:sldId id="275" r:id="rId11"/>
    <p:sldId id="276" r:id="rId12"/>
    <p:sldId id="277" r:id="rId13"/>
    <p:sldId id="281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F4343"/>
    <a:srgbClr val="23B895"/>
    <a:srgbClr val="E894B4"/>
    <a:srgbClr val="FF9933"/>
    <a:srgbClr val="D9F7EF"/>
    <a:srgbClr val="D2F6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68772" autoAdjust="0"/>
  </p:normalViewPr>
  <p:slideViewPr>
    <p:cSldViewPr>
      <p:cViewPr varScale="1">
        <p:scale>
          <a:sx n="75" d="100"/>
          <a:sy n="75" d="100"/>
        </p:scale>
        <p:origin x="2634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ABEA1E-11C3-4AE5-BCA6-0B38B7881B50}" type="datetimeFigureOut">
              <a:rPr lang="en-GB" smtClean="0"/>
              <a:t>19/10/2020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1874A0-2C7D-4909-A6B9-FC7C0881B7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51785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1874A0-2C7D-4909-A6B9-FC7C0881B7B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4964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1874A0-2C7D-4909-A6B9-FC7C0881B7B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23768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1874A0-2C7D-4909-A6B9-FC7C0881B7B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44742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1874A0-2C7D-4909-A6B9-FC7C0881B7B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1242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1874A0-2C7D-4909-A6B9-FC7C0881B7B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5955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1874A0-2C7D-4909-A6B9-FC7C0881B7B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2142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1874A0-2C7D-4909-A6B9-FC7C0881B7BE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97411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1874A0-2C7D-4909-A6B9-FC7C0881B7B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39818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1874A0-2C7D-4909-A6B9-FC7C0881B7B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5622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1874A0-2C7D-4909-A6B9-FC7C0881B7B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1990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1874A0-2C7D-4909-A6B9-FC7C0881B7B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08696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195C7-781E-4876-BC4F-93CCAE9E1ABF}" type="datetime1">
              <a:rPr lang="en-GB" smtClean="0"/>
              <a:t>19/10/2020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Janet Morrison, The Global Business Environment, 5th edition, 2020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E34A4-2657-44C4-A8B5-45B367847798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6563072" cy="9906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FCA38-7B05-4B1C-A2DF-3D4C7F2E0AD7}" type="datetime1">
              <a:rPr lang="en-GB" smtClean="0"/>
              <a:t>19/10/2020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68" y="6528816"/>
            <a:ext cx="5003279" cy="32918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© Janet Morrison, The Global Business Environment, 5th edition, 2020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E34A4-2657-44C4-A8B5-45B367847798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3" descr="K:\Editorial\BCSE\610\02 Milly\Logos\Red Globe Press logo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2107" y="6267099"/>
            <a:ext cx="1710333" cy="469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76672"/>
            <a:ext cx="1619250" cy="1166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DA799-34B2-4D14-8C27-68B4E8BD7461}" type="datetime1">
              <a:rPr lang="en-GB" smtClean="0"/>
              <a:t>19/10/2020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E34A4-2657-44C4-A8B5-45B367847798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68" y="6528816"/>
            <a:ext cx="5003279" cy="32918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© Janet Morrison, The Global Business Environment, 5th edition, 2020</a:t>
            </a:r>
            <a:endParaRPr lang="en-GB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6707088" cy="9906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A2CA4-07AD-43DF-8ECF-B60CD3E58F23}" type="datetime1">
              <a:rPr lang="en-GB" smtClean="0"/>
              <a:t>19/10/2020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E34A4-2657-44C4-A8B5-45B367847798}" type="slidenum">
              <a:rPr lang="en-GB" smtClean="0"/>
              <a:t>‹#›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68" y="6528816"/>
            <a:ext cx="5003279" cy="32918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© Janet Morrison, The Global Business Environment, 5th edition, 2020</a:t>
            </a:r>
            <a:endParaRPr lang="en-GB" dirty="0"/>
          </a:p>
        </p:txBody>
      </p:sp>
      <p:pic>
        <p:nvPicPr>
          <p:cNvPr id="9" name="Picture 3" descr="K:\Editorial\BCSE\610\02 Milly\Logos\Red Globe Press logo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2107" y="6267099"/>
            <a:ext cx="1710333" cy="469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76672"/>
            <a:ext cx="1619250" cy="1166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6635080" cy="99060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813EB-555E-415D-8E7D-3C009C5F742F}" type="datetime1">
              <a:rPr lang="en-GB" smtClean="0"/>
              <a:t>19/10/2020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E34A4-2657-44C4-A8B5-45B367847798}" type="slidenum">
              <a:rPr lang="en-GB" smtClean="0"/>
              <a:t>‹#›</a:t>
            </a:fld>
            <a:endParaRPr lang="en-GB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68" y="6528816"/>
            <a:ext cx="5003279" cy="32918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© Janet Morrison, The Global Business Environment, 5th edition, 2020</a:t>
            </a:r>
            <a:endParaRPr lang="en-GB" dirty="0"/>
          </a:p>
        </p:txBody>
      </p:sp>
      <p:pic>
        <p:nvPicPr>
          <p:cNvPr id="13" name="Picture 3" descr="K:\Editorial\BCSE\610\02 Milly\Logos\Red Globe Press logo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2107" y="6267099"/>
            <a:ext cx="1710333" cy="469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76672"/>
            <a:ext cx="1619250" cy="1166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6563072" cy="9906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0CB6B-74BE-4DAC-A0A3-FC97D3EE416E}" type="datetime1">
              <a:rPr lang="en-GB" smtClean="0"/>
              <a:t>19/10/2020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Janet Morrison, The Global Business Environment, 5th edition, 2020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E34A4-2657-44C4-A8B5-45B367847798}" type="slidenum">
              <a:rPr lang="en-GB" smtClean="0"/>
              <a:t>‹#›</a:t>
            </a:fld>
            <a:endParaRPr lang="en-GB"/>
          </a:p>
        </p:txBody>
      </p:sp>
      <p:pic>
        <p:nvPicPr>
          <p:cNvPr id="6" name="Picture 3" descr="K:\Editorial\BCSE\610\02 Milly\Logos\Red Globe Press logo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2107" y="6267099"/>
            <a:ext cx="1710333" cy="469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76672"/>
            <a:ext cx="1619250" cy="1166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94991-65EE-417A-B15C-C8A43BB89EC0}" type="datetime1">
              <a:rPr lang="en-GB" smtClean="0"/>
              <a:t>19/10/2020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Janet Morrison, The Global Business Environment, 5th edition, 2020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E34A4-2657-44C4-A8B5-45B367847798}" type="slidenum">
              <a:rPr lang="en-GB" smtClean="0"/>
              <a:t>‹#›</a:t>
            </a:fld>
            <a:endParaRPr lang="en-GB"/>
          </a:p>
        </p:txBody>
      </p:sp>
      <p:pic>
        <p:nvPicPr>
          <p:cNvPr id="5" name="Picture 3" descr="K:\Editorial\BCSE\610\02 Milly\Logos\Red Globe Press logo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2107" y="6267099"/>
            <a:ext cx="1710333" cy="469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76672"/>
            <a:ext cx="1619250" cy="1166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35D89-CECE-4614-9A71-8884EBC4E23A}" type="datetime1">
              <a:rPr lang="en-GB" smtClean="0"/>
              <a:t>19/10/2020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Janet Morrison, The Global Business Environment, 5th edition, 2020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E34A4-2657-44C4-A8B5-45B367847798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3" descr="K:\Editorial\BCSE\610\02 Milly\Logos\Red Globe Press logo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2107" y="6267099"/>
            <a:ext cx="1710333" cy="469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76672"/>
            <a:ext cx="1619250" cy="1166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B65AB-9869-4F52-B051-8563B0EFA261}" type="datetime1">
              <a:rPr lang="en-GB" smtClean="0"/>
              <a:t>19/10/2020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Janet Morrison, The Global Business Environment, 5th edition, 2020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E34A4-2657-44C4-A8B5-45B367847798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3" descr="K:\Editorial\BCSE\610\02 Milly\Logos\Red Globe Press logo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2107" y="6267099"/>
            <a:ext cx="1710333" cy="469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334946"/>
            <a:ext cx="1619250" cy="1166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6635080" cy="9906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8B59B-A57A-48EA-9272-3680D88DE53F}" type="datetime1">
              <a:rPr lang="en-GB" smtClean="0"/>
              <a:t>19/10/2020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Janet Morrison, The Global Business Environment, 5th edition, 2020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E34A4-2657-44C4-A8B5-45B367847798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3" descr="K:\Editorial\BCSE\610\02 Milly\Logos\Red Globe Press logo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2107" y="6267099"/>
            <a:ext cx="1710333" cy="469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76672"/>
            <a:ext cx="1619250" cy="1166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0F862-9FAC-4E4C-832B-06199E729B72}" type="datetime1">
              <a:rPr lang="en-GB" smtClean="0"/>
              <a:t>19/10/2020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Janet Morrison, The Global Business Environment, 5th edition, 2020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E34A4-2657-44C4-A8B5-45B367847798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3" descr="K:\Editorial\BCSE\610\02 Milly\Logos\Red Globe Press logo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2107" y="6267099"/>
            <a:ext cx="1710333" cy="469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569607"/>
            <a:ext cx="1619250" cy="1166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F7CF5F04-76BA-4BFD-BD21-147F403F557A}" type="datetime1">
              <a:rPr lang="en-GB" smtClean="0"/>
              <a:t>19/10/2020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r>
              <a:rPr lang="en-GB"/>
              <a:t>© Janet Morrison, The Global Business Environment, 5th edition, 2020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42DE34A4-2657-44C4-A8B5-45B367847798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5150297" y="2286826"/>
            <a:ext cx="31683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Calibri" pitchFamily="34" charset="0"/>
              </a:rPr>
              <a:t>Chapter 1: 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Calibri" pitchFamily="34" charset="0"/>
              </a:rPr>
              <a:t>[Title]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E34A4-2657-44C4-A8B5-45B367847798}" type="slidenum">
              <a:rPr lang="en-GB" smtClean="0"/>
              <a:t>1</a:t>
            </a:fld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915816" y="2788895"/>
            <a:ext cx="3240360" cy="20882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CULTURE AND SOCIETIES</a:t>
            </a:r>
          </a:p>
        </p:txBody>
      </p:sp>
    </p:spTree>
    <p:extLst>
      <p:ext uri="{BB962C8B-B14F-4D97-AF65-F5344CB8AC3E}">
        <p14:creationId xmlns:p14="http://schemas.microsoft.com/office/powerpoint/2010/main" val="40105699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0AAF23-79EB-4F68-B351-99BC03DD02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459AAC-4654-4372-B709-9D43F8D22E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876800"/>
          </a:xfrm>
        </p:spPr>
        <p:txBody>
          <a:bodyPr/>
          <a:lstStyle/>
          <a:p>
            <a:r>
              <a:rPr lang="en-GB" dirty="0"/>
              <a:t>What is culture?</a:t>
            </a:r>
          </a:p>
          <a:p>
            <a:r>
              <a:rPr lang="en-GB" dirty="0"/>
              <a:t>National cultures and states</a:t>
            </a:r>
          </a:p>
          <a:p>
            <a:r>
              <a:rPr lang="en-GB" dirty="0"/>
              <a:t>Languages in a globalized world</a:t>
            </a:r>
          </a:p>
          <a:p>
            <a:r>
              <a:rPr lang="en-GB" dirty="0"/>
              <a:t>Religions: beliefs and cultural identities</a:t>
            </a:r>
          </a:p>
          <a:p>
            <a:r>
              <a:rPr lang="en-GB" dirty="0"/>
              <a:t>Culture theories</a:t>
            </a:r>
          </a:p>
          <a:p>
            <a:r>
              <a:rPr lang="en-GB" dirty="0"/>
              <a:t>Organizational cultures</a:t>
            </a:r>
          </a:p>
          <a:p>
            <a:r>
              <a:rPr lang="en-GB" dirty="0"/>
              <a:t>Changing societies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648FBD-4120-4BDC-AED4-6CDE26A9FF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E34A4-2657-44C4-A8B5-45B367847798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47258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E910E0-F002-4EC3-AD85-DCDAF75348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What is culture?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12FE94-7AFA-4D59-A1ED-1C07E55B73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876800"/>
          </a:xfrm>
        </p:spPr>
        <p:txBody>
          <a:bodyPr/>
          <a:lstStyle/>
          <a:p>
            <a:r>
              <a:rPr lang="en-GB" dirty="0"/>
              <a:t>A shared way of life of a group of socially interacting people</a:t>
            </a:r>
          </a:p>
          <a:p>
            <a:pPr marL="556020" indent="-342900">
              <a:buFont typeface="Wingdings" panose="05000000000000000000" pitchFamily="2" charset="2"/>
              <a:buChar char="Ø"/>
            </a:pPr>
            <a:r>
              <a:rPr lang="en-GB" dirty="0"/>
              <a:t>A cohesive social group</a:t>
            </a:r>
          </a:p>
          <a:p>
            <a:pPr marL="556020" indent="-342900">
              <a:buFont typeface="Wingdings" panose="05000000000000000000" pitchFamily="2" charset="2"/>
              <a:buChar char="Ø"/>
            </a:pPr>
            <a:r>
              <a:rPr lang="en-GB" dirty="0"/>
              <a:t>Can be a whole society or a smaller group</a:t>
            </a:r>
          </a:p>
          <a:p>
            <a:r>
              <a:rPr lang="en-GB" dirty="0"/>
              <a:t>How do we relate to other cultures?</a:t>
            </a:r>
          </a:p>
          <a:p>
            <a:pPr marL="556020" indent="-34290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tx2">
                    <a:lumMod val="50000"/>
                    <a:lumOff val="50000"/>
                  </a:schemeClr>
                </a:solidFill>
              </a:rPr>
              <a:t>Ethnocentrism</a:t>
            </a:r>
            <a:r>
              <a:rPr lang="en-GB" dirty="0"/>
              <a:t> – viewing the world in terms of our own culture</a:t>
            </a:r>
          </a:p>
          <a:p>
            <a:pPr marL="556020" indent="-34290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tx2">
                    <a:lumMod val="50000"/>
                    <a:lumOff val="50000"/>
                  </a:schemeClr>
                </a:solidFill>
              </a:rPr>
              <a:t>Polycentrism</a:t>
            </a:r>
            <a:r>
              <a:rPr lang="en-GB" dirty="0"/>
              <a:t> – openness to other cultures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1969073-1C24-4E0D-8F98-393A9DBDC9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E34A4-2657-44C4-A8B5-45B36784779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7387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9E9018-A117-4BDC-BB78-6B3F8D8378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Facets of culture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FBD1F66-1656-469E-A7D9-57CACA9098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Janet Morrison, The Global Business Environment, 5th edition, 2020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8F2D91-29A7-438F-B333-27258F965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E34A4-2657-44C4-A8B5-45B367847798}" type="slidenum">
              <a:rPr lang="en-GB" smtClean="0"/>
              <a:t>4</a:t>
            </a:fld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352E4D8-1BB2-4246-BAB6-07FEC470A5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1700808"/>
            <a:ext cx="8352928" cy="439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3784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FCF69F-5F81-4B00-8931-7D3D5F948A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National culture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CB2E98-5DC5-4787-BDDA-FEC8EAF326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552" y="1844824"/>
            <a:ext cx="8229600" cy="4876800"/>
          </a:xfrm>
        </p:spPr>
        <p:txBody>
          <a:bodyPr/>
          <a:lstStyle/>
          <a:p>
            <a:r>
              <a:rPr lang="en-GB" dirty="0"/>
              <a:t>Distinctive values, behavioural norms and shared history which distinguish one nation from another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The </a:t>
            </a:r>
            <a:r>
              <a:rPr lang="en-GB" dirty="0">
                <a:solidFill>
                  <a:schemeClr val="tx2">
                    <a:lumMod val="50000"/>
                    <a:lumOff val="50000"/>
                  </a:schemeClr>
                </a:solidFill>
              </a:rPr>
              <a:t>nation-state</a:t>
            </a:r>
          </a:p>
          <a:p>
            <a:pPr marL="556020" indent="-342900">
              <a:buFont typeface="Wingdings" panose="05000000000000000000" pitchFamily="2" charset="2"/>
              <a:buChar char="Ø"/>
            </a:pPr>
            <a:r>
              <a:rPr lang="en-GB" dirty="0"/>
              <a:t>A social, administrative and territorial unit into which most of the world’s people are divided</a:t>
            </a:r>
          </a:p>
          <a:p>
            <a:pPr marL="556020" indent="-342900">
              <a:buFont typeface="Wingdings" panose="05000000000000000000" pitchFamily="2" charset="2"/>
              <a:buChar char="Ø"/>
            </a:pPr>
            <a:r>
              <a:rPr lang="en-GB" dirty="0"/>
              <a:t>Combines national culture and a territorial homeland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E6A25E0-5BEA-41A9-B3B1-ECB898DAC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E34A4-2657-44C4-A8B5-45B36784779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85700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82AC2F-3750-4612-9A73-CF55AC7921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Languages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65A799-467A-42FA-B04D-5CEB313B19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876800"/>
          </a:xfrm>
        </p:spPr>
        <p:txBody>
          <a:bodyPr/>
          <a:lstStyle/>
          <a:p>
            <a:r>
              <a:rPr lang="en-GB" dirty="0">
                <a:solidFill>
                  <a:schemeClr val="tx2">
                    <a:lumMod val="50000"/>
                    <a:lumOff val="50000"/>
                  </a:schemeClr>
                </a:solidFill>
              </a:rPr>
              <a:t>Language</a:t>
            </a:r>
            <a:r>
              <a:rPr lang="en-GB" dirty="0"/>
              <a:t> is the basic means of communication, which facilitates social interaction</a:t>
            </a:r>
          </a:p>
          <a:p>
            <a:pPr marL="556020" indent="-34290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tx2">
                    <a:lumMod val="50000"/>
                    <a:lumOff val="50000"/>
                  </a:schemeClr>
                </a:solidFill>
              </a:rPr>
              <a:t>Low-context culture </a:t>
            </a:r>
            <a:r>
              <a:rPr lang="en-GB" dirty="0"/>
              <a:t>– clear and direct communication</a:t>
            </a:r>
          </a:p>
          <a:p>
            <a:pPr marL="556020" indent="-34290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tx2">
                    <a:lumMod val="50000"/>
                    <a:lumOff val="50000"/>
                  </a:schemeClr>
                </a:solidFill>
              </a:rPr>
              <a:t>High-context culture </a:t>
            </a:r>
            <a:r>
              <a:rPr lang="en-GB" dirty="0"/>
              <a:t>– communication relies heavily on relationships and behaviour</a:t>
            </a:r>
          </a:p>
          <a:p>
            <a:r>
              <a:rPr lang="en-GB" dirty="0"/>
              <a:t>Majority and minority languages exist in most states</a:t>
            </a:r>
          </a:p>
          <a:p>
            <a:r>
              <a:rPr lang="en-GB" dirty="0"/>
              <a:t>The linguistic family of Chinese is spoken by the largest number of people globally</a:t>
            </a:r>
          </a:p>
          <a:p>
            <a:r>
              <a:rPr lang="en-GB" dirty="0"/>
              <a:t>English is the world’s commonest second language, and important in global media</a:t>
            </a:r>
          </a:p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A84C2B-37DC-4D6F-A023-752A6E7159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E34A4-2657-44C4-A8B5-45B36784779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07582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BEC047-6474-4364-8385-4488DE12FC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Religions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A58A36-FFF7-4953-9F4F-F124343C89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876800"/>
          </a:xfrm>
        </p:spPr>
        <p:txBody>
          <a:bodyPr/>
          <a:lstStyle/>
          <a:p>
            <a:r>
              <a:rPr lang="en-GB" dirty="0">
                <a:solidFill>
                  <a:schemeClr val="tx2">
                    <a:lumMod val="50000"/>
                    <a:lumOff val="50000"/>
                  </a:schemeClr>
                </a:solidFill>
              </a:rPr>
              <a:t>Religion </a:t>
            </a:r>
            <a:r>
              <a:rPr lang="en-GB" dirty="0"/>
              <a:t>provides a set of personal beliefs and it can be a significant unifying force among people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Freedom to practise religion of one’s choice is a </a:t>
            </a:r>
            <a:r>
              <a:rPr lang="en-GB" dirty="0">
                <a:solidFill>
                  <a:schemeClr val="tx2">
                    <a:lumMod val="50000"/>
                    <a:lumOff val="50000"/>
                  </a:schemeClr>
                </a:solidFill>
              </a:rPr>
              <a:t>human right,</a:t>
            </a:r>
            <a:r>
              <a:rPr lang="en-GB" dirty="0"/>
              <a:t> recognized in international human rights law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DA2E266-4276-4F25-8680-2D2752EBE1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E34A4-2657-44C4-A8B5-45B36784779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53199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86BDAE-27D9-44EC-A5AD-83203A56C6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Culture theories: Hofstede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9AC32A-7CD5-456D-A379-0B733D84DF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Hofstede’s cultural dimensions, based on national culture</a:t>
            </a:r>
          </a:p>
          <a:p>
            <a:r>
              <a:rPr lang="en-GB" dirty="0">
                <a:solidFill>
                  <a:schemeClr val="tx2">
                    <a:lumMod val="50000"/>
                    <a:lumOff val="50000"/>
                  </a:schemeClr>
                </a:solidFill>
              </a:rPr>
              <a:t>Cultural dimensions</a:t>
            </a:r>
          </a:p>
          <a:p>
            <a:pPr marL="556020" indent="-34290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tx2">
                    <a:lumMod val="50000"/>
                    <a:lumOff val="50000"/>
                  </a:schemeClr>
                </a:solidFill>
              </a:rPr>
              <a:t>Power distance </a:t>
            </a:r>
            <a:r>
              <a:rPr lang="en-GB" dirty="0"/>
              <a:t>– To what extent do people accept unequal power structures?</a:t>
            </a:r>
          </a:p>
          <a:p>
            <a:pPr marL="556020" indent="-34290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tx2">
                    <a:lumMod val="50000"/>
                    <a:lumOff val="50000"/>
                  </a:schemeClr>
                </a:solidFill>
              </a:rPr>
              <a:t>Uncertainty avoidance </a:t>
            </a:r>
            <a:r>
              <a:rPr lang="en-GB" dirty="0"/>
              <a:t>– How do people cope with life’s uncertainties?</a:t>
            </a:r>
          </a:p>
          <a:p>
            <a:pPr marL="556020" indent="-34290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tx2">
                    <a:lumMod val="50000"/>
                    <a:lumOff val="50000"/>
                  </a:schemeClr>
                </a:solidFill>
              </a:rPr>
              <a:t>Individualism/collectivism </a:t>
            </a:r>
            <a:r>
              <a:rPr lang="en-GB" dirty="0"/>
              <a:t>– Do people see themselves as independent or members of a group?</a:t>
            </a:r>
          </a:p>
          <a:p>
            <a:pPr marL="556020" indent="-34290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tx2">
                    <a:lumMod val="50000"/>
                    <a:lumOff val="50000"/>
                  </a:schemeClr>
                </a:solidFill>
              </a:rPr>
              <a:t>Masculinity</a:t>
            </a:r>
            <a:r>
              <a:rPr lang="en-GB" dirty="0"/>
              <a:t> – Are people inclined to aggressive behaviour, or more caring (feminine)?</a:t>
            </a:r>
          </a:p>
          <a:p>
            <a:pPr marL="556020" indent="-34290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tx2">
                    <a:lumMod val="50000"/>
                    <a:lumOff val="50000"/>
                  </a:schemeClr>
                </a:solidFill>
              </a:rPr>
              <a:t>Long term or short term orientation</a:t>
            </a:r>
          </a:p>
          <a:p>
            <a:endParaRPr lang="en-GB" dirty="0">
              <a:solidFill>
                <a:schemeClr val="tx2">
                  <a:lumMod val="50000"/>
                  <a:lumOff val="50000"/>
                </a:schemeClr>
              </a:solidFill>
            </a:endParaRPr>
          </a:p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19E917-2816-4A0F-A4AC-B6E7996399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E34A4-2657-44C4-A8B5-45B36784779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0920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A84CE9-BEA8-4131-8072-54A05F9087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Organizational culture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E23610-57B0-4F8D-9B2F-D67E909C33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tx2">
                    <a:lumMod val="50000"/>
                    <a:lumOff val="50000"/>
                  </a:schemeClr>
                </a:solidFill>
              </a:rPr>
              <a:t>Organizational culture</a:t>
            </a:r>
            <a:r>
              <a:rPr lang="en-GB" dirty="0"/>
              <a:t>: Values, norms of behaviour and management style of the organization</a:t>
            </a:r>
          </a:p>
          <a:p>
            <a:r>
              <a:rPr lang="en-GB" dirty="0"/>
              <a:t>Despite globalization, companies tend to reflect the national culture and management style of their home country</a:t>
            </a:r>
          </a:p>
          <a:p>
            <a:r>
              <a:rPr lang="en-GB" dirty="0"/>
              <a:t>MNEs encounter cultural diversity through internationalization:</a:t>
            </a:r>
          </a:p>
          <a:p>
            <a:pPr marL="556020" indent="-342900">
              <a:buFont typeface="Wingdings" panose="05000000000000000000" pitchFamily="2" charset="2"/>
              <a:buChar char="Ø"/>
            </a:pPr>
            <a:r>
              <a:rPr lang="en-GB" dirty="0"/>
              <a:t>Acquisition of foreign subsidiaries</a:t>
            </a:r>
          </a:p>
          <a:p>
            <a:pPr marL="556020" indent="-342900">
              <a:buFont typeface="Wingdings" panose="05000000000000000000" pitchFamily="2" charset="2"/>
              <a:buChar char="Ø"/>
            </a:pPr>
            <a:r>
              <a:rPr lang="en-GB" dirty="0"/>
              <a:t>Mergers with another company</a:t>
            </a:r>
          </a:p>
          <a:p>
            <a:pPr marL="556020" indent="-342900">
              <a:buFont typeface="Wingdings" panose="05000000000000000000" pitchFamily="2" charset="2"/>
              <a:buChar char="Ø"/>
            </a:pPr>
            <a:r>
              <a:rPr lang="en-GB" dirty="0"/>
              <a:t>Joint ventures</a:t>
            </a:r>
          </a:p>
          <a:p>
            <a:pPr marL="556020" indent="-342900">
              <a:buFont typeface="Wingdings" panose="05000000000000000000" pitchFamily="2" charset="2"/>
              <a:buChar char="Ø"/>
            </a:pPr>
            <a:r>
              <a:rPr lang="en-GB" dirty="0"/>
              <a:t>Relations with supply chain partners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C8C4EA8-1997-403A-BC12-17F5D30E3C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E34A4-2657-44C4-A8B5-45B36784779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3414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A05582-2281-4DC7-A56D-1435790A64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Changing societies: Migration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151B5C-D3F6-4842-AC2F-440E1B0873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tx2">
                    <a:lumMod val="50000"/>
                    <a:lumOff val="50000"/>
                  </a:schemeClr>
                </a:solidFill>
              </a:rPr>
              <a:t>Migration</a:t>
            </a:r>
            <a:r>
              <a:rPr lang="en-GB" dirty="0"/>
              <a:t>: movement of people from one place to another due to:</a:t>
            </a:r>
          </a:p>
          <a:p>
            <a:r>
              <a:rPr lang="en-GB" dirty="0">
                <a:solidFill>
                  <a:schemeClr val="tx2">
                    <a:lumMod val="50000"/>
                    <a:lumOff val="50000"/>
                  </a:schemeClr>
                </a:solidFill>
              </a:rPr>
              <a:t>Push factors </a:t>
            </a:r>
            <a:r>
              <a:rPr lang="en-GB" dirty="0"/>
              <a:t>– escape from poverty, natural disasters, religious persecution, violent conflict</a:t>
            </a:r>
          </a:p>
          <a:p>
            <a:pPr marL="556020" indent="-342900">
              <a:buFont typeface="Wingdings" panose="05000000000000000000" pitchFamily="2" charset="2"/>
              <a:buChar char="Ø"/>
            </a:pPr>
            <a:r>
              <a:rPr lang="en-GB" dirty="0"/>
              <a:t>Many are </a:t>
            </a:r>
            <a:r>
              <a:rPr lang="en-GB" dirty="0">
                <a:solidFill>
                  <a:schemeClr val="tx2">
                    <a:lumMod val="50000"/>
                    <a:lumOff val="50000"/>
                  </a:schemeClr>
                </a:solidFill>
              </a:rPr>
              <a:t>refugees</a:t>
            </a:r>
            <a:r>
              <a:rPr lang="en-GB" dirty="0"/>
              <a:t> – forced to move for safety</a:t>
            </a:r>
          </a:p>
          <a:p>
            <a:pPr marL="556020" indent="-342900">
              <a:buFont typeface="Wingdings" panose="05000000000000000000" pitchFamily="2" charset="2"/>
              <a:buChar char="Ø"/>
            </a:pPr>
            <a:r>
              <a:rPr lang="en-GB" dirty="0"/>
              <a:t>Afghanistan and Syria are among the main countries from which people seek to flee violent conflict</a:t>
            </a:r>
          </a:p>
          <a:p>
            <a:r>
              <a:rPr lang="en-GB" dirty="0">
                <a:solidFill>
                  <a:schemeClr val="tx2">
                    <a:lumMod val="50000"/>
                    <a:lumOff val="50000"/>
                  </a:schemeClr>
                </a:solidFill>
              </a:rPr>
              <a:t>Pull factors </a:t>
            </a:r>
            <a:r>
              <a:rPr lang="en-GB" dirty="0"/>
              <a:t>– prospect of a better life, work, economic betterment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D1A3712-C3F2-4385-891B-D59FDF7EA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E34A4-2657-44C4-A8B5-45B36784779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62576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64E68B-D33A-49CD-8AE6-89FB40CA64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Urbanization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3CA47D-546B-4D47-81D6-7557674886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876800"/>
          </a:xfrm>
        </p:spPr>
        <p:txBody>
          <a:bodyPr/>
          <a:lstStyle/>
          <a:p>
            <a:r>
              <a:rPr lang="en-GB" dirty="0">
                <a:solidFill>
                  <a:schemeClr val="tx2">
                    <a:lumMod val="50000"/>
                    <a:lumOff val="50000"/>
                  </a:schemeClr>
                </a:solidFill>
              </a:rPr>
              <a:t>Urbanization</a:t>
            </a:r>
            <a:r>
              <a:rPr lang="en-GB" dirty="0"/>
              <a:t>: Movement of people from rural to urban areas</a:t>
            </a:r>
          </a:p>
          <a:p>
            <a:r>
              <a:rPr lang="en-GB" dirty="0"/>
              <a:t>Urbanization in developing countries raises questions of sustainable development</a:t>
            </a:r>
          </a:p>
          <a:p>
            <a:pPr marL="556020" indent="-342900">
              <a:buFont typeface="Wingdings" panose="05000000000000000000" pitchFamily="2" charset="2"/>
              <a:buChar char="Ø"/>
            </a:pPr>
            <a:r>
              <a:rPr lang="en-GB" dirty="0"/>
              <a:t>Issues of security, poor housing, unemployment, poor health provision and poor education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F9DD06-BA61-4EED-A462-1CB49C77A3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E34A4-2657-44C4-A8B5-45B367847798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21798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F01D07-B426-48FC-A209-88DD593568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Changing populations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3564C8-683A-4ABD-9BB7-084DF65A87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tx2">
                    <a:lumMod val="50000"/>
                    <a:lumOff val="50000"/>
                  </a:schemeClr>
                </a:solidFill>
              </a:rPr>
              <a:t>Demographic change </a:t>
            </a:r>
            <a:r>
              <a:rPr lang="en-GB" dirty="0"/>
              <a:t>refers to changes in whole populations brought about by rises and falls in the birth rate and migration</a:t>
            </a:r>
          </a:p>
          <a:p>
            <a:r>
              <a:rPr lang="en-GB" dirty="0"/>
              <a:t>The </a:t>
            </a:r>
            <a:r>
              <a:rPr lang="en-GB" dirty="0">
                <a:solidFill>
                  <a:schemeClr val="tx2">
                    <a:lumMod val="50000"/>
                    <a:lumOff val="50000"/>
                  </a:schemeClr>
                </a:solidFill>
              </a:rPr>
              <a:t>ageing society </a:t>
            </a:r>
            <a:r>
              <a:rPr lang="en-GB" dirty="0"/>
              <a:t>sees a rising proportion of older people</a:t>
            </a:r>
          </a:p>
          <a:p>
            <a:r>
              <a:rPr lang="en-GB" dirty="0"/>
              <a:t>Ageing has become a growing challenge in developed countries</a:t>
            </a:r>
          </a:p>
          <a:p>
            <a:r>
              <a:rPr lang="en-GB" dirty="0"/>
              <a:t>Developing countries tend to have younger populations, but ageing in these societies is rapidly taking place:</a:t>
            </a:r>
          </a:p>
          <a:p>
            <a:pPr marL="556020" indent="-342900">
              <a:buFont typeface="Wingdings" panose="05000000000000000000" pitchFamily="2" charset="2"/>
              <a:buChar char="Ø"/>
            </a:pPr>
            <a:r>
              <a:rPr lang="en-GB" dirty="0"/>
              <a:t>By 2050, 8 out of 10 of the world’s over-60s will be in developing regions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BF941BD-2B0C-40EA-824E-F1D55276B7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E34A4-2657-44C4-A8B5-45B367847798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49729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D1C255-4064-439D-8C2A-F0320044C3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96404D-9AFB-4C7F-A993-64B0A40232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876800"/>
          </a:xfrm>
        </p:spPr>
        <p:txBody>
          <a:bodyPr/>
          <a:lstStyle/>
          <a:p>
            <a:r>
              <a:rPr lang="en-GB" dirty="0"/>
              <a:t>What is culture?</a:t>
            </a:r>
          </a:p>
          <a:p>
            <a:r>
              <a:rPr lang="en-GB" dirty="0"/>
              <a:t>National cultures and states</a:t>
            </a:r>
          </a:p>
          <a:p>
            <a:r>
              <a:rPr lang="en-GB" dirty="0"/>
              <a:t>Languages in a globalized world</a:t>
            </a:r>
          </a:p>
          <a:p>
            <a:r>
              <a:rPr lang="en-GB" dirty="0"/>
              <a:t>Religions: beliefs and cultural identities</a:t>
            </a:r>
          </a:p>
          <a:p>
            <a:r>
              <a:rPr lang="en-GB" dirty="0"/>
              <a:t>Culture theories</a:t>
            </a:r>
          </a:p>
          <a:p>
            <a:r>
              <a:rPr lang="en-GB" dirty="0"/>
              <a:t>Organizational cultures</a:t>
            </a:r>
          </a:p>
          <a:p>
            <a:r>
              <a:rPr lang="en-GB" dirty="0"/>
              <a:t>Changing societies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CBC3DFE-25F6-48FA-8EFB-8088615057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E34A4-2657-44C4-A8B5-45B367847798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14954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ustom 22">
      <a:dk1>
        <a:srgbClr val="292934"/>
      </a:dk1>
      <a:lt1>
        <a:srgbClr val="FFFFFF"/>
      </a:lt1>
      <a:dk2>
        <a:srgbClr val="172A4A"/>
      </a:dk2>
      <a:lt2>
        <a:srgbClr val="FDD29E"/>
      </a:lt2>
      <a:accent1>
        <a:srgbClr val="444C70"/>
      </a:accent1>
      <a:accent2>
        <a:srgbClr val="F29E97"/>
      </a:accent2>
      <a:accent3>
        <a:srgbClr val="55618C"/>
      </a:accent3>
      <a:accent4>
        <a:srgbClr val="E5C1C3"/>
      </a:accent4>
      <a:accent5>
        <a:srgbClr val="172A4A"/>
      </a:accent5>
      <a:accent6>
        <a:srgbClr val="FDD29E"/>
      </a:accent6>
      <a:hlink>
        <a:srgbClr val="444C70"/>
      </a:hlink>
      <a:folHlink>
        <a:srgbClr val="55618C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742</TotalTime>
  <Words>607</Words>
  <Application>Microsoft Office PowerPoint</Application>
  <PresentationFormat>On-screen Show (4:3)</PresentationFormat>
  <Paragraphs>101</Paragraphs>
  <Slides>13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Wingdings</vt:lpstr>
      <vt:lpstr>Clarity</vt:lpstr>
      <vt:lpstr>PowerPoint Presentation</vt:lpstr>
      <vt:lpstr>Objectives</vt:lpstr>
      <vt:lpstr>What is culture?</vt:lpstr>
      <vt:lpstr>Facets of culture</vt:lpstr>
      <vt:lpstr>National culture</vt:lpstr>
      <vt:lpstr>Languages</vt:lpstr>
      <vt:lpstr>Religions</vt:lpstr>
      <vt:lpstr>Culture theories: Hofstede</vt:lpstr>
      <vt:lpstr>Organizational culture</vt:lpstr>
      <vt:lpstr>Changing societies: Migration</vt:lpstr>
      <vt:lpstr>Urbanization</vt:lpstr>
      <vt:lpstr>Changing populations</vt:lpstr>
      <vt:lpstr>Summary</vt:lpstr>
    </vt:vector>
  </TitlesOfParts>
  <Company>Springer-SBM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Ali, Sophiya</dc:creator>
  <cp:lastModifiedBy>Anthony Burns</cp:lastModifiedBy>
  <cp:revision>131</cp:revision>
  <dcterms:created xsi:type="dcterms:W3CDTF">2018-09-25T13:16:50Z</dcterms:created>
  <dcterms:modified xsi:type="dcterms:W3CDTF">2020-10-19T08:51:52Z</dcterms:modified>
</cp:coreProperties>
</file>