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B3ED9DC-E37F-4AD2-A73E-2AEEE6D10733}" v="25" dt="2024-05-06T21:59:55.4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ia Odud" userId="541c42b7b5cf9cf6" providerId="LiveId" clId="{EB3ED9DC-E37F-4AD2-A73E-2AEEE6D10733}"/>
    <pc:docChg chg="undo custSel addSld modSld">
      <pc:chgData name="Sadia Odud" userId="541c42b7b5cf9cf6" providerId="LiveId" clId="{EB3ED9DC-E37F-4AD2-A73E-2AEEE6D10733}" dt="2024-05-06T21:59:55.444" v="93"/>
      <pc:docMkLst>
        <pc:docMk/>
      </pc:docMkLst>
      <pc:sldChg chg="modSp mod">
        <pc:chgData name="Sadia Odud" userId="541c42b7b5cf9cf6" providerId="LiveId" clId="{EB3ED9DC-E37F-4AD2-A73E-2AEEE6D10733}" dt="2024-05-06T21:46:03.420" v="23" actId="20577"/>
        <pc:sldMkLst>
          <pc:docMk/>
          <pc:sldMk cId="1491343059" sldId="256"/>
        </pc:sldMkLst>
        <pc:spChg chg="mod">
          <ac:chgData name="Sadia Odud" userId="541c42b7b5cf9cf6" providerId="LiveId" clId="{EB3ED9DC-E37F-4AD2-A73E-2AEEE6D10733}" dt="2024-05-06T21:46:03.420" v="23" actId="20577"/>
          <ac:spMkLst>
            <pc:docMk/>
            <pc:sldMk cId="1491343059" sldId="256"/>
            <ac:spMk id="4" creationId="{FDD4781D-30BC-D139-01C0-2B45B9E3BBFA}"/>
          </ac:spMkLst>
        </pc:spChg>
      </pc:sldChg>
      <pc:sldChg chg="addSp delSp modSp new mod">
        <pc:chgData name="Sadia Odud" userId="541c42b7b5cf9cf6" providerId="LiveId" clId="{EB3ED9DC-E37F-4AD2-A73E-2AEEE6D10733}" dt="2024-05-06T21:48:16.468" v="36"/>
        <pc:sldMkLst>
          <pc:docMk/>
          <pc:sldMk cId="1187520046" sldId="257"/>
        </pc:sldMkLst>
        <pc:spChg chg="del">
          <ac:chgData name="Sadia Odud" userId="541c42b7b5cf9cf6" providerId="LiveId" clId="{EB3ED9DC-E37F-4AD2-A73E-2AEEE6D10733}" dt="2024-05-06T21:47:22.994" v="33" actId="478"/>
          <ac:spMkLst>
            <pc:docMk/>
            <pc:sldMk cId="1187520046" sldId="257"/>
            <ac:spMk id="2" creationId="{675D3A0F-CDEE-3642-0F24-AB79ECA2E1DD}"/>
          </ac:spMkLst>
        </pc:spChg>
        <pc:spChg chg="del">
          <ac:chgData name="Sadia Odud" userId="541c42b7b5cf9cf6" providerId="LiveId" clId="{EB3ED9DC-E37F-4AD2-A73E-2AEEE6D10733}" dt="2024-05-06T21:47:26.757" v="34" actId="478"/>
          <ac:spMkLst>
            <pc:docMk/>
            <pc:sldMk cId="1187520046" sldId="257"/>
            <ac:spMk id="3" creationId="{0175F46A-A6E6-3A90-8580-ED027D3446AC}"/>
          </ac:spMkLst>
        </pc:spChg>
        <pc:spChg chg="add mod">
          <ac:chgData name="Sadia Odud" userId="541c42b7b5cf9cf6" providerId="LiveId" clId="{EB3ED9DC-E37F-4AD2-A73E-2AEEE6D10733}" dt="2024-05-06T21:48:00.447" v="35"/>
          <ac:spMkLst>
            <pc:docMk/>
            <pc:sldMk cId="1187520046" sldId="257"/>
            <ac:spMk id="4" creationId="{DE9031F5-7234-3576-4D80-DEAB0496D52C}"/>
          </ac:spMkLst>
        </pc:spChg>
        <pc:spChg chg="add mod">
          <ac:chgData name="Sadia Odud" userId="541c42b7b5cf9cf6" providerId="LiveId" clId="{EB3ED9DC-E37F-4AD2-A73E-2AEEE6D10733}" dt="2024-05-06T21:48:16.468" v="36"/>
          <ac:spMkLst>
            <pc:docMk/>
            <pc:sldMk cId="1187520046" sldId="257"/>
            <ac:spMk id="5" creationId="{63433C00-CB4C-4690-DDD2-E5E7C34C1742}"/>
          </ac:spMkLst>
        </pc:spChg>
      </pc:sldChg>
      <pc:sldChg chg="addSp delSp modSp new mod">
        <pc:chgData name="Sadia Odud" userId="541c42b7b5cf9cf6" providerId="LiveId" clId="{EB3ED9DC-E37F-4AD2-A73E-2AEEE6D10733}" dt="2024-05-06T21:49:40.619" v="41"/>
        <pc:sldMkLst>
          <pc:docMk/>
          <pc:sldMk cId="3863931334" sldId="258"/>
        </pc:sldMkLst>
        <pc:spChg chg="del">
          <ac:chgData name="Sadia Odud" userId="541c42b7b5cf9cf6" providerId="LiveId" clId="{EB3ED9DC-E37F-4AD2-A73E-2AEEE6D10733}" dt="2024-05-06T21:48:26.693" v="37" actId="478"/>
          <ac:spMkLst>
            <pc:docMk/>
            <pc:sldMk cId="3863931334" sldId="258"/>
            <ac:spMk id="2" creationId="{203071F5-6766-2F5D-D289-CB023540F2BC}"/>
          </ac:spMkLst>
        </pc:spChg>
        <pc:spChg chg="del">
          <ac:chgData name="Sadia Odud" userId="541c42b7b5cf9cf6" providerId="LiveId" clId="{EB3ED9DC-E37F-4AD2-A73E-2AEEE6D10733}" dt="2024-05-06T21:48:29.665" v="38" actId="478"/>
          <ac:spMkLst>
            <pc:docMk/>
            <pc:sldMk cId="3863931334" sldId="258"/>
            <ac:spMk id="3" creationId="{93FBA228-1938-E236-D08A-B77EFF2D1C2E}"/>
          </ac:spMkLst>
        </pc:spChg>
        <pc:spChg chg="add mod">
          <ac:chgData name="Sadia Odud" userId="541c42b7b5cf9cf6" providerId="LiveId" clId="{EB3ED9DC-E37F-4AD2-A73E-2AEEE6D10733}" dt="2024-05-06T21:49:02.599" v="39"/>
          <ac:spMkLst>
            <pc:docMk/>
            <pc:sldMk cId="3863931334" sldId="258"/>
            <ac:spMk id="4" creationId="{51F460FD-39E1-9405-5FE3-459F054CCCD4}"/>
          </ac:spMkLst>
        </pc:spChg>
        <pc:spChg chg="add mod">
          <ac:chgData name="Sadia Odud" userId="541c42b7b5cf9cf6" providerId="LiveId" clId="{EB3ED9DC-E37F-4AD2-A73E-2AEEE6D10733}" dt="2024-05-06T21:49:19.932" v="40"/>
          <ac:spMkLst>
            <pc:docMk/>
            <pc:sldMk cId="3863931334" sldId="258"/>
            <ac:spMk id="5" creationId="{A7B84D9C-5949-8AB1-331D-FAD2B9FD40C0}"/>
          </ac:spMkLst>
        </pc:spChg>
        <pc:picChg chg="add mod">
          <ac:chgData name="Sadia Odud" userId="541c42b7b5cf9cf6" providerId="LiveId" clId="{EB3ED9DC-E37F-4AD2-A73E-2AEEE6D10733}" dt="2024-05-06T21:49:40.619" v="41"/>
          <ac:picMkLst>
            <pc:docMk/>
            <pc:sldMk cId="3863931334" sldId="258"/>
            <ac:picMk id="6" creationId="{228438A5-FA09-7D2C-5945-ABB5BD1296AC}"/>
          </ac:picMkLst>
        </pc:picChg>
      </pc:sldChg>
      <pc:sldChg chg="addSp delSp modSp new mod">
        <pc:chgData name="Sadia Odud" userId="541c42b7b5cf9cf6" providerId="LiveId" clId="{EB3ED9DC-E37F-4AD2-A73E-2AEEE6D10733}" dt="2024-05-06T21:53:05.976" v="61"/>
        <pc:sldMkLst>
          <pc:docMk/>
          <pc:sldMk cId="270057343" sldId="259"/>
        </pc:sldMkLst>
        <pc:spChg chg="del">
          <ac:chgData name="Sadia Odud" userId="541c42b7b5cf9cf6" providerId="LiveId" clId="{EB3ED9DC-E37F-4AD2-A73E-2AEEE6D10733}" dt="2024-05-06T21:49:54.990" v="42" actId="478"/>
          <ac:spMkLst>
            <pc:docMk/>
            <pc:sldMk cId="270057343" sldId="259"/>
            <ac:spMk id="2" creationId="{D631441E-B95E-BC79-BBD5-6E2CAA0DEF90}"/>
          </ac:spMkLst>
        </pc:spChg>
        <pc:spChg chg="del">
          <ac:chgData name="Sadia Odud" userId="541c42b7b5cf9cf6" providerId="LiveId" clId="{EB3ED9DC-E37F-4AD2-A73E-2AEEE6D10733}" dt="2024-05-06T21:49:57.881" v="43" actId="478"/>
          <ac:spMkLst>
            <pc:docMk/>
            <pc:sldMk cId="270057343" sldId="259"/>
            <ac:spMk id="3" creationId="{7032C73D-25FD-9EF8-2A9A-ED80E2B5D6A2}"/>
          </ac:spMkLst>
        </pc:spChg>
        <pc:spChg chg="add mod">
          <ac:chgData name="Sadia Odud" userId="541c42b7b5cf9cf6" providerId="LiveId" clId="{EB3ED9DC-E37F-4AD2-A73E-2AEEE6D10733}" dt="2024-05-06T21:50:36.057" v="44"/>
          <ac:spMkLst>
            <pc:docMk/>
            <pc:sldMk cId="270057343" sldId="259"/>
            <ac:spMk id="4" creationId="{FB3A55DF-2129-BDC1-6B26-AFC880CF284D}"/>
          </ac:spMkLst>
        </pc:spChg>
        <pc:graphicFrameChg chg="add mod modGraphic">
          <ac:chgData name="Sadia Odud" userId="541c42b7b5cf9cf6" providerId="LiveId" clId="{EB3ED9DC-E37F-4AD2-A73E-2AEEE6D10733}" dt="2024-05-06T21:52:53.215" v="60" actId="14100"/>
          <ac:graphicFrameMkLst>
            <pc:docMk/>
            <pc:sldMk cId="270057343" sldId="259"/>
            <ac:graphicFrameMk id="5" creationId="{B15C36E2-3B24-572F-91DC-8340D331C950}"/>
          </ac:graphicFrameMkLst>
        </pc:graphicFrameChg>
        <pc:picChg chg="add mod">
          <ac:chgData name="Sadia Odud" userId="541c42b7b5cf9cf6" providerId="LiveId" clId="{EB3ED9DC-E37F-4AD2-A73E-2AEEE6D10733}" dt="2024-05-06T21:52:46.851" v="59" actId="1076"/>
          <ac:picMkLst>
            <pc:docMk/>
            <pc:sldMk cId="270057343" sldId="259"/>
            <ac:picMk id="6" creationId="{27F4F35B-F1B0-3213-7730-7360ECB18A92}"/>
          </ac:picMkLst>
        </pc:picChg>
        <pc:picChg chg="add mod">
          <ac:chgData name="Sadia Odud" userId="541c42b7b5cf9cf6" providerId="LiveId" clId="{EB3ED9DC-E37F-4AD2-A73E-2AEEE6D10733}" dt="2024-05-06T21:53:05.976" v="61"/>
          <ac:picMkLst>
            <pc:docMk/>
            <pc:sldMk cId="270057343" sldId="259"/>
            <ac:picMk id="7" creationId="{73656B65-621A-D7BD-0605-3E7234CA3A72}"/>
          </ac:picMkLst>
        </pc:picChg>
      </pc:sldChg>
      <pc:sldChg chg="addSp delSp modSp new mod">
        <pc:chgData name="Sadia Odud" userId="541c42b7b5cf9cf6" providerId="LiveId" clId="{EB3ED9DC-E37F-4AD2-A73E-2AEEE6D10733}" dt="2024-05-06T21:54:51.950" v="71"/>
        <pc:sldMkLst>
          <pc:docMk/>
          <pc:sldMk cId="4250184116" sldId="260"/>
        </pc:sldMkLst>
        <pc:spChg chg="del">
          <ac:chgData name="Sadia Odud" userId="541c42b7b5cf9cf6" providerId="LiveId" clId="{EB3ED9DC-E37F-4AD2-A73E-2AEEE6D10733}" dt="2024-05-06T21:53:18.186" v="62" actId="478"/>
          <ac:spMkLst>
            <pc:docMk/>
            <pc:sldMk cId="4250184116" sldId="260"/>
            <ac:spMk id="2" creationId="{B1ABA5FE-97EB-2DF2-5D22-0DE703DDD2F1}"/>
          </ac:spMkLst>
        </pc:spChg>
        <pc:spChg chg="del">
          <ac:chgData name="Sadia Odud" userId="541c42b7b5cf9cf6" providerId="LiveId" clId="{EB3ED9DC-E37F-4AD2-A73E-2AEEE6D10733}" dt="2024-05-06T21:53:20.869" v="63" actId="478"/>
          <ac:spMkLst>
            <pc:docMk/>
            <pc:sldMk cId="4250184116" sldId="260"/>
            <ac:spMk id="3" creationId="{8B2CE6FB-29EB-6778-E9A2-17B2EF331F71}"/>
          </ac:spMkLst>
        </pc:spChg>
        <pc:spChg chg="add mod">
          <ac:chgData name="Sadia Odud" userId="541c42b7b5cf9cf6" providerId="LiveId" clId="{EB3ED9DC-E37F-4AD2-A73E-2AEEE6D10733}" dt="2024-05-06T21:54:08.442" v="66"/>
          <ac:spMkLst>
            <pc:docMk/>
            <pc:sldMk cId="4250184116" sldId="260"/>
            <ac:spMk id="6" creationId="{2C9EE667-E743-9A89-76E5-0E6A20BAE3C5}"/>
          </ac:spMkLst>
        </pc:spChg>
        <pc:graphicFrameChg chg="add del modGraphic">
          <ac:chgData name="Sadia Odud" userId="541c42b7b5cf9cf6" providerId="LiveId" clId="{EB3ED9DC-E37F-4AD2-A73E-2AEEE6D10733}" dt="2024-05-06T21:53:29.347" v="65" actId="478"/>
          <ac:graphicFrameMkLst>
            <pc:docMk/>
            <pc:sldMk cId="4250184116" sldId="260"/>
            <ac:graphicFrameMk id="5" creationId="{4CE5A0D7-3BB7-78C6-EF08-C579B521E35F}"/>
          </ac:graphicFrameMkLst>
        </pc:graphicFrameChg>
        <pc:graphicFrameChg chg="add mod modGraphic">
          <ac:chgData name="Sadia Odud" userId="541c42b7b5cf9cf6" providerId="LiveId" clId="{EB3ED9DC-E37F-4AD2-A73E-2AEEE6D10733}" dt="2024-05-06T21:54:29.515" v="69" actId="14734"/>
          <ac:graphicFrameMkLst>
            <pc:docMk/>
            <pc:sldMk cId="4250184116" sldId="260"/>
            <ac:graphicFrameMk id="7" creationId="{BA03F729-4226-EEF4-7213-E911D0845FEF}"/>
          </ac:graphicFrameMkLst>
        </pc:graphicFrameChg>
        <pc:picChg chg="add mod">
          <ac:chgData name="Sadia Odud" userId="541c42b7b5cf9cf6" providerId="LiveId" clId="{EB3ED9DC-E37F-4AD2-A73E-2AEEE6D10733}" dt="2024-05-06T21:54:41.417" v="70"/>
          <ac:picMkLst>
            <pc:docMk/>
            <pc:sldMk cId="4250184116" sldId="260"/>
            <ac:picMk id="8" creationId="{D15D1D54-67CF-26AC-01A4-4BB23F9E6312}"/>
          </ac:picMkLst>
        </pc:picChg>
        <pc:picChg chg="add mod">
          <ac:chgData name="Sadia Odud" userId="541c42b7b5cf9cf6" providerId="LiveId" clId="{EB3ED9DC-E37F-4AD2-A73E-2AEEE6D10733}" dt="2024-05-06T21:54:51.950" v="71"/>
          <ac:picMkLst>
            <pc:docMk/>
            <pc:sldMk cId="4250184116" sldId="260"/>
            <ac:picMk id="9" creationId="{322AC209-8F93-DB3F-711E-530921AF0FB7}"/>
          </ac:picMkLst>
        </pc:picChg>
      </pc:sldChg>
      <pc:sldChg chg="addSp delSp modSp new mod">
        <pc:chgData name="Sadia Odud" userId="541c42b7b5cf9cf6" providerId="LiveId" clId="{EB3ED9DC-E37F-4AD2-A73E-2AEEE6D10733}" dt="2024-05-06T21:55:52.189" v="75"/>
        <pc:sldMkLst>
          <pc:docMk/>
          <pc:sldMk cId="908189120" sldId="261"/>
        </pc:sldMkLst>
        <pc:spChg chg="del">
          <ac:chgData name="Sadia Odud" userId="541c42b7b5cf9cf6" providerId="LiveId" clId="{EB3ED9DC-E37F-4AD2-A73E-2AEEE6D10733}" dt="2024-05-06T21:55:26.755" v="72" actId="478"/>
          <ac:spMkLst>
            <pc:docMk/>
            <pc:sldMk cId="908189120" sldId="261"/>
            <ac:spMk id="2" creationId="{D48E681C-8913-26A1-C45A-4C6462C4CD0B}"/>
          </ac:spMkLst>
        </pc:spChg>
        <pc:spChg chg="del">
          <ac:chgData name="Sadia Odud" userId="541c42b7b5cf9cf6" providerId="LiveId" clId="{EB3ED9DC-E37F-4AD2-A73E-2AEEE6D10733}" dt="2024-05-06T21:55:30.584" v="73" actId="478"/>
          <ac:spMkLst>
            <pc:docMk/>
            <pc:sldMk cId="908189120" sldId="261"/>
            <ac:spMk id="3" creationId="{DC861A47-FD49-A0A2-D9C7-8B66A0EE1813}"/>
          </ac:spMkLst>
        </pc:spChg>
        <pc:spChg chg="add mod">
          <ac:chgData name="Sadia Odud" userId="541c42b7b5cf9cf6" providerId="LiveId" clId="{EB3ED9DC-E37F-4AD2-A73E-2AEEE6D10733}" dt="2024-05-06T21:55:32.252" v="74"/>
          <ac:spMkLst>
            <pc:docMk/>
            <pc:sldMk cId="908189120" sldId="261"/>
            <ac:spMk id="4" creationId="{C00CD35F-1097-86C1-17A6-CA4B31CA3A40}"/>
          </ac:spMkLst>
        </pc:spChg>
        <pc:graphicFrameChg chg="add mod">
          <ac:chgData name="Sadia Odud" userId="541c42b7b5cf9cf6" providerId="LiveId" clId="{EB3ED9DC-E37F-4AD2-A73E-2AEEE6D10733}" dt="2024-05-06T21:55:52.189" v="75"/>
          <ac:graphicFrameMkLst>
            <pc:docMk/>
            <pc:sldMk cId="908189120" sldId="261"/>
            <ac:graphicFrameMk id="5" creationId="{13DAF5AD-FE7C-9C60-6345-ACC07E3992EB}"/>
          </ac:graphicFrameMkLst>
        </pc:graphicFrameChg>
      </pc:sldChg>
      <pc:sldChg chg="addSp delSp modSp new mod">
        <pc:chgData name="Sadia Odud" userId="541c42b7b5cf9cf6" providerId="LiveId" clId="{EB3ED9DC-E37F-4AD2-A73E-2AEEE6D10733}" dt="2024-05-06T21:56:57.488" v="80"/>
        <pc:sldMkLst>
          <pc:docMk/>
          <pc:sldMk cId="2835224860" sldId="262"/>
        </pc:sldMkLst>
        <pc:spChg chg="del">
          <ac:chgData name="Sadia Odud" userId="541c42b7b5cf9cf6" providerId="LiveId" clId="{EB3ED9DC-E37F-4AD2-A73E-2AEEE6D10733}" dt="2024-05-06T21:56:21.035" v="76" actId="478"/>
          <ac:spMkLst>
            <pc:docMk/>
            <pc:sldMk cId="2835224860" sldId="262"/>
            <ac:spMk id="2" creationId="{D57A59F7-F09B-F45A-D88E-0CAAFA77CA2C}"/>
          </ac:spMkLst>
        </pc:spChg>
        <pc:spChg chg="del">
          <ac:chgData name="Sadia Odud" userId="541c42b7b5cf9cf6" providerId="LiveId" clId="{EB3ED9DC-E37F-4AD2-A73E-2AEEE6D10733}" dt="2024-05-06T21:56:25.999" v="77" actId="478"/>
          <ac:spMkLst>
            <pc:docMk/>
            <pc:sldMk cId="2835224860" sldId="262"/>
            <ac:spMk id="3" creationId="{58BD7D9C-633B-1FE8-62A6-76AF0C165860}"/>
          </ac:spMkLst>
        </pc:spChg>
        <pc:spChg chg="add mod">
          <ac:chgData name="Sadia Odud" userId="541c42b7b5cf9cf6" providerId="LiveId" clId="{EB3ED9DC-E37F-4AD2-A73E-2AEEE6D10733}" dt="2024-05-06T21:56:28.133" v="78"/>
          <ac:spMkLst>
            <pc:docMk/>
            <pc:sldMk cId="2835224860" sldId="262"/>
            <ac:spMk id="4" creationId="{D1D5E2DE-AA38-BBE6-240B-2E19914A0BC0}"/>
          </ac:spMkLst>
        </pc:spChg>
        <pc:spChg chg="add mod">
          <ac:chgData name="Sadia Odud" userId="541c42b7b5cf9cf6" providerId="LiveId" clId="{EB3ED9DC-E37F-4AD2-A73E-2AEEE6D10733}" dt="2024-05-06T21:56:45.138" v="79"/>
          <ac:spMkLst>
            <pc:docMk/>
            <pc:sldMk cId="2835224860" sldId="262"/>
            <ac:spMk id="5" creationId="{94D52D21-4213-7E10-48DA-4ABD0FC15B8D}"/>
          </ac:spMkLst>
        </pc:spChg>
        <pc:picChg chg="add mod">
          <ac:chgData name="Sadia Odud" userId="541c42b7b5cf9cf6" providerId="LiveId" clId="{EB3ED9DC-E37F-4AD2-A73E-2AEEE6D10733}" dt="2024-05-06T21:56:57.488" v="80"/>
          <ac:picMkLst>
            <pc:docMk/>
            <pc:sldMk cId="2835224860" sldId="262"/>
            <ac:picMk id="6" creationId="{1688CA83-66C1-17A7-6935-C9577AA96F3E}"/>
          </ac:picMkLst>
        </pc:picChg>
      </pc:sldChg>
      <pc:sldChg chg="addSp delSp modSp new mod">
        <pc:chgData name="Sadia Odud" userId="541c42b7b5cf9cf6" providerId="LiveId" clId="{EB3ED9DC-E37F-4AD2-A73E-2AEEE6D10733}" dt="2024-05-06T21:57:52.445" v="84"/>
        <pc:sldMkLst>
          <pc:docMk/>
          <pc:sldMk cId="1630913467" sldId="263"/>
        </pc:sldMkLst>
        <pc:spChg chg="del">
          <ac:chgData name="Sadia Odud" userId="541c42b7b5cf9cf6" providerId="LiveId" clId="{EB3ED9DC-E37F-4AD2-A73E-2AEEE6D10733}" dt="2024-05-06T21:57:10.779" v="81" actId="478"/>
          <ac:spMkLst>
            <pc:docMk/>
            <pc:sldMk cId="1630913467" sldId="263"/>
            <ac:spMk id="2" creationId="{A910DBA9-3BCC-AE0D-55DF-5CFFD6D07EA8}"/>
          </ac:spMkLst>
        </pc:spChg>
        <pc:spChg chg="del">
          <ac:chgData name="Sadia Odud" userId="541c42b7b5cf9cf6" providerId="LiveId" clId="{EB3ED9DC-E37F-4AD2-A73E-2AEEE6D10733}" dt="2024-05-06T21:57:12.969" v="82" actId="478"/>
          <ac:spMkLst>
            <pc:docMk/>
            <pc:sldMk cId="1630913467" sldId="263"/>
            <ac:spMk id="3" creationId="{87F0F801-8090-3F6B-F0EA-326152895B15}"/>
          </ac:spMkLst>
        </pc:spChg>
        <pc:spChg chg="add mod">
          <ac:chgData name="Sadia Odud" userId="541c42b7b5cf9cf6" providerId="LiveId" clId="{EB3ED9DC-E37F-4AD2-A73E-2AEEE6D10733}" dt="2024-05-06T21:57:32.725" v="83"/>
          <ac:spMkLst>
            <pc:docMk/>
            <pc:sldMk cId="1630913467" sldId="263"/>
            <ac:spMk id="4" creationId="{571A9A45-1581-3842-0B2D-921867820F9C}"/>
          </ac:spMkLst>
        </pc:spChg>
        <pc:graphicFrameChg chg="add mod">
          <ac:chgData name="Sadia Odud" userId="541c42b7b5cf9cf6" providerId="LiveId" clId="{EB3ED9DC-E37F-4AD2-A73E-2AEEE6D10733}" dt="2024-05-06T21:57:52.445" v="84"/>
          <ac:graphicFrameMkLst>
            <pc:docMk/>
            <pc:sldMk cId="1630913467" sldId="263"/>
            <ac:graphicFrameMk id="5" creationId="{23D46633-7444-251D-D5B0-567019DFB96A}"/>
          </ac:graphicFrameMkLst>
        </pc:graphicFrameChg>
      </pc:sldChg>
      <pc:sldChg chg="addSp delSp modSp new mod">
        <pc:chgData name="Sadia Odud" userId="541c42b7b5cf9cf6" providerId="LiveId" clId="{EB3ED9DC-E37F-4AD2-A73E-2AEEE6D10733}" dt="2024-05-06T21:58:52.375" v="89"/>
        <pc:sldMkLst>
          <pc:docMk/>
          <pc:sldMk cId="1836147867" sldId="264"/>
        </pc:sldMkLst>
        <pc:spChg chg="del">
          <ac:chgData name="Sadia Odud" userId="541c42b7b5cf9cf6" providerId="LiveId" clId="{EB3ED9DC-E37F-4AD2-A73E-2AEEE6D10733}" dt="2024-05-06T21:58:19.459" v="85" actId="478"/>
          <ac:spMkLst>
            <pc:docMk/>
            <pc:sldMk cId="1836147867" sldId="264"/>
            <ac:spMk id="2" creationId="{535C3059-A237-11E1-D6AC-C92A8A0D3331}"/>
          </ac:spMkLst>
        </pc:spChg>
        <pc:spChg chg="del">
          <ac:chgData name="Sadia Odud" userId="541c42b7b5cf9cf6" providerId="LiveId" clId="{EB3ED9DC-E37F-4AD2-A73E-2AEEE6D10733}" dt="2024-05-06T21:58:23.228" v="86" actId="478"/>
          <ac:spMkLst>
            <pc:docMk/>
            <pc:sldMk cId="1836147867" sldId="264"/>
            <ac:spMk id="3" creationId="{B6F23D2A-CE82-E715-A928-21D3444AA101}"/>
          </ac:spMkLst>
        </pc:spChg>
        <pc:spChg chg="add mod">
          <ac:chgData name="Sadia Odud" userId="541c42b7b5cf9cf6" providerId="LiveId" clId="{EB3ED9DC-E37F-4AD2-A73E-2AEEE6D10733}" dt="2024-05-06T21:58:24.087" v="87"/>
          <ac:spMkLst>
            <pc:docMk/>
            <pc:sldMk cId="1836147867" sldId="264"/>
            <ac:spMk id="4" creationId="{0F4EE0AE-6B40-816F-F2B3-E079326FD81B}"/>
          </ac:spMkLst>
        </pc:spChg>
        <pc:spChg chg="add mod">
          <ac:chgData name="Sadia Odud" userId="541c42b7b5cf9cf6" providerId="LiveId" clId="{EB3ED9DC-E37F-4AD2-A73E-2AEEE6D10733}" dt="2024-05-06T21:58:38.299" v="88"/>
          <ac:spMkLst>
            <pc:docMk/>
            <pc:sldMk cId="1836147867" sldId="264"/>
            <ac:spMk id="5" creationId="{D5A97A8B-1EF4-BB38-059E-9DE1D12A9AA1}"/>
          </ac:spMkLst>
        </pc:spChg>
        <pc:picChg chg="add mod">
          <ac:chgData name="Sadia Odud" userId="541c42b7b5cf9cf6" providerId="LiveId" clId="{EB3ED9DC-E37F-4AD2-A73E-2AEEE6D10733}" dt="2024-05-06T21:58:52.375" v="89"/>
          <ac:picMkLst>
            <pc:docMk/>
            <pc:sldMk cId="1836147867" sldId="264"/>
            <ac:picMk id="6" creationId="{841BEF07-CAB9-BD21-B141-15403471B2F1}"/>
          </ac:picMkLst>
        </pc:picChg>
      </pc:sldChg>
      <pc:sldChg chg="addSp delSp modSp new mod">
        <pc:chgData name="Sadia Odud" userId="541c42b7b5cf9cf6" providerId="LiveId" clId="{EB3ED9DC-E37F-4AD2-A73E-2AEEE6D10733}" dt="2024-05-06T21:59:55.444" v="93"/>
        <pc:sldMkLst>
          <pc:docMk/>
          <pc:sldMk cId="3299912749" sldId="265"/>
        </pc:sldMkLst>
        <pc:spChg chg="del">
          <ac:chgData name="Sadia Odud" userId="541c42b7b5cf9cf6" providerId="LiveId" clId="{EB3ED9DC-E37F-4AD2-A73E-2AEEE6D10733}" dt="2024-05-06T21:59:33.308" v="90" actId="478"/>
          <ac:spMkLst>
            <pc:docMk/>
            <pc:sldMk cId="3299912749" sldId="265"/>
            <ac:spMk id="2" creationId="{7EC01706-98BF-93FF-F80A-CC05461D142C}"/>
          </ac:spMkLst>
        </pc:spChg>
        <pc:spChg chg="del">
          <ac:chgData name="Sadia Odud" userId="541c42b7b5cf9cf6" providerId="LiveId" clId="{EB3ED9DC-E37F-4AD2-A73E-2AEEE6D10733}" dt="2024-05-06T21:59:37.692" v="91" actId="478"/>
          <ac:spMkLst>
            <pc:docMk/>
            <pc:sldMk cId="3299912749" sldId="265"/>
            <ac:spMk id="3" creationId="{CB0CB500-E89C-5AC8-6F08-32F385187508}"/>
          </ac:spMkLst>
        </pc:spChg>
        <pc:spChg chg="add mod">
          <ac:chgData name="Sadia Odud" userId="541c42b7b5cf9cf6" providerId="LiveId" clId="{EB3ED9DC-E37F-4AD2-A73E-2AEEE6D10733}" dt="2024-05-06T21:59:40.529" v="92"/>
          <ac:spMkLst>
            <pc:docMk/>
            <pc:sldMk cId="3299912749" sldId="265"/>
            <ac:spMk id="4" creationId="{1C3E4A2E-E823-9CB5-F2D6-A7BC4329835A}"/>
          </ac:spMkLst>
        </pc:spChg>
        <pc:spChg chg="add mod">
          <ac:chgData name="Sadia Odud" userId="541c42b7b5cf9cf6" providerId="LiveId" clId="{EB3ED9DC-E37F-4AD2-A73E-2AEEE6D10733}" dt="2024-05-06T21:59:55.444" v="93"/>
          <ac:spMkLst>
            <pc:docMk/>
            <pc:sldMk cId="3299912749" sldId="265"/>
            <ac:spMk id="5" creationId="{B3317E21-D091-5C72-8E96-098CF3D0E73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FA5A3-EA05-45A1-0E12-CE5443F94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2EB327-134A-E107-EE5B-74ABB025B0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B63477-2F09-6A39-DE93-4F0FF35D7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2087-5ABA-4E6B-898B-E9839FA6FDC2}" type="datetimeFigureOut">
              <a:rPr lang="en-GB" smtClean="0"/>
              <a:t>06/05/2024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338C7-CB9B-8023-DD13-DCB5FD39B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3027A6-FCA7-D6EC-E462-308D90309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29645-2175-4196-9033-F92D1CAF1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260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A4955-C2EA-3596-3FD0-006F4C4A8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9042E-57CA-2F69-176C-9360203DDD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61441B-6013-FE12-A61B-B0ED874FB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2087-5ABA-4E6B-898B-E9839FA6FDC2}" type="datetimeFigureOut">
              <a:rPr lang="en-GB" smtClean="0"/>
              <a:t>06/05/2024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145D64-D341-E4A9-A37B-E77943A737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357AEA-7D58-B9A4-9C78-B7107091E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29645-2175-4196-9033-F92D1CAF1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0621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4539C-CDC3-2E16-F704-FACF0EC8B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D73EBF-AB8D-D3D1-D1FC-DCAA6DDC6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BDA3D7-E343-0036-F7B7-98EAF9660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2087-5ABA-4E6B-898B-E9839FA6FDC2}" type="datetimeFigureOut">
              <a:rPr lang="en-GB" smtClean="0"/>
              <a:t>06/05/2024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57B30C-F3D4-40B5-252A-214775081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88FF64-07C5-DC89-3599-BA155BC69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29645-2175-4196-9033-F92D1CAF1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8680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F6ADD-2E6E-4C7B-5281-F2359C3EC3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764455-35DA-BB87-0E04-AA93672532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DB4B65-52EA-79DB-6C4B-970247C96A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8AF32A-0154-A7DA-2AC2-F6209B1D27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2087-5ABA-4E6B-898B-E9839FA6FDC2}" type="datetimeFigureOut">
              <a:rPr lang="en-GB" smtClean="0"/>
              <a:t>06/05/2024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C5FED8-5623-FDD3-9B8E-10D85D631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47A682-6F44-7B11-BA51-C362FB0A6F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29645-2175-4196-9033-F92D1CAF1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3091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111E6-5776-5D95-0393-3647754BB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C593B6-0057-8CEE-E4AD-E7991A0A3C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851C15-DE9E-0870-88B0-01D3405CC6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97301C8-B16E-943D-4F9D-91D8576129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FFA298-FA39-E2CC-E597-48B8974D12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A0625E-EB1E-BEB9-E15C-F6CF12EC0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2087-5ABA-4E6B-898B-E9839FA6FDC2}" type="datetimeFigureOut">
              <a:rPr lang="en-GB" smtClean="0"/>
              <a:t>06/05/2024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4C997B-FE64-5152-ABB6-515485D5EA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4335F7C-7573-FCBA-EF23-3FFAB87BF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29645-2175-4196-9033-F92D1CAF1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2816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3493C-B429-4BD7-F600-51576C270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D2C247-5328-2042-C567-655A1FEB16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2087-5ABA-4E6B-898B-E9839FA6FDC2}" type="datetimeFigureOut">
              <a:rPr lang="en-GB" smtClean="0"/>
              <a:t>06/05/2024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ADB646-E764-8B9C-1F11-736DB0D74F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D7176B-59C8-60E7-A40D-28EEAB6EE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29645-2175-4196-9033-F92D1CAF1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283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42494A-39BC-C25C-0480-CAC3C12B2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2087-5ABA-4E6B-898B-E9839FA6FDC2}" type="datetimeFigureOut">
              <a:rPr lang="en-GB" smtClean="0"/>
              <a:t>06/05/2024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1307E1-EAB5-AE1A-3A22-3F8C14163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226334-3E7C-831A-B4B1-9A256A4AF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29645-2175-4196-9033-F92D1CAF1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124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61A1D-72C3-83B0-1E62-484638B40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AACCC-8DAD-71AF-B062-39D51BC28C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81E6F-7117-B8B4-950C-A2BF77CCA9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0AAC62-F80D-34FC-0FCB-FAAFF9037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2087-5ABA-4E6B-898B-E9839FA6FDC2}" type="datetimeFigureOut">
              <a:rPr lang="en-GB" smtClean="0"/>
              <a:t>06/05/2024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A50EFF-71B2-0864-063C-623E06D09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B1B986-8C28-2770-EFE3-A442D2630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29645-2175-4196-9033-F92D1CAF1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022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EC9C0-046E-D361-C2EA-06B290C6A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E460DE-377E-679C-1740-383E8B848E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291F45-217F-FB9E-D2D8-E4CC65E6DD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2D1644-43D4-F45F-E450-BE4EF1A74C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2087-5ABA-4E6B-898B-E9839FA6FDC2}" type="datetimeFigureOut">
              <a:rPr lang="en-GB" smtClean="0"/>
              <a:t>06/05/2024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388947-0281-F9CD-B9DB-5F52237FCC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A447F2-9DA8-CE54-FF87-D750EAE04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29645-2175-4196-9033-F92D1CAF1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477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02A3E-B734-E4DC-FBD6-8731DDBA9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DCF28C-FCA9-AA3E-0E60-51B269BA1C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518687-F72D-52EE-EF0E-342B0EBE8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2087-5ABA-4E6B-898B-E9839FA6FDC2}" type="datetimeFigureOut">
              <a:rPr lang="en-GB" smtClean="0"/>
              <a:t>06/05/2024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8F4927-BA77-ECDC-B1BF-F5577A9DA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BFF0C5-9BD0-B474-9B22-729156EAD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29645-2175-4196-9033-F92D1CAF1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012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8C745E-A89E-327A-5D2E-5814E2771C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7DB8D5-BAAD-55F7-A7D7-9F264E9CED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D67208-0021-D46C-8ABA-5AF0E759A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2087-5ABA-4E6B-898B-E9839FA6FDC2}" type="datetimeFigureOut">
              <a:rPr lang="en-GB" smtClean="0"/>
              <a:t>06/05/2024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54F5D8-417C-6D98-11E8-A2E802702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6EDABC-8210-7F7D-8D0C-25CD42EDB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29645-2175-4196-9033-F92D1CAF1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846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7B4E3A2-70DC-6E30-56EC-521E8B2E9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54FCF2-478C-B6D6-105A-4C6205EAE6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C3F4FC-AB34-AA1D-1DE4-0452E33C11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322087-5ABA-4E6B-898B-E9839FA6FDC2}" type="datetimeFigureOut">
              <a:rPr lang="en-GB" smtClean="0"/>
              <a:t>06/05/2024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5C3453-0F3F-3998-BC1C-A0137DDE70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F58D30-19A4-36CF-0A17-7AAB951561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829645-2175-4196-9033-F92D1CAF1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569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DD4781D-30BC-D139-01C0-2B45B9E3BB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98020"/>
            <a:ext cx="9144000" cy="3078162"/>
          </a:xfrm>
        </p:spPr>
        <p:txBody>
          <a:bodyPr>
            <a:noAutofit/>
          </a:bodyPr>
          <a:lstStyle/>
          <a:p>
            <a:r>
              <a:rPr lang="en-GB" sz="3200" b="1" dirty="0"/>
              <a:t>BMIH6007</a:t>
            </a:r>
            <a:br>
              <a:rPr lang="en-GB" sz="3200" b="1" dirty="0"/>
            </a:br>
            <a:r>
              <a:rPr lang="en-US" sz="3200" b="1" dirty="0"/>
              <a:t>International Meetings Management for the Hotel Industry</a:t>
            </a:r>
            <a:br>
              <a:rPr lang="en-US" sz="3200" b="1" dirty="0"/>
            </a:br>
            <a:r>
              <a:rPr lang="en-GB" sz="3200" b="1" dirty="0"/>
              <a:t>Assignment 1: Feasibility Plan for an International Meeting</a:t>
            </a:r>
            <a:br>
              <a:rPr lang="en-GB" sz="3200" b="1" dirty="0"/>
            </a:br>
            <a:r>
              <a:rPr lang="en-GB" sz="3200" b="1" dirty="0"/>
              <a:t>Event Theme: Technology and Innovation</a:t>
            </a:r>
            <a:br>
              <a:rPr lang="en-GB" sz="3200" b="1" dirty="0"/>
            </a:br>
            <a:br>
              <a:rPr lang="en-GB" sz="3200" b="1" dirty="0"/>
            </a:br>
            <a:r>
              <a:rPr lang="en-GB" sz="3200" b="1" dirty="0"/>
              <a:t>Sadia Odud</a:t>
            </a:r>
            <a:br>
              <a:rPr lang="en-GB" sz="3200" b="1" dirty="0"/>
            </a:br>
            <a:r>
              <a:rPr lang="en-GB" sz="3200" b="1" dirty="0"/>
              <a:t>2130037</a:t>
            </a:r>
            <a:br>
              <a:rPr lang="en-GB" sz="3200" b="1" dirty="0"/>
            </a:br>
            <a:r>
              <a:rPr lang="en-GB" sz="3200" b="1" dirty="0"/>
              <a:t>Kathryn Flynn</a:t>
            </a:r>
          </a:p>
        </p:txBody>
      </p:sp>
    </p:spTree>
    <p:extLst>
      <p:ext uri="{BB962C8B-B14F-4D97-AF65-F5344CB8AC3E}">
        <p14:creationId xmlns:p14="http://schemas.microsoft.com/office/powerpoint/2010/main" val="1491343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E9031F5-7234-3576-4D80-DEAB0496D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b="1" dirty="0"/>
              <a:t>Contents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3433C00-CB4C-4690-DDD2-E5E7C34C17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r>
              <a:rPr lang="en-GB" dirty="0"/>
              <a:t>Introduction</a:t>
            </a:r>
          </a:p>
          <a:p>
            <a:r>
              <a:rPr lang="en-GB" dirty="0"/>
              <a:t>Market Factors</a:t>
            </a:r>
          </a:p>
          <a:p>
            <a:r>
              <a:rPr lang="en-GB" dirty="0"/>
              <a:t>Operational Factors</a:t>
            </a:r>
          </a:p>
          <a:p>
            <a:r>
              <a:rPr lang="en-GB" dirty="0"/>
              <a:t>SWOT Analysis</a:t>
            </a:r>
          </a:p>
          <a:p>
            <a:r>
              <a:rPr lang="en-GB" dirty="0"/>
              <a:t>PESTLE Analysis</a:t>
            </a:r>
          </a:p>
          <a:p>
            <a:r>
              <a:rPr lang="en-GB" dirty="0"/>
              <a:t>Financial Factors</a:t>
            </a:r>
          </a:p>
          <a:p>
            <a:r>
              <a:rPr lang="en-GB" dirty="0"/>
              <a:t>Conclusion </a:t>
            </a:r>
          </a:p>
          <a:p>
            <a:r>
              <a:rPr lang="en-GB" dirty="0"/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1187520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1F460FD-39E1-9405-5FE3-459F054CC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0641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7B84D9C-5949-8AB1-331D-FAD2B9FD40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00125"/>
            <a:ext cx="10515600" cy="5176838"/>
          </a:xfrm>
        </p:spPr>
        <p:txBody>
          <a:bodyPr numCol="2">
            <a:normAutofit/>
          </a:bodyPr>
          <a:lstStyle/>
          <a:p>
            <a:pPr algn="just"/>
            <a:r>
              <a:rPr lang="en-US" sz="2600" dirty="0"/>
              <a:t>This study explores the feasibility of holding a MICE event on "Technology and Innovation within the Hospitality Sector" at Delta Hotels by Marriott </a:t>
            </a:r>
            <a:r>
              <a:rPr lang="en-US" sz="2600" dirty="0" err="1"/>
              <a:t>Breadsall</a:t>
            </a:r>
            <a:r>
              <a:rPr lang="en-US" sz="2600" dirty="0"/>
              <a:t> Priory Country Club in Derby, UK. </a:t>
            </a:r>
          </a:p>
          <a:p>
            <a:pPr algn="just"/>
            <a:r>
              <a:rPr lang="en-US" sz="2600" dirty="0"/>
              <a:t>MICE events include meetings, incentives, conferences, and exhibitions </a:t>
            </a:r>
            <a:r>
              <a:rPr lang="en-GB" sz="2600" dirty="0"/>
              <a:t>(</a:t>
            </a:r>
            <a:r>
              <a:rPr lang="en-GB" sz="2600" dirty="0" err="1"/>
              <a:t>Anas</a:t>
            </a:r>
            <a:r>
              <a:rPr lang="en-GB" sz="2600" dirty="0"/>
              <a:t> et al., 2020)</a:t>
            </a:r>
            <a:r>
              <a:rPr lang="en-US" sz="2600" dirty="0"/>
              <a:t>.</a:t>
            </a:r>
          </a:p>
          <a:p>
            <a:pPr algn="just"/>
            <a:r>
              <a:rPr lang="en-US" sz="2600" dirty="0"/>
              <a:t>Many commercial and professional fields depend on these gatherings for networking, knowledge sharing, and business development.</a:t>
            </a:r>
          </a:p>
          <a:p>
            <a:pPr algn="just"/>
            <a:r>
              <a:rPr lang="en-US" sz="2600" dirty="0"/>
              <a:t>This responsibility will study market, operational, SWOT, PESTLE, and financial elements to establish event feasibility.</a:t>
            </a:r>
          </a:p>
          <a:p>
            <a:pPr marL="0" indent="0" algn="just">
              <a:buNone/>
            </a:pPr>
            <a:r>
              <a:rPr lang="en-US" sz="2600" dirty="0"/>
              <a:t> </a:t>
            </a:r>
            <a:br>
              <a:rPr lang="en-US" sz="2600" dirty="0"/>
            </a:br>
            <a:br>
              <a:rPr lang="en-US" sz="2600" dirty="0"/>
            </a:br>
            <a:endParaRPr lang="en-GB" sz="2600" dirty="0"/>
          </a:p>
          <a:p>
            <a:pPr algn="just"/>
            <a:endParaRPr lang="en-GB" sz="2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28438A5-FA09-7D2C-5945-ABB5BD1296A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37" t="28030" r="21307" b="26515"/>
          <a:stretch/>
        </p:blipFill>
        <p:spPr>
          <a:xfrm>
            <a:off x="6300788" y="3114675"/>
            <a:ext cx="5172075" cy="262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9313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B3A55DF-2129-BDC1-6B26-AFC880CF2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9215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 Factors</a:t>
            </a:r>
            <a:endParaRPr lang="en-GB" dirty="0"/>
          </a:p>
        </p:txBody>
      </p:sp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B15C36E2-3B24-572F-91DC-8340D331C9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2513904"/>
              </p:ext>
            </p:extLst>
          </p:nvPr>
        </p:nvGraphicFramePr>
        <p:xfrm>
          <a:off x="403452" y="1057275"/>
          <a:ext cx="8794977" cy="5610801"/>
        </p:xfrm>
        <a:graphic>
          <a:graphicData uri="http://schemas.openxmlformats.org/drawingml/2006/table">
            <a:tbl>
              <a:tblPr firstRow="1" firstCol="1" bandRow="1">
                <a:tableStyleId>{69C7853C-536D-4A76-A0AE-DD22124D55A5}</a:tableStyleId>
              </a:tblPr>
              <a:tblGrid>
                <a:gridCol w="24750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198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105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Aspect</a:t>
                      </a:r>
                      <a:endParaRPr lang="en-GB" sz="20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Details</a:t>
                      </a:r>
                      <a:endParaRPr lang="en-GB" sz="20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61245">
                <a:tc>
                  <a:txBody>
                    <a:bodyPr/>
                    <a:lstStyle/>
                    <a:p>
                      <a:pPr marL="34290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effectLst/>
                        </a:rPr>
                        <a:t>Target Market</a:t>
                      </a:r>
                      <a:endParaRPr lang="en-GB" sz="20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tc>
                  <a:txBody>
                    <a:bodyPr/>
                    <a:lstStyle/>
                    <a:p>
                      <a:pPr marL="34290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effectLst/>
                        </a:rPr>
                        <a:t>Professionals and businesses in the hospitality sector focusing on technology and innovation </a:t>
                      </a:r>
                      <a:r>
                        <a:rPr lang="es-ES" sz="2000" kern="1200" dirty="0">
                          <a:effectLst/>
                        </a:rPr>
                        <a:t>(Bueno, </a:t>
                      </a:r>
                      <a:r>
                        <a:rPr lang="es-ES" sz="2000" kern="1200" dirty="0" err="1">
                          <a:effectLst/>
                        </a:rPr>
                        <a:t>Urbistondo</a:t>
                      </a:r>
                      <a:r>
                        <a:rPr lang="es-ES" sz="2000" kern="1200" dirty="0">
                          <a:effectLst/>
                        </a:rPr>
                        <a:t> and Martínez, 2020)</a:t>
                      </a:r>
                      <a:r>
                        <a:rPr lang="en-GB" sz="2000" dirty="0">
                          <a:effectLst/>
                        </a:rPr>
                        <a:t>.</a:t>
                      </a:r>
                      <a:endParaRPr lang="en-GB" sz="20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61245">
                <a:tc>
                  <a:txBody>
                    <a:bodyPr/>
                    <a:lstStyle/>
                    <a:p>
                      <a:pPr marL="34290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000">
                          <a:effectLst/>
                        </a:rPr>
                        <a:t>Demand</a:t>
                      </a:r>
                      <a:endParaRPr lang="en-GB" sz="200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tc>
                  <a:txBody>
                    <a:bodyPr/>
                    <a:lstStyle/>
                    <a:p>
                      <a:pPr marL="34290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effectLst/>
                        </a:rPr>
                        <a:t>High demand exists for innovative solutions in hospitality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effectLst/>
                        </a:rPr>
                        <a:t>Technology integration is a growing trend.</a:t>
                      </a:r>
                      <a:endParaRPr lang="en-GB" sz="20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61245">
                <a:tc>
                  <a:txBody>
                    <a:bodyPr/>
                    <a:lstStyle/>
                    <a:p>
                      <a:pPr marL="34290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000">
                          <a:effectLst/>
                        </a:rPr>
                        <a:t>Supply</a:t>
                      </a:r>
                      <a:endParaRPr lang="en-GB" sz="200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tc>
                  <a:txBody>
                    <a:bodyPr/>
                    <a:lstStyle/>
                    <a:p>
                      <a:pPr marL="34290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effectLst/>
                        </a:rPr>
                        <a:t>Few events specifically address technology in hospitality, presenting an opportunity for niche targeting </a:t>
                      </a:r>
                      <a:r>
                        <a:rPr lang="en-US" sz="2000" kern="1200" dirty="0">
                          <a:effectLst/>
                        </a:rPr>
                        <a:t>(An, Kim and </a:t>
                      </a:r>
                      <a:r>
                        <a:rPr lang="en-US" sz="2000" kern="1200" dirty="0" err="1">
                          <a:effectLst/>
                        </a:rPr>
                        <a:t>Hur</a:t>
                      </a:r>
                      <a:r>
                        <a:rPr lang="en-US" sz="2000" kern="1200" dirty="0">
                          <a:effectLst/>
                        </a:rPr>
                        <a:t>, 2021)</a:t>
                      </a:r>
                      <a:r>
                        <a:rPr lang="en-GB" sz="2000" dirty="0">
                          <a:effectLst/>
                        </a:rPr>
                        <a:t>.</a:t>
                      </a:r>
                      <a:endParaRPr lang="en-GB" sz="20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59624">
                <a:tc>
                  <a:txBody>
                    <a:bodyPr/>
                    <a:lstStyle/>
                    <a:p>
                      <a:pPr marL="34290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effectLst/>
                        </a:rPr>
                        <a:t>Competition</a:t>
                      </a:r>
                      <a:endParaRPr lang="en-GB" sz="20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tc>
                  <a:txBody>
                    <a:bodyPr/>
                    <a:lstStyle/>
                    <a:p>
                      <a:pPr marL="34290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effectLst/>
                        </a:rPr>
                        <a:t>Similar events in major cities; however, unique venue and theme may provide a competitive edge.</a:t>
                      </a:r>
                      <a:endParaRPr lang="en-GB" sz="20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27F4F35B-F1B0-3213-7730-7360ECB18A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19544" y="1057275"/>
            <a:ext cx="2619375" cy="26289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3656B65-621A-D7BD-0605-3E7234CA3A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6886" y="4057647"/>
            <a:ext cx="2619375" cy="239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573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2C9EE667-E743-9A89-76E5-0E6A20BAE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7785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Operational Factors</a:t>
            </a:r>
            <a:endParaRPr lang="en-GB" dirty="0"/>
          </a:p>
        </p:txBody>
      </p: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BA03F729-4226-EEF4-7213-E911D0845F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4880529"/>
              </p:ext>
            </p:extLst>
          </p:nvPr>
        </p:nvGraphicFramePr>
        <p:xfrm>
          <a:off x="180974" y="1206363"/>
          <a:ext cx="8491538" cy="4869180"/>
        </p:xfrm>
        <a:graphic>
          <a:graphicData uri="http://schemas.openxmlformats.org/drawingml/2006/table">
            <a:tbl>
              <a:tblPr firstRow="1" firstCol="1" bandRow="1">
                <a:tableStyleId>{284E427A-3D55-4303-BF80-6455036E1DE7}</a:tableStyleId>
              </a:tblPr>
              <a:tblGrid>
                <a:gridCol w="20193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722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Aspect</a:t>
                      </a:r>
                      <a:endParaRPr lang="en-GB" sz="24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Details</a:t>
                      </a:r>
                      <a:endParaRPr lang="en-GB" sz="24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342900" indent="-342900" algn="just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dirty="0">
                          <a:effectLst/>
                        </a:rPr>
                        <a:t>Venue</a:t>
                      </a:r>
                      <a:endParaRPr lang="en-GB" sz="2400" b="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tc>
                  <a:txBody>
                    <a:bodyPr/>
                    <a:lstStyle/>
                    <a:p>
                      <a:pPr marL="342900" indent="-342900" algn="just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>
                          <a:effectLst/>
                        </a:rPr>
                        <a:t>Delta Hotels by Marriott </a:t>
                      </a:r>
                      <a:r>
                        <a:rPr lang="en-GB" sz="2400" dirty="0" err="1">
                          <a:effectLst/>
                        </a:rPr>
                        <a:t>Breadsall</a:t>
                      </a:r>
                      <a:r>
                        <a:rPr lang="en-GB" sz="2400" dirty="0">
                          <a:effectLst/>
                        </a:rPr>
                        <a:t> Priory Country Club. Derby UK</a:t>
                      </a:r>
                      <a:endParaRPr lang="en-GB" sz="24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342900" indent="-342900" algn="just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dirty="0">
                          <a:effectLst/>
                        </a:rPr>
                        <a:t>Venue Availability</a:t>
                      </a:r>
                      <a:endParaRPr lang="en-GB" sz="2400" b="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tc>
                  <a:txBody>
                    <a:bodyPr/>
                    <a:lstStyle/>
                    <a:p>
                      <a:pPr marL="342900" indent="-342900" algn="just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>
                          <a:effectLst/>
                        </a:rPr>
                        <a:t>Preliminary bookings indicate availability for the proposed dates </a:t>
                      </a:r>
                      <a:r>
                        <a:rPr lang="en-GB" sz="2400" kern="1200" dirty="0">
                          <a:effectLst/>
                        </a:rPr>
                        <a:t>(Allen et al., 2022)</a:t>
                      </a:r>
                      <a:r>
                        <a:rPr lang="en-GB" sz="2400" dirty="0">
                          <a:effectLst/>
                        </a:rPr>
                        <a:t>.</a:t>
                      </a:r>
                      <a:endParaRPr lang="en-GB" sz="24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342900" indent="-342900" algn="just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dirty="0">
                          <a:effectLst/>
                        </a:rPr>
                        <a:t>Suitability</a:t>
                      </a:r>
                      <a:endParaRPr lang="en-GB" sz="2400" b="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tc>
                  <a:txBody>
                    <a:bodyPr/>
                    <a:lstStyle/>
                    <a:p>
                      <a:pPr marL="342900" indent="-342900" algn="just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>
                          <a:effectLst/>
                        </a:rPr>
                        <a:t>The venue accommodates 300-500 guests comfortably with technological amenities and high-quality services.</a:t>
                      </a:r>
                      <a:endParaRPr lang="en-GB" sz="24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342900" indent="-342900" algn="just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dirty="0">
                          <a:effectLst/>
                        </a:rPr>
                        <a:t>Skills Required</a:t>
                      </a:r>
                      <a:endParaRPr lang="en-GB" sz="2400" b="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tc>
                  <a:txBody>
                    <a:bodyPr/>
                    <a:lstStyle/>
                    <a:p>
                      <a:pPr marL="342900" indent="-342900" algn="just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>
                          <a:effectLst/>
                        </a:rPr>
                        <a:t>Staff skilled in event management, hospitality, and technical support for technological displays and setups </a:t>
                      </a:r>
                      <a:r>
                        <a:rPr lang="en-GB" sz="2400" kern="1200" dirty="0">
                          <a:effectLst/>
                        </a:rPr>
                        <a:t>(Sealy, 2024)</a:t>
                      </a:r>
                      <a:r>
                        <a:rPr lang="en-GB" sz="2400" dirty="0">
                          <a:effectLst/>
                        </a:rPr>
                        <a:t>.</a:t>
                      </a:r>
                      <a:endParaRPr lang="en-GB" sz="24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342900" indent="-342900" algn="just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dirty="0">
                          <a:effectLst/>
                        </a:rPr>
                        <a:t>Resources</a:t>
                      </a:r>
                      <a:endParaRPr lang="en-GB" sz="2400" b="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tc>
                  <a:txBody>
                    <a:bodyPr/>
                    <a:lstStyle/>
                    <a:p>
                      <a:pPr marL="342900" indent="-342900" algn="just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>
                          <a:effectLst/>
                        </a:rPr>
                        <a:t>Needs include catering, advanced lighting, ample parking, and seating arrangements.</a:t>
                      </a:r>
                      <a:endParaRPr lang="en-GB" sz="24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D15D1D54-67CF-26AC-01A4-4BB23F9E63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8251" y="1343025"/>
            <a:ext cx="3200400" cy="231457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22AC209-8F93-DB3F-711E-530921AF0F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3956" y="3857624"/>
            <a:ext cx="3388043" cy="2114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0184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00CD35F-1097-86C1-17A6-CA4B31CA3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9215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SWOT Analysis</a:t>
            </a:r>
            <a:endParaRPr lang="en-GB" dirty="0"/>
          </a:p>
        </p:txBody>
      </p:sp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13DAF5AD-FE7C-9C60-6345-ACC07E3992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640227"/>
              </p:ext>
            </p:extLst>
          </p:nvPr>
        </p:nvGraphicFramePr>
        <p:xfrm>
          <a:off x="838200" y="1453197"/>
          <a:ext cx="10206042" cy="4401948"/>
        </p:xfrm>
        <a:graphic>
          <a:graphicData uri="http://schemas.openxmlformats.org/drawingml/2006/table">
            <a:tbl>
              <a:tblPr firstRow="1" firstCol="1" bandRow="1">
                <a:tableStyleId>{35758FB7-9AC5-4552-8A53-C91805E547FA}</a:tableStyleId>
              </a:tblPr>
              <a:tblGrid>
                <a:gridCol w="524827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577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200" dirty="0">
                          <a:effectLst/>
                        </a:rPr>
                        <a:t>Strengths</a:t>
                      </a:r>
                      <a:endParaRPr lang="en-GB" sz="22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200" dirty="0">
                          <a:effectLst/>
                        </a:rPr>
                        <a:t>Weaknesses</a:t>
                      </a:r>
                      <a:endParaRPr lang="en-GB" sz="22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342900" indent="-342900" algn="l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200" b="0" dirty="0">
                          <a:effectLst/>
                        </a:rPr>
                        <a:t>Unique theme in an underserved market</a:t>
                      </a:r>
                      <a:endParaRPr lang="en-GB" sz="2200" b="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  <a:p>
                      <a:pPr marL="342900" indent="-342900" algn="l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200" b="0" dirty="0">
                          <a:effectLst/>
                        </a:rPr>
                        <a:t>Prestigious venue with excellent amenities </a:t>
                      </a:r>
                      <a:r>
                        <a:rPr lang="en-GB" sz="2200" b="0" kern="1200" dirty="0">
                          <a:effectLst/>
                        </a:rPr>
                        <a:t>(Kennedy-Eden, 2022)</a:t>
                      </a:r>
                      <a:endParaRPr lang="en-GB" sz="2200" b="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tc>
                  <a:txBody>
                    <a:bodyPr/>
                    <a:lstStyle/>
                    <a:p>
                      <a:pPr marL="342900" indent="-342900" algn="l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>
                          <a:effectLst/>
                        </a:rPr>
                        <a:t>High cost of technological setups</a:t>
                      </a:r>
                      <a:endParaRPr lang="en-GB" sz="22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  <a:p>
                      <a:pPr marL="342900" indent="-342900" algn="l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>
                          <a:effectLst/>
                        </a:rPr>
                        <a:t>Dependence on technological providers</a:t>
                      </a:r>
                      <a:endParaRPr lang="en-GB" sz="22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200" b="1" dirty="0">
                          <a:solidFill>
                            <a:schemeClr val="bg1"/>
                          </a:solidFill>
                          <a:effectLst/>
                        </a:rPr>
                        <a:t>Opportunities</a:t>
                      </a:r>
                      <a:endParaRPr lang="en-GB" sz="2200" b="1" dirty="0">
                        <a:solidFill>
                          <a:schemeClr val="bg1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200" b="1" dirty="0">
                          <a:solidFill>
                            <a:schemeClr val="bg1"/>
                          </a:solidFill>
                          <a:effectLst/>
                        </a:rPr>
                        <a:t>Threats</a:t>
                      </a:r>
                      <a:endParaRPr lang="en-GB" sz="2200" b="1" dirty="0">
                        <a:solidFill>
                          <a:schemeClr val="bg1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342900" indent="-342900" algn="l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200" b="0" dirty="0">
                          <a:effectLst/>
                        </a:rPr>
                        <a:t>Expansion into tech-driven hospitality events</a:t>
                      </a:r>
                      <a:endParaRPr lang="en-GB" sz="2200" b="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  <a:p>
                      <a:pPr marL="342900" indent="-342900" algn="l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200" b="0" dirty="0">
                          <a:effectLst/>
                        </a:rPr>
                        <a:t>Potential for high sponsor interest</a:t>
                      </a:r>
                      <a:endParaRPr lang="en-GB" sz="2200" b="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tc>
                  <a:txBody>
                    <a:bodyPr/>
                    <a:lstStyle/>
                    <a:p>
                      <a:pPr marL="342900" indent="-342900" algn="l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>
                          <a:effectLst/>
                        </a:rPr>
                        <a:t>Economic downturns affecting business travel</a:t>
                      </a:r>
                      <a:endParaRPr lang="en-GB" sz="22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  <a:p>
                      <a:pPr marL="342900" indent="-342900" algn="l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>
                          <a:effectLst/>
                        </a:rPr>
                        <a:t>Technological failures during the event</a:t>
                      </a:r>
                      <a:endParaRPr lang="en-GB" sz="22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9525" marR="9525" marT="9525" marB="9525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81891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1D5E2DE-AA38-BBE6-240B-2E19914A0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35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4D52D21-4213-7E10-48DA-4ABD0FC15B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28713"/>
            <a:ext cx="10515600" cy="5048250"/>
          </a:xfrm>
        </p:spPr>
        <p:txBody>
          <a:bodyPr numCol="2">
            <a:normAutofit/>
          </a:bodyPr>
          <a:lstStyle/>
          <a:p>
            <a:pPr algn="just"/>
            <a:r>
              <a:rPr lang="en-GB" sz="2200" b="1" dirty="0"/>
              <a:t>Political</a:t>
            </a:r>
            <a:r>
              <a:rPr lang="en-GB" sz="2200" dirty="0"/>
              <a:t>: Stable UK business environment favourable for international events. </a:t>
            </a:r>
          </a:p>
          <a:p>
            <a:pPr algn="just"/>
            <a:r>
              <a:rPr lang="en-GB" sz="2200" b="1" dirty="0"/>
              <a:t>Economic</a:t>
            </a:r>
            <a:r>
              <a:rPr lang="en-GB" sz="2200" dirty="0"/>
              <a:t>: Potential economic uncertainties including 3.2% inflation in the UK and budget planning must be conservative (Clark, 2024).</a:t>
            </a:r>
          </a:p>
          <a:p>
            <a:pPr algn="just"/>
            <a:r>
              <a:rPr lang="en-GB" sz="2200" b="1" dirty="0"/>
              <a:t>Social</a:t>
            </a:r>
            <a:r>
              <a:rPr lang="en-GB" sz="2200" dirty="0"/>
              <a:t>: Increasing interest in technology within lifestyle sectors like hospitality (Viol and Todd, 2023). </a:t>
            </a:r>
          </a:p>
          <a:p>
            <a:pPr algn="just"/>
            <a:r>
              <a:rPr lang="en-GB" sz="2200" b="1" dirty="0"/>
              <a:t>Technological</a:t>
            </a:r>
            <a:r>
              <a:rPr lang="en-GB" sz="2200" dirty="0"/>
              <a:t>: Event relies on the latest technology, both as a theme and an operational necessity. </a:t>
            </a:r>
          </a:p>
          <a:p>
            <a:pPr algn="just"/>
            <a:r>
              <a:rPr lang="en-GB" sz="2200" b="1" dirty="0"/>
              <a:t>Legal: </a:t>
            </a:r>
            <a:r>
              <a:rPr lang="en-GB" sz="2200" dirty="0"/>
              <a:t>Compliance with UK event and hospitality regulations required (Rogers and Wynn-Moylan, 2020).</a:t>
            </a:r>
          </a:p>
          <a:p>
            <a:pPr algn="just"/>
            <a:r>
              <a:rPr lang="en-GB" sz="2200" b="1" dirty="0"/>
              <a:t>Environmental</a:t>
            </a:r>
            <a:r>
              <a:rPr lang="en-GB" sz="2200" dirty="0"/>
              <a:t>: Green technology and sustainable practices can be highlighted. </a:t>
            </a:r>
          </a:p>
          <a:p>
            <a:pPr algn="just"/>
            <a:endParaRPr lang="en-GB" sz="2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88CA83-66C1-17A7-6935-C9577AA96F3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86" t="28030" r="42756" b="39142"/>
          <a:stretch/>
        </p:blipFill>
        <p:spPr>
          <a:xfrm>
            <a:off x="6343650" y="2986088"/>
            <a:ext cx="4743450" cy="2728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2248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71A9A45-1581-3842-0B2D-921867820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635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Financial Factors</a:t>
            </a:r>
            <a:endParaRPr lang="en-GB" dirty="0"/>
          </a:p>
        </p:txBody>
      </p:sp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23D46633-7444-251D-D5B0-567019DFB9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1869000"/>
              </p:ext>
            </p:extLst>
          </p:nvPr>
        </p:nvGraphicFramePr>
        <p:xfrm>
          <a:off x="838199" y="1154113"/>
          <a:ext cx="10406063" cy="5486400"/>
        </p:xfrm>
        <a:graphic>
          <a:graphicData uri="http://schemas.openxmlformats.org/drawingml/2006/table">
            <a:tbl>
              <a:tblPr firstRow="1" firstCol="1" bandRow="1"/>
              <a:tblGrid>
                <a:gridCol w="70823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2369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5596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solidFill>
                            <a:srgbClr val="FFFFFF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Income</a:t>
                      </a:r>
                      <a:endParaRPr lang="en-GB" sz="20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63990" marR="63990" marT="0" marB="0">
                    <a:lnL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Amount (£)</a:t>
                      </a:r>
                      <a:endParaRPr lang="en-GB" sz="200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63990" marR="63990" marT="0" marB="0">
                    <a:lnL>
                      <a:noFill/>
                    </a:lnL>
                    <a:lnR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596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b="0" dirty="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Ticket Sales (400 x £100)</a:t>
                      </a: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40,000</a:t>
                      </a: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596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b="0" dirty="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Sponsors</a:t>
                      </a: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15,000</a:t>
                      </a: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5596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b="0" dirty="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Advertisements</a:t>
                      </a: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5,000</a:t>
                      </a: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596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b="0" dirty="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Food Sales</a:t>
                      </a: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10,000</a:t>
                      </a: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5596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Total Income</a:t>
                      </a:r>
                      <a:endParaRPr lang="en-GB" sz="20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b="1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70,000</a:t>
                      </a:r>
                      <a:endParaRPr lang="en-GB" sz="200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5596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Expenses</a:t>
                      </a:r>
                      <a:endParaRPr lang="en-GB" sz="20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lang="en-GB" sz="2000">
                        <a:effectLst/>
                        <a:latin typeface="+mn-lt"/>
                        <a:cs typeface="Vrinda" panose="01010600010101010101" pitchFamily="2" charset="0"/>
                      </a:endParaRP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5596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b="0" dirty="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Event Rent</a:t>
                      </a: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5,000</a:t>
                      </a: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5596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b="0" dirty="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Staff</a:t>
                      </a: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7,000</a:t>
                      </a: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5596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b="0" dirty="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Advertisement</a:t>
                      </a: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3,000</a:t>
                      </a: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5596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b="0" dirty="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HR Training</a:t>
                      </a: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2,000</a:t>
                      </a: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5596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b="0" dirty="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Transportations</a:t>
                      </a: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3,000</a:t>
                      </a: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5596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b="0" dirty="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Food Cost</a:t>
                      </a: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6,000</a:t>
                      </a: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5596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b="0" dirty="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Decoration</a:t>
                      </a: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4,000</a:t>
                      </a: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5596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Total Expenses</a:t>
                      </a:r>
                      <a:endParaRPr lang="en-GB" sz="20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30,000</a:t>
                      </a: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5596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Net profit </a:t>
                      </a:r>
                      <a:endParaRPr lang="en-GB" sz="20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b="1" u="sng" dirty="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40,000</a:t>
                      </a:r>
                      <a:endParaRPr lang="en-GB" sz="2000" dirty="0">
                        <a:effectLst/>
                        <a:latin typeface="+mn-lt"/>
                        <a:ea typeface="Calibri" panose="020F0502020204030204" pitchFamily="34" charset="0"/>
                        <a:cs typeface="Vrinda" panose="01010600010101010101" pitchFamily="2" charset="0"/>
                      </a:endParaRP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55961">
                <a:tc gridSpan="2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Funding Sources: </a:t>
                      </a: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Vrinda" panose="01010600010101010101" pitchFamily="2" charset="0"/>
                        </a:rPr>
                        <a:t>Primarily from ticket sales, sponsorships, and advertisements. Additional backing may be secured through partnerships with technology firms.</a:t>
                      </a:r>
                    </a:p>
                  </a:txBody>
                  <a:tcPr marL="63990" marR="63990" marT="0" marB="0">
                    <a:lnL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8D0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309134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F4EE0AE-6B40-816F-F2B3-E079326FD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b="1" dirty="0"/>
              <a:t>Conclusion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5A97A8B-1EF4-BB38-059E-9DE1D12A9A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numCol="2"/>
          <a:lstStyle/>
          <a:p>
            <a:pPr algn="just"/>
            <a:r>
              <a:rPr lang="en-US" dirty="0"/>
              <a:t>The proposed MICE event "Technology and Innovation within the Hospitality Sector" allows hospitality stakeholders to display technical developments. </a:t>
            </a:r>
          </a:p>
          <a:p>
            <a:pPr algn="just"/>
            <a:r>
              <a:rPr lang="en-US" dirty="0"/>
              <a:t>Financial predictions indicate event success with a large profit. </a:t>
            </a:r>
          </a:p>
          <a:p>
            <a:pPr algn="just"/>
            <a:r>
              <a:rPr lang="en-US" dirty="0"/>
              <a:t>This event is possible at the chosen venue for operational and market reasons, benefiting attendees and sponsors. 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41BEF07-CAB9-BD21-B141-15403471B2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8899" y="3201194"/>
            <a:ext cx="4748213" cy="2585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1478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C3E4A2E-E823-9CB5-F2D6-A7BC43298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3675"/>
            <a:ext cx="10515600" cy="50641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3317E21-D091-5C72-8E96-098CF3D0E7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700088"/>
            <a:ext cx="11987213" cy="6043612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800" dirty="0"/>
              <a:t>Allen, J., O’Toole, W., Harris, R. and McDonnell, I. (2022). </a:t>
            </a:r>
            <a:r>
              <a:rPr lang="en-GB" sz="800" i="1" dirty="0"/>
              <a:t>Festival &amp; special event management</a:t>
            </a:r>
            <a:r>
              <a:rPr lang="en-GB" sz="800" dirty="0"/>
              <a:t>. Milton, </a:t>
            </a:r>
            <a:r>
              <a:rPr lang="en-GB" sz="800" dirty="0" err="1"/>
              <a:t>Qld</a:t>
            </a:r>
            <a:r>
              <a:rPr lang="en-GB" sz="800" dirty="0"/>
              <a:t>: John Wiley &amp; Sons Australia, Ltd.</a:t>
            </a:r>
          </a:p>
          <a:p>
            <a:pPr>
              <a:lnSpc>
                <a:spcPct val="120000"/>
              </a:lnSpc>
            </a:pPr>
            <a:r>
              <a:rPr lang="en-GB" sz="800" dirty="0"/>
              <a:t>An, J., Kim, H. and </a:t>
            </a:r>
            <a:r>
              <a:rPr lang="en-GB" sz="800" dirty="0" err="1"/>
              <a:t>Hur</a:t>
            </a:r>
            <a:r>
              <a:rPr lang="en-GB" sz="800" dirty="0"/>
              <a:t>, D. (2021). Keeping the Competitive Edge of a Convention and Exhibition </a:t>
            </a:r>
            <a:r>
              <a:rPr lang="en-GB" sz="800" dirty="0" err="1"/>
              <a:t>Center</a:t>
            </a:r>
            <a:r>
              <a:rPr lang="en-GB" sz="800" dirty="0"/>
              <a:t> in MICE Environment: Identification of Event Attributes for Long-Run Success. </a:t>
            </a:r>
            <a:r>
              <a:rPr lang="en-GB" sz="800" i="1" dirty="0"/>
              <a:t>Sustainability</a:t>
            </a:r>
            <a:r>
              <a:rPr lang="en-GB" sz="800" dirty="0"/>
              <a:t>, 13(9), </a:t>
            </a:r>
            <a:r>
              <a:rPr lang="en-GB" sz="800" dirty="0" err="1"/>
              <a:t>p.5030</a:t>
            </a:r>
            <a:r>
              <a:rPr lang="en-GB" sz="800" dirty="0"/>
              <a:t>. </a:t>
            </a:r>
            <a:r>
              <a:rPr lang="en-GB" sz="800" dirty="0" err="1"/>
              <a:t>doi:https</a:t>
            </a:r>
            <a:r>
              <a:rPr lang="en-GB" sz="800" dirty="0"/>
              <a:t>://doi.org/10.3390/</a:t>
            </a:r>
            <a:r>
              <a:rPr lang="en-GB" sz="800" dirty="0" err="1"/>
              <a:t>su13095030</a:t>
            </a:r>
            <a:r>
              <a:rPr lang="en-GB" sz="800" dirty="0"/>
              <a:t>.</a:t>
            </a:r>
          </a:p>
          <a:p>
            <a:pPr>
              <a:lnSpc>
                <a:spcPct val="120000"/>
              </a:lnSpc>
            </a:pPr>
            <a:r>
              <a:rPr lang="en-GB" sz="800" dirty="0" err="1"/>
              <a:t>Anas</a:t>
            </a:r>
            <a:r>
              <a:rPr lang="en-GB" sz="800" dirty="0"/>
              <a:t>, M.S., </a:t>
            </a:r>
            <a:r>
              <a:rPr lang="en-GB" sz="800" dirty="0" err="1"/>
              <a:t>Maddiah</a:t>
            </a:r>
            <a:r>
              <a:rPr lang="en-GB" sz="800" dirty="0"/>
              <a:t>, N.A., Noor </a:t>
            </a:r>
            <a:r>
              <a:rPr lang="en-GB" sz="800" dirty="0" err="1"/>
              <a:t>Eizamly</a:t>
            </a:r>
            <a:r>
              <a:rPr lang="en-GB" sz="800" dirty="0"/>
              <a:t>, N.U.E., </a:t>
            </a:r>
            <a:r>
              <a:rPr lang="en-GB" sz="800" dirty="0" err="1"/>
              <a:t>Sulaiman</a:t>
            </a:r>
            <a:r>
              <a:rPr lang="en-GB" sz="800" dirty="0"/>
              <a:t>, N.A. and Wee, H. (2020). Key success factors toward MICE industry: A systematic literature review / Muhammad </a:t>
            </a:r>
            <a:r>
              <a:rPr lang="en-GB" sz="800" dirty="0" err="1"/>
              <a:t>Saufi</a:t>
            </a:r>
            <a:r>
              <a:rPr lang="en-GB" sz="800" dirty="0"/>
              <a:t> </a:t>
            </a:r>
            <a:r>
              <a:rPr lang="en-GB" sz="800" dirty="0" err="1"/>
              <a:t>Anas</a:t>
            </a:r>
            <a:r>
              <a:rPr lang="en-GB" sz="800" dirty="0"/>
              <a:t> ... [et al.]. </a:t>
            </a:r>
            <a:r>
              <a:rPr lang="en-GB" sz="800" i="1" dirty="0"/>
              <a:t>Journal of Tourism, Hospitality &amp; Culinary Arts (JTHCA)</a:t>
            </a:r>
            <a:r>
              <a:rPr lang="en-GB" sz="800" dirty="0"/>
              <a:t>, [online] 12(1), </a:t>
            </a:r>
            <a:r>
              <a:rPr lang="en-GB" sz="800" dirty="0" err="1"/>
              <a:t>pp.1</a:t>
            </a:r>
            <a:r>
              <a:rPr lang="en-GB" sz="800" dirty="0"/>
              <a:t>–34. Available at: https://ir.uitm.edu.my/id/eprint/29153/ [Accessed 6 May 2024].</a:t>
            </a:r>
          </a:p>
          <a:p>
            <a:pPr>
              <a:lnSpc>
                <a:spcPct val="120000"/>
              </a:lnSpc>
            </a:pPr>
            <a:r>
              <a:rPr lang="en-GB" sz="800" dirty="0"/>
              <a:t>Bueno, A., </a:t>
            </a:r>
            <a:r>
              <a:rPr lang="en-GB" sz="800" dirty="0" err="1"/>
              <a:t>Urbistondo</a:t>
            </a:r>
            <a:r>
              <a:rPr lang="en-GB" sz="800" dirty="0"/>
              <a:t>, P. and </a:t>
            </a:r>
            <a:r>
              <a:rPr lang="en-GB" sz="800" dirty="0" err="1"/>
              <a:t>Martínez</a:t>
            </a:r>
            <a:r>
              <a:rPr lang="en-GB" sz="800" dirty="0"/>
              <a:t>, B. (2020). The MICE tourism value chain: Proposal of a conceptual framework and analysis of disintermediation. </a:t>
            </a:r>
            <a:r>
              <a:rPr lang="en-GB" sz="800" i="1" dirty="0"/>
              <a:t>Journal of Convention &amp; Event Tourism</a:t>
            </a:r>
            <a:r>
              <a:rPr lang="en-GB" sz="800" dirty="0"/>
              <a:t>, 21(3), </a:t>
            </a:r>
            <a:r>
              <a:rPr lang="en-GB" sz="800" dirty="0" err="1"/>
              <a:t>pp.177</a:t>
            </a:r>
            <a:r>
              <a:rPr lang="en-GB" sz="800" dirty="0"/>
              <a:t>–200. </a:t>
            </a:r>
            <a:r>
              <a:rPr lang="en-GB" sz="800" dirty="0" err="1"/>
              <a:t>doi:https</a:t>
            </a:r>
            <a:r>
              <a:rPr lang="en-GB" sz="800" dirty="0"/>
              <a:t>://doi.org/10.1080/15470148.2020.1740851.</a:t>
            </a:r>
          </a:p>
          <a:p>
            <a:pPr>
              <a:lnSpc>
                <a:spcPct val="120000"/>
              </a:lnSpc>
            </a:pPr>
            <a:r>
              <a:rPr lang="en-GB" sz="800" dirty="0"/>
              <a:t>Clark, D. (2024). </a:t>
            </a:r>
            <a:r>
              <a:rPr lang="en-GB" sz="800" i="1" dirty="0"/>
              <a:t>UK inflation rate 2022</a:t>
            </a:r>
            <a:r>
              <a:rPr lang="en-GB" sz="800" dirty="0"/>
              <a:t>. [online] </a:t>
            </a:r>
            <a:r>
              <a:rPr lang="en-GB" sz="800" dirty="0" err="1"/>
              <a:t>Statista</a:t>
            </a:r>
            <a:r>
              <a:rPr lang="en-GB" sz="800" dirty="0"/>
              <a:t>. Available at: https://www.statista.com/statistics/306648/inflation-rate-consumer-price-index-cpi-united-kingdom-uk/#:~:text=The%20UK%20inflation%20rate%20was.</a:t>
            </a:r>
          </a:p>
          <a:p>
            <a:pPr>
              <a:lnSpc>
                <a:spcPct val="120000"/>
              </a:lnSpc>
            </a:pPr>
            <a:r>
              <a:rPr lang="en-GB" sz="800" dirty="0"/>
              <a:t>Coles, T., Garcia, G., O’Malley, E. and Turner, C. (2022). Experiencing Event Management During the Coronavirus Pandemic: A Public Sector Perspective. </a:t>
            </a:r>
            <a:r>
              <a:rPr lang="en-GB" sz="800" i="1" dirty="0"/>
              <a:t>Frontiers in Sports and Active Living</a:t>
            </a:r>
            <a:r>
              <a:rPr lang="en-GB" sz="800" dirty="0"/>
              <a:t>, [online] 3. </a:t>
            </a:r>
            <a:r>
              <a:rPr lang="en-GB" sz="800" dirty="0" err="1"/>
              <a:t>doi:https</a:t>
            </a:r>
            <a:r>
              <a:rPr lang="en-GB" sz="800" dirty="0"/>
              <a:t>://doi.org/10.3389/</a:t>
            </a:r>
            <a:r>
              <a:rPr lang="en-GB" sz="800" dirty="0" err="1"/>
              <a:t>fspor.2021.814146</a:t>
            </a:r>
            <a:r>
              <a:rPr lang="en-GB" sz="800" dirty="0"/>
              <a:t>.</a:t>
            </a:r>
          </a:p>
          <a:p>
            <a:pPr>
              <a:lnSpc>
                <a:spcPct val="120000"/>
              </a:lnSpc>
            </a:pPr>
            <a:r>
              <a:rPr lang="en-GB" sz="800" dirty="0"/>
              <a:t>Dowson, R. and Bassett, D. (2022). </a:t>
            </a:r>
            <a:r>
              <a:rPr lang="en-GB" sz="800" i="1" dirty="0"/>
              <a:t>Event planning and management : principles, planning and practice</a:t>
            </a:r>
            <a:r>
              <a:rPr lang="en-GB" sz="800" dirty="0"/>
              <a:t>. 2nd ed. London, </a:t>
            </a:r>
            <a:r>
              <a:rPr lang="en-GB" sz="800" dirty="0" err="1"/>
              <a:t>Uk</a:t>
            </a:r>
            <a:r>
              <a:rPr lang="en-GB" sz="800" dirty="0"/>
              <a:t> ; New York: </a:t>
            </a:r>
            <a:r>
              <a:rPr lang="en-GB" sz="800" dirty="0" err="1"/>
              <a:t>Kogan</a:t>
            </a:r>
            <a:r>
              <a:rPr lang="en-GB" sz="800" dirty="0"/>
              <a:t> Page.</a:t>
            </a:r>
          </a:p>
          <a:p>
            <a:pPr>
              <a:lnSpc>
                <a:spcPct val="120000"/>
              </a:lnSpc>
            </a:pPr>
            <a:r>
              <a:rPr lang="en-GB" sz="800" dirty="0"/>
              <a:t>Fox, D., </a:t>
            </a:r>
            <a:r>
              <a:rPr lang="en-GB" sz="800" dirty="0" err="1"/>
              <a:t>Gouthro</a:t>
            </a:r>
            <a:r>
              <a:rPr lang="en-GB" sz="800" dirty="0"/>
              <a:t>, M.B., </a:t>
            </a:r>
            <a:r>
              <a:rPr lang="en-GB" sz="800" dirty="0" err="1"/>
              <a:t>Morakabati</a:t>
            </a:r>
            <a:r>
              <a:rPr lang="en-GB" sz="800" dirty="0"/>
              <a:t>, Y. and </a:t>
            </a:r>
            <a:r>
              <a:rPr lang="en-GB" sz="800" dirty="0" err="1"/>
              <a:t>Brackstone</a:t>
            </a:r>
            <a:r>
              <a:rPr lang="en-GB" sz="800" dirty="0"/>
              <a:t>, J. (2014). </a:t>
            </a:r>
            <a:r>
              <a:rPr lang="en-GB" sz="800" i="1" dirty="0"/>
              <a:t>Doing events research : from theory to practice</a:t>
            </a:r>
            <a:r>
              <a:rPr lang="en-GB" sz="800" dirty="0"/>
              <a:t>. London: </a:t>
            </a:r>
            <a:r>
              <a:rPr lang="en-GB" sz="800" dirty="0" err="1"/>
              <a:t>Routledge</a:t>
            </a:r>
            <a:r>
              <a:rPr lang="en-GB" sz="800" dirty="0"/>
              <a:t>, Taylor &amp; Francis Group.</a:t>
            </a:r>
          </a:p>
          <a:p>
            <a:pPr>
              <a:lnSpc>
                <a:spcPct val="120000"/>
              </a:lnSpc>
            </a:pPr>
            <a:r>
              <a:rPr lang="en-GB" sz="800" dirty="0"/>
              <a:t>Getz, D. and Page, S.J. (2020). </a:t>
            </a:r>
            <a:r>
              <a:rPr lang="en-GB" sz="800" i="1" dirty="0"/>
              <a:t>Event Studies : theory, Research and Policy for Planned Events</a:t>
            </a:r>
            <a:r>
              <a:rPr lang="en-GB" sz="800" dirty="0"/>
              <a:t>. 4th ed. London: </a:t>
            </a:r>
            <a:r>
              <a:rPr lang="en-GB" sz="800" dirty="0" err="1"/>
              <a:t>Routledge</a:t>
            </a:r>
            <a:r>
              <a:rPr lang="en-GB" sz="800" dirty="0"/>
              <a:t>.</a:t>
            </a:r>
          </a:p>
          <a:p>
            <a:pPr>
              <a:lnSpc>
                <a:spcPct val="120000"/>
              </a:lnSpc>
            </a:pPr>
            <a:r>
              <a:rPr lang="en-GB" sz="800" dirty="0" err="1"/>
              <a:t>Kanade</a:t>
            </a:r>
            <a:r>
              <a:rPr lang="en-GB" sz="800" dirty="0"/>
              <a:t>, P.P.U.P. and </a:t>
            </a:r>
            <a:r>
              <a:rPr lang="en-GB" sz="800" dirty="0" err="1"/>
              <a:t>Savale</a:t>
            </a:r>
            <a:r>
              <a:rPr lang="en-GB" sz="800" dirty="0"/>
              <a:t>, D.H.F.W. (2023). Reshaping The Future Of Mice Tourism Post-</a:t>
            </a:r>
            <a:r>
              <a:rPr lang="en-GB" sz="800" dirty="0" err="1"/>
              <a:t>Covid</a:t>
            </a:r>
            <a:r>
              <a:rPr lang="en-GB" sz="800" dirty="0"/>
              <a:t>-19: Challenges And Opportunities. </a:t>
            </a:r>
            <a:r>
              <a:rPr lang="en-GB" sz="800" i="1" dirty="0"/>
              <a:t>European Economic Letters (EEL)</a:t>
            </a:r>
            <a:r>
              <a:rPr lang="en-GB" sz="800" dirty="0"/>
              <a:t>, [online] 13(5), </a:t>
            </a:r>
            <a:r>
              <a:rPr lang="en-GB" sz="800" dirty="0" err="1"/>
              <a:t>pp.1737</a:t>
            </a:r>
            <a:r>
              <a:rPr lang="en-GB" sz="800" dirty="0"/>
              <a:t>–1751. </a:t>
            </a:r>
            <a:r>
              <a:rPr lang="en-GB" sz="800" dirty="0" err="1"/>
              <a:t>doi:https</a:t>
            </a:r>
            <a:r>
              <a:rPr lang="en-GB" sz="800" dirty="0"/>
              <a:t>://doi.org/10.52783/</a:t>
            </a:r>
            <a:r>
              <a:rPr lang="en-GB" sz="800" dirty="0" err="1"/>
              <a:t>eel.v13i5.962</a:t>
            </a:r>
            <a:r>
              <a:rPr lang="en-GB" sz="800" dirty="0"/>
              <a:t>.</a:t>
            </a:r>
          </a:p>
          <a:p>
            <a:pPr>
              <a:lnSpc>
                <a:spcPct val="120000"/>
              </a:lnSpc>
            </a:pPr>
            <a:r>
              <a:rPr lang="en-GB" sz="800" dirty="0"/>
              <a:t>Kennedy-Eden, H. (2022). Events Management: An Introduction. </a:t>
            </a:r>
            <a:r>
              <a:rPr lang="en-GB" sz="800" i="1" dirty="0"/>
              <a:t>Tourism Management</a:t>
            </a:r>
            <a:r>
              <a:rPr lang="en-GB" sz="800" dirty="0"/>
              <a:t>, 44, </a:t>
            </a:r>
            <a:r>
              <a:rPr lang="en-GB" sz="800" dirty="0" err="1"/>
              <a:t>pp.86</a:t>
            </a:r>
            <a:r>
              <a:rPr lang="en-GB" sz="800" dirty="0"/>
              <a:t>–87. </a:t>
            </a:r>
            <a:r>
              <a:rPr lang="en-GB" sz="800" dirty="0" err="1"/>
              <a:t>doi:https</a:t>
            </a:r>
            <a:r>
              <a:rPr lang="en-GB" sz="800" dirty="0"/>
              <a:t>://doi.org/10.1016/</a:t>
            </a:r>
            <a:r>
              <a:rPr lang="en-GB" sz="800" dirty="0" err="1"/>
              <a:t>j.tourman.2014.02.010</a:t>
            </a:r>
            <a:r>
              <a:rPr lang="en-GB" sz="800" dirty="0"/>
              <a:t>.</a:t>
            </a:r>
          </a:p>
          <a:p>
            <a:pPr>
              <a:lnSpc>
                <a:spcPct val="120000"/>
              </a:lnSpc>
            </a:pPr>
            <a:r>
              <a:rPr lang="en-GB" sz="800" dirty="0"/>
              <a:t>Meredith, J.R. and Mantel, S.J. (2020). </a:t>
            </a:r>
            <a:r>
              <a:rPr lang="en-GB" sz="800" i="1" dirty="0"/>
              <a:t>PROJECT MANAGEMENT: A MANAGERIAL APPROACH, 7TH ED</a:t>
            </a:r>
            <a:r>
              <a:rPr lang="en-GB" sz="800" dirty="0"/>
              <a:t>.</a:t>
            </a:r>
          </a:p>
          <a:p>
            <a:pPr>
              <a:lnSpc>
                <a:spcPct val="120000"/>
              </a:lnSpc>
            </a:pPr>
            <a:r>
              <a:rPr lang="en-GB" sz="800" dirty="0"/>
              <a:t>Mo, C., </a:t>
            </a:r>
            <a:r>
              <a:rPr lang="en-GB" sz="800" dirty="0" err="1"/>
              <a:t>Mistilis</a:t>
            </a:r>
            <a:r>
              <a:rPr lang="en-GB" sz="800" dirty="0"/>
              <a:t>, N. and </a:t>
            </a:r>
            <a:r>
              <a:rPr lang="en-GB" sz="800" dirty="0" err="1"/>
              <a:t>Chiappa</a:t>
            </a:r>
            <a:r>
              <a:rPr lang="en-GB" sz="800" dirty="0"/>
              <a:t>, G. (2015). The Alignment Between Information and Communication Technology Strategy and Business Strategy of Professional Conference Organizers. </a:t>
            </a:r>
            <a:r>
              <a:rPr lang="en-GB" sz="800" i="1" dirty="0"/>
              <a:t>Event Management</a:t>
            </a:r>
            <a:r>
              <a:rPr lang="en-GB" sz="800" dirty="0"/>
              <a:t>, 19(3), </a:t>
            </a:r>
            <a:r>
              <a:rPr lang="en-GB" sz="800" dirty="0" err="1"/>
              <a:t>pp.391</a:t>
            </a:r>
            <a:r>
              <a:rPr lang="en-GB" sz="800" dirty="0"/>
              <a:t>–406. </a:t>
            </a:r>
            <a:r>
              <a:rPr lang="en-GB" sz="800" dirty="0" err="1"/>
              <a:t>doi:https</a:t>
            </a:r>
            <a:r>
              <a:rPr lang="en-GB" sz="800" dirty="0"/>
              <a:t>://doi.org/10.3727/</a:t>
            </a:r>
            <a:r>
              <a:rPr lang="en-GB" sz="800" dirty="0" err="1"/>
              <a:t>152599515x14386220874922</a:t>
            </a:r>
            <a:r>
              <a:rPr lang="en-GB" sz="800" dirty="0"/>
              <a:t>.</a:t>
            </a:r>
          </a:p>
          <a:p>
            <a:pPr>
              <a:lnSpc>
                <a:spcPct val="120000"/>
              </a:lnSpc>
            </a:pPr>
            <a:r>
              <a:rPr lang="en-GB" sz="800" dirty="0" err="1"/>
              <a:t>Neuhofer</a:t>
            </a:r>
            <a:r>
              <a:rPr lang="en-GB" sz="800" dirty="0"/>
              <a:t>, B., </a:t>
            </a:r>
            <a:r>
              <a:rPr lang="en-GB" sz="800" dirty="0" err="1"/>
              <a:t>Celuch</a:t>
            </a:r>
            <a:r>
              <a:rPr lang="en-GB" sz="800" dirty="0"/>
              <a:t> and </a:t>
            </a:r>
            <a:r>
              <a:rPr lang="en-GB" sz="800" dirty="0" err="1"/>
              <a:t>Rihova</a:t>
            </a:r>
            <a:r>
              <a:rPr lang="en-GB" sz="800" dirty="0"/>
              <a:t>, I. (2024). The future of transformative events: an event leaders’ perspective. </a:t>
            </a:r>
            <a:r>
              <a:rPr lang="en-GB" sz="800" i="1" dirty="0"/>
              <a:t>International journal of contemporary hospitality management</a:t>
            </a:r>
            <a:r>
              <a:rPr lang="en-GB" sz="800" dirty="0"/>
              <a:t>. </a:t>
            </a:r>
            <a:r>
              <a:rPr lang="en-GB" sz="800" dirty="0" err="1"/>
              <a:t>doi:https</a:t>
            </a:r>
            <a:r>
              <a:rPr lang="en-GB" sz="800" dirty="0"/>
              <a:t>://doi.org/10.1108/</a:t>
            </a:r>
            <a:r>
              <a:rPr lang="en-GB" sz="800" dirty="0" err="1"/>
              <a:t>ijchm</a:t>
            </a:r>
            <a:r>
              <a:rPr lang="en-GB" sz="800" dirty="0"/>
              <a:t>-07-2023-1027.</a:t>
            </a:r>
          </a:p>
          <a:p>
            <a:pPr>
              <a:lnSpc>
                <a:spcPct val="120000"/>
              </a:lnSpc>
            </a:pPr>
            <a:r>
              <a:rPr lang="en-GB" sz="800" dirty="0" err="1"/>
              <a:t>Nwobodo</a:t>
            </a:r>
            <a:r>
              <a:rPr lang="en-GB" sz="800" dirty="0"/>
              <a:t>, S., </a:t>
            </a:r>
            <a:r>
              <a:rPr lang="en-GB" sz="800" dirty="0" err="1"/>
              <a:t>Ngui</a:t>
            </a:r>
            <a:r>
              <a:rPr lang="en-GB" sz="800" dirty="0"/>
              <a:t>, K.S. and </a:t>
            </a:r>
            <a:r>
              <a:rPr lang="en-GB" sz="800" dirty="0" err="1"/>
              <a:t>Voon</a:t>
            </a:r>
            <a:r>
              <a:rPr lang="en-GB" sz="800" dirty="0"/>
              <a:t>, M.L. (2019). BUSINESS EVENT DESTINATION DETERMINANTS: MALAYSIA EVENT ORGANISERS’ PERSPECTIVE. </a:t>
            </a:r>
            <a:r>
              <a:rPr lang="en-GB" sz="800" i="1" dirty="0"/>
              <a:t>Event Management</a:t>
            </a:r>
            <a:r>
              <a:rPr lang="en-GB" sz="800" dirty="0"/>
              <a:t>. </a:t>
            </a:r>
            <a:r>
              <a:rPr lang="en-GB" sz="800" dirty="0" err="1"/>
              <a:t>doi:https</a:t>
            </a:r>
            <a:r>
              <a:rPr lang="en-GB" sz="800" dirty="0"/>
              <a:t>://doi.org/10.3727/</a:t>
            </a:r>
            <a:r>
              <a:rPr lang="en-GB" sz="800" dirty="0" err="1"/>
              <a:t>152599519x15506259855931</a:t>
            </a:r>
            <a:r>
              <a:rPr lang="en-GB" sz="800" dirty="0"/>
              <a:t>.</a:t>
            </a:r>
          </a:p>
          <a:p>
            <a:pPr>
              <a:lnSpc>
                <a:spcPct val="120000"/>
              </a:lnSpc>
            </a:pPr>
            <a:r>
              <a:rPr lang="en-GB" sz="800" dirty="0"/>
              <a:t>Rogers, T. and Wynn-Moylan, P. (2020). </a:t>
            </a:r>
            <a:r>
              <a:rPr lang="en-GB" sz="800" i="1" dirty="0"/>
              <a:t>Conferences and conventions : a global industry</a:t>
            </a:r>
            <a:r>
              <a:rPr lang="en-GB" sz="800" dirty="0"/>
              <a:t>. 3rd ed. Abingdon ; New York: </a:t>
            </a:r>
            <a:r>
              <a:rPr lang="en-GB" sz="800" dirty="0" err="1"/>
              <a:t>Routledge</a:t>
            </a:r>
            <a:r>
              <a:rPr lang="en-GB" sz="800" dirty="0"/>
              <a:t>, Cop.</a:t>
            </a:r>
          </a:p>
          <a:p>
            <a:pPr>
              <a:lnSpc>
                <a:spcPct val="120000"/>
              </a:lnSpc>
            </a:pPr>
            <a:r>
              <a:rPr lang="en-GB" sz="800" dirty="0"/>
              <a:t>Rossetti, G. (2023). Applying Kolb’s experiential learning theory to an event management course: practical guidelines for educators. </a:t>
            </a:r>
            <a:r>
              <a:rPr lang="en-GB" sz="800" i="1" dirty="0"/>
              <a:t>Event Management</a:t>
            </a:r>
            <a:r>
              <a:rPr lang="en-GB" sz="800" dirty="0"/>
              <a:t>. </a:t>
            </a:r>
            <a:r>
              <a:rPr lang="en-GB" sz="800" dirty="0" err="1"/>
              <a:t>doi:https</a:t>
            </a:r>
            <a:r>
              <a:rPr lang="en-GB" sz="800" dirty="0"/>
              <a:t>://doi.org/10.3727/</a:t>
            </a:r>
            <a:r>
              <a:rPr lang="en-GB" sz="800" dirty="0" err="1"/>
              <a:t>152599523x16896548396752</a:t>
            </a:r>
            <a:r>
              <a:rPr lang="en-GB" sz="800" dirty="0"/>
              <a:t>.</a:t>
            </a:r>
          </a:p>
          <a:p>
            <a:pPr>
              <a:lnSpc>
                <a:spcPct val="120000"/>
              </a:lnSpc>
            </a:pPr>
            <a:r>
              <a:rPr lang="en-GB" sz="800" dirty="0"/>
              <a:t>Sealy, W. (2024). The Challenges of Event Management Education in a Regional Business School: An </a:t>
            </a:r>
            <a:r>
              <a:rPr lang="en-GB" sz="800" dirty="0" err="1"/>
              <a:t>Autoethnographic</a:t>
            </a:r>
            <a:r>
              <a:rPr lang="en-GB" sz="800" dirty="0"/>
              <a:t> Perspective. </a:t>
            </a:r>
            <a:r>
              <a:rPr lang="en-GB" sz="800" i="1" dirty="0"/>
              <a:t>Humanism in business series</a:t>
            </a:r>
            <a:r>
              <a:rPr lang="en-GB" sz="800" dirty="0"/>
              <a:t>, </a:t>
            </a:r>
            <a:r>
              <a:rPr lang="en-GB" sz="800" dirty="0" err="1"/>
              <a:t>pp.141</a:t>
            </a:r>
            <a:r>
              <a:rPr lang="en-GB" sz="800" dirty="0"/>
              <a:t>–173. </a:t>
            </a:r>
            <a:r>
              <a:rPr lang="en-GB" sz="800" dirty="0" err="1"/>
              <a:t>doi:https</a:t>
            </a:r>
            <a:r>
              <a:rPr lang="en-GB" sz="800" dirty="0"/>
              <a:t>://doi.org/10.1007/978-3-031-47254-1_6.</a:t>
            </a:r>
          </a:p>
          <a:p>
            <a:pPr>
              <a:lnSpc>
                <a:spcPct val="120000"/>
              </a:lnSpc>
            </a:pPr>
            <a:r>
              <a:rPr lang="en-GB" sz="800" dirty="0"/>
              <a:t>Viol, M. and Todd, L. (2023). The Semiotic Paradigm for Deconstructing Event Design and Meaning. </a:t>
            </a:r>
            <a:r>
              <a:rPr lang="en-GB" sz="800" i="1" dirty="0"/>
              <a:t>Event Management</a:t>
            </a:r>
            <a:r>
              <a:rPr lang="en-GB" sz="800" dirty="0"/>
              <a:t>, 27(7), </a:t>
            </a:r>
            <a:r>
              <a:rPr lang="en-GB" sz="800" dirty="0" err="1"/>
              <a:t>pp.1063</a:t>
            </a:r>
            <a:r>
              <a:rPr lang="en-GB" sz="800" dirty="0"/>
              <a:t>–1079. </a:t>
            </a:r>
            <a:r>
              <a:rPr lang="en-GB" sz="800" dirty="0" err="1"/>
              <a:t>doi:https</a:t>
            </a:r>
            <a:r>
              <a:rPr lang="en-GB" sz="800" dirty="0"/>
              <a:t>://doi.org/10.3727/</a:t>
            </a:r>
            <a:r>
              <a:rPr lang="en-GB" sz="800" dirty="0" err="1"/>
              <a:t>152599523x16847420514728</a:t>
            </a:r>
            <a:r>
              <a:rPr lang="en-GB" sz="800" dirty="0"/>
              <a:t>.</a:t>
            </a:r>
          </a:p>
          <a:p>
            <a:pPr>
              <a:lnSpc>
                <a:spcPct val="120000"/>
              </a:lnSpc>
            </a:pPr>
            <a:r>
              <a:rPr lang="en-GB" sz="800" dirty="0" err="1"/>
              <a:t>Zahid</a:t>
            </a:r>
            <a:r>
              <a:rPr lang="en-GB" sz="800" dirty="0"/>
              <a:t>, H., </a:t>
            </a:r>
            <a:r>
              <a:rPr lang="en-GB" sz="800" dirty="0" err="1"/>
              <a:t>Hina</a:t>
            </a:r>
            <a:r>
              <a:rPr lang="en-GB" sz="800" dirty="0"/>
              <a:t>, S., Muhammad Faisal Hayat and Shah, G.A. (2023). Agentless Approach for Security Information and Event Management in Industrial </a:t>
            </a:r>
            <a:r>
              <a:rPr lang="en-GB" sz="800" dirty="0" err="1"/>
              <a:t>IoT</a:t>
            </a:r>
            <a:r>
              <a:rPr lang="en-GB" sz="800" dirty="0"/>
              <a:t>. 12(8), </a:t>
            </a:r>
            <a:r>
              <a:rPr lang="en-GB" sz="800" dirty="0" err="1"/>
              <a:t>pp.1831</a:t>
            </a:r>
            <a:r>
              <a:rPr lang="en-GB" sz="800" dirty="0"/>
              <a:t>–1831. </a:t>
            </a:r>
            <a:r>
              <a:rPr lang="en-GB" sz="800" dirty="0" err="1"/>
              <a:t>doi:https</a:t>
            </a:r>
            <a:r>
              <a:rPr lang="en-GB" sz="800" dirty="0"/>
              <a:t>://doi.org/10.3390/</a:t>
            </a:r>
            <a:r>
              <a:rPr lang="en-GB" sz="800" dirty="0" err="1"/>
              <a:t>electronics12081831</a:t>
            </a:r>
            <a:r>
              <a:rPr lang="en-GB" sz="800" dirty="0"/>
              <a:t>.</a:t>
            </a:r>
          </a:p>
          <a:p>
            <a:pPr>
              <a:lnSpc>
                <a:spcPct val="120000"/>
              </a:lnSpc>
            </a:pPr>
            <a:endParaRPr lang="en-GB" sz="800" dirty="0"/>
          </a:p>
          <a:p>
            <a:pPr>
              <a:lnSpc>
                <a:spcPct val="120000"/>
              </a:lnSpc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2999127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1528</Words>
  <Application>Microsoft Office PowerPoint</Application>
  <PresentationFormat>Widescreen</PresentationFormat>
  <Paragraphs>119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BMIH6007 International Meetings Management for the Hotel Industry Assignment 1: Feasibility Plan for an International Meeting Event Theme: Technology and Innovation  Sadia Odud 2130037 Kathryn Flynn</vt:lpstr>
      <vt:lpstr>Contents </vt:lpstr>
      <vt:lpstr>Introduction</vt:lpstr>
      <vt:lpstr>Market Factors</vt:lpstr>
      <vt:lpstr>Operational Factors</vt:lpstr>
      <vt:lpstr>SWOT Analysis</vt:lpstr>
      <vt:lpstr>PESTLE Analysis</vt:lpstr>
      <vt:lpstr>Financial Factors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BMIH6007 International Meetings Management for the Hotel Industry Assignment 1: Feasibility Plan for an International Meeting Event Theme: Technology and Innovation  Sadia Odud </dc:title>
  <dc:creator>Sadia Odud</dc:creator>
  <cp:lastModifiedBy>Sadia Odud</cp:lastModifiedBy>
  <cp:revision>1</cp:revision>
  <dcterms:created xsi:type="dcterms:W3CDTF">2024-05-06T21:39:25Z</dcterms:created>
  <dcterms:modified xsi:type="dcterms:W3CDTF">2024-05-06T21:59:57Z</dcterms:modified>
</cp:coreProperties>
</file>