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Lst>
  <p:notesMasterIdLst>
    <p:notesMasterId r:id="rId22"/>
  </p:notesMasterIdLst>
  <p:sldIdLst>
    <p:sldId id="256" r:id="rId3"/>
    <p:sldId id="257" r:id="rId4"/>
    <p:sldId id="279" r:id="rId5"/>
    <p:sldId id="270" r:id="rId6"/>
    <p:sldId id="281" r:id="rId7"/>
    <p:sldId id="271" r:id="rId8"/>
    <p:sldId id="259" r:id="rId9"/>
    <p:sldId id="268" r:id="rId10"/>
    <p:sldId id="315" r:id="rId11"/>
    <p:sldId id="287" r:id="rId12"/>
    <p:sldId id="312" r:id="rId13"/>
    <p:sldId id="274" r:id="rId14"/>
    <p:sldId id="280" r:id="rId15"/>
    <p:sldId id="261" r:id="rId16"/>
    <p:sldId id="265" r:id="rId17"/>
    <p:sldId id="264" r:id="rId18"/>
    <p:sldId id="266" r:id="rId19"/>
    <p:sldId id="282" r:id="rId20"/>
    <p:sldId id="28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3CBE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90"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B835E0-C44B-4EFA-AAF8-C462146CC790}" type="datetimeFigureOut">
              <a:rPr lang="en-GB" smtClean="0"/>
              <a:t>29/11/2021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21E66A-4DE1-450C-808E-206E64E47965}" type="slidenum">
              <a:rPr lang="en-GB" smtClean="0"/>
              <a:t>‹#›</a:t>
            </a:fld>
            <a:endParaRPr lang="en-GB"/>
          </a:p>
        </p:txBody>
      </p:sp>
    </p:spTree>
    <p:extLst>
      <p:ext uri="{BB962C8B-B14F-4D97-AF65-F5344CB8AC3E}">
        <p14:creationId xmlns:p14="http://schemas.microsoft.com/office/powerpoint/2010/main" val="3473164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engagedly.com/impact-of-employee-engagement-on-productivity/"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Barrets</a:t>
            </a:r>
            <a:r>
              <a:rPr lang="en-GB" dirty="0"/>
              <a:t> model looks at the growth of individuals based on their values. When in an organisation one can determine if this the right organisation by seeing own values and matching with the organisations. Every human being on the planet grows and develops within seven well defined areas. These areas are defined in the Barrett Seven Levels of Consciousness Model </a:t>
            </a:r>
            <a:r>
              <a:rPr lang="en-GB" sz="1200" b="0" i="0" kern="1200" dirty="0">
                <a:solidFill>
                  <a:schemeClr val="tx1"/>
                </a:solidFill>
                <a:effectLst/>
                <a:latin typeface="+mn-lt"/>
                <a:ea typeface="+mn-ea"/>
                <a:cs typeface="+mn-cs"/>
              </a:rPr>
              <a:t>The Barrett Model is the breakthrough work of Richard Barrett. Inspired by Abraham Maslow’s Hierarchy of Needs.</a:t>
            </a:r>
            <a:r>
              <a:rPr lang="en-GB" dirty="0"/>
              <a:t> Each area focuses on a particular need that is common to all people. The level of growth and development of an individual depends on their ability to satisfy these needs.</a:t>
            </a:r>
          </a:p>
          <a:p>
            <a:r>
              <a:rPr lang="en-GB" dirty="0"/>
              <a:t>At different times you may find that you focus more on some levels and less on others, in response to changing life conditions. It is important to understand that in terms of the seven areas higher is not better; for example it will be difficult for you to focus on helping others if you are having health and money problems.</a:t>
            </a:r>
          </a:p>
          <a:p>
            <a:endParaRPr lang="en-GB" dirty="0"/>
          </a:p>
          <a:p>
            <a:r>
              <a:rPr lang="en-GB" dirty="0"/>
              <a:t>Our values reflect what is important to us. They are a shorthand way of describing our individual motivations. Together with our beliefs, they are the causal factors that drive our decision-making.</a:t>
            </a:r>
          </a:p>
          <a:p>
            <a:r>
              <a:rPr lang="en-GB" dirty="0"/>
              <a:t>Values can be positive or fear-based (limiting). For example, honesty, trust and accountability are positive values, whereas blame, revenge and manipulation are potentially limiting, or fear-based, values.</a:t>
            </a:r>
          </a:p>
          <a:p>
            <a:r>
              <a:rPr lang="en-GB" dirty="0"/>
              <a:t>Personal mastery involves overcoming or eliminating our fear-based beliefs. When our beliefs or behaviours are out of alignment with what is really important to us - our values, we lack authenticity</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9</a:t>
            </a:fld>
            <a:endParaRPr lang="en-GB" altLang="en-US"/>
          </a:p>
        </p:txBody>
      </p:sp>
    </p:spTree>
    <p:extLst>
      <p:ext uri="{BB962C8B-B14F-4D97-AF65-F5344CB8AC3E}">
        <p14:creationId xmlns:p14="http://schemas.microsoft.com/office/powerpoint/2010/main" val="27128029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dirty="0"/>
              <a:t>the belief Pyramid model shows that The actions people take in an organisation which are motivated by the beliefs they hold about what they should do and why. These beliefs are created by their experiences</a:t>
            </a:r>
            <a:r>
              <a:rPr lang="en-GB" baseline="0" dirty="0"/>
              <a:t> and the environment they are given to work in, the education they have received to get to this stage or the training opportunities they are provided whist in the company.</a:t>
            </a:r>
            <a:endParaRPr lang="en-GB" dirty="0"/>
          </a:p>
          <a:p>
            <a:endParaRPr lang="en-GB" dirty="0"/>
          </a:p>
          <a:p>
            <a:r>
              <a:rPr lang="en-GB" sz="1200" b="0" i="0" kern="1200" dirty="0">
                <a:solidFill>
                  <a:schemeClr val="tx1"/>
                </a:solidFill>
                <a:effectLst/>
                <a:latin typeface="+mn-lt"/>
                <a:ea typeface="+mn-ea"/>
                <a:cs typeface="+mn-cs"/>
              </a:rPr>
              <a:t>Leaders often make the mistake of working only the action layer of the pyramid. They create new action plans, new policies, new proc</a:t>
            </a:r>
            <a:r>
              <a:rPr lang="en-GB" dirty="0"/>
              <a:t>edures, new organization structures — in hopes of transforming results — only to find that nothing has really changed in the way people think. </a:t>
            </a:r>
          </a:p>
          <a:p>
            <a:r>
              <a:rPr lang="en-GB" sz="1200" b="0" i="0" kern="1200" dirty="0">
                <a:solidFill>
                  <a:schemeClr val="tx1"/>
                </a:solidFill>
                <a:effectLst/>
                <a:latin typeface="+mn-lt"/>
                <a:ea typeface="+mn-ea"/>
                <a:cs typeface="+mn-cs"/>
              </a:rPr>
              <a:t>By creating new, meaningful experiences for employees</a:t>
            </a:r>
            <a:r>
              <a:rPr lang="en-GB" sz="1200" b="0" i="0" kern="1200" baseline="0" dirty="0">
                <a:solidFill>
                  <a:schemeClr val="tx1"/>
                </a:solidFill>
                <a:effectLst/>
                <a:latin typeface="+mn-lt"/>
                <a:ea typeface="+mn-ea"/>
                <a:cs typeface="+mn-cs"/>
              </a:rPr>
              <a:t> –these on-the-ground experiences demonstrate that leaders were serious about collaboration and team-driven results will strengthen the belief in the organisation, which will result in motivated actions by its employees and produce results and this will form part of their every day lifestyle  - motivated employees.</a:t>
            </a:r>
          </a:p>
          <a:p>
            <a:pPr fontAlgn="base"/>
            <a:r>
              <a:rPr lang="en-GB" sz="1200" b="0" i="0" kern="1200" dirty="0">
                <a:solidFill>
                  <a:schemeClr val="tx1"/>
                </a:solidFill>
                <a:effectLst/>
                <a:latin typeface="+mn-lt"/>
                <a:ea typeface="+mn-ea"/>
                <a:cs typeface="+mn-cs"/>
              </a:rPr>
              <a:t>When leaders start at the bottom of The belief Pyramid and work their way up, results are achieved faster, more efficiently, and most importantly, they are sustained. That’s because leaders who tap into the hearts and minds of their employees and paint a compelling picture of success give their teams something to hold onto and to work towards. </a:t>
            </a:r>
          </a:p>
          <a:p>
            <a:pPr fontAlgn="base"/>
            <a:r>
              <a:rPr lang="en-GB" sz="1200" b="0" i="0" kern="1200" dirty="0">
                <a:solidFill>
                  <a:schemeClr val="tx1"/>
                </a:solidFill>
                <a:effectLst/>
                <a:latin typeface="+mn-lt"/>
                <a:ea typeface="+mn-ea"/>
                <a:cs typeface="+mn-cs"/>
              </a:rPr>
              <a:t>When leaders engage their employees through meaningful experiences that draw a clear line between their beliefs, actions, and organizational success, </a:t>
            </a:r>
            <a:r>
              <a:rPr lang="en-GB" sz="1200" b="0" i="0" u="none" strike="noStrike" kern="1200" dirty="0">
                <a:solidFill>
                  <a:schemeClr val="tx1"/>
                </a:solidFill>
                <a:effectLst/>
                <a:latin typeface="+mn-lt"/>
                <a:ea typeface="+mn-ea"/>
                <a:cs typeface="+mn-cs"/>
                <a:hlinkClick r:id="rId3"/>
              </a:rPr>
              <a:t>business results soar</a:t>
            </a:r>
            <a:r>
              <a:rPr lang="en-GB" sz="1200" b="0" i="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021CC366-3813-43BF-B227-91487A7983E2}" type="slidenum">
              <a:rPr lang="en-US" smtClean="0"/>
              <a:t>10</a:t>
            </a:fld>
            <a:endParaRPr lang="en-US"/>
          </a:p>
        </p:txBody>
      </p:sp>
    </p:spTree>
    <p:extLst>
      <p:ext uri="{BB962C8B-B14F-4D97-AF65-F5344CB8AC3E}">
        <p14:creationId xmlns:p14="http://schemas.microsoft.com/office/powerpoint/2010/main" val="9766856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85000" lnSpcReduction="20000"/>
          </a:bodyPr>
          <a:lstStyle/>
          <a:p>
            <a:pPr fontAlgn="base"/>
            <a:r>
              <a:rPr lang="en-GB" altLang="en-US" dirty="0"/>
              <a:t>Robert </a:t>
            </a:r>
            <a:r>
              <a:rPr lang="en-GB" altLang="en-US" dirty="0" err="1"/>
              <a:t>Dilts</a:t>
            </a:r>
            <a:r>
              <a:rPr lang="en-GB" altLang="en-US" dirty="0"/>
              <a:t>. The model helps us to understand the different levels at which we experience our world, developed in the 1970's by international expert in leadership and change management,</a:t>
            </a:r>
            <a:r>
              <a:rPr lang="en-GB" sz="1200" b="0" i="0" kern="1200" dirty="0">
                <a:solidFill>
                  <a:schemeClr val="tx1"/>
                </a:solidFill>
                <a:effectLst/>
                <a:latin typeface="+mn-lt"/>
                <a:ea typeface="+mn-ea"/>
                <a:cs typeface="+mn-cs"/>
              </a:rPr>
              <a:t>. The different levels are: environment, behaviour, capabilities, values and beliefs, identity and purpose.  The model</a:t>
            </a:r>
            <a:r>
              <a:rPr lang="en-GB" sz="1200" b="0" i="0" kern="1200" baseline="0" dirty="0">
                <a:solidFill>
                  <a:schemeClr val="tx1"/>
                </a:solidFill>
                <a:effectLst/>
                <a:latin typeface="+mn-lt"/>
                <a:ea typeface="+mn-ea"/>
                <a:cs typeface="+mn-cs"/>
              </a:rPr>
              <a:t> looks at bringing change.. Individual or in an organisation</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model is particularly helpful for understanding change for individuals and organisations. It provides a powerful framework for deciding at what level to work to bring about the required change.</a:t>
            </a:r>
          </a:p>
          <a:p>
            <a:pPr fontAlgn="base"/>
            <a:r>
              <a:rPr lang="en-GB" sz="1200" b="1" i="0" kern="1200" dirty="0">
                <a:solidFill>
                  <a:schemeClr val="tx1"/>
                </a:solidFill>
                <a:effectLst/>
                <a:latin typeface="+mn-lt"/>
                <a:ea typeface="+mn-ea"/>
                <a:cs typeface="+mn-cs"/>
              </a:rPr>
              <a:t>Environment</a:t>
            </a:r>
            <a:r>
              <a:rPr lang="en-GB" sz="1200" b="0" i="0" kern="1200" dirty="0">
                <a:solidFill>
                  <a:schemeClr val="tx1"/>
                </a:solidFill>
                <a:effectLst/>
                <a:latin typeface="+mn-lt"/>
                <a:ea typeface="+mn-ea"/>
                <a:cs typeface="+mn-cs"/>
              </a:rPr>
              <a:t>: this refers to everything outside of yourself and is the state of the external context in which people are living and acting  - </a:t>
            </a:r>
            <a:r>
              <a:rPr lang="en-GB" sz="1200" b="1" i="0" kern="1200" dirty="0">
                <a:solidFill>
                  <a:schemeClr val="tx1"/>
                </a:solidFill>
                <a:effectLst/>
                <a:latin typeface="+mn-lt"/>
                <a:ea typeface="+mn-ea"/>
                <a:cs typeface="+mn-cs"/>
              </a:rPr>
              <a:t>where and when</a:t>
            </a:r>
            <a:r>
              <a:rPr lang="en-GB" sz="1200" b="0" i="0" kern="1200" dirty="0">
                <a:solidFill>
                  <a:schemeClr val="tx1"/>
                </a:solidFill>
                <a:effectLst/>
                <a:latin typeface="+mn-lt"/>
                <a:ea typeface="+mn-ea"/>
                <a:cs typeface="+mn-cs"/>
              </a:rPr>
              <a:t> our actions are taking place</a:t>
            </a:r>
          </a:p>
          <a:p>
            <a:pPr fontAlgn="base"/>
            <a:r>
              <a:rPr lang="en-GB" sz="1200" b="1" i="0" kern="1200" dirty="0">
                <a:solidFill>
                  <a:schemeClr val="tx1"/>
                </a:solidFill>
                <a:effectLst/>
                <a:latin typeface="+mn-lt"/>
                <a:ea typeface="+mn-ea"/>
                <a:cs typeface="+mn-cs"/>
              </a:rPr>
              <a:t>Behaviour</a:t>
            </a:r>
            <a:r>
              <a:rPr lang="en-GB" sz="1200" b="0" i="0" kern="1200" dirty="0">
                <a:solidFill>
                  <a:schemeClr val="tx1"/>
                </a:solidFill>
                <a:effectLst/>
                <a:latin typeface="+mn-lt"/>
                <a:ea typeface="+mn-ea"/>
                <a:cs typeface="+mn-cs"/>
              </a:rPr>
              <a:t>: relate to the specific steps taken in order to respond to the environment and reach a desired outcome. They involve </a:t>
            </a:r>
            <a:r>
              <a:rPr lang="en-GB" sz="1200" b="1" i="0" kern="1200" dirty="0">
                <a:solidFill>
                  <a:schemeClr val="tx1"/>
                </a:solidFill>
                <a:effectLst/>
                <a:latin typeface="+mn-lt"/>
                <a:ea typeface="+mn-ea"/>
                <a:cs typeface="+mn-cs"/>
              </a:rPr>
              <a:t>what</a:t>
            </a:r>
            <a:r>
              <a:rPr lang="en-GB" sz="1200" b="0" i="0" kern="1200" dirty="0">
                <a:solidFill>
                  <a:schemeClr val="tx1"/>
                </a:solidFill>
                <a:effectLst/>
                <a:latin typeface="+mn-lt"/>
                <a:ea typeface="+mn-ea"/>
                <a:cs typeface="+mn-cs"/>
              </a:rPr>
              <a:t> must be done and accomplished. </a:t>
            </a:r>
          </a:p>
          <a:p>
            <a:pPr fontAlgn="base"/>
            <a:r>
              <a:rPr lang="en-GB" sz="1200" b="1" i="0" kern="1200" dirty="0">
                <a:solidFill>
                  <a:schemeClr val="tx1"/>
                </a:solidFill>
                <a:effectLst/>
                <a:latin typeface="+mn-lt"/>
                <a:ea typeface="+mn-ea"/>
                <a:cs typeface="+mn-cs"/>
              </a:rPr>
              <a:t>Capabilities</a:t>
            </a:r>
            <a:r>
              <a:rPr lang="en-GB" sz="1200" b="0" i="0" kern="1200" dirty="0">
                <a:solidFill>
                  <a:schemeClr val="tx1"/>
                </a:solidFill>
                <a:effectLst/>
                <a:latin typeface="+mn-lt"/>
                <a:ea typeface="+mn-ea"/>
                <a:cs typeface="+mn-cs"/>
              </a:rPr>
              <a:t>: this refers to the mental maps, plans, strategies, skills and capabilities by which groups or individuals select and direct the steps they take within their environment. They direct </a:t>
            </a:r>
            <a:r>
              <a:rPr lang="en-GB" sz="1200" b="1" i="0" kern="1200" dirty="0">
                <a:solidFill>
                  <a:schemeClr val="tx1"/>
                </a:solidFill>
                <a:effectLst/>
                <a:latin typeface="+mn-lt"/>
                <a:ea typeface="+mn-ea"/>
                <a:cs typeface="+mn-cs"/>
              </a:rPr>
              <a:t>how</a:t>
            </a:r>
            <a:r>
              <a:rPr lang="en-GB" sz="1200" b="0" i="0" kern="1200" dirty="0">
                <a:solidFill>
                  <a:schemeClr val="tx1"/>
                </a:solidFill>
                <a:effectLst/>
                <a:latin typeface="+mn-lt"/>
                <a:ea typeface="+mn-ea"/>
                <a:cs typeface="+mn-cs"/>
              </a:rPr>
              <a:t> steps are generated, selected and monitored. </a:t>
            </a:r>
          </a:p>
          <a:p>
            <a:pPr fontAlgn="base"/>
            <a:r>
              <a:rPr lang="en-GB" sz="1200" b="1" i="0" kern="1200" dirty="0">
                <a:solidFill>
                  <a:schemeClr val="tx1"/>
                </a:solidFill>
                <a:effectLst/>
                <a:latin typeface="+mn-lt"/>
                <a:ea typeface="+mn-ea"/>
                <a:cs typeface="+mn-cs"/>
              </a:rPr>
              <a:t>Beliefs and Values</a:t>
            </a:r>
            <a:r>
              <a:rPr lang="en-GB" sz="1200" b="0" i="0" kern="1200" dirty="0">
                <a:solidFill>
                  <a:schemeClr val="tx1"/>
                </a:solidFill>
                <a:effectLst/>
                <a:latin typeface="+mn-lt"/>
                <a:ea typeface="+mn-ea"/>
                <a:cs typeface="+mn-cs"/>
              </a:rPr>
              <a:t>: these provide the drivers that support or inhibit particular capabilities and behaviours. They relate to </a:t>
            </a:r>
            <a:r>
              <a:rPr lang="en-GB" sz="1200" b="1" i="0" kern="1200" dirty="0">
                <a:solidFill>
                  <a:schemeClr val="tx1"/>
                </a:solidFill>
                <a:effectLst/>
                <a:latin typeface="+mn-lt"/>
                <a:ea typeface="+mn-ea"/>
                <a:cs typeface="+mn-cs"/>
              </a:rPr>
              <a:t>why</a:t>
            </a:r>
            <a:r>
              <a:rPr lang="en-GB" sz="1200" b="0" i="0" kern="1200" dirty="0">
                <a:solidFill>
                  <a:schemeClr val="tx1"/>
                </a:solidFill>
                <a:effectLst/>
                <a:latin typeface="+mn-lt"/>
                <a:ea typeface="+mn-ea"/>
                <a:cs typeface="+mn-cs"/>
              </a:rPr>
              <a:t> a particular path is taken and to the deeper drivers of people's actions. </a:t>
            </a:r>
          </a:p>
          <a:p>
            <a:pPr fontAlgn="base"/>
            <a:r>
              <a:rPr lang="en-GB" sz="1200" b="1" i="0" kern="1200" dirty="0">
                <a:solidFill>
                  <a:schemeClr val="tx1"/>
                </a:solidFill>
                <a:effectLst/>
                <a:latin typeface="+mn-lt"/>
                <a:ea typeface="+mn-ea"/>
                <a:cs typeface="+mn-cs"/>
              </a:rPr>
              <a:t>Identity</a:t>
            </a:r>
            <a:r>
              <a:rPr lang="en-GB" sz="1200" b="0" i="0" kern="1200" dirty="0">
                <a:solidFill>
                  <a:schemeClr val="tx1"/>
                </a:solidFill>
                <a:effectLst/>
                <a:latin typeface="+mn-lt"/>
                <a:ea typeface="+mn-ea"/>
                <a:cs typeface="+mn-cs"/>
              </a:rPr>
              <a:t>: these factors are a function of </a:t>
            </a:r>
            <a:r>
              <a:rPr lang="en-GB" sz="1200" b="1" i="0" kern="1200" dirty="0">
                <a:solidFill>
                  <a:schemeClr val="tx1"/>
                </a:solidFill>
                <a:effectLst/>
                <a:latin typeface="+mn-lt"/>
                <a:ea typeface="+mn-ea"/>
                <a:cs typeface="+mn-cs"/>
              </a:rPr>
              <a:t>who</a:t>
            </a:r>
            <a:r>
              <a:rPr lang="en-GB" sz="1200" b="0" i="0" kern="1200" dirty="0">
                <a:solidFill>
                  <a:schemeClr val="tx1"/>
                </a:solidFill>
                <a:effectLst/>
                <a:latin typeface="+mn-lt"/>
                <a:ea typeface="+mn-ea"/>
                <a:cs typeface="+mn-cs"/>
              </a:rPr>
              <a:t> a person or group perceives themselves to be. This level has to do with the unique, distinguishing characteristics that define an individual, group or organisation. </a:t>
            </a:r>
          </a:p>
          <a:p>
            <a:pPr fontAlgn="base"/>
            <a:r>
              <a:rPr lang="en-GB" sz="1200" b="1" i="0" kern="1200" dirty="0">
                <a:solidFill>
                  <a:schemeClr val="tx1"/>
                </a:solidFill>
                <a:effectLst/>
                <a:latin typeface="+mn-lt"/>
                <a:ea typeface="+mn-ea"/>
                <a:cs typeface="+mn-cs"/>
              </a:rPr>
              <a:t>Purpose</a:t>
            </a:r>
            <a:r>
              <a:rPr lang="en-GB" sz="1200" b="0" i="0" kern="1200" dirty="0">
                <a:solidFill>
                  <a:schemeClr val="tx1"/>
                </a:solidFill>
                <a:effectLst/>
                <a:latin typeface="+mn-lt"/>
                <a:ea typeface="+mn-ea"/>
                <a:cs typeface="+mn-cs"/>
              </a:rPr>
              <a:t>: this relates to people's experience of contributing to the larger system of which they are a part. these factors involve </a:t>
            </a:r>
            <a:r>
              <a:rPr lang="en-GB" sz="1200" b="1" i="0" kern="1200" dirty="0">
                <a:solidFill>
                  <a:schemeClr val="tx1"/>
                </a:solidFill>
                <a:effectLst/>
                <a:latin typeface="+mn-lt"/>
                <a:ea typeface="+mn-ea"/>
                <a:cs typeface="+mn-cs"/>
              </a:rPr>
              <a:t>for whom or for what</a:t>
            </a:r>
            <a:r>
              <a:rPr lang="en-GB" sz="1200" b="0" i="0" kern="1200" dirty="0">
                <a:solidFill>
                  <a:schemeClr val="tx1"/>
                </a:solidFill>
                <a:effectLst/>
                <a:latin typeface="+mn-lt"/>
                <a:ea typeface="+mn-ea"/>
                <a:cs typeface="+mn-cs"/>
              </a:rPr>
              <a:t> a particular step or path has been taken.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Example – so if you are provided with the right environment to work in, with appropriate motivational tools (right leadership, team, training) you will have a motivated behaviour and function with commitment, this will enhance your capabilities because you are growing in the organisation and are aligning your values</a:t>
            </a:r>
            <a:r>
              <a:rPr lang="en-GB" sz="1200" b="0" i="0" kern="1200" baseline="0" dirty="0">
                <a:solidFill>
                  <a:schemeClr val="tx1"/>
                </a:solidFill>
                <a:effectLst/>
                <a:latin typeface="+mn-lt"/>
                <a:ea typeface="+mn-ea"/>
                <a:cs typeface="+mn-cs"/>
              </a:rPr>
              <a:t> and increasing your belief within the organisation which then becomes your identity and you’re a proud to an employee of this organisation and contribute to its wider aims and missions.</a:t>
            </a:r>
            <a:endParaRPr lang="en-GB" sz="1200" b="0" i="0" kern="1200" dirty="0">
              <a:solidFill>
                <a:schemeClr val="tx1"/>
              </a:solidFill>
              <a:effectLst/>
              <a:latin typeface="+mn-lt"/>
              <a:ea typeface="+mn-ea"/>
              <a:cs typeface="+mn-cs"/>
            </a:endParaRPr>
          </a:p>
          <a:p>
            <a:endParaRPr lang="en-GB" altLang="en-US" dirty="0"/>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4D5098C-9046-42C7-8EAF-0D1E1D8E1B03}" type="slidenum">
              <a:rPr lang="en-GB" altLang="en-US">
                <a:latin typeface="Calibri" panose="020F0502020204030204" pitchFamily="34" charset="0"/>
              </a:rPr>
              <a:pPr eaLnBrk="1" hangingPunct="1"/>
              <a:t>11</a:t>
            </a:fld>
            <a:endParaRPr lang="en-GB" altLang="en-US">
              <a:latin typeface="Calibri" panose="020F0502020204030204" pitchFamily="34" charset="0"/>
            </a:endParaRPr>
          </a:p>
        </p:txBody>
      </p:sp>
    </p:spTree>
    <p:extLst>
      <p:ext uri="{BB962C8B-B14F-4D97-AF65-F5344CB8AC3E}">
        <p14:creationId xmlns:p14="http://schemas.microsoft.com/office/powerpoint/2010/main" val="29734119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BF6F84E-01EA-474E-BAE3-7827B68BF3B8}" type="slidenum">
              <a:rPr lang="en-GB" altLang="en-US" smtClean="0">
                <a:latin typeface="Calibri" panose="020F0502020204030204" pitchFamily="34" charset="0"/>
              </a:rPr>
              <a:pPr/>
              <a:t>15</a:t>
            </a:fld>
            <a:endParaRPr lang="en-GB" altLang="en-US">
              <a:latin typeface="Calibri" panose="020F0502020204030204" pitchFamily="34" charset="0"/>
            </a:endParaRPr>
          </a:p>
        </p:txBody>
      </p:sp>
    </p:spTree>
    <p:extLst>
      <p:ext uri="{BB962C8B-B14F-4D97-AF65-F5344CB8AC3E}">
        <p14:creationId xmlns:p14="http://schemas.microsoft.com/office/powerpoint/2010/main" val="41260482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94887AE-0795-4BE6-8582-EFC3C7CCB39B}" type="slidenum">
              <a:rPr lang="en-GB" altLang="en-US" smtClean="0">
                <a:latin typeface="Calibri" panose="020F0502020204030204" pitchFamily="34" charset="0"/>
              </a:rPr>
              <a:pPr/>
              <a:t>16</a:t>
            </a:fld>
            <a:endParaRPr lang="en-GB" altLang="en-US">
              <a:latin typeface="Calibri" panose="020F0502020204030204" pitchFamily="34" charset="0"/>
            </a:endParaRPr>
          </a:p>
        </p:txBody>
      </p:sp>
    </p:spTree>
    <p:extLst>
      <p:ext uri="{BB962C8B-B14F-4D97-AF65-F5344CB8AC3E}">
        <p14:creationId xmlns:p14="http://schemas.microsoft.com/office/powerpoint/2010/main" val="18001711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78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DBCED24-7AF2-492C-95FE-896468B9635A}" type="slidenum">
              <a:rPr lang="en-GB" altLang="en-US" smtClean="0">
                <a:latin typeface="Calibri" panose="020F0502020204030204" pitchFamily="34" charset="0"/>
              </a:rPr>
              <a:pPr/>
              <a:t>17</a:t>
            </a:fld>
            <a:endParaRPr lang="en-GB" altLang="en-US">
              <a:latin typeface="Calibri" panose="020F0502020204030204" pitchFamily="34" charset="0"/>
            </a:endParaRPr>
          </a:p>
        </p:txBody>
      </p:sp>
    </p:spTree>
    <p:extLst>
      <p:ext uri="{BB962C8B-B14F-4D97-AF65-F5344CB8AC3E}">
        <p14:creationId xmlns:p14="http://schemas.microsoft.com/office/powerpoint/2010/main" val="1370758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09D8AC4-1141-4F15-86DD-9DA087C59761}" type="datetimeFigureOut">
              <a:rPr lang="en-GB" smtClean="0"/>
              <a:t>29/11/2021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4266507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09D8AC4-1141-4F15-86DD-9DA087C59761}" type="datetimeFigureOut">
              <a:rPr lang="en-GB" smtClean="0"/>
              <a:t>29/11/2021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384323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09D8AC4-1141-4F15-86DD-9DA087C59761}" type="datetimeFigureOut">
              <a:rPr lang="en-GB" smtClean="0"/>
              <a:t>29/11/2021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2037059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09D8AC4-1141-4F15-86DD-9DA087C59761}" type="datetimeFigureOut">
              <a:rPr lang="en-GB" smtClean="0"/>
              <a:t>29/11/2021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4223559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09D8AC4-1141-4F15-86DD-9DA087C59761}" type="datetimeFigureOut">
              <a:rPr lang="en-GB" smtClean="0"/>
              <a:t>29/11/2021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42369800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09D8AC4-1141-4F15-86DD-9DA087C59761}" type="datetimeFigureOut">
              <a:rPr lang="en-GB" smtClean="0"/>
              <a:t>29/11/2021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5155157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9D8AC4-1141-4F15-86DD-9DA087C59761}" type="datetimeFigureOut">
              <a:rPr lang="en-GB" smtClean="0"/>
              <a:t>29/11/2021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1747243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09D8AC4-1141-4F15-86DD-9DA087C59761}" type="datetimeFigureOut">
              <a:rPr lang="en-GB" smtClean="0"/>
              <a:t>29/11/2021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9112001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09D8AC4-1141-4F15-86DD-9DA087C59761}" type="datetimeFigureOut">
              <a:rPr lang="en-GB" smtClean="0"/>
              <a:t>29/11/2021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2913746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09D8AC4-1141-4F15-86DD-9DA087C59761}" type="datetimeFigureOut">
              <a:rPr lang="en-GB" smtClean="0"/>
              <a:t>29/11/2021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967445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09D8AC4-1141-4F15-86DD-9DA087C59761}" type="datetimeFigureOut">
              <a:rPr lang="en-GB" smtClean="0"/>
              <a:t>29/11/2021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5231582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469654" y="2386744"/>
            <a:ext cx="9252693"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5" y="4352544"/>
            <a:ext cx="6801612"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89FAACC6-6FED-474D-B83A-4EAE660241F7}" type="datetime1">
              <a:rPr lang="en-GB" smtClean="0"/>
              <a:pPr/>
              <a:t>29/11/2021</a:t>
            </a:fld>
            <a:endParaRPr lang="en-GB"/>
          </a:p>
        </p:txBody>
      </p:sp>
      <p:sp>
        <p:nvSpPr>
          <p:cNvPr id="8" name="Footer Placeholder 7"/>
          <p:cNvSpPr>
            <a:spLocks noGrp="1"/>
          </p:cNvSpPr>
          <p:nvPr>
            <p:ph type="ftr" sz="quarter" idx="11"/>
          </p:nvPr>
        </p:nvSpPr>
        <p:spPr/>
        <p:txBody>
          <a:bodyPr/>
          <a:lstStyle/>
          <a:p>
            <a:r>
              <a:rPr lang="en-GB"/>
              <a:t>TSD50011008</a:t>
            </a:r>
          </a:p>
        </p:txBody>
      </p:sp>
      <p:sp>
        <p:nvSpPr>
          <p:cNvPr id="9" name="Slide Number Placeholder 8"/>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375611688"/>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231EDD-11DB-4B28-AADE-DA3643D34444}" type="datetime1">
              <a:rPr lang="en-GB" smtClean="0"/>
              <a:pPr/>
              <a:t>29/11/2021</a:t>
            </a:fld>
            <a:endParaRPr lang="en-GB"/>
          </a:p>
        </p:txBody>
      </p:sp>
      <p:sp>
        <p:nvSpPr>
          <p:cNvPr id="8" name="Footer Placeholder 7"/>
          <p:cNvSpPr>
            <a:spLocks noGrp="1"/>
          </p:cNvSpPr>
          <p:nvPr>
            <p:ph type="ftr" sz="quarter" idx="11"/>
          </p:nvPr>
        </p:nvSpPr>
        <p:spPr/>
        <p:txBody>
          <a:bodyPr/>
          <a:lstStyle/>
          <a:p>
            <a:r>
              <a:rPr lang="en-GB"/>
              <a:t>TSD50011008</a:t>
            </a:r>
          </a:p>
        </p:txBody>
      </p:sp>
      <p:sp>
        <p:nvSpPr>
          <p:cNvPr id="9" name="Slide Number Placeholder 8"/>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25535495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475232" y="2386744"/>
            <a:ext cx="9253728"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5" y="4352465"/>
            <a:ext cx="6801612"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C4BDCE9C-6EFE-4A95-B521-BD04A98594A6}" type="datetime1">
              <a:rPr lang="en-GB" smtClean="0"/>
              <a:pPr/>
              <a:t>29/11/2021</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3909462375"/>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69653" y="2638044"/>
            <a:ext cx="438403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6" y="2638044"/>
            <a:ext cx="4387355"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FC8B6E43-0FDC-48FA-B395-C241592FD2D1}" type="datetime1">
              <a:rPr lang="en-GB" smtClean="0"/>
              <a:pPr/>
              <a:t>29/11/2021</a:t>
            </a:fld>
            <a:endParaRPr lang="en-GB"/>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31103843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469652" y="2313435"/>
            <a:ext cx="4384032"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69652" y="3143250"/>
            <a:ext cx="4384032"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387355"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5"/>
            <a:ext cx="4387355"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A5641A1E-B96E-4EF8-8307-CD2B35BE3F6D}" type="datetime1">
              <a:rPr lang="en-GB" smtClean="0"/>
              <a:pPr/>
              <a:t>29/11/2021</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1DFA55E-4609-4CE4-BB9A-3F62DB6AEC68}" type="slidenum">
              <a:rPr lang="en-GB" smtClean="0"/>
              <a:pPr/>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3414417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42F2ED2-3943-4127-AE8A-70AD6243EEF2}" type="datetime1">
              <a:rPr lang="en-GB" smtClean="0"/>
              <a:pPr/>
              <a:t>29/11/2021</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28110757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D4B03C-B529-40C5-90DB-9E5041EF1960}" type="datetime1">
              <a:rPr lang="en-GB" smtClean="0"/>
              <a:pPr/>
              <a:t>29/11/2021</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121380651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54271" y="2243830"/>
            <a:ext cx="4387459"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0620"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1F86E3EF-1CA9-4E49-8B65-E03B0FC9D27F}" type="datetime1">
              <a:rPr lang="en-GB" smtClean="0"/>
              <a:pPr/>
              <a:t>29/11/2021</a:t>
            </a:fld>
            <a:endParaRPr lang="en-GB"/>
          </a:p>
        </p:txBody>
      </p:sp>
      <p:sp>
        <p:nvSpPr>
          <p:cNvPr id="10" name="Footer Placeholder 9"/>
          <p:cNvSpPr>
            <a:spLocks noGrp="1"/>
          </p:cNvSpPr>
          <p:nvPr>
            <p:ph type="ftr" sz="quarter" idx="11"/>
          </p:nvPr>
        </p:nvSpPr>
        <p:spPr>
          <a:xfrm>
            <a:off x="854271" y="6236208"/>
            <a:ext cx="5075197" cy="320040"/>
          </a:xfrm>
        </p:spPr>
        <p:txBody>
          <a:bodyPr>
            <a:normAutofit/>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7190751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2"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53440" y="2243828"/>
            <a:ext cx="438912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6001" y="-42172"/>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50620" y="3549920"/>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3843662F-B2CD-44E5-B4EC-03CC3F5FACE3}" type="datetime1">
              <a:rPr lang="en-GB" smtClean="0"/>
              <a:pPr/>
              <a:t>29/11/2021</a:t>
            </a:fld>
            <a:endParaRPr lang="en-GB"/>
          </a:p>
        </p:txBody>
      </p:sp>
      <p:sp>
        <p:nvSpPr>
          <p:cNvPr id="9" name="Footer Placeholder 8"/>
          <p:cNvSpPr>
            <a:spLocks noGrp="1"/>
          </p:cNvSpPr>
          <p:nvPr>
            <p:ph type="ftr" sz="quarter" idx="11"/>
          </p:nvPr>
        </p:nvSpPr>
        <p:spPr>
          <a:xfrm>
            <a:off x="853440" y="6236208"/>
            <a:ext cx="5071872" cy="320040"/>
          </a:xfrm>
        </p:spPr>
        <p:txBody>
          <a:bodyPr>
            <a:normAutofit/>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35357082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400D43-DD14-442F-89C9-FA901E960BB8}" type="datetime1">
              <a:rPr lang="en-GB" smtClean="0"/>
              <a:pPr/>
              <a:t>29/11/2021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2290747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40528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141395" y="937260"/>
            <a:ext cx="6288232"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C6D85D-AA91-42F2-8903-39BF43B00F1A}" type="datetime1">
              <a:rPr lang="en-GB" smtClean="0"/>
              <a:pPr/>
              <a:t>29/11/2021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3155950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9D8AC4-1141-4F15-86DD-9DA087C59761}" type="datetimeFigureOut">
              <a:rPr lang="en-GB" smtClean="0"/>
              <a:t>29/11/2021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9E3059-0BAE-4FBF-8955-495CBEFC11B0}" type="slidenum">
              <a:rPr lang="en-GB" smtClean="0"/>
              <a:t>‹#›</a:t>
            </a:fld>
            <a:endParaRPr lang="en-GB"/>
          </a:p>
        </p:txBody>
      </p:sp>
    </p:spTree>
    <p:extLst>
      <p:ext uri="{BB962C8B-B14F-4D97-AF65-F5344CB8AC3E}">
        <p14:creationId xmlns:p14="http://schemas.microsoft.com/office/powerpoint/2010/main" val="361602170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141394" y="964692"/>
            <a:ext cx="7917007"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141394" y="2638046"/>
            <a:ext cx="7917007"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971924" y="6238816"/>
            <a:ext cx="2753747" cy="323968"/>
          </a:xfrm>
          <a:prstGeom prst="rect">
            <a:avLst/>
          </a:prstGeom>
        </p:spPr>
        <p:txBody>
          <a:bodyPr vert="horz" lIns="91440" tIns="45720" rIns="91440" bIns="45720" rtlCol="0" anchor="ctr"/>
          <a:lstStyle>
            <a:lvl1pPr algn="r">
              <a:defRPr sz="1000">
                <a:solidFill>
                  <a:schemeClr val="tx1">
                    <a:alpha val="70000"/>
                  </a:schemeClr>
                </a:solidFill>
              </a:defRPr>
            </a:lvl1pPr>
          </a:lstStyle>
          <a:p>
            <a:pPr fontAlgn="base">
              <a:spcBef>
                <a:spcPct val="0"/>
              </a:spcBef>
              <a:spcAft>
                <a:spcPct val="0"/>
              </a:spcAft>
            </a:pPr>
            <a:endParaRPr lang="en-US" altLang="en-US">
              <a:solidFill>
                <a:prstClr val="black">
                  <a:tint val="75000"/>
                </a:prstClr>
              </a:solidFill>
              <a:latin typeface="Times New Roman" pitchFamily="18" charset="0"/>
            </a:endParaRPr>
          </a:p>
        </p:txBody>
      </p:sp>
      <p:sp>
        <p:nvSpPr>
          <p:cNvPr id="5" name="Footer Placeholder 4"/>
          <p:cNvSpPr>
            <a:spLocks noGrp="1"/>
          </p:cNvSpPr>
          <p:nvPr>
            <p:ph type="ftr" sz="quarter" idx="3"/>
          </p:nvPr>
        </p:nvSpPr>
        <p:spPr>
          <a:xfrm>
            <a:off x="1469652" y="6236208"/>
            <a:ext cx="6075552" cy="320040"/>
          </a:xfrm>
          <a:prstGeom prst="rect">
            <a:avLst/>
          </a:prstGeom>
        </p:spPr>
        <p:txBody>
          <a:bodyPr vert="horz" lIns="91440" tIns="45720" rIns="91440" bIns="45720" rtlCol="0" anchor="ctr"/>
          <a:lstStyle>
            <a:lvl1pPr algn="l">
              <a:defRPr sz="1000">
                <a:solidFill>
                  <a:schemeClr val="tx1">
                    <a:alpha val="70000"/>
                  </a:schemeClr>
                </a:solidFill>
              </a:defRPr>
            </a:lvl1pPr>
          </a:lstStyle>
          <a:p>
            <a:pPr fontAlgn="base">
              <a:spcBef>
                <a:spcPct val="0"/>
              </a:spcBef>
              <a:spcAft>
                <a:spcPct val="0"/>
              </a:spcAft>
            </a:pPr>
            <a:endParaRPr lang="en-US" altLang="en-US">
              <a:solidFill>
                <a:prstClr val="black">
                  <a:tint val="75000"/>
                </a:prstClr>
              </a:solidFill>
              <a:latin typeface="Times New Roman" pitchFamily="18" charset="0"/>
            </a:endParaRPr>
          </a:p>
        </p:txBody>
      </p:sp>
      <p:sp>
        <p:nvSpPr>
          <p:cNvPr id="6" name="Slide Number Placeholder 5"/>
          <p:cNvSpPr>
            <a:spLocks noGrp="1"/>
          </p:cNvSpPr>
          <p:nvPr>
            <p:ph type="sldNum" sz="quarter" idx="4"/>
          </p:nvPr>
        </p:nvSpPr>
        <p:spPr>
          <a:xfrm>
            <a:off x="10986816" y="6217920"/>
            <a:ext cx="48768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pPr fontAlgn="base">
              <a:spcBef>
                <a:spcPct val="0"/>
              </a:spcBef>
              <a:spcAft>
                <a:spcPct val="0"/>
              </a:spcAft>
            </a:pPr>
            <a:fld id="{0B849189-0EDD-4365-90F2-A5B534FECF47}" type="slidenum">
              <a:rPr lang="en-US" altLang="en-US" smtClean="0">
                <a:solidFill>
                  <a:prstClr val="black">
                    <a:tint val="75000"/>
                  </a:prstClr>
                </a:solidFill>
                <a:latin typeface="Times New Roman" pitchFamily="18" charset="0"/>
              </a:rPr>
              <a:pPr fontAlgn="base">
                <a:spcBef>
                  <a:spcPct val="0"/>
                </a:spcBef>
                <a:spcAft>
                  <a:spcPct val="0"/>
                </a:spcAft>
              </a:pPr>
              <a:t>‹#›</a:t>
            </a:fld>
            <a:endParaRPr lang="en-US" altLang="en-US">
              <a:solidFill>
                <a:prstClr val="black">
                  <a:tint val="75000"/>
                </a:prstClr>
              </a:solidFill>
              <a:latin typeface="Times New Roman" pitchFamily="18" charset="0"/>
            </a:endParaRPr>
          </a:p>
        </p:txBody>
      </p:sp>
    </p:spTree>
    <p:extLst>
      <p:ext uri="{BB962C8B-B14F-4D97-AF65-F5344CB8AC3E}">
        <p14:creationId xmlns:p14="http://schemas.microsoft.com/office/powerpoint/2010/main" val="355245429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44uWW8sHeAhVHlxoKHS9kDucQjRx6BAgBEAU&amp;url=https%3A%2F%2Fabovegroundrailroad.info%2Fbelief-pyramid%2F&amp;psig=AOvVaw0j4SWl4H_N5dYptMbzvaUn&amp;ust=1541665973785099"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2.jpeg"/></Relationships>
</file>

<file path=ppt/slides/_rels/slide11.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2ahUKEwiZ6M3O0r7eAhUPzhoKHXZNCZAQjRx6BAgBEAU&amp;url=http%3A%2F%2Fwww.fourstepstraining.com%2Fthe-italian-managers-personal-brand%2Frobert-dilts-logical-levels-of-alignment%2F&amp;psig=AOvVaw2j_Zx59WhRp13e7nNUlkK4&amp;ust=1541555154702898" TargetMode="External"/><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3.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19E43-E9A0-40C0-A012-32D716EB3A37}"/>
              </a:ext>
            </a:extLst>
          </p:cNvPr>
          <p:cNvSpPr>
            <a:spLocks noGrp="1"/>
          </p:cNvSpPr>
          <p:nvPr>
            <p:ph type="ctrTitle"/>
          </p:nvPr>
        </p:nvSpPr>
        <p:spPr/>
        <p:txBody>
          <a:bodyPr>
            <a:normAutofit fontScale="90000"/>
          </a:bodyPr>
          <a:lstStyle/>
          <a:p>
            <a:r>
              <a:rPr lang="en-GB" dirty="0"/>
              <a:t>Assignment Guidance BMSW5101</a:t>
            </a:r>
            <a:br>
              <a:rPr lang="en-GB" dirty="0"/>
            </a:br>
            <a:r>
              <a:rPr lang="en-GB" dirty="0"/>
              <a:t>Critical Thinking Report</a:t>
            </a:r>
          </a:p>
        </p:txBody>
      </p:sp>
    </p:spTree>
    <p:extLst>
      <p:ext uri="{BB962C8B-B14F-4D97-AF65-F5344CB8AC3E}">
        <p14:creationId xmlns:p14="http://schemas.microsoft.com/office/powerpoint/2010/main" val="5968873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19F760-73C7-4817-8D6B-156E70A8BFAD}"/>
              </a:ext>
            </a:extLst>
          </p:cNvPr>
          <p:cNvSpPr>
            <a:spLocks noGrp="1"/>
          </p:cNvSpPr>
          <p:nvPr>
            <p:ph idx="1"/>
          </p:nvPr>
        </p:nvSpPr>
        <p:spPr>
          <a:xfrm>
            <a:off x="838200" y="290199"/>
            <a:ext cx="10515600" cy="6093016"/>
          </a:xfrm>
        </p:spPr>
        <p:txBody>
          <a:bodyPr>
            <a:normAutofit lnSpcReduction="10000"/>
          </a:bodyPr>
          <a:lstStyle/>
          <a:p>
            <a:pPr indent="0">
              <a:buNone/>
            </a:pPr>
            <a:r>
              <a:rPr lang="en-GB" sz="1800" b="1" dirty="0">
                <a:effectLst/>
                <a:latin typeface="Arial" panose="020B0604020202020204" pitchFamily="34" charset="0"/>
                <a:ea typeface="Times New Roman" panose="02020603050405020304" pitchFamily="18" charset="0"/>
              </a:rPr>
              <a:t>Task 2 Report</a:t>
            </a:r>
            <a:endParaRPr lang="en-GB" sz="1800" dirty="0">
              <a:effectLst/>
              <a:latin typeface="Times New Roman" panose="02020603050405020304" pitchFamily="18" charset="0"/>
              <a:ea typeface="Times New Roman" panose="02020603050405020304" pitchFamily="18" charset="0"/>
            </a:endParaRPr>
          </a:p>
          <a:p>
            <a:pPr indent="0">
              <a:buNone/>
            </a:pPr>
            <a:endParaRPr lang="en-GB" sz="1800" dirty="0">
              <a:effectLst/>
              <a:latin typeface="Times New Roman" panose="02020603050405020304" pitchFamily="18" charset="0"/>
              <a:ea typeface="Times New Roman" panose="02020603050405020304" pitchFamily="18" charset="0"/>
            </a:endParaRPr>
          </a:p>
          <a:p>
            <a:pPr marL="457200"/>
            <a:r>
              <a:rPr lang="en-GB" dirty="0">
                <a:effectLst/>
                <a:ea typeface="Times New Roman" panose="02020603050405020304" pitchFamily="18" charset="0"/>
              </a:rPr>
              <a:t>The student will produce an individual 2500 word formal report which is to consider the </a:t>
            </a:r>
            <a:r>
              <a:rPr lang="en-GB" dirty="0">
                <a:solidFill>
                  <a:srgbClr val="FF0000"/>
                </a:solidFill>
                <a:effectLst/>
                <a:ea typeface="Times New Roman" panose="02020603050405020304" pitchFamily="18" charset="0"/>
              </a:rPr>
              <a:t>critical analysis </a:t>
            </a:r>
            <a:r>
              <a:rPr lang="en-GB" dirty="0">
                <a:effectLst/>
                <a:ea typeface="Times New Roman" panose="02020603050405020304" pitchFamily="18" charset="0"/>
              </a:rPr>
              <a:t>of </a:t>
            </a:r>
            <a:r>
              <a:rPr lang="en-GB" dirty="0">
                <a:solidFill>
                  <a:srgbClr val="FF0000"/>
                </a:solidFill>
                <a:effectLst/>
                <a:ea typeface="Times New Roman" panose="02020603050405020304" pitchFamily="18" charset="0"/>
              </a:rPr>
              <a:t>classical management </a:t>
            </a:r>
            <a:r>
              <a:rPr lang="en-GB" dirty="0">
                <a:effectLst/>
                <a:ea typeface="Times New Roman" panose="02020603050405020304" pitchFamily="18" charset="0"/>
              </a:rPr>
              <a:t>theories relevant to the </a:t>
            </a:r>
            <a:r>
              <a:rPr lang="en-GB" dirty="0">
                <a:solidFill>
                  <a:srgbClr val="FF0000"/>
                </a:solidFill>
                <a:effectLst/>
                <a:ea typeface="Times New Roman" panose="02020603050405020304" pitchFamily="18" charset="0"/>
              </a:rPr>
              <a:t>organisational example </a:t>
            </a:r>
            <a:r>
              <a:rPr lang="en-GB" dirty="0">
                <a:effectLst/>
                <a:ea typeface="Times New Roman" panose="02020603050405020304" pitchFamily="18" charset="0"/>
              </a:rPr>
              <a:t>and critically assess the </a:t>
            </a:r>
            <a:r>
              <a:rPr lang="en-GB" dirty="0">
                <a:solidFill>
                  <a:srgbClr val="FF0000"/>
                </a:solidFill>
                <a:effectLst/>
                <a:ea typeface="Times New Roman" panose="02020603050405020304" pitchFamily="18" charset="0"/>
              </a:rPr>
              <a:t>impact of these theories on the implementation </a:t>
            </a:r>
            <a:r>
              <a:rPr lang="en-GB" dirty="0">
                <a:effectLst/>
                <a:ea typeface="Times New Roman" panose="02020603050405020304" pitchFamily="18" charset="0"/>
              </a:rPr>
              <a:t>of the beliefs, and </a:t>
            </a:r>
            <a:r>
              <a:rPr lang="en-GB" dirty="0">
                <a:solidFill>
                  <a:srgbClr val="FF0000"/>
                </a:solidFill>
                <a:effectLst/>
                <a:ea typeface="Times New Roman" panose="02020603050405020304" pitchFamily="18" charset="0"/>
              </a:rPr>
              <a:t>values</a:t>
            </a:r>
            <a:r>
              <a:rPr lang="en-GB" dirty="0">
                <a:effectLst/>
                <a:ea typeface="Times New Roman" panose="02020603050405020304" pitchFamily="18" charset="0"/>
              </a:rPr>
              <a:t> of the organisation. Critically evaluate the impact on its </a:t>
            </a:r>
            <a:r>
              <a:rPr lang="en-GB" dirty="0">
                <a:solidFill>
                  <a:srgbClr val="FF0000"/>
                </a:solidFill>
                <a:effectLst/>
                <a:ea typeface="Times New Roman" panose="02020603050405020304" pitchFamily="18" charset="0"/>
              </a:rPr>
              <a:t>employees</a:t>
            </a:r>
            <a:r>
              <a:rPr lang="en-GB" dirty="0">
                <a:effectLst/>
                <a:ea typeface="Times New Roman" panose="02020603050405020304" pitchFamily="18" charset="0"/>
              </a:rPr>
              <a:t> as well as on the wider society in terms of future </a:t>
            </a:r>
            <a:r>
              <a:rPr lang="en-GB" dirty="0">
                <a:solidFill>
                  <a:srgbClr val="FF0000"/>
                </a:solidFill>
                <a:effectLst/>
                <a:ea typeface="Times New Roman" panose="02020603050405020304" pitchFamily="18" charset="0"/>
              </a:rPr>
              <a:t>sustainabilit</a:t>
            </a:r>
            <a:r>
              <a:rPr lang="en-GB" dirty="0">
                <a:effectLst/>
                <a:ea typeface="Times New Roman" panose="02020603050405020304" pitchFamily="18" charset="0"/>
              </a:rPr>
              <a:t>y and impact on the environment. Finally how would you </a:t>
            </a:r>
            <a:r>
              <a:rPr lang="en-GB" dirty="0">
                <a:solidFill>
                  <a:srgbClr val="FF0000"/>
                </a:solidFill>
                <a:effectLst/>
                <a:ea typeface="Times New Roman" panose="02020603050405020304" pitchFamily="18" charset="0"/>
              </a:rPr>
              <a:t>align your personal Values</a:t>
            </a:r>
            <a:r>
              <a:rPr lang="en-GB" dirty="0">
                <a:effectLst/>
                <a:ea typeface="Times New Roman" panose="02020603050405020304" pitchFamily="18" charset="0"/>
              </a:rPr>
              <a:t>, attitudes and Beliefs with the organisational example used in your report? </a:t>
            </a:r>
          </a:p>
          <a:p>
            <a:pPr marL="0" indent="0">
              <a:buNone/>
            </a:pPr>
            <a:endParaRPr lang="en-GB" dirty="0"/>
          </a:p>
          <a:p>
            <a:r>
              <a:rPr lang="en-GB" dirty="0"/>
              <a:t>Ensure the report is structured as a formal report and ‘Harvard’ referencing is used</a:t>
            </a:r>
          </a:p>
          <a:p>
            <a:pPr marL="0" indent="0">
              <a:buNone/>
            </a:pPr>
            <a:endParaRPr lang="en-GB" dirty="0"/>
          </a:p>
          <a:p>
            <a:r>
              <a:rPr lang="en-GB" dirty="0"/>
              <a:t>Your Report should be submitted to Turnitin by 3pm on </a:t>
            </a:r>
            <a:r>
              <a:rPr lang="en-GB" b="1" dirty="0"/>
              <a:t>10/12/21</a:t>
            </a:r>
            <a:endParaRPr lang="en-GB" dirty="0"/>
          </a:p>
          <a:p>
            <a:endParaRPr lang="en-GB" dirty="0"/>
          </a:p>
        </p:txBody>
      </p:sp>
    </p:spTree>
    <p:extLst>
      <p:ext uri="{BB962C8B-B14F-4D97-AF65-F5344CB8AC3E}">
        <p14:creationId xmlns:p14="http://schemas.microsoft.com/office/powerpoint/2010/main" val="37948397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42C63-A989-4D08-AE8D-CBEA494B0A24}"/>
              </a:ext>
            </a:extLst>
          </p:cNvPr>
          <p:cNvSpPr>
            <a:spLocks noGrp="1"/>
          </p:cNvSpPr>
          <p:nvPr>
            <p:ph type="title"/>
          </p:nvPr>
        </p:nvSpPr>
        <p:spPr>
          <a:xfrm>
            <a:off x="4711062" y="2445123"/>
            <a:ext cx="2984360" cy="1188720"/>
          </a:xfrm>
        </p:spPr>
        <p:txBody>
          <a:bodyPr>
            <a:normAutofit/>
          </a:bodyPr>
          <a:lstStyle/>
          <a:p>
            <a:r>
              <a:rPr lang="en-GB" sz="2400" dirty="0"/>
              <a:t>organisation</a:t>
            </a:r>
          </a:p>
        </p:txBody>
      </p:sp>
      <p:sp>
        <p:nvSpPr>
          <p:cNvPr id="3" name="Content Placeholder 2">
            <a:extLst>
              <a:ext uri="{FF2B5EF4-FFF2-40B4-BE49-F238E27FC236}">
                <a16:creationId xmlns:a16="http://schemas.microsoft.com/office/drawing/2014/main" id="{31E04BEC-4664-41B5-B397-A169076ABB41}"/>
              </a:ext>
            </a:extLst>
          </p:cNvPr>
          <p:cNvSpPr>
            <a:spLocks noGrp="1"/>
          </p:cNvSpPr>
          <p:nvPr>
            <p:ph sz="half" idx="1"/>
          </p:nvPr>
        </p:nvSpPr>
        <p:spPr>
          <a:xfrm>
            <a:off x="446098" y="750891"/>
            <a:ext cx="2984360" cy="1683233"/>
          </a:xfrm>
        </p:spPr>
        <p:style>
          <a:lnRef idx="2">
            <a:schemeClr val="accent3"/>
          </a:lnRef>
          <a:fillRef idx="1">
            <a:schemeClr val="lt1"/>
          </a:fillRef>
          <a:effectRef idx="0">
            <a:schemeClr val="accent3"/>
          </a:effectRef>
          <a:fontRef idx="minor">
            <a:schemeClr val="dk1"/>
          </a:fontRef>
        </p:style>
        <p:txBody>
          <a:bodyPr/>
          <a:lstStyle/>
          <a:p>
            <a:pPr marL="0" indent="0">
              <a:buNone/>
            </a:pPr>
            <a:r>
              <a:rPr lang="en-GB" dirty="0"/>
              <a:t>1. Values and Beliefs  (impact on employees/ sustainability of organisation</a:t>
            </a:r>
          </a:p>
        </p:txBody>
      </p:sp>
      <p:sp>
        <p:nvSpPr>
          <p:cNvPr id="4" name="Content Placeholder 3">
            <a:extLst>
              <a:ext uri="{FF2B5EF4-FFF2-40B4-BE49-F238E27FC236}">
                <a16:creationId xmlns:a16="http://schemas.microsoft.com/office/drawing/2014/main" id="{1C35C1B3-4008-4CA2-BBCC-D0B699662E03}"/>
              </a:ext>
            </a:extLst>
          </p:cNvPr>
          <p:cNvSpPr>
            <a:spLocks noGrp="1"/>
          </p:cNvSpPr>
          <p:nvPr>
            <p:ph sz="half" idx="2"/>
          </p:nvPr>
        </p:nvSpPr>
        <p:spPr>
          <a:xfrm>
            <a:off x="8549104" y="504495"/>
            <a:ext cx="3059732" cy="1402521"/>
          </a:xfrm>
        </p:spPr>
        <p:style>
          <a:lnRef idx="2">
            <a:schemeClr val="accent4"/>
          </a:lnRef>
          <a:fillRef idx="1">
            <a:schemeClr val="lt1"/>
          </a:fillRef>
          <a:effectRef idx="0">
            <a:schemeClr val="accent4"/>
          </a:effectRef>
          <a:fontRef idx="minor">
            <a:schemeClr val="dk1"/>
          </a:fontRef>
        </p:style>
        <p:txBody>
          <a:bodyPr/>
          <a:lstStyle/>
          <a:p>
            <a:pPr marL="0" indent="0">
              <a:buNone/>
            </a:pPr>
            <a:r>
              <a:rPr lang="en-GB" dirty="0"/>
              <a:t>2. Old management theories (Webber/ Taylor/ Fayol/ Mayo)</a:t>
            </a:r>
          </a:p>
        </p:txBody>
      </p:sp>
      <p:sp>
        <p:nvSpPr>
          <p:cNvPr id="5" name="Rectangle 4">
            <a:extLst>
              <a:ext uri="{FF2B5EF4-FFF2-40B4-BE49-F238E27FC236}">
                <a16:creationId xmlns:a16="http://schemas.microsoft.com/office/drawing/2014/main" id="{B0C77088-83B9-468A-B354-F977140CE926}"/>
              </a:ext>
            </a:extLst>
          </p:cNvPr>
          <p:cNvSpPr/>
          <p:nvPr/>
        </p:nvSpPr>
        <p:spPr>
          <a:xfrm>
            <a:off x="1420627" y="3633843"/>
            <a:ext cx="2844748" cy="14895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Gill Sans MT"/>
                <a:ea typeface="+mn-ea"/>
                <a:cs typeface="+mn-cs"/>
              </a:rPr>
              <a:t>3. Modern Management theories (Herzberg/ Covey/ Adair/ Theory XY etc)</a:t>
            </a:r>
          </a:p>
        </p:txBody>
      </p:sp>
      <p:sp>
        <p:nvSpPr>
          <p:cNvPr id="6" name="Rectangle 5">
            <a:extLst>
              <a:ext uri="{FF2B5EF4-FFF2-40B4-BE49-F238E27FC236}">
                <a16:creationId xmlns:a16="http://schemas.microsoft.com/office/drawing/2014/main" id="{DE1BA432-AC3C-4CAA-8251-D20ED9FD20D8}"/>
              </a:ext>
            </a:extLst>
          </p:cNvPr>
          <p:cNvSpPr/>
          <p:nvPr/>
        </p:nvSpPr>
        <p:spPr>
          <a:xfrm>
            <a:off x="8141110" y="3429000"/>
            <a:ext cx="2920181" cy="1651819"/>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Gill Sans MT"/>
                <a:ea typeface="+mn-ea"/>
                <a:cs typeface="+mn-cs"/>
              </a:rPr>
              <a:t>4. Your personal values/ belief and attitudes in relation to the organisation</a:t>
            </a:r>
          </a:p>
        </p:txBody>
      </p:sp>
      <p:sp>
        <p:nvSpPr>
          <p:cNvPr id="7" name="Speech Bubble: Rectangle 6">
            <a:extLst>
              <a:ext uri="{FF2B5EF4-FFF2-40B4-BE49-F238E27FC236}">
                <a16:creationId xmlns:a16="http://schemas.microsoft.com/office/drawing/2014/main" id="{2A699116-2248-40BA-910D-7C1206A4E0EE}"/>
              </a:ext>
            </a:extLst>
          </p:cNvPr>
          <p:cNvSpPr/>
          <p:nvPr/>
        </p:nvSpPr>
        <p:spPr>
          <a:xfrm>
            <a:off x="4863507" y="327678"/>
            <a:ext cx="2815414" cy="1264829"/>
          </a:xfrm>
          <a:prstGeom prst="wedgeRectCallout">
            <a:avLst>
              <a:gd name="adj1" fmla="val -23556"/>
              <a:gd name="adj2" fmla="val 93236"/>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en-GB" dirty="0"/>
              <a:t>A CRITICAL LOOK</a:t>
            </a:r>
          </a:p>
        </p:txBody>
      </p:sp>
    </p:spTree>
    <p:extLst>
      <p:ext uri="{BB962C8B-B14F-4D97-AF65-F5344CB8AC3E}">
        <p14:creationId xmlns:p14="http://schemas.microsoft.com/office/powerpoint/2010/main" val="2058733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B3314-5CDA-4A75-BA5E-8F65B843503F}"/>
              </a:ext>
            </a:extLst>
          </p:cNvPr>
          <p:cNvSpPr txBox="1">
            <a:spLocks noGrp="1"/>
          </p:cNvSpPr>
          <p:nvPr>
            <p:ph type="title"/>
          </p:nvPr>
        </p:nvSpPr>
        <p:spPr/>
        <p:txBody>
          <a:bodyPr/>
          <a:lstStyle/>
          <a:p>
            <a:pPr lvl="0"/>
            <a:r>
              <a:rPr lang="en-GB"/>
              <a:t>Report- Critical Thinking Assignment</a:t>
            </a:r>
          </a:p>
        </p:txBody>
      </p:sp>
      <p:sp>
        <p:nvSpPr>
          <p:cNvPr id="3" name="Content Placeholder 2">
            <a:extLst>
              <a:ext uri="{FF2B5EF4-FFF2-40B4-BE49-F238E27FC236}">
                <a16:creationId xmlns:a16="http://schemas.microsoft.com/office/drawing/2014/main" id="{0CE6FDDD-AD50-4995-B401-263D2D432308}"/>
              </a:ext>
            </a:extLst>
          </p:cNvPr>
          <p:cNvSpPr txBox="1">
            <a:spLocks noGrp="1"/>
          </p:cNvSpPr>
          <p:nvPr>
            <p:ph idx="1"/>
          </p:nvPr>
        </p:nvSpPr>
        <p:spPr/>
        <p:txBody>
          <a:bodyPr/>
          <a:lstStyle/>
          <a:p>
            <a:pPr lvl="0">
              <a:lnSpc>
                <a:spcPct val="80000"/>
              </a:lnSpc>
            </a:pPr>
            <a:r>
              <a:rPr lang="en-GB" sz="2600"/>
              <a:t>Report format- Please remember to include :</a:t>
            </a:r>
          </a:p>
          <a:p>
            <a:pPr lvl="0">
              <a:lnSpc>
                <a:spcPct val="80000"/>
              </a:lnSpc>
            </a:pPr>
            <a:r>
              <a:rPr lang="en-GB" sz="2600"/>
              <a:t>Front page- Name/student number, Title of report, Date to be submitted, Name of lecturer.</a:t>
            </a:r>
          </a:p>
          <a:p>
            <a:pPr lvl="0">
              <a:lnSpc>
                <a:spcPct val="80000"/>
              </a:lnSpc>
            </a:pPr>
            <a:r>
              <a:rPr lang="en-GB" sz="2600"/>
              <a:t>Executive summary</a:t>
            </a:r>
          </a:p>
          <a:p>
            <a:pPr lvl="0">
              <a:lnSpc>
                <a:spcPct val="80000"/>
              </a:lnSpc>
            </a:pPr>
            <a:r>
              <a:rPr lang="en-GB" sz="2600"/>
              <a:t>Contents page</a:t>
            </a:r>
          </a:p>
          <a:p>
            <a:pPr lvl="0">
              <a:lnSpc>
                <a:spcPct val="80000"/>
              </a:lnSpc>
            </a:pPr>
            <a:r>
              <a:rPr lang="en-GB" sz="2600"/>
              <a:t> 1.0 Introduction</a:t>
            </a:r>
          </a:p>
          <a:p>
            <a:pPr lvl="0">
              <a:lnSpc>
                <a:spcPct val="80000"/>
              </a:lnSpc>
            </a:pPr>
            <a:r>
              <a:rPr lang="en-GB" sz="2600"/>
              <a:t>2.0 Findings</a:t>
            </a:r>
          </a:p>
          <a:p>
            <a:pPr lvl="0">
              <a:lnSpc>
                <a:spcPct val="80000"/>
              </a:lnSpc>
            </a:pPr>
            <a:r>
              <a:rPr lang="en-GB" sz="2600"/>
              <a:t>3.0 Conclusion</a:t>
            </a:r>
          </a:p>
          <a:p>
            <a:pPr lvl="0">
              <a:lnSpc>
                <a:spcPct val="80000"/>
              </a:lnSpc>
            </a:pPr>
            <a:r>
              <a:rPr lang="en-GB" sz="2600"/>
              <a:t>Reference list- remember to ensure you have referenced using Harvard style- revisit the library guidance slides on teams for guidance.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80DF7-D4A1-44F6-A196-CCBBD91151A2}"/>
              </a:ext>
            </a:extLst>
          </p:cNvPr>
          <p:cNvSpPr>
            <a:spLocks noGrp="1"/>
          </p:cNvSpPr>
          <p:nvPr>
            <p:ph type="title"/>
          </p:nvPr>
        </p:nvSpPr>
        <p:spPr/>
        <p:txBody>
          <a:bodyPr/>
          <a:lstStyle/>
          <a:p>
            <a:r>
              <a:rPr lang="en-GB" dirty="0"/>
              <a:t>Executive summary </a:t>
            </a:r>
          </a:p>
        </p:txBody>
      </p:sp>
      <p:sp>
        <p:nvSpPr>
          <p:cNvPr id="3" name="Content Placeholder 2">
            <a:extLst>
              <a:ext uri="{FF2B5EF4-FFF2-40B4-BE49-F238E27FC236}">
                <a16:creationId xmlns:a16="http://schemas.microsoft.com/office/drawing/2014/main" id="{0A988F6E-023A-4AD7-9A5D-B02AA1F4B7AB}"/>
              </a:ext>
            </a:extLst>
          </p:cNvPr>
          <p:cNvSpPr>
            <a:spLocks noGrp="1"/>
          </p:cNvSpPr>
          <p:nvPr>
            <p:ph idx="1"/>
          </p:nvPr>
        </p:nvSpPr>
        <p:spPr/>
        <p:txBody>
          <a:bodyPr/>
          <a:lstStyle/>
          <a:p>
            <a:pPr marL="0" indent="0">
              <a:buNone/>
            </a:pPr>
            <a:r>
              <a:rPr lang="en-GB" dirty="0"/>
              <a:t>An executive summary covers the over all problem and proposed solutions of your report.</a:t>
            </a:r>
          </a:p>
          <a:p>
            <a:pPr marL="0" indent="0">
              <a:buNone/>
            </a:pPr>
            <a:r>
              <a:rPr lang="en-GB" dirty="0"/>
              <a:t>Research questions</a:t>
            </a:r>
          </a:p>
          <a:p>
            <a:pPr marL="0" indent="0">
              <a:buNone/>
            </a:pPr>
            <a:r>
              <a:rPr lang="en-GB" dirty="0"/>
              <a:t>Key findings</a:t>
            </a:r>
          </a:p>
          <a:p>
            <a:pPr marL="0" indent="0">
              <a:buNone/>
            </a:pPr>
            <a:r>
              <a:rPr lang="en-GB" dirty="0"/>
              <a:t>Recommendations</a:t>
            </a:r>
          </a:p>
          <a:p>
            <a:pPr marL="0" indent="0">
              <a:buNone/>
            </a:pPr>
            <a:r>
              <a:rPr lang="en-GB" dirty="0"/>
              <a:t>Short conclusion</a:t>
            </a:r>
          </a:p>
        </p:txBody>
      </p:sp>
    </p:spTree>
    <p:extLst>
      <p:ext uri="{BB962C8B-B14F-4D97-AF65-F5344CB8AC3E}">
        <p14:creationId xmlns:p14="http://schemas.microsoft.com/office/powerpoint/2010/main" val="40551656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7C298-3C23-4739-BA9C-9E1CA9242B62}"/>
              </a:ext>
            </a:extLst>
          </p:cNvPr>
          <p:cNvSpPr txBox="1">
            <a:spLocks noGrp="1"/>
          </p:cNvSpPr>
          <p:nvPr>
            <p:ph type="title"/>
          </p:nvPr>
        </p:nvSpPr>
        <p:spPr/>
        <p:txBody>
          <a:bodyPr/>
          <a:lstStyle/>
          <a:p>
            <a:pPr lvl="0"/>
            <a:r>
              <a:rPr lang="en-GB"/>
              <a:t>1.0 Introduction</a:t>
            </a:r>
          </a:p>
        </p:txBody>
      </p:sp>
      <p:sp>
        <p:nvSpPr>
          <p:cNvPr id="3" name="Content Placeholder 2">
            <a:extLst>
              <a:ext uri="{FF2B5EF4-FFF2-40B4-BE49-F238E27FC236}">
                <a16:creationId xmlns:a16="http://schemas.microsoft.com/office/drawing/2014/main" id="{A1B8E2B2-931F-4F64-B9E5-444039ED484A}"/>
              </a:ext>
            </a:extLst>
          </p:cNvPr>
          <p:cNvSpPr txBox="1">
            <a:spLocks noGrp="1"/>
          </p:cNvSpPr>
          <p:nvPr>
            <p:ph idx="1"/>
          </p:nvPr>
        </p:nvSpPr>
        <p:spPr>
          <a:xfrm>
            <a:off x="838200" y="1825625"/>
            <a:ext cx="10515600" cy="3576885"/>
          </a:xfrm>
        </p:spPr>
        <p:txBody>
          <a:bodyPr/>
          <a:lstStyle/>
          <a:p>
            <a:pPr lvl="0">
              <a:lnSpc>
                <a:spcPct val="80000"/>
              </a:lnSpc>
            </a:pPr>
            <a:r>
              <a:rPr lang="en-GB" dirty="0"/>
              <a:t>This section should be brief and provide the following information:</a:t>
            </a:r>
          </a:p>
          <a:p>
            <a:pPr lvl="0">
              <a:lnSpc>
                <a:spcPct val="80000"/>
              </a:lnSpc>
            </a:pPr>
            <a:r>
              <a:rPr lang="en-GB" dirty="0"/>
              <a:t>Brief background to the organisation and its core values</a:t>
            </a:r>
          </a:p>
          <a:p>
            <a:pPr lvl="0">
              <a:lnSpc>
                <a:spcPct val="80000"/>
              </a:lnSpc>
            </a:pPr>
            <a:r>
              <a:rPr lang="en-GB" dirty="0"/>
              <a:t>Brief -The management theories being explored in the research</a:t>
            </a:r>
          </a:p>
          <a:p>
            <a:pPr lvl="0">
              <a:lnSpc>
                <a:spcPct val="80000"/>
              </a:lnSpc>
            </a:pPr>
            <a:r>
              <a:rPr lang="en-GB" dirty="0"/>
              <a:t>The critical models and techniques that will be applied for analysis and evaluation</a:t>
            </a:r>
          </a:p>
          <a:p>
            <a:pPr lvl="0">
              <a:lnSpc>
                <a:spcPct val="80000"/>
              </a:lnSpc>
            </a:pPr>
            <a:r>
              <a:rPr lang="en-GB" dirty="0"/>
              <a:t>Benefits of aligning own values as employees with that of the organisation </a:t>
            </a:r>
          </a:p>
          <a:p>
            <a:pPr lvl="0">
              <a:lnSpc>
                <a:spcPct val="80000"/>
              </a:lnSpc>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1B5B3-7C4F-45E0-8FCB-386BCA11DBB0}"/>
              </a:ext>
            </a:extLst>
          </p:cNvPr>
          <p:cNvSpPr>
            <a:spLocks noGrp="1"/>
          </p:cNvSpPr>
          <p:nvPr>
            <p:ph type="title"/>
          </p:nvPr>
        </p:nvSpPr>
        <p:spPr/>
        <p:txBody>
          <a:bodyPr/>
          <a:lstStyle/>
          <a:p>
            <a:r>
              <a:rPr lang="en-GB" dirty="0"/>
              <a:t>2.0 Findings </a:t>
            </a:r>
          </a:p>
        </p:txBody>
      </p:sp>
      <p:sp>
        <p:nvSpPr>
          <p:cNvPr id="3" name="Content Placeholder 2">
            <a:extLst>
              <a:ext uri="{FF2B5EF4-FFF2-40B4-BE49-F238E27FC236}">
                <a16:creationId xmlns:a16="http://schemas.microsoft.com/office/drawing/2014/main" id="{1D316AC9-9381-4C23-AC61-C0F32C7DB23D}"/>
              </a:ext>
            </a:extLst>
          </p:cNvPr>
          <p:cNvSpPr>
            <a:spLocks noGrp="1"/>
          </p:cNvSpPr>
          <p:nvPr>
            <p:ph idx="1"/>
          </p:nvPr>
        </p:nvSpPr>
        <p:spPr>
          <a:xfrm>
            <a:off x="609600" y="1417638"/>
            <a:ext cx="10972800" cy="4772147"/>
          </a:xfrm>
        </p:spPr>
        <p:txBody>
          <a:bodyPr>
            <a:normAutofit lnSpcReduction="10000"/>
          </a:bodyPr>
          <a:lstStyle/>
          <a:p>
            <a:pPr marL="0" indent="0">
              <a:buNone/>
            </a:pPr>
            <a:r>
              <a:rPr lang="en-GB" dirty="0"/>
              <a:t>the </a:t>
            </a:r>
            <a:r>
              <a:rPr lang="en-GB" dirty="0">
                <a:solidFill>
                  <a:srgbClr val="FF0000"/>
                </a:solidFill>
              </a:rPr>
              <a:t>critical analysis </a:t>
            </a:r>
            <a:r>
              <a:rPr lang="en-GB" dirty="0"/>
              <a:t>of </a:t>
            </a:r>
            <a:r>
              <a:rPr lang="en-GB" dirty="0">
                <a:solidFill>
                  <a:srgbClr val="FF0000"/>
                </a:solidFill>
              </a:rPr>
              <a:t>management theories </a:t>
            </a:r>
            <a:r>
              <a:rPr lang="en-GB" dirty="0"/>
              <a:t>relevant to an </a:t>
            </a:r>
            <a:r>
              <a:rPr lang="en-GB" dirty="0">
                <a:solidFill>
                  <a:srgbClr val="FF0000"/>
                </a:solidFill>
              </a:rPr>
              <a:t>organisational</a:t>
            </a:r>
            <a:r>
              <a:rPr lang="en-GB" dirty="0"/>
              <a:t> example and critically assess the </a:t>
            </a:r>
            <a:r>
              <a:rPr lang="en-GB" dirty="0">
                <a:solidFill>
                  <a:srgbClr val="FF0000"/>
                </a:solidFill>
              </a:rPr>
              <a:t>impact</a:t>
            </a:r>
            <a:r>
              <a:rPr lang="en-GB" dirty="0"/>
              <a:t> of these theories on the beliefs,  and values of the organisation </a:t>
            </a:r>
          </a:p>
          <a:p>
            <a:pPr marL="514350" indent="-514350">
              <a:buAutoNum type="alphaLcParenR"/>
            </a:pPr>
            <a:r>
              <a:rPr lang="en-GB" i="1" dirty="0"/>
              <a:t>Identify and analyse management theories relevant to an organisational example </a:t>
            </a:r>
          </a:p>
          <a:p>
            <a:pPr marL="514350" indent="-514350">
              <a:buAutoNum type="alphaLcParenR"/>
            </a:pPr>
            <a:r>
              <a:rPr lang="en-GB" i="1" dirty="0"/>
              <a:t>Describe the theory (Briefly) and critique it</a:t>
            </a:r>
          </a:p>
          <a:p>
            <a:pPr marL="514350" indent="-514350">
              <a:buAutoNum type="alphaLcParenR"/>
            </a:pPr>
            <a:r>
              <a:rPr lang="en-GB" i="1" dirty="0"/>
              <a:t>Critically evaluate its effectiveness in the organisation based on the values and culture of that organisation – using evidences and applying critical thinking techniques and models</a:t>
            </a:r>
          </a:p>
          <a:p>
            <a:pPr marL="514350" indent="-514350">
              <a:buAutoNum type="alphaLcParenR"/>
            </a:pPr>
            <a:r>
              <a:rPr lang="en-GB" i="1" dirty="0"/>
              <a:t>and identify any additional theories that could enhance the organisation’s performance.</a:t>
            </a:r>
          </a:p>
          <a:p>
            <a:pPr marL="514350" indent="-514350">
              <a:buAutoNum type="arabicPeriod"/>
            </a:pPr>
            <a:endParaRPr lang="en-GB" dirty="0"/>
          </a:p>
          <a:p>
            <a:endParaRPr lang="en-GB" dirty="0"/>
          </a:p>
        </p:txBody>
      </p:sp>
    </p:spTree>
    <p:extLst>
      <p:ext uri="{BB962C8B-B14F-4D97-AF65-F5344CB8AC3E}">
        <p14:creationId xmlns:p14="http://schemas.microsoft.com/office/powerpoint/2010/main" val="14705904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61293" y="1334144"/>
            <a:ext cx="10515599" cy="2369880"/>
          </a:xfrm>
          <a:prstGeom prst="rect">
            <a:avLst/>
          </a:prstGeom>
        </p:spPr>
        <p:txBody>
          <a:bodyPr wrap="square">
            <a:spAutoFit/>
          </a:bodyPr>
          <a:lstStyle/>
          <a:p>
            <a:r>
              <a:rPr lang="en-GB" sz="2800" dirty="0"/>
              <a:t>3. </a:t>
            </a:r>
            <a:r>
              <a:rPr lang="en-GB" sz="4000" dirty="0">
                <a:effectLst/>
                <a:ea typeface="Times New Roman" panose="02020603050405020304" pitchFamily="18" charset="0"/>
              </a:rPr>
              <a:t>how would you </a:t>
            </a:r>
            <a:r>
              <a:rPr lang="en-GB" sz="4000" dirty="0">
                <a:solidFill>
                  <a:srgbClr val="FF0000"/>
                </a:solidFill>
                <a:effectLst/>
                <a:ea typeface="Times New Roman" panose="02020603050405020304" pitchFamily="18" charset="0"/>
              </a:rPr>
              <a:t>align your personal Values</a:t>
            </a:r>
            <a:r>
              <a:rPr lang="en-GB" sz="4000" dirty="0">
                <a:effectLst/>
                <a:ea typeface="Times New Roman" panose="02020603050405020304" pitchFamily="18" charset="0"/>
              </a:rPr>
              <a:t>, attitudes and Beliefs with the organisational example used in your report?  </a:t>
            </a:r>
            <a:endParaRPr lang="en-GB" sz="4000" dirty="0">
              <a:ea typeface="Times New Roman" panose="02020603050405020304" pitchFamily="18" charset="0"/>
            </a:endParaRPr>
          </a:p>
          <a:p>
            <a:endParaRPr lang="en-GB" sz="2800" dirty="0"/>
          </a:p>
        </p:txBody>
      </p:sp>
    </p:spTree>
    <p:extLst>
      <p:ext uri="{BB962C8B-B14F-4D97-AF65-F5344CB8AC3E}">
        <p14:creationId xmlns:p14="http://schemas.microsoft.com/office/powerpoint/2010/main" val="16733381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normAutofit/>
          </a:bodyPr>
          <a:lstStyle/>
          <a:p>
            <a:r>
              <a:rPr lang="en-GB" dirty="0"/>
              <a:t>Barrett Model</a:t>
            </a: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423592" y="1124744"/>
            <a:ext cx="7128792" cy="5657056"/>
          </a:xfrm>
        </p:spPr>
      </p:pic>
      <p:sp>
        <p:nvSpPr>
          <p:cNvPr id="4" name="Footer Placeholder 3"/>
          <p:cNvSpPr>
            <a:spLocks noGrp="1"/>
          </p:cNvSpPr>
          <p:nvPr>
            <p:ph type="ftr" sz="quarter" idx="11"/>
          </p:nvPr>
        </p:nvSpPr>
        <p:spPr/>
        <p:txBody>
          <a:bodyPr/>
          <a:lstStyle/>
          <a:p>
            <a:pPr>
              <a:defRPr/>
            </a:pPr>
            <a:r>
              <a:rPr lang="en-GB"/>
              <a:t>TSD50011011</a:t>
            </a:r>
          </a:p>
        </p:txBody>
      </p:sp>
    </p:spTree>
    <p:extLst>
      <p:ext uri="{BB962C8B-B14F-4D97-AF65-F5344CB8AC3E}">
        <p14:creationId xmlns:p14="http://schemas.microsoft.com/office/powerpoint/2010/main" val="32716256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Content Placeholder 3"/>
          <p:cNvSpPr>
            <a:spLocks noGrp="1"/>
          </p:cNvSpPr>
          <p:nvPr>
            <p:ph sz="half" idx="2"/>
          </p:nvPr>
        </p:nvSpPr>
        <p:spPr/>
        <p:txBody>
          <a:bodyPr/>
          <a:lstStyle/>
          <a:p>
            <a:pPr eaLnBrk="1" hangingPunct="1"/>
            <a:endParaRPr lang="en-US" altLang="en-US"/>
          </a:p>
        </p:txBody>
      </p:sp>
      <p:pic>
        <p:nvPicPr>
          <p:cNvPr id="13317" name="Picture 2" descr="Image result for belief">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81251" y="500064"/>
            <a:ext cx="7534275" cy="564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45757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descr="Image result for logical steps by robert">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81314" y="642939"/>
            <a:ext cx="6238875" cy="564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5" name="TextBox 3"/>
          <p:cNvSpPr txBox="1">
            <a:spLocks noChangeArrowheads="1"/>
          </p:cNvSpPr>
          <p:nvPr/>
        </p:nvSpPr>
        <p:spPr bwMode="auto">
          <a:xfrm>
            <a:off x="3095626" y="178792"/>
            <a:ext cx="61436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dirty="0">
                <a:solidFill>
                  <a:schemeClr val="accent1">
                    <a:lumMod val="75000"/>
                  </a:schemeClr>
                </a:solidFill>
              </a:rPr>
              <a:t>Robert </a:t>
            </a:r>
            <a:r>
              <a:rPr lang="en-GB" altLang="en-US" dirty="0" err="1">
                <a:solidFill>
                  <a:schemeClr val="accent1">
                    <a:lumMod val="75000"/>
                  </a:schemeClr>
                </a:solidFill>
              </a:rPr>
              <a:t>Dilts</a:t>
            </a:r>
            <a:r>
              <a:rPr lang="en-GB" altLang="en-US" dirty="0">
                <a:solidFill>
                  <a:schemeClr val="accent1">
                    <a:lumMod val="75000"/>
                  </a:schemeClr>
                </a:solidFill>
              </a:rPr>
              <a:t>’ Model (</a:t>
            </a:r>
            <a:r>
              <a:rPr lang="en-GB" altLang="en-US" dirty="0" err="1">
                <a:solidFill>
                  <a:schemeClr val="accent1">
                    <a:lumMod val="75000"/>
                  </a:schemeClr>
                </a:solidFill>
              </a:rPr>
              <a:t>Dilts</a:t>
            </a:r>
            <a:r>
              <a:rPr lang="en-GB" altLang="en-US" dirty="0">
                <a:solidFill>
                  <a:schemeClr val="accent1">
                    <a:lumMod val="75000"/>
                  </a:schemeClr>
                </a:solidFill>
              </a:rPr>
              <a:t>, 1996)</a:t>
            </a:r>
            <a:endParaRPr lang="en-US" altLang="en-US" dirty="0">
              <a:solidFill>
                <a:schemeClr val="accent1">
                  <a:lumMod val="75000"/>
                </a:schemeClr>
              </a:solidFill>
            </a:endParaRPr>
          </a:p>
        </p:txBody>
      </p:sp>
    </p:spTree>
    <p:extLst>
      <p:ext uri="{BB962C8B-B14F-4D97-AF65-F5344CB8AC3E}">
        <p14:creationId xmlns:p14="http://schemas.microsoft.com/office/powerpoint/2010/main" val="38261253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109CC-52EA-44A0-8935-71D70BCDA069}"/>
              </a:ext>
            </a:extLst>
          </p:cNvPr>
          <p:cNvSpPr txBox="1">
            <a:spLocks noGrp="1"/>
          </p:cNvSpPr>
          <p:nvPr>
            <p:ph type="title"/>
          </p:nvPr>
        </p:nvSpPr>
        <p:spPr/>
        <p:txBody>
          <a:bodyPr/>
          <a:lstStyle/>
          <a:p>
            <a:pPr lvl="0"/>
            <a:r>
              <a:rPr lang="en-GB" dirty="0"/>
              <a:t>4.0 Conclusion</a:t>
            </a:r>
          </a:p>
        </p:txBody>
      </p:sp>
      <p:sp>
        <p:nvSpPr>
          <p:cNvPr id="3" name="Content Placeholder 2">
            <a:extLst>
              <a:ext uri="{FF2B5EF4-FFF2-40B4-BE49-F238E27FC236}">
                <a16:creationId xmlns:a16="http://schemas.microsoft.com/office/drawing/2014/main" id="{F0209EDE-F220-493D-B8AE-EC824DA0D74C}"/>
              </a:ext>
            </a:extLst>
          </p:cNvPr>
          <p:cNvSpPr txBox="1">
            <a:spLocks noGrp="1"/>
          </p:cNvSpPr>
          <p:nvPr>
            <p:ph idx="1"/>
          </p:nvPr>
        </p:nvSpPr>
        <p:spPr/>
        <p:txBody>
          <a:bodyPr/>
          <a:lstStyle/>
          <a:p>
            <a:pPr lvl="0"/>
            <a:r>
              <a:rPr lang="en-GB" dirty="0"/>
              <a:t>Draw a conclusion on how using critical models may help an organisation decide on its actions/ culture/ leadership based on its values.</a:t>
            </a:r>
          </a:p>
          <a:p>
            <a:pPr lvl="0"/>
            <a:r>
              <a:rPr lang="en-GB" dirty="0"/>
              <a:t>Draw a conclusion based on the evidence in your findings of the importance of management theories and the influence they can have on an organisations’ values  and your own personal values, etc.</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1FD26-C8EC-4FDA-86C8-DB96A5A7BFF6}"/>
              </a:ext>
            </a:extLst>
          </p:cNvPr>
          <p:cNvSpPr>
            <a:spLocks noGrp="1"/>
          </p:cNvSpPr>
          <p:nvPr>
            <p:ph type="title"/>
          </p:nvPr>
        </p:nvSpPr>
        <p:spPr>
          <a:xfrm>
            <a:off x="3826276" y="614049"/>
            <a:ext cx="3008689" cy="1188720"/>
          </a:xfrm>
        </p:spPr>
        <p:txBody>
          <a:bodyPr/>
          <a:lstStyle/>
          <a:p>
            <a:r>
              <a:rPr lang="en-GB" dirty="0"/>
              <a:t>EXAMPLE Tesco</a:t>
            </a:r>
          </a:p>
        </p:txBody>
      </p:sp>
      <p:sp>
        <p:nvSpPr>
          <p:cNvPr id="3" name="Content Placeholder 2">
            <a:extLst>
              <a:ext uri="{FF2B5EF4-FFF2-40B4-BE49-F238E27FC236}">
                <a16:creationId xmlns:a16="http://schemas.microsoft.com/office/drawing/2014/main" id="{3C0CBFC1-CE2E-4D93-8C1D-2867AA4A08B3}"/>
              </a:ext>
            </a:extLst>
          </p:cNvPr>
          <p:cNvSpPr>
            <a:spLocks noGrp="1"/>
          </p:cNvSpPr>
          <p:nvPr>
            <p:ph sz="half" idx="1"/>
          </p:nvPr>
        </p:nvSpPr>
        <p:spPr>
          <a:xfrm>
            <a:off x="0" y="470031"/>
            <a:ext cx="3712897" cy="1092439"/>
          </a:xfrm>
        </p:spPr>
        <p:txBody>
          <a:bodyPr>
            <a:normAutofit fontScale="25000" lnSpcReduction="20000"/>
          </a:bodyPr>
          <a:lstStyle/>
          <a:p>
            <a:r>
              <a:rPr lang="en-GB" sz="8000" dirty="0"/>
              <a:t>Values</a:t>
            </a:r>
          </a:p>
          <a:p>
            <a:r>
              <a:rPr lang="en-GB" dirty="0"/>
              <a:t> </a:t>
            </a:r>
            <a:r>
              <a:rPr lang="en-GB" sz="8000" dirty="0"/>
              <a:t>Customers Focussed</a:t>
            </a:r>
          </a:p>
          <a:p>
            <a:r>
              <a:rPr lang="en-GB" sz="8000" dirty="0"/>
              <a:t>Caring for all</a:t>
            </a:r>
          </a:p>
          <a:p>
            <a:r>
              <a:rPr lang="en-GB" sz="8000" dirty="0"/>
              <a:t>Every little helps </a:t>
            </a:r>
          </a:p>
        </p:txBody>
      </p:sp>
      <p:sp>
        <p:nvSpPr>
          <p:cNvPr id="4" name="Content Placeholder 3">
            <a:extLst>
              <a:ext uri="{FF2B5EF4-FFF2-40B4-BE49-F238E27FC236}">
                <a16:creationId xmlns:a16="http://schemas.microsoft.com/office/drawing/2014/main" id="{FBC7BB10-E7F4-449B-B8B1-4418DD37C420}"/>
              </a:ext>
            </a:extLst>
          </p:cNvPr>
          <p:cNvSpPr>
            <a:spLocks noGrp="1"/>
          </p:cNvSpPr>
          <p:nvPr>
            <p:ph sz="half" idx="2"/>
          </p:nvPr>
        </p:nvSpPr>
        <p:spPr>
          <a:xfrm>
            <a:off x="6948344" y="327018"/>
            <a:ext cx="4813208" cy="3101982"/>
          </a:xfrm>
        </p:spPr>
        <p:txBody>
          <a:bodyPr>
            <a:normAutofit fontScale="25000" lnSpcReduction="20000"/>
          </a:bodyPr>
          <a:lstStyle/>
          <a:p>
            <a:r>
              <a:rPr lang="en-GB" sz="2900" dirty="0"/>
              <a:t>Classical Theory </a:t>
            </a:r>
          </a:p>
          <a:p>
            <a:r>
              <a:rPr lang="en-GB" sz="9600" dirty="0"/>
              <a:t>Taylor/ Webber – Coordinated/ Organised/ efficient</a:t>
            </a:r>
          </a:p>
          <a:p>
            <a:r>
              <a:rPr lang="en-GB" sz="6400" dirty="0"/>
              <a:t>(TOULMIN / RED) </a:t>
            </a:r>
          </a:p>
          <a:p>
            <a:r>
              <a:rPr lang="en-GB" sz="6400" dirty="0">
                <a:solidFill>
                  <a:srgbClr val="FF0000"/>
                </a:solidFill>
              </a:rPr>
              <a:t>Recognising  assumption that implementing Webber in Tesco enables it to be more Coordinated in its service delivery and is very efficient. This enables Tesco’s to deliver on its values of being customer focused and caring for all.</a:t>
            </a:r>
          </a:p>
          <a:p>
            <a:r>
              <a:rPr lang="en-GB" sz="6400" dirty="0">
                <a:solidFill>
                  <a:srgbClr val="0070C0"/>
                </a:solidFill>
              </a:rPr>
              <a:t>Evaluating evidence - Skills training Tesco develops their managers (state article) which in turns produces a good customer focused service delivery.</a:t>
            </a:r>
          </a:p>
          <a:p>
            <a:r>
              <a:rPr lang="en-GB" sz="6400" dirty="0">
                <a:solidFill>
                  <a:srgbClr val="0070C0"/>
                </a:solidFill>
              </a:rPr>
              <a:t>Delivering on our sustainability initiative – Tesco is reducing its plastic in wrapping its products  - caring for all value</a:t>
            </a:r>
          </a:p>
          <a:p>
            <a:r>
              <a:rPr lang="en-GB" sz="6400" dirty="0">
                <a:solidFill>
                  <a:srgbClr val="0070C0"/>
                </a:solidFill>
              </a:rPr>
              <a:t>Tesco employees want to go for strike over Pay</a:t>
            </a:r>
          </a:p>
          <a:p>
            <a:r>
              <a:rPr lang="en-GB" sz="6400" dirty="0">
                <a:solidFill>
                  <a:srgbClr val="00B050"/>
                </a:solidFill>
              </a:rPr>
              <a:t>Drawing conclusion – in implementing Webber it provides Tesco with a coordinated approach which enhances its customer focusses services and good sustainability initiatives which matches its caring for all value. However the dissatisfied employees over pay suggests that Tesco needs to focus its management practices more on providing equal/ fair pay to its employees.</a:t>
            </a:r>
          </a:p>
          <a:p>
            <a:r>
              <a:rPr lang="en-GB" sz="6400" dirty="0">
                <a:solidFill>
                  <a:srgbClr val="7030A0"/>
                </a:solidFill>
              </a:rPr>
              <a:t>Disadvantages that Webber management practices </a:t>
            </a:r>
            <a:r>
              <a:rPr lang="en-GB" sz="6400" u="sng" dirty="0">
                <a:solidFill>
                  <a:srgbClr val="7030A0"/>
                </a:solidFill>
              </a:rPr>
              <a:t>cause</a:t>
            </a:r>
            <a:r>
              <a:rPr lang="en-GB" sz="6400" dirty="0">
                <a:solidFill>
                  <a:srgbClr val="7030A0"/>
                </a:solidFill>
              </a:rPr>
              <a:t> employees to be demotivated by not having flexibility and creativity in their approach</a:t>
            </a:r>
          </a:p>
          <a:p>
            <a:endParaRPr lang="en-GB" sz="6400" dirty="0">
              <a:solidFill>
                <a:srgbClr val="00B050"/>
              </a:solidFill>
            </a:endParaRPr>
          </a:p>
          <a:p>
            <a:endParaRPr lang="en-GB" sz="9600" dirty="0"/>
          </a:p>
          <a:p>
            <a:endParaRPr lang="en-GB" dirty="0"/>
          </a:p>
        </p:txBody>
      </p:sp>
      <p:sp>
        <p:nvSpPr>
          <p:cNvPr id="5" name="Rectangle 4">
            <a:extLst>
              <a:ext uri="{FF2B5EF4-FFF2-40B4-BE49-F238E27FC236}">
                <a16:creationId xmlns:a16="http://schemas.microsoft.com/office/drawing/2014/main" id="{3E412255-ED3F-4610-B963-56E705C1FD51}"/>
              </a:ext>
            </a:extLst>
          </p:cNvPr>
          <p:cNvSpPr/>
          <p:nvPr/>
        </p:nvSpPr>
        <p:spPr>
          <a:xfrm>
            <a:off x="619148" y="2193548"/>
            <a:ext cx="3480888" cy="2698955"/>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Gill Sans MT"/>
                <a:ea typeface="+mn-ea"/>
                <a:cs typeface="+mn-cs"/>
              </a:rPr>
              <a:t>New management theory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Gill Sans MT"/>
                <a:ea typeface="+mn-ea"/>
                <a:cs typeface="+mn-cs"/>
              </a:rPr>
              <a:t>Herzberg – brief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Gill Sans MT"/>
                <a:ea typeface="+mn-ea"/>
                <a:cs typeface="+mn-cs"/>
              </a:rPr>
              <a:t>To achieve success Tesco implements Herzberg by motivating its staff and their growth – wellbeing training for staff / flexibly working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Gill Sans MT"/>
                <a:ea typeface="+mn-ea"/>
                <a:cs typeface="+mn-cs"/>
              </a:rPr>
              <a:t>Looking at addressing dissatisfying factors such as wages and salaries</a:t>
            </a:r>
          </a:p>
        </p:txBody>
      </p:sp>
      <p:sp>
        <p:nvSpPr>
          <p:cNvPr id="6" name="Rectangle 5">
            <a:extLst>
              <a:ext uri="{FF2B5EF4-FFF2-40B4-BE49-F238E27FC236}">
                <a16:creationId xmlns:a16="http://schemas.microsoft.com/office/drawing/2014/main" id="{BC88D612-52F8-4B4A-B8A0-72F6C2ACBD9E}"/>
              </a:ext>
            </a:extLst>
          </p:cNvPr>
          <p:cNvSpPr/>
          <p:nvPr/>
        </p:nvSpPr>
        <p:spPr>
          <a:xfrm>
            <a:off x="619147" y="5055230"/>
            <a:ext cx="3480887" cy="1407713"/>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Gill Sans MT"/>
                <a:ea typeface="+mn-ea"/>
                <a:cs typeface="+mn-cs"/>
              </a:rPr>
              <a:t>Own values belief and attitudes – Barret's model assessing own values  - match your own i.e. common good/ transformation- how?</a:t>
            </a:r>
          </a:p>
        </p:txBody>
      </p:sp>
    </p:spTree>
    <p:extLst>
      <p:ext uri="{BB962C8B-B14F-4D97-AF65-F5344CB8AC3E}">
        <p14:creationId xmlns:p14="http://schemas.microsoft.com/office/powerpoint/2010/main" val="721367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EB79-C648-4F5C-875A-95F37180C617}"/>
              </a:ext>
            </a:extLst>
          </p:cNvPr>
          <p:cNvSpPr>
            <a:spLocks noGrp="1"/>
          </p:cNvSpPr>
          <p:nvPr>
            <p:ph type="title"/>
          </p:nvPr>
        </p:nvSpPr>
        <p:spPr>
          <a:xfrm>
            <a:off x="609600" y="117446"/>
            <a:ext cx="10972800" cy="536895"/>
          </a:xfrm>
        </p:spPr>
        <p:txBody>
          <a:bodyPr>
            <a:normAutofit fontScale="90000"/>
          </a:bodyPr>
          <a:lstStyle/>
          <a:p>
            <a:r>
              <a:rPr lang="en-GB" dirty="0"/>
              <a:t>Guidance specific to assignment</a:t>
            </a:r>
          </a:p>
        </p:txBody>
      </p:sp>
      <p:sp>
        <p:nvSpPr>
          <p:cNvPr id="3" name="Content Placeholder 2">
            <a:extLst>
              <a:ext uri="{FF2B5EF4-FFF2-40B4-BE49-F238E27FC236}">
                <a16:creationId xmlns:a16="http://schemas.microsoft.com/office/drawing/2014/main" id="{9ED1524E-725D-453F-8D26-793A05247A59}"/>
              </a:ext>
            </a:extLst>
          </p:cNvPr>
          <p:cNvSpPr>
            <a:spLocks noGrp="1"/>
          </p:cNvSpPr>
          <p:nvPr>
            <p:ph idx="1"/>
          </p:nvPr>
        </p:nvSpPr>
        <p:spPr>
          <a:xfrm>
            <a:off x="609600" y="1052082"/>
            <a:ext cx="10972800" cy="4753835"/>
          </a:xfrm>
        </p:spPr>
        <p:txBody>
          <a:bodyPr>
            <a:normAutofit fontScale="85000" lnSpcReduction="20000"/>
          </a:bodyPr>
          <a:lstStyle/>
          <a:p>
            <a:r>
              <a:rPr lang="en-GB" dirty="0"/>
              <a:t>Use the models to provide a framework to construct your arguments – show your RED/Toulmin etc.</a:t>
            </a:r>
          </a:p>
          <a:p>
            <a:r>
              <a:rPr lang="en-GB" i="1" dirty="0"/>
              <a:t>There should be at least 20 academic references to support your work from a variety of valid and reliable sources. A reference list should be provided using Harvard referencing convention.</a:t>
            </a:r>
          </a:p>
          <a:p>
            <a:r>
              <a:rPr lang="en-GB" i="1" dirty="0"/>
              <a:t>You should demonstrate your knowledge and understanding of the theories and models associated with critical thinking by implanting them using organisational examples whilst comparing them to practices from a specific management theory.</a:t>
            </a:r>
          </a:p>
          <a:p>
            <a:r>
              <a:rPr lang="en-GB" i="1" dirty="0"/>
              <a:t>Critically analyse and evaluate your sources and draw appropriate conclusions supported by academic references.</a:t>
            </a:r>
          </a:p>
          <a:p>
            <a:r>
              <a:rPr lang="en-GB" i="1" dirty="0"/>
              <a:t>Critically analyse and evaluate a classical management theory relevant to the work place and critically assess its impact on organisational values and its employees and sustainability. Compare your own values with that of the organisation.</a:t>
            </a:r>
          </a:p>
          <a:p>
            <a:r>
              <a:rPr lang="en-GB" i="1" dirty="0"/>
              <a:t>Your report should be presented in a clear and coherent format – 3</a:t>
            </a:r>
            <a:r>
              <a:rPr lang="en-GB" i="1" baseline="30000" dirty="0"/>
              <a:t>rd</a:t>
            </a:r>
            <a:r>
              <a:rPr lang="en-GB" i="1" dirty="0"/>
              <a:t> person.</a:t>
            </a:r>
            <a:endParaRPr lang="en-GB" dirty="0"/>
          </a:p>
          <a:p>
            <a:endParaRPr lang="en-GB" dirty="0"/>
          </a:p>
          <a:p>
            <a:endParaRPr lang="en-GB" dirty="0"/>
          </a:p>
          <a:p>
            <a:endParaRPr lang="en-GB" i="1" dirty="0"/>
          </a:p>
          <a:p>
            <a:endParaRPr lang="en-GB" dirty="0"/>
          </a:p>
          <a:p>
            <a:endParaRPr lang="en-GB" dirty="0"/>
          </a:p>
        </p:txBody>
      </p:sp>
    </p:spTree>
    <p:extLst>
      <p:ext uri="{BB962C8B-B14F-4D97-AF65-F5344CB8AC3E}">
        <p14:creationId xmlns:p14="http://schemas.microsoft.com/office/powerpoint/2010/main" val="3056605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831850" y="168275"/>
            <a:ext cx="10972800" cy="1143000"/>
          </a:xfrm>
        </p:spPr>
        <p:txBody>
          <a:bodyPr/>
          <a:lstStyle/>
          <a:p>
            <a:pPr algn="ctr" eaLnBrk="1" hangingPunct="1"/>
            <a:r>
              <a:rPr lang="en-GB" altLang="en-US" sz="3600" b="1" dirty="0">
                <a:latin typeface="Arial" panose="020B0604020202020204" pitchFamily="34" charset="0"/>
                <a:cs typeface="Arial" panose="020B0604020202020204" pitchFamily="34" charset="0"/>
              </a:rPr>
              <a:t>Descriptive  v  Critical  Writing</a:t>
            </a:r>
          </a:p>
        </p:txBody>
      </p:sp>
      <p:sp>
        <p:nvSpPr>
          <p:cNvPr id="34819" name="Text Placeholder 2"/>
          <p:cNvSpPr>
            <a:spLocks noGrp="1"/>
          </p:cNvSpPr>
          <p:nvPr>
            <p:ph type="body" idx="1"/>
          </p:nvPr>
        </p:nvSpPr>
        <p:spPr>
          <a:xfrm>
            <a:off x="482358" y="1026318"/>
            <a:ext cx="4038600" cy="715963"/>
          </a:xfrm>
        </p:spPr>
        <p:txBody>
          <a:bodyPr/>
          <a:lstStyle/>
          <a:p>
            <a:pPr eaLnBrk="1" hangingPunct="1"/>
            <a:r>
              <a:rPr lang="en-GB" altLang="en-US" u="sng" dirty="0">
                <a:solidFill>
                  <a:srgbClr val="00B050"/>
                </a:solidFill>
                <a:latin typeface="Arial" panose="020B0604020202020204" pitchFamily="34" charset="0"/>
                <a:cs typeface="Times New Roman" panose="02020603050405020304" pitchFamily="18" charset="0"/>
              </a:rPr>
              <a:t>Descriptive writing</a:t>
            </a:r>
            <a:endParaRPr lang="en-GB" altLang="en-US" u="sng" dirty="0">
              <a:solidFill>
                <a:srgbClr val="00B050"/>
              </a:solidFill>
            </a:endParaRPr>
          </a:p>
        </p:txBody>
      </p:sp>
      <p:sp>
        <p:nvSpPr>
          <p:cNvPr id="18438" name="Content Placeholder 6"/>
          <p:cNvSpPr>
            <a:spLocks noGrp="1"/>
          </p:cNvSpPr>
          <p:nvPr>
            <p:ph sz="half" idx="2"/>
          </p:nvPr>
        </p:nvSpPr>
        <p:spPr>
          <a:xfrm>
            <a:off x="499147" y="1800224"/>
            <a:ext cx="4730077" cy="3951287"/>
          </a:xfrm>
        </p:spPr>
        <p:txBody>
          <a:bodyPr>
            <a:normAutofit/>
          </a:bodyPr>
          <a:lstStyle/>
          <a:p>
            <a:pPr marL="0" indent="0" eaLnBrk="1" hangingPunct="1">
              <a:spcAft>
                <a:spcPts val="600"/>
              </a:spcAft>
              <a:buFont typeface="Wingdings 2" panose="05020102010507070707" pitchFamily="18" charset="2"/>
              <a:buNone/>
            </a:pPr>
            <a:r>
              <a:rPr lang="en-GB" altLang="en-US" dirty="0">
                <a:solidFill>
                  <a:srgbClr val="00B050"/>
                </a:solidFill>
              </a:rPr>
              <a:t>Explains what a theory is</a:t>
            </a:r>
          </a:p>
          <a:p>
            <a:pPr marL="0" indent="0" eaLnBrk="1" hangingPunct="1">
              <a:buFont typeface="Wingdings 2" panose="05020102010507070707" pitchFamily="18" charset="2"/>
              <a:buNone/>
            </a:pPr>
            <a:endParaRPr lang="en-GB" altLang="en-US" sz="1800" dirty="0">
              <a:solidFill>
                <a:srgbClr val="00B050"/>
              </a:solidFill>
            </a:endParaRPr>
          </a:p>
          <a:p>
            <a:pPr marL="0" indent="0" eaLnBrk="1" hangingPunct="1">
              <a:spcAft>
                <a:spcPts val="600"/>
              </a:spcAft>
              <a:buFont typeface="Wingdings 2" panose="05020102010507070707" pitchFamily="18" charset="2"/>
              <a:buNone/>
            </a:pPr>
            <a:r>
              <a:rPr lang="en-GB" altLang="en-US" dirty="0">
                <a:solidFill>
                  <a:srgbClr val="00B050"/>
                </a:solidFill>
              </a:rPr>
              <a:t>Explains how something works</a:t>
            </a:r>
          </a:p>
          <a:p>
            <a:pPr marL="0" indent="0" eaLnBrk="1" hangingPunct="1">
              <a:buFont typeface="Wingdings 2" panose="05020102010507070707" pitchFamily="18" charset="2"/>
              <a:buNone/>
            </a:pPr>
            <a:endParaRPr lang="en-GB" altLang="en-US" dirty="0">
              <a:solidFill>
                <a:srgbClr val="00B050"/>
              </a:solidFill>
            </a:endParaRPr>
          </a:p>
          <a:p>
            <a:pPr marL="0" indent="0" eaLnBrk="1" hangingPunct="1">
              <a:buFont typeface="Wingdings 2" panose="05020102010507070707" pitchFamily="18" charset="2"/>
              <a:buNone/>
            </a:pPr>
            <a:r>
              <a:rPr lang="en-GB" altLang="en-US" dirty="0">
                <a:solidFill>
                  <a:srgbClr val="00B050"/>
                </a:solidFill>
              </a:rPr>
              <a:t>States the different components</a:t>
            </a:r>
          </a:p>
        </p:txBody>
      </p:sp>
      <p:sp>
        <p:nvSpPr>
          <p:cNvPr id="34820" name="Text Placeholder 4"/>
          <p:cNvSpPr>
            <a:spLocks noGrp="1"/>
          </p:cNvSpPr>
          <p:nvPr>
            <p:ph type="body" sz="quarter" idx="3"/>
          </p:nvPr>
        </p:nvSpPr>
        <p:spPr>
          <a:xfrm>
            <a:off x="6478588" y="902096"/>
            <a:ext cx="4189412" cy="715963"/>
          </a:xfrm>
        </p:spPr>
        <p:txBody>
          <a:bodyPr/>
          <a:lstStyle/>
          <a:p>
            <a:pPr eaLnBrk="1" hangingPunct="1"/>
            <a:r>
              <a:rPr lang="en-GB" altLang="en-US" u="sng" dirty="0">
                <a:solidFill>
                  <a:srgbClr val="FF0000"/>
                </a:solidFill>
                <a:latin typeface="Arial" panose="020B0604020202020204" pitchFamily="34" charset="0"/>
                <a:cs typeface="Arial" panose="020B0604020202020204" pitchFamily="34" charset="0"/>
              </a:rPr>
              <a:t>Critical analytical writing</a:t>
            </a:r>
          </a:p>
        </p:txBody>
      </p:sp>
      <p:sp>
        <p:nvSpPr>
          <p:cNvPr id="6" name="Content Placeholder 5"/>
          <p:cNvSpPr>
            <a:spLocks noGrp="1"/>
          </p:cNvSpPr>
          <p:nvPr>
            <p:ph sz="quarter" idx="4"/>
          </p:nvPr>
        </p:nvSpPr>
        <p:spPr>
          <a:xfrm>
            <a:off x="6478588" y="1995091"/>
            <a:ext cx="4464050" cy="4175125"/>
          </a:xfrm>
        </p:spPr>
        <p:txBody>
          <a:bodyPr/>
          <a:lstStyle/>
          <a:p>
            <a:pPr marL="0" indent="0" eaLnBrk="1" hangingPunct="1">
              <a:buFont typeface="Wingdings 2" panose="05020102010507070707" pitchFamily="18" charset="2"/>
              <a:buNone/>
            </a:pPr>
            <a:r>
              <a:rPr lang="en-GB" altLang="en-US" dirty="0">
                <a:solidFill>
                  <a:srgbClr val="FF0000"/>
                </a:solidFill>
              </a:rPr>
              <a:t>Shows why something is relevant or suitable</a:t>
            </a:r>
          </a:p>
          <a:p>
            <a:pPr marL="0" indent="0" eaLnBrk="1" hangingPunct="1">
              <a:buFont typeface="Wingdings 2" panose="05020102010507070707" pitchFamily="18" charset="2"/>
              <a:buNone/>
            </a:pPr>
            <a:r>
              <a:rPr lang="en-GB" altLang="en-US" dirty="0">
                <a:solidFill>
                  <a:srgbClr val="FF0000"/>
                </a:solidFill>
              </a:rPr>
              <a:t>Indicates why something will work (best)</a:t>
            </a:r>
          </a:p>
          <a:p>
            <a:pPr marL="0" indent="0" eaLnBrk="1" hangingPunct="1">
              <a:buFont typeface="Wingdings 2" panose="05020102010507070707" pitchFamily="18" charset="2"/>
              <a:buNone/>
            </a:pPr>
            <a:r>
              <a:rPr lang="en-GB" altLang="en-US" dirty="0">
                <a:solidFill>
                  <a:srgbClr val="FF0000"/>
                </a:solidFill>
              </a:rPr>
              <a:t>Weighs up the importance of component parts</a:t>
            </a:r>
          </a:p>
        </p:txBody>
      </p:sp>
      <p:sp>
        <p:nvSpPr>
          <p:cNvPr id="4" name="Footer Placeholder 3"/>
          <p:cNvSpPr>
            <a:spLocks noGrp="1"/>
          </p:cNvSpPr>
          <p:nvPr>
            <p:ph type="ftr" sz="quarter" idx="11"/>
          </p:nvPr>
        </p:nvSpPr>
        <p:spPr>
          <a:xfrm>
            <a:off x="1524000" y="6477000"/>
            <a:ext cx="8148638" cy="274638"/>
          </a:xfrm>
        </p:spPr>
        <p:txBody>
          <a:bodyPr/>
          <a:lstStyle/>
          <a:p>
            <a:pPr>
              <a:defRPr/>
            </a:pPr>
            <a:r>
              <a:rPr lang="en-GB"/>
              <a:t>                             </a:t>
            </a:r>
            <a:endParaRPr lang="en-GB" dirty="0"/>
          </a:p>
        </p:txBody>
      </p:sp>
      <p:sp>
        <p:nvSpPr>
          <p:cNvPr id="3482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1DD8E0F-FD82-4ACE-BA16-9A2B6A236C3D}" type="slidenum">
              <a:rPr lang="en-GB" altLang="en-US" smtClean="0">
                <a:solidFill>
                  <a:srgbClr val="3F4052"/>
                </a:solidFill>
                <a:latin typeface="Constantia" panose="02030602050306030303" pitchFamily="18" charset="0"/>
              </a:rPr>
              <a:pPr/>
              <a:t>15</a:t>
            </a:fld>
            <a:endParaRPr lang="en-GB" altLang="en-US">
              <a:solidFill>
                <a:srgbClr val="3F4052"/>
              </a:solidFill>
              <a:latin typeface="Constantia" panose="02030602050306030303" pitchFamily="18" charset="0"/>
            </a:endParaRPr>
          </a:p>
        </p:txBody>
      </p:sp>
      <p:cxnSp>
        <p:nvCxnSpPr>
          <p:cNvPr id="15" name="Straight Arrow Connector 14"/>
          <p:cNvCxnSpPr>
            <a:cxnSpLocks/>
          </p:cNvCxnSpPr>
          <p:nvPr/>
        </p:nvCxnSpPr>
        <p:spPr>
          <a:xfrm>
            <a:off x="5553075" y="2276475"/>
            <a:ext cx="601663"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cxnSpLocks/>
          </p:cNvCxnSpPr>
          <p:nvPr/>
        </p:nvCxnSpPr>
        <p:spPr>
          <a:xfrm>
            <a:off x="5553075" y="4149725"/>
            <a:ext cx="601663"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cxnSpLocks/>
          </p:cNvCxnSpPr>
          <p:nvPr/>
        </p:nvCxnSpPr>
        <p:spPr>
          <a:xfrm>
            <a:off x="5553075" y="3213100"/>
            <a:ext cx="601663"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596470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8">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0" end="0"/>
                                            </p:txEl>
                                          </p:spTgt>
                                        </p:tgtEl>
                                        <p:attrNameLst>
                                          <p:attrName>ppt_c</p:attrName>
                                        </p:attrNameLst>
                                      </p:cBhvr>
                                      <p:to>
                                        <a:schemeClr val="accent1"/>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8438">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2" end="2"/>
                                            </p:txEl>
                                          </p:spTgt>
                                        </p:tgtEl>
                                        <p:attrNameLst>
                                          <p:attrName>ppt_c</p:attrName>
                                        </p:attrNameLst>
                                      </p:cBhvr>
                                      <p:to>
                                        <a:schemeClr val="accent1"/>
                                      </p:to>
                                    </p:animClr>
                                  </p:subTnLst>
                                </p:cTn>
                              </p:par>
                              <p:par>
                                <p:cTn id="17" presetID="1" presetClass="entr" presetSubtype="0" fill="hold" grpId="0" nodeType="with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1" end="1"/>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8">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4" end="4"/>
                                            </p:txEl>
                                          </p:spTgt>
                                        </p:tgtEl>
                                        <p:attrNameLst>
                                          <p:attrName>ppt_c</p:attrName>
                                        </p:attrNameLst>
                                      </p:cBhvr>
                                      <p:to>
                                        <a:schemeClr val="accent1"/>
                                      </p:to>
                                    </p:animClr>
                                  </p:subTnLst>
                                </p:cTn>
                              </p:par>
                              <p:par>
                                <p:cTn id="23" presetID="1" presetClass="entr" presetSubtype="0" fill="hold" grpId="0" nodeType="with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2" end="2"/>
                                            </p:txEl>
                                          </p:spTgt>
                                        </p:tgtEl>
                                        <p:attrNameLst>
                                          <p:attrName>ppt_c</p:attrName>
                                        </p:attrNameLst>
                                      </p:cBhvr>
                                      <p:to>
                                        <a:schemeClr val="accent1"/>
                                      </p:to>
                                    </p:animClr>
                                  </p:sub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nodeType="clickEffect">
                                  <p:stCondLst>
                                    <p:cond delay="0"/>
                                  </p:stCondLst>
                                  <p:childTnLst>
                                    <p:set>
                                      <p:cBhvr>
                                        <p:cTn id="28" dur="1" fill="hold">
                                          <p:stCondLst>
                                            <p:cond delay="0"/>
                                          </p:stCondLst>
                                        </p:cTn>
                                        <p:tgtEl>
                                          <p:spTgt spid="19"/>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nodeType="clickEffect">
                                  <p:stCondLst>
                                    <p:cond delay="0"/>
                                  </p:stCondLst>
                                  <p:childTnLst>
                                    <p:set>
                                      <p:cBhvr>
                                        <p:cTn id="32"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8" grpId="0" build="p"/>
      <p:bldP spid="6"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609600" y="704850"/>
            <a:ext cx="10972800" cy="1143000"/>
          </a:xfrm>
        </p:spPr>
        <p:txBody>
          <a:bodyPr/>
          <a:lstStyle/>
          <a:p>
            <a:pPr algn="ctr" eaLnBrk="1" hangingPunct="1"/>
            <a:r>
              <a:rPr lang="en-GB" altLang="en-US" sz="3600" b="1">
                <a:latin typeface="Arial" panose="020B0604020202020204" pitchFamily="34" charset="0"/>
                <a:cs typeface="Arial" panose="020B0604020202020204" pitchFamily="34" charset="0"/>
              </a:rPr>
              <a:t>Descriptive  v  Critical  Writing</a:t>
            </a:r>
          </a:p>
        </p:txBody>
      </p:sp>
      <p:sp>
        <p:nvSpPr>
          <p:cNvPr id="32771" name="Text Placeholder 2"/>
          <p:cNvSpPr>
            <a:spLocks noGrp="1"/>
          </p:cNvSpPr>
          <p:nvPr>
            <p:ph type="body" idx="1"/>
          </p:nvPr>
        </p:nvSpPr>
        <p:spPr>
          <a:xfrm>
            <a:off x="809625" y="1693863"/>
            <a:ext cx="3579813" cy="715962"/>
          </a:xfrm>
        </p:spPr>
        <p:txBody>
          <a:bodyPr/>
          <a:lstStyle/>
          <a:p>
            <a:pPr eaLnBrk="1" hangingPunct="1"/>
            <a:r>
              <a:rPr lang="en-GB" altLang="en-US" u="sng">
                <a:solidFill>
                  <a:srgbClr val="00B050"/>
                </a:solidFill>
                <a:latin typeface="Arial" panose="020B0604020202020204" pitchFamily="34" charset="0"/>
                <a:cs typeface="Times New Roman" panose="02020603050405020304" pitchFamily="18" charset="0"/>
              </a:rPr>
              <a:t>Descriptive writing</a:t>
            </a:r>
            <a:endParaRPr lang="en-GB" altLang="en-US" u="sng">
              <a:solidFill>
                <a:srgbClr val="00B050"/>
              </a:solidFill>
            </a:endParaRPr>
          </a:p>
        </p:txBody>
      </p:sp>
      <p:sp>
        <p:nvSpPr>
          <p:cNvPr id="18438" name="Content Placeholder 6"/>
          <p:cNvSpPr>
            <a:spLocks noGrp="1"/>
          </p:cNvSpPr>
          <p:nvPr>
            <p:ph sz="half" idx="2"/>
          </p:nvPr>
        </p:nvSpPr>
        <p:spPr>
          <a:xfrm>
            <a:off x="298938" y="2601119"/>
            <a:ext cx="4923693" cy="3313906"/>
          </a:xfrm>
        </p:spPr>
        <p:txBody>
          <a:bodyPr>
            <a:normAutofit/>
          </a:bodyPr>
          <a:lstStyle/>
          <a:p>
            <a:pPr marL="0" indent="0" eaLnBrk="1" hangingPunct="1">
              <a:buFont typeface="Wingdings 2" panose="05020102010507070707" pitchFamily="18" charset="2"/>
              <a:buNone/>
            </a:pPr>
            <a:r>
              <a:rPr lang="en-GB" altLang="en-US" dirty="0">
                <a:solidFill>
                  <a:srgbClr val="00B050"/>
                </a:solidFill>
              </a:rPr>
              <a:t>States what is happening</a:t>
            </a:r>
          </a:p>
          <a:p>
            <a:pPr marL="0" indent="0" eaLnBrk="1" hangingPunct="1">
              <a:buFont typeface="Wingdings 2" panose="05020102010507070707" pitchFamily="18" charset="2"/>
              <a:buNone/>
            </a:pPr>
            <a:r>
              <a:rPr lang="en-GB" altLang="en-US" dirty="0">
                <a:solidFill>
                  <a:srgbClr val="00B050"/>
                </a:solidFill>
              </a:rPr>
              <a:t>States what something is like</a:t>
            </a:r>
          </a:p>
          <a:p>
            <a:pPr marL="0" indent="0" eaLnBrk="1" hangingPunct="1">
              <a:buFont typeface="Wingdings 2" panose="05020102010507070707" pitchFamily="18" charset="2"/>
              <a:buNone/>
            </a:pPr>
            <a:endParaRPr lang="en-GB" altLang="en-US" dirty="0">
              <a:solidFill>
                <a:srgbClr val="00B050"/>
              </a:solidFill>
            </a:endParaRPr>
          </a:p>
          <a:p>
            <a:pPr marL="0" indent="0" eaLnBrk="1" hangingPunct="1">
              <a:buFont typeface="Wingdings 2" panose="05020102010507070707" pitchFamily="18" charset="2"/>
              <a:buNone/>
            </a:pPr>
            <a:endParaRPr lang="en-GB" altLang="en-US" dirty="0">
              <a:solidFill>
                <a:srgbClr val="00B050"/>
              </a:solidFill>
            </a:endParaRPr>
          </a:p>
          <a:p>
            <a:pPr marL="0" indent="0" eaLnBrk="1" hangingPunct="1">
              <a:buFont typeface="Wingdings 2" panose="05020102010507070707" pitchFamily="18" charset="2"/>
              <a:buNone/>
            </a:pPr>
            <a:r>
              <a:rPr lang="en-GB" altLang="en-US" dirty="0">
                <a:solidFill>
                  <a:srgbClr val="00B050"/>
                </a:solidFill>
              </a:rPr>
              <a:t>Says how to do something</a:t>
            </a:r>
          </a:p>
        </p:txBody>
      </p:sp>
      <p:sp>
        <p:nvSpPr>
          <p:cNvPr id="32772" name="Text Placeholder 4"/>
          <p:cNvSpPr>
            <a:spLocks noGrp="1"/>
          </p:cNvSpPr>
          <p:nvPr>
            <p:ph type="body" sz="quarter" idx="3"/>
          </p:nvPr>
        </p:nvSpPr>
        <p:spPr>
          <a:xfrm>
            <a:off x="6284967" y="1622424"/>
            <a:ext cx="4032250" cy="715963"/>
          </a:xfrm>
        </p:spPr>
        <p:txBody>
          <a:bodyPr/>
          <a:lstStyle/>
          <a:p>
            <a:pPr eaLnBrk="1" hangingPunct="1"/>
            <a:r>
              <a:rPr lang="en-GB" altLang="en-US" u="sng" dirty="0">
                <a:solidFill>
                  <a:srgbClr val="FF0000"/>
                </a:solidFill>
                <a:latin typeface="Arial" panose="020B0604020202020204" pitchFamily="34" charset="0"/>
                <a:cs typeface="Arial" panose="020B0604020202020204" pitchFamily="34" charset="0"/>
              </a:rPr>
              <a:t>Critical analytical writing</a:t>
            </a:r>
          </a:p>
        </p:txBody>
      </p:sp>
      <p:sp>
        <p:nvSpPr>
          <p:cNvPr id="6" name="Content Placeholder 5"/>
          <p:cNvSpPr>
            <a:spLocks noGrp="1"/>
          </p:cNvSpPr>
          <p:nvPr>
            <p:ph sz="quarter" idx="4"/>
          </p:nvPr>
        </p:nvSpPr>
        <p:spPr>
          <a:xfrm>
            <a:off x="6180461" y="2378075"/>
            <a:ext cx="4464050" cy="3951288"/>
          </a:xfrm>
        </p:spPr>
        <p:txBody>
          <a:bodyPr/>
          <a:lstStyle/>
          <a:p>
            <a:pPr marL="0" indent="0" eaLnBrk="1" hangingPunct="1">
              <a:buFont typeface="Wingdings 2" panose="05020102010507070707" pitchFamily="18" charset="2"/>
              <a:buNone/>
            </a:pPr>
            <a:r>
              <a:rPr lang="en-GB" altLang="en-US" dirty="0">
                <a:solidFill>
                  <a:srgbClr val="FF0000"/>
                </a:solidFill>
              </a:rPr>
              <a:t>Identifies the significance</a:t>
            </a:r>
          </a:p>
          <a:p>
            <a:pPr marL="0" indent="0" eaLnBrk="1" hangingPunct="1">
              <a:buFont typeface="Wingdings 2" panose="05020102010507070707" pitchFamily="18" charset="2"/>
              <a:buNone/>
            </a:pPr>
            <a:r>
              <a:rPr lang="en-GB" altLang="en-US" dirty="0">
                <a:solidFill>
                  <a:srgbClr val="FF0000"/>
                </a:solidFill>
              </a:rPr>
              <a:t>Evaluates strengths and weaknesses and weighs one piece of information against another</a:t>
            </a:r>
          </a:p>
          <a:p>
            <a:pPr marL="0" indent="0" eaLnBrk="1" hangingPunct="1">
              <a:buFont typeface="Wingdings 2" panose="05020102010507070707" pitchFamily="18" charset="2"/>
              <a:buNone/>
            </a:pPr>
            <a:r>
              <a:rPr lang="en-GB" altLang="en-US" dirty="0">
                <a:solidFill>
                  <a:srgbClr val="FF0000"/>
                </a:solidFill>
              </a:rPr>
              <a:t>Makes reasoned judgements</a:t>
            </a:r>
          </a:p>
          <a:p>
            <a:pPr marL="0" indent="0" eaLnBrk="1" hangingPunct="1">
              <a:buFont typeface="Wingdings 2" panose="05020102010507070707" pitchFamily="18" charset="2"/>
              <a:buNone/>
            </a:pPr>
            <a:r>
              <a:rPr lang="en-GB" altLang="en-US" dirty="0">
                <a:solidFill>
                  <a:srgbClr val="FF0000"/>
                </a:solidFill>
              </a:rPr>
              <a:t>Argues a case according to the evidence</a:t>
            </a:r>
          </a:p>
        </p:txBody>
      </p:sp>
      <p:sp>
        <p:nvSpPr>
          <p:cNvPr id="32776"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F40493A-5855-4FBD-B0C6-F18730DE1299}" type="slidenum">
              <a:rPr lang="en-GB" altLang="en-US" smtClean="0">
                <a:solidFill>
                  <a:srgbClr val="3F4052"/>
                </a:solidFill>
                <a:latin typeface="Constantia" panose="02030602050306030303" pitchFamily="18" charset="0"/>
              </a:rPr>
              <a:pPr/>
              <a:t>16</a:t>
            </a:fld>
            <a:endParaRPr lang="en-GB" altLang="en-US">
              <a:solidFill>
                <a:srgbClr val="3F4052"/>
              </a:solidFill>
              <a:latin typeface="Constantia" panose="02030602050306030303" pitchFamily="18" charset="0"/>
            </a:endParaRPr>
          </a:p>
        </p:txBody>
      </p:sp>
      <p:cxnSp>
        <p:nvCxnSpPr>
          <p:cNvPr id="23" name="Straight Arrow Connector 22"/>
          <p:cNvCxnSpPr>
            <a:cxnSpLocks/>
          </p:cNvCxnSpPr>
          <p:nvPr/>
        </p:nvCxnSpPr>
        <p:spPr>
          <a:xfrm>
            <a:off x="5519738" y="2675488"/>
            <a:ext cx="576262"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a:cxnSpLocks/>
          </p:cNvCxnSpPr>
          <p:nvPr/>
        </p:nvCxnSpPr>
        <p:spPr>
          <a:xfrm>
            <a:off x="5545138" y="4848225"/>
            <a:ext cx="550862"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pic>
        <p:nvPicPr>
          <p:cNvPr id="32782"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456292" y="2958857"/>
            <a:ext cx="828675"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33531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8">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0" end="0"/>
                                            </p:txEl>
                                          </p:spTgt>
                                        </p:tgtEl>
                                        <p:attrNameLst>
                                          <p:attrName>ppt_c</p:attrName>
                                        </p:attrNameLst>
                                      </p:cBhvr>
                                      <p:to>
                                        <a:schemeClr val="accent1"/>
                                      </p:to>
                                    </p:animClr>
                                  </p:subTnLst>
                                </p:cTn>
                              </p:par>
                              <p:par>
                                <p:cTn id="7" presetID="1" presetClass="entr" presetSubtype="0" fill="hold" grpId="0" nodeType="withEffect">
                                  <p:stCondLst>
                                    <p:cond delay="0"/>
                                  </p:stCondLst>
                                  <p:childTnLst>
                                    <p:set>
                                      <p:cBhvr>
                                        <p:cTn id="8" dur="1" fill="hold">
                                          <p:stCondLst>
                                            <p:cond delay="0"/>
                                          </p:stCondLst>
                                        </p:cTn>
                                        <p:tgtEl>
                                          <p:spTgt spid="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0" end="0"/>
                                            </p:txEl>
                                          </p:spTgt>
                                        </p:tgtEl>
                                        <p:attrNameLst>
                                          <p:attrName>ppt_c</p:attrName>
                                        </p:attrNameLst>
                                      </p:cBhvr>
                                      <p:to>
                                        <a:schemeClr val="accent1"/>
                                      </p:to>
                                    </p:animClr>
                                  </p:sub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8438">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1" end="1"/>
                                            </p:txEl>
                                          </p:spTgt>
                                        </p:tgtEl>
                                        <p:attrNameLst>
                                          <p:attrName>ppt_c</p:attrName>
                                        </p:attrNameLst>
                                      </p:cBhvr>
                                      <p:to>
                                        <a:schemeClr val="accent1"/>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2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1" end="1"/>
                                            </p:txEl>
                                          </p:spTgt>
                                        </p:tgtEl>
                                        <p:attrNameLst>
                                          <p:attrName>ppt_c</p:attrName>
                                        </p:attrNameLst>
                                      </p:cBhvr>
                                      <p:to>
                                        <a:schemeClr val="accent1"/>
                                      </p:to>
                                    </p:animClr>
                                  </p:subTnLst>
                                </p:cTn>
                              </p:par>
                              <p:par>
                                <p:cTn id="19" presetID="1" presetClass="entr" presetSubtype="0" fill="hold" grpId="0" nodeType="with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2" end="2"/>
                                            </p:txEl>
                                          </p:spTgt>
                                        </p:tgtEl>
                                        <p:attrNameLst>
                                          <p:attrName>ppt_c</p:attrName>
                                        </p:attrNameLst>
                                      </p:cBhvr>
                                      <p:to>
                                        <a:schemeClr val="accent1"/>
                                      </p:to>
                                    </p:animClr>
                                  </p:sub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8438">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4" end="4"/>
                                            </p:txEl>
                                          </p:spTgt>
                                        </p:tgtEl>
                                        <p:attrNameLst>
                                          <p:attrName>ppt_c</p:attrName>
                                        </p:attrNameLst>
                                      </p:cBhvr>
                                      <p:to>
                                        <a:schemeClr val="accent1"/>
                                      </p:to>
                                    </p:animClr>
                                  </p:sub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nodeType="clickEffect">
                                  <p:stCondLst>
                                    <p:cond delay="0"/>
                                  </p:stCondLst>
                                  <p:childTnLst>
                                    <p:set>
                                      <p:cBhvr>
                                        <p:cTn id="28" dur="1" fill="hold">
                                          <p:stCondLst>
                                            <p:cond delay="0"/>
                                          </p:stCondLst>
                                        </p:cTn>
                                        <p:tgtEl>
                                          <p:spTgt spid="30"/>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8" grpId="0" build="p"/>
      <p:bldP spid="6"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628650" y="325438"/>
            <a:ext cx="10972800" cy="1143000"/>
          </a:xfrm>
        </p:spPr>
        <p:txBody>
          <a:bodyPr/>
          <a:lstStyle/>
          <a:p>
            <a:pPr algn="ctr" eaLnBrk="1" hangingPunct="1"/>
            <a:r>
              <a:rPr lang="en-GB" altLang="en-US" sz="3600" b="1" dirty="0">
                <a:latin typeface="Arial" panose="020B0604020202020204" pitchFamily="34" charset="0"/>
                <a:cs typeface="Arial" panose="020B0604020202020204" pitchFamily="34" charset="0"/>
              </a:rPr>
              <a:t>Descriptive  v  Critical  Writing</a:t>
            </a:r>
          </a:p>
        </p:txBody>
      </p:sp>
      <p:sp>
        <p:nvSpPr>
          <p:cNvPr id="36867" name="Text Placeholder 2"/>
          <p:cNvSpPr>
            <a:spLocks noGrp="1"/>
          </p:cNvSpPr>
          <p:nvPr>
            <p:ph type="body" idx="1"/>
          </p:nvPr>
        </p:nvSpPr>
        <p:spPr>
          <a:xfrm>
            <a:off x="922876" y="1006079"/>
            <a:ext cx="4041775" cy="715962"/>
          </a:xfrm>
        </p:spPr>
        <p:txBody>
          <a:bodyPr/>
          <a:lstStyle/>
          <a:p>
            <a:pPr eaLnBrk="1" hangingPunct="1"/>
            <a:r>
              <a:rPr lang="en-GB" altLang="en-US" u="sng" dirty="0">
                <a:solidFill>
                  <a:srgbClr val="00B050"/>
                </a:solidFill>
                <a:latin typeface="Arial" panose="020B0604020202020204" pitchFamily="34" charset="0"/>
                <a:cs typeface="Times New Roman" panose="02020603050405020304" pitchFamily="18" charset="0"/>
              </a:rPr>
              <a:t>Descriptive writing</a:t>
            </a:r>
            <a:endParaRPr lang="en-GB" altLang="en-US" u="sng" dirty="0">
              <a:solidFill>
                <a:srgbClr val="00B050"/>
              </a:solidFill>
            </a:endParaRPr>
          </a:p>
        </p:txBody>
      </p:sp>
      <p:sp>
        <p:nvSpPr>
          <p:cNvPr id="18438" name="Content Placeholder 6"/>
          <p:cNvSpPr>
            <a:spLocks noGrp="1"/>
          </p:cNvSpPr>
          <p:nvPr>
            <p:ph sz="half" idx="2"/>
          </p:nvPr>
        </p:nvSpPr>
        <p:spPr>
          <a:xfrm>
            <a:off x="970757" y="1808000"/>
            <a:ext cx="3600450" cy="3951288"/>
          </a:xfrm>
        </p:spPr>
        <p:txBody>
          <a:bodyPr>
            <a:normAutofit fontScale="92500" lnSpcReduction="20000"/>
          </a:bodyPr>
          <a:lstStyle/>
          <a:p>
            <a:pPr marL="0" indent="0" eaLnBrk="1" hangingPunct="1">
              <a:buFont typeface="Wingdings 2" panose="05020102010507070707" pitchFamily="18" charset="2"/>
              <a:buNone/>
            </a:pPr>
            <a:r>
              <a:rPr lang="en-GB" altLang="en-US" dirty="0">
                <a:solidFill>
                  <a:srgbClr val="00B050"/>
                </a:solidFill>
              </a:rPr>
              <a:t>States opinions</a:t>
            </a:r>
          </a:p>
          <a:p>
            <a:pPr marL="0" indent="0" eaLnBrk="1" hangingPunct="1">
              <a:buFont typeface="Wingdings 2" panose="05020102010507070707" pitchFamily="18" charset="2"/>
              <a:buNone/>
            </a:pPr>
            <a:endParaRPr lang="en-GB" altLang="en-US" dirty="0">
              <a:solidFill>
                <a:srgbClr val="00B050"/>
              </a:solidFill>
            </a:endParaRPr>
          </a:p>
          <a:p>
            <a:pPr marL="0" indent="0" eaLnBrk="1" hangingPunct="1">
              <a:buFont typeface="Wingdings 2" panose="05020102010507070707" pitchFamily="18" charset="2"/>
              <a:buNone/>
            </a:pPr>
            <a:r>
              <a:rPr lang="en-GB" altLang="en-US" dirty="0">
                <a:solidFill>
                  <a:srgbClr val="00B050"/>
                </a:solidFill>
              </a:rPr>
              <a:t>Lists details</a:t>
            </a:r>
          </a:p>
          <a:p>
            <a:pPr marL="0" indent="0" eaLnBrk="1" hangingPunct="1">
              <a:buFont typeface="Wingdings 2" panose="05020102010507070707" pitchFamily="18" charset="2"/>
              <a:buNone/>
            </a:pPr>
            <a:endParaRPr lang="en-GB" altLang="en-US" dirty="0">
              <a:solidFill>
                <a:srgbClr val="00B050"/>
              </a:solidFill>
            </a:endParaRPr>
          </a:p>
          <a:p>
            <a:pPr marL="0" indent="0" eaLnBrk="1" hangingPunct="1">
              <a:buFont typeface="Wingdings 2" panose="05020102010507070707" pitchFamily="18" charset="2"/>
              <a:buNone/>
            </a:pPr>
            <a:r>
              <a:rPr lang="en-GB" altLang="en-US" dirty="0">
                <a:solidFill>
                  <a:srgbClr val="00B050"/>
                </a:solidFill>
              </a:rPr>
              <a:t>Lists in any order</a:t>
            </a:r>
          </a:p>
          <a:p>
            <a:pPr marL="0" indent="0" eaLnBrk="1" hangingPunct="1">
              <a:buFont typeface="Wingdings 2" panose="05020102010507070707" pitchFamily="18" charset="2"/>
              <a:buNone/>
            </a:pPr>
            <a:endParaRPr lang="en-GB" altLang="en-US" dirty="0">
              <a:solidFill>
                <a:srgbClr val="00B050"/>
              </a:solidFill>
            </a:endParaRPr>
          </a:p>
          <a:p>
            <a:pPr marL="0" indent="0" eaLnBrk="1" hangingPunct="1">
              <a:buFont typeface="Wingdings 2" panose="05020102010507070707" pitchFamily="18" charset="2"/>
              <a:buNone/>
            </a:pPr>
            <a:r>
              <a:rPr lang="en-GB" altLang="en-US" dirty="0">
                <a:solidFill>
                  <a:srgbClr val="00B050"/>
                </a:solidFill>
              </a:rPr>
              <a:t>States links between items</a:t>
            </a:r>
          </a:p>
          <a:p>
            <a:pPr marL="0" indent="0" eaLnBrk="1" hangingPunct="1">
              <a:buFont typeface="Wingdings 2" panose="05020102010507070707" pitchFamily="18" charset="2"/>
              <a:buNone/>
            </a:pPr>
            <a:endParaRPr lang="en-GB" altLang="en-US" sz="2000" dirty="0">
              <a:solidFill>
                <a:srgbClr val="00B050"/>
              </a:solidFill>
            </a:endParaRPr>
          </a:p>
          <a:p>
            <a:pPr marL="0" indent="0" eaLnBrk="1" hangingPunct="1">
              <a:buFont typeface="Wingdings 2" panose="05020102010507070707" pitchFamily="18" charset="2"/>
              <a:buNone/>
            </a:pPr>
            <a:r>
              <a:rPr lang="en-GB" altLang="en-US" dirty="0">
                <a:solidFill>
                  <a:srgbClr val="00B050"/>
                </a:solidFill>
              </a:rPr>
              <a:t>Gives information</a:t>
            </a:r>
          </a:p>
          <a:p>
            <a:pPr marL="0" indent="0" eaLnBrk="1" hangingPunct="1">
              <a:buFont typeface="Wingdings 2" panose="05020102010507070707" pitchFamily="18" charset="2"/>
              <a:buNone/>
            </a:pPr>
            <a:endParaRPr lang="en-GB" altLang="en-US" dirty="0">
              <a:solidFill>
                <a:srgbClr val="00B050"/>
              </a:solidFill>
            </a:endParaRPr>
          </a:p>
        </p:txBody>
      </p:sp>
      <p:sp>
        <p:nvSpPr>
          <p:cNvPr id="36868" name="Text Placeholder 4"/>
          <p:cNvSpPr>
            <a:spLocks noGrp="1"/>
          </p:cNvSpPr>
          <p:nvPr>
            <p:ph type="body" sz="quarter" idx="3"/>
          </p:nvPr>
        </p:nvSpPr>
        <p:spPr>
          <a:xfrm>
            <a:off x="7541419" y="1128460"/>
            <a:ext cx="4040187" cy="715962"/>
          </a:xfrm>
        </p:spPr>
        <p:txBody>
          <a:bodyPr/>
          <a:lstStyle/>
          <a:p>
            <a:pPr eaLnBrk="1" hangingPunct="1"/>
            <a:r>
              <a:rPr lang="en-GB" altLang="en-US" u="sng" dirty="0">
                <a:solidFill>
                  <a:srgbClr val="FF0000"/>
                </a:solidFill>
                <a:latin typeface="Arial" panose="020B0604020202020204" pitchFamily="34" charset="0"/>
                <a:cs typeface="Arial" panose="020B0604020202020204" pitchFamily="34" charset="0"/>
              </a:rPr>
              <a:t>Critical analytical writing</a:t>
            </a:r>
          </a:p>
        </p:txBody>
      </p:sp>
      <p:sp>
        <p:nvSpPr>
          <p:cNvPr id="6" name="Content Placeholder 5"/>
          <p:cNvSpPr>
            <a:spLocks noGrp="1"/>
          </p:cNvSpPr>
          <p:nvPr>
            <p:ph sz="quarter" idx="4"/>
          </p:nvPr>
        </p:nvSpPr>
        <p:spPr>
          <a:xfrm>
            <a:off x="7329487" y="1844422"/>
            <a:ext cx="4464050" cy="3951287"/>
          </a:xfrm>
        </p:spPr>
        <p:txBody>
          <a:bodyPr>
            <a:normAutofit fontScale="92500"/>
          </a:bodyPr>
          <a:lstStyle/>
          <a:p>
            <a:pPr marL="0" indent="0" eaLnBrk="1" hangingPunct="1">
              <a:buFont typeface="Wingdings 2" panose="05020102010507070707" pitchFamily="18" charset="2"/>
              <a:buNone/>
            </a:pPr>
            <a:r>
              <a:rPr lang="en-GB" altLang="en-US" dirty="0">
                <a:solidFill>
                  <a:srgbClr val="FF0000"/>
                </a:solidFill>
              </a:rPr>
              <a:t>Gives reasons for selecting each option</a:t>
            </a:r>
          </a:p>
          <a:p>
            <a:pPr marL="0" indent="0" eaLnBrk="1" hangingPunct="1">
              <a:buFont typeface="Wingdings 2" panose="05020102010507070707" pitchFamily="18" charset="2"/>
              <a:buNone/>
            </a:pPr>
            <a:r>
              <a:rPr lang="en-GB" altLang="en-US" dirty="0">
                <a:solidFill>
                  <a:srgbClr val="FF0000"/>
                </a:solidFill>
              </a:rPr>
              <a:t>Evaluates the relative significance of details</a:t>
            </a:r>
          </a:p>
          <a:p>
            <a:pPr marL="0" indent="0" eaLnBrk="1" hangingPunct="1">
              <a:buFont typeface="Wingdings 2" panose="05020102010507070707" pitchFamily="18" charset="2"/>
              <a:buNone/>
            </a:pPr>
            <a:r>
              <a:rPr lang="en-GB" altLang="en-US" dirty="0">
                <a:solidFill>
                  <a:srgbClr val="FF0000"/>
                </a:solidFill>
              </a:rPr>
              <a:t>Structures information in order of importance</a:t>
            </a:r>
          </a:p>
          <a:p>
            <a:pPr marL="0" indent="0" eaLnBrk="1" hangingPunct="1">
              <a:buFont typeface="Wingdings 2" panose="05020102010507070707" pitchFamily="18" charset="2"/>
              <a:buNone/>
            </a:pPr>
            <a:r>
              <a:rPr lang="en-GB" altLang="en-US" dirty="0">
                <a:solidFill>
                  <a:srgbClr val="FF0000"/>
                </a:solidFill>
              </a:rPr>
              <a:t>Shows the relevance of links between pieces of information</a:t>
            </a:r>
          </a:p>
          <a:p>
            <a:pPr marL="0" indent="0" eaLnBrk="1" hangingPunct="1">
              <a:buFont typeface="Wingdings 2" panose="05020102010507070707" pitchFamily="18" charset="2"/>
              <a:buNone/>
            </a:pPr>
            <a:r>
              <a:rPr lang="en-GB" altLang="en-US" dirty="0">
                <a:solidFill>
                  <a:srgbClr val="FF0000"/>
                </a:solidFill>
              </a:rPr>
              <a:t>Draws conclusions</a:t>
            </a:r>
          </a:p>
          <a:p>
            <a:pPr marL="0" indent="0" eaLnBrk="1" hangingPunct="1">
              <a:buFont typeface="Wingdings 2" panose="05020102010507070707" pitchFamily="18" charset="2"/>
              <a:buNone/>
            </a:pPr>
            <a:endParaRPr lang="en-GB" altLang="en-US" dirty="0">
              <a:solidFill>
                <a:srgbClr val="FF0000"/>
              </a:solidFill>
            </a:endParaRPr>
          </a:p>
        </p:txBody>
      </p:sp>
      <p:sp>
        <p:nvSpPr>
          <p:cNvPr id="4" name="Footer Placeholder 3"/>
          <p:cNvSpPr>
            <a:spLocks noGrp="1"/>
          </p:cNvSpPr>
          <p:nvPr>
            <p:ph type="ftr" sz="quarter" idx="11"/>
          </p:nvPr>
        </p:nvSpPr>
        <p:spPr>
          <a:xfrm>
            <a:off x="1524000" y="6477000"/>
            <a:ext cx="8148638" cy="274638"/>
          </a:xfrm>
        </p:spPr>
        <p:txBody>
          <a:bodyPr/>
          <a:lstStyle/>
          <a:p>
            <a:pPr>
              <a:defRPr/>
            </a:pPr>
            <a:r>
              <a:rPr lang="en-GB" dirty="0"/>
              <a:t>                             </a:t>
            </a:r>
          </a:p>
        </p:txBody>
      </p:sp>
      <p:sp>
        <p:nvSpPr>
          <p:cNvPr id="36872"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198D4F5-0E22-4CD5-9E2F-CAEBC846908C}" type="slidenum">
              <a:rPr lang="en-GB" altLang="en-US" smtClean="0">
                <a:solidFill>
                  <a:srgbClr val="3F4052"/>
                </a:solidFill>
                <a:latin typeface="Constantia" panose="02030602050306030303" pitchFamily="18" charset="0"/>
              </a:rPr>
              <a:pPr/>
              <a:t>17</a:t>
            </a:fld>
            <a:endParaRPr lang="en-GB" altLang="en-US">
              <a:solidFill>
                <a:srgbClr val="3F4052"/>
              </a:solidFill>
              <a:latin typeface="Constantia" panose="02030602050306030303" pitchFamily="18" charset="0"/>
            </a:endParaRPr>
          </a:p>
        </p:txBody>
      </p:sp>
      <p:cxnSp>
        <p:nvCxnSpPr>
          <p:cNvPr id="15" name="Straight Arrow Connector 14"/>
          <p:cNvCxnSpPr>
            <a:cxnSpLocks/>
          </p:cNvCxnSpPr>
          <p:nvPr/>
        </p:nvCxnSpPr>
        <p:spPr>
          <a:xfrm>
            <a:off x="5130006" y="2068147"/>
            <a:ext cx="936625"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cxnSpLocks/>
          </p:cNvCxnSpPr>
          <p:nvPr/>
        </p:nvCxnSpPr>
        <p:spPr>
          <a:xfrm>
            <a:off x="5178425" y="2989385"/>
            <a:ext cx="936625"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cxnSpLocks/>
          </p:cNvCxnSpPr>
          <p:nvPr/>
        </p:nvCxnSpPr>
        <p:spPr>
          <a:xfrm>
            <a:off x="5206389" y="3802084"/>
            <a:ext cx="936625"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cxnSpLocks/>
          </p:cNvCxnSpPr>
          <p:nvPr/>
        </p:nvCxnSpPr>
        <p:spPr>
          <a:xfrm>
            <a:off x="5178425" y="4629883"/>
            <a:ext cx="936625"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cxnSpLocks/>
          </p:cNvCxnSpPr>
          <p:nvPr/>
        </p:nvCxnSpPr>
        <p:spPr>
          <a:xfrm>
            <a:off x="5178425" y="5454650"/>
            <a:ext cx="936625"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824135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8">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0" end="0"/>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8">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2" end="2"/>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1" end="1"/>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8">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4" end="4"/>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2" end="2"/>
                                            </p:txEl>
                                          </p:spTgt>
                                        </p:tgtEl>
                                        <p:attrNameLst>
                                          <p:attrName>ppt_c</p:attrName>
                                        </p:attrNameLst>
                                      </p:cBhvr>
                                      <p:to>
                                        <a:schemeClr val="accent1"/>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438">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6" end="6"/>
                                            </p:txEl>
                                          </p:spTgt>
                                        </p:tgtEl>
                                        <p:attrNameLst>
                                          <p:attrName>ppt_c</p:attrName>
                                        </p:attrNameLst>
                                      </p:cBhvr>
                                      <p:to>
                                        <a:schemeClr val="accent1"/>
                                      </p:to>
                                    </p:animClr>
                                  </p:sub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3" end="3"/>
                                            </p:txEl>
                                          </p:spTgt>
                                        </p:tgtEl>
                                        <p:attrNameLst>
                                          <p:attrName>ppt_c</p:attrName>
                                        </p:attrNameLst>
                                      </p:cBhvr>
                                      <p:to>
                                        <a:schemeClr val="accent1"/>
                                      </p:to>
                                    </p:animClr>
                                  </p:sub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438">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8" end="8"/>
                                            </p:txEl>
                                          </p:spTgt>
                                        </p:tgtEl>
                                        <p:attrNameLst>
                                          <p:attrName>ppt_c</p:attrName>
                                        </p:attrNameLst>
                                      </p:cBhvr>
                                      <p:to>
                                        <a:schemeClr val="accent1"/>
                                      </p:to>
                                    </p:animClr>
                                  </p:sub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8" grpId="0" build="p"/>
      <p:bldP spid="6"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95C4-049E-4342-8484-72E55DA7EDB8}"/>
              </a:ext>
            </a:extLst>
          </p:cNvPr>
          <p:cNvSpPr>
            <a:spLocks noGrp="1"/>
          </p:cNvSpPr>
          <p:nvPr>
            <p:ph type="title"/>
          </p:nvPr>
        </p:nvSpPr>
        <p:spPr/>
        <p:txBody>
          <a:bodyPr/>
          <a:lstStyle/>
          <a:p>
            <a:r>
              <a:rPr lang="en-GB" dirty="0"/>
              <a:t>Any Questions</a:t>
            </a:r>
          </a:p>
        </p:txBody>
      </p:sp>
      <p:sp>
        <p:nvSpPr>
          <p:cNvPr id="3" name="Text Placeholder 2">
            <a:extLst>
              <a:ext uri="{FF2B5EF4-FFF2-40B4-BE49-F238E27FC236}">
                <a16:creationId xmlns:a16="http://schemas.microsoft.com/office/drawing/2014/main" id="{2F676480-0EAD-429B-8D37-E27104B86B73}"/>
              </a:ext>
            </a:extLst>
          </p:cNvPr>
          <p:cNvSpPr>
            <a:spLocks noGrp="1"/>
          </p:cNvSpPr>
          <p:nvPr>
            <p:ph type="body" idx="1"/>
          </p:nvPr>
        </p:nvSpPr>
        <p:spPr/>
        <p:txBody>
          <a:bodyPr>
            <a:normAutofit/>
          </a:bodyPr>
          <a:lstStyle/>
          <a:p>
            <a:r>
              <a:rPr lang="en-GB" dirty="0"/>
              <a:t>Drafts – </a:t>
            </a:r>
            <a:r>
              <a:rPr lang="en-GB" b="0" dirty="0"/>
              <a:t>1 draft only : latest by </a:t>
            </a:r>
            <a:r>
              <a:rPr lang="en-GB" b="0" dirty="0">
                <a:solidFill>
                  <a:srgbClr val="FF0000"/>
                </a:solidFill>
              </a:rPr>
              <a:t>6</a:t>
            </a:r>
            <a:r>
              <a:rPr lang="en-GB" b="0" baseline="30000" dirty="0">
                <a:solidFill>
                  <a:srgbClr val="FF0000"/>
                </a:solidFill>
              </a:rPr>
              <a:t>th</a:t>
            </a:r>
            <a:r>
              <a:rPr lang="en-GB" b="0" dirty="0">
                <a:solidFill>
                  <a:srgbClr val="FF0000"/>
                </a:solidFill>
              </a:rPr>
              <a:t> Dec</a:t>
            </a:r>
            <a:endParaRPr lang="en-GB" dirty="0">
              <a:solidFill>
                <a:srgbClr val="FF0000"/>
              </a:solidFill>
            </a:endParaRPr>
          </a:p>
        </p:txBody>
      </p:sp>
      <p:sp>
        <p:nvSpPr>
          <p:cNvPr id="4" name="Content Placeholder 3">
            <a:extLst>
              <a:ext uri="{FF2B5EF4-FFF2-40B4-BE49-F238E27FC236}">
                <a16:creationId xmlns:a16="http://schemas.microsoft.com/office/drawing/2014/main" id="{AA62C890-41BD-4EC4-8DFA-CAFAFBB36D07}"/>
              </a:ext>
            </a:extLst>
          </p:cNvPr>
          <p:cNvSpPr>
            <a:spLocks noGrp="1"/>
          </p:cNvSpPr>
          <p:nvPr>
            <p:ph sz="half" idx="2"/>
          </p:nvPr>
        </p:nvSpPr>
        <p:spPr/>
        <p:txBody>
          <a:bodyPr>
            <a:normAutofit/>
          </a:bodyPr>
          <a:lstStyle/>
          <a:p>
            <a:endParaRPr lang="en-GB" dirty="0"/>
          </a:p>
          <a:p>
            <a:pPr marL="0" indent="0">
              <a:buNone/>
            </a:pPr>
            <a:r>
              <a:rPr lang="en-GB" dirty="0"/>
              <a:t>Module feedback </a:t>
            </a:r>
          </a:p>
          <a:p>
            <a:r>
              <a:rPr lang="en-GB" dirty="0"/>
              <a:t>Improve things for future</a:t>
            </a:r>
          </a:p>
          <a:p>
            <a:r>
              <a:rPr lang="en-GB" dirty="0"/>
              <a:t>Online module feedback questionaries</a:t>
            </a:r>
          </a:p>
          <a:p>
            <a:r>
              <a:rPr lang="en-GB" dirty="0"/>
              <a:t>Presentation feedback</a:t>
            </a:r>
          </a:p>
          <a:p>
            <a:endParaRPr lang="en-GB" dirty="0"/>
          </a:p>
          <a:p>
            <a:pPr marL="0" indent="0">
              <a:buNone/>
            </a:pPr>
            <a:endParaRPr lang="en-GB" dirty="0"/>
          </a:p>
        </p:txBody>
      </p:sp>
      <p:pic>
        <p:nvPicPr>
          <p:cNvPr id="2050" name="Picture 2" descr="See the source image">
            <a:extLst>
              <a:ext uri="{FF2B5EF4-FFF2-40B4-BE49-F238E27FC236}">
                <a16:creationId xmlns:a16="http://schemas.microsoft.com/office/drawing/2014/main" id="{1C0FE8F7-5659-456F-989E-5510758045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70166" y="2418701"/>
            <a:ext cx="3596792" cy="3074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97546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E37D53A2-2AA5-4B7D-926B-1C789B609DF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091" r="23298"/>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4A48028F-75A0-4DAE-9C51-0AC7AD4E62C7}"/>
              </a:ext>
            </a:extLst>
          </p:cNvPr>
          <p:cNvSpPr txBox="1">
            <a:spLocks noGrp="1"/>
          </p:cNvSpPr>
          <p:nvPr>
            <p:ph type="title"/>
          </p:nvPr>
        </p:nvSpPr>
        <p:spPr>
          <a:xfrm>
            <a:off x="477981" y="1122363"/>
            <a:ext cx="4023360" cy="3204134"/>
          </a:xfrm>
          <a:prstGeom prst="rect">
            <a:avLst/>
          </a:prstGeom>
        </p:spPr>
        <p:txBody>
          <a:bodyPr vert="horz" lIns="91440" tIns="45720" rIns="91440" bIns="45720" rtlCol="0" anchor="b">
            <a:normAutofit/>
          </a:bodyPr>
          <a:lstStyle/>
          <a:p>
            <a:r>
              <a:rPr lang="en-US" sz="4100"/>
              <a:t>Good luck and have a wonderful festive break  </a:t>
            </a:r>
            <a:br>
              <a:rPr lang="en-US" sz="4100"/>
            </a:br>
            <a:r>
              <a:rPr lang="en-US" sz="4100"/>
              <a:t>Stay Safe &amp;  see you all in 2022</a:t>
            </a:r>
          </a:p>
        </p:txBody>
      </p:sp>
      <p:sp>
        <p:nvSpPr>
          <p:cNvPr id="75" name="Rectangle 7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7" name="Rectangle 7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1288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4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theme/theme1.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902</TotalTime>
  <Words>2071</Words>
  <Application>Microsoft Office PowerPoint</Application>
  <PresentationFormat>Widescreen</PresentationFormat>
  <Paragraphs>159</Paragraphs>
  <Slides>19</Slides>
  <Notes>6</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19</vt:i4>
      </vt:variant>
    </vt:vector>
  </HeadingPairs>
  <TitlesOfParts>
    <vt:vector size="28" baseType="lpstr">
      <vt:lpstr>Arial</vt:lpstr>
      <vt:lpstr>Calibri</vt:lpstr>
      <vt:lpstr>Calibri Light</vt:lpstr>
      <vt:lpstr>Constantia</vt:lpstr>
      <vt:lpstr>Gill Sans MT</vt:lpstr>
      <vt:lpstr>Times New Roman</vt:lpstr>
      <vt:lpstr>Wingdings 2</vt:lpstr>
      <vt:lpstr>Office Theme</vt:lpstr>
      <vt:lpstr>Parcel</vt:lpstr>
      <vt:lpstr>Assignment Guidance BMSW5101 Critical Thinking Report</vt:lpstr>
      <vt:lpstr>PowerPoint Presentation</vt:lpstr>
      <vt:lpstr>organisation</vt:lpstr>
      <vt:lpstr>Report- Critical Thinking Assignment</vt:lpstr>
      <vt:lpstr>Executive summary </vt:lpstr>
      <vt:lpstr>1.0 Introduction</vt:lpstr>
      <vt:lpstr>2.0 Findings </vt:lpstr>
      <vt:lpstr>PowerPoint Presentation</vt:lpstr>
      <vt:lpstr>Barrett Model</vt:lpstr>
      <vt:lpstr>PowerPoint Presentation</vt:lpstr>
      <vt:lpstr>PowerPoint Presentation</vt:lpstr>
      <vt:lpstr>4.0 Conclusion</vt:lpstr>
      <vt:lpstr>EXAMPLE Tesco</vt:lpstr>
      <vt:lpstr>Guidance specific to assignment</vt:lpstr>
      <vt:lpstr>Descriptive  v  Critical  Writing</vt:lpstr>
      <vt:lpstr>Descriptive  v  Critical  Writing</vt:lpstr>
      <vt:lpstr>Descriptive  v  Critical  Writing</vt:lpstr>
      <vt:lpstr>Any Questions</vt:lpstr>
      <vt:lpstr>Good luck and have a wonderful festive break   Stay Safe &amp;  see you all in 2022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Shehla Khan</cp:lastModifiedBy>
  <cp:revision>31</cp:revision>
  <dcterms:created xsi:type="dcterms:W3CDTF">2019-03-20T15:45:20Z</dcterms:created>
  <dcterms:modified xsi:type="dcterms:W3CDTF">2021-11-29T12:52:55Z</dcterms:modified>
</cp:coreProperties>
</file>